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activeX/activeX2.xml" ContentType="application/vnd.ms-office.activeX+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activeX/activeX2.bin" ContentType="application/vnd.ms-office.activeX"/>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activeX/activeX1.xml" ContentType="application/vnd.ms-office.activeX+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ppt/activeX/activeX1.bin" ContentType="application/vnd.ms-office.activeX"/>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257" r:id="rId2"/>
    <p:sldId id="460" r:id="rId3"/>
    <p:sldId id="461" r:id="rId4"/>
    <p:sldId id="318" r:id="rId5"/>
    <p:sldId id="414" r:id="rId6"/>
    <p:sldId id="379" r:id="rId7"/>
    <p:sldId id="384" r:id="rId8"/>
    <p:sldId id="471" r:id="rId9"/>
    <p:sldId id="472" r:id="rId10"/>
    <p:sldId id="404" r:id="rId11"/>
    <p:sldId id="403" r:id="rId12"/>
    <p:sldId id="437" r:id="rId13"/>
    <p:sldId id="438" r:id="rId14"/>
    <p:sldId id="446" r:id="rId15"/>
    <p:sldId id="452" r:id="rId16"/>
    <p:sldId id="473" r:id="rId17"/>
    <p:sldId id="481" r:id="rId18"/>
    <p:sldId id="389" r:id="rId19"/>
    <p:sldId id="458" r:id="rId20"/>
    <p:sldId id="432" r:id="rId21"/>
    <p:sldId id="433" r:id="rId22"/>
    <p:sldId id="297" r:id="rId23"/>
    <p:sldId id="444" r:id="rId24"/>
    <p:sldId id="469" r:id="rId25"/>
    <p:sldId id="470" r:id="rId26"/>
    <p:sldId id="405" r:id="rId27"/>
    <p:sldId id="482" r:id="rId28"/>
    <p:sldId id="330" r:id="rId29"/>
    <p:sldId id="284" r:id="rId30"/>
    <p:sldId id="374" r:id="rId31"/>
    <p:sldId id="375" r:id="rId32"/>
    <p:sldId id="372" r:id="rId33"/>
    <p:sldId id="474" r:id="rId34"/>
    <p:sldId id="289" r:id="rId35"/>
    <p:sldId id="329" r:id="rId36"/>
    <p:sldId id="475" r:id="rId37"/>
    <p:sldId id="476" r:id="rId38"/>
    <p:sldId id="477" r:id="rId39"/>
    <p:sldId id="478" r:id="rId40"/>
    <p:sldId id="479" r:id="rId41"/>
    <p:sldId id="480" r:id="rId42"/>
    <p:sldId id="430" r:id="rId43"/>
  </p:sldIdLst>
  <p:sldSz cx="9144000" cy="6858000" type="screen4x3"/>
  <p:notesSz cx="6858000" cy="9144000"/>
  <p:defaultTextStyle>
    <a:defPPr>
      <a:defRPr lang="fr-F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IMN" initials="IMN"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CC00"/>
    <a:srgbClr val="009200"/>
    <a:srgbClr val="0000FF"/>
    <a:srgbClr val="FF6600"/>
    <a:srgbClr val="CC3300"/>
    <a:srgbClr val="FF0066"/>
    <a:srgbClr val="FF0000"/>
    <a:srgbClr val="FF9393"/>
    <a:srgbClr val="FF0505"/>
    <a:srgbClr val="0074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0155" autoAdjust="0"/>
    <p:restoredTop sz="85975" autoAdjust="0"/>
  </p:normalViewPr>
  <p:slideViewPr>
    <p:cSldViewPr snapToGrid="0">
      <p:cViewPr varScale="1">
        <p:scale>
          <a:sx n="96" d="100"/>
          <a:sy n="96" d="100"/>
        </p:scale>
        <p:origin x="-1026" y="-108"/>
      </p:cViewPr>
      <p:guideLst>
        <p:guide orient="horz" pos="2160"/>
        <p:guide pos="2880"/>
      </p:guideLst>
    </p:cSldViewPr>
  </p:slideViewPr>
  <p:notesTextViewPr>
    <p:cViewPr>
      <p:scale>
        <a:sx n="100" d="100"/>
        <a:sy n="100" d="100"/>
      </p:scale>
      <p:origin x="0" y="0"/>
    </p:cViewPr>
  </p:notesTextViewPr>
  <p:sorterViewPr>
    <p:cViewPr>
      <p:scale>
        <a:sx n="50" d="100"/>
        <a:sy n="50"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D27CDB6E-AE6D-11CF-96B8-444553540000}" ax:persistence="persistStorage" r:id="rId1"/>
</file>

<file path=ppt/activeX/activeX2.xml><?xml version="1.0" encoding="utf-8"?>
<ax:ocx xmlns:ax="http://schemas.microsoft.com/office/2006/activeX" xmlns:r="http://schemas.openxmlformats.org/officeDocument/2006/relationships" ax:classid="{D27CDB6E-AE6D-11CF-96B8-444553540000}"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17.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image" Target="../media/image39.png"/></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48.png"/><Relationship Id="rId7" Type="http://schemas.openxmlformats.org/officeDocument/2006/relationships/image" Target="../media/image152.png"/><Relationship Id="rId2" Type="http://schemas.openxmlformats.org/officeDocument/2006/relationships/image" Target="../media/image147.png"/><Relationship Id="rId1" Type="http://schemas.openxmlformats.org/officeDocument/2006/relationships/image" Target="../media/image146.png"/><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image" Target="../media/image149.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54.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6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fr-FR"/>
          </a:p>
        </p:txBody>
      </p:sp>
      <p:sp>
        <p:nvSpPr>
          <p:cNvPr id="40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fr-FR"/>
          </a:p>
        </p:txBody>
      </p:sp>
      <p:sp>
        <p:nvSpPr>
          <p:cNvPr id="41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41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41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fr-FR"/>
          </a:p>
        </p:txBody>
      </p:sp>
      <p:sp>
        <p:nvSpPr>
          <p:cNvPr id="41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691B3411-1051-474B-A132-1CAD173D56C3}" type="slidenum">
              <a:rPr lang="fr-FR"/>
              <a:pPr/>
              <a:t>‹N°›</a:t>
            </a:fld>
            <a:endParaRPr lang="fr-FR"/>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1C86B48-B561-4701-AD08-D1911D350A0C}" type="slidenum">
              <a:rPr lang="fr-FR"/>
              <a:pPr/>
              <a:t>1</a:t>
            </a:fld>
            <a:endParaRPr lang="fr-FR"/>
          </a:p>
        </p:txBody>
      </p:sp>
      <p:sp>
        <p:nvSpPr>
          <p:cNvPr id="5122" name="Rectangle 2"/>
          <p:cNvSpPr>
            <a:spLocks noGrp="1" noRot="1" noChangeAspect="1" noChangeArrowheads="1" noTextEdit="1"/>
          </p:cNvSpPr>
          <p:nvPr>
            <p:ph type="sldImg"/>
          </p:nvPr>
        </p:nvSpPr>
        <p:spPr>
          <a:ln/>
        </p:spPr>
      </p:sp>
      <p:sp>
        <p:nvSpPr>
          <p:cNvPr id="5123" name="Rectangle 3"/>
          <p:cNvSpPr>
            <a:spLocks noGrp="1" noChangeArrowheads="1"/>
          </p:cNvSpPr>
          <p:nvPr>
            <p:ph type="body" idx="1"/>
          </p:nvPr>
        </p:nvSpPr>
        <p:spPr>
          <a:xfrm>
            <a:off x="914400" y="4343400"/>
            <a:ext cx="5029200" cy="4114800"/>
          </a:xfrm>
        </p:spPr>
        <p:txBody>
          <a:bodyPr/>
          <a:lstStyle/>
          <a:p>
            <a:endParaRPr lang="fr-F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ECCE1445-776E-47C3-BFF8-A9AAE6737D01}" type="slidenum">
              <a:rPr lang="fr-FR" smtClean="0"/>
              <a:pPr/>
              <a:t>14</a:t>
            </a:fld>
            <a:endParaRPr lang="fr-F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D67989-C888-4755-81DE-376C26FBFDA8}" type="slidenum">
              <a:rPr lang="fr-FR"/>
              <a:pPr/>
              <a:t>18</a:t>
            </a:fld>
            <a:endParaRPr lang="fr-FR"/>
          </a:p>
        </p:txBody>
      </p:sp>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a:xfrm>
            <a:off x="914400" y="4343400"/>
            <a:ext cx="5029200" cy="4114800"/>
          </a:xfrm>
        </p:spPr>
        <p:txBody>
          <a:bodyPr/>
          <a:lstStyle/>
          <a:p>
            <a:endParaRPr lang="fr-F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Effet</a:t>
            </a:r>
            <a:r>
              <a:rPr lang="fr-FR" baseline="0" dirty="0" smtClean="0"/>
              <a:t> de la pression suggère transition isolant </a:t>
            </a:r>
            <a:r>
              <a:rPr lang="fr-FR" baseline="0" dirty="0" err="1" smtClean="0"/>
              <a:t>metal</a:t>
            </a:r>
            <a:r>
              <a:rPr lang="fr-FR" baseline="0" dirty="0" smtClean="0"/>
              <a:t>, mais ce n’est pas suffisant pour prouver qu’il s’agit bien d’une transition isolant-</a:t>
            </a:r>
            <a:r>
              <a:rPr lang="fr-FR" baseline="0" dirty="0" err="1" smtClean="0"/>
              <a:t>metal</a:t>
            </a:r>
            <a:r>
              <a:rPr lang="fr-FR" baseline="0" dirty="0" smtClean="0"/>
              <a:t> de </a:t>
            </a:r>
            <a:r>
              <a:rPr lang="fr-FR" baseline="0" dirty="0" err="1" smtClean="0"/>
              <a:t>Mott</a:t>
            </a:r>
            <a:r>
              <a:rPr lang="fr-FR" baseline="0" dirty="0" smtClean="0"/>
              <a:t>.</a:t>
            </a:r>
          </a:p>
          <a:p>
            <a:r>
              <a:rPr lang="fr-FR" baseline="0" dirty="0" smtClean="0"/>
              <a:t>Pour cela on va sonder les excitations de basse énergie via la conductivité optique</a:t>
            </a:r>
            <a:endParaRPr lang="fr-FR" dirty="0"/>
          </a:p>
        </p:txBody>
      </p:sp>
      <p:sp>
        <p:nvSpPr>
          <p:cNvPr id="4" name="Espace réservé du numéro de diapositive 3"/>
          <p:cNvSpPr>
            <a:spLocks noGrp="1"/>
          </p:cNvSpPr>
          <p:nvPr>
            <p:ph type="sldNum" sz="quarter" idx="10"/>
          </p:nvPr>
        </p:nvSpPr>
        <p:spPr/>
        <p:txBody>
          <a:bodyPr/>
          <a:lstStyle/>
          <a:p>
            <a:fld id="{691B3411-1051-474B-A132-1CAD173D56C3}" type="slidenum">
              <a:rPr lang="fr-FR" smtClean="0"/>
              <a:pPr/>
              <a:t>22</a:t>
            </a:fld>
            <a:endParaRPr lang="fr-F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200" dirty="0" smtClean="0"/>
              <a:t>Dans l’introduction sur la « </a:t>
            </a:r>
            <a:r>
              <a:rPr lang="fr-FR" sz="1200" dirty="0" err="1" smtClean="0"/>
              <a:t>Mott</a:t>
            </a:r>
            <a:r>
              <a:rPr lang="fr-FR" sz="1200" dirty="0" smtClean="0"/>
              <a:t> MIT </a:t>
            </a:r>
            <a:r>
              <a:rPr lang="fr-FR" sz="1200" dirty="0" err="1" smtClean="0"/>
              <a:t>physics</a:t>
            </a:r>
            <a:r>
              <a:rPr lang="fr-FR" sz="1200" dirty="0" smtClean="0"/>
              <a:t> » :</a:t>
            </a:r>
          </a:p>
          <a:p>
            <a:pPr>
              <a:buFont typeface="Arial" pitchFamily="34" charset="0"/>
              <a:buChar char="•"/>
            </a:pPr>
            <a:r>
              <a:rPr lang="fr-FR" sz="1200" dirty="0" smtClean="0"/>
              <a:t> montrer tout d’abord le diagramme T – pression, tout d’abord générique puis celui de V2O3</a:t>
            </a:r>
          </a:p>
          <a:p>
            <a:pPr>
              <a:buFont typeface="Arial" pitchFamily="34" charset="0"/>
              <a:buChar char="•"/>
            </a:pPr>
            <a:r>
              <a:rPr lang="fr-FR" sz="1200" dirty="0" smtClean="0"/>
              <a:t> montrer qu’il y a un </a:t>
            </a:r>
            <a:r>
              <a:rPr lang="fr-FR" sz="1200" b="1" dirty="0" smtClean="0"/>
              <a:t>saut de volume (transition de 1° ordre) </a:t>
            </a:r>
            <a:r>
              <a:rPr lang="fr-FR" sz="1200" dirty="0" smtClean="0"/>
              <a:t>à la transition de </a:t>
            </a:r>
            <a:r>
              <a:rPr lang="fr-FR" sz="1200" dirty="0" err="1" smtClean="0"/>
              <a:t>Mott</a:t>
            </a:r>
            <a:r>
              <a:rPr lang="fr-FR" sz="1200" dirty="0" smtClean="0"/>
              <a:t>, mais sans changement de symétrie cristallographique (insister sur ce point, pour marquer la différence avec TMI de VO2)  : data existent dans V2O3, mais peut être montré de manière schématique </a:t>
            </a:r>
            <a:r>
              <a:rPr lang="fr-FR" sz="1200" dirty="0" smtClean="0">
                <a:sym typeface="Wingdings" pitchFamily="2" charset="2"/>
              </a:rPr>
              <a:t> facilite la compréhension quand, à la fin du talk, on présente les conclusion données dans le EPJ-ST sur « zones compressées = métalliques » et « zone en extension = </a:t>
            </a:r>
            <a:r>
              <a:rPr lang="fr-FR" sz="1200" dirty="0" err="1" smtClean="0">
                <a:sym typeface="Wingdings" pitchFamily="2" charset="2"/>
              </a:rPr>
              <a:t>superisolantes</a:t>
            </a:r>
            <a:r>
              <a:rPr lang="fr-FR" sz="1200" dirty="0" smtClean="0">
                <a:sym typeface="Wingdings" pitchFamily="2" charset="2"/>
              </a:rPr>
              <a:t> »</a:t>
            </a:r>
            <a:endParaRPr lang="fr-FR" sz="1200" dirty="0" smtClean="0"/>
          </a:p>
          <a:p>
            <a:endParaRPr lang="fr-F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810" name="Rectangle 2"/>
          <p:cNvSpPr>
            <a:spLocks noGrp="1" noRot="1" noChangeAspect="1" noChangeArrowheads="1" noTextEdit="1"/>
          </p:cNvSpPr>
          <p:nvPr>
            <p:ph type="sldImg"/>
          </p:nvPr>
        </p:nvSpPr>
        <p:spPr>
          <a:ln/>
        </p:spPr>
      </p:sp>
      <p:sp>
        <p:nvSpPr>
          <p:cNvPr id="63181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691B3411-1051-474B-A132-1CAD173D56C3}" type="slidenum">
              <a:rPr lang="fr-FR" smtClean="0"/>
              <a:pPr/>
              <a:t>35</a:t>
            </a:fld>
            <a:endParaRPr lang="fr-F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Les</a:t>
            </a:r>
            <a:r>
              <a:rPr lang="fr-FR" baseline="0" dirty="0" smtClean="0"/>
              <a:t> inhomogénéités présentées ici font 50 nm et sont donc &gt; 10 nm (cf. 2 </a:t>
            </a:r>
            <a:r>
              <a:rPr lang="fr-FR" baseline="0" dirty="0" err="1" smtClean="0"/>
              <a:t>slides</a:t>
            </a:r>
            <a:r>
              <a:rPr lang="fr-FR" baseline="0" dirty="0" smtClean="0"/>
              <a:t> plus tôt)</a:t>
            </a:r>
          </a:p>
          <a:p>
            <a:r>
              <a:rPr lang="fr-FR" baseline="0" dirty="0" smtClean="0"/>
              <a:t>Conductance différentielle en chaque point</a:t>
            </a:r>
            <a:br>
              <a:rPr lang="fr-FR" baseline="0" dirty="0" smtClean="0"/>
            </a:br>
            <a:r>
              <a:rPr lang="fr-FR" baseline="0" dirty="0" smtClean="0"/>
              <a:t>Dire qu’effet électro-</a:t>
            </a:r>
            <a:r>
              <a:rPr lang="fr-FR" baseline="0" dirty="0" err="1" smtClean="0"/>
              <a:t>strictif</a:t>
            </a:r>
            <a:r>
              <a:rPr lang="fr-FR" baseline="0" dirty="0" smtClean="0"/>
              <a:t> et supprimer </a:t>
            </a:r>
            <a:r>
              <a:rPr lang="fr-FR" baseline="0" dirty="0" err="1" smtClean="0"/>
              <a:t>slide</a:t>
            </a:r>
            <a:r>
              <a:rPr lang="fr-FR" baseline="0" dirty="0" smtClean="0"/>
              <a:t> 19?</a:t>
            </a:r>
            <a:br>
              <a:rPr lang="fr-FR" baseline="0" dirty="0" smtClean="0"/>
            </a:br>
            <a:endParaRPr lang="fr-FR" dirty="0"/>
          </a:p>
        </p:txBody>
      </p:sp>
      <p:sp>
        <p:nvSpPr>
          <p:cNvPr id="4" name="Espace réservé du numéro de diapositive 3"/>
          <p:cNvSpPr>
            <a:spLocks noGrp="1"/>
          </p:cNvSpPr>
          <p:nvPr>
            <p:ph type="sldNum" sz="quarter" idx="10"/>
          </p:nvPr>
        </p:nvSpPr>
        <p:spPr/>
        <p:txBody>
          <a:bodyPr/>
          <a:lstStyle/>
          <a:p>
            <a:fld id="{691B3411-1051-474B-A132-1CAD173D56C3}" type="slidenum">
              <a:rPr lang="fr-FR" smtClean="0"/>
              <a:pPr/>
              <a:t>36</a:t>
            </a:fld>
            <a:endParaRPr lang="fr-F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Diagramme</a:t>
            </a:r>
            <a:r>
              <a:rPr lang="fr-FR" baseline="0" dirty="0" smtClean="0"/>
              <a:t> </a:t>
            </a:r>
            <a:r>
              <a:rPr lang="fr-FR" baseline="0" dirty="0" err="1" smtClean="0"/>
              <a:t>Voronoi</a:t>
            </a:r>
            <a:r>
              <a:rPr lang="fr-FR" baseline="0" dirty="0" smtClean="0"/>
              <a:t> : si on crée une ligne autour de laquelle s’auto-organisent des zones en tension et en compression en imposant une conservation de volume, on observe le même type d’organisation que nos observations.</a:t>
            </a:r>
            <a:br>
              <a:rPr lang="fr-FR" baseline="0" dirty="0" smtClean="0"/>
            </a:br>
            <a:r>
              <a:rPr lang="fr-FR" dirty="0" smtClean="0"/>
              <a:t>Transition avec le </a:t>
            </a:r>
            <a:r>
              <a:rPr lang="fr-FR" dirty="0" err="1" smtClean="0"/>
              <a:t>slide</a:t>
            </a:r>
            <a:r>
              <a:rPr lang="fr-FR" dirty="0" smtClean="0"/>
              <a:t> suivant :</a:t>
            </a:r>
            <a:r>
              <a:rPr lang="fr-FR" baseline="0" dirty="0" smtClean="0"/>
              <a:t> ce modèle microscopique suggère un lien fort entre transition volatile et non-volatile, mais comment s’opère le passage d’un type de transition à l’autre?</a:t>
            </a:r>
            <a:endParaRPr lang="fr-FR" dirty="0"/>
          </a:p>
        </p:txBody>
      </p:sp>
      <p:sp>
        <p:nvSpPr>
          <p:cNvPr id="4" name="Espace réservé du numéro de diapositive 3"/>
          <p:cNvSpPr>
            <a:spLocks noGrp="1"/>
          </p:cNvSpPr>
          <p:nvPr>
            <p:ph type="sldNum" sz="quarter" idx="10"/>
          </p:nvPr>
        </p:nvSpPr>
        <p:spPr/>
        <p:txBody>
          <a:bodyPr/>
          <a:lstStyle/>
          <a:p>
            <a:fld id="{691B3411-1051-474B-A132-1CAD173D56C3}" type="slidenum">
              <a:rPr lang="fr-FR" smtClean="0"/>
              <a:pPr/>
              <a:t>40</a:t>
            </a:fld>
            <a:endParaRPr lang="fr-F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Dire que 1ères études sur or mais derniers résultats obtenus sur </a:t>
            </a:r>
            <a:r>
              <a:rPr lang="fr-FR" dirty="0" err="1" smtClean="0"/>
              <a:t>TiN</a:t>
            </a:r>
            <a:r>
              <a:rPr lang="fr-FR" dirty="0" smtClean="0"/>
              <a:t> (article à venir)</a:t>
            </a:r>
            <a:endParaRPr lang="fr-FR" dirty="0"/>
          </a:p>
        </p:txBody>
      </p:sp>
      <p:sp>
        <p:nvSpPr>
          <p:cNvPr id="4" name="Espace réservé du numéro de diapositive 3"/>
          <p:cNvSpPr>
            <a:spLocks noGrp="1"/>
          </p:cNvSpPr>
          <p:nvPr>
            <p:ph type="sldNum" sz="quarter" idx="10"/>
          </p:nvPr>
        </p:nvSpPr>
        <p:spPr/>
        <p:txBody>
          <a:bodyPr/>
          <a:lstStyle/>
          <a:p>
            <a:fld id="{691B3411-1051-474B-A132-1CAD173D56C3}" type="slidenum">
              <a:rPr lang="fr-FR" smtClean="0"/>
              <a:pPr/>
              <a:t>41</a:t>
            </a:fld>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F3E3CEE9-E9C5-49D2-814C-E30A0BF7CE06}" type="slidenum">
              <a:rPr lang="fr-FR"/>
              <a:pPr/>
              <a:t>2</a:t>
            </a:fld>
            <a:endParaRPr lang="fr-FR"/>
          </a:p>
        </p:txBody>
      </p:sp>
      <p:sp>
        <p:nvSpPr>
          <p:cNvPr id="344066" name="Rectangle 2"/>
          <p:cNvSpPr>
            <a:spLocks noGrp="1" noRot="1" noChangeAspect="1" noChangeArrowheads="1" noTextEdit="1"/>
          </p:cNvSpPr>
          <p:nvPr>
            <p:ph type="sldImg"/>
          </p:nvPr>
        </p:nvSpPr>
        <p:spPr>
          <a:ln/>
        </p:spPr>
      </p:sp>
      <p:sp>
        <p:nvSpPr>
          <p:cNvPr id="344067" name="Rectangle 3"/>
          <p:cNvSpPr>
            <a:spLocks noGrp="1" noChangeArrowheads="1"/>
          </p:cNvSpPr>
          <p:nvPr>
            <p:ph type="body" idx="1"/>
          </p:nvPr>
        </p:nvSpPr>
        <p:spPr>
          <a:xfrm>
            <a:off x="914400" y="4343400"/>
            <a:ext cx="5029200" cy="4114800"/>
          </a:xfrm>
        </p:spPr>
        <p:txBody>
          <a:bodyPr/>
          <a:lstStyle/>
          <a:p>
            <a:r>
              <a:rPr lang="fr-FR" dirty="0"/>
              <a:t>Tout d’abord, pour situer les enjeux : </a:t>
            </a:r>
          </a:p>
          <a:p>
            <a:r>
              <a:rPr lang="fr-FR" dirty="0"/>
              <a:t>Le développement extraordinaire de l’électronique portable (téléphonie, MP3/4, GPS, appareils photo </a:t>
            </a:r>
            <a:r>
              <a:rPr lang="fr-FR" dirty="0" err="1"/>
              <a:t>numéraiques</a:t>
            </a:r>
            <a:r>
              <a:rPr lang="fr-FR" dirty="0"/>
              <a:t>, pour n’en citer que </a:t>
            </a:r>
            <a:r>
              <a:rPr lang="fr-FR" dirty="0" err="1"/>
              <a:t>qqes</a:t>
            </a:r>
            <a:r>
              <a:rPr lang="fr-FR" dirty="0"/>
              <a:t> uns) au cours de la dernière décennie est étroitement lié à la miniaturisation de la mémoire qui équipe tous ces appareils, la mémoires Flash. Or, le stockage de l’information sous forme de zéro et de un dans des unités mémoires de type Flash repose sur la présence ou l’absence d’électrons dans une grille flottante. Or, les limites de miniaturisation des Flash vont d’ici 3-5 ans être atteinte, puisque le nombre d’électrons stockés dans cette grille devient trop faible : il est actuellement d’une centaine et diminuer ce nombre va entrainer de gros problèmes de stabilité de l’information stockée.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Juste en commentaire</a:t>
            </a:r>
            <a:r>
              <a:rPr lang="fr-FR" baseline="0" dirty="0" smtClean="0"/>
              <a:t> : a </a:t>
            </a:r>
            <a:r>
              <a:rPr lang="fr-FR" baseline="0" dirty="0" err="1" smtClean="0"/>
              <a:t>typical</a:t>
            </a:r>
            <a:r>
              <a:rPr lang="fr-FR" baseline="0" dirty="0" smtClean="0"/>
              <a:t> </a:t>
            </a:r>
            <a:r>
              <a:rPr lang="fr-FR" baseline="0" dirty="0" err="1" smtClean="0"/>
              <a:t>example</a:t>
            </a:r>
            <a:r>
              <a:rPr lang="fr-FR" baseline="0" dirty="0" smtClean="0"/>
              <a:t> of </a:t>
            </a:r>
            <a:r>
              <a:rPr lang="fr-FR" baseline="0" dirty="0" err="1" smtClean="0"/>
              <a:t>Mott</a:t>
            </a:r>
            <a:r>
              <a:rPr lang="fr-FR" baseline="0" dirty="0" smtClean="0"/>
              <a:t> </a:t>
            </a:r>
            <a:r>
              <a:rPr lang="fr-FR" baseline="0" dirty="0" err="1" smtClean="0"/>
              <a:t>insulators</a:t>
            </a:r>
            <a:r>
              <a:rPr lang="fr-FR" baseline="0" dirty="0" smtClean="0"/>
              <a:t> </a:t>
            </a:r>
            <a:r>
              <a:rPr lang="fr-FR" baseline="0" dirty="0" err="1" smtClean="0"/>
              <a:t>is</a:t>
            </a:r>
            <a:r>
              <a:rPr lang="fr-FR" baseline="0" dirty="0" smtClean="0"/>
              <a:t> </a:t>
            </a:r>
            <a:r>
              <a:rPr lang="fr-FR" baseline="0" dirty="0" err="1" smtClean="0"/>
              <a:t>found</a:t>
            </a:r>
            <a:r>
              <a:rPr lang="fr-FR" baseline="0" dirty="0" smtClean="0"/>
              <a:t> in the </a:t>
            </a:r>
            <a:r>
              <a:rPr lang="fr-FR" baseline="0" dirty="0" err="1" smtClean="0"/>
              <a:t>family</a:t>
            </a:r>
            <a:r>
              <a:rPr lang="fr-FR" baseline="0" dirty="0" smtClean="0"/>
              <a:t> of AM4Q8 compounds. Ajouter la répulsion coulombienne</a:t>
            </a:r>
            <a:endParaRPr lang="fr-FR" dirty="0"/>
          </a:p>
        </p:txBody>
      </p:sp>
      <p:sp>
        <p:nvSpPr>
          <p:cNvPr id="4" name="Espace réservé du numéro de diapositive 3"/>
          <p:cNvSpPr>
            <a:spLocks noGrp="1"/>
          </p:cNvSpPr>
          <p:nvPr>
            <p:ph type="sldNum" sz="quarter" idx="10"/>
          </p:nvPr>
        </p:nvSpPr>
        <p:spPr/>
        <p:txBody>
          <a:bodyPr/>
          <a:lstStyle/>
          <a:p>
            <a:fld id="{691B3411-1051-474B-A132-1CAD173D56C3}" type="slidenum">
              <a:rPr lang="fr-FR" smtClean="0"/>
              <a:pPr/>
              <a:t>4</a:t>
            </a:fld>
            <a:endParaRPr 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Largeur de bande W directement proportionnelle</a:t>
            </a:r>
            <a:r>
              <a:rPr lang="fr-FR" baseline="0" dirty="0" smtClean="0"/>
              <a:t> au recouvrement des orbitales</a:t>
            </a:r>
          </a:p>
          <a:p>
            <a:r>
              <a:rPr lang="fr-FR" baseline="0" dirty="0" smtClean="0"/>
              <a:t>Pic de quasi particule = prédiction de la DMFT non prédite par le 1</a:t>
            </a:r>
            <a:r>
              <a:rPr lang="fr-FR" baseline="30000" dirty="0" smtClean="0"/>
              <a:t>er</a:t>
            </a:r>
            <a:r>
              <a:rPr lang="fr-FR" baseline="0" dirty="0" smtClean="0"/>
              <a:t> modèle de </a:t>
            </a:r>
            <a:r>
              <a:rPr lang="fr-FR" baseline="0" dirty="0" err="1" smtClean="0"/>
              <a:t>Mott</a:t>
            </a:r>
            <a:endParaRPr lang="fr-FR" dirty="0"/>
          </a:p>
        </p:txBody>
      </p:sp>
      <p:sp>
        <p:nvSpPr>
          <p:cNvPr id="4" name="Espace réservé du numéro de diapositive 3"/>
          <p:cNvSpPr>
            <a:spLocks noGrp="1"/>
          </p:cNvSpPr>
          <p:nvPr>
            <p:ph type="sldNum" sz="quarter" idx="10"/>
          </p:nvPr>
        </p:nvSpPr>
        <p:spPr/>
        <p:txBody>
          <a:bodyPr/>
          <a:lstStyle/>
          <a:p>
            <a:fld id="{691B3411-1051-474B-A132-1CAD173D56C3}" type="slidenum">
              <a:rPr lang="fr-FR" smtClean="0"/>
              <a:pPr/>
              <a:t>5</a:t>
            </a:fld>
            <a:endParaRPr 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19D5AFB-43CA-4804-A42D-42ECADB9895A}" type="slidenum">
              <a:rPr lang="fr-FR"/>
              <a:pPr/>
              <a:t>7</a:t>
            </a:fld>
            <a:endParaRPr lang="fr-FR"/>
          </a:p>
        </p:txBody>
      </p:sp>
      <p:sp>
        <p:nvSpPr>
          <p:cNvPr id="154626" name="Rectangle 2"/>
          <p:cNvSpPr>
            <a:spLocks noGrp="1" noRot="1" noChangeAspect="1" noChangeArrowheads="1" noTextEdit="1"/>
          </p:cNvSpPr>
          <p:nvPr>
            <p:ph type="sldImg"/>
          </p:nvPr>
        </p:nvSpPr>
        <p:spPr>
          <a:ln/>
        </p:spPr>
      </p:sp>
      <p:sp>
        <p:nvSpPr>
          <p:cNvPr id="154627" name="Rectangle 3"/>
          <p:cNvSpPr>
            <a:spLocks noGrp="1" noChangeArrowheads="1"/>
          </p:cNvSpPr>
          <p:nvPr>
            <p:ph type="body" idx="1"/>
          </p:nvPr>
        </p:nvSpPr>
        <p:spPr/>
        <p:txBody>
          <a:bodyPr/>
          <a:lstStyle/>
          <a:p>
            <a:r>
              <a:rPr lang="fr-FR"/>
              <a:t>Transition avec le slide suivant :</a:t>
            </a:r>
          </a:p>
          <a:p>
            <a:r>
              <a:rPr lang="fr-FR"/>
              <a:t>Cette propriété est associée à la transition isolant-metal dans ces isolants de Mott, et donc liée au gap dans ces composés. On peut maintenant se demander s’il est possible de faire varier le gap?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591237C9-1E18-4F3A-B722-17DE651C9EA7}" type="slidenum">
              <a:rPr lang="fr-FR"/>
              <a:pPr/>
              <a:t>8</a:t>
            </a:fld>
            <a:endParaRPr lang="fr-FR"/>
          </a:p>
        </p:txBody>
      </p:sp>
      <p:sp>
        <p:nvSpPr>
          <p:cNvPr id="379906" name="Rectangle 2"/>
          <p:cNvSpPr>
            <a:spLocks noGrp="1" noRot="1" noChangeAspect="1" noChangeArrowheads="1" noTextEdit="1"/>
          </p:cNvSpPr>
          <p:nvPr>
            <p:ph type="sldImg"/>
          </p:nvPr>
        </p:nvSpPr>
        <p:spPr>
          <a:ln/>
        </p:spPr>
      </p:sp>
      <p:sp>
        <p:nvSpPr>
          <p:cNvPr id="379907" name="Rectangle 3"/>
          <p:cNvSpPr>
            <a:spLocks noGrp="1" noChangeArrowheads="1"/>
          </p:cNvSpPr>
          <p:nvPr>
            <p:ph type="body" idx="1"/>
          </p:nvPr>
        </p:nvSpPr>
        <p:spPr/>
        <p:txBody>
          <a:bodyPr/>
          <a:lstStyle/>
          <a:p>
            <a:r>
              <a:rPr lang="fr-FR"/>
              <a:t>Dire que la modélisation montre un mécanisme filamentaire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691B3411-1051-474B-A132-1CAD173D56C3}" type="slidenum">
              <a:rPr lang="fr-FR" smtClean="0"/>
              <a:pPr/>
              <a:t>11</a:t>
            </a:fld>
            <a:endParaRPr lang="fr-F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sym typeface="Wingdings" pitchFamily="2" charset="2"/>
              </a:rPr>
              <a:t>Pour cela revenons à la phénoménologie de </a:t>
            </a:r>
            <a:r>
              <a:rPr lang="fr-FR" smtClean="0">
                <a:sym typeface="Wingdings" pitchFamily="2" charset="2"/>
              </a:rPr>
              <a:t>la RS</a:t>
            </a:r>
            <a:r>
              <a:rPr lang="fr-FR" baseline="0" smtClean="0">
                <a:sym typeface="Wingdings" pitchFamily="2" charset="2"/>
              </a:rPr>
              <a:t> : n</a:t>
            </a:r>
            <a:r>
              <a:rPr lang="fr-FR" smtClean="0">
                <a:sym typeface="Wingdings" pitchFamily="2" charset="2"/>
              </a:rPr>
              <a:t>ous </a:t>
            </a:r>
            <a:r>
              <a:rPr lang="fr-FR" dirty="0" smtClean="0">
                <a:sym typeface="Wingdings" pitchFamily="2" charset="2"/>
              </a:rPr>
              <a:t>avons vu que cette transition NV apparaît pour des champs élevés, que prédit le modèle utilisé pour la volatile à ce sujet?</a:t>
            </a:r>
            <a:endParaRPr lang="fr-FR" dirty="0"/>
          </a:p>
        </p:txBody>
      </p:sp>
      <p:sp>
        <p:nvSpPr>
          <p:cNvPr id="4" name="Espace réservé du numéro de diapositive 3"/>
          <p:cNvSpPr>
            <a:spLocks noGrp="1"/>
          </p:cNvSpPr>
          <p:nvPr>
            <p:ph type="sldNum" sz="quarter" idx="10"/>
          </p:nvPr>
        </p:nvSpPr>
        <p:spPr/>
        <p:txBody>
          <a:bodyPr/>
          <a:lstStyle/>
          <a:p>
            <a:fld id="{691B3411-1051-474B-A132-1CAD173D56C3}" type="slidenum">
              <a:rPr lang="fr-FR" smtClean="0"/>
              <a:pPr/>
              <a:t>12</a:t>
            </a:fld>
            <a:endParaRPr lang="fr-F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ECCE1445-776E-47C3-BFF8-A9AAE6737D01}" type="slidenum">
              <a:rPr lang="fr-FR" smtClean="0"/>
              <a:pPr/>
              <a:t>13</a:t>
            </a:fld>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lvl1pPr>
              <a:defRPr/>
            </a:lvl1pPr>
          </a:lstStyle>
          <a:p>
            <a:endParaRPr lang="fr-FR"/>
          </a:p>
        </p:txBody>
      </p:sp>
      <p:sp>
        <p:nvSpPr>
          <p:cNvPr id="5" name="Espace réservé du pied de page 4"/>
          <p:cNvSpPr>
            <a:spLocks noGrp="1"/>
          </p:cNvSpPr>
          <p:nvPr>
            <p:ph type="ftr" sz="quarter" idx="11"/>
          </p:nvPr>
        </p:nvSpPr>
        <p:spPr/>
        <p:txBody>
          <a:bodyPr/>
          <a:lstStyle>
            <a:lvl1pPr>
              <a:defRPr/>
            </a:lvl1pPr>
          </a:lstStyle>
          <a:p>
            <a:endParaRPr lang="fr-FR"/>
          </a:p>
        </p:txBody>
      </p:sp>
      <p:sp>
        <p:nvSpPr>
          <p:cNvPr id="6" name="Espace réservé du numéro de diapositive 5"/>
          <p:cNvSpPr>
            <a:spLocks noGrp="1"/>
          </p:cNvSpPr>
          <p:nvPr>
            <p:ph type="sldNum" sz="quarter" idx="12"/>
          </p:nvPr>
        </p:nvSpPr>
        <p:spPr/>
        <p:txBody>
          <a:bodyPr/>
          <a:lstStyle>
            <a:lvl1pPr>
              <a:defRPr/>
            </a:lvl1pPr>
          </a:lstStyle>
          <a:p>
            <a:fld id="{01219EFA-A7D0-499F-BBA7-5FCD099FC05D}" type="slidenum">
              <a:rPr lang="fr-FR"/>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endParaRPr lang="fr-FR"/>
          </a:p>
        </p:txBody>
      </p:sp>
      <p:sp>
        <p:nvSpPr>
          <p:cNvPr id="5" name="Espace réservé du pied de page 4"/>
          <p:cNvSpPr>
            <a:spLocks noGrp="1"/>
          </p:cNvSpPr>
          <p:nvPr>
            <p:ph type="ftr" sz="quarter" idx="11"/>
          </p:nvPr>
        </p:nvSpPr>
        <p:spPr/>
        <p:txBody>
          <a:bodyPr/>
          <a:lstStyle>
            <a:lvl1pPr>
              <a:defRPr/>
            </a:lvl1pPr>
          </a:lstStyle>
          <a:p>
            <a:endParaRPr lang="fr-FR"/>
          </a:p>
        </p:txBody>
      </p:sp>
      <p:sp>
        <p:nvSpPr>
          <p:cNvPr id="6" name="Espace réservé du numéro de diapositive 5"/>
          <p:cNvSpPr>
            <a:spLocks noGrp="1"/>
          </p:cNvSpPr>
          <p:nvPr>
            <p:ph type="sldNum" sz="quarter" idx="12"/>
          </p:nvPr>
        </p:nvSpPr>
        <p:spPr/>
        <p:txBody>
          <a:bodyPr/>
          <a:lstStyle>
            <a:lvl1pPr>
              <a:defRPr/>
            </a:lvl1pPr>
          </a:lstStyle>
          <a:p>
            <a:fld id="{29040093-6705-455C-9686-C116B16ADAA5}" type="slidenum">
              <a:rPr lang="fr-FR"/>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endParaRPr lang="fr-FR"/>
          </a:p>
        </p:txBody>
      </p:sp>
      <p:sp>
        <p:nvSpPr>
          <p:cNvPr id="5" name="Espace réservé du pied de page 4"/>
          <p:cNvSpPr>
            <a:spLocks noGrp="1"/>
          </p:cNvSpPr>
          <p:nvPr>
            <p:ph type="ftr" sz="quarter" idx="11"/>
          </p:nvPr>
        </p:nvSpPr>
        <p:spPr/>
        <p:txBody>
          <a:bodyPr/>
          <a:lstStyle>
            <a:lvl1pPr>
              <a:defRPr/>
            </a:lvl1pPr>
          </a:lstStyle>
          <a:p>
            <a:endParaRPr lang="fr-FR"/>
          </a:p>
        </p:txBody>
      </p:sp>
      <p:sp>
        <p:nvSpPr>
          <p:cNvPr id="6" name="Espace réservé du numéro de diapositive 5"/>
          <p:cNvSpPr>
            <a:spLocks noGrp="1"/>
          </p:cNvSpPr>
          <p:nvPr>
            <p:ph type="sldNum" sz="quarter" idx="12"/>
          </p:nvPr>
        </p:nvSpPr>
        <p:spPr/>
        <p:txBody>
          <a:bodyPr/>
          <a:lstStyle>
            <a:lvl1pPr>
              <a:defRPr/>
            </a:lvl1pPr>
          </a:lstStyle>
          <a:p>
            <a:fld id="{6368C479-9182-41B8-B3ED-6C20AA6EC69E}" type="slidenum">
              <a:rPr lang="fr-FR"/>
              <a:pPr/>
              <a:t>‹N°›</a:t>
            </a:fld>
            <a:endParaRPr lang="fr-F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457200" y="274638"/>
            <a:ext cx="8229600" cy="5851525"/>
          </a:xfrm>
          <a:prstGeom prst="rect">
            <a:avLst/>
          </a:prstGeo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3" name="Espace réservé du pied de page 2"/>
          <p:cNvSpPr>
            <a:spLocks noGrp="1"/>
          </p:cNvSpPr>
          <p:nvPr>
            <p:ph type="ftr" sz="quarter" idx="10"/>
          </p:nvPr>
        </p:nvSpPr>
        <p:spPr>
          <a:xfrm>
            <a:off x="1912938" y="6591300"/>
            <a:ext cx="5472112" cy="287338"/>
          </a:xfrm>
        </p:spPr>
        <p:txBody>
          <a:bodyPr/>
          <a:lstStyle>
            <a:lvl1pPr>
              <a:defRPr/>
            </a:lvl1pPr>
          </a:lstStyle>
          <a:p>
            <a:r>
              <a:rPr lang="fr-FR"/>
              <a:t>Workshop Oxydes fonctionnels - Autrans - Avril 2013</a:t>
            </a:r>
          </a:p>
        </p:txBody>
      </p:sp>
      <p:sp>
        <p:nvSpPr>
          <p:cNvPr id="4" name="Espace réservé du numéro de diapositive 3"/>
          <p:cNvSpPr>
            <a:spLocks noGrp="1"/>
          </p:cNvSpPr>
          <p:nvPr>
            <p:ph type="sldNum" sz="quarter" idx="11"/>
          </p:nvPr>
        </p:nvSpPr>
        <p:spPr>
          <a:xfrm>
            <a:off x="7019925" y="6597650"/>
            <a:ext cx="2133600" cy="476250"/>
          </a:xfrm>
        </p:spPr>
        <p:txBody>
          <a:bodyPr/>
          <a:lstStyle>
            <a:lvl1pPr>
              <a:defRPr/>
            </a:lvl1pPr>
          </a:lstStyle>
          <a:p>
            <a:fld id="{592EE0D6-AA20-44FC-AD34-E1423A28B3E8}" type="slidenum">
              <a:rPr lang="fr-FR"/>
              <a:pPr/>
              <a:t>‹N°›</a:t>
            </a:fld>
            <a:endParaRPr lang="fr-F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endParaRPr lang="fr-FR"/>
          </a:p>
        </p:txBody>
      </p:sp>
      <p:sp>
        <p:nvSpPr>
          <p:cNvPr id="5" name="Espace réservé du pied de page 4"/>
          <p:cNvSpPr>
            <a:spLocks noGrp="1"/>
          </p:cNvSpPr>
          <p:nvPr>
            <p:ph type="ftr" sz="quarter" idx="11"/>
          </p:nvPr>
        </p:nvSpPr>
        <p:spPr/>
        <p:txBody>
          <a:bodyPr/>
          <a:lstStyle>
            <a:lvl1pPr>
              <a:defRPr/>
            </a:lvl1pPr>
          </a:lstStyle>
          <a:p>
            <a:endParaRPr lang="fr-FR"/>
          </a:p>
        </p:txBody>
      </p:sp>
      <p:sp>
        <p:nvSpPr>
          <p:cNvPr id="6" name="Espace réservé du numéro de diapositive 5"/>
          <p:cNvSpPr>
            <a:spLocks noGrp="1"/>
          </p:cNvSpPr>
          <p:nvPr>
            <p:ph type="sldNum" sz="quarter" idx="12"/>
          </p:nvPr>
        </p:nvSpPr>
        <p:spPr/>
        <p:txBody>
          <a:bodyPr/>
          <a:lstStyle>
            <a:lvl1pPr>
              <a:defRPr/>
            </a:lvl1pPr>
          </a:lstStyle>
          <a:p>
            <a:fld id="{4F9F9BCB-7BE2-4838-9413-DDE41D72A68D}" type="slidenum">
              <a:rPr lang="fr-FR"/>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endParaRPr lang="fr-FR"/>
          </a:p>
        </p:txBody>
      </p:sp>
      <p:sp>
        <p:nvSpPr>
          <p:cNvPr id="5" name="Espace réservé du pied de page 4"/>
          <p:cNvSpPr>
            <a:spLocks noGrp="1"/>
          </p:cNvSpPr>
          <p:nvPr>
            <p:ph type="ftr" sz="quarter" idx="11"/>
          </p:nvPr>
        </p:nvSpPr>
        <p:spPr/>
        <p:txBody>
          <a:bodyPr/>
          <a:lstStyle>
            <a:lvl1pPr>
              <a:defRPr/>
            </a:lvl1pPr>
          </a:lstStyle>
          <a:p>
            <a:endParaRPr lang="fr-FR"/>
          </a:p>
        </p:txBody>
      </p:sp>
      <p:sp>
        <p:nvSpPr>
          <p:cNvPr id="6" name="Espace réservé du numéro de diapositive 5"/>
          <p:cNvSpPr>
            <a:spLocks noGrp="1"/>
          </p:cNvSpPr>
          <p:nvPr>
            <p:ph type="sldNum" sz="quarter" idx="12"/>
          </p:nvPr>
        </p:nvSpPr>
        <p:spPr/>
        <p:txBody>
          <a:bodyPr/>
          <a:lstStyle>
            <a:lvl1pPr>
              <a:defRPr/>
            </a:lvl1pPr>
          </a:lstStyle>
          <a:p>
            <a:fld id="{3EE9F2F1-98C6-4740-B9B8-A363D6E833FA}" type="slidenum">
              <a:rPr lang="fr-FR"/>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lvl1pPr>
              <a:defRPr/>
            </a:lvl1pPr>
          </a:lstStyle>
          <a:p>
            <a:endParaRPr lang="fr-FR"/>
          </a:p>
        </p:txBody>
      </p:sp>
      <p:sp>
        <p:nvSpPr>
          <p:cNvPr id="6" name="Espace réservé du pied de page 5"/>
          <p:cNvSpPr>
            <a:spLocks noGrp="1"/>
          </p:cNvSpPr>
          <p:nvPr>
            <p:ph type="ftr" sz="quarter" idx="11"/>
          </p:nvPr>
        </p:nvSpPr>
        <p:spPr/>
        <p:txBody>
          <a:bodyPr/>
          <a:lstStyle>
            <a:lvl1pPr>
              <a:defRPr/>
            </a:lvl1pPr>
          </a:lstStyle>
          <a:p>
            <a:endParaRPr lang="fr-FR"/>
          </a:p>
        </p:txBody>
      </p:sp>
      <p:sp>
        <p:nvSpPr>
          <p:cNvPr id="7" name="Espace réservé du numéro de diapositive 6"/>
          <p:cNvSpPr>
            <a:spLocks noGrp="1"/>
          </p:cNvSpPr>
          <p:nvPr>
            <p:ph type="sldNum" sz="quarter" idx="12"/>
          </p:nvPr>
        </p:nvSpPr>
        <p:spPr/>
        <p:txBody>
          <a:bodyPr/>
          <a:lstStyle>
            <a:lvl1pPr>
              <a:defRPr/>
            </a:lvl1pPr>
          </a:lstStyle>
          <a:p>
            <a:fld id="{C458E1C1-C0AE-4969-900A-69121563585D}" type="slidenum">
              <a:rPr lang="fr-FR"/>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lvl1pPr>
              <a:defRPr/>
            </a:lvl1pPr>
          </a:lstStyle>
          <a:p>
            <a:endParaRPr lang="fr-FR"/>
          </a:p>
        </p:txBody>
      </p:sp>
      <p:sp>
        <p:nvSpPr>
          <p:cNvPr id="8" name="Espace réservé du pied de page 7"/>
          <p:cNvSpPr>
            <a:spLocks noGrp="1"/>
          </p:cNvSpPr>
          <p:nvPr>
            <p:ph type="ftr" sz="quarter" idx="11"/>
          </p:nvPr>
        </p:nvSpPr>
        <p:spPr/>
        <p:txBody>
          <a:bodyPr/>
          <a:lstStyle>
            <a:lvl1pPr>
              <a:defRPr/>
            </a:lvl1pPr>
          </a:lstStyle>
          <a:p>
            <a:endParaRPr lang="fr-FR"/>
          </a:p>
        </p:txBody>
      </p:sp>
      <p:sp>
        <p:nvSpPr>
          <p:cNvPr id="9" name="Espace réservé du numéro de diapositive 8"/>
          <p:cNvSpPr>
            <a:spLocks noGrp="1"/>
          </p:cNvSpPr>
          <p:nvPr>
            <p:ph type="sldNum" sz="quarter" idx="12"/>
          </p:nvPr>
        </p:nvSpPr>
        <p:spPr/>
        <p:txBody>
          <a:bodyPr/>
          <a:lstStyle>
            <a:lvl1pPr>
              <a:defRPr/>
            </a:lvl1pPr>
          </a:lstStyle>
          <a:p>
            <a:fld id="{54DDF220-F801-4042-85F7-207C5087A6EC}" type="slidenum">
              <a:rPr lang="fr-FR"/>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2"/>
          <p:cNvSpPr>
            <a:spLocks noGrp="1"/>
          </p:cNvSpPr>
          <p:nvPr>
            <p:ph type="dt" sz="half" idx="10"/>
          </p:nvPr>
        </p:nvSpPr>
        <p:spPr/>
        <p:txBody>
          <a:bodyPr/>
          <a:lstStyle>
            <a:lvl1pPr>
              <a:defRPr/>
            </a:lvl1pPr>
          </a:lstStyle>
          <a:p>
            <a:endParaRPr lang="fr-FR"/>
          </a:p>
        </p:txBody>
      </p:sp>
      <p:sp>
        <p:nvSpPr>
          <p:cNvPr id="4" name="Espace réservé du pied de page 3"/>
          <p:cNvSpPr>
            <a:spLocks noGrp="1"/>
          </p:cNvSpPr>
          <p:nvPr>
            <p:ph type="ftr" sz="quarter" idx="11"/>
          </p:nvPr>
        </p:nvSpPr>
        <p:spPr/>
        <p:txBody>
          <a:bodyPr/>
          <a:lstStyle>
            <a:lvl1pPr>
              <a:defRPr/>
            </a:lvl1pPr>
          </a:lstStyle>
          <a:p>
            <a:endParaRPr lang="fr-FR"/>
          </a:p>
        </p:txBody>
      </p:sp>
      <p:sp>
        <p:nvSpPr>
          <p:cNvPr id="5" name="Espace réservé du numéro de diapositive 4"/>
          <p:cNvSpPr>
            <a:spLocks noGrp="1"/>
          </p:cNvSpPr>
          <p:nvPr>
            <p:ph type="sldNum" sz="quarter" idx="12"/>
          </p:nvPr>
        </p:nvSpPr>
        <p:spPr/>
        <p:txBody>
          <a:bodyPr/>
          <a:lstStyle>
            <a:lvl1pPr>
              <a:defRPr/>
            </a:lvl1pPr>
          </a:lstStyle>
          <a:p>
            <a:fld id="{44DF5BFF-5621-47C5-9CBB-892A6873E435}" type="slidenum">
              <a:rPr lang="fr-FR"/>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lvl1pPr>
              <a:defRPr/>
            </a:lvl1pPr>
          </a:lstStyle>
          <a:p>
            <a:endParaRPr lang="fr-FR"/>
          </a:p>
        </p:txBody>
      </p:sp>
      <p:sp>
        <p:nvSpPr>
          <p:cNvPr id="3" name="Espace réservé du pied de page 2"/>
          <p:cNvSpPr>
            <a:spLocks noGrp="1"/>
          </p:cNvSpPr>
          <p:nvPr>
            <p:ph type="ftr" sz="quarter" idx="11"/>
          </p:nvPr>
        </p:nvSpPr>
        <p:spPr/>
        <p:txBody>
          <a:bodyPr/>
          <a:lstStyle>
            <a:lvl1pPr>
              <a:defRPr/>
            </a:lvl1pPr>
          </a:lstStyle>
          <a:p>
            <a:endParaRPr lang="fr-FR"/>
          </a:p>
        </p:txBody>
      </p:sp>
      <p:sp>
        <p:nvSpPr>
          <p:cNvPr id="4" name="Espace réservé du numéro de diapositive 3"/>
          <p:cNvSpPr>
            <a:spLocks noGrp="1"/>
          </p:cNvSpPr>
          <p:nvPr>
            <p:ph type="sldNum" sz="quarter" idx="12"/>
          </p:nvPr>
        </p:nvSpPr>
        <p:spPr/>
        <p:txBody>
          <a:bodyPr/>
          <a:lstStyle>
            <a:lvl1pPr>
              <a:defRPr/>
            </a:lvl1pPr>
          </a:lstStyle>
          <a:p>
            <a:fld id="{524D7342-2A4F-4E6F-9EFE-F3247DD854EB}" type="slidenum">
              <a:rPr lang="fr-FR"/>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lvl1pPr>
              <a:defRPr/>
            </a:lvl1pPr>
          </a:lstStyle>
          <a:p>
            <a:endParaRPr lang="fr-FR"/>
          </a:p>
        </p:txBody>
      </p:sp>
      <p:sp>
        <p:nvSpPr>
          <p:cNvPr id="6" name="Espace réservé du pied de page 5"/>
          <p:cNvSpPr>
            <a:spLocks noGrp="1"/>
          </p:cNvSpPr>
          <p:nvPr>
            <p:ph type="ftr" sz="quarter" idx="11"/>
          </p:nvPr>
        </p:nvSpPr>
        <p:spPr/>
        <p:txBody>
          <a:bodyPr/>
          <a:lstStyle>
            <a:lvl1pPr>
              <a:defRPr/>
            </a:lvl1pPr>
          </a:lstStyle>
          <a:p>
            <a:endParaRPr lang="fr-FR"/>
          </a:p>
        </p:txBody>
      </p:sp>
      <p:sp>
        <p:nvSpPr>
          <p:cNvPr id="7" name="Espace réservé du numéro de diapositive 6"/>
          <p:cNvSpPr>
            <a:spLocks noGrp="1"/>
          </p:cNvSpPr>
          <p:nvPr>
            <p:ph type="sldNum" sz="quarter" idx="12"/>
          </p:nvPr>
        </p:nvSpPr>
        <p:spPr/>
        <p:txBody>
          <a:bodyPr/>
          <a:lstStyle>
            <a:lvl1pPr>
              <a:defRPr/>
            </a:lvl1pPr>
          </a:lstStyle>
          <a:p>
            <a:fld id="{27BFF172-FEBF-461D-9E07-3A3FDD729C46}" type="slidenum">
              <a:rPr lang="fr-FR"/>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lvl1pPr>
              <a:defRPr/>
            </a:lvl1pPr>
          </a:lstStyle>
          <a:p>
            <a:endParaRPr lang="fr-FR"/>
          </a:p>
        </p:txBody>
      </p:sp>
      <p:sp>
        <p:nvSpPr>
          <p:cNvPr id="6" name="Espace réservé du pied de page 5"/>
          <p:cNvSpPr>
            <a:spLocks noGrp="1"/>
          </p:cNvSpPr>
          <p:nvPr>
            <p:ph type="ftr" sz="quarter" idx="11"/>
          </p:nvPr>
        </p:nvSpPr>
        <p:spPr/>
        <p:txBody>
          <a:bodyPr/>
          <a:lstStyle>
            <a:lvl1pPr>
              <a:defRPr/>
            </a:lvl1pPr>
          </a:lstStyle>
          <a:p>
            <a:endParaRPr lang="fr-FR"/>
          </a:p>
        </p:txBody>
      </p:sp>
      <p:sp>
        <p:nvSpPr>
          <p:cNvPr id="7" name="Espace réservé du numéro de diapositive 6"/>
          <p:cNvSpPr>
            <a:spLocks noGrp="1"/>
          </p:cNvSpPr>
          <p:nvPr>
            <p:ph type="sldNum" sz="quarter" idx="12"/>
          </p:nvPr>
        </p:nvSpPr>
        <p:spPr/>
        <p:txBody>
          <a:bodyPr/>
          <a:lstStyle>
            <a:lvl1pPr>
              <a:defRPr/>
            </a:lvl1pPr>
          </a:lstStyle>
          <a:p>
            <a:fld id="{02B9651A-BEF9-4320-A142-06D7EACA648A}" type="slidenum">
              <a:rPr lang="fr-FR"/>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fr-FR" smtClean="0"/>
              <a:t>Cliquez pour modifier le style du titre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fr-F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fr-F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9824078C-9876-444A-B746-E2DBED38CAA8}" type="slidenum">
              <a:rPr lang="fr-FR"/>
              <a:pPr/>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control" Target="../activeX/activeX2.xml"/><Relationship Id="rId2" Type="http://schemas.openxmlformats.org/officeDocument/2006/relationships/control" Target="../activeX/activeX1.xml"/><Relationship Id="rId1" Type="http://schemas.openxmlformats.org/officeDocument/2006/relationships/vmlDrawing" Target="../drawings/vmlDrawing2.vml"/><Relationship Id="rId5" Type="http://schemas.openxmlformats.org/officeDocument/2006/relationships/image" Target="../media/image41.png"/><Relationship Id="rId4"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0.jpe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25.jpeg"/><Relationship Id="rId5" Type="http://schemas.openxmlformats.org/officeDocument/2006/relationships/image" Target="../media/image44.png"/><Relationship Id="rId10" Type="http://schemas.openxmlformats.org/officeDocument/2006/relationships/image" Target="../media/image41.png"/><Relationship Id="rId4" Type="http://schemas.openxmlformats.org/officeDocument/2006/relationships/image" Target="../media/image43.png"/><Relationship Id="rId9" Type="http://schemas.openxmlformats.org/officeDocument/2006/relationships/image" Target="../media/image48.png"/></Relationships>
</file>

<file path=ppt/slides/_rels/slide12.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51.png"/><Relationship Id="rId7"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53.png"/><Relationship Id="rId4" Type="http://schemas.openxmlformats.org/officeDocument/2006/relationships/image" Target="../media/image52.png"/></Relationships>
</file>

<file path=ppt/slides/_rels/slide13.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36.emf"/><Relationship Id="rId7" Type="http://schemas.openxmlformats.org/officeDocument/2006/relationships/image" Target="../media/image57.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6.jpeg"/><Relationship Id="rId11" Type="http://schemas.openxmlformats.org/officeDocument/2006/relationships/image" Target="../media/image61.jpeg"/><Relationship Id="rId5" Type="http://schemas.openxmlformats.org/officeDocument/2006/relationships/image" Target="../media/image55.jpeg"/><Relationship Id="rId10" Type="http://schemas.openxmlformats.org/officeDocument/2006/relationships/image" Target="../media/image60.jpeg"/><Relationship Id="rId4" Type="http://schemas.openxmlformats.org/officeDocument/2006/relationships/image" Target="../media/image54.png"/><Relationship Id="rId9" Type="http://schemas.openxmlformats.org/officeDocument/2006/relationships/image" Target="../media/image59.png"/></Relationships>
</file>

<file path=ppt/slides/_rels/slide14.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37.emf"/><Relationship Id="rId7" Type="http://schemas.openxmlformats.org/officeDocument/2006/relationships/image" Target="../media/image65.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15.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http://sirius.mtm.kuleuven.ac.be/Research/C2/Modelling%20of%20Field%20Assisted%20Sintering_files/image004.jpg" TargetMode="External"/><Relationship Id="rId7" Type="http://schemas.openxmlformats.org/officeDocument/2006/relationships/image" Target="../media/image71.png"/><Relationship Id="rId12" Type="http://schemas.openxmlformats.org/officeDocument/2006/relationships/image" Target="../media/image76.emf"/><Relationship Id="rId2" Type="http://schemas.openxmlformats.org/officeDocument/2006/relationships/image" Target="../media/image67.jpeg"/><Relationship Id="rId1" Type="http://schemas.openxmlformats.org/officeDocument/2006/relationships/slideLayout" Target="../slideLayouts/slideLayout7.xml"/><Relationship Id="rId6" Type="http://schemas.openxmlformats.org/officeDocument/2006/relationships/image" Target="../media/image70.jpeg"/><Relationship Id="rId11" Type="http://schemas.openxmlformats.org/officeDocument/2006/relationships/image" Target="../media/image75.png"/><Relationship Id="rId5" Type="http://schemas.openxmlformats.org/officeDocument/2006/relationships/image" Target="../media/image69.png"/><Relationship Id="rId10" Type="http://schemas.openxmlformats.org/officeDocument/2006/relationships/image" Target="../media/image74.png"/><Relationship Id="rId4" Type="http://schemas.openxmlformats.org/officeDocument/2006/relationships/image" Target="../media/image68.jpeg"/><Relationship Id="rId9" Type="http://schemas.openxmlformats.org/officeDocument/2006/relationships/image" Target="../media/image73.png"/></Relationships>
</file>

<file path=ppt/slides/_rels/slide16.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78.jpeg"/><Relationship Id="rId7" Type="http://schemas.openxmlformats.org/officeDocument/2006/relationships/image" Target="../media/image82.png"/><Relationship Id="rId12" Type="http://schemas.openxmlformats.org/officeDocument/2006/relationships/image" Target="../media/image87.jpeg"/><Relationship Id="rId2" Type="http://schemas.openxmlformats.org/officeDocument/2006/relationships/image" Target="../media/image77.jpeg"/><Relationship Id="rId1" Type="http://schemas.openxmlformats.org/officeDocument/2006/relationships/slideLayout" Target="../slideLayouts/slideLayout7.xml"/><Relationship Id="rId6" Type="http://schemas.openxmlformats.org/officeDocument/2006/relationships/image" Target="../media/image81.png"/><Relationship Id="rId11" Type="http://schemas.openxmlformats.org/officeDocument/2006/relationships/image" Target="../media/image86.jpeg"/><Relationship Id="rId5" Type="http://schemas.openxmlformats.org/officeDocument/2006/relationships/image" Target="../media/image80.jpeg"/><Relationship Id="rId10" Type="http://schemas.openxmlformats.org/officeDocument/2006/relationships/image" Target="../media/image85.jpeg"/><Relationship Id="rId4" Type="http://schemas.openxmlformats.org/officeDocument/2006/relationships/image" Target="../media/image79.jpeg"/><Relationship Id="rId9" Type="http://schemas.openxmlformats.org/officeDocument/2006/relationships/image" Target="../media/image84.jpeg"/></Relationships>
</file>

<file path=ppt/slides/_rels/slide17.xml.rels><?xml version="1.0" encoding="UTF-8" standalone="yes"?>
<Relationships xmlns="http://schemas.openxmlformats.org/package/2006/relationships"><Relationship Id="rId8" Type="http://schemas.openxmlformats.org/officeDocument/2006/relationships/image" Target="../media/image94.jpeg"/><Relationship Id="rId3" Type="http://schemas.openxmlformats.org/officeDocument/2006/relationships/image" Target="../media/image89.jpeg"/><Relationship Id="rId7" Type="http://schemas.openxmlformats.org/officeDocument/2006/relationships/image" Target="../media/image93.jpeg"/><Relationship Id="rId2" Type="http://schemas.openxmlformats.org/officeDocument/2006/relationships/image" Target="../media/image88.png"/><Relationship Id="rId1" Type="http://schemas.openxmlformats.org/officeDocument/2006/relationships/slideLayout" Target="../slideLayouts/slideLayout7.xml"/><Relationship Id="rId6" Type="http://schemas.openxmlformats.org/officeDocument/2006/relationships/image" Target="../media/image92.jpeg"/><Relationship Id="rId5" Type="http://schemas.openxmlformats.org/officeDocument/2006/relationships/image" Target="../media/image91.png"/><Relationship Id="rId10" Type="http://schemas.openxmlformats.org/officeDocument/2006/relationships/image" Target="../media/image95.png"/><Relationship Id="rId4" Type="http://schemas.openxmlformats.org/officeDocument/2006/relationships/image" Target="../media/image90.jpeg"/><Relationship Id="rId9" Type="http://schemas.openxmlformats.org/officeDocument/2006/relationships/image" Target="../media/image76.emf"/></Relationships>
</file>

<file path=ppt/slides/_rels/slide18.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106.jpeg"/><Relationship Id="rId3" Type="http://schemas.openxmlformats.org/officeDocument/2006/relationships/image" Target="../media/image96.jpeg"/><Relationship Id="rId7" Type="http://schemas.openxmlformats.org/officeDocument/2006/relationships/image" Target="../media/image100.png"/><Relationship Id="rId12" Type="http://schemas.openxmlformats.org/officeDocument/2006/relationships/image" Target="../media/image105.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99.jpeg"/><Relationship Id="rId11" Type="http://schemas.openxmlformats.org/officeDocument/2006/relationships/image" Target="../media/image104.png"/><Relationship Id="rId5" Type="http://schemas.openxmlformats.org/officeDocument/2006/relationships/image" Target="../media/image98.png"/><Relationship Id="rId10" Type="http://schemas.openxmlformats.org/officeDocument/2006/relationships/image" Target="../media/image103.jpeg"/><Relationship Id="rId4" Type="http://schemas.openxmlformats.org/officeDocument/2006/relationships/image" Target="../media/image97.png"/><Relationship Id="rId9" Type="http://schemas.openxmlformats.org/officeDocument/2006/relationships/image" Target="../media/image102.png"/></Relationships>
</file>

<file path=ppt/slides/_rels/slide19.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09.emf"/><Relationship Id="rId2" Type="http://schemas.openxmlformats.org/officeDocument/2006/relationships/image" Target="../media/image108.png"/><Relationship Id="rId1" Type="http://schemas.openxmlformats.org/officeDocument/2006/relationships/slideLayout" Target="../slideLayouts/slideLayout7.xml"/><Relationship Id="rId6" Type="http://schemas.openxmlformats.org/officeDocument/2006/relationships/image" Target="../media/image110.emf"/><Relationship Id="rId5" Type="http://schemas.openxmlformats.org/officeDocument/2006/relationships/image" Target="../media/image21.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08.png"/><Relationship Id="rId7" Type="http://schemas.openxmlformats.org/officeDocument/2006/relationships/image" Target="../media/image114.emf"/><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13.png"/><Relationship Id="rId5" Type="http://schemas.openxmlformats.org/officeDocument/2006/relationships/image" Target="../media/image112.emf"/><Relationship Id="rId10" Type="http://schemas.openxmlformats.org/officeDocument/2006/relationships/image" Target="../media/image117.png"/><Relationship Id="rId4" Type="http://schemas.openxmlformats.org/officeDocument/2006/relationships/image" Target="../media/image111.emf"/><Relationship Id="rId9" Type="http://schemas.openxmlformats.org/officeDocument/2006/relationships/image" Target="../media/image116.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18.wmf"/><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21.png"/><Relationship Id="rId4" Type="http://schemas.openxmlformats.org/officeDocument/2006/relationships/image" Target="../media/image120.wmf"/></Relationships>
</file>

<file path=ppt/slides/_rels/slide26.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7.xml"/><Relationship Id="rId5" Type="http://schemas.openxmlformats.org/officeDocument/2006/relationships/image" Target="../media/image125.png"/><Relationship Id="rId4" Type="http://schemas.openxmlformats.org/officeDocument/2006/relationships/image" Target="../media/image124.wmf"/></Relationships>
</file>

<file path=ppt/slides/_rels/slide27.xml.rels><?xml version="1.0" encoding="UTF-8" standalone="yes"?>
<Relationships xmlns="http://schemas.openxmlformats.org/package/2006/relationships"><Relationship Id="rId3" Type="http://schemas.openxmlformats.org/officeDocument/2006/relationships/image" Target="../media/image127.png"/><Relationship Id="rId7" Type="http://schemas.openxmlformats.org/officeDocument/2006/relationships/image" Target="../media/image131.png"/><Relationship Id="rId2" Type="http://schemas.openxmlformats.org/officeDocument/2006/relationships/image" Target="../media/image126.png"/><Relationship Id="rId1" Type="http://schemas.openxmlformats.org/officeDocument/2006/relationships/slideLayout" Target="../slideLayouts/slideLayout2.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s>
</file>

<file path=ppt/slides/_rels/slide28.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jpeg"/><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135.jpeg"/><Relationship Id="rId4" Type="http://schemas.openxmlformats.org/officeDocument/2006/relationships/image" Target="../media/image134.jpeg"/></Relationships>
</file>

<file path=ppt/slides/_rels/slide29.xml.rels><?xml version="1.0" encoding="UTF-8" standalone="yes"?>
<Relationships xmlns="http://schemas.openxmlformats.org/package/2006/relationships"><Relationship Id="rId3" Type="http://schemas.openxmlformats.org/officeDocument/2006/relationships/image" Target="../media/image137.wmf"/><Relationship Id="rId2" Type="http://schemas.openxmlformats.org/officeDocument/2006/relationships/image" Target="../media/image136.wmf"/><Relationship Id="rId1" Type="http://schemas.openxmlformats.org/officeDocument/2006/relationships/slideLayout" Target="../slideLayouts/slideLayout7.xml"/><Relationship Id="rId4" Type="http://schemas.openxmlformats.org/officeDocument/2006/relationships/image" Target="../media/image138.wmf"/></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wmf"/></Relationships>
</file>

<file path=ppt/slides/_rels/slide30.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png"/><Relationship Id="rId1" Type="http://schemas.openxmlformats.org/officeDocument/2006/relationships/slideLayout" Target="../slideLayouts/slideLayout7.xml"/><Relationship Id="rId5" Type="http://schemas.openxmlformats.org/officeDocument/2006/relationships/image" Target="../media/image142.jpeg"/><Relationship Id="rId4" Type="http://schemas.openxmlformats.org/officeDocument/2006/relationships/image" Target="../media/image141.jpeg"/></Relationships>
</file>

<file path=ppt/slides/_rels/slide31.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7.xml"/><Relationship Id="rId4" Type="http://schemas.openxmlformats.org/officeDocument/2006/relationships/image" Target="../media/image145.jpeg"/></Relationships>
</file>

<file path=ppt/slides/_rels/slide32.xml.rels><?xml version="1.0" encoding="UTF-8" standalone="yes"?>
<Relationships xmlns="http://schemas.openxmlformats.org/package/2006/relationships"><Relationship Id="rId8" Type="http://schemas.openxmlformats.org/officeDocument/2006/relationships/oleObject" Target="../embeddings/oleObject7.bin"/><Relationship Id="rId3" Type="http://schemas.openxmlformats.org/officeDocument/2006/relationships/oleObject" Target="../embeddings/oleObject2.bin"/><Relationship Id="rId7"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oleObject" Target="../embeddings/oleObject5.bin"/><Relationship Id="rId5" Type="http://schemas.openxmlformats.org/officeDocument/2006/relationships/oleObject" Target="../embeddings/oleObject4.bin"/><Relationship Id="rId4" Type="http://schemas.openxmlformats.org/officeDocument/2006/relationships/oleObject" Target="../embeddings/oleObject3.bin"/><Relationship Id="rId9" Type="http://schemas.openxmlformats.org/officeDocument/2006/relationships/oleObject" Target="../embeddings/oleObject8.bin"/></Relationships>
</file>

<file path=ppt/slides/_rels/slide33.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159.png"/><Relationship Id="rId3" Type="http://schemas.openxmlformats.org/officeDocument/2006/relationships/image" Target="../media/image155.wmf"/><Relationship Id="rId7" Type="http://schemas.openxmlformats.org/officeDocument/2006/relationships/image" Target="../media/image158.wmf"/><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oleObject" Target="../embeddings/oleObject9.bin"/><Relationship Id="rId5" Type="http://schemas.openxmlformats.org/officeDocument/2006/relationships/image" Target="../media/image157.wmf"/><Relationship Id="rId4" Type="http://schemas.openxmlformats.org/officeDocument/2006/relationships/image" Target="../media/image156.wmf"/></Relationships>
</file>

<file path=ppt/slides/_rels/slide35.xml.rels><?xml version="1.0" encoding="UTF-8" standalone="yes"?>
<Relationships xmlns="http://schemas.openxmlformats.org/package/2006/relationships"><Relationship Id="rId8" Type="http://schemas.openxmlformats.org/officeDocument/2006/relationships/image" Target="../media/image165.jpeg"/><Relationship Id="rId13" Type="http://schemas.openxmlformats.org/officeDocument/2006/relationships/image" Target="../media/image169.jpeg"/><Relationship Id="rId3" Type="http://schemas.openxmlformats.org/officeDocument/2006/relationships/notesSlide" Target="../notesSlides/notesSlide16.xml"/><Relationship Id="rId7" Type="http://schemas.openxmlformats.org/officeDocument/2006/relationships/image" Target="../media/image164.jpeg"/><Relationship Id="rId12" Type="http://schemas.openxmlformats.org/officeDocument/2006/relationships/oleObject" Target="../embeddings/oleObject10.bin"/><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163.jpeg"/><Relationship Id="rId11" Type="http://schemas.openxmlformats.org/officeDocument/2006/relationships/image" Target="../media/image168.jpeg"/><Relationship Id="rId5" Type="http://schemas.openxmlformats.org/officeDocument/2006/relationships/image" Target="../media/image162.jpeg"/><Relationship Id="rId10" Type="http://schemas.openxmlformats.org/officeDocument/2006/relationships/image" Target="../media/image167.jpeg"/><Relationship Id="rId4" Type="http://schemas.openxmlformats.org/officeDocument/2006/relationships/image" Target="../media/image161.jpeg"/><Relationship Id="rId9" Type="http://schemas.openxmlformats.org/officeDocument/2006/relationships/image" Target="../media/image166.jpeg"/><Relationship Id="rId14" Type="http://schemas.openxmlformats.org/officeDocument/2006/relationships/image" Target="../media/image170.jpeg"/></Relationships>
</file>

<file path=ppt/slides/_rels/slide36.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172.emf"/><Relationship Id="rId4" Type="http://schemas.openxmlformats.org/officeDocument/2006/relationships/image" Target="../media/image107.jpeg"/></Relationships>
</file>

<file path=ppt/slides/_rels/slide37.xml.rels><?xml version="1.0" encoding="UTF-8" standalone="yes"?>
<Relationships xmlns="http://schemas.openxmlformats.org/package/2006/relationships"><Relationship Id="rId8" Type="http://schemas.openxmlformats.org/officeDocument/2006/relationships/image" Target="../media/image179.jpeg"/><Relationship Id="rId3" Type="http://schemas.openxmlformats.org/officeDocument/2006/relationships/image" Target="../media/image174.emf"/><Relationship Id="rId7" Type="http://schemas.openxmlformats.org/officeDocument/2006/relationships/image" Target="../media/image178.emf"/><Relationship Id="rId2" Type="http://schemas.openxmlformats.org/officeDocument/2006/relationships/image" Target="../media/image173.emf"/><Relationship Id="rId1" Type="http://schemas.openxmlformats.org/officeDocument/2006/relationships/slideLayout" Target="../slideLayouts/slideLayout7.xml"/><Relationship Id="rId6" Type="http://schemas.openxmlformats.org/officeDocument/2006/relationships/image" Target="../media/image177.emf"/><Relationship Id="rId5" Type="http://schemas.openxmlformats.org/officeDocument/2006/relationships/image" Target="../media/image176.emf"/><Relationship Id="rId10" Type="http://schemas.openxmlformats.org/officeDocument/2006/relationships/image" Target="../media/image181.png"/><Relationship Id="rId4" Type="http://schemas.openxmlformats.org/officeDocument/2006/relationships/image" Target="../media/image175.emf"/><Relationship Id="rId9" Type="http://schemas.openxmlformats.org/officeDocument/2006/relationships/image" Target="../media/image180.jpeg"/></Relationships>
</file>

<file path=ppt/slides/_rels/slide38.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82.emf"/><Relationship Id="rId1" Type="http://schemas.openxmlformats.org/officeDocument/2006/relationships/slideLayout" Target="../slideLayouts/slideLayout7.xml"/><Relationship Id="rId5" Type="http://schemas.openxmlformats.org/officeDocument/2006/relationships/image" Target="../media/image174.emf"/><Relationship Id="rId4" Type="http://schemas.openxmlformats.org/officeDocument/2006/relationships/image" Target="../media/image177.emf"/></Relationships>
</file>

<file path=ppt/slides/_rels/slide39.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png"/><Relationship Id="rId1" Type="http://schemas.openxmlformats.org/officeDocument/2006/relationships/slideLayout" Target="../slideLayouts/slideLayout7.xml"/><Relationship Id="rId4" Type="http://schemas.openxmlformats.org/officeDocument/2006/relationships/image" Target="../media/image18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oleObject" Target="../embeddings/oleObject1.bin"/></Relationships>
</file>

<file path=ppt/slides/_rels/slide40.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86.jpeg"/><Relationship Id="rId7" Type="http://schemas.openxmlformats.org/officeDocument/2006/relationships/image" Target="../media/image190.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89.jpeg"/><Relationship Id="rId5" Type="http://schemas.openxmlformats.org/officeDocument/2006/relationships/image" Target="../media/image188.jpeg"/><Relationship Id="rId4" Type="http://schemas.openxmlformats.org/officeDocument/2006/relationships/image" Target="../media/image187.jpeg"/></Relationships>
</file>

<file path=ppt/slides/_rels/slide42.xml.rels><?xml version="1.0" encoding="UTF-8" standalone="yes"?>
<Relationships xmlns="http://schemas.openxmlformats.org/package/2006/relationships"><Relationship Id="rId8" Type="http://schemas.openxmlformats.org/officeDocument/2006/relationships/image" Target="../media/image197.png"/><Relationship Id="rId3" Type="http://schemas.openxmlformats.org/officeDocument/2006/relationships/image" Target="../media/image192.jpeg"/><Relationship Id="rId7" Type="http://schemas.openxmlformats.org/officeDocument/2006/relationships/image" Target="../media/image196.png"/><Relationship Id="rId2" Type="http://schemas.openxmlformats.org/officeDocument/2006/relationships/image" Target="../media/image191.png"/><Relationship Id="rId1" Type="http://schemas.openxmlformats.org/officeDocument/2006/relationships/slideLayout" Target="../slideLayouts/slideLayout12.xml"/><Relationship Id="rId6" Type="http://schemas.openxmlformats.org/officeDocument/2006/relationships/image" Target="../media/image195.png"/><Relationship Id="rId5" Type="http://schemas.openxmlformats.org/officeDocument/2006/relationships/image" Target="../media/image194.png"/><Relationship Id="rId10" Type="http://schemas.openxmlformats.org/officeDocument/2006/relationships/image" Target="../media/image199.png"/><Relationship Id="rId4" Type="http://schemas.openxmlformats.org/officeDocument/2006/relationships/image" Target="../media/image193.jpeg"/><Relationship Id="rId9" Type="http://schemas.openxmlformats.org/officeDocument/2006/relationships/image" Target="../media/image198.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2.wmf"/><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emf"/><Relationship Id="rId7"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jpeg"/><Relationship Id="rId9" Type="http://schemas.openxmlformats.org/officeDocument/2006/relationships/image" Target="../media/image32.jpeg"/></Relationships>
</file>

<file path=ppt/slides/_rels/slide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2.jpeg"/></Relationships>
</file>

<file path=ppt/slides/_rels/slide9.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354013" y="2438400"/>
            <a:ext cx="8434387" cy="2089150"/>
          </a:xfrm>
        </p:spPr>
        <p:txBody>
          <a:bodyPr/>
          <a:lstStyle/>
          <a:p>
            <a:pPr>
              <a:lnSpc>
                <a:spcPct val="110000"/>
              </a:lnSpc>
              <a:spcBef>
                <a:spcPct val="30000"/>
              </a:spcBef>
              <a:spcAft>
                <a:spcPct val="115000"/>
              </a:spcAft>
            </a:pPr>
            <a:r>
              <a:rPr lang="en-US" sz="3200" b="1" dirty="0" smtClean="0">
                <a:solidFill>
                  <a:schemeClr val="accent2"/>
                </a:solidFill>
                <a:latin typeface="Calibri" pitchFamily="34" charset="0"/>
              </a:rPr>
              <a:t>Resistive switching in Mott insulators: </a:t>
            </a:r>
            <a:br>
              <a:rPr lang="en-US" sz="3200" b="1" dirty="0" smtClean="0">
                <a:solidFill>
                  <a:schemeClr val="accent2"/>
                </a:solidFill>
                <a:latin typeface="Calibri" pitchFamily="34" charset="0"/>
              </a:rPr>
            </a:br>
            <a:r>
              <a:rPr lang="en-US" sz="3200" b="1" dirty="0" smtClean="0">
                <a:solidFill>
                  <a:schemeClr val="accent2"/>
                </a:solidFill>
                <a:latin typeface="Calibri" pitchFamily="34" charset="0"/>
              </a:rPr>
              <a:t>from phenomenology to Mott memories</a:t>
            </a:r>
            <a:endParaRPr lang="fr-FR" sz="3200" b="1" dirty="0">
              <a:solidFill>
                <a:schemeClr val="accent2"/>
              </a:solidFill>
              <a:latin typeface="Calibri" pitchFamily="34" charset="0"/>
            </a:endParaRPr>
          </a:p>
        </p:txBody>
      </p:sp>
      <p:sp>
        <p:nvSpPr>
          <p:cNvPr id="3075" name="Rectangle 3"/>
          <p:cNvSpPr>
            <a:spLocks noGrp="1" noChangeArrowheads="1"/>
          </p:cNvSpPr>
          <p:nvPr>
            <p:ph type="subTitle" idx="1"/>
          </p:nvPr>
        </p:nvSpPr>
        <p:spPr>
          <a:xfrm>
            <a:off x="133351" y="4587875"/>
            <a:ext cx="8815388" cy="2022475"/>
          </a:xfrm>
        </p:spPr>
        <p:txBody>
          <a:bodyPr/>
          <a:lstStyle/>
          <a:p>
            <a:pPr eaLnBrk="0" hangingPunct="0">
              <a:lnSpc>
                <a:spcPct val="120000"/>
              </a:lnSpc>
              <a:spcBef>
                <a:spcPct val="0"/>
              </a:spcBef>
            </a:pPr>
            <a:r>
              <a:rPr lang="en-GB" altLang="ja-JP" sz="1800" b="1" u="sng" dirty="0" smtClean="0">
                <a:latin typeface="Calibri" pitchFamily="34" charset="0"/>
                <a:ea typeface="ＭＳ Ｐゴシック" pitchFamily="-112" charset="-128"/>
                <a:cs typeface="Times New Roman" pitchFamily="18" charset="0"/>
              </a:rPr>
              <a:t>J. </a:t>
            </a:r>
            <a:r>
              <a:rPr lang="en-GB" altLang="ja-JP" sz="1800" b="1" u="sng" dirty="0" err="1" smtClean="0">
                <a:latin typeface="Calibri" pitchFamily="34" charset="0"/>
                <a:ea typeface="ＭＳ Ｐゴシック" pitchFamily="-112" charset="-128"/>
                <a:cs typeface="Times New Roman" pitchFamily="18" charset="0"/>
              </a:rPr>
              <a:t>Tranchant</a:t>
            </a:r>
            <a:r>
              <a:rPr lang="en-GB" altLang="ja-JP" sz="1800" b="1" dirty="0" smtClean="0">
                <a:latin typeface="Calibri" pitchFamily="34" charset="0"/>
                <a:ea typeface="ＭＳ Ｐゴシック" pitchFamily="-112" charset="-128"/>
                <a:cs typeface="Times New Roman" pitchFamily="18" charset="0"/>
              </a:rPr>
              <a:t>, E. </a:t>
            </a:r>
            <a:r>
              <a:rPr lang="en-GB" altLang="ja-JP" sz="1800" b="1" dirty="0" err="1" smtClean="0">
                <a:latin typeface="Calibri" pitchFamily="34" charset="0"/>
                <a:ea typeface="ＭＳ Ｐゴシック" pitchFamily="-112" charset="-128"/>
                <a:cs typeface="Times New Roman" pitchFamily="18" charset="0"/>
              </a:rPr>
              <a:t>Janod</a:t>
            </a:r>
            <a:r>
              <a:rPr lang="en-GB" altLang="ja-JP" sz="1800" b="1" dirty="0" smtClean="0">
                <a:latin typeface="Calibri" pitchFamily="34" charset="0"/>
                <a:ea typeface="ＭＳ Ｐゴシック" pitchFamily="-112" charset="-128"/>
                <a:cs typeface="Times New Roman" pitchFamily="18" charset="0"/>
              </a:rPr>
              <a:t>, B. </a:t>
            </a:r>
            <a:r>
              <a:rPr lang="en-GB" altLang="ja-JP" sz="1800" b="1" dirty="0" err="1" smtClean="0">
                <a:latin typeface="Calibri" pitchFamily="34" charset="0"/>
                <a:ea typeface="ＭＳ Ｐゴシック" pitchFamily="-112" charset="-128"/>
                <a:cs typeface="Times New Roman" pitchFamily="18" charset="0"/>
              </a:rPr>
              <a:t>Corraze</a:t>
            </a:r>
            <a:r>
              <a:rPr lang="en-GB" altLang="ja-JP" sz="1800" b="1" dirty="0" smtClean="0">
                <a:latin typeface="Calibri" pitchFamily="34" charset="0"/>
                <a:ea typeface="ＭＳ Ｐゴシック" pitchFamily="-112" charset="-128"/>
                <a:cs typeface="Times New Roman" pitchFamily="18" charset="0"/>
              </a:rPr>
              <a:t>, M.P. </a:t>
            </a:r>
            <a:r>
              <a:rPr lang="en-GB" altLang="ja-JP" sz="1800" b="1" dirty="0" err="1" smtClean="0">
                <a:latin typeface="Calibri" pitchFamily="34" charset="0"/>
                <a:ea typeface="ＭＳ Ｐゴシック" pitchFamily="-112" charset="-128"/>
                <a:cs typeface="Times New Roman" pitchFamily="18" charset="0"/>
              </a:rPr>
              <a:t>Besland</a:t>
            </a:r>
            <a:r>
              <a:rPr lang="en-GB" altLang="ja-JP" sz="1800" b="1" dirty="0" smtClean="0">
                <a:latin typeface="Calibri" pitchFamily="34" charset="0"/>
                <a:ea typeface="ＭＳ Ｐゴシック" pitchFamily="-112" charset="-128"/>
                <a:cs typeface="Times New Roman" pitchFamily="18" charset="0"/>
              </a:rPr>
              <a:t>, P. </a:t>
            </a:r>
            <a:r>
              <a:rPr lang="en-GB" altLang="ja-JP" sz="1800" b="1" dirty="0" err="1" smtClean="0">
                <a:latin typeface="Calibri" pitchFamily="34" charset="0"/>
                <a:ea typeface="ＭＳ Ｐゴシック" pitchFamily="-112" charset="-128"/>
                <a:cs typeface="Times New Roman" pitchFamily="18" charset="0"/>
              </a:rPr>
              <a:t>Stoliar</a:t>
            </a:r>
            <a:r>
              <a:rPr lang="en-GB" altLang="ja-JP" sz="1800" b="1" dirty="0" smtClean="0">
                <a:latin typeface="Calibri" pitchFamily="34" charset="0"/>
                <a:ea typeface="ＭＳ Ｐゴシック" pitchFamily="-112" charset="-128"/>
                <a:cs typeface="Times New Roman" pitchFamily="18" charset="0"/>
              </a:rPr>
              <a:t>, L. </a:t>
            </a:r>
            <a:r>
              <a:rPr lang="en-GB" altLang="ja-JP" sz="1800" b="1" dirty="0" err="1" smtClean="0">
                <a:latin typeface="Calibri" pitchFamily="34" charset="0"/>
                <a:ea typeface="ＭＳ Ｐゴシック" pitchFamily="-112" charset="-128"/>
                <a:cs typeface="Times New Roman" pitchFamily="18" charset="0"/>
              </a:rPr>
              <a:t>Cario</a:t>
            </a:r>
            <a:r>
              <a:rPr lang="en-GB" altLang="ja-JP" sz="1800" b="1" dirty="0">
                <a:latin typeface="Calibri" pitchFamily="34" charset="0"/>
                <a:ea typeface="ＭＳ Ｐゴシック" pitchFamily="-112" charset="-128"/>
                <a:cs typeface="Times New Roman" pitchFamily="18" charset="0"/>
              </a:rPr>
              <a:t/>
            </a:r>
            <a:br>
              <a:rPr lang="en-GB" altLang="ja-JP" sz="1800" b="1" dirty="0">
                <a:latin typeface="Calibri" pitchFamily="34" charset="0"/>
                <a:ea typeface="ＭＳ Ｐゴシック" pitchFamily="-112" charset="-128"/>
                <a:cs typeface="Times New Roman" pitchFamily="18" charset="0"/>
              </a:rPr>
            </a:br>
            <a:r>
              <a:rPr lang="fr-FR" altLang="ja-JP" sz="1600" i="1" dirty="0" smtClean="0">
                <a:latin typeface="Calibri" pitchFamily="34" charset="0"/>
                <a:ea typeface="ＭＳ Ｐゴシック" pitchFamily="-112" charset="-128"/>
                <a:cs typeface="Times New Roman" pitchFamily="18" charset="0"/>
              </a:rPr>
              <a:t> </a:t>
            </a:r>
            <a:r>
              <a:rPr lang="fr-FR" altLang="ja-JP" sz="1600" i="1" dirty="0">
                <a:latin typeface="Calibri" pitchFamily="34" charset="0"/>
                <a:ea typeface="ＭＳ Ｐゴシック" pitchFamily="-112" charset="-128"/>
                <a:cs typeface="Times New Roman" pitchFamily="18" charset="0"/>
              </a:rPr>
              <a:t>Institut des </a:t>
            </a:r>
            <a:r>
              <a:rPr lang="fr-FR" altLang="ja-JP" sz="1600" i="1" dirty="0" err="1">
                <a:latin typeface="Calibri" pitchFamily="34" charset="0"/>
                <a:ea typeface="ＭＳ Ｐゴシック" pitchFamily="-112" charset="-128"/>
                <a:cs typeface="Times New Roman" pitchFamily="18" charset="0"/>
              </a:rPr>
              <a:t>Materiaux</a:t>
            </a:r>
            <a:r>
              <a:rPr lang="fr-FR" altLang="ja-JP" sz="1600" i="1" dirty="0">
                <a:latin typeface="Calibri" pitchFamily="34" charset="0"/>
                <a:ea typeface="ＭＳ Ｐゴシック" pitchFamily="-112" charset="-128"/>
                <a:cs typeface="Times New Roman" pitchFamily="18" charset="0"/>
              </a:rPr>
              <a:t> Jean </a:t>
            </a:r>
            <a:r>
              <a:rPr lang="fr-FR" altLang="ja-JP" sz="1600" i="1" dirty="0" err="1">
                <a:latin typeface="Calibri" pitchFamily="34" charset="0"/>
                <a:ea typeface="ＭＳ Ｐゴシック" pitchFamily="-112" charset="-128"/>
                <a:cs typeface="Times New Roman" pitchFamily="18" charset="0"/>
              </a:rPr>
              <a:t>Rouxel</a:t>
            </a:r>
            <a:r>
              <a:rPr lang="fr-FR" altLang="ja-JP" sz="1600" i="1" dirty="0">
                <a:latin typeface="Calibri" pitchFamily="34" charset="0"/>
                <a:ea typeface="ＭＳ Ｐゴシック" pitchFamily="-112" charset="-128"/>
                <a:cs typeface="Times New Roman" pitchFamily="18" charset="0"/>
              </a:rPr>
              <a:t>, Nantes (France</a:t>
            </a:r>
            <a:r>
              <a:rPr lang="fr-FR" altLang="ja-JP" sz="1600" i="1" dirty="0" smtClean="0">
                <a:latin typeface="Calibri" pitchFamily="34" charset="0"/>
                <a:ea typeface="ＭＳ Ｐゴシック" pitchFamily="-112" charset="-128"/>
                <a:cs typeface="Times New Roman" pitchFamily="18" charset="0"/>
              </a:rPr>
              <a:t>)</a:t>
            </a:r>
            <a:endParaRPr lang="fr-FR" altLang="ja-JP" sz="1600" i="1" dirty="0">
              <a:latin typeface="Calibri" pitchFamily="34" charset="0"/>
              <a:ea typeface="ＭＳ Ｐゴシック" pitchFamily="-112" charset="-128"/>
              <a:cs typeface="Times New Roman" pitchFamily="18" charset="0"/>
            </a:endParaRPr>
          </a:p>
        </p:txBody>
      </p:sp>
      <p:pic>
        <p:nvPicPr>
          <p:cNvPr id="3076" name="Picture 4" descr="logo edition"/>
          <p:cNvPicPr>
            <a:picLocks noChangeAspect="1" noChangeArrowheads="1"/>
          </p:cNvPicPr>
          <p:nvPr/>
        </p:nvPicPr>
        <p:blipFill>
          <a:blip r:embed="rId3" cstate="print"/>
          <a:srcRect/>
          <a:stretch>
            <a:fillRect/>
          </a:stretch>
        </p:blipFill>
        <p:spPr bwMode="auto">
          <a:xfrm>
            <a:off x="114300" y="65088"/>
            <a:ext cx="1397000" cy="858837"/>
          </a:xfrm>
          <a:prstGeom prst="rect">
            <a:avLst/>
          </a:prstGeom>
          <a:noFill/>
        </p:spPr>
      </p:pic>
      <p:sp>
        <p:nvSpPr>
          <p:cNvPr id="3077" name="Rectangle 5"/>
          <p:cNvSpPr>
            <a:spLocks noChangeArrowheads="1"/>
          </p:cNvSpPr>
          <p:nvPr/>
        </p:nvSpPr>
        <p:spPr bwMode="auto">
          <a:xfrm>
            <a:off x="1608138" y="277813"/>
            <a:ext cx="6197600" cy="641350"/>
          </a:xfrm>
          <a:prstGeom prst="rect">
            <a:avLst/>
          </a:prstGeom>
          <a:noFill/>
          <a:ln w="12700">
            <a:noFill/>
            <a:miter lim="800000"/>
            <a:headEnd type="none" w="sm" len="sm"/>
            <a:tailEnd type="none" w="sm" len="sm"/>
          </a:ln>
          <a:effectLst/>
        </p:spPr>
        <p:txBody>
          <a:bodyPr>
            <a:spAutoFit/>
          </a:bodyPr>
          <a:lstStyle/>
          <a:p>
            <a:pPr algn="ctr" eaLnBrk="0" hangingPunct="0">
              <a:spcBef>
                <a:spcPct val="50000"/>
              </a:spcBef>
            </a:pPr>
            <a:r>
              <a:rPr lang="en-GB" sz="2000" b="1" i="1" dirty="0">
                <a:solidFill>
                  <a:srgbClr val="FF3300"/>
                </a:solidFill>
              </a:rPr>
              <a:t>INSTITUT DES MATERIAUX JEAN ROUXEL 	         </a:t>
            </a:r>
            <a:r>
              <a:rPr lang="en-GB" sz="1600" b="1" dirty="0">
                <a:solidFill>
                  <a:srgbClr val="FF3300"/>
                </a:solidFill>
                <a:cs typeface="Times New Roman" pitchFamily="18" charset="0"/>
              </a:rPr>
              <a:t>IMN UMR CNRS 6502 - </a:t>
            </a:r>
            <a:r>
              <a:rPr lang="en-GB" sz="1600" b="1" dirty="0" err="1">
                <a:solidFill>
                  <a:srgbClr val="FF3300"/>
                </a:solidFill>
                <a:cs typeface="Times New Roman" pitchFamily="18" charset="0"/>
              </a:rPr>
              <a:t>Université</a:t>
            </a:r>
            <a:r>
              <a:rPr lang="en-GB" sz="1600" b="1" dirty="0">
                <a:solidFill>
                  <a:srgbClr val="FF3300"/>
                </a:solidFill>
                <a:cs typeface="Times New Roman" pitchFamily="18" charset="0"/>
              </a:rPr>
              <a:t> de Nantes</a:t>
            </a:r>
            <a:endParaRPr lang="en-GB" sz="1600" b="1" i="1" dirty="0">
              <a:solidFill>
                <a:srgbClr val="FF3300"/>
              </a:solidFill>
              <a:cs typeface="Times New Roman" pitchFamily="18" charset="0"/>
            </a:endParaRPr>
          </a:p>
        </p:txBody>
      </p:sp>
      <p:pic>
        <p:nvPicPr>
          <p:cNvPr id="3078" name="Picture 6" descr="FacadePanoIMN"/>
          <p:cNvPicPr>
            <a:picLocks noChangeAspect="1" noChangeArrowheads="1"/>
          </p:cNvPicPr>
          <p:nvPr/>
        </p:nvPicPr>
        <p:blipFill>
          <a:blip r:embed="rId4" cstate="print"/>
          <a:srcRect/>
          <a:stretch>
            <a:fillRect/>
          </a:stretch>
        </p:blipFill>
        <p:spPr bwMode="auto">
          <a:xfrm>
            <a:off x="628650" y="1000125"/>
            <a:ext cx="8212138" cy="1382713"/>
          </a:xfrm>
          <a:prstGeom prst="rect">
            <a:avLst/>
          </a:prstGeom>
          <a:noFill/>
        </p:spPr>
      </p:pic>
      <p:pic>
        <p:nvPicPr>
          <p:cNvPr id="3079" name="Picture 7"/>
          <p:cNvPicPr>
            <a:picLocks noChangeAspect="1" noChangeArrowheads="1"/>
          </p:cNvPicPr>
          <p:nvPr/>
        </p:nvPicPr>
        <p:blipFill>
          <a:blip r:embed="rId5" cstate="print"/>
          <a:srcRect/>
          <a:stretch>
            <a:fillRect/>
          </a:stretch>
        </p:blipFill>
        <p:spPr bwMode="auto">
          <a:xfrm>
            <a:off x="8334375" y="30163"/>
            <a:ext cx="809625" cy="808037"/>
          </a:xfrm>
          <a:prstGeom prst="rect">
            <a:avLst/>
          </a:prstGeom>
          <a:noFill/>
          <a:ln w="9525">
            <a:noFill/>
            <a:miter lim="800000"/>
            <a:headEnd/>
            <a:tailEnd/>
          </a:ln>
          <a:effectLst/>
        </p:spPr>
      </p:pic>
      <p:sp>
        <p:nvSpPr>
          <p:cNvPr id="3080" name="Text Box 8"/>
          <p:cNvSpPr txBox="1">
            <a:spLocks noChangeArrowheads="1"/>
          </p:cNvSpPr>
          <p:nvPr/>
        </p:nvSpPr>
        <p:spPr bwMode="auto">
          <a:xfrm>
            <a:off x="3098975" y="5505867"/>
            <a:ext cx="3071005" cy="369332"/>
          </a:xfrm>
          <a:prstGeom prst="rect">
            <a:avLst/>
          </a:prstGeom>
          <a:noFill/>
          <a:ln w="9525">
            <a:noFill/>
            <a:miter lim="800000"/>
            <a:headEnd/>
            <a:tailEnd/>
          </a:ln>
          <a:effectLst/>
        </p:spPr>
        <p:txBody>
          <a:bodyPr wrap="square">
            <a:spAutoFit/>
          </a:bodyPr>
          <a:lstStyle/>
          <a:p>
            <a:pPr algn="ctr"/>
            <a:r>
              <a:rPr lang="fr-FR" i="1" dirty="0">
                <a:solidFill>
                  <a:srgbClr val="000099"/>
                </a:solidFill>
                <a:latin typeface="Calibri" pitchFamily="34" charset="0"/>
              </a:rPr>
              <a:t> </a:t>
            </a:r>
            <a:r>
              <a:rPr lang="fr-FR" i="1" dirty="0" err="1" smtClean="0">
                <a:solidFill>
                  <a:srgbClr val="000099"/>
                </a:solidFill>
                <a:latin typeface="Calibri" pitchFamily="34" charset="0"/>
              </a:rPr>
              <a:t>December</a:t>
            </a:r>
            <a:r>
              <a:rPr lang="fr-FR" i="1" dirty="0" smtClean="0">
                <a:solidFill>
                  <a:srgbClr val="000099"/>
                </a:solidFill>
                <a:latin typeface="Calibri" pitchFamily="34" charset="0"/>
              </a:rPr>
              <a:t> 3rd 2014 </a:t>
            </a:r>
            <a:endParaRPr lang="fr-FR" i="1" dirty="0">
              <a:solidFill>
                <a:srgbClr val="000099"/>
              </a:solidFill>
              <a:latin typeface="Calibri" pitchFamily="34" charset="0"/>
            </a:endParaRPr>
          </a:p>
        </p:txBody>
      </p:sp>
      <p:pic>
        <p:nvPicPr>
          <p:cNvPr id="14" name="Image 13" descr="logo IMN.jpg"/>
          <p:cNvPicPr>
            <a:picLocks noChangeAspect="1"/>
          </p:cNvPicPr>
          <p:nvPr/>
        </p:nvPicPr>
        <p:blipFill>
          <a:blip r:embed="rId6" cstate="print"/>
          <a:stretch>
            <a:fillRect/>
          </a:stretch>
        </p:blipFill>
        <p:spPr>
          <a:xfrm>
            <a:off x="7576456" y="6080928"/>
            <a:ext cx="1567543" cy="777072"/>
          </a:xfrm>
          <a:prstGeom prst="rect">
            <a:avLst/>
          </a:prstGeom>
        </p:spPr>
      </p:pic>
      <p:sp>
        <p:nvSpPr>
          <p:cNvPr id="11" name="ZoneTexte 10"/>
          <p:cNvSpPr txBox="1"/>
          <p:nvPr/>
        </p:nvSpPr>
        <p:spPr>
          <a:xfrm>
            <a:off x="0" y="6211669"/>
            <a:ext cx="3962400" cy="646331"/>
          </a:xfrm>
          <a:prstGeom prst="rect">
            <a:avLst/>
          </a:prstGeom>
          <a:noFill/>
        </p:spPr>
        <p:txBody>
          <a:bodyPr wrap="square" rtlCol="0">
            <a:spAutoFit/>
          </a:bodyPr>
          <a:lstStyle/>
          <a:p>
            <a:r>
              <a:rPr lang="fr-FR" dirty="0" err="1" smtClean="0">
                <a:latin typeface="Calibri" pitchFamily="34" charset="0"/>
              </a:rPr>
              <a:t>Nanotek</a:t>
            </a:r>
            <a:r>
              <a:rPr lang="fr-FR" dirty="0" smtClean="0">
                <a:latin typeface="Calibri" pitchFamily="34" charset="0"/>
              </a:rPr>
              <a:t> 2014 </a:t>
            </a:r>
            <a:r>
              <a:rPr lang="fr-FR" dirty="0" err="1" smtClean="0">
                <a:latin typeface="Calibri" pitchFamily="34" charset="0"/>
              </a:rPr>
              <a:t>conference</a:t>
            </a:r>
            <a:r>
              <a:rPr lang="fr-FR" dirty="0" smtClean="0">
                <a:latin typeface="Calibri" pitchFamily="34" charset="0"/>
              </a:rPr>
              <a:t/>
            </a:r>
            <a:br>
              <a:rPr lang="fr-FR" dirty="0" smtClean="0">
                <a:latin typeface="Calibri" pitchFamily="34" charset="0"/>
              </a:rPr>
            </a:br>
            <a:r>
              <a:rPr lang="fr-FR" dirty="0" smtClean="0">
                <a:latin typeface="Calibri" pitchFamily="34" charset="0"/>
              </a:rPr>
              <a:t>San Francisco, USA</a:t>
            </a:r>
            <a:endParaRPr lang="fr-FR" dirty="0">
              <a:latin typeface="Calibri"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Placeholder 1"/>
          <p:cNvSpPr txBox="1">
            <a:spLocks/>
          </p:cNvSpPr>
          <p:nvPr/>
        </p:nvSpPr>
        <p:spPr bwMode="auto">
          <a:xfrm>
            <a:off x="0" y="0"/>
            <a:ext cx="9144000" cy="1077913"/>
          </a:xfrm>
          <a:prstGeom prst="rect">
            <a:avLst/>
          </a:prstGeom>
          <a:gradFill rotWithShape="0">
            <a:gsLst>
              <a:gs pos="0">
                <a:schemeClr val="accent2">
                  <a:gamma/>
                  <a:shade val="46275"/>
                  <a:invGamma/>
                </a:schemeClr>
              </a:gs>
              <a:gs pos="50000">
                <a:schemeClr val="accent2"/>
              </a:gs>
              <a:gs pos="100000">
                <a:schemeClr val="accent2">
                  <a:gamma/>
                  <a:shade val="46275"/>
                  <a:invGamma/>
                </a:schemeClr>
              </a:gs>
            </a:gsLst>
            <a:lin ang="5400000" scaled="1"/>
          </a:gradFill>
          <a:ln w="9525">
            <a:solidFill>
              <a:schemeClr val="tx1"/>
            </a:solidFill>
            <a:miter lim="800000"/>
            <a:headEnd/>
            <a:tailEnd/>
          </a:ln>
        </p:spPr>
        <p:txBody>
          <a:bodyPr anchor="ctr"/>
          <a:lstStyle/>
          <a:p>
            <a:pPr algn="ctr"/>
            <a:r>
              <a:rPr lang="en-US" sz="3200" b="1">
                <a:solidFill>
                  <a:schemeClr val="bg1"/>
                </a:solidFill>
                <a:latin typeface="Calibri" pitchFamily="34" charset="0"/>
                <a:cs typeface="Arial" charset="0"/>
              </a:rPr>
              <a:t>Time evolution of the resistor network</a:t>
            </a:r>
          </a:p>
        </p:txBody>
      </p:sp>
      <p:grpSp>
        <p:nvGrpSpPr>
          <p:cNvPr id="2" name="Group 15"/>
          <p:cNvGrpSpPr>
            <a:grpSpLocks/>
          </p:cNvGrpSpPr>
          <p:nvPr/>
        </p:nvGrpSpPr>
        <p:grpSpPr bwMode="auto">
          <a:xfrm>
            <a:off x="8029575" y="1103313"/>
            <a:ext cx="1114425" cy="5640387"/>
            <a:chOff x="5058" y="695"/>
            <a:chExt cx="702" cy="3553"/>
          </a:xfrm>
        </p:grpSpPr>
        <p:pic>
          <p:nvPicPr>
            <p:cNvPr id="160779" name="Picture 11" descr="color"/>
            <p:cNvPicPr>
              <a:picLocks noChangeAspect="1" noChangeArrowheads="1"/>
            </p:cNvPicPr>
            <p:nvPr/>
          </p:nvPicPr>
          <p:blipFill>
            <a:blip r:embed="rId5" cstate="print"/>
            <a:srcRect/>
            <a:stretch>
              <a:fillRect/>
            </a:stretch>
          </p:blipFill>
          <p:spPr bwMode="auto">
            <a:xfrm>
              <a:off x="5295" y="882"/>
              <a:ext cx="222" cy="1680"/>
            </a:xfrm>
            <a:prstGeom prst="rect">
              <a:avLst/>
            </a:prstGeom>
            <a:noFill/>
          </p:spPr>
        </p:pic>
        <p:sp>
          <p:nvSpPr>
            <p:cNvPr id="160780" name="Text Box 12"/>
            <p:cNvSpPr txBox="1">
              <a:spLocks noChangeArrowheads="1"/>
            </p:cNvSpPr>
            <p:nvPr/>
          </p:nvSpPr>
          <p:spPr bwMode="auto">
            <a:xfrm>
              <a:off x="5573" y="695"/>
              <a:ext cx="187" cy="233"/>
            </a:xfrm>
            <a:prstGeom prst="rect">
              <a:avLst/>
            </a:prstGeom>
            <a:noFill/>
            <a:ln w="22225">
              <a:noFill/>
              <a:miter lim="800000"/>
              <a:headEnd/>
              <a:tailEnd/>
            </a:ln>
            <a:effectLst/>
          </p:spPr>
          <p:txBody>
            <a:bodyPr wrap="none">
              <a:spAutoFit/>
            </a:bodyPr>
            <a:lstStyle/>
            <a:p>
              <a:pPr algn="r"/>
              <a:r>
                <a:rPr lang="fr-FR">
                  <a:latin typeface="Calibri" pitchFamily="34" charset="0"/>
                </a:rPr>
                <a:t>E</a:t>
              </a:r>
            </a:p>
          </p:txBody>
        </p:sp>
        <p:sp>
          <p:nvSpPr>
            <p:cNvPr id="160781" name="Line 13"/>
            <p:cNvSpPr>
              <a:spLocks noChangeShapeType="1"/>
            </p:cNvSpPr>
            <p:nvPr/>
          </p:nvSpPr>
          <p:spPr bwMode="auto">
            <a:xfrm flipV="1">
              <a:off x="5604" y="918"/>
              <a:ext cx="6" cy="444"/>
            </a:xfrm>
            <a:prstGeom prst="line">
              <a:avLst/>
            </a:prstGeom>
            <a:noFill/>
            <a:ln w="38100">
              <a:solidFill>
                <a:schemeClr val="tx1"/>
              </a:solidFill>
              <a:round/>
              <a:headEnd/>
              <a:tailEnd type="triangle" w="med" len="med"/>
            </a:ln>
            <a:effectLst/>
          </p:spPr>
          <p:txBody>
            <a:bodyPr/>
            <a:lstStyle/>
            <a:p>
              <a:endParaRPr lang="fr-FR">
                <a:latin typeface="Calibri" pitchFamily="34" charset="0"/>
              </a:endParaRPr>
            </a:p>
          </p:txBody>
        </p:sp>
        <p:sp>
          <p:nvSpPr>
            <p:cNvPr id="160782" name="Rectangle 14"/>
            <p:cNvSpPr>
              <a:spLocks noChangeArrowheads="1"/>
            </p:cNvSpPr>
            <p:nvPr/>
          </p:nvSpPr>
          <p:spPr bwMode="auto">
            <a:xfrm>
              <a:off x="5058" y="750"/>
              <a:ext cx="234" cy="3498"/>
            </a:xfrm>
            <a:prstGeom prst="rect">
              <a:avLst/>
            </a:prstGeom>
            <a:solidFill>
              <a:schemeClr val="bg1"/>
            </a:solidFill>
            <a:ln w="22225">
              <a:noFill/>
              <a:miter lim="800000"/>
              <a:headEnd/>
              <a:tailEnd/>
            </a:ln>
            <a:effectLst/>
          </p:spPr>
          <p:txBody>
            <a:bodyPr wrap="none" anchor="ctr"/>
            <a:lstStyle/>
            <a:p>
              <a:endParaRPr lang="fr-FR">
                <a:latin typeface="Calibri" pitchFamily="34" charset="0"/>
              </a:endParaRPr>
            </a:p>
          </p:txBody>
        </p:sp>
      </p:grpSp>
      <p:sp>
        <p:nvSpPr>
          <p:cNvPr id="160784" name="Text Box 16"/>
          <p:cNvSpPr txBox="1">
            <a:spLocks noChangeArrowheads="1"/>
          </p:cNvSpPr>
          <p:nvPr/>
        </p:nvSpPr>
        <p:spPr bwMode="auto">
          <a:xfrm>
            <a:off x="60325" y="2493963"/>
            <a:ext cx="885179" cy="461665"/>
          </a:xfrm>
          <a:prstGeom prst="rect">
            <a:avLst/>
          </a:prstGeom>
          <a:noFill/>
          <a:ln w="22225">
            <a:noFill/>
            <a:miter lim="800000"/>
            <a:headEnd/>
            <a:tailEnd/>
          </a:ln>
          <a:effectLst/>
        </p:spPr>
        <p:txBody>
          <a:bodyPr wrap="none">
            <a:spAutoFit/>
          </a:bodyPr>
          <a:lstStyle/>
          <a:p>
            <a:r>
              <a:rPr lang="fr-FR" sz="2400" b="1" dirty="0">
                <a:latin typeface="Calibri" pitchFamily="34" charset="0"/>
              </a:rPr>
              <a:t>V&lt;</a:t>
            </a:r>
            <a:r>
              <a:rPr lang="fr-FR" sz="2400" b="1" dirty="0" err="1">
                <a:latin typeface="Calibri" pitchFamily="34" charset="0"/>
              </a:rPr>
              <a:t>V</a:t>
            </a:r>
            <a:r>
              <a:rPr lang="fr-FR" sz="2400" b="1" baseline="-25000" dirty="0" err="1">
                <a:latin typeface="Calibri" pitchFamily="34" charset="0"/>
              </a:rPr>
              <a:t>th</a:t>
            </a:r>
            <a:endParaRPr lang="fr-FR" sz="2400" b="1" baseline="-25000" dirty="0">
              <a:latin typeface="Calibri" pitchFamily="34" charset="0"/>
            </a:endParaRPr>
          </a:p>
        </p:txBody>
      </p:sp>
      <p:sp>
        <p:nvSpPr>
          <p:cNvPr id="160785" name="Text Box 17"/>
          <p:cNvSpPr txBox="1">
            <a:spLocks noChangeArrowheads="1"/>
          </p:cNvSpPr>
          <p:nvPr/>
        </p:nvSpPr>
        <p:spPr bwMode="auto">
          <a:xfrm>
            <a:off x="66675" y="4948238"/>
            <a:ext cx="885179" cy="461665"/>
          </a:xfrm>
          <a:prstGeom prst="rect">
            <a:avLst/>
          </a:prstGeom>
          <a:noFill/>
          <a:ln w="22225">
            <a:noFill/>
            <a:miter lim="800000"/>
            <a:headEnd/>
            <a:tailEnd/>
          </a:ln>
          <a:effectLst/>
        </p:spPr>
        <p:txBody>
          <a:bodyPr wrap="none">
            <a:spAutoFit/>
          </a:bodyPr>
          <a:lstStyle/>
          <a:p>
            <a:r>
              <a:rPr lang="fr-FR" sz="2400" b="1">
                <a:latin typeface="Calibri" pitchFamily="34" charset="0"/>
              </a:rPr>
              <a:t>V&gt;V</a:t>
            </a:r>
            <a:r>
              <a:rPr lang="fr-FR" sz="2400" b="1" baseline="-25000">
                <a:latin typeface="Calibri" pitchFamily="34" charset="0"/>
              </a:rPr>
              <a:t>th</a:t>
            </a:r>
          </a:p>
        </p:txBody>
      </p:sp>
    </p:spTree>
    <p:controls>
      <p:control spid="168964" name="ShockwaveFlash1" r:id="rId2" imgW="6141232" imgH="2136725"/>
      <p:control spid="168965" name="ShockwaveFlash2" r:id="rId3" imgW="6149127" imgH="2140026"/>
    </p:controls>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236663" y="2214563"/>
            <a:ext cx="5094287" cy="4643437"/>
            <a:chOff x="1883" y="1395"/>
            <a:chExt cx="3209" cy="2925"/>
          </a:xfrm>
        </p:grpSpPr>
        <p:pic>
          <p:nvPicPr>
            <p:cNvPr id="151555" name="Picture 3" descr="single"/>
            <p:cNvPicPr>
              <a:picLocks noChangeAspect="1" noChangeArrowheads="1"/>
            </p:cNvPicPr>
            <p:nvPr/>
          </p:nvPicPr>
          <p:blipFill>
            <a:blip r:embed="rId3" cstate="print"/>
            <a:srcRect r="33929"/>
            <a:stretch>
              <a:fillRect/>
            </a:stretch>
          </p:blipFill>
          <p:spPr bwMode="auto">
            <a:xfrm>
              <a:off x="1883" y="1395"/>
              <a:ext cx="3115" cy="2925"/>
            </a:xfrm>
            <a:prstGeom prst="rect">
              <a:avLst/>
            </a:prstGeom>
            <a:solidFill>
              <a:schemeClr val="bg1"/>
            </a:solidFill>
          </p:spPr>
        </p:pic>
        <p:sp>
          <p:nvSpPr>
            <p:cNvPr id="151556" name="Rectangle 4"/>
            <p:cNvSpPr>
              <a:spLocks noChangeArrowheads="1"/>
            </p:cNvSpPr>
            <p:nvPr/>
          </p:nvSpPr>
          <p:spPr bwMode="auto">
            <a:xfrm>
              <a:off x="3598" y="4020"/>
              <a:ext cx="1494" cy="288"/>
            </a:xfrm>
            <a:prstGeom prst="rect">
              <a:avLst/>
            </a:prstGeom>
            <a:solidFill>
              <a:schemeClr val="bg1"/>
            </a:solidFill>
            <a:ln w="22225">
              <a:noFill/>
              <a:miter lim="800000"/>
              <a:headEnd/>
              <a:tailEnd/>
            </a:ln>
            <a:effectLst/>
          </p:spPr>
          <p:txBody>
            <a:bodyPr>
              <a:spAutoFit/>
            </a:bodyPr>
            <a:lstStyle/>
            <a:p>
              <a:r>
                <a:rPr lang="fr-FR" sz="2400" b="1">
                  <a:solidFill>
                    <a:srgbClr val="333333"/>
                  </a:solidFill>
                  <a:latin typeface="Calibri" pitchFamily="34" charset="0"/>
                </a:rPr>
                <a:t>Time (cycle </a:t>
              </a:r>
              <a:r>
                <a:rPr lang="fr-FR" sz="2400" b="1">
                  <a:solidFill>
                    <a:srgbClr val="333333"/>
                  </a:solidFill>
                  <a:latin typeface="Calibri" pitchFamily="34" charset="0"/>
                  <a:cs typeface="Arial" charset="0"/>
                </a:rPr>
                <a:t>#)</a:t>
              </a:r>
            </a:p>
          </p:txBody>
        </p:sp>
      </p:grpSp>
      <p:sp>
        <p:nvSpPr>
          <p:cNvPr id="23" name="Title Placeholder 1"/>
          <p:cNvSpPr txBox="1">
            <a:spLocks/>
          </p:cNvSpPr>
          <p:nvPr/>
        </p:nvSpPr>
        <p:spPr bwMode="auto">
          <a:xfrm>
            <a:off x="0" y="0"/>
            <a:ext cx="9144000" cy="744538"/>
          </a:xfrm>
          <a:prstGeom prst="rect">
            <a:avLst/>
          </a:prstGeom>
          <a:gradFill rotWithShape="0">
            <a:gsLst>
              <a:gs pos="0">
                <a:schemeClr val="accent2">
                  <a:gamma/>
                  <a:shade val="46275"/>
                  <a:invGamma/>
                </a:schemeClr>
              </a:gs>
              <a:gs pos="50000">
                <a:schemeClr val="accent2"/>
              </a:gs>
              <a:gs pos="100000">
                <a:schemeClr val="accent2">
                  <a:gamma/>
                  <a:shade val="46275"/>
                  <a:invGamma/>
                </a:schemeClr>
              </a:gs>
            </a:gsLst>
            <a:lin ang="5400000" scaled="1"/>
          </a:gradFill>
          <a:ln w="9525">
            <a:solidFill>
              <a:schemeClr val="tx1"/>
            </a:solidFill>
            <a:miter lim="800000"/>
            <a:headEnd/>
            <a:tailEnd/>
          </a:ln>
        </p:spPr>
        <p:txBody>
          <a:bodyPr anchor="ctr"/>
          <a:lstStyle/>
          <a:p>
            <a:pPr algn="ctr"/>
            <a:r>
              <a:rPr lang="en-US" sz="3200" b="1">
                <a:solidFill>
                  <a:schemeClr val="bg1"/>
                </a:solidFill>
                <a:latin typeface="Calibri" pitchFamily="34" charset="0"/>
                <a:cs typeface="Arial" charset="0"/>
              </a:rPr>
              <a:t>Modeling of the resistive switching</a:t>
            </a:r>
          </a:p>
        </p:txBody>
      </p:sp>
      <p:sp>
        <p:nvSpPr>
          <p:cNvPr id="151558" name="Rectangle 6"/>
          <p:cNvSpPr>
            <a:spLocks noChangeArrowheads="1"/>
          </p:cNvSpPr>
          <p:nvPr/>
        </p:nvSpPr>
        <p:spPr bwMode="auto">
          <a:xfrm>
            <a:off x="2143125" y="2259013"/>
            <a:ext cx="4038600" cy="219075"/>
          </a:xfrm>
          <a:prstGeom prst="rect">
            <a:avLst/>
          </a:prstGeom>
          <a:solidFill>
            <a:schemeClr val="bg1"/>
          </a:solidFill>
          <a:ln w="22225">
            <a:noFill/>
            <a:miter lim="800000"/>
            <a:headEnd/>
            <a:tailEnd/>
          </a:ln>
          <a:effectLst/>
        </p:spPr>
        <p:txBody>
          <a:bodyPr wrap="none" anchor="ctr"/>
          <a:lstStyle/>
          <a:p>
            <a:pPr algn="ctr"/>
            <a:endParaRPr lang="fr-FR">
              <a:latin typeface="Calibri" pitchFamily="34" charset="0"/>
            </a:endParaRPr>
          </a:p>
        </p:txBody>
      </p:sp>
      <p:pic>
        <p:nvPicPr>
          <p:cNvPr id="151559" name="Picture 7" descr="slide2"/>
          <p:cNvPicPr>
            <a:picLocks noChangeAspect="1" noChangeArrowheads="1"/>
          </p:cNvPicPr>
          <p:nvPr/>
        </p:nvPicPr>
        <p:blipFill>
          <a:blip r:embed="rId4" cstate="print"/>
          <a:srcRect/>
          <a:stretch>
            <a:fillRect/>
          </a:stretch>
        </p:blipFill>
        <p:spPr bwMode="auto">
          <a:xfrm>
            <a:off x="2695575" y="1090613"/>
            <a:ext cx="1073150" cy="1389062"/>
          </a:xfrm>
          <a:prstGeom prst="rect">
            <a:avLst/>
          </a:prstGeom>
          <a:noFill/>
        </p:spPr>
      </p:pic>
      <p:pic>
        <p:nvPicPr>
          <p:cNvPr id="151560" name="Picture 8" descr="slide3"/>
          <p:cNvPicPr>
            <a:picLocks noChangeAspect="1" noChangeArrowheads="1"/>
          </p:cNvPicPr>
          <p:nvPr/>
        </p:nvPicPr>
        <p:blipFill>
          <a:blip r:embed="rId5" cstate="print"/>
          <a:srcRect/>
          <a:stretch>
            <a:fillRect/>
          </a:stretch>
        </p:blipFill>
        <p:spPr bwMode="auto">
          <a:xfrm>
            <a:off x="3733800" y="1189038"/>
            <a:ext cx="1158875" cy="1500187"/>
          </a:xfrm>
          <a:prstGeom prst="rect">
            <a:avLst/>
          </a:prstGeom>
          <a:noFill/>
        </p:spPr>
      </p:pic>
      <p:pic>
        <p:nvPicPr>
          <p:cNvPr id="151561" name="Picture 9" descr="slide4"/>
          <p:cNvPicPr>
            <a:picLocks noChangeAspect="1" noChangeArrowheads="1"/>
          </p:cNvPicPr>
          <p:nvPr/>
        </p:nvPicPr>
        <p:blipFill>
          <a:blip r:embed="rId6" cstate="print"/>
          <a:srcRect/>
          <a:stretch>
            <a:fillRect/>
          </a:stretch>
        </p:blipFill>
        <p:spPr bwMode="auto">
          <a:xfrm>
            <a:off x="4867275" y="1690688"/>
            <a:ext cx="1035050" cy="1341437"/>
          </a:xfrm>
          <a:prstGeom prst="rect">
            <a:avLst/>
          </a:prstGeom>
          <a:solidFill>
            <a:schemeClr val="bg1"/>
          </a:solidFill>
        </p:spPr>
      </p:pic>
      <p:pic>
        <p:nvPicPr>
          <p:cNvPr id="151562" name="Picture 10" descr="slide5"/>
          <p:cNvPicPr>
            <a:picLocks noChangeAspect="1" noChangeArrowheads="1"/>
          </p:cNvPicPr>
          <p:nvPr/>
        </p:nvPicPr>
        <p:blipFill>
          <a:blip r:embed="rId7" cstate="print"/>
          <a:srcRect/>
          <a:stretch>
            <a:fillRect/>
          </a:stretch>
        </p:blipFill>
        <p:spPr bwMode="auto">
          <a:xfrm>
            <a:off x="5181600" y="2892425"/>
            <a:ext cx="968375" cy="1254125"/>
          </a:xfrm>
          <a:prstGeom prst="rect">
            <a:avLst/>
          </a:prstGeom>
          <a:noFill/>
        </p:spPr>
      </p:pic>
      <p:pic>
        <p:nvPicPr>
          <p:cNvPr id="151563" name="Picture 11" descr="slide6"/>
          <p:cNvPicPr>
            <a:picLocks noChangeAspect="1" noChangeArrowheads="1"/>
          </p:cNvPicPr>
          <p:nvPr/>
        </p:nvPicPr>
        <p:blipFill>
          <a:blip r:embed="rId8" cstate="print"/>
          <a:srcRect/>
          <a:stretch>
            <a:fillRect/>
          </a:stretch>
        </p:blipFill>
        <p:spPr bwMode="auto">
          <a:xfrm>
            <a:off x="5400675" y="3971925"/>
            <a:ext cx="1035050" cy="1339850"/>
          </a:xfrm>
          <a:prstGeom prst="rect">
            <a:avLst/>
          </a:prstGeom>
          <a:noFill/>
        </p:spPr>
      </p:pic>
      <p:pic>
        <p:nvPicPr>
          <p:cNvPr id="151564" name="Picture 12" descr="slide7"/>
          <p:cNvPicPr>
            <a:picLocks noChangeAspect="1" noChangeArrowheads="1"/>
          </p:cNvPicPr>
          <p:nvPr/>
        </p:nvPicPr>
        <p:blipFill>
          <a:blip r:embed="rId9" cstate="print"/>
          <a:srcRect/>
          <a:stretch>
            <a:fillRect/>
          </a:stretch>
        </p:blipFill>
        <p:spPr bwMode="auto">
          <a:xfrm>
            <a:off x="6410325" y="4400550"/>
            <a:ext cx="981075" cy="1270000"/>
          </a:xfrm>
          <a:prstGeom prst="rect">
            <a:avLst/>
          </a:prstGeom>
          <a:noFill/>
        </p:spPr>
      </p:pic>
      <p:grpSp>
        <p:nvGrpSpPr>
          <p:cNvPr id="3" name="Group 13"/>
          <p:cNvGrpSpPr>
            <a:grpSpLocks/>
          </p:cNvGrpSpPr>
          <p:nvPr/>
        </p:nvGrpSpPr>
        <p:grpSpPr bwMode="auto">
          <a:xfrm>
            <a:off x="5899153" y="855663"/>
            <a:ext cx="1373188" cy="2992437"/>
            <a:chOff x="4820" y="539"/>
            <a:chExt cx="865" cy="1885"/>
          </a:xfrm>
        </p:grpSpPr>
        <p:pic>
          <p:nvPicPr>
            <p:cNvPr id="151566" name="Picture 14" descr="color"/>
            <p:cNvPicPr>
              <a:picLocks noChangeAspect="1" noChangeArrowheads="1"/>
            </p:cNvPicPr>
            <p:nvPr/>
          </p:nvPicPr>
          <p:blipFill>
            <a:blip r:embed="rId10" cstate="print"/>
            <a:srcRect/>
            <a:stretch>
              <a:fillRect/>
            </a:stretch>
          </p:blipFill>
          <p:spPr bwMode="auto">
            <a:xfrm>
              <a:off x="5295" y="744"/>
              <a:ext cx="222" cy="1680"/>
            </a:xfrm>
            <a:prstGeom prst="rect">
              <a:avLst/>
            </a:prstGeom>
            <a:noFill/>
          </p:spPr>
        </p:pic>
        <p:sp>
          <p:nvSpPr>
            <p:cNvPr id="151567" name="Text Box 15"/>
            <p:cNvSpPr txBox="1">
              <a:spLocks noChangeArrowheads="1"/>
            </p:cNvSpPr>
            <p:nvPr/>
          </p:nvSpPr>
          <p:spPr bwMode="auto">
            <a:xfrm>
              <a:off x="4820" y="539"/>
              <a:ext cx="865" cy="233"/>
            </a:xfrm>
            <a:prstGeom prst="rect">
              <a:avLst/>
            </a:prstGeom>
            <a:noFill/>
            <a:ln w="22225">
              <a:noFill/>
              <a:miter lim="800000"/>
              <a:headEnd/>
              <a:tailEnd/>
            </a:ln>
            <a:effectLst/>
          </p:spPr>
          <p:txBody>
            <a:bodyPr wrap="none">
              <a:spAutoFit/>
            </a:bodyPr>
            <a:lstStyle/>
            <a:p>
              <a:r>
                <a:rPr lang="fr-FR">
                  <a:latin typeface="Calibri" pitchFamily="34" charset="0"/>
                </a:rPr>
                <a:t>Electric Field</a:t>
              </a:r>
            </a:p>
          </p:txBody>
        </p:sp>
        <p:sp>
          <p:nvSpPr>
            <p:cNvPr id="151568" name="Line 16"/>
            <p:cNvSpPr>
              <a:spLocks noChangeShapeType="1"/>
            </p:cNvSpPr>
            <p:nvPr/>
          </p:nvSpPr>
          <p:spPr bwMode="auto">
            <a:xfrm flipV="1">
              <a:off x="5604" y="780"/>
              <a:ext cx="6" cy="444"/>
            </a:xfrm>
            <a:prstGeom prst="line">
              <a:avLst/>
            </a:prstGeom>
            <a:noFill/>
            <a:ln w="38100">
              <a:solidFill>
                <a:schemeClr val="tx1"/>
              </a:solidFill>
              <a:round/>
              <a:headEnd/>
              <a:tailEnd type="triangle" w="med" len="med"/>
            </a:ln>
            <a:effectLst/>
          </p:spPr>
          <p:txBody>
            <a:bodyPr/>
            <a:lstStyle/>
            <a:p>
              <a:endParaRPr lang="fr-FR">
                <a:latin typeface="Calibri" pitchFamily="34" charset="0"/>
              </a:endParaRPr>
            </a:p>
          </p:txBody>
        </p:sp>
      </p:grpSp>
      <p:sp>
        <p:nvSpPr>
          <p:cNvPr id="151588" name="Rectangle 36"/>
          <p:cNvSpPr>
            <a:spLocks noChangeArrowheads="1"/>
          </p:cNvSpPr>
          <p:nvPr/>
        </p:nvSpPr>
        <p:spPr bwMode="auto">
          <a:xfrm>
            <a:off x="1085850" y="3267075"/>
            <a:ext cx="733425" cy="1952625"/>
          </a:xfrm>
          <a:prstGeom prst="rect">
            <a:avLst/>
          </a:prstGeom>
          <a:solidFill>
            <a:schemeClr val="bg1"/>
          </a:solidFill>
          <a:ln w="22225">
            <a:noFill/>
            <a:miter lim="800000"/>
            <a:headEnd/>
            <a:tailEnd/>
          </a:ln>
          <a:effectLst/>
        </p:spPr>
        <p:txBody>
          <a:bodyPr wrap="none" anchor="ctr"/>
          <a:lstStyle/>
          <a:p>
            <a:endParaRPr lang="fr-FR">
              <a:latin typeface="Calibri" pitchFamily="34" charset="0"/>
            </a:endParaRPr>
          </a:p>
        </p:txBody>
      </p:sp>
      <p:grpSp>
        <p:nvGrpSpPr>
          <p:cNvPr id="42" name="Groupe 41"/>
          <p:cNvGrpSpPr>
            <a:grpSpLocks noChangeAspect="1"/>
          </p:cNvGrpSpPr>
          <p:nvPr/>
        </p:nvGrpSpPr>
        <p:grpSpPr>
          <a:xfrm>
            <a:off x="5983538" y="984091"/>
            <a:ext cx="3053930" cy="2975624"/>
            <a:chOff x="6674527" y="1184322"/>
            <a:chExt cx="1981200" cy="1930400"/>
          </a:xfrm>
        </p:grpSpPr>
        <p:pic>
          <p:nvPicPr>
            <p:cNvPr id="40" name="Picture 55" descr="02_T_volatile"/>
            <p:cNvPicPr>
              <a:picLocks noChangeAspect="1" noChangeArrowheads="1"/>
            </p:cNvPicPr>
            <p:nvPr/>
          </p:nvPicPr>
          <p:blipFill>
            <a:blip r:embed="rId11" cstate="print"/>
            <a:srcRect/>
            <a:stretch>
              <a:fillRect/>
            </a:stretch>
          </p:blipFill>
          <p:spPr bwMode="auto">
            <a:xfrm>
              <a:off x="6674527" y="1184322"/>
              <a:ext cx="1981200" cy="1930400"/>
            </a:xfrm>
            <a:prstGeom prst="rect">
              <a:avLst/>
            </a:prstGeom>
            <a:noFill/>
            <a:ln w="25400">
              <a:solidFill>
                <a:srgbClr val="0070C0"/>
              </a:solidFill>
            </a:ln>
          </p:spPr>
        </p:pic>
        <p:sp>
          <p:nvSpPr>
            <p:cNvPr id="41" name="ZoneTexte 40"/>
            <p:cNvSpPr txBox="1"/>
            <p:nvPr/>
          </p:nvSpPr>
          <p:spPr>
            <a:xfrm>
              <a:off x="7405457" y="1285690"/>
              <a:ext cx="1198485" cy="179700"/>
            </a:xfrm>
            <a:prstGeom prst="rect">
              <a:avLst/>
            </a:prstGeom>
            <a:noFill/>
          </p:spPr>
          <p:txBody>
            <a:bodyPr wrap="square" rtlCol="0">
              <a:spAutoFit/>
            </a:bodyPr>
            <a:lstStyle/>
            <a:p>
              <a:pPr algn="ctr"/>
              <a:r>
                <a:rPr lang="fr-FR" sz="1200" b="1" dirty="0" err="1" smtClean="0">
                  <a:solidFill>
                    <a:srgbClr val="0070C0"/>
                  </a:solidFill>
                  <a:latin typeface="Calibri" pitchFamily="34" charset="0"/>
                </a:rPr>
                <a:t>Experimental</a:t>
              </a:r>
              <a:r>
                <a:rPr lang="fr-FR" sz="1200" b="1" dirty="0" smtClean="0">
                  <a:solidFill>
                    <a:srgbClr val="0070C0"/>
                  </a:solidFill>
                  <a:latin typeface="Calibri" pitchFamily="34" charset="0"/>
                </a:rPr>
                <a:t> data</a:t>
              </a:r>
              <a:endParaRPr lang="fr-FR" sz="1200" b="1" dirty="0">
                <a:solidFill>
                  <a:srgbClr val="0070C0"/>
                </a:solidFill>
                <a:latin typeface="Calibri" pitchFamily="34" charset="0"/>
              </a:endParaRPr>
            </a:p>
          </p:txBody>
        </p:sp>
      </p:grpSp>
      <p:grpSp>
        <p:nvGrpSpPr>
          <p:cNvPr id="4" name="Group 31"/>
          <p:cNvGrpSpPr>
            <a:grpSpLocks/>
          </p:cNvGrpSpPr>
          <p:nvPr/>
        </p:nvGrpSpPr>
        <p:grpSpPr bwMode="auto">
          <a:xfrm>
            <a:off x="1735138" y="790575"/>
            <a:ext cx="6132512" cy="6067425"/>
            <a:chOff x="1921" y="552"/>
            <a:chExt cx="3839" cy="3768"/>
          </a:xfrm>
        </p:grpSpPr>
        <p:grpSp>
          <p:nvGrpSpPr>
            <p:cNvPr id="5" name="Group 32"/>
            <p:cNvGrpSpPr>
              <a:grpSpLocks/>
            </p:cNvGrpSpPr>
            <p:nvPr/>
          </p:nvGrpSpPr>
          <p:grpSpPr bwMode="auto">
            <a:xfrm>
              <a:off x="1941" y="552"/>
              <a:ext cx="3819" cy="3768"/>
              <a:chOff x="1941" y="552"/>
              <a:chExt cx="3819" cy="3768"/>
            </a:xfrm>
          </p:grpSpPr>
          <p:pic>
            <p:nvPicPr>
              <p:cNvPr id="151585" name="Picture 33" descr="Fig2c"/>
              <p:cNvPicPr>
                <a:picLocks noChangeAspect="1" noChangeArrowheads="1"/>
              </p:cNvPicPr>
              <p:nvPr/>
            </p:nvPicPr>
            <p:blipFill>
              <a:blip r:embed="rId12" cstate="print"/>
              <a:srcRect/>
              <a:stretch>
                <a:fillRect/>
              </a:stretch>
            </p:blipFill>
            <p:spPr bwMode="auto">
              <a:xfrm>
                <a:off x="1941" y="602"/>
                <a:ext cx="3438" cy="3718"/>
              </a:xfrm>
              <a:prstGeom prst="rect">
                <a:avLst/>
              </a:prstGeom>
              <a:noFill/>
            </p:spPr>
          </p:pic>
          <p:sp>
            <p:nvSpPr>
              <p:cNvPr id="151586" name="Rectangle 34"/>
              <p:cNvSpPr>
                <a:spLocks noChangeArrowheads="1"/>
              </p:cNvSpPr>
              <p:nvPr/>
            </p:nvSpPr>
            <p:spPr bwMode="auto">
              <a:xfrm>
                <a:off x="5328" y="552"/>
                <a:ext cx="432" cy="3768"/>
              </a:xfrm>
              <a:prstGeom prst="rect">
                <a:avLst/>
              </a:prstGeom>
              <a:solidFill>
                <a:schemeClr val="bg1"/>
              </a:solidFill>
              <a:ln w="22225">
                <a:noFill/>
                <a:miter lim="800000"/>
                <a:headEnd/>
                <a:tailEnd/>
              </a:ln>
              <a:effectLst/>
            </p:spPr>
            <p:txBody>
              <a:bodyPr wrap="none" anchor="ctr"/>
              <a:lstStyle/>
              <a:p>
                <a:pPr algn="ctr"/>
                <a:endParaRPr lang="fr-FR">
                  <a:latin typeface="Calibri" pitchFamily="34" charset="0"/>
                </a:endParaRPr>
              </a:p>
            </p:txBody>
          </p:sp>
        </p:grpSp>
        <p:sp>
          <p:nvSpPr>
            <p:cNvPr id="151587" name="Text Box 35"/>
            <p:cNvSpPr txBox="1">
              <a:spLocks noChangeArrowheads="1"/>
            </p:cNvSpPr>
            <p:nvPr/>
          </p:nvSpPr>
          <p:spPr bwMode="auto">
            <a:xfrm rot="16200000">
              <a:off x="1647" y="2111"/>
              <a:ext cx="874" cy="325"/>
            </a:xfrm>
            <a:prstGeom prst="rect">
              <a:avLst/>
            </a:prstGeom>
            <a:solidFill>
              <a:schemeClr val="bg1"/>
            </a:solidFill>
            <a:ln w="22225">
              <a:noFill/>
              <a:miter lim="800000"/>
              <a:headEnd/>
              <a:tailEnd/>
            </a:ln>
            <a:effectLst/>
          </p:spPr>
          <p:txBody>
            <a:bodyPr>
              <a:spAutoFit/>
            </a:bodyPr>
            <a:lstStyle/>
            <a:p>
              <a:r>
                <a:rPr lang="fr-FR" sz="2400">
                  <a:latin typeface="Calibri" pitchFamily="34" charset="0"/>
                </a:rPr>
                <a:t>I (</a:t>
              </a:r>
              <a:r>
                <a:rPr lang="fr-FR" sz="2800">
                  <a:latin typeface="Calibri" pitchFamily="34" charset="0"/>
                </a:rPr>
                <a:t>a.u</a:t>
              </a:r>
              <a:r>
                <a:rPr lang="fr-FR" sz="2400">
                  <a:latin typeface="Calibri" pitchFamily="34" charset="0"/>
                </a:rPr>
                <a:t>.)</a:t>
              </a:r>
            </a:p>
          </p:txBody>
        </p:sp>
      </p:grpSp>
      <p:sp>
        <p:nvSpPr>
          <p:cNvPr id="43" name="Rectangle 42"/>
          <p:cNvSpPr/>
          <p:nvPr/>
        </p:nvSpPr>
        <p:spPr bwMode="auto">
          <a:xfrm>
            <a:off x="7102136" y="825623"/>
            <a:ext cx="2041864" cy="4128117"/>
          </a:xfrm>
          <a:prstGeom prst="rect">
            <a:avLst/>
          </a:prstGeom>
          <a:solidFill>
            <a:schemeClr val="bg1"/>
          </a:solidFill>
          <a:ln w="222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Calibri" pitchFamily="34" charset="0"/>
            </a:endParaRPr>
          </a:p>
        </p:txBody>
      </p:sp>
      <p:grpSp>
        <p:nvGrpSpPr>
          <p:cNvPr id="39" name="Groupe 38"/>
          <p:cNvGrpSpPr>
            <a:grpSpLocks noChangeAspect="1"/>
          </p:cNvGrpSpPr>
          <p:nvPr/>
        </p:nvGrpSpPr>
        <p:grpSpPr>
          <a:xfrm>
            <a:off x="6533966" y="1003053"/>
            <a:ext cx="2254178" cy="2601281"/>
            <a:chOff x="7164281" y="1207240"/>
            <a:chExt cx="1979720" cy="2284562"/>
          </a:xfrm>
        </p:grpSpPr>
        <p:grpSp>
          <p:nvGrpSpPr>
            <p:cNvPr id="26" name="Group 54"/>
            <p:cNvGrpSpPr>
              <a:grpSpLocks noChangeAspect="1"/>
            </p:cNvGrpSpPr>
            <p:nvPr/>
          </p:nvGrpSpPr>
          <p:grpSpPr bwMode="auto">
            <a:xfrm>
              <a:off x="7164281" y="1207240"/>
              <a:ext cx="1979720" cy="2284562"/>
              <a:chOff x="5851" y="584"/>
              <a:chExt cx="2825" cy="3260"/>
            </a:xfrm>
          </p:grpSpPr>
          <p:pic>
            <p:nvPicPr>
              <p:cNvPr id="28" name="Picture 55" descr="I-V_GaTaSe"/>
              <p:cNvPicPr>
                <a:picLocks noChangeAspect="1" noChangeArrowheads="1"/>
              </p:cNvPicPr>
              <p:nvPr/>
            </p:nvPicPr>
            <p:blipFill>
              <a:blip r:embed="rId13" cstate="print"/>
              <a:srcRect l="1485" t="9277" r="11218" b="1855"/>
              <a:stretch>
                <a:fillRect/>
              </a:stretch>
            </p:blipFill>
            <p:spPr bwMode="auto">
              <a:xfrm>
                <a:off x="5851" y="584"/>
                <a:ext cx="2825" cy="3260"/>
              </a:xfrm>
              <a:prstGeom prst="rect">
                <a:avLst/>
              </a:prstGeom>
              <a:noFill/>
              <a:ln w="25400">
                <a:solidFill>
                  <a:srgbClr val="0070C0"/>
                </a:solidFill>
              </a:ln>
            </p:spPr>
          </p:pic>
          <p:sp>
            <p:nvSpPr>
              <p:cNvPr id="34" name="Line 61"/>
              <p:cNvSpPr>
                <a:spLocks noChangeShapeType="1"/>
              </p:cNvSpPr>
              <p:nvPr/>
            </p:nvSpPr>
            <p:spPr bwMode="auto">
              <a:xfrm flipH="1" flipV="1">
                <a:off x="7121" y="2055"/>
                <a:ext cx="672" cy="768"/>
              </a:xfrm>
              <a:prstGeom prst="line">
                <a:avLst/>
              </a:prstGeom>
              <a:noFill/>
              <a:ln w="25400">
                <a:solidFill>
                  <a:schemeClr val="tx1"/>
                </a:solidFill>
                <a:prstDash val="dash"/>
                <a:round/>
                <a:headEnd/>
                <a:tailEnd type="arrow" w="lg" len="lg"/>
              </a:ln>
              <a:effectLst/>
            </p:spPr>
            <p:txBody>
              <a:bodyPr wrap="none" anchor="ctr"/>
              <a:lstStyle/>
              <a:p>
                <a:endParaRPr lang="fr-FR">
                  <a:latin typeface="Calibri" pitchFamily="34" charset="0"/>
                </a:endParaRPr>
              </a:p>
            </p:txBody>
          </p:sp>
        </p:grpSp>
        <p:sp>
          <p:nvSpPr>
            <p:cNvPr id="38" name="ZoneTexte 37"/>
            <p:cNvSpPr txBox="1"/>
            <p:nvPr/>
          </p:nvSpPr>
          <p:spPr>
            <a:xfrm>
              <a:off x="7998534" y="1633491"/>
              <a:ext cx="1052563" cy="405455"/>
            </a:xfrm>
            <a:prstGeom prst="rect">
              <a:avLst/>
            </a:prstGeom>
            <a:noFill/>
          </p:spPr>
          <p:txBody>
            <a:bodyPr wrap="square" rtlCol="0">
              <a:spAutoFit/>
            </a:bodyPr>
            <a:lstStyle/>
            <a:p>
              <a:pPr algn="ctr"/>
              <a:r>
                <a:rPr lang="fr-FR" sz="1200" b="1" dirty="0" err="1" smtClean="0">
                  <a:solidFill>
                    <a:srgbClr val="0070C0"/>
                  </a:solidFill>
                  <a:latin typeface="Calibri" pitchFamily="34" charset="0"/>
                </a:rPr>
                <a:t>Experimental</a:t>
              </a:r>
              <a:r>
                <a:rPr lang="fr-FR" sz="1200" b="1" dirty="0" smtClean="0">
                  <a:solidFill>
                    <a:srgbClr val="0070C0"/>
                  </a:solidFill>
                  <a:latin typeface="Calibri" pitchFamily="34" charset="0"/>
                </a:rPr>
                <a:t> data</a:t>
              </a:r>
              <a:endParaRPr lang="fr-FR" sz="1200" b="1" dirty="0">
                <a:solidFill>
                  <a:srgbClr val="0070C0"/>
                </a:solidFill>
                <a:latin typeface="Calibri" pitchFamily="34" charset="0"/>
              </a:endParaRPr>
            </a:p>
          </p:txBody>
        </p:sp>
      </p:grpSp>
      <p:sp>
        <p:nvSpPr>
          <p:cNvPr id="151569" name="Text Box 17"/>
          <p:cNvSpPr txBox="1">
            <a:spLocks noChangeArrowheads="1"/>
          </p:cNvSpPr>
          <p:nvPr/>
        </p:nvSpPr>
        <p:spPr bwMode="auto">
          <a:xfrm>
            <a:off x="0" y="839788"/>
            <a:ext cx="2240165" cy="523220"/>
          </a:xfrm>
          <a:prstGeom prst="rect">
            <a:avLst/>
          </a:prstGeom>
          <a:noFill/>
          <a:ln w="22225">
            <a:noFill/>
            <a:miter lim="800000"/>
            <a:headEnd/>
            <a:tailEnd/>
          </a:ln>
          <a:effectLst/>
        </p:spPr>
        <p:txBody>
          <a:bodyPr wrap="none">
            <a:spAutoFit/>
          </a:bodyPr>
          <a:lstStyle/>
          <a:p>
            <a:r>
              <a:rPr lang="fr-FR" sz="1400" dirty="0">
                <a:latin typeface="Calibri" pitchFamily="34" charset="0"/>
              </a:rPr>
              <a:t>P. </a:t>
            </a:r>
            <a:r>
              <a:rPr lang="fr-FR" sz="1400" dirty="0" err="1">
                <a:latin typeface="Calibri" pitchFamily="34" charset="0"/>
              </a:rPr>
              <a:t>Stoliar</a:t>
            </a:r>
            <a:r>
              <a:rPr lang="fr-FR" sz="1400" dirty="0">
                <a:latin typeface="Calibri" pitchFamily="34" charset="0"/>
              </a:rPr>
              <a:t> </a:t>
            </a:r>
            <a:r>
              <a:rPr lang="fr-FR" sz="1400" i="1" dirty="0">
                <a:latin typeface="Calibri" pitchFamily="34" charset="0"/>
              </a:rPr>
              <a:t>et al.</a:t>
            </a:r>
            <a:r>
              <a:rPr lang="fr-FR" sz="1400" dirty="0">
                <a:latin typeface="Calibri" pitchFamily="34" charset="0"/>
              </a:rPr>
              <a:t> </a:t>
            </a:r>
          </a:p>
          <a:p>
            <a:r>
              <a:rPr lang="fr-FR" sz="1400" dirty="0">
                <a:latin typeface="Calibri" pitchFamily="34" charset="0"/>
              </a:rPr>
              <a:t>Adv. Mater. 25, 3222 (2013)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158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88" grpId="0" animBg="1"/>
      <p:bldP spid="4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Placeholder 1"/>
          <p:cNvSpPr txBox="1">
            <a:spLocks/>
          </p:cNvSpPr>
          <p:nvPr/>
        </p:nvSpPr>
        <p:spPr bwMode="auto">
          <a:xfrm>
            <a:off x="0" y="0"/>
            <a:ext cx="9144000" cy="744538"/>
          </a:xfrm>
          <a:prstGeom prst="rect">
            <a:avLst/>
          </a:prstGeom>
          <a:gradFill rotWithShape="0">
            <a:gsLst>
              <a:gs pos="0">
                <a:schemeClr val="accent2">
                  <a:gamma/>
                  <a:shade val="46275"/>
                  <a:invGamma/>
                </a:schemeClr>
              </a:gs>
              <a:gs pos="50000">
                <a:schemeClr val="accent2"/>
              </a:gs>
              <a:gs pos="100000">
                <a:schemeClr val="accent2">
                  <a:gamma/>
                  <a:shade val="46275"/>
                  <a:invGamma/>
                </a:schemeClr>
              </a:gs>
            </a:gsLst>
            <a:lin ang="5400000" scaled="1"/>
          </a:gradFill>
          <a:ln w="9525">
            <a:solidFill>
              <a:schemeClr val="tx1"/>
            </a:solidFill>
            <a:miter lim="800000"/>
            <a:headEnd/>
            <a:tailEnd/>
          </a:ln>
        </p:spPr>
        <p:txBody>
          <a:bodyPr anchor="ctr"/>
          <a:lstStyle/>
          <a:p>
            <a:pPr algn="ctr"/>
            <a:r>
              <a:rPr lang="en-US" sz="2800" b="1" dirty="0" smtClean="0">
                <a:solidFill>
                  <a:schemeClr val="bg1"/>
                </a:solidFill>
                <a:latin typeface="Calibri" pitchFamily="34" charset="0"/>
                <a:cs typeface="Arial" charset="0"/>
              </a:rPr>
              <a:t>From volatile to non-volatile resistive </a:t>
            </a:r>
            <a:r>
              <a:rPr lang="en-US" sz="2800" b="1" dirty="0">
                <a:solidFill>
                  <a:schemeClr val="bg1"/>
                </a:solidFill>
                <a:latin typeface="Calibri" pitchFamily="34" charset="0"/>
                <a:cs typeface="Arial" charset="0"/>
              </a:rPr>
              <a:t>switching</a:t>
            </a:r>
          </a:p>
        </p:txBody>
      </p:sp>
      <p:grpSp>
        <p:nvGrpSpPr>
          <p:cNvPr id="71" name="Groupe 70"/>
          <p:cNvGrpSpPr/>
          <p:nvPr/>
        </p:nvGrpSpPr>
        <p:grpSpPr>
          <a:xfrm>
            <a:off x="57150" y="847372"/>
            <a:ext cx="4333875" cy="5953478"/>
            <a:chOff x="4724400" y="818797"/>
            <a:chExt cx="4333875" cy="5953478"/>
          </a:xfrm>
        </p:grpSpPr>
        <p:sp>
          <p:nvSpPr>
            <p:cNvPr id="22" name="Text Box 17"/>
            <p:cNvSpPr txBox="1">
              <a:spLocks noChangeArrowheads="1"/>
            </p:cNvSpPr>
            <p:nvPr/>
          </p:nvSpPr>
          <p:spPr bwMode="auto">
            <a:xfrm>
              <a:off x="4900314" y="1513946"/>
              <a:ext cx="1156983" cy="646331"/>
            </a:xfrm>
            <a:prstGeom prst="rect">
              <a:avLst/>
            </a:prstGeom>
            <a:noFill/>
            <a:ln w="22225">
              <a:noFill/>
              <a:miter lim="800000"/>
              <a:headEnd/>
              <a:tailEnd/>
            </a:ln>
            <a:effectLst/>
          </p:spPr>
          <p:txBody>
            <a:bodyPr wrap="none">
              <a:spAutoFit/>
            </a:bodyPr>
            <a:lstStyle/>
            <a:p>
              <a:r>
                <a:rPr lang="fr-FR" sz="1200" dirty="0">
                  <a:latin typeface="Calibri" pitchFamily="34" charset="0"/>
                </a:rPr>
                <a:t>P. </a:t>
              </a:r>
              <a:r>
                <a:rPr lang="fr-FR" sz="1200" dirty="0" err="1">
                  <a:latin typeface="Calibri" pitchFamily="34" charset="0"/>
                </a:rPr>
                <a:t>Stoliar</a:t>
              </a:r>
              <a:r>
                <a:rPr lang="fr-FR" sz="1200" dirty="0">
                  <a:latin typeface="Calibri" pitchFamily="34" charset="0"/>
                </a:rPr>
                <a:t> </a:t>
              </a:r>
              <a:r>
                <a:rPr lang="fr-FR" sz="1200" i="1" dirty="0">
                  <a:latin typeface="Calibri" pitchFamily="34" charset="0"/>
                </a:rPr>
                <a:t>et al.</a:t>
              </a:r>
              <a:r>
                <a:rPr lang="fr-FR" sz="1200" dirty="0">
                  <a:latin typeface="Calibri" pitchFamily="34" charset="0"/>
                </a:rPr>
                <a:t> </a:t>
              </a:r>
            </a:p>
            <a:p>
              <a:r>
                <a:rPr lang="fr-FR" sz="1200" dirty="0">
                  <a:latin typeface="Calibri" pitchFamily="34" charset="0"/>
                </a:rPr>
                <a:t>Adv. Mater. </a:t>
              </a:r>
              <a:r>
                <a:rPr lang="fr-FR" sz="1200" b="1" dirty="0">
                  <a:latin typeface="Calibri" pitchFamily="34" charset="0"/>
                </a:rPr>
                <a:t>25</a:t>
              </a:r>
              <a:r>
                <a:rPr lang="fr-FR" sz="1200" dirty="0">
                  <a:latin typeface="Calibri" pitchFamily="34" charset="0"/>
                </a:rPr>
                <a:t>, </a:t>
              </a:r>
              <a:endParaRPr lang="fr-FR" sz="1200" dirty="0" smtClean="0">
                <a:latin typeface="Calibri" pitchFamily="34" charset="0"/>
              </a:endParaRPr>
            </a:p>
            <a:p>
              <a:r>
                <a:rPr lang="fr-FR" sz="1200" dirty="0" smtClean="0">
                  <a:latin typeface="Calibri" pitchFamily="34" charset="0"/>
                </a:rPr>
                <a:t>3222 </a:t>
              </a:r>
              <a:r>
                <a:rPr lang="fr-FR" sz="1200" dirty="0">
                  <a:latin typeface="Calibri" pitchFamily="34" charset="0"/>
                </a:rPr>
                <a:t>(2013) </a:t>
              </a:r>
            </a:p>
          </p:txBody>
        </p:sp>
        <p:sp>
          <p:nvSpPr>
            <p:cNvPr id="25" name="Rectangle à coins arrondis 24"/>
            <p:cNvSpPr/>
            <p:nvPr/>
          </p:nvSpPr>
          <p:spPr bwMode="auto">
            <a:xfrm>
              <a:off x="4742743" y="818797"/>
              <a:ext cx="4315532" cy="5953478"/>
            </a:xfrm>
            <a:prstGeom prst="roundRect">
              <a:avLst>
                <a:gd name="adj" fmla="val 5980"/>
              </a:avLst>
            </a:prstGeom>
            <a:noFill/>
            <a:ln w="508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Calibri" pitchFamily="34" charset="0"/>
              </a:endParaRPr>
            </a:p>
          </p:txBody>
        </p:sp>
        <p:sp>
          <p:nvSpPr>
            <p:cNvPr id="26" name="ZoneTexte 25"/>
            <p:cNvSpPr txBox="1"/>
            <p:nvPr/>
          </p:nvSpPr>
          <p:spPr>
            <a:xfrm>
              <a:off x="4889500" y="907697"/>
              <a:ext cx="1340432" cy="584775"/>
            </a:xfrm>
            <a:prstGeom prst="rect">
              <a:avLst/>
            </a:prstGeom>
            <a:noFill/>
          </p:spPr>
          <p:txBody>
            <a:bodyPr wrap="none" rtlCol="0">
              <a:spAutoFit/>
            </a:bodyPr>
            <a:lstStyle/>
            <a:p>
              <a:r>
                <a:rPr lang="fr-FR" sz="3200" b="1" dirty="0" smtClean="0">
                  <a:solidFill>
                    <a:srgbClr val="0070C0"/>
                  </a:solidFill>
                  <a:latin typeface="Calibri" pitchFamily="34" charset="0"/>
                </a:rPr>
                <a:t>Model</a:t>
              </a:r>
              <a:endParaRPr lang="fr-FR" sz="3200" b="1" dirty="0">
                <a:solidFill>
                  <a:srgbClr val="0070C0"/>
                </a:solidFill>
                <a:latin typeface="Calibri" pitchFamily="34" charset="0"/>
              </a:endParaRPr>
            </a:p>
          </p:txBody>
        </p:sp>
        <p:pic>
          <p:nvPicPr>
            <p:cNvPr id="147459" name="Picture 3"/>
            <p:cNvPicPr>
              <a:picLocks noChangeAspect="1" noChangeArrowheads="1"/>
            </p:cNvPicPr>
            <p:nvPr/>
          </p:nvPicPr>
          <p:blipFill>
            <a:blip r:embed="rId3" cstate="print"/>
            <a:stretch>
              <a:fillRect/>
            </a:stretch>
          </p:blipFill>
          <p:spPr bwMode="auto">
            <a:xfrm>
              <a:off x="5555147" y="4827631"/>
              <a:ext cx="2909888" cy="1862138"/>
            </a:xfrm>
            <a:prstGeom prst="rect">
              <a:avLst/>
            </a:prstGeom>
            <a:noFill/>
            <a:ln w="22225" cap="flat" cmpd="sng">
              <a:noFill/>
              <a:prstDash val="solid"/>
              <a:miter lim="800000"/>
              <a:headEnd type="none" w="med" len="med"/>
              <a:tailEnd type="none" w="med" len="med"/>
            </a:ln>
          </p:spPr>
        </p:pic>
        <p:pic>
          <p:nvPicPr>
            <p:cNvPr id="147461" name="Picture 5"/>
            <p:cNvPicPr>
              <a:picLocks noChangeAspect="1" noChangeArrowheads="1"/>
            </p:cNvPicPr>
            <p:nvPr/>
          </p:nvPicPr>
          <p:blipFill>
            <a:blip r:embed="rId4" cstate="print"/>
            <a:srcRect/>
            <a:stretch>
              <a:fillRect/>
            </a:stretch>
          </p:blipFill>
          <p:spPr bwMode="auto">
            <a:xfrm>
              <a:off x="5564838" y="2933701"/>
              <a:ext cx="2890838" cy="1852613"/>
            </a:xfrm>
            <a:prstGeom prst="rect">
              <a:avLst/>
            </a:prstGeom>
            <a:noFill/>
            <a:ln w="22225" cap="flat" cmpd="sng">
              <a:noFill/>
              <a:prstDash val="solid"/>
              <a:miter lim="800000"/>
              <a:headEnd type="none" w="med" len="med"/>
              <a:tailEnd type="none" w="med" len="med"/>
            </a:ln>
          </p:spPr>
        </p:pic>
        <p:pic>
          <p:nvPicPr>
            <p:cNvPr id="147462" name="Picture 6"/>
            <p:cNvPicPr>
              <a:picLocks noChangeAspect="1" noChangeArrowheads="1"/>
            </p:cNvPicPr>
            <p:nvPr/>
          </p:nvPicPr>
          <p:blipFill>
            <a:blip r:embed="rId5" cstate="print"/>
            <a:srcRect/>
            <a:stretch>
              <a:fillRect/>
            </a:stretch>
          </p:blipFill>
          <p:spPr bwMode="auto">
            <a:xfrm>
              <a:off x="6550322" y="1047749"/>
              <a:ext cx="2261412" cy="2371725"/>
            </a:xfrm>
            <a:prstGeom prst="rect">
              <a:avLst/>
            </a:prstGeom>
            <a:noFill/>
            <a:ln w="22225" cap="flat" cmpd="sng">
              <a:noFill/>
              <a:prstDash val="solid"/>
              <a:miter lim="800000"/>
              <a:headEnd type="none" w="med" len="med"/>
              <a:tailEnd type="none" w="med" len="med"/>
            </a:ln>
          </p:spPr>
        </p:pic>
        <p:sp>
          <p:nvSpPr>
            <p:cNvPr id="19" name="Rectangle 18"/>
            <p:cNvSpPr/>
            <p:nvPr/>
          </p:nvSpPr>
          <p:spPr>
            <a:xfrm>
              <a:off x="4724400" y="2446287"/>
              <a:ext cx="1114425" cy="3970318"/>
            </a:xfrm>
            <a:prstGeom prst="rect">
              <a:avLst/>
            </a:prstGeom>
          </p:spPr>
          <p:txBody>
            <a:bodyPr wrap="square">
              <a:spAutoFit/>
            </a:bodyPr>
            <a:lstStyle/>
            <a:p>
              <a:pPr algn="ctr"/>
              <a:r>
                <a:rPr lang="en-US" dirty="0" smtClean="0">
                  <a:latin typeface="Calibri" pitchFamily="34" charset="0"/>
                </a:rPr>
                <a:t>V</a:t>
              </a:r>
              <a:r>
                <a:rPr lang="en-US" baseline="-25000" dirty="0" smtClean="0">
                  <a:latin typeface="Calibri" pitchFamily="34" charset="0"/>
                </a:rPr>
                <a:t>S</a:t>
              </a:r>
              <a:r>
                <a:rPr lang="en-US" dirty="0" smtClean="0">
                  <a:latin typeface="Calibri" pitchFamily="34" charset="0"/>
                </a:rPr>
                <a:t>/ </a:t>
              </a:r>
              <a:r>
                <a:rPr lang="en-US" dirty="0" err="1" smtClean="0">
                  <a:latin typeface="Calibri" pitchFamily="34" charset="0"/>
                </a:rPr>
                <a:t>V</a:t>
              </a:r>
              <a:r>
                <a:rPr lang="en-US" baseline="-25000" dirty="0" err="1" smtClean="0">
                  <a:latin typeface="Calibri" pitchFamily="34" charset="0"/>
                </a:rPr>
                <a:t>th</a:t>
              </a:r>
              <a:r>
                <a:rPr lang="en-US" dirty="0" smtClean="0">
                  <a:latin typeface="Calibri" pitchFamily="34" charset="0"/>
                </a:rPr>
                <a:t>=</a:t>
              </a:r>
            </a:p>
            <a:p>
              <a:pPr algn="ctr"/>
              <a:endParaRPr lang="en-US" dirty="0">
                <a:latin typeface="Calibri" pitchFamily="34" charset="0"/>
              </a:endParaRPr>
            </a:p>
            <a:p>
              <a:pPr algn="ctr"/>
              <a:endParaRPr lang="en-US" dirty="0" smtClean="0">
                <a:latin typeface="Calibri" pitchFamily="34" charset="0"/>
              </a:endParaRPr>
            </a:p>
            <a:p>
              <a:pPr algn="ctr"/>
              <a:r>
                <a:rPr lang="en-US" dirty="0" smtClean="0">
                  <a:latin typeface="Calibri" pitchFamily="34" charset="0"/>
                </a:rPr>
                <a:t>0.7 </a:t>
              </a:r>
            </a:p>
            <a:p>
              <a:pPr algn="ctr"/>
              <a:endParaRPr lang="en-US" dirty="0">
                <a:latin typeface="Calibri" pitchFamily="34" charset="0"/>
              </a:endParaRPr>
            </a:p>
            <a:p>
              <a:pPr algn="ctr"/>
              <a:endParaRPr lang="en-US" dirty="0">
                <a:latin typeface="Calibri" pitchFamily="34" charset="0"/>
              </a:endParaRPr>
            </a:p>
            <a:p>
              <a:pPr algn="ctr"/>
              <a:r>
                <a:rPr lang="en-US" dirty="0" smtClean="0">
                  <a:latin typeface="Calibri" pitchFamily="34" charset="0"/>
                </a:rPr>
                <a:t>1.1 </a:t>
              </a:r>
            </a:p>
            <a:p>
              <a:pPr algn="ctr"/>
              <a:endParaRPr lang="en-US" dirty="0" smtClean="0">
                <a:latin typeface="Calibri" pitchFamily="34" charset="0"/>
              </a:endParaRPr>
            </a:p>
            <a:p>
              <a:pPr algn="ctr"/>
              <a:endParaRPr lang="en-US" dirty="0">
                <a:latin typeface="Calibri" pitchFamily="34" charset="0"/>
              </a:endParaRPr>
            </a:p>
            <a:p>
              <a:pPr algn="ctr"/>
              <a:endParaRPr lang="en-US" dirty="0" smtClean="0">
                <a:latin typeface="Calibri" pitchFamily="34" charset="0"/>
              </a:endParaRPr>
            </a:p>
            <a:p>
              <a:pPr algn="ctr"/>
              <a:r>
                <a:rPr lang="en-US" dirty="0" smtClean="0">
                  <a:latin typeface="Calibri" pitchFamily="34" charset="0"/>
                </a:rPr>
                <a:t>1.4 </a:t>
              </a:r>
            </a:p>
            <a:p>
              <a:pPr algn="ctr"/>
              <a:endParaRPr lang="en-US" dirty="0">
                <a:latin typeface="Calibri" pitchFamily="34" charset="0"/>
              </a:endParaRPr>
            </a:p>
            <a:p>
              <a:pPr algn="ctr"/>
              <a:endParaRPr lang="en-US" dirty="0" smtClean="0">
                <a:latin typeface="Calibri" pitchFamily="34" charset="0"/>
              </a:endParaRPr>
            </a:p>
            <a:p>
              <a:pPr algn="ctr"/>
              <a:r>
                <a:rPr lang="en-US" dirty="0" smtClean="0">
                  <a:latin typeface="Calibri" pitchFamily="34" charset="0"/>
                </a:rPr>
                <a:t>1.8</a:t>
              </a:r>
              <a:endParaRPr lang="en-US" dirty="0">
                <a:latin typeface="Calibri" pitchFamily="34" charset="0"/>
              </a:endParaRPr>
            </a:p>
          </p:txBody>
        </p:sp>
      </p:grpSp>
      <p:sp>
        <p:nvSpPr>
          <p:cNvPr id="20" name="ZoneTexte 19"/>
          <p:cNvSpPr txBox="1"/>
          <p:nvPr/>
        </p:nvSpPr>
        <p:spPr>
          <a:xfrm>
            <a:off x="5377392" y="907697"/>
            <a:ext cx="2309671" cy="584775"/>
          </a:xfrm>
          <a:prstGeom prst="rect">
            <a:avLst/>
          </a:prstGeom>
          <a:noFill/>
        </p:spPr>
        <p:txBody>
          <a:bodyPr wrap="none" rtlCol="0">
            <a:spAutoFit/>
          </a:bodyPr>
          <a:lstStyle/>
          <a:p>
            <a:r>
              <a:rPr lang="fr-FR" sz="3200" b="1" dirty="0" err="1" smtClean="0">
                <a:solidFill>
                  <a:srgbClr val="FF0000"/>
                </a:solidFill>
                <a:latin typeface="Calibri" pitchFamily="34" charset="0"/>
              </a:rPr>
              <a:t>Experiments</a:t>
            </a:r>
            <a:endParaRPr lang="fr-FR" sz="3200" b="1" dirty="0">
              <a:solidFill>
                <a:srgbClr val="FF0000"/>
              </a:solidFill>
              <a:latin typeface="Calibri" pitchFamily="34" charset="0"/>
            </a:endParaRPr>
          </a:p>
        </p:txBody>
      </p:sp>
      <p:sp>
        <p:nvSpPr>
          <p:cNvPr id="24" name="Rectangle à coins arrondis 23"/>
          <p:cNvSpPr/>
          <p:nvPr/>
        </p:nvSpPr>
        <p:spPr bwMode="auto">
          <a:xfrm>
            <a:off x="4524375" y="852666"/>
            <a:ext cx="4538838" cy="5252860"/>
          </a:xfrm>
          <a:prstGeom prst="roundRect">
            <a:avLst>
              <a:gd name="adj" fmla="val 5980"/>
            </a:avLst>
          </a:prstGeom>
          <a:noFill/>
          <a:ln w="508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Calibri" pitchFamily="34" charset="0"/>
            </a:endParaRPr>
          </a:p>
        </p:txBody>
      </p:sp>
      <p:grpSp>
        <p:nvGrpSpPr>
          <p:cNvPr id="3" name="Group 4"/>
          <p:cNvGrpSpPr>
            <a:grpSpLocks/>
          </p:cNvGrpSpPr>
          <p:nvPr/>
        </p:nvGrpSpPr>
        <p:grpSpPr bwMode="auto">
          <a:xfrm>
            <a:off x="4679949" y="1409700"/>
            <a:ext cx="3476626" cy="1562100"/>
            <a:chOff x="393" y="1176"/>
            <a:chExt cx="2190" cy="984"/>
          </a:xfrm>
        </p:grpSpPr>
        <p:grpSp>
          <p:nvGrpSpPr>
            <p:cNvPr id="4" name="Group 5"/>
            <p:cNvGrpSpPr>
              <a:grpSpLocks/>
            </p:cNvGrpSpPr>
            <p:nvPr/>
          </p:nvGrpSpPr>
          <p:grpSpPr bwMode="auto">
            <a:xfrm>
              <a:off x="1409" y="1176"/>
              <a:ext cx="1174" cy="984"/>
              <a:chOff x="1581" y="1494"/>
              <a:chExt cx="1174" cy="984"/>
            </a:xfrm>
          </p:grpSpPr>
          <p:pic>
            <p:nvPicPr>
              <p:cNvPr id="46" name="Picture 6" descr="01_High_R"/>
              <p:cNvPicPr>
                <a:picLocks noChangeAspect="1" noChangeArrowheads="1"/>
              </p:cNvPicPr>
              <p:nvPr/>
            </p:nvPicPr>
            <p:blipFill>
              <a:blip r:embed="rId6" cstate="print"/>
              <a:srcRect/>
              <a:stretch>
                <a:fillRect/>
              </a:stretch>
            </p:blipFill>
            <p:spPr bwMode="auto">
              <a:xfrm>
                <a:off x="1612" y="1494"/>
                <a:ext cx="1008" cy="984"/>
              </a:xfrm>
              <a:prstGeom prst="rect">
                <a:avLst/>
              </a:prstGeom>
              <a:noFill/>
            </p:spPr>
          </p:pic>
          <p:sp>
            <p:nvSpPr>
              <p:cNvPr id="47" name="Oval 7"/>
              <p:cNvSpPr>
                <a:spLocks noChangeArrowheads="1"/>
              </p:cNvSpPr>
              <p:nvPr/>
            </p:nvSpPr>
            <p:spPr bwMode="auto">
              <a:xfrm>
                <a:off x="1581" y="1688"/>
                <a:ext cx="96" cy="96"/>
              </a:xfrm>
              <a:prstGeom prst="ellipse">
                <a:avLst/>
              </a:prstGeom>
              <a:solidFill>
                <a:srgbClr val="FF0000"/>
              </a:solidFill>
              <a:ln w="28575">
                <a:solidFill>
                  <a:schemeClr val="tx1"/>
                </a:solidFill>
                <a:round/>
                <a:headEnd/>
                <a:tailEnd/>
              </a:ln>
              <a:effectLst/>
            </p:spPr>
            <p:txBody>
              <a:bodyPr wrap="none" anchor="ctr"/>
              <a:lstStyle/>
              <a:p>
                <a:endParaRPr lang="fr-FR">
                  <a:latin typeface="Calibri" pitchFamily="34" charset="0"/>
                </a:endParaRPr>
              </a:p>
            </p:txBody>
          </p:sp>
          <p:sp>
            <p:nvSpPr>
              <p:cNvPr id="48" name="Oval 8"/>
              <p:cNvSpPr>
                <a:spLocks noChangeArrowheads="1"/>
              </p:cNvSpPr>
              <p:nvPr/>
            </p:nvSpPr>
            <p:spPr bwMode="auto">
              <a:xfrm>
                <a:off x="2659" y="1688"/>
                <a:ext cx="96" cy="96"/>
              </a:xfrm>
              <a:prstGeom prst="ellipse">
                <a:avLst/>
              </a:prstGeom>
              <a:solidFill>
                <a:srgbClr val="FF0000"/>
              </a:solidFill>
              <a:ln w="28575">
                <a:solidFill>
                  <a:schemeClr val="tx1"/>
                </a:solidFill>
                <a:round/>
                <a:headEnd/>
                <a:tailEnd/>
              </a:ln>
              <a:effectLst/>
            </p:spPr>
            <p:txBody>
              <a:bodyPr wrap="none" anchor="ctr"/>
              <a:lstStyle/>
              <a:p>
                <a:endParaRPr lang="fr-FR">
                  <a:latin typeface="Calibri" pitchFamily="34" charset="0"/>
                </a:endParaRPr>
              </a:p>
            </p:txBody>
          </p:sp>
        </p:grpSp>
        <p:grpSp>
          <p:nvGrpSpPr>
            <p:cNvPr id="6" name="Group 12"/>
            <p:cNvGrpSpPr>
              <a:grpSpLocks/>
            </p:cNvGrpSpPr>
            <p:nvPr/>
          </p:nvGrpSpPr>
          <p:grpSpPr bwMode="auto">
            <a:xfrm>
              <a:off x="393" y="1268"/>
              <a:ext cx="1126" cy="821"/>
              <a:chOff x="393" y="1268"/>
              <a:chExt cx="1126" cy="821"/>
            </a:xfrm>
          </p:grpSpPr>
          <p:sp>
            <p:nvSpPr>
              <p:cNvPr id="34" name="Text Box 13"/>
              <p:cNvSpPr txBox="1">
                <a:spLocks noChangeArrowheads="1"/>
              </p:cNvSpPr>
              <p:nvPr/>
            </p:nvSpPr>
            <p:spPr bwMode="auto">
              <a:xfrm>
                <a:off x="1183" y="1858"/>
                <a:ext cx="336" cy="231"/>
              </a:xfrm>
              <a:prstGeom prst="rect">
                <a:avLst/>
              </a:prstGeom>
              <a:noFill/>
              <a:ln w="25400" algn="ctr">
                <a:noFill/>
                <a:miter lim="800000"/>
                <a:headEnd/>
                <a:tailEnd/>
              </a:ln>
              <a:effectLst/>
            </p:spPr>
            <p:txBody>
              <a:bodyPr>
                <a:spAutoFit/>
              </a:bodyPr>
              <a:lstStyle/>
              <a:p>
                <a:pPr>
                  <a:spcBef>
                    <a:spcPct val="50000"/>
                  </a:spcBef>
                </a:pPr>
                <a:r>
                  <a:rPr lang="en-US" b="1">
                    <a:latin typeface="Calibri" pitchFamily="34" charset="0"/>
                  </a:rPr>
                  <a:t>t</a:t>
                </a:r>
              </a:p>
            </p:txBody>
          </p:sp>
          <p:grpSp>
            <p:nvGrpSpPr>
              <p:cNvPr id="7" name="Group 14"/>
              <p:cNvGrpSpPr>
                <a:grpSpLocks/>
              </p:cNvGrpSpPr>
              <p:nvPr/>
            </p:nvGrpSpPr>
            <p:grpSpPr bwMode="auto">
              <a:xfrm>
                <a:off x="393" y="1268"/>
                <a:ext cx="859" cy="636"/>
                <a:chOff x="393" y="1268"/>
                <a:chExt cx="859" cy="636"/>
              </a:xfrm>
            </p:grpSpPr>
            <p:sp>
              <p:nvSpPr>
                <p:cNvPr id="36" name="Text Box 15"/>
                <p:cNvSpPr txBox="1">
                  <a:spLocks noChangeArrowheads="1"/>
                </p:cNvSpPr>
                <p:nvPr/>
              </p:nvSpPr>
              <p:spPr bwMode="auto">
                <a:xfrm>
                  <a:off x="393" y="1268"/>
                  <a:ext cx="336" cy="231"/>
                </a:xfrm>
                <a:prstGeom prst="rect">
                  <a:avLst/>
                </a:prstGeom>
                <a:noFill/>
                <a:ln w="25400" algn="ctr">
                  <a:noFill/>
                  <a:miter lim="800000"/>
                  <a:headEnd/>
                  <a:tailEnd/>
                </a:ln>
                <a:effectLst/>
              </p:spPr>
              <p:txBody>
                <a:bodyPr>
                  <a:spAutoFit/>
                </a:bodyPr>
                <a:lstStyle/>
                <a:p>
                  <a:pPr>
                    <a:spcBef>
                      <a:spcPct val="50000"/>
                    </a:spcBef>
                  </a:pPr>
                  <a:r>
                    <a:rPr lang="en-US" b="1">
                      <a:latin typeface="Calibri" pitchFamily="34" charset="0"/>
                    </a:rPr>
                    <a:t>V</a:t>
                  </a:r>
                </a:p>
              </p:txBody>
            </p:sp>
            <p:grpSp>
              <p:nvGrpSpPr>
                <p:cNvPr id="8" name="Group 16"/>
                <p:cNvGrpSpPr>
                  <a:grpSpLocks/>
                </p:cNvGrpSpPr>
                <p:nvPr/>
              </p:nvGrpSpPr>
              <p:grpSpPr bwMode="auto">
                <a:xfrm>
                  <a:off x="572" y="1394"/>
                  <a:ext cx="680" cy="510"/>
                  <a:chOff x="572" y="1394"/>
                  <a:chExt cx="680" cy="510"/>
                </a:xfrm>
              </p:grpSpPr>
              <p:sp>
                <p:nvSpPr>
                  <p:cNvPr id="38" name="Line 17"/>
                  <p:cNvSpPr>
                    <a:spLocks noChangeAspect="1" noChangeShapeType="1"/>
                  </p:cNvSpPr>
                  <p:nvPr/>
                </p:nvSpPr>
                <p:spPr bwMode="auto">
                  <a:xfrm flipV="1">
                    <a:off x="572" y="1394"/>
                    <a:ext cx="0" cy="510"/>
                  </a:xfrm>
                  <a:prstGeom prst="line">
                    <a:avLst/>
                  </a:prstGeom>
                  <a:noFill/>
                  <a:ln w="25400">
                    <a:solidFill>
                      <a:schemeClr val="tx1"/>
                    </a:solidFill>
                    <a:round/>
                    <a:headEnd/>
                    <a:tailEnd type="triangle" w="med" len="med"/>
                  </a:ln>
                  <a:effectLst/>
                </p:spPr>
                <p:txBody>
                  <a:bodyPr wrap="none" anchor="ctr"/>
                  <a:lstStyle/>
                  <a:p>
                    <a:endParaRPr lang="fr-FR">
                      <a:latin typeface="Calibri" pitchFamily="34" charset="0"/>
                    </a:endParaRPr>
                  </a:p>
                </p:txBody>
              </p:sp>
              <p:sp>
                <p:nvSpPr>
                  <p:cNvPr id="39" name="Line 18"/>
                  <p:cNvSpPr>
                    <a:spLocks noChangeAspect="1" noChangeShapeType="1"/>
                  </p:cNvSpPr>
                  <p:nvPr/>
                </p:nvSpPr>
                <p:spPr bwMode="auto">
                  <a:xfrm>
                    <a:off x="572" y="1904"/>
                    <a:ext cx="680" cy="0"/>
                  </a:xfrm>
                  <a:prstGeom prst="line">
                    <a:avLst/>
                  </a:prstGeom>
                  <a:noFill/>
                  <a:ln w="25400">
                    <a:solidFill>
                      <a:schemeClr val="tx1"/>
                    </a:solidFill>
                    <a:round/>
                    <a:headEnd/>
                    <a:tailEnd type="triangle" w="med" len="med"/>
                  </a:ln>
                  <a:effectLst/>
                </p:spPr>
                <p:txBody>
                  <a:bodyPr wrap="none" anchor="ctr"/>
                  <a:lstStyle/>
                  <a:p>
                    <a:endParaRPr lang="fr-FR">
                      <a:latin typeface="Calibri" pitchFamily="34" charset="0"/>
                    </a:endParaRPr>
                  </a:p>
                </p:txBody>
              </p:sp>
              <p:sp>
                <p:nvSpPr>
                  <p:cNvPr id="40" name="Line 19"/>
                  <p:cNvSpPr>
                    <a:spLocks noChangeAspect="1" noChangeShapeType="1"/>
                  </p:cNvSpPr>
                  <p:nvPr/>
                </p:nvSpPr>
                <p:spPr bwMode="auto">
                  <a:xfrm>
                    <a:off x="687" y="1812"/>
                    <a:ext cx="310" cy="0"/>
                  </a:xfrm>
                  <a:prstGeom prst="line">
                    <a:avLst/>
                  </a:prstGeom>
                  <a:noFill/>
                  <a:ln w="25400">
                    <a:solidFill>
                      <a:srgbClr val="00CC00"/>
                    </a:solidFill>
                    <a:round/>
                    <a:headEnd/>
                    <a:tailEnd/>
                  </a:ln>
                  <a:effectLst/>
                </p:spPr>
                <p:txBody>
                  <a:bodyPr wrap="none" anchor="ctr"/>
                  <a:lstStyle/>
                  <a:p>
                    <a:endParaRPr lang="fr-FR">
                      <a:latin typeface="Calibri" pitchFamily="34" charset="0"/>
                    </a:endParaRPr>
                  </a:p>
                </p:txBody>
              </p:sp>
              <p:sp>
                <p:nvSpPr>
                  <p:cNvPr id="41" name="Line 20"/>
                  <p:cNvSpPr>
                    <a:spLocks noChangeAspect="1" noChangeShapeType="1"/>
                  </p:cNvSpPr>
                  <p:nvPr/>
                </p:nvSpPr>
                <p:spPr bwMode="auto">
                  <a:xfrm>
                    <a:off x="997" y="1812"/>
                    <a:ext cx="1" cy="91"/>
                  </a:xfrm>
                  <a:prstGeom prst="line">
                    <a:avLst/>
                  </a:prstGeom>
                  <a:noFill/>
                  <a:ln w="25400">
                    <a:solidFill>
                      <a:srgbClr val="00CC00"/>
                    </a:solidFill>
                    <a:round/>
                    <a:headEnd/>
                    <a:tailEnd/>
                  </a:ln>
                  <a:effectLst/>
                </p:spPr>
                <p:txBody>
                  <a:bodyPr wrap="none" anchor="ctr"/>
                  <a:lstStyle/>
                  <a:p>
                    <a:endParaRPr lang="fr-FR">
                      <a:latin typeface="Calibri" pitchFamily="34" charset="0"/>
                    </a:endParaRPr>
                  </a:p>
                </p:txBody>
              </p:sp>
              <p:sp>
                <p:nvSpPr>
                  <p:cNvPr id="42" name="Line 21"/>
                  <p:cNvSpPr>
                    <a:spLocks noChangeAspect="1" noChangeShapeType="1"/>
                  </p:cNvSpPr>
                  <p:nvPr/>
                </p:nvSpPr>
                <p:spPr bwMode="auto">
                  <a:xfrm>
                    <a:off x="694" y="1812"/>
                    <a:ext cx="0" cy="90"/>
                  </a:xfrm>
                  <a:prstGeom prst="line">
                    <a:avLst/>
                  </a:prstGeom>
                  <a:noFill/>
                  <a:ln w="25400">
                    <a:solidFill>
                      <a:srgbClr val="00CC00"/>
                    </a:solidFill>
                    <a:round/>
                    <a:headEnd/>
                    <a:tailEnd/>
                  </a:ln>
                  <a:effectLst/>
                </p:spPr>
                <p:txBody>
                  <a:bodyPr wrap="none" anchor="ctr"/>
                  <a:lstStyle/>
                  <a:p>
                    <a:endParaRPr lang="fr-FR">
                      <a:latin typeface="Calibri" pitchFamily="34" charset="0"/>
                    </a:endParaRPr>
                  </a:p>
                </p:txBody>
              </p:sp>
              <p:sp>
                <p:nvSpPr>
                  <p:cNvPr id="43" name="Line 22"/>
                  <p:cNvSpPr>
                    <a:spLocks noChangeAspect="1" noChangeShapeType="1"/>
                  </p:cNvSpPr>
                  <p:nvPr/>
                </p:nvSpPr>
                <p:spPr bwMode="auto">
                  <a:xfrm>
                    <a:off x="581" y="1749"/>
                    <a:ext cx="635" cy="0"/>
                  </a:xfrm>
                  <a:prstGeom prst="line">
                    <a:avLst/>
                  </a:prstGeom>
                  <a:noFill/>
                  <a:ln w="25400">
                    <a:solidFill>
                      <a:srgbClr val="FF0000"/>
                    </a:solidFill>
                    <a:prstDash val="sysDot"/>
                    <a:round/>
                    <a:headEnd/>
                    <a:tailEnd/>
                  </a:ln>
                  <a:effectLst/>
                </p:spPr>
                <p:txBody>
                  <a:bodyPr wrap="none" anchor="ctr"/>
                  <a:lstStyle/>
                  <a:p>
                    <a:endParaRPr lang="fr-FR">
                      <a:latin typeface="Calibri" pitchFamily="34" charset="0"/>
                    </a:endParaRPr>
                  </a:p>
                </p:txBody>
              </p:sp>
            </p:grpSp>
          </p:grpSp>
        </p:grpSp>
      </p:grpSp>
      <p:grpSp>
        <p:nvGrpSpPr>
          <p:cNvPr id="9" name="Group 23"/>
          <p:cNvGrpSpPr>
            <a:grpSpLocks/>
          </p:cNvGrpSpPr>
          <p:nvPr/>
        </p:nvGrpSpPr>
        <p:grpSpPr bwMode="auto">
          <a:xfrm>
            <a:off x="4679949" y="2963863"/>
            <a:ext cx="3402013" cy="1557338"/>
            <a:chOff x="2442" y="1057"/>
            <a:chExt cx="2143" cy="981"/>
          </a:xfrm>
        </p:grpSpPr>
        <p:grpSp>
          <p:nvGrpSpPr>
            <p:cNvPr id="10" name="Group 24"/>
            <p:cNvGrpSpPr>
              <a:grpSpLocks/>
            </p:cNvGrpSpPr>
            <p:nvPr/>
          </p:nvGrpSpPr>
          <p:grpSpPr bwMode="auto">
            <a:xfrm>
              <a:off x="3475" y="1057"/>
              <a:ext cx="1110" cy="981"/>
              <a:chOff x="5142" y="648"/>
              <a:chExt cx="1110" cy="981"/>
            </a:xfrm>
          </p:grpSpPr>
          <p:pic>
            <p:nvPicPr>
              <p:cNvPr id="65" name="Picture 25" descr="02_T_volatile"/>
              <p:cNvPicPr>
                <a:picLocks noChangeAspect="1" noChangeArrowheads="1"/>
              </p:cNvPicPr>
              <p:nvPr/>
            </p:nvPicPr>
            <p:blipFill>
              <a:blip r:embed="rId7" cstate="print"/>
              <a:srcRect/>
              <a:stretch>
                <a:fillRect/>
              </a:stretch>
            </p:blipFill>
            <p:spPr bwMode="auto">
              <a:xfrm>
                <a:off x="5172" y="648"/>
                <a:ext cx="1007" cy="981"/>
              </a:xfrm>
              <a:prstGeom prst="rect">
                <a:avLst/>
              </a:prstGeom>
              <a:noFill/>
            </p:spPr>
          </p:pic>
          <p:sp>
            <p:nvSpPr>
              <p:cNvPr id="66" name="Oval 26"/>
              <p:cNvSpPr>
                <a:spLocks noChangeArrowheads="1"/>
              </p:cNvSpPr>
              <p:nvPr/>
            </p:nvSpPr>
            <p:spPr bwMode="auto">
              <a:xfrm>
                <a:off x="5142" y="841"/>
                <a:ext cx="96" cy="96"/>
              </a:xfrm>
              <a:prstGeom prst="ellipse">
                <a:avLst/>
              </a:prstGeom>
              <a:solidFill>
                <a:srgbClr val="FF0000"/>
              </a:solidFill>
              <a:ln w="28575">
                <a:solidFill>
                  <a:schemeClr val="tx1"/>
                </a:solidFill>
                <a:round/>
                <a:headEnd/>
                <a:tailEnd/>
              </a:ln>
              <a:effectLst/>
            </p:spPr>
            <p:txBody>
              <a:bodyPr wrap="none" anchor="ctr"/>
              <a:lstStyle/>
              <a:p>
                <a:endParaRPr lang="fr-FR">
                  <a:latin typeface="Calibri" pitchFamily="34" charset="0"/>
                </a:endParaRPr>
              </a:p>
            </p:txBody>
          </p:sp>
          <p:sp>
            <p:nvSpPr>
              <p:cNvPr id="67" name="Oval 27"/>
              <p:cNvSpPr>
                <a:spLocks noChangeArrowheads="1"/>
              </p:cNvSpPr>
              <p:nvPr/>
            </p:nvSpPr>
            <p:spPr bwMode="auto">
              <a:xfrm>
                <a:off x="6156" y="856"/>
                <a:ext cx="96" cy="96"/>
              </a:xfrm>
              <a:prstGeom prst="ellipse">
                <a:avLst/>
              </a:prstGeom>
              <a:solidFill>
                <a:srgbClr val="FF0000"/>
              </a:solidFill>
              <a:ln w="28575">
                <a:solidFill>
                  <a:schemeClr val="tx1"/>
                </a:solidFill>
                <a:round/>
                <a:headEnd/>
                <a:tailEnd/>
              </a:ln>
              <a:effectLst/>
            </p:spPr>
            <p:txBody>
              <a:bodyPr wrap="none" anchor="ctr"/>
              <a:lstStyle/>
              <a:p>
                <a:endParaRPr lang="fr-FR">
                  <a:latin typeface="Calibri" pitchFamily="34" charset="0"/>
                </a:endParaRPr>
              </a:p>
            </p:txBody>
          </p:sp>
          <p:sp>
            <p:nvSpPr>
              <p:cNvPr id="68" name="Rectangle 2"/>
              <p:cNvSpPr>
                <a:spLocks noChangeArrowheads="1"/>
              </p:cNvSpPr>
              <p:nvPr/>
            </p:nvSpPr>
            <p:spPr bwMode="auto">
              <a:xfrm>
                <a:off x="5268" y="1185"/>
                <a:ext cx="576" cy="265"/>
              </a:xfrm>
              <a:prstGeom prst="rect">
                <a:avLst/>
              </a:prstGeom>
              <a:noFill/>
              <a:ln w="9525">
                <a:noFill/>
                <a:miter lim="800000"/>
                <a:headEnd/>
                <a:tailEnd/>
              </a:ln>
            </p:spPr>
            <p:txBody>
              <a:bodyPr lIns="92075" tIns="46038" rIns="92075" bIns="46038" anchor="ctr"/>
              <a:lstStyle/>
              <a:p>
                <a:pPr algn="ctr" eaLnBrk="0" hangingPunct="0"/>
                <a:r>
                  <a:rPr lang="en-US" b="1" dirty="0" err="1">
                    <a:latin typeface="Calibri" pitchFamily="34" charset="0"/>
                  </a:rPr>
                  <a:t>t</a:t>
                </a:r>
                <a:r>
                  <a:rPr lang="en-US" b="1" baseline="-25000" dirty="0" err="1">
                    <a:latin typeface="Calibri" pitchFamily="34" charset="0"/>
                  </a:rPr>
                  <a:t>delay</a:t>
                </a:r>
                <a:endParaRPr lang="en-US" b="1" baseline="-25000" dirty="0">
                  <a:latin typeface="Calibri" pitchFamily="34" charset="0"/>
                </a:endParaRPr>
              </a:p>
            </p:txBody>
          </p:sp>
          <p:sp>
            <p:nvSpPr>
              <p:cNvPr id="69" name="Line 29"/>
              <p:cNvSpPr>
                <a:spLocks noChangeShapeType="1"/>
              </p:cNvSpPr>
              <p:nvPr/>
            </p:nvSpPr>
            <p:spPr bwMode="auto">
              <a:xfrm flipV="1">
                <a:off x="5363" y="1217"/>
                <a:ext cx="366" cy="6"/>
              </a:xfrm>
              <a:prstGeom prst="line">
                <a:avLst/>
              </a:prstGeom>
              <a:noFill/>
              <a:ln w="9525">
                <a:solidFill>
                  <a:schemeClr val="tx1"/>
                </a:solidFill>
                <a:round/>
                <a:headEnd type="triangle" w="med" len="med"/>
                <a:tailEnd type="triangle" w="med" len="med"/>
              </a:ln>
              <a:effectLst/>
            </p:spPr>
            <p:txBody>
              <a:bodyPr/>
              <a:lstStyle/>
              <a:p>
                <a:endParaRPr lang="fr-FR">
                  <a:latin typeface="Calibri" pitchFamily="34" charset="0"/>
                </a:endParaRPr>
              </a:p>
            </p:txBody>
          </p:sp>
          <p:sp>
            <p:nvSpPr>
              <p:cNvPr id="70" name="Line 30"/>
              <p:cNvSpPr>
                <a:spLocks noChangeShapeType="1"/>
              </p:cNvSpPr>
              <p:nvPr/>
            </p:nvSpPr>
            <p:spPr bwMode="auto">
              <a:xfrm flipV="1">
                <a:off x="6209" y="1000"/>
                <a:ext cx="1" cy="325"/>
              </a:xfrm>
              <a:prstGeom prst="line">
                <a:avLst/>
              </a:prstGeom>
              <a:noFill/>
              <a:ln w="38100">
                <a:solidFill>
                  <a:srgbClr val="FF0000"/>
                </a:solidFill>
                <a:round/>
                <a:headEnd/>
                <a:tailEnd type="triangle" w="med" len="med"/>
              </a:ln>
              <a:effectLst/>
            </p:spPr>
            <p:txBody>
              <a:bodyPr/>
              <a:lstStyle/>
              <a:p>
                <a:endParaRPr lang="fr-FR">
                  <a:latin typeface="Calibri" pitchFamily="34" charset="0"/>
                </a:endParaRPr>
              </a:p>
            </p:txBody>
          </p:sp>
        </p:grpSp>
        <p:grpSp>
          <p:nvGrpSpPr>
            <p:cNvPr id="11" name="Group 34"/>
            <p:cNvGrpSpPr>
              <a:grpSpLocks/>
            </p:cNvGrpSpPr>
            <p:nvPr/>
          </p:nvGrpSpPr>
          <p:grpSpPr bwMode="auto">
            <a:xfrm>
              <a:off x="2442" y="1142"/>
              <a:ext cx="998" cy="821"/>
              <a:chOff x="1671" y="1142"/>
              <a:chExt cx="998" cy="821"/>
            </a:xfrm>
          </p:grpSpPr>
          <p:sp>
            <p:nvSpPr>
              <p:cNvPr id="53" name="Text Box 35"/>
              <p:cNvSpPr txBox="1">
                <a:spLocks noChangeArrowheads="1"/>
              </p:cNvSpPr>
              <p:nvPr/>
            </p:nvSpPr>
            <p:spPr bwMode="auto">
              <a:xfrm>
                <a:off x="2467" y="1732"/>
                <a:ext cx="202" cy="231"/>
              </a:xfrm>
              <a:prstGeom prst="rect">
                <a:avLst/>
              </a:prstGeom>
              <a:noFill/>
              <a:ln w="25400" algn="ctr">
                <a:noFill/>
                <a:miter lim="800000"/>
                <a:headEnd/>
                <a:tailEnd/>
              </a:ln>
              <a:effectLst/>
            </p:spPr>
            <p:txBody>
              <a:bodyPr>
                <a:spAutoFit/>
              </a:bodyPr>
              <a:lstStyle/>
              <a:p>
                <a:pPr>
                  <a:spcBef>
                    <a:spcPct val="50000"/>
                  </a:spcBef>
                </a:pPr>
                <a:r>
                  <a:rPr lang="en-US" b="1">
                    <a:latin typeface="Calibri" pitchFamily="34" charset="0"/>
                  </a:rPr>
                  <a:t>t</a:t>
                </a:r>
              </a:p>
            </p:txBody>
          </p:sp>
          <p:sp>
            <p:nvSpPr>
              <p:cNvPr id="54" name="Text Box 36"/>
              <p:cNvSpPr txBox="1">
                <a:spLocks noChangeArrowheads="1"/>
              </p:cNvSpPr>
              <p:nvPr/>
            </p:nvSpPr>
            <p:spPr bwMode="auto">
              <a:xfrm>
                <a:off x="1671" y="1142"/>
                <a:ext cx="336" cy="231"/>
              </a:xfrm>
              <a:prstGeom prst="rect">
                <a:avLst/>
              </a:prstGeom>
              <a:noFill/>
              <a:ln w="25400" algn="ctr">
                <a:noFill/>
                <a:miter lim="800000"/>
                <a:headEnd/>
                <a:tailEnd/>
              </a:ln>
              <a:effectLst/>
            </p:spPr>
            <p:txBody>
              <a:bodyPr>
                <a:spAutoFit/>
              </a:bodyPr>
              <a:lstStyle/>
              <a:p>
                <a:pPr>
                  <a:spcBef>
                    <a:spcPct val="50000"/>
                  </a:spcBef>
                </a:pPr>
                <a:r>
                  <a:rPr lang="en-US" b="1">
                    <a:latin typeface="Calibri" pitchFamily="34" charset="0"/>
                  </a:rPr>
                  <a:t>V</a:t>
                </a:r>
              </a:p>
            </p:txBody>
          </p:sp>
          <p:grpSp>
            <p:nvGrpSpPr>
              <p:cNvPr id="12" name="Group 37"/>
              <p:cNvGrpSpPr>
                <a:grpSpLocks/>
              </p:cNvGrpSpPr>
              <p:nvPr/>
            </p:nvGrpSpPr>
            <p:grpSpPr bwMode="auto">
              <a:xfrm>
                <a:off x="1852" y="1269"/>
                <a:ext cx="680" cy="510"/>
                <a:chOff x="1852" y="1269"/>
                <a:chExt cx="680" cy="510"/>
              </a:xfrm>
            </p:grpSpPr>
            <p:grpSp>
              <p:nvGrpSpPr>
                <p:cNvPr id="13" name="Group 38"/>
                <p:cNvGrpSpPr>
                  <a:grpSpLocks/>
                </p:cNvGrpSpPr>
                <p:nvPr/>
              </p:nvGrpSpPr>
              <p:grpSpPr bwMode="auto">
                <a:xfrm>
                  <a:off x="1852" y="1269"/>
                  <a:ext cx="680" cy="510"/>
                  <a:chOff x="2623" y="1414"/>
                  <a:chExt cx="680" cy="510"/>
                </a:xfrm>
              </p:grpSpPr>
              <p:sp>
                <p:nvSpPr>
                  <p:cNvPr id="58" name="Line 39"/>
                  <p:cNvSpPr>
                    <a:spLocks noChangeAspect="1" noChangeShapeType="1"/>
                  </p:cNvSpPr>
                  <p:nvPr/>
                </p:nvSpPr>
                <p:spPr bwMode="auto">
                  <a:xfrm flipV="1">
                    <a:off x="2623" y="1414"/>
                    <a:ext cx="0" cy="510"/>
                  </a:xfrm>
                  <a:prstGeom prst="line">
                    <a:avLst/>
                  </a:prstGeom>
                  <a:noFill/>
                  <a:ln w="25400">
                    <a:solidFill>
                      <a:schemeClr val="tx1"/>
                    </a:solidFill>
                    <a:round/>
                    <a:headEnd/>
                    <a:tailEnd type="triangle" w="med" len="med"/>
                  </a:ln>
                  <a:effectLst/>
                </p:spPr>
                <p:txBody>
                  <a:bodyPr wrap="none" anchor="ctr"/>
                  <a:lstStyle/>
                  <a:p>
                    <a:endParaRPr lang="fr-FR">
                      <a:latin typeface="Calibri" pitchFamily="34" charset="0"/>
                    </a:endParaRPr>
                  </a:p>
                </p:txBody>
              </p:sp>
              <p:sp>
                <p:nvSpPr>
                  <p:cNvPr id="59" name="Line 40"/>
                  <p:cNvSpPr>
                    <a:spLocks noChangeAspect="1" noChangeShapeType="1"/>
                  </p:cNvSpPr>
                  <p:nvPr/>
                </p:nvSpPr>
                <p:spPr bwMode="auto">
                  <a:xfrm>
                    <a:off x="2623" y="1924"/>
                    <a:ext cx="680" cy="0"/>
                  </a:xfrm>
                  <a:prstGeom prst="line">
                    <a:avLst/>
                  </a:prstGeom>
                  <a:noFill/>
                  <a:ln w="25400">
                    <a:solidFill>
                      <a:schemeClr val="tx1"/>
                    </a:solidFill>
                    <a:round/>
                    <a:headEnd/>
                    <a:tailEnd type="triangle" w="med" len="med"/>
                  </a:ln>
                  <a:effectLst/>
                </p:spPr>
                <p:txBody>
                  <a:bodyPr wrap="none" anchor="ctr"/>
                  <a:lstStyle/>
                  <a:p>
                    <a:endParaRPr lang="fr-FR">
                      <a:latin typeface="Calibri" pitchFamily="34" charset="0"/>
                    </a:endParaRPr>
                  </a:p>
                </p:txBody>
              </p:sp>
              <p:sp>
                <p:nvSpPr>
                  <p:cNvPr id="60" name="Line 41"/>
                  <p:cNvSpPr>
                    <a:spLocks noChangeAspect="1" noChangeShapeType="1"/>
                  </p:cNvSpPr>
                  <p:nvPr/>
                </p:nvSpPr>
                <p:spPr bwMode="auto">
                  <a:xfrm>
                    <a:off x="3048" y="1662"/>
                    <a:ext cx="0" cy="255"/>
                  </a:xfrm>
                  <a:prstGeom prst="line">
                    <a:avLst/>
                  </a:prstGeom>
                  <a:noFill/>
                  <a:ln w="25400">
                    <a:solidFill>
                      <a:srgbClr val="00CC00"/>
                    </a:solidFill>
                    <a:round/>
                    <a:headEnd/>
                    <a:tailEnd/>
                  </a:ln>
                  <a:effectLst/>
                </p:spPr>
                <p:txBody>
                  <a:bodyPr wrap="none" anchor="ctr"/>
                  <a:lstStyle/>
                  <a:p>
                    <a:endParaRPr lang="fr-FR">
                      <a:latin typeface="Calibri" pitchFamily="34" charset="0"/>
                    </a:endParaRPr>
                  </a:p>
                </p:txBody>
              </p:sp>
              <p:sp>
                <p:nvSpPr>
                  <p:cNvPr id="61" name="Line 42"/>
                  <p:cNvSpPr>
                    <a:spLocks noChangeAspect="1" noChangeShapeType="1"/>
                  </p:cNvSpPr>
                  <p:nvPr/>
                </p:nvSpPr>
                <p:spPr bwMode="auto">
                  <a:xfrm>
                    <a:off x="2738" y="1662"/>
                    <a:ext cx="310" cy="0"/>
                  </a:xfrm>
                  <a:prstGeom prst="line">
                    <a:avLst/>
                  </a:prstGeom>
                  <a:noFill/>
                  <a:ln w="25400">
                    <a:solidFill>
                      <a:srgbClr val="00CC00"/>
                    </a:solidFill>
                    <a:round/>
                    <a:headEnd/>
                    <a:tailEnd/>
                  </a:ln>
                  <a:effectLst/>
                </p:spPr>
                <p:txBody>
                  <a:bodyPr wrap="none" anchor="ctr"/>
                  <a:lstStyle/>
                  <a:p>
                    <a:endParaRPr lang="fr-FR">
                      <a:latin typeface="Calibri" pitchFamily="34" charset="0"/>
                    </a:endParaRPr>
                  </a:p>
                </p:txBody>
              </p:sp>
              <p:sp>
                <p:nvSpPr>
                  <p:cNvPr id="62" name="Line 43"/>
                  <p:cNvSpPr>
                    <a:spLocks noChangeAspect="1" noChangeShapeType="1"/>
                  </p:cNvSpPr>
                  <p:nvPr/>
                </p:nvSpPr>
                <p:spPr bwMode="auto">
                  <a:xfrm>
                    <a:off x="2745" y="1662"/>
                    <a:ext cx="0" cy="255"/>
                  </a:xfrm>
                  <a:prstGeom prst="line">
                    <a:avLst/>
                  </a:prstGeom>
                  <a:noFill/>
                  <a:ln w="25400">
                    <a:solidFill>
                      <a:srgbClr val="00CC00"/>
                    </a:solidFill>
                    <a:round/>
                    <a:headEnd/>
                    <a:tailEnd/>
                  </a:ln>
                  <a:effectLst/>
                </p:spPr>
                <p:txBody>
                  <a:bodyPr wrap="none" anchor="ctr"/>
                  <a:lstStyle/>
                  <a:p>
                    <a:endParaRPr lang="fr-FR">
                      <a:latin typeface="Calibri" pitchFamily="34" charset="0"/>
                    </a:endParaRPr>
                  </a:p>
                </p:txBody>
              </p:sp>
            </p:grpSp>
            <p:sp>
              <p:nvSpPr>
                <p:cNvPr id="57" name="Line 44"/>
                <p:cNvSpPr>
                  <a:spLocks noChangeAspect="1" noChangeShapeType="1"/>
                </p:cNvSpPr>
                <p:nvPr/>
              </p:nvSpPr>
              <p:spPr bwMode="auto">
                <a:xfrm>
                  <a:off x="1852" y="1623"/>
                  <a:ext cx="635" cy="0"/>
                </a:xfrm>
                <a:prstGeom prst="line">
                  <a:avLst/>
                </a:prstGeom>
                <a:noFill/>
                <a:ln w="25400">
                  <a:solidFill>
                    <a:srgbClr val="FF0000"/>
                  </a:solidFill>
                  <a:prstDash val="sysDot"/>
                  <a:round/>
                  <a:headEnd/>
                  <a:tailEnd/>
                </a:ln>
                <a:effectLst/>
              </p:spPr>
              <p:txBody>
                <a:bodyPr wrap="none" anchor="ctr"/>
                <a:lstStyle/>
                <a:p>
                  <a:endParaRPr lang="fr-FR">
                    <a:latin typeface="Calibri" pitchFamily="34" charset="0"/>
                  </a:endParaRPr>
                </a:p>
              </p:txBody>
            </p:sp>
          </p:grpSp>
        </p:grpSp>
      </p:grpSp>
      <p:grpSp>
        <p:nvGrpSpPr>
          <p:cNvPr id="14" name="Group 45"/>
          <p:cNvGrpSpPr>
            <a:grpSpLocks/>
          </p:cNvGrpSpPr>
          <p:nvPr/>
        </p:nvGrpSpPr>
        <p:grpSpPr bwMode="auto">
          <a:xfrm>
            <a:off x="4679949" y="4595813"/>
            <a:ext cx="3438524" cy="1481138"/>
            <a:chOff x="4286" y="1257"/>
            <a:chExt cx="2166" cy="933"/>
          </a:xfrm>
        </p:grpSpPr>
        <p:grpSp>
          <p:nvGrpSpPr>
            <p:cNvPr id="15" name="Group 46"/>
            <p:cNvGrpSpPr>
              <a:grpSpLocks/>
            </p:cNvGrpSpPr>
            <p:nvPr/>
          </p:nvGrpSpPr>
          <p:grpSpPr bwMode="auto">
            <a:xfrm>
              <a:off x="5336" y="1257"/>
              <a:ext cx="1116" cy="933"/>
              <a:chOff x="7020" y="3855"/>
              <a:chExt cx="1116" cy="933"/>
            </a:xfrm>
          </p:grpSpPr>
          <p:pic>
            <p:nvPicPr>
              <p:cNvPr id="87" name="Picture 47" descr="03_T_nonvolatile"/>
              <p:cNvPicPr>
                <a:picLocks noChangeAspect="1" noChangeArrowheads="1"/>
              </p:cNvPicPr>
              <p:nvPr/>
            </p:nvPicPr>
            <p:blipFill>
              <a:blip r:embed="rId8" cstate="print"/>
              <a:srcRect/>
              <a:stretch>
                <a:fillRect/>
              </a:stretch>
            </p:blipFill>
            <p:spPr bwMode="auto">
              <a:xfrm>
                <a:off x="7057" y="3855"/>
                <a:ext cx="1011" cy="933"/>
              </a:xfrm>
              <a:prstGeom prst="rect">
                <a:avLst/>
              </a:prstGeom>
              <a:noFill/>
            </p:spPr>
          </p:pic>
          <p:sp>
            <p:nvSpPr>
              <p:cNvPr id="88" name="Oval 48"/>
              <p:cNvSpPr>
                <a:spLocks noChangeArrowheads="1"/>
              </p:cNvSpPr>
              <p:nvPr/>
            </p:nvSpPr>
            <p:spPr bwMode="auto">
              <a:xfrm>
                <a:off x="7020" y="3993"/>
                <a:ext cx="96" cy="96"/>
              </a:xfrm>
              <a:prstGeom prst="ellipse">
                <a:avLst/>
              </a:prstGeom>
              <a:solidFill>
                <a:srgbClr val="FF0000"/>
              </a:solidFill>
              <a:ln w="28575">
                <a:solidFill>
                  <a:schemeClr val="tx1"/>
                </a:solidFill>
                <a:round/>
                <a:headEnd/>
                <a:tailEnd/>
              </a:ln>
              <a:effectLst/>
            </p:spPr>
            <p:txBody>
              <a:bodyPr wrap="none" anchor="ctr"/>
              <a:lstStyle/>
              <a:p>
                <a:endParaRPr lang="fr-FR">
                  <a:latin typeface="Calibri" pitchFamily="34" charset="0"/>
                </a:endParaRPr>
              </a:p>
            </p:txBody>
          </p:sp>
          <p:sp>
            <p:nvSpPr>
              <p:cNvPr id="89" name="Oval 49"/>
              <p:cNvSpPr>
                <a:spLocks noChangeArrowheads="1"/>
              </p:cNvSpPr>
              <p:nvPr/>
            </p:nvSpPr>
            <p:spPr bwMode="auto">
              <a:xfrm>
                <a:off x="8040" y="4419"/>
                <a:ext cx="96" cy="96"/>
              </a:xfrm>
              <a:prstGeom prst="ellipse">
                <a:avLst/>
              </a:prstGeom>
              <a:solidFill>
                <a:srgbClr val="FF0000"/>
              </a:solidFill>
              <a:ln w="28575">
                <a:solidFill>
                  <a:schemeClr val="tx1"/>
                </a:solidFill>
                <a:round/>
                <a:headEnd/>
                <a:tailEnd/>
              </a:ln>
              <a:effectLst/>
            </p:spPr>
            <p:txBody>
              <a:bodyPr wrap="none" anchor="ctr"/>
              <a:lstStyle/>
              <a:p>
                <a:endParaRPr lang="fr-FR">
                  <a:latin typeface="Calibri" pitchFamily="34" charset="0"/>
                </a:endParaRPr>
              </a:p>
            </p:txBody>
          </p:sp>
        </p:grpSp>
        <p:grpSp>
          <p:nvGrpSpPr>
            <p:cNvPr id="16" name="Group 53"/>
            <p:cNvGrpSpPr>
              <a:grpSpLocks/>
            </p:cNvGrpSpPr>
            <p:nvPr/>
          </p:nvGrpSpPr>
          <p:grpSpPr bwMode="auto">
            <a:xfrm>
              <a:off x="4286" y="1298"/>
              <a:ext cx="1135" cy="821"/>
              <a:chOff x="2701" y="1298"/>
              <a:chExt cx="1135" cy="821"/>
            </a:xfrm>
          </p:grpSpPr>
          <p:sp>
            <p:nvSpPr>
              <p:cNvPr id="75" name="Text Box 54"/>
              <p:cNvSpPr txBox="1">
                <a:spLocks noChangeArrowheads="1"/>
              </p:cNvSpPr>
              <p:nvPr/>
            </p:nvSpPr>
            <p:spPr bwMode="auto">
              <a:xfrm>
                <a:off x="2701" y="1298"/>
                <a:ext cx="336" cy="231"/>
              </a:xfrm>
              <a:prstGeom prst="rect">
                <a:avLst/>
              </a:prstGeom>
              <a:noFill/>
              <a:ln w="25400" algn="ctr">
                <a:noFill/>
                <a:miter lim="800000"/>
                <a:headEnd/>
                <a:tailEnd/>
              </a:ln>
              <a:effectLst/>
            </p:spPr>
            <p:txBody>
              <a:bodyPr>
                <a:spAutoFit/>
              </a:bodyPr>
              <a:lstStyle/>
              <a:p>
                <a:pPr>
                  <a:spcBef>
                    <a:spcPct val="50000"/>
                  </a:spcBef>
                </a:pPr>
                <a:r>
                  <a:rPr lang="en-US" b="1">
                    <a:latin typeface="Calibri" pitchFamily="34" charset="0"/>
                  </a:rPr>
                  <a:t>V</a:t>
                </a:r>
              </a:p>
            </p:txBody>
          </p:sp>
          <p:sp>
            <p:nvSpPr>
              <p:cNvPr id="76" name="Text Box 55"/>
              <p:cNvSpPr txBox="1">
                <a:spLocks noChangeArrowheads="1"/>
              </p:cNvSpPr>
              <p:nvPr/>
            </p:nvSpPr>
            <p:spPr bwMode="auto">
              <a:xfrm>
                <a:off x="3500" y="1888"/>
                <a:ext cx="336" cy="231"/>
              </a:xfrm>
              <a:prstGeom prst="rect">
                <a:avLst/>
              </a:prstGeom>
              <a:noFill/>
              <a:ln w="25400" algn="ctr">
                <a:noFill/>
                <a:miter lim="800000"/>
                <a:headEnd/>
                <a:tailEnd/>
              </a:ln>
              <a:effectLst/>
            </p:spPr>
            <p:txBody>
              <a:bodyPr>
                <a:spAutoFit/>
              </a:bodyPr>
              <a:lstStyle/>
              <a:p>
                <a:pPr>
                  <a:spcBef>
                    <a:spcPct val="50000"/>
                  </a:spcBef>
                </a:pPr>
                <a:r>
                  <a:rPr lang="en-US" b="1">
                    <a:latin typeface="Calibri" pitchFamily="34" charset="0"/>
                  </a:rPr>
                  <a:t>t</a:t>
                </a:r>
              </a:p>
            </p:txBody>
          </p:sp>
          <p:grpSp>
            <p:nvGrpSpPr>
              <p:cNvPr id="17" name="Group 56"/>
              <p:cNvGrpSpPr>
                <a:grpSpLocks/>
              </p:cNvGrpSpPr>
              <p:nvPr/>
            </p:nvGrpSpPr>
            <p:grpSpPr bwMode="auto">
              <a:xfrm>
                <a:off x="2880" y="1425"/>
                <a:ext cx="680" cy="515"/>
                <a:chOff x="2880" y="1425"/>
                <a:chExt cx="680" cy="515"/>
              </a:xfrm>
            </p:grpSpPr>
            <p:grpSp>
              <p:nvGrpSpPr>
                <p:cNvPr id="18" name="Group 57"/>
                <p:cNvGrpSpPr>
                  <a:grpSpLocks noChangeAspect="1"/>
                </p:cNvGrpSpPr>
                <p:nvPr/>
              </p:nvGrpSpPr>
              <p:grpSpPr bwMode="auto">
                <a:xfrm>
                  <a:off x="2880" y="1425"/>
                  <a:ext cx="680" cy="515"/>
                  <a:chOff x="2335" y="1258"/>
                  <a:chExt cx="384" cy="291"/>
                </a:xfrm>
              </p:grpSpPr>
              <p:sp>
                <p:nvSpPr>
                  <p:cNvPr id="80" name="Line 58"/>
                  <p:cNvSpPr>
                    <a:spLocks noChangeAspect="1" noChangeShapeType="1"/>
                  </p:cNvSpPr>
                  <p:nvPr/>
                </p:nvSpPr>
                <p:spPr bwMode="auto">
                  <a:xfrm flipV="1">
                    <a:off x="2335" y="1258"/>
                    <a:ext cx="0" cy="288"/>
                  </a:xfrm>
                  <a:prstGeom prst="line">
                    <a:avLst/>
                  </a:prstGeom>
                  <a:noFill/>
                  <a:ln w="25400">
                    <a:solidFill>
                      <a:schemeClr val="tx1"/>
                    </a:solidFill>
                    <a:round/>
                    <a:headEnd/>
                    <a:tailEnd type="triangle" w="med" len="med"/>
                  </a:ln>
                  <a:effectLst/>
                </p:spPr>
                <p:txBody>
                  <a:bodyPr wrap="none" anchor="ctr"/>
                  <a:lstStyle/>
                  <a:p>
                    <a:endParaRPr lang="fr-FR">
                      <a:latin typeface="Calibri" pitchFamily="34" charset="0"/>
                    </a:endParaRPr>
                  </a:p>
                </p:txBody>
              </p:sp>
              <p:sp>
                <p:nvSpPr>
                  <p:cNvPr id="81" name="Line 59"/>
                  <p:cNvSpPr>
                    <a:spLocks noChangeAspect="1" noChangeShapeType="1"/>
                  </p:cNvSpPr>
                  <p:nvPr/>
                </p:nvSpPr>
                <p:spPr bwMode="auto">
                  <a:xfrm>
                    <a:off x="2335" y="1546"/>
                    <a:ext cx="384" cy="0"/>
                  </a:xfrm>
                  <a:prstGeom prst="line">
                    <a:avLst/>
                  </a:prstGeom>
                  <a:noFill/>
                  <a:ln w="25400">
                    <a:solidFill>
                      <a:schemeClr val="tx1"/>
                    </a:solidFill>
                    <a:round/>
                    <a:headEnd/>
                    <a:tailEnd type="triangle" w="med" len="med"/>
                  </a:ln>
                  <a:effectLst/>
                </p:spPr>
                <p:txBody>
                  <a:bodyPr wrap="none" anchor="ctr"/>
                  <a:lstStyle/>
                  <a:p>
                    <a:endParaRPr lang="fr-FR">
                      <a:latin typeface="Calibri" pitchFamily="34" charset="0"/>
                    </a:endParaRPr>
                  </a:p>
                </p:txBody>
              </p:sp>
              <p:sp>
                <p:nvSpPr>
                  <p:cNvPr id="82" name="Line 60"/>
                  <p:cNvSpPr>
                    <a:spLocks noChangeAspect="1" noChangeShapeType="1"/>
                  </p:cNvSpPr>
                  <p:nvPr/>
                </p:nvSpPr>
                <p:spPr bwMode="auto">
                  <a:xfrm>
                    <a:off x="2575" y="1306"/>
                    <a:ext cx="0" cy="240"/>
                  </a:xfrm>
                  <a:prstGeom prst="line">
                    <a:avLst/>
                  </a:prstGeom>
                  <a:noFill/>
                  <a:ln w="25400">
                    <a:solidFill>
                      <a:srgbClr val="00CC00"/>
                    </a:solidFill>
                    <a:round/>
                    <a:headEnd/>
                    <a:tailEnd/>
                  </a:ln>
                  <a:effectLst/>
                </p:spPr>
                <p:txBody>
                  <a:bodyPr wrap="none" anchor="ctr"/>
                  <a:lstStyle/>
                  <a:p>
                    <a:endParaRPr lang="fr-FR">
                      <a:latin typeface="Calibri" pitchFamily="34" charset="0"/>
                    </a:endParaRPr>
                  </a:p>
                </p:txBody>
              </p:sp>
              <p:sp>
                <p:nvSpPr>
                  <p:cNvPr id="83" name="Line 61"/>
                  <p:cNvSpPr>
                    <a:spLocks noChangeAspect="1" noChangeShapeType="1"/>
                  </p:cNvSpPr>
                  <p:nvPr/>
                </p:nvSpPr>
                <p:spPr bwMode="auto">
                  <a:xfrm>
                    <a:off x="2400" y="1306"/>
                    <a:ext cx="175" cy="0"/>
                  </a:xfrm>
                  <a:prstGeom prst="line">
                    <a:avLst/>
                  </a:prstGeom>
                  <a:noFill/>
                  <a:ln w="25400">
                    <a:solidFill>
                      <a:srgbClr val="00CC00"/>
                    </a:solidFill>
                    <a:round/>
                    <a:headEnd/>
                    <a:tailEnd/>
                  </a:ln>
                  <a:effectLst/>
                </p:spPr>
                <p:txBody>
                  <a:bodyPr wrap="none" anchor="ctr"/>
                  <a:lstStyle/>
                  <a:p>
                    <a:endParaRPr lang="fr-FR">
                      <a:latin typeface="Calibri" pitchFamily="34" charset="0"/>
                    </a:endParaRPr>
                  </a:p>
                </p:txBody>
              </p:sp>
              <p:sp>
                <p:nvSpPr>
                  <p:cNvPr id="84" name="Line 62"/>
                  <p:cNvSpPr>
                    <a:spLocks noChangeAspect="1" noChangeShapeType="1"/>
                  </p:cNvSpPr>
                  <p:nvPr/>
                </p:nvSpPr>
                <p:spPr bwMode="auto">
                  <a:xfrm>
                    <a:off x="2404" y="1309"/>
                    <a:ext cx="0" cy="240"/>
                  </a:xfrm>
                  <a:prstGeom prst="line">
                    <a:avLst/>
                  </a:prstGeom>
                  <a:noFill/>
                  <a:ln w="25400">
                    <a:solidFill>
                      <a:srgbClr val="00CC00"/>
                    </a:solidFill>
                    <a:round/>
                    <a:headEnd/>
                    <a:tailEnd/>
                  </a:ln>
                  <a:effectLst/>
                </p:spPr>
                <p:txBody>
                  <a:bodyPr wrap="none" anchor="ctr"/>
                  <a:lstStyle/>
                  <a:p>
                    <a:endParaRPr lang="fr-FR">
                      <a:latin typeface="Calibri" pitchFamily="34" charset="0"/>
                    </a:endParaRPr>
                  </a:p>
                </p:txBody>
              </p:sp>
            </p:grpSp>
            <p:sp>
              <p:nvSpPr>
                <p:cNvPr id="79" name="Line 63"/>
                <p:cNvSpPr>
                  <a:spLocks noChangeAspect="1" noChangeShapeType="1"/>
                </p:cNvSpPr>
                <p:nvPr/>
              </p:nvSpPr>
              <p:spPr bwMode="auto">
                <a:xfrm>
                  <a:off x="2880" y="1779"/>
                  <a:ext cx="635" cy="0"/>
                </a:xfrm>
                <a:prstGeom prst="line">
                  <a:avLst/>
                </a:prstGeom>
                <a:noFill/>
                <a:ln w="25400">
                  <a:solidFill>
                    <a:srgbClr val="FF0000"/>
                  </a:solidFill>
                  <a:prstDash val="sysDot"/>
                  <a:round/>
                  <a:headEnd/>
                  <a:tailEnd/>
                </a:ln>
                <a:effectLst/>
              </p:spPr>
              <p:txBody>
                <a:bodyPr wrap="none" anchor="ctr"/>
                <a:lstStyle/>
                <a:p>
                  <a:endParaRPr lang="fr-FR">
                    <a:latin typeface="Calibri" pitchFamily="34" charset="0"/>
                  </a:endParaRPr>
                </a:p>
              </p:txBody>
            </p:sp>
          </p:grpSp>
        </p:grpSp>
      </p:grpSp>
      <p:sp>
        <p:nvSpPr>
          <p:cNvPr id="92" name="ZoneTexte 91"/>
          <p:cNvSpPr txBox="1"/>
          <p:nvPr/>
        </p:nvSpPr>
        <p:spPr>
          <a:xfrm>
            <a:off x="4467226" y="6150114"/>
            <a:ext cx="4676774" cy="707886"/>
          </a:xfrm>
          <a:prstGeom prst="rect">
            <a:avLst/>
          </a:prstGeom>
          <a:noFill/>
        </p:spPr>
        <p:txBody>
          <a:bodyPr wrap="square" rtlCol="0">
            <a:spAutoFit/>
          </a:bodyPr>
          <a:lstStyle/>
          <a:p>
            <a:pPr algn="ctr"/>
            <a:r>
              <a:rPr lang="en-US" sz="2000" b="1" dirty="0" smtClean="0">
                <a:solidFill>
                  <a:srgbClr val="0070C0"/>
                </a:solidFill>
                <a:latin typeface="Calibri" pitchFamily="34" charset="0"/>
                <a:sym typeface="Wingdings" pitchFamily="2" charset="2"/>
              </a:rPr>
              <a:t> </a:t>
            </a:r>
            <a:r>
              <a:rPr lang="en-US" sz="2000" b="1" dirty="0" smtClean="0">
                <a:solidFill>
                  <a:srgbClr val="0070C0"/>
                </a:solidFill>
                <a:latin typeface="Calibri" pitchFamily="34" charset="0"/>
              </a:rPr>
              <a:t>Non Volatile for large </a:t>
            </a:r>
            <a:br>
              <a:rPr lang="en-US" sz="2000" b="1" dirty="0" smtClean="0">
                <a:solidFill>
                  <a:srgbClr val="0070C0"/>
                </a:solidFill>
                <a:latin typeface="Calibri" pitchFamily="34" charset="0"/>
              </a:rPr>
            </a:br>
            <a:r>
              <a:rPr lang="en-US" sz="2000" b="1" dirty="0" smtClean="0">
                <a:solidFill>
                  <a:srgbClr val="0070C0"/>
                </a:solidFill>
                <a:latin typeface="Calibri" pitchFamily="34" charset="0"/>
              </a:rPr>
              <a:t>metallic filaments ? </a:t>
            </a:r>
            <a:endParaRPr lang="en-US" sz="2000" b="1" dirty="0">
              <a:solidFill>
                <a:srgbClr val="0070C0"/>
              </a:solidFill>
              <a:latin typeface="Calibri" pitchFamily="34" charset="0"/>
            </a:endParaRPr>
          </a:p>
        </p:txBody>
      </p:sp>
      <p:sp>
        <p:nvSpPr>
          <p:cNvPr id="93" name="Rectangle 92"/>
          <p:cNvSpPr/>
          <p:nvPr/>
        </p:nvSpPr>
        <p:spPr>
          <a:xfrm>
            <a:off x="8078147" y="3587234"/>
            <a:ext cx="909223" cy="369332"/>
          </a:xfrm>
          <a:prstGeom prst="rect">
            <a:avLst/>
          </a:prstGeom>
        </p:spPr>
        <p:txBody>
          <a:bodyPr wrap="none">
            <a:spAutoFit/>
          </a:bodyPr>
          <a:lstStyle/>
          <a:p>
            <a:r>
              <a:rPr lang="fr-FR" b="1" dirty="0" smtClean="0">
                <a:solidFill>
                  <a:srgbClr val="FF0000"/>
                </a:solidFill>
                <a:latin typeface="Calibri" pitchFamily="34" charset="0"/>
              </a:rPr>
              <a:t>Volatile</a:t>
            </a:r>
            <a:endParaRPr lang="fr-FR" dirty="0">
              <a:latin typeface="Calibri" pitchFamily="34" charset="0"/>
            </a:endParaRPr>
          </a:p>
        </p:txBody>
      </p:sp>
      <p:sp>
        <p:nvSpPr>
          <p:cNvPr id="94" name="Rectangle 93"/>
          <p:cNvSpPr/>
          <p:nvPr/>
        </p:nvSpPr>
        <p:spPr>
          <a:xfrm>
            <a:off x="7958746" y="4749284"/>
            <a:ext cx="962123" cy="646331"/>
          </a:xfrm>
          <a:prstGeom prst="rect">
            <a:avLst/>
          </a:prstGeom>
        </p:spPr>
        <p:txBody>
          <a:bodyPr wrap="none">
            <a:spAutoFit/>
          </a:bodyPr>
          <a:lstStyle/>
          <a:p>
            <a:r>
              <a:rPr lang="fr-FR" b="1" dirty="0" smtClean="0">
                <a:solidFill>
                  <a:srgbClr val="FF0000"/>
                </a:solidFill>
                <a:latin typeface="Calibri" pitchFamily="34" charset="0"/>
              </a:rPr>
              <a:t>Non </a:t>
            </a:r>
          </a:p>
          <a:p>
            <a:r>
              <a:rPr lang="fr-FR" b="1" dirty="0" smtClean="0">
                <a:solidFill>
                  <a:srgbClr val="FF0000"/>
                </a:solidFill>
                <a:latin typeface="Calibri" pitchFamily="34" charset="0"/>
              </a:rPr>
              <a:t>Volatile </a:t>
            </a:r>
            <a:endParaRPr lang="fr-FR" dirty="0">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4" grpId="0" animBg="1"/>
      <p:bldP spid="92" grpId="0"/>
      <p:bldP spid="93" grpId="0"/>
      <p:bldP spid="9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5"/>
          <p:cNvPicPr>
            <a:picLocks noChangeAspect="1" noChangeArrowheads="1"/>
          </p:cNvPicPr>
          <p:nvPr/>
        </p:nvPicPr>
        <p:blipFill>
          <a:blip r:embed="rId3" cstate="print"/>
          <a:srcRect l="22369" r="19836" b="18167"/>
          <a:stretch>
            <a:fillRect/>
          </a:stretch>
        </p:blipFill>
        <p:spPr bwMode="auto">
          <a:xfrm>
            <a:off x="657232" y="1466200"/>
            <a:ext cx="2060862" cy="2951590"/>
          </a:xfrm>
          <a:prstGeom prst="rect">
            <a:avLst/>
          </a:prstGeom>
          <a:noFill/>
          <a:ln w="9525">
            <a:noFill/>
            <a:miter lim="800000"/>
            <a:headEnd/>
            <a:tailEnd/>
          </a:ln>
          <a:effectLst/>
        </p:spPr>
      </p:pic>
      <p:sp>
        <p:nvSpPr>
          <p:cNvPr id="4" name="Title Placeholder 1"/>
          <p:cNvSpPr txBox="1">
            <a:spLocks/>
          </p:cNvSpPr>
          <p:nvPr/>
        </p:nvSpPr>
        <p:spPr bwMode="auto">
          <a:xfrm>
            <a:off x="0" y="0"/>
            <a:ext cx="9144000" cy="744538"/>
          </a:xfrm>
          <a:prstGeom prst="rect">
            <a:avLst/>
          </a:prstGeom>
          <a:gradFill rotWithShape="0">
            <a:gsLst>
              <a:gs pos="0">
                <a:schemeClr val="accent2">
                  <a:gamma/>
                  <a:shade val="46275"/>
                  <a:invGamma/>
                </a:schemeClr>
              </a:gs>
              <a:gs pos="50000">
                <a:schemeClr val="accent2"/>
              </a:gs>
              <a:gs pos="100000">
                <a:schemeClr val="accent2">
                  <a:gamma/>
                  <a:shade val="46275"/>
                  <a:invGamma/>
                </a:schemeClr>
              </a:gs>
            </a:gsLst>
            <a:lin ang="5400000" scaled="1"/>
          </a:gradFill>
          <a:ln w="9525">
            <a:solidFill>
              <a:schemeClr val="tx1"/>
            </a:solidFill>
            <a:miter lim="800000"/>
            <a:headEnd/>
            <a:tailEnd/>
          </a:ln>
        </p:spPr>
        <p:txBody>
          <a:bodyPr anchor="ctr"/>
          <a:lstStyle/>
          <a:p>
            <a:pPr algn="ctr"/>
            <a:r>
              <a:rPr lang="en-US" sz="2800" b="1" dirty="0" smtClean="0">
                <a:solidFill>
                  <a:schemeClr val="bg1"/>
                </a:solidFill>
                <a:latin typeface="Calibri" pitchFamily="34" charset="0"/>
                <a:cs typeface="Arial" charset="0"/>
              </a:rPr>
              <a:t>Control of SET and RESET transitions</a:t>
            </a:r>
            <a:endParaRPr lang="en-US" sz="2800" b="1" dirty="0">
              <a:solidFill>
                <a:schemeClr val="bg1"/>
              </a:solidFill>
              <a:latin typeface="Calibri" pitchFamily="34" charset="0"/>
              <a:cs typeface="Arial" charset="0"/>
            </a:endParaRPr>
          </a:p>
        </p:txBody>
      </p:sp>
      <p:sp>
        <p:nvSpPr>
          <p:cNvPr id="5" name="ZoneTexte 4"/>
          <p:cNvSpPr txBox="1"/>
          <p:nvPr/>
        </p:nvSpPr>
        <p:spPr>
          <a:xfrm>
            <a:off x="0" y="1038225"/>
            <a:ext cx="5917646" cy="461665"/>
          </a:xfrm>
          <a:prstGeom prst="rect">
            <a:avLst/>
          </a:prstGeom>
          <a:noFill/>
        </p:spPr>
        <p:txBody>
          <a:bodyPr wrap="none" rtlCol="0">
            <a:spAutoFit/>
          </a:bodyPr>
          <a:lstStyle/>
          <a:p>
            <a:r>
              <a:rPr lang="en-US" sz="2400" dirty="0" smtClean="0">
                <a:latin typeface="Calibri" pitchFamily="34" charset="0"/>
              </a:rPr>
              <a:t>SET = Field assisted creation of large filaments</a:t>
            </a:r>
            <a:endParaRPr lang="en-US" sz="2400" dirty="0">
              <a:latin typeface="Calibri" pitchFamily="34" charset="0"/>
            </a:endParaRPr>
          </a:p>
        </p:txBody>
      </p:sp>
      <p:pic>
        <p:nvPicPr>
          <p:cNvPr id="72" name="Picture 27"/>
          <p:cNvPicPr>
            <a:picLocks noChangeAspect="1" noChangeArrowheads="1"/>
          </p:cNvPicPr>
          <p:nvPr/>
        </p:nvPicPr>
        <p:blipFill>
          <a:blip r:embed="rId4" cstate="print"/>
          <a:srcRect l="38559" r="43325"/>
          <a:stretch>
            <a:fillRect/>
          </a:stretch>
        </p:blipFill>
        <p:spPr bwMode="auto">
          <a:xfrm rot="16200000">
            <a:off x="7986246" y="486242"/>
            <a:ext cx="877233" cy="1438275"/>
          </a:xfrm>
          <a:prstGeom prst="rect">
            <a:avLst/>
          </a:prstGeom>
          <a:noFill/>
          <a:ln w="9525">
            <a:noFill/>
            <a:miter lim="800000"/>
            <a:headEnd/>
            <a:tailEnd/>
          </a:ln>
        </p:spPr>
      </p:pic>
      <p:grpSp>
        <p:nvGrpSpPr>
          <p:cNvPr id="82" name="Groupe 81"/>
          <p:cNvGrpSpPr/>
          <p:nvPr/>
        </p:nvGrpSpPr>
        <p:grpSpPr>
          <a:xfrm>
            <a:off x="64045" y="1476375"/>
            <a:ext cx="4450805" cy="4561106"/>
            <a:chOff x="416470" y="1476375"/>
            <a:chExt cx="4450805" cy="4561106"/>
          </a:xfrm>
        </p:grpSpPr>
        <p:pic>
          <p:nvPicPr>
            <p:cNvPr id="73" name="Picture 128" descr="\\Idefix\non-lin\!article\Draft en cours\2014_Revue Mott Memory\Figure\fig part 4\schémas filament\après volatile.jpg"/>
            <p:cNvPicPr>
              <a:picLocks noChangeAspect="1" noChangeArrowheads="1"/>
            </p:cNvPicPr>
            <p:nvPr/>
          </p:nvPicPr>
          <p:blipFill>
            <a:blip r:embed="rId5"/>
            <a:srcRect/>
            <a:stretch>
              <a:fillRect/>
            </a:stretch>
          </p:blipFill>
          <p:spPr bwMode="auto">
            <a:xfrm>
              <a:off x="3738563" y="4371975"/>
              <a:ext cx="881062" cy="884587"/>
            </a:xfrm>
            <a:prstGeom prst="rect">
              <a:avLst/>
            </a:prstGeom>
            <a:noFill/>
            <a:ln w="3175">
              <a:noFill/>
            </a:ln>
            <a:effectLst>
              <a:outerShdw blurRad="63500" sx="102000" sy="102000" algn="ctr" rotWithShape="0">
                <a:prstClr val="black">
                  <a:alpha val="40000"/>
                </a:prstClr>
              </a:outerShdw>
            </a:effectLst>
          </p:spPr>
        </p:pic>
        <p:pic>
          <p:nvPicPr>
            <p:cNvPr id="76" name="Picture 127" descr="\\Idefix\non-lin\!article\Draft en cours\2014_Revue Mott Memory\Figure\fig part 4\schémas filament\pendant volatile.jpg"/>
            <p:cNvPicPr>
              <a:picLocks noChangeAspect="1" noChangeArrowheads="1"/>
            </p:cNvPicPr>
            <p:nvPr/>
          </p:nvPicPr>
          <p:blipFill>
            <a:blip r:embed="rId6"/>
            <a:srcRect/>
            <a:stretch>
              <a:fillRect/>
            </a:stretch>
          </p:blipFill>
          <p:spPr bwMode="auto">
            <a:xfrm>
              <a:off x="2605088" y="4371975"/>
              <a:ext cx="881062" cy="884587"/>
            </a:xfrm>
            <a:prstGeom prst="rect">
              <a:avLst/>
            </a:prstGeom>
            <a:noFill/>
            <a:ln w="3175">
              <a:noFill/>
            </a:ln>
            <a:effectLst>
              <a:outerShdw blurRad="63500" sx="102000" sy="102000" algn="ctr" rotWithShape="0">
                <a:prstClr val="black">
                  <a:alpha val="40000"/>
                </a:prstClr>
              </a:outerShdw>
            </a:effectLst>
          </p:spPr>
        </p:pic>
        <p:pic>
          <p:nvPicPr>
            <p:cNvPr id="77" name="Picture 126" descr="\\Idefix\non-lin\!article\Draft en cours\2014_Revue Mott Memory\Figure\fig part 4\schémas filament\avant volatile.jpg"/>
            <p:cNvPicPr>
              <a:picLocks noChangeAspect="1" noChangeArrowheads="1"/>
            </p:cNvPicPr>
            <p:nvPr/>
          </p:nvPicPr>
          <p:blipFill>
            <a:blip r:embed="rId7"/>
            <a:srcRect/>
            <a:stretch>
              <a:fillRect/>
            </a:stretch>
          </p:blipFill>
          <p:spPr bwMode="auto">
            <a:xfrm>
              <a:off x="676275" y="4376737"/>
              <a:ext cx="884587" cy="884585"/>
            </a:xfrm>
            <a:prstGeom prst="rect">
              <a:avLst/>
            </a:prstGeom>
            <a:noFill/>
            <a:ln w="3175">
              <a:noFill/>
            </a:ln>
            <a:effectLst>
              <a:outerShdw blurRad="63500" sx="102000" sy="102000" algn="ctr" rotWithShape="0">
                <a:prstClr val="black">
                  <a:alpha val="40000"/>
                </a:prstClr>
              </a:outerShdw>
            </a:effectLst>
          </p:spPr>
        </p:pic>
        <p:sp>
          <p:nvSpPr>
            <p:cNvPr id="78" name="Rectangle 77"/>
            <p:cNvSpPr/>
            <p:nvPr/>
          </p:nvSpPr>
          <p:spPr bwMode="auto">
            <a:xfrm>
              <a:off x="647700" y="1476375"/>
              <a:ext cx="3562350" cy="838200"/>
            </a:xfrm>
            <a:prstGeom prst="rect">
              <a:avLst/>
            </a:prstGeom>
            <a:solidFill>
              <a:schemeClr val="bg1"/>
            </a:solidFill>
            <a:ln w="222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Calibri" pitchFamily="34" charset="0"/>
              </a:endParaRPr>
            </a:p>
          </p:txBody>
        </p:sp>
        <p:pic>
          <p:nvPicPr>
            <p:cNvPr id="236545" name="Picture 1"/>
            <p:cNvPicPr>
              <a:picLocks noChangeAspect="1" noChangeArrowheads="1"/>
            </p:cNvPicPr>
            <p:nvPr/>
          </p:nvPicPr>
          <p:blipFill>
            <a:blip r:embed="rId8"/>
            <a:srcRect l="17778" t="29315" r="27619" b="20761"/>
            <a:stretch>
              <a:fillRect/>
            </a:stretch>
          </p:blipFill>
          <p:spPr bwMode="auto">
            <a:xfrm>
              <a:off x="416470" y="1994675"/>
              <a:ext cx="4180114" cy="2388730"/>
            </a:xfrm>
            <a:prstGeom prst="rect">
              <a:avLst/>
            </a:prstGeom>
            <a:noFill/>
            <a:ln w="9525">
              <a:noFill/>
              <a:miter lim="800000"/>
              <a:headEnd/>
              <a:tailEnd/>
            </a:ln>
            <a:effectLst/>
          </p:spPr>
        </p:pic>
        <p:sp>
          <p:nvSpPr>
            <p:cNvPr id="79" name="ZoneTexte 78"/>
            <p:cNvSpPr txBox="1"/>
            <p:nvPr/>
          </p:nvSpPr>
          <p:spPr>
            <a:xfrm>
              <a:off x="523875" y="5343525"/>
              <a:ext cx="1314450" cy="646331"/>
            </a:xfrm>
            <a:prstGeom prst="rect">
              <a:avLst/>
            </a:prstGeom>
            <a:noFill/>
          </p:spPr>
          <p:txBody>
            <a:bodyPr wrap="square" rtlCol="0">
              <a:spAutoFit/>
            </a:bodyPr>
            <a:lstStyle/>
            <a:p>
              <a:pPr algn="ctr"/>
              <a:r>
                <a:rPr lang="fr-FR" dirty="0" err="1" smtClean="0">
                  <a:latin typeface="Calibri" pitchFamily="34" charset="0"/>
                </a:rPr>
                <a:t>Pristine</a:t>
              </a:r>
              <a:r>
                <a:rPr lang="fr-FR" dirty="0" smtClean="0">
                  <a:latin typeface="Calibri" pitchFamily="34" charset="0"/>
                </a:rPr>
                <a:t> state</a:t>
              </a:r>
              <a:endParaRPr lang="fr-FR" dirty="0">
                <a:latin typeface="Calibri" pitchFamily="34" charset="0"/>
              </a:endParaRPr>
            </a:p>
          </p:txBody>
        </p:sp>
        <p:sp>
          <p:nvSpPr>
            <p:cNvPr id="80" name="ZoneTexte 79"/>
            <p:cNvSpPr txBox="1"/>
            <p:nvPr/>
          </p:nvSpPr>
          <p:spPr>
            <a:xfrm>
              <a:off x="2333625" y="5334000"/>
              <a:ext cx="1314450" cy="369332"/>
            </a:xfrm>
            <a:prstGeom prst="rect">
              <a:avLst/>
            </a:prstGeom>
            <a:noFill/>
          </p:spPr>
          <p:txBody>
            <a:bodyPr wrap="square" rtlCol="0">
              <a:spAutoFit/>
            </a:bodyPr>
            <a:lstStyle/>
            <a:p>
              <a:pPr algn="ctr"/>
              <a:r>
                <a:rPr lang="fr-FR" dirty="0" smtClean="0">
                  <a:latin typeface="Calibri" pitchFamily="34" charset="0"/>
                </a:rPr>
                <a:t>Volatile</a:t>
              </a:r>
              <a:endParaRPr lang="fr-FR" dirty="0">
                <a:latin typeface="Calibri" pitchFamily="34" charset="0"/>
              </a:endParaRPr>
            </a:p>
          </p:txBody>
        </p:sp>
        <p:sp>
          <p:nvSpPr>
            <p:cNvPr id="81" name="ZoneTexte 80"/>
            <p:cNvSpPr txBox="1"/>
            <p:nvPr/>
          </p:nvSpPr>
          <p:spPr>
            <a:xfrm>
              <a:off x="3552825" y="5391150"/>
              <a:ext cx="1314450" cy="646331"/>
            </a:xfrm>
            <a:prstGeom prst="rect">
              <a:avLst/>
            </a:prstGeom>
            <a:noFill/>
          </p:spPr>
          <p:txBody>
            <a:bodyPr wrap="square" rtlCol="0">
              <a:spAutoFit/>
            </a:bodyPr>
            <a:lstStyle/>
            <a:p>
              <a:pPr algn="ctr"/>
              <a:r>
                <a:rPr lang="fr-FR" dirty="0" err="1" smtClean="0">
                  <a:latin typeface="Calibri" pitchFamily="34" charset="0"/>
                </a:rPr>
                <a:t>Pristine</a:t>
              </a:r>
              <a:r>
                <a:rPr lang="fr-FR" dirty="0" smtClean="0">
                  <a:latin typeface="Calibri" pitchFamily="34" charset="0"/>
                </a:rPr>
                <a:t>-</a:t>
              </a:r>
              <a:r>
                <a:rPr lang="fr-FR" dirty="0" err="1" smtClean="0">
                  <a:latin typeface="Calibri" pitchFamily="34" charset="0"/>
                </a:rPr>
                <a:t>like</a:t>
              </a:r>
              <a:r>
                <a:rPr lang="fr-FR" dirty="0" smtClean="0">
                  <a:latin typeface="Calibri" pitchFamily="34" charset="0"/>
                </a:rPr>
                <a:t> state</a:t>
              </a:r>
              <a:endParaRPr lang="fr-FR" dirty="0">
                <a:latin typeface="Calibri" pitchFamily="34" charset="0"/>
              </a:endParaRPr>
            </a:p>
          </p:txBody>
        </p:sp>
      </p:grpSp>
      <p:grpSp>
        <p:nvGrpSpPr>
          <p:cNvPr id="25" name="Groupe 24"/>
          <p:cNvGrpSpPr/>
          <p:nvPr/>
        </p:nvGrpSpPr>
        <p:grpSpPr>
          <a:xfrm>
            <a:off x="4221480" y="1951025"/>
            <a:ext cx="3920900" cy="3805647"/>
            <a:chOff x="4221480" y="1951025"/>
            <a:chExt cx="3920900" cy="3805647"/>
          </a:xfrm>
        </p:grpSpPr>
        <p:pic>
          <p:nvPicPr>
            <p:cNvPr id="236546" name="Picture 2"/>
            <p:cNvPicPr>
              <a:picLocks noChangeAspect="1" noChangeArrowheads="1"/>
            </p:cNvPicPr>
            <p:nvPr/>
          </p:nvPicPr>
          <p:blipFill>
            <a:blip r:embed="rId9"/>
            <a:srcRect l="25825" t="24286" r="27857" b="26762"/>
            <a:stretch>
              <a:fillRect/>
            </a:stretch>
          </p:blipFill>
          <p:spPr bwMode="auto">
            <a:xfrm>
              <a:off x="4265428" y="1951025"/>
              <a:ext cx="3667402" cy="2422483"/>
            </a:xfrm>
            <a:prstGeom prst="rect">
              <a:avLst/>
            </a:prstGeom>
            <a:noFill/>
            <a:ln w="9525">
              <a:noFill/>
              <a:miter lim="800000"/>
              <a:headEnd/>
              <a:tailEnd/>
            </a:ln>
            <a:effectLst/>
          </p:spPr>
        </p:pic>
        <p:pic>
          <p:nvPicPr>
            <p:cNvPr id="83" name="Picture 131" descr="\\Idefix\non-lin\!article\Draft en cours\2014_Revue Mott Memory\Figure\fig part 4\schémas filament\après set.jpg"/>
            <p:cNvPicPr>
              <a:picLocks noChangeAspect="1" noChangeArrowheads="1"/>
            </p:cNvPicPr>
            <p:nvPr/>
          </p:nvPicPr>
          <p:blipFill>
            <a:blip r:embed="rId10"/>
            <a:srcRect/>
            <a:stretch>
              <a:fillRect/>
            </a:stretch>
          </p:blipFill>
          <p:spPr bwMode="auto">
            <a:xfrm>
              <a:off x="7262469" y="4362755"/>
              <a:ext cx="879911" cy="883445"/>
            </a:xfrm>
            <a:prstGeom prst="rect">
              <a:avLst/>
            </a:prstGeom>
            <a:noFill/>
            <a:ln w="3175">
              <a:noFill/>
            </a:ln>
            <a:effectLst>
              <a:outerShdw blurRad="63500" sx="102000" sy="102000" algn="ctr" rotWithShape="0">
                <a:prstClr val="black">
                  <a:alpha val="40000"/>
                </a:prstClr>
              </a:outerShdw>
            </a:effectLst>
          </p:spPr>
        </p:pic>
        <p:pic>
          <p:nvPicPr>
            <p:cNvPr id="84" name="Picture 130" descr="\\Idefix\non-lin\!article\Draft en cours\2014_Revue Mott Memory\Figure\fig part 4\schémas filament\pendant set.jpg"/>
            <p:cNvPicPr>
              <a:picLocks noChangeAspect="1" noChangeArrowheads="1"/>
            </p:cNvPicPr>
            <p:nvPr/>
          </p:nvPicPr>
          <p:blipFill>
            <a:blip r:embed="rId11"/>
            <a:srcRect/>
            <a:stretch>
              <a:fillRect/>
            </a:stretch>
          </p:blipFill>
          <p:spPr bwMode="auto">
            <a:xfrm>
              <a:off x="6359775" y="4362755"/>
              <a:ext cx="879911" cy="883445"/>
            </a:xfrm>
            <a:prstGeom prst="rect">
              <a:avLst/>
            </a:prstGeom>
            <a:noFill/>
            <a:ln w="3175">
              <a:noFill/>
            </a:ln>
            <a:effectLst>
              <a:outerShdw blurRad="63500" sx="102000" sy="102000" algn="ctr" rotWithShape="0">
                <a:prstClr val="black">
                  <a:alpha val="40000"/>
                </a:prstClr>
              </a:outerShdw>
            </a:effectLst>
          </p:spPr>
        </p:pic>
        <p:pic>
          <p:nvPicPr>
            <p:cNvPr id="85" name="Picture 127" descr="\\Idefix\non-lin\!article\Draft en cours\2014_Revue Mott Memory\Figure\fig part 4\schémas filament\pendant volatile.jpg"/>
            <p:cNvPicPr>
              <a:picLocks noChangeAspect="1" noChangeArrowheads="1"/>
            </p:cNvPicPr>
            <p:nvPr/>
          </p:nvPicPr>
          <p:blipFill>
            <a:blip r:embed="rId6"/>
            <a:srcRect/>
            <a:stretch>
              <a:fillRect/>
            </a:stretch>
          </p:blipFill>
          <p:spPr bwMode="auto">
            <a:xfrm>
              <a:off x="4786441" y="4357992"/>
              <a:ext cx="883444" cy="886977"/>
            </a:xfrm>
            <a:prstGeom prst="rect">
              <a:avLst/>
            </a:prstGeom>
            <a:noFill/>
            <a:ln w="3175">
              <a:noFill/>
            </a:ln>
            <a:effectLst>
              <a:outerShdw blurRad="63500" sx="102000" sy="102000" algn="ctr" rotWithShape="0">
                <a:prstClr val="black">
                  <a:alpha val="40000"/>
                </a:prstClr>
              </a:outerShdw>
            </a:effectLst>
          </p:spPr>
        </p:pic>
        <p:sp>
          <p:nvSpPr>
            <p:cNvPr id="89" name="ZoneTexte 88"/>
            <p:cNvSpPr txBox="1"/>
            <p:nvPr/>
          </p:nvSpPr>
          <p:spPr>
            <a:xfrm>
              <a:off x="4587240" y="5372100"/>
              <a:ext cx="1314450" cy="369332"/>
            </a:xfrm>
            <a:prstGeom prst="rect">
              <a:avLst/>
            </a:prstGeom>
            <a:noFill/>
          </p:spPr>
          <p:txBody>
            <a:bodyPr wrap="square" rtlCol="0">
              <a:spAutoFit/>
            </a:bodyPr>
            <a:lstStyle/>
            <a:p>
              <a:pPr algn="ctr"/>
              <a:r>
                <a:rPr lang="fr-FR" dirty="0" smtClean="0">
                  <a:latin typeface="Calibri" pitchFamily="34" charset="0"/>
                </a:rPr>
                <a:t>Volatile</a:t>
              </a:r>
              <a:endParaRPr lang="fr-FR" dirty="0">
                <a:latin typeface="Calibri" pitchFamily="34" charset="0"/>
              </a:endParaRPr>
            </a:p>
          </p:txBody>
        </p:sp>
        <p:sp>
          <p:nvSpPr>
            <p:cNvPr id="90" name="ZoneTexte 89"/>
            <p:cNvSpPr txBox="1"/>
            <p:nvPr/>
          </p:nvSpPr>
          <p:spPr>
            <a:xfrm>
              <a:off x="6461760" y="5387340"/>
              <a:ext cx="1645920" cy="369332"/>
            </a:xfrm>
            <a:prstGeom prst="rect">
              <a:avLst/>
            </a:prstGeom>
            <a:noFill/>
          </p:spPr>
          <p:txBody>
            <a:bodyPr wrap="square" rtlCol="0">
              <a:spAutoFit/>
            </a:bodyPr>
            <a:lstStyle/>
            <a:p>
              <a:pPr algn="ctr"/>
              <a:r>
                <a:rPr lang="fr-FR" dirty="0" smtClean="0">
                  <a:latin typeface="Calibri" pitchFamily="34" charset="0"/>
                </a:rPr>
                <a:t>Non-volatile</a:t>
              </a:r>
              <a:endParaRPr lang="fr-FR" dirty="0">
                <a:latin typeface="Calibri" pitchFamily="34" charset="0"/>
              </a:endParaRPr>
            </a:p>
          </p:txBody>
        </p:sp>
        <p:cxnSp>
          <p:nvCxnSpPr>
            <p:cNvPr id="95" name="Connecteur droit 94"/>
            <p:cNvCxnSpPr/>
            <p:nvPr/>
          </p:nvCxnSpPr>
          <p:spPr bwMode="auto">
            <a:xfrm>
              <a:off x="7139940" y="4229100"/>
              <a:ext cx="182880" cy="1588"/>
            </a:xfrm>
            <a:prstGeom prst="line">
              <a:avLst/>
            </a:prstGeom>
            <a:solidFill>
              <a:schemeClr val="accent1"/>
            </a:solidFill>
            <a:ln w="12700" cap="flat" cmpd="sng" algn="ctr">
              <a:solidFill>
                <a:schemeClr val="tx1"/>
              </a:solidFill>
              <a:prstDash val="dash"/>
              <a:round/>
              <a:headEnd type="none" w="med" len="med"/>
              <a:tailEnd type="none"/>
            </a:ln>
            <a:effectLst/>
          </p:spPr>
        </p:cxnSp>
        <p:sp>
          <p:nvSpPr>
            <p:cNvPr id="88" name="Rectangle 87"/>
            <p:cNvSpPr/>
            <p:nvPr/>
          </p:nvSpPr>
          <p:spPr bwMode="auto">
            <a:xfrm>
              <a:off x="4241801" y="3221672"/>
              <a:ext cx="342900" cy="1152525"/>
            </a:xfrm>
            <a:prstGeom prst="rect">
              <a:avLst/>
            </a:prstGeom>
            <a:solidFill>
              <a:schemeClr val="bg1"/>
            </a:solidFill>
            <a:ln w="222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Calibri" pitchFamily="34" charset="0"/>
              </a:endParaRPr>
            </a:p>
          </p:txBody>
        </p:sp>
        <p:cxnSp>
          <p:nvCxnSpPr>
            <p:cNvPr id="94" name="Connecteur droit 93"/>
            <p:cNvCxnSpPr/>
            <p:nvPr/>
          </p:nvCxnSpPr>
          <p:spPr bwMode="auto">
            <a:xfrm>
              <a:off x="4221480" y="4229100"/>
              <a:ext cx="455295" cy="1588"/>
            </a:xfrm>
            <a:prstGeom prst="line">
              <a:avLst/>
            </a:prstGeom>
            <a:solidFill>
              <a:schemeClr val="accent1"/>
            </a:solidFill>
            <a:ln w="12700" cap="flat" cmpd="sng" algn="ctr">
              <a:solidFill>
                <a:schemeClr val="tx1"/>
              </a:solidFill>
              <a:prstDash val="dash"/>
              <a:round/>
              <a:headEnd type="none" w="med" len="med"/>
              <a:tailEnd type="none"/>
            </a:ln>
            <a:effectLst/>
          </p:spPr>
        </p:cxnSp>
      </p:grpSp>
      <p:sp>
        <p:nvSpPr>
          <p:cNvPr id="26" name="Text Box 17"/>
          <p:cNvSpPr txBox="1">
            <a:spLocks noChangeArrowheads="1"/>
          </p:cNvSpPr>
          <p:nvPr/>
        </p:nvSpPr>
        <p:spPr bwMode="auto">
          <a:xfrm>
            <a:off x="124127" y="6103701"/>
            <a:ext cx="5717380" cy="461665"/>
          </a:xfrm>
          <a:prstGeom prst="rect">
            <a:avLst/>
          </a:prstGeom>
          <a:noFill/>
          <a:ln w="22225">
            <a:noFill/>
            <a:miter lim="800000"/>
            <a:headEnd/>
            <a:tailEnd/>
          </a:ln>
          <a:effectLst/>
        </p:spPr>
        <p:txBody>
          <a:bodyPr wrap="square">
            <a:spAutoFit/>
          </a:bodyPr>
          <a:lstStyle/>
          <a:p>
            <a:r>
              <a:rPr lang="fr-FR" sz="1200" dirty="0" smtClean="0">
                <a:latin typeface="Calibri" pitchFamily="34" charset="0"/>
              </a:rPr>
              <a:t>J. Tranchant </a:t>
            </a:r>
            <a:r>
              <a:rPr lang="fr-FR" sz="1200" i="1" dirty="0">
                <a:latin typeface="Calibri" pitchFamily="34" charset="0"/>
              </a:rPr>
              <a:t>et </a:t>
            </a:r>
            <a:r>
              <a:rPr lang="fr-FR" sz="1200" i="1" dirty="0" smtClean="0">
                <a:latin typeface="Calibri" pitchFamily="34" charset="0"/>
              </a:rPr>
              <a:t>al., </a:t>
            </a:r>
            <a:r>
              <a:rPr lang="fr-FR" sz="1200" dirty="0" smtClean="0">
                <a:latin typeface="Calibri" pitchFamily="34" charset="0"/>
              </a:rPr>
              <a:t>Phys. </a:t>
            </a:r>
            <a:r>
              <a:rPr lang="fr-FR" sz="1200" dirty="0" err="1" smtClean="0">
                <a:latin typeface="Calibri" pitchFamily="34" charset="0"/>
              </a:rPr>
              <a:t>Status</a:t>
            </a:r>
            <a:r>
              <a:rPr lang="fr-FR" sz="1200" dirty="0" smtClean="0">
                <a:latin typeface="Calibri" pitchFamily="34" charset="0"/>
              </a:rPr>
              <a:t> </a:t>
            </a:r>
            <a:r>
              <a:rPr lang="fr-FR" sz="1200" dirty="0" err="1" smtClean="0">
                <a:latin typeface="Calibri" pitchFamily="34" charset="0"/>
              </a:rPr>
              <a:t>Solidi</a:t>
            </a:r>
            <a:r>
              <a:rPr lang="fr-FR" sz="1200" dirty="0" smtClean="0">
                <a:latin typeface="Calibri" pitchFamily="34" charset="0"/>
              </a:rPr>
              <a:t> A, DOI:10.1002/</a:t>
            </a:r>
            <a:r>
              <a:rPr lang="fr-FR" sz="1200" dirty="0" err="1" smtClean="0">
                <a:latin typeface="Calibri" pitchFamily="34" charset="0"/>
              </a:rPr>
              <a:t>pssa</a:t>
            </a:r>
            <a:r>
              <a:rPr lang="fr-FR" sz="1200" dirty="0" smtClean="0">
                <a:latin typeface="Calibri" pitchFamily="34" charset="0"/>
              </a:rPr>
              <a:t>.201400158 (2014)</a:t>
            </a:r>
            <a:br>
              <a:rPr lang="fr-FR" sz="1200" dirty="0" smtClean="0">
                <a:latin typeface="Calibri" pitchFamily="34" charset="0"/>
              </a:rPr>
            </a:br>
            <a:r>
              <a:rPr lang="fr-FR" sz="1200" dirty="0" smtClean="0">
                <a:latin typeface="Calibri" pitchFamily="34" charset="0"/>
              </a:rPr>
              <a:t>E. </a:t>
            </a:r>
            <a:r>
              <a:rPr lang="fr-FR" sz="1200" dirty="0" err="1" smtClean="0">
                <a:latin typeface="Calibri" pitchFamily="34" charset="0"/>
              </a:rPr>
              <a:t>Janod</a:t>
            </a:r>
            <a:r>
              <a:rPr lang="fr-FR" sz="1200" dirty="0" smtClean="0">
                <a:latin typeface="Calibri" pitchFamily="34" charset="0"/>
              </a:rPr>
              <a:t> </a:t>
            </a:r>
            <a:r>
              <a:rPr lang="fr-FR" sz="1200" i="1" dirty="0" smtClean="0">
                <a:latin typeface="Calibri" pitchFamily="34" charset="0"/>
              </a:rPr>
              <a:t>et al., </a:t>
            </a:r>
            <a:r>
              <a:rPr lang="fr-FR" sz="1200" dirty="0" err="1" smtClean="0">
                <a:latin typeface="Calibri" pitchFamily="34" charset="0"/>
              </a:rPr>
              <a:t>review</a:t>
            </a:r>
            <a:r>
              <a:rPr lang="fr-FR" sz="1200" dirty="0" smtClean="0">
                <a:latin typeface="Calibri" pitchFamily="34" charset="0"/>
              </a:rPr>
              <a:t> to </a:t>
            </a:r>
            <a:r>
              <a:rPr lang="fr-FR" sz="1200" dirty="0" err="1" smtClean="0">
                <a:latin typeface="Calibri" pitchFamily="34" charset="0"/>
              </a:rPr>
              <a:t>be</a:t>
            </a:r>
            <a:r>
              <a:rPr lang="fr-FR" sz="1200" dirty="0" smtClean="0">
                <a:latin typeface="Calibri" pitchFamily="34" charset="0"/>
              </a:rPr>
              <a:t> </a:t>
            </a:r>
            <a:r>
              <a:rPr lang="fr-FR" sz="1200" dirty="0" err="1" smtClean="0">
                <a:latin typeface="Calibri" pitchFamily="34" charset="0"/>
              </a:rPr>
              <a:t>published</a:t>
            </a:r>
            <a:r>
              <a:rPr lang="fr-FR" sz="1200" dirty="0" smtClean="0">
                <a:latin typeface="Calibri" pitchFamily="34" charset="0"/>
              </a:rPr>
              <a:t> in Adv. </a:t>
            </a:r>
            <a:r>
              <a:rPr lang="fr-FR" sz="1200" dirty="0" err="1" smtClean="0">
                <a:latin typeface="Calibri" pitchFamily="34" charset="0"/>
              </a:rPr>
              <a:t>Funct</a:t>
            </a:r>
            <a:r>
              <a:rPr lang="fr-FR" sz="1200" dirty="0" smtClean="0">
                <a:latin typeface="Calibri" pitchFamily="34" charset="0"/>
              </a:rPr>
              <a:t>. Mater. (2015)</a:t>
            </a:r>
            <a:endParaRPr lang="fr-FR" sz="1200" dirty="0">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8"/>
          <p:cNvPicPr>
            <a:picLocks noChangeAspect="1" noChangeArrowheads="1"/>
          </p:cNvPicPr>
          <p:nvPr/>
        </p:nvPicPr>
        <p:blipFill>
          <a:blip r:embed="rId3" cstate="print"/>
          <a:srcRect l="23448" r="19165" b="18129"/>
          <a:stretch>
            <a:fillRect/>
          </a:stretch>
        </p:blipFill>
        <p:spPr bwMode="auto">
          <a:xfrm>
            <a:off x="1095377" y="1818625"/>
            <a:ext cx="2045613" cy="2936982"/>
          </a:xfrm>
          <a:prstGeom prst="rect">
            <a:avLst/>
          </a:prstGeom>
          <a:noFill/>
          <a:ln w="9525">
            <a:noFill/>
            <a:miter lim="800000"/>
            <a:headEnd/>
            <a:tailEnd/>
          </a:ln>
          <a:effectLst/>
        </p:spPr>
      </p:pic>
      <p:sp>
        <p:nvSpPr>
          <p:cNvPr id="4" name="Title Placeholder 1"/>
          <p:cNvSpPr txBox="1">
            <a:spLocks/>
          </p:cNvSpPr>
          <p:nvPr/>
        </p:nvSpPr>
        <p:spPr bwMode="auto">
          <a:xfrm>
            <a:off x="0" y="0"/>
            <a:ext cx="9144000" cy="744538"/>
          </a:xfrm>
          <a:prstGeom prst="rect">
            <a:avLst/>
          </a:prstGeom>
          <a:gradFill rotWithShape="0">
            <a:gsLst>
              <a:gs pos="0">
                <a:schemeClr val="accent2">
                  <a:gamma/>
                  <a:shade val="46275"/>
                  <a:invGamma/>
                </a:schemeClr>
              </a:gs>
              <a:gs pos="50000">
                <a:schemeClr val="accent2"/>
              </a:gs>
              <a:gs pos="100000">
                <a:schemeClr val="accent2">
                  <a:gamma/>
                  <a:shade val="46275"/>
                  <a:invGamma/>
                </a:schemeClr>
              </a:gs>
            </a:gsLst>
            <a:lin ang="5400000" scaled="1"/>
          </a:gradFill>
          <a:ln w="9525">
            <a:solidFill>
              <a:schemeClr val="tx1"/>
            </a:solidFill>
            <a:miter lim="800000"/>
            <a:headEnd/>
            <a:tailEnd/>
          </a:ln>
        </p:spPr>
        <p:txBody>
          <a:bodyPr anchor="ctr"/>
          <a:lstStyle/>
          <a:p>
            <a:pPr algn="ctr"/>
            <a:r>
              <a:rPr lang="en-US" sz="2800" b="1" dirty="0" smtClean="0">
                <a:solidFill>
                  <a:schemeClr val="bg1"/>
                </a:solidFill>
                <a:latin typeface="Calibri" pitchFamily="34" charset="0"/>
                <a:cs typeface="Arial" charset="0"/>
              </a:rPr>
              <a:t>SET and RESET transitions</a:t>
            </a:r>
            <a:endParaRPr lang="en-US" sz="2800" b="1" dirty="0">
              <a:solidFill>
                <a:schemeClr val="bg1"/>
              </a:solidFill>
              <a:latin typeface="Calibri" pitchFamily="34" charset="0"/>
              <a:cs typeface="Arial" charset="0"/>
            </a:endParaRPr>
          </a:p>
        </p:txBody>
      </p:sp>
      <p:sp>
        <p:nvSpPr>
          <p:cNvPr id="6" name="ZoneTexte 5"/>
          <p:cNvSpPr txBox="1"/>
          <p:nvPr/>
        </p:nvSpPr>
        <p:spPr>
          <a:xfrm>
            <a:off x="333375" y="904875"/>
            <a:ext cx="3082254" cy="830997"/>
          </a:xfrm>
          <a:prstGeom prst="rect">
            <a:avLst/>
          </a:prstGeom>
          <a:noFill/>
        </p:spPr>
        <p:txBody>
          <a:bodyPr wrap="none" rtlCol="0">
            <a:spAutoFit/>
          </a:bodyPr>
          <a:lstStyle/>
          <a:p>
            <a:r>
              <a:rPr lang="fr-FR" sz="2400" dirty="0" smtClean="0">
                <a:latin typeface="Calibri" pitchFamily="34" charset="0"/>
              </a:rPr>
              <a:t>RESET = </a:t>
            </a:r>
            <a:r>
              <a:rPr lang="fr-FR" sz="2400" dirty="0" err="1" smtClean="0">
                <a:latin typeface="Calibri" pitchFamily="34" charset="0"/>
              </a:rPr>
              <a:t>purely</a:t>
            </a:r>
            <a:r>
              <a:rPr lang="fr-FR" sz="2400" dirty="0" smtClean="0">
                <a:latin typeface="Calibri" pitchFamily="34" charset="0"/>
              </a:rPr>
              <a:t> thermal</a:t>
            </a:r>
          </a:p>
          <a:p>
            <a:r>
              <a:rPr lang="fr-FR" sz="2400" dirty="0" smtClean="0">
                <a:latin typeface="Calibri" pitchFamily="34" charset="0"/>
              </a:rPr>
              <a:t>		</a:t>
            </a:r>
            <a:r>
              <a:rPr lang="fr-FR" sz="2400" dirty="0" err="1" smtClean="0">
                <a:latin typeface="Calibri" pitchFamily="34" charset="0"/>
              </a:rPr>
              <a:t>effect</a:t>
            </a:r>
            <a:endParaRPr lang="fr-FR" sz="2400" dirty="0" smtClean="0">
              <a:latin typeface="Calibri" pitchFamily="34" charset="0"/>
            </a:endParaRPr>
          </a:p>
        </p:txBody>
      </p:sp>
      <p:pic>
        <p:nvPicPr>
          <p:cNvPr id="50" name="Picture 2" descr="\\Idefix\non-lin\!article\Draft en cours\papier EMRS 2014 neuromorphique multipulse\figures\figure effet temps pulse long.jpg"/>
          <p:cNvPicPr>
            <a:picLocks noChangeAspect="1" noChangeArrowheads="1"/>
          </p:cNvPicPr>
          <p:nvPr/>
        </p:nvPicPr>
        <p:blipFill>
          <a:blip r:embed="rId4" cstate="print"/>
          <a:srcRect t="7234"/>
          <a:stretch>
            <a:fillRect/>
          </a:stretch>
        </p:blipFill>
        <p:spPr bwMode="auto">
          <a:xfrm>
            <a:off x="4649545" y="806823"/>
            <a:ext cx="3929063" cy="3896640"/>
          </a:xfrm>
          <a:prstGeom prst="rect">
            <a:avLst/>
          </a:prstGeom>
          <a:noFill/>
          <a:ln w="9525">
            <a:noFill/>
            <a:miter lim="800000"/>
            <a:headEnd/>
            <a:tailEnd/>
          </a:ln>
        </p:spPr>
      </p:pic>
      <p:sp>
        <p:nvSpPr>
          <p:cNvPr id="13" name="Rectangle 12"/>
          <p:cNvSpPr/>
          <p:nvPr/>
        </p:nvSpPr>
        <p:spPr bwMode="auto">
          <a:xfrm>
            <a:off x="7573384" y="2549562"/>
            <a:ext cx="613185" cy="1592132"/>
          </a:xfrm>
          <a:prstGeom prst="rect">
            <a:avLst/>
          </a:prstGeom>
          <a:solidFill>
            <a:schemeClr val="bg1"/>
          </a:solidFill>
          <a:ln w="222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Calibri" pitchFamily="34" charset="0"/>
            </a:endParaRPr>
          </a:p>
        </p:txBody>
      </p:sp>
      <p:sp>
        <p:nvSpPr>
          <p:cNvPr id="14" name="Rectangle 13"/>
          <p:cNvSpPr/>
          <p:nvPr/>
        </p:nvSpPr>
        <p:spPr bwMode="auto">
          <a:xfrm>
            <a:off x="8050557" y="1058274"/>
            <a:ext cx="268565" cy="179043"/>
          </a:xfrm>
          <a:prstGeom prst="rect">
            <a:avLst/>
          </a:prstGeom>
          <a:solidFill>
            <a:schemeClr val="bg1"/>
          </a:solidFill>
          <a:ln w="222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Calibri" pitchFamily="34" charset="0"/>
            </a:endParaRPr>
          </a:p>
        </p:txBody>
      </p:sp>
      <p:cxnSp>
        <p:nvCxnSpPr>
          <p:cNvPr id="16" name="Connecteur droit avec flèche 15"/>
          <p:cNvCxnSpPr/>
          <p:nvPr/>
        </p:nvCxnSpPr>
        <p:spPr bwMode="auto">
          <a:xfrm flipV="1">
            <a:off x="7819697" y="1345324"/>
            <a:ext cx="252248" cy="830317"/>
          </a:xfrm>
          <a:prstGeom prst="straightConnector1">
            <a:avLst/>
          </a:prstGeom>
          <a:solidFill>
            <a:schemeClr val="accent1"/>
          </a:solidFill>
          <a:ln w="57150" cap="flat" cmpd="sng" algn="ctr">
            <a:solidFill>
              <a:srgbClr val="FF3300"/>
            </a:solidFill>
            <a:prstDash val="solid"/>
            <a:round/>
            <a:headEnd type="none" w="med" len="med"/>
            <a:tailEnd type="arrow"/>
          </a:ln>
          <a:effectLst/>
        </p:spPr>
      </p:cxnSp>
      <p:sp>
        <p:nvSpPr>
          <p:cNvPr id="17" name="ZoneTexte 16"/>
          <p:cNvSpPr txBox="1"/>
          <p:nvPr/>
        </p:nvSpPr>
        <p:spPr>
          <a:xfrm>
            <a:off x="581025" y="6210300"/>
            <a:ext cx="7130093" cy="461665"/>
          </a:xfrm>
          <a:prstGeom prst="rect">
            <a:avLst/>
          </a:prstGeom>
          <a:noFill/>
        </p:spPr>
        <p:txBody>
          <a:bodyPr wrap="none" rtlCol="0">
            <a:spAutoFit/>
          </a:bodyPr>
          <a:lstStyle/>
          <a:p>
            <a:r>
              <a:rPr lang="fr-FR" sz="2400" b="1" dirty="0" err="1" smtClean="0">
                <a:latin typeface="Calibri" pitchFamily="34" charset="0"/>
              </a:rPr>
              <a:t>Towards</a:t>
            </a:r>
            <a:r>
              <a:rPr lang="fr-FR" sz="2400" b="1" dirty="0" smtClean="0">
                <a:latin typeface="Calibri" pitchFamily="34" charset="0"/>
              </a:rPr>
              <a:t> </a:t>
            </a:r>
            <a:r>
              <a:rPr lang="fr-FR" sz="2400" b="1" dirty="0" err="1" smtClean="0">
                <a:latin typeface="Calibri" pitchFamily="34" charset="0"/>
              </a:rPr>
              <a:t>multilevel</a:t>
            </a:r>
            <a:r>
              <a:rPr lang="fr-FR" sz="2400" b="1" dirty="0" smtClean="0">
                <a:latin typeface="Calibri" pitchFamily="34" charset="0"/>
              </a:rPr>
              <a:t> </a:t>
            </a:r>
            <a:r>
              <a:rPr lang="fr-FR" sz="2400" b="1" dirty="0" err="1" smtClean="0">
                <a:latin typeface="Calibri" pitchFamily="34" charset="0"/>
              </a:rPr>
              <a:t>switching</a:t>
            </a:r>
            <a:r>
              <a:rPr lang="fr-FR" sz="2400" b="1" dirty="0" smtClean="0">
                <a:latin typeface="Calibri" pitchFamily="34" charset="0"/>
              </a:rPr>
              <a:t> and </a:t>
            </a:r>
            <a:r>
              <a:rPr lang="fr-FR" sz="2400" b="1" dirty="0" err="1" smtClean="0">
                <a:latin typeface="Calibri" pitchFamily="34" charset="0"/>
              </a:rPr>
              <a:t>memristive</a:t>
            </a:r>
            <a:r>
              <a:rPr lang="fr-FR" sz="2400" b="1" dirty="0" smtClean="0">
                <a:latin typeface="Calibri" pitchFamily="34" charset="0"/>
              </a:rPr>
              <a:t> </a:t>
            </a:r>
            <a:r>
              <a:rPr lang="fr-FR" sz="2400" b="1" dirty="0" err="1" smtClean="0">
                <a:latin typeface="Calibri" pitchFamily="34" charset="0"/>
              </a:rPr>
              <a:t>behavior</a:t>
            </a:r>
            <a:endParaRPr lang="fr-FR" sz="2400" b="1" dirty="0">
              <a:latin typeface="Calibri" pitchFamily="34" charset="0"/>
            </a:endParaRPr>
          </a:p>
        </p:txBody>
      </p:sp>
      <p:pic>
        <p:nvPicPr>
          <p:cNvPr id="18" name="Picture 132" descr="\\Idefix\non-lin\!article\Draft en cours\2014_Revue Mott Memory\Figure\fig part 4\schémas filament\avant reset.jpg"/>
          <p:cNvPicPr>
            <a:picLocks noChangeAspect="1" noChangeArrowheads="1"/>
          </p:cNvPicPr>
          <p:nvPr/>
        </p:nvPicPr>
        <p:blipFill>
          <a:blip r:embed="rId5"/>
          <a:srcRect/>
          <a:stretch>
            <a:fillRect/>
          </a:stretch>
        </p:blipFill>
        <p:spPr bwMode="auto">
          <a:xfrm>
            <a:off x="5964850" y="4964793"/>
            <a:ext cx="976153" cy="968375"/>
          </a:xfrm>
          <a:prstGeom prst="rect">
            <a:avLst/>
          </a:prstGeom>
          <a:noFill/>
          <a:ln w="3175">
            <a:noFill/>
          </a:ln>
          <a:effectLst>
            <a:outerShdw blurRad="63500" sx="102000" sy="102000" algn="ctr" rotWithShape="0">
              <a:prstClr val="black">
                <a:alpha val="40000"/>
              </a:prstClr>
            </a:outerShdw>
          </a:effectLst>
        </p:spPr>
      </p:pic>
      <p:pic>
        <p:nvPicPr>
          <p:cNvPr id="20" name="Picture 133" descr="\\Idefix\non-lin\!article\Draft en cours\2014_Revue Mott Memory\Figure\fig part 4\schémas filament\pendant reset.jpg"/>
          <p:cNvPicPr>
            <a:picLocks noChangeAspect="1" noChangeArrowheads="1"/>
          </p:cNvPicPr>
          <p:nvPr/>
        </p:nvPicPr>
        <p:blipFill>
          <a:blip r:embed="rId6"/>
          <a:srcRect/>
          <a:stretch>
            <a:fillRect/>
          </a:stretch>
        </p:blipFill>
        <p:spPr bwMode="auto">
          <a:xfrm>
            <a:off x="7380969" y="4471988"/>
            <a:ext cx="975241" cy="975239"/>
          </a:xfrm>
          <a:prstGeom prst="rect">
            <a:avLst/>
          </a:prstGeom>
          <a:noFill/>
          <a:ln w="3175">
            <a:noFill/>
          </a:ln>
          <a:effectLst>
            <a:outerShdw blurRad="63500" sx="102000" sy="102000" algn="ctr" rotWithShape="0">
              <a:prstClr val="black">
                <a:alpha val="40000"/>
              </a:prstClr>
            </a:outerShdw>
          </a:effectLst>
        </p:spPr>
      </p:pic>
      <p:sp>
        <p:nvSpPr>
          <p:cNvPr id="21" name="Accolade ouvrante 20"/>
          <p:cNvSpPr/>
          <p:nvPr/>
        </p:nvSpPr>
        <p:spPr bwMode="auto">
          <a:xfrm rot="16200000">
            <a:off x="6491289" y="3422422"/>
            <a:ext cx="261257" cy="1615169"/>
          </a:xfrm>
          <a:prstGeom prst="leftBrace">
            <a:avLst/>
          </a:prstGeom>
          <a:noFill/>
          <a:ln w="25400" cap="flat" cmpd="sng" algn="ctr">
            <a:solidFill>
              <a:schemeClr val="tx1"/>
            </a:solidFill>
            <a:prstDash val="solid"/>
            <a:round/>
            <a:headEnd type="none" w="med" len="med"/>
            <a:tailEnd type="none"/>
          </a:ln>
          <a:effectLst/>
        </p:spPr>
        <p:txBody>
          <a:bodyPr rtlCol="0" anchor="ctr"/>
          <a:lstStyle/>
          <a:p>
            <a:pPr algn="ctr"/>
            <a:endParaRPr lang="fr-FR">
              <a:latin typeface="Calibri" pitchFamily="34" charset="0"/>
            </a:endParaRPr>
          </a:p>
        </p:txBody>
      </p:sp>
      <p:pic>
        <p:nvPicPr>
          <p:cNvPr id="19" name="Picture 134" descr="\\Idefix\non-lin\!article\Draft en cours\2014_Revue Mott Memory\Figure\fig part 4\schémas filament\après reset.jpg"/>
          <p:cNvPicPr>
            <a:picLocks noChangeAspect="1" noChangeArrowheads="1"/>
          </p:cNvPicPr>
          <p:nvPr/>
        </p:nvPicPr>
        <p:blipFill>
          <a:blip r:embed="rId7"/>
          <a:srcRect/>
          <a:stretch>
            <a:fillRect/>
          </a:stretch>
        </p:blipFill>
        <p:spPr bwMode="auto">
          <a:xfrm>
            <a:off x="8172677" y="4864948"/>
            <a:ext cx="971323" cy="975238"/>
          </a:xfrm>
          <a:prstGeom prst="rect">
            <a:avLst/>
          </a:prstGeom>
          <a:noFill/>
          <a:ln w="3175">
            <a:noFill/>
          </a:ln>
          <a:effectLst>
            <a:outerShdw blurRad="63500" sx="102000" sy="102000" algn="ctr" rotWithShape="0">
              <a:prstClr val="black">
                <a:alpha val="40000"/>
              </a:prstClr>
            </a:outerShdw>
          </a:effectLst>
        </p:spPr>
      </p:pic>
      <p:cxnSp>
        <p:nvCxnSpPr>
          <p:cNvPr id="23" name="Connecteur droit avec flèche 22"/>
          <p:cNvCxnSpPr/>
          <p:nvPr/>
        </p:nvCxnSpPr>
        <p:spPr bwMode="auto">
          <a:xfrm rot="5400000">
            <a:off x="6257927" y="4619628"/>
            <a:ext cx="533398" cy="114299"/>
          </a:xfrm>
          <a:prstGeom prst="straightConnector1">
            <a:avLst/>
          </a:prstGeom>
          <a:solidFill>
            <a:schemeClr val="accent1"/>
          </a:solidFill>
          <a:ln w="25400" cap="flat" cmpd="sng" algn="ctr">
            <a:solidFill>
              <a:schemeClr val="tx1"/>
            </a:solidFill>
            <a:prstDash val="solid"/>
            <a:round/>
            <a:headEnd type="none" w="med" len="med"/>
            <a:tailEnd type="arrow"/>
          </a:ln>
          <a:effectLst/>
        </p:spPr>
      </p:cxnSp>
      <p:cxnSp>
        <p:nvCxnSpPr>
          <p:cNvPr id="25" name="Connecteur droit avec flèche 24"/>
          <p:cNvCxnSpPr>
            <a:stCxn id="13" idx="2"/>
          </p:cNvCxnSpPr>
          <p:nvPr/>
        </p:nvCxnSpPr>
        <p:spPr bwMode="auto">
          <a:xfrm rot="5400000">
            <a:off x="7720573" y="4269724"/>
            <a:ext cx="287434" cy="31375"/>
          </a:xfrm>
          <a:prstGeom prst="straightConnector1">
            <a:avLst/>
          </a:prstGeom>
          <a:solidFill>
            <a:schemeClr val="accent1"/>
          </a:solidFill>
          <a:ln w="25400" cap="flat" cmpd="sng" algn="ctr">
            <a:solidFill>
              <a:schemeClr val="tx1"/>
            </a:solidFill>
            <a:prstDash val="solid"/>
            <a:round/>
            <a:headEnd type="none" w="med" len="med"/>
            <a:tailEnd type="arrow"/>
          </a:ln>
          <a:effectLst/>
        </p:spPr>
      </p:cxnSp>
      <p:cxnSp>
        <p:nvCxnSpPr>
          <p:cNvPr id="27" name="Connecteur droit avec flèche 26"/>
          <p:cNvCxnSpPr/>
          <p:nvPr/>
        </p:nvCxnSpPr>
        <p:spPr bwMode="auto">
          <a:xfrm rot="16200000" flipH="1">
            <a:off x="6672377" y="2700454"/>
            <a:ext cx="3630841" cy="626606"/>
          </a:xfrm>
          <a:prstGeom prst="straightConnector1">
            <a:avLst/>
          </a:prstGeom>
          <a:solidFill>
            <a:schemeClr val="accent1"/>
          </a:solidFill>
          <a:ln w="25400" cap="flat" cmpd="sng" algn="ctr">
            <a:solidFill>
              <a:schemeClr val="tx1"/>
            </a:solidFill>
            <a:prstDash val="solid"/>
            <a:round/>
            <a:headEnd type="none" w="med" len="med"/>
            <a:tailEnd type="arrow"/>
          </a:ln>
          <a:effectLst/>
        </p:spPr>
      </p:cxnSp>
      <p:pic>
        <p:nvPicPr>
          <p:cNvPr id="15" name="Picture 7" descr="\\Idefix\non-lin\!article\Draft en cours\papier EMRS 2014 neuromorphique multipulse\figures\cyclage.jpg"/>
          <p:cNvPicPr>
            <a:picLocks noChangeAspect="1" noChangeArrowheads="1"/>
          </p:cNvPicPr>
          <p:nvPr/>
        </p:nvPicPr>
        <p:blipFill>
          <a:blip r:embed="rId8" cstate="print"/>
          <a:srcRect/>
          <a:stretch>
            <a:fillRect/>
          </a:stretch>
        </p:blipFill>
        <p:spPr bwMode="auto">
          <a:xfrm>
            <a:off x="4690627" y="844096"/>
            <a:ext cx="4453373" cy="5248275"/>
          </a:xfrm>
          <a:prstGeom prst="rect">
            <a:avLst/>
          </a:prstGeom>
          <a:noFill/>
          <a:ln w="9525">
            <a:noFill/>
            <a:miter lim="800000"/>
            <a:headEnd/>
            <a:tailEnd/>
          </a:ln>
        </p:spPr>
      </p:pic>
      <p:sp>
        <p:nvSpPr>
          <p:cNvPr id="22" name="Text Box 17"/>
          <p:cNvSpPr txBox="1">
            <a:spLocks noChangeArrowheads="1"/>
          </p:cNvSpPr>
          <p:nvPr/>
        </p:nvSpPr>
        <p:spPr bwMode="auto">
          <a:xfrm>
            <a:off x="124127" y="5713083"/>
            <a:ext cx="4119399" cy="646331"/>
          </a:xfrm>
          <a:prstGeom prst="rect">
            <a:avLst/>
          </a:prstGeom>
          <a:noFill/>
          <a:ln w="22225">
            <a:noFill/>
            <a:miter lim="800000"/>
            <a:headEnd/>
            <a:tailEnd/>
          </a:ln>
          <a:effectLst/>
        </p:spPr>
        <p:txBody>
          <a:bodyPr wrap="square">
            <a:spAutoFit/>
          </a:bodyPr>
          <a:lstStyle/>
          <a:p>
            <a:r>
              <a:rPr lang="fr-FR" sz="1200" dirty="0" smtClean="0">
                <a:latin typeface="Calibri" pitchFamily="34" charset="0"/>
              </a:rPr>
              <a:t>J. Tranchant </a:t>
            </a:r>
            <a:r>
              <a:rPr lang="fr-FR" sz="1200" i="1" dirty="0">
                <a:latin typeface="Calibri" pitchFamily="34" charset="0"/>
              </a:rPr>
              <a:t>et </a:t>
            </a:r>
            <a:r>
              <a:rPr lang="fr-FR" sz="1200" i="1" dirty="0" smtClean="0">
                <a:latin typeface="Calibri" pitchFamily="34" charset="0"/>
              </a:rPr>
              <a:t>al., </a:t>
            </a:r>
            <a:r>
              <a:rPr lang="fr-FR" sz="1200" dirty="0" smtClean="0">
                <a:latin typeface="Calibri" pitchFamily="34" charset="0"/>
              </a:rPr>
              <a:t>Phys. </a:t>
            </a:r>
            <a:r>
              <a:rPr lang="fr-FR" sz="1200" dirty="0" err="1" smtClean="0">
                <a:latin typeface="Calibri" pitchFamily="34" charset="0"/>
              </a:rPr>
              <a:t>Status</a:t>
            </a:r>
            <a:r>
              <a:rPr lang="fr-FR" sz="1200" dirty="0" smtClean="0">
                <a:latin typeface="Calibri" pitchFamily="34" charset="0"/>
              </a:rPr>
              <a:t> </a:t>
            </a:r>
            <a:r>
              <a:rPr lang="fr-FR" sz="1200" dirty="0" err="1" smtClean="0">
                <a:latin typeface="Calibri" pitchFamily="34" charset="0"/>
              </a:rPr>
              <a:t>Solidi</a:t>
            </a:r>
            <a:r>
              <a:rPr lang="fr-FR" sz="1200" dirty="0" smtClean="0">
                <a:latin typeface="Calibri" pitchFamily="34" charset="0"/>
              </a:rPr>
              <a:t> A, DOI:10.1002/</a:t>
            </a:r>
            <a:r>
              <a:rPr lang="fr-FR" sz="1200" dirty="0" err="1" smtClean="0">
                <a:latin typeface="Calibri" pitchFamily="34" charset="0"/>
              </a:rPr>
              <a:t>pssa</a:t>
            </a:r>
            <a:r>
              <a:rPr lang="fr-FR" sz="1200" dirty="0" smtClean="0">
                <a:latin typeface="Calibri" pitchFamily="34" charset="0"/>
              </a:rPr>
              <a:t>.201400158 (2014)</a:t>
            </a:r>
            <a:br>
              <a:rPr lang="fr-FR" sz="1200" dirty="0" smtClean="0">
                <a:latin typeface="Calibri" pitchFamily="34" charset="0"/>
              </a:rPr>
            </a:br>
            <a:endParaRPr lang="fr-FR" sz="1200" dirty="0">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7" grpId="0"/>
      <p:bldP spid="2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laceholder 1"/>
          <p:cNvSpPr txBox="1">
            <a:spLocks/>
          </p:cNvSpPr>
          <p:nvPr/>
        </p:nvSpPr>
        <p:spPr bwMode="auto">
          <a:xfrm>
            <a:off x="0" y="0"/>
            <a:ext cx="9144000" cy="690563"/>
          </a:xfrm>
          <a:prstGeom prst="rect">
            <a:avLst/>
          </a:prstGeom>
          <a:gradFill rotWithShape="0">
            <a:gsLst>
              <a:gs pos="0">
                <a:schemeClr val="accent2">
                  <a:gamma/>
                  <a:shade val="46275"/>
                  <a:invGamma/>
                </a:schemeClr>
              </a:gs>
              <a:gs pos="50000">
                <a:schemeClr val="accent2"/>
              </a:gs>
              <a:gs pos="100000">
                <a:schemeClr val="accent2">
                  <a:gamma/>
                  <a:shade val="46275"/>
                  <a:invGamma/>
                </a:schemeClr>
              </a:gs>
            </a:gsLst>
            <a:lin ang="5400000" scaled="1"/>
          </a:gradFill>
          <a:ln w="9525">
            <a:solidFill>
              <a:schemeClr val="tx1"/>
            </a:solidFill>
            <a:miter lim="800000"/>
            <a:headEnd/>
            <a:tailEnd/>
          </a:ln>
        </p:spPr>
        <p:txBody>
          <a:bodyPr anchor="ctr"/>
          <a:lstStyle/>
          <a:p>
            <a:pPr algn="ctr"/>
            <a:r>
              <a:rPr lang="en-US" sz="3200" b="1" dirty="0" smtClean="0">
                <a:solidFill>
                  <a:schemeClr val="bg1"/>
                </a:solidFill>
                <a:latin typeface="Calibri" pitchFamily="34" charset="0"/>
                <a:cs typeface="Arial" charset="0"/>
              </a:rPr>
              <a:t>GaV</a:t>
            </a:r>
            <a:r>
              <a:rPr lang="en-US" sz="3200" b="1" baseline="-25000" dirty="0" smtClean="0">
                <a:solidFill>
                  <a:schemeClr val="bg1"/>
                </a:solidFill>
                <a:latin typeface="Calibri" pitchFamily="34" charset="0"/>
                <a:cs typeface="Arial" charset="0"/>
              </a:rPr>
              <a:t>4</a:t>
            </a:r>
            <a:r>
              <a:rPr lang="en-US" sz="3200" b="1" dirty="0" smtClean="0">
                <a:solidFill>
                  <a:schemeClr val="bg1"/>
                </a:solidFill>
                <a:latin typeface="Calibri" pitchFamily="34" charset="0"/>
                <a:cs typeface="Arial" charset="0"/>
              </a:rPr>
              <a:t>S</a:t>
            </a:r>
            <a:r>
              <a:rPr lang="en-US" sz="3200" b="1" baseline="-25000" dirty="0" smtClean="0">
                <a:solidFill>
                  <a:schemeClr val="bg1"/>
                </a:solidFill>
                <a:latin typeface="Calibri" pitchFamily="34" charset="0"/>
                <a:cs typeface="Arial" charset="0"/>
              </a:rPr>
              <a:t>8</a:t>
            </a:r>
            <a:r>
              <a:rPr lang="en-US" sz="3200" b="1" dirty="0" smtClean="0">
                <a:solidFill>
                  <a:schemeClr val="bg1"/>
                </a:solidFill>
                <a:latin typeface="Calibri" pitchFamily="34" charset="0"/>
                <a:cs typeface="Arial" charset="0"/>
              </a:rPr>
              <a:t> </a:t>
            </a:r>
            <a:r>
              <a:rPr lang="en-US" sz="3200" b="1" dirty="0">
                <a:solidFill>
                  <a:schemeClr val="bg1"/>
                </a:solidFill>
                <a:latin typeface="Calibri" pitchFamily="34" charset="0"/>
                <a:cs typeface="Arial" charset="0"/>
              </a:rPr>
              <a:t>thin </a:t>
            </a:r>
            <a:r>
              <a:rPr lang="en-US" sz="3200" b="1" dirty="0" smtClean="0">
                <a:solidFill>
                  <a:schemeClr val="bg1"/>
                </a:solidFill>
                <a:latin typeface="Calibri" pitchFamily="34" charset="0"/>
                <a:cs typeface="Arial" charset="0"/>
              </a:rPr>
              <a:t>films deposition</a:t>
            </a:r>
            <a:endParaRPr lang="en-US" sz="3200" b="1" dirty="0">
              <a:solidFill>
                <a:schemeClr val="bg1"/>
              </a:solidFill>
              <a:latin typeface="Calibri" pitchFamily="34" charset="0"/>
              <a:cs typeface="Arial" charset="0"/>
            </a:endParaRPr>
          </a:p>
        </p:txBody>
      </p:sp>
      <p:pic>
        <p:nvPicPr>
          <p:cNvPr id="5" name="Picture 34" descr="http://sirius.mtm.kuleuven.ac.be/Research/C2/Modelling%20of%20Field%20Assisted%20Sintering_files/image004.jpg"/>
          <p:cNvPicPr>
            <a:picLocks noChangeAspect="1" noChangeArrowheads="1"/>
          </p:cNvPicPr>
          <p:nvPr/>
        </p:nvPicPr>
        <p:blipFill>
          <a:blip r:embed="rId2" r:link="rId3"/>
          <a:srcRect/>
          <a:stretch>
            <a:fillRect/>
          </a:stretch>
        </p:blipFill>
        <p:spPr bwMode="auto">
          <a:xfrm>
            <a:off x="1544715" y="1485313"/>
            <a:ext cx="1233102" cy="1436784"/>
          </a:xfrm>
          <a:prstGeom prst="rect">
            <a:avLst/>
          </a:prstGeom>
          <a:noFill/>
          <a:ln w="9525">
            <a:noFill/>
            <a:miter lim="800000"/>
            <a:headEnd/>
            <a:tailEnd/>
          </a:ln>
        </p:spPr>
      </p:pic>
      <p:pic>
        <p:nvPicPr>
          <p:cNvPr id="6" name="Picture 33" descr="Cible GaVS 3cm 004"/>
          <p:cNvPicPr>
            <a:picLocks noChangeAspect="1" noChangeArrowheads="1"/>
          </p:cNvPicPr>
          <p:nvPr/>
        </p:nvPicPr>
        <p:blipFill>
          <a:blip r:embed="rId4"/>
          <a:srcRect/>
          <a:stretch>
            <a:fillRect/>
          </a:stretch>
        </p:blipFill>
        <p:spPr bwMode="auto">
          <a:xfrm>
            <a:off x="673764" y="1801212"/>
            <a:ext cx="968375" cy="968375"/>
          </a:xfrm>
          <a:prstGeom prst="rect">
            <a:avLst/>
          </a:prstGeom>
          <a:noFill/>
          <a:ln w="9525">
            <a:noFill/>
            <a:miter lim="800000"/>
            <a:headEnd/>
            <a:tailEnd/>
          </a:ln>
        </p:spPr>
      </p:pic>
      <p:sp>
        <p:nvSpPr>
          <p:cNvPr id="7" name="Text Box 35"/>
          <p:cNvSpPr txBox="1">
            <a:spLocks noChangeArrowheads="1"/>
          </p:cNvSpPr>
          <p:nvPr/>
        </p:nvSpPr>
        <p:spPr bwMode="auto">
          <a:xfrm>
            <a:off x="0" y="772635"/>
            <a:ext cx="2432482" cy="923330"/>
          </a:xfrm>
          <a:prstGeom prst="rect">
            <a:avLst/>
          </a:prstGeom>
          <a:noFill/>
          <a:ln w="9525" algn="ctr">
            <a:noFill/>
            <a:miter lim="800000"/>
            <a:headEnd/>
            <a:tailEnd/>
          </a:ln>
        </p:spPr>
        <p:txBody>
          <a:bodyPr wrap="square">
            <a:spAutoFit/>
          </a:bodyPr>
          <a:lstStyle/>
          <a:p>
            <a:pPr>
              <a:spcBef>
                <a:spcPct val="50000"/>
              </a:spcBef>
            </a:pPr>
            <a:r>
              <a:rPr lang="fr-FR" dirty="0" err="1" smtClean="0">
                <a:latin typeface="Calibri" pitchFamily="34" charset="0"/>
              </a:rPr>
              <a:t>Spark</a:t>
            </a:r>
            <a:r>
              <a:rPr lang="fr-FR" dirty="0" smtClean="0">
                <a:latin typeface="Calibri" pitchFamily="34" charset="0"/>
              </a:rPr>
              <a:t> Plasma </a:t>
            </a:r>
            <a:r>
              <a:rPr lang="fr-FR" dirty="0" err="1" smtClean="0">
                <a:latin typeface="Calibri" pitchFamily="34" charset="0"/>
              </a:rPr>
              <a:t>Sintering</a:t>
            </a:r>
            <a:r>
              <a:rPr lang="fr-FR" dirty="0" smtClean="0">
                <a:latin typeface="Calibri" pitchFamily="34" charset="0"/>
              </a:rPr>
              <a:t> of a home </a:t>
            </a:r>
            <a:r>
              <a:rPr lang="fr-FR" dirty="0" err="1" smtClean="0">
                <a:latin typeface="Calibri" pitchFamily="34" charset="0"/>
              </a:rPr>
              <a:t>synthesized</a:t>
            </a:r>
            <a:r>
              <a:rPr lang="fr-FR" dirty="0" smtClean="0">
                <a:latin typeface="Calibri" pitchFamily="34" charset="0"/>
              </a:rPr>
              <a:t> GaV</a:t>
            </a:r>
            <a:r>
              <a:rPr lang="fr-FR" baseline="-25000" dirty="0" smtClean="0">
                <a:latin typeface="Calibri" pitchFamily="34" charset="0"/>
              </a:rPr>
              <a:t>4</a:t>
            </a:r>
            <a:r>
              <a:rPr lang="fr-FR" dirty="0" smtClean="0">
                <a:latin typeface="Calibri" pitchFamily="34" charset="0"/>
              </a:rPr>
              <a:t>S</a:t>
            </a:r>
            <a:r>
              <a:rPr lang="fr-FR" baseline="-25000" dirty="0" smtClean="0">
                <a:latin typeface="Calibri" pitchFamily="34" charset="0"/>
              </a:rPr>
              <a:t>8</a:t>
            </a:r>
            <a:r>
              <a:rPr lang="fr-FR" dirty="0" smtClean="0">
                <a:latin typeface="Calibri" pitchFamily="34" charset="0"/>
              </a:rPr>
              <a:t> </a:t>
            </a:r>
            <a:r>
              <a:rPr lang="fr-FR" dirty="0" err="1" smtClean="0">
                <a:latin typeface="Calibri" pitchFamily="34" charset="0"/>
              </a:rPr>
              <a:t>target</a:t>
            </a:r>
            <a:endParaRPr lang="fr-FR" sz="1200" dirty="0">
              <a:latin typeface="Calibri" pitchFamily="34" charset="0"/>
            </a:endParaRPr>
          </a:p>
        </p:txBody>
      </p:sp>
      <p:sp>
        <p:nvSpPr>
          <p:cNvPr id="8" name="Flèche droite 7"/>
          <p:cNvSpPr/>
          <p:nvPr/>
        </p:nvSpPr>
        <p:spPr bwMode="auto">
          <a:xfrm>
            <a:off x="2911876" y="1393794"/>
            <a:ext cx="1926454" cy="284086"/>
          </a:xfrm>
          <a:prstGeom prst="rightArrow">
            <a:avLst/>
          </a:prstGeom>
          <a:solidFill>
            <a:schemeClr val="accent1"/>
          </a:solidFill>
          <a:ln w="22225" cap="flat" cmpd="sng" algn="ctr">
            <a:solidFill>
              <a:srgbClr val="5F5F5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Calibri" pitchFamily="34" charset="0"/>
            </a:endParaRPr>
          </a:p>
        </p:txBody>
      </p:sp>
      <p:sp>
        <p:nvSpPr>
          <p:cNvPr id="9" name="ZoneTexte 8"/>
          <p:cNvSpPr txBox="1"/>
          <p:nvPr/>
        </p:nvSpPr>
        <p:spPr>
          <a:xfrm>
            <a:off x="2618912" y="878890"/>
            <a:ext cx="2317072" cy="584775"/>
          </a:xfrm>
          <a:prstGeom prst="rect">
            <a:avLst/>
          </a:prstGeom>
          <a:noFill/>
        </p:spPr>
        <p:txBody>
          <a:bodyPr wrap="square" rtlCol="0">
            <a:spAutoFit/>
          </a:bodyPr>
          <a:lstStyle/>
          <a:p>
            <a:pPr algn="ctr"/>
            <a:r>
              <a:rPr lang="fr-FR" sz="1600" dirty="0" smtClean="0">
                <a:latin typeface="Calibri" pitchFamily="34" charset="0"/>
              </a:rPr>
              <a:t>Ar/H</a:t>
            </a:r>
            <a:r>
              <a:rPr lang="fr-FR" sz="1600" baseline="-25000" dirty="0" smtClean="0">
                <a:latin typeface="Calibri" pitchFamily="34" charset="0"/>
              </a:rPr>
              <a:t>2</a:t>
            </a:r>
            <a:r>
              <a:rPr lang="fr-FR" sz="1600" dirty="0" smtClean="0">
                <a:latin typeface="Calibri" pitchFamily="34" charset="0"/>
              </a:rPr>
              <a:t>S </a:t>
            </a:r>
            <a:r>
              <a:rPr lang="fr-FR" sz="1600" dirty="0" err="1" smtClean="0">
                <a:latin typeface="Calibri" pitchFamily="34" charset="0"/>
              </a:rPr>
              <a:t>reactive</a:t>
            </a:r>
            <a:r>
              <a:rPr lang="fr-FR" sz="1600" dirty="0" smtClean="0">
                <a:latin typeface="Calibri" pitchFamily="34" charset="0"/>
              </a:rPr>
              <a:t> </a:t>
            </a:r>
            <a:r>
              <a:rPr lang="fr-FR" sz="1600" dirty="0" err="1" smtClean="0">
                <a:latin typeface="Calibri" pitchFamily="34" charset="0"/>
              </a:rPr>
              <a:t>sputtering</a:t>
            </a:r>
            <a:r>
              <a:rPr lang="fr-FR" sz="1600" dirty="0" smtClean="0">
                <a:latin typeface="Calibri" pitchFamily="34" charset="0"/>
              </a:rPr>
              <a:t> </a:t>
            </a:r>
            <a:endParaRPr lang="fr-FR" sz="1600" dirty="0">
              <a:latin typeface="Calibri" pitchFamily="34" charset="0"/>
            </a:endParaRPr>
          </a:p>
        </p:txBody>
      </p:sp>
      <p:grpSp>
        <p:nvGrpSpPr>
          <p:cNvPr id="11" name="Group 36"/>
          <p:cNvGrpSpPr>
            <a:grpSpLocks noChangeAspect="1"/>
          </p:cNvGrpSpPr>
          <p:nvPr/>
        </p:nvGrpSpPr>
        <p:grpSpPr bwMode="auto">
          <a:xfrm>
            <a:off x="4940285" y="778493"/>
            <a:ext cx="2348282" cy="1599356"/>
            <a:chOff x="0" y="3253"/>
            <a:chExt cx="1566" cy="1067"/>
          </a:xfrm>
        </p:grpSpPr>
        <p:pic>
          <p:nvPicPr>
            <p:cNvPr id="12" name="Picture 29" descr="GVSB177 avant recuit sur Si plein champ_11"/>
            <p:cNvPicPr>
              <a:picLocks noChangeAspect="1" noChangeArrowheads="1"/>
            </p:cNvPicPr>
            <p:nvPr/>
          </p:nvPicPr>
          <p:blipFill>
            <a:blip r:embed="rId5" cstate="print"/>
            <a:srcRect t="8153" b="6555"/>
            <a:stretch>
              <a:fillRect/>
            </a:stretch>
          </p:blipFill>
          <p:spPr bwMode="auto">
            <a:xfrm>
              <a:off x="3" y="3253"/>
              <a:ext cx="1563" cy="1067"/>
            </a:xfrm>
            <a:prstGeom prst="rect">
              <a:avLst/>
            </a:prstGeom>
            <a:noFill/>
          </p:spPr>
        </p:pic>
        <p:sp>
          <p:nvSpPr>
            <p:cNvPr id="13" name="Line 30"/>
            <p:cNvSpPr>
              <a:spLocks noChangeAspect="1" noChangeShapeType="1"/>
            </p:cNvSpPr>
            <p:nvPr/>
          </p:nvSpPr>
          <p:spPr bwMode="auto">
            <a:xfrm>
              <a:off x="75" y="4263"/>
              <a:ext cx="260" cy="0"/>
            </a:xfrm>
            <a:prstGeom prst="line">
              <a:avLst/>
            </a:prstGeom>
            <a:noFill/>
            <a:ln w="38100">
              <a:solidFill>
                <a:schemeClr val="bg1"/>
              </a:solidFill>
              <a:round/>
              <a:headEnd/>
              <a:tailEnd/>
            </a:ln>
            <a:effectLst/>
          </p:spPr>
          <p:txBody>
            <a:bodyPr anchor="ctr"/>
            <a:lstStyle/>
            <a:p>
              <a:endParaRPr lang="fr-FR">
                <a:latin typeface="Calibri" pitchFamily="34" charset="0"/>
              </a:endParaRPr>
            </a:p>
          </p:txBody>
        </p:sp>
        <p:sp>
          <p:nvSpPr>
            <p:cNvPr id="14" name="Text Box 31"/>
            <p:cNvSpPr txBox="1">
              <a:spLocks noChangeAspect="1" noChangeArrowheads="1"/>
            </p:cNvSpPr>
            <p:nvPr/>
          </p:nvSpPr>
          <p:spPr bwMode="auto">
            <a:xfrm>
              <a:off x="0" y="4096"/>
              <a:ext cx="672" cy="185"/>
            </a:xfrm>
            <a:prstGeom prst="rect">
              <a:avLst/>
            </a:prstGeom>
            <a:noFill/>
            <a:ln w="9525" algn="ctr">
              <a:noFill/>
              <a:miter lim="800000"/>
              <a:headEnd/>
              <a:tailEnd/>
            </a:ln>
            <a:effectLst/>
          </p:spPr>
          <p:txBody>
            <a:bodyPr>
              <a:spAutoFit/>
            </a:bodyPr>
            <a:lstStyle/>
            <a:p>
              <a:pPr>
                <a:spcBef>
                  <a:spcPct val="50000"/>
                </a:spcBef>
              </a:pPr>
              <a:r>
                <a:rPr lang="fr-FR" sz="1200" b="1">
                  <a:solidFill>
                    <a:schemeClr val="bg1"/>
                  </a:solidFill>
                  <a:latin typeface="Calibri" pitchFamily="34" charset="0"/>
                </a:rPr>
                <a:t>100 nm</a:t>
              </a:r>
            </a:p>
          </p:txBody>
        </p:sp>
      </p:grpSp>
      <p:pic>
        <p:nvPicPr>
          <p:cNvPr id="10" name="Picture 18" descr="Figure 6"/>
          <p:cNvPicPr>
            <a:picLocks noChangeAspect="1" noChangeArrowheads="1"/>
          </p:cNvPicPr>
          <p:nvPr/>
        </p:nvPicPr>
        <p:blipFill>
          <a:blip r:embed="rId6" cstate="print"/>
          <a:srcRect t="4776" b="52011"/>
          <a:stretch>
            <a:fillRect/>
          </a:stretch>
        </p:blipFill>
        <p:spPr bwMode="auto">
          <a:xfrm>
            <a:off x="6764388" y="937350"/>
            <a:ext cx="2379612" cy="2152079"/>
          </a:xfrm>
          <a:prstGeom prst="rect">
            <a:avLst/>
          </a:prstGeom>
          <a:noFill/>
        </p:spPr>
      </p:pic>
      <p:sp>
        <p:nvSpPr>
          <p:cNvPr id="15" name="ZoneTexte 14"/>
          <p:cNvSpPr txBox="1"/>
          <p:nvPr/>
        </p:nvSpPr>
        <p:spPr>
          <a:xfrm>
            <a:off x="7403977" y="1251752"/>
            <a:ext cx="1429305" cy="369332"/>
          </a:xfrm>
          <a:prstGeom prst="rect">
            <a:avLst/>
          </a:prstGeom>
          <a:noFill/>
        </p:spPr>
        <p:txBody>
          <a:bodyPr wrap="square" rtlCol="0">
            <a:spAutoFit/>
          </a:bodyPr>
          <a:lstStyle/>
          <a:p>
            <a:pPr algn="ctr"/>
            <a:r>
              <a:rPr lang="fr-FR" dirty="0" smtClean="0">
                <a:latin typeface="Calibri" pitchFamily="34" charset="0"/>
              </a:rPr>
              <a:t>XRD</a:t>
            </a:r>
            <a:endParaRPr lang="fr-FR" dirty="0">
              <a:latin typeface="Calibri" pitchFamily="34" charset="0"/>
            </a:endParaRPr>
          </a:p>
        </p:txBody>
      </p:sp>
      <p:sp>
        <p:nvSpPr>
          <p:cNvPr id="16" name="Flèche droite 15"/>
          <p:cNvSpPr/>
          <p:nvPr/>
        </p:nvSpPr>
        <p:spPr bwMode="auto">
          <a:xfrm rot="5400000">
            <a:off x="5655077" y="3364637"/>
            <a:ext cx="1168894" cy="653990"/>
          </a:xfrm>
          <a:prstGeom prst="rightArrow">
            <a:avLst/>
          </a:prstGeom>
          <a:solidFill>
            <a:schemeClr val="accent1"/>
          </a:solidFill>
          <a:ln w="22225" cap="flat" cmpd="sng" algn="ctr">
            <a:solidFill>
              <a:srgbClr val="5F5F5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Calibri" pitchFamily="34" charset="0"/>
            </a:endParaRPr>
          </a:p>
        </p:txBody>
      </p:sp>
      <p:grpSp>
        <p:nvGrpSpPr>
          <p:cNvPr id="18" name="Group 39"/>
          <p:cNvGrpSpPr>
            <a:grpSpLocks noChangeAspect="1"/>
          </p:cNvGrpSpPr>
          <p:nvPr/>
        </p:nvGrpSpPr>
        <p:grpSpPr bwMode="auto">
          <a:xfrm>
            <a:off x="4825770" y="4420431"/>
            <a:ext cx="2675862" cy="1823907"/>
            <a:chOff x="3776" y="2309"/>
            <a:chExt cx="1830" cy="1247"/>
          </a:xfrm>
        </p:grpSpPr>
        <p:pic>
          <p:nvPicPr>
            <p:cNvPr id="19" name="Picture 32" descr="GVSB179 recuit sur Si coupe_2"/>
            <p:cNvPicPr>
              <a:picLocks noChangeAspect="1" noChangeArrowheads="1"/>
            </p:cNvPicPr>
            <p:nvPr/>
          </p:nvPicPr>
          <p:blipFill>
            <a:blip r:embed="rId7" cstate="print"/>
            <a:srcRect t="8147" b="6709"/>
            <a:stretch>
              <a:fillRect/>
            </a:stretch>
          </p:blipFill>
          <p:spPr bwMode="auto">
            <a:xfrm>
              <a:off x="3978" y="2490"/>
              <a:ext cx="1564" cy="1066"/>
            </a:xfrm>
            <a:prstGeom prst="rect">
              <a:avLst/>
            </a:prstGeom>
            <a:noFill/>
          </p:spPr>
        </p:pic>
        <p:pic>
          <p:nvPicPr>
            <p:cNvPr id="20" name="Picture 33" descr="Figure 6"/>
            <p:cNvPicPr>
              <a:picLocks noChangeAspect="1" noChangeArrowheads="1"/>
            </p:cNvPicPr>
            <p:nvPr/>
          </p:nvPicPr>
          <p:blipFill>
            <a:blip r:embed="rId8"/>
            <a:srcRect t="44098" b="52011"/>
            <a:stretch>
              <a:fillRect/>
            </a:stretch>
          </p:blipFill>
          <p:spPr bwMode="auto">
            <a:xfrm>
              <a:off x="3776" y="2309"/>
              <a:ext cx="1830" cy="149"/>
            </a:xfrm>
            <a:prstGeom prst="rect">
              <a:avLst/>
            </a:prstGeom>
            <a:noFill/>
          </p:spPr>
        </p:pic>
        <p:sp>
          <p:nvSpPr>
            <p:cNvPr id="21" name="Line 34"/>
            <p:cNvSpPr>
              <a:spLocks noChangeAspect="1" noChangeShapeType="1"/>
            </p:cNvSpPr>
            <p:nvPr/>
          </p:nvSpPr>
          <p:spPr bwMode="auto">
            <a:xfrm>
              <a:off x="4052" y="3491"/>
              <a:ext cx="260" cy="0"/>
            </a:xfrm>
            <a:prstGeom prst="line">
              <a:avLst/>
            </a:prstGeom>
            <a:noFill/>
            <a:ln w="38100">
              <a:solidFill>
                <a:schemeClr val="bg1"/>
              </a:solidFill>
              <a:round/>
              <a:headEnd/>
              <a:tailEnd/>
            </a:ln>
            <a:effectLst/>
          </p:spPr>
          <p:txBody>
            <a:bodyPr anchor="ctr"/>
            <a:lstStyle/>
            <a:p>
              <a:endParaRPr lang="fr-FR">
                <a:latin typeface="Calibri" pitchFamily="34" charset="0"/>
              </a:endParaRPr>
            </a:p>
          </p:txBody>
        </p:sp>
        <p:sp>
          <p:nvSpPr>
            <p:cNvPr id="22" name="Text Box 35"/>
            <p:cNvSpPr txBox="1">
              <a:spLocks noChangeAspect="1" noChangeArrowheads="1"/>
            </p:cNvSpPr>
            <p:nvPr/>
          </p:nvSpPr>
          <p:spPr bwMode="auto">
            <a:xfrm>
              <a:off x="3977" y="3324"/>
              <a:ext cx="672" cy="189"/>
            </a:xfrm>
            <a:prstGeom prst="rect">
              <a:avLst/>
            </a:prstGeom>
            <a:noFill/>
            <a:ln w="9525" algn="ctr">
              <a:noFill/>
              <a:miter lim="800000"/>
              <a:headEnd/>
              <a:tailEnd/>
            </a:ln>
            <a:effectLst/>
          </p:spPr>
          <p:txBody>
            <a:bodyPr>
              <a:spAutoFit/>
            </a:bodyPr>
            <a:lstStyle/>
            <a:p>
              <a:pPr>
                <a:spcBef>
                  <a:spcPct val="50000"/>
                </a:spcBef>
              </a:pPr>
              <a:r>
                <a:rPr lang="fr-FR" sz="1200" b="1">
                  <a:solidFill>
                    <a:schemeClr val="bg1"/>
                  </a:solidFill>
                  <a:latin typeface="Calibri" pitchFamily="34" charset="0"/>
                </a:rPr>
                <a:t>100 nm</a:t>
              </a:r>
            </a:p>
          </p:txBody>
        </p:sp>
      </p:grpSp>
      <p:pic>
        <p:nvPicPr>
          <p:cNvPr id="17" name="Picture 24"/>
          <p:cNvPicPr>
            <a:picLocks noChangeAspect="1" noChangeArrowheads="1"/>
          </p:cNvPicPr>
          <p:nvPr/>
        </p:nvPicPr>
        <p:blipFill>
          <a:blip r:embed="rId9"/>
          <a:srcRect l="10234" t="15805" r="37247" b="11806"/>
          <a:stretch>
            <a:fillRect/>
          </a:stretch>
        </p:blipFill>
        <p:spPr bwMode="auto">
          <a:xfrm>
            <a:off x="6871317" y="4157415"/>
            <a:ext cx="2272683" cy="1958336"/>
          </a:xfrm>
          <a:prstGeom prst="rect">
            <a:avLst/>
          </a:prstGeom>
          <a:noFill/>
          <a:ln w="9525" algn="ctr">
            <a:noFill/>
            <a:miter lim="800000"/>
            <a:headEnd/>
            <a:tailEnd/>
          </a:ln>
          <a:effectLst/>
        </p:spPr>
      </p:pic>
      <p:sp>
        <p:nvSpPr>
          <p:cNvPr id="23" name="Rectangle 22"/>
          <p:cNvSpPr/>
          <p:nvPr/>
        </p:nvSpPr>
        <p:spPr>
          <a:xfrm>
            <a:off x="4660776" y="2546542"/>
            <a:ext cx="2374777" cy="338554"/>
          </a:xfrm>
          <a:prstGeom prst="rect">
            <a:avLst/>
          </a:prstGeom>
        </p:spPr>
        <p:txBody>
          <a:bodyPr wrap="square">
            <a:spAutoFit/>
          </a:bodyPr>
          <a:lstStyle/>
          <a:p>
            <a:pPr algn="ctr"/>
            <a:r>
              <a:rPr lang="fr-FR" sz="1600" dirty="0" err="1" smtClean="0">
                <a:latin typeface="Calibri" pitchFamily="34" charset="0"/>
              </a:rPr>
              <a:t>amorphous</a:t>
            </a:r>
            <a:r>
              <a:rPr lang="fr-FR" sz="1600" dirty="0" smtClean="0">
                <a:latin typeface="Calibri" pitchFamily="34" charset="0"/>
              </a:rPr>
              <a:t> </a:t>
            </a:r>
            <a:r>
              <a:rPr lang="fr-FR" sz="1600" dirty="0" err="1" smtClean="0">
                <a:latin typeface="Calibri" pitchFamily="34" charset="0"/>
              </a:rPr>
              <a:t>thin</a:t>
            </a:r>
            <a:r>
              <a:rPr lang="fr-FR" sz="1600" dirty="0" smtClean="0">
                <a:latin typeface="Calibri" pitchFamily="34" charset="0"/>
              </a:rPr>
              <a:t> films</a:t>
            </a:r>
            <a:endParaRPr lang="fr-FR" sz="1600" dirty="0">
              <a:latin typeface="Calibri" pitchFamily="34" charset="0"/>
            </a:endParaRPr>
          </a:p>
        </p:txBody>
      </p:sp>
      <p:sp>
        <p:nvSpPr>
          <p:cNvPr id="24" name="ZoneTexte 23"/>
          <p:cNvSpPr txBox="1"/>
          <p:nvPr/>
        </p:nvSpPr>
        <p:spPr>
          <a:xfrm>
            <a:off x="8185212" y="4404805"/>
            <a:ext cx="843378" cy="369332"/>
          </a:xfrm>
          <a:prstGeom prst="rect">
            <a:avLst/>
          </a:prstGeom>
          <a:noFill/>
        </p:spPr>
        <p:txBody>
          <a:bodyPr wrap="square" rtlCol="0">
            <a:spAutoFit/>
          </a:bodyPr>
          <a:lstStyle/>
          <a:p>
            <a:pPr algn="ctr"/>
            <a:r>
              <a:rPr lang="fr-FR" dirty="0" smtClean="0">
                <a:latin typeface="Calibri" pitchFamily="34" charset="0"/>
              </a:rPr>
              <a:t>XRD</a:t>
            </a:r>
            <a:endParaRPr lang="fr-FR" dirty="0">
              <a:latin typeface="Calibri" pitchFamily="34" charset="0"/>
            </a:endParaRPr>
          </a:p>
        </p:txBody>
      </p:sp>
      <p:sp>
        <p:nvSpPr>
          <p:cNvPr id="25" name="Rectangle 24"/>
          <p:cNvSpPr/>
          <p:nvPr/>
        </p:nvSpPr>
        <p:spPr>
          <a:xfrm>
            <a:off x="5976151" y="3249358"/>
            <a:ext cx="2374777" cy="584775"/>
          </a:xfrm>
          <a:prstGeom prst="rect">
            <a:avLst/>
          </a:prstGeom>
        </p:spPr>
        <p:txBody>
          <a:bodyPr wrap="square">
            <a:spAutoFit/>
          </a:bodyPr>
          <a:lstStyle/>
          <a:p>
            <a:pPr algn="ctr"/>
            <a:r>
              <a:rPr lang="fr-FR" sz="1600" dirty="0" err="1" smtClean="0">
                <a:latin typeface="Calibri" pitchFamily="34" charset="0"/>
              </a:rPr>
              <a:t>annealing</a:t>
            </a:r>
            <a:r>
              <a:rPr lang="fr-FR" sz="1600" dirty="0" smtClean="0">
                <a:latin typeface="Calibri" pitchFamily="34" charset="0"/>
              </a:rPr>
              <a:t/>
            </a:r>
            <a:br>
              <a:rPr lang="fr-FR" sz="1600" dirty="0" smtClean="0">
                <a:latin typeface="Calibri" pitchFamily="34" charset="0"/>
              </a:rPr>
            </a:br>
            <a:r>
              <a:rPr lang="fr-FR" sz="1600" dirty="0" smtClean="0">
                <a:latin typeface="Calibri" pitchFamily="34" charset="0"/>
              </a:rPr>
              <a:t>450-600°C</a:t>
            </a:r>
            <a:endParaRPr lang="fr-FR" sz="1600" dirty="0">
              <a:latin typeface="Calibri" pitchFamily="34" charset="0"/>
            </a:endParaRPr>
          </a:p>
        </p:txBody>
      </p:sp>
      <p:sp>
        <p:nvSpPr>
          <p:cNvPr id="26" name="Rectangle 25"/>
          <p:cNvSpPr/>
          <p:nvPr/>
        </p:nvSpPr>
        <p:spPr>
          <a:xfrm>
            <a:off x="4856085" y="6321032"/>
            <a:ext cx="4287915" cy="400110"/>
          </a:xfrm>
          <a:prstGeom prst="rect">
            <a:avLst/>
          </a:prstGeom>
        </p:spPr>
        <p:txBody>
          <a:bodyPr wrap="square">
            <a:spAutoFit/>
          </a:bodyPr>
          <a:lstStyle/>
          <a:p>
            <a:pPr algn="ctr"/>
            <a:r>
              <a:rPr lang="fr-FR" sz="2000" b="1" dirty="0" err="1" smtClean="0">
                <a:latin typeface="Calibri" pitchFamily="34" charset="0"/>
              </a:rPr>
              <a:t>Polycrystalline</a:t>
            </a:r>
            <a:r>
              <a:rPr lang="fr-FR" sz="2000" b="1" dirty="0" smtClean="0">
                <a:latin typeface="Calibri" pitchFamily="34" charset="0"/>
              </a:rPr>
              <a:t> GaV</a:t>
            </a:r>
            <a:r>
              <a:rPr lang="fr-FR" sz="2000" b="1" baseline="-25000" dirty="0" smtClean="0">
                <a:latin typeface="Calibri" pitchFamily="34" charset="0"/>
              </a:rPr>
              <a:t>4</a:t>
            </a:r>
            <a:r>
              <a:rPr lang="fr-FR" sz="2000" b="1" dirty="0" smtClean="0">
                <a:latin typeface="Calibri" pitchFamily="34" charset="0"/>
              </a:rPr>
              <a:t>S</a:t>
            </a:r>
            <a:r>
              <a:rPr lang="fr-FR" sz="2000" b="1" baseline="-25000" dirty="0" smtClean="0">
                <a:latin typeface="Calibri" pitchFamily="34" charset="0"/>
              </a:rPr>
              <a:t>8</a:t>
            </a:r>
            <a:r>
              <a:rPr lang="fr-FR" sz="2000" b="1" dirty="0" smtClean="0">
                <a:latin typeface="Calibri" pitchFamily="34" charset="0"/>
              </a:rPr>
              <a:t> </a:t>
            </a:r>
            <a:r>
              <a:rPr lang="fr-FR" sz="2000" b="1" dirty="0" err="1" smtClean="0">
                <a:latin typeface="Calibri" pitchFamily="34" charset="0"/>
              </a:rPr>
              <a:t>thin</a:t>
            </a:r>
            <a:r>
              <a:rPr lang="fr-FR" sz="2000" b="1" dirty="0" smtClean="0">
                <a:latin typeface="Calibri" pitchFamily="34" charset="0"/>
              </a:rPr>
              <a:t> films</a:t>
            </a:r>
            <a:endParaRPr lang="fr-FR" sz="2000" b="1" dirty="0">
              <a:latin typeface="Calibri" pitchFamily="34" charset="0"/>
            </a:endParaRPr>
          </a:p>
        </p:txBody>
      </p:sp>
      <p:grpSp>
        <p:nvGrpSpPr>
          <p:cNvPr id="27" name="Group 81"/>
          <p:cNvGrpSpPr>
            <a:grpSpLocks/>
          </p:cNvGrpSpPr>
          <p:nvPr/>
        </p:nvGrpSpPr>
        <p:grpSpPr bwMode="auto">
          <a:xfrm>
            <a:off x="0" y="3322743"/>
            <a:ext cx="2489200" cy="1509713"/>
            <a:chOff x="4042" y="2756"/>
            <a:chExt cx="1568" cy="951"/>
          </a:xfrm>
        </p:grpSpPr>
        <p:pic>
          <p:nvPicPr>
            <p:cNvPr id="28" name="Picture 24" descr="D:\Mes documents\PhD\Emeline_Thèse\Thèse_2010.03.02\02. Manuscrit thèse\04. Chapitre 4 - Couches minces\Chapitre 4 - Figures\Morphologie AFM\GVS89r - 3D.tif"/>
            <p:cNvPicPr>
              <a:picLocks noChangeAspect="1" noChangeArrowheads="1"/>
            </p:cNvPicPr>
            <p:nvPr/>
          </p:nvPicPr>
          <p:blipFill>
            <a:blip r:embed="rId10"/>
            <a:srcRect/>
            <a:stretch>
              <a:fillRect/>
            </a:stretch>
          </p:blipFill>
          <p:spPr bwMode="auto">
            <a:xfrm>
              <a:off x="4042" y="2756"/>
              <a:ext cx="1568" cy="944"/>
            </a:xfrm>
            <a:prstGeom prst="rect">
              <a:avLst/>
            </a:prstGeom>
            <a:noFill/>
            <a:ln w="9525">
              <a:noFill/>
              <a:miter lim="800000"/>
              <a:headEnd/>
              <a:tailEnd/>
            </a:ln>
          </p:spPr>
        </p:pic>
        <p:sp>
          <p:nvSpPr>
            <p:cNvPr id="29" name="TextBox 52"/>
            <p:cNvSpPr txBox="1">
              <a:spLocks noChangeArrowheads="1"/>
            </p:cNvSpPr>
            <p:nvPr/>
          </p:nvSpPr>
          <p:spPr bwMode="auto">
            <a:xfrm>
              <a:off x="4042" y="3494"/>
              <a:ext cx="1318" cy="213"/>
            </a:xfrm>
            <a:prstGeom prst="rect">
              <a:avLst/>
            </a:prstGeom>
            <a:noFill/>
            <a:ln w="9525">
              <a:noFill/>
              <a:miter lim="800000"/>
              <a:headEnd/>
              <a:tailEnd/>
            </a:ln>
          </p:spPr>
          <p:txBody>
            <a:bodyPr wrap="none">
              <a:spAutoFit/>
            </a:bodyPr>
            <a:lstStyle/>
            <a:p>
              <a:r>
                <a:rPr lang="fr-FR" sz="1600" dirty="0" smtClean="0">
                  <a:latin typeface="Calibri" pitchFamily="34" charset="0"/>
                  <a:cs typeface="Arial" charset="0"/>
                </a:rPr>
                <a:t>RMS </a:t>
              </a:r>
              <a:r>
                <a:rPr lang="fr-FR" sz="1600" dirty="0" err="1" smtClean="0">
                  <a:latin typeface="Calibri" pitchFamily="34" charset="0"/>
                  <a:cs typeface="Arial" charset="0"/>
                </a:rPr>
                <a:t>roughness</a:t>
              </a:r>
              <a:r>
                <a:rPr lang="fr-FR" sz="1600" dirty="0" smtClean="0">
                  <a:latin typeface="Calibri" pitchFamily="34" charset="0"/>
                  <a:cs typeface="Arial" charset="0"/>
                </a:rPr>
                <a:t> = </a:t>
              </a:r>
              <a:r>
                <a:rPr lang="fr-FR" sz="1600" dirty="0">
                  <a:latin typeface="Calibri" pitchFamily="34" charset="0"/>
                  <a:cs typeface="Arial" charset="0"/>
                </a:rPr>
                <a:t>3 nm</a:t>
              </a:r>
            </a:p>
          </p:txBody>
        </p:sp>
      </p:grpSp>
      <p:grpSp>
        <p:nvGrpSpPr>
          <p:cNvPr id="30" name="Group 79"/>
          <p:cNvGrpSpPr>
            <a:grpSpLocks/>
          </p:cNvGrpSpPr>
          <p:nvPr/>
        </p:nvGrpSpPr>
        <p:grpSpPr bwMode="auto">
          <a:xfrm>
            <a:off x="2423604" y="3165028"/>
            <a:ext cx="2671281" cy="1975149"/>
            <a:chOff x="3865" y="727"/>
            <a:chExt cx="1809" cy="1337"/>
          </a:xfrm>
        </p:grpSpPr>
        <p:pic>
          <p:nvPicPr>
            <p:cNvPr id="31" name="Picture 4" descr="rrB500Kb_avecTF"/>
            <p:cNvPicPr>
              <a:picLocks noChangeAspect="1" noChangeArrowheads="1"/>
            </p:cNvPicPr>
            <p:nvPr/>
          </p:nvPicPr>
          <p:blipFill>
            <a:blip r:embed="rId11"/>
            <a:srcRect/>
            <a:stretch>
              <a:fillRect/>
            </a:stretch>
          </p:blipFill>
          <p:spPr bwMode="auto">
            <a:xfrm>
              <a:off x="3893" y="727"/>
              <a:ext cx="1781" cy="1337"/>
            </a:xfrm>
            <a:prstGeom prst="rect">
              <a:avLst/>
            </a:prstGeom>
            <a:noFill/>
            <a:ln w="9525">
              <a:noFill/>
              <a:miter lim="800000"/>
              <a:headEnd/>
              <a:tailEnd/>
            </a:ln>
          </p:spPr>
        </p:pic>
        <p:sp>
          <p:nvSpPr>
            <p:cNvPr id="32" name="Rectangle 31"/>
            <p:cNvSpPr/>
            <p:nvPr/>
          </p:nvSpPr>
          <p:spPr>
            <a:xfrm>
              <a:off x="3933" y="1970"/>
              <a:ext cx="188" cy="76"/>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b="0">
                <a:solidFill>
                  <a:srgbClr val="FFFFFF"/>
                </a:solidFill>
                <a:latin typeface="Calibri" pitchFamily="34" charset="0"/>
                <a:cs typeface="Arial" charset="0"/>
              </a:endParaRPr>
            </a:p>
          </p:txBody>
        </p:sp>
        <p:sp>
          <p:nvSpPr>
            <p:cNvPr id="33" name="TextBox 45"/>
            <p:cNvSpPr txBox="1">
              <a:spLocks noChangeArrowheads="1"/>
            </p:cNvSpPr>
            <p:nvPr/>
          </p:nvSpPr>
          <p:spPr bwMode="auto">
            <a:xfrm>
              <a:off x="3865" y="1802"/>
              <a:ext cx="375" cy="208"/>
            </a:xfrm>
            <a:prstGeom prst="rect">
              <a:avLst/>
            </a:prstGeom>
            <a:noFill/>
            <a:ln w="9525">
              <a:noFill/>
              <a:miter lim="800000"/>
              <a:headEnd/>
              <a:tailEnd/>
            </a:ln>
          </p:spPr>
          <p:txBody>
            <a:bodyPr wrap="none">
              <a:spAutoFit/>
            </a:bodyPr>
            <a:lstStyle/>
            <a:p>
              <a:r>
                <a:rPr lang="fr-FR" sz="1400">
                  <a:latin typeface="Calibri" pitchFamily="34" charset="0"/>
                  <a:cs typeface="Arial" charset="0"/>
                </a:rPr>
                <a:t>5 nm</a:t>
              </a:r>
            </a:p>
          </p:txBody>
        </p:sp>
      </p:grpSp>
      <p:sp>
        <p:nvSpPr>
          <p:cNvPr id="34" name="Text Box 78"/>
          <p:cNvSpPr txBox="1">
            <a:spLocks noChangeArrowheads="1"/>
          </p:cNvSpPr>
          <p:nvPr/>
        </p:nvSpPr>
        <p:spPr bwMode="auto">
          <a:xfrm>
            <a:off x="274778" y="5266835"/>
            <a:ext cx="3702418" cy="369332"/>
          </a:xfrm>
          <a:prstGeom prst="rect">
            <a:avLst/>
          </a:prstGeom>
          <a:noFill/>
          <a:ln w="9525" algn="ctr">
            <a:noFill/>
            <a:miter lim="800000"/>
            <a:headEnd/>
            <a:tailEnd/>
          </a:ln>
        </p:spPr>
        <p:txBody>
          <a:bodyPr wrap="square">
            <a:spAutoFit/>
          </a:bodyPr>
          <a:lstStyle/>
          <a:p>
            <a:pPr algn="ctr">
              <a:spcBef>
                <a:spcPct val="50000"/>
              </a:spcBef>
            </a:pPr>
            <a:r>
              <a:rPr lang="fr-FR" dirty="0" err="1" smtClean="0">
                <a:latin typeface="Calibri" pitchFamily="34" charset="0"/>
              </a:rPr>
              <a:t>Average</a:t>
            </a:r>
            <a:r>
              <a:rPr lang="fr-FR" dirty="0" smtClean="0">
                <a:latin typeface="Calibri" pitchFamily="34" charset="0"/>
              </a:rPr>
              <a:t> grain size = </a:t>
            </a:r>
            <a:r>
              <a:rPr lang="fr-FR" dirty="0">
                <a:latin typeface="Calibri" pitchFamily="34" charset="0"/>
              </a:rPr>
              <a:t>30 nm</a:t>
            </a:r>
          </a:p>
        </p:txBody>
      </p:sp>
      <p:sp>
        <p:nvSpPr>
          <p:cNvPr id="35" name="ZoneTexte 34"/>
          <p:cNvSpPr txBox="1"/>
          <p:nvPr/>
        </p:nvSpPr>
        <p:spPr>
          <a:xfrm>
            <a:off x="0" y="3224080"/>
            <a:ext cx="1429305" cy="369332"/>
          </a:xfrm>
          <a:prstGeom prst="rect">
            <a:avLst/>
          </a:prstGeom>
          <a:noFill/>
        </p:spPr>
        <p:txBody>
          <a:bodyPr wrap="square" rtlCol="0">
            <a:spAutoFit/>
          </a:bodyPr>
          <a:lstStyle/>
          <a:p>
            <a:pPr algn="ctr"/>
            <a:r>
              <a:rPr lang="fr-FR" dirty="0" smtClean="0">
                <a:latin typeface="Calibri" pitchFamily="34" charset="0"/>
              </a:rPr>
              <a:t>AFM</a:t>
            </a:r>
            <a:endParaRPr lang="fr-FR" dirty="0">
              <a:latin typeface="Calibri" pitchFamily="34" charset="0"/>
            </a:endParaRPr>
          </a:p>
        </p:txBody>
      </p:sp>
      <p:sp>
        <p:nvSpPr>
          <p:cNvPr id="36" name="Rectangle 35"/>
          <p:cNvSpPr/>
          <p:nvPr/>
        </p:nvSpPr>
        <p:spPr>
          <a:xfrm>
            <a:off x="61889" y="6387029"/>
            <a:ext cx="3866187" cy="276999"/>
          </a:xfrm>
          <a:prstGeom prst="rect">
            <a:avLst/>
          </a:prstGeom>
        </p:spPr>
        <p:txBody>
          <a:bodyPr wrap="none">
            <a:spAutoFit/>
          </a:bodyPr>
          <a:lstStyle/>
          <a:p>
            <a:r>
              <a:rPr lang="en-US" sz="1200" dirty="0" smtClean="0">
                <a:latin typeface="Calibri" pitchFamily="34" charset="0"/>
              </a:rPr>
              <a:t>J. </a:t>
            </a:r>
            <a:r>
              <a:rPr lang="en-US" sz="1200" dirty="0" err="1" smtClean="0">
                <a:latin typeface="Calibri" pitchFamily="34" charset="0"/>
              </a:rPr>
              <a:t>Tranchant</a:t>
            </a:r>
            <a:r>
              <a:rPr lang="en-US" sz="1200" dirty="0" smtClean="0">
                <a:latin typeface="Calibri" pitchFamily="34" charset="0"/>
              </a:rPr>
              <a:t> </a:t>
            </a:r>
            <a:r>
              <a:rPr lang="en-US" sz="1200" i="1" dirty="0" smtClean="0">
                <a:latin typeface="Calibri" pitchFamily="34" charset="0"/>
              </a:rPr>
              <a:t>et al.</a:t>
            </a:r>
            <a:r>
              <a:rPr lang="en-US" sz="1200" dirty="0" smtClean="0">
                <a:latin typeface="Calibri" pitchFamily="34" charset="0"/>
              </a:rPr>
              <a:t>, J. Phys. D: Appl. Phys. </a:t>
            </a:r>
            <a:r>
              <a:rPr lang="en-US" sz="1200" b="1" dirty="0" smtClean="0">
                <a:latin typeface="Calibri" pitchFamily="34" charset="0"/>
              </a:rPr>
              <a:t>47, </a:t>
            </a:r>
            <a:r>
              <a:rPr lang="en-US" sz="1200" dirty="0" smtClean="0">
                <a:latin typeface="Calibri" pitchFamily="34" charset="0"/>
              </a:rPr>
              <a:t>065309 (2014)</a:t>
            </a:r>
            <a:endParaRPr lang="fr-FR" sz="1200" dirty="0">
              <a:latin typeface="Calibri" pitchFamily="34" charset="0"/>
            </a:endParaRPr>
          </a:p>
        </p:txBody>
      </p:sp>
      <p:grpSp>
        <p:nvGrpSpPr>
          <p:cNvPr id="37" name="Groupe 36"/>
          <p:cNvGrpSpPr/>
          <p:nvPr/>
        </p:nvGrpSpPr>
        <p:grpSpPr>
          <a:xfrm>
            <a:off x="2116123" y="2118257"/>
            <a:ext cx="4006850" cy="3368675"/>
            <a:chOff x="4488719" y="1492612"/>
            <a:chExt cx="4006850" cy="3368675"/>
          </a:xfrm>
        </p:grpSpPr>
        <p:pic>
          <p:nvPicPr>
            <p:cNvPr id="39" name="Picture 30"/>
            <p:cNvPicPr>
              <a:picLocks noChangeAspect="1" noChangeArrowheads="1"/>
            </p:cNvPicPr>
            <p:nvPr/>
          </p:nvPicPr>
          <p:blipFill>
            <a:blip r:embed="rId12" cstate="print"/>
            <a:srcRect/>
            <a:stretch>
              <a:fillRect/>
            </a:stretch>
          </p:blipFill>
          <p:spPr bwMode="auto">
            <a:xfrm>
              <a:off x="4488719" y="1492612"/>
              <a:ext cx="4006850" cy="3368675"/>
            </a:xfrm>
            <a:prstGeom prst="rect">
              <a:avLst/>
            </a:prstGeom>
            <a:noFill/>
            <a:ln w="9525">
              <a:noFill/>
              <a:miter lim="800000"/>
              <a:headEnd/>
              <a:tailEnd/>
            </a:ln>
            <a:effectLst/>
          </p:spPr>
        </p:pic>
        <p:sp>
          <p:nvSpPr>
            <p:cNvPr id="40" name="ZoneTexte 39"/>
            <p:cNvSpPr txBox="1"/>
            <p:nvPr/>
          </p:nvSpPr>
          <p:spPr>
            <a:xfrm rot="16200000">
              <a:off x="3861785" y="2630158"/>
              <a:ext cx="1686758" cy="400110"/>
            </a:xfrm>
            <a:prstGeom prst="rect">
              <a:avLst/>
            </a:prstGeom>
            <a:solidFill>
              <a:schemeClr val="bg1"/>
            </a:solidFill>
          </p:spPr>
          <p:txBody>
            <a:bodyPr wrap="square" rtlCol="0">
              <a:spAutoFit/>
            </a:bodyPr>
            <a:lstStyle/>
            <a:p>
              <a:pPr algn="ctr"/>
              <a:r>
                <a:rPr lang="fr-FR" sz="2000" b="1" dirty="0" smtClean="0">
                  <a:latin typeface="Calibri" pitchFamily="34" charset="0"/>
                </a:rPr>
                <a:t>R (</a:t>
              </a:r>
              <a:r>
                <a:rPr lang="fr-FR" sz="2000" b="1" dirty="0" smtClean="0">
                  <a:latin typeface="Calibri" pitchFamily="34" charset="0"/>
                  <a:sym typeface="Symbol"/>
                </a:rPr>
                <a:t>)</a:t>
              </a:r>
              <a:endParaRPr lang="fr-FR" sz="2000" b="1" dirty="0">
                <a:latin typeface="Calibri" pitchFamily="34" charset="0"/>
              </a:endParaRPr>
            </a:p>
          </p:txBody>
        </p:sp>
        <p:sp>
          <p:nvSpPr>
            <p:cNvPr id="41" name="ZoneTexte 40"/>
            <p:cNvSpPr txBox="1"/>
            <p:nvPr/>
          </p:nvSpPr>
          <p:spPr>
            <a:xfrm>
              <a:off x="6730752" y="4440313"/>
              <a:ext cx="1686758" cy="369332"/>
            </a:xfrm>
            <a:prstGeom prst="rect">
              <a:avLst/>
            </a:prstGeom>
            <a:solidFill>
              <a:schemeClr val="bg1"/>
            </a:solidFill>
          </p:spPr>
          <p:txBody>
            <a:bodyPr wrap="square" rtlCol="0">
              <a:spAutoFit/>
            </a:bodyPr>
            <a:lstStyle/>
            <a:p>
              <a:pPr algn="r"/>
              <a:r>
                <a:rPr lang="fr-FR" b="1" dirty="0" smtClean="0">
                  <a:latin typeface="Calibri" pitchFamily="34" charset="0"/>
                </a:rPr>
                <a:t>time</a:t>
              </a:r>
              <a:endParaRPr lang="fr-FR" b="1" dirty="0">
                <a:latin typeface="Calibri" pitchFamily="34" charset="0"/>
              </a:endParaRPr>
            </a:p>
          </p:txBody>
        </p:sp>
        <p:sp>
          <p:nvSpPr>
            <p:cNvPr id="42" name="ZoneTexte 41"/>
            <p:cNvSpPr txBox="1"/>
            <p:nvPr/>
          </p:nvSpPr>
          <p:spPr>
            <a:xfrm>
              <a:off x="5560378" y="1556550"/>
              <a:ext cx="2465035" cy="369332"/>
            </a:xfrm>
            <a:prstGeom prst="rect">
              <a:avLst/>
            </a:prstGeom>
            <a:solidFill>
              <a:schemeClr val="bg1"/>
            </a:solidFill>
          </p:spPr>
          <p:txBody>
            <a:bodyPr wrap="square" rtlCol="0">
              <a:spAutoFit/>
            </a:bodyPr>
            <a:lstStyle/>
            <a:p>
              <a:pPr algn="ctr"/>
              <a:r>
                <a:rPr lang="fr-FR" b="1" dirty="0" smtClean="0">
                  <a:latin typeface="Calibri" pitchFamily="34" charset="0"/>
                </a:rPr>
                <a:t>R</a:t>
              </a:r>
              <a:r>
                <a:rPr lang="fr-FR" b="1" baseline="-25000" dirty="0" smtClean="0">
                  <a:latin typeface="Calibri" pitchFamily="34" charset="0"/>
                </a:rPr>
                <a:t>OFF</a:t>
              </a:r>
              <a:r>
                <a:rPr lang="fr-FR" b="1" dirty="0" smtClean="0">
                  <a:latin typeface="Calibri" pitchFamily="34" charset="0"/>
                </a:rPr>
                <a:t>/R</a:t>
              </a:r>
              <a:r>
                <a:rPr lang="fr-FR" b="1" baseline="-25000" dirty="0" smtClean="0">
                  <a:latin typeface="Calibri" pitchFamily="34" charset="0"/>
                </a:rPr>
                <a:t>ON</a:t>
              </a:r>
              <a:r>
                <a:rPr lang="fr-FR" b="1" dirty="0" smtClean="0">
                  <a:latin typeface="Calibri" pitchFamily="34" charset="0"/>
                </a:rPr>
                <a:t>= 5-7</a:t>
              </a:r>
              <a:endParaRPr lang="fr-FR" b="1" dirty="0">
                <a:latin typeface="Calibri" pitchFamily="34" charset="0"/>
              </a:endParaRPr>
            </a:p>
          </p:txBody>
        </p:sp>
        <p:sp>
          <p:nvSpPr>
            <p:cNvPr id="43" name="Rectangle 42"/>
            <p:cNvSpPr/>
            <p:nvPr/>
          </p:nvSpPr>
          <p:spPr bwMode="auto">
            <a:xfrm>
              <a:off x="7963269" y="1607655"/>
              <a:ext cx="381739" cy="185635"/>
            </a:xfrm>
            <a:prstGeom prst="rect">
              <a:avLst/>
            </a:prstGeom>
            <a:solidFill>
              <a:schemeClr val="bg1"/>
            </a:solidFill>
            <a:ln w="222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Calibri" pitchFamily="34" charset="0"/>
              </a:endParaRPr>
            </a:p>
          </p:txBody>
        </p:sp>
      </p:grpSp>
      <p:sp>
        <p:nvSpPr>
          <p:cNvPr id="44" name="ZoneTexte 43"/>
          <p:cNvSpPr txBox="1"/>
          <p:nvPr/>
        </p:nvSpPr>
        <p:spPr>
          <a:xfrm>
            <a:off x="3244645" y="3224982"/>
            <a:ext cx="2615381" cy="830997"/>
          </a:xfrm>
          <a:prstGeom prst="rect">
            <a:avLst/>
          </a:prstGeom>
          <a:solidFill>
            <a:schemeClr val="bg1">
              <a:alpha val="72000"/>
            </a:schemeClr>
          </a:solidFill>
        </p:spPr>
        <p:txBody>
          <a:bodyPr wrap="square" rtlCol="0">
            <a:spAutoFit/>
          </a:bodyPr>
          <a:lstStyle/>
          <a:p>
            <a:pPr algn="ctr"/>
            <a:r>
              <a:rPr lang="fr-FR" sz="2400" dirty="0" err="1" smtClean="0">
                <a:latin typeface="Calibri" pitchFamily="34" charset="0"/>
              </a:rPr>
              <a:t>Reversible</a:t>
            </a:r>
            <a:r>
              <a:rPr lang="fr-FR" sz="2400" dirty="0" smtClean="0">
                <a:latin typeface="Calibri" pitchFamily="34" charset="0"/>
              </a:rPr>
              <a:t> </a:t>
            </a:r>
            <a:r>
              <a:rPr lang="fr-FR" sz="2400" dirty="0" err="1" smtClean="0">
                <a:latin typeface="Calibri" pitchFamily="34" charset="0"/>
              </a:rPr>
              <a:t>resistive</a:t>
            </a:r>
            <a:r>
              <a:rPr lang="fr-FR" sz="2400" dirty="0" smtClean="0">
                <a:latin typeface="Calibri" pitchFamily="34" charset="0"/>
              </a:rPr>
              <a:t> </a:t>
            </a:r>
            <a:r>
              <a:rPr lang="fr-FR" sz="2400" dirty="0" err="1" smtClean="0">
                <a:latin typeface="Calibri" pitchFamily="34" charset="0"/>
              </a:rPr>
              <a:t>switch</a:t>
            </a:r>
            <a:r>
              <a:rPr lang="fr-FR" sz="2400" dirty="0" smtClean="0">
                <a:latin typeface="Calibri" pitchFamily="34" charset="0"/>
              </a:rPr>
              <a:t>!</a:t>
            </a:r>
            <a:endParaRPr lang="fr-FR" sz="2400" dirty="0">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5" grpId="0"/>
      <p:bldP spid="16" grpId="0" animBg="1"/>
      <p:bldP spid="23" grpId="0"/>
      <p:bldP spid="24" grpId="0"/>
      <p:bldP spid="25" grpId="0"/>
      <p:bldP spid="26" grpId="0"/>
      <p:bldP spid="34" grpId="0"/>
      <p:bldP spid="35" grpId="0"/>
      <p:bldP spid="36" grpId="0"/>
      <p:bldP spid="4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Espace réservé du numéro de diapositive 1"/>
          <p:cNvSpPr>
            <a:spLocks noGrp="1"/>
          </p:cNvSpPr>
          <p:nvPr>
            <p:ph type="sldNum" sz="quarter" idx="10"/>
          </p:nvPr>
        </p:nvSpPr>
        <p:spPr/>
        <p:txBody>
          <a:bodyPr/>
          <a:lstStyle/>
          <a:p>
            <a:fld id="{DE1735D6-E1D5-4AC9-951A-8E97CA570EF2}" type="slidenum">
              <a:rPr lang="fr-FR">
                <a:latin typeface="Calibri" pitchFamily="34" charset="0"/>
              </a:rPr>
              <a:pPr/>
              <a:t>16</a:t>
            </a:fld>
            <a:endParaRPr lang="fr-FR">
              <a:latin typeface="Calibri" pitchFamily="34" charset="0"/>
            </a:endParaRPr>
          </a:p>
        </p:txBody>
      </p:sp>
      <p:sp>
        <p:nvSpPr>
          <p:cNvPr id="4" name="Title Placeholder 1"/>
          <p:cNvSpPr txBox="1">
            <a:spLocks/>
          </p:cNvSpPr>
          <p:nvPr/>
        </p:nvSpPr>
        <p:spPr bwMode="auto">
          <a:xfrm>
            <a:off x="0" y="0"/>
            <a:ext cx="9144000" cy="690563"/>
          </a:xfrm>
          <a:prstGeom prst="rect">
            <a:avLst/>
          </a:prstGeom>
          <a:gradFill rotWithShape="0">
            <a:gsLst>
              <a:gs pos="0">
                <a:schemeClr val="accent2">
                  <a:gamma/>
                  <a:shade val="46275"/>
                  <a:invGamma/>
                </a:schemeClr>
              </a:gs>
              <a:gs pos="50000">
                <a:schemeClr val="accent2"/>
              </a:gs>
              <a:gs pos="100000">
                <a:schemeClr val="accent2">
                  <a:gamma/>
                  <a:shade val="46275"/>
                  <a:invGamma/>
                </a:schemeClr>
              </a:gs>
            </a:gsLst>
            <a:lin ang="5400000" scaled="1"/>
          </a:gradFill>
          <a:ln w="9525">
            <a:solidFill>
              <a:schemeClr val="tx1"/>
            </a:solidFill>
            <a:miter lim="800000"/>
            <a:headEnd/>
            <a:tailEnd/>
          </a:ln>
        </p:spPr>
        <p:txBody>
          <a:bodyPr anchor="ctr"/>
          <a:lstStyle/>
          <a:p>
            <a:pPr algn="ctr"/>
            <a:r>
              <a:rPr lang="en-US" sz="2800" b="1" dirty="0" smtClean="0">
                <a:solidFill>
                  <a:schemeClr val="bg1"/>
                </a:solidFill>
                <a:latin typeface="Calibri" pitchFamily="34" charset="0"/>
                <a:ea typeface="ＭＳ Ｐゴシック" pitchFamily="-112" charset="-128"/>
                <a:cs typeface="Arial" charset="0"/>
              </a:rPr>
              <a:t>Electrical performances of GaV4S8 for Mott memories</a:t>
            </a:r>
          </a:p>
        </p:txBody>
      </p:sp>
      <p:pic>
        <p:nvPicPr>
          <p:cNvPr id="384003" name="Picture 3" descr="Fig3"/>
          <p:cNvPicPr>
            <a:picLocks noChangeAspect="1" noChangeArrowheads="1"/>
          </p:cNvPicPr>
          <p:nvPr/>
        </p:nvPicPr>
        <p:blipFill>
          <a:blip r:embed="rId2" cstate="print"/>
          <a:srcRect/>
          <a:stretch>
            <a:fillRect/>
          </a:stretch>
        </p:blipFill>
        <p:spPr bwMode="auto">
          <a:xfrm>
            <a:off x="0" y="1350401"/>
            <a:ext cx="5359400" cy="1989138"/>
          </a:xfrm>
          <a:prstGeom prst="rect">
            <a:avLst/>
          </a:prstGeom>
          <a:noFill/>
        </p:spPr>
      </p:pic>
      <p:sp>
        <p:nvSpPr>
          <p:cNvPr id="384004" name="Text Box 4"/>
          <p:cNvSpPr txBox="1">
            <a:spLocks noChangeArrowheads="1"/>
          </p:cNvSpPr>
          <p:nvPr/>
        </p:nvSpPr>
        <p:spPr bwMode="auto">
          <a:xfrm>
            <a:off x="0" y="693176"/>
            <a:ext cx="3848100" cy="366713"/>
          </a:xfrm>
          <a:prstGeom prst="rect">
            <a:avLst/>
          </a:prstGeom>
          <a:solidFill>
            <a:schemeClr val="bg1"/>
          </a:solidFill>
          <a:ln w="9525" algn="ctr">
            <a:noFill/>
            <a:miter lim="800000"/>
            <a:headEnd/>
            <a:tailEnd/>
          </a:ln>
          <a:effectLst/>
        </p:spPr>
        <p:txBody>
          <a:bodyPr>
            <a:spAutoFit/>
          </a:bodyPr>
          <a:lstStyle/>
          <a:p>
            <a:pPr>
              <a:spcBef>
                <a:spcPct val="50000"/>
              </a:spcBef>
            </a:pPr>
            <a:r>
              <a:rPr lang="fr-FR" u="sng" dirty="0" err="1">
                <a:effectLst>
                  <a:outerShdw blurRad="38100" dist="38100" dir="2700000" algn="tl">
                    <a:srgbClr val="C0C0C0"/>
                  </a:outerShdw>
                </a:effectLst>
                <a:latin typeface="Calibri" pitchFamily="34" charset="0"/>
              </a:rPr>
              <a:t>Resistive</a:t>
            </a:r>
            <a:r>
              <a:rPr lang="fr-FR" u="sng" dirty="0">
                <a:effectLst>
                  <a:outerShdw blurRad="38100" dist="38100" dir="2700000" algn="tl">
                    <a:srgbClr val="C0C0C0"/>
                  </a:outerShdw>
                </a:effectLst>
                <a:latin typeface="Calibri" pitchFamily="34" charset="0"/>
              </a:rPr>
              <a:t> </a:t>
            </a:r>
            <a:r>
              <a:rPr lang="fr-FR" u="sng" dirty="0" err="1">
                <a:effectLst>
                  <a:outerShdw blurRad="38100" dist="38100" dir="2700000" algn="tl">
                    <a:srgbClr val="C0C0C0"/>
                  </a:outerShdw>
                </a:effectLst>
                <a:latin typeface="Calibri" pitchFamily="34" charset="0"/>
              </a:rPr>
              <a:t>switch</a:t>
            </a:r>
            <a:r>
              <a:rPr lang="fr-FR" u="sng" dirty="0">
                <a:effectLst>
                  <a:outerShdw blurRad="38100" dist="38100" dir="2700000" algn="tl">
                    <a:srgbClr val="C0C0C0"/>
                  </a:outerShdw>
                </a:effectLst>
                <a:latin typeface="Calibri" pitchFamily="34" charset="0"/>
              </a:rPr>
              <a:t> </a:t>
            </a:r>
            <a:r>
              <a:rPr lang="fr-FR" u="sng" dirty="0" err="1">
                <a:effectLst>
                  <a:outerShdw blurRad="38100" dist="38100" dir="2700000" algn="tl">
                    <a:srgbClr val="C0C0C0"/>
                  </a:outerShdw>
                </a:effectLst>
                <a:latin typeface="Calibri" pitchFamily="34" charset="0"/>
              </a:rPr>
              <a:t>cycling</a:t>
            </a:r>
            <a:r>
              <a:rPr lang="fr-FR" u="sng" dirty="0">
                <a:effectLst>
                  <a:outerShdw blurRad="38100" dist="38100" dir="2700000" algn="tl">
                    <a:srgbClr val="C0C0C0"/>
                  </a:outerShdw>
                </a:effectLst>
                <a:latin typeface="Calibri" pitchFamily="34" charset="0"/>
              </a:rPr>
              <a:t> endurance </a:t>
            </a:r>
          </a:p>
        </p:txBody>
      </p:sp>
      <p:sp>
        <p:nvSpPr>
          <p:cNvPr id="384005" name="Rectangle 5"/>
          <p:cNvSpPr>
            <a:spLocks noChangeArrowheads="1"/>
          </p:cNvSpPr>
          <p:nvPr/>
        </p:nvSpPr>
        <p:spPr bwMode="auto">
          <a:xfrm>
            <a:off x="0" y="1112838"/>
            <a:ext cx="3541713" cy="304800"/>
          </a:xfrm>
          <a:prstGeom prst="rect">
            <a:avLst/>
          </a:prstGeom>
          <a:solidFill>
            <a:schemeClr val="bg1"/>
          </a:solidFill>
          <a:ln w="9525" algn="ctr">
            <a:noFill/>
            <a:miter lim="800000"/>
            <a:headEnd/>
            <a:tailEnd/>
          </a:ln>
          <a:effectLst/>
        </p:spPr>
        <p:txBody>
          <a:bodyPr>
            <a:spAutoFit/>
          </a:bodyPr>
          <a:lstStyle/>
          <a:p>
            <a:r>
              <a:rPr lang="fr-FR" sz="1400" b="1">
                <a:latin typeface="Calibri" pitchFamily="34" charset="0"/>
              </a:rPr>
              <a:t>2V / 1ms pulses</a:t>
            </a:r>
            <a:r>
              <a:rPr lang="fr-FR" sz="1400">
                <a:latin typeface="Calibri" pitchFamily="34" charset="0"/>
              </a:rPr>
              <a:t> on 50x50µm² MIM structures </a:t>
            </a:r>
          </a:p>
        </p:txBody>
      </p:sp>
      <p:sp>
        <p:nvSpPr>
          <p:cNvPr id="384006" name="Rectangle 6"/>
          <p:cNvSpPr>
            <a:spLocks noChangeArrowheads="1"/>
          </p:cNvSpPr>
          <p:nvPr/>
        </p:nvSpPr>
        <p:spPr bwMode="auto">
          <a:xfrm>
            <a:off x="3090863" y="2754313"/>
            <a:ext cx="1512887" cy="290512"/>
          </a:xfrm>
          <a:prstGeom prst="rect">
            <a:avLst/>
          </a:prstGeom>
          <a:noFill/>
          <a:ln w="9525" algn="ctr">
            <a:noFill/>
            <a:miter lim="800000"/>
            <a:headEnd/>
            <a:tailEnd/>
          </a:ln>
          <a:effectLst/>
        </p:spPr>
        <p:txBody>
          <a:bodyPr wrap="none">
            <a:spAutoFit/>
          </a:bodyPr>
          <a:lstStyle/>
          <a:p>
            <a:r>
              <a:rPr lang="fr-FR" sz="1300" b="1">
                <a:latin typeface="Calibri" pitchFamily="34" charset="0"/>
              </a:rPr>
              <a:t>, error rate &lt; 0,1 ‰</a:t>
            </a:r>
          </a:p>
        </p:txBody>
      </p:sp>
      <p:pic>
        <p:nvPicPr>
          <p:cNvPr id="384007" name="Picture 7" descr="Fig1"/>
          <p:cNvPicPr>
            <a:picLocks noChangeAspect="1" noChangeArrowheads="1"/>
          </p:cNvPicPr>
          <p:nvPr/>
        </p:nvPicPr>
        <p:blipFill>
          <a:blip r:embed="rId3" cstate="print"/>
          <a:srcRect l="5681" t="389" r="44768" b="65375"/>
          <a:stretch>
            <a:fillRect/>
          </a:stretch>
        </p:blipFill>
        <p:spPr bwMode="auto">
          <a:xfrm>
            <a:off x="3543300" y="809064"/>
            <a:ext cx="1690688" cy="1270000"/>
          </a:xfrm>
          <a:prstGeom prst="rect">
            <a:avLst/>
          </a:prstGeom>
          <a:noFill/>
        </p:spPr>
      </p:pic>
      <p:grpSp>
        <p:nvGrpSpPr>
          <p:cNvPr id="2" name="Group 8"/>
          <p:cNvGrpSpPr>
            <a:grpSpLocks/>
          </p:cNvGrpSpPr>
          <p:nvPr/>
        </p:nvGrpSpPr>
        <p:grpSpPr bwMode="auto">
          <a:xfrm>
            <a:off x="5962650" y="700447"/>
            <a:ext cx="3181350" cy="3165475"/>
            <a:chOff x="3756" y="466"/>
            <a:chExt cx="2004" cy="1994"/>
          </a:xfrm>
        </p:grpSpPr>
        <p:pic>
          <p:nvPicPr>
            <p:cNvPr id="384009" name="Picture 9" descr="Fig6"/>
            <p:cNvPicPr>
              <a:picLocks noChangeAspect="1" noChangeArrowheads="1"/>
            </p:cNvPicPr>
            <p:nvPr/>
          </p:nvPicPr>
          <p:blipFill>
            <a:blip r:embed="rId4" cstate="print"/>
            <a:srcRect b="2693"/>
            <a:stretch>
              <a:fillRect/>
            </a:stretch>
          </p:blipFill>
          <p:spPr bwMode="auto">
            <a:xfrm>
              <a:off x="3758" y="714"/>
              <a:ext cx="1358" cy="1746"/>
            </a:xfrm>
            <a:prstGeom prst="rect">
              <a:avLst/>
            </a:prstGeom>
            <a:noFill/>
          </p:spPr>
        </p:pic>
        <p:sp>
          <p:nvSpPr>
            <p:cNvPr id="384010" name="Rectangle 10"/>
            <p:cNvSpPr>
              <a:spLocks noChangeArrowheads="1"/>
            </p:cNvSpPr>
            <p:nvPr/>
          </p:nvSpPr>
          <p:spPr bwMode="auto">
            <a:xfrm>
              <a:off x="3834" y="1527"/>
              <a:ext cx="1541" cy="433"/>
            </a:xfrm>
            <a:prstGeom prst="rect">
              <a:avLst/>
            </a:prstGeom>
            <a:noFill/>
            <a:ln w="9525" algn="ctr">
              <a:noFill/>
              <a:miter lim="800000"/>
              <a:headEnd/>
              <a:tailEnd/>
            </a:ln>
            <a:effectLst/>
          </p:spPr>
          <p:txBody>
            <a:bodyPr>
              <a:spAutoFit/>
            </a:bodyPr>
            <a:lstStyle/>
            <a:p>
              <a:pPr algn="ctr"/>
              <a:r>
                <a:rPr lang="fr-FR" sz="1300" b="1" dirty="0">
                  <a:latin typeface="Calibri" pitchFamily="34" charset="0"/>
                </a:rPr>
                <a:t>8V / 100ns pulses</a:t>
              </a:r>
              <a:r>
                <a:rPr lang="fr-FR" sz="1300" dirty="0">
                  <a:latin typeface="Calibri" pitchFamily="34" charset="0"/>
                </a:rPr>
                <a:t> on </a:t>
              </a:r>
              <a:br>
                <a:rPr lang="fr-FR" sz="1300" dirty="0">
                  <a:latin typeface="Calibri" pitchFamily="34" charset="0"/>
                </a:rPr>
              </a:br>
              <a:r>
                <a:rPr lang="fr-FR" sz="1300" dirty="0">
                  <a:latin typeface="Calibri" pitchFamily="34" charset="0"/>
                </a:rPr>
                <a:t>20x3 µm² </a:t>
              </a:r>
              <a:r>
                <a:rPr lang="fr-FR" sz="1300" dirty="0" err="1">
                  <a:latin typeface="Calibri" pitchFamily="34" charset="0"/>
                </a:rPr>
                <a:t>planar</a:t>
              </a:r>
              <a:r>
                <a:rPr lang="fr-FR" sz="1300" dirty="0">
                  <a:latin typeface="Calibri" pitchFamily="34" charset="0"/>
                </a:rPr>
                <a:t> structures </a:t>
              </a:r>
            </a:p>
            <a:p>
              <a:pPr algn="ctr"/>
              <a:endParaRPr lang="fr-FR" sz="1300" dirty="0">
                <a:latin typeface="Calibri" pitchFamily="34" charset="0"/>
              </a:endParaRPr>
            </a:p>
          </p:txBody>
        </p:sp>
        <p:sp>
          <p:nvSpPr>
            <p:cNvPr id="384011" name="Text Box 11"/>
            <p:cNvSpPr txBox="1">
              <a:spLocks noChangeArrowheads="1"/>
            </p:cNvSpPr>
            <p:nvPr/>
          </p:nvSpPr>
          <p:spPr bwMode="auto">
            <a:xfrm>
              <a:off x="3756" y="466"/>
              <a:ext cx="2004" cy="231"/>
            </a:xfrm>
            <a:prstGeom prst="rect">
              <a:avLst/>
            </a:prstGeom>
            <a:solidFill>
              <a:schemeClr val="bg1"/>
            </a:solidFill>
            <a:ln w="9525" algn="ctr">
              <a:noFill/>
              <a:miter lim="800000"/>
              <a:headEnd/>
              <a:tailEnd/>
            </a:ln>
            <a:effectLst/>
          </p:spPr>
          <p:txBody>
            <a:bodyPr>
              <a:spAutoFit/>
            </a:bodyPr>
            <a:lstStyle/>
            <a:p>
              <a:pPr algn="ctr">
                <a:spcBef>
                  <a:spcPct val="50000"/>
                </a:spcBef>
              </a:pPr>
              <a:r>
                <a:rPr lang="fr-FR" u="sng" dirty="0" err="1">
                  <a:effectLst>
                    <a:outerShdw blurRad="38100" dist="38100" dir="2700000" algn="tl">
                      <a:srgbClr val="C0C0C0"/>
                    </a:outerShdw>
                  </a:effectLst>
                  <a:latin typeface="Calibri" pitchFamily="34" charset="0"/>
                </a:rPr>
                <a:t>Writing</a:t>
              </a:r>
              <a:r>
                <a:rPr lang="fr-FR" u="sng" dirty="0">
                  <a:effectLst>
                    <a:outerShdw blurRad="38100" dist="38100" dir="2700000" algn="tl">
                      <a:srgbClr val="C0C0C0"/>
                    </a:outerShdw>
                  </a:effectLst>
                  <a:latin typeface="Calibri" pitchFamily="34" charset="0"/>
                </a:rPr>
                <a:t> / </a:t>
              </a:r>
              <a:r>
                <a:rPr lang="fr-FR" u="sng" dirty="0" err="1">
                  <a:effectLst>
                    <a:outerShdw blurRad="38100" dist="38100" dir="2700000" algn="tl">
                      <a:srgbClr val="C0C0C0"/>
                    </a:outerShdw>
                  </a:effectLst>
                  <a:latin typeface="Calibri" pitchFamily="34" charset="0"/>
                </a:rPr>
                <a:t>erasing</a:t>
              </a:r>
              <a:r>
                <a:rPr lang="fr-FR" u="sng" dirty="0">
                  <a:effectLst>
                    <a:outerShdw blurRad="38100" dist="38100" dir="2700000" algn="tl">
                      <a:srgbClr val="C0C0C0"/>
                    </a:outerShdw>
                  </a:effectLst>
                  <a:latin typeface="Calibri" pitchFamily="34" charset="0"/>
                </a:rPr>
                <a:t> times ≤ 100 ns</a:t>
              </a:r>
            </a:p>
          </p:txBody>
        </p:sp>
        <p:pic>
          <p:nvPicPr>
            <p:cNvPr id="384012" name="Image 1" descr="ECH N°2-1.JPG"/>
            <p:cNvPicPr>
              <a:picLocks noChangeAspect="1" noChangeArrowheads="1"/>
            </p:cNvPicPr>
            <p:nvPr/>
          </p:nvPicPr>
          <p:blipFill>
            <a:blip r:embed="rId5" cstate="print"/>
            <a:srcRect l="19797" r="17494"/>
            <a:stretch>
              <a:fillRect/>
            </a:stretch>
          </p:blipFill>
          <p:spPr bwMode="auto">
            <a:xfrm>
              <a:off x="5179" y="1612"/>
              <a:ext cx="567" cy="660"/>
            </a:xfrm>
            <a:prstGeom prst="rect">
              <a:avLst/>
            </a:prstGeom>
            <a:noFill/>
            <a:ln w="9525">
              <a:noFill/>
              <a:miter lim="800000"/>
              <a:headEnd/>
              <a:tailEnd/>
            </a:ln>
          </p:spPr>
        </p:pic>
        <p:sp>
          <p:nvSpPr>
            <p:cNvPr id="384013" name="Line 13"/>
            <p:cNvSpPr>
              <a:spLocks noChangeAspect="1" noChangeShapeType="1"/>
            </p:cNvSpPr>
            <p:nvPr/>
          </p:nvSpPr>
          <p:spPr bwMode="auto">
            <a:xfrm>
              <a:off x="5426" y="2255"/>
              <a:ext cx="142" cy="0"/>
            </a:xfrm>
            <a:prstGeom prst="line">
              <a:avLst/>
            </a:prstGeom>
            <a:noFill/>
            <a:ln w="31750">
              <a:solidFill>
                <a:srgbClr val="FFFFFF"/>
              </a:solidFill>
              <a:round/>
              <a:headEnd/>
              <a:tailEnd/>
            </a:ln>
          </p:spPr>
          <p:txBody>
            <a:bodyPr/>
            <a:lstStyle/>
            <a:p>
              <a:endParaRPr lang="fr-FR">
                <a:latin typeface="Calibri" pitchFamily="34" charset="0"/>
              </a:endParaRPr>
            </a:p>
          </p:txBody>
        </p:sp>
        <p:sp>
          <p:nvSpPr>
            <p:cNvPr id="384014" name="Text Box 14"/>
            <p:cNvSpPr txBox="1">
              <a:spLocks noChangeAspect="1" noChangeArrowheads="1"/>
            </p:cNvSpPr>
            <p:nvPr/>
          </p:nvSpPr>
          <p:spPr bwMode="auto">
            <a:xfrm>
              <a:off x="5319" y="2097"/>
              <a:ext cx="363" cy="77"/>
            </a:xfrm>
            <a:prstGeom prst="rect">
              <a:avLst/>
            </a:prstGeom>
            <a:noFill/>
            <a:ln w="9525">
              <a:noFill/>
              <a:miter lim="800000"/>
              <a:headEnd/>
              <a:tailEnd/>
            </a:ln>
          </p:spPr>
          <p:txBody>
            <a:bodyPr/>
            <a:lstStyle/>
            <a:p>
              <a:r>
                <a:rPr lang="fr-FR" altLang="ko-KR" sz="1000" b="1">
                  <a:solidFill>
                    <a:srgbClr val="FFFFFF"/>
                  </a:solidFill>
                  <a:latin typeface="Calibri" pitchFamily="34" charset="0"/>
                  <a:ea typeface="Batang" pitchFamily="18" charset="-127"/>
                </a:rPr>
                <a:t>20 µm</a:t>
              </a:r>
              <a:endParaRPr lang="fr-FR" sz="1600" b="1" i="1">
                <a:latin typeface="Calibri" pitchFamily="34" charset="0"/>
              </a:endParaRPr>
            </a:p>
          </p:txBody>
        </p:sp>
        <p:pic>
          <p:nvPicPr>
            <p:cNvPr id="384015" name="Picture 15" descr="GVSB38 INL digitbrut_2"/>
            <p:cNvPicPr>
              <a:picLocks noChangeAspect="1" noChangeArrowheads="1"/>
            </p:cNvPicPr>
            <p:nvPr/>
          </p:nvPicPr>
          <p:blipFill>
            <a:blip r:embed="rId6" cstate="print"/>
            <a:srcRect l="25354" r="24757" b="6178"/>
            <a:stretch>
              <a:fillRect/>
            </a:stretch>
          </p:blipFill>
          <p:spPr bwMode="auto">
            <a:xfrm>
              <a:off x="5173" y="800"/>
              <a:ext cx="570" cy="820"/>
            </a:xfrm>
            <a:prstGeom prst="rect">
              <a:avLst/>
            </a:prstGeom>
            <a:noFill/>
            <a:ln w="9525">
              <a:noFill/>
              <a:miter lim="800000"/>
              <a:headEnd/>
              <a:tailEnd/>
            </a:ln>
          </p:spPr>
        </p:pic>
        <p:sp>
          <p:nvSpPr>
            <p:cNvPr id="384016" name="Text Box 16"/>
            <p:cNvSpPr txBox="1">
              <a:spLocks noChangeAspect="1" noChangeArrowheads="1"/>
            </p:cNvSpPr>
            <p:nvPr/>
          </p:nvSpPr>
          <p:spPr bwMode="auto">
            <a:xfrm>
              <a:off x="5272" y="1438"/>
              <a:ext cx="427" cy="92"/>
            </a:xfrm>
            <a:prstGeom prst="rect">
              <a:avLst/>
            </a:prstGeom>
            <a:noFill/>
            <a:ln w="9525">
              <a:noFill/>
              <a:miter lim="800000"/>
              <a:headEnd/>
              <a:tailEnd/>
            </a:ln>
          </p:spPr>
          <p:txBody>
            <a:bodyPr/>
            <a:lstStyle/>
            <a:p>
              <a:r>
                <a:rPr lang="fr-FR" altLang="ko-KR" sz="1000" b="1">
                  <a:solidFill>
                    <a:srgbClr val="FFFFFF"/>
                  </a:solidFill>
                  <a:latin typeface="Calibri" pitchFamily="34" charset="0"/>
                  <a:ea typeface="Batang" pitchFamily="18" charset="-127"/>
                </a:rPr>
                <a:t>GaV</a:t>
              </a:r>
              <a:r>
                <a:rPr lang="fr-FR" altLang="ko-KR" sz="1000" b="1" baseline="-25000">
                  <a:solidFill>
                    <a:srgbClr val="FFFFFF"/>
                  </a:solidFill>
                  <a:latin typeface="Calibri" pitchFamily="34" charset="0"/>
                  <a:ea typeface="Batang" pitchFamily="18" charset="-127"/>
                </a:rPr>
                <a:t>4</a:t>
              </a:r>
              <a:r>
                <a:rPr lang="fr-FR" altLang="ko-KR" sz="1000" b="1">
                  <a:solidFill>
                    <a:srgbClr val="FFFFFF"/>
                  </a:solidFill>
                  <a:latin typeface="Calibri" pitchFamily="34" charset="0"/>
                  <a:ea typeface="Batang" pitchFamily="18" charset="-127"/>
                </a:rPr>
                <a:t>S</a:t>
              </a:r>
              <a:r>
                <a:rPr lang="fr-FR" altLang="ko-KR" sz="1000" b="1" baseline="-25000">
                  <a:solidFill>
                    <a:srgbClr val="FFFFFF"/>
                  </a:solidFill>
                  <a:latin typeface="Calibri" pitchFamily="34" charset="0"/>
                  <a:ea typeface="Batang" pitchFamily="18" charset="-127"/>
                </a:rPr>
                <a:t>8</a:t>
              </a:r>
              <a:endParaRPr lang="fr-FR" sz="1600" b="1" i="1">
                <a:latin typeface="Calibri" pitchFamily="34" charset="0"/>
              </a:endParaRPr>
            </a:p>
          </p:txBody>
        </p:sp>
        <p:sp>
          <p:nvSpPr>
            <p:cNvPr id="384017" name="Rectangle 17"/>
            <p:cNvSpPr>
              <a:spLocks noChangeAspect="1" noChangeArrowheads="1"/>
            </p:cNvSpPr>
            <p:nvPr/>
          </p:nvSpPr>
          <p:spPr bwMode="auto">
            <a:xfrm>
              <a:off x="5402" y="1138"/>
              <a:ext cx="95" cy="91"/>
            </a:xfrm>
            <a:prstGeom prst="rect">
              <a:avLst/>
            </a:prstGeom>
            <a:noFill/>
            <a:ln w="25400">
              <a:solidFill>
                <a:srgbClr val="FFFFFF"/>
              </a:solidFill>
              <a:miter lim="800000"/>
              <a:headEnd/>
              <a:tailEnd/>
            </a:ln>
          </p:spPr>
          <p:txBody>
            <a:bodyPr/>
            <a:lstStyle/>
            <a:p>
              <a:endParaRPr lang="fr-FR">
                <a:latin typeface="Calibri" pitchFamily="34" charset="0"/>
              </a:endParaRPr>
            </a:p>
          </p:txBody>
        </p:sp>
        <p:sp>
          <p:nvSpPr>
            <p:cNvPr id="384018" name="Line 18"/>
            <p:cNvSpPr>
              <a:spLocks noChangeShapeType="1"/>
            </p:cNvSpPr>
            <p:nvPr/>
          </p:nvSpPr>
          <p:spPr bwMode="auto">
            <a:xfrm flipH="1" flipV="1">
              <a:off x="5497" y="1229"/>
              <a:ext cx="238" cy="392"/>
            </a:xfrm>
            <a:prstGeom prst="line">
              <a:avLst/>
            </a:prstGeom>
            <a:noFill/>
            <a:ln w="25400">
              <a:solidFill>
                <a:srgbClr val="FFFFFF"/>
              </a:solidFill>
              <a:round/>
              <a:headEnd/>
              <a:tailEnd/>
            </a:ln>
          </p:spPr>
          <p:txBody>
            <a:bodyPr/>
            <a:lstStyle/>
            <a:p>
              <a:endParaRPr lang="fr-FR">
                <a:latin typeface="Calibri" pitchFamily="34" charset="0"/>
              </a:endParaRPr>
            </a:p>
          </p:txBody>
        </p:sp>
        <p:pic>
          <p:nvPicPr>
            <p:cNvPr id="384019" name="Picture 19" descr="logo INL"/>
            <p:cNvPicPr>
              <a:picLocks noChangeAspect="1" noChangeArrowheads="1"/>
            </p:cNvPicPr>
            <p:nvPr/>
          </p:nvPicPr>
          <p:blipFill>
            <a:blip r:embed="rId7"/>
            <a:srcRect r="61194" b="13699"/>
            <a:stretch>
              <a:fillRect/>
            </a:stretch>
          </p:blipFill>
          <p:spPr bwMode="auto">
            <a:xfrm>
              <a:off x="5166" y="805"/>
              <a:ext cx="397" cy="241"/>
            </a:xfrm>
            <a:prstGeom prst="rect">
              <a:avLst/>
            </a:prstGeom>
            <a:noFill/>
          </p:spPr>
        </p:pic>
        <p:sp>
          <p:nvSpPr>
            <p:cNvPr id="384020" name="Line 20"/>
            <p:cNvSpPr>
              <a:spLocks noChangeShapeType="1"/>
            </p:cNvSpPr>
            <p:nvPr/>
          </p:nvSpPr>
          <p:spPr bwMode="auto">
            <a:xfrm flipV="1">
              <a:off x="5180" y="1226"/>
              <a:ext cx="220" cy="390"/>
            </a:xfrm>
            <a:prstGeom prst="line">
              <a:avLst/>
            </a:prstGeom>
            <a:noFill/>
            <a:ln w="25400">
              <a:solidFill>
                <a:srgbClr val="FFFFFF"/>
              </a:solidFill>
              <a:round/>
              <a:headEnd/>
              <a:tailEnd/>
            </a:ln>
          </p:spPr>
          <p:txBody>
            <a:bodyPr/>
            <a:lstStyle/>
            <a:p>
              <a:endParaRPr lang="fr-FR">
                <a:latin typeface="Calibri" pitchFamily="34" charset="0"/>
              </a:endParaRPr>
            </a:p>
          </p:txBody>
        </p:sp>
      </p:grpSp>
      <p:sp>
        <p:nvSpPr>
          <p:cNvPr id="384021" name="Rectangle 21"/>
          <p:cNvSpPr>
            <a:spLocks noChangeArrowheads="1"/>
          </p:cNvSpPr>
          <p:nvPr/>
        </p:nvSpPr>
        <p:spPr bwMode="auto">
          <a:xfrm>
            <a:off x="0" y="3209723"/>
            <a:ext cx="2231923" cy="584775"/>
          </a:xfrm>
          <a:prstGeom prst="rect">
            <a:avLst/>
          </a:prstGeom>
          <a:solidFill>
            <a:schemeClr val="bg1"/>
          </a:solidFill>
          <a:ln w="9525" algn="ctr">
            <a:noFill/>
            <a:miter lim="800000"/>
            <a:headEnd/>
            <a:tailEnd/>
          </a:ln>
          <a:effectLst/>
        </p:spPr>
        <p:txBody>
          <a:bodyPr wrap="square">
            <a:spAutoFit/>
          </a:bodyPr>
          <a:lstStyle/>
          <a:p>
            <a:r>
              <a:rPr lang="fr-FR" sz="1600" b="1" dirty="0">
                <a:latin typeface="Calibri" pitchFamily="34" charset="0"/>
              </a:rPr>
              <a:t>+ </a:t>
            </a:r>
            <a:r>
              <a:rPr lang="fr-FR" sz="1600" b="1" dirty="0" err="1">
                <a:latin typeface="Calibri" pitchFamily="34" charset="0"/>
              </a:rPr>
              <a:t>writing</a:t>
            </a:r>
            <a:r>
              <a:rPr lang="fr-FR" sz="1600" b="1" dirty="0">
                <a:latin typeface="Calibri" pitchFamily="34" charset="0"/>
              </a:rPr>
              <a:t> / </a:t>
            </a:r>
            <a:r>
              <a:rPr lang="fr-FR" sz="1600" b="1" dirty="0" err="1">
                <a:latin typeface="Calibri" pitchFamily="34" charset="0"/>
              </a:rPr>
              <a:t>erasing</a:t>
            </a:r>
            <a:r>
              <a:rPr lang="fr-FR" sz="1600" b="1" dirty="0">
                <a:latin typeface="Calibri" pitchFamily="34" charset="0"/>
              </a:rPr>
              <a:t> voltage ≤ 2V</a:t>
            </a:r>
          </a:p>
        </p:txBody>
      </p:sp>
      <p:grpSp>
        <p:nvGrpSpPr>
          <p:cNvPr id="3" name="Group 22"/>
          <p:cNvGrpSpPr>
            <a:grpSpLocks/>
          </p:cNvGrpSpPr>
          <p:nvPr/>
        </p:nvGrpSpPr>
        <p:grpSpPr bwMode="auto">
          <a:xfrm>
            <a:off x="0" y="3798837"/>
            <a:ext cx="5638801" cy="2773363"/>
            <a:chOff x="-7" y="2746"/>
            <a:chExt cx="3552" cy="1747"/>
          </a:xfrm>
        </p:grpSpPr>
        <p:pic>
          <p:nvPicPr>
            <p:cNvPr id="384023" name="Picture 23" descr="retention_Rhigh"/>
            <p:cNvPicPr>
              <a:picLocks noChangeAspect="1" noChangeArrowheads="1"/>
            </p:cNvPicPr>
            <p:nvPr/>
          </p:nvPicPr>
          <p:blipFill>
            <a:blip r:embed="rId8" cstate="print"/>
            <a:srcRect/>
            <a:stretch>
              <a:fillRect/>
            </a:stretch>
          </p:blipFill>
          <p:spPr bwMode="auto">
            <a:xfrm>
              <a:off x="785" y="3027"/>
              <a:ext cx="1246" cy="1293"/>
            </a:xfrm>
            <a:prstGeom prst="rect">
              <a:avLst/>
            </a:prstGeom>
            <a:noFill/>
          </p:spPr>
        </p:pic>
        <p:pic>
          <p:nvPicPr>
            <p:cNvPr id="384024" name="Picture 24" descr="retention_Rlow"/>
            <p:cNvPicPr>
              <a:picLocks noChangeAspect="1" noChangeArrowheads="1"/>
            </p:cNvPicPr>
            <p:nvPr/>
          </p:nvPicPr>
          <p:blipFill>
            <a:blip r:embed="rId9" cstate="print"/>
            <a:srcRect/>
            <a:stretch>
              <a:fillRect/>
            </a:stretch>
          </p:blipFill>
          <p:spPr bwMode="auto">
            <a:xfrm>
              <a:off x="2155" y="3029"/>
              <a:ext cx="1240" cy="1291"/>
            </a:xfrm>
            <a:prstGeom prst="rect">
              <a:avLst/>
            </a:prstGeom>
            <a:noFill/>
          </p:spPr>
        </p:pic>
        <p:sp>
          <p:nvSpPr>
            <p:cNvPr id="384025" name="Text Box 25"/>
            <p:cNvSpPr txBox="1">
              <a:spLocks noChangeArrowheads="1"/>
            </p:cNvSpPr>
            <p:nvPr/>
          </p:nvSpPr>
          <p:spPr bwMode="auto">
            <a:xfrm>
              <a:off x="-7" y="2746"/>
              <a:ext cx="3552" cy="231"/>
            </a:xfrm>
            <a:prstGeom prst="rect">
              <a:avLst/>
            </a:prstGeom>
            <a:solidFill>
              <a:schemeClr val="bg1"/>
            </a:solidFill>
            <a:ln w="9525" algn="ctr">
              <a:noFill/>
              <a:miter lim="800000"/>
              <a:headEnd/>
              <a:tailEnd/>
            </a:ln>
            <a:effectLst/>
          </p:spPr>
          <p:txBody>
            <a:bodyPr>
              <a:spAutoFit/>
            </a:bodyPr>
            <a:lstStyle/>
            <a:p>
              <a:pPr algn="ctr">
                <a:spcBef>
                  <a:spcPct val="50000"/>
                </a:spcBef>
              </a:pPr>
              <a:r>
                <a:rPr lang="fr-FR" u="sng" dirty="0">
                  <a:effectLst>
                    <a:outerShdw blurRad="38100" dist="38100" dir="2700000" algn="tl">
                      <a:srgbClr val="C0C0C0"/>
                    </a:outerShdw>
                  </a:effectLst>
                  <a:latin typeface="Calibri" pitchFamily="34" charset="0"/>
                </a:rPr>
                <a:t>Data </a:t>
              </a:r>
              <a:r>
                <a:rPr lang="fr-FR" u="sng" dirty="0" err="1">
                  <a:effectLst>
                    <a:outerShdw blurRad="38100" dist="38100" dir="2700000" algn="tl">
                      <a:srgbClr val="C0C0C0"/>
                    </a:outerShdw>
                  </a:effectLst>
                  <a:latin typeface="Calibri" pitchFamily="34" charset="0"/>
                </a:rPr>
                <a:t>retention</a:t>
              </a:r>
              <a:r>
                <a:rPr lang="fr-FR" u="sng" dirty="0">
                  <a:effectLst>
                    <a:outerShdw blurRad="38100" dist="38100" dir="2700000" algn="tl">
                      <a:srgbClr val="C0C0C0"/>
                    </a:outerShdw>
                  </a:effectLst>
                  <a:latin typeface="Calibri" pitchFamily="34" charset="0"/>
                </a:rPr>
                <a:t> : </a:t>
              </a:r>
              <a:r>
                <a:rPr lang="fr-FR" u="sng" dirty="0" err="1">
                  <a:effectLst>
                    <a:outerShdw blurRad="38100" dist="38100" dir="2700000" algn="tl">
                      <a:srgbClr val="C0C0C0"/>
                    </a:outerShdw>
                  </a:effectLst>
                  <a:latin typeface="Calibri" pitchFamily="34" charset="0"/>
                </a:rPr>
                <a:t>high</a:t>
              </a:r>
              <a:r>
                <a:rPr lang="fr-FR" u="sng" dirty="0">
                  <a:effectLst>
                    <a:outerShdw blurRad="38100" dist="38100" dir="2700000" algn="tl">
                      <a:srgbClr val="C0C0C0"/>
                    </a:outerShdw>
                  </a:effectLst>
                  <a:latin typeface="Calibri" pitchFamily="34" charset="0"/>
                </a:rPr>
                <a:t> and </a:t>
              </a:r>
              <a:r>
                <a:rPr lang="fr-FR" u="sng" dirty="0" err="1">
                  <a:effectLst>
                    <a:outerShdw blurRad="38100" dist="38100" dir="2700000" algn="tl">
                      <a:srgbClr val="C0C0C0"/>
                    </a:outerShdw>
                  </a:effectLst>
                  <a:latin typeface="Calibri" pitchFamily="34" charset="0"/>
                </a:rPr>
                <a:t>low</a:t>
              </a:r>
              <a:r>
                <a:rPr lang="fr-FR" u="sng" dirty="0">
                  <a:effectLst>
                    <a:outerShdw blurRad="38100" dist="38100" dir="2700000" algn="tl">
                      <a:srgbClr val="C0C0C0"/>
                    </a:outerShdw>
                  </a:effectLst>
                  <a:latin typeface="Calibri" pitchFamily="34" charset="0"/>
                </a:rPr>
                <a:t> </a:t>
              </a:r>
              <a:r>
                <a:rPr lang="fr-FR" u="sng" dirty="0" err="1">
                  <a:effectLst>
                    <a:outerShdw blurRad="38100" dist="38100" dir="2700000" algn="tl">
                      <a:srgbClr val="C0C0C0"/>
                    </a:outerShdw>
                  </a:effectLst>
                  <a:latin typeface="Calibri" pitchFamily="34" charset="0"/>
                </a:rPr>
                <a:t>resistance</a:t>
              </a:r>
              <a:r>
                <a:rPr lang="fr-FR" u="sng" dirty="0">
                  <a:effectLst>
                    <a:outerShdw blurRad="38100" dist="38100" dir="2700000" algn="tl">
                      <a:srgbClr val="C0C0C0"/>
                    </a:outerShdw>
                  </a:effectLst>
                  <a:latin typeface="Calibri" pitchFamily="34" charset="0"/>
                </a:rPr>
                <a:t> states &gt; 10 </a:t>
              </a:r>
              <a:r>
                <a:rPr lang="fr-FR" u="sng" dirty="0" err="1">
                  <a:effectLst>
                    <a:outerShdw blurRad="38100" dist="38100" dir="2700000" algn="tl">
                      <a:srgbClr val="C0C0C0"/>
                    </a:outerShdw>
                  </a:effectLst>
                  <a:latin typeface="Calibri" pitchFamily="34" charset="0"/>
                </a:rPr>
                <a:t>years</a:t>
              </a:r>
              <a:endParaRPr lang="fr-FR" sz="1400" dirty="0">
                <a:latin typeface="Calibri" pitchFamily="34" charset="0"/>
              </a:endParaRPr>
            </a:p>
          </p:txBody>
        </p:sp>
        <p:sp>
          <p:nvSpPr>
            <p:cNvPr id="384026" name="Rectangle 26"/>
            <p:cNvSpPr>
              <a:spLocks noChangeArrowheads="1"/>
            </p:cNvSpPr>
            <p:nvPr/>
          </p:nvSpPr>
          <p:spPr bwMode="auto">
            <a:xfrm>
              <a:off x="1135" y="3555"/>
              <a:ext cx="863" cy="407"/>
            </a:xfrm>
            <a:prstGeom prst="rect">
              <a:avLst/>
            </a:prstGeom>
            <a:noFill/>
            <a:ln w="9525" algn="ctr">
              <a:noFill/>
              <a:miter lim="800000"/>
              <a:headEnd/>
              <a:tailEnd/>
            </a:ln>
            <a:effectLst/>
          </p:spPr>
          <p:txBody>
            <a:bodyPr>
              <a:spAutoFit/>
            </a:bodyPr>
            <a:lstStyle/>
            <a:p>
              <a:pPr algn="ctr"/>
              <a:r>
                <a:rPr lang="fr-FR" sz="1200" dirty="0">
                  <a:latin typeface="Calibri" pitchFamily="34" charset="0"/>
                </a:rPr>
                <a:t>(extrapolation on </a:t>
              </a:r>
              <a:br>
                <a:rPr lang="fr-FR" sz="1200" dirty="0">
                  <a:latin typeface="Calibri" pitchFamily="34" charset="0"/>
                </a:rPr>
              </a:br>
              <a:r>
                <a:rPr lang="fr-FR" sz="1200" dirty="0">
                  <a:latin typeface="Calibri" pitchFamily="34" charset="0"/>
                </a:rPr>
                <a:t>2x2 µm² MIM structures)</a:t>
              </a:r>
            </a:p>
          </p:txBody>
        </p:sp>
        <p:pic>
          <p:nvPicPr>
            <p:cNvPr id="384027" name="Picture 27" descr="Fig1"/>
            <p:cNvPicPr>
              <a:picLocks noChangeAspect="1" noChangeArrowheads="1"/>
            </p:cNvPicPr>
            <p:nvPr/>
          </p:nvPicPr>
          <p:blipFill>
            <a:blip r:embed="rId10" cstate="print"/>
            <a:srcRect l="46555" t="45276" r="4404" b="10117"/>
            <a:stretch>
              <a:fillRect/>
            </a:stretch>
          </p:blipFill>
          <p:spPr bwMode="auto">
            <a:xfrm>
              <a:off x="-7" y="3771"/>
              <a:ext cx="730" cy="722"/>
            </a:xfrm>
            <a:prstGeom prst="rect">
              <a:avLst/>
            </a:prstGeom>
            <a:noFill/>
          </p:spPr>
        </p:pic>
        <p:pic>
          <p:nvPicPr>
            <p:cNvPr id="384028" name="Picture 28" descr="Fig1"/>
            <p:cNvPicPr>
              <a:picLocks noChangeAspect="1" noChangeArrowheads="1"/>
            </p:cNvPicPr>
            <p:nvPr/>
          </p:nvPicPr>
          <p:blipFill>
            <a:blip r:embed="rId11" cstate="print"/>
            <a:srcRect l="317" t="47952" r="53816" b="12257"/>
            <a:stretch>
              <a:fillRect/>
            </a:stretch>
          </p:blipFill>
          <p:spPr bwMode="auto">
            <a:xfrm>
              <a:off x="-7" y="3021"/>
              <a:ext cx="730" cy="689"/>
            </a:xfrm>
            <a:prstGeom prst="rect">
              <a:avLst/>
            </a:prstGeom>
            <a:noFill/>
          </p:spPr>
        </p:pic>
        <p:sp>
          <p:nvSpPr>
            <p:cNvPr id="384029" name="Rectangle 29"/>
            <p:cNvSpPr>
              <a:spLocks noChangeArrowheads="1"/>
            </p:cNvSpPr>
            <p:nvPr/>
          </p:nvSpPr>
          <p:spPr bwMode="auto">
            <a:xfrm>
              <a:off x="726" y="3720"/>
              <a:ext cx="162" cy="594"/>
            </a:xfrm>
            <a:prstGeom prst="rect">
              <a:avLst/>
            </a:prstGeom>
            <a:solidFill>
              <a:schemeClr val="bg1"/>
            </a:solidFill>
            <a:ln w="9525" algn="ctr">
              <a:solidFill>
                <a:schemeClr val="bg1"/>
              </a:solidFill>
              <a:miter lim="800000"/>
              <a:headEnd/>
              <a:tailEnd/>
            </a:ln>
            <a:effectLst/>
          </p:spPr>
          <p:txBody>
            <a:bodyPr wrap="none" anchor="ctr"/>
            <a:lstStyle/>
            <a:p>
              <a:endParaRPr lang="fr-FR">
                <a:latin typeface="Calibri" pitchFamily="34" charset="0"/>
              </a:endParaRPr>
            </a:p>
          </p:txBody>
        </p:sp>
      </p:grpSp>
      <p:sp>
        <p:nvSpPr>
          <p:cNvPr id="384036" name="Rectangle 36"/>
          <p:cNvSpPr>
            <a:spLocks noChangeArrowheads="1"/>
          </p:cNvSpPr>
          <p:nvPr/>
        </p:nvSpPr>
        <p:spPr bwMode="auto">
          <a:xfrm>
            <a:off x="3075295" y="6581001"/>
            <a:ext cx="3581400" cy="276999"/>
          </a:xfrm>
          <a:prstGeom prst="rect">
            <a:avLst/>
          </a:prstGeom>
          <a:solidFill>
            <a:schemeClr val="bg1"/>
          </a:solidFill>
          <a:ln w="9525" algn="ctr">
            <a:noFill/>
            <a:miter lim="800000"/>
            <a:headEnd/>
            <a:tailEnd/>
          </a:ln>
          <a:effectLst/>
        </p:spPr>
        <p:txBody>
          <a:bodyPr anchor="ctr">
            <a:spAutoFit/>
          </a:bodyPr>
          <a:lstStyle/>
          <a:p>
            <a:pPr algn="ctr">
              <a:tabLst>
                <a:tab pos="342900" algn="l"/>
              </a:tabLst>
            </a:pPr>
            <a:r>
              <a:rPr lang="en-GB" sz="1200" dirty="0">
                <a:latin typeface="Calibri" pitchFamily="34" charset="0"/>
              </a:rPr>
              <a:t>J. </a:t>
            </a:r>
            <a:r>
              <a:rPr lang="en-GB" sz="1200" dirty="0" err="1">
                <a:latin typeface="Calibri" pitchFamily="34" charset="0"/>
              </a:rPr>
              <a:t>Tranchant</a:t>
            </a:r>
            <a:r>
              <a:rPr lang="en-GB" sz="1200" dirty="0">
                <a:latin typeface="Calibri" pitchFamily="34" charset="0"/>
              </a:rPr>
              <a:t> et al. Thin Solid Films, 533 (2013) 61</a:t>
            </a:r>
          </a:p>
        </p:txBody>
      </p:sp>
      <p:grpSp>
        <p:nvGrpSpPr>
          <p:cNvPr id="40" name="Groupe 39"/>
          <p:cNvGrpSpPr/>
          <p:nvPr/>
        </p:nvGrpSpPr>
        <p:grpSpPr>
          <a:xfrm>
            <a:off x="6356863" y="3936130"/>
            <a:ext cx="2533650" cy="2700299"/>
            <a:chOff x="6543675" y="4014788"/>
            <a:chExt cx="2533650" cy="2700299"/>
          </a:xfrm>
        </p:grpSpPr>
        <p:sp>
          <p:nvSpPr>
            <p:cNvPr id="384033" name="Text Box 33"/>
            <p:cNvSpPr txBox="1">
              <a:spLocks noChangeArrowheads="1"/>
            </p:cNvSpPr>
            <p:nvPr/>
          </p:nvSpPr>
          <p:spPr bwMode="auto">
            <a:xfrm>
              <a:off x="6543675" y="4014788"/>
              <a:ext cx="2533650" cy="641350"/>
            </a:xfrm>
            <a:prstGeom prst="rect">
              <a:avLst/>
            </a:prstGeom>
            <a:solidFill>
              <a:schemeClr val="bg1"/>
            </a:solidFill>
            <a:ln w="9525" algn="ctr">
              <a:noFill/>
              <a:miter lim="800000"/>
              <a:headEnd/>
              <a:tailEnd/>
            </a:ln>
            <a:effectLst/>
          </p:spPr>
          <p:txBody>
            <a:bodyPr>
              <a:spAutoFit/>
            </a:bodyPr>
            <a:lstStyle/>
            <a:p>
              <a:pPr algn="ctr">
                <a:spcBef>
                  <a:spcPct val="50000"/>
                </a:spcBef>
              </a:pPr>
              <a:r>
                <a:rPr lang="fr-FR" u="sng">
                  <a:effectLst>
                    <a:outerShdw blurRad="38100" dist="38100" dir="2700000" algn="tl">
                      <a:srgbClr val="C0C0C0"/>
                    </a:outerShdw>
                  </a:effectLst>
                  <a:latin typeface="Calibri" pitchFamily="34" charset="0"/>
                </a:rPr>
                <a:t>Increase of R</a:t>
              </a:r>
              <a:r>
                <a:rPr lang="fr-FR" u="sng" baseline="-25000">
                  <a:effectLst>
                    <a:outerShdw blurRad="38100" dist="38100" dir="2700000" algn="tl">
                      <a:srgbClr val="C0C0C0"/>
                    </a:outerShdw>
                  </a:effectLst>
                  <a:latin typeface="Calibri" pitchFamily="34" charset="0"/>
                </a:rPr>
                <a:t>on</a:t>
              </a:r>
              <a:r>
                <a:rPr lang="fr-FR" u="sng">
                  <a:effectLst>
                    <a:outerShdw blurRad="38100" dist="38100" dir="2700000" algn="tl">
                      <a:srgbClr val="C0C0C0"/>
                    </a:outerShdw>
                  </a:effectLst>
                  <a:latin typeface="Calibri" pitchFamily="34" charset="0"/>
                </a:rPr>
                <a:t>/R</a:t>
              </a:r>
              <a:r>
                <a:rPr lang="fr-FR" u="sng" baseline="-25000">
                  <a:effectLst>
                    <a:outerShdw blurRad="38100" dist="38100" dir="2700000" algn="tl">
                      <a:srgbClr val="C0C0C0"/>
                    </a:outerShdw>
                  </a:effectLst>
                  <a:latin typeface="Calibri" pitchFamily="34" charset="0"/>
                </a:rPr>
                <a:t>off</a:t>
              </a:r>
              <a:r>
                <a:rPr lang="fr-FR" u="sng">
                  <a:effectLst>
                    <a:outerShdw blurRad="38100" dist="38100" dir="2700000" algn="tl">
                      <a:srgbClr val="C0C0C0"/>
                    </a:outerShdw>
                  </a:effectLst>
                  <a:latin typeface="Calibri" pitchFamily="34" charset="0"/>
                </a:rPr>
                <a:t> with downscaling</a:t>
              </a:r>
            </a:p>
          </p:txBody>
        </p:sp>
        <p:grpSp>
          <p:nvGrpSpPr>
            <p:cNvPr id="39" name="Groupe 38"/>
            <p:cNvGrpSpPr>
              <a:grpSpLocks noChangeAspect="1"/>
            </p:cNvGrpSpPr>
            <p:nvPr/>
          </p:nvGrpSpPr>
          <p:grpSpPr>
            <a:xfrm>
              <a:off x="6825905" y="4673050"/>
              <a:ext cx="2052625" cy="2042037"/>
              <a:chOff x="6058989" y="2895600"/>
              <a:chExt cx="2881890" cy="2867025"/>
            </a:xfrm>
          </p:grpSpPr>
          <p:pic>
            <p:nvPicPr>
              <p:cNvPr id="36" name="Image 133" descr="fig Roff Ron-v2.JPG"/>
              <p:cNvPicPr>
                <a:picLocks noChangeAspect="1"/>
              </p:cNvPicPr>
              <p:nvPr/>
            </p:nvPicPr>
            <p:blipFill>
              <a:blip r:embed="rId12"/>
              <a:srcRect l="49578" t="14301" r="1694" b="30051"/>
              <a:stretch>
                <a:fillRect/>
              </a:stretch>
            </p:blipFill>
            <p:spPr bwMode="auto">
              <a:xfrm>
                <a:off x="6058989" y="2895600"/>
                <a:ext cx="2881890" cy="2867025"/>
              </a:xfrm>
              <a:prstGeom prst="rect">
                <a:avLst/>
              </a:prstGeom>
              <a:noFill/>
              <a:ln w="9525">
                <a:noFill/>
                <a:miter lim="800000"/>
                <a:headEnd/>
                <a:tailEnd/>
              </a:ln>
            </p:spPr>
          </p:pic>
          <p:sp>
            <p:nvSpPr>
              <p:cNvPr id="38" name="Rectangle 37"/>
              <p:cNvSpPr/>
              <p:nvPr/>
            </p:nvSpPr>
            <p:spPr bwMode="auto">
              <a:xfrm>
                <a:off x="7556500" y="2981325"/>
                <a:ext cx="1181099" cy="1276350"/>
              </a:xfrm>
              <a:prstGeom prst="rect">
                <a:avLst/>
              </a:prstGeom>
              <a:solidFill>
                <a:schemeClr val="bg1"/>
              </a:solidFill>
              <a:ln w="222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charset="0"/>
                </a:endParaRPr>
              </a:p>
            </p:txBody>
          </p:sp>
        </p:gr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40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40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Placeholder 1"/>
          <p:cNvSpPr txBox="1">
            <a:spLocks/>
          </p:cNvSpPr>
          <p:nvPr/>
        </p:nvSpPr>
        <p:spPr bwMode="auto">
          <a:xfrm>
            <a:off x="0" y="0"/>
            <a:ext cx="9144000" cy="696913"/>
          </a:xfrm>
          <a:prstGeom prst="rect">
            <a:avLst/>
          </a:prstGeom>
          <a:gradFill rotWithShape="0">
            <a:gsLst>
              <a:gs pos="0">
                <a:schemeClr val="accent2">
                  <a:gamma/>
                  <a:shade val="46275"/>
                  <a:invGamma/>
                </a:schemeClr>
              </a:gs>
              <a:gs pos="50000">
                <a:schemeClr val="accent2"/>
              </a:gs>
              <a:gs pos="100000">
                <a:schemeClr val="accent2">
                  <a:gamma/>
                  <a:shade val="46275"/>
                  <a:invGamma/>
                </a:schemeClr>
              </a:gs>
            </a:gsLst>
            <a:lin ang="5400000" scaled="1"/>
          </a:gradFill>
          <a:ln w="9525">
            <a:solidFill>
              <a:schemeClr val="tx1"/>
            </a:solidFill>
            <a:miter lim="800000"/>
            <a:headEnd/>
            <a:tailEnd/>
          </a:ln>
        </p:spPr>
        <p:txBody>
          <a:bodyPr anchor="ctr"/>
          <a:lstStyle/>
          <a:p>
            <a:pPr algn="ctr"/>
            <a:r>
              <a:rPr lang="en-US" sz="3200" b="1">
                <a:solidFill>
                  <a:schemeClr val="bg1"/>
                </a:solidFill>
                <a:latin typeface="Calibri" pitchFamily="34" charset="0"/>
                <a:cs typeface="Arial" charset="0"/>
              </a:rPr>
              <a:t>Conclusion</a:t>
            </a:r>
          </a:p>
        </p:txBody>
      </p:sp>
      <p:sp>
        <p:nvSpPr>
          <p:cNvPr id="46109" name="Text Box 29"/>
          <p:cNvSpPr txBox="1">
            <a:spLocks noChangeArrowheads="1"/>
          </p:cNvSpPr>
          <p:nvPr/>
        </p:nvSpPr>
        <p:spPr bwMode="auto">
          <a:xfrm>
            <a:off x="295275" y="765175"/>
            <a:ext cx="8763000" cy="519113"/>
          </a:xfrm>
          <a:prstGeom prst="rect">
            <a:avLst/>
          </a:prstGeom>
          <a:noFill/>
          <a:ln w="9525">
            <a:noFill/>
            <a:miter lim="800000"/>
            <a:headEnd/>
            <a:tailEnd/>
          </a:ln>
          <a:effectLst/>
        </p:spPr>
        <p:txBody>
          <a:bodyPr>
            <a:spAutoFit/>
          </a:bodyPr>
          <a:lstStyle/>
          <a:p>
            <a:pPr algn="ctr"/>
            <a:r>
              <a:rPr lang="en-US" sz="2800" b="1" dirty="0">
                <a:latin typeface="Calibri" pitchFamily="34" charset="0"/>
              </a:rPr>
              <a:t>Resistive Switching in  the AM</a:t>
            </a:r>
            <a:r>
              <a:rPr lang="en-US" sz="2800" b="1" baseline="-25000" dirty="0">
                <a:latin typeface="Calibri" pitchFamily="34" charset="0"/>
              </a:rPr>
              <a:t>4</a:t>
            </a:r>
            <a:r>
              <a:rPr lang="en-US" sz="2800" b="1" dirty="0">
                <a:latin typeface="Calibri" pitchFamily="34" charset="0"/>
              </a:rPr>
              <a:t>Q</a:t>
            </a:r>
            <a:r>
              <a:rPr lang="en-US" sz="2800" b="1" baseline="-25000" dirty="0">
                <a:latin typeface="Calibri" pitchFamily="34" charset="0"/>
              </a:rPr>
              <a:t>8</a:t>
            </a:r>
            <a:r>
              <a:rPr lang="en-US" sz="2800" b="1" dirty="0">
                <a:latin typeface="Calibri" pitchFamily="34" charset="0"/>
              </a:rPr>
              <a:t> Mott Insulators</a:t>
            </a:r>
          </a:p>
        </p:txBody>
      </p:sp>
      <p:sp>
        <p:nvSpPr>
          <p:cNvPr id="46110" name="AutoShape 30"/>
          <p:cNvSpPr>
            <a:spLocks noChangeArrowheads="1"/>
          </p:cNvSpPr>
          <p:nvPr/>
        </p:nvSpPr>
        <p:spPr bwMode="auto">
          <a:xfrm rot="7381432">
            <a:off x="861552" y="1753830"/>
            <a:ext cx="1295400" cy="457200"/>
          </a:xfrm>
          <a:prstGeom prst="notchedRightArrow">
            <a:avLst>
              <a:gd name="adj1" fmla="val 50000"/>
              <a:gd name="adj2" fmla="val 70833"/>
            </a:avLst>
          </a:prstGeom>
          <a:noFill/>
          <a:ln w="25400" algn="ctr">
            <a:solidFill>
              <a:schemeClr val="tx1"/>
            </a:solidFill>
            <a:miter lim="800000"/>
            <a:headEnd/>
            <a:tailEnd/>
          </a:ln>
          <a:effectLst/>
        </p:spPr>
        <p:txBody>
          <a:bodyPr wrap="none" anchor="ctr"/>
          <a:lstStyle/>
          <a:p>
            <a:endParaRPr lang="fr-FR">
              <a:latin typeface="Calibri" pitchFamily="34" charset="0"/>
            </a:endParaRPr>
          </a:p>
        </p:txBody>
      </p:sp>
      <p:sp>
        <p:nvSpPr>
          <p:cNvPr id="46111" name="AutoShape 31"/>
          <p:cNvSpPr>
            <a:spLocks noChangeArrowheads="1"/>
          </p:cNvSpPr>
          <p:nvPr/>
        </p:nvSpPr>
        <p:spPr bwMode="auto">
          <a:xfrm rot="15331570" flipH="1">
            <a:off x="4742528" y="1720646"/>
            <a:ext cx="1295400" cy="457200"/>
          </a:xfrm>
          <a:prstGeom prst="notchedRightArrow">
            <a:avLst>
              <a:gd name="adj1" fmla="val 50000"/>
              <a:gd name="adj2" fmla="val 70833"/>
            </a:avLst>
          </a:prstGeom>
          <a:noFill/>
          <a:ln w="25400" algn="ctr">
            <a:solidFill>
              <a:schemeClr val="tx1"/>
            </a:solidFill>
            <a:miter lim="800000"/>
            <a:headEnd/>
            <a:tailEnd/>
          </a:ln>
          <a:effectLst/>
        </p:spPr>
        <p:txBody>
          <a:bodyPr wrap="none" anchor="ctr"/>
          <a:lstStyle/>
          <a:p>
            <a:endParaRPr lang="fr-FR">
              <a:latin typeface="Calibri" pitchFamily="34" charset="0"/>
            </a:endParaRPr>
          </a:p>
        </p:txBody>
      </p:sp>
      <p:sp>
        <p:nvSpPr>
          <p:cNvPr id="46112" name="Text Box 32"/>
          <p:cNvSpPr txBox="1">
            <a:spLocks noChangeArrowheads="1"/>
          </p:cNvSpPr>
          <p:nvPr/>
        </p:nvSpPr>
        <p:spPr bwMode="auto">
          <a:xfrm>
            <a:off x="152400" y="2597150"/>
            <a:ext cx="2394155" cy="646331"/>
          </a:xfrm>
          <a:prstGeom prst="rect">
            <a:avLst/>
          </a:prstGeom>
          <a:noFill/>
          <a:ln w="9525">
            <a:noFill/>
            <a:miter lim="800000"/>
            <a:headEnd/>
            <a:tailEnd/>
          </a:ln>
          <a:effectLst/>
        </p:spPr>
        <p:txBody>
          <a:bodyPr wrap="square">
            <a:spAutoFit/>
          </a:bodyPr>
          <a:lstStyle/>
          <a:p>
            <a:pPr algn="ctr"/>
            <a:r>
              <a:rPr lang="en-US" b="1" dirty="0">
                <a:latin typeface="Calibri" pitchFamily="34" charset="0"/>
              </a:rPr>
              <a:t>Electric field triggered</a:t>
            </a:r>
          </a:p>
          <a:p>
            <a:pPr algn="ctr"/>
            <a:r>
              <a:rPr lang="en-US" b="1" dirty="0">
                <a:latin typeface="Calibri" pitchFamily="34" charset="0"/>
              </a:rPr>
              <a:t>avalanche phenomena</a:t>
            </a:r>
          </a:p>
        </p:txBody>
      </p:sp>
      <p:sp>
        <p:nvSpPr>
          <p:cNvPr id="46157" name="AutoShape 77"/>
          <p:cNvSpPr>
            <a:spLocks noChangeArrowheads="1"/>
          </p:cNvSpPr>
          <p:nvPr/>
        </p:nvSpPr>
        <p:spPr bwMode="auto">
          <a:xfrm rot="6135811">
            <a:off x="3174898" y="1684952"/>
            <a:ext cx="1130300" cy="504825"/>
          </a:xfrm>
          <a:prstGeom prst="notchedRightArrow">
            <a:avLst>
              <a:gd name="adj1" fmla="val 50000"/>
              <a:gd name="adj2" fmla="val 55975"/>
            </a:avLst>
          </a:prstGeom>
          <a:noFill/>
          <a:ln w="25400" algn="ctr">
            <a:solidFill>
              <a:schemeClr val="tx1"/>
            </a:solidFill>
            <a:miter lim="800000"/>
            <a:headEnd/>
            <a:tailEnd/>
          </a:ln>
          <a:effectLst/>
        </p:spPr>
        <p:txBody>
          <a:bodyPr wrap="none" anchor="ctr"/>
          <a:lstStyle/>
          <a:p>
            <a:endParaRPr lang="fr-FR">
              <a:latin typeface="Calibri" pitchFamily="34" charset="0"/>
            </a:endParaRPr>
          </a:p>
        </p:txBody>
      </p:sp>
      <p:sp>
        <p:nvSpPr>
          <p:cNvPr id="46162" name="Text Box 82"/>
          <p:cNvSpPr txBox="1">
            <a:spLocks noChangeArrowheads="1"/>
          </p:cNvSpPr>
          <p:nvPr/>
        </p:nvSpPr>
        <p:spPr bwMode="auto">
          <a:xfrm>
            <a:off x="2727326" y="2597150"/>
            <a:ext cx="1559540" cy="646331"/>
          </a:xfrm>
          <a:prstGeom prst="rect">
            <a:avLst/>
          </a:prstGeom>
          <a:noFill/>
          <a:ln w="9525">
            <a:noFill/>
            <a:miter lim="800000"/>
            <a:headEnd/>
            <a:tailEnd/>
          </a:ln>
          <a:effectLst/>
        </p:spPr>
        <p:txBody>
          <a:bodyPr wrap="square">
            <a:spAutoFit/>
          </a:bodyPr>
          <a:lstStyle/>
          <a:p>
            <a:pPr algn="ctr"/>
            <a:r>
              <a:rPr lang="fr-FR" b="1" dirty="0" err="1">
                <a:latin typeface="Calibri" pitchFamily="34" charset="0"/>
              </a:rPr>
              <a:t>Filamentary</a:t>
            </a:r>
            <a:r>
              <a:rPr lang="fr-FR" b="1" dirty="0">
                <a:latin typeface="Calibri" pitchFamily="34" charset="0"/>
              </a:rPr>
              <a:t> </a:t>
            </a:r>
            <a:r>
              <a:rPr lang="fr-FR" b="1" dirty="0" err="1">
                <a:latin typeface="Calibri" pitchFamily="34" charset="0"/>
              </a:rPr>
              <a:t>paths</a:t>
            </a:r>
            <a:endParaRPr lang="fr-FR" b="1" dirty="0">
              <a:latin typeface="Calibri" pitchFamily="34" charset="0"/>
            </a:endParaRPr>
          </a:p>
        </p:txBody>
      </p:sp>
      <p:sp>
        <p:nvSpPr>
          <p:cNvPr id="46205" name="Text Box 125"/>
          <p:cNvSpPr txBox="1">
            <a:spLocks noChangeArrowheads="1"/>
          </p:cNvSpPr>
          <p:nvPr/>
        </p:nvSpPr>
        <p:spPr bwMode="auto">
          <a:xfrm>
            <a:off x="3714707" y="6017586"/>
            <a:ext cx="5291641" cy="584775"/>
          </a:xfrm>
          <a:prstGeom prst="rect">
            <a:avLst/>
          </a:prstGeom>
          <a:noFill/>
          <a:ln w="22225">
            <a:noFill/>
            <a:miter lim="800000"/>
            <a:headEnd/>
            <a:tailEnd/>
          </a:ln>
          <a:effectLst/>
        </p:spPr>
        <p:txBody>
          <a:bodyPr wrap="none">
            <a:spAutoFit/>
          </a:bodyPr>
          <a:lstStyle/>
          <a:p>
            <a:r>
              <a:rPr lang="fr-FR" sz="3200" b="1" dirty="0">
                <a:latin typeface="Calibri" pitchFamily="34" charset="0"/>
              </a:rPr>
              <a:t>A new type of </a:t>
            </a:r>
            <a:r>
              <a:rPr lang="fr-FR" sz="3200" b="1" dirty="0" err="1">
                <a:latin typeface="Calibri" pitchFamily="34" charset="0"/>
              </a:rPr>
              <a:t>Mott</a:t>
            </a:r>
            <a:r>
              <a:rPr lang="fr-FR" sz="3200" b="1" dirty="0">
                <a:latin typeface="Calibri" pitchFamily="34" charset="0"/>
              </a:rPr>
              <a:t> Memory !</a:t>
            </a:r>
          </a:p>
        </p:txBody>
      </p:sp>
      <p:pic>
        <p:nvPicPr>
          <p:cNvPr id="46209" name="Picture 129" descr="slide6"/>
          <p:cNvPicPr>
            <a:picLocks noChangeAspect="1" noChangeArrowheads="1"/>
          </p:cNvPicPr>
          <p:nvPr/>
        </p:nvPicPr>
        <p:blipFill>
          <a:blip r:embed="rId2" cstate="print"/>
          <a:srcRect/>
          <a:stretch>
            <a:fillRect/>
          </a:stretch>
        </p:blipFill>
        <p:spPr bwMode="auto">
          <a:xfrm>
            <a:off x="2898980" y="3387213"/>
            <a:ext cx="1293385" cy="1676400"/>
          </a:xfrm>
          <a:prstGeom prst="rect">
            <a:avLst/>
          </a:prstGeom>
          <a:noFill/>
        </p:spPr>
      </p:pic>
      <p:sp>
        <p:nvSpPr>
          <p:cNvPr id="46210" name="Text Box 130"/>
          <p:cNvSpPr txBox="1">
            <a:spLocks noChangeArrowheads="1"/>
          </p:cNvSpPr>
          <p:nvPr/>
        </p:nvSpPr>
        <p:spPr bwMode="auto">
          <a:xfrm>
            <a:off x="4366137" y="2616815"/>
            <a:ext cx="2064160" cy="369332"/>
          </a:xfrm>
          <a:prstGeom prst="rect">
            <a:avLst/>
          </a:prstGeom>
          <a:noFill/>
          <a:ln w="9525">
            <a:noFill/>
            <a:miter lim="800000"/>
            <a:headEnd/>
            <a:tailEnd/>
          </a:ln>
          <a:effectLst/>
        </p:spPr>
        <p:txBody>
          <a:bodyPr wrap="square">
            <a:spAutoFit/>
          </a:bodyPr>
          <a:lstStyle/>
          <a:p>
            <a:pPr algn="ctr"/>
            <a:r>
              <a:rPr lang="fr-FR" b="1" dirty="0">
                <a:latin typeface="Calibri" pitchFamily="34" charset="0"/>
              </a:rPr>
              <a:t>Non Volatile RS </a:t>
            </a:r>
          </a:p>
        </p:txBody>
      </p:sp>
      <p:pic>
        <p:nvPicPr>
          <p:cNvPr id="46199" name="Picture 119"/>
          <p:cNvPicPr>
            <a:picLocks noChangeAspect="1" noChangeArrowheads="1"/>
          </p:cNvPicPr>
          <p:nvPr/>
        </p:nvPicPr>
        <p:blipFill>
          <a:blip r:embed="rId3" cstate="print"/>
          <a:srcRect/>
          <a:stretch>
            <a:fillRect/>
          </a:stretch>
        </p:blipFill>
        <p:spPr bwMode="auto">
          <a:xfrm>
            <a:off x="341313" y="5727342"/>
            <a:ext cx="1931987" cy="987425"/>
          </a:xfrm>
          <a:prstGeom prst="rect">
            <a:avLst/>
          </a:prstGeom>
          <a:noFill/>
          <a:ln w="9525">
            <a:noFill/>
            <a:miter lim="800000"/>
            <a:headEnd/>
            <a:tailEnd/>
          </a:ln>
          <a:effectLst/>
        </p:spPr>
      </p:pic>
      <p:sp>
        <p:nvSpPr>
          <p:cNvPr id="46203" name="Text Box 123"/>
          <p:cNvSpPr txBox="1">
            <a:spLocks noChangeArrowheads="1"/>
          </p:cNvSpPr>
          <p:nvPr/>
        </p:nvSpPr>
        <p:spPr bwMode="auto">
          <a:xfrm>
            <a:off x="2373519" y="5752096"/>
            <a:ext cx="1028442" cy="978729"/>
          </a:xfrm>
          <a:prstGeom prst="rect">
            <a:avLst/>
          </a:prstGeom>
          <a:noFill/>
          <a:ln w="76200" cmpd="tri">
            <a:noFill/>
            <a:miter lim="800000"/>
            <a:headEnd/>
            <a:tailEnd/>
          </a:ln>
          <a:effectLst/>
        </p:spPr>
        <p:txBody>
          <a:bodyPr wrap="square" anchor="b">
            <a:spAutoFit/>
          </a:bodyPr>
          <a:lstStyle/>
          <a:p>
            <a:pPr algn="ctr">
              <a:lnSpc>
                <a:spcPct val="120000"/>
              </a:lnSpc>
              <a:spcBef>
                <a:spcPct val="50000"/>
              </a:spcBef>
            </a:pPr>
            <a:r>
              <a:rPr lang="en-US" sz="1200" b="1" dirty="0" smtClean="0">
                <a:solidFill>
                  <a:srgbClr val="0000FF"/>
                </a:solidFill>
                <a:latin typeface="Calibri" pitchFamily="34" charset="0"/>
              </a:rPr>
              <a:t>2011/13</a:t>
            </a:r>
            <a:br>
              <a:rPr lang="en-US" sz="1200" b="1" dirty="0" smtClean="0">
                <a:solidFill>
                  <a:srgbClr val="0000FF"/>
                </a:solidFill>
                <a:latin typeface="Calibri" pitchFamily="34" charset="0"/>
              </a:rPr>
            </a:br>
            <a:r>
              <a:rPr lang="en-US" sz="1200" b="1" dirty="0" smtClean="0">
                <a:solidFill>
                  <a:srgbClr val="0000FF"/>
                </a:solidFill>
                <a:latin typeface="Calibri" pitchFamily="34" charset="0"/>
              </a:rPr>
              <a:t>Emerging </a:t>
            </a:r>
            <a:r>
              <a:rPr lang="en-US" sz="1200" b="1" dirty="0">
                <a:solidFill>
                  <a:srgbClr val="0000FF"/>
                </a:solidFill>
                <a:latin typeface="Calibri" pitchFamily="34" charset="0"/>
              </a:rPr>
              <a:t/>
            </a:r>
            <a:br>
              <a:rPr lang="en-US" sz="1200" b="1" dirty="0">
                <a:solidFill>
                  <a:srgbClr val="0000FF"/>
                </a:solidFill>
                <a:latin typeface="Calibri" pitchFamily="34" charset="0"/>
              </a:rPr>
            </a:br>
            <a:r>
              <a:rPr lang="en-US" sz="1200" b="1" dirty="0">
                <a:solidFill>
                  <a:srgbClr val="0000FF"/>
                </a:solidFill>
                <a:latin typeface="Calibri" pitchFamily="34" charset="0"/>
              </a:rPr>
              <a:t>Research Devices</a:t>
            </a:r>
            <a:endParaRPr lang="en-US" sz="1200" b="1" dirty="0">
              <a:solidFill>
                <a:srgbClr val="0000FF"/>
              </a:solidFill>
              <a:latin typeface="Calibri" pitchFamily="34" charset="0"/>
              <a:sym typeface="Symbol" pitchFamily="18" charset="2"/>
            </a:endParaRPr>
          </a:p>
        </p:txBody>
      </p:sp>
      <p:pic>
        <p:nvPicPr>
          <p:cNvPr id="30" name="Picture 14" descr="fig 3-rev"/>
          <p:cNvPicPr preferRelativeResize="0">
            <a:picLocks noChangeAspect="1" noChangeArrowheads="1"/>
          </p:cNvPicPr>
          <p:nvPr/>
        </p:nvPicPr>
        <p:blipFill>
          <a:blip r:embed="rId4" cstate="print"/>
          <a:srcRect r="923"/>
          <a:stretch>
            <a:fillRect/>
          </a:stretch>
        </p:blipFill>
        <p:spPr bwMode="auto">
          <a:xfrm>
            <a:off x="211752" y="3254477"/>
            <a:ext cx="2226451" cy="2279650"/>
          </a:xfrm>
          <a:prstGeom prst="rect">
            <a:avLst/>
          </a:prstGeom>
          <a:noFill/>
        </p:spPr>
      </p:pic>
      <p:grpSp>
        <p:nvGrpSpPr>
          <p:cNvPr id="31" name="Groupe 30"/>
          <p:cNvGrpSpPr>
            <a:grpSpLocks noChangeAspect="1"/>
          </p:cNvGrpSpPr>
          <p:nvPr/>
        </p:nvGrpSpPr>
        <p:grpSpPr>
          <a:xfrm>
            <a:off x="4535751" y="3309159"/>
            <a:ext cx="2194065" cy="2163750"/>
            <a:chOff x="4241801" y="1951025"/>
            <a:chExt cx="3900579" cy="3846684"/>
          </a:xfrm>
        </p:grpSpPr>
        <p:pic>
          <p:nvPicPr>
            <p:cNvPr id="32" name="Picture 2"/>
            <p:cNvPicPr>
              <a:picLocks noChangeAspect="1" noChangeArrowheads="1"/>
            </p:cNvPicPr>
            <p:nvPr/>
          </p:nvPicPr>
          <p:blipFill>
            <a:blip r:embed="rId5" cstate="print"/>
            <a:srcRect l="25825" t="24286" r="27857" b="26762"/>
            <a:stretch>
              <a:fillRect/>
            </a:stretch>
          </p:blipFill>
          <p:spPr bwMode="auto">
            <a:xfrm>
              <a:off x="4265428" y="1951025"/>
              <a:ext cx="3667402" cy="2422483"/>
            </a:xfrm>
            <a:prstGeom prst="rect">
              <a:avLst/>
            </a:prstGeom>
            <a:noFill/>
            <a:ln w="9525">
              <a:noFill/>
              <a:miter lim="800000"/>
              <a:headEnd/>
              <a:tailEnd/>
            </a:ln>
            <a:effectLst/>
          </p:spPr>
        </p:pic>
        <p:pic>
          <p:nvPicPr>
            <p:cNvPr id="33" name="Picture 131" descr="\\Idefix\non-lin\!article\Draft en cours\2014_Revue Mott Memory\Figure\fig part 4\schémas filament\après set.jpg"/>
            <p:cNvPicPr>
              <a:picLocks noChangeAspect="1" noChangeArrowheads="1"/>
            </p:cNvPicPr>
            <p:nvPr/>
          </p:nvPicPr>
          <p:blipFill>
            <a:blip r:embed="rId6" cstate="print"/>
            <a:srcRect/>
            <a:stretch>
              <a:fillRect/>
            </a:stretch>
          </p:blipFill>
          <p:spPr bwMode="auto">
            <a:xfrm>
              <a:off x="7262469" y="4362755"/>
              <a:ext cx="879911" cy="883445"/>
            </a:xfrm>
            <a:prstGeom prst="rect">
              <a:avLst/>
            </a:prstGeom>
            <a:noFill/>
            <a:ln w="3175">
              <a:noFill/>
            </a:ln>
            <a:effectLst>
              <a:outerShdw blurRad="63500" sx="102000" sy="102000" algn="ctr" rotWithShape="0">
                <a:prstClr val="black">
                  <a:alpha val="40000"/>
                </a:prstClr>
              </a:outerShdw>
            </a:effectLst>
          </p:spPr>
        </p:pic>
        <p:pic>
          <p:nvPicPr>
            <p:cNvPr id="34" name="Picture 130" descr="\\Idefix\non-lin\!article\Draft en cours\2014_Revue Mott Memory\Figure\fig part 4\schémas filament\pendant set.jpg"/>
            <p:cNvPicPr>
              <a:picLocks noChangeAspect="1" noChangeArrowheads="1"/>
            </p:cNvPicPr>
            <p:nvPr/>
          </p:nvPicPr>
          <p:blipFill>
            <a:blip r:embed="rId7" cstate="print"/>
            <a:srcRect/>
            <a:stretch>
              <a:fillRect/>
            </a:stretch>
          </p:blipFill>
          <p:spPr bwMode="auto">
            <a:xfrm>
              <a:off x="6359775" y="4362755"/>
              <a:ext cx="879911" cy="883445"/>
            </a:xfrm>
            <a:prstGeom prst="rect">
              <a:avLst/>
            </a:prstGeom>
            <a:noFill/>
            <a:ln w="3175">
              <a:noFill/>
            </a:ln>
            <a:effectLst>
              <a:outerShdw blurRad="63500" sx="102000" sy="102000" algn="ctr" rotWithShape="0">
                <a:prstClr val="black">
                  <a:alpha val="40000"/>
                </a:prstClr>
              </a:outerShdw>
            </a:effectLst>
          </p:spPr>
        </p:pic>
        <p:pic>
          <p:nvPicPr>
            <p:cNvPr id="35" name="Picture 127" descr="\\Idefix\non-lin\!article\Draft en cours\2014_Revue Mott Memory\Figure\fig part 4\schémas filament\pendant volatile.jpg"/>
            <p:cNvPicPr>
              <a:picLocks noChangeAspect="1" noChangeArrowheads="1"/>
            </p:cNvPicPr>
            <p:nvPr/>
          </p:nvPicPr>
          <p:blipFill>
            <a:blip r:embed="rId8" cstate="print"/>
            <a:srcRect/>
            <a:stretch>
              <a:fillRect/>
            </a:stretch>
          </p:blipFill>
          <p:spPr bwMode="auto">
            <a:xfrm>
              <a:off x="4786441" y="4357992"/>
              <a:ext cx="883444" cy="886977"/>
            </a:xfrm>
            <a:prstGeom prst="rect">
              <a:avLst/>
            </a:prstGeom>
            <a:noFill/>
            <a:ln w="3175">
              <a:noFill/>
            </a:ln>
            <a:effectLst>
              <a:outerShdw blurRad="63500" sx="102000" sy="102000" algn="ctr" rotWithShape="0">
                <a:prstClr val="black">
                  <a:alpha val="40000"/>
                </a:prstClr>
              </a:outerShdw>
            </a:effectLst>
          </p:spPr>
        </p:pic>
        <p:sp>
          <p:nvSpPr>
            <p:cNvPr id="36" name="ZoneTexte 35"/>
            <p:cNvSpPr txBox="1"/>
            <p:nvPr/>
          </p:nvSpPr>
          <p:spPr>
            <a:xfrm>
              <a:off x="4587239" y="5372100"/>
              <a:ext cx="1314449" cy="410370"/>
            </a:xfrm>
            <a:prstGeom prst="rect">
              <a:avLst/>
            </a:prstGeom>
            <a:noFill/>
          </p:spPr>
          <p:txBody>
            <a:bodyPr wrap="square" rtlCol="0">
              <a:spAutoFit/>
            </a:bodyPr>
            <a:lstStyle/>
            <a:p>
              <a:pPr algn="ctr"/>
              <a:r>
                <a:rPr lang="fr-FR" sz="900" dirty="0" smtClean="0">
                  <a:latin typeface="Calibri" pitchFamily="34" charset="0"/>
                </a:rPr>
                <a:t>Volatile</a:t>
              </a:r>
              <a:endParaRPr lang="fr-FR" sz="900" dirty="0">
                <a:latin typeface="Calibri" pitchFamily="34" charset="0"/>
              </a:endParaRPr>
            </a:p>
          </p:txBody>
        </p:sp>
        <p:sp>
          <p:nvSpPr>
            <p:cNvPr id="37" name="ZoneTexte 36"/>
            <p:cNvSpPr txBox="1"/>
            <p:nvPr/>
          </p:nvSpPr>
          <p:spPr>
            <a:xfrm>
              <a:off x="6461760" y="5387339"/>
              <a:ext cx="1645919" cy="410370"/>
            </a:xfrm>
            <a:prstGeom prst="rect">
              <a:avLst/>
            </a:prstGeom>
            <a:noFill/>
          </p:spPr>
          <p:txBody>
            <a:bodyPr wrap="square" rtlCol="0">
              <a:spAutoFit/>
            </a:bodyPr>
            <a:lstStyle/>
            <a:p>
              <a:pPr algn="ctr"/>
              <a:r>
                <a:rPr lang="fr-FR" sz="900" dirty="0" smtClean="0">
                  <a:latin typeface="Calibri" pitchFamily="34" charset="0"/>
                </a:rPr>
                <a:t>Non-volatile</a:t>
              </a:r>
              <a:endParaRPr lang="fr-FR" sz="900" dirty="0">
                <a:latin typeface="Calibri" pitchFamily="34" charset="0"/>
              </a:endParaRPr>
            </a:p>
          </p:txBody>
        </p:sp>
        <p:cxnSp>
          <p:nvCxnSpPr>
            <p:cNvPr id="38" name="Connecteur droit 37"/>
            <p:cNvCxnSpPr/>
            <p:nvPr/>
          </p:nvCxnSpPr>
          <p:spPr bwMode="auto">
            <a:xfrm>
              <a:off x="7139940" y="4229100"/>
              <a:ext cx="182880" cy="1588"/>
            </a:xfrm>
            <a:prstGeom prst="line">
              <a:avLst/>
            </a:prstGeom>
            <a:solidFill>
              <a:schemeClr val="accent1"/>
            </a:solidFill>
            <a:ln w="12700" cap="flat" cmpd="sng" algn="ctr">
              <a:solidFill>
                <a:schemeClr val="tx1"/>
              </a:solidFill>
              <a:prstDash val="dash"/>
              <a:round/>
              <a:headEnd type="none" w="med" len="med"/>
              <a:tailEnd type="none"/>
            </a:ln>
            <a:effectLst/>
          </p:spPr>
        </p:cxnSp>
        <p:sp>
          <p:nvSpPr>
            <p:cNvPr id="39" name="Rectangle 38"/>
            <p:cNvSpPr/>
            <p:nvPr/>
          </p:nvSpPr>
          <p:spPr bwMode="auto">
            <a:xfrm>
              <a:off x="4241801" y="3221672"/>
              <a:ext cx="342900" cy="1152525"/>
            </a:xfrm>
            <a:prstGeom prst="rect">
              <a:avLst/>
            </a:prstGeom>
            <a:solidFill>
              <a:schemeClr val="bg1"/>
            </a:solidFill>
            <a:ln w="222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Calibri" pitchFamily="34" charset="0"/>
              </a:endParaRPr>
            </a:p>
          </p:txBody>
        </p:sp>
      </p:grpSp>
      <p:grpSp>
        <p:nvGrpSpPr>
          <p:cNvPr id="40" name="Groupe 39"/>
          <p:cNvGrpSpPr>
            <a:grpSpLocks noChangeAspect="1"/>
          </p:cNvGrpSpPr>
          <p:nvPr/>
        </p:nvGrpSpPr>
        <p:grpSpPr>
          <a:xfrm>
            <a:off x="7013662" y="4284192"/>
            <a:ext cx="1943525" cy="1633977"/>
            <a:chOff x="4318549" y="1479160"/>
            <a:chExt cx="4006850" cy="3368675"/>
          </a:xfrm>
        </p:grpSpPr>
        <p:pic>
          <p:nvPicPr>
            <p:cNvPr id="41" name="Picture 30"/>
            <p:cNvPicPr>
              <a:picLocks noChangeAspect="1" noChangeArrowheads="1"/>
            </p:cNvPicPr>
            <p:nvPr/>
          </p:nvPicPr>
          <p:blipFill>
            <a:blip r:embed="rId9" cstate="print"/>
            <a:srcRect/>
            <a:stretch>
              <a:fillRect/>
            </a:stretch>
          </p:blipFill>
          <p:spPr bwMode="auto">
            <a:xfrm>
              <a:off x="4318549" y="1479160"/>
              <a:ext cx="4006850" cy="3368675"/>
            </a:xfrm>
            <a:prstGeom prst="rect">
              <a:avLst/>
            </a:prstGeom>
            <a:noFill/>
            <a:ln w="9525">
              <a:noFill/>
              <a:miter lim="800000"/>
              <a:headEnd/>
              <a:tailEnd/>
            </a:ln>
            <a:effectLst/>
          </p:spPr>
        </p:pic>
        <p:sp>
          <p:nvSpPr>
            <p:cNvPr id="42" name="Rectangle 41"/>
            <p:cNvSpPr/>
            <p:nvPr/>
          </p:nvSpPr>
          <p:spPr bwMode="auto">
            <a:xfrm>
              <a:off x="7793099" y="1594203"/>
              <a:ext cx="381739" cy="185635"/>
            </a:xfrm>
            <a:prstGeom prst="rect">
              <a:avLst/>
            </a:prstGeom>
            <a:solidFill>
              <a:schemeClr val="bg1"/>
            </a:solidFill>
            <a:ln w="222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Calibri" pitchFamily="34" charset="0"/>
              </a:endParaRPr>
            </a:p>
          </p:txBody>
        </p:sp>
        <p:sp>
          <p:nvSpPr>
            <p:cNvPr id="43" name="Rectangle 42"/>
            <p:cNvSpPr/>
            <p:nvPr/>
          </p:nvSpPr>
          <p:spPr bwMode="auto">
            <a:xfrm>
              <a:off x="5361399" y="1587575"/>
              <a:ext cx="2460697" cy="348343"/>
            </a:xfrm>
            <a:prstGeom prst="rect">
              <a:avLst/>
            </a:prstGeom>
            <a:solidFill>
              <a:schemeClr val="bg1"/>
            </a:solidFill>
            <a:ln w="222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Calibri" pitchFamily="34" charset="0"/>
              </a:endParaRPr>
            </a:p>
          </p:txBody>
        </p:sp>
      </p:grpSp>
      <p:sp>
        <p:nvSpPr>
          <p:cNvPr id="45" name="AutoShape 31"/>
          <p:cNvSpPr>
            <a:spLocks noChangeArrowheads="1"/>
          </p:cNvSpPr>
          <p:nvPr/>
        </p:nvSpPr>
        <p:spPr bwMode="auto">
          <a:xfrm rot="14321920" flipH="1">
            <a:off x="7018696" y="1774722"/>
            <a:ext cx="1295400" cy="457200"/>
          </a:xfrm>
          <a:prstGeom prst="notchedRightArrow">
            <a:avLst>
              <a:gd name="adj1" fmla="val 50000"/>
              <a:gd name="adj2" fmla="val 70833"/>
            </a:avLst>
          </a:prstGeom>
          <a:noFill/>
          <a:ln w="25400" algn="ctr">
            <a:solidFill>
              <a:schemeClr val="tx1"/>
            </a:solidFill>
            <a:miter lim="800000"/>
            <a:headEnd/>
            <a:tailEnd/>
          </a:ln>
          <a:effectLst/>
        </p:spPr>
        <p:txBody>
          <a:bodyPr wrap="none" anchor="ctr"/>
          <a:lstStyle/>
          <a:p>
            <a:endParaRPr lang="fr-FR">
              <a:latin typeface="Calibri" pitchFamily="34" charset="0"/>
            </a:endParaRPr>
          </a:p>
        </p:txBody>
      </p:sp>
      <p:sp>
        <p:nvSpPr>
          <p:cNvPr id="46" name="Text Box 130"/>
          <p:cNvSpPr txBox="1">
            <a:spLocks noChangeArrowheads="1"/>
          </p:cNvSpPr>
          <p:nvPr/>
        </p:nvSpPr>
        <p:spPr bwMode="auto">
          <a:xfrm>
            <a:off x="6971071" y="2621730"/>
            <a:ext cx="2172928" cy="923330"/>
          </a:xfrm>
          <a:prstGeom prst="rect">
            <a:avLst/>
          </a:prstGeom>
          <a:noFill/>
          <a:ln w="9525">
            <a:noFill/>
            <a:miter lim="800000"/>
            <a:headEnd/>
            <a:tailEnd/>
          </a:ln>
          <a:effectLst/>
        </p:spPr>
        <p:txBody>
          <a:bodyPr wrap="square">
            <a:spAutoFit/>
          </a:bodyPr>
          <a:lstStyle/>
          <a:p>
            <a:pPr algn="ctr"/>
            <a:r>
              <a:rPr lang="fr-FR" b="1" dirty="0" err="1" smtClean="0">
                <a:latin typeface="Calibri" pitchFamily="34" charset="0"/>
              </a:rPr>
              <a:t>Promising</a:t>
            </a:r>
            <a:r>
              <a:rPr lang="fr-FR" b="1" dirty="0" smtClean="0">
                <a:latin typeface="Calibri" pitchFamily="34" charset="0"/>
              </a:rPr>
              <a:t> </a:t>
            </a:r>
            <a:r>
              <a:rPr lang="fr-FR" b="1" dirty="0" err="1" smtClean="0">
                <a:latin typeface="Calibri" pitchFamily="34" charset="0"/>
              </a:rPr>
              <a:t>memory</a:t>
            </a:r>
            <a:r>
              <a:rPr lang="fr-FR" b="1" dirty="0" smtClean="0">
                <a:latin typeface="Calibri" pitchFamily="34" charset="0"/>
              </a:rPr>
              <a:t> performances of </a:t>
            </a:r>
            <a:r>
              <a:rPr lang="fr-FR" b="1" dirty="0" err="1" smtClean="0">
                <a:latin typeface="Calibri" pitchFamily="34" charset="0"/>
              </a:rPr>
              <a:t>thin</a:t>
            </a:r>
            <a:r>
              <a:rPr lang="fr-FR" b="1" dirty="0" smtClean="0">
                <a:latin typeface="Calibri" pitchFamily="34" charset="0"/>
              </a:rPr>
              <a:t> films</a:t>
            </a:r>
            <a:endParaRPr lang="fr-FR" b="1" dirty="0">
              <a:latin typeface="Calibri" pitchFamily="34" charset="0"/>
            </a:endParaRPr>
          </a:p>
        </p:txBody>
      </p:sp>
      <p:pic>
        <p:nvPicPr>
          <p:cNvPr id="47" name="Picture 32" descr="GVSB179 recuit sur Si coupe_2"/>
          <p:cNvPicPr>
            <a:picLocks noChangeAspect="1" noChangeArrowheads="1"/>
          </p:cNvPicPr>
          <p:nvPr/>
        </p:nvPicPr>
        <p:blipFill>
          <a:blip r:embed="rId10" cstate="print"/>
          <a:srcRect t="8147" b="6709"/>
          <a:stretch>
            <a:fillRect/>
          </a:stretch>
        </p:blipFill>
        <p:spPr bwMode="auto">
          <a:xfrm>
            <a:off x="7816645" y="3647771"/>
            <a:ext cx="1140542" cy="777599"/>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1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61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615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616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620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61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62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619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620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62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110" grpId="0" animBg="1"/>
      <p:bldP spid="46111" grpId="0" animBg="1"/>
      <p:bldP spid="46112" grpId="0"/>
      <p:bldP spid="46157" grpId="0" animBg="1"/>
      <p:bldP spid="46162" grpId="0"/>
      <p:bldP spid="46205" grpId="0"/>
      <p:bldP spid="46210" grpId="0"/>
      <p:bldP spid="46203" grpId="0"/>
      <p:bldP spid="45" grpId="0" animBg="1"/>
      <p:bldP spid="4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Picture 2"/>
          <p:cNvPicPr>
            <a:picLocks noChangeAspect="1" noChangeArrowheads="1"/>
          </p:cNvPicPr>
          <p:nvPr/>
        </p:nvPicPr>
        <p:blipFill>
          <a:blip r:embed="rId3" cstate="print"/>
          <a:srcRect/>
          <a:stretch>
            <a:fillRect/>
          </a:stretch>
        </p:blipFill>
        <p:spPr bwMode="auto">
          <a:xfrm>
            <a:off x="3068638" y="863600"/>
            <a:ext cx="2957512" cy="2757488"/>
          </a:xfrm>
          <a:prstGeom prst="rect">
            <a:avLst/>
          </a:prstGeom>
          <a:noFill/>
          <a:ln w="9525">
            <a:noFill/>
            <a:miter lim="800000"/>
            <a:headEnd/>
            <a:tailEnd/>
          </a:ln>
        </p:spPr>
      </p:pic>
      <p:sp>
        <p:nvSpPr>
          <p:cNvPr id="159747" name="Oval 3"/>
          <p:cNvSpPr>
            <a:spLocks noChangeArrowheads="1"/>
          </p:cNvSpPr>
          <p:nvPr/>
        </p:nvSpPr>
        <p:spPr bwMode="auto">
          <a:xfrm>
            <a:off x="3683000" y="1936750"/>
            <a:ext cx="111125" cy="101600"/>
          </a:xfrm>
          <a:prstGeom prst="ellipse">
            <a:avLst/>
          </a:prstGeom>
          <a:solidFill>
            <a:schemeClr val="accent1"/>
          </a:solidFill>
          <a:ln w="38100">
            <a:solidFill>
              <a:srgbClr val="FF0000"/>
            </a:solidFill>
            <a:round/>
            <a:headEnd/>
            <a:tailEnd/>
          </a:ln>
        </p:spPr>
        <p:txBody>
          <a:bodyPr wrap="none" anchor="ctr"/>
          <a:lstStyle/>
          <a:p>
            <a:pPr algn="ctr" defTabSz="457200"/>
            <a:endParaRPr lang="fr-FR">
              <a:latin typeface="Calibri" pitchFamily="34" charset="0"/>
            </a:endParaRPr>
          </a:p>
        </p:txBody>
      </p:sp>
      <p:sp>
        <p:nvSpPr>
          <p:cNvPr id="159748" name="Line 4"/>
          <p:cNvSpPr>
            <a:spLocks noChangeShapeType="1"/>
          </p:cNvSpPr>
          <p:nvPr/>
        </p:nvSpPr>
        <p:spPr bwMode="auto">
          <a:xfrm flipH="1" flipV="1">
            <a:off x="2973388" y="1882775"/>
            <a:ext cx="639762" cy="111125"/>
          </a:xfrm>
          <a:prstGeom prst="line">
            <a:avLst/>
          </a:prstGeom>
          <a:noFill/>
          <a:ln w="50800">
            <a:solidFill>
              <a:srgbClr val="FF0000"/>
            </a:solidFill>
            <a:round/>
            <a:headEnd/>
            <a:tailEnd type="triangle" w="med" len="med"/>
          </a:ln>
        </p:spPr>
        <p:txBody>
          <a:bodyPr/>
          <a:lstStyle/>
          <a:p>
            <a:pPr algn="ctr"/>
            <a:endParaRPr lang="fr-FR">
              <a:latin typeface="Calibri" pitchFamily="34" charset="0"/>
            </a:endParaRPr>
          </a:p>
        </p:txBody>
      </p:sp>
      <p:grpSp>
        <p:nvGrpSpPr>
          <p:cNvPr id="159749" name="Group 5"/>
          <p:cNvGrpSpPr>
            <a:grpSpLocks/>
          </p:cNvGrpSpPr>
          <p:nvPr/>
        </p:nvGrpSpPr>
        <p:grpSpPr bwMode="auto">
          <a:xfrm>
            <a:off x="-142875" y="800100"/>
            <a:ext cx="3313113" cy="2860675"/>
            <a:chOff x="-114" y="845"/>
            <a:chExt cx="2087" cy="1802"/>
          </a:xfrm>
        </p:grpSpPr>
        <p:pic>
          <p:nvPicPr>
            <p:cNvPr id="159750" name="Picture 6"/>
            <p:cNvPicPr>
              <a:picLocks noChangeAspect="1" noChangeArrowheads="1"/>
            </p:cNvPicPr>
            <p:nvPr/>
          </p:nvPicPr>
          <p:blipFill>
            <a:blip r:embed="rId4" cstate="print"/>
            <a:srcRect/>
            <a:stretch>
              <a:fillRect/>
            </a:stretch>
          </p:blipFill>
          <p:spPr bwMode="auto">
            <a:xfrm>
              <a:off x="596" y="897"/>
              <a:ext cx="667" cy="537"/>
            </a:xfrm>
            <a:prstGeom prst="rect">
              <a:avLst/>
            </a:prstGeom>
            <a:noFill/>
            <a:ln w="9525">
              <a:noFill/>
              <a:miter lim="800000"/>
              <a:headEnd/>
              <a:tailEnd/>
            </a:ln>
          </p:spPr>
        </p:pic>
        <p:sp>
          <p:nvSpPr>
            <p:cNvPr id="159751" name="AutoShape 7"/>
            <p:cNvSpPr>
              <a:spLocks noChangeArrowheads="1"/>
            </p:cNvSpPr>
            <p:nvPr/>
          </p:nvSpPr>
          <p:spPr bwMode="auto">
            <a:xfrm>
              <a:off x="29" y="845"/>
              <a:ext cx="1825" cy="1790"/>
            </a:xfrm>
            <a:prstGeom prst="roundRect">
              <a:avLst>
                <a:gd name="adj" fmla="val 16667"/>
              </a:avLst>
            </a:prstGeom>
            <a:noFill/>
            <a:ln w="50800">
              <a:solidFill>
                <a:srgbClr val="000080"/>
              </a:solidFill>
              <a:round/>
              <a:headEnd/>
              <a:tailEnd/>
            </a:ln>
          </p:spPr>
          <p:txBody>
            <a:bodyPr wrap="none" anchor="ctr"/>
            <a:lstStyle/>
            <a:p>
              <a:pPr defTabSz="457200"/>
              <a:endParaRPr lang="fr-FR">
                <a:latin typeface="Calibri" pitchFamily="34" charset="0"/>
              </a:endParaRPr>
            </a:p>
          </p:txBody>
        </p:sp>
        <p:sp>
          <p:nvSpPr>
            <p:cNvPr id="159752" name="Text Box 8"/>
            <p:cNvSpPr txBox="1">
              <a:spLocks noChangeArrowheads="1"/>
            </p:cNvSpPr>
            <p:nvPr/>
          </p:nvSpPr>
          <p:spPr bwMode="auto">
            <a:xfrm>
              <a:off x="-114" y="1389"/>
              <a:ext cx="2087" cy="1258"/>
            </a:xfrm>
            <a:prstGeom prst="rect">
              <a:avLst/>
            </a:prstGeom>
            <a:noFill/>
            <a:ln w="9525">
              <a:noFill/>
              <a:miter lim="800000"/>
              <a:headEnd/>
              <a:tailEnd/>
            </a:ln>
          </p:spPr>
          <p:txBody>
            <a:bodyPr>
              <a:spAutoFit/>
            </a:bodyPr>
            <a:lstStyle/>
            <a:p>
              <a:pPr algn="ctr" defTabSz="457200">
                <a:lnSpc>
                  <a:spcPct val="130000"/>
                </a:lnSpc>
              </a:pPr>
              <a:r>
                <a:rPr lang="en-US" altLang="ja-JP" sz="1600" b="1">
                  <a:latin typeface="Calibri" pitchFamily="34" charset="0"/>
                  <a:ea typeface="ＭＳ Ｐゴシック" pitchFamily="-112" charset="-128"/>
                </a:rPr>
                <a:t>V. Guiot, C.Vaju, </a:t>
              </a:r>
            </a:p>
            <a:p>
              <a:pPr algn="ctr" defTabSz="457200">
                <a:lnSpc>
                  <a:spcPct val="130000"/>
                </a:lnSpc>
              </a:pPr>
              <a:r>
                <a:rPr lang="en-US" altLang="ja-JP" sz="1600" b="1">
                  <a:latin typeface="Calibri" pitchFamily="34" charset="0"/>
                  <a:ea typeface="ＭＳ Ｐゴシック" pitchFamily="-112" charset="-128"/>
                </a:rPr>
                <a:t>E. Souchier, J. Martial</a:t>
              </a:r>
            </a:p>
            <a:p>
              <a:pPr algn="ctr" defTabSz="457200">
                <a:lnSpc>
                  <a:spcPct val="130000"/>
                </a:lnSpc>
              </a:pPr>
              <a:r>
                <a:rPr lang="en-US" altLang="ja-JP" sz="1600" b="1">
                  <a:latin typeface="Calibri" pitchFamily="34" charset="0"/>
                  <a:ea typeface="ＭＳ Ｐゴシック" pitchFamily="-112" charset="-128"/>
                </a:rPr>
                <a:t>S. Salmon, J. Tranchant, </a:t>
              </a:r>
              <a:br>
                <a:rPr lang="en-US" altLang="ja-JP" sz="1600" b="1">
                  <a:latin typeface="Calibri" pitchFamily="34" charset="0"/>
                  <a:ea typeface="ＭＳ Ｐゴシック" pitchFamily="-112" charset="-128"/>
                </a:rPr>
              </a:br>
              <a:r>
                <a:rPr lang="en-US" altLang="ja-JP" sz="1600" b="1">
                  <a:latin typeface="Calibri" pitchFamily="34" charset="0"/>
                  <a:ea typeface="ＭＳ Ｐゴシック" pitchFamily="-112" charset="-128"/>
                </a:rPr>
                <a:t>P. Moreau, L. Lajaunie,</a:t>
              </a:r>
            </a:p>
            <a:p>
              <a:pPr algn="ctr" defTabSz="457200">
                <a:lnSpc>
                  <a:spcPct val="130000"/>
                </a:lnSpc>
              </a:pPr>
              <a:r>
                <a:rPr lang="en-US" altLang="ja-JP" sz="1600" b="1">
                  <a:latin typeface="Calibri" pitchFamily="34" charset="0"/>
                  <a:ea typeface="ＭＳ Ｐゴシック" pitchFamily="-112" charset="-128"/>
                </a:rPr>
                <a:t>M.P. Besland, B. Corraze, </a:t>
              </a:r>
            </a:p>
            <a:p>
              <a:pPr algn="ctr" defTabSz="457200">
                <a:lnSpc>
                  <a:spcPct val="130000"/>
                </a:lnSpc>
              </a:pPr>
              <a:r>
                <a:rPr lang="en-US" altLang="ja-JP" sz="1600" b="1">
                  <a:latin typeface="Calibri" pitchFamily="34" charset="0"/>
                  <a:ea typeface="ＭＳ Ｐゴシック" pitchFamily="-112" charset="-128"/>
                </a:rPr>
                <a:t>E. Janod, L. Cario</a:t>
              </a:r>
              <a:endParaRPr lang="fr-FR" sz="1600" b="1">
                <a:latin typeface="Calibri" pitchFamily="34" charset="0"/>
              </a:endParaRPr>
            </a:p>
          </p:txBody>
        </p:sp>
      </p:grpSp>
      <p:sp>
        <p:nvSpPr>
          <p:cNvPr id="159753" name="Text Box 9"/>
          <p:cNvSpPr txBox="1">
            <a:spLocks noChangeArrowheads="1"/>
          </p:cNvSpPr>
          <p:nvPr/>
        </p:nvSpPr>
        <p:spPr bwMode="auto">
          <a:xfrm>
            <a:off x="3348038" y="2054225"/>
            <a:ext cx="857250" cy="366713"/>
          </a:xfrm>
          <a:prstGeom prst="rect">
            <a:avLst/>
          </a:prstGeom>
          <a:noFill/>
          <a:ln w="9525">
            <a:noFill/>
            <a:miter lim="800000"/>
            <a:headEnd/>
            <a:tailEnd/>
          </a:ln>
        </p:spPr>
        <p:txBody>
          <a:bodyPr wrap="none">
            <a:spAutoFit/>
          </a:bodyPr>
          <a:lstStyle/>
          <a:p>
            <a:pPr algn="ctr" defTabSz="457200"/>
            <a:r>
              <a:rPr lang="fr-FR" b="1">
                <a:solidFill>
                  <a:srgbClr val="FFFF00"/>
                </a:solidFill>
                <a:latin typeface="Calibri" pitchFamily="34" charset="0"/>
              </a:rPr>
              <a:t>Nantes</a:t>
            </a:r>
          </a:p>
        </p:txBody>
      </p:sp>
      <p:sp>
        <p:nvSpPr>
          <p:cNvPr id="159754" name="Oval 10"/>
          <p:cNvSpPr>
            <a:spLocks noChangeArrowheads="1"/>
          </p:cNvSpPr>
          <p:nvPr/>
        </p:nvSpPr>
        <p:spPr bwMode="auto">
          <a:xfrm>
            <a:off x="4143375" y="1949450"/>
            <a:ext cx="111125" cy="101600"/>
          </a:xfrm>
          <a:prstGeom prst="ellipse">
            <a:avLst/>
          </a:prstGeom>
          <a:solidFill>
            <a:schemeClr val="accent1"/>
          </a:solidFill>
          <a:ln w="38100">
            <a:solidFill>
              <a:srgbClr val="FF0000"/>
            </a:solidFill>
            <a:round/>
            <a:headEnd/>
            <a:tailEnd/>
          </a:ln>
        </p:spPr>
        <p:txBody>
          <a:bodyPr wrap="none" anchor="ctr"/>
          <a:lstStyle/>
          <a:p>
            <a:pPr algn="ctr" defTabSz="457200"/>
            <a:endParaRPr lang="fr-FR">
              <a:latin typeface="Calibri" pitchFamily="34" charset="0"/>
            </a:endParaRPr>
          </a:p>
        </p:txBody>
      </p:sp>
      <p:sp>
        <p:nvSpPr>
          <p:cNvPr id="159755" name="Text Box 11"/>
          <p:cNvSpPr txBox="1">
            <a:spLocks noChangeArrowheads="1"/>
          </p:cNvSpPr>
          <p:nvPr/>
        </p:nvSpPr>
        <p:spPr bwMode="auto">
          <a:xfrm>
            <a:off x="4235450" y="1916113"/>
            <a:ext cx="695703" cy="369332"/>
          </a:xfrm>
          <a:prstGeom prst="rect">
            <a:avLst/>
          </a:prstGeom>
          <a:noFill/>
          <a:ln w="9525">
            <a:noFill/>
            <a:miter lim="800000"/>
            <a:headEnd/>
            <a:tailEnd/>
          </a:ln>
        </p:spPr>
        <p:txBody>
          <a:bodyPr wrap="none">
            <a:spAutoFit/>
          </a:bodyPr>
          <a:lstStyle/>
          <a:p>
            <a:pPr algn="ctr" defTabSz="457200"/>
            <a:r>
              <a:rPr lang="fr-FR" b="1">
                <a:solidFill>
                  <a:srgbClr val="FFFF00"/>
                </a:solidFill>
                <a:latin typeface="Calibri" pitchFamily="34" charset="0"/>
              </a:rPr>
              <a:t>Tours</a:t>
            </a:r>
          </a:p>
        </p:txBody>
      </p:sp>
      <p:sp>
        <p:nvSpPr>
          <p:cNvPr id="159756" name="Line 12"/>
          <p:cNvSpPr>
            <a:spLocks noChangeShapeType="1"/>
          </p:cNvSpPr>
          <p:nvPr/>
        </p:nvSpPr>
        <p:spPr bwMode="auto">
          <a:xfrm>
            <a:off x="4211638" y="2133600"/>
            <a:ext cx="73025" cy="1582738"/>
          </a:xfrm>
          <a:prstGeom prst="line">
            <a:avLst/>
          </a:prstGeom>
          <a:noFill/>
          <a:ln w="50800">
            <a:solidFill>
              <a:srgbClr val="FF0000"/>
            </a:solidFill>
            <a:round/>
            <a:headEnd/>
            <a:tailEnd type="triangle" w="med" len="med"/>
          </a:ln>
        </p:spPr>
        <p:txBody>
          <a:bodyPr/>
          <a:lstStyle/>
          <a:p>
            <a:pPr algn="ctr"/>
            <a:endParaRPr lang="fr-FR">
              <a:latin typeface="Calibri" pitchFamily="34" charset="0"/>
            </a:endParaRPr>
          </a:p>
        </p:txBody>
      </p:sp>
      <p:sp>
        <p:nvSpPr>
          <p:cNvPr id="159757" name="Oval 16"/>
          <p:cNvSpPr>
            <a:spLocks noChangeArrowheads="1"/>
          </p:cNvSpPr>
          <p:nvPr/>
        </p:nvSpPr>
        <p:spPr bwMode="auto">
          <a:xfrm>
            <a:off x="4341813" y="1503363"/>
            <a:ext cx="111125" cy="101600"/>
          </a:xfrm>
          <a:prstGeom prst="ellipse">
            <a:avLst/>
          </a:prstGeom>
          <a:solidFill>
            <a:schemeClr val="accent1"/>
          </a:solidFill>
          <a:ln w="38100">
            <a:solidFill>
              <a:srgbClr val="FF0000"/>
            </a:solidFill>
            <a:round/>
            <a:headEnd/>
            <a:tailEnd/>
          </a:ln>
        </p:spPr>
        <p:txBody>
          <a:bodyPr wrap="none" anchor="ctr"/>
          <a:lstStyle/>
          <a:p>
            <a:pPr algn="ctr" defTabSz="457200"/>
            <a:endParaRPr lang="fr-FR">
              <a:latin typeface="Calibri" pitchFamily="34" charset="0"/>
            </a:endParaRPr>
          </a:p>
        </p:txBody>
      </p:sp>
      <p:sp>
        <p:nvSpPr>
          <p:cNvPr id="159758" name="Text Box 17"/>
          <p:cNvSpPr txBox="1">
            <a:spLocks noChangeArrowheads="1"/>
          </p:cNvSpPr>
          <p:nvPr/>
        </p:nvSpPr>
        <p:spPr bwMode="auto">
          <a:xfrm>
            <a:off x="4352925" y="1158875"/>
            <a:ext cx="646652" cy="369332"/>
          </a:xfrm>
          <a:prstGeom prst="rect">
            <a:avLst/>
          </a:prstGeom>
          <a:noFill/>
          <a:ln w="9525">
            <a:noFill/>
            <a:miter lim="800000"/>
            <a:headEnd/>
            <a:tailEnd/>
          </a:ln>
        </p:spPr>
        <p:txBody>
          <a:bodyPr wrap="none">
            <a:spAutoFit/>
          </a:bodyPr>
          <a:lstStyle/>
          <a:p>
            <a:pPr algn="ctr" defTabSz="457200"/>
            <a:r>
              <a:rPr lang="fr-FR" b="1">
                <a:solidFill>
                  <a:srgbClr val="FFFF00"/>
                </a:solidFill>
                <a:latin typeface="Calibri" pitchFamily="34" charset="0"/>
              </a:rPr>
              <a:t>Paris</a:t>
            </a:r>
          </a:p>
        </p:txBody>
      </p:sp>
      <p:sp>
        <p:nvSpPr>
          <p:cNvPr id="159759" name="Line 18"/>
          <p:cNvSpPr>
            <a:spLocks noChangeShapeType="1"/>
          </p:cNvSpPr>
          <p:nvPr/>
        </p:nvSpPr>
        <p:spPr bwMode="auto">
          <a:xfrm flipV="1">
            <a:off x="4586288" y="1535113"/>
            <a:ext cx="1433512" cy="1587"/>
          </a:xfrm>
          <a:prstGeom prst="line">
            <a:avLst/>
          </a:prstGeom>
          <a:noFill/>
          <a:ln w="50800">
            <a:solidFill>
              <a:srgbClr val="FF0000"/>
            </a:solidFill>
            <a:round/>
            <a:headEnd/>
            <a:tailEnd type="triangle" w="med" len="med"/>
          </a:ln>
        </p:spPr>
        <p:txBody>
          <a:bodyPr/>
          <a:lstStyle/>
          <a:p>
            <a:pPr algn="ctr"/>
            <a:endParaRPr lang="fr-FR">
              <a:latin typeface="Calibri" pitchFamily="34" charset="0"/>
            </a:endParaRPr>
          </a:p>
        </p:txBody>
      </p:sp>
      <p:grpSp>
        <p:nvGrpSpPr>
          <p:cNvPr id="159760" name="Group 19"/>
          <p:cNvGrpSpPr>
            <a:grpSpLocks/>
          </p:cNvGrpSpPr>
          <p:nvPr/>
        </p:nvGrpSpPr>
        <p:grpSpPr bwMode="auto">
          <a:xfrm>
            <a:off x="6026150" y="822325"/>
            <a:ext cx="3117850" cy="1166813"/>
            <a:chOff x="3796" y="518"/>
            <a:chExt cx="1964" cy="735"/>
          </a:xfrm>
        </p:grpSpPr>
        <p:pic>
          <p:nvPicPr>
            <p:cNvPr id="159761" name="Picture 20"/>
            <p:cNvPicPr>
              <a:picLocks noChangeAspect="1" noChangeArrowheads="1"/>
            </p:cNvPicPr>
            <p:nvPr/>
          </p:nvPicPr>
          <p:blipFill>
            <a:blip r:embed="rId5" cstate="print"/>
            <a:srcRect/>
            <a:stretch>
              <a:fillRect/>
            </a:stretch>
          </p:blipFill>
          <p:spPr bwMode="auto">
            <a:xfrm>
              <a:off x="4377" y="572"/>
              <a:ext cx="742" cy="321"/>
            </a:xfrm>
            <a:prstGeom prst="rect">
              <a:avLst/>
            </a:prstGeom>
            <a:noFill/>
            <a:ln w="9525">
              <a:noFill/>
              <a:miter lim="800000"/>
              <a:headEnd/>
              <a:tailEnd/>
            </a:ln>
          </p:spPr>
        </p:pic>
        <p:sp>
          <p:nvSpPr>
            <p:cNvPr id="159762" name="Rectangle 21"/>
            <p:cNvSpPr>
              <a:spLocks noChangeArrowheads="1"/>
            </p:cNvSpPr>
            <p:nvPr/>
          </p:nvSpPr>
          <p:spPr bwMode="auto">
            <a:xfrm>
              <a:off x="3796" y="845"/>
              <a:ext cx="1964" cy="397"/>
            </a:xfrm>
            <a:prstGeom prst="rect">
              <a:avLst/>
            </a:prstGeom>
            <a:noFill/>
            <a:ln w="9525">
              <a:noFill/>
              <a:miter lim="800000"/>
              <a:headEnd/>
              <a:tailEnd/>
            </a:ln>
          </p:spPr>
          <p:txBody>
            <a:bodyPr/>
            <a:lstStyle/>
            <a:p>
              <a:pPr algn="ctr" defTabSz="457200" eaLnBrk="0" hangingPunct="0">
                <a:lnSpc>
                  <a:spcPct val="120000"/>
                </a:lnSpc>
                <a:buFont typeface="Arial" charset="0"/>
                <a:buNone/>
              </a:pPr>
              <a:r>
                <a:rPr lang="en-US" altLang="ja-JP" sz="1600" b="1">
                  <a:latin typeface="Calibri" pitchFamily="34" charset="0"/>
                  <a:ea typeface="ＭＳ Ｐゴシック" pitchFamily="-112" charset="-128"/>
                </a:rPr>
                <a:t>V. Dubost, F. Debontridder, T. Cren, D. Roditchev</a:t>
              </a:r>
              <a:endParaRPr lang="fr-FR" altLang="ja-JP" sz="1600" b="1">
                <a:latin typeface="Calibri" pitchFamily="34" charset="0"/>
                <a:ea typeface="ＭＳ Ｐゴシック" pitchFamily="-112" charset="-128"/>
              </a:endParaRPr>
            </a:p>
          </p:txBody>
        </p:sp>
        <p:sp>
          <p:nvSpPr>
            <p:cNvPr id="159763" name="AutoShape 22"/>
            <p:cNvSpPr>
              <a:spLocks noChangeArrowheads="1"/>
            </p:cNvSpPr>
            <p:nvPr/>
          </p:nvSpPr>
          <p:spPr bwMode="auto">
            <a:xfrm>
              <a:off x="3833" y="518"/>
              <a:ext cx="1878" cy="735"/>
            </a:xfrm>
            <a:prstGeom prst="roundRect">
              <a:avLst>
                <a:gd name="adj" fmla="val 16667"/>
              </a:avLst>
            </a:prstGeom>
            <a:noFill/>
            <a:ln w="50800">
              <a:solidFill>
                <a:srgbClr val="000080"/>
              </a:solidFill>
              <a:round/>
              <a:headEnd/>
              <a:tailEnd/>
            </a:ln>
          </p:spPr>
          <p:txBody>
            <a:bodyPr wrap="none" anchor="ctr"/>
            <a:lstStyle/>
            <a:p>
              <a:pPr algn="ctr" defTabSz="457200"/>
              <a:endParaRPr lang="fr-FR">
                <a:latin typeface="Calibri" pitchFamily="34" charset="0"/>
              </a:endParaRPr>
            </a:p>
          </p:txBody>
        </p:sp>
      </p:grpSp>
      <p:sp>
        <p:nvSpPr>
          <p:cNvPr id="159764" name="Oval 23"/>
          <p:cNvSpPr>
            <a:spLocks noChangeArrowheads="1"/>
          </p:cNvSpPr>
          <p:nvPr/>
        </p:nvSpPr>
        <p:spPr bwMode="auto">
          <a:xfrm>
            <a:off x="4349750" y="1577975"/>
            <a:ext cx="111125" cy="101600"/>
          </a:xfrm>
          <a:prstGeom prst="ellipse">
            <a:avLst/>
          </a:prstGeom>
          <a:solidFill>
            <a:schemeClr val="accent1"/>
          </a:solidFill>
          <a:ln w="38100">
            <a:solidFill>
              <a:srgbClr val="FF0000"/>
            </a:solidFill>
            <a:round/>
            <a:headEnd/>
            <a:tailEnd/>
          </a:ln>
        </p:spPr>
        <p:txBody>
          <a:bodyPr wrap="none" anchor="ctr"/>
          <a:lstStyle/>
          <a:p>
            <a:pPr algn="ctr" defTabSz="457200"/>
            <a:endParaRPr lang="fr-FR">
              <a:latin typeface="Calibri" pitchFamily="34" charset="0"/>
            </a:endParaRPr>
          </a:p>
        </p:txBody>
      </p:sp>
      <p:grpSp>
        <p:nvGrpSpPr>
          <p:cNvPr id="159765" name="Group 21"/>
          <p:cNvGrpSpPr>
            <a:grpSpLocks/>
          </p:cNvGrpSpPr>
          <p:nvPr/>
        </p:nvGrpSpPr>
        <p:grpSpPr bwMode="auto">
          <a:xfrm>
            <a:off x="6156325" y="2108200"/>
            <a:ext cx="2879725" cy="1254125"/>
            <a:chOff x="3878" y="1328"/>
            <a:chExt cx="1814" cy="790"/>
          </a:xfrm>
        </p:grpSpPr>
        <p:pic>
          <p:nvPicPr>
            <p:cNvPr id="159766" name="Picture 25"/>
            <p:cNvPicPr>
              <a:picLocks noChangeAspect="1" noChangeArrowheads="1"/>
            </p:cNvPicPr>
            <p:nvPr/>
          </p:nvPicPr>
          <p:blipFill>
            <a:blip r:embed="rId6" cstate="print"/>
            <a:srcRect/>
            <a:stretch>
              <a:fillRect/>
            </a:stretch>
          </p:blipFill>
          <p:spPr bwMode="auto">
            <a:xfrm>
              <a:off x="4456" y="1328"/>
              <a:ext cx="647" cy="405"/>
            </a:xfrm>
            <a:prstGeom prst="rect">
              <a:avLst/>
            </a:prstGeom>
            <a:noFill/>
            <a:ln w="9525">
              <a:noFill/>
              <a:miter lim="800000"/>
              <a:headEnd/>
              <a:tailEnd/>
            </a:ln>
          </p:spPr>
        </p:pic>
        <p:sp>
          <p:nvSpPr>
            <p:cNvPr id="159767" name="Rectangle 26"/>
            <p:cNvSpPr>
              <a:spLocks noChangeArrowheads="1"/>
            </p:cNvSpPr>
            <p:nvPr/>
          </p:nvSpPr>
          <p:spPr bwMode="auto">
            <a:xfrm>
              <a:off x="3878" y="1696"/>
              <a:ext cx="1814" cy="303"/>
            </a:xfrm>
            <a:prstGeom prst="rect">
              <a:avLst/>
            </a:prstGeom>
            <a:noFill/>
            <a:ln w="9525">
              <a:noFill/>
              <a:miter lim="800000"/>
              <a:headEnd/>
              <a:tailEnd/>
            </a:ln>
          </p:spPr>
          <p:txBody>
            <a:bodyPr/>
            <a:lstStyle/>
            <a:p>
              <a:pPr algn="ctr" defTabSz="457200" eaLnBrk="0" hangingPunct="0">
                <a:lnSpc>
                  <a:spcPct val="120000"/>
                </a:lnSpc>
                <a:buFont typeface="Arial" charset="0"/>
                <a:buNone/>
              </a:pPr>
              <a:r>
                <a:rPr lang="en-US" altLang="ja-JP" sz="1600" b="1" dirty="0">
                  <a:latin typeface="Calibri" pitchFamily="34" charset="0"/>
                  <a:ea typeface="ＭＳ Ｐゴシック" pitchFamily="-112" charset="-128"/>
                </a:rPr>
                <a:t>P. </a:t>
              </a:r>
              <a:r>
                <a:rPr lang="en-US" altLang="ja-JP" sz="1600" b="1" dirty="0" err="1">
                  <a:latin typeface="Calibri" pitchFamily="34" charset="0"/>
                  <a:ea typeface="ＭＳ Ｐゴシック" pitchFamily="-112" charset="-128"/>
                </a:rPr>
                <a:t>Stoliar</a:t>
              </a:r>
              <a:r>
                <a:rPr lang="en-US" altLang="ja-JP" sz="1600" b="1" dirty="0">
                  <a:latin typeface="Calibri" pitchFamily="34" charset="0"/>
                  <a:ea typeface="ＭＳ Ｐゴシック" pitchFamily="-112" charset="-128"/>
                </a:rPr>
                <a:t>, V. </a:t>
              </a:r>
              <a:r>
                <a:rPr lang="en-US" altLang="ja-JP" sz="1600" b="1" dirty="0" err="1">
                  <a:latin typeface="Calibri" pitchFamily="34" charset="0"/>
                  <a:ea typeface="ＭＳ Ｐゴシック" pitchFamily="-112" charset="-128"/>
                </a:rPr>
                <a:t>Bouet</a:t>
              </a:r>
              <a:r>
                <a:rPr lang="en-US" altLang="ja-JP" sz="1600" b="1" dirty="0">
                  <a:latin typeface="Calibri" pitchFamily="34" charset="0"/>
                  <a:ea typeface="ＭＳ Ｐゴシック" pitchFamily="-112" charset="-128"/>
                </a:rPr>
                <a:t>,</a:t>
              </a:r>
            </a:p>
            <a:p>
              <a:pPr algn="ctr" defTabSz="457200" eaLnBrk="0" hangingPunct="0">
                <a:lnSpc>
                  <a:spcPct val="120000"/>
                </a:lnSpc>
                <a:buFont typeface="Arial" charset="0"/>
                <a:buNone/>
              </a:pPr>
              <a:r>
                <a:rPr lang="en-US" altLang="ja-JP" sz="1600" b="1" dirty="0">
                  <a:latin typeface="Calibri" pitchFamily="34" charset="0"/>
                  <a:ea typeface="ＭＳ Ｐゴシック" pitchFamily="-112" charset="-128"/>
                </a:rPr>
                <a:t> M. </a:t>
              </a:r>
              <a:r>
                <a:rPr lang="en-US" altLang="ja-JP" sz="1600" b="1" dirty="0" err="1">
                  <a:latin typeface="Calibri" pitchFamily="34" charset="0"/>
                  <a:ea typeface="ＭＳ Ｐゴシック" pitchFamily="-112" charset="-128"/>
                </a:rPr>
                <a:t>Rozenberg</a:t>
              </a:r>
              <a:r>
                <a:rPr lang="en-US" altLang="ja-JP" sz="1600" b="1" dirty="0">
                  <a:latin typeface="Calibri" pitchFamily="34" charset="0"/>
                  <a:ea typeface="ＭＳ Ｐゴシック" pitchFamily="-112" charset="-128"/>
                </a:rPr>
                <a:t> </a:t>
              </a:r>
              <a:endParaRPr lang="fr-FR" altLang="ja-JP" sz="1600" b="1" dirty="0">
                <a:latin typeface="Calibri" pitchFamily="34" charset="0"/>
                <a:ea typeface="ＭＳ Ｐゴシック" pitchFamily="-112" charset="-128"/>
              </a:endParaRPr>
            </a:p>
          </p:txBody>
        </p:sp>
        <p:sp>
          <p:nvSpPr>
            <p:cNvPr id="159768" name="AutoShape 27"/>
            <p:cNvSpPr>
              <a:spLocks noChangeArrowheads="1"/>
            </p:cNvSpPr>
            <p:nvPr/>
          </p:nvSpPr>
          <p:spPr bwMode="auto">
            <a:xfrm>
              <a:off x="3893" y="1348"/>
              <a:ext cx="1786" cy="770"/>
            </a:xfrm>
            <a:prstGeom prst="roundRect">
              <a:avLst>
                <a:gd name="adj" fmla="val 16667"/>
              </a:avLst>
            </a:prstGeom>
            <a:noFill/>
            <a:ln w="50800">
              <a:solidFill>
                <a:srgbClr val="000080"/>
              </a:solidFill>
              <a:round/>
              <a:headEnd/>
              <a:tailEnd/>
            </a:ln>
          </p:spPr>
          <p:txBody>
            <a:bodyPr wrap="none" anchor="ctr"/>
            <a:lstStyle/>
            <a:p>
              <a:pPr algn="ctr" defTabSz="457200"/>
              <a:endParaRPr lang="fr-FR">
                <a:latin typeface="Calibri" pitchFamily="34" charset="0"/>
              </a:endParaRPr>
            </a:p>
          </p:txBody>
        </p:sp>
      </p:grpSp>
      <p:sp>
        <p:nvSpPr>
          <p:cNvPr id="159769" name="Line 28"/>
          <p:cNvSpPr>
            <a:spLocks noChangeShapeType="1"/>
          </p:cNvSpPr>
          <p:nvPr/>
        </p:nvSpPr>
        <p:spPr bwMode="auto">
          <a:xfrm>
            <a:off x="4489450" y="1706563"/>
            <a:ext cx="1624013" cy="792162"/>
          </a:xfrm>
          <a:prstGeom prst="line">
            <a:avLst/>
          </a:prstGeom>
          <a:noFill/>
          <a:ln w="50800">
            <a:solidFill>
              <a:srgbClr val="FF0000"/>
            </a:solidFill>
            <a:round/>
            <a:headEnd/>
            <a:tailEnd type="triangle" w="med" len="med"/>
          </a:ln>
        </p:spPr>
        <p:txBody>
          <a:bodyPr/>
          <a:lstStyle/>
          <a:p>
            <a:pPr algn="ctr"/>
            <a:endParaRPr lang="fr-FR">
              <a:latin typeface="Calibri" pitchFamily="34" charset="0"/>
            </a:endParaRPr>
          </a:p>
        </p:txBody>
      </p:sp>
      <p:sp>
        <p:nvSpPr>
          <p:cNvPr id="159770" name="Text Box 29"/>
          <p:cNvSpPr txBox="1">
            <a:spLocks noChangeArrowheads="1"/>
          </p:cNvSpPr>
          <p:nvPr/>
        </p:nvSpPr>
        <p:spPr bwMode="auto">
          <a:xfrm>
            <a:off x="4427538" y="1484313"/>
            <a:ext cx="729110" cy="369332"/>
          </a:xfrm>
          <a:prstGeom prst="rect">
            <a:avLst/>
          </a:prstGeom>
          <a:noFill/>
          <a:ln w="9525">
            <a:noFill/>
            <a:miter lim="800000"/>
            <a:headEnd/>
            <a:tailEnd/>
          </a:ln>
        </p:spPr>
        <p:txBody>
          <a:bodyPr wrap="none">
            <a:spAutoFit/>
          </a:bodyPr>
          <a:lstStyle/>
          <a:p>
            <a:pPr algn="ctr" defTabSz="457200"/>
            <a:r>
              <a:rPr lang="fr-FR" b="1">
                <a:solidFill>
                  <a:srgbClr val="FFFF00"/>
                </a:solidFill>
                <a:latin typeface="Calibri" pitchFamily="34" charset="0"/>
              </a:rPr>
              <a:t>Orsay</a:t>
            </a:r>
          </a:p>
        </p:txBody>
      </p:sp>
      <p:sp>
        <p:nvSpPr>
          <p:cNvPr id="159771" name="Title Placeholder 1"/>
          <p:cNvSpPr txBox="1">
            <a:spLocks/>
          </p:cNvSpPr>
          <p:nvPr/>
        </p:nvSpPr>
        <p:spPr bwMode="auto">
          <a:xfrm>
            <a:off x="0" y="0"/>
            <a:ext cx="9144000" cy="744538"/>
          </a:xfrm>
          <a:prstGeom prst="rect">
            <a:avLst/>
          </a:prstGeom>
          <a:gradFill rotWithShape="0">
            <a:gsLst>
              <a:gs pos="0">
                <a:srgbClr val="181847"/>
              </a:gs>
              <a:gs pos="50000">
                <a:srgbClr val="333399"/>
              </a:gs>
              <a:gs pos="100000">
                <a:srgbClr val="181847"/>
              </a:gs>
            </a:gsLst>
            <a:lin ang="5400000" scaled="1"/>
          </a:gradFill>
          <a:ln w="9525">
            <a:solidFill>
              <a:schemeClr val="tx1"/>
            </a:solidFill>
            <a:miter lim="800000"/>
            <a:headEnd/>
            <a:tailEnd/>
          </a:ln>
        </p:spPr>
        <p:txBody>
          <a:bodyPr anchor="ctr"/>
          <a:lstStyle/>
          <a:p>
            <a:pPr algn="ctr"/>
            <a:r>
              <a:rPr lang="en-US" sz="2800" b="1">
                <a:solidFill>
                  <a:schemeClr val="bg1"/>
                </a:solidFill>
                <a:latin typeface="Calibri" pitchFamily="34" charset="0"/>
                <a:cs typeface="Arial" charset="0"/>
              </a:rPr>
              <a:t>Acknowledgments</a:t>
            </a:r>
          </a:p>
        </p:txBody>
      </p:sp>
      <p:sp>
        <p:nvSpPr>
          <p:cNvPr id="159773" name="Text Box 32"/>
          <p:cNvSpPr txBox="1">
            <a:spLocks noChangeArrowheads="1"/>
          </p:cNvSpPr>
          <p:nvPr/>
        </p:nvSpPr>
        <p:spPr bwMode="auto">
          <a:xfrm>
            <a:off x="0" y="5508625"/>
            <a:ext cx="1673856" cy="954107"/>
          </a:xfrm>
          <a:prstGeom prst="rect">
            <a:avLst/>
          </a:prstGeom>
          <a:noFill/>
          <a:ln w="76200" cmpd="tri">
            <a:noFill/>
            <a:miter lim="800000"/>
            <a:headEnd/>
            <a:tailEnd/>
          </a:ln>
        </p:spPr>
        <p:txBody>
          <a:bodyPr wrap="none" anchor="b">
            <a:spAutoFit/>
          </a:bodyPr>
          <a:lstStyle/>
          <a:p>
            <a:pPr algn="ctr" defTabSz="457200"/>
            <a:r>
              <a:rPr lang="en-US" sz="2800" b="1">
                <a:solidFill>
                  <a:srgbClr val="A50021"/>
                </a:solidFill>
                <a:latin typeface="Calibri" pitchFamily="34" charset="0"/>
              </a:rPr>
              <a:t>Financial </a:t>
            </a:r>
            <a:br>
              <a:rPr lang="en-US" sz="2800" b="1">
                <a:solidFill>
                  <a:srgbClr val="A50021"/>
                </a:solidFill>
                <a:latin typeface="Calibri" pitchFamily="34" charset="0"/>
              </a:rPr>
            </a:br>
            <a:r>
              <a:rPr lang="en-US" sz="2800" b="1">
                <a:solidFill>
                  <a:srgbClr val="A50021"/>
                </a:solidFill>
                <a:latin typeface="Calibri" pitchFamily="34" charset="0"/>
              </a:rPr>
              <a:t>supports :</a:t>
            </a:r>
          </a:p>
        </p:txBody>
      </p:sp>
      <p:pic>
        <p:nvPicPr>
          <p:cNvPr id="159774" name="Picture 20" descr="E:\Souchier\04. Rapports d'avancement\Logos\ST.gif"/>
          <p:cNvPicPr>
            <a:picLocks noChangeAspect="1" noChangeArrowheads="1"/>
          </p:cNvPicPr>
          <p:nvPr/>
        </p:nvPicPr>
        <p:blipFill>
          <a:blip r:embed="rId7" cstate="print"/>
          <a:srcRect/>
          <a:stretch>
            <a:fillRect/>
          </a:stretch>
        </p:blipFill>
        <p:spPr bwMode="auto">
          <a:xfrm>
            <a:off x="5704930" y="6132744"/>
            <a:ext cx="844185" cy="507753"/>
          </a:xfrm>
          <a:prstGeom prst="rect">
            <a:avLst/>
          </a:prstGeom>
          <a:noFill/>
          <a:ln w="9525">
            <a:noFill/>
            <a:miter lim="800000"/>
            <a:headEnd/>
            <a:tailEnd/>
          </a:ln>
        </p:spPr>
      </p:pic>
      <p:pic>
        <p:nvPicPr>
          <p:cNvPr id="159775" name="Picture 34"/>
          <p:cNvPicPr>
            <a:picLocks noChangeAspect="1" noChangeArrowheads="1"/>
          </p:cNvPicPr>
          <p:nvPr/>
        </p:nvPicPr>
        <p:blipFill>
          <a:blip r:embed="rId8" cstate="print"/>
          <a:srcRect/>
          <a:stretch>
            <a:fillRect/>
          </a:stretch>
        </p:blipFill>
        <p:spPr bwMode="auto">
          <a:xfrm>
            <a:off x="1800226" y="6089650"/>
            <a:ext cx="1777476" cy="544861"/>
          </a:xfrm>
          <a:prstGeom prst="rect">
            <a:avLst/>
          </a:prstGeom>
          <a:noFill/>
          <a:ln w="76200" cmpd="tri">
            <a:noFill/>
            <a:miter lim="800000"/>
            <a:headEnd/>
            <a:tailEnd/>
          </a:ln>
        </p:spPr>
      </p:pic>
      <p:pic>
        <p:nvPicPr>
          <p:cNvPr id="159776" name="Picture 35" descr="logo-ANR-sans-gip-mini"/>
          <p:cNvPicPr>
            <a:picLocks noChangeAspect="1" noChangeArrowheads="1"/>
          </p:cNvPicPr>
          <p:nvPr/>
        </p:nvPicPr>
        <p:blipFill>
          <a:blip r:embed="rId9" cstate="print"/>
          <a:srcRect/>
          <a:stretch>
            <a:fillRect/>
          </a:stretch>
        </p:blipFill>
        <p:spPr bwMode="auto">
          <a:xfrm>
            <a:off x="4678532" y="5458287"/>
            <a:ext cx="1202986" cy="514485"/>
          </a:xfrm>
          <a:prstGeom prst="rect">
            <a:avLst/>
          </a:prstGeom>
          <a:noFill/>
          <a:ln w="9525">
            <a:noFill/>
            <a:miter lim="800000"/>
            <a:headEnd/>
            <a:tailEnd/>
          </a:ln>
        </p:spPr>
      </p:pic>
      <p:pic>
        <p:nvPicPr>
          <p:cNvPr id="159777" name="Picture 36" descr="logo edition"/>
          <p:cNvPicPr>
            <a:picLocks noChangeAspect="1" noChangeArrowheads="1"/>
          </p:cNvPicPr>
          <p:nvPr/>
        </p:nvPicPr>
        <p:blipFill>
          <a:blip r:embed="rId10" cstate="print"/>
          <a:srcRect t="10905"/>
          <a:stretch>
            <a:fillRect/>
          </a:stretch>
        </p:blipFill>
        <p:spPr bwMode="auto">
          <a:xfrm>
            <a:off x="3224213" y="5334000"/>
            <a:ext cx="1181100" cy="646113"/>
          </a:xfrm>
          <a:prstGeom prst="rect">
            <a:avLst/>
          </a:prstGeom>
          <a:noFill/>
          <a:ln w="9525">
            <a:noFill/>
            <a:miter lim="800000"/>
            <a:headEnd/>
            <a:tailEnd/>
          </a:ln>
        </p:spPr>
      </p:pic>
      <p:sp>
        <p:nvSpPr>
          <p:cNvPr id="159778" name="Rectangle 37"/>
          <p:cNvSpPr>
            <a:spLocks noChangeArrowheads="1"/>
          </p:cNvSpPr>
          <p:nvPr/>
        </p:nvSpPr>
        <p:spPr bwMode="auto">
          <a:xfrm>
            <a:off x="6132513" y="5172075"/>
            <a:ext cx="3011487" cy="954107"/>
          </a:xfrm>
          <a:prstGeom prst="rect">
            <a:avLst/>
          </a:prstGeom>
          <a:noFill/>
          <a:ln w="9525">
            <a:noFill/>
            <a:miter lim="800000"/>
            <a:headEnd/>
            <a:tailEnd/>
          </a:ln>
        </p:spPr>
        <p:txBody>
          <a:bodyPr wrap="square">
            <a:spAutoFit/>
          </a:bodyPr>
          <a:lstStyle/>
          <a:p>
            <a:pPr algn="ctr" defTabSz="457200"/>
            <a:r>
              <a:rPr lang="en-US" sz="1400" b="1" dirty="0">
                <a:solidFill>
                  <a:srgbClr val="A50021"/>
                </a:solidFill>
                <a:latin typeface="Calibri" pitchFamily="34" charset="0"/>
              </a:rPr>
              <a:t>ANR NV-CER (2005-08)</a:t>
            </a:r>
          </a:p>
          <a:p>
            <a:pPr algn="ctr" defTabSz="457200"/>
            <a:r>
              <a:rPr lang="en-US" sz="1400" b="1" dirty="0">
                <a:solidFill>
                  <a:srgbClr val="A50021"/>
                </a:solidFill>
                <a:latin typeface="Calibri" pitchFamily="34" charset="0"/>
              </a:rPr>
              <a:t>ANR </a:t>
            </a:r>
            <a:r>
              <a:rPr lang="en-US" sz="1400" b="1" dirty="0" err="1">
                <a:solidFill>
                  <a:srgbClr val="A50021"/>
                </a:solidFill>
                <a:latin typeface="Calibri" pitchFamily="34" charset="0"/>
              </a:rPr>
              <a:t>NanoMott</a:t>
            </a:r>
            <a:r>
              <a:rPr lang="en-US" sz="1400" b="1" dirty="0">
                <a:solidFill>
                  <a:srgbClr val="A50021"/>
                </a:solidFill>
                <a:latin typeface="Calibri" pitchFamily="34" charset="0"/>
              </a:rPr>
              <a:t> (2009-13)</a:t>
            </a:r>
          </a:p>
          <a:p>
            <a:pPr algn="ctr" defTabSz="457200"/>
            <a:r>
              <a:rPr lang="en-US" sz="1400" b="1" dirty="0">
                <a:solidFill>
                  <a:srgbClr val="A50021"/>
                </a:solidFill>
                <a:latin typeface="Calibri" pitchFamily="34" charset="0"/>
              </a:rPr>
              <a:t>ANR Mott-RAM (2012-14</a:t>
            </a:r>
            <a:r>
              <a:rPr lang="en-US" sz="1400" b="1" dirty="0" smtClean="0">
                <a:solidFill>
                  <a:srgbClr val="A50021"/>
                </a:solidFill>
                <a:latin typeface="Calibri" pitchFamily="34" charset="0"/>
              </a:rPr>
              <a:t>)</a:t>
            </a:r>
          </a:p>
          <a:p>
            <a:pPr algn="ctr" defTabSz="457200"/>
            <a:r>
              <a:rPr lang="en-US" sz="1400" b="1" dirty="0" smtClean="0">
                <a:solidFill>
                  <a:srgbClr val="A50021"/>
                </a:solidFill>
                <a:latin typeface="Calibri" pitchFamily="34" charset="0"/>
              </a:rPr>
              <a:t>ANR Gold-RAM (2013-2016)</a:t>
            </a:r>
            <a:endParaRPr lang="en-US" sz="1400" b="1" dirty="0">
              <a:solidFill>
                <a:srgbClr val="A50021"/>
              </a:solidFill>
              <a:latin typeface="Calibri" pitchFamily="34" charset="0"/>
            </a:endParaRPr>
          </a:p>
        </p:txBody>
      </p:sp>
      <p:sp>
        <p:nvSpPr>
          <p:cNvPr id="159779" name="AutoShape 38" descr="cnano_no"/>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pPr algn="ctr" defTabSz="457200"/>
            <a:endParaRPr lang="fr-FR">
              <a:latin typeface="Calibri" pitchFamily="34" charset="0"/>
            </a:endParaRPr>
          </a:p>
        </p:txBody>
      </p:sp>
      <p:pic>
        <p:nvPicPr>
          <p:cNvPr id="159780" name="Picture 39"/>
          <p:cNvPicPr>
            <a:picLocks noChangeAspect="1" noChangeArrowheads="1"/>
          </p:cNvPicPr>
          <p:nvPr/>
        </p:nvPicPr>
        <p:blipFill>
          <a:blip r:embed="rId11" cstate="print"/>
          <a:srcRect/>
          <a:stretch>
            <a:fillRect/>
          </a:stretch>
        </p:blipFill>
        <p:spPr bwMode="auto">
          <a:xfrm>
            <a:off x="3971925" y="6072188"/>
            <a:ext cx="1514475" cy="516864"/>
          </a:xfrm>
          <a:prstGeom prst="rect">
            <a:avLst/>
          </a:prstGeom>
          <a:noFill/>
          <a:ln w="9525">
            <a:noFill/>
            <a:miter lim="800000"/>
            <a:headEnd/>
            <a:tailEnd/>
          </a:ln>
        </p:spPr>
      </p:pic>
      <p:grpSp>
        <p:nvGrpSpPr>
          <p:cNvPr id="159781" name="Group 40"/>
          <p:cNvGrpSpPr>
            <a:grpSpLocks/>
          </p:cNvGrpSpPr>
          <p:nvPr/>
        </p:nvGrpSpPr>
        <p:grpSpPr bwMode="auto">
          <a:xfrm>
            <a:off x="6156325" y="3470275"/>
            <a:ext cx="2846388" cy="755650"/>
            <a:chOff x="1366" y="2683"/>
            <a:chExt cx="1793" cy="546"/>
          </a:xfrm>
        </p:grpSpPr>
        <p:sp>
          <p:nvSpPr>
            <p:cNvPr id="159782" name="Text Box 41"/>
            <p:cNvSpPr txBox="1">
              <a:spLocks noChangeArrowheads="1"/>
            </p:cNvSpPr>
            <p:nvPr/>
          </p:nvSpPr>
          <p:spPr bwMode="auto">
            <a:xfrm>
              <a:off x="1394" y="2704"/>
              <a:ext cx="1765" cy="511"/>
            </a:xfrm>
            <a:prstGeom prst="rect">
              <a:avLst/>
            </a:prstGeom>
            <a:noFill/>
            <a:ln w="9525">
              <a:noFill/>
              <a:miter lim="800000"/>
              <a:headEnd/>
              <a:tailEnd/>
            </a:ln>
          </p:spPr>
          <p:txBody>
            <a:bodyPr wrap="square">
              <a:spAutoFit/>
            </a:bodyPr>
            <a:lstStyle/>
            <a:p>
              <a:pPr algn="ctr" defTabSz="457200"/>
              <a:r>
                <a:rPr lang="fr-FR" sz="2400" b="1" dirty="0">
                  <a:latin typeface="Calibri" pitchFamily="34" charset="0"/>
                </a:rPr>
                <a:t>Cluj </a:t>
              </a:r>
              <a:r>
                <a:rPr lang="fr-FR" sz="2400" b="1" dirty="0" err="1">
                  <a:latin typeface="Calibri" pitchFamily="34" charset="0"/>
                </a:rPr>
                <a:t>University</a:t>
              </a:r>
              <a:endParaRPr lang="fr-FR" sz="2400" b="1" dirty="0">
                <a:latin typeface="Calibri" pitchFamily="34" charset="0"/>
              </a:endParaRPr>
            </a:p>
            <a:p>
              <a:pPr algn="ctr" defTabSz="457200"/>
              <a:r>
                <a:rPr lang="en-US" altLang="ja-JP" sz="1600" b="1" dirty="0">
                  <a:latin typeface="Calibri" pitchFamily="34" charset="0"/>
                  <a:ea typeface="ＭＳ Ｐゴシック" pitchFamily="-112" charset="-128"/>
                </a:rPr>
                <a:t>E. </a:t>
              </a:r>
              <a:r>
                <a:rPr lang="en-US" altLang="ja-JP" sz="1600" b="1" dirty="0" err="1">
                  <a:latin typeface="Calibri" pitchFamily="34" charset="0"/>
                  <a:ea typeface="ＭＳ Ｐゴシック" pitchFamily="-112" charset="-128"/>
                </a:rPr>
                <a:t>Dorolti</a:t>
              </a:r>
              <a:r>
                <a:rPr lang="en-US" altLang="ja-JP" sz="1600" b="1" dirty="0">
                  <a:latin typeface="Calibri" pitchFamily="34" charset="0"/>
                  <a:ea typeface="ＭＳ Ｐゴシック" pitchFamily="-112" charset="-128"/>
                </a:rPr>
                <a:t>, V. Pop</a:t>
              </a:r>
              <a:endParaRPr lang="fr-FR" sz="1600" b="1" dirty="0">
                <a:latin typeface="Calibri" pitchFamily="34" charset="0"/>
                <a:ea typeface="ＭＳ Ｐゴシック" pitchFamily="-112" charset="-128"/>
              </a:endParaRPr>
            </a:p>
          </p:txBody>
        </p:sp>
        <p:sp>
          <p:nvSpPr>
            <p:cNvPr id="159783" name="AutoShape 42"/>
            <p:cNvSpPr>
              <a:spLocks noChangeArrowheads="1"/>
            </p:cNvSpPr>
            <p:nvPr/>
          </p:nvSpPr>
          <p:spPr bwMode="auto">
            <a:xfrm>
              <a:off x="1366" y="2683"/>
              <a:ext cx="1786" cy="546"/>
            </a:xfrm>
            <a:prstGeom prst="roundRect">
              <a:avLst>
                <a:gd name="adj" fmla="val 16667"/>
              </a:avLst>
            </a:prstGeom>
            <a:noFill/>
            <a:ln w="50800">
              <a:solidFill>
                <a:srgbClr val="000080"/>
              </a:solidFill>
              <a:round/>
              <a:headEnd/>
              <a:tailEnd/>
            </a:ln>
          </p:spPr>
          <p:txBody>
            <a:bodyPr wrap="none" anchor="ctr"/>
            <a:lstStyle/>
            <a:p>
              <a:pPr algn="ctr" defTabSz="457200"/>
              <a:endParaRPr lang="fr-FR">
                <a:latin typeface="Calibri" pitchFamily="34" charset="0"/>
              </a:endParaRPr>
            </a:p>
          </p:txBody>
        </p:sp>
      </p:grpSp>
      <p:grpSp>
        <p:nvGrpSpPr>
          <p:cNvPr id="159784" name="Group 43"/>
          <p:cNvGrpSpPr>
            <a:grpSpLocks/>
          </p:cNvGrpSpPr>
          <p:nvPr/>
        </p:nvGrpSpPr>
        <p:grpSpPr bwMode="auto">
          <a:xfrm>
            <a:off x="6046788" y="4348163"/>
            <a:ext cx="3097212" cy="800100"/>
            <a:chOff x="3809" y="2659"/>
            <a:chExt cx="1951" cy="546"/>
          </a:xfrm>
        </p:grpSpPr>
        <p:sp>
          <p:nvSpPr>
            <p:cNvPr id="159785" name="Text Box 44"/>
            <p:cNvSpPr txBox="1">
              <a:spLocks noChangeArrowheads="1"/>
            </p:cNvSpPr>
            <p:nvPr/>
          </p:nvSpPr>
          <p:spPr bwMode="auto">
            <a:xfrm>
              <a:off x="3809" y="2680"/>
              <a:ext cx="1951" cy="521"/>
            </a:xfrm>
            <a:prstGeom prst="rect">
              <a:avLst/>
            </a:prstGeom>
            <a:noFill/>
            <a:ln w="9525">
              <a:noFill/>
              <a:miter lim="800000"/>
              <a:headEnd/>
              <a:tailEnd/>
            </a:ln>
          </p:spPr>
          <p:txBody>
            <a:bodyPr>
              <a:spAutoFit/>
            </a:bodyPr>
            <a:lstStyle/>
            <a:p>
              <a:pPr algn="ctr" defTabSz="457200"/>
              <a:r>
                <a:rPr lang="fr-FR" sz="2800" b="1">
                  <a:solidFill>
                    <a:srgbClr val="FF0000"/>
                  </a:solidFill>
                  <a:latin typeface="Calibri" pitchFamily="34" charset="0"/>
                </a:rPr>
                <a:t> </a:t>
              </a:r>
              <a:r>
                <a:rPr lang="fr-FR" sz="2400" b="1">
                  <a:latin typeface="Calibri" pitchFamily="34" charset="0"/>
                </a:rPr>
                <a:t>NC St. Univ.</a:t>
              </a:r>
              <a:r>
                <a:rPr lang="fr-FR" sz="2800" b="1">
                  <a:solidFill>
                    <a:srgbClr val="FF0000"/>
                  </a:solidFill>
                  <a:latin typeface="Calibri" pitchFamily="34" charset="0"/>
                </a:rPr>
                <a:t> </a:t>
              </a:r>
            </a:p>
            <a:p>
              <a:pPr algn="ctr" defTabSz="457200"/>
              <a:r>
                <a:rPr lang="nl-NL" sz="1600" b="1">
                  <a:latin typeface="Calibri" pitchFamily="34" charset="0"/>
                  <a:ea typeface="ＭＳ Ｐゴシック" pitchFamily="-112" charset="-128"/>
                </a:rPr>
                <a:t>H. Koo, E. Kan, M. Whangbo</a:t>
              </a:r>
              <a:endParaRPr lang="fr-FR" sz="1600" b="1">
                <a:latin typeface="Calibri" pitchFamily="34" charset="0"/>
                <a:ea typeface="ＭＳ Ｐゴシック" pitchFamily="-112" charset="-128"/>
              </a:endParaRPr>
            </a:p>
          </p:txBody>
        </p:sp>
        <p:sp>
          <p:nvSpPr>
            <p:cNvPr id="159786" name="AutoShape 45"/>
            <p:cNvSpPr>
              <a:spLocks noChangeArrowheads="1"/>
            </p:cNvSpPr>
            <p:nvPr/>
          </p:nvSpPr>
          <p:spPr bwMode="auto">
            <a:xfrm>
              <a:off x="3833" y="2659"/>
              <a:ext cx="1882" cy="546"/>
            </a:xfrm>
            <a:prstGeom prst="roundRect">
              <a:avLst>
                <a:gd name="adj" fmla="val 16667"/>
              </a:avLst>
            </a:prstGeom>
            <a:noFill/>
            <a:ln w="50800">
              <a:solidFill>
                <a:srgbClr val="000080"/>
              </a:solidFill>
              <a:round/>
              <a:headEnd/>
              <a:tailEnd/>
            </a:ln>
          </p:spPr>
          <p:txBody>
            <a:bodyPr wrap="none" anchor="ctr"/>
            <a:lstStyle/>
            <a:p>
              <a:pPr algn="ctr" defTabSz="457200"/>
              <a:endParaRPr lang="fr-FR">
                <a:latin typeface="Calibri" pitchFamily="34" charset="0"/>
              </a:endParaRPr>
            </a:p>
          </p:txBody>
        </p:sp>
      </p:grpSp>
      <p:grpSp>
        <p:nvGrpSpPr>
          <p:cNvPr id="159787" name="Group 46"/>
          <p:cNvGrpSpPr>
            <a:grpSpLocks/>
          </p:cNvGrpSpPr>
          <p:nvPr/>
        </p:nvGrpSpPr>
        <p:grpSpPr bwMode="auto">
          <a:xfrm>
            <a:off x="104775" y="3698875"/>
            <a:ext cx="2835275" cy="742950"/>
            <a:chOff x="68" y="590"/>
            <a:chExt cx="1786" cy="708"/>
          </a:xfrm>
        </p:grpSpPr>
        <p:sp>
          <p:nvSpPr>
            <p:cNvPr id="159788" name="Text Box 47"/>
            <p:cNvSpPr txBox="1">
              <a:spLocks noChangeArrowheads="1"/>
            </p:cNvSpPr>
            <p:nvPr/>
          </p:nvSpPr>
          <p:spPr bwMode="auto">
            <a:xfrm>
              <a:off x="113" y="590"/>
              <a:ext cx="1670" cy="704"/>
            </a:xfrm>
            <a:prstGeom prst="rect">
              <a:avLst/>
            </a:prstGeom>
            <a:noFill/>
            <a:ln w="9525">
              <a:noFill/>
              <a:miter lim="800000"/>
              <a:headEnd/>
              <a:tailEnd/>
            </a:ln>
          </p:spPr>
          <p:txBody>
            <a:bodyPr>
              <a:spAutoFit/>
            </a:bodyPr>
            <a:lstStyle/>
            <a:p>
              <a:pPr algn="ctr" defTabSz="457200"/>
              <a:r>
                <a:rPr lang="fr-FR" sz="2400" b="1">
                  <a:latin typeface="Calibri" pitchFamily="34" charset="0"/>
                </a:rPr>
                <a:t>ICR Rennes</a:t>
              </a:r>
            </a:p>
            <a:p>
              <a:pPr algn="ctr" defTabSz="457200"/>
              <a:r>
                <a:rPr lang="en-US" altLang="ja-JP" b="1">
                  <a:latin typeface="Calibri" pitchFamily="34" charset="0"/>
                  <a:ea typeface="ＭＳ Ｐゴシック" pitchFamily="-112" charset="-128"/>
                </a:rPr>
                <a:t>S. Cordier, M.G. Viry</a:t>
              </a:r>
              <a:endParaRPr lang="fr-FR" b="1">
                <a:latin typeface="Calibri" pitchFamily="34" charset="0"/>
                <a:ea typeface="ＭＳ Ｐゴシック" pitchFamily="-112" charset="-128"/>
              </a:endParaRPr>
            </a:p>
          </p:txBody>
        </p:sp>
        <p:sp>
          <p:nvSpPr>
            <p:cNvPr id="159789" name="AutoShape 48"/>
            <p:cNvSpPr>
              <a:spLocks noChangeArrowheads="1"/>
            </p:cNvSpPr>
            <p:nvPr/>
          </p:nvSpPr>
          <p:spPr bwMode="auto">
            <a:xfrm>
              <a:off x="68" y="618"/>
              <a:ext cx="1786" cy="680"/>
            </a:xfrm>
            <a:prstGeom prst="roundRect">
              <a:avLst>
                <a:gd name="adj" fmla="val 16667"/>
              </a:avLst>
            </a:prstGeom>
            <a:noFill/>
            <a:ln w="50800">
              <a:solidFill>
                <a:srgbClr val="000080"/>
              </a:solidFill>
              <a:round/>
              <a:headEnd/>
              <a:tailEnd/>
            </a:ln>
          </p:spPr>
          <p:txBody>
            <a:bodyPr wrap="none" anchor="ctr"/>
            <a:lstStyle/>
            <a:p>
              <a:pPr algn="ctr" defTabSz="457200"/>
              <a:endParaRPr lang="fr-FR">
                <a:latin typeface="Calibri" pitchFamily="34" charset="0"/>
              </a:endParaRPr>
            </a:p>
          </p:txBody>
        </p:sp>
      </p:grpSp>
      <p:grpSp>
        <p:nvGrpSpPr>
          <p:cNvPr id="159790" name="Group 46"/>
          <p:cNvGrpSpPr>
            <a:grpSpLocks/>
          </p:cNvGrpSpPr>
          <p:nvPr/>
        </p:nvGrpSpPr>
        <p:grpSpPr bwMode="auto">
          <a:xfrm>
            <a:off x="3122614" y="3757613"/>
            <a:ext cx="2835275" cy="1204912"/>
            <a:chOff x="1967" y="2367"/>
            <a:chExt cx="1786" cy="759"/>
          </a:xfrm>
        </p:grpSpPr>
        <p:sp>
          <p:nvSpPr>
            <p:cNvPr id="159791" name="Text Box 14"/>
            <p:cNvSpPr txBox="1">
              <a:spLocks noChangeArrowheads="1"/>
            </p:cNvSpPr>
            <p:nvPr/>
          </p:nvSpPr>
          <p:spPr bwMode="auto">
            <a:xfrm>
              <a:off x="1995" y="2870"/>
              <a:ext cx="1474" cy="233"/>
            </a:xfrm>
            <a:prstGeom prst="rect">
              <a:avLst/>
            </a:prstGeom>
            <a:noFill/>
            <a:ln w="9525">
              <a:noFill/>
              <a:miter lim="800000"/>
              <a:headEnd/>
              <a:tailEnd/>
            </a:ln>
          </p:spPr>
          <p:txBody>
            <a:bodyPr wrap="none">
              <a:spAutoFit/>
            </a:bodyPr>
            <a:lstStyle/>
            <a:p>
              <a:pPr algn="ctr" defTabSz="457200"/>
              <a:r>
                <a:rPr lang="en-US" altLang="ja-JP" b="1">
                  <a:latin typeface="Calibri" pitchFamily="34" charset="0"/>
                  <a:ea typeface="ＭＳ Ｐゴシック" pitchFamily="-112" charset="-128"/>
                </a:rPr>
                <a:t>V. Ta Phuoc, M. Chligui</a:t>
              </a:r>
              <a:endParaRPr lang="fr-FR" b="1">
                <a:latin typeface="Calibri" pitchFamily="34" charset="0"/>
                <a:ea typeface="ＭＳ Ｐゴシック" pitchFamily="-112" charset="-128"/>
              </a:endParaRPr>
            </a:p>
          </p:txBody>
        </p:sp>
        <p:sp>
          <p:nvSpPr>
            <p:cNvPr id="159792" name="AutoShape 15"/>
            <p:cNvSpPr>
              <a:spLocks noChangeArrowheads="1"/>
            </p:cNvSpPr>
            <p:nvPr/>
          </p:nvSpPr>
          <p:spPr bwMode="auto">
            <a:xfrm>
              <a:off x="1967" y="2367"/>
              <a:ext cx="1786" cy="759"/>
            </a:xfrm>
            <a:prstGeom prst="roundRect">
              <a:avLst>
                <a:gd name="adj" fmla="val 16667"/>
              </a:avLst>
            </a:prstGeom>
            <a:noFill/>
            <a:ln w="50800">
              <a:solidFill>
                <a:srgbClr val="000080"/>
              </a:solidFill>
              <a:round/>
              <a:headEnd/>
              <a:tailEnd/>
            </a:ln>
          </p:spPr>
          <p:txBody>
            <a:bodyPr wrap="none" anchor="ctr"/>
            <a:lstStyle/>
            <a:p>
              <a:pPr algn="ctr" defTabSz="457200"/>
              <a:endParaRPr lang="fr-FR">
                <a:latin typeface="Calibri" pitchFamily="34" charset="0"/>
              </a:endParaRPr>
            </a:p>
          </p:txBody>
        </p:sp>
        <p:pic>
          <p:nvPicPr>
            <p:cNvPr id="159793" name="Picture 49"/>
            <p:cNvPicPr>
              <a:picLocks noChangeAspect="1" noChangeArrowheads="1"/>
            </p:cNvPicPr>
            <p:nvPr/>
          </p:nvPicPr>
          <p:blipFill>
            <a:blip r:embed="rId12" cstate="print"/>
            <a:srcRect r="71822"/>
            <a:stretch>
              <a:fillRect/>
            </a:stretch>
          </p:blipFill>
          <p:spPr bwMode="auto">
            <a:xfrm>
              <a:off x="2382" y="2449"/>
              <a:ext cx="938" cy="398"/>
            </a:xfrm>
            <a:prstGeom prst="rect">
              <a:avLst/>
            </a:prstGeom>
            <a:noFill/>
            <a:ln w="9525">
              <a:noFill/>
              <a:miter lim="800000"/>
              <a:headEnd/>
              <a:tailEnd/>
            </a:ln>
            <a:effectLst/>
          </p:spPr>
        </p:pic>
      </p:grpSp>
      <p:grpSp>
        <p:nvGrpSpPr>
          <p:cNvPr id="159794" name="Group 46"/>
          <p:cNvGrpSpPr>
            <a:grpSpLocks/>
          </p:cNvGrpSpPr>
          <p:nvPr/>
        </p:nvGrpSpPr>
        <p:grpSpPr bwMode="auto">
          <a:xfrm>
            <a:off x="111125" y="4505325"/>
            <a:ext cx="2835275" cy="742950"/>
            <a:chOff x="68" y="590"/>
            <a:chExt cx="1786" cy="708"/>
          </a:xfrm>
        </p:grpSpPr>
        <p:sp>
          <p:nvSpPr>
            <p:cNvPr id="159795" name="Text Box 47"/>
            <p:cNvSpPr txBox="1">
              <a:spLocks noChangeArrowheads="1"/>
            </p:cNvSpPr>
            <p:nvPr/>
          </p:nvSpPr>
          <p:spPr bwMode="auto">
            <a:xfrm>
              <a:off x="113" y="590"/>
              <a:ext cx="1670" cy="704"/>
            </a:xfrm>
            <a:prstGeom prst="rect">
              <a:avLst/>
            </a:prstGeom>
            <a:noFill/>
            <a:ln w="9525">
              <a:noFill/>
              <a:miter lim="800000"/>
              <a:headEnd/>
              <a:tailEnd/>
            </a:ln>
          </p:spPr>
          <p:txBody>
            <a:bodyPr>
              <a:spAutoFit/>
            </a:bodyPr>
            <a:lstStyle/>
            <a:p>
              <a:pPr algn="ctr" defTabSz="457200"/>
              <a:r>
                <a:rPr lang="fr-FR" sz="2400" b="1" dirty="0">
                  <a:latin typeface="Calibri" pitchFamily="34" charset="0"/>
                </a:rPr>
                <a:t>UBA </a:t>
              </a:r>
            </a:p>
            <a:p>
              <a:pPr algn="ctr" defTabSz="457200"/>
              <a:r>
                <a:rPr lang="en-US" altLang="ja-JP" b="1" dirty="0" err="1" smtClean="0">
                  <a:latin typeface="Calibri" pitchFamily="34" charset="0"/>
                  <a:ea typeface="ＭＳ Ｐゴシック" pitchFamily="-112" charset="-128"/>
                </a:rPr>
                <a:t>C.Acha</a:t>
              </a:r>
              <a:endParaRPr lang="fr-FR" b="1" dirty="0">
                <a:latin typeface="Calibri" pitchFamily="34" charset="0"/>
                <a:ea typeface="ＭＳ Ｐゴシック" pitchFamily="-112" charset="-128"/>
              </a:endParaRPr>
            </a:p>
          </p:txBody>
        </p:sp>
        <p:sp>
          <p:nvSpPr>
            <p:cNvPr id="159796" name="AutoShape 48"/>
            <p:cNvSpPr>
              <a:spLocks noChangeArrowheads="1"/>
            </p:cNvSpPr>
            <p:nvPr/>
          </p:nvSpPr>
          <p:spPr bwMode="auto">
            <a:xfrm>
              <a:off x="68" y="618"/>
              <a:ext cx="1786" cy="680"/>
            </a:xfrm>
            <a:prstGeom prst="roundRect">
              <a:avLst>
                <a:gd name="adj" fmla="val 16667"/>
              </a:avLst>
            </a:prstGeom>
            <a:noFill/>
            <a:ln w="50800">
              <a:solidFill>
                <a:srgbClr val="000080"/>
              </a:solidFill>
              <a:round/>
              <a:headEnd/>
              <a:tailEnd/>
            </a:ln>
          </p:spPr>
          <p:txBody>
            <a:bodyPr wrap="none" anchor="ctr"/>
            <a:lstStyle/>
            <a:p>
              <a:pPr algn="ctr" defTabSz="457200"/>
              <a:endParaRPr lang="fr-FR">
                <a:latin typeface="Calibri" pitchFamily="34" charset="0"/>
              </a:endParaRPr>
            </a:p>
          </p:txBody>
        </p:sp>
      </p:grpSp>
      <p:pic>
        <p:nvPicPr>
          <p:cNvPr id="53" name="Picture 7"/>
          <p:cNvPicPr>
            <a:picLocks noChangeAspect="1" noChangeArrowheads="1"/>
          </p:cNvPicPr>
          <p:nvPr/>
        </p:nvPicPr>
        <p:blipFill>
          <a:blip r:embed="rId13" cstate="print"/>
          <a:srcRect/>
          <a:stretch>
            <a:fillRect/>
          </a:stretch>
        </p:blipFill>
        <p:spPr bwMode="auto">
          <a:xfrm>
            <a:off x="2161346" y="5415379"/>
            <a:ext cx="564099" cy="56299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509203" y="1970843"/>
            <a:ext cx="6383045" cy="707886"/>
          </a:xfrm>
          <a:prstGeom prst="rect">
            <a:avLst/>
          </a:prstGeom>
          <a:noFill/>
        </p:spPr>
        <p:txBody>
          <a:bodyPr wrap="square" rtlCol="0">
            <a:spAutoFit/>
          </a:bodyPr>
          <a:lstStyle/>
          <a:p>
            <a:r>
              <a:rPr lang="fr-FR" sz="4000" dirty="0" err="1" smtClean="0">
                <a:latin typeface="Calibri" pitchFamily="34" charset="0"/>
              </a:rPr>
              <a:t>Thank</a:t>
            </a:r>
            <a:r>
              <a:rPr lang="fr-FR" sz="4000" dirty="0" smtClean="0">
                <a:latin typeface="Calibri" pitchFamily="34" charset="0"/>
              </a:rPr>
              <a:t> </a:t>
            </a:r>
            <a:r>
              <a:rPr lang="fr-FR" sz="4000" dirty="0" err="1" smtClean="0">
                <a:latin typeface="Calibri" pitchFamily="34" charset="0"/>
              </a:rPr>
              <a:t>you</a:t>
            </a:r>
            <a:r>
              <a:rPr lang="fr-FR" sz="4000" dirty="0" smtClean="0">
                <a:latin typeface="Calibri" pitchFamily="34" charset="0"/>
              </a:rPr>
              <a:t> for </a:t>
            </a:r>
            <a:r>
              <a:rPr lang="fr-FR" sz="4000" dirty="0" err="1" smtClean="0">
                <a:latin typeface="Calibri" pitchFamily="34" charset="0"/>
              </a:rPr>
              <a:t>your</a:t>
            </a:r>
            <a:r>
              <a:rPr lang="fr-FR" sz="4000" dirty="0" smtClean="0">
                <a:latin typeface="Calibri" pitchFamily="34" charset="0"/>
              </a:rPr>
              <a:t> attention</a:t>
            </a:r>
            <a:endParaRPr lang="fr-FR" sz="4000" dirty="0">
              <a:latin typeface="Calibri" pitchFamily="34" charset="0"/>
            </a:endParaRPr>
          </a:p>
        </p:txBody>
      </p:sp>
      <p:pic>
        <p:nvPicPr>
          <p:cNvPr id="3" name="Picture 7" descr="C:\Manip M3\2007\2007 04 30 Nantes C8 Para\m4_ori rainbow 3D map 0mV.jpg"/>
          <p:cNvPicPr>
            <a:picLocks noChangeAspect="1" noChangeArrowheads="1"/>
          </p:cNvPicPr>
          <p:nvPr/>
        </p:nvPicPr>
        <p:blipFill>
          <a:blip r:embed="rId2" cstate="print"/>
          <a:srcRect t="6654"/>
          <a:stretch>
            <a:fillRect/>
          </a:stretch>
        </p:blipFill>
        <p:spPr bwMode="auto">
          <a:xfrm>
            <a:off x="3142696" y="3099436"/>
            <a:ext cx="3116062" cy="267274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Espace réservé du numéro de diapositive 1"/>
          <p:cNvSpPr>
            <a:spLocks noGrp="1"/>
          </p:cNvSpPr>
          <p:nvPr>
            <p:ph type="sldNum" sz="quarter" idx="10"/>
          </p:nvPr>
        </p:nvSpPr>
        <p:spPr/>
        <p:txBody>
          <a:bodyPr/>
          <a:lstStyle/>
          <a:p>
            <a:fld id="{CB777B3B-B969-49B3-8765-3321FB45381D}" type="slidenum">
              <a:rPr lang="fr-FR">
                <a:latin typeface="Calibri" pitchFamily="34" charset="0"/>
              </a:rPr>
              <a:pPr/>
              <a:t>2</a:t>
            </a:fld>
            <a:endParaRPr lang="fr-FR">
              <a:latin typeface="Calibri" pitchFamily="34" charset="0"/>
            </a:endParaRPr>
          </a:p>
        </p:txBody>
      </p:sp>
      <p:grpSp>
        <p:nvGrpSpPr>
          <p:cNvPr id="5" name="Group 2"/>
          <p:cNvGrpSpPr>
            <a:grpSpLocks/>
          </p:cNvGrpSpPr>
          <p:nvPr/>
        </p:nvGrpSpPr>
        <p:grpSpPr bwMode="auto">
          <a:xfrm>
            <a:off x="2054225" y="3538538"/>
            <a:ext cx="4616450" cy="2427287"/>
            <a:chOff x="1294" y="2229"/>
            <a:chExt cx="2908" cy="1529"/>
          </a:xfrm>
        </p:grpSpPr>
        <p:pic>
          <p:nvPicPr>
            <p:cNvPr id="343043" name="Picture 25" descr="D:\Mes documents\PhD\Emeline_Thèse\Soutenance\Figures Soutenance\Flash_Writing_1bis.jpg"/>
            <p:cNvPicPr>
              <a:picLocks noChangeAspect="1" noChangeArrowheads="1"/>
            </p:cNvPicPr>
            <p:nvPr/>
          </p:nvPicPr>
          <p:blipFill>
            <a:blip r:embed="rId3"/>
            <a:srcRect/>
            <a:stretch>
              <a:fillRect/>
            </a:stretch>
          </p:blipFill>
          <p:spPr bwMode="auto">
            <a:xfrm>
              <a:off x="1344" y="2260"/>
              <a:ext cx="2858" cy="1498"/>
            </a:xfrm>
            <a:prstGeom prst="rect">
              <a:avLst/>
            </a:prstGeom>
            <a:noFill/>
            <a:ln w="9525">
              <a:noFill/>
              <a:miter lim="800000"/>
              <a:headEnd/>
              <a:tailEnd/>
            </a:ln>
          </p:spPr>
        </p:pic>
        <p:sp>
          <p:nvSpPr>
            <p:cNvPr id="343044" name="TextBox 27"/>
            <p:cNvSpPr txBox="1">
              <a:spLocks noChangeArrowheads="1"/>
            </p:cNvSpPr>
            <p:nvPr/>
          </p:nvSpPr>
          <p:spPr bwMode="auto">
            <a:xfrm>
              <a:off x="3177" y="2548"/>
              <a:ext cx="804" cy="212"/>
            </a:xfrm>
            <a:prstGeom prst="rect">
              <a:avLst/>
            </a:prstGeom>
            <a:noFill/>
            <a:ln w="9525">
              <a:noFill/>
              <a:miter lim="800000"/>
              <a:headEnd/>
              <a:tailEnd/>
            </a:ln>
          </p:spPr>
          <p:txBody>
            <a:bodyPr wrap="none">
              <a:spAutoFit/>
            </a:bodyPr>
            <a:lstStyle/>
            <a:p>
              <a:r>
                <a:rPr lang="fr-FR" sz="1600" b="1">
                  <a:solidFill>
                    <a:schemeClr val="accent2"/>
                  </a:solidFill>
                  <a:latin typeface="Calibri" pitchFamily="34" charset="0"/>
                  <a:cs typeface="Arial" pitchFamily="34" charset="0"/>
                </a:rPr>
                <a:t>Floating gate</a:t>
              </a:r>
            </a:p>
          </p:txBody>
        </p:sp>
        <p:sp>
          <p:nvSpPr>
            <p:cNvPr id="343045" name="TextBox 33"/>
            <p:cNvSpPr txBox="1">
              <a:spLocks noChangeArrowheads="1"/>
            </p:cNvSpPr>
            <p:nvPr/>
          </p:nvSpPr>
          <p:spPr bwMode="auto">
            <a:xfrm>
              <a:off x="3002" y="2229"/>
              <a:ext cx="773" cy="212"/>
            </a:xfrm>
            <a:prstGeom prst="rect">
              <a:avLst/>
            </a:prstGeom>
            <a:noFill/>
            <a:ln w="9525">
              <a:noFill/>
              <a:miter lim="800000"/>
              <a:headEnd/>
              <a:tailEnd/>
            </a:ln>
          </p:spPr>
          <p:txBody>
            <a:bodyPr wrap="none">
              <a:spAutoFit/>
            </a:bodyPr>
            <a:lstStyle/>
            <a:p>
              <a:r>
                <a:rPr lang="fr-FR" sz="1600" b="1">
                  <a:solidFill>
                    <a:schemeClr val="accent2"/>
                  </a:solidFill>
                  <a:latin typeface="Calibri" pitchFamily="34" charset="0"/>
                  <a:cs typeface="Arial" pitchFamily="34" charset="0"/>
                </a:rPr>
                <a:t>Control gate</a:t>
              </a:r>
            </a:p>
          </p:txBody>
        </p:sp>
        <p:sp>
          <p:nvSpPr>
            <p:cNvPr id="343046" name="TextBox 34"/>
            <p:cNvSpPr txBox="1">
              <a:spLocks noChangeArrowheads="1"/>
            </p:cNvSpPr>
            <p:nvPr/>
          </p:nvSpPr>
          <p:spPr bwMode="auto">
            <a:xfrm>
              <a:off x="1294" y="2904"/>
              <a:ext cx="479" cy="212"/>
            </a:xfrm>
            <a:prstGeom prst="rect">
              <a:avLst/>
            </a:prstGeom>
            <a:noFill/>
            <a:ln w="9525">
              <a:noFill/>
              <a:miter lim="800000"/>
              <a:headEnd/>
              <a:tailEnd/>
            </a:ln>
          </p:spPr>
          <p:txBody>
            <a:bodyPr wrap="none">
              <a:spAutoFit/>
            </a:bodyPr>
            <a:lstStyle/>
            <a:p>
              <a:r>
                <a:rPr lang="fr-FR" sz="1600" b="1">
                  <a:solidFill>
                    <a:schemeClr val="accent2"/>
                  </a:solidFill>
                  <a:latin typeface="Calibri" pitchFamily="34" charset="0"/>
                  <a:cs typeface="Arial" pitchFamily="34" charset="0"/>
                </a:rPr>
                <a:t>Source</a:t>
              </a:r>
            </a:p>
          </p:txBody>
        </p:sp>
        <p:sp>
          <p:nvSpPr>
            <p:cNvPr id="343047" name="TextBox 37"/>
            <p:cNvSpPr txBox="1">
              <a:spLocks noChangeArrowheads="1"/>
            </p:cNvSpPr>
            <p:nvPr/>
          </p:nvSpPr>
          <p:spPr bwMode="auto">
            <a:xfrm>
              <a:off x="3463" y="2901"/>
              <a:ext cx="406" cy="212"/>
            </a:xfrm>
            <a:prstGeom prst="rect">
              <a:avLst/>
            </a:prstGeom>
            <a:noFill/>
            <a:ln w="9525">
              <a:noFill/>
              <a:miter lim="800000"/>
              <a:headEnd/>
              <a:tailEnd/>
            </a:ln>
          </p:spPr>
          <p:txBody>
            <a:bodyPr wrap="none">
              <a:spAutoFit/>
            </a:bodyPr>
            <a:lstStyle/>
            <a:p>
              <a:r>
                <a:rPr lang="fr-FR" sz="1600" b="1">
                  <a:solidFill>
                    <a:schemeClr val="accent2"/>
                  </a:solidFill>
                  <a:latin typeface="Calibri" pitchFamily="34" charset="0"/>
                  <a:cs typeface="Arial" pitchFamily="34" charset="0"/>
                </a:rPr>
                <a:t>Drain</a:t>
              </a:r>
            </a:p>
          </p:txBody>
        </p:sp>
        <p:sp>
          <p:nvSpPr>
            <p:cNvPr id="56" name="TextBox 55"/>
            <p:cNvSpPr txBox="1">
              <a:spLocks noChangeArrowheads="1"/>
            </p:cNvSpPr>
            <p:nvPr/>
          </p:nvSpPr>
          <p:spPr bwMode="auto">
            <a:xfrm>
              <a:off x="1377" y="2294"/>
              <a:ext cx="381" cy="288"/>
            </a:xfrm>
            <a:prstGeom prst="rect">
              <a:avLst/>
            </a:prstGeom>
            <a:noFill/>
            <a:ln w="9525">
              <a:noFill/>
              <a:miter lim="800000"/>
              <a:headEnd/>
              <a:tailEnd/>
            </a:ln>
          </p:spPr>
          <p:txBody>
            <a:bodyPr wrap="none">
              <a:spAutoFit/>
            </a:bodyPr>
            <a:lstStyle/>
            <a:p>
              <a:r>
                <a:rPr lang="fr-FR" sz="2400" b="1">
                  <a:solidFill>
                    <a:srgbClr val="FF0000"/>
                  </a:solidFill>
                  <a:latin typeface="Calibri" pitchFamily="34" charset="0"/>
                  <a:cs typeface="Arial" pitchFamily="34" charset="0"/>
                </a:rPr>
                <a:t>"0"</a:t>
              </a:r>
            </a:p>
          </p:txBody>
        </p:sp>
      </p:grpSp>
      <p:grpSp>
        <p:nvGrpSpPr>
          <p:cNvPr id="6" name="Group 9"/>
          <p:cNvGrpSpPr>
            <a:grpSpLocks/>
          </p:cNvGrpSpPr>
          <p:nvPr/>
        </p:nvGrpSpPr>
        <p:grpSpPr bwMode="auto">
          <a:xfrm>
            <a:off x="493713" y="3546475"/>
            <a:ext cx="8153400" cy="3048000"/>
            <a:chOff x="311" y="2234"/>
            <a:chExt cx="5136" cy="1920"/>
          </a:xfrm>
        </p:grpSpPr>
        <p:grpSp>
          <p:nvGrpSpPr>
            <p:cNvPr id="7" name="Group 10"/>
            <p:cNvGrpSpPr>
              <a:grpSpLocks/>
            </p:cNvGrpSpPr>
            <p:nvPr/>
          </p:nvGrpSpPr>
          <p:grpSpPr bwMode="auto">
            <a:xfrm>
              <a:off x="1298" y="2234"/>
              <a:ext cx="2899" cy="1524"/>
              <a:chOff x="3094" y="2067"/>
              <a:chExt cx="2899" cy="1524"/>
            </a:xfrm>
          </p:grpSpPr>
          <p:grpSp>
            <p:nvGrpSpPr>
              <p:cNvPr id="8" name="Group 11"/>
              <p:cNvGrpSpPr>
                <a:grpSpLocks/>
              </p:cNvGrpSpPr>
              <p:nvPr/>
            </p:nvGrpSpPr>
            <p:grpSpPr bwMode="auto">
              <a:xfrm>
                <a:off x="3135" y="2093"/>
                <a:ext cx="2858" cy="1498"/>
                <a:chOff x="2184" y="2353"/>
                <a:chExt cx="2858" cy="1498"/>
              </a:xfrm>
            </p:grpSpPr>
            <p:pic>
              <p:nvPicPr>
                <p:cNvPr id="343052" name="Picture 25" descr="D:\Mes documents\PhD\Emeline_Thèse\Soutenance\Figures Soutenance\Flash_Writing_1bis.jpg"/>
                <p:cNvPicPr>
                  <a:picLocks noChangeAspect="1" noChangeArrowheads="1"/>
                </p:cNvPicPr>
                <p:nvPr/>
              </p:nvPicPr>
              <p:blipFill>
                <a:blip r:embed="rId3"/>
                <a:srcRect/>
                <a:stretch>
                  <a:fillRect/>
                </a:stretch>
              </p:blipFill>
              <p:spPr bwMode="auto">
                <a:xfrm>
                  <a:off x="2184" y="2353"/>
                  <a:ext cx="2858" cy="1498"/>
                </a:xfrm>
                <a:prstGeom prst="rect">
                  <a:avLst/>
                </a:prstGeom>
                <a:noFill/>
                <a:ln w="9525">
                  <a:noFill/>
                  <a:miter lim="800000"/>
                  <a:headEnd/>
                  <a:tailEnd/>
                </a:ln>
              </p:spPr>
            </p:pic>
            <p:pic>
              <p:nvPicPr>
                <p:cNvPr id="24600" name="Picture 24" descr="D:\Mes documents\PhD\Emeline_Thèse\Soutenance\Figures Soutenance\Flash_Writing_2.jpg"/>
                <p:cNvPicPr>
                  <a:picLocks noChangeAspect="1" noChangeArrowheads="1"/>
                </p:cNvPicPr>
                <p:nvPr/>
              </p:nvPicPr>
              <p:blipFill>
                <a:blip r:embed="rId4"/>
                <a:srcRect/>
                <a:stretch>
                  <a:fillRect/>
                </a:stretch>
              </p:blipFill>
              <p:spPr bwMode="auto">
                <a:xfrm>
                  <a:off x="2184" y="2353"/>
                  <a:ext cx="2858" cy="1498"/>
                </a:xfrm>
                <a:prstGeom prst="rect">
                  <a:avLst/>
                </a:prstGeom>
                <a:noFill/>
                <a:ln w="9525">
                  <a:noFill/>
                  <a:miter lim="800000"/>
                  <a:headEnd/>
                  <a:tailEnd/>
                </a:ln>
              </p:spPr>
            </p:pic>
            <p:sp>
              <p:nvSpPr>
                <p:cNvPr id="57" name="TextBox 56"/>
                <p:cNvSpPr txBox="1">
                  <a:spLocks noChangeArrowheads="1"/>
                </p:cNvSpPr>
                <p:nvPr/>
              </p:nvSpPr>
              <p:spPr bwMode="auto">
                <a:xfrm>
                  <a:off x="2208" y="2384"/>
                  <a:ext cx="381" cy="288"/>
                </a:xfrm>
                <a:prstGeom prst="rect">
                  <a:avLst/>
                </a:prstGeom>
                <a:noFill/>
                <a:ln w="9525">
                  <a:noFill/>
                  <a:miter lim="800000"/>
                  <a:headEnd/>
                  <a:tailEnd/>
                </a:ln>
              </p:spPr>
              <p:txBody>
                <a:bodyPr wrap="none">
                  <a:spAutoFit/>
                </a:bodyPr>
                <a:lstStyle/>
                <a:p>
                  <a:r>
                    <a:rPr lang="fr-FR" sz="2400" b="1">
                      <a:solidFill>
                        <a:srgbClr val="FF0000"/>
                      </a:solidFill>
                      <a:latin typeface="Calibri" pitchFamily="34" charset="0"/>
                      <a:cs typeface="Arial" pitchFamily="34" charset="0"/>
                    </a:rPr>
                    <a:t>"1"</a:t>
                  </a:r>
                </a:p>
              </p:txBody>
            </p:sp>
          </p:grpSp>
          <p:cxnSp>
            <p:nvCxnSpPr>
              <p:cNvPr id="2" name="Straight Arrow Connector 25"/>
              <p:cNvCxnSpPr>
                <a:cxnSpLocks noChangeShapeType="1"/>
              </p:cNvCxnSpPr>
              <p:nvPr/>
            </p:nvCxnSpPr>
            <p:spPr bwMode="auto">
              <a:xfrm rot="10800000" flipV="1">
                <a:off x="4891" y="2566"/>
                <a:ext cx="339" cy="226"/>
              </a:xfrm>
              <a:prstGeom prst="straightConnector1">
                <a:avLst/>
              </a:prstGeom>
              <a:noFill/>
              <a:ln w="25400">
                <a:solidFill>
                  <a:schemeClr val="accent2"/>
                </a:solidFill>
                <a:round/>
                <a:headEnd/>
                <a:tailEnd type="triangle" w="lg" len="med"/>
              </a:ln>
            </p:spPr>
          </p:cxnSp>
          <p:sp>
            <p:nvSpPr>
              <p:cNvPr id="343056" name="TextBox 27"/>
              <p:cNvSpPr txBox="1">
                <a:spLocks noChangeArrowheads="1"/>
              </p:cNvSpPr>
              <p:nvPr/>
            </p:nvSpPr>
            <p:spPr bwMode="auto">
              <a:xfrm>
                <a:off x="4977" y="2386"/>
                <a:ext cx="804" cy="212"/>
              </a:xfrm>
              <a:prstGeom prst="rect">
                <a:avLst/>
              </a:prstGeom>
              <a:noFill/>
              <a:ln w="9525">
                <a:noFill/>
                <a:miter lim="800000"/>
                <a:headEnd/>
                <a:tailEnd/>
              </a:ln>
            </p:spPr>
            <p:txBody>
              <a:bodyPr wrap="none">
                <a:spAutoFit/>
              </a:bodyPr>
              <a:lstStyle/>
              <a:p>
                <a:r>
                  <a:rPr lang="fr-FR" sz="1600" b="1">
                    <a:solidFill>
                      <a:schemeClr val="accent2"/>
                    </a:solidFill>
                    <a:latin typeface="Calibri" pitchFamily="34" charset="0"/>
                    <a:cs typeface="Arial" pitchFamily="34" charset="0"/>
                  </a:rPr>
                  <a:t>Floating gate</a:t>
                </a:r>
              </a:p>
            </p:txBody>
          </p:sp>
          <p:sp>
            <p:nvSpPr>
              <p:cNvPr id="343057" name="TextBox 33"/>
              <p:cNvSpPr txBox="1">
                <a:spLocks noChangeArrowheads="1"/>
              </p:cNvSpPr>
              <p:nvPr/>
            </p:nvSpPr>
            <p:spPr bwMode="auto">
              <a:xfrm>
                <a:off x="4802" y="2067"/>
                <a:ext cx="794" cy="212"/>
              </a:xfrm>
              <a:prstGeom prst="rect">
                <a:avLst/>
              </a:prstGeom>
              <a:noFill/>
              <a:ln w="9525">
                <a:noFill/>
                <a:miter lim="800000"/>
                <a:headEnd/>
                <a:tailEnd/>
              </a:ln>
            </p:spPr>
            <p:txBody>
              <a:bodyPr wrap="none">
                <a:spAutoFit/>
              </a:bodyPr>
              <a:lstStyle/>
              <a:p>
                <a:r>
                  <a:rPr lang="fr-FR" sz="1600" b="1">
                    <a:solidFill>
                      <a:schemeClr val="accent2"/>
                    </a:solidFill>
                    <a:latin typeface="Calibri" pitchFamily="34" charset="0"/>
                    <a:cs typeface="Arial" pitchFamily="34" charset="0"/>
                  </a:rPr>
                  <a:t>Control Gate</a:t>
                </a:r>
              </a:p>
            </p:txBody>
          </p:sp>
          <p:sp>
            <p:nvSpPr>
              <p:cNvPr id="343058" name="TextBox 34"/>
              <p:cNvSpPr txBox="1">
                <a:spLocks noChangeArrowheads="1"/>
              </p:cNvSpPr>
              <p:nvPr/>
            </p:nvSpPr>
            <p:spPr bwMode="auto">
              <a:xfrm>
                <a:off x="3094" y="2742"/>
                <a:ext cx="479" cy="212"/>
              </a:xfrm>
              <a:prstGeom prst="rect">
                <a:avLst/>
              </a:prstGeom>
              <a:noFill/>
              <a:ln w="9525">
                <a:noFill/>
                <a:miter lim="800000"/>
                <a:headEnd/>
                <a:tailEnd/>
              </a:ln>
            </p:spPr>
            <p:txBody>
              <a:bodyPr wrap="none">
                <a:spAutoFit/>
              </a:bodyPr>
              <a:lstStyle/>
              <a:p>
                <a:r>
                  <a:rPr lang="fr-FR" sz="1600" b="1">
                    <a:solidFill>
                      <a:schemeClr val="accent2"/>
                    </a:solidFill>
                    <a:latin typeface="Calibri" pitchFamily="34" charset="0"/>
                    <a:cs typeface="Arial" pitchFamily="34" charset="0"/>
                  </a:rPr>
                  <a:t>Source</a:t>
                </a:r>
              </a:p>
            </p:txBody>
          </p:sp>
          <p:sp>
            <p:nvSpPr>
              <p:cNvPr id="343059" name="TextBox 37"/>
              <p:cNvSpPr txBox="1">
                <a:spLocks noChangeArrowheads="1"/>
              </p:cNvSpPr>
              <p:nvPr/>
            </p:nvSpPr>
            <p:spPr bwMode="auto">
              <a:xfrm>
                <a:off x="5263" y="2739"/>
                <a:ext cx="406" cy="212"/>
              </a:xfrm>
              <a:prstGeom prst="rect">
                <a:avLst/>
              </a:prstGeom>
              <a:noFill/>
              <a:ln w="9525">
                <a:noFill/>
                <a:miter lim="800000"/>
                <a:headEnd/>
                <a:tailEnd/>
              </a:ln>
            </p:spPr>
            <p:txBody>
              <a:bodyPr wrap="none">
                <a:spAutoFit/>
              </a:bodyPr>
              <a:lstStyle/>
              <a:p>
                <a:r>
                  <a:rPr lang="fr-FR" sz="1600" b="1">
                    <a:solidFill>
                      <a:schemeClr val="accent2"/>
                    </a:solidFill>
                    <a:latin typeface="Calibri" pitchFamily="34" charset="0"/>
                    <a:cs typeface="Arial" pitchFamily="34" charset="0"/>
                  </a:rPr>
                  <a:t>Drain</a:t>
                </a:r>
              </a:p>
            </p:txBody>
          </p:sp>
          <p:cxnSp>
            <p:nvCxnSpPr>
              <p:cNvPr id="3" name="Straight Arrow Connector 42"/>
              <p:cNvCxnSpPr>
                <a:cxnSpLocks noChangeShapeType="1"/>
              </p:cNvCxnSpPr>
              <p:nvPr/>
            </p:nvCxnSpPr>
            <p:spPr bwMode="auto">
              <a:xfrm rot="10800000" flipV="1">
                <a:off x="4744" y="2269"/>
                <a:ext cx="245" cy="167"/>
              </a:xfrm>
              <a:prstGeom prst="straightConnector1">
                <a:avLst/>
              </a:prstGeom>
              <a:noFill/>
              <a:ln w="25400">
                <a:solidFill>
                  <a:schemeClr val="accent2"/>
                </a:solidFill>
                <a:round/>
                <a:headEnd/>
                <a:tailEnd type="triangle" w="lg" len="med"/>
              </a:ln>
            </p:spPr>
          </p:cxnSp>
        </p:grpSp>
        <p:sp>
          <p:nvSpPr>
            <p:cNvPr id="343061" name="Text Box 21"/>
            <p:cNvSpPr txBox="1">
              <a:spLocks noChangeArrowheads="1"/>
            </p:cNvSpPr>
            <p:nvPr/>
          </p:nvSpPr>
          <p:spPr bwMode="auto">
            <a:xfrm>
              <a:off x="311" y="3866"/>
              <a:ext cx="5136" cy="288"/>
            </a:xfrm>
            <a:prstGeom prst="rect">
              <a:avLst/>
            </a:prstGeom>
            <a:noFill/>
            <a:ln w="76200" cmpd="tri">
              <a:noFill/>
              <a:miter lim="800000"/>
              <a:headEnd/>
              <a:tailEnd/>
            </a:ln>
            <a:effectLst/>
          </p:spPr>
          <p:txBody>
            <a:bodyPr anchor="b">
              <a:spAutoFit/>
            </a:bodyPr>
            <a:lstStyle/>
            <a:p>
              <a:pPr algn="ctr"/>
              <a:r>
                <a:rPr lang="fr-FR" sz="2400" b="1">
                  <a:solidFill>
                    <a:srgbClr val="080808"/>
                  </a:solidFill>
                  <a:latin typeface="Calibri" pitchFamily="34" charset="0"/>
                </a:rPr>
                <a:t>… but physical limits are close !</a:t>
              </a:r>
            </a:p>
          </p:txBody>
        </p:sp>
      </p:grpSp>
      <p:cxnSp>
        <p:nvCxnSpPr>
          <p:cNvPr id="26" name="Straight Arrow Connector 25"/>
          <p:cNvCxnSpPr>
            <a:cxnSpLocks noChangeShapeType="1"/>
          </p:cNvCxnSpPr>
          <p:nvPr/>
        </p:nvCxnSpPr>
        <p:spPr bwMode="auto">
          <a:xfrm rot="10800000" flipV="1">
            <a:off x="4906963" y="4330700"/>
            <a:ext cx="538162" cy="358775"/>
          </a:xfrm>
          <a:prstGeom prst="straightConnector1">
            <a:avLst/>
          </a:prstGeom>
          <a:noFill/>
          <a:ln w="25400">
            <a:solidFill>
              <a:schemeClr val="accent2"/>
            </a:solidFill>
            <a:round/>
            <a:headEnd/>
            <a:tailEnd type="triangle" w="lg" len="med"/>
          </a:ln>
        </p:spPr>
      </p:cxnSp>
      <p:cxnSp>
        <p:nvCxnSpPr>
          <p:cNvPr id="43" name="Straight Arrow Connector 42"/>
          <p:cNvCxnSpPr>
            <a:cxnSpLocks noChangeShapeType="1"/>
          </p:cNvCxnSpPr>
          <p:nvPr/>
        </p:nvCxnSpPr>
        <p:spPr bwMode="auto">
          <a:xfrm rot="10800000" flipV="1">
            <a:off x="4673600" y="3859213"/>
            <a:ext cx="388938" cy="265112"/>
          </a:xfrm>
          <a:prstGeom prst="straightConnector1">
            <a:avLst/>
          </a:prstGeom>
          <a:noFill/>
          <a:ln w="25400">
            <a:solidFill>
              <a:schemeClr val="accent2"/>
            </a:solidFill>
            <a:round/>
            <a:headEnd/>
            <a:tailEnd type="triangle" w="lg" len="med"/>
          </a:ln>
        </p:spPr>
      </p:cxnSp>
      <p:sp>
        <p:nvSpPr>
          <p:cNvPr id="343067" name="Text Box 27"/>
          <p:cNvSpPr txBox="1">
            <a:spLocks noChangeArrowheads="1"/>
          </p:cNvSpPr>
          <p:nvPr/>
        </p:nvSpPr>
        <p:spPr bwMode="auto">
          <a:xfrm>
            <a:off x="350838" y="3001963"/>
            <a:ext cx="8153400" cy="457200"/>
          </a:xfrm>
          <a:prstGeom prst="rect">
            <a:avLst/>
          </a:prstGeom>
          <a:noFill/>
          <a:ln w="76200" cmpd="tri">
            <a:noFill/>
            <a:miter lim="800000"/>
            <a:headEnd/>
            <a:tailEnd/>
          </a:ln>
          <a:effectLst/>
        </p:spPr>
        <p:txBody>
          <a:bodyPr anchor="b">
            <a:spAutoFit/>
          </a:bodyPr>
          <a:lstStyle/>
          <a:p>
            <a:pPr algn="ctr"/>
            <a:r>
              <a:rPr lang="fr-FR" sz="2400" b="1">
                <a:solidFill>
                  <a:srgbClr val="080808"/>
                </a:solidFill>
                <a:latin typeface="Calibri" pitchFamily="34" charset="0"/>
              </a:rPr>
              <a:t>Flash memories : fantastic advances…</a:t>
            </a:r>
          </a:p>
        </p:txBody>
      </p:sp>
      <p:sp>
        <p:nvSpPr>
          <p:cNvPr id="4" name="Title Placeholder 1"/>
          <p:cNvSpPr txBox="1">
            <a:spLocks/>
          </p:cNvSpPr>
          <p:nvPr/>
        </p:nvSpPr>
        <p:spPr bwMode="auto">
          <a:xfrm>
            <a:off x="0" y="0"/>
            <a:ext cx="9144000" cy="858838"/>
          </a:xfrm>
          <a:prstGeom prst="rect">
            <a:avLst/>
          </a:prstGeom>
          <a:gradFill rotWithShape="0">
            <a:gsLst>
              <a:gs pos="0">
                <a:schemeClr val="accent2">
                  <a:gamma/>
                  <a:shade val="46275"/>
                  <a:invGamma/>
                </a:schemeClr>
              </a:gs>
              <a:gs pos="50000">
                <a:schemeClr val="accent2"/>
              </a:gs>
              <a:gs pos="100000">
                <a:schemeClr val="accent2">
                  <a:gamma/>
                  <a:shade val="46275"/>
                  <a:invGamma/>
                </a:schemeClr>
              </a:gs>
            </a:gsLst>
            <a:lin ang="5400000" scaled="1"/>
          </a:gradFill>
          <a:ln w="9525">
            <a:solidFill>
              <a:schemeClr val="tx1"/>
            </a:solidFill>
            <a:miter lim="800000"/>
            <a:headEnd/>
            <a:tailEnd/>
          </a:ln>
        </p:spPr>
        <p:txBody>
          <a:bodyPr anchor="ctr"/>
          <a:lstStyle/>
          <a:p>
            <a:pPr algn="ctr">
              <a:defRPr/>
            </a:pPr>
            <a:r>
              <a:rPr lang="fr-FR" sz="3600" b="1" dirty="0" smtClean="0">
                <a:solidFill>
                  <a:schemeClr val="bg1"/>
                </a:solidFill>
                <a:latin typeface="Calibri" pitchFamily="34" charset="0"/>
                <a:cs typeface="Arial" charset="0"/>
              </a:rPr>
              <a:t>What after Flash Memories ?</a:t>
            </a:r>
          </a:p>
        </p:txBody>
      </p:sp>
      <p:sp>
        <p:nvSpPr>
          <p:cNvPr id="343069" name="AutoShape 29" descr="smartphone"/>
          <p:cNvSpPr>
            <a:spLocks noChangeAspect="1" noChangeArrowheads="1"/>
          </p:cNvSpPr>
          <p:nvPr/>
        </p:nvSpPr>
        <p:spPr bwMode="auto">
          <a:xfrm>
            <a:off x="2714625" y="1243013"/>
            <a:ext cx="3714750" cy="4371975"/>
          </a:xfrm>
          <a:prstGeom prst="rect">
            <a:avLst/>
          </a:prstGeom>
          <a:noFill/>
        </p:spPr>
        <p:txBody>
          <a:bodyPr/>
          <a:lstStyle/>
          <a:p>
            <a:endParaRPr lang="fr-FR">
              <a:latin typeface="Calibri" pitchFamily="34" charset="0"/>
            </a:endParaRPr>
          </a:p>
        </p:txBody>
      </p:sp>
      <p:pic>
        <p:nvPicPr>
          <p:cNvPr id="343071" name="Picture 31"/>
          <p:cNvPicPr>
            <a:picLocks noChangeAspect="1" noChangeArrowheads="1"/>
          </p:cNvPicPr>
          <p:nvPr/>
        </p:nvPicPr>
        <p:blipFill>
          <a:blip r:embed="rId5"/>
          <a:srcRect/>
          <a:stretch>
            <a:fillRect/>
          </a:stretch>
        </p:blipFill>
        <p:spPr bwMode="auto">
          <a:xfrm>
            <a:off x="7197725" y="1150938"/>
            <a:ext cx="1603375" cy="1527175"/>
          </a:xfrm>
          <a:prstGeom prst="rect">
            <a:avLst/>
          </a:prstGeom>
          <a:noFill/>
          <a:ln w="9525">
            <a:noFill/>
            <a:miter lim="800000"/>
            <a:headEnd/>
            <a:tailEnd/>
          </a:ln>
          <a:effectLst/>
        </p:spPr>
      </p:pic>
      <p:pic>
        <p:nvPicPr>
          <p:cNvPr id="343072" name="Picture 32"/>
          <p:cNvPicPr>
            <a:picLocks noChangeAspect="1" noChangeArrowheads="1"/>
          </p:cNvPicPr>
          <p:nvPr/>
        </p:nvPicPr>
        <p:blipFill>
          <a:blip r:embed="rId6"/>
          <a:srcRect/>
          <a:stretch>
            <a:fillRect/>
          </a:stretch>
        </p:blipFill>
        <p:spPr bwMode="auto">
          <a:xfrm>
            <a:off x="3895725" y="1139825"/>
            <a:ext cx="1358900" cy="1358900"/>
          </a:xfrm>
          <a:prstGeom prst="rect">
            <a:avLst/>
          </a:prstGeom>
          <a:noFill/>
          <a:ln w="9525">
            <a:noFill/>
            <a:miter lim="800000"/>
            <a:headEnd/>
            <a:tailEnd/>
          </a:ln>
          <a:effectLst/>
        </p:spPr>
      </p:pic>
      <p:pic>
        <p:nvPicPr>
          <p:cNvPr id="287749" name="Picture 5"/>
          <p:cNvPicPr>
            <a:picLocks noChangeAspect="1" noChangeArrowheads="1"/>
          </p:cNvPicPr>
          <p:nvPr/>
        </p:nvPicPr>
        <p:blipFill>
          <a:blip r:embed="rId7" cstate="print"/>
          <a:srcRect/>
          <a:stretch>
            <a:fillRect/>
          </a:stretch>
        </p:blipFill>
        <p:spPr bwMode="auto">
          <a:xfrm>
            <a:off x="5504089" y="1146175"/>
            <a:ext cx="1387475" cy="1387475"/>
          </a:xfrm>
          <a:prstGeom prst="rect">
            <a:avLst/>
          </a:prstGeom>
          <a:noFill/>
          <a:ln w="9525">
            <a:noFill/>
            <a:miter lim="800000"/>
            <a:headEnd/>
            <a:tailEnd/>
          </a:ln>
          <a:effectLst/>
        </p:spPr>
      </p:pic>
      <p:pic>
        <p:nvPicPr>
          <p:cNvPr id="287753" name="Picture 9"/>
          <p:cNvPicPr>
            <a:picLocks noChangeAspect="1" noChangeArrowheads="1"/>
          </p:cNvPicPr>
          <p:nvPr/>
        </p:nvPicPr>
        <p:blipFill>
          <a:blip r:embed="rId8"/>
          <a:srcRect/>
          <a:stretch>
            <a:fillRect/>
          </a:stretch>
        </p:blipFill>
        <p:spPr bwMode="auto">
          <a:xfrm>
            <a:off x="0" y="1285875"/>
            <a:ext cx="1638300" cy="1092200"/>
          </a:xfrm>
          <a:prstGeom prst="rect">
            <a:avLst/>
          </a:prstGeom>
          <a:noFill/>
          <a:ln w="9525">
            <a:noFill/>
            <a:miter lim="800000"/>
            <a:headEnd/>
            <a:tailEnd/>
          </a:ln>
          <a:effectLst/>
        </p:spPr>
      </p:pic>
      <p:pic>
        <p:nvPicPr>
          <p:cNvPr id="287754" name="Picture 10"/>
          <p:cNvPicPr>
            <a:picLocks noChangeAspect="1" noChangeArrowheads="1"/>
          </p:cNvPicPr>
          <p:nvPr/>
        </p:nvPicPr>
        <p:blipFill>
          <a:blip r:embed="rId9"/>
          <a:srcRect r="14500"/>
          <a:stretch>
            <a:fillRect/>
          </a:stretch>
        </p:blipFill>
        <p:spPr bwMode="auto">
          <a:xfrm>
            <a:off x="1866900" y="1276350"/>
            <a:ext cx="1781175" cy="1166618"/>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Rectangle 30"/>
          <p:cNvSpPr>
            <a:spLocks noGrp="1" noChangeArrowheads="1"/>
          </p:cNvSpPr>
          <p:nvPr>
            <p:ph type="sldNum" sz="quarter" idx="10"/>
          </p:nvPr>
        </p:nvSpPr>
        <p:spPr>
          <a:ln/>
        </p:spPr>
        <p:txBody>
          <a:bodyPr/>
          <a:lstStyle/>
          <a:p>
            <a:fld id="{AD36D5E1-09B3-463B-A8EB-2BB401C470B5}" type="slidenum">
              <a:rPr lang="fr-FR"/>
              <a:pPr/>
              <a:t>20</a:t>
            </a:fld>
            <a:endParaRPr lang="fr-FR"/>
          </a:p>
        </p:txBody>
      </p:sp>
      <p:sp>
        <p:nvSpPr>
          <p:cNvPr id="16386" name="Rectangle 119"/>
          <p:cNvSpPr>
            <a:spLocks noChangeArrowheads="1"/>
          </p:cNvSpPr>
          <p:nvPr/>
        </p:nvSpPr>
        <p:spPr bwMode="auto">
          <a:xfrm>
            <a:off x="7215188" y="6081713"/>
            <a:ext cx="1668462" cy="776287"/>
          </a:xfrm>
          <a:prstGeom prst="rect">
            <a:avLst/>
          </a:prstGeom>
          <a:solidFill>
            <a:schemeClr val="bg1"/>
          </a:solidFill>
          <a:ln w="9525" algn="ctr">
            <a:noFill/>
            <a:round/>
            <a:headEnd/>
            <a:tailEnd/>
          </a:ln>
        </p:spPr>
        <p:txBody>
          <a:bodyPr/>
          <a:lstStyle/>
          <a:p>
            <a:endParaRPr lang="fr-FR" sz="1200" b="1">
              <a:latin typeface="Arial" pitchFamily="34" charset="0"/>
            </a:endParaRPr>
          </a:p>
        </p:txBody>
      </p:sp>
      <p:sp>
        <p:nvSpPr>
          <p:cNvPr id="16388" name="Title Placeholder 1"/>
          <p:cNvSpPr txBox="1">
            <a:spLocks/>
          </p:cNvSpPr>
          <p:nvPr/>
        </p:nvSpPr>
        <p:spPr bwMode="auto">
          <a:xfrm>
            <a:off x="0" y="0"/>
            <a:ext cx="9144000" cy="858838"/>
          </a:xfrm>
          <a:prstGeom prst="rect">
            <a:avLst/>
          </a:prstGeom>
          <a:solidFill>
            <a:srgbClr val="335A99"/>
          </a:solidFill>
          <a:ln w="9525">
            <a:solidFill>
              <a:schemeClr val="tx1"/>
            </a:solidFill>
            <a:miter lim="800000"/>
            <a:headEnd/>
            <a:tailEnd/>
          </a:ln>
        </p:spPr>
        <p:txBody>
          <a:bodyPr anchor="ctr"/>
          <a:lstStyle/>
          <a:p>
            <a:pPr algn="ctr"/>
            <a:r>
              <a:rPr lang="fr-FR" sz="3200" b="1">
                <a:solidFill>
                  <a:schemeClr val="bg1"/>
                </a:solidFill>
              </a:rPr>
              <a:t>AM</a:t>
            </a:r>
            <a:r>
              <a:rPr lang="fr-FR" sz="3200" b="1" baseline="-25000">
                <a:solidFill>
                  <a:schemeClr val="bg1"/>
                </a:solidFill>
              </a:rPr>
              <a:t>4</a:t>
            </a:r>
            <a:r>
              <a:rPr lang="fr-FR" sz="3200" b="1">
                <a:solidFill>
                  <a:schemeClr val="bg1"/>
                </a:solidFill>
              </a:rPr>
              <a:t>Q</a:t>
            </a:r>
            <a:r>
              <a:rPr lang="fr-FR" sz="3200" b="1" baseline="-25000">
                <a:solidFill>
                  <a:schemeClr val="bg1"/>
                </a:solidFill>
              </a:rPr>
              <a:t>8</a:t>
            </a:r>
            <a:r>
              <a:rPr lang="fr-FR" sz="3200" b="1" baseline="-25000"/>
              <a:t> </a:t>
            </a:r>
            <a:r>
              <a:rPr lang="fr-FR" sz="3200" b="1">
                <a:solidFill>
                  <a:schemeClr val="bg1"/>
                </a:solidFill>
              </a:rPr>
              <a:t>Mott insulators </a:t>
            </a:r>
          </a:p>
        </p:txBody>
      </p:sp>
      <p:grpSp>
        <p:nvGrpSpPr>
          <p:cNvPr id="2" name="Group 36"/>
          <p:cNvGrpSpPr>
            <a:grpSpLocks/>
          </p:cNvGrpSpPr>
          <p:nvPr/>
        </p:nvGrpSpPr>
        <p:grpSpPr bwMode="auto">
          <a:xfrm>
            <a:off x="1524000" y="1884363"/>
            <a:ext cx="531813" cy="417512"/>
            <a:chOff x="1044" y="2519"/>
            <a:chExt cx="335" cy="263"/>
          </a:xfrm>
        </p:grpSpPr>
        <p:sp>
          <p:nvSpPr>
            <p:cNvPr id="16494" name="Oval 37"/>
            <p:cNvSpPr>
              <a:spLocks noChangeArrowheads="1"/>
            </p:cNvSpPr>
            <p:nvPr/>
          </p:nvSpPr>
          <p:spPr bwMode="auto">
            <a:xfrm>
              <a:off x="1180" y="2519"/>
              <a:ext cx="71" cy="66"/>
            </a:xfrm>
            <a:prstGeom prst="ellipse">
              <a:avLst/>
            </a:prstGeom>
            <a:gradFill rotWithShape="1">
              <a:gsLst>
                <a:gs pos="0">
                  <a:srgbClr val="005CBF"/>
                </a:gs>
                <a:gs pos="25000">
                  <a:srgbClr val="0087E6"/>
                </a:gs>
                <a:gs pos="75000">
                  <a:srgbClr val="21D6E0"/>
                </a:gs>
                <a:gs pos="100000">
                  <a:srgbClr val="03D4A8"/>
                </a:gs>
              </a:gsLst>
              <a:lin ang="18900000" scaled="1"/>
            </a:gradFill>
            <a:ln w="19050" algn="ctr">
              <a:solidFill>
                <a:schemeClr val="tx1"/>
              </a:solidFill>
              <a:round/>
              <a:headEnd/>
              <a:tailEnd/>
            </a:ln>
          </p:spPr>
          <p:txBody>
            <a:bodyPr wrap="none" anchor="ctr"/>
            <a:lstStyle/>
            <a:p>
              <a:endParaRPr lang="fr-FR"/>
            </a:p>
          </p:txBody>
        </p:sp>
        <p:sp>
          <p:nvSpPr>
            <p:cNvPr id="16495" name="Oval 38"/>
            <p:cNvSpPr>
              <a:spLocks noChangeArrowheads="1"/>
            </p:cNvSpPr>
            <p:nvPr/>
          </p:nvSpPr>
          <p:spPr bwMode="auto">
            <a:xfrm>
              <a:off x="1308" y="2716"/>
              <a:ext cx="71" cy="66"/>
            </a:xfrm>
            <a:prstGeom prst="ellipse">
              <a:avLst/>
            </a:prstGeom>
            <a:gradFill rotWithShape="1">
              <a:gsLst>
                <a:gs pos="0">
                  <a:srgbClr val="005CBF"/>
                </a:gs>
                <a:gs pos="25000">
                  <a:srgbClr val="0087E6"/>
                </a:gs>
                <a:gs pos="75000">
                  <a:srgbClr val="21D6E0"/>
                </a:gs>
                <a:gs pos="100000">
                  <a:srgbClr val="03D4A8"/>
                </a:gs>
              </a:gsLst>
              <a:lin ang="18900000" scaled="1"/>
            </a:gradFill>
            <a:ln w="19050" algn="ctr">
              <a:solidFill>
                <a:schemeClr val="tx1"/>
              </a:solidFill>
              <a:round/>
              <a:headEnd/>
              <a:tailEnd/>
            </a:ln>
          </p:spPr>
          <p:txBody>
            <a:bodyPr wrap="none" anchor="ctr"/>
            <a:lstStyle/>
            <a:p>
              <a:endParaRPr lang="fr-FR"/>
            </a:p>
          </p:txBody>
        </p:sp>
        <p:sp>
          <p:nvSpPr>
            <p:cNvPr id="16496" name="Oval 39"/>
            <p:cNvSpPr>
              <a:spLocks noChangeArrowheads="1"/>
            </p:cNvSpPr>
            <p:nvPr/>
          </p:nvSpPr>
          <p:spPr bwMode="auto">
            <a:xfrm>
              <a:off x="1044" y="2715"/>
              <a:ext cx="71" cy="66"/>
            </a:xfrm>
            <a:prstGeom prst="ellipse">
              <a:avLst/>
            </a:prstGeom>
            <a:gradFill rotWithShape="1">
              <a:gsLst>
                <a:gs pos="0">
                  <a:srgbClr val="005CBF"/>
                </a:gs>
                <a:gs pos="25000">
                  <a:srgbClr val="0087E6"/>
                </a:gs>
                <a:gs pos="75000">
                  <a:srgbClr val="21D6E0"/>
                </a:gs>
                <a:gs pos="100000">
                  <a:srgbClr val="03D4A8"/>
                </a:gs>
              </a:gsLst>
              <a:lin ang="18900000" scaled="1"/>
            </a:gradFill>
            <a:ln w="19050" algn="ctr">
              <a:solidFill>
                <a:schemeClr val="tx1"/>
              </a:solidFill>
              <a:round/>
              <a:headEnd/>
              <a:tailEnd/>
            </a:ln>
          </p:spPr>
          <p:txBody>
            <a:bodyPr wrap="none" anchor="ctr"/>
            <a:lstStyle/>
            <a:p>
              <a:endParaRPr lang="fr-FR"/>
            </a:p>
          </p:txBody>
        </p:sp>
        <p:sp>
          <p:nvSpPr>
            <p:cNvPr id="16497" name="Oval 40"/>
            <p:cNvSpPr>
              <a:spLocks noChangeArrowheads="1"/>
            </p:cNvSpPr>
            <p:nvPr/>
          </p:nvSpPr>
          <p:spPr bwMode="auto">
            <a:xfrm>
              <a:off x="1179" y="2646"/>
              <a:ext cx="71" cy="66"/>
            </a:xfrm>
            <a:prstGeom prst="ellipse">
              <a:avLst/>
            </a:prstGeom>
            <a:gradFill rotWithShape="1">
              <a:gsLst>
                <a:gs pos="0">
                  <a:srgbClr val="005CBF"/>
                </a:gs>
                <a:gs pos="25000">
                  <a:srgbClr val="0087E6"/>
                </a:gs>
                <a:gs pos="75000">
                  <a:srgbClr val="21D6E0"/>
                </a:gs>
                <a:gs pos="100000">
                  <a:srgbClr val="03D4A8"/>
                </a:gs>
              </a:gsLst>
              <a:lin ang="18900000" scaled="1"/>
            </a:gradFill>
            <a:ln w="19050" algn="ctr">
              <a:solidFill>
                <a:schemeClr val="tx1"/>
              </a:solidFill>
              <a:round/>
              <a:headEnd/>
              <a:tailEnd/>
            </a:ln>
          </p:spPr>
          <p:txBody>
            <a:bodyPr wrap="none" anchor="ctr"/>
            <a:lstStyle/>
            <a:p>
              <a:endParaRPr lang="fr-FR"/>
            </a:p>
          </p:txBody>
        </p:sp>
        <p:sp>
          <p:nvSpPr>
            <p:cNvPr id="16498" name="Line 41"/>
            <p:cNvSpPr>
              <a:spLocks noChangeShapeType="1"/>
            </p:cNvSpPr>
            <p:nvPr/>
          </p:nvSpPr>
          <p:spPr bwMode="auto">
            <a:xfrm>
              <a:off x="1217" y="2589"/>
              <a:ext cx="0" cy="55"/>
            </a:xfrm>
            <a:prstGeom prst="line">
              <a:avLst/>
            </a:prstGeom>
            <a:noFill/>
            <a:ln w="19050">
              <a:solidFill>
                <a:schemeClr val="tx1"/>
              </a:solidFill>
              <a:round/>
              <a:headEnd/>
              <a:tailEnd/>
            </a:ln>
          </p:spPr>
          <p:txBody>
            <a:bodyPr anchor="ctr"/>
            <a:lstStyle/>
            <a:p>
              <a:endParaRPr lang="fr-FR"/>
            </a:p>
          </p:txBody>
        </p:sp>
        <p:sp>
          <p:nvSpPr>
            <p:cNvPr id="16499" name="Line 42"/>
            <p:cNvSpPr>
              <a:spLocks noChangeShapeType="1"/>
            </p:cNvSpPr>
            <p:nvPr/>
          </p:nvSpPr>
          <p:spPr bwMode="auto">
            <a:xfrm flipH="1">
              <a:off x="1112" y="2694"/>
              <a:ext cx="70" cy="39"/>
            </a:xfrm>
            <a:prstGeom prst="line">
              <a:avLst/>
            </a:prstGeom>
            <a:noFill/>
            <a:ln w="19050">
              <a:solidFill>
                <a:schemeClr val="tx1"/>
              </a:solidFill>
              <a:round/>
              <a:headEnd/>
              <a:tailEnd/>
            </a:ln>
          </p:spPr>
          <p:txBody>
            <a:bodyPr anchor="ctr"/>
            <a:lstStyle/>
            <a:p>
              <a:endParaRPr lang="fr-FR"/>
            </a:p>
          </p:txBody>
        </p:sp>
        <p:sp>
          <p:nvSpPr>
            <p:cNvPr id="16500" name="Line 43"/>
            <p:cNvSpPr>
              <a:spLocks noChangeShapeType="1"/>
            </p:cNvSpPr>
            <p:nvPr/>
          </p:nvSpPr>
          <p:spPr bwMode="auto">
            <a:xfrm>
              <a:off x="1251" y="2694"/>
              <a:ext cx="60" cy="41"/>
            </a:xfrm>
            <a:prstGeom prst="line">
              <a:avLst/>
            </a:prstGeom>
            <a:noFill/>
            <a:ln w="19050">
              <a:solidFill>
                <a:schemeClr val="tx1"/>
              </a:solidFill>
              <a:round/>
              <a:headEnd/>
              <a:tailEnd/>
            </a:ln>
          </p:spPr>
          <p:txBody>
            <a:bodyPr anchor="ctr"/>
            <a:lstStyle/>
            <a:p>
              <a:endParaRPr lang="fr-FR"/>
            </a:p>
          </p:txBody>
        </p:sp>
        <p:sp>
          <p:nvSpPr>
            <p:cNvPr id="16501" name="Line 44"/>
            <p:cNvSpPr>
              <a:spLocks noChangeShapeType="1"/>
            </p:cNvSpPr>
            <p:nvPr/>
          </p:nvSpPr>
          <p:spPr bwMode="auto">
            <a:xfrm flipH="1">
              <a:off x="1091" y="2570"/>
              <a:ext cx="93" cy="147"/>
            </a:xfrm>
            <a:prstGeom prst="line">
              <a:avLst/>
            </a:prstGeom>
            <a:noFill/>
            <a:ln w="19050">
              <a:solidFill>
                <a:schemeClr val="tx1"/>
              </a:solidFill>
              <a:round/>
              <a:headEnd/>
              <a:tailEnd/>
            </a:ln>
          </p:spPr>
          <p:txBody>
            <a:bodyPr anchor="ctr"/>
            <a:lstStyle/>
            <a:p>
              <a:endParaRPr lang="fr-FR"/>
            </a:p>
          </p:txBody>
        </p:sp>
        <p:sp>
          <p:nvSpPr>
            <p:cNvPr id="16502" name="Line 45"/>
            <p:cNvSpPr>
              <a:spLocks noChangeShapeType="1"/>
            </p:cNvSpPr>
            <p:nvPr/>
          </p:nvSpPr>
          <p:spPr bwMode="auto">
            <a:xfrm>
              <a:off x="1248" y="2568"/>
              <a:ext cx="95" cy="147"/>
            </a:xfrm>
            <a:prstGeom prst="line">
              <a:avLst/>
            </a:prstGeom>
            <a:noFill/>
            <a:ln w="19050">
              <a:solidFill>
                <a:schemeClr val="tx1"/>
              </a:solidFill>
              <a:round/>
              <a:headEnd/>
              <a:tailEnd/>
            </a:ln>
          </p:spPr>
          <p:txBody>
            <a:bodyPr anchor="ctr"/>
            <a:lstStyle/>
            <a:p>
              <a:endParaRPr lang="fr-FR"/>
            </a:p>
          </p:txBody>
        </p:sp>
        <p:sp>
          <p:nvSpPr>
            <p:cNvPr id="16503" name="Line 46"/>
            <p:cNvSpPr>
              <a:spLocks noChangeShapeType="1"/>
            </p:cNvSpPr>
            <p:nvPr/>
          </p:nvSpPr>
          <p:spPr bwMode="auto">
            <a:xfrm>
              <a:off x="1116" y="2754"/>
              <a:ext cx="189" cy="0"/>
            </a:xfrm>
            <a:prstGeom prst="line">
              <a:avLst/>
            </a:prstGeom>
            <a:noFill/>
            <a:ln w="19050">
              <a:solidFill>
                <a:schemeClr val="tx1"/>
              </a:solidFill>
              <a:round/>
              <a:headEnd/>
              <a:tailEnd/>
            </a:ln>
          </p:spPr>
          <p:txBody>
            <a:bodyPr anchor="ctr"/>
            <a:lstStyle/>
            <a:p>
              <a:endParaRPr lang="fr-FR"/>
            </a:p>
          </p:txBody>
        </p:sp>
      </p:grpSp>
      <p:sp>
        <p:nvSpPr>
          <p:cNvPr id="16390" name="Oval 47"/>
          <p:cNvSpPr>
            <a:spLocks noChangeArrowheads="1"/>
          </p:cNvSpPr>
          <p:nvPr/>
        </p:nvSpPr>
        <p:spPr bwMode="auto">
          <a:xfrm>
            <a:off x="1352550" y="1695450"/>
            <a:ext cx="866775" cy="847725"/>
          </a:xfrm>
          <a:prstGeom prst="ellipse">
            <a:avLst/>
          </a:prstGeom>
          <a:gradFill rotWithShape="1">
            <a:gsLst>
              <a:gs pos="0">
                <a:schemeClr val="tx1">
                  <a:alpha val="3000"/>
                </a:schemeClr>
              </a:gs>
              <a:gs pos="100000">
                <a:schemeClr val="bg2"/>
              </a:gs>
            </a:gsLst>
            <a:lin ang="18900000" scaled="1"/>
          </a:gradFill>
          <a:ln w="9525" algn="ctr">
            <a:solidFill>
              <a:schemeClr val="tx1"/>
            </a:solidFill>
            <a:round/>
            <a:headEnd/>
            <a:tailEnd/>
          </a:ln>
        </p:spPr>
        <p:txBody>
          <a:bodyPr wrap="none" anchor="ctr"/>
          <a:lstStyle/>
          <a:p>
            <a:endParaRPr lang="fr-FR"/>
          </a:p>
        </p:txBody>
      </p:sp>
      <p:grpSp>
        <p:nvGrpSpPr>
          <p:cNvPr id="3" name="Group 48"/>
          <p:cNvGrpSpPr>
            <a:grpSpLocks/>
          </p:cNvGrpSpPr>
          <p:nvPr/>
        </p:nvGrpSpPr>
        <p:grpSpPr bwMode="auto">
          <a:xfrm>
            <a:off x="2390775" y="1901825"/>
            <a:ext cx="531813" cy="417513"/>
            <a:chOff x="1044" y="2519"/>
            <a:chExt cx="335" cy="263"/>
          </a:xfrm>
        </p:grpSpPr>
        <p:sp>
          <p:nvSpPr>
            <p:cNvPr id="16484" name="Oval 49"/>
            <p:cNvSpPr>
              <a:spLocks noChangeArrowheads="1"/>
            </p:cNvSpPr>
            <p:nvPr/>
          </p:nvSpPr>
          <p:spPr bwMode="auto">
            <a:xfrm>
              <a:off x="1180" y="2519"/>
              <a:ext cx="71" cy="66"/>
            </a:xfrm>
            <a:prstGeom prst="ellipse">
              <a:avLst/>
            </a:prstGeom>
            <a:gradFill rotWithShape="1">
              <a:gsLst>
                <a:gs pos="0">
                  <a:srgbClr val="005CBF"/>
                </a:gs>
                <a:gs pos="25000">
                  <a:srgbClr val="0087E6"/>
                </a:gs>
                <a:gs pos="75000">
                  <a:srgbClr val="21D6E0"/>
                </a:gs>
                <a:gs pos="100000">
                  <a:srgbClr val="03D4A8"/>
                </a:gs>
              </a:gsLst>
              <a:lin ang="18900000" scaled="1"/>
            </a:gradFill>
            <a:ln w="19050" algn="ctr">
              <a:solidFill>
                <a:schemeClr val="tx1"/>
              </a:solidFill>
              <a:round/>
              <a:headEnd/>
              <a:tailEnd/>
            </a:ln>
          </p:spPr>
          <p:txBody>
            <a:bodyPr wrap="none" anchor="ctr"/>
            <a:lstStyle/>
            <a:p>
              <a:endParaRPr lang="fr-FR"/>
            </a:p>
          </p:txBody>
        </p:sp>
        <p:sp>
          <p:nvSpPr>
            <p:cNvPr id="16485" name="Oval 50"/>
            <p:cNvSpPr>
              <a:spLocks noChangeArrowheads="1"/>
            </p:cNvSpPr>
            <p:nvPr/>
          </p:nvSpPr>
          <p:spPr bwMode="auto">
            <a:xfrm>
              <a:off x="1308" y="2716"/>
              <a:ext cx="71" cy="66"/>
            </a:xfrm>
            <a:prstGeom prst="ellipse">
              <a:avLst/>
            </a:prstGeom>
            <a:gradFill rotWithShape="1">
              <a:gsLst>
                <a:gs pos="0">
                  <a:srgbClr val="005CBF"/>
                </a:gs>
                <a:gs pos="25000">
                  <a:srgbClr val="0087E6"/>
                </a:gs>
                <a:gs pos="75000">
                  <a:srgbClr val="21D6E0"/>
                </a:gs>
                <a:gs pos="100000">
                  <a:srgbClr val="03D4A8"/>
                </a:gs>
              </a:gsLst>
              <a:lin ang="18900000" scaled="1"/>
            </a:gradFill>
            <a:ln w="19050" algn="ctr">
              <a:solidFill>
                <a:schemeClr val="tx1"/>
              </a:solidFill>
              <a:round/>
              <a:headEnd/>
              <a:tailEnd/>
            </a:ln>
          </p:spPr>
          <p:txBody>
            <a:bodyPr wrap="none" anchor="ctr"/>
            <a:lstStyle/>
            <a:p>
              <a:endParaRPr lang="fr-FR"/>
            </a:p>
          </p:txBody>
        </p:sp>
        <p:sp>
          <p:nvSpPr>
            <p:cNvPr id="16486" name="Oval 51"/>
            <p:cNvSpPr>
              <a:spLocks noChangeArrowheads="1"/>
            </p:cNvSpPr>
            <p:nvPr/>
          </p:nvSpPr>
          <p:spPr bwMode="auto">
            <a:xfrm>
              <a:off x="1044" y="2715"/>
              <a:ext cx="71" cy="66"/>
            </a:xfrm>
            <a:prstGeom prst="ellipse">
              <a:avLst/>
            </a:prstGeom>
            <a:gradFill rotWithShape="1">
              <a:gsLst>
                <a:gs pos="0">
                  <a:srgbClr val="005CBF"/>
                </a:gs>
                <a:gs pos="25000">
                  <a:srgbClr val="0087E6"/>
                </a:gs>
                <a:gs pos="75000">
                  <a:srgbClr val="21D6E0"/>
                </a:gs>
                <a:gs pos="100000">
                  <a:srgbClr val="03D4A8"/>
                </a:gs>
              </a:gsLst>
              <a:lin ang="18900000" scaled="1"/>
            </a:gradFill>
            <a:ln w="19050" algn="ctr">
              <a:solidFill>
                <a:schemeClr val="tx1"/>
              </a:solidFill>
              <a:round/>
              <a:headEnd/>
              <a:tailEnd/>
            </a:ln>
          </p:spPr>
          <p:txBody>
            <a:bodyPr wrap="none" anchor="ctr"/>
            <a:lstStyle/>
            <a:p>
              <a:endParaRPr lang="fr-FR"/>
            </a:p>
          </p:txBody>
        </p:sp>
        <p:sp>
          <p:nvSpPr>
            <p:cNvPr id="16487" name="Oval 52"/>
            <p:cNvSpPr>
              <a:spLocks noChangeArrowheads="1"/>
            </p:cNvSpPr>
            <p:nvPr/>
          </p:nvSpPr>
          <p:spPr bwMode="auto">
            <a:xfrm>
              <a:off x="1179" y="2646"/>
              <a:ext cx="71" cy="66"/>
            </a:xfrm>
            <a:prstGeom prst="ellipse">
              <a:avLst/>
            </a:prstGeom>
            <a:gradFill rotWithShape="1">
              <a:gsLst>
                <a:gs pos="0">
                  <a:srgbClr val="005CBF"/>
                </a:gs>
                <a:gs pos="25000">
                  <a:srgbClr val="0087E6"/>
                </a:gs>
                <a:gs pos="75000">
                  <a:srgbClr val="21D6E0"/>
                </a:gs>
                <a:gs pos="100000">
                  <a:srgbClr val="03D4A8"/>
                </a:gs>
              </a:gsLst>
              <a:lin ang="18900000" scaled="1"/>
            </a:gradFill>
            <a:ln w="19050" algn="ctr">
              <a:solidFill>
                <a:schemeClr val="tx1"/>
              </a:solidFill>
              <a:round/>
              <a:headEnd/>
              <a:tailEnd/>
            </a:ln>
          </p:spPr>
          <p:txBody>
            <a:bodyPr wrap="none" anchor="ctr"/>
            <a:lstStyle/>
            <a:p>
              <a:endParaRPr lang="fr-FR"/>
            </a:p>
          </p:txBody>
        </p:sp>
        <p:sp>
          <p:nvSpPr>
            <p:cNvPr id="16488" name="Line 53"/>
            <p:cNvSpPr>
              <a:spLocks noChangeShapeType="1"/>
            </p:cNvSpPr>
            <p:nvPr/>
          </p:nvSpPr>
          <p:spPr bwMode="auto">
            <a:xfrm>
              <a:off x="1217" y="2589"/>
              <a:ext cx="0" cy="55"/>
            </a:xfrm>
            <a:prstGeom prst="line">
              <a:avLst/>
            </a:prstGeom>
            <a:noFill/>
            <a:ln w="19050">
              <a:solidFill>
                <a:schemeClr val="tx1"/>
              </a:solidFill>
              <a:round/>
              <a:headEnd/>
              <a:tailEnd/>
            </a:ln>
          </p:spPr>
          <p:txBody>
            <a:bodyPr anchor="ctr"/>
            <a:lstStyle/>
            <a:p>
              <a:endParaRPr lang="fr-FR"/>
            </a:p>
          </p:txBody>
        </p:sp>
        <p:sp>
          <p:nvSpPr>
            <p:cNvPr id="16489" name="Line 54"/>
            <p:cNvSpPr>
              <a:spLocks noChangeShapeType="1"/>
            </p:cNvSpPr>
            <p:nvPr/>
          </p:nvSpPr>
          <p:spPr bwMode="auto">
            <a:xfrm flipH="1">
              <a:off x="1112" y="2694"/>
              <a:ext cx="70" cy="39"/>
            </a:xfrm>
            <a:prstGeom prst="line">
              <a:avLst/>
            </a:prstGeom>
            <a:noFill/>
            <a:ln w="19050">
              <a:solidFill>
                <a:schemeClr val="tx1"/>
              </a:solidFill>
              <a:round/>
              <a:headEnd/>
              <a:tailEnd/>
            </a:ln>
          </p:spPr>
          <p:txBody>
            <a:bodyPr anchor="ctr"/>
            <a:lstStyle/>
            <a:p>
              <a:endParaRPr lang="fr-FR"/>
            </a:p>
          </p:txBody>
        </p:sp>
        <p:sp>
          <p:nvSpPr>
            <p:cNvPr id="16490" name="Line 55"/>
            <p:cNvSpPr>
              <a:spLocks noChangeShapeType="1"/>
            </p:cNvSpPr>
            <p:nvPr/>
          </p:nvSpPr>
          <p:spPr bwMode="auto">
            <a:xfrm>
              <a:off x="1251" y="2694"/>
              <a:ext cx="60" cy="41"/>
            </a:xfrm>
            <a:prstGeom prst="line">
              <a:avLst/>
            </a:prstGeom>
            <a:noFill/>
            <a:ln w="19050">
              <a:solidFill>
                <a:schemeClr val="tx1"/>
              </a:solidFill>
              <a:round/>
              <a:headEnd/>
              <a:tailEnd/>
            </a:ln>
          </p:spPr>
          <p:txBody>
            <a:bodyPr anchor="ctr"/>
            <a:lstStyle/>
            <a:p>
              <a:endParaRPr lang="fr-FR"/>
            </a:p>
          </p:txBody>
        </p:sp>
        <p:sp>
          <p:nvSpPr>
            <p:cNvPr id="16491" name="Line 56"/>
            <p:cNvSpPr>
              <a:spLocks noChangeShapeType="1"/>
            </p:cNvSpPr>
            <p:nvPr/>
          </p:nvSpPr>
          <p:spPr bwMode="auto">
            <a:xfrm flipH="1">
              <a:off x="1091" y="2570"/>
              <a:ext cx="93" cy="147"/>
            </a:xfrm>
            <a:prstGeom prst="line">
              <a:avLst/>
            </a:prstGeom>
            <a:noFill/>
            <a:ln w="19050">
              <a:solidFill>
                <a:schemeClr val="tx1"/>
              </a:solidFill>
              <a:round/>
              <a:headEnd/>
              <a:tailEnd/>
            </a:ln>
          </p:spPr>
          <p:txBody>
            <a:bodyPr anchor="ctr"/>
            <a:lstStyle/>
            <a:p>
              <a:endParaRPr lang="fr-FR"/>
            </a:p>
          </p:txBody>
        </p:sp>
        <p:sp>
          <p:nvSpPr>
            <p:cNvPr id="16492" name="Line 57"/>
            <p:cNvSpPr>
              <a:spLocks noChangeShapeType="1"/>
            </p:cNvSpPr>
            <p:nvPr/>
          </p:nvSpPr>
          <p:spPr bwMode="auto">
            <a:xfrm>
              <a:off x="1248" y="2568"/>
              <a:ext cx="95" cy="147"/>
            </a:xfrm>
            <a:prstGeom prst="line">
              <a:avLst/>
            </a:prstGeom>
            <a:noFill/>
            <a:ln w="19050">
              <a:solidFill>
                <a:schemeClr val="tx1"/>
              </a:solidFill>
              <a:round/>
              <a:headEnd/>
              <a:tailEnd/>
            </a:ln>
          </p:spPr>
          <p:txBody>
            <a:bodyPr anchor="ctr"/>
            <a:lstStyle/>
            <a:p>
              <a:endParaRPr lang="fr-FR"/>
            </a:p>
          </p:txBody>
        </p:sp>
        <p:sp>
          <p:nvSpPr>
            <p:cNvPr id="16493" name="Line 58"/>
            <p:cNvSpPr>
              <a:spLocks noChangeShapeType="1"/>
            </p:cNvSpPr>
            <p:nvPr/>
          </p:nvSpPr>
          <p:spPr bwMode="auto">
            <a:xfrm>
              <a:off x="1116" y="2754"/>
              <a:ext cx="189" cy="0"/>
            </a:xfrm>
            <a:prstGeom prst="line">
              <a:avLst/>
            </a:prstGeom>
            <a:noFill/>
            <a:ln w="19050">
              <a:solidFill>
                <a:schemeClr val="tx1"/>
              </a:solidFill>
              <a:round/>
              <a:headEnd/>
              <a:tailEnd/>
            </a:ln>
          </p:spPr>
          <p:txBody>
            <a:bodyPr anchor="ctr"/>
            <a:lstStyle/>
            <a:p>
              <a:endParaRPr lang="fr-FR"/>
            </a:p>
          </p:txBody>
        </p:sp>
      </p:grpSp>
      <p:sp>
        <p:nvSpPr>
          <p:cNvPr id="16392" name="Oval 59"/>
          <p:cNvSpPr>
            <a:spLocks noChangeArrowheads="1"/>
          </p:cNvSpPr>
          <p:nvPr/>
        </p:nvSpPr>
        <p:spPr bwMode="auto">
          <a:xfrm>
            <a:off x="2219325" y="1712913"/>
            <a:ext cx="866775" cy="847725"/>
          </a:xfrm>
          <a:prstGeom prst="ellipse">
            <a:avLst/>
          </a:prstGeom>
          <a:gradFill rotWithShape="1">
            <a:gsLst>
              <a:gs pos="0">
                <a:schemeClr val="tx1">
                  <a:alpha val="3000"/>
                </a:schemeClr>
              </a:gs>
              <a:gs pos="100000">
                <a:schemeClr val="bg2"/>
              </a:gs>
            </a:gsLst>
            <a:lin ang="18900000" scaled="1"/>
          </a:gradFill>
          <a:ln w="9525" algn="ctr">
            <a:solidFill>
              <a:schemeClr val="tx1"/>
            </a:solidFill>
            <a:round/>
            <a:headEnd/>
            <a:tailEnd/>
          </a:ln>
        </p:spPr>
        <p:txBody>
          <a:bodyPr wrap="none" anchor="ctr"/>
          <a:lstStyle/>
          <a:p>
            <a:endParaRPr lang="fr-FR"/>
          </a:p>
        </p:txBody>
      </p:sp>
      <p:sp>
        <p:nvSpPr>
          <p:cNvPr id="147516" name="Oval 60"/>
          <p:cNvSpPr>
            <a:spLocks noChangeArrowheads="1"/>
          </p:cNvSpPr>
          <p:nvPr/>
        </p:nvSpPr>
        <p:spPr bwMode="auto">
          <a:xfrm>
            <a:off x="1895475" y="1838325"/>
            <a:ext cx="88900" cy="88900"/>
          </a:xfrm>
          <a:prstGeom prst="ellipse">
            <a:avLst/>
          </a:prstGeom>
          <a:solidFill>
            <a:srgbClr val="FFFF00"/>
          </a:solidFill>
          <a:ln w="9525" algn="ctr">
            <a:solidFill>
              <a:schemeClr val="tx1"/>
            </a:solidFill>
            <a:round/>
            <a:headEnd/>
            <a:tailEnd/>
          </a:ln>
        </p:spPr>
        <p:txBody>
          <a:bodyPr wrap="none" anchor="ctr"/>
          <a:lstStyle/>
          <a:p>
            <a:endParaRPr lang="fr-FR"/>
          </a:p>
        </p:txBody>
      </p:sp>
      <p:sp>
        <p:nvSpPr>
          <p:cNvPr id="16394" name="Oval 61"/>
          <p:cNvSpPr>
            <a:spLocks noChangeArrowheads="1"/>
          </p:cNvSpPr>
          <p:nvPr/>
        </p:nvSpPr>
        <p:spPr bwMode="auto">
          <a:xfrm>
            <a:off x="2790825" y="1865313"/>
            <a:ext cx="88900" cy="88900"/>
          </a:xfrm>
          <a:prstGeom prst="ellipse">
            <a:avLst/>
          </a:prstGeom>
          <a:solidFill>
            <a:srgbClr val="FFFF00"/>
          </a:solidFill>
          <a:ln w="9525" algn="ctr">
            <a:solidFill>
              <a:schemeClr val="tx1"/>
            </a:solidFill>
            <a:round/>
            <a:headEnd/>
            <a:tailEnd/>
          </a:ln>
        </p:spPr>
        <p:txBody>
          <a:bodyPr wrap="none" anchor="ctr"/>
          <a:lstStyle/>
          <a:p>
            <a:endParaRPr lang="fr-FR"/>
          </a:p>
        </p:txBody>
      </p:sp>
      <p:sp>
        <p:nvSpPr>
          <p:cNvPr id="16395" name="Line 66"/>
          <p:cNvSpPr>
            <a:spLocks noChangeShapeType="1"/>
          </p:cNvSpPr>
          <p:nvPr/>
        </p:nvSpPr>
        <p:spPr bwMode="auto">
          <a:xfrm>
            <a:off x="1533525" y="2876550"/>
            <a:ext cx="495300" cy="0"/>
          </a:xfrm>
          <a:prstGeom prst="line">
            <a:avLst/>
          </a:prstGeom>
          <a:noFill/>
          <a:ln w="28575">
            <a:solidFill>
              <a:schemeClr val="tx1"/>
            </a:solidFill>
            <a:round/>
            <a:headEnd/>
            <a:tailEnd/>
          </a:ln>
        </p:spPr>
        <p:txBody>
          <a:bodyPr anchor="ctr"/>
          <a:lstStyle/>
          <a:p>
            <a:endParaRPr lang="fr-FR"/>
          </a:p>
        </p:txBody>
      </p:sp>
      <p:sp>
        <p:nvSpPr>
          <p:cNvPr id="16396" name="Line 67"/>
          <p:cNvSpPr>
            <a:spLocks noChangeShapeType="1"/>
          </p:cNvSpPr>
          <p:nvPr/>
        </p:nvSpPr>
        <p:spPr bwMode="auto">
          <a:xfrm flipV="1">
            <a:off x="1885950" y="2647950"/>
            <a:ext cx="0" cy="428625"/>
          </a:xfrm>
          <a:prstGeom prst="line">
            <a:avLst/>
          </a:prstGeom>
          <a:noFill/>
          <a:ln w="28575">
            <a:solidFill>
              <a:schemeClr val="tx1"/>
            </a:solidFill>
            <a:round/>
            <a:headEnd/>
            <a:tailEnd type="triangle" w="med" len="med"/>
          </a:ln>
        </p:spPr>
        <p:txBody>
          <a:bodyPr anchor="ctr"/>
          <a:lstStyle/>
          <a:p>
            <a:endParaRPr lang="fr-FR"/>
          </a:p>
        </p:txBody>
      </p:sp>
      <p:sp>
        <p:nvSpPr>
          <p:cNvPr id="16397" name="Line 68"/>
          <p:cNvSpPr>
            <a:spLocks noChangeShapeType="1"/>
          </p:cNvSpPr>
          <p:nvPr/>
        </p:nvSpPr>
        <p:spPr bwMode="auto">
          <a:xfrm>
            <a:off x="2343150" y="2874963"/>
            <a:ext cx="495300" cy="0"/>
          </a:xfrm>
          <a:prstGeom prst="line">
            <a:avLst/>
          </a:prstGeom>
          <a:noFill/>
          <a:ln w="28575">
            <a:solidFill>
              <a:schemeClr val="tx1"/>
            </a:solidFill>
            <a:round/>
            <a:headEnd/>
            <a:tailEnd/>
          </a:ln>
        </p:spPr>
        <p:txBody>
          <a:bodyPr anchor="ctr"/>
          <a:lstStyle/>
          <a:p>
            <a:endParaRPr lang="fr-FR"/>
          </a:p>
        </p:txBody>
      </p:sp>
      <p:sp>
        <p:nvSpPr>
          <p:cNvPr id="16398" name="Line 69"/>
          <p:cNvSpPr>
            <a:spLocks noChangeShapeType="1"/>
          </p:cNvSpPr>
          <p:nvPr/>
        </p:nvSpPr>
        <p:spPr bwMode="auto">
          <a:xfrm flipV="1">
            <a:off x="2695575" y="2646363"/>
            <a:ext cx="0" cy="428625"/>
          </a:xfrm>
          <a:prstGeom prst="line">
            <a:avLst/>
          </a:prstGeom>
          <a:noFill/>
          <a:ln w="28575">
            <a:solidFill>
              <a:schemeClr val="tx1"/>
            </a:solidFill>
            <a:round/>
            <a:headEnd/>
            <a:tailEnd type="triangle" w="med" len="med"/>
          </a:ln>
        </p:spPr>
        <p:txBody>
          <a:bodyPr anchor="ctr"/>
          <a:lstStyle/>
          <a:p>
            <a:endParaRPr lang="fr-FR"/>
          </a:p>
        </p:txBody>
      </p:sp>
      <p:grpSp>
        <p:nvGrpSpPr>
          <p:cNvPr id="4" name="Group 181"/>
          <p:cNvGrpSpPr>
            <a:grpSpLocks/>
          </p:cNvGrpSpPr>
          <p:nvPr/>
        </p:nvGrpSpPr>
        <p:grpSpPr bwMode="auto">
          <a:xfrm>
            <a:off x="1281113" y="2595563"/>
            <a:ext cx="1914525" cy="523875"/>
            <a:chOff x="807" y="1773"/>
            <a:chExt cx="1206" cy="330"/>
          </a:xfrm>
        </p:grpSpPr>
        <p:sp>
          <p:nvSpPr>
            <p:cNvPr id="16479" name="Rectangle 70" descr="Parchemin"/>
            <p:cNvSpPr>
              <a:spLocks noChangeArrowheads="1"/>
            </p:cNvSpPr>
            <p:nvPr/>
          </p:nvSpPr>
          <p:spPr bwMode="auto">
            <a:xfrm>
              <a:off x="807" y="1773"/>
              <a:ext cx="1206" cy="330"/>
            </a:xfrm>
            <a:prstGeom prst="rect">
              <a:avLst/>
            </a:prstGeom>
            <a:noFill/>
            <a:ln w="9525" algn="ctr">
              <a:noFill/>
              <a:miter lim="800000"/>
              <a:headEnd/>
              <a:tailEnd/>
            </a:ln>
          </p:spPr>
          <p:txBody>
            <a:bodyPr wrap="none" anchor="ctr"/>
            <a:lstStyle/>
            <a:p>
              <a:endParaRPr lang="fr-FR"/>
            </a:p>
          </p:txBody>
        </p:sp>
        <p:sp>
          <p:nvSpPr>
            <p:cNvPr id="16480" name="Line 71"/>
            <p:cNvSpPr>
              <a:spLocks noChangeShapeType="1"/>
            </p:cNvSpPr>
            <p:nvPr/>
          </p:nvSpPr>
          <p:spPr bwMode="auto">
            <a:xfrm>
              <a:off x="965" y="1946"/>
              <a:ext cx="312" cy="0"/>
            </a:xfrm>
            <a:prstGeom prst="line">
              <a:avLst/>
            </a:prstGeom>
            <a:noFill/>
            <a:ln w="28575">
              <a:solidFill>
                <a:schemeClr val="tx1"/>
              </a:solidFill>
              <a:round/>
              <a:headEnd/>
              <a:tailEnd/>
            </a:ln>
          </p:spPr>
          <p:txBody>
            <a:bodyPr anchor="ctr"/>
            <a:lstStyle/>
            <a:p>
              <a:endParaRPr lang="fr-FR"/>
            </a:p>
          </p:txBody>
        </p:sp>
        <p:sp>
          <p:nvSpPr>
            <p:cNvPr id="16481" name="Line 72"/>
            <p:cNvSpPr>
              <a:spLocks noChangeShapeType="1"/>
            </p:cNvSpPr>
            <p:nvPr/>
          </p:nvSpPr>
          <p:spPr bwMode="auto">
            <a:xfrm flipH="1">
              <a:off x="1575" y="1808"/>
              <a:ext cx="3" cy="276"/>
            </a:xfrm>
            <a:prstGeom prst="line">
              <a:avLst/>
            </a:prstGeom>
            <a:noFill/>
            <a:ln w="28575">
              <a:solidFill>
                <a:schemeClr val="tx1"/>
              </a:solidFill>
              <a:round/>
              <a:headEnd/>
              <a:tailEnd type="triangle" w="med" len="med"/>
            </a:ln>
          </p:spPr>
          <p:txBody>
            <a:bodyPr anchor="ctr"/>
            <a:lstStyle/>
            <a:p>
              <a:endParaRPr lang="fr-FR"/>
            </a:p>
          </p:txBody>
        </p:sp>
        <p:sp>
          <p:nvSpPr>
            <p:cNvPr id="16482" name="Line 73"/>
            <p:cNvSpPr>
              <a:spLocks noChangeShapeType="1"/>
            </p:cNvSpPr>
            <p:nvPr/>
          </p:nvSpPr>
          <p:spPr bwMode="auto">
            <a:xfrm>
              <a:off x="1475" y="1945"/>
              <a:ext cx="312" cy="0"/>
            </a:xfrm>
            <a:prstGeom prst="line">
              <a:avLst/>
            </a:prstGeom>
            <a:noFill/>
            <a:ln w="28575">
              <a:solidFill>
                <a:schemeClr val="tx1"/>
              </a:solidFill>
              <a:round/>
              <a:headEnd/>
              <a:tailEnd/>
            </a:ln>
          </p:spPr>
          <p:txBody>
            <a:bodyPr anchor="ctr"/>
            <a:lstStyle/>
            <a:p>
              <a:endParaRPr lang="fr-FR"/>
            </a:p>
          </p:txBody>
        </p:sp>
        <p:sp>
          <p:nvSpPr>
            <p:cNvPr id="16483" name="Line 74"/>
            <p:cNvSpPr>
              <a:spLocks noChangeShapeType="1"/>
            </p:cNvSpPr>
            <p:nvPr/>
          </p:nvSpPr>
          <p:spPr bwMode="auto">
            <a:xfrm flipV="1">
              <a:off x="1697" y="1801"/>
              <a:ext cx="1" cy="270"/>
            </a:xfrm>
            <a:prstGeom prst="line">
              <a:avLst/>
            </a:prstGeom>
            <a:noFill/>
            <a:ln w="28575">
              <a:solidFill>
                <a:schemeClr val="tx1"/>
              </a:solidFill>
              <a:round/>
              <a:headEnd/>
              <a:tailEnd type="triangle" w="med" len="med"/>
            </a:ln>
          </p:spPr>
          <p:txBody>
            <a:bodyPr anchor="ctr"/>
            <a:lstStyle/>
            <a:p>
              <a:endParaRPr lang="fr-FR"/>
            </a:p>
          </p:txBody>
        </p:sp>
      </p:grpSp>
      <p:sp>
        <p:nvSpPr>
          <p:cNvPr id="147544" name="Text Box 88"/>
          <p:cNvSpPr txBox="1">
            <a:spLocks noChangeArrowheads="1"/>
          </p:cNvSpPr>
          <p:nvPr/>
        </p:nvSpPr>
        <p:spPr bwMode="auto">
          <a:xfrm>
            <a:off x="7753350" y="2247900"/>
            <a:ext cx="1343025" cy="457200"/>
          </a:xfrm>
          <a:prstGeom prst="rect">
            <a:avLst/>
          </a:prstGeom>
          <a:noFill/>
          <a:ln w="9525" algn="ctr">
            <a:noFill/>
            <a:miter lim="800000"/>
            <a:headEnd/>
            <a:tailEnd/>
          </a:ln>
          <a:effectLst/>
        </p:spPr>
        <p:txBody>
          <a:bodyPr>
            <a:spAutoFit/>
          </a:bodyPr>
          <a:lstStyle/>
          <a:p>
            <a:pPr>
              <a:spcBef>
                <a:spcPct val="50000"/>
              </a:spcBef>
              <a:defRPr/>
            </a:pPr>
            <a:endParaRPr lang="fr-FR" sz="2400" b="1">
              <a:solidFill>
                <a:srgbClr val="FF0000"/>
              </a:solidFill>
              <a:effectLst>
                <a:outerShdw blurRad="38100" dist="38100" dir="2700000" algn="tl">
                  <a:srgbClr val="C0C0C0"/>
                </a:outerShdw>
              </a:effectLst>
              <a:latin typeface="Garamond" pitchFamily="18" charset="0"/>
            </a:endParaRPr>
          </a:p>
        </p:txBody>
      </p:sp>
      <p:sp>
        <p:nvSpPr>
          <p:cNvPr id="16401" name="Text Box 91"/>
          <p:cNvSpPr txBox="1">
            <a:spLocks noChangeArrowheads="1"/>
          </p:cNvSpPr>
          <p:nvPr/>
        </p:nvSpPr>
        <p:spPr bwMode="auto">
          <a:xfrm>
            <a:off x="247650" y="1000125"/>
            <a:ext cx="4248150" cy="366713"/>
          </a:xfrm>
          <a:prstGeom prst="rect">
            <a:avLst/>
          </a:prstGeom>
          <a:noFill/>
          <a:ln w="9525" algn="ctr">
            <a:noFill/>
            <a:miter lim="800000"/>
            <a:headEnd/>
            <a:tailEnd/>
          </a:ln>
        </p:spPr>
        <p:txBody>
          <a:bodyPr>
            <a:spAutoFit/>
          </a:bodyPr>
          <a:lstStyle/>
          <a:p>
            <a:pPr>
              <a:spcBef>
                <a:spcPct val="50000"/>
              </a:spcBef>
            </a:pPr>
            <a:r>
              <a:rPr lang="fr-FR" b="1" u="sng"/>
              <a:t>1 electron per site, band theory</a:t>
            </a:r>
            <a:r>
              <a:rPr lang="fr-FR" b="1"/>
              <a:t> :</a:t>
            </a:r>
          </a:p>
        </p:txBody>
      </p:sp>
      <p:grpSp>
        <p:nvGrpSpPr>
          <p:cNvPr id="5" name="Group 183"/>
          <p:cNvGrpSpPr>
            <a:grpSpLocks/>
          </p:cNvGrpSpPr>
          <p:nvPr/>
        </p:nvGrpSpPr>
        <p:grpSpPr bwMode="auto">
          <a:xfrm>
            <a:off x="236538" y="3446463"/>
            <a:ext cx="6457950" cy="2381250"/>
            <a:chOff x="155" y="2219"/>
            <a:chExt cx="4068" cy="1500"/>
          </a:xfrm>
        </p:grpSpPr>
        <p:grpSp>
          <p:nvGrpSpPr>
            <p:cNvPr id="6" name="Group 182"/>
            <p:cNvGrpSpPr>
              <a:grpSpLocks/>
            </p:cNvGrpSpPr>
            <p:nvPr/>
          </p:nvGrpSpPr>
          <p:grpSpPr bwMode="auto">
            <a:xfrm>
              <a:off x="941" y="2849"/>
              <a:ext cx="1101" cy="870"/>
              <a:chOff x="941" y="2849"/>
              <a:chExt cx="1101" cy="870"/>
            </a:xfrm>
          </p:grpSpPr>
          <p:grpSp>
            <p:nvGrpSpPr>
              <p:cNvPr id="7" name="Group 93"/>
              <p:cNvGrpSpPr>
                <a:grpSpLocks/>
              </p:cNvGrpSpPr>
              <p:nvPr/>
            </p:nvGrpSpPr>
            <p:grpSpPr bwMode="auto">
              <a:xfrm>
                <a:off x="1049" y="2968"/>
                <a:ext cx="335" cy="263"/>
                <a:chOff x="1044" y="2519"/>
                <a:chExt cx="335" cy="263"/>
              </a:xfrm>
            </p:grpSpPr>
            <p:sp>
              <p:nvSpPr>
                <p:cNvPr id="16469" name="Oval 94"/>
                <p:cNvSpPr>
                  <a:spLocks noChangeArrowheads="1"/>
                </p:cNvSpPr>
                <p:nvPr/>
              </p:nvSpPr>
              <p:spPr bwMode="auto">
                <a:xfrm>
                  <a:off x="1180" y="2519"/>
                  <a:ext cx="71" cy="66"/>
                </a:xfrm>
                <a:prstGeom prst="ellipse">
                  <a:avLst/>
                </a:prstGeom>
                <a:gradFill rotWithShape="1">
                  <a:gsLst>
                    <a:gs pos="0">
                      <a:srgbClr val="005CBF"/>
                    </a:gs>
                    <a:gs pos="25000">
                      <a:srgbClr val="0087E6"/>
                    </a:gs>
                    <a:gs pos="75000">
                      <a:srgbClr val="21D6E0"/>
                    </a:gs>
                    <a:gs pos="100000">
                      <a:srgbClr val="03D4A8"/>
                    </a:gs>
                  </a:gsLst>
                  <a:lin ang="18900000" scaled="1"/>
                </a:gradFill>
                <a:ln w="19050" algn="ctr">
                  <a:solidFill>
                    <a:schemeClr val="tx1"/>
                  </a:solidFill>
                  <a:round/>
                  <a:headEnd/>
                  <a:tailEnd/>
                </a:ln>
              </p:spPr>
              <p:txBody>
                <a:bodyPr wrap="none" anchor="ctr"/>
                <a:lstStyle/>
                <a:p>
                  <a:endParaRPr lang="fr-FR"/>
                </a:p>
              </p:txBody>
            </p:sp>
            <p:sp>
              <p:nvSpPr>
                <p:cNvPr id="16470" name="Oval 95"/>
                <p:cNvSpPr>
                  <a:spLocks noChangeArrowheads="1"/>
                </p:cNvSpPr>
                <p:nvPr/>
              </p:nvSpPr>
              <p:spPr bwMode="auto">
                <a:xfrm>
                  <a:off x="1308" y="2716"/>
                  <a:ext cx="71" cy="66"/>
                </a:xfrm>
                <a:prstGeom prst="ellipse">
                  <a:avLst/>
                </a:prstGeom>
                <a:gradFill rotWithShape="1">
                  <a:gsLst>
                    <a:gs pos="0">
                      <a:srgbClr val="005CBF"/>
                    </a:gs>
                    <a:gs pos="25000">
                      <a:srgbClr val="0087E6"/>
                    </a:gs>
                    <a:gs pos="75000">
                      <a:srgbClr val="21D6E0"/>
                    </a:gs>
                    <a:gs pos="100000">
                      <a:srgbClr val="03D4A8"/>
                    </a:gs>
                  </a:gsLst>
                  <a:lin ang="18900000" scaled="1"/>
                </a:gradFill>
                <a:ln w="19050" algn="ctr">
                  <a:solidFill>
                    <a:schemeClr val="tx1"/>
                  </a:solidFill>
                  <a:round/>
                  <a:headEnd/>
                  <a:tailEnd/>
                </a:ln>
              </p:spPr>
              <p:txBody>
                <a:bodyPr wrap="none" anchor="ctr"/>
                <a:lstStyle/>
                <a:p>
                  <a:endParaRPr lang="fr-FR"/>
                </a:p>
              </p:txBody>
            </p:sp>
            <p:sp>
              <p:nvSpPr>
                <p:cNvPr id="16471" name="Oval 96"/>
                <p:cNvSpPr>
                  <a:spLocks noChangeArrowheads="1"/>
                </p:cNvSpPr>
                <p:nvPr/>
              </p:nvSpPr>
              <p:spPr bwMode="auto">
                <a:xfrm>
                  <a:off x="1044" y="2715"/>
                  <a:ext cx="71" cy="66"/>
                </a:xfrm>
                <a:prstGeom prst="ellipse">
                  <a:avLst/>
                </a:prstGeom>
                <a:gradFill rotWithShape="1">
                  <a:gsLst>
                    <a:gs pos="0">
                      <a:srgbClr val="005CBF"/>
                    </a:gs>
                    <a:gs pos="25000">
                      <a:srgbClr val="0087E6"/>
                    </a:gs>
                    <a:gs pos="75000">
                      <a:srgbClr val="21D6E0"/>
                    </a:gs>
                    <a:gs pos="100000">
                      <a:srgbClr val="03D4A8"/>
                    </a:gs>
                  </a:gsLst>
                  <a:lin ang="18900000" scaled="1"/>
                </a:gradFill>
                <a:ln w="19050" algn="ctr">
                  <a:solidFill>
                    <a:schemeClr val="tx1"/>
                  </a:solidFill>
                  <a:round/>
                  <a:headEnd/>
                  <a:tailEnd/>
                </a:ln>
              </p:spPr>
              <p:txBody>
                <a:bodyPr wrap="none" anchor="ctr"/>
                <a:lstStyle/>
                <a:p>
                  <a:endParaRPr lang="fr-FR"/>
                </a:p>
              </p:txBody>
            </p:sp>
            <p:sp>
              <p:nvSpPr>
                <p:cNvPr id="16472" name="Oval 97"/>
                <p:cNvSpPr>
                  <a:spLocks noChangeArrowheads="1"/>
                </p:cNvSpPr>
                <p:nvPr/>
              </p:nvSpPr>
              <p:spPr bwMode="auto">
                <a:xfrm>
                  <a:off x="1179" y="2646"/>
                  <a:ext cx="71" cy="66"/>
                </a:xfrm>
                <a:prstGeom prst="ellipse">
                  <a:avLst/>
                </a:prstGeom>
                <a:gradFill rotWithShape="1">
                  <a:gsLst>
                    <a:gs pos="0">
                      <a:srgbClr val="005CBF"/>
                    </a:gs>
                    <a:gs pos="25000">
                      <a:srgbClr val="0087E6"/>
                    </a:gs>
                    <a:gs pos="75000">
                      <a:srgbClr val="21D6E0"/>
                    </a:gs>
                    <a:gs pos="100000">
                      <a:srgbClr val="03D4A8"/>
                    </a:gs>
                  </a:gsLst>
                  <a:lin ang="18900000" scaled="1"/>
                </a:gradFill>
                <a:ln w="19050" algn="ctr">
                  <a:solidFill>
                    <a:schemeClr val="tx1"/>
                  </a:solidFill>
                  <a:round/>
                  <a:headEnd/>
                  <a:tailEnd/>
                </a:ln>
              </p:spPr>
              <p:txBody>
                <a:bodyPr wrap="none" anchor="ctr"/>
                <a:lstStyle/>
                <a:p>
                  <a:endParaRPr lang="fr-FR"/>
                </a:p>
              </p:txBody>
            </p:sp>
            <p:sp>
              <p:nvSpPr>
                <p:cNvPr id="16473" name="Line 98"/>
                <p:cNvSpPr>
                  <a:spLocks noChangeShapeType="1"/>
                </p:cNvSpPr>
                <p:nvPr/>
              </p:nvSpPr>
              <p:spPr bwMode="auto">
                <a:xfrm>
                  <a:off x="1217" y="2589"/>
                  <a:ext cx="0" cy="55"/>
                </a:xfrm>
                <a:prstGeom prst="line">
                  <a:avLst/>
                </a:prstGeom>
                <a:noFill/>
                <a:ln w="19050">
                  <a:solidFill>
                    <a:schemeClr val="tx1"/>
                  </a:solidFill>
                  <a:round/>
                  <a:headEnd/>
                  <a:tailEnd/>
                </a:ln>
              </p:spPr>
              <p:txBody>
                <a:bodyPr anchor="ctr"/>
                <a:lstStyle/>
                <a:p>
                  <a:endParaRPr lang="fr-FR"/>
                </a:p>
              </p:txBody>
            </p:sp>
            <p:sp>
              <p:nvSpPr>
                <p:cNvPr id="16474" name="Line 99"/>
                <p:cNvSpPr>
                  <a:spLocks noChangeShapeType="1"/>
                </p:cNvSpPr>
                <p:nvPr/>
              </p:nvSpPr>
              <p:spPr bwMode="auto">
                <a:xfrm flipH="1">
                  <a:off x="1112" y="2694"/>
                  <a:ext cx="70" cy="39"/>
                </a:xfrm>
                <a:prstGeom prst="line">
                  <a:avLst/>
                </a:prstGeom>
                <a:noFill/>
                <a:ln w="19050">
                  <a:solidFill>
                    <a:schemeClr val="tx1"/>
                  </a:solidFill>
                  <a:round/>
                  <a:headEnd/>
                  <a:tailEnd/>
                </a:ln>
              </p:spPr>
              <p:txBody>
                <a:bodyPr anchor="ctr"/>
                <a:lstStyle/>
                <a:p>
                  <a:endParaRPr lang="fr-FR"/>
                </a:p>
              </p:txBody>
            </p:sp>
            <p:sp>
              <p:nvSpPr>
                <p:cNvPr id="16475" name="Line 100"/>
                <p:cNvSpPr>
                  <a:spLocks noChangeShapeType="1"/>
                </p:cNvSpPr>
                <p:nvPr/>
              </p:nvSpPr>
              <p:spPr bwMode="auto">
                <a:xfrm>
                  <a:off x="1251" y="2694"/>
                  <a:ext cx="60" cy="41"/>
                </a:xfrm>
                <a:prstGeom prst="line">
                  <a:avLst/>
                </a:prstGeom>
                <a:noFill/>
                <a:ln w="19050">
                  <a:solidFill>
                    <a:schemeClr val="tx1"/>
                  </a:solidFill>
                  <a:round/>
                  <a:headEnd/>
                  <a:tailEnd/>
                </a:ln>
              </p:spPr>
              <p:txBody>
                <a:bodyPr anchor="ctr"/>
                <a:lstStyle/>
                <a:p>
                  <a:endParaRPr lang="fr-FR"/>
                </a:p>
              </p:txBody>
            </p:sp>
            <p:sp>
              <p:nvSpPr>
                <p:cNvPr id="16476" name="Line 101"/>
                <p:cNvSpPr>
                  <a:spLocks noChangeShapeType="1"/>
                </p:cNvSpPr>
                <p:nvPr/>
              </p:nvSpPr>
              <p:spPr bwMode="auto">
                <a:xfrm flipH="1">
                  <a:off x="1091" y="2570"/>
                  <a:ext cx="93" cy="147"/>
                </a:xfrm>
                <a:prstGeom prst="line">
                  <a:avLst/>
                </a:prstGeom>
                <a:noFill/>
                <a:ln w="19050">
                  <a:solidFill>
                    <a:schemeClr val="tx1"/>
                  </a:solidFill>
                  <a:round/>
                  <a:headEnd/>
                  <a:tailEnd/>
                </a:ln>
              </p:spPr>
              <p:txBody>
                <a:bodyPr anchor="ctr"/>
                <a:lstStyle/>
                <a:p>
                  <a:endParaRPr lang="fr-FR"/>
                </a:p>
              </p:txBody>
            </p:sp>
            <p:sp>
              <p:nvSpPr>
                <p:cNvPr id="16477" name="Line 102"/>
                <p:cNvSpPr>
                  <a:spLocks noChangeShapeType="1"/>
                </p:cNvSpPr>
                <p:nvPr/>
              </p:nvSpPr>
              <p:spPr bwMode="auto">
                <a:xfrm>
                  <a:off x="1248" y="2568"/>
                  <a:ext cx="95" cy="147"/>
                </a:xfrm>
                <a:prstGeom prst="line">
                  <a:avLst/>
                </a:prstGeom>
                <a:noFill/>
                <a:ln w="19050">
                  <a:solidFill>
                    <a:schemeClr val="tx1"/>
                  </a:solidFill>
                  <a:round/>
                  <a:headEnd/>
                  <a:tailEnd/>
                </a:ln>
              </p:spPr>
              <p:txBody>
                <a:bodyPr anchor="ctr"/>
                <a:lstStyle/>
                <a:p>
                  <a:endParaRPr lang="fr-FR"/>
                </a:p>
              </p:txBody>
            </p:sp>
            <p:sp>
              <p:nvSpPr>
                <p:cNvPr id="16478" name="Line 103"/>
                <p:cNvSpPr>
                  <a:spLocks noChangeShapeType="1"/>
                </p:cNvSpPr>
                <p:nvPr/>
              </p:nvSpPr>
              <p:spPr bwMode="auto">
                <a:xfrm>
                  <a:off x="1116" y="2754"/>
                  <a:ext cx="189" cy="0"/>
                </a:xfrm>
                <a:prstGeom prst="line">
                  <a:avLst/>
                </a:prstGeom>
                <a:noFill/>
                <a:ln w="19050">
                  <a:solidFill>
                    <a:schemeClr val="tx1"/>
                  </a:solidFill>
                  <a:round/>
                  <a:headEnd/>
                  <a:tailEnd/>
                </a:ln>
              </p:spPr>
              <p:txBody>
                <a:bodyPr anchor="ctr"/>
                <a:lstStyle/>
                <a:p>
                  <a:endParaRPr lang="fr-FR"/>
                </a:p>
              </p:txBody>
            </p:sp>
          </p:grpSp>
          <p:sp>
            <p:nvSpPr>
              <p:cNvPr id="16451" name="Oval 104"/>
              <p:cNvSpPr>
                <a:spLocks noChangeArrowheads="1"/>
              </p:cNvSpPr>
              <p:nvPr/>
            </p:nvSpPr>
            <p:spPr bwMode="auto">
              <a:xfrm>
                <a:off x="941" y="2849"/>
                <a:ext cx="546" cy="534"/>
              </a:xfrm>
              <a:prstGeom prst="ellipse">
                <a:avLst/>
              </a:prstGeom>
              <a:gradFill rotWithShape="1">
                <a:gsLst>
                  <a:gs pos="0">
                    <a:schemeClr val="tx1">
                      <a:alpha val="3000"/>
                    </a:schemeClr>
                  </a:gs>
                  <a:gs pos="100000">
                    <a:schemeClr val="bg2"/>
                  </a:gs>
                </a:gsLst>
                <a:lin ang="18900000" scaled="1"/>
              </a:gradFill>
              <a:ln w="9525" algn="ctr">
                <a:solidFill>
                  <a:schemeClr val="tx1"/>
                </a:solidFill>
                <a:round/>
                <a:headEnd/>
                <a:tailEnd/>
              </a:ln>
            </p:spPr>
            <p:txBody>
              <a:bodyPr wrap="none" anchor="ctr"/>
              <a:lstStyle/>
              <a:p>
                <a:endParaRPr lang="fr-FR"/>
              </a:p>
            </p:txBody>
          </p:sp>
          <p:grpSp>
            <p:nvGrpSpPr>
              <p:cNvPr id="8" name="Group 105"/>
              <p:cNvGrpSpPr>
                <a:grpSpLocks/>
              </p:cNvGrpSpPr>
              <p:nvPr/>
            </p:nvGrpSpPr>
            <p:grpSpPr bwMode="auto">
              <a:xfrm>
                <a:off x="1604" y="2979"/>
                <a:ext cx="335" cy="263"/>
                <a:chOff x="1044" y="2519"/>
                <a:chExt cx="335" cy="263"/>
              </a:xfrm>
            </p:grpSpPr>
            <p:sp>
              <p:nvSpPr>
                <p:cNvPr id="16459" name="Oval 106"/>
                <p:cNvSpPr>
                  <a:spLocks noChangeArrowheads="1"/>
                </p:cNvSpPr>
                <p:nvPr/>
              </p:nvSpPr>
              <p:spPr bwMode="auto">
                <a:xfrm>
                  <a:off x="1180" y="2519"/>
                  <a:ext cx="71" cy="66"/>
                </a:xfrm>
                <a:prstGeom prst="ellipse">
                  <a:avLst/>
                </a:prstGeom>
                <a:gradFill rotWithShape="1">
                  <a:gsLst>
                    <a:gs pos="0">
                      <a:srgbClr val="005CBF"/>
                    </a:gs>
                    <a:gs pos="25000">
                      <a:srgbClr val="0087E6"/>
                    </a:gs>
                    <a:gs pos="75000">
                      <a:srgbClr val="21D6E0"/>
                    </a:gs>
                    <a:gs pos="100000">
                      <a:srgbClr val="03D4A8"/>
                    </a:gs>
                  </a:gsLst>
                  <a:lin ang="18900000" scaled="1"/>
                </a:gradFill>
                <a:ln w="19050" algn="ctr">
                  <a:solidFill>
                    <a:schemeClr val="tx1"/>
                  </a:solidFill>
                  <a:round/>
                  <a:headEnd/>
                  <a:tailEnd/>
                </a:ln>
              </p:spPr>
              <p:txBody>
                <a:bodyPr wrap="none" anchor="ctr"/>
                <a:lstStyle/>
                <a:p>
                  <a:endParaRPr lang="fr-FR"/>
                </a:p>
              </p:txBody>
            </p:sp>
            <p:sp>
              <p:nvSpPr>
                <p:cNvPr id="16460" name="Oval 107"/>
                <p:cNvSpPr>
                  <a:spLocks noChangeArrowheads="1"/>
                </p:cNvSpPr>
                <p:nvPr/>
              </p:nvSpPr>
              <p:spPr bwMode="auto">
                <a:xfrm>
                  <a:off x="1308" y="2716"/>
                  <a:ext cx="71" cy="66"/>
                </a:xfrm>
                <a:prstGeom prst="ellipse">
                  <a:avLst/>
                </a:prstGeom>
                <a:gradFill rotWithShape="1">
                  <a:gsLst>
                    <a:gs pos="0">
                      <a:srgbClr val="005CBF"/>
                    </a:gs>
                    <a:gs pos="25000">
                      <a:srgbClr val="0087E6"/>
                    </a:gs>
                    <a:gs pos="75000">
                      <a:srgbClr val="21D6E0"/>
                    </a:gs>
                    <a:gs pos="100000">
                      <a:srgbClr val="03D4A8"/>
                    </a:gs>
                  </a:gsLst>
                  <a:lin ang="18900000" scaled="1"/>
                </a:gradFill>
                <a:ln w="19050" algn="ctr">
                  <a:solidFill>
                    <a:schemeClr val="tx1"/>
                  </a:solidFill>
                  <a:round/>
                  <a:headEnd/>
                  <a:tailEnd/>
                </a:ln>
              </p:spPr>
              <p:txBody>
                <a:bodyPr wrap="none" anchor="ctr"/>
                <a:lstStyle/>
                <a:p>
                  <a:endParaRPr lang="fr-FR"/>
                </a:p>
              </p:txBody>
            </p:sp>
            <p:sp>
              <p:nvSpPr>
                <p:cNvPr id="16461" name="Oval 108"/>
                <p:cNvSpPr>
                  <a:spLocks noChangeArrowheads="1"/>
                </p:cNvSpPr>
                <p:nvPr/>
              </p:nvSpPr>
              <p:spPr bwMode="auto">
                <a:xfrm>
                  <a:off x="1044" y="2715"/>
                  <a:ext cx="71" cy="66"/>
                </a:xfrm>
                <a:prstGeom prst="ellipse">
                  <a:avLst/>
                </a:prstGeom>
                <a:gradFill rotWithShape="1">
                  <a:gsLst>
                    <a:gs pos="0">
                      <a:srgbClr val="005CBF"/>
                    </a:gs>
                    <a:gs pos="25000">
                      <a:srgbClr val="0087E6"/>
                    </a:gs>
                    <a:gs pos="75000">
                      <a:srgbClr val="21D6E0"/>
                    </a:gs>
                    <a:gs pos="100000">
                      <a:srgbClr val="03D4A8"/>
                    </a:gs>
                  </a:gsLst>
                  <a:lin ang="18900000" scaled="1"/>
                </a:gradFill>
                <a:ln w="19050" algn="ctr">
                  <a:solidFill>
                    <a:schemeClr val="tx1"/>
                  </a:solidFill>
                  <a:round/>
                  <a:headEnd/>
                  <a:tailEnd/>
                </a:ln>
              </p:spPr>
              <p:txBody>
                <a:bodyPr wrap="none" anchor="ctr"/>
                <a:lstStyle/>
                <a:p>
                  <a:endParaRPr lang="fr-FR"/>
                </a:p>
              </p:txBody>
            </p:sp>
            <p:sp>
              <p:nvSpPr>
                <p:cNvPr id="16462" name="Oval 109"/>
                <p:cNvSpPr>
                  <a:spLocks noChangeArrowheads="1"/>
                </p:cNvSpPr>
                <p:nvPr/>
              </p:nvSpPr>
              <p:spPr bwMode="auto">
                <a:xfrm>
                  <a:off x="1179" y="2646"/>
                  <a:ext cx="71" cy="66"/>
                </a:xfrm>
                <a:prstGeom prst="ellipse">
                  <a:avLst/>
                </a:prstGeom>
                <a:gradFill rotWithShape="1">
                  <a:gsLst>
                    <a:gs pos="0">
                      <a:srgbClr val="005CBF"/>
                    </a:gs>
                    <a:gs pos="25000">
                      <a:srgbClr val="0087E6"/>
                    </a:gs>
                    <a:gs pos="75000">
                      <a:srgbClr val="21D6E0"/>
                    </a:gs>
                    <a:gs pos="100000">
                      <a:srgbClr val="03D4A8"/>
                    </a:gs>
                  </a:gsLst>
                  <a:lin ang="18900000" scaled="1"/>
                </a:gradFill>
                <a:ln w="19050" algn="ctr">
                  <a:solidFill>
                    <a:schemeClr val="tx1"/>
                  </a:solidFill>
                  <a:round/>
                  <a:headEnd/>
                  <a:tailEnd/>
                </a:ln>
              </p:spPr>
              <p:txBody>
                <a:bodyPr wrap="none" anchor="ctr"/>
                <a:lstStyle/>
                <a:p>
                  <a:endParaRPr lang="fr-FR"/>
                </a:p>
              </p:txBody>
            </p:sp>
            <p:sp>
              <p:nvSpPr>
                <p:cNvPr id="16463" name="Line 110"/>
                <p:cNvSpPr>
                  <a:spLocks noChangeShapeType="1"/>
                </p:cNvSpPr>
                <p:nvPr/>
              </p:nvSpPr>
              <p:spPr bwMode="auto">
                <a:xfrm>
                  <a:off x="1217" y="2589"/>
                  <a:ext cx="0" cy="55"/>
                </a:xfrm>
                <a:prstGeom prst="line">
                  <a:avLst/>
                </a:prstGeom>
                <a:noFill/>
                <a:ln w="19050">
                  <a:solidFill>
                    <a:schemeClr val="tx1"/>
                  </a:solidFill>
                  <a:round/>
                  <a:headEnd/>
                  <a:tailEnd/>
                </a:ln>
              </p:spPr>
              <p:txBody>
                <a:bodyPr anchor="ctr"/>
                <a:lstStyle/>
                <a:p>
                  <a:endParaRPr lang="fr-FR"/>
                </a:p>
              </p:txBody>
            </p:sp>
            <p:sp>
              <p:nvSpPr>
                <p:cNvPr id="16464" name="Line 111"/>
                <p:cNvSpPr>
                  <a:spLocks noChangeShapeType="1"/>
                </p:cNvSpPr>
                <p:nvPr/>
              </p:nvSpPr>
              <p:spPr bwMode="auto">
                <a:xfrm flipH="1">
                  <a:off x="1112" y="2694"/>
                  <a:ext cx="70" cy="39"/>
                </a:xfrm>
                <a:prstGeom prst="line">
                  <a:avLst/>
                </a:prstGeom>
                <a:noFill/>
                <a:ln w="19050">
                  <a:solidFill>
                    <a:schemeClr val="tx1"/>
                  </a:solidFill>
                  <a:round/>
                  <a:headEnd/>
                  <a:tailEnd/>
                </a:ln>
              </p:spPr>
              <p:txBody>
                <a:bodyPr anchor="ctr"/>
                <a:lstStyle/>
                <a:p>
                  <a:endParaRPr lang="fr-FR"/>
                </a:p>
              </p:txBody>
            </p:sp>
            <p:sp>
              <p:nvSpPr>
                <p:cNvPr id="16465" name="Line 112"/>
                <p:cNvSpPr>
                  <a:spLocks noChangeShapeType="1"/>
                </p:cNvSpPr>
                <p:nvPr/>
              </p:nvSpPr>
              <p:spPr bwMode="auto">
                <a:xfrm>
                  <a:off x="1251" y="2694"/>
                  <a:ext cx="60" cy="41"/>
                </a:xfrm>
                <a:prstGeom prst="line">
                  <a:avLst/>
                </a:prstGeom>
                <a:noFill/>
                <a:ln w="19050">
                  <a:solidFill>
                    <a:schemeClr val="tx1"/>
                  </a:solidFill>
                  <a:round/>
                  <a:headEnd/>
                  <a:tailEnd/>
                </a:ln>
              </p:spPr>
              <p:txBody>
                <a:bodyPr anchor="ctr"/>
                <a:lstStyle/>
                <a:p>
                  <a:endParaRPr lang="fr-FR"/>
                </a:p>
              </p:txBody>
            </p:sp>
            <p:sp>
              <p:nvSpPr>
                <p:cNvPr id="16466" name="Line 113"/>
                <p:cNvSpPr>
                  <a:spLocks noChangeShapeType="1"/>
                </p:cNvSpPr>
                <p:nvPr/>
              </p:nvSpPr>
              <p:spPr bwMode="auto">
                <a:xfrm flipH="1">
                  <a:off x="1091" y="2570"/>
                  <a:ext cx="93" cy="147"/>
                </a:xfrm>
                <a:prstGeom prst="line">
                  <a:avLst/>
                </a:prstGeom>
                <a:noFill/>
                <a:ln w="19050">
                  <a:solidFill>
                    <a:schemeClr val="tx1"/>
                  </a:solidFill>
                  <a:round/>
                  <a:headEnd/>
                  <a:tailEnd/>
                </a:ln>
              </p:spPr>
              <p:txBody>
                <a:bodyPr anchor="ctr"/>
                <a:lstStyle/>
                <a:p>
                  <a:endParaRPr lang="fr-FR"/>
                </a:p>
              </p:txBody>
            </p:sp>
            <p:sp>
              <p:nvSpPr>
                <p:cNvPr id="16467" name="Line 114"/>
                <p:cNvSpPr>
                  <a:spLocks noChangeShapeType="1"/>
                </p:cNvSpPr>
                <p:nvPr/>
              </p:nvSpPr>
              <p:spPr bwMode="auto">
                <a:xfrm>
                  <a:off x="1248" y="2568"/>
                  <a:ext cx="95" cy="147"/>
                </a:xfrm>
                <a:prstGeom prst="line">
                  <a:avLst/>
                </a:prstGeom>
                <a:noFill/>
                <a:ln w="19050">
                  <a:solidFill>
                    <a:schemeClr val="tx1"/>
                  </a:solidFill>
                  <a:round/>
                  <a:headEnd/>
                  <a:tailEnd/>
                </a:ln>
              </p:spPr>
              <p:txBody>
                <a:bodyPr anchor="ctr"/>
                <a:lstStyle/>
                <a:p>
                  <a:endParaRPr lang="fr-FR"/>
                </a:p>
              </p:txBody>
            </p:sp>
            <p:sp>
              <p:nvSpPr>
                <p:cNvPr id="16468" name="Line 115"/>
                <p:cNvSpPr>
                  <a:spLocks noChangeShapeType="1"/>
                </p:cNvSpPr>
                <p:nvPr/>
              </p:nvSpPr>
              <p:spPr bwMode="auto">
                <a:xfrm>
                  <a:off x="1116" y="2754"/>
                  <a:ext cx="189" cy="0"/>
                </a:xfrm>
                <a:prstGeom prst="line">
                  <a:avLst/>
                </a:prstGeom>
                <a:noFill/>
                <a:ln w="19050">
                  <a:solidFill>
                    <a:schemeClr val="tx1"/>
                  </a:solidFill>
                  <a:round/>
                  <a:headEnd/>
                  <a:tailEnd/>
                </a:ln>
              </p:spPr>
              <p:txBody>
                <a:bodyPr anchor="ctr"/>
                <a:lstStyle/>
                <a:p>
                  <a:endParaRPr lang="fr-FR"/>
                </a:p>
              </p:txBody>
            </p:sp>
          </p:grpSp>
          <p:sp>
            <p:nvSpPr>
              <p:cNvPr id="16453" name="Oval 116"/>
              <p:cNvSpPr>
                <a:spLocks noChangeArrowheads="1"/>
              </p:cNvSpPr>
              <p:nvPr/>
            </p:nvSpPr>
            <p:spPr bwMode="auto">
              <a:xfrm>
                <a:off x="1496" y="2860"/>
                <a:ext cx="546" cy="534"/>
              </a:xfrm>
              <a:prstGeom prst="ellipse">
                <a:avLst/>
              </a:prstGeom>
              <a:gradFill rotWithShape="1">
                <a:gsLst>
                  <a:gs pos="0">
                    <a:schemeClr val="tx1">
                      <a:alpha val="3000"/>
                    </a:schemeClr>
                  </a:gs>
                  <a:gs pos="100000">
                    <a:schemeClr val="bg2"/>
                  </a:gs>
                </a:gsLst>
                <a:lin ang="18900000" scaled="1"/>
              </a:gradFill>
              <a:ln w="9525" algn="ctr">
                <a:solidFill>
                  <a:schemeClr val="tx1"/>
                </a:solidFill>
                <a:round/>
                <a:headEnd/>
                <a:tailEnd/>
              </a:ln>
            </p:spPr>
            <p:txBody>
              <a:bodyPr wrap="none" anchor="ctr"/>
              <a:lstStyle/>
              <a:p>
                <a:endParaRPr lang="fr-FR"/>
              </a:p>
            </p:txBody>
          </p:sp>
          <p:sp>
            <p:nvSpPr>
              <p:cNvPr id="16454" name="Oval 118"/>
              <p:cNvSpPr>
                <a:spLocks noChangeArrowheads="1"/>
              </p:cNvSpPr>
              <p:nvPr/>
            </p:nvSpPr>
            <p:spPr bwMode="auto">
              <a:xfrm>
                <a:off x="1856" y="2956"/>
                <a:ext cx="56" cy="56"/>
              </a:xfrm>
              <a:prstGeom prst="ellipse">
                <a:avLst/>
              </a:prstGeom>
              <a:solidFill>
                <a:srgbClr val="FFFF00"/>
              </a:solidFill>
              <a:ln w="9525" algn="ctr">
                <a:solidFill>
                  <a:schemeClr val="tx1"/>
                </a:solidFill>
                <a:round/>
                <a:headEnd/>
                <a:tailEnd/>
              </a:ln>
            </p:spPr>
            <p:txBody>
              <a:bodyPr wrap="none" anchor="ctr"/>
              <a:lstStyle/>
              <a:p>
                <a:endParaRPr lang="fr-FR"/>
              </a:p>
            </p:txBody>
          </p:sp>
          <p:sp>
            <p:nvSpPr>
              <p:cNvPr id="16455" name="Line 119"/>
              <p:cNvSpPr>
                <a:spLocks noChangeShapeType="1"/>
              </p:cNvSpPr>
              <p:nvPr/>
            </p:nvSpPr>
            <p:spPr bwMode="auto">
              <a:xfrm>
                <a:off x="1055" y="3593"/>
                <a:ext cx="312" cy="0"/>
              </a:xfrm>
              <a:prstGeom prst="line">
                <a:avLst/>
              </a:prstGeom>
              <a:noFill/>
              <a:ln w="28575">
                <a:solidFill>
                  <a:schemeClr val="tx1"/>
                </a:solidFill>
                <a:round/>
                <a:headEnd/>
                <a:tailEnd/>
              </a:ln>
            </p:spPr>
            <p:txBody>
              <a:bodyPr anchor="ctr"/>
              <a:lstStyle/>
              <a:p>
                <a:endParaRPr lang="fr-FR"/>
              </a:p>
            </p:txBody>
          </p:sp>
          <p:sp>
            <p:nvSpPr>
              <p:cNvPr id="16456" name="Line 120"/>
              <p:cNvSpPr>
                <a:spLocks noChangeShapeType="1"/>
              </p:cNvSpPr>
              <p:nvPr/>
            </p:nvSpPr>
            <p:spPr bwMode="auto">
              <a:xfrm flipV="1">
                <a:off x="1277" y="3449"/>
                <a:ext cx="0" cy="270"/>
              </a:xfrm>
              <a:prstGeom prst="line">
                <a:avLst/>
              </a:prstGeom>
              <a:noFill/>
              <a:ln w="28575">
                <a:solidFill>
                  <a:schemeClr val="tx1"/>
                </a:solidFill>
                <a:round/>
                <a:headEnd/>
                <a:tailEnd type="triangle" w="med" len="med"/>
              </a:ln>
            </p:spPr>
            <p:txBody>
              <a:bodyPr anchor="ctr"/>
              <a:lstStyle/>
              <a:p>
                <a:endParaRPr lang="fr-FR"/>
              </a:p>
            </p:txBody>
          </p:sp>
          <p:sp>
            <p:nvSpPr>
              <p:cNvPr id="16457" name="Line 121"/>
              <p:cNvSpPr>
                <a:spLocks noChangeShapeType="1"/>
              </p:cNvSpPr>
              <p:nvPr/>
            </p:nvSpPr>
            <p:spPr bwMode="auto">
              <a:xfrm>
                <a:off x="1604" y="3592"/>
                <a:ext cx="312" cy="0"/>
              </a:xfrm>
              <a:prstGeom prst="line">
                <a:avLst/>
              </a:prstGeom>
              <a:noFill/>
              <a:ln w="28575">
                <a:solidFill>
                  <a:schemeClr val="tx1"/>
                </a:solidFill>
                <a:round/>
                <a:headEnd/>
                <a:tailEnd/>
              </a:ln>
            </p:spPr>
            <p:txBody>
              <a:bodyPr anchor="ctr"/>
              <a:lstStyle/>
              <a:p>
                <a:endParaRPr lang="fr-FR"/>
              </a:p>
            </p:txBody>
          </p:sp>
          <p:sp>
            <p:nvSpPr>
              <p:cNvPr id="16458" name="Line 122"/>
              <p:cNvSpPr>
                <a:spLocks noChangeShapeType="1"/>
              </p:cNvSpPr>
              <p:nvPr/>
            </p:nvSpPr>
            <p:spPr bwMode="auto">
              <a:xfrm flipV="1">
                <a:off x="1826" y="3448"/>
                <a:ext cx="0" cy="270"/>
              </a:xfrm>
              <a:prstGeom prst="line">
                <a:avLst/>
              </a:prstGeom>
              <a:noFill/>
              <a:ln w="28575">
                <a:solidFill>
                  <a:schemeClr val="tx1"/>
                </a:solidFill>
                <a:round/>
                <a:headEnd/>
                <a:tailEnd type="triangle" w="med" len="med"/>
              </a:ln>
            </p:spPr>
            <p:txBody>
              <a:bodyPr anchor="ctr"/>
              <a:lstStyle/>
              <a:p>
                <a:endParaRPr lang="fr-FR"/>
              </a:p>
            </p:txBody>
          </p:sp>
        </p:grpSp>
        <p:sp>
          <p:nvSpPr>
            <p:cNvPr id="16449" name="Text Box 92"/>
            <p:cNvSpPr txBox="1">
              <a:spLocks noChangeArrowheads="1"/>
            </p:cNvSpPr>
            <p:nvPr/>
          </p:nvSpPr>
          <p:spPr bwMode="auto">
            <a:xfrm>
              <a:off x="155" y="2219"/>
              <a:ext cx="4068" cy="231"/>
            </a:xfrm>
            <a:prstGeom prst="rect">
              <a:avLst/>
            </a:prstGeom>
            <a:solidFill>
              <a:schemeClr val="bg1"/>
            </a:solidFill>
            <a:ln w="9525" algn="ctr">
              <a:noFill/>
              <a:miter lim="800000"/>
              <a:headEnd/>
              <a:tailEnd/>
            </a:ln>
          </p:spPr>
          <p:txBody>
            <a:bodyPr>
              <a:spAutoFit/>
            </a:bodyPr>
            <a:lstStyle/>
            <a:p>
              <a:pPr>
                <a:spcBef>
                  <a:spcPct val="50000"/>
                </a:spcBef>
              </a:pPr>
              <a:r>
                <a:rPr lang="fr-FR" b="1" u="sng"/>
                <a:t>Electronic confinement </a:t>
              </a:r>
              <a:r>
                <a:rPr lang="fr-FR" b="1" u="sng">
                  <a:sym typeface="Wingdings" pitchFamily="2" charset="2"/>
                </a:rPr>
                <a:t> coulombian repulsion</a:t>
              </a:r>
              <a:r>
                <a:rPr lang="fr-FR" b="1"/>
                <a:t> :</a:t>
              </a:r>
            </a:p>
          </p:txBody>
        </p:sp>
      </p:grpSp>
      <p:sp>
        <p:nvSpPr>
          <p:cNvPr id="147573" name="Oval 117"/>
          <p:cNvSpPr>
            <a:spLocks noChangeArrowheads="1"/>
          </p:cNvSpPr>
          <p:nvPr/>
        </p:nvSpPr>
        <p:spPr bwMode="auto">
          <a:xfrm>
            <a:off x="2036763" y="4665663"/>
            <a:ext cx="88900" cy="88900"/>
          </a:xfrm>
          <a:prstGeom prst="ellipse">
            <a:avLst/>
          </a:prstGeom>
          <a:solidFill>
            <a:srgbClr val="FFFF00"/>
          </a:solidFill>
          <a:ln w="9525" algn="ctr">
            <a:solidFill>
              <a:schemeClr val="tx1"/>
            </a:solidFill>
            <a:round/>
            <a:headEnd/>
            <a:tailEnd/>
          </a:ln>
        </p:spPr>
        <p:txBody>
          <a:bodyPr wrap="none" anchor="ctr"/>
          <a:lstStyle/>
          <a:p>
            <a:endParaRPr lang="fr-FR"/>
          </a:p>
        </p:txBody>
      </p:sp>
      <p:sp>
        <p:nvSpPr>
          <p:cNvPr id="147607" name="Rectangle 120"/>
          <p:cNvSpPr>
            <a:spLocks noChangeArrowheads="1"/>
          </p:cNvSpPr>
          <p:nvPr/>
        </p:nvSpPr>
        <p:spPr bwMode="auto">
          <a:xfrm>
            <a:off x="1692275" y="6027738"/>
            <a:ext cx="4438650" cy="396875"/>
          </a:xfrm>
          <a:prstGeom prst="rect">
            <a:avLst/>
          </a:prstGeom>
          <a:noFill/>
          <a:ln w="9525">
            <a:noFill/>
            <a:miter lim="800000"/>
            <a:headEnd/>
            <a:tailEnd/>
          </a:ln>
        </p:spPr>
        <p:txBody>
          <a:bodyPr>
            <a:spAutoFit/>
          </a:bodyPr>
          <a:lstStyle/>
          <a:p>
            <a:pPr>
              <a:buFont typeface="Wingdings" pitchFamily="2" charset="2"/>
              <a:buNone/>
              <a:defRPr/>
            </a:pPr>
            <a:r>
              <a:rPr lang="fr-FR" sz="2000" b="1">
                <a:solidFill>
                  <a:srgbClr val="334699"/>
                </a:solidFill>
                <a:effectLst>
                  <a:outerShdw blurRad="38100" dist="38100" dir="2700000" algn="tl">
                    <a:srgbClr val="C0C0C0"/>
                  </a:outerShdw>
                </a:effectLst>
                <a:cs typeface="Arial" charset="0"/>
              </a:rPr>
              <a:t> AM</a:t>
            </a:r>
            <a:r>
              <a:rPr lang="fr-FR" sz="2000" b="1" baseline="-25000">
                <a:solidFill>
                  <a:srgbClr val="334699"/>
                </a:solidFill>
                <a:effectLst>
                  <a:outerShdw blurRad="38100" dist="38100" dir="2700000" algn="tl">
                    <a:srgbClr val="C0C0C0"/>
                  </a:outerShdw>
                </a:effectLst>
                <a:cs typeface="Arial" charset="0"/>
              </a:rPr>
              <a:t>4</a:t>
            </a:r>
            <a:r>
              <a:rPr lang="fr-FR" sz="2000" b="1">
                <a:solidFill>
                  <a:srgbClr val="334699"/>
                </a:solidFill>
                <a:effectLst>
                  <a:outerShdw blurRad="38100" dist="38100" dir="2700000" algn="tl">
                    <a:srgbClr val="C0C0C0"/>
                  </a:outerShdw>
                </a:effectLst>
                <a:cs typeface="Arial" charset="0"/>
              </a:rPr>
              <a:t>Q</a:t>
            </a:r>
            <a:r>
              <a:rPr lang="fr-FR" sz="2000" b="1" baseline="-25000">
                <a:solidFill>
                  <a:srgbClr val="334699"/>
                </a:solidFill>
                <a:effectLst>
                  <a:outerShdw blurRad="38100" dist="38100" dir="2700000" algn="tl">
                    <a:srgbClr val="C0C0C0"/>
                  </a:outerShdw>
                </a:effectLst>
                <a:cs typeface="Arial" charset="0"/>
              </a:rPr>
              <a:t>8</a:t>
            </a:r>
            <a:r>
              <a:rPr lang="fr-FR" sz="2000" b="1">
                <a:solidFill>
                  <a:srgbClr val="334699"/>
                </a:solidFill>
                <a:effectLst>
                  <a:outerShdw blurRad="38100" dist="38100" dir="2700000" algn="tl">
                    <a:srgbClr val="C0C0C0"/>
                  </a:outerShdw>
                </a:effectLst>
                <a:cs typeface="Arial" charset="0"/>
              </a:rPr>
              <a:t> = narrow gap Mott insulators</a:t>
            </a:r>
          </a:p>
        </p:txBody>
      </p:sp>
      <p:sp>
        <p:nvSpPr>
          <p:cNvPr id="147608" name="Rectangle 152"/>
          <p:cNvSpPr>
            <a:spLocks noChangeArrowheads="1"/>
          </p:cNvSpPr>
          <p:nvPr/>
        </p:nvSpPr>
        <p:spPr bwMode="auto">
          <a:xfrm>
            <a:off x="1552575" y="6421438"/>
            <a:ext cx="4217988" cy="274637"/>
          </a:xfrm>
          <a:prstGeom prst="rect">
            <a:avLst/>
          </a:prstGeom>
          <a:noFill/>
          <a:ln w="76200" cmpd="tri" algn="ctr">
            <a:noFill/>
            <a:miter lim="800000"/>
            <a:headEnd/>
            <a:tailEnd/>
          </a:ln>
        </p:spPr>
        <p:txBody>
          <a:bodyPr anchor="b">
            <a:spAutoFit/>
          </a:bodyPr>
          <a:lstStyle/>
          <a:p>
            <a:pPr>
              <a:spcBef>
                <a:spcPct val="50000"/>
              </a:spcBef>
            </a:pPr>
            <a:r>
              <a:rPr lang="fr-FR" sz="1200">
                <a:solidFill>
                  <a:schemeClr val="tx2"/>
                </a:solidFill>
              </a:rPr>
              <a:t>Pocha, R. et al., J. Am. Chem. Soc. 127, 8732 (2005)</a:t>
            </a:r>
          </a:p>
        </p:txBody>
      </p:sp>
      <p:grpSp>
        <p:nvGrpSpPr>
          <p:cNvPr id="9" name="Group 180"/>
          <p:cNvGrpSpPr>
            <a:grpSpLocks/>
          </p:cNvGrpSpPr>
          <p:nvPr/>
        </p:nvGrpSpPr>
        <p:grpSpPr bwMode="auto">
          <a:xfrm>
            <a:off x="3484563" y="923925"/>
            <a:ext cx="4713287" cy="2487613"/>
            <a:chOff x="2329" y="636"/>
            <a:chExt cx="2969" cy="1567"/>
          </a:xfrm>
        </p:grpSpPr>
        <p:sp>
          <p:nvSpPr>
            <p:cNvPr id="16433" name="Rectangle 169"/>
            <p:cNvSpPr>
              <a:spLocks noChangeArrowheads="1"/>
            </p:cNvSpPr>
            <p:nvPr/>
          </p:nvSpPr>
          <p:spPr bwMode="auto">
            <a:xfrm>
              <a:off x="3878" y="915"/>
              <a:ext cx="1268" cy="1288"/>
            </a:xfrm>
            <a:prstGeom prst="rect">
              <a:avLst/>
            </a:prstGeom>
            <a:solidFill>
              <a:schemeClr val="bg1"/>
            </a:solidFill>
            <a:ln w="9525" algn="ctr">
              <a:noFill/>
              <a:miter lim="800000"/>
              <a:headEnd/>
              <a:tailEnd/>
            </a:ln>
          </p:spPr>
          <p:txBody>
            <a:bodyPr wrap="none" anchor="ctr"/>
            <a:lstStyle/>
            <a:p>
              <a:endParaRPr lang="fr-FR"/>
            </a:p>
          </p:txBody>
        </p:sp>
        <p:sp>
          <p:nvSpPr>
            <p:cNvPr id="16434" name="Rectangle 85"/>
            <p:cNvSpPr>
              <a:spLocks noChangeArrowheads="1"/>
            </p:cNvSpPr>
            <p:nvPr/>
          </p:nvSpPr>
          <p:spPr bwMode="auto">
            <a:xfrm rot="-5400000">
              <a:off x="4118" y="1044"/>
              <a:ext cx="473" cy="212"/>
            </a:xfrm>
            <a:prstGeom prst="rect">
              <a:avLst/>
            </a:prstGeom>
            <a:noFill/>
            <a:ln w="9525">
              <a:noFill/>
              <a:miter lim="800000"/>
              <a:headEnd/>
              <a:tailEnd/>
            </a:ln>
          </p:spPr>
          <p:txBody>
            <a:bodyPr wrap="none">
              <a:spAutoFit/>
            </a:bodyPr>
            <a:lstStyle/>
            <a:p>
              <a:r>
                <a:rPr lang="fr-FR" sz="1600">
                  <a:cs typeface="Arial" pitchFamily="34" charset="0"/>
                </a:rPr>
                <a:t>Energy</a:t>
              </a:r>
            </a:p>
          </p:txBody>
        </p:sp>
        <p:sp>
          <p:nvSpPr>
            <p:cNvPr id="16435" name="Text Box 83"/>
            <p:cNvSpPr txBox="1">
              <a:spLocks noChangeArrowheads="1"/>
            </p:cNvSpPr>
            <p:nvPr/>
          </p:nvSpPr>
          <p:spPr bwMode="auto">
            <a:xfrm>
              <a:off x="3828" y="1438"/>
              <a:ext cx="330" cy="212"/>
            </a:xfrm>
            <a:prstGeom prst="rect">
              <a:avLst/>
            </a:prstGeom>
            <a:noFill/>
            <a:ln w="9525" algn="ctr">
              <a:noFill/>
              <a:miter lim="800000"/>
              <a:headEnd/>
              <a:tailEnd/>
            </a:ln>
          </p:spPr>
          <p:txBody>
            <a:bodyPr>
              <a:spAutoFit/>
            </a:bodyPr>
            <a:lstStyle/>
            <a:p>
              <a:pPr>
                <a:spcBef>
                  <a:spcPct val="50000"/>
                </a:spcBef>
              </a:pPr>
              <a:r>
                <a:rPr lang="fr-FR" sz="1600"/>
                <a:t>E</a:t>
              </a:r>
              <a:r>
                <a:rPr lang="fr-FR" sz="1600" baseline="-25000"/>
                <a:t>F</a:t>
              </a:r>
            </a:p>
          </p:txBody>
        </p:sp>
        <p:sp>
          <p:nvSpPr>
            <p:cNvPr id="16436" name="Text Box 84"/>
            <p:cNvSpPr txBox="1">
              <a:spLocks noChangeArrowheads="1"/>
            </p:cNvSpPr>
            <p:nvPr/>
          </p:nvSpPr>
          <p:spPr bwMode="auto">
            <a:xfrm>
              <a:off x="4152" y="636"/>
              <a:ext cx="1146" cy="231"/>
            </a:xfrm>
            <a:prstGeom prst="rect">
              <a:avLst/>
            </a:prstGeom>
            <a:noFill/>
            <a:ln w="9525" algn="ctr">
              <a:noFill/>
              <a:miter lim="800000"/>
              <a:headEnd/>
              <a:tailEnd/>
            </a:ln>
          </p:spPr>
          <p:txBody>
            <a:bodyPr>
              <a:spAutoFit/>
            </a:bodyPr>
            <a:lstStyle/>
            <a:p>
              <a:pPr>
                <a:spcBef>
                  <a:spcPct val="50000"/>
                </a:spcBef>
              </a:pPr>
              <a:r>
                <a:rPr lang="fr-FR" b="1"/>
                <a:t>Solid :</a:t>
              </a:r>
            </a:p>
          </p:txBody>
        </p:sp>
        <p:sp>
          <p:nvSpPr>
            <p:cNvPr id="16437" name="Text Box 168"/>
            <p:cNvSpPr txBox="1">
              <a:spLocks noChangeArrowheads="1"/>
            </p:cNvSpPr>
            <p:nvPr/>
          </p:nvSpPr>
          <p:spPr bwMode="auto">
            <a:xfrm>
              <a:off x="2329" y="1440"/>
              <a:ext cx="1213" cy="231"/>
            </a:xfrm>
            <a:prstGeom prst="rect">
              <a:avLst/>
            </a:prstGeom>
            <a:noFill/>
            <a:ln w="9525" algn="ctr">
              <a:noFill/>
              <a:miter lim="800000"/>
              <a:headEnd/>
              <a:tailEnd/>
            </a:ln>
          </p:spPr>
          <p:txBody>
            <a:bodyPr>
              <a:spAutoFit/>
            </a:bodyPr>
            <a:lstStyle/>
            <a:p>
              <a:pPr>
                <a:spcBef>
                  <a:spcPct val="50000"/>
                </a:spcBef>
              </a:pPr>
              <a:r>
                <a:rPr lang="fr-FR" b="1">
                  <a:sym typeface="Wingdings" pitchFamily="2" charset="2"/>
                </a:rPr>
                <a:t> metal!</a:t>
              </a:r>
              <a:endParaRPr lang="fr-FR" b="1"/>
            </a:p>
          </p:txBody>
        </p:sp>
        <p:sp>
          <p:nvSpPr>
            <p:cNvPr id="16438" name="Line 171"/>
            <p:cNvSpPr>
              <a:spLocks noChangeShapeType="1"/>
            </p:cNvSpPr>
            <p:nvPr/>
          </p:nvSpPr>
          <p:spPr bwMode="auto">
            <a:xfrm flipV="1">
              <a:off x="4694" y="1013"/>
              <a:ext cx="0" cy="252"/>
            </a:xfrm>
            <a:prstGeom prst="line">
              <a:avLst/>
            </a:prstGeom>
            <a:noFill/>
            <a:ln w="28575">
              <a:solidFill>
                <a:schemeClr val="tx1"/>
              </a:solidFill>
              <a:round/>
              <a:headEnd/>
              <a:tailEnd type="triangle" w="med" len="med"/>
            </a:ln>
          </p:spPr>
          <p:txBody>
            <a:bodyPr anchor="ctr"/>
            <a:lstStyle/>
            <a:p>
              <a:endParaRPr lang="fr-FR"/>
            </a:p>
          </p:txBody>
        </p:sp>
        <p:sp>
          <p:nvSpPr>
            <p:cNvPr id="16439" name="Line 172"/>
            <p:cNvSpPr>
              <a:spLocks noChangeShapeType="1"/>
            </p:cNvSpPr>
            <p:nvPr/>
          </p:nvSpPr>
          <p:spPr bwMode="auto">
            <a:xfrm>
              <a:off x="4199" y="1031"/>
              <a:ext cx="0" cy="252"/>
            </a:xfrm>
            <a:prstGeom prst="line">
              <a:avLst/>
            </a:prstGeom>
            <a:noFill/>
            <a:ln w="28575">
              <a:solidFill>
                <a:schemeClr val="tx1"/>
              </a:solidFill>
              <a:round/>
              <a:headEnd/>
              <a:tailEnd type="triangle" w="med" len="med"/>
            </a:ln>
          </p:spPr>
          <p:txBody>
            <a:bodyPr anchor="ctr"/>
            <a:lstStyle/>
            <a:p>
              <a:endParaRPr lang="fr-FR"/>
            </a:p>
          </p:txBody>
        </p:sp>
        <p:grpSp>
          <p:nvGrpSpPr>
            <p:cNvPr id="10" name="Group 179"/>
            <p:cNvGrpSpPr>
              <a:grpSpLocks/>
            </p:cNvGrpSpPr>
            <p:nvPr/>
          </p:nvGrpSpPr>
          <p:grpSpPr bwMode="auto">
            <a:xfrm>
              <a:off x="4160" y="1354"/>
              <a:ext cx="646" cy="399"/>
              <a:chOff x="3992" y="1348"/>
              <a:chExt cx="646" cy="381"/>
            </a:xfrm>
          </p:grpSpPr>
          <p:sp>
            <p:nvSpPr>
              <p:cNvPr id="16446" name="Oval 176"/>
              <p:cNvSpPr>
                <a:spLocks noChangeArrowheads="1"/>
              </p:cNvSpPr>
              <p:nvPr/>
            </p:nvSpPr>
            <p:spPr bwMode="auto">
              <a:xfrm>
                <a:off x="3994" y="1355"/>
                <a:ext cx="636" cy="374"/>
              </a:xfrm>
              <a:prstGeom prst="ellipse">
                <a:avLst/>
              </a:prstGeom>
              <a:solidFill>
                <a:srgbClr val="0033CC"/>
              </a:solidFill>
              <a:ln w="9525" algn="ctr">
                <a:solidFill>
                  <a:schemeClr val="tx1"/>
                </a:solidFill>
                <a:round/>
                <a:headEnd/>
                <a:tailEnd/>
              </a:ln>
            </p:spPr>
            <p:txBody>
              <a:bodyPr wrap="none" anchor="ctr"/>
              <a:lstStyle/>
              <a:p>
                <a:endParaRPr lang="fr-FR"/>
              </a:p>
            </p:txBody>
          </p:sp>
          <p:sp>
            <p:nvSpPr>
              <p:cNvPr id="16447" name="Rectangle 177"/>
              <p:cNvSpPr>
                <a:spLocks noChangeArrowheads="1"/>
              </p:cNvSpPr>
              <p:nvPr/>
            </p:nvSpPr>
            <p:spPr bwMode="auto">
              <a:xfrm>
                <a:off x="3992" y="1348"/>
                <a:ext cx="646" cy="187"/>
              </a:xfrm>
              <a:prstGeom prst="rect">
                <a:avLst/>
              </a:prstGeom>
              <a:solidFill>
                <a:schemeClr val="bg1"/>
              </a:solidFill>
              <a:ln w="9525" algn="ctr">
                <a:noFill/>
                <a:miter lim="800000"/>
                <a:headEnd/>
                <a:tailEnd/>
              </a:ln>
            </p:spPr>
            <p:txBody>
              <a:bodyPr wrap="none" anchor="ctr"/>
              <a:lstStyle/>
              <a:p>
                <a:endParaRPr lang="fr-FR"/>
              </a:p>
            </p:txBody>
          </p:sp>
        </p:grpSp>
        <p:sp>
          <p:nvSpPr>
            <p:cNvPr id="16441" name="Line 173"/>
            <p:cNvSpPr>
              <a:spLocks noChangeShapeType="1"/>
            </p:cNvSpPr>
            <p:nvPr/>
          </p:nvSpPr>
          <p:spPr bwMode="auto">
            <a:xfrm>
              <a:off x="4473" y="1029"/>
              <a:ext cx="0" cy="1086"/>
            </a:xfrm>
            <a:prstGeom prst="line">
              <a:avLst/>
            </a:prstGeom>
            <a:noFill/>
            <a:ln w="19050">
              <a:solidFill>
                <a:schemeClr val="tx1"/>
              </a:solidFill>
              <a:round/>
              <a:headEnd/>
              <a:tailEnd/>
            </a:ln>
          </p:spPr>
          <p:txBody>
            <a:bodyPr anchor="ctr"/>
            <a:lstStyle/>
            <a:p>
              <a:endParaRPr lang="fr-FR"/>
            </a:p>
          </p:txBody>
        </p:sp>
        <p:sp>
          <p:nvSpPr>
            <p:cNvPr id="16442" name="Line 174"/>
            <p:cNvSpPr>
              <a:spLocks noChangeShapeType="1"/>
            </p:cNvSpPr>
            <p:nvPr/>
          </p:nvSpPr>
          <p:spPr bwMode="auto">
            <a:xfrm>
              <a:off x="3988" y="1545"/>
              <a:ext cx="950" cy="0"/>
            </a:xfrm>
            <a:prstGeom prst="line">
              <a:avLst/>
            </a:prstGeom>
            <a:noFill/>
            <a:ln w="19050">
              <a:solidFill>
                <a:schemeClr val="tx1"/>
              </a:solidFill>
              <a:prstDash val="dash"/>
              <a:round/>
              <a:headEnd/>
              <a:tailEnd/>
            </a:ln>
          </p:spPr>
          <p:txBody>
            <a:bodyPr anchor="ctr"/>
            <a:lstStyle/>
            <a:p>
              <a:endParaRPr lang="fr-FR"/>
            </a:p>
          </p:txBody>
        </p:sp>
        <p:sp>
          <p:nvSpPr>
            <p:cNvPr id="16443" name="Line 85"/>
            <p:cNvSpPr>
              <a:spLocks noChangeShapeType="1"/>
            </p:cNvSpPr>
            <p:nvPr/>
          </p:nvSpPr>
          <p:spPr bwMode="auto">
            <a:xfrm>
              <a:off x="4504" y="1383"/>
              <a:ext cx="0" cy="360"/>
            </a:xfrm>
            <a:prstGeom prst="line">
              <a:avLst/>
            </a:prstGeom>
            <a:noFill/>
            <a:ln w="28575">
              <a:solidFill>
                <a:srgbClr val="33CC33"/>
              </a:solidFill>
              <a:round/>
              <a:headEnd type="triangle" w="med" len="med"/>
              <a:tailEnd type="triangle" w="med" len="med"/>
            </a:ln>
          </p:spPr>
          <p:txBody>
            <a:bodyPr anchor="ctr"/>
            <a:lstStyle/>
            <a:p>
              <a:endParaRPr lang="fr-FR"/>
            </a:p>
          </p:txBody>
        </p:sp>
        <p:sp>
          <p:nvSpPr>
            <p:cNvPr id="147542" name="Text Box 86"/>
            <p:cNvSpPr txBox="1">
              <a:spLocks noChangeArrowheads="1"/>
            </p:cNvSpPr>
            <p:nvPr/>
          </p:nvSpPr>
          <p:spPr bwMode="auto">
            <a:xfrm>
              <a:off x="4532" y="1511"/>
              <a:ext cx="318" cy="231"/>
            </a:xfrm>
            <a:prstGeom prst="rect">
              <a:avLst/>
            </a:prstGeom>
            <a:noFill/>
            <a:ln w="9525" algn="ctr">
              <a:noFill/>
              <a:prstDash val="dash"/>
              <a:miter lim="800000"/>
              <a:headEnd/>
              <a:tailEnd/>
            </a:ln>
            <a:effectLst/>
          </p:spPr>
          <p:txBody>
            <a:bodyPr>
              <a:spAutoFit/>
            </a:bodyPr>
            <a:lstStyle/>
            <a:p>
              <a:pPr>
                <a:spcBef>
                  <a:spcPct val="50000"/>
                </a:spcBef>
                <a:defRPr/>
              </a:pPr>
              <a:r>
                <a:rPr lang="fr-FR" b="1">
                  <a:solidFill>
                    <a:srgbClr val="33CC33"/>
                  </a:solidFill>
                  <a:effectLst>
                    <a:outerShdw blurRad="38100" dist="38100" dir="2700000" algn="tl">
                      <a:srgbClr val="C0C0C0"/>
                    </a:outerShdw>
                  </a:effectLst>
                </a:rPr>
                <a:t>W</a:t>
              </a:r>
            </a:p>
          </p:txBody>
        </p:sp>
        <p:sp>
          <p:nvSpPr>
            <p:cNvPr id="16445" name="Oval 175"/>
            <p:cNvSpPr>
              <a:spLocks noChangeArrowheads="1"/>
            </p:cNvSpPr>
            <p:nvPr/>
          </p:nvSpPr>
          <p:spPr bwMode="auto">
            <a:xfrm>
              <a:off x="4160" y="1377"/>
              <a:ext cx="636" cy="374"/>
            </a:xfrm>
            <a:prstGeom prst="ellipse">
              <a:avLst/>
            </a:prstGeom>
            <a:noFill/>
            <a:ln w="28575" algn="ctr">
              <a:solidFill>
                <a:schemeClr val="tx1"/>
              </a:solidFill>
              <a:round/>
              <a:headEnd/>
              <a:tailEnd/>
            </a:ln>
          </p:spPr>
          <p:txBody>
            <a:bodyPr wrap="none" anchor="ctr"/>
            <a:lstStyle/>
            <a:p>
              <a:endParaRPr lang="fr-FR"/>
            </a:p>
          </p:txBody>
        </p:sp>
      </p:grpSp>
      <p:grpSp>
        <p:nvGrpSpPr>
          <p:cNvPr id="11" name="Group 204"/>
          <p:cNvGrpSpPr>
            <a:grpSpLocks/>
          </p:cNvGrpSpPr>
          <p:nvPr/>
        </p:nvGrpSpPr>
        <p:grpSpPr bwMode="auto">
          <a:xfrm>
            <a:off x="2174875" y="3919538"/>
            <a:ext cx="2724150" cy="881062"/>
            <a:chOff x="1370" y="2499"/>
            <a:chExt cx="1716" cy="555"/>
          </a:xfrm>
        </p:grpSpPr>
        <p:sp>
          <p:nvSpPr>
            <p:cNvPr id="147592" name="Text Box 136"/>
            <p:cNvSpPr txBox="1">
              <a:spLocks noChangeArrowheads="1"/>
            </p:cNvSpPr>
            <p:nvPr/>
          </p:nvSpPr>
          <p:spPr bwMode="auto">
            <a:xfrm>
              <a:off x="1370" y="2499"/>
              <a:ext cx="1716" cy="375"/>
            </a:xfrm>
            <a:prstGeom prst="rect">
              <a:avLst/>
            </a:prstGeom>
            <a:noFill/>
            <a:ln w="9525" algn="ctr">
              <a:noFill/>
              <a:miter lim="800000"/>
              <a:headEnd/>
              <a:tailEnd/>
            </a:ln>
            <a:effectLst/>
          </p:spPr>
          <p:txBody>
            <a:bodyPr>
              <a:spAutoFit/>
            </a:bodyPr>
            <a:lstStyle/>
            <a:p>
              <a:pPr>
                <a:spcBef>
                  <a:spcPct val="50000"/>
                </a:spcBef>
                <a:defRPr/>
              </a:pPr>
              <a:r>
                <a:rPr lang="fr-FR" b="1" dirty="0">
                  <a:solidFill>
                    <a:srgbClr val="FF0000"/>
                  </a:solidFill>
                  <a:effectLst>
                    <a:outerShdw blurRad="38100" dist="38100" dir="2700000" algn="tl">
                      <a:srgbClr val="C0C0C0"/>
                    </a:outerShdw>
                  </a:effectLst>
                </a:rPr>
                <a:t>U</a:t>
              </a:r>
              <a:r>
                <a:rPr lang="fr-FR" b="1" dirty="0"/>
                <a:t> </a:t>
              </a:r>
              <a:r>
                <a:rPr lang="fr-FR" sz="1500" b="1" dirty="0"/>
                <a:t>= </a:t>
              </a:r>
              <a:r>
                <a:rPr lang="fr-FR" sz="1500" b="1" dirty="0" err="1"/>
                <a:t>coulombian</a:t>
              </a:r>
              <a:r>
                <a:rPr lang="fr-FR" sz="1500" b="1" dirty="0"/>
                <a:t> </a:t>
              </a:r>
              <a:r>
                <a:rPr lang="fr-FR" sz="1500" b="1" dirty="0" err="1"/>
                <a:t>repulsion</a:t>
              </a:r>
              <a:r>
                <a:rPr lang="fr-FR" sz="1500" b="1" dirty="0"/>
                <a:t> </a:t>
              </a:r>
              <a:r>
                <a:rPr lang="fr-FR" sz="1500" b="1" dirty="0" err="1"/>
                <a:t>between</a:t>
              </a:r>
              <a:r>
                <a:rPr lang="fr-FR" sz="1500" b="1" dirty="0"/>
                <a:t> </a:t>
              </a:r>
              <a:r>
                <a:rPr lang="fr-FR" sz="1500" b="1" dirty="0" err="1"/>
                <a:t>electrons</a:t>
              </a:r>
              <a:endParaRPr lang="fr-FR" sz="1500" b="1" dirty="0">
                <a:solidFill>
                  <a:srgbClr val="FF0000"/>
                </a:solidFill>
                <a:effectLst>
                  <a:outerShdw blurRad="38100" dist="38100" dir="2700000" algn="tl">
                    <a:srgbClr val="C0C0C0"/>
                  </a:outerShdw>
                </a:effectLst>
              </a:endParaRPr>
            </a:p>
          </p:txBody>
        </p:sp>
        <p:sp>
          <p:nvSpPr>
            <p:cNvPr id="16432" name="AutoShape 184"/>
            <p:cNvSpPr>
              <a:spLocks noChangeArrowheads="1"/>
            </p:cNvSpPr>
            <p:nvPr/>
          </p:nvSpPr>
          <p:spPr bwMode="auto">
            <a:xfrm>
              <a:off x="1530" y="2868"/>
              <a:ext cx="318" cy="186"/>
            </a:xfrm>
            <a:prstGeom prst="leftRightArrow">
              <a:avLst>
                <a:gd name="adj1" fmla="val 50000"/>
                <a:gd name="adj2" fmla="val 34194"/>
              </a:avLst>
            </a:prstGeom>
            <a:gradFill rotWithShape="1">
              <a:gsLst>
                <a:gs pos="0">
                  <a:srgbClr val="760000"/>
                </a:gs>
                <a:gs pos="50000">
                  <a:srgbClr val="FF0000"/>
                </a:gs>
                <a:gs pos="100000">
                  <a:srgbClr val="760000"/>
                </a:gs>
              </a:gsLst>
              <a:lin ang="5400000" scaled="1"/>
            </a:gradFill>
            <a:ln w="9525" algn="ctr">
              <a:solidFill>
                <a:schemeClr val="tx1"/>
              </a:solidFill>
              <a:miter lim="800000"/>
              <a:headEnd/>
              <a:tailEnd/>
            </a:ln>
          </p:spPr>
          <p:txBody>
            <a:bodyPr wrap="none" anchor="ctr"/>
            <a:lstStyle/>
            <a:p>
              <a:endParaRPr lang="fr-FR"/>
            </a:p>
          </p:txBody>
        </p:sp>
      </p:grpSp>
      <p:grpSp>
        <p:nvGrpSpPr>
          <p:cNvPr id="12" name="Group 206"/>
          <p:cNvGrpSpPr>
            <a:grpSpLocks/>
          </p:cNvGrpSpPr>
          <p:nvPr/>
        </p:nvGrpSpPr>
        <p:grpSpPr bwMode="auto">
          <a:xfrm>
            <a:off x="3681413" y="3513138"/>
            <a:ext cx="5300662" cy="3048000"/>
            <a:chOff x="2373" y="2351"/>
            <a:chExt cx="3339" cy="1920"/>
          </a:xfrm>
        </p:grpSpPr>
        <p:sp>
          <p:nvSpPr>
            <p:cNvPr id="16409" name="Text Box 166"/>
            <p:cNvSpPr txBox="1">
              <a:spLocks noChangeArrowheads="1"/>
            </p:cNvSpPr>
            <p:nvPr/>
          </p:nvSpPr>
          <p:spPr bwMode="auto">
            <a:xfrm>
              <a:off x="2373" y="3076"/>
              <a:ext cx="1137" cy="231"/>
            </a:xfrm>
            <a:prstGeom prst="rect">
              <a:avLst/>
            </a:prstGeom>
            <a:noFill/>
            <a:ln w="9525" algn="ctr">
              <a:noFill/>
              <a:miter lim="800000"/>
              <a:headEnd/>
              <a:tailEnd/>
            </a:ln>
          </p:spPr>
          <p:txBody>
            <a:bodyPr>
              <a:spAutoFit/>
            </a:bodyPr>
            <a:lstStyle/>
            <a:p>
              <a:pPr>
                <a:spcBef>
                  <a:spcPct val="50000"/>
                </a:spcBef>
              </a:pPr>
              <a:r>
                <a:rPr lang="fr-FR" b="1">
                  <a:sym typeface="Wingdings" pitchFamily="2" charset="2"/>
                </a:rPr>
                <a:t> insulator</a:t>
              </a:r>
              <a:endParaRPr lang="fr-FR" b="1"/>
            </a:p>
          </p:txBody>
        </p:sp>
        <p:grpSp>
          <p:nvGrpSpPr>
            <p:cNvPr id="13" name="Group 205"/>
            <p:cNvGrpSpPr>
              <a:grpSpLocks/>
            </p:cNvGrpSpPr>
            <p:nvPr/>
          </p:nvGrpSpPr>
          <p:grpSpPr bwMode="auto">
            <a:xfrm>
              <a:off x="3735" y="2351"/>
              <a:ext cx="1977" cy="1920"/>
              <a:chOff x="3735" y="2351"/>
              <a:chExt cx="1977" cy="1920"/>
            </a:xfrm>
          </p:grpSpPr>
          <p:sp>
            <p:nvSpPr>
              <p:cNvPr id="16411" name="Text Box 138"/>
              <p:cNvSpPr txBox="1">
                <a:spLocks noChangeArrowheads="1"/>
              </p:cNvSpPr>
              <p:nvPr/>
            </p:nvSpPr>
            <p:spPr bwMode="auto">
              <a:xfrm>
                <a:off x="4205" y="2351"/>
                <a:ext cx="1146" cy="231"/>
              </a:xfrm>
              <a:prstGeom prst="rect">
                <a:avLst/>
              </a:prstGeom>
              <a:noFill/>
              <a:ln w="9525" algn="ctr">
                <a:noFill/>
                <a:miter lim="800000"/>
                <a:headEnd/>
                <a:tailEnd/>
              </a:ln>
            </p:spPr>
            <p:txBody>
              <a:bodyPr>
                <a:spAutoFit/>
              </a:bodyPr>
              <a:lstStyle/>
              <a:p>
                <a:pPr>
                  <a:spcBef>
                    <a:spcPct val="50000"/>
                  </a:spcBef>
                </a:pPr>
                <a:r>
                  <a:rPr lang="fr-FR" b="1"/>
                  <a:t>Solid :</a:t>
                </a:r>
              </a:p>
            </p:txBody>
          </p:sp>
          <p:sp>
            <p:nvSpPr>
              <p:cNvPr id="147601" name="Text Box 145"/>
              <p:cNvSpPr txBox="1">
                <a:spLocks noChangeArrowheads="1"/>
              </p:cNvSpPr>
              <p:nvPr/>
            </p:nvSpPr>
            <p:spPr bwMode="auto">
              <a:xfrm>
                <a:off x="4987" y="3047"/>
                <a:ext cx="725" cy="288"/>
              </a:xfrm>
              <a:prstGeom prst="rect">
                <a:avLst/>
              </a:prstGeom>
              <a:noFill/>
              <a:ln w="9525" algn="ctr">
                <a:noFill/>
                <a:miter lim="800000"/>
                <a:headEnd/>
                <a:tailEnd/>
              </a:ln>
              <a:effectLst/>
            </p:spPr>
            <p:txBody>
              <a:bodyPr>
                <a:spAutoFit/>
              </a:bodyPr>
              <a:lstStyle/>
              <a:p>
                <a:pPr>
                  <a:spcBef>
                    <a:spcPct val="50000"/>
                  </a:spcBef>
                  <a:defRPr/>
                </a:pPr>
                <a:r>
                  <a:rPr lang="fr-FR" sz="2400" b="1">
                    <a:solidFill>
                      <a:srgbClr val="33CC33"/>
                    </a:solidFill>
                    <a:effectLst>
                      <a:outerShdw blurRad="38100" dist="38100" dir="2700000" algn="tl">
                        <a:srgbClr val="C0C0C0"/>
                      </a:outerShdw>
                    </a:effectLst>
                  </a:rPr>
                  <a:t>W </a:t>
                </a:r>
                <a:r>
                  <a:rPr lang="fr-FR" sz="2400" b="1"/>
                  <a:t>&lt; </a:t>
                </a:r>
                <a:r>
                  <a:rPr lang="fr-FR" sz="2400" b="1">
                    <a:solidFill>
                      <a:srgbClr val="FF0000"/>
                    </a:solidFill>
                    <a:effectLst>
                      <a:outerShdw blurRad="38100" dist="38100" dir="2700000" algn="tl">
                        <a:srgbClr val="C0C0C0"/>
                      </a:outerShdw>
                    </a:effectLst>
                  </a:rPr>
                  <a:t>U</a:t>
                </a:r>
              </a:p>
            </p:txBody>
          </p:sp>
          <p:sp>
            <p:nvSpPr>
              <p:cNvPr id="16413" name="Rectangle 186"/>
              <p:cNvSpPr>
                <a:spLocks noChangeArrowheads="1"/>
              </p:cNvSpPr>
              <p:nvPr/>
            </p:nvSpPr>
            <p:spPr bwMode="auto">
              <a:xfrm>
                <a:off x="3735" y="2591"/>
                <a:ext cx="1254" cy="1460"/>
              </a:xfrm>
              <a:prstGeom prst="rect">
                <a:avLst/>
              </a:prstGeom>
              <a:solidFill>
                <a:schemeClr val="bg1"/>
              </a:solidFill>
              <a:ln w="9525" algn="ctr">
                <a:noFill/>
                <a:miter lim="800000"/>
                <a:headEnd/>
                <a:tailEnd/>
              </a:ln>
            </p:spPr>
            <p:txBody>
              <a:bodyPr wrap="none" anchor="ctr"/>
              <a:lstStyle/>
              <a:p>
                <a:endParaRPr lang="fr-FR"/>
              </a:p>
            </p:txBody>
          </p:sp>
          <p:sp>
            <p:nvSpPr>
              <p:cNvPr id="16414" name="Text Box 187"/>
              <p:cNvSpPr txBox="1">
                <a:spLocks noChangeArrowheads="1"/>
              </p:cNvSpPr>
              <p:nvPr/>
            </p:nvSpPr>
            <p:spPr bwMode="auto">
              <a:xfrm>
                <a:off x="3772" y="3286"/>
                <a:ext cx="283" cy="212"/>
              </a:xfrm>
              <a:prstGeom prst="rect">
                <a:avLst/>
              </a:prstGeom>
              <a:noFill/>
              <a:ln w="9525" algn="ctr">
                <a:noFill/>
                <a:miter lim="800000"/>
                <a:headEnd/>
                <a:tailEnd/>
              </a:ln>
            </p:spPr>
            <p:txBody>
              <a:bodyPr>
                <a:spAutoFit/>
              </a:bodyPr>
              <a:lstStyle/>
              <a:p>
                <a:pPr>
                  <a:spcBef>
                    <a:spcPct val="50000"/>
                  </a:spcBef>
                </a:pPr>
                <a:r>
                  <a:rPr lang="fr-FR" sz="1600"/>
                  <a:t>E</a:t>
                </a:r>
                <a:r>
                  <a:rPr lang="fr-FR" sz="1600" baseline="-25000"/>
                  <a:t>F</a:t>
                </a:r>
              </a:p>
            </p:txBody>
          </p:sp>
          <p:sp>
            <p:nvSpPr>
              <p:cNvPr id="16415" name="Line 188"/>
              <p:cNvSpPr>
                <a:spLocks noChangeShapeType="1"/>
              </p:cNvSpPr>
              <p:nvPr/>
            </p:nvSpPr>
            <p:spPr bwMode="auto">
              <a:xfrm flipV="1">
                <a:off x="4630" y="2627"/>
                <a:ext cx="0" cy="252"/>
              </a:xfrm>
              <a:prstGeom prst="line">
                <a:avLst/>
              </a:prstGeom>
              <a:noFill/>
              <a:ln w="28575">
                <a:solidFill>
                  <a:schemeClr val="tx1"/>
                </a:solidFill>
                <a:round/>
                <a:headEnd/>
                <a:tailEnd type="triangle" w="med" len="med"/>
              </a:ln>
            </p:spPr>
            <p:txBody>
              <a:bodyPr anchor="ctr"/>
              <a:lstStyle/>
              <a:p>
                <a:endParaRPr lang="fr-FR"/>
              </a:p>
            </p:txBody>
          </p:sp>
          <p:sp>
            <p:nvSpPr>
              <p:cNvPr id="16416" name="Line 189"/>
              <p:cNvSpPr>
                <a:spLocks noChangeShapeType="1"/>
              </p:cNvSpPr>
              <p:nvPr/>
            </p:nvSpPr>
            <p:spPr bwMode="auto">
              <a:xfrm>
                <a:off x="4189" y="2627"/>
                <a:ext cx="0" cy="252"/>
              </a:xfrm>
              <a:prstGeom prst="line">
                <a:avLst/>
              </a:prstGeom>
              <a:noFill/>
              <a:ln w="28575">
                <a:solidFill>
                  <a:schemeClr val="tx1"/>
                </a:solidFill>
                <a:round/>
                <a:headEnd/>
                <a:tailEnd type="triangle" w="med" len="med"/>
              </a:ln>
            </p:spPr>
            <p:txBody>
              <a:bodyPr anchor="ctr"/>
              <a:lstStyle/>
              <a:p>
                <a:endParaRPr lang="fr-FR"/>
              </a:p>
            </p:txBody>
          </p:sp>
          <p:sp>
            <p:nvSpPr>
              <p:cNvPr id="16417" name="Oval 190"/>
              <p:cNvSpPr>
                <a:spLocks noChangeArrowheads="1"/>
              </p:cNvSpPr>
              <p:nvPr/>
            </p:nvSpPr>
            <p:spPr bwMode="auto">
              <a:xfrm>
                <a:off x="4058" y="3503"/>
                <a:ext cx="545" cy="392"/>
              </a:xfrm>
              <a:prstGeom prst="ellipse">
                <a:avLst/>
              </a:prstGeom>
              <a:solidFill>
                <a:srgbClr val="0033CC"/>
              </a:solidFill>
              <a:ln w="19050" algn="ctr">
                <a:solidFill>
                  <a:schemeClr val="tx1"/>
                </a:solidFill>
                <a:round/>
                <a:headEnd/>
                <a:tailEnd/>
              </a:ln>
            </p:spPr>
            <p:txBody>
              <a:bodyPr wrap="none" anchor="ctr"/>
              <a:lstStyle/>
              <a:p>
                <a:endParaRPr lang="fr-FR"/>
              </a:p>
            </p:txBody>
          </p:sp>
          <p:sp>
            <p:nvSpPr>
              <p:cNvPr id="16418" name="Rectangle 191"/>
              <p:cNvSpPr>
                <a:spLocks noChangeArrowheads="1"/>
              </p:cNvSpPr>
              <p:nvPr/>
            </p:nvSpPr>
            <p:spPr bwMode="auto">
              <a:xfrm>
                <a:off x="4038" y="3498"/>
                <a:ext cx="282" cy="406"/>
              </a:xfrm>
              <a:prstGeom prst="rect">
                <a:avLst/>
              </a:prstGeom>
              <a:solidFill>
                <a:schemeClr val="bg1"/>
              </a:solidFill>
              <a:ln w="9525" algn="ctr">
                <a:noFill/>
                <a:miter lim="800000"/>
                <a:headEnd/>
                <a:tailEnd/>
              </a:ln>
            </p:spPr>
            <p:txBody>
              <a:bodyPr wrap="none" anchor="ctr"/>
              <a:lstStyle/>
              <a:p>
                <a:endParaRPr lang="fr-FR"/>
              </a:p>
            </p:txBody>
          </p:sp>
          <p:sp>
            <p:nvSpPr>
              <p:cNvPr id="16419" name="Line 192"/>
              <p:cNvSpPr>
                <a:spLocks noChangeShapeType="1"/>
              </p:cNvSpPr>
              <p:nvPr/>
            </p:nvSpPr>
            <p:spPr bwMode="auto">
              <a:xfrm flipH="1">
                <a:off x="4322" y="2826"/>
                <a:ext cx="2" cy="1173"/>
              </a:xfrm>
              <a:prstGeom prst="line">
                <a:avLst/>
              </a:prstGeom>
              <a:noFill/>
              <a:ln w="19050">
                <a:solidFill>
                  <a:schemeClr val="tx1"/>
                </a:solidFill>
                <a:round/>
                <a:headEnd/>
                <a:tailEnd/>
              </a:ln>
            </p:spPr>
            <p:txBody>
              <a:bodyPr anchor="ctr"/>
              <a:lstStyle/>
              <a:p>
                <a:endParaRPr lang="fr-FR"/>
              </a:p>
            </p:txBody>
          </p:sp>
          <p:sp>
            <p:nvSpPr>
              <p:cNvPr id="16420" name="Line 193"/>
              <p:cNvSpPr>
                <a:spLocks noChangeShapeType="1"/>
              </p:cNvSpPr>
              <p:nvPr/>
            </p:nvSpPr>
            <p:spPr bwMode="auto">
              <a:xfrm>
                <a:off x="3909" y="3393"/>
                <a:ext cx="814" cy="0"/>
              </a:xfrm>
              <a:prstGeom prst="line">
                <a:avLst/>
              </a:prstGeom>
              <a:noFill/>
              <a:ln w="19050">
                <a:solidFill>
                  <a:schemeClr val="tx1"/>
                </a:solidFill>
                <a:prstDash val="dash"/>
                <a:round/>
                <a:headEnd/>
                <a:tailEnd/>
              </a:ln>
            </p:spPr>
            <p:txBody>
              <a:bodyPr anchor="ctr"/>
              <a:lstStyle/>
              <a:p>
                <a:endParaRPr lang="fr-FR"/>
              </a:p>
            </p:txBody>
          </p:sp>
          <p:sp>
            <p:nvSpPr>
              <p:cNvPr id="16421" name="Oval 194"/>
              <p:cNvSpPr>
                <a:spLocks noChangeArrowheads="1"/>
              </p:cNvSpPr>
              <p:nvPr/>
            </p:nvSpPr>
            <p:spPr bwMode="auto">
              <a:xfrm>
                <a:off x="4056" y="2901"/>
                <a:ext cx="545" cy="374"/>
              </a:xfrm>
              <a:prstGeom prst="ellipse">
                <a:avLst/>
              </a:prstGeom>
              <a:noFill/>
              <a:ln w="28575" algn="ctr">
                <a:solidFill>
                  <a:schemeClr val="tx1"/>
                </a:solidFill>
                <a:round/>
                <a:headEnd/>
                <a:tailEnd/>
              </a:ln>
            </p:spPr>
            <p:txBody>
              <a:bodyPr wrap="none" anchor="ctr"/>
              <a:lstStyle/>
              <a:p>
                <a:endParaRPr lang="fr-FR"/>
              </a:p>
            </p:txBody>
          </p:sp>
          <p:sp>
            <p:nvSpPr>
              <p:cNvPr id="16422" name="Rectangle 195"/>
              <p:cNvSpPr>
                <a:spLocks noChangeArrowheads="1"/>
              </p:cNvSpPr>
              <p:nvPr/>
            </p:nvSpPr>
            <p:spPr bwMode="auto">
              <a:xfrm>
                <a:off x="4330" y="2877"/>
                <a:ext cx="291" cy="430"/>
              </a:xfrm>
              <a:prstGeom prst="rect">
                <a:avLst/>
              </a:prstGeom>
              <a:solidFill>
                <a:schemeClr val="bg1"/>
              </a:solidFill>
              <a:ln w="9525" algn="ctr">
                <a:noFill/>
                <a:miter lim="800000"/>
                <a:headEnd/>
                <a:tailEnd/>
              </a:ln>
            </p:spPr>
            <p:txBody>
              <a:bodyPr wrap="none" anchor="ctr"/>
              <a:lstStyle/>
              <a:p>
                <a:endParaRPr lang="fr-FR"/>
              </a:p>
            </p:txBody>
          </p:sp>
          <p:sp>
            <p:nvSpPr>
              <p:cNvPr id="16423" name="Line 196"/>
              <p:cNvSpPr>
                <a:spLocks noChangeShapeType="1"/>
              </p:cNvSpPr>
              <p:nvPr/>
            </p:nvSpPr>
            <p:spPr bwMode="auto">
              <a:xfrm>
                <a:off x="4336" y="2911"/>
                <a:ext cx="0" cy="360"/>
              </a:xfrm>
              <a:prstGeom prst="line">
                <a:avLst/>
              </a:prstGeom>
              <a:noFill/>
              <a:ln w="28575">
                <a:solidFill>
                  <a:srgbClr val="33CC33"/>
                </a:solidFill>
                <a:round/>
                <a:headEnd type="triangle" w="med" len="med"/>
                <a:tailEnd type="triangle" w="med" len="med"/>
              </a:ln>
            </p:spPr>
            <p:txBody>
              <a:bodyPr anchor="ctr"/>
              <a:lstStyle/>
              <a:p>
                <a:endParaRPr lang="fr-FR"/>
              </a:p>
            </p:txBody>
          </p:sp>
          <p:sp>
            <p:nvSpPr>
              <p:cNvPr id="147653" name="Text Box 197"/>
              <p:cNvSpPr txBox="1">
                <a:spLocks noChangeArrowheads="1"/>
              </p:cNvSpPr>
              <p:nvPr/>
            </p:nvSpPr>
            <p:spPr bwMode="auto">
              <a:xfrm>
                <a:off x="4360" y="3039"/>
                <a:ext cx="272" cy="231"/>
              </a:xfrm>
              <a:prstGeom prst="rect">
                <a:avLst/>
              </a:prstGeom>
              <a:noFill/>
              <a:ln w="9525" algn="ctr">
                <a:noFill/>
                <a:prstDash val="dash"/>
                <a:miter lim="800000"/>
                <a:headEnd/>
                <a:tailEnd/>
              </a:ln>
              <a:effectLst/>
            </p:spPr>
            <p:txBody>
              <a:bodyPr>
                <a:spAutoFit/>
              </a:bodyPr>
              <a:lstStyle/>
              <a:p>
                <a:pPr>
                  <a:spcBef>
                    <a:spcPct val="50000"/>
                  </a:spcBef>
                  <a:defRPr/>
                </a:pPr>
                <a:r>
                  <a:rPr lang="fr-FR" b="1">
                    <a:solidFill>
                      <a:srgbClr val="33CC33"/>
                    </a:solidFill>
                    <a:effectLst>
                      <a:outerShdw blurRad="38100" dist="38100" dir="2700000" algn="tl">
                        <a:srgbClr val="C0C0C0"/>
                      </a:outerShdw>
                    </a:effectLst>
                  </a:rPr>
                  <a:t>W</a:t>
                </a:r>
              </a:p>
            </p:txBody>
          </p:sp>
          <p:sp>
            <p:nvSpPr>
              <p:cNvPr id="16425" name="Line 198"/>
              <p:cNvSpPr>
                <a:spLocks noChangeShapeType="1"/>
              </p:cNvSpPr>
              <p:nvPr/>
            </p:nvSpPr>
            <p:spPr bwMode="auto">
              <a:xfrm>
                <a:off x="4314" y="3520"/>
                <a:ext cx="0" cy="360"/>
              </a:xfrm>
              <a:prstGeom prst="line">
                <a:avLst/>
              </a:prstGeom>
              <a:noFill/>
              <a:ln w="28575">
                <a:solidFill>
                  <a:srgbClr val="33CC33"/>
                </a:solidFill>
                <a:round/>
                <a:headEnd type="triangle" w="med" len="med"/>
                <a:tailEnd type="triangle" w="med" len="med"/>
              </a:ln>
            </p:spPr>
            <p:txBody>
              <a:bodyPr anchor="ctr"/>
              <a:lstStyle/>
              <a:p>
                <a:endParaRPr lang="fr-FR"/>
              </a:p>
            </p:txBody>
          </p:sp>
          <p:sp>
            <p:nvSpPr>
              <p:cNvPr id="147655" name="Text Box 199"/>
              <p:cNvSpPr txBox="1">
                <a:spLocks noChangeArrowheads="1"/>
              </p:cNvSpPr>
              <p:nvPr/>
            </p:nvSpPr>
            <p:spPr bwMode="auto">
              <a:xfrm>
                <a:off x="4001" y="3582"/>
                <a:ext cx="272" cy="231"/>
              </a:xfrm>
              <a:prstGeom prst="rect">
                <a:avLst/>
              </a:prstGeom>
              <a:noFill/>
              <a:ln w="9525" algn="ctr">
                <a:noFill/>
                <a:prstDash val="dash"/>
                <a:miter lim="800000"/>
                <a:headEnd/>
                <a:tailEnd/>
              </a:ln>
              <a:effectLst/>
            </p:spPr>
            <p:txBody>
              <a:bodyPr>
                <a:spAutoFit/>
              </a:bodyPr>
              <a:lstStyle/>
              <a:p>
                <a:pPr>
                  <a:spcBef>
                    <a:spcPct val="50000"/>
                  </a:spcBef>
                  <a:defRPr/>
                </a:pPr>
                <a:r>
                  <a:rPr lang="fr-FR" b="1">
                    <a:solidFill>
                      <a:srgbClr val="33CC33"/>
                    </a:solidFill>
                    <a:effectLst>
                      <a:outerShdw blurRad="38100" dist="38100" dir="2700000" algn="tl">
                        <a:srgbClr val="C0C0C0"/>
                      </a:outerShdw>
                    </a:effectLst>
                  </a:rPr>
                  <a:t>W</a:t>
                </a:r>
              </a:p>
            </p:txBody>
          </p:sp>
          <p:sp>
            <p:nvSpPr>
              <p:cNvPr id="16427" name="Rectangle 85"/>
              <p:cNvSpPr>
                <a:spLocks noChangeArrowheads="1"/>
              </p:cNvSpPr>
              <p:nvPr/>
            </p:nvSpPr>
            <p:spPr bwMode="auto">
              <a:xfrm rot="-5400000">
                <a:off x="4171" y="2672"/>
                <a:ext cx="473" cy="212"/>
              </a:xfrm>
              <a:prstGeom prst="rect">
                <a:avLst/>
              </a:prstGeom>
              <a:noFill/>
              <a:ln w="9525">
                <a:noFill/>
                <a:miter lim="800000"/>
                <a:headEnd/>
                <a:tailEnd/>
              </a:ln>
            </p:spPr>
            <p:txBody>
              <a:bodyPr wrap="none">
                <a:spAutoFit/>
              </a:bodyPr>
              <a:lstStyle/>
              <a:p>
                <a:r>
                  <a:rPr lang="fr-FR" sz="1600">
                    <a:cs typeface="Arial" pitchFamily="34" charset="0"/>
                  </a:rPr>
                  <a:t>Energy</a:t>
                </a:r>
              </a:p>
            </p:txBody>
          </p:sp>
          <p:sp>
            <p:nvSpPr>
              <p:cNvPr id="16428" name="Line 201"/>
              <p:cNvSpPr>
                <a:spLocks noChangeShapeType="1"/>
              </p:cNvSpPr>
              <p:nvPr/>
            </p:nvSpPr>
            <p:spPr bwMode="auto">
              <a:xfrm>
                <a:off x="4260" y="3084"/>
                <a:ext cx="6" cy="623"/>
              </a:xfrm>
              <a:prstGeom prst="line">
                <a:avLst/>
              </a:prstGeom>
              <a:noFill/>
              <a:ln w="28575">
                <a:solidFill>
                  <a:srgbClr val="FF0000"/>
                </a:solidFill>
                <a:round/>
                <a:headEnd type="triangle" w="med" len="med"/>
                <a:tailEnd type="triangle" w="med" len="med"/>
              </a:ln>
            </p:spPr>
            <p:txBody>
              <a:bodyPr anchor="ctr"/>
              <a:lstStyle/>
              <a:p>
                <a:endParaRPr lang="fr-FR"/>
              </a:p>
            </p:txBody>
          </p:sp>
          <p:sp>
            <p:nvSpPr>
              <p:cNvPr id="16429" name="Text Box 202"/>
              <p:cNvSpPr txBox="1">
                <a:spLocks noChangeArrowheads="1"/>
              </p:cNvSpPr>
              <p:nvPr/>
            </p:nvSpPr>
            <p:spPr bwMode="auto">
              <a:xfrm>
                <a:off x="4026" y="3220"/>
                <a:ext cx="292" cy="250"/>
              </a:xfrm>
              <a:prstGeom prst="rect">
                <a:avLst/>
              </a:prstGeom>
              <a:noFill/>
              <a:ln w="9525" algn="ctr">
                <a:noFill/>
                <a:miter lim="800000"/>
                <a:headEnd/>
                <a:tailEnd/>
              </a:ln>
            </p:spPr>
            <p:txBody>
              <a:bodyPr>
                <a:spAutoFit/>
              </a:bodyPr>
              <a:lstStyle/>
              <a:p>
                <a:pPr>
                  <a:spcBef>
                    <a:spcPct val="50000"/>
                  </a:spcBef>
                </a:pPr>
                <a:r>
                  <a:rPr lang="fr-FR" sz="2000" b="1">
                    <a:solidFill>
                      <a:srgbClr val="FF0000"/>
                    </a:solidFill>
                  </a:rPr>
                  <a:t>U</a:t>
                </a:r>
              </a:p>
            </p:txBody>
          </p:sp>
          <p:sp>
            <p:nvSpPr>
              <p:cNvPr id="16430" name="Rectangle 120"/>
              <p:cNvSpPr>
                <a:spLocks noChangeArrowheads="1"/>
              </p:cNvSpPr>
              <p:nvPr/>
            </p:nvSpPr>
            <p:spPr bwMode="auto">
              <a:xfrm>
                <a:off x="4198" y="3829"/>
                <a:ext cx="1332" cy="442"/>
              </a:xfrm>
              <a:prstGeom prst="rect">
                <a:avLst/>
              </a:prstGeom>
              <a:noFill/>
              <a:ln w="9525">
                <a:noFill/>
                <a:miter lim="800000"/>
                <a:headEnd/>
                <a:tailEnd/>
              </a:ln>
            </p:spPr>
            <p:txBody>
              <a:bodyPr wrap="none">
                <a:spAutoFit/>
              </a:bodyPr>
              <a:lstStyle/>
              <a:p>
                <a:r>
                  <a:rPr lang="fr-FR" sz="2000" b="1">
                    <a:solidFill>
                      <a:srgbClr val="A50021"/>
                    </a:solidFill>
                    <a:cs typeface="Arial" pitchFamily="34" charset="0"/>
                  </a:rPr>
                  <a:t>        Gap ~ 0.20 eV</a:t>
                </a:r>
                <a:br>
                  <a:rPr lang="fr-FR" sz="2000" b="1">
                    <a:solidFill>
                      <a:srgbClr val="A50021"/>
                    </a:solidFill>
                    <a:cs typeface="Arial" pitchFamily="34" charset="0"/>
                  </a:rPr>
                </a:br>
                <a:r>
                  <a:rPr lang="fr-FR" sz="2000" b="1">
                    <a:solidFill>
                      <a:srgbClr val="A50021"/>
                    </a:solidFill>
                    <a:cs typeface="Arial" pitchFamily="34" charset="0"/>
                  </a:rPr>
                  <a:t>	for </a:t>
                </a:r>
                <a:r>
                  <a:rPr lang="fr-FR" b="1">
                    <a:solidFill>
                      <a:srgbClr val="A50021"/>
                    </a:solidFill>
                  </a:rPr>
                  <a:t>AM</a:t>
                </a:r>
                <a:r>
                  <a:rPr lang="fr-FR" b="1" baseline="-25000">
                    <a:solidFill>
                      <a:srgbClr val="A50021"/>
                    </a:solidFill>
                  </a:rPr>
                  <a:t>4</a:t>
                </a:r>
                <a:r>
                  <a:rPr lang="fr-FR" b="1">
                    <a:solidFill>
                      <a:srgbClr val="A50021"/>
                    </a:solidFill>
                  </a:rPr>
                  <a:t>Q</a:t>
                </a:r>
                <a:r>
                  <a:rPr lang="fr-FR" b="1" baseline="-25000">
                    <a:solidFill>
                      <a:srgbClr val="A50021"/>
                    </a:solidFill>
                  </a:rPr>
                  <a:t>8</a:t>
                </a:r>
              </a:p>
            </p:txBody>
          </p:sp>
        </p:gr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0035 -0.00092 L 0.04896 0.07454 " pathEditMode="relative" rAng="0" ptsTypes="AA">
                                      <p:cBhvr>
                                        <p:cTn id="6" dur="2000" fill="hold"/>
                                        <p:tgtEl>
                                          <p:spTgt spid="147516"/>
                                        </p:tgtEl>
                                        <p:attrNameLst>
                                          <p:attrName>ppt_x</p:attrName>
                                          <p:attrName>ppt_y</p:attrName>
                                        </p:attrNameLst>
                                      </p:cBhvr>
                                      <p:rCtr x="24" y="38"/>
                                    </p:animMotion>
                                  </p:childTnLst>
                                </p:cTn>
                              </p:par>
                              <p:par>
                                <p:cTn id="7" presetID="10"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2000"/>
                                        <p:tgtEl>
                                          <p:spTgt spid="4"/>
                                        </p:tgtEl>
                                      </p:cBhvr>
                                    </p:animEffect>
                                  </p:childTnLst>
                                </p:cTn>
                              </p:par>
                              <p:par>
                                <p:cTn id="10" presetID="1"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47573"/>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0" presetClass="path" presetSubtype="0" accel="50000" decel="50000" fill="hold" grpId="1" nodeType="clickEffect">
                                  <p:stCondLst>
                                    <p:cond delay="0"/>
                                  </p:stCondLst>
                                  <p:childTnLst>
                                    <p:animMotion origin="layout" path="M 0.00451 -0.00116 L 0.03489 -0.00116 " pathEditMode="relative" rAng="0" ptsTypes="AA">
                                      <p:cBhvr>
                                        <p:cTn id="21" dur="1000" fill="hold"/>
                                        <p:tgtEl>
                                          <p:spTgt spid="147573"/>
                                        </p:tgtEl>
                                        <p:attrNameLst>
                                          <p:attrName>ppt_x</p:attrName>
                                          <p:attrName>ppt_y</p:attrName>
                                        </p:attrNameLst>
                                      </p:cBhvr>
                                      <p:rCtr x="15" y="0"/>
                                    </p:animMotion>
                                  </p:childTnLst>
                                </p:cTn>
                              </p:par>
                            </p:childTnLst>
                          </p:cTn>
                        </p:par>
                        <p:par>
                          <p:cTn id="22" fill="hold">
                            <p:stCondLst>
                              <p:cond delay="1000"/>
                            </p:stCondLst>
                            <p:childTnLst>
                              <p:par>
                                <p:cTn id="23" presetID="1" presetClass="entr" presetSubtype="0"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par>
                          <p:cTn id="25" fill="hold">
                            <p:stCondLst>
                              <p:cond delay="1000"/>
                            </p:stCondLst>
                            <p:childTnLst>
                              <p:par>
                                <p:cTn id="26" presetID="0" presetClass="path" presetSubtype="0" accel="50000" decel="50000" fill="hold" grpId="2" nodeType="afterEffect">
                                  <p:stCondLst>
                                    <p:cond delay="0"/>
                                  </p:stCondLst>
                                  <p:childTnLst>
                                    <p:animMotion origin="layout" path="M 0.03542 -0.00116 L 0.00452 -0.00116 " pathEditMode="relative" rAng="0" ptsTypes="AA">
                                      <p:cBhvr>
                                        <p:cTn id="27" dur="500" fill="hold"/>
                                        <p:tgtEl>
                                          <p:spTgt spid="147573"/>
                                        </p:tgtEl>
                                        <p:attrNameLst>
                                          <p:attrName>ppt_x</p:attrName>
                                          <p:attrName>ppt_y</p:attrName>
                                        </p:attrNameLst>
                                      </p:cBhvr>
                                      <p:rCtr x="-15" y="0"/>
                                    </p:animMotion>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1476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516" grpId="0" animBg="1"/>
      <p:bldP spid="147573" grpId="0" animBg="1"/>
      <p:bldP spid="147573" grpId="1" animBg="1"/>
      <p:bldP spid="147573" grpId="2" animBg="1"/>
      <p:bldP spid="14760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30"/>
          <p:cNvSpPr>
            <a:spLocks noGrp="1" noChangeArrowheads="1"/>
          </p:cNvSpPr>
          <p:nvPr>
            <p:ph type="sldNum" sz="quarter" idx="10"/>
          </p:nvPr>
        </p:nvSpPr>
        <p:spPr>
          <a:ln/>
        </p:spPr>
        <p:txBody>
          <a:bodyPr/>
          <a:lstStyle/>
          <a:p>
            <a:fld id="{450146C7-4686-438B-9C18-873F0C56C1C1}" type="slidenum">
              <a:rPr lang="fr-FR"/>
              <a:pPr/>
              <a:t>21</a:t>
            </a:fld>
            <a:endParaRPr lang="fr-FR"/>
          </a:p>
        </p:txBody>
      </p:sp>
      <p:sp>
        <p:nvSpPr>
          <p:cNvPr id="17411" name="Title Placeholder 1"/>
          <p:cNvSpPr txBox="1">
            <a:spLocks/>
          </p:cNvSpPr>
          <p:nvPr/>
        </p:nvSpPr>
        <p:spPr bwMode="auto">
          <a:xfrm>
            <a:off x="0" y="0"/>
            <a:ext cx="9144000" cy="858838"/>
          </a:xfrm>
          <a:prstGeom prst="rect">
            <a:avLst/>
          </a:prstGeom>
          <a:solidFill>
            <a:srgbClr val="335A99"/>
          </a:solidFill>
          <a:ln w="9525" algn="ctr">
            <a:solidFill>
              <a:schemeClr val="tx1"/>
            </a:solidFill>
            <a:miter lim="800000"/>
            <a:headEnd/>
            <a:tailEnd/>
          </a:ln>
        </p:spPr>
        <p:txBody>
          <a:bodyPr anchor="ctr"/>
          <a:lstStyle/>
          <a:p>
            <a:pPr algn="ctr"/>
            <a:r>
              <a:rPr lang="fr-FR" sz="3200" b="1">
                <a:solidFill>
                  <a:schemeClr val="bg1"/>
                </a:solidFill>
              </a:rPr>
              <a:t>AM</a:t>
            </a:r>
            <a:r>
              <a:rPr lang="fr-FR" sz="3200" b="1" baseline="-25000">
                <a:solidFill>
                  <a:schemeClr val="bg1"/>
                </a:solidFill>
              </a:rPr>
              <a:t>4</a:t>
            </a:r>
            <a:r>
              <a:rPr lang="fr-FR" sz="3200" b="1">
                <a:solidFill>
                  <a:schemeClr val="bg1"/>
                </a:solidFill>
              </a:rPr>
              <a:t>Q</a:t>
            </a:r>
            <a:r>
              <a:rPr lang="fr-FR" sz="3200" b="1" baseline="-25000">
                <a:solidFill>
                  <a:schemeClr val="bg1"/>
                </a:solidFill>
              </a:rPr>
              <a:t>8</a:t>
            </a:r>
            <a:r>
              <a:rPr lang="fr-FR" sz="3200" b="1" baseline="-25000"/>
              <a:t> </a:t>
            </a:r>
            <a:r>
              <a:rPr lang="fr-FR" sz="3200" b="1">
                <a:solidFill>
                  <a:schemeClr val="bg1"/>
                </a:solidFill>
              </a:rPr>
              <a:t>Mott insulators</a:t>
            </a:r>
            <a:r>
              <a:rPr lang="fr-FR"/>
              <a:t> </a:t>
            </a:r>
          </a:p>
        </p:txBody>
      </p:sp>
      <p:pic>
        <p:nvPicPr>
          <p:cNvPr id="17412" name="Picture 4"/>
          <p:cNvPicPr>
            <a:picLocks noChangeAspect="1" noChangeArrowheads="1"/>
          </p:cNvPicPr>
          <p:nvPr/>
        </p:nvPicPr>
        <p:blipFill>
          <a:blip r:embed="rId2"/>
          <a:srcRect t="2136"/>
          <a:stretch>
            <a:fillRect/>
          </a:stretch>
        </p:blipFill>
        <p:spPr bwMode="auto">
          <a:xfrm>
            <a:off x="1308100" y="1971675"/>
            <a:ext cx="2933700" cy="4351338"/>
          </a:xfrm>
          <a:prstGeom prst="rect">
            <a:avLst/>
          </a:prstGeom>
          <a:noFill/>
          <a:ln w="76200" cmpd="tri">
            <a:noFill/>
            <a:miter lim="800000"/>
            <a:headEnd/>
            <a:tailEnd/>
          </a:ln>
        </p:spPr>
      </p:pic>
      <p:pic>
        <p:nvPicPr>
          <p:cNvPr id="17413" name="Picture 8"/>
          <p:cNvPicPr>
            <a:picLocks noChangeAspect="1" noChangeArrowheads="1"/>
          </p:cNvPicPr>
          <p:nvPr/>
        </p:nvPicPr>
        <p:blipFill>
          <a:blip r:embed="rId3"/>
          <a:srcRect/>
          <a:stretch>
            <a:fillRect/>
          </a:stretch>
        </p:blipFill>
        <p:spPr bwMode="auto">
          <a:xfrm>
            <a:off x="-12700" y="855663"/>
            <a:ext cx="1336675" cy="1265237"/>
          </a:xfrm>
          <a:prstGeom prst="rect">
            <a:avLst/>
          </a:prstGeom>
          <a:noFill/>
          <a:ln w="9525">
            <a:noFill/>
            <a:miter lim="800000"/>
            <a:headEnd/>
            <a:tailEnd/>
          </a:ln>
        </p:spPr>
      </p:pic>
      <p:sp>
        <p:nvSpPr>
          <p:cNvPr id="17414" name="Rectangle 10"/>
          <p:cNvSpPr>
            <a:spLocks noChangeArrowheads="1"/>
          </p:cNvSpPr>
          <p:nvPr/>
        </p:nvSpPr>
        <p:spPr bwMode="auto">
          <a:xfrm>
            <a:off x="1641475" y="6351588"/>
            <a:ext cx="7070725" cy="274637"/>
          </a:xfrm>
          <a:prstGeom prst="rect">
            <a:avLst/>
          </a:prstGeom>
          <a:solidFill>
            <a:schemeClr val="bg1"/>
          </a:solidFill>
          <a:ln w="76200" cmpd="tri">
            <a:noFill/>
            <a:miter lim="800000"/>
            <a:headEnd/>
            <a:tailEnd/>
          </a:ln>
        </p:spPr>
        <p:txBody>
          <a:bodyPr anchor="b">
            <a:spAutoFit/>
          </a:bodyPr>
          <a:lstStyle/>
          <a:p>
            <a:r>
              <a:rPr lang="nb-NO" sz="1200"/>
              <a:t>Abd-Elmeguid et al., Phys. Rev. Lett. </a:t>
            </a:r>
            <a:r>
              <a:rPr lang="nb-NO" sz="1200" b="1"/>
              <a:t>93</a:t>
            </a:r>
            <a:r>
              <a:rPr lang="nb-NO" sz="1200"/>
              <a:t>, 126403 (2004); </a:t>
            </a:r>
            <a:r>
              <a:rPr lang="fr-FR" sz="1200">
                <a:solidFill>
                  <a:schemeClr val="tx2"/>
                </a:solidFill>
              </a:rPr>
              <a:t>R. Pocha </a:t>
            </a:r>
            <a:r>
              <a:rPr lang="fr-FR" sz="1200" i="1">
                <a:solidFill>
                  <a:schemeClr val="tx2"/>
                </a:solidFill>
              </a:rPr>
              <a:t>et al.</a:t>
            </a:r>
            <a:r>
              <a:rPr lang="fr-FR" sz="1200">
                <a:solidFill>
                  <a:schemeClr val="tx2"/>
                </a:solidFill>
              </a:rPr>
              <a:t>, </a:t>
            </a:r>
            <a:r>
              <a:rPr lang="fr-FR" sz="1200" i="1">
                <a:solidFill>
                  <a:schemeClr val="tx2"/>
                </a:solidFill>
              </a:rPr>
              <a:t>J. Am. Chem. Soc. </a:t>
            </a:r>
            <a:r>
              <a:rPr lang="fr-FR" sz="1200" b="1">
                <a:solidFill>
                  <a:schemeClr val="tx2"/>
                </a:solidFill>
              </a:rPr>
              <a:t>127</a:t>
            </a:r>
            <a:r>
              <a:rPr lang="fr-FR" sz="1200">
                <a:solidFill>
                  <a:schemeClr val="tx2"/>
                </a:solidFill>
              </a:rPr>
              <a:t>, </a:t>
            </a:r>
            <a:r>
              <a:rPr lang="fr-FR" sz="1200" i="1">
                <a:solidFill>
                  <a:schemeClr val="tx2"/>
                </a:solidFill>
              </a:rPr>
              <a:t>8732 </a:t>
            </a:r>
            <a:r>
              <a:rPr lang="fr-FR" sz="1200">
                <a:solidFill>
                  <a:schemeClr val="tx2"/>
                </a:solidFill>
              </a:rPr>
              <a:t>(2005)</a:t>
            </a:r>
          </a:p>
        </p:txBody>
      </p:sp>
      <p:sp>
        <p:nvSpPr>
          <p:cNvPr id="17415" name="Rectangle 13"/>
          <p:cNvSpPr>
            <a:spLocks noChangeArrowheads="1"/>
          </p:cNvSpPr>
          <p:nvPr/>
        </p:nvSpPr>
        <p:spPr bwMode="auto">
          <a:xfrm>
            <a:off x="6977063" y="1482725"/>
            <a:ext cx="2020887" cy="3424238"/>
          </a:xfrm>
          <a:prstGeom prst="rect">
            <a:avLst/>
          </a:prstGeom>
          <a:gradFill rotWithShape="1">
            <a:gsLst>
              <a:gs pos="0">
                <a:srgbClr val="FFFFB6"/>
              </a:gs>
              <a:gs pos="100000">
                <a:srgbClr val="FFFF00"/>
              </a:gs>
            </a:gsLst>
            <a:lin ang="0" scaled="1"/>
          </a:gradFill>
          <a:ln w="9525">
            <a:noFill/>
            <a:miter lim="800000"/>
            <a:headEnd/>
            <a:tailEnd/>
          </a:ln>
        </p:spPr>
        <p:txBody>
          <a:bodyPr wrap="none" anchor="ctr"/>
          <a:lstStyle/>
          <a:p>
            <a:endParaRPr lang="fr-FR"/>
          </a:p>
        </p:txBody>
      </p:sp>
      <p:sp>
        <p:nvSpPr>
          <p:cNvPr id="106512" name="Rectangle 120"/>
          <p:cNvSpPr>
            <a:spLocks noChangeArrowheads="1"/>
          </p:cNvSpPr>
          <p:nvPr/>
        </p:nvSpPr>
        <p:spPr bwMode="auto">
          <a:xfrm>
            <a:off x="4062413" y="5397500"/>
            <a:ext cx="5291137" cy="779463"/>
          </a:xfrm>
          <a:prstGeom prst="rect">
            <a:avLst/>
          </a:prstGeom>
          <a:noFill/>
          <a:ln w="9525">
            <a:noFill/>
            <a:miter lim="800000"/>
            <a:headEnd/>
            <a:tailEnd/>
          </a:ln>
        </p:spPr>
        <p:txBody>
          <a:bodyPr>
            <a:spAutoFit/>
          </a:bodyPr>
          <a:lstStyle/>
          <a:p>
            <a:pPr>
              <a:buFont typeface="Wingdings" pitchFamily="2" charset="2"/>
              <a:buChar char="ü"/>
              <a:defRPr/>
            </a:pPr>
            <a:r>
              <a:rPr lang="fr-FR" b="1">
                <a:solidFill>
                  <a:srgbClr val="334699"/>
                </a:solidFill>
                <a:effectLst>
                  <a:outerShdw blurRad="38100" dist="38100" dir="2700000" algn="tl">
                    <a:srgbClr val="C0C0C0"/>
                  </a:outerShdw>
                </a:effectLst>
              </a:rPr>
              <a:t> Transition Mott insulator – metal under pressure</a:t>
            </a:r>
          </a:p>
          <a:p>
            <a:pPr>
              <a:spcBef>
                <a:spcPct val="50000"/>
              </a:spcBef>
              <a:buFont typeface="Wingdings" pitchFamily="2" charset="2"/>
              <a:buChar char="ü"/>
              <a:defRPr/>
            </a:pPr>
            <a:r>
              <a:rPr lang="fr-FR" b="1">
                <a:solidFill>
                  <a:srgbClr val="334699"/>
                </a:solidFill>
                <a:effectLst>
                  <a:outerShdw blurRad="38100" dist="38100" dir="2700000" algn="tl">
                    <a:srgbClr val="C0C0C0"/>
                  </a:outerShdw>
                </a:effectLst>
              </a:rPr>
              <a:t> Superconductivity (T°</a:t>
            </a:r>
            <a:r>
              <a:rPr lang="fr-FR" b="1" baseline="-25000">
                <a:solidFill>
                  <a:srgbClr val="334699"/>
                </a:solidFill>
                <a:effectLst>
                  <a:outerShdw blurRad="38100" dist="38100" dir="2700000" algn="tl">
                    <a:srgbClr val="C0C0C0"/>
                  </a:outerShdw>
                </a:effectLst>
              </a:rPr>
              <a:t>C </a:t>
            </a:r>
            <a:r>
              <a:rPr lang="fr-FR" b="1">
                <a:solidFill>
                  <a:srgbClr val="334699"/>
                </a:solidFill>
                <a:effectLst>
                  <a:outerShdw blurRad="38100" dist="38100" dir="2700000" algn="tl">
                    <a:srgbClr val="C0C0C0"/>
                  </a:outerShdw>
                </a:effectLst>
              </a:rPr>
              <a:t>= 5-7K)</a:t>
            </a:r>
          </a:p>
        </p:txBody>
      </p:sp>
      <p:sp>
        <p:nvSpPr>
          <p:cNvPr id="17417" name="Text Box 20"/>
          <p:cNvSpPr txBox="1">
            <a:spLocks noChangeArrowheads="1"/>
          </p:cNvSpPr>
          <p:nvPr/>
        </p:nvSpPr>
        <p:spPr bwMode="auto">
          <a:xfrm>
            <a:off x="7399338" y="4972050"/>
            <a:ext cx="1558925" cy="366713"/>
          </a:xfrm>
          <a:prstGeom prst="rect">
            <a:avLst/>
          </a:prstGeom>
          <a:noFill/>
          <a:ln w="9525">
            <a:noFill/>
            <a:miter lim="800000"/>
            <a:headEnd/>
            <a:tailEnd/>
          </a:ln>
        </p:spPr>
        <p:txBody>
          <a:bodyPr wrap="none">
            <a:spAutoFit/>
          </a:bodyPr>
          <a:lstStyle/>
          <a:p>
            <a:r>
              <a:rPr lang="fr-FR" b="1"/>
              <a:t>Pression (GPa)</a:t>
            </a:r>
          </a:p>
        </p:txBody>
      </p:sp>
      <p:sp>
        <p:nvSpPr>
          <p:cNvPr id="17418" name="Text Box 21"/>
          <p:cNvSpPr txBox="1">
            <a:spLocks noChangeArrowheads="1"/>
          </p:cNvSpPr>
          <p:nvPr/>
        </p:nvSpPr>
        <p:spPr bwMode="auto">
          <a:xfrm>
            <a:off x="5451475" y="855663"/>
            <a:ext cx="1744663" cy="366712"/>
          </a:xfrm>
          <a:prstGeom prst="rect">
            <a:avLst/>
          </a:prstGeom>
          <a:noFill/>
          <a:ln w="9525">
            <a:noFill/>
            <a:miter lim="800000"/>
            <a:headEnd/>
            <a:tailEnd/>
          </a:ln>
        </p:spPr>
        <p:txBody>
          <a:bodyPr wrap="none">
            <a:spAutoFit/>
          </a:bodyPr>
          <a:lstStyle/>
          <a:p>
            <a:r>
              <a:rPr lang="fr-FR" b="1"/>
              <a:t>Temperature (K)</a:t>
            </a:r>
          </a:p>
        </p:txBody>
      </p:sp>
      <p:sp>
        <p:nvSpPr>
          <p:cNvPr id="17419" name="Text Box 22"/>
          <p:cNvSpPr txBox="1">
            <a:spLocks noChangeArrowheads="1"/>
          </p:cNvSpPr>
          <p:nvPr/>
        </p:nvSpPr>
        <p:spPr bwMode="auto">
          <a:xfrm>
            <a:off x="5534025" y="4906963"/>
            <a:ext cx="292100" cy="366712"/>
          </a:xfrm>
          <a:prstGeom prst="rect">
            <a:avLst/>
          </a:prstGeom>
          <a:noFill/>
          <a:ln w="9525">
            <a:noFill/>
            <a:miter lim="800000"/>
            <a:headEnd/>
            <a:tailEnd/>
          </a:ln>
        </p:spPr>
        <p:txBody>
          <a:bodyPr wrap="none">
            <a:spAutoFit/>
          </a:bodyPr>
          <a:lstStyle/>
          <a:p>
            <a:r>
              <a:rPr lang="fr-FR" b="1">
                <a:latin typeface="Garamond" pitchFamily="18" charset="0"/>
              </a:rPr>
              <a:t>0</a:t>
            </a:r>
          </a:p>
        </p:txBody>
      </p:sp>
      <p:sp>
        <p:nvSpPr>
          <p:cNvPr id="17420" name="Text Box 23"/>
          <p:cNvSpPr txBox="1">
            <a:spLocks noChangeArrowheads="1"/>
          </p:cNvSpPr>
          <p:nvPr/>
        </p:nvSpPr>
        <p:spPr bwMode="auto">
          <a:xfrm>
            <a:off x="6804025" y="4913313"/>
            <a:ext cx="257175" cy="366712"/>
          </a:xfrm>
          <a:prstGeom prst="rect">
            <a:avLst/>
          </a:prstGeom>
          <a:noFill/>
          <a:ln w="9525">
            <a:noFill/>
            <a:miter lim="800000"/>
            <a:headEnd/>
            <a:tailEnd/>
          </a:ln>
        </p:spPr>
        <p:txBody>
          <a:bodyPr>
            <a:spAutoFit/>
          </a:bodyPr>
          <a:lstStyle/>
          <a:p>
            <a:r>
              <a:rPr lang="fr-FR" b="1">
                <a:latin typeface="Garamond" pitchFamily="18" charset="0"/>
              </a:rPr>
              <a:t>6</a:t>
            </a:r>
          </a:p>
        </p:txBody>
      </p:sp>
      <p:sp>
        <p:nvSpPr>
          <p:cNvPr id="17421" name="Freeform 24"/>
          <p:cNvSpPr>
            <a:spLocks/>
          </p:cNvSpPr>
          <p:nvPr/>
        </p:nvSpPr>
        <p:spPr bwMode="auto">
          <a:xfrm>
            <a:off x="7210425" y="3960813"/>
            <a:ext cx="1820863" cy="957262"/>
          </a:xfrm>
          <a:custGeom>
            <a:avLst/>
            <a:gdLst>
              <a:gd name="T0" fmla="*/ 2147483647 w 1446"/>
              <a:gd name="T1" fmla="*/ 2147483647 h 603"/>
              <a:gd name="T2" fmla="*/ 0 w 1446"/>
              <a:gd name="T3" fmla="*/ 2147483647 h 603"/>
              <a:gd name="T4" fmla="*/ 2147483647 w 1446"/>
              <a:gd name="T5" fmla="*/ 2147483647 h 603"/>
              <a:gd name="T6" fmla="*/ 2147483647 w 1446"/>
              <a:gd name="T7" fmla="*/ 2147483647 h 603"/>
              <a:gd name="T8" fmla="*/ 2147483647 w 1446"/>
              <a:gd name="T9" fmla="*/ 0 h 603"/>
              <a:gd name="T10" fmla="*/ 0 60000 65536"/>
              <a:gd name="T11" fmla="*/ 0 60000 65536"/>
              <a:gd name="T12" fmla="*/ 0 60000 65536"/>
              <a:gd name="T13" fmla="*/ 0 60000 65536"/>
              <a:gd name="T14" fmla="*/ 0 60000 65536"/>
              <a:gd name="T15" fmla="*/ 0 w 1446"/>
              <a:gd name="T16" fmla="*/ 0 h 603"/>
              <a:gd name="T17" fmla="*/ 1446 w 1446"/>
              <a:gd name="T18" fmla="*/ 603 h 603"/>
            </a:gdLst>
            <a:ahLst/>
            <a:cxnLst>
              <a:cxn ang="T10">
                <a:pos x="T0" y="T1"/>
              </a:cxn>
              <a:cxn ang="T11">
                <a:pos x="T2" y="T3"/>
              </a:cxn>
              <a:cxn ang="T12">
                <a:pos x="T4" y="T5"/>
              </a:cxn>
              <a:cxn ang="T13">
                <a:pos x="T6" y="T7"/>
              </a:cxn>
              <a:cxn ang="T14">
                <a:pos x="T8" y="T9"/>
              </a:cxn>
            </a:cxnLst>
            <a:rect l="T15" t="T16" r="T17" b="T18"/>
            <a:pathLst>
              <a:path w="1446" h="603">
                <a:moveTo>
                  <a:pt x="1446" y="596"/>
                </a:moveTo>
                <a:cubicBezTo>
                  <a:pt x="1205" y="597"/>
                  <a:pt x="185" y="590"/>
                  <a:pt x="0" y="603"/>
                </a:cubicBezTo>
                <a:cubicBezTo>
                  <a:pt x="89" y="430"/>
                  <a:pt x="102" y="374"/>
                  <a:pt x="241" y="282"/>
                </a:cubicBezTo>
                <a:cubicBezTo>
                  <a:pt x="380" y="190"/>
                  <a:pt x="635" y="99"/>
                  <a:pt x="833" y="52"/>
                </a:cubicBezTo>
                <a:cubicBezTo>
                  <a:pt x="1032" y="5"/>
                  <a:pt x="1309" y="11"/>
                  <a:pt x="1434" y="0"/>
                </a:cubicBezTo>
              </a:path>
            </a:pathLst>
          </a:custGeom>
          <a:solidFill>
            <a:srgbClr val="00FFFF"/>
          </a:solidFill>
          <a:ln w="63500">
            <a:solidFill>
              <a:srgbClr val="0033CC"/>
            </a:solidFill>
            <a:round/>
            <a:headEnd/>
            <a:tailEnd/>
          </a:ln>
        </p:spPr>
        <p:txBody>
          <a:bodyPr/>
          <a:lstStyle/>
          <a:p>
            <a:endParaRPr lang="fr-FR"/>
          </a:p>
        </p:txBody>
      </p:sp>
      <p:sp>
        <p:nvSpPr>
          <p:cNvPr id="17422" name="Text Box 25"/>
          <p:cNvSpPr txBox="1">
            <a:spLocks noChangeArrowheads="1"/>
          </p:cNvSpPr>
          <p:nvPr/>
        </p:nvSpPr>
        <p:spPr bwMode="auto">
          <a:xfrm>
            <a:off x="7362825" y="4416425"/>
            <a:ext cx="1520825" cy="336550"/>
          </a:xfrm>
          <a:prstGeom prst="rect">
            <a:avLst/>
          </a:prstGeom>
          <a:noFill/>
          <a:ln w="9525">
            <a:noFill/>
            <a:miter lim="800000"/>
            <a:headEnd/>
            <a:tailEnd/>
          </a:ln>
        </p:spPr>
        <p:txBody>
          <a:bodyPr wrap="none">
            <a:spAutoFit/>
          </a:bodyPr>
          <a:lstStyle/>
          <a:p>
            <a:r>
              <a:rPr lang="fr-FR" sz="1600" b="1"/>
              <a:t>superconductor</a:t>
            </a:r>
          </a:p>
        </p:txBody>
      </p:sp>
      <p:sp>
        <p:nvSpPr>
          <p:cNvPr id="17423" name="Rectangle 26"/>
          <p:cNvSpPr>
            <a:spLocks noChangeArrowheads="1"/>
          </p:cNvSpPr>
          <p:nvPr/>
        </p:nvSpPr>
        <p:spPr bwMode="auto">
          <a:xfrm>
            <a:off x="5783263" y="1473200"/>
            <a:ext cx="1168400" cy="3413125"/>
          </a:xfrm>
          <a:prstGeom prst="rect">
            <a:avLst/>
          </a:prstGeom>
          <a:gradFill rotWithShape="1">
            <a:gsLst>
              <a:gs pos="0">
                <a:srgbClr val="FF0000">
                  <a:alpha val="82999"/>
                </a:srgbClr>
              </a:gs>
              <a:gs pos="100000">
                <a:srgbClr val="FFA8A8"/>
              </a:gs>
            </a:gsLst>
            <a:lin ang="0" scaled="1"/>
          </a:gradFill>
          <a:ln w="9525">
            <a:noFill/>
            <a:miter lim="800000"/>
            <a:headEnd/>
            <a:tailEnd/>
          </a:ln>
        </p:spPr>
        <p:txBody>
          <a:bodyPr wrap="none" anchor="ctr"/>
          <a:lstStyle/>
          <a:p>
            <a:endParaRPr lang="fr-FR"/>
          </a:p>
        </p:txBody>
      </p:sp>
      <p:sp>
        <p:nvSpPr>
          <p:cNvPr id="17424" name="Line 27"/>
          <p:cNvSpPr>
            <a:spLocks noChangeShapeType="1"/>
          </p:cNvSpPr>
          <p:nvPr/>
        </p:nvSpPr>
        <p:spPr bwMode="auto">
          <a:xfrm flipH="1" flipV="1">
            <a:off x="5770563" y="1200150"/>
            <a:ext cx="6350" cy="3727450"/>
          </a:xfrm>
          <a:prstGeom prst="line">
            <a:avLst/>
          </a:prstGeom>
          <a:noFill/>
          <a:ln w="50800">
            <a:solidFill>
              <a:schemeClr val="tx1"/>
            </a:solidFill>
            <a:round/>
            <a:headEnd/>
            <a:tailEnd type="triangle" w="lg" len="lg"/>
          </a:ln>
        </p:spPr>
        <p:txBody>
          <a:bodyPr/>
          <a:lstStyle/>
          <a:p>
            <a:endParaRPr lang="fr-FR"/>
          </a:p>
        </p:txBody>
      </p:sp>
      <p:sp>
        <p:nvSpPr>
          <p:cNvPr id="17425" name="Line 28"/>
          <p:cNvSpPr>
            <a:spLocks noChangeShapeType="1"/>
          </p:cNvSpPr>
          <p:nvPr/>
        </p:nvSpPr>
        <p:spPr bwMode="auto">
          <a:xfrm flipH="1">
            <a:off x="6962775" y="1346200"/>
            <a:ext cx="17463" cy="3603625"/>
          </a:xfrm>
          <a:prstGeom prst="line">
            <a:avLst/>
          </a:prstGeom>
          <a:noFill/>
          <a:ln w="63500">
            <a:solidFill>
              <a:srgbClr val="0033CC"/>
            </a:solidFill>
            <a:round/>
            <a:headEnd/>
            <a:tailEnd/>
          </a:ln>
        </p:spPr>
        <p:txBody>
          <a:bodyPr/>
          <a:lstStyle/>
          <a:p>
            <a:endParaRPr lang="fr-FR"/>
          </a:p>
        </p:txBody>
      </p:sp>
      <p:sp>
        <p:nvSpPr>
          <p:cNvPr id="17426" name="Line 29"/>
          <p:cNvSpPr>
            <a:spLocks noChangeShapeType="1"/>
          </p:cNvSpPr>
          <p:nvPr/>
        </p:nvSpPr>
        <p:spPr bwMode="auto">
          <a:xfrm>
            <a:off x="5792788" y="4916488"/>
            <a:ext cx="3359150" cy="11112"/>
          </a:xfrm>
          <a:prstGeom prst="line">
            <a:avLst/>
          </a:prstGeom>
          <a:noFill/>
          <a:ln w="63500">
            <a:solidFill>
              <a:schemeClr val="tx1"/>
            </a:solidFill>
            <a:round/>
            <a:headEnd/>
            <a:tailEnd type="triangle" w="lg" len="lg"/>
          </a:ln>
        </p:spPr>
        <p:txBody>
          <a:bodyPr/>
          <a:lstStyle/>
          <a:p>
            <a:endParaRPr lang="fr-FR"/>
          </a:p>
        </p:txBody>
      </p:sp>
      <p:sp>
        <p:nvSpPr>
          <p:cNvPr id="17427" name="Text Box 30"/>
          <p:cNvSpPr txBox="1">
            <a:spLocks noChangeArrowheads="1"/>
          </p:cNvSpPr>
          <p:nvPr/>
        </p:nvSpPr>
        <p:spPr bwMode="auto">
          <a:xfrm>
            <a:off x="5875338" y="2586038"/>
            <a:ext cx="935037" cy="581025"/>
          </a:xfrm>
          <a:prstGeom prst="rect">
            <a:avLst/>
          </a:prstGeom>
          <a:noFill/>
          <a:ln w="9525">
            <a:noFill/>
            <a:miter lim="800000"/>
            <a:headEnd/>
            <a:tailEnd/>
          </a:ln>
        </p:spPr>
        <p:txBody>
          <a:bodyPr wrap="none">
            <a:spAutoFit/>
          </a:bodyPr>
          <a:lstStyle/>
          <a:p>
            <a:pPr algn="ctr"/>
            <a:r>
              <a:rPr lang="fr-FR" sz="1600" b="1"/>
              <a:t>Mott </a:t>
            </a:r>
          </a:p>
          <a:p>
            <a:pPr algn="ctr"/>
            <a:r>
              <a:rPr lang="fr-FR" sz="1600" b="1"/>
              <a:t>insulator</a:t>
            </a:r>
          </a:p>
        </p:txBody>
      </p:sp>
      <p:sp>
        <p:nvSpPr>
          <p:cNvPr id="17428" name="Text Box 31"/>
          <p:cNvSpPr txBox="1">
            <a:spLocks noChangeArrowheads="1"/>
          </p:cNvSpPr>
          <p:nvPr/>
        </p:nvSpPr>
        <p:spPr bwMode="auto">
          <a:xfrm>
            <a:off x="7702550" y="2803525"/>
            <a:ext cx="731838" cy="366713"/>
          </a:xfrm>
          <a:prstGeom prst="rect">
            <a:avLst/>
          </a:prstGeom>
          <a:noFill/>
          <a:ln w="9525">
            <a:noFill/>
            <a:miter lim="800000"/>
            <a:headEnd/>
            <a:tailEnd/>
          </a:ln>
        </p:spPr>
        <p:txBody>
          <a:bodyPr wrap="none">
            <a:spAutoFit/>
          </a:bodyPr>
          <a:lstStyle/>
          <a:p>
            <a:pPr algn="ctr"/>
            <a:r>
              <a:rPr lang="fr-FR" b="1"/>
              <a:t>metal</a:t>
            </a:r>
          </a:p>
        </p:txBody>
      </p:sp>
      <p:sp>
        <p:nvSpPr>
          <p:cNvPr id="17429" name="Text Box 32"/>
          <p:cNvSpPr txBox="1">
            <a:spLocks noChangeArrowheads="1"/>
          </p:cNvSpPr>
          <p:nvPr/>
        </p:nvSpPr>
        <p:spPr bwMode="auto">
          <a:xfrm>
            <a:off x="7207250" y="1571625"/>
            <a:ext cx="1497013" cy="590550"/>
          </a:xfrm>
          <a:prstGeom prst="rect">
            <a:avLst/>
          </a:prstGeom>
          <a:noFill/>
          <a:ln w="9525">
            <a:solidFill>
              <a:schemeClr val="tx1"/>
            </a:solidFill>
            <a:miter lim="800000"/>
            <a:headEnd/>
            <a:tailEnd/>
          </a:ln>
        </p:spPr>
        <p:txBody>
          <a:bodyPr wrap="none">
            <a:spAutoFit/>
          </a:bodyPr>
          <a:lstStyle/>
          <a:p>
            <a:pPr algn="ctr"/>
            <a:r>
              <a:rPr lang="fr-FR" sz="1600" b="1"/>
              <a:t>Insulator-metal</a:t>
            </a:r>
            <a:br>
              <a:rPr lang="fr-FR" sz="1600" b="1"/>
            </a:br>
            <a:r>
              <a:rPr lang="fr-FR" sz="1600" b="1"/>
              <a:t>Transition</a:t>
            </a:r>
          </a:p>
        </p:txBody>
      </p:sp>
      <p:sp>
        <p:nvSpPr>
          <p:cNvPr id="17430" name="Line 33"/>
          <p:cNvSpPr>
            <a:spLocks noChangeShapeType="1"/>
          </p:cNvSpPr>
          <p:nvPr/>
        </p:nvSpPr>
        <p:spPr bwMode="auto">
          <a:xfrm flipH="1">
            <a:off x="7050088" y="2205038"/>
            <a:ext cx="231775" cy="385762"/>
          </a:xfrm>
          <a:prstGeom prst="line">
            <a:avLst/>
          </a:prstGeom>
          <a:noFill/>
          <a:ln w="9525">
            <a:solidFill>
              <a:schemeClr val="tx1"/>
            </a:solidFill>
            <a:round/>
            <a:headEnd/>
            <a:tailEnd type="triangle" w="med" len="med"/>
          </a:ln>
        </p:spPr>
        <p:txBody>
          <a:bodyPr/>
          <a:lstStyle/>
          <a:p>
            <a:endParaRPr lang="fr-FR"/>
          </a:p>
        </p:txBody>
      </p:sp>
      <p:sp>
        <p:nvSpPr>
          <p:cNvPr id="17431" name="Text Box 34"/>
          <p:cNvSpPr txBox="1">
            <a:spLocks noChangeArrowheads="1"/>
          </p:cNvSpPr>
          <p:nvPr/>
        </p:nvSpPr>
        <p:spPr bwMode="auto">
          <a:xfrm>
            <a:off x="5424488" y="3690938"/>
            <a:ext cx="257175" cy="366712"/>
          </a:xfrm>
          <a:prstGeom prst="rect">
            <a:avLst/>
          </a:prstGeom>
          <a:noFill/>
          <a:ln w="9525">
            <a:noFill/>
            <a:miter lim="800000"/>
            <a:headEnd/>
            <a:tailEnd/>
          </a:ln>
        </p:spPr>
        <p:txBody>
          <a:bodyPr>
            <a:spAutoFit/>
          </a:bodyPr>
          <a:lstStyle/>
          <a:p>
            <a:r>
              <a:rPr lang="fr-FR" b="1">
                <a:latin typeface="Garamond" pitchFamily="18" charset="0"/>
              </a:rPr>
              <a:t>7</a:t>
            </a:r>
          </a:p>
        </p:txBody>
      </p:sp>
      <p:grpSp>
        <p:nvGrpSpPr>
          <p:cNvPr id="2" name="Group 104"/>
          <p:cNvGrpSpPr>
            <a:grpSpLocks/>
          </p:cNvGrpSpPr>
          <p:nvPr/>
        </p:nvGrpSpPr>
        <p:grpSpPr bwMode="auto">
          <a:xfrm>
            <a:off x="2857500" y="1006475"/>
            <a:ext cx="1454150" cy="960438"/>
            <a:chOff x="1668" y="634"/>
            <a:chExt cx="916" cy="605"/>
          </a:xfrm>
        </p:grpSpPr>
        <p:grpSp>
          <p:nvGrpSpPr>
            <p:cNvPr id="3" name="Group 95"/>
            <p:cNvGrpSpPr>
              <a:grpSpLocks/>
            </p:cNvGrpSpPr>
            <p:nvPr/>
          </p:nvGrpSpPr>
          <p:grpSpPr bwMode="auto">
            <a:xfrm>
              <a:off x="2132" y="634"/>
              <a:ext cx="452" cy="605"/>
              <a:chOff x="2107" y="689"/>
              <a:chExt cx="452" cy="605"/>
            </a:xfrm>
          </p:grpSpPr>
          <p:grpSp>
            <p:nvGrpSpPr>
              <p:cNvPr id="4" name="Group 94"/>
              <p:cNvGrpSpPr>
                <a:grpSpLocks/>
              </p:cNvGrpSpPr>
              <p:nvPr/>
            </p:nvGrpSpPr>
            <p:grpSpPr bwMode="auto">
              <a:xfrm>
                <a:off x="2108" y="689"/>
                <a:ext cx="451" cy="605"/>
                <a:chOff x="2108" y="689"/>
                <a:chExt cx="451" cy="605"/>
              </a:xfrm>
            </p:grpSpPr>
            <p:pic>
              <p:nvPicPr>
                <p:cNvPr id="17476" name="Picture 86"/>
                <p:cNvPicPr>
                  <a:picLocks noChangeAspect="1" noChangeArrowheads="1"/>
                </p:cNvPicPr>
                <p:nvPr/>
              </p:nvPicPr>
              <p:blipFill>
                <a:blip r:embed="rId4"/>
                <a:srcRect r="48318"/>
                <a:stretch>
                  <a:fillRect/>
                </a:stretch>
              </p:blipFill>
              <p:spPr bwMode="auto">
                <a:xfrm flipH="1">
                  <a:off x="2121" y="689"/>
                  <a:ext cx="438" cy="605"/>
                </a:xfrm>
                <a:prstGeom prst="rect">
                  <a:avLst/>
                </a:prstGeom>
                <a:noFill/>
                <a:ln w="9525" algn="ctr">
                  <a:noFill/>
                  <a:miter lim="800000"/>
                  <a:headEnd/>
                  <a:tailEnd/>
                </a:ln>
              </p:spPr>
            </p:pic>
            <p:sp>
              <p:nvSpPr>
                <p:cNvPr id="17477" name="Rectangle 87"/>
                <p:cNvSpPr>
                  <a:spLocks noChangeAspect="1" noChangeArrowheads="1"/>
                </p:cNvSpPr>
                <p:nvPr/>
              </p:nvSpPr>
              <p:spPr bwMode="auto">
                <a:xfrm flipH="1">
                  <a:off x="2121" y="770"/>
                  <a:ext cx="23" cy="131"/>
                </a:xfrm>
                <a:prstGeom prst="rect">
                  <a:avLst/>
                </a:prstGeom>
                <a:solidFill>
                  <a:schemeClr val="bg1"/>
                </a:solidFill>
                <a:ln w="9525" algn="ctr">
                  <a:noFill/>
                  <a:miter lim="800000"/>
                  <a:headEnd/>
                  <a:tailEnd/>
                </a:ln>
              </p:spPr>
              <p:txBody>
                <a:bodyPr wrap="none" anchor="ctr"/>
                <a:lstStyle/>
                <a:p>
                  <a:endParaRPr lang="fr-FR"/>
                </a:p>
              </p:txBody>
            </p:sp>
            <p:sp>
              <p:nvSpPr>
                <p:cNvPr id="17478" name="Rectangle 88"/>
                <p:cNvSpPr>
                  <a:spLocks noChangeAspect="1" noChangeArrowheads="1"/>
                </p:cNvSpPr>
                <p:nvPr/>
              </p:nvSpPr>
              <p:spPr bwMode="auto">
                <a:xfrm flipH="1">
                  <a:off x="2108" y="982"/>
                  <a:ext cx="37" cy="229"/>
                </a:xfrm>
                <a:prstGeom prst="rect">
                  <a:avLst/>
                </a:prstGeom>
                <a:solidFill>
                  <a:schemeClr val="bg1"/>
                </a:solidFill>
                <a:ln w="9525" algn="ctr">
                  <a:noFill/>
                  <a:miter lim="800000"/>
                  <a:headEnd/>
                  <a:tailEnd/>
                </a:ln>
              </p:spPr>
              <p:txBody>
                <a:bodyPr wrap="none" anchor="ctr"/>
                <a:lstStyle/>
                <a:p>
                  <a:endParaRPr lang="fr-FR"/>
                </a:p>
              </p:txBody>
            </p:sp>
            <p:sp>
              <p:nvSpPr>
                <p:cNvPr id="17479" name="Rectangle 89"/>
                <p:cNvSpPr>
                  <a:spLocks noChangeAspect="1" noChangeArrowheads="1"/>
                </p:cNvSpPr>
                <p:nvPr/>
              </p:nvSpPr>
              <p:spPr bwMode="auto">
                <a:xfrm flipH="1">
                  <a:off x="2109" y="1039"/>
                  <a:ext cx="31" cy="177"/>
                </a:xfrm>
                <a:prstGeom prst="rect">
                  <a:avLst/>
                </a:prstGeom>
                <a:solidFill>
                  <a:schemeClr val="bg1"/>
                </a:solidFill>
                <a:ln w="9525" algn="ctr">
                  <a:noFill/>
                  <a:miter lim="800000"/>
                  <a:headEnd/>
                  <a:tailEnd/>
                </a:ln>
              </p:spPr>
              <p:txBody>
                <a:bodyPr wrap="none" anchor="ctr"/>
                <a:lstStyle/>
                <a:p>
                  <a:endParaRPr lang="fr-FR"/>
                </a:p>
              </p:txBody>
            </p:sp>
          </p:grpSp>
          <p:sp>
            <p:nvSpPr>
              <p:cNvPr id="17475" name="Rectangle 93"/>
              <p:cNvSpPr>
                <a:spLocks noChangeAspect="1" noChangeArrowheads="1"/>
              </p:cNvSpPr>
              <p:nvPr/>
            </p:nvSpPr>
            <p:spPr bwMode="auto">
              <a:xfrm flipH="1">
                <a:off x="2107" y="976"/>
                <a:ext cx="27" cy="48"/>
              </a:xfrm>
              <a:prstGeom prst="rect">
                <a:avLst/>
              </a:prstGeom>
              <a:solidFill>
                <a:schemeClr val="bg1"/>
              </a:solidFill>
              <a:ln w="9525" algn="ctr">
                <a:noFill/>
                <a:miter lim="800000"/>
                <a:headEnd/>
                <a:tailEnd/>
              </a:ln>
            </p:spPr>
            <p:txBody>
              <a:bodyPr wrap="none" anchor="ctr"/>
              <a:lstStyle/>
              <a:p>
                <a:endParaRPr lang="fr-FR"/>
              </a:p>
            </p:txBody>
          </p:sp>
        </p:grpSp>
        <p:grpSp>
          <p:nvGrpSpPr>
            <p:cNvPr id="5" name="Group 61"/>
            <p:cNvGrpSpPr>
              <a:grpSpLocks/>
            </p:cNvGrpSpPr>
            <p:nvPr/>
          </p:nvGrpSpPr>
          <p:grpSpPr bwMode="auto">
            <a:xfrm>
              <a:off x="1784" y="763"/>
              <a:ext cx="247" cy="192"/>
              <a:chOff x="1044" y="2519"/>
              <a:chExt cx="335" cy="263"/>
            </a:xfrm>
          </p:grpSpPr>
          <p:sp>
            <p:nvSpPr>
              <p:cNvPr id="17464" name="Oval 62"/>
              <p:cNvSpPr>
                <a:spLocks noChangeArrowheads="1"/>
              </p:cNvSpPr>
              <p:nvPr/>
            </p:nvSpPr>
            <p:spPr bwMode="auto">
              <a:xfrm>
                <a:off x="1180" y="2519"/>
                <a:ext cx="71" cy="66"/>
              </a:xfrm>
              <a:prstGeom prst="ellipse">
                <a:avLst/>
              </a:prstGeom>
              <a:gradFill rotWithShape="1">
                <a:gsLst>
                  <a:gs pos="0">
                    <a:srgbClr val="005CBF"/>
                  </a:gs>
                  <a:gs pos="25000">
                    <a:srgbClr val="0087E6"/>
                  </a:gs>
                  <a:gs pos="75000">
                    <a:srgbClr val="21D6E0"/>
                  </a:gs>
                  <a:gs pos="100000">
                    <a:srgbClr val="03D4A8"/>
                  </a:gs>
                </a:gsLst>
                <a:lin ang="18900000" scaled="1"/>
              </a:gradFill>
              <a:ln w="19050" algn="ctr">
                <a:solidFill>
                  <a:schemeClr val="tx1"/>
                </a:solidFill>
                <a:round/>
                <a:headEnd/>
                <a:tailEnd/>
              </a:ln>
            </p:spPr>
            <p:txBody>
              <a:bodyPr wrap="none" anchor="ctr"/>
              <a:lstStyle/>
              <a:p>
                <a:endParaRPr lang="fr-FR"/>
              </a:p>
            </p:txBody>
          </p:sp>
          <p:sp>
            <p:nvSpPr>
              <p:cNvPr id="17465" name="Oval 63"/>
              <p:cNvSpPr>
                <a:spLocks noChangeArrowheads="1"/>
              </p:cNvSpPr>
              <p:nvPr/>
            </p:nvSpPr>
            <p:spPr bwMode="auto">
              <a:xfrm>
                <a:off x="1308" y="2716"/>
                <a:ext cx="71" cy="66"/>
              </a:xfrm>
              <a:prstGeom prst="ellipse">
                <a:avLst/>
              </a:prstGeom>
              <a:gradFill rotWithShape="1">
                <a:gsLst>
                  <a:gs pos="0">
                    <a:srgbClr val="005CBF"/>
                  </a:gs>
                  <a:gs pos="25000">
                    <a:srgbClr val="0087E6"/>
                  </a:gs>
                  <a:gs pos="75000">
                    <a:srgbClr val="21D6E0"/>
                  </a:gs>
                  <a:gs pos="100000">
                    <a:srgbClr val="03D4A8"/>
                  </a:gs>
                </a:gsLst>
                <a:lin ang="18900000" scaled="1"/>
              </a:gradFill>
              <a:ln w="19050" algn="ctr">
                <a:solidFill>
                  <a:schemeClr val="tx1"/>
                </a:solidFill>
                <a:round/>
                <a:headEnd/>
                <a:tailEnd/>
              </a:ln>
            </p:spPr>
            <p:txBody>
              <a:bodyPr wrap="none" anchor="ctr"/>
              <a:lstStyle/>
              <a:p>
                <a:endParaRPr lang="fr-FR"/>
              </a:p>
            </p:txBody>
          </p:sp>
          <p:sp>
            <p:nvSpPr>
              <p:cNvPr id="17466" name="Oval 64"/>
              <p:cNvSpPr>
                <a:spLocks noChangeArrowheads="1"/>
              </p:cNvSpPr>
              <p:nvPr/>
            </p:nvSpPr>
            <p:spPr bwMode="auto">
              <a:xfrm>
                <a:off x="1044" y="2715"/>
                <a:ext cx="71" cy="66"/>
              </a:xfrm>
              <a:prstGeom prst="ellipse">
                <a:avLst/>
              </a:prstGeom>
              <a:gradFill rotWithShape="1">
                <a:gsLst>
                  <a:gs pos="0">
                    <a:srgbClr val="005CBF"/>
                  </a:gs>
                  <a:gs pos="25000">
                    <a:srgbClr val="0087E6"/>
                  </a:gs>
                  <a:gs pos="75000">
                    <a:srgbClr val="21D6E0"/>
                  </a:gs>
                  <a:gs pos="100000">
                    <a:srgbClr val="03D4A8"/>
                  </a:gs>
                </a:gsLst>
                <a:lin ang="18900000" scaled="1"/>
              </a:gradFill>
              <a:ln w="19050" algn="ctr">
                <a:solidFill>
                  <a:schemeClr val="tx1"/>
                </a:solidFill>
                <a:round/>
                <a:headEnd/>
                <a:tailEnd/>
              </a:ln>
            </p:spPr>
            <p:txBody>
              <a:bodyPr wrap="none" anchor="ctr"/>
              <a:lstStyle/>
              <a:p>
                <a:endParaRPr lang="fr-FR"/>
              </a:p>
            </p:txBody>
          </p:sp>
          <p:sp>
            <p:nvSpPr>
              <p:cNvPr id="17467" name="Oval 65"/>
              <p:cNvSpPr>
                <a:spLocks noChangeArrowheads="1"/>
              </p:cNvSpPr>
              <p:nvPr/>
            </p:nvSpPr>
            <p:spPr bwMode="auto">
              <a:xfrm>
                <a:off x="1179" y="2646"/>
                <a:ext cx="71" cy="66"/>
              </a:xfrm>
              <a:prstGeom prst="ellipse">
                <a:avLst/>
              </a:prstGeom>
              <a:gradFill rotWithShape="1">
                <a:gsLst>
                  <a:gs pos="0">
                    <a:srgbClr val="005CBF"/>
                  </a:gs>
                  <a:gs pos="25000">
                    <a:srgbClr val="0087E6"/>
                  </a:gs>
                  <a:gs pos="75000">
                    <a:srgbClr val="21D6E0"/>
                  </a:gs>
                  <a:gs pos="100000">
                    <a:srgbClr val="03D4A8"/>
                  </a:gs>
                </a:gsLst>
                <a:lin ang="18900000" scaled="1"/>
              </a:gradFill>
              <a:ln w="19050" algn="ctr">
                <a:solidFill>
                  <a:schemeClr val="tx1"/>
                </a:solidFill>
                <a:round/>
                <a:headEnd/>
                <a:tailEnd/>
              </a:ln>
            </p:spPr>
            <p:txBody>
              <a:bodyPr wrap="none" anchor="ctr"/>
              <a:lstStyle/>
              <a:p>
                <a:endParaRPr lang="fr-FR"/>
              </a:p>
            </p:txBody>
          </p:sp>
          <p:sp>
            <p:nvSpPr>
              <p:cNvPr id="17468" name="Line 66"/>
              <p:cNvSpPr>
                <a:spLocks noChangeShapeType="1"/>
              </p:cNvSpPr>
              <p:nvPr/>
            </p:nvSpPr>
            <p:spPr bwMode="auto">
              <a:xfrm>
                <a:off x="1217" y="2589"/>
                <a:ext cx="0" cy="55"/>
              </a:xfrm>
              <a:prstGeom prst="line">
                <a:avLst/>
              </a:prstGeom>
              <a:noFill/>
              <a:ln w="19050">
                <a:solidFill>
                  <a:schemeClr val="tx1"/>
                </a:solidFill>
                <a:round/>
                <a:headEnd/>
                <a:tailEnd/>
              </a:ln>
            </p:spPr>
            <p:txBody>
              <a:bodyPr anchor="ctr"/>
              <a:lstStyle/>
              <a:p>
                <a:endParaRPr lang="fr-FR"/>
              </a:p>
            </p:txBody>
          </p:sp>
          <p:sp>
            <p:nvSpPr>
              <p:cNvPr id="17469" name="Line 67"/>
              <p:cNvSpPr>
                <a:spLocks noChangeShapeType="1"/>
              </p:cNvSpPr>
              <p:nvPr/>
            </p:nvSpPr>
            <p:spPr bwMode="auto">
              <a:xfrm flipH="1">
                <a:off x="1112" y="2694"/>
                <a:ext cx="70" cy="39"/>
              </a:xfrm>
              <a:prstGeom prst="line">
                <a:avLst/>
              </a:prstGeom>
              <a:noFill/>
              <a:ln w="19050">
                <a:solidFill>
                  <a:schemeClr val="tx1"/>
                </a:solidFill>
                <a:round/>
                <a:headEnd/>
                <a:tailEnd/>
              </a:ln>
            </p:spPr>
            <p:txBody>
              <a:bodyPr anchor="ctr"/>
              <a:lstStyle/>
              <a:p>
                <a:endParaRPr lang="fr-FR"/>
              </a:p>
            </p:txBody>
          </p:sp>
          <p:sp>
            <p:nvSpPr>
              <p:cNvPr id="17470" name="Line 68"/>
              <p:cNvSpPr>
                <a:spLocks noChangeShapeType="1"/>
              </p:cNvSpPr>
              <p:nvPr/>
            </p:nvSpPr>
            <p:spPr bwMode="auto">
              <a:xfrm>
                <a:off x="1251" y="2694"/>
                <a:ext cx="60" cy="41"/>
              </a:xfrm>
              <a:prstGeom prst="line">
                <a:avLst/>
              </a:prstGeom>
              <a:noFill/>
              <a:ln w="19050">
                <a:solidFill>
                  <a:schemeClr val="tx1"/>
                </a:solidFill>
                <a:round/>
                <a:headEnd/>
                <a:tailEnd/>
              </a:ln>
            </p:spPr>
            <p:txBody>
              <a:bodyPr anchor="ctr"/>
              <a:lstStyle/>
              <a:p>
                <a:endParaRPr lang="fr-FR"/>
              </a:p>
            </p:txBody>
          </p:sp>
          <p:sp>
            <p:nvSpPr>
              <p:cNvPr id="17471" name="Line 69"/>
              <p:cNvSpPr>
                <a:spLocks noChangeShapeType="1"/>
              </p:cNvSpPr>
              <p:nvPr/>
            </p:nvSpPr>
            <p:spPr bwMode="auto">
              <a:xfrm flipH="1">
                <a:off x="1091" y="2570"/>
                <a:ext cx="93" cy="147"/>
              </a:xfrm>
              <a:prstGeom prst="line">
                <a:avLst/>
              </a:prstGeom>
              <a:noFill/>
              <a:ln w="19050">
                <a:solidFill>
                  <a:schemeClr val="tx1"/>
                </a:solidFill>
                <a:round/>
                <a:headEnd/>
                <a:tailEnd/>
              </a:ln>
            </p:spPr>
            <p:txBody>
              <a:bodyPr anchor="ctr"/>
              <a:lstStyle/>
              <a:p>
                <a:endParaRPr lang="fr-FR"/>
              </a:p>
            </p:txBody>
          </p:sp>
          <p:sp>
            <p:nvSpPr>
              <p:cNvPr id="17472" name="Line 70"/>
              <p:cNvSpPr>
                <a:spLocks noChangeShapeType="1"/>
              </p:cNvSpPr>
              <p:nvPr/>
            </p:nvSpPr>
            <p:spPr bwMode="auto">
              <a:xfrm>
                <a:off x="1248" y="2568"/>
                <a:ext cx="95" cy="147"/>
              </a:xfrm>
              <a:prstGeom prst="line">
                <a:avLst/>
              </a:prstGeom>
              <a:noFill/>
              <a:ln w="19050">
                <a:solidFill>
                  <a:schemeClr val="tx1"/>
                </a:solidFill>
                <a:round/>
                <a:headEnd/>
                <a:tailEnd/>
              </a:ln>
            </p:spPr>
            <p:txBody>
              <a:bodyPr anchor="ctr"/>
              <a:lstStyle/>
              <a:p>
                <a:endParaRPr lang="fr-FR"/>
              </a:p>
            </p:txBody>
          </p:sp>
          <p:sp>
            <p:nvSpPr>
              <p:cNvPr id="17473" name="Line 71"/>
              <p:cNvSpPr>
                <a:spLocks noChangeShapeType="1"/>
              </p:cNvSpPr>
              <p:nvPr/>
            </p:nvSpPr>
            <p:spPr bwMode="auto">
              <a:xfrm>
                <a:off x="1116" y="2754"/>
                <a:ext cx="189" cy="0"/>
              </a:xfrm>
              <a:prstGeom prst="line">
                <a:avLst/>
              </a:prstGeom>
              <a:noFill/>
              <a:ln w="19050">
                <a:solidFill>
                  <a:schemeClr val="tx1"/>
                </a:solidFill>
                <a:round/>
                <a:headEnd/>
                <a:tailEnd/>
              </a:ln>
            </p:spPr>
            <p:txBody>
              <a:bodyPr anchor="ctr"/>
              <a:lstStyle/>
              <a:p>
                <a:endParaRPr lang="fr-FR"/>
              </a:p>
            </p:txBody>
          </p:sp>
        </p:grpSp>
        <p:sp>
          <p:nvSpPr>
            <p:cNvPr id="17462" name="Oval 72"/>
            <p:cNvSpPr>
              <a:spLocks noChangeArrowheads="1"/>
            </p:cNvSpPr>
            <p:nvPr/>
          </p:nvSpPr>
          <p:spPr bwMode="auto">
            <a:xfrm>
              <a:off x="1668" y="637"/>
              <a:ext cx="488" cy="491"/>
            </a:xfrm>
            <a:prstGeom prst="ellipse">
              <a:avLst/>
            </a:prstGeom>
            <a:gradFill rotWithShape="1">
              <a:gsLst>
                <a:gs pos="0">
                  <a:schemeClr val="tx1">
                    <a:alpha val="3000"/>
                  </a:schemeClr>
                </a:gs>
                <a:gs pos="100000">
                  <a:schemeClr val="bg2"/>
                </a:gs>
              </a:gsLst>
              <a:lin ang="18900000" scaled="1"/>
            </a:gradFill>
            <a:ln w="9525" algn="ctr">
              <a:solidFill>
                <a:schemeClr val="tx1"/>
              </a:solidFill>
              <a:round/>
              <a:headEnd/>
              <a:tailEnd/>
            </a:ln>
          </p:spPr>
          <p:txBody>
            <a:bodyPr wrap="none" anchor="ctr"/>
            <a:lstStyle/>
            <a:p>
              <a:endParaRPr lang="fr-FR"/>
            </a:p>
          </p:txBody>
        </p:sp>
        <p:sp>
          <p:nvSpPr>
            <p:cNvPr id="17463" name="Oval 73"/>
            <p:cNvSpPr>
              <a:spLocks noChangeArrowheads="1"/>
            </p:cNvSpPr>
            <p:nvPr/>
          </p:nvSpPr>
          <p:spPr bwMode="auto">
            <a:xfrm>
              <a:off x="1993" y="750"/>
              <a:ext cx="41" cy="41"/>
            </a:xfrm>
            <a:prstGeom prst="ellipse">
              <a:avLst/>
            </a:prstGeom>
            <a:solidFill>
              <a:srgbClr val="FFFF00"/>
            </a:solidFill>
            <a:ln w="9525" algn="ctr">
              <a:solidFill>
                <a:schemeClr val="tx1"/>
              </a:solidFill>
              <a:round/>
              <a:headEnd/>
              <a:tailEnd/>
            </a:ln>
          </p:spPr>
          <p:txBody>
            <a:bodyPr wrap="none" anchor="ctr"/>
            <a:lstStyle/>
            <a:p>
              <a:endParaRPr lang="fr-FR"/>
            </a:p>
          </p:txBody>
        </p:sp>
      </p:grpSp>
      <p:grpSp>
        <p:nvGrpSpPr>
          <p:cNvPr id="6" name="Group 102"/>
          <p:cNvGrpSpPr>
            <a:grpSpLocks/>
          </p:cNvGrpSpPr>
          <p:nvPr/>
        </p:nvGrpSpPr>
        <p:grpSpPr bwMode="auto">
          <a:xfrm>
            <a:off x="1365250" y="989013"/>
            <a:ext cx="1476375" cy="963612"/>
            <a:chOff x="728" y="623"/>
            <a:chExt cx="930" cy="607"/>
          </a:xfrm>
        </p:grpSpPr>
        <p:grpSp>
          <p:nvGrpSpPr>
            <p:cNvPr id="7" name="Group 79"/>
            <p:cNvGrpSpPr>
              <a:grpSpLocks noChangeAspect="1"/>
            </p:cNvGrpSpPr>
            <p:nvPr/>
          </p:nvGrpSpPr>
          <p:grpSpPr bwMode="auto">
            <a:xfrm>
              <a:off x="728" y="623"/>
              <a:ext cx="443" cy="607"/>
              <a:chOff x="948" y="948"/>
              <a:chExt cx="1085" cy="1487"/>
            </a:xfrm>
          </p:grpSpPr>
          <p:pic>
            <p:nvPicPr>
              <p:cNvPr id="17456" name="Picture 74"/>
              <p:cNvPicPr>
                <a:picLocks noChangeAspect="1" noChangeArrowheads="1"/>
              </p:cNvPicPr>
              <p:nvPr/>
            </p:nvPicPr>
            <p:blipFill>
              <a:blip r:embed="rId5"/>
              <a:srcRect r="48309"/>
              <a:stretch>
                <a:fillRect/>
              </a:stretch>
            </p:blipFill>
            <p:spPr bwMode="auto">
              <a:xfrm>
                <a:off x="948" y="948"/>
                <a:ext cx="1085" cy="1487"/>
              </a:xfrm>
              <a:prstGeom prst="rect">
                <a:avLst/>
              </a:prstGeom>
              <a:noFill/>
              <a:ln w="9525" algn="ctr">
                <a:noFill/>
                <a:miter lim="800000"/>
                <a:headEnd/>
                <a:tailEnd/>
              </a:ln>
            </p:spPr>
          </p:pic>
          <p:sp>
            <p:nvSpPr>
              <p:cNvPr id="17457" name="Rectangle 75"/>
              <p:cNvSpPr>
                <a:spLocks noChangeAspect="1" noChangeArrowheads="1"/>
              </p:cNvSpPr>
              <p:nvPr/>
            </p:nvSpPr>
            <p:spPr bwMode="auto">
              <a:xfrm>
                <a:off x="1976" y="1146"/>
                <a:ext cx="56" cy="324"/>
              </a:xfrm>
              <a:prstGeom prst="rect">
                <a:avLst/>
              </a:prstGeom>
              <a:solidFill>
                <a:schemeClr val="bg1"/>
              </a:solidFill>
              <a:ln w="9525" algn="ctr">
                <a:noFill/>
                <a:miter lim="800000"/>
                <a:headEnd/>
                <a:tailEnd/>
              </a:ln>
            </p:spPr>
            <p:txBody>
              <a:bodyPr wrap="none" anchor="ctr"/>
              <a:lstStyle/>
              <a:p>
                <a:endParaRPr lang="fr-FR"/>
              </a:p>
            </p:txBody>
          </p:sp>
          <p:sp>
            <p:nvSpPr>
              <p:cNvPr id="17458" name="Rectangle 76"/>
              <p:cNvSpPr>
                <a:spLocks noChangeAspect="1" noChangeArrowheads="1"/>
              </p:cNvSpPr>
              <p:nvPr/>
            </p:nvSpPr>
            <p:spPr bwMode="auto">
              <a:xfrm>
                <a:off x="2004" y="1653"/>
                <a:ext cx="27" cy="578"/>
              </a:xfrm>
              <a:prstGeom prst="rect">
                <a:avLst/>
              </a:prstGeom>
              <a:solidFill>
                <a:schemeClr val="bg1"/>
              </a:solidFill>
              <a:ln w="9525" algn="ctr">
                <a:noFill/>
                <a:miter lim="800000"/>
                <a:headEnd/>
                <a:tailEnd/>
              </a:ln>
            </p:spPr>
            <p:txBody>
              <a:bodyPr wrap="none" anchor="ctr"/>
              <a:lstStyle/>
              <a:p>
                <a:endParaRPr lang="fr-FR"/>
              </a:p>
            </p:txBody>
          </p:sp>
          <p:sp>
            <p:nvSpPr>
              <p:cNvPr id="17459" name="Rectangle 77"/>
              <p:cNvSpPr>
                <a:spLocks noChangeAspect="1" noChangeArrowheads="1"/>
              </p:cNvSpPr>
              <p:nvPr/>
            </p:nvSpPr>
            <p:spPr bwMode="auto">
              <a:xfrm>
                <a:off x="1951" y="1783"/>
                <a:ext cx="56" cy="436"/>
              </a:xfrm>
              <a:prstGeom prst="rect">
                <a:avLst/>
              </a:prstGeom>
              <a:solidFill>
                <a:schemeClr val="bg1"/>
              </a:solidFill>
              <a:ln w="9525" algn="ctr">
                <a:noFill/>
                <a:miter lim="800000"/>
                <a:headEnd/>
                <a:tailEnd/>
              </a:ln>
            </p:spPr>
            <p:txBody>
              <a:bodyPr wrap="none" anchor="ctr"/>
              <a:lstStyle/>
              <a:p>
                <a:endParaRPr lang="fr-FR"/>
              </a:p>
            </p:txBody>
          </p:sp>
        </p:grpSp>
        <p:sp>
          <p:nvSpPr>
            <p:cNvPr id="17442" name="Rectangle 96"/>
            <p:cNvSpPr>
              <a:spLocks noChangeArrowheads="1"/>
            </p:cNvSpPr>
            <p:nvPr/>
          </p:nvSpPr>
          <p:spPr bwMode="auto">
            <a:xfrm>
              <a:off x="1167" y="683"/>
              <a:ext cx="56" cy="151"/>
            </a:xfrm>
            <a:prstGeom prst="rect">
              <a:avLst/>
            </a:prstGeom>
            <a:solidFill>
              <a:schemeClr val="bg1"/>
            </a:solidFill>
            <a:ln w="9525" algn="ctr">
              <a:noFill/>
              <a:miter lim="800000"/>
              <a:headEnd/>
              <a:tailEnd/>
            </a:ln>
          </p:spPr>
          <p:txBody>
            <a:bodyPr wrap="none" anchor="ctr"/>
            <a:lstStyle/>
            <a:p>
              <a:endParaRPr lang="fr-FR"/>
            </a:p>
          </p:txBody>
        </p:sp>
        <p:sp>
          <p:nvSpPr>
            <p:cNvPr id="17443" name="Rectangle 98"/>
            <p:cNvSpPr>
              <a:spLocks noChangeArrowheads="1"/>
            </p:cNvSpPr>
            <p:nvPr/>
          </p:nvSpPr>
          <p:spPr bwMode="auto">
            <a:xfrm>
              <a:off x="1186" y="924"/>
              <a:ext cx="56" cy="233"/>
            </a:xfrm>
            <a:prstGeom prst="rect">
              <a:avLst/>
            </a:prstGeom>
            <a:solidFill>
              <a:schemeClr val="bg1"/>
            </a:solidFill>
            <a:ln w="9525" algn="ctr">
              <a:noFill/>
              <a:miter lim="800000"/>
              <a:headEnd/>
              <a:tailEnd/>
            </a:ln>
          </p:spPr>
          <p:txBody>
            <a:bodyPr wrap="none" anchor="ctr"/>
            <a:lstStyle/>
            <a:p>
              <a:endParaRPr lang="fr-FR"/>
            </a:p>
          </p:txBody>
        </p:sp>
        <p:grpSp>
          <p:nvGrpSpPr>
            <p:cNvPr id="8" name="Group 35"/>
            <p:cNvGrpSpPr>
              <a:grpSpLocks/>
            </p:cNvGrpSpPr>
            <p:nvPr/>
          </p:nvGrpSpPr>
          <p:grpSpPr bwMode="auto">
            <a:xfrm>
              <a:off x="1281" y="764"/>
              <a:ext cx="247" cy="192"/>
              <a:chOff x="1044" y="2519"/>
              <a:chExt cx="335" cy="263"/>
            </a:xfrm>
          </p:grpSpPr>
          <p:sp>
            <p:nvSpPr>
              <p:cNvPr id="17446" name="Oval 36"/>
              <p:cNvSpPr>
                <a:spLocks noChangeArrowheads="1"/>
              </p:cNvSpPr>
              <p:nvPr/>
            </p:nvSpPr>
            <p:spPr bwMode="auto">
              <a:xfrm>
                <a:off x="1180" y="2519"/>
                <a:ext cx="71" cy="66"/>
              </a:xfrm>
              <a:prstGeom prst="ellipse">
                <a:avLst/>
              </a:prstGeom>
              <a:gradFill rotWithShape="1">
                <a:gsLst>
                  <a:gs pos="0">
                    <a:srgbClr val="005CBF"/>
                  </a:gs>
                  <a:gs pos="25000">
                    <a:srgbClr val="0087E6"/>
                  </a:gs>
                  <a:gs pos="75000">
                    <a:srgbClr val="21D6E0"/>
                  </a:gs>
                  <a:gs pos="100000">
                    <a:srgbClr val="03D4A8"/>
                  </a:gs>
                </a:gsLst>
                <a:lin ang="18900000" scaled="1"/>
              </a:gradFill>
              <a:ln w="19050" algn="ctr">
                <a:solidFill>
                  <a:schemeClr val="tx1"/>
                </a:solidFill>
                <a:round/>
                <a:headEnd/>
                <a:tailEnd/>
              </a:ln>
            </p:spPr>
            <p:txBody>
              <a:bodyPr wrap="none" anchor="ctr"/>
              <a:lstStyle/>
              <a:p>
                <a:endParaRPr lang="fr-FR"/>
              </a:p>
            </p:txBody>
          </p:sp>
          <p:sp>
            <p:nvSpPr>
              <p:cNvPr id="17447" name="Oval 37"/>
              <p:cNvSpPr>
                <a:spLocks noChangeArrowheads="1"/>
              </p:cNvSpPr>
              <p:nvPr/>
            </p:nvSpPr>
            <p:spPr bwMode="auto">
              <a:xfrm>
                <a:off x="1308" y="2716"/>
                <a:ext cx="71" cy="66"/>
              </a:xfrm>
              <a:prstGeom prst="ellipse">
                <a:avLst/>
              </a:prstGeom>
              <a:gradFill rotWithShape="1">
                <a:gsLst>
                  <a:gs pos="0">
                    <a:srgbClr val="005CBF"/>
                  </a:gs>
                  <a:gs pos="25000">
                    <a:srgbClr val="0087E6"/>
                  </a:gs>
                  <a:gs pos="75000">
                    <a:srgbClr val="21D6E0"/>
                  </a:gs>
                  <a:gs pos="100000">
                    <a:srgbClr val="03D4A8"/>
                  </a:gs>
                </a:gsLst>
                <a:lin ang="18900000" scaled="1"/>
              </a:gradFill>
              <a:ln w="19050" algn="ctr">
                <a:solidFill>
                  <a:schemeClr val="tx1"/>
                </a:solidFill>
                <a:round/>
                <a:headEnd/>
                <a:tailEnd/>
              </a:ln>
            </p:spPr>
            <p:txBody>
              <a:bodyPr wrap="none" anchor="ctr"/>
              <a:lstStyle/>
              <a:p>
                <a:endParaRPr lang="fr-FR"/>
              </a:p>
            </p:txBody>
          </p:sp>
          <p:sp>
            <p:nvSpPr>
              <p:cNvPr id="17448" name="Oval 38"/>
              <p:cNvSpPr>
                <a:spLocks noChangeArrowheads="1"/>
              </p:cNvSpPr>
              <p:nvPr/>
            </p:nvSpPr>
            <p:spPr bwMode="auto">
              <a:xfrm>
                <a:off x="1044" y="2715"/>
                <a:ext cx="71" cy="66"/>
              </a:xfrm>
              <a:prstGeom prst="ellipse">
                <a:avLst/>
              </a:prstGeom>
              <a:gradFill rotWithShape="1">
                <a:gsLst>
                  <a:gs pos="0">
                    <a:srgbClr val="005CBF"/>
                  </a:gs>
                  <a:gs pos="25000">
                    <a:srgbClr val="0087E6"/>
                  </a:gs>
                  <a:gs pos="75000">
                    <a:srgbClr val="21D6E0"/>
                  </a:gs>
                  <a:gs pos="100000">
                    <a:srgbClr val="03D4A8"/>
                  </a:gs>
                </a:gsLst>
                <a:lin ang="18900000" scaled="1"/>
              </a:gradFill>
              <a:ln w="19050" algn="ctr">
                <a:solidFill>
                  <a:schemeClr val="tx1"/>
                </a:solidFill>
                <a:round/>
                <a:headEnd/>
                <a:tailEnd/>
              </a:ln>
            </p:spPr>
            <p:txBody>
              <a:bodyPr wrap="none" anchor="ctr"/>
              <a:lstStyle/>
              <a:p>
                <a:endParaRPr lang="fr-FR"/>
              </a:p>
            </p:txBody>
          </p:sp>
          <p:sp>
            <p:nvSpPr>
              <p:cNvPr id="17449" name="Oval 39"/>
              <p:cNvSpPr>
                <a:spLocks noChangeArrowheads="1"/>
              </p:cNvSpPr>
              <p:nvPr/>
            </p:nvSpPr>
            <p:spPr bwMode="auto">
              <a:xfrm>
                <a:off x="1179" y="2646"/>
                <a:ext cx="71" cy="66"/>
              </a:xfrm>
              <a:prstGeom prst="ellipse">
                <a:avLst/>
              </a:prstGeom>
              <a:gradFill rotWithShape="1">
                <a:gsLst>
                  <a:gs pos="0">
                    <a:srgbClr val="005CBF"/>
                  </a:gs>
                  <a:gs pos="25000">
                    <a:srgbClr val="0087E6"/>
                  </a:gs>
                  <a:gs pos="75000">
                    <a:srgbClr val="21D6E0"/>
                  </a:gs>
                  <a:gs pos="100000">
                    <a:srgbClr val="03D4A8"/>
                  </a:gs>
                </a:gsLst>
                <a:lin ang="18900000" scaled="1"/>
              </a:gradFill>
              <a:ln w="19050" algn="ctr">
                <a:solidFill>
                  <a:schemeClr val="tx1"/>
                </a:solidFill>
                <a:round/>
                <a:headEnd/>
                <a:tailEnd/>
              </a:ln>
            </p:spPr>
            <p:txBody>
              <a:bodyPr wrap="none" anchor="ctr"/>
              <a:lstStyle/>
              <a:p>
                <a:endParaRPr lang="fr-FR"/>
              </a:p>
            </p:txBody>
          </p:sp>
          <p:sp>
            <p:nvSpPr>
              <p:cNvPr id="17450" name="Line 40"/>
              <p:cNvSpPr>
                <a:spLocks noChangeShapeType="1"/>
              </p:cNvSpPr>
              <p:nvPr/>
            </p:nvSpPr>
            <p:spPr bwMode="auto">
              <a:xfrm>
                <a:off x="1217" y="2589"/>
                <a:ext cx="0" cy="55"/>
              </a:xfrm>
              <a:prstGeom prst="line">
                <a:avLst/>
              </a:prstGeom>
              <a:noFill/>
              <a:ln w="19050">
                <a:solidFill>
                  <a:schemeClr val="tx1"/>
                </a:solidFill>
                <a:round/>
                <a:headEnd/>
                <a:tailEnd/>
              </a:ln>
            </p:spPr>
            <p:txBody>
              <a:bodyPr anchor="ctr"/>
              <a:lstStyle/>
              <a:p>
                <a:endParaRPr lang="fr-FR"/>
              </a:p>
            </p:txBody>
          </p:sp>
          <p:sp>
            <p:nvSpPr>
              <p:cNvPr id="17451" name="Line 41"/>
              <p:cNvSpPr>
                <a:spLocks noChangeShapeType="1"/>
              </p:cNvSpPr>
              <p:nvPr/>
            </p:nvSpPr>
            <p:spPr bwMode="auto">
              <a:xfrm flipH="1">
                <a:off x="1112" y="2694"/>
                <a:ext cx="70" cy="39"/>
              </a:xfrm>
              <a:prstGeom prst="line">
                <a:avLst/>
              </a:prstGeom>
              <a:noFill/>
              <a:ln w="19050">
                <a:solidFill>
                  <a:schemeClr val="tx1"/>
                </a:solidFill>
                <a:round/>
                <a:headEnd/>
                <a:tailEnd/>
              </a:ln>
            </p:spPr>
            <p:txBody>
              <a:bodyPr anchor="ctr"/>
              <a:lstStyle/>
              <a:p>
                <a:endParaRPr lang="fr-FR"/>
              </a:p>
            </p:txBody>
          </p:sp>
          <p:sp>
            <p:nvSpPr>
              <p:cNvPr id="17452" name="Line 42"/>
              <p:cNvSpPr>
                <a:spLocks noChangeShapeType="1"/>
              </p:cNvSpPr>
              <p:nvPr/>
            </p:nvSpPr>
            <p:spPr bwMode="auto">
              <a:xfrm>
                <a:off x="1251" y="2694"/>
                <a:ext cx="60" cy="41"/>
              </a:xfrm>
              <a:prstGeom prst="line">
                <a:avLst/>
              </a:prstGeom>
              <a:noFill/>
              <a:ln w="19050">
                <a:solidFill>
                  <a:schemeClr val="tx1"/>
                </a:solidFill>
                <a:round/>
                <a:headEnd/>
                <a:tailEnd/>
              </a:ln>
            </p:spPr>
            <p:txBody>
              <a:bodyPr anchor="ctr"/>
              <a:lstStyle/>
              <a:p>
                <a:endParaRPr lang="fr-FR"/>
              </a:p>
            </p:txBody>
          </p:sp>
          <p:sp>
            <p:nvSpPr>
              <p:cNvPr id="17453" name="Line 43"/>
              <p:cNvSpPr>
                <a:spLocks noChangeShapeType="1"/>
              </p:cNvSpPr>
              <p:nvPr/>
            </p:nvSpPr>
            <p:spPr bwMode="auto">
              <a:xfrm flipH="1">
                <a:off x="1091" y="2570"/>
                <a:ext cx="93" cy="147"/>
              </a:xfrm>
              <a:prstGeom prst="line">
                <a:avLst/>
              </a:prstGeom>
              <a:noFill/>
              <a:ln w="19050">
                <a:solidFill>
                  <a:schemeClr val="tx1"/>
                </a:solidFill>
                <a:round/>
                <a:headEnd/>
                <a:tailEnd/>
              </a:ln>
            </p:spPr>
            <p:txBody>
              <a:bodyPr anchor="ctr"/>
              <a:lstStyle/>
              <a:p>
                <a:endParaRPr lang="fr-FR"/>
              </a:p>
            </p:txBody>
          </p:sp>
          <p:sp>
            <p:nvSpPr>
              <p:cNvPr id="17454" name="Line 44"/>
              <p:cNvSpPr>
                <a:spLocks noChangeShapeType="1"/>
              </p:cNvSpPr>
              <p:nvPr/>
            </p:nvSpPr>
            <p:spPr bwMode="auto">
              <a:xfrm>
                <a:off x="1248" y="2568"/>
                <a:ext cx="95" cy="147"/>
              </a:xfrm>
              <a:prstGeom prst="line">
                <a:avLst/>
              </a:prstGeom>
              <a:noFill/>
              <a:ln w="19050">
                <a:solidFill>
                  <a:schemeClr val="tx1"/>
                </a:solidFill>
                <a:round/>
                <a:headEnd/>
                <a:tailEnd/>
              </a:ln>
            </p:spPr>
            <p:txBody>
              <a:bodyPr anchor="ctr"/>
              <a:lstStyle/>
              <a:p>
                <a:endParaRPr lang="fr-FR"/>
              </a:p>
            </p:txBody>
          </p:sp>
          <p:sp>
            <p:nvSpPr>
              <p:cNvPr id="17455" name="Line 45"/>
              <p:cNvSpPr>
                <a:spLocks noChangeShapeType="1"/>
              </p:cNvSpPr>
              <p:nvPr/>
            </p:nvSpPr>
            <p:spPr bwMode="auto">
              <a:xfrm>
                <a:off x="1116" y="2754"/>
                <a:ext cx="189" cy="0"/>
              </a:xfrm>
              <a:prstGeom prst="line">
                <a:avLst/>
              </a:prstGeom>
              <a:noFill/>
              <a:ln w="19050">
                <a:solidFill>
                  <a:schemeClr val="tx1"/>
                </a:solidFill>
                <a:round/>
                <a:headEnd/>
                <a:tailEnd/>
              </a:ln>
            </p:spPr>
            <p:txBody>
              <a:bodyPr anchor="ctr"/>
              <a:lstStyle/>
              <a:p>
                <a:endParaRPr lang="fr-FR"/>
              </a:p>
            </p:txBody>
          </p:sp>
        </p:grpSp>
        <p:sp>
          <p:nvSpPr>
            <p:cNvPr id="17445" name="Oval 46"/>
            <p:cNvSpPr>
              <a:spLocks noChangeArrowheads="1"/>
            </p:cNvSpPr>
            <p:nvPr/>
          </p:nvSpPr>
          <p:spPr bwMode="auto">
            <a:xfrm>
              <a:off x="1175" y="648"/>
              <a:ext cx="483" cy="471"/>
            </a:xfrm>
            <a:prstGeom prst="ellipse">
              <a:avLst/>
            </a:prstGeom>
            <a:gradFill rotWithShape="1">
              <a:gsLst>
                <a:gs pos="0">
                  <a:schemeClr val="tx1">
                    <a:alpha val="3000"/>
                  </a:schemeClr>
                </a:gs>
                <a:gs pos="100000">
                  <a:schemeClr val="bg2"/>
                </a:gs>
              </a:gsLst>
              <a:lin ang="18900000" scaled="1"/>
            </a:gradFill>
            <a:ln w="9525" algn="ctr">
              <a:solidFill>
                <a:schemeClr val="tx1"/>
              </a:solidFill>
              <a:round/>
              <a:headEnd/>
              <a:tailEnd/>
            </a:ln>
          </p:spPr>
          <p:txBody>
            <a:bodyPr wrap="none" anchor="ctr"/>
            <a:lstStyle/>
            <a:p>
              <a:endParaRPr lang="fr-FR"/>
            </a:p>
          </p:txBody>
        </p:sp>
      </p:grpSp>
      <p:sp>
        <p:nvSpPr>
          <p:cNvPr id="106555" name="Oval 59"/>
          <p:cNvSpPr>
            <a:spLocks noChangeArrowheads="1"/>
          </p:cNvSpPr>
          <p:nvPr/>
        </p:nvSpPr>
        <p:spPr bwMode="auto">
          <a:xfrm>
            <a:off x="2574925" y="1192213"/>
            <a:ext cx="65088" cy="65087"/>
          </a:xfrm>
          <a:prstGeom prst="ellipse">
            <a:avLst/>
          </a:prstGeom>
          <a:solidFill>
            <a:srgbClr val="FFFF00"/>
          </a:solidFill>
          <a:ln w="9525" algn="ctr">
            <a:solidFill>
              <a:schemeClr val="tx1"/>
            </a:solidFill>
            <a:round/>
            <a:headEnd/>
            <a:tailEnd/>
          </a:ln>
        </p:spPr>
        <p:txBody>
          <a:bodyPr wrap="none" anchor="ctr"/>
          <a:lstStyle/>
          <a:p>
            <a:endParaRPr lang="fr-FR"/>
          </a:p>
        </p:txBody>
      </p:sp>
      <p:grpSp>
        <p:nvGrpSpPr>
          <p:cNvPr id="9" name="Group 100"/>
          <p:cNvGrpSpPr>
            <a:grpSpLocks/>
          </p:cNvGrpSpPr>
          <p:nvPr/>
        </p:nvGrpSpPr>
        <p:grpSpPr bwMode="auto">
          <a:xfrm>
            <a:off x="4044950" y="869950"/>
            <a:ext cx="1444625" cy="1293813"/>
            <a:chOff x="2416" y="548"/>
            <a:chExt cx="910" cy="815"/>
          </a:xfrm>
        </p:grpSpPr>
        <p:pic>
          <p:nvPicPr>
            <p:cNvPr id="17439" name="Picture 7"/>
            <p:cNvPicPr>
              <a:picLocks noChangeAspect="1" noChangeArrowheads="1"/>
            </p:cNvPicPr>
            <p:nvPr/>
          </p:nvPicPr>
          <p:blipFill>
            <a:blip r:embed="rId6"/>
            <a:srcRect/>
            <a:stretch>
              <a:fillRect/>
            </a:stretch>
          </p:blipFill>
          <p:spPr bwMode="auto">
            <a:xfrm>
              <a:off x="2546" y="548"/>
              <a:ext cx="780" cy="815"/>
            </a:xfrm>
            <a:prstGeom prst="rect">
              <a:avLst/>
            </a:prstGeom>
            <a:noFill/>
            <a:ln w="9525">
              <a:noFill/>
              <a:miter lim="800000"/>
              <a:headEnd/>
              <a:tailEnd/>
            </a:ln>
          </p:spPr>
        </p:pic>
        <p:sp>
          <p:nvSpPr>
            <p:cNvPr id="17440" name="AutoShape 99"/>
            <p:cNvSpPr>
              <a:spLocks noChangeArrowheads="1"/>
            </p:cNvSpPr>
            <p:nvPr/>
          </p:nvSpPr>
          <p:spPr bwMode="auto">
            <a:xfrm>
              <a:off x="2416" y="763"/>
              <a:ext cx="202" cy="162"/>
            </a:xfrm>
            <a:prstGeom prst="rightArrow">
              <a:avLst>
                <a:gd name="adj1" fmla="val 50000"/>
                <a:gd name="adj2" fmla="val 31173"/>
              </a:avLst>
            </a:prstGeom>
            <a:solidFill>
              <a:schemeClr val="accent1"/>
            </a:solidFill>
            <a:ln w="9525" algn="ctr">
              <a:solidFill>
                <a:schemeClr val="tx1"/>
              </a:solidFill>
              <a:miter lim="800000"/>
              <a:headEnd/>
              <a:tailEnd/>
            </a:ln>
          </p:spPr>
          <p:txBody>
            <a:bodyPr wrap="none" anchor="ctr"/>
            <a:lstStyle/>
            <a:p>
              <a:endParaRPr lang="fr-FR"/>
            </a:p>
          </p:txBody>
        </p:sp>
      </p:grpSp>
      <p:grpSp>
        <p:nvGrpSpPr>
          <p:cNvPr id="10" name="Group 106"/>
          <p:cNvGrpSpPr>
            <a:grpSpLocks/>
          </p:cNvGrpSpPr>
          <p:nvPr/>
        </p:nvGrpSpPr>
        <p:grpSpPr bwMode="auto">
          <a:xfrm>
            <a:off x="6153150" y="3167063"/>
            <a:ext cx="2038350" cy="657225"/>
            <a:chOff x="3906" y="2001"/>
            <a:chExt cx="1284" cy="414"/>
          </a:xfrm>
        </p:grpSpPr>
        <p:sp>
          <p:nvSpPr>
            <p:cNvPr id="17437" name="AutoShape 101"/>
            <p:cNvSpPr>
              <a:spLocks noChangeArrowheads="1"/>
            </p:cNvSpPr>
            <p:nvPr/>
          </p:nvSpPr>
          <p:spPr bwMode="auto">
            <a:xfrm>
              <a:off x="4195" y="2001"/>
              <a:ext cx="490" cy="226"/>
            </a:xfrm>
            <a:prstGeom prst="rightArrow">
              <a:avLst>
                <a:gd name="adj1" fmla="val 50000"/>
                <a:gd name="adj2" fmla="val 54204"/>
              </a:avLst>
            </a:prstGeom>
            <a:solidFill>
              <a:srgbClr val="334699"/>
            </a:solidFill>
            <a:ln w="28575" algn="ctr">
              <a:solidFill>
                <a:schemeClr val="bg1"/>
              </a:solidFill>
              <a:miter lim="800000"/>
              <a:headEnd/>
              <a:tailEnd/>
            </a:ln>
          </p:spPr>
          <p:txBody>
            <a:bodyPr wrap="none" anchor="ctr"/>
            <a:lstStyle/>
            <a:p>
              <a:endParaRPr lang="fr-FR"/>
            </a:p>
          </p:txBody>
        </p:sp>
        <p:sp>
          <p:nvSpPr>
            <p:cNvPr id="17438" name="Text Box 105"/>
            <p:cNvSpPr txBox="1">
              <a:spLocks noChangeArrowheads="1"/>
            </p:cNvSpPr>
            <p:nvPr/>
          </p:nvSpPr>
          <p:spPr bwMode="auto">
            <a:xfrm>
              <a:off x="3906" y="2184"/>
              <a:ext cx="1284" cy="231"/>
            </a:xfrm>
            <a:prstGeom prst="rect">
              <a:avLst/>
            </a:prstGeom>
            <a:noFill/>
            <a:ln w="9525" algn="ctr">
              <a:noFill/>
              <a:miter lim="800000"/>
              <a:headEnd/>
              <a:tailEnd/>
            </a:ln>
          </p:spPr>
          <p:txBody>
            <a:bodyPr>
              <a:spAutoFit/>
            </a:bodyPr>
            <a:lstStyle/>
            <a:p>
              <a:pPr algn="ctr"/>
              <a:r>
                <a:rPr lang="fr-FR" b="1">
                  <a:solidFill>
                    <a:srgbClr val="333333"/>
                  </a:solidFill>
                </a:rPr>
                <a:t>Mott    Transition</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 0 L 0.01007 0 " pathEditMode="relative" ptsTypes="AA">
                                      <p:cBhvr>
                                        <p:cTn id="6" dur="1000" fill="hold"/>
                                        <p:tgtEl>
                                          <p:spTgt spid="6"/>
                                        </p:tgtEl>
                                        <p:attrNameLst>
                                          <p:attrName>ppt_x</p:attrName>
                                          <p:attrName>ppt_y</p:attrName>
                                        </p:attrNameLst>
                                      </p:cBhvr>
                                    </p:animMotion>
                                  </p:childTnLst>
                                </p:cTn>
                              </p:par>
                              <p:par>
                                <p:cTn id="7" presetID="0" presetClass="path" presetSubtype="0" accel="50000" decel="50000" fill="hold" grpId="0" nodeType="withEffect">
                                  <p:stCondLst>
                                    <p:cond delay="0"/>
                                  </p:stCondLst>
                                  <p:childTnLst>
                                    <p:animMotion origin="layout" path="M 0 0 L 0.01007 0 " pathEditMode="relative" ptsTypes="AA">
                                      <p:cBhvr>
                                        <p:cTn id="8" dur="1000" fill="hold"/>
                                        <p:tgtEl>
                                          <p:spTgt spid="106555"/>
                                        </p:tgtEl>
                                        <p:attrNameLst>
                                          <p:attrName>ppt_x</p:attrName>
                                          <p:attrName>ppt_y</p:attrName>
                                        </p:attrNameLst>
                                      </p:cBhvr>
                                    </p:animMotion>
                                  </p:childTnLst>
                                </p:cTn>
                              </p:par>
                              <p:par>
                                <p:cTn id="9" presetID="0" presetClass="path" presetSubtype="0" accel="50000" decel="50000" fill="hold" nodeType="withEffect">
                                  <p:stCondLst>
                                    <p:cond delay="0"/>
                                  </p:stCondLst>
                                  <p:childTnLst>
                                    <p:animMotion origin="layout" path="M -6.11111E-6 -7.03704E-6 L -0.00973 -7.03704E-6 " pathEditMode="relative" ptsTypes="AA">
                                      <p:cBhvr>
                                        <p:cTn id="10" dur="1000" fill="hold"/>
                                        <p:tgtEl>
                                          <p:spTgt spid="2"/>
                                        </p:tgtEl>
                                        <p:attrNameLst>
                                          <p:attrName>ppt_x</p:attrName>
                                          <p:attrName>ppt_y</p:attrName>
                                        </p:attrNameLst>
                                      </p:cBhvr>
                                    </p:animMotion>
                                  </p:childTnLst>
                                </p:cTn>
                              </p:par>
                            </p:childTnLst>
                          </p:cTn>
                        </p:par>
                        <p:par>
                          <p:cTn id="11" fill="hold">
                            <p:stCondLst>
                              <p:cond delay="1000"/>
                            </p:stCondLst>
                            <p:childTnLst>
                              <p:par>
                                <p:cTn id="12" presetID="0" presetClass="path" presetSubtype="0" accel="50000" decel="50000" fill="hold" grpId="1" nodeType="afterEffect">
                                  <p:stCondLst>
                                    <p:cond delay="0"/>
                                  </p:stCondLst>
                                  <p:childTnLst>
                                    <p:animMotion origin="layout" path="M 0.01007 1.48148E-6 L 0.05452 0.05509 " pathEditMode="relative" ptsTypes="AA">
                                      <p:cBhvr>
                                        <p:cTn id="13" dur="2000" fill="hold"/>
                                        <p:tgtEl>
                                          <p:spTgt spid="106555"/>
                                        </p:tgtEl>
                                        <p:attrNameLst>
                                          <p:attrName>ppt_x</p:attrName>
                                          <p:attrName>ppt_y</p:attrName>
                                        </p:attrNameLst>
                                      </p:cBhvr>
                                    </p:animMotion>
                                  </p:childTnLst>
                                </p:cTn>
                              </p:par>
                            </p:childTnLst>
                          </p:cTn>
                        </p:par>
                        <p:par>
                          <p:cTn id="14" fill="hold">
                            <p:stCondLst>
                              <p:cond delay="3000"/>
                            </p:stCondLst>
                            <p:childTnLst>
                              <p:par>
                                <p:cTn id="15" presetID="10" presetClass="entr" presetSubtype="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55" grpId="0" animBg="1"/>
      <p:bldP spid="106555"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Placeholder 1"/>
          <p:cNvSpPr txBox="1">
            <a:spLocks/>
          </p:cNvSpPr>
          <p:nvPr/>
        </p:nvSpPr>
        <p:spPr bwMode="auto">
          <a:xfrm>
            <a:off x="0" y="0"/>
            <a:ext cx="9144000" cy="858838"/>
          </a:xfrm>
          <a:prstGeom prst="rect">
            <a:avLst/>
          </a:prstGeom>
          <a:gradFill rotWithShape="0">
            <a:gsLst>
              <a:gs pos="0">
                <a:schemeClr val="accent2">
                  <a:gamma/>
                  <a:shade val="46275"/>
                  <a:invGamma/>
                </a:schemeClr>
              </a:gs>
              <a:gs pos="50000">
                <a:schemeClr val="accent2"/>
              </a:gs>
              <a:gs pos="100000">
                <a:schemeClr val="accent2">
                  <a:gamma/>
                  <a:shade val="46275"/>
                  <a:invGamma/>
                </a:schemeClr>
              </a:gs>
            </a:gsLst>
            <a:lin ang="5400000" scaled="1"/>
          </a:gradFill>
          <a:ln w="9525">
            <a:solidFill>
              <a:schemeClr val="tx1"/>
            </a:solidFill>
            <a:miter lim="800000"/>
            <a:headEnd/>
            <a:tailEnd/>
          </a:ln>
        </p:spPr>
        <p:txBody>
          <a:bodyPr anchor="ctr"/>
          <a:lstStyle/>
          <a:p>
            <a:pPr algn="ctr"/>
            <a:r>
              <a:rPr lang="en-US" sz="3200" b="1">
                <a:solidFill>
                  <a:schemeClr val="bg1"/>
                </a:solidFill>
                <a:latin typeface="Calibri" pitchFamily="34" charset="0"/>
                <a:cs typeface="Arial" charset="0"/>
              </a:rPr>
              <a:t>Bandwidth control MIT in the</a:t>
            </a:r>
            <a:r>
              <a:rPr lang="fr-FR" sz="3200" b="1">
                <a:solidFill>
                  <a:schemeClr val="bg1"/>
                </a:solidFill>
                <a:latin typeface="Calibri" pitchFamily="34" charset="0"/>
                <a:cs typeface="Arial" charset="0"/>
              </a:rPr>
              <a:t> AM</a:t>
            </a:r>
            <a:r>
              <a:rPr lang="fr-FR" sz="3200" b="1" baseline="-25000">
                <a:solidFill>
                  <a:schemeClr val="bg1"/>
                </a:solidFill>
                <a:latin typeface="Calibri" pitchFamily="34" charset="0"/>
                <a:cs typeface="Arial" charset="0"/>
              </a:rPr>
              <a:t>4</a:t>
            </a:r>
            <a:r>
              <a:rPr lang="fr-FR" sz="3200" b="1">
                <a:solidFill>
                  <a:schemeClr val="bg1"/>
                </a:solidFill>
                <a:latin typeface="Calibri" pitchFamily="34" charset="0"/>
                <a:cs typeface="Arial" charset="0"/>
              </a:rPr>
              <a:t>Q</a:t>
            </a:r>
            <a:r>
              <a:rPr lang="fr-FR" sz="3200" b="1" baseline="-25000">
                <a:solidFill>
                  <a:schemeClr val="bg1"/>
                </a:solidFill>
                <a:latin typeface="Calibri" pitchFamily="34" charset="0"/>
                <a:cs typeface="Arial" charset="0"/>
              </a:rPr>
              <a:t>8 </a:t>
            </a:r>
          </a:p>
        </p:txBody>
      </p:sp>
      <p:grpSp>
        <p:nvGrpSpPr>
          <p:cNvPr id="47343" name="Group 239"/>
          <p:cNvGrpSpPr>
            <a:grpSpLocks/>
          </p:cNvGrpSpPr>
          <p:nvPr/>
        </p:nvGrpSpPr>
        <p:grpSpPr bwMode="auto">
          <a:xfrm>
            <a:off x="141288" y="1257300"/>
            <a:ext cx="2846387" cy="5491163"/>
            <a:chOff x="89" y="792"/>
            <a:chExt cx="1793" cy="3459"/>
          </a:xfrm>
        </p:grpSpPr>
        <p:pic>
          <p:nvPicPr>
            <p:cNvPr id="47108" name="Picture 4"/>
            <p:cNvPicPr>
              <a:picLocks noChangeAspect="1" noChangeArrowheads="1"/>
            </p:cNvPicPr>
            <p:nvPr/>
          </p:nvPicPr>
          <p:blipFill>
            <a:blip r:embed="rId3" cstate="print"/>
            <a:srcRect t="2136"/>
            <a:stretch>
              <a:fillRect/>
            </a:stretch>
          </p:blipFill>
          <p:spPr bwMode="auto">
            <a:xfrm>
              <a:off x="89" y="792"/>
              <a:ext cx="1725" cy="2684"/>
            </a:xfrm>
            <a:prstGeom prst="rect">
              <a:avLst/>
            </a:prstGeom>
            <a:noFill/>
            <a:ln w="76200" cmpd="tri">
              <a:noFill/>
              <a:miter lim="800000"/>
              <a:headEnd/>
              <a:tailEnd/>
            </a:ln>
            <a:effectLst/>
          </p:spPr>
        </p:pic>
        <p:sp>
          <p:nvSpPr>
            <p:cNvPr id="47109" name="Text Box 5"/>
            <p:cNvSpPr txBox="1">
              <a:spLocks noChangeArrowheads="1"/>
            </p:cNvSpPr>
            <p:nvPr/>
          </p:nvSpPr>
          <p:spPr bwMode="auto">
            <a:xfrm>
              <a:off x="113" y="3604"/>
              <a:ext cx="1693" cy="330"/>
            </a:xfrm>
            <a:prstGeom prst="rect">
              <a:avLst/>
            </a:prstGeom>
            <a:noFill/>
            <a:ln w="9525">
              <a:noFill/>
              <a:miter lim="800000"/>
              <a:headEnd/>
              <a:tailEnd/>
            </a:ln>
            <a:effectLst/>
          </p:spPr>
          <p:txBody>
            <a:bodyPr>
              <a:spAutoFit/>
            </a:bodyPr>
            <a:lstStyle/>
            <a:p>
              <a:r>
                <a:rPr lang="nb-NO" sz="1400">
                  <a:latin typeface="Calibri" pitchFamily="34" charset="0"/>
                </a:rPr>
                <a:t>Abd-Elmeguid et al., </a:t>
              </a:r>
              <a:br>
                <a:rPr lang="nb-NO" sz="1400">
                  <a:latin typeface="Calibri" pitchFamily="34" charset="0"/>
                </a:rPr>
              </a:br>
              <a:r>
                <a:rPr lang="nb-NO" sz="1400">
                  <a:latin typeface="Calibri" pitchFamily="34" charset="0"/>
                </a:rPr>
                <a:t>Phys. Rev. Lett. </a:t>
              </a:r>
              <a:r>
                <a:rPr lang="nb-NO" sz="1400" b="1">
                  <a:latin typeface="Calibri" pitchFamily="34" charset="0"/>
                </a:rPr>
                <a:t>93</a:t>
              </a:r>
              <a:r>
                <a:rPr lang="nb-NO" sz="1400">
                  <a:latin typeface="Calibri" pitchFamily="34" charset="0"/>
                </a:rPr>
                <a:t>, 126403 (2004)</a:t>
              </a:r>
              <a:endParaRPr lang="fr-FR" sz="1400">
                <a:latin typeface="Calibri" pitchFamily="34" charset="0"/>
              </a:endParaRPr>
            </a:p>
          </p:txBody>
        </p:sp>
        <p:sp>
          <p:nvSpPr>
            <p:cNvPr id="47114" name="Rectangle 10"/>
            <p:cNvSpPr>
              <a:spLocks noChangeArrowheads="1"/>
            </p:cNvSpPr>
            <p:nvPr/>
          </p:nvSpPr>
          <p:spPr bwMode="auto">
            <a:xfrm>
              <a:off x="113" y="3921"/>
              <a:ext cx="1769" cy="330"/>
            </a:xfrm>
            <a:prstGeom prst="rect">
              <a:avLst/>
            </a:prstGeom>
            <a:noFill/>
            <a:ln w="76200" cmpd="tri">
              <a:noFill/>
              <a:miter lim="800000"/>
              <a:headEnd/>
              <a:tailEnd/>
            </a:ln>
            <a:effectLst/>
          </p:spPr>
          <p:txBody>
            <a:bodyPr anchor="b">
              <a:spAutoFit/>
            </a:bodyPr>
            <a:lstStyle/>
            <a:p>
              <a:pPr>
                <a:spcBef>
                  <a:spcPct val="50000"/>
                </a:spcBef>
              </a:pPr>
              <a:r>
                <a:rPr lang="fr-FR" sz="1400">
                  <a:solidFill>
                    <a:schemeClr val="tx2"/>
                  </a:solidFill>
                  <a:latin typeface="Calibri" pitchFamily="34" charset="0"/>
                </a:rPr>
                <a:t>R. Pocha </a:t>
              </a:r>
              <a:r>
                <a:rPr lang="fr-FR" sz="1400" i="1">
                  <a:solidFill>
                    <a:schemeClr val="tx2"/>
                  </a:solidFill>
                  <a:latin typeface="Calibri" pitchFamily="34" charset="0"/>
                </a:rPr>
                <a:t>et al.</a:t>
              </a:r>
              <a:r>
                <a:rPr lang="fr-FR" sz="1400">
                  <a:solidFill>
                    <a:schemeClr val="tx2"/>
                  </a:solidFill>
                  <a:latin typeface="Calibri" pitchFamily="34" charset="0"/>
                </a:rPr>
                <a:t>, </a:t>
              </a:r>
              <a:br>
                <a:rPr lang="fr-FR" sz="1400">
                  <a:solidFill>
                    <a:schemeClr val="tx2"/>
                  </a:solidFill>
                  <a:latin typeface="Calibri" pitchFamily="34" charset="0"/>
                </a:rPr>
              </a:br>
              <a:r>
                <a:rPr lang="fr-FR" sz="1400" i="1">
                  <a:solidFill>
                    <a:schemeClr val="tx2"/>
                  </a:solidFill>
                  <a:latin typeface="Calibri" pitchFamily="34" charset="0"/>
                </a:rPr>
                <a:t>J. Am. Chem. Soc. </a:t>
              </a:r>
              <a:r>
                <a:rPr lang="fr-FR" sz="1400" b="1">
                  <a:solidFill>
                    <a:schemeClr val="tx2"/>
                  </a:solidFill>
                  <a:latin typeface="Calibri" pitchFamily="34" charset="0"/>
                </a:rPr>
                <a:t>127</a:t>
              </a:r>
              <a:r>
                <a:rPr lang="fr-FR" sz="1400">
                  <a:solidFill>
                    <a:schemeClr val="tx2"/>
                  </a:solidFill>
                  <a:latin typeface="Calibri" pitchFamily="34" charset="0"/>
                </a:rPr>
                <a:t>, </a:t>
              </a:r>
              <a:r>
                <a:rPr lang="fr-FR" sz="1400" i="1">
                  <a:solidFill>
                    <a:schemeClr val="tx2"/>
                  </a:solidFill>
                  <a:latin typeface="Calibri" pitchFamily="34" charset="0"/>
                </a:rPr>
                <a:t>8732 </a:t>
              </a:r>
              <a:r>
                <a:rPr lang="fr-FR" sz="1400">
                  <a:solidFill>
                    <a:schemeClr val="tx2"/>
                  </a:solidFill>
                  <a:latin typeface="Calibri" pitchFamily="34" charset="0"/>
                </a:rPr>
                <a:t>(2005)</a:t>
              </a:r>
            </a:p>
          </p:txBody>
        </p:sp>
      </p:grpSp>
      <p:sp>
        <p:nvSpPr>
          <p:cNvPr id="47242" name="AutoShape 138"/>
          <p:cNvSpPr>
            <a:spLocks noChangeArrowheads="1"/>
          </p:cNvSpPr>
          <p:nvPr/>
        </p:nvSpPr>
        <p:spPr bwMode="auto">
          <a:xfrm>
            <a:off x="4010025" y="2852738"/>
            <a:ext cx="215900" cy="863600"/>
          </a:xfrm>
          <a:prstGeom prst="downArrow">
            <a:avLst>
              <a:gd name="adj1" fmla="val 50000"/>
              <a:gd name="adj2" fmla="val 100000"/>
            </a:avLst>
          </a:prstGeom>
          <a:solidFill>
            <a:srgbClr val="FF0000"/>
          </a:solidFill>
          <a:ln w="9525">
            <a:solidFill>
              <a:schemeClr val="tx1"/>
            </a:solidFill>
            <a:miter lim="800000"/>
            <a:headEnd/>
            <a:tailEnd/>
          </a:ln>
          <a:effectLst/>
        </p:spPr>
        <p:txBody>
          <a:bodyPr wrap="none" anchor="ctr"/>
          <a:lstStyle/>
          <a:p>
            <a:endParaRPr lang="fr-FR">
              <a:latin typeface="Calibri" pitchFamily="34" charset="0"/>
            </a:endParaRPr>
          </a:p>
        </p:txBody>
      </p:sp>
      <p:pic>
        <p:nvPicPr>
          <p:cNvPr id="47308" name="Picture 204"/>
          <p:cNvPicPr>
            <a:picLocks noChangeAspect="1" noChangeArrowheads="1"/>
          </p:cNvPicPr>
          <p:nvPr/>
        </p:nvPicPr>
        <p:blipFill>
          <a:blip r:embed="rId4" cstate="print"/>
          <a:srcRect l="6401"/>
          <a:stretch>
            <a:fillRect/>
          </a:stretch>
        </p:blipFill>
        <p:spPr bwMode="auto">
          <a:xfrm>
            <a:off x="2965450" y="2913063"/>
            <a:ext cx="1044575" cy="730250"/>
          </a:xfrm>
          <a:prstGeom prst="rect">
            <a:avLst/>
          </a:prstGeom>
          <a:noFill/>
          <a:ln w="9525">
            <a:noFill/>
            <a:miter lim="800000"/>
            <a:headEnd/>
            <a:tailEnd/>
          </a:ln>
          <a:effectLst/>
        </p:spPr>
      </p:pic>
      <p:pic>
        <p:nvPicPr>
          <p:cNvPr id="47312" name="Picture 208"/>
          <p:cNvPicPr>
            <a:picLocks noChangeAspect="1" noChangeArrowheads="1"/>
          </p:cNvPicPr>
          <p:nvPr/>
        </p:nvPicPr>
        <p:blipFill>
          <a:blip r:embed="rId5" cstate="print"/>
          <a:srcRect/>
          <a:stretch>
            <a:fillRect/>
          </a:stretch>
        </p:blipFill>
        <p:spPr bwMode="auto">
          <a:xfrm>
            <a:off x="2862263" y="1341438"/>
            <a:ext cx="1512887" cy="1249362"/>
          </a:xfrm>
          <a:prstGeom prst="rect">
            <a:avLst/>
          </a:prstGeom>
          <a:noFill/>
          <a:ln w="9525">
            <a:noFill/>
            <a:miter lim="800000"/>
            <a:headEnd/>
            <a:tailEnd/>
          </a:ln>
          <a:effectLst/>
        </p:spPr>
      </p:pic>
      <p:grpSp>
        <p:nvGrpSpPr>
          <p:cNvPr id="47333" name="Group 229"/>
          <p:cNvGrpSpPr>
            <a:grpSpLocks/>
          </p:cNvGrpSpPr>
          <p:nvPr/>
        </p:nvGrpSpPr>
        <p:grpSpPr bwMode="auto">
          <a:xfrm>
            <a:off x="3798888" y="1420813"/>
            <a:ext cx="2890837" cy="1152525"/>
            <a:chOff x="2393" y="895"/>
            <a:chExt cx="1821" cy="726"/>
          </a:xfrm>
        </p:grpSpPr>
        <p:pic>
          <p:nvPicPr>
            <p:cNvPr id="47311" name="Picture 207"/>
            <p:cNvPicPr>
              <a:picLocks noChangeAspect="1" noChangeArrowheads="1"/>
            </p:cNvPicPr>
            <p:nvPr/>
          </p:nvPicPr>
          <p:blipFill>
            <a:blip r:embed="rId6" cstate="print"/>
            <a:srcRect l="4346" t="56734"/>
            <a:stretch>
              <a:fillRect/>
            </a:stretch>
          </p:blipFill>
          <p:spPr bwMode="auto">
            <a:xfrm>
              <a:off x="2717" y="895"/>
              <a:ext cx="1497" cy="726"/>
            </a:xfrm>
            <a:prstGeom prst="rect">
              <a:avLst/>
            </a:prstGeom>
            <a:noFill/>
            <a:ln w="9525">
              <a:noFill/>
              <a:miter lim="800000"/>
              <a:headEnd/>
              <a:tailEnd/>
            </a:ln>
            <a:effectLst/>
          </p:spPr>
        </p:pic>
        <p:sp>
          <p:nvSpPr>
            <p:cNvPr id="47313" name="AutoShape 209"/>
            <p:cNvSpPr>
              <a:spLocks noChangeArrowheads="1"/>
            </p:cNvSpPr>
            <p:nvPr/>
          </p:nvSpPr>
          <p:spPr bwMode="auto">
            <a:xfrm flipV="1">
              <a:off x="2393" y="1026"/>
              <a:ext cx="181" cy="424"/>
            </a:xfrm>
            <a:prstGeom prst="curvedLeftArrow">
              <a:avLst>
                <a:gd name="adj1" fmla="val 22699"/>
                <a:gd name="adj2" fmla="val 79462"/>
                <a:gd name="adj3" fmla="val 33333"/>
              </a:avLst>
            </a:prstGeom>
            <a:solidFill>
              <a:srgbClr val="FF0000"/>
            </a:solidFill>
            <a:ln w="9525">
              <a:solidFill>
                <a:schemeClr val="tx1"/>
              </a:solidFill>
              <a:miter lim="800000"/>
              <a:headEnd/>
              <a:tailEnd/>
            </a:ln>
            <a:effectLst/>
          </p:spPr>
          <p:txBody>
            <a:bodyPr wrap="none" anchor="ctr"/>
            <a:lstStyle/>
            <a:p>
              <a:endParaRPr lang="fr-FR">
                <a:latin typeface="Calibri" pitchFamily="34" charset="0"/>
              </a:endParaRPr>
            </a:p>
          </p:txBody>
        </p:sp>
      </p:grpSp>
      <p:sp>
        <p:nvSpPr>
          <p:cNvPr id="47314" name="Text Box 210"/>
          <p:cNvSpPr txBox="1">
            <a:spLocks noChangeArrowheads="1"/>
          </p:cNvSpPr>
          <p:nvPr/>
        </p:nvSpPr>
        <p:spPr bwMode="auto">
          <a:xfrm>
            <a:off x="2771775" y="981075"/>
            <a:ext cx="1570623" cy="369332"/>
          </a:xfrm>
          <a:prstGeom prst="rect">
            <a:avLst/>
          </a:prstGeom>
          <a:noFill/>
          <a:ln w="9525">
            <a:noFill/>
            <a:miter lim="800000"/>
            <a:headEnd/>
            <a:tailEnd/>
          </a:ln>
          <a:effectLst/>
        </p:spPr>
        <p:txBody>
          <a:bodyPr wrap="none">
            <a:spAutoFit/>
          </a:bodyPr>
          <a:lstStyle/>
          <a:p>
            <a:r>
              <a:rPr lang="fr-FR" b="1">
                <a:latin typeface="Calibri" pitchFamily="34" charset="0"/>
              </a:rPr>
              <a:t>Mott Insulator</a:t>
            </a:r>
          </a:p>
        </p:txBody>
      </p:sp>
      <p:pic>
        <p:nvPicPr>
          <p:cNvPr id="47320" name="Picture 216"/>
          <p:cNvPicPr>
            <a:picLocks noChangeAspect="1" noChangeArrowheads="1"/>
          </p:cNvPicPr>
          <p:nvPr/>
        </p:nvPicPr>
        <p:blipFill>
          <a:blip r:embed="rId7" cstate="print"/>
          <a:srcRect/>
          <a:stretch>
            <a:fillRect/>
          </a:stretch>
        </p:blipFill>
        <p:spPr bwMode="auto">
          <a:xfrm>
            <a:off x="2794000" y="4178300"/>
            <a:ext cx="1525588" cy="1260475"/>
          </a:xfrm>
          <a:prstGeom prst="rect">
            <a:avLst/>
          </a:prstGeom>
          <a:noFill/>
          <a:ln w="9525">
            <a:noFill/>
            <a:miter lim="800000"/>
            <a:headEnd/>
            <a:tailEnd/>
          </a:ln>
          <a:effectLst/>
        </p:spPr>
      </p:pic>
      <p:sp>
        <p:nvSpPr>
          <p:cNvPr id="47323" name="Text Box 219"/>
          <p:cNvSpPr txBox="1">
            <a:spLocks noChangeArrowheads="1"/>
          </p:cNvSpPr>
          <p:nvPr/>
        </p:nvSpPr>
        <p:spPr bwMode="auto">
          <a:xfrm>
            <a:off x="2865438" y="3825875"/>
            <a:ext cx="1806777" cy="369332"/>
          </a:xfrm>
          <a:prstGeom prst="rect">
            <a:avLst/>
          </a:prstGeom>
          <a:noFill/>
          <a:ln w="9525">
            <a:noFill/>
            <a:miter lim="800000"/>
            <a:headEnd/>
            <a:tailEnd/>
          </a:ln>
          <a:effectLst/>
        </p:spPr>
        <p:txBody>
          <a:bodyPr wrap="none">
            <a:spAutoFit/>
          </a:bodyPr>
          <a:lstStyle/>
          <a:p>
            <a:r>
              <a:rPr lang="fr-FR" b="1">
                <a:latin typeface="Calibri" pitchFamily="34" charset="0"/>
              </a:rPr>
              <a:t>Correlated Metal</a:t>
            </a:r>
          </a:p>
        </p:txBody>
      </p:sp>
      <p:grpSp>
        <p:nvGrpSpPr>
          <p:cNvPr id="47326" name="Group 222"/>
          <p:cNvGrpSpPr>
            <a:grpSpLocks/>
          </p:cNvGrpSpPr>
          <p:nvPr/>
        </p:nvGrpSpPr>
        <p:grpSpPr bwMode="auto">
          <a:xfrm>
            <a:off x="4249738" y="4240213"/>
            <a:ext cx="2566987" cy="1162050"/>
            <a:chOff x="945" y="2671"/>
            <a:chExt cx="1617" cy="732"/>
          </a:xfrm>
        </p:grpSpPr>
        <p:sp>
          <p:nvSpPr>
            <p:cNvPr id="47319" name="AutoShape 215"/>
            <p:cNvSpPr>
              <a:spLocks noChangeArrowheads="1"/>
            </p:cNvSpPr>
            <p:nvPr/>
          </p:nvSpPr>
          <p:spPr bwMode="auto">
            <a:xfrm flipV="1">
              <a:off x="1151" y="2838"/>
              <a:ext cx="137" cy="398"/>
            </a:xfrm>
            <a:prstGeom prst="curvedLeftArrow">
              <a:avLst>
                <a:gd name="adj1" fmla="val 31270"/>
                <a:gd name="adj2" fmla="val 93838"/>
                <a:gd name="adj3" fmla="val 53676"/>
              </a:avLst>
            </a:prstGeom>
            <a:solidFill>
              <a:srgbClr val="FF0000"/>
            </a:solidFill>
            <a:ln w="9525">
              <a:solidFill>
                <a:schemeClr val="tx1"/>
              </a:solidFill>
              <a:miter lim="800000"/>
              <a:headEnd/>
              <a:tailEnd/>
            </a:ln>
            <a:effectLst/>
          </p:spPr>
          <p:txBody>
            <a:bodyPr wrap="none" anchor="ctr"/>
            <a:lstStyle/>
            <a:p>
              <a:endParaRPr lang="fr-FR">
                <a:latin typeface="Calibri" pitchFamily="34" charset="0"/>
              </a:endParaRPr>
            </a:p>
          </p:txBody>
        </p:sp>
        <p:sp>
          <p:nvSpPr>
            <p:cNvPr id="47321" name="AutoShape 217"/>
            <p:cNvSpPr>
              <a:spLocks noChangeArrowheads="1"/>
            </p:cNvSpPr>
            <p:nvPr/>
          </p:nvSpPr>
          <p:spPr bwMode="auto">
            <a:xfrm flipV="1">
              <a:off x="1045" y="3009"/>
              <a:ext cx="90" cy="227"/>
            </a:xfrm>
            <a:prstGeom prst="curvedLeftArrow">
              <a:avLst>
                <a:gd name="adj1" fmla="val 53329"/>
                <a:gd name="adj2" fmla="val 93334"/>
                <a:gd name="adj3" fmla="val 44444"/>
              </a:avLst>
            </a:prstGeom>
            <a:solidFill>
              <a:schemeClr val="accent2"/>
            </a:solidFill>
            <a:ln w="9525">
              <a:solidFill>
                <a:schemeClr val="tx1"/>
              </a:solidFill>
              <a:miter lim="800000"/>
              <a:headEnd/>
              <a:tailEnd/>
            </a:ln>
            <a:effectLst/>
          </p:spPr>
          <p:txBody>
            <a:bodyPr wrap="none" anchor="ctr"/>
            <a:lstStyle/>
            <a:p>
              <a:endParaRPr lang="fr-FR">
                <a:latin typeface="Calibri" pitchFamily="34" charset="0"/>
              </a:endParaRPr>
            </a:p>
          </p:txBody>
        </p:sp>
        <p:sp>
          <p:nvSpPr>
            <p:cNvPr id="47322" name="AutoShape 218"/>
            <p:cNvSpPr>
              <a:spLocks noChangeArrowheads="1"/>
            </p:cNvSpPr>
            <p:nvPr/>
          </p:nvSpPr>
          <p:spPr bwMode="auto">
            <a:xfrm flipV="1">
              <a:off x="945" y="2994"/>
              <a:ext cx="90" cy="91"/>
            </a:xfrm>
            <a:prstGeom prst="curvedLeftArrow">
              <a:avLst>
                <a:gd name="adj1" fmla="val 22127"/>
                <a:gd name="adj2" fmla="val 46628"/>
                <a:gd name="adj3" fmla="val 50000"/>
              </a:avLst>
            </a:prstGeom>
            <a:solidFill>
              <a:srgbClr val="008000"/>
            </a:solidFill>
            <a:ln w="9525">
              <a:solidFill>
                <a:schemeClr val="tx1"/>
              </a:solidFill>
              <a:miter lim="800000"/>
              <a:headEnd/>
              <a:tailEnd/>
            </a:ln>
            <a:effectLst/>
          </p:spPr>
          <p:txBody>
            <a:bodyPr wrap="none" anchor="ctr"/>
            <a:lstStyle/>
            <a:p>
              <a:endParaRPr lang="fr-FR">
                <a:latin typeface="Calibri" pitchFamily="34" charset="0"/>
              </a:endParaRPr>
            </a:p>
          </p:txBody>
        </p:sp>
        <p:grpSp>
          <p:nvGrpSpPr>
            <p:cNvPr id="47325" name="Group 221"/>
            <p:cNvGrpSpPr>
              <a:grpSpLocks/>
            </p:cNvGrpSpPr>
            <p:nvPr/>
          </p:nvGrpSpPr>
          <p:grpSpPr bwMode="auto">
            <a:xfrm>
              <a:off x="1232" y="2671"/>
              <a:ext cx="1330" cy="732"/>
              <a:chOff x="1232" y="2671"/>
              <a:chExt cx="1330" cy="732"/>
            </a:xfrm>
          </p:grpSpPr>
          <p:pic>
            <p:nvPicPr>
              <p:cNvPr id="47317" name="Picture 213"/>
              <p:cNvPicPr>
                <a:picLocks noChangeAspect="1" noChangeArrowheads="1"/>
              </p:cNvPicPr>
              <p:nvPr/>
            </p:nvPicPr>
            <p:blipFill>
              <a:blip r:embed="rId8" cstate="print"/>
              <a:srcRect t="57661" r="1930"/>
              <a:stretch>
                <a:fillRect/>
              </a:stretch>
            </p:blipFill>
            <p:spPr bwMode="auto">
              <a:xfrm>
                <a:off x="1292" y="2704"/>
                <a:ext cx="1270" cy="699"/>
              </a:xfrm>
              <a:prstGeom prst="rect">
                <a:avLst/>
              </a:prstGeom>
              <a:noFill/>
              <a:ln w="9525">
                <a:noFill/>
                <a:miter lim="800000"/>
                <a:headEnd/>
                <a:tailEnd/>
              </a:ln>
              <a:effectLst/>
            </p:spPr>
          </p:pic>
          <p:sp>
            <p:nvSpPr>
              <p:cNvPr id="47324" name="Text Box 220"/>
              <p:cNvSpPr txBox="1">
                <a:spLocks noChangeArrowheads="1"/>
              </p:cNvSpPr>
              <p:nvPr/>
            </p:nvSpPr>
            <p:spPr bwMode="auto">
              <a:xfrm>
                <a:off x="1232" y="2671"/>
                <a:ext cx="273" cy="165"/>
              </a:xfrm>
              <a:prstGeom prst="rect">
                <a:avLst/>
              </a:prstGeom>
              <a:noFill/>
              <a:ln w="9525">
                <a:noFill/>
                <a:miter lim="800000"/>
                <a:headEnd/>
                <a:tailEnd/>
              </a:ln>
              <a:effectLst/>
            </p:spPr>
            <p:txBody>
              <a:bodyPr wrap="none">
                <a:spAutoFit/>
              </a:bodyPr>
              <a:lstStyle/>
              <a:p>
                <a:r>
                  <a:rPr lang="fr-FR" sz="1100" b="1">
                    <a:latin typeface="Calibri" pitchFamily="34" charset="0"/>
                  </a:rPr>
                  <a:t>s(w)</a:t>
                </a:r>
              </a:p>
            </p:txBody>
          </p:sp>
        </p:grpSp>
      </p:grpSp>
      <p:grpSp>
        <p:nvGrpSpPr>
          <p:cNvPr id="47340" name="Group 236"/>
          <p:cNvGrpSpPr>
            <a:grpSpLocks/>
          </p:cNvGrpSpPr>
          <p:nvPr/>
        </p:nvGrpSpPr>
        <p:grpSpPr bwMode="auto">
          <a:xfrm>
            <a:off x="6473825" y="3668713"/>
            <a:ext cx="2638425" cy="2160587"/>
            <a:chOff x="4078" y="2215"/>
            <a:chExt cx="1662" cy="1361"/>
          </a:xfrm>
        </p:grpSpPr>
        <p:pic>
          <p:nvPicPr>
            <p:cNvPr id="47329" name="Picture 225"/>
            <p:cNvPicPr>
              <a:picLocks noChangeAspect="1" noChangeArrowheads="1"/>
            </p:cNvPicPr>
            <p:nvPr/>
          </p:nvPicPr>
          <p:blipFill>
            <a:blip r:embed="rId9" cstate="print"/>
            <a:srcRect/>
            <a:stretch>
              <a:fillRect/>
            </a:stretch>
          </p:blipFill>
          <p:spPr bwMode="auto">
            <a:xfrm>
              <a:off x="4415" y="2215"/>
              <a:ext cx="1325" cy="1361"/>
            </a:xfrm>
            <a:prstGeom prst="rect">
              <a:avLst/>
            </a:prstGeom>
            <a:noFill/>
            <a:ln w="9525">
              <a:noFill/>
              <a:miter lim="800000"/>
              <a:headEnd/>
              <a:tailEnd/>
            </a:ln>
            <a:effectLst/>
          </p:spPr>
        </p:pic>
        <p:sp>
          <p:nvSpPr>
            <p:cNvPr id="47331" name="Text Box 227"/>
            <p:cNvSpPr txBox="1">
              <a:spLocks noChangeArrowheads="1"/>
            </p:cNvSpPr>
            <p:nvPr/>
          </p:nvSpPr>
          <p:spPr bwMode="auto">
            <a:xfrm>
              <a:off x="4078" y="2220"/>
              <a:ext cx="338" cy="213"/>
            </a:xfrm>
            <a:prstGeom prst="rect">
              <a:avLst/>
            </a:prstGeom>
            <a:noFill/>
            <a:ln w="9525">
              <a:noFill/>
              <a:miter lim="800000"/>
              <a:headEnd/>
              <a:tailEnd/>
            </a:ln>
            <a:effectLst/>
          </p:spPr>
          <p:txBody>
            <a:bodyPr wrap="none">
              <a:spAutoFit/>
            </a:bodyPr>
            <a:lstStyle/>
            <a:p>
              <a:r>
                <a:rPr lang="fr-FR" sz="1600">
                  <a:latin typeface="Calibri" pitchFamily="34" charset="0"/>
                </a:rPr>
                <a:t>s(w)</a:t>
              </a:r>
            </a:p>
          </p:txBody>
        </p:sp>
      </p:grpSp>
      <p:sp>
        <p:nvSpPr>
          <p:cNvPr id="47332" name="Text Box 228"/>
          <p:cNvSpPr txBox="1">
            <a:spLocks noChangeArrowheads="1"/>
          </p:cNvSpPr>
          <p:nvPr/>
        </p:nvSpPr>
        <p:spPr bwMode="auto">
          <a:xfrm>
            <a:off x="4805363" y="5929313"/>
            <a:ext cx="4159250" cy="304800"/>
          </a:xfrm>
          <a:prstGeom prst="rect">
            <a:avLst/>
          </a:prstGeom>
          <a:noFill/>
          <a:ln w="9525">
            <a:noFill/>
            <a:miter lim="800000"/>
            <a:headEnd/>
            <a:tailEnd/>
          </a:ln>
          <a:effectLst/>
        </p:spPr>
        <p:txBody>
          <a:bodyPr>
            <a:spAutoFit/>
          </a:bodyPr>
          <a:lstStyle/>
          <a:p>
            <a:r>
              <a:rPr lang="nb-NO" sz="1400" dirty="0">
                <a:latin typeface="Calibri" pitchFamily="34" charset="0"/>
              </a:rPr>
              <a:t>Vinh Ta Phuoc et al. </a:t>
            </a:r>
            <a:r>
              <a:rPr lang="nb-NO" sz="1400" i="1" dirty="0">
                <a:latin typeface="Calibri" pitchFamily="34" charset="0"/>
              </a:rPr>
              <a:t>Phys Rev Let.</a:t>
            </a:r>
            <a:r>
              <a:rPr lang="nb-NO" sz="1400" dirty="0">
                <a:latin typeface="Calibri" pitchFamily="34" charset="0"/>
              </a:rPr>
              <a:t> </a:t>
            </a:r>
            <a:r>
              <a:rPr lang="nb-NO" sz="1400" b="1" dirty="0">
                <a:latin typeface="Calibri" pitchFamily="34" charset="0"/>
              </a:rPr>
              <a:t>110</a:t>
            </a:r>
            <a:r>
              <a:rPr lang="nb-NO" sz="1400" dirty="0">
                <a:latin typeface="Calibri" pitchFamily="34" charset="0"/>
              </a:rPr>
              <a:t>, 037401 (2013)</a:t>
            </a:r>
            <a:endParaRPr lang="fr-FR" sz="1400" dirty="0">
              <a:latin typeface="Calibri" pitchFamily="34" charset="0"/>
            </a:endParaRPr>
          </a:p>
        </p:txBody>
      </p:sp>
      <p:grpSp>
        <p:nvGrpSpPr>
          <p:cNvPr id="47335" name="Group 231"/>
          <p:cNvGrpSpPr>
            <a:grpSpLocks/>
          </p:cNvGrpSpPr>
          <p:nvPr/>
        </p:nvGrpSpPr>
        <p:grpSpPr bwMode="auto">
          <a:xfrm>
            <a:off x="6537325" y="1052513"/>
            <a:ext cx="2520950" cy="2162175"/>
            <a:chOff x="4118" y="663"/>
            <a:chExt cx="1588" cy="1362"/>
          </a:xfrm>
        </p:grpSpPr>
        <p:pic>
          <p:nvPicPr>
            <p:cNvPr id="47328" name="Picture 224"/>
            <p:cNvPicPr>
              <a:picLocks noChangeAspect="1" noChangeArrowheads="1"/>
            </p:cNvPicPr>
            <p:nvPr/>
          </p:nvPicPr>
          <p:blipFill>
            <a:blip r:embed="rId10" cstate="print"/>
            <a:srcRect/>
            <a:stretch>
              <a:fillRect/>
            </a:stretch>
          </p:blipFill>
          <p:spPr bwMode="auto">
            <a:xfrm>
              <a:off x="4118" y="663"/>
              <a:ext cx="1588" cy="1362"/>
            </a:xfrm>
            <a:prstGeom prst="rect">
              <a:avLst/>
            </a:prstGeom>
            <a:noFill/>
            <a:ln w="9525">
              <a:noFill/>
              <a:miter lim="800000"/>
              <a:headEnd/>
              <a:tailEnd/>
            </a:ln>
            <a:effectLst/>
          </p:spPr>
        </p:pic>
        <p:sp>
          <p:nvSpPr>
            <p:cNvPr id="47334" name="Text Box 230"/>
            <p:cNvSpPr txBox="1">
              <a:spLocks noChangeArrowheads="1"/>
            </p:cNvSpPr>
            <p:nvPr/>
          </p:nvSpPr>
          <p:spPr bwMode="auto">
            <a:xfrm>
              <a:off x="4481" y="795"/>
              <a:ext cx="645" cy="233"/>
            </a:xfrm>
            <a:prstGeom prst="rect">
              <a:avLst/>
            </a:prstGeom>
            <a:solidFill>
              <a:schemeClr val="bg1"/>
            </a:solidFill>
            <a:ln w="9525">
              <a:noFill/>
              <a:miter lim="800000"/>
              <a:headEnd/>
              <a:tailEnd/>
            </a:ln>
            <a:effectLst/>
          </p:spPr>
          <p:txBody>
            <a:bodyPr wrap="none">
              <a:spAutoFit/>
            </a:bodyPr>
            <a:lstStyle/>
            <a:p>
              <a:r>
                <a:rPr lang="fr-FR">
                  <a:latin typeface="Calibri" pitchFamily="34" charset="0"/>
                </a:rPr>
                <a:t>GaTa</a:t>
              </a:r>
              <a:r>
                <a:rPr lang="fr-FR" baseline="-25000">
                  <a:latin typeface="Calibri" pitchFamily="34" charset="0"/>
                </a:rPr>
                <a:t>4</a:t>
              </a:r>
              <a:r>
                <a:rPr lang="fr-FR">
                  <a:latin typeface="Calibri" pitchFamily="34" charset="0"/>
                </a:rPr>
                <a:t>Se</a:t>
              </a:r>
              <a:r>
                <a:rPr lang="fr-FR" baseline="-25000">
                  <a:latin typeface="Calibri" pitchFamily="34" charset="0"/>
                </a:rPr>
                <a:t>8</a:t>
              </a:r>
            </a:p>
          </p:txBody>
        </p:sp>
      </p:grpSp>
      <p:sp>
        <p:nvSpPr>
          <p:cNvPr id="47336" name="Text Box 232"/>
          <p:cNvSpPr txBox="1">
            <a:spLocks noChangeArrowheads="1"/>
          </p:cNvSpPr>
          <p:nvPr/>
        </p:nvSpPr>
        <p:spPr bwMode="auto">
          <a:xfrm>
            <a:off x="4192588" y="3016250"/>
            <a:ext cx="1003480" cy="369332"/>
          </a:xfrm>
          <a:prstGeom prst="rect">
            <a:avLst/>
          </a:prstGeom>
          <a:noFill/>
          <a:ln w="9525">
            <a:noFill/>
            <a:miter lim="800000"/>
            <a:headEnd/>
            <a:tailEnd/>
          </a:ln>
          <a:effectLst/>
        </p:spPr>
        <p:txBody>
          <a:bodyPr wrap="none">
            <a:spAutoFit/>
          </a:bodyPr>
          <a:lstStyle/>
          <a:p>
            <a:r>
              <a:rPr lang="fr-FR" b="1">
                <a:latin typeface="Calibri" pitchFamily="34" charset="0"/>
              </a:rPr>
              <a:t>Pressure</a:t>
            </a:r>
          </a:p>
        </p:txBody>
      </p:sp>
      <p:grpSp>
        <p:nvGrpSpPr>
          <p:cNvPr id="47337" name="Group 54"/>
          <p:cNvGrpSpPr>
            <a:grpSpLocks/>
          </p:cNvGrpSpPr>
          <p:nvPr/>
        </p:nvGrpSpPr>
        <p:grpSpPr bwMode="auto">
          <a:xfrm>
            <a:off x="3132138" y="6337300"/>
            <a:ext cx="5963786" cy="476250"/>
            <a:chOff x="4392612" y="5581656"/>
            <a:chExt cx="4212742" cy="465576"/>
          </a:xfrm>
          <a:solidFill>
            <a:srgbClr val="0070C0"/>
          </a:solidFill>
        </p:grpSpPr>
        <p:sp>
          <p:nvSpPr>
            <p:cNvPr id="52" name="AutoShape 19"/>
            <p:cNvSpPr>
              <a:spLocks noChangeArrowheads="1"/>
            </p:cNvSpPr>
            <p:nvPr/>
          </p:nvSpPr>
          <p:spPr bwMode="auto">
            <a:xfrm>
              <a:off x="4392612" y="5581656"/>
              <a:ext cx="4212742" cy="465576"/>
            </a:xfrm>
            <a:prstGeom prst="roundRect">
              <a:avLst>
                <a:gd name="adj" fmla="val 16667"/>
              </a:avLst>
            </a:prstGeom>
            <a:grpFill/>
            <a:ln w="9525">
              <a:round/>
              <a:headEnd/>
              <a:tailEnd/>
            </a:ln>
            <a:effectLst>
              <a:outerShdw dist="50800" dir="5400000" algn="ctr" rotWithShape="0">
                <a:srgbClr val="FF9900"/>
              </a:outerShdw>
            </a:effectLst>
            <a:scene3d>
              <a:camera prst="legacyObliqueTopRight"/>
              <a:lightRig rig="legacyFlat3" dir="b"/>
            </a:scene3d>
            <a:sp3d extrusionH="49200" prstMaterial="legacyMatte">
              <a:bevelT w="13500" h="13500" prst="angle"/>
              <a:bevelB w="13500" h="13500" prst="angle"/>
              <a:extrusionClr>
                <a:schemeClr val="bg1"/>
              </a:extrusionClr>
            </a:sp3d>
          </p:spPr>
          <p:txBody>
            <a:bodyPr wrap="none" anchor="ctr">
              <a:flatTx/>
            </a:bodyPr>
            <a:lstStyle/>
            <a:p>
              <a:pPr algn="ctr">
                <a:defRPr/>
              </a:pPr>
              <a:endParaRPr lang="fr-FR" sz="2000">
                <a:solidFill>
                  <a:schemeClr val="bg1"/>
                </a:solidFill>
                <a:latin typeface="Calibri" pitchFamily="34" charset="0"/>
                <a:cs typeface="Arial" pitchFamily="34" charset="0"/>
              </a:endParaRPr>
            </a:p>
          </p:txBody>
        </p:sp>
        <p:sp>
          <p:nvSpPr>
            <p:cNvPr id="47339" name="Rectangle 120"/>
            <p:cNvSpPr>
              <a:spLocks noChangeArrowheads="1"/>
            </p:cNvSpPr>
            <p:nvPr/>
          </p:nvSpPr>
          <p:spPr bwMode="auto">
            <a:xfrm>
              <a:off x="4392612" y="5581656"/>
              <a:ext cx="4145777" cy="391142"/>
            </a:xfrm>
            <a:prstGeom prst="rect">
              <a:avLst/>
            </a:prstGeom>
            <a:grpFill/>
            <a:ln w="9525">
              <a:noFill/>
              <a:miter lim="800000"/>
              <a:headEnd/>
              <a:tailEnd/>
            </a:ln>
          </p:spPr>
          <p:txBody>
            <a:bodyPr wrap="square">
              <a:spAutoFit/>
            </a:bodyPr>
            <a:lstStyle/>
            <a:p>
              <a:pPr algn="ctr">
                <a:buFont typeface="Wingdings" pitchFamily="2" charset="2"/>
                <a:buNone/>
              </a:pPr>
              <a:r>
                <a:rPr lang="fr-FR" sz="2000" b="1" dirty="0" err="1">
                  <a:solidFill>
                    <a:schemeClr val="bg1"/>
                  </a:solidFill>
                  <a:latin typeface="Calibri" pitchFamily="34" charset="0"/>
                </a:rPr>
                <a:t>Mott</a:t>
              </a:r>
              <a:r>
                <a:rPr lang="fr-FR" sz="2000" b="1" dirty="0">
                  <a:solidFill>
                    <a:schemeClr val="bg1"/>
                  </a:solidFill>
                  <a:latin typeface="Calibri" pitchFamily="34" charset="0"/>
                </a:rPr>
                <a:t> </a:t>
              </a:r>
              <a:r>
                <a:rPr lang="fr-FR" sz="2000" b="1" dirty="0" err="1">
                  <a:solidFill>
                    <a:schemeClr val="bg1"/>
                  </a:solidFill>
                  <a:latin typeface="Calibri" pitchFamily="34" charset="0"/>
                </a:rPr>
                <a:t>insulator</a:t>
              </a:r>
              <a:r>
                <a:rPr lang="fr-FR" sz="2000" b="1" dirty="0">
                  <a:solidFill>
                    <a:schemeClr val="bg1"/>
                  </a:solidFill>
                  <a:latin typeface="Calibri" pitchFamily="34" charset="0"/>
                </a:rPr>
                <a:t> – </a:t>
              </a:r>
              <a:r>
                <a:rPr lang="fr-FR" sz="2000" b="1" dirty="0" err="1">
                  <a:solidFill>
                    <a:schemeClr val="bg1"/>
                  </a:solidFill>
                  <a:latin typeface="Calibri" pitchFamily="34" charset="0"/>
                </a:rPr>
                <a:t>metal</a:t>
              </a:r>
              <a:r>
                <a:rPr lang="fr-FR" sz="2000" b="1" dirty="0">
                  <a:solidFill>
                    <a:schemeClr val="bg1"/>
                  </a:solidFill>
                  <a:latin typeface="Calibri" pitchFamily="34" charset="0"/>
                </a:rPr>
                <a:t> transition </a:t>
              </a:r>
              <a:r>
                <a:rPr lang="fr-FR" sz="2000" b="1" dirty="0" err="1">
                  <a:solidFill>
                    <a:schemeClr val="bg1"/>
                  </a:solidFill>
                  <a:latin typeface="Calibri" pitchFamily="34" charset="0"/>
                </a:rPr>
                <a:t>under</a:t>
              </a:r>
              <a:r>
                <a:rPr lang="fr-FR" sz="2000" b="1" dirty="0">
                  <a:solidFill>
                    <a:schemeClr val="bg1"/>
                  </a:solidFill>
                  <a:latin typeface="Calibri" pitchFamily="34" charset="0"/>
                </a:rPr>
                <a:t> pressure </a:t>
              </a:r>
            </a:p>
          </p:txBody>
        </p:sp>
      </p:grpSp>
      <p:sp>
        <p:nvSpPr>
          <p:cNvPr id="47341" name="Text Box 237"/>
          <p:cNvSpPr txBox="1">
            <a:spLocks noChangeArrowheads="1"/>
          </p:cNvSpPr>
          <p:nvPr/>
        </p:nvSpPr>
        <p:spPr bwMode="auto">
          <a:xfrm>
            <a:off x="3222625" y="2119313"/>
            <a:ext cx="434734" cy="276999"/>
          </a:xfrm>
          <a:prstGeom prst="rect">
            <a:avLst/>
          </a:prstGeom>
          <a:noFill/>
          <a:ln w="22225">
            <a:noFill/>
            <a:miter lim="800000"/>
            <a:headEnd/>
            <a:tailEnd/>
          </a:ln>
          <a:effectLst/>
        </p:spPr>
        <p:txBody>
          <a:bodyPr wrap="none">
            <a:spAutoFit/>
          </a:bodyPr>
          <a:lstStyle/>
          <a:p>
            <a:r>
              <a:rPr lang="fr-FR" sz="1200" b="1">
                <a:solidFill>
                  <a:schemeClr val="bg1"/>
                </a:solidFill>
                <a:latin typeface="Calibri" pitchFamily="34" charset="0"/>
              </a:rPr>
              <a:t>LHB</a:t>
            </a:r>
          </a:p>
        </p:txBody>
      </p:sp>
      <p:sp>
        <p:nvSpPr>
          <p:cNvPr id="47342" name="Text Box 238"/>
          <p:cNvSpPr txBox="1">
            <a:spLocks noChangeArrowheads="1"/>
          </p:cNvSpPr>
          <p:nvPr/>
        </p:nvSpPr>
        <p:spPr bwMode="auto">
          <a:xfrm>
            <a:off x="3219450" y="1601788"/>
            <a:ext cx="470000" cy="276999"/>
          </a:xfrm>
          <a:prstGeom prst="rect">
            <a:avLst/>
          </a:prstGeom>
          <a:noFill/>
          <a:ln w="22225">
            <a:noFill/>
            <a:miter lim="800000"/>
            <a:headEnd/>
            <a:tailEnd/>
          </a:ln>
          <a:effectLst/>
        </p:spPr>
        <p:txBody>
          <a:bodyPr wrap="none">
            <a:spAutoFit/>
          </a:bodyPr>
          <a:lstStyle/>
          <a:p>
            <a:r>
              <a:rPr lang="fr-FR" sz="1200" b="1" dirty="0">
                <a:latin typeface="Calibri" pitchFamily="34" charset="0"/>
              </a:rPr>
              <a:t>UHB</a:t>
            </a:r>
          </a:p>
        </p:txBody>
      </p:sp>
      <p:sp>
        <p:nvSpPr>
          <p:cNvPr id="47344" name="Text Box 240"/>
          <p:cNvSpPr txBox="1">
            <a:spLocks noChangeArrowheads="1"/>
          </p:cNvSpPr>
          <p:nvPr/>
        </p:nvSpPr>
        <p:spPr bwMode="auto">
          <a:xfrm>
            <a:off x="3162300" y="4973638"/>
            <a:ext cx="434734" cy="276999"/>
          </a:xfrm>
          <a:prstGeom prst="rect">
            <a:avLst/>
          </a:prstGeom>
          <a:noFill/>
          <a:ln w="22225">
            <a:noFill/>
            <a:miter lim="800000"/>
            <a:headEnd/>
            <a:tailEnd/>
          </a:ln>
          <a:effectLst/>
        </p:spPr>
        <p:txBody>
          <a:bodyPr wrap="none">
            <a:spAutoFit/>
          </a:bodyPr>
          <a:lstStyle/>
          <a:p>
            <a:r>
              <a:rPr lang="fr-FR" sz="1200" b="1">
                <a:solidFill>
                  <a:schemeClr val="bg1"/>
                </a:solidFill>
                <a:latin typeface="Calibri" pitchFamily="34" charset="0"/>
              </a:rPr>
              <a:t>LHB</a:t>
            </a:r>
          </a:p>
        </p:txBody>
      </p:sp>
      <p:sp>
        <p:nvSpPr>
          <p:cNvPr id="47345" name="Text Box 241"/>
          <p:cNvSpPr txBox="1">
            <a:spLocks noChangeArrowheads="1"/>
          </p:cNvSpPr>
          <p:nvPr/>
        </p:nvSpPr>
        <p:spPr bwMode="auto">
          <a:xfrm>
            <a:off x="3159125" y="4456113"/>
            <a:ext cx="470000" cy="276999"/>
          </a:xfrm>
          <a:prstGeom prst="rect">
            <a:avLst/>
          </a:prstGeom>
          <a:noFill/>
          <a:ln w="22225">
            <a:noFill/>
            <a:miter lim="800000"/>
            <a:headEnd/>
            <a:tailEnd/>
          </a:ln>
          <a:effectLst/>
        </p:spPr>
        <p:txBody>
          <a:bodyPr wrap="none">
            <a:spAutoFit/>
          </a:bodyPr>
          <a:lstStyle/>
          <a:p>
            <a:r>
              <a:rPr lang="fr-FR" sz="1200" b="1">
                <a:latin typeface="Calibri" pitchFamily="34" charset="0"/>
              </a:rPr>
              <a:t>UHB</a:t>
            </a:r>
          </a:p>
        </p:txBody>
      </p:sp>
      <p:grpSp>
        <p:nvGrpSpPr>
          <p:cNvPr id="58" name="Groupe 57"/>
          <p:cNvGrpSpPr/>
          <p:nvPr/>
        </p:nvGrpSpPr>
        <p:grpSpPr>
          <a:xfrm>
            <a:off x="1328468" y="1526875"/>
            <a:ext cx="6116128" cy="4563374"/>
            <a:chOff x="1328468" y="1526875"/>
            <a:chExt cx="6116128" cy="4563374"/>
          </a:xfrm>
        </p:grpSpPr>
        <p:sp>
          <p:nvSpPr>
            <p:cNvPr id="57" name="Rectangle 56"/>
            <p:cNvSpPr/>
            <p:nvPr/>
          </p:nvSpPr>
          <p:spPr bwMode="auto">
            <a:xfrm>
              <a:off x="1328468" y="1526875"/>
              <a:ext cx="6116128" cy="4563374"/>
            </a:xfrm>
            <a:prstGeom prst="rect">
              <a:avLst/>
            </a:prstGeom>
            <a:solidFill>
              <a:schemeClr val="bg1"/>
            </a:solidFill>
            <a:ln w="22225" cap="flat" cmpd="sng" algn="ctr">
              <a:solidFill>
                <a:schemeClr val="tx1">
                  <a:lumMod val="50000"/>
                  <a:lumOff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Calibri" pitchFamily="34" charset="0"/>
              </a:endParaRPr>
            </a:p>
          </p:txBody>
        </p:sp>
        <p:grpSp>
          <p:nvGrpSpPr>
            <p:cNvPr id="38" name="Groupe 37"/>
            <p:cNvGrpSpPr/>
            <p:nvPr/>
          </p:nvGrpSpPr>
          <p:grpSpPr>
            <a:xfrm>
              <a:off x="1568329" y="1682138"/>
              <a:ext cx="5263988" cy="4223321"/>
              <a:chOff x="300246" y="1354334"/>
              <a:chExt cx="5263988" cy="4223321"/>
            </a:xfrm>
          </p:grpSpPr>
          <p:sp>
            <p:nvSpPr>
              <p:cNvPr id="39" name="Forme libre 38"/>
              <p:cNvSpPr/>
              <p:nvPr/>
            </p:nvSpPr>
            <p:spPr>
              <a:xfrm>
                <a:off x="3227371" y="2307678"/>
                <a:ext cx="1800200" cy="2736304"/>
              </a:xfrm>
              <a:custGeom>
                <a:avLst/>
                <a:gdLst>
                  <a:gd name="connsiteX0" fmla="*/ 17253 w 1863306"/>
                  <a:gd name="connsiteY0" fmla="*/ 2907102 h 2932981"/>
                  <a:gd name="connsiteX1" fmla="*/ 1492370 w 1863306"/>
                  <a:gd name="connsiteY1" fmla="*/ 2932981 h 2932981"/>
                  <a:gd name="connsiteX2" fmla="*/ 1863306 w 1863306"/>
                  <a:gd name="connsiteY2" fmla="*/ 672860 h 2932981"/>
                  <a:gd name="connsiteX3" fmla="*/ 0 w 1863306"/>
                  <a:gd name="connsiteY3" fmla="*/ 0 h 2932981"/>
                  <a:gd name="connsiteX4" fmla="*/ 17253 w 1863306"/>
                  <a:gd name="connsiteY4" fmla="*/ 2907102 h 2932981"/>
                  <a:gd name="connsiteX0" fmla="*/ 17253 w 1863306"/>
                  <a:gd name="connsiteY0" fmla="*/ 2907102 h 2917824"/>
                  <a:gd name="connsiteX1" fmla="*/ 1728192 w 1863306"/>
                  <a:gd name="connsiteY1" fmla="*/ 2917824 h 2917824"/>
                  <a:gd name="connsiteX2" fmla="*/ 1863306 w 1863306"/>
                  <a:gd name="connsiteY2" fmla="*/ 672860 h 2917824"/>
                  <a:gd name="connsiteX3" fmla="*/ 0 w 1863306"/>
                  <a:gd name="connsiteY3" fmla="*/ 0 h 2917824"/>
                  <a:gd name="connsiteX4" fmla="*/ 17253 w 1863306"/>
                  <a:gd name="connsiteY4" fmla="*/ 2907102 h 2917824"/>
                  <a:gd name="connsiteX0" fmla="*/ 0 w 1846053"/>
                  <a:gd name="connsiteY0" fmla="*/ 2234242 h 2244964"/>
                  <a:gd name="connsiteX1" fmla="*/ 1710939 w 1846053"/>
                  <a:gd name="connsiteY1" fmla="*/ 2244964 h 2244964"/>
                  <a:gd name="connsiteX2" fmla="*/ 1846053 w 1846053"/>
                  <a:gd name="connsiteY2" fmla="*/ 0 h 2244964"/>
                  <a:gd name="connsiteX3" fmla="*/ 558811 w 1846053"/>
                  <a:gd name="connsiteY3" fmla="*/ 84724 h 2244964"/>
                  <a:gd name="connsiteX4" fmla="*/ 0 w 1846053"/>
                  <a:gd name="connsiteY4" fmla="*/ 2234242 h 2244964"/>
                  <a:gd name="connsiteX0" fmla="*/ 0 w 1846053"/>
                  <a:gd name="connsiteY0" fmla="*/ 2234242 h 2244964"/>
                  <a:gd name="connsiteX1" fmla="*/ 1710939 w 1846053"/>
                  <a:gd name="connsiteY1" fmla="*/ 2244964 h 2244964"/>
                  <a:gd name="connsiteX2" fmla="*/ 1846053 w 1846053"/>
                  <a:gd name="connsiteY2" fmla="*/ 0 h 2244964"/>
                  <a:gd name="connsiteX3" fmla="*/ 342787 w 1846053"/>
                  <a:gd name="connsiteY3" fmla="*/ 12716 h 2244964"/>
                  <a:gd name="connsiteX4" fmla="*/ 0 w 1846053"/>
                  <a:gd name="connsiteY4" fmla="*/ 2234242 h 2244964"/>
                  <a:gd name="connsiteX0" fmla="*/ 0 w 1846053"/>
                  <a:gd name="connsiteY0" fmla="*/ 2234242 h 2244964"/>
                  <a:gd name="connsiteX1" fmla="*/ 1710939 w 1846053"/>
                  <a:gd name="connsiteY1" fmla="*/ 2244964 h 2244964"/>
                  <a:gd name="connsiteX2" fmla="*/ 1846053 w 1846053"/>
                  <a:gd name="connsiteY2" fmla="*/ 0 h 2244964"/>
                  <a:gd name="connsiteX3" fmla="*/ 414795 w 1846053"/>
                  <a:gd name="connsiteY3" fmla="*/ 12716 h 2244964"/>
                  <a:gd name="connsiteX4" fmla="*/ 0 w 1846053"/>
                  <a:gd name="connsiteY4" fmla="*/ 2234242 h 2244964"/>
                  <a:gd name="connsiteX0" fmla="*/ 0 w 1846053"/>
                  <a:gd name="connsiteY0" fmla="*/ 2234242 h 2244964"/>
                  <a:gd name="connsiteX1" fmla="*/ 1710939 w 1846053"/>
                  <a:gd name="connsiteY1" fmla="*/ 2244964 h 2244964"/>
                  <a:gd name="connsiteX2" fmla="*/ 1846053 w 1846053"/>
                  <a:gd name="connsiteY2" fmla="*/ 0 h 2244964"/>
                  <a:gd name="connsiteX3" fmla="*/ 342787 w 1846053"/>
                  <a:gd name="connsiteY3" fmla="*/ 12716 h 2244964"/>
                  <a:gd name="connsiteX4" fmla="*/ 0 w 1846053"/>
                  <a:gd name="connsiteY4" fmla="*/ 2234242 h 2244964"/>
                  <a:gd name="connsiteX0" fmla="*/ 0 w 1863306"/>
                  <a:gd name="connsiteY0" fmla="*/ 2244964 h 2244964"/>
                  <a:gd name="connsiteX1" fmla="*/ 1728192 w 1863306"/>
                  <a:gd name="connsiteY1" fmla="*/ 2244964 h 2244964"/>
                  <a:gd name="connsiteX2" fmla="*/ 1863306 w 1863306"/>
                  <a:gd name="connsiteY2" fmla="*/ 0 h 2244964"/>
                  <a:gd name="connsiteX3" fmla="*/ 360040 w 1863306"/>
                  <a:gd name="connsiteY3" fmla="*/ 12716 h 2244964"/>
                  <a:gd name="connsiteX4" fmla="*/ 0 w 1863306"/>
                  <a:gd name="connsiteY4" fmla="*/ 2244964 h 2244964"/>
                  <a:gd name="connsiteX0" fmla="*/ 0 w 1800200"/>
                  <a:gd name="connsiteY0" fmla="*/ 2736304 h 2736304"/>
                  <a:gd name="connsiteX1" fmla="*/ 1728192 w 1800200"/>
                  <a:gd name="connsiteY1" fmla="*/ 2736304 h 2736304"/>
                  <a:gd name="connsiteX2" fmla="*/ 1800200 w 1800200"/>
                  <a:gd name="connsiteY2" fmla="*/ 0 h 2736304"/>
                  <a:gd name="connsiteX3" fmla="*/ 360040 w 1800200"/>
                  <a:gd name="connsiteY3" fmla="*/ 504056 h 2736304"/>
                  <a:gd name="connsiteX4" fmla="*/ 0 w 1800200"/>
                  <a:gd name="connsiteY4" fmla="*/ 2736304 h 2736304"/>
                  <a:gd name="connsiteX0" fmla="*/ 0 w 1800200"/>
                  <a:gd name="connsiteY0" fmla="*/ 2736304 h 2736304"/>
                  <a:gd name="connsiteX1" fmla="*/ 1728192 w 1800200"/>
                  <a:gd name="connsiteY1" fmla="*/ 2736304 h 2736304"/>
                  <a:gd name="connsiteX2" fmla="*/ 1800200 w 1800200"/>
                  <a:gd name="connsiteY2" fmla="*/ 0 h 2736304"/>
                  <a:gd name="connsiteX3" fmla="*/ 264735 w 1800200"/>
                  <a:gd name="connsiteY3" fmla="*/ 504056 h 2736304"/>
                  <a:gd name="connsiteX4" fmla="*/ 0 w 1800200"/>
                  <a:gd name="connsiteY4" fmla="*/ 2736304 h 2736304"/>
                  <a:gd name="connsiteX0" fmla="*/ 0 w 1747253"/>
                  <a:gd name="connsiteY0" fmla="*/ 2736304 h 2736304"/>
                  <a:gd name="connsiteX1" fmla="*/ 1728192 w 1747253"/>
                  <a:gd name="connsiteY1" fmla="*/ 2736304 h 2736304"/>
                  <a:gd name="connsiteX2" fmla="*/ 1747253 w 1747253"/>
                  <a:gd name="connsiteY2" fmla="*/ 0 h 2736304"/>
                  <a:gd name="connsiteX3" fmla="*/ 264735 w 1747253"/>
                  <a:gd name="connsiteY3" fmla="*/ 504056 h 2736304"/>
                  <a:gd name="connsiteX4" fmla="*/ 0 w 1747253"/>
                  <a:gd name="connsiteY4" fmla="*/ 2736304 h 2736304"/>
                  <a:gd name="connsiteX0" fmla="*/ 0 w 1747253"/>
                  <a:gd name="connsiteY0" fmla="*/ 2736304 h 2736304"/>
                  <a:gd name="connsiteX1" fmla="*/ 1728192 w 1747253"/>
                  <a:gd name="connsiteY1" fmla="*/ 2736304 h 2736304"/>
                  <a:gd name="connsiteX2" fmla="*/ 1747253 w 1747253"/>
                  <a:gd name="connsiteY2" fmla="*/ 0 h 2736304"/>
                  <a:gd name="connsiteX3" fmla="*/ 264735 w 1747253"/>
                  <a:gd name="connsiteY3" fmla="*/ 504056 h 2736304"/>
                  <a:gd name="connsiteX4" fmla="*/ 0 w 1747253"/>
                  <a:gd name="connsiteY4" fmla="*/ 2736304 h 2736304"/>
                  <a:gd name="connsiteX0" fmla="*/ 0 w 1747253"/>
                  <a:gd name="connsiteY0" fmla="*/ 2736304 h 2736304"/>
                  <a:gd name="connsiteX1" fmla="*/ 1747253 w 1747253"/>
                  <a:gd name="connsiteY1" fmla="*/ 2736304 h 2736304"/>
                  <a:gd name="connsiteX2" fmla="*/ 1747253 w 1747253"/>
                  <a:gd name="connsiteY2" fmla="*/ 0 h 2736304"/>
                  <a:gd name="connsiteX3" fmla="*/ 264735 w 1747253"/>
                  <a:gd name="connsiteY3" fmla="*/ 504056 h 2736304"/>
                  <a:gd name="connsiteX4" fmla="*/ 0 w 1747253"/>
                  <a:gd name="connsiteY4" fmla="*/ 2736304 h 2736304"/>
                  <a:gd name="connsiteX0" fmla="*/ 0 w 1747253"/>
                  <a:gd name="connsiteY0" fmla="*/ 2736304 h 2736304"/>
                  <a:gd name="connsiteX1" fmla="*/ 1747253 w 1747253"/>
                  <a:gd name="connsiteY1" fmla="*/ 2736304 h 2736304"/>
                  <a:gd name="connsiteX2" fmla="*/ 1747253 w 1747253"/>
                  <a:gd name="connsiteY2" fmla="*/ 0 h 2736304"/>
                  <a:gd name="connsiteX3" fmla="*/ 349451 w 1747253"/>
                  <a:gd name="connsiteY3" fmla="*/ 504056 h 2736304"/>
                  <a:gd name="connsiteX4" fmla="*/ 0 w 1747253"/>
                  <a:gd name="connsiteY4" fmla="*/ 2736304 h 2736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7253" h="2736304">
                    <a:moveTo>
                      <a:pt x="0" y="2736304"/>
                    </a:moveTo>
                    <a:lnTo>
                      <a:pt x="1747253" y="2736304"/>
                    </a:lnTo>
                    <a:lnTo>
                      <a:pt x="1747253" y="0"/>
                    </a:lnTo>
                    <a:lnTo>
                      <a:pt x="349451" y="504056"/>
                    </a:lnTo>
                    <a:lnTo>
                      <a:pt x="0" y="2736304"/>
                    </a:lnTo>
                    <a:close/>
                  </a:path>
                </a:pathLst>
              </a:custGeom>
              <a:solidFill>
                <a:srgbClr val="FF0000"/>
              </a:solidFill>
              <a:ln>
                <a:no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Calibri" pitchFamily="34" charset="0"/>
                </a:endParaRPr>
              </a:p>
            </p:txBody>
          </p:sp>
          <p:sp>
            <p:nvSpPr>
              <p:cNvPr id="40" name="Forme libre 39"/>
              <p:cNvSpPr/>
              <p:nvPr/>
            </p:nvSpPr>
            <p:spPr>
              <a:xfrm>
                <a:off x="3458134" y="4575625"/>
                <a:ext cx="1570545" cy="495742"/>
              </a:xfrm>
              <a:custGeom>
                <a:avLst/>
                <a:gdLst>
                  <a:gd name="connsiteX0" fmla="*/ 0 w 1586429"/>
                  <a:gd name="connsiteY0" fmla="*/ 374574 h 374574"/>
                  <a:gd name="connsiteX1" fmla="*/ 429658 w 1586429"/>
                  <a:gd name="connsiteY1" fmla="*/ 88135 h 374574"/>
                  <a:gd name="connsiteX2" fmla="*/ 1189822 w 1586429"/>
                  <a:gd name="connsiteY2" fmla="*/ 0 h 374574"/>
                  <a:gd name="connsiteX3" fmla="*/ 1586429 w 1586429"/>
                  <a:gd name="connsiteY3" fmla="*/ 55085 h 374574"/>
                  <a:gd name="connsiteX0" fmla="*/ 0 w 1586429"/>
                  <a:gd name="connsiteY0" fmla="*/ 374574 h 374574"/>
                  <a:gd name="connsiteX1" fmla="*/ 429658 w 1586429"/>
                  <a:gd name="connsiteY1" fmla="*/ 88135 h 374574"/>
                  <a:gd name="connsiteX2" fmla="*/ 1189822 w 1586429"/>
                  <a:gd name="connsiteY2" fmla="*/ 0 h 374574"/>
                  <a:gd name="connsiteX3" fmla="*/ 1586429 w 1586429"/>
                  <a:gd name="connsiteY3" fmla="*/ 55085 h 374574"/>
                  <a:gd name="connsiteX0" fmla="*/ 0 w 1586429"/>
                  <a:gd name="connsiteY0" fmla="*/ 374574 h 374574"/>
                  <a:gd name="connsiteX1" fmla="*/ 429658 w 1586429"/>
                  <a:gd name="connsiteY1" fmla="*/ 88135 h 374574"/>
                  <a:gd name="connsiteX2" fmla="*/ 1189822 w 1586429"/>
                  <a:gd name="connsiteY2" fmla="*/ 0 h 374574"/>
                  <a:gd name="connsiteX3" fmla="*/ 1586429 w 1586429"/>
                  <a:gd name="connsiteY3" fmla="*/ 55085 h 374574"/>
                  <a:gd name="connsiteX0" fmla="*/ 0 w 1583187"/>
                  <a:gd name="connsiteY0" fmla="*/ 374574 h 411972"/>
                  <a:gd name="connsiteX1" fmla="*/ 429658 w 1583187"/>
                  <a:gd name="connsiteY1" fmla="*/ 88135 h 411972"/>
                  <a:gd name="connsiteX2" fmla="*/ 1189822 w 1583187"/>
                  <a:gd name="connsiteY2" fmla="*/ 0 h 411972"/>
                  <a:gd name="connsiteX3" fmla="*/ 1583187 w 1583187"/>
                  <a:gd name="connsiteY3" fmla="*/ 411972 h 411972"/>
                  <a:gd name="connsiteX0" fmla="*/ 0 w 1583187"/>
                  <a:gd name="connsiteY0" fmla="*/ 340213 h 377611"/>
                  <a:gd name="connsiteX1" fmla="*/ 429658 w 1583187"/>
                  <a:gd name="connsiteY1" fmla="*/ 53774 h 377611"/>
                  <a:gd name="connsiteX2" fmla="*/ 1583187 w 1583187"/>
                  <a:gd name="connsiteY2" fmla="*/ 17571 h 377611"/>
                  <a:gd name="connsiteX3" fmla="*/ 1583187 w 1583187"/>
                  <a:gd name="connsiteY3" fmla="*/ 377611 h 377611"/>
                  <a:gd name="connsiteX0" fmla="*/ 0 w 1583187"/>
                  <a:gd name="connsiteY0" fmla="*/ 374701 h 412099"/>
                  <a:gd name="connsiteX1" fmla="*/ 429658 w 1583187"/>
                  <a:gd name="connsiteY1" fmla="*/ 88262 h 412099"/>
                  <a:gd name="connsiteX2" fmla="*/ 1583187 w 1583187"/>
                  <a:gd name="connsiteY2" fmla="*/ 52059 h 412099"/>
                  <a:gd name="connsiteX3" fmla="*/ 1583187 w 1583187"/>
                  <a:gd name="connsiteY3" fmla="*/ 412099 h 412099"/>
                  <a:gd name="connsiteX0" fmla="*/ 0 w 1583187"/>
                  <a:gd name="connsiteY0" fmla="*/ 448424 h 485822"/>
                  <a:gd name="connsiteX1" fmla="*/ 778457 w 1583187"/>
                  <a:gd name="connsiteY1" fmla="*/ 53774 h 485822"/>
                  <a:gd name="connsiteX2" fmla="*/ 1583187 w 1583187"/>
                  <a:gd name="connsiteY2" fmla="*/ 125782 h 485822"/>
                  <a:gd name="connsiteX3" fmla="*/ 1583187 w 1583187"/>
                  <a:gd name="connsiteY3" fmla="*/ 485822 h 485822"/>
                  <a:gd name="connsiteX0" fmla="*/ 0 w 1583187"/>
                  <a:gd name="connsiteY0" fmla="*/ 448424 h 448424"/>
                  <a:gd name="connsiteX1" fmla="*/ 778457 w 1583187"/>
                  <a:gd name="connsiteY1" fmla="*/ 53774 h 448424"/>
                  <a:gd name="connsiteX2" fmla="*/ 1583187 w 1583187"/>
                  <a:gd name="connsiteY2" fmla="*/ 125782 h 448424"/>
                  <a:gd name="connsiteX3" fmla="*/ 1570545 w 1583187"/>
                  <a:gd name="connsiteY3" fmla="*/ 413814 h 448424"/>
                  <a:gd name="connsiteX0" fmla="*/ 0 w 1583187"/>
                  <a:gd name="connsiteY0" fmla="*/ 448424 h 485822"/>
                  <a:gd name="connsiteX1" fmla="*/ 778457 w 1583187"/>
                  <a:gd name="connsiteY1" fmla="*/ 53774 h 485822"/>
                  <a:gd name="connsiteX2" fmla="*/ 1583187 w 1583187"/>
                  <a:gd name="connsiteY2" fmla="*/ 125782 h 485822"/>
                  <a:gd name="connsiteX3" fmla="*/ 1570545 w 1583187"/>
                  <a:gd name="connsiteY3" fmla="*/ 485822 h 485822"/>
                  <a:gd name="connsiteX0" fmla="*/ 0 w 1583187"/>
                  <a:gd name="connsiteY0" fmla="*/ 446439 h 483837"/>
                  <a:gd name="connsiteX1" fmla="*/ 778457 w 1583187"/>
                  <a:gd name="connsiteY1" fmla="*/ 51789 h 483837"/>
                  <a:gd name="connsiteX2" fmla="*/ 1583187 w 1583187"/>
                  <a:gd name="connsiteY2" fmla="*/ 135702 h 483837"/>
                  <a:gd name="connsiteX3" fmla="*/ 1570545 w 1583187"/>
                  <a:gd name="connsiteY3" fmla="*/ 483837 h 483837"/>
                  <a:gd name="connsiteX0" fmla="*/ 0 w 1583187"/>
                  <a:gd name="connsiteY0" fmla="*/ 446439 h 495742"/>
                  <a:gd name="connsiteX1" fmla="*/ 778457 w 1583187"/>
                  <a:gd name="connsiteY1" fmla="*/ 51789 h 495742"/>
                  <a:gd name="connsiteX2" fmla="*/ 1583187 w 1583187"/>
                  <a:gd name="connsiteY2" fmla="*/ 135702 h 495742"/>
                  <a:gd name="connsiteX3" fmla="*/ 1583187 w 1583187"/>
                  <a:gd name="connsiteY3" fmla="*/ 495742 h 495742"/>
                  <a:gd name="connsiteX4" fmla="*/ 1570545 w 1583187"/>
                  <a:gd name="connsiteY4" fmla="*/ 483837 h 4957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3187" h="495742">
                    <a:moveTo>
                      <a:pt x="0" y="446439"/>
                    </a:moveTo>
                    <a:cubicBezTo>
                      <a:pt x="143219" y="350959"/>
                      <a:pt x="514593" y="103578"/>
                      <a:pt x="778457" y="51789"/>
                    </a:cubicBezTo>
                    <a:cubicBezTo>
                      <a:pt x="1042321" y="0"/>
                      <a:pt x="1451712" y="68043"/>
                      <a:pt x="1583187" y="135702"/>
                    </a:cubicBezTo>
                    <a:lnTo>
                      <a:pt x="1583187" y="495742"/>
                    </a:lnTo>
                    <a:lnTo>
                      <a:pt x="1570545" y="483837"/>
                    </a:lnTo>
                  </a:path>
                </a:pathLst>
              </a:custGeom>
              <a:solidFill>
                <a:srgbClr val="FFFF00"/>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2400" dirty="0">
                  <a:latin typeface="Calibri" pitchFamily="34" charset="0"/>
                </a:endParaRPr>
              </a:p>
            </p:txBody>
          </p:sp>
          <p:sp>
            <p:nvSpPr>
              <p:cNvPr id="41" name="Forme libre 40"/>
              <p:cNvSpPr/>
              <p:nvPr/>
            </p:nvSpPr>
            <p:spPr>
              <a:xfrm>
                <a:off x="1139139" y="1975022"/>
                <a:ext cx="3888432" cy="836712"/>
              </a:xfrm>
              <a:custGeom>
                <a:avLst/>
                <a:gdLst>
                  <a:gd name="connsiteX0" fmla="*/ 1863305 w 3950898"/>
                  <a:gd name="connsiteY0" fmla="*/ 1026543 h 1026543"/>
                  <a:gd name="connsiteX1" fmla="*/ 3942272 w 3950898"/>
                  <a:gd name="connsiteY1" fmla="*/ 526211 h 1026543"/>
                  <a:gd name="connsiteX2" fmla="*/ 3950898 w 3950898"/>
                  <a:gd name="connsiteY2" fmla="*/ 0 h 1026543"/>
                  <a:gd name="connsiteX3" fmla="*/ 0 w 3950898"/>
                  <a:gd name="connsiteY3" fmla="*/ 0 h 1026543"/>
                  <a:gd name="connsiteX4" fmla="*/ 0 w 3950898"/>
                  <a:gd name="connsiteY4" fmla="*/ 370936 h 1026543"/>
                  <a:gd name="connsiteX5" fmla="*/ 1863305 w 3950898"/>
                  <a:gd name="connsiteY5" fmla="*/ 1026543 h 1026543"/>
                  <a:gd name="connsiteX0" fmla="*/ 1848598 w 3950898"/>
                  <a:gd name="connsiteY0" fmla="*/ 1050830 h 1050830"/>
                  <a:gd name="connsiteX1" fmla="*/ 3942272 w 3950898"/>
                  <a:gd name="connsiteY1" fmla="*/ 526211 h 1050830"/>
                  <a:gd name="connsiteX2" fmla="*/ 3950898 w 3950898"/>
                  <a:gd name="connsiteY2" fmla="*/ 0 h 1050830"/>
                  <a:gd name="connsiteX3" fmla="*/ 0 w 3950898"/>
                  <a:gd name="connsiteY3" fmla="*/ 0 h 1050830"/>
                  <a:gd name="connsiteX4" fmla="*/ 0 w 3950898"/>
                  <a:gd name="connsiteY4" fmla="*/ 370936 h 1050830"/>
                  <a:gd name="connsiteX5" fmla="*/ 1848598 w 3950898"/>
                  <a:gd name="connsiteY5" fmla="*/ 1050830 h 1050830"/>
                  <a:gd name="connsiteX0" fmla="*/ 1848598 w 3950898"/>
                  <a:gd name="connsiteY0" fmla="*/ 1050829 h 1050829"/>
                  <a:gd name="connsiteX1" fmla="*/ 3942272 w 3950898"/>
                  <a:gd name="connsiteY1" fmla="*/ 526211 h 1050829"/>
                  <a:gd name="connsiteX2" fmla="*/ 3950898 w 3950898"/>
                  <a:gd name="connsiteY2" fmla="*/ 0 h 1050829"/>
                  <a:gd name="connsiteX3" fmla="*/ 0 w 3950898"/>
                  <a:gd name="connsiteY3" fmla="*/ 0 h 1050829"/>
                  <a:gd name="connsiteX4" fmla="*/ 0 w 3950898"/>
                  <a:gd name="connsiteY4" fmla="*/ 370936 h 1050829"/>
                  <a:gd name="connsiteX5" fmla="*/ 1848598 w 3950898"/>
                  <a:gd name="connsiteY5" fmla="*/ 1050829 h 1050829"/>
                  <a:gd name="connsiteX0" fmla="*/ 1920606 w 3950898"/>
                  <a:gd name="connsiteY0" fmla="*/ 1050830 h 1050830"/>
                  <a:gd name="connsiteX1" fmla="*/ 3942272 w 3950898"/>
                  <a:gd name="connsiteY1" fmla="*/ 526211 h 1050830"/>
                  <a:gd name="connsiteX2" fmla="*/ 3950898 w 3950898"/>
                  <a:gd name="connsiteY2" fmla="*/ 0 h 1050830"/>
                  <a:gd name="connsiteX3" fmla="*/ 0 w 3950898"/>
                  <a:gd name="connsiteY3" fmla="*/ 0 h 1050830"/>
                  <a:gd name="connsiteX4" fmla="*/ 0 w 3950898"/>
                  <a:gd name="connsiteY4" fmla="*/ 370936 h 1050830"/>
                  <a:gd name="connsiteX5" fmla="*/ 1920606 w 3950898"/>
                  <a:gd name="connsiteY5" fmla="*/ 1050830 h 1050830"/>
                  <a:gd name="connsiteX0" fmla="*/ 1920606 w 3950898"/>
                  <a:gd name="connsiteY0" fmla="*/ 1050830 h 1050830"/>
                  <a:gd name="connsiteX1" fmla="*/ 3936830 w 3950898"/>
                  <a:gd name="connsiteY1" fmla="*/ 546773 h 1050830"/>
                  <a:gd name="connsiteX2" fmla="*/ 3950898 w 3950898"/>
                  <a:gd name="connsiteY2" fmla="*/ 0 h 1050830"/>
                  <a:gd name="connsiteX3" fmla="*/ 0 w 3950898"/>
                  <a:gd name="connsiteY3" fmla="*/ 0 h 1050830"/>
                  <a:gd name="connsiteX4" fmla="*/ 0 w 3950898"/>
                  <a:gd name="connsiteY4" fmla="*/ 370936 h 1050830"/>
                  <a:gd name="connsiteX5" fmla="*/ 1920606 w 3950898"/>
                  <a:gd name="connsiteY5" fmla="*/ 1050830 h 1050830"/>
                  <a:gd name="connsiteX0" fmla="*/ 1920606 w 3950898"/>
                  <a:gd name="connsiteY0" fmla="*/ 1050830 h 1050830"/>
                  <a:gd name="connsiteX1" fmla="*/ 3864822 w 3950898"/>
                  <a:gd name="connsiteY1" fmla="*/ 546773 h 1050830"/>
                  <a:gd name="connsiteX2" fmla="*/ 3950898 w 3950898"/>
                  <a:gd name="connsiteY2" fmla="*/ 0 h 1050830"/>
                  <a:gd name="connsiteX3" fmla="*/ 0 w 3950898"/>
                  <a:gd name="connsiteY3" fmla="*/ 0 h 1050830"/>
                  <a:gd name="connsiteX4" fmla="*/ 0 w 3950898"/>
                  <a:gd name="connsiteY4" fmla="*/ 370936 h 1050830"/>
                  <a:gd name="connsiteX5" fmla="*/ 1920606 w 3950898"/>
                  <a:gd name="connsiteY5" fmla="*/ 1050830 h 1050830"/>
                  <a:gd name="connsiteX0" fmla="*/ 1920606 w 3864822"/>
                  <a:gd name="connsiteY0" fmla="*/ 1050830 h 1050830"/>
                  <a:gd name="connsiteX1" fmla="*/ 3864822 w 3864822"/>
                  <a:gd name="connsiteY1" fmla="*/ 546773 h 1050830"/>
                  <a:gd name="connsiteX2" fmla="*/ 3864822 w 3864822"/>
                  <a:gd name="connsiteY2" fmla="*/ 42717 h 1050830"/>
                  <a:gd name="connsiteX3" fmla="*/ 0 w 3864822"/>
                  <a:gd name="connsiteY3" fmla="*/ 0 h 1050830"/>
                  <a:gd name="connsiteX4" fmla="*/ 0 w 3864822"/>
                  <a:gd name="connsiteY4" fmla="*/ 370936 h 1050830"/>
                  <a:gd name="connsiteX5" fmla="*/ 1920606 w 3864822"/>
                  <a:gd name="connsiteY5" fmla="*/ 1050830 h 1050830"/>
                  <a:gd name="connsiteX0" fmla="*/ 1920606 w 3864822"/>
                  <a:gd name="connsiteY0" fmla="*/ 1080121 h 1080121"/>
                  <a:gd name="connsiteX1" fmla="*/ 3864822 w 3864822"/>
                  <a:gd name="connsiteY1" fmla="*/ 576064 h 1080121"/>
                  <a:gd name="connsiteX2" fmla="*/ 3864822 w 3864822"/>
                  <a:gd name="connsiteY2" fmla="*/ 0 h 1080121"/>
                  <a:gd name="connsiteX3" fmla="*/ 0 w 3864822"/>
                  <a:gd name="connsiteY3" fmla="*/ 29291 h 1080121"/>
                  <a:gd name="connsiteX4" fmla="*/ 0 w 3864822"/>
                  <a:gd name="connsiteY4" fmla="*/ 400227 h 1080121"/>
                  <a:gd name="connsiteX5" fmla="*/ 1920606 w 3864822"/>
                  <a:gd name="connsiteY5" fmla="*/ 1080121 h 1080121"/>
                  <a:gd name="connsiteX0" fmla="*/ 1920606 w 3864822"/>
                  <a:gd name="connsiteY0" fmla="*/ 1080120 h 1080120"/>
                  <a:gd name="connsiteX1" fmla="*/ 3864822 w 3864822"/>
                  <a:gd name="connsiteY1" fmla="*/ 576063 h 1080120"/>
                  <a:gd name="connsiteX2" fmla="*/ 3864822 w 3864822"/>
                  <a:gd name="connsiteY2" fmla="*/ 0 h 1080120"/>
                  <a:gd name="connsiteX3" fmla="*/ 0 w 3864822"/>
                  <a:gd name="connsiteY3" fmla="*/ 29290 h 1080120"/>
                  <a:gd name="connsiteX4" fmla="*/ 0 w 3864822"/>
                  <a:gd name="connsiteY4" fmla="*/ 400226 h 1080120"/>
                  <a:gd name="connsiteX5" fmla="*/ 1920606 w 3864822"/>
                  <a:gd name="connsiteY5" fmla="*/ 1080120 h 1080120"/>
                  <a:gd name="connsiteX0" fmla="*/ 1920606 w 3864822"/>
                  <a:gd name="connsiteY0" fmla="*/ 1080121 h 1080121"/>
                  <a:gd name="connsiteX1" fmla="*/ 3864822 w 3864822"/>
                  <a:gd name="connsiteY1" fmla="*/ 576064 h 1080121"/>
                  <a:gd name="connsiteX2" fmla="*/ 3864822 w 3864822"/>
                  <a:gd name="connsiteY2" fmla="*/ 1 h 1080121"/>
                  <a:gd name="connsiteX3" fmla="*/ 48398 w 3864822"/>
                  <a:gd name="connsiteY3" fmla="*/ 0 h 1080121"/>
                  <a:gd name="connsiteX4" fmla="*/ 0 w 3864822"/>
                  <a:gd name="connsiteY4" fmla="*/ 400227 h 1080121"/>
                  <a:gd name="connsiteX5" fmla="*/ 1920606 w 3864822"/>
                  <a:gd name="connsiteY5" fmla="*/ 1080121 h 1080121"/>
                  <a:gd name="connsiteX0" fmla="*/ 1944216 w 3888432"/>
                  <a:gd name="connsiteY0" fmla="*/ 1080120 h 1080120"/>
                  <a:gd name="connsiteX1" fmla="*/ 3888432 w 3888432"/>
                  <a:gd name="connsiteY1" fmla="*/ 576063 h 1080120"/>
                  <a:gd name="connsiteX2" fmla="*/ 3888432 w 3888432"/>
                  <a:gd name="connsiteY2" fmla="*/ 0 h 1080120"/>
                  <a:gd name="connsiteX3" fmla="*/ 0 w 3888432"/>
                  <a:gd name="connsiteY3" fmla="*/ 0 h 1080120"/>
                  <a:gd name="connsiteX4" fmla="*/ 23610 w 3888432"/>
                  <a:gd name="connsiteY4" fmla="*/ 400226 h 1080120"/>
                  <a:gd name="connsiteX5" fmla="*/ 1944216 w 3888432"/>
                  <a:gd name="connsiteY5" fmla="*/ 1080120 h 1080120"/>
                  <a:gd name="connsiteX0" fmla="*/ 1944216 w 3888432"/>
                  <a:gd name="connsiteY0" fmla="*/ 1080121 h 1080121"/>
                  <a:gd name="connsiteX1" fmla="*/ 3888432 w 3888432"/>
                  <a:gd name="connsiteY1" fmla="*/ 576064 h 1080121"/>
                  <a:gd name="connsiteX2" fmla="*/ 3888432 w 3888432"/>
                  <a:gd name="connsiteY2" fmla="*/ 1 h 1080121"/>
                  <a:gd name="connsiteX3" fmla="*/ 0 w 3888432"/>
                  <a:gd name="connsiteY3" fmla="*/ 0 h 1080121"/>
                  <a:gd name="connsiteX4" fmla="*/ 23610 w 3888432"/>
                  <a:gd name="connsiteY4" fmla="*/ 400227 h 1080121"/>
                  <a:gd name="connsiteX5" fmla="*/ 1944216 w 3888432"/>
                  <a:gd name="connsiteY5" fmla="*/ 1080121 h 1080121"/>
                  <a:gd name="connsiteX0" fmla="*/ 1944216 w 3888432"/>
                  <a:gd name="connsiteY0" fmla="*/ 1080121 h 1080121"/>
                  <a:gd name="connsiteX1" fmla="*/ 3888432 w 3888432"/>
                  <a:gd name="connsiteY1" fmla="*/ 576064 h 1080121"/>
                  <a:gd name="connsiteX2" fmla="*/ 3888432 w 3888432"/>
                  <a:gd name="connsiteY2" fmla="*/ 1 h 1080121"/>
                  <a:gd name="connsiteX3" fmla="*/ 0 w 3888432"/>
                  <a:gd name="connsiteY3" fmla="*/ 0 h 1080121"/>
                  <a:gd name="connsiteX4" fmla="*/ 0 w 3888432"/>
                  <a:gd name="connsiteY4" fmla="*/ 405045 h 1080121"/>
                  <a:gd name="connsiteX5" fmla="*/ 1944216 w 3888432"/>
                  <a:gd name="connsiteY5" fmla="*/ 1080121 h 1080121"/>
                  <a:gd name="connsiteX0" fmla="*/ 1872208 w 3888432"/>
                  <a:gd name="connsiteY0" fmla="*/ 1012613 h 1012613"/>
                  <a:gd name="connsiteX1" fmla="*/ 3888432 w 3888432"/>
                  <a:gd name="connsiteY1" fmla="*/ 576064 h 1012613"/>
                  <a:gd name="connsiteX2" fmla="*/ 3888432 w 3888432"/>
                  <a:gd name="connsiteY2" fmla="*/ 1 h 1012613"/>
                  <a:gd name="connsiteX3" fmla="*/ 0 w 3888432"/>
                  <a:gd name="connsiteY3" fmla="*/ 0 h 1012613"/>
                  <a:gd name="connsiteX4" fmla="*/ 0 w 3888432"/>
                  <a:gd name="connsiteY4" fmla="*/ 405045 h 1012613"/>
                  <a:gd name="connsiteX5" fmla="*/ 1872208 w 3888432"/>
                  <a:gd name="connsiteY5" fmla="*/ 1012613 h 1012613"/>
                  <a:gd name="connsiteX0" fmla="*/ 2376264 w 3888432"/>
                  <a:gd name="connsiteY0" fmla="*/ 1012613 h 1012613"/>
                  <a:gd name="connsiteX1" fmla="*/ 3888432 w 3888432"/>
                  <a:gd name="connsiteY1" fmla="*/ 576064 h 1012613"/>
                  <a:gd name="connsiteX2" fmla="*/ 3888432 w 3888432"/>
                  <a:gd name="connsiteY2" fmla="*/ 1 h 1012613"/>
                  <a:gd name="connsiteX3" fmla="*/ 0 w 3888432"/>
                  <a:gd name="connsiteY3" fmla="*/ 0 h 1012613"/>
                  <a:gd name="connsiteX4" fmla="*/ 0 w 3888432"/>
                  <a:gd name="connsiteY4" fmla="*/ 405045 h 1012613"/>
                  <a:gd name="connsiteX5" fmla="*/ 2376264 w 3888432"/>
                  <a:gd name="connsiteY5" fmla="*/ 1012613 h 1012613"/>
                  <a:gd name="connsiteX0" fmla="*/ 2448272 w 3888432"/>
                  <a:gd name="connsiteY0" fmla="*/ 1012613 h 1012613"/>
                  <a:gd name="connsiteX1" fmla="*/ 3888432 w 3888432"/>
                  <a:gd name="connsiteY1" fmla="*/ 576064 h 1012613"/>
                  <a:gd name="connsiteX2" fmla="*/ 3888432 w 3888432"/>
                  <a:gd name="connsiteY2" fmla="*/ 1 h 1012613"/>
                  <a:gd name="connsiteX3" fmla="*/ 0 w 3888432"/>
                  <a:gd name="connsiteY3" fmla="*/ 0 h 1012613"/>
                  <a:gd name="connsiteX4" fmla="*/ 0 w 3888432"/>
                  <a:gd name="connsiteY4" fmla="*/ 405045 h 1012613"/>
                  <a:gd name="connsiteX5" fmla="*/ 2448272 w 3888432"/>
                  <a:gd name="connsiteY5" fmla="*/ 1012613 h 101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88432" h="1012613">
                    <a:moveTo>
                      <a:pt x="2448272" y="1012613"/>
                    </a:moveTo>
                    <a:lnTo>
                      <a:pt x="3888432" y="576064"/>
                    </a:lnTo>
                    <a:lnTo>
                      <a:pt x="3888432" y="1"/>
                    </a:lnTo>
                    <a:lnTo>
                      <a:pt x="0" y="0"/>
                    </a:lnTo>
                    <a:lnTo>
                      <a:pt x="0" y="405045"/>
                    </a:lnTo>
                    <a:lnTo>
                      <a:pt x="2448272" y="1012613"/>
                    </a:lnTo>
                    <a:close/>
                  </a:path>
                </a:pathLst>
              </a:custGeom>
              <a:gradFill>
                <a:gsLst>
                  <a:gs pos="0">
                    <a:srgbClr val="00D661"/>
                  </a:gs>
                  <a:gs pos="100000">
                    <a:srgbClr val="FF00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Calibri" pitchFamily="34" charset="0"/>
                </a:endParaRPr>
              </a:p>
            </p:txBody>
          </p:sp>
          <p:sp>
            <p:nvSpPr>
              <p:cNvPr id="42" name="Forme libre 41"/>
              <p:cNvSpPr/>
              <p:nvPr/>
            </p:nvSpPr>
            <p:spPr>
              <a:xfrm>
                <a:off x="1139139" y="2163662"/>
                <a:ext cx="2448272" cy="2880320"/>
              </a:xfrm>
              <a:custGeom>
                <a:avLst/>
                <a:gdLst>
                  <a:gd name="connsiteX0" fmla="*/ 17253 w 1863306"/>
                  <a:gd name="connsiteY0" fmla="*/ 2907102 h 2932981"/>
                  <a:gd name="connsiteX1" fmla="*/ 1492370 w 1863306"/>
                  <a:gd name="connsiteY1" fmla="*/ 2932981 h 2932981"/>
                  <a:gd name="connsiteX2" fmla="*/ 1863306 w 1863306"/>
                  <a:gd name="connsiteY2" fmla="*/ 672860 h 2932981"/>
                  <a:gd name="connsiteX3" fmla="*/ 0 w 1863306"/>
                  <a:gd name="connsiteY3" fmla="*/ 0 h 2932981"/>
                  <a:gd name="connsiteX4" fmla="*/ 17253 w 1863306"/>
                  <a:gd name="connsiteY4" fmla="*/ 2907102 h 2932981"/>
                  <a:gd name="connsiteX0" fmla="*/ 17253 w 1857225"/>
                  <a:gd name="connsiteY0" fmla="*/ 2907102 h 2932981"/>
                  <a:gd name="connsiteX1" fmla="*/ 1492370 w 1857225"/>
                  <a:gd name="connsiteY1" fmla="*/ 2932981 h 2932981"/>
                  <a:gd name="connsiteX2" fmla="*/ 1857225 w 1857225"/>
                  <a:gd name="connsiteY2" fmla="*/ 659100 h 2932981"/>
                  <a:gd name="connsiteX3" fmla="*/ 0 w 1857225"/>
                  <a:gd name="connsiteY3" fmla="*/ 0 h 2932981"/>
                  <a:gd name="connsiteX4" fmla="*/ 17253 w 1857225"/>
                  <a:gd name="connsiteY4" fmla="*/ 2907102 h 2932981"/>
                  <a:gd name="connsiteX0" fmla="*/ 17253 w 1857225"/>
                  <a:gd name="connsiteY0" fmla="*/ 2907102 h 2929334"/>
                  <a:gd name="connsiteX1" fmla="*/ 1582422 w 1857225"/>
                  <a:gd name="connsiteY1" fmla="*/ 2929334 h 2929334"/>
                  <a:gd name="connsiteX2" fmla="*/ 1857225 w 1857225"/>
                  <a:gd name="connsiteY2" fmla="*/ 659100 h 2929334"/>
                  <a:gd name="connsiteX3" fmla="*/ 0 w 1857225"/>
                  <a:gd name="connsiteY3" fmla="*/ 0 h 2929334"/>
                  <a:gd name="connsiteX4" fmla="*/ 17253 w 1857225"/>
                  <a:gd name="connsiteY4" fmla="*/ 2907102 h 2929334"/>
                  <a:gd name="connsiteX0" fmla="*/ 0 w 1868660"/>
                  <a:gd name="connsiteY0" fmla="*/ 2929334 h 2929334"/>
                  <a:gd name="connsiteX1" fmla="*/ 1593857 w 1868660"/>
                  <a:gd name="connsiteY1" fmla="*/ 2929334 h 2929334"/>
                  <a:gd name="connsiteX2" fmla="*/ 1868660 w 1868660"/>
                  <a:gd name="connsiteY2" fmla="*/ 659100 h 2929334"/>
                  <a:gd name="connsiteX3" fmla="*/ 11435 w 1868660"/>
                  <a:gd name="connsiteY3" fmla="*/ 0 h 2929334"/>
                  <a:gd name="connsiteX4" fmla="*/ 0 w 1868660"/>
                  <a:gd name="connsiteY4" fmla="*/ 2929334 h 2929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8660" h="2929334">
                    <a:moveTo>
                      <a:pt x="0" y="2929334"/>
                    </a:moveTo>
                    <a:lnTo>
                      <a:pt x="1593857" y="2929334"/>
                    </a:lnTo>
                    <a:lnTo>
                      <a:pt x="1868660" y="659100"/>
                    </a:lnTo>
                    <a:lnTo>
                      <a:pt x="11435" y="0"/>
                    </a:lnTo>
                    <a:cubicBezTo>
                      <a:pt x="7623" y="976445"/>
                      <a:pt x="3812" y="1952889"/>
                      <a:pt x="0" y="2929334"/>
                    </a:cubicBezTo>
                    <a:close/>
                  </a:path>
                </a:pathLst>
              </a:custGeom>
              <a:solidFill>
                <a:srgbClr val="00D661"/>
              </a:solidFill>
              <a:ln>
                <a:no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Calibri" pitchFamily="34" charset="0"/>
                </a:endParaRPr>
              </a:p>
            </p:txBody>
          </p:sp>
          <p:cxnSp>
            <p:nvCxnSpPr>
              <p:cNvPr id="43" name="Connecteur droit avec flèche 42"/>
              <p:cNvCxnSpPr/>
              <p:nvPr/>
            </p:nvCxnSpPr>
            <p:spPr>
              <a:xfrm flipV="1">
                <a:off x="1149936" y="1795271"/>
                <a:ext cx="0" cy="32400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4" name="ZoneTexte 43"/>
              <p:cNvSpPr txBox="1"/>
              <p:nvPr/>
            </p:nvSpPr>
            <p:spPr>
              <a:xfrm>
                <a:off x="3515403" y="5115990"/>
                <a:ext cx="2048831" cy="461665"/>
              </a:xfrm>
              <a:prstGeom prst="rect">
                <a:avLst/>
              </a:prstGeom>
              <a:noFill/>
            </p:spPr>
            <p:txBody>
              <a:bodyPr wrap="none" rtlCol="0">
                <a:spAutoFit/>
              </a:bodyPr>
              <a:lstStyle/>
              <a:p>
                <a:r>
                  <a:rPr lang="fr-FR" sz="2400" b="1" dirty="0" smtClean="0">
                    <a:latin typeface="Calibri" pitchFamily="34" charset="0"/>
                  </a:rPr>
                  <a:t>Pressure (</a:t>
                </a:r>
                <a:r>
                  <a:rPr lang="fr-FR" sz="2400" b="1" dirty="0" err="1" smtClean="0">
                    <a:latin typeface="Calibri" pitchFamily="34" charset="0"/>
                  </a:rPr>
                  <a:t>GPa</a:t>
                </a:r>
                <a:r>
                  <a:rPr lang="fr-FR" sz="2400" b="1" dirty="0" smtClean="0">
                    <a:latin typeface="Calibri" pitchFamily="34" charset="0"/>
                  </a:rPr>
                  <a:t>)</a:t>
                </a:r>
                <a:endParaRPr lang="fr-FR" sz="2400" b="1" dirty="0">
                  <a:latin typeface="Calibri" pitchFamily="34" charset="0"/>
                </a:endParaRPr>
              </a:p>
            </p:txBody>
          </p:sp>
          <p:sp>
            <p:nvSpPr>
              <p:cNvPr id="45" name="ZoneTexte 44"/>
              <p:cNvSpPr txBox="1"/>
              <p:nvPr/>
            </p:nvSpPr>
            <p:spPr>
              <a:xfrm>
                <a:off x="300246" y="1354334"/>
                <a:ext cx="2251322" cy="461665"/>
              </a:xfrm>
              <a:prstGeom prst="rect">
                <a:avLst/>
              </a:prstGeom>
              <a:noFill/>
            </p:spPr>
            <p:txBody>
              <a:bodyPr wrap="none" rtlCol="0">
                <a:spAutoFit/>
              </a:bodyPr>
              <a:lstStyle/>
              <a:p>
                <a:r>
                  <a:rPr lang="fr-FR" sz="2400" b="1" dirty="0" err="1" smtClean="0">
                    <a:latin typeface="Calibri" pitchFamily="34" charset="0"/>
                  </a:rPr>
                  <a:t>Temperature</a:t>
                </a:r>
                <a:r>
                  <a:rPr lang="fr-FR" sz="2400" b="1" dirty="0" smtClean="0">
                    <a:latin typeface="Calibri" pitchFamily="34" charset="0"/>
                  </a:rPr>
                  <a:t> (K)</a:t>
                </a:r>
                <a:endParaRPr lang="fr-FR" sz="2400" b="1" dirty="0">
                  <a:latin typeface="Calibri" pitchFamily="34" charset="0"/>
                </a:endParaRPr>
              </a:p>
            </p:txBody>
          </p:sp>
          <p:cxnSp>
            <p:nvCxnSpPr>
              <p:cNvPr id="46" name="Connecteur droit 45"/>
              <p:cNvCxnSpPr/>
              <p:nvPr/>
            </p:nvCxnSpPr>
            <p:spPr>
              <a:xfrm flipV="1">
                <a:off x="3227371" y="2739726"/>
                <a:ext cx="360040" cy="2304256"/>
              </a:xfrm>
              <a:prstGeom prst="line">
                <a:avLst/>
              </a:prstGeom>
              <a:ln w="101600">
                <a:solidFill>
                  <a:srgbClr val="080006"/>
                </a:solidFill>
                <a:prstDash val="sysDash"/>
              </a:ln>
            </p:spPr>
            <p:style>
              <a:lnRef idx="1">
                <a:schemeClr val="accent1"/>
              </a:lnRef>
              <a:fillRef idx="0">
                <a:schemeClr val="accent1"/>
              </a:fillRef>
              <a:effectRef idx="0">
                <a:schemeClr val="accent1"/>
              </a:effectRef>
              <a:fontRef idx="minor">
                <a:schemeClr val="tx1"/>
              </a:fontRef>
            </p:style>
          </p:cxnSp>
          <p:sp>
            <p:nvSpPr>
              <p:cNvPr id="47" name="Ellipse 46"/>
              <p:cNvSpPr/>
              <p:nvPr/>
            </p:nvSpPr>
            <p:spPr>
              <a:xfrm>
                <a:off x="3371387" y="2595710"/>
                <a:ext cx="360040" cy="36004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Calibri" pitchFamily="34" charset="0"/>
                </a:endParaRPr>
              </a:p>
            </p:txBody>
          </p:sp>
          <p:sp>
            <p:nvSpPr>
              <p:cNvPr id="48" name="ZoneTexte 47"/>
              <p:cNvSpPr txBox="1"/>
              <p:nvPr/>
            </p:nvSpPr>
            <p:spPr>
              <a:xfrm>
                <a:off x="1393581" y="2839118"/>
                <a:ext cx="1513107" cy="954107"/>
              </a:xfrm>
              <a:prstGeom prst="rect">
                <a:avLst/>
              </a:prstGeom>
              <a:noFill/>
            </p:spPr>
            <p:txBody>
              <a:bodyPr wrap="none" rtlCol="0">
                <a:spAutoFit/>
              </a:bodyPr>
              <a:lstStyle/>
              <a:p>
                <a:pPr algn="ctr"/>
                <a:r>
                  <a:rPr lang="fr-FR" sz="2800" b="1" dirty="0" err="1" smtClean="0">
                    <a:latin typeface="Calibri" pitchFamily="34" charset="0"/>
                  </a:rPr>
                  <a:t>Mott</a:t>
                </a:r>
                <a:r>
                  <a:rPr lang="fr-FR" sz="2800" b="1" dirty="0" smtClean="0">
                    <a:latin typeface="Calibri" pitchFamily="34" charset="0"/>
                  </a:rPr>
                  <a:t> </a:t>
                </a:r>
              </a:p>
              <a:p>
                <a:pPr algn="ctr"/>
                <a:r>
                  <a:rPr lang="fr-FR" sz="2800" b="1" dirty="0" err="1" smtClean="0">
                    <a:latin typeface="Calibri" pitchFamily="34" charset="0"/>
                  </a:rPr>
                  <a:t>Insulator</a:t>
                </a:r>
                <a:endParaRPr lang="fr-FR" sz="2800" b="1" dirty="0" smtClean="0">
                  <a:latin typeface="Calibri" pitchFamily="34" charset="0"/>
                </a:endParaRPr>
              </a:p>
            </p:txBody>
          </p:sp>
          <p:sp>
            <p:nvSpPr>
              <p:cNvPr id="49" name="ZoneTexte 48"/>
              <p:cNvSpPr txBox="1"/>
              <p:nvPr/>
            </p:nvSpPr>
            <p:spPr>
              <a:xfrm>
                <a:off x="3418966" y="3315790"/>
                <a:ext cx="1532278" cy="830997"/>
              </a:xfrm>
              <a:prstGeom prst="rect">
                <a:avLst/>
              </a:prstGeom>
              <a:noFill/>
            </p:spPr>
            <p:txBody>
              <a:bodyPr wrap="none" rtlCol="0">
                <a:spAutoFit/>
              </a:bodyPr>
              <a:lstStyle/>
              <a:p>
                <a:pPr algn="ctr"/>
                <a:r>
                  <a:rPr lang="fr-FR" sz="2400" b="1" dirty="0" err="1" smtClean="0">
                    <a:latin typeface="Calibri" pitchFamily="34" charset="0"/>
                  </a:rPr>
                  <a:t>Correlated</a:t>
                </a:r>
                <a:endParaRPr lang="fr-FR" sz="2400" b="1" dirty="0">
                  <a:latin typeface="Calibri" pitchFamily="34" charset="0"/>
                </a:endParaRPr>
              </a:p>
              <a:p>
                <a:pPr algn="ctr"/>
                <a:r>
                  <a:rPr lang="fr-FR" sz="2400" b="1" dirty="0" err="1" smtClean="0">
                    <a:latin typeface="Calibri" pitchFamily="34" charset="0"/>
                  </a:rPr>
                  <a:t>Metal</a:t>
                </a:r>
                <a:endParaRPr lang="fr-FR" sz="2400" b="1" dirty="0" smtClean="0">
                  <a:latin typeface="Calibri" pitchFamily="34" charset="0"/>
                </a:endParaRPr>
              </a:p>
            </p:txBody>
          </p:sp>
          <p:cxnSp>
            <p:nvCxnSpPr>
              <p:cNvPr id="50" name="Connecteur droit avec flèche 49"/>
              <p:cNvCxnSpPr>
                <a:stCxn id="42" idx="0"/>
              </p:cNvCxnSpPr>
              <p:nvPr/>
            </p:nvCxnSpPr>
            <p:spPr>
              <a:xfrm>
                <a:off x="1139139" y="5043982"/>
                <a:ext cx="396044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1" name="Forme libre 50"/>
              <p:cNvSpPr/>
              <p:nvPr/>
            </p:nvSpPr>
            <p:spPr>
              <a:xfrm>
                <a:off x="3449888" y="4586155"/>
                <a:ext cx="1581593" cy="449701"/>
              </a:xfrm>
              <a:custGeom>
                <a:avLst/>
                <a:gdLst>
                  <a:gd name="connsiteX0" fmla="*/ 0 w 1581593"/>
                  <a:gd name="connsiteY0" fmla="*/ 427960 h 427960"/>
                  <a:gd name="connsiteX1" fmla="*/ 967563 w 1581593"/>
                  <a:gd name="connsiteY1" fmla="*/ 0 h 427960"/>
                  <a:gd name="connsiteX2" fmla="*/ 1581593 w 1581593"/>
                  <a:gd name="connsiteY2" fmla="*/ 108984 h 427960"/>
                  <a:gd name="connsiteX0" fmla="*/ 0 w 1581593"/>
                  <a:gd name="connsiteY0" fmla="*/ 481123 h 481123"/>
                  <a:gd name="connsiteX1" fmla="*/ 967563 w 1581593"/>
                  <a:gd name="connsiteY1" fmla="*/ 53163 h 481123"/>
                  <a:gd name="connsiteX2" fmla="*/ 1581593 w 1581593"/>
                  <a:gd name="connsiteY2" fmla="*/ 162147 h 481123"/>
                  <a:gd name="connsiteX0" fmla="*/ 0 w 1581593"/>
                  <a:gd name="connsiteY0" fmla="*/ 481123 h 481123"/>
                  <a:gd name="connsiteX1" fmla="*/ 967563 w 1581593"/>
                  <a:gd name="connsiteY1" fmla="*/ 53163 h 481123"/>
                  <a:gd name="connsiteX2" fmla="*/ 1581593 w 1581593"/>
                  <a:gd name="connsiteY2" fmla="*/ 162147 h 481123"/>
                  <a:gd name="connsiteX0" fmla="*/ 0 w 1581593"/>
                  <a:gd name="connsiteY0" fmla="*/ 449701 h 449701"/>
                  <a:gd name="connsiteX1" fmla="*/ 702790 w 1581593"/>
                  <a:gd name="connsiteY1" fmla="*/ 53163 h 449701"/>
                  <a:gd name="connsiteX2" fmla="*/ 1581593 w 1581593"/>
                  <a:gd name="connsiteY2" fmla="*/ 130725 h 449701"/>
                  <a:gd name="connsiteX0" fmla="*/ 0 w 1581593"/>
                  <a:gd name="connsiteY0" fmla="*/ 449701 h 449701"/>
                  <a:gd name="connsiteX1" fmla="*/ 702790 w 1581593"/>
                  <a:gd name="connsiteY1" fmla="*/ 53163 h 449701"/>
                  <a:gd name="connsiteX2" fmla="*/ 1581593 w 1581593"/>
                  <a:gd name="connsiteY2" fmla="*/ 130725 h 449701"/>
                  <a:gd name="connsiteX0" fmla="*/ 0 w 1581593"/>
                  <a:gd name="connsiteY0" fmla="*/ 449701 h 449701"/>
                  <a:gd name="connsiteX1" fmla="*/ 702790 w 1581593"/>
                  <a:gd name="connsiteY1" fmla="*/ 53163 h 449701"/>
                  <a:gd name="connsiteX2" fmla="*/ 1581593 w 1581593"/>
                  <a:gd name="connsiteY2" fmla="*/ 130725 h 449701"/>
                  <a:gd name="connsiteX0" fmla="*/ 0 w 1581593"/>
                  <a:gd name="connsiteY0" fmla="*/ 449701 h 449701"/>
                  <a:gd name="connsiteX1" fmla="*/ 702790 w 1581593"/>
                  <a:gd name="connsiteY1" fmla="*/ 53163 h 449701"/>
                  <a:gd name="connsiteX2" fmla="*/ 1581593 w 1581593"/>
                  <a:gd name="connsiteY2" fmla="*/ 130725 h 449701"/>
                  <a:gd name="connsiteX0" fmla="*/ 0 w 1581593"/>
                  <a:gd name="connsiteY0" fmla="*/ 449701 h 449701"/>
                  <a:gd name="connsiteX1" fmla="*/ 702790 w 1581593"/>
                  <a:gd name="connsiteY1" fmla="*/ 53163 h 449701"/>
                  <a:gd name="connsiteX2" fmla="*/ 1581593 w 1581593"/>
                  <a:gd name="connsiteY2" fmla="*/ 130725 h 449701"/>
                </a:gdLst>
                <a:ahLst/>
                <a:cxnLst>
                  <a:cxn ang="0">
                    <a:pos x="connsiteX0" y="connsiteY0"/>
                  </a:cxn>
                  <a:cxn ang="0">
                    <a:pos x="connsiteX1" y="connsiteY1"/>
                  </a:cxn>
                  <a:cxn ang="0">
                    <a:pos x="connsiteX2" y="connsiteY2"/>
                  </a:cxn>
                </a:cxnLst>
                <a:rect l="l" t="t" r="r" b="b"/>
                <a:pathLst>
                  <a:path w="1581593" h="449701">
                    <a:moveTo>
                      <a:pt x="0" y="449701"/>
                    </a:moveTo>
                    <a:cubicBezTo>
                      <a:pt x="277483" y="248092"/>
                      <a:pt x="486950" y="117197"/>
                      <a:pt x="702790" y="53163"/>
                    </a:cubicBezTo>
                    <a:cubicBezTo>
                      <a:pt x="966389" y="0"/>
                      <a:pt x="1405629" y="38814"/>
                      <a:pt x="1581593" y="130725"/>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latin typeface="Calibri" pitchFamily="34" charset="0"/>
                </a:endParaRPr>
              </a:p>
            </p:txBody>
          </p:sp>
          <p:sp>
            <p:nvSpPr>
              <p:cNvPr id="53" name="ZoneTexte 52"/>
              <p:cNvSpPr txBox="1"/>
              <p:nvPr/>
            </p:nvSpPr>
            <p:spPr>
              <a:xfrm>
                <a:off x="3740518" y="4688964"/>
                <a:ext cx="1388393" cy="400110"/>
              </a:xfrm>
              <a:prstGeom prst="rect">
                <a:avLst/>
              </a:prstGeom>
              <a:noFill/>
            </p:spPr>
            <p:txBody>
              <a:bodyPr wrap="none" rtlCol="0">
                <a:spAutoFit/>
              </a:bodyPr>
              <a:lstStyle/>
              <a:p>
                <a:r>
                  <a:rPr lang="fr-FR" sz="2000" b="1" dirty="0" err="1" smtClean="0">
                    <a:latin typeface="Calibri" pitchFamily="34" charset="0"/>
                  </a:rPr>
                  <a:t>Supercond</a:t>
                </a:r>
                <a:r>
                  <a:rPr lang="fr-FR" sz="2000" b="1" dirty="0" smtClean="0">
                    <a:latin typeface="Calibri" pitchFamily="34" charset="0"/>
                  </a:rPr>
                  <a:t>.</a:t>
                </a:r>
                <a:endParaRPr lang="fr-FR" sz="2000" b="1" dirty="0">
                  <a:latin typeface="Calibri" pitchFamily="34" charset="0"/>
                </a:endParaRPr>
              </a:p>
            </p:txBody>
          </p:sp>
          <p:sp>
            <p:nvSpPr>
              <p:cNvPr id="54" name="Text Box 10"/>
              <p:cNvSpPr txBox="1">
                <a:spLocks noChangeAspect="1" noChangeArrowheads="1"/>
              </p:cNvSpPr>
              <p:nvPr/>
            </p:nvSpPr>
            <p:spPr bwMode="auto">
              <a:xfrm>
                <a:off x="1004651" y="5092642"/>
                <a:ext cx="301686" cy="369332"/>
              </a:xfrm>
              <a:prstGeom prst="rect">
                <a:avLst/>
              </a:prstGeom>
              <a:noFill/>
              <a:ln w="9525">
                <a:noFill/>
                <a:miter lim="800000"/>
                <a:headEnd/>
                <a:tailEnd/>
              </a:ln>
              <a:effectLst/>
            </p:spPr>
            <p:txBody>
              <a:bodyPr wrap="none">
                <a:spAutoFit/>
              </a:bodyPr>
              <a:lstStyle/>
              <a:p>
                <a:r>
                  <a:rPr lang="fr-FR" b="1">
                    <a:latin typeface="Calibri" pitchFamily="34" charset="0"/>
                  </a:rPr>
                  <a:t>0</a:t>
                </a:r>
              </a:p>
            </p:txBody>
          </p:sp>
          <p:sp>
            <p:nvSpPr>
              <p:cNvPr id="55" name="Text Box 11"/>
              <p:cNvSpPr txBox="1">
                <a:spLocks noChangeAspect="1" noChangeArrowheads="1"/>
              </p:cNvSpPr>
              <p:nvPr/>
            </p:nvSpPr>
            <p:spPr bwMode="auto">
              <a:xfrm>
                <a:off x="3013168" y="5092642"/>
                <a:ext cx="292100" cy="369332"/>
              </a:xfrm>
              <a:prstGeom prst="rect">
                <a:avLst/>
              </a:prstGeom>
              <a:noFill/>
              <a:ln w="9525">
                <a:noFill/>
                <a:miter lim="800000"/>
                <a:headEnd/>
                <a:tailEnd/>
              </a:ln>
              <a:effectLst/>
            </p:spPr>
            <p:txBody>
              <a:bodyPr>
                <a:spAutoFit/>
              </a:bodyPr>
              <a:lstStyle/>
              <a:p>
                <a:r>
                  <a:rPr lang="fr-FR" b="1" dirty="0">
                    <a:latin typeface="Calibri" pitchFamily="34" charset="0"/>
                  </a:rPr>
                  <a:t>6</a:t>
                </a:r>
              </a:p>
            </p:txBody>
          </p:sp>
          <p:sp>
            <p:nvSpPr>
              <p:cNvPr id="56" name="Text Box 22"/>
              <p:cNvSpPr txBox="1">
                <a:spLocks noChangeAspect="1" noChangeArrowheads="1"/>
              </p:cNvSpPr>
              <p:nvPr/>
            </p:nvSpPr>
            <p:spPr bwMode="auto">
              <a:xfrm>
                <a:off x="784345" y="4395669"/>
                <a:ext cx="292100" cy="366713"/>
              </a:xfrm>
              <a:prstGeom prst="rect">
                <a:avLst/>
              </a:prstGeom>
              <a:noFill/>
              <a:ln w="9525">
                <a:noFill/>
                <a:miter lim="800000"/>
                <a:headEnd/>
                <a:tailEnd/>
              </a:ln>
              <a:effectLst/>
            </p:spPr>
            <p:txBody>
              <a:bodyPr>
                <a:spAutoFit/>
              </a:bodyPr>
              <a:lstStyle/>
              <a:p>
                <a:r>
                  <a:rPr lang="fr-FR" b="1" dirty="0">
                    <a:latin typeface="Calibri" pitchFamily="34" charset="0"/>
                  </a:rPr>
                  <a:t>7</a:t>
                </a: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3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733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733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73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734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8"/>
                                        </p:tgtEl>
                                        <p:attrNameLst>
                                          <p:attrName>style.visibility</p:attrName>
                                        </p:attrNameLst>
                                      </p:cBhvr>
                                      <p:to>
                                        <p:strVal val="visible"/>
                                      </p:to>
                                    </p:set>
                                    <p:animEffect transition="in" filter="fade">
                                      <p:cBhvr>
                                        <p:cTn id="25" dur="20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33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91"/>
          <p:cNvGrpSpPr>
            <a:grpSpLocks/>
          </p:cNvGrpSpPr>
          <p:nvPr/>
        </p:nvGrpSpPr>
        <p:grpSpPr bwMode="auto">
          <a:xfrm>
            <a:off x="1009650" y="1895428"/>
            <a:ext cx="531813" cy="417513"/>
            <a:chOff x="1044" y="2519"/>
            <a:chExt cx="335" cy="263"/>
          </a:xfrm>
        </p:grpSpPr>
        <p:sp>
          <p:nvSpPr>
            <p:cNvPr id="97572" name="Oval 292"/>
            <p:cNvSpPr>
              <a:spLocks noChangeArrowheads="1"/>
            </p:cNvSpPr>
            <p:nvPr/>
          </p:nvSpPr>
          <p:spPr bwMode="auto">
            <a:xfrm>
              <a:off x="1180" y="2519"/>
              <a:ext cx="71" cy="66"/>
            </a:xfrm>
            <a:prstGeom prst="ellipse">
              <a:avLst/>
            </a:prstGeom>
            <a:gradFill rotWithShape="1">
              <a:gsLst>
                <a:gs pos="0">
                  <a:srgbClr val="005CBF"/>
                </a:gs>
                <a:gs pos="25000">
                  <a:srgbClr val="0087E6"/>
                </a:gs>
                <a:gs pos="75000">
                  <a:srgbClr val="21D6E0"/>
                </a:gs>
                <a:gs pos="100000">
                  <a:srgbClr val="03D4A8"/>
                </a:gs>
              </a:gsLst>
              <a:lin ang="18900000" scaled="1"/>
            </a:gradFill>
            <a:ln w="19050" algn="ctr">
              <a:solidFill>
                <a:schemeClr val="tx1"/>
              </a:solidFill>
              <a:round/>
              <a:headEnd/>
              <a:tailEnd/>
            </a:ln>
            <a:effectLst/>
          </p:spPr>
          <p:txBody>
            <a:bodyPr wrap="none" anchor="ctr"/>
            <a:lstStyle/>
            <a:p>
              <a:endParaRPr lang="fr-FR"/>
            </a:p>
          </p:txBody>
        </p:sp>
        <p:sp>
          <p:nvSpPr>
            <p:cNvPr id="97573" name="Oval 293"/>
            <p:cNvSpPr>
              <a:spLocks noChangeArrowheads="1"/>
            </p:cNvSpPr>
            <p:nvPr/>
          </p:nvSpPr>
          <p:spPr bwMode="auto">
            <a:xfrm>
              <a:off x="1308" y="2716"/>
              <a:ext cx="71" cy="66"/>
            </a:xfrm>
            <a:prstGeom prst="ellipse">
              <a:avLst/>
            </a:prstGeom>
            <a:gradFill rotWithShape="1">
              <a:gsLst>
                <a:gs pos="0">
                  <a:srgbClr val="005CBF"/>
                </a:gs>
                <a:gs pos="25000">
                  <a:srgbClr val="0087E6"/>
                </a:gs>
                <a:gs pos="75000">
                  <a:srgbClr val="21D6E0"/>
                </a:gs>
                <a:gs pos="100000">
                  <a:srgbClr val="03D4A8"/>
                </a:gs>
              </a:gsLst>
              <a:lin ang="18900000" scaled="1"/>
            </a:gradFill>
            <a:ln w="19050" algn="ctr">
              <a:solidFill>
                <a:schemeClr val="tx1"/>
              </a:solidFill>
              <a:round/>
              <a:headEnd/>
              <a:tailEnd/>
            </a:ln>
            <a:effectLst/>
          </p:spPr>
          <p:txBody>
            <a:bodyPr wrap="none" anchor="ctr"/>
            <a:lstStyle/>
            <a:p>
              <a:endParaRPr lang="fr-FR"/>
            </a:p>
          </p:txBody>
        </p:sp>
        <p:sp>
          <p:nvSpPr>
            <p:cNvPr id="97574" name="Oval 294"/>
            <p:cNvSpPr>
              <a:spLocks noChangeArrowheads="1"/>
            </p:cNvSpPr>
            <p:nvPr/>
          </p:nvSpPr>
          <p:spPr bwMode="auto">
            <a:xfrm>
              <a:off x="1044" y="2715"/>
              <a:ext cx="71" cy="66"/>
            </a:xfrm>
            <a:prstGeom prst="ellipse">
              <a:avLst/>
            </a:prstGeom>
            <a:gradFill rotWithShape="1">
              <a:gsLst>
                <a:gs pos="0">
                  <a:srgbClr val="005CBF"/>
                </a:gs>
                <a:gs pos="25000">
                  <a:srgbClr val="0087E6"/>
                </a:gs>
                <a:gs pos="75000">
                  <a:srgbClr val="21D6E0"/>
                </a:gs>
                <a:gs pos="100000">
                  <a:srgbClr val="03D4A8"/>
                </a:gs>
              </a:gsLst>
              <a:lin ang="18900000" scaled="1"/>
            </a:gradFill>
            <a:ln w="19050" algn="ctr">
              <a:solidFill>
                <a:schemeClr val="tx1"/>
              </a:solidFill>
              <a:round/>
              <a:headEnd/>
              <a:tailEnd/>
            </a:ln>
            <a:effectLst/>
          </p:spPr>
          <p:txBody>
            <a:bodyPr wrap="none" anchor="ctr"/>
            <a:lstStyle/>
            <a:p>
              <a:endParaRPr lang="fr-FR"/>
            </a:p>
          </p:txBody>
        </p:sp>
        <p:sp>
          <p:nvSpPr>
            <p:cNvPr id="97575" name="Oval 295"/>
            <p:cNvSpPr>
              <a:spLocks noChangeArrowheads="1"/>
            </p:cNvSpPr>
            <p:nvPr/>
          </p:nvSpPr>
          <p:spPr bwMode="auto">
            <a:xfrm>
              <a:off x="1179" y="2646"/>
              <a:ext cx="71" cy="66"/>
            </a:xfrm>
            <a:prstGeom prst="ellipse">
              <a:avLst/>
            </a:prstGeom>
            <a:gradFill rotWithShape="1">
              <a:gsLst>
                <a:gs pos="0">
                  <a:srgbClr val="005CBF"/>
                </a:gs>
                <a:gs pos="25000">
                  <a:srgbClr val="0087E6"/>
                </a:gs>
                <a:gs pos="75000">
                  <a:srgbClr val="21D6E0"/>
                </a:gs>
                <a:gs pos="100000">
                  <a:srgbClr val="03D4A8"/>
                </a:gs>
              </a:gsLst>
              <a:lin ang="18900000" scaled="1"/>
            </a:gradFill>
            <a:ln w="19050" algn="ctr">
              <a:solidFill>
                <a:schemeClr val="tx1"/>
              </a:solidFill>
              <a:round/>
              <a:headEnd/>
              <a:tailEnd/>
            </a:ln>
            <a:effectLst/>
          </p:spPr>
          <p:txBody>
            <a:bodyPr wrap="none" anchor="ctr"/>
            <a:lstStyle/>
            <a:p>
              <a:endParaRPr lang="fr-FR"/>
            </a:p>
          </p:txBody>
        </p:sp>
        <p:sp>
          <p:nvSpPr>
            <p:cNvPr id="97576" name="Line 296"/>
            <p:cNvSpPr>
              <a:spLocks noChangeShapeType="1"/>
            </p:cNvSpPr>
            <p:nvPr/>
          </p:nvSpPr>
          <p:spPr bwMode="auto">
            <a:xfrm>
              <a:off x="1217" y="2589"/>
              <a:ext cx="0" cy="55"/>
            </a:xfrm>
            <a:prstGeom prst="line">
              <a:avLst/>
            </a:prstGeom>
            <a:noFill/>
            <a:ln w="19050">
              <a:solidFill>
                <a:schemeClr val="tx1"/>
              </a:solidFill>
              <a:round/>
              <a:headEnd/>
              <a:tailEnd/>
            </a:ln>
            <a:effectLst/>
          </p:spPr>
          <p:txBody>
            <a:bodyPr anchor="ctr"/>
            <a:lstStyle/>
            <a:p>
              <a:endParaRPr lang="fr-FR"/>
            </a:p>
          </p:txBody>
        </p:sp>
        <p:sp>
          <p:nvSpPr>
            <p:cNvPr id="97577" name="Line 297"/>
            <p:cNvSpPr>
              <a:spLocks noChangeShapeType="1"/>
            </p:cNvSpPr>
            <p:nvPr/>
          </p:nvSpPr>
          <p:spPr bwMode="auto">
            <a:xfrm flipH="1">
              <a:off x="1112" y="2694"/>
              <a:ext cx="70" cy="39"/>
            </a:xfrm>
            <a:prstGeom prst="line">
              <a:avLst/>
            </a:prstGeom>
            <a:noFill/>
            <a:ln w="19050">
              <a:solidFill>
                <a:schemeClr val="tx1"/>
              </a:solidFill>
              <a:round/>
              <a:headEnd/>
              <a:tailEnd/>
            </a:ln>
            <a:effectLst/>
          </p:spPr>
          <p:txBody>
            <a:bodyPr anchor="ctr"/>
            <a:lstStyle/>
            <a:p>
              <a:endParaRPr lang="fr-FR"/>
            </a:p>
          </p:txBody>
        </p:sp>
        <p:sp>
          <p:nvSpPr>
            <p:cNvPr id="97578" name="Line 298"/>
            <p:cNvSpPr>
              <a:spLocks noChangeShapeType="1"/>
            </p:cNvSpPr>
            <p:nvPr/>
          </p:nvSpPr>
          <p:spPr bwMode="auto">
            <a:xfrm>
              <a:off x="1251" y="2694"/>
              <a:ext cx="60" cy="41"/>
            </a:xfrm>
            <a:prstGeom prst="line">
              <a:avLst/>
            </a:prstGeom>
            <a:noFill/>
            <a:ln w="19050">
              <a:solidFill>
                <a:schemeClr val="tx1"/>
              </a:solidFill>
              <a:round/>
              <a:headEnd/>
              <a:tailEnd/>
            </a:ln>
            <a:effectLst/>
          </p:spPr>
          <p:txBody>
            <a:bodyPr anchor="ctr"/>
            <a:lstStyle/>
            <a:p>
              <a:endParaRPr lang="fr-FR"/>
            </a:p>
          </p:txBody>
        </p:sp>
        <p:sp>
          <p:nvSpPr>
            <p:cNvPr id="97579" name="Line 299"/>
            <p:cNvSpPr>
              <a:spLocks noChangeShapeType="1"/>
            </p:cNvSpPr>
            <p:nvPr/>
          </p:nvSpPr>
          <p:spPr bwMode="auto">
            <a:xfrm flipH="1">
              <a:off x="1091" y="2570"/>
              <a:ext cx="93" cy="147"/>
            </a:xfrm>
            <a:prstGeom prst="line">
              <a:avLst/>
            </a:prstGeom>
            <a:noFill/>
            <a:ln w="19050">
              <a:solidFill>
                <a:schemeClr val="tx1"/>
              </a:solidFill>
              <a:round/>
              <a:headEnd/>
              <a:tailEnd/>
            </a:ln>
            <a:effectLst/>
          </p:spPr>
          <p:txBody>
            <a:bodyPr anchor="ctr"/>
            <a:lstStyle/>
            <a:p>
              <a:endParaRPr lang="fr-FR"/>
            </a:p>
          </p:txBody>
        </p:sp>
        <p:sp>
          <p:nvSpPr>
            <p:cNvPr id="97580" name="Line 300"/>
            <p:cNvSpPr>
              <a:spLocks noChangeShapeType="1"/>
            </p:cNvSpPr>
            <p:nvPr/>
          </p:nvSpPr>
          <p:spPr bwMode="auto">
            <a:xfrm>
              <a:off x="1248" y="2568"/>
              <a:ext cx="95" cy="147"/>
            </a:xfrm>
            <a:prstGeom prst="line">
              <a:avLst/>
            </a:prstGeom>
            <a:noFill/>
            <a:ln w="19050">
              <a:solidFill>
                <a:schemeClr val="tx1"/>
              </a:solidFill>
              <a:round/>
              <a:headEnd/>
              <a:tailEnd/>
            </a:ln>
            <a:effectLst/>
          </p:spPr>
          <p:txBody>
            <a:bodyPr anchor="ctr"/>
            <a:lstStyle/>
            <a:p>
              <a:endParaRPr lang="fr-FR"/>
            </a:p>
          </p:txBody>
        </p:sp>
        <p:sp>
          <p:nvSpPr>
            <p:cNvPr id="97581" name="Line 301"/>
            <p:cNvSpPr>
              <a:spLocks noChangeShapeType="1"/>
            </p:cNvSpPr>
            <p:nvPr/>
          </p:nvSpPr>
          <p:spPr bwMode="auto">
            <a:xfrm>
              <a:off x="1116" y="2754"/>
              <a:ext cx="189" cy="0"/>
            </a:xfrm>
            <a:prstGeom prst="line">
              <a:avLst/>
            </a:prstGeom>
            <a:noFill/>
            <a:ln w="19050">
              <a:solidFill>
                <a:schemeClr val="tx1"/>
              </a:solidFill>
              <a:round/>
              <a:headEnd/>
              <a:tailEnd/>
            </a:ln>
            <a:effectLst/>
          </p:spPr>
          <p:txBody>
            <a:bodyPr anchor="ctr"/>
            <a:lstStyle/>
            <a:p>
              <a:endParaRPr lang="fr-FR"/>
            </a:p>
          </p:txBody>
        </p:sp>
      </p:grpSp>
      <p:sp>
        <p:nvSpPr>
          <p:cNvPr id="97582" name="Oval 302"/>
          <p:cNvSpPr>
            <a:spLocks noChangeArrowheads="1"/>
          </p:cNvSpPr>
          <p:nvPr/>
        </p:nvSpPr>
        <p:spPr bwMode="auto">
          <a:xfrm>
            <a:off x="838200" y="1706516"/>
            <a:ext cx="866775" cy="847725"/>
          </a:xfrm>
          <a:prstGeom prst="ellipse">
            <a:avLst/>
          </a:prstGeom>
          <a:gradFill rotWithShape="1">
            <a:gsLst>
              <a:gs pos="0">
                <a:schemeClr val="tx1">
                  <a:alpha val="3000"/>
                </a:schemeClr>
              </a:gs>
              <a:gs pos="100000">
                <a:schemeClr val="bg2"/>
              </a:gs>
            </a:gsLst>
            <a:lin ang="18900000" scaled="1"/>
          </a:gradFill>
          <a:ln w="9525" algn="ctr">
            <a:solidFill>
              <a:schemeClr val="tx1"/>
            </a:solidFill>
            <a:round/>
            <a:headEnd/>
            <a:tailEnd/>
          </a:ln>
          <a:effectLst/>
        </p:spPr>
        <p:txBody>
          <a:bodyPr wrap="none" anchor="ctr"/>
          <a:lstStyle/>
          <a:p>
            <a:endParaRPr lang="fr-FR"/>
          </a:p>
        </p:txBody>
      </p:sp>
      <p:grpSp>
        <p:nvGrpSpPr>
          <p:cNvPr id="3" name="Group 303"/>
          <p:cNvGrpSpPr>
            <a:grpSpLocks/>
          </p:cNvGrpSpPr>
          <p:nvPr/>
        </p:nvGrpSpPr>
        <p:grpSpPr bwMode="auto">
          <a:xfrm>
            <a:off x="1876425" y="1912891"/>
            <a:ext cx="531813" cy="417512"/>
            <a:chOff x="1044" y="2519"/>
            <a:chExt cx="335" cy="263"/>
          </a:xfrm>
        </p:grpSpPr>
        <p:sp>
          <p:nvSpPr>
            <p:cNvPr id="97584" name="Oval 304"/>
            <p:cNvSpPr>
              <a:spLocks noChangeArrowheads="1"/>
            </p:cNvSpPr>
            <p:nvPr/>
          </p:nvSpPr>
          <p:spPr bwMode="auto">
            <a:xfrm>
              <a:off x="1180" y="2519"/>
              <a:ext cx="71" cy="66"/>
            </a:xfrm>
            <a:prstGeom prst="ellipse">
              <a:avLst/>
            </a:prstGeom>
            <a:gradFill rotWithShape="1">
              <a:gsLst>
                <a:gs pos="0">
                  <a:srgbClr val="005CBF"/>
                </a:gs>
                <a:gs pos="25000">
                  <a:srgbClr val="0087E6"/>
                </a:gs>
                <a:gs pos="75000">
                  <a:srgbClr val="21D6E0"/>
                </a:gs>
                <a:gs pos="100000">
                  <a:srgbClr val="03D4A8"/>
                </a:gs>
              </a:gsLst>
              <a:lin ang="18900000" scaled="1"/>
            </a:gradFill>
            <a:ln w="19050" algn="ctr">
              <a:solidFill>
                <a:schemeClr val="tx1"/>
              </a:solidFill>
              <a:round/>
              <a:headEnd/>
              <a:tailEnd/>
            </a:ln>
            <a:effectLst/>
          </p:spPr>
          <p:txBody>
            <a:bodyPr wrap="none" anchor="ctr"/>
            <a:lstStyle/>
            <a:p>
              <a:endParaRPr lang="fr-FR"/>
            </a:p>
          </p:txBody>
        </p:sp>
        <p:sp>
          <p:nvSpPr>
            <p:cNvPr id="97585" name="Oval 305"/>
            <p:cNvSpPr>
              <a:spLocks noChangeArrowheads="1"/>
            </p:cNvSpPr>
            <p:nvPr/>
          </p:nvSpPr>
          <p:spPr bwMode="auto">
            <a:xfrm>
              <a:off x="1308" y="2716"/>
              <a:ext cx="71" cy="66"/>
            </a:xfrm>
            <a:prstGeom prst="ellipse">
              <a:avLst/>
            </a:prstGeom>
            <a:gradFill rotWithShape="1">
              <a:gsLst>
                <a:gs pos="0">
                  <a:srgbClr val="005CBF"/>
                </a:gs>
                <a:gs pos="25000">
                  <a:srgbClr val="0087E6"/>
                </a:gs>
                <a:gs pos="75000">
                  <a:srgbClr val="21D6E0"/>
                </a:gs>
                <a:gs pos="100000">
                  <a:srgbClr val="03D4A8"/>
                </a:gs>
              </a:gsLst>
              <a:lin ang="18900000" scaled="1"/>
            </a:gradFill>
            <a:ln w="19050" algn="ctr">
              <a:solidFill>
                <a:schemeClr val="tx1"/>
              </a:solidFill>
              <a:round/>
              <a:headEnd/>
              <a:tailEnd/>
            </a:ln>
            <a:effectLst/>
          </p:spPr>
          <p:txBody>
            <a:bodyPr wrap="none" anchor="ctr"/>
            <a:lstStyle/>
            <a:p>
              <a:endParaRPr lang="fr-FR"/>
            </a:p>
          </p:txBody>
        </p:sp>
        <p:sp>
          <p:nvSpPr>
            <p:cNvPr id="97586" name="Oval 306"/>
            <p:cNvSpPr>
              <a:spLocks noChangeArrowheads="1"/>
            </p:cNvSpPr>
            <p:nvPr/>
          </p:nvSpPr>
          <p:spPr bwMode="auto">
            <a:xfrm>
              <a:off x="1044" y="2715"/>
              <a:ext cx="71" cy="66"/>
            </a:xfrm>
            <a:prstGeom prst="ellipse">
              <a:avLst/>
            </a:prstGeom>
            <a:gradFill rotWithShape="1">
              <a:gsLst>
                <a:gs pos="0">
                  <a:srgbClr val="005CBF"/>
                </a:gs>
                <a:gs pos="25000">
                  <a:srgbClr val="0087E6"/>
                </a:gs>
                <a:gs pos="75000">
                  <a:srgbClr val="21D6E0"/>
                </a:gs>
                <a:gs pos="100000">
                  <a:srgbClr val="03D4A8"/>
                </a:gs>
              </a:gsLst>
              <a:lin ang="18900000" scaled="1"/>
            </a:gradFill>
            <a:ln w="19050" algn="ctr">
              <a:solidFill>
                <a:schemeClr val="tx1"/>
              </a:solidFill>
              <a:round/>
              <a:headEnd/>
              <a:tailEnd/>
            </a:ln>
            <a:effectLst/>
          </p:spPr>
          <p:txBody>
            <a:bodyPr wrap="none" anchor="ctr"/>
            <a:lstStyle/>
            <a:p>
              <a:endParaRPr lang="fr-FR"/>
            </a:p>
          </p:txBody>
        </p:sp>
        <p:sp>
          <p:nvSpPr>
            <p:cNvPr id="97587" name="Oval 307"/>
            <p:cNvSpPr>
              <a:spLocks noChangeArrowheads="1"/>
            </p:cNvSpPr>
            <p:nvPr/>
          </p:nvSpPr>
          <p:spPr bwMode="auto">
            <a:xfrm>
              <a:off x="1179" y="2646"/>
              <a:ext cx="71" cy="66"/>
            </a:xfrm>
            <a:prstGeom prst="ellipse">
              <a:avLst/>
            </a:prstGeom>
            <a:gradFill rotWithShape="1">
              <a:gsLst>
                <a:gs pos="0">
                  <a:srgbClr val="005CBF"/>
                </a:gs>
                <a:gs pos="25000">
                  <a:srgbClr val="0087E6"/>
                </a:gs>
                <a:gs pos="75000">
                  <a:srgbClr val="21D6E0"/>
                </a:gs>
                <a:gs pos="100000">
                  <a:srgbClr val="03D4A8"/>
                </a:gs>
              </a:gsLst>
              <a:lin ang="18900000" scaled="1"/>
            </a:gradFill>
            <a:ln w="19050" algn="ctr">
              <a:solidFill>
                <a:schemeClr val="tx1"/>
              </a:solidFill>
              <a:round/>
              <a:headEnd/>
              <a:tailEnd/>
            </a:ln>
            <a:effectLst/>
          </p:spPr>
          <p:txBody>
            <a:bodyPr wrap="none" anchor="ctr"/>
            <a:lstStyle/>
            <a:p>
              <a:endParaRPr lang="fr-FR"/>
            </a:p>
          </p:txBody>
        </p:sp>
        <p:sp>
          <p:nvSpPr>
            <p:cNvPr id="97588" name="Line 308"/>
            <p:cNvSpPr>
              <a:spLocks noChangeShapeType="1"/>
            </p:cNvSpPr>
            <p:nvPr/>
          </p:nvSpPr>
          <p:spPr bwMode="auto">
            <a:xfrm>
              <a:off x="1217" y="2589"/>
              <a:ext cx="0" cy="55"/>
            </a:xfrm>
            <a:prstGeom prst="line">
              <a:avLst/>
            </a:prstGeom>
            <a:noFill/>
            <a:ln w="19050">
              <a:solidFill>
                <a:schemeClr val="tx1"/>
              </a:solidFill>
              <a:round/>
              <a:headEnd/>
              <a:tailEnd/>
            </a:ln>
            <a:effectLst/>
          </p:spPr>
          <p:txBody>
            <a:bodyPr anchor="ctr"/>
            <a:lstStyle/>
            <a:p>
              <a:endParaRPr lang="fr-FR"/>
            </a:p>
          </p:txBody>
        </p:sp>
        <p:sp>
          <p:nvSpPr>
            <p:cNvPr id="97589" name="Line 309"/>
            <p:cNvSpPr>
              <a:spLocks noChangeShapeType="1"/>
            </p:cNvSpPr>
            <p:nvPr/>
          </p:nvSpPr>
          <p:spPr bwMode="auto">
            <a:xfrm flipH="1">
              <a:off x="1112" y="2694"/>
              <a:ext cx="70" cy="39"/>
            </a:xfrm>
            <a:prstGeom prst="line">
              <a:avLst/>
            </a:prstGeom>
            <a:noFill/>
            <a:ln w="19050">
              <a:solidFill>
                <a:schemeClr val="tx1"/>
              </a:solidFill>
              <a:round/>
              <a:headEnd/>
              <a:tailEnd/>
            </a:ln>
            <a:effectLst/>
          </p:spPr>
          <p:txBody>
            <a:bodyPr anchor="ctr"/>
            <a:lstStyle/>
            <a:p>
              <a:endParaRPr lang="fr-FR"/>
            </a:p>
          </p:txBody>
        </p:sp>
        <p:sp>
          <p:nvSpPr>
            <p:cNvPr id="97590" name="Line 310"/>
            <p:cNvSpPr>
              <a:spLocks noChangeShapeType="1"/>
            </p:cNvSpPr>
            <p:nvPr/>
          </p:nvSpPr>
          <p:spPr bwMode="auto">
            <a:xfrm>
              <a:off x="1251" y="2694"/>
              <a:ext cx="60" cy="41"/>
            </a:xfrm>
            <a:prstGeom prst="line">
              <a:avLst/>
            </a:prstGeom>
            <a:noFill/>
            <a:ln w="19050">
              <a:solidFill>
                <a:schemeClr val="tx1"/>
              </a:solidFill>
              <a:round/>
              <a:headEnd/>
              <a:tailEnd/>
            </a:ln>
            <a:effectLst/>
          </p:spPr>
          <p:txBody>
            <a:bodyPr anchor="ctr"/>
            <a:lstStyle/>
            <a:p>
              <a:endParaRPr lang="fr-FR"/>
            </a:p>
          </p:txBody>
        </p:sp>
        <p:sp>
          <p:nvSpPr>
            <p:cNvPr id="97591" name="Line 311"/>
            <p:cNvSpPr>
              <a:spLocks noChangeShapeType="1"/>
            </p:cNvSpPr>
            <p:nvPr/>
          </p:nvSpPr>
          <p:spPr bwMode="auto">
            <a:xfrm flipH="1">
              <a:off x="1091" y="2570"/>
              <a:ext cx="93" cy="147"/>
            </a:xfrm>
            <a:prstGeom prst="line">
              <a:avLst/>
            </a:prstGeom>
            <a:noFill/>
            <a:ln w="19050">
              <a:solidFill>
                <a:schemeClr val="tx1"/>
              </a:solidFill>
              <a:round/>
              <a:headEnd/>
              <a:tailEnd/>
            </a:ln>
            <a:effectLst/>
          </p:spPr>
          <p:txBody>
            <a:bodyPr anchor="ctr"/>
            <a:lstStyle/>
            <a:p>
              <a:endParaRPr lang="fr-FR"/>
            </a:p>
          </p:txBody>
        </p:sp>
        <p:sp>
          <p:nvSpPr>
            <p:cNvPr id="97592" name="Line 312"/>
            <p:cNvSpPr>
              <a:spLocks noChangeShapeType="1"/>
            </p:cNvSpPr>
            <p:nvPr/>
          </p:nvSpPr>
          <p:spPr bwMode="auto">
            <a:xfrm>
              <a:off x="1248" y="2568"/>
              <a:ext cx="95" cy="147"/>
            </a:xfrm>
            <a:prstGeom prst="line">
              <a:avLst/>
            </a:prstGeom>
            <a:noFill/>
            <a:ln w="19050">
              <a:solidFill>
                <a:schemeClr val="tx1"/>
              </a:solidFill>
              <a:round/>
              <a:headEnd/>
              <a:tailEnd/>
            </a:ln>
            <a:effectLst/>
          </p:spPr>
          <p:txBody>
            <a:bodyPr anchor="ctr"/>
            <a:lstStyle/>
            <a:p>
              <a:endParaRPr lang="fr-FR"/>
            </a:p>
          </p:txBody>
        </p:sp>
        <p:sp>
          <p:nvSpPr>
            <p:cNvPr id="97593" name="Line 313"/>
            <p:cNvSpPr>
              <a:spLocks noChangeShapeType="1"/>
            </p:cNvSpPr>
            <p:nvPr/>
          </p:nvSpPr>
          <p:spPr bwMode="auto">
            <a:xfrm>
              <a:off x="1116" y="2754"/>
              <a:ext cx="189" cy="0"/>
            </a:xfrm>
            <a:prstGeom prst="line">
              <a:avLst/>
            </a:prstGeom>
            <a:noFill/>
            <a:ln w="19050">
              <a:solidFill>
                <a:schemeClr val="tx1"/>
              </a:solidFill>
              <a:round/>
              <a:headEnd/>
              <a:tailEnd/>
            </a:ln>
            <a:effectLst/>
          </p:spPr>
          <p:txBody>
            <a:bodyPr anchor="ctr"/>
            <a:lstStyle/>
            <a:p>
              <a:endParaRPr lang="fr-FR"/>
            </a:p>
          </p:txBody>
        </p:sp>
      </p:grpSp>
      <p:sp>
        <p:nvSpPr>
          <p:cNvPr id="97594" name="Oval 314"/>
          <p:cNvSpPr>
            <a:spLocks noChangeArrowheads="1"/>
          </p:cNvSpPr>
          <p:nvPr/>
        </p:nvSpPr>
        <p:spPr bwMode="auto">
          <a:xfrm>
            <a:off x="1724025" y="1723978"/>
            <a:ext cx="866775" cy="847725"/>
          </a:xfrm>
          <a:prstGeom prst="ellipse">
            <a:avLst/>
          </a:prstGeom>
          <a:gradFill rotWithShape="1">
            <a:gsLst>
              <a:gs pos="0">
                <a:schemeClr val="tx1">
                  <a:alpha val="3000"/>
                </a:schemeClr>
              </a:gs>
              <a:gs pos="100000">
                <a:schemeClr val="bg2"/>
              </a:gs>
            </a:gsLst>
            <a:lin ang="18900000" scaled="1"/>
          </a:gradFill>
          <a:ln w="9525" algn="ctr">
            <a:solidFill>
              <a:schemeClr val="tx1"/>
            </a:solidFill>
            <a:round/>
            <a:headEnd/>
            <a:tailEnd/>
          </a:ln>
          <a:effectLst/>
        </p:spPr>
        <p:txBody>
          <a:bodyPr wrap="none" anchor="ctr"/>
          <a:lstStyle/>
          <a:p>
            <a:endParaRPr lang="fr-FR"/>
          </a:p>
        </p:txBody>
      </p:sp>
      <p:sp>
        <p:nvSpPr>
          <p:cNvPr id="97595" name="Oval 315"/>
          <p:cNvSpPr>
            <a:spLocks noChangeArrowheads="1"/>
          </p:cNvSpPr>
          <p:nvPr/>
        </p:nvSpPr>
        <p:spPr bwMode="auto">
          <a:xfrm>
            <a:off x="1381125" y="1849391"/>
            <a:ext cx="88900" cy="88900"/>
          </a:xfrm>
          <a:prstGeom prst="ellipse">
            <a:avLst/>
          </a:prstGeom>
          <a:solidFill>
            <a:srgbClr val="FFFF00"/>
          </a:solidFill>
          <a:ln w="9525" algn="ctr">
            <a:solidFill>
              <a:schemeClr val="tx1"/>
            </a:solidFill>
            <a:round/>
            <a:headEnd/>
            <a:tailEnd/>
          </a:ln>
          <a:effectLst/>
        </p:spPr>
        <p:txBody>
          <a:bodyPr wrap="none" anchor="ctr"/>
          <a:lstStyle/>
          <a:p>
            <a:endParaRPr lang="fr-FR"/>
          </a:p>
        </p:txBody>
      </p:sp>
      <p:sp>
        <p:nvSpPr>
          <p:cNvPr id="97596" name="Oval 316"/>
          <p:cNvSpPr>
            <a:spLocks noChangeArrowheads="1"/>
          </p:cNvSpPr>
          <p:nvPr/>
        </p:nvSpPr>
        <p:spPr bwMode="auto">
          <a:xfrm>
            <a:off x="2276475" y="1876378"/>
            <a:ext cx="88900" cy="88900"/>
          </a:xfrm>
          <a:prstGeom prst="ellipse">
            <a:avLst/>
          </a:prstGeom>
          <a:solidFill>
            <a:srgbClr val="FFFF00"/>
          </a:solidFill>
          <a:ln w="9525" algn="ctr">
            <a:solidFill>
              <a:schemeClr val="tx1"/>
            </a:solidFill>
            <a:round/>
            <a:headEnd/>
            <a:tailEnd/>
          </a:ln>
          <a:effectLst/>
        </p:spPr>
        <p:txBody>
          <a:bodyPr wrap="none" anchor="ctr"/>
          <a:lstStyle/>
          <a:p>
            <a:endParaRPr lang="fr-FR"/>
          </a:p>
        </p:txBody>
      </p:sp>
      <p:grpSp>
        <p:nvGrpSpPr>
          <p:cNvPr id="4" name="Group 317"/>
          <p:cNvGrpSpPr>
            <a:grpSpLocks/>
          </p:cNvGrpSpPr>
          <p:nvPr/>
        </p:nvGrpSpPr>
        <p:grpSpPr bwMode="auto">
          <a:xfrm>
            <a:off x="6800850" y="1904953"/>
            <a:ext cx="531813" cy="417513"/>
            <a:chOff x="1044" y="2519"/>
            <a:chExt cx="335" cy="263"/>
          </a:xfrm>
        </p:grpSpPr>
        <p:sp>
          <p:nvSpPr>
            <p:cNvPr id="97598" name="Oval 318"/>
            <p:cNvSpPr>
              <a:spLocks noChangeArrowheads="1"/>
            </p:cNvSpPr>
            <p:nvPr/>
          </p:nvSpPr>
          <p:spPr bwMode="auto">
            <a:xfrm>
              <a:off x="1180" y="2519"/>
              <a:ext cx="71" cy="66"/>
            </a:xfrm>
            <a:prstGeom prst="ellipse">
              <a:avLst/>
            </a:prstGeom>
            <a:gradFill rotWithShape="1">
              <a:gsLst>
                <a:gs pos="0">
                  <a:srgbClr val="005CBF"/>
                </a:gs>
                <a:gs pos="25000">
                  <a:srgbClr val="0087E6"/>
                </a:gs>
                <a:gs pos="75000">
                  <a:srgbClr val="21D6E0"/>
                </a:gs>
                <a:gs pos="100000">
                  <a:srgbClr val="03D4A8"/>
                </a:gs>
              </a:gsLst>
              <a:lin ang="18900000" scaled="1"/>
            </a:gradFill>
            <a:ln w="19050" algn="ctr">
              <a:solidFill>
                <a:schemeClr val="tx1"/>
              </a:solidFill>
              <a:round/>
              <a:headEnd/>
              <a:tailEnd/>
            </a:ln>
            <a:effectLst/>
          </p:spPr>
          <p:txBody>
            <a:bodyPr wrap="none" anchor="ctr"/>
            <a:lstStyle/>
            <a:p>
              <a:endParaRPr lang="fr-FR"/>
            </a:p>
          </p:txBody>
        </p:sp>
        <p:sp>
          <p:nvSpPr>
            <p:cNvPr id="97599" name="Oval 319"/>
            <p:cNvSpPr>
              <a:spLocks noChangeArrowheads="1"/>
            </p:cNvSpPr>
            <p:nvPr/>
          </p:nvSpPr>
          <p:spPr bwMode="auto">
            <a:xfrm>
              <a:off x="1308" y="2716"/>
              <a:ext cx="71" cy="66"/>
            </a:xfrm>
            <a:prstGeom prst="ellipse">
              <a:avLst/>
            </a:prstGeom>
            <a:gradFill rotWithShape="1">
              <a:gsLst>
                <a:gs pos="0">
                  <a:srgbClr val="005CBF"/>
                </a:gs>
                <a:gs pos="25000">
                  <a:srgbClr val="0087E6"/>
                </a:gs>
                <a:gs pos="75000">
                  <a:srgbClr val="21D6E0"/>
                </a:gs>
                <a:gs pos="100000">
                  <a:srgbClr val="03D4A8"/>
                </a:gs>
              </a:gsLst>
              <a:lin ang="18900000" scaled="1"/>
            </a:gradFill>
            <a:ln w="19050" algn="ctr">
              <a:solidFill>
                <a:schemeClr val="tx1"/>
              </a:solidFill>
              <a:round/>
              <a:headEnd/>
              <a:tailEnd/>
            </a:ln>
            <a:effectLst/>
          </p:spPr>
          <p:txBody>
            <a:bodyPr wrap="none" anchor="ctr"/>
            <a:lstStyle/>
            <a:p>
              <a:endParaRPr lang="fr-FR"/>
            </a:p>
          </p:txBody>
        </p:sp>
        <p:sp>
          <p:nvSpPr>
            <p:cNvPr id="97600" name="Oval 320"/>
            <p:cNvSpPr>
              <a:spLocks noChangeArrowheads="1"/>
            </p:cNvSpPr>
            <p:nvPr/>
          </p:nvSpPr>
          <p:spPr bwMode="auto">
            <a:xfrm>
              <a:off x="1044" y="2715"/>
              <a:ext cx="71" cy="66"/>
            </a:xfrm>
            <a:prstGeom prst="ellipse">
              <a:avLst/>
            </a:prstGeom>
            <a:gradFill rotWithShape="1">
              <a:gsLst>
                <a:gs pos="0">
                  <a:srgbClr val="005CBF"/>
                </a:gs>
                <a:gs pos="25000">
                  <a:srgbClr val="0087E6"/>
                </a:gs>
                <a:gs pos="75000">
                  <a:srgbClr val="21D6E0"/>
                </a:gs>
                <a:gs pos="100000">
                  <a:srgbClr val="03D4A8"/>
                </a:gs>
              </a:gsLst>
              <a:lin ang="18900000" scaled="1"/>
            </a:gradFill>
            <a:ln w="19050" algn="ctr">
              <a:solidFill>
                <a:schemeClr val="tx1"/>
              </a:solidFill>
              <a:round/>
              <a:headEnd/>
              <a:tailEnd/>
            </a:ln>
            <a:effectLst/>
          </p:spPr>
          <p:txBody>
            <a:bodyPr wrap="none" anchor="ctr"/>
            <a:lstStyle/>
            <a:p>
              <a:endParaRPr lang="fr-FR"/>
            </a:p>
          </p:txBody>
        </p:sp>
        <p:sp>
          <p:nvSpPr>
            <p:cNvPr id="97601" name="Oval 321"/>
            <p:cNvSpPr>
              <a:spLocks noChangeArrowheads="1"/>
            </p:cNvSpPr>
            <p:nvPr/>
          </p:nvSpPr>
          <p:spPr bwMode="auto">
            <a:xfrm>
              <a:off x="1179" y="2646"/>
              <a:ext cx="71" cy="66"/>
            </a:xfrm>
            <a:prstGeom prst="ellipse">
              <a:avLst/>
            </a:prstGeom>
            <a:gradFill rotWithShape="1">
              <a:gsLst>
                <a:gs pos="0">
                  <a:srgbClr val="005CBF"/>
                </a:gs>
                <a:gs pos="25000">
                  <a:srgbClr val="0087E6"/>
                </a:gs>
                <a:gs pos="75000">
                  <a:srgbClr val="21D6E0"/>
                </a:gs>
                <a:gs pos="100000">
                  <a:srgbClr val="03D4A8"/>
                </a:gs>
              </a:gsLst>
              <a:lin ang="18900000" scaled="1"/>
            </a:gradFill>
            <a:ln w="19050" algn="ctr">
              <a:solidFill>
                <a:schemeClr val="tx1"/>
              </a:solidFill>
              <a:round/>
              <a:headEnd/>
              <a:tailEnd/>
            </a:ln>
            <a:effectLst/>
          </p:spPr>
          <p:txBody>
            <a:bodyPr wrap="none" anchor="ctr"/>
            <a:lstStyle/>
            <a:p>
              <a:endParaRPr lang="fr-FR"/>
            </a:p>
          </p:txBody>
        </p:sp>
        <p:sp>
          <p:nvSpPr>
            <p:cNvPr id="97602" name="Line 322"/>
            <p:cNvSpPr>
              <a:spLocks noChangeShapeType="1"/>
            </p:cNvSpPr>
            <p:nvPr/>
          </p:nvSpPr>
          <p:spPr bwMode="auto">
            <a:xfrm>
              <a:off x="1217" y="2589"/>
              <a:ext cx="0" cy="55"/>
            </a:xfrm>
            <a:prstGeom prst="line">
              <a:avLst/>
            </a:prstGeom>
            <a:noFill/>
            <a:ln w="19050">
              <a:solidFill>
                <a:schemeClr val="tx1"/>
              </a:solidFill>
              <a:round/>
              <a:headEnd/>
              <a:tailEnd/>
            </a:ln>
            <a:effectLst/>
          </p:spPr>
          <p:txBody>
            <a:bodyPr anchor="ctr"/>
            <a:lstStyle/>
            <a:p>
              <a:endParaRPr lang="fr-FR"/>
            </a:p>
          </p:txBody>
        </p:sp>
        <p:sp>
          <p:nvSpPr>
            <p:cNvPr id="97603" name="Line 323"/>
            <p:cNvSpPr>
              <a:spLocks noChangeShapeType="1"/>
            </p:cNvSpPr>
            <p:nvPr/>
          </p:nvSpPr>
          <p:spPr bwMode="auto">
            <a:xfrm flipH="1">
              <a:off x="1112" y="2694"/>
              <a:ext cx="70" cy="39"/>
            </a:xfrm>
            <a:prstGeom prst="line">
              <a:avLst/>
            </a:prstGeom>
            <a:noFill/>
            <a:ln w="19050">
              <a:solidFill>
                <a:schemeClr val="tx1"/>
              </a:solidFill>
              <a:round/>
              <a:headEnd/>
              <a:tailEnd/>
            </a:ln>
            <a:effectLst/>
          </p:spPr>
          <p:txBody>
            <a:bodyPr anchor="ctr"/>
            <a:lstStyle/>
            <a:p>
              <a:endParaRPr lang="fr-FR"/>
            </a:p>
          </p:txBody>
        </p:sp>
        <p:sp>
          <p:nvSpPr>
            <p:cNvPr id="97604" name="Line 324"/>
            <p:cNvSpPr>
              <a:spLocks noChangeShapeType="1"/>
            </p:cNvSpPr>
            <p:nvPr/>
          </p:nvSpPr>
          <p:spPr bwMode="auto">
            <a:xfrm>
              <a:off x="1251" y="2694"/>
              <a:ext cx="60" cy="41"/>
            </a:xfrm>
            <a:prstGeom prst="line">
              <a:avLst/>
            </a:prstGeom>
            <a:noFill/>
            <a:ln w="19050">
              <a:solidFill>
                <a:schemeClr val="tx1"/>
              </a:solidFill>
              <a:round/>
              <a:headEnd/>
              <a:tailEnd/>
            </a:ln>
            <a:effectLst/>
          </p:spPr>
          <p:txBody>
            <a:bodyPr anchor="ctr"/>
            <a:lstStyle/>
            <a:p>
              <a:endParaRPr lang="fr-FR"/>
            </a:p>
          </p:txBody>
        </p:sp>
        <p:sp>
          <p:nvSpPr>
            <p:cNvPr id="97605" name="Line 325"/>
            <p:cNvSpPr>
              <a:spLocks noChangeShapeType="1"/>
            </p:cNvSpPr>
            <p:nvPr/>
          </p:nvSpPr>
          <p:spPr bwMode="auto">
            <a:xfrm flipH="1">
              <a:off x="1091" y="2570"/>
              <a:ext cx="93" cy="147"/>
            </a:xfrm>
            <a:prstGeom prst="line">
              <a:avLst/>
            </a:prstGeom>
            <a:noFill/>
            <a:ln w="19050">
              <a:solidFill>
                <a:schemeClr val="tx1"/>
              </a:solidFill>
              <a:round/>
              <a:headEnd/>
              <a:tailEnd/>
            </a:ln>
            <a:effectLst/>
          </p:spPr>
          <p:txBody>
            <a:bodyPr anchor="ctr"/>
            <a:lstStyle/>
            <a:p>
              <a:endParaRPr lang="fr-FR"/>
            </a:p>
          </p:txBody>
        </p:sp>
        <p:sp>
          <p:nvSpPr>
            <p:cNvPr id="97606" name="Line 326"/>
            <p:cNvSpPr>
              <a:spLocks noChangeShapeType="1"/>
            </p:cNvSpPr>
            <p:nvPr/>
          </p:nvSpPr>
          <p:spPr bwMode="auto">
            <a:xfrm>
              <a:off x="1248" y="2568"/>
              <a:ext cx="95" cy="147"/>
            </a:xfrm>
            <a:prstGeom prst="line">
              <a:avLst/>
            </a:prstGeom>
            <a:noFill/>
            <a:ln w="19050">
              <a:solidFill>
                <a:schemeClr val="tx1"/>
              </a:solidFill>
              <a:round/>
              <a:headEnd/>
              <a:tailEnd/>
            </a:ln>
            <a:effectLst/>
          </p:spPr>
          <p:txBody>
            <a:bodyPr anchor="ctr"/>
            <a:lstStyle/>
            <a:p>
              <a:endParaRPr lang="fr-FR"/>
            </a:p>
          </p:txBody>
        </p:sp>
        <p:sp>
          <p:nvSpPr>
            <p:cNvPr id="97607" name="Line 327"/>
            <p:cNvSpPr>
              <a:spLocks noChangeShapeType="1"/>
            </p:cNvSpPr>
            <p:nvPr/>
          </p:nvSpPr>
          <p:spPr bwMode="auto">
            <a:xfrm>
              <a:off x="1116" y="2754"/>
              <a:ext cx="189" cy="0"/>
            </a:xfrm>
            <a:prstGeom prst="line">
              <a:avLst/>
            </a:prstGeom>
            <a:noFill/>
            <a:ln w="19050">
              <a:solidFill>
                <a:schemeClr val="tx1"/>
              </a:solidFill>
              <a:round/>
              <a:headEnd/>
              <a:tailEnd/>
            </a:ln>
            <a:effectLst/>
          </p:spPr>
          <p:txBody>
            <a:bodyPr anchor="ctr"/>
            <a:lstStyle/>
            <a:p>
              <a:endParaRPr lang="fr-FR"/>
            </a:p>
          </p:txBody>
        </p:sp>
      </p:grpSp>
      <p:sp>
        <p:nvSpPr>
          <p:cNvPr id="97608" name="Oval 328"/>
          <p:cNvSpPr>
            <a:spLocks noChangeArrowheads="1"/>
          </p:cNvSpPr>
          <p:nvPr/>
        </p:nvSpPr>
        <p:spPr bwMode="auto">
          <a:xfrm>
            <a:off x="6629400" y="1716041"/>
            <a:ext cx="866775" cy="847725"/>
          </a:xfrm>
          <a:prstGeom prst="ellipse">
            <a:avLst/>
          </a:prstGeom>
          <a:gradFill rotWithShape="1">
            <a:gsLst>
              <a:gs pos="0">
                <a:schemeClr val="tx1">
                  <a:alpha val="3000"/>
                </a:schemeClr>
              </a:gs>
              <a:gs pos="100000">
                <a:schemeClr val="bg2"/>
              </a:gs>
            </a:gsLst>
            <a:lin ang="18900000" scaled="1"/>
          </a:gradFill>
          <a:ln w="9525" algn="ctr">
            <a:solidFill>
              <a:schemeClr val="tx1"/>
            </a:solidFill>
            <a:round/>
            <a:headEnd/>
            <a:tailEnd/>
          </a:ln>
          <a:effectLst/>
        </p:spPr>
        <p:txBody>
          <a:bodyPr wrap="none" anchor="ctr"/>
          <a:lstStyle/>
          <a:p>
            <a:endParaRPr lang="fr-FR"/>
          </a:p>
        </p:txBody>
      </p:sp>
      <p:grpSp>
        <p:nvGrpSpPr>
          <p:cNvPr id="5" name="Group 329"/>
          <p:cNvGrpSpPr>
            <a:grpSpLocks/>
          </p:cNvGrpSpPr>
          <p:nvPr/>
        </p:nvGrpSpPr>
        <p:grpSpPr bwMode="auto">
          <a:xfrm>
            <a:off x="7681913" y="1922416"/>
            <a:ext cx="531812" cy="417512"/>
            <a:chOff x="1044" y="2519"/>
            <a:chExt cx="335" cy="263"/>
          </a:xfrm>
        </p:grpSpPr>
        <p:sp>
          <p:nvSpPr>
            <p:cNvPr id="97610" name="Oval 330"/>
            <p:cNvSpPr>
              <a:spLocks noChangeArrowheads="1"/>
            </p:cNvSpPr>
            <p:nvPr/>
          </p:nvSpPr>
          <p:spPr bwMode="auto">
            <a:xfrm>
              <a:off x="1180" y="2519"/>
              <a:ext cx="71" cy="66"/>
            </a:xfrm>
            <a:prstGeom prst="ellipse">
              <a:avLst/>
            </a:prstGeom>
            <a:gradFill rotWithShape="1">
              <a:gsLst>
                <a:gs pos="0">
                  <a:srgbClr val="005CBF"/>
                </a:gs>
                <a:gs pos="25000">
                  <a:srgbClr val="0087E6"/>
                </a:gs>
                <a:gs pos="75000">
                  <a:srgbClr val="21D6E0"/>
                </a:gs>
                <a:gs pos="100000">
                  <a:srgbClr val="03D4A8"/>
                </a:gs>
              </a:gsLst>
              <a:lin ang="18900000" scaled="1"/>
            </a:gradFill>
            <a:ln w="19050" algn="ctr">
              <a:solidFill>
                <a:schemeClr val="tx1"/>
              </a:solidFill>
              <a:round/>
              <a:headEnd/>
              <a:tailEnd/>
            </a:ln>
            <a:effectLst/>
          </p:spPr>
          <p:txBody>
            <a:bodyPr wrap="none" anchor="ctr"/>
            <a:lstStyle/>
            <a:p>
              <a:endParaRPr lang="fr-FR"/>
            </a:p>
          </p:txBody>
        </p:sp>
        <p:sp>
          <p:nvSpPr>
            <p:cNvPr id="97611" name="Oval 331"/>
            <p:cNvSpPr>
              <a:spLocks noChangeArrowheads="1"/>
            </p:cNvSpPr>
            <p:nvPr/>
          </p:nvSpPr>
          <p:spPr bwMode="auto">
            <a:xfrm>
              <a:off x="1308" y="2716"/>
              <a:ext cx="71" cy="66"/>
            </a:xfrm>
            <a:prstGeom prst="ellipse">
              <a:avLst/>
            </a:prstGeom>
            <a:gradFill rotWithShape="1">
              <a:gsLst>
                <a:gs pos="0">
                  <a:srgbClr val="005CBF"/>
                </a:gs>
                <a:gs pos="25000">
                  <a:srgbClr val="0087E6"/>
                </a:gs>
                <a:gs pos="75000">
                  <a:srgbClr val="21D6E0"/>
                </a:gs>
                <a:gs pos="100000">
                  <a:srgbClr val="03D4A8"/>
                </a:gs>
              </a:gsLst>
              <a:lin ang="18900000" scaled="1"/>
            </a:gradFill>
            <a:ln w="19050" algn="ctr">
              <a:solidFill>
                <a:schemeClr val="tx1"/>
              </a:solidFill>
              <a:round/>
              <a:headEnd/>
              <a:tailEnd/>
            </a:ln>
            <a:effectLst/>
          </p:spPr>
          <p:txBody>
            <a:bodyPr wrap="none" anchor="ctr"/>
            <a:lstStyle/>
            <a:p>
              <a:endParaRPr lang="fr-FR"/>
            </a:p>
          </p:txBody>
        </p:sp>
        <p:sp>
          <p:nvSpPr>
            <p:cNvPr id="97612" name="Oval 332"/>
            <p:cNvSpPr>
              <a:spLocks noChangeArrowheads="1"/>
            </p:cNvSpPr>
            <p:nvPr/>
          </p:nvSpPr>
          <p:spPr bwMode="auto">
            <a:xfrm>
              <a:off x="1044" y="2715"/>
              <a:ext cx="71" cy="66"/>
            </a:xfrm>
            <a:prstGeom prst="ellipse">
              <a:avLst/>
            </a:prstGeom>
            <a:gradFill rotWithShape="1">
              <a:gsLst>
                <a:gs pos="0">
                  <a:srgbClr val="005CBF"/>
                </a:gs>
                <a:gs pos="25000">
                  <a:srgbClr val="0087E6"/>
                </a:gs>
                <a:gs pos="75000">
                  <a:srgbClr val="21D6E0"/>
                </a:gs>
                <a:gs pos="100000">
                  <a:srgbClr val="03D4A8"/>
                </a:gs>
              </a:gsLst>
              <a:lin ang="18900000" scaled="1"/>
            </a:gradFill>
            <a:ln w="19050" algn="ctr">
              <a:solidFill>
                <a:schemeClr val="tx1"/>
              </a:solidFill>
              <a:round/>
              <a:headEnd/>
              <a:tailEnd/>
            </a:ln>
            <a:effectLst/>
          </p:spPr>
          <p:txBody>
            <a:bodyPr wrap="none" anchor="ctr"/>
            <a:lstStyle/>
            <a:p>
              <a:endParaRPr lang="fr-FR"/>
            </a:p>
          </p:txBody>
        </p:sp>
        <p:sp>
          <p:nvSpPr>
            <p:cNvPr id="97613" name="Oval 333"/>
            <p:cNvSpPr>
              <a:spLocks noChangeArrowheads="1"/>
            </p:cNvSpPr>
            <p:nvPr/>
          </p:nvSpPr>
          <p:spPr bwMode="auto">
            <a:xfrm>
              <a:off x="1179" y="2646"/>
              <a:ext cx="71" cy="66"/>
            </a:xfrm>
            <a:prstGeom prst="ellipse">
              <a:avLst/>
            </a:prstGeom>
            <a:gradFill rotWithShape="1">
              <a:gsLst>
                <a:gs pos="0">
                  <a:srgbClr val="005CBF"/>
                </a:gs>
                <a:gs pos="25000">
                  <a:srgbClr val="0087E6"/>
                </a:gs>
                <a:gs pos="75000">
                  <a:srgbClr val="21D6E0"/>
                </a:gs>
                <a:gs pos="100000">
                  <a:srgbClr val="03D4A8"/>
                </a:gs>
              </a:gsLst>
              <a:lin ang="18900000" scaled="1"/>
            </a:gradFill>
            <a:ln w="19050" algn="ctr">
              <a:solidFill>
                <a:schemeClr val="tx1"/>
              </a:solidFill>
              <a:round/>
              <a:headEnd/>
              <a:tailEnd/>
            </a:ln>
            <a:effectLst/>
          </p:spPr>
          <p:txBody>
            <a:bodyPr wrap="none" anchor="ctr"/>
            <a:lstStyle/>
            <a:p>
              <a:endParaRPr lang="fr-FR"/>
            </a:p>
          </p:txBody>
        </p:sp>
        <p:sp>
          <p:nvSpPr>
            <p:cNvPr id="97614" name="Line 334"/>
            <p:cNvSpPr>
              <a:spLocks noChangeShapeType="1"/>
            </p:cNvSpPr>
            <p:nvPr/>
          </p:nvSpPr>
          <p:spPr bwMode="auto">
            <a:xfrm>
              <a:off x="1217" y="2589"/>
              <a:ext cx="0" cy="55"/>
            </a:xfrm>
            <a:prstGeom prst="line">
              <a:avLst/>
            </a:prstGeom>
            <a:noFill/>
            <a:ln w="19050">
              <a:solidFill>
                <a:schemeClr val="tx1"/>
              </a:solidFill>
              <a:round/>
              <a:headEnd/>
              <a:tailEnd/>
            </a:ln>
            <a:effectLst/>
          </p:spPr>
          <p:txBody>
            <a:bodyPr anchor="ctr"/>
            <a:lstStyle/>
            <a:p>
              <a:endParaRPr lang="fr-FR"/>
            </a:p>
          </p:txBody>
        </p:sp>
        <p:sp>
          <p:nvSpPr>
            <p:cNvPr id="97615" name="Line 335"/>
            <p:cNvSpPr>
              <a:spLocks noChangeShapeType="1"/>
            </p:cNvSpPr>
            <p:nvPr/>
          </p:nvSpPr>
          <p:spPr bwMode="auto">
            <a:xfrm flipH="1">
              <a:off x="1112" y="2694"/>
              <a:ext cx="70" cy="39"/>
            </a:xfrm>
            <a:prstGeom prst="line">
              <a:avLst/>
            </a:prstGeom>
            <a:noFill/>
            <a:ln w="19050">
              <a:solidFill>
                <a:schemeClr val="tx1"/>
              </a:solidFill>
              <a:round/>
              <a:headEnd/>
              <a:tailEnd/>
            </a:ln>
            <a:effectLst/>
          </p:spPr>
          <p:txBody>
            <a:bodyPr anchor="ctr"/>
            <a:lstStyle/>
            <a:p>
              <a:endParaRPr lang="fr-FR"/>
            </a:p>
          </p:txBody>
        </p:sp>
        <p:sp>
          <p:nvSpPr>
            <p:cNvPr id="97616" name="Line 336"/>
            <p:cNvSpPr>
              <a:spLocks noChangeShapeType="1"/>
            </p:cNvSpPr>
            <p:nvPr/>
          </p:nvSpPr>
          <p:spPr bwMode="auto">
            <a:xfrm>
              <a:off x="1251" y="2694"/>
              <a:ext cx="60" cy="41"/>
            </a:xfrm>
            <a:prstGeom prst="line">
              <a:avLst/>
            </a:prstGeom>
            <a:noFill/>
            <a:ln w="19050">
              <a:solidFill>
                <a:schemeClr val="tx1"/>
              </a:solidFill>
              <a:round/>
              <a:headEnd/>
              <a:tailEnd/>
            </a:ln>
            <a:effectLst/>
          </p:spPr>
          <p:txBody>
            <a:bodyPr anchor="ctr"/>
            <a:lstStyle/>
            <a:p>
              <a:endParaRPr lang="fr-FR"/>
            </a:p>
          </p:txBody>
        </p:sp>
        <p:sp>
          <p:nvSpPr>
            <p:cNvPr id="97617" name="Line 337"/>
            <p:cNvSpPr>
              <a:spLocks noChangeShapeType="1"/>
            </p:cNvSpPr>
            <p:nvPr/>
          </p:nvSpPr>
          <p:spPr bwMode="auto">
            <a:xfrm flipH="1">
              <a:off x="1091" y="2570"/>
              <a:ext cx="93" cy="147"/>
            </a:xfrm>
            <a:prstGeom prst="line">
              <a:avLst/>
            </a:prstGeom>
            <a:noFill/>
            <a:ln w="19050">
              <a:solidFill>
                <a:schemeClr val="tx1"/>
              </a:solidFill>
              <a:round/>
              <a:headEnd/>
              <a:tailEnd/>
            </a:ln>
            <a:effectLst/>
          </p:spPr>
          <p:txBody>
            <a:bodyPr anchor="ctr"/>
            <a:lstStyle/>
            <a:p>
              <a:endParaRPr lang="fr-FR"/>
            </a:p>
          </p:txBody>
        </p:sp>
        <p:sp>
          <p:nvSpPr>
            <p:cNvPr id="97618" name="Line 338"/>
            <p:cNvSpPr>
              <a:spLocks noChangeShapeType="1"/>
            </p:cNvSpPr>
            <p:nvPr/>
          </p:nvSpPr>
          <p:spPr bwMode="auto">
            <a:xfrm>
              <a:off x="1248" y="2568"/>
              <a:ext cx="95" cy="147"/>
            </a:xfrm>
            <a:prstGeom prst="line">
              <a:avLst/>
            </a:prstGeom>
            <a:noFill/>
            <a:ln w="19050">
              <a:solidFill>
                <a:schemeClr val="tx1"/>
              </a:solidFill>
              <a:round/>
              <a:headEnd/>
              <a:tailEnd/>
            </a:ln>
            <a:effectLst/>
          </p:spPr>
          <p:txBody>
            <a:bodyPr anchor="ctr"/>
            <a:lstStyle/>
            <a:p>
              <a:endParaRPr lang="fr-FR"/>
            </a:p>
          </p:txBody>
        </p:sp>
        <p:sp>
          <p:nvSpPr>
            <p:cNvPr id="97619" name="Line 339"/>
            <p:cNvSpPr>
              <a:spLocks noChangeShapeType="1"/>
            </p:cNvSpPr>
            <p:nvPr/>
          </p:nvSpPr>
          <p:spPr bwMode="auto">
            <a:xfrm>
              <a:off x="1116" y="2754"/>
              <a:ext cx="189" cy="0"/>
            </a:xfrm>
            <a:prstGeom prst="line">
              <a:avLst/>
            </a:prstGeom>
            <a:noFill/>
            <a:ln w="19050">
              <a:solidFill>
                <a:schemeClr val="tx1"/>
              </a:solidFill>
              <a:round/>
              <a:headEnd/>
              <a:tailEnd/>
            </a:ln>
            <a:effectLst/>
          </p:spPr>
          <p:txBody>
            <a:bodyPr anchor="ctr"/>
            <a:lstStyle/>
            <a:p>
              <a:endParaRPr lang="fr-FR"/>
            </a:p>
          </p:txBody>
        </p:sp>
      </p:grpSp>
      <p:sp>
        <p:nvSpPr>
          <p:cNvPr id="97620" name="Oval 340"/>
          <p:cNvSpPr>
            <a:spLocks noChangeArrowheads="1"/>
          </p:cNvSpPr>
          <p:nvPr/>
        </p:nvSpPr>
        <p:spPr bwMode="auto">
          <a:xfrm>
            <a:off x="7510463" y="1733503"/>
            <a:ext cx="866775" cy="847725"/>
          </a:xfrm>
          <a:prstGeom prst="ellipse">
            <a:avLst/>
          </a:prstGeom>
          <a:gradFill rotWithShape="1">
            <a:gsLst>
              <a:gs pos="0">
                <a:schemeClr val="tx1">
                  <a:alpha val="3000"/>
                </a:schemeClr>
              </a:gs>
              <a:gs pos="100000">
                <a:schemeClr val="bg2"/>
              </a:gs>
            </a:gsLst>
            <a:lin ang="18900000" scaled="1"/>
          </a:gradFill>
          <a:ln w="9525" algn="ctr">
            <a:solidFill>
              <a:schemeClr val="tx1"/>
            </a:solidFill>
            <a:round/>
            <a:headEnd/>
            <a:tailEnd/>
          </a:ln>
          <a:effectLst/>
        </p:spPr>
        <p:txBody>
          <a:bodyPr wrap="none" anchor="ctr"/>
          <a:lstStyle/>
          <a:p>
            <a:endParaRPr lang="fr-FR"/>
          </a:p>
        </p:txBody>
      </p:sp>
      <p:sp>
        <p:nvSpPr>
          <p:cNvPr id="97621" name="Oval 341"/>
          <p:cNvSpPr>
            <a:spLocks noChangeArrowheads="1"/>
          </p:cNvSpPr>
          <p:nvPr/>
        </p:nvSpPr>
        <p:spPr bwMode="auto">
          <a:xfrm>
            <a:off x="8081963" y="1885903"/>
            <a:ext cx="88900" cy="88900"/>
          </a:xfrm>
          <a:prstGeom prst="ellipse">
            <a:avLst/>
          </a:prstGeom>
          <a:solidFill>
            <a:srgbClr val="FFFF00"/>
          </a:solidFill>
          <a:ln w="9525" algn="ctr">
            <a:solidFill>
              <a:schemeClr val="tx1"/>
            </a:solidFill>
            <a:round/>
            <a:headEnd/>
            <a:tailEnd/>
          </a:ln>
          <a:effectLst/>
        </p:spPr>
        <p:txBody>
          <a:bodyPr wrap="none" anchor="ctr"/>
          <a:lstStyle/>
          <a:p>
            <a:endParaRPr lang="fr-FR"/>
          </a:p>
        </p:txBody>
      </p:sp>
      <p:sp>
        <p:nvSpPr>
          <p:cNvPr id="97622" name="Oval 342"/>
          <p:cNvSpPr>
            <a:spLocks noChangeArrowheads="1"/>
          </p:cNvSpPr>
          <p:nvPr/>
        </p:nvSpPr>
        <p:spPr bwMode="auto">
          <a:xfrm>
            <a:off x="7172325" y="1858916"/>
            <a:ext cx="88900" cy="88900"/>
          </a:xfrm>
          <a:prstGeom prst="ellipse">
            <a:avLst/>
          </a:prstGeom>
          <a:solidFill>
            <a:srgbClr val="FFFF00"/>
          </a:solidFill>
          <a:ln w="9525" algn="ctr">
            <a:solidFill>
              <a:schemeClr val="tx1"/>
            </a:solidFill>
            <a:round/>
            <a:headEnd/>
            <a:tailEnd/>
          </a:ln>
          <a:effectLst/>
        </p:spPr>
        <p:txBody>
          <a:bodyPr wrap="none" anchor="ctr"/>
          <a:lstStyle/>
          <a:p>
            <a:endParaRPr lang="fr-FR"/>
          </a:p>
        </p:txBody>
      </p:sp>
      <p:sp>
        <p:nvSpPr>
          <p:cNvPr id="97630" name="Text Box 350"/>
          <p:cNvSpPr txBox="1">
            <a:spLocks noChangeArrowheads="1"/>
          </p:cNvSpPr>
          <p:nvPr/>
        </p:nvSpPr>
        <p:spPr bwMode="auto">
          <a:xfrm>
            <a:off x="7772400" y="1438228"/>
            <a:ext cx="381000" cy="366713"/>
          </a:xfrm>
          <a:prstGeom prst="rect">
            <a:avLst/>
          </a:prstGeom>
          <a:noFill/>
          <a:ln w="9525" algn="ctr">
            <a:noFill/>
            <a:miter lim="800000"/>
            <a:headEnd/>
            <a:tailEnd/>
          </a:ln>
          <a:effectLst/>
        </p:spPr>
        <p:txBody>
          <a:bodyPr>
            <a:spAutoFit/>
          </a:bodyPr>
          <a:lstStyle/>
          <a:p>
            <a:pPr algn="l">
              <a:spcBef>
                <a:spcPct val="50000"/>
              </a:spcBef>
            </a:pPr>
            <a:r>
              <a:rPr lang="fr-FR" b="1">
                <a:solidFill>
                  <a:srgbClr val="FF0D0D"/>
                </a:solidFill>
                <a:effectLst>
                  <a:outerShdw blurRad="38100" dist="38100" dir="2700000" algn="tl">
                    <a:srgbClr val="C0C0C0"/>
                  </a:outerShdw>
                </a:effectLst>
              </a:rPr>
              <a:t>U</a:t>
            </a:r>
            <a:endParaRPr lang="fr-FR" sz="1200" b="1">
              <a:solidFill>
                <a:srgbClr val="FF0D0D"/>
              </a:solidFill>
              <a:effectLst>
                <a:outerShdw blurRad="38100" dist="38100" dir="2700000" algn="tl">
                  <a:srgbClr val="C0C0C0"/>
                </a:outerShdw>
              </a:effectLst>
            </a:endParaRPr>
          </a:p>
        </p:txBody>
      </p:sp>
      <p:sp>
        <p:nvSpPr>
          <p:cNvPr id="97631" name="AutoShape 351"/>
          <p:cNvSpPr>
            <a:spLocks noChangeArrowheads="1"/>
          </p:cNvSpPr>
          <p:nvPr/>
        </p:nvSpPr>
        <p:spPr bwMode="auto">
          <a:xfrm>
            <a:off x="7772400" y="1819228"/>
            <a:ext cx="304800" cy="219075"/>
          </a:xfrm>
          <a:prstGeom prst="leftRightArrow">
            <a:avLst>
              <a:gd name="adj1" fmla="val 50000"/>
              <a:gd name="adj2" fmla="val 27826"/>
            </a:avLst>
          </a:prstGeom>
          <a:gradFill rotWithShape="1">
            <a:gsLst>
              <a:gs pos="0">
                <a:srgbClr val="FF0000">
                  <a:gamma/>
                  <a:shade val="46275"/>
                  <a:invGamma/>
                </a:srgbClr>
              </a:gs>
              <a:gs pos="50000">
                <a:srgbClr val="FF0000"/>
              </a:gs>
              <a:gs pos="100000">
                <a:srgbClr val="FF0000">
                  <a:gamma/>
                  <a:shade val="46275"/>
                  <a:invGamma/>
                </a:srgbClr>
              </a:gs>
            </a:gsLst>
            <a:lin ang="5400000" scaled="1"/>
          </a:gradFill>
          <a:ln w="9525" algn="ctr">
            <a:solidFill>
              <a:schemeClr val="tx1"/>
            </a:solidFill>
            <a:miter lim="800000"/>
            <a:headEnd/>
            <a:tailEnd/>
          </a:ln>
          <a:effectLst/>
        </p:spPr>
        <p:txBody>
          <a:bodyPr wrap="none" anchor="ctr"/>
          <a:lstStyle/>
          <a:p>
            <a:endParaRPr lang="fr-FR"/>
          </a:p>
        </p:txBody>
      </p:sp>
      <p:sp>
        <p:nvSpPr>
          <p:cNvPr id="97532" name="Text Box 252"/>
          <p:cNvSpPr txBox="1">
            <a:spLocks noChangeArrowheads="1"/>
          </p:cNvSpPr>
          <p:nvPr/>
        </p:nvSpPr>
        <p:spPr bwMode="auto">
          <a:xfrm>
            <a:off x="3581400" y="1057228"/>
            <a:ext cx="2209800" cy="830997"/>
          </a:xfrm>
          <a:prstGeom prst="rect">
            <a:avLst/>
          </a:prstGeom>
          <a:noFill/>
          <a:ln w="9525">
            <a:noFill/>
            <a:miter lim="800000"/>
            <a:headEnd/>
            <a:tailEnd/>
          </a:ln>
          <a:effectLst/>
        </p:spPr>
        <p:txBody>
          <a:bodyPr>
            <a:spAutoFit/>
          </a:bodyPr>
          <a:lstStyle/>
          <a:p>
            <a:pPr algn="ctr"/>
            <a:r>
              <a:rPr lang="fr-FR" sz="2400" dirty="0" err="1" smtClean="0">
                <a:solidFill>
                  <a:srgbClr val="0000FF"/>
                </a:solidFill>
              </a:rPr>
              <a:t>Correlated</a:t>
            </a:r>
            <a:r>
              <a:rPr lang="fr-FR" sz="2400" dirty="0" smtClean="0">
                <a:solidFill>
                  <a:srgbClr val="0000FF"/>
                </a:solidFill>
              </a:rPr>
              <a:t/>
            </a:r>
            <a:br>
              <a:rPr lang="fr-FR" sz="2400" dirty="0" smtClean="0">
                <a:solidFill>
                  <a:srgbClr val="0000FF"/>
                </a:solidFill>
              </a:rPr>
            </a:br>
            <a:r>
              <a:rPr lang="fr-FR" sz="2400" dirty="0" err="1" smtClean="0">
                <a:solidFill>
                  <a:srgbClr val="0000FF"/>
                </a:solidFill>
              </a:rPr>
              <a:t>metal</a:t>
            </a:r>
            <a:endParaRPr lang="fr-FR" sz="2400" dirty="0">
              <a:solidFill>
                <a:srgbClr val="0000FF"/>
              </a:solidFill>
            </a:endParaRPr>
          </a:p>
        </p:txBody>
      </p:sp>
      <p:sp>
        <p:nvSpPr>
          <p:cNvPr id="97400" name="Text Box 120"/>
          <p:cNvSpPr txBox="1">
            <a:spLocks noChangeArrowheads="1"/>
          </p:cNvSpPr>
          <p:nvPr/>
        </p:nvSpPr>
        <p:spPr bwMode="auto">
          <a:xfrm>
            <a:off x="6324600" y="1057228"/>
            <a:ext cx="2438400" cy="461665"/>
          </a:xfrm>
          <a:prstGeom prst="rect">
            <a:avLst/>
          </a:prstGeom>
          <a:noFill/>
          <a:ln w="9525">
            <a:noFill/>
            <a:miter lim="800000"/>
            <a:headEnd/>
            <a:tailEnd/>
          </a:ln>
          <a:effectLst/>
        </p:spPr>
        <p:txBody>
          <a:bodyPr>
            <a:spAutoFit/>
          </a:bodyPr>
          <a:lstStyle/>
          <a:p>
            <a:pPr algn="ctr"/>
            <a:r>
              <a:rPr lang="fr-FR" sz="2400" dirty="0" err="1" smtClean="0">
                <a:solidFill>
                  <a:srgbClr val="FF6600"/>
                </a:solidFill>
              </a:rPr>
              <a:t>Mott</a:t>
            </a:r>
            <a:r>
              <a:rPr lang="fr-FR" sz="2400" dirty="0" smtClean="0">
                <a:solidFill>
                  <a:srgbClr val="FF6600"/>
                </a:solidFill>
              </a:rPr>
              <a:t> </a:t>
            </a:r>
            <a:r>
              <a:rPr lang="fr-FR" sz="2400" dirty="0" err="1" smtClean="0">
                <a:solidFill>
                  <a:srgbClr val="FF6600"/>
                </a:solidFill>
              </a:rPr>
              <a:t>insulator</a:t>
            </a:r>
            <a:endParaRPr lang="fr-FR" sz="2400" dirty="0">
              <a:solidFill>
                <a:srgbClr val="FF6600"/>
              </a:solidFill>
            </a:endParaRPr>
          </a:p>
        </p:txBody>
      </p:sp>
      <p:sp>
        <p:nvSpPr>
          <p:cNvPr id="97378" name="Text Box 98"/>
          <p:cNvSpPr txBox="1">
            <a:spLocks noChangeArrowheads="1"/>
          </p:cNvSpPr>
          <p:nvPr/>
        </p:nvSpPr>
        <p:spPr bwMode="auto">
          <a:xfrm>
            <a:off x="1219200" y="1057228"/>
            <a:ext cx="1371600" cy="457200"/>
          </a:xfrm>
          <a:prstGeom prst="rect">
            <a:avLst/>
          </a:prstGeom>
          <a:noFill/>
          <a:ln w="9525">
            <a:noFill/>
            <a:miter lim="800000"/>
            <a:headEnd/>
            <a:tailEnd/>
          </a:ln>
          <a:effectLst/>
        </p:spPr>
        <p:txBody>
          <a:bodyPr>
            <a:spAutoFit/>
          </a:bodyPr>
          <a:lstStyle/>
          <a:p>
            <a:pPr algn="l"/>
            <a:r>
              <a:rPr lang="fr-FR" sz="2400" dirty="0" err="1" smtClean="0">
                <a:solidFill>
                  <a:srgbClr val="008000"/>
                </a:solidFill>
              </a:rPr>
              <a:t>Metal</a:t>
            </a:r>
            <a:endParaRPr lang="fr-FR" sz="2400" dirty="0">
              <a:solidFill>
                <a:srgbClr val="008000"/>
              </a:solidFill>
            </a:endParaRPr>
          </a:p>
        </p:txBody>
      </p:sp>
      <p:sp>
        <p:nvSpPr>
          <p:cNvPr id="97648" name="Text Box 368"/>
          <p:cNvSpPr txBox="1">
            <a:spLocks noChangeArrowheads="1"/>
          </p:cNvSpPr>
          <p:nvPr/>
        </p:nvSpPr>
        <p:spPr bwMode="auto">
          <a:xfrm>
            <a:off x="6884624" y="2790778"/>
            <a:ext cx="1288974" cy="461665"/>
          </a:xfrm>
          <a:prstGeom prst="rect">
            <a:avLst/>
          </a:prstGeom>
          <a:noFill/>
          <a:ln w="25400" algn="ctr">
            <a:noFill/>
            <a:miter lim="800000"/>
            <a:headEnd/>
            <a:tailEnd/>
          </a:ln>
          <a:effectLst/>
        </p:spPr>
        <p:txBody>
          <a:bodyPr wrap="square">
            <a:spAutoFit/>
          </a:bodyPr>
          <a:lstStyle/>
          <a:p>
            <a:pPr algn="l">
              <a:spcBef>
                <a:spcPct val="50000"/>
              </a:spcBef>
            </a:pPr>
            <a:r>
              <a:rPr lang="fr-FR" sz="2400" b="1" dirty="0">
                <a:solidFill>
                  <a:srgbClr val="FF6600"/>
                </a:solidFill>
              </a:rPr>
              <a:t>U &gt;&gt; W</a:t>
            </a:r>
          </a:p>
        </p:txBody>
      </p:sp>
      <p:sp>
        <p:nvSpPr>
          <p:cNvPr id="97662" name="Line 382"/>
          <p:cNvSpPr>
            <a:spLocks noChangeShapeType="1"/>
          </p:cNvSpPr>
          <p:nvPr/>
        </p:nvSpPr>
        <p:spPr bwMode="auto">
          <a:xfrm>
            <a:off x="609600" y="3286078"/>
            <a:ext cx="8153400" cy="0"/>
          </a:xfrm>
          <a:prstGeom prst="line">
            <a:avLst/>
          </a:prstGeom>
          <a:noFill/>
          <a:ln w="127000">
            <a:solidFill>
              <a:schemeClr val="bg2"/>
            </a:solidFill>
            <a:round/>
            <a:headEnd/>
            <a:tailEnd type="triangle" w="med" len="med"/>
          </a:ln>
          <a:effectLst/>
        </p:spPr>
        <p:txBody>
          <a:bodyPr wrap="none" anchor="ctr"/>
          <a:lstStyle/>
          <a:p>
            <a:endParaRPr lang="fr-FR"/>
          </a:p>
        </p:txBody>
      </p:sp>
      <p:sp>
        <p:nvSpPr>
          <p:cNvPr id="97663" name="Text Box 383"/>
          <p:cNvSpPr txBox="1">
            <a:spLocks noChangeArrowheads="1"/>
          </p:cNvSpPr>
          <p:nvPr/>
        </p:nvSpPr>
        <p:spPr bwMode="auto">
          <a:xfrm>
            <a:off x="4191000" y="2790778"/>
            <a:ext cx="1066800" cy="461665"/>
          </a:xfrm>
          <a:prstGeom prst="rect">
            <a:avLst/>
          </a:prstGeom>
          <a:noFill/>
          <a:ln w="25400" algn="ctr">
            <a:noFill/>
            <a:miter lim="800000"/>
            <a:headEnd/>
            <a:tailEnd/>
          </a:ln>
          <a:effectLst/>
        </p:spPr>
        <p:txBody>
          <a:bodyPr>
            <a:spAutoFit/>
          </a:bodyPr>
          <a:lstStyle/>
          <a:p>
            <a:pPr algn="l">
              <a:spcBef>
                <a:spcPct val="50000"/>
              </a:spcBef>
            </a:pPr>
            <a:r>
              <a:rPr lang="fr-FR" sz="2400" b="1" dirty="0">
                <a:solidFill>
                  <a:srgbClr val="0000FF"/>
                </a:solidFill>
              </a:rPr>
              <a:t>U ~ W</a:t>
            </a:r>
          </a:p>
        </p:txBody>
      </p:sp>
      <p:sp>
        <p:nvSpPr>
          <p:cNvPr id="97664" name="Text Box 384"/>
          <p:cNvSpPr txBox="1">
            <a:spLocks noChangeArrowheads="1"/>
          </p:cNvSpPr>
          <p:nvPr/>
        </p:nvSpPr>
        <p:spPr bwMode="auto">
          <a:xfrm>
            <a:off x="1034667" y="2790778"/>
            <a:ext cx="1251333" cy="461665"/>
          </a:xfrm>
          <a:prstGeom prst="rect">
            <a:avLst/>
          </a:prstGeom>
          <a:noFill/>
          <a:ln w="25400" algn="ctr">
            <a:noFill/>
            <a:miter lim="800000"/>
            <a:headEnd/>
            <a:tailEnd/>
          </a:ln>
          <a:effectLst/>
        </p:spPr>
        <p:txBody>
          <a:bodyPr wrap="square">
            <a:spAutoFit/>
          </a:bodyPr>
          <a:lstStyle/>
          <a:p>
            <a:pPr algn="l">
              <a:spcBef>
                <a:spcPct val="50000"/>
              </a:spcBef>
            </a:pPr>
            <a:r>
              <a:rPr lang="fr-FR" sz="2400" b="1" dirty="0">
                <a:solidFill>
                  <a:srgbClr val="008000"/>
                </a:solidFill>
              </a:rPr>
              <a:t>U &lt;&lt; W</a:t>
            </a:r>
          </a:p>
        </p:txBody>
      </p:sp>
      <p:grpSp>
        <p:nvGrpSpPr>
          <p:cNvPr id="6" name="Group 427"/>
          <p:cNvGrpSpPr>
            <a:grpSpLocks/>
          </p:cNvGrpSpPr>
          <p:nvPr/>
        </p:nvGrpSpPr>
        <p:grpSpPr bwMode="auto">
          <a:xfrm>
            <a:off x="381000" y="3672003"/>
            <a:ext cx="2971800" cy="2286000"/>
            <a:chOff x="192" y="2016"/>
            <a:chExt cx="1872" cy="1440"/>
          </a:xfrm>
        </p:grpSpPr>
        <p:sp>
          <p:nvSpPr>
            <p:cNvPr id="97665" name="Line 385"/>
            <p:cNvSpPr>
              <a:spLocks noChangeShapeType="1"/>
            </p:cNvSpPr>
            <p:nvPr/>
          </p:nvSpPr>
          <p:spPr bwMode="auto">
            <a:xfrm>
              <a:off x="480" y="3216"/>
              <a:ext cx="1152" cy="0"/>
            </a:xfrm>
            <a:prstGeom prst="line">
              <a:avLst/>
            </a:prstGeom>
            <a:noFill/>
            <a:ln w="25400">
              <a:solidFill>
                <a:schemeClr val="tx1"/>
              </a:solidFill>
              <a:round/>
              <a:headEnd/>
              <a:tailEnd type="triangle" w="med" len="med"/>
            </a:ln>
            <a:effectLst/>
          </p:spPr>
          <p:txBody>
            <a:bodyPr wrap="none" anchor="ctr"/>
            <a:lstStyle/>
            <a:p>
              <a:endParaRPr lang="fr-FR"/>
            </a:p>
          </p:txBody>
        </p:sp>
        <p:sp>
          <p:nvSpPr>
            <p:cNvPr id="97666" name="Line 386"/>
            <p:cNvSpPr>
              <a:spLocks noChangeShapeType="1"/>
            </p:cNvSpPr>
            <p:nvPr/>
          </p:nvSpPr>
          <p:spPr bwMode="auto">
            <a:xfrm flipV="1">
              <a:off x="480" y="2112"/>
              <a:ext cx="0" cy="1104"/>
            </a:xfrm>
            <a:prstGeom prst="line">
              <a:avLst/>
            </a:prstGeom>
            <a:noFill/>
            <a:ln w="25400">
              <a:solidFill>
                <a:schemeClr val="tx1"/>
              </a:solidFill>
              <a:round/>
              <a:headEnd/>
              <a:tailEnd type="triangle" w="med" len="med"/>
            </a:ln>
            <a:effectLst/>
          </p:spPr>
          <p:txBody>
            <a:bodyPr wrap="none" anchor="ctr"/>
            <a:lstStyle/>
            <a:p>
              <a:endParaRPr lang="fr-FR"/>
            </a:p>
          </p:txBody>
        </p:sp>
        <p:sp>
          <p:nvSpPr>
            <p:cNvPr id="97667" name="Arc 387"/>
            <p:cNvSpPr>
              <a:spLocks/>
            </p:cNvSpPr>
            <p:nvPr/>
          </p:nvSpPr>
          <p:spPr bwMode="auto">
            <a:xfrm flipH="1">
              <a:off x="816" y="2208"/>
              <a:ext cx="192" cy="100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008000"/>
            </a:solidFill>
            <a:ln w="25400">
              <a:solidFill>
                <a:srgbClr val="008000"/>
              </a:solidFill>
              <a:round/>
              <a:headEnd/>
              <a:tailEnd/>
            </a:ln>
            <a:effectLst/>
          </p:spPr>
          <p:txBody>
            <a:bodyPr wrap="none" anchor="ctr"/>
            <a:lstStyle/>
            <a:p>
              <a:endParaRPr lang="fr-FR"/>
            </a:p>
          </p:txBody>
        </p:sp>
        <p:sp>
          <p:nvSpPr>
            <p:cNvPr id="97668" name="Arc 388"/>
            <p:cNvSpPr>
              <a:spLocks/>
            </p:cNvSpPr>
            <p:nvPr/>
          </p:nvSpPr>
          <p:spPr bwMode="auto">
            <a:xfrm>
              <a:off x="1008" y="2208"/>
              <a:ext cx="192" cy="100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008000"/>
              </a:solidFill>
              <a:round/>
              <a:headEnd/>
              <a:tailEnd/>
            </a:ln>
            <a:effectLst/>
          </p:spPr>
          <p:txBody>
            <a:bodyPr wrap="none" anchor="ctr"/>
            <a:lstStyle/>
            <a:p>
              <a:endParaRPr lang="fr-FR"/>
            </a:p>
          </p:txBody>
        </p:sp>
        <p:sp>
          <p:nvSpPr>
            <p:cNvPr id="97669" name="Line 389"/>
            <p:cNvSpPr>
              <a:spLocks noChangeShapeType="1"/>
            </p:cNvSpPr>
            <p:nvPr/>
          </p:nvSpPr>
          <p:spPr bwMode="auto">
            <a:xfrm>
              <a:off x="1008" y="2112"/>
              <a:ext cx="0" cy="1104"/>
            </a:xfrm>
            <a:prstGeom prst="line">
              <a:avLst/>
            </a:prstGeom>
            <a:noFill/>
            <a:ln w="25400">
              <a:solidFill>
                <a:srgbClr val="FF0000"/>
              </a:solidFill>
              <a:prstDash val="dash"/>
              <a:round/>
              <a:headEnd/>
              <a:tailEnd/>
            </a:ln>
            <a:effectLst/>
          </p:spPr>
          <p:txBody>
            <a:bodyPr wrap="none" anchor="ctr"/>
            <a:lstStyle/>
            <a:p>
              <a:endParaRPr lang="fr-FR"/>
            </a:p>
          </p:txBody>
        </p:sp>
        <p:sp>
          <p:nvSpPr>
            <p:cNvPr id="97670" name="Text Box 390"/>
            <p:cNvSpPr txBox="1">
              <a:spLocks noChangeArrowheads="1"/>
            </p:cNvSpPr>
            <p:nvPr/>
          </p:nvSpPr>
          <p:spPr bwMode="auto">
            <a:xfrm>
              <a:off x="1392" y="3177"/>
              <a:ext cx="672" cy="231"/>
            </a:xfrm>
            <a:prstGeom prst="rect">
              <a:avLst/>
            </a:prstGeom>
            <a:noFill/>
            <a:ln w="25400" algn="ctr">
              <a:noFill/>
              <a:miter lim="800000"/>
              <a:headEnd/>
              <a:tailEnd/>
            </a:ln>
            <a:effectLst/>
          </p:spPr>
          <p:txBody>
            <a:bodyPr>
              <a:spAutoFit/>
            </a:bodyPr>
            <a:lstStyle/>
            <a:p>
              <a:pPr algn="l">
                <a:spcBef>
                  <a:spcPct val="50000"/>
                </a:spcBef>
              </a:pPr>
              <a:r>
                <a:rPr lang="fr-FR" b="1" dirty="0" err="1" smtClean="0"/>
                <a:t>Energy</a:t>
              </a:r>
              <a:endParaRPr lang="fr-FR" b="1" dirty="0"/>
            </a:p>
          </p:txBody>
        </p:sp>
        <p:sp>
          <p:nvSpPr>
            <p:cNvPr id="97671" name="Text Box 391"/>
            <p:cNvSpPr txBox="1">
              <a:spLocks noChangeArrowheads="1"/>
            </p:cNvSpPr>
            <p:nvPr/>
          </p:nvSpPr>
          <p:spPr bwMode="auto">
            <a:xfrm rot="16200000">
              <a:off x="92" y="2500"/>
              <a:ext cx="432" cy="231"/>
            </a:xfrm>
            <a:prstGeom prst="rect">
              <a:avLst/>
            </a:prstGeom>
            <a:noFill/>
            <a:ln w="25400" algn="ctr">
              <a:noFill/>
              <a:miter lim="800000"/>
              <a:headEnd/>
              <a:tailEnd/>
            </a:ln>
            <a:effectLst/>
          </p:spPr>
          <p:txBody>
            <a:bodyPr>
              <a:spAutoFit/>
            </a:bodyPr>
            <a:lstStyle/>
            <a:p>
              <a:pPr algn="l">
                <a:spcBef>
                  <a:spcPct val="50000"/>
                </a:spcBef>
              </a:pPr>
              <a:r>
                <a:rPr lang="fr-FR" b="1"/>
                <a:t>DOS</a:t>
              </a:r>
            </a:p>
          </p:txBody>
        </p:sp>
        <p:sp>
          <p:nvSpPr>
            <p:cNvPr id="97672" name="Text Box 392"/>
            <p:cNvSpPr txBox="1">
              <a:spLocks noChangeArrowheads="1"/>
            </p:cNvSpPr>
            <p:nvPr/>
          </p:nvSpPr>
          <p:spPr bwMode="auto">
            <a:xfrm>
              <a:off x="768" y="2016"/>
              <a:ext cx="672" cy="231"/>
            </a:xfrm>
            <a:prstGeom prst="rect">
              <a:avLst/>
            </a:prstGeom>
            <a:noFill/>
            <a:ln w="25400" algn="ctr">
              <a:noFill/>
              <a:miter lim="800000"/>
              <a:headEnd/>
              <a:tailEnd/>
            </a:ln>
            <a:effectLst/>
          </p:spPr>
          <p:txBody>
            <a:bodyPr>
              <a:spAutoFit/>
            </a:bodyPr>
            <a:lstStyle/>
            <a:p>
              <a:pPr algn="l">
                <a:spcBef>
                  <a:spcPct val="50000"/>
                </a:spcBef>
              </a:pPr>
              <a:r>
                <a:rPr lang="fr-FR" b="1">
                  <a:solidFill>
                    <a:srgbClr val="FF0000"/>
                  </a:solidFill>
                </a:rPr>
                <a:t>E</a:t>
              </a:r>
              <a:r>
                <a:rPr lang="fr-FR" b="1" baseline="-25000">
                  <a:solidFill>
                    <a:srgbClr val="FF0000"/>
                  </a:solidFill>
                </a:rPr>
                <a:t>F</a:t>
              </a:r>
            </a:p>
          </p:txBody>
        </p:sp>
        <p:sp>
          <p:nvSpPr>
            <p:cNvPr id="97673" name="Line 393"/>
            <p:cNvSpPr>
              <a:spLocks noChangeShapeType="1"/>
            </p:cNvSpPr>
            <p:nvPr/>
          </p:nvSpPr>
          <p:spPr bwMode="auto">
            <a:xfrm flipH="1">
              <a:off x="816" y="3255"/>
              <a:ext cx="384" cy="0"/>
            </a:xfrm>
            <a:prstGeom prst="line">
              <a:avLst/>
            </a:prstGeom>
            <a:noFill/>
            <a:ln w="25400">
              <a:solidFill>
                <a:schemeClr val="tx1"/>
              </a:solidFill>
              <a:round/>
              <a:headEnd type="triangle" w="med" len="med"/>
              <a:tailEnd type="triangle" w="med" len="med"/>
            </a:ln>
            <a:effectLst/>
          </p:spPr>
          <p:txBody>
            <a:bodyPr wrap="none" anchor="ctr"/>
            <a:lstStyle/>
            <a:p>
              <a:endParaRPr lang="fr-FR"/>
            </a:p>
          </p:txBody>
        </p:sp>
        <p:sp>
          <p:nvSpPr>
            <p:cNvPr id="97674" name="Text Box 394"/>
            <p:cNvSpPr txBox="1">
              <a:spLocks noChangeArrowheads="1"/>
            </p:cNvSpPr>
            <p:nvPr/>
          </p:nvSpPr>
          <p:spPr bwMode="auto">
            <a:xfrm>
              <a:off x="882" y="3225"/>
              <a:ext cx="288" cy="231"/>
            </a:xfrm>
            <a:prstGeom prst="rect">
              <a:avLst/>
            </a:prstGeom>
            <a:noFill/>
            <a:ln w="25400" algn="ctr">
              <a:noFill/>
              <a:miter lim="800000"/>
              <a:headEnd/>
              <a:tailEnd/>
            </a:ln>
            <a:effectLst/>
          </p:spPr>
          <p:txBody>
            <a:bodyPr>
              <a:spAutoFit/>
            </a:bodyPr>
            <a:lstStyle/>
            <a:p>
              <a:pPr algn="l">
                <a:spcBef>
                  <a:spcPct val="50000"/>
                </a:spcBef>
              </a:pPr>
              <a:r>
                <a:rPr lang="fr-FR" b="1"/>
                <a:t>W</a:t>
              </a:r>
            </a:p>
          </p:txBody>
        </p:sp>
      </p:grpSp>
      <p:grpSp>
        <p:nvGrpSpPr>
          <p:cNvPr id="7" name="Group 459"/>
          <p:cNvGrpSpPr>
            <a:grpSpLocks/>
          </p:cNvGrpSpPr>
          <p:nvPr/>
        </p:nvGrpSpPr>
        <p:grpSpPr bwMode="auto">
          <a:xfrm>
            <a:off x="6172200" y="3672003"/>
            <a:ext cx="2971800" cy="2286000"/>
            <a:chOff x="3840" y="2382"/>
            <a:chExt cx="1872" cy="1440"/>
          </a:xfrm>
        </p:grpSpPr>
        <p:sp>
          <p:nvSpPr>
            <p:cNvPr id="97635" name="Rectangle 355"/>
            <p:cNvSpPr>
              <a:spLocks noChangeArrowheads="1"/>
            </p:cNvSpPr>
            <p:nvPr/>
          </p:nvSpPr>
          <p:spPr bwMode="auto">
            <a:xfrm>
              <a:off x="4752" y="2406"/>
              <a:ext cx="480" cy="144"/>
            </a:xfrm>
            <a:prstGeom prst="rect">
              <a:avLst/>
            </a:prstGeom>
            <a:solidFill>
              <a:schemeClr val="bg1"/>
            </a:solidFill>
            <a:ln w="25400" algn="ctr">
              <a:noFill/>
              <a:miter lim="800000"/>
              <a:headEnd/>
              <a:tailEnd/>
            </a:ln>
            <a:effectLst/>
          </p:spPr>
          <p:txBody>
            <a:bodyPr wrap="none" anchor="ctr"/>
            <a:lstStyle/>
            <a:p>
              <a:endParaRPr lang="fr-FR"/>
            </a:p>
          </p:txBody>
        </p:sp>
        <p:sp>
          <p:nvSpPr>
            <p:cNvPr id="97685" name="Line 405"/>
            <p:cNvSpPr>
              <a:spLocks noChangeShapeType="1"/>
            </p:cNvSpPr>
            <p:nvPr/>
          </p:nvSpPr>
          <p:spPr bwMode="auto">
            <a:xfrm>
              <a:off x="4128" y="3582"/>
              <a:ext cx="1344" cy="0"/>
            </a:xfrm>
            <a:prstGeom prst="line">
              <a:avLst/>
            </a:prstGeom>
            <a:noFill/>
            <a:ln w="25400">
              <a:solidFill>
                <a:schemeClr val="tx1"/>
              </a:solidFill>
              <a:round/>
              <a:headEnd/>
              <a:tailEnd type="triangle" w="med" len="med"/>
            </a:ln>
            <a:effectLst/>
          </p:spPr>
          <p:txBody>
            <a:bodyPr wrap="none" anchor="ctr"/>
            <a:lstStyle/>
            <a:p>
              <a:endParaRPr lang="fr-FR"/>
            </a:p>
          </p:txBody>
        </p:sp>
        <p:sp>
          <p:nvSpPr>
            <p:cNvPr id="97686" name="Line 406"/>
            <p:cNvSpPr>
              <a:spLocks noChangeShapeType="1"/>
            </p:cNvSpPr>
            <p:nvPr/>
          </p:nvSpPr>
          <p:spPr bwMode="auto">
            <a:xfrm flipV="1">
              <a:off x="4128" y="2478"/>
              <a:ext cx="0" cy="1104"/>
            </a:xfrm>
            <a:prstGeom prst="line">
              <a:avLst/>
            </a:prstGeom>
            <a:noFill/>
            <a:ln w="25400">
              <a:solidFill>
                <a:schemeClr val="tx1"/>
              </a:solidFill>
              <a:round/>
              <a:headEnd/>
              <a:tailEnd type="triangle" w="med" len="med"/>
            </a:ln>
            <a:effectLst/>
          </p:spPr>
          <p:txBody>
            <a:bodyPr wrap="none" anchor="ctr"/>
            <a:lstStyle/>
            <a:p>
              <a:endParaRPr lang="fr-FR"/>
            </a:p>
          </p:txBody>
        </p:sp>
        <p:sp>
          <p:nvSpPr>
            <p:cNvPr id="97687" name="Arc 407"/>
            <p:cNvSpPr>
              <a:spLocks/>
            </p:cNvSpPr>
            <p:nvPr/>
          </p:nvSpPr>
          <p:spPr bwMode="auto">
            <a:xfrm flipH="1">
              <a:off x="4176" y="3054"/>
              <a:ext cx="192" cy="52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FF6600"/>
            </a:solidFill>
            <a:ln w="25400">
              <a:solidFill>
                <a:srgbClr val="FF6600"/>
              </a:solidFill>
              <a:round/>
              <a:headEnd/>
              <a:tailEnd/>
            </a:ln>
            <a:effectLst/>
          </p:spPr>
          <p:txBody>
            <a:bodyPr wrap="none" anchor="ctr"/>
            <a:lstStyle/>
            <a:p>
              <a:endParaRPr lang="fr-FR" dirty="0"/>
            </a:p>
          </p:txBody>
        </p:sp>
        <p:sp>
          <p:nvSpPr>
            <p:cNvPr id="97688" name="Arc 408"/>
            <p:cNvSpPr>
              <a:spLocks/>
            </p:cNvSpPr>
            <p:nvPr/>
          </p:nvSpPr>
          <p:spPr bwMode="auto">
            <a:xfrm>
              <a:off x="4368" y="3054"/>
              <a:ext cx="192" cy="52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FF6600"/>
            </a:solidFill>
            <a:ln w="25400">
              <a:solidFill>
                <a:srgbClr val="FF6600"/>
              </a:solidFill>
              <a:round/>
              <a:headEnd/>
              <a:tailEnd/>
            </a:ln>
            <a:effectLst/>
          </p:spPr>
          <p:txBody>
            <a:bodyPr wrap="none" anchor="ctr"/>
            <a:lstStyle/>
            <a:p>
              <a:endParaRPr lang="fr-FR"/>
            </a:p>
          </p:txBody>
        </p:sp>
        <p:sp>
          <p:nvSpPr>
            <p:cNvPr id="97689" name="Line 409"/>
            <p:cNvSpPr>
              <a:spLocks noChangeShapeType="1"/>
            </p:cNvSpPr>
            <p:nvPr/>
          </p:nvSpPr>
          <p:spPr bwMode="auto">
            <a:xfrm>
              <a:off x="4728" y="2478"/>
              <a:ext cx="0" cy="1104"/>
            </a:xfrm>
            <a:prstGeom prst="line">
              <a:avLst/>
            </a:prstGeom>
            <a:noFill/>
            <a:ln w="25400">
              <a:solidFill>
                <a:srgbClr val="FF0000"/>
              </a:solidFill>
              <a:prstDash val="dash"/>
              <a:round/>
              <a:headEnd/>
              <a:tailEnd/>
            </a:ln>
            <a:effectLst/>
          </p:spPr>
          <p:txBody>
            <a:bodyPr wrap="none" anchor="ctr"/>
            <a:lstStyle/>
            <a:p>
              <a:endParaRPr lang="fr-FR"/>
            </a:p>
          </p:txBody>
        </p:sp>
        <p:sp>
          <p:nvSpPr>
            <p:cNvPr id="97690" name="Text Box 410"/>
            <p:cNvSpPr txBox="1">
              <a:spLocks noChangeArrowheads="1"/>
            </p:cNvSpPr>
            <p:nvPr/>
          </p:nvSpPr>
          <p:spPr bwMode="auto">
            <a:xfrm>
              <a:off x="5040" y="3540"/>
              <a:ext cx="672" cy="231"/>
            </a:xfrm>
            <a:prstGeom prst="rect">
              <a:avLst/>
            </a:prstGeom>
            <a:noFill/>
            <a:ln w="25400" algn="ctr">
              <a:noFill/>
              <a:miter lim="800000"/>
              <a:headEnd/>
              <a:tailEnd/>
            </a:ln>
            <a:effectLst/>
          </p:spPr>
          <p:txBody>
            <a:bodyPr>
              <a:spAutoFit/>
            </a:bodyPr>
            <a:lstStyle/>
            <a:p>
              <a:pPr algn="l">
                <a:spcBef>
                  <a:spcPct val="50000"/>
                </a:spcBef>
              </a:pPr>
              <a:r>
                <a:rPr lang="fr-FR" b="1" dirty="0" err="1" smtClean="0"/>
                <a:t>Energy</a:t>
              </a:r>
              <a:endParaRPr lang="fr-FR" b="1" dirty="0"/>
            </a:p>
          </p:txBody>
        </p:sp>
        <p:sp>
          <p:nvSpPr>
            <p:cNvPr id="97691" name="Text Box 411"/>
            <p:cNvSpPr txBox="1">
              <a:spLocks noChangeArrowheads="1"/>
            </p:cNvSpPr>
            <p:nvPr/>
          </p:nvSpPr>
          <p:spPr bwMode="auto">
            <a:xfrm rot="16200000">
              <a:off x="3740" y="2866"/>
              <a:ext cx="432" cy="231"/>
            </a:xfrm>
            <a:prstGeom prst="rect">
              <a:avLst/>
            </a:prstGeom>
            <a:noFill/>
            <a:ln w="25400" algn="ctr">
              <a:noFill/>
              <a:miter lim="800000"/>
              <a:headEnd/>
              <a:tailEnd/>
            </a:ln>
            <a:effectLst/>
          </p:spPr>
          <p:txBody>
            <a:bodyPr>
              <a:spAutoFit/>
            </a:bodyPr>
            <a:lstStyle/>
            <a:p>
              <a:pPr algn="l">
                <a:spcBef>
                  <a:spcPct val="50000"/>
                </a:spcBef>
              </a:pPr>
              <a:r>
                <a:rPr lang="fr-FR" b="1"/>
                <a:t>DOS</a:t>
              </a:r>
            </a:p>
          </p:txBody>
        </p:sp>
        <p:sp>
          <p:nvSpPr>
            <p:cNvPr id="97692" name="Text Box 412"/>
            <p:cNvSpPr txBox="1">
              <a:spLocks noChangeArrowheads="1"/>
            </p:cNvSpPr>
            <p:nvPr/>
          </p:nvSpPr>
          <p:spPr bwMode="auto">
            <a:xfrm>
              <a:off x="4416" y="2382"/>
              <a:ext cx="672" cy="231"/>
            </a:xfrm>
            <a:prstGeom prst="rect">
              <a:avLst/>
            </a:prstGeom>
            <a:noFill/>
            <a:ln w="25400" algn="ctr">
              <a:noFill/>
              <a:miter lim="800000"/>
              <a:headEnd/>
              <a:tailEnd/>
            </a:ln>
            <a:effectLst/>
          </p:spPr>
          <p:txBody>
            <a:bodyPr>
              <a:spAutoFit/>
            </a:bodyPr>
            <a:lstStyle/>
            <a:p>
              <a:pPr algn="l">
                <a:spcBef>
                  <a:spcPct val="50000"/>
                </a:spcBef>
              </a:pPr>
              <a:r>
                <a:rPr lang="fr-FR" b="1">
                  <a:solidFill>
                    <a:srgbClr val="FF0000"/>
                  </a:solidFill>
                </a:rPr>
                <a:t>E</a:t>
              </a:r>
              <a:r>
                <a:rPr lang="fr-FR" b="1" baseline="-25000">
                  <a:solidFill>
                    <a:srgbClr val="FF0000"/>
                  </a:solidFill>
                </a:rPr>
                <a:t>F</a:t>
              </a:r>
            </a:p>
          </p:txBody>
        </p:sp>
        <p:sp>
          <p:nvSpPr>
            <p:cNvPr id="97693" name="Line 413"/>
            <p:cNvSpPr>
              <a:spLocks noChangeShapeType="1"/>
            </p:cNvSpPr>
            <p:nvPr/>
          </p:nvSpPr>
          <p:spPr bwMode="auto">
            <a:xfrm flipH="1">
              <a:off x="4176" y="3621"/>
              <a:ext cx="384" cy="0"/>
            </a:xfrm>
            <a:prstGeom prst="line">
              <a:avLst/>
            </a:prstGeom>
            <a:noFill/>
            <a:ln w="25400">
              <a:solidFill>
                <a:schemeClr val="tx1"/>
              </a:solidFill>
              <a:round/>
              <a:headEnd type="triangle" w="med" len="med"/>
              <a:tailEnd type="triangle" w="med" len="med"/>
            </a:ln>
            <a:effectLst/>
          </p:spPr>
          <p:txBody>
            <a:bodyPr wrap="none" anchor="ctr"/>
            <a:lstStyle/>
            <a:p>
              <a:endParaRPr lang="fr-FR"/>
            </a:p>
          </p:txBody>
        </p:sp>
        <p:sp>
          <p:nvSpPr>
            <p:cNvPr id="97694" name="Text Box 414"/>
            <p:cNvSpPr txBox="1">
              <a:spLocks noChangeArrowheads="1"/>
            </p:cNvSpPr>
            <p:nvPr/>
          </p:nvSpPr>
          <p:spPr bwMode="auto">
            <a:xfrm>
              <a:off x="4242" y="3591"/>
              <a:ext cx="288" cy="231"/>
            </a:xfrm>
            <a:prstGeom prst="rect">
              <a:avLst/>
            </a:prstGeom>
            <a:noFill/>
            <a:ln w="25400" algn="ctr">
              <a:noFill/>
              <a:miter lim="800000"/>
              <a:headEnd/>
              <a:tailEnd/>
            </a:ln>
            <a:effectLst/>
          </p:spPr>
          <p:txBody>
            <a:bodyPr>
              <a:spAutoFit/>
            </a:bodyPr>
            <a:lstStyle/>
            <a:p>
              <a:pPr algn="l">
                <a:spcBef>
                  <a:spcPct val="50000"/>
                </a:spcBef>
              </a:pPr>
              <a:r>
                <a:rPr lang="fr-FR" b="1" dirty="0"/>
                <a:t>W</a:t>
              </a:r>
            </a:p>
          </p:txBody>
        </p:sp>
        <p:sp>
          <p:nvSpPr>
            <p:cNvPr id="97695" name="Arc 415"/>
            <p:cNvSpPr>
              <a:spLocks/>
            </p:cNvSpPr>
            <p:nvPr/>
          </p:nvSpPr>
          <p:spPr bwMode="auto">
            <a:xfrm flipH="1">
              <a:off x="4896" y="3054"/>
              <a:ext cx="192" cy="52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FF6600"/>
              </a:solidFill>
              <a:round/>
              <a:headEnd/>
              <a:tailEnd/>
            </a:ln>
            <a:effectLst/>
          </p:spPr>
          <p:txBody>
            <a:bodyPr wrap="none" anchor="ctr"/>
            <a:lstStyle/>
            <a:p>
              <a:endParaRPr lang="fr-FR"/>
            </a:p>
          </p:txBody>
        </p:sp>
        <p:sp>
          <p:nvSpPr>
            <p:cNvPr id="97696" name="Arc 416"/>
            <p:cNvSpPr>
              <a:spLocks/>
            </p:cNvSpPr>
            <p:nvPr/>
          </p:nvSpPr>
          <p:spPr bwMode="auto">
            <a:xfrm>
              <a:off x="5088" y="3054"/>
              <a:ext cx="192" cy="52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FF6600"/>
              </a:solidFill>
              <a:round/>
              <a:headEnd/>
              <a:tailEnd/>
            </a:ln>
            <a:effectLst/>
          </p:spPr>
          <p:txBody>
            <a:bodyPr wrap="none" anchor="ctr"/>
            <a:lstStyle/>
            <a:p>
              <a:endParaRPr lang="fr-FR"/>
            </a:p>
          </p:txBody>
        </p:sp>
        <p:sp>
          <p:nvSpPr>
            <p:cNvPr id="97703" name="Line 423"/>
            <p:cNvSpPr>
              <a:spLocks noChangeShapeType="1"/>
            </p:cNvSpPr>
            <p:nvPr/>
          </p:nvSpPr>
          <p:spPr bwMode="auto">
            <a:xfrm flipH="1">
              <a:off x="4368" y="3006"/>
              <a:ext cx="722" cy="0"/>
            </a:xfrm>
            <a:prstGeom prst="line">
              <a:avLst/>
            </a:prstGeom>
            <a:noFill/>
            <a:ln w="25400">
              <a:solidFill>
                <a:schemeClr val="tx1"/>
              </a:solidFill>
              <a:round/>
              <a:headEnd type="triangle" w="med" len="med"/>
              <a:tailEnd type="triangle" w="med" len="med"/>
            </a:ln>
            <a:effectLst/>
          </p:spPr>
          <p:txBody>
            <a:bodyPr wrap="none" anchor="ctr"/>
            <a:lstStyle/>
            <a:p>
              <a:endParaRPr lang="fr-FR"/>
            </a:p>
          </p:txBody>
        </p:sp>
        <p:sp>
          <p:nvSpPr>
            <p:cNvPr id="97704" name="Text Box 424"/>
            <p:cNvSpPr txBox="1">
              <a:spLocks noChangeArrowheads="1"/>
            </p:cNvSpPr>
            <p:nvPr/>
          </p:nvSpPr>
          <p:spPr bwMode="auto">
            <a:xfrm>
              <a:off x="4512" y="2814"/>
              <a:ext cx="288" cy="231"/>
            </a:xfrm>
            <a:prstGeom prst="rect">
              <a:avLst/>
            </a:prstGeom>
            <a:noFill/>
            <a:ln w="25400" algn="ctr">
              <a:noFill/>
              <a:miter lim="800000"/>
              <a:headEnd/>
              <a:tailEnd/>
            </a:ln>
            <a:effectLst/>
          </p:spPr>
          <p:txBody>
            <a:bodyPr>
              <a:spAutoFit/>
            </a:bodyPr>
            <a:lstStyle/>
            <a:p>
              <a:pPr algn="l">
                <a:spcBef>
                  <a:spcPct val="50000"/>
                </a:spcBef>
              </a:pPr>
              <a:r>
                <a:rPr lang="fr-FR" b="1"/>
                <a:t>U</a:t>
              </a:r>
            </a:p>
          </p:txBody>
        </p:sp>
      </p:grpSp>
      <p:grpSp>
        <p:nvGrpSpPr>
          <p:cNvPr id="8" name="Group 429"/>
          <p:cNvGrpSpPr>
            <a:grpSpLocks/>
          </p:cNvGrpSpPr>
          <p:nvPr/>
        </p:nvGrpSpPr>
        <p:grpSpPr bwMode="auto">
          <a:xfrm>
            <a:off x="3276600" y="3672003"/>
            <a:ext cx="3124200" cy="2286000"/>
            <a:chOff x="2016" y="2016"/>
            <a:chExt cx="1968" cy="1440"/>
          </a:xfrm>
        </p:grpSpPr>
        <p:sp>
          <p:nvSpPr>
            <p:cNvPr id="97675" name="Line 395"/>
            <p:cNvSpPr>
              <a:spLocks noChangeShapeType="1"/>
            </p:cNvSpPr>
            <p:nvPr/>
          </p:nvSpPr>
          <p:spPr bwMode="auto">
            <a:xfrm>
              <a:off x="2304" y="3216"/>
              <a:ext cx="1152" cy="0"/>
            </a:xfrm>
            <a:prstGeom prst="line">
              <a:avLst/>
            </a:prstGeom>
            <a:noFill/>
            <a:ln w="25400">
              <a:solidFill>
                <a:schemeClr val="tx1"/>
              </a:solidFill>
              <a:round/>
              <a:headEnd/>
              <a:tailEnd type="triangle" w="med" len="med"/>
            </a:ln>
            <a:effectLst/>
          </p:spPr>
          <p:txBody>
            <a:bodyPr wrap="none" anchor="ctr"/>
            <a:lstStyle/>
            <a:p>
              <a:endParaRPr lang="fr-FR"/>
            </a:p>
          </p:txBody>
        </p:sp>
        <p:sp>
          <p:nvSpPr>
            <p:cNvPr id="97676" name="Line 396"/>
            <p:cNvSpPr>
              <a:spLocks noChangeShapeType="1"/>
            </p:cNvSpPr>
            <p:nvPr/>
          </p:nvSpPr>
          <p:spPr bwMode="auto">
            <a:xfrm flipV="1">
              <a:off x="2304" y="2112"/>
              <a:ext cx="0" cy="1104"/>
            </a:xfrm>
            <a:prstGeom prst="line">
              <a:avLst/>
            </a:prstGeom>
            <a:noFill/>
            <a:ln w="25400">
              <a:solidFill>
                <a:schemeClr val="tx1"/>
              </a:solidFill>
              <a:round/>
              <a:headEnd/>
              <a:tailEnd type="triangle" w="med" len="med"/>
            </a:ln>
            <a:effectLst/>
          </p:spPr>
          <p:txBody>
            <a:bodyPr wrap="none" anchor="ctr"/>
            <a:lstStyle/>
            <a:p>
              <a:endParaRPr lang="fr-FR"/>
            </a:p>
          </p:txBody>
        </p:sp>
        <p:sp>
          <p:nvSpPr>
            <p:cNvPr id="97679" name="Line 399"/>
            <p:cNvSpPr>
              <a:spLocks noChangeShapeType="1"/>
            </p:cNvSpPr>
            <p:nvPr/>
          </p:nvSpPr>
          <p:spPr bwMode="auto">
            <a:xfrm>
              <a:off x="2832" y="2112"/>
              <a:ext cx="0" cy="1104"/>
            </a:xfrm>
            <a:prstGeom prst="line">
              <a:avLst/>
            </a:prstGeom>
            <a:noFill/>
            <a:ln w="25400">
              <a:solidFill>
                <a:srgbClr val="FF0000"/>
              </a:solidFill>
              <a:prstDash val="dash"/>
              <a:round/>
              <a:headEnd/>
              <a:tailEnd/>
            </a:ln>
            <a:effectLst/>
          </p:spPr>
          <p:txBody>
            <a:bodyPr wrap="none" anchor="ctr"/>
            <a:lstStyle/>
            <a:p>
              <a:endParaRPr lang="fr-FR"/>
            </a:p>
          </p:txBody>
        </p:sp>
        <p:sp>
          <p:nvSpPr>
            <p:cNvPr id="97680" name="Text Box 400"/>
            <p:cNvSpPr txBox="1">
              <a:spLocks noChangeArrowheads="1"/>
            </p:cNvSpPr>
            <p:nvPr/>
          </p:nvSpPr>
          <p:spPr bwMode="auto">
            <a:xfrm>
              <a:off x="3216" y="3177"/>
              <a:ext cx="672" cy="231"/>
            </a:xfrm>
            <a:prstGeom prst="rect">
              <a:avLst/>
            </a:prstGeom>
            <a:noFill/>
            <a:ln w="25400" algn="ctr">
              <a:noFill/>
              <a:miter lim="800000"/>
              <a:headEnd/>
              <a:tailEnd/>
            </a:ln>
            <a:effectLst/>
          </p:spPr>
          <p:txBody>
            <a:bodyPr>
              <a:spAutoFit/>
            </a:bodyPr>
            <a:lstStyle/>
            <a:p>
              <a:pPr algn="l">
                <a:spcBef>
                  <a:spcPct val="50000"/>
                </a:spcBef>
              </a:pPr>
              <a:r>
                <a:rPr lang="fr-FR" b="1" dirty="0" err="1" smtClean="0"/>
                <a:t>Energy</a:t>
              </a:r>
              <a:endParaRPr lang="fr-FR" b="1" dirty="0"/>
            </a:p>
          </p:txBody>
        </p:sp>
        <p:sp>
          <p:nvSpPr>
            <p:cNvPr id="97681" name="Text Box 401"/>
            <p:cNvSpPr txBox="1">
              <a:spLocks noChangeArrowheads="1"/>
            </p:cNvSpPr>
            <p:nvPr/>
          </p:nvSpPr>
          <p:spPr bwMode="auto">
            <a:xfrm rot="16200000">
              <a:off x="1916" y="2500"/>
              <a:ext cx="432" cy="231"/>
            </a:xfrm>
            <a:prstGeom prst="rect">
              <a:avLst/>
            </a:prstGeom>
            <a:noFill/>
            <a:ln w="25400" algn="ctr">
              <a:noFill/>
              <a:miter lim="800000"/>
              <a:headEnd/>
              <a:tailEnd/>
            </a:ln>
            <a:effectLst/>
          </p:spPr>
          <p:txBody>
            <a:bodyPr>
              <a:spAutoFit/>
            </a:bodyPr>
            <a:lstStyle/>
            <a:p>
              <a:pPr algn="l">
                <a:spcBef>
                  <a:spcPct val="50000"/>
                </a:spcBef>
              </a:pPr>
              <a:r>
                <a:rPr lang="fr-FR" b="1"/>
                <a:t>DOS</a:t>
              </a:r>
            </a:p>
          </p:txBody>
        </p:sp>
        <p:sp>
          <p:nvSpPr>
            <p:cNvPr id="97682" name="Text Box 402"/>
            <p:cNvSpPr txBox="1">
              <a:spLocks noChangeArrowheads="1"/>
            </p:cNvSpPr>
            <p:nvPr/>
          </p:nvSpPr>
          <p:spPr bwMode="auto">
            <a:xfrm>
              <a:off x="2592" y="2016"/>
              <a:ext cx="672" cy="231"/>
            </a:xfrm>
            <a:prstGeom prst="rect">
              <a:avLst/>
            </a:prstGeom>
            <a:noFill/>
            <a:ln w="25400" algn="ctr">
              <a:noFill/>
              <a:miter lim="800000"/>
              <a:headEnd/>
              <a:tailEnd/>
            </a:ln>
            <a:effectLst/>
          </p:spPr>
          <p:txBody>
            <a:bodyPr>
              <a:spAutoFit/>
            </a:bodyPr>
            <a:lstStyle/>
            <a:p>
              <a:pPr algn="l">
                <a:spcBef>
                  <a:spcPct val="50000"/>
                </a:spcBef>
              </a:pPr>
              <a:r>
                <a:rPr lang="fr-FR" b="1">
                  <a:solidFill>
                    <a:srgbClr val="FF0000"/>
                  </a:solidFill>
                </a:rPr>
                <a:t>E</a:t>
              </a:r>
              <a:r>
                <a:rPr lang="fr-FR" b="1" baseline="-25000">
                  <a:solidFill>
                    <a:srgbClr val="FF0000"/>
                  </a:solidFill>
                </a:rPr>
                <a:t>F</a:t>
              </a:r>
            </a:p>
          </p:txBody>
        </p:sp>
        <p:sp>
          <p:nvSpPr>
            <p:cNvPr id="97683" name="Line 403"/>
            <p:cNvSpPr>
              <a:spLocks noChangeShapeType="1"/>
            </p:cNvSpPr>
            <p:nvPr/>
          </p:nvSpPr>
          <p:spPr bwMode="auto">
            <a:xfrm flipH="1">
              <a:off x="2352" y="3255"/>
              <a:ext cx="384" cy="0"/>
            </a:xfrm>
            <a:prstGeom prst="line">
              <a:avLst/>
            </a:prstGeom>
            <a:noFill/>
            <a:ln w="25400">
              <a:solidFill>
                <a:schemeClr val="tx1"/>
              </a:solidFill>
              <a:round/>
              <a:headEnd type="triangle" w="med" len="med"/>
              <a:tailEnd type="triangle" w="med" len="med"/>
            </a:ln>
            <a:effectLst/>
          </p:spPr>
          <p:txBody>
            <a:bodyPr wrap="none" anchor="ctr"/>
            <a:lstStyle/>
            <a:p>
              <a:endParaRPr lang="fr-FR"/>
            </a:p>
          </p:txBody>
        </p:sp>
        <p:sp>
          <p:nvSpPr>
            <p:cNvPr id="97684" name="Text Box 404"/>
            <p:cNvSpPr txBox="1">
              <a:spLocks noChangeArrowheads="1"/>
            </p:cNvSpPr>
            <p:nvPr/>
          </p:nvSpPr>
          <p:spPr bwMode="auto">
            <a:xfrm>
              <a:off x="2418" y="3225"/>
              <a:ext cx="288" cy="231"/>
            </a:xfrm>
            <a:prstGeom prst="rect">
              <a:avLst/>
            </a:prstGeom>
            <a:noFill/>
            <a:ln w="25400" algn="ctr">
              <a:noFill/>
              <a:miter lim="800000"/>
              <a:headEnd/>
              <a:tailEnd/>
            </a:ln>
            <a:effectLst/>
          </p:spPr>
          <p:txBody>
            <a:bodyPr>
              <a:spAutoFit/>
            </a:bodyPr>
            <a:lstStyle/>
            <a:p>
              <a:pPr algn="l">
                <a:spcBef>
                  <a:spcPct val="50000"/>
                </a:spcBef>
              </a:pPr>
              <a:r>
                <a:rPr lang="fr-FR" b="1"/>
                <a:t>W</a:t>
              </a:r>
            </a:p>
          </p:txBody>
        </p:sp>
        <p:sp>
          <p:nvSpPr>
            <p:cNvPr id="97697" name="Arc 417"/>
            <p:cNvSpPr>
              <a:spLocks/>
            </p:cNvSpPr>
            <p:nvPr/>
          </p:nvSpPr>
          <p:spPr bwMode="auto">
            <a:xfrm flipH="1">
              <a:off x="2352" y="2688"/>
              <a:ext cx="192" cy="52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0000FF"/>
            </a:solidFill>
            <a:ln w="25400">
              <a:solidFill>
                <a:srgbClr val="0000FF"/>
              </a:solidFill>
              <a:round/>
              <a:headEnd/>
              <a:tailEnd/>
            </a:ln>
            <a:effectLst/>
          </p:spPr>
          <p:txBody>
            <a:bodyPr wrap="none" anchor="ctr"/>
            <a:lstStyle/>
            <a:p>
              <a:endParaRPr lang="fr-FR"/>
            </a:p>
          </p:txBody>
        </p:sp>
        <p:sp>
          <p:nvSpPr>
            <p:cNvPr id="97698" name="Arc 418"/>
            <p:cNvSpPr>
              <a:spLocks/>
            </p:cNvSpPr>
            <p:nvPr/>
          </p:nvSpPr>
          <p:spPr bwMode="auto">
            <a:xfrm>
              <a:off x="2544" y="2688"/>
              <a:ext cx="192" cy="52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0000FF"/>
            </a:solidFill>
            <a:ln w="25400">
              <a:solidFill>
                <a:srgbClr val="0000FF"/>
              </a:solidFill>
              <a:round/>
              <a:headEnd/>
              <a:tailEnd/>
            </a:ln>
            <a:effectLst/>
          </p:spPr>
          <p:txBody>
            <a:bodyPr wrap="none" anchor="ctr"/>
            <a:lstStyle/>
            <a:p>
              <a:endParaRPr lang="fr-FR"/>
            </a:p>
          </p:txBody>
        </p:sp>
        <p:sp>
          <p:nvSpPr>
            <p:cNvPr id="97699" name="Arc 419"/>
            <p:cNvSpPr>
              <a:spLocks/>
            </p:cNvSpPr>
            <p:nvPr/>
          </p:nvSpPr>
          <p:spPr bwMode="auto">
            <a:xfrm flipH="1">
              <a:off x="2928" y="2688"/>
              <a:ext cx="192" cy="52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0000FF"/>
              </a:solidFill>
              <a:round/>
              <a:headEnd/>
              <a:tailEnd/>
            </a:ln>
            <a:effectLst/>
          </p:spPr>
          <p:txBody>
            <a:bodyPr wrap="none" anchor="ctr"/>
            <a:lstStyle/>
            <a:p>
              <a:endParaRPr lang="fr-FR"/>
            </a:p>
          </p:txBody>
        </p:sp>
        <p:sp>
          <p:nvSpPr>
            <p:cNvPr id="97700" name="Arc 420"/>
            <p:cNvSpPr>
              <a:spLocks/>
            </p:cNvSpPr>
            <p:nvPr/>
          </p:nvSpPr>
          <p:spPr bwMode="auto">
            <a:xfrm>
              <a:off x="3120" y="2688"/>
              <a:ext cx="192" cy="52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0000FF"/>
              </a:solidFill>
              <a:round/>
              <a:headEnd/>
              <a:tailEnd/>
            </a:ln>
            <a:effectLst/>
          </p:spPr>
          <p:txBody>
            <a:bodyPr wrap="none" anchor="ctr"/>
            <a:lstStyle/>
            <a:p>
              <a:endParaRPr lang="fr-FR"/>
            </a:p>
          </p:txBody>
        </p:sp>
        <p:sp>
          <p:nvSpPr>
            <p:cNvPr id="97701" name="Arc 421"/>
            <p:cNvSpPr>
              <a:spLocks/>
            </p:cNvSpPr>
            <p:nvPr/>
          </p:nvSpPr>
          <p:spPr bwMode="auto">
            <a:xfrm>
              <a:off x="2832" y="2208"/>
              <a:ext cx="48" cy="100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0000FF"/>
              </a:solidFill>
              <a:round/>
              <a:headEnd/>
              <a:tailEnd/>
            </a:ln>
            <a:effectLst/>
          </p:spPr>
          <p:txBody>
            <a:bodyPr wrap="none" anchor="ctr"/>
            <a:lstStyle/>
            <a:p>
              <a:endParaRPr lang="fr-FR"/>
            </a:p>
          </p:txBody>
        </p:sp>
        <p:sp>
          <p:nvSpPr>
            <p:cNvPr id="97702" name="Arc 422"/>
            <p:cNvSpPr>
              <a:spLocks/>
            </p:cNvSpPr>
            <p:nvPr/>
          </p:nvSpPr>
          <p:spPr bwMode="auto">
            <a:xfrm flipH="1">
              <a:off x="2784" y="2208"/>
              <a:ext cx="48" cy="100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0000FF"/>
            </a:solidFill>
            <a:ln w="25400">
              <a:solidFill>
                <a:srgbClr val="0000FF"/>
              </a:solidFill>
              <a:round/>
              <a:headEnd/>
              <a:tailEnd/>
            </a:ln>
            <a:effectLst/>
          </p:spPr>
          <p:txBody>
            <a:bodyPr wrap="none" anchor="ctr"/>
            <a:lstStyle/>
            <a:p>
              <a:endParaRPr lang="fr-FR"/>
            </a:p>
          </p:txBody>
        </p:sp>
        <p:sp>
          <p:nvSpPr>
            <p:cNvPr id="97705" name="Text Box 425"/>
            <p:cNvSpPr txBox="1">
              <a:spLocks noChangeArrowheads="1"/>
            </p:cNvSpPr>
            <p:nvPr/>
          </p:nvSpPr>
          <p:spPr bwMode="auto">
            <a:xfrm>
              <a:off x="2928" y="2112"/>
              <a:ext cx="1056" cy="582"/>
            </a:xfrm>
            <a:prstGeom prst="rect">
              <a:avLst/>
            </a:prstGeom>
            <a:noFill/>
            <a:ln w="25400" algn="ctr">
              <a:noFill/>
              <a:miter lim="800000"/>
              <a:headEnd/>
              <a:tailEnd/>
            </a:ln>
            <a:effectLst/>
          </p:spPr>
          <p:txBody>
            <a:bodyPr>
              <a:spAutoFit/>
            </a:bodyPr>
            <a:lstStyle/>
            <a:p>
              <a:pPr algn="l">
                <a:spcBef>
                  <a:spcPct val="50000"/>
                </a:spcBef>
              </a:pPr>
              <a:r>
                <a:rPr lang="fr-FR" b="1" dirty="0" smtClean="0">
                  <a:solidFill>
                    <a:srgbClr val="0000FF"/>
                  </a:solidFill>
                </a:rPr>
                <a:t>Quasi-particule </a:t>
              </a:r>
              <a:r>
                <a:rPr lang="fr-FR" b="1" dirty="0" err="1" smtClean="0">
                  <a:solidFill>
                    <a:srgbClr val="0000FF"/>
                  </a:solidFill>
                </a:rPr>
                <a:t>peak</a:t>
              </a:r>
              <a:endParaRPr lang="fr-FR" b="1" dirty="0">
                <a:solidFill>
                  <a:srgbClr val="0000FF"/>
                </a:solidFill>
              </a:endParaRPr>
            </a:p>
          </p:txBody>
        </p:sp>
        <p:sp>
          <p:nvSpPr>
            <p:cNvPr id="97706" name="Line 426"/>
            <p:cNvSpPr>
              <a:spLocks noChangeShapeType="1"/>
            </p:cNvSpPr>
            <p:nvPr/>
          </p:nvSpPr>
          <p:spPr bwMode="auto">
            <a:xfrm flipH="1">
              <a:off x="2832" y="2304"/>
              <a:ext cx="144" cy="96"/>
            </a:xfrm>
            <a:prstGeom prst="line">
              <a:avLst/>
            </a:prstGeom>
            <a:noFill/>
            <a:ln w="25400">
              <a:solidFill>
                <a:schemeClr val="tx1"/>
              </a:solidFill>
              <a:round/>
              <a:headEnd/>
              <a:tailEnd/>
            </a:ln>
            <a:effectLst/>
          </p:spPr>
          <p:txBody>
            <a:bodyPr wrap="none" anchor="ctr"/>
            <a:lstStyle/>
            <a:p>
              <a:endParaRPr lang="fr-FR"/>
            </a:p>
          </p:txBody>
        </p:sp>
      </p:grpSp>
      <p:sp>
        <p:nvSpPr>
          <p:cNvPr id="122" name="Title Placeholder 1"/>
          <p:cNvSpPr txBox="1">
            <a:spLocks/>
          </p:cNvSpPr>
          <p:nvPr/>
        </p:nvSpPr>
        <p:spPr bwMode="auto">
          <a:xfrm>
            <a:off x="0" y="0"/>
            <a:ext cx="9144000" cy="744538"/>
          </a:xfrm>
          <a:prstGeom prst="rect">
            <a:avLst/>
          </a:prstGeom>
          <a:gradFill rotWithShape="0">
            <a:gsLst>
              <a:gs pos="0">
                <a:schemeClr val="accent2">
                  <a:gamma/>
                  <a:shade val="46275"/>
                  <a:invGamma/>
                </a:schemeClr>
              </a:gs>
              <a:gs pos="50000">
                <a:schemeClr val="accent2"/>
              </a:gs>
              <a:gs pos="100000">
                <a:schemeClr val="accent2">
                  <a:gamma/>
                  <a:shade val="46275"/>
                  <a:invGamma/>
                </a:schemeClr>
              </a:gs>
            </a:gsLst>
            <a:lin ang="5400000" scaled="1"/>
          </a:gradFill>
          <a:ln w="9525">
            <a:solidFill>
              <a:schemeClr val="tx1"/>
            </a:solidFill>
            <a:miter lim="800000"/>
            <a:headEnd/>
            <a:tailEnd/>
          </a:ln>
        </p:spPr>
        <p:txBody>
          <a:bodyPr anchor="ctr"/>
          <a:lstStyle/>
          <a:p>
            <a:pPr algn="ctr">
              <a:defRPr/>
            </a:pPr>
            <a:r>
              <a:rPr lang="en-US" sz="2400" b="1" dirty="0" smtClean="0">
                <a:solidFill>
                  <a:schemeClr val="bg1"/>
                </a:solidFill>
                <a:latin typeface="Comic Sans MS" pitchFamily="66" charset="0"/>
                <a:cs typeface="Arial" charset="0"/>
              </a:rPr>
              <a:t>Context : Mott insulators and Insulator to Metal Transition</a:t>
            </a:r>
            <a:endParaRPr lang="en-US" sz="2400" b="1" dirty="0">
              <a:solidFill>
                <a:schemeClr val="bg1"/>
              </a:solidFill>
              <a:latin typeface="Comic Sans MS" pitchFamily="66" charset="0"/>
              <a:cs typeface="Arial" charset="0"/>
            </a:endParaRPr>
          </a:p>
        </p:txBody>
      </p:sp>
      <p:sp>
        <p:nvSpPr>
          <p:cNvPr id="111" name="ZoneTexte 110"/>
          <p:cNvSpPr txBox="1"/>
          <p:nvPr/>
        </p:nvSpPr>
        <p:spPr>
          <a:xfrm>
            <a:off x="6697337" y="5134608"/>
            <a:ext cx="633507" cy="369332"/>
          </a:xfrm>
          <a:prstGeom prst="rect">
            <a:avLst/>
          </a:prstGeom>
          <a:noFill/>
        </p:spPr>
        <p:txBody>
          <a:bodyPr wrap="none" rtlCol="0">
            <a:spAutoFit/>
          </a:bodyPr>
          <a:lstStyle/>
          <a:p>
            <a:r>
              <a:rPr lang="fr-FR" dirty="0" smtClean="0">
                <a:latin typeface="Comic Sans MS" pitchFamily="66" charset="0"/>
              </a:rPr>
              <a:t>LHB</a:t>
            </a:r>
            <a:endParaRPr lang="fr-FR" dirty="0">
              <a:latin typeface="Comic Sans MS" pitchFamily="66" charset="0"/>
            </a:endParaRPr>
          </a:p>
        </p:txBody>
      </p:sp>
      <p:sp>
        <p:nvSpPr>
          <p:cNvPr id="112" name="ZoneTexte 111"/>
          <p:cNvSpPr txBox="1"/>
          <p:nvPr/>
        </p:nvSpPr>
        <p:spPr>
          <a:xfrm>
            <a:off x="7830238" y="5121755"/>
            <a:ext cx="678391" cy="369332"/>
          </a:xfrm>
          <a:prstGeom prst="rect">
            <a:avLst/>
          </a:prstGeom>
          <a:noFill/>
        </p:spPr>
        <p:txBody>
          <a:bodyPr wrap="none" rtlCol="0">
            <a:spAutoFit/>
          </a:bodyPr>
          <a:lstStyle/>
          <a:p>
            <a:r>
              <a:rPr lang="fr-FR" dirty="0" smtClean="0">
                <a:latin typeface="Comic Sans MS" pitchFamily="66" charset="0"/>
              </a:rPr>
              <a:t>UHB</a:t>
            </a:r>
            <a:endParaRPr lang="fr-FR" dirty="0">
              <a:latin typeface="Comic Sans MS" pitchFamily="66" charset="0"/>
            </a:endParaRPr>
          </a:p>
        </p:txBody>
      </p:sp>
      <p:sp>
        <p:nvSpPr>
          <p:cNvPr id="113" name="ZoneTexte 112"/>
          <p:cNvSpPr txBox="1"/>
          <p:nvPr/>
        </p:nvSpPr>
        <p:spPr>
          <a:xfrm>
            <a:off x="4175235" y="5897304"/>
            <a:ext cx="4782208" cy="338554"/>
          </a:xfrm>
          <a:prstGeom prst="rect">
            <a:avLst/>
          </a:prstGeom>
          <a:noFill/>
        </p:spPr>
        <p:txBody>
          <a:bodyPr wrap="square" rtlCol="0">
            <a:spAutoFit/>
          </a:bodyPr>
          <a:lstStyle/>
          <a:p>
            <a:pPr algn="ctr"/>
            <a:r>
              <a:rPr lang="fr-FR" sz="1600" b="1" dirty="0" smtClean="0">
                <a:latin typeface="Comic Sans MS" pitchFamily="66" charset="0"/>
              </a:rPr>
              <a:t>LHB (UHB) = </a:t>
            </a:r>
            <a:r>
              <a:rPr lang="fr-FR" sz="1600" b="1" dirty="0" err="1" smtClean="0">
                <a:latin typeface="Comic Sans MS" pitchFamily="66" charset="0"/>
              </a:rPr>
              <a:t>Lower</a:t>
            </a:r>
            <a:r>
              <a:rPr lang="fr-FR" sz="1600" b="1" dirty="0" smtClean="0">
                <a:latin typeface="Comic Sans MS" pitchFamily="66" charset="0"/>
              </a:rPr>
              <a:t> (</a:t>
            </a:r>
            <a:r>
              <a:rPr lang="fr-FR" sz="1600" b="1" dirty="0" err="1" smtClean="0">
                <a:latin typeface="Comic Sans MS" pitchFamily="66" charset="0"/>
              </a:rPr>
              <a:t>Upper</a:t>
            </a:r>
            <a:r>
              <a:rPr lang="fr-FR" sz="1600" b="1" dirty="0" smtClean="0">
                <a:latin typeface="Comic Sans MS" pitchFamily="66" charset="0"/>
              </a:rPr>
              <a:t>) Hubbard Band</a:t>
            </a:r>
            <a:endParaRPr lang="fr-FR" sz="1600" b="1" dirty="0">
              <a:latin typeface="Comic Sans MS" pitchFamily="66" charset="0"/>
            </a:endParaRPr>
          </a:p>
        </p:txBody>
      </p:sp>
      <p:sp>
        <p:nvSpPr>
          <p:cNvPr id="114" name="ZoneTexte 113"/>
          <p:cNvSpPr txBox="1"/>
          <p:nvPr/>
        </p:nvSpPr>
        <p:spPr>
          <a:xfrm>
            <a:off x="3798065" y="5132772"/>
            <a:ext cx="633507" cy="369332"/>
          </a:xfrm>
          <a:prstGeom prst="rect">
            <a:avLst/>
          </a:prstGeom>
          <a:noFill/>
        </p:spPr>
        <p:txBody>
          <a:bodyPr wrap="none" rtlCol="0">
            <a:spAutoFit/>
          </a:bodyPr>
          <a:lstStyle/>
          <a:p>
            <a:r>
              <a:rPr lang="fr-FR" dirty="0" smtClean="0">
                <a:latin typeface="Comic Sans MS" pitchFamily="66" charset="0"/>
              </a:rPr>
              <a:t>LHB</a:t>
            </a:r>
            <a:endParaRPr lang="fr-FR" dirty="0">
              <a:latin typeface="Comic Sans MS" pitchFamily="66" charset="0"/>
            </a:endParaRPr>
          </a:p>
        </p:txBody>
      </p:sp>
      <p:sp>
        <p:nvSpPr>
          <p:cNvPr id="115" name="ZoneTexte 114"/>
          <p:cNvSpPr txBox="1"/>
          <p:nvPr/>
        </p:nvSpPr>
        <p:spPr>
          <a:xfrm>
            <a:off x="4688595" y="5130936"/>
            <a:ext cx="678391" cy="369332"/>
          </a:xfrm>
          <a:prstGeom prst="rect">
            <a:avLst/>
          </a:prstGeom>
          <a:noFill/>
        </p:spPr>
        <p:txBody>
          <a:bodyPr wrap="none" rtlCol="0">
            <a:spAutoFit/>
          </a:bodyPr>
          <a:lstStyle/>
          <a:p>
            <a:r>
              <a:rPr lang="fr-FR" dirty="0" smtClean="0">
                <a:latin typeface="Comic Sans MS" pitchFamily="66" charset="0"/>
              </a:rPr>
              <a:t>UHB</a:t>
            </a:r>
            <a:endParaRPr lang="fr-FR" dirty="0">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0034 -0.00093 L 0.05243 0.00995 " pathEditMode="relative" rAng="0" ptsTypes="AA">
                                      <p:cBhvr>
                                        <p:cTn id="6" dur="500" fill="hold"/>
                                        <p:tgtEl>
                                          <p:spTgt spid="97595"/>
                                        </p:tgtEl>
                                        <p:attrNameLst>
                                          <p:attrName>ppt_x</p:attrName>
                                          <p:attrName>ppt_y</p:attrName>
                                        </p:attrNameLst>
                                      </p:cBhvr>
                                      <p:rCtr x="26" y="5"/>
                                    </p:animMotion>
                                  </p:childTnLst>
                                </p:cTn>
                              </p:par>
                            </p:childTnLst>
                          </p:cTn>
                        </p:par>
                        <p:par>
                          <p:cTn id="7" fill="hold">
                            <p:stCondLst>
                              <p:cond delay="500"/>
                            </p:stCondLst>
                            <p:childTnLst>
                              <p:par>
                                <p:cTn id="8" presetID="5" presetClass="entr" presetSubtype="10" fill="hold" nodeType="afterEffect">
                                  <p:stCondLst>
                                    <p:cond delay="2000"/>
                                  </p:stCondLst>
                                  <p:childTnLst>
                                    <p:set>
                                      <p:cBhvr>
                                        <p:cTn id="9" dur="1" fill="hold">
                                          <p:stCondLst>
                                            <p:cond delay="0"/>
                                          </p:stCondLst>
                                        </p:cTn>
                                        <p:tgtEl>
                                          <p:spTgt spid="6"/>
                                        </p:tgtEl>
                                        <p:attrNameLst>
                                          <p:attrName>style.visibility</p:attrName>
                                        </p:attrNameLst>
                                      </p:cBhvr>
                                      <p:to>
                                        <p:strVal val="visible"/>
                                      </p:to>
                                    </p:set>
                                    <p:animEffect transition="in" filter="checkerboard(across)">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760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76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76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76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763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763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740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766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9764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766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0" presetClass="path" presetSubtype="0" accel="50000" decel="50000" fill="hold" grpId="1" nodeType="clickEffect">
                                  <p:stCondLst>
                                    <p:cond delay="0"/>
                                  </p:stCondLst>
                                  <p:childTnLst>
                                    <p:animMotion origin="layout" path="M -3.33333E-6 1.11111E-6 L 0.05834 1.11111E-6 " pathEditMode="relative" rAng="0" ptsTypes="AA">
                                      <p:cBhvr>
                                        <p:cTn id="40" dur="500" fill="hold"/>
                                        <p:tgtEl>
                                          <p:spTgt spid="97622"/>
                                        </p:tgtEl>
                                        <p:attrNameLst>
                                          <p:attrName>ppt_x</p:attrName>
                                          <p:attrName>ppt_y</p:attrName>
                                        </p:attrNameLst>
                                      </p:cBhvr>
                                      <p:rCtr x="29" y="0"/>
                                    </p:animMotion>
                                  </p:childTnLst>
                                </p:cTn>
                              </p:par>
                            </p:childTnLst>
                          </p:cTn>
                        </p:par>
                        <p:par>
                          <p:cTn id="41" fill="hold">
                            <p:stCondLst>
                              <p:cond delay="500"/>
                            </p:stCondLst>
                            <p:childTnLst>
                              <p:par>
                                <p:cTn id="42" presetID="0" presetClass="path" presetSubtype="0" accel="50000" decel="50000" fill="hold" grpId="2" nodeType="afterEffect">
                                  <p:stCondLst>
                                    <p:cond delay="0"/>
                                  </p:stCondLst>
                                  <p:childTnLst>
                                    <p:animMotion origin="layout" path="M 0.0441 3.7037E-6 L -0.00347 3.7037E-6 " pathEditMode="relative" rAng="0" ptsTypes="AA">
                                      <p:cBhvr>
                                        <p:cTn id="43" dur="500" fill="hold"/>
                                        <p:tgtEl>
                                          <p:spTgt spid="97622"/>
                                        </p:tgtEl>
                                        <p:attrNameLst>
                                          <p:attrName>ppt_x</p:attrName>
                                          <p:attrName>ppt_y</p:attrName>
                                        </p:attrNameLst>
                                      </p:cBhvr>
                                      <p:rCtr x="-24" y="0"/>
                                    </p:animMotion>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7"/>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111"/>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112"/>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113"/>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97532"/>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97663"/>
                                        </p:tgtEl>
                                        <p:attrNameLst>
                                          <p:attrName>style.visibility</p:attrName>
                                        </p:attrNameLst>
                                      </p:cBhvr>
                                      <p:to>
                                        <p:strVal val="visible"/>
                                      </p:to>
                                    </p:set>
                                  </p:childTnLst>
                                </p:cTn>
                              </p:par>
                              <p:par>
                                <p:cTn id="60" presetID="5" presetClass="entr" presetSubtype="10" fill="hold" nodeType="withEffect">
                                  <p:stCondLst>
                                    <p:cond delay="0"/>
                                  </p:stCondLst>
                                  <p:childTnLst>
                                    <p:set>
                                      <p:cBhvr>
                                        <p:cTn id="61" dur="1" fill="hold">
                                          <p:stCondLst>
                                            <p:cond delay="0"/>
                                          </p:stCondLst>
                                        </p:cTn>
                                        <p:tgtEl>
                                          <p:spTgt spid="8"/>
                                        </p:tgtEl>
                                        <p:attrNameLst>
                                          <p:attrName>style.visibility</p:attrName>
                                        </p:attrNameLst>
                                      </p:cBhvr>
                                      <p:to>
                                        <p:strVal val="visible"/>
                                      </p:to>
                                    </p:set>
                                    <p:animEffect transition="in" filter="checkerboard(across)">
                                      <p:cBhvr>
                                        <p:cTn id="62" dur="500"/>
                                        <p:tgtEl>
                                          <p:spTgt spid="8"/>
                                        </p:tgtEl>
                                      </p:cBhvr>
                                    </p:animEffect>
                                  </p:childTnLst>
                                </p:cTn>
                              </p:par>
                              <p:par>
                                <p:cTn id="63" presetID="1" presetClass="entr" presetSubtype="0" fill="hold" grpId="0" nodeType="withEffect">
                                  <p:stCondLst>
                                    <p:cond delay="0"/>
                                  </p:stCondLst>
                                  <p:childTnLst>
                                    <p:set>
                                      <p:cBhvr>
                                        <p:cTn id="64" dur="1" fill="hold">
                                          <p:stCondLst>
                                            <p:cond delay="0"/>
                                          </p:stCondLst>
                                        </p:cTn>
                                        <p:tgtEl>
                                          <p:spTgt spid="114"/>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595" grpId="0" animBg="1"/>
      <p:bldP spid="97608" grpId="0" animBg="1"/>
      <p:bldP spid="97620" grpId="0" animBg="1"/>
      <p:bldP spid="97621" grpId="0" animBg="1"/>
      <p:bldP spid="97622" grpId="0" animBg="1"/>
      <p:bldP spid="97622" grpId="1" animBg="1"/>
      <p:bldP spid="97622" grpId="2" animBg="1"/>
      <p:bldP spid="97630" grpId="0"/>
      <p:bldP spid="97631" grpId="0" animBg="1"/>
      <p:bldP spid="97532" grpId="0"/>
      <p:bldP spid="97400" grpId="0"/>
      <p:bldP spid="97648" grpId="0"/>
      <p:bldP spid="97662" grpId="0" animBg="1"/>
      <p:bldP spid="97663" grpId="0"/>
      <p:bldP spid="97664" grpId="0"/>
      <p:bldP spid="111" grpId="0"/>
      <p:bldP spid="112" grpId="0"/>
      <p:bldP spid="113" grpId="0"/>
      <p:bldP spid="114" grpId="0"/>
      <p:bldP spid="1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Placeholder 1"/>
          <p:cNvSpPr txBox="1">
            <a:spLocks/>
          </p:cNvSpPr>
          <p:nvPr/>
        </p:nvSpPr>
        <p:spPr bwMode="auto">
          <a:xfrm>
            <a:off x="0" y="0"/>
            <a:ext cx="9144000" cy="744538"/>
          </a:xfrm>
          <a:prstGeom prst="rect">
            <a:avLst/>
          </a:prstGeom>
          <a:gradFill rotWithShape="0">
            <a:gsLst>
              <a:gs pos="0">
                <a:schemeClr val="accent2">
                  <a:gamma/>
                  <a:shade val="46275"/>
                  <a:invGamma/>
                </a:schemeClr>
              </a:gs>
              <a:gs pos="50000">
                <a:schemeClr val="accent2"/>
              </a:gs>
              <a:gs pos="100000">
                <a:schemeClr val="accent2">
                  <a:gamma/>
                  <a:shade val="46275"/>
                  <a:invGamma/>
                </a:schemeClr>
              </a:gs>
            </a:gsLst>
            <a:lin ang="5400000" scaled="1"/>
          </a:gradFill>
          <a:ln w="9525">
            <a:solidFill>
              <a:schemeClr val="tx1"/>
            </a:solidFill>
            <a:miter lim="800000"/>
            <a:headEnd/>
            <a:tailEnd/>
          </a:ln>
        </p:spPr>
        <p:txBody>
          <a:bodyPr anchor="ctr"/>
          <a:lstStyle/>
          <a:p>
            <a:pPr algn="ctr">
              <a:defRPr/>
            </a:pPr>
            <a:r>
              <a:rPr lang="en-US" sz="2600" b="1" dirty="0" smtClean="0">
                <a:solidFill>
                  <a:schemeClr val="bg1"/>
                </a:solidFill>
                <a:latin typeface="Comic Sans MS" pitchFamily="66" charset="0"/>
                <a:cs typeface="Arial" charset="0"/>
              </a:rPr>
              <a:t>Context : universal phase diagram of Mott insulators</a:t>
            </a:r>
          </a:p>
        </p:txBody>
      </p:sp>
      <p:sp>
        <p:nvSpPr>
          <p:cNvPr id="84031" name="AutoShape 63" descr="http://hendrix2.uoregon.edu/%7Eimamura/102/images/water-phase-diagram.jpg"/>
          <p:cNvSpPr>
            <a:spLocks noChangeAspect="1" noChangeArrowheads="1"/>
          </p:cNvSpPr>
          <p:nvPr/>
        </p:nvSpPr>
        <p:spPr bwMode="auto">
          <a:xfrm>
            <a:off x="63500" y="-136525"/>
            <a:ext cx="5095875" cy="4762500"/>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52" name="Rectangle 51"/>
          <p:cNvSpPr/>
          <p:nvPr/>
        </p:nvSpPr>
        <p:spPr>
          <a:xfrm>
            <a:off x="5238974" y="1987550"/>
            <a:ext cx="3773264" cy="2769989"/>
          </a:xfrm>
          <a:prstGeom prst="rect">
            <a:avLst/>
          </a:prstGeom>
        </p:spPr>
        <p:txBody>
          <a:bodyPr wrap="square">
            <a:spAutoFit/>
          </a:bodyPr>
          <a:lstStyle/>
          <a:p>
            <a:pPr algn="r"/>
            <a:r>
              <a:rPr lang="en-US" sz="2800" dirty="0" smtClean="0">
                <a:solidFill>
                  <a:srgbClr val="FF0000"/>
                </a:solidFill>
                <a:latin typeface="Calibri" pitchFamily="34" charset="0"/>
              </a:rPr>
              <a:t>(</a:t>
            </a:r>
            <a:r>
              <a:rPr lang="en-US" sz="2800" dirty="0">
                <a:solidFill>
                  <a:srgbClr val="FF0000"/>
                </a:solidFill>
                <a:latin typeface="Calibri" pitchFamily="34" charset="0"/>
              </a:rPr>
              <a:t>V</a:t>
            </a:r>
            <a:r>
              <a:rPr lang="en-US" sz="2800" baseline="-25000" dirty="0">
                <a:solidFill>
                  <a:srgbClr val="FF0000"/>
                </a:solidFill>
                <a:latin typeface="Calibri" pitchFamily="34" charset="0"/>
              </a:rPr>
              <a:t>1-x</a:t>
            </a:r>
            <a:r>
              <a:rPr lang="en-US" sz="2800" dirty="0">
                <a:solidFill>
                  <a:srgbClr val="FF0000"/>
                </a:solidFill>
                <a:latin typeface="Calibri" pitchFamily="34" charset="0"/>
              </a:rPr>
              <a:t>Cr</a:t>
            </a:r>
            <a:r>
              <a:rPr lang="en-US" sz="2800" baseline="-25000" dirty="0">
                <a:solidFill>
                  <a:srgbClr val="FF0000"/>
                </a:solidFill>
                <a:latin typeface="Calibri" pitchFamily="34" charset="0"/>
              </a:rPr>
              <a:t>x</a:t>
            </a:r>
            <a:r>
              <a:rPr lang="en-US" sz="2800" dirty="0">
                <a:solidFill>
                  <a:srgbClr val="FF0000"/>
                </a:solidFill>
                <a:latin typeface="Calibri" pitchFamily="34" charset="0"/>
              </a:rPr>
              <a:t>)</a:t>
            </a:r>
            <a:r>
              <a:rPr lang="en-US" sz="2800" baseline="-25000" dirty="0">
                <a:solidFill>
                  <a:srgbClr val="FF0000"/>
                </a:solidFill>
                <a:latin typeface="Calibri" pitchFamily="34" charset="0"/>
              </a:rPr>
              <a:t>2</a:t>
            </a:r>
            <a:r>
              <a:rPr lang="en-US" sz="2800" dirty="0">
                <a:solidFill>
                  <a:srgbClr val="FF0000"/>
                </a:solidFill>
                <a:latin typeface="Calibri" pitchFamily="34" charset="0"/>
              </a:rPr>
              <a:t>O</a:t>
            </a:r>
            <a:r>
              <a:rPr lang="en-US" sz="2800" baseline="-25000" dirty="0">
                <a:solidFill>
                  <a:srgbClr val="FF0000"/>
                </a:solidFill>
                <a:latin typeface="Calibri" pitchFamily="34" charset="0"/>
              </a:rPr>
              <a:t>3</a:t>
            </a:r>
            <a:r>
              <a:rPr lang="en-US" sz="2800" dirty="0">
                <a:solidFill>
                  <a:srgbClr val="FF0000"/>
                </a:solidFill>
                <a:latin typeface="Calibri" pitchFamily="34" charset="0"/>
              </a:rPr>
              <a:t> </a:t>
            </a:r>
            <a:r>
              <a:rPr lang="en-US" sz="1800" dirty="0">
                <a:solidFill>
                  <a:srgbClr val="FF0000"/>
                </a:solidFill>
                <a:latin typeface="Calibri" pitchFamily="34" charset="0"/>
              </a:rPr>
              <a:t/>
            </a:r>
            <a:br>
              <a:rPr lang="en-US" sz="1800" dirty="0">
                <a:solidFill>
                  <a:srgbClr val="FF0000"/>
                </a:solidFill>
                <a:latin typeface="Calibri" pitchFamily="34" charset="0"/>
              </a:rPr>
            </a:br>
            <a:r>
              <a:rPr lang="da-DK" sz="1800" b="0" dirty="0">
                <a:solidFill>
                  <a:srgbClr val="FF0000"/>
                </a:solidFill>
                <a:latin typeface="Calibri" pitchFamily="34" charset="0"/>
              </a:rPr>
              <a:t>McWhan </a:t>
            </a:r>
            <a:r>
              <a:rPr lang="da-DK" sz="1800" b="0" i="1" dirty="0">
                <a:solidFill>
                  <a:srgbClr val="FF0000"/>
                </a:solidFill>
                <a:latin typeface="Calibri" pitchFamily="34" charset="0"/>
              </a:rPr>
              <a:t>et al</a:t>
            </a:r>
            <a:r>
              <a:rPr lang="da-DK" sz="1800" b="0" dirty="0" smtClean="0">
                <a:solidFill>
                  <a:srgbClr val="FF0000"/>
                </a:solidFill>
                <a:latin typeface="Calibri" pitchFamily="34" charset="0"/>
              </a:rPr>
              <a:t>., Phys</a:t>
            </a:r>
            <a:r>
              <a:rPr lang="da-DK" sz="1800" b="0" dirty="0">
                <a:solidFill>
                  <a:srgbClr val="FF0000"/>
                </a:solidFill>
                <a:latin typeface="Calibri" pitchFamily="34" charset="0"/>
              </a:rPr>
              <a:t>. Rev. B </a:t>
            </a:r>
            <a:r>
              <a:rPr lang="da-DK" sz="1800" b="0" dirty="0" smtClean="0">
                <a:solidFill>
                  <a:srgbClr val="FF0000"/>
                </a:solidFill>
                <a:latin typeface="Calibri" pitchFamily="34" charset="0"/>
              </a:rPr>
              <a:t>1970</a:t>
            </a:r>
          </a:p>
          <a:p>
            <a:pPr algn="r"/>
            <a:endParaRPr lang="da-DK" sz="1800" b="0" dirty="0">
              <a:solidFill>
                <a:srgbClr val="FF0000"/>
              </a:solidFill>
              <a:latin typeface="Calibri" pitchFamily="34" charset="0"/>
            </a:endParaRPr>
          </a:p>
          <a:p>
            <a:pPr algn="r"/>
            <a:r>
              <a:rPr lang="en-US" sz="2800" dirty="0">
                <a:latin typeface="Calibri" pitchFamily="34" charset="0"/>
              </a:rPr>
              <a:t>Ni(S</a:t>
            </a:r>
            <a:r>
              <a:rPr lang="en-US" sz="2800" baseline="-25000" dirty="0">
                <a:latin typeface="Calibri" pitchFamily="34" charset="0"/>
              </a:rPr>
              <a:t>1-x</a:t>
            </a:r>
            <a:r>
              <a:rPr lang="en-US" sz="2800" dirty="0">
                <a:latin typeface="Calibri" pitchFamily="34" charset="0"/>
              </a:rPr>
              <a:t>Se</a:t>
            </a:r>
            <a:r>
              <a:rPr lang="en-US" sz="2800" baseline="-25000" dirty="0">
                <a:latin typeface="Calibri" pitchFamily="34" charset="0"/>
              </a:rPr>
              <a:t>x</a:t>
            </a:r>
            <a:r>
              <a:rPr lang="en-US" sz="2800" dirty="0">
                <a:latin typeface="Calibri" pitchFamily="34" charset="0"/>
              </a:rPr>
              <a:t>)</a:t>
            </a:r>
            <a:r>
              <a:rPr lang="en-US" sz="2800" baseline="-25000" dirty="0">
                <a:latin typeface="Calibri" pitchFamily="34" charset="0"/>
              </a:rPr>
              <a:t>2</a:t>
            </a:r>
            <a:r>
              <a:rPr lang="en-US" sz="2400" baseline="-25000" dirty="0">
                <a:latin typeface="Calibri" pitchFamily="34" charset="0"/>
              </a:rPr>
              <a:t/>
            </a:r>
            <a:br>
              <a:rPr lang="en-US" sz="2400" baseline="-25000" dirty="0">
                <a:latin typeface="Calibri" pitchFamily="34" charset="0"/>
              </a:rPr>
            </a:br>
            <a:r>
              <a:rPr lang="da-DK" sz="1800" b="0" dirty="0">
                <a:solidFill>
                  <a:srgbClr val="7F7F7F"/>
                </a:solidFill>
                <a:latin typeface="Calibri" pitchFamily="34" charset="0"/>
              </a:rPr>
              <a:t>Miyasaka </a:t>
            </a:r>
            <a:r>
              <a:rPr lang="da-DK" sz="1800" b="0" i="1" dirty="0">
                <a:solidFill>
                  <a:srgbClr val="7F7F7F"/>
                </a:solidFill>
                <a:latin typeface="Calibri" pitchFamily="34" charset="0"/>
              </a:rPr>
              <a:t>et al</a:t>
            </a:r>
            <a:r>
              <a:rPr lang="da-DK" sz="1800" b="0" dirty="0" smtClean="0">
                <a:solidFill>
                  <a:srgbClr val="7F7F7F"/>
                </a:solidFill>
                <a:latin typeface="Calibri" pitchFamily="34" charset="0"/>
              </a:rPr>
              <a:t>., J</a:t>
            </a:r>
            <a:r>
              <a:rPr lang="da-DK" sz="1800" b="0" dirty="0">
                <a:solidFill>
                  <a:srgbClr val="7F7F7F"/>
                </a:solidFill>
                <a:latin typeface="Calibri" pitchFamily="34" charset="0"/>
              </a:rPr>
              <a:t>. Phys. Soc. Jap. </a:t>
            </a:r>
            <a:r>
              <a:rPr lang="da-DK" sz="1800" b="0" dirty="0" smtClean="0">
                <a:solidFill>
                  <a:srgbClr val="7F7F7F"/>
                </a:solidFill>
                <a:latin typeface="Calibri" pitchFamily="34" charset="0"/>
              </a:rPr>
              <a:t>2000</a:t>
            </a:r>
          </a:p>
          <a:p>
            <a:pPr algn="r"/>
            <a:endParaRPr lang="da-DK" sz="1800" b="0" dirty="0" smtClean="0">
              <a:solidFill>
                <a:srgbClr val="7F7F7F"/>
              </a:solidFill>
              <a:latin typeface="Calibri" pitchFamily="34" charset="0"/>
            </a:endParaRPr>
          </a:p>
          <a:p>
            <a:pPr algn="r"/>
            <a:r>
              <a:rPr lang="en-US" sz="2800" dirty="0" smtClean="0">
                <a:latin typeface="Calibri" pitchFamily="34" charset="0"/>
              </a:rPr>
              <a:t>AM</a:t>
            </a:r>
            <a:r>
              <a:rPr lang="en-US" sz="2800" baseline="-25000" dirty="0" smtClean="0">
                <a:latin typeface="Calibri" pitchFamily="34" charset="0"/>
              </a:rPr>
              <a:t>4</a:t>
            </a:r>
            <a:r>
              <a:rPr lang="en-US" sz="2800" dirty="0" smtClean="0">
                <a:latin typeface="Calibri" pitchFamily="34" charset="0"/>
              </a:rPr>
              <a:t>Q</a:t>
            </a:r>
            <a:r>
              <a:rPr lang="en-US" sz="2800" baseline="-25000" dirty="0" smtClean="0">
                <a:latin typeface="Calibri" pitchFamily="34" charset="0"/>
              </a:rPr>
              <a:t>8</a:t>
            </a:r>
            <a:endParaRPr lang="en-US" sz="2400" baseline="-25000" dirty="0" smtClean="0">
              <a:latin typeface="Calibri" pitchFamily="34" charset="0"/>
            </a:endParaRPr>
          </a:p>
          <a:p>
            <a:pPr algn="r"/>
            <a:r>
              <a:rPr lang="da-DK" dirty="0" smtClean="0">
                <a:solidFill>
                  <a:srgbClr val="7F7F7F"/>
                </a:solidFill>
                <a:latin typeface="Calibri" pitchFamily="34" charset="0"/>
              </a:rPr>
              <a:t>Corraze </a:t>
            </a:r>
            <a:r>
              <a:rPr lang="da-DK" i="1" dirty="0" smtClean="0">
                <a:solidFill>
                  <a:srgbClr val="7F7F7F"/>
                </a:solidFill>
                <a:latin typeface="Calibri" pitchFamily="34" charset="0"/>
              </a:rPr>
              <a:t>et al</a:t>
            </a:r>
            <a:r>
              <a:rPr lang="da-DK" dirty="0" smtClean="0">
                <a:solidFill>
                  <a:srgbClr val="7F7F7F"/>
                </a:solidFill>
                <a:latin typeface="Calibri" pitchFamily="34" charset="0"/>
              </a:rPr>
              <a:t>., Eur. Phys. J. ST 2013</a:t>
            </a:r>
            <a:endParaRPr lang="en-US" sz="1800" b="0" dirty="0">
              <a:latin typeface="Calibri" pitchFamily="34" charset="0"/>
            </a:endParaRPr>
          </a:p>
        </p:txBody>
      </p:sp>
      <p:sp>
        <p:nvSpPr>
          <p:cNvPr id="51" name="ZoneTexte 50"/>
          <p:cNvSpPr txBox="1"/>
          <p:nvPr/>
        </p:nvSpPr>
        <p:spPr>
          <a:xfrm>
            <a:off x="5088364" y="1583799"/>
            <a:ext cx="4120185" cy="461665"/>
          </a:xfrm>
          <a:prstGeom prst="rect">
            <a:avLst/>
          </a:prstGeom>
          <a:noFill/>
        </p:spPr>
        <p:txBody>
          <a:bodyPr wrap="square" rtlCol="0">
            <a:spAutoFit/>
          </a:bodyPr>
          <a:lstStyle/>
          <a:p>
            <a:r>
              <a:rPr lang="fr-FR" sz="2400" b="1" dirty="0" smtClean="0">
                <a:solidFill>
                  <a:srgbClr val="7030A0"/>
                </a:solidFill>
                <a:effectLst>
                  <a:outerShdw blurRad="38100" dist="38100" dir="2700000" algn="tl">
                    <a:srgbClr val="000000">
                      <a:alpha val="43137"/>
                    </a:srgbClr>
                  </a:outerShdw>
                </a:effectLst>
                <a:latin typeface="Comic Sans MS" pitchFamily="66" charset="0"/>
              </a:rPr>
              <a:t>Canonical </a:t>
            </a:r>
            <a:r>
              <a:rPr lang="fr-FR" sz="2400" b="1" dirty="0" err="1" smtClean="0">
                <a:solidFill>
                  <a:srgbClr val="7030A0"/>
                </a:solidFill>
                <a:effectLst>
                  <a:outerShdw blurRad="38100" dist="38100" dir="2700000" algn="tl">
                    <a:srgbClr val="000000">
                      <a:alpha val="43137"/>
                    </a:srgbClr>
                  </a:outerShdw>
                </a:effectLst>
                <a:latin typeface="Comic Sans MS" pitchFamily="66" charset="0"/>
              </a:rPr>
              <a:t>Mott</a:t>
            </a:r>
            <a:r>
              <a:rPr lang="fr-FR" sz="2400" b="1" dirty="0" smtClean="0">
                <a:solidFill>
                  <a:srgbClr val="7030A0"/>
                </a:solidFill>
                <a:effectLst>
                  <a:outerShdw blurRad="38100" dist="38100" dir="2700000" algn="tl">
                    <a:srgbClr val="000000">
                      <a:alpha val="43137"/>
                    </a:srgbClr>
                  </a:outerShdw>
                </a:effectLst>
                <a:latin typeface="Comic Sans MS" pitchFamily="66" charset="0"/>
              </a:rPr>
              <a:t> </a:t>
            </a:r>
            <a:r>
              <a:rPr lang="fr-FR" sz="2400" b="1" dirty="0" err="1" smtClean="0">
                <a:solidFill>
                  <a:srgbClr val="7030A0"/>
                </a:solidFill>
                <a:effectLst>
                  <a:outerShdw blurRad="38100" dist="38100" dir="2700000" algn="tl">
                    <a:srgbClr val="000000">
                      <a:alpha val="43137"/>
                    </a:srgbClr>
                  </a:outerShdw>
                </a:effectLst>
                <a:latin typeface="Comic Sans MS" pitchFamily="66" charset="0"/>
              </a:rPr>
              <a:t>Insulators</a:t>
            </a:r>
            <a:r>
              <a:rPr lang="fr-FR" sz="2400" b="1" dirty="0" smtClean="0">
                <a:solidFill>
                  <a:srgbClr val="7030A0"/>
                </a:solidFill>
                <a:effectLst>
                  <a:outerShdw blurRad="38100" dist="38100" dir="2700000" algn="tl">
                    <a:srgbClr val="000000">
                      <a:alpha val="43137"/>
                    </a:srgbClr>
                  </a:outerShdw>
                </a:effectLst>
                <a:latin typeface="Comic Sans MS" pitchFamily="66" charset="0"/>
              </a:rPr>
              <a:t>:</a:t>
            </a:r>
          </a:p>
        </p:txBody>
      </p:sp>
      <p:pic>
        <p:nvPicPr>
          <p:cNvPr id="81921" name="Picture 1"/>
          <p:cNvPicPr>
            <a:picLocks noChangeAspect="1" noChangeArrowheads="1"/>
          </p:cNvPicPr>
          <p:nvPr/>
        </p:nvPicPr>
        <p:blipFill>
          <a:blip r:embed="rId3" cstate="print"/>
          <a:srcRect/>
          <a:stretch>
            <a:fillRect/>
          </a:stretch>
        </p:blipFill>
        <p:spPr bwMode="auto">
          <a:xfrm>
            <a:off x="0" y="746424"/>
            <a:ext cx="5164743" cy="4335332"/>
          </a:xfrm>
          <a:prstGeom prst="rect">
            <a:avLst/>
          </a:prstGeom>
          <a:noFill/>
          <a:ln w="9525">
            <a:noFill/>
            <a:miter lim="800000"/>
            <a:headEnd/>
            <a:tailEnd/>
          </a:ln>
          <a:effectLst/>
        </p:spPr>
      </p:pic>
      <p:sp>
        <p:nvSpPr>
          <p:cNvPr id="7" name="AutoShape 19"/>
          <p:cNvSpPr>
            <a:spLocks noChangeArrowheads="1"/>
          </p:cNvSpPr>
          <p:nvPr/>
        </p:nvSpPr>
        <p:spPr bwMode="auto">
          <a:xfrm>
            <a:off x="179353" y="5438776"/>
            <a:ext cx="8802688" cy="1295400"/>
          </a:xfrm>
          <a:prstGeom prst="roundRect">
            <a:avLst>
              <a:gd name="adj" fmla="val 16667"/>
            </a:avLst>
          </a:prstGeom>
          <a:gradFill rotWithShape="0">
            <a:gsLst>
              <a:gs pos="0">
                <a:srgbClr val="FF9900"/>
              </a:gs>
              <a:gs pos="50000">
                <a:srgbClr val="FFFF66"/>
              </a:gs>
              <a:gs pos="100000">
                <a:srgbClr val="FF9900"/>
              </a:gs>
            </a:gsLst>
            <a:lin ang="5400000" scaled="1"/>
          </a:gradFill>
          <a:ln w="9525">
            <a:round/>
            <a:headEnd/>
            <a:tailEnd/>
          </a:ln>
          <a:effectLst>
            <a:outerShdw dist="50800" dir="5400000" algn="ctr" rotWithShape="0">
              <a:srgbClr val="FF9900"/>
            </a:outerShdw>
          </a:effectLst>
          <a:scene3d>
            <a:camera prst="legacyObliqueTopRight"/>
            <a:lightRig rig="legacyFlat3" dir="b"/>
          </a:scene3d>
          <a:sp3d extrusionH="49200" prstMaterial="legacyMatte">
            <a:bevelT w="13500" h="13500" prst="angle"/>
            <a:bevelB w="13500" h="13500" prst="angle"/>
            <a:extrusionClr>
              <a:srgbClr val="FF9900"/>
            </a:extrusionClr>
          </a:sp3d>
        </p:spPr>
        <p:txBody>
          <a:bodyPr wrap="none" anchor="ctr">
            <a:noAutofit/>
            <a:flatTx/>
          </a:bodyPr>
          <a:lstStyle/>
          <a:p>
            <a:pPr algn="ctr"/>
            <a:r>
              <a:rPr lang="fr-FR" sz="2800" b="1" dirty="0" err="1" smtClean="0">
                <a:effectLst>
                  <a:outerShdw blurRad="38100" dist="38100" dir="2700000" algn="tl">
                    <a:srgbClr val="000000">
                      <a:alpha val="43137"/>
                    </a:srgbClr>
                  </a:outerShdw>
                </a:effectLst>
                <a:latin typeface="Comic Sans MS" pitchFamily="66" charset="0"/>
              </a:rPr>
              <a:t>Mott</a:t>
            </a:r>
            <a:r>
              <a:rPr lang="fr-FR" sz="2800" b="1" dirty="0" smtClean="0">
                <a:effectLst>
                  <a:outerShdw blurRad="38100" dist="38100" dir="2700000" algn="tl">
                    <a:srgbClr val="000000">
                      <a:alpha val="43137"/>
                    </a:srgbClr>
                  </a:outerShdw>
                </a:effectLst>
                <a:latin typeface="Comic Sans MS" pitchFamily="66" charset="0"/>
              </a:rPr>
              <a:t> </a:t>
            </a:r>
            <a:r>
              <a:rPr lang="fr-FR" sz="2800" b="1" dirty="0" err="1" smtClean="0">
                <a:effectLst>
                  <a:outerShdw blurRad="38100" dist="38100" dir="2700000" algn="tl">
                    <a:srgbClr val="000000">
                      <a:alpha val="43137"/>
                    </a:srgbClr>
                  </a:outerShdw>
                </a:effectLst>
                <a:latin typeface="Comic Sans MS" pitchFamily="66" charset="0"/>
              </a:rPr>
              <a:t>insulator</a:t>
            </a:r>
            <a:r>
              <a:rPr lang="fr-FR" sz="2800" b="1" dirty="0" smtClean="0">
                <a:effectLst>
                  <a:outerShdw blurRad="38100" dist="38100" dir="2700000" algn="tl">
                    <a:srgbClr val="000000">
                      <a:alpha val="43137"/>
                    </a:srgbClr>
                  </a:outerShdw>
                </a:effectLst>
                <a:latin typeface="Comic Sans MS" pitchFamily="66" charset="0"/>
              </a:rPr>
              <a:t> </a:t>
            </a:r>
            <a:r>
              <a:rPr lang="fr-FR" sz="2800" b="1" dirty="0" err="1" smtClean="0">
                <a:effectLst>
                  <a:outerShdw blurRad="38100" dist="38100" dir="2700000" algn="tl">
                    <a:srgbClr val="000000">
                      <a:alpha val="43137"/>
                    </a:srgbClr>
                  </a:outerShdw>
                </a:effectLst>
                <a:latin typeface="Comic Sans MS" pitchFamily="66" charset="0"/>
              </a:rPr>
              <a:t>at</a:t>
            </a:r>
            <a:r>
              <a:rPr lang="fr-FR" sz="2800" b="1" dirty="0" smtClean="0">
                <a:effectLst>
                  <a:outerShdw blurRad="38100" dist="38100" dir="2700000" algn="tl">
                    <a:srgbClr val="000000">
                      <a:alpha val="43137"/>
                    </a:srgbClr>
                  </a:outerShdw>
                </a:effectLst>
                <a:latin typeface="Comic Sans MS" pitchFamily="66" charset="0"/>
              </a:rPr>
              <a:t> </a:t>
            </a:r>
            <a:r>
              <a:rPr lang="fr-FR" sz="2800" b="1" dirty="0" err="1" smtClean="0">
                <a:effectLst>
                  <a:outerShdw blurRad="38100" dist="38100" dir="2700000" algn="tl">
                    <a:srgbClr val="000000">
                      <a:alpha val="43137"/>
                    </a:srgbClr>
                  </a:outerShdw>
                </a:effectLst>
                <a:latin typeface="Comic Sans MS" pitchFamily="66" charset="0"/>
              </a:rPr>
              <a:t>equilibrium</a:t>
            </a:r>
            <a:r>
              <a:rPr lang="fr-FR" sz="2800" b="1" dirty="0" smtClean="0">
                <a:effectLst>
                  <a:outerShdw blurRad="38100" dist="38100" dir="2700000" algn="tl">
                    <a:srgbClr val="000000">
                      <a:alpha val="43137"/>
                    </a:srgbClr>
                  </a:outerShdw>
                </a:effectLst>
                <a:latin typeface="Comic Sans MS" pitchFamily="66" charset="0"/>
              </a:rPr>
              <a:t>: </a:t>
            </a:r>
            <a:r>
              <a:rPr lang="fr-FR" sz="2800" b="1" dirty="0" err="1" smtClean="0">
                <a:effectLst>
                  <a:outerShdw blurRad="38100" dist="38100" dir="2700000" algn="tl">
                    <a:srgbClr val="000000">
                      <a:alpha val="43137"/>
                    </a:srgbClr>
                  </a:outerShdw>
                </a:effectLst>
                <a:latin typeface="Comic Sans MS" pitchFamily="66" charset="0"/>
              </a:rPr>
              <a:t>well</a:t>
            </a:r>
            <a:r>
              <a:rPr lang="fr-FR" sz="2800" b="1" dirty="0" smtClean="0">
                <a:effectLst>
                  <a:outerShdw blurRad="38100" dist="38100" dir="2700000" algn="tl">
                    <a:srgbClr val="000000">
                      <a:alpha val="43137"/>
                    </a:srgbClr>
                  </a:outerShdw>
                </a:effectLst>
                <a:latin typeface="Comic Sans MS" pitchFamily="66" charset="0"/>
              </a:rPr>
              <a:t> </a:t>
            </a:r>
            <a:r>
              <a:rPr lang="fr-FR" sz="2800" b="1" dirty="0" err="1" smtClean="0">
                <a:effectLst>
                  <a:outerShdw blurRad="38100" dist="38100" dir="2700000" algn="tl">
                    <a:srgbClr val="000000">
                      <a:alpha val="43137"/>
                    </a:srgbClr>
                  </a:outerShdw>
                </a:effectLst>
                <a:latin typeface="Comic Sans MS" pitchFamily="66" charset="0"/>
              </a:rPr>
              <a:t>described</a:t>
            </a:r>
            <a:r>
              <a:rPr lang="fr-FR" sz="2800" b="1" dirty="0" smtClean="0">
                <a:effectLst>
                  <a:outerShdw blurRad="38100" dist="38100" dir="2700000" algn="tl">
                    <a:srgbClr val="000000">
                      <a:alpha val="43137"/>
                    </a:srgbClr>
                  </a:outerShdw>
                </a:effectLst>
                <a:latin typeface="Comic Sans MS" pitchFamily="66" charset="0"/>
              </a:rPr>
              <a:t> by</a:t>
            </a:r>
          </a:p>
          <a:p>
            <a:pPr algn="ctr"/>
            <a:r>
              <a:rPr lang="fr-FR" sz="2800" b="1" dirty="0" smtClean="0">
                <a:effectLst>
                  <a:outerShdw blurRad="38100" dist="38100" dir="2700000" algn="tl">
                    <a:srgbClr val="000000">
                      <a:alpha val="43137"/>
                    </a:srgbClr>
                  </a:outerShdw>
                </a:effectLst>
                <a:latin typeface="Comic Sans MS" pitchFamily="66" charset="0"/>
              </a:rPr>
              <a:t> </a:t>
            </a:r>
            <a:r>
              <a:rPr lang="fr-FR" sz="2800" b="1" dirty="0" err="1" smtClean="0">
                <a:effectLst>
                  <a:outerShdw blurRad="38100" dist="38100" dir="2700000" algn="tl">
                    <a:srgbClr val="000000">
                      <a:alpha val="43137"/>
                    </a:srgbClr>
                  </a:outerShdw>
                </a:effectLst>
                <a:latin typeface="Comic Sans MS" pitchFamily="66" charset="0"/>
              </a:rPr>
              <a:t>Dynamical</a:t>
            </a:r>
            <a:r>
              <a:rPr lang="fr-FR" sz="2800" b="1" dirty="0" smtClean="0">
                <a:effectLst>
                  <a:outerShdw blurRad="38100" dist="38100" dir="2700000" algn="tl">
                    <a:srgbClr val="000000">
                      <a:alpha val="43137"/>
                    </a:srgbClr>
                  </a:outerShdw>
                </a:effectLst>
                <a:latin typeface="Comic Sans MS" pitchFamily="66" charset="0"/>
              </a:rPr>
              <a:t> </a:t>
            </a:r>
            <a:r>
              <a:rPr lang="fr-FR" sz="2800" b="1" dirty="0" err="1" smtClean="0">
                <a:effectLst>
                  <a:outerShdw blurRad="38100" dist="38100" dir="2700000" algn="tl">
                    <a:srgbClr val="000000">
                      <a:alpha val="43137"/>
                    </a:srgbClr>
                  </a:outerShdw>
                </a:effectLst>
                <a:latin typeface="Comic Sans MS" pitchFamily="66" charset="0"/>
              </a:rPr>
              <a:t>Mean</a:t>
            </a:r>
            <a:r>
              <a:rPr lang="fr-FR" sz="2800" b="1" dirty="0" smtClean="0">
                <a:effectLst>
                  <a:outerShdw blurRad="38100" dist="38100" dir="2700000" algn="tl">
                    <a:srgbClr val="000000">
                      <a:alpha val="43137"/>
                    </a:srgbClr>
                  </a:outerShdw>
                </a:effectLst>
                <a:latin typeface="Comic Sans MS" pitchFamily="66" charset="0"/>
              </a:rPr>
              <a:t>-Field </a:t>
            </a:r>
            <a:r>
              <a:rPr lang="fr-FR" sz="2800" b="1" dirty="0" err="1" smtClean="0">
                <a:effectLst>
                  <a:outerShdw blurRad="38100" dist="38100" dir="2700000" algn="tl">
                    <a:srgbClr val="000000">
                      <a:alpha val="43137"/>
                    </a:srgbClr>
                  </a:outerShdw>
                </a:effectLst>
                <a:latin typeface="Comic Sans MS" pitchFamily="66" charset="0"/>
              </a:rPr>
              <a:t>Theory</a:t>
            </a:r>
            <a:r>
              <a:rPr lang="fr-FR" sz="2800" b="1" dirty="0" smtClean="0">
                <a:effectLst>
                  <a:outerShdw blurRad="38100" dist="38100" dir="2700000" algn="tl">
                    <a:srgbClr val="000000">
                      <a:alpha val="43137"/>
                    </a:srgbClr>
                  </a:outerShdw>
                </a:effectLst>
                <a:latin typeface="Comic Sans MS" pitchFamily="66" charset="0"/>
              </a:rPr>
              <a:t> (DMFT). </a:t>
            </a:r>
          </a:p>
          <a:p>
            <a:pPr algn="ctr"/>
            <a:r>
              <a:rPr lang="fr-FR" sz="1600" b="1" i="1" dirty="0" err="1" smtClean="0">
                <a:effectLst>
                  <a:outerShdw blurRad="38100" dist="38100" dir="2700000" algn="tl">
                    <a:srgbClr val="000000">
                      <a:alpha val="43137"/>
                    </a:srgbClr>
                  </a:outerShdw>
                </a:effectLst>
                <a:latin typeface="Comic Sans MS" pitchFamily="66" charset="0"/>
              </a:rPr>
              <a:t>See</a:t>
            </a:r>
            <a:r>
              <a:rPr lang="fr-FR" sz="1600" b="1" i="1" dirty="0" smtClean="0">
                <a:effectLst>
                  <a:outerShdw blurRad="38100" dist="38100" dir="2700000" algn="tl">
                    <a:srgbClr val="000000">
                      <a:alpha val="43137"/>
                    </a:srgbClr>
                  </a:outerShdw>
                </a:effectLst>
                <a:latin typeface="Comic Sans MS" pitchFamily="66" charset="0"/>
              </a:rPr>
              <a:t> </a:t>
            </a:r>
            <a:r>
              <a:rPr lang="fr-FR" sz="1600" b="1" i="1" dirty="0" err="1" smtClean="0">
                <a:effectLst>
                  <a:outerShdw blurRad="38100" dist="38100" dir="2700000" algn="tl">
                    <a:srgbClr val="000000">
                      <a:alpha val="43137"/>
                    </a:srgbClr>
                  </a:outerShdw>
                </a:effectLst>
                <a:latin typeface="Comic Sans MS" pitchFamily="66" charset="0"/>
              </a:rPr>
              <a:t>e.g</a:t>
            </a:r>
            <a:r>
              <a:rPr lang="fr-FR" sz="1600" b="1" i="1" dirty="0" smtClean="0">
                <a:effectLst>
                  <a:outerShdw blurRad="38100" dist="38100" dir="2700000" algn="tl">
                    <a:srgbClr val="000000">
                      <a:alpha val="43137"/>
                    </a:srgbClr>
                  </a:outerShdw>
                </a:effectLst>
                <a:latin typeface="Comic Sans MS" pitchFamily="66" charset="0"/>
              </a:rPr>
              <a:t>. </a:t>
            </a:r>
            <a:r>
              <a:rPr lang="fr-FR" sz="1600" b="1" i="1" dirty="0" err="1" smtClean="0">
                <a:effectLst>
                  <a:outerShdw blurRad="38100" dist="38100" dir="2700000" algn="tl">
                    <a:srgbClr val="000000">
                      <a:alpha val="43137"/>
                    </a:srgbClr>
                  </a:outerShdw>
                </a:effectLst>
                <a:latin typeface="Comic Sans MS" pitchFamily="66" charset="0"/>
              </a:rPr>
              <a:t>Kotliar</a:t>
            </a:r>
            <a:r>
              <a:rPr lang="fr-FR" sz="1600" b="1" i="1" dirty="0" smtClean="0">
                <a:effectLst>
                  <a:outerShdw blurRad="38100" dist="38100" dir="2700000" algn="tl">
                    <a:srgbClr val="000000">
                      <a:alpha val="43137"/>
                    </a:srgbClr>
                  </a:outerShdw>
                </a:effectLst>
                <a:latin typeface="Comic Sans MS" pitchFamily="66" charset="0"/>
              </a:rPr>
              <a:t> &amp; </a:t>
            </a:r>
            <a:r>
              <a:rPr lang="fr-FR" sz="1600" b="1" i="1" dirty="0" err="1" smtClean="0">
                <a:effectLst>
                  <a:outerShdw blurRad="38100" dist="38100" dir="2700000" algn="tl">
                    <a:srgbClr val="000000">
                      <a:alpha val="43137"/>
                    </a:srgbClr>
                  </a:outerShdw>
                </a:effectLst>
                <a:latin typeface="Comic Sans MS" pitchFamily="66" charset="0"/>
              </a:rPr>
              <a:t>Vollhardt</a:t>
            </a:r>
            <a:r>
              <a:rPr lang="fr-FR" sz="1600" b="1" i="1" dirty="0" smtClean="0">
                <a:effectLst>
                  <a:outerShdw blurRad="38100" dist="38100" dir="2700000" algn="tl">
                    <a:srgbClr val="000000">
                      <a:alpha val="43137"/>
                    </a:srgbClr>
                  </a:outerShdw>
                </a:effectLst>
                <a:latin typeface="Comic Sans MS" pitchFamily="66" charset="0"/>
              </a:rPr>
              <a:t>, </a:t>
            </a:r>
            <a:r>
              <a:rPr lang="fr-FR" sz="1600" b="1" i="1" dirty="0" err="1" smtClean="0">
                <a:effectLst>
                  <a:outerShdw blurRad="38100" dist="38100" dir="2700000" algn="tl">
                    <a:srgbClr val="000000">
                      <a:alpha val="43137"/>
                    </a:srgbClr>
                  </a:outerShdw>
                </a:effectLst>
                <a:latin typeface="Comic Sans MS" pitchFamily="66" charset="0"/>
              </a:rPr>
              <a:t>Physics</a:t>
            </a:r>
            <a:r>
              <a:rPr lang="fr-FR" sz="1600" b="1" i="1" dirty="0" smtClean="0">
                <a:effectLst>
                  <a:outerShdw blurRad="38100" dist="38100" dir="2700000" algn="tl">
                    <a:srgbClr val="000000">
                      <a:alpha val="43137"/>
                    </a:srgbClr>
                  </a:outerShdw>
                </a:effectLst>
                <a:latin typeface="Comic Sans MS" pitchFamily="66" charset="0"/>
              </a:rPr>
              <a:t> </a:t>
            </a:r>
            <a:r>
              <a:rPr lang="fr-FR" sz="1600" b="1" i="1" dirty="0" err="1" smtClean="0">
                <a:effectLst>
                  <a:outerShdw blurRad="38100" dist="38100" dir="2700000" algn="tl">
                    <a:srgbClr val="000000">
                      <a:alpha val="43137"/>
                    </a:srgbClr>
                  </a:outerShdw>
                </a:effectLst>
                <a:latin typeface="Comic Sans MS" pitchFamily="66" charset="0"/>
              </a:rPr>
              <a:t>Today</a:t>
            </a:r>
            <a:r>
              <a:rPr lang="fr-FR" sz="1600" b="1" i="1" dirty="0" smtClean="0">
                <a:effectLst>
                  <a:outerShdw blurRad="38100" dist="38100" dir="2700000" algn="tl">
                    <a:srgbClr val="000000">
                      <a:alpha val="43137"/>
                    </a:srgbClr>
                  </a:outerShdw>
                </a:effectLst>
                <a:latin typeface="Comic Sans MS" pitchFamily="66" charset="0"/>
              </a:rPr>
              <a:t> 57, 53 (2004)</a:t>
            </a:r>
            <a:endParaRPr lang="fr-FR" sz="2800" b="1" dirty="0" smtClean="0">
              <a:effectLst>
                <a:outerShdw blurRad="38100" dist="38100" dir="2700000" algn="tl">
                  <a:srgbClr val="000000">
                    <a:alpha val="43137"/>
                  </a:srgbClr>
                </a:outerShdw>
              </a:effectLst>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1" grpId="0"/>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
          <p:cNvPicPr>
            <a:picLocks noChangeAspect="1" noChangeArrowheads="1"/>
          </p:cNvPicPr>
          <p:nvPr/>
        </p:nvPicPr>
        <p:blipFill>
          <a:blip r:embed="rId3" cstate="print"/>
          <a:srcRect/>
          <a:stretch>
            <a:fillRect/>
          </a:stretch>
        </p:blipFill>
        <p:spPr bwMode="auto">
          <a:xfrm>
            <a:off x="4691709" y="805378"/>
            <a:ext cx="4151076" cy="2561765"/>
          </a:xfrm>
          <a:prstGeom prst="rect">
            <a:avLst/>
          </a:prstGeom>
          <a:noFill/>
          <a:ln w="9525">
            <a:noFill/>
            <a:miter lim="800000"/>
            <a:headEnd/>
            <a:tailEnd/>
          </a:ln>
        </p:spPr>
      </p:pic>
      <p:sp>
        <p:nvSpPr>
          <p:cNvPr id="63" name="Title Placeholder 1"/>
          <p:cNvSpPr txBox="1">
            <a:spLocks/>
          </p:cNvSpPr>
          <p:nvPr/>
        </p:nvSpPr>
        <p:spPr bwMode="auto">
          <a:xfrm>
            <a:off x="0" y="0"/>
            <a:ext cx="9144000" cy="744538"/>
          </a:xfrm>
          <a:prstGeom prst="rect">
            <a:avLst/>
          </a:prstGeom>
          <a:gradFill rotWithShape="0">
            <a:gsLst>
              <a:gs pos="0">
                <a:schemeClr val="accent2">
                  <a:gamma/>
                  <a:shade val="46275"/>
                  <a:invGamma/>
                </a:schemeClr>
              </a:gs>
              <a:gs pos="50000">
                <a:schemeClr val="accent2"/>
              </a:gs>
              <a:gs pos="100000">
                <a:schemeClr val="accent2">
                  <a:gamma/>
                  <a:shade val="46275"/>
                  <a:invGamma/>
                </a:schemeClr>
              </a:gs>
            </a:gsLst>
            <a:lin ang="5400000" scaled="1"/>
          </a:gradFill>
          <a:ln w="9525">
            <a:solidFill>
              <a:schemeClr val="tx1"/>
            </a:solidFill>
            <a:miter lim="800000"/>
            <a:headEnd/>
            <a:tailEnd/>
          </a:ln>
        </p:spPr>
        <p:txBody>
          <a:bodyPr anchor="ctr"/>
          <a:lstStyle/>
          <a:p>
            <a:pPr algn="ctr">
              <a:defRPr/>
            </a:pPr>
            <a:r>
              <a:rPr lang="en-US" sz="2400" b="1" dirty="0" smtClean="0">
                <a:solidFill>
                  <a:schemeClr val="bg1"/>
                </a:solidFill>
                <a:latin typeface="Comic Sans MS" pitchFamily="66" charset="0"/>
                <a:cs typeface="Arial" charset="0"/>
              </a:rPr>
              <a:t>T-induced MIT (VO</a:t>
            </a:r>
            <a:r>
              <a:rPr lang="en-US" sz="2400" b="1" baseline="-25000" dirty="0" smtClean="0">
                <a:solidFill>
                  <a:schemeClr val="bg1"/>
                </a:solidFill>
                <a:latin typeface="Comic Sans MS" pitchFamily="66" charset="0"/>
                <a:cs typeface="Arial" charset="0"/>
              </a:rPr>
              <a:t>2</a:t>
            </a:r>
            <a:r>
              <a:rPr lang="en-US" sz="2400" b="1" dirty="0" smtClean="0">
                <a:solidFill>
                  <a:schemeClr val="bg1"/>
                </a:solidFill>
                <a:latin typeface="Comic Sans MS" pitchFamily="66" charset="0"/>
                <a:cs typeface="Arial" charset="0"/>
              </a:rPr>
              <a:t>, NbO</a:t>
            </a:r>
            <a:r>
              <a:rPr lang="en-US" sz="2400" b="1" baseline="-25000" dirty="0" smtClean="0">
                <a:solidFill>
                  <a:schemeClr val="bg1"/>
                </a:solidFill>
                <a:latin typeface="Comic Sans MS" pitchFamily="66" charset="0"/>
                <a:cs typeface="Arial" charset="0"/>
              </a:rPr>
              <a:t>2</a:t>
            </a:r>
            <a:r>
              <a:rPr lang="en-US" sz="2400" b="1" dirty="0" smtClean="0">
                <a:solidFill>
                  <a:schemeClr val="bg1"/>
                </a:solidFill>
                <a:latin typeface="Comic Sans MS" pitchFamily="66" charset="0"/>
                <a:cs typeface="Arial" charset="0"/>
              </a:rPr>
              <a:t>, Ca</a:t>
            </a:r>
            <a:r>
              <a:rPr lang="en-US" sz="2400" b="1" baseline="-25000" dirty="0" smtClean="0">
                <a:solidFill>
                  <a:schemeClr val="bg1"/>
                </a:solidFill>
                <a:latin typeface="Comic Sans MS" pitchFamily="66" charset="0"/>
                <a:cs typeface="Arial" charset="0"/>
              </a:rPr>
              <a:t>2</a:t>
            </a:r>
            <a:r>
              <a:rPr lang="en-US" sz="2400" b="1" dirty="0" smtClean="0">
                <a:solidFill>
                  <a:schemeClr val="bg1"/>
                </a:solidFill>
                <a:latin typeface="Comic Sans MS" pitchFamily="66" charset="0"/>
                <a:cs typeface="Arial" charset="0"/>
              </a:rPr>
              <a:t>RuO</a:t>
            </a:r>
            <a:r>
              <a:rPr lang="en-US" sz="2400" b="1" baseline="-25000" dirty="0" smtClean="0">
                <a:solidFill>
                  <a:schemeClr val="bg1"/>
                </a:solidFill>
                <a:latin typeface="Comic Sans MS" pitchFamily="66" charset="0"/>
                <a:cs typeface="Arial" charset="0"/>
              </a:rPr>
              <a:t>4</a:t>
            </a:r>
            <a:r>
              <a:rPr lang="en-US" sz="2400" b="1" dirty="0" smtClean="0">
                <a:solidFill>
                  <a:schemeClr val="bg1"/>
                </a:solidFill>
                <a:latin typeface="Comic Sans MS" pitchFamily="66" charset="0"/>
                <a:cs typeface="Arial" charset="0"/>
              </a:rPr>
              <a:t>,…): </a:t>
            </a:r>
            <a:br>
              <a:rPr lang="en-US" sz="2400" b="1" dirty="0" smtClean="0">
                <a:solidFill>
                  <a:schemeClr val="bg1"/>
                </a:solidFill>
                <a:latin typeface="Comic Sans MS" pitchFamily="66" charset="0"/>
                <a:cs typeface="Arial" charset="0"/>
              </a:rPr>
            </a:br>
            <a:r>
              <a:rPr lang="en-US" sz="2400" b="1" dirty="0" smtClean="0">
                <a:solidFill>
                  <a:schemeClr val="bg1"/>
                </a:solidFill>
                <a:latin typeface="Comic Sans MS" pitchFamily="66" charset="0"/>
                <a:cs typeface="Arial" charset="0"/>
              </a:rPr>
              <a:t>pure Mott physics ?</a:t>
            </a:r>
          </a:p>
        </p:txBody>
      </p:sp>
      <p:sp>
        <p:nvSpPr>
          <p:cNvPr id="66" name="ZoneTexte 65"/>
          <p:cNvSpPr txBox="1"/>
          <p:nvPr/>
        </p:nvSpPr>
        <p:spPr>
          <a:xfrm>
            <a:off x="4313327" y="848329"/>
            <a:ext cx="1036439" cy="461665"/>
          </a:xfrm>
          <a:prstGeom prst="rect">
            <a:avLst/>
          </a:prstGeom>
          <a:noFill/>
        </p:spPr>
        <p:txBody>
          <a:bodyPr wrap="square" rtlCol="0">
            <a:spAutoFit/>
          </a:bodyPr>
          <a:lstStyle/>
          <a:p>
            <a:r>
              <a:rPr lang="fr-FR" sz="2400" b="1" dirty="0" smtClean="0">
                <a:solidFill>
                  <a:srgbClr val="7030A0"/>
                </a:solidFill>
                <a:latin typeface="Comic Sans MS" pitchFamily="66" charset="0"/>
              </a:rPr>
              <a:t>VO</a:t>
            </a:r>
            <a:r>
              <a:rPr lang="fr-FR" sz="2400" b="1" baseline="-25000" dirty="0" smtClean="0">
                <a:solidFill>
                  <a:srgbClr val="7030A0"/>
                </a:solidFill>
                <a:latin typeface="Comic Sans MS" pitchFamily="66" charset="0"/>
              </a:rPr>
              <a:t>2</a:t>
            </a:r>
            <a:endParaRPr lang="fr-FR" sz="2400" b="1" baseline="-25000" dirty="0" smtClean="0">
              <a:solidFill>
                <a:srgbClr val="7030A0"/>
              </a:solidFill>
              <a:latin typeface="Comic Sans MS" pitchFamily="66" charset="0"/>
              <a:sym typeface="Symbol"/>
            </a:endParaRPr>
          </a:p>
        </p:txBody>
      </p:sp>
      <p:sp>
        <p:nvSpPr>
          <p:cNvPr id="11" name="ZoneTexte 10"/>
          <p:cNvSpPr txBox="1"/>
          <p:nvPr/>
        </p:nvSpPr>
        <p:spPr>
          <a:xfrm>
            <a:off x="0" y="1050325"/>
            <a:ext cx="4120179" cy="954107"/>
          </a:xfrm>
          <a:prstGeom prst="rect">
            <a:avLst/>
          </a:prstGeom>
          <a:noFill/>
        </p:spPr>
        <p:txBody>
          <a:bodyPr wrap="square" rtlCol="0">
            <a:spAutoFit/>
          </a:bodyPr>
          <a:lstStyle/>
          <a:p>
            <a:pPr algn="ctr"/>
            <a:r>
              <a:rPr lang="fr-FR" sz="2800" b="1" dirty="0" err="1" smtClean="0">
                <a:solidFill>
                  <a:srgbClr val="7030A0"/>
                </a:solidFill>
                <a:latin typeface="Comic Sans MS" pitchFamily="66" charset="0"/>
              </a:rPr>
              <a:t>Universal</a:t>
            </a:r>
            <a:r>
              <a:rPr lang="fr-FR" sz="2800" b="1" dirty="0" smtClean="0">
                <a:solidFill>
                  <a:srgbClr val="7030A0"/>
                </a:solidFill>
                <a:latin typeface="Comic Sans MS" pitchFamily="66" charset="0"/>
              </a:rPr>
              <a:t> </a:t>
            </a:r>
            <a:r>
              <a:rPr lang="fr-FR" sz="2800" b="1" dirty="0" err="1" smtClean="0">
                <a:solidFill>
                  <a:srgbClr val="7030A0"/>
                </a:solidFill>
                <a:latin typeface="Comic Sans MS" pitchFamily="66" charset="0"/>
              </a:rPr>
              <a:t>Mott</a:t>
            </a:r>
            <a:r>
              <a:rPr lang="fr-FR" sz="2800" b="1" dirty="0" smtClean="0">
                <a:solidFill>
                  <a:srgbClr val="7030A0"/>
                </a:solidFill>
                <a:latin typeface="Comic Sans MS" pitchFamily="66" charset="0"/>
              </a:rPr>
              <a:t> phase </a:t>
            </a:r>
            <a:r>
              <a:rPr lang="fr-FR" sz="2800" b="1" dirty="0" err="1" smtClean="0">
                <a:solidFill>
                  <a:srgbClr val="7030A0"/>
                </a:solidFill>
                <a:latin typeface="Comic Sans MS" pitchFamily="66" charset="0"/>
              </a:rPr>
              <a:t>diagram</a:t>
            </a:r>
            <a:endParaRPr lang="fr-FR" sz="2800" b="1" baseline="-25000" dirty="0" smtClean="0">
              <a:solidFill>
                <a:srgbClr val="7030A0"/>
              </a:solidFill>
              <a:latin typeface="Comic Sans MS" pitchFamily="66" charset="0"/>
              <a:sym typeface="Symbol"/>
            </a:endParaRPr>
          </a:p>
        </p:txBody>
      </p:sp>
      <p:pic>
        <p:nvPicPr>
          <p:cNvPr id="247811" name="Picture 3"/>
          <p:cNvPicPr>
            <a:picLocks noChangeAspect="1" noChangeArrowheads="1"/>
          </p:cNvPicPr>
          <p:nvPr/>
        </p:nvPicPr>
        <p:blipFill>
          <a:blip r:embed="rId4" cstate="print"/>
          <a:srcRect/>
          <a:stretch>
            <a:fillRect/>
          </a:stretch>
        </p:blipFill>
        <p:spPr bwMode="auto">
          <a:xfrm>
            <a:off x="0" y="2162297"/>
            <a:ext cx="4244785" cy="3281084"/>
          </a:xfrm>
          <a:prstGeom prst="rect">
            <a:avLst/>
          </a:prstGeom>
          <a:noFill/>
          <a:ln w="9525">
            <a:noFill/>
            <a:miter lim="800000"/>
            <a:headEnd/>
            <a:tailEnd/>
          </a:ln>
          <a:effectLst/>
        </p:spPr>
      </p:pic>
      <p:grpSp>
        <p:nvGrpSpPr>
          <p:cNvPr id="2" name="Group 18"/>
          <p:cNvGrpSpPr>
            <a:grpSpLocks/>
          </p:cNvGrpSpPr>
          <p:nvPr/>
        </p:nvGrpSpPr>
        <p:grpSpPr bwMode="auto">
          <a:xfrm>
            <a:off x="118338" y="6024282"/>
            <a:ext cx="8893175" cy="807436"/>
            <a:chOff x="110" y="3654"/>
            <a:chExt cx="5602" cy="598"/>
          </a:xfrm>
        </p:grpSpPr>
        <p:sp>
          <p:nvSpPr>
            <p:cNvPr id="17" name="AutoShape 19"/>
            <p:cNvSpPr>
              <a:spLocks noChangeArrowheads="1"/>
            </p:cNvSpPr>
            <p:nvPr/>
          </p:nvSpPr>
          <p:spPr bwMode="auto">
            <a:xfrm>
              <a:off x="121" y="3682"/>
              <a:ext cx="5545" cy="570"/>
            </a:xfrm>
            <a:prstGeom prst="roundRect">
              <a:avLst>
                <a:gd name="adj" fmla="val 16667"/>
              </a:avLst>
            </a:prstGeom>
            <a:gradFill rotWithShape="0">
              <a:gsLst>
                <a:gs pos="0">
                  <a:srgbClr val="FF9900"/>
                </a:gs>
                <a:gs pos="50000">
                  <a:srgbClr val="FFFF66"/>
                </a:gs>
                <a:gs pos="100000">
                  <a:srgbClr val="FF9900"/>
                </a:gs>
              </a:gsLst>
              <a:lin ang="5400000" scaled="1"/>
            </a:gradFill>
            <a:ln w="9525">
              <a:round/>
              <a:headEnd/>
              <a:tailEnd/>
            </a:ln>
            <a:effectLst>
              <a:outerShdw dist="50800" dir="5400000" algn="ctr" rotWithShape="0">
                <a:srgbClr val="FF9900"/>
              </a:outerShdw>
            </a:effectLst>
            <a:scene3d>
              <a:camera prst="legacyObliqueTopRight"/>
              <a:lightRig rig="legacyFlat3" dir="b"/>
            </a:scene3d>
            <a:sp3d extrusionH="49200" prstMaterial="legacyMatte">
              <a:bevelT w="13500" h="13500" prst="angle"/>
              <a:bevelB w="13500" h="13500" prst="angle"/>
              <a:extrusionClr>
                <a:srgbClr val="FF9900"/>
              </a:extrusionClr>
            </a:sp3d>
          </p:spPr>
          <p:txBody>
            <a:bodyPr wrap="none" anchor="ctr">
              <a:flatTx/>
            </a:bodyPr>
            <a:lstStyle/>
            <a:p>
              <a:pPr>
                <a:defRPr/>
              </a:pPr>
              <a:endParaRPr lang="fr-FR">
                <a:latin typeface="Arial" pitchFamily="34" charset="0"/>
                <a:cs typeface="Arial" pitchFamily="34" charset="0"/>
              </a:endParaRPr>
            </a:p>
          </p:txBody>
        </p:sp>
        <p:sp>
          <p:nvSpPr>
            <p:cNvPr id="19" name="Rectangle 12"/>
            <p:cNvSpPr>
              <a:spLocks noChangeArrowheads="1"/>
            </p:cNvSpPr>
            <p:nvPr/>
          </p:nvSpPr>
          <p:spPr bwMode="auto">
            <a:xfrm>
              <a:off x="110" y="3654"/>
              <a:ext cx="5602" cy="523"/>
            </a:xfrm>
            <a:prstGeom prst="rect">
              <a:avLst/>
            </a:prstGeom>
            <a:noFill/>
            <a:ln w="9525">
              <a:noFill/>
              <a:miter lim="800000"/>
              <a:headEnd/>
              <a:tailEnd/>
            </a:ln>
          </p:spPr>
          <p:txBody>
            <a:bodyPr>
              <a:spAutoFit/>
            </a:bodyPr>
            <a:lstStyle/>
            <a:p>
              <a:pPr algn="ctr"/>
              <a:r>
                <a:rPr lang="fr-FR" sz="2400" b="1" dirty="0" err="1" smtClean="0">
                  <a:latin typeface="Comic Sans MS" pitchFamily="66" charset="0"/>
                </a:rPr>
                <a:t>Temperature</a:t>
              </a:r>
              <a:r>
                <a:rPr lang="fr-FR" sz="2400" b="1" dirty="0" smtClean="0">
                  <a:latin typeface="Comic Sans MS" pitchFamily="66" charset="0"/>
                </a:rPr>
                <a:t>-</a:t>
              </a:r>
              <a:r>
                <a:rPr lang="fr-FR" sz="2400" b="1" dirty="0" err="1" smtClean="0">
                  <a:latin typeface="Comic Sans MS" pitchFamily="66" charset="0"/>
                </a:rPr>
                <a:t>induced</a:t>
              </a:r>
              <a:r>
                <a:rPr lang="fr-FR" sz="2400" b="1" dirty="0" smtClean="0">
                  <a:latin typeface="Comic Sans MS" pitchFamily="66" charset="0"/>
                </a:rPr>
                <a:t> </a:t>
              </a:r>
              <a:r>
                <a:rPr lang="fr-FR" sz="2400" b="1" dirty="0" err="1" smtClean="0">
                  <a:latin typeface="Comic Sans MS" pitchFamily="66" charset="0"/>
                </a:rPr>
                <a:t>Insulator</a:t>
              </a:r>
              <a:r>
                <a:rPr lang="fr-FR" sz="2400" b="1" dirty="0" smtClean="0">
                  <a:latin typeface="Comic Sans MS" pitchFamily="66" charset="0"/>
                </a:rPr>
                <a:t> to </a:t>
              </a:r>
              <a:r>
                <a:rPr lang="fr-FR" sz="2400" b="1" dirty="0" err="1" smtClean="0">
                  <a:latin typeface="Comic Sans MS" pitchFamily="66" charset="0"/>
                </a:rPr>
                <a:t>Metal</a:t>
              </a:r>
              <a:r>
                <a:rPr lang="fr-FR" sz="2400" b="1" dirty="0" smtClean="0">
                  <a:latin typeface="Comic Sans MS" pitchFamily="66" charset="0"/>
                </a:rPr>
                <a:t> Transition </a:t>
              </a:r>
              <a:r>
                <a:rPr lang="fr-FR" sz="2400" b="1" dirty="0" smtClean="0">
                  <a:latin typeface="Comic Sans MS" pitchFamily="66" charset="0"/>
                  <a:sym typeface="Wingdings" pitchFamily="2" charset="2"/>
                </a:rPr>
                <a:t> non-</a:t>
              </a:r>
              <a:r>
                <a:rPr lang="fr-FR" sz="2400" b="1" dirty="0" err="1" smtClean="0">
                  <a:latin typeface="Comic Sans MS" pitchFamily="66" charset="0"/>
                  <a:sym typeface="Wingdings" pitchFamily="2" charset="2"/>
                </a:rPr>
                <a:t>universal</a:t>
              </a:r>
              <a:r>
                <a:rPr lang="fr-FR" sz="2400" b="1" dirty="0" smtClean="0">
                  <a:latin typeface="Comic Sans MS" pitchFamily="66" charset="0"/>
                  <a:sym typeface="Wingdings" pitchFamily="2" charset="2"/>
                </a:rPr>
                <a:t> </a:t>
              </a:r>
              <a:r>
                <a:rPr lang="fr-FR" sz="2400" b="1" dirty="0" err="1" smtClean="0">
                  <a:latin typeface="Comic Sans MS" pitchFamily="66" charset="0"/>
                  <a:sym typeface="Wingdings" pitchFamily="2" charset="2"/>
                </a:rPr>
                <a:t>Mott</a:t>
              </a:r>
              <a:r>
                <a:rPr lang="fr-FR" sz="2400" b="1" dirty="0" smtClean="0">
                  <a:latin typeface="Comic Sans MS" pitchFamily="66" charset="0"/>
                  <a:sym typeface="Wingdings" pitchFamily="2" charset="2"/>
                </a:rPr>
                <a:t> </a:t>
              </a:r>
              <a:r>
                <a:rPr lang="fr-FR" sz="2400" b="1" dirty="0" err="1" smtClean="0">
                  <a:latin typeface="Comic Sans MS" pitchFamily="66" charset="0"/>
                  <a:sym typeface="Wingdings" pitchFamily="2" charset="2"/>
                </a:rPr>
                <a:t>behavior</a:t>
              </a:r>
              <a:endParaRPr lang="fr-FR" sz="2400" b="1" dirty="0">
                <a:solidFill>
                  <a:srgbClr val="000000"/>
                </a:solidFill>
                <a:latin typeface="Comic Sans MS" pitchFamily="66" charset="0"/>
              </a:endParaRPr>
            </a:p>
          </p:txBody>
        </p:sp>
      </p:grpSp>
      <p:sp>
        <p:nvSpPr>
          <p:cNvPr id="24" name="Rectangle à coins arrondis 23"/>
          <p:cNvSpPr/>
          <p:nvPr/>
        </p:nvSpPr>
        <p:spPr bwMode="auto">
          <a:xfrm>
            <a:off x="4270784" y="817582"/>
            <a:ext cx="4819426" cy="5174428"/>
          </a:xfrm>
          <a:prstGeom prst="roundRect">
            <a:avLst>
              <a:gd name="adj" fmla="val 6176"/>
            </a:avLst>
          </a:prstGeom>
          <a:noFill/>
          <a:ln w="50800"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charset="0"/>
            </a:endParaRPr>
          </a:p>
        </p:txBody>
      </p:sp>
      <p:pic>
        <p:nvPicPr>
          <p:cNvPr id="15" name="Picture 1"/>
          <p:cNvPicPr>
            <a:picLocks noChangeAspect="1" noChangeArrowheads="1"/>
          </p:cNvPicPr>
          <p:nvPr/>
        </p:nvPicPr>
        <p:blipFill>
          <a:blip r:embed="rId5" cstate="print"/>
          <a:srcRect/>
          <a:stretch>
            <a:fillRect/>
          </a:stretch>
        </p:blipFill>
        <p:spPr bwMode="auto">
          <a:xfrm>
            <a:off x="4897821" y="3393291"/>
            <a:ext cx="3521752" cy="2536646"/>
          </a:xfrm>
          <a:prstGeom prst="rect">
            <a:avLst/>
          </a:prstGeom>
          <a:noFill/>
          <a:ln w="9525">
            <a:noFill/>
            <a:miter lim="800000"/>
            <a:headEnd/>
            <a:tailEnd/>
          </a:ln>
        </p:spPr>
      </p:pic>
      <p:sp>
        <p:nvSpPr>
          <p:cNvPr id="23" name="ZoneTexte 22"/>
          <p:cNvSpPr txBox="1"/>
          <p:nvPr/>
        </p:nvSpPr>
        <p:spPr>
          <a:xfrm>
            <a:off x="7912573" y="3065927"/>
            <a:ext cx="1231427" cy="461665"/>
          </a:xfrm>
          <a:prstGeom prst="rect">
            <a:avLst/>
          </a:prstGeom>
          <a:noFill/>
        </p:spPr>
        <p:txBody>
          <a:bodyPr wrap="none" rtlCol="0">
            <a:spAutoFit/>
          </a:bodyPr>
          <a:lstStyle/>
          <a:p>
            <a:r>
              <a:rPr lang="fr-FR" sz="1200" b="1" dirty="0" smtClean="0">
                <a:latin typeface="Comic Sans MS" pitchFamily="66" charset="0"/>
              </a:rPr>
              <a:t>Science 318, </a:t>
            </a:r>
          </a:p>
          <a:p>
            <a:r>
              <a:rPr lang="fr-FR" sz="1200" b="1" dirty="0" smtClean="0">
                <a:latin typeface="Comic Sans MS" pitchFamily="66" charset="0"/>
              </a:rPr>
              <a:t>1750 (2007)</a:t>
            </a:r>
            <a:endParaRPr lang="fr-FR" sz="1200" b="1" dirty="0">
              <a:latin typeface="Comic Sans MS" pitchFamily="66" charset="0"/>
            </a:endParaRPr>
          </a:p>
        </p:txBody>
      </p:sp>
      <p:sp>
        <p:nvSpPr>
          <p:cNvPr id="25" name="Étoile à 4 branches 24"/>
          <p:cNvSpPr>
            <a:spLocks noChangeAspect="1"/>
          </p:cNvSpPr>
          <p:nvPr/>
        </p:nvSpPr>
        <p:spPr bwMode="auto">
          <a:xfrm>
            <a:off x="3818965" y="570155"/>
            <a:ext cx="5616000" cy="5616000"/>
          </a:xfrm>
          <a:prstGeom prst="star4">
            <a:avLst>
              <a:gd name="adj" fmla="val 3747"/>
            </a:avLst>
          </a:prstGeom>
          <a:solidFill>
            <a:schemeClr val="tx1"/>
          </a:solidFill>
          <a:ln w="22225" cap="flat" cmpd="sng" algn="ctr">
            <a:solidFill>
              <a:srgbClr val="5F5F5F"/>
            </a:solidFill>
            <a:prstDash val="solid"/>
            <a:round/>
            <a:headEnd type="none" w="med" len="med"/>
            <a:tailEnd type="none" w="med" len="med"/>
          </a:ln>
          <a:effectLst/>
          <a:scene3d>
            <a:camera prst="orthographicFront">
              <a:rot lat="0" lon="0" rev="2700000"/>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charset="0"/>
            </a:endParaRPr>
          </a:p>
        </p:txBody>
      </p:sp>
      <p:sp>
        <p:nvSpPr>
          <p:cNvPr id="18" name="ZoneTexte 17"/>
          <p:cNvSpPr txBox="1"/>
          <p:nvPr/>
        </p:nvSpPr>
        <p:spPr>
          <a:xfrm>
            <a:off x="4266031" y="5499158"/>
            <a:ext cx="1777417" cy="461665"/>
          </a:xfrm>
          <a:prstGeom prst="rect">
            <a:avLst/>
          </a:prstGeom>
          <a:noFill/>
        </p:spPr>
        <p:txBody>
          <a:bodyPr wrap="square" rtlCol="0">
            <a:spAutoFit/>
          </a:bodyPr>
          <a:lstStyle/>
          <a:p>
            <a:r>
              <a:rPr lang="fr-FR" sz="2400" b="1" dirty="0" smtClean="0">
                <a:solidFill>
                  <a:srgbClr val="7030A0"/>
                </a:solidFill>
                <a:latin typeface="Comic Sans MS" pitchFamily="66" charset="0"/>
              </a:rPr>
              <a:t>Ca</a:t>
            </a:r>
            <a:r>
              <a:rPr lang="fr-FR" sz="2400" b="1" baseline="-25000" dirty="0" smtClean="0">
                <a:solidFill>
                  <a:srgbClr val="7030A0"/>
                </a:solidFill>
                <a:latin typeface="Comic Sans MS" pitchFamily="66" charset="0"/>
              </a:rPr>
              <a:t>2</a:t>
            </a:r>
            <a:r>
              <a:rPr lang="fr-FR" sz="2400" b="1" dirty="0" smtClean="0">
                <a:solidFill>
                  <a:srgbClr val="7030A0"/>
                </a:solidFill>
                <a:latin typeface="Comic Sans MS" pitchFamily="66" charset="0"/>
              </a:rPr>
              <a:t>RuO</a:t>
            </a:r>
            <a:r>
              <a:rPr lang="fr-FR" sz="2400" b="1" baseline="-25000" dirty="0" smtClean="0">
                <a:solidFill>
                  <a:srgbClr val="7030A0"/>
                </a:solidFill>
                <a:latin typeface="Comic Sans MS" pitchFamily="66" charset="0"/>
              </a:rPr>
              <a:t>4</a:t>
            </a:r>
            <a:endParaRPr lang="fr-FR" sz="2400" b="1" baseline="-25000" dirty="0" smtClean="0">
              <a:solidFill>
                <a:srgbClr val="7030A0"/>
              </a:solidFill>
              <a:latin typeface="Comic Sans MS" pitchFamily="66" charset="0"/>
              <a:sym typeface="Symbol"/>
            </a:endParaRPr>
          </a:p>
        </p:txBody>
      </p:sp>
      <p:sp>
        <p:nvSpPr>
          <p:cNvPr id="20" name="ZoneTexte 19"/>
          <p:cNvSpPr txBox="1"/>
          <p:nvPr/>
        </p:nvSpPr>
        <p:spPr>
          <a:xfrm>
            <a:off x="8186262" y="4016324"/>
            <a:ext cx="957738" cy="461665"/>
          </a:xfrm>
          <a:prstGeom prst="rect">
            <a:avLst/>
          </a:prstGeom>
          <a:noFill/>
        </p:spPr>
        <p:txBody>
          <a:bodyPr wrap="square" rtlCol="0">
            <a:spAutoFit/>
          </a:bodyPr>
          <a:lstStyle/>
          <a:p>
            <a:r>
              <a:rPr lang="fr-FR" sz="1200" b="1" dirty="0" smtClean="0">
                <a:latin typeface="Comic Sans MS" pitchFamily="66" charset="0"/>
              </a:rPr>
              <a:t>PRL 105, 177203</a:t>
            </a:r>
            <a:endParaRPr lang="fr-FR" sz="1200" b="1" dirty="0">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24" grpId="0" animBg="1"/>
      <p:bldP spid="23" grpId="0"/>
      <p:bldP spid="25" grpId="0" animBg="1"/>
      <p:bldP spid="18" grpId="0"/>
      <p:bldP spid="2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PULSE&amp;DC_AVALANCHE1"/>
          <p:cNvPicPr>
            <a:picLocks noChangeAspect="1" noChangeArrowheads="1"/>
          </p:cNvPicPr>
          <p:nvPr/>
        </p:nvPicPr>
        <p:blipFill>
          <a:blip r:embed="rId2" cstate="print"/>
          <a:srcRect/>
          <a:stretch>
            <a:fillRect/>
          </a:stretch>
        </p:blipFill>
        <p:spPr bwMode="auto">
          <a:xfrm>
            <a:off x="3257550" y="1266825"/>
            <a:ext cx="2605088" cy="4073525"/>
          </a:xfrm>
          <a:prstGeom prst="rect">
            <a:avLst/>
          </a:prstGeom>
          <a:noFill/>
        </p:spPr>
      </p:pic>
      <p:pic>
        <p:nvPicPr>
          <p:cNvPr id="111619" name="Picture 3" descr="PULSE&amp;DC_AVALANCHE"/>
          <p:cNvPicPr>
            <a:picLocks noChangeAspect="1" noChangeArrowheads="1"/>
          </p:cNvPicPr>
          <p:nvPr/>
        </p:nvPicPr>
        <p:blipFill>
          <a:blip r:embed="rId3" cstate="print"/>
          <a:srcRect/>
          <a:stretch>
            <a:fillRect/>
          </a:stretch>
        </p:blipFill>
        <p:spPr bwMode="auto">
          <a:xfrm>
            <a:off x="3248025" y="1265238"/>
            <a:ext cx="2624138" cy="4076700"/>
          </a:xfrm>
          <a:prstGeom prst="rect">
            <a:avLst/>
          </a:prstGeom>
          <a:noFill/>
        </p:spPr>
      </p:pic>
      <p:sp>
        <p:nvSpPr>
          <p:cNvPr id="111620" name="Rectangle 4"/>
          <p:cNvSpPr>
            <a:spLocks noChangeArrowheads="1"/>
          </p:cNvSpPr>
          <p:nvPr/>
        </p:nvSpPr>
        <p:spPr bwMode="auto">
          <a:xfrm>
            <a:off x="3600450" y="5313363"/>
            <a:ext cx="2428875" cy="1190625"/>
          </a:xfrm>
          <a:prstGeom prst="rect">
            <a:avLst/>
          </a:prstGeom>
          <a:noFill/>
          <a:ln w="9525">
            <a:noFill/>
            <a:miter lim="800000"/>
            <a:headEnd/>
            <a:tailEnd/>
          </a:ln>
          <a:effectLst/>
        </p:spPr>
        <p:txBody>
          <a:bodyPr>
            <a:spAutoFit/>
          </a:bodyPr>
          <a:lstStyle/>
          <a:p>
            <a:r>
              <a:rPr lang="fr-FR" b="1">
                <a:solidFill>
                  <a:schemeClr val="accent2"/>
                </a:solidFill>
                <a:latin typeface="Comic Sans MS" pitchFamily="66" charset="0"/>
              </a:rPr>
              <a:t>E</a:t>
            </a:r>
            <a:r>
              <a:rPr lang="fr-FR" b="1" baseline="-25000">
                <a:solidFill>
                  <a:srgbClr val="0033CC"/>
                </a:solidFill>
                <a:latin typeface="Comic Sans MS" pitchFamily="66" charset="0"/>
              </a:rPr>
              <a:t>th </a:t>
            </a:r>
            <a:r>
              <a:rPr lang="fr-FR" b="1">
                <a:solidFill>
                  <a:schemeClr val="accent2"/>
                </a:solidFill>
                <a:latin typeface="Comic Sans MS" pitchFamily="66" charset="0"/>
              </a:rPr>
              <a:t>≈ 1-10 kV/cm</a:t>
            </a:r>
          </a:p>
          <a:p>
            <a:r>
              <a:rPr lang="fr-FR" b="1">
                <a:solidFill>
                  <a:schemeClr val="accent2"/>
                </a:solidFill>
                <a:latin typeface="Comic Sans MS" pitchFamily="66" charset="0"/>
              </a:rPr>
              <a:t>Gap ~ 0.2 eV</a:t>
            </a:r>
          </a:p>
          <a:p>
            <a:r>
              <a:rPr lang="fr-FR" b="1">
                <a:solidFill>
                  <a:schemeClr val="accent2"/>
                </a:solidFill>
                <a:latin typeface="Comic Sans MS" pitchFamily="66" charset="0"/>
              </a:rPr>
              <a:t>Electronic</a:t>
            </a:r>
          </a:p>
          <a:p>
            <a:r>
              <a:rPr lang="fr-FR" b="1">
                <a:solidFill>
                  <a:schemeClr val="accent2"/>
                </a:solidFill>
                <a:latin typeface="Comic Sans MS" pitchFamily="66" charset="0"/>
              </a:rPr>
              <a:t>Non homogeneous</a:t>
            </a:r>
          </a:p>
        </p:txBody>
      </p:sp>
      <p:grpSp>
        <p:nvGrpSpPr>
          <p:cNvPr id="2" name="Group 5"/>
          <p:cNvGrpSpPr>
            <a:grpSpLocks/>
          </p:cNvGrpSpPr>
          <p:nvPr/>
        </p:nvGrpSpPr>
        <p:grpSpPr bwMode="auto">
          <a:xfrm>
            <a:off x="123825" y="2428875"/>
            <a:ext cx="3357563" cy="4229100"/>
            <a:chOff x="78" y="1530"/>
            <a:chExt cx="2115" cy="2664"/>
          </a:xfrm>
        </p:grpSpPr>
        <p:grpSp>
          <p:nvGrpSpPr>
            <p:cNvPr id="3" name="Group 6"/>
            <p:cNvGrpSpPr>
              <a:grpSpLocks/>
            </p:cNvGrpSpPr>
            <p:nvPr/>
          </p:nvGrpSpPr>
          <p:grpSpPr bwMode="auto">
            <a:xfrm>
              <a:off x="78" y="1530"/>
              <a:ext cx="2115" cy="2664"/>
              <a:chOff x="78" y="1530"/>
              <a:chExt cx="2115" cy="2664"/>
            </a:xfrm>
          </p:grpSpPr>
          <p:grpSp>
            <p:nvGrpSpPr>
              <p:cNvPr id="4" name="Group 7"/>
              <p:cNvGrpSpPr>
                <a:grpSpLocks/>
              </p:cNvGrpSpPr>
              <p:nvPr/>
            </p:nvGrpSpPr>
            <p:grpSpPr bwMode="auto">
              <a:xfrm>
                <a:off x="78" y="1530"/>
                <a:ext cx="1788" cy="2664"/>
                <a:chOff x="36" y="1062"/>
                <a:chExt cx="1788" cy="2664"/>
              </a:xfrm>
            </p:grpSpPr>
            <p:sp>
              <p:nvSpPr>
                <p:cNvPr id="111624" name="AutoShape 8"/>
                <p:cNvSpPr>
                  <a:spLocks noChangeArrowheads="1"/>
                </p:cNvSpPr>
                <p:nvPr/>
              </p:nvSpPr>
              <p:spPr bwMode="auto">
                <a:xfrm>
                  <a:off x="36" y="1062"/>
                  <a:ext cx="1788" cy="2664"/>
                </a:xfrm>
                <a:prstGeom prst="flowChartAlternateProcess">
                  <a:avLst/>
                </a:prstGeom>
                <a:solidFill>
                  <a:srgbClr val="FFFF99"/>
                </a:solidFill>
                <a:ln w="25400">
                  <a:solidFill>
                    <a:schemeClr val="tx1"/>
                  </a:solidFill>
                  <a:miter lim="800000"/>
                  <a:headEnd/>
                  <a:tailEnd/>
                </a:ln>
                <a:effectLst/>
              </p:spPr>
              <p:txBody>
                <a:bodyPr wrap="none" anchor="ctr"/>
                <a:lstStyle/>
                <a:p>
                  <a:pPr algn="ctr"/>
                  <a:endParaRPr lang="fr-FR" b="1">
                    <a:latin typeface="Times New Roman" pitchFamily="18" charset="0"/>
                  </a:endParaRPr>
                </a:p>
              </p:txBody>
            </p:sp>
            <p:sp>
              <p:nvSpPr>
                <p:cNvPr id="111625" name="Rectangle 51"/>
                <p:cNvSpPr>
                  <a:spLocks noChangeArrowheads="1"/>
                </p:cNvSpPr>
                <p:nvPr/>
              </p:nvSpPr>
              <p:spPr bwMode="auto">
                <a:xfrm>
                  <a:off x="208" y="2922"/>
                  <a:ext cx="1433" cy="288"/>
                </a:xfrm>
                <a:prstGeom prst="rect">
                  <a:avLst/>
                </a:prstGeom>
                <a:noFill/>
                <a:ln w="9525">
                  <a:noFill/>
                  <a:miter lim="800000"/>
                  <a:headEnd/>
                  <a:tailEnd/>
                </a:ln>
              </p:spPr>
              <p:txBody>
                <a:bodyPr>
                  <a:spAutoFit/>
                </a:bodyPr>
                <a:lstStyle/>
                <a:p>
                  <a:pPr algn="ctr">
                    <a:spcBef>
                      <a:spcPct val="50000"/>
                    </a:spcBef>
                  </a:pPr>
                  <a:r>
                    <a:rPr lang="fr-FR" sz="1200">
                      <a:latin typeface="Comic Sans MS" pitchFamily="66" charset="0"/>
                    </a:rPr>
                    <a:t>Monceau </a:t>
                  </a:r>
                  <a:r>
                    <a:rPr lang="fr-FR" sz="1200" i="1">
                      <a:latin typeface="Comic Sans MS" pitchFamily="66" charset="0"/>
                    </a:rPr>
                    <a:t>et al.</a:t>
                  </a:r>
                  <a:r>
                    <a:rPr lang="fr-FR" sz="1200">
                      <a:latin typeface="Comic Sans MS" pitchFamily="66" charset="0"/>
                    </a:rPr>
                    <a:t>, </a:t>
                  </a:r>
                  <a:br>
                    <a:rPr lang="fr-FR" sz="1200">
                      <a:latin typeface="Comic Sans MS" pitchFamily="66" charset="0"/>
                    </a:rPr>
                  </a:br>
                  <a:r>
                    <a:rPr lang="fr-FR" sz="1200">
                      <a:latin typeface="Comic Sans MS" pitchFamily="66" charset="0"/>
                    </a:rPr>
                    <a:t>PRL 37, 602 (1976)</a:t>
                  </a:r>
                </a:p>
              </p:txBody>
            </p:sp>
            <p:sp>
              <p:nvSpPr>
                <p:cNvPr id="111626" name="Text Box 10"/>
                <p:cNvSpPr txBox="1">
                  <a:spLocks noChangeArrowheads="1"/>
                </p:cNvSpPr>
                <p:nvPr/>
              </p:nvSpPr>
              <p:spPr bwMode="auto">
                <a:xfrm>
                  <a:off x="81" y="3200"/>
                  <a:ext cx="1629" cy="460"/>
                </a:xfrm>
                <a:prstGeom prst="rect">
                  <a:avLst/>
                </a:prstGeom>
                <a:noFill/>
                <a:ln w="9525">
                  <a:noFill/>
                  <a:miter lim="800000"/>
                  <a:headEnd/>
                  <a:tailEnd/>
                </a:ln>
                <a:effectLst/>
              </p:spPr>
              <p:txBody>
                <a:bodyPr>
                  <a:spAutoFit/>
                </a:bodyPr>
                <a:lstStyle/>
                <a:p>
                  <a:pPr algn="ctr"/>
                  <a:r>
                    <a:rPr lang="fr-FR" sz="1400" b="1">
                      <a:solidFill>
                        <a:schemeClr val="accent2"/>
                      </a:solidFill>
                      <a:latin typeface="Comic Sans MS" pitchFamily="66" charset="0"/>
                    </a:rPr>
                    <a:t>E</a:t>
                  </a:r>
                  <a:r>
                    <a:rPr lang="fr-FR" b="1" baseline="-25000">
                      <a:solidFill>
                        <a:srgbClr val="0033CC"/>
                      </a:solidFill>
                      <a:latin typeface="Times New Roman" pitchFamily="18" charset="0"/>
                    </a:rPr>
                    <a:t>th</a:t>
                  </a:r>
                  <a:r>
                    <a:rPr lang="fr-FR" sz="1400" b="1">
                      <a:solidFill>
                        <a:schemeClr val="accent2"/>
                      </a:solidFill>
                      <a:latin typeface="Comic Sans MS" pitchFamily="66" charset="0"/>
                    </a:rPr>
                    <a:t>&lt; 1 V/cm</a:t>
                  </a:r>
                </a:p>
                <a:p>
                  <a:pPr algn="ctr"/>
                  <a:r>
                    <a:rPr lang="fr-FR" sz="1400" b="1">
                      <a:solidFill>
                        <a:schemeClr val="accent2"/>
                      </a:solidFill>
                      <a:latin typeface="Comic Sans MS" pitchFamily="66" charset="0"/>
                    </a:rPr>
                    <a:t>I(V) different</a:t>
                  </a:r>
                </a:p>
                <a:p>
                  <a:pPr algn="ctr"/>
                  <a:r>
                    <a:rPr lang="fr-FR" sz="1400" b="1">
                      <a:solidFill>
                        <a:schemeClr val="accent2"/>
                      </a:solidFill>
                      <a:latin typeface="Comic Sans MS" pitchFamily="66" charset="0"/>
                    </a:rPr>
                    <a:t>No strutural transition</a:t>
                  </a:r>
                </a:p>
              </p:txBody>
            </p:sp>
            <p:pic>
              <p:nvPicPr>
                <p:cNvPr id="111627" name="Picture 11"/>
                <p:cNvPicPr>
                  <a:picLocks noChangeAspect="1" noChangeArrowheads="1"/>
                </p:cNvPicPr>
                <p:nvPr/>
              </p:nvPicPr>
              <p:blipFill>
                <a:blip r:embed="rId4" cstate="print"/>
                <a:srcRect/>
                <a:stretch>
                  <a:fillRect/>
                </a:stretch>
              </p:blipFill>
              <p:spPr bwMode="auto">
                <a:xfrm>
                  <a:off x="93" y="1735"/>
                  <a:ext cx="1584" cy="1217"/>
                </a:xfrm>
                <a:prstGeom prst="rect">
                  <a:avLst/>
                </a:prstGeom>
                <a:noFill/>
                <a:ln w="9525">
                  <a:noFill/>
                  <a:miter lim="800000"/>
                  <a:headEnd/>
                  <a:tailEnd/>
                </a:ln>
                <a:effectLst/>
              </p:spPr>
            </p:pic>
            <p:sp>
              <p:nvSpPr>
                <p:cNvPr id="111628" name="Text Box 12"/>
                <p:cNvSpPr txBox="1">
                  <a:spLocks noChangeArrowheads="1"/>
                </p:cNvSpPr>
                <p:nvPr/>
              </p:nvSpPr>
              <p:spPr bwMode="auto">
                <a:xfrm>
                  <a:off x="254" y="1908"/>
                  <a:ext cx="492" cy="231"/>
                </a:xfrm>
                <a:prstGeom prst="rect">
                  <a:avLst/>
                </a:prstGeom>
                <a:noFill/>
                <a:ln w="9525">
                  <a:noFill/>
                  <a:miter lim="800000"/>
                  <a:headEnd/>
                  <a:tailEnd/>
                </a:ln>
                <a:effectLst/>
              </p:spPr>
              <p:txBody>
                <a:bodyPr wrap="none">
                  <a:spAutoFit/>
                </a:bodyPr>
                <a:lstStyle/>
                <a:p>
                  <a:r>
                    <a:rPr lang="fr-FR" b="1">
                      <a:latin typeface="Times New Roman" pitchFamily="18" charset="0"/>
                    </a:rPr>
                    <a:t>NbSe</a:t>
                  </a:r>
                  <a:r>
                    <a:rPr lang="fr-FR" b="1" baseline="-25000">
                      <a:latin typeface="Times New Roman" pitchFamily="18" charset="0"/>
                    </a:rPr>
                    <a:t>3</a:t>
                  </a:r>
                </a:p>
              </p:txBody>
            </p:sp>
            <p:sp>
              <p:nvSpPr>
                <p:cNvPr id="111629" name="Text Box 13"/>
                <p:cNvSpPr txBox="1">
                  <a:spLocks noChangeArrowheads="1"/>
                </p:cNvSpPr>
                <p:nvPr/>
              </p:nvSpPr>
              <p:spPr bwMode="auto">
                <a:xfrm>
                  <a:off x="158" y="1112"/>
                  <a:ext cx="1600" cy="826"/>
                </a:xfrm>
                <a:prstGeom prst="rect">
                  <a:avLst/>
                </a:prstGeom>
                <a:noFill/>
                <a:ln w="9525">
                  <a:noFill/>
                  <a:miter lim="800000"/>
                  <a:headEnd/>
                  <a:tailEnd/>
                </a:ln>
                <a:effectLst/>
              </p:spPr>
              <p:txBody>
                <a:bodyPr>
                  <a:spAutoFit/>
                </a:bodyPr>
                <a:lstStyle/>
                <a:p>
                  <a:pPr algn="ctr"/>
                  <a:r>
                    <a:rPr lang="en-US" sz="2000" b="1">
                      <a:latin typeface="Comic Sans MS" pitchFamily="66" charset="0"/>
                      <a:sym typeface="Symbol" pitchFamily="18" charset="2"/>
                    </a:rPr>
                    <a:t>Charge density wave depinning (CDW)</a:t>
                  </a:r>
                </a:p>
                <a:p>
                  <a:pPr algn="ctr"/>
                  <a:endParaRPr lang="fr-FR" sz="2000" b="1">
                    <a:latin typeface="Comic Sans MS" pitchFamily="66" charset="0"/>
                    <a:sym typeface="Symbol" pitchFamily="18" charset="2"/>
                  </a:endParaRPr>
                </a:p>
              </p:txBody>
            </p:sp>
          </p:grpSp>
          <p:sp>
            <p:nvSpPr>
              <p:cNvPr id="111630" name="Line 14"/>
              <p:cNvSpPr>
                <a:spLocks noChangeShapeType="1"/>
              </p:cNvSpPr>
              <p:nvPr/>
            </p:nvSpPr>
            <p:spPr bwMode="auto">
              <a:xfrm flipH="1">
                <a:off x="1876" y="2586"/>
                <a:ext cx="317" cy="196"/>
              </a:xfrm>
              <a:prstGeom prst="line">
                <a:avLst/>
              </a:prstGeom>
              <a:noFill/>
              <a:ln w="88900">
                <a:solidFill>
                  <a:schemeClr val="tx1"/>
                </a:solidFill>
                <a:round/>
                <a:headEnd/>
                <a:tailEnd type="triangle" w="med" len="med"/>
              </a:ln>
              <a:effectLst/>
            </p:spPr>
            <p:txBody>
              <a:bodyPr/>
              <a:lstStyle/>
              <a:p>
                <a:endParaRPr lang="fr-FR"/>
              </a:p>
            </p:txBody>
          </p:sp>
        </p:grpSp>
        <p:sp>
          <p:nvSpPr>
            <p:cNvPr id="111631" name="Line 15"/>
            <p:cNvSpPr>
              <a:spLocks noChangeShapeType="1"/>
            </p:cNvSpPr>
            <p:nvPr/>
          </p:nvSpPr>
          <p:spPr bwMode="auto">
            <a:xfrm flipH="1">
              <a:off x="408" y="2628"/>
              <a:ext cx="12" cy="738"/>
            </a:xfrm>
            <a:prstGeom prst="line">
              <a:avLst/>
            </a:prstGeom>
            <a:noFill/>
            <a:ln w="25400">
              <a:solidFill>
                <a:srgbClr val="FF0000"/>
              </a:solidFill>
              <a:prstDash val="dash"/>
              <a:round/>
              <a:headEnd/>
              <a:tailEnd/>
            </a:ln>
            <a:effectLst/>
          </p:spPr>
          <p:txBody>
            <a:bodyPr/>
            <a:lstStyle/>
            <a:p>
              <a:endParaRPr lang="fr-FR"/>
            </a:p>
          </p:txBody>
        </p:sp>
      </p:grpSp>
      <p:sp>
        <p:nvSpPr>
          <p:cNvPr id="23" name="Title Placeholder 1"/>
          <p:cNvSpPr txBox="1">
            <a:spLocks/>
          </p:cNvSpPr>
          <p:nvPr/>
        </p:nvSpPr>
        <p:spPr bwMode="auto">
          <a:xfrm>
            <a:off x="0" y="0"/>
            <a:ext cx="9144000" cy="1049338"/>
          </a:xfrm>
          <a:prstGeom prst="rect">
            <a:avLst/>
          </a:prstGeom>
          <a:gradFill rotWithShape="0">
            <a:gsLst>
              <a:gs pos="0">
                <a:schemeClr val="accent2">
                  <a:gamma/>
                  <a:shade val="46275"/>
                  <a:invGamma/>
                </a:schemeClr>
              </a:gs>
              <a:gs pos="50000">
                <a:schemeClr val="accent2"/>
              </a:gs>
              <a:gs pos="100000">
                <a:schemeClr val="accent2">
                  <a:gamma/>
                  <a:shade val="46275"/>
                  <a:invGamma/>
                </a:schemeClr>
              </a:gs>
            </a:gsLst>
            <a:lin ang="5400000" scaled="1"/>
          </a:gradFill>
          <a:ln w="9525">
            <a:solidFill>
              <a:schemeClr val="tx1"/>
            </a:solidFill>
            <a:miter lim="800000"/>
            <a:headEnd/>
            <a:tailEnd/>
          </a:ln>
        </p:spPr>
        <p:txBody>
          <a:bodyPr anchor="ctr"/>
          <a:lstStyle/>
          <a:p>
            <a:pPr algn="ctr"/>
            <a:r>
              <a:rPr lang="en-US" sz="3200" b="1">
                <a:solidFill>
                  <a:schemeClr val="bg1"/>
                </a:solidFill>
                <a:latin typeface="Times New Roman" pitchFamily="18" charset="0"/>
              </a:rPr>
              <a:t>Non linear phenomena in the</a:t>
            </a:r>
            <a:r>
              <a:rPr lang="en-US" sz="3200" b="1">
                <a:solidFill>
                  <a:schemeClr val="bg1"/>
                </a:solidFill>
                <a:latin typeface="Times New Roman" pitchFamily="18" charset="0"/>
                <a:cs typeface="Arial" charset="0"/>
              </a:rPr>
              <a:t> AM</a:t>
            </a:r>
            <a:r>
              <a:rPr lang="en-US" sz="3200" b="1" baseline="-25000">
                <a:solidFill>
                  <a:schemeClr val="bg1"/>
                </a:solidFill>
                <a:latin typeface="Times New Roman" pitchFamily="18" charset="0"/>
                <a:cs typeface="Arial" charset="0"/>
              </a:rPr>
              <a:t>4</a:t>
            </a:r>
            <a:r>
              <a:rPr lang="en-US" sz="3200" b="1">
                <a:solidFill>
                  <a:schemeClr val="bg1"/>
                </a:solidFill>
                <a:latin typeface="Times New Roman" pitchFamily="18" charset="0"/>
                <a:cs typeface="Arial" charset="0"/>
              </a:rPr>
              <a:t>Q</a:t>
            </a:r>
            <a:r>
              <a:rPr lang="en-US" sz="3200" b="1" baseline="-25000">
                <a:solidFill>
                  <a:schemeClr val="bg1"/>
                </a:solidFill>
                <a:latin typeface="Times New Roman" pitchFamily="18" charset="0"/>
                <a:cs typeface="Arial" charset="0"/>
              </a:rPr>
              <a:t>8</a:t>
            </a:r>
            <a:r>
              <a:rPr lang="en-US" sz="3200" b="1">
                <a:solidFill>
                  <a:schemeClr val="bg1"/>
                </a:solidFill>
                <a:latin typeface="Times New Roman" pitchFamily="18" charset="0"/>
                <a:cs typeface="Arial" charset="0"/>
              </a:rPr>
              <a:t> : comparison with existing models</a:t>
            </a:r>
          </a:p>
        </p:txBody>
      </p:sp>
      <p:grpSp>
        <p:nvGrpSpPr>
          <p:cNvPr id="5" name="Group 17"/>
          <p:cNvGrpSpPr>
            <a:grpSpLocks/>
          </p:cNvGrpSpPr>
          <p:nvPr/>
        </p:nvGrpSpPr>
        <p:grpSpPr bwMode="auto">
          <a:xfrm>
            <a:off x="112713" y="1236663"/>
            <a:ext cx="3379787" cy="1038225"/>
            <a:chOff x="71" y="779"/>
            <a:chExt cx="2129" cy="654"/>
          </a:xfrm>
        </p:grpSpPr>
        <p:grpSp>
          <p:nvGrpSpPr>
            <p:cNvPr id="6" name="Group 18"/>
            <p:cNvGrpSpPr>
              <a:grpSpLocks/>
            </p:cNvGrpSpPr>
            <p:nvPr/>
          </p:nvGrpSpPr>
          <p:grpSpPr bwMode="auto">
            <a:xfrm>
              <a:off x="71" y="779"/>
              <a:ext cx="1789" cy="654"/>
              <a:chOff x="2177" y="1577"/>
              <a:chExt cx="1500" cy="510"/>
            </a:xfrm>
          </p:grpSpPr>
          <p:sp>
            <p:nvSpPr>
              <p:cNvPr id="111635" name="AutoShape 19"/>
              <p:cNvSpPr>
                <a:spLocks noChangeArrowheads="1"/>
              </p:cNvSpPr>
              <p:nvPr/>
            </p:nvSpPr>
            <p:spPr bwMode="auto">
              <a:xfrm>
                <a:off x="2177" y="1577"/>
                <a:ext cx="1500" cy="510"/>
              </a:xfrm>
              <a:prstGeom prst="flowChartAlternateProcess">
                <a:avLst/>
              </a:prstGeom>
              <a:solidFill>
                <a:srgbClr val="FFFF99"/>
              </a:solidFill>
              <a:ln w="25400">
                <a:solidFill>
                  <a:schemeClr val="tx1"/>
                </a:solidFill>
                <a:miter lim="800000"/>
                <a:headEnd/>
                <a:tailEnd/>
              </a:ln>
              <a:effectLst/>
            </p:spPr>
            <p:txBody>
              <a:bodyPr wrap="none" anchor="ctr"/>
              <a:lstStyle/>
              <a:p>
                <a:endParaRPr lang="fr-FR"/>
              </a:p>
            </p:txBody>
          </p:sp>
          <p:sp>
            <p:nvSpPr>
              <p:cNvPr id="111636" name="Rectangle 20"/>
              <p:cNvSpPr>
                <a:spLocks noChangeArrowheads="1"/>
              </p:cNvSpPr>
              <p:nvPr/>
            </p:nvSpPr>
            <p:spPr bwMode="auto">
              <a:xfrm>
                <a:off x="2384" y="1605"/>
                <a:ext cx="890" cy="195"/>
              </a:xfrm>
              <a:prstGeom prst="rect">
                <a:avLst/>
              </a:prstGeom>
              <a:noFill/>
              <a:ln w="9525">
                <a:noFill/>
                <a:miter lim="800000"/>
                <a:headEnd/>
                <a:tailEnd/>
              </a:ln>
              <a:effectLst/>
            </p:spPr>
            <p:txBody>
              <a:bodyPr wrap="none">
                <a:spAutoFit/>
              </a:bodyPr>
              <a:lstStyle/>
              <a:p>
                <a:r>
                  <a:rPr lang="en-GB" sz="2000" b="1">
                    <a:latin typeface="Comic Sans MS" pitchFamily="66" charset="0"/>
                  </a:rPr>
                  <a:t>Effet Zener</a:t>
                </a:r>
                <a:endParaRPr lang="fr-FR" sz="2000" b="1">
                  <a:latin typeface="Comic Sans MS" pitchFamily="66" charset="0"/>
                </a:endParaRPr>
              </a:p>
            </p:txBody>
          </p:sp>
          <p:sp>
            <p:nvSpPr>
              <p:cNvPr id="111637" name="Text Box 21"/>
              <p:cNvSpPr txBox="1">
                <a:spLocks noChangeArrowheads="1"/>
              </p:cNvSpPr>
              <p:nvPr/>
            </p:nvSpPr>
            <p:spPr bwMode="auto">
              <a:xfrm>
                <a:off x="2291" y="1850"/>
                <a:ext cx="1297" cy="149"/>
              </a:xfrm>
              <a:prstGeom prst="rect">
                <a:avLst/>
              </a:prstGeom>
              <a:noFill/>
              <a:ln w="9525">
                <a:noFill/>
                <a:miter lim="800000"/>
                <a:headEnd/>
                <a:tailEnd/>
              </a:ln>
              <a:effectLst/>
            </p:spPr>
            <p:txBody>
              <a:bodyPr>
                <a:spAutoFit/>
              </a:bodyPr>
              <a:lstStyle/>
              <a:p>
                <a:pPr algn="ctr"/>
                <a:r>
                  <a:rPr lang="fr-FR" sz="1400" b="1">
                    <a:solidFill>
                      <a:schemeClr val="accent2"/>
                    </a:solidFill>
                    <a:latin typeface="Comic Sans MS" pitchFamily="66" charset="0"/>
                  </a:rPr>
                  <a:t>E</a:t>
                </a:r>
                <a:r>
                  <a:rPr lang="fr-FR" sz="1400" b="1" baseline="-25000">
                    <a:solidFill>
                      <a:schemeClr val="accent2"/>
                    </a:solidFill>
                    <a:latin typeface="Comic Sans MS" pitchFamily="66" charset="0"/>
                  </a:rPr>
                  <a:t>th</a:t>
                </a:r>
                <a:r>
                  <a:rPr lang="fr-FR" sz="1400" b="1">
                    <a:solidFill>
                      <a:schemeClr val="accent2"/>
                    </a:solidFill>
                    <a:latin typeface="Comic Sans MS" pitchFamily="66" charset="0"/>
                  </a:rPr>
                  <a:t> &gt; MV/cm</a:t>
                </a:r>
              </a:p>
            </p:txBody>
          </p:sp>
        </p:grpSp>
        <p:sp>
          <p:nvSpPr>
            <p:cNvPr id="111638" name="Line 22"/>
            <p:cNvSpPr>
              <a:spLocks noChangeShapeType="1"/>
            </p:cNvSpPr>
            <p:nvPr/>
          </p:nvSpPr>
          <p:spPr bwMode="auto">
            <a:xfrm flipH="1" flipV="1">
              <a:off x="1895" y="1177"/>
              <a:ext cx="305" cy="188"/>
            </a:xfrm>
            <a:prstGeom prst="line">
              <a:avLst/>
            </a:prstGeom>
            <a:noFill/>
            <a:ln w="88900">
              <a:solidFill>
                <a:schemeClr val="tx1"/>
              </a:solidFill>
              <a:round/>
              <a:headEnd/>
              <a:tailEnd type="triangle" w="med" len="med"/>
            </a:ln>
            <a:effectLst/>
          </p:spPr>
          <p:txBody>
            <a:bodyPr/>
            <a:lstStyle/>
            <a:p>
              <a:endParaRPr lang="fr-FR"/>
            </a:p>
          </p:txBody>
        </p:sp>
      </p:grpSp>
      <p:sp>
        <p:nvSpPr>
          <p:cNvPr id="111639" name="AutoShape 23"/>
          <p:cNvSpPr>
            <a:spLocks noChangeArrowheads="1"/>
          </p:cNvSpPr>
          <p:nvPr/>
        </p:nvSpPr>
        <p:spPr bwMode="auto">
          <a:xfrm rot="-2815705">
            <a:off x="679450" y="920750"/>
            <a:ext cx="1641475" cy="1679575"/>
          </a:xfrm>
          <a:prstGeom prst="star4">
            <a:avLst>
              <a:gd name="adj" fmla="val 5671"/>
            </a:avLst>
          </a:prstGeom>
          <a:solidFill>
            <a:srgbClr val="FF0000"/>
          </a:solidFill>
          <a:ln w="9525">
            <a:solidFill>
              <a:schemeClr val="tx1"/>
            </a:solidFill>
            <a:miter lim="800000"/>
            <a:headEnd/>
            <a:tailEnd/>
          </a:ln>
          <a:effectLst/>
        </p:spPr>
        <p:txBody>
          <a:bodyPr wrap="none" anchor="ctr"/>
          <a:lstStyle/>
          <a:p>
            <a:endParaRPr lang="fr-FR"/>
          </a:p>
        </p:txBody>
      </p:sp>
      <p:sp>
        <p:nvSpPr>
          <p:cNvPr id="111640" name="AutoShape 24"/>
          <p:cNvSpPr>
            <a:spLocks noChangeArrowheads="1"/>
          </p:cNvSpPr>
          <p:nvPr/>
        </p:nvSpPr>
        <p:spPr bwMode="auto">
          <a:xfrm rot="-2717143">
            <a:off x="-402431" y="2813844"/>
            <a:ext cx="3883025" cy="3675063"/>
          </a:xfrm>
          <a:prstGeom prst="star4">
            <a:avLst>
              <a:gd name="adj" fmla="val 2861"/>
            </a:avLst>
          </a:prstGeom>
          <a:solidFill>
            <a:srgbClr val="FF0000"/>
          </a:solidFill>
          <a:ln w="9525">
            <a:solidFill>
              <a:schemeClr val="tx1"/>
            </a:solidFill>
            <a:miter lim="800000"/>
            <a:headEnd/>
            <a:tailEnd/>
          </a:ln>
          <a:effectLst/>
        </p:spPr>
        <p:txBody>
          <a:bodyPr wrap="none" anchor="ctr"/>
          <a:lstStyle/>
          <a:p>
            <a:endParaRPr lang="fr-FR"/>
          </a:p>
        </p:txBody>
      </p:sp>
      <p:grpSp>
        <p:nvGrpSpPr>
          <p:cNvPr id="7" name="Group 25"/>
          <p:cNvGrpSpPr>
            <a:grpSpLocks/>
          </p:cNvGrpSpPr>
          <p:nvPr/>
        </p:nvGrpSpPr>
        <p:grpSpPr bwMode="auto">
          <a:xfrm>
            <a:off x="5578475" y="1463675"/>
            <a:ext cx="3441700" cy="5280025"/>
            <a:chOff x="3520" y="922"/>
            <a:chExt cx="2168" cy="3326"/>
          </a:xfrm>
        </p:grpSpPr>
        <p:sp>
          <p:nvSpPr>
            <p:cNvPr id="111642" name="AutoShape 26"/>
            <p:cNvSpPr>
              <a:spLocks noChangeArrowheads="1"/>
            </p:cNvSpPr>
            <p:nvPr/>
          </p:nvSpPr>
          <p:spPr bwMode="auto">
            <a:xfrm>
              <a:off x="3828" y="922"/>
              <a:ext cx="1860" cy="2550"/>
            </a:xfrm>
            <a:prstGeom prst="flowChartAlternateProcess">
              <a:avLst/>
            </a:prstGeom>
            <a:solidFill>
              <a:srgbClr val="FFFF99"/>
            </a:solidFill>
            <a:ln w="25400">
              <a:solidFill>
                <a:schemeClr val="tx1"/>
              </a:solidFill>
              <a:miter lim="800000"/>
              <a:headEnd/>
              <a:tailEnd/>
            </a:ln>
            <a:effectLst/>
          </p:spPr>
          <p:txBody>
            <a:bodyPr wrap="none" anchor="ctr"/>
            <a:lstStyle/>
            <a:p>
              <a:endParaRPr lang="fr-FR"/>
            </a:p>
          </p:txBody>
        </p:sp>
        <p:sp>
          <p:nvSpPr>
            <p:cNvPr id="111643" name="Rectangle 27"/>
            <p:cNvSpPr>
              <a:spLocks noChangeArrowheads="1"/>
            </p:cNvSpPr>
            <p:nvPr/>
          </p:nvSpPr>
          <p:spPr bwMode="auto">
            <a:xfrm>
              <a:off x="4351" y="974"/>
              <a:ext cx="880" cy="250"/>
            </a:xfrm>
            <a:prstGeom prst="rect">
              <a:avLst/>
            </a:prstGeom>
            <a:noFill/>
            <a:ln w="9525">
              <a:noFill/>
              <a:miter lim="800000"/>
              <a:headEnd/>
              <a:tailEnd/>
            </a:ln>
            <a:effectLst/>
          </p:spPr>
          <p:txBody>
            <a:bodyPr wrap="none">
              <a:spAutoFit/>
            </a:bodyPr>
            <a:lstStyle/>
            <a:p>
              <a:r>
                <a:rPr lang="en-GB" sz="2000" b="1">
                  <a:latin typeface="Comic Sans MS" pitchFamily="66" charset="0"/>
                </a:rPr>
                <a:t>Avalanche</a:t>
              </a:r>
              <a:endParaRPr lang="fr-FR" sz="2000" b="1">
                <a:latin typeface="Comic Sans MS" pitchFamily="66" charset="0"/>
              </a:endParaRPr>
            </a:p>
          </p:txBody>
        </p:sp>
        <p:sp>
          <p:nvSpPr>
            <p:cNvPr id="111644" name="Text Box 28"/>
            <p:cNvSpPr txBox="1">
              <a:spLocks noChangeArrowheads="1"/>
            </p:cNvSpPr>
            <p:nvPr/>
          </p:nvSpPr>
          <p:spPr bwMode="auto">
            <a:xfrm>
              <a:off x="3960" y="2983"/>
              <a:ext cx="1692" cy="460"/>
            </a:xfrm>
            <a:prstGeom prst="rect">
              <a:avLst/>
            </a:prstGeom>
            <a:noFill/>
            <a:ln w="9525">
              <a:noFill/>
              <a:miter lim="800000"/>
              <a:headEnd/>
              <a:tailEnd/>
            </a:ln>
            <a:effectLst/>
          </p:spPr>
          <p:txBody>
            <a:bodyPr>
              <a:spAutoFit/>
            </a:bodyPr>
            <a:lstStyle/>
            <a:p>
              <a:pPr algn="ctr"/>
              <a:r>
                <a:rPr lang="fr-FR" sz="1400" b="1">
                  <a:solidFill>
                    <a:schemeClr val="accent2"/>
                  </a:solidFill>
                  <a:latin typeface="Comic Sans MS" pitchFamily="66" charset="0"/>
                </a:rPr>
                <a:t>E</a:t>
              </a:r>
              <a:r>
                <a:rPr lang="fr-FR" sz="1400" b="1" baseline="-25000">
                  <a:solidFill>
                    <a:schemeClr val="accent2"/>
                  </a:solidFill>
                  <a:latin typeface="Comic Sans MS" pitchFamily="66" charset="0"/>
                </a:rPr>
                <a:t>th</a:t>
              </a:r>
              <a:r>
                <a:rPr lang="fr-FR" sz="1400" b="1">
                  <a:solidFill>
                    <a:schemeClr val="accent2"/>
                  </a:solidFill>
                  <a:latin typeface="Comic Sans MS" pitchFamily="66" charset="0"/>
                </a:rPr>
                <a:t> comparable</a:t>
              </a:r>
            </a:p>
            <a:p>
              <a:pPr algn="ctr"/>
              <a:r>
                <a:rPr lang="fr-FR" sz="1400" b="1">
                  <a:solidFill>
                    <a:schemeClr val="accent2"/>
                  </a:solidFill>
                  <a:latin typeface="Comic Sans MS" pitchFamily="66" charset="0"/>
                </a:rPr>
                <a:t>E</a:t>
              </a:r>
              <a:r>
                <a:rPr lang="fr-FR" sz="1400" b="1" baseline="-25000">
                  <a:solidFill>
                    <a:schemeClr val="accent2"/>
                  </a:solidFill>
                  <a:latin typeface="Comic Sans MS" pitchFamily="66" charset="0"/>
                </a:rPr>
                <a:t>th</a:t>
              </a:r>
              <a:r>
                <a:rPr lang="fr-FR" sz="1400" b="1">
                  <a:solidFill>
                    <a:schemeClr val="accent2"/>
                  </a:solidFill>
                  <a:latin typeface="Comic Sans MS" pitchFamily="66" charset="0"/>
                </a:rPr>
                <a:t> ≈</a:t>
              </a:r>
              <a:r>
                <a:rPr lang="fr-FR" sz="1400" b="1">
                  <a:latin typeface="Comic Sans MS" pitchFamily="66" charset="0"/>
                </a:rPr>
                <a:t> </a:t>
              </a:r>
              <a:r>
                <a:rPr lang="fr-FR" sz="1400" b="1">
                  <a:solidFill>
                    <a:schemeClr val="accent2"/>
                  </a:solidFill>
                  <a:latin typeface="Comic Sans MS" pitchFamily="66" charset="0"/>
                </a:rPr>
                <a:t>1-100 kV/cm</a:t>
              </a:r>
            </a:p>
            <a:p>
              <a:pPr algn="ctr"/>
              <a:r>
                <a:rPr lang="fr-FR" sz="1400" b="1">
                  <a:solidFill>
                    <a:schemeClr val="accent2"/>
                  </a:solidFill>
                  <a:latin typeface="Comic Sans MS" pitchFamily="66" charset="0"/>
                </a:rPr>
                <a:t>I(V) similar</a:t>
              </a:r>
            </a:p>
          </p:txBody>
        </p:sp>
        <p:sp>
          <p:nvSpPr>
            <p:cNvPr id="111645" name="Line 29"/>
            <p:cNvSpPr>
              <a:spLocks noChangeShapeType="1"/>
            </p:cNvSpPr>
            <p:nvPr/>
          </p:nvSpPr>
          <p:spPr bwMode="auto">
            <a:xfrm flipV="1">
              <a:off x="3520" y="2237"/>
              <a:ext cx="313" cy="2"/>
            </a:xfrm>
            <a:prstGeom prst="line">
              <a:avLst/>
            </a:prstGeom>
            <a:noFill/>
            <a:ln w="88900">
              <a:solidFill>
                <a:schemeClr val="tx1"/>
              </a:solidFill>
              <a:round/>
              <a:headEnd/>
              <a:tailEnd type="triangle" w="med" len="med"/>
            </a:ln>
            <a:effectLst/>
          </p:spPr>
          <p:txBody>
            <a:bodyPr/>
            <a:lstStyle/>
            <a:p>
              <a:endParaRPr lang="fr-FR"/>
            </a:p>
          </p:txBody>
        </p:sp>
        <p:pic>
          <p:nvPicPr>
            <p:cNvPr id="111646" name="Picture 30"/>
            <p:cNvPicPr>
              <a:picLocks noChangeAspect="1" noChangeArrowheads="1"/>
            </p:cNvPicPr>
            <p:nvPr/>
          </p:nvPicPr>
          <p:blipFill>
            <a:blip r:embed="rId5" cstate="print"/>
            <a:srcRect/>
            <a:stretch>
              <a:fillRect/>
            </a:stretch>
          </p:blipFill>
          <p:spPr bwMode="auto">
            <a:xfrm>
              <a:off x="4037" y="1257"/>
              <a:ext cx="1507" cy="1698"/>
            </a:xfrm>
            <a:prstGeom prst="rect">
              <a:avLst/>
            </a:prstGeom>
            <a:noFill/>
            <a:ln w="9525">
              <a:noFill/>
              <a:miter lim="800000"/>
              <a:headEnd/>
              <a:tailEnd/>
            </a:ln>
            <a:effectLst/>
          </p:spPr>
        </p:pic>
        <p:sp>
          <p:nvSpPr>
            <p:cNvPr id="111647" name="Text Box 31"/>
            <p:cNvSpPr txBox="1">
              <a:spLocks noChangeArrowheads="1"/>
            </p:cNvSpPr>
            <p:nvPr/>
          </p:nvSpPr>
          <p:spPr bwMode="auto">
            <a:xfrm>
              <a:off x="3968" y="3498"/>
              <a:ext cx="1540" cy="750"/>
            </a:xfrm>
            <a:prstGeom prst="rect">
              <a:avLst/>
            </a:prstGeom>
            <a:noFill/>
            <a:ln w="9525">
              <a:noFill/>
              <a:miter lim="800000"/>
              <a:headEnd/>
              <a:tailEnd/>
            </a:ln>
            <a:effectLst/>
          </p:spPr>
          <p:txBody>
            <a:bodyPr wrap="none">
              <a:spAutoFit/>
            </a:bodyPr>
            <a:lstStyle/>
            <a:p>
              <a:r>
                <a:rPr lang="en-US" sz="3600" b="1">
                  <a:solidFill>
                    <a:srgbClr val="FF0000"/>
                  </a:solidFill>
                  <a:latin typeface="Times New Roman" pitchFamily="18" charset="0"/>
                </a:rPr>
                <a:t>Possible </a:t>
              </a:r>
            </a:p>
            <a:p>
              <a:r>
                <a:rPr lang="en-US" sz="3600" b="1">
                  <a:solidFill>
                    <a:srgbClr val="FF0000"/>
                  </a:solidFill>
                  <a:latin typeface="Times New Roman" pitchFamily="18" charset="0"/>
                </a:rPr>
                <a:t>Mechanism</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16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16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111619"/>
                                        </p:tgtEl>
                                        <p:attrNameLst>
                                          <p:attrName>style.visibility</p:attrName>
                                        </p:attrNameLst>
                                      </p:cBhvr>
                                      <p:to>
                                        <p:strVal val="visible"/>
                                      </p:to>
                                    </p:set>
                                    <p:animEffect transition="in" filter="box(in)">
                                      <p:cBhvr>
                                        <p:cTn id="27" dur="500"/>
                                        <p:tgtEl>
                                          <p:spTgt spid="1116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39" grpId="0" animBg="1"/>
      <p:bldP spid="11164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Placeholder 1"/>
          <p:cNvSpPr txBox="1">
            <a:spLocks/>
          </p:cNvSpPr>
          <p:nvPr/>
        </p:nvSpPr>
        <p:spPr bwMode="auto">
          <a:xfrm>
            <a:off x="0" y="0"/>
            <a:ext cx="9144000" cy="1077913"/>
          </a:xfrm>
          <a:prstGeom prst="rect">
            <a:avLst/>
          </a:prstGeom>
          <a:gradFill rotWithShape="0">
            <a:gsLst>
              <a:gs pos="0">
                <a:schemeClr val="accent2">
                  <a:gamma/>
                  <a:shade val="46275"/>
                  <a:invGamma/>
                </a:schemeClr>
              </a:gs>
              <a:gs pos="50000">
                <a:schemeClr val="accent2"/>
              </a:gs>
              <a:gs pos="100000">
                <a:schemeClr val="accent2">
                  <a:gamma/>
                  <a:shade val="46275"/>
                  <a:invGamma/>
                </a:schemeClr>
              </a:gs>
            </a:gsLst>
            <a:lin ang="5400000" scaled="1"/>
          </a:gradFill>
          <a:ln w="9525">
            <a:solidFill>
              <a:schemeClr val="tx1"/>
            </a:solidFill>
            <a:miter lim="800000"/>
            <a:headEnd/>
            <a:tailEnd/>
          </a:ln>
        </p:spPr>
        <p:txBody>
          <a:bodyPr anchor="ctr"/>
          <a:lstStyle/>
          <a:p>
            <a:pPr algn="ctr"/>
            <a:r>
              <a:rPr lang="en-US" sz="3200" b="1">
                <a:solidFill>
                  <a:schemeClr val="bg1"/>
                </a:solidFill>
                <a:latin typeface="Calibri" pitchFamily="34" charset="0"/>
                <a:cs typeface="Arial" charset="0"/>
              </a:rPr>
              <a:t>Modeling of the resistive switching : </a:t>
            </a:r>
          </a:p>
          <a:p>
            <a:pPr algn="ctr"/>
            <a:r>
              <a:rPr lang="en-US" sz="3200" b="1">
                <a:solidFill>
                  <a:schemeClr val="bg1"/>
                </a:solidFill>
                <a:latin typeface="Calibri" pitchFamily="34" charset="0"/>
                <a:cs typeface="Arial" charset="0"/>
              </a:rPr>
              <a:t>implementation of a resistor network</a:t>
            </a:r>
          </a:p>
        </p:txBody>
      </p:sp>
      <p:pic>
        <p:nvPicPr>
          <p:cNvPr id="159753" name="Picture 7" descr="C:\Users\ps\Dropbox\Pablo\presentation\V_min_Vth\g6656.png"/>
          <p:cNvPicPr>
            <a:picLocks noChangeAspect="1" noChangeArrowheads="1"/>
          </p:cNvPicPr>
          <p:nvPr/>
        </p:nvPicPr>
        <p:blipFill>
          <a:blip r:embed="rId2" cstate="print"/>
          <a:srcRect/>
          <a:stretch>
            <a:fillRect/>
          </a:stretch>
        </p:blipFill>
        <p:spPr bwMode="auto">
          <a:xfrm>
            <a:off x="3225283" y="1285875"/>
            <a:ext cx="3825875" cy="5334000"/>
          </a:xfrm>
          <a:prstGeom prst="rect">
            <a:avLst/>
          </a:prstGeom>
          <a:noFill/>
          <a:ln w="9525">
            <a:noFill/>
            <a:miter lim="800000"/>
            <a:headEnd/>
            <a:tailEnd/>
          </a:ln>
        </p:spPr>
      </p:pic>
      <p:pic>
        <p:nvPicPr>
          <p:cNvPr id="159761" name="Picture 17"/>
          <p:cNvPicPr>
            <a:picLocks noChangeAspect="1" noChangeArrowheads="1"/>
          </p:cNvPicPr>
          <p:nvPr/>
        </p:nvPicPr>
        <p:blipFill>
          <a:blip r:embed="rId3" cstate="print"/>
          <a:srcRect l="37599"/>
          <a:stretch>
            <a:fillRect/>
          </a:stretch>
        </p:blipFill>
        <p:spPr bwMode="auto">
          <a:xfrm>
            <a:off x="285750" y="2162175"/>
            <a:ext cx="2936875" cy="3471863"/>
          </a:xfrm>
          <a:prstGeom prst="rect">
            <a:avLst/>
          </a:prstGeom>
          <a:noFill/>
          <a:ln w="22225">
            <a:noFill/>
            <a:miter lim="800000"/>
            <a:headEnd/>
            <a:tailEnd/>
          </a:ln>
          <a:effectLst/>
        </p:spPr>
      </p:pic>
      <p:pic>
        <p:nvPicPr>
          <p:cNvPr id="159762" name="Picture 18"/>
          <p:cNvPicPr>
            <a:picLocks noChangeAspect="1" noChangeArrowheads="1"/>
          </p:cNvPicPr>
          <p:nvPr/>
        </p:nvPicPr>
        <p:blipFill>
          <a:blip r:embed="rId4" cstate="print"/>
          <a:srcRect/>
          <a:stretch>
            <a:fillRect/>
          </a:stretch>
        </p:blipFill>
        <p:spPr bwMode="auto">
          <a:xfrm>
            <a:off x="295275" y="2162175"/>
            <a:ext cx="2951163" cy="3508375"/>
          </a:xfrm>
          <a:prstGeom prst="rect">
            <a:avLst/>
          </a:prstGeom>
          <a:noFill/>
          <a:ln w="22225">
            <a:noFill/>
            <a:miter lim="800000"/>
            <a:headEnd/>
            <a:tailEnd/>
          </a:ln>
          <a:effectLst/>
        </p:spPr>
      </p:pic>
      <p:sp>
        <p:nvSpPr>
          <p:cNvPr id="159765" name="Text Box 21"/>
          <p:cNvSpPr txBox="1">
            <a:spLocks noChangeArrowheads="1"/>
          </p:cNvSpPr>
          <p:nvPr/>
        </p:nvSpPr>
        <p:spPr bwMode="auto">
          <a:xfrm>
            <a:off x="298450" y="5761038"/>
            <a:ext cx="2580963" cy="369332"/>
          </a:xfrm>
          <a:prstGeom prst="rect">
            <a:avLst/>
          </a:prstGeom>
          <a:noFill/>
          <a:ln w="22225">
            <a:noFill/>
            <a:miter lim="800000"/>
            <a:headEnd/>
            <a:tailEnd/>
          </a:ln>
          <a:effectLst/>
        </p:spPr>
        <p:txBody>
          <a:bodyPr wrap="none">
            <a:spAutoFit/>
          </a:bodyPr>
          <a:lstStyle/>
          <a:p>
            <a:r>
              <a:rPr lang="fr-FR">
                <a:latin typeface="Calibri" pitchFamily="34" charset="0"/>
              </a:rPr>
              <a:t>Trial number </a:t>
            </a:r>
            <a:r>
              <a:rPr lang="fr-FR">
                <a:latin typeface="Calibri" pitchFamily="34" charset="0"/>
                <a:cs typeface="Arial" charset="0"/>
              </a:rPr>
              <a:t>≈</a:t>
            </a:r>
            <a:r>
              <a:rPr lang="fr-FR">
                <a:latin typeface="Calibri" pitchFamily="34" charset="0"/>
              </a:rPr>
              <a:t> Time scale</a:t>
            </a:r>
          </a:p>
        </p:txBody>
      </p:sp>
      <p:pic>
        <p:nvPicPr>
          <p:cNvPr id="18" name="Picture 5" descr="C:\Users\ps\Dropbox\Pablo\presentation\V_max_Vth\g6201.png"/>
          <p:cNvPicPr>
            <a:picLocks noChangeAspect="1" noChangeArrowheads="1"/>
          </p:cNvPicPr>
          <p:nvPr/>
        </p:nvPicPr>
        <p:blipFill>
          <a:blip r:embed="rId5" cstate="print"/>
          <a:srcRect/>
          <a:stretch>
            <a:fillRect/>
          </a:stretch>
        </p:blipFill>
        <p:spPr bwMode="auto">
          <a:xfrm>
            <a:off x="3225283" y="1285875"/>
            <a:ext cx="3825875" cy="5334000"/>
          </a:xfrm>
          <a:prstGeom prst="rect">
            <a:avLst/>
          </a:prstGeom>
          <a:noFill/>
          <a:ln w="9525">
            <a:noFill/>
            <a:miter lim="800000"/>
            <a:headEnd/>
            <a:tailEnd/>
          </a:ln>
        </p:spPr>
      </p:pic>
      <p:pic>
        <p:nvPicPr>
          <p:cNvPr id="20" name="Picture 2" descr="C:\Users\ps\Dropbox\Pablo\presentation\V_max_Vth\g6122.png"/>
          <p:cNvPicPr>
            <a:picLocks noChangeAspect="1" noChangeArrowheads="1"/>
          </p:cNvPicPr>
          <p:nvPr/>
        </p:nvPicPr>
        <p:blipFill>
          <a:blip r:embed="rId6" cstate="print"/>
          <a:srcRect/>
          <a:stretch>
            <a:fillRect/>
          </a:stretch>
        </p:blipFill>
        <p:spPr bwMode="auto">
          <a:xfrm>
            <a:off x="3225283" y="1285875"/>
            <a:ext cx="3825875" cy="5334000"/>
          </a:xfrm>
          <a:prstGeom prst="rect">
            <a:avLst/>
          </a:prstGeom>
          <a:noFill/>
          <a:ln w="9525">
            <a:noFill/>
            <a:miter lim="800000"/>
            <a:headEnd/>
            <a:tailEnd/>
          </a:ln>
        </p:spPr>
      </p:pic>
      <p:sp>
        <p:nvSpPr>
          <p:cNvPr id="22" name="Right Arrow 16"/>
          <p:cNvSpPr/>
          <p:nvPr/>
        </p:nvSpPr>
        <p:spPr>
          <a:xfrm>
            <a:off x="6901415" y="2586038"/>
            <a:ext cx="533400" cy="457200"/>
          </a:xfrm>
          <a:prstGeom prst="rightArrow">
            <a:avLst/>
          </a:prstGeom>
          <a:solidFill>
            <a:schemeClr val="bg1"/>
          </a:solidFill>
          <a:ln w="57150" cap="rnd">
            <a:solidFill>
              <a:srgbClr val="FF0000"/>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US">
              <a:latin typeface="Calibri" pitchFamily="34" charset="0"/>
            </a:endParaRPr>
          </a:p>
        </p:txBody>
      </p:sp>
      <p:grpSp>
        <p:nvGrpSpPr>
          <p:cNvPr id="2" name="Group 15"/>
          <p:cNvGrpSpPr>
            <a:grpSpLocks/>
          </p:cNvGrpSpPr>
          <p:nvPr/>
        </p:nvGrpSpPr>
        <p:grpSpPr bwMode="auto">
          <a:xfrm>
            <a:off x="7226853" y="1828800"/>
            <a:ext cx="2109787" cy="2629358"/>
            <a:chOff x="6882040" y="1828800"/>
            <a:chExt cx="2109559" cy="2629857"/>
          </a:xfrm>
        </p:grpSpPr>
        <p:pic>
          <p:nvPicPr>
            <p:cNvPr id="25" name="Picture 6" descr="C:\Users\ps\Dropbox\Pablo\presentation\V_min_Vth\g6571.png"/>
            <p:cNvPicPr>
              <a:picLocks noChangeAspect="1" noChangeArrowheads="1"/>
            </p:cNvPicPr>
            <p:nvPr/>
          </p:nvPicPr>
          <p:blipFill>
            <a:blip r:embed="rId7" cstate="print"/>
            <a:srcRect/>
            <a:stretch>
              <a:fillRect/>
            </a:stretch>
          </p:blipFill>
          <p:spPr bwMode="auto">
            <a:xfrm>
              <a:off x="7208606" y="1936359"/>
              <a:ext cx="927653" cy="2087219"/>
            </a:xfrm>
            <a:prstGeom prst="rect">
              <a:avLst/>
            </a:prstGeom>
            <a:noFill/>
            <a:ln w="9525">
              <a:noFill/>
              <a:miter lim="800000"/>
              <a:headEnd/>
              <a:tailEnd/>
            </a:ln>
          </p:spPr>
        </p:pic>
        <p:sp>
          <p:nvSpPr>
            <p:cNvPr id="26" name="TextBox 18"/>
            <p:cNvSpPr txBox="1">
              <a:spLocks noChangeArrowheads="1"/>
            </p:cNvSpPr>
            <p:nvPr/>
          </p:nvSpPr>
          <p:spPr bwMode="auto">
            <a:xfrm>
              <a:off x="6882040" y="3996904"/>
              <a:ext cx="2109559" cy="461753"/>
            </a:xfrm>
            <a:prstGeom prst="rect">
              <a:avLst/>
            </a:prstGeom>
            <a:noFill/>
            <a:ln w="9525">
              <a:noFill/>
              <a:miter lim="800000"/>
              <a:headEnd/>
              <a:tailEnd/>
            </a:ln>
          </p:spPr>
          <p:txBody>
            <a:bodyPr>
              <a:spAutoFit/>
            </a:bodyPr>
            <a:lstStyle/>
            <a:p>
              <a:pPr algn="ctr"/>
              <a:r>
                <a:rPr lang="en-US" sz="2400" dirty="0">
                  <a:latin typeface="Calibri" pitchFamily="34" charset="0"/>
                </a:rPr>
                <a:t>Electric field</a:t>
              </a:r>
            </a:p>
          </p:txBody>
        </p:sp>
        <p:sp>
          <p:nvSpPr>
            <p:cNvPr id="27" name="TextBox 19"/>
            <p:cNvSpPr txBox="1">
              <a:spLocks noChangeArrowheads="1"/>
            </p:cNvSpPr>
            <p:nvPr/>
          </p:nvSpPr>
          <p:spPr bwMode="auto">
            <a:xfrm>
              <a:off x="8077200" y="3653135"/>
              <a:ext cx="583751" cy="400186"/>
            </a:xfrm>
            <a:prstGeom prst="rect">
              <a:avLst/>
            </a:prstGeom>
            <a:noFill/>
            <a:ln w="9525">
              <a:noFill/>
              <a:miter lim="800000"/>
              <a:headEnd/>
              <a:tailEnd/>
            </a:ln>
          </p:spPr>
          <p:txBody>
            <a:bodyPr wrap="none">
              <a:spAutoFit/>
            </a:bodyPr>
            <a:lstStyle/>
            <a:p>
              <a:r>
                <a:rPr lang="en-US" sz="2000" dirty="0">
                  <a:latin typeface="Calibri" pitchFamily="34" charset="0"/>
                </a:rPr>
                <a:t>min</a:t>
              </a:r>
            </a:p>
          </p:txBody>
        </p:sp>
        <p:sp>
          <p:nvSpPr>
            <p:cNvPr id="28" name="TextBox 20"/>
            <p:cNvSpPr txBox="1">
              <a:spLocks noChangeArrowheads="1"/>
            </p:cNvSpPr>
            <p:nvPr/>
          </p:nvSpPr>
          <p:spPr bwMode="auto">
            <a:xfrm>
              <a:off x="8077200" y="1828800"/>
              <a:ext cx="621450" cy="400186"/>
            </a:xfrm>
            <a:prstGeom prst="rect">
              <a:avLst/>
            </a:prstGeom>
            <a:noFill/>
            <a:ln w="9525">
              <a:noFill/>
              <a:miter lim="800000"/>
              <a:headEnd/>
              <a:tailEnd/>
            </a:ln>
          </p:spPr>
          <p:txBody>
            <a:bodyPr wrap="none">
              <a:spAutoFit/>
            </a:bodyPr>
            <a:lstStyle/>
            <a:p>
              <a:pPr algn="ctr"/>
              <a:r>
                <a:rPr lang="en-US" sz="2000">
                  <a:latin typeface="Calibri" pitchFamily="34" charset="0"/>
                </a:rPr>
                <a:t>max</a:t>
              </a:r>
            </a:p>
          </p:txBody>
        </p:sp>
      </p:grpSp>
      <p:sp>
        <p:nvSpPr>
          <p:cNvPr id="29" name="Right Arrow 15"/>
          <p:cNvSpPr/>
          <p:nvPr/>
        </p:nvSpPr>
        <p:spPr>
          <a:xfrm>
            <a:off x="6910940" y="3644900"/>
            <a:ext cx="533400" cy="457200"/>
          </a:xfrm>
          <a:prstGeom prst="rightArrow">
            <a:avLst/>
          </a:prstGeom>
          <a:solidFill>
            <a:schemeClr val="bg1"/>
          </a:solidFill>
          <a:ln w="57150" cap="rnd">
            <a:solidFill>
              <a:srgbClr val="FF0000"/>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US">
              <a:latin typeface="Calibri" pitchFamily="34" charset="0"/>
            </a:endParaRPr>
          </a:p>
        </p:txBody>
      </p:sp>
      <p:sp>
        <p:nvSpPr>
          <p:cNvPr id="30" name="Right Arrow 16"/>
          <p:cNvSpPr/>
          <p:nvPr/>
        </p:nvSpPr>
        <p:spPr>
          <a:xfrm>
            <a:off x="6901415" y="2227263"/>
            <a:ext cx="533400" cy="457200"/>
          </a:xfrm>
          <a:prstGeom prst="rightArrow">
            <a:avLst/>
          </a:prstGeom>
          <a:solidFill>
            <a:schemeClr val="bg1"/>
          </a:solidFill>
          <a:ln w="57150" cap="rnd">
            <a:solidFill>
              <a:srgbClr val="FF0000"/>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US">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976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976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59761"/>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15976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765" grpId="0"/>
      <p:bldP spid="22" grpId="0" animBg="1"/>
      <p:bldP spid="29" grpId="0" animBg="1"/>
      <p:bldP spid="3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 Box 38"/>
          <p:cNvSpPr txBox="1">
            <a:spLocks noChangeArrowheads="1"/>
          </p:cNvSpPr>
          <p:nvPr/>
        </p:nvSpPr>
        <p:spPr bwMode="auto">
          <a:xfrm>
            <a:off x="459330" y="6421688"/>
            <a:ext cx="4157292" cy="307777"/>
          </a:xfrm>
          <a:prstGeom prst="rect">
            <a:avLst/>
          </a:prstGeom>
          <a:noFill/>
          <a:ln w="22225">
            <a:noFill/>
            <a:miter lim="800000"/>
            <a:headEnd/>
            <a:tailEnd/>
          </a:ln>
          <a:effectLst/>
        </p:spPr>
        <p:txBody>
          <a:bodyPr wrap="none">
            <a:spAutoFit/>
          </a:bodyPr>
          <a:lstStyle/>
          <a:p>
            <a:r>
              <a:rPr lang="fr-FR" sz="1400" dirty="0" err="1">
                <a:latin typeface="Calibri" pitchFamily="34" charset="0"/>
              </a:rPr>
              <a:t>Corraze</a:t>
            </a:r>
            <a:r>
              <a:rPr lang="fr-FR" sz="1400" dirty="0">
                <a:latin typeface="Calibri" pitchFamily="34" charset="0"/>
              </a:rPr>
              <a:t> et al</a:t>
            </a:r>
            <a:r>
              <a:rPr lang="fr-FR" sz="1400" dirty="0" smtClean="0">
                <a:latin typeface="Calibri" pitchFamily="34" charset="0"/>
              </a:rPr>
              <a:t>., </a:t>
            </a:r>
            <a:r>
              <a:rPr lang="fr-FR" sz="1400" dirty="0" err="1" smtClean="0">
                <a:latin typeface="Calibri" pitchFamily="34" charset="0"/>
              </a:rPr>
              <a:t>Eur</a:t>
            </a:r>
            <a:r>
              <a:rPr lang="fr-FR" sz="1400" dirty="0" smtClean="0">
                <a:latin typeface="Calibri" pitchFamily="34" charset="0"/>
              </a:rPr>
              <a:t>. Phys. J. </a:t>
            </a:r>
            <a:r>
              <a:rPr lang="fr-FR" sz="1400" dirty="0" err="1" smtClean="0">
                <a:latin typeface="Calibri" pitchFamily="34" charset="0"/>
              </a:rPr>
              <a:t>Spec</a:t>
            </a:r>
            <a:r>
              <a:rPr lang="fr-FR" sz="1400" dirty="0" smtClean="0">
                <a:latin typeface="Calibri" pitchFamily="34" charset="0"/>
              </a:rPr>
              <a:t>. Top. 222, 1046 (2013).</a:t>
            </a:r>
            <a:endParaRPr lang="fr-FR" sz="1400" dirty="0">
              <a:latin typeface="Calibri" pitchFamily="34" charset="0"/>
            </a:endParaRPr>
          </a:p>
        </p:txBody>
      </p:sp>
      <p:sp>
        <p:nvSpPr>
          <p:cNvPr id="88066" name="Text Box 2"/>
          <p:cNvSpPr txBox="1">
            <a:spLocks noChangeArrowheads="1"/>
          </p:cNvSpPr>
          <p:nvPr/>
        </p:nvSpPr>
        <p:spPr bwMode="auto">
          <a:xfrm>
            <a:off x="188990" y="4449140"/>
            <a:ext cx="2157413" cy="338554"/>
          </a:xfrm>
          <a:prstGeom prst="rect">
            <a:avLst/>
          </a:prstGeom>
          <a:noFill/>
          <a:ln w="9525">
            <a:noFill/>
            <a:miter lim="800000"/>
            <a:headEnd/>
            <a:tailEnd/>
          </a:ln>
          <a:effectLst/>
        </p:spPr>
        <p:txBody>
          <a:bodyPr>
            <a:spAutoFit/>
          </a:bodyPr>
          <a:lstStyle/>
          <a:p>
            <a:r>
              <a:rPr lang="fr-FR" sz="1600" dirty="0">
                <a:latin typeface="Calibri" pitchFamily="34" charset="0"/>
              </a:rPr>
              <a:t>FIB / </a:t>
            </a:r>
            <a:r>
              <a:rPr lang="fr-FR" sz="1600" dirty="0" smtClean="0">
                <a:latin typeface="Calibri" pitchFamily="34" charset="0"/>
              </a:rPr>
              <a:t>SEM Images</a:t>
            </a:r>
            <a:endParaRPr lang="fr-FR" sz="1600" dirty="0">
              <a:latin typeface="Calibri" pitchFamily="34" charset="0"/>
            </a:endParaRPr>
          </a:p>
        </p:txBody>
      </p:sp>
      <p:grpSp>
        <p:nvGrpSpPr>
          <p:cNvPr id="88067" name="Group 3"/>
          <p:cNvGrpSpPr>
            <a:grpSpLocks/>
          </p:cNvGrpSpPr>
          <p:nvPr/>
        </p:nvGrpSpPr>
        <p:grpSpPr bwMode="auto">
          <a:xfrm>
            <a:off x="142875" y="809625"/>
            <a:ext cx="5032375" cy="3000375"/>
            <a:chOff x="0" y="1410"/>
            <a:chExt cx="3170" cy="1890"/>
          </a:xfrm>
        </p:grpSpPr>
        <p:pic>
          <p:nvPicPr>
            <p:cNvPr id="88068" name="Picture 4" descr="100412 102 C8"/>
            <p:cNvPicPr preferRelativeResize="0">
              <a:picLocks noChangeAspect="1" noChangeArrowheads="1"/>
            </p:cNvPicPr>
            <p:nvPr/>
          </p:nvPicPr>
          <p:blipFill>
            <a:blip r:embed="rId2" cstate="print"/>
            <a:srcRect/>
            <a:stretch>
              <a:fillRect/>
            </a:stretch>
          </p:blipFill>
          <p:spPr bwMode="auto">
            <a:xfrm>
              <a:off x="0" y="1589"/>
              <a:ext cx="1837" cy="1711"/>
            </a:xfrm>
            <a:prstGeom prst="rect">
              <a:avLst/>
            </a:prstGeom>
            <a:solidFill>
              <a:srgbClr val="FFFF00">
                <a:alpha val="50000"/>
              </a:srgbClr>
            </a:solidFill>
            <a:ln w="25400">
              <a:miter lim="800000"/>
              <a:headEnd/>
              <a:tailEnd/>
            </a:ln>
          </p:spPr>
        </p:pic>
        <p:pic>
          <p:nvPicPr>
            <p:cNvPr id="88069" name="Picture 5" descr="100412 104 C8"/>
            <p:cNvPicPr preferRelativeResize="0">
              <a:picLocks noChangeAspect="1" noChangeArrowheads="1"/>
            </p:cNvPicPr>
            <p:nvPr/>
          </p:nvPicPr>
          <p:blipFill>
            <a:blip r:embed="rId3" cstate="print"/>
            <a:srcRect/>
            <a:stretch>
              <a:fillRect/>
            </a:stretch>
          </p:blipFill>
          <p:spPr bwMode="auto">
            <a:xfrm rot="-10800000">
              <a:off x="1355" y="1421"/>
              <a:ext cx="1815" cy="1565"/>
            </a:xfrm>
            <a:prstGeom prst="rect">
              <a:avLst/>
            </a:prstGeom>
            <a:noFill/>
            <a:ln w="25400">
              <a:solidFill>
                <a:schemeClr val="tx1"/>
              </a:solidFill>
              <a:miter lim="800000"/>
              <a:headEnd/>
              <a:tailEnd/>
            </a:ln>
          </p:spPr>
        </p:pic>
        <p:sp>
          <p:nvSpPr>
            <p:cNvPr id="88070" name="Rectangle 6"/>
            <p:cNvSpPr>
              <a:spLocks noChangeArrowheads="1"/>
            </p:cNvSpPr>
            <p:nvPr/>
          </p:nvSpPr>
          <p:spPr bwMode="auto">
            <a:xfrm>
              <a:off x="672" y="2226"/>
              <a:ext cx="468" cy="354"/>
            </a:xfrm>
            <a:prstGeom prst="rect">
              <a:avLst/>
            </a:prstGeom>
            <a:noFill/>
            <a:ln w="25400">
              <a:solidFill>
                <a:schemeClr val="tx1"/>
              </a:solidFill>
              <a:miter lim="800000"/>
              <a:headEnd/>
              <a:tailEnd/>
            </a:ln>
            <a:effectLst/>
          </p:spPr>
          <p:txBody>
            <a:bodyPr wrap="none" anchor="ctr"/>
            <a:lstStyle/>
            <a:p>
              <a:endParaRPr lang="fr-FR">
                <a:latin typeface="Calibri" pitchFamily="34" charset="0"/>
              </a:endParaRPr>
            </a:p>
          </p:txBody>
        </p:sp>
        <p:sp>
          <p:nvSpPr>
            <p:cNvPr id="88071" name="Line 7"/>
            <p:cNvSpPr>
              <a:spLocks noChangeShapeType="1"/>
            </p:cNvSpPr>
            <p:nvPr/>
          </p:nvSpPr>
          <p:spPr bwMode="auto">
            <a:xfrm flipV="1">
              <a:off x="1146" y="1410"/>
              <a:ext cx="198" cy="816"/>
            </a:xfrm>
            <a:prstGeom prst="line">
              <a:avLst/>
            </a:prstGeom>
            <a:noFill/>
            <a:ln w="25400">
              <a:solidFill>
                <a:schemeClr val="tx1"/>
              </a:solidFill>
              <a:round/>
              <a:headEnd/>
              <a:tailEnd/>
            </a:ln>
            <a:effectLst/>
          </p:spPr>
          <p:txBody>
            <a:bodyPr/>
            <a:lstStyle/>
            <a:p>
              <a:endParaRPr lang="fr-FR">
                <a:latin typeface="Calibri" pitchFamily="34" charset="0"/>
              </a:endParaRPr>
            </a:p>
          </p:txBody>
        </p:sp>
        <p:sp>
          <p:nvSpPr>
            <p:cNvPr id="88072" name="Line 8"/>
            <p:cNvSpPr>
              <a:spLocks noChangeShapeType="1"/>
            </p:cNvSpPr>
            <p:nvPr/>
          </p:nvSpPr>
          <p:spPr bwMode="auto">
            <a:xfrm>
              <a:off x="1140" y="2586"/>
              <a:ext cx="204" cy="402"/>
            </a:xfrm>
            <a:prstGeom prst="line">
              <a:avLst/>
            </a:prstGeom>
            <a:noFill/>
            <a:ln w="25400">
              <a:solidFill>
                <a:schemeClr val="tx1"/>
              </a:solidFill>
              <a:round/>
              <a:headEnd/>
              <a:tailEnd/>
            </a:ln>
            <a:effectLst/>
          </p:spPr>
          <p:txBody>
            <a:bodyPr/>
            <a:lstStyle/>
            <a:p>
              <a:endParaRPr lang="fr-FR">
                <a:latin typeface="Calibri" pitchFamily="34" charset="0"/>
              </a:endParaRPr>
            </a:p>
          </p:txBody>
        </p:sp>
      </p:grpSp>
      <p:grpSp>
        <p:nvGrpSpPr>
          <p:cNvPr id="88073" name="Group 9"/>
          <p:cNvGrpSpPr>
            <a:grpSpLocks/>
          </p:cNvGrpSpPr>
          <p:nvPr/>
        </p:nvGrpSpPr>
        <p:grpSpPr bwMode="auto">
          <a:xfrm>
            <a:off x="2324100" y="1981200"/>
            <a:ext cx="2879725" cy="4257675"/>
            <a:chOff x="1464" y="1440"/>
            <a:chExt cx="1814" cy="2682"/>
          </a:xfrm>
        </p:grpSpPr>
        <p:pic>
          <p:nvPicPr>
            <p:cNvPr id="88074" name="Picture 10" descr="100412 107 C8 positionD"/>
            <p:cNvPicPr>
              <a:picLocks noChangeAspect="1" noChangeArrowheads="1"/>
            </p:cNvPicPr>
            <p:nvPr/>
          </p:nvPicPr>
          <p:blipFill>
            <a:blip r:embed="rId4" cstate="print"/>
            <a:srcRect/>
            <a:stretch>
              <a:fillRect/>
            </a:stretch>
          </p:blipFill>
          <p:spPr bwMode="auto">
            <a:xfrm>
              <a:off x="1464" y="2432"/>
              <a:ext cx="1814" cy="1690"/>
            </a:xfrm>
            <a:prstGeom prst="rect">
              <a:avLst/>
            </a:prstGeom>
            <a:noFill/>
          </p:spPr>
        </p:pic>
        <p:sp>
          <p:nvSpPr>
            <p:cNvPr id="88075" name="Rectangle 11"/>
            <p:cNvSpPr>
              <a:spLocks noChangeArrowheads="1"/>
            </p:cNvSpPr>
            <p:nvPr/>
          </p:nvSpPr>
          <p:spPr bwMode="auto">
            <a:xfrm>
              <a:off x="2028" y="1440"/>
              <a:ext cx="528" cy="114"/>
            </a:xfrm>
            <a:prstGeom prst="rect">
              <a:avLst/>
            </a:prstGeom>
            <a:noFill/>
            <a:ln w="25400">
              <a:solidFill>
                <a:schemeClr val="tx1"/>
              </a:solidFill>
              <a:miter lim="800000"/>
              <a:headEnd/>
              <a:tailEnd/>
            </a:ln>
            <a:effectLst/>
          </p:spPr>
          <p:txBody>
            <a:bodyPr wrap="none" anchor="ctr"/>
            <a:lstStyle/>
            <a:p>
              <a:endParaRPr lang="fr-FR">
                <a:latin typeface="Calibri" pitchFamily="34" charset="0"/>
              </a:endParaRPr>
            </a:p>
          </p:txBody>
        </p:sp>
        <p:sp>
          <p:nvSpPr>
            <p:cNvPr id="88076" name="Line 12"/>
            <p:cNvSpPr>
              <a:spLocks noChangeShapeType="1"/>
            </p:cNvSpPr>
            <p:nvPr/>
          </p:nvSpPr>
          <p:spPr bwMode="auto">
            <a:xfrm flipH="1">
              <a:off x="1470" y="1554"/>
              <a:ext cx="558" cy="882"/>
            </a:xfrm>
            <a:prstGeom prst="line">
              <a:avLst/>
            </a:prstGeom>
            <a:noFill/>
            <a:ln w="25400">
              <a:solidFill>
                <a:schemeClr val="tx1"/>
              </a:solidFill>
              <a:round/>
              <a:headEnd/>
              <a:tailEnd/>
            </a:ln>
            <a:effectLst/>
          </p:spPr>
          <p:txBody>
            <a:bodyPr/>
            <a:lstStyle/>
            <a:p>
              <a:endParaRPr lang="fr-FR">
                <a:latin typeface="Calibri" pitchFamily="34" charset="0"/>
              </a:endParaRPr>
            </a:p>
          </p:txBody>
        </p:sp>
        <p:sp>
          <p:nvSpPr>
            <p:cNvPr id="88077" name="Line 13"/>
            <p:cNvSpPr>
              <a:spLocks noChangeShapeType="1"/>
            </p:cNvSpPr>
            <p:nvPr/>
          </p:nvSpPr>
          <p:spPr bwMode="auto">
            <a:xfrm>
              <a:off x="2555" y="1553"/>
              <a:ext cx="714" cy="882"/>
            </a:xfrm>
            <a:prstGeom prst="line">
              <a:avLst/>
            </a:prstGeom>
            <a:noFill/>
            <a:ln w="25400">
              <a:solidFill>
                <a:schemeClr val="tx1"/>
              </a:solidFill>
              <a:round/>
              <a:headEnd/>
              <a:tailEnd/>
            </a:ln>
            <a:effectLst/>
          </p:spPr>
          <p:txBody>
            <a:bodyPr/>
            <a:lstStyle/>
            <a:p>
              <a:endParaRPr lang="fr-FR">
                <a:latin typeface="Calibri" pitchFamily="34" charset="0"/>
              </a:endParaRPr>
            </a:p>
          </p:txBody>
        </p:sp>
      </p:grpSp>
      <p:grpSp>
        <p:nvGrpSpPr>
          <p:cNvPr id="88078" name="Group 14"/>
          <p:cNvGrpSpPr>
            <a:grpSpLocks/>
          </p:cNvGrpSpPr>
          <p:nvPr/>
        </p:nvGrpSpPr>
        <p:grpSpPr bwMode="auto">
          <a:xfrm>
            <a:off x="4448175" y="1966913"/>
            <a:ext cx="4572000" cy="3743325"/>
            <a:chOff x="2802" y="1431"/>
            <a:chExt cx="2880" cy="2358"/>
          </a:xfrm>
        </p:grpSpPr>
        <p:pic>
          <p:nvPicPr>
            <p:cNvPr id="88079" name="Picture 15" descr="ANR26-GVS-FIB-D-IM014b"/>
            <p:cNvPicPr>
              <a:picLocks noChangeAspect="1" noChangeArrowheads="1"/>
            </p:cNvPicPr>
            <p:nvPr/>
          </p:nvPicPr>
          <p:blipFill>
            <a:blip r:embed="rId5" cstate="print"/>
            <a:srcRect/>
            <a:stretch>
              <a:fillRect/>
            </a:stretch>
          </p:blipFill>
          <p:spPr bwMode="auto">
            <a:xfrm>
              <a:off x="3324" y="1431"/>
              <a:ext cx="2358" cy="2358"/>
            </a:xfrm>
            <a:prstGeom prst="rect">
              <a:avLst/>
            </a:prstGeom>
            <a:noFill/>
          </p:spPr>
        </p:pic>
        <p:sp>
          <p:nvSpPr>
            <p:cNvPr id="88080" name="Rectangle 16"/>
            <p:cNvSpPr>
              <a:spLocks noChangeArrowheads="1"/>
            </p:cNvSpPr>
            <p:nvPr/>
          </p:nvSpPr>
          <p:spPr bwMode="auto">
            <a:xfrm>
              <a:off x="2802" y="3324"/>
              <a:ext cx="96" cy="96"/>
            </a:xfrm>
            <a:prstGeom prst="rect">
              <a:avLst/>
            </a:prstGeom>
            <a:noFill/>
            <a:ln w="25400">
              <a:solidFill>
                <a:schemeClr val="tx1"/>
              </a:solidFill>
              <a:miter lim="800000"/>
              <a:headEnd/>
              <a:tailEnd/>
            </a:ln>
            <a:effectLst/>
          </p:spPr>
          <p:txBody>
            <a:bodyPr wrap="none" anchor="ctr"/>
            <a:lstStyle/>
            <a:p>
              <a:endParaRPr lang="fr-FR">
                <a:latin typeface="Calibri" pitchFamily="34" charset="0"/>
              </a:endParaRPr>
            </a:p>
          </p:txBody>
        </p:sp>
        <p:sp>
          <p:nvSpPr>
            <p:cNvPr id="88081" name="AutoShape 17"/>
            <p:cNvSpPr>
              <a:spLocks noChangeArrowheads="1"/>
            </p:cNvSpPr>
            <p:nvPr/>
          </p:nvSpPr>
          <p:spPr bwMode="auto">
            <a:xfrm rot="-1397673">
              <a:off x="2919" y="3153"/>
              <a:ext cx="468" cy="156"/>
            </a:xfrm>
            <a:prstGeom prst="notchedRightArrow">
              <a:avLst>
                <a:gd name="adj1" fmla="val 50000"/>
                <a:gd name="adj2" fmla="val 75000"/>
              </a:avLst>
            </a:prstGeom>
            <a:solidFill>
              <a:schemeClr val="accent1"/>
            </a:solidFill>
            <a:ln w="9525">
              <a:solidFill>
                <a:schemeClr val="tx1"/>
              </a:solidFill>
              <a:miter lim="800000"/>
              <a:headEnd/>
              <a:tailEnd/>
            </a:ln>
            <a:effectLst/>
          </p:spPr>
          <p:txBody>
            <a:bodyPr wrap="none" anchor="ctr"/>
            <a:lstStyle/>
            <a:p>
              <a:endParaRPr lang="fr-FR">
                <a:latin typeface="Calibri" pitchFamily="34" charset="0"/>
              </a:endParaRPr>
            </a:p>
          </p:txBody>
        </p:sp>
      </p:grpSp>
      <p:sp>
        <p:nvSpPr>
          <p:cNvPr id="88082" name="Text Box 18"/>
          <p:cNvSpPr txBox="1">
            <a:spLocks noChangeArrowheads="1"/>
          </p:cNvSpPr>
          <p:nvPr/>
        </p:nvSpPr>
        <p:spPr bwMode="auto">
          <a:xfrm>
            <a:off x="5672138" y="1267400"/>
            <a:ext cx="3233737" cy="338554"/>
          </a:xfrm>
          <a:prstGeom prst="rect">
            <a:avLst/>
          </a:prstGeom>
          <a:noFill/>
          <a:ln w="9525">
            <a:noFill/>
            <a:miter lim="800000"/>
            <a:headEnd/>
            <a:tailEnd/>
          </a:ln>
          <a:effectLst/>
        </p:spPr>
        <p:txBody>
          <a:bodyPr>
            <a:spAutoFit/>
          </a:bodyPr>
          <a:lstStyle/>
          <a:p>
            <a:r>
              <a:rPr lang="fr-FR" sz="1600" dirty="0">
                <a:latin typeface="Calibri" pitchFamily="34" charset="0"/>
              </a:rPr>
              <a:t>TEM Images </a:t>
            </a:r>
            <a:r>
              <a:rPr lang="fr-FR" sz="1600" dirty="0" smtClean="0">
                <a:latin typeface="Calibri" pitchFamily="34" charset="0"/>
              </a:rPr>
              <a:t>(</a:t>
            </a:r>
            <a:r>
              <a:rPr lang="fr-FR" sz="1600" dirty="0">
                <a:latin typeface="Calibri" pitchFamily="34" charset="0"/>
              </a:rPr>
              <a:t>IMN)</a:t>
            </a:r>
          </a:p>
        </p:txBody>
      </p:sp>
      <p:sp>
        <p:nvSpPr>
          <p:cNvPr id="23" name="Title Placeholder 1"/>
          <p:cNvSpPr txBox="1">
            <a:spLocks/>
          </p:cNvSpPr>
          <p:nvPr/>
        </p:nvSpPr>
        <p:spPr bwMode="auto">
          <a:xfrm>
            <a:off x="0" y="0"/>
            <a:ext cx="9144000" cy="744538"/>
          </a:xfrm>
          <a:prstGeom prst="rect">
            <a:avLst/>
          </a:prstGeom>
          <a:gradFill rotWithShape="0">
            <a:gsLst>
              <a:gs pos="0">
                <a:schemeClr val="accent2">
                  <a:gamma/>
                  <a:shade val="46275"/>
                  <a:invGamma/>
                </a:schemeClr>
              </a:gs>
              <a:gs pos="50000">
                <a:schemeClr val="accent2"/>
              </a:gs>
              <a:gs pos="100000">
                <a:schemeClr val="accent2">
                  <a:gamma/>
                  <a:shade val="46275"/>
                  <a:invGamma/>
                </a:schemeClr>
              </a:gs>
            </a:gsLst>
            <a:lin ang="5400000" scaled="1"/>
          </a:gradFill>
          <a:ln w="9525">
            <a:solidFill>
              <a:schemeClr val="tx1"/>
            </a:solidFill>
            <a:miter lim="800000"/>
            <a:headEnd/>
            <a:tailEnd/>
          </a:ln>
        </p:spPr>
        <p:txBody>
          <a:bodyPr anchor="ctr"/>
          <a:lstStyle/>
          <a:p>
            <a:pPr algn="ctr"/>
            <a:r>
              <a:rPr lang="en-US" sz="2400" b="1" dirty="0" smtClean="0">
                <a:solidFill>
                  <a:schemeClr val="bg1"/>
                </a:solidFill>
                <a:latin typeface="Calibri" pitchFamily="34" charset="0"/>
                <a:cs typeface="Arial" charset="0"/>
              </a:rPr>
              <a:t>Non-volatile resistive switching : </a:t>
            </a:r>
            <a:br>
              <a:rPr lang="en-US" sz="2400" b="1" dirty="0" smtClean="0">
                <a:solidFill>
                  <a:schemeClr val="bg1"/>
                </a:solidFill>
                <a:latin typeface="Calibri" pitchFamily="34" charset="0"/>
                <a:cs typeface="Arial" charset="0"/>
              </a:rPr>
            </a:br>
            <a:r>
              <a:rPr lang="fr-FR" sz="2400" b="1" dirty="0" err="1" smtClean="0">
                <a:solidFill>
                  <a:schemeClr val="bg1"/>
                </a:solidFill>
                <a:latin typeface="Calibri" pitchFamily="34" charset="0"/>
                <a:cs typeface="Arial" charset="0"/>
              </a:rPr>
              <a:t>Chemical</a:t>
            </a:r>
            <a:r>
              <a:rPr lang="fr-FR" sz="2400" b="1" dirty="0" smtClean="0">
                <a:solidFill>
                  <a:schemeClr val="bg1"/>
                </a:solidFill>
                <a:latin typeface="Calibri" pitchFamily="34" charset="0"/>
                <a:cs typeface="Arial" charset="0"/>
              </a:rPr>
              <a:t> or </a:t>
            </a:r>
            <a:r>
              <a:rPr lang="fr-FR" sz="2400" b="1" dirty="0">
                <a:solidFill>
                  <a:schemeClr val="bg1"/>
                </a:solidFill>
                <a:latin typeface="Calibri" pitchFamily="34" charset="0"/>
                <a:cs typeface="Arial" charset="0"/>
              </a:rPr>
              <a:t>structural changes ?</a:t>
            </a:r>
          </a:p>
        </p:txBody>
      </p:sp>
      <p:grpSp>
        <p:nvGrpSpPr>
          <p:cNvPr id="88084" name="Group 20"/>
          <p:cNvGrpSpPr>
            <a:grpSpLocks/>
          </p:cNvGrpSpPr>
          <p:nvPr/>
        </p:nvGrpSpPr>
        <p:grpSpPr bwMode="auto">
          <a:xfrm>
            <a:off x="336550" y="6307138"/>
            <a:ext cx="8388350" cy="531812"/>
            <a:chOff x="-1032" y="4320"/>
            <a:chExt cx="1682" cy="505"/>
          </a:xfrm>
        </p:grpSpPr>
        <p:sp>
          <p:nvSpPr>
            <p:cNvPr id="60" name="AutoShape 19"/>
            <p:cNvSpPr>
              <a:spLocks noChangeArrowheads="1"/>
            </p:cNvSpPr>
            <p:nvPr/>
          </p:nvSpPr>
          <p:spPr bwMode="auto">
            <a:xfrm>
              <a:off x="-1032" y="4320"/>
              <a:ext cx="1678" cy="505"/>
            </a:xfrm>
            <a:prstGeom prst="roundRect">
              <a:avLst>
                <a:gd name="adj" fmla="val 16667"/>
              </a:avLst>
            </a:prstGeom>
            <a:solidFill>
              <a:srgbClr val="0070C0"/>
            </a:solidFill>
            <a:ln w="9525">
              <a:round/>
              <a:headEnd/>
              <a:tailEnd/>
            </a:ln>
            <a:effectLst>
              <a:outerShdw dist="50800" dir="5400000" algn="ctr" rotWithShape="0">
                <a:schemeClr val="bg2"/>
              </a:outerShdw>
            </a:effectLst>
            <a:scene3d>
              <a:camera prst="legacyObliqueTopRight"/>
              <a:lightRig rig="legacyFlat3" dir="b"/>
            </a:scene3d>
            <a:sp3d extrusionH="49200" prstMaterial="legacyMatte">
              <a:bevelT w="13500" h="13500" prst="angle"/>
              <a:bevelB w="13500" h="13500" prst="angle"/>
              <a:extrusionClr>
                <a:schemeClr val="bg2"/>
              </a:extrusionClr>
            </a:sp3d>
          </p:spPr>
          <p:txBody>
            <a:bodyPr wrap="none" anchor="ctr">
              <a:flatTx/>
            </a:bodyPr>
            <a:lstStyle/>
            <a:p>
              <a:pPr>
                <a:defRPr/>
              </a:pPr>
              <a:endParaRPr lang="fr-FR">
                <a:latin typeface="Calibri" pitchFamily="34" charset="0"/>
                <a:cs typeface="Arial" pitchFamily="34" charset="0"/>
              </a:endParaRPr>
            </a:p>
          </p:txBody>
        </p:sp>
        <p:sp>
          <p:nvSpPr>
            <p:cNvPr id="88086" name="Rectangle 12"/>
            <p:cNvSpPr>
              <a:spLocks noChangeArrowheads="1"/>
            </p:cNvSpPr>
            <p:nvPr/>
          </p:nvSpPr>
          <p:spPr bwMode="auto">
            <a:xfrm>
              <a:off x="-1020" y="4320"/>
              <a:ext cx="1670" cy="406"/>
            </a:xfrm>
            <a:prstGeom prst="rect">
              <a:avLst/>
            </a:prstGeom>
            <a:noFill/>
            <a:ln w="9525">
              <a:noFill/>
              <a:miter lim="800000"/>
              <a:headEnd/>
              <a:tailEnd/>
            </a:ln>
          </p:spPr>
          <p:txBody>
            <a:bodyPr>
              <a:spAutoFit/>
            </a:bodyPr>
            <a:lstStyle/>
            <a:p>
              <a:pPr algn="ctr">
                <a:buFont typeface="Wingdings" pitchFamily="2" charset="2"/>
                <a:buChar char="ü"/>
              </a:pPr>
              <a:r>
                <a:rPr lang="fr-FR" sz="2200" b="1" dirty="0">
                  <a:solidFill>
                    <a:schemeClr val="bg1"/>
                  </a:solidFill>
                  <a:latin typeface="Calibri" pitchFamily="34" charset="0"/>
                  <a:cs typeface="Arial" charset="0"/>
                </a:rPr>
                <a:t> no </a:t>
              </a:r>
              <a:r>
                <a:rPr lang="fr-FR" sz="2200" b="1" dirty="0" err="1">
                  <a:solidFill>
                    <a:schemeClr val="bg1"/>
                  </a:solidFill>
                  <a:latin typeface="Calibri" pitchFamily="34" charset="0"/>
                  <a:cs typeface="Arial" charset="0"/>
                </a:rPr>
                <a:t>chemical</a:t>
              </a:r>
              <a:r>
                <a:rPr lang="fr-FR" sz="2200" b="1" dirty="0">
                  <a:solidFill>
                    <a:schemeClr val="bg1"/>
                  </a:solidFill>
                  <a:latin typeface="Calibri" pitchFamily="34" charset="0"/>
                  <a:cs typeface="Arial" charset="0"/>
                </a:rPr>
                <a:t> or structural change (&lt; 10-1000 nm) </a:t>
              </a:r>
              <a:endParaRPr lang="fr-FR" sz="2200" b="1" dirty="0">
                <a:solidFill>
                  <a:schemeClr val="bg1"/>
                </a:solidFill>
                <a:latin typeface="Calibri" pitchFamily="34" charset="0"/>
                <a:cs typeface="Arial" charset="0"/>
                <a:sym typeface="Symbol" pitchFamily="18" charset="2"/>
              </a:endParaRPr>
            </a:p>
          </p:txBody>
        </p:sp>
      </p:grpSp>
      <p:sp>
        <p:nvSpPr>
          <p:cNvPr id="88087" name="Text Box 23"/>
          <p:cNvSpPr txBox="1">
            <a:spLocks noChangeArrowheads="1"/>
          </p:cNvSpPr>
          <p:nvPr/>
        </p:nvSpPr>
        <p:spPr bwMode="auto">
          <a:xfrm>
            <a:off x="5399088" y="912813"/>
            <a:ext cx="3509962" cy="366712"/>
          </a:xfrm>
          <a:prstGeom prst="rect">
            <a:avLst/>
          </a:prstGeom>
          <a:noFill/>
          <a:ln w="9525">
            <a:noFill/>
            <a:miter lim="800000"/>
            <a:headEnd/>
            <a:tailEnd/>
          </a:ln>
          <a:effectLst/>
        </p:spPr>
        <p:txBody>
          <a:bodyPr>
            <a:spAutoFit/>
          </a:bodyPr>
          <a:lstStyle/>
          <a:p>
            <a:r>
              <a:rPr lang="fr-FR" b="1">
                <a:latin typeface="Calibri" pitchFamily="34" charset="0"/>
              </a:rPr>
              <a:t>« Transited » crystal GaV</a:t>
            </a:r>
            <a:r>
              <a:rPr lang="fr-FR" b="1" baseline="-25000">
                <a:latin typeface="Calibri" pitchFamily="34" charset="0"/>
              </a:rPr>
              <a:t>4</a:t>
            </a:r>
            <a:r>
              <a:rPr lang="fr-FR" b="1">
                <a:latin typeface="Calibri" pitchFamily="34" charset="0"/>
              </a:rPr>
              <a:t>S</a:t>
            </a:r>
            <a:r>
              <a:rPr lang="fr-FR" b="1" baseline="-25000">
                <a:latin typeface="Calibri" pitchFamily="34" charset="0"/>
              </a:rPr>
              <a:t>8</a:t>
            </a:r>
          </a:p>
        </p:txBody>
      </p:sp>
      <p:sp>
        <p:nvSpPr>
          <p:cNvPr id="88088" name="Text Box 24"/>
          <p:cNvSpPr txBox="1">
            <a:spLocks noChangeArrowheads="1"/>
          </p:cNvSpPr>
          <p:nvPr/>
        </p:nvSpPr>
        <p:spPr bwMode="auto">
          <a:xfrm>
            <a:off x="5238750" y="5241925"/>
            <a:ext cx="673100" cy="366713"/>
          </a:xfrm>
          <a:prstGeom prst="rect">
            <a:avLst/>
          </a:prstGeom>
          <a:noFill/>
          <a:ln w="9525">
            <a:noFill/>
            <a:miter lim="800000"/>
            <a:headEnd/>
            <a:tailEnd/>
          </a:ln>
          <a:effectLst/>
        </p:spPr>
        <p:txBody>
          <a:bodyPr wrap="none">
            <a:spAutoFit/>
          </a:bodyPr>
          <a:lstStyle/>
          <a:p>
            <a:r>
              <a:rPr lang="fr-FR" b="1">
                <a:solidFill>
                  <a:schemeClr val="bg1"/>
                </a:solidFill>
                <a:latin typeface="Calibri" pitchFamily="34" charset="0"/>
              </a:rPr>
              <a:t>4 nm</a:t>
            </a:r>
          </a:p>
        </p:txBody>
      </p:sp>
      <p:sp>
        <p:nvSpPr>
          <p:cNvPr id="88089" name="Rectangle 25"/>
          <p:cNvSpPr>
            <a:spLocks noChangeArrowheads="1"/>
          </p:cNvSpPr>
          <p:nvPr/>
        </p:nvSpPr>
        <p:spPr bwMode="auto">
          <a:xfrm>
            <a:off x="5332413" y="5576888"/>
            <a:ext cx="374650" cy="76200"/>
          </a:xfrm>
          <a:prstGeom prst="rect">
            <a:avLst/>
          </a:prstGeom>
          <a:solidFill>
            <a:schemeClr val="bg1"/>
          </a:solidFill>
          <a:ln w="9525">
            <a:noFill/>
            <a:miter lim="800000"/>
            <a:headEnd/>
            <a:tailEnd/>
          </a:ln>
          <a:effectLst/>
        </p:spPr>
        <p:txBody>
          <a:bodyPr wrap="none" anchor="ctr"/>
          <a:lstStyle/>
          <a:p>
            <a:endParaRPr lang="fr-FR">
              <a:latin typeface="Calibri" pitchFamily="34" charset="0"/>
            </a:endParaRPr>
          </a:p>
        </p:txBody>
      </p:sp>
      <p:grpSp>
        <p:nvGrpSpPr>
          <p:cNvPr id="88090" name="Group 26"/>
          <p:cNvGrpSpPr>
            <a:grpSpLocks/>
          </p:cNvGrpSpPr>
          <p:nvPr/>
        </p:nvGrpSpPr>
        <p:grpSpPr bwMode="auto">
          <a:xfrm>
            <a:off x="36513" y="3487738"/>
            <a:ext cx="9107487" cy="2746375"/>
            <a:chOff x="23" y="1807"/>
            <a:chExt cx="5737" cy="1730"/>
          </a:xfrm>
        </p:grpSpPr>
        <p:pic>
          <p:nvPicPr>
            <p:cNvPr id="88091" name="Picture 27"/>
            <p:cNvPicPr>
              <a:picLocks noChangeAspect="1" noChangeArrowheads="1"/>
            </p:cNvPicPr>
            <p:nvPr/>
          </p:nvPicPr>
          <p:blipFill>
            <a:blip r:embed="rId6" cstate="print"/>
            <a:srcRect/>
            <a:stretch>
              <a:fillRect/>
            </a:stretch>
          </p:blipFill>
          <p:spPr bwMode="auto">
            <a:xfrm>
              <a:off x="23" y="1833"/>
              <a:ext cx="5737" cy="1704"/>
            </a:xfrm>
            <a:prstGeom prst="rect">
              <a:avLst/>
            </a:prstGeom>
            <a:noFill/>
            <a:ln w="9525">
              <a:noFill/>
              <a:miter lim="800000"/>
              <a:headEnd/>
              <a:tailEnd/>
            </a:ln>
          </p:spPr>
        </p:pic>
        <p:sp>
          <p:nvSpPr>
            <p:cNvPr id="88092" name="Text Box 28"/>
            <p:cNvSpPr txBox="1">
              <a:spLocks noChangeArrowheads="1"/>
            </p:cNvSpPr>
            <p:nvPr/>
          </p:nvSpPr>
          <p:spPr bwMode="auto">
            <a:xfrm>
              <a:off x="2375" y="1807"/>
              <a:ext cx="1944" cy="442"/>
            </a:xfrm>
            <a:prstGeom prst="rect">
              <a:avLst/>
            </a:prstGeom>
            <a:noFill/>
            <a:ln w="76200" cmpd="tri">
              <a:noFill/>
              <a:miter lim="800000"/>
              <a:headEnd/>
              <a:tailEnd/>
            </a:ln>
            <a:effectLst/>
          </p:spPr>
          <p:txBody>
            <a:bodyPr anchor="b">
              <a:spAutoFit/>
            </a:bodyPr>
            <a:lstStyle/>
            <a:p>
              <a:r>
                <a:rPr lang="en-US" sz="2000" b="1">
                  <a:solidFill>
                    <a:schemeClr val="bg1"/>
                  </a:solidFill>
                  <a:latin typeface="Calibri" pitchFamily="34" charset="0"/>
                </a:rPr>
                <a:t>EDXS Chemical </a:t>
              </a:r>
            </a:p>
            <a:p>
              <a:r>
                <a:rPr lang="en-US" sz="2000" b="1">
                  <a:solidFill>
                    <a:schemeClr val="bg1"/>
                  </a:solidFill>
                  <a:latin typeface="Calibri" pitchFamily="34" charset="0"/>
                </a:rPr>
                <a:t>Analysis</a:t>
              </a:r>
            </a:p>
          </p:txBody>
        </p:sp>
      </p:grpSp>
      <p:sp>
        <p:nvSpPr>
          <p:cNvPr id="88093" name="Freeform 29"/>
          <p:cNvSpPr>
            <a:spLocks/>
          </p:cNvSpPr>
          <p:nvPr/>
        </p:nvSpPr>
        <p:spPr bwMode="auto">
          <a:xfrm>
            <a:off x="1409700" y="1619250"/>
            <a:ext cx="296863" cy="1592263"/>
          </a:xfrm>
          <a:custGeom>
            <a:avLst/>
            <a:gdLst/>
            <a:ahLst/>
            <a:cxnLst>
              <a:cxn ang="0">
                <a:pos x="0" y="0"/>
              </a:cxn>
              <a:cxn ang="0">
                <a:pos x="108" y="5"/>
              </a:cxn>
              <a:cxn ang="0">
                <a:pos x="113" y="125"/>
              </a:cxn>
              <a:cxn ang="0">
                <a:pos x="130" y="199"/>
              </a:cxn>
              <a:cxn ang="0">
                <a:pos x="142" y="336"/>
              </a:cxn>
              <a:cxn ang="0">
                <a:pos x="161" y="444"/>
              </a:cxn>
              <a:cxn ang="0">
                <a:pos x="168" y="485"/>
              </a:cxn>
              <a:cxn ang="0">
                <a:pos x="158" y="590"/>
              </a:cxn>
              <a:cxn ang="0">
                <a:pos x="132" y="958"/>
              </a:cxn>
              <a:cxn ang="0">
                <a:pos x="122" y="986"/>
              </a:cxn>
              <a:cxn ang="0">
                <a:pos x="101" y="984"/>
              </a:cxn>
              <a:cxn ang="0">
                <a:pos x="60" y="922"/>
              </a:cxn>
              <a:cxn ang="0">
                <a:pos x="53" y="898"/>
              </a:cxn>
              <a:cxn ang="0">
                <a:pos x="50" y="667"/>
              </a:cxn>
              <a:cxn ang="0">
                <a:pos x="60" y="581"/>
              </a:cxn>
              <a:cxn ang="0">
                <a:pos x="48" y="492"/>
              </a:cxn>
              <a:cxn ang="0">
                <a:pos x="29" y="403"/>
              </a:cxn>
              <a:cxn ang="0">
                <a:pos x="12" y="346"/>
              </a:cxn>
              <a:cxn ang="0">
                <a:pos x="5" y="317"/>
              </a:cxn>
              <a:cxn ang="0">
                <a:pos x="7" y="197"/>
              </a:cxn>
              <a:cxn ang="0">
                <a:pos x="14" y="17"/>
              </a:cxn>
              <a:cxn ang="0">
                <a:pos x="0" y="0"/>
              </a:cxn>
            </a:cxnLst>
            <a:rect l="0" t="0" r="r" b="b"/>
            <a:pathLst>
              <a:path w="187" h="1003">
                <a:moveTo>
                  <a:pt x="0" y="0"/>
                </a:moveTo>
                <a:cubicBezTo>
                  <a:pt x="33" y="1"/>
                  <a:pt x="74" y="5"/>
                  <a:pt x="108" y="5"/>
                </a:cubicBezTo>
                <a:cubicBezTo>
                  <a:pt x="109" y="19"/>
                  <a:pt x="112" y="117"/>
                  <a:pt x="113" y="125"/>
                </a:cubicBezTo>
                <a:cubicBezTo>
                  <a:pt x="116" y="149"/>
                  <a:pt x="126" y="174"/>
                  <a:pt x="130" y="199"/>
                </a:cubicBezTo>
                <a:cubicBezTo>
                  <a:pt x="132" y="236"/>
                  <a:pt x="126" y="313"/>
                  <a:pt x="142" y="336"/>
                </a:cubicBezTo>
                <a:cubicBezTo>
                  <a:pt x="152" y="371"/>
                  <a:pt x="151" y="408"/>
                  <a:pt x="161" y="444"/>
                </a:cubicBezTo>
                <a:cubicBezTo>
                  <a:pt x="163" y="458"/>
                  <a:pt x="164" y="472"/>
                  <a:pt x="168" y="485"/>
                </a:cubicBezTo>
                <a:cubicBezTo>
                  <a:pt x="171" y="523"/>
                  <a:pt x="174" y="554"/>
                  <a:pt x="158" y="590"/>
                </a:cubicBezTo>
                <a:cubicBezTo>
                  <a:pt x="158" y="614"/>
                  <a:pt x="187" y="869"/>
                  <a:pt x="132" y="958"/>
                </a:cubicBezTo>
                <a:cubicBezTo>
                  <a:pt x="130" y="971"/>
                  <a:pt x="129" y="976"/>
                  <a:pt x="122" y="986"/>
                </a:cubicBezTo>
                <a:cubicBezTo>
                  <a:pt x="118" y="1003"/>
                  <a:pt x="109" y="993"/>
                  <a:pt x="101" y="984"/>
                </a:cubicBezTo>
                <a:cubicBezTo>
                  <a:pt x="85" y="966"/>
                  <a:pt x="74" y="942"/>
                  <a:pt x="60" y="922"/>
                </a:cubicBezTo>
                <a:cubicBezTo>
                  <a:pt x="58" y="914"/>
                  <a:pt x="55" y="906"/>
                  <a:pt x="53" y="898"/>
                </a:cubicBezTo>
                <a:cubicBezTo>
                  <a:pt x="55" y="821"/>
                  <a:pt x="64" y="744"/>
                  <a:pt x="50" y="667"/>
                </a:cubicBezTo>
                <a:cubicBezTo>
                  <a:pt x="52" y="627"/>
                  <a:pt x="49" y="612"/>
                  <a:pt x="60" y="581"/>
                </a:cubicBezTo>
                <a:cubicBezTo>
                  <a:pt x="59" y="552"/>
                  <a:pt x="63" y="518"/>
                  <a:pt x="48" y="492"/>
                </a:cubicBezTo>
                <a:cubicBezTo>
                  <a:pt x="42" y="465"/>
                  <a:pt x="44" y="425"/>
                  <a:pt x="29" y="403"/>
                </a:cubicBezTo>
                <a:cubicBezTo>
                  <a:pt x="25" y="382"/>
                  <a:pt x="20" y="366"/>
                  <a:pt x="12" y="346"/>
                </a:cubicBezTo>
                <a:cubicBezTo>
                  <a:pt x="10" y="336"/>
                  <a:pt x="8" y="327"/>
                  <a:pt x="5" y="317"/>
                </a:cubicBezTo>
                <a:cubicBezTo>
                  <a:pt x="6" y="277"/>
                  <a:pt x="2" y="237"/>
                  <a:pt x="7" y="197"/>
                </a:cubicBezTo>
                <a:cubicBezTo>
                  <a:pt x="8" y="147"/>
                  <a:pt x="15" y="50"/>
                  <a:pt x="14" y="17"/>
                </a:cubicBezTo>
                <a:cubicBezTo>
                  <a:pt x="4" y="0"/>
                  <a:pt x="10" y="4"/>
                  <a:pt x="0" y="0"/>
                </a:cubicBezTo>
                <a:close/>
              </a:path>
            </a:pathLst>
          </a:custGeom>
          <a:solidFill>
            <a:srgbClr val="FF0000">
              <a:alpha val="27000"/>
            </a:srgbClr>
          </a:solidFill>
          <a:ln w="9525">
            <a:noFill/>
            <a:round/>
            <a:headEnd/>
            <a:tailEnd/>
          </a:ln>
          <a:effectLst/>
        </p:spPr>
        <p:txBody>
          <a:bodyPr/>
          <a:lstStyle/>
          <a:p>
            <a:endParaRPr lang="fr-FR">
              <a:latin typeface="Calibri" pitchFamily="34" charset="0"/>
            </a:endParaRPr>
          </a:p>
        </p:txBody>
      </p:sp>
      <p:sp>
        <p:nvSpPr>
          <p:cNvPr id="88094" name="Freeform 30"/>
          <p:cNvSpPr>
            <a:spLocks/>
          </p:cNvSpPr>
          <p:nvPr/>
        </p:nvSpPr>
        <p:spPr bwMode="auto">
          <a:xfrm>
            <a:off x="854075" y="1616075"/>
            <a:ext cx="631825" cy="939800"/>
          </a:xfrm>
          <a:custGeom>
            <a:avLst/>
            <a:gdLst/>
            <a:ahLst/>
            <a:cxnLst>
              <a:cxn ang="0">
                <a:pos x="367" y="21"/>
              </a:cxn>
              <a:cxn ang="0">
                <a:pos x="360" y="182"/>
              </a:cxn>
              <a:cxn ang="0">
                <a:pos x="345" y="230"/>
              </a:cxn>
              <a:cxn ang="0">
                <a:pos x="350" y="283"/>
              </a:cxn>
              <a:cxn ang="0">
                <a:pos x="367" y="386"/>
              </a:cxn>
              <a:cxn ang="0">
                <a:pos x="398" y="446"/>
              </a:cxn>
              <a:cxn ang="0">
                <a:pos x="398" y="540"/>
              </a:cxn>
              <a:cxn ang="0">
                <a:pos x="304" y="528"/>
              </a:cxn>
              <a:cxn ang="0">
                <a:pos x="216" y="564"/>
              </a:cxn>
              <a:cxn ang="0">
                <a:pos x="172" y="571"/>
              </a:cxn>
              <a:cxn ang="0">
                <a:pos x="120" y="592"/>
              </a:cxn>
              <a:cxn ang="0">
                <a:pos x="79" y="578"/>
              </a:cxn>
              <a:cxn ang="0">
                <a:pos x="62" y="552"/>
              </a:cxn>
              <a:cxn ang="0">
                <a:pos x="50" y="523"/>
              </a:cxn>
              <a:cxn ang="0">
                <a:pos x="38" y="496"/>
              </a:cxn>
              <a:cxn ang="0">
                <a:pos x="21" y="444"/>
              </a:cxn>
              <a:cxn ang="0">
                <a:pos x="2" y="388"/>
              </a:cxn>
              <a:cxn ang="0">
                <a:pos x="16" y="333"/>
              </a:cxn>
              <a:cxn ang="0">
                <a:pos x="31" y="307"/>
              </a:cxn>
              <a:cxn ang="0">
                <a:pos x="67" y="249"/>
              </a:cxn>
              <a:cxn ang="0">
                <a:pos x="96" y="196"/>
              </a:cxn>
              <a:cxn ang="0">
                <a:pos x="108" y="177"/>
              </a:cxn>
              <a:cxn ang="0">
                <a:pos x="180" y="110"/>
              </a:cxn>
              <a:cxn ang="0">
                <a:pos x="345" y="0"/>
              </a:cxn>
              <a:cxn ang="0">
                <a:pos x="364" y="7"/>
              </a:cxn>
            </a:cxnLst>
            <a:rect l="0" t="0" r="r" b="b"/>
            <a:pathLst>
              <a:path w="398" h="592">
                <a:moveTo>
                  <a:pt x="367" y="21"/>
                </a:moveTo>
                <a:lnTo>
                  <a:pt x="360" y="182"/>
                </a:lnTo>
                <a:lnTo>
                  <a:pt x="345" y="230"/>
                </a:lnTo>
                <a:lnTo>
                  <a:pt x="350" y="283"/>
                </a:lnTo>
                <a:lnTo>
                  <a:pt x="367" y="386"/>
                </a:lnTo>
                <a:lnTo>
                  <a:pt x="398" y="446"/>
                </a:lnTo>
                <a:lnTo>
                  <a:pt x="398" y="540"/>
                </a:lnTo>
                <a:lnTo>
                  <a:pt x="304" y="528"/>
                </a:lnTo>
                <a:cubicBezTo>
                  <a:pt x="275" y="540"/>
                  <a:pt x="246" y="553"/>
                  <a:pt x="216" y="564"/>
                </a:cubicBezTo>
                <a:cubicBezTo>
                  <a:pt x="202" y="569"/>
                  <a:pt x="172" y="571"/>
                  <a:pt x="172" y="571"/>
                </a:cubicBezTo>
                <a:cubicBezTo>
                  <a:pt x="159" y="584"/>
                  <a:pt x="137" y="590"/>
                  <a:pt x="120" y="592"/>
                </a:cubicBezTo>
                <a:cubicBezTo>
                  <a:pt x="92" y="586"/>
                  <a:pt x="94" y="591"/>
                  <a:pt x="79" y="578"/>
                </a:cubicBezTo>
                <a:cubicBezTo>
                  <a:pt x="71" y="571"/>
                  <a:pt x="62" y="552"/>
                  <a:pt x="62" y="552"/>
                </a:cubicBezTo>
                <a:cubicBezTo>
                  <a:pt x="59" y="542"/>
                  <a:pt x="56" y="532"/>
                  <a:pt x="50" y="523"/>
                </a:cubicBezTo>
                <a:cubicBezTo>
                  <a:pt x="48" y="512"/>
                  <a:pt x="44" y="505"/>
                  <a:pt x="38" y="496"/>
                </a:cubicBezTo>
                <a:cubicBezTo>
                  <a:pt x="34" y="479"/>
                  <a:pt x="31" y="459"/>
                  <a:pt x="21" y="444"/>
                </a:cubicBezTo>
                <a:cubicBezTo>
                  <a:pt x="16" y="425"/>
                  <a:pt x="7" y="407"/>
                  <a:pt x="2" y="388"/>
                </a:cubicBezTo>
                <a:cubicBezTo>
                  <a:pt x="4" y="349"/>
                  <a:pt x="0" y="357"/>
                  <a:pt x="16" y="333"/>
                </a:cubicBezTo>
                <a:cubicBezTo>
                  <a:pt x="22" y="325"/>
                  <a:pt x="31" y="307"/>
                  <a:pt x="31" y="307"/>
                </a:cubicBezTo>
                <a:cubicBezTo>
                  <a:pt x="37" y="285"/>
                  <a:pt x="54" y="267"/>
                  <a:pt x="67" y="249"/>
                </a:cubicBezTo>
                <a:cubicBezTo>
                  <a:pt x="72" y="228"/>
                  <a:pt x="85" y="214"/>
                  <a:pt x="96" y="196"/>
                </a:cubicBezTo>
                <a:cubicBezTo>
                  <a:pt x="101" y="179"/>
                  <a:pt x="96" y="185"/>
                  <a:pt x="108" y="177"/>
                </a:cubicBezTo>
                <a:cubicBezTo>
                  <a:pt x="123" y="151"/>
                  <a:pt x="155" y="126"/>
                  <a:pt x="180" y="110"/>
                </a:cubicBezTo>
                <a:cubicBezTo>
                  <a:pt x="220" y="80"/>
                  <a:pt x="314" y="17"/>
                  <a:pt x="345" y="0"/>
                </a:cubicBezTo>
                <a:cubicBezTo>
                  <a:pt x="348" y="5"/>
                  <a:pt x="360" y="1"/>
                  <a:pt x="364" y="7"/>
                </a:cubicBezTo>
              </a:path>
            </a:pathLst>
          </a:custGeom>
          <a:solidFill>
            <a:srgbClr val="FFFF00">
              <a:alpha val="28000"/>
            </a:srgbClr>
          </a:solidFill>
          <a:ln w="9525">
            <a:noFill/>
            <a:round/>
            <a:headEnd/>
            <a:tailEnd/>
          </a:ln>
          <a:effectLst/>
        </p:spPr>
        <p:txBody>
          <a:bodyPr/>
          <a:lstStyle/>
          <a:p>
            <a:endParaRPr lang="fr-FR">
              <a:latin typeface="Calibri" pitchFamily="34" charset="0"/>
            </a:endParaRPr>
          </a:p>
        </p:txBody>
      </p:sp>
      <p:sp>
        <p:nvSpPr>
          <p:cNvPr id="88095" name="Freeform 31"/>
          <p:cNvSpPr>
            <a:spLocks/>
          </p:cNvSpPr>
          <p:nvPr/>
        </p:nvSpPr>
        <p:spPr bwMode="auto">
          <a:xfrm>
            <a:off x="1612900" y="2028825"/>
            <a:ext cx="447675" cy="714375"/>
          </a:xfrm>
          <a:custGeom>
            <a:avLst/>
            <a:gdLst/>
            <a:ahLst/>
            <a:cxnLst>
              <a:cxn ang="0">
                <a:pos x="21" y="107"/>
              </a:cxn>
              <a:cxn ang="0">
                <a:pos x="3" y="19"/>
              </a:cxn>
              <a:cxn ang="0">
                <a:pos x="42" y="220"/>
              </a:cxn>
              <a:cxn ang="0">
                <a:pos x="40" y="301"/>
              </a:cxn>
              <a:cxn ang="0">
                <a:pos x="33" y="354"/>
              </a:cxn>
              <a:cxn ang="0">
                <a:pos x="50" y="450"/>
              </a:cxn>
              <a:cxn ang="0">
                <a:pos x="117" y="445"/>
              </a:cxn>
              <a:cxn ang="0">
                <a:pos x="191" y="416"/>
              </a:cxn>
              <a:cxn ang="0">
                <a:pos x="282" y="200"/>
              </a:cxn>
              <a:cxn ang="0">
                <a:pos x="282" y="167"/>
              </a:cxn>
              <a:cxn ang="0">
                <a:pos x="160" y="140"/>
              </a:cxn>
              <a:cxn ang="0">
                <a:pos x="134" y="114"/>
              </a:cxn>
              <a:cxn ang="0">
                <a:pos x="105" y="100"/>
              </a:cxn>
              <a:cxn ang="0">
                <a:pos x="66" y="78"/>
              </a:cxn>
              <a:cxn ang="0">
                <a:pos x="0" y="23"/>
              </a:cxn>
            </a:cxnLst>
            <a:rect l="0" t="0" r="r" b="b"/>
            <a:pathLst>
              <a:path w="282" h="450">
                <a:moveTo>
                  <a:pt x="21" y="107"/>
                </a:moveTo>
                <a:cubicBezTo>
                  <a:pt x="23" y="109"/>
                  <a:pt x="0" y="0"/>
                  <a:pt x="3" y="19"/>
                </a:cubicBezTo>
                <a:lnTo>
                  <a:pt x="42" y="220"/>
                </a:lnTo>
                <a:lnTo>
                  <a:pt x="40" y="301"/>
                </a:lnTo>
                <a:lnTo>
                  <a:pt x="33" y="354"/>
                </a:lnTo>
                <a:lnTo>
                  <a:pt x="50" y="450"/>
                </a:lnTo>
                <a:lnTo>
                  <a:pt x="117" y="445"/>
                </a:lnTo>
                <a:lnTo>
                  <a:pt x="191" y="416"/>
                </a:lnTo>
                <a:lnTo>
                  <a:pt x="282" y="200"/>
                </a:lnTo>
                <a:lnTo>
                  <a:pt x="282" y="167"/>
                </a:lnTo>
                <a:cubicBezTo>
                  <a:pt x="241" y="157"/>
                  <a:pt x="198" y="156"/>
                  <a:pt x="160" y="140"/>
                </a:cubicBezTo>
                <a:cubicBezTo>
                  <a:pt x="151" y="131"/>
                  <a:pt x="144" y="122"/>
                  <a:pt x="134" y="114"/>
                </a:cubicBezTo>
                <a:cubicBezTo>
                  <a:pt x="125" y="107"/>
                  <a:pt x="114" y="106"/>
                  <a:pt x="105" y="100"/>
                </a:cubicBezTo>
                <a:cubicBezTo>
                  <a:pt x="90" y="90"/>
                  <a:pt x="86" y="83"/>
                  <a:pt x="66" y="78"/>
                </a:cubicBezTo>
                <a:cubicBezTo>
                  <a:pt x="47" y="82"/>
                  <a:pt x="22" y="17"/>
                  <a:pt x="0" y="23"/>
                </a:cubicBezTo>
              </a:path>
            </a:pathLst>
          </a:custGeom>
          <a:solidFill>
            <a:srgbClr val="FFFF00">
              <a:alpha val="30000"/>
            </a:srgbClr>
          </a:solidFill>
          <a:ln w="9525">
            <a:noFill/>
            <a:round/>
            <a:headEnd/>
            <a:tailEnd/>
          </a:ln>
          <a:effectLst/>
        </p:spPr>
        <p:txBody>
          <a:bodyPr/>
          <a:lstStyle/>
          <a:p>
            <a:endParaRPr lang="fr-FR">
              <a:latin typeface="Calibri" pitchFamily="34" charset="0"/>
            </a:endParaRPr>
          </a:p>
        </p:txBody>
      </p:sp>
      <p:sp>
        <p:nvSpPr>
          <p:cNvPr id="88096" name="Freeform 32"/>
          <p:cNvSpPr>
            <a:spLocks/>
          </p:cNvSpPr>
          <p:nvPr/>
        </p:nvSpPr>
        <p:spPr bwMode="auto">
          <a:xfrm>
            <a:off x="3135313" y="811213"/>
            <a:ext cx="731837" cy="944562"/>
          </a:xfrm>
          <a:custGeom>
            <a:avLst/>
            <a:gdLst/>
            <a:ahLst/>
            <a:cxnLst>
              <a:cxn ang="0">
                <a:pos x="0" y="12"/>
              </a:cxn>
              <a:cxn ang="0">
                <a:pos x="425" y="10"/>
              </a:cxn>
              <a:cxn ang="0">
                <a:pos x="418" y="377"/>
              </a:cxn>
              <a:cxn ang="0">
                <a:pos x="461" y="588"/>
              </a:cxn>
              <a:cxn ang="0">
                <a:pos x="111" y="595"/>
              </a:cxn>
              <a:cxn ang="0">
                <a:pos x="84" y="339"/>
              </a:cxn>
              <a:cxn ang="0">
                <a:pos x="43" y="111"/>
              </a:cxn>
              <a:cxn ang="0">
                <a:pos x="12" y="0"/>
              </a:cxn>
            </a:cxnLst>
            <a:rect l="0" t="0" r="r" b="b"/>
            <a:pathLst>
              <a:path w="461" h="595">
                <a:moveTo>
                  <a:pt x="0" y="12"/>
                </a:moveTo>
                <a:lnTo>
                  <a:pt x="425" y="10"/>
                </a:lnTo>
                <a:lnTo>
                  <a:pt x="418" y="377"/>
                </a:lnTo>
                <a:lnTo>
                  <a:pt x="461" y="588"/>
                </a:lnTo>
                <a:lnTo>
                  <a:pt x="111" y="595"/>
                </a:lnTo>
                <a:lnTo>
                  <a:pt x="84" y="339"/>
                </a:lnTo>
                <a:lnTo>
                  <a:pt x="43" y="111"/>
                </a:lnTo>
                <a:lnTo>
                  <a:pt x="12" y="0"/>
                </a:lnTo>
              </a:path>
            </a:pathLst>
          </a:custGeom>
          <a:solidFill>
            <a:srgbClr val="FF0000">
              <a:alpha val="27000"/>
            </a:srgbClr>
          </a:solidFill>
          <a:ln w="9525">
            <a:noFill/>
            <a:round/>
            <a:headEnd/>
            <a:tailEnd/>
          </a:ln>
          <a:effectLst/>
        </p:spPr>
        <p:txBody>
          <a:bodyPr/>
          <a:lstStyle/>
          <a:p>
            <a:endParaRPr lang="fr-FR">
              <a:latin typeface="Calibri" pitchFamily="34" charset="0"/>
            </a:endParaRPr>
          </a:p>
        </p:txBody>
      </p:sp>
      <p:sp>
        <p:nvSpPr>
          <p:cNvPr id="88097" name="Freeform 33"/>
          <p:cNvSpPr>
            <a:spLocks/>
          </p:cNvSpPr>
          <p:nvPr/>
        </p:nvSpPr>
        <p:spPr bwMode="auto">
          <a:xfrm>
            <a:off x="3371850" y="2030413"/>
            <a:ext cx="598488" cy="1284287"/>
          </a:xfrm>
          <a:custGeom>
            <a:avLst/>
            <a:gdLst/>
            <a:ahLst/>
            <a:cxnLst>
              <a:cxn ang="0">
                <a:pos x="0" y="19"/>
              </a:cxn>
              <a:cxn ang="0">
                <a:pos x="348" y="0"/>
              </a:cxn>
              <a:cxn ang="0">
                <a:pos x="372" y="521"/>
              </a:cxn>
              <a:cxn ang="0">
                <a:pos x="377" y="795"/>
              </a:cxn>
              <a:cxn ang="0">
                <a:pos x="86" y="809"/>
              </a:cxn>
              <a:cxn ang="0">
                <a:pos x="98" y="504"/>
              </a:cxn>
              <a:cxn ang="0">
                <a:pos x="74" y="291"/>
              </a:cxn>
              <a:cxn ang="0">
                <a:pos x="53" y="166"/>
              </a:cxn>
            </a:cxnLst>
            <a:rect l="0" t="0" r="r" b="b"/>
            <a:pathLst>
              <a:path w="377" h="809">
                <a:moveTo>
                  <a:pt x="0" y="19"/>
                </a:moveTo>
                <a:lnTo>
                  <a:pt x="348" y="0"/>
                </a:lnTo>
                <a:lnTo>
                  <a:pt x="372" y="521"/>
                </a:lnTo>
                <a:lnTo>
                  <a:pt x="377" y="795"/>
                </a:lnTo>
                <a:lnTo>
                  <a:pt x="86" y="809"/>
                </a:lnTo>
                <a:lnTo>
                  <a:pt x="98" y="504"/>
                </a:lnTo>
                <a:lnTo>
                  <a:pt x="74" y="291"/>
                </a:lnTo>
                <a:lnTo>
                  <a:pt x="53" y="166"/>
                </a:lnTo>
              </a:path>
            </a:pathLst>
          </a:custGeom>
          <a:solidFill>
            <a:srgbClr val="FF0000">
              <a:alpha val="27000"/>
            </a:srgbClr>
          </a:solidFill>
          <a:ln w="9525">
            <a:noFill/>
            <a:round/>
            <a:headEnd/>
            <a:tailEnd/>
          </a:ln>
          <a:effectLst/>
        </p:spPr>
        <p:txBody>
          <a:bodyPr/>
          <a:lstStyle/>
          <a:p>
            <a:endParaRPr lang="fr-FR">
              <a:latin typeface="Calibri" pitchFamily="34" charset="0"/>
            </a:endParaRPr>
          </a:p>
        </p:txBody>
      </p:sp>
      <p:sp>
        <p:nvSpPr>
          <p:cNvPr id="37" name="Rectangle 36"/>
          <p:cNvSpPr/>
          <p:nvPr/>
        </p:nvSpPr>
        <p:spPr bwMode="auto">
          <a:xfrm>
            <a:off x="1890944" y="4092606"/>
            <a:ext cx="843378" cy="399495"/>
          </a:xfrm>
          <a:prstGeom prst="rect">
            <a:avLst/>
          </a:prstGeom>
          <a:solidFill>
            <a:schemeClr val="bg1"/>
          </a:solidFill>
          <a:ln w="222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charset="0"/>
            </a:endParaRPr>
          </a:p>
        </p:txBody>
      </p:sp>
      <p:sp>
        <p:nvSpPr>
          <p:cNvPr id="36" name="ZoneTexte 35"/>
          <p:cNvSpPr txBox="1"/>
          <p:nvPr/>
        </p:nvSpPr>
        <p:spPr>
          <a:xfrm>
            <a:off x="1899819" y="3959440"/>
            <a:ext cx="1367161" cy="523220"/>
          </a:xfrm>
          <a:prstGeom prst="rect">
            <a:avLst/>
          </a:prstGeom>
          <a:noFill/>
        </p:spPr>
        <p:txBody>
          <a:bodyPr wrap="square" rtlCol="0">
            <a:spAutoFit/>
          </a:bodyPr>
          <a:lstStyle/>
          <a:p>
            <a:r>
              <a:rPr lang="fr-FR" sz="1400" b="1" dirty="0" err="1" smtClean="0">
                <a:solidFill>
                  <a:srgbClr val="FF0000"/>
                </a:solidFill>
              </a:rPr>
              <a:t>Before</a:t>
            </a:r>
            <a:r>
              <a:rPr lang="fr-FR" sz="1400" b="1" dirty="0" smtClean="0">
                <a:solidFill>
                  <a:srgbClr val="FF0000"/>
                </a:solidFill>
              </a:rPr>
              <a:t> transition</a:t>
            </a:r>
            <a:endParaRPr lang="fr-FR" sz="1400" b="1" dirty="0">
              <a:solidFill>
                <a:srgbClr val="FF0000"/>
              </a:solidFill>
            </a:endParaRPr>
          </a:p>
        </p:txBody>
      </p:sp>
      <p:sp>
        <p:nvSpPr>
          <p:cNvPr id="39" name="Rectangle 38"/>
          <p:cNvSpPr/>
          <p:nvPr/>
        </p:nvSpPr>
        <p:spPr bwMode="auto">
          <a:xfrm>
            <a:off x="852256" y="4847209"/>
            <a:ext cx="1438183" cy="186431"/>
          </a:xfrm>
          <a:prstGeom prst="rect">
            <a:avLst/>
          </a:prstGeom>
          <a:solidFill>
            <a:schemeClr val="bg1"/>
          </a:solidFill>
          <a:ln w="222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charset="0"/>
            </a:endParaRPr>
          </a:p>
        </p:txBody>
      </p:sp>
      <p:sp>
        <p:nvSpPr>
          <p:cNvPr id="38" name="ZoneTexte 37"/>
          <p:cNvSpPr txBox="1"/>
          <p:nvPr/>
        </p:nvSpPr>
        <p:spPr>
          <a:xfrm>
            <a:off x="853733" y="4768788"/>
            <a:ext cx="1756301" cy="307777"/>
          </a:xfrm>
          <a:prstGeom prst="rect">
            <a:avLst/>
          </a:prstGeom>
          <a:noFill/>
        </p:spPr>
        <p:txBody>
          <a:bodyPr wrap="square" rtlCol="0">
            <a:spAutoFit/>
          </a:bodyPr>
          <a:lstStyle/>
          <a:p>
            <a:r>
              <a:rPr lang="fr-FR" sz="1400" b="1" dirty="0" err="1" smtClean="0">
                <a:solidFill>
                  <a:srgbClr val="0000FF"/>
                </a:solidFill>
              </a:rPr>
              <a:t>After</a:t>
            </a:r>
            <a:r>
              <a:rPr lang="fr-FR" sz="1400" b="1" dirty="0" smtClean="0">
                <a:solidFill>
                  <a:srgbClr val="0000FF"/>
                </a:solidFill>
              </a:rPr>
              <a:t> transition</a:t>
            </a:r>
            <a:endParaRPr lang="fr-FR" sz="1400" b="1" dirty="0">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809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808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6" grpId="0"/>
      <p:bldP spid="39" grpId="0" animBg="1"/>
      <p:bldP spid="3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cstate="print"/>
          <a:srcRect r="2028"/>
          <a:stretch>
            <a:fillRect/>
          </a:stretch>
        </p:blipFill>
        <p:spPr bwMode="auto">
          <a:xfrm>
            <a:off x="652463" y="3575050"/>
            <a:ext cx="2698750" cy="2654300"/>
          </a:xfrm>
          <a:prstGeom prst="rect">
            <a:avLst/>
          </a:prstGeom>
          <a:noFill/>
          <a:ln w="9525">
            <a:noFill/>
            <a:miter lim="800000"/>
            <a:headEnd/>
            <a:tailEnd/>
          </a:ln>
        </p:spPr>
      </p:pic>
      <p:pic>
        <p:nvPicPr>
          <p:cNvPr id="33795" name="Picture 3"/>
          <p:cNvPicPr>
            <a:picLocks noChangeAspect="1" noChangeArrowheads="1"/>
          </p:cNvPicPr>
          <p:nvPr/>
        </p:nvPicPr>
        <p:blipFill>
          <a:blip r:embed="rId3" cstate="print"/>
          <a:srcRect/>
          <a:stretch>
            <a:fillRect/>
          </a:stretch>
        </p:blipFill>
        <p:spPr bwMode="auto">
          <a:xfrm>
            <a:off x="4176713" y="3575050"/>
            <a:ext cx="2760662" cy="2657475"/>
          </a:xfrm>
          <a:prstGeom prst="rect">
            <a:avLst/>
          </a:prstGeom>
          <a:noFill/>
          <a:ln w="9525">
            <a:noFill/>
            <a:miter lim="800000"/>
            <a:headEnd/>
            <a:tailEnd/>
          </a:ln>
        </p:spPr>
      </p:pic>
      <p:sp>
        <p:nvSpPr>
          <p:cNvPr id="33796" name="Rectangle 10"/>
          <p:cNvSpPr>
            <a:spLocks noChangeArrowheads="1"/>
          </p:cNvSpPr>
          <p:nvPr/>
        </p:nvSpPr>
        <p:spPr bwMode="auto">
          <a:xfrm>
            <a:off x="947738" y="3086100"/>
            <a:ext cx="3227387" cy="457200"/>
          </a:xfrm>
          <a:prstGeom prst="rect">
            <a:avLst/>
          </a:prstGeom>
          <a:noFill/>
          <a:ln w="9525">
            <a:noFill/>
            <a:miter lim="800000"/>
            <a:headEnd/>
            <a:tailEnd/>
          </a:ln>
        </p:spPr>
        <p:txBody>
          <a:bodyPr wrap="none">
            <a:spAutoFit/>
          </a:bodyPr>
          <a:lstStyle/>
          <a:p>
            <a:r>
              <a:rPr lang="en-US" sz="2400">
                <a:solidFill>
                  <a:srgbClr val="000000"/>
                </a:solidFill>
                <a:latin typeface="Times New Roman" pitchFamily="18" charset="0"/>
              </a:rPr>
              <a:t>2 contacts measurements</a:t>
            </a:r>
          </a:p>
        </p:txBody>
      </p:sp>
      <p:sp>
        <p:nvSpPr>
          <p:cNvPr id="33797" name="Rectangle 11"/>
          <p:cNvSpPr>
            <a:spLocks noChangeArrowheads="1"/>
          </p:cNvSpPr>
          <p:nvPr/>
        </p:nvSpPr>
        <p:spPr bwMode="auto">
          <a:xfrm>
            <a:off x="4271963" y="3067050"/>
            <a:ext cx="3227387" cy="457200"/>
          </a:xfrm>
          <a:prstGeom prst="rect">
            <a:avLst/>
          </a:prstGeom>
          <a:noFill/>
          <a:ln w="9525">
            <a:noFill/>
            <a:miter lim="800000"/>
            <a:headEnd/>
            <a:tailEnd/>
          </a:ln>
        </p:spPr>
        <p:txBody>
          <a:bodyPr wrap="none">
            <a:spAutoFit/>
          </a:bodyPr>
          <a:lstStyle/>
          <a:p>
            <a:r>
              <a:rPr lang="en-US" sz="2400">
                <a:solidFill>
                  <a:srgbClr val="000000"/>
                </a:solidFill>
                <a:latin typeface="Times New Roman" pitchFamily="18" charset="0"/>
              </a:rPr>
              <a:t>4 contacts measurements</a:t>
            </a:r>
          </a:p>
        </p:txBody>
      </p:sp>
      <p:sp>
        <p:nvSpPr>
          <p:cNvPr id="23" name="Title Placeholder 1"/>
          <p:cNvSpPr txBox="1">
            <a:spLocks/>
          </p:cNvSpPr>
          <p:nvPr/>
        </p:nvSpPr>
        <p:spPr bwMode="auto">
          <a:xfrm>
            <a:off x="0" y="0"/>
            <a:ext cx="9144000" cy="744538"/>
          </a:xfrm>
          <a:prstGeom prst="rect">
            <a:avLst/>
          </a:prstGeom>
          <a:gradFill rotWithShape="0">
            <a:gsLst>
              <a:gs pos="0">
                <a:schemeClr val="accent2">
                  <a:gamma/>
                  <a:shade val="46275"/>
                  <a:invGamma/>
                </a:schemeClr>
              </a:gs>
              <a:gs pos="50000">
                <a:schemeClr val="accent2"/>
              </a:gs>
              <a:gs pos="100000">
                <a:schemeClr val="accent2">
                  <a:gamma/>
                  <a:shade val="46275"/>
                  <a:invGamma/>
                </a:schemeClr>
              </a:gs>
            </a:gsLst>
            <a:lin ang="5400000" scaled="1"/>
          </a:gradFill>
          <a:ln w="9525">
            <a:solidFill>
              <a:schemeClr val="tx1"/>
            </a:solidFill>
            <a:miter lim="800000"/>
            <a:headEnd/>
            <a:tailEnd/>
          </a:ln>
        </p:spPr>
        <p:txBody>
          <a:bodyPr anchor="ctr"/>
          <a:lstStyle/>
          <a:p>
            <a:pPr algn="ctr"/>
            <a:r>
              <a:rPr lang="en-US" sz="3200" b="1">
                <a:solidFill>
                  <a:schemeClr val="bg1"/>
                </a:solidFill>
                <a:latin typeface="Comic Sans MS" pitchFamily="66" charset="0"/>
                <a:cs typeface="Arial" charset="0"/>
              </a:rPr>
              <a:t>AM</a:t>
            </a:r>
            <a:r>
              <a:rPr lang="en-US" sz="3200" b="1" baseline="-25000">
                <a:solidFill>
                  <a:schemeClr val="bg1"/>
                </a:solidFill>
                <a:latin typeface="Comic Sans MS" pitchFamily="66" charset="0"/>
                <a:cs typeface="Arial" charset="0"/>
              </a:rPr>
              <a:t>4</a:t>
            </a:r>
            <a:r>
              <a:rPr lang="en-US" sz="3200" b="1">
                <a:solidFill>
                  <a:schemeClr val="bg1"/>
                </a:solidFill>
                <a:latin typeface="Comic Sans MS" pitchFamily="66" charset="0"/>
                <a:cs typeface="Arial" charset="0"/>
              </a:rPr>
              <a:t>X</a:t>
            </a:r>
            <a:r>
              <a:rPr lang="en-US" sz="3200" b="1" baseline="-25000">
                <a:solidFill>
                  <a:schemeClr val="bg1"/>
                </a:solidFill>
                <a:latin typeface="Comic Sans MS" pitchFamily="66" charset="0"/>
                <a:cs typeface="Arial" charset="0"/>
              </a:rPr>
              <a:t>8</a:t>
            </a:r>
            <a:r>
              <a:rPr lang="en-US" sz="3200" b="1">
                <a:solidFill>
                  <a:schemeClr val="bg1"/>
                </a:solidFill>
                <a:latin typeface="Comic Sans MS" pitchFamily="66" charset="0"/>
                <a:cs typeface="Arial" charset="0"/>
              </a:rPr>
              <a:t> : interfacial phenomena ?</a:t>
            </a:r>
          </a:p>
        </p:txBody>
      </p:sp>
      <p:grpSp>
        <p:nvGrpSpPr>
          <p:cNvPr id="33799" name="Group 7"/>
          <p:cNvGrpSpPr>
            <a:grpSpLocks/>
          </p:cNvGrpSpPr>
          <p:nvPr/>
        </p:nvGrpSpPr>
        <p:grpSpPr bwMode="auto">
          <a:xfrm>
            <a:off x="952500" y="909638"/>
            <a:ext cx="6688138" cy="2166937"/>
            <a:chOff x="600" y="573"/>
            <a:chExt cx="4213" cy="1365"/>
          </a:xfrm>
        </p:grpSpPr>
        <p:pic>
          <p:nvPicPr>
            <p:cNvPr id="33800" name="Picture 2"/>
            <p:cNvPicPr>
              <a:picLocks noChangeAspect="1" noChangeArrowheads="1"/>
            </p:cNvPicPr>
            <p:nvPr/>
          </p:nvPicPr>
          <p:blipFill>
            <a:blip r:embed="rId4" cstate="print"/>
            <a:srcRect l="1695" t="1549" r="656" b="11382"/>
            <a:stretch>
              <a:fillRect/>
            </a:stretch>
          </p:blipFill>
          <p:spPr bwMode="auto">
            <a:xfrm>
              <a:off x="600" y="589"/>
              <a:ext cx="4146" cy="1349"/>
            </a:xfrm>
            <a:prstGeom prst="rect">
              <a:avLst/>
            </a:prstGeom>
            <a:noFill/>
            <a:ln w="9525">
              <a:noFill/>
              <a:miter lim="800000"/>
              <a:headEnd/>
              <a:tailEnd/>
            </a:ln>
          </p:spPr>
        </p:pic>
        <p:sp>
          <p:nvSpPr>
            <p:cNvPr id="27658" name="Text Box 10"/>
            <p:cNvSpPr txBox="1">
              <a:spLocks noChangeArrowheads="1"/>
            </p:cNvSpPr>
            <p:nvPr/>
          </p:nvSpPr>
          <p:spPr bwMode="auto">
            <a:xfrm>
              <a:off x="1342" y="573"/>
              <a:ext cx="524" cy="288"/>
            </a:xfrm>
            <a:prstGeom prst="rect">
              <a:avLst/>
            </a:prstGeom>
            <a:noFill/>
            <a:ln w="76200" cmpd="tri">
              <a:noFill/>
              <a:miter lim="800000"/>
              <a:headEnd/>
              <a:tailEnd/>
            </a:ln>
            <a:effectLst/>
          </p:spPr>
          <p:txBody>
            <a:bodyPr>
              <a:spAutoFit/>
            </a:bodyPr>
            <a:lstStyle/>
            <a:p>
              <a:pPr>
                <a:spcBef>
                  <a:spcPct val="50000"/>
                </a:spcBef>
              </a:pPr>
              <a:r>
                <a:rPr lang="en-US" sz="2400" b="1">
                  <a:solidFill>
                    <a:schemeClr val="bg1"/>
                  </a:solidFill>
                  <a:latin typeface="Times New Roman" pitchFamily="18" charset="0"/>
                </a:rPr>
                <a:t>Gold</a:t>
              </a:r>
            </a:p>
          </p:txBody>
        </p:sp>
        <p:sp>
          <p:nvSpPr>
            <p:cNvPr id="27659" name="Text Box 11"/>
            <p:cNvSpPr txBox="1">
              <a:spLocks noChangeArrowheads="1"/>
            </p:cNvSpPr>
            <p:nvPr/>
          </p:nvSpPr>
          <p:spPr bwMode="auto">
            <a:xfrm>
              <a:off x="2652" y="573"/>
              <a:ext cx="771" cy="288"/>
            </a:xfrm>
            <a:prstGeom prst="rect">
              <a:avLst/>
            </a:prstGeom>
            <a:noFill/>
            <a:ln w="76200" cmpd="tri">
              <a:noFill/>
              <a:miter lim="800000"/>
              <a:headEnd/>
              <a:tailEnd/>
            </a:ln>
            <a:effectLst/>
          </p:spPr>
          <p:txBody>
            <a:bodyPr>
              <a:spAutoFit/>
            </a:bodyPr>
            <a:lstStyle/>
            <a:p>
              <a:pPr>
                <a:spcBef>
                  <a:spcPct val="50000"/>
                </a:spcBef>
              </a:pPr>
              <a:r>
                <a:rPr lang="en-US" sz="2400" b="1">
                  <a:solidFill>
                    <a:schemeClr val="bg1"/>
                  </a:solidFill>
                  <a:latin typeface="Times New Roman" pitchFamily="18" charset="0"/>
                </a:rPr>
                <a:t>Silver</a:t>
              </a:r>
            </a:p>
          </p:txBody>
        </p:sp>
        <p:sp>
          <p:nvSpPr>
            <p:cNvPr id="27660" name="Text Box 12"/>
            <p:cNvSpPr txBox="1">
              <a:spLocks noChangeArrowheads="1"/>
            </p:cNvSpPr>
            <p:nvPr/>
          </p:nvSpPr>
          <p:spPr bwMode="auto">
            <a:xfrm>
              <a:off x="3957" y="573"/>
              <a:ext cx="856" cy="288"/>
            </a:xfrm>
            <a:prstGeom prst="rect">
              <a:avLst/>
            </a:prstGeom>
            <a:noFill/>
            <a:ln w="76200" cmpd="tri">
              <a:noFill/>
              <a:miter lim="800000"/>
              <a:headEnd/>
              <a:tailEnd/>
            </a:ln>
            <a:effectLst/>
          </p:spPr>
          <p:txBody>
            <a:bodyPr>
              <a:spAutoFit/>
            </a:bodyPr>
            <a:lstStyle/>
            <a:p>
              <a:pPr>
                <a:spcBef>
                  <a:spcPct val="50000"/>
                </a:spcBef>
              </a:pPr>
              <a:r>
                <a:rPr lang="en-US" sz="2400" b="1">
                  <a:solidFill>
                    <a:schemeClr val="bg1"/>
                  </a:solidFill>
                  <a:latin typeface="Times New Roman" pitchFamily="18" charset="0"/>
                </a:rPr>
                <a:t>Carbone</a:t>
              </a:r>
            </a:p>
          </p:txBody>
        </p:sp>
      </p:grpSp>
      <p:grpSp>
        <p:nvGrpSpPr>
          <p:cNvPr id="33804" name="Group 12"/>
          <p:cNvGrpSpPr>
            <a:grpSpLocks/>
          </p:cNvGrpSpPr>
          <p:nvPr/>
        </p:nvGrpSpPr>
        <p:grpSpPr bwMode="auto">
          <a:xfrm>
            <a:off x="336550" y="6307138"/>
            <a:ext cx="8388350" cy="531812"/>
            <a:chOff x="-1032" y="4320"/>
            <a:chExt cx="1682" cy="505"/>
          </a:xfrm>
        </p:grpSpPr>
        <p:sp>
          <p:nvSpPr>
            <p:cNvPr id="60" name="AutoShape 19"/>
            <p:cNvSpPr>
              <a:spLocks noChangeArrowheads="1"/>
            </p:cNvSpPr>
            <p:nvPr/>
          </p:nvSpPr>
          <p:spPr bwMode="auto">
            <a:xfrm>
              <a:off x="-1032" y="4320"/>
              <a:ext cx="1678" cy="505"/>
            </a:xfrm>
            <a:prstGeom prst="roundRect">
              <a:avLst>
                <a:gd name="adj" fmla="val 16667"/>
              </a:avLst>
            </a:prstGeom>
            <a:gradFill rotWithShape="0">
              <a:gsLst>
                <a:gs pos="0">
                  <a:srgbClr val="FF9900"/>
                </a:gs>
                <a:gs pos="50000">
                  <a:srgbClr val="FFFF66"/>
                </a:gs>
                <a:gs pos="100000">
                  <a:srgbClr val="FF9900"/>
                </a:gs>
              </a:gsLst>
              <a:lin ang="5400000" scaled="1"/>
            </a:gradFill>
            <a:ln w="9525">
              <a:round/>
              <a:headEnd/>
              <a:tailEnd/>
            </a:ln>
            <a:effectLst>
              <a:outerShdw dist="50800" dir="5400000" algn="ctr" rotWithShape="0">
                <a:srgbClr val="FF9900"/>
              </a:outerShdw>
            </a:effectLst>
            <a:scene3d>
              <a:camera prst="legacyObliqueTopRight"/>
              <a:lightRig rig="legacyFlat3" dir="b"/>
            </a:scene3d>
            <a:sp3d extrusionH="49200" prstMaterial="legacyMatte">
              <a:bevelT w="13500" h="13500" prst="angle"/>
              <a:bevelB w="13500" h="13500" prst="angle"/>
              <a:extrusionClr>
                <a:srgbClr val="FF9900"/>
              </a:extrusionClr>
            </a:sp3d>
          </p:spPr>
          <p:txBody>
            <a:bodyPr wrap="none" anchor="ctr">
              <a:flatTx/>
            </a:bodyPr>
            <a:lstStyle/>
            <a:p>
              <a:pPr>
                <a:defRPr/>
              </a:pPr>
              <a:endParaRPr lang="fr-FR">
                <a:latin typeface="Arial" pitchFamily="34" charset="0"/>
                <a:cs typeface="Arial" pitchFamily="34" charset="0"/>
              </a:endParaRPr>
            </a:p>
          </p:txBody>
        </p:sp>
        <p:sp>
          <p:nvSpPr>
            <p:cNvPr id="33806" name="Rectangle 12"/>
            <p:cNvSpPr>
              <a:spLocks noChangeArrowheads="1"/>
            </p:cNvSpPr>
            <p:nvPr/>
          </p:nvSpPr>
          <p:spPr bwMode="auto">
            <a:xfrm>
              <a:off x="-1020" y="4320"/>
              <a:ext cx="1670" cy="406"/>
            </a:xfrm>
            <a:prstGeom prst="rect">
              <a:avLst/>
            </a:prstGeom>
            <a:noFill/>
            <a:ln w="9525">
              <a:noFill/>
              <a:miter lim="800000"/>
              <a:headEnd/>
              <a:tailEnd/>
            </a:ln>
          </p:spPr>
          <p:txBody>
            <a:bodyPr>
              <a:spAutoFit/>
            </a:bodyPr>
            <a:lstStyle/>
            <a:p>
              <a:pPr algn="ctr">
                <a:buFont typeface="Wingdings" pitchFamily="2" charset="2"/>
                <a:buChar char="ü"/>
              </a:pPr>
              <a:r>
                <a:rPr lang="en-US" sz="2200" b="1">
                  <a:latin typeface="Comic Sans MS" pitchFamily="66" charset="0"/>
                  <a:cs typeface="Arial" charset="0"/>
                </a:rPr>
                <a:t> “bulk”</a:t>
              </a:r>
              <a:r>
                <a:rPr lang="en-US" sz="2200" b="1">
                  <a:latin typeface="Comic Sans MS" pitchFamily="66" charset="0"/>
                  <a:cs typeface="Arial" charset="0"/>
                  <a:sym typeface="Symbol" pitchFamily="18" charset="2"/>
                </a:rPr>
                <a:t> </a:t>
              </a:r>
              <a:r>
                <a:rPr lang="en-US" sz="2200" b="1">
                  <a:latin typeface="Comic Sans MS" pitchFamily="66" charset="0"/>
                  <a:cs typeface="Arial" charset="0"/>
                </a:rPr>
                <a:t>phenomena</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38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Espace réservé du numéro de diapositive 2"/>
          <p:cNvSpPr>
            <a:spLocks noGrp="1"/>
          </p:cNvSpPr>
          <p:nvPr>
            <p:ph type="sldNum" sz="quarter" idx="4294967295"/>
          </p:nvPr>
        </p:nvSpPr>
        <p:spPr>
          <a:xfrm>
            <a:off x="7019925" y="6597650"/>
            <a:ext cx="2133600" cy="476250"/>
          </a:xfrm>
          <a:prstGeom prst="rect">
            <a:avLst/>
          </a:prstGeom>
        </p:spPr>
        <p:txBody>
          <a:bodyPr/>
          <a:lstStyle/>
          <a:p>
            <a:fld id="{6DE4D309-03D2-4D75-A961-8FFD2C51F090}" type="slidenum">
              <a:rPr lang="fr-FR">
                <a:latin typeface="Calibri" pitchFamily="34" charset="0"/>
              </a:rPr>
              <a:pPr/>
              <a:t>3</a:t>
            </a:fld>
            <a:endParaRPr lang="fr-FR" dirty="0">
              <a:latin typeface="Calibri" pitchFamily="34" charset="0"/>
            </a:endParaRPr>
          </a:p>
        </p:txBody>
      </p:sp>
      <p:grpSp>
        <p:nvGrpSpPr>
          <p:cNvPr id="2" name="Group 2"/>
          <p:cNvGrpSpPr>
            <a:grpSpLocks/>
          </p:cNvGrpSpPr>
          <p:nvPr/>
        </p:nvGrpSpPr>
        <p:grpSpPr bwMode="auto">
          <a:xfrm>
            <a:off x="31750" y="1150938"/>
            <a:ext cx="8983663" cy="1166812"/>
            <a:chOff x="20" y="885"/>
            <a:chExt cx="5659" cy="735"/>
          </a:xfrm>
        </p:grpSpPr>
        <p:pic>
          <p:nvPicPr>
            <p:cNvPr id="167939" name="Picture 850"/>
            <p:cNvPicPr>
              <a:picLocks noChangeAspect="1" noChangeArrowheads="1"/>
            </p:cNvPicPr>
            <p:nvPr/>
          </p:nvPicPr>
          <p:blipFill>
            <a:blip r:embed="rId2"/>
            <a:srcRect/>
            <a:stretch>
              <a:fillRect/>
            </a:stretch>
          </p:blipFill>
          <p:spPr bwMode="auto">
            <a:xfrm>
              <a:off x="2763" y="885"/>
              <a:ext cx="1710" cy="735"/>
            </a:xfrm>
            <a:prstGeom prst="rect">
              <a:avLst/>
            </a:prstGeom>
            <a:noFill/>
            <a:ln w="9525">
              <a:noFill/>
              <a:miter lim="800000"/>
              <a:headEnd/>
              <a:tailEnd/>
            </a:ln>
          </p:spPr>
        </p:pic>
        <p:pic>
          <p:nvPicPr>
            <p:cNvPr id="167940" name="Picture 851"/>
            <p:cNvPicPr>
              <a:picLocks noChangeAspect="1" noChangeArrowheads="1"/>
            </p:cNvPicPr>
            <p:nvPr/>
          </p:nvPicPr>
          <p:blipFill>
            <a:blip r:embed="rId3"/>
            <a:srcRect/>
            <a:stretch>
              <a:fillRect/>
            </a:stretch>
          </p:blipFill>
          <p:spPr bwMode="auto">
            <a:xfrm>
              <a:off x="4552" y="890"/>
              <a:ext cx="1127" cy="717"/>
            </a:xfrm>
            <a:prstGeom prst="rect">
              <a:avLst/>
            </a:prstGeom>
            <a:noFill/>
            <a:ln w="9525">
              <a:noFill/>
              <a:miter lim="800000"/>
              <a:headEnd/>
              <a:tailEnd/>
            </a:ln>
          </p:spPr>
        </p:pic>
        <p:sp>
          <p:nvSpPr>
            <p:cNvPr id="167941" name="Text Box 5"/>
            <p:cNvSpPr txBox="1">
              <a:spLocks noChangeArrowheads="1"/>
            </p:cNvSpPr>
            <p:nvPr/>
          </p:nvSpPr>
          <p:spPr bwMode="auto">
            <a:xfrm>
              <a:off x="20" y="1096"/>
              <a:ext cx="2995" cy="288"/>
            </a:xfrm>
            <a:prstGeom prst="rect">
              <a:avLst/>
            </a:prstGeom>
            <a:solidFill>
              <a:schemeClr val="bg1"/>
            </a:solidFill>
            <a:ln w="76200" cmpd="tri">
              <a:noFill/>
              <a:miter lim="800000"/>
              <a:headEnd/>
              <a:tailEnd/>
            </a:ln>
            <a:effectLst/>
          </p:spPr>
          <p:txBody>
            <a:bodyPr anchor="b">
              <a:spAutoFit/>
            </a:bodyPr>
            <a:lstStyle/>
            <a:p>
              <a:pPr>
                <a:buFont typeface="Wingdings" pitchFamily="2" charset="2"/>
                <a:buChar char="Ø"/>
              </a:pPr>
              <a:r>
                <a:rPr lang="fr-FR" sz="2400" b="1" dirty="0">
                  <a:solidFill>
                    <a:srgbClr val="080808"/>
                  </a:solidFill>
                  <a:latin typeface="Calibri" pitchFamily="34" charset="0"/>
                </a:rPr>
                <a:t> </a:t>
              </a:r>
              <a:r>
                <a:rPr lang="fr-FR" sz="2400" b="1" dirty="0" err="1">
                  <a:solidFill>
                    <a:srgbClr val="080808"/>
                  </a:solidFill>
                  <a:latin typeface="Calibri" pitchFamily="34" charset="0"/>
                </a:rPr>
                <a:t>Magnetic</a:t>
              </a:r>
              <a:r>
                <a:rPr lang="fr-FR" sz="2400" b="1" dirty="0">
                  <a:solidFill>
                    <a:srgbClr val="080808"/>
                  </a:solidFill>
                  <a:latin typeface="Calibri" pitchFamily="34" charset="0"/>
                </a:rPr>
                <a:t> RAM (MRAM) ?</a:t>
              </a:r>
            </a:p>
          </p:txBody>
        </p:sp>
      </p:grpSp>
      <p:sp>
        <p:nvSpPr>
          <p:cNvPr id="4" name="Title Placeholder 1"/>
          <p:cNvSpPr txBox="1">
            <a:spLocks/>
          </p:cNvSpPr>
          <p:nvPr/>
        </p:nvSpPr>
        <p:spPr bwMode="auto">
          <a:xfrm>
            <a:off x="0" y="0"/>
            <a:ext cx="9144000" cy="858838"/>
          </a:xfrm>
          <a:prstGeom prst="rect">
            <a:avLst/>
          </a:prstGeom>
          <a:gradFill rotWithShape="0">
            <a:gsLst>
              <a:gs pos="0">
                <a:schemeClr val="accent2">
                  <a:gamma/>
                  <a:shade val="46275"/>
                  <a:invGamma/>
                </a:schemeClr>
              </a:gs>
              <a:gs pos="50000">
                <a:schemeClr val="accent2"/>
              </a:gs>
              <a:gs pos="100000">
                <a:schemeClr val="accent2">
                  <a:gamma/>
                  <a:shade val="46275"/>
                  <a:invGamma/>
                </a:schemeClr>
              </a:gs>
            </a:gsLst>
            <a:lin ang="5400000" scaled="1"/>
          </a:gradFill>
          <a:ln w="9525">
            <a:solidFill>
              <a:schemeClr val="tx1"/>
            </a:solidFill>
            <a:miter lim="800000"/>
            <a:headEnd/>
            <a:tailEnd/>
          </a:ln>
        </p:spPr>
        <p:txBody>
          <a:bodyPr anchor="ctr"/>
          <a:lstStyle/>
          <a:p>
            <a:pPr algn="ctr">
              <a:defRPr/>
            </a:pPr>
            <a:r>
              <a:rPr lang="fr-FR" sz="3600" b="1" dirty="0" smtClean="0">
                <a:solidFill>
                  <a:schemeClr val="bg1"/>
                </a:solidFill>
                <a:latin typeface="Calibri" pitchFamily="34" charset="0"/>
                <a:cs typeface="Arial" charset="0"/>
              </a:rPr>
              <a:t>Some candidates to succeed Flash memories</a:t>
            </a:r>
          </a:p>
        </p:txBody>
      </p:sp>
      <p:grpSp>
        <p:nvGrpSpPr>
          <p:cNvPr id="3" name="Group 7"/>
          <p:cNvGrpSpPr>
            <a:grpSpLocks/>
          </p:cNvGrpSpPr>
          <p:nvPr/>
        </p:nvGrpSpPr>
        <p:grpSpPr bwMode="auto">
          <a:xfrm>
            <a:off x="0" y="2767013"/>
            <a:ext cx="9024938" cy="1893887"/>
            <a:chOff x="0" y="1701"/>
            <a:chExt cx="5685" cy="1193"/>
          </a:xfrm>
        </p:grpSpPr>
        <p:sp>
          <p:nvSpPr>
            <p:cNvPr id="167944" name="Text Box 8"/>
            <p:cNvSpPr txBox="1">
              <a:spLocks noChangeArrowheads="1"/>
            </p:cNvSpPr>
            <p:nvPr/>
          </p:nvSpPr>
          <p:spPr bwMode="auto">
            <a:xfrm>
              <a:off x="0" y="1815"/>
              <a:ext cx="3230" cy="941"/>
            </a:xfrm>
            <a:prstGeom prst="rect">
              <a:avLst/>
            </a:prstGeom>
            <a:solidFill>
              <a:schemeClr val="bg1"/>
            </a:solidFill>
            <a:ln w="76200" cmpd="tri">
              <a:noFill/>
              <a:miter lim="800000"/>
              <a:headEnd/>
              <a:tailEnd/>
            </a:ln>
            <a:effectLst/>
          </p:spPr>
          <p:txBody>
            <a:bodyPr anchor="b">
              <a:spAutoFit/>
            </a:bodyPr>
            <a:lstStyle/>
            <a:p>
              <a:pPr>
                <a:spcBef>
                  <a:spcPct val="40000"/>
                </a:spcBef>
                <a:buFont typeface="Wingdings" pitchFamily="2" charset="2"/>
                <a:buChar char="Ø"/>
              </a:pPr>
              <a:r>
                <a:rPr lang="fr-FR" sz="2400" b="1">
                  <a:solidFill>
                    <a:srgbClr val="080808"/>
                  </a:solidFill>
                  <a:latin typeface="Calibri" pitchFamily="34" charset="0"/>
                </a:rPr>
                <a:t> Phase-Change Memories (PCM) ? </a:t>
              </a:r>
              <a:r>
                <a:rPr lang="fr-FR" sz="2000" b="1">
                  <a:solidFill>
                    <a:srgbClr val="080808"/>
                  </a:solidFill>
                  <a:latin typeface="Calibri" pitchFamily="34" charset="0"/>
                </a:rPr>
                <a:t>Phase transition between amorphous state(R</a:t>
              </a:r>
              <a:r>
                <a:rPr lang="fr-FR" sz="2000" b="1" baseline="-25000">
                  <a:solidFill>
                    <a:srgbClr val="080808"/>
                  </a:solidFill>
                  <a:latin typeface="Calibri" pitchFamily="34" charset="0"/>
                </a:rPr>
                <a:t>high</a:t>
              </a:r>
              <a:r>
                <a:rPr lang="fr-FR" sz="2000" b="1">
                  <a:solidFill>
                    <a:srgbClr val="080808"/>
                  </a:solidFill>
                  <a:latin typeface="Calibri" pitchFamily="34" charset="0"/>
                </a:rPr>
                <a:t>) </a:t>
              </a:r>
              <a:r>
                <a:rPr lang="fr-FR" sz="2000" b="1">
                  <a:solidFill>
                    <a:srgbClr val="080808"/>
                  </a:solidFill>
                  <a:latin typeface="Calibri" pitchFamily="34" charset="0"/>
                  <a:sym typeface="Symbol" pitchFamily="18" charset="2"/>
                </a:rPr>
                <a:t> crystalline (R</a:t>
              </a:r>
              <a:r>
                <a:rPr lang="fr-FR" sz="2000" b="1" baseline="-25000">
                  <a:solidFill>
                    <a:srgbClr val="080808"/>
                  </a:solidFill>
                  <a:latin typeface="Calibri" pitchFamily="34" charset="0"/>
                  <a:sym typeface="Symbol" pitchFamily="18" charset="2"/>
                </a:rPr>
                <a:t>low</a:t>
              </a:r>
              <a:r>
                <a:rPr lang="fr-FR" sz="2000" b="1">
                  <a:solidFill>
                    <a:srgbClr val="080808"/>
                  </a:solidFill>
                  <a:latin typeface="Calibri" pitchFamily="34" charset="0"/>
                  <a:sym typeface="Symbol" pitchFamily="18" charset="2"/>
                </a:rPr>
                <a:t>)</a:t>
              </a:r>
            </a:p>
            <a:p>
              <a:pPr lvl="1">
                <a:spcBef>
                  <a:spcPct val="40000"/>
                </a:spcBef>
                <a:buFont typeface="Wingdings" pitchFamily="2" charset="2"/>
                <a:buNone/>
              </a:pPr>
              <a:r>
                <a:rPr lang="fr-FR" sz="2000" b="1">
                  <a:solidFill>
                    <a:schemeClr val="accent2"/>
                  </a:solidFill>
                  <a:latin typeface="Calibri" pitchFamily="34" charset="0"/>
                  <a:sym typeface="Symbol" pitchFamily="18" charset="2"/>
                </a:rPr>
                <a:t> Thermal mechanism</a:t>
              </a:r>
            </a:p>
          </p:txBody>
        </p:sp>
        <p:grpSp>
          <p:nvGrpSpPr>
            <p:cNvPr id="5" name="Group 9"/>
            <p:cNvGrpSpPr>
              <a:grpSpLocks/>
            </p:cNvGrpSpPr>
            <p:nvPr/>
          </p:nvGrpSpPr>
          <p:grpSpPr bwMode="auto">
            <a:xfrm>
              <a:off x="3187" y="1701"/>
              <a:ext cx="2498" cy="1193"/>
              <a:chOff x="3202" y="1605"/>
              <a:chExt cx="2498" cy="1193"/>
            </a:xfrm>
          </p:grpSpPr>
          <p:pic>
            <p:nvPicPr>
              <p:cNvPr id="167946" name="Picture 10"/>
              <p:cNvPicPr>
                <a:picLocks noChangeAspect="1" noChangeArrowheads="1"/>
              </p:cNvPicPr>
              <p:nvPr/>
            </p:nvPicPr>
            <p:blipFill>
              <a:blip r:embed="rId4"/>
              <a:srcRect t="28267" r="28226" b="15135"/>
              <a:stretch>
                <a:fillRect/>
              </a:stretch>
            </p:blipFill>
            <p:spPr bwMode="auto">
              <a:xfrm>
                <a:off x="3202" y="1605"/>
                <a:ext cx="2498" cy="1155"/>
              </a:xfrm>
              <a:prstGeom prst="rect">
                <a:avLst/>
              </a:prstGeom>
              <a:noFill/>
              <a:ln w="9525">
                <a:noFill/>
                <a:miter lim="800000"/>
                <a:headEnd/>
                <a:tailEnd/>
              </a:ln>
              <a:effectLst/>
            </p:spPr>
          </p:pic>
          <p:sp>
            <p:nvSpPr>
              <p:cNvPr id="167947" name="Rectangle 11"/>
              <p:cNvSpPr>
                <a:spLocks noChangeArrowheads="1"/>
              </p:cNvSpPr>
              <p:nvPr/>
            </p:nvSpPr>
            <p:spPr bwMode="auto">
              <a:xfrm>
                <a:off x="3412" y="2567"/>
                <a:ext cx="2164" cy="231"/>
              </a:xfrm>
              <a:prstGeom prst="rect">
                <a:avLst/>
              </a:prstGeom>
              <a:noFill/>
              <a:ln w="9525">
                <a:noFill/>
                <a:miter lim="800000"/>
                <a:headEnd/>
                <a:tailEnd/>
              </a:ln>
              <a:effectLst/>
            </p:spPr>
            <p:txBody>
              <a:bodyPr wrap="none">
                <a:spAutoFit/>
              </a:bodyPr>
              <a:lstStyle/>
              <a:p>
                <a:pPr>
                  <a:spcBef>
                    <a:spcPct val="40000"/>
                  </a:spcBef>
                  <a:buFont typeface="Wingdings" pitchFamily="2" charset="2"/>
                  <a:buNone/>
                </a:pPr>
                <a:r>
                  <a:rPr lang="fr-FR" b="1">
                    <a:solidFill>
                      <a:srgbClr val="080808"/>
                    </a:solidFill>
                    <a:latin typeface="Calibri" pitchFamily="34" charset="0"/>
                    <a:sym typeface="Symbol" pitchFamily="18" charset="2"/>
                  </a:rPr>
                  <a:t>« 1 »			« 0 »</a:t>
                </a:r>
              </a:p>
            </p:txBody>
          </p:sp>
        </p:grpSp>
      </p:grpSp>
      <p:grpSp>
        <p:nvGrpSpPr>
          <p:cNvPr id="6" name="Group 40"/>
          <p:cNvGrpSpPr>
            <a:grpSpLocks/>
          </p:cNvGrpSpPr>
          <p:nvPr/>
        </p:nvGrpSpPr>
        <p:grpSpPr bwMode="auto">
          <a:xfrm>
            <a:off x="0" y="4884738"/>
            <a:ext cx="8815388" cy="1792287"/>
            <a:chOff x="0" y="3077"/>
            <a:chExt cx="5553" cy="1129"/>
          </a:xfrm>
        </p:grpSpPr>
        <p:grpSp>
          <p:nvGrpSpPr>
            <p:cNvPr id="7" name="Group 85"/>
            <p:cNvGrpSpPr>
              <a:grpSpLocks/>
            </p:cNvGrpSpPr>
            <p:nvPr/>
          </p:nvGrpSpPr>
          <p:grpSpPr bwMode="auto">
            <a:xfrm>
              <a:off x="4129" y="3077"/>
              <a:ext cx="1424" cy="1129"/>
              <a:chOff x="6534151" y="3608212"/>
              <a:chExt cx="2261044" cy="1792620"/>
            </a:xfrm>
          </p:grpSpPr>
          <p:cxnSp>
            <p:nvCxnSpPr>
              <p:cNvPr id="84" name="Straight Connector 83"/>
              <p:cNvCxnSpPr/>
              <p:nvPr/>
            </p:nvCxnSpPr>
            <p:spPr>
              <a:xfrm>
                <a:off x="7793074" y="4438628"/>
                <a:ext cx="0" cy="358842"/>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8" name="Group 64"/>
              <p:cNvGrpSpPr>
                <a:grpSpLocks/>
              </p:cNvGrpSpPr>
              <p:nvPr/>
            </p:nvGrpSpPr>
            <p:grpSpPr bwMode="auto">
              <a:xfrm>
                <a:off x="6534151" y="3608212"/>
                <a:ext cx="2261044" cy="903364"/>
                <a:chOff x="6545440" y="4046011"/>
                <a:chExt cx="2261044" cy="903364"/>
              </a:xfrm>
            </p:grpSpPr>
            <p:grpSp>
              <p:nvGrpSpPr>
                <p:cNvPr id="9" name="Group 55"/>
                <p:cNvGrpSpPr>
                  <a:grpSpLocks/>
                </p:cNvGrpSpPr>
                <p:nvPr/>
              </p:nvGrpSpPr>
              <p:grpSpPr bwMode="auto">
                <a:xfrm>
                  <a:off x="6724656" y="4325940"/>
                  <a:ext cx="1614492" cy="538164"/>
                  <a:chOff x="6724656" y="4684716"/>
                  <a:chExt cx="1614492" cy="538164"/>
                </a:xfrm>
              </p:grpSpPr>
              <p:cxnSp>
                <p:nvCxnSpPr>
                  <p:cNvPr id="48" name="Straight Connector 47"/>
                  <p:cNvCxnSpPr/>
                  <p:nvPr/>
                </p:nvCxnSpPr>
                <p:spPr>
                  <a:xfrm>
                    <a:off x="6724832" y="4684239"/>
                    <a:ext cx="53817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7263010" y="5222501"/>
                    <a:ext cx="538179" cy="0"/>
                  </a:xfrm>
                  <a:prstGeom prst="line">
                    <a:avLst/>
                  </a:prstGeom>
                  <a:ln w="254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7801188" y="4684239"/>
                    <a:ext cx="53817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a:off x="6993879" y="4953370"/>
                    <a:ext cx="538262"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5400000">
                    <a:off x="7532057" y="4953370"/>
                    <a:ext cx="538262"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7958" name="TextBox 56"/>
                <p:cNvSpPr txBox="1">
                  <a:spLocks noChangeArrowheads="1"/>
                </p:cNvSpPr>
                <p:nvPr/>
              </p:nvSpPr>
              <p:spPr bwMode="auto">
                <a:xfrm>
                  <a:off x="8307615" y="4123827"/>
                  <a:ext cx="498869" cy="307834"/>
                </a:xfrm>
                <a:prstGeom prst="rect">
                  <a:avLst/>
                </a:prstGeom>
                <a:noFill/>
                <a:ln w="9525">
                  <a:noFill/>
                  <a:miter lim="800000"/>
                  <a:headEnd/>
                  <a:tailEnd/>
                </a:ln>
              </p:spPr>
              <p:txBody>
                <a:bodyPr wrap="none">
                  <a:spAutoFit/>
                </a:bodyPr>
                <a:lstStyle/>
                <a:p>
                  <a:r>
                    <a:rPr lang="fr-FR" sz="1400" b="1">
                      <a:solidFill>
                        <a:srgbClr val="FF0000"/>
                      </a:solidFill>
                      <a:latin typeface="Calibri" pitchFamily="34" charset="0"/>
                      <a:cs typeface="Arial" pitchFamily="34" charset="0"/>
                    </a:rPr>
                    <a:t>R</a:t>
                  </a:r>
                  <a:r>
                    <a:rPr lang="fr-FR" sz="1400" b="1" baseline="-25000">
                      <a:solidFill>
                        <a:srgbClr val="FF0000"/>
                      </a:solidFill>
                      <a:latin typeface="Calibri" pitchFamily="34" charset="0"/>
                      <a:cs typeface="Arial" pitchFamily="34" charset="0"/>
                    </a:rPr>
                    <a:t>high</a:t>
                  </a:r>
                </a:p>
              </p:txBody>
            </p:sp>
            <p:sp>
              <p:nvSpPr>
                <p:cNvPr id="167959" name="TextBox 57"/>
                <p:cNvSpPr txBox="1">
                  <a:spLocks noChangeArrowheads="1"/>
                </p:cNvSpPr>
                <p:nvPr/>
              </p:nvSpPr>
              <p:spPr bwMode="auto">
                <a:xfrm>
                  <a:off x="8304736" y="4641541"/>
                  <a:ext cx="468233" cy="307834"/>
                </a:xfrm>
                <a:prstGeom prst="rect">
                  <a:avLst/>
                </a:prstGeom>
                <a:noFill/>
                <a:ln w="9525">
                  <a:noFill/>
                  <a:miter lim="800000"/>
                  <a:headEnd/>
                  <a:tailEnd/>
                </a:ln>
              </p:spPr>
              <p:txBody>
                <a:bodyPr wrap="none">
                  <a:spAutoFit/>
                </a:bodyPr>
                <a:lstStyle/>
                <a:p>
                  <a:r>
                    <a:rPr lang="fr-FR" sz="1400" b="1">
                      <a:solidFill>
                        <a:srgbClr val="0000FF"/>
                      </a:solidFill>
                      <a:latin typeface="Calibri" pitchFamily="34" charset="0"/>
                      <a:cs typeface="Arial" pitchFamily="34" charset="0"/>
                    </a:rPr>
                    <a:t>R</a:t>
                  </a:r>
                  <a:r>
                    <a:rPr lang="fr-FR" sz="1400" b="1" baseline="-25000">
                      <a:solidFill>
                        <a:srgbClr val="0000FF"/>
                      </a:solidFill>
                      <a:latin typeface="Calibri" pitchFamily="34" charset="0"/>
                      <a:cs typeface="Arial" pitchFamily="34" charset="0"/>
                    </a:rPr>
                    <a:t>low</a:t>
                  </a:r>
                </a:p>
              </p:txBody>
            </p:sp>
            <p:sp>
              <p:nvSpPr>
                <p:cNvPr id="167960" name="TextBox 58"/>
                <p:cNvSpPr txBox="1">
                  <a:spLocks noChangeArrowheads="1"/>
                </p:cNvSpPr>
                <p:nvPr/>
              </p:nvSpPr>
              <p:spPr bwMode="auto">
                <a:xfrm>
                  <a:off x="7307590" y="4612956"/>
                  <a:ext cx="433217" cy="307834"/>
                </a:xfrm>
                <a:prstGeom prst="rect">
                  <a:avLst/>
                </a:prstGeom>
                <a:noFill/>
                <a:ln w="9525">
                  <a:noFill/>
                  <a:miter lim="800000"/>
                  <a:headEnd/>
                  <a:tailEnd/>
                </a:ln>
              </p:spPr>
              <p:txBody>
                <a:bodyPr wrap="none">
                  <a:spAutoFit/>
                </a:bodyPr>
                <a:lstStyle/>
                <a:p>
                  <a:r>
                    <a:rPr lang="fr-FR" sz="1400" b="1">
                      <a:solidFill>
                        <a:srgbClr val="0000FF"/>
                      </a:solidFill>
                      <a:latin typeface="Calibri" pitchFamily="34" charset="0"/>
                      <a:cs typeface="Arial" pitchFamily="34" charset="0"/>
                    </a:rPr>
                    <a:t>"0"</a:t>
                  </a:r>
                  <a:endParaRPr lang="fr-FR" sz="1400" b="1" baseline="-25000">
                    <a:solidFill>
                      <a:srgbClr val="0000FF"/>
                    </a:solidFill>
                    <a:latin typeface="Calibri" pitchFamily="34" charset="0"/>
                    <a:cs typeface="Arial" pitchFamily="34" charset="0"/>
                  </a:endParaRPr>
                </a:p>
              </p:txBody>
            </p:sp>
            <p:sp>
              <p:nvSpPr>
                <p:cNvPr id="167961" name="TextBox 59"/>
                <p:cNvSpPr txBox="1">
                  <a:spLocks noChangeArrowheads="1"/>
                </p:cNvSpPr>
                <p:nvPr/>
              </p:nvSpPr>
              <p:spPr bwMode="auto">
                <a:xfrm>
                  <a:off x="7668024" y="4046011"/>
                  <a:ext cx="433217" cy="307834"/>
                </a:xfrm>
                <a:prstGeom prst="rect">
                  <a:avLst/>
                </a:prstGeom>
                <a:noFill/>
                <a:ln w="9525">
                  <a:noFill/>
                  <a:miter lim="800000"/>
                  <a:headEnd/>
                  <a:tailEnd/>
                </a:ln>
              </p:spPr>
              <p:txBody>
                <a:bodyPr wrap="none">
                  <a:spAutoFit/>
                </a:bodyPr>
                <a:lstStyle/>
                <a:p>
                  <a:r>
                    <a:rPr lang="fr-FR" sz="1400" b="1">
                      <a:solidFill>
                        <a:srgbClr val="FF0000"/>
                      </a:solidFill>
                      <a:latin typeface="Calibri" pitchFamily="34" charset="0"/>
                      <a:cs typeface="Arial" pitchFamily="34" charset="0"/>
                    </a:rPr>
                    <a:t>"1"</a:t>
                  </a:r>
                  <a:endParaRPr lang="fr-FR" sz="1400" b="1" baseline="-25000">
                    <a:solidFill>
                      <a:srgbClr val="FF0000"/>
                    </a:solidFill>
                    <a:latin typeface="Calibri" pitchFamily="34" charset="0"/>
                    <a:cs typeface="Arial" pitchFamily="34" charset="0"/>
                  </a:endParaRPr>
                </a:p>
              </p:txBody>
            </p:sp>
            <p:sp>
              <p:nvSpPr>
                <p:cNvPr id="167962" name="TextBox 63"/>
                <p:cNvSpPr txBox="1">
                  <a:spLocks noChangeArrowheads="1"/>
                </p:cNvSpPr>
                <p:nvPr/>
              </p:nvSpPr>
              <p:spPr bwMode="auto">
                <a:xfrm>
                  <a:off x="6545440" y="4046011"/>
                  <a:ext cx="433217" cy="307834"/>
                </a:xfrm>
                <a:prstGeom prst="rect">
                  <a:avLst/>
                </a:prstGeom>
                <a:noFill/>
                <a:ln w="9525">
                  <a:noFill/>
                  <a:miter lim="800000"/>
                  <a:headEnd/>
                  <a:tailEnd/>
                </a:ln>
              </p:spPr>
              <p:txBody>
                <a:bodyPr wrap="none">
                  <a:spAutoFit/>
                </a:bodyPr>
                <a:lstStyle/>
                <a:p>
                  <a:r>
                    <a:rPr lang="fr-FR" sz="1400" b="1">
                      <a:solidFill>
                        <a:srgbClr val="FF0000"/>
                      </a:solidFill>
                      <a:latin typeface="Calibri" pitchFamily="34" charset="0"/>
                      <a:cs typeface="Arial" pitchFamily="34" charset="0"/>
                    </a:rPr>
                    <a:t>"1"</a:t>
                  </a:r>
                  <a:endParaRPr lang="fr-FR" sz="1400" b="1" baseline="-25000">
                    <a:solidFill>
                      <a:srgbClr val="FF0000"/>
                    </a:solidFill>
                    <a:latin typeface="Calibri" pitchFamily="34" charset="0"/>
                    <a:cs typeface="Arial" pitchFamily="34" charset="0"/>
                  </a:endParaRPr>
                </a:p>
              </p:txBody>
            </p:sp>
          </p:grpSp>
          <p:pic>
            <p:nvPicPr>
              <p:cNvPr id="167963" name="Picture 65" descr="D:\Mes documents\PhD\Emeline_Thèse\Soutenance\Figures Soutenance\RRAM_Pulse.jpg"/>
              <p:cNvPicPr>
                <a:picLocks noChangeAspect="1" noChangeArrowheads="1"/>
              </p:cNvPicPr>
              <p:nvPr/>
            </p:nvPicPr>
            <p:blipFill>
              <a:blip r:embed="rId5"/>
              <a:srcRect/>
              <a:stretch>
                <a:fillRect/>
              </a:stretch>
            </p:blipFill>
            <p:spPr bwMode="auto">
              <a:xfrm>
                <a:off x="7304784" y="4670684"/>
                <a:ext cx="1069975" cy="698500"/>
              </a:xfrm>
              <a:prstGeom prst="rect">
                <a:avLst/>
              </a:prstGeom>
              <a:noFill/>
              <a:ln w="9525">
                <a:noFill/>
                <a:miter lim="800000"/>
                <a:headEnd/>
                <a:tailEnd/>
              </a:ln>
            </p:spPr>
          </p:pic>
          <p:pic>
            <p:nvPicPr>
              <p:cNvPr id="167964" name="Picture 65" descr="D:\Mes documents\PhD\Emeline_Thèse\Soutenance\Figures Soutenance\RRAM_Pulse.jpg"/>
              <p:cNvPicPr>
                <a:picLocks noChangeAspect="1" noChangeArrowheads="1"/>
              </p:cNvPicPr>
              <p:nvPr/>
            </p:nvPicPr>
            <p:blipFill>
              <a:blip r:embed="rId5"/>
              <a:srcRect l="24779" t="19534" r="42160" b="34010"/>
              <a:stretch>
                <a:fillRect/>
              </a:stretch>
            </p:blipFill>
            <p:spPr bwMode="auto">
              <a:xfrm>
                <a:off x="7026084" y="4820040"/>
                <a:ext cx="353748" cy="324480"/>
              </a:xfrm>
              <a:prstGeom prst="rect">
                <a:avLst/>
              </a:prstGeom>
              <a:noFill/>
              <a:ln w="9525">
                <a:noFill/>
                <a:miter lim="800000"/>
                <a:headEnd/>
                <a:tailEnd/>
              </a:ln>
            </p:spPr>
          </p:pic>
          <p:cxnSp>
            <p:nvCxnSpPr>
              <p:cNvPr id="83" name="Straight Connector 82"/>
              <p:cNvCxnSpPr/>
              <p:nvPr/>
            </p:nvCxnSpPr>
            <p:spPr>
              <a:xfrm>
                <a:off x="7250134" y="4444979"/>
                <a:ext cx="0" cy="358842"/>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67966" name="TextBox 84"/>
              <p:cNvSpPr txBox="1">
                <a:spLocks noChangeArrowheads="1"/>
              </p:cNvSpPr>
              <p:nvPr/>
            </p:nvSpPr>
            <p:spPr bwMode="auto">
              <a:xfrm>
                <a:off x="7487051" y="5216682"/>
                <a:ext cx="717377" cy="184150"/>
              </a:xfrm>
              <a:prstGeom prst="rect">
                <a:avLst/>
              </a:prstGeom>
              <a:solidFill>
                <a:schemeClr val="bg1"/>
              </a:solidFill>
              <a:ln w="9525">
                <a:noFill/>
                <a:miter lim="800000"/>
                <a:headEnd/>
                <a:tailEnd/>
              </a:ln>
            </p:spPr>
            <p:txBody>
              <a:bodyPr tIns="0" bIns="0">
                <a:spAutoFit/>
              </a:bodyPr>
              <a:lstStyle/>
              <a:p>
                <a:r>
                  <a:rPr lang="fr-FR" sz="1200" b="1">
                    <a:latin typeface="Calibri" pitchFamily="34" charset="0"/>
                    <a:cs typeface="Arial" pitchFamily="34" charset="0"/>
                  </a:rPr>
                  <a:t>~µs</a:t>
                </a:r>
              </a:p>
            </p:txBody>
          </p:sp>
        </p:grpSp>
        <p:pic>
          <p:nvPicPr>
            <p:cNvPr id="167967" name="Picture 66" descr="D:\Mes documents\PhD\Emeline_Thèse\Soutenance\Figures Soutenance\RRAM_Cellule.jpg"/>
            <p:cNvPicPr>
              <a:picLocks noChangeAspect="1" noChangeArrowheads="1"/>
            </p:cNvPicPr>
            <p:nvPr/>
          </p:nvPicPr>
          <p:blipFill>
            <a:blip r:embed="rId6"/>
            <a:srcRect/>
            <a:stretch>
              <a:fillRect/>
            </a:stretch>
          </p:blipFill>
          <p:spPr bwMode="auto">
            <a:xfrm>
              <a:off x="2233" y="3201"/>
              <a:ext cx="2018" cy="923"/>
            </a:xfrm>
            <a:prstGeom prst="rect">
              <a:avLst/>
            </a:prstGeom>
            <a:noFill/>
            <a:ln w="9525">
              <a:noFill/>
              <a:miter lim="800000"/>
              <a:headEnd/>
              <a:tailEnd/>
            </a:ln>
          </p:spPr>
        </p:pic>
        <p:sp>
          <p:nvSpPr>
            <p:cNvPr id="167968" name="Text Box 32"/>
            <p:cNvSpPr txBox="1">
              <a:spLocks noChangeArrowheads="1"/>
            </p:cNvSpPr>
            <p:nvPr/>
          </p:nvSpPr>
          <p:spPr bwMode="auto">
            <a:xfrm>
              <a:off x="0" y="3360"/>
              <a:ext cx="2822" cy="523"/>
            </a:xfrm>
            <a:prstGeom prst="rect">
              <a:avLst/>
            </a:prstGeom>
            <a:noFill/>
            <a:ln w="76200" cmpd="tri">
              <a:noFill/>
              <a:miter lim="800000"/>
              <a:headEnd/>
              <a:tailEnd/>
            </a:ln>
            <a:effectLst/>
          </p:spPr>
          <p:txBody>
            <a:bodyPr anchor="b">
              <a:spAutoFit/>
            </a:bodyPr>
            <a:lstStyle/>
            <a:p>
              <a:pPr>
                <a:spcBef>
                  <a:spcPct val="40000"/>
                </a:spcBef>
                <a:buFont typeface="Wingdings" pitchFamily="2" charset="2"/>
                <a:buChar char="Ø"/>
              </a:pPr>
              <a:r>
                <a:rPr lang="fr-FR" sz="2400" b="1">
                  <a:solidFill>
                    <a:srgbClr val="080808"/>
                  </a:solidFill>
                  <a:effectLst>
                    <a:outerShdw blurRad="38100" dist="38100" dir="2700000" algn="tl">
                      <a:srgbClr val="C0C0C0"/>
                    </a:outerShdw>
                  </a:effectLst>
                  <a:latin typeface="Calibri" pitchFamily="34" charset="0"/>
                </a:rPr>
                <a:t> Resistive RAM (ReRAM) ? </a:t>
              </a:r>
              <a:br>
                <a:rPr lang="fr-FR" sz="2400" b="1">
                  <a:solidFill>
                    <a:srgbClr val="080808"/>
                  </a:solidFill>
                  <a:effectLst>
                    <a:outerShdw blurRad="38100" dist="38100" dir="2700000" algn="tl">
                      <a:srgbClr val="C0C0C0"/>
                    </a:outerShdw>
                  </a:effectLst>
                  <a:latin typeface="Calibri" pitchFamily="34" charset="0"/>
                </a:rPr>
              </a:br>
              <a:r>
                <a:rPr lang="fr-FR" sz="2400" b="1">
                  <a:solidFill>
                    <a:srgbClr val="080808"/>
                  </a:solidFill>
                  <a:effectLst>
                    <a:outerShdw blurRad="38100" dist="38100" dir="2700000" algn="tl">
                      <a:srgbClr val="C0C0C0"/>
                    </a:outerShdw>
                  </a:effectLst>
                  <a:latin typeface="Calibri" pitchFamily="34" charset="0"/>
                </a:rPr>
                <a:t>	</a:t>
              </a:r>
              <a:endParaRPr lang="fr-FR" sz="2000" b="1">
                <a:solidFill>
                  <a:srgbClr val="FF3300"/>
                </a:solidFill>
                <a:effectLst>
                  <a:outerShdw blurRad="38100" dist="38100" dir="2700000" algn="tl">
                    <a:srgbClr val="C0C0C0"/>
                  </a:outerShdw>
                </a:effectLst>
                <a:latin typeface="Calibri" pitchFamily="34" charset="0"/>
                <a:sym typeface="Symbol" pitchFamily="18" charset="2"/>
              </a:endParaRPr>
            </a:p>
          </p:txBody>
        </p:sp>
        <p:sp>
          <p:nvSpPr>
            <p:cNvPr id="167969" name="Rectangle 33"/>
            <p:cNvSpPr>
              <a:spLocks noChangeArrowheads="1"/>
            </p:cNvSpPr>
            <p:nvPr/>
          </p:nvSpPr>
          <p:spPr bwMode="auto">
            <a:xfrm>
              <a:off x="4605" y="3732"/>
              <a:ext cx="582" cy="117"/>
            </a:xfrm>
            <a:prstGeom prst="rect">
              <a:avLst/>
            </a:prstGeom>
            <a:solidFill>
              <a:schemeClr val="bg1"/>
            </a:solidFill>
            <a:ln w="9525" algn="ctr">
              <a:noFill/>
              <a:miter lim="800000"/>
              <a:headEnd/>
              <a:tailEnd/>
            </a:ln>
            <a:effectLst/>
          </p:spPr>
          <p:txBody>
            <a:bodyPr wrap="none" anchor="ctr"/>
            <a:lstStyle/>
            <a:p>
              <a:endParaRPr lang="fr-FR">
                <a:latin typeface="Calibri" pitchFamily="34" charset="0"/>
              </a:endParaRPr>
            </a:p>
          </p:txBody>
        </p:sp>
        <p:sp>
          <p:nvSpPr>
            <p:cNvPr id="167970" name="Text Box 34"/>
            <p:cNvSpPr txBox="1">
              <a:spLocks noChangeArrowheads="1"/>
            </p:cNvSpPr>
            <p:nvPr/>
          </p:nvSpPr>
          <p:spPr bwMode="auto">
            <a:xfrm>
              <a:off x="4610" y="3709"/>
              <a:ext cx="681" cy="173"/>
            </a:xfrm>
            <a:prstGeom prst="rect">
              <a:avLst/>
            </a:prstGeom>
            <a:noFill/>
            <a:ln w="9525" algn="ctr">
              <a:noFill/>
              <a:miter lim="800000"/>
              <a:headEnd/>
              <a:tailEnd/>
            </a:ln>
            <a:effectLst/>
          </p:spPr>
          <p:txBody>
            <a:bodyPr>
              <a:spAutoFit/>
            </a:bodyPr>
            <a:lstStyle/>
            <a:p>
              <a:pPr>
                <a:spcBef>
                  <a:spcPct val="50000"/>
                </a:spcBef>
              </a:pPr>
              <a:r>
                <a:rPr lang="fr-FR" sz="1200" b="1">
                  <a:latin typeface="Calibri" pitchFamily="34" charset="0"/>
                </a:rPr>
                <a:t>Electric pulse</a:t>
              </a:r>
            </a:p>
          </p:txBody>
        </p:sp>
        <p:sp>
          <p:nvSpPr>
            <p:cNvPr id="167974" name="Text Box 38"/>
            <p:cNvSpPr txBox="1">
              <a:spLocks noChangeArrowheads="1"/>
            </p:cNvSpPr>
            <p:nvPr/>
          </p:nvSpPr>
          <p:spPr bwMode="auto">
            <a:xfrm>
              <a:off x="3535" y="3498"/>
              <a:ext cx="759" cy="173"/>
            </a:xfrm>
            <a:prstGeom prst="rect">
              <a:avLst/>
            </a:prstGeom>
            <a:solidFill>
              <a:schemeClr val="bg1"/>
            </a:solidFill>
            <a:ln w="9525" algn="ctr">
              <a:noFill/>
              <a:miter lim="800000"/>
              <a:headEnd/>
              <a:tailEnd/>
            </a:ln>
            <a:effectLst/>
          </p:spPr>
          <p:txBody>
            <a:bodyPr>
              <a:spAutoFit/>
            </a:bodyPr>
            <a:lstStyle/>
            <a:p>
              <a:pPr>
                <a:spcBef>
                  <a:spcPct val="50000"/>
                </a:spcBef>
              </a:pPr>
              <a:r>
                <a:rPr lang="fr-FR" sz="1200" b="1">
                  <a:latin typeface="Calibri" pitchFamily="34" charset="0"/>
                </a:rPr>
                <a:t>Active material</a:t>
              </a:r>
            </a:p>
          </p:txBody>
        </p:sp>
        <p:sp>
          <p:nvSpPr>
            <p:cNvPr id="167975" name="Text Box 39"/>
            <p:cNvSpPr txBox="1">
              <a:spLocks noChangeArrowheads="1"/>
            </p:cNvSpPr>
            <p:nvPr/>
          </p:nvSpPr>
          <p:spPr bwMode="auto">
            <a:xfrm>
              <a:off x="3522" y="3845"/>
              <a:ext cx="435" cy="173"/>
            </a:xfrm>
            <a:prstGeom prst="rect">
              <a:avLst/>
            </a:prstGeom>
            <a:solidFill>
              <a:schemeClr val="bg1"/>
            </a:solidFill>
            <a:ln w="9525" algn="ctr">
              <a:noFill/>
              <a:miter lim="800000"/>
              <a:headEnd/>
              <a:tailEnd/>
            </a:ln>
            <a:effectLst/>
          </p:spPr>
          <p:txBody>
            <a:bodyPr>
              <a:spAutoFit/>
            </a:bodyPr>
            <a:lstStyle/>
            <a:p>
              <a:pPr>
                <a:spcBef>
                  <a:spcPct val="50000"/>
                </a:spcBef>
              </a:pPr>
              <a:r>
                <a:rPr lang="fr-FR" sz="1200" b="1">
                  <a:latin typeface="Calibri" pitchFamily="34" charset="0"/>
                </a:rPr>
                <a:t>Metal</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4" name="Text Box 4"/>
          <p:cNvSpPr txBox="1">
            <a:spLocks noChangeArrowheads="1"/>
          </p:cNvSpPr>
          <p:nvPr/>
        </p:nvSpPr>
        <p:spPr bwMode="auto">
          <a:xfrm>
            <a:off x="4243388" y="1660525"/>
            <a:ext cx="1677987" cy="396875"/>
          </a:xfrm>
          <a:prstGeom prst="rect">
            <a:avLst/>
          </a:prstGeom>
          <a:noFill/>
          <a:ln w="76200" cmpd="tri">
            <a:noFill/>
            <a:miter lim="800000"/>
            <a:headEnd/>
            <a:tailEnd/>
          </a:ln>
          <a:effectLst/>
        </p:spPr>
        <p:txBody>
          <a:bodyPr wrap="none" anchor="b">
            <a:spAutoFit/>
          </a:bodyPr>
          <a:lstStyle/>
          <a:p>
            <a:r>
              <a:rPr lang="fr-FR" sz="2000" b="1">
                <a:solidFill>
                  <a:srgbClr val="000000"/>
                </a:solidFill>
                <a:latin typeface="Comic Sans MS" pitchFamily="66" charset="0"/>
              </a:rPr>
              <a:t>Experiments</a:t>
            </a:r>
          </a:p>
        </p:txBody>
      </p:sp>
      <p:sp>
        <p:nvSpPr>
          <p:cNvPr id="138245" name="Text Box 5"/>
          <p:cNvSpPr txBox="1">
            <a:spLocks noChangeArrowheads="1"/>
          </p:cNvSpPr>
          <p:nvPr/>
        </p:nvSpPr>
        <p:spPr bwMode="auto">
          <a:xfrm>
            <a:off x="700088" y="1050925"/>
            <a:ext cx="1344612" cy="519113"/>
          </a:xfrm>
          <a:prstGeom prst="rect">
            <a:avLst/>
          </a:prstGeom>
          <a:noFill/>
          <a:ln w="76200" cmpd="tri">
            <a:noFill/>
            <a:miter lim="800000"/>
            <a:headEnd/>
            <a:tailEnd/>
          </a:ln>
          <a:effectLst/>
        </p:spPr>
        <p:txBody>
          <a:bodyPr wrap="none" anchor="b">
            <a:spAutoFit/>
          </a:bodyPr>
          <a:lstStyle/>
          <a:p>
            <a:r>
              <a:rPr lang="fr-FR" sz="2800" b="1">
                <a:effectLst>
                  <a:outerShdw blurRad="38100" dist="38100" dir="2700000" algn="tl">
                    <a:srgbClr val="C0C0C0"/>
                  </a:outerShdw>
                </a:effectLst>
                <a:latin typeface="Comic Sans MS" pitchFamily="66" charset="0"/>
              </a:rPr>
              <a:t>Before</a:t>
            </a:r>
          </a:p>
        </p:txBody>
      </p:sp>
      <p:sp>
        <p:nvSpPr>
          <p:cNvPr id="138246" name="Text Box 6"/>
          <p:cNvSpPr txBox="1">
            <a:spLocks noChangeArrowheads="1"/>
          </p:cNvSpPr>
          <p:nvPr/>
        </p:nvSpPr>
        <p:spPr bwMode="auto">
          <a:xfrm>
            <a:off x="5770563" y="1050925"/>
            <a:ext cx="1163637" cy="519113"/>
          </a:xfrm>
          <a:prstGeom prst="rect">
            <a:avLst/>
          </a:prstGeom>
          <a:noFill/>
          <a:ln w="76200" cmpd="tri">
            <a:noFill/>
            <a:miter lim="800000"/>
            <a:headEnd/>
            <a:tailEnd/>
          </a:ln>
          <a:effectLst/>
        </p:spPr>
        <p:txBody>
          <a:bodyPr wrap="none" anchor="b">
            <a:spAutoFit/>
          </a:bodyPr>
          <a:lstStyle/>
          <a:p>
            <a:r>
              <a:rPr lang="fr-FR" sz="2800" b="1">
                <a:effectLst>
                  <a:outerShdw blurRad="38100" dist="38100" dir="2700000" algn="tl">
                    <a:srgbClr val="C0C0C0"/>
                  </a:outerShdw>
                </a:effectLst>
                <a:latin typeface="Comic Sans MS" pitchFamily="66" charset="0"/>
              </a:rPr>
              <a:t>After</a:t>
            </a:r>
          </a:p>
        </p:txBody>
      </p:sp>
      <p:sp>
        <p:nvSpPr>
          <p:cNvPr id="138247" name="Text Box 7"/>
          <p:cNvSpPr txBox="1">
            <a:spLocks noChangeArrowheads="1"/>
          </p:cNvSpPr>
          <p:nvPr/>
        </p:nvSpPr>
        <p:spPr bwMode="auto">
          <a:xfrm>
            <a:off x="2524125" y="923925"/>
            <a:ext cx="1660525" cy="946150"/>
          </a:xfrm>
          <a:prstGeom prst="rect">
            <a:avLst/>
          </a:prstGeom>
          <a:noFill/>
          <a:ln w="76200" cmpd="tri">
            <a:noFill/>
            <a:miter lim="800000"/>
            <a:headEnd/>
            <a:tailEnd/>
          </a:ln>
          <a:effectLst/>
        </p:spPr>
        <p:txBody>
          <a:bodyPr anchor="b">
            <a:spAutoFit/>
          </a:bodyPr>
          <a:lstStyle/>
          <a:p>
            <a:pPr algn="ctr"/>
            <a:r>
              <a:rPr lang="fr-FR" sz="2800" b="1">
                <a:effectLst>
                  <a:outerShdw blurRad="38100" dist="38100" dir="2700000" algn="tl">
                    <a:srgbClr val="C0C0C0"/>
                  </a:outerShdw>
                </a:effectLst>
                <a:latin typeface="Comic Sans MS" pitchFamily="66" charset="0"/>
              </a:rPr>
              <a:t>Electric </a:t>
            </a:r>
            <a:br>
              <a:rPr lang="fr-FR" sz="2800" b="1">
                <a:effectLst>
                  <a:outerShdw blurRad="38100" dist="38100" dir="2700000" algn="tl">
                    <a:srgbClr val="C0C0C0"/>
                  </a:outerShdw>
                </a:effectLst>
                <a:latin typeface="Comic Sans MS" pitchFamily="66" charset="0"/>
              </a:rPr>
            </a:br>
            <a:r>
              <a:rPr lang="fr-FR" sz="2800" b="1">
                <a:effectLst>
                  <a:outerShdw blurRad="38100" dist="38100" dir="2700000" algn="tl">
                    <a:srgbClr val="C0C0C0"/>
                  </a:outerShdw>
                </a:effectLst>
                <a:latin typeface="Comic Sans MS" pitchFamily="66" charset="0"/>
              </a:rPr>
              <a:t>Pulse</a:t>
            </a:r>
          </a:p>
        </p:txBody>
      </p:sp>
      <p:grpSp>
        <p:nvGrpSpPr>
          <p:cNvPr id="138248" name="Group 8"/>
          <p:cNvGrpSpPr>
            <a:grpSpLocks/>
          </p:cNvGrpSpPr>
          <p:nvPr/>
        </p:nvGrpSpPr>
        <p:grpSpPr bwMode="auto">
          <a:xfrm>
            <a:off x="4135438" y="4219575"/>
            <a:ext cx="1920875" cy="2381250"/>
            <a:chOff x="2605" y="2658"/>
            <a:chExt cx="1210" cy="1500"/>
          </a:xfrm>
        </p:grpSpPr>
        <p:pic>
          <p:nvPicPr>
            <p:cNvPr id="138249" name="Picture 9"/>
            <p:cNvPicPr>
              <a:picLocks noChangeAspect="1" noChangeArrowheads="1"/>
            </p:cNvPicPr>
            <p:nvPr/>
          </p:nvPicPr>
          <p:blipFill>
            <a:blip r:embed="rId2" cstate="print"/>
            <a:srcRect/>
            <a:stretch>
              <a:fillRect/>
            </a:stretch>
          </p:blipFill>
          <p:spPr bwMode="auto">
            <a:xfrm>
              <a:off x="2605" y="2658"/>
              <a:ext cx="1210" cy="1500"/>
            </a:xfrm>
            <a:prstGeom prst="rect">
              <a:avLst/>
            </a:prstGeom>
            <a:noFill/>
            <a:ln w="76200" cmpd="tri">
              <a:noFill/>
              <a:miter lim="800000"/>
              <a:headEnd/>
              <a:tailEnd/>
            </a:ln>
            <a:effectLst/>
          </p:spPr>
        </p:pic>
        <p:sp>
          <p:nvSpPr>
            <p:cNvPr id="138250" name="Line 10"/>
            <p:cNvSpPr>
              <a:spLocks noChangeShapeType="1"/>
            </p:cNvSpPr>
            <p:nvPr/>
          </p:nvSpPr>
          <p:spPr bwMode="auto">
            <a:xfrm flipV="1">
              <a:off x="2962" y="3422"/>
              <a:ext cx="727" cy="0"/>
            </a:xfrm>
            <a:prstGeom prst="line">
              <a:avLst/>
            </a:prstGeom>
            <a:noFill/>
            <a:ln w="31750">
              <a:solidFill>
                <a:srgbClr val="FF0000"/>
              </a:solidFill>
              <a:prstDash val="dash"/>
              <a:round/>
              <a:headEnd/>
              <a:tailEnd/>
            </a:ln>
            <a:effectLst/>
          </p:spPr>
          <p:txBody>
            <a:bodyPr anchor="b"/>
            <a:lstStyle/>
            <a:p>
              <a:endParaRPr lang="fr-FR"/>
            </a:p>
          </p:txBody>
        </p:sp>
        <p:sp>
          <p:nvSpPr>
            <p:cNvPr id="138251" name="Line 11"/>
            <p:cNvSpPr>
              <a:spLocks noChangeShapeType="1"/>
            </p:cNvSpPr>
            <p:nvPr/>
          </p:nvSpPr>
          <p:spPr bwMode="auto">
            <a:xfrm flipV="1">
              <a:off x="3013" y="2825"/>
              <a:ext cx="149" cy="989"/>
            </a:xfrm>
            <a:prstGeom prst="line">
              <a:avLst/>
            </a:prstGeom>
            <a:noFill/>
            <a:ln w="31750">
              <a:solidFill>
                <a:srgbClr val="000000"/>
              </a:solidFill>
              <a:prstDash val="dash"/>
              <a:round/>
              <a:headEnd/>
              <a:tailEnd/>
            </a:ln>
            <a:effectLst/>
          </p:spPr>
          <p:txBody>
            <a:bodyPr anchor="b"/>
            <a:lstStyle/>
            <a:p>
              <a:endParaRPr lang="fr-FR"/>
            </a:p>
          </p:txBody>
        </p:sp>
      </p:grpSp>
      <p:pic>
        <p:nvPicPr>
          <p:cNvPr id="138252" name="Picture 12" descr="Plot R AEP"/>
          <p:cNvPicPr>
            <a:picLocks noChangeAspect="1" noChangeArrowheads="1"/>
          </p:cNvPicPr>
          <p:nvPr/>
        </p:nvPicPr>
        <p:blipFill>
          <a:blip r:embed="rId3" cstate="print"/>
          <a:srcRect/>
          <a:stretch>
            <a:fillRect/>
          </a:stretch>
        </p:blipFill>
        <p:spPr bwMode="auto">
          <a:xfrm>
            <a:off x="3930650" y="2065338"/>
            <a:ext cx="2335213" cy="2162175"/>
          </a:xfrm>
          <a:prstGeom prst="rect">
            <a:avLst/>
          </a:prstGeom>
          <a:noFill/>
        </p:spPr>
      </p:pic>
      <p:pic>
        <p:nvPicPr>
          <p:cNvPr id="138253" name="Picture 13" descr="Plot Rhaut"/>
          <p:cNvPicPr>
            <a:picLocks noChangeAspect="1" noChangeArrowheads="1"/>
          </p:cNvPicPr>
          <p:nvPr/>
        </p:nvPicPr>
        <p:blipFill>
          <a:blip r:embed="rId4" cstate="print"/>
          <a:srcRect/>
          <a:stretch>
            <a:fillRect/>
          </a:stretch>
        </p:blipFill>
        <p:spPr bwMode="auto">
          <a:xfrm>
            <a:off x="488950" y="1979613"/>
            <a:ext cx="2332038" cy="2159000"/>
          </a:xfrm>
          <a:prstGeom prst="rect">
            <a:avLst/>
          </a:prstGeom>
          <a:noFill/>
        </p:spPr>
      </p:pic>
      <p:sp>
        <p:nvSpPr>
          <p:cNvPr id="138254" name="AutoShape 14"/>
          <p:cNvSpPr>
            <a:spLocks noChangeArrowheads="1"/>
          </p:cNvSpPr>
          <p:nvPr/>
        </p:nvSpPr>
        <p:spPr bwMode="auto">
          <a:xfrm>
            <a:off x="2876550" y="2843213"/>
            <a:ext cx="1025525" cy="519112"/>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25400">
            <a:solidFill>
              <a:schemeClr val="tx1"/>
            </a:solidFill>
            <a:miter lim="800000"/>
            <a:headEnd/>
            <a:tailEnd/>
          </a:ln>
          <a:effectLst/>
        </p:spPr>
        <p:txBody>
          <a:bodyPr wrap="none" anchor="ctr"/>
          <a:lstStyle/>
          <a:p>
            <a:endParaRPr lang="fr-FR"/>
          </a:p>
        </p:txBody>
      </p:sp>
      <p:grpSp>
        <p:nvGrpSpPr>
          <p:cNvPr id="138255" name="Group 15"/>
          <p:cNvGrpSpPr>
            <a:grpSpLocks/>
          </p:cNvGrpSpPr>
          <p:nvPr/>
        </p:nvGrpSpPr>
        <p:grpSpPr bwMode="auto">
          <a:xfrm>
            <a:off x="6172200" y="1660525"/>
            <a:ext cx="3048000" cy="5045075"/>
            <a:chOff x="3888" y="1046"/>
            <a:chExt cx="1920" cy="3178"/>
          </a:xfrm>
        </p:grpSpPr>
        <p:sp>
          <p:nvSpPr>
            <p:cNvPr id="138256" name="Text Box 16"/>
            <p:cNvSpPr txBox="1">
              <a:spLocks noChangeArrowheads="1"/>
            </p:cNvSpPr>
            <p:nvPr/>
          </p:nvSpPr>
          <p:spPr bwMode="auto">
            <a:xfrm>
              <a:off x="4428" y="1046"/>
              <a:ext cx="900" cy="250"/>
            </a:xfrm>
            <a:prstGeom prst="rect">
              <a:avLst/>
            </a:prstGeom>
            <a:noFill/>
            <a:ln w="76200" cmpd="tri">
              <a:noFill/>
              <a:miter lim="800000"/>
              <a:headEnd/>
              <a:tailEnd/>
            </a:ln>
            <a:effectLst/>
          </p:spPr>
          <p:txBody>
            <a:bodyPr wrap="none" anchor="b">
              <a:spAutoFit/>
            </a:bodyPr>
            <a:lstStyle/>
            <a:p>
              <a:r>
                <a:rPr lang="fr-FR" sz="2000" b="1">
                  <a:solidFill>
                    <a:srgbClr val="000000"/>
                  </a:solidFill>
                  <a:latin typeface="Comic Sans MS" pitchFamily="66" charset="0"/>
                </a:rPr>
                <a:t>Simulation</a:t>
              </a:r>
            </a:p>
          </p:txBody>
        </p:sp>
        <p:grpSp>
          <p:nvGrpSpPr>
            <p:cNvPr id="138257" name="Group 17"/>
            <p:cNvGrpSpPr>
              <a:grpSpLocks/>
            </p:cNvGrpSpPr>
            <p:nvPr/>
          </p:nvGrpSpPr>
          <p:grpSpPr bwMode="auto">
            <a:xfrm>
              <a:off x="3971" y="3114"/>
              <a:ext cx="1765" cy="792"/>
              <a:chOff x="3971" y="2910"/>
              <a:chExt cx="1765" cy="792"/>
            </a:xfrm>
          </p:grpSpPr>
          <p:sp>
            <p:nvSpPr>
              <p:cNvPr id="138258" name="Line 18"/>
              <p:cNvSpPr>
                <a:spLocks noChangeAspect="1" noChangeShapeType="1"/>
              </p:cNvSpPr>
              <p:nvPr/>
            </p:nvSpPr>
            <p:spPr bwMode="auto">
              <a:xfrm rot="-27000000">
                <a:off x="4424" y="3354"/>
                <a:ext cx="2" cy="374"/>
              </a:xfrm>
              <a:prstGeom prst="line">
                <a:avLst/>
              </a:prstGeom>
              <a:noFill/>
              <a:ln w="19050">
                <a:solidFill>
                  <a:schemeClr val="tx1"/>
                </a:solidFill>
                <a:round/>
                <a:headEnd/>
                <a:tailEnd/>
              </a:ln>
              <a:effectLst/>
            </p:spPr>
            <p:txBody>
              <a:bodyPr/>
              <a:lstStyle/>
              <a:p>
                <a:endParaRPr lang="fr-FR"/>
              </a:p>
            </p:txBody>
          </p:sp>
          <p:sp>
            <p:nvSpPr>
              <p:cNvPr id="138259" name="Rectangle 19" descr="Grand damier"/>
              <p:cNvSpPr>
                <a:spLocks noChangeAspect="1" noChangeArrowheads="1"/>
              </p:cNvSpPr>
              <p:nvPr/>
            </p:nvSpPr>
            <p:spPr bwMode="auto">
              <a:xfrm rot="-27000000">
                <a:off x="4693" y="3303"/>
                <a:ext cx="316" cy="482"/>
              </a:xfrm>
              <a:prstGeom prst="rect">
                <a:avLst/>
              </a:prstGeom>
              <a:pattFill prst="lgCheck">
                <a:fgClr>
                  <a:srgbClr val="FFFF99"/>
                </a:fgClr>
                <a:bgClr>
                  <a:srgbClr val="FFFFFF"/>
                </a:bgClr>
              </a:pattFill>
              <a:ln w="19050">
                <a:solidFill>
                  <a:schemeClr val="tx1"/>
                </a:solidFill>
                <a:miter lim="800000"/>
                <a:headEnd/>
                <a:tailEnd/>
              </a:ln>
              <a:effectLst/>
            </p:spPr>
            <p:txBody>
              <a:bodyPr wrap="none" anchor="ctr"/>
              <a:lstStyle/>
              <a:p>
                <a:endParaRPr lang="fr-FR"/>
              </a:p>
            </p:txBody>
          </p:sp>
          <p:sp>
            <p:nvSpPr>
              <p:cNvPr id="138260" name="Line 20"/>
              <p:cNvSpPr>
                <a:spLocks noChangeAspect="1" noChangeShapeType="1"/>
              </p:cNvSpPr>
              <p:nvPr/>
            </p:nvSpPr>
            <p:spPr bwMode="auto">
              <a:xfrm rot="-27000000">
                <a:off x="5281" y="3354"/>
                <a:ext cx="2" cy="374"/>
              </a:xfrm>
              <a:prstGeom prst="line">
                <a:avLst/>
              </a:prstGeom>
              <a:noFill/>
              <a:ln w="19050">
                <a:solidFill>
                  <a:schemeClr val="tx1"/>
                </a:solidFill>
                <a:round/>
                <a:headEnd/>
                <a:tailEnd/>
              </a:ln>
              <a:effectLst/>
            </p:spPr>
            <p:txBody>
              <a:bodyPr/>
              <a:lstStyle/>
              <a:p>
                <a:endParaRPr lang="fr-FR"/>
              </a:p>
            </p:txBody>
          </p:sp>
          <p:sp>
            <p:nvSpPr>
              <p:cNvPr id="138261" name="Line 21"/>
              <p:cNvSpPr>
                <a:spLocks noChangeAspect="1" noChangeShapeType="1"/>
              </p:cNvSpPr>
              <p:nvPr/>
            </p:nvSpPr>
            <p:spPr bwMode="auto">
              <a:xfrm rot="-27000000">
                <a:off x="4425" y="2889"/>
                <a:ext cx="0" cy="374"/>
              </a:xfrm>
              <a:prstGeom prst="line">
                <a:avLst/>
              </a:prstGeom>
              <a:noFill/>
              <a:ln w="19050">
                <a:solidFill>
                  <a:schemeClr val="tx1"/>
                </a:solidFill>
                <a:round/>
                <a:headEnd/>
                <a:tailEnd/>
              </a:ln>
              <a:effectLst/>
            </p:spPr>
            <p:txBody>
              <a:bodyPr/>
              <a:lstStyle/>
              <a:p>
                <a:endParaRPr lang="fr-FR"/>
              </a:p>
            </p:txBody>
          </p:sp>
          <p:sp>
            <p:nvSpPr>
              <p:cNvPr id="138262" name="Rectangle 22"/>
              <p:cNvSpPr>
                <a:spLocks noChangeAspect="1" noChangeArrowheads="1"/>
              </p:cNvSpPr>
              <p:nvPr/>
            </p:nvSpPr>
            <p:spPr bwMode="auto">
              <a:xfrm rot="-27000000">
                <a:off x="4691" y="2834"/>
                <a:ext cx="332" cy="483"/>
              </a:xfrm>
              <a:prstGeom prst="rect">
                <a:avLst/>
              </a:prstGeom>
              <a:solidFill>
                <a:srgbClr val="C0C0C0"/>
              </a:solidFill>
              <a:ln w="19050">
                <a:solidFill>
                  <a:schemeClr val="tx1"/>
                </a:solidFill>
                <a:miter lim="800000"/>
                <a:headEnd/>
                <a:tailEnd/>
              </a:ln>
              <a:effectLst/>
            </p:spPr>
            <p:txBody>
              <a:bodyPr wrap="none" anchor="ctr"/>
              <a:lstStyle/>
              <a:p>
                <a:endParaRPr lang="fr-FR"/>
              </a:p>
            </p:txBody>
          </p:sp>
          <p:sp>
            <p:nvSpPr>
              <p:cNvPr id="138263" name="Line 23"/>
              <p:cNvSpPr>
                <a:spLocks noChangeAspect="1" noChangeShapeType="1"/>
              </p:cNvSpPr>
              <p:nvPr/>
            </p:nvSpPr>
            <p:spPr bwMode="auto">
              <a:xfrm rot="-27000000">
                <a:off x="5282" y="2889"/>
                <a:ext cx="0" cy="374"/>
              </a:xfrm>
              <a:prstGeom prst="line">
                <a:avLst/>
              </a:prstGeom>
              <a:noFill/>
              <a:ln w="19050">
                <a:solidFill>
                  <a:schemeClr val="tx1"/>
                </a:solidFill>
                <a:round/>
                <a:headEnd/>
                <a:tailEnd/>
              </a:ln>
              <a:effectLst/>
            </p:spPr>
            <p:txBody>
              <a:bodyPr/>
              <a:lstStyle/>
              <a:p>
                <a:endParaRPr lang="fr-FR"/>
              </a:p>
            </p:txBody>
          </p:sp>
          <p:sp>
            <p:nvSpPr>
              <p:cNvPr id="138264" name="Line 24"/>
              <p:cNvSpPr>
                <a:spLocks noChangeAspect="1" noChangeShapeType="1"/>
              </p:cNvSpPr>
              <p:nvPr/>
            </p:nvSpPr>
            <p:spPr bwMode="auto">
              <a:xfrm rot="-27000000">
                <a:off x="4014" y="3309"/>
                <a:ext cx="463" cy="0"/>
              </a:xfrm>
              <a:prstGeom prst="line">
                <a:avLst/>
              </a:prstGeom>
              <a:noFill/>
              <a:ln w="19050">
                <a:solidFill>
                  <a:schemeClr val="tx1"/>
                </a:solidFill>
                <a:round/>
                <a:headEnd/>
                <a:tailEnd/>
              </a:ln>
              <a:effectLst/>
            </p:spPr>
            <p:txBody>
              <a:bodyPr/>
              <a:lstStyle/>
              <a:p>
                <a:endParaRPr lang="fr-FR"/>
              </a:p>
            </p:txBody>
          </p:sp>
          <p:sp>
            <p:nvSpPr>
              <p:cNvPr id="138265" name="Line 25"/>
              <p:cNvSpPr>
                <a:spLocks noChangeAspect="1" noChangeShapeType="1"/>
              </p:cNvSpPr>
              <p:nvPr/>
            </p:nvSpPr>
            <p:spPr bwMode="auto">
              <a:xfrm rot="-27000000">
                <a:off x="5230" y="3308"/>
                <a:ext cx="463" cy="0"/>
              </a:xfrm>
              <a:prstGeom prst="line">
                <a:avLst/>
              </a:prstGeom>
              <a:noFill/>
              <a:ln w="19050">
                <a:solidFill>
                  <a:schemeClr val="tx1"/>
                </a:solidFill>
                <a:round/>
                <a:headEnd/>
                <a:tailEnd/>
              </a:ln>
              <a:effectLst/>
            </p:spPr>
            <p:txBody>
              <a:bodyPr/>
              <a:lstStyle/>
              <a:p>
                <a:endParaRPr lang="fr-FR"/>
              </a:p>
            </p:txBody>
          </p:sp>
          <p:sp>
            <p:nvSpPr>
              <p:cNvPr id="138266" name="Line 26"/>
              <p:cNvSpPr>
                <a:spLocks noChangeAspect="1" noChangeShapeType="1"/>
              </p:cNvSpPr>
              <p:nvPr/>
            </p:nvSpPr>
            <p:spPr bwMode="auto">
              <a:xfrm rot="-27000000">
                <a:off x="5603" y="3176"/>
                <a:ext cx="0" cy="267"/>
              </a:xfrm>
              <a:prstGeom prst="line">
                <a:avLst/>
              </a:prstGeom>
              <a:noFill/>
              <a:ln w="19050">
                <a:solidFill>
                  <a:schemeClr val="tx1"/>
                </a:solidFill>
                <a:round/>
                <a:headEnd/>
                <a:tailEnd/>
              </a:ln>
              <a:effectLst/>
            </p:spPr>
            <p:txBody>
              <a:bodyPr/>
              <a:lstStyle/>
              <a:p>
                <a:endParaRPr lang="fr-FR"/>
              </a:p>
            </p:txBody>
          </p:sp>
          <p:sp>
            <p:nvSpPr>
              <p:cNvPr id="138267" name="Line 27"/>
              <p:cNvSpPr>
                <a:spLocks noChangeAspect="1" noChangeShapeType="1"/>
              </p:cNvSpPr>
              <p:nvPr/>
            </p:nvSpPr>
            <p:spPr bwMode="auto">
              <a:xfrm rot="-27000000">
                <a:off x="4105" y="3176"/>
                <a:ext cx="0" cy="267"/>
              </a:xfrm>
              <a:prstGeom prst="line">
                <a:avLst/>
              </a:prstGeom>
              <a:noFill/>
              <a:ln w="19050">
                <a:solidFill>
                  <a:schemeClr val="tx1"/>
                </a:solidFill>
                <a:round/>
                <a:headEnd/>
                <a:tailEnd/>
              </a:ln>
              <a:effectLst/>
            </p:spPr>
            <p:txBody>
              <a:bodyPr/>
              <a:lstStyle/>
              <a:p>
                <a:endParaRPr lang="fr-FR"/>
              </a:p>
            </p:txBody>
          </p:sp>
          <p:sp>
            <p:nvSpPr>
              <p:cNvPr id="138268" name="Text Box 28"/>
              <p:cNvSpPr txBox="1">
                <a:spLocks noChangeAspect="1" noChangeArrowheads="1"/>
              </p:cNvSpPr>
              <p:nvPr/>
            </p:nvSpPr>
            <p:spPr bwMode="auto">
              <a:xfrm rot="-21600000">
                <a:off x="4657" y="2927"/>
                <a:ext cx="334" cy="230"/>
              </a:xfrm>
              <a:prstGeom prst="rect">
                <a:avLst/>
              </a:prstGeom>
              <a:noFill/>
              <a:ln w="9525">
                <a:noFill/>
                <a:miter lim="800000"/>
                <a:headEnd/>
                <a:tailEnd/>
              </a:ln>
              <a:effectLst/>
            </p:spPr>
            <p:txBody>
              <a:bodyPr wrap="none">
                <a:spAutoFit/>
              </a:bodyPr>
              <a:lstStyle/>
              <a:p>
                <a:r>
                  <a:rPr lang="fr-FR" b="1">
                    <a:latin typeface="Comic Sans MS" pitchFamily="66" charset="0"/>
                  </a:rPr>
                  <a:t>R</a:t>
                </a:r>
                <a:r>
                  <a:rPr lang="fr-FR" b="1" baseline="-25000">
                    <a:latin typeface="Comic Sans MS" pitchFamily="66" charset="0"/>
                  </a:rPr>
                  <a:t>gm</a:t>
                </a:r>
              </a:p>
            </p:txBody>
          </p:sp>
          <p:sp>
            <p:nvSpPr>
              <p:cNvPr id="138269" name="Text Box 29"/>
              <p:cNvSpPr txBox="1">
                <a:spLocks noChangeAspect="1" noChangeArrowheads="1"/>
              </p:cNvSpPr>
              <p:nvPr/>
            </p:nvSpPr>
            <p:spPr bwMode="auto">
              <a:xfrm rot="-21600000">
                <a:off x="4663" y="3424"/>
                <a:ext cx="328" cy="232"/>
              </a:xfrm>
              <a:prstGeom prst="rect">
                <a:avLst/>
              </a:prstGeom>
              <a:noFill/>
              <a:ln w="9525">
                <a:noFill/>
                <a:miter lim="800000"/>
                <a:headEnd/>
                <a:tailEnd/>
              </a:ln>
              <a:effectLst/>
            </p:spPr>
            <p:txBody>
              <a:bodyPr>
                <a:spAutoFit/>
              </a:bodyPr>
              <a:lstStyle/>
              <a:p>
                <a:r>
                  <a:rPr lang="fr-FR" b="1">
                    <a:latin typeface="Comic Sans MS" pitchFamily="66" charset="0"/>
                  </a:rPr>
                  <a:t>R</a:t>
                </a:r>
                <a:r>
                  <a:rPr lang="fr-FR" b="1" baseline="-25000">
                    <a:latin typeface="Comic Sans MS" pitchFamily="66" charset="0"/>
                  </a:rPr>
                  <a:t>i</a:t>
                </a:r>
              </a:p>
            </p:txBody>
          </p:sp>
        </p:grpSp>
        <p:pic>
          <p:nvPicPr>
            <p:cNvPr id="138270" name="Picture 30" descr="Plot fit"/>
            <p:cNvPicPr>
              <a:picLocks noChangeAspect="1" noChangeArrowheads="1"/>
            </p:cNvPicPr>
            <p:nvPr/>
          </p:nvPicPr>
          <p:blipFill>
            <a:blip r:embed="rId5" cstate="print"/>
            <a:srcRect/>
            <a:stretch>
              <a:fillRect/>
            </a:stretch>
          </p:blipFill>
          <p:spPr bwMode="auto">
            <a:xfrm>
              <a:off x="4084" y="1301"/>
              <a:ext cx="1437" cy="1361"/>
            </a:xfrm>
            <a:prstGeom prst="rect">
              <a:avLst/>
            </a:prstGeom>
            <a:noFill/>
          </p:spPr>
        </p:pic>
        <p:sp>
          <p:nvSpPr>
            <p:cNvPr id="138271" name="Rectangle 31"/>
            <p:cNvSpPr>
              <a:spLocks noChangeArrowheads="1"/>
            </p:cNvSpPr>
            <p:nvPr/>
          </p:nvSpPr>
          <p:spPr bwMode="auto">
            <a:xfrm>
              <a:off x="4333" y="2726"/>
              <a:ext cx="1028" cy="327"/>
            </a:xfrm>
            <a:prstGeom prst="rect">
              <a:avLst/>
            </a:prstGeom>
            <a:noFill/>
            <a:ln w="76200" cmpd="tri">
              <a:noFill/>
              <a:miter lim="800000"/>
              <a:headEnd/>
              <a:tailEnd/>
            </a:ln>
            <a:effectLst/>
          </p:spPr>
          <p:txBody>
            <a:bodyPr wrap="none" anchor="b">
              <a:spAutoFit/>
            </a:bodyPr>
            <a:lstStyle/>
            <a:p>
              <a:r>
                <a:rPr lang="de-DE" altLang="ja-JP" sz="2800" b="1">
                  <a:effectLst>
                    <a:outerShdw blurRad="38100" dist="38100" dir="2700000" algn="tl">
                      <a:srgbClr val="C0C0C0"/>
                    </a:outerShdw>
                  </a:effectLst>
                  <a:latin typeface="Symbol" pitchFamily="18" charset="2"/>
                  <a:ea typeface="MS Mincho" pitchFamily="49" charset="-128"/>
                </a:rPr>
                <a:t>r</a:t>
              </a:r>
              <a:r>
                <a:rPr lang="de-DE" altLang="ja-JP" sz="2800" b="1" baseline="-30000">
                  <a:effectLst>
                    <a:outerShdw blurRad="38100" dist="38100" dir="2700000" algn="tl">
                      <a:srgbClr val="C0C0C0"/>
                    </a:outerShdw>
                  </a:effectLst>
                  <a:latin typeface="Times New Roman" pitchFamily="18" charset="0"/>
                  <a:ea typeface="ＭＳ Ｐゴシック" pitchFamily="-112" charset="-128"/>
                </a:rPr>
                <a:t>gm</a:t>
              </a:r>
              <a:r>
                <a:rPr lang="de-DE" altLang="ja-JP" sz="2800" b="1">
                  <a:effectLst>
                    <a:outerShdw blurRad="38100" dist="38100" dir="2700000" algn="tl">
                      <a:srgbClr val="C0C0C0"/>
                    </a:outerShdw>
                  </a:effectLst>
                  <a:latin typeface="Times New Roman" pitchFamily="18" charset="0"/>
                  <a:ea typeface="ＭＳ Ｐゴシック" pitchFamily="-112" charset="-128"/>
                </a:rPr>
                <a:t>=</a:t>
              </a:r>
              <a:r>
                <a:rPr lang="de-DE" altLang="ja-JP" sz="2800" b="1">
                  <a:effectLst>
                    <a:outerShdw blurRad="38100" dist="38100" dir="2700000" algn="tl">
                      <a:srgbClr val="C0C0C0"/>
                    </a:outerShdw>
                  </a:effectLst>
                  <a:latin typeface="Symbol" pitchFamily="18" charset="2"/>
                  <a:ea typeface="MS Mincho" pitchFamily="49" charset="-128"/>
                </a:rPr>
                <a:t>A</a:t>
              </a:r>
              <a:r>
                <a:rPr lang="de-DE" altLang="ja-JP" sz="2800" b="1">
                  <a:effectLst>
                    <a:outerShdw blurRad="38100" dist="38100" dir="2700000" algn="tl">
                      <a:srgbClr val="C0C0C0"/>
                    </a:outerShdw>
                  </a:effectLst>
                  <a:latin typeface="Times New Roman" pitchFamily="18" charset="0"/>
                  <a:ea typeface="ＭＳ Ｐゴシック" pitchFamily="-112" charset="-128"/>
                </a:rPr>
                <a:t>T</a:t>
              </a:r>
              <a:r>
                <a:rPr lang="de-DE" altLang="ja-JP" sz="2800" b="1" baseline="30000">
                  <a:effectLst>
                    <a:outerShdw blurRad="38100" dist="38100" dir="2700000" algn="tl">
                      <a:srgbClr val="C0C0C0"/>
                    </a:outerShdw>
                  </a:effectLst>
                  <a:latin typeface="Times New Roman" pitchFamily="18" charset="0"/>
                  <a:ea typeface="ＭＳ Ｐゴシック" pitchFamily="-112" charset="-128"/>
                </a:rPr>
                <a:t>-</a:t>
              </a:r>
              <a:r>
                <a:rPr lang="de-DE" altLang="ja-JP" sz="2800" b="1" baseline="30000">
                  <a:effectLst>
                    <a:outerShdw blurRad="38100" dist="38100" dir="2700000" algn="tl">
                      <a:srgbClr val="C0C0C0"/>
                    </a:outerShdw>
                  </a:effectLst>
                  <a:latin typeface="Symbol" pitchFamily="18" charset="2"/>
                  <a:ea typeface="MS Mincho" pitchFamily="49" charset="-128"/>
                </a:rPr>
                <a:t>a</a:t>
              </a:r>
              <a:endParaRPr lang="fr-FR" sz="2800" b="1" baseline="30000">
                <a:effectLst>
                  <a:outerShdw blurRad="38100" dist="38100" dir="2700000" algn="tl">
                    <a:srgbClr val="C0C0C0"/>
                  </a:outerShdw>
                </a:effectLst>
                <a:latin typeface="Symbol" pitchFamily="18" charset="2"/>
                <a:ea typeface="MS Mincho" pitchFamily="49" charset="-128"/>
              </a:endParaRPr>
            </a:p>
          </p:txBody>
        </p:sp>
        <p:sp>
          <p:nvSpPr>
            <p:cNvPr id="138272" name="Rectangle 32"/>
            <p:cNvSpPr>
              <a:spLocks noChangeArrowheads="1"/>
            </p:cNvSpPr>
            <p:nvPr/>
          </p:nvSpPr>
          <p:spPr bwMode="auto">
            <a:xfrm>
              <a:off x="3888" y="3897"/>
              <a:ext cx="1920" cy="327"/>
            </a:xfrm>
            <a:prstGeom prst="rect">
              <a:avLst/>
            </a:prstGeom>
            <a:noFill/>
            <a:ln w="76200" cmpd="tri">
              <a:noFill/>
              <a:miter lim="800000"/>
              <a:headEnd/>
              <a:tailEnd/>
            </a:ln>
            <a:effectLst/>
          </p:spPr>
          <p:txBody>
            <a:bodyPr anchor="b">
              <a:spAutoFit/>
            </a:bodyPr>
            <a:lstStyle/>
            <a:p>
              <a:r>
                <a:rPr lang="de-DE" altLang="ja-JP" sz="2800" b="1">
                  <a:effectLst>
                    <a:outerShdw blurRad="38100" dist="38100" dir="2700000" algn="tl">
                      <a:srgbClr val="C0C0C0"/>
                    </a:outerShdw>
                  </a:effectLst>
                  <a:latin typeface="Symbol" pitchFamily="18" charset="2"/>
                  <a:ea typeface="MS Mincho" pitchFamily="49" charset="-128"/>
                </a:rPr>
                <a:t>r</a:t>
              </a:r>
              <a:r>
                <a:rPr lang="de-DE" altLang="ja-JP" sz="2800" b="1" baseline="-30000">
                  <a:effectLst>
                    <a:outerShdw blurRad="38100" dist="38100" dir="2700000" algn="tl">
                      <a:srgbClr val="C0C0C0"/>
                    </a:outerShdw>
                  </a:effectLst>
                  <a:latin typeface="Times New Roman" pitchFamily="18" charset="0"/>
                  <a:ea typeface="ＭＳ Ｐゴシック" pitchFamily="-112" charset="-128"/>
                </a:rPr>
                <a:t>i</a:t>
              </a:r>
              <a:r>
                <a:rPr lang="de-DE" altLang="ja-JP" sz="2800" b="1">
                  <a:effectLst>
                    <a:outerShdw blurRad="38100" dist="38100" dir="2700000" algn="tl">
                      <a:srgbClr val="C0C0C0"/>
                    </a:outerShdw>
                  </a:effectLst>
                  <a:latin typeface="Times New Roman" pitchFamily="18" charset="0"/>
                  <a:ea typeface="ＭＳ Ｐゴシック" pitchFamily="-112" charset="-128"/>
                </a:rPr>
                <a:t>=</a:t>
              </a:r>
              <a:r>
                <a:rPr lang="de-DE" altLang="ja-JP" sz="2800" b="1">
                  <a:effectLst>
                    <a:outerShdw blurRad="38100" dist="38100" dir="2700000" algn="tl">
                      <a:srgbClr val="C0C0C0"/>
                    </a:outerShdw>
                  </a:effectLst>
                  <a:latin typeface="Symbol" pitchFamily="18" charset="2"/>
                  <a:ea typeface="MS Mincho" pitchFamily="49" charset="-128"/>
                </a:rPr>
                <a:t>r</a:t>
              </a:r>
              <a:r>
                <a:rPr lang="de-DE" altLang="ja-JP" sz="2800" b="1" baseline="-30000">
                  <a:effectLst>
                    <a:outerShdw blurRad="38100" dist="38100" dir="2700000" algn="tl">
                      <a:srgbClr val="C0C0C0"/>
                    </a:outerShdw>
                  </a:effectLst>
                  <a:latin typeface="Times New Roman" pitchFamily="18" charset="0"/>
                  <a:ea typeface="ＭＳ Ｐゴシック" pitchFamily="-112" charset="-128"/>
                </a:rPr>
                <a:t>i0</a:t>
              </a:r>
              <a:r>
                <a:rPr lang="de-DE" altLang="ja-JP" sz="2800" b="1">
                  <a:effectLst>
                    <a:outerShdw blurRad="38100" dist="38100" dir="2700000" algn="tl">
                      <a:srgbClr val="C0C0C0"/>
                    </a:outerShdw>
                  </a:effectLst>
                  <a:latin typeface="Times New Roman" pitchFamily="18" charset="0"/>
                  <a:ea typeface="ＭＳ Ｐゴシック" pitchFamily="-112" charset="-128"/>
                </a:rPr>
                <a:t>exp-E</a:t>
              </a:r>
              <a:r>
                <a:rPr lang="de-DE" altLang="ja-JP" sz="2800" b="1" baseline="-25000">
                  <a:effectLst>
                    <a:outerShdw blurRad="38100" dist="38100" dir="2700000" algn="tl">
                      <a:srgbClr val="C0C0C0"/>
                    </a:outerShdw>
                  </a:effectLst>
                  <a:latin typeface="Times New Roman" pitchFamily="18" charset="0"/>
                  <a:ea typeface="ＭＳ Ｐゴシック" pitchFamily="-112" charset="-128"/>
                </a:rPr>
                <a:t>a</a:t>
              </a:r>
              <a:r>
                <a:rPr lang="de-DE" altLang="ja-JP" sz="2800" b="1">
                  <a:effectLst>
                    <a:outerShdw blurRad="38100" dist="38100" dir="2700000" algn="tl">
                      <a:srgbClr val="C0C0C0"/>
                    </a:outerShdw>
                  </a:effectLst>
                  <a:latin typeface="Times New Roman" pitchFamily="18" charset="0"/>
                  <a:ea typeface="ＭＳ Ｐゴシック" pitchFamily="-112" charset="-128"/>
                </a:rPr>
                <a:t>/k</a:t>
              </a:r>
              <a:r>
                <a:rPr lang="de-DE" altLang="ja-JP" sz="2800" b="1" baseline="-25000">
                  <a:effectLst>
                    <a:outerShdw blurRad="38100" dist="38100" dir="2700000" algn="tl">
                      <a:srgbClr val="C0C0C0"/>
                    </a:outerShdw>
                  </a:effectLst>
                  <a:latin typeface="Times New Roman" pitchFamily="18" charset="0"/>
                  <a:ea typeface="ＭＳ Ｐゴシック" pitchFamily="-112" charset="-128"/>
                </a:rPr>
                <a:t>B</a:t>
              </a:r>
              <a:r>
                <a:rPr lang="de-DE" altLang="ja-JP" sz="2800" b="1">
                  <a:effectLst>
                    <a:outerShdw blurRad="38100" dist="38100" dir="2700000" algn="tl">
                      <a:srgbClr val="C0C0C0"/>
                    </a:outerShdw>
                  </a:effectLst>
                  <a:latin typeface="Times New Roman" pitchFamily="18" charset="0"/>
                  <a:ea typeface="ＭＳ Ｐゴシック" pitchFamily="-112" charset="-128"/>
                </a:rPr>
                <a:t>T</a:t>
              </a:r>
              <a:endParaRPr lang="fr-FR" sz="2800" b="1">
                <a:effectLst>
                  <a:outerShdw blurRad="38100" dist="38100" dir="2700000" algn="tl">
                    <a:srgbClr val="C0C0C0"/>
                  </a:outerShdw>
                </a:effectLst>
                <a:latin typeface="Times New Roman" pitchFamily="18" charset="0"/>
                <a:cs typeface="Times New Roman" pitchFamily="18" charset="0"/>
              </a:endParaRPr>
            </a:p>
          </p:txBody>
        </p:sp>
      </p:grpSp>
      <p:sp>
        <p:nvSpPr>
          <p:cNvPr id="4" name="Title Placeholder 1"/>
          <p:cNvSpPr txBox="1">
            <a:spLocks/>
          </p:cNvSpPr>
          <p:nvPr/>
        </p:nvSpPr>
        <p:spPr bwMode="auto">
          <a:xfrm>
            <a:off x="0" y="0"/>
            <a:ext cx="9144000" cy="763588"/>
          </a:xfrm>
          <a:prstGeom prst="rect">
            <a:avLst/>
          </a:prstGeom>
          <a:gradFill rotWithShape="0">
            <a:gsLst>
              <a:gs pos="0">
                <a:schemeClr val="accent2">
                  <a:gamma/>
                  <a:shade val="46275"/>
                  <a:invGamma/>
                </a:schemeClr>
              </a:gs>
              <a:gs pos="50000">
                <a:schemeClr val="accent2"/>
              </a:gs>
              <a:gs pos="100000">
                <a:schemeClr val="accent2">
                  <a:gamma/>
                  <a:shade val="46275"/>
                  <a:invGamma/>
                </a:schemeClr>
              </a:gs>
            </a:gsLst>
            <a:lin ang="5400000" scaled="1"/>
          </a:gradFill>
          <a:ln w="9525">
            <a:solidFill>
              <a:schemeClr val="tx1"/>
            </a:solidFill>
            <a:miter lim="800000"/>
            <a:headEnd/>
            <a:tailEnd/>
          </a:ln>
        </p:spPr>
        <p:txBody>
          <a:bodyPr anchor="ctr"/>
          <a:lstStyle/>
          <a:p>
            <a:pPr algn="ctr"/>
            <a:r>
              <a:rPr lang="en-US" sz="3200" b="1">
                <a:solidFill>
                  <a:schemeClr val="bg1"/>
                </a:solidFill>
                <a:latin typeface="Times New Roman" pitchFamily="18" charset="0"/>
                <a:cs typeface="Arial" charset="0"/>
              </a:rPr>
              <a:t>Two resistances model</a:t>
            </a:r>
          </a:p>
        </p:txBody>
      </p:sp>
      <p:sp>
        <p:nvSpPr>
          <p:cNvPr id="138275" name="Text Box 35"/>
          <p:cNvSpPr txBox="1">
            <a:spLocks noChangeArrowheads="1"/>
          </p:cNvSpPr>
          <p:nvPr/>
        </p:nvSpPr>
        <p:spPr bwMode="auto">
          <a:xfrm>
            <a:off x="0" y="6340475"/>
            <a:ext cx="3998913" cy="517525"/>
          </a:xfrm>
          <a:prstGeom prst="rect">
            <a:avLst/>
          </a:prstGeom>
          <a:noFill/>
          <a:ln w="9525">
            <a:noFill/>
            <a:miter lim="800000"/>
            <a:headEnd/>
            <a:tailEnd/>
          </a:ln>
          <a:effectLst/>
        </p:spPr>
        <p:txBody>
          <a:bodyPr>
            <a:spAutoFit/>
          </a:bodyPr>
          <a:lstStyle/>
          <a:p>
            <a:r>
              <a:rPr lang="en-US" sz="1400">
                <a:latin typeface="Comic Sans MS" pitchFamily="66" charset="0"/>
              </a:rPr>
              <a:t>C. Vaju et al., </a:t>
            </a:r>
          </a:p>
          <a:p>
            <a:r>
              <a:rPr lang="en-US" sz="1400">
                <a:latin typeface="Comic Sans MS" pitchFamily="66" charset="0"/>
              </a:rPr>
              <a:t>Microelectronic Engineering, </a:t>
            </a:r>
            <a:r>
              <a:rPr lang="en-US" sz="1400" b="1">
                <a:latin typeface="Comic Sans MS" pitchFamily="66" charset="0"/>
              </a:rPr>
              <a:t>85</a:t>
            </a:r>
            <a:r>
              <a:rPr lang="en-US" sz="1400">
                <a:latin typeface="Comic Sans MS" pitchFamily="66" charset="0"/>
              </a:rPr>
              <a:t>, 2430 (2008)</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3825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82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27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8" name="Picture 4"/>
          <p:cNvPicPr>
            <a:picLocks noChangeAspect="1" noChangeArrowheads="1"/>
          </p:cNvPicPr>
          <p:nvPr/>
        </p:nvPicPr>
        <p:blipFill>
          <a:blip r:embed="rId2" cstate="print"/>
          <a:srcRect/>
          <a:stretch>
            <a:fillRect/>
          </a:stretch>
        </p:blipFill>
        <p:spPr bwMode="auto">
          <a:xfrm>
            <a:off x="3962400" y="2065338"/>
            <a:ext cx="2136775" cy="1979612"/>
          </a:xfrm>
          <a:prstGeom prst="rect">
            <a:avLst/>
          </a:prstGeom>
          <a:noFill/>
          <a:ln w="9525">
            <a:noFill/>
            <a:miter lim="800000"/>
            <a:headEnd/>
            <a:tailEnd/>
          </a:ln>
          <a:effectLst/>
        </p:spPr>
      </p:pic>
      <p:pic>
        <p:nvPicPr>
          <p:cNvPr id="139269" name="Picture 5"/>
          <p:cNvPicPr>
            <a:picLocks noChangeAspect="1" noChangeArrowheads="1"/>
          </p:cNvPicPr>
          <p:nvPr/>
        </p:nvPicPr>
        <p:blipFill>
          <a:blip r:embed="rId3" cstate="print"/>
          <a:srcRect/>
          <a:stretch>
            <a:fillRect/>
          </a:stretch>
        </p:blipFill>
        <p:spPr bwMode="auto">
          <a:xfrm>
            <a:off x="6681788" y="2065338"/>
            <a:ext cx="2138362" cy="1979612"/>
          </a:xfrm>
          <a:prstGeom prst="rect">
            <a:avLst/>
          </a:prstGeom>
          <a:noFill/>
          <a:ln w="9525">
            <a:noFill/>
            <a:miter lim="800000"/>
            <a:headEnd/>
            <a:tailEnd/>
          </a:ln>
          <a:effectLst/>
        </p:spPr>
      </p:pic>
      <p:sp>
        <p:nvSpPr>
          <p:cNvPr id="139270" name="Text Box 6"/>
          <p:cNvSpPr txBox="1">
            <a:spLocks noChangeArrowheads="1"/>
          </p:cNvSpPr>
          <p:nvPr/>
        </p:nvSpPr>
        <p:spPr bwMode="auto">
          <a:xfrm>
            <a:off x="6237288" y="4460875"/>
            <a:ext cx="2906712" cy="1006475"/>
          </a:xfrm>
          <a:prstGeom prst="rect">
            <a:avLst/>
          </a:prstGeom>
          <a:noFill/>
          <a:ln w="76200" cmpd="tri">
            <a:noFill/>
            <a:miter lim="800000"/>
            <a:headEnd/>
            <a:tailEnd/>
          </a:ln>
          <a:effectLst/>
        </p:spPr>
        <p:txBody>
          <a:bodyPr anchor="b">
            <a:spAutoFit/>
          </a:bodyPr>
          <a:lstStyle/>
          <a:p>
            <a:r>
              <a:rPr lang="en-GB" sz="2000" b="1">
                <a:solidFill>
                  <a:srgbClr val="000000"/>
                </a:solidFill>
                <a:latin typeface="Comic Sans MS" pitchFamily="66" charset="0"/>
              </a:rPr>
              <a:t>Electric pulses create and reorganize some filamentary paths </a:t>
            </a:r>
          </a:p>
        </p:txBody>
      </p:sp>
      <p:sp>
        <p:nvSpPr>
          <p:cNvPr id="139271" name="Text Box 7"/>
          <p:cNvSpPr txBox="1">
            <a:spLocks noChangeArrowheads="1"/>
          </p:cNvSpPr>
          <p:nvPr/>
        </p:nvSpPr>
        <p:spPr bwMode="auto">
          <a:xfrm>
            <a:off x="7029450" y="1660525"/>
            <a:ext cx="1428750" cy="396875"/>
          </a:xfrm>
          <a:prstGeom prst="rect">
            <a:avLst/>
          </a:prstGeom>
          <a:noFill/>
          <a:ln w="76200" cmpd="tri">
            <a:noFill/>
            <a:miter lim="800000"/>
            <a:headEnd/>
            <a:tailEnd/>
          </a:ln>
          <a:effectLst/>
        </p:spPr>
        <p:txBody>
          <a:bodyPr wrap="none" anchor="b">
            <a:spAutoFit/>
          </a:bodyPr>
          <a:lstStyle/>
          <a:p>
            <a:r>
              <a:rPr lang="en-GB" sz="2000" b="1">
                <a:solidFill>
                  <a:srgbClr val="000000"/>
                </a:solidFill>
                <a:latin typeface="Comic Sans MS" pitchFamily="66" charset="0"/>
              </a:rPr>
              <a:t>Simulation</a:t>
            </a:r>
          </a:p>
        </p:txBody>
      </p:sp>
      <p:sp>
        <p:nvSpPr>
          <p:cNvPr id="139272" name="Text Box 8"/>
          <p:cNvSpPr txBox="1">
            <a:spLocks noChangeArrowheads="1"/>
          </p:cNvSpPr>
          <p:nvPr/>
        </p:nvSpPr>
        <p:spPr bwMode="auto">
          <a:xfrm>
            <a:off x="4243388" y="1660525"/>
            <a:ext cx="1677987" cy="396875"/>
          </a:xfrm>
          <a:prstGeom prst="rect">
            <a:avLst/>
          </a:prstGeom>
          <a:noFill/>
          <a:ln w="76200" cmpd="tri">
            <a:noFill/>
            <a:miter lim="800000"/>
            <a:headEnd/>
            <a:tailEnd/>
          </a:ln>
          <a:effectLst/>
        </p:spPr>
        <p:txBody>
          <a:bodyPr wrap="none" anchor="b">
            <a:spAutoFit/>
          </a:bodyPr>
          <a:lstStyle/>
          <a:p>
            <a:r>
              <a:rPr lang="en-GB" sz="2000" b="1">
                <a:solidFill>
                  <a:srgbClr val="000000"/>
                </a:solidFill>
                <a:latin typeface="Comic Sans MS" pitchFamily="66" charset="0"/>
              </a:rPr>
              <a:t>Experiments</a:t>
            </a:r>
          </a:p>
        </p:txBody>
      </p:sp>
      <p:sp>
        <p:nvSpPr>
          <p:cNvPr id="139273" name="Text Box 9"/>
          <p:cNvSpPr txBox="1">
            <a:spLocks noChangeArrowheads="1"/>
          </p:cNvSpPr>
          <p:nvPr/>
        </p:nvSpPr>
        <p:spPr bwMode="auto">
          <a:xfrm>
            <a:off x="700088" y="1050925"/>
            <a:ext cx="1344612" cy="519113"/>
          </a:xfrm>
          <a:prstGeom prst="rect">
            <a:avLst/>
          </a:prstGeom>
          <a:noFill/>
          <a:ln w="76200" cmpd="tri">
            <a:noFill/>
            <a:miter lim="800000"/>
            <a:headEnd/>
            <a:tailEnd/>
          </a:ln>
          <a:effectLst/>
        </p:spPr>
        <p:txBody>
          <a:bodyPr wrap="none" anchor="b">
            <a:spAutoFit/>
          </a:bodyPr>
          <a:lstStyle/>
          <a:p>
            <a:r>
              <a:rPr lang="en-GB" sz="2800" b="1">
                <a:solidFill>
                  <a:srgbClr val="000000"/>
                </a:solidFill>
                <a:latin typeface="Comic Sans MS" pitchFamily="66" charset="0"/>
              </a:rPr>
              <a:t>Before</a:t>
            </a:r>
          </a:p>
        </p:txBody>
      </p:sp>
      <p:sp>
        <p:nvSpPr>
          <p:cNvPr id="139274" name="Text Box 10"/>
          <p:cNvSpPr txBox="1">
            <a:spLocks noChangeArrowheads="1"/>
          </p:cNvSpPr>
          <p:nvPr/>
        </p:nvSpPr>
        <p:spPr bwMode="auto">
          <a:xfrm>
            <a:off x="5770563" y="1050925"/>
            <a:ext cx="1163637" cy="519113"/>
          </a:xfrm>
          <a:prstGeom prst="rect">
            <a:avLst/>
          </a:prstGeom>
          <a:noFill/>
          <a:ln w="76200" cmpd="tri">
            <a:noFill/>
            <a:miter lim="800000"/>
            <a:headEnd/>
            <a:tailEnd/>
          </a:ln>
          <a:effectLst/>
        </p:spPr>
        <p:txBody>
          <a:bodyPr wrap="none" anchor="b">
            <a:spAutoFit/>
          </a:bodyPr>
          <a:lstStyle/>
          <a:p>
            <a:r>
              <a:rPr lang="en-GB" sz="2800" b="1">
                <a:solidFill>
                  <a:srgbClr val="000000"/>
                </a:solidFill>
                <a:latin typeface="Comic Sans MS" pitchFamily="66" charset="0"/>
              </a:rPr>
              <a:t>After</a:t>
            </a:r>
          </a:p>
        </p:txBody>
      </p:sp>
      <p:sp>
        <p:nvSpPr>
          <p:cNvPr id="139275" name="Text Box 11"/>
          <p:cNvSpPr txBox="1">
            <a:spLocks noChangeArrowheads="1"/>
          </p:cNvSpPr>
          <p:nvPr/>
        </p:nvSpPr>
        <p:spPr bwMode="auto">
          <a:xfrm>
            <a:off x="2362200" y="1104900"/>
            <a:ext cx="1660525" cy="946150"/>
          </a:xfrm>
          <a:prstGeom prst="rect">
            <a:avLst/>
          </a:prstGeom>
          <a:noFill/>
          <a:ln w="76200" cmpd="tri">
            <a:noFill/>
            <a:miter lim="800000"/>
            <a:headEnd/>
            <a:tailEnd/>
          </a:ln>
          <a:effectLst/>
        </p:spPr>
        <p:txBody>
          <a:bodyPr anchor="b">
            <a:spAutoFit/>
          </a:bodyPr>
          <a:lstStyle/>
          <a:p>
            <a:pPr algn="ctr"/>
            <a:r>
              <a:rPr lang="en-GB" sz="2800" b="1">
                <a:solidFill>
                  <a:srgbClr val="000000"/>
                </a:solidFill>
                <a:latin typeface="Comic Sans MS" pitchFamily="66" charset="0"/>
              </a:rPr>
              <a:t>Electric </a:t>
            </a:r>
            <a:br>
              <a:rPr lang="en-GB" sz="2800" b="1">
                <a:solidFill>
                  <a:srgbClr val="000000"/>
                </a:solidFill>
                <a:latin typeface="Comic Sans MS" pitchFamily="66" charset="0"/>
              </a:rPr>
            </a:br>
            <a:r>
              <a:rPr lang="en-GB" sz="2800" b="1">
                <a:solidFill>
                  <a:srgbClr val="000000"/>
                </a:solidFill>
                <a:latin typeface="Comic Sans MS" pitchFamily="66" charset="0"/>
              </a:rPr>
              <a:t>Pulse</a:t>
            </a:r>
          </a:p>
        </p:txBody>
      </p:sp>
      <p:grpSp>
        <p:nvGrpSpPr>
          <p:cNvPr id="139276" name="Group 12"/>
          <p:cNvGrpSpPr>
            <a:grpSpLocks noChangeAspect="1"/>
          </p:cNvGrpSpPr>
          <p:nvPr/>
        </p:nvGrpSpPr>
        <p:grpSpPr bwMode="auto">
          <a:xfrm rot="-5400000">
            <a:off x="911225" y="3990975"/>
            <a:ext cx="925513" cy="1979613"/>
            <a:chOff x="1779" y="804"/>
            <a:chExt cx="474" cy="1013"/>
          </a:xfrm>
        </p:grpSpPr>
        <p:sp>
          <p:nvSpPr>
            <p:cNvPr id="139277" name="Rectangle 13"/>
            <p:cNvSpPr>
              <a:spLocks noChangeAspect="1" noChangeArrowheads="1"/>
            </p:cNvSpPr>
            <p:nvPr/>
          </p:nvSpPr>
          <p:spPr bwMode="auto">
            <a:xfrm>
              <a:off x="1779" y="953"/>
              <a:ext cx="470" cy="714"/>
            </a:xfrm>
            <a:prstGeom prst="rect">
              <a:avLst/>
            </a:prstGeom>
            <a:solidFill>
              <a:srgbClr val="FFFF99"/>
            </a:solidFill>
            <a:ln w="9525">
              <a:solidFill>
                <a:schemeClr val="bg2"/>
              </a:solidFill>
              <a:miter lim="800000"/>
              <a:headEnd/>
              <a:tailEnd/>
            </a:ln>
            <a:effectLst/>
          </p:spPr>
          <p:txBody>
            <a:bodyPr wrap="none" anchor="ctr"/>
            <a:lstStyle/>
            <a:p>
              <a:endParaRPr lang="fr-FR"/>
            </a:p>
          </p:txBody>
        </p:sp>
        <p:sp>
          <p:nvSpPr>
            <p:cNvPr id="139278" name="Freeform 14"/>
            <p:cNvSpPr>
              <a:spLocks noChangeAspect="1"/>
            </p:cNvSpPr>
            <p:nvPr/>
          </p:nvSpPr>
          <p:spPr bwMode="auto">
            <a:xfrm>
              <a:off x="1779" y="804"/>
              <a:ext cx="265" cy="142"/>
            </a:xfrm>
            <a:custGeom>
              <a:avLst/>
              <a:gdLst/>
              <a:ahLst/>
              <a:cxnLst>
                <a:cxn ang="0">
                  <a:pos x="432" y="168"/>
                </a:cxn>
                <a:cxn ang="0">
                  <a:pos x="240" y="24"/>
                </a:cxn>
                <a:cxn ang="0">
                  <a:pos x="0" y="24"/>
                </a:cxn>
              </a:cxnLst>
              <a:rect l="0" t="0" r="r" b="b"/>
              <a:pathLst>
                <a:path w="432" h="168">
                  <a:moveTo>
                    <a:pt x="432" y="168"/>
                  </a:moveTo>
                  <a:cubicBezTo>
                    <a:pt x="372" y="108"/>
                    <a:pt x="312" y="48"/>
                    <a:pt x="240" y="24"/>
                  </a:cubicBezTo>
                  <a:cubicBezTo>
                    <a:pt x="168" y="0"/>
                    <a:pt x="84" y="12"/>
                    <a:pt x="0" y="24"/>
                  </a:cubicBezTo>
                </a:path>
              </a:pathLst>
            </a:custGeom>
            <a:noFill/>
            <a:ln w="28575">
              <a:solidFill>
                <a:schemeClr val="bg2"/>
              </a:solidFill>
              <a:round/>
              <a:headEnd/>
              <a:tailEnd/>
            </a:ln>
            <a:effectLst/>
          </p:spPr>
          <p:txBody>
            <a:bodyPr/>
            <a:lstStyle/>
            <a:p>
              <a:endParaRPr lang="fr-FR"/>
            </a:p>
          </p:txBody>
        </p:sp>
        <p:sp>
          <p:nvSpPr>
            <p:cNvPr id="139279" name="Line 15"/>
            <p:cNvSpPr>
              <a:spLocks noChangeAspect="1" noChangeShapeType="1"/>
            </p:cNvSpPr>
            <p:nvPr/>
          </p:nvSpPr>
          <p:spPr bwMode="auto">
            <a:xfrm flipV="1">
              <a:off x="1784" y="946"/>
              <a:ext cx="469" cy="1"/>
            </a:xfrm>
            <a:prstGeom prst="line">
              <a:avLst/>
            </a:prstGeom>
            <a:noFill/>
            <a:ln w="28575">
              <a:solidFill>
                <a:schemeClr val="bg2"/>
              </a:solidFill>
              <a:round/>
              <a:headEnd/>
              <a:tailEnd/>
            </a:ln>
            <a:effectLst/>
          </p:spPr>
          <p:txBody>
            <a:bodyPr/>
            <a:lstStyle/>
            <a:p>
              <a:endParaRPr lang="fr-FR"/>
            </a:p>
          </p:txBody>
        </p:sp>
        <p:sp>
          <p:nvSpPr>
            <p:cNvPr id="139280" name="Freeform 16"/>
            <p:cNvSpPr>
              <a:spLocks noChangeAspect="1"/>
            </p:cNvSpPr>
            <p:nvPr/>
          </p:nvSpPr>
          <p:spPr bwMode="auto">
            <a:xfrm flipV="1">
              <a:off x="1793" y="1675"/>
              <a:ext cx="253" cy="142"/>
            </a:xfrm>
            <a:custGeom>
              <a:avLst/>
              <a:gdLst/>
              <a:ahLst/>
              <a:cxnLst>
                <a:cxn ang="0">
                  <a:pos x="432" y="168"/>
                </a:cxn>
                <a:cxn ang="0">
                  <a:pos x="240" y="24"/>
                </a:cxn>
                <a:cxn ang="0">
                  <a:pos x="0" y="24"/>
                </a:cxn>
              </a:cxnLst>
              <a:rect l="0" t="0" r="r" b="b"/>
              <a:pathLst>
                <a:path w="432" h="168">
                  <a:moveTo>
                    <a:pt x="432" y="168"/>
                  </a:moveTo>
                  <a:cubicBezTo>
                    <a:pt x="372" y="108"/>
                    <a:pt x="312" y="48"/>
                    <a:pt x="240" y="24"/>
                  </a:cubicBezTo>
                  <a:cubicBezTo>
                    <a:pt x="168" y="0"/>
                    <a:pt x="84" y="12"/>
                    <a:pt x="0" y="24"/>
                  </a:cubicBezTo>
                </a:path>
              </a:pathLst>
            </a:custGeom>
            <a:noFill/>
            <a:ln w="28575">
              <a:solidFill>
                <a:schemeClr val="bg2"/>
              </a:solidFill>
              <a:round/>
              <a:headEnd/>
              <a:tailEnd/>
            </a:ln>
            <a:effectLst/>
          </p:spPr>
          <p:txBody>
            <a:bodyPr/>
            <a:lstStyle/>
            <a:p>
              <a:endParaRPr lang="fr-FR"/>
            </a:p>
          </p:txBody>
        </p:sp>
        <p:sp>
          <p:nvSpPr>
            <p:cNvPr id="139281" name="Line 17"/>
            <p:cNvSpPr>
              <a:spLocks noChangeAspect="1" noChangeShapeType="1"/>
            </p:cNvSpPr>
            <p:nvPr/>
          </p:nvSpPr>
          <p:spPr bwMode="auto">
            <a:xfrm flipV="1">
              <a:off x="1780" y="1675"/>
              <a:ext cx="469" cy="0"/>
            </a:xfrm>
            <a:prstGeom prst="line">
              <a:avLst/>
            </a:prstGeom>
            <a:noFill/>
            <a:ln w="28575">
              <a:solidFill>
                <a:schemeClr val="bg2"/>
              </a:solidFill>
              <a:round/>
              <a:headEnd/>
              <a:tailEnd/>
            </a:ln>
            <a:effectLst/>
          </p:spPr>
          <p:txBody>
            <a:bodyPr/>
            <a:lstStyle/>
            <a:p>
              <a:endParaRPr lang="fr-FR"/>
            </a:p>
          </p:txBody>
        </p:sp>
      </p:grpSp>
      <p:grpSp>
        <p:nvGrpSpPr>
          <p:cNvPr id="139282" name="Group 18"/>
          <p:cNvGrpSpPr>
            <a:grpSpLocks/>
          </p:cNvGrpSpPr>
          <p:nvPr/>
        </p:nvGrpSpPr>
        <p:grpSpPr bwMode="auto">
          <a:xfrm>
            <a:off x="4021138" y="4510088"/>
            <a:ext cx="1970087" cy="939800"/>
            <a:chOff x="2533" y="2719"/>
            <a:chExt cx="1241" cy="592"/>
          </a:xfrm>
        </p:grpSpPr>
        <p:sp>
          <p:nvSpPr>
            <p:cNvPr id="139283" name="Rectangle 19" descr="Grand damier"/>
            <p:cNvSpPr>
              <a:spLocks noChangeAspect="1" noChangeArrowheads="1"/>
            </p:cNvSpPr>
            <p:nvPr/>
          </p:nvSpPr>
          <p:spPr bwMode="auto">
            <a:xfrm rot="-5400000">
              <a:off x="2860" y="2574"/>
              <a:ext cx="580" cy="879"/>
            </a:xfrm>
            <a:prstGeom prst="rect">
              <a:avLst/>
            </a:prstGeom>
            <a:pattFill prst="lgCheck">
              <a:fgClr>
                <a:srgbClr val="FFFF99"/>
              </a:fgClr>
              <a:bgClr>
                <a:srgbClr val="FFFFFF"/>
              </a:bgClr>
            </a:pattFill>
            <a:ln w="9525">
              <a:solidFill>
                <a:srgbClr val="000000"/>
              </a:solidFill>
              <a:miter lim="800000"/>
              <a:headEnd/>
              <a:tailEnd/>
            </a:ln>
            <a:effectLst/>
          </p:spPr>
          <p:txBody>
            <a:bodyPr wrap="none" anchor="ctr"/>
            <a:lstStyle/>
            <a:p>
              <a:endParaRPr lang="fr-FR"/>
            </a:p>
          </p:txBody>
        </p:sp>
        <p:grpSp>
          <p:nvGrpSpPr>
            <p:cNvPr id="139284" name="Group 20"/>
            <p:cNvGrpSpPr>
              <a:grpSpLocks noChangeAspect="1"/>
            </p:cNvGrpSpPr>
            <p:nvPr/>
          </p:nvGrpSpPr>
          <p:grpSpPr bwMode="auto">
            <a:xfrm rot="-5400000">
              <a:off x="2932" y="2567"/>
              <a:ext cx="446" cy="899"/>
              <a:chOff x="720" y="594"/>
              <a:chExt cx="533" cy="1077"/>
            </a:xfrm>
          </p:grpSpPr>
          <p:grpSp>
            <p:nvGrpSpPr>
              <p:cNvPr id="139285" name="Group 21"/>
              <p:cNvGrpSpPr>
                <a:grpSpLocks noChangeAspect="1"/>
              </p:cNvGrpSpPr>
              <p:nvPr/>
            </p:nvGrpSpPr>
            <p:grpSpPr bwMode="auto">
              <a:xfrm>
                <a:off x="720" y="594"/>
                <a:ext cx="533" cy="1077"/>
                <a:chOff x="720" y="594"/>
                <a:chExt cx="533" cy="1077"/>
              </a:xfrm>
            </p:grpSpPr>
            <p:sp>
              <p:nvSpPr>
                <p:cNvPr id="139286" name="Freeform 22"/>
                <p:cNvSpPr>
                  <a:spLocks noChangeAspect="1"/>
                </p:cNvSpPr>
                <p:nvPr/>
              </p:nvSpPr>
              <p:spPr bwMode="auto">
                <a:xfrm>
                  <a:off x="720" y="606"/>
                  <a:ext cx="126" cy="1065"/>
                </a:xfrm>
                <a:custGeom>
                  <a:avLst/>
                  <a:gdLst/>
                  <a:ahLst/>
                  <a:cxnLst>
                    <a:cxn ang="0">
                      <a:pos x="108" y="0"/>
                    </a:cxn>
                    <a:cxn ang="0">
                      <a:pos x="105" y="93"/>
                    </a:cxn>
                    <a:cxn ang="0">
                      <a:pos x="87" y="99"/>
                    </a:cxn>
                    <a:cxn ang="0">
                      <a:pos x="63" y="159"/>
                    </a:cxn>
                    <a:cxn ang="0">
                      <a:pos x="27" y="255"/>
                    </a:cxn>
                    <a:cxn ang="0">
                      <a:pos x="36" y="330"/>
                    </a:cxn>
                    <a:cxn ang="0">
                      <a:pos x="60" y="345"/>
                    </a:cxn>
                    <a:cxn ang="0">
                      <a:pos x="78" y="351"/>
                    </a:cxn>
                    <a:cxn ang="0">
                      <a:pos x="99" y="408"/>
                    </a:cxn>
                    <a:cxn ang="0">
                      <a:pos x="75" y="537"/>
                    </a:cxn>
                    <a:cxn ang="0">
                      <a:pos x="39" y="609"/>
                    </a:cxn>
                    <a:cxn ang="0">
                      <a:pos x="78" y="693"/>
                    </a:cxn>
                    <a:cxn ang="0">
                      <a:pos x="99" y="726"/>
                    </a:cxn>
                    <a:cxn ang="0">
                      <a:pos x="96" y="843"/>
                    </a:cxn>
                    <a:cxn ang="0">
                      <a:pos x="81" y="855"/>
                    </a:cxn>
                    <a:cxn ang="0">
                      <a:pos x="45" y="894"/>
                    </a:cxn>
                    <a:cxn ang="0">
                      <a:pos x="33" y="921"/>
                    </a:cxn>
                    <a:cxn ang="0">
                      <a:pos x="18" y="969"/>
                    </a:cxn>
                    <a:cxn ang="0">
                      <a:pos x="15" y="1026"/>
                    </a:cxn>
                    <a:cxn ang="0">
                      <a:pos x="0" y="1065"/>
                    </a:cxn>
                  </a:cxnLst>
                  <a:rect l="0" t="0" r="r" b="b"/>
                  <a:pathLst>
                    <a:path w="126" h="1065">
                      <a:moveTo>
                        <a:pt x="108" y="0"/>
                      </a:moveTo>
                      <a:cubicBezTo>
                        <a:pt x="107" y="31"/>
                        <a:pt x="111" y="63"/>
                        <a:pt x="105" y="93"/>
                      </a:cubicBezTo>
                      <a:cubicBezTo>
                        <a:pt x="104" y="99"/>
                        <a:pt x="87" y="99"/>
                        <a:pt x="87" y="99"/>
                      </a:cubicBezTo>
                      <a:cubicBezTo>
                        <a:pt x="84" y="123"/>
                        <a:pt x="71" y="137"/>
                        <a:pt x="63" y="159"/>
                      </a:cubicBezTo>
                      <a:cubicBezTo>
                        <a:pt x="51" y="191"/>
                        <a:pt x="38" y="222"/>
                        <a:pt x="27" y="255"/>
                      </a:cubicBezTo>
                      <a:cubicBezTo>
                        <a:pt x="28" y="280"/>
                        <a:pt x="17" y="314"/>
                        <a:pt x="36" y="330"/>
                      </a:cubicBezTo>
                      <a:cubicBezTo>
                        <a:pt x="43" y="336"/>
                        <a:pt x="52" y="341"/>
                        <a:pt x="60" y="345"/>
                      </a:cubicBezTo>
                      <a:cubicBezTo>
                        <a:pt x="66" y="348"/>
                        <a:pt x="78" y="351"/>
                        <a:pt x="78" y="351"/>
                      </a:cubicBezTo>
                      <a:cubicBezTo>
                        <a:pt x="82" y="369"/>
                        <a:pt x="84" y="398"/>
                        <a:pt x="99" y="408"/>
                      </a:cubicBezTo>
                      <a:cubicBezTo>
                        <a:pt x="107" y="450"/>
                        <a:pt x="126" y="524"/>
                        <a:pt x="75" y="537"/>
                      </a:cubicBezTo>
                      <a:cubicBezTo>
                        <a:pt x="50" y="554"/>
                        <a:pt x="59" y="589"/>
                        <a:pt x="39" y="609"/>
                      </a:cubicBezTo>
                      <a:cubicBezTo>
                        <a:pt x="42" y="685"/>
                        <a:pt x="26" y="684"/>
                        <a:pt x="78" y="693"/>
                      </a:cubicBezTo>
                      <a:cubicBezTo>
                        <a:pt x="81" y="717"/>
                        <a:pt x="78" y="719"/>
                        <a:pt x="99" y="726"/>
                      </a:cubicBezTo>
                      <a:cubicBezTo>
                        <a:pt x="98" y="765"/>
                        <a:pt x="100" y="804"/>
                        <a:pt x="96" y="843"/>
                      </a:cubicBezTo>
                      <a:cubicBezTo>
                        <a:pt x="95" y="849"/>
                        <a:pt x="85" y="850"/>
                        <a:pt x="81" y="855"/>
                      </a:cubicBezTo>
                      <a:cubicBezTo>
                        <a:pt x="70" y="869"/>
                        <a:pt x="62" y="888"/>
                        <a:pt x="45" y="894"/>
                      </a:cubicBezTo>
                      <a:cubicBezTo>
                        <a:pt x="40" y="902"/>
                        <a:pt x="33" y="921"/>
                        <a:pt x="33" y="921"/>
                      </a:cubicBezTo>
                      <a:cubicBezTo>
                        <a:pt x="30" y="944"/>
                        <a:pt x="30" y="951"/>
                        <a:pt x="18" y="969"/>
                      </a:cubicBezTo>
                      <a:cubicBezTo>
                        <a:pt x="17" y="988"/>
                        <a:pt x="17" y="1007"/>
                        <a:pt x="15" y="1026"/>
                      </a:cubicBezTo>
                      <a:cubicBezTo>
                        <a:pt x="14" y="1040"/>
                        <a:pt x="0" y="1049"/>
                        <a:pt x="0" y="1065"/>
                      </a:cubicBezTo>
                    </a:path>
                  </a:pathLst>
                </a:custGeom>
                <a:noFill/>
                <a:ln w="9525">
                  <a:solidFill>
                    <a:srgbClr val="000000"/>
                  </a:solidFill>
                  <a:round/>
                  <a:headEnd/>
                  <a:tailEnd/>
                </a:ln>
                <a:effectLst/>
              </p:spPr>
              <p:txBody>
                <a:bodyPr/>
                <a:lstStyle/>
                <a:p>
                  <a:endParaRPr lang="fr-FR"/>
                </a:p>
              </p:txBody>
            </p:sp>
            <p:sp>
              <p:nvSpPr>
                <p:cNvPr id="139287" name="Freeform 23"/>
                <p:cNvSpPr>
                  <a:spLocks noChangeAspect="1"/>
                </p:cNvSpPr>
                <p:nvPr/>
              </p:nvSpPr>
              <p:spPr bwMode="auto">
                <a:xfrm>
                  <a:off x="767" y="612"/>
                  <a:ext cx="101" cy="378"/>
                </a:xfrm>
                <a:custGeom>
                  <a:avLst/>
                  <a:gdLst/>
                  <a:ahLst/>
                  <a:cxnLst>
                    <a:cxn ang="0">
                      <a:pos x="88" y="0"/>
                    </a:cxn>
                    <a:cxn ang="0">
                      <a:pos x="70" y="114"/>
                    </a:cxn>
                    <a:cxn ang="0">
                      <a:pos x="49" y="144"/>
                    </a:cxn>
                    <a:cxn ang="0">
                      <a:pos x="46" y="183"/>
                    </a:cxn>
                    <a:cxn ang="0">
                      <a:pos x="19" y="201"/>
                    </a:cxn>
                    <a:cxn ang="0">
                      <a:pos x="28" y="300"/>
                    </a:cxn>
                    <a:cxn ang="0">
                      <a:pos x="58" y="318"/>
                    </a:cxn>
                    <a:cxn ang="0">
                      <a:pos x="100" y="378"/>
                    </a:cxn>
                  </a:cxnLst>
                  <a:rect l="0" t="0" r="r" b="b"/>
                  <a:pathLst>
                    <a:path w="101" h="378">
                      <a:moveTo>
                        <a:pt x="88" y="0"/>
                      </a:moveTo>
                      <a:cubicBezTo>
                        <a:pt x="87" y="29"/>
                        <a:pt x="101" y="104"/>
                        <a:pt x="70" y="114"/>
                      </a:cubicBezTo>
                      <a:cubicBezTo>
                        <a:pt x="60" y="124"/>
                        <a:pt x="54" y="130"/>
                        <a:pt x="49" y="144"/>
                      </a:cubicBezTo>
                      <a:cubicBezTo>
                        <a:pt x="48" y="157"/>
                        <a:pt x="51" y="171"/>
                        <a:pt x="46" y="183"/>
                      </a:cubicBezTo>
                      <a:cubicBezTo>
                        <a:pt x="42" y="193"/>
                        <a:pt x="19" y="201"/>
                        <a:pt x="19" y="201"/>
                      </a:cubicBezTo>
                      <a:cubicBezTo>
                        <a:pt x="0" y="229"/>
                        <a:pt x="0" y="281"/>
                        <a:pt x="28" y="300"/>
                      </a:cubicBezTo>
                      <a:cubicBezTo>
                        <a:pt x="33" y="316"/>
                        <a:pt x="41" y="315"/>
                        <a:pt x="58" y="318"/>
                      </a:cubicBezTo>
                      <a:cubicBezTo>
                        <a:pt x="84" y="335"/>
                        <a:pt x="64" y="378"/>
                        <a:pt x="100" y="378"/>
                      </a:cubicBezTo>
                    </a:path>
                  </a:pathLst>
                </a:custGeom>
                <a:noFill/>
                <a:ln w="9525">
                  <a:solidFill>
                    <a:srgbClr val="000000"/>
                  </a:solidFill>
                  <a:round/>
                  <a:headEnd/>
                  <a:tailEnd/>
                </a:ln>
                <a:effectLst/>
              </p:spPr>
              <p:txBody>
                <a:bodyPr/>
                <a:lstStyle/>
                <a:p>
                  <a:endParaRPr lang="fr-FR"/>
                </a:p>
              </p:txBody>
            </p:sp>
            <p:sp>
              <p:nvSpPr>
                <p:cNvPr id="139288" name="Freeform 24"/>
                <p:cNvSpPr>
                  <a:spLocks noChangeAspect="1"/>
                </p:cNvSpPr>
                <p:nvPr/>
              </p:nvSpPr>
              <p:spPr bwMode="auto">
                <a:xfrm>
                  <a:off x="762" y="1047"/>
                  <a:ext cx="120" cy="612"/>
                </a:xfrm>
                <a:custGeom>
                  <a:avLst/>
                  <a:gdLst/>
                  <a:ahLst/>
                  <a:cxnLst>
                    <a:cxn ang="0">
                      <a:pos x="108" y="0"/>
                    </a:cxn>
                    <a:cxn ang="0">
                      <a:pos x="120" y="69"/>
                    </a:cxn>
                    <a:cxn ang="0">
                      <a:pos x="84" y="102"/>
                    </a:cxn>
                    <a:cxn ang="0">
                      <a:pos x="66" y="141"/>
                    </a:cxn>
                    <a:cxn ang="0">
                      <a:pos x="48" y="153"/>
                    </a:cxn>
                    <a:cxn ang="0">
                      <a:pos x="48" y="219"/>
                    </a:cxn>
                    <a:cxn ang="0">
                      <a:pos x="75" y="231"/>
                    </a:cxn>
                    <a:cxn ang="0">
                      <a:pos x="96" y="336"/>
                    </a:cxn>
                    <a:cxn ang="0">
                      <a:pos x="93" y="453"/>
                    </a:cxn>
                    <a:cxn ang="0">
                      <a:pos x="84" y="456"/>
                    </a:cxn>
                    <a:cxn ang="0">
                      <a:pos x="24" y="495"/>
                    </a:cxn>
                    <a:cxn ang="0">
                      <a:pos x="21" y="504"/>
                    </a:cxn>
                    <a:cxn ang="0">
                      <a:pos x="18" y="567"/>
                    </a:cxn>
                    <a:cxn ang="0">
                      <a:pos x="0" y="612"/>
                    </a:cxn>
                  </a:cxnLst>
                  <a:rect l="0" t="0" r="r" b="b"/>
                  <a:pathLst>
                    <a:path w="120" h="612">
                      <a:moveTo>
                        <a:pt x="108" y="0"/>
                      </a:moveTo>
                      <a:cubicBezTo>
                        <a:pt x="114" y="23"/>
                        <a:pt x="106" y="48"/>
                        <a:pt x="120" y="69"/>
                      </a:cubicBezTo>
                      <a:cubicBezTo>
                        <a:pt x="112" y="96"/>
                        <a:pt x="112" y="98"/>
                        <a:pt x="84" y="102"/>
                      </a:cubicBezTo>
                      <a:cubicBezTo>
                        <a:pt x="76" y="113"/>
                        <a:pt x="76" y="132"/>
                        <a:pt x="66" y="141"/>
                      </a:cubicBezTo>
                      <a:cubicBezTo>
                        <a:pt x="61" y="146"/>
                        <a:pt x="48" y="153"/>
                        <a:pt x="48" y="153"/>
                      </a:cubicBezTo>
                      <a:cubicBezTo>
                        <a:pt x="44" y="178"/>
                        <a:pt x="41" y="187"/>
                        <a:pt x="48" y="219"/>
                      </a:cubicBezTo>
                      <a:cubicBezTo>
                        <a:pt x="50" y="229"/>
                        <a:pt x="75" y="231"/>
                        <a:pt x="75" y="231"/>
                      </a:cubicBezTo>
                      <a:cubicBezTo>
                        <a:pt x="96" y="263"/>
                        <a:pt x="84" y="301"/>
                        <a:pt x="96" y="336"/>
                      </a:cubicBezTo>
                      <a:cubicBezTo>
                        <a:pt x="95" y="375"/>
                        <a:pt x="97" y="414"/>
                        <a:pt x="93" y="453"/>
                      </a:cubicBezTo>
                      <a:cubicBezTo>
                        <a:pt x="93" y="456"/>
                        <a:pt x="86" y="454"/>
                        <a:pt x="84" y="456"/>
                      </a:cubicBezTo>
                      <a:cubicBezTo>
                        <a:pt x="66" y="470"/>
                        <a:pt x="48" y="487"/>
                        <a:pt x="24" y="495"/>
                      </a:cubicBezTo>
                      <a:cubicBezTo>
                        <a:pt x="23" y="498"/>
                        <a:pt x="21" y="501"/>
                        <a:pt x="21" y="504"/>
                      </a:cubicBezTo>
                      <a:cubicBezTo>
                        <a:pt x="19" y="525"/>
                        <a:pt x="22" y="546"/>
                        <a:pt x="18" y="567"/>
                      </a:cubicBezTo>
                      <a:cubicBezTo>
                        <a:pt x="15" y="584"/>
                        <a:pt x="0" y="592"/>
                        <a:pt x="0" y="612"/>
                      </a:cubicBezTo>
                    </a:path>
                  </a:pathLst>
                </a:custGeom>
                <a:noFill/>
                <a:ln w="9525">
                  <a:solidFill>
                    <a:srgbClr val="000000"/>
                  </a:solidFill>
                  <a:round/>
                  <a:headEnd/>
                  <a:tailEnd/>
                </a:ln>
                <a:effectLst/>
              </p:spPr>
              <p:txBody>
                <a:bodyPr/>
                <a:lstStyle/>
                <a:p>
                  <a:endParaRPr lang="fr-FR"/>
                </a:p>
              </p:txBody>
            </p:sp>
            <p:sp>
              <p:nvSpPr>
                <p:cNvPr id="139289" name="Freeform 25"/>
                <p:cNvSpPr>
                  <a:spLocks noChangeAspect="1"/>
                </p:cNvSpPr>
                <p:nvPr/>
              </p:nvSpPr>
              <p:spPr bwMode="auto">
                <a:xfrm>
                  <a:off x="867" y="1050"/>
                  <a:ext cx="255" cy="600"/>
                </a:xfrm>
                <a:custGeom>
                  <a:avLst/>
                  <a:gdLst/>
                  <a:ahLst/>
                  <a:cxnLst>
                    <a:cxn ang="0">
                      <a:pos x="0" y="0"/>
                    </a:cxn>
                    <a:cxn ang="0">
                      <a:pos x="45" y="24"/>
                    </a:cxn>
                    <a:cxn ang="0">
                      <a:pos x="84" y="84"/>
                    </a:cxn>
                    <a:cxn ang="0">
                      <a:pos x="117" y="234"/>
                    </a:cxn>
                    <a:cxn ang="0">
                      <a:pos x="132" y="255"/>
                    </a:cxn>
                    <a:cxn ang="0">
                      <a:pos x="135" y="264"/>
                    </a:cxn>
                    <a:cxn ang="0">
                      <a:pos x="147" y="297"/>
                    </a:cxn>
                    <a:cxn ang="0">
                      <a:pos x="159" y="315"/>
                    </a:cxn>
                    <a:cxn ang="0">
                      <a:pos x="180" y="408"/>
                    </a:cxn>
                    <a:cxn ang="0">
                      <a:pos x="186" y="456"/>
                    </a:cxn>
                    <a:cxn ang="0">
                      <a:pos x="195" y="459"/>
                    </a:cxn>
                    <a:cxn ang="0">
                      <a:pos x="213" y="474"/>
                    </a:cxn>
                    <a:cxn ang="0">
                      <a:pos x="243" y="558"/>
                    </a:cxn>
                    <a:cxn ang="0">
                      <a:pos x="252" y="576"/>
                    </a:cxn>
                    <a:cxn ang="0">
                      <a:pos x="255" y="600"/>
                    </a:cxn>
                  </a:cxnLst>
                  <a:rect l="0" t="0" r="r" b="b"/>
                  <a:pathLst>
                    <a:path w="255" h="600">
                      <a:moveTo>
                        <a:pt x="0" y="0"/>
                      </a:moveTo>
                      <a:cubicBezTo>
                        <a:pt x="16" y="7"/>
                        <a:pt x="29" y="19"/>
                        <a:pt x="45" y="24"/>
                      </a:cubicBezTo>
                      <a:cubicBezTo>
                        <a:pt x="56" y="46"/>
                        <a:pt x="76" y="60"/>
                        <a:pt x="84" y="84"/>
                      </a:cubicBezTo>
                      <a:cubicBezTo>
                        <a:pt x="87" y="221"/>
                        <a:pt x="43" y="223"/>
                        <a:pt x="117" y="234"/>
                      </a:cubicBezTo>
                      <a:cubicBezTo>
                        <a:pt x="132" y="239"/>
                        <a:pt x="125" y="234"/>
                        <a:pt x="132" y="255"/>
                      </a:cubicBezTo>
                      <a:cubicBezTo>
                        <a:pt x="133" y="258"/>
                        <a:pt x="135" y="264"/>
                        <a:pt x="135" y="264"/>
                      </a:cubicBezTo>
                      <a:cubicBezTo>
                        <a:pt x="141" y="317"/>
                        <a:pt x="129" y="277"/>
                        <a:pt x="147" y="297"/>
                      </a:cubicBezTo>
                      <a:cubicBezTo>
                        <a:pt x="152" y="302"/>
                        <a:pt x="159" y="315"/>
                        <a:pt x="159" y="315"/>
                      </a:cubicBezTo>
                      <a:cubicBezTo>
                        <a:pt x="161" y="376"/>
                        <a:pt x="139" y="394"/>
                        <a:pt x="180" y="408"/>
                      </a:cubicBezTo>
                      <a:cubicBezTo>
                        <a:pt x="184" y="424"/>
                        <a:pt x="181" y="441"/>
                        <a:pt x="186" y="456"/>
                      </a:cubicBezTo>
                      <a:cubicBezTo>
                        <a:pt x="187" y="459"/>
                        <a:pt x="192" y="458"/>
                        <a:pt x="195" y="459"/>
                      </a:cubicBezTo>
                      <a:cubicBezTo>
                        <a:pt x="203" y="463"/>
                        <a:pt x="206" y="467"/>
                        <a:pt x="213" y="474"/>
                      </a:cubicBezTo>
                      <a:cubicBezTo>
                        <a:pt x="224" y="506"/>
                        <a:pt x="218" y="533"/>
                        <a:pt x="243" y="558"/>
                      </a:cubicBezTo>
                      <a:cubicBezTo>
                        <a:pt x="245" y="564"/>
                        <a:pt x="250" y="570"/>
                        <a:pt x="252" y="576"/>
                      </a:cubicBezTo>
                      <a:cubicBezTo>
                        <a:pt x="254" y="584"/>
                        <a:pt x="255" y="600"/>
                        <a:pt x="255" y="600"/>
                      </a:cubicBezTo>
                    </a:path>
                  </a:pathLst>
                </a:custGeom>
                <a:noFill/>
                <a:ln w="9525">
                  <a:solidFill>
                    <a:srgbClr val="000000"/>
                  </a:solidFill>
                  <a:round/>
                  <a:headEnd/>
                  <a:tailEnd/>
                </a:ln>
                <a:effectLst/>
              </p:spPr>
              <p:txBody>
                <a:bodyPr/>
                <a:lstStyle/>
                <a:p>
                  <a:endParaRPr lang="fr-FR"/>
                </a:p>
              </p:txBody>
            </p:sp>
            <p:sp>
              <p:nvSpPr>
                <p:cNvPr id="139290" name="Freeform 26"/>
                <p:cNvSpPr>
                  <a:spLocks noChangeAspect="1"/>
                </p:cNvSpPr>
                <p:nvPr/>
              </p:nvSpPr>
              <p:spPr bwMode="auto">
                <a:xfrm>
                  <a:off x="1050" y="594"/>
                  <a:ext cx="203" cy="1074"/>
                </a:xfrm>
                <a:custGeom>
                  <a:avLst/>
                  <a:gdLst/>
                  <a:ahLst/>
                  <a:cxnLst>
                    <a:cxn ang="0">
                      <a:pos x="0" y="0"/>
                    </a:cxn>
                    <a:cxn ang="0">
                      <a:pos x="12" y="27"/>
                    </a:cxn>
                    <a:cxn ang="0">
                      <a:pos x="15" y="51"/>
                    </a:cxn>
                    <a:cxn ang="0">
                      <a:pos x="21" y="87"/>
                    </a:cxn>
                    <a:cxn ang="0">
                      <a:pos x="24" y="126"/>
                    </a:cxn>
                    <a:cxn ang="0">
                      <a:pos x="48" y="138"/>
                    </a:cxn>
                    <a:cxn ang="0">
                      <a:pos x="60" y="144"/>
                    </a:cxn>
                    <a:cxn ang="0">
                      <a:pos x="78" y="204"/>
                    </a:cxn>
                    <a:cxn ang="0">
                      <a:pos x="102" y="231"/>
                    </a:cxn>
                    <a:cxn ang="0">
                      <a:pos x="105" y="240"/>
                    </a:cxn>
                    <a:cxn ang="0">
                      <a:pos x="114" y="243"/>
                    </a:cxn>
                    <a:cxn ang="0">
                      <a:pos x="117" y="303"/>
                    </a:cxn>
                    <a:cxn ang="0">
                      <a:pos x="123" y="327"/>
                    </a:cxn>
                    <a:cxn ang="0">
                      <a:pos x="141" y="384"/>
                    </a:cxn>
                    <a:cxn ang="0">
                      <a:pos x="153" y="420"/>
                    </a:cxn>
                    <a:cxn ang="0">
                      <a:pos x="180" y="546"/>
                    </a:cxn>
                    <a:cxn ang="0">
                      <a:pos x="159" y="651"/>
                    </a:cxn>
                    <a:cxn ang="0">
                      <a:pos x="141" y="672"/>
                    </a:cxn>
                    <a:cxn ang="0">
                      <a:pos x="114" y="723"/>
                    </a:cxn>
                    <a:cxn ang="0">
                      <a:pos x="93" y="810"/>
                    </a:cxn>
                    <a:cxn ang="0">
                      <a:pos x="72" y="837"/>
                    </a:cxn>
                    <a:cxn ang="0">
                      <a:pos x="66" y="912"/>
                    </a:cxn>
                    <a:cxn ang="0">
                      <a:pos x="69" y="945"/>
                    </a:cxn>
                    <a:cxn ang="0">
                      <a:pos x="87" y="951"/>
                    </a:cxn>
                    <a:cxn ang="0">
                      <a:pos x="108" y="1023"/>
                    </a:cxn>
                    <a:cxn ang="0">
                      <a:pos x="111" y="1038"/>
                    </a:cxn>
                  </a:cxnLst>
                  <a:rect l="0" t="0" r="r" b="b"/>
                  <a:pathLst>
                    <a:path w="203" h="1038">
                      <a:moveTo>
                        <a:pt x="0" y="0"/>
                      </a:moveTo>
                      <a:cubicBezTo>
                        <a:pt x="7" y="21"/>
                        <a:pt x="2" y="13"/>
                        <a:pt x="12" y="27"/>
                      </a:cubicBezTo>
                      <a:cubicBezTo>
                        <a:pt x="13" y="35"/>
                        <a:pt x="14" y="43"/>
                        <a:pt x="15" y="51"/>
                      </a:cubicBezTo>
                      <a:cubicBezTo>
                        <a:pt x="17" y="63"/>
                        <a:pt x="21" y="87"/>
                        <a:pt x="21" y="87"/>
                      </a:cubicBezTo>
                      <a:cubicBezTo>
                        <a:pt x="22" y="100"/>
                        <a:pt x="18" y="114"/>
                        <a:pt x="24" y="126"/>
                      </a:cubicBezTo>
                      <a:cubicBezTo>
                        <a:pt x="28" y="134"/>
                        <a:pt x="40" y="134"/>
                        <a:pt x="48" y="138"/>
                      </a:cubicBezTo>
                      <a:cubicBezTo>
                        <a:pt x="52" y="140"/>
                        <a:pt x="60" y="144"/>
                        <a:pt x="60" y="144"/>
                      </a:cubicBezTo>
                      <a:cubicBezTo>
                        <a:pt x="73" y="163"/>
                        <a:pt x="68" y="185"/>
                        <a:pt x="78" y="204"/>
                      </a:cubicBezTo>
                      <a:cubicBezTo>
                        <a:pt x="83" y="215"/>
                        <a:pt x="102" y="231"/>
                        <a:pt x="102" y="231"/>
                      </a:cubicBezTo>
                      <a:cubicBezTo>
                        <a:pt x="103" y="234"/>
                        <a:pt x="103" y="238"/>
                        <a:pt x="105" y="240"/>
                      </a:cubicBezTo>
                      <a:cubicBezTo>
                        <a:pt x="107" y="242"/>
                        <a:pt x="113" y="240"/>
                        <a:pt x="114" y="243"/>
                      </a:cubicBezTo>
                      <a:cubicBezTo>
                        <a:pt x="118" y="263"/>
                        <a:pt x="115" y="283"/>
                        <a:pt x="117" y="303"/>
                      </a:cubicBezTo>
                      <a:cubicBezTo>
                        <a:pt x="118" y="311"/>
                        <a:pt x="123" y="327"/>
                        <a:pt x="123" y="327"/>
                      </a:cubicBezTo>
                      <a:cubicBezTo>
                        <a:pt x="126" y="360"/>
                        <a:pt x="119" y="367"/>
                        <a:pt x="141" y="384"/>
                      </a:cubicBezTo>
                      <a:cubicBezTo>
                        <a:pt x="147" y="397"/>
                        <a:pt x="150" y="406"/>
                        <a:pt x="153" y="420"/>
                      </a:cubicBezTo>
                      <a:cubicBezTo>
                        <a:pt x="155" y="469"/>
                        <a:pt x="146" y="512"/>
                        <a:pt x="180" y="546"/>
                      </a:cubicBezTo>
                      <a:cubicBezTo>
                        <a:pt x="176" y="678"/>
                        <a:pt x="203" y="622"/>
                        <a:pt x="159" y="651"/>
                      </a:cubicBezTo>
                      <a:cubicBezTo>
                        <a:pt x="155" y="663"/>
                        <a:pt x="148" y="661"/>
                        <a:pt x="141" y="672"/>
                      </a:cubicBezTo>
                      <a:cubicBezTo>
                        <a:pt x="134" y="698"/>
                        <a:pt x="128" y="702"/>
                        <a:pt x="114" y="723"/>
                      </a:cubicBezTo>
                      <a:cubicBezTo>
                        <a:pt x="112" y="739"/>
                        <a:pt x="99" y="795"/>
                        <a:pt x="93" y="810"/>
                      </a:cubicBezTo>
                      <a:cubicBezTo>
                        <a:pt x="89" y="821"/>
                        <a:pt x="72" y="837"/>
                        <a:pt x="72" y="837"/>
                      </a:cubicBezTo>
                      <a:cubicBezTo>
                        <a:pt x="71" y="862"/>
                        <a:pt x="66" y="887"/>
                        <a:pt x="66" y="912"/>
                      </a:cubicBezTo>
                      <a:cubicBezTo>
                        <a:pt x="66" y="923"/>
                        <a:pt x="64" y="935"/>
                        <a:pt x="69" y="945"/>
                      </a:cubicBezTo>
                      <a:cubicBezTo>
                        <a:pt x="72" y="951"/>
                        <a:pt x="87" y="951"/>
                        <a:pt x="87" y="951"/>
                      </a:cubicBezTo>
                      <a:cubicBezTo>
                        <a:pt x="96" y="977"/>
                        <a:pt x="87" y="1002"/>
                        <a:pt x="108" y="1023"/>
                      </a:cubicBezTo>
                      <a:cubicBezTo>
                        <a:pt x="112" y="1034"/>
                        <a:pt x="111" y="1029"/>
                        <a:pt x="111" y="1038"/>
                      </a:cubicBezTo>
                    </a:path>
                  </a:pathLst>
                </a:custGeom>
                <a:noFill/>
                <a:ln w="9525">
                  <a:solidFill>
                    <a:srgbClr val="000000"/>
                  </a:solidFill>
                  <a:round/>
                  <a:headEnd/>
                  <a:tailEnd/>
                </a:ln>
                <a:effectLst/>
              </p:spPr>
              <p:txBody>
                <a:bodyPr/>
                <a:lstStyle/>
                <a:p>
                  <a:endParaRPr lang="fr-FR"/>
                </a:p>
              </p:txBody>
            </p:sp>
            <p:sp>
              <p:nvSpPr>
                <p:cNvPr id="139291" name="Freeform 27"/>
                <p:cNvSpPr>
                  <a:spLocks noChangeAspect="1"/>
                </p:cNvSpPr>
                <p:nvPr/>
              </p:nvSpPr>
              <p:spPr bwMode="auto">
                <a:xfrm>
                  <a:off x="1016" y="609"/>
                  <a:ext cx="171" cy="819"/>
                </a:xfrm>
                <a:custGeom>
                  <a:avLst/>
                  <a:gdLst/>
                  <a:ahLst/>
                  <a:cxnLst>
                    <a:cxn ang="0">
                      <a:pos x="1" y="0"/>
                    </a:cxn>
                    <a:cxn ang="0">
                      <a:pos x="37" y="105"/>
                    </a:cxn>
                    <a:cxn ang="0">
                      <a:pos x="49" y="126"/>
                    </a:cxn>
                    <a:cxn ang="0">
                      <a:pos x="70" y="183"/>
                    </a:cxn>
                    <a:cxn ang="0">
                      <a:pos x="91" y="207"/>
                    </a:cxn>
                    <a:cxn ang="0">
                      <a:pos x="109" y="312"/>
                    </a:cxn>
                    <a:cxn ang="0">
                      <a:pos x="127" y="351"/>
                    </a:cxn>
                    <a:cxn ang="0">
                      <a:pos x="139" y="420"/>
                    </a:cxn>
                    <a:cxn ang="0">
                      <a:pos x="142" y="450"/>
                    </a:cxn>
                    <a:cxn ang="0">
                      <a:pos x="154" y="468"/>
                    </a:cxn>
                    <a:cxn ang="0">
                      <a:pos x="166" y="558"/>
                    </a:cxn>
                    <a:cxn ang="0">
                      <a:pos x="142" y="657"/>
                    </a:cxn>
                    <a:cxn ang="0">
                      <a:pos x="109" y="726"/>
                    </a:cxn>
                    <a:cxn ang="0">
                      <a:pos x="91" y="753"/>
                    </a:cxn>
                    <a:cxn ang="0">
                      <a:pos x="73" y="765"/>
                    </a:cxn>
                    <a:cxn ang="0">
                      <a:pos x="64" y="771"/>
                    </a:cxn>
                    <a:cxn ang="0">
                      <a:pos x="61" y="819"/>
                    </a:cxn>
                  </a:cxnLst>
                  <a:rect l="0" t="0" r="r" b="b"/>
                  <a:pathLst>
                    <a:path w="171" h="819">
                      <a:moveTo>
                        <a:pt x="1" y="0"/>
                      </a:moveTo>
                      <a:cubicBezTo>
                        <a:pt x="4" y="31"/>
                        <a:pt x="0" y="93"/>
                        <a:pt x="37" y="105"/>
                      </a:cubicBezTo>
                      <a:cubicBezTo>
                        <a:pt x="41" y="112"/>
                        <a:pt x="47" y="118"/>
                        <a:pt x="49" y="126"/>
                      </a:cubicBezTo>
                      <a:cubicBezTo>
                        <a:pt x="56" y="153"/>
                        <a:pt x="50" y="163"/>
                        <a:pt x="70" y="183"/>
                      </a:cubicBezTo>
                      <a:cubicBezTo>
                        <a:pt x="74" y="195"/>
                        <a:pt x="82" y="198"/>
                        <a:pt x="91" y="207"/>
                      </a:cubicBezTo>
                      <a:cubicBezTo>
                        <a:pt x="100" y="242"/>
                        <a:pt x="100" y="278"/>
                        <a:pt x="109" y="312"/>
                      </a:cubicBezTo>
                      <a:cubicBezTo>
                        <a:pt x="112" y="326"/>
                        <a:pt x="123" y="338"/>
                        <a:pt x="127" y="351"/>
                      </a:cubicBezTo>
                      <a:cubicBezTo>
                        <a:pt x="130" y="375"/>
                        <a:pt x="136" y="397"/>
                        <a:pt x="139" y="420"/>
                      </a:cubicBezTo>
                      <a:cubicBezTo>
                        <a:pt x="140" y="430"/>
                        <a:pt x="139" y="440"/>
                        <a:pt x="142" y="450"/>
                      </a:cubicBezTo>
                      <a:cubicBezTo>
                        <a:pt x="144" y="457"/>
                        <a:pt x="154" y="468"/>
                        <a:pt x="154" y="468"/>
                      </a:cubicBezTo>
                      <a:cubicBezTo>
                        <a:pt x="156" y="498"/>
                        <a:pt x="156" y="529"/>
                        <a:pt x="166" y="558"/>
                      </a:cubicBezTo>
                      <a:cubicBezTo>
                        <a:pt x="162" y="658"/>
                        <a:pt x="171" y="613"/>
                        <a:pt x="142" y="657"/>
                      </a:cubicBezTo>
                      <a:cubicBezTo>
                        <a:pt x="136" y="680"/>
                        <a:pt x="130" y="712"/>
                        <a:pt x="109" y="726"/>
                      </a:cubicBezTo>
                      <a:cubicBezTo>
                        <a:pt x="106" y="731"/>
                        <a:pt x="96" y="746"/>
                        <a:pt x="91" y="753"/>
                      </a:cubicBezTo>
                      <a:cubicBezTo>
                        <a:pt x="87" y="759"/>
                        <a:pt x="79" y="761"/>
                        <a:pt x="73" y="765"/>
                      </a:cubicBezTo>
                      <a:cubicBezTo>
                        <a:pt x="70" y="767"/>
                        <a:pt x="64" y="771"/>
                        <a:pt x="64" y="771"/>
                      </a:cubicBezTo>
                      <a:cubicBezTo>
                        <a:pt x="57" y="792"/>
                        <a:pt x="61" y="777"/>
                        <a:pt x="61" y="819"/>
                      </a:cubicBezTo>
                    </a:path>
                  </a:pathLst>
                </a:custGeom>
                <a:noFill/>
                <a:ln w="9525">
                  <a:solidFill>
                    <a:srgbClr val="000000"/>
                  </a:solidFill>
                  <a:round/>
                  <a:headEnd/>
                  <a:tailEnd/>
                </a:ln>
                <a:effectLst/>
              </p:spPr>
              <p:txBody>
                <a:bodyPr/>
                <a:lstStyle/>
                <a:p>
                  <a:endParaRPr lang="fr-FR"/>
                </a:p>
              </p:txBody>
            </p:sp>
            <p:sp>
              <p:nvSpPr>
                <p:cNvPr id="139292" name="Freeform 28"/>
                <p:cNvSpPr>
                  <a:spLocks noChangeAspect="1"/>
                </p:cNvSpPr>
                <p:nvPr/>
              </p:nvSpPr>
              <p:spPr bwMode="auto">
                <a:xfrm>
                  <a:off x="867" y="990"/>
                  <a:ext cx="210" cy="439"/>
                </a:xfrm>
                <a:custGeom>
                  <a:avLst/>
                  <a:gdLst/>
                  <a:ahLst/>
                  <a:cxnLst>
                    <a:cxn ang="0">
                      <a:pos x="0" y="0"/>
                    </a:cxn>
                    <a:cxn ang="0">
                      <a:pos x="45" y="24"/>
                    </a:cxn>
                    <a:cxn ang="0">
                      <a:pos x="78" y="72"/>
                    </a:cxn>
                    <a:cxn ang="0">
                      <a:pos x="105" y="120"/>
                    </a:cxn>
                    <a:cxn ang="0">
                      <a:pos x="123" y="141"/>
                    </a:cxn>
                    <a:cxn ang="0">
                      <a:pos x="129" y="159"/>
                    </a:cxn>
                    <a:cxn ang="0">
                      <a:pos x="132" y="234"/>
                    </a:cxn>
                    <a:cxn ang="0">
                      <a:pos x="159" y="264"/>
                    </a:cxn>
                    <a:cxn ang="0">
                      <a:pos x="177" y="324"/>
                    </a:cxn>
                    <a:cxn ang="0">
                      <a:pos x="183" y="345"/>
                    </a:cxn>
                    <a:cxn ang="0">
                      <a:pos x="192" y="348"/>
                    </a:cxn>
                    <a:cxn ang="0">
                      <a:pos x="204" y="423"/>
                    </a:cxn>
                    <a:cxn ang="0">
                      <a:pos x="210" y="438"/>
                    </a:cxn>
                  </a:cxnLst>
                  <a:rect l="0" t="0" r="r" b="b"/>
                  <a:pathLst>
                    <a:path w="210" h="439">
                      <a:moveTo>
                        <a:pt x="0" y="0"/>
                      </a:moveTo>
                      <a:cubicBezTo>
                        <a:pt x="10" y="15"/>
                        <a:pt x="28" y="18"/>
                        <a:pt x="45" y="24"/>
                      </a:cubicBezTo>
                      <a:cubicBezTo>
                        <a:pt x="49" y="54"/>
                        <a:pt x="49" y="65"/>
                        <a:pt x="78" y="72"/>
                      </a:cubicBezTo>
                      <a:cubicBezTo>
                        <a:pt x="97" y="84"/>
                        <a:pt x="83" y="113"/>
                        <a:pt x="105" y="120"/>
                      </a:cubicBezTo>
                      <a:cubicBezTo>
                        <a:pt x="110" y="134"/>
                        <a:pt x="117" y="128"/>
                        <a:pt x="123" y="141"/>
                      </a:cubicBezTo>
                      <a:cubicBezTo>
                        <a:pt x="126" y="147"/>
                        <a:pt x="129" y="159"/>
                        <a:pt x="129" y="159"/>
                      </a:cubicBezTo>
                      <a:cubicBezTo>
                        <a:pt x="130" y="184"/>
                        <a:pt x="130" y="209"/>
                        <a:pt x="132" y="234"/>
                      </a:cubicBezTo>
                      <a:cubicBezTo>
                        <a:pt x="133" y="247"/>
                        <a:pt x="159" y="264"/>
                        <a:pt x="159" y="264"/>
                      </a:cubicBezTo>
                      <a:cubicBezTo>
                        <a:pt x="166" y="284"/>
                        <a:pt x="172" y="303"/>
                        <a:pt x="177" y="324"/>
                      </a:cubicBezTo>
                      <a:cubicBezTo>
                        <a:pt x="177" y="324"/>
                        <a:pt x="182" y="344"/>
                        <a:pt x="183" y="345"/>
                      </a:cubicBezTo>
                      <a:cubicBezTo>
                        <a:pt x="185" y="347"/>
                        <a:pt x="189" y="347"/>
                        <a:pt x="192" y="348"/>
                      </a:cubicBezTo>
                      <a:cubicBezTo>
                        <a:pt x="204" y="383"/>
                        <a:pt x="199" y="358"/>
                        <a:pt x="204" y="423"/>
                      </a:cubicBezTo>
                      <a:cubicBezTo>
                        <a:pt x="205" y="439"/>
                        <a:pt x="202" y="438"/>
                        <a:pt x="210" y="438"/>
                      </a:cubicBezTo>
                    </a:path>
                  </a:pathLst>
                </a:custGeom>
                <a:noFill/>
                <a:ln w="9525">
                  <a:solidFill>
                    <a:srgbClr val="000000"/>
                  </a:solidFill>
                  <a:round/>
                  <a:headEnd/>
                  <a:tailEnd/>
                </a:ln>
                <a:effectLst/>
              </p:spPr>
              <p:txBody>
                <a:bodyPr/>
                <a:lstStyle/>
                <a:p>
                  <a:endParaRPr lang="fr-FR"/>
                </a:p>
              </p:txBody>
            </p:sp>
          </p:grpSp>
          <p:sp>
            <p:nvSpPr>
              <p:cNvPr id="139293" name="Oval 29"/>
              <p:cNvSpPr>
                <a:spLocks noChangeAspect="1" noChangeArrowheads="1"/>
              </p:cNvSpPr>
              <p:nvPr/>
            </p:nvSpPr>
            <p:spPr bwMode="auto">
              <a:xfrm>
                <a:off x="1167" y="1014"/>
                <a:ext cx="27" cy="33"/>
              </a:xfrm>
              <a:prstGeom prst="ellipse">
                <a:avLst/>
              </a:prstGeom>
              <a:solidFill>
                <a:srgbClr val="333333"/>
              </a:solidFill>
              <a:ln w="9525">
                <a:solidFill>
                  <a:srgbClr val="000000"/>
                </a:solidFill>
                <a:round/>
                <a:headEnd/>
                <a:tailEnd/>
              </a:ln>
              <a:effectLst/>
            </p:spPr>
            <p:txBody>
              <a:bodyPr wrap="none" anchor="ctr"/>
              <a:lstStyle/>
              <a:p>
                <a:endParaRPr lang="fr-FR"/>
              </a:p>
            </p:txBody>
          </p:sp>
          <p:sp>
            <p:nvSpPr>
              <p:cNvPr id="139294" name="Oval 30"/>
              <p:cNvSpPr>
                <a:spLocks noChangeAspect="1" noChangeArrowheads="1"/>
              </p:cNvSpPr>
              <p:nvPr/>
            </p:nvSpPr>
            <p:spPr bwMode="auto">
              <a:xfrm>
                <a:off x="1182" y="1110"/>
                <a:ext cx="27" cy="33"/>
              </a:xfrm>
              <a:prstGeom prst="ellipse">
                <a:avLst/>
              </a:prstGeom>
              <a:solidFill>
                <a:srgbClr val="333333"/>
              </a:solidFill>
              <a:ln w="9525">
                <a:solidFill>
                  <a:srgbClr val="000000"/>
                </a:solidFill>
                <a:round/>
                <a:headEnd/>
                <a:tailEnd/>
              </a:ln>
              <a:effectLst/>
            </p:spPr>
            <p:txBody>
              <a:bodyPr wrap="none" anchor="ctr"/>
              <a:lstStyle/>
              <a:p>
                <a:endParaRPr lang="fr-FR"/>
              </a:p>
            </p:txBody>
          </p:sp>
          <p:sp>
            <p:nvSpPr>
              <p:cNvPr id="139295" name="Oval 31"/>
              <p:cNvSpPr>
                <a:spLocks noChangeAspect="1" noChangeArrowheads="1"/>
              </p:cNvSpPr>
              <p:nvPr/>
            </p:nvSpPr>
            <p:spPr bwMode="auto">
              <a:xfrm>
                <a:off x="1170" y="1062"/>
                <a:ext cx="27" cy="33"/>
              </a:xfrm>
              <a:prstGeom prst="ellipse">
                <a:avLst/>
              </a:prstGeom>
              <a:solidFill>
                <a:srgbClr val="333333"/>
              </a:solidFill>
              <a:ln w="9525">
                <a:solidFill>
                  <a:srgbClr val="000000"/>
                </a:solidFill>
                <a:round/>
                <a:headEnd/>
                <a:tailEnd/>
              </a:ln>
              <a:effectLst/>
            </p:spPr>
            <p:txBody>
              <a:bodyPr wrap="none" anchor="ctr"/>
              <a:lstStyle/>
              <a:p>
                <a:endParaRPr lang="fr-FR"/>
              </a:p>
            </p:txBody>
          </p:sp>
          <p:sp>
            <p:nvSpPr>
              <p:cNvPr id="139296" name="Oval 32"/>
              <p:cNvSpPr>
                <a:spLocks noChangeAspect="1" noChangeArrowheads="1"/>
              </p:cNvSpPr>
              <p:nvPr/>
            </p:nvSpPr>
            <p:spPr bwMode="auto">
              <a:xfrm>
                <a:off x="1197" y="1173"/>
                <a:ext cx="27" cy="75"/>
              </a:xfrm>
              <a:prstGeom prst="ellipse">
                <a:avLst/>
              </a:prstGeom>
              <a:solidFill>
                <a:srgbClr val="333333"/>
              </a:solidFill>
              <a:ln w="9525">
                <a:solidFill>
                  <a:srgbClr val="000000"/>
                </a:solidFill>
                <a:round/>
                <a:headEnd/>
                <a:tailEnd/>
              </a:ln>
              <a:effectLst/>
            </p:spPr>
            <p:txBody>
              <a:bodyPr wrap="none" anchor="ctr"/>
              <a:lstStyle/>
              <a:p>
                <a:endParaRPr lang="fr-FR"/>
              </a:p>
            </p:txBody>
          </p:sp>
          <p:sp>
            <p:nvSpPr>
              <p:cNvPr id="139297" name="Oval 33"/>
              <p:cNvSpPr>
                <a:spLocks noChangeAspect="1" noChangeArrowheads="1"/>
              </p:cNvSpPr>
              <p:nvPr/>
            </p:nvSpPr>
            <p:spPr bwMode="auto">
              <a:xfrm>
                <a:off x="1146" y="960"/>
                <a:ext cx="27" cy="33"/>
              </a:xfrm>
              <a:prstGeom prst="ellipse">
                <a:avLst/>
              </a:prstGeom>
              <a:solidFill>
                <a:srgbClr val="333333"/>
              </a:solidFill>
              <a:ln w="9525">
                <a:solidFill>
                  <a:srgbClr val="000000"/>
                </a:solidFill>
                <a:round/>
                <a:headEnd/>
                <a:tailEnd/>
              </a:ln>
              <a:effectLst/>
            </p:spPr>
            <p:txBody>
              <a:bodyPr wrap="none" anchor="ctr"/>
              <a:lstStyle/>
              <a:p>
                <a:endParaRPr lang="fr-FR"/>
              </a:p>
            </p:txBody>
          </p:sp>
          <p:sp>
            <p:nvSpPr>
              <p:cNvPr id="139298" name="Oval 34"/>
              <p:cNvSpPr>
                <a:spLocks noChangeAspect="1" noChangeArrowheads="1"/>
              </p:cNvSpPr>
              <p:nvPr/>
            </p:nvSpPr>
            <p:spPr bwMode="auto">
              <a:xfrm>
                <a:off x="1119" y="816"/>
                <a:ext cx="27" cy="33"/>
              </a:xfrm>
              <a:prstGeom prst="ellipse">
                <a:avLst/>
              </a:prstGeom>
              <a:solidFill>
                <a:srgbClr val="333333"/>
              </a:solidFill>
              <a:ln w="9525">
                <a:solidFill>
                  <a:srgbClr val="000000"/>
                </a:solidFill>
                <a:round/>
                <a:headEnd/>
                <a:tailEnd/>
              </a:ln>
              <a:effectLst/>
            </p:spPr>
            <p:txBody>
              <a:bodyPr wrap="none" anchor="ctr"/>
              <a:lstStyle/>
              <a:p>
                <a:endParaRPr lang="fr-FR"/>
              </a:p>
            </p:txBody>
          </p:sp>
          <p:sp>
            <p:nvSpPr>
              <p:cNvPr id="139299" name="Oval 35"/>
              <p:cNvSpPr>
                <a:spLocks noChangeAspect="1" noChangeArrowheads="1"/>
              </p:cNvSpPr>
              <p:nvPr/>
            </p:nvSpPr>
            <p:spPr bwMode="auto">
              <a:xfrm>
                <a:off x="1134" y="912"/>
                <a:ext cx="27" cy="33"/>
              </a:xfrm>
              <a:prstGeom prst="ellipse">
                <a:avLst/>
              </a:prstGeom>
              <a:solidFill>
                <a:srgbClr val="333333"/>
              </a:solidFill>
              <a:ln w="9525">
                <a:solidFill>
                  <a:srgbClr val="000000"/>
                </a:solidFill>
                <a:round/>
                <a:headEnd/>
                <a:tailEnd/>
              </a:ln>
              <a:effectLst/>
            </p:spPr>
            <p:txBody>
              <a:bodyPr wrap="none" anchor="ctr"/>
              <a:lstStyle/>
              <a:p>
                <a:endParaRPr lang="fr-FR"/>
              </a:p>
            </p:txBody>
          </p:sp>
          <p:sp>
            <p:nvSpPr>
              <p:cNvPr id="139300" name="Oval 36"/>
              <p:cNvSpPr>
                <a:spLocks noChangeAspect="1" noChangeArrowheads="1"/>
              </p:cNvSpPr>
              <p:nvPr/>
            </p:nvSpPr>
            <p:spPr bwMode="auto">
              <a:xfrm>
                <a:off x="1122" y="864"/>
                <a:ext cx="27" cy="33"/>
              </a:xfrm>
              <a:prstGeom prst="ellipse">
                <a:avLst/>
              </a:prstGeom>
              <a:solidFill>
                <a:srgbClr val="333333"/>
              </a:solidFill>
              <a:ln w="9525">
                <a:solidFill>
                  <a:srgbClr val="000000"/>
                </a:solidFill>
                <a:round/>
                <a:headEnd/>
                <a:tailEnd/>
              </a:ln>
              <a:effectLst/>
            </p:spPr>
            <p:txBody>
              <a:bodyPr wrap="none" anchor="ctr"/>
              <a:lstStyle/>
              <a:p>
                <a:endParaRPr lang="fr-FR"/>
              </a:p>
            </p:txBody>
          </p:sp>
          <p:sp>
            <p:nvSpPr>
              <p:cNvPr id="139301" name="Oval 37"/>
              <p:cNvSpPr>
                <a:spLocks noChangeAspect="1" noChangeArrowheads="1"/>
              </p:cNvSpPr>
              <p:nvPr/>
            </p:nvSpPr>
            <p:spPr bwMode="auto">
              <a:xfrm>
                <a:off x="1092" y="762"/>
                <a:ext cx="27" cy="33"/>
              </a:xfrm>
              <a:prstGeom prst="ellipse">
                <a:avLst/>
              </a:prstGeom>
              <a:solidFill>
                <a:srgbClr val="333333"/>
              </a:solidFill>
              <a:ln w="9525">
                <a:solidFill>
                  <a:srgbClr val="000000"/>
                </a:solidFill>
                <a:round/>
                <a:headEnd/>
                <a:tailEnd/>
              </a:ln>
              <a:effectLst/>
            </p:spPr>
            <p:txBody>
              <a:bodyPr wrap="none" anchor="ctr"/>
              <a:lstStyle/>
              <a:p>
                <a:endParaRPr lang="fr-FR"/>
              </a:p>
            </p:txBody>
          </p:sp>
          <p:sp>
            <p:nvSpPr>
              <p:cNvPr id="139302" name="Oval 38"/>
              <p:cNvSpPr>
                <a:spLocks noChangeAspect="1" noChangeArrowheads="1"/>
              </p:cNvSpPr>
              <p:nvPr/>
            </p:nvSpPr>
            <p:spPr bwMode="auto">
              <a:xfrm>
                <a:off x="963" y="1200"/>
                <a:ext cx="27" cy="75"/>
              </a:xfrm>
              <a:prstGeom prst="ellipse">
                <a:avLst/>
              </a:prstGeom>
              <a:solidFill>
                <a:srgbClr val="333333"/>
              </a:solidFill>
              <a:ln w="9525">
                <a:solidFill>
                  <a:srgbClr val="000000"/>
                </a:solidFill>
                <a:round/>
                <a:headEnd/>
                <a:tailEnd/>
              </a:ln>
              <a:effectLst/>
            </p:spPr>
            <p:txBody>
              <a:bodyPr wrap="none" anchor="ctr"/>
              <a:lstStyle/>
              <a:p>
                <a:endParaRPr lang="fr-FR"/>
              </a:p>
            </p:txBody>
          </p:sp>
          <p:sp>
            <p:nvSpPr>
              <p:cNvPr id="139303" name="Oval 39"/>
              <p:cNvSpPr>
                <a:spLocks noChangeAspect="1" noChangeArrowheads="1"/>
              </p:cNvSpPr>
              <p:nvPr/>
            </p:nvSpPr>
            <p:spPr bwMode="auto">
              <a:xfrm rot="-2644557">
                <a:off x="822" y="957"/>
                <a:ext cx="27" cy="75"/>
              </a:xfrm>
              <a:prstGeom prst="ellipse">
                <a:avLst/>
              </a:prstGeom>
              <a:solidFill>
                <a:srgbClr val="333333"/>
              </a:solidFill>
              <a:ln w="9525">
                <a:solidFill>
                  <a:srgbClr val="000000"/>
                </a:solidFill>
                <a:round/>
                <a:headEnd/>
                <a:tailEnd/>
              </a:ln>
              <a:effectLst/>
            </p:spPr>
            <p:txBody>
              <a:bodyPr wrap="none" anchor="ctr"/>
              <a:lstStyle/>
              <a:p>
                <a:endParaRPr lang="fr-FR"/>
              </a:p>
            </p:txBody>
          </p:sp>
          <p:sp>
            <p:nvSpPr>
              <p:cNvPr id="139304" name="Oval 40"/>
              <p:cNvSpPr>
                <a:spLocks noChangeAspect="1" noChangeArrowheads="1"/>
              </p:cNvSpPr>
              <p:nvPr/>
            </p:nvSpPr>
            <p:spPr bwMode="auto">
              <a:xfrm>
                <a:off x="921" y="1059"/>
                <a:ext cx="27" cy="33"/>
              </a:xfrm>
              <a:prstGeom prst="ellipse">
                <a:avLst/>
              </a:prstGeom>
              <a:solidFill>
                <a:srgbClr val="333333"/>
              </a:solidFill>
              <a:ln w="9525">
                <a:solidFill>
                  <a:srgbClr val="000000"/>
                </a:solidFill>
                <a:round/>
                <a:headEnd/>
                <a:tailEnd/>
              </a:ln>
              <a:effectLst/>
            </p:spPr>
            <p:txBody>
              <a:bodyPr wrap="none" anchor="ctr"/>
              <a:lstStyle/>
              <a:p>
                <a:endParaRPr lang="fr-FR"/>
              </a:p>
            </p:txBody>
          </p:sp>
          <p:sp>
            <p:nvSpPr>
              <p:cNvPr id="139305" name="Oval 41"/>
              <p:cNvSpPr>
                <a:spLocks noChangeAspect="1" noChangeArrowheads="1"/>
              </p:cNvSpPr>
              <p:nvPr/>
            </p:nvSpPr>
            <p:spPr bwMode="auto">
              <a:xfrm>
                <a:off x="963" y="1155"/>
                <a:ext cx="27" cy="33"/>
              </a:xfrm>
              <a:prstGeom prst="ellipse">
                <a:avLst/>
              </a:prstGeom>
              <a:solidFill>
                <a:srgbClr val="333333"/>
              </a:solidFill>
              <a:ln w="9525">
                <a:solidFill>
                  <a:srgbClr val="000000"/>
                </a:solidFill>
                <a:round/>
                <a:headEnd/>
                <a:tailEnd/>
              </a:ln>
              <a:effectLst/>
            </p:spPr>
            <p:txBody>
              <a:bodyPr wrap="none" anchor="ctr"/>
              <a:lstStyle/>
              <a:p>
                <a:endParaRPr lang="fr-FR"/>
              </a:p>
            </p:txBody>
          </p:sp>
          <p:sp>
            <p:nvSpPr>
              <p:cNvPr id="139306" name="Oval 42"/>
              <p:cNvSpPr>
                <a:spLocks noChangeAspect="1" noChangeArrowheads="1"/>
              </p:cNvSpPr>
              <p:nvPr/>
            </p:nvSpPr>
            <p:spPr bwMode="auto">
              <a:xfrm>
                <a:off x="951" y="1107"/>
                <a:ext cx="27" cy="33"/>
              </a:xfrm>
              <a:prstGeom prst="ellipse">
                <a:avLst/>
              </a:prstGeom>
              <a:solidFill>
                <a:srgbClr val="333333"/>
              </a:solidFill>
              <a:ln w="9525">
                <a:solidFill>
                  <a:srgbClr val="000000"/>
                </a:solidFill>
                <a:round/>
                <a:headEnd/>
                <a:tailEnd/>
              </a:ln>
              <a:effectLst/>
            </p:spPr>
            <p:txBody>
              <a:bodyPr wrap="none" anchor="ctr"/>
              <a:lstStyle/>
              <a:p>
                <a:endParaRPr lang="fr-FR"/>
              </a:p>
            </p:txBody>
          </p:sp>
          <p:sp>
            <p:nvSpPr>
              <p:cNvPr id="139307" name="Oval 43"/>
              <p:cNvSpPr>
                <a:spLocks noChangeAspect="1" noChangeArrowheads="1"/>
              </p:cNvSpPr>
              <p:nvPr/>
            </p:nvSpPr>
            <p:spPr bwMode="auto">
              <a:xfrm>
                <a:off x="873" y="1011"/>
                <a:ext cx="27" cy="33"/>
              </a:xfrm>
              <a:prstGeom prst="ellipse">
                <a:avLst/>
              </a:prstGeom>
              <a:solidFill>
                <a:srgbClr val="333333"/>
              </a:solidFill>
              <a:ln w="9525">
                <a:solidFill>
                  <a:srgbClr val="000000"/>
                </a:solidFill>
                <a:round/>
                <a:headEnd/>
                <a:tailEnd/>
              </a:ln>
              <a:effectLst/>
            </p:spPr>
            <p:txBody>
              <a:bodyPr wrap="none" anchor="ctr"/>
              <a:lstStyle/>
              <a:p>
                <a:endParaRPr lang="fr-FR"/>
              </a:p>
            </p:txBody>
          </p:sp>
          <p:sp>
            <p:nvSpPr>
              <p:cNvPr id="139308" name="Oval 44"/>
              <p:cNvSpPr>
                <a:spLocks noChangeAspect="1" noChangeArrowheads="1"/>
              </p:cNvSpPr>
              <p:nvPr/>
            </p:nvSpPr>
            <p:spPr bwMode="auto">
              <a:xfrm rot="1748866">
                <a:off x="1098" y="1341"/>
                <a:ext cx="39" cy="108"/>
              </a:xfrm>
              <a:prstGeom prst="ellipse">
                <a:avLst/>
              </a:prstGeom>
              <a:solidFill>
                <a:srgbClr val="333333"/>
              </a:solidFill>
              <a:ln w="9525">
                <a:solidFill>
                  <a:srgbClr val="000000"/>
                </a:solidFill>
                <a:round/>
                <a:headEnd/>
                <a:tailEnd/>
              </a:ln>
              <a:effectLst/>
            </p:spPr>
            <p:txBody>
              <a:bodyPr wrap="none" anchor="ctr"/>
              <a:lstStyle/>
              <a:p>
                <a:endParaRPr lang="fr-FR"/>
              </a:p>
            </p:txBody>
          </p:sp>
          <p:sp>
            <p:nvSpPr>
              <p:cNvPr id="139309" name="Oval 45"/>
              <p:cNvSpPr>
                <a:spLocks noChangeAspect="1" noChangeArrowheads="1"/>
              </p:cNvSpPr>
              <p:nvPr/>
            </p:nvSpPr>
            <p:spPr bwMode="auto">
              <a:xfrm>
                <a:off x="1173" y="1245"/>
                <a:ext cx="27" cy="33"/>
              </a:xfrm>
              <a:prstGeom prst="ellipse">
                <a:avLst/>
              </a:prstGeom>
              <a:solidFill>
                <a:srgbClr val="333333"/>
              </a:solidFill>
              <a:ln w="9525">
                <a:solidFill>
                  <a:srgbClr val="000000"/>
                </a:solidFill>
                <a:round/>
                <a:headEnd/>
                <a:tailEnd/>
              </a:ln>
              <a:effectLst/>
            </p:spPr>
            <p:txBody>
              <a:bodyPr wrap="none" anchor="ctr"/>
              <a:lstStyle/>
              <a:p>
                <a:endParaRPr lang="fr-FR"/>
              </a:p>
            </p:txBody>
          </p:sp>
          <p:sp>
            <p:nvSpPr>
              <p:cNvPr id="139310" name="Oval 46"/>
              <p:cNvSpPr>
                <a:spLocks noChangeAspect="1" noChangeArrowheads="1"/>
              </p:cNvSpPr>
              <p:nvPr/>
            </p:nvSpPr>
            <p:spPr bwMode="auto">
              <a:xfrm>
                <a:off x="1146" y="1290"/>
                <a:ext cx="27" cy="33"/>
              </a:xfrm>
              <a:prstGeom prst="ellipse">
                <a:avLst/>
              </a:prstGeom>
              <a:solidFill>
                <a:srgbClr val="333333"/>
              </a:solidFill>
              <a:ln w="9525">
                <a:solidFill>
                  <a:srgbClr val="000000"/>
                </a:solidFill>
                <a:round/>
                <a:headEnd/>
                <a:tailEnd/>
              </a:ln>
              <a:effectLst/>
            </p:spPr>
            <p:txBody>
              <a:bodyPr wrap="none" anchor="ctr"/>
              <a:lstStyle/>
              <a:p>
                <a:endParaRPr lang="fr-FR"/>
              </a:p>
            </p:txBody>
          </p:sp>
          <p:sp>
            <p:nvSpPr>
              <p:cNvPr id="139311" name="Oval 47"/>
              <p:cNvSpPr>
                <a:spLocks noChangeAspect="1" noChangeArrowheads="1"/>
              </p:cNvSpPr>
              <p:nvPr/>
            </p:nvSpPr>
            <p:spPr bwMode="auto">
              <a:xfrm>
                <a:off x="834" y="1041"/>
                <a:ext cx="27" cy="33"/>
              </a:xfrm>
              <a:prstGeom prst="ellipse">
                <a:avLst/>
              </a:prstGeom>
              <a:solidFill>
                <a:srgbClr val="333333"/>
              </a:solidFill>
              <a:ln w="9525">
                <a:solidFill>
                  <a:srgbClr val="000000"/>
                </a:solidFill>
                <a:round/>
                <a:headEnd/>
                <a:tailEnd/>
              </a:ln>
              <a:effectLst/>
            </p:spPr>
            <p:txBody>
              <a:bodyPr wrap="none" anchor="ctr"/>
              <a:lstStyle/>
              <a:p>
                <a:endParaRPr lang="fr-FR"/>
              </a:p>
            </p:txBody>
          </p:sp>
          <p:sp>
            <p:nvSpPr>
              <p:cNvPr id="139312" name="Oval 48"/>
              <p:cNvSpPr>
                <a:spLocks noChangeAspect="1" noChangeArrowheads="1"/>
              </p:cNvSpPr>
              <p:nvPr/>
            </p:nvSpPr>
            <p:spPr bwMode="auto">
              <a:xfrm>
                <a:off x="1032" y="663"/>
                <a:ext cx="27" cy="33"/>
              </a:xfrm>
              <a:prstGeom prst="ellipse">
                <a:avLst/>
              </a:prstGeom>
              <a:solidFill>
                <a:srgbClr val="333333"/>
              </a:solidFill>
              <a:ln w="9525">
                <a:solidFill>
                  <a:srgbClr val="000000"/>
                </a:solidFill>
                <a:round/>
                <a:headEnd/>
                <a:tailEnd/>
              </a:ln>
              <a:effectLst/>
            </p:spPr>
            <p:txBody>
              <a:bodyPr wrap="none" anchor="ctr"/>
              <a:lstStyle/>
              <a:p>
                <a:endParaRPr lang="fr-FR"/>
              </a:p>
            </p:txBody>
          </p:sp>
          <p:sp>
            <p:nvSpPr>
              <p:cNvPr id="139313" name="Oval 49"/>
              <p:cNvSpPr>
                <a:spLocks noChangeAspect="1" noChangeArrowheads="1"/>
              </p:cNvSpPr>
              <p:nvPr/>
            </p:nvSpPr>
            <p:spPr bwMode="auto">
              <a:xfrm>
                <a:off x="1056" y="711"/>
                <a:ext cx="27" cy="33"/>
              </a:xfrm>
              <a:prstGeom prst="ellipse">
                <a:avLst/>
              </a:prstGeom>
              <a:solidFill>
                <a:srgbClr val="333333"/>
              </a:solidFill>
              <a:ln w="9525">
                <a:solidFill>
                  <a:srgbClr val="000000"/>
                </a:solidFill>
                <a:round/>
                <a:headEnd/>
                <a:tailEnd/>
              </a:ln>
              <a:effectLst/>
            </p:spPr>
            <p:txBody>
              <a:bodyPr wrap="none" anchor="ctr"/>
              <a:lstStyle/>
              <a:p>
                <a:endParaRPr lang="fr-FR"/>
              </a:p>
            </p:txBody>
          </p:sp>
          <p:sp>
            <p:nvSpPr>
              <p:cNvPr id="139314" name="Oval 50"/>
              <p:cNvSpPr>
                <a:spLocks noChangeAspect="1" noChangeArrowheads="1"/>
              </p:cNvSpPr>
              <p:nvPr/>
            </p:nvSpPr>
            <p:spPr bwMode="auto">
              <a:xfrm>
                <a:off x="1023" y="609"/>
                <a:ext cx="27" cy="33"/>
              </a:xfrm>
              <a:prstGeom prst="ellipse">
                <a:avLst/>
              </a:prstGeom>
              <a:solidFill>
                <a:srgbClr val="333333"/>
              </a:solidFill>
              <a:ln w="9525">
                <a:solidFill>
                  <a:srgbClr val="000000"/>
                </a:solidFill>
                <a:round/>
                <a:headEnd/>
                <a:tailEnd/>
              </a:ln>
              <a:effectLst/>
            </p:spPr>
            <p:txBody>
              <a:bodyPr wrap="none" anchor="ctr"/>
              <a:lstStyle/>
              <a:p>
                <a:endParaRPr lang="fr-FR"/>
              </a:p>
            </p:txBody>
          </p:sp>
          <p:sp>
            <p:nvSpPr>
              <p:cNvPr id="139315" name="Oval 51"/>
              <p:cNvSpPr>
                <a:spLocks noChangeAspect="1" noChangeArrowheads="1"/>
              </p:cNvSpPr>
              <p:nvPr/>
            </p:nvSpPr>
            <p:spPr bwMode="auto">
              <a:xfrm>
                <a:off x="1065" y="1461"/>
                <a:ext cx="27" cy="33"/>
              </a:xfrm>
              <a:prstGeom prst="ellipse">
                <a:avLst/>
              </a:prstGeom>
              <a:solidFill>
                <a:srgbClr val="333333"/>
              </a:solidFill>
              <a:ln w="9525">
                <a:solidFill>
                  <a:srgbClr val="000000"/>
                </a:solidFill>
                <a:round/>
                <a:headEnd/>
                <a:tailEnd/>
              </a:ln>
              <a:effectLst/>
            </p:spPr>
            <p:txBody>
              <a:bodyPr wrap="none" anchor="ctr"/>
              <a:lstStyle/>
              <a:p>
                <a:endParaRPr lang="fr-FR"/>
              </a:p>
            </p:txBody>
          </p:sp>
          <p:sp>
            <p:nvSpPr>
              <p:cNvPr id="139316" name="Oval 52"/>
              <p:cNvSpPr>
                <a:spLocks noChangeAspect="1" noChangeArrowheads="1"/>
              </p:cNvSpPr>
              <p:nvPr/>
            </p:nvSpPr>
            <p:spPr bwMode="auto">
              <a:xfrm>
                <a:off x="1083" y="1536"/>
                <a:ext cx="27" cy="33"/>
              </a:xfrm>
              <a:prstGeom prst="ellipse">
                <a:avLst/>
              </a:prstGeom>
              <a:solidFill>
                <a:srgbClr val="333333"/>
              </a:solidFill>
              <a:ln w="9525">
                <a:solidFill>
                  <a:srgbClr val="000000"/>
                </a:solidFill>
                <a:round/>
                <a:headEnd/>
                <a:tailEnd/>
              </a:ln>
              <a:effectLst/>
            </p:spPr>
            <p:txBody>
              <a:bodyPr wrap="none" anchor="ctr"/>
              <a:lstStyle/>
              <a:p>
                <a:endParaRPr lang="fr-FR"/>
              </a:p>
            </p:txBody>
          </p:sp>
          <p:sp>
            <p:nvSpPr>
              <p:cNvPr id="139317" name="Oval 53"/>
              <p:cNvSpPr>
                <a:spLocks noChangeAspect="1" noChangeArrowheads="1"/>
              </p:cNvSpPr>
              <p:nvPr/>
            </p:nvSpPr>
            <p:spPr bwMode="auto">
              <a:xfrm>
                <a:off x="1095" y="1449"/>
                <a:ext cx="27" cy="33"/>
              </a:xfrm>
              <a:prstGeom prst="ellipse">
                <a:avLst/>
              </a:prstGeom>
              <a:solidFill>
                <a:srgbClr val="333333"/>
              </a:solidFill>
              <a:ln w="9525">
                <a:solidFill>
                  <a:srgbClr val="000000"/>
                </a:solidFill>
                <a:round/>
                <a:headEnd/>
                <a:tailEnd/>
              </a:ln>
              <a:effectLst/>
            </p:spPr>
            <p:txBody>
              <a:bodyPr wrap="none" anchor="ctr"/>
              <a:lstStyle/>
              <a:p>
                <a:endParaRPr lang="fr-FR"/>
              </a:p>
            </p:txBody>
          </p:sp>
          <p:sp>
            <p:nvSpPr>
              <p:cNvPr id="139318" name="Oval 54"/>
              <p:cNvSpPr>
                <a:spLocks noChangeAspect="1" noChangeArrowheads="1"/>
              </p:cNvSpPr>
              <p:nvPr/>
            </p:nvSpPr>
            <p:spPr bwMode="auto">
              <a:xfrm>
                <a:off x="1122" y="1617"/>
                <a:ext cx="27" cy="33"/>
              </a:xfrm>
              <a:prstGeom prst="ellipse">
                <a:avLst/>
              </a:prstGeom>
              <a:solidFill>
                <a:srgbClr val="333333"/>
              </a:solidFill>
              <a:ln w="9525">
                <a:solidFill>
                  <a:srgbClr val="000000"/>
                </a:solidFill>
                <a:round/>
                <a:headEnd/>
                <a:tailEnd/>
              </a:ln>
              <a:effectLst/>
            </p:spPr>
            <p:txBody>
              <a:bodyPr wrap="none" anchor="ctr"/>
              <a:lstStyle/>
              <a:p>
                <a:endParaRPr lang="fr-FR"/>
              </a:p>
            </p:txBody>
          </p:sp>
          <p:sp>
            <p:nvSpPr>
              <p:cNvPr id="139319" name="Oval 55"/>
              <p:cNvSpPr>
                <a:spLocks noChangeAspect="1" noChangeArrowheads="1"/>
              </p:cNvSpPr>
              <p:nvPr/>
            </p:nvSpPr>
            <p:spPr bwMode="auto">
              <a:xfrm>
                <a:off x="1110" y="1569"/>
                <a:ext cx="27" cy="33"/>
              </a:xfrm>
              <a:prstGeom prst="ellipse">
                <a:avLst/>
              </a:prstGeom>
              <a:solidFill>
                <a:srgbClr val="333333"/>
              </a:solidFill>
              <a:ln w="9525">
                <a:solidFill>
                  <a:srgbClr val="000000"/>
                </a:solidFill>
                <a:round/>
                <a:headEnd/>
                <a:tailEnd/>
              </a:ln>
              <a:effectLst/>
            </p:spPr>
            <p:txBody>
              <a:bodyPr wrap="none" anchor="ctr"/>
              <a:lstStyle/>
              <a:p>
                <a:endParaRPr lang="fr-FR"/>
              </a:p>
            </p:txBody>
          </p:sp>
          <p:sp>
            <p:nvSpPr>
              <p:cNvPr id="139320" name="Oval 56"/>
              <p:cNvSpPr>
                <a:spLocks noChangeAspect="1" noChangeArrowheads="1"/>
              </p:cNvSpPr>
              <p:nvPr/>
            </p:nvSpPr>
            <p:spPr bwMode="auto">
              <a:xfrm>
                <a:off x="1089" y="1497"/>
                <a:ext cx="27" cy="33"/>
              </a:xfrm>
              <a:prstGeom prst="ellipse">
                <a:avLst/>
              </a:prstGeom>
              <a:solidFill>
                <a:srgbClr val="333333"/>
              </a:solidFill>
              <a:ln w="9525">
                <a:solidFill>
                  <a:srgbClr val="000000"/>
                </a:solidFill>
                <a:round/>
                <a:headEnd/>
                <a:tailEnd/>
              </a:ln>
              <a:effectLst/>
            </p:spPr>
            <p:txBody>
              <a:bodyPr wrap="none" anchor="ctr"/>
              <a:lstStyle/>
              <a:p>
                <a:endParaRPr lang="fr-FR"/>
              </a:p>
            </p:txBody>
          </p:sp>
          <p:sp>
            <p:nvSpPr>
              <p:cNvPr id="139321" name="Oval 57"/>
              <p:cNvSpPr>
                <a:spLocks noChangeAspect="1" noChangeArrowheads="1"/>
              </p:cNvSpPr>
              <p:nvPr/>
            </p:nvSpPr>
            <p:spPr bwMode="auto">
              <a:xfrm>
                <a:off x="1002" y="1260"/>
                <a:ext cx="27" cy="75"/>
              </a:xfrm>
              <a:prstGeom prst="ellipse">
                <a:avLst/>
              </a:prstGeom>
              <a:solidFill>
                <a:srgbClr val="333333"/>
              </a:solidFill>
              <a:ln w="9525">
                <a:solidFill>
                  <a:srgbClr val="000000"/>
                </a:solidFill>
                <a:round/>
                <a:headEnd/>
                <a:tailEnd/>
              </a:ln>
              <a:effectLst/>
            </p:spPr>
            <p:txBody>
              <a:bodyPr wrap="none" anchor="ctr"/>
              <a:lstStyle/>
              <a:p>
                <a:endParaRPr lang="fr-FR"/>
              </a:p>
            </p:txBody>
          </p:sp>
          <p:sp>
            <p:nvSpPr>
              <p:cNvPr id="139322" name="Oval 58"/>
              <p:cNvSpPr>
                <a:spLocks noChangeAspect="1" noChangeArrowheads="1"/>
              </p:cNvSpPr>
              <p:nvPr/>
            </p:nvSpPr>
            <p:spPr bwMode="auto">
              <a:xfrm flipH="1">
                <a:off x="1029" y="1338"/>
                <a:ext cx="27" cy="75"/>
              </a:xfrm>
              <a:prstGeom prst="ellipse">
                <a:avLst/>
              </a:prstGeom>
              <a:solidFill>
                <a:srgbClr val="333333"/>
              </a:solidFill>
              <a:ln w="9525">
                <a:solidFill>
                  <a:srgbClr val="000000"/>
                </a:solidFill>
                <a:round/>
                <a:headEnd/>
                <a:tailEnd/>
              </a:ln>
              <a:effectLst/>
            </p:spPr>
            <p:txBody>
              <a:bodyPr wrap="none" anchor="ctr"/>
              <a:lstStyle/>
              <a:p>
                <a:endParaRPr lang="fr-FR"/>
              </a:p>
            </p:txBody>
          </p:sp>
          <p:sp>
            <p:nvSpPr>
              <p:cNvPr id="139323" name="Oval 59"/>
              <p:cNvSpPr>
                <a:spLocks noChangeAspect="1" noChangeArrowheads="1"/>
              </p:cNvSpPr>
              <p:nvPr/>
            </p:nvSpPr>
            <p:spPr bwMode="auto">
              <a:xfrm>
                <a:off x="1047" y="1422"/>
                <a:ext cx="27" cy="33"/>
              </a:xfrm>
              <a:prstGeom prst="ellipse">
                <a:avLst/>
              </a:prstGeom>
              <a:solidFill>
                <a:srgbClr val="333333"/>
              </a:solidFill>
              <a:ln w="9525">
                <a:solidFill>
                  <a:srgbClr val="000000"/>
                </a:solidFill>
                <a:round/>
                <a:headEnd/>
                <a:tailEnd/>
              </a:ln>
              <a:effectLst/>
            </p:spPr>
            <p:txBody>
              <a:bodyPr wrap="none" anchor="ctr"/>
              <a:lstStyle/>
              <a:p>
                <a:endParaRPr lang="fr-FR"/>
              </a:p>
            </p:txBody>
          </p:sp>
          <p:sp>
            <p:nvSpPr>
              <p:cNvPr id="139324" name="Oval 60"/>
              <p:cNvSpPr>
                <a:spLocks noChangeAspect="1" noChangeArrowheads="1"/>
              </p:cNvSpPr>
              <p:nvPr/>
            </p:nvSpPr>
            <p:spPr bwMode="auto">
              <a:xfrm>
                <a:off x="789" y="747"/>
                <a:ext cx="27" cy="33"/>
              </a:xfrm>
              <a:prstGeom prst="ellipse">
                <a:avLst/>
              </a:prstGeom>
              <a:solidFill>
                <a:srgbClr val="333333"/>
              </a:solidFill>
              <a:ln w="9525">
                <a:solidFill>
                  <a:srgbClr val="000000"/>
                </a:solidFill>
                <a:round/>
                <a:headEnd/>
                <a:tailEnd/>
              </a:ln>
              <a:effectLst/>
            </p:spPr>
            <p:txBody>
              <a:bodyPr wrap="none" anchor="ctr"/>
              <a:lstStyle/>
              <a:p>
                <a:endParaRPr lang="fr-FR"/>
              </a:p>
            </p:txBody>
          </p:sp>
          <p:sp>
            <p:nvSpPr>
              <p:cNvPr id="139325" name="Oval 61"/>
              <p:cNvSpPr>
                <a:spLocks noChangeAspect="1" noChangeArrowheads="1"/>
              </p:cNvSpPr>
              <p:nvPr/>
            </p:nvSpPr>
            <p:spPr bwMode="auto">
              <a:xfrm>
                <a:off x="825" y="603"/>
                <a:ext cx="27" cy="33"/>
              </a:xfrm>
              <a:prstGeom prst="ellipse">
                <a:avLst/>
              </a:prstGeom>
              <a:solidFill>
                <a:srgbClr val="333333"/>
              </a:solidFill>
              <a:ln w="9525">
                <a:solidFill>
                  <a:srgbClr val="000000"/>
                </a:solidFill>
                <a:round/>
                <a:headEnd/>
                <a:tailEnd/>
              </a:ln>
              <a:effectLst/>
            </p:spPr>
            <p:txBody>
              <a:bodyPr wrap="none" anchor="ctr"/>
              <a:lstStyle/>
              <a:p>
                <a:endParaRPr lang="fr-FR"/>
              </a:p>
            </p:txBody>
          </p:sp>
          <p:sp>
            <p:nvSpPr>
              <p:cNvPr id="139326" name="Oval 62"/>
              <p:cNvSpPr>
                <a:spLocks noChangeAspect="1" noChangeArrowheads="1"/>
              </p:cNvSpPr>
              <p:nvPr/>
            </p:nvSpPr>
            <p:spPr bwMode="auto">
              <a:xfrm>
                <a:off x="816" y="699"/>
                <a:ext cx="27" cy="33"/>
              </a:xfrm>
              <a:prstGeom prst="ellipse">
                <a:avLst/>
              </a:prstGeom>
              <a:solidFill>
                <a:srgbClr val="333333"/>
              </a:solidFill>
              <a:ln w="9525">
                <a:solidFill>
                  <a:srgbClr val="000000"/>
                </a:solidFill>
                <a:round/>
                <a:headEnd/>
                <a:tailEnd/>
              </a:ln>
              <a:effectLst/>
            </p:spPr>
            <p:txBody>
              <a:bodyPr wrap="none" anchor="ctr"/>
              <a:lstStyle/>
              <a:p>
                <a:endParaRPr lang="fr-FR"/>
              </a:p>
            </p:txBody>
          </p:sp>
          <p:sp>
            <p:nvSpPr>
              <p:cNvPr id="139327" name="Oval 63"/>
              <p:cNvSpPr>
                <a:spLocks noChangeAspect="1" noChangeArrowheads="1"/>
              </p:cNvSpPr>
              <p:nvPr/>
            </p:nvSpPr>
            <p:spPr bwMode="auto">
              <a:xfrm>
                <a:off x="828" y="651"/>
                <a:ext cx="27" cy="33"/>
              </a:xfrm>
              <a:prstGeom prst="ellipse">
                <a:avLst/>
              </a:prstGeom>
              <a:solidFill>
                <a:srgbClr val="333333"/>
              </a:solidFill>
              <a:ln w="9525">
                <a:solidFill>
                  <a:srgbClr val="000000"/>
                </a:solidFill>
                <a:round/>
                <a:headEnd/>
                <a:tailEnd/>
              </a:ln>
              <a:effectLst/>
            </p:spPr>
            <p:txBody>
              <a:bodyPr wrap="none" anchor="ctr"/>
              <a:lstStyle/>
              <a:p>
                <a:endParaRPr lang="fr-FR"/>
              </a:p>
            </p:txBody>
          </p:sp>
          <p:sp>
            <p:nvSpPr>
              <p:cNvPr id="139328" name="Oval 64"/>
              <p:cNvSpPr>
                <a:spLocks noChangeAspect="1" noChangeArrowheads="1"/>
              </p:cNvSpPr>
              <p:nvPr/>
            </p:nvSpPr>
            <p:spPr bwMode="auto">
              <a:xfrm>
                <a:off x="789" y="924"/>
                <a:ext cx="27" cy="33"/>
              </a:xfrm>
              <a:prstGeom prst="ellipse">
                <a:avLst/>
              </a:prstGeom>
              <a:solidFill>
                <a:srgbClr val="333333"/>
              </a:solidFill>
              <a:ln w="9525">
                <a:solidFill>
                  <a:srgbClr val="000000"/>
                </a:solidFill>
                <a:round/>
                <a:headEnd/>
                <a:tailEnd/>
              </a:ln>
              <a:effectLst/>
            </p:spPr>
            <p:txBody>
              <a:bodyPr wrap="none" anchor="ctr"/>
              <a:lstStyle/>
              <a:p>
                <a:endParaRPr lang="fr-FR"/>
              </a:p>
            </p:txBody>
          </p:sp>
          <p:sp>
            <p:nvSpPr>
              <p:cNvPr id="139329" name="Oval 65"/>
              <p:cNvSpPr>
                <a:spLocks noChangeAspect="1" noChangeArrowheads="1"/>
              </p:cNvSpPr>
              <p:nvPr/>
            </p:nvSpPr>
            <p:spPr bwMode="auto">
              <a:xfrm rot="-1444654">
                <a:off x="750" y="858"/>
                <a:ext cx="27" cy="75"/>
              </a:xfrm>
              <a:prstGeom prst="ellipse">
                <a:avLst/>
              </a:prstGeom>
              <a:solidFill>
                <a:srgbClr val="333333"/>
              </a:solidFill>
              <a:ln w="9525">
                <a:solidFill>
                  <a:srgbClr val="000000"/>
                </a:solidFill>
                <a:round/>
                <a:headEnd/>
                <a:tailEnd/>
              </a:ln>
              <a:effectLst/>
            </p:spPr>
            <p:txBody>
              <a:bodyPr wrap="none" anchor="ctr"/>
              <a:lstStyle/>
              <a:p>
                <a:endParaRPr lang="fr-FR"/>
              </a:p>
            </p:txBody>
          </p:sp>
          <p:sp>
            <p:nvSpPr>
              <p:cNvPr id="139330" name="Oval 66"/>
              <p:cNvSpPr>
                <a:spLocks noChangeAspect="1" noChangeArrowheads="1"/>
              </p:cNvSpPr>
              <p:nvPr/>
            </p:nvSpPr>
            <p:spPr bwMode="auto">
              <a:xfrm>
                <a:off x="765" y="780"/>
                <a:ext cx="27" cy="33"/>
              </a:xfrm>
              <a:prstGeom prst="ellipse">
                <a:avLst/>
              </a:prstGeom>
              <a:solidFill>
                <a:srgbClr val="333333"/>
              </a:solidFill>
              <a:ln w="9525">
                <a:solidFill>
                  <a:srgbClr val="000000"/>
                </a:solidFill>
                <a:round/>
                <a:headEnd/>
                <a:tailEnd/>
              </a:ln>
              <a:effectLst/>
            </p:spPr>
            <p:txBody>
              <a:bodyPr wrap="none" anchor="ctr"/>
              <a:lstStyle/>
              <a:p>
                <a:endParaRPr lang="fr-FR"/>
              </a:p>
            </p:txBody>
          </p:sp>
          <p:sp>
            <p:nvSpPr>
              <p:cNvPr id="139331" name="Oval 67"/>
              <p:cNvSpPr>
                <a:spLocks noChangeAspect="1" noChangeArrowheads="1"/>
              </p:cNvSpPr>
              <p:nvPr/>
            </p:nvSpPr>
            <p:spPr bwMode="auto">
              <a:xfrm>
                <a:off x="753" y="825"/>
                <a:ext cx="27" cy="33"/>
              </a:xfrm>
              <a:prstGeom prst="ellipse">
                <a:avLst/>
              </a:prstGeom>
              <a:solidFill>
                <a:srgbClr val="333333"/>
              </a:solidFill>
              <a:ln w="9525">
                <a:solidFill>
                  <a:srgbClr val="000000"/>
                </a:solidFill>
                <a:round/>
                <a:headEnd/>
                <a:tailEnd/>
              </a:ln>
              <a:effectLst/>
            </p:spPr>
            <p:txBody>
              <a:bodyPr wrap="none" anchor="ctr"/>
              <a:lstStyle/>
              <a:p>
                <a:endParaRPr lang="fr-FR"/>
              </a:p>
            </p:txBody>
          </p:sp>
          <p:sp>
            <p:nvSpPr>
              <p:cNvPr id="139332" name="Oval 68"/>
              <p:cNvSpPr>
                <a:spLocks noChangeAspect="1" noChangeArrowheads="1"/>
              </p:cNvSpPr>
              <p:nvPr/>
            </p:nvSpPr>
            <p:spPr bwMode="auto">
              <a:xfrm>
                <a:off x="771" y="1203"/>
                <a:ext cx="27" cy="75"/>
              </a:xfrm>
              <a:prstGeom prst="ellipse">
                <a:avLst/>
              </a:prstGeom>
              <a:solidFill>
                <a:srgbClr val="333333"/>
              </a:solidFill>
              <a:ln w="9525">
                <a:solidFill>
                  <a:srgbClr val="000000"/>
                </a:solidFill>
                <a:round/>
                <a:headEnd/>
                <a:tailEnd/>
              </a:ln>
              <a:effectLst/>
            </p:spPr>
            <p:txBody>
              <a:bodyPr wrap="none" anchor="ctr"/>
              <a:lstStyle/>
              <a:p>
                <a:endParaRPr lang="fr-FR"/>
              </a:p>
            </p:txBody>
          </p:sp>
          <p:sp>
            <p:nvSpPr>
              <p:cNvPr id="139333" name="Oval 69"/>
              <p:cNvSpPr>
                <a:spLocks noChangeAspect="1" noChangeArrowheads="1"/>
              </p:cNvSpPr>
              <p:nvPr/>
            </p:nvSpPr>
            <p:spPr bwMode="auto">
              <a:xfrm>
                <a:off x="828" y="1380"/>
                <a:ext cx="27" cy="33"/>
              </a:xfrm>
              <a:prstGeom prst="ellipse">
                <a:avLst/>
              </a:prstGeom>
              <a:solidFill>
                <a:srgbClr val="333333"/>
              </a:solidFill>
              <a:ln w="9525">
                <a:solidFill>
                  <a:srgbClr val="000000"/>
                </a:solidFill>
                <a:round/>
                <a:headEnd/>
                <a:tailEnd/>
              </a:ln>
              <a:effectLst/>
            </p:spPr>
            <p:txBody>
              <a:bodyPr wrap="none" anchor="ctr"/>
              <a:lstStyle/>
              <a:p>
                <a:endParaRPr lang="fr-FR"/>
              </a:p>
            </p:txBody>
          </p:sp>
          <p:sp>
            <p:nvSpPr>
              <p:cNvPr id="139334" name="Oval 70"/>
              <p:cNvSpPr>
                <a:spLocks noChangeAspect="1" noChangeArrowheads="1"/>
              </p:cNvSpPr>
              <p:nvPr/>
            </p:nvSpPr>
            <p:spPr bwMode="auto">
              <a:xfrm>
                <a:off x="816" y="1332"/>
                <a:ext cx="27" cy="33"/>
              </a:xfrm>
              <a:prstGeom prst="ellipse">
                <a:avLst/>
              </a:prstGeom>
              <a:solidFill>
                <a:srgbClr val="333333"/>
              </a:solidFill>
              <a:ln w="9525">
                <a:solidFill>
                  <a:srgbClr val="000000"/>
                </a:solidFill>
                <a:round/>
                <a:headEnd/>
                <a:tailEnd/>
              </a:ln>
              <a:effectLst/>
            </p:spPr>
            <p:txBody>
              <a:bodyPr wrap="none" anchor="ctr"/>
              <a:lstStyle/>
              <a:p>
                <a:endParaRPr lang="fr-FR"/>
              </a:p>
            </p:txBody>
          </p:sp>
          <p:sp>
            <p:nvSpPr>
              <p:cNvPr id="139335" name="Oval 71"/>
              <p:cNvSpPr>
                <a:spLocks noChangeAspect="1" noChangeArrowheads="1"/>
              </p:cNvSpPr>
              <p:nvPr/>
            </p:nvSpPr>
            <p:spPr bwMode="auto">
              <a:xfrm>
                <a:off x="804" y="1284"/>
                <a:ext cx="27" cy="33"/>
              </a:xfrm>
              <a:prstGeom prst="ellipse">
                <a:avLst/>
              </a:prstGeom>
              <a:solidFill>
                <a:srgbClr val="333333"/>
              </a:solidFill>
              <a:ln w="9525">
                <a:solidFill>
                  <a:srgbClr val="000000"/>
                </a:solidFill>
                <a:round/>
                <a:headEnd/>
                <a:tailEnd/>
              </a:ln>
              <a:effectLst/>
            </p:spPr>
            <p:txBody>
              <a:bodyPr wrap="none" anchor="ctr"/>
              <a:lstStyle/>
              <a:p>
                <a:endParaRPr lang="fr-FR"/>
              </a:p>
            </p:txBody>
          </p:sp>
          <p:sp>
            <p:nvSpPr>
              <p:cNvPr id="139336" name="Oval 72"/>
              <p:cNvSpPr>
                <a:spLocks noChangeAspect="1" noChangeArrowheads="1"/>
              </p:cNvSpPr>
              <p:nvPr/>
            </p:nvSpPr>
            <p:spPr bwMode="auto">
              <a:xfrm>
                <a:off x="756" y="1521"/>
                <a:ext cx="27" cy="33"/>
              </a:xfrm>
              <a:prstGeom prst="ellipse">
                <a:avLst/>
              </a:prstGeom>
              <a:solidFill>
                <a:srgbClr val="333333"/>
              </a:solidFill>
              <a:ln w="9525">
                <a:solidFill>
                  <a:srgbClr val="000000"/>
                </a:solidFill>
                <a:round/>
                <a:headEnd/>
                <a:tailEnd/>
              </a:ln>
              <a:effectLst/>
            </p:spPr>
            <p:txBody>
              <a:bodyPr wrap="none" anchor="ctr"/>
              <a:lstStyle/>
              <a:p>
                <a:endParaRPr lang="fr-FR"/>
              </a:p>
            </p:txBody>
          </p:sp>
          <p:sp>
            <p:nvSpPr>
              <p:cNvPr id="139337" name="Oval 73"/>
              <p:cNvSpPr>
                <a:spLocks noChangeAspect="1" noChangeArrowheads="1"/>
              </p:cNvSpPr>
              <p:nvPr/>
            </p:nvSpPr>
            <p:spPr bwMode="auto">
              <a:xfrm>
                <a:off x="810" y="1473"/>
                <a:ext cx="27" cy="33"/>
              </a:xfrm>
              <a:prstGeom prst="ellipse">
                <a:avLst/>
              </a:prstGeom>
              <a:solidFill>
                <a:srgbClr val="333333"/>
              </a:solidFill>
              <a:ln w="9525">
                <a:solidFill>
                  <a:srgbClr val="000000"/>
                </a:solidFill>
                <a:round/>
                <a:headEnd/>
                <a:tailEnd/>
              </a:ln>
              <a:effectLst/>
            </p:spPr>
            <p:txBody>
              <a:bodyPr wrap="none" anchor="ctr"/>
              <a:lstStyle/>
              <a:p>
                <a:endParaRPr lang="fr-FR"/>
              </a:p>
            </p:txBody>
          </p:sp>
          <p:sp>
            <p:nvSpPr>
              <p:cNvPr id="139338" name="Oval 74"/>
              <p:cNvSpPr>
                <a:spLocks noChangeAspect="1" noChangeArrowheads="1"/>
              </p:cNvSpPr>
              <p:nvPr/>
            </p:nvSpPr>
            <p:spPr bwMode="auto">
              <a:xfrm>
                <a:off x="822" y="1425"/>
                <a:ext cx="27" cy="33"/>
              </a:xfrm>
              <a:prstGeom prst="ellipse">
                <a:avLst/>
              </a:prstGeom>
              <a:solidFill>
                <a:srgbClr val="333333"/>
              </a:solidFill>
              <a:ln w="9525">
                <a:solidFill>
                  <a:srgbClr val="000000"/>
                </a:solidFill>
                <a:round/>
                <a:headEnd/>
                <a:tailEnd/>
              </a:ln>
              <a:effectLst/>
            </p:spPr>
            <p:txBody>
              <a:bodyPr wrap="none" anchor="ctr"/>
              <a:lstStyle/>
              <a:p>
                <a:endParaRPr lang="fr-FR"/>
              </a:p>
            </p:txBody>
          </p:sp>
          <p:sp>
            <p:nvSpPr>
              <p:cNvPr id="139339" name="Oval 75"/>
              <p:cNvSpPr>
                <a:spLocks noChangeAspect="1" noChangeArrowheads="1"/>
              </p:cNvSpPr>
              <p:nvPr/>
            </p:nvSpPr>
            <p:spPr bwMode="auto">
              <a:xfrm>
                <a:off x="783" y="1485"/>
                <a:ext cx="27" cy="33"/>
              </a:xfrm>
              <a:prstGeom prst="ellipse">
                <a:avLst/>
              </a:prstGeom>
              <a:solidFill>
                <a:srgbClr val="333333"/>
              </a:solidFill>
              <a:ln w="9525">
                <a:solidFill>
                  <a:srgbClr val="000000"/>
                </a:solidFill>
                <a:round/>
                <a:headEnd/>
                <a:tailEnd/>
              </a:ln>
              <a:effectLst/>
            </p:spPr>
            <p:txBody>
              <a:bodyPr wrap="none" anchor="ctr"/>
              <a:lstStyle/>
              <a:p>
                <a:endParaRPr lang="fr-FR"/>
              </a:p>
            </p:txBody>
          </p:sp>
          <p:sp>
            <p:nvSpPr>
              <p:cNvPr id="139340" name="Oval 76"/>
              <p:cNvSpPr>
                <a:spLocks noChangeAspect="1" noChangeArrowheads="1"/>
              </p:cNvSpPr>
              <p:nvPr/>
            </p:nvSpPr>
            <p:spPr bwMode="auto">
              <a:xfrm flipH="1">
                <a:off x="786" y="1170"/>
                <a:ext cx="33" cy="27"/>
              </a:xfrm>
              <a:prstGeom prst="ellipse">
                <a:avLst/>
              </a:prstGeom>
              <a:solidFill>
                <a:srgbClr val="333333"/>
              </a:solidFill>
              <a:ln w="9525">
                <a:solidFill>
                  <a:srgbClr val="000000"/>
                </a:solidFill>
                <a:round/>
                <a:headEnd/>
                <a:tailEnd/>
              </a:ln>
              <a:effectLst/>
            </p:spPr>
            <p:txBody>
              <a:bodyPr wrap="none" anchor="ctr"/>
              <a:lstStyle/>
              <a:p>
                <a:endParaRPr lang="fr-FR"/>
              </a:p>
            </p:txBody>
          </p:sp>
          <p:sp>
            <p:nvSpPr>
              <p:cNvPr id="139341" name="Oval 77"/>
              <p:cNvSpPr>
                <a:spLocks noChangeAspect="1" noChangeArrowheads="1"/>
              </p:cNvSpPr>
              <p:nvPr/>
            </p:nvSpPr>
            <p:spPr bwMode="auto">
              <a:xfrm flipH="1">
                <a:off x="813" y="1122"/>
                <a:ext cx="33" cy="27"/>
              </a:xfrm>
              <a:prstGeom prst="ellipse">
                <a:avLst/>
              </a:prstGeom>
              <a:solidFill>
                <a:srgbClr val="333333"/>
              </a:solidFill>
              <a:ln w="9525">
                <a:solidFill>
                  <a:srgbClr val="000000"/>
                </a:solidFill>
                <a:round/>
                <a:headEnd/>
                <a:tailEnd/>
              </a:ln>
              <a:effectLst/>
            </p:spPr>
            <p:txBody>
              <a:bodyPr wrap="none" anchor="ctr"/>
              <a:lstStyle/>
              <a:p>
                <a:endParaRPr lang="fr-FR"/>
              </a:p>
            </p:txBody>
          </p:sp>
          <p:sp>
            <p:nvSpPr>
              <p:cNvPr id="139342" name="Oval 78"/>
              <p:cNvSpPr>
                <a:spLocks noChangeAspect="1" noChangeArrowheads="1"/>
              </p:cNvSpPr>
              <p:nvPr/>
            </p:nvSpPr>
            <p:spPr bwMode="auto">
              <a:xfrm flipH="1">
                <a:off x="828" y="1083"/>
                <a:ext cx="33" cy="27"/>
              </a:xfrm>
              <a:prstGeom prst="ellipse">
                <a:avLst/>
              </a:prstGeom>
              <a:solidFill>
                <a:srgbClr val="333333"/>
              </a:solidFill>
              <a:ln w="9525">
                <a:solidFill>
                  <a:srgbClr val="000000"/>
                </a:solidFill>
                <a:round/>
                <a:headEnd/>
                <a:tailEnd/>
              </a:ln>
              <a:effectLst/>
            </p:spPr>
            <p:txBody>
              <a:bodyPr wrap="none" anchor="ctr"/>
              <a:lstStyle/>
              <a:p>
                <a:endParaRPr lang="fr-FR"/>
              </a:p>
            </p:txBody>
          </p:sp>
          <p:sp>
            <p:nvSpPr>
              <p:cNvPr id="139343" name="Oval 79"/>
              <p:cNvSpPr>
                <a:spLocks noChangeAspect="1" noChangeArrowheads="1"/>
              </p:cNvSpPr>
              <p:nvPr/>
            </p:nvSpPr>
            <p:spPr bwMode="auto">
              <a:xfrm>
                <a:off x="744" y="1569"/>
                <a:ext cx="27" cy="33"/>
              </a:xfrm>
              <a:prstGeom prst="ellipse">
                <a:avLst/>
              </a:prstGeom>
              <a:solidFill>
                <a:srgbClr val="333333"/>
              </a:solidFill>
              <a:ln w="9525">
                <a:solidFill>
                  <a:srgbClr val="000000"/>
                </a:solidFill>
                <a:round/>
                <a:headEnd/>
                <a:tailEnd/>
              </a:ln>
              <a:effectLst/>
            </p:spPr>
            <p:txBody>
              <a:bodyPr wrap="none" anchor="ctr"/>
              <a:lstStyle/>
              <a:p>
                <a:endParaRPr lang="fr-FR"/>
              </a:p>
            </p:txBody>
          </p:sp>
          <p:sp>
            <p:nvSpPr>
              <p:cNvPr id="139344" name="Oval 80"/>
              <p:cNvSpPr>
                <a:spLocks noChangeAspect="1" noChangeArrowheads="1"/>
              </p:cNvSpPr>
              <p:nvPr/>
            </p:nvSpPr>
            <p:spPr bwMode="auto">
              <a:xfrm>
                <a:off x="735" y="1614"/>
                <a:ext cx="27" cy="33"/>
              </a:xfrm>
              <a:prstGeom prst="ellipse">
                <a:avLst/>
              </a:prstGeom>
              <a:solidFill>
                <a:srgbClr val="333333"/>
              </a:solidFill>
              <a:ln w="9525">
                <a:solidFill>
                  <a:srgbClr val="000000"/>
                </a:solidFill>
                <a:round/>
                <a:headEnd/>
                <a:tailEnd/>
              </a:ln>
              <a:effectLst/>
            </p:spPr>
            <p:txBody>
              <a:bodyPr wrap="none" anchor="ctr"/>
              <a:lstStyle/>
              <a:p>
                <a:endParaRPr lang="fr-FR"/>
              </a:p>
            </p:txBody>
          </p:sp>
        </p:grpSp>
        <p:sp>
          <p:nvSpPr>
            <p:cNvPr id="139345" name="Freeform 81"/>
            <p:cNvSpPr>
              <a:spLocks noChangeAspect="1"/>
            </p:cNvSpPr>
            <p:nvPr/>
          </p:nvSpPr>
          <p:spPr bwMode="auto">
            <a:xfrm rot="-5400000">
              <a:off x="2458" y="3060"/>
              <a:ext cx="326" cy="175"/>
            </a:xfrm>
            <a:custGeom>
              <a:avLst/>
              <a:gdLst/>
              <a:ahLst/>
              <a:cxnLst>
                <a:cxn ang="0">
                  <a:pos x="432" y="168"/>
                </a:cxn>
                <a:cxn ang="0">
                  <a:pos x="240" y="24"/>
                </a:cxn>
                <a:cxn ang="0">
                  <a:pos x="0" y="24"/>
                </a:cxn>
              </a:cxnLst>
              <a:rect l="0" t="0" r="r" b="b"/>
              <a:pathLst>
                <a:path w="432" h="168">
                  <a:moveTo>
                    <a:pt x="432" y="168"/>
                  </a:moveTo>
                  <a:cubicBezTo>
                    <a:pt x="372" y="108"/>
                    <a:pt x="312" y="48"/>
                    <a:pt x="240" y="24"/>
                  </a:cubicBezTo>
                  <a:cubicBezTo>
                    <a:pt x="168" y="0"/>
                    <a:pt x="84" y="12"/>
                    <a:pt x="0" y="24"/>
                  </a:cubicBezTo>
                </a:path>
              </a:pathLst>
            </a:custGeom>
            <a:noFill/>
            <a:ln w="28575">
              <a:solidFill>
                <a:srgbClr val="000000"/>
              </a:solidFill>
              <a:round/>
              <a:headEnd/>
              <a:tailEnd/>
            </a:ln>
            <a:effectLst/>
          </p:spPr>
          <p:txBody>
            <a:bodyPr/>
            <a:lstStyle/>
            <a:p>
              <a:endParaRPr lang="fr-FR"/>
            </a:p>
          </p:txBody>
        </p:sp>
        <p:sp>
          <p:nvSpPr>
            <p:cNvPr id="139346" name="Line 82"/>
            <p:cNvSpPr>
              <a:spLocks noChangeAspect="1" noChangeShapeType="1"/>
            </p:cNvSpPr>
            <p:nvPr/>
          </p:nvSpPr>
          <p:spPr bwMode="auto">
            <a:xfrm rot="16200000" flipV="1">
              <a:off x="2414" y="3007"/>
              <a:ext cx="577" cy="1"/>
            </a:xfrm>
            <a:prstGeom prst="line">
              <a:avLst/>
            </a:prstGeom>
            <a:noFill/>
            <a:ln w="28575">
              <a:solidFill>
                <a:srgbClr val="000000"/>
              </a:solidFill>
              <a:round/>
              <a:headEnd/>
              <a:tailEnd/>
            </a:ln>
            <a:effectLst/>
          </p:spPr>
          <p:txBody>
            <a:bodyPr/>
            <a:lstStyle/>
            <a:p>
              <a:endParaRPr lang="fr-FR"/>
            </a:p>
          </p:txBody>
        </p:sp>
        <p:sp>
          <p:nvSpPr>
            <p:cNvPr id="139347" name="Freeform 83"/>
            <p:cNvSpPr>
              <a:spLocks noChangeAspect="1"/>
            </p:cNvSpPr>
            <p:nvPr/>
          </p:nvSpPr>
          <p:spPr bwMode="auto">
            <a:xfrm rot="16200000" flipV="1">
              <a:off x="3531" y="3050"/>
              <a:ext cx="312" cy="175"/>
            </a:xfrm>
            <a:custGeom>
              <a:avLst/>
              <a:gdLst/>
              <a:ahLst/>
              <a:cxnLst>
                <a:cxn ang="0">
                  <a:pos x="432" y="168"/>
                </a:cxn>
                <a:cxn ang="0">
                  <a:pos x="240" y="24"/>
                </a:cxn>
                <a:cxn ang="0">
                  <a:pos x="0" y="24"/>
                </a:cxn>
              </a:cxnLst>
              <a:rect l="0" t="0" r="r" b="b"/>
              <a:pathLst>
                <a:path w="432" h="168">
                  <a:moveTo>
                    <a:pt x="432" y="168"/>
                  </a:moveTo>
                  <a:cubicBezTo>
                    <a:pt x="372" y="108"/>
                    <a:pt x="312" y="48"/>
                    <a:pt x="240" y="24"/>
                  </a:cubicBezTo>
                  <a:cubicBezTo>
                    <a:pt x="168" y="0"/>
                    <a:pt x="84" y="12"/>
                    <a:pt x="0" y="24"/>
                  </a:cubicBezTo>
                </a:path>
              </a:pathLst>
            </a:custGeom>
            <a:noFill/>
            <a:ln w="28575">
              <a:solidFill>
                <a:srgbClr val="000000"/>
              </a:solidFill>
              <a:round/>
              <a:headEnd/>
              <a:tailEnd/>
            </a:ln>
            <a:effectLst/>
          </p:spPr>
          <p:txBody>
            <a:bodyPr/>
            <a:lstStyle/>
            <a:p>
              <a:endParaRPr lang="fr-FR"/>
            </a:p>
          </p:txBody>
        </p:sp>
        <p:sp>
          <p:nvSpPr>
            <p:cNvPr id="139348" name="Line 84"/>
            <p:cNvSpPr>
              <a:spLocks noChangeAspect="1" noChangeShapeType="1"/>
            </p:cNvSpPr>
            <p:nvPr/>
          </p:nvSpPr>
          <p:spPr bwMode="auto">
            <a:xfrm rot="16200000" flipV="1">
              <a:off x="3310" y="3013"/>
              <a:ext cx="577" cy="0"/>
            </a:xfrm>
            <a:prstGeom prst="line">
              <a:avLst/>
            </a:prstGeom>
            <a:noFill/>
            <a:ln w="28575">
              <a:solidFill>
                <a:srgbClr val="000000"/>
              </a:solidFill>
              <a:round/>
              <a:headEnd/>
              <a:tailEnd/>
            </a:ln>
            <a:effectLst/>
          </p:spPr>
          <p:txBody>
            <a:bodyPr/>
            <a:lstStyle/>
            <a:p>
              <a:endParaRPr lang="fr-FR"/>
            </a:p>
          </p:txBody>
        </p:sp>
      </p:grpSp>
      <p:sp>
        <p:nvSpPr>
          <p:cNvPr id="139349" name="AutoShape 85"/>
          <p:cNvSpPr>
            <a:spLocks noChangeArrowheads="1"/>
          </p:cNvSpPr>
          <p:nvPr/>
        </p:nvSpPr>
        <p:spPr bwMode="auto">
          <a:xfrm>
            <a:off x="1581150" y="6062663"/>
            <a:ext cx="1025525" cy="519112"/>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25400">
            <a:solidFill>
              <a:schemeClr val="tx1"/>
            </a:solidFill>
            <a:miter lim="800000"/>
            <a:headEnd/>
            <a:tailEnd/>
          </a:ln>
          <a:effectLst/>
        </p:spPr>
        <p:txBody>
          <a:bodyPr wrap="none" anchor="ctr"/>
          <a:lstStyle/>
          <a:p>
            <a:endParaRPr lang="fr-FR"/>
          </a:p>
        </p:txBody>
      </p:sp>
      <p:sp>
        <p:nvSpPr>
          <p:cNvPr id="139350" name="AutoShape 86"/>
          <p:cNvSpPr>
            <a:spLocks noChangeArrowheads="1"/>
          </p:cNvSpPr>
          <p:nvPr/>
        </p:nvSpPr>
        <p:spPr bwMode="auto">
          <a:xfrm>
            <a:off x="2706688" y="4813300"/>
            <a:ext cx="1036637" cy="333375"/>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15875">
            <a:solidFill>
              <a:schemeClr val="tx1"/>
            </a:solidFill>
            <a:miter lim="800000"/>
            <a:headEnd/>
            <a:tailEnd/>
          </a:ln>
          <a:effectLst/>
        </p:spPr>
        <p:txBody>
          <a:bodyPr wrap="none" anchor="ctr"/>
          <a:lstStyle/>
          <a:p>
            <a:endParaRPr lang="fr-FR"/>
          </a:p>
        </p:txBody>
      </p:sp>
      <p:sp>
        <p:nvSpPr>
          <p:cNvPr id="139351" name="AutoShape 87"/>
          <p:cNvSpPr>
            <a:spLocks noChangeArrowheads="1"/>
          </p:cNvSpPr>
          <p:nvPr/>
        </p:nvSpPr>
        <p:spPr bwMode="auto">
          <a:xfrm>
            <a:off x="2706688" y="2717800"/>
            <a:ext cx="1036637" cy="333375"/>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15875">
            <a:solidFill>
              <a:schemeClr val="tx1"/>
            </a:solidFill>
            <a:miter lim="800000"/>
            <a:headEnd/>
            <a:tailEnd/>
          </a:ln>
          <a:effectLst/>
        </p:spPr>
        <p:txBody>
          <a:bodyPr wrap="none" anchor="ctr"/>
          <a:lstStyle/>
          <a:p>
            <a:endParaRPr lang="fr-FR"/>
          </a:p>
        </p:txBody>
      </p:sp>
      <p:pic>
        <p:nvPicPr>
          <p:cNvPr id="139352" name="Picture 88" descr="Plot Rhaut"/>
          <p:cNvPicPr>
            <a:picLocks noChangeAspect="1" noChangeArrowheads="1"/>
          </p:cNvPicPr>
          <p:nvPr/>
        </p:nvPicPr>
        <p:blipFill>
          <a:blip r:embed="rId4" cstate="print"/>
          <a:srcRect/>
          <a:stretch>
            <a:fillRect/>
          </a:stretch>
        </p:blipFill>
        <p:spPr bwMode="auto">
          <a:xfrm>
            <a:off x="307975" y="2152650"/>
            <a:ext cx="2062163" cy="1909763"/>
          </a:xfrm>
          <a:prstGeom prst="rect">
            <a:avLst/>
          </a:prstGeom>
          <a:noFill/>
        </p:spPr>
      </p:pic>
      <p:sp>
        <p:nvSpPr>
          <p:cNvPr id="4" name="Title Placeholder 1"/>
          <p:cNvSpPr txBox="1">
            <a:spLocks/>
          </p:cNvSpPr>
          <p:nvPr/>
        </p:nvSpPr>
        <p:spPr bwMode="auto">
          <a:xfrm>
            <a:off x="0" y="0"/>
            <a:ext cx="9144000" cy="763588"/>
          </a:xfrm>
          <a:prstGeom prst="rect">
            <a:avLst/>
          </a:prstGeom>
          <a:gradFill rotWithShape="0">
            <a:gsLst>
              <a:gs pos="0">
                <a:schemeClr val="accent2">
                  <a:gamma/>
                  <a:shade val="46275"/>
                  <a:invGamma/>
                </a:schemeClr>
              </a:gs>
              <a:gs pos="50000">
                <a:schemeClr val="accent2"/>
              </a:gs>
              <a:gs pos="100000">
                <a:schemeClr val="accent2">
                  <a:gamma/>
                  <a:shade val="46275"/>
                  <a:invGamma/>
                </a:schemeClr>
              </a:gs>
            </a:gsLst>
            <a:lin ang="5400000" scaled="1"/>
          </a:gradFill>
          <a:ln w="9525">
            <a:solidFill>
              <a:schemeClr val="tx1"/>
            </a:solidFill>
            <a:miter lim="800000"/>
            <a:headEnd/>
            <a:tailEnd/>
          </a:ln>
        </p:spPr>
        <p:txBody>
          <a:bodyPr anchor="ctr"/>
          <a:lstStyle/>
          <a:p>
            <a:pPr algn="ctr"/>
            <a:r>
              <a:rPr lang="en-US" sz="3200" b="1">
                <a:solidFill>
                  <a:schemeClr val="bg1"/>
                </a:solidFill>
                <a:latin typeface="Times New Roman" pitchFamily="18" charset="0"/>
                <a:cs typeface="Arial" charset="0"/>
              </a:rPr>
              <a:t>Two resistances model : a filamentary conduction</a:t>
            </a:r>
          </a:p>
        </p:txBody>
      </p:sp>
      <p:sp>
        <p:nvSpPr>
          <p:cNvPr id="60" name="AutoShape 19"/>
          <p:cNvSpPr>
            <a:spLocks noChangeArrowheads="1"/>
          </p:cNvSpPr>
          <p:nvPr/>
        </p:nvSpPr>
        <p:spPr bwMode="auto">
          <a:xfrm>
            <a:off x="2932113" y="5824538"/>
            <a:ext cx="3736975" cy="985837"/>
          </a:xfrm>
          <a:prstGeom prst="roundRect">
            <a:avLst>
              <a:gd name="adj" fmla="val 16667"/>
            </a:avLst>
          </a:prstGeom>
          <a:gradFill rotWithShape="0">
            <a:gsLst>
              <a:gs pos="0">
                <a:srgbClr val="FF9900"/>
              </a:gs>
              <a:gs pos="50000">
                <a:srgbClr val="FFFF66"/>
              </a:gs>
              <a:gs pos="100000">
                <a:srgbClr val="FF9900"/>
              </a:gs>
            </a:gsLst>
            <a:lin ang="5400000" scaled="1"/>
          </a:gradFill>
          <a:ln w="9525">
            <a:round/>
            <a:headEnd/>
            <a:tailEnd/>
          </a:ln>
          <a:effectLst>
            <a:outerShdw dist="50800" dir="5400000" algn="ctr" rotWithShape="0">
              <a:srgbClr val="FF9900"/>
            </a:outerShdw>
          </a:effectLst>
          <a:scene3d>
            <a:camera prst="legacyObliqueTopRight"/>
            <a:lightRig rig="legacyFlat3" dir="b"/>
          </a:scene3d>
          <a:sp3d extrusionH="49200" prstMaterial="legacyMatte">
            <a:bevelT w="13500" h="13500" prst="angle"/>
            <a:bevelB w="13500" h="13500" prst="angle"/>
            <a:extrusionClr>
              <a:srgbClr val="FF9900"/>
            </a:extrusionClr>
          </a:sp3d>
        </p:spPr>
        <p:txBody>
          <a:bodyPr wrap="none" anchor="ctr">
            <a:flatTx/>
          </a:bodyPr>
          <a:lstStyle/>
          <a:p>
            <a:pPr>
              <a:spcBef>
                <a:spcPct val="50000"/>
              </a:spcBef>
            </a:pPr>
            <a:r>
              <a:rPr lang="en-US" sz="2400" b="1">
                <a:latin typeface="Comic Sans MS" pitchFamily="66" charset="0"/>
              </a:rPr>
              <a:t>Electric pulse induced </a:t>
            </a:r>
            <a:br>
              <a:rPr lang="en-US" sz="2400" b="1">
                <a:latin typeface="Comic Sans MS" pitchFamily="66" charset="0"/>
              </a:rPr>
            </a:br>
            <a:r>
              <a:rPr lang="en-US" sz="2400" b="1">
                <a:latin typeface="Comic Sans MS" pitchFamily="66" charset="0"/>
              </a:rPr>
              <a:t>filamentary conduction</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6194" name="Object 2"/>
          <p:cNvGraphicFramePr>
            <a:graphicFrameLocks noChangeAspect="1"/>
          </p:cNvGraphicFramePr>
          <p:nvPr/>
        </p:nvGraphicFramePr>
        <p:xfrm>
          <a:off x="2765425" y="1795463"/>
          <a:ext cx="4259263" cy="4281487"/>
        </p:xfrm>
        <a:graphic>
          <a:graphicData uri="http://schemas.openxmlformats.org/presentationml/2006/ole">
            <p:oleObj spid="_x0000_s136194" name="Image bitmap" r:id="rId3" imgW="8647619" imgH="8647619" progId="PBrush">
              <p:embed/>
            </p:oleObj>
          </a:graphicData>
        </a:graphic>
      </p:graphicFrame>
      <p:grpSp>
        <p:nvGrpSpPr>
          <p:cNvPr id="136196" name="Group 4"/>
          <p:cNvGrpSpPr>
            <a:grpSpLocks/>
          </p:cNvGrpSpPr>
          <p:nvPr/>
        </p:nvGrpSpPr>
        <p:grpSpPr bwMode="auto">
          <a:xfrm>
            <a:off x="390525" y="1795463"/>
            <a:ext cx="6634163" cy="4281487"/>
            <a:chOff x="246" y="1304"/>
            <a:chExt cx="4179" cy="2697"/>
          </a:xfrm>
        </p:grpSpPr>
        <p:graphicFrame>
          <p:nvGraphicFramePr>
            <p:cNvPr id="136197" name="Object 5"/>
            <p:cNvGraphicFramePr>
              <a:graphicFrameLocks noChangeAspect="1"/>
            </p:cNvGraphicFramePr>
            <p:nvPr/>
          </p:nvGraphicFramePr>
          <p:xfrm>
            <a:off x="1742" y="1304"/>
            <a:ext cx="2683" cy="2697"/>
          </p:xfrm>
          <a:graphic>
            <a:graphicData uri="http://schemas.openxmlformats.org/presentationml/2006/ole">
              <p:oleObj spid="_x0000_s136197" name="Image bitmap" r:id="rId4" imgW="8647619" imgH="8647619" progId="PBrush">
                <p:embed/>
              </p:oleObj>
            </a:graphicData>
          </a:graphic>
        </p:graphicFrame>
        <p:sp>
          <p:nvSpPr>
            <p:cNvPr id="136198" name="Text Box 6"/>
            <p:cNvSpPr txBox="1">
              <a:spLocks noChangeArrowheads="1"/>
            </p:cNvSpPr>
            <p:nvPr/>
          </p:nvSpPr>
          <p:spPr bwMode="auto">
            <a:xfrm>
              <a:off x="246" y="2257"/>
              <a:ext cx="691" cy="250"/>
            </a:xfrm>
            <a:prstGeom prst="rect">
              <a:avLst/>
            </a:prstGeom>
            <a:noFill/>
            <a:ln w="76200" cmpd="tri">
              <a:noFill/>
              <a:miter lim="800000"/>
              <a:headEnd/>
              <a:tailEnd/>
            </a:ln>
            <a:effectLst/>
          </p:spPr>
          <p:txBody>
            <a:bodyPr wrap="none" anchor="b">
              <a:spAutoFit/>
            </a:bodyPr>
            <a:lstStyle/>
            <a:p>
              <a:r>
                <a:rPr lang="en-GB" sz="2000" b="1">
                  <a:solidFill>
                    <a:schemeClr val="accent2"/>
                  </a:solidFill>
                  <a:latin typeface="Comic Sans MS" pitchFamily="66" charset="0"/>
                </a:rPr>
                <a:t>1.4 mA</a:t>
              </a:r>
            </a:p>
          </p:txBody>
        </p:sp>
      </p:grpSp>
      <p:sp>
        <p:nvSpPr>
          <p:cNvPr id="136199" name="Text Box 7"/>
          <p:cNvSpPr txBox="1">
            <a:spLocks noChangeArrowheads="1"/>
          </p:cNvSpPr>
          <p:nvPr/>
        </p:nvSpPr>
        <p:spPr bwMode="auto">
          <a:xfrm>
            <a:off x="390525" y="2770188"/>
            <a:ext cx="1143000" cy="396875"/>
          </a:xfrm>
          <a:prstGeom prst="rect">
            <a:avLst/>
          </a:prstGeom>
          <a:noFill/>
          <a:ln w="76200" cmpd="tri">
            <a:noFill/>
            <a:miter lim="800000"/>
            <a:headEnd/>
            <a:tailEnd/>
          </a:ln>
          <a:effectLst/>
        </p:spPr>
        <p:txBody>
          <a:bodyPr wrap="none" anchor="b">
            <a:spAutoFit/>
          </a:bodyPr>
          <a:lstStyle/>
          <a:p>
            <a:r>
              <a:rPr lang="en-GB" sz="2000" b="1">
                <a:solidFill>
                  <a:srgbClr val="FF9900"/>
                </a:solidFill>
                <a:latin typeface="Comic Sans MS" pitchFamily="66" charset="0"/>
              </a:rPr>
              <a:t>100 mA</a:t>
            </a:r>
          </a:p>
        </p:txBody>
      </p:sp>
      <p:grpSp>
        <p:nvGrpSpPr>
          <p:cNvPr id="136200" name="Group 8"/>
          <p:cNvGrpSpPr>
            <a:grpSpLocks/>
          </p:cNvGrpSpPr>
          <p:nvPr/>
        </p:nvGrpSpPr>
        <p:grpSpPr bwMode="auto">
          <a:xfrm>
            <a:off x="390525" y="1795463"/>
            <a:ext cx="6634163" cy="4281487"/>
            <a:chOff x="246" y="1299"/>
            <a:chExt cx="4179" cy="2697"/>
          </a:xfrm>
        </p:grpSpPr>
        <p:graphicFrame>
          <p:nvGraphicFramePr>
            <p:cNvPr id="136201" name="Object 9"/>
            <p:cNvGraphicFramePr>
              <a:graphicFrameLocks noChangeAspect="1"/>
            </p:cNvGraphicFramePr>
            <p:nvPr/>
          </p:nvGraphicFramePr>
          <p:xfrm>
            <a:off x="1742" y="1299"/>
            <a:ext cx="2683" cy="2697"/>
          </p:xfrm>
          <a:graphic>
            <a:graphicData uri="http://schemas.openxmlformats.org/presentationml/2006/ole">
              <p:oleObj spid="_x0000_s136201" name="Image bitmap" r:id="rId5" imgW="8647619" imgH="8647619" progId="PBrush">
                <p:embed/>
              </p:oleObj>
            </a:graphicData>
          </a:graphic>
        </p:graphicFrame>
        <p:sp>
          <p:nvSpPr>
            <p:cNvPr id="136202" name="Text Box 10"/>
            <p:cNvSpPr txBox="1">
              <a:spLocks noChangeArrowheads="1"/>
            </p:cNvSpPr>
            <p:nvPr/>
          </p:nvSpPr>
          <p:spPr bwMode="auto">
            <a:xfrm>
              <a:off x="246" y="2619"/>
              <a:ext cx="691" cy="250"/>
            </a:xfrm>
            <a:prstGeom prst="rect">
              <a:avLst/>
            </a:prstGeom>
            <a:noFill/>
            <a:ln w="76200" cmpd="tri">
              <a:noFill/>
              <a:miter lim="800000"/>
              <a:headEnd/>
              <a:tailEnd/>
            </a:ln>
            <a:effectLst/>
          </p:spPr>
          <p:txBody>
            <a:bodyPr wrap="none" anchor="b">
              <a:spAutoFit/>
            </a:bodyPr>
            <a:lstStyle/>
            <a:p>
              <a:r>
                <a:rPr lang="en-GB" sz="2000" b="1">
                  <a:solidFill>
                    <a:srgbClr val="99FF33"/>
                  </a:solidFill>
                  <a:latin typeface="Comic Sans MS" pitchFamily="66" charset="0"/>
                </a:rPr>
                <a:t>4.4 mA</a:t>
              </a:r>
            </a:p>
          </p:txBody>
        </p:sp>
      </p:grpSp>
      <p:grpSp>
        <p:nvGrpSpPr>
          <p:cNvPr id="136203" name="Group 11"/>
          <p:cNvGrpSpPr>
            <a:grpSpLocks/>
          </p:cNvGrpSpPr>
          <p:nvPr/>
        </p:nvGrpSpPr>
        <p:grpSpPr bwMode="auto">
          <a:xfrm>
            <a:off x="400050" y="1795463"/>
            <a:ext cx="6634163" cy="4281487"/>
            <a:chOff x="246" y="1305"/>
            <a:chExt cx="4179" cy="2697"/>
          </a:xfrm>
        </p:grpSpPr>
        <p:graphicFrame>
          <p:nvGraphicFramePr>
            <p:cNvPr id="136204" name="Object 12"/>
            <p:cNvGraphicFramePr>
              <a:graphicFrameLocks noChangeAspect="1"/>
            </p:cNvGraphicFramePr>
            <p:nvPr/>
          </p:nvGraphicFramePr>
          <p:xfrm>
            <a:off x="1742" y="1305"/>
            <a:ext cx="2683" cy="2697"/>
          </p:xfrm>
          <a:graphic>
            <a:graphicData uri="http://schemas.openxmlformats.org/presentationml/2006/ole">
              <p:oleObj spid="_x0000_s136204" name="Image bitmap" r:id="rId6" imgW="8647619" imgH="8647619" progId="PBrush">
                <p:embed/>
              </p:oleObj>
            </a:graphicData>
          </a:graphic>
        </p:graphicFrame>
        <p:sp>
          <p:nvSpPr>
            <p:cNvPr id="136205" name="Text Box 13"/>
            <p:cNvSpPr txBox="1">
              <a:spLocks noChangeArrowheads="1"/>
            </p:cNvSpPr>
            <p:nvPr/>
          </p:nvSpPr>
          <p:spPr bwMode="auto">
            <a:xfrm>
              <a:off x="246" y="2982"/>
              <a:ext cx="691" cy="250"/>
            </a:xfrm>
            <a:prstGeom prst="rect">
              <a:avLst/>
            </a:prstGeom>
            <a:noFill/>
            <a:ln w="76200" cmpd="tri">
              <a:noFill/>
              <a:miter lim="800000"/>
              <a:headEnd/>
              <a:tailEnd/>
            </a:ln>
            <a:effectLst/>
          </p:spPr>
          <p:txBody>
            <a:bodyPr wrap="none" anchor="b">
              <a:spAutoFit/>
            </a:bodyPr>
            <a:lstStyle/>
            <a:p>
              <a:r>
                <a:rPr lang="en-GB" sz="2000" b="1">
                  <a:solidFill>
                    <a:srgbClr val="FF3300"/>
                  </a:solidFill>
                  <a:latin typeface="Comic Sans MS" pitchFamily="66" charset="0"/>
                </a:rPr>
                <a:t>6.3 mA</a:t>
              </a:r>
            </a:p>
          </p:txBody>
        </p:sp>
        <p:sp>
          <p:nvSpPr>
            <p:cNvPr id="136206" name="Text Box 14"/>
            <p:cNvSpPr txBox="1">
              <a:spLocks noChangeArrowheads="1"/>
            </p:cNvSpPr>
            <p:nvPr/>
          </p:nvSpPr>
          <p:spPr bwMode="auto">
            <a:xfrm>
              <a:off x="246" y="3344"/>
              <a:ext cx="622" cy="250"/>
            </a:xfrm>
            <a:prstGeom prst="rect">
              <a:avLst/>
            </a:prstGeom>
            <a:noFill/>
            <a:ln w="76200" cmpd="tri">
              <a:noFill/>
              <a:miter lim="800000"/>
              <a:headEnd/>
              <a:tailEnd/>
            </a:ln>
            <a:effectLst/>
          </p:spPr>
          <p:txBody>
            <a:bodyPr wrap="none" anchor="b">
              <a:spAutoFit/>
            </a:bodyPr>
            <a:lstStyle/>
            <a:p>
              <a:r>
                <a:rPr lang="en-GB" sz="2000" b="1">
                  <a:solidFill>
                    <a:srgbClr val="66CCFF"/>
                  </a:solidFill>
                  <a:latin typeface="Comic Sans MS" pitchFamily="66" charset="0"/>
                </a:rPr>
                <a:t>25 mA</a:t>
              </a:r>
            </a:p>
          </p:txBody>
        </p:sp>
        <p:sp>
          <p:nvSpPr>
            <p:cNvPr id="136207" name="Text Box 15"/>
            <p:cNvSpPr txBox="1">
              <a:spLocks noChangeArrowheads="1"/>
            </p:cNvSpPr>
            <p:nvPr/>
          </p:nvSpPr>
          <p:spPr bwMode="auto">
            <a:xfrm>
              <a:off x="246" y="3707"/>
              <a:ext cx="622" cy="250"/>
            </a:xfrm>
            <a:prstGeom prst="rect">
              <a:avLst/>
            </a:prstGeom>
            <a:noFill/>
            <a:ln w="76200" cmpd="tri">
              <a:noFill/>
              <a:miter lim="800000"/>
              <a:headEnd/>
              <a:tailEnd/>
            </a:ln>
            <a:effectLst/>
          </p:spPr>
          <p:txBody>
            <a:bodyPr wrap="none" anchor="b">
              <a:spAutoFit/>
            </a:bodyPr>
            <a:lstStyle/>
            <a:p>
              <a:r>
                <a:rPr lang="en-GB" sz="2000" b="1">
                  <a:solidFill>
                    <a:srgbClr val="000000"/>
                  </a:solidFill>
                  <a:latin typeface="Comic Sans MS" pitchFamily="66" charset="0"/>
                </a:rPr>
                <a:t>40 mA</a:t>
              </a:r>
            </a:p>
          </p:txBody>
        </p:sp>
      </p:grpSp>
      <p:sp>
        <p:nvSpPr>
          <p:cNvPr id="136208" name="Text Box 16"/>
          <p:cNvSpPr txBox="1">
            <a:spLocks noChangeArrowheads="1"/>
          </p:cNvSpPr>
          <p:nvPr/>
        </p:nvSpPr>
        <p:spPr bwMode="auto">
          <a:xfrm>
            <a:off x="341313" y="1795463"/>
            <a:ext cx="2336800" cy="701675"/>
          </a:xfrm>
          <a:prstGeom prst="rect">
            <a:avLst/>
          </a:prstGeom>
          <a:noFill/>
          <a:ln w="76200" cmpd="tri">
            <a:noFill/>
            <a:miter lim="800000"/>
            <a:headEnd/>
            <a:tailEnd/>
          </a:ln>
          <a:effectLst/>
        </p:spPr>
        <p:txBody>
          <a:bodyPr anchor="b">
            <a:spAutoFit/>
          </a:bodyPr>
          <a:lstStyle/>
          <a:p>
            <a:r>
              <a:rPr lang="en-GB" sz="2000" b="1">
                <a:solidFill>
                  <a:srgbClr val="000000"/>
                </a:solidFill>
                <a:latin typeface="Comic Sans MS" pitchFamily="66" charset="0"/>
              </a:rPr>
              <a:t>Current pulse </a:t>
            </a:r>
          </a:p>
          <a:p>
            <a:r>
              <a:rPr lang="en-GB" sz="2000" b="1">
                <a:solidFill>
                  <a:srgbClr val="000000"/>
                </a:solidFill>
                <a:latin typeface="Comic Sans MS" pitchFamily="66" charset="0"/>
              </a:rPr>
              <a:t>applied at 70 K</a:t>
            </a:r>
          </a:p>
        </p:txBody>
      </p:sp>
      <p:sp>
        <p:nvSpPr>
          <p:cNvPr id="136209" name="Text Box 17"/>
          <p:cNvSpPr txBox="1">
            <a:spLocks noChangeArrowheads="1"/>
          </p:cNvSpPr>
          <p:nvPr/>
        </p:nvSpPr>
        <p:spPr bwMode="auto">
          <a:xfrm>
            <a:off x="3455988" y="4906963"/>
            <a:ext cx="2563812" cy="396875"/>
          </a:xfrm>
          <a:prstGeom prst="rect">
            <a:avLst/>
          </a:prstGeom>
          <a:noFill/>
          <a:ln w="76200" cmpd="tri">
            <a:noFill/>
            <a:miter lim="800000"/>
            <a:headEnd/>
            <a:tailEnd/>
          </a:ln>
          <a:effectLst/>
        </p:spPr>
        <p:txBody>
          <a:bodyPr wrap="none" anchor="b">
            <a:spAutoFit/>
          </a:bodyPr>
          <a:lstStyle/>
          <a:p>
            <a:r>
              <a:rPr lang="en-GB" sz="2000" b="1">
                <a:solidFill>
                  <a:srgbClr val="000000"/>
                </a:solidFill>
                <a:latin typeface="Comic Sans MS" pitchFamily="66" charset="0"/>
              </a:rPr>
              <a:t>Low bias resistivity</a:t>
            </a:r>
          </a:p>
        </p:txBody>
      </p:sp>
      <p:sp>
        <p:nvSpPr>
          <p:cNvPr id="136210" name="Text Box 18"/>
          <p:cNvSpPr txBox="1">
            <a:spLocks noChangeArrowheads="1"/>
          </p:cNvSpPr>
          <p:nvPr/>
        </p:nvSpPr>
        <p:spPr bwMode="auto">
          <a:xfrm>
            <a:off x="4918075" y="2017713"/>
            <a:ext cx="1924050" cy="701675"/>
          </a:xfrm>
          <a:prstGeom prst="rect">
            <a:avLst/>
          </a:prstGeom>
          <a:noFill/>
          <a:ln w="76200" cmpd="tri">
            <a:noFill/>
            <a:miter lim="800000"/>
            <a:headEnd/>
            <a:tailEnd/>
          </a:ln>
          <a:effectLst/>
        </p:spPr>
        <p:txBody>
          <a:bodyPr wrap="none" anchor="b">
            <a:spAutoFit/>
          </a:bodyPr>
          <a:lstStyle/>
          <a:p>
            <a:pPr algn="ctr"/>
            <a:r>
              <a:rPr lang="en-GB" sz="2000" b="1">
                <a:solidFill>
                  <a:srgbClr val="000000"/>
                </a:solidFill>
                <a:latin typeface="Comic Sans MS" pitchFamily="66" charset="0"/>
              </a:rPr>
              <a:t>4 points</a:t>
            </a:r>
          </a:p>
          <a:p>
            <a:pPr algn="ctr"/>
            <a:r>
              <a:rPr lang="en-GB" sz="2000" b="1">
                <a:solidFill>
                  <a:srgbClr val="000000"/>
                </a:solidFill>
                <a:latin typeface="Comic Sans MS" pitchFamily="66" charset="0"/>
              </a:rPr>
              <a:t>Measurements</a:t>
            </a:r>
          </a:p>
        </p:txBody>
      </p:sp>
      <p:sp>
        <p:nvSpPr>
          <p:cNvPr id="136211" name="Oval 19"/>
          <p:cNvSpPr>
            <a:spLocks noChangeArrowheads="1"/>
          </p:cNvSpPr>
          <p:nvPr/>
        </p:nvSpPr>
        <p:spPr bwMode="auto">
          <a:xfrm>
            <a:off x="3417888" y="3521075"/>
            <a:ext cx="914400" cy="914400"/>
          </a:xfrm>
          <a:prstGeom prst="ellipse">
            <a:avLst/>
          </a:prstGeom>
          <a:noFill/>
          <a:ln w="38100">
            <a:solidFill>
              <a:srgbClr val="FF0000"/>
            </a:solidFill>
            <a:prstDash val="lgDash"/>
            <a:round/>
            <a:headEnd/>
            <a:tailEnd/>
          </a:ln>
          <a:effectLst/>
        </p:spPr>
        <p:txBody>
          <a:bodyPr wrap="none" anchor="ctr"/>
          <a:lstStyle/>
          <a:p>
            <a:endParaRPr lang="fr-FR"/>
          </a:p>
        </p:txBody>
      </p:sp>
      <p:grpSp>
        <p:nvGrpSpPr>
          <p:cNvPr id="136212" name="Group 20"/>
          <p:cNvGrpSpPr>
            <a:grpSpLocks/>
          </p:cNvGrpSpPr>
          <p:nvPr/>
        </p:nvGrpSpPr>
        <p:grpSpPr bwMode="auto">
          <a:xfrm>
            <a:off x="7175500" y="1352550"/>
            <a:ext cx="1311275" cy="1639888"/>
            <a:chOff x="4598" y="924"/>
            <a:chExt cx="826" cy="1033"/>
          </a:xfrm>
        </p:grpSpPr>
        <p:graphicFrame>
          <p:nvGraphicFramePr>
            <p:cNvPr id="136213" name="Object 21"/>
            <p:cNvGraphicFramePr>
              <a:graphicFrameLocks noChangeAspect="1"/>
            </p:cNvGraphicFramePr>
            <p:nvPr/>
          </p:nvGraphicFramePr>
          <p:xfrm>
            <a:off x="4598" y="960"/>
            <a:ext cx="826" cy="997"/>
          </p:xfrm>
          <a:graphic>
            <a:graphicData uri="http://schemas.openxmlformats.org/presentationml/2006/ole">
              <p:oleObj spid="_x0000_s136213" name="Photo Editor Photo" r:id="rId7" imgW="9752381" imgH="7314286" progId="">
                <p:embed/>
              </p:oleObj>
            </a:graphicData>
          </a:graphic>
        </p:graphicFrame>
        <p:sp>
          <p:nvSpPr>
            <p:cNvPr id="136214" name="Freeform 22"/>
            <p:cNvSpPr>
              <a:spLocks noChangeAspect="1"/>
            </p:cNvSpPr>
            <p:nvPr/>
          </p:nvSpPr>
          <p:spPr bwMode="auto">
            <a:xfrm>
              <a:off x="4634" y="1242"/>
              <a:ext cx="440" cy="654"/>
            </a:xfrm>
            <a:custGeom>
              <a:avLst/>
              <a:gdLst/>
              <a:ahLst/>
              <a:cxnLst>
                <a:cxn ang="0">
                  <a:pos x="603" y="896"/>
                </a:cxn>
                <a:cxn ang="0">
                  <a:pos x="447" y="734"/>
                </a:cxn>
                <a:cxn ang="0">
                  <a:pos x="387" y="626"/>
                </a:cxn>
                <a:cxn ang="0">
                  <a:pos x="321" y="512"/>
                </a:cxn>
                <a:cxn ang="0">
                  <a:pos x="51" y="80"/>
                </a:cxn>
                <a:cxn ang="0">
                  <a:pos x="15" y="32"/>
                </a:cxn>
              </a:cxnLst>
              <a:rect l="0" t="0" r="r" b="b"/>
              <a:pathLst>
                <a:path w="603" h="896">
                  <a:moveTo>
                    <a:pt x="603" y="896"/>
                  </a:moveTo>
                  <a:cubicBezTo>
                    <a:pt x="543" y="837"/>
                    <a:pt x="483" y="779"/>
                    <a:pt x="447" y="734"/>
                  </a:cubicBezTo>
                  <a:cubicBezTo>
                    <a:pt x="411" y="689"/>
                    <a:pt x="408" y="663"/>
                    <a:pt x="387" y="626"/>
                  </a:cubicBezTo>
                  <a:cubicBezTo>
                    <a:pt x="366" y="589"/>
                    <a:pt x="377" y="603"/>
                    <a:pt x="321" y="512"/>
                  </a:cubicBezTo>
                  <a:cubicBezTo>
                    <a:pt x="265" y="421"/>
                    <a:pt x="102" y="160"/>
                    <a:pt x="51" y="80"/>
                  </a:cubicBezTo>
                  <a:cubicBezTo>
                    <a:pt x="0" y="0"/>
                    <a:pt x="7" y="16"/>
                    <a:pt x="15" y="32"/>
                  </a:cubicBezTo>
                </a:path>
              </a:pathLst>
            </a:custGeom>
            <a:noFill/>
            <a:ln w="76200" cap="flat">
              <a:solidFill>
                <a:srgbClr val="FFCC00"/>
              </a:solidFill>
              <a:prstDash val="solid"/>
              <a:round/>
              <a:headEnd/>
              <a:tailEnd/>
            </a:ln>
            <a:effectLst/>
          </p:spPr>
          <p:txBody>
            <a:bodyPr anchor="b"/>
            <a:lstStyle/>
            <a:p>
              <a:endParaRPr lang="fr-FR"/>
            </a:p>
          </p:txBody>
        </p:sp>
        <p:sp>
          <p:nvSpPr>
            <p:cNvPr id="136215" name="Freeform 23"/>
            <p:cNvSpPr>
              <a:spLocks noChangeAspect="1"/>
            </p:cNvSpPr>
            <p:nvPr/>
          </p:nvSpPr>
          <p:spPr bwMode="auto">
            <a:xfrm>
              <a:off x="5107" y="1248"/>
              <a:ext cx="63" cy="573"/>
            </a:xfrm>
            <a:custGeom>
              <a:avLst/>
              <a:gdLst/>
              <a:ahLst/>
              <a:cxnLst>
                <a:cxn ang="0">
                  <a:pos x="86" y="786"/>
                </a:cxn>
                <a:cxn ang="0">
                  <a:pos x="38" y="720"/>
                </a:cxn>
                <a:cxn ang="0">
                  <a:pos x="38" y="666"/>
                </a:cxn>
                <a:cxn ang="0">
                  <a:pos x="32" y="606"/>
                </a:cxn>
                <a:cxn ang="0">
                  <a:pos x="2" y="354"/>
                </a:cxn>
                <a:cxn ang="0">
                  <a:pos x="20" y="0"/>
                </a:cxn>
              </a:cxnLst>
              <a:rect l="0" t="0" r="r" b="b"/>
              <a:pathLst>
                <a:path w="86" h="786">
                  <a:moveTo>
                    <a:pt x="86" y="786"/>
                  </a:moveTo>
                  <a:cubicBezTo>
                    <a:pt x="66" y="763"/>
                    <a:pt x="46" y="740"/>
                    <a:pt x="38" y="720"/>
                  </a:cubicBezTo>
                  <a:cubicBezTo>
                    <a:pt x="30" y="700"/>
                    <a:pt x="39" y="685"/>
                    <a:pt x="38" y="666"/>
                  </a:cubicBezTo>
                  <a:cubicBezTo>
                    <a:pt x="37" y="647"/>
                    <a:pt x="38" y="658"/>
                    <a:pt x="32" y="606"/>
                  </a:cubicBezTo>
                  <a:cubicBezTo>
                    <a:pt x="26" y="554"/>
                    <a:pt x="4" y="455"/>
                    <a:pt x="2" y="354"/>
                  </a:cubicBezTo>
                  <a:cubicBezTo>
                    <a:pt x="0" y="253"/>
                    <a:pt x="19" y="58"/>
                    <a:pt x="20" y="0"/>
                  </a:cubicBezTo>
                </a:path>
              </a:pathLst>
            </a:custGeom>
            <a:noFill/>
            <a:ln w="76200" cap="flat">
              <a:solidFill>
                <a:srgbClr val="FFCC00"/>
              </a:solidFill>
              <a:prstDash val="solid"/>
              <a:round/>
              <a:headEnd/>
              <a:tailEnd/>
            </a:ln>
            <a:effectLst/>
          </p:spPr>
          <p:txBody>
            <a:bodyPr anchor="b"/>
            <a:lstStyle/>
            <a:p>
              <a:endParaRPr lang="fr-FR"/>
            </a:p>
          </p:txBody>
        </p:sp>
        <p:sp>
          <p:nvSpPr>
            <p:cNvPr id="136216" name="Freeform 24"/>
            <p:cNvSpPr>
              <a:spLocks noChangeAspect="1"/>
            </p:cNvSpPr>
            <p:nvPr/>
          </p:nvSpPr>
          <p:spPr bwMode="auto">
            <a:xfrm>
              <a:off x="4689" y="1598"/>
              <a:ext cx="71" cy="350"/>
            </a:xfrm>
            <a:custGeom>
              <a:avLst/>
              <a:gdLst/>
              <a:ahLst/>
              <a:cxnLst>
                <a:cxn ang="0">
                  <a:pos x="0" y="0"/>
                </a:cxn>
                <a:cxn ang="0">
                  <a:pos x="84" y="108"/>
                </a:cxn>
                <a:cxn ang="0">
                  <a:pos x="84" y="210"/>
                </a:cxn>
                <a:cxn ang="0">
                  <a:pos x="84" y="264"/>
                </a:cxn>
                <a:cxn ang="0">
                  <a:pos x="24" y="480"/>
                </a:cxn>
              </a:cxnLst>
              <a:rect l="0" t="0" r="r" b="b"/>
              <a:pathLst>
                <a:path w="98" h="480">
                  <a:moveTo>
                    <a:pt x="0" y="0"/>
                  </a:moveTo>
                  <a:cubicBezTo>
                    <a:pt x="35" y="36"/>
                    <a:pt x="70" y="73"/>
                    <a:pt x="84" y="108"/>
                  </a:cubicBezTo>
                  <a:cubicBezTo>
                    <a:pt x="98" y="143"/>
                    <a:pt x="84" y="184"/>
                    <a:pt x="84" y="210"/>
                  </a:cubicBezTo>
                  <a:cubicBezTo>
                    <a:pt x="84" y="236"/>
                    <a:pt x="94" y="219"/>
                    <a:pt x="84" y="264"/>
                  </a:cubicBezTo>
                  <a:cubicBezTo>
                    <a:pt x="74" y="309"/>
                    <a:pt x="34" y="444"/>
                    <a:pt x="24" y="480"/>
                  </a:cubicBezTo>
                </a:path>
              </a:pathLst>
            </a:custGeom>
            <a:noFill/>
            <a:ln w="76200" cap="flat">
              <a:solidFill>
                <a:srgbClr val="FFCC00"/>
              </a:solidFill>
              <a:prstDash val="solid"/>
              <a:round/>
              <a:headEnd/>
              <a:tailEnd/>
            </a:ln>
            <a:effectLst/>
          </p:spPr>
          <p:txBody>
            <a:bodyPr anchor="b"/>
            <a:lstStyle/>
            <a:p>
              <a:endParaRPr lang="fr-FR"/>
            </a:p>
          </p:txBody>
        </p:sp>
        <p:sp>
          <p:nvSpPr>
            <p:cNvPr id="136217" name="Text Box 25"/>
            <p:cNvSpPr txBox="1">
              <a:spLocks noChangeAspect="1" noChangeArrowheads="1"/>
            </p:cNvSpPr>
            <p:nvPr/>
          </p:nvSpPr>
          <p:spPr bwMode="auto">
            <a:xfrm>
              <a:off x="4688" y="924"/>
              <a:ext cx="723" cy="288"/>
            </a:xfrm>
            <a:prstGeom prst="rect">
              <a:avLst/>
            </a:prstGeom>
            <a:noFill/>
            <a:ln w="76200" cmpd="tri">
              <a:noFill/>
              <a:miter lim="800000"/>
              <a:headEnd/>
              <a:tailEnd/>
            </a:ln>
            <a:effectLst/>
          </p:spPr>
          <p:txBody>
            <a:bodyPr wrap="none" anchor="b">
              <a:spAutoFit/>
            </a:bodyPr>
            <a:lstStyle/>
            <a:p>
              <a:r>
                <a:rPr lang="en-GB" sz="2400" b="1">
                  <a:solidFill>
                    <a:srgbClr val="000000"/>
                  </a:solidFill>
                  <a:latin typeface="Times New Roman" pitchFamily="18" charset="0"/>
                </a:rPr>
                <a:t>260 µm</a:t>
              </a:r>
            </a:p>
          </p:txBody>
        </p:sp>
        <p:sp>
          <p:nvSpPr>
            <p:cNvPr id="136218" name="Freeform 26"/>
            <p:cNvSpPr>
              <a:spLocks noChangeAspect="1"/>
            </p:cNvSpPr>
            <p:nvPr/>
          </p:nvSpPr>
          <p:spPr bwMode="auto">
            <a:xfrm>
              <a:off x="5242" y="1802"/>
              <a:ext cx="115" cy="140"/>
            </a:xfrm>
            <a:custGeom>
              <a:avLst/>
              <a:gdLst/>
              <a:ahLst/>
              <a:cxnLst>
                <a:cxn ang="0">
                  <a:pos x="2" y="0"/>
                </a:cxn>
                <a:cxn ang="0">
                  <a:pos x="26" y="78"/>
                </a:cxn>
                <a:cxn ang="0">
                  <a:pos x="158" y="192"/>
                </a:cxn>
              </a:cxnLst>
              <a:rect l="0" t="0" r="r" b="b"/>
              <a:pathLst>
                <a:path w="158" h="192">
                  <a:moveTo>
                    <a:pt x="2" y="0"/>
                  </a:moveTo>
                  <a:cubicBezTo>
                    <a:pt x="1" y="23"/>
                    <a:pt x="0" y="46"/>
                    <a:pt x="26" y="78"/>
                  </a:cubicBezTo>
                  <a:cubicBezTo>
                    <a:pt x="52" y="110"/>
                    <a:pt x="133" y="170"/>
                    <a:pt x="158" y="192"/>
                  </a:cubicBezTo>
                </a:path>
              </a:pathLst>
            </a:custGeom>
            <a:noFill/>
            <a:ln w="76200" cap="flat">
              <a:solidFill>
                <a:srgbClr val="FFCC00"/>
              </a:solidFill>
              <a:prstDash val="solid"/>
              <a:round/>
              <a:headEnd/>
              <a:tailEnd/>
            </a:ln>
            <a:effectLst/>
          </p:spPr>
          <p:txBody>
            <a:bodyPr anchor="b"/>
            <a:lstStyle/>
            <a:p>
              <a:endParaRPr lang="fr-FR"/>
            </a:p>
          </p:txBody>
        </p:sp>
        <p:sp>
          <p:nvSpPr>
            <p:cNvPr id="136219" name="Freeform 27"/>
            <p:cNvSpPr>
              <a:spLocks noChangeAspect="1"/>
            </p:cNvSpPr>
            <p:nvPr/>
          </p:nvSpPr>
          <p:spPr bwMode="auto">
            <a:xfrm>
              <a:off x="5283" y="1601"/>
              <a:ext cx="62" cy="118"/>
            </a:xfrm>
            <a:custGeom>
              <a:avLst/>
              <a:gdLst/>
              <a:ahLst/>
              <a:cxnLst>
                <a:cxn ang="0">
                  <a:pos x="6" y="0"/>
                </a:cxn>
                <a:cxn ang="0">
                  <a:pos x="54" y="36"/>
                </a:cxn>
                <a:cxn ang="0">
                  <a:pos x="0" y="156"/>
                </a:cxn>
              </a:cxnLst>
              <a:rect l="0" t="0" r="r" b="b"/>
              <a:pathLst>
                <a:path w="55" h="156">
                  <a:moveTo>
                    <a:pt x="6" y="0"/>
                  </a:moveTo>
                  <a:cubicBezTo>
                    <a:pt x="30" y="5"/>
                    <a:pt x="55" y="10"/>
                    <a:pt x="54" y="36"/>
                  </a:cubicBezTo>
                  <a:cubicBezTo>
                    <a:pt x="53" y="62"/>
                    <a:pt x="26" y="109"/>
                    <a:pt x="0" y="156"/>
                  </a:cubicBezTo>
                </a:path>
              </a:pathLst>
            </a:custGeom>
            <a:noFill/>
            <a:ln w="76200" cap="flat">
              <a:solidFill>
                <a:srgbClr val="FFCC00"/>
              </a:solidFill>
              <a:prstDash val="solid"/>
              <a:round/>
              <a:headEnd/>
              <a:tailEnd/>
            </a:ln>
            <a:effectLst/>
          </p:spPr>
          <p:txBody>
            <a:bodyPr anchor="b"/>
            <a:lstStyle/>
            <a:p>
              <a:endParaRPr lang="fr-FR"/>
            </a:p>
          </p:txBody>
        </p:sp>
        <p:sp>
          <p:nvSpPr>
            <p:cNvPr id="136220" name="Line 28"/>
            <p:cNvSpPr>
              <a:spLocks noChangeShapeType="1"/>
            </p:cNvSpPr>
            <p:nvPr/>
          </p:nvSpPr>
          <p:spPr bwMode="auto">
            <a:xfrm>
              <a:off x="4772" y="1228"/>
              <a:ext cx="511" cy="0"/>
            </a:xfrm>
            <a:prstGeom prst="line">
              <a:avLst/>
            </a:prstGeom>
            <a:noFill/>
            <a:ln w="25400">
              <a:solidFill>
                <a:srgbClr val="000000"/>
              </a:solidFill>
              <a:round/>
              <a:headEnd type="triangle" w="med" len="med"/>
              <a:tailEnd type="triangle" w="med" len="med"/>
            </a:ln>
            <a:effectLst/>
          </p:spPr>
          <p:txBody>
            <a:bodyPr/>
            <a:lstStyle/>
            <a:p>
              <a:endParaRPr lang="fr-FR"/>
            </a:p>
          </p:txBody>
        </p:sp>
      </p:grpSp>
      <p:grpSp>
        <p:nvGrpSpPr>
          <p:cNvPr id="136222" name="Group 30"/>
          <p:cNvGrpSpPr>
            <a:grpSpLocks/>
          </p:cNvGrpSpPr>
          <p:nvPr/>
        </p:nvGrpSpPr>
        <p:grpSpPr bwMode="auto">
          <a:xfrm>
            <a:off x="4313238" y="3190875"/>
            <a:ext cx="4725987" cy="2935288"/>
            <a:chOff x="2717" y="2160"/>
            <a:chExt cx="2977" cy="1849"/>
          </a:xfrm>
        </p:grpSpPr>
        <p:grpSp>
          <p:nvGrpSpPr>
            <p:cNvPr id="136223" name="Group 31"/>
            <p:cNvGrpSpPr>
              <a:grpSpLocks/>
            </p:cNvGrpSpPr>
            <p:nvPr/>
          </p:nvGrpSpPr>
          <p:grpSpPr bwMode="auto">
            <a:xfrm>
              <a:off x="2717" y="2160"/>
              <a:ext cx="2977" cy="1849"/>
              <a:chOff x="2717" y="2160"/>
              <a:chExt cx="2977" cy="1849"/>
            </a:xfrm>
          </p:grpSpPr>
          <p:grpSp>
            <p:nvGrpSpPr>
              <p:cNvPr id="136224" name="Group 32"/>
              <p:cNvGrpSpPr>
                <a:grpSpLocks/>
              </p:cNvGrpSpPr>
              <p:nvPr/>
            </p:nvGrpSpPr>
            <p:grpSpPr bwMode="auto">
              <a:xfrm>
                <a:off x="2717" y="2316"/>
                <a:ext cx="1029" cy="442"/>
                <a:chOff x="2717" y="2316"/>
                <a:chExt cx="1029" cy="442"/>
              </a:xfrm>
            </p:grpSpPr>
            <p:sp>
              <p:nvSpPr>
                <p:cNvPr id="136225" name="Line 33"/>
                <p:cNvSpPr>
                  <a:spLocks noChangeShapeType="1"/>
                </p:cNvSpPr>
                <p:nvPr/>
              </p:nvSpPr>
              <p:spPr bwMode="auto">
                <a:xfrm flipH="1">
                  <a:off x="2717" y="2502"/>
                  <a:ext cx="545" cy="115"/>
                </a:xfrm>
                <a:prstGeom prst="line">
                  <a:avLst/>
                </a:prstGeom>
                <a:noFill/>
                <a:ln w="76200" cmpd="tri">
                  <a:solidFill>
                    <a:srgbClr val="00FFFF"/>
                  </a:solidFill>
                  <a:round/>
                  <a:headEnd/>
                  <a:tailEnd type="triangle" w="med" len="med"/>
                </a:ln>
                <a:effectLst/>
              </p:spPr>
              <p:txBody>
                <a:bodyPr anchor="b"/>
                <a:lstStyle/>
                <a:p>
                  <a:endParaRPr lang="fr-FR"/>
                </a:p>
              </p:txBody>
            </p:sp>
            <p:graphicFrame>
              <p:nvGraphicFramePr>
                <p:cNvPr id="136226" name="Object 34"/>
                <p:cNvGraphicFramePr>
                  <a:graphicFrameLocks noChangeAspect="1"/>
                </p:cNvGraphicFramePr>
                <p:nvPr/>
              </p:nvGraphicFramePr>
              <p:xfrm>
                <a:off x="3268" y="2316"/>
                <a:ext cx="478" cy="442"/>
              </p:xfrm>
              <a:graphic>
                <a:graphicData uri="http://schemas.openxmlformats.org/presentationml/2006/ole">
                  <p:oleObj spid="_x0000_s136226" name="Image bitmap" r:id="rId8" imgW="3753374" imgH="3467584" progId="PBrush">
                    <p:embed/>
                  </p:oleObj>
                </a:graphicData>
              </a:graphic>
            </p:graphicFrame>
          </p:grpSp>
          <p:grpSp>
            <p:nvGrpSpPr>
              <p:cNvPr id="136227" name="Group 35"/>
              <p:cNvGrpSpPr>
                <a:grpSpLocks/>
              </p:cNvGrpSpPr>
              <p:nvPr/>
            </p:nvGrpSpPr>
            <p:grpSpPr bwMode="auto">
              <a:xfrm>
                <a:off x="3855" y="2160"/>
                <a:ext cx="1839" cy="1849"/>
                <a:chOff x="3921" y="2304"/>
                <a:chExt cx="1839" cy="1849"/>
              </a:xfrm>
            </p:grpSpPr>
            <p:graphicFrame>
              <p:nvGraphicFramePr>
                <p:cNvPr id="136228" name="Object 36"/>
                <p:cNvGraphicFramePr>
                  <a:graphicFrameLocks noChangeAspect="1"/>
                </p:cNvGraphicFramePr>
                <p:nvPr/>
              </p:nvGraphicFramePr>
              <p:xfrm>
                <a:off x="3921" y="2304"/>
                <a:ext cx="1839" cy="1849"/>
              </p:xfrm>
              <a:graphic>
                <a:graphicData uri="http://schemas.openxmlformats.org/presentationml/2006/ole">
                  <p:oleObj spid="_x0000_s136228" name="Image bitmap" r:id="rId9" imgW="8647619" imgH="8647619" progId="PBrush">
                    <p:embed/>
                  </p:oleObj>
                </a:graphicData>
              </a:graphic>
            </p:graphicFrame>
            <p:sp>
              <p:nvSpPr>
                <p:cNvPr id="136229" name="Text Box 37"/>
                <p:cNvSpPr txBox="1">
                  <a:spLocks noChangeArrowheads="1"/>
                </p:cNvSpPr>
                <p:nvPr/>
              </p:nvSpPr>
              <p:spPr bwMode="auto">
                <a:xfrm>
                  <a:off x="4514" y="3517"/>
                  <a:ext cx="1116" cy="250"/>
                </a:xfrm>
                <a:prstGeom prst="rect">
                  <a:avLst/>
                </a:prstGeom>
                <a:noFill/>
                <a:ln w="76200" cmpd="tri">
                  <a:noFill/>
                  <a:miter lim="800000"/>
                  <a:headEnd/>
                  <a:tailEnd/>
                </a:ln>
                <a:effectLst/>
              </p:spPr>
              <p:txBody>
                <a:bodyPr anchor="b">
                  <a:spAutoFit/>
                </a:bodyPr>
                <a:lstStyle/>
                <a:p>
                  <a:r>
                    <a:rPr lang="en-GB" sz="2000" b="1">
                      <a:solidFill>
                        <a:srgbClr val="66CCFF"/>
                      </a:solidFill>
                      <a:latin typeface="Symbol" pitchFamily="18" charset="2"/>
                    </a:rPr>
                    <a:t>D</a:t>
                  </a:r>
                  <a:r>
                    <a:rPr lang="en-GB" sz="2000" b="1">
                      <a:solidFill>
                        <a:srgbClr val="66CCFF"/>
                      </a:solidFill>
                      <a:latin typeface="Comic Sans MS" pitchFamily="66" charset="0"/>
                    </a:rPr>
                    <a:t>R/R </a:t>
                  </a:r>
                  <a:r>
                    <a:rPr lang="en-GB" sz="2000" b="1">
                      <a:solidFill>
                        <a:srgbClr val="66CCFF"/>
                      </a:solidFill>
                      <a:latin typeface="Comic Sans MS" pitchFamily="66" charset="0"/>
                      <a:sym typeface="Symbol" pitchFamily="18" charset="2"/>
                    </a:rPr>
                    <a:t></a:t>
                  </a:r>
                  <a:r>
                    <a:rPr lang="en-GB" sz="2000" b="1">
                      <a:solidFill>
                        <a:srgbClr val="66CCFF"/>
                      </a:solidFill>
                      <a:latin typeface="Comic Sans MS" pitchFamily="66" charset="0"/>
                    </a:rPr>
                    <a:t> 20%</a:t>
                  </a:r>
                </a:p>
              </p:txBody>
            </p:sp>
          </p:grpSp>
        </p:grpSp>
        <p:grpSp>
          <p:nvGrpSpPr>
            <p:cNvPr id="136230" name="Group 38"/>
            <p:cNvGrpSpPr>
              <a:grpSpLocks/>
            </p:cNvGrpSpPr>
            <p:nvPr/>
          </p:nvGrpSpPr>
          <p:grpSpPr bwMode="auto">
            <a:xfrm>
              <a:off x="4664" y="2478"/>
              <a:ext cx="351" cy="488"/>
              <a:chOff x="4664" y="2478"/>
              <a:chExt cx="351" cy="488"/>
            </a:xfrm>
          </p:grpSpPr>
          <p:sp>
            <p:nvSpPr>
              <p:cNvPr id="136231" name="Text Box 39"/>
              <p:cNvSpPr txBox="1">
                <a:spLocks noChangeArrowheads="1"/>
              </p:cNvSpPr>
              <p:nvPr/>
            </p:nvSpPr>
            <p:spPr bwMode="auto">
              <a:xfrm>
                <a:off x="4664" y="2678"/>
                <a:ext cx="351" cy="288"/>
              </a:xfrm>
              <a:prstGeom prst="rect">
                <a:avLst/>
              </a:prstGeom>
              <a:noFill/>
              <a:ln w="9525">
                <a:noFill/>
                <a:miter lim="800000"/>
                <a:headEnd/>
                <a:tailEnd/>
              </a:ln>
              <a:effectLst/>
            </p:spPr>
            <p:txBody>
              <a:bodyPr wrap="none">
                <a:spAutoFit/>
              </a:bodyPr>
              <a:lstStyle/>
              <a:p>
                <a:r>
                  <a:rPr lang="fr-FR" sz="2400">
                    <a:latin typeface="Times New Roman" pitchFamily="18" charset="0"/>
                  </a:rPr>
                  <a:t>7K</a:t>
                </a:r>
              </a:p>
            </p:txBody>
          </p:sp>
          <p:sp>
            <p:nvSpPr>
              <p:cNvPr id="136232" name="Line 40"/>
              <p:cNvSpPr>
                <a:spLocks noChangeShapeType="1"/>
              </p:cNvSpPr>
              <p:nvPr/>
            </p:nvSpPr>
            <p:spPr bwMode="auto">
              <a:xfrm>
                <a:off x="4788" y="2478"/>
                <a:ext cx="0" cy="227"/>
              </a:xfrm>
              <a:prstGeom prst="line">
                <a:avLst/>
              </a:prstGeom>
              <a:noFill/>
              <a:ln w="25400">
                <a:solidFill>
                  <a:schemeClr val="tx1"/>
                </a:solidFill>
                <a:round/>
                <a:headEnd type="stealth" w="med" len="med"/>
                <a:tailEnd/>
              </a:ln>
              <a:effectLst/>
            </p:spPr>
            <p:txBody>
              <a:bodyPr/>
              <a:lstStyle/>
              <a:p>
                <a:endParaRPr lang="fr-FR"/>
              </a:p>
            </p:txBody>
          </p:sp>
        </p:grpSp>
      </p:grpSp>
      <p:sp>
        <p:nvSpPr>
          <p:cNvPr id="136233" name="Text Box 41"/>
          <p:cNvSpPr txBox="1">
            <a:spLocks noChangeArrowheads="1"/>
          </p:cNvSpPr>
          <p:nvPr/>
        </p:nvSpPr>
        <p:spPr bwMode="auto">
          <a:xfrm>
            <a:off x="563563" y="6530975"/>
            <a:ext cx="8456612" cy="304800"/>
          </a:xfrm>
          <a:prstGeom prst="rect">
            <a:avLst/>
          </a:prstGeom>
          <a:noFill/>
          <a:ln w="9525">
            <a:noFill/>
            <a:miter lim="800000"/>
            <a:headEnd/>
            <a:tailEnd/>
          </a:ln>
          <a:effectLst/>
        </p:spPr>
        <p:txBody>
          <a:bodyPr>
            <a:spAutoFit/>
          </a:bodyPr>
          <a:lstStyle/>
          <a:p>
            <a:r>
              <a:rPr lang="en-US" sz="1400">
                <a:latin typeface="Comic Sans MS" pitchFamily="66" charset="0"/>
              </a:rPr>
              <a:t>C. Vaju et al., Advanced Materials </a:t>
            </a:r>
            <a:r>
              <a:rPr lang="en-US" sz="1400" b="1">
                <a:latin typeface="Comic Sans MS" pitchFamily="66" charset="0"/>
              </a:rPr>
              <a:t>20</a:t>
            </a:r>
            <a:r>
              <a:rPr lang="en-US" sz="1400">
                <a:latin typeface="Comic Sans MS" pitchFamily="66" charset="0"/>
              </a:rPr>
              <a:t>, 2760 (2008); Microelectronic Engineering, </a:t>
            </a:r>
            <a:r>
              <a:rPr lang="en-US" sz="1400" b="1">
                <a:latin typeface="Comic Sans MS" pitchFamily="66" charset="0"/>
              </a:rPr>
              <a:t>85</a:t>
            </a:r>
            <a:r>
              <a:rPr lang="en-US" sz="1400">
                <a:latin typeface="Comic Sans MS" pitchFamily="66" charset="0"/>
              </a:rPr>
              <a:t>, 2430 (2008)</a:t>
            </a:r>
          </a:p>
        </p:txBody>
      </p:sp>
      <p:sp>
        <p:nvSpPr>
          <p:cNvPr id="4" name="Title Placeholder 1"/>
          <p:cNvSpPr txBox="1">
            <a:spLocks/>
          </p:cNvSpPr>
          <p:nvPr/>
        </p:nvSpPr>
        <p:spPr bwMode="auto">
          <a:xfrm>
            <a:off x="0" y="0"/>
            <a:ext cx="9140825" cy="839788"/>
          </a:xfrm>
          <a:prstGeom prst="rect">
            <a:avLst/>
          </a:prstGeom>
          <a:gradFill rotWithShape="0">
            <a:gsLst>
              <a:gs pos="0">
                <a:schemeClr val="accent2">
                  <a:gamma/>
                  <a:shade val="46275"/>
                  <a:invGamma/>
                </a:schemeClr>
              </a:gs>
              <a:gs pos="50000">
                <a:schemeClr val="accent2"/>
              </a:gs>
              <a:gs pos="100000">
                <a:schemeClr val="accent2">
                  <a:gamma/>
                  <a:shade val="46275"/>
                  <a:invGamma/>
                </a:schemeClr>
              </a:gs>
            </a:gsLst>
            <a:lin ang="5400000" scaled="1"/>
          </a:gradFill>
          <a:ln w="9525">
            <a:solidFill>
              <a:schemeClr val="tx1"/>
            </a:solidFill>
            <a:miter lim="800000"/>
            <a:headEnd/>
            <a:tailEnd/>
          </a:ln>
        </p:spPr>
        <p:txBody>
          <a:bodyPr anchor="ctr"/>
          <a:lstStyle/>
          <a:p>
            <a:pPr algn="ctr"/>
            <a:r>
              <a:rPr lang="en-US" sz="3200" b="1">
                <a:solidFill>
                  <a:schemeClr val="bg1"/>
                </a:solidFill>
                <a:latin typeface="Times New Roman" pitchFamily="18" charset="0"/>
                <a:cs typeface="Arial" charset="0"/>
              </a:rPr>
              <a:t>Electric pulse driven superconductivity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36196"/>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0"/>
                                  </p:stCondLst>
                                  <p:childTnLst>
                                    <p:set>
                                      <p:cBhvr>
                                        <p:cTn id="9" dur="1" fill="hold">
                                          <p:stCondLst>
                                            <p:cond delay="499"/>
                                          </p:stCondLst>
                                        </p:cTn>
                                        <p:tgtEl>
                                          <p:spTgt spid="136200"/>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0"/>
                                  </p:stCondLst>
                                  <p:childTnLst>
                                    <p:set>
                                      <p:cBhvr>
                                        <p:cTn id="12" dur="1" fill="hold">
                                          <p:stCondLst>
                                            <p:cond delay="499"/>
                                          </p:stCondLst>
                                        </p:cTn>
                                        <p:tgtEl>
                                          <p:spTgt spid="13620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1362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499"/>
                                          </p:stCondLst>
                                        </p:cTn>
                                        <p:tgtEl>
                                          <p:spTgt spid="1362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62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211" grpId="0" animBg="1"/>
      <p:bldP spid="13623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Placeholder 1"/>
          <p:cNvSpPr txBox="1">
            <a:spLocks/>
          </p:cNvSpPr>
          <p:nvPr/>
        </p:nvSpPr>
        <p:spPr bwMode="auto">
          <a:xfrm>
            <a:off x="0" y="0"/>
            <a:ext cx="9144000" cy="744538"/>
          </a:xfrm>
          <a:prstGeom prst="rect">
            <a:avLst/>
          </a:prstGeom>
          <a:gradFill rotWithShape="0">
            <a:gsLst>
              <a:gs pos="0">
                <a:schemeClr val="accent2">
                  <a:gamma/>
                  <a:shade val="46275"/>
                  <a:invGamma/>
                </a:schemeClr>
              </a:gs>
              <a:gs pos="50000">
                <a:schemeClr val="accent2"/>
              </a:gs>
              <a:gs pos="100000">
                <a:schemeClr val="accent2">
                  <a:gamma/>
                  <a:shade val="46275"/>
                  <a:invGamma/>
                </a:schemeClr>
              </a:gs>
            </a:gsLst>
            <a:lin ang="5400000" scaled="1"/>
          </a:gradFill>
          <a:ln w="9525">
            <a:solidFill>
              <a:schemeClr val="tx1"/>
            </a:solidFill>
            <a:miter lim="800000"/>
            <a:headEnd/>
            <a:tailEnd/>
          </a:ln>
        </p:spPr>
        <p:txBody>
          <a:bodyPr anchor="ctr"/>
          <a:lstStyle/>
          <a:p>
            <a:pPr algn="ctr"/>
            <a:r>
              <a:rPr lang="fr-FR" sz="3200" b="1">
                <a:solidFill>
                  <a:schemeClr val="bg1"/>
                </a:solidFill>
                <a:latin typeface="Calibri" pitchFamily="34" charset="0"/>
                <a:cs typeface="Arial" charset="0"/>
              </a:rPr>
              <a:t>Volatile Resistive Switching = local Mott transition</a:t>
            </a:r>
          </a:p>
        </p:txBody>
      </p:sp>
      <p:grpSp>
        <p:nvGrpSpPr>
          <p:cNvPr id="2" name="Group 37"/>
          <p:cNvGrpSpPr>
            <a:grpSpLocks/>
          </p:cNvGrpSpPr>
          <p:nvPr/>
        </p:nvGrpSpPr>
        <p:grpSpPr bwMode="auto">
          <a:xfrm>
            <a:off x="117475" y="955675"/>
            <a:ext cx="9207500" cy="590550"/>
            <a:chOff x="74" y="1628"/>
            <a:chExt cx="5800" cy="372"/>
          </a:xfrm>
          <a:noFill/>
          <a:effectLst/>
          <a:scene3d>
            <a:camera prst="orthographicFront"/>
            <a:lightRig rig="threePt" dir="t"/>
          </a:scene3d>
        </p:grpSpPr>
        <p:sp>
          <p:nvSpPr>
            <p:cNvPr id="3" name="AutoShape 19"/>
            <p:cNvSpPr>
              <a:spLocks noChangeArrowheads="1"/>
            </p:cNvSpPr>
            <p:nvPr/>
          </p:nvSpPr>
          <p:spPr bwMode="auto">
            <a:xfrm>
              <a:off x="84" y="1630"/>
              <a:ext cx="5572" cy="370"/>
            </a:xfrm>
            <a:prstGeom prst="roundRect">
              <a:avLst>
                <a:gd name="adj" fmla="val 16667"/>
              </a:avLst>
            </a:prstGeom>
            <a:grpFill/>
            <a:ln w="9525">
              <a:noFill/>
              <a:round/>
              <a:headEnd/>
              <a:tailEnd/>
            </a:ln>
            <a:effectLst>
              <a:outerShdw dist="50800" dir="5400000" algn="ctr" rotWithShape="0">
                <a:srgbClr val="FF9900"/>
              </a:outerShdw>
            </a:effectLst>
            <a:sp3d extrusionH="49200" contourW="12700" prstMaterial="legacyMatte">
              <a:extrusionClr>
                <a:srgbClr val="FF9900"/>
              </a:extrusionClr>
              <a:contourClr>
                <a:schemeClr val="bg1"/>
              </a:contourClr>
            </a:sp3d>
          </p:spPr>
          <p:txBody>
            <a:bodyPr wrap="none" anchor="ctr">
              <a:flatTx/>
            </a:bodyPr>
            <a:lstStyle/>
            <a:p>
              <a:endParaRPr lang="en-US" sz="2000">
                <a:latin typeface="Calibri" pitchFamily="34" charset="0"/>
                <a:cs typeface="Arial" charset="0"/>
              </a:endParaRPr>
            </a:p>
          </p:txBody>
        </p:sp>
        <p:sp>
          <p:nvSpPr>
            <p:cNvPr id="167961" name="Rectangle 12"/>
            <p:cNvSpPr>
              <a:spLocks noChangeArrowheads="1"/>
            </p:cNvSpPr>
            <p:nvPr/>
          </p:nvSpPr>
          <p:spPr bwMode="auto">
            <a:xfrm>
              <a:off x="74" y="1628"/>
              <a:ext cx="5800" cy="288"/>
            </a:xfrm>
            <a:prstGeom prst="rect">
              <a:avLst/>
            </a:prstGeom>
            <a:grpFill/>
            <a:ln w="9525">
              <a:noFill/>
              <a:miter lim="800000"/>
              <a:headEnd/>
              <a:tailEnd/>
            </a:ln>
            <a:sp3d contourW="12700">
              <a:contourClr>
                <a:schemeClr val="bg1"/>
              </a:contourClr>
            </a:sp3d>
          </p:spPr>
          <p:txBody>
            <a:bodyPr>
              <a:spAutoFit/>
            </a:bodyPr>
            <a:lstStyle/>
            <a:p>
              <a:pPr>
                <a:buFont typeface="Wingdings" pitchFamily="2" charset="2"/>
                <a:buChar char="ü"/>
              </a:pPr>
              <a:r>
                <a:rPr lang="en-US" sz="2400" b="1" dirty="0">
                  <a:latin typeface="Calibri" pitchFamily="34" charset="0"/>
                </a:rPr>
                <a:t> The phenomenology is general to all Mott insulators !</a:t>
              </a:r>
              <a:endParaRPr lang="fr-FR" sz="2400" b="1" dirty="0">
                <a:latin typeface="Calibri" pitchFamily="34" charset="0"/>
              </a:endParaRPr>
            </a:p>
          </p:txBody>
        </p:sp>
      </p:grpSp>
      <p:grpSp>
        <p:nvGrpSpPr>
          <p:cNvPr id="4" name="Groupe 18"/>
          <p:cNvGrpSpPr/>
          <p:nvPr/>
        </p:nvGrpSpPr>
        <p:grpSpPr>
          <a:xfrm>
            <a:off x="799252" y="1357993"/>
            <a:ext cx="7018486" cy="5053894"/>
            <a:chOff x="1285027" y="1657350"/>
            <a:chExt cx="7018486" cy="5053894"/>
          </a:xfrm>
        </p:grpSpPr>
        <p:pic>
          <p:nvPicPr>
            <p:cNvPr id="167963" name="Picture 27" descr="Fig1"/>
            <p:cNvPicPr>
              <a:picLocks noChangeAspect="1" noChangeArrowheads="1"/>
            </p:cNvPicPr>
            <p:nvPr/>
          </p:nvPicPr>
          <p:blipFill>
            <a:blip r:embed="rId2" cstate="print"/>
            <a:srcRect l="21033"/>
            <a:stretch>
              <a:fillRect/>
            </a:stretch>
          </p:blipFill>
          <p:spPr bwMode="auto">
            <a:xfrm>
              <a:off x="1352550" y="1657350"/>
              <a:ext cx="6950963" cy="5053894"/>
            </a:xfrm>
            <a:prstGeom prst="rect">
              <a:avLst/>
            </a:prstGeom>
            <a:noFill/>
          </p:spPr>
        </p:pic>
        <p:sp>
          <p:nvSpPr>
            <p:cNvPr id="167965" name="Rectangle 29"/>
            <p:cNvSpPr>
              <a:spLocks noChangeAspect="1" noChangeArrowheads="1"/>
            </p:cNvSpPr>
            <p:nvPr/>
          </p:nvSpPr>
          <p:spPr bwMode="auto">
            <a:xfrm>
              <a:off x="1285027" y="6221589"/>
              <a:ext cx="343931" cy="343958"/>
            </a:xfrm>
            <a:prstGeom prst="rect">
              <a:avLst/>
            </a:prstGeom>
            <a:solidFill>
              <a:schemeClr val="bg1"/>
            </a:solidFill>
            <a:ln w="22225">
              <a:noFill/>
              <a:miter lim="800000"/>
              <a:headEnd/>
              <a:tailEnd/>
            </a:ln>
            <a:effectLst/>
          </p:spPr>
          <p:txBody>
            <a:bodyPr wrap="none" anchor="ctr"/>
            <a:lstStyle/>
            <a:p>
              <a:endParaRPr lang="fr-FR">
                <a:latin typeface="Calibri" pitchFamily="34" charset="0"/>
              </a:endParaRPr>
            </a:p>
          </p:txBody>
        </p:sp>
        <p:sp>
          <p:nvSpPr>
            <p:cNvPr id="167966" name="Rectangle 30"/>
            <p:cNvSpPr>
              <a:spLocks noChangeAspect="1" noChangeArrowheads="1"/>
            </p:cNvSpPr>
            <p:nvPr/>
          </p:nvSpPr>
          <p:spPr bwMode="auto">
            <a:xfrm>
              <a:off x="3577900" y="6258278"/>
              <a:ext cx="343931" cy="343958"/>
            </a:xfrm>
            <a:prstGeom prst="rect">
              <a:avLst/>
            </a:prstGeom>
            <a:solidFill>
              <a:schemeClr val="bg1"/>
            </a:solidFill>
            <a:ln w="22225">
              <a:noFill/>
              <a:miter lim="800000"/>
              <a:headEnd/>
              <a:tailEnd/>
            </a:ln>
            <a:effectLst/>
          </p:spPr>
          <p:txBody>
            <a:bodyPr wrap="none" anchor="ctr"/>
            <a:lstStyle/>
            <a:p>
              <a:endParaRPr lang="fr-FR">
                <a:latin typeface="Calibri" pitchFamily="34" charset="0"/>
              </a:endParaRPr>
            </a:p>
          </p:txBody>
        </p:sp>
        <p:sp>
          <p:nvSpPr>
            <p:cNvPr id="167967" name="Rectangle 31"/>
            <p:cNvSpPr>
              <a:spLocks noChangeAspect="1" noChangeArrowheads="1"/>
            </p:cNvSpPr>
            <p:nvPr/>
          </p:nvSpPr>
          <p:spPr bwMode="auto">
            <a:xfrm>
              <a:off x="5870774" y="6294967"/>
              <a:ext cx="343931" cy="343958"/>
            </a:xfrm>
            <a:prstGeom prst="rect">
              <a:avLst/>
            </a:prstGeom>
            <a:solidFill>
              <a:schemeClr val="bg1"/>
            </a:solidFill>
            <a:ln w="22225">
              <a:noFill/>
              <a:miter lim="800000"/>
              <a:headEnd/>
              <a:tailEnd/>
            </a:ln>
            <a:effectLst/>
          </p:spPr>
          <p:txBody>
            <a:bodyPr wrap="none" anchor="ctr"/>
            <a:lstStyle/>
            <a:p>
              <a:endParaRPr lang="fr-FR">
                <a:latin typeface="Calibri" pitchFamily="34" charset="0"/>
              </a:endParaRPr>
            </a:p>
          </p:txBody>
        </p:sp>
        <p:sp>
          <p:nvSpPr>
            <p:cNvPr id="167968" name="Rectangle 32"/>
            <p:cNvSpPr>
              <a:spLocks noChangeAspect="1" noChangeArrowheads="1"/>
            </p:cNvSpPr>
            <p:nvPr/>
          </p:nvSpPr>
          <p:spPr bwMode="auto">
            <a:xfrm>
              <a:off x="5893703" y="2369256"/>
              <a:ext cx="343931" cy="343958"/>
            </a:xfrm>
            <a:prstGeom prst="rect">
              <a:avLst/>
            </a:prstGeom>
            <a:solidFill>
              <a:schemeClr val="bg1"/>
            </a:solidFill>
            <a:ln w="22225">
              <a:noFill/>
              <a:miter lim="800000"/>
              <a:headEnd/>
              <a:tailEnd/>
            </a:ln>
            <a:effectLst/>
          </p:spPr>
          <p:txBody>
            <a:bodyPr wrap="none" anchor="ctr"/>
            <a:lstStyle/>
            <a:p>
              <a:endParaRPr lang="fr-FR">
                <a:latin typeface="Calibri" pitchFamily="34" charset="0"/>
              </a:endParaRPr>
            </a:p>
          </p:txBody>
        </p:sp>
        <p:sp>
          <p:nvSpPr>
            <p:cNvPr id="167969" name="Rectangle 33"/>
            <p:cNvSpPr>
              <a:spLocks noChangeAspect="1" noChangeArrowheads="1"/>
            </p:cNvSpPr>
            <p:nvPr/>
          </p:nvSpPr>
          <p:spPr bwMode="auto">
            <a:xfrm>
              <a:off x="3660444" y="2405944"/>
              <a:ext cx="343931" cy="343958"/>
            </a:xfrm>
            <a:prstGeom prst="rect">
              <a:avLst/>
            </a:prstGeom>
            <a:solidFill>
              <a:schemeClr val="bg1"/>
            </a:solidFill>
            <a:ln w="22225">
              <a:noFill/>
              <a:miter lim="800000"/>
              <a:headEnd/>
              <a:tailEnd/>
            </a:ln>
            <a:effectLst/>
          </p:spPr>
          <p:txBody>
            <a:bodyPr wrap="none" anchor="ctr"/>
            <a:lstStyle/>
            <a:p>
              <a:endParaRPr lang="fr-FR">
                <a:latin typeface="Calibri" pitchFamily="34" charset="0"/>
              </a:endParaRPr>
            </a:p>
          </p:txBody>
        </p:sp>
        <p:sp>
          <p:nvSpPr>
            <p:cNvPr id="167970" name="Rectangle 34"/>
            <p:cNvSpPr>
              <a:spLocks noChangeAspect="1" noChangeArrowheads="1"/>
            </p:cNvSpPr>
            <p:nvPr/>
          </p:nvSpPr>
          <p:spPr bwMode="auto">
            <a:xfrm>
              <a:off x="1317127" y="2401358"/>
              <a:ext cx="343931" cy="343958"/>
            </a:xfrm>
            <a:prstGeom prst="rect">
              <a:avLst/>
            </a:prstGeom>
            <a:solidFill>
              <a:schemeClr val="bg1"/>
            </a:solidFill>
            <a:ln w="22225">
              <a:noFill/>
              <a:miter lim="800000"/>
              <a:headEnd/>
              <a:tailEnd/>
            </a:ln>
            <a:effectLst/>
          </p:spPr>
          <p:txBody>
            <a:bodyPr wrap="none" anchor="ctr"/>
            <a:lstStyle/>
            <a:p>
              <a:endParaRPr lang="fr-FR">
                <a:latin typeface="Calibri" pitchFamily="34" charset="0"/>
              </a:endParaRPr>
            </a:p>
          </p:txBody>
        </p:sp>
      </p:grpSp>
      <p:sp>
        <p:nvSpPr>
          <p:cNvPr id="14" name="Text Box 17"/>
          <p:cNvSpPr txBox="1">
            <a:spLocks noChangeArrowheads="1"/>
          </p:cNvSpPr>
          <p:nvPr/>
        </p:nvSpPr>
        <p:spPr bwMode="auto">
          <a:xfrm>
            <a:off x="4949518" y="6380946"/>
            <a:ext cx="4154407" cy="523220"/>
          </a:xfrm>
          <a:prstGeom prst="rect">
            <a:avLst/>
          </a:prstGeom>
          <a:noFill/>
          <a:ln w="22225">
            <a:noFill/>
            <a:miter lim="800000"/>
            <a:headEnd/>
            <a:tailEnd/>
          </a:ln>
          <a:effectLst/>
        </p:spPr>
        <p:txBody>
          <a:bodyPr wrap="none">
            <a:spAutoFit/>
          </a:bodyPr>
          <a:lstStyle/>
          <a:p>
            <a:r>
              <a:rPr lang="fr-FR" sz="1400" dirty="0">
                <a:latin typeface="Calibri" pitchFamily="34" charset="0"/>
              </a:rPr>
              <a:t>P. </a:t>
            </a:r>
            <a:r>
              <a:rPr lang="fr-FR" sz="1400" dirty="0" err="1">
                <a:latin typeface="Calibri" pitchFamily="34" charset="0"/>
              </a:rPr>
              <a:t>Stoliar</a:t>
            </a:r>
            <a:r>
              <a:rPr lang="fr-FR" sz="1400" dirty="0">
                <a:latin typeface="Calibri" pitchFamily="34" charset="0"/>
              </a:rPr>
              <a:t> </a:t>
            </a:r>
            <a:r>
              <a:rPr lang="fr-FR" sz="1400" i="1" dirty="0">
                <a:latin typeface="Calibri" pitchFamily="34" charset="0"/>
              </a:rPr>
              <a:t>et al.</a:t>
            </a:r>
            <a:r>
              <a:rPr lang="fr-FR" sz="1400" dirty="0">
                <a:latin typeface="Calibri" pitchFamily="34" charset="0"/>
              </a:rPr>
              <a:t> </a:t>
            </a:r>
            <a:r>
              <a:rPr lang="fr-FR" sz="1400" dirty="0" smtClean="0">
                <a:latin typeface="Calibri" pitchFamily="34" charset="0"/>
              </a:rPr>
              <a:t>Adv</a:t>
            </a:r>
            <a:r>
              <a:rPr lang="fr-FR" sz="1400" dirty="0">
                <a:latin typeface="Calibri" pitchFamily="34" charset="0"/>
              </a:rPr>
              <a:t>. Mater. 25, 3222 (2013) </a:t>
            </a:r>
            <a:r>
              <a:rPr lang="fr-FR" sz="1400" dirty="0" smtClean="0">
                <a:latin typeface="Calibri" pitchFamily="34" charset="0"/>
              </a:rPr>
              <a:t/>
            </a:r>
            <a:br>
              <a:rPr lang="fr-FR" sz="1400" dirty="0" smtClean="0">
                <a:latin typeface="Calibri" pitchFamily="34" charset="0"/>
              </a:rPr>
            </a:br>
            <a:r>
              <a:rPr lang="fr-FR" sz="1400" dirty="0" smtClean="0">
                <a:latin typeface="Calibri" pitchFamily="34" charset="0"/>
              </a:rPr>
              <a:t>L. </a:t>
            </a:r>
            <a:r>
              <a:rPr lang="fr-FR" sz="1400" dirty="0" err="1" smtClean="0">
                <a:latin typeface="Calibri" pitchFamily="34" charset="0"/>
              </a:rPr>
              <a:t>Cario</a:t>
            </a:r>
            <a:r>
              <a:rPr lang="fr-FR" sz="1400" dirty="0" smtClean="0">
                <a:latin typeface="Calibri" pitchFamily="34" charset="0"/>
              </a:rPr>
              <a:t> </a:t>
            </a:r>
            <a:r>
              <a:rPr lang="fr-FR" sz="1400" i="1" dirty="0" smtClean="0">
                <a:latin typeface="Calibri" pitchFamily="34" charset="0"/>
              </a:rPr>
              <a:t>et al. </a:t>
            </a:r>
            <a:r>
              <a:rPr lang="fr-FR" sz="1400" dirty="0" smtClean="0">
                <a:latin typeface="Calibri" pitchFamily="34" charset="0"/>
              </a:rPr>
              <a:t>– Patent PCT/EP2013/057500. April 2012</a:t>
            </a:r>
            <a:endParaRPr lang="fr-FR" sz="1400" dirty="0">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4"/>
          <p:cNvSpPr>
            <a:spLocks noChangeArrowheads="1"/>
          </p:cNvSpPr>
          <p:nvPr/>
        </p:nvSpPr>
        <p:spPr bwMode="auto">
          <a:xfrm>
            <a:off x="0" y="636588"/>
            <a:ext cx="1619250" cy="457200"/>
          </a:xfrm>
          <a:prstGeom prst="rect">
            <a:avLst/>
          </a:prstGeom>
          <a:noFill/>
          <a:ln w="12700">
            <a:noFill/>
            <a:miter lim="800000"/>
            <a:headEnd/>
            <a:tailEnd/>
          </a:ln>
        </p:spPr>
        <p:txBody>
          <a:bodyPr wrap="none" anchor="ctr"/>
          <a:lstStyle/>
          <a:p>
            <a:endParaRPr lang="en-US" sz="2400">
              <a:latin typeface="Calibri" pitchFamily="34" charset="0"/>
            </a:endParaRPr>
          </a:p>
        </p:txBody>
      </p:sp>
      <p:grpSp>
        <p:nvGrpSpPr>
          <p:cNvPr id="38915" name="Group 3"/>
          <p:cNvGrpSpPr>
            <a:grpSpLocks/>
          </p:cNvGrpSpPr>
          <p:nvPr/>
        </p:nvGrpSpPr>
        <p:grpSpPr bwMode="auto">
          <a:xfrm>
            <a:off x="857250" y="2495550"/>
            <a:ext cx="4700588" cy="2952750"/>
            <a:chOff x="237" y="663"/>
            <a:chExt cx="2961" cy="1860"/>
          </a:xfrm>
        </p:grpSpPr>
        <p:pic>
          <p:nvPicPr>
            <p:cNvPr id="38916" name="Picture 4"/>
            <p:cNvPicPr>
              <a:picLocks noChangeAspect="1" noChangeArrowheads="1"/>
            </p:cNvPicPr>
            <p:nvPr/>
          </p:nvPicPr>
          <p:blipFill>
            <a:blip r:embed="rId3" cstate="print"/>
            <a:srcRect/>
            <a:stretch>
              <a:fillRect/>
            </a:stretch>
          </p:blipFill>
          <p:spPr bwMode="auto">
            <a:xfrm>
              <a:off x="237" y="663"/>
              <a:ext cx="1860" cy="1860"/>
            </a:xfrm>
            <a:prstGeom prst="rect">
              <a:avLst/>
            </a:prstGeom>
            <a:noFill/>
            <a:ln w="9525">
              <a:noFill/>
              <a:miter lim="800000"/>
              <a:headEnd/>
              <a:tailEnd/>
            </a:ln>
          </p:spPr>
        </p:pic>
        <p:pic>
          <p:nvPicPr>
            <p:cNvPr id="38917" name="Picture 5"/>
            <p:cNvPicPr>
              <a:picLocks noChangeAspect="1" noChangeArrowheads="1"/>
            </p:cNvPicPr>
            <p:nvPr/>
          </p:nvPicPr>
          <p:blipFill>
            <a:blip r:embed="rId4" cstate="print"/>
            <a:srcRect/>
            <a:stretch>
              <a:fillRect/>
            </a:stretch>
          </p:blipFill>
          <p:spPr bwMode="auto">
            <a:xfrm>
              <a:off x="2109" y="664"/>
              <a:ext cx="1089" cy="930"/>
            </a:xfrm>
            <a:prstGeom prst="rect">
              <a:avLst/>
            </a:prstGeom>
            <a:noFill/>
            <a:ln w="9525">
              <a:noFill/>
              <a:miter lim="800000"/>
              <a:headEnd/>
              <a:tailEnd/>
            </a:ln>
          </p:spPr>
        </p:pic>
        <p:sp>
          <p:nvSpPr>
            <p:cNvPr id="38918" name="AutoShape 6"/>
            <p:cNvSpPr>
              <a:spLocks noChangeArrowheads="1"/>
            </p:cNvSpPr>
            <p:nvPr/>
          </p:nvSpPr>
          <p:spPr bwMode="auto">
            <a:xfrm rot="-1737925">
              <a:off x="1909" y="1298"/>
              <a:ext cx="318" cy="91"/>
            </a:xfrm>
            <a:prstGeom prst="leftArrow">
              <a:avLst>
                <a:gd name="adj1" fmla="val 39194"/>
                <a:gd name="adj2" fmla="val 160213"/>
              </a:avLst>
            </a:prstGeom>
            <a:solidFill>
              <a:srgbClr val="800000"/>
            </a:solidFill>
            <a:ln w="12700">
              <a:solidFill>
                <a:srgbClr val="FBD289"/>
              </a:solidFill>
              <a:miter lim="800000"/>
              <a:headEnd/>
              <a:tailEnd/>
            </a:ln>
          </p:spPr>
          <p:txBody>
            <a:bodyPr wrap="none" anchor="ctr"/>
            <a:lstStyle/>
            <a:p>
              <a:endParaRPr lang="en-US" sz="2400">
                <a:latin typeface="Calibri" pitchFamily="34" charset="0"/>
              </a:endParaRPr>
            </a:p>
          </p:txBody>
        </p:sp>
      </p:grpSp>
      <p:sp>
        <p:nvSpPr>
          <p:cNvPr id="38919" name="Text Box 8"/>
          <p:cNvSpPr txBox="1">
            <a:spLocks noChangeArrowheads="1"/>
          </p:cNvSpPr>
          <p:nvPr/>
        </p:nvSpPr>
        <p:spPr bwMode="auto">
          <a:xfrm>
            <a:off x="5867400" y="1274763"/>
            <a:ext cx="3168650" cy="461665"/>
          </a:xfrm>
          <a:prstGeom prst="rect">
            <a:avLst/>
          </a:prstGeom>
          <a:noFill/>
          <a:ln w="9525">
            <a:noFill/>
            <a:miter lim="800000"/>
            <a:headEnd/>
            <a:tailEnd/>
          </a:ln>
        </p:spPr>
        <p:txBody>
          <a:bodyPr>
            <a:spAutoFit/>
          </a:bodyPr>
          <a:lstStyle/>
          <a:p>
            <a:r>
              <a:rPr lang="en-US" sz="1200" dirty="0">
                <a:solidFill>
                  <a:srgbClr val="000000"/>
                </a:solidFill>
                <a:latin typeface="Calibri" pitchFamily="34" charset="0"/>
              </a:rPr>
              <a:t>V. </a:t>
            </a:r>
            <a:r>
              <a:rPr lang="en-US" sz="1200" dirty="0" err="1">
                <a:solidFill>
                  <a:srgbClr val="000000"/>
                </a:solidFill>
                <a:latin typeface="Calibri" pitchFamily="34" charset="0"/>
              </a:rPr>
              <a:t>Dubost</a:t>
            </a:r>
            <a:r>
              <a:rPr lang="en-US" sz="1200" dirty="0">
                <a:solidFill>
                  <a:srgbClr val="000000"/>
                </a:solidFill>
                <a:latin typeface="Calibri" pitchFamily="34" charset="0"/>
              </a:rPr>
              <a:t>, F. </a:t>
            </a:r>
            <a:r>
              <a:rPr lang="en-US" sz="1200" dirty="0" err="1">
                <a:solidFill>
                  <a:srgbClr val="000000"/>
                </a:solidFill>
                <a:latin typeface="Calibri" pitchFamily="34" charset="0"/>
              </a:rPr>
              <a:t>Debrontrider</a:t>
            </a:r>
            <a:r>
              <a:rPr lang="en-US" sz="1200" dirty="0">
                <a:solidFill>
                  <a:srgbClr val="000000"/>
                </a:solidFill>
                <a:latin typeface="Calibri" pitchFamily="34" charset="0"/>
              </a:rPr>
              <a:t>, </a:t>
            </a:r>
            <a:br>
              <a:rPr lang="en-US" sz="1200" dirty="0">
                <a:solidFill>
                  <a:srgbClr val="000000"/>
                </a:solidFill>
                <a:latin typeface="Calibri" pitchFamily="34" charset="0"/>
              </a:rPr>
            </a:br>
            <a:r>
              <a:rPr lang="en-US" sz="1200" dirty="0">
                <a:solidFill>
                  <a:srgbClr val="000000"/>
                </a:solidFill>
                <a:latin typeface="Calibri" pitchFamily="34" charset="0"/>
              </a:rPr>
              <a:t>T. </a:t>
            </a:r>
            <a:r>
              <a:rPr lang="en-US" sz="1200" dirty="0" err="1">
                <a:solidFill>
                  <a:srgbClr val="000000"/>
                </a:solidFill>
                <a:latin typeface="Calibri" pitchFamily="34" charset="0"/>
              </a:rPr>
              <a:t>Cren</a:t>
            </a:r>
            <a:r>
              <a:rPr lang="en-US" sz="1200" dirty="0">
                <a:solidFill>
                  <a:srgbClr val="000000"/>
                </a:solidFill>
                <a:latin typeface="Calibri" pitchFamily="34" charset="0"/>
              </a:rPr>
              <a:t>, D. </a:t>
            </a:r>
            <a:r>
              <a:rPr lang="en-US" sz="1200" dirty="0" err="1">
                <a:solidFill>
                  <a:srgbClr val="000000"/>
                </a:solidFill>
                <a:latin typeface="Calibri" pitchFamily="34" charset="0"/>
              </a:rPr>
              <a:t>Roditchev</a:t>
            </a:r>
            <a:endParaRPr lang="en-US" sz="1200" dirty="0">
              <a:solidFill>
                <a:srgbClr val="000000"/>
              </a:solidFill>
              <a:latin typeface="Calibri" pitchFamily="34" charset="0"/>
            </a:endParaRPr>
          </a:p>
        </p:txBody>
      </p:sp>
      <p:sp>
        <p:nvSpPr>
          <p:cNvPr id="38920" name="Text Box 9"/>
          <p:cNvSpPr txBox="1">
            <a:spLocks noChangeArrowheads="1"/>
          </p:cNvSpPr>
          <p:nvPr/>
        </p:nvSpPr>
        <p:spPr bwMode="auto">
          <a:xfrm>
            <a:off x="1162050" y="2524125"/>
            <a:ext cx="2190750" cy="336550"/>
          </a:xfrm>
          <a:prstGeom prst="rect">
            <a:avLst/>
          </a:prstGeom>
          <a:solidFill>
            <a:schemeClr val="bg1"/>
          </a:solidFill>
          <a:ln w="76200" cmpd="tri">
            <a:noFill/>
            <a:miter lim="800000"/>
            <a:headEnd/>
            <a:tailEnd/>
          </a:ln>
        </p:spPr>
        <p:txBody>
          <a:bodyPr anchor="b">
            <a:spAutoFit/>
          </a:bodyPr>
          <a:lstStyle/>
          <a:p>
            <a:r>
              <a:rPr lang="en-US" sz="1600" b="1">
                <a:latin typeface="Calibri" pitchFamily="34" charset="0"/>
              </a:rPr>
              <a:t>Before electric pulse</a:t>
            </a:r>
          </a:p>
        </p:txBody>
      </p:sp>
      <p:grpSp>
        <p:nvGrpSpPr>
          <p:cNvPr id="38921" name="Group 9"/>
          <p:cNvGrpSpPr>
            <a:grpSpLocks/>
          </p:cNvGrpSpPr>
          <p:nvPr/>
        </p:nvGrpSpPr>
        <p:grpSpPr bwMode="auto">
          <a:xfrm>
            <a:off x="3835400" y="2492375"/>
            <a:ext cx="4699000" cy="2954338"/>
            <a:chOff x="2617" y="1776"/>
            <a:chExt cx="3206" cy="1861"/>
          </a:xfrm>
        </p:grpSpPr>
        <p:grpSp>
          <p:nvGrpSpPr>
            <p:cNvPr id="38922" name="Group 11"/>
            <p:cNvGrpSpPr>
              <a:grpSpLocks/>
            </p:cNvGrpSpPr>
            <p:nvPr/>
          </p:nvGrpSpPr>
          <p:grpSpPr bwMode="auto">
            <a:xfrm>
              <a:off x="2617" y="1776"/>
              <a:ext cx="3206" cy="1861"/>
              <a:chOff x="2266" y="1965"/>
              <a:chExt cx="2960" cy="1861"/>
            </a:xfrm>
          </p:grpSpPr>
          <p:pic>
            <p:nvPicPr>
              <p:cNvPr id="38923" name="Picture 12"/>
              <p:cNvPicPr>
                <a:picLocks noChangeAspect="1" noChangeArrowheads="1"/>
              </p:cNvPicPr>
              <p:nvPr/>
            </p:nvPicPr>
            <p:blipFill>
              <a:blip r:embed="rId5" cstate="print"/>
              <a:srcRect/>
              <a:stretch>
                <a:fillRect/>
              </a:stretch>
            </p:blipFill>
            <p:spPr bwMode="auto">
              <a:xfrm>
                <a:off x="3366" y="1965"/>
                <a:ext cx="1860" cy="1860"/>
              </a:xfrm>
              <a:prstGeom prst="rect">
                <a:avLst/>
              </a:prstGeom>
              <a:solidFill>
                <a:schemeClr val="bg1"/>
              </a:solidFill>
              <a:ln w="9525">
                <a:noFill/>
                <a:miter lim="800000"/>
                <a:headEnd/>
                <a:tailEnd/>
              </a:ln>
            </p:spPr>
          </p:pic>
          <p:graphicFrame>
            <p:nvGraphicFramePr>
              <p:cNvPr id="38924" name="Object 1025"/>
              <p:cNvGraphicFramePr>
                <a:graphicFrameLocks noChangeAspect="1"/>
              </p:cNvGraphicFramePr>
              <p:nvPr/>
            </p:nvGraphicFramePr>
            <p:xfrm>
              <a:off x="4013" y="3293"/>
              <a:ext cx="1193" cy="515"/>
            </p:xfrm>
            <a:graphic>
              <a:graphicData uri="http://schemas.openxmlformats.org/presentationml/2006/ole">
                <p:oleObj spid="_x0000_s38924" name="Graph" r:id="rId6" imgW="4023360" imgH="2157120" progId="Origin50.Graph">
                  <p:embed/>
                </p:oleObj>
              </a:graphicData>
            </a:graphic>
          </p:graphicFrame>
          <p:pic>
            <p:nvPicPr>
              <p:cNvPr id="38925" name="Picture 14"/>
              <p:cNvPicPr>
                <a:picLocks noChangeAspect="1" noChangeArrowheads="1"/>
              </p:cNvPicPr>
              <p:nvPr/>
            </p:nvPicPr>
            <p:blipFill>
              <a:blip r:embed="rId7" cstate="print"/>
              <a:srcRect/>
              <a:stretch>
                <a:fillRect/>
              </a:stretch>
            </p:blipFill>
            <p:spPr bwMode="auto">
              <a:xfrm>
                <a:off x="2266" y="2849"/>
                <a:ext cx="1089" cy="977"/>
              </a:xfrm>
              <a:prstGeom prst="rect">
                <a:avLst/>
              </a:prstGeom>
              <a:solidFill>
                <a:schemeClr val="bg1"/>
              </a:solidFill>
              <a:ln w="9525">
                <a:noFill/>
                <a:miter lim="800000"/>
                <a:headEnd/>
                <a:tailEnd/>
              </a:ln>
            </p:spPr>
          </p:pic>
          <p:sp>
            <p:nvSpPr>
              <p:cNvPr id="38926" name="Line 15"/>
              <p:cNvSpPr>
                <a:spLocks noChangeShapeType="1"/>
              </p:cNvSpPr>
              <p:nvPr/>
            </p:nvSpPr>
            <p:spPr bwMode="auto">
              <a:xfrm>
                <a:off x="4137" y="2772"/>
                <a:ext cx="920" cy="129"/>
              </a:xfrm>
              <a:prstGeom prst="line">
                <a:avLst/>
              </a:prstGeom>
              <a:noFill/>
              <a:ln w="25400">
                <a:solidFill>
                  <a:srgbClr val="000000"/>
                </a:solidFill>
                <a:round/>
                <a:headEnd/>
                <a:tailEnd/>
              </a:ln>
            </p:spPr>
            <p:txBody>
              <a:bodyPr/>
              <a:lstStyle/>
              <a:p>
                <a:endParaRPr lang="fr-FR">
                  <a:latin typeface="Calibri" pitchFamily="34" charset="0"/>
                </a:endParaRPr>
              </a:p>
            </p:txBody>
          </p:sp>
          <p:sp>
            <p:nvSpPr>
              <p:cNvPr id="38927" name="AutoShape 16"/>
              <p:cNvSpPr>
                <a:spLocks noChangeArrowheads="1"/>
              </p:cNvSpPr>
              <p:nvPr/>
            </p:nvSpPr>
            <p:spPr bwMode="auto">
              <a:xfrm rot="9062075">
                <a:off x="3241" y="3099"/>
                <a:ext cx="318" cy="91"/>
              </a:xfrm>
              <a:prstGeom prst="leftArrow">
                <a:avLst>
                  <a:gd name="adj1" fmla="val 39194"/>
                  <a:gd name="adj2" fmla="val 160213"/>
                </a:avLst>
              </a:prstGeom>
              <a:solidFill>
                <a:schemeClr val="bg1"/>
              </a:solidFill>
              <a:ln w="12700">
                <a:solidFill>
                  <a:srgbClr val="000000"/>
                </a:solidFill>
                <a:miter lim="800000"/>
                <a:headEnd/>
                <a:tailEnd/>
              </a:ln>
            </p:spPr>
            <p:txBody>
              <a:bodyPr rot="10800000" wrap="none" anchor="ctr"/>
              <a:lstStyle/>
              <a:p>
                <a:endParaRPr lang="en-US" sz="2400">
                  <a:latin typeface="Calibri" pitchFamily="34" charset="0"/>
                </a:endParaRPr>
              </a:p>
            </p:txBody>
          </p:sp>
          <p:sp>
            <p:nvSpPr>
              <p:cNvPr id="38928" name="Text Box 17"/>
              <p:cNvSpPr txBox="1">
                <a:spLocks noChangeArrowheads="1"/>
              </p:cNvSpPr>
              <p:nvPr/>
            </p:nvSpPr>
            <p:spPr bwMode="auto">
              <a:xfrm>
                <a:off x="3886" y="3083"/>
                <a:ext cx="1157" cy="212"/>
              </a:xfrm>
              <a:prstGeom prst="rect">
                <a:avLst/>
              </a:prstGeom>
              <a:solidFill>
                <a:schemeClr val="bg1"/>
              </a:solidFill>
              <a:ln w="76200" cmpd="tri">
                <a:noFill/>
                <a:miter lim="800000"/>
                <a:headEnd/>
                <a:tailEnd/>
              </a:ln>
            </p:spPr>
            <p:txBody>
              <a:bodyPr wrap="none" anchor="b">
                <a:spAutoFit/>
              </a:bodyPr>
              <a:lstStyle/>
              <a:p>
                <a:r>
                  <a:rPr lang="en-US" sz="1600" b="1">
                    <a:latin typeface="Calibri" pitchFamily="34" charset="0"/>
                  </a:rPr>
                  <a:t>After electric pulse</a:t>
                </a:r>
              </a:p>
            </p:txBody>
          </p:sp>
        </p:grpSp>
        <p:sp>
          <p:nvSpPr>
            <p:cNvPr id="38929" name="Rectangle 18"/>
            <p:cNvSpPr>
              <a:spLocks noChangeArrowheads="1"/>
            </p:cNvSpPr>
            <p:nvPr/>
          </p:nvSpPr>
          <p:spPr bwMode="auto">
            <a:xfrm>
              <a:off x="3807" y="3346"/>
              <a:ext cx="677" cy="173"/>
            </a:xfrm>
            <a:prstGeom prst="rect">
              <a:avLst/>
            </a:prstGeom>
            <a:solidFill>
              <a:schemeClr val="bg1"/>
            </a:solidFill>
            <a:ln w="9525">
              <a:noFill/>
              <a:miter lim="800000"/>
              <a:headEnd/>
              <a:tailEnd/>
            </a:ln>
          </p:spPr>
          <p:txBody>
            <a:bodyPr tIns="0" bIns="0">
              <a:spAutoFit/>
            </a:bodyPr>
            <a:lstStyle/>
            <a:p>
              <a:pPr algn="ctr"/>
              <a:r>
                <a:rPr lang="en-US">
                  <a:solidFill>
                    <a:srgbClr val="000000"/>
                  </a:solidFill>
                  <a:latin typeface="Calibri" pitchFamily="34" charset="0"/>
                </a:rPr>
                <a:t>100 nm</a:t>
              </a:r>
            </a:p>
          </p:txBody>
        </p:sp>
      </p:grpSp>
      <p:sp>
        <p:nvSpPr>
          <p:cNvPr id="38930" name="Rectangle 20"/>
          <p:cNvSpPr>
            <a:spLocks noChangeArrowheads="1"/>
          </p:cNvSpPr>
          <p:nvPr/>
        </p:nvSpPr>
        <p:spPr bwMode="auto">
          <a:xfrm>
            <a:off x="928688" y="4965700"/>
            <a:ext cx="869950" cy="284163"/>
          </a:xfrm>
          <a:prstGeom prst="rect">
            <a:avLst/>
          </a:prstGeom>
          <a:solidFill>
            <a:schemeClr val="bg1"/>
          </a:solidFill>
          <a:ln w="9525">
            <a:solidFill>
              <a:schemeClr val="bg1"/>
            </a:solidFill>
            <a:miter lim="800000"/>
            <a:headEnd/>
            <a:tailEnd/>
          </a:ln>
        </p:spPr>
        <p:txBody>
          <a:bodyPr tIns="0" bIns="0">
            <a:spAutoFit/>
          </a:bodyPr>
          <a:lstStyle/>
          <a:p>
            <a:pPr algn="ctr"/>
            <a:r>
              <a:rPr lang="en-US">
                <a:solidFill>
                  <a:srgbClr val="000000"/>
                </a:solidFill>
                <a:latin typeface="Calibri" pitchFamily="34" charset="0"/>
              </a:rPr>
              <a:t>50 nm</a:t>
            </a:r>
          </a:p>
        </p:txBody>
      </p:sp>
      <p:sp>
        <p:nvSpPr>
          <p:cNvPr id="38931" name="Rectangle 35"/>
          <p:cNvSpPr>
            <a:spLocks noChangeArrowheads="1"/>
          </p:cNvSpPr>
          <p:nvPr/>
        </p:nvSpPr>
        <p:spPr bwMode="auto">
          <a:xfrm>
            <a:off x="184150" y="1387475"/>
            <a:ext cx="3744913" cy="457200"/>
          </a:xfrm>
          <a:prstGeom prst="rect">
            <a:avLst/>
          </a:prstGeom>
          <a:noFill/>
          <a:ln w="9525">
            <a:noFill/>
            <a:miter lim="800000"/>
            <a:headEnd/>
            <a:tailEnd/>
          </a:ln>
        </p:spPr>
        <p:txBody>
          <a:bodyPr>
            <a:spAutoFit/>
          </a:bodyPr>
          <a:lstStyle/>
          <a:p>
            <a:pPr>
              <a:spcBef>
                <a:spcPct val="50000"/>
              </a:spcBef>
            </a:pPr>
            <a:r>
              <a:rPr lang="en-US" sz="2400" b="1">
                <a:latin typeface="Calibri" pitchFamily="34" charset="0"/>
              </a:rPr>
              <a:t>STM study of GaTa</a:t>
            </a:r>
            <a:r>
              <a:rPr lang="en-US" sz="2400" b="1" baseline="-25000">
                <a:latin typeface="Calibri" pitchFamily="34" charset="0"/>
              </a:rPr>
              <a:t>4</a:t>
            </a:r>
            <a:r>
              <a:rPr lang="en-US" sz="2400" b="1">
                <a:latin typeface="Calibri" pitchFamily="34" charset="0"/>
              </a:rPr>
              <a:t>Se</a:t>
            </a:r>
            <a:r>
              <a:rPr lang="en-US" sz="2400" b="1" baseline="-25000">
                <a:latin typeface="Calibri" pitchFamily="34" charset="0"/>
              </a:rPr>
              <a:t>8</a:t>
            </a:r>
          </a:p>
        </p:txBody>
      </p:sp>
      <p:pic>
        <p:nvPicPr>
          <p:cNvPr id="38932" name="Picture 20"/>
          <p:cNvPicPr>
            <a:picLocks noChangeAspect="1" noChangeArrowheads="1"/>
          </p:cNvPicPr>
          <p:nvPr/>
        </p:nvPicPr>
        <p:blipFill>
          <a:blip r:embed="rId8" cstate="print"/>
          <a:srcRect r="1863"/>
          <a:stretch>
            <a:fillRect/>
          </a:stretch>
        </p:blipFill>
        <p:spPr bwMode="auto">
          <a:xfrm>
            <a:off x="4067175" y="1268413"/>
            <a:ext cx="1706563" cy="817562"/>
          </a:xfrm>
          <a:prstGeom prst="rect">
            <a:avLst/>
          </a:prstGeom>
          <a:noFill/>
          <a:ln w="9525">
            <a:noFill/>
            <a:miter lim="800000"/>
            <a:headEnd/>
            <a:tailEnd/>
          </a:ln>
          <a:effectLst/>
        </p:spPr>
      </p:pic>
      <p:sp>
        <p:nvSpPr>
          <p:cNvPr id="38933" name="Rectangle 21"/>
          <p:cNvSpPr>
            <a:spLocks noChangeArrowheads="1"/>
          </p:cNvSpPr>
          <p:nvPr/>
        </p:nvSpPr>
        <p:spPr bwMode="auto">
          <a:xfrm>
            <a:off x="2555875" y="6502400"/>
            <a:ext cx="4572000" cy="304800"/>
          </a:xfrm>
          <a:prstGeom prst="rect">
            <a:avLst/>
          </a:prstGeom>
          <a:noFill/>
          <a:ln w="9525">
            <a:noFill/>
            <a:miter lim="800000"/>
            <a:headEnd/>
            <a:tailEnd/>
          </a:ln>
          <a:effectLst/>
        </p:spPr>
        <p:txBody>
          <a:bodyPr>
            <a:spAutoFit/>
          </a:bodyPr>
          <a:lstStyle/>
          <a:p>
            <a:pPr>
              <a:spcBef>
                <a:spcPct val="50000"/>
              </a:spcBef>
            </a:pPr>
            <a:r>
              <a:rPr lang="en-US" sz="1400" dirty="0">
                <a:latin typeface="Calibri" pitchFamily="34" charset="0"/>
              </a:rPr>
              <a:t>C. </a:t>
            </a:r>
            <a:r>
              <a:rPr lang="en-US" sz="1400" dirty="0" err="1">
                <a:latin typeface="Calibri" pitchFamily="34" charset="0"/>
              </a:rPr>
              <a:t>Vaju</a:t>
            </a:r>
            <a:r>
              <a:rPr lang="en-US" sz="1400" dirty="0">
                <a:latin typeface="Calibri" pitchFamily="34" charset="0"/>
              </a:rPr>
              <a:t>,  </a:t>
            </a:r>
            <a:r>
              <a:rPr lang="en-US" sz="1400" i="1" dirty="0">
                <a:latin typeface="Calibri" pitchFamily="34" charset="0"/>
              </a:rPr>
              <a:t>et al. </a:t>
            </a:r>
            <a:r>
              <a:rPr lang="en-US" sz="1400" dirty="0" smtClean="0">
                <a:latin typeface="Calibri" pitchFamily="34" charset="0"/>
              </a:rPr>
              <a:t>Advanced </a:t>
            </a:r>
            <a:r>
              <a:rPr lang="en-US" sz="1400" dirty="0">
                <a:latin typeface="Calibri" pitchFamily="34" charset="0"/>
              </a:rPr>
              <a:t>Materials 20, 2760 (2008)</a:t>
            </a:r>
          </a:p>
        </p:txBody>
      </p:sp>
      <p:sp>
        <p:nvSpPr>
          <p:cNvPr id="4" name="Title Placeholder 1"/>
          <p:cNvSpPr txBox="1">
            <a:spLocks/>
          </p:cNvSpPr>
          <p:nvPr/>
        </p:nvSpPr>
        <p:spPr bwMode="auto">
          <a:xfrm>
            <a:off x="3175" y="0"/>
            <a:ext cx="9140825" cy="1077913"/>
          </a:xfrm>
          <a:prstGeom prst="rect">
            <a:avLst/>
          </a:prstGeom>
          <a:gradFill rotWithShape="0">
            <a:gsLst>
              <a:gs pos="0">
                <a:schemeClr val="accent2">
                  <a:gamma/>
                  <a:shade val="46275"/>
                  <a:invGamma/>
                </a:schemeClr>
              </a:gs>
              <a:gs pos="50000">
                <a:schemeClr val="accent2"/>
              </a:gs>
              <a:gs pos="100000">
                <a:schemeClr val="accent2">
                  <a:gamma/>
                  <a:shade val="46275"/>
                  <a:invGamma/>
                </a:schemeClr>
              </a:gs>
            </a:gsLst>
            <a:lin ang="5400000" scaled="1"/>
          </a:gradFill>
          <a:ln w="9525">
            <a:solidFill>
              <a:schemeClr val="tx1"/>
            </a:solidFill>
            <a:miter lim="800000"/>
            <a:headEnd/>
            <a:tailEnd/>
          </a:ln>
        </p:spPr>
        <p:txBody>
          <a:bodyPr anchor="ctr"/>
          <a:lstStyle/>
          <a:p>
            <a:pPr algn="ctr"/>
            <a:r>
              <a:rPr lang="en-US" sz="3200" b="1" dirty="0">
                <a:solidFill>
                  <a:schemeClr val="bg1"/>
                </a:solidFill>
                <a:latin typeface="Calibri" pitchFamily="34" charset="0"/>
                <a:cs typeface="Arial" charset="0"/>
              </a:rPr>
              <a:t>Non-volatile resistive switching :</a:t>
            </a:r>
          </a:p>
          <a:p>
            <a:pPr algn="ctr"/>
            <a:r>
              <a:rPr lang="en-US" sz="3200" b="1" dirty="0">
                <a:solidFill>
                  <a:schemeClr val="bg1"/>
                </a:solidFill>
                <a:latin typeface="Calibri" pitchFamily="34" charset="0"/>
                <a:cs typeface="Arial" charset="0"/>
              </a:rPr>
              <a:t>electronic phase separation</a:t>
            </a:r>
          </a:p>
        </p:txBody>
      </p:sp>
      <p:grpSp>
        <p:nvGrpSpPr>
          <p:cNvPr id="38942" name="Group 30"/>
          <p:cNvGrpSpPr>
            <a:grpSpLocks/>
          </p:cNvGrpSpPr>
          <p:nvPr/>
        </p:nvGrpSpPr>
        <p:grpSpPr bwMode="auto">
          <a:xfrm>
            <a:off x="1979613" y="5876925"/>
            <a:ext cx="5599112" cy="531813"/>
            <a:chOff x="-1032" y="4320"/>
            <a:chExt cx="1682" cy="505"/>
          </a:xfrm>
        </p:grpSpPr>
        <p:sp>
          <p:nvSpPr>
            <p:cNvPr id="60" name="AutoShape 19"/>
            <p:cNvSpPr>
              <a:spLocks noChangeArrowheads="1"/>
            </p:cNvSpPr>
            <p:nvPr/>
          </p:nvSpPr>
          <p:spPr bwMode="auto">
            <a:xfrm>
              <a:off x="-1032" y="4320"/>
              <a:ext cx="1678" cy="505"/>
            </a:xfrm>
            <a:prstGeom prst="roundRect">
              <a:avLst>
                <a:gd name="adj" fmla="val 16667"/>
              </a:avLst>
            </a:prstGeom>
            <a:solidFill>
              <a:srgbClr val="0070C0"/>
            </a:solidFill>
            <a:ln w="9525">
              <a:round/>
              <a:headEnd/>
              <a:tailEnd/>
            </a:ln>
            <a:effectLst>
              <a:outerShdw dist="50800" dir="5400000" algn="ctr" rotWithShape="0">
                <a:schemeClr val="bg2"/>
              </a:outerShdw>
            </a:effectLst>
            <a:scene3d>
              <a:camera prst="legacyObliqueTopRight"/>
              <a:lightRig rig="legacyFlat3" dir="b"/>
            </a:scene3d>
            <a:sp3d extrusionH="49200" prstMaterial="legacyMatte">
              <a:bevelT w="13500" h="13500" prst="angle"/>
              <a:bevelB w="13500" h="13500" prst="angle"/>
              <a:extrusionClr>
                <a:schemeClr val="bg2"/>
              </a:extrusionClr>
            </a:sp3d>
          </p:spPr>
          <p:txBody>
            <a:bodyPr wrap="none" anchor="ctr">
              <a:flatTx/>
            </a:bodyPr>
            <a:lstStyle/>
            <a:p>
              <a:pPr>
                <a:defRPr/>
              </a:pPr>
              <a:endParaRPr lang="fr-FR" dirty="0">
                <a:solidFill>
                  <a:schemeClr val="bg1"/>
                </a:solidFill>
                <a:latin typeface="Calibri" pitchFamily="34" charset="0"/>
                <a:cs typeface="Arial" pitchFamily="34" charset="0"/>
              </a:endParaRPr>
            </a:p>
          </p:txBody>
        </p:sp>
        <p:sp>
          <p:nvSpPr>
            <p:cNvPr id="38944" name="Rectangle 12"/>
            <p:cNvSpPr>
              <a:spLocks noChangeArrowheads="1"/>
            </p:cNvSpPr>
            <p:nvPr/>
          </p:nvSpPr>
          <p:spPr bwMode="auto">
            <a:xfrm>
              <a:off x="-1020" y="4320"/>
              <a:ext cx="1670" cy="438"/>
            </a:xfrm>
            <a:prstGeom prst="rect">
              <a:avLst/>
            </a:prstGeom>
            <a:noFill/>
            <a:ln w="9525">
              <a:noFill/>
              <a:miter lim="800000"/>
              <a:headEnd/>
              <a:tailEnd/>
            </a:ln>
          </p:spPr>
          <p:txBody>
            <a:bodyPr>
              <a:spAutoFit/>
            </a:bodyPr>
            <a:lstStyle/>
            <a:p>
              <a:pPr algn="ctr">
                <a:buFont typeface="Wingdings" pitchFamily="2" charset="2"/>
                <a:buNone/>
              </a:pPr>
              <a:r>
                <a:rPr lang="fr-FR" sz="2200" b="1" dirty="0" err="1">
                  <a:solidFill>
                    <a:schemeClr val="bg1"/>
                  </a:solidFill>
                  <a:latin typeface="Calibri" pitchFamily="34" charset="0"/>
                  <a:cs typeface="Arial" charset="0"/>
                </a:rPr>
                <a:t>E</a:t>
              </a:r>
              <a:r>
                <a:rPr lang="fr-FR" sz="2400" b="1" dirty="0" err="1" smtClean="0">
                  <a:solidFill>
                    <a:schemeClr val="bg1"/>
                  </a:solidFill>
                  <a:latin typeface="Calibri" pitchFamily="34" charset="0"/>
                  <a:cs typeface="Arial" charset="0"/>
                </a:rPr>
                <a:t>lectronic</a:t>
              </a:r>
              <a:r>
                <a:rPr lang="fr-FR" sz="2400" b="1" dirty="0" smtClean="0">
                  <a:solidFill>
                    <a:schemeClr val="bg1"/>
                  </a:solidFill>
                  <a:latin typeface="Calibri" pitchFamily="34" charset="0"/>
                  <a:cs typeface="Arial" charset="0"/>
                </a:rPr>
                <a:t> </a:t>
              </a:r>
              <a:r>
                <a:rPr lang="fr-FR" sz="2400" b="1" dirty="0">
                  <a:solidFill>
                    <a:schemeClr val="bg1"/>
                  </a:solidFill>
                  <a:latin typeface="Calibri" pitchFamily="34" charset="0"/>
                  <a:cs typeface="Arial" charset="0"/>
                </a:rPr>
                <a:t>phase </a:t>
              </a:r>
              <a:r>
                <a:rPr lang="fr-FR" sz="2400" b="1" dirty="0" err="1">
                  <a:solidFill>
                    <a:schemeClr val="bg1"/>
                  </a:solidFill>
                  <a:latin typeface="Calibri" pitchFamily="34" charset="0"/>
                  <a:cs typeface="Arial" charset="0"/>
                </a:rPr>
                <a:t>separation</a:t>
              </a:r>
              <a:endParaRPr lang="fr-FR" sz="2400" b="1" baseline="-25000" dirty="0">
                <a:solidFill>
                  <a:schemeClr val="bg1"/>
                </a:solidFill>
                <a:latin typeface="Calibri" pitchFamily="34" charset="0"/>
                <a:cs typeface="Arial"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389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ext Box 2"/>
          <p:cNvSpPr txBox="1">
            <a:spLocks noChangeArrowheads="1"/>
          </p:cNvSpPr>
          <p:nvPr/>
        </p:nvSpPr>
        <p:spPr bwMode="auto">
          <a:xfrm>
            <a:off x="7288213" y="1976438"/>
            <a:ext cx="184150" cy="366712"/>
          </a:xfrm>
          <a:prstGeom prst="rect">
            <a:avLst/>
          </a:prstGeom>
          <a:noFill/>
          <a:ln w="9525">
            <a:noFill/>
            <a:miter lim="800000"/>
            <a:headEnd/>
            <a:tailEnd/>
          </a:ln>
          <a:effectLst/>
        </p:spPr>
        <p:txBody>
          <a:bodyPr wrap="none">
            <a:spAutoFit/>
          </a:bodyPr>
          <a:lstStyle/>
          <a:p>
            <a:endParaRPr lang="en-US">
              <a:latin typeface="Calibri" pitchFamily="34" charset="0"/>
            </a:endParaRPr>
          </a:p>
        </p:txBody>
      </p:sp>
      <p:pic>
        <p:nvPicPr>
          <p:cNvPr id="87043" name="Picture 3"/>
          <p:cNvPicPr>
            <a:picLocks noChangeAspect="1" noChangeArrowheads="1"/>
          </p:cNvPicPr>
          <p:nvPr/>
        </p:nvPicPr>
        <p:blipFill>
          <a:blip r:embed="rId4" cstate="print"/>
          <a:srcRect/>
          <a:stretch>
            <a:fillRect/>
          </a:stretch>
        </p:blipFill>
        <p:spPr bwMode="auto">
          <a:xfrm>
            <a:off x="179388" y="2316163"/>
            <a:ext cx="4322762" cy="2590800"/>
          </a:xfrm>
          <a:prstGeom prst="rect">
            <a:avLst/>
          </a:prstGeom>
          <a:noFill/>
        </p:spPr>
      </p:pic>
      <p:pic>
        <p:nvPicPr>
          <p:cNvPr id="87044" name="Picture 4"/>
          <p:cNvPicPr>
            <a:picLocks noChangeAspect="1" noChangeArrowheads="1"/>
          </p:cNvPicPr>
          <p:nvPr/>
        </p:nvPicPr>
        <p:blipFill>
          <a:blip r:embed="rId5" cstate="print"/>
          <a:srcRect/>
          <a:stretch>
            <a:fillRect/>
          </a:stretch>
        </p:blipFill>
        <p:spPr bwMode="auto">
          <a:xfrm>
            <a:off x="179388" y="2316163"/>
            <a:ext cx="4322762" cy="2590800"/>
          </a:xfrm>
          <a:prstGeom prst="rect">
            <a:avLst/>
          </a:prstGeom>
          <a:noFill/>
        </p:spPr>
      </p:pic>
      <p:pic>
        <p:nvPicPr>
          <p:cNvPr id="87045" name="Picture 5"/>
          <p:cNvPicPr>
            <a:picLocks noChangeAspect="1" noChangeArrowheads="1"/>
          </p:cNvPicPr>
          <p:nvPr/>
        </p:nvPicPr>
        <p:blipFill>
          <a:blip r:embed="rId6" cstate="print"/>
          <a:srcRect/>
          <a:stretch>
            <a:fillRect/>
          </a:stretch>
        </p:blipFill>
        <p:spPr bwMode="auto">
          <a:xfrm>
            <a:off x="179388" y="2316163"/>
            <a:ext cx="4322762" cy="2590800"/>
          </a:xfrm>
          <a:prstGeom prst="rect">
            <a:avLst/>
          </a:prstGeom>
          <a:noFill/>
        </p:spPr>
      </p:pic>
      <p:pic>
        <p:nvPicPr>
          <p:cNvPr id="87046" name="Picture 6"/>
          <p:cNvPicPr>
            <a:picLocks noChangeAspect="1" noChangeArrowheads="1"/>
          </p:cNvPicPr>
          <p:nvPr/>
        </p:nvPicPr>
        <p:blipFill>
          <a:blip r:embed="rId7" cstate="print"/>
          <a:srcRect/>
          <a:stretch>
            <a:fillRect/>
          </a:stretch>
        </p:blipFill>
        <p:spPr bwMode="auto">
          <a:xfrm>
            <a:off x="179388" y="2316163"/>
            <a:ext cx="4322762" cy="2590800"/>
          </a:xfrm>
          <a:prstGeom prst="rect">
            <a:avLst/>
          </a:prstGeom>
          <a:noFill/>
        </p:spPr>
      </p:pic>
      <p:pic>
        <p:nvPicPr>
          <p:cNvPr id="87047" name="Picture 7"/>
          <p:cNvPicPr>
            <a:picLocks noChangeAspect="1" noChangeArrowheads="1"/>
          </p:cNvPicPr>
          <p:nvPr/>
        </p:nvPicPr>
        <p:blipFill>
          <a:blip r:embed="rId8" cstate="print"/>
          <a:srcRect/>
          <a:stretch>
            <a:fillRect/>
          </a:stretch>
        </p:blipFill>
        <p:spPr bwMode="auto">
          <a:xfrm>
            <a:off x="179388" y="2316163"/>
            <a:ext cx="4322762" cy="2590800"/>
          </a:xfrm>
          <a:prstGeom prst="rect">
            <a:avLst/>
          </a:prstGeom>
          <a:noFill/>
        </p:spPr>
      </p:pic>
      <p:pic>
        <p:nvPicPr>
          <p:cNvPr id="87048" name="Picture 8"/>
          <p:cNvPicPr>
            <a:picLocks noChangeAspect="1" noChangeArrowheads="1"/>
          </p:cNvPicPr>
          <p:nvPr/>
        </p:nvPicPr>
        <p:blipFill>
          <a:blip r:embed="rId9" cstate="print"/>
          <a:srcRect/>
          <a:stretch>
            <a:fillRect/>
          </a:stretch>
        </p:blipFill>
        <p:spPr bwMode="auto">
          <a:xfrm>
            <a:off x="179388" y="2316163"/>
            <a:ext cx="4322762" cy="2590800"/>
          </a:xfrm>
          <a:prstGeom prst="rect">
            <a:avLst/>
          </a:prstGeom>
          <a:noFill/>
        </p:spPr>
      </p:pic>
      <p:pic>
        <p:nvPicPr>
          <p:cNvPr id="87049" name="Picture 9"/>
          <p:cNvPicPr>
            <a:picLocks noChangeAspect="1" noChangeArrowheads="1"/>
          </p:cNvPicPr>
          <p:nvPr/>
        </p:nvPicPr>
        <p:blipFill>
          <a:blip r:embed="rId10" cstate="print"/>
          <a:srcRect/>
          <a:stretch>
            <a:fillRect/>
          </a:stretch>
        </p:blipFill>
        <p:spPr bwMode="auto">
          <a:xfrm>
            <a:off x="179388" y="2316163"/>
            <a:ext cx="4322762" cy="2590800"/>
          </a:xfrm>
          <a:prstGeom prst="rect">
            <a:avLst/>
          </a:prstGeom>
          <a:noFill/>
        </p:spPr>
      </p:pic>
      <p:pic>
        <p:nvPicPr>
          <p:cNvPr id="87050" name="Picture 10"/>
          <p:cNvPicPr>
            <a:picLocks noChangeAspect="1" noChangeArrowheads="1"/>
          </p:cNvPicPr>
          <p:nvPr/>
        </p:nvPicPr>
        <p:blipFill>
          <a:blip r:embed="rId11" cstate="print"/>
          <a:srcRect/>
          <a:stretch>
            <a:fillRect/>
          </a:stretch>
        </p:blipFill>
        <p:spPr bwMode="auto">
          <a:xfrm>
            <a:off x="179388" y="2316163"/>
            <a:ext cx="4322762" cy="2590800"/>
          </a:xfrm>
          <a:prstGeom prst="rect">
            <a:avLst/>
          </a:prstGeom>
          <a:noFill/>
        </p:spPr>
      </p:pic>
      <p:grpSp>
        <p:nvGrpSpPr>
          <p:cNvPr id="87051" name="Group 11"/>
          <p:cNvGrpSpPr>
            <a:grpSpLocks/>
          </p:cNvGrpSpPr>
          <p:nvPr/>
        </p:nvGrpSpPr>
        <p:grpSpPr bwMode="auto">
          <a:xfrm>
            <a:off x="4572000" y="1668463"/>
            <a:ext cx="4572000" cy="4179887"/>
            <a:chOff x="2880" y="1117"/>
            <a:chExt cx="2880" cy="2633"/>
          </a:xfrm>
        </p:grpSpPr>
        <p:graphicFrame>
          <p:nvGraphicFramePr>
            <p:cNvPr id="87052" name="Object 12"/>
            <p:cNvGraphicFramePr>
              <a:graphicFrameLocks noChangeAspect="1"/>
            </p:cNvGraphicFramePr>
            <p:nvPr/>
          </p:nvGraphicFramePr>
          <p:xfrm>
            <a:off x="2971" y="1389"/>
            <a:ext cx="2721" cy="2361"/>
          </p:xfrm>
          <a:graphic>
            <a:graphicData uri="http://schemas.openxmlformats.org/presentationml/2006/ole">
              <p:oleObj spid="_x0000_s87052" name="Image bitmap" r:id="rId12" imgW="5076190" imgH="4648849" progId="PBrush">
                <p:embed/>
              </p:oleObj>
            </a:graphicData>
          </a:graphic>
        </p:graphicFrame>
        <p:sp>
          <p:nvSpPr>
            <p:cNvPr id="87053" name="Text Box 13"/>
            <p:cNvSpPr txBox="1">
              <a:spLocks noChangeArrowheads="1"/>
            </p:cNvSpPr>
            <p:nvPr/>
          </p:nvSpPr>
          <p:spPr bwMode="auto">
            <a:xfrm>
              <a:off x="2880" y="1117"/>
              <a:ext cx="2880" cy="269"/>
            </a:xfrm>
            <a:prstGeom prst="rect">
              <a:avLst/>
            </a:prstGeom>
            <a:noFill/>
            <a:ln w="9525">
              <a:noFill/>
              <a:miter lim="800000"/>
              <a:headEnd/>
              <a:tailEnd/>
            </a:ln>
            <a:effectLst/>
          </p:spPr>
          <p:txBody>
            <a:bodyPr>
              <a:spAutoFit/>
            </a:bodyPr>
            <a:lstStyle/>
            <a:p>
              <a:r>
                <a:rPr lang="en-US" sz="2200">
                  <a:latin typeface="Calibri" pitchFamily="34" charset="0"/>
                </a:rPr>
                <a:t>Nano-writing : 1 Tdots / cm² !</a:t>
              </a:r>
            </a:p>
          </p:txBody>
        </p:sp>
      </p:grpSp>
      <p:grpSp>
        <p:nvGrpSpPr>
          <p:cNvPr id="87054" name="Group 14"/>
          <p:cNvGrpSpPr>
            <a:grpSpLocks/>
          </p:cNvGrpSpPr>
          <p:nvPr/>
        </p:nvGrpSpPr>
        <p:grpSpPr bwMode="auto">
          <a:xfrm>
            <a:off x="179388" y="2316163"/>
            <a:ext cx="4605338" cy="3095625"/>
            <a:chOff x="113" y="1525"/>
            <a:chExt cx="2901" cy="1950"/>
          </a:xfrm>
        </p:grpSpPr>
        <p:pic>
          <p:nvPicPr>
            <p:cNvPr id="87055" name="Picture 15"/>
            <p:cNvPicPr>
              <a:picLocks noChangeAspect="1" noChangeArrowheads="1"/>
            </p:cNvPicPr>
            <p:nvPr/>
          </p:nvPicPr>
          <p:blipFill>
            <a:blip r:embed="rId13" cstate="print"/>
            <a:srcRect/>
            <a:stretch>
              <a:fillRect/>
            </a:stretch>
          </p:blipFill>
          <p:spPr bwMode="auto">
            <a:xfrm>
              <a:off x="113" y="1525"/>
              <a:ext cx="2723" cy="1632"/>
            </a:xfrm>
            <a:prstGeom prst="rect">
              <a:avLst/>
            </a:prstGeom>
            <a:noFill/>
          </p:spPr>
        </p:pic>
        <p:grpSp>
          <p:nvGrpSpPr>
            <p:cNvPr id="87056" name="Group 16"/>
            <p:cNvGrpSpPr>
              <a:grpSpLocks/>
            </p:cNvGrpSpPr>
            <p:nvPr/>
          </p:nvGrpSpPr>
          <p:grpSpPr bwMode="auto">
            <a:xfrm>
              <a:off x="113" y="3174"/>
              <a:ext cx="2901" cy="301"/>
              <a:chOff x="113" y="3174"/>
              <a:chExt cx="2901" cy="301"/>
            </a:xfrm>
          </p:grpSpPr>
          <p:sp>
            <p:nvSpPr>
              <p:cNvPr id="87057" name="Text Box 17"/>
              <p:cNvSpPr txBox="1">
                <a:spLocks noChangeArrowheads="1"/>
              </p:cNvSpPr>
              <p:nvPr/>
            </p:nvSpPr>
            <p:spPr bwMode="auto">
              <a:xfrm>
                <a:off x="202" y="3174"/>
                <a:ext cx="2812" cy="288"/>
              </a:xfrm>
              <a:prstGeom prst="rect">
                <a:avLst/>
              </a:prstGeom>
              <a:noFill/>
              <a:ln w="9525">
                <a:noFill/>
                <a:miter lim="800000"/>
                <a:headEnd/>
                <a:tailEnd/>
              </a:ln>
              <a:effectLst/>
            </p:spPr>
            <p:txBody>
              <a:bodyPr>
                <a:spAutoFit/>
              </a:bodyPr>
              <a:lstStyle/>
              <a:p>
                <a:r>
                  <a:rPr lang="en-US" sz="2400" b="1" dirty="0">
                    <a:latin typeface="Calibri" pitchFamily="34" charset="0"/>
                  </a:rPr>
                  <a:t>    surface inflation</a:t>
                </a:r>
              </a:p>
            </p:txBody>
          </p:sp>
          <p:sp>
            <p:nvSpPr>
              <p:cNvPr id="87058" name="AutoShape 18"/>
              <p:cNvSpPr>
                <a:spLocks noChangeArrowheads="1"/>
              </p:cNvSpPr>
              <p:nvPr/>
            </p:nvSpPr>
            <p:spPr bwMode="auto">
              <a:xfrm>
                <a:off x="113" y="3203"/>
                <a:ext cx="272" cy="272"/>
              </a:xfrm>
              <a:prstGeom prst="rightArrow">
                <a:avLst>
                  <a:gd name="adj1" fmla="val 50000"/>
                  <a:gd name="adj2" fmla="val 25000"/>
                </a:avLst>
              </a:prstGeom>
              <a:solidFill>
                <a:srgbClr val="FF0000"/>
              </a:solidFill>
              <a:ln w="9525">
                <a:solidFill>
                  <a:schemeClr val="tx1"/>
                </a:solidFill>
                <a:miter lim="800000"/>
                <a:headEnd/>
                <a:tailEnd/>
              </a:ln>
              <a:effectLst/>
            </p:spPr>
            <p:txBody>
              <a:bodyPr wrap="none" anchor="ctr"/>
              <a:lstStyle/>
              <a:p>
                <a:endParaRPr lang="fr-FR">
                  <a:latin typeface="Calibri" pitchFamily="34" charset="0"/>
                </a:endParaRPr>
              </a:p>
            </p:txBody>
          </p:sp>
        </p:grpSp>
      </p:grpSp>
      <p:sp>
        <p:nvSpPr>
          <p:cNvPr id="87059" name="Text Box 19"/>
          <p:cNvSpPr txBox="1">
            <a:spLocks noChangeArrowheads="1"/>
          </p:cNvSpPr>
          <p:nvPr/>
        </p:nvSpPr>
        <p:spPr bwMode="auto">
          <a:xfrm>
            <a:off x="103188" y="1768475"/>
            <a:ext cx="3139577" cy="400110"/>
          </a:xfrm>
          <a:prstGeom prst="rect">
            <a:avLst/>
          </a:prstGeom>
          <a:noFill/>
          <a:ln w="9525">
            <a:noFill/>
            <a:miter lim="800000"/>
            <a:headEnd/>
            <a:tailEnd/>
          </a:ln>
          <a:effectLst/>
        </p:spPr>
        <p:txBody>
          <a:bodyPr wrap="none">
            <a:spAutoFit/>
          </a:bodyPr>
          <a:lstStyle/>
          <a:p>
            <a:r>
              <a:rPr lang="en-US" sz="2000">
                <a:latin typeface="Calibri" pitchFamily="34" charset="0"/>
              </a:rPr>
              <a:t>Pulses applied through  STM</a:t>
            </a:r>
          </a:p>
        </p:txBody>
      </p:sp>
      <p:sp>
        <p:nvSpPr>
          <p:cNvPr id="87061" name="Rectangle 21"/>
          <p:cNvSpPr>
            <a:spLocks noChangeArrowheads="1"/>
          </p:cNvSpPr>
          <p:nvPr/>
        </p:nvSpPr>
        <p:spPr bwMode="auto">
          <a:xfrm>
            <a:off x="0" y="6521450"/>
            <a:ext cx="7566025" cy="336550"/>
          </a:xfrm>
          <a:prstGeom prst="rect">
            <a:avLst/>
          </a:prstGeom>
          <a:noFill/>
          <a:ln w="9525">
            <a:noFill/>
            <a:miter lim="800000"/>
            <a:headEnd/>
            <a:tailEnd/>
          </a:ln>
          <a:effectLst/>
        </p:spPr>
        <p:txBody>
          <a:bodyPr>
            <a:spAutoFit/>
          </a:bodyPr>
          <a:lstStyle/>
          <a:p>
            <a:pPr>
              <a:spcBef>
                <a:spcPct val="50000"/>
              </a:spcBef>
            </a:pPr>
            <a:r>
              <a:rPr lang="en-US" sz="1600">
                <a:latin typeface="Calibri" pitchFamily="34" charset="0"/>
              </a:rPr>
              <a:t>V. Dubost et al. </a:t>
            </a:r>
            <a:r>
              <a:rPr lang="en-US" sz="1600" i="1">
                <a:latin typeface="Calibri" pitchFamily="34" charset="0"/>
              </a:rPr>
              <a:t>Adv. Funct. Mater.</a:t>
            </a:r>
            <a:r>
              <a:rPr lang="en-US" sz="1600">
                <a:latin typeface="Calibri" pitchFamily="34" charset="0"/>
              </a:rPr>
              <a:t> 19, 2800-2804 (2009)</a:t>
            </a:r>
          </a:p>
        </p:txBody>
      </p:sp>
      <p:sp>
        <p:nvSpPr>
          <p:cNvPr id="4" name="Title Placeholder 1"/>
          <p:cNvSpPr txBox="1">
            <a:spLocks/>
          </p:cNvSpPr>
          <p:nvPr/>
        </p:nvSpPr>
        <p:spPr bwMode="auto">
          <a:xfrm>
            <a:off x="3175" y="0"/>
            <a:ext cx="9140825" cy="1173163"/>
          </a:xfrm>
          <a:prstGeom prst="rect">
            <a:avLst/>
          </a:prstGeom>
          <a:gradFill rotWithShape="0">
            <a:gsLst>
              <a:gs pos="0">
                <a:schemeClr val="accent2">
                  <a:gamma/>
                  <a:shade val="46275"/>
                  <a:invGamma/>
                </a:schemeClr>
              </a:gs>
              <a:gs pos="50000">
                <a:schemeClr val="accent2"/>
              </a:gs>
              <a:gs pos="100000">
                <a:schemeClr val="accent2">
                  <a:gamma/>
                  <a:shade val="46275"/>
                  <a:invGamma/>
                </a:schemeClr>
              </a:gs>
            </a:gsLst>
            <a:lin ang="5400000" scaled="1"/>
          </a:gradFill>
          <a:ln w="9525">
            <a:solidFill>
              <a:schemeClr val="tx1"/>
            </a:solidFill>
            <a:miter lim="800000"/>
            <a:headEnd/>
            <a:tailEnd/>
          </a:ln>
        </p:spPr>
        <p:txBody>
          <a:bodyPr anchor="ctr"/>
          <a:lstStyle/>
          <a:p>
            <a:pPr algn="ctr"/>
            <a:r>
              <a:rPr lang="en-US" sz="3200" b="1" dirty="0">
                <a:solidFill>
                  <a:schemeClr val="bg1"/>
                </a:solidFill>
                <a:latin typeface="Calibri" pitchFamily="34" charset="0"/>
                <a:cs typeface="Arial" charset="0"/>
              </a:rPr>
              <a:t>Pulse application through the STM tip: </a:t>
            </a:r>
          </a:p>
          <a:p>
            <a:pPr algn="ctr"/>
            <a:r>
              <a:rPr lang="en-US" sz="3200" b="1" dirty="0" smtClean="0">
                <a:solidFill>
                  <a:schemeClr val="bg1"/>
                </a:solidFill>
                <a:latin typeface="Calibri" pitchFamily="34" charset="0"/>
                <a:cs typeface="Arial" charset="0"/>
              </a:rPr>
              <a:t>large electro-mechanical </a:t>
            </a:r>
            <a:r>
              <a:rPr lang="en-US" sz="3200" b="1" dirty="0">
                <a:solidFill>
                  <a:schemeClr val="bg1"/>
                </a:solidFill>
                <a:latin typeface="Calibri" pitchFamily="34" charset="0"/>
                <a:cs typeface="Arial" charset="0"/>
              </a:rPr>
              <a:t>coupling</a:t>
            </a:r>
          </a:p>
        </p:txBody>
      </p:sp>
      <p:sp>
        <p:nvSpPr>
          <p:cNvPr id="87063" name="AutoShape 23"/>
          <p:cNvSpPr>
            <a:spLocks noChangeArrowheads="1"/>
          </p:cNvSpPr>
          <p:nvPr/>
        </p:nvSpPr>
        <p:spPr bwMode="auto">
          <a:xfrm>
            <a:off x="979488" y="5994400"/>
            <a:ext cx="693737" cy="503238"/>
          </a:xfrm>
          <a:prstGeom prst="rightArrow">
            <a:avLst>
              <a:gd name="adj1" fmla="val 50000"/>
              <a:gd name="adj2" fmla="val 34464"/>
            </a:avLst>
          </a:prstGeom>
          <a:solidFill>
            <a:srgbClr val="FF0000"/>
          </a:solidFill>
          <a:ln w="9525">
            <a:solidFill>
              <a:schemeClr val="tx1"/>
            </a:solidFill>
            <a:miter lim="800000"/>
            <a:headEnd/>
            <a:tailEnd/>
          </a:ln>
          <a:effectLst/>
        </p:spPr>
        <p:txBody>
          <a:bodyPr wrap="none" anchor="ctr"/>
          <a:lstStyle/>
          <a:p>
            <a:endParaRPr lang="fr-FR">
              <a:latin typeface="Calibri" pitchFamily="34" charset="0"/>
            </a:endParaRPr>
          </a:p>
        </p:txBody>
      </p:sp>
      <p:sp>
        <p:nvSpPr>
          <p:cNvPr id="87064" name="Text Box 24"/>
          <p:cNvSpPr txBox="1">
            <a:spLocks noChangeArrowheads="1"/>
          </p:cNvSpPr>
          <p:nvPr/>
        </p:nvSpPr>
        <p:spPr bwMode="auto">
          <a:xfrm>
            <a:off x="1917700" y="5988050"/>
            <a:ext cx="6388100" cy="519113"/>
          </a:xfrm>
          <a:prstGeom prst="rect">
            <a:avLst/>
          </a:prstGeom>
          <a:noFill/>
          <a:ln w="9525">
            <a:noFill/>
            <a:miter lim="800000"/>
            <a:headEnd/>
            <a:tailEnd/>
          </a:ln>
          <a:effectLst/>
        </p:spPr>
        <p:txBody>
          <a:bodyPr>
            <a:spAutoFit/>
          </a:bodyPr>
          <a:lstStyle/>
          <a:p>
            <a:r>
              <a:rPr lang="en-US" sz="2800" b="1">
                <a:latin typeface="Calibri" pitchFamily="34" charset="0"/>
              </a:rPr>
              <a:t>Gigantic electro-mechanical Effect </a:t>
            </a:r>
          </a:p>
        </p:txBody>
      </p:sp>
      <p:pic>
        <p:nvPicPr>
          <p:cNvPr id="87060" name="Picture 20" descr="P_Toc_Bis9p"/>
          <p:cNvPicPr>
            <a:picLocks noChangeAspect="1" noChangeArrowheads="1"/>
          </p:cNvPicPr>
          <p:nvPr/>
        </p:nvPicPr>
        <p:blipFill>
          <a:blip r:embed="rId14" cstate="print"/>
          <a:srcRect/>
          <a:stretch>
            <a:fillRect/>
          </a:stretch>
        </p:blipFill>
        <p:spPr bwMode="auto">
          <a:xfrm>
            <a:off x="107950" y="1836738"/>
            <a:ext cx="4391025" cy="4040187"/>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7044"/>
                                        </p:tgtEl>
                                        <p:attrNameLst>
                                          <p:attrName>style.visibility</p:attrName>
                                        </p:attrNameLst>
                                      </p:cBhvr>
                                      <p:to>
                                        <p:strVal val="visible"/>
                                      </p:to>
                                    </p:set>
                                    <p:animEffect transition="in" filter="fade">
                                      <p:cBhvr>
                                        <p:cTn id="7" dur="1000"/>
                                        <p:tgtEl>
                                          <p:spTgt spid="8704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87045"/>
                                        </p:tgtEl>
                                        <p:attrNameLst>
                                          <p:attrName>style.visibility</p:attrName>
                                        </p:attrNameLst>
                                      </p:cBhvr>
                                      <p:to>
                                        <p:strVal val="visible"/>
                                      </p:to>
                                    </p:set>
                                    <p:animEffect transition="in" filter="fade">
                                      <p:cBhvr>
                                        <p:cTn id="11" dur="1000"/>
                                        <p:tgtEl>
                                          <p:spTgt spid="87045"/>
                                        </p:tgtEl>
                                      </p:cBhvr>
                                    </p:animEffect>
                                  </p:childTnLst>
                                </p:cTn>
                              </p:par>
                            </p:childTnLst>
                          </p:cTn>
                        </p:par>
                        <p:par>
                          <p:cTn id="12" fill="hold">
                            <p:stCondLst>
                              <p:cond delay="2000"/>
                            </p:stCondLst>
                            <p:childTnLst>
                              <p:par>
                                <p:cTn id="13" presetID="0" presetClass="entr" presetSubtype="15662248" fill="hold" nodeType="afterEffect">
                                  <p:stCondLst>
                                    <p:cond delay="0"/>
                                  </p:stCondLst>
                                  <p:childTnLst>
                                    <p:set>
                                      <p:cBhvr>
                                        <p:cTn id="14" dur="1" fill="hold">
                                          <p:stCondLst>
                                            <p:cond delay="499"/>
                                          </p:stCondLst>
                                        </p:cTn>
                                        <p:tgtEl>
                                          <p:spTgt spid="87046"/>
                                        </p:tgtEl>
                                        <p:attrNameLst>
                                          <p:attrName>style.visibility</p:attrName>
                                        </p:attrNameLst>
                                      </p:cBhvr>
                                      <p:to>
                                        <p:strVal val="visible"/>
                                      </p:to>
                                    </p:set>
                                  </p:childTnLst>
                                </p:cTn>
                              </p:par>
                            </p:childTnLst>
                          </p:cTn>
                        </p:par>
                        <p:par>
                          <p:cTn id="15" fill="hold">
                            <p:stCondLst>
                              <p:cond delay="2500"/>
                            </p:stCondLst>
                            <p:childTnLst>
                              <p:par>
                                <p:cTn id="16" presetID="10" presetClass="entr" presetSubtype="0" fill="hold" nodeType="afterEffect">
                                  <p:stCondLst>
                                    <p:cond delay="0"/>
                                  </p:stCondLst>
                                  <p:childTnLst>
                                    <p:set>
                                      <p:cBhvr>
                                        <p:cTn id="17" dur="1" fill="hold">
                                          <p:stCondLst>
                                            <p:cond delay="0"/>
                                          </p:stCondLst>
                                        </p:cTn>
                                        <p:tgtEl>
                                          <p:spTgt spid="87047"/>
                                        </p:tgtEl>
                                        <p:attrNameLst>
                                          <p:attrName>style.visibility</p:attrName>
                                        </p:attrNameLst>
                                      </p:cBhvr>
                                      <p:to>
                                        <p:strVal val="visible"/>
                                      </p:to>
                                    </p:set>
                                    <p:animEffect transition="in" filter="fade">
                                      <p:cBhvr>
                                        <p:cTn id="18" dur="1000"/>
                                        <p:tgtEl>
                                          <p:spTgt spid="87047"/>
                                        </p:tgtEl>
                                      </p:cBhvr>
                                    </p:animEffect>
                                  </p:childTnLst>
                                </p:cTn>
                              </p:par>
                            </p:childTnLst>
                          </p:cTn>
                        </p:par>
                        <p:par>
                          <p:cTn id="19" fill="hold">
                            <p:stCondLst>
                              <p:cond delay="3500"/>
                            </p:stCondLst>
                            <p:childTnLst>
                              <p:par>
                                <p:cTn id="20" presetID="10" presetClass="entr" presetSubtype="0" fill="hold" nodeType="afterEffect">
                                  <p:stCondLst>
                                    <p:cond delay="0"/>
                                  </p:stCondLst>
                                  <p:childTnLst>
                                    <p:set>
                                      <p:cBhvr>
                                        <p:cTn id="21" dur="1" fill="hold">
                                          <p:stCondLst>
                                            <p:cond delay="0"/>
                                          </p:stCondLst>
                                        </p:cTn>
                                        <p:tgtEl>
                                          <p:spTgt spid="87048"/>
                                        </p:tgtEl>
                                        <p:attrNameLst>
                                          <p:attrName>style.visibility</p:attrName>
                                        </p:attrNameLst>
                                      </p:cBhvr>
                                      <p:to>
                                        <p:strVal val="visible"/>
                                      </p:to>
                                    </p:set>
                                    <p:animEffect transition="in" filter="fade">
                                      <p:cBhvr>
                                        <p:cTn id="22" dur="1000"/>
                                        <p:tgtEl>
                                          <p:spTgt spid="87048"/>
                                        </p:tgtEl>
                                      </p:cBhvr>
                                    </p:animEffect>
                                  </p:childTnLst>
                                </p:cTn>
                              </p:par>
                            </p:childTnLst>
                          </p:cTn>
                        </p:par>
                        <p:par>
                          <p:cTn id="23" fill="hold">
                            <p:stCondLst>
                              <p:cond delay="4500"/>
                            </p:stCondLst>
                            <p:childTnLst>
                              <p:par>
                                <p:cTn id="24" presetID="0" presetClass="entr" presetSubtype="15662596" fill="hold" nodeType="afterEffect">
                                  <p:stCondLst>
                                    <p:cond delay="0"/>
                                  </p:stCondLst>
                                  <p:childTnLst>
                                    <p:set>
                                      <p:cBhvr>
                                        <p:cTn id="25" dur="1" fill="hold">
                                          <p:stCondLst>
                                            <p:cond delay="499"/>
                                          </p:stCondLst>
                                        </p:cTn>
                                        <p:tgtEl>
                                          <p:spTgt spid="87049"/>
                                        </p:tgtEl>
                                        <p:attrNameLst>
                                          <p:attrName>style.visibility</p:attrName>
                                        </p:attrNameLst>
                                      </p:cBhvr>
                                      <p:to>
                                        <p:strVal val="visible"/>
                                      </p:to>
                                    </p:set>
                                  </p:childTnLst>
                                </p:cTn>
                              </p:par>
                            </p:childTnLst>
                          </p:cTn>
                        </p:par>
                        <p:par>
                          <p:cTn id="26" fill="hold">
                            <p:stCondLst>
                              <p:cond delay="5000"/>
                            </p:stCondLst>
                            <p:childTnLst>
                              <p:par>
                                <p:cTn id="27" presetID="10" presetClass="entr" presetSubtype="0" fill="hold" nodeType="afterEffect">
                                  <p:stCondLst>
                                    <p:cond delay="0"/>
                                  </p:stCondLst>
                                  <p:childTnLst>
                                    <p:set>
                                      <p:cBhvr>
                                        <p:cTn id="28" dur="1" fill="hold">
                                          <p:stCondLst>
                                            <p:cond delay="0"/>
                                          </p:stCondLst>
                                        </p:cTn>
                                        <p:tgtEl>
                                          <p:spTgt spid="87050"/>
                                        </p:tgtEl>
                                        <p:attrNameLst>
                                          <p:attrName>style.visibility</p:attrName>
                                        </p:attrNameLst>
                                      </p:cBhvr>
                                      <p:to>
                                        <p:strVal val="visible"/>
                                      </p:to>
                                    </p:set>
                                    <p:animEffect transition="in" filter="fade">
                                      <p:cBhvr>
                                        <p:cTn id="29" dur="1000"/>
                                        <p:tgtEl>
                                          <p:spTgt spid="87050"/>
                                        </p:tgtEl>
                                      </p:cBhvr>
                                    </p:animEffect>
                                  </p:childTnLst>
                                </p:cTn>
                              </p:par>
                            </p:childTnLst>
                          </p:cTn>
                        </p:par>
                        <p:par>
                          <p:cTn id="30" fill="hold">
                            <p:stCondLst>
                              <p:cond delay="6000"/>
                            </p:stCondLst>
                            <p:childTnLst>
                              <p:par>
                                <p:cTn id="31" presetID="1" presetClass="entr" presetSubtype="0" fill="hold" nodeType="afterEffect">
                                  <p:stCondLst>
                                    <p:cond delay="0"/>
                                  </p:stCondLst>
                                  <p:childTnLst>
                                    <p:set>
                                      <p:cBhvr>
                                        <p:cTn id="32" dur="1" fill="hold">
                                          <p:stCondLst>
                                            <p:cond delay="0"/>
                                          </p:stCondLst>
                                        </p:cTn>
                                        <p:tgtEl>
                                          <p:spTgt spid="8705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706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870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Placeholder 1"/>
          <p:cNvSpPr txBox="1">
            <a:spLocks/>
          </p:cNvSpPr>
          <p:nvPr/>
        </p:nvSpPr>
        <p:spPr bwMode="auto">
          <a:xfrm>
            <a:off x="3175" y="0"/>
            <a:ext cx="9140825" cy="1077913"/>
          </a:xfrm>
          <a:prstGeom prst="rect">
            <a:avLst/>
          </a:prstGeom>
          <a:gradFill rotWithShape="0">
            <a:gsLst>
              <a:gs pos="0">
                <a:schemeClr val="accent2">
                  <a:gamma/>
                  <a:shade val="46275"/>
                  <a:invGamma/>
                </a:schemeClr>
              </a:gs>
              <a:gs pos="50000">
                <a:schemeClr val="accent2"/>
              </a:gs>
              <a:gs pos="100000">
                <a:schemeClr val="accent2">
                  <a:gamma/>
                  <a:shade val="46275"/>
                  <a:invGamma/>
                </a:schemeClr>
              </a:gs>
            </a:gsLst>
            <a:lin ang="5400000" scaled="1"/>
          </a:gradFill>
          <a:ln w="9525">
            <a:solidFill>
              <a:schemeClr val="tx1"/>
            </a:solidFill>
            <a:miter lim="800000"/>
            <a:headEnd/>
            <a:tailEnd/>
          </a:ln>
        </p:spPr>
        <p:txBody>
          <a:bodyPr anchor="ctr"/>
          <a:lstStyle/>
          <a:p>
            <a:pPr algn="ctr"/>
            <a:r>
              <a:rPr lang="en-US" sz="3200" b="1" dirty="0" smtClean="0">
                <a:solidFill>
                  <a:schemeClr val="bg1"/>
                </a:solidFill>
                <a:latin typeface="Calibri" pitchFamily="34" charset="0"/>
                <a:cs typeface="Arial" charset="0"/>
              </a:rPr>
              <a:t>Electronic </a:t>
            </a:r>
            <a:r>
              <a:rPr lang="en-US" sz="3200" b="1" dirty="0">
                <a:solidFill>
                  <a:schemeClr val="bg1"/>
                </a:solidFill>
                <a:latin typeface="Calibri" pitchFamily="34" charset="0"/>
                <a:cs typeface="Arial" charset="0"/>
              </a:rPr>
              <a:t>phase separation :</a:t>
            </a:r>
          </a:p>
          <a:p>
            <a:pPr algn="ctr"/>
            <a:r>
              <a:rPr lang="en-US" sz="3200" b="1" dirty="0">
                <a:solidFill>
                  <a:schemeClr val="bg1"/>
                </a:solidFill>
                <a:latin typeface="Calibri" pitchFamily="34" charset="0"/>
                <a:cs typeface="Arial" charset="0"/>
              </a:rPr>
              <a:t>an STS study</a:t>
            </a:r>
          </a:p>
        </p:txBody>
      </p:sp>
      <p:grpSp>
        <p:nvGrpSpPr>
          <p:cNvPr id="2" name="Group 56"/>
          <p:cNvGrpSpPr>
            <a:grpSpLocks noChangeAspect="1"/>
          </p:cNvGrpSpPr>
          <p:nvPr/>
        </p:nvGrpSpPr>
        <p:grpSpPr bwMode="auto">
          <a:xfrm>
            <a:off x="153988" y="1143000"/>
            <a:ext cx="2855912" cy="4724400"/>
            <a:chOff x="228" y="576"/>
            <a:chExt cx="1980" cy="3276"/>
          </a:xfrm>
        </p:grpSpPr>
        <p:pic>
          <p:nvPicPr>
            <p:cNvPr id="61493" name="Picture 53"/>
            <p:cNvPicPr>
              <a:picLocks noChangeAspect="1" noChangeArrowheads="1"/>
            </p:cNvPicPr>
            <p:nvPr/>
          </p:nvPicPr>
          <p:blipFill>
            <a:blip r:embed="rId3" cstate="print"/>
            <a:srcRect l="59438" t="18236" r="3484" b="1472"/>
            <a:stretch>
              <a:fillRect/>
            </a:stretch>
          </p:blipFill>
          <p:spPr bwMode="auto">
            <a:xfrm>
              <a:off x="228" y="576"/>
              <a:ext cx="1980" cy="3276"/>
            </a:xfrm>
            <a:prstGeom prst="rect">
              <a:avLst/>
            </a:prstGeom>
            <a:noFill/>
            <a:ln w="22225">
              <a:noFill/>
              <a:miter lim="800000"/>
              <a:headEnd/>
              <a:tailEnd/>
            </a:ln>
            <a:effectLst/>
          </p:spPr>
        </p:pic>
        <p:sp>
          <p:nvSpPr>
            <p:cNvPr id="61494" name="Rectangle 54"/>
            <p:cNvSpPr>
              <a:spLocks noChangeAspect="1" noChangeArrowheads="1"/>
            </p:cNvSpPr>
            <p:nvPr/>
          </p:nvSpPr>
          <p:spPr bwMode="auto">
            <a:xfrm>
              <a:off x="246" y="2250"/>
              <a:ext cx="192" cy="330"/>
            </a:xfrm>
            <a:prstGeom prst="rect">
              <a:avLst/>
            </a:prstGeom>
            <a:solidFill>
              <a:schemeClr val="bg1"/>
            </a:solidFill>
            <a:ln w="22225">
              <a:noFill/>
              <a:miter lim="800000"/>
              <a:headEnd/>
              <a:tailEnd/>
            </a:ln>
            <a:effectLst/>
          </p:spPr>
          <p:txBody>
            <a:bodyPr wrap="none" anchor="ctr"/>
            <a:lstStyle/>
            <a:p>
              <a:endParaRPr lang="fr-FR">
                <a:latin typeface="Calibri" pitchFamily="34" charset="0"/>
              </a:endParaRPr>
            </a:p>
          </p:txBody>
        </p:sp>
        <p:sp>
          <p:nvSpPr>
            <p:cNvPr id="61495" name="Rectangle 55"/>
            <p:cNvSpPr>
              <a:spLocks noChangeAspect="1" noChangeArrowheads="1"/>
            </p:cNvSpPr>
            <p:nvPr/>
          </p:nvSpPr>
          <p:spPr bwMode="auto">
            <a:xfrm>
              <a:off x="844" y="718"/>
              <a:ext cx="192" cy="330"/>
            </a:xfrm>
            <a:prstGeom prst="rect">
              <a:avLst/>
            </a:prstGeom>
            <a:solidFill>
              <a:schemeClr val="bg1"/>
            </a:solidFill>
            <a:ln w="22225">
              <a:noFill/>
              <a:miter lim="800000"/>
              <a:headEnd/>
              <a:tailEnd/>
            </a:ln>
            <a:effectLst/>
          </p:spPr>
          <p:txBody>
            <a:bodyPr wrap="none" anchor="ctr"/>
            <a:lstStyle/>
            <a:p>
              <a:endParaRPr lang="fr-FR">
                <a:latin typeface="Calibri" pitchFamily="34" charset="0"/>
              </a:endParaRPr>
            </a:p>
          </p:txBody>
        </p:sp>
      </p:grpSp>
      <p:grpSp>
        <p:nvGrpSpPr>
          <p:cNvPr id="3" name="Group 64"/>
          <p:cNvGrpSpPr>
            <a:grpSpLocks/>
          </p:cNvGrpSpPr>
          <p:nvPr/>
        </p:nvGrpSpPr>
        <p:grpSpPr bwMode="auto">
          <a:xfrm>
            <a:off x="3203575" y="1144588"/>
            <a:ext cx="5546725" cy="5086350"/>
            <a:chOff x="2018" y="721"/>
            <a:chExt cx="3494" cy="3204"/>
          </a:xfrm>
        </p:grpSpPr>
        <p:grpSp>
          <p:nvGrpSpPr>
            <p:cNvPr id="5" name="Group 63"/>
            <p:cNvGrpSpPr>
              <a:grpSpLocks/>
            </p:cNvGrpSpPr>
            <p:nvPr/>
          </p:nvGrpSpPr>
          <p:grpSpPr bwMode="auto">
            <a:xfrm>
              <a:off x="3272" y="721"/>
              <a:ext cx="2240" cy="3204"/>
              <a:chOff x="3320" y="721"/>
              <a:chExt cx="2240" cy="3204"/>
            </a:xfrm>
          </p:grpSpPr>
          <p:grpSp>
            <p:nvGrpSpPr>
              <p:cNvPr id="7" name="Group 59"/>
              <p:cNvGrpSpPr>
                <a:grpSpLocks/>
              </p:cNvGrpSpPr>
              <p:nvPr/>
            </p:nvGrpSpPr>
            <p:grpSpPr bwMode="auto">
              <a:xfrm>
                <a:off x="3415" y="2261"/>
                <a:ext cx="2145" cy="1664"/>
                <a:chOff x="3475" y="2159"/>
                <a:chExt cx="2145" cy="1664"/>
              </a:xfrm>
            </p:grpSpPr>
            <p:pic>
              <p:nvPicPr>
                <p:cNvPr id="61480" name="Picture 7" descr="C:\Manip M3\2007\2007 04 30 Nantes C8 Para\m4_ori rainbow 3D map 0mV.jpg"/>
                <p:cNvPicPr>
                  <a:picLocks noChangeAspect="1" noChangeArrowheads="1"/>
                </p:cNvPicPr>
                <p:nvPr/>
              </p:nvPicPr>
              <p:blipFill>
                <a:blip r:embed="rId4" cstate="print"/>
                <a:srcRect t="6654"/>
                <a:stretch>
                  <a:fillRect/>
                </a:stretch>
              </p:blipFill>
              <p:spPr bwMode="auto">
                <a:xfrm>
                  <a:off x="3475" y="2159"/>
                  <a:ext cx="1940" cy="1664"/>
                </a:xfrm>
                <a:prstGeom prst="rect">
                  <a:avLst/>
                </a:prstGeom>
                <a:noFill/>
                <a:ln w="9525">
                  <a:noFill/>
                  <a:miter lim="800000"/>
                  <a:headEnd/>
                  <a:tailEnd/>
                </a:ln>
              </p:spPr>
            </p:pic>
            <p:sp>
              <p:nvSpPr>
                <p:cNvPr id="61446" name="Text Box 6"/>
                <p:cNvSpPr txBox="1">
                  <a:spLocks noChangeAspect="1" noChangeArrowheads="1"/>
                </p:cNvSpPr>
                <p:nvPr/>
              </p:nvSpPr>
              <p:spPr bwMode="auto">
                <a:xfrm>
                  <a:off x="4872" y="2165"/>
                  <a:ext cx="748" cy="407"/>
                </a:xfrm>
                <a:prstGeom prst="rect">
                  <a:avLst/>
                </a:prstGeom>
                <a:noFill/>
                <a:ln w="9525">
                  <a:noFill/>
                  <a:miter lim="800000"/>
                  <a:headEnd/>
                  <a:tailEnd/>
                </a:ln>
                <a:effectLst/>
              </p:spPr>
              <p:txBody>
                <a:bodyPr wrap="none">
                  <a:spAutoFit/>
                </a:bodyPr>
                <a:lstStyle/>
                <a:p>
                  <a:r>
                    <a:rPr lang="fr-FR" b="1">
                      <a:latin typeface="Calibri" pitchFamily="34" charset="0"/>
                    </a:rPr>
                    <a:t>‘Super-</a:t>
                  </a:r>
                </a:p>
                <a:p>
                  <a:r>
                    <a:rPr lang="fr-FR" b="1">
                      <a:latin typeface="Calibri" pitchFamily="34" charset="0"/>
                    </a:rPr>
                    <a:t>Insulating’</a:t>
                  </a:r>
                </a:p>
              </p:txBody>
            </p:sp>
            <p:sp>
              <p:nvSpPr>
                <p:cNvPr id="61447" name="Text Box 7"/>
                <p:cNvSpPr txBox="1">
                  <a:spLocks noChangeAspect="1" noChangeArrowheads="1"/>
                </p:cNvSpPr>
                <p:nvPr/>
              </p:nvSpPr>
              <p:spPr bwMode="auto">
                <a:xfrm>
                  <a:off x="4836" y="3528"/>
                  <a:ext cx="476" cy="231"/>
                </a:xfrm>
                <a:prstGeom prst="rect">
                  <a:avLst/>
                </a:prstGeom>
                <a:noFill/>
                <a:ln w="9525">
                  <a:noFill/>
                  <a:miter lim="800000"/>
                  <a:headEnd/>
                  <a:tailEnd/>
                </a:ln>
                <a:effectLst/>
              </p:spPr>
              <p:txBody>
                <a:bodyPr wrap="none">
                  <a:spAutoFit/>
                </a:bodyPr>
                <a:lstStyle/>
                <a:p>
                  <a:r>
                    <a:rPr lang="fr-FR" b="1">
                      <a:latin typeface="Calibri" pitchFamily="34" charset="0"/>
                    </a:rPr>
                    <a:t>Metal</a:t>
                  </a:r>
                </a:p>
              </p:txBody>
            </p:sp>
            <p:sp>
              <p:nvSpPr>
                <p:cNvPr id="61448" name="Line 8"/>
                <p:cNvSpPr>
                  <a:spLocks noChangeAspect="1" noChangeShapeType="1"/>
                </p:cNvSpPr>
                <p:nvPr/>
              </p:nvSpPr>
              <p:spPr bwMode="auto">
                <a:xfrm flipH="1">
                  <a:off x="4633" y="2591"/>
                  <a:ext cx="504" cy="389"/>
                </a:xfrm>
                <a:prstGeom prst="line">
                  <a:avLst/>
                </a:prstGeom>
                <a:noFill/>
                <a:ln w="38100">
                  <a:solidFill>
                    <a:schemeClr val="tx1"/>
                  </a:solidFill>
                  <a:round/>
                  <a:headEnd/>
                  <a:tailEnd type="triangle" w="med" len="med"/>
                </a:ln>
                <a:effectLst/>
              </p:spPr>
              <p:txBody>
                <a:bodyPr/>
                <a:lstStyle/>
                <a:p>
                  <a:endParaRPr lang="fr-FR">
                    <a:latin typeface="Calibri" pitchFamily="34" charset="0"/>
                  </a:endParaRPr>
                </a:p>
              </p:txBody>
            </p:sp>
            <p:sp>
              <p:nvSpPr>
                <p:cNvPr id="61449" name="Line 9"/>
                <p:cNvSpPr>
                  <a:spLocks noChangeAspect="1" noChangeShapeType="1"/>
                </p:cNvSpPr>
                <p:nvPr/>
              </p:nvSpPr>
              <p:spPr bwMode="auto">
                <a:xfrm flipH="1" flipV="1">
                  <a:off x="4199" y="3078"/>
                  <a:ext cx="603" cy="532"/>
                </a:xfrm>
                <a:prstGeom prst="line">
                  <a:avLst/>
                </a:prstGeom>
                <a:noFill/>
                <a:ln w="38100">
                  <a:solidFill>
                    <a:schemeClr val="tx1"/>
                  </a:solidFill>
                  <a:round/>
                  <a:headEnd/>
                  <a:tailEnd type="triangle" w="med" len="med"/>
                </a:ln>
                <a:effectLst/>
              </p:spPr>
              <p:txBody>
                <a:bodyPr/>
                <a:lstStyle/>
                <a:p>
                  <a:endParaRPr lang="fr-FR">
                    <a:latin typeface="Calibri" pitchFamily="34" charset="0"/>
                  </a:endParaRPr>
                </a:p>
              </p:txBody>
            </p:sp>
          </p:grpSp>
          <p:grpSp>
            <p:nvGrpSpPr>
              <p:cNvPr id="8" name="Group 52"/>
              <p:cNvGrpSpPr>
                <a:grpSpLocks noChangeAspect="1"/>
              </p:cNvGrpSpPr>
              <p:nvPr/>
            </p:nvGrpSpPr>
            <p:grpSpPr bwMode="auto">
              <a:xfrm>
                <a:off x="3320" y="721"/>
                <a:ext cx="1590" cy="1566"/>
                <a:chOff x="1040" y="804"/>
                <a:chExt cx="1812" cy="1784"/>
              </a:xfrm>
            </p:grpSpPr>
            <p:pic>
              <p:nvPicPr>
                <p:cNvPr id="61483" name="Picture 2"/>
                <p:cNvPicPr>
                  <a:picLocks noChangeAspect="1" noChangeArrowheads="1"/>
                </p:cNvPicPr>
                <p:nvPr/>
              </p:nvPicPr>
              <p:blipFill>
                <a:blip r:embed="rId5" cstate="print"/>
                <a:srcRect/>
                <a:stretch>
                  <a:fillRect/>
                </a:stretch>
              </p:blipFill>
              <p:spPr bwMode="auto">
                <a:xfrm>
                  <a:off x="1040" y="804"/>
                  <a:ext cx="1812" cy="1784"/>
                </a:xfrm>
                <a:prstGeom prst="rect">
                  <a:avLst/>
                </a:prstGeom>
                <a:noFill/>
                <a:ln w="9525">
                  <a:noFill/>
                  <a:miter lim="800000"/>
                  <a:headEnd/>
                  <a:tailEnd/>
                </a:ln>
              </p:spPr>
            </p:pic>
            <p:cxnSp>
              <p:nvCxnSpPr>
                <p:cNvPr id="6" name="Connecteur droit 5"/>
                <p:cNvCxnSpPr/>
                <p:nvPr/>
              </p:nvCxnSpPr>
              <p:spPr>
                <a:xfrm>
                  <a:off x="1355" y="2262"/>
                  <a:ext cx="1393" cy="0"/>
                </a:xfrm>
                <a:prstGeom prst="line">
                  <a:avLst/>
                </a:prstGeom>
                <a:ln/>
                <a:effectLst>
                  <a:glow rad="381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21" name="Ellipse 20"/>
                <p:cNvSpPr/>
                <p:nvPr/>
              </p:nvSpPr>
              <p:spPr>
                <a:xfrm>
                  <a:off x="1857" y="2242"/>
                  <a:ext cx="44" cy="4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srgbClr val="00B050"/>
                    </a:solidFill>
                    <a:latin typeface="Calibri" pitchFamily="34" charset="0"/>
                  </a:endParaRPr>
                </a:p>
              </p:txBody>
            </p:sp>
            <p:sp>
              <p:nvSpPr>
                <p:cNvPr id="22" name="Ellipse 21"/>
                <p:cNvSpPr/>
                <p:nvPr/>
              </p:nvSpPr>
              <p:spPr>
                <a:xfrm>
                  <a:off x="2106" y="2239"/>
                  <a:ext cx="46" cy="44"/>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srgbClr val="00B050"/>
                    </a:solidFill>
                    <a:latin typeface="Calibri" pitchFamily="34" charset="0"/>
                  </a:endParaRPr>
                </a:p>
              </p:txBody>
            </p:sp>
            <p:sp>
              <p:nvSpPr>
                <p:cNvPr id="23" name="Ellipse 22"/>
                <p:cNvSpPr/>
                <p:nvPr/>
              </p:nvSpPr>
              <p:spPr>
                <a:xfrm>
                  <a:off x="1721" y="2239"/>
                  <a:ext cx="44" cy="44"/>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srgbClr val="00B050"/>
                    </a:solidFill>
                    <a:latin typeface="Calibri" pitchFamily="34" charset="0"/>
                  </a:endParaRPr>
                </a:p>
              </p:txBody>
            </p:sp>
            <p:sp>
              <p:nvSpPr>
                <p:cNvPr id="24" name="Ellipse 23"/>
                <p:cNvSpPr/>
                <p:nvPr/>
              </p:nvSpPr>
              <p:spPr>
                <a:xfrm>
                  <a:off x="2416" y="2243"/>
                  <a:ext cx="46" cy="47"/>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srgbClr val="00B050"/>
                    </a:solidFill>
                    <a:latin typeface="Calibri" pitchFamily="34" charset="0"/>
                  </a:endParaRPr>
                </a:p>
              </p:txBody>
            </p:sp>
          </p:grpSp>
        </p:grpSp>
        <p:sp>
          <p:nvSpPr>
            <p:cNvPr id="61501" name="AutoShape 61"/>
            <p:cNvSpPr>
              <a:spLocks noChangeArrowheads="1"/>
            </p:cNvSpPr>
            <p:nvPr/>
          </p:nvSpPr>
          <p:spPr bwMode="auto">
            <a:xfrm>
              <a:off x="2118" y="1938"/>
              <a:ext cx="966" cy="444"/>
            </a:xfrm>
            <a:prstGeom prst="rightArrow">
              <a:avLst>
                <a:gd name="adj1" fmla="val 50000"/>
                <a:gd name="adj2" fmla="val 54392"/>
              </a:avLst>
            </a:prstGeom>
            <a:solidFill>
              <a:srgbClr val="003366"/>
            </a:solidFill>
            <a:ln w="22225">
              <a:solidFill>
                <a:schemeClr val="tx1"/>
              </a:solidFill>
              <a:miter lim="800000"/>
              <a:headEnd/>
              <a:tailEnd/>
            </a:ln>
            <a:effectLst/>
          </p:spPr>
          <p:txBody>
            <a:bodyPr wrap="none" anchor="ctr"/>
            <a:lstStyle/>
            <a:p>
              <a:endParaRPr lang="fr-FR">
                <a:latin typeface="Calibri" pitchFamily="34" charset="0"/>
              </a:endParaRPr>
            </a:p>
          </p:txBody>
        </p:sp>
        <p:sp>
          <p:nvSpPr>
            <p:cNvPr id="61502" name="Text Box 62"/>
            <p:cNvSpPr txBox="1">
              <a:spLocks noChangeArrowheads="1"/>
            </p:cNvSpPr>
            <p:nvPr/>
          </p:nvSpPr>
          <p:spPr bwMode="auto">
            <a:xfrm>
              <a:off x="2018" y="2525"/>
              <a:ext cx="1000" cy="252"/>
            </a:xfrm>
            <a:prstGeom prst="rect">
              <a:avLst/>
            </a:prstGeom>
            <a:noFill/>
            <a:ln w="22225">
              <a:noFill/>
              <a:miter lim="800000"/>
              <a:headEnd/>
              <a:tailEnd/>
            </a:ln>
            <a:effectLst/>
          </p:spPr>
          <p:txBody>
            <a:bodyPr wrap="none">
              <a:spAutoFit/>
            </a:bodyPr>
            <a:lstStyle/>
            <a:p>
              <a:r>
                <a:rPr lang="fr-FR" sz="2000" b="1">
                  <a:latin typeface="Calibri" pitchFamily="34" charset="0"/>
                </a:rPr>
                <a:t>Electric pulse</a:t>
              </a:r>
            </a:p>
          </p:txBody>
        </p:sp>
      </p:grpSp>
      <p:grpSp>
        <p:nvGrpSpPr>
          <p:cNvPr id="9" name="Group 15"/>
          <p:cNvGrpSpPr>
            <a:grpSpLocks/>
          </p:cNvGrpSpPr>
          <p:nvPr/>
        </p:nvGrpSpPr>
        <p:grpSpPr bwMode="auto">
          <a:xfrm>
            <a:off x="179388" y="6276975"/>
            <a:ext cx="8785225" cy="498474"/>
            <a:chOff x="113" y="3657"/>
            <a:chExt cx="5534" cy="453"/>
          </a:xfrm>
        </p:grpSpPr>
        <p:sp>
          <p:nvSpPr>
            <p:cNvPr id="60" name="AutoShape 19"/>
            <p:cNvSpPr>
              <a:spLocks noChangeArrowheads="1"/>
            </p:cNvSpPr>
            <p:nvPr/>
          </p:nvSpPr>
          <p:spPr bwMode="auto">
            <a:xfrm>
              <a:off x="113" y="3657"/>
              <a:ext cx="5534" cy="453"/>
            </a:xfrm>
            <a:prstGeom prst="roundRect">
              <a:avLst>
                <a:gd name="adj" fmla="val 16667"/>
              </a:avLst>
            </a:prstGeom>
            <a:solidFill>
              <a:srgbClr val="0070C0"/>
            </a:solidFill>
            <a:ln w="9525">
              <a:round/>
              <a:headEnd/>
              <a:tailEnd/>
            </a:ln>
            <a:effectLst>
              <a:outerShdw dist="50800" dir="5400000" algn="ctr" rotWithShape="0">
                <a:schemeClr val="bg2"/>
              </a:outerShdw>
            </a:effectLst>
            <a:scene3d>
              <a:camera prst="legacyObliqueTopRight"/>
              <a:lightRig rig="legacyFlat3" dir="b"/>
            </a:scene3d>
            <a:sp3d extrusionH="49200" prstMaterial="legacyMatte">
              <a:bevelT w="13500" h="13500" prst="angle"/>
              <a:bevelB w="13500" h="13500" prst="angle"/>
              <a:extrusionClr>
                <a:schemeClr val="bg2"/>
              </a:extrusionClr>
            </a:sp3d>
          </p:spPr>
          <p:txBody>
            <a:bodyPr wrap="none" anchor="ctr">
              <a:flatTx/>
            </a:bodyPr>
            <a:lstStyle/>
            <a:p>
              <a:pPr>
                <a:defRPr/>
              </a:pPr>
              <a:endParaRPr lang="fr-FR">
                <a:latin typeface="Calibri" pitchFamily="34" charset="0"/>
                <a:cs typeface="Arial" pitchFamily="34" charset="0"/>
              </a:endParaRPr>
            </a:p>
          </p:txBody>
        </p:sp>
        <p:sp>
          <p:nvSpPr>
            <p:cNvPr id="61454" name="Rectangle 12"/>
            <p:cNvSpPr>
              <a:spLocks noChangeArrowheads="1"/>
            </p:cNvSpPr>
            <p:nvPr/>
          </p:nvSpPr>
          <p:spPr bwMode="auto">
            <a:xfrm>
              <a:off x="204" y="3661"/>
              <a:ext cx="5398" cy="363"/>
            </a:xfrm>
            <a:prstGeom prst="rect">
              <a:avLst/>
            </a:prstGeom>
            <a:noFill/>
            <a:ln w="9525">
              <a:noFill/>
              <a:miter lim="800000"/>
              <a:headEnd/>
              <a:tailEnd/>
            </a:ln>
          </p:spPr>
          <p:txBody>
            <a:bodyPr>
              <a:spAutoFit/>
            </a:bodyPr>
            <a:lstStyle/>
            <a:p>
              <a:pPr algn="ctr">
                <a:buFont typeface="Wingdings" pitchFamily="2" charset="2"/>
                <a:buNone/>
              </a:pPr>
              <a:r>
                <a:rPr lang="fr-FR" sz="2400" b="1" dirty="0" err="1">
                  <a:solidFill>
                    <a:schemeClr val="bg1"/>
                  </a:solidFill>
                  <a:latin typeface="Calibri" pitchFamily="34" charset="0"/>
                  <a:cs typeface="Arial" charset="0"/>
                </a:rPr>
                <a:t>Insulator</a:t>
              </a:r>
              <a:r>
                <a:rPr lang="fr-FR" sz="2400" b="1" dirty="0">
                  <a:solidFill>
                    <a:schemeClr val="bg1"/>
                  </a:solidFill>
                  <a:latin typeface="Calibri" pitchFamily="34" charset="0"/>
                  <a:cs typeface="Arial" charset="0"/>
                </a:rPr>
                <a:t> </a:t>
              </a:r>
              <a:r>
                <a:rPr lang="fr-FR" sz="2400" b="1" dirty="0" err="1">
                  <a:solidFill>
                    <a:schemeClr val="bg1"/>
                  </a:solidFill>
                  <a:latin typeface="Calibri" pitchFamily="34" charset="0"/>
                  <a:cs typeface="Arial" charset="0"/>
                </a:rPr>
                <a:t>metal</a:t>
              </a:r>
              <a:r>
                <a:rPr lang="fr-FR" sz="2400" b="1" dirty="0">
                  <a:solidFill>
                    <a:schemeClr val="bg1"/>
                  </a:solidFill>
                  <a:latin typeface="Calibri" pitchFamily="34" charset="0"/>
                  <a:cs typeface="Arial" charset="0"/>
                </a:rPr>
                <a:t> transition </a:t>
              </a:r>
              <a:r>
                <a:rPr lang="fr-FR" sz="2400" b="1" dirty="0" err="1">
                  <a:solidFill>
                    <a:schemeClr val="bg1"/>
                  </a:solidFill>
                  <a:latin typeface="Calibri" pitchFamily="34" charset="0"/>
                  <a:cs typeface="Arial" charset="0"/>
                </a:rPr>
                <a:t>at</a:t>
              </a:r>
              <a:r>
                <a:rPr lang="fr-FR" sz="2400" b="1" dirty="0">
                  <a:solidFill>
                    <a:schemeClr val="bg1"/>
                  </a:solidFill>
                  <a:latin typeface="Calibri" pitchFamily="34" charset="0"/>
                  <a:cs typeface="Arial" charset="0"/>
                </a:rPr>
                <a:t> the </a:t>
              </a:r>
              <a:r>
                <a:rPr lang="fr-FR" sz="2400" b="1" dirty="0" err="1">
                  <a:solidFill>
                    <a:schemeClr val="bg1"/>
                  </a:solidFill>
                  <a:latin typeface="Calibri" pitchFamily="34" charset="0"/>
                  <a:cs typeface="Arial" charset="0"/>
                </a:rPr>
                <a:t>nanoscale</a:t>
              </a:r>
              <a:r>
                <a:rPr lang="fr-FR" sz="2400" b="1" dirty="0">
                  <a:solidFill>
                    <a:schemeClr val="bg1"/>
                  </a:solidFill>
                  <a:latin typeface="Calibri" pitchFamily="34" charset="0"/>
                  <a:cs typeface="Arial" charset="0"/>
                </a:rPr>
                <a:t> !</a:t>
              </a:r>
            </a:p>
          </p:txBody>
        </p:sp>
      </p:grpSp>
      <p:sp>
        <p:nvSpPr>
          <p:cNvPr id="28" name="Text Box 2"/>
          <p:cNvSpPr txBox="1">
            <a:spLocks noChangeArrowheads="1"/>
          </p:cNvSpPr>
          <p:nvPr/>
        </p:nvSpPr>
        <p:spPr bwMode="auto">
          <a:xfrm>
            <a:off x="252381" y="5856947"/>
            <a:ext cx="4293739" cy="584775"/>
          </a:xfrm>
          <a:prstGeom prst="rect">
            <a:avLst/>
          </a:prstGeom>
          <a:noFill/>
          <a:ln w="9525">
            <a:noFill/>
            <a:miter lim="800000"/>
            <a:headEnd/>
            <a:tailEnd/>
          </a:ln>
          <a:effectLst/>
        </p:spPr>
        <p:txBody>
          <a:bodyPr wrap="square">
            <a:spAutoFit/>
          </a:bodyPr>
          <a:lstStyle/>
          <a:p>
            <a:r>
              <a:rPr lang="en-US" sz="1600" dirty="0">
                <a:latin typeface="Calibri" pitchFamily="34" charset="0"/>
              </a:rPr>
              <a:t>V. </a:t>
            </a:r>
            <a:r>
              <a:rPr lang="en-US" sz="1600" dirty="0" err="1">
                <a:latin typeface="Calibri" pitchFamily="34" charset="0"/>
              </a:rPr>
              <a:t>Dubost</a:t>
            </a:r>
            <a:r>
              <a:rPr lang="en-US" sz="1600" dirty="0">
                <a:latin typeface="Calibri" pitchFamily="34" charset="0"/>
              </a:rPr>
              <a:t> </a:t>
            </a:r>
            <a:r>
              <a:rPr lang="en-US" sz="1600" i="1" dirty="0">
                <a:latin typeface="Calibri" pitchFamily="34" charset="0"/>
              </a:rPr>
              <a:t>et al.</a:t>
            </a:r>
            <a:r>
              <a:rPr lang="en-US" sz="1600" dirty="0">
                <a:latin typeface="Calibri" pitchFamily="34" charset="0"/>
              </a:rPr>
              <a:t> </a:t>
            </a:r>
            <a:r>
              <a:rPr lang="en-US" sz="1600" dirty="0" err="1" smtClean="0">
                <a:latin typeface="Calibri" pitchFamily="34" charset="0"/>
              </a:rPr>
              <a:t>Nanoletters</a:t>
            </a:r>
            <a:r>
              <a:rPr lang="en-US" sz="1600" dirty="0" smtClean="0">
                <a:latin typeface="Calibri" pitchFamily="34" charset="0"/>
              </a:rPr>
              <a:t> </a:t>
            </a:r>
            <a:r>
              <a:rPr lang="en-US" sz="1600" b="1" dirty="0" smtClean="0">
                <a:latin typeface="Calibri" pitchFamily="34" charset="0"/>
              </a:rPr>
              <a:t>13</a:t>
            </a:r>
            <a:r>
              <a:rPr lang="en-US" sz="1600" dirty="0" smtClean="0">
                <a:latin typeface="Calibri" pitchFamily="34" charset="0"/>
              </a:rPr>
              <a:t>, 3648 (2013).</a:t>
            </a:r>
          </a:p>
          <a:p>
            <a:endParaRPr lang="en-US" sz="1600" dirty="0">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Text Box 2"/>
          <p:cNvSpPr txBox="1">
            <a:spLocks noChangeArrowheads="1"/>
          </p:cNvSpPr>
          <p:nvPr/>
        </p:nvSpPr>
        <p:spPr bwMode="auto">
          <a:xfrm>
            <a:off x="6454775" y="4278313"/>
            <a:ext cx="2689225" cy="830997"/>
          </a:xfrm>
          <a:prstGeom prst="rect">
            <a:avLst/>
          </a:prstGeom>
          <a:noFill/>
          <a:ln w="9525">
            <a:noFill/>
            <a:miter lim="800000"/>
            <a:headEnd/>
            <a:tailEnd/>
          </a:ln>
          <a:effectLst/>
        </p:spPr>
        <p:txBody>
          <a:bodyPr wrap="square">
            <a:spAutoFit/>
          </a:bodyPr>
          <a:lstStyle/>
          <a:p>
            <a:r>
              <a:rPr lang="en-US" sz="1600" dirty="0">
                <a:latin typeface="Calibri" pitchFamily="34" charset="0"/>
              </a:rPr>
              <a:t>V. </a:t>
            </a:r>
            <a:r>
              <a:rPr lang="en-US" sz="1600" dirty="0" err="1">
                <a:latin typeface="Calibri" pitchFamily="34" charset="0"/>
              </a:rPr>
              <a:t>Dubost</a:t>
            </a:r>
            <a:r>
              <a:rPr lang="en-US" sz="1600" dirty="0">
                <a:latin typeface="Calibri" pitchFamily="34" charset="0"/>
              </a:rPr>
              <a:t> </a:t>
            </a:r>
            <a:r>
              <a:rPr lang="en-US" sz="1600" i="1" dirty="0">
                <a:latin typeface="Calibri" pitchFamily="34" charset="0"/>
              </a:rPr>
              <a:t>et al.</a:t>
            </a:r>
            <a:r>
              <a:rPr lang="en-US" sz="1600" dirty="0">
                <a:latin typeface="Calibri" pitchFamily="34" charset="0"/>
              </a:rPr>
              <a:t> </a:t>
            </a:r>
            <a:r>
              <a:rPr lang="en-US" sz="1600" dirty="0" smtClean="0">
                <a:latin typeface="Calibri" pitchFamily="34" charset="0"/>
              </a:rPr>
              <a:t/>
            </a:r>
            <a:br>
              <a:rPr lang="en-US" sz="1600" dirty="0" smtClean="0">
                <a:latin typeface="Calibri" pitchFamily="34" charset="0"/>
              </a:rPr>
            </a:br>
            <a:r>
              <a:rPr lang="en-US" sz="1600" dirty="0" err="1" smtClean="0">
                <a:latin typeface="Calibri" pitchFamily="34" charset="0"/>
              </a:rPr>
              <a:t>Nanoletters</a:t>
            </a:r>
            <a:r>
              <a:rPr lang="en-US" sz="1600" dirty="0" smtClean="0">
                <a:latin typeface="Calibri" pitchFamily="34" charset="0"/>
              </a:rPr>
              <a:t> </a:t>
            </a:r>
            <a:r>
              <a:rPr lang="en-US" sz="1600" b="1" dirty="0" smtClean="0">
                <a:latin typeface="Calibri" pitchFamily="34" charset="0"/>
              </a:rPr>
              <a:t>13</a:t>
            </a:r>
            <a:r>
              <a:rPr lang="en-US" sz="1600" dirty="0" smtClean="0">
                <a:latin typeface="Calibri" pitchFamily="34" charset="0"/>
              </a:rPr>
              <a:t>, 3648 (2013).</a:t>
            </a:r>
          </a:p>
          <a:p>
            <a:endParaRPr lang="en-US" sz="1600" dirty="0">
              <a:latin typeface="Calibri" pitchFamily="34" charset="0"/>
            </a:endParaRPr>
          </a:p>
        </p:txBody>
      </p:sp>
      <p:grpSp>
        <p:nvGrpSpPr>
          <p:cNvPr id="2" name="Group 4"/>
          <p:cNvGrpSpPr>
            <a:grpSpLocks/>
          </p:cNvGrpSpPr>
          <p:nvPr/>
        </p:nvGrpSpPr>
        <p:grpSpPr bwMode="auto">
          <a:xfrm>
            <a:off x="323850" y="6143630"/>
            <a:ext cx="8569325" cy="542925"/>
            <a:chOff x="204" y="3688"/>
            <a:chExt cx="5398" cy="342"/>
          </a:xfrm>
        </p:grpSpPr>
        <p:sp>
          <p:nvSpPr>
            <p:cNvPr id="60" name="AutoShape 19"/>
            <p:cNvSpPr>
              <a:spLocks noChangeArrowheads="1"/>
            </p:cNvSpPr>
            <p:nvPr/>
          </p:nvSpPr>
          <p:spPr bwMode="auto">
            <a:xfrm>
              <a:off x="372" y="3688"/>
              <a:ext cx="5046" cy="342"/>
            </a:xfrm>
            <a:prstGeom prst="roundRect">
              <a:avLst>
                <a:gd name="adj" fmla="val 16667"/>
              </a:avLst>
            </a:prstGeom>
            <a:solidFill>
              <a:srgbClr val="0070C0"/>
            </a:solidFill>
            <a:ln w="9525">
              <a:round/>
              <a:headEnd/>
              <a:tailEnd/>
            </a:ln>
            <a:effectLst>
              <a:outerShdw dist="50800" dir="5400000" algn="ctr" rotWithShape="0">
                <a:schemeClr val="bg2"/>
              </a:outerShdw>
            </a:effectLst>
            <a:scene3d>
              <a:camera prst="legacyObliqueTopRight"/>
              <a:lightRig rig="legacyFlat3" dir="b"/>
            </a:scene3d>
            <a:sp3d extrusionH="49200" prstMaterial="legacyMatte">
              <a:bevelT w="13500" h="13500" prst="angle"/>
              <a:bevelB w="13500" h="13500" prst="angle"/>
              <a:extrusionClr>
                <a:schemeClr val="bg2"/>
              </a:extrusionClr>
            </a:sp3d>
          </p:spPr>
          <p:txBody>
            <a:bodyPr wrap="none" anchor="ctr">
              <a:flatTx/>
            </a:bodyPr>
            <a:lstStyle/>
            <a:p>
              <a:pPr>
                <a:defRPr/>
              </a:pPr>
              <a:endParaRPr lang="fr-FR">
                <a:latin typeface="Calibri" pitchFamily="34" charset="0"/>
                <a:cs typeface="Arial" pitchFamily="34" charset="0"/>
              </a:endParaRPr>
            </a:p>
          </p:txBody>
        </p:sp>
        <p:sp>
          <p:nvSpPr>
            <p:cNvPr id="157702" name="Rectangle 12"/>
            <p:cNvSpPr>
              <a:spLocks noChangeArrowheads="1"/>
            </p:cNvSpPr>
            <p:nvPr/>
          </p:nvSpPr>
          <p:spPr bwMode="auto">
            <a:xfrm>
              <a:off x="204" y="3696"/>
              <a:ext cx="5398" cy="288"/>
            </a:xfrm>
            <a:prstGeom prst="rect">
              <a:avLst/>
            </a:prstGeom>
            <a:noFill/>
            <a:ln w="9525">
              <a:noFill/>
              <a:miter lim="800000"/>
              <a:headEnd/>
              <a:tailEnd/>
            </a:ln>
          </p:spPr>
          <p:txBody>
            <a:bodyPr>
              <a:spAutoFit/>
            </a:bodyPr>
            <a:lstStyle/>
            <a:p>
              <a:pPr algn="ctr">
                <a:buFont typeface="Wingdings" pitchFamily="2" charset="2"/>
                <a:buNone/>
              </a:pPr>
              <a:r>
                <a:rPr lang="fr-FR" sz="2400" b="1" dirty="0" err="1">
                  <a:solidFill>
                    <a:schemeClr val="bg1"/>
                  </a:solidFill>
                  <a:latin typeface="Calibri" pitchFamily="34" charset="0"/>
                  <a:cs typeface="Arial" charset="0"/>
                </a:rPr>
                <a:t>Reversible</a:t>
              </a:r>
              <a:r>
                <a:rPr lang="fr-FR" sz="2400" b="1" dirty="0">
                  <a:solidFill>
                    <a:schemeClr val="bg1"/>
                  </a:solidFill>
                  <a:latin typeface="Calibri" pitchFamily="34" charset="0"/>
                  <a:cs typeface="Arial" charset="0"/>
                </a:rPr>
                <a:t> </a:t>
              </a:r>
              <a:r>
                <a:rPr lang="fr-FR" sz="2400" b="1" dirty="0" err="1">
                  <a:solidFill>
                    <a:schemeClr val="bg1"/>
                  </a:solidFill>
                  <a:latin typeface="Calibri" pitchFamily="34" charset="0"/>
                  <a:cs typeface="Arial" charset="0"/>
                </a:rPr>
                <a:t>insulator</a:t>
              </a:r>
              <a:r>
                <a:rPr lang="fr-FR" sz="2400" b="1" dirty="0">
                  <a:solidFill>
                    <a:schemeClr val="bg1"/>
                  </a:solidFill>
                  <a:latin typeface="Calibri" pitchFamily="34" charset="0"/>
                  <a:cs typeface="Arial" charset="0"/>
                </a:rPr>
                <a:t> </a:t>
              </a:r>
              <a:r>
                <a:rPr lang="fr-FR" sz="2400" b="1" dirty="0" err="1">
                  <a:solidFill>
                    <a:schemeClr val="bg1"/>
                  </a:solidFill>
                  <a:latin typeface="Calibri" pitchFamily="34" charset="0"/>
                  <a:cs typeface="Arial" charset="0"/>
                </a:rPr>
                <a:t>metal</a:t>
              </a:r>
              <a:r>
                <a:rPr lang="fr-FR" sz="2400" b="1" dirty="0">
                  <a:solidFill>
                    <a:schemeClr val="bg1"/>
                  </a:solidFill>
                  <a:latin typeface="Calibri" pitchFamily="34" charset="0"/>
                  <a:cs typeface="Arial" charset="0"/>
                </a:rPr>
                <a:t> transition </a:t>
              </a:r>
              <a:r>
                <a:rPr lang="fr-FR" sz="2400" b="1" dirty="0" err="1">
                  <a:solidFill>
                    <a:schemeClr val="bg1"/>
                  </a:solidFill>
                  <a:latin typeface="Calibri" pitchFamily="34" charset="0"/>
                  <a:cs typeface="Arial" charset="0"/>
                </a:rPr>
                <a:t>at</a:t>
              </a:r>
              <a:r>
                <a:rPr lang="fr-FR" sz="2400" b="1" dirty="0">
                  <a:solidFill>
                    <a:schemeClr val="bg1"/>
                  </a:solidFill>
                  <a:latin typeface="Calibri" pitchFamily="34" charset="0"/>
                  <a:cs typeface="Arial" charset="0"/>
                </a:rPr>
                <a:t> the </a:t>
              </a:r>
              <a:r>
                <a:rPr lang="fr-FR" sz="2400" b="1" dirty="0" err="1">
                  <a:solidFill>
                    <a:schemeClr val="bg1"/>
                  </a:solidFill>
                  <a:latin typeface="Calibri" pitchFamily="34" charset="0"/>
                  <a:cs typeface="Arial" charset="0"/>
                </a:rPr>
                <a:t>nanoscale</a:t>
              </a:r>
              <a:r>
                <a:rPr lang="fr-FR" sz="2400" b="1" dirty="0">
                  <a:solidFill>
                    <a:schemeClr val="bg1"/>
                  </a:solidFill>
                  <a:latin typeface="Calibri" pitchFamily="34" charset="0"/>
                  <a:cs typeface="Arial" charset="0"/>
                </a:rPr>
                <a:t> !</a:t>
              </a:r>
            </a:p>
          </p:txBody>
        </p:sp>
      </p:grpSp>
      <p:sp>
        <p:nvSpPr>
          <p:cNvPr id="157711" name="Text Box 15"/>
          <p:cNvSpPr txBox="1">
            <a:spLocks noChangeArrowheads="1"/>
          </p:cNvSpPr>
          <p:nvPr/>
        </p:nvSpPr>
        <p:spPr bwMode="auto">
          <a:xfrm>
            <a:off x="180975" y="1162050"/>
            <a:ext cx="5702300" cy="366713"/>
          </a:xfrm>
          <a:prstGeom prst="rect">
            <a:avLst/>
          </a:prstGeom>
          <a:noFill/>
          <a:ln w="9525">
            <a:noFill/>
            <a:miter lim="800000"/>
            <a:headEnd/>
            <a:tailEnd/>
          </a:ln>
          <a:effectLst/>
        </p:spPr>
        <p:txBody>
          <a:bodyPr>
            <a:spAutoFit/>
          </a:bodyPr>
          <a:lstStyle/>
          <a:p>
            <a:r>
              <a:rPr lang="fr-FR">
                <a:latin typeface="Calibri" pitchFamily="34" charset="0"/>
              </a:rPr>
              <a:t>Successive spectroscopic Voltage ramps 600 mV</a:t>
            </a:r>
          </a:p>
        </p:txBody>
      </p:sp>
      <p:pic>
        <p:nvPicPr>
          <p:cNvPr id="157716" name="Picture 7"/>
          <p:cNvPicPr>
            <a:picLocks noChangeAspect="1" noChangeArrowheads="1"/>
          </p:cNvPicPr>
          <p:nvPr/>
        </p:nvPicPr>
        <p:blipFill>
          <a:blip r:embed="rId2" cstate="print"/>
          <a:srcRect/>
          <a:stretch>
            <a:fillRect/>
          </a:stretch>
        </p:blipFill>
        <p:spPr bwMode="auto">
          <a:xfrm>
            <a:off x="719138" y="2874963"/>
            <a:ext cx="1592262" cy="1511300"/>
          </a:xfrm>
          <a:prstGeom prst="rect">
            <a:avLst/>
          </a:prstGeom>
          <a:noFill/>
          <a:ln w="9525">
            <a:noFill/>
            <a:miter lim="800000"/>
            <a:headEnd/>
            <a:tailEnd/>
          </a:ln>
        </p:spPr>
      </p:pic>
      <p:pic>
        <p:nvPicPr>
          <p:cNvPr id="157717" name="Picture 8"/>
          <p:cNvPicPr>
            <a:picLocks noChangeAspect="1" noChangeArrowheads="1"/>
          </p:cNvPicPr>
          <p:nvPr/>
        </p:nvPicPr>
        <p:blipFill>
          <a:blip r:embed="rId3" cstate="print"/>
          <a:srcRect/>
          <a:stretch>
            <a:fillRect/>
          </a:stretch>
        </p:blipFill>
        <p:spPr bwMode="auto">
          <a:xfrm>
            <a:off x="2332038" y="2874963"/>
            <a:ext cx="1592262" cy="1511300"/>
          </a:xfrm>
          <a:prstGeom prst="rect">
            <a:avLst/>
          </a:prstGeom>
          <a:noFill/>
          <a:ln w="9525">
            <a:noFill/>
            <a:miter lim="800000"/>
            <a:headEnd/>
            <a:tailEnd/>
          </a:ln>
        </p:spPr>
      </p:pic>
      <p:pic>
        <p:nvPicPr>
          <p:cNvPr id="157718" name="Picture 9"/>
          <p:cNvPicPr>
            <a:picLocks noChangeAspect="1" noChangeArrowheads="1"/>
          </p:cNvPicPr>
          <p:nvPr/>
        </p:nvPicPr>
        <p:blipFill>
          <a:blip r:embed="rId4" cstate="print"/>
          <a:srcRect/>
          <a:stretch>
            <a:fillRect/>
          </a:stretch>
        </p:blipFill>
        <p:spPr bwMode="auto">
          <a:xfrm>
            <a:off x="3989388" y="2874963"/>
            <a:ext cx="1590675" cy="1511300"/>
          </a:xfrm>
          <a:prstGeom prst="rect">
            <a:avLst/>
          </a:prstGeom>
          <a:noFill/>
          <a:ln w="9525">
            <a:noFill/>
            <a:miter lim="800000"/>
            <a:headEnd/>
            <a:tailEnd/>
          </a:ln>
        </p:spPr>
      </p:pic>
      <p:pic>
        <p:nvPicPr>
          <p:cNvPr id="157719" name="Picture 4"/>
          <p:cNvPicPr>
            <a:picLocks noChangeAspect="1" noChangeArrowheads="1"/>
          </p:cNvPicPr>
          <p:nvPr/>
        </p:nvPicPr>
        <p:blipFill>
          <a:blip r:embed="rId5" cstate="print"/>
          <a:srcRect/>
          <a:stretch>
            <a:fillRect/>
          </a:stretch>
        </p:blipFill>
        <p:spPr bwMode="auto">
          <a:xfrm>
            <a:off x="684213" y="1525588"/>
            <a:ext cx="1590675" cy="1511300"/>
          </a:xfrm>
          <a:prstGeom prst="rect">
            <a:avLst/>
          </a:prstGeom>
          <a:noFill/>
          <a:ln w="9525">
            <a:noFill/>
            <a:miter lim="800000"/>
            <a:headEnd/>
            <a:tailEnd/>
          </a:ln>
        </p:spPr>
      </p:pic>
      <p:pic>
        <p:nvPicPr>
          <p:cNvPr id="157720" name="Picture 5"/>
          <p:cNvPicPr>
            <a:picLocks noChangeAspect="1" noChangeArrowheads="1"/>
          </p:cNvPicPr>
          <p:nvPr/>
        </p:nvPicPr>
        <p:blipFill>
          <a:blip r:embed="rId6" cstate="print"/>
          <a:srcRect/>
          <a:stretch>
            <a:fillRect/>
          </a:stretch>
        </p:blipFill>
        <p:spPr bwMode="auto">
          <a:xfrm>
            <a:off x="2332038" y="1525588"/>
            <a:ext cx="1592262" cy="1511300"/>
          </a:xfrm>
          <a:prstGeom prst="rect">
            <a:avLst/>
          </a:prstGeom>
          <a:noFill/>
          <a:ln w="9525">
            <a:noFill/>
            <a:miter lim="800000"/>
            <a:headEnd/>
            <a:tailEnd/>
          </a:ln>
        </p:spPr>
      </p:pic>
      <p:pic>
        <p:nvPicPr>
          <p:cNvPr id="157721" name="Picture 6"/>
          <p:cNvPicPr>
            <a:picLocks noChangeAspect="1" noChangeArrowheads="1"/>
          </p:cNvPicPr>
          <p:nvPr/>
        </p:nvPicPr>
        <p:blipFill>
          <a:blip r:embed="rId7" cstate="print"/>
          <a:srcRect/>
          <a:stretch>
            <a:fillRect/>
          </a:stretch>
        </p:blipFill>
        <p:spPr bwMode="auto">
          <a:xfrm>
            <a:off x="3989388" y="1525588"/>
            <a:ext cx="1590675" cy="1511300"/>
          </a:xfrm>
          <a:prstGeom prst="rect">
            <a:avLst/>
          </a:prstGeom>
          <a:noFill/>
          <a:ln w="9525">
            <a:noFill/>
            <a:miter lim="800000"/>
            <a:headEnd/>
            <a:tailEnd/>
          </a:ln>
        </p:spPr>
      </p:pic>
      <p:grpSp>
        <p:nvGrpSpPr>
          <p:cNvPr id="3" name="Groupe 30"/>
          <p:cNvGrpSpPr>
            <a:grpSpLocks/>
          </p:cNvGrpSpPr>
          <p:nvPr/>
        </p:nvGrpSpPr>
        <p:grpSpPr bwMode="auto">
          <a:xfrm>
            <a:off x="246063" y="1598613"/>
            <a:ext cx="720725" cy="2598737"/>
            <a:chOff x="8087998" y="995651"/>
            <a:chExt cx="1007153" cy="3843920"/>
          </a:xfrm>
        </p:grpSpPr>
        <p:pic>
          <p:nvPicPr>
            <p:cNvPr id="157724" name="Picture 12" descr="C:\Manip M3\2007\2007 11 23 GaTa4Se8 15C2\m110_ori rainbow conductance map 200mV.jpg"/>
            <p:cNvPicPr>
              <a:picLocks noChangeAspect="1" noChangeArrowheads="1"/>
            </p:cNvPicPr>
            <p:nvPr/>
          </p:nvPicPr>
          <p:blipFill>
            <a:blip r:embed="rId8" cstate="print"/>
            <a:srcRect l="3709" t="33221" r="87276" b="37735"/>
            <a:stretch>
              <a:fillRect/>
            </a:stretch>
          </p:blipFill>
          <p:spPr bwMode="auto">
            <a:xfrm>
              <a:off x="8264051" y="1484784"/>
              <a:ext cx="412405" cy="2883957"/>
            </a:xfrm>
            <a:prstGeom prst="rect">
              <a:avLst/>
            </a:prstGeom>
            <a:noFill/>
            <a:ln w="9525">
              <a:noFill/>
              <a:miter lim="800000"/>
              <a:headEnd/>
              <a:tailEnd/>
            </a:ln>
          </p:spPr>
        </p:pic>
        <p:sp>
          <p:nvSpPr>
            <p:cNvPr id="157725" name="ZoneTexte 32"/>
            <p:cNvSpPr txBox="1">
              <a:spLocks noChangeArrowheads="1"/>
            </p:cNvSpPr>
            <p:nvPr/>
          </p:nvSpPr>
          <p:spPr bwMode="auto">
            <a:xfrm>
              <a:off x="8087998" y="4338727"/>
              <a:ext cx="915593" cy="500844"/>
            </a:xfrm>
            <a:prstGeom prst="rect">
              <a:avLst/>
            </a:prstGeom>
            <a:noFill/>
            <a:ln w="9525">
              <a:noFill/>
              <a:miter lim="800000"/>
              <a:headEnd/>
              <a:tailEnd/>
            </a:ln>
          </p:spPr>
          <p:txBody>
            <a:bodyPr>
              <a:spAutoFit/>
            </a:bodyPr>
            <a:lstStyle/>
            <a:p>
              <a:r>
                <a:rPr lang="fr-FR" sz="1600">
                  <a:solidFill>
                    <a:srgbClr val="7030A0"/>
                  </a:solidFill>
                  <a:latin typeface="Calibri" pitchFamily="34" charset="0"/>
                </a:rPr>
                <a:t>Low</a:t>
              </a:r>
            </a:p>
          </p:txBody>
        </p:sp>
        <p:sp>
          <p:nvSpPr>
            <p:cNvPr id="157726" name="ZoneTexte 33"/>
            <p:cNvSpPr txBox="1">
              <a:spLocks noChangeArrowheads="1"/>
            </p:cNvSpPr>
            <p:nvPr/>
          </p:nvSpPr>
          <p:spPr bwMode="auto">
            <a:xfrm>
              <a:off x="8087998" y="995651"/>
              <a:ext cx="1007153" cy="500844"/>
            </a:xfrm>
            <a:prstGeom prst="rect">
              <a:avLst/>
            </a:prstGeom>
            <a:noFill/>
            <a:ln w="9525">
              <a:noFill/>
              <a:miter lim="800000"/>
              <a:headEnd/>
              <a:tailEnd/>
            </a:ln>
          </p:spPr>
          <p:txBody>
            <a:bodyPr>
              <a:spAutoFit/>
            </a:bodyPr>
            <a:lstStyle/>
            <a:p>
              <a:r>
                <a:rPr lang="fr-FR" sz="1600">
                  <a:solidFill>
                    <a:srgbClr val="FF0000"/>
                  </a:solidFill>
                  <a:latin typeface="Calibri" pitchFamily="34" charset="0"/>
                </a:rPr>
                <a:t>High</a:t>
              </a:r>
            </a:p>
          </p:txBody>
        </p:sp>
      </p:grpSp>
      <p:grpSp>
        <p:nvGrpSpPr>
          <p:cNvPr id="4" name="Groupe 1"/>
          <p:cNvGrpSpPr>
            <a:grpSpLocks/>
          </p:cNvGrpSpPr>
          <p:nvPr/>
        </p:nvGrpSpPr>
        <p:grpSpPr bwMode="auto">
          <a:xfrm>
            <a:off x="6427788" y="2357438"/>
            <a:ext cx="2266950" cy="1639887"/>
            <a:chOff x="246438" y="2834073"/>
            <a:chExt cx="2297415" cy="1639183"/>
          </a:xfrm>
        </p:grpSpPr>
        <p:pic>
          <p:nvPicPr>
            <p:cNvPr id="157728" name="Picture 2" descr="C:\Tristan\2012\Spectro GaTa4Se8\Datas\m110_ori sunset 3D map 200mV.jpg"/>
            <p:cNvPicPr>
              <a:picLocks noChangeAspect="1" noChangeArrowheads="1"/>
            </p:cNvPicPr>
            <p:nvPr/>
          </p:nvPicPr>
          <p:blipFill>
            <a:blip r:embed="rId9" cstate="print"/>
            <a:srcRect t="14301"/>
            <a:stretch>
              <a:fillRect/>
            </a:stretch>
          </p:blipFill>
          <p:spPr bwMode="auto">
            <a:xfrm>
              <a:off x="246438" y="2834073"/>
              <a:ext cx="2160240" cy="1639183"/>
            </a:xfrm>
            <a:prstGeom prst="rect">
              <a:avLst/>
            </a:prstGeom>
            <a:noFill/>
            <a:ln w="9525">
              <a:noFill/>
              <a:miter lim="800000"/>
              <a:headEnd/>
              <a:tailEnd/>
            </a:ln>
          </p:spPr>
        </p:pic>
        <p:sp>
          <p:nvSpPr>
            <p:cNvPr id="157729" name="ZoneTexte 36"/>
            <p:cNvSpPr txBox="1">
              <a:spLocks noChangeArrowheads="1"/>
            </p:cNvSpPr>
            <p:nvPr/>
          </p:nvSpPr>
          <p:spPr bwMode="auto">
            <a:xfrm rot="-1235822">
              <a:off x="552116" y="4063857"/>
              <a:ext cx="1991737" cy="244370"/>
            </a:xfrm>
            <a:prstGeom prst="rect">
              <a:avLst/>
            </a:prstGeom>
            <a:noFill/>
            <a:ln w="9525">
              <a:noFill/>
              <a:miter lim="800000"/>
              <a:headEnd/>
              <a:tailEnd/>
            </a:ln>
          </p:spPr>
          <p:txBody>
            <a:bodyPr>
              <a:spAutoFit/>
            </a:bodyPr>
            <a:lstStyle/>
            <a:p>
              <a:pPr algn="ctr"/>
              <a:r>
                <a:rPr lang="fr-FR" sz="1000">
                  <a:latin typeface="Calibri" pitchFamily="34" charset="0"/>
                </a:rPr>
                <a:t>Lateral Scale (nm)</a:t>
              </a:r>
            </a:p>
          </p:txBody>
        </p:sp>
      </p:grpSp>
      <p:sp>
        <p:nvSpPr>
          <p:cNvPr id="157740" name="Text Box 44"/>
          <p:cNvSpPr txBox="1">
            <a:spLocks noChangeArrowheads="1"/>
          </p:cNvSpPr>
          <p:nvPr/>
        </p:nvSpPr>
        <p:spPr bwMode="auto">
          <a:xfrm>
            <a:off x="6245225" y="1577975"/>
            <a:ext cx="2587625" cy="641350"/>
          </a:xfrm>
          <a:prstGeom prst="rect">
            <a:avLst/>
          </a:prstGeom>
          <a:noFill/>
          <a:ln w="9525">
            <a:noFill/>
            <a:miter lim="800000"/>
            <a:headEnd/>
            <a:tailEnd/>
          </a:ln>
          <a:effectLst/>
        </p:spPr>
        <p:txBody>
          <a:bodyPr>
            <a:spAutoFit/>
          </a:bodyPr>
          <a:lstStyle/>
          <a:p>
            <a:r>
              <a:rPr lang="fr-FR">
                <a:latin typeface="Calibri" pitchFamily="34" charset="0"/>
              </a:rPr>
              <a:t>Electronic writing </a:t>
            </a:r>
          </a:p>
          <a:p>
            <a:r>
              <a:rPr lang="fr-FR">
                <a:latin typeface="Calibri" pitchFamily="34" charset="0"/>
              </a:rPr>
              <a:t>with electric pulses </a:t>
            </a:r>
          </a:p>
        </p:txBody>
      </p:sp>
      <p:pic>
        <p:nvPicPr>
          <p:cNvPr id="157742" name="Picture 46"/>
          <p:cNvPicPr>
            <a:picLocks noChangeAspect="1" noChangeArrowheads="1"/>
          </p:cNvPicPr>
          <p:nvPr/>
        </p:nvPicPr>
        <p:blipFill>
          <a:blip r:embed="rId10" cstate="print"/>
          <a:srcRect/>
          <a:stretch>
            <a:fillRect/>
          </a:stretch>
        </p:blipFill>
        <p:spPr bwMode="auto">
          <a:xfrm>
            <a:off x="1314450" y="4629150"/>
            <a:ext cx="4562475" cy="1162050"/>
          </a:xfrm>
          <a:prstGeom prst="rect">
            <a:avLst/>
          </a:prstGeom>
          <a:noFill/>
          <a:ln w="22225">
            <a:noFill/>
            <a:miter lim="800000"/>
            <a:headEnd/>
            <a:tailEnd/>
          </a:ln>
          <a:effectLst/>
        </p:spPr>
      </p:pic>
      <p:sp>
        <p:nvSpPr>
          <p:cNvPr id="23" name="Title Placeholder 1"/>
          <p:cNvSpPr txBox="1">
            <a:spLocks/>
          </p:cNvSpPr>
          <p:nvPr/>
        </p:nvSpPr>
        <p:spPr bwMode="auto">
          <a:xfrm>
            <a:off x="0" y="39"/>
            <a:ext cx="9140825" cy="1173163"/>
          </a:xfrm>
          <a:prstGeom prst="rect">
            <a:avLst/>
          </a:prstGeom>
          <a:gradFill rotWithShape="0">
            <a:gsLst>
              <a:gs pos="0">
                <a:schemeClr val="accent2">
                  <a:gamma/>
                  <a:shade val="46275"/>
                  <a:invGamma/>
                </a:schemeClr>
              </a:gs>
              <a:gs pos="50000">
                <a:schemeClr val="accent2"/>
              </a:gs>
              <a:gs pos="100000">
                <a:schemeClr val="accent2">
                  <a:gamma/>
                  <a:shade val="46275"/>
                  <a:invGamma/>
                </a:schemeClr>
              </a:gs>
            </a:gsLst>
            <a:lin ang="5400000" scaled="1"/>
          </a:gradFill>
          <a:ln w="9525">
            <a:solidFill>
              <a:schemeClr val="tx1"/>
            </a:solidFill>
            <a:miter lim="800000"/>
            <a:headEnd/>
            <a:tailEnd/>
          </a:ln>
        </p:spPr>
        <p:txBody>
          <a:bodyPr anchor="ctr"/>
          <a:lstStyle/>
          <a:p>
            <a:pPr algn="ctr"/>
            <a:r>
              <a:rPr lang="en-US" sz="3200" b="1" dirty="0">
                <a:solidFill>
                  <a:schemeClr val="bg1"/>
                </a:solidFill>
                <a:latin typeface="Calibri" pitchFamily="34" charset="0"/>
                <a:cs typeface="Arial" charset="0"/>
              </a:rPr>
              <a:t>Pulse application through the STM tip: </a:t>
            </a:r>
          </a:p>
          <a:p>
            <a:pPr algn="ctr"/>
            <a:r>
              <a:rPr lang="en-US" sz="3200" b="1" dirty="0" smtClean="0">
                <a:solidFill>
                  <a:schemeClr val="bg1"/>
                </a:solidFill>
                <a:latin typeface="Calibri" pitchFamily="34" charset="0"/>
                <a:cs typeface="Arial" charset="0"/>
              </a:rPr>
              <a:t>writing and erasing at the </a:t>
            </a:r>
            <a:r>
              <a:rPr lang="en-US" sz="3200" b="1" dirty="0" err="1" smtClean="0">
                <a:solidFill>
                  <a:schemeClr val="bg1"/>
                </a:solidFill>
                <a:latin typeface="Calibri" pitchFamily="34" charset="0"/>
                <a:cs typeface="Arial" charset="0"/>
              </a:rPr>
              <a:t>nanoscale</a:t>
            </a:r>
            <a:endParaRPr lang="en-US" sz="3200" b="1" dirty="0">
              <a:solidFill>
                <a:schemeClr val="bg1"/>
              </a:solidFill>
              <a:latin typeface="Calibri" pitchFamily="34"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77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77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77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77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774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77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74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6" name="Picture 4"/>
          <p:cNvPicPr>
            <a:picLocks noChangeAspect="1" noChangeArrowheads="1"/>
          </p:cNvPicPr>
          <p:nvPr/>
        </p:nvPicPr>
        <p:blipFill>
          <a:blip r:embed="rId2" cstate="print"/>
          <a:srcRect l="28828" r="4811" b="28939"/>
          <a:stretch>
            <a:fillRect/>
          </a:stretch>
        </p:blipFill>
        <p:spPr bwMode="auto">
          <a:xfrm>
            <a:off x="2714625" y="980984"/>
            <a:ext cx="4458532" cy="4181566"/>
          </a:xfrm>
          <a:prstGeom prst="rect">
            <a:avLst/>
          </a:prstGeom>
          <a:noFill/>
          <a:ln w="9525">
            <a:noFill/>
            <a:miter lim="800000"/>
            <a:headEnd/>
            <a:tailEnd/>
          </a:ln>
          <a:effectLst/>
        </p:spPr>
      </p:pic>
      <p:sp>
        <p:nvSpPr>
          <p:cNvPr id="8" name="Title Placeholder 1"/>
          <p:cNvSpPr txBox="1">
            <a:spLocks/>
          </p:cNvSpPr>
          <p:nvPr/>
        </p:nvSpPr>
        <p:spPr bwMode="auto">
          <a:xfrm>
            <a:off x="0" y="0"/>
            <a:ext cx="9140825" cy="982663"/>
          </a:xfrm>
          <a:prstGeom prst="rect">
            <a:avLst/>
          </a:prstGeom>
          <a:gradFill rotWithShape="0">
            <a:gsLst>
              <a:gs pos="0">
                <a:schemeClr val="accent2">
                  <a:gamma/>
                  <a:shade val="46275"/>
                  <a:invGamma/>
                </a:schemeClr>
              </a:gs>
              <a:gs pos="50000">
                <a:schemeClr val="accent2"/>
              </a:gs>
              <a:gs pos="100000">
                <a:schemeClr val="accent2">
                  <a:gamma/>
                  <a:shade val="46275"/>
                  <a:invGamma/>
                </a:schemeClr>
              </a:gs>
            </a:gsLst>
            <a:lin ang="5400000" scaled="1"/>
          </a:gradFill>
          <a:ln w="9525">
            <a:solidFill>
              <a:schemeClr val="tx1"/>
            </a:solidFill>
            <a:miter lim="800000"/>
            <a:headEnd/>
            <a:tailEnd/>
          </a:ln>
        </p:spPr>
        <p:txBody>
          <a:bodyPr anchor="ctr"/>
          <a:lstStyle/>
          <a:p>
            <a:pPr algn="ctr"/>
            <a:r>
              <a:rPr lang="en-US" sz="3200" b="1" dirty="0" smtClean="0">
                <a:solidFill>
                  <a:schemeClr val="bg1"/>
                </a:solidFill>
                <a:latin typeface="Calibri" pitchFamily="34" charset="0"/>
                <a:cs typeface="Arial" charset="0"/>
              </a:rPr>
              <a:t>Compression or expansion of domains </a:t>
            </a:r>
            <a:br>
              <a:rPr lang="en-US" sz="3200" b="1" dirty="0" smtClean="0">
                <a:solidFill>
                  <a:schemeClr val="bg1"/>
                </a:solidFill>
                <a:latin typeface="Calibri" pitchFamily="34" charset="0"/>
                <a:cs typeface="Arial" charset="0"/>
              </a:rPr>
            </a:br>
            <a:r>
              <a:rPr lang="en-US" sz="3200" b="1" dirty="0" smtClean="0">
                <a:solidFill>
                  <a:schemeClr val="bg1"/>
                </a:solidFill>
                <a:latin typeface="Calibri" pitchFamily="34" charset="0"/>
                <a:cs typeface="Arial" charset="0"/>
              </a:rPr>
              <a:t>under electric field</a:t>
            </a:r>
            <a:endParaRPr lang="en-US" sz="3200" b="1" baseline="-25000" dirty="0">
              <a:solidFill>
                <a:schemeClr val="bg1"/>
              </a:solidFill>
              <a:latin typeface="Calibri" pitchFamily="34" charset="0"/>
              <a:cs typeface="Arial" charset="0"/>
            </a:endParaRPr>
          </a:p>
        </p:txBody>
      </p:sp>
      <p:sp>
        <p:nvSpPr>
          <p:cNvPr id="4" name="Rectangle 3"/>
          <p:cNvSpPr/>
          <p:nvPr/>
        </p:nvSpPr>
        <p:spPr bwMode="auto">
          <a:xfrm>
            <a:off x="2676526" y="2009775"/>
            <a:ext cx="819150" cy="952500"/>
          </a:xfrm>
          <a:prstGeom prst="rect">
            <a:avLst/>
          </a:prstGeom>
          <a:solidFill>
            <a:schemeClr val="bg1"/>
          </a:solidFill>
          <a:ln w="222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Calibri" pitchFamily="34" charset="0"/>
            </a:endParaRPr>
          </a:p>
        </p:txBody>
      </p:sp>
      <p:sp>
        <p:nvSpPr>
          <p:cNvPr id="5" name="Rectangle 4"/>
          <p:cNvSpPr/>
          <p:nvPr/>
        </p:nvSpPr>
        <p:spPr bwMode="auto">
          <a:xfrm>
            <a:off x="4448175" y="4914899"/>
            <a:ext cx="2486025" cy="257175"/>
          </a:xfrm>
          <a:prstGeom prst="rect">
            <a:avLst/>
          </a:prstGeom>
          <a:solidFill>
            <a:schemeClr val="bg1"/>
          </a:solidFill>
          <a:ln w="222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Calibri" pitchFamily="34" charset="0"/>
            </a:endParaRPr>
          </a:p>
        </p:txBody>
      </p:sp>
      <p:sp>
        <p:nvSpPr>
          <p:cNvPr id="6" name="Rectangle 5"/>
          <p:cNvSpPr/>
          <p:nvPr/>
        </p:nvSpPr>
        <p:spPr bwMode="auto">
          <a:xfrm>
            <a:off x="4772025" y="4610101"/>
            <a:ext cx="2486025" cy="352424"/>
          </a:xfrm>
          <a:prstGeom prst="rect">
            <a:avLst/>
          </a:prstGeom>
          <a:solidFill>
            <a:schemeClr val="bg1"/>
          </a:solidFill>
          <a:ln w="222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Calibri" pitchFamily="34" charset="0"/>
            </a:endParaRPr>
          </a:p>
        </p:txBody>
      </p:sp>
      <p:sp>
        <p:nvSpPr>
          <p:cNvPr id="7" name="Rectangle 6"/>
          <p:cNvSpPr/>
          <p:nvPr/>
        </p:nvSpPr>
        <p:spPr bwMode="auto">
          <a:xfrm>
            <a:off x="6934201" y="4257675"/>
            <a:ext cx="285750" cy="352425"/>
          </a:xfrm>
          <a:prstGeom prst="rect">
            <a:avLst/>
          </a:prstGeom>
          <a:solidFill>
            <a:schemeClr val="bg1"/>
          </a:solidFill>
          <a:ln w="222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Calibri" pitchFamily="34" charset="0"/>
            </a:endParaRPr>
          </a:p>
        </p:txBody>
      </p:sp>
      <p:sp>
        <p:nvSpPr>
          <p:cNvPr id="9" name="Rectangle 8"/>
          <p:cNvSpPr/>
          <p:nvPr/>
        </p:nvSpPr>
        <p:spPr bwMode="auto">
          <a:xfrm>
            <a:off x="3508375" y="1396999"/>
            <a:ext cx="1254126" cy="1873251"/>
          </a:xfrm>
          <a:prstGeom prst="rect">
            <a:avLst/>
          </a:prstGeom>
          <a:solidFill>
            <a:schemeClr val="bg1"/>
          </a:solidFill>
          <a:ln w="222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Calibri" pitchFamily="34" charset="0"/>
            </a:endParaRPr>
          </a:p>
        </p:txBody>
      </p:sp>
      <p:sp>
        <p:nvSpPr>
          <p:cNvPr id="10" name="Flèche courbée vers la droite 9"/>
          <p:cNvSpPr/>
          <p:nvPr/>
        </p:nvSpPr>
        <p:spPr>
          <a:xfrm rot="809910" flipH="1" flipV="1">
            <a:off x="6824187" y="2225955"/>
            <a:ext cx="553869" cy="3851340"/>
          </a:xfrm>
          <a:prstGeom prst="curvedRightArrow">
            <a:avLst>
              <a:gd name="adj1" fmla="val 25000"/>
              <a:gd name="adj2" fmla="val 75754"/>
              <a:gd name="adj3" fmla="val 23003"/>
            </a:avLst>
          </a:prstGeom>
          <a:solidFill>
            <a:srgbClr val="FF0000"/>
          </a:solidFill>
          <a:ln>
            <a:solidFill>
              <a:srgbClr val="F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latin typeface="Calibri" pitchFamily="34" charset="0"/>
            </a:endParaRPr>
          </a:p>
        </p:txBody>
      </p:sp>
      <p:pic>
        <p:nvPicPr>
          <p:cNvPr id="11" name="Picture 7" descr="C:\Manip M3\2007\2007 04 30 Nantes C8 Para\m4_ori rainbow 3D map 0mV.jpg"/>
          <p:cNvPicPr>
            <a:picLocks noChangeAspect="1" noChangeArrowheads="1"/>
          </p:cNvPicPr>
          <p:nvPr/>
        </p:nvPicPr>
        <p:blipFill>
          <a:blip r:embed="rId3" cstate="print"/>
          <a:srcRect t="6654"/>
          <a:stretch>
            <a:fillRect/>
          </a:stretch>
        </p:blipFill>
        <p:spPr bwMode="auto">
          <a:xfrm>
            <a:off x="0" y="4874970"/>
            <a:ext cx="2311946" cy="1983030"/>
          </a:xfrm>
          <a:prstGeom prst="rect">
            <a:avLst/>
          </a:prstGeom>
          <a:noFill/>
          <a:ln w="9525">
            <a:noFill/>
            <a:miter lim="800000"/>
            <a:headEnd/>
            <a:tailEnd/>
          </a:ln>
        </p:spPr>
      </p:pic>
      <p:grpSp>
        <p:nvGrpSpPr>
          <p:cNvPr id="2" name="Groupe 504"/>
          <p:cNvGrpSpPr/>
          <p:nvPr/>
        </p:nvGrpSpPr>
        <p:grpSpPr>
          <a:xfrm>
            <a:off x="1825062" y="5322210"/>
            <a:ext cx="4651754" cy="1511300"/>
            <a:chOff x="1825062" y="5171598"/>
            <a:chExt cx="4651754" cy="1511300"/>
          </a:xfrm>
        </p:grpSpPr>
        <p:pic>
          <p:nvPicPr>
            <p:cNvPr id="13" name="Picture 5"/>
            <p:cNvPicPr>
              <a:picLocks noChangeAspect="1" noChangeArrowheads="1"/>
            </p:cNvPicPr>
            <p:nvPr/>
          </p:nvPicPr>
          <p:blipFill>
            <a:blip r:embed="rId4" cstate="print"/>
            <a:srcRect/>
            <a:stretch>
              <a:fillRect/>
            </a:stretch>
          </p:blipFill>
          <p:spPr bwMode="auto">
            <a:xfrm>
              <a:off x="4884554" y="5171598"/>
              <a:ext cx="1592262" cy="1511300"/>
            </a:xfrm>
            <a:prstGeom prst="rect">
              <a:avLst/>
            </a:prstGeom>
            <a:noFill/>
            <a:ln w="9525">
              <a:noFill/>
              <a:miter lim="800000"/>
              <a:headEnd/>
              <a:tailEnd/>
            </a:ln>
          </p:spPr>
        </p:pic>
        <p:sp>
          <p:nvSpPr>
            <p:cNvPr id="14" name="Flèche courbée vers la droite 13"/>
            <p:cNvSpPr/>
            <p:nvPr/>
          </p:nvSpPr>
          <p:spPr>
            <a:xfrm rot="5400000" flipH="1" flipV="1">
              <a:off x="3238881" y="4844410"/>
              <a:ext cx="417013" cy="3244652"/>
            </a:xfrm>
            <a:prstGeom prst="curvedRightArrow">
              <a:avLst>
                <a:gd name="adj1" fmla="val 25000"/>
                <a:gd name="adj2" fmla="val 83205"/>
                <a:gd name="adj3" fmla="val 25000"/>
              </a:avLst>
            </a:prstGeom>
            <a:solidFill>
              <a:srgbClr val="FF0000"/>
            </a:solidFill>
            <a:ln>
              <a:solidFill>
                <a:srgbClr val="F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latin typeface="Calibri" pitchFamily="34" charset="0"/>
              </a:endParaRPr>
            </a:p>
          </p:txBody>
        </p:sp>
      </p:grpSp>
      <p:grpSp>
        <p:nvGrpSpPr>
          <p:cNvPr id="3" name="Groupe 505"/>
          <p:cNvGrpSpPr/>
          <p:nvPr/>
        </p:nvGrpSpPr>
        <p:grpSpPr>
          <a:xfrm>
            <a:off x="311033" y="3199040"/>
            <a:ext cx="2172517" cy="1896000"/>
            <a:chOff x="311033" y="3199040"/>
            <a:chExt cx="2172517" cy="1896000"/>
          </a:xfrm>
        </p:grpSpPr>
        <p:pic>
          <p:nvPicPr>
            <p:cNvPr id="16" name="Picture 8"/>
            <p:cNvPicPr>
              <a:picLocks noChangeAspect="1" noChangeArrowheads="1"/>
            </p:cNvPicPr>
            <p:nvPr/>
          </p:nvPicPr>
          <p:blipFill>
            <a:blip r:embed="rId5" cstate="print"/>
            <a:srcRect/>
            <a:stretch>
              <a:fillRect/>
            </a:stretch>
          </p:blipFill>
          <p:spPr bwMode="auto">
            <a:xfrm>
              <a:off x="891288" y="3199040"/>
              <a:ext cx="1592262" cy="1511300"/>
            </a:xfrm>
            <a:prstGeom prst="rect">
              <a:avLst/>
            </a:prstGeom>
            <a:noFill/>
            <a:ln w="9525">
              <a:noFill/>
              <a:miter lim="800000"/>
              <a:headEnd/>
              <a:tailEnd/>
            </a:ln>
          </p:spPr>
        </p:pic>
        <p:sp>
          <p:nvSpPr>
            <p:cNvPr id="17" name="Flèche courbée vers la droite 16"/>
            <p:cNvSpPr/>
            <p:nvPr/>
          </p:nvSpPr>
          <p:spPr>
            <a:xfrm rot="1545197" flipV="1">
              <a:off x="311033" y="3529015"/>
              <a:ext cx="309386" cy="1566025"/>
            </a:xfrm>
            <a:prstGeom prst="curvedRightArrow">
              <a:avLst>
                <a:gd name="adj1" fmla="val 25000"/>
                <a:gd name="adj2" fmla="val 83205"/>
                <a:gd name="adj3" fmla="val 25000"/>
              </a:avLst>
            </a:prstGeom>
            <a:solidFill>
              <a:srgbClr val="3333FF"/>
            </a:solid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latin typeface="Calibri" pitchFamily="34" charset="0"/>
              </a:endParaRPr>
            </a:p>
          </p:txBody>
        </p:sp>
      </p:grpSp>
      <p:sp>
        <p:nvSpPr>
          <p:cNvPr id="18" name="Flèche courbée vers la droite 17"/>
          <p:cNvSpPr/>
          <p:nvPr/>
        </p:nvSpPr>
        <p:spPr>
          <a:xfrm rot="2475829" flipV="1">
            <a:off x="1778865" y="1251374"/>
            <a:ext cx="388443" cy="2232459"/>
          </a:xfrm>
          <a:prstGeom prst="curvedRightArrow">
            <a:avLst>
              <a:gd name="adj1" fmla="val 25000"/>
              <a:gd name="adj2" fmla="val 83205"/>
              <a:gd name="adj3" fmla="val 25000"/>
            </a:avLst>
          </a:prstGeom>
          <a:solidFill>
            <a:srgbClr val="3333FF"/>
          </a:solid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latin typeface="Calibri" pitchFamily="34" charset="0"/>
            </a:endParaRPr>
          </a:p>
        </p:txBody>
      </p:sp>
      <p:sp>
        <p:nvSpPr>
          <p:cNvPr id="19" name="ZoneTexte 18"/>
          <p:cNvSpPr txBox="1"/>
          <p:nvPr/>
        </p:nvSpPr>
        <p:spPr>
          <a:xfrm>
            <a:off x="7425946" y="3986072"/>
            <a:ext cx="1558258" cy="1015663"/>
          </a:xfrm>
          <a:prstGeom prst="rect">
            <a:avLst/>
          </a:prstGeom>
          <a:noFill/>
        </p:spPr>
        <p:txBody>
          <a:bodyPr wrap="square" rtlCol="0">
            <a:spAutoFit/>
          </a:bodyPr>
          <a:lstStyle/>
          <a:p>
            <a:r>
              <a:rPr lang="fr-FR" sz="2000" b="1" dirty="0" err="1" smtClean="0">
                <a:latin typeface="Calibri" pitchFamily="34" charset="0"/>
              </a:rPr>
              <a:t>Compressed</a:t>
            </a:r>
            <a:r>
              <a:rPr lang="fr-FR" sz="2000" b="1" dirty="0" smtClean="0">
                <a:latin typeface="Calibri" pitchFamily="34" charset="0"/>
              </a:rPr>
              <a:t> </a:t>
            </a:r>
            <a:r>
              <a:rPr lang="fr-FR" sz="2000" b="1" dirty="0" err="1" smtClean="0">
                <a:latin typeface="Calibri" pitchFamily="34" charset="0"/>
              </a:rPr>
              <a:t>metallic</a:t>
            </a:r>
            <a:r>
              <a:rPr lang="fr-FR" sz="2000" b="1" dirty="0" smtClean="0">
                <a:latin typeface="Calibri" pitchFamily="34" charset="0"/>
              </a:rPr>
              <a:t> </a:t>
            </a:r>
            <a:r>
              <a:rPr lang="fr-FR" sz="2000" b="1" dirty="0" err="1" smtClean="0">
                <a:latin typeface="Calibri" pitchFamily="34" charset="0"/>
              </a:rPr>
              <a:t>domains</a:t>
            </a:r>
            <a:endParaRPr lang="fr-FR" sz="2000" b="1" dirty="0">
              <a:latin typeface="Calibri" pitchFamily="34" charset="0"/>
            </a:endParaRPr>
          </a:p>
        </p:txBody>
      </p:sp>
      <p:sp>
        <p:nvSpPr>
          <p:cNvPr id="20" name="ZoneTexte 19"/>
          <p:cNvSpPr txBox="1"/>
          <p:nvPr/>
        </p:nvSpPr>
        <p:spPr>
          <a:xfrm>
            <a:off x="213064" y="1297618"/>
            <a:ext cx="2059619" cy="1015663"/>
          </a:xfrm>
          <a:prstGeom prst="rect">
            <a:avLst/>
          </a:prstGeom>
          <a:noFill/>
        </p:spPr>
        <p:txBody>
          <a:bodyPr wrap="square" rtlCol="0">
            <a:spAutoFit/>
          </a:bodyPr>
          <a:lstStyle/>
          <a:p>
            <a:r>
              <a:rPr lang="fr-FR" sz="2000" b="1" dirty="0" err="1" smtClean="0">
                <a:latin typeface="Calibri" pitchFamily="34" charset="0"/>
              </a:rPr>
              <a:t>Extended</a:t>
            </a:r>
            <a:r>
              <a:rPr lang="fr-FR" sz="2000" b="1" dirty="0" smtClean="0">
                <a:latin typeface="Calibri" pitchFamily="34" charset="0"/>
              </a:rPr>
              <a:t> </a:t>
            </a:r>
            <a:r>
              <a:rPr lang="fr-FR" sz="2000" b="1" dirty="0" err="1" smtClean="0">
                <a:latin typeface="Calibri" pitchFamily="34" charset="0"/>
              </a:rPr>
              <a:t>superinsulating</a:t>
            </a:r>
            <a:r>
              <a:rPr lang="fr-FR" sz="2000" b="1" dirty="0" smtClean="0">
                <a:latin typeface="Calibri" pitchFamily="34" charset="0"/>
              </a:rPr>
              <a:t> </a:t>
            </a:r>
            <a:r>
              <a:rPr lang="fr-FR" sz="2000" b="1" dirty="0" err="1" smtClean="0">
                <a:latin typeface="Calibri" pitchFamily="34" charset="0"/>
              </a:rPr>
              <a:t>domains</a:t>
            </a:r>
            <a:endParaRPr lang="fr-FR" sz="2000" b="1" dirty="0">
              <a:latin typeface="Calibri" pitchFamily="34"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8" grpId="0" animBg="1"/>
      <p:bldP spid="19" grpId="0"/>
      <p:bldP spid="2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p:cNvPicPr>
            <a:picLocks noChangeAspect="1" noChangeArrowheads="1"/>
          </p:cNvPicPr>
          <p:nvPr/>
        </p:nvPicPr>
        <p:blipFill>
          <a:blip r:embed="rId2" cstate="print"/>
          <a:srcRect/>
          <a:stretch>
            <a:fillRect/>
          </a:stretch>
        </p:blipFill>
        <p:spPr bwMode="auto">
          <a:xfrm>
            <a:off x="4914900" y="2143125"/>
            <a:ext cx="4114800" cy="2587625"/>
          </a:xfrm>
          <a:prstGeom prst="rect">
            <a:avLst/>
          </a:prstGeom>
          <a:noFill/>
          <a:ln w="9525">
            <a:noFill/>
            <a:miter lim="800000"/>
            <a:headEnd/>
            <a:tailEnd/>
          </a:ln>
        </p:spPr>
      </p:pic>
      <p:sp>
        <p:nvSpPr>
          <p:cNvPr id="114691" name="AutoShape 3"/>
          <p:cNvSpPr>
            <a:spLocks noChangeArrowheads="1"/>
          </p:cNvSpPr>
          <p:nvPr/>
        </p:nvSpPr>
        <p:spPr bwMode="auto">
          <a:xfrm flipH="1">
            <a:off x="4914900" y="2752725"/>
            <a:ext cx="457200" cy="381000"/>
          </a:xfrm>
          <a:prstGeom prst="lightningBolt">
            <a:avLst/>
          </a:prstGeom>
          <a:solidFill>
            <a:srgbClr val="FF6600"/>
          </a:solidFill>
          <a:ln w="9525">
            <a:solidFill>
              <a:srgbClr val="000000"/>
            </a:solidFill>
            <a:miter lim="800000"/>
            <a:headEnd/>
            <a:tailEnd/>
          </a:ln>
        </p:spPr>
        <p:txBody>
          <a:bodyPr/>
          <a:lstStyle/>
          <a:p>
            <a:endParaRPr lang="fr-FR">
              <a:latin typeface="Calibri" pitchFamily="34" charset="0"/>
            </a:endParaRPr>
          </a:p>
        </p:txBody>
      </p:sp>
      <p:sp>
        <p:nvSpPr>
          <p:cNvPr id="114692" name="Text Box 4"/>
          <p:cNvSpPr txBox="1">
            <a:spLocks noChangeArrowheads="1"/>
          </p:cNvSpPr>
          <p:nvPr/>
        </p:nvSpPr>
        <p:spPr bwMode="auto">
          <a:xfrm>
            <a:off x="4962525" y="5810250"/>
            <a:ext cx="1295400" cy="523875"/>
          </a:xfrm>
          <a:prstGeom prst="rect">
            <a:avLst/>
          </a:prstGeom>
          <a:noFill/>
          <a:ln w="9525">
            <a:noFill/>
            <a:miter lim="800000"/>
            <a:headEnd/>
            <a:tailEnd/>
          </a:ln>
        </p:spPr>
        <p:txBody>
          <a:bodyPr/>
          <a:lstStyle/>
          <a:p>
            <a:r>
              <a:rPr lang="fr-FR" b="1">
                <a:latin typeface="Calibri" pitchFamily="34" charset="0"/>
              </a:rPr>
              <a:t>Electrode</a:t>
            </a:r>
          </a:p>
        </p:txBody>
      </p:sp>
      <p:sp>
        <p:nvSpPr>
          <p:cNvPr id="114694" name="AutoShape 6"/>
          <p:cNvSpPr>
            <a:spLocks noChangeArrowheads="1"/>
          </p:cNvSpPr>
          <p:nvPr/>
        </p:nvSpPr>
        <p:spPr bwMode="auto">
          <a:xfrm>
            <a:off x="4991100" y="1609725"/>
            <a:ext cx="3810000" cy="457200"/>
          </a:xfrm>
          <a:prstGeom prst="leftArrow">
            <a:avLst>
              <a:gd name="adj1" fmla="val 50000"/>
              <a:gd name="adj2" fmla="val 208333"/>
            </a:avLst>
          </a:prstGeom>
          <a:solidFill>
            <a:srgbClr val="E3DE00"/>
          </a:solidFill>
          <a:ln w="25400" algn="ctr">
            <a:solidFill>
              <a:schemeClr val="tx1"/>
            </a:solidFill>
            <a:miter lim="800000"/>
            <a:headEnd/>
            <a:tailEnd/>
          </a:ln>
          <a:effectLst/>
        </p:spPr>
        <p:txBody>
          <a:bodyPr wrap="none" anchor="ctr"/>
          <a:lstStyle/>
          <a:p>
            <a:endParaRPr lang="fr-FR">
              <a:latin typeface="Calibri" pitchFamily="34" charset="0"/>
            </a:endParaRPr>
          </a:p>
        </p:txBody>
      </p:sp>
      <p:sp>
        <p:nvSpPr>
          <p:cNvPr id="114695" name="Text Box 7"/>
          <p:cNvSpPr txBox="1">
            <a:spLocks noChangeArrowheads="1"/>
          </p:cNvSpPr>
          <p:nvPr/>
        </p:nvSpPr>
        <p:spPr bwMode="auto">
          <a:xfrm>
            <a:off x="6591300" y="1293813"/>
            <a:ext cx="1676400" cy="238125"/>
          </a:xfrm>
          <a:prstGeom prst="rect">
            <a:avLst/>
          </a:prstGeom>
          <a:noFill/>
          <a:ln w="9525">
            <a:noFill/>
            <a:miter lim="800000"/>
            <a:headEnd/>
            <a:tailEnd/>
          </a:ln>
        </p:spPr>
        <p:txBody>
          <a:bodyPr/>
          <a:lstStyle/>
          <a:p>
            <a:r>
              <a:rPr lang="fr-FR" sz="2400" b="1">
                <a:solidFill>
                  <a:srgbClr val="E3DE00"/>
                </a:solidFill>
                <a:latin typeface="Calibri" pitchFamily="34" charset="0"/>
              </a:rPr>
              <a:t>E &gt; E</a:t>
            </a:r>
            <a:r>
              <a:rPr lang="fr-FR" sz="2400" b="1" baseline="-25000">
                <a:solidFill>
                  <a:srgbClr val="E3DE00"/>
                </a:solidFill>
                <a:latin typeface="Calibri" pitchFamily="34" charset="0"/>
              </a:rPr>
              <a:t>th</a:t>
            </a:r>
          </a:p>
        </p:txBody>
      </p:sp>
      <p:sp>
        <p:nvSpPr>
          <p:cNvPr id="114696" name="Line 8"/>
          <p:cNvSpPr>
            <a:spLocks noChangeShapeType="1"/>
          </p:cNvSpPr>
          <p:nvPr/>
        </p:nvSpPr>
        <p:spPr bwMode="auto">
          <a:xfrm>
            <a:off x="6686550" y="1341438"/>
            <a:ext cx="228600" cy="0"/>
          </a:xfrm>
          <a:prstGeom prst="line">
            <a:avLst/>
          </a:prstGeom>
          <a:noFill/>
          <a:ln w="25400">
            <a:solidFill>
              <a:srgbClr val="E3DE00"/>
            </a:solidFill>
            <a:round/>
            <a:headEnd/>
            <a:tailEnd type="triangle" w="med" len="med"/>
          </a:ln>
          <a:effectLst/>
        </p:spPr>
        <p:txBody>
          <a:bodyPr wrap="none" anchor="ctr"/>
          <a:lstStyle/>
          <a:p>
            <a:endParaRPr lang="fr-FR">
              <a:latin typeface="Calibri" pitchFamily="34" charset="0"/>
            </a:endParaRPr>
          </a:p>
        </p:txBody>
      </p:sp>
      <p:sp>
        <p:nvSpPr>
          <p:cNvPr id="114697" name="AutoShape 9"/>
          <p:cNvSpPr>
            <a:spLocks noChangeArrowheads="1"/>
          </p:cNvSpPr>
          <p:nvPr/>
        </p:nvSpPr>
        <p:spPr bwMode="auto">
          <a:xfrm flipH="1">
            <a:off x="5219700" y="2752725"/>
            <a:ext cx="457200" cy="381000"/>
          </a:xfrm>
          <a:prstGeom prst="lightningBolt">
            <a:avLst/>
          </a:prstGeom>
          <a:solidFill>
            <a:srgbClr val="FF6600"/>
          </a:solidFill>
          <a:ln w="9525">
            <a:solidFill>
              <a:srgbClr val="000000"/>
            </a:solidFill>
            <a:miter lim="800000"/>
            <a:headEnd/>
            <a:tailEnd/>
          </a:ln>
        </p:spPr>
        <p:txBody>
          <a:bodyPr/>
          <a:lstStyle/>
          <a:p>
            <a:endParaRPr lang="fr-FR">
              <a:latin typeface="Calibri" pitchFamily="34" charset="0"/>
            </a:endParaRPr>
          </a:p>
        </p:txBody>
      </p:sp>
      <p:sp>
        <p:nvSpPr>
          <p:cNvPr id="114698" name="Text Box 10"/>
          <p:cNvSpPr txBox="1">
            <a:spLocks noChangeArrowheads="1"/>
          </p:cNvSpPr>
          <p:nvPr/>
        </p:nvSpPr>
        <p:spPr bwMode="auto">
          <a:xfrm>
            <a:off x="4886325" y="2447925"/>
            <a:ext cx="1219200" cy="228600"/>
          </a:xfrm>
          <a:prstGeom prst="rect">
            <a:avLst/>
          </a:prstGeom>
          <a:noFill/>
          <a:ln w="9525">
            <a:noFill/>
            <a:miter lim="800000"/>
            <a:headEnd/>
            <a:tailEnd/>
          </a:ln>
        </p:spPr>
        <p:txBody>
          <a:bodyPr/>
          <a:lstStyle/>
          <a:p>
            <a:r>
              <a:rPr lang="fr-FR" sz="1600" b="1">
                <a:solidFill>
                  <a:srgbClr val="FF6600"/>
                </a:solidFill>
                <a:latin typeface="Calibri" pitchFamily="34" charset="0"/>
              </a:rPr>
              <a:t>Avalanche</a:t>
            </a:r>
          </a:p>
        </p:txBody>
      </p:sp>
      <p:sp>
        <p:nvSpPr>
          <p:cNvPr id="114704" name="Line 16"/>
          <p:cNvSpPr>
            <a:spLocks noChangeShapeType="1"/>
          </p:cNvSpPr>
          <p:nvPr/>
        </p:nvSpPr>
        <p:spPr bwMode="auto">
          <a:xfrm>
            <a:off x="7258050" y="1343025"/>
            <a:ext cx="228600" cy="0"/>
          </a:xfrm>
          <a:prstGeom prst="line">
            <a:avLst/>
          </a:prstGeom>
          <a:noFill/>
          <a:ln w="25400">
            <a:solidFill>
              <a:srgbClr val="E3DE00"/>
            </a:solidFill>
            <a:round/>
            <a:headEnd/>
            <a:tailEnd type="triangle" w="med" len="med"/>
          </a:ln>
          <a:effectLst/>
        </p:spPr>
        <p:txBody>
          <a:bodyPr wrap="none" anchor="ctr"/>
          <a:lstStyle/>
          <a:p>
            <a:endParaRPr lang="fr-FR">
              <a:latin typeface="Calibri" pitchFamily="34" charset="0"/>
            </a:endParaRPr>
          </a:p>
        </p:txBody>
      </p:sp>
      <p:sp>
        <p:nvSpPr>
          <p:cNvPr id="23" name="Title Placeholder 1"/>
          <p:cNvSpPr txBox="1">
            <a:spLocks/>
          </p:cNvSpPr>
          <p:nvPr/>
        </p:nvSpPr>
        <p:spPr bwMode="auto">
          <a:xfrm>
            <a:off x="0" y="0"/>
            <a:ext cx="9144000" cy="877888"/>
          </a:xfrm>
          <a:prstGeom prst="rect">
            <a:avLst/>
          </a:prstGeom>
          <a:gradFill rotWithShape="0">
            <a:gsLst>
              <a:gs pos="0">
                <a:schemeClr val="accent2">
                  <a:gamma/>
                  <a:shade val="46275"/>
                  <a:invGamma/>
                </a:schemeClr>
              </a:gs>
              <a:gs pos="50000">
                <a:schemeClr val="accent2"/>
              </a:gs>
              <a:gs pos="100000">
                <a:schemeClr val="accent2">
                  <a:gamma/>
                  <a:shade val="46275"/>
                  <a:invGamma/>
                </a:schemeClr>
              </a:gs>
            </a:gsLst>
            <a:lin ang="5400000" scaled="1"/>
          </a:gradFill>
          <a:ln w="9525">
            <a:solidFill>
              <a:schemeClr val="tx1"/>
            </a:solidFill>
            <a:miter lim="800000"/>
            <a:headEnd/>
            <a:tailEnd/>
          </a:ln>
        </p:spPr>
        <p:txBody>
          <a:bodyPr anchor="ctr"/>
          <a:lstStyle/>
          <a:p>
            <a:pPr algn="ctr"/>
            <a:r>
              <a:rPr lang="fr-FR" sz="2800" b="1">
                <a:solidFill>
                  <a:schemeClr val="bg1"/>
                </a:solidFill>
                <a:latin typeface="Calibri" pitchFamily="34" charset="0"/>
                <a:cs typeface="Arial" charset="0"/>
              </a:rPr>
              <a:t>Towards a model of the </a:t>
            </a:r>
          </a:p>
          <a:p>
            <a:pPr algn="ctr"/>
            <a:r>
              <a:rPr lang="fr-FR" sz="2800" b="1">
                <a:solidFill>
                  <a:schemeClr val="bg1"/>
                </a:solidFill>
                <a:latin typeface="Calibri" pitchFamily="34" charset="0"/>
                <a:cs typeface="Arial" charset="0"/>
              </a:rPr>
              <a:t>non-volatile resistive switching in the AM</a:t>
            </a:r>
            <a:r>
              <a:rPr lang="fr-FR" sz="2800" b="1" baseline="-25000">
                <a:solidFill>
                  <a:schemeClr val="bg1"/>
                </a:solidFill>
                <a:latin typeface="Calibri" pitchFamily="34" charset="0"/>
                <a:cs typeface="Arial" charset="0"/>
              </a:rPr>
              <a:t>4</a:t>
            </a:r>
            <a:r>
              <a:rPr lang="fr-FR" sz="2800" b="1">
                <a:solidFill>
                  <a:schemeClr val="bg1"/>
                </a:solidFill>
                <a:latin typeface="Calibri" pitchFamily="34" charset="0"/>
                <a:cs typeface="Arial" charset="0"/>
              </a:rPr>
              <a:t>Q</a:t>
            </a:r>
            <a:r>
              <a:rPr lang="fr-FR" sz="2800" b="1" baseline="-25000">
                <a:solidFill>
                  <a:schemeClr val="bg1"/>
                </a:solidFill>
                <a:latin typeface="Calibri" pitchFamily="34" charset="0"/>
                <a:cs typeface="Arial" charset="0"/>
              </a:rPr>
              <a:t>8</a:t>
            </a:r>
          </a:p>
        </p:txBody>
      </p:sp>
      <p:pic>
        <p:nvPicPr>
          <p:cNvPr id="114722" name="Picture 34" descr="rozenberg_Fig4"/>
          <p:cNvPicPr>
            <a:picLocks noChangeAspect="1" noChangeArrowheads="1"/>
          </p:cNvPicPr>
          <p:nvPr/>
        </p:nvPicPr>
        <p:blipFill>
          <a:blip r:embed="rId3" cstate="print"/>
          <a:srcRect b="29836"/>
          <a:stretch>
            <a:fillRect/>
          </a:stretch>
        </p:blipFill>
        <p:spPr bwMode="auto">
          <a:xfrm>
            <a:off x="295275" y="1765300"/>
            <a:ext cx="3911600" cy="4076700"/>
          </a:xfrm>
          <a:prstGeom prst="rect">
            <a:avLst/>
          </a:prstGeom>
          <a:noFill/>
        </p:spPr>
      </p:pic>
      <p:sp>
        <p:nvSpPr>
          <p:cNvPr id="114725" name="Text Box 37"/>
          <p:cNvSpPr txBox="1">
            <a:spLocks noChangeArrowheads="1"/>
          </p:cNvSpPr>
          <p:nvPr/>
        </p:nvSpPr>
        <p:spPr bwMode="auto">
          <a:xfrm>
            <a:off x="1765300" y="6216650"/>
            <a:ext cx="5711825" cy="641350"/>
          </a:xfrm>
          <a:prstGeom prst="rect">
            <a:avLst/>
          </a:prstGeom>
          <a:noFill/>
          <a:ln w="22225">
            <a:noFill/>
            <a:miter lim="800000"/>
            <a:headEnd/>
            <a:tailEnd/>
          </a:ln>
          <a:effectLst/>
        </p:spPr>
        <p:txBody>
          <a:bodyPr>
            <a:spAutoFit/>
          </a:bodyPr>
          <a:lstStyle/>
          <a:p>
            <a:r>
              <a:rPr lang="en-US" b="1">
                <a:latin typeface="Calibri" pitchFamily="34" charset="0"/>
              </a:rPr>
              <a:t>A local Mott transition with volume contraction </a:t>
            </a:r>
            <a:br>
              <a:rPr lang="en-US" b="1">
                <a:latin typeface="Calibri" pitchFamily="34" charset="0"/>
              </a:rPr>
            </a:br>
            <a:r>
              <a:rPr lang="en-US" b="1">
                <a:latin typeface="Calibri" pitchFamily="34" charset="0"/>
              </a:rPr>
              <a:t>creates both metallic and superinsulating domains </a:t>
            </a:r>
          </a:p>
        </p:txBody>
      </p:sp>
      <p:sp>
        <p:nvSpPr>
          <p:cNvPr id="114726" name="Text Box 38"/>
          <p:cNvSpPr txBox="1">
            <a:spLocks noChangeArrowheads="1"/>
          </p:cNvSpPr>
          <p:nvPr/>
        </p:nvSpPr>
        <p:spPr bwMode="auto">
          <a:xfrm>
            <a:off x="6657" y="935288"/>
            <a:ext cx="4725781" cy="338554"/>
          </a:xfrm>
          <a:prstGeom prst="rect">
            <a:avLst/>
          </a:prstGeom>
          <a:noFill/>
          <a:ln w="22225">
            <a:noFill/>
            <a:miter lim="800000"/>
            <a:headEnd/>
            <a:tailEnd/>
          </a:ln>
          <a:effectLst/>
        </p:spPr>
        <p:txBody>
          <a:bodyPr wrap="none">
            <a:spAutoFit/>
          </a:bodyPr>
          <a:lstStyle/>
          <a:p>
            <a:r>
              <a:rPr lang="fr-FR" sz="1600" dirty="0" err="1">
                <a:latin typeface="Calibri" pitchFamily="34" charset="0"/>
              </a:rPr>
              <a:t>Corraze</a:t>
            </a:r>
            <a:r>
              <a:rPr lang="fr-FR" sz="1600" dirty="0">
                <a:latin typeface="Calibri" pitchFamily="34" charset="0"/>
              </a:rPr>
              <a:t> et al</a:t>
            </a:r>
            <a:r>
              <a:rPr lang="fr-FR" sz="1600" dirty="0" smtClean="0">
                <a:latin typeface="Calibri" pitchFamily="34" charset="0"/>
              </a:rPr>
              <a:t>., </a:t>
            </a:r>
            <a:r>
              <a:rPr lang="fr-FR" sz="1600" dirty="0" err="1" smtClean="0">
                <a:latin typeface="Calibri" pitchFamily="34" charset="0"/>
              </a:rPr>
              <a:t>Eur</a:t>
            </a:r>
            <a:r>
              <a:rPr lang="fr-FR" sz="1600" dirty="0" smtClean="0">
                <a:latin typeface="Calibri" pitchFamily="34" charset="0"/>
              </a:rPr>
              <a:t>. Phys. J. </a:t>
            </a:r>
            <a:r>
              <a:rPr lang="fr-FR" sz="1600" dirty="0" err="1" smtClean="0">
                <a:latin typeface="Calibri" pitchFamily="34" charset="0"/>
              </a:rPr>
              <a:t>Spec</a:t>
            </a:r>
            <a:r>
              <a:rPr lang="fr-FR" sz="1600" dirty="0" smtClean="0">
                <a:latin typeface="Calibri" pitchFamily="34" charset="0"/>
              </a:rPr>
              <a:t>. Top. 222, 1046 (2013).</a:t>
            </a:r>
            <a:endParaRPr lang="fr-FR" sz="1600" dirty="0">
              <a:latin typeface="Calibri" pitchFamily="34" charset="0"/>
            </a:endParaRPr>
          </a:p>
        </p:txBody>
      </p:sp>
      <p:grpSp>
        <p:nvGrpSpPr>
          <p:cNvPr id="2" name="Groupe 30"/>
          <p:cNvGrpSpPr/>
          <p:nvPr/>
        </p:nvGrpSpPr>
        <p:grpSpPr>
          <a:xfrm>
            <a:off x="4930493" y="2153060"/>
            <a:ext cx="4106920" cy="2606675"/>
            <a:chOff x="7370763" y="2276475"/>
            <a:chExt cx="4106862" cy="2606675"/>
          </a:xfrm>
        </p:grpSpPr>
        <p:pic>
          <p:nvPicPr>
            <p:cNvPr id="114699" name="Picture 11"/>
            <p:cNvPicPr>
              <a:picLocks noChangeArrowheads="1"/>
            </p:cNvPicPr>
            <p:nvPr/>
          </p:nvPicPr>
          <p:blipFill>
            <a:blip r:embed="rId4" cstate="print"/>
            <a:srcRect/>
            <a:stretch>
              <a:fillRect/>
            </a:stretch>
          </p:blipFill>
          <p:spPr bwMode="auto">
            <a:xfrm>
              <a:off x="7370763" y="2276475"/>
              <a:ext cx="4106862" cy="2606675"/>
            </a:xfrm>
            <a:prstGeom prst="rect">
              <a:avLst/>
            </a:prstGeom>
            <a:noFill/>
            <a:ln w="9525">
              <a:noFill/>
              <a:miter lim="800000"/>
              <a:headEnd/>
              <a:tailEnd/>
            </a:ln>
          </p:spPr>
        </p:pic>
        <p:sp>
          <p:nvSpPr>
            <p:cNvPr id="24" name="Rectangle 23"/>
            <p:cNvSpPr/>
            <p:nvPr/>
          </p:nvSpPr>
          <p:spPr bwMode="auto">
            <a:xfrm>
              <a:off x="7381875" y="2937614"/>
              <a:ext cx="561976" cy="316800"/>
            </a:xfrm>
            <a:prstGeom prst="rect">
              <a:avLst/>
            </a:prstGeom>
            <a:solidFill>
              <a:srgbClr val="FF0000"/>
            </a:solidFill>
            <a:ln w="222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Calibri" pitchFamily="34" charset="0"/>
              </a:endParaRPr>
            </a:p>
          </p:txBody>
        </p:sp>
        <p:sp>
          <p:nvSpPr>
            <p:cNvPr id="25" name="Rectangle 24"/>
            <p:cNvSpPr/>
            <p:nvPr/>
          </p:nvSpPr>
          <p:spPr bwMode="auto">
            <a:xfrm>
              <a:off x="7934326" y="2933699"/>
              <a:ext cx="1035770" cy="320400"/>
            </a:xfrm>
            <a:prstGeom prst="rect">
              <a:avLst/>
            </a:prstGeom>
            <a:solidFill>
              <a:schemeClr val="accent6"/>
            </a:solidFill>
            <a:ln w="222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Calibri" pitchFamily="34" charset="0"/>
              </a:endParaRPr>
            </a:p>
          </p:txBody>
        </p:sp>
        <p:cxnSp>
          <p:nvCxnSpPr>
            <p:cNvPr id="27" name="Connecteur droit 26"/>
            <p:cNvCxnSpPr/>
            <p:nvPr/>
          </p:nvCxnSpPr>
          <p:spPr bwMode="auto">
            <a:xfrm>
              <a:off x="7643813" y="2937614"/>
              <a:ext cx="0" cy="316800"/>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28" name="Connecteur droit 27"/>
            <p:cNvCxnSpPr/>
            <p:nvPr/>
          </p:nvCxnSpPr>
          <p:spPr bwMode="auto">
            <a:xfrm>
              <a:off x="7920038" y="2933699"/>
              <a:ext cx="0" cy="316800"/>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29" name="Connecteur droit 28"/>
            <p:cNvCxnSpPr/>
            <p:nvPr/>
          </p:nvCxnSpPr>
          <p:spPr bwMode="auto">
            <a:xfrm>
              <a:off x="8272463" y="2933699"/>
              <a:ext cx="0" cy="316800"/>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30" name="Connecteur droit 29"/>
            <p:cNvCxnSpPr/>
            <p:nvPr/>
          </p:nvCxnSpPr>
          <p:spPr bwMode="auto">
            <a:xfrm>
              <a:off x="8596313" y="2933699"/>
              <a:ext cx="0" cy="316800"/>
            </a:xfrm>
            <a:prstGeom prst="line">
              <a:avLst/>
            </a:prstGeom>
            <a:solidFill>
              <a:schemeClr val="accent1"/>
            </a:solidFill>
            <a:ln w="25400" cap="flat" cmpd="sng" algn="ctr">
              <a:solidFill>
                <a:schemeClr val="tx1"/>
              </a:solidFill>
              <a:prstDash val="solid"/>
              <a:round/>
              <a:headEnd type="none" w="med" len="med"/>
              <a:tailEnd type="none" w="med" len="med"/>
            </a:ln>
            <a:effectLst/>
          </p:spPr>
        </p:cxnSp>
      </p:grpSp>
      <p:sp>
        <p:nvSpPr>
          <p:cNvPr id="114705" name="Line 17"/>
          <p:cNvSpPr>
            <a:spLocks noChangeShapeType="1"/>
          </p:cNvSpPr>
          <p:nvPr/>
        </p:nvSpPr>
        <p:spPr bwMode="auto">
          <a:xfrm>
            <a:off x="4914900" y="2143125"/>
            <a:ext cx="0" cy="3886200"/>
          </a:xfrm>
          <a:prstGeom prst="line">
            <a:avLst/>
          </a:prstGeom>
          <a:noFill/>
          <a:ln w="76200">
            <a:solidFill>
              <a:srgbClr val="FFCC00"/>
            </a:solidFill>
            <a:round/>
            <a:headEnd/>
            <a:tailEnd/>
          </a:ln>
          <a:effectLst/>
        </p:spPr>
        <p:txBody>
          <a:bodyPr wrap="none" anchor="ctr"/>
          <a:lstStyle/>
          <a:p>
            <a:endParaRPr lang="fr-FR">
              <a:latin typeface="Calibri" pitchFamily="34" charset="0"/>
            </a:endParaRPr>
          </a:p>
        </p:txBody>
      </p:sp>
      <p:sp>
        <p:nvSpPr>
          <p:cNvPr id="114706" name="Line 18"/>
          <p:cNvSpPr>
            <a:spLocks noChangeShapeType="1"/>
          </p:cNvSpPr>
          <p:nvPr/>
        </p:nvSpPr>
        <p:spPr bwMode="auto">
          <a:xfrm>
            <a:off x="9029700" y="2143125"/>
            <a:ext cx="0" cy="3886200"/>
          </a:xfrm>
          <a:prstGeom prst="line">
            <a:avLst/>
          </a:prstGeom>
          <a:noFill/>
          <a:ln w="76200">
            <a:solidFill>
              <a:srgbClr val="FFCC00"/>
            </a:solidFill>
            <a:round/>
            <a:headEnd/>
            <a:tailEnd/>
          </a:ln>
          <a:effectLst/>
        </p:spPr>
        <p:txBody>
          <a:bodyPr wrap="none" anchor="ctr"/>
          <a:lstStyle/>
          <a:p>
            <a:endParaRPr lang="fr-FR">
              <a:latin typeface="Calibri" pitchFamily="34" charset="0"/>
            </a:endParaRPr>
          </a:p>
        </p:txBody>
      </p:sp>
      <p:sp>
        <p:nvSpPr>
          <p:cNvPr id="114708" name="Line 20"/>
          <p:cNvSpPr>
            <a:spLocks noChangeShapeType="1"/>
          </p:cNvSpPr>
          <p:nvPr/>
        </p:nvSpPr>
        <p:spPr bwMode="auto">
          <a:xfrm flipH="1" flipV="1">
            <a:off x="5143500" y="2905125"/>
            <a:ext cx="857250" cy="2095500"/>
          </a:xfrm>
          <a:prstGeom prst="line">
            <a:avLst/>
          </a:prstGeom>
          <a:noFill/>
          <a:ln w="25400">
            <a:solidFill>
              <a:schemeClr val="tx1"/>
            </a:solidFill>
            <a:round/>
            <a:headEnd/>
            <a:tailEnd type="triangle" w="lg" len="lg"/>
          </a:ln>
          <a:effectLst/>
        </p:spPr>
        <p:txBody>
          <a:bodyPr wrap="none" anchor="ctr"/>
          <a:lstStyle/>
          <a:p>
            <a:endParaRPr lang="fr-FR">
              <a:latin typeface="Calibri" pitchFamily="34" charset="0"/>
            </a:endParaRPr>
          </a:p>
        </p:txBody>
      </p:sp>
      <p:sp>
        <p:nvSpPr>
          <p:cNvPr id="114709" name="Text Box 21"/>
          <p:cNvSpPr txBox="1">
            <a:spLocks noChangeArrowheads="1"/>
          </p:cNvSpPr>
          <p:nvPr/>
        </p:nvSpPr>
        <p:spPr bwMode="auto">
          <a:xfrm>
            <a:off x="4905375" y="4943475"/>
            <a:ext cx="2305050" cy="838200"/>
          </a:xfrm>
          <a:prstGeom prst="rect">
            <a:avLst/>
          </a:prstGeom>
          <a:noFill/>
          <a:ln w="9525">
            <a:noFill/>
            <a:miter lim="800000"/>
            <a:headEnd/>
            <a:tailEnd/>
          </a:ln>
        </p:spPr>
        <p:txBody>
          <a:bodyPr/>
          <a:lstStyle/>
          <a:p>
            <a:pPr algn="ctr"/>
            <a:r>
              <a:rPr lang="en-US" b="1" dirty="0">
                <a:latin typeface="Calibri" pitchFamily="34" charset="0"/>
              </a:rPr>
              <a:t>Metallic Compressed Zone</a:t>
            </a:r>
          </a:p>
        </p:txBody>
      </p:sp>
      <p:sp>
        <p:nvSpPr>
          <p:cNvPr id="114710" name="Line 22"/>
          <p:cNvSpPr>
            <a:spLocks noChangeShapeType="1"/>
          </p:cNvSpPr>
          <p:nvPr/>
        </p:nvSpPr>
        <p:spPr bwMode="auto">
          <a:xfrm flipH="1" flipV="1">
            <a:off x="6057900" y="2981325"/>
            <a:ext cx="1504950" cy="2352675"/>
          </a:xfrm>
          <a:prstGeom prst="line">
            <a:avLst/>
          </a:prstGeom>
          <a:noFill/>
          <a:ln w="25400">
            <a:solidFill>
              <a:schemeClr val="tx1"/>
            </a:solidFill>
            <a:round/>
            <a:headEnd/>
            <a:tailEnd type="triangle" w="lg" len="lg"/>
          </a:ln>
          <a:effectLst/>
        </p:spPr>
        <p:txBody>
          <a:bodyPr wrap="none" anchor="ctr"/>
          <a:lstStyle/>
          <a:p>
            <a:endParaRPr lang="fr-FR">
              <a:latin typeface="Calibri" pitchFamily="34" charset="0"/>
            </a:endParaRPr>
          </a:p>
        </p:txBody>
      </p:sp>
      <p:sp>
        <p:nvSpPr>
          <p:cNvPr id="114711" name="Text Box 23"/>
          <p:cNvSpPr txBox="1">
            <a:spLocks noChangeArrowheads="1"/>
          </p:cNvSpPr>
          <p:nvPr/>
        </p:nvSpPr>
        <p:spPr bwMode="auto">
          <a:xfrm>
            <a:off x="7181850" y="4933950"/>
            <a:ext cx="1962150" cy="1038225"/>
          </a:xfrm>
          <a:prstGeom prst="rect">
            <a:avLst/>
          </a:prstGeom>
          <a:noFill/>
          <a:ln w="9525">
            <a:noFill/>
            <a:miter lim="800000"/>
            <a:headEnd/>
            <a:tailEnd/>
          </a:ln>
        </p:spPr>
        <p:txBody>
          <a:bodyPr/>
          <a:lstStyle/>
          <a:p>
            <a:pPr algn="ctr"/>
            <a:r>
              <a:rPr lang="fr-FR" b="1">
                <a:latin typeface="Calibri" pitchFamily="34" charset="0"/>
              </a:rPr>
              <a:t>Expanded insulating  domain</a:t>
            </a:r>
          </a:p>
        </p:txBody>
      </p:sp>
      <p:sp>
        <p:nvSpPr>
          <p:cNvPr id="114707" name="Oval 19"/>
          <p:cNvSpPr>
            <a:spLocks noChangeArrowheads="1"/>
          </p:cNvSpPr>
          <p:nvPr/>
        </p:nvSpPr>
        <p:spPr bwMode="auto">
          <a:xfrm>
            <a:off x="4227513" y="3333750"/>
            <a:ext cx="1649412" cy="762000"/>
          </a:xfrm>
          <a:prstGeom prst="ellipse">
            <a:avLst/>
          </a:prstGeom>
          <a:solidFill>
            <a:schemeClr val="bg1"/>
          </a:solidFill>
          <a:ln w="25400" algn="ctr">
            <a:solidFill>
              <a:schemeClr val="tx1"/>
            </a:solidFill>
            <a:round/>
            <a:headEnd/>
            <a:tailEnd/>
          </a:ln>
          <a:effectLst/>
        </p:spPr>
        <p:txBody>
          <a:bodyPr wrap="none" anchor="ctr"/>
          <a:lstStyle/>
          <a:p>
            <a:pPr algn="ctr"/>
            <a:r>
              <a:rPr lang="fr-FR">
                <a:latin typeface="Calibri" pitchFamily="34" charset="0"/>
              </a:rPr>
              <a:t>Local Mott </a:t>
            </a:r>
          </a:p>
          <a:p>
            <a:pPr algn="ctr"/>
            <a:r>
              <a:rPr lang="fr-FR">
                <a:latin typeface="Calibri" pitchFamily="34" charset="0"/>
              </a:rPr>
              <a:t>Transition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14694"/>
                                        </p:tgtEl>
                                        <p:attrNameLst>
                                          <p:attrName>style.visibility</p:attrName>
                                        </p:attrNameLst>
                                      </p:cBhvr>
                                      <p:to>
                                        <p:strVal val="visible"/>
                                      </p:to>
                                    </p:set>
                                    <p:anim calcmode="lin" valueType="num">
                                      <p:cBhvr>
                                        <p:cTn id="7" dur="1000" fill="hold"/>
                                        <p:tgtEl>
                                          <p:spTgt spid="114694"/>
                                        </p:tgtEl>
                                        <p:attrNameLst>
                                          <p:attrName>ppt_w</p:attrName>
                                        </p:attrNameLst>
                                      </p:cBhvr>
                                      <p:tavLst>
                                        <p:tav tm="0">
                                          <p:val>
                                            <p:strVal val="#ppt_w*0.70"/>
                                          </p:val>
                                        </p:tav>
                                        <p:tav tm="100000">
                                          <p:val>
                                            <p:strVal val="#ppt_w"/>
                                          </p:val>
                                        </p:tav>
                                      </p:tavLst>
                                    </p:anim>
                                    <p:anim calcmode="lin" valueType="num">
                                      <p:cBhvr>
                                        <p:cTn id="8" dur="1000" fill="hold"/>
                                        <p:tgtEl>
                                          <p:spTgt spid="114694"/>
                                        </p:tgtEl>
                                        <p:attrNameLst>
                                          <p:attrName>ppt_h</p:attrName>
                                        </p:attrNameLst>
                                      </p:cBhvr>
                                      <p:tavLst>
                                        <p:tav tm="0">
                                          <p:val>
                                            <p:strVal val="#ppt_h"/>
                                          </p:val>
                                        </p:tav>
                                        <p:tav tm="100000">
                                          <p:val>
                                            <p:strVal val="#ppt_h"/>
                                          </p:val>
                                        </p:tav>
                                      </p:tavLst>
                                    </p:anim>
                                    <p:animEffect transition="in" filter="fade">
                                      <p:cBhvr>
                                        <p:cTn id="9" dur="1000"/>
                                        <p:tgtEl>
                                          <p:spTgt spid="114694"/>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14695"/>
                                        </p:tgtEl>
                                        <p:attrNameLst>
                                          <p:attrName>style.visibility</p:attrName>
                                        </p:attrNameLst>
                                      </p:cBhvr>
                                      <p:to>
                                        <p:strVal val="visible"/>
                                      </p:to>
                                    </p:set>
                                    <p:anim calcmode="lin" valueType="num">
                                      <p:cBhvr>
                                        <p:cTn id="12" dur="1000" fill="hold"/>
                                        <p:tgtEl>
                                          <p:spTgt spid="114695"/>
                                        </p:tgtEl>
                                        <p:attrNameLst>
                                          <p:attrName>ppt_w</p:attrName>
                                        </p:attrNameLst>
                                      </p:cBhvr>
                                      <p:tavLst>
                                        <p:tav tm="0">
                                          <p:val>
                                            <p:strVal val="#ppt_w*0.70"/>
                                          </p:val>
                                        </p:tav>
                                        <p:tav tm="100000">
                                          <p:val>
                                            <p:strVal val="#ppt_w"/>
                                          </p:val>
                                        </p:tav>
                                      </p:tavLst>
                                    </p:anim>
                                    <p:anim calcmode="lin" valueType="num">
                                      <p:cBhvr>
                                        <p:cTn id="13" dur="1000" fill="hold"/>
                                        <p:tgtEl>
                                          <p:spTgt spid="114695"/>
                                        </p:tgtEl>
                                        <p:attrNameLst>
                                          <p:attrName>ppt_h</p:attrName>
                                        </p:attrNameLst>
                                      </p:cBhvr>
                                      <p:tavLst>
                                        <p:tav tm="0">
                                          <p:val>
                                            <p:strVal val="#ppt_h"/>
                                          </p:val>
                                        </p:tav>
                                        <p:tav tm="100000">
                                          <p:val>
                                            <p:strVal val="#ppt_h"/>
                                          </p:val>
                                        </p:tav>
                                      </p:tavLst>
                                    </p:anim>
                                    <p:animEffect transition="in" filter="fade">
                                      <p:cBhvr>
                                        <p:cTn id="14" dur="1000"/>
                                        <p:tgtEl>
                                          <p:spTgt spid="114695"/>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14696"/>
                                        </p:tgtEl>
                                        <p:attrNameLst>
                                          <p:attrName>style.visibility</p:attrName>
                                        </p:attrNameLst>
                                      </p:cBhvr>
                                      <p:to>
                                        <p:strVal val="visible"/>
                                      </p:to>
                                    </p:set>
                                    <p:anim calcmode="lin" valueType="num">
                                      <p:cBhvr>
                                        <p:cTn id="17" dur="1000" fill="hold"/>
                                        <p:tgtEl>
                                          <p:spTgt spid="114696"/>
                                        </p:tgtEl>
                                        <p:attrNameLst>
                                          <p:attrName>ppt_w</p:attrName>
                                        </p:attrNameLst>
                                      </p:cBhvr>
                                      <p:tavLst>
                                        <p:tav tm="0">
                                          <p:val>
                                            <p:strVal val="#ppt_w*0.70"/>
                                          </p:val>
                                        </p:tav>
                                        <p:tav tm="100000">
                                          <p:val>
                                            <p:strVal val="#ppt_w"/>
                                          </p:val>
                                        </p:tav>
                                      </p:tavLst>
                                    </p:anim>
                                    <p:anim calcmode="lin" valueType="num">
                                      <p:cBhvr>
                                        <p:cTn id="18" dur="1000" fill="hold"/>
                                        <p:tgtEl>
                                          <p:spTgt spid="114696"/>
                                        </p:tgtEl>
                                        <p:attrNameLst>
                                          <p:attrName>ppt_h</p:attrName>
                                        </p:attrNameLst>
                                      </p:cBhvr>
                                      <p:tavLst>
                                        <p:tav tm="0">
                                          <p:val>
                                            <p:strVal val="#ppt_h"/>
                                          </p:val>
                                        </p:tav>
                                        <p:tav tm="100000">
                                          <p:val>
                                            <p:strVal val="#ppt_h"/>
                                          </p:val>
                                        </p:tav>
                                      </p:tavLst>
                                    </p:anim>
                                    <p:animEffect transition="in" filter="fade">
                                      <p:cBhvr>
                                        <p:cTn id="19" dur="1000"/>
                                        <p:tgtEl>
                                          <p:spTgt spid="114696"/>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14704"/>
                                        </p:tgtEl>
                                        <p:attrNameLst>
                                          <p:attrName>style.visibility</p:attrName>
                                        </p:attrNameLst>
                                      </p:cBhvr>
                                      <p:to>
                                        <p:strVal val="visible"/>
                                      </p:to>
                                    </p:set>
                                    <p:anim calcmode="lin" valueType="num">
                                      <p:cBhvr>
                                        <p:cTn id="22" dur="1000" fill="hold"/>
                                        <p:tgtEl>
                                          <p:spTgt spid="114704"/>
                                        </p:tgtEl>
                                        <p:attrNameLst>
                                          <p:attrName>ppt_w</p:attrName>
                                        </p:attrNameLst>
                                      </p:cBhvr>
                                      <p:tavLst>
                                        <p:tav tm="0">
                                          <p:val>
                                            <p:strVal val="#ppt_w*0.70"/>
                                          </p:val>
                                        </p:tav>
                                        <p:tav tm="100000">
                                          <p:val>
                                            <p:strVal val="#ppt_w"/>
                                          </p:val>
                                        </p:tav>
                                      </p:tavLst>
                                    </p:anim>
                                    <p:anim calcmode="lin" valueType="num">
                                      <p:cBhvr>
                                        <p:cTn id="23" dur="1000" fill="hold"/>
                                        <p:tgtEl>
                                          <p:spTgt spid="114704"/>
                                        </p:tgtEl>
                                        <p:attrNameLst>
                                          <p:attrName>ppt_h</p:attrName>
                                        </p:attrNameLst>
                                      </p:cBhvr>
                                      <p:tavLst>
                                        <p:tav tm="0">
                                          <p:val>
                                            <p:strVal val="#ppt_h"/>
                                          </p:val>
                                        </p:tav>
                                        <p:tav tm="100000">
                                          <p:val>
                                            <p:strVal val="#ppt_h"/>
                                          </p:val>
                                        </p:tav>
                                      </p:tavLst>
                                    </p:anim>
                                    <p:animEffect transition="in" filter="fade">
                                      <p:cBhvr>
                                        <p:cTn id="24" dur="1000"/>
                                        <p:tgtEl>
                                          <p:spTgt spid="114704"/>
                                        </p:tgtEl>
                                      </p:cBhvr>
                                    </p:animEffect>
                                  </p:childTnLst>
                                </p:cTn>
                              </p:par>
                            </p:childTnLst>
                          </p:cTn>
                        </p:par>
                      </p:childTnLst>
                    </p:cTn>
                  </p:par>
                  <p:par>
                    <p:cTn id="25" fill="hold">
                      <p:stCondLst>
                        <p:cond delay="indefinite"/>
                      </p:stCondLst>
                      <p:childTnLst>
                        <p:par>
                          <p:cTn id="26" fill="hold">
                            <p:stCondLst>
                              <p:cond delay="0"/>
                            </p:stCondLst>
                            <p:childTnLst>
                              <p:par>
                                <p:cTn id="27" presetID="55" presetClass="entr" presetSubtype="0" fill="hold" grpId="0" nodeType="clickEffect">
                                  <p:stCondLst>
                                    <p:cond delay="0"/>
                                  </p:stCondLst>
                                  <p:childTnLst>
                                    <p:set>
                                      <p:cBhvr>
                                        <p:cTn id="28" dur="1" fill="hold">
                                          <p:stCondLst>
                                            <p:cond delay="0"/>
                                          </p:stCondLst>
                                        </p:cTn>
                                        <p:tgtEl>
                                          <p:spTgt spid="114691"/>
                                        </p:tgtEl>
                                        <p:attrNameLst>
                                          <p:attrName>style.visibility</p:attrName>
                                        </p:attrNameLst>
                                      </p:cBhvr>
                                      <p:to>
                                        <p:strVal val="visible"/>
                                      </p:to>
                                    </p:set>
                                    <p:anim calcmode="lin" valueType="num">
                                      <p:cBhvr>
                                        <p:cTn id="29" dur="1000" fill="hold"/>
                                        <p:tgtEl>
                                          <p:spTgt spid="114691"/>
                                        </p:tgtEl>
                                        <p:attrNameLst>
                                          <p:attrName>ppt_w</p:attrName>
                                        </p:attrNameLst>
                                      </p:cBhvr>
                                      <p:tavLst>
                                        <p:tav tm="0">
                                          <p:val>
                                            <p:strVal val="#ppt_w*0.70"/>
                                          </p:val>
                                        </p:tav>
                                        <p:tav tm="100000">
                                          <p:val>
                                            <p:strVal val="#ppt_w"/>
                                          </p:val>
                                        </p:tav>
                                      </p:tavLst>
                                    </p:anim>
                                    <p:anim calcmode="lin" valueType="num">
                                      <p:cBhvr>
                                        <p:cTn id="30" dur="1000" fill="hold"/>
                                        <p:tgtEl>
                                          <p:spTgt spid="114691"/>
                                        </p:tgtEl>
                                        <p:attrNameLst>
                                          <p:attrName>ppt_h</p:attrName>
                                        </p:attrNameLst>
                                      </p:cBhvr>
                                      <p:tavLst>
                                        <p:tav tm="0">
                                          <p:val>
                                            <p:strVal val="#ppt_h"/>
                                          </p:val>
                                        </p:tav>
                                        <p:tav tm="100000">
                                          <p:val>
                                            <p:strVal val="#ppt_h"/>
                                          </p:val>
                                        </p:tav>
                                      </p:tavLst>
                                    </p:anim>
                                    <p:animEffect transition="in" filter="fade">
                                      <p:cBhvr>
                                        <p:cTn id="31" dur="1000"/>
                                        <p:tgtEl>
                                          <p:spTgt spid="114691"/>
                                        </p:tgtEl>
                                      </p:cBhvr>
                                    </p:animEffect>
                                  </p:childTnLst>
                                </p:cTn>
                              </p:par>
                              <p:par>
                                <p:cTn id="32" presetID="55" presetClass="entr" presetSubtype="0" fill="hold" grpId="0" nodeType="withEffect">
                                  <p:stCondLst>
                                    <p:cond delay="0"/>
                                  </p:stCondLst>
                                  <p:childTnLst>
                                    <p:set>
                                      <p:cBhvr>
                                        <p:cTn id="33" dur="1" fill="hold">
                                          <p:stCondLst>
                                            <p:cond delay="0"/>
                                          </p:stCondLst>
                                        </p:cTn>
                                        <p:tgtEl>
                                          <p:spTgt spid="114697"/>
                                        </p:tgtEl>
                                        <p:attrNameLst>
                                          <p:attrName>style.visibility</p:attrName>
                                        </p:attrNameLst>
                                      </p:cBhvr>
                                      <p:to>
                                        <p:strVal val="visible"/>
                                      </p:to>
                                    </p:set>
                                    <p:anim calcmode="lin" valueType="num">
                                      <p:cBhvr>
                                        <p:cTn id="34" dur="1000" fill="hold"/>
                                        <p:tgtEl>
                                          <p:spTgt spid="114697"/>
                                        </p:tgtEl>
                                        <p:attrNameLst>
                                          <p:attrName>ppt_w</p:attrName>
                                        </p:attrNameLst>
                                      </p:cBhvr>
                                      <p:tavLst>
                                        <p:tav tm="0">
                                          <p:val>
                                            <p:strVal val="#ppt_w*0.70"/>
                                          </p:val>
                                        </p:tav>
                                        <p:tav tm="100000">
                                          <p:val>
                                            <p:strVal val="#ppt_w"/>
                                          </p:val>
                                        </p:tav>
                                      </p:tavLst>
                                    </p:anim>
                                    <p:anim calcmode="lin" valueType="num">
                                      <p:cBhvr>
                                        <p:cTn id="35" dur="1000" fill="hold"/>
                                        <p:tgtEl>
                                          <p:spTgt spid="114697"/>
                                        </p:tgtEl>
                                        <p:attrNameLst>
                                          <p:attrName>ppt_h</p:attrName>
                                        </p:attrNameLst>
                                      </p:cBhvr>
                                      <p:tavLst>
                                        <p:tav tm="0">
                                          <p:val>
                                            <p:strVal val="#ppt_h"/>
                                          </p:val>
                                        </p:tav>
                                        <p:tav tm="100000">
                                          <p:val>
                                            <p:strVal val="#ppt_h"/>
                                          </p:val>
                                        </p:tav>
                                      </p:tavLst>
                                    </p:anim>
                                    <p:animEffect transition="in" filter="fade">
                                      <p:cBhvr>
                                        <p:cTn id="36" dur="1000"/>
                                        <p:tgtEl>
                                          <p:spTgt spid="114697"/>
                                        </p:tgtEl>
                                      </p:cBhvr>
                                    </p:animEffect>
                                  </p:childTnLst>
                                </p:cTn>
                              </p:par>
                              <p:par>
                                <p:cTn id="37" presetID="55" presetClass="entr" presetSubtype="0" fill="hold" grpId="0" nodeType="withEffect">
                                  <p:stCondLst>
                                    <p:cond delay="0"/>
                                  </p:stCondLst>
                                  <p:childTnLst>
                                    <p:set>
                                      <p:cBhvr>
                                        <p:cTn id="38" dur="1" fill="hold">
                                          <p:stCondLst>
                                            <p:cond delay="0"/>
                                          </p:stCondLst>
                                        </p:cTn>
                                        <p:tgtEl>
                                          <p:spTgt spid="114698"/>
                                        </p:tgtEl>
                                        <p:attrNameLst>
                                          <p:attrName>style.visibility</p:attrName>
                                        </p:attrNameLst>
                                      </p:cBhvr>
                                      <p:to>
                                        <p:strVal val="visible"/>
                                      </p:to>
                                    </p:set>
                                    <p:anim calcmode="lin" valueType="num">
                                      <p:cBhvr>
                                        <p:cTn id="39" dur="1000" fill="hold"/>
                                        <p:tgtEl>
                                          <p:spTgt spid="114698"/>
                                        </p:tgtEl>
                                        <p:attrNameLst>
                                          <p:attrName>ppt_w</p:attrName>
                                        </p:attrNameLst>
                                      </p:cBhvr>
                                      <p:tavLst>
                                        <p:tav tm="0">
                                          <p:val>
                                            <p:strVal val="#ppt_w*0.70"/>
                                          </p:val>
                                        </p:tav>
                                        <p:tav tm="100000">
                                          <p:val>
                                            <p:strVal val="#ppt_w"/>
                                          </p:val>
                                        </p:tav>
                                      </p:tavLst>
                                    </p:anim>
                                    <p:anim calcmode="lin" valueType="num">
                                      <p:cBhvr>
                                        <p:cTn id="40" dur="1000" fill="hold"/>
                                        <p:tgtEl>
                                          <p:spTgt spid="114698"/>
                                        </p:tgtEl>
                                        <p:attrNameLst>
                                          <p:attrName>ppt_h</p:attrName>
                                        </p:attrNameLst>
                                      </p:cBhvr>
                                      <p:tavLst>
                                        <p:tav tm="0">
                                          <p:val>
                                            <p:strVal val="#ppt_h"/>
                                          </p:val>
                                        </p:tav>
                                        <p:tav tm="100000">
                                          <p:val>
                                            <p:strVal val="#ppt_h"/>
                                          </p:val>
                                        </p:tav>
                                      </p:tavLst>
                                    </p:anim>
                                    <p:animEffect transition="in" filter="fade">
                                      <p:cBhvr>
                                        <p:cTn id="41" dur="1000"/>
                                        <p:tgtEl>
                                          <p:spTgt spid="114698"/>
                                        </p:tgtEl>
                                      </p:cBhvr>
                                    </p:animEffect>
                                  </p:childTnLst>
                                </p:cTn>
                              </p:par>
                            </p:childTnLst>
                          </p:cTn>
                        </p:par>
                      </p:childTnLst>
                    </p:cTn>
                  </p:par>
                  <p:par>
                    <p:cTn id="42" fill="hold">
                      <p:stCondLst>
                        <p:cond delay="indefinite"/>
                      </p:stCondLst>
                      <p:childTnLst>
                        <p:par>
                          <p:cTn id="43" fill="hold">
                            <p:stCondLst>
                              <p:cond delay="0"/>
                            </p:stCondLst>
                            <p:childTnLst>
                              <p:par>
                                <p:cTn id="44" presetID="55" presetClass="entr" presetSubtype="0" fill="hold" grpId="0" nodeType="clickEffect">
                                  <p:stCondLst>
                                    <p:cond delay="0"/>
                                  </p:stCondLst>
                                  <p:childTnLst>
                                    <p:set>
                                      <p:cBhvr>
                                        <p:cTn id="45" dur="1" fill="hold">
                                          <p:stCondLst>
                                            <p:cond delay="0"/>
                                          </p:stCondLst>
                                        </p:cTn>
                                        <p:tgtEl>
                                          <p:spTgt spid="114707"/>
                                        </p:tgtEl>
                                        <p:attrNameLst>
                                          <p:attrName>style.visibility</p:attrName>
                                        </p:attrNameLst>
                                      </p:cBhvr>
                                      <p:to>
                                        <p:strVal val="visible"/>
                                      </p:to>
                                    </p:set>
                                    <p:anim calcmode="lin" valueType="num">
                                      <p:cBhvr>
                                        <p:cTn id="46" dur="1000" fill="hold"/>
                                        <p:tgtEl>
                                          <p:spTgt spid="114707"/>
                                        </p:tgtEl>
                                        <p:attrNameLst>
                                          <p:attrName>ppt_w</p:attrName>
                                        </p:attrNameLst>
                                      </p:cBhvr>
                                      <p:tavLst>
                                        <p:tav tm="0">
                                          <p:val>
                                            <p:strVal val="#ppt_w*0.70"/>
                                          </p:val>
                                        </p:tav>
                                        <p:tav tm="100000">
                                          <p:val>
                                            <p:strVal val="#ppt_w"/>
                                          </p:val>
                                        </p:tav>
                                      </p:tavLst>
                                    </p:anim>
                                    <p:anim calcmode="lin" valueType="num">
                                      <p:cBhvr>
                                        <p:cTn id="47" dur="1000" fill="hold"/>
                                        <p:tgtEl>
                                          <p:spTgt spid="114707"/>
                                        </p:tgtEl>
                                        <p:attrNameLst>
                                          <p:attrName>ppt_h</p:attrName>
                                        </p:attrNameLst>
                                      </p:cBhvr>
                                      <p:tavLst>
                                        <p:tav tm="0">
                                          <p:val>
                                            <p:strVal val="#ppt_h"/>
                                          </p:val>
                                        </p:tav>
                                        <p:tav tm="100000">
                                          <p:val>
                                            <p:strVal val="#ppt_h"/>
                                          </p:val>
                                        </p:tav>
                                      </p:tavLst>
                                    </p:anim>
                                    <p:animEffect transition="in" filter="fade">
                                      <p:cBhvr>
                                        <p:cTn id="48" dur="1000"/>
                                        <p:tgtEl>
                                          <p:spTgt spid="114707"/>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
                                        </p:tgtEl>
                                        <p:attrNameLst>
                                          <p:attrName>style.visibility</p:attrName>
                                        </p:attrNameLst>
                                      </p:cBhvr>
                                      <p:to>
                                        <p:strVal val="visible"/>
                                      </p:to>
                                    </p:set>
                                  </p:childTnLst>
                                </p:cTn>
                              </p:par>
                            </p:childTnLst>
                          </p:cTn>
                        </p:par>
                        <p:par>
                          <p:cTn id="53" fill="hold">
                            <p:stCondLst>
                              <p:cond delay="0"/>
                            </p:stCondLst>
                            <p:childTnLst>
                              <p:par>
                                <p:cTn id="54" presetID="1" presetClass="exit" presetSubtype="0" fill="hold" grpId="1" nodeType="afterEffect">
                                  <p:stCondLst>
                                    <p:cond delay="0"/>
                                  </p:stCondLst>
                                  <p:childTnLst>
                                    <p:set>
                                      <p:cBhvr>
                                        <p:cTn id="55" dur="1" fill="hold">
                                          <p:stCondLst>
                                            <p:cond delay="0"/>
                                          </p:stCondLst>
                                        </p:cTn>
                                        <p:tgtEl>
                                          <p:spTgt spid="114707"/>
                                        </p:tgtEl>
                                        <p:attrNameLst>
                                          <p:attrName>style.visibility</p:attrName>
                                        </p:attrNameLst>
                                      </p:cBhvr>
                                      <p:to>
                                        <p:strVal val="hidden"/>
                                      </p:to>
                                    </p:set>
                                  </p:childTnLst>
                                </p:cTn>
                              </p:par>
                            </p:childTnLst>
                          </p:cTn>
                        </p:par>
                        <p:par>
                          <p:cTn id="56" fill="hold">
                            <p:stCondLst>
                              <p:cond delay="0"/>
                            </p:stCondLst>
                            <p:childTnLst>
                              <p:par>
                                <p:cTn id="57" presetID="1" presetClass="entr" presetSubtype="0" fill="hold" grpId="0" nodeType="afterEffect">
                                  <p:stCondLst>
                                    <p:cond delay="0"/>
                                  </p:stCondLst>
                                  <p:childTnLst>
                                    <p:set>
                                      <p:cBhvr>
                                        <p:cTn id="58" dur="1" fill="hold">
                                          <p:stCondLst>
                                            <p:cond delay="0"/>
                                          </p:stCondLst>
                                        </p:cTn>
                                        <p:tgtEl>
                                          <p:spTgt spid="114709"/>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1470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14710"/>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147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1" grpId="0" animBg="1"/>
      <p:bldP spid="114694" grpId="0" animBg="1"/>
      <p:bldP spid="114695" grpId="0"/>
      <p:bldP spid="114696" grpId="0" animBg="1"/>
      <p:bldP spid="114697" grpId="0" animBg="1"/>
      <p:bldP spid="114698" grpId="0"/>
      <p:bldP spid="114704" grpId="0" animBg="1"/>
      <p:bldP spid="114708" grpId="0" animBg="1"/>
      <p:bldP spid="114709" grpId="0"/>
      <p:bldP spid="114710" grpId="0" animBg="1"/>
      <p:bldP spid="114711" grpId="0"/>
      <p:bldP spid="114707" grpId="0" animBg="1"/>
      <p:bldP spid="114707"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Arc 2"/>
          <p:cNvSpPr>
            <a:spLocks/>
          </p:cNvSpPr>
          <p:nvPr/>
        </p:nvSpPr>
        <p:spPr bwMode="auto">
          <a:xfrm rot="5400000" flipH="1">
            <a:off x="7288213" y="3787775"/>
            <a:ext cx="195262" cy="104933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008000"/>
            </a:solidFill>
            <a:round/>
            <a:headEnd/>
            <a:tailEnd/>
          </a:ln>
          <a:effectLst/>
        </p:spPr>
        <p:txBody>
          <a:bodyPr wrap="none" anchor="ctr"/>
          <a:lstStyle/>
          <a:p>
            <a:endParaRPr lang="fr-FR"/>
          </a:p>
        </p:txBody>
      </p:sp>
      <p:sp>
        <p:nvSpPr>
          <p:cNvPr id="72707" name="Arc 3"/>
          <p:cNvSpPr>
            <a:spLocks/>
          </p:cNvSpPr>
          <p:nvPr/>
        </p:nvSpPr>
        <p:spPr bwMode="auto">
          <a:xfrm rot="5400000">
            <a:off x="7271544" y="3999706"/>
            <a:ext cx="228600" cy="104933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008000"/>
          </a:solidFill>
          <a:ln w="25400">
            <a:solidFill>
              <a:srgbClr val="008000"/>
            </a:solidFill>
            <a:round/>
            <a:headEnd/>
            <a:tailEnd/>
          </a:ln>
          <a:effectLst/>
        </p:spPr>
        <p:txBody>
          <a:bodyPr wrap="none" anchor="ctr"/>
          <a:lstStyle/>
          <a:p>
            <a:endParaRPr lang="fr-FR"/>
          </a:p>
        </p:txBody>
      </p:sp>
      <p:sp>
        <p:nvSpPr>
          <p:cNvPr id="72708" name="Line 4"/>
          <p:cNvSpPr>
            <a:spLocks noChangeShapeType="1"/>
          </p:cNvSpPr>
          <p:nvPr/>
        </p:nvSpPr>
        <p:spPr bwMode="auto">
          <a:xfrm flipV="1">
            <a:off x="5943600" y="3848100"/>
            <a:ext cx="914400" cy="571500"/>
          </a:xfrm>
          <a:prstGeom prst="line">
            <a:avLst/>
          </a:prstGeom>
          <a:noFill/>
          <a:ln w="19050">
            <a:solidFill>
              <a:schemeClr val="tx1"/>
            </a:solidFill>
            <a:prstDash val="dash"/>
            <a:round/>
            <a:headEnd/>
            <a:tailEnd/>
          </a:ln>
          <a:effectLst/>
        </p:spPr>
        <p:txBody>
          <a:bodyPr wrap="none" anchor="ctr"/>
          <a:lstStyle/>
          <a:p>
            <a:endParaRPr lang="fr-FR"/>
          </a:p>
        </p:txBody>
      </p:sp>
      <p:sp>
        <p:nvSpPr>
          <p:cNvPr id="72709" name="Arc 5"/>
          <p:cNvSpPr>
            <a:spLocks/>
          </p:cNvSpPr>
          <p:nvPr/>
        </p:nvSpPr>
        <p:spPr bwMode="auto">
          <a:xfrm rot="5400000" flipH="1">
            <a:off x="7127876" y="3586162"/>
            <a:ext cx="195262" cy="709613"/>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FF6600"/>
            </a:solidFill>
            <a:round/>
            <a:headEnd/>
            <a:tailEnd/>
          </a:ln>
          <a:effectLst/>
        </p:spPr>
        <p:txBody>
          <a:bodyPr wrap="none" anchor="ctr"/>
          <a:lstStyle/>
          <a:p>
            <a:endParaRPr lang="fr-FR"/>
          </a:p>
        </p:txBody>
      </p:sp>
      <p:sp>
        <p:nvSpPr>
          <p:cNvPr id="72710" name="Arc 6"/>
          <p:cNvSpPr>
            <a:spLocks/>
          </p:cNvSpPr>
          <p:nvPr/>
        </p:nvSpPr>
        <p:spPr bwMode="auto">
          <a:xfrm rot="5400000">
            <a:off x="7111207" y="3798093"/>
            <a:ext cx="228600" cy="709613"/>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FF6600"/>
            </a:solidFill>
            <a:round/>
            <a:headEnd/>
            <a:tailEnd/>
          </a:ln>
          <a:effectLst/>
        </p:spPr>
        <p:txBody>
          <a:bodyPr wrap="none" anchor="ctr"/>
          <a:lstStyle/>
          <a:p>
            <a:endParaRPr lang="fr-FR"/>
          </a:p>
        </p:txBody>
      </p:sp>
      <p:sp>
        <p:nvSpPr>
          <p:cNvPr id="72712" name="Rectangle 8"/>
          <p:cNvSpPr>
            <a:spLocks noChangeArrowheads="1"/>
          </p:cNvSpPr>
          <p:nvPr/>
        </p:nvSpPr>
        <p:spPr bwMode="auto">
          <a:xfrm>
            <a:off x="1190625" y="5048250"/>
            <a:ext cx="1290738" cy="400110"/>
          </a:xfrm>
          <a:prstGeom prst="rect">
            <a:avLst/>
          </a:prstGeom>
          <a:noFill/>
          <a:ln w="9525">
            <a:noFill/>
            <a:miter lim="800000"/>
            <a:headEnd/>
            <a:tailEnd/>
          </a:ln>
          <a:effectLst/>
        </p:spPr>
        <p:txBody>
          <a:bodyPr wrap="none">
            <a:spAutoFit/>
          </a:bodyPr>
          <a:lstStyle/>
          <a:p>
            <a:r>
              <a:rPr lang="fr-FR" sz="2000" b="1">
                <a:solidFill>
                  <a:srgbClr val="FF3300"/>
                </a:solidFill>
                <a:latin typeface="Calibri" pitchFamily="34" charset="0"/>
              </a:rPr>
              <a:t>A = Ga, Ge</a:t>
            </a:r>
          </a:p>
        </p:txBody>
      </p:sp>
      <p:sp>
        <p:nvSpPr>
          <p:cNvPr id="72713" name="Rectangle 9"/>
          <p:cNvSpPr>
            <a:spLocks noChangeArrowheads="1"/>
          </p:cNvSpPr>
          <p:nvPr/>
        </p:nvSpPr>
        <p:spPr bwMode="auto">
          <a:xfrm>
            <a:off x="1190625" y="5346700"/>
            <a:ext cx="1572097" cy="400110"/>
          </a:xfrm>
          <a:prstGeom prst="rect">
            <a:avLst/>
          </a:prstGeom>
          <a:noFill/>
          <a:ln w="9525">
            <a:noFill/>
            <a:miter lim="800000"/>
            <a:headEnd/>
            <a:tailEnd/>
          </a:ln>
          <a:effectLst/>
        </p:spPr>
        <p:txBody>
          <a:bodyPr wrap="none">
            <a:spAutoFit/>
          </a:bodyPr>
          <a:lstStyle/>
          <a:p>
            <a:r>
              <a:rPr lang="fr-FR" sz="2000" b="1">
                <a:solidFill>
                  <a:srgbClr val="0000FF"/>
                </a:solidFill>
                <a:latin typeface="Calibri" pitchFamily="34" charset="0"/>
              </a:rPr>
              <a:t>M = V, Nb, Ta</a:t>
            </a:r>
          </a:p>
        </p:txBody>
      </p:sp>
      <p:sp>
        <p:nvSpPr>
          <p:cNvPr id="72714" name="Rectangle 10"/>
          <p:cNvSpPr>
            <a:spLocks noChangeArrowheads="1"/>
          </p:cNvSpPr>
          <p:nvPr/>
        </p:nvSpPr>
        <p:spPr bwMode="auto">
          <a:xfrm>
            <a:off x="1190625" y="5661025"/>
            <a:ext cx="1101584" cy="400110"/>
          </a:xfrm>
          <a:prstGeom prst="rect">
            <a:avLst/>
          </a:prstGeom>
          <a:noFill/>
          <a:ln w="9525">
            <a:noFill/>
            <a:miter lim="800000"/>
            <a:headEnd/>
            <a:tailEnd/>
          </a:ln>
          <a:effectLst/>
        </p:spPr>
        <p:txBody>
          <a:bodyPr wrap="none">
            <a:spAutoFit/>
          </a:bodyPr>
          <a:lstStyle/>
          <a:p>
            <a:r>
              <a:rPr lang="fr-FR" sz="2000" b="1">
                <a:solidFill>
                  <a:srgbClr val="CC9900"/>
                </a:solidFill>
                <a:latin typeface="Calibri" pitchFamily="34" charset="0"/>
              </a:rPr>
              <a:t>Q = S, Se</a:t>
            </a:r>
          </a:p>
        </p:txBody>
      </p:sp>
      <p:graphicFrame>
        <p:nvGraphicFramePr>
          <p:cNvPr id="72715" name="Object 11"/>
          <p:cNvGraphicFramePr>
            <a:graphicFrameLocks noChangeAspect="1"/>
          </p:cNvGraphicFramePr>
          <p:nvPr/>
        </p:nvGraphicFramePr>
        <p:xfrm>
          <a:off x="652463" y="5013325"/>
          <a:ext cx="520700" cy="1266825"/>
        </p:xfrm>
        <a:graphic>
          <a:graphicData uri="http://schemas.openxmlformats.org/presentationml/2006/ole">
            <p:oleObj spid="_x0000_s72715" name="Image bitmap" r:id="rId4" imgW="419048" imgH="942857" progId="PBrush">
              <p:embed/>
            </p:oleObj>
          </a:graphicData>
        </a:graphic>
      </p:graphicFrame>
      <p:grpSp>
        <p:nvGrpSpPr>
          <p:cNvPr id="72716" name="Group 26"/>
          <p:cNvGrpSpPr>
            <a:grpSpLocks/>
          </p:cNvGrpSpPr>
          <p:nvPr/>
        </p:nvGrpSpPr>
        <p:grpSpPr bwMode="auto">
          <a:xfrm>
            <a:off x="3962400" y="1246188"/>
            <a:ext cx="2655888" cy="2030412"/>
            <a:chOff x="3147" y="900"/>
            <a:chExt cx="1674" cy="1279"/>
          </a:xfrm>
        </p:grpSpPr>
        <p:sp>
          <p:nvSpPr>
            <p:cNvPr id="72717" name="AutoShape 4"/>
            <p:cNvSpPr>
              <a:spLocks noChangeAspect="1" noChangeArrowheads="1"/>
            </p:cNvSpPr>
            <p:nvPr/>
          </p:nvSpPr>
          <p:spPr bwMode="auto">
            <a:xfrm>
              <a:off x="4436" y="1036"/>
              <a:ext cx="385" cy="1143"/>
            </a:xfrm>
            <a:prstGeom prst="flowChartProcess">
              <a:avLst/>
            </a:prstGeom>
            <a:noFill/>
            <a:ln w="76200" cmpd="tri">
              <a:noFill/>
              <a:miter lim="800000"/>
              <a:headEnd/>
              <a:tailEnd/>
            </a:ln>
          </p:spPr>
          <p:txBody>
            <a:bodyPr wrap="none" anchor="ctr"/>
            <a:lstStyle/>
            <a:p>
              <a:endParaRPr lang="en-US" sz="2400">
                <a:latin typeface="Times New Roman" pitchFamily="18" charset="0"/>
              </a:endParaRPr>
            </a:p>
          </p:txBody>
        </p:sp>
        <p:pic>
          <p:nvPicPr>
            <p:cNvPr id="72718" name="Picture 5" descr="jana_GaTa4Se8_90K_apres_pulse_b"/>
            <p:cNvPicPr>
              <a:picLocks noChangeAspect="1" noChangeArrowheads="1"/>
            </p:cNvPicPr>
            <p:nvPr/>
          </p:nvPicPr>
          <p:blipFill>
            <a:blip r:embed="rId5" cstate="print"/>
            <a:srcRect/>
            <a:stretch>
              <a:fillRect/>
            </a:stretch>
          </p:blipFill>
          <p:spPr bwMode="auto">
            <a:xfrm>
              <a:off x="3147" y="1038"/>
              <a:ext cx="1291" cy="1140"/>
            </a:xfrm>
            <a:prstGeom prst="rect">
              <a:avLst/>
            </a:prstGeom>
            <a:noFill/>
            <a:ln w="9525">
              <a:noFill/>
              <a:miter lim="800000"/>
              <a:headEnd/>
              <a:tailEnd/>
            </a:ln>
          </p:spPr>
        </p:pic>
        <p:sp>
          <p:nvSpPr>
            <p:cNvPr id="72719" name="Text Box 6"/>
            <p:cNvSpPr txBox="1">
              <a:spLocks noChangeAspect="1" noChangeArrowheads="1"/>
            </p:cNvSpPr>
            <p:nvPr/>
          </p:nvSpPr>
          <p:spPr bwMode="auto">
            <a:xfrm>
              <a:off x="4102" y="1582"/>
              <a:ext cx="497" cy="233"/>
            </a:xfrm>
            <a:prstGeom prst="rect">
              <a:avLst/>
            </a:prstGeom>
            <a:noFill/>
            <a:ln w="76200" cmpd="tri">
              <a:noFill/>
              <a:miter lim="800000"/>
              <a:headEnd/>
              <a:tailEnd/>
            </a:ln>
          </p:spPr>
          <p:txBody>
            <a:bodyPr wrap="none" anchor="b">
              <a:spAutoFit/>
            </a:bodyPr>
            <a:lstStyle/>
            <a:p>
              <a:r>
                <a:rPr lang="fr-FR" b="1" dirty="0">
                  <a:latin typeface="Calibri" pitchFamily="34" charset="0"/>
                </a:rPr>
                <a:t>3.98 </a:t>
              </a:r>
              <a:r>
                <a:rPr lang="fr-FR" b="1" dirty="0">
                  <a:latin typeface="Calibri" pitchFamily="34" charset="0"/>
                  <a:cs typeface="Times New Roman" pitchFamily="18" charset="0"/>
                </a:rPr>
                <a:t>Å</a:t>
              </a:r>
              <a:endParaRPr lang="fr-FR" b="1" dirty="0">
                <a:latin typeface="Calibri" pitchFamily="34" charset="0"/>
              </a:endParaRPr>
            </a:p>
          </p:txBody>
        </p:sp>
        <p:sp>
          <p:nvSpPr>
            <p:cNvPr id="72720" name="Text Box 7"/>
            <p:cNvSpPr txBox="1">
              <a:spLocks noChangeAspect="1" noChangeArrowheads="1"/>
            </p:cNvSpPr>
            <p:nvPr/>
          </p:nvSpPr>
          <p:spPr bwMode="auto">
            <a:xfrm>
              <a:off x="3570" y="900"/>
              <a:ext cx="497" cy="233"/>
            </a:xfrm>
            <a:prstGeom prst="rect">
              <a:avLst/>
            </a:prstGeom>
            <a:noFill/>
            <a:ln w="76200" cmpd="tri">
              <a:noFill/>
              <a:miter lim="800000"/>
              <a:headEnd/>
              <a:tailEnd/>
            </a:ln>
          </p:spPr>
          <p:txBody>
            <a:bodyPr wrap="none" anchor="b">
              <a:spAutoFit/>
            </a:bodyPr>
            <a:lstStyle/>
            <a:p>
              <a:r>
                <a:rPr lang="fr-FR" b="1" dirty="0">
                  <a:latin typeface="Calibri" pitchFamily="34" charset="0"/>
                </a:rPr>
                <a:t>2.96 </a:t>
              </a:r>
              <a:r>
                <a:rPr lang="fr-FR" b="1" dirty="0">
                  <a:latin typeface="Calibri" pitchFamily="34" charset="0"/>
                  <a:cs typeface="Times New Roman" pitchFamily="18" charset="0"/>
                </a:rPr>
                <a:t>Å</a:t>
              </a:r>
              <a:endParaRPr lang="fr-FR" b="1" dirty="0">
                <a:latin typeface="Calibri" pitchFamily="34" charset="0"/>
              </a:endParaRPr>
            </a:p>
          </p:txBody>
        </p:sp>
        <p:sp>
          <p:nvSpPr>
            <p:cNvPr id="72721" name="AutoShape 8"/>
            <p:cNvSpPr>
              <a:spLocks noChangeAspect="1"/>
            </p:cNvSpPr>
            <p:nvPr/>
          </p:nvSpPr>
          <p:spPr bwMode="auto">
            <a:xfrm rot="1800000">
              <a:off x="3882" y="1063"/>
              <a:ext cx="172" cy="307"/>
            </a:xfrm>
            <a:prstGeom prst="leftBrace">
              <a:avLst>
                <a:gd name="adj1" fmla="val 14874"/>
                <a:gd name="adj2" fmla="val 50000"/>
              </a:avLst>
            </a:prstGeom>
            <a:noFill/>
            <a:ln w="38100">
              <a:solidFill>
                <a:srgbClr val="800000"/>
              </a:solidFill>
              <a:round/>
              <a:headEnd/>
              <a:tailEnd/>
            </a:ln>
          </p:spPr>
          <p:txBody>
            <a:bodyPr wrap="none" anchor="ctr"/>
            <a:lstStyle/>
            <a:p>
              <a:endParaRPr lang="en-US" sz="2400">
                <a:latin typeface="Times New Roman" pitchFamily="18" charset="0"/>
              </a:endParaRPr>
            </a:p>
          </p:txBody>
        </p:sp>
        <p:sp>
          <p:nvSpPr>
            <p:cNvPr id="72722" name="AutoShape 9"/>
            <p:cNvSpPr>
              <a:spLocks noChangeAspect="1"/>
            </p:cNvSpPr>
            <p:nvPr/>
          </p:nvSpPr>
          <p:spPr bwMode="auto">
            <a:xfrm rot="-9000000">
              <a:off x="3944" y="1457"/>
              <a:ext cx="172" cy="433"/>
            </a:xfrm>
            <a:prstGeom prst="leftBrace">
              <a:avLst>
                <a:gd name="adj1" fmla="val 20979"/>
                <a:gd name="adj2" fmla="val 50000"/>
              </a:avLst>
            </a:prstGeom>
            <a:noFill/>
            <a:ln w="38100">
              <a:solidFill>
                <a:srgbClr val="800000"/>
              </a:solidFill>
              <a:round/>
              <a:headEnd/>
              <a:tailEnd/>
            </a:ln>
          </p:spPr>
          <p:txBody>
            <a:bodyPr rot="10800000" wrap="none" anchor="ctr"/>
            <a:lstStyle/>
            <a:p>
              <a:endParaRPr lang="en-US" sz="2400">
                <a:latin typeface="Times New Roman" pitchFamily="18" charset="0"/>
              </a:endParaRPr>
            </a:p>
          </p:txBody>
        </p:sp>
      </p:grpSp>
      <p:sp>
        <p:nvSpPr>
          <p:cNvPr id="72723" name="Text Box 11"/>
          <p:cNvSpPr txBox="1">
            <a:spLocks noChangeArrowheads="1"/>
          </p:cNvSpPr>
          <p:nvPr/>
        </p:nvSpPr>
        <p:spPr bwMode="auto">
          <a:xfrm>
            <a:off x="6019800" y="1474788"/>
            <a:ext cx="2590800" cy="828675"/>
          </a:xfrm>
          <a:prstGeom prst="rect">
            <a:avLst/>
          </a:prstGeom>
          <a:noFill/>
          <a:ln w="76200" cmpd="tri">
            <a:noFill/>
            <a:miter lim="800000"/>
            <a:headEnd/>
            <a:tailEnd/>
          </a:ln>
        </p:spPr>
        <p:txBody>
          <a:bodyPr anchor="b">
            <a:spAutoFit/>
          </a:bodyPr>
          <a:lstStyle/>
          <a:p>
            <a:pPr algn="ctr">
              <a:lnSpc>
                <a:spcPts val="2900"/>
              </a:lnSpc>
            </a:pPr>
            <a:r>
              <a:rPr lang="fr-FR">
                <a:latin typeface="Calibri" pitchFamily="34" charset="0"/>
              </a:rPr>
              <a:t>Tetrahedral Clusters (GaV</a:t>
            </a:r>
            <a:r>
              <a:rPr lang="fr-FR" baseline="-25000">
                <a:latin typeface="Calibri" pitchFamily="34" charset="0"/>
              </a:rPr>
              <a:t>4</a:t>
            </a:r>
            <a:r>
              <a:rPr lang="fr-FR">
                <a:latin typeface="Calibri" pitchFamily="34" charset="0"/>
              </a:rPr>
              <a:t>S</a:t>
            </a:r>
            <a:r>
              <a:rPr lang="fr-FR" baseline="-25000">
                <a:latin typeface="Calibri" pitchFamily="34" charset="0"/>
              </a:rPr>
              <a:t>8</a:t>
            </a:r>
            <a:r>
              <a:rPr lang="fr-FR">
                <a:latin typeface="Calibri" pitchFamily="34" charset="0"/>
              </a:rPr>
              <a:t>)</a:t>
            </a:r>
          </a:p>
        </p:txBody>
      </p:sp>
      <p:pic>
        <p:nvPicPr>
          <p:cNvPr id="72725" name="Picture 21" descr="GaV4S8_F-43m_ter"/>
          <p:cNvPicPr>
            <a:picLocks noChangeAspect="1" noChangeArrowheads="1"/>
          </p:cNvPicPr>
          <p:nvPr/>
        </p:nvPicPr>
        <p:blipFill>
          <a:blip r:embed="rId6" cstate="print"/>
          <a:srcRect l="3618" r="3618"/>
          <a:stretch>
            <a:fillRect/>
          </a:stretch>
        </p:blipFill>
        <p:spPr bwMode="auto">
          <a:xfrm>
            <a:off x="0" y="1103313"/>
            <a:ext cx="3911600" cy="3910012"/>
          </a:xfrm>
          <a:prstGeom prst="rect">
            <a:avLst/>
          </a:prstGeom>
          <a:noFill/>
          <a:ln w="9525">
            <a:noFill/>
            <a:miter lim="800000"/>
            <a:headEnd/>
            <a:tailEnd/>
          </a:ln>
        </p:spPr>
      </p:pic>
      <p:sp>
        <p:nvSpPr>
          <p:cNvPr id="72726" name="Rectangle 22"/>
          <p:cNvSpPr>
            <a:spLocks noChangeArrowheads="1"/>
          </p:cNvSpPr>
          <p:nvPr/>
        </p:nvSpPr>
        <p:spPr bwMode="auto">
          <a:xfrm>
            <a:off x="76200" y="914400"/>
            <a:ext cx="457200" cy="762000"/>
          </a:xfrm>
          <a:prstGeom prst="rect">
            <a:avLst/>
          </a:prstGeom>
          <a:solidFill>
            <a:schemeClr val="bg1"/>
          </a:solidFill>
          <a:ln w="9525">
            <a:solidFill>
              <a:schemeClr val="bg1"/>
            </a:solidFill>
            <a:miter lim="800000"/>
            <a:headEnd/>
            <a:tailEnd/>
          </a:ln>
          <a:effectLst/>
        </p:spPr>
        <p:txBody>
          <a:bodyPr wrap="none" anchor="ctr"/>
          <a:lstStyle/>
          <a:p>
            <a:endParaRPr lang="fr-FR"/>
          </a:p>
        </p:txBody>
      </p:sp>
      <p:sp>
        <p:nvSpPr>
          <p:cNvPr id="72732" name="Rectangle 28"/>
          <p:cNvSpPr>
            <a:spLocks noChangeArrowheads="1"/>
          </p:cNvSpPr>
          <p:nvPr/>
        </p:nvSpPr>
        <p:spPr bwMode="auto">
          <a:xfrm>
            <a:off x="7239000" y="4762500"/>
            <a:ext cx="762000" cy="228600"/>
          </a:xfrm>
          <a:prstGeom prst="rect">
            <a:avLst/>
          </a:prstGeom>
          <a:solidFill>
            <a:schemeClr val="bg1"/>
          </a:solidFill>
          <a:ln w="25400" algn="ctr">
            <a:noFill/>
            <a:miter lim="800000"/>
            <a:headEnd/>
            <a:tailEnd/>
          </a:ln>
          <a:effectLst/>
        </p:spPr>
        <p:txBody>
          <a:bodyPr wrap="none" anchor="ctr"/>
          <a:lstStyle/>
          <a:p>
            <a:endParaRPr lang="fr-FR"/>
          </a:p>
        </p:txBody>
      </p:sp>
      <p:sp>
        <p:nvSpPr>
          <p:cNvPr id="72733" name="Line 29"/>
          <p:cNvSpPr>
            <a:spLocks noChangeShapeType="1"/>
          </p:cNvSpPr>
          <p:nvPr/>
        </p:nvSpPr>
        <p:spPr bwMode="auto">
          <a:xfrm>
            <a:off x="6858000" y="5153025"/>
            <a:ext cx="1828800" cy="0"/>
          </a:xfrm>
          <a:prstGeom prst="line">
            <a:avLst/>
          </a:prstGeom>
          <a:noFill/>
          <a:ln w="25400">
            <a:solidFill>
              <a:schemeClr val="tx1"/>
            </a:solidFill>
            <a:round/>
            <a:headEnd/>
            <a:tailEnd type="triangle" w="lg" len="lg"/>
          </a:ln>
          <a:effectLst/>
        </p:spPr>
        <p:txBody>
          <a:bodyPr wrap="none" anchor="ctr"/>
          <a:lstStyle/>
          <a:p>
            <a:endParaRPr lang="fr-FR"/>
          </a:p>
        </p:txBody>
      </p:sp>
      <p:sp>
        <p:nvSpPr>
          <p:cNvPr id="72734" name="Line 30"/>
          <p:cNvSpPr>
            <a:spLocks noChangeShapeType="1"/>
          </p:cNvSpPr>
          <p:nvPr/>
        </p:nvSpPr>
        <p:spPr bwMode="auto">
          <a:xfrm>
            <a:off x="6858000" y="3557588"/>
            <a:ext cx="0" cy="1600200"/>
          </a:xfrm>
          <a:prstGeom prst="line">
            <a:avLst/>
          </a:prstGeom>
          <a:noFill/>
          <a:ln w="25400">
            <a:solidFill>
              <a:schemeClr val="tx1"/>
            </a:solidFill>
            <a:round/>
            <a:headEnd type="triangle" w="lg" len="lg"/>
            <a:tailEnd/>
          </a:ln>
          <a:effectLst/>
        </p:spPr>
        <p:txBody>
          <a:bodyPr wrap="none" anchor="ctr"/>
          <a:lstStyle/>
          <a:p>
            <a:endParaRPr lang="fr-FR"/>
          </a:p>
        </p:txBody>
      </p:sp>
      <p:sp>
        <p:nvSpPr>
          <p:cNvPr id="72735" name="Arc 31"/>
          <p:cNvSpPr>
            <a:spLocks/>
          </p:cNvSpPr>
          <p:nvPr/>
        </p:nvSpPr>
        <p:spPr bwMode="auto">
          <a:xfrm rot="5400000" flipH="1">
            <a:off x="7119938" y="4310063"/>
            <a:ext cx="195262" cy="7096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FF6600"/>
          </a:solidFill>
          <a:ln w="25400">
            <a:solidFill>
              <a:srgbClr val="FF6600"/>
            </a:solidFill>
            <a:round/>
            <a:headEnd/>
            <a:tailEnd/>
          </a:ln>
          <a:effectLst/>
        </p:spPr>
        <p:txBody>
          <a:bodyPr wrap="none" anchor="ctr"/>
          <a:lstStyle/>
          <a:p>
            <a:endParaRPr lang="fr-FR"/>
          </a:p>
        </p:txBody>
      </p:sp>
      <p:sp>
        <p:nvSpPr>
          <p:cNvPr id="72736" name="Arc 32"/>
          <p:cNvSpPr>
            <a:spLocks/>
          </p:cNvSpPr>
          <p:nvPr/>
        </p:nvSpPr>
        <p:spPr bwMode="auto">
          <a:xfrm rot="5400000">
            <a:off x="7103269" y="4512469"/>
            <a:ext cx="228600" cy="7096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FF6600"/>
          </a:solidFill>
          <a:ln w="25400">
            <a:solidFill>
              <a:srgbClr val="FF6600"/>
            </a:solidFill>
            <a:round/>
            <a:headEnd/>
            <a:tailEnd/>
          </a:ln>
          <a:effectLst/>
        </p:spPr>
        <p:txBody>
          <a:bodyPr wrap="none" anchor="ctr"/>
          <a:lstStyle/>
          <a:p>
            <a:endParaRPr lang="fr-FR"/>
          </a:p>
        </p:txBody>
      </p:sp>
      <p:sp>
        <p:nvSpPr>
          <p:cNvPr id="72737" name="Line 33"/>
          <p:cNvSpPr>
            <a:spLocks noChangeShapeType="1"/>
          </p:cNvSpPr>
          <p:nvPr/>
        </p:nvSpPr>
        <p:spPr bwMode="auto">
          <a:xfrm>
            <a:off x="6858000" y="4419600"/>
            <a:ext cx="1600200" cy="0"/>
          </a:xfrm>
          <a:prstGeom prst="line">
            <a:avLst/>
          </a:prstGeom>
          <a:noFill/>
          <a:ln w="25400">
            <a:solidFill>
              <a:srgbClr val="FF0000"/>
            </a:solidFill>
            <a:prstDash val="dash"/>
            <a:round/>
            <a:headEnd/>
            <a:tailEnd/>
          </a:ln>
          <a:effectLst/>
        </p:spPr>
        <p:txBody>
          <a:bodyPr wrap="none" anchor="ctr"/>
          <a:lstStyle/>
          <a:p>
            <a:endParaRPr lang="fr-FR"/>
          </a:p>
        </p:txBody>
      </p:sp>
      <p:sp>
        <p:nvSpPr>
          <p:cNvPr id="72738" name="Text Box 34"/>
          <p:cNvSpPr txBox="1">
            <a:spLocks noChangeArrowheads="1"/>
          </p:cNvSpPr>
          <p:nvPr/>
        </p:nvSpPr>
        <p:spPr bwMode="auto">
          <a:xfrm>
            <a:off x="6843713" y="3373438"/>
            <a:ext cx="1066800" cy="366712"/>
          </a:xfrm>
          <a:prstGeom prst="rect">
            <a:avLst/>
          </a:prstGeom>
          <a:noFill/>
          <a:ln w="25400" algn="ctr">
            <a:noFill/>
            <a:miter lim="800000"/>
            <a:headEnd/>
            <a:tailEnd/>
          </a:ln>
          <a:effectLst/>
        </p:spPr>
        <p:txBody>
          <a:bodyPr>
            <a:spAutoFit/>
          </a:bodyPr>
          <a:lstStyle/>
          <a:p>
            <a:pPr>
              <a:spcBef>
                <a:spcPct val="50000"/>
              </a:spcBef>
            </a:pPr>
            <a:r>
              <a:rPr lang="fr-FR" b="1" dirty="0" err="1" smtClean="0">
                <a:latin typeface="Calibri" pitchFamily="34" charset="0"/>
              </a:rPr>
              <a:t>Energy</a:t>
            </a:r>
            <a:endParaRPr lang="fr-FR" b="1" dirty="0">
              <a:latin typeface="Calibri" pitchFamily="34" charset="0"/>
            </a:endParaRPr>
          </a:p>
        </p:txBody>
      </p:sp>
      <p:sp>
        <p:nvSpPr>
          <p:cNvPr id="72739" name="Text Box 35"/>
          <p:cNvSpPr txBox="1">
            <a:spLocks noChangeArrowheads="1"/>
          </p:cNvSpPr>
          <p:nvPr/>
        </p:nvSpPr>
        <p:spPr bwMode="auto">
          <a:xfrm>
            <a:off x="8267700" y="5189538"/>
            <a:ext cx="685800" cy="366712"/>
          </a:xfrm>
          <a:prstGeom prst="rect">
            <a:avLst/>
          </a:prstGeom>
          <a:noFill/>
          <a:ln w="25400" algn="ctr">
            <a:noFill/>
            <a:miter lim="800000"/>
            <a:headEnd/>
            <a:tailEnd/>
          </a:ln>
          <a:effectLst/>
        </p:spPr>
        <p:txBody>
          <a:bodyPr>
            <a:spAutoFit/>
          </a:bodyPr>
          <a:lstStyle/>
          <a:p>
            <a:pPr>
              <a:spcBef>
                <a:spcPct val="50000"/>
              </a:spcBef>
            </a:pPr>
            <a:r>
              <a:rPr lang="fr-FR" b="1">
                <a:latin typeface="Calibri" pitchFamily="34" charset="0"/>
              </a:rPr>
              <a:t>DOS</a:t>
            </a:r>
          </a:p>
        </p:txBody>
      </p:sp>
      <p:sp>
        <p:nvSpPr>
          <p:cNvPr id="72740" name="Text Box 36"/>
          <p:cNvSpPr txBox="1">
            <a:spLocks noChangeArrowheads="1"/>
          </p:cNvSpPr>
          <p:nvPr/>
        </p:nvSpPr>
        <p:spPr bwMode="auto">
          <a:xfrm>
            <a:off x="7924800" y="4357688"/>
            <a:ext cx="457200" cy="366712"/>
          </a:xfrm>
          <a:prstGeom prst="rect">
            <a:avLst/>
          </a:prstGeom>
          <a:noFill/>
          <a:ln w="25400" algn="ctr">
            <a:noFill/>
            <a:miter lim="800000"/>
            <a:headEnd/>
            <a:tailEnd/>
          </a:ln>
          <a:effectLst/>
        </p:spPr>
        <p:txBody>
          <a:bodyPr>
            <a:spAutoFit/>
          </a:bodyPr>
          <a:lstStyle/>
          <a:p>
            <a:pPr>
              <a:spcBef>
                <a:spcPct val="50000"/>
              </a:spcBef>
            </a:pPr>
            <a:r>
              <a:rPr lang="fr-FR" b="1">
                <a:solidFill>
                  <a:srgbClr val="FF0000"/>
                </a:solidFill>
                <a:latin typeface="Calibri" pitchFamily="34" charset="0"/>
              </a:rPr>
              <a:t>E</a:t>
            </a:r>
            <a:r>
              <a:rPr lang="fr-FR" b="1" baseline="-25000">
                <a:solidFill>
                  <a:srgbClr val="FF0000"/>
                </a:solidFill>
                <a:latin typeface="Calibri" pitchFamily="34" charset="0"/>
              </a:rPr>
              <a:t>F</a:t>
            </a:r>
          </a:p>
        </p:txBody>
      </p:sp>
      <p:sp>
        <p:nvSpPr>
          <p:cNvPr id="72741" name="Line 37"/>
          <p:cNvSpPr>
            <a:spLocks noChangeShapeType="1"/>
          </p:cNvSpPr>
          <p:nvPr/>
        </p:nvSpPr>
        <p:spPr bwMode="auto">
          <a:xfrm flipH="1" flipV="1">
            <a:off x="8580438" y="4040188"/>
            <a:ext cx="0" cy="762000"/>
          </a:xfrm>
          <a:prstGeom prst="line">
            <a:avLst/>
          </a:prstGeom>
          <a:noFill/>
          <a:ln w="25400">
            <a:solidFill>
              <a:schemeClr val="tx1"/>
            </a:solidFill>
            <a:round/>
            <a:headEnd type="triangle" w="med" len="med"/>
            <a:tailEnd type="triangle" w="med" len="med"/>
          </a:ln>
          <a:effectLst/>
        </p:spPr>
        <p:txBody>
          <a:bodyPr wrap="none" anchor="ctr"/>
          <a:lstStyle/>
          <a:p>
            <a:endParaRPr lang="fr-FR"/>
          </a:p>
        </p:txBody>
      </p:sp>
      <p:sp>
        <p:nvSpPr>
          <p:cNvPr id="72742" name="Text Box 38"/>
          <p:cNvSpPr txBox="1">
            <a:spLocks noChangeArrowheads="1"/>
          </p:cNvSpPr>
          <p:nvPr/>
        </p:nvSpPr>
        <p:spPr bwMode="auto">
          <a:xfrm>
            <a:off x="8580438" y="4192588"/>
            <a:ext cx="457200" cy="366712"/>
          </a:xfrm>
          <a:prstGeom prst="rect">
            <a:avLst/>
          </a:prstGeom>
          <a:noFill/>
          <a:ln w="25400" algn="ctr">
            <a:noFill/>
            <a:miter lim="800000"/>
            <a:headEnd/>
            <a:tailEnd/>
          </a:ln>
          <a:effectLst/>
        </p:spPr>
        <p:txBody>
          <a:bodyPr>
            <a:spAutoFit/>
          </a:bodyPr>
          <a:lstStyle/>
          <a:p>
            <a:pPr>
              <a:spcBef>
                <a:spcPct val="50000"/>
              </a:spcBef>
            </a:pPr>
            <a:r>
              <a:rPr lang="fr-FR" b="1" dirty="0">
                <a:latin typeface="Calibri" pitchFamily="34" charset="0"/>
              </a:rPr>
              <a:t>U</a:t>
            </a:r>
          </a:p>
        </p:txBody>
      </p:sp>
      <p:sp>
        <p:nvSpPr>
          <p:cNvPr id="72749" name="Line 45"/>
          <p:cNvSpPr>
            <a:spLocks noChangeShapeType="1"/>
          </p:cNvSpPr>
          <p:nvPr/>
        </p:nvSpPr>
        <p:spPr bwMode="auto">
          <a:xfrm>
            <a:off x="5943600" y="4419600"/>
            <a:ext cx="914400" cy="571500"/>
          </a:xfrm>
          <a:prstGeom prst="line">
            <a:avLst/>
          </a:prstGeom>
          <a:noFill/>
          <a:ln w="19050">
            <a:solidFill>
              <a:schemeClr val="tx1"/>
            </a:solidFill>
            <a:prstDash val="dash"/>
            <a:round/>
            <a:headEnd/>
            <a:tailEnd/>
          </a:ln>
          <a:effectLst/>
        </p:spPr>
        <p:txBody>
          <a:bodyPr wrap="none" anchor="ctr"/>
          <a:lstStyle/>
          <a:p>
            <a:endParaRPr lang="fr-FR"/>
          </a:p>
        </p:txBody>
      </p:sp>
      <p:grpSp>
        <p:nvGrpSpPr>
          <p:cNvPr id="72827" name="Group 123"/>
          <p:cNvGrpSpPr>
            <a:grpSpLocks/>
          </p:cNvGrpSpPr>
          <p:nvPr/>
        </p:nvGrpSpPr>
        <p:grpSpPr bwMode="auto">
          <a:xfrm>
            <a:off x="3810000" y="3671888"/>
            <a:ext cx="2590800" cy="2347912"/>
            <a:chOff x="2400" y="2313"/>
            <a:chExt cx="1632" cy="1479"/>
          </a:xfrm>
        </p:grpSpPr>
        <p:sp>
          <p:nvSpPr>
            <p:cNvPr id="72724" name="Text Box 20"/>
            <p:cNvSpPr txBox="1">
              <a:spLocks noChangeArrowheads="1"/>
            </p:cNvSpPr>
            <p:nvPr/>
          </p:nvSpPr>
          <p:spPr bwMode="auto">
            <a:xfrm>
              <a:off x="2400" y="2313"/>
              <a:ext cx="1632" cy="231"/>
            </a:xfrm>
            <a:prstGeom prst="rect">
              <a:avLst/>
            </a:prstGeom>
            <a:noFill/>
            <a:ln w="9525">
              <a:noFill/>
              <a:miter lim="800000"/>
              <a:headEnd/>
              <a:tailEnd/>
            </a:ln>
            <a:effectLst/>
          </p:spPr>
          <p:txBody>
            <a:bodyPr>
              <a:spAutoFit/>
            </a:bodyPr>
            <a:lstStyle/>
            <a:p>
              <a:pPr algn="ctr"/>
              <a:r>
                <a:rPr lang="fr-FR" dirty="0" err="1">
                  <a:latin typeface="Calibri" pitchFamily="34" charset="0"/>
                </a:rPr>
                <a:t>Molecular</a:t>
              </a:r>
              <a:r>
                <a:rPr lang="fr-FR" dirty="0">
                  <a:latin typeface="Calibri" pitchFamily="34" charset="0"/>
                </a:rPr>
                <a:t> </a:t>
              </a:r>
              <a:r>
                <a:rPr lang="fr-FR" dirty="0" err="1">
                  <a:latin typeface="Calibri" pitchFamily="34" charset="0"/>
                </a:rPr>
                <a:t>Orbitals</a:t>
              </a:r>
              <a:r>
                <a:rPr lang="fr-FR" dirty="0">
                  <a:latin typeface="Calibri" pitchFamily="34" charset="0"/>
                </a:rPr>
                <a:t> </a:t>
              </a:r>
            </a:p>
          </p:txBody>
        </p:sp>
        <p:sp>
          <p:nvSpPr>
            <p:cNvPr id="72743" name="Line 39"/>
            <p:cNvSpPr>
              <a:spLocks noChangeShapeType="1"/>
            </p:cNvSpPr>
            <p:nvPr/>
          </p:nvSpPr>
          <p:spPr bwMode="auto">
            <a:xfrm>
              <a:off x="2640" y="2784"/>
              <a:ext cx="240" cy="0"/>
            </a:xfrm>
            <a:prstGeom prst="line">
              <a:avLst/>
            </a:prstGeom>
            <a:noFill/>
            <a:ln w="25400">
              <a:solidFill>
                <a:schemeClr val="tx1"/>
              </a:solidFill>
              <a:round/>
              <a:headEnd/>
              <a:tailEnd/>
            </a:ln>
            <a:effectLst/>
          </p:spPr>
          <p:txBody>
            <a:bodyPr wrap="none" anchor="ctr"/>
            <a:lstStyle/>
            <a:p>
              <a:endParaRPr lang="fr-FR"/>
            </a:p>
          </p:txBody>
        </p:sp>
        <p:sp>
          <p:nvSpPr>
            <p:cNvPr id="72744" name="Line 40"/>
            <p:cNvSpPr>
              <a:spLocks noChangeShapeType="1"/>
            </p:cNvSpPr>
            <p:nvPr/>
          </p:nvSpPr>
          <p:spPr bwMode="auto">
            <a:xfrm>
              <a:off x="3072" y="2784"/>
              <a:ext cx="240" cy="0"/>
            </a:xfrm>
            <a:prstGeom prst="line">
              <a:avLst/>
            </a:prstGeom>
            <a:noFill/>
            <a:ln w="25400">
              <a:solidFill>
                <a:schemeClr val="tx1"/>
              </a:solidFill>
              <a:round/>
              <a:headEnd/>
              <a:tailEnd/>
            </a:ln>
            <a:effectLst/>
          </p:spPr>
          <p:txBody>
            <a:bodyPr wrap="none" anchor="ctr"/>
            <a:lstStyle/>
            <a:p>
              <a:endParaRPr lang="fr-FR"/>
            </a:p>
          </p:txBody>
        </p:sp>
        <p:sp>
          <p:nvSpPr>
            <p:cNvPr id="72745" name="Line 41"/>
            <p:cNvSpPr>
              <a:spLocks noChangeShapeType="1"/>
            </p:cNvSpPr>
            <p:nvPr/>
          </p:nvSpPr>
          <p:spPr bwMode="auto">
            <a:xfrm>
              <a:off x="3504" y="2784"/>
              <a:ext cx="240" cy="0"/>
            </a:xfrm>
            <a:prstGeom prst="line">
              <a:avLst/>
            </a:prstGeom>
            <a:noFill/>
            <a:ln w="25400">
              <a:solidFill>
                <a:schemeClr val="tx1"/>
              </a:solidFill>
              <a:round/>
              <a:headEnd/>
              <a:tailEnd/>
            </a:ln>
            <a:effectLst/>
          </p:spPr>
          <p:txBody>
            <a:bodyPr wrap="none" anchor="ctr"/>
            <a:lstStyle/>
            <a:p>
              <a:endParaRPr lang="fr-FR"/>
            </a:p>
          </p:txBody>
        </p:sp>
        <p:sp>
          <p:nvSpPr>
            <p:cNvPr id="72746" name="Line 42"/>
            <p:cNvSpPr>
              <a:spLocks noChangeShapeType="1"/>
            </p:cNvSpPr>
            <p:nvPr/>
          </p:nvSpPr>
          <p:spPr bwMode="auto">
            <a:xfrm>
              <a:off x="2850" y="3216"/>
              <a:ext cx="240" cy="0"/>
            </a:xfrm>
            <a:prstGeom prst="line">
              <a:avLst/>
            </a:prstGeom>
            <a:noFill/>
            <a:ln w="25400">
              <a:solidFill>
                <a:schemeClr val="tx1"/>
              </a:solidFill>
              <a:round/>
              <a:headEnd/>
              <a:tailEnd/>
            </a:ln>
            <a:effectLst/>
          </p:spPr>
          <p:txBody>
            <a:bodyPr wrap="none" anchor="ctr"/>
            <a:lstStyle/>
            <a:p>
              <a:endParaRPr lang="fr-FR"/>
            </a:p>
          </p:txBody>
        </p:sp>
        <p:sp>
          <p:nvSpPr>
            <p:cNvPr id="72747" name="Line 43"/>
            <p:cNvSpPr>
              <a:spLocks noChangeShapeType="1"/>
            </p:cNvSpPr>
            <p:nvPr/>
          </p:nvSpPr>
          <p:spPr bwMode="auto">
            <a:xfrm>
              <a:off x="3282" y="3216"/>
              <a:ext cx="240" cy="0"/>
            </a:xfrm>
            <a:prstGeom prst="line">
              <a:avLst/>
            </a:prstGeom>
            <a:noFill/>
            <a:ln w="25400">
              <a:solidFill>
                <a:schemeClr val="tx1"/>
              </a:solidFill>
              <a:round/>
              <a:headEnd/>
              <a:tailEnd/>
            </a:ln>
            <a:effectLst/>
          </p:spPr>
          <p:txBody>
            <a:bodyPr wrap="none" anchor="ctr"/>
            <a:lstStyle/>
            <a:p>
              <a:endParaRPr lang="fr-FR"/>
            </a:p>
          </p:txBody>
        </p:sp>
        <p:sp>
          <p:nvSpPr>
            <p:cNvPr id="72748" name="Line 44"/>
            <p:cNvSpPr>
              <a:spLocks noChangeShapeType="1"/>
            </p:cNvSpPr>
            <p:nvPr/>
          </p:nvSpPr>
          <p:spPr bwMode="auto">
            <a:xfrm>
              <a:off x="3072" y="3648"/>
              <a:ext cx="240" cy="0"/>
            </a:xfrm>
            <a:prstGeom prst="line">
              <a:avLst/>
            </a:prstGeom>
            <a:noFill/>
            <a:ln w="25400">
              <a:solidFill>
                <a:schemeClr val="tx1"/>
              </a:solidFill>
              <a:round/>
              <a:headEnd/>
              <a:tailEnd/>
            </a:ln>
            <a:effectLst/>
          </p:spPr>
          <p:txBody>
            <a:bodyPr wrap="none" anchor="ctr"/>
            <a:lstStyle/>
            <a:p>
              <a:endParaRPr lang="fr-FR"/>
            </a:p>
          </p:txBody>
        </p:sp>
        <p:sp>
          <p:nvSpPr>
            <p:cNvPr id="72750" name="Line 46"/>
            <p:cNvSpPr>
              <a:spLocks noChangeShapeType="1"/>
            </p:cNvSpPr>
            <p:nvPr/>
          </p:nvSpPr>
          <p:spPr bwMode="auto">
            <a:xfrm flipV="1">
              <a:off x="3138" y="3504"/>
              <a:ext cx="0" cy="272"/>
            </a:xfrm>
            <a:prstGeom prst="line">
              <a:avLst/>
            </a:prstGeom>
            <a:noFill/>
            <a:ln w="38100">
              <a:solidFill>
                <a:srgbClr val="FF0000"/>
              </a:solidFill>
              <a:round/>
              <a:headEnd/>
              <a:tailEnd type="triangle" w="lg" len="lg"/>
            </a:ln>
            <a:effectLst/>
          </p:spPr>
          <p:txBody>
            <a:bodyPr wrap="none" anchor="ctr"/>
            <a:lstStyle/>
            <a:p>
              <a:endParaRPr lang="fr-FR"/>
            </a:p>
          </p:txBody>
        </p:sp>
        <p:sp>
          <p:nvSpPr>
            <p:cNvPr id="72751" name="Line 47"/>
            <p:cNvSpPr>
              <a:spLocks noChangeShapeType="1"/>
            </p:cNvSpPr>
            <p:nvPr/>
          </p:nvSpPr>
          <p:spPr bwMode="auto">
            <a:xfrm>
              <a:off x="3234" y="3520"/>
              <a:ext cx="0" cy="272"/>
            </a:xfrm>
            <a:prstGeom prst="line">
              <a:avLst/>
            </a:prstGeom>
            <a:noFill/>
            <a:ln w="38100">
              <a:solidFill>
                <a:srgbClr val="FF0000"/>
              </a:solidFill>
              <a:round/>
              <a:headEnd/>
              <a:tailEnd type="triangle" w="lg" len="lg"/>
            </a:ln>
            <a:effectLst/>
          </p:spPr>
          <p:txBody>
            <a:bodyPr wrap="none" anchor="ctr"/>
            <a:lstStyle/>
            <a:p>
              <a:endParaRPr lang="fr-FR"/>
            </a:p>
          </p:txBody>
        </p:sp>
        <p:sp>
          <p:nvSpPr>
            <p:cNvPr id="72752" name="Line 48"/>
            <p:cNvSpPr>
              <a:spLocks noChangeShapeType="1"/>
            </p:cNvSpPr>
            <p:nvPr/>
          </p:nvSpPr>
          <p:spPr bwMode="auto">
            <a:xfrm flipV="1">
              <a:off x="3348" y="3072"/>
              <a:ext cx="0" cy="272"/>
            </a:xfrm>
            <a:prstGeom prst="line">
              <a:avLst/>
            </a:prstGeom>
            <a:noFill/>
            <a:ln w="38100">
              <a:solidFill>
                <a:srgbClr val="FF0000"/>
              </a:solidFill>
              <a:round/>
              <a:headEnd/>
              <a:tailEnd type="triangle" w="lg" len="lg"/>
            </a:ln>
            <a:effectLst/>
          </p:spPr>
          <p:txBody>
            <a:bodyPr wrap="none" anchor="ctr"/>
            <a:lstStyle/>
            <a:p>
              <a:endParaRPr lang="fr-FR"/>
            </a:p>
          </p:txBody>
        </p:sp>
        <p:sp>
          <p:nvSpPr>
            <p:cNvPr id="72753" name="Line 49"/>
            <p:cNvSpPr>
              <a:spLocks noChangeShapeType="1"/>
            </p:cNvSpPr>
            <p:nvPr/>
          </p:nvSpPr>
          <p:spPr bwMode="auto">
            <a:xfrm>
              <a:off x="3444" y="3088"/>
              <a:ext cx="0" cy="272"/>
            </a:xfrm>
            <a:prstGeom prst="line">
              <a:avLst/>
            </a:prstGeom>
            <a:noFill/>
            <a:ln w="38100">
              <a:solidFill>
                <a:srgbClr val="FF0000"/>
              </a:solidFill>
              <a:round/>
              <a:headEnd/>
              <a:tailEnd type="triangle" w="lg" len="lg"/>
            </a:ln>
            <a:effectLst/>
          </p:spPr>
          <p:txBody>
            <a:bodyPr wrap="none" anchor="ctr"/>
            <a:lstStyle/>
            <a:p>
              <a:endParaRPr lang="fr-FR"/>
            </a:p>
          </p:txBody>
        </p:sp>
        <p:sp>
          <p:nvSpPr>
            <p:cNvPr id="72754" name="Line 50"/>
            <p:cNvSpPr>
              <a:spLocks noChangeShapeType="1"/>
            </p:cNvSpPr>
            <p:nvPr/>
          </p:nvSpPr>
          <p:spPr bwMode="auto">
            <a:xfrm flipV="1">
              <a:off x="2916" y="3072"/>
              <a:ext cx="0" cy="272"/>
            </a:xfrm>
            <a:prstGeom prst="line">
              <a:avLst/>
            </a:prstGeom>
            <a:noFill/>
            <a:ln w="38100">
              <a:solidFill>
                <a:srgbClr val="FF0000"/>
              </a:solidFill>
              <a:round/>
              <a:headEnd/>
              <a:tailEnd type="triangle" w="lg" len="lg"/>
            </a:ln>
            <a:effectLst/>
          </p:spPr>
          <p:txBody>
            <a:bodyPr wrap="none" anchor="ctr"/>
            <a:lstStyle/>
            <a:p>
              <a:endParaRPr lang="fr-FR"/>
            </a:p>
          </p:txBody>
        </p:sp>
        <p:sp>
          <p:nvSpPr>
            <p:cNvPr id="72755" name="Line 51"/>
            <p:cNvSpPr>
              <a:spLocks noChangeShapeType="1"/>
            </p:cNvSpPr>
            <p:nvPr/>
          </p:nvSpPr>
          <p:spPr bwMode="auto">
            <a:xfrm>
              <a:off x="3012" y="3088"/>
              <a:ext cx="0" cy="272"/>
            </a:xfrm>
            <a:prstGeom prst="line">
              <a:avLst/>
            </a:prstGeom>
            <a:noFill/>
            <a:ln w="38100">
              <a:solidFill>
                <a:srgbClr val="FF0000"/>
              </a:solidFill>
              <a:round/>
              <a:headEnd/>
              <a:tailEnd type="triangle" w="lg" len="lg"/>
            </a:ln>
            <a:effectLst/>
          </p:spPr>
          <p:txBody>
            <a:bodyPr wrap="none" anchor="ctr"/>
            <a:lstStyle/>
            <a:p>
              <a:endParaRPr lang="fr-FR"/>
            </a:p>
          </p:txBody>
        </p:sp>
        <p:sp>
          <p:nvSpPr>
            <p:cNvPr id="72756" name="Line 52"/>
            <p:cNvSpPr>
              <a:spLocks noChangeShapeType="1"/>
            </p:cNvSpPr>
            <p:nvPr/>
          </p:nvSpPr>
          <p:spPr bwMode="auto">
            <a:xfrm flipV="1">
              <a:off x="3560" y="2640"/>
              <a:ext cx="0" cy="272"/>
            </a:xfrm>
            <a:prstGeom prst="line">
              <a:avLst/>
            </a:prstGeom>
            <a:noFill/>
            <a:ln w="38100">
              <a:solidFill>
                <a:srgbClr val="FF0000"/>
              </a:solidFill>
              <a:round/>
              <a:headEnd/>
              <a:tailEnd type="triangle" w="lg" len="lg"/>
            </a:ln>
            <a:effectLst/>
          </p:spPr>
          <p:txBody>
            <a:bodyPr wrap="none" anchor="ctr"/>
            <a:lstStyle/>
            <a:p>
              <a:endParaRPr lang="fr-FR"/>
            </a:p>
          </p:txBody>
        </p:sp>
      </p:grpSp>
      <p:sp>
        <p:nvSpPr>
          <p:cNvPr id="72758" name="Line 54"/>
          <p:cNvSpPr>
            <a:spLocks noChangeShapeType="1"/>
          </p:cNvSpPr>
          <p:nvPr/>
        </p:nvSpPr>
        <p:spPr bwMode="auto">
          <a:xfrm flipV="1">
            <a:off x="5943600" y="4214813"/>
            <a:ext cx="900113" cy="204787"/>
          </a:xfrm>
          <a:prstGeom prst="line">
            <a:avLst/>
          </a:prstGeom>
          <a:noFill/>
          <a:ln w="19050">
            <a:solidFill>
              <a:schemeClr val="tx1"/>
            </a:solidFill>
            <a:prstDash val="dash"/>
            <a:round/>
            <a:headEnd/>
            <a:tailEnd/>
          </a:ln>
          <a:effectLst/>
        </p:spPr>
        <p:txBody>
          <a:bodyPr wrap="none" anchor="ctr"/>
          <a:lstStyle/>
          <a:p>
            <a:endParaRPr lang="fr-FR"/>
          </a:p>
        </p:txBody>
      </p:sp>
      <p:sp>
        <p:nvSpPr>
          <p:cNvPr id="72759" name="Line 55"/>
          <p:cNvSpPr>
            <a:spLocks noChangeShapeType="1"/>
          </p:cNvSpPr>
          <p:nvPr/>
        </p:nvSpPr>
        <p:spPr bwMode="auto">
          <a:xfrm>
            <a:off x="5943600" y="4419600"/>
            <a:ext cx="914400" cy="219075"/>
          </a:xfrm>
          <a:prstGeom prst="line">
            <a:avLst/>
          </a:prstGeom>
          <a:noFill/>
          <a:ln w="19050">
            <a:solidFill>
              <a:schemeClr val="tx1"/>
            </a:solidFill>
            <a:prstDash val="dash"/>
            <a:round/>
            <a:headEnd/>
            <a:tailEnd/>
          </a:ln>
          <a:effectLst/>
        </p:spPr>
        <p:txBody>
          <a:bodyPr wrap="none" anchor="ctr"/>
          <a:lstStyle/>
          <a:p>
            <a:endParaRPr lang="fr-FR"/>
          </a:p>
        </p:txBody>
      </p:sp>
      <p:sp>
        <p:nvSpPr>
          <p:cNvPr id="72825" name="Rectangle 121"/>
          <p:cNvSpPr>
            <a:spLocks noChangeArrowheads="1"/>
          </p:cNvSpPr>
          <p:nvPr/>
        </p:nvSpPr>
        <p:spPr bwMode="auto">
          <a:xfrm>
            <a:off x="200025" y="6061075"/>
            <a:ext cx="4105275" cy="738664"/>
          </a:xfrm>
          <a:prstGeom prst="rect">
            <a:avLst/>
          </a:prstGeom>
          <a:noFill/>
          <a:ln w="9525">
            <a:noFill/>
            <a:miter lim="800000"/>
            <a:headEnd/>
            <a:tailEnd/>
          </a:ln>
          <a:effectLst/>
        </p:spPr>
        <p:txBody>
          <a:bodyPr>
            <a:spAutoFit/>
          </a:bodyPr>
          <a:lstStyle/>
          <a:p>
            <a:r>
              <a:rPr lang="fr-FR" sz="1400">
                <a:latin typeface="Calibri" pitchFamily="34" charset="0"/>
              </a:rPr>
              <a:t>Ben Yaich, H.; Jegaden, J. C.; Potel, M.; Sergent, M.; </a:t>
            </a:r>
            <a:br>
              <a:rPr lang="fr-FR" sz="1400">
                <a:latin typeface="Calibri" pitchFamily="34" charset="0"/>
              </a:rPr>
            </a:br>
            <a:r>
              <a:rPr lang="fr-FR" sz="1400">
                <a:latin typeface="Calibri" pitchFamily="34" charset="0"/>
              </a:rPr>
              <a:t>Rastogi, A. K.;Tournier, R. </a:t>
            </a:r>
          </a:p>
          <a:p>
            <a:r>
              <a:rPr lang="fr-FR" sz="1400" i="1">
                <a:latin typeface="Calibri" pitchFamily="34" charset="0"/>
              </a:rPr>
              <a:t>J. Less-Common Met. </a:t>
            </a:r>
            <a:r>
              <a:rPr lang="fr-FR" sz="1400" b="1">
                <a:latin typeface="Calibri" pitchFamily="34" charset="0"/>
              </a:rPr>
              <a:t>1984</a:t>
            </a:r>
            <a:r>
              <a:rPr lang="fr-FR" sz="1400">
                <a:latin typeface="Calibri" pitchFamily="34" charset="0"/>
              </a:rPr>
              <a:t>, </a:t>
            </a:r>
            <a:r>
              <a:rPr lang="fr-FR" sz="1400" i="1">
                <a:latin typeface="Calibri" pitchFamily="34" charset="0"/>
              </a:rPr>
              <a:t>102</a:t>
            </a:r>
            <a:r>
              <a:rPr lang="fr-FR" sz="1400">
                <a:latin typeface="Calibri" pitchFamily="34" charset="0"/>
              </a:rPr>
              <a:t>, 9.</a:t>
            </a:r>
          </a:p>
        </p:txBody>
      </p:sp>
      <p:sp>
        <p:nvSpPr>
          <p:cNvPr id="72826" name="Rectangle 117"/>
          <p:cNvSpPr>
            <a:spLocks noChangeArrowheads="1"/>
          </p:cNvSpPr>
          <p:nvPr/>
        </p:nvSpPr>
        <p:spPr bwMode="auto">
          <a:xfrm>
            <a:off x="136525" y="944563"/>
            <a:ext cx="3885743" cy="400110"/>
          </a:xfrm>
          <a:prstGeom prst="rect">
            <a:avLst/>
          </a:prstGeom>
          <a:noFill/>
          <a:ln w="9525">
            <a:noFill/>
            <a:miter lim="800000"/>
            <a:headEnd/>
            <a:tailEnd/>
          </a:ln>
        </p:spPr>
        <p:txBody>
          <a:bodyPr wrap="none">
            <a:spAutoFit/>
          </a:bodyPr>
          <a:lstStyle/>
          <a:p>
            <a:pPr algn="ctr"/>
            <a:r>
              <a:rPr lang="fr-FR" sz="2000" b="1">
                <a:solidFill>
                  <a:srgbClr val="000000"/>
                </a:solidFill>
                <a:latin typeface="Calibri" pitchFamily="34" charset="0"/>
                <a:cs typeface="Arial" charset="0"/>
              </a:rPr>
              <a:t>Clustered lacunar spinel structure :</a:t>
            </a:r>
            <a:endParaRPr lang="fr-FR" sz="2000" b="1" baseline="-25000">
              <a:solidFill>
                <a:srgbClr val="000000"/>
              </a:solidFill>
              <a:latin typeface="Calibri" pitchFamily="34" charset="0"/>
              <a:cs typeface="Arial" charset="0"/>
            </a:endParaRPr>
          </a:p>
        </p:txBody>
      </p:sp>
      <p:grpSp>
        <p:nvGrpSpPr>
          <p:cNvPr id="72821" name="Group 54"/>
          <p:cNvGrpSpPr>
            <a:grpSpLocks/>
          </p:cNvGrpSpPr>
          <p:nvPr/>
        </p:nvGrpSpPr>
        <p:grpSpPr bwMode="auto">
          <a:xfrm>
            <a:off x="4572000" y="6059488"/>
            <a:ext cx="4213225" cy="465137"/>
            <a:chOff x="4392612" y="5581656"/>
            <a:chExt cx="4212742" cy="465576"/>
          </a:xfrm>
          <a:solidFill>
            <a:srgbClr val="0070C0"/>
          </a:solidFill>
        </p:grpSpPr>
        <p:sp>
          <p:nvSpPr>
            <p:cNvPr id="52" name="AutoShape 19"/>
            <p:cNvSpPr>
              <a:spLocks noChangeArrowheads="1"/>
            </p:cNvSpPr>
            <p:nvPr/>
          </p:nvSpPr>
          <p:spPr bwMode="auto">
            <a:xfrm>
              <a:off x="4392612" y="5581656"/>
              <a:ext cx="4212742" cy="465576"/>
            </a:xfrm>
            <a:prstGeom prst="roundRect">
              <a:avLst>
                <a:gd name="adj" fmla="val 16667"/>
              </a:avLst>
            </a:prstGeom>
            <a:grpFill/>
            <a:ln w="9525">
              <a:round/>
              <a:headEnd/>
              <a:tailEnd/>
            </a:ln>
            <a:effectLst>
              <a:outerShdw dist="50800" dir="5400000" algn="ctr" rotWithShape="0">
                <a:schemeClr val="bg2"/>
              </a:outerShdw>
            </a:effectLst>
            <a:scene3d>
              <a:camera prst="legacyObliqueTopRight"/>
              <a:lightRig rig="legacyFlat3" dir="b"/>
            </a:scene3d>
            <a:sp3d extrusionH="49200" prstMaterial="legacyMatte">
              <a:bevelT w="13500" h="13500" prst="angle"/>
              <a:bevelB w="13500" h="13500" prst="angle"/>
              <a:extrusionClr>
                <a:schemeClr val="bg2">
                  <a:lumMod val="20000"/>
                  <a:lumOff val="80000"/>
                </a:schemeClr>
              </a:extrusionClr>
            </a:sp3d>
          </p:spPr>
          <p:txBody>
            <a:bodyPr wrap="none" anchor="ctr">
              <a:flatTx/>
            </a:bodyPr>
            <a:lstStyle/>
            <a:p>
              <a:pPr>
                <a:defRPr/>
              </a:pPr>
              <a:endParaRPr lang="fr-FR">
                <a:solidFill>
                  <a:schemeClr val="bg1"/>
                </a:solidFill>
                <a:latin typeface="Calibri" pitchFamily="34" charset="0"/>
                <a:cs typeface="Arial" pitchFamily="34" charset="0"/>
              </a:endParaRPr>
            </a:p>
          </p:txBody>
        </p:sp>
        <p:sp>
          <p:nvSpPr>
            <p:cNvPr id="72823" name="Rectangle 120"/>
            <p:cNvSpPr>
              <a:spLocks noChangeArrowheads="1"/>
            </p:cNvSpPr>
            <p:nvPr/>
          </p:nvSpPr>
          <p:spPr bwMode="auto">
            <a:xfrm>
              <a:off x="4392612" y="5581656"/>
              <a:ext cx="4087253" cy="400488"/>
            </a:xfrm>
            <a:prstGeom prst="rect">
              <a:avLst/>
            </a:prstGeom>
            <a:grpFill/>
            <a:ln w="9525">
              <a:noFill/>
              <a:miter lim="800000"/>
              <a:headEnd/>
              <a:tailEnd/>
            </a:ln>
          </p:spPr>
          <p:txBody>
            <a:bodyPr wrap="none">
              <a:spAutoFit/>
            </a:bodyPr>
            <a:lstStyle/>
            <a:p>
              <a:r>
                <a:rPr lang="fr-FR" sz="2000" b="1">
                  <a:solidFill>
                    <a:schemeClr val="bg1"/>
                  </a:solidFill>
                  <a:latin typeface="Calibri" pitchFamily="34" charset="0"/>
                  <a:cs typeface="Arial" charset="0"/>
                </a:rPr>
                <a:t>AM</a:t>
              </a:r>
              <a:r>
                <a:rPr lang="fr-FR" sz="2000" b="1" baseline="-25000">
                  <a:solidFill>
                    <a:schemeClr val="bg1"/>
                  </a:solidFill>
                  <a:latin typeface="Calibri" pitchFamily="34" charset="0"/>
                  <a:cs typeface="Arial" charset="0"/>
                </a:rPr>
                <a:t>4</a:t>
              </a:r>
              <a:r>
                <a:rPr lang="fr-FR" sz="2000" b="1">
                  <a:solidFill>
                    <a:schemeClr val="bg1"/>
                  </a:solidFill>
                  <a:latin typeface="Calibri" pitchFamily="34" charset="0"/>
                  <a:cs typeface="Arial" charset="0"/>
                </a:rPr>
                <a:t>Q</a:t>
              </a:r>
              <a:r>
                <a:rPr lang="fr-FR" sz="2000" b="1" baseline="-25000">
                  <a:solidFill>
                    <a:schemeClr val="bg1"/>
                  </a:solidFill>
                  <a:latin typeface="Calibri" pitchFamily="34" charset="0"/>
                  <a:cs typeface="Arial" charset="0"/>
                </a:rPr>
                <a:t>8</a:t>
              </a:r>
              <a:r>
                <a:rPr lang="fr-FR" sz="2000" b="1">
                  <a:solidFill>
                    <a:schemeClr val="bg1"/>
                  </a:solidFill>
                  <a:latin typeface="Calibri" pitchFamily="34" charset="0"/>
                  <a:cs typeface="Arial" charset="0"/>
                </a:rPr>
                <a:t> : Narrow Gap Mott Insulators</a:t>
              </a:r>
            </a:p>
          </p:txBody>
        </p:sp>
      </p:grpSp>
      <p:sp>
        <p:nvSpPr>
          <p:cNvPr id="72824" name="Rectangle 120"/>
          <p:cNvSpPr>
            <a:spLocks noChangeArrowheads="1"/>
          </p:cNvSpPr>
          <p:nvPr/>
        </p:nvSpPr>
        <p:spPr bwMode="auto">
          <a:xfrm>
            <a:off x="4600575" y="6508750"/>
            <a:ext cx="4217988" cy="304800"/>
          </a:xfrm>
          <a:prstGeom prst="rect">
            <a:avLst/>
          </a:prstGeom>
          <a:noFill/>
          <a:ln w="76200" cmpd="tri">
            <a:noFill/>
            <a:miter lim="800000"/>
            <a:headEnd/>
            <a:tailEnd/>
          </a:ln>
          <a:effectLst/>
        </p:spPr>
        <p:txBody>
          <a:bodyPr anchor="b">
            <a:spAutoFit/>
          </a:bodyPr>
          <a:lstStyle/>
          <a:p>
            <a:pPr>
              <a:spcBef>
                <a:spcPct val="50000"/>
              </a:spcBef>
            </a:pPr>
            <a:r>
              <a:rPr lang="fr-FR" sz="1400">
                <a:solidFill>
                  <a:schemeClr val="tx2"/>
                </a:solidFill>
                <a:latin typeface="Calibri" pitchFamily="34" charset="0"/>
              </a:rPr>
              <a:t>Pocha, R. et al., </a:t>
            </a:r>
            <a:r>
              <a:rPr lang="fr-FR" sz="1400" i="1">
                <a:solidFill>
                  <a:schemeClr val="tx2"/>
                </a:solidFill>
                <a:latin typeface="Calibri" pitchFamily="34" charset="0"/>
              </a:rPr>
              <a:t>J. Am. Chem. Soc. </a:t>
            </a:r>
            <a:r>
              <a:rPr lang="fr-FR" sz="1400" b="1">
                <a:solidFill>
                  <a:schemeClr val="tx2"/>
                </a:solidFill>
                <a:latin typeface="Calibri" pitchFamily="34" charset="0"/>
              </a:rPr>
              <a:t>127</a:t>
            </a:r>
            <a:r>
              <a:rPr lang="fr-FR" sz="1400">
                <a:solidFill>
                  <a:schemeClr val="tx2"/>
                </a:solidFill>
                <a:latin typeface="Calibri" pitchFamily="34" charset="0"/>
              </a:rPr>
              <a:t>, </a:t>
            </a:r>
            <a:r>
              <a:rPr lang="fr-FR" sz="1400" i="1">
                <a:solidFill>
                  <a:schemeClr val="tx2"/>
                </a:solidFill>
                <a:latin typeface="Calibri" pitchFamily="34" charset="0"/>
              </a:rPr>
              <a:t>8732 </a:t>
            </a:r>
            <a:r>
              <a:rPr lang="fr-FR" sz="1400">
                <a:solidFill>
                  <a:schemeClr val="tx2"/>
                </a:solidFill>
                <a:latin typeface="Calibri" pitchFamily="34" charset="0"/>
              </a:rPr>
              <a:t>(2005)</a:t>
            </a:r>
          </a:p>
        </p:txBody>
      </p:sp>
      <p:sp>
        <p:nvSpPr>
          <p:cNvPr id="72828" name="Rectangle 124"/>
          <p:cNvSpPr>
            <a:spLocks noChangeArrowheads="1"/>
          </p:cNvSpPr>
          <p:nvPr/>
        </p:nvSpPr>
        <p:spPr bwMode="auto">
          <a:xfrm>
            <a:off x="6732588" y="5516563"/>
            <a:ext cx="1507144" cy="369332"/>
          </a:xfrm>
          <a:prstGeom prst="rect">
            <a:avLst/>
          </a:prstGeom>
          <a:noFill/>
          <a:ln w="9525">
            <a:noFill/>
            <a:miter lim="800000"/>
            <a:headEnd/>
            <a:tailEnd/>
          </a:ln>
          <a:effectLst/>
        </p:spPr>
        <p:txBody>
          <a:bodyPr wrap="none">
            <a:spAutoFit/>
          </a:bodyPr>
          <a:lstStyle/>
          <a:p>
            <a:r>
              <a:rPr lang="fr-FR" b="1">
                <a:solidFill>
                  <a:srgbClr val="000000"/>
                </a:solidFill>
                <a:latin typeface="Calibri" pitchFamily="34" charset="0"/>
              </a:rPr>
              <a:t>Gap ~ 0.25 eV</a:t>
            </a:r>
          </a:p>
        </p:txBody>
      </p:sp>
      <p:sp>
        <p:nvSpPr>
          <p:cNvPr id="4" name="Title Placeholder 1"/>
          <p:cNvSpPr txBox="1">
            <a:spLocks/>
          </p:cNvSpPr>
          <p:nvPr/>
        </p:nvSpPr>
        <p:spPr bwMode="auto">
          <a:xfrm>
            <a:off x="0" y="-26988"/>
            <a:ext cx="9144000" cy="744538"/>
          </a:xfrm>
          <a:prstGeom prst="rect">
            <a:avLst/>
          </a:prstGeom>
          <a:gradFill rotWithShape="0">
            <a:gsLst>
              <a:gs pos="0">
                <a:schemeClr val="accent2">
                  <a:gamma/>
                  <a:shade val="46275"/>
                  <a:invGamma/>
                </a:schemeClr>
              </a:gs>
              <a:gs pos="50000">
                <a:schemeClr val="accent2"/>
              </a:gs>
              <a:gs pos="100000">
                <a:schemeClr val="accent2">
                  <a:gamma/>
                  <a:shade val="46275"/>
                  <a:invGamma/>
                </a:schemeClr>
              </a:gs>
            </a:gsLst>
            <a:lin ang="5400000" scaled="1"/>
          </a:gradFill>
          <a:ln w="9525">
            <a:solidFill>
              <a:schemeClr val="tx1"/>
            </a:solidFill>
            <a:miter lim="800000"/>
            <a:headEnd/>
            <a:tailEnd/>
          </a:ln>
        </p:spPr>
        <p:txBody>
          <a:bodyPr anchor="ctr"/>
          <a:lstStyle/>
          <a:p>
            <a:pPr algn="ctr"/>
            <a:r>
              <a:rPr lang="fr-FR" sz="3200" b="1">
                <a:solidFill>
                  <a:schemeClr val="bg1"/>
                </a:solidFill>
                <a:latin typeface="Calibri" pitchFamily="34" charset="0"/>
                <a:cs typeface="Arial" charset="0"/>
              </a:rPr>
              <a:t>The Mott Insulator</a:t>
            </a:r>
            <a:r>
              <a:rPr lang="fr-FR" sz="3200" b="1" baseline="-25000">
                <a:solidFill>
                  <a:schemeClr val="bg1"/>
                </a:solidFill>
                <a:latin typeface="Calibri" pitchFamily="34" charset="0"/>
                <a:cs typeface="Arial" charset="0"/>
              </a:rPr>
              <a:t> </a:t>
            </a:r>
            <a:r>
              <a:rPr lang="fr-FR" sz="3200" b="1">
                <a:solidFill>
                  <a:schemeClr val="bg1"/>
                </a:solidFill>
                <a:latin typeface="Calibri" pitchFamily="34" charset="0"/>
                <a:cs typeface="Arial" charset="0"/>
              </a:rPr>
              <a:t>compounds AM</a:t>
            </a:r>
            <a:r>
              <a:rPr lang="fr-FR" sz="3200" b="1" baseline="-25000">
                <a:solidFill>
                  <a:schemeClr val="bg1"/>
                </a:solidFill>
                <a:latin typeface="Calibri" pitchFamily="34" charset="0"/>
                <a:cs typeface="Arial" charset="0"/>
              </a:rPr>
              <a:t>4</a:t>
            </a:r>
            <a:r>
              <a:rPr lang="fr-FR" sz="3200" b="1">
                <a:solidFill>
                  <a:schemeClr val="bg1"/>
                </a:solidFill>
                <a:latin typeface="Calibri" pitchFamily="34" charset="0"/>
                <a:cs typeface="Arial" charset="0"/>
              </a:rPr>
              <a:t>Q</a:t>
            </a:r>
            <a:r>
              <a:rPr lang="fr-FR" sz="3200" b="1" baseline="-25000">
                <a:solidFill>
                  <a:schemeClr val="bg1"/>
                </a:solidFill>
                <a:latin typeface="Calibri" pitchFamily="34" charset="0"/>
                <a:cs typeface="Arial" charset="0"/>
              </a:rPr>
              <a:t>8 </a:t>
            </a:r>
          </a:p>
        </p:txBody>
      </p:sp>
      <p:sp>
        <p:nvSpPr>
          <p:cNvPr id="72831" name="Text Box 127"/>
          <p:cNvSpPr txBox="1">
            <a:spLocks noChangeArrowheads="1"/>
          </p:cNvSpPr>
          <p:nvPr/>
        </p:nvSpPr>
        <p:spPr bwMode="auto">
          <a:xfrm>
            <a:off x="1547813" y="4724400"/>
            <a:ext cx="1088760" cy="369332"/>
          </a:xfrm>
          <a:prstGeom prst="rect">
            <a:avLst/>
          </a:prstGeom>
          <a:noFill/>
          <a:ln w="9525">
            <a:noFill/>
            <a:miter lim="800000"/>
            <a:headEnd/>
            <a:tailEnd/>
          </a:ln>
          <a:effectLst/>
        </p:spPr>
        <p:txBody>
          <a:bodyPr wrap="none">
            <a:spAutoFit/>
          </a:bodyPr>
          <a:lstStyle/>
          <a:p>
            <a:r>
              <a:rPr lang="fr-FR" b="1" i="1" dirty="0">
                <a:latin typeface="Calibri" pitchFamily="34" charset="0"/>
              </a:rPr>
              <a:t>SG F-43m</a:t>
            </a:r>
          </a:p>
        </p:txBody>
      </p:sp>
      <p:sp>
        <p:nvSpPr>
          <p:cNvPr id="59" name="ZoneTexte 58"/>
          <p:cNvSpPr txBox="1"/>
          <p:nvPr/>
        </p:nvSpPr>
        <p:spPr>
          <a:xfrm>
            <a:off x="6840748" y="3873260"/>
            <a:ext cx="601447" cy="369332"/>
          </a:xfrm>
          <a:prstGeom prst="rect">
            <a:avLst/>
          </a:prstGeom>
          <a:noFill/>
        </p:spPr>
        <p:txBody>
          <a:bodyPr wrap="none" rtlCol="0">
            <a:spAutoFit/>
          </a:bodyPr>
          <a:lstStyle/>
          <a:p>
            <a:r>
              <a:rPr lang="fr-FR" dirty="0" smtClean="0">
                <a:solidFill>
                  <a:srgbClr val="FF6600"/>
                </a:solidFill>
                <a:latin typeface="Calibri" pitchFamily="34" charset="0"/>
              </a:rPr>
              <a:t>UHB</a:t>
            </a:r>
            <a:endParaRPr lang="fr-FR" dirty="0">
              <a:solidFill>
                <a:srgbClr val="FF6600"/>
              </a:solidFill>
              <a:latin typeface="Calibri" pitchFamily="34" charset="0"/>
            </a:endParaRPr>
          </a:p>
        </p:txBody>
      </p:sp>
      <p:sp>
        <p:nvSpPr>
          <p:cNvPr id="60" name="ZoneTexte 59"/>
          <p:cNvSpPr txBox="1"/>
          <p:nvPr/>
        </p:nvSpPr>
        <p:spPr>
          <a:xfrm>
            <a:off x="6840748" y="4577750"/>
            <a:ext cx="551754" cy="369332"/>
          </a:xfrm>
          <a:prstGeom prst="rect">
            <a:avLst/>
          </a:prstGeom>
          <a:noFill/>
        </p:spPr>
        <p:txBody>
          <a:bodyPr wrap="none" rtlCol="0">
            <a:spAutoFit/>
          </a:bodyPr>
          <a:lstStyle/>
          <a:p>
            <a:r>
              <a:rPr lang="fr-FR" dirty="0" smtClean="0">
                <a:solidFill>
                  <a:schemeClr val="bg1"/>
                </a:solidFill>
                <a:latin typeface="Calibri" pitchFamily="34" charset="0"/>
              </a:rPr>
              <a:t>LHB</a:t>
            </a:r>
            <a:endParaRPr lang="fr-FR" dirty="0">
              <a:solidFill>
                <a:schemeClr val="bg1"/>
              </a:solidFill>
              <a:latin typeface="Calibri" pitchFamily="34" charset="0"/>
            </a:endParaRPr>
          </a:p>
        </p:txBody>
      </p:sp>
      <p:sp>
        <p:nvSpPr>
          <p:cNvPr id="61" name="ZoneTexte 60"/>
          <p:cNvSpPr txBox="1"/>
          <p:nvPr/>
        </p:nvSpPr>
        <p:spPr>
          <a:xfrm>
            <a:off x="6400800" y="3114136"/>
            <a:ext cx="2743200" cy="307777"/>
          </a:xfrm>
          <a:prstGeom prst="rect">
            <a:avLst/>
          </a:prstGeom>
          <a:noFill/>
        </p:spPr>
        <p:txBody>
          <a:bodyPr wrap="square" rtlCol="0">
            <a:spAutoFit/>
          </a:bodyPr>
          <a:lstStyle/>
          <a:p>
            <a:r>
              <a:rPr lang="fr-FR" sz="1400" b="1" u="sng" dirty="0" err="1" smtClean="0">
                <a:latin typeface="Calibri" pitchFamily="34" charset="0"/>
              </a:rPr>
              <a:t>With</a:t>
            </a:r>
            <a:r>
              <a:rPr lang="fr-FR" sz="1400" b="1" u="sng" dirty="0" smtClean="0">
                <a:latin typeface="Calibri" pitchFamily="34" charset="0"/>
              </a:rPr>
              <a:t> </a:t>
            </a:r>
            <a:r>
              <a:rPr lang="fr-FR" sz="1400" b="1" u="sng" dirty="0" err="1" smtClean="0">
                <a:latin typeface="Calibri" pitchFamily="34" charset="0"/>
              </a:rPr>
              <a:t>coulombian</a:t>
            </a:r>
            <a:r>
              <a:rPr lang="fr-FR" sz="1400" b="1" u="sng" dirty="0" smtClean="0">
                <a:latin typeface="Calibri" pitchFamily="34" charset="0"/>
              </a:rPr>
              <a:t> </a:t>
            </a:r>
            <a:r>
              <a:rPr lang="fr-FR" sz="1400" b="1" u="sng" dirty="0" err="1" smtClean="0">
                <a:latin typeface="Calibri" pitchFamily="34" charset="0"/>
              </a:rPr>
              <a:t>repulsion</a:t>
            </a:r>
            <a:r>
              <a:rPr lang="fr-FR" sz="1400" b="1" u="sng" dirty="0" smtClean="0">
                <a:latin typeface="Calibri" pitchFamily="34" charset="0"/>
              </a:rPr>
              <a:t> U</a:t>
            </a:r>
            <a:endParaRPr lang="fr-FR" sz="1400" b="1" u="sng" dirty="0">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28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28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grpId="0" nodeType="clickEffect">
                                  <p:stCondLst>
                                    <p:cond delay="0"/>
                                  </p:stCondLst>
                                  <p:childTnLst>
                                    <p:set>
                                      <p:cBhvr>
                                        <p:cTn id="12" dur="1" fill="hold">
                                          <p:stCondLst>
                                            <p:cond delay="0"/>
                                          </p:stCondLst>
                                        </p:cTn>
                                        <p:tgtEl>
                                          <p:spTgt spid="72732"/>
                                        </p:tgtEl>
                                        <p:attrNameLst>
                                          <p:attrName>style.visibility</p:attrName>
                                        </p:attrNameLst>
                                      </p:cBhvr>
                                      <p:to>
                                        <p:strVal val="visible"/>
                                      </p:to>
                                    </p:set>
                                    <p:animEffect transition="in" filter="box(in)">
                                      <p:cBhvr>
                                        <p:cTn id="13" dur="500"/>
                                        <p:tgtEl>
                                          <p:spTgt spid="72732"/>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72733"/>
                                        </p:tgtEl>
                                        <p:attrNameLst>
                                          <p:attrName>style.visibility</p:attrName>
                                        </p:attrNameLst>
                                      </p:cBhvr>
                                      <p:to>
                                        <p:strVal val="visible"/>
                                      </p:to>
                                    </p:set>
                                    <p:animEffect transition="in" filter="box(in)">
                                      <p:cBhvr>
                                        <p:cTn id="16" dur="500"/>
                                        <p:tgtEl>
                                          <p:spTgt spid="72733"/>
                                        </p:tgtEl>
                                      </p:cBhvr>
                                    </p:animEffect>
                                  </p:childTnLst>
                                </p:cTn>
                              </p:par>
                              <p:par>
                                <p:cTn id="17" presetID="4" presetClass="entr" presetSubtype="16" fill="hold" grpId="0" nodeType="withEffect">
                                  <p:stCondLst>
                                    <p:cond delay="0"/>
                                  </p:stCondLst>
                                  <p:childTnLst>
                                    <p:set>
                                      <p:cBhvr>
                                        <p:cTn id="18" dur="1" fill="hold">
                                          <p:stCondLst>
                                            <p:cond delay="0"/>
                                          </p:stCondLst>
                                        </p:cTn>
                                        <p:tgtEl>
                                          <p:spTgt spid="72734"/>
                                        </p:tgtEl>
                                        <p:attrNameLst>
                                          <p:attrName>style.visibility</p:attrName>
                                        </p:attrNameLst>
                                      </p:cBhvr>
                                      <p:to>
                                        <p:strVal val="visible"/>
                                      </p:to>
                                    </p:set>
                                    <p:animEffect transition="in" filter="box(in)">
                                      <p:cBhvr>
                                        <p:cTn id="19" dur="500"/>
                                        <p:tgtEl>
                                          <p:spTgt spid="72734"/>
                                        </p:tgtEl>
                                      </p:cBhvr>
                                    </p:animEffect>
                                  </p:childTnLst>
                                </p:cTn>
                              </p:par>
                              <p:par>
                                <p:cTn id="20" presetID="4" presetClass="entr" presetSubtype="16" fill="hold" grpId="0" nodeType="withEffect">
                                  <p:stCondLst>
                                    <p:cond delay="0"/>
                                  </p:stCondLst>
                                  <p:childTnLst>
                                    <p:set>
                                      <p:cBhvr>
                                        <p:cTn id="21" dur="1" fill="hold">
                                          <p:stCondLst>
                                            <p:cond delay="0"/>
                                          </p:stCondLst>
                                        </p:cTn>
                                        <p:tgtEl>
                                          <p:spTgt spid="72737"/>
                                        </p:tgtEl>
                                        <p:attrNameLst>
                                          <p:attrName>style.visibility</p:attrName>
                                        </p:attrNameLst>
                                      </p:cBhvr>
                                      <p:to>
                                        <p:strVal val="visible"/>
                                      </p:to>
                                    </p:set>
                                    <p:animEffect transition="in" filter="box(in)">
                                      <p:cBhvr>
                                        <p:cTn id="22" dur="500"/>
                                        <p:tgtEl>
                                          <p:spTgt spid="72737"/>
                                        </p:tgtEl>
                                      </p:cBhvr>
                                    </p:animEffect>
                                  </p:childTnLst>
                                </p:cTn>
                              </p:par>
                              <p:par>
                                <p:cTn id="23" presetID="4" presetClass="entr" presetSubtype="16" fill="hold" grpId="0" nodeType="withEffect">
                                  <p:stCondLst>
                                    <p:cond delay="0"/>
                                  </p:stCondLst>
                                  <p:childTnLst>
                                    <p:set>
                                      <p:cBhvr>
                                        <p:cTn id="24" dur="1" fill="hold">
                                          <p:stCondLst>
                                            <p:cond delay="0"/>
                                          </p:stCondLst>
                                        </p:cTn>
                                        <p:tgtEl>
                                          <p:spTgt spid="72738"/>
                                        </p:tgtEl>
                                        <p:attrNameLst>
                                          <p:attrName>style.visibility</p:attrName>
                                        </p:attrNameLst>
                                      </p:cBhvr>
                                      <p:to>
                                        <p:strVal val="visible"/>
                                      </p:to>
                                    </p:set>
                                    <p:animEffect transition="in" filter="box(in)">
                                      <p:cBhvr>
                                        <p:cTn id="25" dur="500"/>
                                        <p:tgtEl>
                                          <p:spTgt spid="72738"/>
                                        </p:tgtEl>
                                      </p:cBhvr>
                                    </p:animEffect>
                                  </p:childTnLst>
                                </p:cTn>
                              </p:par>
                              <p:par>
                                <p:cTn id="26" presetID="4" presetClass="entr" presetSubtype="16" fill="hold" grpId="0" nodeType="withEffect">
                                  <p:stCondLst>
                                    <p:cond delay="0"/>
                                  </p:stCondLst>
                                  <p:childTnLst>
                                    <p:set>
                                      <p:cBhvr>
                                        <p:cTn id="27" dur="1" fill="hold">
                                          <p:stCondLst>
                                            <p:cond delay="0"/>
                                          </p:stCondLst>
                                        </p:cTn>
                                        <p:tgtEl>
                                          <p:spTgt spid="72739"/>
                                        </p:tgtEl>
                                        <p:attrNameLst>
                                          <p:attrName>style.visibility</p:attrName>
                                        </p:attrNameLst>
                                      </p:cBhvr>
                                      <p:to>
                                        <p:strVal val="visible"/>
                                      </p:to>
                                    </p:set>
                                    <p:animEffect transition="in" filter="box(in)">
                                      <p:cBhvr>
                                        <p:cTn id="28" dur="500"/>
                                        <p:tgtEl>
                                          <p:spTgt spid="72739"/>
                                        </p:tgtEl>
                                      </p:cBhvr>
                                    </p:animEffect>
                                  </p:childTnLst>
                                </p:cTn>
                              </p:par>
                              <p:par>
                                <p:cTn id="29" presetID="4" presetClass="entr" presetSubtype="16" fill="hold" grpId="0" nodeType="withEffect">
                                  <p:stCondLst>
                                    <p:cond delay="0"/>
                                  </p:stCondLst>
                                  <p:childTnLst>
                                    <p:set>
                                      <p:cBhvr>
                                        <p:cTn id="30" dur="1" fill="hold">
                                          <p:stCondLst>
                                            <p:cond delay="0"/>
                                          </p:stCondLst>
                                        </p:cTn>
                                        <p:tgtEl>
                                          <p:spTgt spid="72740"/>
                                        </p:tgtEl>
                                        <p:attrNameLst>
                                          <p:attrName>style.visibility</p:attrName>
                                        </p:attrNameLst>
                                      </p:cBhvr>
                                      <p:to>
                                        <p:strVal val="visible"/>
                                      </p:to>
                                    </p:set>
                                    <p:animEffect transition="in" filter="box(in)">
                                      <p:cBhvr>
                                        <p:cTn id="31" dur="500"/>
                                        <p:tgtEl>
                                          <p:spTgt spid="72740"/>
                                        </p:tgtEl>
                                      </p:cBhvr>
                                    </p:animEffect>
                                  </p:childTnLst>
                                </p:cTn>
                              </p:par>
                              <p:par>
                                <p:cTn id="32" presetID="4" presetClass="entr" presetSubtype="16" fill="hold" grpId="0" nodeType="withEffect">
                                  <p:stCondLst>
                                    <p:cond delay="0"/>
                                  </p:stCondLst>
                                  <p:childTnLst>
                                    <p:set>
                                      <p:cBhvr>
                                        <p:cTn id="33" dur="1" fill="hold">
                                          <p:stCondLst>
                                            <p:cond delay="0"/>
                                          </p:stCondLst>
                                        </p:cTn>
                                        <p:tgtEl>
                                          <p:spTgt spid="72706"/>
                                        </p:tgtEl>
                                        <p:attrNameLst>
                                          <p:attrName>style.visibility</p:attrName>
                                        </p:attrNameLst>
                                      </p:cBhvr>
                                      <p:to>
                                        <p:strVal val="visible"/>
                                      </p:to>
                                    </p:set>
                                    <p:animEffect transition="in" filter="box(in)">
                                      <p:cBhvr>
                                        <p:cTn id="34" dur="500"/>
                                        <p:tgtEl>
                                          <p:spTgt spid="72706"/>
                                        </p:tgtEl>
                                      </p:cBhvr>
                                    </p:animEffect>
                                  </p:childTnLst>
                                </p:cTn>
                              </p:par>
                              <p:par>
                                <p:cTn id="35" presetID="4" presetClass="entr" presetSubtype="16" fill="hold" grpId="0" nodeType="withEffect">
                                  <p:stCondLst>
                                    <p:cond delay="0"/>
                                  </p:stCondLst>
                                  <p:childTnLst>
                                    <p:set>
                                      <p:cBhvr>
                                        <p:cTn id="36" dur="1" fill="hold">
                                          <p:stCondLst>
                                            <p:cond delay="0"/>
                                          </p:stCondLst>
                                        </p:cTn>
                                        <p:tgtEl>
                                          <p:spTgt spid="72707"/>
                                        </p:tgtEl>
                                        <p:attrNameLst>
                                          <p:attrName>style.visibility</p:attrName>
                                        </p:attrNameLst>
                                      </p:cBhvr>
                                      <p:to>
                                        <p:strVal val="visible"/>
                                      </p:to>
                                    </p:set>
                                    <p:animEffect transition="in" filter="box(in)">
                                      <p:cBhvr>
                                        <p:cTn id="37" dur="500"/>
                                        <p:tgtEl>
                                          <p:spTgt spid="72707"/>
                                        </p:tgtEl>
                                      </p:cBhvr>
                                    </p:animEffect>
                                  </p:childTnLst>
                                </p:cTn>
                              </p:par>
                              <p:par>
                                <p:cTn id="38" presetID="4" presetClass="entr" presetSubtype="16" fill="hold" grpId="0" nodeType="withEffect">
                                  <p:stCondLst>
                                    <p:cond delay="0"/>
                                  </p:stCondLst>
                                  <p:childTnLst>
                                    <p:set>
                                      <p:cBhvr>
                                        <p:cTn id="39" dur="1" fill="hold">
                                          <p:stCondLst>
                                            <p:cond delay="0"/>
                                          </p:stCondLst>
                                        </p:cTn>
                                        <p:tgtEl>
                                          <p:spTgt spid="72758"/>
                                        </p:tgtEl>
                                        <p:attrNameLst>
                                          <p:attrName>style.visibility</p:attrName>
                                        </p:attrNameLst>
                                      </p:cBhvr>
                                      <p:to>
                                        <p:strVal val="visible"/>
                                      </p:to>
                                    </p:set>
                                    <p:animEffect transition="in" filter="box(in)">
                                      <p:cBhvr>
                                        <p:cTn id="40" dur="500"/>
                                        <p:tgtEl>
                                          <p:spTgt spid="72758"/>
                                        </p:tgtEl>
                                      </p:cBhvr>
                                    </p:animEffect>
                                  </p:childTnLst>
                                </p:cTn>
                              </p:par>
                              <p:par>
                                <p:cTn id="41" presetID="4" presetClass="entr" presetSubtype="16" fill="hold" grpId="0" nodeType="withEffect">
                                  <p:stCondLst>
                                    <p:cond delay="0"/>
                                  </p:stCondLst>
                                  <p:childTnLst>
                                    <p:set>
                                      <p:cBhvr>
                                        <p:cTn id="42" dur="1" fill="hold">
                                          <p:stCondLst>
                                            <p:cond delay="0"/>
                                          </p:stCondLst>
                                        </p:cTn>
                                        <p:tgtEl>
                                          <p:spTgt spid="72759"/>
                                        </p:tgtEl>
                                        <p:attrNameLst>
                                          <p:attrName>style.visibility</p:attrName>
                                        </p:attrNameLst>
                                      </p:cBhvr>
                                      <p:to>
                                        <p:strVal val="visible"/>
                                      </p:to>
                                    </p:set>
                                    <p:animEffect transition="in" filter="box(in)">
                                      <p:cBhvr>
                                        <p:cTn id="43" dur="500"/>
                                        <p:tgtEl>
                                          <p:spTgt spid="72759"/>
                                        </p:tgtEl>
                                      </p:cBhvr>
                                    </p:animEffect>
                                  </p:childTnLst>
                                </p:cTn>
                              </p:par>
                            </p:childTnLst>
                          </p:cTn>
                        </p:par>
                      </p:childTnLst>
                    </p:cTn>
                  </p:par>
                  <p:par>
                    <p:cTn id="44" fill="hold">
                      <p:stCondLst>
                        <p:cond delay="indefinite"/>
                      </p:stCondLst>
                      <p:childTnLst>
                        <p:par>
                          <p:cTn id="45" fill="hold">
                            <p:stCondLst>
                              <p:cond delay="0"/>
                            </p:stCondLst>
                            <p:childTnLst>
                              <p:par>
                                <p:cTn id="46" presetID="4" presetClass="entr" presetSubtype="16" fill="hold" grpId="0" nodeType="clickEffect">
                                  <p:stCondLst>
                                    <p:cond delay="0"/>
                                  </p:stCondLst>
                                  <p:childTnLst>
                                    <p:set>
                                      <p:cBhvr>
                                        <p:cTn id="47" dur="1" fill="hold">
                                          <p:stCondLst>
                                            <p:cond delay="0"/>
                                          </p:stCondLst>
                                        </p:cTn>
                                        <p:tgtEl>
                                          <p:spTgt spid="72735"/>
                                        </p:tgtEl>
                                        <p:attrNameLst>
                                          <p:attrName>style.visibility</p:attrName>
                                        </p:attrNameLst>
                                      </p:cBhvr>
                                      <p:to>
                                        <p:strVal val="visible"/>
                                      </p:to>
                                    </p:set>
                                    <p:animEffect transition="in" filter="box(in)">
                                      <p:cBhvr>
                                        <p:cTn id="48" dur="500"/>
                                        <p:tgtEl>
                                          <p:spTgt spid="72735"/>
                                        </p:tgtEl>
                                      </p:cBhvr>
                                    </p:animEffect>
                                  </p:childTnLst>
                                </p:cTn>
                              </p:par>
                              <p:par>
                                <p:cTn id="49" presetID="4" presetClass="exit" presetSubtype="16" fill="hold" grpId="1" nodeType="withEffect">
                                  <p:stCondLst>
                                    <p:cond delay="0"/>
                                  </p:stCondLst>
                                  <p:childTnLst>
                                    <p:animEffect transition="out" filter="box(in)">
                                      <p:cBhvr>
                                        <p:cTn id="50" dur="500"/>
                                        <p:tgtEl>
                                          <p:spTgt spid="72707"/>
                                        </p:tgtEl>
                                      </p:cBhvr>
                                    </p:animEffect>
                                    <p:set>
                                      <p:cBhvr>
                                        <p:cTn id="51" dur="1" fill="hold">
                                          <p:stCondLst>
                                            <p:cond delay="499"/>
                                          </p:stCondLst>
                                        </p:cTn>
                                        <p:tgtEl>
                                          <p:spTgt spid="72707"/>
                                        </p:tgtEl>
                                        <p:attrNameLst>
                                          <p:attrName>style.visibility</p:attrName>
                                        </p:attrNameLst>
                                      </p:cBhvr>
                                      <p:to>
                                        <p:strVal val="hidden"/>
                                      </p:to>
                                    </p:set>
                                  </p:childTnLst>
                                </p:cTn>
                              </p:par>
                              <p:par>
                                <p:cTn id="52" presetID="4" presetClass="exit" presetSubtype="16" fill="hold" grpId="1" nodeType="withEffect">
                                  <p:stCondLst>
                                    <p:cond delay="0"/>
                                  </p:stCondLst>
                                  <p:childTnLst>
                                    <p:animEffect transition="out" filter="box(in)">
                                      <p:cBhvr>
                                        <p:cTn id="53" dur="500"/>
                                        <p:tgtEl>
                                          <p:spTgt spid="72706"/>
                                        </p:tgtEl>
                                      </p:cBhvr>
                                    </p:animEffect>
                                    <p:set>
                                      <p:cBhvr>
                                        <p:cTn id="54" dur="1" fill="hold">
                                          <p:stCondLst>
                                            <p:cond delay="499"/>
                                          </p:stCondLst>
                                        </p:cTn>
                                        <p:tgtEl>
                                          <p:spTgt spid="72706"/>
                                        </p:tgtEl>
                                        <p:attrNameLst>
                                          <p:attrName>style.visibility</p:attrName>
                                        </p:attrNameLst>
                                      </p:cBhvr>
                                      <p:to>
                                        <p:strVal val="hidden"/>
                                      </p:to>
                                    </p:set>
                                  </p:childTnLst>
                                </p:cTn>
                              </p:par>
                              <p:par>
                                <p:cTn id="55" presetID="4" presetClass="exit" presetSubtype="16" fill="hold" grpId="1" nodeType="withEffect">
                                  <p:stCondLst>
                                    <p:cond delay="0"/>
                                  </p:stCondLst>
                                  <p:childTnLst>
                                    <p:animEffect transition="out" filter="box(in)">
                                      <p:cBhvr>
                                        <p:cTn id="56" dur="500"/>
                                        <p:tgtEl>
                                          <p:spTgt spid="72759"/>
                                        </p:tgtEl>
                                      </p:cBhvr>
                                    </p:animEffect>
                                    <p:set>
                                      <p:cBhvr>
                                        <p:cTn id="57" dur="1" fill="hold">
                                          <p:stCondLst>
                                            <p:cond delay="499"/>
                                          </p:stCondLst>
                                        </p:cTn>
                                        <p:tgtEl>
                                          <p:spTgt spid="72759"/>
                                        </p:tgtEl>
                                        <p:attrNameLst>
                                          <p:attrName>style.visibility</p:attrName>
                                        </p:attrNameLst>
                                      </p:cBhvr>
                                      <p:to>
                                        <p:strVal val="hidden"/>
                                      </p:to>
                                    </p:set>
                                  </p:childTnLst>
                                </p:cTn>
                              </p:par>
                              <p:par>
                                <p:cTn id="58" presetID="4" presetClass="exit" presetSubtype="16" fill="hold" grpId="1" nodeType="withEffect">
                                  <p:stCondLst>
                                    <p:cond delay="0"/>
                                  </p:stCondLst>
                                  <p:childTnLst>
                                    <p:animEffect transition="out" filter="box(in)">
                                      <p:cBhvr>
                                        <p:cTn id="59" dur="500"/>
                                        <p:tgtEl>
                                          <p:spTgt spid="72758"/>
                                        </p:tgtEl>
                                      </p:cBhvr>
                                    </p:animEffect>
                                    <p:set>
                                      <p:cBhvr>
                                        <p:cTn id="60" dur="1" fill="hold">
                                          <p:stCondLst>
                                            <p:cond delay="499"/>
                                          </p:stCondLst>
                                        </p:cTn>
                                        <p:tgtEl>
                                          <p:spTgt spid="72758"/>
                                        </p:tgtEl>
                                        <p:attrNameLst>
                                          <p:attrName>style.visibility</p:attrName>
                                        </p:attrNameLst>
                                      </p:cBhvr>
                                      <p:to>
                                        <p:strVal val="hidden"/>
                                      </p:to>
                                    </p:set>
                                  </p:childTnLst>
                                </p:cTn>
                              </p:par>
                              <p:par>
                                <p:cTn id="61" presetID="4" presetClass="entr" presetSubtype="16" fill="hold" grpId="0" nodeType="withEffect">
                                  <p:stCondLst>
                                    <p:cond delay="0"/>
                                  </p:stCondLst>
                                  <p:childTnLst>
                                    <p:set>
                                      <p:cBhvr>
                                        <p:cTn id="62" dur="1" fill="hold">
                                          <p:stCondLst>
                                            <p:cond delay="0"/>
                                          </p:stCondLst>
                                        </p:cTn>
                                        <p:tgtEl>
                                          <p:spTgt spid="72736"/>
                                        </p:tgtEl>
                                        <p:attrNameLst>
                                          <p:attrName>style.visibility</p:attrName>
                                        </p:attrNameLst>
                                      </p:cBhvr>
                                      <p:to>
                                        <p:strVal val="visible"/>
                                      </p:to>
                                    </p:set>
                                    <p:animEffect transition="in" filter="box(in)">
                                      <p:cBhvr>
                                        <p:cTn id="63" dur="500"/>
                                        <p:tgtEl>
                                          <p:spTgt spid="72736"/>
                                        </p:tgtEl>
                                      </p:cBhvr>
                                    </p:animEffect>
                                  </p:childTnLst>
                                </p:cTn>
                              </p:par>
                              <p:par>
                                <p:cTn id="64" presetID="4" presetClass="entr" presetSubtype="16" fill="hold" grpId="0" nodeType="withEffect">
                                  <p:stCondLst>
                                    <p:cond delay="0"/>
                                  </p:stCondLst>
                                  <p:childTnLst>
                                    <p:set>
                                      <p:cBhvr>
                                        <p:cTn id="65" dur="1" fill="hold">
                                          <p:stCondLst>
                                            <p:cond delay="0"/>
                                          </p:stCondLst>
                                        </p:cTn>
                                        <p:tgtEl>
                                          <p:spTgt spid="72741"/>
                                        </p:tgtEl>
                                        <p:attrNameLst>
                                          <p:attrName>style.visibility</p:attrName>
                                        </p:attrNameLst>
                                      </p:cBhvr>
                                      <p:to>
                                        <p:strVal val="visible"/>
                                      </p:to>
                                    </p:set>
                                    <p:animEffect transition="in" filter="box(in)">
                                      <p:cBhvr>
                                        <p:cTn id="66" dur="500"/>
                                        <p:tgtEl>
                                          <p:spTgt spid="72741"/>
                                        </p:tgtEl>
                                      </p:cBhvr>
                                    </p:animEffect>
                                  </p:childTnLst>
                                </p:cTn>
                              </p:par>
                              <p:par>
                                <p:cTn id="67" presetID="4" presetClass="entr" presetSubtype="16" fill="hold" grpId="0" nodeType="withEffect">
                                  <p:stCondLst>
                                    <p:cond delay="0"/>
                                  </p:stCondLst>
                                  <p:childTnLst>
                                    <p:set>
                                      <p:cBhvr>
                                        <p:cTn id="68" dur="1" fill="hold">
                                          <p:stCondLst>
                                            <p:cond delay="0"/>
                                          </p:stCondLst>
                                        </p:cTn>
                                        <p:tgtEl>
                                          <p:spTgt spid="72742"/>
                                        </p:tgtEl>
                                        <p:attrNameLst>
                                          <p:attrName>style.visibility</p:attrName>
                                        </p:attrNameLst>
                                      </p:cBhvr>
                                      <p:to>
                                        <p:strVal val="visible"/>
                                      </p:to>
                                    </p:set>
                                    <p:animEffect transition="in" filter="box(in)">
                                      <p:cBhvr>
                                        <p:cTn id="69" dur="500"/>
                                        <p:tgtEl>
                                          <p:spTgt spid="72742"/>
                                        </p:tgtEl>
                                      </p:cBhvr>
                                    </p:animEffect>
                                  </p:childTnLst>
                                </p:cTn>
                              </p:par>
                              <p:par>
                                <p:cTn id="70" presetID="4" presetClass="entr" presetSubtype="16" fill="hold" grpId="0" nodeType="withEffect">
                                  <p:stCondLst>
                                    <p:cond delay="0"/>
                                  </p:stCondLst>
                                  <p:childTnLst>
                                    <p:set>
                                      <p:cBhvr>
                                        <p:cTn id="71" dur="1" fill="hold">
                                          <p:stCondLst>
                                            <p:cond delay="0"/>
                                          </p:stCondLst>
                                        </p:cTn>
                                        <p:tgtEl>
                                          <p:spTgt spid="72709"/>
                                        </p:tgtEl>
                                        <p:attrNameLst>
                                          <p:attrName>style.visibility</p:attrName>
                                        </p:attrNameLst>
                                      </p:cBhvr>
                                      <p:to>
                                        <p:strVal val="visible"/>
                                      </p:to>
                                    </p:set>
                                    <p:animEffect transition="in" filter="box(in)">
                                      <p:cBhvr>
                                        <p:cTn id="72" dur="500"/>
                                        <p:tgtEl>
                                          <p:spTgt spid="72709"/>
                                        </p:tgtEl>
                                      </p:cBhvr>
                                    </p:animEffect>
                                  </p:childTnLst>
                                </p:cTn>
                              </p:par>
                              <p:par>
                                <p:cTn id="73" presetID="4" presetClass="entr" presetSubtype="16" fill="hold" grpId="0" nodeType="withEffect">
                                  <p:stCondLst>
                                    <p:cond delay="0"/>
                                  </p:stCondLst>
                                  <p:childTnLst>
                                    <p:set>
                                      <p:cBhvr>
                                        <p:cTn id="74" dur="1" fill="hold">
                                          <p:stCondLst>
                                            <p:cond delay="0"/>
                                          </p:stCondLst>
                                        </p:cTn>
                                        <p:tgtEl>
                                          <p:spTgt spid="72710"/>
                                        </p:tgtEl>
                                        <p:attrNameLst>
                                          <p:attrName>style.visibility</p:attrName>
                                        </p:attrNameLst>
                                      </p:cBhvr>
                                      <p:to>
                                        <p:strVal val="visible"/>
                                      </p:to>
                                    </p:set>
                                    <p:animEffect transition="in" filter="box(in)">
                                      <p:cBhvr>
                                        <p:cTn id="75" dur="500"/>
                                        <p:tgtEl>
                                          <p:spTgt spid="72710"/>
                                        </p:tgtEl>
                                      </p:cBhvr>
                                    </p:animEffect>
                                  </p:childTnLst>
                                </p:cTn>
                              </p:par>
                              <p:par>
                                <p:cTn id="76" presetID="4" presetClass="entr" presetSubtype="16" fill="hold" grpId="0" nodeType="withEffect">
                                  <p:stCondLst>
                                    <p:cond delay="0"/>
                                  </p:stCondLst>
                                  <p:childTnLst>
                                    <p:set>
                                      <p:cBhvr>
                                        <p:cTn id="77" dur="1" fill="hold">
                                          <p:stCondLst>
                                            <p:cond delay="0"/>
                                          </p:stCondLst>
                                        </p:cTn>
                                        <p:tgtEl>
                                          <p:spTgt spid="72708"/>
                                        </p:tgtEl>
                                        <p:attrNameLst>
                                          <p:attrName>style.visibility</p:attrName>
                                        </p:attrNameLst>
                                      </p:cBhvr>
                                      <p:to>
                                        <p:strVal val="visible"/>
                                      </p:to>
                                    </p:set>
                                    <p:animEffect transition="in" filter="box(in)">
                                      <p:cBhvr>
                                        <p:cTn id="78" dur="500"/>
                                        <p:tgtEl>
                                          <p:spTgt spid="72708"/>
                                        </p:tgtEl>
                                      </p:cBhvr>
                                    </p:animEffect>
                                  </p:childTnLst>
                                </p:cTn>
                              </p:par>
                              <p:par>
                                <p:cTn id="79" presetID="4" presetClass="entr" presetSubtype="16" fill="hold" grpId="0" nodeType="withEffect">
                                  <p:stCondLst>
                                    <p:cond delay="0"/>
                                  </p:stCondLst>
                                  <p:childTnLst>
                                    <p:set>
                                      <p:cBhvr>
                                        <p:cTn id="80" dur="1" fill="hold">
                                          <p:stCondLst>
                                            <p:cond delay="0"/>
                                          </p:stCondLst>
                                        </p:cTn>
                                        <p:tgtEl>
                                          <p:spTgt spid="72749"/>
                                        </p:tgtEl>
                                        <p:attrNameLst>
                                          <p:attrName>style.visibility</p:attrName>
                                        </p:attrNameLst>
                                      </p:cBhvr>
                                      <p:to>
                                        <p:strVal val="visible"/>
                                      </p:to>
                                    </p:set>
                                    <p:animEffect transition="in" filter="box(in)">
                                      <p:cBhvr>
                                        <p:cTn id="81" dur="500"/>
                                        <p:tgtEl>
                                          <p:spTgt spid="72749"/>
                                        </p:tgtEl>
                                      </p:cBhvr>
                                    </p:animEffect>
                                  </p:childTnLst>
                                </p:cTn>
                              </p:par>
                              <p:par>
                                <p:cTn id="82" presetID="1" presetClass="entr" presetSubtype="0" fill="hold" nodeType="withEffect">
                                  <p:stCondLst>
                                    <p:cond delay="0"/>
                                  </p:stCondLst>
                                  <p:childTnLst>
                                    <p:set>
                                      <p:cBhvr>
                                        <p:cTn id="83" dur="1" fill="hold">
                                          <p:stCondLst>
                                            <p:cond delay="0"/>
                                          </p:stCondLst>
                                        </p:cTn>
                                        <p:tgtEl>
                                          <p:spTgt spid="72821"/>
                                        </p:tgtEl>
                                        <p:attrNameLst>
                                          <p:attrName>style.visibility</p:attrName>
                                        </p:attrNameLst>
                                      </p:cBhvr>
                                      <p:to>
                                        <p:strVal val="visible"/>
                                      </p:to>
                                    </p:set>
                                  </p:childTnLst>
                                </p:cTn>
                              </p:par>
                              <p:par>
                                <p:cTn id="84" presetID="1" presetClass="entr" presetSubtype="0" fill="hold" grpId="0" nodeType="withEffect">
                                  <p:stCondLst>
                                    <p:cond delay="0"/>
                                  </p:stCondLst>
                                  <p:childTnLst>
                                    <p:set>
                                      <p:cBhvr>
                                        <p:cTn id="85" dur="1" fill="hold">
                                          <p:stCondLst>
                                            <p:cond delay="0"/>
                                          </p:stCondLst>
                                        </p:cTn>
                                        <p:tgtEl>
                                          <p:spTgt spid="72828"/>
                                        </p:tgtEl>
                                        <p:attrNameLst>
                                          <p:attrName>style.visibility</p:attrName>
                                        </p:attrNameLst>
                                      </p:cBhvr>
                                      <p:to>
                                        <p:strVal val="visible"/>
                                      </p:to>
                                    </p:set>
                                  </p:childTnLst>
                                </p:cTn>
                              </p:par>
                              <p:par>
                                <p:cTn id="86" presetID="1" presetClass="entr" presetSubtype="0" fill="hold" grpId="0" nodeType="withEffect">
                                  <p:stCondLst>
                                    <p:cond delay="0"/>
                                  </p:stCondLst>
                                  <p:childTnLst>
                                    <p:set>
                                      <p:cBhvr>
                                        <p:cTn id="87" dur="1" fill="hold">
                                          <p:stCondLst>
                                            <p:cond delay="0"/>
                                          </p:stCondLst>
                                        </p:cTn>
                                        <p:tgtEl>
                                          <p:spTgt spid="60"/>
                                        </p:tgtEl>
                                        <p:attrNameLst>
                                          <p:attrName>style.visibility</p:attrName>
                                        </p:attrNameLst>
                                      </p:cBhvr>
                                      <p:to>
                                        <p:strVal val="visible"/>
                                      </p:to>
                                    </p:set>
                                  </p:childTnLst>
                                </p:cTn>
                              </p:par>
                              <p:par>
                                <p:cTn id="88" presetID="1" presetClass="entr" presetSubtype="0" fill="hold" grpId="0" nodeType="withEffect">
                                  <p:stCondLst>
                                    <p:cond delay="0"/>
                                  </p:stCondLst>
                                  <p:childTnLst>
                                    <p:set>
                                      <p:cBhvr>
                                        <p:cTn id="89" dur="1" fill="hold">
                                          <p:stCondLst>
                                            <p:cond delay="0"/>
                                          </p:stCondLst>
                                        </p:cTn>
                                        <p:tgtEl>
                                          <p:spTgt spid="59"/>
                                        </p:tgtEl>
                                        <p:attrNameLst>
                                          <p:attrName>style.visibility</p:attrName>
                                        </p:attrNameLst>
                                      </p:cBhvr>
                                      <p:to>
                                        <p:strVal val="visible"/>
                                      </p:to>
                                    </p:set>
                                  </p:childTnLst>
                                </p:cTn>
                              </p:par>
                              <p:par>
                                <p:cTn id="90" presetID="1" presetClass="entr" presetSubtype="0" fill="hold" grpId="0" nodeType="withEffect">
                                  <p:stCondLst>
                                    <p:cond delay="0"/>
                                  </p:stCondLst>
                                  <p:childTnLst>
                                    <p:set>
                                      <p:cBhvr>
                                        <p:cTn id="91"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6" grpId="0" animBg="1"/>
      <p:bldP spid="72706" grpId="1" animBg="1"/>
      <p:bldP spid="72707" grpId="0" animBg="1"/>
      <p:bldP spid="72707" grpId="1" animBg="1"/>
      <p:bldP spid="72708" grpId="0" animBg="1"/>
      <p:bldP spid="72709" grpId="0" animBg="1"/>
      <p:bldP spid="72710" grpId="0" animBg="1"/>
      <p:bldP spid="72732" grpId="0" animBg="1"/>
      <p:bldP spid="72733" grpId="0" animBg="1"/>
      <p:bldP spid="72734" grpId="0" animBg="1"/>
      <p:bldP spid="72735" grpId="0" animBg="1"/>
      <p:bldP spid="72736" grpId="0" animBg="1"/>
      <p:bldP spid="72737" grpId="0" animBg="1"/>
      <p:bldP spid="72738" grpId="0"/>
      <p:bldP spid="72739" grpId="0"/>
      <p:bldP spid="72740" grpId="0"/>
      <p:bldP spid="72741" grpId="0" animBg="1"/>
      <p:bldP spid="72742" grpId="0"/>
      <p:bldP spid="72749" grpId="0" animBg="1"/>
      <p:bldP spid="72758" grpId="0" animBg="1"/>
      <p:bldP spid="72758" grpId="1" animBg="1"/>
      <p:bldP spid="72759" grpId="0" animBg="1"/>
      <p:bldP spid="72759" grpId="1" animBg="1"/>
      <p:bldP spid="72824" grpId="0"/>
      <p:bldP spid="72828" grpId="0"/>
      <p:bldP spid="59" grpId="0"/>
      <p:bldP spid="60" grpId="0"/>
      <p:bldP spid="6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79" name="Line 15"/>
          <p:cNvSpPr>
            <a:spLocks noChangeShapeType="1"/>
          </p:cNvSpPr>
          <p:nvPr/>
        </p:nvSpPr>
        <p:spPr bwMode="auto">
          <a:xfrm>
            <a:off x="4914900" y="2143125"/>
            <a:ext cx="0" cy="3886200"/>
          </a:xfrm>
          <a:prstGeom prst="line">
            <a:avLst/>
          </a:prstGeom>
          <a:noFill/>
          <a:ln w="76200">
            <a:solidFill>
              <a:srgbClr val="FFCC00"/>
            </a:solidFill>
            <a:round/>
            <a:headEnd/>
            <a:tailEnd/>
          </a:ln>
          <a:effectLst/>
        </p:spPr>
        <p:txBody>
          <a:bodyPr wrap="none" anchor="ctr"/>
          <a:lstStyle/>
          <a:p>
            <a:endParaRPr lang="fr-FR">
              <a:latin typeface="Calibri" pitchFamily="34" charset="0"/>
            </a:endParaRPr>
          </a:p>
        </p:txBody>
      </p:sp>
      <p:sp>
        <p:nvSpPr>
          <p:cNvPr id="164880" name="Line 16"/>
          <p:cNvSpPr>
            <a:spLocks noChangeShapeType="1"/>
          </p:cNvSpPr>
          <p:nvPr/>
        </p:nvSpPr>
        <p:spPr bwMode="auto">
          <a:xfrm>
            <a:off x="9029700" y="2143125"/>
            <a:ext cx="0" cy="3886200"/>
          </a:xfrm>
          <a:prstGeom prst="line">
            <a:avLst/>
          </a:prstGeom>
          <a:noFill/>
          <a:ln w="76200">
            <a:solidFill>
              <a:srgbClr val="FFCC00"/>
            </a:solidFill>
            <a:round/>
            <a:headEnd/>
            <a:tailEnd/>
          </a:ln>
          <a:effectLst/>
        </p:spPr>
        <p:txBody>
          <a:bodyPr wrap="none" anchor="ctr"/>
          <a:lstStyle/>
          <a:p>
            <a:endParaRPr lang="fr-FR">
              <a:latin typeface="Calibri" pitchFamily="34" charset="0"/>
            </a:endParaRPr>
          </a:p>
        </p:txBody>
      </p:sp>
      <p:sp>
        <p:nvSpPr>
          <p:cNvPr id="23" name="Title Placeholder 1"/>
          <p:cNvSpPr txBox="1">
            <a:spLocks/>
          </p:cNvSpPr>
          <p:nvPr/>
        </p:nvSpPr>
        <p:spPr bwMode="auto">
          <a:xfrm>
            <a:off x="0" y="0"/>
            <a:ext cx="9144000" cy="877888"/>
          </a:xfrm>
          <a:prstGeom prst="rect">
            <a:avLst/>
          </a:prstGeom>
          <a:gradFill rotWithShape="0">
            <a:gsLst>
              <a:gs pos="0">
                <a:schemeClr val="accent2">
                  <a:gamma/>
                  <a:shade val="46275"/>
                  <a:invGamma/>
                </a:schemeClr>
              </a:gs>
              <a:gs pos="50000">
                <a:schemeClr val="accent2"/>
              </a:gs>
              <a:gs pos="100000">
                <a:schemeClr val="accent2">
                  <a:gamma/>
                  <a:shade val="46275"/>
                  <a:invGamma/>
                </a:schemeClr>
              </a:gs>
            </a:gsLst>
            <a:lin ang="5400000" scaled="1"/>
          </a:gradFill>
          <a:ln w="9525">
            <a:solidFill>
              <a:schemeClr val="tx1"/>
            </a:solidFill>
            <a:miter lim="800000"/>
            <a:headEnd/>
            <a:tailEnd/>
          </a:ln>
        </p:spPr>
        <p:txBody>
          <a:bodyPr anchor="ctr"/>
          <a:lstStyle/>
          <a:p>
            <a:pPr algn="ctr"/>
            <a:r>
              <a:rPr lang="fr-FR" sz="2800" b="1">
                <a:solidFill>
                  <a:schemeClr val="bg1"/>
                </a:solidFill>
                <a:latin typeface="Calibri" pitchFamily="34" charset="0"/>
                <a:cs typeface="Arial" charset="0"/>
              </a:rPr>
              <a:t>Towards a model of the </a:t>
            </a:r>
          </a:p>
          <a:p>
            <a:pPr algn="ctr"/>
            <a:r>
              <a:rPr lang="fr-FR" sz="2800" b="1">
                <a:solidFill>
                  <a:schemeClr val="bg1"/>
                </a:solidFill>
                <a:latin typeface="Calibri" pitchFamily="34" charset="0"/>
                <a:cs typeface="Arial" charset="0"/>
              </a:rPr>
              <a:t>non-volatile resistive switching in the AM</a:t>
            </a:r>
            <a:r>
              <a:rPr lang="fr-FR" sz="2800" b="1" baseline="-25000">
                <a:solidFill>
                  <a:schemeClr val="bg1"/>
                </a:solidFill>
                <a:latin typeface="Calibri" pitchFamily="34" charset="0"/>
                <a:cs typeface="Arial" charset="0"/>
              </a:rPr>
              <a:t>4</a:t>
            </a:r>
            <a:r>
              <a:rPr lang="fr-FR" sz="2800" b="1">
                <a:solidFill>
                  <a:schemeClr val="bg1"/>
                </a:solidFill>
                <a:latin typeface="Calibri" pitchFamily="34" charset="0"/>
                <a:cs typeface="Arial" charset="0"/>
              </a:rPr>
              <a:t>Q</a:t>
            </a:r>
            <a:r>
              <a:rPr lang="fr-FR" sz="2800" b="1" baseline="-25000">
                <a:solidFill>
                  <a:schemeClr val="bg1"/>
                </a:solidFill>
                <a:latin typeface="Calibri" pitchFamily="34" charset="0"/>
                <a:cs typeface="Arial" charset="0"/>
              </a:rPr>
              <a:t>8</a:t>
            </a:r>
          </a:p>
        </p:txBody>
      </p:sp>
      <p:pic>
        <p:nvPicPr>
          <p:cNvPr id="164887" name="Picture 23" descr="rozenberg_Fig4"/>
          <p:cNvPicPr>
            <a:picLocks noChangeAspect="1" noChangeArrowheads="1"/>
          </p:cNvPicPr>
          <p:nvPr/>
        </p:nvPicPr>
        <p:blipFill>
          <a:blip r:embed="rId3" cstate="print"/>
          <a:srcRect b="29836"/>
          <a:stretch>
            <a:fillRect/>
          </a:stretch>
        </p:blipFill>
        <p:spPr bwMode="auto">
          <a:xfrm>
            <a:off x="295275" y="1765300"/>
            <a:ext cx="3911600" cy="4076700"/>
          </a:xfrm>
          <a:prstGeom prst="rect">
            <a:avLst/>
          </a:prstGeom>
          <a:noFill/>
        </p:spPr>
      </p:pic>
      <p:pic>
        <p:nvPicPr>
          <p:cNvPr id="164888" name="Picture 24" descr="rozenberg_Fig4"/>
          <p:cNvPicPr>
            <a:picLocks noChangeAspect="1" noChangeArrowheads="1"/>
          </p:cNvPicPr>
          <p:nvPr/>
        </p:nvPicPr>
        <p:blipFill>
          <a:blip r:embed="rId3" cstate="print"/>
          <a:srcRect l="5113" t="72786" r="7549" b="656"/>
          <a:stretch>
            <a:fillRect/>
          </a:stretch>
        </p:blipFill>
        <p:spPr bwMode="auto">
          <a:xfrm>
            <a:off x="4956175" y="2152650"/>
            <a:ext cx="4048125" cy="1828800"/>
          </a:xfrm>
          <a:prstGeom prst="rect">
            <a:avLst/>
          </a:prstGeom>
          <a:noFill/>
        </p:spPr>
      </p:pic>
      <p:sp>
        <p:nvSpPr>
          <p:cNvPr id="164889" name="Text Box 25"/>
          <p:cNvSpPr txBox="1">
            <a:spLocks noChangeArrowheads="1"/>
          </p:cNvSpPr>
          <p:nvPr/>
        </p:nvSpPr>
        <p:spPr bwMode="auto">
          <a:xfrm>
            <a:off x="1765300" y="6216650"/>
            <a:ext cx="5978525" cy="641350"/>
          </a:xfrm>
          <a:prstGeom prst="rect">
            <a:avLst/>
          </a:prstGeom>
          <a:noFill/>
          <a:ln w="22225">
            <a:noFill/>
            <a:miter lim="800000"/>
            <a:headEnd/>
            <a:tailEnd/>
          </a:ln>
          <a:effectLst/>
        </p:spPr>
        <p:txBody>
          <a:bodyPr>
            <a:spAutoFit/>
          </a:bodyPr>
          <a:lstStyle/>
          <a:p>
            <a:r>
              <a:rPr lang="en-US" b="1">
                <a:latin typeface="Calibri" pitchFamily="34" charset="0"/>
              </a:rPr>
              <a:t>A local Mott transition with volume contraction </a:t>
            </a:r>
            <a:br>
              <a:rPr lang="en-US" b="1">
                <a:latin typeface="Calibri" pitchFamily="34" charset="0"/>
              </a:rPr>
            </a:br>
            <a:r>
              <a:rPr lang="en-US" b="1">
                <a:latin typeface="Calibri" pitchFamily="34" charset="0"/>
              </a:rPr>
              <a:t>creates both metallic and super-insulating domains </a:t>
            </a:r>
          </a:p>
        </p:txBody>
      </p:sp>
      <p:sp>
        <p:nvSpPr>
          <p:cNvPr id="164890" name="Text Box 26"/>
          <p:cNvSpPr txBox="1">
            <a:spLocks noChangeArrowheads="1"/>
          </p:cNvSpPr>
          <p:nvPr/>
        </p:nvSpPr>
        <p:spPr bwMode="auto">
          <a:xfrm>
            <a:off x="4956175" y="1389063"/>
            <a:ext cx="4060825" cy="641350"/>
          </a:xfrm>
          <a:prstGeom prst="rect">
            <a:avLst/>
          </a:prstGeom>
          <a:noFill/>
          <a:ln w="22225">
            <a:noFill/>
            <a:miter lim="800000"/>
            <a:headEnd/>
            <a:tailEnd/>
          </a:ln>
          <a:effectLst/>
        </p:spPr>
        <p:txBody>
          <a:bodyPr>
            <a:spAutoFit/>
          </a:bodyPr>
          <a:lstStyle/>
          <a:p>
            <a:r>
              <a:rPr lang="fr-FR">
                <a:latin typeface="Calibri" pitchFamily="34" charset="0"/>
              </a:rPr>
              <a:t>Voronoi diagram assuming total volume conservation</a:t>
            </a:r>
          </a:p>
        </p:txBody>
      </p:sp>
      <p:sp>
        <p:nvSpPr>
          <p:cNvPr id="164891" name="Line 27"/>
          <p:cNvSpPr>
            <a:spLocks noChangeShapeType="1"/>
          </p:cNvSpPr>
          <p:nvPr/>
        </p:nvSpPr>
        <p:spPr bwMode="auto">
          <a:xfrm flipH="1" flipV="1">
            <a:off x="5238750" y="3543300"/>
            <a:ext cx="314325" cy="1066800"/>
          </a:xfrm>
          <a:prstGeom prst="line">
            <a:avLst/>
          </a:prstGeom>
          <a:noFill/>
          <a:ln w="38100">
            <a:solidFill>
              <a:schemeClr val="tx1"/>
            </a:solidFill>
            <a:round/>
            <a:headEnd/>
            <a:tailEnd type="triangle" w="med" len="med"/>
          </a:ln>
          <a:effectLst/>
        </p:spPr>
        <p:txBody>
          <a:bodyPr/>
          <a:lstStyle/>
          <a:p>
            <a:endParaRPr lang="fr-FR">
              <a:latin typeface="Calibri" pitchFamily="34" charset="0"/>
            </a:endParaRPr>
          </a:p>
        </p:txBody>
      </p:sp>
      <p:sp>
        <p:nvSpPr>
          <p:cNvPr id="164892" name="Text Box 28"/>
          <p:cNvSpPr txBox="1">
            <a:spLocks noChangeArrowheads="1"/>
          </p:cNvSpPr>
          <p:nvPr/>
        </p:nvSpPr>
        <p:spPr bwMode="auto">
          <a:xfrm>
            <a:off x="5146675" y="4608513"/>
            <a:ext cx="1162498" cy="646331"/>
          </a:xfrm>
          <a:prstGeom prst="rect">
            <a:avLst/>
          </a:prstGeom>
          <a:noFill/>
          <a:ln w="22225">
            <a:noFill/>
            <a:miter lim="800000"/>
            <a:headEnd/>
            <a:tailEnd/>
          </a:ln>
          <a:effectLst/>
        </p:spPr>
        <p:txBody>
          <a:bodyPr wrap="none">
            <a:spAutoFit/>
          </a:bodyPr>
          <a:lstStyle/>
          <a:p>
            <a:r>
              <a:rPr lang="fr-FR">
                <a:solidFill>
                  <a:srgbClr val="000099"/>
                </a:solidFill>
                <a:latin typeface="Calibri" pitchFamily="34" charset="0"/>
              </a:rPr>
              <a:t>Expanded </a:t>
            </a:r>
          </a:p>
          <a:p>
            <a:r>
              <a:rPr lang="fr-FR">
                <a:solidFill>
                  <a:srgbClr val="000099"/>
                </a:solidFill>
                <a:latin typeface="Calibri" pitchFamily="34" charset="0"/>
              </a:rPr>
              <a:t>domains</a:t>
            </a:r>
          </a:p>
        </p:txBody>
      </p:sp>
      <p:sp>
        <p:nvSpPr>
          <p:cNvPr id="164893" name="Line 29"/>
          <p:cNvSpPr>
            <a:spLocks noChangeShapeType="1"/>
          </p:cNvSpPr>
          <p:nvPr/>
        </p:nvSpPr>
        <p:spPr bwMode="auto">
          <a:xfrm flipV="1">
            <a:off x="7102475" y="3235325"/>
            <a:ext cx="238125" cy="962025"/>
          </a:xfrm>
          <a:prstGeom prst="line">
            <a:avLst/>
          </a:prstGeom>
          <a:noFill/>
          <a:ln w="38100">
            <a:solidFill>
              <a:schemeClr val="tx1"/>
            </a:solidFill>
            <a:round/>
            <a:headEnd/>
            <a:tailEnd type="triangle" w="med" len="med"/>
          </a:ln>
          <a:effectLst/>
        </p:spPr>
        <p:txBody>
          <a:bodyPr/>
          <a:lstStyle/>
          <a:p>
            <a:endParaRPr lang="fr-FR">
              <a:latin typeface="Calibri" pitchFamily="34" charset="0"/>
            </a:endParaRPr>
          </a:p>
        </p:txBody>
      </p:sp>
      <p:sp>
        <p:nvSpPr>
          <p:cNvPr id="164894" name="Text Box 30"/>
          <p:cNvSpPr txBox="1">
            <a:spLocks noChangeArrowheads="1"/>
          </p:cNvSpPr>
          <p:nvPr/>
        </p:nvSpPr>
        <p:spPr bwMode="auto">
          <a:xfrm>
            <a:off x="6610350" y="4233863"/>
            <a:ext cx="1222066" cy="646331"/>
          </a:xfrm>
          <a:prstGeom prst="rect">
            <a:avLst/>
          </a:prstGeom>
          <a:noFill/>
          <a:ln w="22225">
            <a:noFill/>
            <a:miter lim="800000"/>
            <a:headEnd/>
            <a:tailEnd/>
          </a:ln>
          <a:effectLst/>
        </p:spPr>
        <p:txBody>
          <a:bodyPr wrap="none">
            <a:spAutoFit/>
          </a:bodyPr>
          <a:lstStyle/>
          <a:p>
            <a:r>
              <a:rPr lang="fr-FR">
                <a:solidFill>
                  <a:srgbClr val="FF0000"/>
                </a:solidFill>
                <a:latin typeface="Calibri" pitchFamily="34" charset="0"/>
              </a:rPr>
              <a:t>Contracted</a:t>
            </a:r>
          </a:p>
          <a:p>
            <a:r>
              <a:rPr lang="fr-FR">
                <a:solidFill>
                  <a:srgbClr val="FF0000"/>
                </a:solidFill>
                <a:latin typeface="Calibri" pitchFamily="34" charset="0"/>
              </a:rPr>
              <a:t>domains</a:t>
            </a:r>
          </a:p>
        </p:txBody>
      </p:sp>
      <p:sp>
        <p:nvSpPr>
          <p:cNvPr id="164895" name="Line 31"/>
          <p:cNvSpPr>
            <a:spLocks noChangeShapeType="1"/>
          </p:cNvSpPr>
          <p:nvPr/>
        </p:nvSpPr>
        <p:spPr bwMode="auto">
          <a:xfrm flipH="1" flipV="1">
            <a:off x="7851775" y="2936875"/>
            <a:ext cx="419100" cy="1971675"/>
          </a:xfrm>
          <a:prstGeom prst="line">
            <a:avLst/>
          </a:prstGeom>
          <a:noFill/>
          <a:ln w="38100">
            <a:solidFill>
              <a:schemeClr val="tx1"/>
            </a:solidFill>
            <a:round/>
            <a:headEnd/>
            <a:tailEnd type="triangle" w="med" len="med"/>
          </a:ln>
          <a:effectLst/>
        </p:spPr>
        <p:txBody>
          <a:bodyPr/>
          <a:lstStyle/>
          <a:p>
            <a:endParaRPr lang="fr-FR">
              <a:latin typeface="Calibri" pitchFamily="34" charset="0"/>
            </a:endParaRPr>
          </a:p>
        </p:txBody>
      </p:sp>
      <p:sp>
        <p:nvSpPr>
          <p:cNvPr id="164896" name="Text Box 32"/>
          <p:cNvSpPr txBox="1">
            <a:spLocks noChangeArrowheads="1"/>
          </p:cNvSpPr>
          <p:nvPr/>
        </p:nvSpPr>
        <p:spPr bwMode="auto">
          <a:xfrm>
            <a:off x="7572375" y="4957763"/>
            <a:ext cx="1240468" cy="646331"/>
          </a:xfrm>
          <a:prstGeom prst="rect">
            <a:avLst/>
          </a:prstGeom>
          <a:noFill/>
          <a:ln w="22225">
            <a:noFill/>
            <a:miter lim="800000"/>
            <a:headEnd/>
            <a:tailEnd/>
          </a:ln>
          <a:effectLst/>
        </p:spPr>
        <p:txBody>
          <a:bodyPr wrap="none">
            <a:spAutoFit/>
          </a:bodyPr>
          <a:lstStyle/>
          <a:p>
            <a:r>
              <a:rPr lang="fr-FR">
                <a:latin typeface="Calibri" pitchFamily="34" charset="0"/>
              </a:rPr>
              <a:t>Breakdown</a:t>
            </a:r>
          </a:p>
          <a:p>
            <a:r>
              <a:rPr lang="fr-FR">
                <a:latin typeface="Calibri" pitchFamily="34" charset="0"/>
              </a:rPr>
              <a:t>path</a:t>
            </a:r>
          </a:p>
        </p:txBody>
      </p:sp>
      <p:sp>
        <p:nvSpPr>
          <p:cNvPr id="16" name="Text Box 38"/>
          <p:cNvSpPr txBox="1">
            <a:spLocks noChangeArrowheads="1"/>
          </p:cNvSpPr>
          <p:nvPr/>
        </p:nvSpPr>
        <p:spPr bwMode="auto">
          <a:xfrm>
            <a:off x="6657" y="935288"/>
            <a:ext cx="5295809" cy="369332"/>
          </a:xfrm>
          <a:prstGeom prst="rect">
            <a:avLst/>
          </a:prstGeom>
          <a:noFill/>
          <a:ln w="22225">
            <a:noFill/>
            <a:miter lim="800000"/>
            <a:headEnd/>
            <a:tailEnd/>
          </a:ln>
          <a:effectLst/>
        </p:spPr>
        <p:txBody>
          <a:bodyPr wrap="none">
            <a:spAutoFit/>
          </a:bodyPr>
          <a:lstStyle/>
          <a:p>
            <a:r>
              <a:rPr lang="fr-FR" dirty="0" err="1">
                <a:latin typeface="Calibri" pitchFamily="34" charset="0"/>
              </a:rPr>
              <a:t>Corraze</a:t>
            </a:r>
            <a:r>
              <a:rPr lang="fr-FR" dirty="0">
                <a:latin typeface="Calibri" pitchFamily="34" charset="0"/>
              </a:rPr>
              <a:t> et al</a:t>
            </a:r>
            <a:r>
              <a:rPr lang="fr-FR" dirty="0" smtClean="0">
                <a:latin typeface="Calibri" pitchFamily="34" charset="0"/>
              </a:rPr>
              <a:t>., </a:t>
            </a:r>
            <a:r>
              <a:rPr lang="fr-FR" dirty="0" err="1" smtClean="0">
                <a:latin typeface="Calibri" pitchFamily="34" charset="0"/>
              </a:rPr>
              <a:t>Eur</a:t>
            </a:r>
            <a:r>
              <a:rPr lang="fr-FR" dirty="0" smtClean="0">
                <a:latin typeface="Calibri" pitchFamily="34" charset="0"/>
              </a:rPr>
              <a:t>. Phys. J. </a:t>
            </a:r>
            <a:r>
              <a:rPr lang="fr-FR" dirty="0" err="1" smtClean="0">
                <a:latin typeface="Calibri" pitchFamily="34" charset="0"/>
              </a:rPr>
              <a:t>Spec</a:t>
            </a:r>
            <a:r>
              <a:rPr lang="fr-FR" dirty="0" smtClean="0">
                <a:latin typeface="Calibri" pitchFamily="34" charset="0"/>
              </a:rPr>
              <a:t>. Top. 222, 1046 (2013).</a:t>
            </a:r>
            <a:endParaRPr lang="fr-FR" dirty="0">
              <a:latin typeface="Calibri" pitchFamily="34"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7" descr="D:\Mes documents\PhD\Emeline_Thèse\Soutenance\Figures Soutenance\MIM-3D.jpg"/>
          <p:cNvPicPr>
            <a:picLocks noChangeAspect="1" noChangeArrowheads="1"/>
          </p:cNvPicPr>
          <p:nvPr/>
        </p:nvPicPr>
        <p:blipFill>
          <a:blip r:embed="rId3" cstate="print"/>
          <a:srcRect/>
          <a:stretch>
            <a:fillRect/>
          </a:stretch>
        </p:blipFill>
        <p:spPr bwMode="auto">
          <a:xfrm>
            <a:off x="1143000" y="1770063"/>
            <a:ext cx="2292350" cy="1017587"/>
          </a:xfrm>
          <a:prstGeom prst="rect">
            <a:avLst/>
          </a:prstGeom>
          <a:noFill/>
          <a:ln w="9525">
            <a:noFill/>
            <a:miter lim="800000"/>
            <a:headEnd/>
            <a:tailEnd/>
          </a:ln>
        </p:spPr>
      </p:pic>
      <p:pic>
        <p:nvPicPr>
          <p:cNvPr id="132100" name="Picture 29" descr="GVS114-11_contact électriques 001"/>
          <p:cNvPicPr>
            <a:picLocks noChangeAspect="1" noChangeArrowheads="1"/>
          </p:cNvPicPr>
          <p:nvPr/>
        </p:nvPicPr>
        <p:blipFill>
          <a:blip r:embed="rId4" cstate="print"/>
          <a:srcRect/>
          <a:stretch>
            <a:fillRect/>
          </a:stretch>
        </p:blipFill>
        <p:spPr bwMode="auto">
          <a:xfrm>
            <a:off x="4243388" y="1123950"/>
            <a:ext cx="1373187" cy="2446338"/>
          </a:xfrm>
          <a:prstGeom prst="rect">
            <a:avLst/>
          </a:prstGeom>
          <a:noFill/>
          <a:ln w="9525">
            <a:noFill/>
            <a:miter lim="800000"/>
            <a:headEnd/>
            <a:tailEnd/>
          </a:ln>
        </p:spPr>
      </p:pic>
      <p:cxnSp>
        <p:nvCxnSpPr>
          <p:cNvPr id="34" name="Straight Connector 33"/>
          <p:cNvCxnSpPr>
            <a:cxnSpLocks noChangeShapeType="1"/>
          </p:cNvCxnSpPr>
          <p:nvPr/>
        </p:nvCxnSpPr>
        <p:spPr bwMode="auto">
          <a:xfrm flipH="1">
            <a:off x="3827463" y="1460500"/>
            <a:ext cx="896937" cy="0"/>
          </a:xfrm>
          <a:prstGeom prst="line">
            <a:avLst/>
          </a:prstGeom>
          <a:noFill/>
          <a:ln w="25400">
            <a:solidFill>
              <a:srgbClr val="FFC000"/>
            </a:solidFill>
            <a:round/>
            <a:headEnd/>
            <a:tailEnd/>
          </a:ln>
        </p:spPr>
      </p:cxnSp>
      <p:cxnSp>
        <p:nvCxnSpPr>
          <p:cNvPr id="35" name="Straight Connector 34"/>
          <p:cNvCxnSpPr>
            <a:cxnSpLocks noChangeShapeType="1"/>
          </p:cNvCxnSpPr>
          <p:nvPr/>
        </p:nvCxnSpPr>
        <p:spPr bwMode="auto">
          <a:xfrm flipH="1">
            <a:off x="3794125" y="2649538"/>
            <a:ext cx="896938" cy="0"/>
          </a:xfrm>
          <a:prstGeom prst="line">
            <a:avLst/>
          </a:prstGeom>
          <a:noFill/>
          <a:ln w="25400">
            <a:solidFill>
              <a:srgbClr val="FFC000"/>
            </a:solidFill>
            <a:round/>
            <a:headEnd/>
            <a:tailEnd/>
          </a:ln>
        </p:spPr>
      </p:cxnSp>
      <p:cxnSp>
        <p:nvCxnSpPr>
          <p:cNvPr id="39" name="Straight Connector 38"/>
          <p:cNvCxnSpPr/>
          <p:nvPr/>
        </p:nvCxnSpPr>
        <p:spPr>
          <a:xfrm>
            <a:off x="4379913" y="3411538"/>
            <a:ext cx="28892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32104" name="TextBox 39"/>
          <p:cNvSpPr txBox="1">
            <a:spLocks noChangeArrowheads="1"/>
          </p:cNvSpPr>
          <p:nvPr/>
        </p:nvSpPr>
        <p:spPr bwMode="auto">
          <a:xfrm>
            <a:off x="4622800" y="3254375"/>
            <a:ext cx="746125" cy="304800"/>
          </a:xfrm>
          <a:prstGeom prst="rect">
            <a:avLst/>
          </a:prstGeom>
          <a:noFill/>
          <a:ln w="9525">
            <a:noFill/>
            <a:miter lim="800000"/>
            <a:headEnd/>
            <a:tailEnd/>
          </a:ln>
        </p:spPr>
        <p:txBody>
          <a:bodyPr wrap="none">
            <a:spAutoFit/>
          </a:bodyPr>
          <a:lstStyle/>
          <a:p>
            <a:r>
              <a:rPr lang="en-US" sz="1400" b="1" dirty="0">
                <a:solidFill>
                  <a:schemeClr val="bg1"/>
                </a:solidFill>
                <a:latin typeface="Calibri" pitchFamily="34" charset="0"/>
                <a:cs typeface="Arial" charset="0"/>
              </a:rPr>
              <a:t>200 µm</a:t>
            </a:r>
          </a:p>
        </p:txBody>
      </p:sp>
      <p:sp>
        <p:nvSpPr>
          <p:cNvPr id="132105" name="Line 53"/>
          <p:cNvSpPr>
            <a:spLocks noChangeShapeType="1"/>
          </p:cNvSpPr>
          <p:nvPr/>
        </p:nvSpPr>
        <p:spPr bwMode="auto">
          <a:xfrm>
            <a:off x="5268913" y="2036763"/>
            <a:ext cx="360362" cy="0"/>
          </a:xfrm>
          <a:prstGeom prst="line">
            <a:avLst/>
          </a:prstGeom>
          <a:noFill/>
          <a:ln w="9525">
            <a:solidFill>
              <a:schemeClr val="tx1"/>
            </a:solidFill>
            <a:round/>
            <a:headEnd/>
            <a:tailEnd/>
          </a:ln>
        </p:spPr>
        <p:txBody>
          <a:bodyPr/>
          <a:lstStyle/>
          <a:p>
            <a:endParaRPr lang="fr-FR">
              <a:latin typeface="Calibri" pitchFamily="34" charset="0"/>
            </a:endParaRPr>
          </a:p>
        </p:txBody>
      </p:sp>
      <p:sp>
        <p:nvSpPr>
          <p:cNvPr id="36941" name="Text Box 77"/>
          <p:cNvSpPr txBox="1">
            <a:spLocks noChangeArrowheads="1"/>
          </p:cNvSpPr>
          <p:nvPr/>
        </p:nvSpPr>
        <p:spPr bwMode="auto">
          <a:xfrm>
            <a:off x="557213" y="2797175"/>
            <a:ext cx="314510" cy="307777"/>
          </a:xfrm>
          <a:prstGeom prst="rect">
            <a:avLst/>
          </a:prstGeom>
          <a:noFill/>
          <a:ln w="9525">
            <a:noFill/>
            <a:miter lim="800000"/>
            <a:headEnd/>
            <a:tailEnd/>
          </a:ln>
          <a:effectLst/>
        </p:spPr>
        <p:txBody>
          <a:bodyPr wrap="none">
            <a:spAutoFit/>
          </a:bodyPr>
          <a:lstStyle/>
          <a:p>
            <a:pPr>
              <a:defRPr/>
            </a:pPr>
            <a:r>
              <a:rPr lang="fr-FR" sz="1400" b="1" dirty="0">
                <a:latin typeface="Calibri" pitchFamily="34" charset="0"/>
                <a:cs typeface="Arial" charset="0"/>
              </a:rPr>
              <a:t>Si</a:t>
            </a:r>
          </a:p>
        </p:txBody>
      </p:sp>
      <p:sp>
        <p:nvSpPr>
          <p:cNvPr id="36942" name="Text Box 78"/>
          <p:cNvSpPr txBox="1">
            <a:spLocks noChangeArrowheads="1"/>
          </p:cNvSpPr>
          <p:nvPr/>
        </p:nvSpPr>
        <p:spPr bwMode="auto">
          <a:xfrm>
            <a:off x="477838" y="1712913"/>
            <a:ext cx="389850" cy="307777"/>
          </a:xfrm>
          <a:prstGeom prst="rect">
            <a:avLst/>
          </a:prstGeom>
          <a:noFill/>
          <a:ln w="9525">
            <a:noFill/>
            <a:miter lim="800000"/>
            <a:headEnd/>
            <a:tailEnd/>
          </a:ln>
          <a:effectLst/>
        </p:spPr>
        <p:txBody>
          <a:bodyPr wrap="none">
            <a:spAutoFit/>
          </a:bodyPr>
          <a:lstStyle/>
          <a:p>
            <a:pPr>
              <a:defRPr/>
            </a:pPr>
            <a:r>
              <a:rPr lang="fr-FR" sz="1400" b="1" dirty="0">
                <a:latin typeface="Calibri" pitchFamily="34" charset="0"/>
                <a:cs typeface="Arial" charset="0"/>
              </a:rPr>
              <a:t>Au</a:t>
            </a:r>
          </a:p>
        </p:txBody>
      </p:sp>
      <p:sp>
        <p:nvSpPr>
          <p:cNvPr id="132108" name="Text Box 79"/>
          <p:cNvSpPr txBox="1">
            <a:spLocks noChangeArrowheads="1"/>
          </p:cNvSpPr>
          <p:nvPr/>
        </p:nvSpPr>
        <p:spPr bwMode="auto">
          <a:xfrm>
            <a:off x="130175" y="2039938"/>
            <a:ext cx="699230" cy="307777"/>
          </a:xfrm>
          <a:prstGeom prst="rect">
            <a:avLst/>
          </a:prstGeom>
          <a:noFill/>
          <a:ln w="9525">
            <a:noFill/>
            <a:miter lim="800000"/>
            <a:headEnd/>
            <a:tailEnd/>
          </a:ln>
        </p:spPr>
        <p:txBody>
          <a:bodyPr wrap="none">
            <a:spAutoFit/>
          </a:bodyPr>
          <a:lstStyle/>
          <a:p>
            <a:r>
              <a:rPr lang="en-US" sz="1400" b="1">
                <a:latin typeface="Calibri" pitchFamily="34" charset="0"/>
                <a:cs typeface="Arial" charset="0"/>
              </a:rPr>
              <a:t>GaV</a:t>
            </a:r>
            <a:r>
              <a:rPr lang="en-US" sz="1400" b="1" baseline="-25000">
                <a:latin typeface="Calibri" pitchFamily="34" charset="0"/>
                <a:cs typeface="Arial" charset="0"/>
              </a:rPr>
              <a:t>4</a:t>
            </a:r>
            <a:r>
              <a:rPr lang="en-US" sz="1400" b="1">
                <a:latin typeface="Calibri" pitchFamily="34" charset="0"/>
                <a:cs typeface="Arial" charset="0"/>
              </a:rPr>
              <a:t>S</a:t>
            </a:r>
            <a:r>
              <a:rPr lang="en-US" sz="1400" b="1" baseline="-25000">
                <a:latin typeface="Calibri" pitchFamily="34" charset="0"/>
                <a:cs typeface="Arial" charset="0"/>
              </a:rPr>
              <a:t>8</a:t>
            </a:r>
          </a:p>
        </p:txBody>
      </p:sp>
      <p:sp>
        <p:nvSpPr>
          <p:cNvPr id="132109" name="Text Box 80"/>
          <p:cNvSpPr txBox="1">
            <a:spLocks noChangeArrowheads="1"/>
          </p:cNvSpPr>
          <p:nvPr/>
        </p:nvSpPr>
        <p:spPr bwMode="auto">
          <a:xfrm>
            <a:off x="358775" y="2544763"/>
            <a:ext cx="497252" cy="307777"/>
          </a:xfrm>
          <a:prstGeom prst="rect">
            <a:avLst/>
          </a:prstGeom>
          <a:noFill/>
          <a:ln w="9525">
            <a:noFill/>
            <a:miter lim="800000"/>
            <a:headEnd/>
            <a:tailEnd/>
          </a:ln>
        </p:spPr>
        <p:txBody>
          <a:bodyPr wrap="none">
            <a:spAutoFit/>
          </a:bodyPr>
          <a:lstStyle/>
          <a:p>
            <a:r>
              <a:rPr lang="en-US" sz="1400" b="1">
                <a:latin typeface="Calibri" pitchFamily="34" charset="0"/>
                <a:cs typeface="Arial" charset="0"/>
              </a:rPr>
              <a:t>SiO</a:t>
            </a:r>
            <a:r>
              <a:rPr lang="en-US" sz="1400" b="1" baseline="-25000">
                <a:latin typeface="Calibri" pitchFamily="34" charset="0"/>
                <a:cs typeface="Arial" charset="0"/>
              </a:rPr>
              <a:t>2</a:t>
            </a:r>
          </a:p>
        </p:txBody>
      </p:sp>
      <p:sp>
        <p:nvSpPr>
          <p:cNvPr id="132110" name="Oval 81"/>
          <p:cNvSpPr>
            <a:spLocks noChangeAspect="1" noChangeArrowheads="1"/>
          </p:cNvSpPr>
          <p:nvPr/>
        </p:nvSpPr>
        <p:spPr bwMode="auto">
          <a:xfrm>
            <a:off x="4656138" y="2616200"/>
            <a:ext cx="90487" cy="90488"/>
          </a:xfrm>
          <a:prstGeom prst="ellipse">
            <a:avLst/>
          </a:prstGeom>
          <a:solidFill>
            <a:srgbClr val="000000"/>
          </a:solidFill>
          <a:ln w="9525">
            <a:solidFill>
              <a:schemeClr val="tx1"/>
            </a:solidFill>
            <a:round/>
            <a:headEnd/>
            <a:tailEnd/>
          </a:ln>
        </p:spPr>
        <p:txBody>
          <a:bodyPr wrap="none" anchor="ctr"/>
          <a:lstStyle/>
          <a:p>
            <a:endParaRPr lang="en-US">
              <a:latin typeface="Calibri" pitchFamily="34" charset="0"/>
              <a:cs typeface="Arial" charset="0"/>
            </a:endParaRPr>
          </a:p>
        </p:txBody>
      </p:sp>
      <p:sp>
        <p:nvSpPr>
          <p:cNvPr id="132111" name="Oval 82"/>
          <p:cNvSpPr>
            <a:spLocks noChangeAspect="1" noChangeArrowheads="1"/>
          </p:cNvSpPr>
          <p:nvPr/>
        </p:nvSpPr>
        <p:spPr bwMode="auto">
          <a:xfrm>
            <a:off x="4694238" y="1422400"/>
            <a:ext cx="90487" cy="90488"/>
          </a:xfrm>
          <a:prstGeom prst="ellipse">
            <a:avLst/>
          </a:prstGeom>
          <a:solidFill>
            <a:srgbClr val="000000"/>
          </a:solidFill>
          <a:ln w="9525">
            <a:solidFill>
              <a:schemeClr val="tx1"/>
            </a:solidFill>
            <a:round/>
            <a:headEnd/>
            <a:tailEnd/>
          </a:ln>
        </p:spPr>
        <p:txBody>
          <a:bodyPr wrap="none" anchor="ctr"/>
          <a:lstStyle/>
          <a:p>
            <a:endParaRPr lang="en-US">
              <a:latin typeface="Calibri" pitchFamily="34" charset="0"/>
              <a:cs typeface="Arial" charset="0"/>
            </a:endParaRPr>
          </a:p>
        </p:txBody>
      </p:sp>
      <p:sp>
        <p:nvSpPr>
          <p:cNvPr id="57" name="Text Box 78"/>
          <p:cNvSpPr txBox="1">
            <a:spLocks noChangeArrowheads="1"/>
          </p:cNvSpPr>
          <p:nvPr/>
        </p:nvSpPr>
        <p:spPr bwMode="auto">
          <a:xfrm>
            <a:off x="477838" y="2292350"/>
            <a:ext cx="389850" cy="307777"/>
          </a:xfrm>
          <a:prstGeom prst="rect">
            <a:avLst/>
          </a:prstGeom>
          <a:noFill/>
          <a:ln w="9525">
            <a:noFill/>
            <a:miter lim="800000"/>
            <a:headEnd/>
            <a:tailEnd/>
          </a:ln>
          <a:effectLst/>
        </p:spPr>
        <p:txBody>
          <a:bodyPr wrap="none">
            <a:spAutoFit/>
          </a:bodyPr>
          <a:lstStyle/>
          <a:p>
            <a:pPr>
              <a:defRPr/>
            </a:pPr>
            <a:r>
              <a:rPr lang="fr-FR" sz="1400" b="1" dirty="0">
                <a:latin typeface="Calibri" pitchFamily="34" charset="0"/>
                <a:cs typeface="Arial" charset="0"/>
              </a:rPr>
              <a:t>Au</a:t>
            </a:r>
          </a:p>
        </p:txBody>
      </p:sp>
      <p:cxnSp>
        <p:nvCxnSpPr>
          <p:cNvPr id="59" name="Straight Connector 58"/>
          <p:cNvCxnSpPr/>
          <p:nvPr/>
        </p:nvCxnSpPr>
        <p:spPr>
          <a:xfrm flipV="1">
            <a:off x="873125" y="2693988"/>
            <a:ext cx="296863" cy="2667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V="1">
            <a:off x="873125" y="2579688"/>
            <a:ext cx="296863" cy="1174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873125" y="2468563"/>
            <a:ext cx="3079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873125" y="2182813"/>
            <a:ext cx="349250" cy="2063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873125" y="1882775"/>
            <a:ext cx="438150" cy="381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 name="Group 22"/>
          <p:cNvGrpSpPr>
            <a:grpSpLocks/>
          </p:cNvGrpSpPr>
          <p:nvPr/>
        </p:nvGrpSpPr>
        <p:grpSpPr bwMode="auto">
          <a:xfrm>
            <a:off x="5411789" y="1835151"/>
            <a:ext cx="3408363" cy="1830388"/>
            <a:chOff x="3409" y="1162"/>
            <a:chExt cx="2147" cy="1153"/>
          </a:xfrm>
        </p:grpSpPr>
        <p:grpSp>
          <p:nvGrpSpPr>
            <p:cNvPr id="5" name="Group 75"/>
            <p:cNvGrpSpPr>
              <a:grpSpLocks/>
            </p:cNvGrpSpPr>
            <p:nvPr/>
          </p:nvGrpSpPr>
          <p:grpSpPr bwMode="auto">
            <a:xfrm>
              <a:off x="3432" y="1564"/>
              <a:ext cx="227" cy="245"/>
              <a:chOff x="3785" y="831"/>
              <a:chExt cx="227" cy="245"/>
            </a:xfrm>
          </p:grpSpPr>
          <p:grpSp>
            <p:nvGrpSpPr>
              <p:cNvPr id="6" name="Group 48"/>
              <p:cNvGrpSpPr>
                <a:grpSpLocks/>
              </p:cNvGrpSpPr>
              <p:nvPr/>
            </p:nvGrpSpPr>
            <p:grpSpPr bwMode="auto">
              <a:xfrm>
                <a:off x="3785" y="944"/>
                <a:ext cx="227" cy="18"/>
                <a:chOff x="4127" y="1366"/>
                <a:chExt cx="227" cy="18"/>
              </a:xfrm>
            </p:grpSpPr>
            <p:sp>
              <p:nvSpPr>
                <p:cNvPr id="132121" name="Line 46"/>
                <p:cNvSpPr>
                  <a:spLocks noChangeShapeType="1"/>
                </p:cNvSpPr>
                <p:nvPr/>
              </p:nvSpPr>
              <p:spPr bwMode="auto">
                <a:xfrm>
                  <a:off x="4127" y="1366"/>
                  <a:ext cx="227" cy="0"/>
                </a:xfrm>
                <a:prstGeom prst="line">
                  <a:avLst/>
                </a:prstGeom>
                <a:noFill/>
                <a:ln w="15875">
                  <a:solidFill>
                    <a:srgbClr val="0000FF"/>
                  </a:solidFill>
                  <a:round/>
                  <a:headEnd/>
                  <a:tailEnd/>
                </a:ln>
              </p:spPr>
              <p:txBody>
                <a:bodyPr/>
                <a:lstStyle/>
                <a:p>
                  <a:endParaRPr lang="fr-FR">
                    <a:latin typeface="Calibri" pitchFamily="34" charset="0"/>
                  </a:endParaRPr>
                </a:p>
              </p:txBody>
            </p:sp>
            <p:sp>
              <p:nvSpPr>
                <p:cNvPr id="132122" name="Line 47"/>
                <p:cNvSpPr>
                  <a:spLocks noChangeShapeType="1"/>
                </p:cNvSpPr>
                <p:nvPr/>
              </p:nvSpPr>
              <p:spPr bwMode="auto">
                <a:xfrm>
                  <a:off x="4127" y="1384"/>
                  <a:ext cx="227" cy="0"/>
                </a:xfrm>
                <a:prstGeom prst="line">
                  <a:avLst/>
                </a:prstGeom>
                <a:noFill/>
                <a:ln w="15875">
                  <a:solidFill>
                    <a:srgbClr val="0000FF"/>
                  </a:solidFill>
                  <a:round/>
                  <a:headEnd/>
                  <a:tailEnd/>
                </a:ln>
              </p:spPr>
              <p:txBody>
                <a:bodyPr/>
                <a:lstStyle/>
                <a:p>
                  <a:endParaRPr lang="fr-FR">
                    <a:latin typeface="Calibri" pitchFamily="34" charset="0"/>
                  </a:endParaRPr>
                </a:p>
              </p:txBody>
            </p:sp>
          </p:grpSp>
          <p:sp>
            <p:nvSpPr>
              <p:cNvPr id="132123" name="Line 49"/>
              <p:cNvSpPr>
                <a:spLocks noChangeShapeType="1"/>
              </p:cNvSpPr>
              <p:nvPr/>
            </p:nvSpPr>
            <p:spPr bwMode="auto">
              <a:xfrm>
                <a:off x="4006" y="831"/>
                <a:ext cx="0" cy="113"/>
              </a:xfrm>
              <a:prstGeom prst="line">
                <a:avLst/>
              </a:prstGeom>
              <a:noFill/>
              <a:ln w="9525">
                <a:solidFill>
                  <a:srgbClr val="0000FF"/>
                </a:solidFill>
                <a:round/>
                <a:headEnd/>
                <a:tailEnd type="triangle" w="med" len="med"/>
              </a:ln>
            </p:spPr>
            <p:txBody>
              <a:bodyPr/>
              <a:lstStyle/>
              <a:p>
                <a:endParaRPr lang="fr-FR">
                  <a:latin typeface="Calibri" pitchFamily="34" charset="0"/>
                </a:endParaRPr>
              </a:p>
            </p:txBody>
          </p:sp>
          <p:sp>
            <p:nvSpPr>
              <p:cNvPr id="132124" name="Line 50"/>
              <p:cNvSpPr>
                <a:spLocks noChangeShapeType="1"/>
              </p:cNvSpPr>
              <p:nvPr/>
            </p:nvSpPr>
            <p:spPr bwMode="auto">
              <a:xfrm flipV="1">
                <a:off x="4006" y="963"/>
                <a:ext cx="0" cy="113"/>
              </a:xfrm>
              <a:prstGeom prst="line">
                <a:avLst/>
              </a:prstGeom>
              <a:noFill/>
              <a:ln w="9525">
                <a:solidFill>
                  <a:srgbClr val="0000FF"/>
                </a:solidFill>
                <a:round/>
                <a:headEnd/>
                <a:tailEnd type="triangle" w="med" len="med"/>
              </a:ln>
            </p:spPr>
            <p:txBody>
              <a:bodyPr/>
              <a:lstStyle/>
              <a:p>
                <a:endParaRPr lang="fr-FR">
                  <a:latin typeface="Calibri" pitchFamily="34" charset="0"/>
                </a:endParaRPr>
              </a:p>
            </p:txBody>
          </p:sp>
        </p:grpSp>
        <p:sp>
          <p:nvSpPr>
            <p:cNvPr id="132125" name="Rectangle 30"/>
            <p:cNvSpPr>
              <a:spLocks noChangeArrowheads="1"/>
            </p:cNvSpPr>
            <p:nvPr/>
          </p:nvSpPr>
          <p:spPr bwMode="auto">
            <a:xfrm>
              <a:off x="3524" y="1737"/>
              <a:ext cx="680" cy="353"/>
            </a:xfrm>
            <a:prstGeom prst="rect">
              <a:avLst/>
            </a:prstGeom>
            <a:noFill/>
            <a:ln w="25400">
              <a:noFill/>
              <a:miter lim="800000"/>
              <a:headEnd/>
              <a:tailEnd/>
            </a:ln>
          </p:spPr>
          <p:txBody>
            <a:bodyPr anchor="ctr"/>
            <a:lstStyle/>
            <a:p>
              <a:r>
                <a:rPr lang="en-US" b="1" dirty="0">
                  <a:solidFill>
                    <a:srgbClr val="0000FF"/>
                  </a:solidFill>
                  <a:latin typeface="Calibri" pitchFamily="34" charset="0"/>
                  <a:cs typeface="Arial" charset="0"/>
                </a:rPr>
                <a:t>300 nm</a:t>
              </a:r>
            </a:p>
          </p:txBody>
        </p:sp>
        <p:grpSp>
          <p:nvGrpSpPr>
            <p:cNvPr id="7" name="Group 72"/>
            <p:cNvGrpSpPr>
              <a:grpSpLocks/>
            </p:cNvGrpSpPr>
            <p:nvPr/>
          </p:nvGrpSpPr>
          <p:grpSpPr bwMode="auto">
            <a:xfrm>
              <a:off x="4180" y="1162"/>
              <a:ext cx="1376" cy="1153"/>
              <a:chOff x="4271" y="1253"/>
              <a:chExt cx="1376" cy="1153"/>
            </a:xfrm>
          </p:grpSpPr>
          <p:pic>
            <p:nvPicPr>
              <p:cNvPr id="132128" name="Picture 55" descr="Film_FIB_Troadec_2010-04-06_152317"/>
              <p:cNvPicPr>
                <a:picLocks noChangeAspect="1" noChangeArrowheads="1"/>
              </p:cNvPicPr>
              <p:nvPr/>
            </p:nvPicPr>
            <p:blipFill>
              <a:blip r:embed="rId5" cstate="print"/>
              <a:srcRect/>
              <a:stretch>
                <a:fillRect/>
              </a:stretch>
            </p:blipFill>
            <p:spPr bwMode="auto">
              <a:xfrm>
                <a:off x="4271" y="1253"/>
                <a:ext cx="1376" cy="1126"/>
              </a:xfrm>
              <a:prstGeom prst="rect">
                <a:avLst/>
              </a:prstGeom>
              <a:noFill/>
              <a:ln w="9525">
                <a:noFill/>
                <a:miter lim="800000"/>
                <a:headEnd/>
                <a:tailEnd/>
              </a:ln>
            </p:spPr>
          </p:pic>
          <p:cxnSp>
            <p:nvCxnSpPr>
              <p:cNvPr id="2" name="Straight Connector 38"/>
              <p:cNvCxnSpPr/>
              <p:nvPr/>
            </p:nvCxnSpPr>
            <p:spPr>
              <a:xfrm>
                <a:off x="4706" y="2309"/>
                <a:ext cx="30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32130" name="TextBox 39"/>
              <p:cNvSpPr txBox="1">
                <a:spLocks noChangeArrowheads="1"/>
              </p:cNvSpPr>
              <p:nvPr/>
            </p:nvSpPr>
            <p:spPr bwMode="auto">
              <a:xfrm>
                <a:off x="5035" y="2214"/>
                <a:ext cx="414" cy="192"/>
              </a:xfrm>
              <a:prstGeom prst="rect">
                <a:avLst/>
              </a:prstGeom>
              <a:noFill/>
              <a:ln w="9525">
                <a:noFill/>
                <a:miter lim="800000"/>
                <a:headEnd/>
                <a:tailEnd/>
              </a:ln>
            </p:spPr>
            <p:txBody>
              <a:bodyPr wrap="none">
                <a:spAutoFit/>
              </a:bodyPr>
              <a:lstStyle/>
              <a:p>
                <a:r>
                  <a:rPr lang="en-US" sz="1400" b="1" dirty="0">
                    <a:solidFill>
                      <a:schemeClr val="bg1"/>
                    </a:solidFill>
                    <a:latin typeface="Calibri" pitchFamily="34" charset="0"/>
                    <a:cs typeface="Arial" charset="0"/>
                  </a:rPr>
                  <a:t>10 µm</a:t>
                </a:r>
              </a:p>
            </p:txBody>
          </p:sp>
        </p:grpSp>
        <p:sp>
          <p:nvSpPr>
            <p:cNvPr id="132131" name="Line 74"/>
            <p:cNvSpPr>
              <a:spLocks noChangeShapeType="1"/>
            </p:cNvSpPr>
            <p:nvPr/>
          </p:nvSpPr>
          <p:spPr bwMode="auto">
            <a:xfrm flipH="1">
              <a:off x="4047" y="1568"/>
              <a:ext cx="454" cy="294"/>
            </a:xfrm>
            <a:prstGeom prst="line">
              <a:avLst/>
            </a:prstGeom>
            <a:noFill/>
            <a:ln w="15875">
              <a:solidFill>
                <a:srgbClr val="0000FF"/>
              </a:solidFill>
              <a:round/>
              <a:headEnd/>
              <a:tailEnd/>
            </a:ln>
          </p:spPr>
          <p:txBody>
            <a:bodyPr/>
            <a:lstStyle/>
            <a:p>
              <a:endParaRPr lang="fr-FR">
                <a:latin typeface="Calibri" pitchFamily="34" charset="0"/>
              </a:endParaRPr>
            </a:p>
          </p:txBody>
        </p:sp>
        <p:sp>
          <p:nvSpPr>
            <p:cNvPr id="132132" name="Line 76"/>
            <p:cNvSpPr>
              <a:spLocks noChangeShapeType="1"/>
            </p:cNvSpPr>
            <p:nvPr/>
          </p:nvSpPr>
          <p:spPr bwMode="auto">
            <a:xfrm flipH="1">
              <a:off x="4130" y="1573"/>
              <a:ext cx="454" cy="294"/>
            </a:xfrm>
            <a:prstGeom prst="line">
              <a:avLst/>
            </a:prstGeom>
            <a:noFill/>
            <a:ln w="15875">
              <a:solidFill>
                <a:srgbClr val="0000FF"/>
              </a:solidFill>
              <a:round/>
              <a:headEnd/>
              <a:tailEnd/>
            </a:ln>
          </p:spPr>
          <p:txBody>
            <a:bodyPr/>
            <a:lstStyle/>
            <a:p>
              <a:endParaRPr lang="fr-FR">
                <a:latin typeface="Calibri" pitchFamily="34" charset="0"/>
              </a:endParaRPr>
            </a:p>
          </p:txBody>
        </p:sp>
        <p:sp>
          <p:nvSpPr>
            <p:cNvPr id="132133" name="AutoShape 73"/>
            <p:cNvSpPr>
              <a:spLocks noChangeArrowheads="1"/>
            </p:cNvSpPr>
            <p:nvPr/>
          </p:nvSpPr>
          <p:spPr bwMode="auto">
            <a:xfrm rot="16200000" flipH="1">
              <a:off x="3770" y="813"/>
              <a:ext cx="338" cy="1059"/>
            </a:xfrm>
            <a:prstGeom prst="curvedRightArrow">
              <a:avLst>
                <a:gd name="adj1" fmla="val 50087"/>
                <a:gd name="adj2" fmla="val 181011"/>
                <a:gd name="adj3" fmla="val 42296"/>
              </a:avLst>
            </a:prstGeom>
            <a:gradFill rotWithShape="0">
              <a:gsLst>
                <a:gs pos="0">
                  <a:srgbClr val="CC3300"/>
                </a:gs>
                <a:gs pos="50000">
                  <a:srgbClr val="FF9900"/>
                </a:gs>
                <a:gs pos="100000">
                  <a:srgbClr val="CC3300"/>
                </a:gs>
              </a:gsLst>
              <a:lin ang="5400000" scaled="1"/>
            </a:gradFill>
            <a:ln w="9525">
              <a:solidFill>
                <a:schemeClr val="tx1"/>
              </a:solidFill>
              <a:miter lim="800000"/>
              <a:headEnd/>
              <a:tailEnd/>
            </a:ln>
          </p:spPr>
          <p:txBody>
            <a:bodyPr vert="eaVert" wrap="none" anchor="ctr"/>
            <a:lstStyle/>
            <a:p>
              <a:endParaRPr lang="en-US">
                <a:latin typeface="Calibri" pitchFamily="34" charset="0"/>
                <a:cs typeface="Arial" charset="0"/>
              </a:endParaRPr>
            </a:p>
          </p:txBody>
        </p:sp>
      </p:grpSp>
      <p:sp>
        <p:nvSpPr>
          <p:cNvPr id="4" name="Title Placeholder 1"/>
          <p:cNvSpPr txBox="1">
            <a:spLocks/>
          </p:cNvSpPr>
          <p:nvPr/>
        </p:nvSpPr>
        <p:spPr bwMode="auto">
          <a:xfrm>
            <a:off x="0" y="0"/>
            <a:ext cx="9144000" cy="909638"/>
          </a:xfrm>
          <a:prstGeom prst="rect">
            <a:avLst/>
          </a:prstGeom>
          <a:gradFill rotWithShape="0">
            <a:gsLst>
              <a:gs pos="0">
                <a:schemeClr val="accent2">
                  <a:gamma/>
                  <a:shade val="46275"/>
                  <a:invGamma/>
                </a:schemeClr>
              </a:gs>
              <a:gs pos="50000">
                <a:schemeClr val="accent2"/>
              </a:gs>
              <a:gs pos="100000">
                <a:schemeClr val="accent2">
                  <a:gamma/>
                  <a:shade val="46275"/>
                  <a:invGamma/>
                </a:schemeClr>
              </a:gs>
            </a:gsLst>
            <a:lin ang="5400000" scaled="1"/>
          </a:gradFill>
          <a:ln w="9525">
            <a:solidFill>
              <a:schemeClr val="tx1"/>
            </a:solidFill>
            <a:miter lim="800000"/>
            <a:headEnd/>
            <a:tailEnd/>
          </a:ln>
        </p:spPr>
        <p:txBody>
          <a:bodyPr anchor="ctr"/>
          <a:lstStyle/>
          <a:p>
            <a:pPr algn="ctr"/>
            <a:r>
              <a:rPr lang="en-US" sz="3200" b="1">
                <a:solidFill>
                  <a:schemeClr val="bg1"/>
                </a:solidFill>
                <a:latin typeface="Calibri" pitchFamily="34" charset="0"/>
                <a:cs typeface="Arial" charset="0"/>
              </a:rPr>
              <a:t>Metal/Insulator/Metal (MIM) Structure </a:t>
            </a:r>
          </a:p>
        </p:txBody>
      </p:sp>
      <p:grpSp>
        <p:nvGrpSpPr>
          <p:cNvPr id="8" name="Group 39"/>
          <p:cNvGrpSpPr>
            <a:grpSpLocks/>
          </p:cNvGrpSpPr>
          <p:nvPr/>
        </p:nvGrpSpPr>
        <p:grpSpPr bwMode="auto">
          <a:xfrm>
            <a:off x="238125" y="3298825"/>
            <a:ext cx="7573963" cy="3067050"/>
            <a:chOff x="150" y="2078"/>
            <a:chExt cx="4771" cy="1932"/>
          </a:xfrm>
        </p:grpSpPr>
        <p:grpSp>
          <p:nvGrpSpPr>
            <p:cNvPr id="9" name="Group 92"/>
            <p:cNvGrpSpPr>
              <a:grpSpLocks/>
            </p:cNvGrpSpPr>
            <p:nvPr/>
          </p:nvGrpSpPr>
          <p:grpSpPr bwMode="auto">
            <a:xfrm>
              <a:off x="2085" y="2078"/>
              <a:ext cx="2836" cy="1932"/>
              <a:chOff x="3204462" y="3070224"/>
              <a:chExt cx="4502214" cy="3067051"/>
            </a:xfrm>
          </p:grpSpPr>
          <p:grpSp>
            <p:nvGrpSpPr>
              <p:cNvPr id="10" name="Group 56"/>
              <p:cNvGrpSpPr>
                <a:grpSpLocks/>
              </p:cNvGrpSpPr>
              <p:nvPr/>
            </p:nvGrpSpPr>
            <p:grpSpPr bwMode="auto">
              <a:xfrm>
                <a:off x="3204462" y="3608388"/>
                <a:ext cx="3373437" cy="2528887"/>
                <a:chOff x="3926770" y="3429000"/>
                <a:chExt cx="3373200" cy="2529457"/>
              </a:xfrm>
            </p:grpSpPr>
            <p:pic>
              <p:nvPicPr>
                <p:cNvPr id="132138" name="Picture 4" descr="GVS104B-IM05-20k"/>
                <p:cNvPicPr>
                  <a:picLocks noChangeAspect="1" noChangeArrowheads="1"/>
                </p:cNvPicPr>
                <p:nvPr/>
              </p:nvPicPr>
              <p:blipFill>
                <a:blip r:embed="rId6" cstate="print"/>
                <a:srcRect/>
                <a:stretch>
                  <a:fillRect/>
                </a:stretch>
              </p:blipFill>
              <p:spPr bwMode="auto">
                <a:xfrm>
                  <a:off x="3926770" y="3429000"/>
                  <a:ext cx="3373200" cy="2529457"/>
                </a:xfrm>
                <a:prstGeom prst="rect">
                  <a:avLst/>
                </a:prstGeom>
                <a:noFill/>
                <a:ln w="9525">
                  <a:noFill/>
                  <a:miter lim="800000"/>
                  <a:headEnd/>
                  <a:tailEnd/>
                </a:ln>
              </p:spPr>
            </p:pic>
            <p:sp>
              <p:nvSpPr>
                <p:cNvPr id="46" name="TextBox 45"/>
                <p:cNvSpPr txBox="1"/>
                <p:nvPr/>
              </p:nvSpPr>
              <p:spPr>
                <a:xfrm>
                  <a:off x="6697253" y="3563966"/>
                  <a:ext cx="349756" cy="369415"/>
                </a:xfrm>
                <a:prstGeom prst="rect">
                  <a:avLst/>
                </a:prstGeom>
                <a:noFill/>
              </p:spPr>
              <p:txBody>
                <a:bodyPr wrap="none">
                  <a:spAutoFit/>
                </a:bodyPr>
                <a:lstStyle/>
                <a:p>
                  <a:pPr>
                    <a:defRPr/>
                  </a:pPr>
                  <a:r>
                    <a:rPr lang="fr-FR" b="1" dirty="0">
                      <a:solidFill>
                        <a:schemeClr val="bg1"/>
                      </a:solidFill>
                      <a:latin typeface="Calibri" pitchFamily="34" charset="0"/>
                      <a:cs typeface="Arial" charset="0"/>
                    </a:rPr>
                    <a:t>Si</a:t>
                  </a:r>
                </a:p>
              </p:txBody>
            </p:sp>
            <p:sp>
              <p:nvSpPr>
                <p:cNvPr id="132140" name="TextBox 46"/>
                <p:cNvSpPr txBox="1">
                  <a:spLocks noChangeArrowheads="1"/>
                </p:cNvSpPr>
                <p:nvPr/>
              </p:nvSpPr>
              <p:spPr bwMode="auto">
                <a:xfrm>
                  <a:off x="5541430" y="3967283"/>
                  <a:ext cx="583781" cy="369415"/>
                </a:xfrm>
                <a:prstGeom prst="rect">
                  <a:avLst/>
                </a:prstGeom>
                <a:noFill/>
                <a:ln w="9525">
                  <a:noFill/>
                  <a:miter lim="800000"/>
                  <a:headEnd/>
                  <a:tailEnd/>
                </a:ln>
              </p:spPr>
              <p:txBody>
                <a:bodyPr wrap="none">
                  <a:spAutoFit/>
                </a:bodyPr>
                <a:lstStyle/>
                <a:p>
                  <a:r>
                    <a:rPr lang="en-US" b="1" dirty="0">
                      <a:solidFill>
                        <a:schemeClr val="bg1"/>
                      </a:solidFill>
                      <a:latin typeface="Calibri" pitchFamily="34" charset="0"/>
                      <a:cs typeface="Arial" charset="0"/>
                    </a:rPr>
                    <a:t>SiO</a:t>
                  </a:r>
                  <a:r>
                    <a:rPr lang="en-US" b="1" baseline="-25000" dirty="0">
                      <a:solidFill>
                        <a:schemeClr val="bg1"/>
                      </a:solidFill>
                      <a:latin typeface="Calibri" pitchFamily="34" charset="0"/>
                      <a:cs typeface="Arial" charset="0"/>
                    </a:rPr>
                    <a:t>2</a:t>
                  </a:r>
                </a:p>
              </p:txBody>
            </p:sp>
            <p:sp>
              <p:nvSpPr>
                <p:cNvPr id="53" name="TextBox 52"/>
                <p:cNvSpPr txBox="1"/>
                <p:nvPr/>
              </p:nvSpPr>
              <p:spPr>
                <a:xfrm>
                  <a:off x="4823803" y="4381714"/>
                  <a:ext cx="447533" cy="369415"/>
                </a:xfrm>
                <a:prstGeom prst="rect">
                  <a:avLst/>
                </a:prstGeom>
                <a:noFill/>
              </p:spPr>
              <p:txBody>
                <a:bodyPr wrap="none">
                  <a:spAutoFit/>
                </a:bodyPr>
                <a:lstStyle/>
                <a:p>
                  <a:pPr>
                    <a:defRPr/>
                  </a:pPr>
                  <a:r>
                    <a:rPr lang="fr-FR" b="1" dirty="0">
                      <a:solidFill>
                        <a:schemeClr val="bg1"/>
                      </a:solidFill>
                      <a:latin typeface="Calibri" pitchFamily="34" charset="0"/>
                      <a:cs typeface="Arial" charset="0"/>
                    </a:rPr>
                    <a:t>Au</a:t>
                  </a:r>
                </a:p>
              </p:txBody>
            </p:sp>
            <p:sp>
              <p:nvSpPr>
                <p:cNvPr id="132142" name="TextBox 53"/>
                <p:cNvSpPr txBox="1">
                  <a:spLocks noChangeArrowheads="1"/>
                </p:cNvSpPr>
                <p:nvPr/>
              </p:nvSpPr>
              <p:spPr bwMode="auto">
                <a:xfrm>
                  <a:off x="3926770" y="4864423"/>
                  <a:ext cx="447533" cy="369415"/>
                </a:xfrm>
                <a:prstGeom prst="rect">
                  <a:avLst/>
                </a:prstGeom>
                <a:noFill/>
                <a:ln w="9525">
                  <a:noFill/>
                  <a:miter lim="800000"/>
                  <a:headEnd/>
                  <a:tailEnd/>
                </a:ln>
              </p:spPr>
              <p:txBody>
                <a:bodyPr wrap="none">
                  <a:spAutoFit/>
                </a:bodyPr>
                <a:lstStyle/>
                <a:p>
                  <a:r>
                    <a:rPr lang="en-US" b="1" dirty="0">
                      <a:latin typeface="Calibri" pitchFamily="34" charset="0"/>
                      <a:cs typeface="Arial" charset="0"/>
                    </a:rPr>
                    <a:t>Au</a:t>
                  </a:r>
                </a:p>
              </p:txBody>
            </p:sp>
            <p:sp>
              <p:nvSpPr>
                <p:cNvPr id="132143" name="TextBox 54"/>
                <p:cNvSpPr txBox="1">
                  <a:spLocks noChangeArrowheads="1"/>
                </p:cNvSpPr>
                <p:nvPr/>
              </p:nvSpPr>
              <p:spPr bwMode="auto">
                <a:xfrm>
                  <a:off x="4196626" y="5402707"/>
                  <a:ext cx="400022" cy="366796"/>
                </a:xfrm>
                <a:prstGeom prst="rect">
                  <a:avLst/>
                </a:prstGeom>
                <a:noFill/>
                <a:ln w="9525">
                  <a:noFill/>
                  <a:miter lim="800000"/>
                  <a:headEnd/>
                  <a:tailEnd/>
                </a:ln>
              </p:spPr>
              <p:txBody>
                <a:bodyPr wrap="none">
                  <a:spAutoFit/>
                </a:bodyPr>
                <a:lstStyle/>
                <a:p>
                  <a:r>
                    <a:rPr lang="en-US" b="1" dirty="0">
                      <a:latin typeface="Calibri" pitchFamily="34" charset="0"/>
                      <a:cs typeface="Arial" charset="0"/>
                    </a:rPr>
                    <a:t>Pt</a:t>
                  </a:r>
                </a:p>
              </p:txBody>
            </p:sp>
            <p:sp>
              <p:nvSpPr>
                <p:cNvPr id="132144" name="TextBox 55"/>
                <p:cNvSpPr txBox="1">
                  <a:spLocks noChangeArrowheads="1"/>
                </p:cNvSpPr>
                <p:nvPr/>
              </p:nvSpPr>
              <p:spPr bwMode="auto">
                <a:xfrm>
                  <a:off x="4666580" y="5155001"/>
                  <a:ext cx="848261" cy="369415"/>
                </a:xfrm>
                <a:prstGeom prst="rect">
                  <a:avLst/>
                </a:prstGeom>
                <a:noFill/>
                <a:ln w="9525">
                  <a:noFill/>
                  <a:miter lim="800000"/>
                  <a:headEnd/>
                  <a:tailEnd/>
                </a:ln>
              </p:spPr>
              <p:txBody>
                <a:bodyPr wrap="none">
                  <a:spAutoFit/>
                </a:bodyPr>
                <a:lstStyle/>
                <a:p>
                  <a:r>
                    <a:rPr lang="en-US" b="1" dirty="0">
                      <a:latin typeface="Calibri" pitchFamily="34" charset="0"/>
                      <a:cs typeface="Arial" charset="0"/>
                    </a:rPr>
                    <a:t>GaV</a:t>
                  </a:r>
                  <a:r>
                    <a:rPr lang="en-US" b="1" baseline="-25000" dirty="0">
                      <a:latin typeface="Calibri" pitchFamily="34" charset="0"/>
                      <a:cs typeface="Arial" charset="0"/>
                    </a:rPr>
                    <a:t>4</a:t>
                  </a:r>
                  <a:r>
                    <a:rPr lang="en-US" b="1" dirty="0">
                      <a:latin typeface="Calibri" pitchFamily="34" charset="0"/>
                      <a:cs typeface="Arial" charset="0"/>
                    </a:rPr>
                    <a:t>S</a:t>
                  </a:r>
                  <a:r>
                    <a:rPr lang="en-US" b="1" baseline="-25000" dirty="0">
                      <a:latin typeface="Calibri" pitchFamily="34" charset="0"/>
                      <a:cs typeface="Arial" charset="0"/>
                    </a:rPr>
                    <a:t>8</a:t>
                  </a:r>
                </a:p>
              </p:txBody>
            </p:sp>
          </p:grpSp>
          <p:sp>
            <p:nvSpPr>
              <p:cNvPr id="36947" name="Text Box 83"/>
              <p:cNvSpPr txBox="1">
                <a:spLocks noChangeArrowheads="1"/>
              </p:cNvSpPr>
              <p:nvPr/>
            </p:nvSpPr>
            <p:spPr bwMode="auto">
              <a:xfrm>
                <a:off x="7094071" y="4759325"/>
                <a:ext cx="612605" cy="369332"/>
              </a:xfrm>
              <a:prstGeom prst="rect">
                <a:avLst/>
              </a:prstGeom>
              <a:noFill/>
              <a:ln w="9525">
                <a:noFill/>
                <a:miter lim="800000"/>
                <a:headEnd/>
                <a:tailEnd/>
              </a:ln>
              <a:effectLst/>
            </p:spPr>
            <p:txBody>
              <a:bodyPr wrap="none">
                <a:spAutoFit/>
              </a:bodyPr>
              <a:lstStyle/>
              <a:p>
                <a:r>
                  <a:rPr lang="en-US" b="1" dirty="0" smtClean="0">
                    <a:latin typeface="Calibri" pitchFamily="34" charset="0"/>
                    <a:cs typeface="Arial" charset="0"/>
                  </a:rPr>
                  <a:t>TEM</a:t>
                </a:r>
                <a:endParaRPr lang="en-US" b="1" dirty="0">
                  <a:latin typeface="Calibri" pitchFamily="34" charset="0"/>
                  <a:cs typeface="Arial" charset="0"/>
                </a:endParaRPr>
              </a:p>
            </p:txBody>
          </p:sp>
          <p:sp>
            <p:nvSpPr>
              <p:cNvPr id="132146" name="AutoShape 73"/>
              <p:cNvSpPr>
                <a:spLocks noChangeArrowheads="1"/>
              </p:cNvSpPr>
              <p:nvPr/>
            </p:nvSpPr>
            <p:spPr bwMode="auto">
              <a:xfrm rot="1683833" flipH="1">
                <a:off x="6724656" y="3070224"/>
                <a:ext cx="896940" cy="2152656"/>
              </a:xfrm>
              <a:prstGeom prst="curvedRightArrow">
                <a:avLst>
                  <a:gd name="adj1" fmla="val 27144"/>
                  <a:gd name="adj2" fmla="val 74078"/>
                  <a:gd name="adj3" fmla="val 53250"/>
                </a:avLst>
              </a:prstGeom>
              <a:gradFill rotWithShape="0">
                <a:gsLst>
                  <a:gs pos="0">
                    <a:srgbClr val="CC3300"/>
                  </a:gs>
                  <a:gs pos="50000">
                    <a:srgbClr val="FF9900"/>
                  </a:gs>
                  <a:gs pos="100000">
                    <a:srgbClr val="CC3300"/>
                  </a:gs>
                </a:gsLst>
                <a:lin ang="5400000" scaled="1"/>
              </a:gradFill>
              <a:ln w="9525">
                <a:solidFill>
                  <a:schemeClr val="tx1"/>
                </a:solidFill>
                <a:miter lim="800000"/>
                <a:headEnd/>
                <a:tailEnd/>
              </a:ln>
            </p:spPr>
            <p:txBody>
              <a:bodyPr wrap="none" anchor="ctr"/>
              <a:lstStyle/>
              <a:p>
                <a:endParaRPr lang="en-US">
                  <a:latin typeface="Calibri" pitchFamily="34" charset="0"/>
                  <a:cs typeface="Arial" charset="0"/>
                </a:endParaRPr>
              </a:p>
            </p:txBody>
          </p:sp>
        </p:grpSp>
        <p:grpSp>
          <p:nvGrpSpPr>
            <p:cNvPr id="11" name="Group 51"/>
            <p:cNvGrpSpPr>
              <a:grpSpLocks/>
            </p:cNvGrpSpPr>
            <p:nvPr/>
          </p:nvGrpSpPr>
          <p:grpSpPr bwMode="auto">
            <a:xfrm>
              <a:off x="150" y="2517"/>
              <a:ext cx="2862" cy="1260"/>
              <a:chOff x="150" y="2517"/>
              <a:chExt cx="2862" cy="1260"/>
            </a:xfrm>
          </p:grpSpPr>
          <p:sp>
            <p:nvSpPr>
              <p:cNvPr id="22" name="Rectangle 21"/>
              <p:cNvSpPr/>
              <p:nvPr/>
            </p:nvSpPr>
            <p:spPr>
              <a:xfrm>
                <a:off x="2876" y="3395"/>
                <a:ext cx="136" cy="13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latin typeface="Calibri" pitchFamily="34" charset="0"/>
                </a:endParaRPr>
              </a:p>
            </p:txBody>
          </p:sp>
          <p:grpSp>
            <p:nvGrpSpPr>
              <p:cNvPr id="12" name="Group 26"/>
              <p:cNvGrpSpPr>
                <a:grpSpLocks/>
              </p:cNvGrpSpPr>
              <p:nvPr/>
            </p:nvGrpSpPr>
            <p:grpSpPr bwMode="auto">
              <a:xfrm>
                <a:off x="150" y="2517"/>
                <a:ext cx="1597" cy="1260"/>
                <a:chOff x="5665709" y="773349"/>
                <a:chExt cx="3155311" cy="2381605"/>
              </a:xfrm>
            </p:grpSpPr>
            <p:pic>
              <p:nvPicPr>
                <p:cNvPr id="132150" name="Picture 25" descr="GVS104B-IM12-500k_légende.jpg"/>
                <p:cNvPicPr>
                  <a:picLocks noChangeAspect="1"/>
                </p:cNvPicPr>
                <p:nvPr/>
              </p:nvPicPr>
              <p:blipFill>
                <a:blip r:embed="rId7" cstate="print"/>
                <a:srcRect/>
                <a:stretch>
                  <a:fillRect/>
                </a:stretch>
              </p:blipFill>
              <p:spPr bwMode="auto">
                <a:xfrm>
                  <a:off x="5665709" y="773349"/>
                  <a:ext cx="3155311" cy="2377969"/>
                </a:xfrm>
                <a:prstGeom prst="rect">
                  <a:avLst/>
                </a:prstGeom>
                <a:noFill/>
                <a:ln w="9525">
                  <a:noFill/>
                  <a:miter lim="800000"/>
                  <a:headEnd/>
                  <a:tailEnd/>
                </a:ln>
              </p:spPr>
            </p:pic>
            <p:sp>
              <p:nvSpPr>
                <p:cNvPr id="26" name="Rectangle 25"/>
                <p:cNvSpPr/>
                <p:nvPr/>
              </p:nvSpPr>
              <p:spPr>
                <a:xfrm>
                  <a:off x="5677564" y="786580"/>
                  <a:ext cx="3139505" cy="236837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latin typeface="Calibri" pitchFamily="34" charset="0"/>
                  </a:endParaRPr>
                </a:p>
              </p:txBody>
            </p:sp>
          </p:grpSp>
          <p:cxnSp>
            <p:nvCxnSpPr>
              <p:cNvPr id="44" name="Straight Connector 43"/>
              <p:cNvCxnSpPr>
                <a:cxnSpLocks noChangeShapeType="1"/>
              </p:cNvCxnSpPr>
              <p:nvPr/>
            </p:nvCxnSpPr>
            <p:spPr bwMode="auto">
              <a:xfrm rot="10800000">
                <a:off x="1744" y="2523"/>
                <a:ext cx="1266" cy="870"/>
              </a:xfrm>
              <a:prstGeom prst="line">
                <a:avLst/>
              </a:prstGeom>
              <a:noFill/>
              <a:ln w="38100">
                <a:solidFill>
                  <a:srgbClr val="FF0000"/>
                </a:solidFill>
                <a:prstDash val="dash"/>
                <a:round/>
                <a:headEnd/>
                <a:tailEnd/>
              </a:ln>
            </p:spPr>
          </p:cxnSp>
          <p:sp>
            <p:nvSpPr>
              <p:cNvPr id="132153" name="Line 57"/>
              <p:cNvSpPr>
                <a:spLocks noChangeShapeType="1"/>
              </p:cNvSpPr>
              <p:nvPr/>
            </p:nvSpPr>
            <p:spPr bwMode="auto">
              <a:xfrm flipV="1">
                <a:off x="1752" y="3528"/>
                <a:ext cx="1146" cy="246"/>
              </a:xfrm>
              <a:prstGeom prst="line">
                <a:avLst/>
              </a:prstGeom>
              <a:noFill/>
              <a:ln w="38100">
                <a:solidFill>
                  <a:srgbClr val="FF0000"/>
                </a:solidFill>
                <a:prstDash val="dash"/>
                <a:round/>
                <a:headEnd/>
                <a:tailEnd/>
              </a:ln>
              <a:effectLst/>
            </p:spPr>
            <p:txBody>
              <a:bodyPr/>
              <a:lstStyle/>
              <a:p>
                <a:endParaRPr lang="fr-FR">
                  <a:latin typeface="Calibri" pitchFamily="34" charset="0"/>
                </a:endParaRPr>
              </a:p>
            </p:txBody>
          </p:sp>
        </p:grpSp>
      </p:grpSp>
      <p:sp>
        <p:nvSpPr>
          <p:cNvPr id="56" name="Text Box 13"/>
          <p:cNvSpPr txBox="1">
            <a:spLocks noChangeArrowheads="1"/>
          </p:cNvSpPr>
          <p:nvPr/>
        </p:nvSpPr>
        <p:spPr bwMode="auto">
          <a:xfrm>
            <a:off x="0" y="6553200"/>
            <a:ext cx="3028778" cy="307777"/>
          </a:xfrm>
          <a:prstGeom prst="rect">
            <a:avLst/>
          </a:prstGeom>
          <a:noFill/>
          <a:ln w="9525">
            <a:noFill/>
            <a:miter lim="800000"/>
            <a:headEnd/>
            <a:tailEnd/>
          </a:ln>
          <a:effectLst/>
        </p:spPr>
        <p:txBody>
          <a:bodyPr wrap="none">
            <a:spAutoFit/>
          </a:bodyPr>
          <a:lstStyle/>
          <a:p>
            <a:r>
              <a:rPr lang="fr-FR" sz="1400" b="1" dirty="0">
                <a:latin typeface="Calibri" pitchFamily="34" charset="0"/>
              </a:rPr>
              <a:t>E. </a:t>
            </a:r>
            <a:r>
              <a:rPr lang="fr-FR" sz="1400" b="1" dirty="0" err="1">
                <a:latin typeface="Calibri" pitchFamily="34" charset="0"/>
              </a:rPr>
              <a:t>Souchier</a:t>
            </a:r>
            <a:r>
              <a:rPr lang="fr-FR" sz="1400" b="1" dirty="0">
                <a:latin typeface="Calibri" pitchFamily="34" charset="0"/>
              </a:rPr>
              <a:t> </a:t>
            </a:r>
            <a:r>
              <a:rPr lang="fr-FR" sz="1400" b="1" i="1" dirty="0">
                <a:latin typeface="Calibri" pitchFamily="34" charset="0"/>
              </a:rPr>
              <a:t>et al.</a:t>
            </a:r>
            <a:r>
              <a:rPr lang="fr-FR" sz="1400" b="1" dirty="0">
                <a:latin typeface="Calibri" pitchFamily="34" charset="0"/>
              </a:rPr>
              <a:t>, PSS-RRL 5, 53 (2011)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Espace réservé du pied de page 2"/>
          <p:cNvSpPr>
            <a:spLocks noGrp="1"/>
          </p:cNvSpPr>
          <p:nvPr>
            <p:ph type="ftr" sz="quarter" idx="10"/>
          </p:nvPr>
        </p:nvSpPr>
        <p:spPr/>
        <p:txBody>
          <a:bodyPr/>
          <a:lstStyle/>
          <a:p>
            <a:r>
              <a:rPr lang="fr-FR"/>
              <a:t>Workshop Oxydes fonctionnels - Autrans - Avril 2013</a:t>
            </a:r>
          </a:p>
        </p:txBody>
      </p:sp>
      <p:sp>
        <p:nvSpPr>
          <p:cNvPr id="41" name="Espace réservé du numéro de diapositive 3"/>
          <p:cNvSpPr>
            <a:spLocks noGrp="1"/>
          </p:cNvSpPr>
          <p:nvPr>
            <p:ph type="sldNum" sz="quarter" idx="11"/>
          </p:nvPr>
        </p:nvSpPr>
        <p:spPr/>
        <p:txBody>
          <a:bodyPr/>
          <a:lstStyle/>
          <a:p>
            <a:fld id="{07ED6BB8-4DE6-42EA-8BFC-1C227A47F70F}" type="slidenum">
              <a:rPr lang="fr-FR"/>
              <a:pPr/>
              <a:t>42</a:t>
            </a:fld>
            <a:endParaRPr lang="fr-FR"/>
          </a:p>
        </p:txBody>
      </p:sp>
      <p:pic>
        <p:nvPicPr>
          <p:cNvPr id="371714" name="Picture 2"/>
          <p:cNvPicPr>
            <a:picLocks noChangeAspect="1" noChangeArrowheads="1"/>
          </p:cNvPicPr>
          <p:nvPr/>
        </p:nvPicPr>
        <p:blipFill>
          <a:blip r:embed="rId2"/>
          <a:srcRect l="14400" t="26659" r="22372" b="21326"/>
          <a:stretch>
            <a:fillRect/>
          </a:stretch>
        </p:blipFill>
        <p:spPr bwMode="auto">
          <a:xfrm>
            <a:off x="958850" y="1970088"/>
            <a:ext cx="7680325" cy="3949700"/>
          </a:xfrm>
          <a:prstGeom prst="rect">
            <a:avLst/>
          </a:prstGeom>
          <a:noFill/>
          <a:ln w="9525" algn="ctr">
            <a:noFill/>
            <a:miter lim="800000"/>
            <a:headEnd/>
            <a:tailEnd/>
          </a:ln>
          <a:effectLst/>
        </p:spPr>
      </p:pic>
      <p:sp>
        <p:nvSpPr>
          <p:cNvPr id="23" name="Title Placeholder 1"/>
          <p:cNvSpPr txBox="1">
            <a:spLocks/>
          </p:cNvSpPr>
          <p:nvPr/>
        </p:nvSpPr>
        <p:spPr bwMode="auto">
          <a:xfrm>
            <a:off x="0" y="0"/>
            <a:ext cx="9144000" cy="744538"/>
          </a:xfrm>
          <a:prstGeom prst="rect">
            <a:avLst/>
          </a:prstGeom>
          <a:solidFill>
            <a:srgbClr val="335A99"/>
          </a:solidFill>
          <a:ln w="9525" algn="ctr">
            <a:noFill/>
            <a:miter lim="800000"/>
            <a:headEnd/>
            <a:tailEnd/>
          </a:ln>
          <a:effectLst/>
        </p:spPr>
        <p:txBody>
          <a:bodyPr lIns="92075" tIns="46038" rIns="92075" bIns="46038" anchor="ctr"/>
          <a:lstStyle/>
          <a:p>
            <a:pPr algn="ctr" eaLnBrk="0" hangingPunct="0">
              <a:lnSpc>
                <a:spcPct val="115000"/>
              </a:lnSpc>
            </a:pPr>
            <a:r>
              <a:rPr lang="fr-FR" sz="2800" b="1">
                <a:solidFill>
                  <a:schemeClr val="bg1"/>
                </a:solidFill>
                <a:effectLst>
                  <a:outerShdw blurRad="38100" dist="38100" dir="2700000" algn="tl">
                    <a:srgbClr val="000000"/>
                  </a:outerShdw>
                </a:effectLst>
              </a:rPr>
              <a:t>Fabrication of a Mott memory device</a:t>
            </a:r>
          </a:p>
        </p:txBody>
      </p:sp>
      <p:pic>
        <p:nvPicPr>
          <p:cNvPr id="371716" name="Picture 4"/>
          <p:cNvPicPr>
            <a:picLocks noChangeAspect="1" noChangeArrowheads="1"/>
          </p:cNvPicPr>
          <p:nvPr/>
        </p:nvPicPr>
        <p:blipFill>
          <a:blip r:embed="rId3">
            <a:lum bright="24000" contrast="30000"/>
          </a:blip>
          <a:srcRect/>
          <a:stretch>
            <a:fillRect/>
          </a:stretch>
        </p:blipFill>
        <p:spPr bwMode="auto">
          <a:xfrm>
            <a:off x="2873375" y="2500313"/>
            <a:ext cx="3619500" cy="2714625"/>
          </a:xfrm>
          <a:prstGeom prst="rect">
            <a:avLst/>
          </a:prstGeom>
          <a:noFill/>
          <a:ln w="9525">
            <a:noFill/>
            <a:round/>
            <a:headEnd/>
            <a:tailEnd/>
          </a:ln>
          <a:effectLst/>
        </p:spPr>
      </p:pic>
      <p:pic>
        <p:nvPicPr>
          <p:cNvPr id="371717" name="Picture 5" descr="PTA: Plateforme Technologique Amont - Grenoble"/>
          <p:cNvPicPr>
            <a:picLocks noChangeAspect="1" noChangeArrowheads="1"/>
          </p:cNvPicPr>
          <p:nvPr/>
        </p:nvPicPr>
        <p:blipFill>
          <a:blip r:embed="rId4"/>
          <a:srcRect/>
          <a:stretch>
            <a:fillRect/>
          </a:stretch>
        </p:blipFill>
        <p:spPr bwMode="auto">
          <a:xfrm>
            <a:off x="0" y="742950"/>
            <a:ext cx="1181100" cy="723900"/>
          </a:xfrm>
          <a:prstGeom prst="rect">
            <a:avLst/>
          </a:prstGeom>
          <a:noFill/>
        </p:spPr>
      </p:pic>
      <p:sp>
        <p:nvSpPr>
          <p:cNvPr id="371718" name="Text Box 6"/>
          <p:cNvSpPr txBox="1">
            <a:spLocks noChangeArrowheads="1"/>
          </p:cNvSpPr>
          <p:nvPr/>
        </p:nvSpPr>
        <p:spPr bwMode="auto">
          <a:xfrm>
            <a:off x="0" y="1466850"/>
            <a:ext cx="1409700" cy="549275"/>
          </a:xfrm>
          <a:prstGeom prst="rect">
            <a:avLst/>
          </a:prstGeom>
          <a:solidFill>
            <a:schemeClr val="bg1"/>
          </a:solidFill>
          <a:ln w="9525" algn="ctr">
            <a:noFill/>
            <a:miter lim="800000"/>
            <a:headEnd/>
            <a:tailEnd/>
          </a:ln>
          <a:effectLst/>
        </p:spPr>
        <p:txBody>
          <a:bodyPr>
            <a:spAutoFit/>
          </a:bodyPr>
          <a:lstStyle/>
          <a:p>
            <a:pPr algn="ctr">
              <a:spcBef>
                <a:spcPct val="50000"/>
              </a:spcBef>
            </a:pPr>
            <a:r>
              <a:rPr lang="fr-FR" sz="1000"/>
              <a:t>Plateforme Technologie Amont </a:t>
            </a:r>
            <a:br>
              <a:rPr lang="fr-FR" sz="1000"/>
            </a:br>
            <a:r>
              <a:rPr lang="fr-FR" sz="1000"/>
              <a:t>(CNRS/CEA, Grenoble)</a:t>
            </a:r>
          </a:p>
        </p:txBody>
      </p:sp>
      <p:sp>
        <p:nvSpPr>
          <p:cNvPr id="371719" name="Text Box 7"/>
          <p:cNvSpPr txBox="1">
            <a:spLocks noChangeArrowheads="1"/>
          </p:cNvSpPr>
          <p:nvPr/>
        </p:nvSpPr>
        <p:spPr bwMode="auto">
          <a:xfrm>
            <a:off x="1371600" y="914400"/>
            <a:ext cx="7458075" cy="366713"/>
          </a:xfrm>
          <a:prstGeom prst="rect">
            <a:avLst/>
          </a:prstGeom>
          <a:noFill/>
          <a:ln w="9525" algn="ctr">
            <a:noFill/>
            <a:miter lim="800000"/>
            <a:headEnd/>
            <a:tailEnd/>
          </a:ln>
          <a:effectLst/>
        </p:spPr>
        <p:txBody>
          <a:bodyPr>
            <a:spAutoFit/>
          </a:bodyPr>
          <a:lstStyle/>
          <a:p>
            <a:pPr algn="ctr">
              <a:spcBef>
                <a:spcPct val="50000"/>
              </a:spcBef>
            </a:pPr>
            <a:r>
              <a:rPr lang="fr-FR" u="sng"/>
              <a:t>6x6 crossbar array GaV</a:t>
            </a:r>
            <a:r>
              <a:rPr lang="fr-FR" u="sng" baseline="-25000"/>
              <a:t>4</a:t>
            </a:r>
            <a:r>
              <a:rPr lang="fr-FR" u="sng"/>
              <a:t>S</a:t>
            </a:r>
            <a:r>
              <a:rPr lang="fr-FR" u="sng" baseline="-25000"/>
              <a:t>8 </a:t>
            </a:r>
            <a:r>
              <a:rPr lang="fr-FR" u="sng"/>
              <a:t>device </a:t>
            </a:r>
          </a:p>
        </p:txBody>
      </p:sp>
      <p:sp>
        <p:nvSpPr>
          <p:cNvPr id="371720" name="Text Box 8"/>
          <p:cNvSpPr txBox="1">
            <a:spLocks noChangeArrowheads="1"/>
          </p:cNvSpPr>
          <p:nvPr/>
        </p:nvSpPr>
        <p:spPr bwMode="auto">
          <a:xfrm>
            <a:off x="2162175" y="1333500"/>
            <a:ext cx="5657850" cy="366713"/>
          </a:xfrm>
          <a:prstGeom prst="rect">
            <a:avLst/>
          </a:prstGeom>
          <a:noFill/>
          <a:ln w="9525" algn="ctr">
            <a:noFill/>
            <a:miter lim="800000"/>
            <a:headEnd/>
            <a:tailEnd/>
          </a:ln>
          <a:effectLst/>
        </p:spPr>
        <p:txBody>
          <a:bodyPr>
            <a:spAutoFit/>
          </a:bodyPr>
          <a:lstStyle/>
          <a:p>
            <a:pPr>
              <a:spcBef>
                <a:spcPct val="50000"/>
              </a:spcBef>
            </a:pPr>
            <a:r>
              <a:rPr lang="fr-FR">
                <a:sym typeface="Wingdings" pitchFamily="2" charset="2"/>
              </a:rPr>
              <a:t> </a:t>
            </a:r>
            <a:r>
              <a:rPr lang="fr-FR"/>
              <a:t>Cell sizes from 100 nm to 1 µm for scaling evaluation</a:t>
            </a:r>
          </a:p>
        </p:txBody>
      </p:sp>
      <p:grpSp>
        <p:nvGrpSpPr>
          <p:cNvPr id="2" name="Group 9"/>
          <p:cNvGrpSpPr>
            <a:grpSpLocks/>
          </p:cNvGrpSpPr>
          <p:nvPr/>
        </p:nvGrpSpPr>
        <p:grpSpPr bwMode="auto">
          <a:xfrm>
            <a:off x="0" y="1997075"/>
            <a:ext cx="2082800" cy="1585913"/>
            <a:chOff x="0" y="1258"/>
            <a:chExt cx="1312" cy="999"/>
          </a:xfrm>
        </p:grpSpPr>
        <p:pic>
          <p:nvPicPr>
            <p:cNvPr id="371722" name="Picture 10"/>
            <p:cNvPicPr>
              <a:picLocks noChangeAspect="1" noChangeArrowheads="1"/>
            </p:cNvPicPr>
            <p:nvPr/>
          </p:nvPicPr>
          <p:blipFill>
            <a:blip r:embed="rId5"/>
            <a:srcRect/>
            <a:stretch>
              <a:fillRect/>
            </a:stretch>
          </p:blipFill>
          <p:spPr bwMode="auto">
            <a:xfrm>
              <a:off x="0" y="1258"/>
              <a:ext cx="1312" cy="999"/>
            </a:xfrm>
            <a:prstGeom prst="rect">
              <a:avLst/>
            </a:prstGeom>
            <a:noFill/>
            <a:ln w="9525">
              <a:noFill/>
              <a:round/>
              <a:headEnd/>
              <a:tailEnd/>
            </a:ln>
            <a:effectLst/>
          </p:spPr>
        </p:pic>
        <p:sp>
          <p:nvSpPr>
            <p:cNvPr id="371723" name="Line 11"/>
            <p:cNvSpPr>
              <a:spLocks noChangeShapeType="1"/>
            </p:cNvSpPr>
            <p:nvPr/>
          </p:nvSpPr>
          <p:spPr bwMode="auto">
            <a:xfrm>
              <a:off x="822" y="2031"/>
              <a:ext cx="399" cy="0"/>
            </a:xfrm>
            <a:prstGeom prst="line">
              <a:avLst/>
            </a:prstGeom>
            <a:noFill/>
            <a:ln w="57150">
              <a:solidFill>
                <a:schemeClr val="bg1"/>
              </a:solidFill>
              <a:round/>
              <a:headEnd/>
              <a:tailEnd/>
            </a:ln>
            <a:effectLst/>
          </p:spPr>
          <p:txBody>
            <a:bodyPr anchor="ctr"/>
            <a:lstStyle/>
            <a:p>
              <a:endParaRPr lang="fr-FR"/>
            </a:p>
          </p:txBody>
        </p:sp>
        <p:sp>
          <p:nvSpPr>
            <p:cNvPr id="371724" name="Text Box 12"/>
            <p:cNvSpPr txBox="1">
              <a:spLocks noChangeArrowheads="1"/>
            </p:cNvSpPr>
            <p:nvPr/>
          </p:nvSpPr>
          <p:spPr bwMode="auto">
            <a:xfrm>
              <a:off x="780" y="2023"/>
              <a:ext cx="492" cy="231"/>
            </a:xfrm>
            <a:prstGeom prst="rect">
              <a:avLst/>
            </a:prstGeom>
            <a:noFill/>
            <a:ln w="9525" algn="ctr">
              <a:noFill/>
              <a:miter lim="800000"/>
              <a:headEnd/>
              <a:tailEnd/>
            </a:ln>
            <a:effectLst/>
          </p:spPr>
          <p:txBody>
            <a:bodyPr>
              <a:spAutoFit/>
            </a:bodyPr>
            <a:lstStyle/>
            <a:p>
              <a:pPr>
                <a:spcBef>
                  <a:spcPct val="50000"/>
                </a:spcBef>
              </a:pPr>
              <a:r>
                <a:rPr lang="fr-FR" b="1">
                  <a:solidFill>
                    <a:schemeClr val="bg1"/>
                  </a:solidFill>
                </a:rPr>
                <a:t>1 µm</a:t>
              </a:r>
            </a:p>
          </p:txBody>
        </p:sp>
        <p:sp>
          <p:nvSpPr>
            <p:cNvPr id="371725" name="Text Box 13"/>
            <p:cNvSpPr txBox="1">
              <a:spLocks noChangeArrowheads="1"/>
            </p:cNvSpPr>
            <p:nvPr/>
          </p:nvSpPr>
          <p:spPr bwMode="auto">
            <a:xfrm>
              <a:off x="5" y="1260"/>
              <a:ext cx="754" cy="231"/>
            </a:xfrm>
            <a:prstGeom prst="rect">
              <a:avLst/>
            </a:prstGeom>
            <a:noFill/>
            <a:ln w="9525" algn="ctr">
              <a:noFill/>
              <a:miter lim="800000"/>
              <a:headEnd/>
              <a:tailEnd/>
            </a:ln>
            <a:effectLst/>
          </p:spPr>
          <p:txBody>
            <a:bodyPr>
              <a:spAutoFit/>
            </a:bodyPr>
            <a:lstStyle/>
            <a:p>
              <a:pPr>
                <a:spcBef>
                  <a:spcPct val="50000"/>
                </a:spcBef>
              </a:pPr>
              <a:r>
                <a:rPr lang="fr-FR" b="1">
                  <a:solidFill>
                    <a:schemeClr val="bg1"/>
                  </a:solidFill>
                </a:rPr>
                <a:t>1 µm cell</a:t>
              </a:r>
            </a:p>
          </p:txBody>
        </p:sp>
      </p:grpSp>
      <p:grpSp>
        <p:nvGrpSpPr>
          <p:cNvPr id="3" name="Group 14"/>
          <p:cNvGrpSpPr>
            <a:grpSpLocks/>
          </p:cNvGrpSpPr>
          <p:nvPr/>
        </p:nvGrpSpPr>
        <p:grpSpPr bwMode="auto">
          <a:xfrm>
            <a:off x="0" y="3632200"/>
            <a:ext cx="2090738" cy="1587500"/>
            <a:chOff x="0" y="2288"/>
            <a:chExt cx="1317" cy="1000"/>
          </a:xfrm>
        </p:grpSpPr>
        <p:pic>
          <p:nvPicPr>
            <p:cNvPr id="371727" name="Picture 15"/>
            <p:cNvPicPr>
              <a:picLocks noChangeAspect="1" noChangeArrowheads="1"/>
            </p:cNvPicPr>
            <p:nvPr/>
          </p:nvPicPr>
          <p:blipFill>
            <a:blip r:embed="rId6"/>
            <a:srcRect/>
            <a:stretch>
              <a:fillRect/>
            </a:stretch>
          </p:blipFill>
          <p:spPr bwMode="auto">
            <a:xfrm>
              <a:off x="0" y="2290"/>
              <a:ext cx="1317" cy="998"/>
            </a:xfrm>
            <a:prstGeom prst="rect">
              <a:avLst/>
            </a:prstGeom>
            <a:noFill/>
            <a:ln w="9525">
              <a:noFill/>
              <a:round/>
              <a:headEnd/>
              <a:tailEnd/>
            </a:ln>
            <a:effectLst/>
          </p:spPr>
        </p:pic>
        <p:sp>
          <p:nvSpPr>
            <p:cNvPr id="371728" name="Line 16"/>
            <p:cNvSpPr>
              <a:spLocks noChangeShapeType="1"/>
            </p:cNvSpPr>
            <p:nvPr/>
          </p:nvSpPr>
          <p:spPr bwMode="auto">
            <a:xfrm>
              <a:off x="876" y="3008"/>
              <a:ext cx="306" cy="0"/>
            </a:xfrm>
            <a:prstGeom prst="line">
              <a:avLst/>
            </a:prstGeom>
            <a:noFill/>
            <a:ln w="57150">
              <a:solidFill>
                <a:schemeClr val="bg1"/>
              </a:solidFill>
              <a:round/>
              <a:headEnd/>
              <a:tailEnd/>
            </a:ln>
            <a:effectLst/>
          </p:spPr>
          <p:txBody>
            <a:bodyPr anchor="ctr"/>
            <a:lstStyle/>
            <a:p>
              <a:endParaRPr lang="fr-FR"/>
            </a:p>
          </p:txBody>
        </p:sp>
        <p:sp>
          <p:nvSpPr>
            <p:cNvPr id="371729" name="Text Box 17"/>
            <p:cNvSpPr txBox="1">
              <a:spLocks noChangeArrowheads="1"/>
            </p:cNvSpPr>
            <p:nvPr/>
          </p:nvSpPr>
          <p:spPr bwMode="auto">
            <a:xfrm>
              <a:off x="811" y="3015"/>
              <a:ext cx="450" cy="231"/>
            </a:xfrm>
            <a:prstGeom prst="rect">
              <a:avLst/>
            </a:prstGeom>
            <a:noFill/>
            <a:ln w="9525" algn="ctr">
              <a:noFill/>
              <a:miter lim="800000"/>
              <a:headEnd/>
              <a:tailEnd/>
            </a:ln>
            <a:effectLst/>
          </p:spPr>
          <p:txBody>
            <a:bodyPr>
              <a:spAutoFit/>
            </a:bodyPr>
            <a:lstStyle/>
            <a:p>
              <a:pPr>
                <a:spcBef>
                  <a:spcPct val="50000"/>
                </a:spcBef>
              </a:pPr>
              <a:r>
                <a:rPr lang="fr-FR" b="1">
                  <a:solidFill>
                    <a:schemeClr val="bg1"/>
                  </a:solidFill>
                </a:rPr>
                <a:t>1 µm</a:t>
              </a:r>
            </a:p>
          </p:txBody>
        </p:sp>
        <p:sp>
          <p:nvSpPr>
            <p:cNvPr id="371730" name="Text Box 18"/>
            <p:cNvSpPr txBox="1">
              <a:spLocks noChangeArrowheads="1"/>
            </p:cNvSpPr>
            <p:nvPr/>
          </p:nvSpPr>
          <p:spPr bwMode="auto">
            <a:xfrm>
              <a:off x="0" y="2288"/>
              <a:ext cx="1072" cy="231"/>
            </a:xfrm>
            <a:prstGeom prst="rect">
              <a:avLst/>
            </a:prstGeom>
            <a:noFill/>
            <a:ln w="9525" algn="ctr">
              <a:noFill/>
              <a:miter lim="800000"/>
              <a:headEnd/>
              <a:tailEnd/>
            </a:ln>
            <a:effectLst/>
          </p:spPr>
          <p:txBody>
            <a:bodyPr>
              <a:spAutoFit/>
            </a:bodyPr>
            <a:lstStyle/>
            <a:p>
              <a:pPr>
                <a:spcBef>
                  <a:spcPct val="50000"/>
                </a:spcBef>
              </a:pPr>
              <a:r>
                <a:rPr lang="fr-FR" b="1">
                  <a:solidFill>
                    <a:schemeClr val="bg1"/>
                  </a:solidFill>
                </a:rPr>
                <a:t>630 nm cell</a:t>
              </a:r>
            </a:p>
          </p:txBody>
        </p:sp>
      </p:grpSp>
      <p:grpSp>
        <p:nvGrpSpPr>
          <p:cNvPr id="4" name="Group 19"/>
          <p:cNvGrpSpPr>
            <a:grpSpLocks/>
          </p:cNvGrpSpPr>
          <p:nvPr/>
        </p:nvGrpSpPr>
        <p:grpSpPr bwMode="auto">
          <a:xfrm>
            <a:off x="0" y="5264150"/>
            <a:ext cx="2097088" cy="1593850"/>
            <a:chOff x="0" y="3316"/>
            <a:chExt cx="1321" cy="1004"/>
          </a:xfrm>
        </p:grpSpPr>
        <p:pic>
          <p:nvPicPr>
            <p:cNvPr id="371732" name="Picture 20"/>
            <p:cNvPicPr>
              <a:picLocks noChangeAspect="1" noChangeArrowheads="1"/>
            </p:cNvPicPr>
            <p:nvPr/>
          </p:nvPicPr>
          <p:blipFill>
            <a:blip r:embed="rId7">
              <a:lum bright="6000" contrast="30000"/>
            </a:blip>
            <a:srcRect/>
            <a:stretch>
              <a:fillRect/>
            </a:stretch>
          </p:blipFill>
          <p:spPr bwMode="auto">
            <a:xfrm>
              <a:off x="0" y="3316"/>
              <a:ext cx="1321" cy="1004"/>
            </a:xfrm>
            <a:prstGeom prst="rect">
              <a:avLst/>
            </a:prstGeom>
            <a:noFill/>
            <a:ln w="9525">
              <a:noFill/>
              <a:round/>
              <a:headEnd/>
              <a:tailEnd/>
            </a:ln>
            <a:effectLst/>
          </p:spPr>
        </p:pic>
        <p:sp>
          <p:nvSpPr>
            <p:cNvPr id="371733" name="Line 21"/>
            <p:cNvSpPr>
              <a:spLocks noChangeShapeType="1"/>
            </p:cNvSpPr>
            <p:nvPr/>
          </p:nvSpPr>
          <p:spPr bwMode="auto">
            <a:xfrm>
              <a:off x="747" y="4084"/>
              <a:ext cx="510" cy="0"/>
            </a:xfrm>
            <a:prstGeom prst="line">
              <a:avLst/>
            </a:prstGeom>
            <a:noFill/>
            <a:ln w="57150">
              <a:solidFill>
                <a:schemeClr val="bg1"/>
              </a:solidFill>
              <a:round/>
              <a:headEnd/>
              <a:tailEnd/>
            </a:ln>
            <a:effectLst/>
          </p:spPr>
          <p:txBody>
            <a:bodyPr anchor="ctr"/>
            <a:lstStyle/>
            <a:p>
              <a:endParaRPr lang="fr-FR"/>
            </a:p>
          </p:txBody>
        </p:sp>
        <p:sp>
          <p:nvSpPr>
            <p:cNvPr id="371734" name="Text Box 22"/>
            <p:cNvSpPr txBox="1">
              <a:spLocks noChangeArrowheads="1"/>
            </p:cNvSpPr>
            <p:nvPr/>
          </p:nvSpPr>
          <p:spPr bwMode="auto">
            <a:xfrm>
              <a:off x="793" y="4089"/>
              <a:ext cx="450" cy="231"/>
            </a:xfrm>
            <a:prstGeom prst="rect">
              <a:avLst/>
            </a:prstGeom>
            <a:noFill/>
            <a:ln w="9525" algn="ctr">
              <a:noFill/>
              <a:miter lim="800000"/>
              <a:headEnd/>
              <a:tailEnd/>
            </a:ln>
            <a:effectLst/>
          </p:spPr>
          <p:txBody>
            <a:bodyPr>
              <a:spAutoFit/>
            </a:bodyPr>
            <a:lstStyle/>
            <a:p>
              <a:pPr>
                <a:spcBef>
                  <a:spcPct val="50000"/>
                </a:spcBef>
              </a:pPr>
              <a:r>
                <a:rPr lang="fr-FR" b="1">
                  <a:solidFill>
                    <a:schemeClr val="bg1"/>
                  </a:solidFill>
                </a:rPr>
                <a:t>1 µm</a:t>
              </a:r>
            </a:p>
          </p:txBody>
        </p:sp>
        <p:sp>
          <p:nvSpPr>
            <p:cNvPr id="371735" name="Text Box 23"/>
            <p:cNvSpPr txBox="1">
              <a:spLocks noChangeArrowheads="1"/>
            </p:cNvSpPr>
            <p:nvPr/>
          </p:nvSpPr>
          <p:spPr bwMode="auto">
            <a:xfrm>
              <a:off x="0" y="3350"/>
              <a:ext cx="1072" cy="231"/>
            </a:xfrm>
            <a:prstGeom prst="rect">
              <a:avLst/>
            </a:prstGeom>
            <a:noFill/>
            <a:ln w="9525" algn="ctr">
              <a:noFill/>
              <a:miter lim="800000"/>
              <a:headEnd/>
              <a:tailEnd/>
            </a:ln>
            <a:effectLst/>
          </p:spPr>
          <p:txBody>
            <a:bodyPr>
              <a:spAutoFit/>
            </a:bodyPr>
            <a:lstStyle/>
            <a:p>
              <a:pPr>
                <a:spcBef>
                  <a:spcPct val="50000"/>
                </a:spcBef>
              </a:pPr>
              <a:r>
                <a:rPr lang="fr-FR" b="1">
                  <a:solidFill>
                    <a:schemeClr val="bg1"/>
                  </a:solidFill>
                </a:rPr>
                <a:t>400 nm cell</a:t>
              </a:r>
            </a:p>
          </p:txBody>
        </p:sp>
      </p:grpSp>
      <p:grpSp>
        <p:nvGrpSpPr>
          <p:cNvPr id="5" name="Group 24"/>
          <p:cNvGrpSpPr>
            <a:grpSpLocks/>
          </p:cNvGrpSpPr>
          <p:nvPr/>
        </p:nvGrpSpPr>
        <p:grpSpPr bwMode="auto">
          <a:xfrm>
            <a:off x="7037388" y="3619500"/>
            <a:ext cx="2106612" cy="1600200"/>
            <a:chOff x="4433" y="2280"/>
            <a:chExt cx="1327" cy="1008"/>
          </a:xfrm>
        </p:grpSpPr>
        <p:pic>
          <p:nvPicPr>
            <p:cNvPr id="371737" name="Picture 25"/>
            <p:cNvPicPr>
              <a:picLocks noChangeAspect="1" noChangeArrowheads="1"/>
            </p:cNvPicPr>
            <p:nvPr/>
          </p:nvPicPr>
          <p:blipFill>
            <a:blip r:embed="rId8">
              <a:lum bright="18000" contrast="54000"/>
            </a:blip>
            <a:srcRect/>
            <a:stretch>
              <a:fillRect/>
            </a:stretch>
          </p:blipFill>
          <p:spPr bwMode="auto">
            <a:xfrm>
              <a:off x="4439" y="2280"/>
              <a:ext cx="1321" cy="1008"/>
            </a:xfrm>
            <a:prstGeom prst="rect">
              <a:avLst/>
            </a:prstGeom>
            <a:noFill/>
            <a:ln w="9525">
              <a:noFill/>
              <a:round/>
              <a:headEnd/>
              <a:tailEnd/>
            </a:ln>
            <a:effectLst/>
          </p:spPr>
        </p:pic>
        <p:sp>
          <p:nvSpPr>
            <p:cNvPr id="371738" name="Line 26"/>
            <p:cNvSpPr>
              <a:spLocks noChangeShapeType="1"/>
            </p:cNvSpPr>
            <p:nvPr/>
          </p:nvSpPr>
          <p:spPr bwMode="auto">
            <a:xfrm>
              <a:off x="4885" y="3029"/>
              <a:ext cx="775" cy="0"/>
            </a:xfrm>
            <a:prstGeom prst="line">
              <a:avLst/>
            </a:prstGeom>
            <a:noFill/>
            <a:ln w="57150">
              <a:solidFill>
                <a:schemeClr val="bg1"/>
              </a:solidFill>
              <a:round/>
              <a:headEnd/>
              <a:tailEnd/>
            </a:ln>
            <a:effectLst/>
          </p:spPr>
          <p:txBody>
            <a:bodyPr anchor="ctr"/>
            <a:lstStyle/>
            <a:p>
              <a:endParaRPr lang="fr-FR"/>
            </a:p>
          </p:txBody>
        </p:sp>
        <p:sp>
          <p:nvSpPr>
            <p:cNvPr id="371739" name="Text Box 27"/>
            <p:cNvSpPr txBox="1">
              <a:spLocks noChangeArrowheads="1"/>
            </p:cNvSpPr>
            <p:nvPr/>
          </p:nvSpPr>
          <p:spPr bwMode="auto">
            <a:xfrm>
              <a:off x="5088" y="3056"/>
              <a:ext cx="450" cy="231"/>
            </a:xfrm>
            <a:prstGeom prst="rect">
              <a:avLst/>
            </a:prstGeom>
            <a:noFill/>
            <a:ln w="9525" algn="ctr">
              <a:noFill/>
              <a:miter lim="800000"/>
              <a:headEnd/>
              <a:tailEnd/>
            </a:ln>
            <a:effectLst/>
          </p:spPr>
          <p:txBody>
            <a:bodyPr>
              <a:spAutoFit/>
            </a:bodyPr>
            <a:lstStyle/>
            <a:p>
              <a:pPr>
                <a:spcBef>
                  <a:spcPct val="50000"/>
                </a:spcBef>
              </a:pPr>
              <a:r>
                <a:rPr lang="fr-FR" b="1">
                  <a:solidFill>
                    <a:schemeClr val="bg1"/>
                  </a:solidFill>
                </a:rPr>
                <a:t>1 µm</a:t>
              </a:r>
            </a:p>
          </p:txBody>
        </p:sp>
        <p:sp>
          <p:nvSpPr>
            <p:cNvPr id="371740" name="Text Box 28"/>
            <p:cNvSpPr txBox="1">
              <a:spLocks noChangeArrowheads="1"/>
            </p:cNvSpPr>
            <p:nvPr/>
          </p:nvSpPr>
          <p:spPr bwMode="auto">
            <a:xfrm>
              <a:off x="4433" y="2281"/>
              <a:ext cx="1072" cy="231"/>
            </a:xfrm>
            <a:prstGeom prst="rect">
              <a:avLst/>
            </a:prstGeom>
            <a:noFill/>
            <a:ln w="9525" algn="ctr">
              <a:noFill/>
              <a:miter lim="800000"/>
              <a:headEnd/>
              <a:tailEnd/>
            </a:ln>
            <a:effectLst/>
          </p:spPr>
          <p:txBody>
            <a:bodyPr>
              <a:spAutoFit/>
            </a:bodyPr>
            <a:lstStyle/>
            <a:p>
              <a:pPr>
                <a:spcBef>
                  <a:spcPct val="50000"/>
                </a:spcBef>
              </a:pPr>
              <a:r>
                <a:rPr lang="fr-FR" b="1">
                  <a:solidFill>
                    <a:schemeClr val="bg1"/>
                  </a:solidFill>
                </a:rPr>
                <a:t>190 nm cell</a:t>
              </a:r>
            </a:p>
          </p:txBody>
        </p:sp>
      </p:grpSp>
      <p:grpSp>
        <p:nvGrpSpPr>
          <p:cNvPr id="6" name="Group 29"/>
          <p:cNvGrpSpPr>
            <a:grpSpLocks/>
          </p:cNvGrpSpPr>
          <p:nvPr/>
        </p:nvGrpSpPr>
        <p:grpSpPr bwMode="auto">
          <a:xfrm>
            <a:off x="7054850" y="5267325"/>
            <a:ext cx="2089150" cy="1590675"/>
            <a:chOff x="4444" y="3318"/>
            <a:chExt cx="1316" cy="1002"/>
          </a:xfrm>
        </p:grpSpPr>
        <p:pic>
          <p:nvPicPr>
            <p:cNvPr id="371742" name="Picture 30"/>
            <p:cNvPicPr>
              <a:picLocks noChangeAspect="1" noChangeArrowheads="1"/>
            </p:cNvPicPr>
            <p:nvPr/>
          </p:nvPicPr>
          <p:blipFill>
            <a:blip r:embed="rId9">
              <a:lum bright="24000" contrast="60000"/>
            </a:blip>
            <a:srcRect/>
            <a:stretch>
              <a:fillRect/>
            </a:stretch>
          </p:blipFill>
          <p:spPr bwMode="auto">
            <a:xfrm>
              <a:off x="4448" y="3318"/>
              <a:ext cx="1312" cy="1002"/>
            </a:xfrm>
            <a:prstGeom prst="rect">
              <a:avLst/>
            </a:prstGeom>
            <a:noFill/>
            <a:ln w="9525">
              <a:noFill/>
              <a:round/>
              <a:headEnd/>
              <a:tailEnd/>
            </a:ln>
            <a:effectLst/>
          </p:spPr>
        </p:pic>
        <p:sp>
          <p:nvSpPr>
            <p:cNvPr id="371743" name="Line 31"/>
            <p:cNvSpPr>
              <a:spLocks noChangeShapeType="1"/>
            </p:cNvSpPr>
            <p:nvPr/>
          </p:nvSpPr>
          <p:spPr bwMode="auto">
            <a:xfrm>
              <a:off x="4797" y="4051"/>
              <a:ext cx="880" cy="0"/>
            </a:xfrm>
            <a:prstGeom prst="line">
              <a:avLst/>
            </a:prstGeom>
            <a:noFill/>
            <a:ln w="57150">
              <a:solidFill>
                <a:schemeClr val="bg1"/>
              </a:solidFill>
              <a:round/>
              <a:headEnd/>
              <a:tailEnd/>
            </a:ln>
            <a:effectLst/>
          </p:spPr>
          <p:txBody>
            <a:bodyPr anchor="ctr"/>
            <a:lstStyle/>
            <a:p>
              <a:endParaRPr lang="fr-FR"/>
            </a:p>
          </p:txBody>
        </p:sp>
        <p:sp>
          <p:nvSpPr>
            <p:cNvPr id="371744" name="Text Box 32"/>
            <p:cNvSpPr txBox="1">
              <a:spLocks noChangeArrowheads="1"/>
            </p:cNvSpPr>
            <p:nvPr/>
          </p:nvSpPr>
          <p:spPr bwMode="auto">
            <a:xfrm>
              <a:off x="5033" y="4052"/>
              <a:ext cx="450" cy="231"/>
            </a:xfrm>
            <a:prstGeom prst="rect">
              <a:avLst/>
            </a:prstGeom>
            <a:noFill/>
            <a:ln w="9525" algn="ctr">
              <a:noFill/>
              <a:miter lim="800000"/>
              <a:headEnd/>
              <a:tailEnd/>
            </a:ln>
            <a:effectLst/>
          </p:spPr>
          <p:txBody>
            <a:bodyPr>
              <a:spAutoFit/>
            </a:bodyPr>
            <a:lstStyle/>
            <a:p>
              <a:pPr>
                <a:spcBef>
                  <a:spcPct val="50000"/>
                </a:spcBef>
              </a:pPr>
              <a:r>
                <a:rPr lang="fr-FR" b="1">
                  <a:solidFill>
                    <a:schemeClr val="bg1"/>
                  </a:solidFill>
                </a:rPr>
                <a:t>1 µm</a:t>
              </a:r>
            </a:p>
          </p:txBody>
        </p:sp>
        <p:sp>
          <p:nvSpPr>
            <p:cNvPr id="371745" name="Text Box 33"/>
            <p:cNvSpPr txBox="1">
              <a:spLocks noChangeArrowheads="1"/>
            </p:cNvSpPr>
            <p:nvPr/>
          </p:nvSpPr>
          <p:spPr bwMode="auto">
            <a:xfrm>
              <a:off x="4444" y="3325"/>
              <a:ext cx="1072" cy="231"/>
            </a:xfrm>
            <a:prstGeom prst="rect">
              <a:avLst/>
            </a:prstGeom>
            <a:noFill/>
            <a:ln w="9525" algn="ctr">
              <a:noFill/>
              <a:miter lim="800000"/>
              <a:headEnd/>
              <a:tailEnd/>
            </a:ln>
            <a:effectLst/>
          </p:spPr>
          <p:txBody>
            <a:bodyPr>
              <a:spAutoFit/>
            </a:bodyPr>
            <a:lstStyle/>
            <a:p>
              <a:pPr>
                <a:spcBef>
                  <a:spcPct val="50000"/>
                </a:spcBef>
              </a:pPr>
              <a:r>
                <a:rPr lang="fr-FR" b="1">
                  <a:solidFill>
                    <a:schemeClr val="bg1"/>
                  </a:solidFill>
                </a:rPr>
                <a:t>100 nm cell</a:t>
              </a:r>
            </a:p>
          </p:txBody>
        </p:sp>
      </p:grpSp>
      <p:sp>
        <p:nvSpPr>
          <p:cNvPr id="371746" name="Text Box 34"/>
          <p:cNvSpPr txBox="1">
            <a:spLocks noChangeArrowheads="1"/>
          </p:cNvSpPr>
          <p:nvPr/>
        </p:nvSpPr>
        <p:spPr bwMode="auto">
          <a:xfrm>
            <a:off x="2114550" y="5600700"/>
            <a:ext cx="4933950" cy="822325"/>
          </a:xfrm>
          <a:prstGeom prst="rect">
            <a:avLst/>
          </a:prstGeom>
          <a:solidFill>
            <a:schemeClr val="bg1"/>
          </a:solidFill>
          <a:ln w="9525" algn="ctr">
            <a:noFill/>
            <a:miter lim="800000"/>
            <a:headEnd/>
            <a:tailEnd/>
          </a:ln>
          <a:effectLst/>
        </p:spPr>
        <p:txBody>
          <a:bodyPr>
            <a:spAutoFit/>
          </a:bodyPr>
          <a:lstStyle/>
          <a:p>
            <a:pPr algn="ctr">
              <a:spcBef>
                <a:spcPct val="50000"/>
              </a:spcBef>
            </a:pPr>
            <a:r>
              <a:rPr lang="fr-FR" sz="2400" b="1">
                <a:sym typeface="Wingdings" pitchFamily="2" charset="2"/>
              </a:rPr>
              <a:t> </a:t>
            </a:r>
            <a:r>
              <a:rPr lang="fr-FR" sz="2400" b="1"/>
              <a:t>First electrical characterizations currently running</a:t>
            </a:r>
          </a:p>
        </p:txBody>
      </p:sp>
      <p:grpSp>
        <p:nvGrpSpPr>
          <p:cNvPr id="7" name="Group 35"/>
          <p:cNvGrpSpPr>
            <a:grpSpLocks/>
          </p:cNvGrpSpPr>
          <p:nvPr/>
        </p:nvGrpSpPr>
        <p:grpSpPr bwMode="auto">
          <a:xfrm>
            <a:off x="7034213" y="1966913"/>
            <a:ext cx="2109787" cy="1598612"/>
            <a:chOff x="4431" y="1263"/>
            <a:chExt cx="1329" cy="1007"/>
          </a:xfrm>
        </p:grpSpPr>
        <p:pic>
          <p:nvPicPr>
            <p:cNvPr id="371748" name="Picture 36" descr="echOK-v204"/>
            <p:cNvPicPr>
              <a:picLocks noChangeAspect="1" noChangeArrowheads="1"/>
            </p:cNvPicPr>
            <p:nvPr/>
          </p:nvPicPr>
          <p:blipFill>
            <a:blip r:embed="rId10">
              <a:lum bright="6000" contrast="48000"/>
            </a:blip>
            <a:srcRect/>
            <a:stretch>
              <a:fillRect/>
            </a:stretch>
          </p:blipFill>
          <p:spPr bwMode="auto">
            <a:xfrm>
              <a:off x="4438" y="1268"/>
              <a:ext cx="1322" cy="1002"/>
            </a:xfrm>
            <a:prstGeom prst="rect">
              <a:avLst/>
            </a:prstGeom>
            <a:noFill/>
          </p:spPr>
        </p:pic>
        <p:sp>
          <p:nvSpPr>
            <p:cNvPr id="371749" name="Line 37"/>
            <p:cNvSpPr>
              <a:spLocks noChangeShapeType="1"/>
            </p:cNvSpPr>
            <p:nvPr/>
          </p:nvSpPr>
          <p:spPr bwMode="auto">
            <a:xfrm>
              <a:off x="4951" y="1975"/>
              <a:ext cx="750" cy="0"/>
            </a:xfrm>
            <a:prstGeom prst="line">
              <a:avLst/>
            </a:prstGeom>
            <a:noFill/>
            <a:ln w="57150">
              <a:solidFill>
                <a:schemeClr val="bg1"/>
              </a:solidFill>
              <a:round/>
              <a:headEnd/>
              <a:tailEnd/>
            </a:ln>
            <a:effectLst/>
          </p:spPr>
          <p:txBody>
            <a:bodyPr anchor="ctr"/>
            <a:lstStyle/>
            <a:p>
              <a:endParaRPr lang="fr-FR"/>
            </a:p>
          </p:txBody>
        </p:sp>
        <p:sp>
          <p:nvSpPr>
            <p:cNvPr id="371750" name="Text Box 38"/>
            <p:cNvSpPr txBox="1">
              <a:spLocks noChangeArrowheads="1"/>
            </p:cNvSpPr>
            <p:nvPr/>
          </p:nvSpPr>
          <p:spPr bwMode="auto">
            <a:xfrm>
              <a:off x="4431" y="1263"/>
              <a:ext cx="829" cy="231"/>
            </a:xfrm>
            <a:prstGeom prst="rect">
              <a:avLst/>
            </a:prstGeom>
            <a:noFill/>
            <a:ln w="9525" algn="ctr">
              <a:noFill/>
              <a:miter lim="800000"/>
              <a:headEnd/>
              <a:tailEnd/>
            </a:ln>
            <a:effectLst/>
          </p:spPr>
          <p:txBody>
            <a:bodyPr>
              <a:spAutoFit/>
            </a:bodyPr>
            <a:lstStyle/>
            <a:p>
              <a:pPr>
                <a:spcBef>
                  <a:spcPct val="50000"/>
                </a:spcBef>
              </a:pPr>
              <a:r>
                <a:rPr lang="fr-FR" b="1">
                  <a:solidFill>
                    <a:schemeClr val="bg1"/>
                  </a:solidFill>
                </a:rPr>
                <a:t>250 nm cell</a:t>
              </a:r>
            </a:p>
          </p:txBody>
        </p:sp>
      </p:grpSp>
      <p:sp>
        <p:nvSpPr>
          <p:cNvPr id="371751" name="Text Box 39"/>
          <p:cNvSpPr txBox="1">
            <a:spLocks noChangeArrowheads="1"/>
          </p:cNvSpPr>
          <p:nvPr/>
        </p:nvSpPr>
        <p:spPr bwMode="auto">
          <a:xfrm>
            <a:off x="7843838" y="3178175"/>
            <a:ext cx="1203325" cy="366713"/>
          </a:xfrm>
          <a:prstGeom prst="rect">
            <a:avLst/>
          </a:prstGeom>
          <a:noFill/>
          <a:ln w="9525" algn="ctr">
            <a:noFill/>
            <a:miter lim="800000"/>
            <a:headEnd/>
            <a:tailEnd/>
          </a:ln>
          <a:effectLst/>
        </p:spPr>
        <p:txBody>
          <a:bodyPr>
            <a:spAutoFit/>
          </a:bodyPr>
          <a:lstStyle/>
          <a:p>
            <a:pPr algn="ctr">
              <a:spcBef>
                <a:spcPct val="50000"/>
              </a:spcBef>
            </a:pPr>
            <a:r>
              <a:rPr lang="fr-FR" b="1">
                <a:solidFill>
                  <a:schemeClr val="bg1"/>
                </a:solidFill>
              </a:rPr>
              <a:t>1 µm</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717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17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174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ext Box 2"/>
          <p:cNvSpPr txBox="1">
            <a:spLocks noChangeArrowheads="1"/>
          </p:cNvSpPr>
          <p:nvPr/>
        </p:nvSpPr>
        <p:spPr bwMode="auto">
          <a:xfrm>
            <a:off x="228600" y="1219200"/>
            <a:ext cx="1447800" cy="457200"/>
          </a:xfrm>
          <a:prstGeom prst="rect">
            <a:avLst/>
          </a:prstGeom>
          <a:noFill/>
          <a:ln w="9525">
            <a:noFill/>
            <a:miter lim="800000"/>
            <a:headEnd/>
            <a:tailEnd/>
          </a:ln>
          <a:effectLst/>
        </p:spPr>
        <p:txBody>
          <a:bodyPr>
            <a:spAutoFit/>
          </a:bodyPr>
          <a:lstStyle/>
          <a:p>
            <a:r>
              <a:rPr lang="fr-FR" sz="2400">
                <a:latin typeface="Calibri" pitchFamily="34" charset="0"/>
              </a:rPr>
              <a:t>Pressure</a:t>
            </a:r>
          </a:p>
        </p:txBody>
      </p:sp>
      <p:grpSp>
        <p:nvGrpSpPr>
          <p:cNvPr id="2" name="Group 3"/>
          <p:cNvGrpSpPr>
            <a:grpSpLocks/>
          </p:cNvGrpSpPr>
          <p:nvPr/>
        </p:nvGrpSpPr>
        <p:grpSpPr bwMode="auto">
          <a:xfrm>
            <a:off x="2301875" y="1706563"/>
            <a:ext cx="1454150" cy="960437"/>
            <a:chOff x="1668" y="634"/>
            <a:chExt cx="916" cy="605"/>
          </a:xfrm>
        </p:grpSpPr>
        <p:grpSp>
          <p:nvGrpSpPr>
            <p:cNvPr id="3" name="Group 4"/>
            <p:cNvGrpSpPr>
              <a:grpSpLocks/>
            </p:cNvGrpSpPr>
            <p:nvPr/>
          </p:nvGrpSpPr>
          <p:grpSpPr bwMode="auto">
            <a:xfrm>
              <a:off x="2132" y="634"/>
              <a:ext cx="452" cy="605"/>
              <a:chOff x="2107" y="689"/>
              <a:chExt cx="452" cy="605"/>
            </a:xfrm>
          </p:grpSpPr>
          <p:grpSp>
            <p:nvGrpSpPr>
              <p:cNvPr id="5" name="Group 5"/>
              <p:cNvGrpSpPr>
                <a:grpSpLocks/>
              </p:cNvGrpSpPr>
              <p:nvPr/>
            </p:nvGrpSpPr>
            <p:grpSpPr bwMode="auto">
              <a:xfrm>
                <a:off x="2108" y="689"/>
                <a:ext cx="451" cy="605"/>
                <a:chOff x="2108" y="689"/>
                <a:chExt cx="451" cy="605"/>
              </a:xfrm>
            </p:grpSpPr>
            <p:pic>
              <p:nvPicPr>
                <p:cNvPr id="104454" name="Picture 6"/>
                <p:cNvPicPr>
                  <a:picLocks noChangeAspect="1" noChangeArrowheads="1"/>
                </p:cNvPicPr>
                <p:nvPr/>
              </p:nvPicPr>
              <p:blipFill>
                <a:blip r:embed="rId3" cstate="print"/>
                <a:srcRect r="48318"/>
                <a:stretch>
                  <a:fillRect/>
                </a:stretch>
              </p:blipFill>
              <p:spPr bwMode="auto">
                <a:xfrm flipH="1">
                  <a:off x="2121" y="689"/>
                  <a:ext cx="438" cy="605"/>
                </a:xfrm>
                <a:prstGeom prst="rect">
                  <a:avLst/>
                </a:prstGeom>
                <a:noFill/>
                <a:ln w="9525" algn="ctr">
                  <a:noFill/>
                  <a:miter lim="800000"/>
                  <a:headEnd/>
                  <a:tailEnd/>
                </a:ln>
                <a:effectLst/>
              </p:spPr>
            </p:pic>
            <p:sp>
              <p:nvSpPr>
                <p:cNvPr id="104455" name="Rectangle 7"/>
                <p:cNvSpPr>
                  <a:spLocks noChangeAspect="1" noChangeArrowheads="1"/>
                </p:cNvSpPr>
                <p:nvPr/>
              </p:nvSpPr>
              <p:spPr bwMode="auto">
                <a:xfrm flipH="1">
                  <a:off x="2121" y="770"/>
                  <a:ext cx="23" cy="131"/>
                </a:xfrm>
                <a:prstGeom prst="rect">
                  <a:avLst/>
                </a:prstGeom>
                <a:solidFill>
                  <a:schemeClr val="bg1"/>
                </a:solidFill>
                <a:ln w="9525" algn="ctr">
                  <a:noFill/>
                  <a:miter lim="800000"/>
                  <a:headEnd/>
                  <a:tailEnd/>
                </a:ln>
                <a:effectLst/>
              </p:spPr>
              <p:txBody>
                <a:bodyPr wrap="none" anchor="ctr"/>
                <a:lstStyle/>
                <a:p>
                  <a:endParaRPr lang="fr-FR">
                    <a:latin typeface="Calibri" pitchFamily="34" charset="0"/>
                  </a:endParaRPr>
                </a:p>
              </p:txBody>
            </p:sp>
            <p:sp>
              <p:nvSpPr>
                <p:cNvPr id="104456" name="Rectangle 8"/>
                <p:cNvSpPr>
                  <a:spLocks noChangeAspect="1" noChangeArrowheads="1"/>
                </p:cNvSpPr>
                <p:nvPr/>
              </p:nvSpPr>
              <p:spPr bwMode="auto">
                <a:xfrm flipH="1">
                  <a:off x="2108" y="982"/>
                  <a:ext cx="37" cy="229"/>
                </a:xfrm>
                <a:prstGeom prst="rect">
                  <a:avLst/>
                </a:prstGeom>
                <a:solidFill>
                  <a:schemeClr val="bg1"/>
                </a:solidFill>
                <a:ln w="9525" algn="ctr">
                  <a:noFill/>
                  <a:miter lim="800000"/>
                  <a:headEnd/>
                  <a:tailEnd/>
                </a:ln>
                <a:effectLst/>
              </p:spPr>
              <p:txBody>
                <a:bodyPr wrap="none" anchor="ctr"/>
                <a:lstStyle/>
                <a:p>
                  <a:endParaRPr lang="fr-FR">
                    <a:latin typeface="Calibri" pitchFamily="34" charset="0"/>
                  </a:endParaRPr>
                </a:p>
              </p:txBody>
            </p:sp>
            <p:sp>
              <p:nvSpPr>
                <p:cNvPr id="104457" name="Rectangle 9"/>
                <p:cNvSpPr>
                  <a:spLocks noChangeAspect="1" noChangeArrowheads="1"/>
                </p:cNvSpPr>
                <p:nvPr/>
              </p:nvSpPr>
              <p:spPr bwMode="auto">
                <a:xfrm flipH="1">
                  <a:off x="2109" y="1039"/>
                  <a:ext cx="31" cy="177"/>
                </a:xfrm>
                <a:prstGeom prst="rect">
                  <a:avLst/>
                </a:prstGeom>
                <a:solidFill>
                  <a:schemeClr val="bg1"/>
                </a:solidFill>
                <a:ln w="9525" algn="ctr">
                  <a:noFill/>
                  <a:miter lim="800000"/>
                  <a:headEnd/>
                  <a:tailEnd/>
                </a:ln>
                <a:effectLst/>
              </p:spPr>
              <p:txBody>
                <a:bodyPr wrap="none" anchor="ctr"/>
                <a:lstStyle/>
                <a:p>
                  <a:endParaRPr lang="fr-FR">
                    <a:latin typeface="Calibri" pitchFamily="34" charset="0"/>
                  </a:endParaRPr>
                </a:p>
              </p:txBody>
            </p:sp>
          </p:grpSp>
          <p:sp>
            <p:nvSpPr>
              <p:cNvPr id="104458" name="Rectangle 10"/>
              <p:cNvSpPr>
                <a:spLocks noChangeAspect="1" noChangeArrowheads="1"/>
              </p:cNvSpPr>
              <p:nvPr/>
            </p:nvSpPr>
            <p:spPr bwMode="auto">
              <a:xfrm flipH="1">
                <a:off x="2107" y="976"/>
                <a:ext cx="27" cy="48"/>
              </a:xfrm>
              <a:prstGeom prst="rect">
                <a:avLst/>
              </a:prstGeom>
              <a:solidFill>
                <a:schemeClr val="bg1"/>
              </a:solidFill>
              <a:ln w="9525" algn="ctr">
                <a:noFill/>
                <a:miter lim="800000"/>
                <a:headEnd/>
                <a:tailEnd/>
              </a:ln>
              <a:effectLst/>
            </p:spPr>
            <p:txBody>
              <a:bodyPr wrap="none" anchor="ctr"/>
              <a:lstStyle/>
              <a:p>
                <a:endParaRPr lang="fr-FR">
                  <a:latin typeface="Calibri" pitchFamily="34" charset="0"/>
                </a:endParaRPr>
              </a:p>
            </p:txBody>
          </p:sp>
        </p:grpSp>
        <p:grpSp>
          <p:nvGrpSpPr>
            <p:cNvPr id="6" name="Group 11"/>
            <p:cNvGrpSpPr>
              <a:grpSpLocks/>
            </p:cNvGrpSpPr>
            <p:nvPr/>
          </p:nvGrpSpPr>
          <p:grpSpPr bwMode="auto">
            <a:xfrm>
              <a:off x="1784" y="763"/>
              <a:ext cx="247" cy="192"/>
              <a:chOff x="1044" y="2519"/>
              <a:chExt cx="335" cy="263"/>
            </a:xfrm>
          </p:grpSpPr>
          <p:sp>
            <p:nvSpPr>
              <p:cNvPr id="104460" name="Oval 12"/>
              <p:cNvSpPr>
                <a:spLocks noChangeArrowheads="1"/>
              </p:cNvSpPr>
              <p:nvPr/>
            </p:nvSpPr>
            <p:spPr bwMode="auto">
              <a:xfrm>
                <a:off x="1180" y="2519"/>
                <a:ext cx="71" cy="66"/>
              </a:xfrm>
              <a:prstGeom prst="ellipse">
                <a:avLst/>
              </a:prstGeom>
              <a:gradFill rotWithShape="1">
                <a:gsLst>
                  <a:gs pos="0">
                    <a:srgbClr val="005CBF"/>
                  </a:gs>
                  <a:gs pos="25000">
                    <a:srgbClr val="0087E6"/>
                  </a:gs>
                  <a:gs pos="75000">
                    <a:srgbClr val="21D6E0"/>
                  </a:gs>
                  <a:gs pos="100000">
                    <a:srgbClr val="03D4A8"/>
                  </a:gs>
                </a:gsLst>
                <a:lin ang="18900000" scaled="1"/>
              </a:gradFill>
              <a:ln w="19050" algn="ctr">
                <a:solidFill>
                  <a:schemeClr val="tx1"/>
                </a:solidFill>
                <a:round/>
                <a:headEnd/>
                <a:tailEnd/>
              </a:ln>
              <a:effectLst/>
            </p:spPr>
            <p:txBody>
              <a:bodyPr wrap="none" anchor="ctr"/>
              <a:lstStyle/>
              <a:p>
                <a:endParaRPr lang="fr-FR">
                  <a:latin typeface="Calibri" pitchFamily="34" charset="0"/>
                </a:endParaRPr>
              </a:p>
            </p:txBody>
          </p:sp>
          <p:sp>
            <p:nvSpPr>
              <p:cNvPr id="104461" name="Oval 13"/>
              <p:cNvSpPr>
                <a:spLocks noChangeArrowheads="1"/>
              </p:cNvSpPr>
              <p:nvPr/>
            </p:nvSpPr>
            <p:spPr bwMode="auto">
              <a:xfrm>
                <a:off x="1308" y="2716"/>
                <a:ext cx="71" cy="66"/>
              </a:xfrm>
              <a:prstGeom prst="ellipse">
                <a:avLst/>
              </a:prstGeom>
              <a:gradFill rotWithShape="1">
                <a:gsLst>
                  <a:gs pos="0">
                    <a:srgbClr val="005CBF"/>
                  </a:gs>
                  <a:gs pos="25000">
                    <a:srgbClr val="0087E6"/>
                  </a:gs>
                  <a:gs pos="75000">
                    <a:srgbClr val="21D6E0"/>
                  </a:gs>
                  <a:gs pos="100000">
                    <a:srgbClr val="03D4A8"/>
                  </a:gs>
                </a:gsLst>
                <a:lin ang="18900000" scaled="1"/>
              </a:gradFill>
              <a:ln w="19050" algn="ctr">
                <a:solidFill>
                  <a:schemeClr val="tx1"/>
                </a:solidFill>
                <a:round/>
                <a:headEnd/>
                <a:tailEnd/>
              </a:ln>
              <a:effectLst/>
            </p:spPr>
            <p:txBody>
              <a:bodyPr wrap="none" anchor="ctr"/>
              <a:lstStyle/>
              <a:p>
                <a:endParaRPr lang="fr-FR">
                  <a:latin typeface="Calibri" pitchFamily="34" charset="0"/>
                </a:endParaRPr>
              </a:p>
            </p:txBody>
          </p:sp>
          <p:sp>
            <p:nvSpPr>
              <p:cNvPr id="104462" name="Oval 14"/>
              <p:cNvSpPr>
                <a:spLocks noChangeArrowheads="1"/>
              </p:cNvSpPr>
              <p:nvPr/>
            </p:nvSpPr>
            <p:spPr bwMode="auto">
              <a:xfrm>
                <a:off x="1044" y="2715"/>
                <a:ext cx="71" cy="66"/>
              </a:xfrm>
              <a:prstGeom prst="ellipse">
                <a:avLst/>
              </a:prstGeom>
              <a:gradFill rotWithShape="1">
                <a:gsLst>
                  <a:gs pos="0">
                    <a:srgbClr val="005CBF"/>
                  </a:gs>
                  <a:gs pos="25000">
                    <a:srgbClr val="0087E6"/>
                  </a:gs>
                  <a:gs pos="75000">
                    <a:srgbClr val="21D6E0"/>
                  </a:gs>
                  <a:gs pos="100000">
                    <a:srgbClr val="03D4A8"/>
                  </a:gs>
                </a:gsLst>
                <a:lin ang="18900000" scaled="1"/>
              </a:gradFill>
              <a:ln w="19050" algn="ctr">
                <a:solidFill>
                  <a:schemeClr val="tx1"/>
                </a:solidFill>
                <a:round/>
                <a:headEnd/>
                <a:tailEnd/>
              </a:ln>
              <a:effectLst/>
            </p:spPr>
            <p:txBody>
              <a:bodyPr wrap="none" anchor="ctr"/>
              <a:lstStyle/>
              <a:p>
                <a:endParaRPr lang="fr-FR">
                  <a:latin typeface="Calibri" pitchFamily="34" charset="0"/>
                </a:endParaRPr>
              </a:p>
            </p:txBody>
          </p:sp>
          <p:sp>
            <p:nvSpPr>
              <p:cNvPr id="104463" name="Oval 15"/>
              <p:cNvSpPr>
                <a:spLocks noChangeArrowheads="1"/>
              </p:cNvSpPr>
              <p:nvPr/>
            </p:nvSpPr>
            <p:spPr bwMode="auto">
              <a:xfrm>
                <a:off x="1179" y="2646"/>
                <a:ext cx="71" cy="66"/>
              </a:xfrm>
              <a:prstGeom prst="ellipse">
                <a:avLst/>
              </a:prstGeom>
              <a:gradFill rotWithShape="1">
                <a:gsLst>
                  <a:gs pos="0">
                    <a:srgbClr val="005CBF"/>
                  </a:gs>
                  <a:gs pos="25000">
                    <a:srgbClr val="0087E6"/>
                  </a:gs>
                  <a:gs pos="75000">
                    <a:srgbClr val="21D6E0"/>
                  </a:gs>
                  <a:gs pos="100000">
                    <a:srgbClr val="03D4A8"/>
                  </a:gs>
                </a:gsLst>
                <a:lin ang="18900000" scaled="1"/>
              </a:gradFill>
              <a:ln w="19050" algn="ctr">
                <a:solidFill>
                  <a:schemeClr val="tx1"/>
                </a:solidFill>
                <a:round/>
                <a:headEnd/>
                <a:tailEnd/>
              </a:ln>
              <a:effectLst/>
            </p:spPr>
            <p:txBody>
              <a:bodyPr wrap="none" anchor="ctr"/>
              <a:lstStyle/>
              <a:p>
                <a:endParaRPr lang="fr-FR">
                  <a:latin typeface="Calibri" pitchFamily="34" charset="0"/>
                </a:endParaRPr>
              </a:p>
            </p:txBody>
          </p:sp>
          <p:sp>
            <p:nvSpPr>
              <p:cNvPr id="104464" name="Line 16"/>
              <p:cNvSpPr>
                <a:spLocks noChangeShapeType="1"/>
              </p:cNvSpPr>
              <p:nvPr/>
            </p:nvSpPr>
            <p:spPr bwMode="auto">
              <a:xfrm>
                <a:off x="1217" y="2589"/>
                <a:ext cx="0" cy="55"/>
              </a:xfrm>
              <a:prstGeom prst="line">
                <a:avLst/>
              </a:prstGeom>
              <a:noFill/>
              <a:ln w="19050">
                <a:solidFill>
                  <a:schemeClr val="tx1"/>
                </a:solidFill>
                <a:round/>
                <a:headEnd/>
                <a:tailEnd/>
              </a:ln>
              <a:effectLst/>
            </p:spPr>
            <p:txBody>
              <a:bodyPr anchor="ctr"/>
              <a:lstStyle/>
              <a:p>
                <a:endParaRPr lang="fr-FR">
                  <a:latin typeface="Calibri" pitchFamily="34" charset="0"/>
                </a:endParaRPr>
              </a:p>
            </p:txBody>
          </p:sp>
          <p:sp>
            <p:nvSpPr>
              <p:cNvPr id="104465" name="Line 17"/>
              <p:cNvSpPr>
                <a:spLocks noChangeShapeType="1"/>
              </p:cNvSpPr>
              <p:nvPr/>
            </p:nvSpPr>
            <p:spPr bwMode="auto">
              <a:xfrm flipH="1">
                <a:off x="1112" y="2694"/>
                <a:ext cx="70" cy="39"/>
              </a:xfrm>
              <a:prstGeom prst="line">
                <a:avLst/>
              </a:prstGeom>
              <a:noFill/>
              <a:ln w="19050">
                <a:solidFill>
                  <a:schemeClr val="tx1"/>
                </a:solidFill>
                <a:round/>
                <a:headEnd/>
                <a:tailEnd/>
              </a:ln>
              <a:effectLst/>
            </p:spPr>
            <p:txBody>
              <a:bodyPr anchor="ctr"/>
              <a:lstStyle/>
              <a:p>
                <a:endParaRPr lang="fr-FR">
                  <a:latin typeface="Calibri" pitchFamily="34" charset="0"/>
                </a:endParaRPr>
              </a:p>
            </p:txBody>
          </p:sp>
          <p:sp>
            <p:nvSpPr>
              <p:cNvPr id="104466" name="Line 18"/>
              <p:cNvSpPr>
                <a:spLocks noChangeShapeType="1"/>
              </p:cNvSpPr>
              <p:nvPr/>
            </p:nvSpPr>
            <p:spPr bwMode="auto">
              <a:xfrm>
                <a:off x="1251" y="2694"/>
                <a:ext cx="60" cy="41"/>
              </a:xfrm>
              <a:prstGeom prst="line">
                <a:avLst/>
              </a:prstGeom>
              <a:noFill/>
              <a:ln w="19050">
                <a:solidFill>
                  <a:schemeClr val="tx1"/>
                </a:solidFill>
                <a:round/>
                <a:headEnd/>
                <a:tailEnd/>
              </a:ln>
              <a:effectLst/>
            </p:spPr>
            <p:txBody>
              <a:bodyPr anchor="ctr"/>
              <a:lstStyle/>
              <a:p>
                <a:endParaRPr lang="fr-FR">
                  <a:latin typeface="Calibri" pitchFamily="34" charset="0"/>
                </a:endParaRPr>
              </a:p>
            </p:txBody>
          </p:sp>
          <p:sp>
            <p:nvSpPr>
              <p:cNvPr id="104467" name="Line 19"/>
              <p:cNvSpPr>
                <a:spLocks noChangeShapeType="1"/>
              </p:cNvSpPr>
              <p:nvPr/>
            </p:nvSpPr>
            <p:spPr bwMode="auto">
              <a:xfrm flipH="1">
                <a:off x="1091" y="2570"/>
                <a:ext cx="93" cy="147"/>
              </a:xfrm>
              <a:prstGeom prst="line">
                <a:avLst/>
              </a:prstGeom>
              <a:noFill/>
              <a:ln w="19050">
                <a:solidFill>
                  <a:schemeClr val="tx1"/>
                </a:solidFill>
                <a:round/>
                <a:headEnd/>
                <a:tailEnd/>
              </a:ln>
              <a:effectLst/>
            </p:spPr>
            <p:txBody>
              <a:bodyPr anchor="ctr"/>
              <a:lstStyle/>
              <a:p>
                <a:endParaRPr lang="fr-FR">
                  <a:latin typeface="Calibri" pitchFamily="34" charset="0"/>
                </a:endParaRPr>
              </a:p>
            </p:txBody>
          </p:sp>
          <p:sp>
            <p:nvSpPr>
              <p:cNvPr id="104468" name="Line 20"/>
              <p:cNvSpPr>
                <a:spLocks noChangeShapeType="1"/>
              </p:cNvSpPr>
              <p:nvPr/>
            </p:nvSpPr>
            <p:spPr bwMode="auto">
              <a:xfrm>
                <a:off x="1248" y="2568"/>
                <a:ext cx="95" cy="147"/>
              </a:xfrm>
              <a:prstGeom prst="line">
                <a:avLst/>
              </a:prstGeom>
              <a:noFill/>
              <a:ln w="19050">
                <a:solidFill>
                  <a:schemeClr val="tx1"/>
                </a:solidFill>
                <a:round/>
                <a:headEnd/>
                <a:tailEnd/>
              </a:ln>
              <a:effectLst/>
            </p:spPr>
            <p:txBody>
              <a:bodyPr anchor="ctr"/>
              <a:lstStyle/>
              <a:p>
                <a:endParaRPr lang="fr-FR">
                  <a:latin typeface="Calibri" pitchFamily="34" charset="0"/>
                </a:endParaRPr>
              </a:p>
            </p:txBody>
          </p:sp>
          <p:sp>
            <p:nvSpPr>
              <p:cNvPr id="104469" name="Line 21"/>
              <p:cNvSpPr>
                <a:spLocks noChangeShapeType="1"/>
              </p:cNvSpPr>
              <p:nvPr/>
            </p:nvSpPr>
            <p:spPr bwMode="auto">
              <a:xfrm>
                <a:off x="1116" y="2754"/>
                <a:ext cx="189" cy="0"/>
              </a:xfrm>
              <a:prstGeom prst="line">
                <a:avLst/>
              </a:prstGeom>
              <a:noFill/>
              <a:ln w="19050">
                <a:solidFill>
                  <a:schemeClr val="tx1"/>
                </a:solidFill>
                <a:round/>
                <a:headEnd/>
                <a:tailEnd/>
              </a:ln>
              <a:effectLst/>
            </p:spPr>
            <p:txBody>
              <a:bodyPr anchor="ctr"/>
              <a:lstStyle/>
              <a:p>
                <a:endParaRPr lang="fr-FR">
                  <a:latin typeface="Calibri" pitchFamily="34" charset="0"/>
                </a:endParaRPr>
              </a:p>
            </p:txBody>
          </p:sp>
        </p:grpSp>
        <p:sp>
          <p:nvSpPr>
            <p:cNvPr id="104470" name="Oval 22"/>
            <p:cNvSpPr>
              <a:spLocks noChangeArrowheads="1"/>
            </p:cNvSpPr>
            <p:nvPr/>
          </p:nvSpPr>
          <p:spPr bwMode="auto">
            <a:xfrm>
              <a:off x="1668" y="637"/>
              <a:ext cx="488" cy="491"/>
            </a:xfrm>
            <a:prstGeom prst="ellipse">
              <a:avLst/>
            </a:prstGeom>
            <a:gradFill rotWithShape="1">
              <a:gsLst>
                <a:gs pos="0">
                  <a:schemeClr val="tx1">
                    <a:alpha val="3000"/>
                  </a:schemeClr>
                </a:gs>
                <a:gs pos="100000">
                  <a:schemeClr val="bg2"/>
                </a:gs>
              </a:gsLst>
              <a:lin ang="18900000" scaled="1"/>
            </a:gradFill>
            <a:ln w="9525" algn="ctr">
              <a:solidFill>
                <a:schemeClr val="tx1"/>
              </a:solidFill>
              <a:round/>
              <a:headEnd/>
              <a:tailEnd/>
            </a:ln>
            <a:effectLst/>
          </p:spPr>
          <p:txBody>
            <a:bodyPr wrap="none" anchor="ctr"/>
            <a:lstStyle/>
            <a:p>
              <a:endParaRPr lang="fr-FR">
                <a:latin typeface="Calibri" pitchFamily="34" charset="0"/>
              </a:endParaRPr>
            </a:p>
          </p:txBody>
        </p:sp>
        <p:sp>
          <p:nvSpPr>
            <p:cNvPr id="104471" name="Oval 23"/>
            <p:cNvSpPr>
              <a:spLocks noChangeArrowheads="1"/>
            </p:cNvSpPr>
            <p:nvPr/>
          </p:nvSpPr>
          <p:spPr bwMode="auto">
            <a:xfrm>
              <a:off x="1993" y="750"/>
              <a:ext cx="41" cy="41"/>
            </a:xfrm>
            <a:prstGeom prst="ellipse">
              <a:avLst/>
            </a:prstGeom>
            <a:solidFill>
              <a:srgbClr val="FFFF00"/>
            </a:solidFill>
            <a:ln w="9525" algn="ctr">
              <a:solidFill>
                <a:schemeClr val="tx1"/>
              </a:solidFill>
              <a:round/>
              <a:headEnd/>
              <a:tailEnd/>
            </a:ln>
            <a:effectLst/>
          </p:spPr>
          <p:txBody>
            <a:bodyPr wrap="none" anchor="ctr"/>
            <a:lstStyle/>
            <a:p>
              <a:endParaRPr lang="fr-FR">
                <a:latin typeface="Calibri" pitchFamily="34" charset="0"/>
              </a:endParaRPr>
            </a:p>
          </p:txBody>
        </p:sp>
      </p:grpSp>
      <p:grpSp>
        <p:nvGrpSpPr>
          <p:cNvPr id="7" name="Group 24"/>
          <p:cNvGrpSpPr>
            <a:grpSpLocks/>
          </p:cNvGrpSpPr>
          <p:nvPr/>
        </p:nvGrpSpPr>
        <p:grpSpPr bwMode="auto">
          <a:xfrm>
            <a:off x="809625" y="1689100"/>
            <a:ext cx="1476375" cy="963613"/>
            <a:chOff x="728" y="623"/>
            <a:chExt cx="930" cy="607"/>
          </a:xfrm>
        </p:grpSpPr>
        <p:grpSp>
          <p:nvGrpSpPr>
            <p:cNvPr id="8" name="Group 25"/>
            <p:cNvGrpSpPr>
              <a:grpSpLocks noChangeAspect="1"/>
            </p:cNvGrpSpPr>
            <p:nvPr/>
          </p:nvGrpSpPr>
          <p:grpSpPr bwMode="auto">
            <a:xfrm>
              <a:off x="728" y="623"/>
              <a:ext cx="443" cy="607"/>
              <a:chOff x="948" y="948"/>
              <a:chExt cx="1085" cy="1487"/>
            </a:xfrm>
          </p:grpSpPr>
          <p:pic>
            <p:nvPicPr>
              <p:cNvPr id="104474" name="Picture 26"/>
              <p:cNvPicPr>
                <a:picLocks noChangeAspect="1" noChangeArrowheads="1"/>
              </p:cNvPicPr>
              <p:nvPr/>
            </p:nvPicPr>
            <p:blipFill>
              <a:blip r:embed="rId4" cstate="print"/>
              <a:srcRect r="48309"/>
              <a:stretch>
                <a:fillRect/>
              </a:stretch>
            </p:blipFill>
            <p:spPr bwMode="auto">
              <a:xfrm>
                <a:off x="948" y="948"/>
                <a:ext cx="1085" cy="1487"/>
              </a:xfrm>
              <a:prstGeom prst="rect">
                <a:avLst/>
              </a:prstGeom>
              <a:noFill/>
              <a:ln w="9525" algn="ctr">
                <a:noFill/>
                <a:miter lim="800000"/>
                <a:headEnd/>
                <a:tailEnd/>
              </a:ln>
              <a:effectLst/>
            </p:spPr>
          </p:pic>
          <p:sp>
            <p:nvSpPr>
              <p:cNvPr id="104475" name="Rectangle 27"/>
              <p:cNvSpPr>
                <a:spLocks noChangeAspect="1" noChangeArrowheads="1"/>
              </p:cNvSpPr>
              <p:nvPr/>
            </p:nvSpPr>
            <p:spPr bwMode="auto">
              <a:xfrm>
                <a:off x="1976" y="1146"/>
                <a:ext cx="56" cy="324"/>
              </a:xfrm>
              <a:prstGeom prst="rect">
                <a:avLst/>
              </a:prstGeom>
              <a:solidFill>
                <a:schemeClr val="bg1"/>
              </a:solidFill>
              <a:ln w="9525" algn="ctr">
                <a:noFill/>
                <a:miter lim="800000"/>
                <a:headEnd/>
                <a:tailEnd/>
              </a:ln>
              <a:effectLst/>
            </p:spPr>
            <p:txBody>
              <a:bodyPr wrap="none" anchor="ctr"/>
              <a:lstStyle/>
              <a:p>
                <a:endParaRPr lang="fr-FR">
                  <a:latin typeface="Calibri" pitchFamily="34" charset="0"/>
                </a:endParaRPr>
              </a:p>
            </p:txBody>
          </p:sp>
          <p:sp>
            <p:nvSpPr>
              <p:cNvPr id="104476" name="Rectangle 28"/>
              <p:cNvSpPr>
                <a:spLocks noChangeAspect="1" noChangeArrowheads="1"/>
              </p:cNvSpPr>
              <p:nvPr/>
            </p:nvSpPr>
            <p:spPr bwMode="auto">
              <a:xfrm>
                <a:off x="2004" y="1653"/>
                <a:ext cx="27" cy="578"/>
              </a:xfrm>
              <a:prstGeom prst="rect">
                <a:avLst/>
              </a:prstGeom>
              <a:solidFill>
                <a:schemeClr val="bg1"/>
              </a:solidFill>
              <a:ln w="9525" algn="ctr">
                <a:noFill/>
                <a:miter lim="800000"/>
                <a:headEnd/>
                <a:tailEnd/>
              </a:ln>
              <a:effectLst/>
            </p:spPr>
            <p:txBody>
              <a:bodyPr wrap="none" anchor="ctr"/>
              <a:lstStyle/>
              <a:p>
                <a:endParaRPr lang="fr-FR">
                  <a:latin typeface="Calibri" pitchFamily="34" charset="0"/>
                </a:endParaRPr>
              </a:p>
            </p:txBody>
          </p:sp>
          <p:sp>
            <p:nvSpPr>
              <p:cNvPr id="104477" name="Rectangle 29"/>
              <p:cNvSpPr>
                <a:spLocks noChangeAspect="1" noChangeArrowheads="1"/>
              </p:cNvSpPr>
              <p:nvPr/>
            </p:nvSpPr>
            <p:spPr bwMode="auto">
              <a:xfrm>
                <a:off x="1951" y="1783"/>
                <a:ext cx="56" cy="436"/>
              </a:xfrm>
              <a:prstGeom prst="rect">
                <a:avLst/>
              </a:prstGeom>
              <a:solidFill>
                <a:schemeClr val="bg1"/>
              </a:solidFill>
              <a:ln w="9525" algn="ctr">
                <a:noFill/>
                <a:miter lim="800000"/>
                <a:headEnd/>
                <a:tailEnd/>
              </a:ln>
              <a:effectLst/>
            </p:spPr>
            <p:txBody>
              <a:bodyPr wrap="none" anchor="ctr"/>
              <a:lstStyle/>
              <a:p>
                <a:endParaRPr lang="fr-FR">
                  <a:latin typeface="Calibri" pitchFamily="34" charset="0"/>
                </a:endParaRPr>
              </a:p>
            </p:txBody>
          </p:sp>
        </p:grpSp>
        <p:sp>
          <p:nvSpPr>
            <p:cNvPr id="104478" name="Rectangle 30"/>
            <p:cNvSpPr>
              <a:spLocks noChangeArrowheads="1"/>
            </p:cNvSpPr>
            <p:nvPr/>
          </p:nvSpPr>
          <p:spPr bwMode="auto">
            <a:xfrm>
              <a:off x="1167" y="683"/>
              <a:ext cx="56" cy="151"/>
            </a:xfrm>
            <a:prstGeom prst="rect">
              <a:avLst/>
            </a:prstGeom>
            <a:solidFill>
              <a:schemeClr val="bg1"/>
            </a:solidFill>
            <a:ln w="9525" algn="ctr">
              <a:noFill/>
              <a:miter lim="800000"/>
              <a:headEnd/>
              <a:tailEnd/>
            </a:ln>
            <a:effectLst/>
          </p:spPr>
          <p:txBody>
            <a:bodyPr wrap="none" anchor="ctr"/>
            <a:lstStyle/>
            <a:p>
              <a:endParaRPr lang="fr-FR">
                <a:latin typeface="Calibri" pitchFamily="34" charset="0"/>
              </a:endParaRPr>
            </a:p>
          </p:txBody>
        </p:sp>
        <p:sp>
          <p:nvSpPr>
            <p:cNvPr id="104479" name="Rectangle 31"/>
            <p:cNvSpPr>
              <a:spLocks noChangeArrowheads="1"/>
            </p:cNvSpPr>
            <p:nvPr/>
          </p:nvSpPr>
          <p:spPr bwMode="auto">
            <a:xfrm>
              <a:off x="1186" y="924"/>
              <a:ext cx="56" cy="233"/>
            </a:xfrm>
            <a:prstGeom prst="rect">
              <a:avLst/>
            </a:prstGeom>
            <a:solidFill>
              <a:schemeClr val="bg1"/>
            </a:solidFill>
            <a:ln w="9525" algn="ctr">
              <a:noFill/>
              <a:miter lim="800000"/>
              <a:headEnd/>
              <a:tailEnd/>
            </a:ln>
            <a:effectLst/>
          </p:spPr>
          <p:txBody>
            <a:bodyPr wrap="none" anchor="ctr"/>
            <a:lstStyle/>
            <a:p>
              <a:endParaRPr lang="fr-FR">
                <a:latin typeface="Calibri" pitchFamily="34" charset="0"/>
              </a:endParaRPr>
            </a:p>
          </p:txBody>
        </p:sp>
        <p:grpSp>
          <p:nvGrpSpPr>
            <p:cNvPr id="9" name="Group 32"/>
            <p:cNvGrpSpPr>
              <a:grpSpLocks/>
            </p:cNvGrpSpPr>
            <p:nvPr/>
          </p:nvGrpSpPr>
          <p:grpSpPr bwMode="auto">
            <a:xfrm>
              <a:off x="1281" y="764"/>
              <a:ext cx="247" cy="192"/>
              <a:chOff x="1044" y="2519"/>
              <a:chExt cx="335" cy="263"/>
            </a:xfrm>
          </p:grpSpPr>
          <p:sp>
            <p:nvSpPr>
              <p:cNvPr id="104481" name="Oval 33"/>
              <p:cNvSpPr>
                <a:spLocks noChangeArrowheads="1"/>
              </p:cNvSpPr>
              <p:nvPr/>
            </p:nvSpPr>
            <p:spPr bwMode="auto">
              <a:xfrm>
                <a:off x="1180" y="2519"/>
                <a:ext cx="71" cy="66"/>
              </a:xfrm>
              <a:prstGeom prst="ellipse">
                <a:avLst/>
              </a:prstGeom>
              <a:gradFill rotWithShape="1">
                <a:gsLst>
                  <a:gs pos="0">
                    <a:srgbClr val="005CBF"/>
                  </a:gs>
                  <a:gs pos="25000">
                    <a:srgbClr val="0087E6"/>
                  </a:gs>
                  <a:gs pos="75000">
                    <a:srgbClr val="21D6E0"/>
                  </a:gs>
                  <a:gs pos="100000">
                    <a:srgbClr val="03D4A8"/>
                  </a:gs>
                </a:gsLst>
                <a:lin ang="18900000" scaled="1"/>
              </a:gradFill>
              <a:ln w="19050" algn="ctr">
                <a:solidFill>
                  <a:schemeClr val="tx1"/>
                </a:solidFill>
                <a:round/>
                <a:headEnd/>
                <a:tailEnd/>
              </a:ln>
              <a:effectLst/>
            </p:spPr>
            <p:txBody>
              <a:bodyPr wrap="none" anchor="ctr"/>
              <a:lstStyle/>
              <a:p>
                <a:endParaRPr lang="fr-FR">
                  <a:latin typeface="Calibri" pitchFamily="34" charset="0"/>
                </a:endParaRPr>
              </a:p>
            </p:txBody>
          </p:sp>
          <p:sp>
            <p:nvSpPr>
              <p:cNvPr id="104482" name="Oval 34"/>
              <p:cNvSpPr>
                <a:spLocks noChangeArrowheads="1"/>
              </p:cNvSpPr>
              <p:nvPr/>
            </p:nvSpPr>
            <p:spPr bwMode="auto">
              <a:xfrm>
                <a:off x="1308" y="2716"/>
                <a:ext cx="71" cy="66"/>
              </a:xfrm>
              <a:prstGeom prst="ellipse">
                <a:avLst/>
              </a:prstGeom>
              <a:gradFill rotWithShape="1">
                <a:gsLst>
                  <a:gs pos="0">
                    <a:srgbClr val="005CBF"/>
                  </a:gs>
                  <a:gs pos="25000">
                    <a:srgbClr val="0087E6"/>
                  </a:gs>
                  <a:gs pos="75000">
                    <a:srgbClr val="21D6E0"/>
                  </a:gs>
                  <a:gs pos="100000">
                    <a:srgbClr val="03D4A8"/>
                  </a:gs>
                </a:gsLst>
                <a:lin ang="18900000" scaled="1"/>
              </a:gradFill>
              <a:ln w="19050" algn="ctr">
                <a:solidFill>
                  <a:schemeClr val="tx1"/>
                </a:solidFill>
                <a:round/>
                <a:headEnd/>
                <a:tailEnd/>
              </a:ln>
              <a:effectLst/>
            </p:spPr>
            <p:txBody>
              <a:bodyPr wrap="none" anchor="ctr"/>
              <a:lstStyle/>
              <a:p>
                <a:endParaRPr lang="fr-FR">
                  <a:latin typeface="Calibri" pitchFamily="34" charset="0"/>
                </a:endParaRPr>
              </a:p>
            </p:txBody>
          </p:sp>
          <p:sp>
            <p:nvSpPr>
              <p:cNvPr id="104483" name="Oval 35"/>
              <p:cNvSpPr>
                <a:spLocks noChangeArrowheads="1"/>
              </p:cNvSpPr>
              <p:nvPr/>
            </p:nvSpPr>
            <p:spPr bwMode="auto">
              <a:xfrm>
                <a:off x="1044" y="2715"/>
                <a:ext cx="71" cy="66"/>
              </a:xfrm>
              <a:prstGeom prst="ellipse">
                <a:avLst/>
              </a:prstGeom>
              <a:gradFill rotWithShape="1">
                <a:gsLst>
                  <a:gs pos="0">
                    <a:srgbClr val="005CBF"/>
                  </a:gs>
                  <a:gs pos="25000">
                    <a:srgbClr val="0087E6"/>
                  </a:gs>
                  <a:gs pos="75000">
                    <a:srgbClr val="21D6E0"/>
                  </a:gs>
                  <a:gs pos="100000">
                    <a:srgbClr val="03D4A8"/>
                  </a:gs>
                </a:gsLst>
                <a:lin ang="18900000" scaled="1"/>
              </a:gradFill>
              <a:ln w="19050" algn="ctr">
                <a:solidFill>
                  <a:schemeClr val="tx1"/>
                </a:solidFill>
                <a:round/>
                <a:headEnd/>
                <a:tailEnd/>
              </a:ln>
              <a:effectLst/>
            </p:spPr>
            <p:txBody>
              <a:bodyPr wrap="none" anchor="ctr"/>
              <a:lstStyle/>
              <a:p>
                <a:endParaRPr lang="fr-FR">
                  <a:latin typeface="Calibri" pitchFamily="34" charset="0"/>
                </a:endParaRPr>
              </a:p>
            </p:txBody>
          </p:sp>
          <p:sp>
            <p:nvSpPr>
              <p:cNvPr id="104484" name="Oval 36"/>
              <p:cNvSpPr>
                <a:spLocks noChangeArrowheads="1"/>
              </p:cNvSpPr>
              <p:nvPr/>
            </p:nvSpPr>
            <p:spPr bwMode="auto">
              <a:xfrm>
                <a:off x="1179" y="2646"/>
                <a:ext cx="71" cy="66"/>
              </a:xfrm>
              <a:prstGeom prst="ellipse">
                <a:avLst/>
              </a:prstGeom>
              <a:gradFill rotWithShape="1">
                <a:gsLst>
                  <a:gs pos="0">
                    <a:srgbClr val="005CBF"/>
                  </a:gs>
                  <a:gs pos="25000">
                    <a:srgbClr val="0087E6"/>
                  </a:gs>
                  <a:gs pos="75000">
                    <a:srgbClr val="21D6E0"/>
                  </a:gs>
                  <a:gs pos="100000">
                    <a:srgbClr val="03D4A8"/>
                  </a:gs>
                </a:gsLst>
                <a:lin ang="18900000" scaled="1"/>
              </a:gradFill>
              <a:ln w="19050" algn="ctr">
                <a:solidFill>
                  <a:schemeClr val="tx1"/>
                </a:solidFill>
                <a:round/>
                <a:headEnd/>
                <a:tailEnd/>
              </a:ln>
              <a:effectLst/>
            </p:spPr>
            <p:txBody>
              <a:bodyPr wrap="none" anchor="ctr"/>
              <a:lstStyle/>
              <a:p>
                <a:endParaRPr lang="fr-FR">
                  <a:latin typeface="Calibri" pitchFamily="34" charset="0"/>
                </a:endParaRPr>
              </a:p>
            </p:txBody>
          </p:sp>
          <p:sp>
            <p:nvSpPr>
              <p:cNvPr id="104485" name="Line 37"/>
              <p:cNvSpPr>
                <a:spLocks noChangeShapeType="1"/>
              </p:cNvSpPr>
              <p:nvPr/>
            </p:nvSpPr>
            <p:spPr bwMode="auto">
              <a:xfrm>
                <a:off x="1217" y="2589"/>
                <a:ext cx="0" cy="55"/>
              </a:xfrm>
              <a:prstGeom prst="line">
                <a:avLst/>
              </a:prstGeom>
              <a:noFill/>
              <a:ln w="19050">
                <a:solidFill>
                  <a:schemeClr val="tx1"/>
                </a:solidFill>
                <a:round/>
                <a:headEnd/>
                <a:tailEnd/>
              </a:ln>
              <a:effectLst/>
            </p:spPr>
            <p:txBody>
              <a:bodyPr anchor="ctr"/>
              <a:lstStyle/>
              <a:p>
                <a:endParaRPr lang="fr-FR">
                  <a:latin typeface="Calibri" pitchFamily="34" charset="0"/>
                </a:endParaRPr>
              </a:p>
            </p:txBody>
          </p:sp>
          <p:sp>
            <p:nvSpPr>
              <p:cNvPr id="104486" name="Line 38"/>
              <p:cNvSpPr>
                <a:spLocks noChangeShapeType="1"/>
              </p:cNvSpPr>
              <p:nvPr/>
            </p:nvSpPr>
            <p:spPr bwMode="auto">
              <a:xfrm flipH="1">
                <a:off x="1112" y="2694"/>
                <a:ext cx="70" cy="39"/>
              </a:xfrm>
              <a:prstGeom prst="line">
                <a:avLst/>
              </a:prstGeom>
              <a:noFill/>
              <a:ln w="19050">
                <a:solidFill>
                  <a:schemeClr val="tx1"/>
                </a:solidFill>
                <a:round/>
                <a:headEnd/>
                <a:tailEnd/>
              </a:ln>
              <a:effectLst/>
            </p:spPr>
            <p:txBody>
              <a:bodyPr anchor="ctr"/>
              <a:lstStyle/>
              <a:p>
                <a:endParaRPr lang="fr-FR">
                  <a:latin typeface="Calibri" pitchFamily="34" charset="0"/>
                </a:endParaRPr>
              </a:p>
            </p:txBody>
          </p:sp>
          <p:sp>
            <p:nvSpPr>
              <p:cNvPr id="104487" name="Line 39"/>
              <p:cNvSpPr>
                <a:spLocks noChangeShapeType="1"/>
              </p:cNvSpPr>
              <p:nvPr/>
            </p:nvSpPr>
            <p:spPr bwMode="auto">
              <a:xfrm>
                <a:off x="1251" y="2694"/>
                <a:ext cx="60" cy="41"/>
              </a:xfrm>
              <a:prstGeom prst="line">
                <a:avLst/>
              </a:prstGeom>
              <a:noFill/>
              <a:ln w="19050">
                <a:solidFill>
                  <a:schemeClr val="tx1"/>
                </a:solidFill>
                <a:round/>
                <a:headEnd/>
                <a:tailEnd/>
              </a:ln>
              <a:effectLst/>
            </p:spPr>
            <p:txBody>
              <a:bodyPr anchor="ctr"/>
              <a:lstStyle/>
              <a:p>
                <a:endParaRPr lang="fr-FR">
                  <a:latin typeface="Calibri" pitchFamily="34" charset="0"/>
                </a:endParaRPr>
              </a:p>
            </p:txBody>
          </p:sp>
          <p:sp>
            <p:nvSpPr>
              <p:cNvPr id="104488" name="Line 40"/>
              <p:cNvSpPr>
                <a:spLocks noChangeShapeType="1"/>
              </p:cNvSpPr>
              <p:nvPr/>
            </p:nvSpPr>
            <p:spPr bwMode="auto">
              <a:xfrm flipH="1">
                <a:off x="1091" y="2570"/>
                <a:ext cx="93" cy="147"/>
              </a:xfrm>
              <a:prstGeom prst="line">
                <a:avLst/>
              </a:prstGeom>
              <a:noFill/>
              <a:ln w="19050">
                <a:solidFill>
                  <a:schemeClr val="tx1"/>
                </a:solidFill>
                <a:round/>
                <a:headEnd/>
                <a:tailEnd/>
              </a:ln>
              <a:effectLst/>
            </p:spPr>
            <p:txBody>
              <a:bodyPr anchor="ctr"/>
              <a:lstStyle/>
              <a:p>
                <a:endParaRPr lang="fr-FR">
                  <a:latin typeface="Calibri" pitchFamily="34" charset="0"/>
                </a:endParaRPr>
              </a:p>
            </p:txBody>
          </p:sp>
          <p:sp>
            <p:nvSpPr>
              <p:cNvPr id="104489" name="Line 41"/>
              <p:cNvSpPr>
                <a:spLocks noChangeShapeType="1"/>
              </p:cNvSpPr>
              <p:nvPr/>
            </p:nvSpPr>
            <p:spPr bwMode="auto">
              <a:xfrm>
                <a:off x="1248" y="2568"/>
                <a:ext cx="95" cy="147"/>
              </a:xfrm>
              <a:prstGeom prst="line">
                <a:avLst/>
              </a:prstGeom>
              <a:noFill/>
              <a:ln w="19050">
                <a:solidFill>
                  <a:schemeClr val="tx1"/>
                </a:solidFill>
                <a:round/>
                <a:headEnd/>
                <a:tailEnd/>
              </a:ln>
              <a:effectLst/>
            </p:spPr>
            <p:txBody>
              <a:bodyPr anchor="ctr"/>
              <a:lstStyle/>
              <a:p>
                <a:endParaRPr lang="fr-FR">
                  <a:latin typeface="Calibri" pitchFamily="34" charset="0"/>
                </a:endParaRPr>
              </a:p>
            </p:txBody>
          </p:sp>
          <p:sp>
            <p:nvSpPr>
              <p:cNvPr id="104490" name="Line 42"/>
              <p:cNvSpPr>
                <a:spLocks noChangeShapeType="1"/>
              </p:cNvSpPr>
              <p:nvPr/>
            </p:nvSpPr>
            <p:spPr bwMode="auto">
              <a:xfrm>
                <a:off x="1116" y="2754"/>
                <a:ext cx="189" cy="0"/>
              </a:xfrm>
              <a:prstGeom prst="line">
                <a:avLst/>
              </a:prstGeom>
              <a:noFill/>
              <a:ln w="19050">
                <a:solidFill>
                  <a:schemeClr val="tx1"/>
                </a:solidFill>
                <a:round/>
                <a:headEnd/>
                <a:tailEnd/>
              </a:ln>
              <a:effectLst/>
            </p:spPr>
            <p:txBody>
              <a:bodyPr anchor="ctr"/>
              <a:lstStyle/>
              <a:p>
                <a:endParaRPr lang="fr-FR">
                  <a:latin typeface="Calibri" pitchFamily="34" charset="0"/>
                </a:endParaRPr>
              </a:p>
            </p:txBody>
          </p:sp>
        </p:grpSp>
        <p:sp>
          <p:nvSpPr>
            <p:cNvPr id="104491" name="Oval 43"/>
            <p:cNvSpPr>
              <a:spLocks noChangeArrowheads="1"/>
            </p:cNvSpPr>
            <p:nvPr/>
          </p:nvSpPr>
          <p:spPr bwMode="auto">
            <a:xfrm>
              <a:off x="1175" y="648"/>
              <a:ext cx="483" cy="471"/>
            </a:xfrm>
            <a:prstGeom prst="ellipse">
              <a:avLst/>
            </a:prstGeom>
            <a:gradFill rotWithShape="1">
              <a:gsLst>
                <a:gs pos="0">
                  <a:schemeClr val="tx1">
                    <a:alpha val="3000"/>
                  </a:schemeClr>
                </a:gs>
                <a:gs pos="100000">
                  <a:schemeClr val="bg2"/>
                </a:gs>
              </a:gsLst>
              <a:lin ang="18900000" scaled="1"/>
            </a:gradFill>
            <a:ln w="9525" algn="ctr">
              <a:solidFill>
                <a:schemeClr val="tx1"/>
              </a:solidFill>
              <a:round/>
              <a:headEnd/>
              <a:tailEnd/>
            </a:ln>
            <a:effectLst/>
          </p:spPr>
          <p:txBody>
            <a:bodyPr wrap="none" anchor="ctr"/>
            <a:lstStyle/>
            <a:p>
              <a:endParaRPr lang="fr-FR">
                <a:latin typeface="Calibri" pitchFamily="34" charset="0"/>
              </a:endParaRPr>
            </a:p>
          </p:txBody>
        </p:sp>
      </p:grpSp>
      <p:sp>
        <p:nvSpPr>
          <p:cNvPr id="104492" name="Oval 44"/>
          <p:cNvSpPr>
            <a:spLocks noChangeArrowheads="1"/>
          </p:cNvSpPr>
          <p:nvPr/>
        </p:nvSpPr>
        <p:spPr bwMode="auto">
          <a:xfrm>
            <a:off x="2019300" y="1892300"/>
            <a:ext cx="65088" cy="65088"/>
          </a:xfrm>
          <a:prstGeom prst="ellipse">
            <a:avLst/>
          </a:prstGeom>
          <a:solidFill>
            <a:srgbClr val="FFFF00"/>
          </a:solidFill>
          <a:ln w="9525" algn="ctr">
            <a:solidFill>
              <a:schemeClr val="tx1"/>
            </a:solidFill>
            <a:round/>
            <a:headEnd/>
            <a:tailEnd/>
          </a:ln>
          <a:effectLst/>
        </p:spPr>
        <p:txBody>
          <a:bodyPr wrap="none" anchor="ctr"/>
          <a:lstStyle/>
          <a:p>
            <a:endParaRPr lang="fr-FR">
              <a:latin typeface="Calibri" pitchFamily="34" charset="0"/>
            </a:endParaRPr>
          </a:p>
        </p:txBody>
      </p:sp>
      <p:sp>
        <p:nvSpPr>
          <p:cNvPr id="104493" name="Arc 45"/>
          <p:cNvSpPr>
            <a:spLocks/>
          </p:cNvSpPr>
          <p:nvPr/>
        </p:nvSpPr>
        <p:spPr bwMode="auto">
          <a:xfrm flipH="1" flipV="1">
            <a:off x="7251700" y="1719263"/>
            <a:ext cx="1509713" cy="1004887"/>
          </a:xfrm>
          <a:custGeom>
            <a:avLst/>
            <a:gdLst>
              <a:gd name="G0" fmla="+- 0 0 0"/>
              <a:gd name="G1" fmla="+- 21600 0 0"/>
              <a:gd name="G2" fmla="+- 21600 0 0"/>
              <a:gd name="T0" fmla="*/ 0 w 21390"/>
              <a:gd name="T1" fmla="*/ 0 h 21600"/>
              <a:gd name="T2" fmla="*/ 21390 w 21390"/>
              <a:gd name="T3" fmla="*/ 18593 h 21600"/>
              <a:gd name="T4" fmla="*/ 0 w 21390"/>
              <a:gd name="T5" fmla="*/ 21600 h 21600"/>
            </a:gdLst>
            <a:ahLst/>
            <a:cxnLst>
              <a:cxn ang="0">
                <a:pos x="T0" y="T1"/>
              </a:cxn>
              <a:cxn ang="0">
                <a:pos x="T2" y="T3"/>
              </a:cxn>
              <a:cxn ang="0">
                <a:pos x="T4" y="T5"/>
              </a:cxn>
            </a:cxnLst>
            <a:rect l="0" t="0" r="r" b="b"/>
            <a:pathLst>
              <a:path w="21390" h="21600" fill="none" extrusionOk="0">
                <a:moveTo>
                  <a:pt x="-1" y="0"/>
                </a:moveTo>
                <a:cubicBezTo>
                  <a:pt x="10767" y="0"/>
                  <a:pt x="19890" y="7930"/>
                  <a:pt x="21389" y="18593"/>
                </a:cubicBezTo>
              </a:path>
              <a:path w="21390" h="21600" stroke="0" extrusionOk="0">
                <a:moveTo>
                  <a:pt x="-1" y="0"/>
                </a:moveTo>
                <a:cubicBezTo>
                  <a:pt x="10767" y="0"/>
                  <a:pt x="19890" y="7930"/>
                  <a:pt x="21389" y="18593"/>
                </a:cubicBezTo>
                <a:lnTo>
                  <a:pt x="0" y="21600"/>
                </a:lnTo>
                <a:close/>
              </a:path>
            </a:pathLst>
          </a:custGeom>
          <a:noFill/>
          <a:ln w="28575">
            <a:solidFill>
              <a:srgbClr val="FF6600"/>
            </a:solidFill>
            <a:round/>
            <a:headEnd/>
            <a:tailEnd/>
          </a:ln>
          <a:effectLst/>
        </p:spPr>
        <p:txBody>
          <a:bodyPr wrap="none" anchor="ctr"/>
          <a:lstStyle/>
          <a:p>
            <a:endParaRPr lang="fr-FR">
              <a:latin typeface="Calibri" pitchFamily="34" charset="0"/>
            </a:endParaRPr>
          </a:p>
        </p:txBody>
      </p:sp>
      <p:sp>
        <p:nvSpPr>
          <p:cNvPr id="104494" name="Text Box 46"/>
          <p:cNvSpPr txBox="1">
            <a:spLocks noChangeArrowheads="1"/>
          </p:cNvSpPr>
          <p:nvPr/>
        </p:nvSpPr>
        <p:spPr bwMode="auto">
          <a:xfrm>
            <a:off x="6781800" y="1581150"/>
            <a:ext cx="1905000" cy="366713"/>
          </a:xfrm>
          <a:prstGeom prst="rect">
            <a:avLst/>
          </a:prstGeom>
          <a:noFill/>
          <a:ln w="25400" algn="ctr">
            <a:noFill/>
            <a:miter lim="800000"/>
            <a:headEnd/>
            <a:tailEnd/>
          </a:ln>
          <a:effectLst/>
        </p:spPr>
        <p:txBody>
          <a:bodyPr>
            <a:spAutoFit/>
          </a:bodyPr>
          <a:lstStyle/>
          <a:p>
            <a:pPr algn="ctr">
              <a:spcBef>
                <a:spcPct val="50000"/>
              </a:spcBef>
            </a:pPr>
            <a:r>
              <a:rPr lang="fr-FR" b="1">
                <a:latin typeface="Calibri" pitchFamily="34" charset="0"/>
              </a:rPr>
              <a:t>Resistance</a:t>
            </a:r>
          </a:p>
        </p:txBody>
      </p:sp>
      <p:sp>
        <p:nvSpPr>
          <p:cNvPr id="104495" name="Text Box 47"/>
          <p:cNvSpPr txBox="1">
            <a:spLocks noChangeArrowheads="1"/>
          </p:cNvSpPr>
          <p:nvPr/>
        </p:nvSpPr>
        <p:spPr bwMode="auto">
          <a:xfrm>
            <a:off x="7543800" y="3362325"/>
            <a:ext cx="1600200" cy="366713"/>
          </a:xfrm>
          <a:prstGeom prst="rect">
            <a:avLst/>
          </a:prstGeom>
          <a:noFill/>
          <a:ln w="25400" algn="ctr">
            <a:noFill/>
            <a:miter lim="800000"/>
            <a:headEnd/>
            <a:tailEnd/>
          </a:ln>
          <a:effectLst/>
        </p:spPr>
        <p:txBody>
          <a:bodyPr>
            <a:spAutoFit/>
          </a:bodyPr>
          <a:lstStyle/>
          <a:p>
            <a:pPr algn="ctr">
              <a:spcBef>
                <a:spcPct val="50000"/>
              </a:spcBef>
            </a:pPr>
            <a:r>
              <a:rPr lang="fr-FR" b="1">
                <a:latin typeface="Calibri" pitchFamily="34" charset="0"/>
              </a:rPr>
              <a:t>Temperature</a:t>
            </a:r>
          </a:p>
        </p:txBody>
      </p:sp>
      <p:sp>
        <p:nvSpPr>
          <p:cNvPr id="104496" name="Text Box 48"/>
          <p:cNvSpPr txBox="1">
            <a:spLocks noChangeArrowheads="1"/>
          </p:cNvSpPr>
          <p:nvPr/>
        </p:nvSpPr>
        <p:spPr bwMode="auto">
          <a:xfrm>
            <a:off x="7086600" y="2114550"/>
            <a:ext cx="1905000" cy="304800"/>
          </a:xfrm>
          <a:prstGeom prst="rect">
            <a:avLst/>
          </a:prstGeom>
          <a:noFill/>
          <a:ln w="25400" algn="ctr">
            <a:noFill/>
            <a:miter lim="800000"/>
            <a:headEnd/>
            <a:tailEnd/>
          </a:ln>
          <a:effectLst/>
        </p:spPr>
        <p:txBody>
          <a:bodyPr>
            <a:spAutoFit/>
          </a:bodyPr>
          <a:lstStyle/>
          <a:p>
            <a:pPr algn="ctr">
              <a:spcBef>
                <a:spcPct val="50000"/>
              </a:spcBef>
            </a:pPr>
            <a:r>
              <a:rPr lang="fr-FR" sz="1400" b="1">
                <a:solidFill>
                  <a:srgbClr val="FF6600"/>
                </a:solidFill>
                <a:latin typeface="Calibri" pitchFamily="34" charset="0"/>
              </a:rPr>
              <a:t>Insulator</a:t>
            </a:r>
          </a:p>
        </p:txBody>
      </p:sp>
      <p:sp>
        <p:nvSpPr>
          <p:cNvPr id="104497" name="Line 49"/>
          <p:cNvSpPr>
            <a:spLocks noChangeShapeType="1"/>
          </p:cNvSpPr>
          <p:nvPr/>
        </p:nvSpPr>
        <p:spPr bwMode="auto">
          <a:xfrm flipV="1">
            <a:off x="7239000" y="2952750"/>
            <a:ext cx="1524000" cy="304800"/>
          </a:xfrm>
          <a:prstGeom prst="line">
            <a:avLst/>
          </a:prstGeom>
          <a:noFill/>
          <a:ln w="25400">
            <a:solidFill>
              <a:srgbClr val="0000FF"/>
            </a:solidFill>
            <a:round/>
            <a:headEnd/>
            <a:tailEnd/>
          </a:ln>
          <a:effectLst/>
        </p:spPr>
        <p:txBody>
          <a:bodyPr wrap="none" anchor="ctr"/>
          <a:lstStyle/>
          <a:p>
            <a:endParaRPr lang="fr-FR">
              <a:latin typeface="Calibri" pitchFamily="34" charset="0"/>
            </a:endParaRPr>
          </a:p>
        </p:txBody>
      </p:sp>
      <p:sp>
        <p:nvSpPr>
          <p:cNvPr id="104498" name="Text Box 50"/>
          <p:cNvSpPr txBox="1">
            <a:spLocks noChangeArrowheads="1"/>
          </p:cNvSpPr>
          <p:nvPr/>
        </p:nvSpPr>
        <p:spPr bwMode="auto">
          <a:xfrm>
            <a:off x="7086600" y="2800350"/>
            <a:ext cx="1905000" cy="304800"/>
          </a:xfrm>
          <a:prstGeom prst="rect">
            <a:avLst/>
          </a:prstGeom>
          <a:noFill/>
          <a:ln w="25400" algn="ctr">
            <a:noFill/>
            <a:miter lim="800000"/>
            <a:headEnd/>
            <a:tailEnd/>
          </a:ln>
          <a:effectLst/>
        </p:spPr>
        <p:txBody>
          <a:bodyPr>
            <a:spAutoFit/>
          </a:bodyPr>
          <a:lstStyle/>
          <a:p>
            <a:pPr algn="ctr">
              <a:spcBef>
                <a:spcPct val="50000"/>
              </a:spcBef>
            </a:pPr>
            <a:r>
              <a:rPr lang="fr-FR" sz="1400" b="1">
                <a:solidFill>
                  <a:srgbClr val="0000FF"/>
                </a:solidFill>
                <a:latin typeface="Calibri" pitchFamily="34" charset="0"/>
              </a:rPr>
              <a:t>Metal</a:t>
            </a:r>
          </a:p>
        </p:txBody>
      </p:sp>
      <p:sp>
        <p:nvSpPr>
          <p:cNvPr id="104499" name="Line 51"/>
          <p:cNvSpPr>
            <a:spLocks noChangeShapeType="1"/>
          </p:cNvSpPr>
          <p:nvPr/>
        </p:nvSpPr>
        <p:spPr bwMode="auto">
          <a:xfrm>
            <a:off x="7010400" y="3409950"/>
            <a:ext cx="1828800" cy="0"/>
          </a:xfrm>
          <a:prstGeom prst="line">
            <a:avLst/>
          </a:prstGeom>
          <a:noFill/>
          <a:ln w="25400">
            <a:solidFill>
              <a:schemeClr val="tx1"/>
            </a:solidFill>
            <a:round/>
            <a:headEnd/>
            <a:tailEnd type="triangle" w="med" len="med"/>
          </a:ln>
          <a:effectLst/>
        </p:spPr>
        <p:txBody>
          <a:bodyPr wrap="none" anchor="ctr"/>
          <a:lstStyle/>
          <a:p>
            <a:endParaRPr lang="fr-FR">
              <a:latin typeface="Calibri" pitchFamily="34" charset="0"/>
            </a:endParaRPr>
          </a:p>
        </p:txBody>
      </p:sp>
      <p:sp>
        <p:nvSpPr>
          <p:cNvPr id="104500" name="Line 52"/>
          <p:cNvSpPr>
            <a:spLocks noChangeShapeType="1"/>
          </p:cNvSpPr>
          <p:nvPr/>
        </p:nvSpPr>
        <p:spPr bwMode="auto">
          <a:xfrm flipV="1">
            <a:off x="7010400" y="1657350"/>
            <a:ext cx="0" cy="1752600"/>
          </a:xfrm>
          <a:prstGeom prst="line">
            <a:avLst/>
          </a:prstGeom>
          <a:noFill/>
          <a:ln w="25400">
            <a:solidFill>
              <a:schemeClr val="tx1"/>
            </a:solidFill>
            <a:round/>
            <a:headEnd/>
            <a:tailEnd type="triangle" w="med" len="med"/>
          </a:ln>
          <a:effectLst/>
        </p:spPr>
        <p:txBody>
          <a:bodyPr wrap="none" anchor="ctr"/>
          <a:lstStyle/>
          <a:p>
            <a:endParaRPr lang="fr-FR">
              <a:latin typeface="Calibri" pitchFamily="34" charset="0"/>
            </a:endParaRPr>
          </a:p>
        </p:txBody>
      </p:sp>
      <p:sp>
        <p:nvSpPr>
          <p:cNvPr id="104501" name="Text Box 53"/>
          <p:cNvSpPr txBox="1">
            <a:spLocks noChangeArrowheads="1"/>
          </p:cNvSpPr>
          <p:nvPr/>
        </p:nvSpPr>
        <p:spPr bwMode="auto">
          <a:xfrm>
            <a:off x="1905000" y="2543175"/>
            <a:ext cx="731838" cy="366713"/>
          </a:xfrm>
          <a:prstGeom prst="rect">
            <a:avLst/>
          </a:prstGeom>
          <a:noFill/>
          <a:ln w="25400" algn="ctr">
            <a:noFill/>
            <a:miter lim="800000"/>
            <a:headEnd/>
            <a:tailEnd/>
          </a:ln>
          <a:effectLst/>
        </p:spPr>
        <p:txBody>
          <a:bodyPr>
            <a:spAutoFit/>
          </a:bodyPr>
          <a:lstStyle/>
          <a:p>
            <a:pPr algn="ctr">
              <a:spcBef>
                <a:spcPct val="50000"/>
              </a:spcBef>
            </a:pPr>
            <a:r>
              <a:rPr lang="fr-FR" b="1">
                <a:latin typeface="Calibri" pitchFamily="34" charset="0"/>
              </a:rPr>
              <a:t>W</a:t>
            </a:r>
          </a:p>
        </p:txBody>
      </p:sp>
      <p:grpSp>
        <p:nvGrpSpPr>
          <p:cNvPr id="10" name="Group 54"/>
          <p:cNvGrpSpPr>
            <a:grpSpLocks/>
          </p:cNvGrpSpPr>
          <p:nvPr/>
        </p:nvGrpSpPr>
        <p:grpSpPr bwMode="auto">
          <a:xfrm>
            <a:off x="4589463" y="1651000"/>
            <a:ext cx="1376362" cy="1552575"/>
            <a:chOff x="2891" y="896"/>
            <a:chExt cx="867" cy="978"/>
          </a:xfrm>
        </p:grpSpPr>
        <p:sp>
          <p:nvSpPr>
            <p:cNvPr id="104503" name="Arc 55"/>
            <p:cNvSpPr>
              <a:spLocks/>
            </p:cNvSpPr>
            <p:nvPr/>
          </p:nvSpPr>
          <p:spPr bwMode="auto">
            <a:xfrm rot="-5400000" flipH="1" flipV="1">
              <a:off x="3104" y="1490"/>
              <a:ext cx="192" cy="52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FF6600"/>
            </a:solidFill>
            <a:ln w="25400">
              <a:solidFill>
                <a:srgbClr val="FF6600"/>
              </a:solidFill>
              <a:round/>
              <a:headEnd/>
              <a:tailEnd/>
            </a:ln>
            <a:effectLst/>
          </p:spPr>
          <p:txBody>
            <a:bodyPr wrap="none" anchor="ctr"/>
            <a:lstStyle/>
            <a:p>
              <a:endParaRPr lang="fr-FR">
                <a:latin typeface="Calibri" pitchFamily="34" charset="0"/>
              </a:endParaRPr>
            </a:p>
          </p:txBody>
        </p:sp>
        <p:sp>
          <p:nvSpPr>
            <p:cNvPr id="104504" name="Arc 56"/>
            <p:cNvSpPr>
              <a:spLocks/>
            </p:cNvSpPr>
            <p:nvPr/>
          </p:nvSpPr>
          <p:spPr bwMode="auto">
            <a:xfrm rot="16200000" flipV="1">
              <a:off x="3104" y="1304"/>
              <a:ext cx="192" cy="52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FF6600"/>
            </a:solidFill>
            <a:ln w="25400">
              <a:solidFill>
                <a:srgbClr val="FF6600"/>
              </a:solidFill>
              <a:round/>
              <a:headEnd/>
              <a:tailEnd/>
            </a:ln>
            <a:effectLst/>
          </p:spPr>
          <p:txBody>
            <a:bodyPr wrap="none" anchor="ctr"/>
            <a:lstStyle/>
            <a:p>
              <a:endParaRPr lang="fr-FR">
                <a:latin typeface="Calibri" pitchFamily="34" charset="0"/>
              </a:endParaRPr>
            </a:p>
          </p:txBody>
        </p:sp>
        <p:sp>
          <p:nvSpPr>
            <p:cNvPr id="104505" name="Arc 57"/>
            <p:cNvSpPr>
              <a:spLocks/>
            </p:cNvSpPr>
            <p:nvPr/>
          </p:nvSpPr>
          <p:spPr bwMode="auto">
            <a:xfrm rot="-5400000" flipH="1" flipV="1">
              <a:off x="3098" y="908"/>
              <a:ext cx="192" cy="52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FF6600"/>
              </a:solidFill>
              <a:round/>
              <a:headEnd/>
              <a:tailEnd/>
            </a:ln>
            <a:effectLst/>
          </p:spPr>
          <p:txBody>
            <a:bodyPr wrap="none" anchor="ctr"/>
            <a:lstStyle/>
            <a:p>
              <a:endParaRPr lang="fr-FR">
                <a:latin typeface="Calibri" pitchFamily="34" charset="0"/>
              </a:endParaRPr>
            </a:p>
          </p:txBody>
        </p:sp>
        <p:sp>
          <p:nvSpPr>
            <p:cNvPr id="104506" name="Arc 58"/>
            <p:cNvSpPr>
              <a:spLocks/>
            </p:cNvSpPr>
            <p:nvPr/>
          </p:nvSpPr>
          <p:spPr bwMode="auto">
            <a:xfrm rot="16200000" flipV="1">
              <a:off x="3098" y="728"/>
              <a:ext cx="192" cy="52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FF6600"/>
              </a:solidFill>
              <a:round/>
              <a:headEnd/>
              <a:tailEnd/>
            </a:ln>
            <a:effectLst/>
          </p:spPr>
          <p:txBody>
            <a:bodyPr wrap="none" anchor="ctr"/>
            <a:lstStyle/>
            <a:p>
              <a:endParaRPr lang="fr-FR">
                <a:latin typeface="Calibri" pitchFamily="34" charset="0"/>
              </a:endParaRPr>
            </a:p>
          </p:txBody>
        </p:sp>
        <p:sp>
          <p:nvSpPr>
            <p:cNvPr id="104507" name="Line 59"/>
            <p:cNvSpPr>
              <a:spLocks noChangeShapeType="1"/>
            </p:cNvSpPr>
            <p:nvPr/>
          </p:nvSpPr>
          <p:spPr bwMode="auto">
            <a:xfrm rot="-5400000" flipH="1" flipV="1">
              <a:off x="3218" y="1370"/>
              <a:ext cx="576" cy="0"/>
            </a:xfrm>
            <a:prstGeom prst="line">
              <a:avLst/>
            </a:prstGeom>
            <a:noFill/>
            <a:ln w="25400">
              <a:solidFill>
                <a:schemeClr val="tx1"/>
              </a:solidFill>
              <a:round/>
              <a:headEnd type="triangle" w="med" len="med"/>
              <a:tailEnd type="triangle" w="med" len="med"/>
            </a:ln>
            <a:effectLst/>
          </p:spPr>
          <p:txBody>
            <a:bodyPr wrap="none" anchor="ctr"/>
            <a:lstStyle/>
            <a:p>
              <a:endParaRPr lang="fr-FR">
                <a:latin typeface="Calibri" pitchFamily="34" charset="0"/>
              </a:endParaRPr>
            </a:p>
          </p:txBody>
        </p:sp>
        <p:sp>
          <p:nvSpPr>
            <p:cNvPr id="104508" name="Text Box 60"/>
            <p:cNvSpPr txBox="1">
              <a:spLocks noChangeArrowheads="1"/>
            </p:cNvSpPr>
            <p:nvPr/>
          </p:nvSpPr>
          <p:spPr bwMode="auto">
            <a:xfrm>
              <a:off x="3470" y="1377"/>
              <a:ext cx="288" cy="231"/>
            </a:xfrm>
            <a:prstGeom prst="rect">
              <a:avLst/>
            </a:prstGeom>
            <a:noFill/>
            <a:ln w="25400" algn="ctr">
              <a:noFill/>
              <a:miter lim="800000"/>
              <a:headEnd/>
              <a:tailEnd/>
            </a:ln>
            <a:effectLst/>
          </p:spPr>
          <p:txBody>
            <a:bodyPr>
              <a:spAutoFit/>
            </a:bodyPr>
            <a:lstStyle/>
            <a:p>
              <a:pPr>
                <a:spcBef>
                  <a:spcPct val="50000"/>
                </a:spcBef>
              </a:pPr>
              <a:r>
                <a:rPr lang="fr-FR" b="1">
                  <a:latin typeface="Calibri" pitchFamily="34" charset="0"/>
                </a:rPr>
                <a:t>U</a:t>
              </a:r>
            </a:p>
          </p:txBody>
        </p:sp>
        <p:sp>
          <p:nvSpPr>
            <p:cNvPr id="104509" name="Line 61"/>
            <p:cNvSpPr>
              <a:spLocks noChangeShapeType="1"/>
            </p:cNvSpPr>
            <p:nvPr/>
          </p:nvSpPr>
          <p:spPr bwMode="auto">
            <a:xfrm rot="-5400000" flipH="1" flipV="1">
              <a:off x="2690" y="1673"/>
              <a:ext cx="402" cy="0"/>
            </a:xfrm>
            <a:prstGeom prst="line">
              <a:avLst/>
            </a:prstGeom>
            <a:noFill/>
            <a:ln w="25400">
              <a:solidFill>
                <a:schemeClr val="tx1"/>
              </a:solidFill>
              <a:round/>
              <a:headEnd type="triangle" w="med" len="med"/>
              <a:tailEnd type="triangle" w="med" len="med"/>
            </a:ln>
            <a:effectLst/>
          </p:spPr>
          <p:txBody>
            <a:bodyPr wrap="none" anchor="ctr"/>
            <a:lstStyle/>
            <a:p>
              <a:endParaRPr lang="fr-FR">
                <a:latin typeface="Calibri" pitchFamily="34" charset="0"/>
              </a:endParaRPr>
            </a:p>
          </p:txBody>
        </p:sp>
      </p:grpSp>
      <p:sp>
        <p:nvSpPr>
          <p:cNvPr id="104510" name="Text Box 62"/>
          <p:cNvSpPr txBox="1">
            <a:spLocks noChangeArrowheads="1"/>
          </p:cNvSpPr>
          <p:nvPr/>
        </p:nvSpPr>
        <p:spPr bwMode="auto">
          <a:xfrm>
            <a:off x="4140200" y="2720975"/>
            <a:ext cx="457200" cy="366713"/>
          </a:xfrm>
          <a:prstGeom prst="rect">
            <a:avLst/>
          </a:prstGeom>
          <a:noFill/>
          <a:ln w="25400" algn="ctr">
            <a:noFill/>
            <a:miter lim="800000"/>
            <a:headEnd/>
            <a:tailEnd/>
          </a:ln>
          <a:effectLst/>
        </p:spPr>
        <p:txBody>
          <a:bodyPr>
            <a:spAutoFit/>
          </a:bodyPr>
          <a:lstStyle/>
          <a:p>
            <a:pPr>
              <a:spcBef>
                <a:spcPct val="50000"/>
              </a:spcBef>
            </a:pPr>
            <a:r>
              <a:rPr lang="fr-FR" b="1" dirty="0">
                <a:latin typeface="Calibri" pitchFamily="34" charset="0"/>
              </a:rPr>
              <a:t>W</a:t>
            </a:r>
          </a:p>
        </p:txBody>
      </p:sp>
      <p:grpSp>
        <p:nvGrpSpPr>
          <p:cNvPr id="11" name="Group 63"/>
          <p:cNvGrpSpPr>
            <a:grpSpLocks/>
          </p:cNvGrpSpPr>
          <p:nvPr/>
        </p:nvGrpSpPr>
        <p:grpSpPr bwMode="auto">
          <a:xfrm flipV="1">
            <a:off x="4595813" y="1520825"/>
            <a:ext cx="1666875" cy="1778000"/>
            <a:chOff x="2891" y="834"/>
            <a:chExt cx="1050" cy="1120"/>
          </a:xfrm>
        </p:grpSpPr>
        <p:sp>
          <p:nvSpPr>
            <p:cNvPr id="104512" name="Line 64"/>
            <p:cNvSpPr>
              <a:spLocks noChangeShapeType="1"/>
            </p:cNvSpPr>
            <p:nvPr/>
          </p:nvSpPr>
          <p:spPr bwMode="auto">
            <a:xfrm rot="5400000" flipH="1">
              <a:off x="2629" y="1096"/>
              <a:ext cx="524" cy="0"/>
            </a:xfrm>
            <a:prstGeom prst="line">
              <a:avLst/>
            </a:prstGeom>
            <a:noFill/>
            <a:ln w="25400">
              <a:solidFill>
                <a:schemeClr val="tx1"/>
              </a:solidFill>
              <a:round/>
              <a:headEnd type="triangle" w="med" len="med"/>
              <a:tailEnd type="triangle" w="med" len="med"/>
            </a:ln>
            <a:effectLst/>
          </p:spPr>
          <p:txBody>
            <a:bodyPr wrap="none" anchor="ctr"/>
            <a:lstStyle/>
            <a:p>
              <a:endParaRPr lang="fr-FR">
                <a:latin typeface="Calibri" pitchFamily="34" charset="0"/>
              </a:endParaRPr>
            </a:p>
          </p:txBody>
        </p:sp>
        <p:grpSp>
          <p:nvGrpSpPr>
            <p:cNvPr id="12" name="Group 65"/>
            <p:cNvGrpSpPr>
              <a:grpSpLocks/>
            </p:cNvGrpSpPr>
            <p:nvPr/>
          </p:nvGrpSpPr>
          <p:grpSpPr bwMode="auto">
            <a:xfrm>
              <a:off x="2933" y="834"/>
              <a:ext cx="1008" cy="1120"/>
              <a:chOff x="2933" y="834"/>
              <a:chExt cx="1008" cy="1120"/>
            </a:xfrm>
          </p:grpSpPr>
          <p:sp>
            <p:nvSpPr>
              <p:cNvPr id="104514" name="Arc 66"/>
              <p:cNvSpPr>
                <a:spLocks/>
              </p:cNvSpPr>
              <p:nvPr/>
            </p:nvSpPr>
            <p:spPr bwMode="auto">
              <a:xfrm rot="5400000" flipH="1">
                <a:off x="3061" y="706"/>
                <a:ext cx="272" cy="52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0000FF"/>
              </a:solidFill>
              <a:ln w="25400">
                <a:solidFill>
                  <a:srgbClr val="0000FF"/>
                </a:solidFill>
                <a:round/>
                <a:headEnd/>
                <a:tailEnd/>
              </a:ln>
              <a:effectLst/>
            </p:spPr>
            <p:txBody>
              <a:bodyPr wrap="none" anchor="ctr"/>
              <a:lstStyle/>
              <a:p>
                <a:endParaRPr lang="fr-FR">
                  <a:latin typeface="Calibri" pitchFamily="34" charset="0"/>
                </a:endParaRPr>
              </a:p>
            </p:txBody>
          </p:sp>
          <p:sp>
            <p:nvSpPr>
              <p:cNvPr id="104515" name="Arc 67"/>
              <p:cNvSpPr>
                <a:spLocks/>
              </p:cNvSpPr>
              <p:nvPr/>
            </p:nvSpPr>
            <p:spPr bwMode="auto">
              <a:xfrm rot="5400000">
                <a:off x="3061" y="972"/>
                <a:ext cx="272" cy="52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0000FF"/>
              </a:solidFill>
              <a:ln w="25400">
                <a:solidFill>
                  <a:srgbClr val="0000FF"/>
                </a:solidFill>
                <a:round/>
                <a:headEnd/>
                <a:tailEnd/>
              </a:ln>
              <a:effectLst/>
            </p:spPr>
            <p:txBody>
              <a:bodyPr wrap="none" anchor="ctr"/>
              <a:lstStyle/>
              <a:p>
                <a:endParaRPr lang="fr-FR">
                  <a:latin typeface="Calibri" pitchFamily="34" charset="0"/>
                </a:endParaRPr>
              </a:p>
            </p:txBody>
          </p:sp>
          <p:sp>
            <p:nvSpPr>
              <p:cNvPr id="104516" name="Arc 68"/>
              <p:cNvSpPr>
                <a:spLocks/>
              </p:cNvSpPr>
              <p:nvPr/>
            </p:nvSpPr>
            <p:spPr bwMode="auto">
              <a:xfrm rot="5400000" flipH="1">
                <a:off x="3061" y="1284"/>
                <a:ext cx="272" cy="52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0000FF"/>
                </a:solidFill>
                <a:round/>
                <a:headEnd/>
                <a:tailEnd/>
              </a:ln>
              <a:effectLst/>
            </p:spPr>
            <p:txBody>
              <a:bodyPr wrap="none" anchor="ctr"/>
              <a:lstStyle/>
              <a:p>
                <a:endParaRPr lang="fr-FR">
                  <a:latin typeface="Calibri" pitchFamily="34" charset="0"/>
                </a:endParaRPr>
              </a:p>
            </p:txBody>
          </p:sp>
          <p:sp>
            <p:nvSpPr>
              <p:cNvPr id="104517" name="Arc 69"/>
              <p:cNvSpPr>
                <a:spLocks/>
              </p:cNvSpPr>
              <p:nvPr/>
            </p:nvSpPr>
            <p:spPr bwMode="auto">
              <a:xfrm rot="5400000">
                <a:off x="3061" y="1554"/>
                <a:ext cx="272" cy="52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0000FF"/>
                </a:solidFill>
                <a:round/>
                <a:headEnd/>
                <a:tailEnd/>
              </a:ln>
              <a:effectLst/>
            </p:spPr>
            <p:txBody>
              <a:bodyPr wrap="none" anchor="ctr"/>
              <a:lstStyle/>
              <a:p>
                <a:endParaRPr lang="fr-FR">
                  <a:latin typeface="Calibri" pitchFamily="34" charset="0"/>
                </a:endParaRPr>
              </a:p>
            </p:txBody>
          </p:sp>
          <p:sp>
            <p:nvSpPr>
              <p:cNvPr id="104518" name="Arc 70"/>
              <p:cNvSpPr>
                <a:spLocks/>
              </p:cNvSpPr>
              <p:nvPr/>
            </p:nvSpPr>
            <p:spPr bwMode="auto">
              <a:xfrm rot="5400000">
                <a:off x="3413" y="920"/>
                <a:ext cx="48" cy="100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chemeClr val="bg1"/>
              </a:solidFill>
              <a:ln w="25400">
                <a:solidFill>
                  <a:srgbClr val="0000FF"/>
                </a:solidFill>
                <a:round/>
                <a:headEnd/>
                <a:tailEnd/>
              </a:ln>
              <a:effectLst/>
            </p:spPr>
            <p:txBody>
              <a:bodyPr wrap="none" anchor="ctr"/>
              <a:lstStyle/>
              <a:p>
                <a:endParaRPr lang="fr-FR">
                  <a:latin typeface="Calibri" pitchFamily="34" charset="0"/>
                </a:endParaRPr>
              </a:p>
            </p:txBody>
          </p:sp>
          <p:sp>
            <p:nvSpPr>
              <p:cNvPr id="104519" name="Arc 71"/>
              <p:cNvSpPr>
                <a:spLocks/>
              </p:cNvSpPr>
              <p:nvPr/>
            </p:nvSpPr>
            <p:spPr bwMode="auto">
              <a:xfrm rot="5400000" flipH="1">
                <a:off x="3413" y="872"/>
                <a:ext cx="48" cy="100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0000FF"/>
              </a:solidFill>
              <a:ln w="25400">
                <a:solidFill>
                  <a:srgbClr val="0000FF"/>
                </a:solidFill>
                <a:round/>
                <a:headEnd/>
                <a:tailEnd/>
              </a:ln>
              <a:effectLst/>
            </p:spPr>
            <p:txBody>
              <a:bodyPr wrap="none" anchor="ctr"/>
              <a:lstStyle/>
              <a:p>
                <a:endParaRPr lang="fr-FR">
                  <a:latin typeface="Calibri" pitchFamily="34" charset="0"/>
                </a:endParaRPr>
              </a:p>
            </p:txBody>
          </p:sp>
        </p:grpSp>
      </p:grpSp>
      <p:grpSp>
        <p:nvGrpSpPr>
          <p:cNvPr id="13" name="Group 72"/>
          <p:cNvGrpSpPr>
            <a:grpSpLocks/>
          </p:cNvGrpSpPr>
          <p:nvPr/>
        </p:nvGrpSpPr>
        <p:grpSpPr bwMode="auto">
          <a:xfrm>
            <a:off x="3924300" y="1209675"/>
            <a:ext cx="2735263" cy="2232025"/>
            <a:chOff x="2472" y="618"/>
            <a:chExt cx="1723" cy="1406"/>
          </a:xfrm>
        </p:grpSpPr>
        <p:sp>
          <p:nvSpPr>
            <p:cNvPr id="104521" name="Line 73"/>
            <p:cNvSpPr>
              <a:spLocks noChangeShapeType="1"/>
            </p:cNvSpPr>
            <p:nvPr/>
          </p:nvSpPr>
          <p:spPr bwMode="auto">
            <a:xfrm rot="5400000">
              <a:off x="2283" y="1378"/>
              <a:ext cx="1293" cy="0"/>
            </a:xfrm>
            <a:prstGeom prst="line">
              <a:avLst/>
            </a:prstGeom>
            <a:noFill/>
            <a:ln w="25400">
              <a:solidFill>
                <a:schemeClr val="tx1"/>
              </a:solidFill>
              <a:round/>
              <a:headEnd type="triangle" w="med" len="med"/>
              <a:tailEnd/>
            </a:ln>
            <a:effectLst/>
          </p:spPr>
          <p:txBody>
            <a:bodyPr wrap="none" anchor="ctr"/>
            <a:lstStyle/>
            <a:p>
              <a:endParaRPr lang="fr-FR">
                <a:latin typeface="Calibri" pitchFamily="34" charset="0"/>
              </a:endParaRPr>
            </a:p>
          </p:txBody>
        </p:sp>
        <p:sp>
          <p:nvSpPr>
            <p:cNvPr id="104522" name="Line 74"/>
            <p:cNvSpPr>
              <a:spLocks noChangeShapeType="1"/>
            </p:cNvSpPr>
            <p:nvPr/>
          </p:nvSpPr>
          <p:spPr bwMode="auto">
            <a:xfrm rot="5400000" flipV="1">
              <a:off x="3482" y="1454"/>
              <a:ext cx="0" cy="1104"/>
            </a:xfrm>
            <a:prstGeom prst="line">
              <a:avLst/>
            </a:prstGeom>
            <a:noFill/>
            <a:ln w="25400">
              <a:solidFill>
                <a:schemeClr val="tx1"/>
              </a:solidFill>
              <a:round/>
              <a:headEnd/>
              <a:tailEnd type="triangle" w="med" len="med"/>
            </a:ln>
            <a:effectLst/>
          </p:spPr>
          <p:txBody>
            <a:bodyPr wrap="none" anchor="ctr"/>
            <a:lstStyle/>
            <a:p>
              <a:endParaRPr lang="fr-FR">
                <a:latin typeface="Calibri" pitchFamily="34" charset="0"/>
              </a:endParaRPr>
            </a:p>
          </p:txBody>
        </p:sp>
        <p:sp>
          <p:nvSpPr>
            <p:cNvPr id="104523" name="Text Box 75"/>
            <p:cNvSpPr txBox="1">
              <a:spLocks noChangeArrowheads="1"/>
            </p:cNvSpPr>
            <p:nvPr/>
          </p:nvSpPr>
          <p:spPr bwMode="auto">
            <a:xfrm>
              <a:off x="2472" y="618"/>
              <a:ext cx="672" cy="231"/>
            </a:xfrm>
            <a:prstGeom prst="rect">
              <a:avLst/>
            </a:prstGeom>
            <a:noFill/>
            <a:ln w="25400" algn="ctr">
              <a:noFill/>
              <a:miter lim="800000"/>
              <a:headEnd/>
              <a:tailEnd/>
            </a:ln>
            <a:effectLst/>
          </p:spPr>
          <p:txBody>
            <a:bodyPr>
              <a:spAutoFit/>
            </a:bodyPr>
            <a:lstStyle/>
            <a:p>
              <a:pPr>
                <a:spcBef>
                  <a:spcPct val="50000"/>
                </a:spcBef>
              </a:pPr>
              <a:r>
                <a:rPr lang="fr-FR" b="1">
                  <a:latin typeface="Calibri" pitchFamily="34" charset="0"/>
                </a:rPr>
                <a:t>E(eV)</a:t>
              </a:r>
            </a:p>
          </p:txBody>
        </p:sp>
        <p:sp>
          <p:nvSpPr>
            <p:cNvPr id="104524" name="Text Box 76"/>
            <p:cNvSpPr txBox="1">
              <a:spLocks noChangeArrowheads="1"/>
            </p:cNvSpPr>
            <p:nvPr/>
          </p:nvSpPr>
          <p:spPr bwMode="auto">
            <a:xfrm rot="21600000">
              <a:off x="3582" y="1752"/>
              <a:ext cx="432" cy="231"/>
            </a:xfrm>
            <a:prstGeom prst="rect">
              <a:avLst/>
            </a:prstGeom>
            <a:noFill/>
            <a:ln w="25400" algn="ctr">
              <a:noFill/>
              <a:miter lim="800000"/>
              <a:headEnd/>
              <a:tailEnd/>
            </a:ln>
            <a:effectLst/>
          </p:spPr>
          <p:txBody>
            <a:bodyPr>
              <a:spAutoFit/>
            </a:bodyPr>
            <a:lstStyle/>
            <a:p>
              <a:pPr>
                <a:spcBef>
                  <a:spcPct val="50000"/>
                </a:spcBef>
              </a:pPr>
              <a:r>
                <a:rPr lang="fr-FR" b="1">
                  <a:latin typeface="Calibri" pitchFamily="34" charset="0"/>
                </a:rPr>
                <a:t>DOS</a:t>
              </a:r>
            </a:p>
          </p:txBody>
        </p:sp>
        <p:sp>
          <p:nvSpPr>
            <p:cNvPr id="104525" name="Text Box 77"/>
            <p:cNvSpPr txBox="1">
              <a:spLocks noChangeArrowheads="1"/>
            </p:cNvSpPr>
            <p:nvPr/>
          </p:nvSpPr>
          <p:spPr bwMode="auto">
            <a:xfrm>
              <a:off x="3907" y="1162"/>
              <a:ext cx="288" cy="231"/>
            </a:xfrm>
            <a:prstGeom prst="rect">
              <a:avLst/>
            </a:prstGeom>
            <a:noFill/>
            <a:ln w="25400" algn="ctr">
              <a:noFill/>
              <a:miter lim="800000"/>
              <a:headEnd/>
              <a:tailEnd/>
            </a:ln>
            <a:effectLst/>
          </p:spPr>
          <p:txBody>
            <a:bodyPr>
              <a:spAutoFit/>
            </a:bodyPr>
            <a:lstStyle/>
            <a:p>
              <a:pPr>
                <a:spcBef>
                  <a:spcPct val="50000"/>
                </a:spcBef>
              </a:pPr>
              <a:r>
                <a:rPr lang="fr-FR" b="1">
                  <a:solidFill>
                    <a:srgbClr val="FF0000"/>
                  </a:solidFill>
                  <a:latin typeface="Calibri" pitchFamily="34" charset="0"/>
                </a:rPr>
                <a:t>E</a:t>
              </a:r>
              <a:r>
                <a:rPr lang="fr-FR" b="1" baseline="-25000">
                  <a:solidFill>
                    <a:srgbClr val="FF0000"/>
                  </a:solidFill>
                  <a:latin typeface="Calibri" pitchFamily="34" charset="0"/>
                </a:rPr>
                <a:t>F</a:t>
              </a:r>
            </a:p>
          </p:txBody>
        </p:sp>
        <p:sp>
          <p:nvSpPr>
            <p:cNvPr id="104526" name="Line 78"/>
            <p:cNvSpPr>
              <a:spLocks noChangeShapeType="1"/>
            </p:cNvSpPr>
            <p:nvPr/>
          </p:nvSpPr>
          <p:spPr bwMode="auto">
            <a:xfrm rot="5400000">
              <a:off x="3482" y="818"/>
              <a:ext cx="0" cy="1104"/>
            </a:xfrm>
            <a:prstGeom prst="line">
              <a:avLst/>
            </a:prstGeom>
            <a:noFill/>
            <a:ln w="25400">
              <a:solidFill>
                <a:srgbClr val="FF0000"/>
              </a:solidFill>
              <a:prstDash val="dash"/>
              <a:round/>
              <a:headEnd/>
              <a:tailEnd/>
            </a:ln>
            <a:effectLst/>
          </p:spPr>
          <p:txBody>
            <a:bodyPr wrap="none" anchor="ctr"/>
            <a:lstStyle/>
            <a:p>
              <a:endParaRPr lang="fr-FR">
                <a:latin typeface="Calibri" pitchFamily="34" charset="0"/>
              </a:endParaRPr>
            </a:p>
          </p:txBody>
        </p:sp>
      </p:grpSp>
      <p:sp>
        <p:nvSpPr>
          <p:cNvPr id="4" name="Title Placeholder 1"/>
          <p:cNvSpPr txBox="1">
            <a:spLocks/>
          </p:cNvSpPr>
          <p:nvPr/>
        </p:nvSpPr>
        <p:spPr bwMode="auto">
          <a:xfrm>
            <a:off x="0" y="-26988"/>
            <a:ext cx="9144000" cy="1052513"/>
          </a:xfrm>
          <a:prstGeom prst="rect">
            <a:avLst/>
          </a:prstGeom>
          <a:gradFill rotWithShape="0">
            <a:gsLst>
              <a:gs pos="0">
                <a:schemeClr val="accent2">
                  <a:gamma/>
                  <a:shade val="46275"/>
                  <a:invGamma/>
                </a:schemeClr>
              </a:gs>
              <a:gs pos="50000">
                <a:schemeClr val="accent2"/>
              </a:gs>
              <a:gs pos="100000">
                <a:schemeClr val="accent2">
                  <a:gamma/>
                  <a:shade val="46275"/>
                  <a:invGamma/>
                </a:schemeClr>
              </a:gs>
            </a:gsLst>
            <a:lin ang="5400000" scaled="1"/>
          </a:gradFill>
          <a:ln w="9525">
            <a:solidFill>
              <a:schemeClr val="tx1"/>
            </a:solidFill>
            <a:miter lim="800000"/>
            <a:headEnd/>
            <a:tailEnd/>
          </a:ln>
        </p:spPr>
        <p:txBody>
          <a:bodyPr anchor="ctr"/>
          <a:lstStyle/>
          <a:p>
            <a:pPr algn="ctr"/>
            <a:r>
              <a:rPr lang="en-US" sz="3200" b="1">
                <a:solidFill>
                  <a:schemeClr val="bg1"/>
                </a:solidFill>
                <a:latin typeface="Calibri" pitchFamily="34" charset="0"/>
                <a:cs typeface="Arial" pitchFamily="34" charset="0"/>
              </a:rPr>
              <a:t>Bandwidth and filling control </a:t>
            </a:r>
          </a:p>
          <a:p>
            <a:pPr algn="ctr"/>
            <a:r>
              <a:rPr lang="en-US" sz="3200" b="1">
                <a:solidFill>
                  <a:schemeClr val="bg1"/>
                </a:solidFill>
                <a:latin typeface="Calibri" pitchFamily="34" charset="0"/>
                <a:cs typeface="Arial" pitchFamily="34" charset="0"/>
              </a:rPr>
              <a:t>Insulator to Metal Transition</a:t>
            </a:r>
          </a:p>
        </p:txBody>
      </p:sp>
      <p:sp>
        <p:nvSpPr>
          <p:cNvPr id="104528" name="Text Box 80"/>
          <p:cNvSpPr txBox="1">
            <a:spLocks noChangeArrowheads="1"/>
          </p:cNvSpPr>
          <p:nvPr/>
        </p:nvSpPr>
        <p:spPr bwMode="auto">
          <a:xfrm>
            <a:off x="5724525" y="2419350"/>
            <a:ext cx="1151277" cy="523220"/>
          </a:xfrm>
          <a:prstGeom prst="rect">
            <a:avLst/>
          </a:prstGeom>
          <a:noFill/>
          <a:ln w="9525">
            <a:noFill/>
            <a:miter lim="800000"/>
            <a:headEnd/>
            <a:tailEnd/>
          </a:ln>
          <a:effectLst/>
        </p:spPr>
        <p:txBody>
          <a:bodyPr wrap="none">
            <a:spAutoFit/>
          </a:bodyPr>
          <a:lstStyle/>
          <a:p>
            <a:r>
              <a:rPr lang="fr-FR" sz="1400" b="1" dirty="0">
                <a:solidFill>
                  <a:schemeClr val="accent2"/>
                </a:solidFill>
                <a:latin typeface="Calibri" pitchFamily="34" charset="0"/>
              </a:rPr>
              <a:t>Quasi </a:t>
            </a:r>
          </a:p>
          <a:p>
            <a:r>
              <a:rPr lang="fr-FR" sz="1400" b="1" dirty="0" err="1">
                <a:solidFill>
                  <a:schemeClr val="accent2"/>
                </a:solidFill>
                <a:latin typeface="Calibri" pitchFamily="34" charset="0"/>
              </a:rPr>
              <a:t>particle</a:t>
            </a:r>
            <a:r>
              <a:rPr lang="fr-FR" sz="1400" b="1" dirty="0">
                <a:solidFill>
                  <a:schemeClr val="accent2"/>
                </a:solidFill>
                <a:latin typeface="Calibri" pitchFamily="34" charset="0"/>
              </a:rPr>
              <a:t> </a:t>
            </a:r>
            <a:r>
              <a:rPr lang="fr-FR" sz="1400" b="1" dirty="0" err="1" smtClean="0">
                <a:solidFill>
                  <a:schemeClr val="accent2"/>
                </a:solidFill>
                <a:latin typeface="Calibri" pitchFamily="34" charset="0"/>
              </a:rPr>
              <a:t>peak</a:t>
            </a:r>
            <a:endParaRPr lang="fr-FR" sz="1400" b="1" dirty="0">
              <a:solidFill>
                <a:schemeClr val="accent2"/>
              </a:solidFill>
              <a:latin typeface="Calibri" pitchFamily="34" charset="0"/>
            </a:endParaRPr>
          </a:p>
        </p:txBody>
      </p:sp>
      <p:grpSp>
        <p:nvGrpSpPr>
          <p:cNvPr id="14" name="Group 81"/>
          <p:cNvGrpSpPr>
            <a:grpSpLocks/>
          </p:cNvGrpSpPr>
          <p:nvPr/>
        </p:nvGrpSpPr>
        <p:grpSpPr bwMode="auto">
          <a:xfrm>
            <a:off x="4672013" y="4337050"/>
            <a:ext cx="2171700" cy="1514475"/>
            <a:chOff x="2807" y="728"/>
            <a:chExt cx="1368" cy="954"/>
          </a:xfrm>
        </p:grpSpPr>
        <p:sp>
          <p:nvSpPr>
            <p:cNvPr id="104530" name="Arc 82"/>
            <p:cNvSpPr>
              <a:spLocks/>
            </p:cNvSpPr>
            <p:nvPr/>
          </p:nvSpPr>
          <p:spPr bwMode="auto">
            <a:xfrm rot="5400000">
              <a:off x="2975" y="1322"/>
              <a:ext cx="192" cy="52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FF6600"/>
            </a:solidFill>
            <a:ln w="25400">
              <a:solidFill>
                <a:srgbClr val="FF6600"/>
              </a:solidFill>
              <a:round/>
              <a:headEnd/>
              <a:tailEnd/>
            </a:ln>
            <a:effectLst/>
          </p:spPr>
          <p:txBody>
            <a:bodyPr wrap="none" anchor="ctr"/>
            <a:lstStyle/>
            <a:p>
              <a:endParaRPr lang="fr-FR">
                <a:latin typeface="Calibri" pitchFamily="34" charset="0"/>
              </a:endParaRPr>
            </a:p>
          </p:txBody>
        </p:sp>
        <p:sp>
          <p:nvSpPr>
            <p:cNvPr id="104531" name="Arc 83"/>
            <p:cNvSpPr>
              <a:spLocks/>
            </p:cNvSpPr>
            <p:nvPr/>
          </p:nvSpPr>
          <p:spPr bwMode="auto">
            <a:xfrm rot="5400000" flipH="1">
              <a:off x="2975" y="1136"/>
              <a:ext cx="192" cy="52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FF6600"/>
            </a:solidFill>
            <a:ln w="25400">
              <a:solidFill>
                <a:srgbClr val="FF6600"/>
              </a:solidFill>
              <a:round/>
              <a:headEnd/>
              <a:tailEnd/>
            </a:ln>
            <a:effectLst/>
          </p:spPr>
          <p:txBody>
            <a:bodyPr wrap="none" anchor="ctr"/>
            <a:lstStyle/>
            <a:p>
              <a:endParaRPr lang="fr-FR">
                <a:latin typeface="Calibri" pitchFamily="34" charset="0"/>
              </a:endParaRPr>
            </a:p>
          </p:txBody>
        </p:sp>
        <p:sp>
          <p:nvSpPr>
            <p:cNvPr id="104532" name="Line 84"/>
            <p:cNvSpPr>
              <a:spLocks noChangeShapeType="1"/>
            </p:cNvSpPr>
            <p:nvPr/>
          </p:nvSpPr>
          <p:spPr bwMode="auto">
            <a:xfrm rot="5400000" flipH="1">
              <a:off x="3359" y="656"/>
              <a:ext cx="0" cy="1104"/>
            </a:xfrm>
            <a:prstGeom prst="line">
              <a:avLst/>
            </a:prstGeom>
            <a:noFill/>
            <a:ln w="25400">
              <a:solidFill>
                <a:srgbClr val="FF0000"/>
              </a:solidFill>
              <a:prstDash val="dash"/>
              <a:round/>
              <a:headEnd/>
              <a:tailEnd/>
            </a:ln>
            <a:effectLst/>
          </p:spPr>
          <p:txBody>
            <a:bodyPr wrap="none" anchor="ctr"/>
            <a:lstStyle/>
            <a:p>
              <a:endParaRPr lang="fr-FR">
                <a:latin typeface="Calibri" pitchFamily="34" charset="0"/>
              </a:endParaRPr>
            </a:p>
          </p:txBody>
        </p:sp>
        <p:sp>
          <p:nvSpPr>
            <p:cNvPr id="104533" name="Text Box 85"/>
            <p:cNvSpPr txBox="1">
              <a:spLocks noChangeArrowheads="1"/>
            </p:cNvSpPr>
            <p:nvPr/>
          </p:nvSpPr>
          <p:spPr bwMode="auto">
            <a:xfrm flipH="1">
              <a:off x="3887" y="1091"/>
              <a:ext cx="288" cy="231"/>
            </a:xfrm>
            <a:prstGeom prst="rect">
              <a:avLst/>
            </a:prstGeom>
            <a:noFill/>
            <a:ln w="25400" algn="ctr">
              <a:noFill/>
              <a:miter lim="800000"/>
              <a:headEnd/>
              <a:tailEnd/>
            </a:ln>
            <a:effectLst/>
          </p:spPr>
          <p:txBody>
            <a:bodyPr>
              <a:spAutoFit/>
            </a:bodyPr>
            <a:lstStyle/>
            <a:p>
              <a:pPr>
                <a:spcBef>
                  <a:spcPct val="50000"/>
                </a:spcBef>
              </a:pPr>
              <a:r>
                <a:rPr lang="fr-FR" b="1">
                  <a:solidFill>
                    <a:srgbClr val="FF0000"/>
                  </a:solidFill>
                  <a:latin typeface="Calibri" pitchFamily="34" charset="0"/>
                </a:rPr>
                <a:t>E</a:t>
              </a:r>
              <a:r>
                <a:rPr lang="fr-FR" b="1" baseline="-25000">
                  <a:solidFill>
                    <a:srgbClr val="FF0000"/>
                  </a:solidFill>
                  <a:latin typeface="Calibri" pitchFamily="34" charset="0"/>
                </a:rPr>
                <a:t>F</a:t>
              </a:r>
            </a:p>
          </p:txBody>
        </p:sp>
        <p:sp>
          <p:nvSpPr>
            <p:cNvPr id="104534" name="Arc 86"/>
            <p:cNvSpPr>
              <a:spLocks/>
            </p:cNvSpPr>
            <p:nvPr/>
          </p:nvSpPr>
          <p:spPr bwMode="auto">
            <a:xfrm rot="5400000">
              <a:off x="2975" y="752"/>
              <a:ext cx="192" cy="52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FF6600"/>
              </a:solidFill>
              <a:round/>
              <a:headEnd/>
              <a:tailEnd/>
            </a:ln>
            <a:effectLst/>
          </p:spPr>
          <p:txBody>
            <a:bodyPr wrap="none" anchor="ctr"/>
            <a:lstStyle/>
            <a:p>
              <a:endParaRPr lang="fr-FR">
                <a:latin typeface="Calibri" pitchFamily="34" charset="0"/>
              </a:endParaRPr>
            </a:p>
          </p:txBody>
        </p:sp>
        <p:sp>
          <p:nvSpPr>
            <p:cNvPr id="104535" name="Arc 87"/>
            <p:cNvSpPr>
              <a:spLocks/>
            </p:cNvSpPr>
            <p:nvPr/>
          </p:nvSpPr>
          <p:spPr bwMode="auto">
            <a:xfrm rot="5400000" flipH="1">
              <a:off x="2975" y="560"/>
              <a:ext cx="192" cy="52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FF6600"/>
              </a:solidFill>
              <a:round/>
              <a:headEnd/>
              <a:tailEnd/>
            </a:ln>
            <a:effectLst/>
          </p:spPr>
          <p:txBody>
            <a:bodyPr wrap="none" anchor="ctr"/>
            <a:lstStyle/>
            <a:p>
              <a:endParaRPr lang="fr-FR">
                <a:latin typeface="Calibri" pitchFamily="34" charset="0"/>
              </a:endParaRPr>
            </a:p>
          </p:txBody>
        </p:sp>
        <p:sp>
          <p:nvSpPr>
            <p:cNvPr id="104536" name="Line 88"/>
            <p:cNvSpPr>
              <a:spLocks noChangeShapeType="1"/>
            </p:cNvSpPr>
            <p:nvPr/>
          </p:nvSpPr>
          <p:spPr bwMode="auto">
            <a:xfrm rot="5400000">
              <a:off x="3095" y="1208"/>
              <a:ext cx="576" cy="0"/>
            </a:xfrm>
            <a:prstGeom prst="line">
              <a:avLst/>
            </a:prstGeom>
            <a:noFill/>
            <a:ln w="25400">
              <a:solidFill>
                <a:schemeClr val="tx1"/>
              </a:solidFill>
              <a:round/>
              <a:headEnd type="triangle" w="med" len="med"/>
              <a:tailEnd type="triangle" w="med" len="med"/>
            </a:ln>
            <a:effectLst/>
          </p:spPr>
          <p:txBody>
            <a:bodyPr wrap="none" anchor="ctr"/>
            <a:lstStyle/>
            <a:p>
              <a:endParaRPr lang="fr-FR">
                <a:latin typeface="Calibri" pitchFamily="34" charset="0"/>
              </a:endParaRPr>
            </a:p>
          </p:txBody>
        </p:sp>
        <p:sp>
          <p:nvSpPr>
            <p:cNvPr id="104537" name="Text Box 89"/>
            <p:cNvSpPr txBox="1">
              <a:spLocks noChangeArrowheads="1"/>
            </p:cNvSpPr>
            <p:nvPr/>
          </p:nvSpPr>
          <p:spPr bwMode="auto">
            <a:xfrm flipH="1">
              <a:off x="3379" y="1203"/>
              <a:ext cx="288" cy="231"/>
            </a:xfrm>
            <a:prstGeom prst="rect">
              <a:avLst/>
            </a:prstGeom>
            <a:noFill/>
            <a:ln w="25400" algn="ctr">
              <a:noFill/>
              <a:miter lim="800000"/>
              <a:headEnd/>
              <a:tailEnd/>
            </a:ln>
            <a:effectLst/>
          </p:spPr>
          <p:txBody>
            <a:bodyPr>
              <a:spAutoFit/>
            </a:bodyPr>
            <a:lstStyle/>
            <a:p>
              <a:pPr>
                <a:spcBef>
                  <a:spcPct val="50000"/>
                </a:spcBef>
              </a:pPr>
              <a:r>
                <a:rPr lang="fr-FR" b="1">
                  <a:latin typeface="Calibri" pitchFamily="34" charset="0"/>
                </a:rPr>
                <a:t>U</a:t>
              </a:r>
            </a:p>
          </p:txBody>
        </p:sp>
      </p:grpSp>
      <p:sp>
        <p:nvSpPr>
          <p:cNvPr id="104538" name="Text Box 90"/>
          <p:cNvSpPr txBox="1">
            <a:spLocks noChangeArrowheads="1"/>
          </p:cNvSpPr>
          <p:nvPr/>
        </p:nvSpPr>
        <p:spPr bwMode="auto">
          <a:xfrm>
            <a:off x="231775" y="3848100"/>
            <a:ext cx="1676400" cy="457200"/>
          </a:xfrm>
          <a:prstGeom prst="rect">
            <a:avLst/>
          </a:prstGeom>
          <a:noFill/>
          <a:ln w="9525">
            <a:noFill/>
            <a:miter lim="800000"/>
            <a:headEnd/>
            <a:tailEnd/>
          </a:ln>
          <a:effectLst/>
        </p:spPr>
        <p:txBody>
          <a:bodyPr>
            <a:spAutoFit/>
          </a:bodyPr>
          <a:lstStyle/>
          <a:p>
            <a:r>
              <a:rPr lang="fr-FR" sz="2400">
                <a:latin typeface="Calibri" pitchFamily="34" charset="0"/>
              </a:rPr>
              <a:t>Doping x</a:t>
            </a:r>
          </a:p>
        </p:txBody>
      </p:sp>
      <p:grpSp>
        <p:nvGrpSpPr>
          <p:cNvPr id="15" name="Group 91"/>
          <p:cNvGrpSpPr>
            <a:grpSpLocks/>
          </p:cNvGrpSpPr>
          <p:nvPr/>
        </p:nvGrpSpPr>
        <p:grpSpPr bwMode="auto">
          <a:xfrm>
            <a:off x="1666875" y="4892675"/>
            <a:ext cx="1752600" cy="854075"/>
            <a:chOff x="1432" y="3622"/>
            <a:chExt cx="1104" cy="538"/>
          </a:xfrm>
        </p:grpSpPr>
        <p:grpSp>
          <p:nvGrpSpPr>
            <p:cNvPr id="16" name="Group 92"/>
            <p:cNvGrpSpPr>
              <a:grpSpLocks/>
            </p:cNvGrpSpPr>
            <p:nvPr/>
          </p:nvGrpSpPr>
          <p:grpSpPr bwMode="auto">
            <a:xfrm>
              <a:off x="1540" y="3757"/>
              <a:ext cx="335" cy="263"/>
              <a:chOff x="1044" y="2519"/>
              <a:chExt cx="335" cy="263"/>
            </a:xfrm>
          </p:grpSpPr>
          <p:sp>
            <p:nvSpPr>
              <p:cNvPr id="104541" name="Oval 93"/>
              <p:cNvSpPr>
                <a:spLocks noChangeArrowheads="1"/>
              </p:cNvSpPr>
              <p:nvPr/>
            </p:nvSpPr>
            <p:spPr bwMode="auto">
              <a:xfrm>
                <a:off x="1180" y="2519"/>
                <a:ext cx="71" cy="66"/>
              </a:xfrm>
              <a:prstGeom prst="ellipse">
                <a:avLst/>
              </a:prstGeom>
              <a:gradFill rotWithShape="1">
                <a:gsLst>
                  <a:gs pos="0">
                    <a:srgbClr val="005CBF"/>
                  </a:gs>
                  <a:gs pos="25000">
                    <a:srgbClr val="0087E6"/>
                  </a:gs>
                  <a:gs pos="75000">
                    <a:srgbClr val="21D6E0"/>
                  </a:gs>
                  <a:gs pos="100000">
                    <a:srgbClr val="03D4A8"/>
                  </a:gs>
                </a:gsLst>
                <a:lin ang="18900000" scaled="1"/>
              </a:gradFill>
              <a:ln w="19050" algn="ctr">
                <a:solidFill>
                  <a:schemeClr val="tx1"/>
                </a:solidFill>
                <a:round/>
                <a:headEnd/>
                <a:tailEnd/>
              </a:ln>
              <a:effectLst/>
            </p:spPr>
            <p:txBody>
              <a:bodyPr wrap="none" anchor="ctr"/>
              <a:lstStyle/>
              <a:p>
                <a:endParaRPr lang="fr-FR">
                  <a:latin typeface="Calibri" pitchFamily="34" charset="0"/>
                </a:endParaRPr>
              </a:p>
            </p:txBody>
          </p:sp>
          <p:sp>
            <p:nvSpPr>
              <p:cNvPr id="104542" name="Oval 94"/>
              <p:cNvSpPr>
                <a:spLocks noChangeArrowheads="1"/>
              </p:cNvSpPr>
              <p:nvPr/>
            </p:nvSpPr>
            <p:spPr bwMode="auto">
              <a:xfrm>
                <a:off x="1308" y="2716"/>
                <a:ext cx="71" cy="66"/>
              </a:xfrm>
              <a:prstGeom prst="ellipse">
                <a:avLst/>
              </a:prstGeom>
              <a:gradFill rotWithShape="1">
                <a:gsLst>
                  <a:gs pos="0">
                    <a:srgbClr val="005CBF"/>
                  </a:gs>
                  <a:gs pos="25000">
                    <a:srgbClr val="0087E6"/>
                  </a:gs>
                  <a:gs pos="75000">
                    <a:srgbClr val="21D6E0"/>
                  </a:gs>
                  <a:gs pos="100000">
                    <a:srgbClr val="03D4A8"/>
                  </a:gs>
                </a:gsLst>
                <a:lin ang="18900000" scaled="1"/>
              </a:gradFill>
              <a:ln w="19050" algn="ctr">
                <a:solidFill>
                  <a:schemeClr val="tx1"/>
                </a:solidFill>
                <a:round/>
                <a:headEnd/>
                <a:tailEnd/>
              </a:ln>
              <a:effectLst/>
            </p:spPr>
            <p:txBody>
              <a:bodyPr wrap="none" anchor="ctr"/>
              <a:lstStyle/>
              <a:p>
                <a:endParaRPr lang="fr-FR">
                  <a:latin typeface="Calibri" pitchFamily="34" charset="0"/>
                </a:endParaRPr>
              </a:p>
            </p:txBody>
          </p:sp>
          <p:sp>
            <p:nvSpPr>
              <p:cNvPr id="104543" name="Oval 95"/>
              <p:cNvSpPr>
                <a:spLocks noChangeArrowheads="1"/>
              </p:cNvSpPr>
              <p:nvPr/>
            </p:nvSpPr>
            <p:spPr bwMode="auto">
              <a:xfrm>
                <a:off x="1044" y="2715"/>
                <a:ext cx="71" cy="66"/>
              </a:xfrm>
              <a:prstGeom prst="ellipse">
                <a:avLst/>
              </a:prstGeom>
              <a:gradFill rotWithShape="1">
                <a:gsLst>
                  <a:gs pos="0">
                    <a:srgbClr val="005CBF"/>
                  </a:gs>
                  <a:gs pos="25000">
                    <a:srgbClr val="0087E6"/>
                  </a:gs>
                  <a:gs pos="75000">
                    <a:srgbClr val="21D6E0"/>
                  </a:gs>
                  <a:gs pos="100000">
                    <a:srgbClr val="03D4A8"/>
                  </a:gs>
                </a:gsLst>
                <a:lin ang="18900000" scaled="1"/>
              </a:gradFill>
              <a:ln w="19050" algn="ctr">
                <a:solidFill>
                  <a:schemeClr val="tx1"/>
                </a:solidFill>
                <a:round/>
                <a:headEnd/>
                <a:tailEnd/>
              </a:ln>
              <a:effectLst/>
            </p:spPr>
            <p:txBody>
              <a:bodyPr wrap="none" anchor="ctr"/>
              <a:lstStyle/>
              <a:p>
                <a:endParaRPr lang="fr-FR">
                  <a:latin typeface="Calibri" pitchFamily="34" charset="0"/>
                </a:endParaRPr>
              </a:p>
            </p:txBody>
          </p:sp>
          <p:sp>
            <p:nvSpPr>
              <p:cNvPr id="104544" name="Oval 96"/>
              <p:cNvSpPr>
                <a:spLocks noChangeArrowheads="1"/>
              </p:cNvSpPr>
              <p:nvPr/>
            </p:nvSpPr>
            <p:spPr bwMode="auto">
              <a:xfrm>
                <a:off x="1179" y="2646"/>
                <a:ext cx="71" cy="66"/>
              </a:xfrm>
              <a:prstGeom prst="ellipse">
                <a:avLst/>
              </a:prstGeom>
              <a:gradFill rotWithShape="1">
                <a:gsLst>
                  <a:gs pos="0">
                    <a:srgbClr val="005CBF"/>
                  </a:gs>
                  <a:gs pos="25000">
                    <a:srgbClr val="0087E6"/>
                  </a:gs>
                  <a:gs pos="75000">
                    <a:srgbClr val="21D6E0"/>
                  </a:gs>
                  <a:gs pos="100000">
                    <a:srgbClr val="03D4A8"/>
                  </a:gs>
                </a:gsLst>
                <a:lin ang="18900000" scaled="1"/>
              </a:gradFill>
              <a:ln w="19050" algn="ctr">
                <a:solidFill>
                  <a:schemeClr val="tx1"/>
                </a:solidFill>
                <a:round/>
                <a:headEnd/>
                <a:tailEnd/>
              </a:ln>
              <a:effectLst/>
            </p:spPr>
            <p:txBody>
              <a:bodyPr wrap="none" anchor="ctr"/>
              <a:lstStyle/>
              <a:p>
                <a:endParaRPr lang="fr-FR">
                  <a:latin typeface="Calibri" pitchFamily="34" charset="0"/>
                </a:endParaRPr>
              </a:p>
            </p:txBody>
          </p:sp>
          <p:sp>
            <p:nvSpPr>
              <p:cNvPr id="104545" name="Line 97"/>
              <p:cNvSpPr>
                <a:spLocks noChangeShapeType="1"/>
              </p:cNvSpPr>
              <p:nvPr/>
            </p:nvSpPr>
            <p:spPr bwMode="auto">
              <a:xfrm>
                <a:off x="1217" y="2589"/>
                <a:ext cx="0" cy="55"/>
              </a:xfrm>
              <a:prstGeom prst="line">
                <a:avLst/>
              </a:prstGeom>
              <a:noFill/>
              <a:ln w="19050">
                <a:solidFill>
                  <a:schemeClr val="tx1"/>
                </a:solidFill>
                <a:round/>
                <a:headEnd/>
                <a:tailEnd/>
              </a:ln>
              <a:effectLst/>
            </p:spPr>
            <p:txBody>
              <a:bodyPr anchor="ctr"/>
              <a:lstStyle/>
              <a:p>
                <a:endParaRPr lang="fr-FR">
                  <a:latin typeface="Calibri" pitchFamily="34" charset="0"/>
                </a:endParaRPr>
              </a:p>
            </p:txBody>
          </p:sp>
          <p:sp>
            <p:nvSpPr>
              <p:cNvPr id="104546" name="Line 98"/>
              <p:cNvSpPr>
                <a:spLocks noChangeShapeType="1"/>
              </p:cNvSpPr>
              <p:nvPr/>
            </p:nvSpPr>
            <p:spPr bwMode="auto">
              <a:xfrm flipH="1">
                <a:off x="1112" y="2694"/>
                <a:ext cx="70" cy="39"/>
              </a:xfrm>
              <a:prstGeom prst="line">
                <a:avLst/>
              </a:prstGeom>
              <a:noFill/>
              <a:ln w="19050">
                <a:solidFill>
                  <a:schemeClr val="tx1"/>
                </a:solidFill>
                <a:round/>
                <a:headEnd/>
                <a:tailEnd/>
              </a:ln>
              <a:effectLst/>
            </p:spPr>
            <p:txBody>
              <a:bodyPr anchor="ctr"/>
              <a:lstStyle/>
              <a:p>
                <a:endParaRPr lang="fr-FR">
                  <a:latin typeface="Calibri" pitchFamily="34" charset="0"/>
                </a:endParaRPr>
              </a:p>
            </p:txBody>
          </p:sp>
          <p:sp>
            <p:nvSpPr>
              <p:cNvPr id="104547" name="Line 99"/>
              <p:cNvSpPr>
                <a:spLocks noChangeShapeType="1"/>
              </p:cNvSpPr>
              <p:nvPr/>
            </p:nvSpPr>
            <p:spPr bwMode="auto">
              <a:xfrm>
                <a:off x="1251" y="2694"/>
                <a:ext cx="60" cy="41"/>
              </a:xfrm>
              <a:prstGeom prst="line">
                <a:avLst/>
              </a:prstGeom>
              <a:noFill/>
              <a:ln w="19050">
                <a:solidFill>
                  <a:schemeClr val="tx1"/>
                </a:solidFill>
                <a:round/>
                <a:headEnd/>
                <a:tailEnd/>
              </a:ln>
              <a:effectLst/>
            </p:spPr>
            <p:txBody>
              <a:bodyPr anchor="ctr"/>
              <a:lstStyle/>
              <a:p>
                <a:endParaRPr lang="fr-FR">
                  <a:latin typeface="Calibri" pitchFamily="34" charset="0"/>
                </a:endParaRPr>
              </a:p>
            </p:txBody>
          </p:sp>
          <p:sp>
            <p:nvSpPr>
              <p:cNvPr id="104548" name="Line 100"/>
              <p:cNvSpPr>
                <a:spLocks noChangeShapeType="1"/>
              </p:cNvSpPr>
              <p:nvPr/>
            </p:nvSpPr>
            <p:spPr bwMode="auto">
              <a:xfrm flipH="1">
                <a:off x="1091" y="2570"/>
                <a:ext cx="93" cy="147"/>
              </a:xfrm>
              <a:prstGeom prst="line">
                <a:avLst/>
              </a:prstGeom>
              <a:noFill/>
              <a:ln w="19050">
                <a:solidFill>
                  <a:schemeClr val="tx1"/>
                </a:solidFill>
                <a:round/>
                <a:headEnd/>
                <a:tailEnd/>
              </a:ln>
              <a:effectLst/>
            </p:spPr>
            <p:txBody>
              <a:bodyPr anchor="ctr"/>
              <a:lstStyle/>
              <a:p>
                <a:endParaRPr lang="fr-FR">
                  <a:latin typeface="Calibri" pitchFamily="34" charset="0"/>
                </a:endParaRPr>
              </a:p>
            </p:txBody>
          </p:sp>
          <p:sp>
            <p:nvSpPr>
              <p:cNvPr id="104549" name="Line 101"/>
              <p:cNvSpPr>
                <a:spLocks noChangeShapeType="1"/>
              </p:cNvSpPr>
              <p:nvPr/>
            </p:nvSpPr>
            <p:spPr bwMode="auto">
              <a:xfrm>
                <a:off x="1248" y="2568"/>
                <a:ext cx="95" cy="147"/>
              </a:xfrm>
              <a:prstGeom prst="line">
                <a:avLst/>
              </a:prstGeom>
              <a:noFill/>
              <a:ln w="19050">
                <a:solidFill>
                  <a:schemeClr val="tx1"/>
                </a:solidFill>
                <a:round/>
                <a:headEnd/>
                <a:tailEnd/>
              </a:ln>
              <a:effectLst/>
            </p:spPr>
            <p:txBody>
              <a:bodyPr anchor="ctr"/>
              <a:lstStyle/>
              <a:p>
                <a:endParaRPr lang="fr-FR">
                  <a:latin typeface="Calibri" pitchFamily="34" charset="0"/>
                </a:endParaRPr>
              </a:p>
            </p:txBody>
          </p:sp>
          <p:sp>
            <p:nvSpPr>
              <p:cNvPr id="104550" name="Line 102"/>
              <p:cNvSpPr>
                <a:spLocks noChangeShapeType="1"/>
              </p:cNvSpPr>
              <p:nvPr/>
            </p:nvSpPr>
            <p:spPr bwMode="auto">
              <a:xfrm>
                <a:off x="1116" y="2754"/>
                <a:ext cx="189" cy="0"/>
              </a:xfrm>
              <a:prstGeom prst="line">
                <a:avLst/>
              </a:prstGeom>
              <a:noFill/>
              <a:ln w="19050">
                <a:solidFill>
                  <a:schemeClr val="tx1"/>
                </a:solidFill>
                <a:round/>
                <a:headEnd/>
                <a:tailEnd/>
              </a:ln>
              <a:effectLst/>
            </p:spPr>
            <p:txBody>
              <a:bodyPr anchor="ctr"/>
              <a:lstStyle/>
              <a:p>
                <a:endParaRPr lang="fr-FR">
                  <a:latin typeface="Calibri" pitchFamily="34" charset="0"/>
                </a:endParaRPr>
              </a:p>
            </p:txBody>
          </p:sp>
        </p:grpSp>
        <p:sp>
          <p:nvSpPr>
            <p:cNvPr id="104551" name="Oval 103"/>
            <p:cNvSpPr>
              <a:spLocks noChangeArrowheads="1"/>
            </p:cNvSpPr>
            <p:nvPr/>
          </p:nvSpPr>
          <p:spPr bwMode="auto">
            <a:xfrm>
              <a:off x="1432" y="3622"/>
              <a:ext cx="546" cy="534"/>
            </a:xfrm>
            <a:prstGeom prst="ellipse">
              <a:avLst/>
            </a:prstGeom>
            <a:gradFill rotWithShape="1">
              <a:gsLst>
                <a:gs pos="0">
                  <a:schemeClr val="tx1">
                    <a:alpha val="3000"/>
                  </a:schemeClr>
                </a:gs>
                <a:gs pos="100000">
                  <a:schemeClr val="bg2"/>
                </a:gs>
              </a:gsLst>
              <a:lin ang="18900000" scaled="1"/>
            </a:gradFill>
            <a:ln w="9525" algn="ctr">
              <a:solidFill>
                <a:schemeClr val="tx1"/>
              </a:solidFill>
              <a:round/>
              <a:headEnd/>
              <a:tailEnd/>
            </a:ln>
            <a:effectLst/>
          </p:spPr>
          <p:txBody>
            <a:bodyPr wrap="none" anchor="ctr"/>
            <a:lstStyle/>
            <a:p>
              <a:endParaRPr lang="fr-FR">
                <a:latin typeface="Calibri" pitchFamily="34" charset="0"/>
              </a:endParaRPr>
            </a:p>
          </p:txBody>
        </p:sp>
        <p:grpSp>
          <p:nvGrpSpPr>
            <p:cNvPr id="17" name="Group 104"/>
            <p:cNvGrpSpPr>
              <a:grpSpLocks/>
            </p:cNvGrpSpPr>
            <p:nvPr/>
          </p:nvGrpSpPr>
          <p:grpSpPr bwMode="auto">
            <a:xfrm>
              <a:off x="2086" y="3757"/>
              <a:ext cx="335" cy="263"/>
              <a:chOff x="1044" y="2519"/>
              <a:chExt cx="335" cy="263"/>
            </a:xfrm>
          </p:grpSpPr>
          <p:sp>
            <p:nvSpPr>
              <p:cNvPr id="104553" name="Oval 105"/>
              <p:cNvSpPr>
                <a:spLocks noChangeArrowheads="1"/>
              </p:cNvSpPr>
              <p:nvPr/>
            </p:nvSpPr>
            <p:spPr bwMode="auto">
              <a:xfrm>
                <a:off x="1180" y="2519"/>
                <a:ext cx="71" cy="66"/>
              </a:xfrm>
              <a:prstGeom prst="ellipse">
                <a:avLst/>
              </a:prstGeom>
              <a:gradFill rotWithShape="1">
                <a:gsLst>
                  <a:gs pos="0">
                    <a:srgbClr val="005CBF"/>
                  </a:gs>
                  <a:gs pos="25000">
                    <a:srgbClr val="0087E6"/>
                  </a:gs>
                  <a:gs pos="75000">
                    <a:srgbClr val="21D6E0"/>
                  </a:gs>
                  <a:gs pos="100000">
                    <a:srgbClr val="03D4A8"/>
                  </a:gs>
                </a:gsLst>
                <a:lin ang="18900000" scaled="1"/>
              </a:gradFill>
              <a:ln w="19050" algn="ctr">
                <a:solidFill>
                  <a:schemeClr val="tx1"/>
                </a:solidFill>
                <a:round/>
                <a:headEnd/>
                <a:tailEnd/>
              </a:ln>
              <a:effectLst/>
            </p:spPr>
            <p:txBody>
              <a:bodyPr wrap="none" anchor="ctr"/>
              <a:lstStyle/>
              <a:p>
                <a:endParaRPr lang="fr-FR">
                  <a:latin typeface="Calibri" pitchFamily="34" charset="0"/>
                </a:endParaRPr>
              </a:p>
            </p:txBody>
          </p:sp>
          <p:sp>
            <p:nvSpPr>
              <p:cNvPr id="104554" name="Oval 106"/>
              <p:cNvSpPr>
                <a:spLocks noChangeArrowheads="1"/>
              </p:cNvSpPr>
              <p:nvPr/>
            </p:nvSpPr>
            <p:spPr bwMode="auto">
              <a:xfrm>
                <a:off x="1308" y="2716"/>
                <a:ext cx="71" cy="66"/>
              </a:xfrm>
              <a:prstGeom prst="ellipse">
                <a:avLst/>
              </a:prstGeom>
              <a:gradFill rotWithShape="1">
                <a:gsLst>
                  <a:gs pos="0">
                    <a:srgbClr val="005CBF"/>
                  </a:gs>
                  <a:gs pos="25000">
                    <a:srgbClr val="0087E6"/>
                  </a:gs>
                  <a:gs pos="75000">
                    <a:srgbClr val="21D6E0"/>
                  </a:gs>
                  <a:gs pos="100000">
                    <a:srgbClr val="03D4A8"/>
                  </a:gs>
                </a:gsLst>
                <a:lin ang="18900000" scaled="1"/>
              </a:gradFill>
              <a:ln w="19050" algn="ctr">
                <a:solidFill>
                  <a:schemeClr val="tx1"/>
                </a:solidFill>
                <a:round/>
                <a:headEnd/>
                <a:tailEnd/>
              </a:ln>
              <a:effectLst/>
            </p:spPr>
            <p:txBody>
              <a:bodyPr wrap="none" anchor="ctr"/>
              <a:lstStyle/>
              <a:p>
                <a:endParaRPr lang="fr-FR">
                  <a:latin typeface="Calibri" pitchFamily="34" charset="0"/>
                </a:endParaRPr>
              </a:p>
            </p:txBody>
          </p:sp>
          <p:sp>
            <p:nvSpPr>
              <p:cNvPr id="104555" name="Oval 107"/>
              <p:cNvSpPr>
                <a:spLocks noChangeArrowheads="1"/>
              </p:cNvSpPr>
              <p:nvPr/>
            </p:nvSpPr>
            <p:spPr bwMode="auto">
              <a:xfrm>
                <a:off x="1044" y="2715"/>
                <a:ext cx="71" cy="66"/>
              </a:xfrm>
              <a:prstGeom prst="ellipse">
                <a:avLst/>
              </a:prstGeom>
              <a:gradFill rotWithShape="1">
                <a:gsLst>
                  <a:gs pos="0">
                    <a:srgbClr val="005CBF"/>
                  </a:gs>
                  <a:gs pos="25000">
                    <a:srgbClr val="0087E6"/>
                  </a:gs>
                  <a:gs pos="75000">
                    <a:srgbClr val="21D6E0"/>
                  </a:gs>
                  <a:gs pos="100000">
                    <a:srgbClr val="03D4A8"/>
                  </a:gs>
                </a:gsLst>
                <a:lin ang="18900000" scaled="1"/>
              </a:gradFill>
              <a:ln w="19050" algn="ctr">
                <a:solidFill>
                  <a:schemeClr val="tx1"/>
                </a:solidFill>
                <a:round/>
                <a:headEnd/>
                <a:tailEnd/>
              </a:ln>
              <a:effectLst/>
            </p:spPr>
            <p:txBody>
              <a:bodyPr wrap="none" anchor="ctr"/>
              <a:lstStyle/>
              <a:p>
                <a:endParaRPr lang="fr-FR">
                  <a:latin typeface="Calibri" pitchFamily="34" charset="0"/>
                </a:endParaRPr>
              </a:p>
            </p:txBody>
          </p:sp>
          <p:sp>
            <p:nvSpPr>
              <p:cNvPr id="104556" name="Oval 108"/>
              <p:cNvSpPr>
                <a:spLocks noChangeArrowheads="1"/>
              </p:cNvSpPr>
              <p:nvPr/>
            </p:nvSpPr>
            <p:spPr bwMode="auto">
              <a:xfrm>
                <a:off x="1179" y="2646"/>
                <a:ext cx="71" cy="66"/>
              </a:xfrm>
              <a:prstGeom prst="ellipse">
                <a:avLst/>
              </a:prstGeom>
              <a:gradFill rotWithShape="1">
                <a:gsLst>
                  <a:gs pos="0">
                    <a:srgbClr val="005CBF"/>
                  </a:gs>
                  <a:gs pos="25000">
                    <a:srgbClr val="0087E6"/>
                  </a:gs>
                  <a:gs pos="75000">
                    <a:srgbClr val="21D6E0"/>
                  </a:gs>
                  <a:gs pos="100000">
                    <a:srgbClr val="03D4A8"/>
                  </a:gs>
                </a:gsLst>
                <a:lin ang="18900000" scaled="1"/>
              </a:gradFill>
              <a:ln w="19050" algn="ctr">
                <a:solidFill>
                  <a:schemeClr val="tx1"/>
                </a:solidFill>
                <a:round/>
                <a:headEnd/>
                <a:tailEnd/>
              </a:ln>
              <a:effectLst/>
            </p:spPr>
            <p:txBody>
              <a:bodyPr wrap="none" anchor="ctr"/>
              <a:lstStyle/>
              <a:p>
                <a:endParaRPr lang="fr-FR">
                  <a:latin typeface="Calibri" pitchFamily="34" charset="0"/>
                </a:endParaRPr>
              </a:p>
            </p:txBody>
          </p:sp>
          <p:sp>
            <p:nvSpPr>
              <p:cNvPr id="104557" name="Line 109"/>
              <p:cNvSpPr>
                <a:spLocks noChangeShapeType="1"/>
              </p:cNvSpPr>
              <p:nvPr/>
            </p:nvSpPr>
            <p:spPr bwMode="auto">
              <a:xfrm>
                <a:off x="1217" y="2589"/>
                <a:ext cx="0" cy="55"/>
              </a:xfrm>
              <a:prstGeom prst="line">
                <a:avLst/>
              </a:prstGeom>
              <a:noFill/>
              <a:ln w="19050">
                <a:solidFill>
                  <a:schemeClr val="tx1"/>
                </a:solidFill>
                <a:round/>
                <a:headEnd/>
                <a:tailEnd/>
              </a:ln>
              <a:effectLst/>
            </p:spPr>
            <p:txBody>
              <a:bodyPr anchor="ctr"/>
              <a:lstStyle/>
              <a:p>
                <a:endParaRPr lang="fr-FR">
                  <a:latin typeface="Calibri" pitchFamily="34" charset="0"/>
                </a:endParaRPr>
              </a:p>
            </p:txBody>
          </p:sp>
          <p:sp>
            <p:nvSpPr>
              <p:cNvPr id="104558" name="Line 110"/>
              <p:cNvSpPr>
                <a:spLocks noChangeShapeType="1"/>
              </p:cNvSpPr>
              <p:nvPr/>
            </p:nvSpPr>
            <p:spPr bwMode="auto">
              <a:xfrm flipH="1">
                <a:off x="1112" y="2694"/>
                <a:ext cx="70" cy="39"/>
              </a:xfrm>
              <a:prstGeom prst="line">
                <a:avLst/>
              </a:prstGeom>
              <a:noFill/>
              <a:ln w="19050">
                <a:solidFill>
                  <a:schemeClr val="tx1"/>
                </a:solidFill>
                <a:round/>
                <a:headEnd/>
                <a:tailEnd/>
              </a:ln>
              <a:effectLst/>
            </p:spPr>
            <p:txBody>
              <a:bodyPr anchor="ctr"/>
              <a:lstStyle/>
              <a:p>
                <a:endParaRPr lang="fr-FR">
                  <a:latin typeface="Calibri" pitchFamily="34" charset="0"/>
                </a:endParaRPr>
              </a:p>
            </p:txBody>
          </p:sp>
          <p:sp>
            <p:nvSpPr>
              <p:cNvPr id="104559" name="Line 111"/>
              <p:cNvSpPr>
                <a:spLocks noChangeShapeType="1"/>
              </p:cNvSpPr>
              <p:nvPr/>
            </p:nvSpPr>
            <p:spPr bwMode="auto">
              <a:xfrm>
                <a:off x="1251" y="2694"/>
                <a:ext cx="60" cy="41"/>
              </a:xfrm>
              <a:prstGeom prst="line">
                <a:avLst/>
              </a:prstGeom>
              <a:noFill/>
              <a:ln w="19050">
                <a:solidFill>
                  <a:schemeClr val="tx1"/>
                </a:solidFill>
                <a:round/>
                <a:headEnd/>
                <a:tailEnd/>
              </a:ln>
              <a:effectLst/>
            </p:spPr>
            <p:txBody>
              <a:bodyPr anchor="ctr"/>
              <a:lstStyle/>
              <a:p>
                <a:endParaRPr lang="fr-FR">
                  <a:latin typeface="Calibri" pitchFamily="34" charset="0"/>
                </a:endParaRPr>
              </a:p>
            </p:txBody>
          </p:sp>
          <p:sp>
            <p:nvSpPr>
              <p:cNvPr id="104560" name="Line 112"/>
              <p:cNvSpPr>
                <a:spLocks noChangeShapeType="1"/>
              </p:cNvSpPr>
              <p:nvPr/>
            </p:nvSpPr>
            <p:spPr bwMode="auto">
              <a:xfrm flipH="1">
                <a:off x="1091" y="2570"/>
                <a:ext cx="93" cy="147"/>
              </a:xfrm>
              <a:prstGeom prst="line">
                <a:avLst/>
              </a:prstGeom>
              <a:noFill/>
              <a:ln w="19050">
                <a:solidFill>
                  <a:schemeClr val="tx1"/>
                </a:solidFill>
                <a:round/>
                <a:headEnd/>
                <a:tailEnd/>
              </a:ln>
              <a:effectLst/>
            </p:spPr>
            <p:txBody>
              <a:bodyPr anchor="ctr"/>
              <a:lstStyle/>
              <a:p>
                <a:endParaRPr lang="fr-FR">
                  <a:latin typeface="Calibri" pitchFamily="34" charset="0"/>
                </a:endParaRPr>
              </a:p>
            </p:txBody>
          </p:sp>
          <p:sp>
            <p:nvSpPr>
              <p:cNvPr id="104561" name="Line 113"/>
              <p:cNvSpPr>
                <a:spLocks noChangeShapeType="1"/>
              </p:cNvSpPr>
              <p:nvPr/>
            </p:nvSpPr>
            <p:spPr bwMode="auto">
              <a:xfrm>
                <a:off x="1248" y="2568"/>
                <a:ext cx="95" cy="147"/>
              </a:xfrm>
              <a:prstGeom prst="line">
                <a:avLst/>
              </a:prstGeom>
              <a:noFill/>
              <a:ln w="19050">
                <a:solidFill>
                  <a:schemeClr val="tx1"/>
                </a:solidFill>
                <a:round/>
                <a:headEnd/>
                <a:tailEnd/>
              </a:ln>
              <a:effectLst/>
            </p:spPr>
            <p:txBody>
              <a:bodyPr anchor="ctr"/>
              <a:lstStyle/>
              <a:p>
                <a:endParaRPr lang="fr-FR">
                  <a:latin typeface="Calibri" pitchFamily="34" charset="0"/>
                </a:endParaRPr>
              </a:p>
            </p:txBody>
          </p:sp>
          <p:sp>
            <p:nvSpPr>
              <p:cNvPr id="104562" name="Line 114"/>
              <p:cNvSpPr>
                <a:spLocks noChangeShapeType="1"/>
              </p:cNvSpPr>
              <p:nvPr/>
            </p:nvSpPr>
            <p:spPr bwMode="auto">
              <a:xfrm>
                <a:off x="1116" y="2754"/>
                <a:ext cx="189" cy="0"/>
              </a:xfrm>
              <a:prstGeom prst="line">
                <a:avLst/>
              </a:prstGeom>
              <a:noFill/>
              <a:ln w="19050">
                <a:solidFill>
                  <a:schemeClr val="tx1"/>
                </a:solidFill>
                <a:round/>
                <a:headEnd/>
                <a:tailEnd/>
              </a:ln>
              <a:effectLst/>
            </p:spPr>
            <p:txBody>
              <a:bodyPr anchor="ctr"/>
              <a:lstStyle/>
              <a:p>
                <a:endParaRPr lang="fr-FR">
                  <a:latin typeface="Calibri" pitchFamily="34" charset="0"/>
                </a:endParaRPr>
              </a:p>
            </p:txBody>
          </p:sp>
        </p:grpSp>
        <p:sp>
          <p:nvSpPr>
            <p:cNvPr id="104563" name="Oval 115"/>
            <p:cNvSpPr>
              <a:spLocks noChangeArrowheads="1"/>
            </p:cNvSpPr>
            <p:nvPr/>
          </p:nvSpPr>
          <p:spPr bwMode="auto">
            <a:xfrm>
              <a:off x="1990" y="3626"/>
              <a:ext cx="546" cy="534"/>
            </a:xfrm>
            <a:prstGeom prst="ellipse">
              <a:avLst/>
            </a:prstGeom>
            <a:gradFill rotWithShape="1">
              <a:gsLst>
                <a:gs pos="0">
                  <a:schemeClr val="tx1">
                    <a:alpha val="3000"/>
                  </a:schemeClr>
                </a:gs>
                <a:gs pos="100000">
                  <a:schemeClr val="bg2"/>
                </a:gs>
              </a:gsLst>
              <a:lin ang="18900000" scaled="1"/>
            </a:gradFill>
            <a:ln w="9525" algn="ctr">
              <a:solidFill>
                <a:schemeClr val="tx1"/>
              </a:solidFill>
              <a:round/>
              <a:headEnd/>
              <a:tailEnd/>
            </a:ln>
            <a:effectLst/>
          </p:spPr>
          <p:txBody>
            <a:bodyPr wrap="none" anchor="ctr"/>
            <a:lstStyle/>
            <a:p>
              <a:endParaRPr lang="fr-FR">
                <a:latin typeface="Calibri" pitchFamily="34" charset="0"/>
              </a:endParaRPr>
            </a:p>
          </p:txBody>
        </p:sp>
        <p:sp>
          <p:nvSpPr>
            <p:cNvPr id="104564" name="Oval 116"/>
            <p:cNvSpPr>
              <a:spLocks noChangeArrowheads="1"/>
            </p:cNvSpPr>
            <p:nvPr/>
          </p:nvSpPr>
          <p:spPr bwMode="auto">
            <a:xfrm>
              <a:off x="1774" y="3737"/>
              <a:ext cx="56" cy="56"/>
            </a:xfrm>
            <a:prstGeom prst="ellipse">
              <a:avLst/>
            </a:prstGeom>
            <a:solidFill>
              <a:srgbClr val="FFFF00"/>
            </a:solidFill>
            <a:ln w="9525" algn="ctr">
              <a:solidFill>
                <a:schemeClr val="tx1"/>
              </a:solidFill>
              <a:round/>
              <a:headEnd/>
              <a:tailEnd/>
            </a:ln>
            <a:effectLst/>
          </p:spPr>
          <p:txBody>
            <a:bodyPr wrap="none" anchor="ctr"/>
            <a:lstStyle/>
            <a:p>
              <a:endParaRPr lang="fr-FR">
                <a:latin typeface="Calibri" pitchFamily="34" charset="0"/>
              </a:endParaRPr>
            </a:p>
          </p:txBody>
        </p:sp>
        <p:sp>
          <p:nvSpPr>
            <p:cNvPr id="104565" name="Oval 117"/>
            <p:cNvSpPr>
              <a:spLocks noChangeArrowheads="1"/>
            </p:cNvSpPr>
            <p:nvPr/>
          </p:nvSpPr>
          <p:spPr bwMode="auto">
            <a:xfrm>
              <a:off x="2338" y="3748"/>
              <a:ext cx="56" cy="56"/>
            </a:xfrm>
            <a:prstGeom prst="ellipse">
              <a:avLst/>
            </a:prstGeom>
            <a:solidFill>
              <a:srgbClr val="FFFF00"/>
            </a:solidFill>
            <a:ln w="9525" algn="ctr">
              <a:solidFill>
                <a:schemeClr val="tx1"/>
              </a:solidFill>
              <a:round/>
              <a:headEnd/>
              <a:tailEnd/>
            </a:ln>
            <a:effectLst/>
          </p:spPr>
          <p:txBody>
            <a:bodyPr wrap="none" anchor="ctr"/>
            <a:lstStyle/>
            <a:p>
              <a:endParaRPr lang="fr-FR">
                <a:latin typeface="Calibri" pitchFamily="34" charset="0"/>
              </a:endParaRPr>
            </a:p>
          </p:txBody>
        </p:sp>
      </p:grpSp>
      <p:sp>
        <p:nvSpPr>
          <p:cNvPr id="104566" name="Oval 118"/>
          <p:cNvSpPr>
            <a:spLocks noChangeArrowheads="1"/>
          </p:cNvSpPr>
          <p:nvPr/>
        </p:nvSpPr>
        <p:spPr bwMode="auto">
          <a:xfrm>
            <a:off x="1887538" y="4584700"/>
            <a:ext cx="88900" cy="88900"/>
          </a:xfrm>
          <a:prstGeom prst="ellipse">
            <a:avLst/>
          </a:prstGeom>
          <a:solidFill>
            <a:srgbClr val="FFFF00"/>
          </a:solidFill>
          <a:ln w="9525" algn="ctr">
            <a:solidFill>
              <a:schemeClr val="tx1"/>
            </a:solidFill>
            <a:round/>
            <a:headEnd/>
            <a:tailEnd/>
          </a:ln>
          <a:effectLst/>
        </p:spPr>
        <p:txBody>
          <a:bodyPr wrap="none" anchor="ctr"/>
          <a:lstStyle/>
          <a:p>
            <a:endParaRPr lang="fr-FR">
              <a:latin typeface="Calibri" pitchFamily="34" charset="0"/>
            </a:endParaRPr>
          </a:p>
        </p:txBody>
      </p:sp>
      <p:sp>
        <p:nvSpPr>
          <p:cNvPr id="104567" name="Text Box 119"/>
          <p:cNvSpPr txBox="1">
            <a:spLocks noChangeArrowheads="1"/>
          </p:cNvSpPr>
          <p:nvPr/>
        </p:nvSpPr>
        <p:spPr bwMode="auto">
          <a:xfrm>
            <a:off x="1900238" y="4633913"/>
            <a:ext cx="381000" cy="366712"/>
          </a:xfrm>
          <a:prstGeom prst="rect">
            <a:avLst/>
          </a:prstGeom>
          <a:noFill/>
          <a:ln w="9525" algn="ctr">
            <a:noFill/>
            <a:miter lim="800000"/>
            <a:headEnd/>
            <a:tailEnd/>
          </a:ln>
          <a:effectLst/>
        </p:spPr>
        <p:txBody>
          <a:bodyPr>
            <a:spAutoFit/>
          </a:bodyPr>
          <a:lstStyle/>
          <a:p>
            <a:pPr>
              <a:spcBef>
                <a:spcPct val="50000"/>
              </a:spcBef>
            </a:pPr>
            <a:r>
              <a:rPr lang="fr-FR" b="1">
                <a:solidFill>
                  <a:srgbClr val="FF0D0D"/>
                </a:solidFill>
                <a:effectLst>
                  <a:outerShdw blurRad="38100" dist="38100" dir="2700000" algn="tl">
                    <a:srgbClr val="C0C0C0"/>
                  </a:outerShdw>
                </a:effectLst>
                <a:latin typeface="Calibri" pitchFamily="34" charset="0"/>
              </a:rPr>
              <a:t>U</a:t>
            </a:r>
            <a:endParaRPr lang="fr-FR" sz="1500" b="1">
              <a:solidFill>
                <a:srgbClr val="FF0D0D"/>
              </a:solidFill>
              <a:effectLst>
                <a:outerShdw blurRad="38100" dist="38100" dir="2700000" algn="tl">
                  <a:srgbClr val="C0C0C0"/>
                </a:outerShdw>
              </a:effectLst>
              <a:latin typeface="Calibri" pitchFamily="34" charset="0"/>
            </a:endParaRPr>
          </a:p>
        </p:txBody>
      </p:sp>
      <p:sp>
        <p:nvSpPr>
          <p:cNvPr id="104568" name="Line 120"/>
          <p:cNvSpPr>
            <a:spLocks noChangeShapeType="1"/>
          </p:cNvSpPr>
          <p:nvPr/>
        </p:nvSpPr>
        <p:spPr bwMode="auto">
          <a:xfrm flipV="1">
            <a:off x="7245350" y="5459413"/>
            <a:ext cx="1524000" cy="304800"/>
          </a:xfrm>
          <a:prstGeom prst="line">
            <a:avLst/>
          </a:prstGeom>
          <a:noFill/>
          <a:ln w="25400">
            <a:solidFill>
              <a:srgbClr val="0000FF"/>
            </a:solidFill>
            <a:round/>
            <a:headEnd/>
            <a:tailEnd/>
          </a:ln>
          <a:effectLst/>
        </p:spPr>
        <p:txBody>
          <a:bodyPr wrap="none" anchor="ctr"/>
          <a:lstStyle/>
          <a:p>
            <a:endParaRPr lang="fr-FR">
              <a:latin typeface="Calibri" pitchFamily="34" charset="0"/>
            </a:endParaRPr>
          </a:p>
        </p:txBody>
      </p:sp>
      <p:sp>
        <p:nvSpPr>
          <p:cNvPr id="104569" name="Text Box 121"/>
          <p:cNvSpPr txBox="1">
            <a:spLocks noChangeArrowheads="1"/>
          </p:cNvSpPr>
          <p:nvPr/>
        </p:nvSpPr>
        <p:spPr bwMode="auto">
          <a:xfrm>
            <a:off x="7092950" y="5307013"/>
            <a:ext cx="1905000" cy="304800"/>
          </a:xfrm>
          <a:prstGeom prst="rect">
            <a:avLst/>
          </a:prstGeom>
          <a:noFill/>
          <a:ln w="25400" algn="ctr">
            <a:noFill/>
            <a:miter lim="800000"/>
            <a:headEnd/>
            <a:tailEnd/>
          </a:ln>
          <a:effectLst/>
        </p:spPr>
        <p:txBody>
          <a:bodyPr>
            <a:spAutoFit/>
          </a:bodyPr>
          <a:lstStyle/>
          <a:p>
            <a:pPr algn="ctr">
              <a:spcBef>
                <a:spcPct val="50000"/>
              </a:spcBef>
            </a:pPr>
            <a:r>
              <a:rPr lang="fr-FR" sz="1400" b="1">
                <a:solidFill>
                  <a:srgbClr val="0000FF"/>
                </a:solidFill>
                <a:latin typeface="Calibri" pitchFamily="34" charset="0"/>
              </a:rPr>
              <a:t>Metal</a:t>
            </a:r>
          </a:p>
        </p:txBody>
      </p:sp>
      <p:sp>
        <p:nvSpPr>
          <p:cNvPr id="104570" name="Text Box 122"/>
          <p:cNvSpPr txBox="1">
            <a:spLocks noChangeArrowheads="1"/>
          </p:cNvSpPr>
          <p:nvPr/>
        </p:nvSpPr>
        <p:spPr bwMode="auto">
          <a:xfrm>
            <a:off x="3924300" y="4089400"/>
            <a:ext cx="792163" cy="366713"/>
          </a:xfrm>
          <a:prstGeom prst="rect">
            <a:avLst/>
          </a:prstGeom>
          <a:noFill/>
          <a:ln w="25400" algn="ctr">
            <a:noFill/>
            <a:miter lim="800000"/>
            <a:headEnd/>
            <a:tailEnd/>
          </a:ln>
          <a:effectLst/>
        </p:spPr>
        <p:txBody>
          <a:bodyPr>
            <a:spAutoFit/>
          </a:bodyPr>
          <a:lstStyle/>
          <a:p>
            <a:pPr>
              <a:spcBef>
                <a:spcPct val="50000"/>
              </a:spcBef>
            </a:pPr>
            <a:r>
              <a:rPr lang="fr-FR" b="1" dirty="0">
                <a:latin typeface="Calibri" pitchFamily="34" charset="0"/>
              </a:rPr>
              <a:t>E(eV)</a:t>
            </a:r>
          </a:p>
        </p:txBody>
      </p:sp>
      <p:grpSp>
        <p:nvGrpSpPr>
          <p:cNvPr id="18" name="Group 123"/>
          <p:cNvGrpSpPr>
            <a:grpSpLocks/>
          </p:cNvGrpSpPr>
          <p:nvPr/>
        </p:nvGrpSpPr>
        <p:grpSpPr bwMode="auto">
          <a:xfrm>
            <a:off x="6804025" y="4089400"/>
            <a:ext cx="2362200" cy="2147888"/>
            <a:chOff x="4408" y="2300"/>
            <a:chExt cx="1488" cy="1353"/>
          </a:xfrm>
        </p:grpSpPr>
        <p:sp>
          <p:nvSpPr>
            <p:cNvPr id="104572" name="Arc 124"/>
            <p:cNvSpPr>
              <a:spLocks/>
            </p:cNvSpPr>
            <p:nvPr/>
          </p:nvSpPr>
          <p:spPr bwMode="auto">
            <a:xfrm flipH="1" flipV="1">
              <a:off x="4704" y="2387"/>
              <a:ext cx="951" cy="633"/>
            </a:xfrm>
            <a:custGeom>
              <a:avLst/>
              <a:gdLst>
                <a:gd name="G0" fmla="+- 0 0 0"/>
                <a:gd name="G1" fmla="+- 21600 0 0"/>
                <a:gd name="G2" fmla="+- 21600 0 0"/>
                <a:gd name="T0" fmla="*/ 0 w 21390"/>
                <a:gd name="T1" fmla="*/ 0 h 21600"/>
                <a:gd name="T2" fmla="*/ 21390 w 21390"/>
                <a:gd name="T3" fmla="*/ 18593 h 21600"/>
                <a:gd name="T4" fmla="*/ 0 w 21390"/>
                <a:gd name="T5" fmla="*/ 21600 h 21600"/>
              </a:gdLst>
              <a:ahLst/>
              <a:cxnLst>
                <a:cxn ang="0">
                  <a:pos x="T0" y="T1"/>
                </a:cxn>
                <a:cxn ang="0">
                  <a:pos x="T2" y="T3"/>
                </a:cxn>
                <a:cxn ang="0">
                  <a:pos x="T4" y="T5"/>
                </a:cxn>
              </a:cxnLst>
              <a:rect l="0" t="0" r="r" b="b"/>
              <a:pathLst>
                <a:path w="21390" h="21600" fill="none" extrusionOk="0">
                  <a:moveTo>
                    <a:pt x="-1" y="0"/>
                  </a:moveTo>
                  <a:cubicBezTo>
                    <a:pt x="10767" y="0"/>
                    <a:pt x="19890" y="7930"/>
                    <a:pt x="21389" y="18593"/>
                  </a:cubicBezTo>
                </a:path>
                <a:path w="21390" h="21600" stroke="0" extrusionOk="0">
                  <a:moveTo>
                    <a:pt x="-1" y="0"/>
                  </a:moveTo>
                  <a:cubicBezTo>
                    <a:pt x="10767" y="0"/>
                    <a:pt x="19890" y="7930"/>
                    <a:pt x="21389" y="18593"/>
                  </a:cubicBezTo>
                  <a:lnTo>
                    <a:pt x="0" y="21600"/>
                  </a:lnTo>
                  <a:close/>
                </a:path>
              </a:pathLst>
            </a:custGeom>
            <a:noFill/>
            <a:ln w="28575">
              <a:solidFill>
                <a:srgbClr val="FF6600"/>
              </a:solidFill>
              <a:round/>
              <a:headEnd/>
              <a:tailEnd/>
            </a:ln>
            <a:effectLst/>
          </p:spPr>
          <p:txBody>
            <a:bodyPr wrap="none" anchor="ctr"/>
            <a:lstStyle/>
            <a:p>
              <a:endParaRPr lang="fr-FR">
                <a:latin typeface="Calibri" pitchFamily="34" charset="0"/>
              </a:endParaRPr>
            </a:p>
          </p:txBody>
        </p:sp>
        <p:sp>
          <p:nvSpPr>
            <p:cNvPr id="104573" name="Text Box 125"/>
            <p:cNvSpPr txBox="1">
              <a:spLocks noChangeArrowheads="1"/>
            </p:cNvSpPr>
            <p:nvPr/>
          </p:nvSpPr>
          <p:spPr bwMode="auto">
            <a:xfrm>
              <a:off x="4408" y="2300"/>
              <a:ext cx="1200" cy="231"/>
            </a:xfrm>
            <a:prstGeom prst="rect">
              <a:avLst/>
            </a:prstGeom>
            <a:noFill/>
            <a:ln w="25400" algn="ctr">
              <a:noFill/>
              <a:miter lim="800000"/>
              <a:headEnd/>
              <a:tailEnd/>
            </a:ln>
            <a:effectLst/>
          </p:spPr>
          <p:txBody>
            <a:bodyPr>
              <a:spAutoFit/>
            </a:bodyPr>
            <a:lstStyle/>
            <a:p>
              <a:pPr algn="ctr">
                <a:spcBef>
                  <a:spcPct val="50000"/>
                </a:spcBef>
              </a:pPr>
              <a:r>
                <a:rPr lang="fr-FR" b="1">
                  <a:latin typeface="Calibri" pitchFamily="34" charset="0"/>
                </a:rPr>
                <a:t>Resistance</a:t>
              </a:r>
            </a:p>
          </p:txBody>
        </p:sp>
        <p:sp>
          <p:nvSpPr>
            <p:cNvPr id="104574" name="Text Box 126"/>
            <p:cNvSpPr txBox="1">
              <a:spLocks noChangeArrowheads="1"/>
            </p:cNvSpPr>
            <p:nvPr/>
          </p:nvSpPr>
          <p:spPr bwMode="auto">
            <a:xfrm>
              <a:off x="4888" y="3422"/>
              <a:ext cx="1008" cy="231"/>
            </a:xfrm>
            <a:prstGeom prst="rect">
              <a:avLst/>
            </a:prstGeom>
            <a:noFill/>
            <a:ln w="25400" algn="ctr">
              <a:noFill/>
              <a:miter lim="800000"/>
              <a:headEnd/>
              <a:tailEnd/>
            </a:ln>
            <a:effectLst/>
          </p:spPr>
          <p:txBody>
            <a:bodyPr>
              <a:spAutoFit/>
            </a:bodyPr>
            <a:lstStyle/>
            <a:p>
              <a:pPr algn="ctr">
                <a:spcBef>
                  <a:spcPct val="50000"/>
                </a:spcBef>
              </a:pPr>
              <a:r>
                <a:rPr lang="fr-FR" b="1">
                  <a:latin typeface="Calibri" pitchFamily="34" charset="0"/>
                </a:rPr>
                <a:t>Temperature</a:t>
              </a:r>
            </a:p>
          </p:txBody>
        </p:sp>
        <p:sp>
          <p:nvSpPr>
            <p:cNvPr id="104575" name="Text Box 127"/>
            <p:cNvSpPr txBox="1">
              <a:spLocks noChangeArrowheads="1"/>
            </p:cNvSpPr>
            <p:nvPr/>
          </p:nvSpPr>
          <p:spPr bwMode="auto">
            <a:xfrm>
              <a:off x="4600" y="2636"/>
              <a:ext cx="1200" cy="192"/>
            </a:xfrm>
            <a:prstGeom prst="rect">
              <a:avLst/>
            </a:prstGeom>
            <a:noFill/>
            <a:ln w="25400" algn="ctr">
              <a:noFill/>
              <a:miter lim="800000"/>
              <a:headEnd/>
              <a:tailEnd/>
            </a:ln>
            <a:effectLst/>
          </p:spPr>
          <p:txBody>
            <a:bodyPr>
              <a:spAutoFit/>
            </a:bodyPr>
            <a:lstStyle/>
            <a:p>
              <a:pPr algn="ctr">
                <a:spcBef>
                  <a:spcPct val="50000"/>
                </a:spcBef>
              </a:pPr>
              <a:r>
                <a:rPr lang="fr-FR" sz="1400" b="1">
                  <a:solidFill>
                    <a:srgbClr val="FF6600"/>
                  </a:solidFill>
                  <a:latin typeface="Calibri" pitchFamily="34" charset="0"/>
                </a:rPr>
                <a:t>Insulator</a:t>
              </a:r>
            </a:p>
          </p:txBody>
        </p:sp>
        <p:sp>
          <p:nvSpPr>
            <p:cNvPr id="104576" name="Line 128"/>
            <p:cNvSpPr>
              <a:spLocks noChangeShapeType="1"/>
            </p:cNvSpPr>
            <p:nvPr/>
          </p:nvSpPr>
          <p:spPr bwMode="auto">
            <a:xfrm>
              <a:off x="4552" y="3452"/>
              <a:ext cx="1152" cy="0"/>
            </a:xfrm>
            <a:prstGeom prst="line">
              <a:avLst/>
            </a:prstGeom>
            <a:noFill/>
            <a:ln w="25400">
              <a:solidFill>
                <a:schemeClr val="tx1"/>
              </a:solidFill>
              <a:round/>
              <a:headEnd/>
              <a:tailEnd type="triangle" w="med" len="med"/>
            </a:ln>
            <a:effectLst/>
          </p:spPr>
          <p:txBody>
            <a:bodyPr wrap="none" anchor="ctr"/>
            <a:lstStyle/>
            <a:p>
              <a:endParaRPr lang="fr-FR">
                <a:latin typeface="Calibri" pitchFamily="34" charset="0"/>
              </a:endParaRPr>
            </a:p>
          </p:txBody>
        </p:sp>
        <p:sp>
          <p:nvSpPr>
            <p:cNvPr id="104577" name="Line 129"/>
            <p:cNvSpPr>
              <a:spLocks noChangeShapeType="1"/>
            </p:cNvSpPr>
            <p:nvPr/>
          </p:nvSpPr>
          <p:spPr bwMode="auto">
            <a:xfrm flipV="1">
              <a:off x="4552" y="2348"/>
              <a:ext cx="0" cy="1104"/>
            </a:xfrm>
            <a:prstGeom prst="line">
              <a:avLst/>
            </a:prstGeom>
            <a:noFill/>
            <a:ln w="25400">
              <a:solidFill>
                <a:schemeClr val="tx1"/>
              </a:solidFill>
              <a:round/>
              <a:headEnd/>
              <a:tailEnd type="triangle" w="med" len="med"/>
            </a:ln>
            <a:effectLst/>
          </p:spPr>
          <p:txBody>
            <a:bodyPr wrap="none" anchor="ctr"/>
            <a:lstStyle/>
            <a:p>
              <a:endParaRPr lang="fr-FR">
                <a:latin typeface="Calibri" pitchFamily="34" charset="0"/>
              </a:endParaRPr>
            </a:p>
          </p:txBody>
        </p:sp>
      </p:grpSp>
      <p:pic>
        <p:nvPicPr>
          <p:cNvPr id="104578" name="Picture 130" descr="MCj03333800000[1]"/>
          <p:cNvPicPr>
            <a:picLocks noChangeAspect="1" noChangeArrowheads="1"/>
          </p:cNvPicPr>
          <p:nvPr/>
        </p:nvPicPr>
        <p:blipFill>
          <a:blip r:embed="rId5" cstate="print"/>
          <a:srcRect/>
          <a:stretch>
            <a:fillRect/>
          </a:stretch>
        </p:blipFill>
        <p:spPr bwMode="auto">
          <a:xfrm>
            <a:off x="2128838" y="3898900"/>
            <a:ext cx="617537" cy="838200"/>
          </a:xfrm>
          <a:prstGeom prst="rect">
            <a:avLst/>
          </a:prstGeom>
          <a:noFill/>
        </p:spPr>
      </p:pic>
      <p:sp>
        <p:nvSpPr>
          <p:cNvPr id="104579" name="AutoShape 131"/>
          <p:cNvSpPr>
            <a:spLocks noChangeArrowheads="1"/>
          </p:cNvSpPr>
          <p:nvPr/>
        </p:nvSpPr>
        <p:spPr bwMode="auto">
          <a:xfrm>
            <a:off x="1890713" y="5003800"/>
            <a:ext cx="304800" cy="219075"/>
          </a:xfrm>
          <a:prstGeom prst="leftRightArrow">
            <a:avLst>
              <a:gd name="adj1" fmla="val 50000"/>
              <a:gd name="adj2" fmla="val 27826"/>
            </a:avLst>
          </a:prstGeom>
          <a:gradFill rotWithShape="1">
            <a:gsLst>
              <a:gs pos="0">
                <a:srgbClr val="FF0000">
                  <a:gamma/>
                  <a:shade val="46275"/>
                  <a:invGamma/>
                </a:srgbClr>
              </a:gs>
              <a:gs pos="50000">
                <a:srgbClr val="FF0000"/>
              </a:gs>
              <a:gs pos="100000">
                <a:srgbClr val="FF0000">
                  <a:gamma/>
                  <a:shade val="46275"/>
                  <a:invGamma/>
                </a:srgbClr>
              </a:gs>
            </a:gsLst>
            <a:lin ang="5400000" scaled="1"/>
          </a:gradFill>
          <a:ln w="9525" algn="ctr">
            <a:solidFill>
              <a:schemeClr val="tx1"/>
            </a:solidFill>
            <a:miter lim="800000"/>
            <a:headEnd/>
            <a:tailEnd/>
          </a:ln>
          <a:effectLst/>
        </p:spPr>
        <p:txBody>
          <a:bodyPr wrap="none" anchor="ctr"/>
          <a:lstStyle/>
          <a:p>
            <a:endParaRPr lang="fr-FR">
              <a:latin typeface="Calibri" pitchFamily="34" charset="0"/>
            </a:endParaRPr>
          </a:p>
        </p:txBody>
      </p:sp>
      <p:sp>
        <p:nvSpPr>
          <p:cNvPr id="104580" name="Line 132"/>
          <p:cNvSpPr>
            <a:spLocks noChangeShapeType="1"/>
          </p:cNvSpPr>
          <p:nvPr/>
        </p:nvSpPr>
        <p:spPr bwMode="auto">
          <a:xfrm rot="5400000" flipH="1" flipV="1">
            <a:off x="5548313" y="5060950"/>
            <a:ext cx="0" cy="1752600"/>
          </a:xfrm>
          <a:prstGeom prst="line">
            <a:avLst/>
          </a:prstGeom>
          <a:noFill/>
          <a:ln w="25400">
            <a:solidFill>
              <a:schemeClr val="tx1"/>
            </a:solidFill>
            <a:round/>
            <a:headEnd/>
            <a:tailEnd type="triangle" w="med" len="med"/>
          </a:ln>
          <a:effectLst/>
        </p:spPr>
        <p:txBody>
          <a:bodyPr wrap="none" anchor="ctr"/>
          <a:lstStyle/>
          <a:p>
            <a:endParaRPr lang="fr-FR">
              <a:latin typeface="Calibri" pitchFamily="34" charset="0"/>
            </a:endParaRPr>
          </a:p>
        </p:txBody>
      </p:sp>
      <p:sp>
        <p:nvSpPr>
          <p:cNvPr id="104581" name="Text Box 133"/>
          <p:cNvSpPr txBox="1">
            <a:spLocks noChangeArrowheads="1"/>
          </p:cNvSpPr>
          <p:nvPr/>
        </p:nvSpPr>
        <p:spPr bwMode="auto">
          <a:xfrm rot="10800000" flipH="1" flipV="1">
            <a:off x="5686425" y="5516563"/>
            <a:ext cx="685800" cy="366712"/>
          </a:xfrm>
          <a:prstGeom prst="rect">
            <a:avLst/>
          </a:prstGeom>
          <a:noFill/>
          <a:ln w="25400" algn="ctr">
            <a:noFill/>
            <a:miter lim="800000"/>
            <a:headEnd/>
            <a:tailEnd/>
          </a:ln>
          <a:effectLst/>
        </p:spPr>
        <p:txBody>
          <a:bodyPr>
            <a:spAutoFit/>
          </a:bodyPr>
          <a:lstStyle/>
          <a:p>
            <a:pPr>
              <a:spcBef>
                <a:spcPct val="50000"/>
              </a:spcBef>
            </a:pPr>
            <a:r>
              <a:rPr lang="fr-FR" b="1">
                <a:latin typeface="Calibri" pitchFamily="34" charset="0"/>
              </a:rPr>
              <a:t>DOS</a:t>
            </a:r>
          </a:p>
        </p:txBody>
      </p:sp>
      <p:grpSp>
        <p:nvGrpSpPr>
          <p:cNvPr id="19" name="Group 134"/>
          <p:cNvGrpSpPr>
            <a:grpSpLocks/>
          </p:cNvGrpSpPr>
          <p:nvPr/>
        </p:nvGrpSpPr>
        <p:grpSpPr bwMode="auto">
          <a:xfrm>
            <a:off x="4659313" y="4387850"/>
            <a:ext cx="2174875" cy="1514475"/>
            <a:chOff x="5919" y="1389"/>
            <a:chExt cx="1370" cy="954"/>
          </a:xfrm>
        </p:grpSpPr>
        <p:grpSp>
          <p:nvGrpSpPr>
            <p:cNvPr id="20" name="Group 135"/>
            <p:cNvGrpSpPr>
              <a:grpSpLocks/>
            </p:cNvGrpSpPr>
            <p:nvPr/>
          </p:nvGrpSpPr>
          <p:grpSpPr bwMode="auto">
            <a:xfrm>
              <a:off x="5919" y="1389"/>
              <a:ext cx="1104" cy="954"/>
              <a:chOff x="5919" y="1389"/>
              <a:chExt cx="1104" cy="954"/>
            </a:xfrm>
          </p:grpSpPr>
          <p:grpSp>
            <p:nvGrpSpPr>
              <p:cNvPr id="21" name="Group 136"/>
              <p:cNvGrpSpPr>
                <a:grpSpLocks/>
              </p:cNvGrpSpPr>
              <p:nvPr/>
            </p:nvGrpSpPr>
            <p:grpSpPr bwMode="auto">
              <a:xfrm>
                <a:off x="5934" y="1389"/>
                <a:ext cx="1009" cy="954"/>
                <a:chOff x="2809" y="728"/>
                <a:chExt cx="1009" cy="954"/>
              </a:xfrm>
            </p:grpSpPr>
            <p:sp>
              <p:nvSpPr>
                <p:cNvPr id="104585" name="Arc 137"/>
                <p:cNvSpPr>
                  <a:spLocks/>
                </p:cNvSpPr>
                <p:nvPr/>
              </p:nvSpPr>
              <p:spPr bwMode="auto">
                <a:xfrm rot="5400000">
                  <a:off x="2965" y="1334"/>
                  <a:ext cx="192" cy="503"/>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0000FF"/>
                </a:solidFill>
                <a:ln w="25400">
                  <a:solidFill>
                    <a:srgbClr val="0000FF"/>
                  </a:solidFill>
                  <a:round/>
                  <a:headEnd/>
                  <a:tailEnd/>
                </a:ln>
                <a:effectLst/>
              </p:spPr>
              <p:txBody>
                <a:bodyPr wrap="none" anchor="ctr"/>
                <a:lstStyle/>
                <a:p>
                  <a:endParaRPr lang="fr-FR">
                    <a:latin typeface="Calibri" pitchFamily="34" charset="0"/>
                  </a:endParaRPr>
                </a:p>
              </p:txBody>
            </p:sp>
            <p:sp>
              <p:nvSpPr>
                <p:cNvPr id="104586" name="Arc 138"/>
                <p:cNvSpPr>
                  <a:spLocks/>
                </p:cNvSpPr>
                <p:nvPr/>
              </p:nvSpPr>
              <p:spPr bwMode="auto">
                <a:xfrm rot="5400000" flipH="1">
                  <a:off x="2965" y="1148"/>
                  <a:ext cx="192" cy="503"/>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0000FF"/>
                </a:solidFill>
                <a:ln w="25400">
                  <a:solidFill>
                    <a:srgbClr val="0000FF"/>
                  </a:solidFill>
                  <a:round/>
                  <a:headEnd/>
                  <a:tailEnd/>
                </a:ln>
                <a:effectLst/>
              </p:spPr>
              <p:txBody>
                <a:bodyPr wrap="none" anchor="ctr"/>
                <a:lstStyle/>
                <a:p>
                  <a:endParaRPr lang="fr-FR">
                    <a:latin typeface="Calibri" pitchFamily="34" charset="0"/>
                  </a:endParaRPr>
                </a:p>
              </p:txBody>
            </p:sp>
            <p:sp>
              <p:nvSpPr>
                <p:cNvPr id="104587" name="Arc 139"/>
                <p:cNvSpPr>
                  <a:spLocks/>
                </p:cNvSpPr>
                <p:nvPr/>
              </p:nvSpPr>
              <p:spPr bwMode="auto">
                <a:xfrm rot="5400000">
                  <a:off x="2960" y="770"/>
                  <a:ext cx="192" cy="49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0000FF"/>
                  </a:solidFill>
                  <a:round/>
                  <a:headEnd/>
                  <a:tailEnd/>
                </a:ln>
                <a:effectLst/>
              </p:spPr>
              <p:txBody>
                <a:bodyPr wrap="none" anchor="ctr"/>
                <a:lstStyle/>
                <a:p>
                  <a:endParaRPr lang="fr-FR">
                    <a:latin typeface="Calibri" pitchFamily="34" charset="0"/>
                  </a:endParaRPr>
                </a:p>
              </p:txBody>
            </p:sp>
            <p:sp>
              <p:nvSpPr>
                <p:cNvPr id="104588" name="Arc 140"/>
                <p:cNvSpPr>
                  <a:spLocks/>
                </p:cNvSpPr>
                <p:nvPr/>
              </p:nvSpPr>
              <p:spPr bwMode="auto">
                <a:xfrm rot="5400000" flipH="1">
                  <a:off x="2960" y="578"/>
                  <a:ext cx="192" cy="49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0000FF"/>
                  </a:solidFill>
                  <a:round/>
                  <a:headEnd/>
                  <a:tailEnd/>
                </a:ln>
                <a:effectLst/>
              </p:spPr>
              <p:txBody>
                <a:bodyPr wrap="none" anchor="ctr"/>
                <a:lstStyle/>
                <a:p>
                  <a:endParaRPr lang="fr-FR">
                    <a:latin typeface="Calibri" pitchFamily="34" charset="0"/>
                  </a:endParaRPr>
                </a:p>
              </p:txBody>
            </p:sp>
            <p:sp>
              <p:nvSpPr>
                <p:cNvPr id="104589" name="Arc 141"/>
                <p:cNvSpPr>
                  <a:spLocks/>
                </p:cNvSpPr>
                <p:nvPr/>
              </p:nvSpPr>
              <p:spPr bwMode="auto">
                <a:xfrm rot="5400000" flipH="1">
                  <a:off x="3290" y="632"/>
                  <a:ext cx="48" cy="100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0000FF"/>
                  </a:solidFill>
                  <a:round/>
                  <a:headEnd/>
                  <a:tailEnd/>
                </a:ln>
                <a:effectLst/>
              </p:spPr>
              <p:txBody>
                <a:bodyPr wrap="none" anchor="ctr"/>
                <a:lstStyle/>
                <a:p>
                  <a:endParaRPr lang="fr-FR">
                    <a:latin typeface="Calibri" pitchFamily="34" charset="0"/>
                  </a:endParaRPr>
                </a:p>
              </p:txBody>
            </p:sp>
            <p:sp>
              <p:nvSpPr>
                <p:cNvPr id="104590" name="Arc 142"/>
                <p:cNvSpPr>
                  <a:spLocks/>
                </p:cNvSpPr>
                <p:nvPr/>
              </p:nvSpPr>
              <p:spPr bwMode="auto">
                <a:xfrm rot="5400000">
                  <a:off x="3290" y="680"/>
                  <a:ext cx="48" cy="100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0000FF"/>
                </a:solidFill>
                <a:ln w="25400">
                  <a:solidFill>
                    <a:srgbClr val="0000FF"/>
                  </a:solidFill>
                  <a:round/>
                  <a:headEnd/>
                  <a:tailEnd/>
                </a:ln>
                <a:effectLst/>
              </p:spPr>
              <p:txBody>
                <a:bodyPr wrap="none" anchor="ctr"/>
                <a:lstStyle/>
                <a:p>
                  <a:endParaRPr lang="fr-FR">
                    <a:latin typeface="Calibri" pitchFamily="34" charset="0"/>
                  </a:endParaRPr>
                </a:p>
              </p:txBody>
            </p:sp>
          </p:grpSp>
          <p:sp>
            <p:nvSpPr>
              <p:cNvPr id="104591" name="Line 143"/>
              <p:cNvSpPr>
                <a:spLocks noChangeShapeType="1"/>
              </p:cNvSpPr>
              <p:nvPr/>
            </p:nvSpPr>
            <p:spPr bwMode="auto">
              <a:xfrm rot="5400000" flipH="1">
                <a:off x="6471" y="1278"/>
                <a:ext cx="0" cy="1104"/>
              </a:xfrm>
              <a:prstGeom prst="line">
                <a:avLst/>
              </a:prstGeom>
              <a:noFill/>
              <a:ln w="25400">
                <a:solidFill>
                  <a:srgbClr val="FF0000"/>
                </a:solidFill>
                <a:prstDash val="dash"/>
                <a:round/>
                <a:headEnd/>
                <a:tailEnd/>
              </a:ln>
              <a:effectLst/>
            </p:spPr>
            <p:txBody>
              <a:bodyPr wrap="none" anchor="ctr"/>
              <a:lstStyle/>
              <a:p>
                <a:endParaRPr lang="fr-FR">
                  <a:latin typeface="Calibri" pitchFamily="34" charset="0"/>
                </a:endParaRPr>
              </a:p>
            </p:txBody>
          </p:sp>
        </p:grpSp>
        <p:sp>
          <p:nvSpPr>
            <p:cNvPr id="104592" name="Text Box 144"/>
            <p:cNvSpPr txBox="1">
              <a:spLocks noChangeArrowheads="1"/>
            </p:cNvSpPr>
            <p:nvPr/>
          </p:nvSpPr>
          <p:spPr bwMode="auto">
            <a:xfrm flipH="1">
              <a:off x="7001" y="1715"/>
              <a:ext cx="288" cy="231"/>
            </a:xfrm>
            <a:prstGeom prst="rect">
              <a:avLst/>
            </a:prstGeom>
            <a:noFill/>
            <a:ln w="25400" algn="ctr">
              <a:noFill/>
              <a:miter lim="800000"/>
              <a:headEnd/>
              <a:tailEnd/>
            </a:ln>
            <a:effectLst/>
          </p:spPr>
          <p:txBody>
            <a:bodyPr>
              <a:spAutoFit/>
            </a:bodyPr>
            <a:lstStyle/>
            <a:p>
              <a:pPr>
                <a:spcBef>
                  <a:spcPct val="50000"/>
                </a:spcBef>
              </a:pPr>
              <a:r>
                <a:rPr lang="fr-FR" b="1">
                  <a:solidFill>
                    <a:srgbClr val="FF0000"/>
                  </a:solidFill>
                  <a:latin typeface="Calibri" pitchFamily="34" charset="0"/>
                </a:rPr>
                <a:t>E</a:t>
              </a:r>
              <a:r>
                <a:rPr lang="fr-FR" b="1" baseline="-25000">
                  <a:solidFill>
                    <a:srgbClr val="FF0000"/>
                  </a:solidFill>
                  <a:latin typeface="Calibri" pitchFamily="34" charset="0"/>
                </a:rPr>
                <a:t>F</a:t>
              </a:r>
            </a:p>
          </p:txBody>
        </p:sp>
      </p:grpSp>
      <p:sp>
        <p:nvSpPr>
          <p:cNvPr id="104593" name="Line 145"/>
          <p:cNvSpPr>
            <a:spLocks noChangeShapeType="1"/>
          </p:cNvSpPr>
          <p:nvPr/>
        </p:nvSpPr>
        <p:spPr bwMode="auto">
          <a:xfrm rot="5400000" flipH="1">
            <a:off x="3757613" y="5022850"/>
            <a:ext cx="1828800" cy="0"/>
          </a:xfrm>
          <a:prstGeom prst="line">
            <a:avLst/>
          </a:prstGeom>
          <a:noFill/>
          <a:ln w="25400">
            <a:solidFill>
              <a:schemeClr val="tx1"/>
            </a:solidFill>
            <a:round/>
            <a:headEnd/>
            <a:tailEnd type="triangle" w="med" len="med"/>
          </a:ln>
          <a:effectLst/>
        </p:spPr>
        <p:txBody>
          <a:bodyPr wrap="none" anchor="ctr"/>
          <a:lstStyle/>
          <a:p>
            <a:endParaRPr lang="fr-FR">
              <a:latin typeface="Calibri" pitchFamily="34" charset="0"/>
            </a:endParaRPr>
          </a:p>
        </p:txBody>
      </p:sp>
      <p:grpSp>
        <p:nvGrpSpPr>
          <p:cNvPr id="22" name="Group 54"/>
          <p:cNvGrpSpPr>
            <a:grpSpLocks/>
          </p:cNvGrpSpPr>
          <p:nvPr/>
        </p:nvGrpSpPr>
        <p:grpSpPr bwMode="auto">
          <a:xfrm>
            <a:off x="190500" y="6281738"/>
            <a:ext cx="8782050" cy="488950"/>
            <a:chOff x="4392612" y="5581656"/>
            <a:chExt cx="4212742" cy="465576"/>
          </a:xfrm>
          <a:solidFill>
            <a:srgbClr val="0070C0"/>
          </a:solidFill>
        </p:grpSpPr>
        <p:sp>
          <p:nvSpPr>
            <p:cNvPr id="52" name="AutoShape 19"/>
            <p:cNvSpPr>
              <a:spLocks noChangeArrowheads="1"/>
            </p:cNvSpPr>
            <p:nvPr/>
          </p:nvSpPr>
          <p:spPr bwMode="auto">
            <a:xfrm>
              <a:off x="4392612" y="5581656"/>
              <a:ext cx="4212742" cy="465576"/>
            </a:xfrm>
            <a:prstGeom prst="roundRect">
              <a:avLst>
                <a:gd name="adj" fmla="val 16667"/>
              </a:avLst>
            </a:prstGeom>
            <a:grpFill/>
            <a:ln w="9525">
              <a:round/>
              <a:headEnd/>
              <a:tailEnd/>
            </a:ln>
            <a:effectLst>
              <a:outerShdw dist="50800" dir="5400000" algn="ctr" rotWithShape="0">
                <a:srgbClr val="FF9900"/>
              </a:outerShdw>
            </a:effectLst>
            <a:scene3d>
              <a:camera prst="legacyObliqueTopRight"/>
              <a:lightRig rig="legacyFlat3" dir="b"/>
            </a:scene3d>
            <a:sp3d extrusionH="49200" prstMaterial="legacyMatte">
              <a:bevelT w="13500" h="13500" prst="angle"/>
              <a:bevelB w="13500" h="13500" prst="angle"/>
              <a:extrusionClr>
                <a:schemeClr val="bg2"/>
              </a:extrusionClr>
            </a:sp3d>
          </p:spPr>
          <p:txBody>
            <a:bodyPr wrap="none" anchor="ctr">
              <a:flatTx/>
            </a:bodyPr>
            <a:lstStyle/>
            <a:p>
              <a:pPr algn="ctr">
                <a:defRPr/>
              </a:pPr>
              <a:endParaRPr lang="fr-FR">
                <a:solidFill>
                  <a:schemeClr val="bg1"/>
                </a:solidFill>
                <a:latin typeface="Calibri" pitchFamily="34" charset="0"/>
                <a:cs typeface="Arial" pitchFamily="34" charset="0"/>
              </a:endParaRPr>
            </a:p>
          </p:txBody>
        </p:sp>
        <p:sp>
          <p:nvSpPr>
            <p:cNvPr id="104596" name="Rectangle 120"/>
            <p:cNvSpPr>
              <a:spLocks noChangeArrowheads="1"/>
            </p:cNvSpPr>
            <p:nvPr/>
          </p:nvSpPr>
          <p:spPr bwMode="auto">
            <a:xfrm>
              <a:off x="4392612" y="5581656"/>
              <a:ext cx="4168103" cy="435344"/>
            </a:xfrm>
            <a:prstGeom prst="rect">
              <a:avLst/>
            </a:prstGeom>
            <a:grpFill/>
            <a:ln w="9525">
              <a:noFill/>
              <a:miter lim="800000"/>
              <a:headEnd/>
              <a:tailEnd/>
            </a:ln>
          </p:spPr>
          <p:txBody>
            <a:bodyPr wrap="square">
              <a:spAutoFit/>
            </a:bodyPr>
            <a:lstStyle/>
            <a:p>
              <a:pPr algn="ctr">
                <a:buFont typeface="Wingdings" pitchFamily="2" charset="2"/>
                <a:buNone/>
              </a:pPr>
              <a:r>
                <a:rPr lang="fr-FR" sz="2400" b="1" dirty="0" err="1">
                  <a:solidFill>
                    <a:schemeClr val="bg1"/>
                  </a:solidFill>
                  <a:latin typeface="Calibri" pitchFamily="34" charset="0"/>
                </a:rPr>
                <a:t>Exotic</a:t>
              </a:r>
              <a:r>
                <a:rPr lang="fr-FR" sz="2400" b="1" dirty="0">
                  <a:solidFill>
                    <a:schemeClr val="bg1"/>
                  </a:solidFill>
                  <a:latin typeface="Calibri" pitchFamily="34" charset="0"/>
                </a:rPr>
                <a:t> </a:t>
              </a:r>
              <a:r>
                <a:rPr lang="fr-FR" sz="2400" b="1" dirty="0" err="1">
                  <a:solidFill>
                    <a:schemeClr val="bg1"/>
                  </a:solidFill>
                  <a:latin typeface="Calibri" pitchFamily="34" charset="0"/>
                </a:rPr>
                <a:t>properties</a:t>
              </a:r>
              <a:r>
                <a:rPr lang="fr-FR" sz="2400" b="1" dirty="0">
                  <a:solidFill>
                    <a:schemeClr val="bg1"/>
                  </a:solidFill>
                  <a:latin typeface="Calibri" pitchFamily="34" charset="0"/>
                </a:rPr>
                <a:t> </a:t>
              </a:r>
              <a:r>
                <a:rPr lang="fr-FR" sz="2400" b="1" dirty="0" err="1">
                  <a:solidFill>
                    <a:schemeClr val="bg1"/>
                  </a:solidFill>
                  <a:latin typeface="Calibri" pitchFamily="34" charset="0"/>
                </a:rPr>
                <a:t>at</a:t>
              </a:r>
              <a:r>
                <a:rPr lang="fr-FR" sz="2400" b="1" dirty="0">
                  <a:solidFill>
                    <a:schemeClr val="bg1"/>
                  </a:solidFill>
                  <a:latin typeface="Calibri" pitchFamily="34" charset="0"/>
                </a:rPr>
                <a:t> the (</a:t>
              </a:r>
              <a:r>
                <a:rPr lang="fr-FR" sz="2400" b="1" dirty="0" err="1">
                  <a:solidFill>
                    <a:schemeClr val="bg1"/>
                  </a:solidFill>
                  <a:latin typeface="Calibri" pitchFamily="34" charset="0"/>
                </a:rPr>
                <a:t>Mott</a:t>
              </a:r>
              <a:r>
                <a:rPr lang="fr-FR" sz="2400" b="1" dirty="0">
                  <a:solidFill>
                    <a:schemeClr val="bg1"/>
                  </a:solidFill>
                  <a:latin typeface="Calibri" pitchFamily="34" charset="0"/>
                </a:rPr>
                <a:t>) </a:t>
              </a:r>
              <a:r>
                <a:rPr lang="fr-FR" sz="2400" b="1" dirty="0" err="1">
                  <a:solidFill>
                    <a:schemeClr val="bg1"/>
                  </a:solidFill>
                  <a:latin typeface="Calibri" pitchFamily="34" charset="0"/>
                </a:rPr>
                <a:t>insulator</a:t>
              </a:r>
              <a:r>
                <a:rPr lang="fr-FR" sz="2400" b="1" dirty="0">
                  <a:solidFill>
                    <a:schemeClr val="bg1"/>
                  </a:solidFill>
                  <a:latin typeface="Calibri" pitchFamily="34" charset="0"/>
                </a:rPr>
                <a:t> to </a:t>
              </a:r>
              <a:r>
                <a:rPr lang="fr-FR" sz="2400" b="1" dirty="0" err="1">
                  <a:solidFill>
                    <a:schemeClr val="bg1"/>
                  </a:solidFill>
                  <a:latin typeface="Calibri" pitchFamily="34" charset="0"/>
                </a:rPr>
                <a:t>metal</a:t>
              </a:r>
              <a:r>
                <a:rPr lang="fr-FR" sz="2400" b="1" dirty="0">
                  <a:solidFill>
                    <a:schemeClr val="bg1"/>
                  </a:solidFill>
                  <a:latin typeface="Calibri" pitchFamily="34" charset="0"/>
                </a:rPr>
                <a:t> transition</a:t>
              </a:r>
            </a:p>
          </p:txBody>
        </p:sp>
      </p:grpSp>
      <p:grpSp>
        <p:nvGrpSpPr>
          <p:cNvPr id="149" name="Groupe 148"/>
          <p:cNvGrpSpPr/>
          <p:nvPr/>
        </p:nvGrpSpPr>
        <p:grpSpPr>
          <a:xfrm>
            <a:off x="1599976" y="1294119"/>
            <a:ext cx="6116128" cy="4563374"/>
            <a:chOff x="1328468" y="1526875"/>
            <a:chExt cx="6116128" cy="4563374"/>
          </a:xfrm>
        </p:grpSpPr>
        <p:sp>
          <p:nvSpPr>
            <p:cNvPr id="150" name="Rectangle 149"/>
            <p:cNvSpPr/>
            <p:nvPr/>
          </p:nvSpPr>
          <p:spPr bwMode="auto">
            <a:xfrm>
              <a:off x="1328468" y="1526875"/>
              <a:ext cx="6116128" cy="4563374"/>
            </a:xfrm>
            <a:prstGeom prst="rect">
              <a:avLst/>
            </a:prstGeom>
            <a:solidFill>
              <a:schemeClr val="bg1"/>
            </a:solidFill>
            <a:ln w="22225" cap="flat" cmpd="sng" algn="ctr">
              <a:solidFill>
                <a:schemeClr val="tx1">
                  <a:lumMod val="50000"/>
                  <a:lumOff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Calibri" pitchFamily="34" charset="0"/>
              </a:endParaRPr>
            </a:p>
          </p:txBody>
        </p:sp>
        <p:grpSp>
          <p:nvGrpSpPr>
            <p:cNvPr id="151" name="Groupe 37"/>
            <p:cNvGrpSpPr/>
            <p:nvPr/>
          </p:nvGrpSpPr>
          <p:grpSpPr>
            <a:xfrm>
              <a:off x="1568329" y="1682138"/>
              <a:ext cx="5263988" cy="4223321"/>
              <a:chOff x="300246" y="1354334"/>
              <a:chExt cx="5263988" cy="4223321"/>
            </a:xfrm>
          </p:grpSpPr>
          <p:sp>
            <p:nvSpPr>
              <p:cNvPr id="152" name="Forme libre 151"/>
              <p:cNvSpPr/>
              <p:nvPr/>
            </p:nvSpPr>
            <p:spPr>
              <a:xfrm>
                <a:off x="3227371" y="2307678"/>
                <a:ext cx="1800200" cy="2736304"/>
              </a:xfrm>
              <a:custGeom>
                <a:avLst/>
                <a:gdLst>
                  <a:gd name="connsiteX0" fmla="*/ 17253 w 1863306"/>
                  <a:gd name="connsiteY0" fmla="*/ 2907102 h 2932981"/>
                  <a:gd name="connsiteX1" fmla="*/ 1492370 w 1863306"/>
                  <a:gd name="connsiteY1" fmla="*/ 2932981 h 2932981"/>
                  <a:gd name="connsiteX2" fmla="*/ 1863306 w 1863306"/>
                  <a:gd name="connsiteY2" fmla="*/ 672860 h 2932981"/>
                  <a:gd name="connsiteX3" fmla="*/ 0 w 1863306"/>
                  <a:gd name="connsiteY3" fmla="*/ 0 h 2932981"/>
                  <a:gd name="connsiteX4" fmla="*/ 17253 w 1863306"/>
                  <a:gd name="connsiteY4" fmla="*/ 2907102 h 2932981"/>
                  <a:gd name="connsiteX0" fmla="*/ 17253 w 1863306"/>
                  <a:gd name="connsiteY0" fmla="*/ 2907102 h 2917824"/>
                  <a:gd name="connsiteX1" fmla="*/ 1728192 w 1863306"/>
                  <a:gd name="connsiteY1" fmla="*/ 2917824 h 2917824"/>
                  <a:gd name="connsiteX2" fmla="*/ 1863306 w 1863306"/>
                  <a:gd name="connsiteY2" fmla="*/ 672860 h 2917824"/>
                  <a:gd name="connsiteX3" fmla="*/ 0 w 1863306"/>
                  <a:gd name="connsiteY3" fmla="*/ 0 h 2917824"/>
                  <a:gd name="connsiteX4" fmla="*/ 17253 w 1863306"/>
                  <a:gd name="connsiteY4" fmla="*/ 2907102 h 2917824"/>
                  <a:gd name="connsiteX0" fmla="*/ 0 w 1846053"/>
                  <a:gd name="connsiteY0" fmla="*/ 2234242 h 2244964"/>
                  <a:gd name="connsiteX1" fmla="*/ 1710939 w 1846053"/>
                  <a:gd name="connsiteY1" fmla="*/ 2244964 h 2244964"/>
                  <a:gd name="connsiteX2" fmla="*/ 1846053 w 1846053"/>
                  <a:gd name="connsiteY2" fmla="*/ 0 h 2244964"/>
                  <a:gd name="connsiteX3" fmla="*/ 558811 w 1846053"/>
                  <a:gd name="connsiteY3" fmla="*/ 84724 h 2244964"/>
                  <a:gd name="connsiteX4" fmla="*/ 0 w 1846053"/>
                  <a:gd name="connsiteY4" fmla="*/ 2234242 h 2244964"/>
                  <a:gd name="connsiteX0" fmla="*/ 0 w 1846053"/>
                  <a:gd name="connsiteY0" fmla="*/ 2234242 h 2244964"/>
                  <a:gd name="connsiteX1" fmla="*/ 1710939 w 1846053"/>
                  <a:gd name="connsiteY1" fmla="*/ 2244964 h 2244964"/>
                  <a:gd name="connsiteX2" fmla="*/ 1846053 w 1846053"/>
                  <a:gd name="connsiteY2" fmla="*/ 0 h 2244964"/>
                  <a:gd name="connsiteX3" fmla="*/ 342787 w 1846053"/>
                  <a:gd name="connsiteY3" fmla="*/ 12716 h 2244964"/>
                  <a:gd name="connsiteX4" fmla="*/ 0 w 1846053"/>
                  <a:gd name="connsiteY4" fmla="*/ 2234242 h 2244964"/>
                  <a:gd name="connsiteX0" fmla="*/ 0 w 1846053"/>
                  <a:gd name="connsiteY0" fmla="*/ 2234242 h 2244964"/>
                  <a:gd name="connsiteX1" fmla="*/ 1710939 w 1846053"/>
                  <a:gd name="connsiteY1" fmla="*/ 2244964 h 2244964"/>
                  <a:gd name="connsiteX2" fmla="*/ 1846053 w 1846053"/>
                  <a:gd name="connsiteY2" fmla="*/ 0 h 2244964"/>
                  <a:gd name="connsiteX3" fmla="*/ 414795 w 1846053"/>
                  <a:gd name="connsiteY3" fmla="*/ 12716 h 2244964"/>
                  <a:gd name="connsiteX4" fmla="*/ 0 w 1846053"/>
                  <a:gd name="connsiteY4" fmla="*/ 2234242 h 2244964"/>
                  <a:gd name="connsiteX0" fmla="*/ 0 w 1846053"/>
                  <a:gd name="connsiteY0" fmla="*/ 2234242 h 2244964"/>
                  <a:gd name="connsiteX1" fmla="*/ 1710939 w 1846053"/>
                  <a:gd name="connsiteY1" fmla="*/ 2244964 h 2244964"/>
                  <a:gd name="connsiteX2" fmla="*/ 1846053 w 1846053"/>
                  <a:gd name="connsiteY2" fmla="*/ 0 h 2244964"/>
                  <a:gd name="connsiteX3" fmla="*/ 342787 w 1846053"/>
                  <a:gd name="connsiteY3" fmla="*/ 12716 h 2244964"/>
                  <a:gd name="connsiteX4" fmla="*/ 0 w 1846053"/>
                  <a:gd name="connsiteY4" fmla="*/ 2234242 h 2244964"/>
                  <a:gd name="connsiteX0" fmla="*/ 0 w 1863306"/>
                  <a:gd name="connsiteY0" fmla="*/ 2244964 h 2244964"/>
                  <a:gd name="connsiteX1" fmla="*/ 1728192 w 1863306"/>
                  <a:gd name="connsiteY1" fmla="*/ 2244964 h 2244964"/>
                  <a:gd name="connsiteX2" fmla="*/ 1863306 w 1863306"/>
                  <a:gd name="connsiteY2" fmla="*/ 0 h 2244964"/>
                  <a:gd name="connsiteX3" fmla="*/ 360040 w 1863306"/>
                  <a:gd name="connsiteY3" fmla="*/ 12716 h 2244964"/>
                  <a:gd name="connsiteX4" fmla="*/ 0 w 1863306"/>
                  <a:gd name="connsiteY4" fmla="*/ 2244964 h 2244964"/>
                  <a:gd name="connsiteX0" fmla="*/ 0 w 1800200"/>
                  <a:gd name="connsiteY0" fmla="*/ 2736304 h 2736304"/>
                  <a:gd name="connsiteX1" fmla="*/ 1728192 w 1800200"/>
                  <a:gd name="connsiteY1" fmla="*/ 2736304 h 2736304"/>
                  <a:gd name="connsiteX2" fmla="*/ 1800200 w 1800200"/>
                  <a:gd name="connsiteY2" fmla="*/ 0 h 2736304"/>
                  <a:gd name="connsiteX3" fmla="*/ 360040 w 1800200"/>
                  <a:gd name="connsiteY3" fmla="*/ 504056 h 2736304"/>
                  <a:gd name="connsiteX4" fmla="*/ 0 w 1800200"/>
                  <a:gd name="connsiteY4" fmla="*/ 2736304 h 2736304"/>
                  <a:gd name="connsiteX0" fmla="*/ 0 w 1800200"/>
                  <a:gd name="connsiteY0" fmla="*/ 2736304 h 2736304"/>
                  <a:gd name="connsiteX1" fmla="*/ 1728192 w 1800200"/>
                  <a:gd name="connsiteY1" fmla="*/ 2736304 h 2736304"/>
                  <a:gd name="connsiteX2" fmla="*/ 1800200 w 1800200"/>
                  <a:gd name="connsiteY2" fmla="*/ 0 h 2736304"/>
                  <a:gd name="connsiteX3" fmla="*/ 264735 w 1800200"/>
                  <a:gd name="connsiteY3" fmla="*/ 504056 h 2736304"/>
                  <a:gd name="connsiteX4" fmla="*/ 0 w 1800200"/>
                  <a:gd name="connsiteY4" fmla="*/ 2736304 h 2736304"/>
                  <a:gd name="connsiteX0" fmla="*/ 0 w 1747253"/>
                  <a:gd name="connsiteY0" fmla="*/ 2736304 h 2736304"/>
                  <a:gd name="connsiteX1" fmla="*/ 1728192 w 1747253"/>
                  <a:gd name="connsiteY1" fmla="*/ 2736304 h 2736304"/>
                  <a:gd name="connsiteX2" fmla="*/ 1747253 w 1747253"/>
                  <a:gd name="connsiteY2" fmla="*/ 0 h 2736304"/>
                  <a:gd name="connsiteX3" fmla="*/ 264735 w 1747253"/>
                  <a:gd name="connsiteY3" fmla="*/ 504056 h 2736304"/>
                  <a:gd name="connsiteX4" fmla="*/ 0 w 1747253"/>
                  <a:gd name="connsiteY4" fmla="*/ 2736304 h 2736304"/>
                  <a:gd name="connsiteX0" fmla="*/ 0 w 1747253"/>
                  <a:gd name="connsiteY0" fmla="*/ 2736304 h 2736304"/>
                  <a:gd name="connsiteX1" fmla="*/ 1728192 w 1747253"/>
                  <a:gd name="connsiteY1" fmla="*/ 2736304 h 2736304"/>
                  <a:gd name="connsiteX2" fmla="*/ 1747253 w 1747253"/>
                  <a:gd name="connsiteY2" fmla="*/ 0 h 2736304"/>
                  <a:gd name="connsiteX3" fmla="*/ 264735 w 1747253"/>
                  <a:gd name="connsiteY3" fmla="*/ 504056 h 2736304"/>
                  <a:gd name="connsiteX4" fmla="*/ 0 w 1747253"/>
                  <a:gd name="connsiteY4" fmla="*/ 2736304 h 2736304"/>
                  <a:gd name="connsiteX0" fmla="*/ 0 w 1747253"/>
                  <a:gd name="connsiteY0" fmla="*/ 2736304 h 2736304"/>
                  <a:gd name="connsiteX1" fmla="*/ 1747253 w 1747253"/>
                  <a:gd name="connsiteY1" fmla="*/ 2736304 h 2736304"/>
                  <a:gd name="connsiteX2" fmla="*/ 1747253 w 1747253"/>
                  <a:gd name="connsiteY2" fmla="*/ 0 h 2736304"/>
                  <a:gd name="connsiteX3" fmla="*/ 264735 w 1747253"/>
                  <a:gd name="connsiteY3" fmla="*/ 504056 h 2736304"/>
                  <a:gd name="connsiteX4" fmla="*/ 0 w 1747253"/>
                  <a:gd name="connsiteY4" fmla="*/ 2736304 h 2736304"/>
                  <a:gd name="connsiteX0" fmla="*/ 0 w 1747253"/>
                  <a:gd name="connsiteY0" fmla="*/ 2736304 h 2736304"/>
                  <a:gd name="connsiteX1" fmla="*/ 1747253 w 1747253"/>
                  <a:gd name="connsiteY1" fmla="*/ 2736304 h 2736304"/>
                  <a:gd name="connsiteX2" fmla="*/ 1747253 w 1747253"/>
                  <a:gd name="connsiteY2" fmla="*/ 0 h 2736304"/>
                  <a:gd name="connsiteX3" fmla="*/ 349451 w 1747253"/>
                  <a:gd name="connsiteY3" fmla="*/ 504056 h 2736304"/>
                  <a:gd name="connsiteX4" fmla="*/ 0 w 1747253"/>
                  <a:gd name="connsiteY4" fmla="*/ 2736304 h 2736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7253" h="2736304">
                    <a:moveTo>
                      <a:pt x="0" y="2736304"/>
                    </a:moveTo>
                    <a:lnTo>
                      <a:pt x="1747253" y="2736304"/>
                    </a:lnTo>
                    <a:lnTo>
                      <a:pt x="1747253" y="0"/>
                    </a:lnTo>
                    <a:lnTo>
                      <a:pt x="349451" y="504056"/>
                    </a:lnTo>
                    <a:lnTo>
                      <a:pt x="0" y="2736304"/>
                    </a:lnTo>
                    <a:close/>
                  </a:path>
                </a:pathLst>
              </a:custGeom>
              <a:solidFill>
                <a:srgbClr val="FF0000"/>
              </a:solidFill>
              <a:ln>
                <a:no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Calibri" pitchFamily="34" charset="0"/>
                </a:endParaRPr>
              </a:p>
            </p:txBody>
          </p:sp>
          <p:sp>
            <p:nvSpPr>
              <p:cNvPr id="153" name="Forme libre 152"/>
              <p:cNvSpPr/>
              <p:nvPr/>
            </p:nvSpPr>
            <p:spPr>
              <a:xfrm>
                <a:off x="3458134" y="4575625"/>
                <a:ext cx="1570545" cy="495742"/>
              </a:xfrm>
              <a:custGeom>
                <a:avLst/>
                <a:gdLst>
                  <a:gd name="connsiteX0" fmla="*/ 0 w 1586429"/>
                  <a:gd name="connsiteY0" fmla="*/ 374574 h 374574"/>
                  <a:gd name="connsiteX1" fmla="*/ 429658 w 1586429"/>
                  <a:gd name="connsiteY1" fmla="*/ 88135 h 374574"/>
                  <a:gd name="connsiteX2" fmla="*/ 1189822 w 1586429"/>
                  <a:gd name="connsiteY2" fmla="*/ 0 h 374574"/>
                  <a:gd name="connsiteX3" fmla="*/ 1586429 w 1586429"/>
                  <a:gd name="connsiteY3" fmla="*/ 55085 h 374574"/>
                  <a:gd name="connsiteX0" fmla="*/ 0 w 1586429"/>
                  <a:gd name="connsiteY0" fmla="*/ 374574 h 374574"/>
                  <a:gd name="connsiteX1" fmla="*/ 429658 w 1586429"/>
                  <a:gd name="connsiteY1" fmla="*/ 88135 h 374574"/>
                  <a:gd name="connsiteX2" fmla="*/ 1189822 w 1586429"/>
                  <a:gd name="connsiteY2" fmla="*/ 0 h 374574"/>
                  <a:gd name="connsiteX3" fmla="*/ 1586429 w 1586429"/>
                  <a:gd name="connsiteY3" fmla="*/ 55085 h 374574"/>
                  <a:gd name="connsiteX0" fmla="*/ 0 w 1586429"/>
                  <a:gd name="connsiteY0" fmla="*/ 374574 h 374574"/>
                  <a:gd name="connsiteX1" fmla="*/ 429658 w 1586429"/>
                  <a:gd name="connsiteY1" fmla="*/ 88135 h 374574"/>
                  <a:gd name="connsiteX2" fmla="*/ 1189822 w 1586429"/>
                  <a:gd name="connsiteY2" fmla="*/ 0 h 374574"/>
                  <a:gd name="connsiteX3" fmla="*/ 1586429 w 1586429"/>
                  <a:gd name="connsiteY3" fmla="*/ 55085 h 374574"/>
                  <a:gd name="connsiteX0" fmla="*/ 0 w 1583187"/>
                  <a:gd name="connsiteY0" fmla="*/ 374574 h 411972"/>
                  <a:gd name="connsiteX1" fmla="*/ 429658 w 1583187"/>
                  <a:gd name="connsiteY1" fmla="*/ 88135 h 411972"/>
                  <a:gd name="connsiteX2" fmla="*/ 1189822 w 1583187"/>
                  <a:gd name="connsiteY2" fmla="*/ 0 h 411972"/>
                  <a:gd name="connsiteX3" fmla="*/ 1583187 w 1583187"/>
                  <a:gd name="connsiteY3" fmla="*/ 411972 h 411972"/>
                  <a:gd name="connsiteX0" fmla="*/ 0 w 1583187"/>
                  <a:gd name="connsiteY0" fmla="*/ 340213 h 377611"/>
                  <a:gd name="connsiteX1" fmla="*/ 429658 w 1583187"/>
                  <a:gd name="connsiteY1" fmla="*/ 53774 h 377611"/>
                  <a:gd name="connsiteX2" fmla="*/ 1583187 w 1583187"/>
                  <a:gd name="connsiteY2" fmla="*/ 17571 h 377611"/>
                  <a:gd name="connsiteX3" fmla="*/ 1583187 w 1583187"/>
                  <a:gd name="connsiteY3" fmla="*/ 377611 h 377611"/>
                  <a:gd name="connsiteX0" fmla="*/ 0 w 1583187"/>
                  <a:gd name="connsiteY0" fmla="*/ 374701 h 412099"/>
                  <a:gd name="connsiteX1" fmla="*/ 429658 w 1583187"/>
                  <a:gd name="connsiteY1" fmla="*/ 88262 h 412099"/>
                  <a:gd name="connsiteX2" fmla="*/ 1583187 w 1583187"/>
                  <a:gd name="connsiteY2" fmla="*/ 52059 h 412099"/>
                  <a:gd name="connsiteX3" fmla="*/ 1583187 w 1583187"/>
                  <a:gd name="connsiteY3" fmla="*/ 412099 h 412099"/>
                  <a:gd name="connsiteX0" fmla="*/ 0 w 1583187"/>
                  <a:gd name="connsiteY0" fmla="*/ 448424 h 485822"/>
                  <a:gd name="connsiteX1" fmla="*/ 778457 w 1583187"/>
                  <a:gd name="connsiteY1" fmla="*/ 53774 h 485822"/>
                  <a:gd name="connsiteX2" fmla="*/ 1583187 w 1583187"/>
                  <a:gd name="connsiteY2" fmla="*/ 125782 h 485822"/>
                  <a:gd name="connsiteX3" fmla="*/ 1583187 w 1583187"/>
                  <a:gd name="connsiteY3" fmla="*/ 485822 h 485822"/>
                  <a:gd name="connsiteX0" fmla="*/ 0 w 1583187"/>
                  <a:gd name="connsiteY0" fmla="*/ 448424 h 448424"/>
                  <a:gd name="connsiteX1" fmla="*/ 778457 w 1583187"/>
                  <a:gd name="connsiteY1" fmla="*/ 53774 h 448424"/>
                  <a:gd name="connsiteX2" fmla="*/ 1583187 w 1583187"/>
                  <a:gd name="connsiteY2" fmla="*/ 125782 h 448424"/>
                  <a:gd name="connsiteX3" fmla="*/ 1570545 w 1583187"/>
                  <a:gd name="connsiteY3" fmla="*/ 413814 h 448424"/>
                  <a:gd name="connsiteX0" fmla="*/ 0 w 1583187"/>
                  <a:gd name="connsiteY0" fmla="*/ 448424 h 485822"/>
                  <a:gd name="connsiteX1" fmla="*/ 778457 w 1583187"/>
                  <a:gd name="connsiteY1" fmla="*/ 53774 h 485822"/>
                  <a:gd name="connsiteX2" fmla="*/ 1583187 w 1583187"/>
                  <a:gd name="connsiteY2" fmla="*/ 125782 h 485822"/>
                  <a:gd name="connsiteX3" fmla="*/ 1570545 w 1583187"/>
                  <a:gd name="connsiteY3" fmla="*/ 485822 h 485822"/>
                  <a:gd name="connsiteX0" fmla="*/ 0 w 1583187"/>
                  <a:gd name="connsiteY0" fmla="*/ 446439 h 483837"/>
                  <a:gd name="connsiteX1" fmla="*/ 778457 w 1583187"/>
                  <a:gd name="connsiteY1" fmla="*/ 51789 h 483837"/>
                  <a:gd name="connsiteX2" fmla="*/ 1583187 w 1583187"/>
                  <a:gd name="connsiteY2" fmla="*/ 135702 h 483837"/>
                  <a:gd name="connsiteX3" fmla="*/ 1570545 w 1583187"/>
                  <a:gd name="connsiteY3" fmla="*/ 483837 h 483837"/>
                  <a:gd name="connsiteX0" fmla="*/ 0 w 1583187"/>
                  <a:gd name="connsiteY0" fmla="*/ 446439 h 495742"/>
                  <a:gd name="connsiteX1" fmla="*/ 778457 w 1583187"/>
                  <a:gd name="connsiteY1" fmla="*/ 51789 h 495742"/>
                  <a:gd name="connsiteX2" fmla="*/ 1583187 w 1583187"/>
                  <a:gd name="connsiteY2" fmla="*/ 135702 h 495742"/>
                  <a:gd name="connsiteX3" fmla="*/ 1583187 w 1583187"/>
                  <a:gd name="connsiteY3" fmla="*/ 495742 h 495742"/>
                  <a:gd name="connsiteX4" fmla="*/ 1570545 w 1583187"/>
                  <a:gd name="connsiteY4" fmla="*/ 483837 h 4957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3187" h="495742">
                    <a:moveTo>
                      <a:pt x="0" y="446439"/>
                    </a:moveTo>
                    <a:cubicBezTo>
                      <a:pt x="143219" y="350959"/>
                      <a:pt x="514593" y="103578"/>
                      <a:pt x="778457" y="51789"/>
                    </a:cubicBezTo>
                    <a:cubicBezTo>
                      <a:pt x="1042321" y="0"/>
                      <a:pt x="1451712" y="68043"/>
                      <a:pt x="1583187" y="135702"/>
                    </a:cubicBezTo>
                    <a:lnTo>
                      <a:pt x="1583187" y="495742"/>
                    </a:lnTo>
                    <a:lnTo>
                      <a:pt x="1570545" y="483837"/>
                    </a:lnTo>
                  </a:path>
                </a:pathLst>
              </a:custGeom>
              <a:solidFill>
                <a:srgbClr val="FFFF00"/>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2400" dirty="0">
                  <a:latin typeface="Calibri" pitchFamily="34" charset="0"/>
                </a:endParaRPr>
              </a:p>
            </p:txBody>
          </p:sp>
          <p:sp>
            <p:nvSpPr>
              <p:cNvPr id="154" name="Forme libre 153"/>
              <p:cNvSpPr/>
              <p:nvPr/>
            </p:nvSpPr>
            <p:spPr>
              <a:xfrm>
                <a:off x="1139139" y="1975022"/>
                <a:ext cx="3888432" cy="836712"/>
              </a:xfrm>
              <a:custGeom>
                <a:avLst/>
                <a:gdLst>
                  <a:gd name="connsiteX0" fmla="*/ 1863305 w 3950898"/>
                  <a:gd name="connsiteY0" fmla="*/ 1026543 h 1026543"/>
                  <a:gd name="connsiteX1" fmla="*/ 3942272 w 3950898"/>
                  <a:gd name="connsiteY1" fmla="*/ 526211 h 1026543"/>
                  <a:gd name="connsiteX2" fmla="*/ 3950898 w 3950898"/>
                  <a:gd name="connsiteY2" fmla="*/ 0 h 1026543"/>
                  <a:gd name="connsiteX3" fmla="*/ 0 w 3950898"/>
                  <a:gd name="connsiteY3" fmla="*/ 0 h 1026543"/>
                  <a:gd name="connsiteX4" fmla="*/ 0 w 3950898"/>
                  <a:gd name="connsiteY4" fmla="*/ 370936 h 1026543"/>
                  <a:gd name="connsiteX5" fmla="*/ 1863305 w 3950898"/>
                  <a:gd name="connsiteY5" fmla="*/ 1026543 h 1026543"/>
                  <a:gd name="connsiteX0" fmla="*/ 1848598 w 3950898"/>
                  <a:gd name="connsiteY0" fmla="*/ 1050830 h 1050830"/>
                  <a:gd name="connsiteX1" fmla="*/ 3942272 w 3950898"/>
                  <a:gd name="connsiteY1" fmla="*/ 526211 h 1050830"/>
                  <a:gd name="connsiteX2" fmla="*/ 3950898 w 3950898"/>
                  <a:gd name="connsiteY2" fmla="*/ 0 h 1050830"/>
                  <a:gd name="connsiteX3" fmla="*/ 0 w 3950898"/>
                  <a:gd name="connsiteY3" fmla="*/ 0 h 1050830"/>
                  <a:gd name="connsiteX4" fmla="*/ 0 w 3950898"/>
                  <a:gd name="connsiteY4" fmla="*/ 370936 h 1050830"/>
                  <a:gd name="connsiteX5" fmla="*/ 1848598 w 3950898"/>
                  <a:gd name="connsiteY5" fmla="*/ 1050830 h 1050830"/>
                  <a:gd name="connsiteX0" fmla="*/ 1848598 w 3950898"/>
                  <a:gd name="connsiteY0" fmla="*/ 1050829 h 1050829"/>
                  <a:gd name="connsiteX1" fmla="*/ 3942272 w 3950898"/>
                  <a:gd name="connsiteY1" fmla="*/ 526211 h 1050829"/>
                  <a:gd name="connsiteX2" fmla="*/ 3950898 w 3950898"/>
                  <a:gd name="connsiteY2" fmla="*/ 0 h 1050829"/>
                  <a:gd name="connsiteX3" fmla="*/ 0 w 3950898"/>
                  <a:gd name="connsiteY3" fmla="*/ 0 h 1050829"/>
                  <a:gd name="connsiteX4" fmla="*/ 0 w 3950898"/>
                  <a:gd name="connsiteY4" fmla="*/ 370936 h 1050829"/>
                  <a:gd name="connsiteX5" fmla="*/ 1848598 w 3950898"/>
                  <a:gd name="connsiteY5" fmla="*/ 1050829 h 1050829"/>
                  <a:gd name="connsiteX0" fmla="*/ 1920606 w 3950898"/>
                  <a:gd name="connsiteY0" fmla="*/ 1050830 h 1050830"/>
                  <a:gd name="connsiteX1" fmla="*/ 3942272 w 3950898"/>
                  <a:gd name="connsiteY1" fmla="*/ 526211 h 1050830"/>
                  <a:gd name="connsiteX2" fmla="*/ 3950898 w 3950898"/>
                  <a:gd name="connsiteY2" fmla="*/ 0 h 1050830"/>
                  <a:gd name="connsiteX3" fmla="*/ 0 w 3950898"/>
                  <a:gd name="connsiteY3" fmla="*/ 0 h 1050830"/>
                  <a:gd name="connsiteX4" fmla="*/ 0 w 3950898"/>
                  <a:gd name="connsiteY4" fmla="*/ 370936 h 1050830"/>
                  <a:gd name="connsiteX5" fmla="*/ 1920606 w 3950898"/>
                  <a:gd name="connsiteY5" fmla="*/ 1050830 h 1050830"/>
                  <a:gd name="connsiteX0" fmla="*/ 1920606 w 3950898"/>
                  <a:gd name="connsiteY0" fmla="*/ 1050830 h 1050830"/>
                  <a:gd name="connsiteX1" fmla="*/ 3936830 w 3950898"/>
                  <a:gd name="connsiteY1" fmla="*/ 546773 h 1050830"/>
                  <a:gd name="connsiteX2" fmla="*/ 3950898 w 3950898"/>
                  <a:gd name="connsiteY2" fmla="*/ 0 h 1050830"/>
                  <a:gd name="connsiteX3" fmla="*/ 0 w 3950898"/>
                  <a:gd name="connsiteY3" fmla="*/ 0 h 1050830"/>
                  <a:gd name="connsiteX4" fmla="*/ 0 w 3950898"/>
                  <a:gd name="connsiteY4" fmla="*/ 370936 h 1050830"/>
                  <a:gd name="connsiteX5" fmla="*/ 1920606 w 3950898"/>
                  <a:gd name="connsiteY5" fmla="*/ 1050830 h 1050830"/>
                  <a:gd name="connsiteX0" fmla="*/ 1920606 w 3950898"/>
                  <a:gd name="connsiteY0" fmla="*/ 1050830 h 1050830"/>
                  <a:gd name="connsiteX1" fmla="*/ 3864822 w 3950898"/>
                  <a:gd name="connsiteY1" fmla="*/ 546773 h 1050830"/>
                  <a:gd name="connsiteX2" fmla="*/ 3950898 w 3950898"/>
                  <a:gd name="connsiteY2" fmla="*/ 0 h 1050830"/>
                  <a:gd name="connsiteX3" fmla="*/ 0 w 3950898"/>
                  <a:gd name="connsiteY3" fmla="*/ 0 h 1050830"/>
                  <a:gd name="connsiteX4" fmla="*/ 0 w 3950898"/>
                  <a:gd name="connsiteY4" fmla="*/ 370936 h 1050830"/>
                  <a:gd name="connsiteX5" fmla="*/ 1920606 w 3950898"/>
                  <a:gd name="connsiteY5" fmla="*/ 1050830 h 1050830"/>
                  <a:gd name="connsiteX0" fmla="*/ 1920606 w 3864822"/>
                  <a:gd name="connsiteY0" fmla="*/ 1050830 h 1050830"/>
                  <a:gd name="connsiteX1" fmla="*/ 3864822 w 3864822"/>
                  <a:gd name="connsiteY1" fmla="*/ 546773 h 1050830"/>
                  <a:gd name="connsiteX2" fmla="*/ 3864822 w 3864822"/>
                  <a:gd name="connsiteY2" fmla="*/ 42717 h 1050830"/>
                  <a:gd name="connsiteX3" fmla="*/ 0 w 3864822"/>
                  <a:gd name="connsiteY3" fmla="*/ 0 h 1050830"/>
                  <a:gd name="connsiteX4" fmla="*/ 0 w 3864822"/>
                  <a:gd name="connsiteY4" fmla="*/ 370936 h 1050830"/>
                  <a:gd name="connsiteX5" fmla="*/ 1920606 w 3864822"/>
                  <a:gd name="connsiteY5" fmla="*/ 1050830 h 1050830"/>
                  <a:gd name="connsiteX0" fmla="*/ 1920606 w 3864822"/>
                  <a:gd name="connsiteY0" fmla="*/ 1080121 h 1080121"/>
                  <a:gd name="connsiteX1" fmla="*/ 3864822 w 3864822"/>
                  <a:gd name="connsiteY1" fmla="*/ 576064 h 1080121"/>
                  <a:gd name="connsiteX2" fmla="*/ 3864822 w 3864822"/>
                  <a:gd name="connsiteY2" fmla="*/ 0 h 1080121"/>
                  <a:gd name="connsiteX3" fmla="*/ 0 w 3864822"/>
                  <a:gd name="connsiteY3" fmla="*/ 29291 h 1080121"/>
                  <a:gd name="connsiteX4" fmla="*/ 0 w 3864822"/>
                  <a:gd name="connsiteY4" fmla="*/ 400227 h 1080121"/>
                  <a:gd name="connsiteX5" fmla="*/ 1920606 w 3864822"/>
                  <a:gd name="connsiteY5" fmla="*/ 1080121 h 1080121"/>
                  <a:gd name="connsiteX0" fmla="*/ 1920606 w 3864822"/>
                  <a:gd name="connsiteY0" fmla="*/ 1080120 h 1080120"/>
                  <a:gd name="connsiteX1" fmla="*/ 3864822 w 3864822"/>
                  <a:gd name="connsiteY1" fmla="*/ 576063 h 1080120"/>
                  <a:gd name="connsiteX2" fmla="*/ 3864822 w 3864822"/>
                  <a:gd name="connsiteY2" fmla="*/ 0 h 1080120"/>
                  <a:gd name="connsiteX3" fmla="*/ 0 w 3864822"/>
                  <a:gd name="connsiteY3" fmla="*/ 29290 h 1080120"/>
                  <a:gd name="connsiteX4" fmla="*/ 0 w 3864822"/>
                  <a:gd name="connsiteY4" fmla="*/ 400226 h 1080120"/>
                  <a:gd name="connsiteX5" fmla="*/ 1920606 w 3864822"/>
                  <a:gd name="connsiteY5" fmla="*/ 1080120 h 1080120"/>
                  <a:gd name="connsiteX0" fmla="*/ 1920606 w 3864822"/>
                  <a:gd name="connsiteY0" fmla="*/ 1080121 h 1080121"/>
                  <a:gd name="connsiteX1" fmla="*/ 3864822 w 3864822"/>
                  <a:gd name="connsiteY1" fmla="*/ 576064 h 1080121"/>
                  <a:gd name="connsiteX2" fmla="*/ 3864822 w 3864822"/>
                  <a:gd name="connsiteY2" fmla="*/ 1 h 1080121"/>
                  <a:gd name="connsiteX3" fmla="*/ 48398 w 3864822"/>
                  <a:gd name="connsiteY3" fmla="*/ 0 h 1080121"/>
                  <a:gd name="connsiteX4" fmla="*/ 0 w 3864822"/>
                  <a:gd name="connsiteY4" fmla="*/ 400227 h 1080121"/>
                  <a:gd name="connsiteX5" fmla="*/ 1920606 w 3864822"/>
                  <a:gd name="connsiteY5" fmla="*/ 1080121 h 1080121"/>
                  <a:gd name="connsiteX0" fmla="*/ 1944216 w 3888432"/>
                  <a:gd name="connsiteY0" fmla="*/ 1080120 h 1080120"/>
                  <a:gd name="connsiteX1" fmla="*/ 3888432 w 3888432"/>
                  <a:gd name="connsiteY1" fmla="*/ 576063 h 1080120"/>
                  <a:gd name="connsiteX2" fmla="*/ 3888432 w 3888432"/>
                  <a:gd name="connsiteY2" fmla="*/ 0 h 1080120"/>
                  <a:gd name="connsiteX3" fmla="*/ 0 w 3888432"/>
                  <a:gd name="connsiteY3" fmla="*/ 0 h 1080120"/>
                  <a:gd name="connsiteX4" fmla="*/ 23610 w 3888432"/>
                  <a:gd name="connsiteY4" fmla="*/ 400226 h 1080120"/>
                  <a:gd name="connsiteX5" fmla="*/ 1944216 w 3888432"/>
                  <a:gd name="connsiteY5" fmla="*/ 1080120 h 1080120"/>
                  <a:gd name="connsiteX0" fmla="*/ 1944216 w 3888432"/>
                  <a:gd name="connsiteY0" fmla="*/ 1080121 h 1080121"/>
                  <a:gd name="connsiteX1" fmla="*/ 3888432 w 3888432"/>
                  <a:gd name="connsiteY1" fmla="*/ 576064 h 1080121"/>
                  <a:gd name="connsiteX2" fmla="*/ 3888432 w 3888432"/>
                  <a:gd name="connsiteY2" fmla="*/ 1 h 1080121"/>
                  <a:gd name="connsiteX3" fmla="*/ 0 w 3888432"/>
                  <a:gd name="connsiteY3" fmla="*/ 0 h 1080121"/>
                  <a:gd name="connsiteX4" fmla="*/ 23610 w 3888432"/>
                  <a:gd name="connsiteY4" fmla="*/ 400227 h 1080121"/>
                  <a:gd name="connsiteX5" fmla="*/ 1944216 w 3888432"/>
                  <a:gd name="connsiteY5" fmla="*/ 1080121 h 1080121"/>
                  <a:gd name="connsiteX0" fmla="*/ 1944216 w 3888432"/>
                  <a:gd name="connsiteY0" fmla="*/ 1080121 h 1080121"/>
                  <a:gd name="connsiteX1" fmla="*/ 3888432 w 3888432"/>
                  <a:gd name="connsiteY1" fmla="*/ 576064 h 1080121"/>
                  <a:gd name="connsiteX2" fmla="*/ 3888432 w 3888432"/>
                  <a:gd name="connsiteY2" fmla="*/ 1 h 1080121"/>
                  <a:gd name="connsiteX3" fmla="*/ 0 w 3888432"/>
                  <a:gd name="connsiteY3" fmla="*/ 0 h 1080121"/>
                  <a:gd name="connsiteX4" fmla="*/ 0 w 3888432"/>
                  <a:gd name="connsiteY4" fmla="*/ 405045 h 1080121"/>
                  <a:gd name="connsiteX5" fmla="*/ 1944216 w 3888432"/>
                  <a:gd name="connsiteY5" fmla="*/ 1080121 h 1080121"/>
                  <a:gd name="connsiteX0" fmla="*/ 1872208 w 3888432"/>
                  <a:gd name="connsiteY0" fmla="*/ 1012613 h 1012613"/>
                  <a:gd name="connsiteX1" fmla="*/ 3888432 w 3888432"/>
                  <a:gd name="connsiteY1" fmla="*/ 576064 h 1012613"/>
                  <a:gd name="connsiteX2" fmla="*/ 3888432 w 3888432"/>
                  <a:gd name="connsiteY2" fmla="*/ 1 h 1012613"/>
                  <a:gd name="connsiteX3" fmla="*/ 0 w 3888432"/>
                  <a:gd name="connsiteY3" fmla="*/ 0 h 1012613"/>
                  <a:gd name="connsiteX4" fmla="*/ 0 w 3888432"/>
                  <a:gd name="connsiteY4" fmla="*/ 405045 h 1012613"/>
                  <a:gd name="connsiteX5" fmla="*/ 1872208 w 3888432"/>
                  <a:gd name="connsiteY5" fmla="*/ 1012613 h 1012613"/>
                  <a:gd name="connsiteX0" fmla="*/ 2376264 w 3888432"/>
                  <a:gd name="connsiteY0" fmla="*/ 1012613 h 1012613"/>
                  <a:gd name="connsiteX1" fmla="*/ 3888432 w 3888432"/>
                  <a:gd name="connsiteY1" fmla="*/ 576064 h 1012613"/>
                  <a:gd name="connsiteX2" fmla="*/ 3888432 w 3888432"/>
                  <a:gd name="connsiteY2" fmla="*/ 1 h 1012613"/>
                  <a:gd name="connsiteX3" fmla="*/ 0 w 3888432"/>
                  <a:gd name="connsiteY3" fmla="*/ 0 h 1012613"/>
                  <a:gd name="connsiteX4" fmla="*/ 0 w 3888432"/>
                  <a:gd name="connsiteY4" fmla="*/ 405045 h 1012613"/>
                  <a:gd name="connsiteX5" fmla="*/ 2376264 w 3888432"/>
                  <a:gd name="connsiteY5" fmla="*/ 1012613 h 1012613"/>
                  <a:gd name="connsiteX0" fmla="*/ 2448272 w 3888432"/>
                  <a:gd name="connsiteY0" fmla="*/ 1012613 h 1012613"/>
                  <a:gd name="connsiteX1" fmla="*/ 3888432 w 3888432"/>
                  <a:gd name="connsiteY1" fmla="*/ 576064 h 1012613"/>
                  <a:gd name="connsiteX2" fmla="*/ 3888432 w 3888432"/>
                  <a:gd name="connsiteY2" fmla="*/ 1 h 1012613"/>
                  <a:gd name="connsiteX3" fmla="*/ 0 w 3888432"/>
                  <a:gd name="connsiteY3" fmla="*/ 0 h 1012613"/>
                  <a:gd name="connsiteX4" fmla="*/ 0 w 3888432"/>
                  <a:gd name="connsiteY4" fmla="*/ 405045 h 1012613"/>
                  <a:gd name="connsiteX5" fmla="*/ 2448272 w 3888432"/>
                  <a:gd name="connsiteY5" fmla="*/ 1012613 h 101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88432" h="1012613">
                    <a:moveTo>
                      <a:pt x="2448272" y="1012613"/>
                    </a:moveTo>
                    <a:lnTo>
                      <a:pt x="3888432" y="576064"/>
                    </a:lnTo>
                    <a:lnTo>
                      <a:pt x="3888432" y="1"/>
                    </a:lnTo>
                    <a:lnTo>
                      <a:pt x="0" y="0"/>
                    </a:lnTo>
                    <a:lnTo>
                      <a:pt x="0" y="405045"/>
                    </a:lnTo>
                    <a:lnTo>
                      <a:pt x="2448272" y="1012613"/>
                    </a:lnTo>
                    <a:close/>
                  </a:path>
                </a:pathLst>
              </a:custGeom>
              <a:gradFill>
                <a:gsLst>
                  <a:gs pos="0">
                    <a:srgbClr val="00D661"/>
                  </a:gs>
                  <a:gs pos="100000">
                    <a:srgbClr val="FF00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Calibri" pitchFamily="34" charset="0"/>
                </a:endParaRPr>
              </a:p>
            </p:txBody>
          </p:sp>
          <p:sp>
            <p:nvSpPr>
              <p:cNvPr id="155" name="Forme libre 154"/>
              <p:cNvSpPr/>
              <p:nvPr/>
            </p:nvSpPr>
            <p:spPr>
              <a:xfrm>
                <a:off x="1139139" y="2163662"/>
                <a:ext cx="2448272" cy="2880320"/>
              </a:xfrm>
              <a:custGeom>
                <a:avLst/>
                <a:gdLst>
                  <a:gd name="connsiteX0" fmla="*/ 17253 w 1863306"/>
                  <a:gd name="connsiteY0" fmla="*/ 2907102 h 2932981"/>
                  <a:gd name="connsiteX1" fmla="*/ 1492370 w 1863306"/>
                  <a:gd name="connsiteY1" fmla="*/ 2932981 h 2932981"/>
                  <a:gd name="connsiteX2" fmla="*/ 1863306 w 1863306"/>
                  <a:gd name="connsiteY2" fmla="*/ 672860 h 2932981"/>
                  <a:gd name="connsiteX3" fmla="*/ 0 w 1863306"/>
                  <a:gd name="connsiteY3" fmla="*/ 0 h 2932981"/>
                  <a:gd name="connsiteX4" fmla="*/ 17253 w 1863306"/>
                  <a:gd name="connsiteY4" fmla="*/ 2907102 h 2932981"/>
                  <a:gd name="connsiteX0" fmla="*/ 17253 w 1857225"/>
                  <a:gd name="connsiteY0" fmla="*/ 2907102 h 2932981"/>
                  <a:gd name="connsiteX1" fmla="*/ 1492370 w 1857225"/>
                  <a:gd name="connsiteY1" fmla="*/ 2932981 h 2932981"/>
                  <a:gd name="connsiteX2" fmla="*/ 1857225 w 1857225"/>
                  <a:gd name="connsiteY2" fmla="*/ 659100 h 2932981"/>
                  <a:gd name="connsiteX3" fmla="*/ 0 w 1857225"/>
                  <a:gd name="connsiteY3" fmla="*/ 0 h 2932981"/>
                  <a:gd name="connsiteX4" fmla="*/ 17253 w 1857225"/>
                  <a:gd name="connsiteY4" fmla="*/ 2907102 h 2932981"/>
                  <a:gd name="connsiteX0" fmla="*/ 17253 w 1857225"/>
                  <a:gd name="connsiteY0" fmla="*/ 2907102 h 2929334"/>
                  <a:gd name="connsiteX1" fmla="*/ 1582422 w 1857225"/>
                  <a:gd name="connsiteY1" fmla="*/ 2929334 h 2929334"/>
                  <a:gd name="connsiteX2" fmla="*/ 1857225 w 1857225"/>
                  <a:gd name="connsiteY2" fmla="*/ 659100 h 2929334"/>
                  <a:gd name="connsiteX3" fmla="*/ 0 w 1857225"/>
                  <a:gd name="connsiteY3" fmla="*/ 0 h 2929334"/>
                  <a:gd name="connsiteX4" fmla="*/ 17253 w 1857225"/>
                  <a:gd name="connsiteY4" fmla="*/ 2907102 h 2929334"/>
                  <a:gd name="connsiteX0" fmla="*/ 0 w 1868660"/>
                  <a:gd name="connsiteY0" fmla="*/ 2929334 h 2929334"/>
                  <a:gd name="connsiteX1" fmla="*/ 1593857 w 1868660"/>
                  <a:gd name="connsiteY1" fmla="*/ 2929334 h 2929334"/>
                  <a:gd name="connsiteX2" fmla="*/ 1868660 w 1868660"/>
                  <a:gd name="connsiteY2" fmla="*/ 659100 h 2929334"/>
                  <a:gd name="connsiteX3" fmla="*/ 11435 w 1868660"/>
                  <a:gd name="connsiteY3" fmla="*/ 0 h 2929334"/>
                  <a:gd name="connsiteX4" fmla="*/ 0 w 1868660"/>
                  <a:gd name="connsiteY4" fmla="*/ 2929334 h 2929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8660" h="2929334">
                    <a:moveTo>
                      <a:pt x="0" y="2929334"/>
                    </a:moveTo>
                    <a:lnTo>
                      <a:pt x="1593857" y="2929334"/>
                    </a:lnTo>
                    <a:lnTo>
                      <a:pt x="1868660" y="659100"/>
                    </a:lnTo>
                    <a:lnTo>
                      <a:pt x="11435" y="0"/>
                    </a:lnTo>
                    <a:cubicBezTo>
                      <a:pt x="7623" y="976445"/>
                      <a:pt x="3812" y="1952889"/>
                      <a:pt x="0" y="2929334"/>
                    </a:cubicBezTo>
                    <a:close/>
                  </a:path>
                </a:pathLst>
              </a:custGeom>
              <a:solidFill>
                <a:srgbClr val="00D661"/>
              </a:solidFill>
              <a:ln>
                <a:no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Calibri" pitchFamily="34" charset="0"/>
                </a:endParaRPr>
              </a:p>
            </p:txBody>
          </p:sp>
          <p:cxnSp>
            <p:nvCxnSpPr>
              <p:cNvPr id="156" name="Connecteur droit avec flèche 155"/>
              <p:cNvCxnSpPr/>
              <p:nvPr/>
            </p:nvCxnSpPr>
            <p:spPr>
              <a:xfrm flipV="1">
                <a:off x="1149936" y="1795271"/>
                <a:ext cx="0" cy="32400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7" name="ZoneTexte 156"/>
              <p:cNvSpPr txBox="1"/>
              <p:nvPr/>
            </p:nvSpPr>
            <p:spPr>
              <a:xfrm>
                <a:off x="3515403" y="5115990"/>
                <a:ext cx="2048831" cy="461665"/>
              </a:xfrm>
              <a:prstGeom prst="rect">
                <a:avLst/>
              </a:prstGeom>
              <a:noFill/>
            </p:spPr>
            <p:txBody>
              <a:bodyPr wrap="none" rtlCol="0">
                <a:spAutoFit/>
              </a:bodyPr>
              <a:lstStyle/>
              <a:p>
                <a:r>
                  <a:rPr lang="fr-FR" sz="2400" b="1" dirty="0" smtClean="0">
                    <a:latin typeface="Calibri" pitchFamily="34" charset="0"/>
                  </a:rPr>
                  <a:t>Pressure (</a:t>
                </a:r>
                <a:r>
                  <a:rPr lang="fr-FR" sz="2400" b="1" dirty="0" err="1" smtClean="0">
                    <a:latin typeface="Calibri" pitchFamily="34" charset="0"/>
                  </a:rPr>
                  <a:t>GPa</a:t>
                </a:r>
                <a:r>
                  <a:rPr lang="fr-FR" sz="2400" b="1" dirty="0" smtClean="0">
                    <a:latin typeface="Calibri" pitchFamily="34" charset="0"/>
                  </a:rPr>
                  <a:t>)</a:t>
                </a:r>
                <a:endParaRPr lang="fr-FR" sz="2400" b="1" dirty="0">
                  <a:latin typeface="Calibri" pitchFamily="34" charset="0"/>
                </a:endParaRPr>
              </a:p>
            </p:txBody>
          </p:sp>
          <p:sp>
            <p:nvSpPr>
              <p:cNvPr id="158" name="ZoneTexte 157"/>
              <p:cNvSpPr txBox="1"/>
              <p:nvPr/>
            </p:nvSpPr>
            <p:spPr>
              <a:xfrm>
                <a:off x="300246" y="1354334"/>
                <a:ext cx="2251322" cy="461665"/>
              </a:xfrm>
              <a:prstGeom prst="rect">
                <a:avLst/>
              </a:prstGeom>
              <a:noFill/>
            </p:spPr>
            <p:txBody>
              <a:bodyPr wrap="none" rtlCol="0">
                <a:spAutoFit/>
              </a:bodyPr>
              <a:lstStyle/>
              <a:p>
                <a:r>
                  <a:rPr lang="fr-FR" sz="2400" b="1" dirty="0" err="1" smtClean="0">
                    <a:latin typeface="Calibri" pitchFamily="34" charset="0"/>
                  </a:rPr>
                  <a:t>Temperature</a:t>
                </a:r>
                <a:r>
                  <a:rPr lang="fr-FR" sz="2400" b="1" dirty="0" smtClean="0">
                    <a:latin typeface="Calibri" pitchFamily="34" charset="0"/>
                  </a:rPr>
                  <a:t> (K)</a:t>
                </a:r>
                <a:endParaRPr lang="fr-FR" sz="2400" b="1" dirty="0">
                  <a:latin typeface="Calibri" pitchFamily="34" charset="0"/>
                </a:endParaRPr>
              </a:p>
            </p:txBody>
          </p:sp>
          <p:cxnSp>
            <p:nvCxnSpPr>
              <p:cNvPr id="159" name="Connecteur droit 158"/>
              <p:cNvCxnSpPr/>
              <p:nvPr/>
            </p:nvCxnSpPr>
            <p:spPr>
              <a:xfrm flipV="1">
                <a:off x="3227371" y="2739726"/>
                <a:ext cx="360040" cy="2304256"/>
              </a:xfrm>
              <a:prstGeom prst="line">
                <a:avLst/>
              </a:prstGeom>
              <a:ln w="101600">
                <a:solidFill>
                  <a:srgbClr val="080006"/>
                </a:solidFill>
                <a:prstDash val="sysDash"/>
              </a:ln>
            </p:spPr>
            <p:style>
              <a:lnRef idx="1">
                <a:schemeClr val="accent1"/>
              </a:lnRef>
              <a:fillRef idx="0">
                <a:schemeClr val="accent1"/>
              </a:fillRef>
              <a:effectRef idx="0">
                <a:schemeClr val="accent1"/>
              </a:effectRef>
              <a:fontRef idx="minor">
                <a:schemeClr val="tx1"/>
              </a:fontRef>
            </p:style>
          </p:cxnSp>
          <p:sp>
            <p:nvSpPr>
              <p:cNvPr id="160" name="Ellipse 159"/>
              <p:cNvSpPr/>
              <p:nvPr/>
            </p:nvSpPr>
            <p:spPr>
              <a:xfrm>
                <a:off x="3371387" y="2595710"/>
                <a:ext cx="360040" cy="36004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Calibri" pitchFamily="34" charset="0"/>
                </a:endParaRPr>
              </a:p>
            </p:txBody>
          </p:sp>
          <p:sp>
            <p:nvSpPr>
              <p:cNvPr id="161" name="ZoneTexte 160"/>
              <p:cNvSpPr txBox="1"/>
              <p:nvPr/>
            </p:nvSpPr>
            <p:spPr>
              <a:xfrm>
                <a:off x="1393581" y="2839118"/>
                <a:ext cx="1513107" cy="954107"/>
              </a:xfrm>
              <a:prstGeom prst="rect">
                <a:avLst/>
              </a:prstGeom>
              <a:noFill/>
            </p:spPr>
            <p:txBody>
              <a:bodyPr wrap="none" rtlCol="0">
                <a:spAutoFit/>
              </a:bodyPr>
              <a:lstStyle/>
              <a:p>
                <a:pPr algn="ctr"/>
                <a:r>
                  <a:rPr lang="fr-FR" sz="2800" b="1" dirty="0" err="1" smtClean="0">
                    <a:latin typeface="Calibri" pitchFamily="34" charset="0"/>
                  </a:rPr>
                  <a:t>Mott</a:t>
                </a:r>
                <a:r>
                  <a:rPr lang="fr-FR" sz="2800" b="1" dirty="0" smtClean="0">
                    <a:latin typeface="Calibri" pitchFamily="34" charset="0"/>
                  </a:rPr>
                  <a:t> </a:t>
                </a:r>
              </a:p>
              <a:p>
                <a:pPr algn="ctr"/>
                <a:r>
                  <a:rPr lang="fr-FR" sz="2800" b="1" dirty="0" err="1" smtClean="0">
                    <a:latin typeface="Calibri" pitchFamily="34" charset="0"/>
                  </a:rPr>
                  <a:t>Insulator</a:t>
                </a:r>
                <a:endParaRPr lang="fr-FR" sz="2800" b="1" dirty="0" smtClean="0">
                  <a:latin typeface="Calibri" pitchFamily="34" charset="0"/>
                </a:endParaRPr>
              </a:p>
            </p:txBody>
          </p:sp>
          <p:sp>
            <p:nvSpPr>
              <p:cNvPr id="162" name="ZoneTexte 161"/>
              <p:cNvSpPr txBox="1"/>
              <p:nvPr/>
            </p:nvSpPr>
            <p:spPr>
              <a:xfrm>
                <a:off x="3418966" y="3315790"/>
                <a:ext cx="1532278" cy="830997"/>
              </a:xfrm>
              <a:prstGeom prst="rect">
                <a:avLst/>
              </a:prstGeom>
              <a:noFill/>
            </p:spPr>
            <p:txBody>
              <a:bodyPr wrap="none" rtlCol="0">
                <a:spAutoFit/>
              </a:bodyPr>
              <a:lstStyle/>
              <a:p>
                <a:pPr algn="ctr"/>
                <a:r>
                  <a:rPr lang="fr-FR" sz="2400" b="1" dirty="0" err="1" smtClean="0">
                    <a:latin typeface="Calibri" pitchFamily="34" charset="0"/>
                  </a:rPr>
                  <a:t>Correlated</a:t>
                </a:r>
                <a:endParaRPr lang="fr-FR" sz="2400" b="1" dirty="0">
                  <a:latin typeface="Calibri" pitchFamily="34" charset="0"/>
                </a:endParaRPr>
              </a:p>
              <a:p>
                <a:pPr algn="ctr"/>
                <a:r>
                  <a:rPr lang="fr-FR" sz="2400" b="1" dirty="0" err="1" smtClean="0">
                    <a:latin typeface="Calibri" pitchFamily="34" charset="0"/>
                  </a:rPr>
                  <a:t>Metal</a:t>
                </a:r>
                <a:endParaRPr lang="fr-FR" sz="2400" b="1" dirty="0" smtClean="0">
                  <a:latin typeface="Calibri" pitchFamily="34" charset="0"/>
                </a:endParaRPr>
              </a:p>
            </p:txBody>
          </p:sp>
          <p:cxnSp>
            <p:nvCxnSpPr>
              <p:cNvPr id="163" name="Connecteur droit avec flèche 162"/>
              <p:cNvCxnSpPr>
                <a:stCxn id="155" idx="0"/>
              </p:cNvCxnSpPr>
              <p:nvPr/>
            </p:nvCxnSpPr>
            <p:spPr>
              <a:xfrm>
                <a:off x="1139139" y="5043982"/>
                <a:ext cx="396044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4" name="Forme libre 163"/>
              <p:cNvSpPr/>
              <p:nvPr/>
            </p:nvSpPr>
            <p:spPr>
              <a:xfrm>
                <a:off x="3449888" y="4586155"/>
                <a:ext cx="1581593" cy="449701"/>
              </a:xfrm>
              <a:custGeom>
                <a:avLst/>
                <a:gdLst>
                  <a:gd name="connsiteX0" fmla="*/ 0 w 1581593"/>
                  <a:gd name="connsiteY0" fmla="*/ 427960 h 427960"/>
                  <a:gd name="connsiteX1" fmla="*/ 967563 w 1581593"/>
                  <a:gd name="connsiteY1" fmla="*/ 0 h 427960"/>
                  <a:gd name="connsiteX2" fmla="*/ 1581593 w 1581593"/>
                  <a:gd name="connsiteY2" fmla="*/ 108984 h 427960"/>
                  <a:gd name="connsiteX0" fmla="*/ 0 w 1581593"/>
                  <a:gd name="connsiteY0" fmla="*/ 481123 h 481123"/>
                  <a:gd name="connsiteX1" fmla="*/ 967563 w 1581593"/>
                  <a:gd name="connsiteY1" fmla="*/ 53163 h 481123"/>
                  <a:gd name="connsiteX2" fmla="*/ 1581593 w 1581593"/>
                  <a:gd name="connsiteY2" fmla="*/ 162147 h 481123"/>
                  <a:gd name="connsiteX0" fmla="*/ 0 w 1581593"/>
                  <a:gd name="connsiteY0" fmla="*/ 481123 h 481123"/>
                  <a:gd name="connsiteX1" fmla="*/ 967563 w 1581593"/>
                  <a:gd name="connsiteY1" fmla="*/ 53163 h 481123"/>
                  <a:gd name="connsiteX2" fmla="*/ 1581593 w 1581593"/>
                  <a:gd name="connsiteY2" fmla="*/ 162147 h 481123"/>
                  <a:gd name="connsiteX0" fmla="*/ 0 w 1581593"/>
                  <a:gd name="connsiteY0" fmla="*/ 449701 h 449701"/>
                  <a:gd name="connsiteX1" fmla="*/ 702790 w 1581593"/>
                  <a:gd name="connsiteY1" fmla="*/ 53163 h 449701"/>
                  <a:gd name="connsiteX2" fmla="*/ 1581593 w 1581593"/>
                  <a:gd name="connsiteY2" fmla="*/ 130725 h 449701"/>
                  <a:gd name="connsiteX0" fmla="*/ 0 w 1581593"/>
                  <a:gd name="connsiteY0" fmla="*/ 449701 h 449701"/>
                  <a:gd name="connsiteX1" fmla="*/ 702790 w 1581593"/>
                  <a:gd name="connsiteY1" fmla="*/ 53163 h 449701"/>
                  <a:gd name="connsiteX2" fmla="*/ 1581593 w 1581593"/>
                  <a:gd name="connsiteY2" fmla="*/ 130725 h 449701"/>
                  <a:gd name="connsiteX0" fmla="*/ 0 w 1581593"/>
                  <a:gd name="connsiteY0" fmla="*/ 449701 h 449701"/>
                  <a:gd name="connsiteX1" fmla="*/ 702790 w 1581593"/>
                  <a:gd name="connsiteY1" fmla="*/ 53163 h 449701"/>
                  <a:gd name="connsiteX2" fmla="*/ 1581593 w 1581593"/>
                  <a:gd name="connsiteY2" fmla="*/ 130725 h 449701"/>
                  <a:gd name="connsiteX0" fmla="*/ 0 w 1581593"/>
                  <a:gd name="connsiteY0" fmla="*/ 449701 h 449701"/>
                  <a:gd name="connsiteX1" fmla="*/ 702790 w 1581593"/>
                  <a:gd name="connsiteY1" fmla="*/ 53163 h 449701"/>
                  <a:gd name="connsiteX2" fmla="*/ 1581593 w 1581593"/>
                  <a:gd name="connsiteY2" fmla="*/ 130725 h 449701"/>
                  <a:gd name="connsiteX0" fmla="*/ 0 w 1581593"/>
                  <a:gd name="connsiteY0" fmla="*/ 449701 h 449701"/>
                  <a:gd name="connsiteX1" fmla="*/ 702790 w 1581593"/>
                  <a:gd name="connsiteY1" fmla="*/ 53163 h 449701"/>
                  <a:gd name="connsiteX2" fmla="*/ 1581593 w 1581593"/>
                  <a:gd name="connsiteY2" fmla="*/ 130725 h 449701"/>
                </a:gdLst>
                <a:ahLst/>
                <a:cxnLst>
                  <a:cxn ang="0">
                    <a:pos x="connsiteX0" y="connsiteY0"/>
                  </a:cxn>
                  <a:cxn ang="0">
                    <a:pos x="connsiteX1" y="connsiteY1"/>
                  </a:cxn>
                  <a:cxn ang="0">
                    <a:pos x="connsiteX2" y="connsiteY2"/>
                  </a:cxn>
                </a:cxnLst>
                <a:rect l="l" t="t" r="r" b="b"/>
                <a:pathLst>
                  <a:path w="1581593" h="449701">
                    <a:moveTo>
                      <a:pt x="0" y="449701"/>
                    </a:moveTo>
                    <a:cubicBezTo>
                      <a:pt x="277483" y="248092"/>
                      <a:pt x="486950" y="117197"/>
                      <a:pt x="702790" y="53163"/>
                    </a:cubicBezTo>
                    <a:cubicBezTo>
                      <a:pt x="966389" y="0"/>
                      <a:pt x="1405629" y="38814"/>
                      <a:pt x="1581593" y="130725"/>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latin typeface="Calibri" pitchFamily="34" charset="0"/>
                </a:endParaRPr>
              </a:p>
            </p:txBody>
          </p:sp>
          <p:sp>
            <p:nvSpPr>
              <p:cNvPr id="165" name="ZoneTexte 164"/>
              <p:cNvSpPr txBox="1"/>
              <p:nvPr/>
            </p:nvSpPr>
            <p:spPr>
              <a:xfrm>
                <a:off x="3740518" y="4688964"/>
                <a:ext cx="1388393" cy="400110"/>
              </a:xfrm>
              <a:prstGeom prst="rect">
                <a:avLst/>
              </a:prstGeom>
              <a:noFill/>
            </p:spPr>
            <p:txBody>
              <a:bodyPr wrap="none" rtlCol="0">
                <a:spAutoFit/>
              </a:bodyPr>
              <a:lstStyle/>
              <a:p>
                <a:r>
                  <a:rPr lang="fr-FR" sz="2000" b="1" dirty="0" err="1" smtClean="0">
                    <a:latin typeface="Calibri" pitchFamily="34" charset="0"/>
                  </a:rPr>
                  <a:t>Supercond</a:t>
                </a:r>
                <a:r>
                  <a:rPr lang="fr-FR" sz="2000" b="1" dirty="0" smtClean="0">
                    <a:latin typeface="Calibri" pitchFamily="34" charset="0"/>
                  </a:rPr>
                  <a:t>.</a:t>
                </a:r>
                <a:endParaRPr lang="fr-FR" sz="2000" b="1" dirty="0">
                  <a:latin typeface="Calibri" pitchFamily="34" charset="0"/>
                </a:endParaRPr>
              </a:p>
            </p:txBody>
          </p:sp>
          <p:sp>
            <p:nvSpPr>
              <p:cNvPr id="166" name="Text Box 10"/>
              <p:cNvSpPr txBox="1">
                <a:spLocks noChangeAspect="1" noChangeArrowheads="1"/>
              </p:cNvSpPr>
              <p:nvPr/>
            </p:nvSpPr>
            <p:spPr bwMode="auto">
              <a:xfrm>
                <a:off x="1004651" y="5092642"/>
                <a:ext cx="301686" cy="369332"/>
              </a:xfrm>
              <a:prstGeom prst="rect">
                <a:avLst/>
              </a:prstGeom>
              <a:noFill/>
              <a:ln w="9525">
                <a:noFill/>
                <a:miter lim="800000"/>
                <a:headEnd/>
                <a:tailEnd/>
              </a:ln>
              <a:effectLst/>
            </p:spPr>
            <p:txBody>
              <a:bodyPr wrap="none">
                <a:spAutoFit/>
              </a:bodyPr>
              <a:lstStyle/>
              <a:p>
                <a:r>
                  <a:rPr lang="fr-FR" b="1">
                    <a:latin typeface="Calibri" pitchFamily="34" charset="0"/>
                  </a:rPr>
                  <a:t>0</a:t>
                </a:r>
              </a:p>
            </p:txBody>
          </p:sp>
          <p:sp>
            <p:nvSpPr>
              <p:cNvPr id="167" name="Text Box 11"/>
              <p:cNvSpPr txBox="1">
                <a:spLocks noChangeAspect="1" noChangeArrowheads="1"/>
              </p:cNvSpPr>
              <p:nvPr/>
            </p:nvSpPr>
            <p:spPr bwMode="auto">
              <a:xfrm>
                <a:off x="3013168" y="5092642"/>
                <a:ext cx="292100" cy="369332"/>
              </a:xfrm>
              <a:prstGeom prst="rect">
                <a:avLst/>
              </a:prstGeom>
              <a:noFill/>
              <a:ln w="9525">
                <a:noFill/>
                <a:miter lim="800000"/>
                <a:headEnd/>
                <a:tailEnd/>
              </a:ln>
              <a:effectLst/>
            </p:spPr>
            <p:txBody>
              <a:bodyPr>
                <a:spAutoFit/>
              </a:bodyPr>
              <a:lstStyle/>
              <a:p>
                <a:r>
                  <a:rPr lang="fr-FR" b="1" dirty="0">
                    <a:latin typeface="Calibri" pitchFamily="34" charset="0"/>
                  </a:rPr>
                  <a:t>6</a:t>
                </a:r>
              </a:p>
            </p:txBody>
          </p:sp>
          <p:sp>
            <p:nvSpPr>
              <p:cNvPr id="168" name="Text Box 22"/>
              <p:cNvSpPr txBox="1">
                <a:spLocks noChangeAspect="1" noChangeArrowheads="1"/>
              </p:cNvSpPr>
              <p:nvPr/>
            </p:nvSpPr>
            <p:spPr bwMode="auto">
              <a:xfrm>
                <a:off x="784345" y="4395669"/>
                <a:ext cx="292100" cy="366713"/>
              </a:xfrm>
              <a:prstGeom prst="rect">
                <a:avLst/>
              </a:prstGeom>
              <a:noFill/>
              <a:ln w="9525">
                <a:noFill/>
                <a:miter lim="800000"/>
                <a:headEnd/>
                <a:tailEnd/>
              </a:ln>
              <a:effectLst/>
            </p:spPr>
            <p:txBody>
              <a:bodyPr>
                <a:spAutoFit/>
              </a:bodyPr>
              <a:lstStyle/>
              <a:p>
                <a:r>
                  <a:rPr lang="fr-FR" b="1" dirty="0">
                    <a:latin typeface="Calibri" pitchFamily="34" charset="0"/>
                  </a:rPr>
                  <a:t>7</a:t>
                </a: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 0 L 0.01007 0 " pathEditMode="relative" ptsTypes="AA">
                                      <p:cBhvr>
                                        <p:cTn id="6" dur="1000" fill="hold"/>
                                        <p:tgtEl>
                                          <p:spTgt spid="7"/>
                                        </p:tgtEl>
                                        <p:attrNameLst>
                                          <p:attrName>ppt_x</p:attrName>
                                          <p:attrName>ppt_y</p:attrName>
                                        </p:attrNameLst>
                                      </p:cBhvr>
                                    </p:animMotion>
                                  </p:childTnLst>
                                </p:cTn>
                              </p:par>
                              <p:par>
                                <p:cTn id="7" presetID="0" presetClass="path" presetSubtype="0" accel="50000" decel="50000" fill="hold" grpId="0" nodeType="withEffect">
                                  <p:stCondLst>
                                    <p:cond delay="0"/>
                                  </p:stCondLst>
                                  <p:childTnLst>
                                    <p:animMotion origin="layout" path="M 0 0 L 0.01007 0 " pathEditMode="relative" ptsTypes="AA">
                                      <p:cBhvr>
                                        <p:cTn id="8" dur="1000" fill="hold"/>
                                        <p:tgtEl>
                                          <p:spTgt spid="104492"/>
                                        </p:tgtEl>
                                        <p:attrNameLst>
                                          <p:attrName>ppt_x</p:attrName>
                                          <p:attrName>ppt_y</p:attrName>
                                        </p:attrNameLst>
                                      </p:cBhvr>
                                    </p:animMotion>
                                  </p:childTnLst>
                                </p:cTn>
                              </p:par>
                              <p:par>
                                <p:cTn id="9" presetID="0" presetClass="path" presetSubtype="0" accel="50000" decel="50000" fill="hold" nodeType="withEffect">
                                  <p:stCondLst>
                                    <p:cond delay="0"/>
                                  </p:stCondLst>
                                  <p:childTnLst>
                                    <p:animMotion origin="layout" path="M -6.11111E-6 -7.03704E-6 L -0.00973 -7.03704E-6 " pathEditMode="relative" rAng="0" ptsTypes="AA">
                                      <p:cBhvr>
                                        <p:cTn id="10" dur="1000" fill="hold"/>
                                        <p:tgtEl>
                                          <p:spTgt spid="2"/>
                                        </p:tgtEl>
                                        <p:attrNameLst>
                                          <p:attrName>ppt_x</p:attrName>
                                          <p:attrName>ppt_y</p:attrName>
                                        </p:attrNameLst>
                                      </p:cBhvr>
                                      <p:rCtr x="0" y="0"/>
                                    </p:animMotion>
                                  </p:childTnLst>
                                </p:cTn>
                              </p:par>
                              <p:par>
                                <p:cTn id="11" presetID="6" presetClass="emph" presetSubtype="0" fill="hold" grpId="0" nodeType="withEffect">
                                  <p:stCondLst>
                                    <p:cond delay="0"/>
                                  </p:stCondLst>
                                  <p:childTnLst>
                                    <p:animScale>
                                      <p:cBhvr>
                                        <p:cTn id="12" dur="1000" fill="hold"/>
                                        <p:tgtEl>
                                          <p:spTgt spid="104501"/>
                                        </p:tgtEl>
                                      </p:cBhvr>
                                      <p:by x="150000" y="150000"/>
                                    </p:animScale>
                                  </p:childTnLst>
                                </p:cTn>
                              </p:par>
                            </p:childTnLst>
                          </p:cTn>
                        </p:par>
                        <p:par>
                          <p:cTn id="13" fill="hold">
                            <p:stCondLst>
                              <p:cond delay="1000"/>
                            </p:stCondLst>
                            <p:childTnLst>
                              <p:par>
                                <p:cTn id="14" presetID="0" presetClass="path" presetSubtype="0" accel="50000" decel="50000" fill="hold" grpId="1" nodeType="afterEffect">
                                  <p:stCondLst>
                                    <p:cond delay="0"/>
                                  </p:stCondLst>
                                  <p:childTnLst>
                                    <p:animMotion origin="layout" path="M 0.01007 1.48148E-6 L 0.05452 0.05509 " pathEditMode="relative" rAng="0" ptsTypes="AA">
                                      <p:cBhvr>
                                        <p:cTn id="15" dur="2000" fill="hold"/>
                                        <p:tgtEl>
                                          <p:spTgt spid="104492"/>
                                        </p:tgtEl>
                                        <p:attrNameLst>
                                          <p:attrName>ppt_x</p:attrName>
                                          <p:attrName>ppt_y</p:attrName>
                                        </p:attrNameLst>
                                      </p:cBhvr>
                                      <p:rCtr x="0" y="0"/>
                                    </p:animMotion>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10"/>
                                        </p:tgtEl>
                                        <p:attrNameLst>
                                          <p:attrName>style.visibility</p:attrName>
                                        </p:attrNameLst>
                                      </p:cBhvr>
                                      <p:to>
                                        <p:strVal val="hidden"/>
                                      </p:to>
                                    </p:set>
                                  </p:childTnLst>
                                </p:cTn>
                              </p:par>
                              <p:par>
                                <p:cTn id="20" presetID="1"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04528"/>
                                        </p:tgtEl>
                                        <p:attrNameLst>
                                          <p:attrName>style.visibility</p:attrName>
                                        </p:attrNameLst>
                                      </p:cBhvr>
                                      <p:to>
                                        <p:strVal val="visible"/>
                                      </p:to>
                                    </p:set>
                                  </p:childTnLst>
                                </p:cTn>
                              </p:par>
                              <p:par>
                                <p:cTn id="24" presetID="4" presetClass="entr" presetSubtype="16" fill="hold" grpId="0" nodeType="withEffect">
                                  <p:stCondLst>
                                    <p:cond delay="0"/>
                                  </p:stCondLst>
                                  <p:childTnLst>
                                    <p:set>
                                      <p:cBhvr>
                                        <p:cTn id="25" dur="1" fill="hold">
                                          <p:stCondLst>
                                            <p:cond delay="0"/>
                                          </p:stCondLst>
                                        </p:cTn>
                                        <p:tgtEl>
                                          <p:spTgt spid="104497"/>
                                        </p:tgtEl>
                                        <p:attrNameLst>
                                          <p:attrName>style.visibility</p:attrName>
                                        </p:attrNameLst>
                                      </p:cBhvr>
                                      <p:to>
                                        <p:strVal val="visible"/>
                                      </p:to>
                                    </p:set>
                                    <p:animEffect transition="in" filter="box(in)">
                                      <p:cBhvr>
                                        <p:cTn id="26" dur="500"/>
                                        <p:tgtEl>
                                          <p:spTgt spid="104497"/>
                                        </p:tgtEl>
                                      </p:cBhvr>
                                    </p:animEffect>
                                  </p:childTnLst>
                                </p:cTn>
                              </p:par>
                              <p:par>
                                <p:cTn id="27" presetID="4" presetClass="entr" presetSubtype="16" fill="hold" grpId="0" nodeType="withEffect">
                                  <p:stCondLst>
                                    <p:cond delay="0"/>
                                  </p:stCondLst>
                                  <p:childTnLst>
                                    <p:set>
                                      <p:cBhvr>
                                        <p:cTn id="28" dur="1" fill="hold">
                                          <p:stCondLst>
                                            <p:cond delay="0"/>
                                          </p:stCondLst>
                                        </p:cTn>
                                        <p:tgtEl>
                                          <p:spTgt spid="104498"/>
                                        </p:tgtEl>
                                        <p:attrNameLst>
                                          <p:attrName>style.visibility</p:attrName>
                                        </p:attrNameLst>
                                      </p:cBhvr>
                                      <p:to>
                                        <p:strVal val="visible"/>
                                      </p:to>
                                    </p:set>
                                    <p:animEffect transition="in" filter="box(in)">
                                      <p:cBhvr>
                                        <p:cTn id="29" dur="500"/>
                                        <p:tgtEl>
                                          <p:spTgt spid="104498"/>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04578"/>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104538"/>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104570"/>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14"/>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104580"/>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104581"/>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104593"/>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18"/>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8" presetClass="emph" presetSubtype="0" fill="hold" nodeType="clickEffect">
                                  <p:stCondLst>
                                    <p:cond delay="0"/>
                                  </p:stCondLst>
                                  <p:childTnLst>
                                    <p:animRot by="-5400000">
                                      <p:cBhvr>
                                        <p:cTn id="53" dur="1000" fill="hold"/>
                                        <p:tgtEl>
                                          <p:spTgt spid="104578"/>
                                        </p:tgtEl>
                                        <p:attrNameLst>
                                          <p:attrName>r</p:attrName>
                                        </p:attrNameLst>
                                      </p:cBhvr>
                                    </p:animRot>
                                  </p:childTnLst>
                                </p:cTn>
                              </p:par>
                            </p:childTnLst>
                          </p:cTn>
                        </p:par>
                        <p:par>
                          <p:cTn id="54" fill="hold">
                            <p:stCondLst>
                              <p:cond delay="1000"/>
                            </p:stCondLst>
                            <p:childTnLst>
                              <p:par>
                                <p:cTn id="55" presetID="1" presetClass="entr" presetSubtype="0" fill="hold" grpId="0" nodeType="afterEffect">
                                  <p:stCondLst>
                                    <p:cond delay="0"/>
                                  </p:stCondLst>
                                  <p:childTnLst>
                                    <p:set>
                                      <p:cBhvr>
                                        <p:cTn id="56" dur="1" fill="hold">
                                          <p:stCondLst>
                                            <p:cond delay="0"/>
                                          </p:stCondLst>
                                        </p:cTn>
                                        <p:tgtEl>
                                          <p:spTgt spid="104566"/>
                                        </p:tgtEl>
                                        <p:attrNameLst>
                                          <p:attrName>style.visibility</p:attrName>
                                        </p:attrNameLst>
                                      </p:cBhvr>
                                      <p:to>
                                        <p:strVal val="visible"/>
                                      </p:to>
                                    </p:set>
                                  </p:childTnLst>
                                </p:cTn>
                              </p:par>
                            </p:childTnLst>
                          </p:cTn>
                        </p:par>
                        <p:par>
                          <p:cTn id="57" fill="hold">
                            <p:stCondLst>
                              <p:cond delay="1000"/>
                            </p:stCondLst>
                            <p:childTnLst>
                              <p:par>
                                <p:cTn id="58" presetID="0" presetClass="path" presetSubtype="0" accel="50000" decel="50000" fill="hold" grpId="1" nodeType="afterEffect">
                                  <p:stCondLst>
                                    <p:cond delay="0"/>
                                  </p:stCondLst>
                                  <p:childTnLst>
                                    <p:animMotion origin="layout" path="M -2.22222E-6 -4.81481E-6 L -0.0118 0.0713 " pathEditMode="relative" rAng="0" ptsTypes="AA">
                                      <p:cBhvr>
                                        <p:cTn id="59" dur="2000" fill="hold"/>
                                        <p:tgtEl>
                                          <p:spTgt spid="104566"/>
                                        </p:tgtEl>
                                        <p:attrNameLst>
                                          <p:attrName>ppt_x</p:attrName>
                                          <p:attrName>ppt_y</p:attrName>
                                        </p:attrNameLst>
                                      </p:cBhvr>
                                      <p:rCtr x="-6" y="36"/>
                                    </p:animMotion>
                                  </p:childTnLst>
                                </p:cTn>
                              </p:par>
                            </p:childTnLst>
                          </p:cTn>
                        </p:par>
                        <p:par>
                          <p:cTn id="60" fill="hold">
                            <p:stCondLst>
                              <p:cond delay="3000"/>
                            </p:stCondLst>
                            <p:childTnLst>
                              <p:par>
                                <p:cTn id="61" presetID="4" presetClass="entr" presetSubtype="16" fill="hold" grpId="0" nodeType="afterEffect">
                                  <p:stCondLst>
                                    <p:cond delay="0"/>
                                  </p:stCondLst>
                                  <p:childTnLst>
                                    <p:set>
                                      <p:cBhvr>
                                        <p:cTn id="62" dur="1" fill="hold">
                                          <p:stCondLst>
                                            <p:cond delay="0"/>
                                          </p:stCondLst>
                                        </p:cTn>
                                        <p:tgtEl>
                                          <p:spTgt spid="104567"/>
                                        </p:tgtEl>
                                        <p:attrNameLst>
                                          <p:attrName>style.visibility</p:attrName>
                                        </p:attrNameLst>
                                      </p:cBhvr>
                                      <p:to>
                                        <p:strVal val="visible"/>
                                      </p:to>
                                    </p:set>
                                    <p:animEffect transition="in" filter="box(in)">
                                      <p:cBhvr>
                                        <p:cTn id="63" dur="500"/>
                                        <p:tgtEl>
                                          <p:spTgt spid="104567"/>
                                        </p:tgtEl>
                                      </p:cBhvr>
                                    </p:animEffect>
                                  </p:childTnLst>
                                </p:cTn>
                              </p:par>
                              <p:par>
                                <p:cTn id="64" presetID="4" presetClass="entr" presetSubtype="16" fill="hold" grpId="0" nodeType="withEffect">
                                  <p:stCondLst>
                                    <p:cond delay="0"/>
                                  </p:stCondLst>
                                  <p:childTnLst>
                                    <p:set>
                                      <p:cBhvr>
                                        <p:cTn id="65" dur="1" fill="hold">
                                          <p:stCondLst>
                                            <p:cond delay="0"/>
                                          </p:stCondLst>
                                        </p:cTn>
                                        <p:tgtEl>
                                          <p:spTgt spid="104579"/>
                                        </p:tgtEl>
                                        <p:attrNameLst>
                                          <p:attrName>style.visibility</p:attrName>
                                        </p:attrNameLst>
                                      </p:cBhvr>
                                      <p:to>
                                        <p:strVal val="visible"/>
                                      </p:to>
                                    </p:set>
                                    <p:animEffect transition="in" filter="box(in)">
                                      <p:cBhvr>
                                        <p:cTn id="66" dur="500"/>
                                        <p:tgtEl>
                                          <p:spTgt spid="104579"/>
                                        </p:tgtEl>
                                      </p:cBhvr>
                                    </p:animEffect>
                                  </p:childTnLst>
                                </p:cTn>
                              </p:par>
                              <p:par>
                                <p:cTn id="67" presetID="1" presetClass="entr" presetSubtype="0" fill="hold" nodeType="withEffect">
                                  <p:stCondLst>
                                    <p:cond delay="0"/>
                                  </p:stCondLst>
                                  <p:childTnLst>
                                    <p:set>
                                      <p:cBhvr>
                                        <p:cTn id="68" dur="1" fill="hold">
                                          <p:stCondLst>
                                            <p:cond delay="0"/>
                                          </p:stCondLst>
                                        </p:cTn>
                                        <p:tgtEl>
                                          <p:spTgt spid="19"/>
                                        </p:tgtEl>
                                        <p:attrNameLst>
                                          <p:attrName>style.visibility</p:attrName>
                                        </p:attrNameLst>
                                      </p:cBhvr>
                                      <p:to>
                                        <p:strVal val="visible"/>
                                      </p:to>
                                    </p:set>
                                  </p:childTnLst>
                                </p:cTn>
                              </p:par>
                              <p:par>
                                <p:cTn id="69" presetID="1" presetClass="exit" presetSubtype="0" fill="hold" nodeType="withEffect">
                                  <p:stCondLst>
                                    <p:cond delay="0"/>
                                  </p:stCondLst>
                                  <p:childTnLst>
                                    <p:set>
                                      <p:cBhvr>
                                        <p:cTn id="70" dur="1" fill="hold">
                                          <p:stCondLst>
                                            <p:cond delay="0"/>
                                          </p:stCondLst>
                                        </p:cTn>
                                        <p:tgtEl>
                                          <p:spTgt spid="14"/>
                                        </p:tgtEl>
                                        <p:attrNameLst>
                                          <p:attrName>style.visibility</p:attrName>
                                        </p:attrNameLst>
                                      </p:cBhvr>
                                      <p:to>
                                        <p:strVal val="hidden"/>
                                      </p:to>
                                    </p:set>
                                  </p:childTnLst>
                                </p:cTn>
                              </p:par>
                              <p:par>
                                <p:cTn id="71" presetID="4" presetClass="entr" presetSubtype="16" fill="hold" grpId="0" nodeType="withEffect">
                                  <p:stCondLst>
                                    <p:cond delay="0"/>
                                  </p:stCondLst>
                                  <p:childTnLst>
                                    <p:set>
                                      <p:cBhvr>
                                        <p:cTn id="72" dur="1" fill="hold">
                                          <p:stCondLst>
                                            <p:cond delay="0"/>
                                          </p:stCondLst>
                                        </p:cTn>
                                        <p:tgtEl>
                                          <p:spTgt spid="104568"/>
                                        </p:tgtEl>
                                        <p:attrNameLst>
                                          <p:attrName>style.visibility</p:attrName>
                                        </p:attrNameLst>
                                      </p:cBhvr>
                                      <p:to>
                                        <p:strVal val="visible"/>
                                      </p:to>
                                    </p:set>
                                    <p:animEffect transition="in" filter="box(in)">
                                      <p:cBhvr>
                                        <p:cTn id="73" dur="500"/>
                                        <p:tgtEl>
                                          <p:spTgt spid="104568"/>
                                        </p:tgtEl>
                                      </p:cBhvr>
                                    </p:animEffect>
                                  </p:childTnLst>
                                </p:cTn>
                              </p:par>
                              <p:par>
                                <p:cTn id="74" presetID="4" presetClass="entr" presetSubtype="16" fill="hold" grpId="0" nodeType="withEffect">
                                  <p:stCondLst>
                                    <p:cond delay="0"/>
                                  </p:stCondLst>
                                  <p:childTnLst>
                                    <p:set>
                                      <p:cBhvr>
                                        <p:cTn id="75" dur="1" fill="hold">
                                          <p:stCondLst>
                                            <p:cond delay="0"/>
                                          </p:stCondLst>
                                        </p:cTn>
                                        <p:tgtEl>
                                          <p:spTgt spid="104569"/>
                                        </p:tgtEl>
                                        <p:attrNameLst>
                                          <p:attrName>style.visibility</p:attrName>
                                        </p:attrNameLst>
                                      </p:cBhvr>
                                      <p:to>
                                        <p:strVal val="visible"/>
                                      </p:to>
                                    </p:set>
                                    <p:animEffect transition="in" filter="box(in)">
                                      <p:cBhvr>
                                        <p:cTn id="76" dur="500"/>
                                        <p:tgtEl>
                                          <p:spTgt spid="104569"/>
                                        </p:tgtEl>
                                      </p:cBhvr>
                                    </p:animEffect>
                                  </p:childTnLst>
                                </p:cTn>
                              </p:par>
                              <p:par>
                                <p:cTn id="77" presetID="1" presetClass="entr" presetSubtype="0" fill="hold" nodeType="withEffect">
                                  <p:stCondLst>
                                    <p:cond delay="0"/>
                                  </p:stCondLst>
                                  <p:childTnLst>
                                    <p:set>
                                      <p:cBhvr>
                                        <p:cTn id="78" dur="1" fill="hold">
                                          <p:stCondLst>
                                            <p:cond delay="0"/>
                                          </p:stCondLst>
                                        </p:cTn>
                                        <p:tgtEl>
                                          <p:spTgt spid="22"/>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149"/>
                                        </p:tgtEl>
                                        <p:attrNameLst>
                                          <p:attrName>style.visibility</p:attrName>
                                        </p:attrNameLst>
                                      </p:cBhvr>
                                      <p:to>
                                        <p:strVal val="visible"/>
                                      </p:to>
                                    </p:set>
                                    <p:animEffect transition="in" filter="fade">
                                      <p:cBhvr>
                                        <p:cTn id="83" dur="2000"/>
                                        <p:tgtEl>
                                          <p:spTgt spid="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92" grpId="0" animBg="1"/>
      <p:bldP spid="104492" grpId="1" animBg="1"/>
      <p:bldP spid="104497" grpId="0" animBg="1"/>
      <p:bldP spid="104498" grpId="0"/>
      <p:bldP spid="104501" grpId="0"/>
      <p:bldP spid="104528" grpId="0"/>
      <p:bldP spid="104538" grpId="0"/>
      <p:bldP spid="104566" grpId="0" animBg="1"/>
      <p:bldP spid="104566" grpId="1" animBg="1"/>
      <p:bldP spid="104567" grpId="0"/>
      <p:bldP spid="104568" grpId="0" animBg="1"/>
      <p:bldP spid="104569" grpId="0"/>
      <p:bldP spid="104570" grpId="0"/>
      <p:bldP spid="104579" grpId="0" animBg="1"/>
      <p:bldP spid="104580" grpId="0" animBg="1"/>
      <p:bldP spid="104581" grpId="0"/>
      <p:bldP spid="10459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ChangeArrowheads="1"/>
          </p:cNvSpPr>
          <p:nvPr/>
        </p:nvSpPr>
        <p:spPr bwMode="auto">
          <a:xfrm>
            <a:off x="381000" y="3105150"/>
            <a:ext cx="171450" cy="1657350"/>
          </a:xfrm>
          <a:prstGeom prst="rect">
            <a:avLst/>
          </a:prstGeom>
          <a:solidFill>
            <a:schemeClr val="bg1"/>
          </a:solidFill>
          <a:ln w="9525" algn="ctr">
            <a:noFill/>
            <a:miter lim="800000"/>
            <a:headEnd/>
            <a:tailEnd/>
          </a:ln>
          <a:effectLst/>
        </p:spPr>
        <p:txBody>
          <a:bodyPr wrap="none" anchor="ctr"/>
          <a:lstStyle/>
          <a:p>
            <a:endParaRPr lang="fr-FR">
              <a:latin typeface="Calibri" pitchFamily="34" charset="0"/>
            </a:endParaRPr>
          </a:p>
        </p:txBody>
      </p:sp>
      <p:sp>
        <p:nvSpPr>
          <p:cNvPr id="146436" name="Rectangle 12"/>
          <p:cNvSpPr>
            <a:spLocks noChangeArrowheads="1"/>
          </p:cNvSpPr>
          <p:nvPr/>
        </p:nvSpPr>
        <p:spPr bwMode="auto">
          <a:xfrm>
            <a:off x="269875" y="5203825"/>
            <a:ext cx="2640013" cy="457200"/>
          </a:xfrm>
          <a:prstGeom prst="rect">
            <a:avLst/>
          </a:prstGeom>
          <a:noFill/>
          <a:ln w="9525">
            <a:noFill/>
            <a:miter lim="800000"/>
            <a:headEnd/>
            <a:tailEnd/>
          </a:ln>
        </p:spPr>
        <p:txBody>
          <a:bodyPr>
            <a:spAutoFit/>
          </a:bodyPr>
          <a:lstStyle/>
          <a:p>
            <a:pPr algn="ctr">
              <a:buFont typeface="Wingdings" pitchFamily="2" charset="2"/>
              <a:buNone/>
            </a:pPr>
            <a:r>
              <a:rPr lang="en-US" sz="2400" b="1">
                <a:solidFill>
                  <a:srgbClr val="334699"/>
                </a:solidFill>
                <a:effectLst>
                  <a:outerShdw blurRad="38100" dist="38100" dir="2700000" algn="tl">
                    <a:srgbClr val="C0C0C0"/>
                  </a:outerShdw>
                </a:effectLst>
                <a:latin typeface="Calibri" pitchFamily="34" charset="0"/>
                <a:cs typeface="Arial" charset="0"/>
              </a:rPr>
              <a:t>No transition</a:t>
            </a:r>
            <a:endParaRPr lang="en-US" sz="2400" b="1" baseline="-25000">
              <a:solidFill>
                <a:srgbClr val="334699"/>
              </a:solidFill>
              <a:effectLst>
                <a:outerShdw blurRad="38100" dist="38100" dir="2700000" algn="tl">
                  <a:srgbClr val="C0C0C0"/>
                </a:outerShdw>
              </a:effectLst>
              <a:latin typeface="Calibri" pitchFamily="34" charset="0"/>
              <a:cs typeface="Arial" charset="0"/>
            </a:endParaRPr>
          </a:p>
        </p:txBody>
      </p:sp>
      <p:grpSp>
        <p:nvGrpSpPr>
          <p:cNvPr id="146437" name="Group 5"/>
          <p:cNvGrpSpPr>
            <a:grpSpLocks/>
          </p:cNvGrpSpPr>
          <p:nvPr/>
        </p:nvGrpSpPr>
        <p:grpSpPr bwMode="auto">
          <a:xfrm>
            <a:off x="5991225" y="4959350"/>
            <a:ext cx="2924175" cy="1408113"/>
            <a:chOff x="3774" y="3124"/>
            <a:chExt cx="1842" cy="887"/>
          </a:xfrm>
        </p:grpSpPr>
        <p:sp>
          <p:nvSpPr>
            <p:cNvPr id="146438" name="Rectangle 12"/>
            <p:cNvSpPr>
              <a:spLocks noChangeArrowheads="1"/>
            </p:cNvSpPr>
            <p:nvPr/>
          </p:nvSpPr>
          <p:spPr bwMode="auto">
            <a:xfrm>
              <a:off x="3957" y="3124"/>
              <a:ext cx="1625" cy="442"/>
            </a:xfrm>
            <a:prstGeom prst="rect">
              <a:avLst/>
            </a:prstGeom>
            <a:noFill/>
            <a:ln w="9525" algn="ctr">
              <a:noFill/>
              <a:miter lim="800000"/>
              <a:headEnd/>
              <a:tailEnd/>
            </a:ln>
            <a:effectLst/>
          </p:spPr>
          <p:txBody>
            <a:bodyPr>
              <a:spAutoFit/>
            </a:bodyPr>
            <a:lstStyle/>
            <a:p>
              <a:pPr algn="ctr">
                <a:buFont typeface="Wingdings" pitchFamily="2" charset="2"/>
                <a:buNone/>
              </a:pPr>
              <a:r>
                <a:rPr lang="en-US" sz="2000" b="1">
                  <a:solidFill>
                    <a:srgbClr val="334699"/>
                  </a:solidFill>
                  <a:effectLst>
                    <a:outerShdw blurRad="38100" dist="38100" dir="2700000" algn="tl">
                      <a:srgbClr val="C0C0C0"/>
                    </a:outerShdw>
                  </a:effectLst>
                  <a:latin typeface="Calibri" pitchFamily="34" charset="0"/>
                  <a:cs typeface="Arial" charset="0"/>
                </a:rPr>
                <a:t>Non-volatile resistive switching</a:t>
              </a:r>
            </a:p>
          </p:txBody>
        </p:sp>
        <p:sp>
          <p:nvSpPr>
            <p:cNvPr id="146439" name="Text Box 7"/>
            <p:cNvSpPr txBox="1">
              <a:spLocks noChangeArrowheads="1"/>
            </p:cNvSpPr>
            <p:nvPr/>
          </p:nvSpPr>
          <p:spPr bwMode="auto">
            <a:xfrm>
              <a:off x="3774" y="3607"/>
              <a:ext cx="1842" cy="404"/>
            </a:xfrm>
            <a:prstGeom prst="rect">
              <a:avLst/>
            </a:prstGeom>
            <a:noFill/>
            <a:ln w="9525" algn="ctr">
              <a:noFill/>
              <a:miter lim="800000"/>
              <a:headEnd/>
              <a:tailEnd/>
            </a:ln>
            <a:effectLst/>
          </p:spPr>
          <p:txBody>
            <a:bodyPr>
              <a:spAutoFit/>
            </a:bodyPr>
            <a:lstStyle/>
            <a:p>
              <a:pPr algn="ctr">
                <a:spcBef>
                  <a:spcPct val="50000"/>
                </a:spcBef>
              </a:pPr>
              <a:r>
                <a:rPr lang="fr-FR" b="1">
                  <a:solidFill>
                    <a:srgbClr val="334699"/>
                  </a:solidFill>
                  <a:effectLst>
                    <a:outerShdw blurRad="38100" dist="38100" dir="2700000" algn="tl">
                      <a:srgbClr val="C0C0C0"/>
                    </a:outerShdw>
                  </a:effectLst>
                  <a:latin typeface="Calibri" pitchFamily="34" charset="0"/>
                  <a:sym typeface="Wingdings" pitchFamily="2" charset="2"/>
                </a:rPr>
                <a:t>  E </a:t>
              </a:r>
              <a:r>
                <a:rPr lang="fr-FR" b="1">
                  <a:solidFill>
                    <a:srgbClr val="334699"/>
                  </a:solidFill>
                  <a:effectLst>
                    <a:outerShdw blurRad="38100" dist="38100" dir="2700000" algn="tl">
                      <a:srgbClr val="C0C0C0"/>
                    </a:outerShdw>
                  </a:effectLst>
                  <a:latin typeface="Calibri" pitchFamily="34" charset="0"/>
                  <a:sym typeface="Symbol" pitchFamily="18" charset="2"/>
                </a:rPr>
                <a:t> 10 kV/cm</a:t>
              </a:r>
              <a:br>
                <a:rPr lang="fr-FR" b="1">
                  <a:solidFill>
                    <a:srgbClr val="334699"/>
                  </a:solidFill>
                  <a:effectLst>
                    <a:outerShdw blurRad="38100" dist="38100" dir="2700000" algn="tl">
                      <a:srgbClr val="C0C0C0"/>
                    </a:outerShdw>
                  </a:effectLst>
                  <a:latin typeface="Calibri" pitchFamily="34" charset="0"/>
                  <a:sym typeface="Symbol" pitchFamily="18" charset="2"/>
                </a:rPr>
              </a:br>
              <a:r>
                <a:rPr lang="fr-FR" b="1">
                  <a:solidFill>
                    <a:srgbClr val="334699"/>
                  </a:solidFill>
                  <a:effectLst>
                    <a:outerShdw blurRad="38100" dist="38100" dir="2700000" algn="tl">
                      <a:srgbClr val="C0C0C0"/>
                    </a:outerShdw>
                  </a:effectLst>
                  <a:latin typeface="Calibri" pitchFamily="34" charset="0"/>
                  <a:sym typeface="Symbol" pitchFamily="18" charset="2"/>
                </a:rPr>
                <a:t>(&gt; </a:t>
              </a:r>
              <a:r>
                <a:rPr lang="fr-FR" b="1">
                  <a:solidFill>
                    <a:srgbClr val="334699"/>
                  </a:solidFill>
                  <a:effectLst>
                    <a:outerShdw blurRad="38100" dist="38100" dir="2700000" algn="tl">
                      <a:srgbClr val="C0C0C0"/>
                    </a:outerShdw>
                  </a:effectLst>
                  <a:latin typeface="Calibri" pitchFamily="34" charset="0"/>
                  <a:sym typeface="Wingdings" pitchFamily="2" charset="2"/>
                </a:rPr>
                <a:t>&gt; </a:t>
              </a:r>
              <a:r>
                <a:rPr lang="fr-FR" b="1">
                  <a:solidFill>
                    <a:srgbClr val="334699"/>
                  </a:solidFill>
                  <a:effectLst>
                    <a:outerShdw blurRad="38100" dist="38100" dir="2700000" algn="tl">
                      <a:srgbClr val="C0C0C0"/>
                    </a:outerShdw>
                  </a:effectLst>
                  <a:latin typeface="Calibri" pitchFamily="34" charset="0"/>
                </a:rPr>
                <a:t>E</a:t>
              </a:r>
              <a:r>
                <a:rPr lang="fr-FR" b="1" baseline="-25000">
                  <a:solidFill>
                    <a:srgbClr val="335A99"/>
                  </a:solidFill>
                  <a:latin typeface="Calibri" pitchFamily="34" charset="0"/>
                </a:rPr>
                <a:t>threshold</a:t>
              </a:r>
              <a:r>
                <a:rPr lang="fr-FR" b="1">
                  <a:solidFill>
                    <a:srgbClr val="334699"/>
                  </a:solidFill>
                  <a:effectLst>
                    <a:outerShdw blurRad="38100" dist="38100" dir="2700000" algn="tl">
                      <a:srgbClr val="C0C0C0"/>
                    </a:outerShdw>
                  </a:effectLst>
                  <a:latin typeface="Calibri" pitchFamily="34" charset="0"/>
                </a:rPr>
                <a:t> ) </a:t>
              </a:r>
            </a:p>
          </p:txBody>
        </p:sp>
      </p:grpSp>
      <p:grpSp>
        <p:nvGrpSpPr>
          <p:cNvPr id="146440" name="Group 8"/>
          <p:cNvGrpSpPr>
            <a:grpSpLocks/>
          </p:cNvGrpSpPr>
          <p:nvPr/>
        </p:nvGrpSpPr>
        <p:grpSpPr bwMode="auto">
          <a:xfrm>
            <a:off x="382588" y="881063"/>
            <a:ext cx="3094037" cy="3883025"/>
            <a:chOff x="241" y="555"/>
            <a:chExt cx="1949" cy="2446"/>
          </a:xfrm>
        </p:grpSpPr>
        <p:sp>
          <p:nvSpPr>
            <p:cNvPr id="146441" name="Text Box 9"/>
            <p:cNvSpPr txBox="1">
              <a:spLocks noChangeArrowheads="1"/>
            </p:cNvSpPr>
            <p:nvPr/>
          </p:nvSpPr>
          <p:spPr bwMode="auto">
            <a:xfrm>
              <a:off x="1644" y="1913"/>
              <a:ext cx="546" cy="231"/>
            </a:xfrm>
            <a:prstGeom prst="rect">
              <a:avLst/>
            </a:prstGeom>
            <a:noFill/>
            <a:ln w="9525">
              <a:noFill/>
              <a:miter lim="800000"/>
              <a:headEnd/>
              <a:tailEnd/>
            </a:ln>
            <a:effectLst/>
          </p:spPr>
          <p:txBody>
            <a:bodyPr>
              <a:spAutoFit/>
            </a:bodyPr>
            <a:lstStyle/>
            <a:p>
              <a:r>
                <a:rPr lang="en-US" b="1">
                  <a:latin typeface="Calibri" pitchFamily="34" charset="0"/>
                </a:rPr>
                <a:t>R</a:t>
              </a:r>
              <a:r>
                <a:rPr lang="en-US" b="1" baseline="-25000">
                  <a:latin typeface="Calibri" pitchFamily="34" charset="0"/>
                </a:rPr>
                <a:t>after</a:t>
              </a:r>
              <a:endParaRPr lang="en-US" b="1">
                <a:latin typeface="Calibri" pitchFamily="34" charset="0"/>
              </a:endParaRPr>
            </a:p>
          </p:txBody>
        </p:sp>
        <p:pic>
          <p:nvPicPr>
            <p:cNvPr id="146442" name="Picture 10" descr="01_High_R"/>
            <p:cNvPicPr>
              <a:picLocks noChangeAspect="1" noChangeArrowheads="1"/>
            </p:cNvPicPr>
            <p:nvPr/>
          </p:nvPicPr>
          <p:blipFill>
            <a:blip r:embed="rId2" cstate="print"/>
            <a:srcRect/>
            <a:stretch>
              <a:fillRect/>
            </a:stretch>
          </p:blipFill>
          <p:spPr bwMode="auto">
            <a:xfrm>
              <a:off x="305" y="1783"/>
              <a:ext cx="1248" cy="1218"/>
            </a:xfrm>
            <a:prstGeom prst="rect">
              <a:avLst/>
            </a:prstGeom>
            <a:noFill/>
          </p:spPr>
        </p:pic>
        <p:sp>
          <p:nvSpPr>
            <p:cNvPr id="146443" name="Oval 11"/>
            <p:cNvSpPr>
              <a:spLocks noChangeArrowheads="1"/>
            </p:cNvSpPr>
            <p:nvPr/>
          </p:nvSpPr>
          <p:spPr bwMode="auto">
            <a:xfrm>
              <a:off x="305" y="2023"/>
              <a:ext cx="96" cy="96"/>
            </a:xfrm>
            <a:prstGeom prst="ellipse">
              <a:avLst/>
            </a:prstGeom>
            <a:solidFill>
              <a:srgbClr val="FF0000"/>
            </a:solidFill>
            <a:ln w="28575">
              <a:solidFill>
                <a:schemeClr val="tx1"/>
              </a:solidFill>
              <a:round/>
              <a:headEnd/>
              <a:tailEnd/>
            </a:ln>
            <a:effectLst/>
          </p:spPr>
          <p:txBody>
            <a:bodyPr wrap="none" anchor="ctr"/>
            <a:lstStyle/>
            <a:p>
              <a:endParaRPr lang="fr-FR">
                <a:latin typeface="Calibri" pitchFamily="34" charset="0"/>
              </a:endParaRPr>
            </a:p>
          </p:txBody>
        </p:sp>
        <p:sp>
          <p:nvSpPr>
            <p:cNvPr id="146444" name="Oval 12"/>
            <p:cNvSpPr>
              <a:spLocks noChangeArrowheads="1"/>
            </p:cNvSpPr>
            <p:nvPr/>
          </p:nvSpPr>
          <p:spPr bwMode="auto">
            <a:xfrm>
              <a:off x="1553" y="2020"/>
              <a:ext cx="96" cy="96"/>
            </a:xfrm>
            <a:prstGeom prst="ellipse">
              <a:avLst/>
            </a:prstGeom>
            <a:solidFill>
              <a:srgbClr val="FF0000"/>
            </a:solidFill>
            <a:ln w="28575">
              <a:solidFill>
                <a:schemeClr val="tx1"/>
              </a:solidFill>
              <a:round/>
              <a:headEnd/>
              <a:tailEnd/>
            </a:ln>
            <a:effectLst/>
          </p:spPr>
          <p:txBody>
            <a:bodyPr wrap="none" anchor="ctr"/>
            <a:lstStyle/>
            <a:p>
              <a:endParaRPr lang="fr-FR">
                <a:latin typeface="Calibri" pitchFamily="34" charset="0"/>
              </a:endParaRPr>
            </a:p>
          </p:txBody>
        </p:sp>
        <p:sp>
          <p:nvSpPr>
            <p:cNvPr id="146445" name="Text Box 13"/>
            <p:cNvSpPr txBox="1">
              <a:spLocks noChangeArrowheads="1"/>
            </p:cNvSpPr>
            <p:nvPr/>
          </p:nvSpPr>
          <p:spPr bwMode="auto">
            <a:xfrm>
              <a:off x="269" y="659"/>
              <a:ext cx="336" cy="231"/>
            </a:xfrm>
            <a:prstGeom prst="rect">
              <a:avLst/>
            </a:prstGeom>
            <a:noFill/>
            <a:ln w="25400" algn="ctr">
              <a:noFill/>
              <a:miter lim="800000"/>
              <a:headEnd/>
              <a:tailEnd/>
            </a:ln>
            <a:effectLst/>
          </p:spPr>
          <p:txBody>
            <a:bodyPr>
              <a:spAutoFit/>
            </a:bodyPr>
            <a:lstStyle/>
            <a:p>
              <a:pPr>
                <a:spcBef>
                  <a:spcPct val="50000"/>
                </a:spcBef>
              </a:pPr>
              <a:r>
                <a:rPr lang="en-US" b="1">
                  <a:latin typeface="Calibri" pitchFamily="34" charset="0"/>
                </a:rPr>
                <a:t>V</a:t>
              </a:r>
            </a:p>
          </p:txBody>
        </p:sp>
        <p:sp>
          <p:nvSpPr>
            <p:cNvPr id="146446" name="Text Box 14"/>
            <p:cNvSpPr txBox="1">
              <a:spLocks noChangeArrowheads="1"/>
            </p:cNvSpPr>
            <p:nvPr/>
          </p:nvSpPr>
          <p:spPr bwMode="auto">
            <a:xfrm>
              <a:off x="1635" y="1625"/>
              <a:ext cx="336" cy="231"/>
            </a:xfrm>
            <a:prstGeom prst="rect">
              <a:avLst/>
            </a:prstGeom>
            <a:noFill/>
            <a:ln w="25400" algn="ctr">
              <a:noFill/>
              <a:miter lim="800000"/>
              <a:headEnd/>
              <a:tailEnd/>
            </a:ln>
            <a:effectLst/>
          </p:spPr>
          <p:txBody>
            <a:bodyPr>
              <a:spAutoFit/>
            </a:bodyPr>
            <a:lstStyle/>
            <a:p>
              <a:pPr>
                <a:spcBef>
                  <a:spcPct val="50000"/>
                </a:spcBef>
              </a:pPr>
              <a:r>
                <a:rPr lang="en-US" b="1">
                  <a:latin typeface="Calibri" pitchFamily="34" charset="0"/>
                </a:rPr>
                <a:t>t</a:t>
              </a:r>
            </a:p>
          </p:txBody>
        </p:sp>
        <p:sp>
          <p:nvSpPr>
            <p:cNvPr id="146447" name="Line 15"/>
            <p:cNvSpPr>
              <a:spLocks noChangeShapeType="1"/>
            </p:cNvSpPr>
            <p:nvPr/>
          </p:nvSpPr>
          <p:spPr bwMode="auto">
            <a:xfrm flipH="1" flipV="1">
              <a:off x="481" y="766"/>
              <a:ext cx="5" cy="955"/>
            </a:xfrm>
            <a:prstGeom prst="line">
              <a:avLst/>
            </a:prstGeom>
            <a:noFill/>
            <a:ln w="25400">
              <a:solidFill>
                <a:schemeClr val="tx1"/>
              </a:solidFill>
              <a:round/>
              <a:headEnd/>
              <a:tailEnd type="triangle" w="med" len="med"/>
            </a:ln>
            <a:effectLst/>
          </p:spPr>
          <p:txBody>
            <a:bodyPr wrap="none" anchor="ctr"/>
            <a:lstStyle/>
            <a:p>
              <a:endParaRPr lang="fr-FR">
                <a:latin typeface="Calibri" pitchFamily="34" charset="0"/>
              </a:endParaRPr>
            </a:p>
          </p:txBody>
        </p:sp>
        <p:sp>
          <p:nvSpPr>
            <p:cNvPr id="146448" name="Line 16"/>
            <p:cNvSpPr>
              <a:spLocks noChangeShapeType="1"/>
            </p:cNvSpPr>
            <p:nvPr/>
          </p:nvSpPr>
          <p:spPr bwMode="auto">
            <a:xfrm>
              <a:off x="483" y="1721"/>
              <a:ext cx="1152" cy="0"/>
            </a:xfrm>
            <a:prstGeom prst="line">
              <a:avLst/>
            </a:prstGeom>
            <a:noFill/>
            <a:ln w="25400">
              <a:solidFill>
                <a:schemeClr val="tx1"/>
              </a:solidFill>
              <a:round/>
              <a:headEnd/>
              <a:tailEnd type="triangle" w="med" len="med"/>
            </a:ln>
            <a:effectLst/>
          </p:spPr>
          <p:txBody>
            <a:bodyPr wrap="none" anchor="ctr"/>
            <a:lstStyle/>
            <a:p>
              <a:endParaRPr lang="fr-FR">
                <a:latin typeface="Calibri" pitchFamily="34" charset="0"/>
              </a:endParaRPr>
            </a:p>
          </p:txBody>
        </p:sp>
        <p:sp>
          <p:nvSpPr>
            <p:cNvPr id="146449" name="Line 17"/>
            <p:cNvSpPr>
              <a:spLocks noChangeShapeType="1"/>
            </p:cNvSpPr>
            <p:nvPr/>
          </p:nvSpPr>
          <p:spPr bwMode="auto">
            <a:xfrm>
              <a:off x="551" y="1634"/>
              <a:ext cx="938" cy="0"/>
            </a:xfrm>
            <a:prstGeom prst="line">
              <a:avLst/>
            </a:prstGeom>
            <a:noFill/>
            <a:ln w="25400">
              <a:solidFill>
                <a:srgbClr val="00CC00"/>
              </a:solidFill>
              <a:round/>
              <a:headEnd/>
              <a:tailEnd/>
            </a:ln>
            <a:effectLst/>
          </p:spPr>
          <p:txBody>
            <a:bodyPr wrap="none" anchor="ctr"/>
            <a:lstStyle/>
            <a:p>
              <a:endParaRPr lang="fr-FR">
                <a:latin typeface="Calibri" pitchFamily="34" charset="0"/>
              </a:endParaRPr>
            </a:p>
          </p:txBody>
        </p:sp>
        <p:sp>
          <p:nvSpPr>
            <p:cNvPr id="146450" name="Line 18"/>
            <p:cNvSpPr>
              <a:spLocks noChangeShapeType="1"/>
            </p:cNvSpPr>
            <p:nvPr/>
          </p:nvSpPr>
          <p:spPr bwMode="auto">
            <a:xfrm>
              <a:off x="1491" y="1634"/>
              <a:ext cx="0" cy="86"/>
            </a:xfrm>
            <a:prstGeom prst="line">
              <a:avLst/>
            </a:prstGeom>
            <a:noFill/>
            <a:ln w="25400">
              <a:solidFill>
                <a:srgbClr val="00CC00"/>
              </a:solidFill>
              <a:round/>
              <a:headEnd/>
              <a:tailEnd/>
            </a:ln>
            <a:effectLst/>
          </p:spPr>
          <p:txBody>
            <a:bodyPr wrap="none" anchor="ctr"/>
            <a:lstStyle/>
            <a:p>
              <a:endParaRPr lang="fr-FR">
                <a:latin typeface="Calibri" pitchFamily="34" charset="0"/>
              </a:endParaRPr>
            </a:p>
          </p:txBody>
        </p:sp>
        <p:sp>
          <p:nvSpPr>
            <p:cNvPr id="146451" name="Line 19"/>
            <p:cNvSpPr>
              <a:spLocks noChangeShapeType="1"/>
            </p:cNvSpPr>
            <p:nvPr/>
          </p:nvSpPr>
          <p:spPr bwMode="auto">
            <a:xfrm>
              <a:off x="555" y="1634"/>
              <a:ext cx="0" cy="86"/>
            </a:xfrm>
            <a:prstGeom prst="line">
              <a:avLst/>
            </a:prstGeom>
            <a:noFill/>
            <a:ln w="25400">
              <a:solidFill>
                <a:srgbClr val="00CC00"/>
              </a:solidFill>
              <a:round/>
              <a:headEnd/>
              <a:tailEnd/>
            </a:ln>
            <a:effectLst/>
          </p:spPr>
          <p:txBody>
            <a:bodyPr wrap="none" anchor="ctr"/>
            <a:lstStyle/>
            <a:p>
              <a:endParaRPr lang="fr-FR">
                <a:latin typeface="Calibri" pitchFamily="34" charset="0"/>
              </a:endParaRPr>
            </a:p>
          </p:txBody>
        </p:sp>
        <p:sp>
          <p:nvSpPr>
            <p:cNvPr id="146452" name="Text Box 20"/>
            <p:cNvSpPr txBox="1">
              <a:spLocks noChangeArrowheads="1"/>
            </p:cNvSpPr>
            <p:nvPr/>
          </p:nvSpPr>
          <p:spPr bwMode="auto">
            <a:xfrm>
              <a:off x="241" y="1776"/>
              <a:ext cx="252" cy="231"/>
            </a:xfrm>
            <a:prstGeom prst="rect">
              <a:avLst/>
            </a:prstGeom>
            <a:solidFill>
              <a:schemeClr val="bg1"/>
            </a:solidFill>
            <a:ln w="9525">
              <a:noFill/>
              <a:miter lim="800000"/>
              <a:headEnd/>
              <a:tailEnd/>
            </a:ln>
            <a:effectLst/>
          </p:spPr>
          <p:txBody>
            <a:bodyPr>
              <a:spAutoFit/>
            </a:bodyPr>
            <a:lstStyle/>
            <a:p>
              <a:r>
                <a:rPr lang="en-US" b="1">
                  <a:latin typeface="Calibri" pitchFamily="34" charset="0"/>
                </a:rPr>
                <a:t>R</a:t>
              </a:r>
              <a:r>
                <a:rPr lang="en-US" b="1" baseline="-25000">
                  <a:latin typeface="Calibri" pitchFamily="34" charset="0"/>
                </a:rPr>
                <a:t>0</a:t>
              </a:r>
              <a:endParaRPr lang="en-US" b="1">
                <a:latin typeface="Calibri" pitchFamily="34" charset="0"/>
              </a:endParaRPr>
            </a:p>
          </p:txBody>
        </p:sp>
        <p:sp>
          <p:nvSpPr>
            <p:cNvPr id="146453" name="Text Box 21"/>
            <p:cNvSpPr txBox="1">
              <a:spLocks noChangeArrowheads="1"/>
            </p:cNvSpPr>
            <p:nvPr/>
          </p:nvSpPr>
          <p:spPr bwMode="auto">
            <a:xfrm>
              <a:off x="878" y="555"/>
              <a:ext cx="190" cy="233"/>
            </a:xfrm>
            <a:prstGeom prst="rect">
              <a:avLst/>
            </a:prstGeom>
            <a:noFill/>
            <a:ln w="38100" algn="ctr">
              <a:solidFill>
                <a:srgbClr val="334699"/>
              </a:solidFill>
              <a:miter lim="800000"/>
              <a:headEnd/>
              <a:tailEnd/>
            </a:ln>
            <a:effectLst/>
          </p:spPr>
          <p:txBody>
            <a:bodyPr wrap="none">
              <a:spAutoFit/>
            </a:bodyPr>
            <a:lstStyle/>
            <a:p>
              <a:r>
                <a:rPr lang="fr-FR">
                  <a:solidFill>
                    <a:srgbClr val="334699"/>
                  </a:solidFill>
                  <a:latin typeface="Calibri" pitchFamily="34" charset="0"/>
                </a:rPr>
                <a:t>1</a:t>
              </a:r>
            </a:p>
          </p:txBody>
        </p:sp>
      </p:grpSp>
      <p:grpSp>
        <p:nvGrpSpPr>
          <p:cNvPr id="146454" name="Group 22"/>
          <p:cNvGrpSpPr>
            <a:grpSpLocks/>
          </p:cNvGrpSpPr>
          <p:nvPr/>
        </p:nvGrpSpPr>
        <p:grpSpPr bwMode="auto">
          <a:xfrm>
            <a:off x="6405563" y="881063"/>
            <a:ext cx="2700337" cy="3763962"/>
            <a:chOff x="4035" y="555"/>
            <a:chExt cx="1701" cy="2371"/>
          </a:xfrm>
        </p:grpSpPr>
        <p:pic>
          <p:nvPicPr>
            <p:cNvPr id="146455" name="Picture 23" descr="03_T_nonvolatile"/>
            <p:cNvPicPr>
              <a:picLocks noChangeAspect="1" noChangeArrowheads="1"/>
            </p:cNvPicPr>
            <p:nvPr/>
          </p:nvPicPr>
          <p:blipFill>
            <a:blip r:embed="rId3" cstate="print"/>
            <a:srcRect/>
            <a:stretch>
              <a:fillRect/>
            </a:stretch>
          </p:blipFill>
          <p:spPr bwMode="auto">
            <a:xfrm>
              <a:off x="4202" y="1774"/>
              <a:ext cx="1248" cy="1152"/>
            </a:xfrm>
            <a:prstGeom prst="rect">
              <a:avLst/>
            </a:prstGeom>
            <a:noFill/>
          </p:spPr>
        </p:pic>
        <p:sp>
          <p:nvSpPr>
            <p:cNvPr id="146456" name="Oval 24"/>
            <p:cNvSpPr>
              <a:spLocks noChangeArrowheads="1"/>
            </p:cNvSpPr>
            <p:nvPr/>
          </p:nvSpPr>
          <p:spPr bwMode="auto">
            <a:xfrm>
              <a:off x="4202" y="1972"/>
              <a:ext cx="96" cy="96"/>
            </a:xfrm>
            <a:prstGeom prst="ellipse">
              <a:avLst/>
            </a:prstGeom>
            <a:solidFill>
              <a:srgbClr val="FF0000"/>
            </a:solidFill>
            <a:ln w="28575">
              <a:solidFill>
                <a:schemeClr val="tx1"/>
              </a:solidFill>
              <a:round/>
              <a:headEnd/>
              <a:tailEnd/>
            </a:ln>
            <a:effectLst/>
          </p:spPr>
          <p:txBody>
            <a:bodyPr wrap="none" anchor="ctr"/>
            <a:lstStyle/>
            <a:p>
              <a:endParaRPr lang="fr-FR">
                <a:latin typeface="Calibri" pitchFamily="34" charset="0"/>
              </a:endParaRPr>
            </a:p>
          </p:txBody>
        </p:sp>
        <p:sp>
          <p:nvSpPr>
            <p:cNvPr id="146457" name="Oval 25"/>
            <p:cNvSpPr>
              <a:spLocks noChangeArrowheads="1"/>
            </p:cNvSpPr>
            <p:nvPr/>
          </p:nvSpPr>
          <p:spPr bwMode="auto">
            <a:xfrm>
              <a:off x="5450" y="2494"/>
              <a:ext cx="96" cy="96"/>
            </a:xfrm>
            <a:prstGeom prst="ellipse">
              <a:avLst/>
            </a:prstGeom>
            <a:solidFill>
              <a:srgbClr val="FF0000"/>
            </a:solidFill>
            <a:ln w="28575">
              <a:solidFill>
                <a:schemeClr val="tx1"/>
              </a:solidFill>
              <a:round/>
              <a:headEnd/>
              <a:tailEnd/>
            </a:ln>
            <a:effectLst/>
          </p:spPr>
          <p:txBody>
            <a:bodyPr wrap="none" anchor="ctr"/>
            <a:lstStyle/>
            <a:p>
              <a:endParaRPr lang="fr-FR">
                <a:latin typeface="Calibri" pitchFamily="34" charset="0"/>
              </a:endParaRPr>
            </a:p>
          </p:txBody>
        </p:sp>
        <p:sp>
          <p:nvSpPr>
            <p:cNvPr id="146458" name="Text Box 26"/>
            <p:cNvSpPr txBox="1">
              <a:spLocks noChangeArrowheads="1"/>
            </p:cNvSpPr>
            <p:nvPr/>
          </p:nvSpPr>
          <p:spPr bwMode="auto">
            <a:xfrm>
              <a:off x="5534" y="1608"/>
              <a:ext cx="202" cy="231"/>
            </a:xfrm>
            <a:prstGeom prst="rect">
              <a:avLst/>
            </a:prstGeom>
            <a:noFill/>
            <a:ln w="25400" algn="ctr">
              <a:noFill/>
              <a:miter lim="800000"/>
              <a:headEnd/>
              <a:tailEnd/>
            </a:ln>
            <a:effectLst/>
          </p:spPr>
          <p:txBody>
            <a:bodyPr>
              <a:spAutoFit/>
            </a:bodyPr>
            <a:lstStyle/>
            <a:p>
              <a:pPr>
                <a:spcBef>
                  <a:spcPct val="50000"/>
                </a:spcBef>
              </a:pPr>
              <a:r>
                <a:rPr lang="en-US" b="1">
                  <a:latin typeface="Calibri" pitchFamily="34" charset="0"/>
                </a:rPr>
                <a:t>t</a:t>
              </a:r>
            </a:p>
          </p:txBody>
        </p:sp>
        <p:sp>
          <p:nvSpPr>
            <p:cNvPr id="146459" name="Line 27"/>
            <p:cNvSpPr>
              <a:spLocks noChangeShapeType="1"/>
            </p:cNvSpPr>
            <p:nvPr/>
          </p:nvSpPr>
          <p:spPr bwMode="auto">
            <a:xfrm>
              <a:off x="5390" y="909"/>
              <a:ext cx="0" cy="790"/>
            </a:xfrm>
            <a:prstGeom prst="line">
              <a:avLst/>
            </a:prstGeom>
            <a:noFill/>
            <a:ln w="25400">
              <a:solidFill>
                <a:srgbClr val="00CC00"/>
              </a:solidFill>
              <a:round/>
              <a:headEnd/>
              <a:tailEnd/>
            </a:ln>
            <a:effectLst/>
          </p:spPr>
          <p:txBody>
            <a:bodyPr wrap="none" anchor="ctr"/>
            <a:lstStyle/>
            <a:p>
              <a:endParaRPr lang="fr-FR">
                <a:latin typeface="Calibri" pitchFamily="34" charset="0"/>
              </a:endParaRPr>
            </a:p>
          </p:txBody>
        </p:sp>
        <p:sp>
          <p:nvSpPr>
            <p:cNvPr id="146460" name="Line 28"/>
            <p:cNvSpPr>
              <a:spLocks noChangeShapeType="1"/>
            </p:cNvSpPr>
            <p:nvPr/>
          </p:nvSpPr>
          <p:spPr bwMode="auto">
            <a:xfrm>
              <a:off x="4447" y="909"/>
              <a:ext cx="945" cy="0"/>
            </a:xfrm>
            <a:prstGeom prst="line">
              <a:avLst/>
            </a:prstGeom>
            <a:noFill/>
            <a:ln w="25400">
              <a:solidFill>
                <a:srgbClr val="00CC00"/>
              </a:solidFill>
              <a:round/>
              <a:headEnd/>
              <a:tailEnd/>
            </a:ln>
            <a:effectLst/>
          </p:spPr>
          <p:txBody>
            <a:bodyPr wrap="none" anchor="ctr"/>
            <a:lstStyle/>
            <a:p>
              <a:endParaRPr lang="fr-FR">
                <a:latin typeface="Calibri" pitchFamily="34" charset="0"/>
              </a:endParaRPr>
            </a:p>
          </p:txBody>
        </p:sp>
        <p:sp>
          <p:nvSpPr>
            <p:cNvPr id="146461" name="Line 29"/>
            <p:cNvSpPr>
              <a:spLocks noChangeShapeType="1"/>
            </p:cNvSpPr>
            <p:nvPr/>
          </p:nvSpPr>
          <p:spPr bwMode="auto">
            <a:xfrm>
              <a:off x="4451" y="912"/>
              <a:ext cx="0" cy="800"/>
            </a:xfrm>
            <a:prstGeom prst="line">
              <a:avLst/>
            </a:prstGeom>
            <a:noFill/>
            <a:ln w="25400">
              <a:solidFill>
                <a:srgbClr val="00CC00"/>
              </a:solidFill>
              <a:round/>
              <a:headEnd/>
              <a:tailEnd/>
            </a:ln>
            <a:effectLst/>
          </p:spPr>
          <p:txBody>
            <a:bodyPr wrap="none" anchor="ctr"/>
            <a:lstStyle/>
            <a:p>
              <a:endParaRPr lang="fr-FR">
                <a:latin typeface="Calibri" pitchFamily="34" charset="0"/>
              </a:endParaRPr>
            </a:p>
          </p:txBody>
        </p:sp>
        <p:sp>
          <p:nvSpPr>
            <p:cNvPr id="146462" name="Text Box 30"/>
            <p:cNvSpPr txBox="1">
              <a:spLocks noChangeArrowheads="1"/>
            </p:cNvSpPr>
            <p:nvPr/>
          </p:nvSpPr>
          <p:spPr bwMode="auto">
            <a:xfrm>
              <a:off x="4163" y="641"/>
              <a:ext cx="336" cy="231"/>
            </a:xfrm>
            <a:prstGeom prst="rect">
              <a:avLst/>
            </a:prstGeom>
            <a:noFill/>
            <a:ln w="25400" algn="ctr">
              <a:noFill/>
              <a:miter lim="800000"/>
              <a:headEnd/>
              <a:tailEnd/>
            </a:ln>
            <a:effectLst/>
          </p:spPr>
          <p:txBody>
            <a:bodyPr>
              <a:spAutoFit/>
            </a:bodyPr>
            <a:lstStyle/>
            <a:p>
              <a:pPr>
                <a:spcBef>
                  <a:spcPct val="50000"/>
                </a:spcBef>
              </a:pPr>
              <a:r>
                <a:rPr lang="en-US" b="1">
                  <a:latin typeface="Calibri" pitchFamily="34" charset="0"/>
                </a:rPr>
                <a:t>V</a:t>
              </a:r>
            </a:p>
          </p:txBody>
        </p:sp>
        <p:sp>
          <p:nvSpPr>
            <p:cNvPr id="146463" name="Line 31"/>
            <p:cNvSpPr>
              <a:spLocks noChangeShapeType="1"/>
            </p:cNvSpPr>
            <p:nvPr/>
          </p:nvSpPr>
          <p:spPr bwMode="auto">
            <a:xfrm flipH="1" flipV="1">
              <a:off x="4375" y="748"/>
              <a:ext cx="5" cy="955"/>
            </a:xfrm>
            <a:prstGeom prst="line">
              <a:avLst/>
            </a:prstGeom>
            <a:noFill/>
            <a:ln w="25400">
              <a:solidFill>
                <a:schemeClr val="tx1"/>
              </a:solidFill>
              <a:round/>
              <a:headEnd/>
              <a:tailEnd type="triangle" w="med" len="med"/>
            </a:ln>
            <a:effectLst/>
          </p:spPr>
          <p:txBody>
            <a:bodyPr wrap="none" anchor="ctr"/>
            <a:lstStyle/>
            <a:p>
              <a:endParaRPr lang="fr-FR">
                <a:latin typeface="Calibri" pitchFamily="34" charset="0"/>
              </a:endParaRPr>
            </a:p>
          </p:txBody>
        </p:sp>
        <p:sp>
          <p:nvSpPr>
            <p:cNvPr id="146464" name="Line 32"/>
            <p:cNvSpPr>
              <a:spLocks noChangeShapeType="1"/>
            </p:cNvSpPr>
            <p:nvPr/>
          </p:nvSpPr>
          <p:spPr bwMode="auto">
            <a:xfrm>
              <a:off x="4385" y="1704"/>
              <a:ext cx="1149" cy="0"/>
            </a:xfrm>
            <a:prstGeom prst="line">
              <a:avLst/>
            </a:prstGeom>
            <a:noFill/>
            <a:ln w="25400">
              <a:solidFill>
                <a:schemeClr val="tx1"/>
              </a:solidFill>
              <a:round/>
              <a:headEnd/>
              <a:tailEnd type="triangle" w="med" len="med"/>
            </a:ln>
            <a:effectLst/>
          </p:spPr>
          <p:txBody>
            <a:bodyPr wrap="none" anchor="ctr"/>
            <a:lstStyle/>
            <a:p>
              <a:endParaRPr lang="fr-FR">
                <a:latin typeface="Calibri" pitchFamily="34" charset="0"/>
              </a:endParaRPr>
            </a:p>
          </p:txBody>
        </p:sp>
        <p:sp>
          <p:nvSpPr>
            <p:cNvPr id="146465" name="Line 33"/>
            <p:cNvSpPr>
              <a:spLocks noChangeShapeType="1"/>
            </p:cNvSpPr>
            <p:nvPr/>
          </p:nvSpPr>
          <p:spPr bwMode="auto">
            <a:xfrm>
              <a:off x="4035" y="1537"/>
              <a:ext cx="1503" cy="0"/>
            </a:xfrm>
            <a:prstGeom prst="line">
              <a:avLst/>
            </a:prstGeom>
            <a:noFill/>
            <a:ln w="38100">
              <a:solidFill>
                <a:srgbClr val="0033CC"/>
              </a:solidFill>
              <a:prstDash val="dash"/>
              <a:round/>
              <a:headEnd/>
              <a:tailEnd/>
            </a:ln>
            <a:effectLst/>
          </p:spPr>
          <p:txBody>
            <a:bodyPr anchor="ctr"/>
            <a:lstStyle/>
            <a:p>
              <a:endParaRPr lang="fr-FR">
                <a:latin typeface="Calibri" pitchFamily="34" charset="0"/>
              </a:endParaRPr>
            </a:p>
          </p:txBody>
        </p:sp>
        <p:sp>
          <p:nvSpPr>
            <p:cNvPr id="146466" name="Text Box 34"/>
            <p:cNvSpPr txBox="1">
              <a:spLocks noChangeArrowheads="1"/>
            </p:cNvSpPr>
            <p:nvPr/>
          </p:nvSpPr>
          <p:spPr bwMode="auto">
            <a:xfrm>
              <a:off x="4824" y="555"/>
              <a:ext cx="190" cy="233"/>
            </a:xfrm>
            <a:prstGeom prst="rect">
              <a:avLst/>
            </a:prstGeom>
            <a:noFill/>
            <a:ln w="38100" algn="ctr">
              <a:solidFill>
                <a:srgbClr val="334699"/>
              </a:solidFill>
              <a:miter lim="800000"/>
              <a:headEnd/>
              <a:tailEnd/>
            </a:ln>
            <a:effectLst/>
          </p:spPr>
          <p:txBody>
            <a:bodyPr wrap="none">
              <a:spAutoFit/>
            </a:bodyPr>
            <a:lstStyle/>
            <a:p>
              <a:r>
                <a:rPr lang="fr-FR">
                  <a:solidFill>
                    <a:srgbClr val="334699"/>
                  </a:solidFill>
                  <a:latin typeface="Calibri" pitchFamily="34" charset="0"/>
                </a:rPr>
                <a:t>3</a:t>
              </a:r>
            </a:p>
          </p:txBody>
        </p:sp>
      </p:grpSp>
      <p:grpSp>
        <p:nvGrpSpPr>
          <p:cNvPr id="146467" name="Group 35"/>
          <p:cNvGrpSpPr>
            <a:grpSpLocks/>
          </p:cNvGrpSpPr>
          <p:nvPr/>
        </p:nvGrpSpPr>
        <p:grpSpPr bwMode="auto">
          <a:xfrm>
            <a:off x="3067050" y="4959350"/>
            <a:ext cx="2924175" cy="1133475"/>
            <a:chOff x="1932" y="3124"/>
            <a:chExt cx="1842" cy="714"/>
          </a:xfrm>
        </p:grpSpPr>
        <p:sp>
          <p:nvSpPr>
            <p:cNvPr id="146468" name="Text Box 36"/>
            <p:cNvSpPr txBox="1">
              <a:spLocks noChangeArrowheads="1"/>
            </p:cNvSpPr>
            <p:nvPr/>
          </p:nvSpPr>
          <p:spPr bwMode="auto">
            <a:xfrm>
              <a:off x="1932" y="3607"/>
              <a:ext cx="1842" cy="231"/>
            </a:xfrm>
            <a:prstGeom prst="rect">
              <a:avLst/>
            </a:prstGeom>
            <a:noFill/>
            <a:ln w="9525" algn="ctr">
              <a:noFill/>
              <a:miter lim="800000"/>
              <a:headEnd/>
              <a:tailEnd/>
            </a:ln>
            <a:effectLst/>
          </p:spPr>
          <p:txBody>
            <a:bodyPr>
              <a:spAutoFit/>
            </a:bodyPr>
            <a:lstStyle/>
            <a:p>
              <a:pPr>
                <a:spcBef>
                  <a:spcPct val="50000"/>
                </a:spcBef>
              </a:pPr>
              <a:r>
                <a:rPr lang="fr-FR" b="1">
                  <a:solidFill>
                    <a:srgbClr val="334699"/>
                  </a:solidFill>
                  <a:effectLst>
                    <a:outerShdw blurRad="38100" dist="38100" dir="2700000" algn="tl">
                      <a:srgbClr val="C0C0C0"/>
                    </a:outerShdw>
                  </a:effectLst>
                  <a:latin typeface="Calibri" pitchFamily="34" charset="0"/>
                  <a:sym typeface="Wingdings" pitchFamily="2" charset="2"/>
                </a:rPr>
                <a:t> E &gt; </a:t>
              </a:r>
              <a:r>
                <a:rPr lang="fr-FR" b="1">
                  <a:solidFill>
                    <a:srgbClr val="334699"/>
                  </a:solidFill>
                  <a:effectLst>
                    <a:outerShdw blurRad="38100" dist="38100" dir="2700000" algn="tl">
                      <a:srgbClr val="C0C0C0"/>
                    </a:outerShdw>
                  </a:effectLst>
                  <a:latin typeface="Calibri" pitchFamily="34" charset="0"/>
                </a:rPr>
                <a:t>E</a:t>
              </a:r>
              <a:r>
                <a:rPr lang="fr-FR" b="1" baseline="-25000">
                  <a:solidFill>
                    <a:srgbClr val="334699"/>
                  </a:solidFill>
                  <a:effectLst>
                    <a:outerShdw blurRad="38100" dist="38100" dir="2700000" algn="tl">
                      <a:srgbClr val="C0C0C0"/>
                    </a:outerShdw>
                  </a:effectLst>
                  <a:latin typeface="Calibri" pitchFamily="34" charset="0"/>
                </a:rPr>
                <a:t>threshold</a:t>
              </a:r>
              <a:r>
                <a:rPr lang="fr-FR" b="1">
                  <a:solidFill>
                    <a:srgbClr val="334699"/>
                  </a:solidFill>
                  <a:effectLst>
                    <a:outerShdw blurRad="38100" dist="38100" dir="2700000" algn="tl">
                      <a:srgbClr val="C0C0C0"/>
                    </a:outerShdw>
                  </a:effectLst>
                  <a:latin typeface="Calibri" pitchFamily="34" charset="0"/>
                  <a:sym typeface="Symbol" pitchFamily="18" charset="2"/>
                </a:rPr>
                <a:t> 2.5 kV/cm</a:t>
              </a:r>
              <a:endParaRPr lang="fr-FR" b="1">
                <a:solidFill>
                  <a:srgbClr val="334699"/>
                </a:solidFill>
                <a:effectLst>
                  <a:outerShdw blurRad="38100" dist="38100" dir="2700000" algn="tl">
                    <a:srgbClr val="C0C0C0"/>
                  </a:outerShdw>
                </a:effectLst>
                <a:latin typeface="Calibri" pitchFamily="34" charset="0"/>
              </a:endParaRPr>
            </a:p>
          </p:txBody>
        </p:sp>
        <p:sp>
          <p:nvSpPr>
            <p:cNvPr id="146469" name="Rectangle 12"/>
            <p:cNvSpPr>
              <a:spLocks noChangeArrowheads="1"/>
            </p:cNvSpPr>
            <p:nvPr/>
          </p:nvSpPr>
          <p:spPr bwMode="auto">
            <a:xfrm>
              <a:off x="2125" y="3124"/>
              <a:ext cx="1530" cy="442"/>
            </a:xfrm>
            <a:prstGeom prst="rect">
              <a:avLst/>
            </a:prstGeom>
            <a:noFill/>
            <a:ln w="9525" algn="ctr">
              <a:noFill/>
              <a:miter lim="800000"/>
              <a:headEnd/>
              <a:tailEnd/>
            </a:ln>
            <a:effectLst/>
          </p:spPr>
          <p:txBody>
            <a:bodyPr>
              <a:spAutoFit/>
            </a:bodyPr>
            <a:lstStyle/>
            <a:p>
              <a:pPr algn="ctr">
                <a:buFont typeface="Wingdings" pitchFamily="2" charset="2"/>
                <a:buNone/>
              </a:pPr>
              <a:r>
                <a:rPr lang="en-US" sz="2000" b="1">
                  <a:solidFill>
                    <a:srgbClr val="334699"/>
                  </a:solidFill>
                  <a:effectLst>
                    <a:outerShdw blurRad="38100" dist="38100" dir="2700000" algn="tl">
                      <a:srgbClr val="C0C0C0"/>
                    </a:outerShdw>
                  </a:effectLst>
                  <a:latin typeface="Calibri" pitchFamily="34" charset="0"/>
                  <a:cs typeface="Arial" charset="0"/>
                </a:rPr>
                <a:t>Volatile Resistive switching</a:t>
              </a:r>
            </a:p>
          </p:txBody>
        </p:sp>
      </p:grpSp>
      <p:grpSp>
        <p:nvGrpSpPr>
          <p:cNvPr id="146470" name="Group 38"/>
          <p:cNvGrpSpPr>
            <a:grpSpLocks/>
          </p:cNvGrpSpPr>
          <p:nvPr/>
        </p:nvGrpSpPr>
        <p:grpSpPr bwMode="auto">
          <a:xfrm>
            <a:off x="765175" y="881063"/>
            <a:ext cx="6110288" cy="3867150"/>
            <a:chOff x="482" y="555"/>
            <a:chExt cx="3849" cy="2436"/>
          </a:xfrm>
        </p:grpSpPr>
        <p:pic>
          <p:nvPicPr>
            <p:cNvPr id="146471" name="Picture 39" descr="02_T_volatile"/>
            <p:cNvPicPr>
              <a:picLocks noChangeAspect="1" noChangeArrowheads="1"/>
            </p:cNvPicPr>
            <p:nvPr/>
          </p:nvPicPr>
          <p:blipFill>
            <a:blip r:embed="rId4" cstate="print"/>
            <a:srcRect/>
            <a:stretch>
              <a:fillRect/>
            </a:stretch>
          </p:blipFill>
          <p:spPr bwMode="auto">
            <a:xfrm>
              <a:off x="2208" y="1775"/>
              <a:ext cx="1248" cy="1216"/>
            </a:xfrm>
            <a:prstGeom prst="rect">
              <a:avLst/>
            </a:prstGeom>
            <a:noFill/>
          </p:spPr>
        </p:pic>
        <p:sp>
          <p:nvSpPr>
            <p:cNvPr id="146472" name="Oval 40"/>
            <p:cNvSpPr>
              <a:spLocks noChangeArrowheads="1"/>
            </p:cNvSpPr>
            <p:nvPr/>
          </p:nvSpPr>
          <p:spPr bwMode="auto">
            <a:xfrm>
              <a:off x="2208" y="2034"/>
              <a:ext cx="96" cy="96"/>
            </a:xfrm>
            <a:prstGeom prst="ellipse">
              <a:avLst/>
            </a:prstGeom>
            <a:solidFill>
              <a:srgbClr val="FF0000"/>
            </a:solidFill>
            <a:ln w="28575">
              <a:solidFill>
                <a:schemeClr val="tx1"/>
              </a:solidFill>
              <a:round/>
              <a:headEnd/>
              <a:tailEnd/>
            </a:ln>
            <a:effectLst/>
          </p:spPr>
          <p:txBody>
            <a:bodyPr wrap="none" anchor="ctr"/>
            <a:lstStyle/>
            <a:p>
              <a:endParaRPr lang="fr-FR">
                <a:latin typeface="Calibri" pitchFamily="34" charset="0"/>
              </a:endParaRPr>
            </a:p>
          </p:txBody>
        </p:sp>
        <p:sp>
          <p:nvSpPr>
            <p:cNvPr id="146473" name="Oval 41"/>
            <p:cNvSpPr>
              <a:spLocks noChangeArrowheads="1"/>
            </p:cNvSpPr>
            <p:nvPr/>
          </p:nvSpPr>
          <p:spPr bwMode="auto">
            <a:xfrm>
              <a:off x="3456" y="2031"/>
              <a:ext cx="96" cy="96"/>
            </a:xfrm>
            <a:prstGeom prst="ellipse">
              <a:avLst/>
            </a:prstGeom>
            <a:solidFill>
              <a:srgbClr val="FF0000"/>
            </a:solidFill>
            <a:ln w="28575">
              <a:solidFill>
                <a:schemeClr val="tx1"/>
              </a:solidFill>
              <a:round/>
              <a:headEnd/>
              <a:tailEnd/>
            </a:ln>
            <a:effectLst/>
          </p:spPr>
          <p:txBody>
            <a:bodyPr wrap="none" anchor="ctr"/>
            <a:lstStyle/>
            <a:p>
              <a:endParaRPr lang="fr-FR">
                <a:latin typeface="Calibri" pitchFamily="34" charset="0"/>
              </a:endParaRPr>
            </a:p>
          </p:txBody>
        </p:sp>
        <p:sp>
          <p:nvSpPr>
            <p:cNvPr id="146474" name="Rectangle 2"/>
            <p:cNvSpPr>
              <a:spLocks noChangeArrowheads="1"/>
            </p:cNvSpPr>
            <p:nvPr/>
          </p:nvSpPr>
          <p:spPr bwMode="auto">
            <a:xfrm>
              <a:off x="2400" y="2342"/>
              <a:ext cx="576" cy="265"/>
            </a:xfrm>
            <a:prstGeom prst="rect">
              <a:avLst/>
            </a:prstGeom>
            <a:noFill/>
            <a:ln w="9525">
              <a:noFill/>
              <a:miter lim="800000"/>
              <a:headEnd/>
              <a:tailEnd/>
            </a:ln>
          </p:spPr>
          <p:txBody>
            <a:bodyPr lIns="92075" tIns="46038" rIns="92075" bIns="46038" anchor="ctr"/>
            <a:lstStyle/>
            <a:p>
              <a:pPr algn="ctr" eaLnBrk="0" hangingPunct="0"/>
              <a:r>
                <a:rPr lang="fr-FR" sz="2000" b="1">
                  <a:latin typeface="Calibri" pitchFamily="34" charset="0"/>
                </a:rPr>
                <a:t>t</a:t>
              </a:r>
              <a:r>
                <a:rPr lang="fr-FR" sz="2000" b="1" baseline="-25000">
                  <a:latin typeface="Calibri" pitchFamily="34" charset="0"/>
                </a:rPr>
                <a:t>délai</a:t>
              </a:r>
            </a:p>
          </p:txBody>
        </p:sp>
        <p:sp>
          <p:nvSpPr>
            <p:cNvPr id="146475" name="Line 43"/>
            <p:cNvSpPr>
              <a:spLocks noChangeShapeType="1"/>
            </p:cNvSpPr>
            <p:nvPr/>
          </p:nvSpPr>
          <p:spPr bwMode="auto">
            <a:xfrm>
              <a:off x="2448" y="2342"/>
              <a:ext cx="432" cy="0"/>
            </a:xfrm>
            <a:prstGeom prst="line">
              <a:avLst/>
            </a:prstGeom>
            <a:noFill/>
            <a:ln w="9525">
              <a:solidFill>
                <a:schemeClr val="tx1"/>
              </a:solidFill>
              <a:round/>
              <a:headEnd type="triangle" w="med" len="med"/>
              <a:tailEnd type="triangle" w="med" len="med"/>
            </a:ln>
            <a:effectLst/>
          </p:spPr>
          <p:txBody>
            <a:bodyPr/>
            <a:lstStyle/>
            <a:p>
              <a:endParaRPr lang="fr-FR">
                <a:latin typeface="Calibri" pitchFamily="34" charset="0"/>
              </a:endParaRPr>
            </a:p>
          </p:txBody>
        </p:sp>
        <p:sp>
          <p:nvSpPr>
            <p:cNvPr id="146476" name="Text Box 44"/>
            <p:cNvSpPr txBox="1">
              <a:spLocks noChangeArrowheads="1"/>
            </p:cNvSpPr>
            <p:nvPr/>
          </p:nvSpPr>
          <p:spPr bwMode="auto">
            <a:xfrm>
              <a:off x="3525" y="1618"/>
              <a:ext cx="336" cy="231"/>
            </a:xfrm>
            <a:prstGeom prst="rect">
              <a:avLst/>
            </a:prstGeom>
            <a:noFill/>
            <a:ln w="25400" algn="ctr">
              <a:noFill/>
              <a:miter lim="800000"/>
              <a:headEnd/>
              <a:tailEnd/>
            </a:ln>
            <a:effectLst/>
          </p:spPr>
          <p:txBody>
            <a:bodyPr>
              <a:spAutoFit/>
            </a:bodyPr>
            <a:lstStyle/>
            <a:p>
              <a:pPr>
                <a:spcBef>
                  <a:spcPct val="50000"/>
                </a:spcBef>
              </a:pPr>
              <a:r>
                <a:rPr lang="en-US" b="1">
                  <a:latin typeface="Calibri" pitchFamily="34" charset="0"/>
                </a:rPr>
                <a:t>t</a:t>
              </a:r>
            </a:p>
          </p:txBody>
        </p:sp>
        <p:sp>
          <p:nvSpPr>
            <p:cNvPr id="146477" name="Line 45"/>
            <p:cNvSpPr>
              <a:spLocks noChangeShapeType="1"/>
            </p:cNvSpPr>
            <p:nvPr/>
          </p:nvSpPr>
          <p:spPr bwMode="auto">
            <a:xfrm>
              <a:off x="2387" y="1711"/>
              <a:ext cx="1152" cy="4"/>
            </a:xfrm>
            <a:prstGeom prst="line">
              <a:avLst/>
            </a:prstGeom>
            <a:noFill/>
            <a:ln w="25400">
              <a:solidFill>
                <a:schemeClr val="tx1"/>
              </a:solidFill>
              <a:round/>
              <a:headEnd/>
              <a:tailEnd type="triangle" w="med" len="med"/>
            </a:ln>
            <a:effectLst/>
          </p:spPr>
          <p:txBody>
            <a:bodyPr wrap="none" anchor="ctr"/>
            <a:lstStyle/>
            <a:p>
              <a:endParaRPr lang="fr-FR">
                <a:latin typeface="Calibri" pitchFamily="34" charset="0"/>
              </a:endParaRPr>
            </a:p>
          </p:txBody>
        </p:sp>
        <p:sp>
          <p:nvSpPr>
            <p:cNvPr id="146478" name="Line 46"/>
            <p:cNvSpPr>
              <a:spLocks noChangeShapeType="1"/>
            </p:cNvSpPr>
            <p:nvPr/>
          </p:nvSpPr>
          <p:spPr bwMode="auto">
            <a:xfrm>
              <a:off x="3389" y="1428"/>
              <a:ext cx="0" cy="288"/>
            </a:xfrm>
            <a:prstGeom prst="line">
              <a:avLst/>
            </a:prstGeom>
            <a:noFill/>
            <a:ln w="25400">
              <a:solidFill>
                <a:srgbClr val="00CC00"/>
              </a:solidFill>
              <a:round/>
              <a:headEnd/>
              <a:tailEnd/>
            </a:ln>
            <a:effectLst/>
          </p:spPr>
          <p:txBody>
            <a:bodyPr wrap="none" anchor="ctr"/>
            <a:lstStyle/>
            <a:p>
              <a:endParaRPr lang="fr-FR">
                <a:latin typeface="Calibri" pitchFamily="34" charset="0"/>
              </a:endParaRPr>
            </a:p>
          </p:txBody>
        </p:sp>
        <p:sp>
          <p:nvSpPr>
            <p:cNvPr id="146479" name="Line 47"/>
            <p:cNvSpPr>
              <a:spLocks noChangeShapeType="1"/>
            </p:cNvSpPr>
            <p:nvPr/>
          </p:nvSpPr>
          <p:spPr bwMode="auto">
            <a:xfrm>
              <a:off x="2449" y="1428"/>
              <a:ext cx="938" cy="0"/>
            </a:xfrm>
            <a:prstGeom prst="line">
              <a:avLst/>
            </a:prstGeom>
            <a:noFill/>
            <a:ln w="25400">
              <a:solidFill>
                <a:srgbClr val="00CC00"/>
              </a:solidFill>
              <a:round/>
              <a:headEnd/>
              <a:tailEnd/>
            </a:ln>
            <a:effectLst/>
          </p:spPr>
          <p:txBody>
            <a:bodyPr wrap="none" anchor="ctr"/>
            <a:lstStyle/>
            <a:p>
              <a:endParaRPr lang="fr-FR">
                <a:latin typeface="Calibri" pitchFamily="34" charset="0"/>
              </a:endParaRPr>
            </a:p>
          </p:txBody>
        </p:sp>
        <p:sp>
          <p:nvSpPr>
            <p:cNvPr id="146480" name="Line 48"/>
            <p:cNvSpPr>
              <a:spLocks noChangeShapeType="1"/>
            </p:cNvSpPr>
            <p:nvPr/>
          </p:nvSpPr>
          <p:spPr bwMode="auto">
            <a:xfrm>
              <a:off x="2453" y="1428"/>
              <a:ext cx="5" cy="283"/>
            </a:xfrm>
            <a:prstGeom prst="line">
              <a:avLst/>
            </a:prstGeom>
            <a:noFill/>
            <a:ln w="25400">
              <a:solidFill>
                <a:srgbClr val="00CC00"/>
              </a:solidFill>
              <a:round/>
              <a:headEnd/>
              <a:tailEnd/>
            </a:ln>
            <a:effectLst/>
          </p:spPr>
          <p:txBody>
            <a:bodyPr wrap="none" anchor="ctr"/>
            <a:lstStyle/>
            <a:p>
              <a:endParaRPr lang="fr-FR">
                <a:latin typeface="Calibri" pitchFamily="34" charset="0"/>
              </a:endParaRPr>
            </a:p>
          </p:txBody>
        </p:sp>
        <p:sp>
          <p:nvSpPr>
            <p:cNvPr id="146481" name="Line 49"/>
            <p:cNvSpPr>
              <a:spLocks noChangeShapeType="1"/>
            </p:cNvSpPr>
            <p:nvPr/>
          </p:nvSpPr>
          <p:spPr bwMode="auto">
            <a:xfrm flipV="1">
              <a:off x="3510" y="2157"/>
              <a:ext cx="0" cy="438"/>
            </a:xfrm>
            <a:prstGeom prst="line">
              <a:avLst/>
            </a:prstGeom>
            <a:noFill/>
            <a:ln w="38100">
              <a:solidFill>
                <a:srgbClr val="FF0000"/>
              </a:solidFill>
              <a:round/>
              <a:headEnd/>
              <a:tailEnd type="triangle" w="med" len="med"/>
            </a:ln>
            <a:effectLst/>
          </p:spPr>
          <p:txBody>
            <a:bodyPr/>
            <a:lstStyle/>
            <a:p>
              <a:endParaRPr lang="fr-FR">
                <a:latin typeface="Calibri" pitchFamily="34" charset="0"/>
              </a:endParaRPr>
            </a:p>
          </p:txBody>
        </p:sp>
        <p:sp>
          <p:nvSpPr>
            <p:cNvPr id="146482" name="Line 50"/>
            <p:cNvSpPr>
              <a:spLocks noChangeShapeType="1"/>
            </p:cNvSpPr>
            <p:nvPr/>
          </p:nvSpPr>
          <p:spPr bwMode="auto">
            <a:xfrm flipH="1" flipV="1">
              <a:off x="2380" y="759"/>
              <a:ext cx="5" cy="955"/>
            </a:xfrm>
            <a:prstGeom prst="line">
              <a:avLst/>
            </a:prstGeom>
            <a:noFill/>
            <a:ln w="25400">
              <a:solidFill>
                <a:schemeClr val="tx1"/>
              </a:solidFill>
              <a:round/>
              <a:headEnd/>
              <a:tailEnd type="triangle" w="med" len="med"/>
            </a:ln>
            <a:effectLst/>
          </p:spPr>
          <p:txBody>
            <a:bodyPr wrap="none" anchor="ctr"/>
            <a:lstStyle/>
            <a:p>
              <a:endParaRPr lang="fr-FR">
                <a:latin typeface="Calibri" pitchFamily="34" charset="0"/>
              </a:endParaRPr>
            </a:p>
          </p:txBody>
        </p:sp>
        <p:grpSp>
          <p:nvGrpSpPr>
            <p:cNvPr id="146483" name="Group 51"/>
            <p:cNvGrpSpPr>
              <a:grpSpLocks/>
            </p:cNvGrpSpPr>
            <p:nvPr/>
          </p:nvGrpSpPr>
          <p:grpSpPr bwMode="auto">
            <a:xfrm>
              <a:off x="482" y="1276"/>
              <a:ext cx="3849" cy="263"/>
              <a:chOff x="482" y="1276"/>
              <a:chExt cx="3849" cy="263"/>
            </a:xfrm>
          </p:grpSpPr>
          <p:sp>
            <p:nvSpPr>
              <p:cNvPr id="146484" name="Line 52"/>
              <p:cNvSpPr>
                <a:spLocks noChangeShapeType="1"/>
              </p:cNvSpPr>
              <p:nvPr/>
            </p:nvSpPr>
            <p:spPr bwMode="auto">
              <a:xfrm>
                <a:off x="482" y="1539"/>
                <a:ext cx="3514" cy="0"/>
              </a:xfrm>
              <a:prstGeom prst="line">
                <a:avLst/>
              </a:prstGeom>
              <a:noFill/>
              <a:ln w="38100">
                <a:solidFill>
                  <a:srgbClr val="0033CC"/>
                </a:solidFill>
                <a:prstDash val="dash"/>
                <a:round/>
                <a:headEnd/>
                <a:tailEnd/>
              </a:ln>
              <a:effectLst/>
            </p:spPr>
            <p:txBody>
              <a:bodyPr anchor="ctr"/>
              <a:lstStyle/>
              <a:p>
                <a:endParaRPr lang="fr-FR">
                  <a:latin typeface="Calibri" pitchFamily="34" charset="0"/>
                </a:endParaRPr>
              </a:p>
            </p:txBody>
          </p:sp>
          <p:sp>
            <p:nvSpPr>
              <p:cNvPr id="146485" name="Text Box 53"/>
              <p:cNvSpPr txBox="1">
                <a:spLocks noChangeArrowheads="1"/>
              </p:cNvSpPr>
              <p:nvPr/>
            </p:nvSpPr>
            <p:spPr bwMode="auto">
              <a:xfrm>
                <a:off x="3462" y="1276"/>
                <a:ext cx="869" cy="231"/>
              </a:xfrm>
              <a:prstGeom prst="rect">
                <a:avLst/>
              </a:prstGeom>
              <a:noFill/>
              <a:ln w="9525" algn="ctr">
                <a:noFill/>
                <a:miter lim="800000"/>
                <a:headEnd/>
                <a:tailEnd/>
              </a:ln>
              <a:effectLst/>
            </p:spPr>
            <p:txBody>
              <a:bodyPr>
                <a:spAutoFit/>
              </a:bodyPr>
              <a:lstStyle/>
              <a:p>
                <a:pPr>
                  <a:spcBef>
                    <a:spcPct val="50000"/>
                  </a:spcBef>
                </a:pPr>
                <a:r>
                  <a:rPr lang="fr-FR" b="1">
                    <a:solidFill>
                      <a:srgbClr val="0033CC"/>
                    </a:solidFill>
                    <a:latin typeface="Calibri" pitchFamily="34" charset="0"/>
                  </a:rPr>
                  <a:t>E</a:t>
                </a:r>
                <a:r>
                  <a:rPr lang="fr-FR" b="1" baseline="-25000">
                    <a:solidFill>
                      <a:srgbClr val="0033CC"/>
                    </a:solidFill>
                    <a:latin typeface="Calibri" pitchFamily="34" charset="0"/>
                  </a:rPr>
                  <a:t>threshold</a:t>
                </a:r>
              </a:p>
            </p:txBody>
          </p:sp>
        </p:grpSp>
        <p:sp>
          <p:nvSpPr>
            <p:cNvPr id="146486" name="Text Box 54"/>
            <p:cNvSpPr txBox="1">
              <a:spLocks noChangeArrowheads="1"/>
            </p:cNvSpPr>
            <p:nvPr/>
          </p:nvSpPr>
          <p:spPr bwMode="auto">
            <a:xfrm>
              <a:off x="2791" y="555"/>
              <a:ext cx="190" cy="233"/>
            </a:xfrm>
            <a:prstGeom prst="rect">
              <a:avLst/>
            </a:prstGeom>
            <a:noFill/>
            <a:ln w="38100" algn="ctr">
              <a:solidFill>
                <a:srgbClr val="334699"/>
              </a:solidFill>
              <a:miter lim="800000"/>
              <a:headEnd/>
              <a:tailEnd/>
            </a:ln>
            <a:effectLst/>
          </p:spPr>
          <p:txBody>
            <a:bodyPr wrap="none">
              <a:spAutoFit/>
            </a:bodyPr>
            <a:lstStyle/>
            <a:p>
              <a:r>
                <a:rPr lang="fr-FR">
                  <a:solidFill>
                    <a:srgbClr val="334699"/>
                  </a:solidFill>
                  <a:latin typeface="Calibri" pitchFamily="34" charset="0"/>
                </a:rPr>
                <a:t>2</a:t>
              </a:r>
            </a:p>
          </p:txBody>
        </p:sp>
        <p:pic>
          <p:nvPicPr>
            <p:cNvPr id="146487" name="Picture 55" descr="02_T_volatile"/>
            <p:cNvPicPr>
              <a:picLocks noChangeAspect="1" noChangeArrowheads="1"/>
            </p:cNvPicPr>
            <p:nvPr/>
          </p:nvPicPr>
          <p:blipFill>
            <a:blip r:embed="rId4" cstate="print"/>
            <a:srcRect/>
            <a:stretch>
              <a:fillRect/>
            </a:stretch>
          </p:blipFill>
          <p:spPr bwMode="auto">
            <a:xfrm>
              <a:off x="2208" y="1775"/>
              <a:ext cx="1248" cy="1216"/>
            </a:xfrm>
            <a:prstGeom prst="rect">
              <a:avLst/>
            </a:prstGeom>
            <a:noFill/>
          </p:spPr>
        </p:pic>
        <p:sp>
          <p:nvSpPr>
            <p:cNvPr id="146488" name="Oval 56"/>
            <p:cNvSpPr>
              <a:spLocks noChangeArrowheads="1"/>
            </p:cNvSpPr>
            <p:nvPr/>
          </p:nvSpPr>
          <p:spPr bwMode="auto">
            <a:xfrm>
              <a:off x="2208" y="2034"/>
              <a:ext cx="96" cy="96"/>
            </a:xfrm>
            <a:prstGeom prst="ellipse">
              <a:avLst/>
            </a:prstGeom>
            <a:solidFill>
              <a:srgbClr val="FF0000"/>
            </a:solidFill>
            <a:ln w="28575">
              <a:solidFill>
                <a:schemeClr val="tx1"/>
              </a:solidFill>
              <a:round/>
              <a:headEnd/>
              <a:tailEnd/>
            </a:ln>
            <a:effectLst/>
          </p:spPr>
          <p:txBody>
            <a:bodyPr wrap="none" anchor="ctr"/>
            <a:lstStyle/>
            <a:p>
              <a:endParaRPr lang="fr-FR">
                <a:latin typeface="Calibri" pitchFamily="34" charset="0"/>
              </a:endParaRPr>
            </a:p>
          </p:txBody>
        </p:sp>
        <p:sp>
          <p:nvSpPr>
            <p:cNvPr id="146489" name="Oval 57"/>
            <p:cNvSpPr>
              <a:spLocks noChangeArrowheads="1"/>
            </p:cNvSpPr>
            <p:nvPr/>
          </p:nvSpPr>
          <p:spPr bwMode="auto">
            <a:xfrm>
              <a:off x="3456" y="2031"/>
              <a:ext cx="96" cy="96"/>
            </a:xfrm>
            <a:prstGeom prst="ellipse">
              <a:avLst/>
            </a:prstGeom>
            <a:solidFill>
              <a:srgbClr val="FF0000"/>
            </a:solidFill>
            <a:ln w="28575">
              <a:solidFill>
                <a:schemeClr val="tx1"/>
              </a:solidFill>
              <a:round/>
              <a:headEnd/>
              <a:tailEnd/>
            </a:ln>
            <a:effectLst/>
          </p:spPr>
          <p:txBody>
            <a:bodyPr wrap="none" anchor="ctr"/>
            <a:lstStyle/>
            <a:p>
              <a:endParaRPr lang="fr-FR">
                <a:latin typeface="Calibri" pitchFamily="34" charset="0"/>
              </a:endParaRPr>
            </a:p>
          </p:txBody>
        </p:sp>
        <p:sp>
          <p:nvSpPr>
            <p:cNvPr id="146490" name="Rectangle 2"/>
            <p:cNvSpPr>
              <a:spLocks noChangeArrowheads="1"/>
            </p:cNvSpPr>
            <p:nvPr/>
          </p:nvSpPr>
          <p:spPr bwMode="auto">
            <a:xfrm>
              <a:off x="2400" y="2342"/>
              <a:ext cx="576" cy="265"/>
            </a:xfrm>
            <a:prstGeom prst="rect">
              <a:avLst/>
            </a:prstGeom>
            <a:noFill/>
            <a:ln w="9525">
              <a:noFill/>
              <a:miter lim="800000"/>
              <a:headEnd/>
              <a:tailEnd/>
            </a:ln>
          </p:spPr>
          <p:txBody>
            <a:bodyPr lIns="92075" tIns="46038" rIns="92075" bIns="46038" anchor="ctr"/>
            <a:lstStyle/>
            <a:p>
              <a:pPr algn="ctr" eaLnBrk="0" hangingPunct="0"/>
              <a:r>
                <a:rPr lang="fr-FR" sz="2000" b="1">
                  <a:latin typeface="Calibri" pitchFamily="34" charset="0"/>
                </a:rPr>
                <a:t>t</a:t>
              </a:r>
              <a:r>
                <a:rPr lang="fr-FR" sz="2000" b="1" baseline="-25000">
                  <a:latin typeface="Calibri" pitchFamily="34" charset="0"/>
                </a:rPr>
                <a:t>delay</a:t>
              </a:r>
            </a:p>
          </p:txBody>
        </p:sp>
        <p:sp>
          <p:nvSpPr>
            <p:cNvPr id="146491" name="Line 59"/>
            <p:cNvSpPr>
              <a:spLocks noChangeShapeType="1"/>
            </p:cNvSpPr>
            <p:nvPr/>
          </p:nvSpPr>
          <p:spPr bwMode="auto">
            <a:xfrm>
              <a:off x="2448" y="2342"/>
              <a:ext cx="432" cy="0"/>
            </a:xfrm>
            <a:prstGeom prst="line">
              <a:avLst/>
            </a:prstGeom>
            <a:noFill/>
            <a:ln w="9525">
              <a:solidFill>
                <a:schemeClr val="tx1"/>
              </a:solidFill>
              <a:round/>
              <a:headEnd type="triangle" w="med" len="med"/>
              <a:tailEnd type="triangle" w="med" len="med"/>
            </a:ln>
            <a:effectLst/>
          </p:spPr>
          <p:txBody>
            <a:bodyPr/>
            <a:lstStyle/>
            <a:p>
              <a:endParaRPr lang="fr-FR">
                <a:latin typeface="Calibri" pitchFamily="34" charset="0"/>
              </a:endParaRPr>
            </a:p>
          </p:txBody>
        </p:sp>
        <p:sp>
          <p:nvSpPr>
            <p:cNvPr id="146492" name="Text Box 60"/>
            <p:cNvSpPr txBox="1">
              <a:spLocks noChangeArrowheads="1"/>
            </p:cNvSpPr>
            <p:nvPr/>
          </p:nvSpPr>
          <p:spPr bwMode="auto">
            <a:xfrm>
              <a:off x="3525" y="1618"/>
              <a:ext cx="336" cy="231"/>
            </a:xfrm>
            <a:prstGeom prst="rect">
              <a:avLst/>
            </a:prstGeom>
            <a:noFill/>
            <a:ln w="25400" algn="ctr">
              <a:noFill/>
              <a:miter lim="800000"/>
              <a:headEnd/>
              <a:tailEnd/>
            </a:ln>
            <a:effectLst/>
          </p:spPr>
          <p:txBody>
            <a:bodyPr>
              <a:spAutoFit/>
            </a:bodyPr>
            <a:lstStyle/>
            <a:p>
              <a:pPr>
                <a:spcBef>
                  <a:spcPct val="50000"/>
                </a:spcBef>
              </a:pPr>
              <a:r>
                <a:rPr lang="en-US" b="1">
                  <a:latin typeface="Calibri" pitchFamily="34" charset="0"/>
                </a:rPr>
                <a:t>t</a:t>
              </a:r>
            </a:p>
          </p:txBody>
        </p:sp>
        <p:sp>
          <p:nvSpPr>
            <p:cNvPr id="146493" name="Line 61"/>
            <p:cNvSpPr>
              <a:spLocks noChangeShapeType="1"/>
            </p:cNvSpPr>
            <p:nvPr/>
          </p:nvSpPr>
          <p:spPr bwMode="auto">
            <a:xfrm>
              <a:off x="2387" y="1711"/>
              <a:ext cx="1152" cy="4"/>
            </a:xfrm>
            <a:prstGeom prst="line">
              <a:avLst/>
            </a:prstGeom>
            <a:noFill/>
            <a:ln w="25400">
              <a:solidFill>
                <a:schemeClr val="tx1"/>
              </a:solidFill>
              <a:round/>
              <a:headEnd/>
              <a:tailEnd type="triangle" w="med" len="med"/>
            </a:ln>
            <a:effectLst/>
          </p:spPr>
          <p:txBody>
            <a:bodyPr wrap="none" anchor="ctr"/>
            <a:lstStyle/>
            <a:p>
              <a:endParaRPr lang="fr-FR">
                <a:latin typeface="Calibri" pitchFamily="34" charset="0"/>
              </a:endParaRPr>
            </a:p>
          </p:txBody>
        </p:sp>
        <p:sp>
          <p:nvSpPr>
            <p:cNvPr id="146494" name="Line 62"/>
            <p:cNvSpPr>
              <a:spLocks noChangeShapeType="1"/>
            </p:cNvSpPr>
            <p:nvPr/>
          </p:nvSpPr>
          <p:spPr bwMode="auto">
            <a:xfrm>
              <a:off x="3389" y="1428"/>
              <a:ext cx="0" cy="288"/>
            </a:xfrm>
            <a:prstGeom prst="line">
              <a:avLst/>
            </a:prstGeom>
            <a:noFill/>
            <a:ln w="25400">
              <a:solidFill>
                <a:srgbClr val="00CC00"/>
              </a:solidFill>
              <a:round/>
              <a:headEnd/>
              <a:tailEnd/>
            </a:ln>
            <a:effectLst/>
          </p:spPr>
          <p:txBody>
            <a:bodyPr wrap="none" anchor="ctr"/>
            <a:lstStyle/>
            <a:p>
              <a:endParaRPr lang="fr-FR">
                <a:latin typeface="Calibri" pitchFamily="34" charset="0"/>
              </a:endParaRPr>
            </a:p>
          </p:txBody>
        </p:sp>
        <p:sp>
          <p:nvSpPr>
            <p:cNvPr id="146495" name="Line 63"/>
            <p:cNvSpPr>
              <a:spLocks noChangeShapeType="1"/>
            </p:cNvSpPr>
            <p:nvPr/>
          </p:nvSpPr>
          <p:spPr bwMode="auto">
            <a:xfrm>
              <a:off x="2449" y="1428"/>
              <a:ext cx="938" cy="0"/>
            </a:xfrm>
            <a:prstGeom prst="line">
              <a:avLst/>
            </a:prstGeom>
            <a:noFill/>
            <a:ln w="25400">
              <a:solidFill>
                <a:srgbClr val="00CC00"/>
              </a:solidFill>
              <a:round/>
              <a:headEnd/>
              <a:tailEnd/>
            </a:ln>
            <a:effectLst/>
          </p:spPr>
          <p:txBody>
            <a:bodyPr wrap="none" anchor="ctr"/>
            <a:lstStyle/>
            <a:p>
              <a:endParaRPr lang="fr-FR">
                <a:latin typeface="Calibri" pitchFamily="34" charset="0"/>
              </a:endParaRPr>
            </a:p>
          </p:txBody>
        </p:sp>
        <p:sp>
          <p:nvSpPr>
            <p:cNvPr id="146496" name="Line 64"/>
            <p:cNvSpPr>
              <a:spLocks noChangeShapeType="1"/>
            </p:cNvSpPr>
            <p:nvPr/>
          </p:nvSpPr>
          <p:spPr bwMode="auto">
            <a:xfrm>
              <a:off x="2453" y="1428"/>
              <a:ext cx="5" cy="283"/>
            </a:xfrm>
            <a:prstGeom prst="line">
              <a:avLst/>
            </a:prstGeom>
            <a:noFill/>
            <a:ln w="25400">
              <a:solidFill>
                <a:srgbClr val="00CC00"/>
              </a:solidFill>
              <a:round/>
              <a:headEnd/>
              <a:tailEnd/>
            </a:ln>
            <a:effectLst/>
          </p:spPr>
          <p:txBody>
            <a:bodyPr wrap="none" anchor="ctr"/>
            <a:lstStyle/>
            <a:p>
              <a:endParaRPr lang="fr-FR">
                <a:latin typeface="Calibri" pitchFamily="34" charset="0"/>
              </a:endParaRPr>
            </a:p>
          </p:txBody>
        </p:sp>
        <p:sp>
          <p:nvSpPr>
            <p:cNvPr id="146497" name="Line 65"/>
            <p:cNvSpPr>
              <a:spLocks noChangeShapeType="1"/>
            </p:cNvSpPr>
            <p:nvPr/>
          </p:nvSpPr>
          <p:spPr bwMode="auto">
            <a:xfrm flipV="1">
              <a:off x="3510" y="2157"/>
              <a:ext cx="0" cy="438"/>
            </a:xfrm>
            <a:prstGeom prst="line">
              <a:avLst/>
            </a:prstGeom>
            <a:noFill/>
            <a:ln w="38100">
              <a:solidFill>
                <a:srgbClr val="FF0000"/>
              </a:solidFill>
              <a:round/>
              <a:headEnd/>
              <a:tailEnd type="triangle" w="med" len="med"/>
            </a:ln>
            <a:effectLst/>
          </p:spPr>
          <p:txBody>
            <a:bodyPr/>
            <a:lstStyle/>
            <a:p>
              <a:endParaRPr lang="fr-FR">
                <a:latin typeface="Calibri" pitchFamily="34" charset="0"/>
              </a:endParaRPr>
            </a:p>
          </p:txBody>
        </p:sp>
        <p:sp>
          <p:nvSpPr>
            <p:cNvPr id="146498" name="Text Box 66"/>
            <p:cNvSpPr txBox="1">
              <a:spLocks noChangeArrowheads="1"/>
            </p:cNvSpPr>
            <p:nvPr/>
          </p:nvSpPr>
          <p:spPr bwMode="auto">
            <a:xfrm>
              <a:off x="2180" y="652"/>
              <a:ext cx="336" cy="231"/>
            </a:xfrm>
            <a:prstGeom prst="rect">
              <a:avLst/>
            </a:prstGeom>
            <a:noFill/>
            <a:ln w="25400" algn="ctr">
              <a:noFill/>
              <a:miter lim="800000"/>
              <a:headEnd/>
              <a:tailEnd/>
            </a:ln>
            <a:effectLst/>
          </p:spPr>
          <p:txBody>
            <a:bodyPr>
              <a:spAutoFit/>
            </a:bodyPr>
            <a:lstStyle/>
            <a:p>
              <a:pPr>
                <a:spcBef>
                  <a:spcPct val="50000"/>
                </a:spcBef>
              </a:pPr>
              <a:r>
                <a:rPr lang="en-US" b="1">
                  <a:latin typeface="Calibri" pitchFamily="34" charset="0"/>
                </a:rPr>
                <a:t>V</a:t>
              </a:r>
            </a:p>
          </p:txBody>
        </p:sp>
        <p:sp>
          <p:nvSpPr>
            <p:cNvPr id="146499" name="Line 67"/>
            <p:cNvSpPr>
              <a:spLocks noChangeShapeType="1"/>
            </p:cNvSpPr>
            <p:nvPr/>
          </p:nvSpPr>
          <p:spPr bwMode="auto">
            <a:xfrm flipH="1" flipV="1">
              <a:off x="2380" y="759"/>
              <a:ext cx="5" cy="955"/>
            </a:xfrm>
            <a:prstGeom prst="line">
              <a:avLst/>
            </a:prstGeom>
            <a:noFill/>
            <a:ln w="25400">
              <a:solidFill>
                <a:schemeClr val="tx1"/>
              </a:solidFill>
              <a:round/>
              <a:headEnd/>
              <a:tailEnd type="triangle" w="med" len="med"/>
            </a:ln>
            <a:effectLst/>
          </p:spPr>
          <p:txBody>
            <a:bodyPr wrap="none" anchor="ctr"/>
            <a:lstStyle/>
            <a:p>
              <a:endParaRPr lang="fr-FR">
                <a:latin typeface="Calibri" pitchFamily="34" charset="0"/>
              </a:endParaRPr>
            </a:p>
          </p:txBody>
        </p:sp>
      </p:grpSp>
      <p:sp>
        <p:nvSpPr>
          <p:cNvPr id="146500" name="Oval 68"/>
          <p:cNvSpPr>
            <a:spLocks noChangeArrowheads="1"/>
          </p:cNvSpPr>
          <p:nvPr/>
        </p:nvSpPr>
        <p:spPr bwMode="auto">
          <a:xfrm>
            <a:off x="3201988" y="2647950"/>
            <a:ext cx="2619375" cy="2181225"/>
          </a:xfrm>
          <a:prstGeom prst="ellipse">
            <a:avLst/>
          </a:prstGeom>
          <a:noFill/>
          <a:ln w="25400" algn="ctr">
            <a:solidFill>
              <a:srgbClr val="FF0000"/>
            </a:solidFill>
            <a:round/>
            <a:headEnd/>
            <a:tailEnd/>
          </a:ln>
          <a:effectLst/>
        </p:spPr>
        <p:txBody>
          <a:bodyPr wrap="none" anchor="ctr"/>
          <a:lstStyle/>
          <a:p>
            <a:endParaRPr lang="fr-FR">
              <a:latin typeface="Calibri" pitchFamily="34" charset="0"/>
            </a:endParaRPr>
          </a:p>
        </p:txBody>
      </p:sp>
      <p:sp>
        <p:nvSpPr>
          <p:cNvPr id="23" name="Title Placeholder 1"/>
          <p:cNvSpPr txBox="1">
            <a:spLocks/>
          </p:cNvSpPr>
          <p:nvPr/>
        </p:nvSpPr>
        <p:spPr bwMode="auto">
          <a:xfrm>
            <a:off x="0" y="0"/>
            <a:ext cx="9144000" cy="744538"/>
          </a:xfrm>
          <a:prstGeom prst="rect">
            <a:avLst/>
          </a:prstGeom>
          <a:gradFill rotWithShape="0">
            <a:gsLst>
              <a:gs pos="0">
                <a:schemeClr val="accent2">
                  <a:gamma/>
                  <a:shade val="46275"/>
                  <a:invGamma/>
                </a:schemeClr>
              </a:gs>
              <a:gs pos="50000">
                <a:schemeClr val="accent2"/>
              </a:gs>
              <a:gs pos="100000">
                <a:schemeClr val="accent2">
                  <a:gamma/>
                  <a:shade val="46275"/>
                  <a:invGamma/>
                </a:schemeClr>
              </a:gs>
            </a:gsLst>
            <a:lin ang="5400000" scaled="1"/>
          </a:gradFill>
          <a:ln w="9525">
            <a:solidFill>
              <a:schemeClr val="tx1"/>
            </a:solidFill>
            <a:miter lim="800000"/>
            <a:headEnd/>
            <a:tailEnd/>
          </a:ln>
        </p:spPr>
        <p:txBody>
          <a:bodyPr anchor="ctr"/>
          <a:lstStyle/>
          <a:p>
            <a:pPr algn="ctr"/>
            <a:r>
              <a:rPr lang="en-US" sz="3200" b="1">
                <a:solidFill>
                  <a:schemeClr val="bg1"/>
                </a:solidFill>
                <a:latin typeface="Calibri" pitchFamily="34" charset="0"/>
                <a:cs typeface="Arial" charset="0"/>
              </a:rPr>
              <a:t>Resistive switching in AM</a:t>
            </a:r>
            <a:r>
              <a:rPr lang="en-US" sz="3200" b="1" baseline="-25000">
                <a:solidFill>
                  <a:schemeClr val="bg1"/>
                </a:solidFill>
                <a:latin typeface="Calibri" pitchFamily="34" charset="0"/>
                <a:cs typeface="Arial" charset="0"/>
              </a:rPr>
              <a:t>4</a:t>
            </a:r>
            <a:r>
              <a:rPr lang="en-US" sz="3200" b="1">
                <a:solidFill>
                  <a:schemeClr val="bg1"/>
                </a:solidFill>
                <a:latin typeface="Calibri" pitchFamily="34" charset="0"/>
                <a:cs typeface="Arial" charset="0"/>
              </a:rPr>
              <a:t>Q</a:t>
            </a:r>
            <a:r>
              <a:rPr lang="en-US" sz="3200" b="1" baseline="-25000">
                <a:solidFill>
                  <a:schemeClr val="bg1"/>
                </a:solidFill>
                <a:latin typeface="Calibri" pitchFamily="34" charset="0"/>
                <a:cs typeface="Arial" charset="0"/>
              </a:rPr>
              <a:t>8</a:t>
            </a:r>
            <a:endParaRPr lang="en-US" sz="3200" b="1">
              <a:solidFill>
                <a:schemeClr val="bg1"/>
              </a:solidFill>
              <a:latin typeface="Calibri" pitchFamily="34" charset="0"/>
              <a:cs typeface="Arial" charset="0"/>
            </a:endParaRPr>
          </a:p>
        </p:txBody>
      </p:sp>
      <p:grpSp>
        <p:nvGrpSpPr>
          <p:cNvPr id="72" name="Group 54"/>
          <p:cNvGrpSpPr>
            <a:grpSpLocks/>
          </p:cNvGrpSpPr>
          <p:nvPr/>
        </p:nvGrpSpPr>
        <p:grpSpPr bwMode="auto">
          <a:xfrm>
            <a:off x="2000232" y="6357958"/>
            <a:ext cx="5410200" cy="404836"/>
            <a:chOff x="4392612" y="5581656"/>
            <a:chExt cx="4212742" cy="465576"/>
          </a:xfrm>
          <a:solidFill>
            <a:srgbClr val="0070C0"/>
          </a:solidFill>
        </p:grpSpPr>
        <p:sp>
          <p:nvSpPr>
            <p:cNvPr id="73" name="AutoShape 19"/>
            <p:cNvSpPr>
              <a:spLocks noChangeArrowheads="1"/>
            </p:cNvSpPr>
            <p:nvPr/>
          </p:nvSpPr>
          <p:spPr bwMode="auto">
            <a:xfrm>
              <a:off x="4392612" y="5581656"/>
              <a:ext cx="4212742" cy="465576"/>
            </a:xfrm>
            <a:prstGeom prst="roundRect">
              <a:avLst>
                <a:gd name="adj" fmla="val 16667"/>
              </a:avLst>
            </a:prstGeom>
            <a:grpFill/>
            <a:ln w="9525">
              <a:noFill/>
              <a:round/>
              <a:headEnd/>
              <a:tailEnd/>
            </a:ln>
            <a:effectLst>
              <a:outerShdw dist="50800" dir="5400000" algn="ctr" rotWithShape="0">
                <a:srgbClr val="FF9900"/>
              </a:outerShdw>
            </a:effectLst>
            <a:scene3d>
              <a:camera prst="legacyObliqueTopRight"/>
              <a:lightRig rig="legacyFlat3" dir="b"/>
            </a:scene3d>
            <a:sp3d extrusionH="49200" prstMaterial="legacyMatte">
              <a:bevelT w="13500" h="13500" prst="angle"/>
              <a:bevelB w="13500" h="13500" prst="angle"/>
              <a:extrusionClr>
                <a:schemeClr val="bg1"/>
              </a:extrusionClr>
            </a:sp3d>
          </p:spPr>
          <p:txBody>
            <a:bodyPr wrap="none" anchor="ctr">
              <a:flatTx/>
            </a:bodyPr>
            <a:lstStyle/>
            <a:p>
              <a:pPr algn="ctr">
                <a:defRPr/>
              </a:pPr>
              <a:endParaRPr lang="fr-FR" sz="2000">
                <a:solidFill>
                  <a:schemeClr val="bg1"/>
                </a:solidFill>
                <a:latin typeface="Calibri" pitchFamily="34" charset="0"/>
                <a:cs typeface="Arial" pitchFamily="34" charset="0"/>
              </a:endParaRPr>
            </a:p>
          </p:txBody>
        </p:sp>
        <p:sp>
          <p:nvSpPr>
            <p:cNvPr id="74" name="Rectangle 120"/>
            <p:cNvSpPr>
              <a:spLocks noChangeArrowheads="1"/>
            </p:cNvSpPr>
            <p:nvPr/>
          </p:nvSpPr>
          <p:spPr bwMode="auto">
            <a:xfrm>
              <a:off x="4392612" y="5581656"/>
              <a:ext cx="4145777" cy="391142"/>
            </a:xfrm>
            <a:prstGeom prst="rect">
              <a:avLst/>
            </a:prstGeom>
            <a:grpFill/>
            <a:ln w="9525">
              <a:noFill/>
              <a:miter lim="800000"/>
              <a:headEnd/>
              <a:tailEnd/>
            </a:ln>
          </p:spPr>
          <p:txBody>
            <a:bodyPr wrap="square">
              <a:spAutoFit/>
            </a:bodyPr>
            <a:lstStyle/>
            <a:p>
              <a:pPr algn="ctr">
                <a:buFont typeface="Wingdings" pitchFamily="2" charset="2"/>
                <a:buNone/>
              </a:pPr>
              <a:r>
                <a:rPr lang="fr-FR" sz="2000" b="1" dirty="0" smtClean="0">
                  <a:solidFill>
                    <a:schemeClr val="bg1"/>
                  </a:solidFill>
                  <a:latin typeface="Calibri" pitchFamily="34" charset="0"/>
                </a:rPr>
                <a:t>Evidence of a volatile </a:t>
              </a:r>
              <a:r>
                <a:rPr lang="fr-FR" sz="2000" b="1" dirty="0" err="1" smtClean="0">
                  <a:solidFill>
                    <a:schemeClr val="bg1"/>
                  </a:solidFill>
                  <a:latin typeface="Calibri" pitchFamily="34" charset="0"/>
                </a:rPr>
                <a:t>resistive</a:t>
              </a:r>
              <a:r>
                <a:rPr lang="fr-FR" sz="2000" b="1" dirty="0" smtClean="0">
                  <a:solidFill>
                    <a:schemeClr val="bg1"/>
                  </a:solidFill>
                  <a:latin typeface="Calibri" pitchFamily="34" charset="0"/>
                </a:rPr>
                <a:t> </a:t>
              </a:r>
              <a:r>
                <a:rPr lang="fr-FR" sz="2000" b="1" dirty="0" err="1" smtClean="0">
                  <a:solidFill>
                    <a:schemeClr val="bg1"/>
                  </a:solidFill>
                  <a:latin typeface="Calibri" pitchFamily="34" charset="0"/>
                </a:rPr>
                <a:t>switching</a:t>
              </a:r>
              <a:endParaRPr lang="fr-FR" sz="2000" b="1" dirty="0">
                <a:solidFill>
                  <a:schemeClr val="bg1"/>
                </a:solidFill>
                <a:latin typeface="Calibri" pitchFamily="34" charset="0"/>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46436"/>
                                        </p:tgtEl>
                                        <p:attrNameLst>
                                          <p:attrName>style.visibility</p:attrName>
                                        </p:attrNameLst>
                                      </p:cBhvr>
                                      <p:to>
                                        <p:strVal val="visible"/>
                                      </p:to>
                                    </p:set>
                                    <p:animEffect transition="in" filter="blinds(horizontal)">
                                      <p:cBhvr>
                                        <p:cTn id="7" dur="500"/>
                                        <p:tgtEl>
                                          <p:spTgt spid="146436"/>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146470"/>
                                        </p:tgtEl>
                                        <p:attrNameLst>
                                          <p:attrName>style.visibility</p:attrName>
                                        </p:attrNameLst>
                                      </p:cBhvr>
                                      <p:to>
                                        <p:strVal val="visible"/>
                                      </p:to>
                                    </p:set>
                                    <p:anim calcmode="lin" valueType="num">
                                      <p:cBhvr>
                                        <p:cTn id="12" dur="1000" fill="hold"/>
                                        <p:tgtEl>
                                          <p:spTgt spid="146470"/>
                                        </p:tgtEl>
                                        <p:attrNameLst>
                                          <p:attrName>ppt_w</p:attrName>
                                        </p:attrNameLst>
                                      </p:cBhvr>
                                      <p:tavLst>
                                        <p:tav tm="0">
                                          <p:val>
                                            <p:strVal val="#ppt_w*0.70"/>
                                          </p:val>
                                        </p:tav>
                                        <p:tav tm="100000">
                                          <p:val>
                                            <p:strVal val="#ppt_w"/>
                                          </p:val>
                                        </p:tav>
                                      </p:tavLst>
                                    </p:anim>
                                    <p:anim calcmode="lin" valueType="num">
                                      <p:cBhvr>
                                        <p:cTn id="13" dur="1000" fill="hold"/>
                                        <p:tgtEl>
                                          <p:spTgt spid="146470"/>
                                        </p:tgtEl>
                                        <p:attrNameLst>
                                          <p:attrName>ppt_h</p:attrName>
                                        </p:attrNameLst>
                                      </p:cBhvr>
                                      <p:tavLst>
                                        <p:tav tm="0">
                                          <p:val>
                                            <p:strVal val="#ppt_h"/>
                                          </p:val>
                                        </p:tav>
                                        <p:tav tm="100000">
                                          <p:val>
                                            <p:strVal val="#ppt_h"/>
                                          </p:val>
                                        </p:tav>
                                      </p:tavLst>
                                    </p:anim>
                                    <p:animEffect transition="in" filter="fade">
                                      <p:cBhvr>
                                        <p:cTn id="14" dur="1000"/>
                                        <p:tgtEl>
                                          <p:spTgt spid="146470"/>
                                        </p:tgtEl>
                                      </p:cBhvr>
                                    </p:animEffect>
                                  </p:childTnLst>
                                </p:cTn>
                              </p:par>
                            </p:childTnLst>
                          </p:cTn>
                        </p:par>
                        <p:par>
                          <p:cTn id="15" fill="hold">
                            <p:stCondLst>
                              <p:cond delay="1000"/>
                            </p:stCondLst>
                            <p:childTnLst>
                              <p:par>
                                <p:cTn id="16" presetID="3" presetClass="entr" presetSubtype="10" fill="hold" nodeType="afterEffect">
                                  <p:stCondLst>
                                    <p:cond delay="1000"/>
                                  </p:stCondLst>
                                  <p:childTnLst>
                                    <p:set>
                                      <p:cBhvr>
                                        <p:cTn id="17" dur="1" fill="hold">
                                          <p:stCondLst>
                                            <p:cond delay="0"/>
                                          </p:stCondLst>
                                        </p:cTn>
                                        <p:tgtEl>
                                          <p:spTgt spid="146467"/>
                                        </p:tgtEl>
                                        <p:attrNameLst>
                                          <p:attrName>style.visibility</p:attrName>
                                        </p:attrNameLst>
                                      </p:cBhvr>
                                      <p:to>
                                        <p:strVal val="visible"/>
                                      </p:to>
                                    </p:set>
                                    <p:animEffect transition="in" filter="blinds(horizontal)">
                                      <p:cBhvr>
                                        <p:cTn id="18" dur="500"/>
                                        <p:tgtEl>
                                          <p:spTgt spid="146467"/>
                                        </p:tgtEl>
                                      </p:cBhvr>
                                    </p:animEffect>
                                  </p:childTnLst>
                                </p:cTn>
                              </p:par>
                            </p:childTnLst>
                          </p:cTn>
                        </p:par>
                      </p:childTnLst>
                    </p:cTn>
                  </p:par>
                  <p:par>
                    <p:cTn id="19" fill="hold">
                      <p:stCondLst>
                        <p:cond delay="indefinite"/>
                      </p:stCondLst>
                      <p:childTnLst>
                        <p:par>
                          <p:cTn id="20" fill="hold">
                            <p:stCondLst>
                              <p:cond delay="0"/>
                            </p:stCondLst>
                            <p:childTnLst>
                              <p:par>
                                <p:cTn id="21" presetID="55" presetClass="entr" presetSubtype="0" fill="hold" nodeType="clickEffect">
                                  <p:stCondLst>
                                    <p:cond delay="0"/>
                                  </p:stCondLst>
                                  <p:childTnLst>
                                    <p:set>
                                      <p:cBhvr>
                                        <p:cTn id="22" dur="1" fill="hold">
                                          <p:stCondLst>
                                            <p:cond delay="0"/>
                                          </p:stCondLst>
                                        </p:cTn>
                                        <p:tgtEl>
                                          <p:spTgt spid="146454"/>
                                        </p:tgtEl>
                                        <p:attrNameLst>
                                          <p:attrName>style.visibility</p:attrName>
                                        </p:attrNameLst>
                                      </p:cBhvr>
                                      <p:to>
                                        <p:strVal val="visible"/>
                                      </p:to>
                                    </p:set>
                                    <p:anim calcmode="lin" valueType="num">
                                      <p:cBhvr>
                                        <p:cTn id="23" dur="1000" fill="hold"/>
                                        <p:tgtEl>
                                          <p:spTgt spid="146454"/>
                                        </p:tgtEl>
                                        <p:attrNameLst>
                                          <p:attrName>ppt_w</p:attrName>
                                        </p:attrNameLst>
                                      </p:cBhvr>
                                      <p:tavLst>
                                        <p:tav tm="0">
                                          <p:val>
                                            <p:strVal val="#ppt_w*0.70"/>
                                          </p:val>
                                        </p:tav>
                                        <p:tav tm="100000">
                                          <p:val>
                                            <p:strVal val="#ppt_w"/>
                                          </p:val>
                                        </p:tav>
                                      </p:tavLst>
                                    </p:anim>
                                    <p:anim calcmode="lin" valueType="num">
                                      <p:cBhvr>
                                        <p:cTn id="24" dur="1000" fill="hold"/>
                                        <p:tgtEl>
                                          <p:spTgt spid="146454"/>
                                        </p:tgtEl>
                                        <p:attrNameLst>
                                          <p:attrName>ppt_h</p:attrName>
                                        </p:attrNameLst>
                                      </p:cBhvr>
                                      <p:tavLst>
                                        <p:tav tm="0">
                                          <p:val>
                                            <p:strVal val="#ppt_h"/>
                                          </p:val>
                                        </p:tav>
                                        <p:tav tm="100000">
                                          <p:val>
                                            <p:strVal val="#ppt_h"/>
                                          </p:val>
                                        </p:tav>
                                      </p:tavLst>
                                    </p:anim>
                                    <p:animEffect transition="in" filter="fade">
                                      <p:cBhvr>
                                        <p:cTn id="25" dur="1000"/>
                                        <p:tgtEl>
                                          <p:spTgt spid="146454"/>
                                        </p:tgtEl>
                                      </p:cBhvr>
                                    </p:animEffect>
                                  </p:childTnLst>
                                </p:cTn>
                              </p:par>
                            </p:childTnLst>
                          </p:cTn>
                        </p:par>
                        <p:par>
                          <p:cTn id="26" fill="hold">
                            <p:stCondLst>
                              <p:cond delay="1000"/>
                            </p:stCondLst>
                            <p:childTnLst>
                              <p:par>
                                <p:cTn id="27" presetID="3" presetClass="entr" presetSubtype="10" fill="hold" nodeType="afterEffect">
                                  <p:stCondLst>
                                    <p:cond delay="0"/>
                                  </p:stCondLst>
                                  <p:childTnLst>
                                    <p:set>
                                      <p:cBhvr>
                                        <p:cTn id="28" dur="1" fill="hold">
                                          <p:stCondLst>
                                            <p:cond delay="0"/>
                                          </p:stCondLst>
                                        </p:cTn>
                                        <p:tgtEl>
                                          <p:spTgt spid="146437"/>
                                        </p:tgtEl>
                                        <p:attrNameLst>
                                          <p:attrName>style.visibility</p:attrName>
                                        </p:attrNameLst>
                                      </p:cBhvr>
                                      <p:to>
                                        <p:strVal val="visible"/>
                                      </p:to>
                                    </p:set>
                                    <p:animEffect transition="in" filter="blinds(horizontal)">
                                      <p:cBhvr>
                                        <p:cTn id="29" dur="500"/>
                                        <p:tgtEl>
                                          <p:spTgt spid="146437"/>
                                        </p:tgtEl>
                                      </p:cBhvr>
                                    </p:animEffect>
                                  </p:childTnLst>
                                </p:cTn>
                              </p:par>
                            </p:childTnLst>
                          </p:cTn>
                        </p:par>
                      </p:childTnLst>
                    </p:cTn>
                  </p:par>
                  <p:par>
                    <p:cTn id="30" fill="hold">
                      <p:stCondLst>
                        <p:cond delay="indefinite"/>
                      </p:stCondLst>
                      <p:childTnLst>
                        <p:par>
                          <p:cTn id="31" fill="hold">
                            <p:stCondLst>
                              <p:cond delay="0"/>
                            </p:stCondLst>
                            <p:childTnLst>
                              <p:par>
                                <p:cTn id="32" presetID="4" presetClass="entr" presetSubtype="16" fill="hold" grpId="0" nodeType="clickEffect">
                                  <p:stCondLst>
                                    <p:cond delay="0"/>
                                  </p:stCondLst>
                                  <p:childTnLst>
                                    <p:set>
                                      <p:cBhvr>
                                        <p:cTn id="33" dur="1" fill="hold">
                                          <p:stCondLst>
                                            <p:cond delay="0"/>
                                          </p:stCondLst>
                                        </p:cTn>
                                        <p:tgtEl>
                                          <p:spTgt spid="146500"/>
                                        </p:tgtEl>
                                        <p:attrNameLst>
                                          <p:attrName>style.visibility</p:attrName>
                                        </p:attrNameLst>
                                      </p:cBhvr>
                                      <p:to>
                                        <p:strVal val="visible"/>
                                      </p:to>
                                    </p:set>
                                    <p:animEffect transition="in" filter="box(in)">
                                      <p:cBhvr>
                                        <p:cTn id="34" dur="500"/>
                                        <p:tgtEl>
                                          <p:spTgt spid="1465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436" grpId="0"/>
      <p:bldP spid="14650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2"/>
          <p:cNvPicPr>
            <a:picLocks noChangeAspect="1" noChangeArrowheads="1"/>
          </p:cNvPicPr>
          <p:nvPr/>
        </p:nvPicPr>
        <p:blipFill>
          <a:blip r:embed="rId3" cstate="print"/>
          <a:srcRect/>
          <a:stretch>
            <a:fillRect/>
          </a:stretch>
        </p:blipFill>
        <p:spPr bwMode="auto">
          <a:xfrm>
            <a:off x="4854575" y="2560638"/>
            <a:ext cx="2806700" cy="1622425"/>
          </a:xfrm>
          <a:prstGeom prst="rect">
            <a:avLst/>
          </a:prstGeom>
          <a:noFill/>
          <a:ln w="9525">
            <a:noFill/>
            <a:miter lim="800000"/>
            <a:headEnd/>
            <a:tailEnd/>
          </a:ln>
          <a:effectLst/>
        </p:spPr>
      </p:pic>
      <p:grpSp>
        <p:nvGrpSpPr>
          <p:cNvPr id="153603" name="Group 3"/>
          <p:cNvGrpSpPr>
            <a:grpSpLocks/>
          </p:cNvGrpSpPr>
          <p:nvPr/>
        </p:nvGrpSpPr>
        <p:grpSpPr bwMode="auto">
          <a:xfrm>
            <a:off x="3905250" y="835025"/>
            <a:ext cx="4473575" cy="5173663"/>
            <a:chOff x="2583" y="1049"/>
            <a:chExt cx="2818" cy="3259"/>
          </a:xfrm>
        </p:grpSpPr>
        <p:pic>
          <p:nvPicPr>
            <p:cNvPr id="153604" name="Picture 4" descr="I-V_GaTaSe_1"/>
            <p:cNvPicPr>
              <a:picLocks noChangeAspect="1" noChangeArrowheads="1"/>
            </p:cNvPicPr>
            <p:nvPr/>
          </p:nvPicPr>
          <p:blipFill>
            <a:blip r:embed="rId4" cstate="print"/>
            <a:srcRect/>
            <a:stretch>
              <a:fillRect/>
            </a:stretch>
          </p:blipFill>
          <p:spPr bwMode="auto">
            <a:xfrm>
              <a:off x="2583" y="1049"/>
              <a:ext cx="2818" cy="3259"/>
            </a:xfrm>
            <a:prstGeom prst="rect">
              <a:avLst/>
            </a:prstGeom>
            <a:noFill/>
          </p:spPr>
        </p:pic>
        <p:sp>
          <p:nvSpPr>
            <p:cNvPr id="153605" name="Rectangle 5"/>
            <p:cNvSpPr>
              <a:spLocks noChangeArrowheads="1"/>
            </p:cNvSpPr>
            <p:nvPr/>
          </p:nvSpPr>
          <p:spPr bwMode="auto">
            <a:xfrm>
              <a:off x="3575" y="2533"/>
              <a:ext cx="1089" cy="1043"/>
            </a:xfrm>
            <a:prstGeom prst="rect">
              <a:avLst/>
            </a:prstGeom>
            <a:solidFill>
              <a:schemeClr val="bg1"/>
            </a:solidFill>
            <a:ln w="9525">
              <a:noFill/>
              <a:miter lim="800000"/>
              <a:headEnd/>
              <a:tailEnd/>
            </a:ln>
            <a:effectLst/>
          </p:spPr>
          <p:txBody>
            <a:bodyPr wrap="none" anchor="ctr"/>
            <a:lstStyle/>
            <a:p>
              <a:endParaRPr lang="fr-FR">
                <a:latin typeface="Calibri" pitchFamily="34" charset="0"/>
              </a:endParaRPr>
            </a:p>
          </p:txBody>
        </p:sp>
        <p:grpSp>
          <p:nvGrpSpPr>
            <p:cNvPr id="153606" name="Group 6"/>
            <p:cNvGrpSpPr>
              <a:grpSpLocks/>
            </p:cNvGrpSpPr>
            <p:nvPr/>
          </p:nvGrpSpPr>
          <p:grpSpPr bwMode="auto">
            <a:xfrm>
              <a:off x="3596" y="1564"/>
              <a:ext cx="107" cy="2164"/>
              <a:chOff x="3572" y="1038"/>
              <a:chExt cx="107" cy="2164"/>
            </a:xfrm>
          </p:grpSpPr>
          <p:sp>
            <p:nvSpPr>
              <p:cNvPr id="153607" name="Line 7"/>
              <p:cNvSpPr>
                <a:spLocks noChangeShapeType="1"/>
              </p:cNvSpPr>
              <p:nvPr/>
            </p:nvSpPr>
            <p:spPr bwMode="auto">
              <a:xfrm>
                <a:off x="3667" y="1038"/>
                <a:ext cx="12" cy="2164"/>
              </a:xfrm>
              <a:prstGeom prst="line">
                <a:avLst/>
              </a:prstGeom>
              <a:noFill/>
              <a:ln w="25400">
                <a:solidFill>
                  <a:srgbClr val="FF0000"/>
                </a:solidFill>
                <a:prstDash val="dash"/>
                <a:round/>
                <a:headEnd/>
                <a:tailEnd/>
              </a:ln>
              <a:effectLst/>
            </p:spPr>
            <p:txBody>
              <a:bodyPr/>
              <a:lstStyle/>
              <a:p>
                <a:endParaRPr lang="fr-FR">
                  <a:latin typeface="Calibri" pitchFamily="34" charset="0"/>
                </a:endParaRPr>
              </a:p>
            </p:txBody>
          </p:sp>
          <p:sp>
            <p:nvSpPr>
              <p:cNvPr id="153608" name="Oval 8"/>
              <p:cNvSpPr>
                <a:spLocks noChangeArrowheads="1"/>
              </p:cNvSpPr>
              <p:nvPr/>
            </p:nvSpPr>
            <p:spPr bwMode="auto">
              <a:xfrm>
                <a:off x="3572" y="3092"/>
                <a:ext cx="91" cy="90"/>
              </a:xfrm>
              <a:prstGeom prst="ellipse">
                <a:avLst/>
              </a:prstGeom>
              <a:solidFill>
                <a:srgbClr val="000000"/>
              </a:solidFill>
              <a:ln w="9525">
                <a:solidFill>
                  <a:schemeClr val="tx1"/>
                </a:solidFill>
                <a:round/>
                <a:headEnd/>
                <a:tailEnd/>
              </a:ln>
              <a:effectLst/>
            </p:spPr>
            <p:txBody>
              <a:bodyPr wrap="none" anchor="ctr"/>
              <a:lstStyle/>
              <a:p>
                <a:endParaRPr lang="fr-FR">
                  <a:latin typeface="Calibri" pitchFamily="34" charset="0"/>
                </a:endParaRPr>
              </a:p>
            </p:txBody>
          </p:sp>
        </p:grpSp>
      </p:grpSp>
      <p:sp>
        <p:nvSpPr>
          <p:cNvPr id="153609" name="Text Box 9"/>
          <p:cNvSpPr txBox="1">
            <a:spLocks noChangeArrowheads="1"/>
          </p:cNvSpPr>
          <p:nvPr/>
        </p:nvSpPr>
        <p:spPr bwMode="auto">
          <a:xfrm>
            <a:off x="3695700" y="6010275"/>
            <a:ext cx="5562600" cy="523220"/>
          </a:xfrm>
          <a:prstGeom prst="rect">
            <a:avLst/>
          </a:prstGeom>
          <a:noFill/>
          <a:ln w="9525">
            <a:noFill/>
            <a:miter lim="800000"/>
            <a:headEnd/>
            <a:tailEnd/>
          </a:ln>
          <a:effectLst/>
        </p:spPr>
        <p:txBody>
          <a:bodyPr>
            <a:spAutoFit/>
          </a:bodyPr>
          <a:lstStyle/>
          <a:p>
            <a:pPr algn="ctr"/>
            <a:r>
              <a:rPr lang="en-US" sz="2800" b="1" dirty="0">
                <a:solidFill>
                  <a:srgbClr val="0033CC"/>
                </a:solidFill>
                <a:latin typeface="Calibri" pitchFamily="34" charset="0"/>
              </a:rPr>
              <a:t>Electric field effect !</a:t>
            </a:r>
          </a:p>
        </p:txBody>
      </p:sp>
      <p:sp>
        <p:nvSpPr>
          <p:cNvPr id="153610" name="Text Box 10"/>
          <p:cNvSpPr txBox="1">
            <a:spLocks noChangeArrowheads="1"/>
          </p:cNvSpPr>
          <p:nvPr/>
        </p:nvSpPr>
        <p:spPr bwMode="auto">
          <a:xfrm>
            <a:off x="0" y="6553200"/>
            <a:ext cx="4240213" cy="290513"/>
          </a:xfrm>
          <a:prstGeom prst="rect">
            <a:avLst/>
          </a:prstGeom>
          <a:solidFill>
            <a:schemeClr val="bg1"/>
          </a:solidFill>
          <a:ln w="9525">
            <a:noFill/>
            <a:miter lim="800000"/>
            <a:headEnd/>
            <a:tailEnd/>
          </a:ln>
          <a:effectLst/>
        </p:spPr>
        <p:txBody>
          <a:bodyPr>
            <a:spAutoFit/>
          </a:bodyPr>
          <a:lstStyle/>
          <a:p>
            <a:r>
              <a:rPr lang="en-US" sz="1300">
                <a:latin typeface="Calibri" pitchFamily="34" charset="0"/>
              </a:rPr>
              <a:t>L. Cario </a:t>
            </a:r>
            <a:r>
              <a:rPr lang="en-US" sz="1300" i="1">
                <a:latin typeface="Calibri" pitchFamily="34" charset="0"/>
              </a:rPr>
              <a:t>et al.,</a:t>
            </a:r>
            <a:r>
              <a:rPr lang="en-US" sz="1300">
                <a:latin typeface="Calibri" pitchFamily="34" charset="0"/>
              </a:rPr>
              <a:t> Advanced Materials 22, 5193-5197 (2010)</a:t>
            </a:r>
          </a:p>
        </p:txBody>
      </p:sp>
      <p:sp>
        <p:nvSpPr>
          <p:cNvPr id="153612" name="Oval 12"/>
          <p:cNvSpPr>
            <a:spLocks noChangeArrowheads="1"/>
          </p:cNvSpPr>
          <p:nvPr/>
        </p:nvSpPr>
        <p:spPr bwMode="auto">
          <a:xfrm>
            <a:off x="6738938" y="4672013"/>
            <a:ext cx="152400" cy="142875"/>
          </a:xfrm>
          <a:prstGeom prst="ellipse">
            <a:avLst/>
          </a:prstGeom>
          <a:solidFill>
            <a:srgbClr val="000000"/>
          </a:solidFill>
          <a:ln w="9525">
            <a:solidFill>
              <a:schemeClr val="tx1"/>
            </a:solidFill>
            <a:round/>
            <a:headEnd/>
            <a:tailEnd/>
          </a:ln>
          <a:effectLst/>
        </p:spPr>
        <p:txBody>
          <a:bodyPr wrap="none" anchor="ctr"/>
          <a:lstStyle/>
          <a:p>
            <a:endParaRPr lang="fr-FR">
              <a:latin typeface="Calibri" pitchFamily="34" charset="0"/>
            </a:endParaRPr>
          </a:p>
        </p:txBody>
      </p:sp>
      <p:grpSp>
        <p:nvGrpSpPr>
          <p:cNvPr id="153613" name="Group 13"/>
          <p:cNvGrpSpPr>
            <a:grpSpLocks/>
          </p:cNvGrpSpPr>
          <p:nvPr/>
        </p:nvGrpSpPr>
        <p:grpSpPr bwMode="auto">
          <a:xfrm>
            <a:off x="5581650" y="3286125"/>
            <a:ext cx="1136650" cy="1325563"/>
            <a:chOff x="3516" y="2178"/>
            <a:chExt cx="716" cy="835"/>
          </a:xfrm>
        </p:grpSpPr>
        <p:sp>
          <p:nvSpPr>
            <p:cNvPr id="153614" name="Rectangle 14"/>
            <p:cNvSpPr>
              <a:spLocks noChangeArrowheads="1"/>
            </p:cNvSpPr>
            <p:nvPr/>
          </p:nvSpPr>
          <p:spPr bwMode="auto">
            <a:xfrm>
              <a:off x="3516" y="2178"/>
              <a:ext cx="79" cy="79"/>
            </a:xfrm>
            <a:prstGeom prst="rect">
              <a:avLst/>
            </a:prstGeom>
            <a:solidFill>
              <a:srgbClr val="3366FF"/>
            </a:solidFill>
            <a:ln w="9525">
              <a:noFill/>
              <a:miter lim="800000"/>
              <a:headEnd/>
              <a:tailEnd/>
            </a:ln>
            <a:effectLst/>
          </p:spPr>
          <p:txBody>
            <a:bodyPr wrap="none" anchor="ctr"/>
            <a:lstStyle/>
            <a:p>
              <a:endParaRPr lang="fr-FR">
                <a:latin typeface="Calibri" pitchFamily="34" charset="0"/>
              </a:endParaRPr>
            </a:p>
          </p:txBody>
        </p:sp>
        <p:sp>
          <p:nvSpPr>
            <p:cNvPr id="153615" name="Line 15"/>
            <p:cNvSpPr>
              <a:spLocks noChangeShapeType="1"/>
            </p:cNvSpPr>
            <p:nvPr/>
          </p:nvSpPr>
          <p:spPr bwMode="auto">
            <a:xfrm flipH="1" flipV="1">
              <a:off x="3663" y="2341"/>
              <a:ext cx="569" cy="672"/>
            </a:xfrm>
            <a:prstGeom prst="line">
              <a:avLst/>
            </a:prstGeom>
            <a:noFill/>
            <a:ln w="31750">
              <a:solidFill>
                <a:schemeClr val="tx1"/>
              </a:solidFill>
              <a:prstDash val="dash"/>
              <a:round/>
              <a:headEnd/>
              <a:tailEnd type="arrow" w="med" len="med"/>
            </a:ln>
            <a:effectLst/>
          </p:spPr>
          <p:txBody>
            <a:bodyPr/>
            <a:lstStyle/>
            <a:p>
              <a:endParaRPr lang="fr-FR">
                <a:latin typeface="Calibri" pitchFamily="34" charset="0"/>
              </a:endParaRPr>
            </a:p>
          </p:txBody>
        </p:sp>
      </p:grpSp>
      <p:grpSp>
        <p:nvGrpSpPr>
          <p:cNvPr id="153616" name="Group 16"/>
          <p:cNvGrpSpPr>
            <a:grpSpLocks/>
          </p:cNvGrpSpPr>
          <p:nvPr/>
        </p:nvGrpSpPr>
        <p:grpSpPr bwMode="auto">
          <a:xfrm>
            <a:off x="5589588" y="2693988"/>
            <a:ext cx="1757362" cy="2033587"/>
            <a:chOff x="3521" y="1805"/>
            <a:chExt cx="1107" cy="1281"/>
          </a:xfrm>
        </p:grpSpPr>
        <p:sp>
          <p:nvSpPr>
            <p:cNvPr id="153617" name="Oval 17"/>
            <p:cNvSpPr>
              <a:spLocks noChangeArrowheads="1"/>
            </p:cNvSpPr>
            <p:nvPr/>
          </p:nvSpPr>
          <p:spPr bwMode="auto">
            <a:xfrm>
              <a:off x="4532" y="2996"/>
              <a:ext cx="96" cy="90"/>
            </a:xfrm>
            <a:prstGeom prst="ellipse">
              <a:avLst/>
            </a:prstGeom>
            <a:solidFill>
              <a:srgbClr val="000000"/>
            </a:solidFill>
            <a:ln w="9525">
              <a:solidFill>
                <a:schemeClr val="tx1"/>
              </a:solidFill>
              <a:round/>
              <a:headEnd/>
              <a:tailEnd/>
            </a:ln>
            <a:effectLst/>
          </p:spPr>
          <p:txBody>
            <a:bodyPr wrap="none" anchor="ctr"/>
            <a:lstStyle/>
            <a:p>
              <a:endParaRPr lang="fr-FR">
                <a:latin typeface="Calibri" pitchFamily="34" charset="0"/>
              </a:endParaRPr>
            </a:p>
          </p:txBody>
        </p:sp>
        <p:sp>
          <p:nvSpPr>
            <p:cNvPr id="153618" name="Rectangle 18"/>
            <p:cNvSpPr>
              <a:spLocks noChangeAspect="1" noChangeArrowheads="1"/>
            </p:cNvSpPr>
            <p:nvPr/>
          </p:nvSpPr>
          <p:spPr bwMode="auto">
            <a:xfrm>
              <a:off x="3521" y="1805"/>
              <a:ext cx="79" cy="79"/>
            </a:xfrm>
            <a:prstGeom prst="rect">
              <a:avLst/>
            </a:prstGeom>
            <a:solidFill>
              <a:srgbClr val="3366FF"/>
            </a:solidFill>
            <a:ln w="9525">
              <a:noFill/>
              <a:miter lim="800000"/>
              <a:headEnd/>
              <a:tailEnd/>
            </a:ln>
            <a:effectLst/>
          </p:spPr>
          <p:txBody>
            <a:bodyPr wrap="none" anchor="ctr"/>
            <a:lstStyle/>
            <a:p>
              <a:endParaRPr lang="fr-FR">
                <a:latin typeface="Calibri" pitchFamily="34" charset="0"/>
              </a:endParaRPr>
            </a:p>
          </p:txBody>
        </p:sp>
        <p:sp>
          <p:nvSpPr>
            <p:cNvPr id="153619" name="Line 19"/>
            <p:cNvSpPr>
              <a:spLocks noChangeAspect="1" noChangeShapeType="1"/>
            </p:cNvSpPr>
            <p:nvPr/>
          </p:nvSpPr>
          <p:spPr bwMode="auto">
            <a:xfrm flipH="1" flipV="1">
              <a:off x="3647" y="1914"/>
              <a:ext cx="878" cy="1037"/>
            </a:xfrm>
            <a:prstGeom prst="line">
              <a:avLst/>
            </a:prstGeom>
            <a:noFill/>
            <a:ln w="31750">
              <a:solidFill>
                <a:schemeClr val="tx1"/>
              </a:solidFill>
              <a:prstDash val="dash"/>
              <a:round/>
              <a:headEnd/>
              <a:tailEnd type="arrow" w="med" len="med"/>
            </a:ln>
            <a:effectLst/>
          </p:spPr>
          <p:txBody>
            <a:bodyPr/>
            <a:lstStyle/>
            <a:p>
              <a:endParaRPr lang="fr-FR">
                <a:latin typeface="Calibri" pitchFamily="34" charset="0"/>
              </a:endParaRPr>
            </a:p>
          </p:txBody>
        </p:sp>
      </p:grpSp>
      <p:grpSp>
        <p:nvGrpSpPr>
          <p:cNvPr id="153620" name="Group 20"/>
          <p:cNvGrpSpPr>
            <a:grpSpLocks/>
          </p:cNvGrpSpPr>
          <p:nvPr/>
        </p:nvGrpSpPr>
        <p:grpSpPr bwMode="auto">
          <a:xfrm>
            <a:off x="171450" y="841375"/>
            <a:ext cx="3429000" cy="5759450"/>
            <a:chOff x="228" y="2828"/>
            <a:chExt cx="2160" cy="3628"/>
          </a:xfrm>
        </p:grpSpPr>
        <p:grpSp>
          <p:nvGrpSpPr>
            <p:cNvPr id="153621" name="Group 21"/>
            <p:cNvGrpSpPr>
              <a:grpSpLocks/>
            </p:cNvGrpSpPr>
            <p:nvPr/>
          </p:nvGrpSpPr>
          <p:grpSpPr bwMode="auto">
            <a:xfrm>
              <a:off x="228" y="2828"/>
              <a:ext cx="2160" cy="3628"/>
              <a:chOff x="240" y="576"/>
              <a:chExt cx="2160" cy="3628"/>
            </a:xfrm>
          </p:grpSpPr>
          <p:pic>
            <p:nvPicPr>
              <p:cNvPr id="153622" name="Picture 22" descr="transition_volatile_R=f(t)_bis"/>
              <p:cNvPicPr>
                <a:picLocks noChangeAspect="1" noChangeArrowheads="1"/>
              </p:cNvPicPr>
              <p:nvPr/>
            </p:nvPicPr>
            <p:blipFill>
              <a:blip r:embed="rId5" cstate="print"/>
              <a:srcRect/>
              <a:stretch>
                <a:fillRect/>
              </a:stretch>
            </p:blipFill>
            <p:spPr bwMode="auto">
              <a:xfrm>
                <a:off x="240" y="576"/>
                <a:ext cx="1916" cy="1843"/>
              </a:xfrm>
              <a:prstGeom prst="rect">
                <a:avLst/>
              </a:prstGeom>
              <a:noFill/>
            </p:spPr>
          </p:pic>
          <p:pic>
            <p:nvPicPr>
              <p:cNvPr id="153623" name="Picture 23" descr="transition_volatile_V&amp;I=f(t)_bis"/>
              <p:cNvPicPr>
                <a:picLocks noChangeAspect="1" noChangeArrowheads="1"/>
              </p:cNvPicPr>
              <p:nvPr/>
            </p:nvPicPr>
            <p:blipFill>
              <a:blip r:embed="rId6" cstate="print"/>
              <a:srcRect/>
              <a:stretch>
                <a:fillRect/>
              </a:stretch>
            </p:blipFill>
            <p:spPr bwMode="auto">
              <a:xfrm>
                <a:off x="240" y="2400"/>
                <a:ext cx="2160" cy="1804"/>
              </a:xfrm>
              <a:prstGeom prst="rect">
                <a:avLst/>
              </a:prstGeom>
              <a:noFill/>
            </p:spPr>
          </p:pic>
        </p:grpSp>
        <p:sp>
          <p:nvSpPr>
            <p:cNvPr id="153624" name="Rectangle 24"/>
            <p:cNvSpPr>
              <a:spLocks noChangeArrowheads="1"/>
            </p:cNvSpPr>
            <p:nvPr/>
          </p:nvSpPr>
          <p:spPr bwMode="auto">
            <a:xfrm flipH="1">
              <a:off x="680" y="3323"/>
              <a:ext cx="1318" cy="817"/>
            </a:xfrm>
            <a:prstGeom prst="rect">
              <a:avLst/>
            </a:prstGeom>
            <a:solidFill>
              <a:schemeClr val="bg1"/>
            </a:solidFill>
            <a:ln w="9525">
              <a:noFill/>
              <a:miter lim="800000"/>
              <a:headEnd/>
              <a:tailEnd/>
            </a:ln>
            <a:effectLst/>
          </p:spPr>
          <p:txBody>
            <a:bodyPr wrap="none" anchor="ctr"/>
            <a:lstStyle/>
            <a:p>
              <a:pPr algn="ctr"/>
              <a:endParaRPr lang="en-US">
                <a:latin typeface="Calibri" pitchFamily="34" charset="0"/>
              </a:endParaRPr>
            </a:p>
          </p:txBody>
        </p:sp>
        <p:sp>
          <p:nvSpPr>
            <p:cNvPr id="153625" name="Rectangle 25"/>
            <p:cNvSpPr>
              <a:spLocks noChangeArrowheads="1"/>
            </p:cNvSpPr>
            <p:nvPr/>
          </p:nvSpPr>
          <p:spPr bwMode="auto">
            <a:xfrm>
              <a:off x="639" y="3369"/>
              <a:ext cx="188" cy="136"/>
            </a:xfrm>
            <a:prstGeom prst="rect">
              <a:avLst/>
            </a:prstGeom>
            <a:solidFill>
              <a:schemeClr val="bg1"/>
            </a:solidFill>
            <a:ln w="9525">
              <a:noFill/>
              <a:miter lim="800000"/>
              <a:headEnd/>
              <a:tailEnd/>
            </a:ln>
            <a:effectLst/>
          </p:spPr>
          <p:txBody>
            <a:bodyPr wrap="none" anchor="ctr"/>
            <a:lstStyle/>
            <a:p>
              <a:pPr algn="ctr"/>
              <a:endParaRPr lang="en-US">
                <a:latin typeface="Calibri" pitchFamily="34" charset="0"/>
              </a:endParaRPr>
            </a:p>
          </p:txBody>
        </p:sp>
        <p:sp>
          <p:nvSpPr>
            <p:cNvPr id="153626" name="Freeform 26"/>
            <p:cNvSpPr>
              <a:spLocks/>
            </p:cNvSpPr>
            <p:nvPr/>
          </p:nvSpPr>
          <p:spPr bwMode="auto">
            <a:xfrm>
              <a:off x="627" y="3329"/>
              <a:ext cx="1369" cy="130"/>
            </a:xfrm>
            <a:custGeom>
              <a:avLst/>
              <a:gdLst/>
              <a:ahLst/>
              <a:cxnLst>
                <a:cxn ang="0">
                  <a:pos x="0" y="130"/>
                </a:cxn>
                <a:cxn ang="0">
                  <a:pos x="238" y="19"/>
                </a:cxn>
                <a:cxn ang="0">
                  <a:pos x="1351" y="13"/>
                </a:cxn>
              </a:cxnLst>
              <a:rect l="0" t="0" r="r" b="b"/>
              <a:pathLst>
                <a:path w="1351" h="130">
                  <a:moveTo>
                    <a:pt x="0" y="130"/>
                  </a:moveTo>
                  <a:cubicBezTo>
                    <a:pt x="40" y="111"/>
                    <a:pt x="13" y="38"/>
                    <a:pt x="238" y="19"/>
                  </a:cubicBezTo>
                  <a:cubicBezTo>
                    <a:pt x="463" y="0"/>
                    <a:pt x="1119" y="14"/>
                    <a:pt x="1351" y="13"/>
                  </a:cubicBezTo>
                </a:path>
              </a:pathLst>
            </a:custGeom>
            <a:noFill/>
            <a:ln w="38100">
              <a:solidFill>
                <a:srgbClr val="FF9900"/>
              </a:solidFill>
              <a:round/>
              <a:headEnd/>
              <a:tailEnd/>
            </a:ln>
            <a:effectLst/>
          </p:spPr>
          <p:txBody>
            <a:bodyPr/>
            <a:lstStyle/>
            <a:p>
              <a:endParaRPr lang="fr-FR">
                <a:latin typeface="Calibri" pitchFamily="34" charset="0"/>
              </a:endParaRPr>
            </a:p>
          </p:txBody>
        </p:sp>
        <p:sp>
          <p:nvSpPr>
            <p:cNvPr id="153627" name="Rectangle 27"/>
            <p:cNvSpPr>
              <a:spLocks noChangeArrowheads="1"/>
            </p:cNvSpPr>
            <p:nvPr/>
          </p:nvSpPr>
          <p:spPr bwMode="auto">
            <a:xfrm>
              <a:off x="670" y="4866"/>
              <a:ext cx="1299" cy="1088"/>
            </a:xfrm>
            <a:prstGeom prst="rect">
              <a:avLst/>
            </a:prstGeom>
            <a:solidFill>
              <a:schemeClr val="bg1"/>
            </a:solidFill>
            <a:ln w="9525">
              <a:noFill/>
              <a:miter lim="800000"/>
              <a:headEnd/>
              <a:tailEnd/>
            </a:ln>
            <a:effectLst/>
          </p:spPr>
          <p:txBody>
            <a:bodyPr wrap="none" anchor="ctr"/>
            <a:lstStyle/>
            <a:p>
              <a:pPr algn="ctr"/>
              <a:endParaRPr lang="en-US">
                <a:latin typeface="Calibri" pitchFamily="34" charset="0"/>
              </a:endParaRPr>
            </a:p>
          </p:txBody>
        </p:sp>
        <p:sp>
          <p:nvSpPr>
            <p:cNvPr id="153628" name="Freeform 28"/>
            <p:cNvSpPr>
              <a:spLocks/>
            </p:cNvSpPr>
            <p:nvPr/>
          </p:nvSpPr>
          <p:spPr bwMode="auto">
            <a:xfrm>
              <a:off x="645" y="5830"/>
              <a:ext cx="1363" cy="127"/>
            </a:xfrm>
            <a:custGeom>
              <a:avLst/>
              <a:gdLst/>
              <a:ahLst/>
              <a:cxnLst>
                <a:cxn ang="0">
                  <a:pos x="0" y="130"/>
                </a:cxn>
                <a:cxn ang="0">
                  <a:pos x="238" y="19"/>
                </a:cxn>
                <a:cxn ang="0">
                  <a:pos x="1351" y="13"/>
                </a:cxn>
              </a:cxnLst>
              <a:rect l="0" t="0" r="r" b="b"/>
              <a:pathLst>
                <a:path w="1351" h="130">
                  <a:moveTo>
                    <a:pt x="0" y="130"/>
                  </a:moveTo>
                  <a:cubicBezTo>
                    <a:pt x="40" y="111"/>
                    <a:pt x="13" y="38"/>
                    <a:pt x="238" y="19"/>
                  </a:cubicBezTo>
                  <a:cubicBezTo>
                    <a:pt x="463" y="0"/>
                    <a:pt x="1119" y="14"/>
                    <a:pt x="1351" y="13"/>
                  </a:cubicBezTo>
                </a:path>
              </a:pathLst>
            </a:custGeom>
            <a:noFill/>
            <a:ln w="38100">
              <a:solidFill>
                <a:srgbClr val="CC3300"/>
              </a:solidFill>
              <a:round/>
              <a:headEnd/>
              <a:tailEnd/>
            </a:ln>
            <a:effectLst/>
          </p:spPr>
          <p:txBody>
            <a:bodyPr/>
            <a:lstStyle/>
            <a:p>
              <a:endParaRPr lang="fr-FR">
                <a:latin typeface="Calibri" pitchFamily="34" charset="0"/>
              </a:endParaRPr>
            </a:p>
          </p:txBody>
        </p:sp>
        <p:sp>
          <p:nvSpPr>
            <p:cNvPr id="153629" name="Freeform 29"/>
            <p:cNvSpPr>
              <a:spLocks/>
            </p:cNvSpPr>
            <p:nvPr/>
          </p:nvSpPr>
          <p:spPr bwMode="auto">
            <a:xfrm flipV="1">
              <a:off x="645" y="5874"/>
              <a:ext cx="1363" cy="96"/>
            </a:xfrm>
            <a:custGeom>
              <a:avLst/>
              <a:gdLst/>
              <a:ahLst/>
              <a:cxnLst>
                <a:cxn ang="0">
                  <a:pos x="0" y="130"/>
                </a:cxn>
                <a:cxn ang="0">
                  <a:pos x="238" y="19"/>
                </a:cxn>
                <a:cxn ang="0">
                  <a:pos x="1351" y="13"/>
                </a:cxn>
              </a:cxnLst>
              <a:rect l="0" t="0" r="r" b="b"/>
              <a:pathLst>
                <a:path w="1351" h="130">
                  <a:moveTo>
                    <a:pt x="0" y="130"/>
                  </a:moveTo>
                  <a:cubicBezTo>
                    <a:pt x="40" y="111"/>
                    <a:pt x="13" y="38"/>
                    <a:pt x="238" y="19"/>
                  </a:cubicBezTo>
                  <a:cubicBezTo>
                    <a:pt x="463" y="0"/>
                    <a:pt x="1119" y="14"/>
                    <a:pt x="1351" y="13"/>
                  </a:cubicBezTo>
                </a:path>
              </a:pathLst>
            </a:custGeom>
            <a:noFill/>
            <a:ln w="38100">
              <a:solidFill>
                <a:srgbClr val="CC00FF"/>
              </a:solidFill>
              <a:round/>
              <a:headEnd/>
              <a:tailEnd/>
            </a:ln>
            <a:effectLst/>
          </p:spPr>
          <p:txBody>
            <a:bodyPr/>
            <a:lstStyle/>
            <a:p>
              <a:endParaRPr lang="fr-FR">
                <a:latin typeface="Calibri" pitchFamily="34" charset="0"/>
              </a:endParaRPr>
            </a:p>
          </p:txBody>
        </p:sp>
        <p:sp>
          <p:nvSpPr>
            <p:cNvPr id="153630" name="Oval 30"/>
            <p:cNvSpPr>
              <a:spLocks noChangeArrowheads="1"/>
            </p:cNvSpPr>
            <p:nvPr/>
          </p:nvSpPr>
          <p:spPr bwMode="auto">
            <a:xfrm>
              <a:off x="1371" y="5797"/>
              <a:ext cx="91" cy="91"/>
            </a:xfrm>
            <a:prstGeom prst="ellipse">
              <a:avLst/>
            </a:prstGeom>
            <a:solidFill>
              <a:srgbClr val="000000"/>
            </a:solidFill>
            <a:ln w="9525">
              <a:solidFill>
                <a:schemeClr val="tx1"/>
              </a:solidFill>
              <a:round/>
              <a:headEnd/>
              <a:tailEnd/>
            </a:ln>
            <a:effectLst/>
          </p:spPr>
          <p:txBody>
            <a:bodyPr wrap="none" anchor="ctr"/>
            <a:lstStyle/>
            <a:p>
              <a:endParaRPr lang="fr-FR">
                <a:latin typeface="Calibri" pitchFamily="34" charset="0"/>
              </a:endParaRPr>
            </a:p>
          </p:txBody>
        </p:sp>
        <p:sp>
          <p:nvSpPr>
            <p:cNvPr id="153631" name="Oval 31"/>
            <p:cNvSpPr>
              <a:spLocks noChangeArrowheads="1"/>
            </p:cNvSpPr>
            <p:nvPr/>
          </p:nvSpPr>
          <p:spPr bwMode="auto">
            <a:xfrm>
              <a:off x="1369" y="5915"/>
              <a:ext cx="91" cy="91"/>
            </a:xfrm>
            <a:prstGeom prst="ellipse">
              <a:avLst/>
            </a:prstGeom>
            <a:solidFill>
              <a:srgbClr val="000000"/>
            </a:solidFill>
            <a:ln w="9525">
              <a:solidFill>
                <a:schemeClr val="tx1"/>
              </a:solidFill>
              <a:round/>
              <a:headEnd/>
              <a:tailEnd/>
            </a:ln>
            <a:effectLst/>
          </p:spPr>
          <p:txBody>
            <a:bodyPr wrap="none" anchor="ctr"/>
            <a:lstStyle/>
            <a:p>
              <a:endParaRPr lang="fr-FR">
                <a:latin typeface="Calibri" pitchFamily="34" charset="0"/>
              </a:endParaRPr>
            </a:p>
          </p:txBody>
        </p:sp>
        <p:sp>
          <p:nvSpPr>
            <p:cNvPr id="153632" name="Rectangle 32"/>
            <p:cNvSpPr>
              <a:spLocks noChangeArrowheads="1"/>
            </p:cNvSpPr>
            <p:nvPr/>
          </p:nvSpPr>
          <p:spPr bwMode="auto">
            <a:xfrm>
              <a:off x="1972" y="3916"/>
              <a:ext cx="54" cy="42"/>
            </a:xfrm>
            <a:prstGeom prst="rect">
              <a:avLst/>
            </a:prstGeom>
            <a:solidFill>
              <a:schemeClr val="bg1"/>
            </a:solidFill>
            <a:ln w="9525">
              <a:noFill/>
              <a:miter lim="800000"/>
              <a:headEnd/>
              <a:tailEnd/>
            </a:ln>
            <a:effectLst/>
          </p:spPr>
          <p:txBody>
            <a:bodyPr wrap="none" anchor="ctr"/>
            <a:lstStyle/>
            <a:p>
              <a:endParaRPr lang="fr-FR">
                <a:latin typeface="Calibri" pitchFamily="34" charset="0"/>
              </a:endParaRPr>
            </a:p>
          </p:txBody>
        </p:sp>
        <p:sp>
          <p:nvSpPr>
            <p:cNvPr id="153633" name="Line 33"/>
            <p:cNvSpPr>
              <a:spLocks noChangeShapeType="1"/>
            </p:cNvSpPr>
            <p:nvPr/>
          </p:nvSpPr>
          <p:spPr bwMode="auto">
            <a:xfrm>
              <a:off x="2006" y="2970"/>
              <a:ext cx="4" cy="1332"/>
            </a:xfrm>
            <a:prstGeom prst="line">
              <a:avLst/>
            </a:prstGeom>
            <a:noFill/>
            <a:ln w="15875">
              <a:solidFill>
                <a:srgbClr val="292929"/>
              </a:solidFill>
              <a:round/>
              <a:headEnd/>
              <a:tailEnd/>
            </a:ln>
            <a:effectLst/>
          </p:spPr>
          <p:txBody>
            <a:bodyPr/>
            <a:lstStyle/>
            <a:p>
              <a:endParaRPr lang="fr-FR">
                <a:latin typeface="Calibri" pitchFamily="34" charset="0"/>
              </a:endParaRPr>
            </a:p>
          </p:txBody>
        </p:sp>
        <p:sp>
          <p:nvSpPr>
            <p:cNvPr id="153634" name="Rectangle 34"/>
            <p:cNvSpPr>
              <a:spLocks noChangeArrowheads="1"/>
            </p:cNvSpPr>
            <p:nvPr/>
          </p:nvSpPr>
          <p:spPr bwMode="auto">
            <a:xfrm>
              <a:off x="645" y="5235"/>
              <a:ext cx="54" cy="42"/>
            </a:xfrm>
            <a:prstGeom prst="rect">
              <a:avLst/>
            </a:prstGeom>
            <a:solidFill>
              <a:schemeClr val="bg1"/>
            </a:solidFill>
            <a:ln w="9525">
              <a:noFill/>
              <a:miter lim="800000"/>
              <a:headEnd/>
              <a:tailEnd/>
            </a:ln>
            <a:effectLst/>
          </p:spPr>
          <p:txBody>
            <a:bodyPr wrap="none" anchor="ctr"/>
            <a:lstStyle/>
            <a:p>
              <a:endParaRPr lang="fr-FR">
                <a:latin typeface="Calibri" pitchFamily="34" charset="0"/>
              </a:endParaRPr>
            </a:p>
          </p:txBody>
        </p:sp>
        <p:sp>
          <p:nvSpPr>
            <p:cNvPr id="153635" name="Rectangle 35"/>
            <p:cNvSpPr>
              <a:spLocks noChangeArrowheads="1"/>
            </p:cNvSpPr>
            <p:nvPr/>
          </p:nvSpPr>
          <p:spPr bwMode="auto">
            <a:xfrm>
              <a:off x="650" y="5096"/>
              <a:ext cx="48" cy="90"/>
            </a:xfrm>
            <a:prstGeom prst="rect">
              <a:avLst/>
            </a:prstGeom>
            <a:solidFill>
              <a:schemeClr val="bg1"/>
            </a:solidFill>
            <a:ln w="9525">
              <a:noFill/>
              <a:miter lim="800000"/>
              <a:headEnd/>
              <a:tailEnd/>
            </a:ln>
            <a:effectLst/>
          </p:spPr>
          <p:txBody>
            <a:bodyPr wrap="none" anchor="ctr"/>
            <a:lstStyle/>
            <a:p>
              <a:endParaRPr lang="fr-FR">
                <a:latin typeface="Calibri" pitchFamily="34" charset="0"/>
              </a:endParaRPr>
            </a:p>
          </p:txBody>
        </p:sp>
        <p:sp>
          <p:nvSpPr>
            <p:cNvPr id="153636" name="Rectangle 36"/>
            <p:cNvSpPr>
              <a:spLocks noChangeArrowheads="1"/>
            </p:cNvSpPr>
            <p:nvPr/>
          </p:nvSpPr>
          <p:spPr bwMode="auto">
            <a:xfrm flipH="1">
              <a:off x="644" y="5664"/>
              <a:ext cx="66" cy="60"/>
            </a:xfrm>
            <a:prstGeom prst="rect">
              <a:avLst/>
            </a:prstGeom>
            <a:solidFill>
              <a:schemeClr val="bg1"/>
            </a:solidFill>
            <a:ln w="9525">
              <a:noFill/>
              <a:miter lim="800000"/>
              <a:headEnd/>
              <a:tailEnd/>
            </a:ln>
            <a:effectLst/>
          </p:spPr>
          <p:txBody>
            <a:bodyPr wrap="none" anchor="ctr"/>
            <a:lstStyle/>
            <a:p>
              <a:endParaRPr lang="fr-FR">
                <a:latin typeface="Calibri" pitchFamily="34" charset="0"/>
              </a:endParaRPr>
            </a:p>
          </p:txBody>
        </p:sp>
        <p:sp>
          <p:nvSpPr>
            <p:cNvPr id="153637" name="Rectangle 37"/>
            <p:cNvSpPr>
              <a:spLocks noChangeArrowheads="1"/>
            </p:cNvSpPr>
            <p:nvPr/>
          </p:nvSpPr>
          <p:spPr bwMode="auto">
            <a:xfrm flipH="1">
              <a:off x="645" y="5745"/>
              <a:ext cx="66" cy="60"/>
            </a:xfrm>
            <a:prstGeom prst="rect">
              <a:avLst/>
            </a:prstGeom>
            <a:solidFill>
              <a:schemeClr val="bg1"/>
            </a:solidFill>
            <a:ln w="9525">
              <a:noFill/>
              <a:miter lim="800000"/>
              <a:headEnd/>
              <a:tailEnd/>
            </a:ln>
            <a:effectLst/>
          </p:spPr>
          <p:txBody>
            <a:bodyPr wrap="none" anchor="ctr"/>
            <a:lstStyle/>
            <a:p>
              <a:endParaRPr lang="fr-FR">
                <a:latin typeface="Calibri" pitchFamily="34" charset="0"/>
              </a:endParaRPr>
            </a:p>
          </p:txBody>
        </p:sp>
        <p:sp>
          <p:nvSpPr>
            <p:cNvPr id="153638" name="Rectangle 38"/>
            <p:cNvSpPr>
              <a:spLocks noChangeArrowheads="1"/>
            </p:cNvSpPr>
            <p:nvPr/>
          </p:nvSpPr>
          <p:spPr bwMode="auto">
            <a:xfrm flipH="1">
              <a:off x="1962" y="5885"/>
              <a:ext cx="77" cy="45"/>
            </a:xfrm>
            <a:prstGeom prst="rect">
              <a:avLst/>
            </a:prstGeom>
            <a:solidFill>
              <a:schemeClr val="bg1"/>
            </a:solidFill>
            <a:ln w="9525">
              <a:noFill/>
              <a:miter lim="800000"/>
              <a:headEnd/>
              <a:tailEnd/>
            </a:ln>
            <a:effectLst/>
          </p:spPr>
          <p:txBody>
            <a:bodyPr wrap="none" anchor="ctr"/>
            <a:lstStyle/>
            <a:p>
              <a:endParaRPr lang="fr-FR">
                <a:latin typeface="Calibri" pitchFamily="34" charset="0"/>
              </a:endParaRPr>
            </a:p>
          </p:txBody>
        </p:sp>
        <p:sp>
          <p:nvSpPr>
            <p:cNvPr id="153639" name="Line 39"/>
            <p:cNvSpPr>
              <a:spLocks noChangeShapeType="1"/>
            </p:cNvSpPr>
            <p:nvPr/>
          </p:nvSpPr>
          <p:spPr bwMode="auto">
            <a:xfrm>
              <a:off x="642" y="5650"/>
              <a:ext cx="0" cy="81"/>
            </a:xfrm>
            <a:prstGeom prst="line">
              <a:avLst/>
            </a:prstGeom>
            <a:noFill/>
            <a:ln w="9525">
              <a:solidFill>
                <a:schemeClr val="tx1"/>
              </a:solidFill>
              <a:round/>
              <a:headEnd/>
              <a:tailEnd/>
            </a:ln>
            <a:effectLst/>
          </p:spPr>
          <p:txBody>
            <a:bodyPr/>
            <a:lstStyle/>
            <a:p>
              <a:endParaRPr lang="fr-FR">
                <a:latin typeface="Calibri" pitchFamily="34" charset="0"/>
              </a:endParaRPr>
            </a:p>
          </p:txBody>
        </p:sp>
        <p:sp>
          <p:nvSpPr>
            <p:cNvPr id="153640" name="Rectangle 40"/>
            <p:cNvSpPr>
              <a:spLocks noChangeArrowheads="1"/>
            </p:cNvSpPr>
            <p:nvPr/>
          </p:nvSpPr>
          <p:spPr bwMode="auto">
            <a:xfrm flipH="1">
              <a:off x="1945" y="4972"/>
              <a:ext cx="77" cy="45"/>
            </a:xfrm>
            <a:prstGeom prst="rect">
              <a:avLst/>
            </a:prstGeom>
            <a:solidFill>
              <a:schemeClr val="bg1"/>
            </a:solidFill>
            <a:ln w="9525">
              <a:noFill/>
              <a:miter lim="800000"/>
              <a:headEnd/>
              <a:tailEnd/>
            </a:ln>
            <a:effectLst/>
          </p:spPr>
          <p:txBody>
            <a:bodyPr wrap="none" anchor="ctr"/>
            <a:lstStyle/>
            <a:p>
              <a:endParaRPr lang="fr-FR">
                <a:latin typeface="Calibri" pitchFamily="34" charset="0"/>
              </a:endParaRPr>
            </a:p>
          </p:txBody>
        </p:sp>
        <p:sp>
          <p:nvSpPr>
            <p:cNvPr id="153641" name="Line 41"/>
            <p:cNvSpPr>
              <a:spLocks noChangeShapeType="1"/>
            </p:cNvSpPr>
            <p:nvPr/>
          </p:nvSpPr>
          <p:spPr bwMode="auto">
            <a:xfrm>
              <a:off x="2008" y="4818"/>
              <a:ext cx="2" cy="1210"/>
            </a:xfrm>
            <a:prstGeom prst="line">
              <a:avLst/>
            </a:prstGeom>
            <a:noFill/>
            <a:ln w="15875">
              <a:solidFill>
                <a:srgbClr val="1C1C1C"/>
              </a:solidFill>
              <a:round/>
              <a:headEnd/>
              <a:tailEnd/>
            </a:ln>
            <a:effectLst/>
          </p:spPr>
          <p:txBody>
            <a:bodyPr/>
            <a:lstStyle/>
            <a:p>
              <a:endParaRPr lang="fr-FR">
                <a:latin typeface="Calibri" pitchFamily="34" charset="0"/>
              </a:endParaRPr>
            </a:p>
          </p:txBody>
        </p:sp>
        <p:sp>
          <p:nvSpPr>
            <p:cNvPr id="153642" name="Line 42"/>
            <p:cNvSpPr>
              <a:spLocks noChangeShapeType="1"/>
            </p:cNvSpPr>
            <p:nvPr/>
          </p:nvSpPr>
          <p:spPr bwMode="auto">
            <a:xfrm flipH="1" flipV="1">
              <a:off x="1986" y="4992"/>
              <a:ext cx="22" cy="0"/>
            </a:xfrm>
            <a:prstGeom prst="line">
              <a:avLst/>
            </a:prstGeom>
            <a:noFill/>
            <a:ln w="9525">
              <a:solidFill>
                <a:schemeClr val="tx1"/>
              </a:solidFill>
              <a:round/>
              <a:headEnd/>
              <a:tailEnd/>
            </a:ln>
            <a:effectLst/>
          </p:spPr>
          <p:txBody>
            <a:bodyPr/>
            <a:lstStyle/>
            <a:p>
              <a:endParaRPr lang="fr-FR">
                <a:latin typeface="Calibri" pitchFamily="34" charset="0"/>
              </a:endParaRPr>
            </a:p>
          </p:txBody>
        </p:sp>
        <p:sp>
          <p:nvSpPr>
            <p:cNvPr id="153643" name="Line 43"/>
            <p:cNvSpPr>
              <a:spLocks noChangeShapeType="1"/>
            </p:cNvSpPr>
            <p:nvPr/>
          </p:nvSpPr>
          <p:spPr bwMode="auto">
            <a:xfrm>
              <a:off x="645" y="5800"/>
              <a:ext cx="1361" cy="0"/>
            </a:xfrm>
            <a:prstGeom prst="line">
              <a:avLst/>
            </a:prstGeom>
            <a:noFill/>
            <a:ln w="25400">
              <a:solidFill>
                <a:srgbClr val="FF0000"/>
              </a:solidFill>
              <a:prstDash val="dash"/>
              <a:round/>
              <a:headEnd/>
              <a:tailEnd/>
            </a:ln>
            <a:effectLst/>
          </p:spPr>
          <p:txBody>
            <a:bodyPr/>
            <a:lstStyle/>
            <a:p>
              <a:endParaRPr lang="fr-FR">
                <a:latin typeface="Calibri" pitchFamily="34" charset="0"/>
              </a:endParaRPr>
            </a:p>
          </p:txBody>
        </p:sp>
      </p:grpSp>
      <p:grpSp>
        <p:nvGrpSpPr>
          <p:cNvPr id="153644" name="Group 44"/>
          <p:cNvGrpSpPr>
            <a:grpSpLocks/>
          </p:cNvGrpSpPr>
          <p:nvPr/>
        </p:nvGrpSpPr>
        <p:grpSpPr bwMode="auto">
          <a:xfrm>
            <a:off x="171450" y="828675"/>
            <a:ext cx="3429000" cy="5648325"/>
            <a:chOff x="624" y="492"/>
            <a:chExt cx="2160" cy="3558"/>
          </a:xfrm>
        </p:grpSpPr>
        <p:pic>
          <p:nvPicPr>
            <p:cNvPr id="153645" name="Picture 45" descr="transition_volatile_R=f(t)"/>
            <p:cNvPicPr>
              <a:picLocks noChangeAspect="1" noChangeArrowheads="1"/>
            </p:cNvPicPr>
            <p:nvPr/>
          </p:nvPicPr>
          <p:blipFill>
            <a:blip r:embed="rId7" cstate="print"/>
            <a:srcRect/>
            <a:stretch>
              <a:fillRect/>
            </a:stretch>
          </p:blipFill>
          <p:spPr bwMode="auto">
            <a:xfrm>
              <a:off x="624" y="492"/>
              <a:ext cx="1916" cy="1843"/>
            </a:xfrm>
            <a:prstGeom prst="rect">
              <a:avLst/>
            </a:prstGeom>
            <a:noFill/>
          </p:spPr>
        </p:pic>
        <p:pic>
          <p:nvPicPr>
            <p:cNvPr id="153646" name="Picture 46" descr="transition_volatile_V&amp;I=f(t)"/>
            <p:cNvPicPr>
              <a:picLocks noChangeAspect="1" noChangeArrowheads="1"/>
            </p:cNvPicPr>
            <p:nvPr/>
          </p:nvPicPr>
          <p:blipFill>
            <a:blip r:embed="rId8" cstate="print"/>
            <a:srcRect b="4990"/>
            <a:stretch>
              <a:fillRect/>
            </a:stretch>
          </p:blipFill>
          <p:spPr bwMode="auto">
            <a:xfrm>
              <a:off x="624" y="2336"/>
              <a:ext cx="2160" cy="1714"/>
            </a:xfrm>
            <a:prstGeom prst="rect">
              <a:avLst/>
            </a:prstGeom>
            <a:noFill/>
          </p:spPr>
        </p:pic>
      </p:grpSp>
      <p:grpSp>
        <p:nvGrpSpPr>
          <p:cNvPr id="153647" name="Group 47"/>
          <p:cNvGrpSpPr>
            <a:grpSpLocks/>
          </p:cNvGrpSpPr>
          <p:nvPr/>
        </p:nvGrpSpPr>
        <p:grpSpPr bwMode="auto">
          <a:xfrm>
            <a:off x="1543050" y="3943350"/>
            <a:ext cx="228600" cy="1676400"/>
            <a:chOff x="960" y="2592"/>
            <a:chExt cx="144" cy="1056"/>
          </a:xfrm>
        </p:grpSpPr>
        <p:sp>
          <p:nvSpPr>
            <p:cNvPr id="153648" name="Oval 48"/>
            <p:cNvSpPr>
              <a:spLocks noChangeArrowheads="1"/>
            </p:cNvSpPr>
            <p:nvPr/>
          </p:nvSpPr>
          <p:spPr bwMode="auto">
            <a:xfrm>
              <a:off x="960" y="2592"/>
              <a:ext cx="144" cy="144"/>
            </a:xfrm>
            <a:prstGeom prst="ellipse">
              <a:avLst/>
            </a:prstGeom>
            <a:solidFill>
              <a:schemeClr val="tx1"/>
            </a:solidFill>
            <a:ln w="9525">
              <a:solidFill>
                <a:schemeClr val="tx1"/>
              </a:solidFill>
              <a:round/>
              <a:headEnd/>
              <a:tailEnd/>
            </a:ln>
            <a:effectLst/>
          </p:spPr>
          <p:txBody>
            <a:bodyPr wrap="none" anchor="ctr"/>
            <a:lstStyle/>
            <a:p>
              <a:endParaRPr lang="fr-FR">
                <a:latin typeface="Calibri" pitchFamily="34" charset="0"/>
              </a:endParaRPr>
            </a:p>
          </p:txBody>
        </p:sp>
        <p:sp>
          <p:nvSpPr>
            <p:cNvPr id="153649" name="Oval 49"/>
            <p:cNvSpPr>
              <a:spLocks noChangeArrowheads="1"/>
            </p:cNvSpPr>
            <p:nvPr/>
          </p:nvSpPr>
          <p:spPr bwMode="auto">
            <a:xfrm>
              <a:off x="960" y="3504"/>
              <a:ext cx="144" cy="144"/>
            </a:xfrm>
            <a:prstGeom prst="ellipse">
              <a:avLst/>
            </a:prstGeom>
            <a:solidFill>
              <a:schemeClr val="tx1"/>
            </a:solidFill>
            <a:ln w="9525">
              <a:solidFill>
                <a:schemeClr val="tx1"/>
              </a:solidFill>
              <a:round/>
              <a:headEnd/>
              <a:tailEnd/>
            </a:ln>
            <a:effectLst/>
          </p:spPr>
          <p:txBody>
            <a:bodyPr wrap="none" anchor="ctr"/>
            <a:lstStyle/>
            <a:p>
              <a:endParaRPr lang="fr-FR">
                <a:latin typeface="Calibri" pitchFamily="34" charset="0"/>
              </a:endParaRPr>
            </a:p>
          </p:txBody>
        </p:sp>
      </p:grpSp>
      <p:grpSp>
        <p:nvGrpSpPr>
          <p:cNvPr id="153650" name="Group 50"/>
          <p:cNvGrpSpPr>
            <a:grpSpLocks/>
          </p:cNvGrpSpPr>
          <p:nvPr/>
        </p:nvGrpSpPr>
        <p:grpSpPr bwMode="auto">
          <a:xfrm>
            <a:off x="2228850" y="4143375"/>
            <a:ext cx="247650" cy="1314450"/>
            <a:chOff x="1500" y="2712"/>
            <a:chExt cx="156" cy="828"/>
          </a:xfrm>
        </p:grpSpPr>
        <p:sp>
          <p:nvSpPr>
            <p:cNvPr id="153651" name="Rectangle 51"/>
            <p:cNvSpPr>
              <a:spLocks noChangeArrowheads="1"/>
            </p:cNvSpPr>
            <p:nvPr/>
          </p:nvSpPr>
          <p:spPr bwMode="auto">
            <a:xfrm>
              <a:off x="1500" y="2712"/>
              <a:ext cx="144" cy="144"/>
            </a:xfrm>
            <a:prstGeom prst="rect">
              <a:avLst/>
            </a:prstGeom>
            <a:solidFill>
              <a:srgbClr val="0099FF"/>
            </a:solidFill>
            <a:ln w="9525">
              <a:noFill/>
              <a:miter lim="800000"/>
              <a:headEnd/>
              <a:tailEnd/>
            </a:ln>
            <a:effectLst/>
          </p:spPr>
          <p:txBody>
            <a:bodyPr wrap="none" anchor="ctr"/>
            <a:lstStyle/>
            <a:p>
              <a:endParaRPr lang="fr-FR">
                <a:latin typeface="Calibri" pitchFamily="34" charset="0"/>
              </a:endParaRPr>
            </a:p>
          </p:txBody>
        </p:sp>
        <p:sp>
          <p:nvSpPr>
            <p:cNvPr id="153652" name="Rectangle 52"/>
            <p:cNvSpPr>
              <a:spLocks noChangeArrowheads="1"/>
            </p:cNvSpPr>
            <p:nvPr/>
          </p:nvSpPr>
          <p:spPr bwMode="auto">
            <a:xfrm>
              <a:off x="1512" y="3396"/>
              <a:ext cx="144" cy="144"/>
            </a:xfrm>
            <a:prstGeom prst="rect">
              <a:avLst/>
            </a:prstGeom>
            <a:solidFill>
              <a:srgbClr val="0099FF"/>
            </a:solidFill>
            <a:ln w="9525">
              <a:noFill/>
              <a:miter lim="800000"/>
              <a:headEnd/>
              <a:tailEnd/>
            </a:ln>
            <a:effectLst/>
          </p:spPr>
          <p:txBody>
            <a:bodyPr wrap="none" anchor="ctr"/>
            <a:lstStyle/>
            <a:p>
              <a:endParaRPr lang="fr-FR">
                <a:latin typeface="Calibri" pitchFamily="34" charset="0"/>
              </a:endParaRPr>
            </a:p>
          </p:txBody>
        </p:sp>
      </p:grpSp>
      <p:grpSp>
        <p:nvGrpSpPr>
          <p:cNvPr id="153653" name="Group 53"/>
          <p:cNvGrpSpPr>
            <a:grpSpLocks/>
          </p:cNvGrpSpPr>
          <p:nvPr/>
        </p:nvGrpSpPr>
        <p:grpSpPr bwMode="auto">
          <a:xfrm>
            <a:off x="3925888" y="825500"/>
            <a:ext cx="4538662" cy="5175250"/>
            <a:chOff x="2803" y="566"/>
            <a:chExt cx="2859" cy="3260"/>
          </a:xfrm>
        </p:grpSpPr>
        <p:grpSp>
          <p:nvGrpSpPr>
            <p:cNvPr id="153654" name="Group 54"/>
            <p:cNvGrpSpPr>
              <a:grpSpLocks/>
            </p:cNvGrpSpPr>
            <p:nvPr/>
          </p:nvGrpSpPr>
          <p:grpSpPr bwMode="auto">
            <a:xfrm>
              <a:off x="2803" y="566"/>
              <a:ext cx="2859" cy="3260"/>
              <a:chOff x="5851" y="584"/>
              <a:chExt cx="2859" cy="3260"/>
            </a:xfrm>
          </p:grpSpPr>
          <p:pic>
            <p:nvPicPr>
              <p:cNvPr id="153655" name="Picture 55" descr="I-V_GaTaSe"/>
              <p:cNvPicPr>
                <a:picLocks noChangeAspect="1" noChangeArrowheads="1"/>
              </p:cNvPicPr>
              <p:nvPr/>
            </p:nvPicPr>
            <p:blipFill>
              <a:blip r:embed="rId9" cstate="print"/>
              <a:srcRect l="1485" t="9277" r="11218" b="1855"/>
              <a:stretch>
                <a:fillRect/>
              </a:stretch>
            </p:blipFill>
            <p:spPr bwMode="auto">
              <a:xfrm>
                <a:off x="5851" y="584"/>
                <a:ext cx="2825" cy="3260"/>
              </a:xfrm>
              <a:prstGeom prst="rect">
                <a:avLst/>
              </a:prstGeom>
              <a:noFill/>
            </p:spPr>
          </p:pic>
          <p:sp>
            <p:nvSpPr>
              <p:cNvPr id="153656" name="Text Box 56"/>
              <p:cNvSpPr txBox="1">
                <a:spLocks noChangeArrowheads="1"/>
              </p:cNvSpPr>
              <p:nvPr/>
            </p:nvSpPr>
            <p:spPr bwMode="auto">
              <a:xfrm>
                <a:off x="7504" y="2540"/>
                <a:ext cx="1104" cy="269"/>
              </a:xfrm>
              <a:prstGeom prst="rect">
                <a:avLst/>
              </a:prstGeom>
              <a:noFill/>
              <a:ln w="9525">
                <a:noFill/>
                <a:miter lim="800000"/>
                <a:headEnd/>
                <a:tailEnd/>
              </a:ln>
              <a:effectLst/>
            </p:spPr>
            <p:txBody>
              <a:bodyPr>
                <a:spAutoFit/>
              </a:bodyPr>
              <a:lstStyle/>
              <a:p>
                <a:r>
                  <a:rPr lang="en-US" sz="2200">
                    <a:latin typeface="Calibri" pitchFamily="34" charset="0"/>
                  </a:rPr>
                  <a:t>insulating</a:t>
                </a:r>
              </a:p>
            </p:txBody>
          </p:sp>
          <p:sp>
            <p:nvSpPr>
              <p:cNvPr id="153657" name="Text Box 57"/>
              <p:cNvSpPr txBox="1">
                <a:spLocks noChangeArrowheads="1"/>
              </p:cNvSpPr>
              <p:nvPr/>
            </p:nvSpPr>
            <p:spPr bwMode="auto">
              <a:xfrm>
                <a:off x="6982" y="1094"/>
                <a:ext cx="1728" cy="269"/>
              </a:xfrm>
              <a:prstGeom prst="rect">
                <a:avLst/>
              </a:prstGeom>
              <a:noFill/>
              <a:ln w="9525">
                <a:noFill/>
                <a:miter lim="800000"/>
                <a:headEnd/>
                <a:tailEnd/>
              </a:ln>
              <a:effectLst/>
            </p:spPr>
            <p:txBody>
              <a:bodyPr>
                <a:spAutoFit/>
              </a:bodyPr>
              <a:lstStyle/>
              <a:p>
                <a:r>
                  <a:rPr lang="en-US" sz="2200">
                    <a:solidFill>
                      <a:srgbClr val="0066FF"/>
                    </a:solidFill>
                    <a:latin typeface="Calibri" pitchFamily="34" charset="0"/>
                  </a:rPr>
                  <a:t>"conducting" state </a:t>
                </a:r>
              </a:p>
            </p:txBody>
          </p:sp>
          <p:sp>
            <p:nvSpPr>
              <p:cNvPr id="153658" name="Text Box 58"/>
              <p:cNvSpPr txBox="1">
                <a:spLocks noChangeArrowheads="1"/>
              </p:cNvSpPr>
              <p:nvPr/>
            </p:nvSpPr>
            <p:spPr bwMode="auto">
              <a:xfrm>
                <a:off x="7180" y="1982"/>
                <a:ext cx="1296" cy="269"/>
              </a:xfrm>
              <a:prstGeom prst="rect">
                <a:avLst/>
              </a:prstGeom>
              <a:noFill/>
              <a:ln w="9525">
                <a:noFill/>
                <a:miter lim="800000"/>
                <a:headEnd/>
                <a:tailEnd/>
              </a:ln>
              <a:effectLst/>
            </p:spPr>
            <p:txBody>
              <a:bodyPr>
                <a:spAutoFit/>
              </a:bodyPr>
              <a:lstStyle/>
              <a:p>
                <a:r>
                  <a:rPr lang="en-US" sz="2200" dirty="0">
                    <a:solidFill>
                      <a:srgbClr val="FF0000"/>
                    </a:solidFill>
                    <a:latin typeface="Calibri" pitchFamily="34" charset="0"/>
                  </a:rPr>
                  <a:t>Threshold field</a:t>
                </a:r>
              </a:p>
            </p:txBody>
          </p:sp>
          <p:sp>
            <p:nvSpPr>
              <p:cNvPr id="153659" name="Line 59"/>
              <p:cNvSpPr>
                <a:spLocks noChangeShapeType="1"/>
              </p:cNvSpPr>
              <p:nvPr/>
            </p:nvSpPr>
            <p:spPr bwMode="auto">
              <a:xfrm flipH="1">
                <a:off x="6982" y="2258"/>
                <a:ext cx="432" cy="432"/>
              </a:xfrm>
              <a:prstGeom prst="line">
                <a:avLst/>
              </a:prstGeom>
              <a:noFill/>
              <a:ln w="25400">
                <a:solidFill>
                  <a:srgbClr val="FF0000"/>
                </a:solidFill>
                <a:round/>
                <a:headEnd/>
                <a:tailEnd type="triangle" w="med" len="med"/>
              </a:ln>
              <a:effectLst/>
            </p:spPr>
            <p:txBody>
              <a:bodyPr wrap="none" anchor="ctr"/>
              <a:lstStyle/>
              <a:p>
                <a:endParaRPr lang="fr-FR">
                  <a:latin typeface="Calibri" pitchFamily="34" charset="0"/>
                </a:endParaRPr>
              </a:p>
            </p:txBody>
          </p:sp>
          <p:grpSp>
            <p:nvGrpSpPr>
              <p:cNvPr id="153660" name="Group 60"/>
              <p:cNvGrpSpPr>
                <a:grpSpLocks/>
              </p:cNvGrpSpPr>
              <p:nvPr/>
            </p:nvGrpSpPr>
            <p:grpSpPr bwMode="auto">
              <a:xfrm>
                <a:off x="6972" y="1308"/>
                <a:ext cx="1184" cy="1800"/>
                <a:chOff x="6258" y="2640"/>
                <a:chExt cx="1184" cy="1800"/>
              </a:xfrm>
            </p:grpSpPr>
            <p:sp>
              <p:nvSpPr>
                <p:cNvPr id="153661" name="Line 61"/>
                <p:cNvSpPr>
                  <a:spLocks noChangeShapeType="1"/>
                </p:cNvSpPr>
                <p:nvPr/>
              </p:nvSpPr>
              <p:spPr bwMode="auto">
                <a:xfrm flipH="1" flipV="1">
                  <a:off x="6306" y="2640"/>
                  <a:ext cx="672" cy="768"/>
                </a:xfrm>
                <a:prstGeom prst="line">
                  <a:avLst/>
                </a:prstGeom>
                <a:noFill/>
                <a:ln w="25400">
                  <a:solidFill>
                    <a:schemeClr val="tx1"/>
                  </a:solidFill>
                  <a:prstDash val="dash"/>
                  <a:round/>
                  <a:headEnd/>
                  <a:tailEnd type="arrow" w="lg" len="lg"/>
                </a:ln>
                <a:effectLst/>
              </p:spPr>
              <p:txBody>
                <a:bodyPr wrap="none" anchor="ctr"/>
                <a:lstStyle/>
                <a:p>
                  <a:endParaRPr lang="fr-FR">
                    <a:latin typeface="Calibri" pitchFamily="34" charset="0"/>
                  </a:endParaRPr>
                </a:p>
              </p:txBody>
            </p:sp>
            <p:sp>
              <p:nvSpPr>
                <p:cNvPr id="153662" name="Line 62"/>
                <p:cNvSpPr>
                  <a:spLocks noChangeShapeType="1"/>
                </p:cNvSpPr>
                <p:nvPr/>
              </p:nvSpPr>
              <p:spPr bwMode="auto">
                <a:xfrm flipH="1" flipV="1">
                  <a:off x="6306" y="3552"/>
                  <a:ext cx="672" cy="768"/>
                </a:xfrm>
                <a:prstGeom prst="line">
                  <a:avLst/>
                </a:prstGeom>
                <a:noFill/>
                <a:ln w="25400">
                  <a:solidFill>
                    <a:schemeClr val="tx1"/>
                  </a:solidFill>
                  <a:prstDash val="dash"/>
                  <a:round/>
                  <a:headEnd/>
                  <a:tailEnd type="arrow" w="lg" len="lg"/>
                </a:ln>
                <a:effectLst/>
              </p:spPr>
              <p:txBody>
                <a:bodyPr wrap="none" anchor="ctr"/>
                <a:lstStyle/>
                <a:p>
                  <a:endParaRPr lang="fr-FR">
                    <a:latin typeface="Calibri" pitchFamily="34" charset="0"/>
                  </a:endParaRPr>
                </a:p>
              </p:txBody>
            </p:sp>
            <p:sp>
              <p:nvSpPr>
                <p:cNvPr id="153663" name="Line 63"/>
                <p:cNvSpPr>
                  <a:spLocks noChangeShapeType="1"/>
                </p:cNvSpPr>
                <p:nvPr/>
              </p:nvSpPr>
              <p:spPr bwMode="auto">
                <a:xfrm flipH="1" flipV="1">
                  <a:off x="6258" y="4224"/>
                  <a:ext cx="176" cy="216"/>
                </a:xfrm>
                <a:prstGeom prst="line">
                  <a:avLst/>
                </a:prstGeom>
                <a:noFill/>
                <a:ln w="25400">
                  <a:solidFill>
                    <a:schemeClr val="tx1"/>
                  </a:solidFill>
                  <a:prstDash val="dash"/>
                  <a:round/>
                  <a:headEnd/>
                  <a:tailEnd type="arrow" w="lg" len="lg"/>
                </a:ln>
                <a:effectLst/>
              </p:spPr>
              <p:txBody>
                <a:bodyPr wrap="none" anchor="ctr"/>
                <a:lstStyle/>
                <a:p>
                  <a:endParaRPr lang="fr-FR">
                    <a:latin typeface="Calibri" pitchFamily="34" charset="0"/>
                  </a:endParaRPr>
                </a:p>
              </p:txBody>
            </p:sp>
            <p:sp>
              <p:nvSpPr>
                <p:cNvPr id="153664" name="Line 64"/>
                <p:cNvSpPr>
                  <a:spLocks noChangeShapeType="1"/>
                </p:cNvSpPr>
                <p:nvPr/>
              </p:nvSpPr>
              <p:spPr bwMode="auto">
                <a:xfrm>
                  <a:off x="7106" y="3560"/>
                  <a:ext cx="336" cy="384"/>
                </a:xfrm>
                <a:prstGeom prst="line">
                  <a:avLst/>
                </a:prstGeom>
                <a:noFill/>
                <a:ln w="25400">
                  <a:solidFill>
                    <a:schemeClr val="tx1"/>
                  </a:solidFill>
                  <a:prstDash val="dash"/>
                  <a:round/>
                  <a:headEnd/>
                  <a:tailEnd/>
                </a:ln>
                <a:effectLst/>
              </p:spPr>
              <p:txBody>
                <a:bodyPr wrap="none" anchor="ctr"/>
                <a:lstStyle/>
                <a:p>
                  <a:endParaRPr lang="fr-FR">
                    <a:latin typeface="Calibri" pitchFamily="34" charset="0"/>
                  </a:endParaRPr>
                </a:p>
              </p:txBody>
            </p:sp>
          </p:grpSp>
        </p:grpSp>
        <p:sp>
          <p:nvSpPr>
            <p:cNvPr id="153665" name="Line 65"/>
            <p:cNvSpPr>
              <a:spLocks noChangeShapeType="1"/>
            </p:cNvSpPr>
            <p:nvPr/>
          </p:nvSpPr>
          <p:spPr bwMode="auto">
            <a:xfrm>
              <a:off x="3906" y="1092"/>
              <a:ext cx="0" cy="2160"/>
            </a:xfrm>
            <a:prstGeom prst="line">
              <a:avLst/>
            </a:prstGeom>
            <a:noFill/>
            <a:ln w="28575">
              <a:solidFill>
                <a:srgbClr val="FF0000"/>
              </a:solidFill>
              <a:prstDash val="dash"/>
              <a:round/>
              <a:headEnd/>
              <a:tailEnd/>
            </a:ln>
            <a:effectLst/>
          </p:spPr>
          <p:txBody>
            <a:bodyPr wrap="none" anchor="ctr"/>
            <a:lstStyle/>
            <a:p>
              <a:endParaRPr lang="fr-FR">
                <a:latin typeface="Calibri" pitchFamily="34" charset="0"/>
              </a:endParaRPr>
            </a:p>
          </p:txBody>
        </p:sp>
      </p:grpSp>
      <p:grpSp>
        <p:nvGrpSpPr>
          <p:cNvPr id="153666" name="Group 66"/>
          <p:cNvGrpSpPr>
            <a:grpSpLocks/>
          </p:cNvGrpSpPr>
          <p:nvPr/>
        </p:nvGrpSpPr>
        <p:grpSpPr bwMode="auto">
          <a:xfrm>
            <a:off x="171450" y="825500"/>
            <a:ext cx="3429000" cy="5759450"/>
            <a:chOff x="240" y="576"/>
            <a:chExt cx="2160" cy="3628"/>
          </a:xfrm>
        </p:grpSpPr>
        <p:pic>
          <p:nvPicPr>
            <p:cNvPr id="153667" name="Picture 67" descr="transition_volatile_R=f(t)_bis"/>
            <p:cNvPicPr>
              <a:picLocks noChangeAspect="1" noChangeArrowheads="1"/>
            </p:cNvPicPr>
            <p:nvPr/>
          </p:nvPicPr>
          <p:blipFill>
            <a:blip r:embed="rId5" cstate="print"/>
            <a:srcRect/>
            <a:stretch>
              <a:fillRect/>
            </a:stretch>
          </p:blipFill>
          <p:spPr bwMode="auto">
            <a:xfrm>
              <a:off x="240" y="576"/>
              <a:ext cx="1916" cy="1843"/>
            </a:xfrm>
            <a:prstGeom prst="rect">
              <a:avLst/>
            </a:prstGeom>
            <a:noFill/>
          </p:spPr>
        </p:pic>
        <p:pic>
          <p:nvPicPr>
            <p:cNvPr id="153668" name="Picture 68" descr="transition_volatile_V&amp;I=f(t)_bis"/>
            <p:cNvPicPr>
              <a:picLocks noChangeAspect="1" noChangeArrowheads="1"/>
            </p:cNvPicPr>
            <p:nvPr/>
          </p:nvPicPr>
          <p:blipFill>
            <a:blip r:embed="rId6" cstate="print"/>
            <a:srcRect/>
            <a:stretch>
              <a:fillRect/>
            </a:stretch>
          </p:blipFill>
          <p:spPr bwMode="auto">
            <a:xfrm>
              <a:off x="240" y="2400"/>
              <a:ext cx="2160" cy="1804"/>
            </a:xfrm>
            <a:prstGeom prst="rect">
              <a:avLst/>
            </a:prstGeom>
            <a:noFill/>
          </p:spPr>
        </p:pic>
      </p:grpSp>
      <p:grpSp>
        <p:nvGrpSpPr>
          <p:cNvPr id="153669" name="Group 69"/>
          <p:cNvGrpSpPr>
            <a:grpSpLocks/>
          </p:cNvGrpSpPr>
          <p:nvPr/>
        </p:nvGrpSpPr>
        <p:grpSpPr bwMode="auto">
          <a:xfrm>
            <a:off x="1038225" y="4273550"/>
            <a:ext cx="685800" cy="1447800"/>
            <a:chOff x="768" y="2736"/>
            <a:chExt cx="432" cy="912"/>
          </a:xfrm>
        </p:grpSpPr>
        <p:grpSp>
          <p:nvGrpSpPr>
            <p:cNvPr id="153670" name="Group 70"/>
            <p:cNvGrpSpPr>
              <a:grpSpLocks/>
            </p:cNvGrpSpPr>
            <p:nvPr/>
          </p:nvGrpSpPr>
          <p:grpSpPr bwMode="auto">
            <a:xfrm>
              <a:off x="768" y="2736"/>
              <a:ext cx="144" cy="912"/>
              <a:chOff x="768" y="2736"/>
              <a:chExt cx="144" cy="912"/>
            </a:xfrm>
          </p:grpSpPr>
          <p:sp>
            <p:nvSpPr>
              <p:cNvPr id="153671" name="Oval 71"/>
              <p:cNvSpPr>
                <a:spLocks noChangeArrowheads="1"/>
              </p:cNvSpPr>
              <p:nvPr/>
            </p:nvSpPr>
            <p:spPr bwMode="auto">
              <a:xfrm>
                <a:off x="768" y="2736"/>
                <a:ext cx="144" cy="144"/>
              </a:xfrm>
              <a:prstGeom prst="ellipse">
                <a:avLst/>
              </a:prstGeom>
              <a:solidFill>
                <a:schemeClr val="tx1"/>
              </a:solidFill>
              <a:ln w="9525">
                <a:solidFill>
                  <a:schemeClr val="tx1"/>
                </a:solidFill>
                <a:round/>
                <a:headEnd/>
                <a:tailEnd/>
              </a:ln>
              <a:effectLst/>
            </p:spPr>
            <p:txBody>
              <a:bodyPr wrap="none" anchor="ctr"/>
              <a:lstStyle/>
              <a:p>
                <a:endParaRPr lang="fr-FR">
                  <a:latin typeface="Calibri" pitchFamily="34" charset="0"/>
                </a:endParaRPr>
              </a:p>
            </p:txBody>
          </p:sp>
          <p:sp>
            <p:nvSpPr>
              <p:cNvPr id="153672" name="Oval 72"/>
              <p:cNvSpPr>
                <a:spLocks noChangeArrowheads="1"/>
              </p:cNvSpPr>
              <p:nvPr/>
            </p:nvSpPr>
            <p:spPr bwMode="auto">
              <a:xfrm>
                <a:off x="768" y="3504"/>
                <a:ext cx="144" cy="144"/>
              </a:xfrm>
              <a:prstGeom prst="ellipse">
                <a:avLst/>
              </a:prstGeom>
              <a:solidFill>
                <a:schemeClr val="tx1"/>
              </a:solidFill>
              <a:ln w="9525">
                <a:solidFill>
                  <a:schemeClr val="tx1"/>
                </a:solidFill>
                <a:round/>
                <a:headEnd/>
                <a:tailEnd/>
              </a:ln>
              <a:effectLst/>
            </p:spPr>
            <p:txBody>
              <a:bodyPr wrap="none" anchor="ctr"/>
              <a:lstStyle/>
              <a:p>
                <a:endParaRPr lang="fr-FR">
                  <a:latin typeface="Calibri" pitchFamily="34" charset="0"/>
                </a:endParaRPr>
              </a:p>
            </p:txBody>
          </p:sp>
        </p:grpSp>
        <p:grpSp>
          <p:nvGrpSpPr>
            <p:cNvPr id="153673" name="Group 73"/>
            <p:cNvGrpSpPr>
              <a:grpSpLocks/>
            </p:cNvGrpSpPr>
            <p:nvPr/>
          </p:nvGrpSpPr>
          <p:grpSpPr bwMode="auto">
            <a:xfrm>
              <a:off x="1056" y="2784"/>
              <a:ext cx="144" cy="816"/>
              <a:chOff x="1056" y="2784"/>
              <a:chExt cx="144" cy="816"/>
            </a:xfrm>
          </p:grpSpPr>
          <p:sp>
            <p:nvSpPr>
              <p:cNvPr id="153674" name="Rectangle 74"/>
              <p:cNvSpPr>
                <a:spLocks noChangeArrowheads="1"/>
              </p:cNvSpPr>
              <p:nvPr/>
            </p:nvSpPr>
            <p:spPr bwMode="auto">
              <a:xfrm>
                <a:off x="1056" y="2784"/>
                <a:ext cx="144" cy="144"/>
              </a:xfrm>
              <a:prstGeom prst="rect">
                <a:avLst/>
              </a:prstGeom>
              <a:solidFill>
                <a:srgbClr val="0099FF"/>
              </a:solidFill>
              <a:ln w="9525">
                <a:noFill/>
                <a:miter lim="800000"/>
                <a:headEnd/>
                <a:tailEnd/>
              </a:ln>
              <a:effectLst/>
            </p:spPr>
            <p:txBody>
              <a:bodyPr wrap="none" anchor="ctr"/>
              <a:lstStyle/>
              <a:p>
                <a:endParaRPr lang="fr-FR">
                  <a:latin typeface="Calibri" pitchFamily="34" charset="0"/>
                </a:endParaRPr>
              </a:p>
            </p:txBody>
          </p:sp>
          <p:sp>
            <p:nvSpPr>
              <p:cNvPr id="153675" name="Rectangle 75"/>
              <p:cNvSpPr>
                <a:spLocks noChangeArrowheads="1"/>
              </p:cNvSpPr>
              <p:nvPr/>
            </p:nvSpPr>
            <p:spPr bwMode="auto">
              <a:xfrm>
                <a:off x="1056" y="3456"/>
                <a:ext cx="144" cy="144"/>
              </a:xfrm>
              <a:prstGeom prst="rect">
                <a:avLst/>
              </a:prstGeom>
              <a:solidFill>
                <a:srgbClr val="0099FF"/>
              </a:solidFill>
              <a:ln w="9525">
                <a:noFill/>
                <a:miter lim="800000"/>
                <a:headEnd/>
                <a:tailEnd/>
              </a:ln>
              <a:effectLst/>
            </p:spPr>
            <p:txBody>
              <a:bodyPr wrap="none" anchor="ctr"/>
              <a:lstStyle/>
              <a:p>
                <a:endParaRPr lang="fr-FR">
                  <a:latin typeface="Calibri" pitchFamily="34" charset="0"/>
                </a:endParaRPr>
              </a:p>
            </p:txBody>
          </p:sp>
        </p:grpSp>
      </p:grpSp>
      <p:sp>
        <p:nvSpPr>
          <p:cNvPr id="153676" name="Text Box 76"/>
          <p:cNvSpPr txBox="1">
            <a:spLocks noChangeArrowheads="1"/>
          </p:cNvSpPr>
          <p:nvPr/>
        </p:nvSpPr>
        <p:spPr bwMode="auto">
          <a:xfrm>
            <a:off x="1219200" y="6105525"/>
            <a:ext cx="1362075" cy="381000"/>
          </a:xfrm>
          <a:prstGeom prst="rect">
            <a:avLst/>
          </a:prstGeom>
          <a:solidFill>
            <a:schemeClr val="bg1"/>
          </a:solidFill>
          <a:ln w="9525" algn="ctr">
            <a:noFill/>
            <a:miter lim="800000"/>
            <a:headEnd/>
            <a:tailEnd/>
          </a:ln>
          <a:effectLst/>
        </p:spPr>
        <p:txBody>
          <a:bodyPr>
            <a:spAutoFit/>
          </a:bodyPr>
          <a:lstStyle/>
          <a:p>
            <a:pPr algn="ctr">
              <a:spcBef>
                <a:spcPct val="50000"/>
              </a:spcBef>
            </a:pPr>
            <a:r>
              <a:rPr lang="fr-FR" sz="1900">
                <a:latin typeface="Calibri" pitchFamily="34" charset="0"/>
              </a:rPr>
              <a:t>t (µs)</a:t>
            </a:r>
          </a:p>
        </p:txBody>
      </p:sp>
      <p:sp>
        <p:nvSpPr>
          <p:cNvPr id="77" name="Title Placeholder 1"/>
          <p:cNvSpPr txBox="1">
            <a:spLocks/>
          </p:cNvSpPr>
          <p:nvPr/>
        </p:nvSpPr>
        <p:spPr bwMode="auto">
          <a:xfrm>
            <a:off x="0" y="0"/>
            <a:ext cx="9144000" cy="744538"/>
          </a:xfrm>
          <a:prstGeom prst="rect">
            <a:avLst/>
          </a:prstGeom>
          <a:gradFill rotWithShape="0">
            <a:gsLst>
              <a:gs pos="0">
                <a:schemeClr val="accent2">
                  <a:gamma/>
                  <a:shade val="46275"/>
                  <a:invGamma/>
                </a:schemeClr>
              </a:gs>
              <a:gs pos="50000">
                <a:schemeClr val="accent2"/>
              </a:gs>
              <a:gs pos="100000">
                <a:schemeClr val="accent2">
                  <a:gamma/>
                  <a:shade val="46275"/>
                  <a:invGamma/>
                </a:schemeClr>
              </a:gs>
            </a:gsLst>
            <a:lin ang="5400000" scaled="1"/>
          </a:gradFill>
          <a:ln w="9525">
            <a:solidFill>
              <a:schemeClr val="tx1"/>
            </a:solidFill>
            <a:miter lim="800000"/>
            <a:headEnd/>
            <a:tailEnd/>
          </a:ln>
        </p:spPr>
        <p:txBody>
          <a:bodyPr anchor="ctr"/>
          <a:lstStyle/>
          <a:p>
            <a:pPr algn="ctr"/>
            <a:r>
              <a:rPr lang="en-US" sz="3200" b="1" dirty="0" smtClean="0">
                <a:solidFill>
                  <a:schemeClr val="bg1"/>
                </a:solidFill>
                <a:latin typeface="Calibri" pitchFamily="34" charset="0"/>
                <a:ea typeface="ＭＳ Ｐゴシック" pitchFamily="-112" charset="-128"/>
                <a:cs typeface="Arial" charset="0"/>
              </a:rPr>
              <a:t>Electric field triggered electronic transition</a:t>
            </a:r>
            <a:endParaRPr lang="en-US" sz="3200" b="1" dirty="0">
              <a:solidFill>
                <a:schemeClr val="bg1"/>
              </a:solidFill>
              <a:latin typeface="Calibri" pitchFamily="34" charset="0"/>
              <a:ea typeface="ＭＳ Ｐゴシック" pitchFamily="-112" charset="-128"/>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360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36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36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36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365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36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366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366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536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5365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536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09" grpId="0"/>
      <p:bldP spid="1536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Espace réservé du numéro de diapositive 3"/>
          <p:cNvSpPr>
            <a:spLocks noGrp="1"/>
          </p:cNvSpPr>
          <p:nvPr>
            <p:ph type="sldNum" sz="quarter" idx="10"/>
          </p:nvPr>
        </p:nvSpPr>
        <p:spPr/>
        <p:txBody>
          <a:bodyPr/>
          <a:lstStyle/>
          <a:p>
            <a:fld id="{1783DFC1-CDEA-441F-AC9B-0FB3920C04C6}" type="slidenum">
              <a:rPr lang="fr-FR">
                <a:latin typeface="Calibri" pitchFamily="34" charset="0"/>
              </a:rPr>
              <a:pPr/>
              <a:t>8</a:t>
            </a:fld>
            <a:endParaRPr lang="fr-FR">
              <a:latin typeface="Calibri" pitchFamily="34" charset="0"/>
            </a:endParaRPr>
          </a:p>
        </p:txBody>
      </p:sp>
      <p:grpSp>
        <p:nvGrpSpPr>
          <p:cNvPr id="2" name="Group 16"/>
          <p:cNvGrpSpPr>
            <a:grpSpLocks noChangeAspect="1"/>
          </p:cNvGrpSpPr>
          <p:nvPr/>
        </p:nvGrpSpPr>
        <p:grpSpPr bwMode="auto">
          <a:xfrm>
            <a:off x="192088" y="903288"/>
            <a:ext cx="4916487" cy="5033962"/>
            <a:chOff x="-191" y="593"/>
            <a:chExt cx="3433" cy="3516"/>
          </a:xfrm>
        </p:grpSpPr>
        <p:pic>
          <p:nvPicPr>
            <p:cNvPr id="329742" name="Picture 14" descr="fig 3-rev"/>
            <p:cNvPicPr preferRelativeResize="0">
              <a:picLocks noChangeAspect="1" noChangeArrowheads="1"/>
            </p:cNvPicPr>
            <p:nvPr/>
          </p:nvPicPr>
          <p:blipFill>
            <a:blip r:embed="rId3" cstate="print"/>
            <a:srcRect r="923"/>
            <a:stretch>
              <a:fillRect/>
            </a:stretch>
          </p:blipFill>
          <p:spPr bwMode="auto">
            <a:xfrm>
              <a:off x="-191" y="593"/>
              <a:ext cx="3433" cy="3516"/>
            </a:xfrm>
            <a:prstGeom prst="rect">
              <a:avLst/>
            </a:prstGeom>
            <a:noFill/>
          </p:spPr>
        </p:pic>
        <p:sp>
          <p:nvSpPr>
            <p:cNvPr id="329743" name="Rectangle 15"/>
            <p:cNvSpPr>
              <a:spLocks noChangeAspect="1" noChangeArrowheads="1"/>
            </p:cNvSpPr>
            <p:nvPr/>
          </p:nvSpPr>
          <p:spPr bwMode="auto">
            <a:xfrm>
              <a:off x="200" y="704"/>
              <a:ext cx="1840" cy="2216"/>
            </a:xfrm>
            <a:prstGeom prst="rect">
              <a:avLst/>
            </a:prstGeom>
            <a:solidFill>
              <a:schemeClr val="bg1"/>
            </a:solidFill>
            <a:ln w="9525" algn="ctr">
              <a:noFill/>
              <a:miter lim="800000"/>
              <a:headEnd/>
              <a:tailEnd/>
            </a:ln>
            <a:effectLst/>
          </p:spPr>
          <p:txBody>
            <a:bodyPr wrap="none" anchor="ctr"/>
            <a:lstStyle/>
            <a:p>
              <a:endParaRPr lang="fr-FR">
                <a:latin typeface="Calibri" pitchFamily="34" charset="0"/>
              </a:endParaRPr>
            </a:p>
          </p:txBody>
        </p:sp>
      </p:grpSp>
      <p:sp>
        <p:nvSpPr>
          <p:cNvPr id="329765" name="Text Box 37"/>
          <p:cNvSpPr txBox="1">
            <a:spLocks noChangeArrowheads="1"/>
          </p:cNvSpPr>
          <p:nvPr/>
        </p:nvSpPr>
        <p:spPr bwMode="auto">
          <a:xfrm>
            <a:off x="5334000" y="3992563"/>
            <a:ext cx="3829050" cy="1107996"/>
          </a:xfrm>
          <a:prstGeom prst="rect">
            <a:avLst/>
          </a:prstGeom>
          <a:noFill/>
          <a:ln w="9525" algn="ctr">
            <a:noFill/>
            <a:miter lim="800000"/>
            <a:headEnd/>
            <a:tailEnd/>
          </a:ln>
          <a:effectLst/>
        </p:spPr>
        <p:txBody>
          <a:bodyPr>
            <a:spAutoFit/>
          </a:bodyPr>
          <a:lstStyle/>
          <a:p>
            <a:endParaRPr lang="en-US" b="1">
              <a:solidFill>
                <a:srgbClr val="334699"/>
              </a:solidFill>
              <a:effectLst>
                <a:outerShdw blurRad="38100" dist="38100" dir="2700000" algn="tl">
                  <a:srgbClr val="C0C0C0"/>
                </a:outerShdw>
              </a:effectLst>
              <a:latin typeface="Calibri" pitchFamily="34" charset="0"/>
            </a:endParaRPr>
          </a:p>
          <a:p>
            <a:pPr>
              <a:buFontTx/>
              <a:buChar char="•"/>
            </a:pPr>
            <a:r>
              <a:rPr lang="en-US" sz="2400" b="1">
                <a:solidFill>
                  <a:srgbClr val="334699"/>
                </a:solidFill>
                <a:effectLst>
                  <a:outerShdw blurRad="38100" dist="38100" dir="2700000" algn="tl">
                    <a:srgbClr val="C0C0C0"/>
                  </a:outerShdw>
                </a:effectLst>
                <a:latin typeface="Calibri" pitchFamily="34" charset="0"/>
              </a:rPr>
              <a:t> Resistive switching above </a:t>
            </a:r>
            <a:r>
              <a:rPr lang="en-US" sz="2400" b="1" i="1">
                <a:solidFill>
                  <a:srgbClr val="334699"/>
                </a:solidFill>
                <a:effectLst>
                  <a:outerShdw blurRad="38100" dist="38100" dir="2700000" algn="tl">
                    <a:srgbClr val="C0C0C0"/>
                  </a:outerShdw>
                </a:effectLst>
                <a:latin typeface="Calibri" pitchFamily="34" charset="0"/>
              </a:rPr>
              <a:t>E</a:t>
            </a:r>
            <a:r>
              <a:rPr lang="en-US" sz="2400" b="1" i="1" baseline="-25000">
                <a:solidFill>
                  <a:srgbClr val="334699"/>
                </a:solidFill>
                <a:effectLst>
                  <a:outerShdw blurRad="38100" dist="38100" dir="2700000" algn="tl">
                    <a:srgbClr val="C0C0C0"/>
                  </a:outerShdw>
                </a:effectLst>
                <a:latin typeface="Calibri" pitchFamily="34" charset="0"/>
              </a:rPr>
              <a:t>threshold</a:t>
            </a:r>
            <a:r>
              <a:rPr lang="en-US" sz="2400" b="1" i="1">
                <a:solidFill>
                  <a:srgbClr val="334699"/>
                </a:solidFill>
                <a:effectLst>
                  <a:outerShdw blurRad="38100" dist="38100" dir="2700000" algn="tl">
                    <a:srgbClr val="C0C0C0"/>
                  </a:outerShdw>
                </a:effectLst>
                <a:latin typeface="Calibri" pitchFamily="34" charset="0"/>
              </a:rPr>
              <a:t>    (</a:t>
            </a:r>
            <a:r>
              <a:rPr lang="en-US" sz="2400" b="1" i="1">
                <a:solidFill>
                  <a:srgbClr val="334699"/>
                </a:solidFill>
                <a:effectLst>
                  <a:outerShdw blurRad="38100" dist="38100" dir="2700000" algn="tl">
                    <a:srgbClr val="C0C0C0"/>
                  </a:outerShdw>
                </a:effectLst>
                <a:latin typeface="Calibri" pitchFamily="34" charset="0"/>
                <a:sym typeface="Symbol" pitchFamily="18" charset="2"/>
              </a:rPr>
              <a:t> 1-10 kV/cm)</a:t>
            </a:r>
            <a:endParaRPr lang="fr-FR" sz="2400">
              <a:latin typeface="Calibri" pitchFamily="34" charset="0"/>
            </a:endParaRPr>
          </a:p>
        </p:txBody>
      </p:sp>
      <p:sp>
        <p:nvSpPr>
          <p:cNvPr id="23" name="Title Placeholder 1"/>
          <p:cNvSpPr txBox="1">
            <a:spLocks/>
          </p:cNvSpPr>
          <p:nvPr/>
        </p:nvSpPr>
        <p:spPr bwMode="auto">
          <a:xfrm>
            <a:off x="0" y="0"/>
            <a:ext cx="9144000" cy="744538"/>
          </a:xfrm>
          <a:prstGeom prst="rect">
            <a:avLst/>
          </a:prstGeom>
          <a:gradFill rotWithShape="0">
            <a:gsLst>
              <a:gs pos="0">
                <a:schemeClr val="accent2">
                  <a:gamma/>
                  <a:shade val="46275"/>
                  <a:invGamma/>
                </a:schemeClr>
              </a:gs>
              <a:gs pos="50000">
                <a:schemeClr val="accent2"/>
              </a:gs>
              <a:gs pos="100000">
                <a:schemeClr val="accent2">
                  <a:gamma/>
                  <a:shade val="46275"/>
                  <a:invGamma/>
                </a:schemeClr>
              </a:gs>
            </a:gsLst>
            <a:lin ang="5400000" scaled="1"/>
          </a:gradFill>
          <a:ln w="9525">
            <a:solidFill>
              <a:schemeClr val="tx1"/>
            </a:solidFill>
            <a:miter lim="800000"/>
            <a:headEnd/>
            <a:tailEnd/>
          </a:ln>
        </p:spPr>
        <p:txBody>
          <a:bodyPr anchor="ctr"/>
          <a:lstStyle/>
          <a:p>
            <a:pPr algn="ctr"/>
            <a:r>
              <a:rPr lang="fr-FR" sz="3200" b="1" dirty="0" smtClean="0">
                <a:solidFill>
                  <a:schemeClr val="bg1"/>
                </a:solidFill>
                <a:latin typeface="Calibri" pitchFamily="34" charset="0"/>
                <a:ea typeface="ＭＳ Ｐゴシック" pitchFamily="-112" charset="-128"/>
                <a:cs typeface="Arial" charset="0"/>
              </a:rPr>
              <a:t>Volatile resistive switching in AM</a:t>
            </a:r>
            <a:r>
              <a:rPr lang="fr-FR" sz="3200" b="1" baseline="-25000" dirty="0" smtClean="0">
                <a:solidFill>
                  <a:schemeClr val="bg1"/>
                </a:solidFill>
                <a:latin typeface="Calibri" pitchFamily="34" charset="0"/>
                <a:ea typeface="ＭＳ Ｐゴシック" pitchFamily="-112" charset="-128"/>
                <a:cs typeface="Arial" charset="0"/>
              </a:rPr>
              <a:t>4</a:t>
            </a:r>
            <a:r>
              <a:rPr lang="fr-FR" sz="3200" b="1" dirty="0" smtClean="0">
                <a:solidFill>
                  <a:schemeClr val="bg1"/>
                </a:solidFill>
                <a:latin typeface="Calibri" pitchFamily="34" charset="0"/>
                <a:ea typeface="ＭＳ Ｐゴシック" pitchFamily="-112" charset="-128"/>
                <a:cs typeface="Arial" charset="0"/>
              </a:rPr>
              <a:t>Q</a:t>
            </a:r>
            <a:r>
              <a:rPr lang="fr-FR" sz="3200" b="1" baseline="-25000" dirty="0" smtClean="0">
                <a:solidFill>
                  <a:schemeClr val="bg1"/>
                </a:solidFill>
                <a:latin typeface="Calibri" pitchFamily="34" charset="0"/>
                <a:ea typeface="ＭＳ Ｐゴシック" pitchFamily="-112" charset="-128"/>
                <a:cs typeface="Arial" charset="0"/>
              </a:rPr>
              <a:t>8</a:t>
            </a:r>
            <a:r>
              <a:rPr lang="fr-FR" sz="3200" b="1" dirty="0" smtClean="0">
                <a:solidFill>
                  <a:schemeClr val="bg1"/>
                </a:solidFill>
                <a:latin typeface="Calibri" pitchFamily="34" charset="0"/>
                <a:ea typeface="ＭＳ Ｐゴシック" pitchFamily="-112" charset="-128"/>
                <a:cs typeface="Arial" charset="0"/>
              </a:rPr>
              <a:t> </a:t>
            </a:r>
          </a:p>
        </p:txBody>
      </p:sp>
      <p:sp>
        <p:nvSpPr>
          <p:cNvPr id="329739" name="Rectangle 12"/>
          <p:cNvSpPr>
            <a:spLocks noChangeArrowheads="1"/>
          </p:cNvSpPr>
          <p:nvPr/>
        </p:nvSpPr>
        <p:spPr bwMode="auto">
          <a:xfrm>
            <a:off x="5318125" y="5688013"/>
            <a:ext cx="3825875" cy="946150"/>
          </a:xfrm>
          <a:prstGeom prst="rect">
            <a:avLst/>
          </a:prstGeom>
          <a:noFill/>
          <a:ln w="9525" algn="ctr">
            <a:noFill/>
            <a:miter lim="800000"/>
            <a:headEnd/>
            <a:tailEnd/>
          </a:ln>
          <a:effectLst/>
        </p:spPr>
        <p:txBody>
          <a:bodyPr>
            <a:spAutoFit/>
          </a:bodyPr>
          <a:lstStyle/>
          <a:p>
            <a:pPr>
              <a:buFontTx/>
              <a:buChar char="•"/>
            </a:pPr>
            <a:r>
              <a:rPr lang="en-US" sz="2800" b="1">
                <a:solidFill>
                  <a:srgbClr val="334699"/>
                </a:solidFill>
                <a:effectLst>
                  <a:outerShdw blurRad="38100" dist="38100" dir="2700000" algn="tl">
                    <a:srgbClr val="C0C0C0"/>
                  </a:outerShdw>
                </a:effectLst>
                <a:latin typeface="Calibri" pitchFamily="34" charset="0"/>
                <a:cs typeface="Arial" charset="0"/>
              </a:rPr>
              <a:t> </a:t>
            </a:r>
            <a:r>
              <a:rPr lang="en-US" sz="2400" b="1">
                <a:solidFill>
                  <a:srgbClr val="334699"/>
                </a:solidFill>
                <a:effectLst>
                  <a:outerShdw blurRad="38100" dist="38100" dir="2700000" algn="tl">
                    <a:srgbClr val="C0C0C0"/>
                  </a:outerShdw>
                </a:effectLst>
                <a:latin typeface="Calibri" pitchFamily="34" charset="0"/>
                <a:cs typeface="Arial" charset="0"/>
              </a:rPr>
              <a:t>I(V) similar to InSb/Si/Ge…</a:t>
            </a:r>
            <a:br>
              <a:rPr lang="en-US" sz="2400" b="1">
                <a:solidFill>
                  <a:srgbClr val="334699"/>
                </a:solidFill>
                <a:effectLst>
                  <a:outerShdw blurRad="38100" dist="38100" dir="2700000" algn="tl">
                    <a:srgbClr val="C0C0C0"/>
                  </a:outerShdw>
                </a:effectLst>
                <a:latin typeface="Calibri" pitchFamily="34" charset="0"/>
                <a:cs typeface="Arial" charset="0"/>
              </a:rPr>
            </a:br>
            <a:endParaRPr lang="en-US" sz="1200" b="1">
              <a:solidFill>
                <a:srgbClr val="334699"/>
              </a:solidFill>
              <a:effectLst>
                <a:outerShdw blurRad="38100" dist="38100" dir="2700000" algn="tl">
                  <a:srgbClr val="C0C0C0"/>
                </a:outerShdw>
              </a:effectLst>
              <a:latin typeface="Calibri" pitchFamily="34" charset="0"/>
              <a:cs typeface="Arial" charset="0"/>
            </a:endParaRPr>
          </a:p>
          <a:p>
            <a:endParaRPr lang="en-US" sz="2400" b="1" i="1" baseline="30000">
              <a:solidFill>
                <a:srgbClr val="334699"/>
              </a:solidFill>
              <a:effectLst>
                <a:outerShdw blurRad="38100" dist="38100" dir="2700000" algn="tl">
                  <a:srgbClr val="C0C0C0"/>
                </a:outerShdw>
              </a:effectLst>
              <a:latin typeface="Calibri" pitchFamily="34" charset="0"/>
              <a:cs typeface="Arial" charset="0"/>
              <a:sym typeface="Symbol" pitchFamily="18" charset="2"/>
            </a:endParaRPr>
          </a:p>
        </p:txBody>
      </p:sp>
      <p:sp>
        <p:nvSpPr>
          <p:cNvPr id="329736" name="Text Box 8"/>
          <p:cNvSpPr txBox="1">
            <a:spLocks noChangeArrowheads="1"/>
          </p:cNvSpPr>
          <p:nvPr/>
        </p:nvSpPr>
        <p:spPr bwMode="auto">
          <a:xfrm>
            <a:off x="1593850" y="6243638"/>
            <a:ext cx="5514975" cy="304800"/>
          </a:xfrm>
          <a:prstGeom prst="rect">
            <a:avLst/>
          </a:prstGeom>
          <a:noFill/>
          <a:ln w="9525">
            <a:noFill/>
            <a:miter lim="800000"/>
            <a:headEnd/>
            <a:tailEnd/>
          </a:ln>
          <a:effectLst/>
        </p:spPr>
        <p:txBody>
          <a:bodyPr wrap="none">
            <a:spAutoFit/>
          </a:bodyPr>
          <a:lstStyle/>
          <a:p>
            <a:r>
              <a:rPr lang="fr-FR" sz="1400">
                <a:latin typeface="Calibri" pitchFamily="34" charset="0"/>
              </a:rPr>
              <a:t>V. Guiot et al. Nature Communications (2013) DOI: 10.1038/ncomms2735</a:t>
            </a:r>
          </a:p>
        </p:txBody>
      </p:sp>
      <p:grpSp>
        <p:nvGrpSpPr>
          <p:cNvPr id="3" name="Group 31"/>
          <p:cNvGrpSpPr>
            <a:grpSpLocks/>
          </p:cNvGrpSpPr>
          <p:nvPr/>
        </p:nvGrpSpPr>
        <p:grpSpPr bwMode="auto">
          <a:xfrm>
            <a:off x="5973763" y="749300"/>
            <a:ext cx="2566987" cy="2927350"/>
            <a:chOff x="3763" y="472"/>
            <a:chExt cx="1617" cy="1844"/>
          </a:xfrm>
        </p:grpSpPr>
        <p:grpSp>
          <p:nvGrpSpPr>
            <p:cNvPr id="4" name="Group 30"/>
            <p:cNvGrpSpPr>
              <a:grpSpLocks/>
            </p:cNvGrpSpPr>
            <p:nvPr/>
          </p:nvGrpSpPr>
          <p:grpSpPr bwMode="auto">
            <a:xfrm>
              <a:off x="3763" y="472"/>
              <a:ext cx="1617" cy="1844"/>
              <a:chOff x="3763" y="472"/>
              <a:chExt cx="1617" cy="1844"/>
            </a:xfrm>
          </p:grpSpPr>
          <p:pic>
            <p:nvPicPr>
              <p:cNvPr id="329747" name="Picture 19" descr="I-V_GaTaSe"/>
              <p:cNvPicPr>
                <a:picLocks noChangeAspect="1" noChangeArrowheads="1"/>
              </p:cNvPicPr>
              <p:nvPr/>
            </p:nvPicPr>
            <p:blipFill>
              <a:blip r:embed="rId4"/>
              <a:srcRect l="1485" t="9277" r="11218" b="1855"/>
              <a:stretch>
                <a:fillRect/>
              </a:stretch>
            </p:blipFill>
            <p:spPr bwMode="auto">
              <a:xfrm>
                <a:off x="3763" y="472"/>
                <a:ext cx="1598" cy="1844"/>
              </a:xfrm>
              <a:prstGeom prst="rect">
                <a:avLst/>
              </a:prstGeom>
              <a:noFill/>
            </p:spPr>
          </p:pic>
          <p:sp>
            <p:nvSpPr>
              <p:cNvPr id="329748" name="Text Box 20"/>
              <p:cNvSpPr txBox="1">
                <a:spLocks noChangeAspect="1" noChangeArrowheads="1"/>
              </p:cNvSpPr>
              <p:nvPr/>
            </p:nvSpPr>
            <p:spPr bwMode="auto">
              <a:xfrm>
                <a:off x="4697" y="1580"/>
                <a:ext cx="625" cy="173"/>
              </a:xfrm>
              <a:prstGeom prst="rect">
                <a:avLst/>
              </a:prstGeom>
              <a:noFill/>
              <a:ln w="9525">
                <a:noFill/>
                <a:miter lim="800000"/>
                <a:headEnd/>
                <a:tailEnd/>
              </a:ln>
              <a:effectLst/>
            </p:spPr>
            <p:txBody>
              <a:bodyPr>
                <a:spAutoFit/>
              </a:bodyPr>
              <a:lstStyle/>
              <a:p>
                <a:r>
                  <a:rPr lang="en-US" sz="1200">
                    <a:latin typeface="Calibri" pitchFamily="34" charset="0"/>
                  </a:rPr>
                  <a:t>insulating</a:t>
                </a:r>
              </a:p>
            </p:txBody>
          </p:sp>
          <p:sp>
            <p:nvSpPr>
              <p:cNvPr id="329749" name="Text Box 21"/>
              <p:cNvSpPr txBox="1">
                <a:spLocks noChangeAspect="1" noChangeArrowheads="1"/>
              </p:cNvSpPr>
              <p:nvPr/>
            </p:nvSpPr>
            <p:spPr bwMode="auto">
              <a:xfrm>
                <a:off x="4403" y="760"/>
                <a:ext cx="977" cy="173"/>
              </a:xfrm>
              <a:prstGeom prst="rect">
                <a:avLst/>
              </a:prstGeom>
              <a:noFill/>
              <a:ln w="9525">
                <a:noFill/>
                <a:miter lim="800000"/>
                <a:headEnd/>
                <a:tailEnd/>
              </a:ln>
              <a:effectLst/>
            </p:spPr>
            <p:txBody>
              <a:bodyPr>
                <a:spAutoFit/>
              </a:bodyPr>
              <a:lstStyle/>
              <a:p>
                <a:r>
                  <a:rPr lang="en-US" sz="1200">
                    <a:solidFill>
                      <a:srgbClr val="0066FF"/>
                    </a:solidFill>
                    <a:latin typeface="Calibri" pitchFamily="34" charset="0"/>
                  </a:rPr>
                  <a:t>"conducting" state </a:t>
                </a:r>
              </a:p>
            </p:txBody>
          </p:sp>
          <p:sp>
            <p:nvSpPr>
              <p:cNvPr id="329750" name="Text Box 22"/>
              <p:cNvSpPr txBox="1">
                <a:spLocks noChangeAspect="1" noChangeArrowheads="1"/>
              </p:cNvSpPr>
              <p:nvPr/>
            </p:nvSpPr>
            <p:spPr bwMode="auto">
              <a:xfrm>
                <a:off x="4515" y="1263"/>
                <a:ext cx="709" cy="288"/>
              </a:xfrm>
              <a:prstGeom prst="rect">
                <a:avLst/>
              </a:prstGeom>
              <a:solidFill>
                <a:schemeClr val="bg1"/>
              </a:solidFill>
              <a:ln w="9525">
                <a:noFill/>
                <a:miter lim="800000"/>
                <a:headEnd/>
                <a:tailEnd/>
              </a:ln>
              <a:effectLst/>
            </p:spPr>
            <p:txBody>
              <a:bodyPr>
                <a:spAutoFit/>
              </a:bodyPr>
              <a:lstStyle/>
              <a:p>
                <a:pPr algn="r"/>
                <a:r>
                  <a:rPr lang="en-US" sz="1200" b="1">
                    <a:solidFill>
                      <a:srgbClr val="FF0000"/>
                    </a:solidFill>
                    <a:latin typeface="Calibri" pitchFamily="34" charset="0"/>
                  </a:rPr>
                  <a:t>Threshold        field</a:t>
                </a:r>
              </a:p>
            </p:txBody>
          </p:sp>
          <p:sp>
            <p:nvSpPr>
              <p:cNvPr id="329751" name="Line 23"/>
              <p:cNvSpPr>
                <a:spLocks noChangeAspect="1" noChangeShapeType="1"/>
              </p:cNvSpPr>
              <p:nvPr/>
            </p:nvSpPr>
            <p:spPr bwMode="auto">
              <a:xfrm flipH="1">
                <a:off x="4403" y="1425"/>
                <a:ext cx="238" cy="238"/>
              </a:xfrm>
              <a:prstGeom prst="line">
                <a:avLst/>
              </a:prstGeom>
              <a:noFill/>
              <a:ln w="25400">
                <a:solidFill>
                  <a:srgbClr val="FF0000"/>
                </a:solidFill>
                <a:round/>
                <a:headEnd/>
                <a:tailEnd type="triangle" w="med" len="med"/>
              </a:ln>
              <a:effectLst/>
            </p:spPr>
            <p:txBody>
              <a:bodyPr wrap="none" anchor="ctr"/>
              <a:lstStyle/>
              <a:p>
                <a:endParaRPr lang="fr-FR">
                  <a:latin typeface="Calibri" pitchFamily="34" charset="0"/>
                </a:endParaRPr>
              </a:p>
            </p:txBody>
          </p:sp>
          <p:grpSp>
            <p:nvGrpSpPr>
              <p:cNvPr id="5" name="Group 24"/>
              <p:cNvGrpSpPr>
                <a:grpSpLocks noChangeAspect="1"/>
              </p:cNvGrpSpPr>
              <p:nvPr/>
            </p:nvGrpSpPr>
            <p:grpSpPr bwMode="auto">
              <a:xfrm>
                <a:off x="4397" y="882"/>
                <a:ext cx="670" cy="1018"/>
                <a:chOff x="6258" y="2640"/>
                <a:chExt cx="1184" cy="1800"/>
              </a:xfrm>
            </p:grpSpPr>
            <p:sp>
              <p:nvSpPr>
                <p:cNvPr id="329753" name="Line 25"/>
                <p:cNvSpPr>
                  <a:spLocks noChangeAspect="1" noChangeShapeType="1"/>
                </p:cNvSpPr>
                <p:nvPr/>
              </p:nvSpPr>
              <p:spPr bwMode="auto">
                <a:xfrm flipH="1" flipV="1">
                  <a:off x="6306" y="2640"/>
                  <a:ext cx="672" cy="768"/>
                </a:xfrm>
                <a:prstGeom prst="line">
                  <a:avLst/>
                </a:prstGeom>
                <a:noFill/>
                <a:ln w="25400">
                  <a:solidFill>
                    <a:schemeClr val="tx1"/>
                  </a:solidFill>
                  <a:prstDash val="dash"/>
                  <a:round/>
                  <a:headEnd/>
                  <a:tailEnd type="arrow" w="lg" len="lg"/>
                </a:ln>
                <a:effectLst/>
              </p:spPr>
              <p:txBody>
                <a:bodyPr wrap="none" anchor="ctr"/>
                <a:lstStyle/>
                <a:p>
                  <a:endParaRPr lang="fr-FR">
                    <a:latin typeface="Calibri" pitchFamily="34" charset="0"/>
                  </a:endParaRPr>
                </a:p>
              </p:txBody>
            </p:sp>
            <p:sp>
              <p:nvSpPr>
                <p:cNvPr id="329754" name="Line 26"/>
                <p:cNvSpPr>
                  <a:spLocks noChangeAspect="1" noChangeShapeType="1"/>
                </p:cNvSpPr>
                <p:nvPr/>
              </p:nvSpPr>
              <p:spPr bwMode="auto">
                <a:xfrm flipH="1" flipV="1">
                  <a:off x="6306" y="3552"/>
                  <a:ext cx="672" cy="768"/>
                </a:xfrm>
                <a:prstGeom prst="line">
                  <a:avLst/>
                </a:prstGeom>
                <a:noFill/>
                <a:ln w="25400">
                  <a:solidFill>
                    <a:schemeClr val="tx1"/>
                  </a:solidFill>
                  <a:prstDash val="dash"/>
                  <a:round/>
                  <a:headEnd/>
                  <a:tailEnd type="arrow" w="lg" len="lg"/>
                </a:ln>
                <a:effectLst/>
              </p:spPr>
              <p:txBody>
                <a:bodyPr wrap="none" anchor="ctr"/>
                <a:lstStyle/>
                <a:p>
                  <a:endParaRPr lang="fr-FR">
                    <a:latin typeface="Calibri" pitchFamily="34" charset="0"/>
                  </a:endParaRPr>
                </a:p>
              </p:txBody>
            </p:sp>
            <p:sp>
              <p:nvSpPr>
                <p:cNvPr id="329755" name="Line 27"/>
                <p:cNvSpPr>
                  <a:spLocks noChangeAspect="1" noChangeShapeType="1"/>
                </p:cNvSpPr>
                <p:nvPr/>
              </p:nvSpPr>
              <p:spPr bwMode="auto">
                <a:xfrm flipH="1" flipV="1">
                  <a:off x="6258" y="4224"/>
                  <a:ext cx="176" cy="216"/>
                </a:xfrm>
                <a:prstGeom prst="line">
                  <a:avLst/>
                </a:prstGeom>
                <a:noFill/>
                <a:ln w="25400">
                  <a:solidFill>
                    <a:schemeClr val="tx1"/>
                  </a:solidFill>
                  <a:prstDash val="dash"/>
                  <a:round/>
                  <a:headEnd/>
                  <a:tailEnd type="arrow" w="lg" len="lg"/>
                </a:ln>
                <a:effectLst/>
              </p:spPr>
              <p:txBody>
                <a:bodyPr wrap="none" anchor="ctr"/>
                <a:lstStyle/>
                <a:p>
                  <a:endParaRPr lang="fr-FR">
                    <a:latin typeface="Calibri" pitchFamily="34" charset="0"/>
                  </a:endParaRPr>
                </a:p>
              </p:txBody>
            </p:sp>
            <p:sp>
              <p:nvSpPr>
                <p:cNvPr id="329756" name="Line 28"/>
                <p:cNvSpPr>
                  <a:spLocks noChangeAspect="1" noChangeShapeType="1"/>
                </p:cNvSpPr>
                <p:nvPr/>
              </p:nvSpPr>
              <p:spPr bwMode="auto">
                <a:xfrm>
                  <a:off x="7106" y="3560"/>
                  <a:ext cx="336" cy="384"/>
                </a:xfrm>
                <a:prstGeom prst="line">
                  <a:avLst/>
                </a:prstGeom>
                <a:noFill/>
                <a:ln w="25400">
                  <a:solidFill>
                    <a:schemeClr val="tx1"/>
                  </a:solidFill>
                  <a:prstDash val="dash"/>
                  <a:round/>
                  <a:headEnd/>
                  <a:tailEnd/>
                </a:ln>
                <a:effectLst/>
              </p:spPr>
              <p:txBody>
                <a:bodyPr wrap="none" anchor="ctr"/>
                <a:lstStyle/>
                <a:p>
                  <a:endParaRPr lang="fr-FR">
                    <a:latin typeface="Calibri" pitchFamily="34" charset="0"/>
                  </a:endParaRPr>
                </a:p>
              </p:txBody>
            </p:sp>
          </p:grpSp>
        </p:grpSp>
        <p:sp>
          <p:nvSpPr>
            <p:cNvPr id="329757" name="Line 29"/>
            <p:cNvSpPr>
              <a:spLocks noChangeAspect="1" noChangeShapeType="1"/>
            </p:cNvSpPr>
            <p:nvPr/>
          </p:nvSpPr>
          <p:spPr bwMode="auto">
            <a:xfrm>
              <a:off x="4387" y="770"/>
              <a:ext cx="0" cy="1221"/>
            </a:xfrm>
            <a:prstGeom prst="line">
              <a:avLst/>
            </a:prstGeom>
            <a:noFill/>
            <a:ln w="28575">
              <a:solidFill>
                <a:srgbClr val="FF0000"/>
              </a:solidFill>
              <a:prstDash val="dash"/>
              <a:round/>
              <a:headEnd/>
              <a:tailEnd/>
            </a:ln>
            <a:effectLst/>
          </p:spPr>
          <p:txBody>
            <a:bodyPr wrap="none" anchor="ctr"/>
            <a:lstStyle/>
            <a:p>
              <a:endParaRPr lang="fr-FR">
                <a:latin typeface="Calibri" pitchFamily="34" charset="0"/>
              </a:endParaRPr>
            </a:p>
          </p:txBody>
        </p:sp>
      </p:grpSp>
      <p:grpSp>
        <p:nvGrpSpPr>
          <p:cNvPr id="6" name="Group 35"/>
          <p:cNvGrpSpPr>
            <a:grpSpLocks/>
          </p:cNvGrpSpPr>
          <p:nvPr/>
        </p:nvGrpSpPr>
        <p:grpSpPr bwMode="auto">
          <a:xfrm>
            <a:off x="409575" y="4352924"/>
            <a:ext cx="4991100" cy="1771650"/>
            <a:chOff x="258" y="2742"/>
            <a:chExt cx="3144" cy="1116"/>
          </a:xfrm>
        </p:grpSpPr>
        <p:sp>
          <p:nvSpPr>
            <p:cNvPr id="329760" name="Text Box 32"/>
            <p:cNvSpPr txBox="1">
              <a:spLocks noChangeArrowheads="1"/>
            </p:cNvSpPr>
            <p:nvPr/>
          </p:nvSpPr>
          <p:spPr bwMode="auto">
            <a:xfrm>
              <a:off x="258" y="2856"/>
              <a:ext cx="2610" cy="969"/>
            </a:xfrm>
            <a:prstGeom prst="rect">
              <a:avLst/>
            </a:prstGeom>
            <a:solidFill>
              <a:schemeClr val="bg1"/>
            </a:solidFill>
            <a:ln w="76200" algn="ctr">
              <a:solidFill>
                <a:srgbClr val="99CC00"/>
              </a:solidFill>
              <a:miter lim="800000"/>
              <a:headEnd/>
              <a:tailEnd/>
            </a:ln>
            <a:effectLst/>
          </p:spPr>
          <p:txBody>
            <a:bodyPr>
              <a:spAutoFit/>
            </a:bodyPr>
            <a:lstStyle/>
            <a:p>
              <a:pPr algn="ctr">
                <a:spcBef>
                  <a:spcPct val="50000"/>
                </a:spcBef>
              </a:pPr>
              <a:r>
                <a:rPr lang="fr-FR" sz="1000" b="1">
                  <a:solidFill>
                    <a:srgbClr val="334699"/>
                  </a:solidFill>
                  <a:effectLst>
                    <a:outerShdw blurRad="38100" dist="38100" dir="2700000" algn="tl">
                      <a:srgbClr val="C0C0C0"/>
                    </a:outerShdw>
                  </a:effectLst>
                  <a:latin typeface="Calibri" pitchFamily="34" charset="0"/>
                </a:rPr>
                <a:t/>
              </a:r>
              <a:br>
                <a:rPr lang="fr-FR" sz="1000" b="1">
                  <a:solidFill>
                    <a:srgbClr val="334699"/>
                  </a:solidFill>
                  <a:effectLst>
                    <a:outerShdw blurRad="38100" dist="38100" dir="2700000" algn="tl">
                      <a:srgbClr val="C0C0C0"/>
                    </a:outerShdw>
                  </a:effectLst>
                  <a:latin typeface="Calibri" pitchFamily="34" charset="0"/>
                </a:rPr>
              </a:br>
              <a:r>
                <a:rPr lang="fr-FR" sz="2800" b="1">
                  <a:solidFill>
                    <a:srgbClr val="334699"/>
                  </a:solidFill>
                  <a:effectLst>
                    <a:outerShdw blurRad="38100" dist="38100" dir="2700000" algn="tl">
                      <a:srgbClr val="C0C0C0"/>
                    </a:outerShdw>
                  </a:effectLst>
                  <a:latin typeface="Calibri" pitchFamily="34" charset="0"/>
                </a:rPr>
                <a:t>Avalanche breakdown mechanism… in a Mott insulator!</a:t>
              </a:r>
            </a:p>
          </p:txBody>
        </p:sp>
        <p:sp>
          <p:nvSpPr>
            <p:cNvPr id="329761" name="AutoShape 33"/>
            <p:cNvSpPr>
              <a:spLocks/>
            </p:cNvSpPr>
            <p:nvPr/>
          </p:nvSpPr>
          <p:spPr bwMode="auto">
            <a:xfrm>
              <a:off x="3252" y="2742"/>
              <a:ext cx="150" cy="1116"/>
            </a:xfrm>
            <a:prstGeom prst="leftBrace">
              <a:avLst>
                <a:gd name="adj1" fmla="val 62000"/>
                <a:gd name="adj2" fmla="val 50000"/>
              </a:avLst>
            </a:prstGeom>
            <a:noFill/>
            <a:ln w="38100">
              <a:solidFill>
                <a:srgbClr val="335A99"/>
              </a:solidFill>
              <a:round/>
              <a:headEnd/>
              <a:tailEnd/>
            </a:ln>
            <a:effectLst/>
          </p:spPr>
          <p:txBody>
            <a:bodyPr wrap="none" anchor="ctr"/>
            <a:lstStyle/>
            <a:p>
              <a:pPr algn="ctr"/>
              <a:endParaRPr lang="fr-FR">
                <a:solidFill>
                  <a:srgbClr val="335A99"/>
                </a:solidFill>
                <a:latin typeface="Calibri" pitchFamily="34" charset="0"/>
              </a:endParaRPr>
            </a:p>
          </p:txBody>
        </p:sp>
        <p:sp>
          <p:nvSpPr>
            <p:cNvPr id="329762" name="AutoShape 34"/>
            <p:cNvSpPr>
              <a:spLocks noChangeArrowheads="1"/>
            </p:cNvSpPr>
            <p:nvPr/>
          </p:nvSpPr>
          <p:spPr bwMode="auto">
            <a:xfrm>
              <a:off x="2748" y="3120"/>
              <a:ext cx="462" cy="384"/>
            </a:xfrm>
            <a:prstGeom prst="leftArrow">
              <a:avLst>
                <a:gd name="adj1" fmla="val 50000"/>
                <a:gd name="adj2" fmla="val 72249"/>
              </a:avLst>
            </a:prstGeom>
            <a:solidFill>
              <a:schemeClr val="accent1"/>
            </a:solidFill>
            <a:ln w="9525" algn="ctr">
              <a:solidFill>
                <a:schemeClr val="tx1"/>
              </a:solidFill>
              <a:miter lim="800000"/>
              <a:headEnd/>
              <a:tailEnd/>
            </a:ln>
            <a:effectLst/>
          </p:spPr>
          <p:txBody>
            <a:bodyPr wrap="none" anchor="ctr"/>
            <a:lstStyle/>
            <a:p>
              <a:endParaRPr lang="fr-FR">
                <a:latin typeface="Calibri" pitchFamily="34" charset="0"/>
              </a:endParaRPr>
            </a:p>
          </p:txBody>
        </p:sp>
      </p:grpSp>
      <p:pic>
        <p:nvPicPr>
          <p:cNvPr id="329733" name="Picture 5" descr="fig 3-rev"/>
          <p:cNvPicPr preferRelativeResize="0">
            <a:picLocks noChangeAspect="1" noChangeArrowheads="1"/>
          </p:cNvPicPr>
          <p:nvPr/>
        </p:nvPicPr>
        <p:blipFill>
          <a:blip r:embed="rId5" cstate="print"/>
          <a:srcRect l="11082" t="2957" r="33015" b="33447"/>
          <a:stretch>
            <a:fillRect/>
          </a:stretch>
        </p:blipFill>
        <p:spPr bwMode="auto">
          <a:xfrm>
            <a:off x="687388" y="1108075"/>
            <a:ext cx="2774950" cy="3203575"/>
          </a:xfrm>
          <a:prstGeom prst="rect">
            <a:avLst/>
          </a:prstGeom>
          <a:noFill/>
        </p:spPr>
      </p:pic>
      <p:sp>
        <p:nvSpPr>
          <p:cNvPr id="329766" name="Text Box 38"/>
          <p:cNvSpPr txBox="1">
            <a:spLocks noChangeArrowheads="1"/>
          </p:cNvSpPr>
          <p:nvPr/>
        </p:nvSpPr>
        <p:spPr bwMode="auto">
          <a:xfrm>
            <a:off x="5330825" y="5133975"/>
            <a:ext cx="3657600" cy="1015663"/>
          </a:xfrm>
          <a:prstGeom prst="rect">
            <a:avLst/>
          </a:prstGeom>
          <a:noFill/>
          <a:ln w="9525" algn="ctr">
            <a:noFill/>
            <a:miter lim="800000"/>
            <a:headEnd/>
            <a:tailEnd/>
          </a:ln>
          <a:effectLst/>
        </p:spPr>
        <p:txBody>
          <a:bodyPr>
            <a:spAutoFit/>
          </a:bodyPr>
          <a:lstStyle/>
          <a:p>
            <a:pPr>
              <a:buFontTx/>
              <a:buChar char="•"/>
            </a:pPr>
            <a:r>
              <a:rPr lang="en-US" sz="2400" b="1" i="1">
                <a:solidFill>
                  <a:srgbClr val="334699"/>
                </a:solidFill>
                <a:effectLst>
                  <a:outerShdw blurRad="38100" dist="38100" dir="2700000" algn="tl">
                    <a:srgbClr val="C0C0C0"/>
                  </a:outerShdw>
                </a:effectLst>
                <a:latin typeface="Calibri" pitchFamily="34" charset="0"/>
              </a:rPr>
              <a:t> E</a:t>
            </a:r>
            <a:r>
              <a:rPr lang="en-US" sz="2400" b="1" i="1" baseline="-25000">
                <a:solidFill>
                  <a:srgbClr val="334699"/>
                </a:solidFill>
                <a:effectLst>
                  <a:outerShdw blurRad="38100" dist="38100" dir="2700000" algn="tl">
                    <a:srgbClr val="C0C0C0"/>
                  </a:outerShdw>
                </a:effectLst>
                <a:latin typeface="Calibri" pitchFamily="34" charset="0"/>
              </a:rPr>
              <a:t>threshold</a:t>
            </a:r>
            <a:r>
              <a:rPr lang="en-US" sz="2400" b="1" i="1">
                <a:solidFill>
                  <a:srgbClr val="334699"/>
                </a:solidFill>
                <a:effectLst>
                  <a:outerShdw blurRad="38100" dist="38100" dir="2700000" algn="tl">
                    <a:srgbClr val="C0C0C0"/>
                  </a:outerShdw>
                </a:effectLst>
                <a:latin typeface="Calibri" pitchFamily="34" charset="0"/>
              </a:rPr>
              <a:t> </a:t>
            </a:r>
            <a:r>
              <a:rPr lang="en-US" sz="2400" b="1" i="1">
                <a:solidFill>
                  <a:srgbClr val="334699"/>
                </a:solidFill>
                <a:effectLst>
                  <a:outerShdw blurRad="38100" dist="38100" dir="2700000" algn="tl">
                    <a:srgbClr val="C0C0C0"/>
                  </a:outerShdw>
                </a:effectLst>
                <a:latin typeface="Calibri" pitchFamily="34" charset="0"/>
                <a:sym typeface="Symbol" pitchFamily="18" charset="2"/>
              </a:rPr>
              <a:t> E</a:t>
            </a:r>
            <a:r>
              <a:rPr lang="en-US" sz="2400" b="1" i="1" baseline="-25000">
                <a:solidFill>
                  <a:srgbClr val="334699"/>
                </a:solidFill>
                <a:effectLst>
                  <a:outerShdw blurRad="38100" dist="38100" dir="2700000" algn="tl">
                    <a:srgbClr val="C0C0C0"/>
                  </a:outerShdw>
                </a:effectLst>
                <a:latin typeface="Calibri" pitchFamily="34" charset="0"/>
                <a:sym typeface="Symbol" pitchFamily="18" charset="2"/>
              </a:rPr>
              <a:t>gap</a:t>
            </a:r>
            <a:r>
              <a:rPr lang="en-US" sz="2400" b="1" i="1" baseline="30000">
                <a:solidFill>
                  <a:srgbClr val="334699"/>
                </a:solidFill>
                <a:effectLst>
                  <a:outerShdw blurRad="38100" dist="38100" dir="2700000" algn="tl">
                    <a:srgbClr val="C0C0C0"/>
                  </a:outerShdw>
                </a:effectLst>
                <a:latin typeface="Calibri" pitchFamily="34" charset="0"/>
                <a:sym typeface="Symbol" pitchFamily="18" charset="2"/>
              </a:rPr>
              <a:t>2.5</a:t>
            </a:r>
          </a:p>
          <a:p>
            <a:pPr>
              <a:spcBef>
                <a:spcPct val="50000"/>
              </a:spcBef>
            </a:pPr>
            <a:endParaRPr lang="fr-FR" sz="2400">
              <a:latin typeface="Calibri" pitchFamily="34" charset="0"/>
            </a:endParaRPr>
          </a:p>
        </p:txBody>
      </p:sp>
      <p:sp>
        <p:nvSpPr>
          <p:cNvPr id="329770" name="Rectangle 42"/>
          <p:cNvSpPr>
            <a:spLocks noChangeArrowheads="1"/>
          </p:cNvSpPr>
          <p:nvPr/>
        </p:nvSpPr>
        <p:spPr bwMode="auto">
          <a:xfrm>
            <a:off x="1601788" y="6478588"/>
            <a:ext cx="5003800" cy="366712"/>
          </a:xfrm>
          <a:prstGeom prst="rect">
            <a:avLst/>
          </a:prstGeom>
          <a:noFill/>
          <a:ln w="9525" algn="ctr">
            <a:noFill/>
            <a:miter lim="800000"/>
            <a:headEnd/>
            <a:tailEnd/>
          </a:ln>
          <a:effectLst/>
        </p:spPr>
        <p:txBody>
          <a:bodyPr>
            <a:spAutoFit/>
          </a:bodyPr>
          <a:lstStyle/>
          <a:p>
            <a:r>
              <a:rPr lang="fr-FR" sz="1400">
                <a:latin typeface="Calibri" pitchFamily="34" charset="0"/>
              </a:rPr>
              <a:t>P. Stoliar </a:t>
            </a:r>
            <a:r>
              <a:rPr lang="fr-FR" sz="1400" i="1">
                <a:latin typeface="Calibri" pitchFamily="34" charset="0"/>
              </a:rPr>
              <a:t>et al.</a:t>
            </a:r>
            <a:r>
              <a:rPr lang="fr-FR" sz="1400">
                <a:latin typeface="Calibri" pitchFamily="34" charset="0"/>
              </a:rPr>
              <a:t> Adv. Mater. (2013) DOI: 10.1002/adma.201301113</a:t>
            </a:r>
            <a:r>
              <a:rPr lang="fr-FR">
                <a:latin typeface="Calibri" pitchFamily="34" charset="0"/>
              </a:rPr>
              <a:t>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976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976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2973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2973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297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9765" grpId="0"/>
      <p:bldP spid="329739" grpId="0"/>
      <p:bldP spid="329766" grpId="0"/>
      <p:bldP spid="32977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46" name="Picture 26"/>
          <p:cNvPicPr>
            <a:picLocks noChangeAspect="1" noChangeArrowheads="1"/>
          </p:cNvPicPr>
          <p:nvPr/>
        </p:nvPicPr>
        <p:blipFill>
          <a:blip r:embed="rId2" cstate="print"/>
          <a:srcRect/>
          <a:stretch>
            <a:fillRect/>
          </a:stretch>
        </p:blipFill>
        <p:spPr bwMode="auto">
          <a:xfrm>
            <a:off x="1412875" y="1209022"/>
            <a:ext cx="3022600" cy="3806825"/>
          </a:xfrm>
          <a:prstGeom prst="rect">
            <a:avLst/>
          </a:prstGeom>
          <a:noFill/>
          <a:ln w="9525">
            <a:noFill/>
            <a:miter lim="800000"/>
            <a:headEnd/>
            <a:tailEnd/>
          </a:ln>
          <a:effectLst/>
        </p:spPr>
      </p:pic>
      <p:sp>
        <p:nvSpPr>
          <p:cNvPr id="23" name="Title Placeholder 1"/>
          <p:cNvSpPr txBox="1">
            <a:spLocks/>
          </p:cNvSpPr>
          <p:nvPr/>
        </p:nvSpPr>
        <p:spPr bwMode="auto">
          <a:xfrm>
            <a:off x="0" y="1"/>
            <a:ext cx="9144000" cy="849854"/>
          </a:xfrm>
          <a:prstGeom prst="rect">
            <a:avLst/>
          </a:prstGeom>
          <a:gradFill rotWithShape="0">
            <a:gsLst>
              <a:gs pos="0">
                <a:schemeClr val="accent2">
                  <a:gamma/>
                  <a:shade val="46275"/>
                  <a:invGamma/>
                </a:schemeClr>
              </a:gs>
              <a:gs pos="50000">
                <a:schemeClr val="accent2"/>
              </a:gs>
              <a:gs pos="100000">
                <a:schemeClr val="accent2">
                  <a:gamma/>
                  <a:shade val="46275"/>
                  <a:invGamma/>
                </a:schemeClr>
              </a:gs>
            </a:gsLst>
            <a:lin ang="5400000" scaled="1"/>
          </a:gradFill>
          <a:ln w="9525">
            <a:solidFill>
              <a:schemeClr val="tx1"/>
            </a:solidFill>
            <a:miter lim="800000"/>
            <a:headEnd/>
            <a:tailEnd/>
          </a:ln>
        </p:spPr>
        <p:txBody>
          <a:bodyPr anchor="ctr"/>
          <a:lstStyle/>
          <a:p>
            <a:pPr algn="ctr"/>
            <a:r>
              <a:rPr lang="en-US" sz="2800" b="1" dirty="0">
                <a:solidFill>
                  <a:schemeClr val="bg1"/>
                </a:solidFill>
                <a:latin typeface="Calibri" pitchFamily="34" charset="0"/>
                <a:cs typeface="Arial" charset="0"/>
              </a:rPr>
              <a:t>Modeling of the resistive </a:t>
            </a:r>
            <a:r>
              <a:rPr lang="en-US" sz="2800" b="1" dirty="0" smtClean="0">
                <a:solidFill>
                  <a:schemeClr val="bg1"/>
                </a:solidFill>
                <a:latin typeface="Calibri" pitchFamily="34" charset="0"/>
                <a:cs typeface="Arial" charset="0"/>
              </a:rPr>
              <a:t>switching: </a:t>
            </a:r>
          </a:p>
          <a:p>
            <a:pPr algn="ctr"/>
            <a:r>
              <a:rPr lang="en-US" sz="2800" b="1" dirty="0" smtClean="0">
                <a:solidFill>
                  <a:schemeClr val="bg1"/>
                </a:solidFill>
                <a:latin typeface="Calibri" pitchFamily="34" charset="0"/>
                <a:cs typeface="Arial" charset="0"/>
              </a:rPr>
              <a:t>a </a:t>
            </a:r>
            <a:r>
              <a:rPr lang="en-US" sz="2800" b="1" dirty="0">
                <a:solidFill>
                  <a:schemeClr val="bg1"/>
                </a:solidFill>
                <a:latin typeface="Calibri" pitchFamily="34" charset="0"/>
                <a:cs typeface="Arial" charset="0"/>
              </a:rPr>
              <a:t>simple assumption</a:t>
            </a:r>
          </a:p>
        </p:txBody>
      </p:sp>
      <p:pic>
        <p:nvPicPr>
          <p:cNvPr id="158745" name="Picture 25"/>
          <p:cNvPicPr>
            <a:picLocks noChangeAspect="1" noChangeArrowheads="1"/>
          </p:cNvPicPr>
          <p:nvPr/>
        </p:nvPicPr>
        <p:blipFill>
          <a:blip r:embed="rId3" cstate="print"/>
          <a:srcRect/>
          <a:stretch>
            <a:fillRect/>
          </a:stretch>
        </p:blipFill>
        <p:spPr bwMode="auto">
          <a:xfrm>
            <a:off x="700088" y="1209022"/>
            <a:ext cx="4449762" cy="4505325"/>
          </a:xfrm>
          <a:prstGeom prst="rect">
            <a:avLst/>
          </a:prstGeom>
          <a:noFill/>
          <a:ln w="9525">
            <a:noFill/>
            <a:miter lim="800000"/>
            <a:headEnd/>
            <a:tailEnd/>
          </a:ln>
          <a:effectLst/>
        </p:spPr>
      </p:pic>
      <p:pic>
        <p:nvPicPr>
          <p:cNvPr id="158748" name="Picture 28"/>
          <p:cNvPicPr>
            <a:picLocks noChangeAspect="1" noChangeArrowheads="1"/>
          </p:cNvPicPr>
          <p:nvPr/>
        </p:nvPicPr>
        <p:blipFill>
          <a:blip r:embed="rId4" cstate="print"/>
          <a:srcRect/>
          <a:stretch>
            <a:fillRect/>
          </a:stretch>
        </p:blipFill>
        <p:spPr bwMode="auto">
          <a:xfrm>
            <a:off x="700088" y="1209022"/>
            <a:ext cx="4448175" cy="4479925"/>
          </a:xfrm>
          <a:prstGeom prst="rect">
            <a:avLst/>
          </a:prstGeom>
          <a:noFill/>
          <a:ln w="9525">
            <a:noFill/>
            <a:miter lim="800000"/>
            <a:headEnd/>
            <a:tailEnd/>
          </a:ln>
          <a:effectLst/>
        </p:spPr>
      </p:pic>
      <p:sp>
        <p:nvSpPr>
          <p:cNvPr id="158739" name="Rectangle 19"/>
          <p:cNvSpPr>
            <a:spLocks noChangeArrowheads="1"/>
          </p:cNvSpPr>
          <p:nvPr/>
        </p:nvSpPr>
        <p:spPr bwMode="auto">
          <a:xfrm>
            <a:off x="3787775" y="2372659"/>
            <a:ext cx="1352550" cy="641350"/>
          </a:xfrm>
          <a:prstGeom prst="rect">
            <a:avLst/>
          </a:prstGeom>
          <a:noFill/>
          <a:ln w="22225">
            <a:noFill/>
            <a:miter lim="800000"/>
            <a:headEnd/>
            <a:tailEnd/>
          </a:ln>
          <a:effectLst/>
        </p:spPr>
        <p:txBody>
          <a:bodyPr>
            <a:spAutoFit/>
          </a:bodyPr>
          <a:lstStyle/>
          <a:p>
            <a:r>
              <a:rPr lang="en-US" b="1">
                <a:latin typeface="Calibri" pitchFamily="34" charset="0"/>
              </a:rPr>
              <a:t>Correlated</a:t>
            </a:r>
          </a:p>
          <a:p>
            <a:r>
              <a:rPr lang="en-US" b="1">
                <a:latin typeface="Calibri" pitchFamily="34" charset="0"/>
              </a:rPr>
              <a:t>Metal</a:t>
            </a:r>
          </a:p>
        </p:txBody>
      </p:sp>
      <p:sp>
        <p:nvSpPr>
          <p:cNvPr id="158731" name="Text Box 11"/>
          <p:cNvSpPr txBox="1">
            <a:spLocks noChangeArrowheads="1"/>
          </p:cNvSpPr>
          <p:nvPr/>
        </p:nvSpPr>
        <p:spPr bwMode="auto">
          <a:xfrm>
            <a:off x="654050" y="4082397"/>
            <a:ext cx="1034707" cy="646331"/>
          </a:xfrm>
          <a:prstGeom prst="rect">
            <a:avLst/>
          </a:prstGeom>
          <a:noFill/>
          <a:ln w="22225">
            <a:noFill/>
            <a:miter lim="800000"/>
            <a:headEnd/>
            <a:tailEnd/>
          </a:ln>
          <a:effectLst/>
        </p:spPr>
        <p:txBody>
          <a:bodyPr wrap="none">
            <a:spAutoFit/>
          </a:bodyPr>
          <a:lstStyle/>
          <a:p>
            <a:r>
              <a:rPr lang="fr-FR" b="1">
                <a:latin typeface="Calibri" pitchFamily="34" charset="0"/>
              </a:rPr>
              <a:t>Mott </a:t>
            </a:r>
            <a:br>
              <a:rPr lang="fr-FR" b="1">
                <a:latin typeface="Calibri" pitchFamily="34" charset="0"/>
              </a:rPr>
            </a:br>
            <a:r>
              <a:rPr lang="fr-FR" b="1">
                <a:latin typeface="Calibri" pitchFamily="34" charset="0"/>
              </a:rPr>
              <a:t>Insulator</a:t>
            </a:r>
          </a:p>
        </p:txBody>
      </p:sp>
      <p:sp>
        <p:nvSpPr>
          <p:cNvPr id="5" name="Content Placeholder 28"/>
          <p:cNvSpPr txBox="1">
            <a:spLocks/>
          </p:cNvSpPr>
          <p:nvPr/>
        </p:nvSpPr>
        <p:spPr bwMode="auto">
          <a:xfrm>
            <a:off x="0" y="6400800"/>
            <a:ext cx="9144000" cy="457200"/>
          </a:xfrm>
          <a:prstGeom prst="rect">
            <a:avLst/>
          </a:prstGeom>
          <a:noFill/>
          <a:ln w="9525">
            <a:noFill/>
            <a:miter lim="800000"/>
            <a:headEnd/>
            <a:tailEnd/>
          </a:ln>
        </p:spPr>
        <p:txBody>
          <a:bodyPr anchor="b"/>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auto">
              <a:spcAft>
                <a:spcPts val="0"/>
              </a:spcAft>
              <a:buFont typeface="Arial" pitchFamily="34" charset="0"/>
              <a:buNone/>
              <a:defRPr/>
            </a:pPr>
            <a:r>
              <a:rPr lang="en-US" sz="2800" dirty="0" smtClean="0">
                <a:latin typeface="Calibri" pitchFamily="34" charset="0"/>
              </a:rPr>
              <a:t>Local voltage drop </a:t>
            </a:r>
            <a:r>
              <a:rPr lang="en-US" sz="2800" dirty="0" err="1" smtClean="0">
                <a:latin typeface="Calibri" pitchFamily="34" charset="0"/>
              </a:rPr>
              <a:t>destabilises</a:t>
            </a:r>
            <a:r>
              <a:rPr lang="en-US" sz="2800" dirty="0" smtClean="0">
                <a:latin typeface="Calibri" pitchFamily="34" charset="0"/>
              </a:rPr>
              <a:t> the insulating cells</a:t>
            </a:r>
            <a:endParaRPr lang="en-US" sz="2800" dirty="0">
              <a:latin typeface="Calibri" pitchFamily="34" charset="0"/>
            </a:endParaRPr>
          </a:p>
        </p:txBody>
      </p:sp>
      <p:sp>
        <p:nvSpPr>
          <p:cNvPr id="158794" name="Line 74"/>
          <p:cNvSpPr>
            <a:spLocks noChangeShapeType="1"/>
          </p:cNvSpPr>
          <p:nvPr/>
        </p:nvSpPr>
        <p:spPr bwMode="auto">
          <a:xfrm flipH="1">
            <a:off x="387350" y="2236134"/>
            <a:ext cx="9525" cy="2057400"/>
          </a:xfrm>
          <a:prstGeom prst="line">
            <a:avLst/>
          </a:prstGeom>
          <a:noFill/>
          <a:ln w="44450">
            <a:solidFill>
              <a:schemeClr val="tx1"/>
            </a:solidFill>
            <a:round/>
            <a:headEnd type="triangle" w="med" len="med"/>
            <a:tailEnd/>
          </a:ln>
          <a:effectLst/>
        </p:spPr>
        <p:txBody>
          <a:bodyPr/>
          <a:lstStyle/>
          <a:p>
            <a:endParaRPr lang="fr-FR">
              <a:latin typeface="Calibri" pitchFamily="34" charset="0"/>
            </a:endParaRPr>
          </a:p>
        </p:txBody>
      </p:sp>
      <p:sp>
        <p:nvSpPr>
          <p:cNvPr id="158795" name="Text Box 75"/>
          <p:cNvSpPr txBox="1">
            <a:spLocks noChangeArrowheads="1"/>
          </p:cNvSpPr>
          <p:nvPr/>
        </p:nvSpPr>
        <p:spPr bwMode="auto">
          <a:xfrm>
            <a:off x="0" y="1882122"/>
            <a:ext cx="296876" cy="369332"/>
          </a:xfrm>
          <a:prstGeom prst="rect">
            <a:avLst/>
          </a:prstGeom>
          <a:noFill/>
          <a:ln w="22225">
            <a:noFill/>
            <a:miter lim="800000"/>
            <a:headEnd/>
            <a:tailEnd/>
          </a:ln>
          <a:effectLst/>
        </p:spPr>
        <p:txBody>
          <a:bodyPr wrap="none">
            <a:spAutoFit/>
          </a:bodyPr>
          <a:lstStyle/>
          <a:p>
            <a:r>
              <a:rPr lang="fr-FR" b="1">
                <a:latin typeface="Calibri" pitchFamily="34" charset="0"/>
              </a:rPr>
              <a:t>E</a:t>
            </a:r>
          </a:p>
        </p:txBody>
      </p:sp>
      <p:pic>
        <p:nvPicPr>
          <p:cNvPr id="11" name="Picture 2" descr="C:\Users\ps\Dropbox\Pablo\presentation\Percolation\rect3206.pn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5199528" y="1963270"/>
            <a:ext cx="3944472" cy="2958354"/>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Rectangle 11"/>
          <p:cNvSpPr/>
          <p:nvPr/>
        </p:nvSpPr>
        <p:spPr bwMode="auto">
          <a:xfrm>
            <a:off x="0" y="1223682"/>
            <a:ext cx="5311588" cy="4840942"/>
          </a:xfrm>
          <a:prstGeom prst="rect">
            <a:avLst/>
          </a:prstGeom>
          <a:solidFill>
            <a:schemeClr val="bg1"/>
          </a:solidFill>
          <a:ln w="222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874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58745"/>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1587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15874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animBg="1"/>
    </p:bldLst>
  </p:timing>
</p:sld>
</file>

<file path=ppt/theme/theme1.xml><?xml version="1.0" encoding="utf-8"?>
<a:theme xmlns:a="http://schemas.openxmlformats.org/drawingml/2006/main" name="Modèle par défaut">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2225" cap="flat" cmpd="sng" algn="ctr">
          <a:solidFill>
            <a:srgbClr val="5F5F5F"/>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fr-FR" sz="1800" b="0" i="0" u="none" strike="noStrike" cap="none" normalizeH="0" baseline="0" smtClean="0">
            <a:ln>
              <a:noFill/>
            </a:ln>
            <a:solidFill>
              <a:schemeClr val="tx1"/>
            </a:solidFill>
            <a:effectLst/>
            <a:latin typeface="Arial" charset="0"/>
          </a:defRPr>
        </a:defPPr>
      </a:lstStyle>
    </a:spDef>
    <a:lnDef>
      <a:spPr bwMode="auto">
        <a:solidFill>
          <a:schemeClr val="accent1"/>
        </a:solidFill>
        <a:ln w="34925" cap="flat" cmpd="sng" algn="ctr">
          <a:solidFill>
            <a:schemeClr val="tx1"/>
          </a:solidFill>
          <a:prstDash val="solid"/>
          <a:round/>
          <a:headEnd type="none" w="med" len="med"/>
          <a:tailEnd type="triangle"/>
        </a:ln>
        <a:effectLst/>
      </a:spPr>
      <a:bodyPr/>
      <a:lstStyle/>
    </a:lnDef>
  </a:objectDefaults>
  <a:extraClrSchemeLst>
    <a:extraClrScheme>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7837</TotalTime>
  <Words>2391</Words>
  <Application>Microsoft Office PowerPoint</Application>
  <PresentationFormat>Affichage à l'écran (4:3)</PresentationFormat>
  <Paragraphs>590</Paragraphs>
  <Slides>42</Slides>
  <Notes>19</Notes>
  <HiddenSlides>0</HiddenSlides>
  <MMClips>0</MMClips>
  <ScaleCrop>false</ScaleCrop>
  <HeadingPairs>
    <vt:vector size="6" baseType="variant">
      <vt:variant>
        <vt:lpstr>Thème</vt:lpstr>
      </vt:variant>
      <vt:variant>
        <vt:i4>1</vt:i4>
      </vt:variant>
      <vt:variant>
        <vt:lpstr>Serveurs OLE incorporés</vt:lpstr>
      </vt:variant>
      <vt:variant>
        <vt:i4>3</vt:i4>
      </vt:variant>
      <vt:variant>
        <vt:lpstr>Titres des diapositives</vt:lpstr>
      </vt:variant>
      <vt:variant>
        <vt:i4>42</vt:i4>
      </vt:variant>
    </vt:vector>
  </HeadingPairs>
  <TitlesOfParts>
    <vt:vector size="46" baseType="lpstr">
      <vt:lpstr>Modèle par défaut</vt:lpstr>
      <vt:lpstr>Image bitmap</vt:lpstr>
      <vt:lpstr>Photo Editor Photo</vt:lpstr>
      <vt:lpstr>Graph</vt:lpstr>
      <vt:lpstr>Resistive switching in Mott insulators:  from phenomenology to Mott memories</vt:lpstr>
      <vt:lpstr>Diapositive 2</vt:lpstr>
      <vt:lpstr>Diapositive 3</vt:lpstr>
      <vt:lpstr>Diapositive 4</vt:lpstr>
      <vt:lpstr>Diapositive 5</vt:lpstr>
      <vt:lpstr>Diapositive 6</vt:lpstr>
      <vt:lpstr>Diapositive 7</vt:lpstr>
      <vt:lpstr>Diapositive 8</vt:lpstr>
      <vt:lpstr>Diapositive 9</vt:lpstr>
      <vt:lpstr>Diapositive 10</vt:lpstr>
      <vt:lpstr>Diapositive 11</vt:lpstr>
      <vt:lpstr>Diapositive 12</vt:lpstr>
      <vt:lpstr>Diapositive 13</vt:lpstr>
      <vt:lpstr>Diapositive 14</vt:lpstr>
      <vt:lpstr>Diapositive 15</vt:lpstr>
      <vt:lpstr>Diapositive 16</vt:lpstr>
      <vt:lpstr>Diapositive 17</vt:lpstr>
      <vt:lpstr>Diapositive 18</vt:lpstr>
      <vt:lpstr>Diapositive 19</vt:lpstr>
      <vt:lpstr>Diapositive 20</vt:lpstr>
      <vt:lpstr>Diapositive 21</vt:lpstr>
      <vt:lpstr>Diapositive 22</vt:lpstr>
      <vt:lpstr>Diapositive 23</vt:lpstr>
      <vt:lpstr>Diapositive 24</vt:lpstr>
      <vt:lpstr>Diapositive 25</vt:lpstr>
      <vt:lpstr>Diapositive 26</vt:lpstr>
      <vt:lpstr>Diapositive 27</vt:lpstr>
      <vt:lpstr>Diapositive 28</vt:lpstr>
      <vt:lpstr>Diapositive 29</vt:lpstr>
      <vt:lpstr>Diapositive 30</vt:lpstr>
      <vt:lpstr>Diapositive 31</vt:lpstr>
      <vt:lpstr>Diapositive 32</vt:lpstr>
      <vt:lpstr>Diapositive 33</vt:lpstr>
      <vt:lpstr>Diapositive 34</vt:lpstr>
      <vt:lpstr>Diapositive 35</vt:lpstr>
      <vt:lpstr>Diapositive 36</vt:lpstr>
      <vt:lpstr>Diapositive 37</vt:lpstr>
      <vt:lpstr>Diapositive 38</vt:lpstr>
      <vt:lpstr>Diapositive 39</vt:lpstr>
      <vt:lpstr>Diapositive 40</vt:lpstr>
      <vt:lpstr>Diapositive 41</vt:lpstr>
      <vt:lpstr>Diapositive 42</vt:lpstr>
    </vt:vector>
  </TitlesOfParts>
  <Company>CNRS/IMN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blabla</dc:title>
  <dc:creator>IMN</dc:creator>
  <cp:lastModifiedBy>jtranch</cp:lastModifiedBy>
  <cp:revision>423</cp:revision>
  <dcterms:created xsi:type="dcterms:W3CDTF">2012-06-20T15:39:13Z</dcterms:created>
  <dcterms:modified xsi:type="dcterms:W3CDTF">2014-11-28T16:30:56Z</dcterms:modified>
</cp:coreProperties>
</file>