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52"/>
  </p:notesMasterIdLst>
  <p:handoutMasterIdLst>
    <p:handoutMasterId r:id="rId53"/>
  </p:handoutMasterIdLst>
  <p:sldIdLst>
    <p:sldId id="310" r:id="rId2"/>
    <p:sldId id="397" r:id="rId3"/>
    <p:sldId id="398" r:id="rId4"/>
    <p:sldId id="327" r:id="rId5"/>
    <p:sldId id="328" r:id="rId6"/>
    <p:sldId id="329" r:id="rId7"/>
    <p:sldId id="405" r:id="rId8"/>
    <p:sldId id="341" r:id="rId9"/>
    <p:sldId id="408" r:id="rId10"/>
    <p:sldId id="409" r:id="rId11"/>
    <p:sldId id="410" r:id="rId12"/>
    <p:sldId id="411" r:id="rId13"/>
    <p:sldId id="412" r:id="rId14"/>
    <p:sldId id="413" r:id="rId15"/>
    <p:sldId id="332" r:id="rId16"/>
    <p:sldId id="406" r:id="rId17"/>
    <p:sldId id="407" r:id="rId18"/>
    <p:sldId id="344" r:id="rId19"/>
    <p:sldId id="316" r:id="rId20"/>
    <p:sldId id="317" r:id="rId21"/>
    <p:sldId id="379" r:id="rId22"/>
    <p:sldId id="373" r:id="rId23"/>
    <p:sldId id="374" r:id="rId24"/>
    <p:sldId id="375" r:id="rId25"/>
    <p:sldId id="381" r:id="rId26"/>
    <p:sldId id="352" r:id="rId27"/>
    <p:sldId id="402" r:id="rId28"/>
    <p:sldId id="363" r:id="rId29"/>
    <p:sldId id="342" r:id="rId30"/>
    <p:sldId id="376" r:id="rId31"/>
    <p:sldId id="382" r:id="rId32"/>
    <p:sldId id="383" r:id="rId33"/>
    <p:sldId id="384" r:id="rId34"/>
    <p:sldId id="378" r:id="rId35"/>
    <p:sldId id="385" r:id="rId36"/>
    <p:sldId id="393" r:id="rId37"/>
    <p:sldId id="387" r:id="rId38"/>
    <p:sldId id="388" r:id="rId39"/>
    <p:sldId id="389" r:id="rId40"/>
    <p:sldId id="390" r:id="rId41"/>
    <p:sldId id="391" r:id="rId42"/>
    <p:sldId id="392" r:id="rId43"/>
    <p:sldId id="380" r:id="rId44"/>
    <p:sldId id="395" r:id="rId45"/>
    <p:sldId id="403" r:id="rId46"/>
    <p:sldId id="399" r:id="rId47"/>
    <p:sldId id="371" r:id="rId48"/>
    <p:sldId id="394" r:id="rId49"/>
    <p:sldId id="351" r:id="rId50"/>
    <p:sldId id="370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kc8" initials="baz" lastIdx="1" clrIdx="0"/>
  <p:cmAuthor id="1" name="dxh7" initials="DAH" lastIdx="1" clrIdx="1"/>
  <p:cmAuthor id="2" name="Devery Howerton" initials="DAH" lastIdx="1" clrIdx="2"/>
  <p:cmAuthor id="3" name="CDC User" initials="CU" lastIdx="1" clrIdx="3"/>
  <p:cmAuthor id="4" name="Lubin, Ira (CDC/OPHSS/CSELS)" initials="LI(" lastIdx="10" clrIdx="4">
    <p:extLst/>
  </p:cmAuthor>
  <p:cmAuthor id="5" name="Zehnbauer, Barbara A. (CDC/OPHSS/CSELS)" initials="ZBA(" lastIdx="3" clrIdx="5">
    <p:extLst/>
  </p:cmAuthor>
  <p:cmAuthor id="6" name="Chen, Bin (CDC/OPHSS/CSELS)" initials="CB(" lastIdx="3" clrIdx="6">
    <p:extLst>
      <p:ext uri="{19B8F6BF-5375-455C-9EA6-DF929625EA0E}">
        <p15:presenceInfo xmlns:p15="http://schemas.microsoft.com/office/powerpoint/2012/main" xmlns="" userId="S-1-5-21-1207783550-2075000910-922709458-131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49" autoAdjust="0"/>
    <p:restoredTop sz="94660"/>
  </p:normalViewPr>
  <p:slideViewPr>
    <p:cSldViewPr>
      <p:cViewPr varScale="1">
        <p:scale>
          <a:sx n="84" d="100"/>
          <a:sy n="84" d="100"/>
        </p:scale>
        <p:origin x="9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970551489010107"/>
                  <c:y val="3.5808023997000378E-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282095497166579"/>
                  <c:y val="-0.19202362204724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53950690682466"/>
                      <c:h val="0.2002380952380951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6458653010532232"/>
                  <c:y val="5.49313835770528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001739890131947"/>
                  <c:y val="0.124012680233152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Design</c:v>
                </c:pt>
                <c:pt idx="1">
                  <c:v>Scientific Review</c:v>
                </c:pt>
                <c:pt idx="2">
                  <c:v>Publication</c:v>
                </c:pt>
                <c:pt idx="3">
                  <c:v>Legal Review</c:v>
                </c:pt>
                <c:pt idx="4">
                  <c:v>CDC Scientific Clearance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557327769926195"/>
                  <c:y val="0.123098776385346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82060255288607E-2"/>
                  <c:y val="-0.212206572769953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01904569621106E-2"/>
                  <c:y val="1.99658433106820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Mobile App Developer</c:v>
                </c:pt>
                <c:pt idx="1">
                  <c:v>Graphic Designer</c:v>
                </c:pt>
                <c:pt idx="2">
                  <c:v>Senior Assessment Analyst</c:v>
                </c:pt>
                <c:pt idx="3">
                  <c:v>Web Application Developer</c:v>
                </c:pt>
                <c:pt idx="4">
                  <c:v>Executive assistant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31</c:v>
                </c:pt>
                <c:pt idx="2">
                  <c:v>13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0.67443</cdr:x>
      <cdr:y>0.84615</cdr:y>
    </cdr:from>
    <cdr:to>
      <cdr:x>0.94973</cdr:x>
      <cdr:y>0.92308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04367" y="5029200"/>
          <a:ext cx="245093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*Estimates by J Taylor 2015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0.33333</cdr:x>
      <cdr:y>0.91781</cdr:y>
    </cdr:from>
    <cdr:to>
      <cdr:x>0.77778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1800" y="5105400"/>
          <a:ext cx="3962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*Estimates by J Taylor 2015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E66D7F-FA09-4E72-A9C4-F8089053FAAC}" type="datetimeFigureOut">
              <a:rPr lang="en-US" smtClean="0"/>
              <a:t>3/29/2016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A88223-DAF6-492C-9275-C02AC4078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AC0B13-5974-4E38-8A0B-1D88DCC81DF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343095-6EA1-4959-B585-AF565044A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8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–</a:t>
            </a:r>
          </a:p>
          <a:p>
            <a:r>
              <a:rPr lang="en-US" dirty="0" smtClean="0"/>
              <a:t>Visions</a:t>
            </a:r>
            <a:r>
              <a:rPr lang="en-US" baseline="0" dirty="0" smtClean="0"/>
              <a:t> of quality – lab medicine</a:t>
            </a:r>
          </a:p>
          <a:p>
            <a:r>
              <a:rPr lang="en-US" baseline="0" dirty="0" smtClean="0"/>
              <a:t>Gold, diamonds, crystal clear water falls</a:t>
            </a:r>
          </a:p>
          <a:p>
            <a:r>
              <a:rPr lang="en-US" baseline="0" dirty="0" smtClean="0"/>
              <a:t>I say the word garbage – think garbage in garbage out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51C-822A-41F9-A320-1936A0406A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73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–</a:t>
            </a:r>
          </a:p>
          <a:p>
            <a:r>
              <a:rPr lang="en-US" dirty="0" smtClean="0"/>
              <a:t>Visions</a:t>
            </a:r>
            <a:r>
              <a:rPr lang="en-US" baseline="0" dirty="0" smtClean="0"/>
              <a:t> of quality – lab medicine</a:t>
            </a:r>
          </a:p>
          <a:p>
            <a:r>
              <a:rPr lang="en-US" baseline="0" dirty="0" smtClean="0"/>
              <a:t>Gold, diamonds, crystal clear water falls</a:t>
            </a:r>
          </a:p>
          <a:p>
            <a:r>
              <a:rPr lang="en-US" baseline="0" dirty="0" smtClean="0"/>
              <a:t>I say the word garbage – think garbage in garbage out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51C-822A-41F9-A320-1936A0406A5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2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–</a:t>
            </a:r>
          </a:p>
          <a:p>
            <a:r>
              <a:rPr lang="en-US" dirty="0" smtClean="0"/>
              <a:t>Visions</a:t>
            </a:r>
            <a:r>
              <a:rPr lang="en-US" baseline="0" dirty="0" smtClean="0"/>
              <a:t> of quality – lab medicine</a:t>
            </a:r>
          </a:p>
          <a:p>
            <a:r>
              <a:rPr lang="en-US" baseline="0" dirty="0" smtClean="0"/>
              <a:t>Gold, diamonds, crystal clear water falls</a:t>
            </a:r>
          </a:p>
          <a:p>
            <a:r>
              <a:rPr lang="en-US" baseline="0" dirty="0" smtClean="0"/>
              <a:t>I say the word garbage – think garbage in garbage out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51C-822A-41F9-A320-1936A0406A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5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Cln</a:t>
            </a:r>
            <a:r>
              <a:rPr lang="en-US" baseline="0" dirty="0" smtClean="0"/>
              <a:t> surveyed their members to ask them why test utilization is a problem and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74%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teaching about lab testing in medical school</a:t>
            </a:r>
          </a:p>
          <a:p>
            <a:r>
              <a:rPr lang="en-US" baseline="0" dirty="0" smtClean="0"/>
              <a:t>72% of the respondents rated 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 to collectively organize best practices around lab test selection and result interpretation”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highly important .  If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are interested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51C-822A-41F9-A320-1936A0406A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0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–</a:t>
            </a:r>
          </a:p>
          <a:p>
            <a:r>
              <a:rPr lang="en-US" dirty="0" smtClean="0"/>
              <a:t>Visions</a:t>
            </a:r>
            <a:r>
              <a:rPr lang="en-US" baseline="0" dirty="0" smtClean="0"/>
              <a:t> of quality – lab medicine</a:t>
            </a:r>
          </a:p>
          <a:p>
            <a:r>
              <a:rPr lang="en-US" baseline="0" dirty="0" smtClean="0"/>
              <a:t>Gold, diamonds, crystal clear water falls</a:t>
            </a:r>
          </a:p>
          <a:p>
            <a:r>
              <a:rPr lang="en-US" baseline="0" dirty="0" smtClean="0"/>
              <a:t>I say the word garbage – think garbage in garbage out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51C-822A-41F9-A320-1936A0406A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1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51C-822A-41F9-A320-1936A0406A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8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51C-822A-41F9-A320-1936A0406A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4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51C-822A-41F9-A320-1936A0406A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41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6B05-1283-4A50-9DD0-CD9C74DEB9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0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–</a:t>
            </a:r>
          </a:p>
          <a:p>
            <a:r>
              <a:rPr lang="en-US" dirty="0" smtClean="0"/>
              <a:t>Visions</a:t>
            </a:r>
            <a:r>
              <a:rPr lang="en-US" baseline="0" dirty="0" smtClean="0"/>
              <a:t> of quality – lab medicine</a:t>
            </a:r>
          </a:p>
          <a:p>
            <a:r>
              <a:rPr lang="en-US" baseline="0" dirty="0" smtClean="0"/>
              <a:t>Gold, diamonds, crystal clear water falls</a:t>
            </a:r>
          </a:p>
          <a:p>
            <a:r>
              <a:rPr lang="en-US" baseline="0" dirty="0" smtClean="0"/>
              <a:t>I say the word garbage – think garbage in garbage out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51C-822A-41F9-A320-1936A0406A5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3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6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60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3D07D0-208C-499A-905E-A9E71CE0FA0B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BCFCC1-EE71-4B00-BEA5-6042664E2C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3D07D0-208C-499A-905E-A9E71CE0FA0B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BCFCC1-EE71-4B00-BEA5-6042664E2C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6941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C6ED5C-8E9A-412F-8FF2-933AE4DA2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212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-3707"/>
            <a:ext cx="8343900" cy="77724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050" y="1216025"/>
            <a:ext cx="8343900" cy="507365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9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 smtClean="0">
                <a:solidFill>
                  <a:schemeClr val="tx1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1"/>
                </a:solidFill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1"/>
                </a:solidFill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8" r:id="rId10"/>
    <p:sldLayoutId id="2147483809" r:id="rId11"/>
    <p:sldLayoutId id="2147483796" r:id="rId12"/>
    <p:sldLayoutId id="2147483810" r:id="rId13"/>
    <p:sldLayoutId id="2147483812" r:id="rId14"/>
    <p:sldLayoutId id="2147483813" r:id="rId1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bfm.org/content/27/2/268.ful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s.gov/pia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researchlab.org/?p=200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tunes.apple.com/us/app/ptt-advisor/id537989131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ojphi.org/ojs/index.php/ojphi/issue/view/400/showToc" TargetMode="Externa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2133600"/>
            <a:ext cx="6858000" cy="1066800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International Conference on Proteomics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29, 2016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Atlanta, GA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0" y="3902426"/>
            <a:ext cx="73152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Julie R. Taylor, Ph.D.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findings and conclusions in this report are those of the authors and do not necessarily represent the official position of the Centers for Disease Control and Prevention.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r>
              <a:rPr lang="en-US" dirty="0"/>
              <a:t>A Smartphone Mobile Application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Improve </a:t>
            </a:r>
            <a:r>
              <a:rPr lang="en-US" dirty="0"/>
              <a:t>Diagnosis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Center for Surveillance, Epidemiology, and Laboratory Services 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286000" y="6473952"/>
            <a:ext cx="5105400" cy="22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of Laboratory Systems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1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Clinical Laboratory Testing - Today</a:t>
            </a:r>
            <a:b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Michael Laposata, AACC 2010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 descr="&gt;3500 lab tests available"/>
          <p:cNvGrpSpPr/>
          <p:nvPr/>
        </p:nvGrpSpPr>
        <p:grpSpPr>
          <a:xfrm>
            <a:off x="619426" y="2246313"/>
            <a:ext cx="8183946" cy="2106017"/>
            <a:chOff x="619426" y="2246313"/>
            <a:chExt cx="8183946" cy="2106017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9426" y="3124200"/>
              <a:ext cx="792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210654" y="3429000"/>
              <a:ext cx="13773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Intro of</a:t>
              </a:r>
            </a:p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automated</a:t>
              </a:r>
            </a:p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instruments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769519" y="2246313"/>
              <a:ext cx="11208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1" dirty="0">
                  <a:solidFill>
                    <a:srgbClr val="FF0000"/>
                  </a:solidFill>
                  <a:latin typeface="Arial" charset="0"/>
                </a:rPr>
                <a:t>30-50 </a:t>
              </a:r>
            </a:p>
            <a:p>
              <a:pPr algn="ctr" eaLnBrk="1" hangingPunct="1"/>
              <a:r>
                <a:rPr lang="en-US" sz="1800" b="1" dirty="0">
                  <a:solidFill>
                    <a:srgbClr val="FF0000"/>
                  </a:solidFill>
                  <a:latin typeface="Arial" charset="0"/>
                </a:rPr>
                <a:t>lab tests</a:t>
              </a:r>
            </a:p>
          </p:txBody>
        </p:sp>
        <p:sp>
          <p:nvSpPr>
            <p:cNvPr id="9" name="Text Box 20" descr="&gt;3500 tests available&#10;"/>
            <p:cNvSpPr txBox="1">
              <a:spLocks noChangeArrowheads="1"/>
            </p:cNvSpPr>
            <p:nvPr/>
          </p:nvSpPr>
          <p:spPr bwMode="auto">
            <a:xfrm>
              <a:off x="2409300" y="2286000"/>
              <a:ext cx="154401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RIAs</a:t>
              </a:r>
            </a:p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for hormones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3863069" y="3505200"/>
              <a:ext cx="162095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Immunoassay</a:t>
              </a:r>
            </a:p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automation</a:t>
              </a: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3792317" y="2286000"/>
              <a:ext cx="2286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Intro of </a:t>
              </a:r>
            </a:p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molecular testing</a:t>
              </a: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6136326" y="3429000"/>
              <a:ext cx="2098323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Major expansion</a:t>
              </a:r>
            </a:p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of molecular</a:t>
              </a:r>
            </a:p>
            <a:p>
              <a:pPr algn="ctr" eaLnBrk="1" hangingPunct="1"/>
              <a:r>
                <a:rPr lang="en-US" sz="1800" dirty="0">
                  <a:solidFill>
                    <a:srgbClr val="0000FF"/>
                  </a:solidFill>
                  <a:latin typeface="Arial" charset="0"/>
                </a:rPr>
                <a:t>testing</a:t>
              </a: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7682551" y="2286000"/>
              <a:ext cx="112082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1" dirty="0" smtClean="0">
                  <a:solidFill>
                    <a:srgbClr val="FF0000"/>
                  </a:solidFill>
                  <a:latin typeface="Arial" charset="0"/>
                </a:rPr>
                <a:t>&gt;3500</a:t>
              </a:r>
              <a:endParaRPr lang="en-US" sz="1800" b="1" dirty="0">
                <a:solidFill>
                  <a:srgbClr val="FF0000"/>
                </a:solidFill>
                <a:latin typeface="Arial" charset="0"/>
              </a:endParaRPr>
            </a:p>
            <a:p>
              <a:pPr algn="ctr" eaLnBrk="1" hangingPunct="1"/>
              <a:r>
                <a:rPr lang="en-US" sz="1800" b="1" dirty="0">
                  <a:solidFill>
                    <a:srgbClr val="FF0000"/>
                  </a:solidFill>
                  <a:latin typeface="Arial" charset="0"/>
                </a:rPr>
                <a:t>lab tests</a:t>
              </a:r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1057584" y="3124200"/>
              <a:ext cx="6399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dirty="0">
                  <a:latin typeface="Arial" charset="0"/>
                </a:rPr>
                <a:t>1970</a:t>
              </a:r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2733984" y="3124201"/>
              <a:ext cx="6399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dirty="0">
                  <a:latin typeface="Arial" charset="0"/>
                </a:rPr>
                <a:t>1980</a:t>
              </a:r>
            </a:p>
            <a:p>
              <a:pPr eaLnBrk="1" hangingPunct="1"/>
              <a:endParaRPr lang="en-US" sz="1600" b="0" dirty="0">
                <a:latin typeface="Arial" charset="0"/>
              </a:endParaRPr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257984" y="3124200"/>
              <a:ext cx="6399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dirty="0">
                  <a:latin typeface="Arial" charset="0"/>
                </a:rPr>
                <a:t>1990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5572426" y="3124201"/>
              <a:ext cx="6399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dirty="0">
                  <a:latin typeface="Arial" charset="0"/>
                </a:rPr>
                <a:t>2000</a:t>
              </a:r>
            </a:p>
            <a:p>
              <a:pPr eaLnBrk="1" hangingPunct="1"/>
              <a:endParaRPr lang="en-US" sz="1600" b="0" dirty="0">
                <a:latin typeface="Arial" charset="0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7096426" y="3124200"/>
              <a:ext cx="6399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dirty="0">
                  <a:latin typeface="Arial" charset="0"/>
                </a:rPr>
                <a:t>2010</a:t>
              </a: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629977" y="3124200"/>
              <a:ext cx="792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0863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266699"/>
            <a:ext cx="3683000" cy="5524501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Academy of Medicine, 2015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85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Errors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Harm Patients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 Care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U.S.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Postmortem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 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percent of patient deaths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record reviews 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to 17 percent of hospital adverse events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malpractice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times more likely to result in patient death</a:t>
            </a:r>
          </a:p>
          <a:p>
            <a:pPr lvl="1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proportion of total payments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5638800"/>
            <a:ext cx="8229600" cy="609600"/>
          </a:xfrm>
        </p:spPr>
        <p:txBody>
          <a:bodyPr/>
          <a:lstStyle/>
          <a:p>
            <a:r>
              <a:rPr lang="en-US" sz="1800" dirty="0"/>
              <a:t>National Academies of Sciences, Engineering, and Medicine. 2015. Improving Diagnosis in Health Care. Washington, DC: The National Academies Press.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714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989978" y="6459538"/>
            <a:ext cx="71523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Lundberg,G</a:t>
            </a:r>
            <a:r>
              <a:rPr lang="en-US" alt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; Acting on Significant Laboratory Results, JAMA. 1981; 245(17):1762-3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932363" y="177800"/>
            <a:ext cx="2651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6107218" y="457200"/>
            <a:ext cx="23986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the test result correctly interpreted?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558925" y="188913"/>
            <a:ext cx="24511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740656" y="457200"/>
            <a:ext cx="2078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 the right test </a:t>
            </a:r>
            <a:r>
              <a:rPr lang="en-US" altLang="en-US" sz="1800" b="1" dirty="0"/>
              <a:t>been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ordered</a:t>
            </a:r>
            <a:r>
              <a:rPr lang="en-US" altLang="en-US" sz="1800" b="1" dirty="0"/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106" name="Rectangle 11"/>
          <p:cNvSpPr>
            <a:spLocks noChangeArrowheads="1"/>
          </p:cNvSpPr>
          <p:nvPr/>
        </p:nvSpPr>
        <p:spPr bwMode="auto">
          <a:xfrm>
            <a:off x="1965325" y="1066800"/>
            <a:ext cx="5349875" cy="523398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601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143000"/>
            <a:ext cx="1452562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8" name="Rectangle 13"/>
          <p:cNvSpPr>
            <a:spLocks noChangeArrowheads="1"/>
          </p:cNvSpPr>
          <p:nvPr/>
        </p:nvSpPr>
        <p:spPr bwMode="auto">
          <a:xfrm>
            <a:off x="5745163" y="1209675"/>
            <a:ext cx="9493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0109" name="Rectangle 14"/>
          <p:cNvSpPr>
            <a:spLocks noChangeArrowheads="1"/>
          </p:cNvSpPr>
          <p:nvPr/>
        </p:nvSpPr>
        <p:spPr bwMode="auto">
          <a:xfrm>
            <a:off x="5826125" y="12700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  <a:cs typeface="Arial" panose="020B0604020202020204" pitchFamily="34" charset="0"/>
              </a:rPr>
              <a:t>Action</a:t>
            </a:r>
            <a:endParaRPr lang="en-US" altLang="en-US" sz="2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0110" name="Rectangle 15"/>
          <p:cNvSpPr>
            <a:spLocks noChangeArrowheads="1"/>
          </p:cNvSpPr>
          <p:nvPr/>
        </p:nvSpPr>
        <p:spPr bwMode="auto">
          <a:xfrm>
            <a:off x="1747838" y="5751513"/>
            <a:ext cx="54879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0111" name="Rectangle 16"/>
          <p:cNvSpPr>
            <a:spLocks noChangeArrowheads="1"/>
          </p:cNvSpPr>
          <p:nvPr/>
        </p:nvSpPr>
        <p:spPr bwMode="auto">
          <a:xfrm>
            <a:off x="1957388" y="5651500"/>
            <a:ext cx="5129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>
                <a:solidFill>
                  <a:srgbClr val="3333CC"/>
                </a:solidFill>
                <a:cs typeface="Arial" panose="020B0604020202020204" pitchFamily="34" charset="0"/>
              </a:rPr>
              <a:t>The nine steps in the performance of any laboratory</a:t>
            </a:r>
            <a:endParaRPr lang="en-US" altLang="en-US" sz="16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0112" name="Rectangle 17"/>
          <p:cNvSpPr>
            <a:spLocks noChangeArrowheads="1"/>
          </p:cNvSpPr>
          <p:nvPr/>
        </p:nvSpPr>
        <p:spPr bwMode="auto">
          <a:xfrm>
            <a:off x="2257425" y="5910263"/>
            <a:ext cx="442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3333CC"/>
                </a:solidFill>
                <a:cs typeface="Arial" panose="020B0604020202020204" pitchFamily="34" charset="0"/>
              </a:rPr>
              <a:t>test. The brain-to-brain turnaround time loop</a:t>
            </a:r>
            <a:r>
              <a:rPr lang="en-US" altLang="en-US" sz="2000" b="1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0113" name="Rectangle 18"/>
          <p:cNvSpPr>
            <a:spLocks noChangeArrowheads="1"/>
          </p:cNvSpPr>
          <p:nvPr/>
        </p:nvSpPr>
        <p:spPr bwMode="auto">
          <a:xfrm>
            <a:off x="5202238" y="2093913"/>
            <a:ext cx="18986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0114" name="Rectangle 19"/>
          <p:cNvSpPr>
            <a:spLocks noChangeArrowheads="1"/>
          </p:cNvSpPr>
          <p:nvPr/>
        </p:nvSpPr>
        <p:spPr bwMode="auto">
          <a:xfrm>
            <a:off x="5191125" y="2144713"/>
            <a:ext cx="204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  <a:cs typeface="Arial" panose="020B0604020202020204" pitchFamily="34" charset="0"/>
              </a:rPr>
              <a:t>Interpretation</a:t>
            </a:r>
            <a:endParaRPr lang="en-US" altLang="en-US" sz="2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0115" name="Rectangle 20"/>
          <p:cNvSpPr>
            <a:spLocks noChangeArrowheads="1"/>
          </p:cNvSpPr>
          <p:nvPr/>
        </p:nvSpPr>
        <p:spPr bwMode="auto">
          <a:xfrm>
            <a:off x="5608638" y="3038475"/>
            <a:ext cx="16271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0116" name="Rectangle 21"/>
          <p:cNvSpPr>
            <a:spLocks noChangeArrowheads="1"/>
          </p:cNvSpPr>
          <p:nvPr/>
        </p:nvSpPr>
        <p:spPr bwMode="auto">
          <a:xfrm>
            <a:off x="5691188" y="3098800"/>
            <a:ext cx="1452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  <a:cs typeface="Arial" panose="020B0604020202020204" pitchFamily="34" charset="0"/>
              </a:rPr>
              <a:t>Reporting</a:t>
            </a:r>
            <a:endParaRPr lang="en-US" altLang="en-US" sz="2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0117" name="Rectangle 22"/>
          <p:cNvSpPr>
            <a:spLocks noChangeArrowheads="1"/>
          </p:cNvSpPr>
          <p:nvPr/>
        </p:nvSpPr>
        <p:spPr bwMode="auto">
          <a:xfrm>
            <a:off x="5676900" y="3952875"/>
            <a:ext cx="11525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0118" name="Rectangle 23"/>
          <p:cNvSpPr>
            <a:spLocks noChangeArrowheads="1"/>
          </p:cNvSpPr>
          <p:nvPr/>
        </p:nvSpPr>
        <p:spPr bwMode="auto">
          <a:xfrm>
            <a:off x="5759450" y="401320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  <a:cs typeface="Arial" panose="020B0604020202020204" pitchFamily="34" charset="0"/>
              </a:rPr>
              <a:t>Analysis</a:t>
            </a:r>
            <a:endParaRPr lang="en-US" altLang="en-US" sz="2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0119" name="Rectangle 24"/>
          <p:cNvSpPr>
            <a:spLocks noChangeArrowheads="1"/>
          </p:cNvSpPr>
          <p:nvPr/>
        </p:nvSpPr>
        <p:spPr bwMode="auto">
          <a:xfrm>
            <a:off x="4795838" y="4943475"/>
            <a:ext cx="16271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0120" name="Rectangle 25"/>
          <p:cNvSpPr>
            <a:spLocks noChangeArrowheads="1"/>
          </p:cNvSpPr>
          <p:nvPr/>
        </p:nvSpPr>
        <p:spPr bwMode="auto">
          <a:xfrm>
            <a:off x="4878388" y="5003800"/>
            <a:ext cx="1709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cs typeface="Arial" panose="020B0604020202020204" pitchFamily="34" charset="0"/>
              </a:rPr>
              <a:t>Preparation</a:t>
            </a:r>
            <a:endParaRPr lang="en-US" altLang="en-US" sz="2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0121" name="Rectangle 26"/>
          <p:cNvSpPr>
            <a:spLocks noChangeArrowheads="1"/>
          </p:cNvSpPr>
          <p:nvPr/>
        </p:nvSpPr>
        <p:spPr bwMode="auto">
          <a:xfrm>
            <a:off x="2425700" y="4943475"/>
            <a:ext cx="20335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0122" name="Rectangle 27"/>
          <p:cNvSpPr>
            <a:spLocks noChangeArrowheads="1"/>
          </p:cNvSpPr>
          <p:nvPr/>
        </p:nvSpPr>
        <p:spPr bwMode="auto">
          <a:xfrm>
            <a:off x="2168525" y="4965700"/>
            <a:ext cx="2154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  <a:cs typeface="Arial" panose="020B0604020202020204" pitchFamily="34" charset="0"/>
              </a:rPr>
              <a:t>Transportation</a:t>
            </a:r>
            <a:endParaRPr lang="en-US" altLang="en-US" sz="2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0123" name="Rectangle 28"/>
          <p:cNvSpPr>
            <a:spLocks noChangeArrowheads="1"/>
          </p:cNvSpPr>
          <p:nvPr/>
        </p:nvSpPr>
        <p:spPr bwMode="auto">
          <a:xfrm>
            <a:off x="2222500" y="4029075"/>
            <a:ext cx="17621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0124" name="Rectangle 29"/>
          <p:cNvSpPr>
            <a:spLocks noChangeArrowheads="1"/>
          </p:cNvSpPr>
          <p:nvPr/>
        </p:nvSpPr>
        <p:spPr bwMode="auto">
          <a:xfrm>
            <a:off x="2305050" y="4089400"/>
            <a:ext cx="191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  <a:cs typeface="Arial" panose="020B0604020202020204" pitchFamily="34" charset="0"/>
              </a:rPr>
              <a:t>Identification</a:t>
            </a:r>
            <a:endParaRPr lang="en-US" altLang="en-US" sz="2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0125" name="Rectangle 30"/>
          <p:cNvSpPr>
            <a:spLocks noChangeArrowheads="1"/>
          </p:cNvSpPr>
          <p:nvPr/>
        </p:nvSpPr>
        <p:spPr bwMode="auto">
          <a:xfrm>
            <a:off x="2357438" y="3038475"/>
            <a:ext cx="17637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0126" name="Rectangle 31"/>
          <p:cNvSpPr>
            <a:spLocks noChangeArrowheads="1"/>
          </p:cNvSpPr>
          <p:nvPr/>
        </p:nvSpPr>
        <p:spPr bwMode="auto">
          <a:xfrm>
            <a:off x="2439988" y="3098800"/>
            <a:ext cx="148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  <a:cs typeface="Arial" panose="020B0604020202020204" pitchFamily="34" charset="0"/>
              </a:rPr>
              <a:t>Collection</a:t>
            </a:r>
            <a:endParaRPr lang="en-US" altLang="en-US" sz="2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0127" name="Rectangle 32"/>
          <p:cNvSpPr>
            <a:spLocks noChangeArrowheads="1"/>
          </p:cNvSpPr>
          <p:nvPr/>
        </p:nvSpPr>
        <p:spPr bwMode="auto">
          <a:xfrm>
            <a:off x="2357438" y="2124075"/>
            <a:ext cx="17637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0128" name="Rectangle 33"/>
          <p:cNvSpPr>
            <a:spLocks noChangeArrowheads="1"/>
          </p:cNvSpPr>
          <p:nvPr/>
        </p:nvSpPr>
        <p:spPr bwMode="auto">
          <a:xfrm>
            <a:off x="2439988" y="2184400"/>
            <a:ext cx="129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CC"/>
                </a:solidFill>
                <a:cs typeface="Arial" panose="020B0604020202020204" pitchFamily="34" charset="0"/>
              </a:rPr>
              <a:t>Ordering</a:t>
            </a:r>
            <a:endParaRPr lang="en-US" altLang="en-US" sz="2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60129" name="Group 34"/>
          <p:cNvGrpSpPr>
            <a:grpSpLocks/>
          </p:cNvGrpSpPr>
          <p:nvPr/>
        </p:nvGrpSpPr>
        <p:grpSpPr bwMode="auto">
          <a:xfrm>
            <a:off x="2879725" y="1563688"/>
            <a:ext cx="835025" cy="481012"/>
            <a:chOff x="2041" y="985"/>
            <a:chExt cx="591" cy="303"/>
          </a:xfrm>
        </p:grpSpPr>
        <p:sp>
          <p:nvSpPr>
            <p:cNvPr id="260164" name="Freeform 35"/>
            <p:cNvSpPr>
              <a:spLocks/>
            </p:cNvSpPr>
            <p:nvPr/>
          </p:nvSpPr>
          <p:spPr bwMode="auto">
            <a:xfrm>
              <a:off x="2075" y="985"/>
              <a:ext cx="557" cy="246"/>
            </a:xfrm>
            <a:custGeom>
              <a:avLst/>
              <a:gdLst>
                <a:gd name="T0" fmla="*/ 0 w 557"/>
                <a:gd name="T1" fmla="*/ 246 h 246"/>
                <a:gd name="T2" fmla="*/ 15 w 557"/>
                <a:gd name="T3" fmla="*/ 220 h 246"/>
                <a:gd name="T4" fmla="*/ 33 w 557"/>
                <a:gd name="T5" fmla="*/ 194 h 246"/>
                <a:gd name="T6" fmla="*/ 54 w 557"/>
                <a:gd name="T7" fmla="*/ 170 h 246"/>
                <a:gd name="T8" fmla="*/ 79 w 557"/>
                <a:gd name="T9" fmla="*/ 147 h 246"/>
                <a:gd name="T10" fmla="*/ 106 w 557"/>
                <a:gd name="T11" fmla="*/ 126 h 246"/>
                <a:gd name="T12" fmla="*/ 137 w 557"/>
                <a:gd name="T13" fmla="*/ 105 h 246"/>
                <a:gd name="T14" fmla="*/ 170 w 557"/>
                <a:gd name="T15" fmla="*/ 87 h 246"/>
                <a:gd name="T16" fmla="*/ 205 w 557"/>
                <a:gd name="T17" fmla="*/ 69 h 246"/>
                <a:gd name="T18" fmla="*/ 243 w 557"/>
                <a:gd name="T19" fmla="*/ 54 h 246"/>
                <a:gd name="T20" fmla="*/ 283 w 557"/>
                <a:gd name="T21" fmla="*/ 40 h 246"/>
                <a:gd name="T22" fmla="*/ 325 w 557"/>
                <a:gd name="T23" fmla="*/ 28 h 246"/>
                <a:gd name="T24" fmla="*/ 368 w 557"/>
                <a:gd name="T25" fmla="*/ 18 h 246"/>
                <a:gd name="T26" fmla="*/ 413 w 557"/>
                <a:gd name="T27" fmla="*/ 10 h 246"/>
                <a:gd name="T28" fmla="*/ 460 w 557"/>
                <a:gd name="T29" fmla="*/ 5 h 246"/>
                <a:gd name="T30" fmla="*/ 508 w 557"/>
                <a:gd name="T31" fmla="*/ 1 h 246"/>
                <a:gd name="T32" fmla="*/ 557 w 557"/>
                <a:gd name="T33" fmla="*/ 0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7" h="246">
                  <a:moveTo>
                    <a:pt x="0" y="246"/>
                  </a:moveTo>
                  <a:lnTo>
                    <a:pt x="15" y="220"/>
                  </a:lnTo>
                  <a:lnTo>
                    <a:pt x="33" y="194"/>
                  </a:lnTo>
                  <a:lnTo>
                    <a:pt x="54" y="170"/>
                  </a:lnTo>
                  <a:lnTo>
                    <a:pt x="79" y="147"/>
                  </a:lnTo>
                  <a:lnTo>
                    <a:pt x="106" y="126"/>
                  </a:lnTo>
                  <a:lnTo>
                    <a:pt x="137" y="105"/>
                  </a:lnTo>
                  <a:lnTo>
                    <a:pt x="170" y="87"/>
                  </a:lnTo>
                  <a:lnTo>
                    <a:pt x="205" y="69"/>
                  </a:lnTo>
                  <a:lnTo>
                    <a:pt x="243" y="54"/>
                  </a:lnTo>
                  <a:lnTo>
                    <a:pt x="283" y="40"/>
                  </a:lnTo>
                  <a:lnTo>
                    <a:pt x="325" y="28"/>
                  </a:lnTo>
                  <a:lnTo>
                    <a:pt x="368" y="18"/>
                  </a:lnTo>
                  <a:lnTo>
                    <a:pt x="413" y="10"/>
                  </a:lnTo>
                  <a:lnTo>
                    <a:pt x="460" y="5"/>
                  </a:lnTo>
                  <a:lnTo>
                    <a:pt x="508" y="1"/>
                  </a:lnTo>
                  <a:lnTo>
                    <a:pt x="557" y="0"/>
                  </a:lnTo>
                </a:path>
              </a:pathLst>
            </a:cu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65" name="Freeform 36"/>
            <p:cNvSpPr>
              <a:spLocks/>
            </p:cNvSpPr>
            <p:nvPr/>
          </p:nvSpPr>
          <p:spPr bwMode="auto">
            <a:xfrm>
              <a:off x="2041" y="1192"/>
              <a:ext cx="83" cy="96"/>
            </a:xfrm>
            <a:custGeom>
              <a:avLst/>
              <a:gdLst>
                <a:gd name="T0" fmla="*/ 0 w 83"/>
                <a:gd name="T1" fmla="*/ 0 h 96"/>
                <a:gd name="T2" fmla="*/ 16 w 83"/>
                <a:gd name="T3" fmla="*/ 96 h 96"/>
                <a:gd name="T4" fmla="*/ 83 w 83"/>
                <a:gd name="T5" fmla="*/ 26 h 96"/>
                <a:gd name="T6" fmla="*/ 34 w 83"/>
                <a:gd name="T7" fmla="*/ 39 h 96"/>
                <a:gd name="T8" fmla="*/ 0 w 8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96">
                  <a:moveTo>
                    <a:pt x="0" y="0"/>
                  </a:moveTo>
                  <a:lnTo>
                    <a:pt x="16" y="96"/>
                  </a:lnTo>
                  <a:lnTo>
                    <a:pt x="83" y="26"/>
                  </a:lnTo>
                  <a:lnTo>
                    <a:pt x="34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30" name="Group 37"/>
          <p:cNvGrpSpPr>
            <a:grpSpLocks/>
          </p:cNvGrpSpPr>
          <p:nvPr/>
        </p:nvGrpSpPr>
        <p:grpSpPr bwMode="auto">
          <a:xfrm>
            <a:off x="2838450" y="2552700"/>
            <a:ext cx="122238" cy="379413"/>
            <a:chOff x="2011" y="1608"/>
            <a:chExt cx="87" cy="239"/>
          </a:xfrm>
        </p:grpSpPr>
        <p:sp>
          <p:nvSpPr>
            <p:cNvPr id="260162" name="Rectangle 38"/>
            <p:cNvSpPr>
              <a:spLocks noChangeArrowheads="1"/>
            </p:cNvSpPr>
            <p:nvPr/>
          </p:nvSpPr>
          <p:spPr bwMode="auto">
            <a:xfrm>
              <a:off x="2047" y="1608"/>
              <a:ext cx="16" cy="181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0163" name="Freeform 39"/>
            <p:cNvSpPr>
              <a:spLocks/>
            </p:cNvSpPr>
            <p:nvPr/>
          </p:nvSpPr>
          <p:spPr bwMode="auto">
            <a:xfrm>
              <a:off x="2011" y="1760"/>
              <a:ext cx="87" cy="87"/>
            </a:xfrm>
            <a:custGeom>
              <a:avLst/>
              <a:gdLst>
                <a:gd name="T0" fmla="*/ 0 w 87"/>
                <a:gd name="T1" fmla="*/ 0 h 87"/>
                <a:gd name="T2" fmla="*/ 44 w 87"/>
                <a:gd name="T3" fmla="*/ 87 h 87"/>
                <a:gd name="T4" fmla="*/ 87 w 87"/>
                <a:gd name="T5" fmla="*/ 0 h 87"/>
                <a:gd name="T6" fmla="*/ 44 w 87"/>
                <a:gd name="T7" fmla="*/ 27 h 87"/>
                <a:gd name="T8" fmla="*/ 0 w 87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44" y="87"/>
                  </a:lnTo>
                  <a:lnTo>
                    <a:pt x="87" y="0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31" name="Group 40"/>
          <p:cNvGrpSpPr>
            <a:grpSpLocks/>
          </p:cNvGrpSpPr>
          <p:nvPr/>
        </p:nvGrpSpPr>
        <p:grpSpPr bwMode="auto">
          <a:xfrm>
            <a:off x="2838450" y="3467100"/>
            <a:ext cx="122238" cy="379413"/>
            <a:chOff x="2011" y="2184"/>
            <a:chExt cx="87" cy="239"/>
          </a:xfrm>
        </p:grpSpPr>
        <p:sp>
          <p:nvSpPr>
            <p:cNvPr id="260160" name="Rectangle 41"/>
            <p:cNvSpPr>
              <a:spLocks noChangeArrowheads="1"/>
            </p:cNvSpPr>
            <p:nvPr/>
          </p:nvSpPr>
          <p:spPr bwMode="auto">
            <a:xfrm>
              <a:off x="2047" y="2184"/>
              <a:ext cx="16" cy="181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0161" name="Freeform 42"/>
            <p:cNvSpPr>
              <a:spLocks/>
            </p:cNvSpPr>
            <p:nvPr/>
          </p:nvSpPr>
          <p:spPr bwMode="auto">
            <a:xfrm>
              <a:off x="2011" y="2336"/>
              <a:ext cx="87" cy="87"/>
            </a:xfrm>
            <a:custGeom>
              <a:avLst/>
              <a:gdLst>
                <a:gd name="T0" fmla="*/ 0 w 87"/>
                <a:gd name="T1" fmla="*/ 0 h 87"/>
                <a:gd name="T2" fmla="*/ 44 w 87"/>
                <a:gd name="T3" fmla="*/ 87 h 87"/>
                <a:gd name="T4" fmla="*/ 87 w 87"/>
                <a:gd name="T5" fmla="*/ 0 h 87"/>
                <a:gd name="T6" fmla="*/ 44 w 87"/>
                <a:gd name="T7" fmla="*/ 27 h 87"/>
                <a:gd name="T8" fmla="*/ 0 w 87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87">
                  <a:moveTo>
                    <a:pt x="0" y="0"/>
                  </a:moveTo>
                  <a:lnTo>
                    <a:pt x="44" y="87"/>
                  </a:lnTo>
                  <a:lnTo>
                    <a:pt x="87" y="0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32" name="Group 43"/>
          <p:cNvGrpSpPr>
            <a:grpSpLocks/>
          </p:cNvGrpSpPr>
          <p:nvPr/>
        </p:nvGrpSpPr>
        <p:grpSpPr bwMode="auto">
          <a:xfrm>
            <a:off x="2967038" y="4535488"/>
            <a:ext cx="339725" cy="360362"/>
            <a:chOff x="2103" y="2857"/>
            <a:chExt cx="240" cy="227"/>
          </a:xfrm>
        </p:grpSpPr>
        <p:sp>
          <p:nvSpPr>
            <p:cNvPr id="260158" name="Freeform 44"/>
            <p:cNvSpPr>
              <a:spLocks/>
            </p:cNvSpPr>
            <p:nvPr/>
          </p:nvSpPr>
          <p:spPr bwMode="auto">
            <a:xfrm>
              <a:off x="2103" y="2857"/>
              <a:ext cx="179" cy="185"/>
            </a:xfrm>
            <a:custGeom>
              <a:avLst/>
              <a:gdLst>
                <a:gd name="T0" fmla="*/ 179 w 179"/>
                <a:gd name="T1" fmla="*/ 185 h 185"/>
                <a:gd name="T2" fmla="*/ 160 w 179"/>
                <a:gd name="T3" fmla="*/ 180 h 185"/>
                <a:gd name="T4" fmla="*/ 142 w 179"/>
                <a:gd name="T5" fmla="*/ 175 h 185"/>
                <a:gd name="T6" fmla="*/ 124 w 179"/>
                <a:gd name="T7" fmla="*/ 168 h 185"/>
                <a:gd name="T8" fmla="*/ 108 w 179"/>
                <a:gd name="T9" fmla="*/ 160 h 185"/>
                <a:gd name="T10" fmla="*/ 92 w 179"/>
                <a:gd name="T11" fmla="*/ 151 h 185"/>
                <a:gd name="T12" fmla="*/ 77 w 179"/>
                <a:gd name="T13" fmla="*/ 141 h 185"/>
                <a:gd name="T14" fmla="*/ 63 w 179"/>
                <a:gd name="T15" fmla="*/ 130 h 185"/>
                <a:gd name="T16" fmla="*/ 51 w 179"/>
                <a:gd name="T17" fmla="*/ 118 h 185"/>
                <a:gd name="T18" fmla="*/ 40 w 179"/>
                <a:gd name="T19" fmla="*/ 105 h 185"/>
                <a:gd name="T20" fmla="*/ 30 w 179"/>
                <a:gd name="T21" fmla="*/ 92 h 185"/>
                <a:gd name="T22" fmla="*/ 21 w 179"/>
                <a:gd name="T23" fmla="*/ 78 h 185"/>
                <a:gd name="T24" fmla="*/ 14 w 179"/>
                <a:gd name="T25" fmla="*/ 64 h 185"/>
                <a:gd name="T26" fmla="*/ 8 w 179"/>
                <a:gd name="T27" fmla="*/ 48 h 185"/>
                <a:gd name="T28" fmla="*/ 3 w 179"/>
                <a:gd name="T29" fmla="*/ 33 h 185"/>
                <a:gd name="T30" fmla="*/ 1 w 179"/>
                <a:gd name="T31" fmla="*/ 17 h 185"/>
                <a:gd name="T32" fmla="*/ 0 w 179"/>
                <a:gd name="T33" fmla="*/ 0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9" h="185">
                  <a:moveTo>
                    <a:pt x="179" y="185"/>
                  </a:moveTo>
                  <a:lnTo>
                    <a:pt x="160" y="180"/>
                  </a:lnTo>
                  <a:lnTo>
                    <a:pt x="142" y="175"/>
                  </a:lnTo>
                  <a:lnTo>
                    <a:pt x="124" y="168"/>
                  </a:lnTo>
                  <a:lnTo>
                    <a:pt x="108" y="160"/>
                  </a:lnTo>
                  <a:lnTo>
                    <a:pt x="92" y="151"/>
                  </a:lnTo>
                  <a:lnTo>
                    <a:pt x="77" y="141"/>
                  </a:lnTo>
                  <a:lnTo>
                    <a:pt x="63" y="130"/>
                  </a:lnTo>
                  <a:lnTo>
                    <a:pt x="51" y="118"/>
                  </a:lnTo>
                  <a:lnTo>
                    <a:pt x="40" y="105"/>
                  </a:lnTo>
                  <a:lnTo>
                    <a:pt x="30" y="92"/>
                  </a:lnTo>
                  <a:lnTo>
                    <a:pt x="21" y="78"/>
                  </a:lnTo>
                  <a:lnTo>
                    <a:pt x="14" y="64"/>
                  </a:lnTo>
                  <a:lnTo>
                    <a:pt x="8" y="48"/>
                  </a:lnTo>
                  <a:lnTo>
                    <a:pt x="3" y="33"/>
                  </a:lnTo>
                  <a:lnTo>
                    <a:pt x="1" y="17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59" name="Freeform 45"/>
            <p:cNvSpPr>
              <a:spLocks/>
            </p:cNvSpPr>
            <p:nvPr/>
          </p:nvSpPr>
          <p:spPr bwMode="auto">
            <a:xfrm>
              <a:off x="2252" y="2998"/>
              <a:ext cx="91" cy="86"/>
            </a:xfrm>
            <a:custGeom>
              <a:avLst/>
              <a:gdLst>
                <a:gd name="T0" fmla="*/ 0 w 91"/>
                <a:gd name="T1" fmla="*/ 86 h 86"/>
                <a:gd name="T2" fmla="*/ 91 w 91"/>
                <a:gd name="T3" fmla="*/ 51 h 86"/>
                <a:gd name="T4" fmla="*/ 9 w 91"/>
                <a:gd name="T5" fmla="*/ 0 h 86"/>
                <a:gd name="T6" fmla="*/ 31 w 91"/>
                <a:gd name="T7" fmla="*/ 45 h 86"/>
                <a:gd name="T8" fmla="*/ 0 w 91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86">
                  <a:moveTo>
                    <a:pt x="0" y="86"/>
                  </a:moveTo>
                  <a:lnTo>
                    <a:pt x="91" y="51"/>
                  </a:lnTo>
                  <a:lnTo>
                    <a:pt x="9" y="0"/>
                  </a:lnTo>
                  <a:lnTo>
                    <a:pt x="31" y="4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33" name="Group 46"/>
          <p:cNvGrpSpPr>
            <a:grpSpLocks/>
          </p:cNvGrpSpPr>
          <p:nvPr/>
        </p:nvGrpSpPr>
        <p:grpSpPr bwMode="auto">
          <a:xfrm>
            <a:off x="4459288" y="5073650"/>
            <a:ext cx="269875" cy="138113"/>
            <a:chOff x="3160" y="3196"/>
            <a:chExt cx="191" cy="87"/>
          </a:xfrm>
        </p:grpSpPr>
        <p:sp>
          <p:nvSpPr>
            <p:cNvPr id="260156" name="Rectangle 47"/>
            <p:cNvSpPr>
              <a:spLocks noChangeArrowheads="1"/>
            </p:cNvSpPr>
            <p:nvPr/>
          </p:nvSpPr>
          <p:spPr bwMode="auto">
            <a:xfrm>
              <a:off x="3160" y="3231"/>
              <a:ext cx="133" cy="16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0157" name="Freeform 48"/>
            <p:cNvSpPr>
              <a:spLocks/>
            </p:cNvSpPr>
            <p:nvPr/>
          </p:nvSpPr>
          <p:spPr bwMode="auto">
            <a:xfrm>
              <a:off x="3264" y="3196"/>
              <a:ext cx="87" cy="87"/>
            </a:xfrm>
            <a:custGeom>
              <a:avLst/>
              <a:gdLst>
                <a:gd name="T0" fmla="*/ 0 w 87"/>
                <a:gd name="T1" fmla="*/ 87 h 87"/>
                <a:gd name="T2" fmla="*/ 87 w 87"/>
                <a:gd name="T3" fmla="*/ 43 h 87"/>
                <a:gd name="T4" fmla="*/ 0 w 87"/>
                <a:gd name="T5" fmla="*/ 0 h 87"/>
                <a:gd name="T6" fmla="*/ 27 w 87"/>
                <a:gd name="T7" fmla="*/ 43 h 87"/>
                <a:gd name="T8" fmla="*/ 0 w 87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87" y="43"/>
                  </a:lnTo>
                  <a:lnTo>
                    <a:pt x="0" y="0"/>
                  </a:lnTo>
                  <a:lnTo>
                    <a:pt x="27" y="4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34" name="Group 49"/>
          <p:cNvGrpSpPr>
            <a:grpSpLocks/>
          </p:cNvGrpSpPr>
          <p:nvPr/>
        </p:nvGrpSpPr>
        <p:grpSpPr bwMode="auto">
          <a:xfrm>
            <a:off x="5783263" y="4422775"/>
            <a:ext cx="387350" cy="455613"/>
            <a:chOff x="4098" y="2786"/>
            <a:chExt cx="275" cy="287"/>
          </a:xfrm>
        </p:grpSpPr>
        <p:sp>
          <p:nvSpPr>
            <p:cNvPr id="260154" name="Freeform 50"/>
            <p:cNvSpPr>
              <a:spLocks/>
            </p:cNvSpPr>
            <p:nvPr/>
          </p:nvSpPr>
          <p:spPr bwMode="auto">
            <a:xfrm>
              <a:off x="4098" y="2845"/>
              <a:ext cx="233" cy="228"/>
            </a:xfrm>
            <a:custGeom>
              <a:avLst/>
              <a:gdLst>
                <a:gd name="T0" fmla="*/ 233 w 233"/>
                <a:gd name="T1" fmla="*/ 0 h 228"/>
                <a:gd name="T2" fmla="*/ 228 w 233"/>
                <a:gd name="T3" fmla="*/ 24 h 228"/>
                <a:gd name="T4" fmla="*/ 221 w 233"/>
                <a:gd name="T5" fmla="*/ 47 h 228"/>
                <a:gd name="T6" fmla="*/ 213 w 233"/>
                <a:gd name="T7" fmla="*/ 69 h 228"/>
                <a:gd name="T8" fmla="*/ 203 w 233"/>
                <a:gd name="T9" fmla="*/ 90 h 228"/>
                <a:gd name="T10" fmla="*/ 192 w 233"/>
                <a:gd name="T11" fmla="*/ 110 h 228"/>
                <a:gd name="T12" fmla="*/ 179 w 233"/>
                <a:gd name="T13" fmla="*/ 129 h 228"/>
                <a:gd name="T14" fmla="*/ 166 w 233"/>
                <a:gd name="T15" fmla="*/ 146 h 228"/>
                <a:gd name="T16" fmla="*/ 151 w 233"/>
                <a:gd name="T17" fmla="*/ 162 h 228"/>
                <a:gd name="T18" fmla="*/ 135 w 233"/>
                <a:gd name="T19" fmla="*/ 177 h 228"/>
                <a:gd name="T20" fmla="*/ 118 w 233"/>
                <a:gd name="T21" fmla="*/ 189 h 228"/>
                <a:gd name="T22" fmla="*/ 100 w 233"/>
                <a:gd name="T23" fmla="*/ 201 h 228"/>
                <a:gd name="T24" fmla="*/ 81 w 233"/>
                <a:gd name="T25" fmla="*/ 210 h 228"/>
                <a:gd name="T26" fmla="*/ 62 w 233"/>
                <a:gd name="T27" fmla="*/ 218 h 228"/>
                <a:gd name="T28" fmla="*/ 42 w 233"/>
                <a:gd name="T29" fmla="*/ 223 h 228"/>
                <a:gd name="T30" fmla="*/ 21 w 233"/>
                <a:gd name="T31" fmla="*/ 227 h 228"/>
                <a:gd name="T32" fmla="*/ 0 w 233"/>
                <a:gd name="T33" fmla="*/ 228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3" h="228">
                  <a:moveTo>
                    <a:pt x="233" y="0"/>
                  </a:moveTo>
                  <a:lnTo>
                    <a:pt x="228" y="24"/>
                  </a:lnTo>
                  <a:lnTo>
                    <a:pt x="221" y="47"/>
                  </a:lnTo>
                  <a:lnTo>
                    <a:pt x="213" y="69"/>
                  </a:lnTo>
                  <a:lnTo>
                    <a:pt x="203" y="90"/>
                  </a:lnTo>
                  <a:lnTo>
                    <a:pt x="192" y="110"/>
                  </a:lnTo>
                  <a:lnTo>
                    <a:pt x="179" y="129"/>
                  </a:lnTo>
                  <a:lnTo>
                    <a:pt x="166" y="146"/>
                  </a:lnTo>
                  <a:lnTo>
                    <a:pt x="151" y="162"/>
                  </a:lnTo>
                  <a:lnTo>
                    <a:pt x="135" y="177"/>
                  </a:lnTo>
                  <a:lnTo>
                    <a:pt x="118" y="189"/>
                  </a:lnTo>
                  <a:lnTo>
                    <a:pt x="100" y="201"/>
                  </a:lnTo>
                  <a:lnTo>
                    <a:pt x="81" y="210"/>
                  </a:lnTo>
                  <a:lnTo>
                    <a:pt x="62" y="218"/>
                  </a:lnTo>
                  <a:lnTo>
                    <a:pt x="42" y="223"/>
                  </a:lnTo>
                  <a:lnTo>
                    <a:pt x="21" y="227"/>
                  </a:lnTo>
                  <a:lnTo>
                    <a:pt x="0" y="228"/>
                  </a:lnTo>
                </a:path>
              </a:pathLst>
            </a:cu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55" name="Freeform 51"/>
            <p:cNvSpPr>
              <a:spLocks/>
            </p:cNvSpPr>
            <p:nvPr/>
          </p:nvSpPr>
          <p:spPr bwMode="auto">
            <a:xfrm>
              <a:off x="4287" y="2786"/>
              <a:ext cx="86" cy="90"/>
            </a:xfrm>
            <a:custGeom>
              <a:avLst/>
              <a:gdLst>
                <a:gd name="T0" fmla="*/ 86 w 86"/>
                <a:gd name="T1" fmla="*/ 90 h 90"/>
                <a:gd name="T2" fmla="*/ 50 w 86"/>
                <a:gd name="T3" fmla="*/ 0 h 90"/>
                <a:gd name="T4" fmla="*/ 0 w 86"/>
                <a:gd name="T5" fmla="*/ 83 h 90"/>
                <a:gd name="T6" fmla="*/ 45 w 86"/>
                <a:gd name="T7" fmla="*/ 60 h 90"/>
                <a:gd name="T8" fmla="*/ 86 w 86"/>
                <a:gd name="T9" fmla="*/ 9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90">
                  <a:moveTo>
                    <a:pt x="86" y="90"/>
                  </a:moveTo>
                  <a:lnTo>
                    <a:pt x="50" y="0"/>
                  </a:lnTo>
                  <a:lnTo>
                    <a:pt x="0" y="83"/>
                  </a:lnTo>
                  <a:lnTo>
                    <a:pt x="45" y="60"/>
                  </a:lnTo>
                  <a:lnTo>
                    <a:pt x="86" y="9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35" name="Group 52"/>
          <p:cNvGrpSpPr>
            <a:grpSpLocks/>
          </p:cNvGrpSpPr>
          <p:nvPr/>
        </p:nvGrpSpPr>
        <p:grpSpPr bwMode="auto">
          <a:xfrm>
            <a:off x="6089650" y="3543300"/>
            <a:ext cx="123825" cy="379413"/>
            <a:chOff x="4316" y="2232"/>
            <a:chExt cx="87" cy="239"/>
          </a:xfrm>
        </p:grpSpPr>
        <p:sp>
          <p:nvSpPr>
            <p:cNvPr id="260152" name="Rectangle 53"/>
            <p:cNvSpPr>
              <a:spLocks noChangeArrowheads="1"/>
            </p:cNvSpPr>
            <p:nvPr/>
          </p:nvSpPr>
          <p:spPr bwMode="auto">
            <a:xfrm>
              <a:off x="4351" y="2290"/>
              <a:ext cx="16" cy="181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0153" name="Freeform 54"/>
            <p:cNvSpPr>
              <a:spLocks/>
            </p:cNvSpPr>
            <p:nvPr/>
          </p:nvSpPr>
          <p:spPr bwMode="auto">
            <a:xfrm>
              <a:off x="4316" y="2232"/>
              <a:ext cx="87" cy="87"/>
            </a:xfrm>
            <a:custGeom>
              <a:avLst/>
              <a:gdLst>
                <a:gd name="T0" fmla="*/ 87 w 87"/>
                <a:gd name="T1" fmla="*/ 87 h 87"/>
                <a:gd name="T2" fmla="*/ 43 w 87"/>
                <a:gd name="T3" fmla="*/ 0 h 87"/>
                <a:gd name="T4" fmla="*/ 0 w 87"/>
                <a:gd name="T5" fmla="*/ 87 h 87"/>
                <a:gd name="T6" fmla="*/ 43 w 87"/>
                <a:gd name="T7" fmla="*/ 60 h 87"/>
                <a:gd name="T8" fmla="*/ 87 w 87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87">
                  <a:moveTo>
                    <a:pt x="87" y="87"/>
                  </a:moveTo>
                  <a:lnTo>
                    <a:pt x="43" y="0"/>
                  </a:lnTo>
                  <a:lnTo>
                    <a:pt x="0" y="87"/>
                  </a:lnTo>
                  <a:lnTo>
                    <a:pt x="43" y="60"/>
                  </a:lnTo>
                  <a:lnTo>
                    <a:pt x="87" y="8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36" name="Group 55"/>
          <p:cNvGrpSpPr>
            <a:grpSpLocks/>
          </p:cNvGrpSpPr>
          <p:nvPr/>
        </p:nvGrpSpPr>
        <p:grpSpPr bwMode="auto">
          <a:xfrm>
            <a:off x="6089650" y="2628900"/>
            <a:ext cx="123825" cy="379413"/>
            <a:chOff x="4316" y="1656"/>
            <a:chExt cx="87" cy="239"/>
          </a:xfrm>
        </p:grpSpPr>
        <p:sp>
          <p:nvSpPr>
            <p:cNvPr id="260150" name="Rectangle 56"/>
            <p:cNvSpPr>
              <a:spLocks noChangeArrowheads="1"/>
            </p:cNvSpPr>
            <p:nvPr/>
          </p:nvSpPr>
          <p:spPr bwMode="auto">
            <a:xfrm>
              <a:off x="4351" y="1714"/>
              <a:ext cx="16" cy="181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0151" name="Freeform 57"/>
            <p:cNvSpPr>
              <a:spLocks/>
            </p:cNvSpPr>
            <p:nvPr/>
          </p:nvSpPr>
          <p:spPr bwMode="auto">
            <a:xfrm>
              <a:off x="4316" y="1656"/>
              <a:ext cx="87" cy="87"/>
            </a:xfrm>
            <a:custGeom>
              <a:avLst/>
              <a:gdLst>
                <a:gd name="T0" fmla="*/ 87 w 87"/>
                <a:gd name="T1" fmla="*/ 87 h 87"/>
                <a:gd name="T2" fmla="*/ 43 w 87"/>
                <a:gd name="T3" fmla="*/ 0 h 87"/>
                <a:gd name="T4" fmla="*/ 0 w 87"/>
                <a:gd name="T5" fmla="*/ 87 h 87"/>
                <a:gd name="T6" fmla="*/ 43 w 87"/>
                <a:gd name="T7" fmla="*/ 60 h 87"/>
                <a:gd name="T8" fmla="*/ 87 w 87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87">
                  <a:moveTo>
                    <a:pt x="87" y="87"/>
                  </a:moveTo>
                  <a:lnTo>
                    <a:pt x="43" y="0"/>
                  </a:lnTo>
                  <a:lnTo>
                    <a:pt x="0" y="87"/>
                  </a:lnTo>
                  <a:lnTo>
                    <a:pt x="43" y="60"/>
                  </a:lnTo>
                  <a:lnTo>
                    <a:pt x="87" y="8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37" name="Group 58"/>
          <p:cNvGrpSpPr>
            <a:grpSpLocks/>
          </p:cNvGrpSpPr>
          <p:nvPr/>
        </p:nvGrpSpPr>
        <p:grpSpPr bwMode="auto">
          <a:xfrm>
            <a:off x="5272088" y="1339850"/>
            <a:ext cx="473075" cy="138113"/>
            <a:chOff x="3736" y="844"/>
            <a:chExt cx="335" cy="87"/>
          </a:xfrm>
        </p:grpSpPr>
        <p:sp>
          <p:nvSpPr>
            <p:cNvPr id="260148" name="Rectangle 59"/>
            <p:cNvSpPr>
              <a:spLocks noChangeArrowheads="1"/>
            </p:cNvSpPr>
            <p:nvPr/>
          </p:nvSpPr>
          <p:spPr bwMode="auto">
            <a:xfrm>
              <a:off x="3736" y="879"/>
              <a:ext cx="277" cy="16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0149" name="Freeform 60"/>
            <p:cNvSpPr>
              <a:spLocks/>
            </p:cNvSpPr>
            <p:nvPr/>
          </p:nvSpPr>
          <p:spPr bwMode="auto">
            <a:xfrm>
              <a:off x="3984" y="844"/>
              <a:ext cx="87" cy="87"/>
            </a:xfrm>
            <a:custGeom>
              <a:avLst/>
              <a:gdLst>
                <a:gd name="T0" fmla="*/ 0 w 87"/>
                <a:gd name="T1" fmla="*/ 87 h 87"/>
                <a:gd name="T2" fmla="*/ 87 w 87"/>
                <a:gd name="T3" fmla="*/ 43 h 87"/>
                <a:gd name="T4" fmla="*/ 0 w 87"/>
                <a:gd name="T5" fmla="*/ 0 h 87"/>
                <a:gd name="T6" fmla="*/ 27 w 87"/>
                <a:gd name="T7" fmla="*/ 43 h 87"/>
                <a:gd name="T8" fmla="*/ 0 w 87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lnTo>
                    <a:pt x="87" y="43"/>
                  </a:lnTo>
                  <a:lnTo>
                    <a:pt x="0" y="0"/>
                  </a:lnTo>
                  <a:lnTo>
                    <a:pt x="27" y="4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38" name="Group 61"/>
          <p:cNvGrpSpPr>
            <a:grpSpLocks/>
          </p:cNvGrpSpPr>
          <p:nvPr/>
        </p:nvGrpSpPr>
        <p:grpSpPr bwMode="auto">
          <a:xfrm>
            <a:off x="5105400" y="1519238"/>
            <a:ext cx="1011238" cy="539750"/>
            <a:chOff x="3618" y="957"/>
            <a:chExt cx="717" cy="340"/>
          </a:xfrm>
        </p:grpSpPr>
        <p:sp>
          <p:nvSpPr>
            <p:cNvPr id="260146" name="Freeform 62"/>
            <p:cNvSpPr>
              <a:spLocks/>
            </p:cNvSpPr>
            <p:nvPr/>
          </p:nvSpPr>
          <p:spPr bwMode="auto">
            <a:xfrm>
              <a:off x="3677" y="998"/>
              <a:ext cx="658" cy="299"/>
            </a:xfrm>
            <a:custGeom>
              <a:avLst/>
              <a:gdLst>
                <a:gd name="T0" fmla="*/ 0 w 658"/>
                <a:gd name="T1" fmla="*/ 0 h 299"/>
                <a:gd name="T2" fmla="*/ 71 w 658"/>
                <a:gd name="T3" fmla="*/ 9 h 299"/>
                <a:gd name="T4" fmla="*/ 140 w 658"/>
                <a:gd name="T5" fmla="*/ 19 h 299"/>
                <a:gd name="T6" fmla="*/ 205 w 658"/>
                <a:gd name="T7" fmla="*/ 31 h 299"/>
                <a:gd name="T8" fmla="*/ 267 w 658"/>
                <a:gd name="T9" fmla="*/ 45 h 299"/>
                <a:gd name="T10" fmla="*/ 325 w 658"/>
                <a:gd name="T11" fmla="*/ 60 h 299"/>
                <a:gd name="T12" fmla="*/ 352 w 658"/>
                <a:gd name="T13" fmla="*/ 68 h 299"/>
                <a:gd name="T14" fmla="*/ 379 w 658"/>
                <a:gd name="T15" fmla="*/ 76 h 299"/>
                <a:gd name="T16" fmla="*/ 404 w 658"/>
                <a:gd name="T17" fmla="*/ 85 h 299"/>
                <a:gd name="T18" fmla="*/ 429 w 658"/>
                <a:gd name="T19" fmla="*/ 94 h 299"/>
                <a:gd name="T20" fmla="*/ 452 w 658"/>
                <a:gd name="T21" fmla="*/ 103 h 299"/>
                <a:gd name="T22" fmla="*/ 475 w 658"/>
                <a:gd name="T23" fmla="*/ 113 h 299"/>
                <a:gd name="T24" fmla="*/ 496 w 658"/>
                <a:gd name="T25" fmla="*/ 123 h 299"/>
                <a:gd name="T26" fmla="*/ 516 w 658"/>
                <a:gd name="T27" fmla="*/ 133 h 299"/>
                <a:gd name="T28" fmla="*/ 535 w 658"/>
                <a:gd name="T29" fmla="*/ 143 h 299"/>
                <a:gd name="T30" fmla="*/ 552 w 658"/>
                <a:gd name="T31" fmla="*/ 154 h 299"/>
                <a:gd name="T32" fmla="*/ 568 w 658"/>
                <a:gd name="T33" fmla="*/ 165 h 299"/>
                <a:gd name="T34" fmla="*/ 584 w 658"/>
                <a:gd name="T35" fmla="*/ 176 h 299"/>
                <a:gd name="T36" fmla="*/ 597 w 658"/>
                <a:gd name="T37" fmla="*/ 188 h 299"/>
                <a:gd name="T38" fmla="*/ 610 w 658"/>
                <a:gd name="T39" fmla="*/ 199 h 299"/>
                <a:gd name="T40" fmla="*/ 621 w 658"/>
                <a:gd name="T41" fmla="*/ 211 h 299"/>
                <a:gd name="T42" fmla="*/ 631 w 658"/>
                <a:gd name="T43" fmla="*/ 223 h 299"/>
                <a:gd name="T44" fmla="*/ 639 w 658"/>
                <a:gd name="T45" fmla="*/ 236 h 299"/>
                <a:gd name="T46" fmla="*/ 646 w 658"/>
                <a:gd name="T47" fmla="*/ 248 h 299"/>
                <a:gd name="T48" fmla="*/ 651 w 658"/>
                <a:gd name="T49" fmla="*/ 261 h 299"/>
                <a:gd name="T50" fmla="*/ 655 w 658"/>
                <a:gd name="T51" fmla="*/ 273 h 299"/>
                <a:gd name="T52" fmla="*/ 657 w 658"/>
                <a:gd name="T53" fmla="*/ 286 h 299"/>
                <a:gd name="T54" fmla="*/ 658 w 658"/>
                <a:gd name="T55" fmla="*/ 299 h 2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8" h="299">
                  <a:moveTo>
                    <a:pt x="0" y="0"/>
                  </a:moveTo>
                  <a:lnTo>
                    <a:pt x="71" y="9"/>
                  </a:lnTo>
                  <a:lnTo>
                    <a:pt x="140" y="19"/>
                  </a:lnTo>
                  <a:lnTo>
                    <a:pt x="205" y="31"/>
                  </a:lnTo>
                  <a:lnTo>
                    <a:pt x="267" y="45"/>
                  </a:lnTo>
                  <a:lnTo>
                    <a:pt x="325" y="60"/>
                  </a:lnTo>
                  <a:lnTo>
                    <a:pt x="352" y="68"/>
                  </a:lnTo>
                  <a:lnTo>
                    <a:pt x="379" y="76"/>
                  </a:lnTo>
                  <a:lnTo>
                    <a:pt x="404" y="85"/>
                  </a:lnTo>
                  <a:lnTo>
                    <a:pt x="429" y="94"/>
                  </a:lnTo>
                  <a:lnTo>
                    <a:pt x="452" y="103"/>
                  </a:lnTo>
                  <a:lnTo>
                    <a:pt x="475" y="113"/>
                  </a:lnTo>
                  <a:lnTo>
                    <a:pt x="496" y="123"/>
                  </a:lnTo>
                  <a:lnTo>
                    <a:pt x="516" y="133"/>
                  </a:lnTo>
                  <a:lnTo>
                    <a:pt x="535" y="143"/>
                  </a:lnTo>
                  <a:lnTo>
                    <a:pt x="552" y="154"/>
                  </a:lnTo>
                  <a:lnTo>
                    <a:pt x="568" y="165"/>
                  </a:lnTo>
                  <a:lnTo>
                    <a:pt x="584" y="176"/>
                  </a:lnTo>
                  <a:lnTo>
                    <a:pt x="597" y="188"/>
                  </a:lnTo>
                  <a:lnTo>
                    <a:pt x="610" y="199"/>
                  </a:lnTo>
                  <a:lnTo>
                    <a:pt x="621" y="211"/>
                  </a:lnTo>
                  <a:lnTo>
                    <a:pt x="631" y="223"/>
                  </a:lnTo>
                  <a:lnTo>
                    <a:pt x="639" y="236"/>
                  </a:lnTo>
                  <a:lnTo>
                    <a:pt x="646" y="248"/>
                  </a:lnTo>
                  <a:lnTo>
                    <a:pt x="651" y="261"/>
                  </a:lnTo>
                  <a:lnTo>
                    <a:pt x="655" y="273"/>
                  </a:lnTo>
                  <a:lnTo>
                    <a:pt x="657" y="286"/>
                  </a:lnTo>
                  <a:lnTo>
                    <a:pt x="658" y="299"/>
                  </a:lnTo>
                </a:path>
              </a:pathLst>
            </a:custGeom>
            <a:noFill/>
            <a:ln w="2540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7" name="Freeform 63"/>
            <p:cNvSpPr>
              <a:spLocks/>
            </p:cNvSpPr>
            <p:nvPr/>
          </p:nvSpPr>
          <p:spPr bwMode="auto">
            <a:xfrm>
              <a:off x="3618" y="957"/>
              <a:ext cx="90" cy="86"/>
            </a:xfrm>
            <a:custGeom>
              <a:avLst/>
              <a:gdLst>
                <a:gd name="T0" fmla="*/ 90 w 90"/>
                <a:gd name="T1" fmla="*/ 0 h 86"/>
                <a:gd name="T2" fmla="*/ 0 w 90"/>
                <a:gd name="T3" fmla="*/ 36 h 86"/>
                <a:gd name="T4" fmla="*/ 83 w 90"/>
                <a:gd name="T5" fmla="*/ 86 h 86"/>
                <a:gd name="T6" fmla="*/ 60 w 90"/>
                <a:gd name="T7" fmla="*/ 41 h 86"/>
                <a:gd name="T8" fmla="*/ 90 w 9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86">
                  <a:moveTo>
                    <a:pt x="90" y="0"/>
                  </a:moveTo>
                  <a:lnTo>
                    <a:pt x="0" y="36"/>
                  </a:lnTo>
                  <a:lnTo>
                    <a:pt x="83" y="86"/>
                  </a:lnTo>
                  <a:lnTo>
                    <a:pt x="60" y="4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39" name="Group 64"/>
          <p:cNvGrpSpPr>
            <a:grpSpLocks/>
          </p:cNvGrpSpPr>
          <p:nvPr/>
        </p:nvGrpSpPr>
        <p:grpSpPr bwMode="auto">
          <a:xfrm rot="20126201">
            <a:off x="2361117" y="911119"/>
            <a:ext cx="457200" cy="822960"/>
            <a:chOff x="2043" y="592"/>
            <a:chExt cx="252" cy="391"/>
          </a:xfrm>
        </p:grpSpPr>
        <p:sp>
          <p:nvSpPr>
            <p:cNvPr id="260144" name="Freeform 65"/>
            <p:cNvSpPr>
              <a:spLocks/>
            </p:cNvSpPr>
            <p:nvPr/>
          </p:nvSpPr>
          <p:spPr bwMode="auto">
            <a:xfrm>
              <a:off x="2043" y="592"/>
              <a:ext cx="222" cy="328"/>
            </a:xfrm>
            <a:custGeom>
              <a:avLst/>
              <a:gdLst>
                <a:gd name="T0" fmla="*/ 27 w 222"/>
                <a:gd name="T1" fmla="*/ 0 h 328"/>
                <a:gd name="T2" fmla="*/ 0 w 222"/>
                <a:gd name="T3" fmla="*/ 17 h 328"/>
                <a:gd name="T4" fmla="*/ 195 w 222"/>
                <a:gd name="T5" fmla="*/ 328 h 328"/>
                <a:gd name="T6" fmla="*/ 222 w 222"/>
                <a:gd name="T7" fmla="*/ 311 h 328"/>
                <a:gd name="T8" fmla="*/ 27 w 222"/>
                <a:gd name="T9" fmla="*/ 0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328">
                  <a:moveTo>
                    <a:pt x="27" y="0"/>
                  </a:moveTo>
                  <a:lnTo>
                    <a:pt x="0" y="17"/>
                  </a:lnTo>
                  <a:lnTo>
                    <a:pt x="195" y="328"/>
                  </a:lnTo>
                  <a:lnTo>
                    <a:pt x="222" y="3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5" name="Freeform 66"/>
            <p:cNvSpPr>
              <a:spLocks/>
            </p:cNvSpPr>
            <p:nvPr/>
          </p:nvSpPr>
          <p:spPr bwMode="auto">
            <a:xfrm>
              <a:off x="2174" y="842"/>
              <a:ext cx="121" cy="141"/>
            </a:xfrm>
            <a:custGeom>
              <a:avLst/>
              <a:gdLst>
                <a:gd name="T0" fmla="*/ 0 w 121"/>
                <a:gd name="T1" fmla="*/ 67 h 141"/>
                <a:gd name="T2" fmla="*/ 121 w 121"/>
                <a:gd name="T3" fmla="*/ 141 h 141"/>
                <a:gd name="T4" fmla="*/ 107 w 121"/>
                <a:gd name="T5" fmla="*/ 0 h 141"/>
                <a:gd name="T6" fmla="*/ 75 w 121"/>
                <a:gd name="T7" fmla="*/ 67 h 141"/>
                <a:gd name="T8" fmla="*/ 0 w 121"/>
                <a:gd name="T9" fmla="*/ 67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41">
                  <a:moveTo>
                    <a:pt x="0" y="67"/>
                  </a:moveTo>
                  <a:lnTo>
                    <a:pt x="121" y="141"/>
                  </a:lnTo>
                  <a:lnTo>
                    <a:pt x="107" y="0"/>
                  </a:lnTo>
                  <a:lnTo>
                    <a:pt x="75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40" name="Group 67"/>
          <p:cNvGrpSpPr>
            <a:grpSpLocks/>
          </p:cNvGrpSpPr>
          <p:nvPr/>
        </p:nvGrpSpPr>
        <p:grpSpPr bwMode="auto">
          <a:xfrm rot="1047272">
            <a:off x="5427671" y="805303"/>
            <a:ext cx="482600" cy="777876"/>
            <a:chOff x="3832" y="493"/>
            <a:chExt cx="342" cy="490"/>
          </a:xfrm>
        </p:grpSpPr>
        <p:sp>
          <p:nvSpPr>
            <p:cNvPr id="260142" name="Freeform 68"/>
            <p:cNvSpPr>
              <a:spLocks/>
            </p:cNvSpPr>
            <p:nvPr/>
          </p:nvSpPr>
          <p:spPr bwMode="auto">
            <a:xfrm>
              <a:off x="3863" y="493"/>
              <a:ext cx="311" cy="427"/>
            </a:xfrm>
            <a:custGeom>
              <a:avLst/>
              <a:gdLst>
                <a:gd name="T0" fmla="*/ 221 w 221"/>
                <a:gd name="T1" fmla="*/ 17 h 328"/>
                <a:gd name="T2" fmla="*/ 195 w 221"/>
                <a:gd name="T3" fmla="*/ 0 h 328"/>
                <a:gd name="T4" fmla="*/ 0 w 221"/>
                <a:gd name="T5" fmla="*/ 311 h 328"/>
                <a:gd name="T6" fmla="*/ 26 w 221"/>
                <a:gd name="T7" fmla="*/ 328 h 328"/>
                <a:gd name="T8" fmla="*/ 221 w 221"/>
                <a:gd name="T9" fmla="*/ 17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" h="328">
                  <a:moveTo>
                    <a:pt x="221" y="17"/>
                  </a:moveTo>
                  <a:lnTo>
                    <a:pt x="195" y="0"/>
                  </a:lnTo>
                  <a:lnTo>
                    <a:pt x="0" y="311"/>
                  </a:lnTo>
                  <a:lnTo>
                    <a:pt x="26" y="328"/>
                  </a:lnTo>
                  <a:lnTo>
                    <a:pt x="221" y="17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3" name="Freeform 69"/>
            <p:cNvSpPr>
              <a:spLocks/>
            </p:cNvSpPr>
            <p:nvPr/>
          </p:nvSpPr>
          <p:spPr bwMode="auto">
            <a:xfrm>
              <a:off x="3832" y="841"/>
              <a:ext cx="121" cy="142"/>
            </a:xfrm>
            <a:custGeom>
              <a:avLst/>
              <a:gdLst>
                <a:gd name="T0" fmla="*/ 13 w 121"/>
                <a:gd name="T1" fmla="*/ 0 h 142"/>
                <a:gd name="T2" fmla="*/ 0 w 121"/>
                <a:gd name="T3" fmla="*/ 142 h 142"/>
                <a:gd name="T4" fmla="*/ 121 w 121"/>
                <a:gd name="T5" fmla="*/ 67 h 142"/>
                <a:gd name="T6" fmla="*/ 46 w 121"/>
                <a:gd name="T7" fmla="*/ 68 h 142"/>
                <a:gd name="T8" fmla="*/ 13 w 121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42">
                  <a:moveTo>
                    <a:pt x="13" y="0"/>
                  </a:moveTo>
                  <a:lnTo>
                    <a:pt x="0" y="142"/>
                  </a:lnTo>
                  <a:lnTo>
                    <a:pt x="121" y="67"/>
                  </a:lnTo>
                  <a:lnTo>
                    <a:pt x="46" y="6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0141" name="TextBox 1"/>
          <p:cNvSpPr txBox="1">
            <a:spLocks noChangeArrowheads="1"/>
          </p:cNvSpPr>
          <p:nvPr/>
        </p:nvSpPr>
        <p:spPr bwMode="auto">
          <a:xfrm>
            <a:off x="3157334" y="238631"/>
            <a:ext cx="27862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Many diagnostic </a:t>
            </a:r>
            <a:r>
              <a:rPr lang="en-US" altLang="en-US" sz="2000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rrors occur here.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5779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032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Ordering the Right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Underutilization more prevalent than overutilization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cost of laboratory testing is downstream: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Prescriptions 	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Surgeries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errors and improve care by: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initial test ordering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Decision Support (CDS) tools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laboratory utilization should lead to more cost-effective care</a:t>
            </a:r>
            <a:endParaRPr 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Zhi, M et al. (2013) The landscape of inappropriate laboratory testing: a 15-year meta-analysis.  PLoS ONE 8(11): e78962. doi:1-.1371/journal.pone.0078962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67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9220200" cy="144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Survey of Clinicians’ Challenges 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Leads – John Hickner, MD, MSc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Epner, MEd, MBA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457200" y="1828800"/>
            <a:ext cx="8229600" cy="3733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 an article to highlight the challenges clinicians face for test ordering and result interpretation</a:t>
            </a:r>
          </a:p>
          <a:p>
            <a:pPr>
              <a:buFont typeface="Arial" charset="0"/>
              <a:buNone/>
            </a:pP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1 - Conduct focus groups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2 - Design a national survey of family physicians and internal medicine physicians 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5955268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CLIHC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Clinicians’  Challenges Team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12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9150" y="3733800"/>
            <a:ext cx="7505700" cy="2286000"/>
          </a:xfrm>
        </p:spPr>
        <p:txBody>
          <a:bodyPr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Hickner J, Thompson P, Wilkinson T, Epner P, Sheehan M, Pollock A, Lee J, Duke C, Jackson B,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Taylor J. </a:t>
            </a:r>
          </a:p>
          <a:p>
            <a:pPr marL="0" lvl="0" indent="0" algn="ctr">
              <a:spcBef>
                <a:spcPts val="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physicians' challenges in ordering clinical laboratory tests and interpreting results. </a:t>
            </a:r>
          </a:p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 Am Board Fam Med.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2014; 27:268-74.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 title="picture of the journa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01" y="228600"/>
            <a:ext cx="3028199" cy="4041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60960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http://www.jabfm.org/content/27/2/268.full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210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Physician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 ordered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for 31.4% of patient encounters and were uncertain about: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ordering in 14.7% 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patient encounters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Interpreting results in 8.3% </a:t>
            </a:r>
            <a:r>
              <a:rPr lang="en-US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patient encounters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to impact millions of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62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8686800" cy="1096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Algorithms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Leads – Michael Laposata, MD, PhD and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Marisa B. Marques, MD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457200" y="1728788"/>
            <a:ext cx="8229600" cy="42910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diagnostic algorithms for selected scenarios for appropriate laboratory testing to guide diagnosis and patient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information technology tools to guide appropriate laboratory test selection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5955268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CLIHC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Algorithms Team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93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3562"/>
            <a:ext cx="8229600" cy="731838"/>
          </a:xfrm>
        </p:spPr>
        <p:txBody>
          <a:bodyPr/>
          <a:lstStyle/>
          <a:p>
            <a:pPr lvl="2" algn="ctr" rtl="0">
              <a:lnSpc>
                <a:spcPts val="3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Identified</a:t>
            </a:r>
            <a:b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Prolonged partial thromboplastin time (PTT)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47801"/>
            <a:ext cx="8458200" cy="4648199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PTT testing is required for managing bleeding &amp; clotting problems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PTT testing is complicated and requires quick follow-up action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Consultative services from experts in the field are not universally available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on the appropriate coagulation laboratory testing is not readily available in emergent situations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02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2290" name="Content Placeholder 4"/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7543800" cy="28193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CLIHC™* 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Members</a:t>
            </a:r>
          </a:p>
          <a:p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Gap Identified</a:t>
            </a:r>
          </a:p>
          <a:p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Application Development Process</a:t>
            </a:r>
          </a:p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867400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*Clinical Laboratory Integration into Healthcare Collaborative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41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Goal 1: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 Design*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1828800"/>
            <a:ext cx="126892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Author Licensing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rved Left Arrow 8"/>
          <p:cNvSpPr/>
          <p:nvPr/>
        </p:nvSpPr>
        <p:spPr>
          <a:xfrm rot="5400000">
            <a:off x="3000374" y="3400425"/>
            <a:ext cx="628651" cy="1752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5400000">
            <a:off x="5015865" y="1397127"/>
            <a:ext cx="731520" cy="594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5070675" y="2743200"/>
            <a:ext cx="3810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3048000"/>
            <a:ext cx="8557642" cy="934783"/>
            <a:chOff x="304800" y="3048000"/>
            <a:chExt cx="8557642" cy="934783"/>
          </a:xfrm>
        </p:grpSpPr>
        <p:sp>
          <p:nvSpPr>
            <p:cNvPr id="10" name="Rounded Rectangle 9"/>
            <p:cNvSpPr/>
            <p:nvPr/>
          </p:nvSpPr>
          <p:spPr>
            <a:xfrm>
              <a:off x="3276600" y="3068383"/>
              <a:ext cx="1232917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Scientific Review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67400" y="3068383"/>
              <a:ext cx="1335596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CDC Scientific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Clearance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48200" y="3068383"/>
              <a:ext cx="1133476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 Review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91400" y="3048000"/>
              <a:ext cx="1471042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Peer Reviewed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Publication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4800" y="3068383"/>
              <a:ext cx="2857500" cy="914400"/>
              <a:chOff x="304800" y="3068383"/>
              <a:chExt cx="2857500" cy="9144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04800" y="3068383"/>
                <a:ext cx="1564196" cy="914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 Expert Design Group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905000" y="3068383"/>
                <a:ext cx="1257300" cy="914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Expert Algorithm Design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Chevron 20"/>
              <p:cNvSpPr/>
              <p:nvPr/>
            </p:nvSpPr>
            <p:spPr>
              <a:xfrm>
                <a:off x="1576958" y="3378517"/>
                <a:ext cx="404242" cy="375666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Chevron 22"/>
            <p:cNvSpPr/>
            <p:nvPr/>
          </p:nvSpPr>
          <p:spPr>
            <a:xfrm>
              <a:off x="5638800" y="3371659"/>
              <a:ext cx="404242" cy="37566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4419600" y="3378517"/>
              <a:ext cx="404242" cy="37566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2971800" y="3378517"/>
              <a:ext cx="404242" cy="37566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7086600" y="3372993"/>
              <a:ext cx="404242" cy="37566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5400" y="52578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*CLIHC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*CDC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Division of Laboratory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0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518160"/>
            <a:ext cx="8343900" cy="77724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Vetting Process Timeline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400050" y="2247900"/>
            <a:ext cx="7372350" cy="2362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92480" y="3025482"/>
            <a:ext cx="621030" cy="65463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32610" y="3025483"/>
            <a:ext cx="621030" cy="65463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42260" y="3025483"/>
            <a:ext cx="621030" cy="65463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851910" y="3025483"/>
            <a:ext cx="621030" cy="65463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861560" y="3025483"/>
            <a:ext cx="621030" cy="65463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871210" y="3025483"/>
            <a:ext cx="621030" cy="65463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793230" y="3025483"/>
            <a:ext cx="621030" cy="654635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370" y="3168134"/>
            <a:ext cx="86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3/24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9740" y="3168134"/>
            <a:ext cx="86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4/15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50820" y="3168134"/>
            <a:ext cx="86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4/28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1900" y="3168134"/>
            <a:ext cx="86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5/4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0120" y="3168134"/>
            <a:ext cx="86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6/8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1200" y="3168134"/>
            <a:ext cx="86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6/15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5600" y="3168134"/>
            <a:ext cx="86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7/1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50" y="1410344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Finalize approach, experts, and timeline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6370" y="4481922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review materials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62225" y="197825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individuals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80435" y="44577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Distribute review materials to positive respondents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95800" y="1944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 comments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97830" y="454601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Engage experts to discuss comments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43800" y="2967335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Refine and finalize algorithms</a:t>
            </a: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>
            <a:off x="1123950" y="2610673"/>
            <a:ext cx="0" cy="284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81350" y="2610672"/>
            <a:ext cx="0" cy="284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00650" y="2610673"/>
            <a:ext cx="0" cy="284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60270" y="4038600"/>
            <a:ext cx="0" cy="284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92905" y="4038599"/>
            <a:ext cx="0" cy="284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95060" y="4038598"/>
            <a:ext cx="0" cy="284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9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CDC Clearance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0" y="1295400"/>
            <a:ext cx="1394842" cy="1213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Author Licensing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09825" y="3962399"/>
            <a:ext cx="5943600" cy="772288"/>
            <a:chOff x="2409825" y="3962399"/>
            <a:chExt cx="5943600" cy="772288"/>
          </a:xfrm>
        </p:grpSpPr>
        <p:sp>
          <p:nvSpPr>
            <p:cNvPr id="9" name="Curved Left Arrow 8"/>
            <p:cNvSpPr/>
            <p:nvPr/>
          </p:nvSpPr>
          <p:spPr>
            <a:xfrm rot="5400000">
              <a:off x="3000374" y="3400425"/>
              <a:ext cx="628651" cy="1752600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Curved Left Arrow 16"/>
            <p:cNvSpPr/>
            <p:nvPr/>
          </p:nvSpPr>
          <p:spPr>
            <a:xfrm rot="5400000">
              <a:off x="5015865" y="1397127"/>
              <a:ext cx="731520" cy="5943600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9" name="Up Arrow 18"/>
          <p:cNvSpPr/>
          <p:nvPr/>
        </p:nvSpPr>
        <p:spPr>
          <a:xfrm>
            <a:off x="5070675" y="2514600"/>
            <a:ext cx="3810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2819400"/>
            <a:ext cx="8557642" cy="1619252"/>
            <a:chOff x="304800" y="2819400"/>
            <a:chExt cx="8557642" cy="1619252"/>
          </a:xfrm>
        </p:grpSpPr>
        <p:sp>
          <p:nvSpPr>
            <p:cNvPr id="10" name="Rounded Rectangle 9"/>
            <p:cNvSpPr/>
            <p:nvPr/>
          </p:nvSpPr>
          <p:spPr>
            <a:xfrm>
              <a:off x="3276600" y="3068383"/>
              <a:ext cx="1232917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Scientific Review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67400" y="2819400"/>
              <a:ext cx="1480566" cy="16192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CDC Scientific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Clearance</a:t>
              </a:r>
              <a:r>
                <a:rPr lang="en-US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48200" y="2819400"/>
              <a:ext cx="1133476" cy="16192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 Review</a:t>
              </a:r>
              <a:r>
                <a:rPr lang="en-US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91400" y="3048000"/>
              <a:ext cx="1471042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Peer Reviewed</a:t>
              </a:r>
            </a:p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Publication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4800" y="3068383"/>
              <a:ext cx="2857500" cy="914400"/>
              <a:chOff x="304800" y="3068383"/>
              <a:chExt cx="2857500" cy="9144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04800" y="3068383"/>
                <a:ext cx="1564196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 Expert Design Group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905000" y="3068383"/>
                <a:ext cx="12573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Expert Algorithm Design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Chevron 20"/>
              <p:cNvSpPr/>
              <p:nvPr/>
            </p:nvSpPr>
            <p:spPr>
              <a:xfrm>
                <a:off x="1576958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Chevron 22"/>
            <p:cNvSpPr/>
            <p:nvPr/>
          </p:nvSpPr>
          <p:spPr>
            <a:xfrm>
              <a:off x="5638800" y="3371659"/>
              <a:ext cx="404242" cy="3756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4419600" y="3378517"/>
              <a:ext cx="404242" cy="3756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2971800" y="3378517"/>
              <a:ext cx="404242" cy="3756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7086600" y="3372993"/>
              <a:ext cx="404242" cy="3756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7642" y="4840035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CDC required:</a:t>
            </a:r>
          </a:p>
          <a:p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Legal review of the design process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Author approval to use the algorithms </a:t>
            </a:r>
            <a:endParaRPr lang="en-US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Clearance through the Office of the Associate Director for Science</a:t>
            </a:r>
            <a:endParaRPr lang="en-US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46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1828800"/>
            <a:ext cx="1268921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Author Licensing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5070675" y="2743200"/>
            <a:ext cx="381000" cy="304800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2636815"/>
            <a:ext cx="8557642" cy="1782785"/>
            <a:chOff x="304800" y="2636815"/>
            <a:chExt cx="8557642" cy="1782785"/>
          </a:xfrm>
        </p:grpSpPr>
        <p:sp>
          <p:nvSpPr>
            <p:cNvPr id="10" name="Rounded Rectangle 9"/>
            <p:cNvSpPr/>
            <p:nvPr/>
          </p:nvSpPr>
          <p:spPr>
            <a:xfrm>
              <a:off x="3276600" y="3068382"/>
              <a:ext cx="1232917" cy="9347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Scientific Review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67400" y="3068383"/>
              <a:ext cx="1335596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CDC Scientific</a:t>
              </a:r>
            </a:p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Clearance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48200" y="3068383"/>
              <a:ext cx="1133476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 Review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91400" y="2636815"/>
              <a:ext cx="1471042" cy="17827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Peer Reviewed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Publication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4800" y="3068383"/>
              <a:ext cx="2857500" cy="914400"/>
              <a:chOff x="304800" y="3068383"/>
              <a:chExt cx="2857500" cy="9144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04800" y="3068383"/>
                <a:ext cx="1564196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 Expert Design Group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905000" y="3068383"/>
                <a:ext cx="1257300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Expert Algorithm Design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Chevron 20"/>
              <p:cNvSpPr/>
              <p:nvPr/>
            </p:nvSpPr>
            <p:spPr>
              <a:xfrm>
                <a:off x="1576958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Chevron 22"/>
            <p:cNvSpPr/>
            <p:nvPr/>
          </p:nvSpPr>
          <p:spPr>
            <a:xfrm>
              <a:off x="5638800" y="3371659"/>
              <a:ext cx="404242" cy="3756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4419600" y="3378517"/>
              <a:ext cx="404242" cy="3756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2971800" y="3378517"/>
              <a:ext cx="404242" cy="3756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7086600" y="3372993"/>
              <a:ext cx="404242" cy="3756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Curved Left Arrow 27"/>
          <p:cNvSpPr/>
          <p:nvPr/>
        </p:nvSpPr>
        <p:spPr>
          <a:xfrm rot="5400000">
            <a:off x="5015865" y="1397127"/>
            <a:ext cx="731520" cy="59436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 rot="5400000">
            <a:off x="3000374" y="3400425"/>
            <a:ext cx="628651" cy="175260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76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620"/>
            <a:ext cx="8229600" cy="6556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Journal of Hematology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482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Test of the Month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The isolated prolonged PTT</a:t>
            </a:r>
          </a:p>
          <a:p>
            <a:pPr marL="457200" indent="-457200">
              <a:buAutoNum type="arabicPeriod"/>
            </a:pPr>
            <a:r>
              <a:rPr lang="en-US" b="0" dirty="0" smtClean="0"/>
              <a:t>Oxana Tcherniantchouk</a:t>
            </a:r>
          </a:p>
          <a:p>
            <a:pPr marL="457200" indent="-457200">
              <a:buAutoNum type="arabicPeriod"/>
            </a:pPr>
            <a:r>
              <a:rPr lang="en-US" b="0" dirty="0" smtClean="0"/>
              <a:t>Michael Laposata and</a:t>
            </a:r>
          </a:p>
          <a:p>
            <a:pPr marL="457200" indent="-457200">
              <a:buAutoNum type="arabicPeriod"/>
            </a:pPr>
            <a:r>
              <a:rPr lang="en-US" b="0" dirty="0" smtClean="0"/>
              <a:t>Marisa B. Marques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0" dirty="0" smtClean="0"/>
              <a:t>Top 12 most down-loaded article from journal during 2011 - 2015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18" y="1981201"/>
            <a:ext cx="2584982" cy="3352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8629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 J Hematol. 2012; 88(1):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82-85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68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 Effort - Design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935801"/>
              </p:ext>
            </p:extLst>
          </p:nvPr>
        </p:nvGraphicFramePr>
        <p:xfrm>
          <a:off x="232174" y="891988"/>
          <a:ext cx="8902861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643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794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91000"/>
          </a:xfrm>
        </p:spPr>
        <p:txBody>
          <a:bodyPr/>
          <a:lstStyle/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- identify knowledge gap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plan to address the gap, include in the plan: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identify scientific experts </a:t>
            </a:r>
          </a:p>
          <a:p>
            <a:pPr lvl="3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scientific content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Review/evaluate/vet the scientific content</a:t>
            </a:r>
          </a:p>
          <a:p>
            <a:pPr lvl="2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process according to your institution guidelines</a:t>
            </a:r>
          </a:p>
          <a:p>
            <a:pPr lvl="3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</a:t>
            </a:r>
          </a:p>
          <a:p>
            <a:pPr lvl="3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Legal  </a:t>
            </a:r>
          </a:p>
          <a:p>
            <a:pPr marL="857250" lvl="1" indent="-3429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your processes </a:t>
            </a:r>
          </a:p>
          <a:p>
            <a:pPr lvl="3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92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2290" name="Content Placeholder 4"/>
          <p:cNvSpPr>
            <a:spLocks noGrp="1"/>
          </p:cNvSpPr>
          <p:nvPr>
            <p:ph idx="1"/>
          </p:nvPr>
        </p:nvSpPr>
        <p:spPr bwMode="auto">
          <a:xfrm>
            <a:off x="1143000" y="1752600"/>
            <a:ext cx="7543800" cy="28193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CLIHC™ 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Gap Identified</a:t>
            </a:r>
          </a:p>
          <a:p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Application Development Process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0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CLIHC</a:t>
            </a:r>
            <a:r>
              <a:rPr lang="en-US" sz="1200" kern="1200" baseline="30000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TM</a:t>
            </a:r>
            <a:r>
              <a:rPr lang="en-US" sz="1200" kern="1200" dirty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Workgroup Meeting</a:t>
            </a:r>
            <a:endParaRPr lang="en-US" sz="1200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60960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Left to Right:  Mike Laposata, Elissa Passiment, Paul Epner, Marisa Marques, Bob Hoffman, John Hickner, Brian Jackson, Brian Smith</a:t>
            </a:r>
          </a:p>
          <a:p>
            <a:pPr algn="ctr"/>
            <a:r>
              <a:rPr lang="en-US" sz="1200" dirty="0" smtClean="0"/>
              <a:t>Not Photographed: Scott Endsley and Jim Meisel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LIHC Workgroup - Atlanta-April 2012&#10;&#10;Dr. John Hickner&#10;Ms. Elissa Passiment&#10;Dr. Jim Meisel&#10;Mr. Paul Epner&#10;Dr. Michael Laposata&#10;Dr. Marisa Marques&#10;NOT PICTURED:  Dr. Brian Smith&#10;" title="Photo of the CLIHC Workgroup Mee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99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anchor="t"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Goal 2: Develop IT Tools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191000"/>
          </a:xfrm>
        </p:spPr>
        <p:txBody>
          <a:bodyPr/>
          <a:lstStyle/>
          <a:p>
            <a:pPr marL="514350" indent="-457200"/>
            <a:r>
              <a:rPr lang="en-US" sz="28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Innovations Award Partnership:</a:t>
            </a:r>
            <a:endParaRPr lang="en-US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CLIHC</a:t>
            </a:r>
            <a:r>
              <a:rPr lang="en-US" sz="2400" baseline="30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Algorithm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Division of Laboratory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Public Health Surveillance &amp; Informatics Program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r>
              <a:rPr lang="en-US" sz="28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Tool </a:t>
            </a:r>
            <a:r>
              <a:rPr lang="en-US" sz="28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educate users </a:t>
            </a:r>
            <a:r>
              <a:rPr lang="en-US" sz="28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on: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follow-up tests to evaluate patients</a:t>
            </a:r>
          </a:p>
          <a:p>
            <a:pPr lvl="2"/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Prolonged partial thromboplastin time (PTT)</a:t>
            </a:r>
          </a:p>
          <a:p>
            <a:pPr lvl="2"/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prothrombin time (PT) laboratory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  <a:p>
            <a:r>
              <a:rPr lang="en-US" sz="2800" b="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2800" b="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</a:t>
            </a:r>
            <a:endParaRPr lang="en-US" sz="2800" b="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 </a:t>
            </a:r>
          </a:p>
          <a:p>
            <a:pPr lvl="1"/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professionals</a:t>
            </a:r>
          </a:p>
          <a:p>
            <a:pPr lvl="1"/>
            <a:endParaRPr lang="en-US" sz="2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sz="2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21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2290" name="Content Placeholder 4"/>
          <p:cNvSpPr>
            <a:spLocks noGrp="1"/>
          </p:cNvSpPr>
          <p:nvPr>
            <p:ph idx="1"/>
          </p:nvPr>
        </p:nvSpPr>
        <p:spPr bwMode="auto">
          <a:xfrm>
            <a:off x="1143000" y="1600200"/>
            <a:ext cx="7543800" cy="28193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CLIHC™ 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Gap Identified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Application Development Process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12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Mobile App Design*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65279" y="1905000"/>
            <a:ext cx="126892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Review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2895600"/>
            <a:ext cx="8192543" cy="914400"/>
            <a:chOff x="304801" y="3068383"/>
            <a:chExt cx="6898195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3276600" y="3068383"/>
              <a:ext cx="1232917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 Beta Testing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67400" y="3068383"/>
              <a:ext cx="1335596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 Store Publication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648200" y="3068383"/>
              <a:ext cx="1133476" cy="914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&amp; Privacy Review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4801" y="3068383"/>
              <a:ext cx="2735355" cy="914400"/>
              <a:chOff x="304801" y="3068383"/>
              <a:chExt cx="2735355" cy="9144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04801" y="3068383"/>
                <a:ext cx="1100565" cy="914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Algorithm Design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588022" y="3068383"/>
                <a:ext cx="1452134" cy="914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 Design &amp; Development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Chevron 20"/>
              <p:cNvSpPr/>
              <p:nvPr/>
            </p:nvSpPr>
            <p:spPr>
              <a:xfrm>
                <a:off x="1312102" y="3378517"/>
                <a:ext cx="404242" cy="375666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Chevron 22"/>
            <p:cNvSpPr/>
            <p:nvPr/>
          </p:nvSpPr>
          <p:spPr>
            <a:xfrm>
              <a:off x="5638800" y="3371659"/>
              <a:ext cx="404242" cy="37566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4419600" y="3378517"/>
              <a:ext cx="404242" cy="37566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2971800" y="3378517"/>
              <a:ext cx="404242" cy="37566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000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79438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App Design &amp;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1" y="990600"/>
            <a:ext cx="8077200" cy="2133600"/>
            <a:chOff x="457200" y="1905000"/>
            <a:chExt cx="8192543" cy="2286000"/>
          </a:xfrm>
        </p:grpSpPr>
        <p:sp>
          <p:nvSpPr>
            <p:cNvPr id="12" name="Rounded Rectangle 11"/>
            <p:cNvSpPr/>
            <p:nvPr/>
          </p:nvSpPr>
          <p:spPr>
            <a:xfrm>
              <a:off x="5665279" y="1905000"/>
              <a:ext cx="1268921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 Review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7200" y="2667000"/>
              <a:ext cx="8192543" cy="1524000"/>
              <a:chOff x="304801" y="2839783"/>
              <a:chExt cx="6898195" cy="15240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76600" y="3068383"/>
                <a:ext cx="1232917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User Beta Testing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867400" y="3068383"/>
                <a:ext cx="1335596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 Store Publication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648200" y="3068383"/>
                <a:ext cx="1133476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 &amp; Privacy Review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04801" y="2839783"/>
                <a:ext cx="2735355" cy="1524000"/>
                <a:chOff x="304801" y="2839783"/>
                <a:chExt cx="2735355" cy="15240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304801" y="3068383"/>
                  <a:ext cx="1100565" cy="914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Algorithm Design</a:t>
                  </a:r>
                  <a:endPara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1588022" y="2839783"/>
                  <a:ext cx="1452134" cy="15240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 Design &amp; Development</a:t>
                  </a:r>
                  <a:endPara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Chevron 20"/>
                <p:cNvSpPr/>
                <p:nvPr/>
              </p:nvSpPr>
              <p:spPr>
                <a:xfrm>
                  <a:off x="1312102" y="3378517"/>
                  <a:ext cx="404242" cy="375666"/>
                </a:xfrm>
                <a:prstGeom prst="chevro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Chevron 22"/>
              <p:cNvSpPr/>
              <p:nvPr/>
            </p:nvSpPr>
            <p:spPr>
              <a:xfrm>
                <a:off x="5638800" y="3371659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Chevron 23"/>
              <p:cNvSpPr/>
              <p:nvPr/>
            </p:nvSpPr>
            <p:spPr>
              <a:xfrm>
                <a:off x="4419600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>
              <a:xfrm>
                <a:off x="2971800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85800" y="3124200"/>
            <a:ext cx="77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target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 format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Web app or mobile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 app mobile software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iOS, Android, Windows, Mac,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Partner with app developer or obtain funding to pay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3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579438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User Beta Testing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990600"/>
            <a:ext cx="8206429" cy="1905000"/>
            <a:chOff x="457200" y="2103438"/>
            <a:chExt cx="8192543" cy="2011362"/>
          </a:xfrm>
        </p:grpSpPr>
        <p:sp>
          <p:nvSpPr>
            <p:cNvPr id="12" name="Rounded Rectangle 11"/>
            <p:cNvSpPr/>
            <p:nvPr/>
          </p:nvSpPr>
          <p:spPr>
            <a:xfrm>
              <a:off x="5665279" y="2103438"/>
              <a:ext cx="1268921" cy="79216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 Review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7200" y="2628575"/>
              <a:ext cx="8192543" cy="1486225"/>
              <a:chOff x="304801" y="2801358"/>
              <a:chExt cx="6898195" cy="148622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76600" y="2801358"/>
                <a:ext cx="1232917" cy="14862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User Beta Testing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867400" y="3068383"/>
                <a:ext cx="1335596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 Store Publication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648200" y="3068383"/>
                <a:ext cx="1133476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 &amp; Privacy Review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04801" y="3068383"/>
                <a:ext cx="2735355" cy="914400"/>
                <a:chOff x="304801" y="3068383"/>
                <a:chExt cx="2735355" cy="9144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304801" y="3068383"/>
                  <a:ext cx="1100565" cy="914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Algorithm Design</a:t>
                  </a:r>
                  <a:endPara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1588022" y="3068383"/>
                  <a:ext cx="1452134" cy="914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 Design &amp; Development</a:t>
                  </a:r>
                  <a:endPara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Chevron 20"/>
                <p:cNvSpPr/>
                <p:nvPr/>
              </p:nvSpPr>
              <p:spPr>
                <a:xfrm>
                  <a:off x="1312102" y="3378517"/>
                  <a:ext cx="404242" cy="375666"/>
                </a:xfrm>
                <a:prstGeom prst="chevr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Chevron 22"/>
              <p:cNvSpPr/>
              <p:nvPr/>
            </p:nvSpPr>
            <p:spPr>
              <a:xfrm>
                <a:off x="5638800" y="3371659"/>
                <a:ext cx="404242" cy="375666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Chevron 23"/>
              <p:cNvSpPr/>
              <p:nvPr/>
            </p:nvSpPr>
            <p:spPr>
              <a:xfrm>
                <a:off x="4419600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>
              <a:xfrm>
                <a:off x="2971800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381000" y="2691348"/>
            <a:ext cx="891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questionnaire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Ease of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Amount of information supplied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Format and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Target 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how to share the app with beta testers</a:t>
            </a:r>
          </a:p>
        </p:txBody>
      </p:sp>
    </p:spTree>
    <p:extLst>
      <p:ext uri="{BB962C8B-B14F-4D97-AF65-F5344CB8AC3E}">
        <p14:creationId xmlns:p14="http://schemas.microsoft.com/office/powerpoint/2010/main" val="4221968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8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Security &amp; Privacy Review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219200"/>
            <a:ext cx="8192543" cy="2743200"/>
            <a:chOff x="457200" y="1524000"/>
            <a:chExt cx="8192543" cy="2743200"/>
          </a:xfrm>
        </p:grpSpPr>
        <p:sp>
          <p:nvSpPr>
            <p:cNvPr id="12" name="Rounded Rectangle 11"/>
            <p:cNvSpPr/>
            <p:nvPr/>
          </p:nvSpPr>
          <p:spPr>
            <a:xfrm>
              <a:off x="5665279" y="1524000"/>
              <a:ext cx="1268921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 Review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7200" y="2514600"/>
              <a:ext cx="8192543" cy="1752600"/>
              <a:chOff x="304801" y="2687383"/>
              <a:chExt cx="6898195" cy="17526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76600" y="3068383"/>
                <a:ext cx="1232917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User Beta Testing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867400" y="3068383"/>
                <a:ext cx="1335596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 Store Publication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689178" y="2687383"/>
                <a:ext cx="1133476" cy="17526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 &amp; Privacy Review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04801" y="3068383"/>
                <a:ext cx="2735355" cy="914400"/>
                <a:chOff x="304801" y="3068383"/>
                <a:chExt cx="2735355" cy="9144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304801" y="3068383"/>
                  <a:ext cx="1100565" cy="914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Algorithm Design</a:t>
                  </a:r>
                  <a:endPara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1588022" y="3068383"/>
                  <a:ext cx="1452134" cy="914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 Design &amp; Development</a:t>
                  </a:r>
                  <a:endPara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Chevron 20"/>
                <p:cNvSpPr/>
                <p:nvPr/>
              </p:nvSpPr>
              <p:spPr>
                <a:xfrm>
                  <a:off x="1312102" y="3378517"/>
                  <a:ext cx="404242" cy="375666"/>
                </a:xfrm>
                <a:prstGeom prst="chevro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Chevron 22"/>
              <p:cNvSpPr/>
              <p:nvPr/>
            </p:nvSpPr>
            <p:spPr>
              <a:xfrm>
                <a:off x="5638800" y="3371659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Chevron 23"/>
              <p:cNvSpPr/>
              <p:nvPr/>
            </p:nvSpPr>
            <p:spPr>
              <a:xfrm>
                <a:off x="4419600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>
              <a:xfrm>
                <a:off x="2971800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85800" y="3849231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information stored on app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Sensitive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Settings related to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it need to have privacy impact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assessment?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://www.hhs.gov/pia/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06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351544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What is EULA?</a:t>
            </a:r>
          </a:p>
          <a:p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79438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Legal Review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2857" y="838200"/>
            <a:ext cx="8040143" cy="2011362"/>
            <a:chOff x="457200" y="1646238"/>
            <a:chExt cx="8192543" cy="2163762"/>
          </a:xfrm>
        </p:grpSpPr>
        <p:sp>
          <p:nvSpPr>
            <p:cNvPr id="12" name="Rounded Rectangle 11"/>
            <p:cNvSpPr/>
            <p:nvPr/>
          </p:nvSpPr>
          <p:spPr>
            <a:xfrm>
              <a:off x="5665279" y="1646238"/>
              <a:ext cx="1268921" cy="117316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 Review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7200" y="2895600"/>
              <a:ext cx="8192543" cy="914400"/>
              <a:chOff x="304801" y="3068383"/>
              <a:chExt cx="6898195" cy="9144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76600" y="3068383"/>
                <a:ext cx="1232917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User Beta Testing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867400" y="3068383"/>
                <a:ext cx="1335596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 Store Publication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648200" y="3068383"/>
                <a:ext cx="1133476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 &amp; Privacy Review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04801" y="3068383"/>
                <a:ext cx="2735355" cy="914400"/>
                <a:chOff x="304801" y="3068383"/>
                <a:chExt cx="2735355" cy="9144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304801" y="3068383"/>
                  <a:ext cx="1100565" cy="914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Algorithm Design</a:t>
                  </a:r>
                  <a:endPara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1588022" y="3068383"/>
                  <a:ext cx="1452134" cy="914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 Design &amp; Development</a:t>
                  </a:r>
                  <a:endPara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Chevron 20"/>
                <p:cNvSpPr/>
                <p:nvPr/>
              </p:nvSpPr>
              <p:spPr>
                <a:xfrm>
                  <a:off x="1312102" y="3378517"/>
                  <a:ext cx="404242" cy="375666"/>
                </a:xfrm>
                <a:prstGeom prst="chevro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Chevron 22"/>
              <p:cNvSpPr/>
              <p:nvPr/>
            </p:nvSpPr>
            <p:spPr>
              <a:xfrm>
                <a:off x="5638800" y="3371659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Chevron 23"/>
              <p:cNvSpPr/>
              <p:nvPr/>
            </p:nvSpPr>
            <p:spPr>
              <a:xfrm>
                <a:off x="4419600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>
              <a:xfrm>
                <a:off x="2971800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850661" y="3107591"/>
            <a:ext cx="79885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End User License Agreement (EULA)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Assure the terms of the mobile App store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Expectations of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source code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 software development license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http://www.phiresearchlab.org/?p=2005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CDC apps have to be reviewed by CDC’s Office of the General Counsel (OGC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50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3768" y="838200"/>
            <a:ext cx="8192543" cy="2362200"/>
            <a:chOff x="457200" y="1905000"/>
            <a:chExt cx="8192543" cy="2362200"/>
          </a:xfrm>
        </p:grpSpPr>
        <p:sp>
          <p:nvSpPr>
            <p:cNvPr id="12" name="Rounded Rectangle 11"/>
            <p:cNvSpPr/>
            <p:nvPr/>
          </p:nvSpPr>
          <p:spPr>
            <a:xfrm>
              <a:off x="5665279" y="1905000"/>
              <a:ext cx="1268921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 Review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7200" y="2514600"/>
              <a:ext cx="8192543" cy="1752600"/>
              <a:chOff x="304801" y="2687383"/>
              <a:chExt cx="6898195" cy="17526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76600" y="3068383"/>
                <a:ext cx="1232917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User Beta Testing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867400" y="2687383"/>
                <a:ext cx="1335596" cy="17526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 Store Publication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689178" y="3068383"/>
                <a:ext cx="1133476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 &amp; Privacy Review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304801" y="3068383"/>
                <a:ext cx="2735355" cy="914400"/>
                <a:chOff x="304801" y="3068383"/>
                <a:chExt cx="2735355" cy="914400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304801" y="3068383"/>
                  <a:ext cx="1100565" cy="914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Algorithm Design</a:t>
                  </a:r>
                  <a:endPara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1588022" y="3068383"/>
                  <a:ext cx="1452134" cy="9144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 Design &amp; Development</a:t>
                  </a:r>
                  <a:endParaRPr lang="en-US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Chevron 20"/>
                <p:cNvSpPr/>
                <p:nvPr/>
              </p:nvSpPr>
              <p:spPr>
                <a:xfrm>
                  <a:off x="1312102" y="3378517"/>
                  <a:ext cx="404242" cy="375666"/>
                </a:xfrm>
                <a:prstGeom prst="chevro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Chevron 22"/>
              <p:cNvSpPr/>
              <p:nvPr/>
            </p:nvSpPr>
            <p:spPr>
              <a:xfrm>
                <a:off x="5638800" y="3371659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Chevron 23"/>
              <p:cNvSpPr/>
              <p:nvPr/>
            </p:nvSpPr>
            <p:spPr>
              <a:xfrm>
                <a:off x="4419600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>
              <a:xfrm>
                <a:off x="2971800" y="3378517"/>
                <a:ext cx="404242" cy="375666"/>
              </a:xfrm>
              <a:prstGeom prst="chevro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4839478" y="4295838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 Code</a:t>
            </a:r>
          </a:p>
        </p:txBody>
      </p:sp>
      <p:pic>
        <p:nvPicPr>
          <p:cNvPr id="19" name="Picture 18" descr="C:\Users\czt7\AppData\Local\Microsoft\Windows\Temporary Internet Files\Content.Word\qr_cod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298067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0" y="5943600"/>
            <a:ext cx="8229600" cy="838200"/>
          </a:xfrm>
        </p:spPr>
        <p:txBody>
          <a:bodyPr/>
          <a:lstStyle/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itunes.apple.com/us/app/ptt-advisor/id537989131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579438"/>
          </a:xfrm>
        </p:spPr>
        <p:txBody>
          <a:bodyPr/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PTT Advisor </a:t>
            </a:r>
            <a:r>
              <a:rPr lang="en-US" dirty="0" smtClean="0"/>
              <a:t>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7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809"/>
            <a:ext cx="8442489" cy="618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-19110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The </a:t>
            </a:r>
            <a:r>
              <a:rPr lang="en-US" sz="2000" b="1" dirty="0" smtClean="0">
                <a:latin typeface="Arial" charset="0"/>
              </a:rPr>
              <a:t>mobile app </a:t>
            </a:r>
            <a:r>
              <a:rPr lang="en-US" sz="2000" b="1" dirty="0">
                <a:latin typeface="Arial" charset="0"/>
              </a:rPr>
              <a:t>takes what is below and turns it into </a:t>
            </a:r>
            <a:r>
              <a:rPr lang="en-US" sz="2000" b="1" dirty="0" smtClean="0">
                <a:latin typeface="Arial" charset="0"/>
              </a:rPr>
              <a:t>----</a:t>
            </a:r>
            <a:endParaRPr 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5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oes the patient have prolonged PTT and normal PT?" title="PTT Advisor app sc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"/>
            <a:ext cx="3733799" cy="603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88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ample of a recommendation from the app" title="PTT Advisor app screen sho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3886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CLIHC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medicine is fully integrated in the healthcare system resulting in better patient care and improved patient outcomes</a:t>
            </a:r>
          </a:p>
          <a:p>
            <a:pPr marL="0" indent="0">
              <a:buNone/>
            </a:pP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2500" y="5562600"/>
            <a:ext cx="7239000" cy="609600"/>
          </a:xfrm>
        </p:spPr>
        <p:txBody>
          <a:bodyPr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http://www.cdc.gov/ophss/csels/dls/eblm/index.html</a:t>
            </a:r>
          </a:p>
        </p:txBody>
      </p:sp>
    </p:spTree>
    <p:extLst>
      <p:ext uri="{BB962C8B-B14F-4D97-AF65-F5344CB8AC3E}">
        <p14:creationId xmlns:p14="http://schemas.microsoft.com/office/powerpoint/2010/main" val="17252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hows the help toolbar&#10;Back button&#10;next button&#10;go to last button&#10;restart button&#10;evaluation review button" title="PTT Advisor app screen 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"/>
            <a:ext cx="396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863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shows the evaluation review screen with an example of the completed steps that were selected by the user of the app" title="PTT Advisor app screen 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56999"/>
            <a:ext cx="3962400" cy="58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838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hows the &quot;change decision warning&quot; if someone selects to change their answer.  gives option to cancel or OK to make the change in their answer." title="ptt advisor app screen sho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6700"/>
            <a:ext cx="4013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11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 Development Staffing Effort*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638821"/>
              </p:ext>
            </p:extLst>
          </p:nvPr>
        </p:nvGraphicFramePr>
        <p:xfrm>
          <a:off x="152400" y="1066800"/>
          <a:ext cx="8915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0638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er P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9633"/>
            <a:ext cx="3048000" cy="394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6062246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http://ojphi.org/ojs/index.php/ojphi/article/view/4363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419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Savel, TG; Lee, BA,  Ledbetter, GS; Brown, SE; Taylor, JT; Thompson, PJ. PTT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Advisor: A CDC-supported initiative to develop a mobile clinical laboratory decision support application for the iOS platform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OJPHI.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2013, Vol 5(2).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96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PTT Advisor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Modality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Always available from app store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nlimited supply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Mobile, can be used anytime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anywhere – no need for internet or cell tower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Searchable in app store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Updated easily 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2384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2290" name="Content Placeholder 4"/>
          <p:cNvSpPr>
            <a:spLocks noGrp="1"/>
          </p:cNvSpPr>
          <p:nvPr>
            <p:ph idx="1"/>
          </p:nvPr>
        </p:nvSpPr>
        <p:spPr bwMode="auto">
          <a:xfrm>
            <a:off x="1143000" y="1752600"/>
            <a:ext cx="7543800" cy="28193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CLIHC™ 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Gap Identified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Application Development Process</a:t>
            </a:r>
          </a:p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8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App Educational Tool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Kirkpatrick’s Hierarchy Level </a:t>
            </a:r>
          </a:p>
          <a:p>
            <a:pPr marL="914400" lvl="1" indent="-457200">
              <a:buClr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Learner’s reactions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2a. Modification of attitudes/perceptions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2b. Acquisition of knowledge/skills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  Change in behavior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4a. Change in organizational practice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4b. Benefits to patients/clients</a:t>
            </a:r>
          </a:p>
          <a:p>
            <a:pPr marL="914400" lvl="1" indent="-457200">
              <a:buAutoNum type="arabicPeriod" startAt="3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rabicPeriod" startAt="3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17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PTT Advisor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Case Format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Case: A 33-year-old man with prolonged PTT found during a routine evaluation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33-year-old man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CHIEF COMPLAINT: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HISTORY: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FAMILY HISTORY: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DRUG HISTORY: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PHYSICAL EXAMINATION: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Laboratory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related to 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PTT Advisor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64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Lessons Learned Summary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knowledge gap and target audience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Decide training modality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experts to develop and review scientific content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Follow clearance process for your institution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Scientific, security/ privacy, legal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Partner with app developer or obtain funding to pay for app development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how to share app with Beta testers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processes and app educational tool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27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 descr="a publication about CLIHC titled, &#10;The Path to Better Test Utilization&#10;Why Labs Should Step-up Physician Education, Consultation&#10;&#10;By Genna Rollins&#10;" title="Clinical Laboratory News september 2012, vol 38:9"/>
          <p:cNvGraphicFramePr>
            <a:graphicFrameLocks noGrp="1"/>
          </p:cNvGraphicFramePr>
          <p:nvPr>
            <p:extLst/>
          </p:nvPr>
        </p:nvGraphicFramePr>
        <p:xfrm>
          <a:off x="457200" y="1386840"/>
          <a:ext cx="8229600" cy="458389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776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330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1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Path to Better Test Utilization</a:t>
                      </a:r>
                      <a: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i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Labs Should Step-up Physician Education, </a:t>
                      </a:r>
                      <a:r>
                        <a:rPr lang="en-US" sz="18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</a:t>
                      </a:r>
                    </a:p>
                    <a:p>
                      <a:endParaRPr lang="en-US" sz="18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8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800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Diagnostics Diagnosis</a:t>
                      </a:r>
                    </a:p>
                    <a:p>
                      <a:r>
                        <a:rPr lang="en-US" sz="18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Shows Doctors' Challenges, Labs' Opportunities in Better Test Ordering and Interpretation </a:t>
                      </a:r>
                    </a:p>
                    <a:p>
                      <a:endParaRPr lang="en-US" i="1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US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Genna Rollins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9" name="Picture 5" descr="CLN Banner Logo" title="clinical lab news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6096000" cy="127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 descr="&quot;&quot;" title="&quot; &quot;"/>
          <p:cNvSpPr>
            <a:spLocks noChangeArrowheads="1"/>
          </p:cNvSpPr>
          <p:nvPr/>
        </p:nvSpPr>
        <p:spPr bwMode="auto">
          <a:xfrm flipV="1">
            <a:off x="304800" y="2362200"/>
            <a:ext cx="8610600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4" descr="web page" title="http://www.aacc.org/publications/cln/2012/September/Pages/TestUtilization.aspx#"/>
          <p:cNvSpPr/>
          <p:nvPr/>
        </p:nvSpPr>
        <p:spPr>
          <a:xfrm>
            <a:off x="533400" y="3242846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http://www.aacc.org/publications/cln/2012/September/Pages/TestUtilization.aspx#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4936858"/>
            <a:ext cx="8058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www.aacc.org/publications/cln/2014/august/Page/Diagnostics-Diagnosis.aspc#</a:t>
            </a:r>
            <a:endParaRPr kumimoji="0" lang="en-US" altLang="en-US" sz="1600" b="0" i="0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8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47800" y="5181600"/>
            <a:ext cx="6400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 Please Contact: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Julie Taylor, Ph.D. - Jtaylor1@cdc.gov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Center for Surveillance,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Epidemiology,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Laboratory Services 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Division of Laboratory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Placeholder 10" descr="CDC Main Campus" title="Picture"/>
          <p:cNvPicPr>
            <a:picLocks noChangeAspect="1"/>
          </p:cNvPicPr>
          <p:nvPr/>
        </p:nvPicPr>
        <p:blipFill>
          <a:blip r:embed="rId2" cstate="print"/>
          <a:srcRect l="5238" r="5238"/>
          <a:stretch>
            <a:fillRect/>
          </a:stretch>
        </p:blipFill>
        <p:spPr>
          <a:xfrm>
            <a:off x="838200" y="228600"/>
            <a:ext cx="7706861" cy="495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67200" y="381000"/>
            <a:ext cx="4572000" cy="6532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“Knowing is not enough; we must apply.</a:t>
            </a:r>
          </a:p>
          <a:p>
            <a:pPr>
              <a:lnSpc>
                <a:spcPct val="70000"/>
              </a:lnSpc>
              <a:spcBef>
                <a:spcPct val="55000"/>
              </a:spcBef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is not enough; we must do”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3800" y="1295400"/>
            <a:ext cx="1001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Goethe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3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066800"/>
          </a:xfrm>
        </p:spPr>
        <p:txBody>
          <a:bodyPr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CLIHC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TM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Workgroup Members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5029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Co-Lead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John Hickner, MD, MSc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	University of Illinois Chicago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Co-Lead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Michael Laposata, MD, PhD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	University of Texas Medical Branch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Paul Epner, MEd, MBA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Paul Epner, LLC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1600200"/>
            <a:ext cx="40386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Marisa B. Marques, MD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	University of Alabama at Birmingham 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Jim L. Meisel, MD, FACP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Boston University Medical Center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65000"/>
              </a:lnSpc>
              <a:buFontTx/>
              <a:buNone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Elissa Passiment, EdM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buFont typeface="Arial" charset="0"/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Society for Clinical             Laboratory Science </a:t>
            </a:r>
          </a:p>
          <a:p>
            <a:pPr eaLnBrk="1" hangingPunct="1">
              <a:buFontTx/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2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 anchor="ctr"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CDC CLIHC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Team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575947"/>
            <a:ext cx="7543800" cy="3453253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Nancy Cornish, MD</a:t>
            </a:r>
          </a:p>
          <a:p>
            <a:pPr>
              <a:lnSpc>
                <a:spcPct val="105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Manjula P. D. Gama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Ralalage,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MBBS, MSc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Ira Lubin, PhD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(Acting Chief, LREB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5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Allison McAlister, MPH, CPH</a:t>
            </a:r>
          </a:p>
          <a:p>
            <a:pPr>
              <a:lnSpc>
                <a:spcPct val="105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Pam Thompson, MS MT (ASCP)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Karlyn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Wilson, MPH,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CPH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2290" name="Content Placeholder 4"/>
          <p:cNvSpPr>
            <a:spLocks noGrp="1"/>
          </p:cNvSpPr>
          <p:nvPr>
            <p:ph idx="1"/>
          </p:nvPr>
        </p:nvSpPr>
        <p:spPr bwMode="auto">
          <a:xfrm>
            <a:off x="1143000" y="1752600"/>
            <a:ext cx="7543800" cy="28193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CLIHC™ 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Members</a:t>
            </a:r>
          </a:p>
          <a:p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Gap Identified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Application Development Process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4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Clinical Laboratory Testing - 1970</a:t>
            </a:r>
            <a:b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5424268"/>
            <a:ext cx="8229600" cy="609600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Michael Laposata, AACC 2010</a:t>
            </a:r>
          </a:p>
        </p:txBody>
      </p:sp>
      <p:grpSp>
        <p:nvGrpSpPr>
          <p:cNvPr id="18" name="Group 17" descr="30 - 50 lab tests available"/>
          <p:cNvGrpSpPr/>
          <p:nvPr/>
        </p:nvGrpSpPr>
        <p:grpSpPr>
          <a:xfrm>
            <a:off x="534030" y="2042537"/>
            <a:ext cx="8021993" cy="1462663"/>
            <a:chOff x="534030" y="2042537"/>
            <a:chExt cx="8021993" cy="1462663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31223" y="2920424"/>
              <a:ext cx="792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534030" y="2042537"/>
              <a:ext cx="10438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FF0000"/>
                  </a:solidFill>
                  <a:latin typeface="Arial" charset="0"/>
                </a:rPr>
                <a:t>30-50 </a:t>
              </a:r>
            </a:p>
            <a:p>
              <a:pPr algn="ctr" eaLnBrk="1" hangingPunct="1"/>
              <a:r>
                <a:rPr lang="en-US" sz="1800" dirty="0">
                  <a:solidFill>
                    <a:srgbClr val="FF0000"/>
                  </a:solidFill>
                  <a:latin typeface="Arial" charset="0"/>
                </a:rPr>
                <a:t>lab tests</a:t>
              </a: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783623" y="2920424"/>
              <a:ext cx="6399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dirty="0">
                  <a:latin typeface="Arial" charset="0"/>
                </a:rPr>
                <a:t>1970</a:t>
              </a: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2460023" y="2920425"/>
              <a:ext cx="6399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dirty="0">
                  <a:latin typeface="Arial" charset="0"/>
                </a:rPr>
                <a:t>1980</a:t>
              </a:r>
            </a:p>
            <a:p>
              <a:pPr eaLnBrk="1" hangingPunct="1"/>
              <a:endParaRPr lang="en-US" sz="1600" b="0" dirty="0">
                <a:latin typeface="Arial" charset="0"/>
              </a:endParaRP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3984023" y="2920424"/>
              <a:ext cx="6399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dirty="0">
                  <a:latin typeface="Arial" charset="0"/>
                </a:rPr>
                <a:t>1990</a:t>
              </a:r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5584223" y="2920425"/>
              <a:ext cx="6399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dirty="0">
                  <a:latin typeface="Arial" charset="0"/>
                </a:rPr>
                <a:t>2000</a:t>
              </a:r>
            </a:p>
            <a:p>
              <a:pPr eaLnBrk="1" hangingPunct="1"/>
              <a:endParaRPr lang="en-US" sz="1600" b="0" dirty="0">
                <a:latin typeface="Arial" charset="0"/>
              </a:endParaRPr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7108223" y="2920424"/>
              <a:ext cx="6399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dirty="0">
                  <a:latin typeface="Arial" charset="0"/>
                </a:rPr>
                <a:t>2010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185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 template">
  <a:themeElements>
    <a:clrScheme name="OSELS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9E302D"/>
      </a:accent2>
      <a:accent3>
        <a:srgbClr val="5B8F22"/>
      </a:accent3>
      <a:accent4>
        <a:srgbClr val="532E60"/>
      </a:accent4>
      <a:accent5>
        <a:srgbClr val="FDC82F"/>
      </a:accent5>
      <a:accent6>
        <a:srgbClr val="0CC6DE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CDC template</Template>
  <TotalTime>3792</TotalTime>
  <Words>1854</Words>
  <Application>Microsoft Office PowerPoint</Application>
  <PresentationFormat>On-screen Show (4:3)</PresentationFormat>
  <Paragraphs>441</Paragraphs>
  <Slides>50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CDC template</vt:lpstr>
      <vt:lpstr>A Smartphone Mobile Application to  Improve Diagnosis  </vt:lpstr>
      <vt:lpstr>Overview</vt:lpstr>
      <vt:lpstr>Overview</vt:lpstr>
      <vt:lpstr>CLIHCTM Vision</vt:lpstr>
      <vt:lpstr>PowerPoint Presentation</vt:lpstr>
      <vt:lpstr>CLIHCTM  Workgroup Members</vt:lpstr>
      <vt:lpstr>CDC CLIHCTM Team</vt:lpstr>
      <vt:lpstr>Overview</vt:lpstr>
      <vt:lpstr>Clinical Laboratory Testing - 1970 </vt:lpstr>
      <vt:lpstr>Clinical Laboratory Testing - Today </vt:lpstr>
      <vt:lpstr>National Academy of Medicine, 2015</vt:lpstr>
      <vt:lpstr>Diagnostic Errors  Harm Patients</vt:lpstr>
      <vt:lpstr>PowerPoint Presentation</vt:lpstr>
      <vt:lpstr>Importance of Ordering the Right Test</vt:lpstr>
      <vt:lpstr>Survey of Clinicians’ Challenges  Project Leads – John Hickner, MD, MSc and  Paul Epner, MEd, MBA </vt:lpstr>
      <vt:lpstr>PowerPoint Presentation</vt:lpstr>
      <vt:lpstr>Physician Uncertainty</vt:lpstr>
      <vt:lpstr>Diagnostic Algorithms Project Leads – Michael Laposata, MD, PhD and  Marisa B. Marques, MD</vt:lpstr>
      <vt:lpstr>Gap Identified Prolonged partial thromboplastin time (PTT)</vt:lpstr>
      <vt:lpstr>Goal 1: Algorithm Design*</vt:lpstr>
      <vt:lpstr>Vetting Process Timeline Example</vt:lpstr>
      <vt:lpstr>CDC Clearance</vt:lpstr>
      <vt:lpstr>Publication</vt:lpstr>
      <vt:lpstr>American Journal of Hematology</vt:lpstr>
      <vt:lpstr>Percent Effort - Design Process *</vt:lpstr>
      <vt:lpstr>Lessons Learned</vt:lpstr>
      <vt:lpstr>Overview</vt:lpstr>
      <vt:lpstr>CLIHCTM Workgroup Meeting </vt:lpstr>
      <vt:lpstr>Goal 2: Develop IT Tools</vt:lpstr>
      <vt:lpstr>Mobile App Design*</vt:lpstr>
      <vt:lpstr>App Design &amp; Development</vt:lpstr>
      <vt:lpstr>User Beta Testing</vt:lpstr>
      <vt:lpstr>Security &amp; Privacy Review</vt:lpstr>
      <vt:lpstr>PowerPoint Presentation</vt:lpstr>
      <vt:lpstr>Legal Review</vt:lpstr>
      <vt:lpstr>PTT Advisor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 Development Staffing Effort*</vt:lpstr>
      <vt:lpstr>PowerPoint Presentation</vt:lpstr>
      <vt:lpstr>PTT Advisor Modality Advantages</vt:lpstr>
      <vt:lpstr>Overview</vt:lpstr>
      <vt:lpstr>Evaluate App Educational Tool</vt:lpstr>
      <vt:lpstr>PTT Advisor Evaluation Case Format</vt:lpstr>
      <vt:lpstr>Lessons Learned Summary</vt:lpstr>
      <vt:lpstr>PowerPoint Presentation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and CDC’s Informatics R&amp;D Laboratory: The Program Perspective</dc:title>
  <dc:creator>Julie R. Taylor</dc:creator>
  <cp:lastModifiedBy>Proteomics</cp:lastModifiedBy>
  <cp:revision>347</cp:revision>
  <cp:lastPrinted>2015-06-04T18:43:20Z</cp:lastPrinted>
  <dcterms:created xsi:type="dcterms:W3CDTF">2011-07-07T18:55:36Z</dcterms:created>
  <dcterms:modified xsi:type="dcterms:W3CDTF">2016-03-29T13:09:58Z</dcterms:modified>
</cp:coreProperties>
</file>