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1.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7" r:id="rId2"/>
    <p:sldId id="373" r:id="rId3"/>
    <p:sldId id="256" r:id="rId4"/>
    <p:sldId id="258" r:id="rId5"/>
    <p:sldId id="386" r:id="rId6"/>
    <p:sldId id="260" r:id="rId7"/>
    <p:sldId id="263" r:id="rId8"/>
    <p:sldId id="391" r:id="rId9"/>
    <p:sldId id="392" r:id="rId10"/>
    <p:sldId id="387" r:id="rId11"/>
    <p:sldId id="388" r:id="rId12"/>
    <p:sldId id="266" r:id="rId13"/>
    <p:sldId id="393" r:id="rId14"/>
    <p:sldId id="394" r:id="rId15"/>
    <p:sldId id="324" r:id="rId16"/>
    <p:sldId id="340" r:id="rId17"/>
    <p:sldId id="268" r:id="rId18"/>
    <p:sldId id="328" r:id="rId19"/>
    <p:sldId id="327" r:id="rId20"/>
    <p:sldId id="395" r:id="rId21"/>
    <p:sldId id="329" r:id="rId22"/>
    <p:sldId id="289" r:id="rId23"/>
    <p:sldId id="290" r:id="rId24"/>
    <p:sldId id="336" r:id="rId25"/>
    <p:sldId id="335" r:id="rId26"/>
    <p:sldId id="293" r:id="rId27"/>
    <p:sldId id="314" r:id="rId28"/>
    <p:sldId id="380" r:id="rId29"/>
    <p:sldId id="396" r:id="rId30"/>
    <p:sldId id="376" r:id="rId31"/>
    <p:sldId id="342" r:id="rId32"/>
    <p:sldId id="276" r:id="rId33"/>
    <p:sldId id="352" r:id="rId34"/>
    <p:sldId id="378" r:id="rId35"/>
    <p:sldId id="398" r:id="rId36"/>
    <p:sldId id="353" r:id="rId37"/>
    <p:sldId id="397" r:id="rId38"/>
    <p:sldId id="379" r:id="rId39"/>
    <p:sldId id="283" r:id="rId40"/>
    <p:sldId id="361" r:id="rId41"/>
    <p:sldId id="284" r:id="rId42"/>
    <p:sldId id="285" r:id="rId43"/>
    <p:sldId id="286" r:id="rId44"/>
    <p:sldId id="363" r:id="rId45"/>
    <p:sldId id="287" r:id="rId46"/>
    <p:sldId id="382" r:id="rId47"/>
    <p:sldId id="399" r:id="rId48"/>
    <p:sldId id="400" r:id="rId49"/>
    <p:sldId id="401" r:id="rId50"/>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99F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12" autoAdjust="0"/>
    <p:restoredTop sz="78743" autoAdjust="0"/>
  </p:normalViewPr>
  <p:slideViewPr>
    <p:cSldViewPr>
      <p:cViewPr varScale="1">
        <p:scale>
          <a:sx n="59" d="100"/>
          <a:sy n="59" d="100"/>
        </p:scale>
        <p:origin x="1458"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A68F475-2DCF-48E1-AAE0-C45DBB8D0D26}" type="datetimeFigureOut">
              <a:rPr lang="fr-BE"/>
              <a:pPr>
                <a:defRPr/>
              </a:pPr>
              <a:t>01/12/2014</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BE"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BE"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12F9EA4-D06C-4F2B-A44A-5D59BAE2DF47}" type="slidenum">
              <a:rPr lang="fr-BE"/>
              <a:pPr>
                <a:defRPr/>
              </a:pPr>
              <a:t>‹N°›</a:t>
            </a:fld>
            <a:endParaRPr lang="fr-BE"/>
          </a:p>
        </p:txBody>
      </p:sp>
    </p:spTree>
    <p:extLst>
      <p:ext uri="{BB962C8B-B14F-4D97-AF65-F5344CB8AC3E}">
        <p14:creationId xmlns:p14="http://schemas.microsoft.com/office/powerpoint/2010/main" val="29614093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en.wikipedia.org/wiki/Photoelectric_cell" TargetMode="External"/><Relationship Id="rId3" Type="http://schemas.openxmlformats.org/officeDocument/2006/relationships/hyperlink" Target="http://en.wikipedia.org/wiki/Turbidity" TargetMode="External"/><Relationship Id="rId7" Type="http://schemas.openxmlformats.org/officeDocument/2006/relationships/hyperlink" Target="http://en.wikipedia.org/wiki/Cuvette"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en.wikipedia.org/wiki/Wavelength" TargetMode="External"/><Relationship Id="rId5" Type="http://schemas.openxmlformats.org/officeDocument/2006/relationships/hyperlink" Target="http://en.wikipedia.org/wiki/Scatter" TargetMode="External"/><Relationship Id="rId4" Type="http://schemas.openxmlformats.org/officeDocument/2006/relationships/hyperlink" Target="http://en.wikipedia.org/wiki/Light" TargetMode="External"/><Relationship Id="rId9" Type="http://schemas.openxmlformats.org/officeDocument/2006/relationships/hyperlink" Target="http://en.wikipedia.org/wiki/Turbidimetry"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fr.wikipedia.org/wiki/Courant_alternatif"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fr.wikipedia.org/wiki/Sinuso%C3%AFdal"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9865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
        <p:nvSpPr>
          <p:cNvPr id="118787"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4D9931-C9D6-43FB-915B-571FA34E66FF}" type="slidenum">
              <a:rPr lang="fr-BE"/>
              <a:pPr fontAlgn="base">
                <a:spcBef>
                  <a:spcPct val="0"/>
                </a:spcBef>
                <a:spcAft>
                  <a:spcPct val="0"/>
                </a:spcAft>
                <a:defRPr/>
              </a:pPr>
              <a:t>2</a:t>
            </a:fld>
            <a:endParaRPr lang="fr-BE"/>
          </a:p>
        </p:txBody>
      </p:sp>
    </p:spTree>
    <p:extLst>
      <p:ext uri="{BB962C8B-B14F-4D97-AF65-F5344CB8AC3E}">
        <p14:creationId xmlns:p14="http://schemas.microsoft.com/office/powerpoint/2010/main" val="1890098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1811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BE" smtClean="0"/>
              <a:t>Hemolysis </a:t>
            </a:r>
            <a:r>
              <a:rPr lang="fr-BE" smtClean="0">
                <a:sym typeface="Wingdings" pitchFamily="2" charset="2"/>
              </a:rPr>
              <a:t> decreased of RBC count  decrease hemoglobin content in circulating blood = hemolytic anemia  failure of oxygen delivery to tissues</a:t>
            </a:r>
          </a:p>
          <a:p>
            <a:pPr eaLnBrk="1" hangingPunct="1">
              <a:spcBef>
                <a:spcPct val="0"/>
              </a:spcBef>
            </a:pPr>
            <a:r>
              <a:rPr lang="fr-BE" smtClean="0">
                <a:sym typeface="Wingdings" pitchFamily="2" charset="2"/>
              </a:rPr>
              <a:t>Morover hemoglobin released can induce extensive oxidative damage intravascularly and may lead to renal failure (minetti et al 2007; cimen 2008)</a:t>
            </a:r>
          </a:p>
          <a:p>
            <a:pPr eaLnBrk="1" hangingPunct="1">
              <a:spcBef>
                <a:spcPct val="0"/>
              </a:spcBef>
            </a:pPr>
            <a:r>
              <a:rPr lang="en-US" smtClean="0"/>
              <a:t>(Maton et </a:t>
            </a:r>
            <a:r>
              <a:rPr lang="fr-BE" smtClean="0"/>
              <a:t>al., 1993).</a:t>
            </a:r>
          </a:p>
          <a:p>
            <a:pPr eaLnBrk="1" hangingPunct="1">
              <a:spcBef>
                <a:spcPct val="0"/>
              </a:spcBef>
            </a:pPr>
            <a:endParaRPr lang="fr-BE" smtClean="0"/>
          </a:p>
        </p:txBody>
      </p:sp>
      <p:sp>
        <p:nvSpPr>
          <p:cNvPr id="14848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351F6F-E8D0-438C-B4E0-E3E7DB5892CC}" type="slidenum">
              <a:rPr lang="fr-BE"/>
              <a:pPr fontAlgn="base">
                <a:spcBef>
                  <a:spcPct val="0"/>
                </a:spcBef>
                <a:spcAft>
                  <a:spcPct val="0"/>
                </a:spcAft>
                <a:defRPr/>
              </a:pPr>
              <a:t>12</a:t>
            </a:fld>
            <a:endParaRPr lang="fr-BE"/>
          </a:p>
        </p:txBody>
      </p:sp>
    </p:spTree>
    <p:extLst>
      <p:ext uri="{BB962C8B-B14F-4D97-AF65-F5344CB8AC3E}">
        <p14:creationId xmlns:p14="http://schemas.microsoft.com/office/powerpoint/2010/main" val="3850390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Injection produit dangereux</a:t>
            </a:r>
            <a:endParaRPr lang="fr-BE" dirty="0"/>
          </a:p>
        </p:txBody>
      </p:sp>
      <p:sp>
        <p:nvSpPr>
          <p:cNvPr id="4" name="Espace réservé du numéro de diapositive 3"/>
          <p:cNvSpPr>
            <a:spLocks noGrp="1"/>
          </p:cNvSpPr>
          <p:nvPr>
            <p:ph type="sldNum" sz="quarter" idx="10"/>
          </p:nvPr>
        </p:nvSpPr>
        <p:spPr/>
        <p:txBody>
          <a:bodyPr/>
          <a:lstStyle/>
          <a:p>
            <a:fld id="{71757A5F-58C3-4408-904D-ECB0273E6705}" type="slidenum">
              <a:rPr lang="fr-BE" smtClean="0"/>
              <a:pPr/>
              <a:t>13</a:t>
            </a:fld>
            <a:endParaRPr lang="fr-BE"/>
          </a:p>
        </p:txBody>
      </p:sp>
    </p:spTree>
    <p:extLst>
      <p:ext uri="{BB962C8B-B14F-4D97-AF65-F5344CB8AC3E}">
        <p14:creationId xmlns:p14="http://schemas.microsoft.com/office/powerpoint/2010/main" val="3514417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Injection produit dangereux</a:t>
            </a:r>
          </a:p>
          <a:p>
            <a:r>
              <a:rPr lang="fr-BE" dirty="0" smtClean="0"/>
              <a:t>Manip plus représentatives de la réalité (</a:t>
            </a:r>
            <a:r>
              <a:rPr lang="fr-BE" dirty="0" err="1" smtClean="0"/>
              <a:t>Sg</a:t>
            </a:r>
            <a:r>
              <a:rPr lang="fr-BE" dirty="0" smtClean="0"/>
              <a:t> total)</a:t>
            </a:r>
          </a:p>
          <a:p>
            <a:r>
              <a:rPr lang="fr-BE" dirty="0" smtClean="0"/>
              <a:t>Manip plus sûr niveau toxicité (GR 10% lavés)</a:t>
            </a:r>
          </a:p>
          <a:p>
            <a:r>
              <a:rPr lang="fr-BE" dirty="0" err="1" smtClean="0"/>
              <a:t>Mechanism</a:t>
            </a:r>
            <a:endParaRPr lang="fr-BE" dirty="0" smtClean="0"/>
          </a:p>
          <a:p>
            <a:pPr algn="just" eaLnBrk="0" hangingPunct="0">
              <a:spcBef>
                <a:spcPct val="20000"/>
              </a:spcBef>
            </a:pPr>
            <a:r>
              <a:rPr lang="en-US" dirty="0" smtClean="0">
                <a:latin typeface="Calibri" pitchFamily="34" charset="0"/>
              </a:rPr>
              <a:t>Disagreements of protocols in the literature :</a:t>
            </a:r>
          </a:p>
          <a:p>
            <a:pPr algn="just" eaLnBrk="0" hangingPunct="0">
              <a:spcBef>
                <a:spcPct val="20000"/>
              </a:spcBef>
            </a:pPr>
            <a:endParaRPr lang="en-US" dirty="0" smtClean="0">
              <a:latin typeface="Calibri" pitchFamily="34" charset="0"/>
            </a:endParaRPr>
          </a:p>
          <a:p>
            <a:pPr algn="just" eaLnBrk="0" hangingPunct="0">
              <a:spcBef>
                <a:spcPct val="20000"/>
              </a:spcBef>
            </a:pPr>
            <a:endParaRPr lang="en-US" dirty="0" smtClean="0">
              <a:latin typeface="Calibri" pitchFamily="34" charset="0"/>
            </a:endParaRPr>
          </a:p>
          <a:p>
            <a:pPr lvl="0"/>
            <a:r>
              <a:rPr lang="fr-BE" dirty="0" err="1" smtClean="0"/>
              <a:t>Detection</a:t>
            </a:r>
            <a:r>
              <a:rPr lang="fr-BE" dirty="0" smtClean="0"/>
              <a:t> </a:t>
            </a:r>
            <a:r>
              <a:rPr lang="fr-BE" dirty="0" err="1" smtClean="0"/>
              <a:t>principle</a:t>
            </a:r>
            <a:endParaRPr lang="fr-BE" dirty="0" smtClean="0"/>
          </a:p>
          <a:p>
            <a:pPr lvl="0"/>
            <a:r>
              <a:rPr lang="fr-BE" dirty="0" smtClean="0"/>
              <a:t>Dilution in the </a:t>
            </a:r>
            <a:r>
              <a:rPr lang="fr-BE" dirty="0" err="1" smtClean="0"/>
              <a:t>assay</a:t>
            </a:r>
            <a:endParaRPr lang="fr-BE" dirty="0" smtClean="0"/>
          </a:p>
          <a:p>
            <a:pPr lvl="0"/>
            <a:r>
              <a:rPr lang="fr-BE" dirty="0" err="1" smtClean="0"/>
              <a:t>Interferences</a:t>
            </a:r>
            <a:r>
              <a:rPr lang="fr-BE" dirty="0" smtClean="0"/>
              <a:t> </a:t>
            </a:r>
            <a:r>
              <a:rPr lang="fr-BE" dirty="0" err="1" smtClean="0"/>
              <a:t>taken</a:t>
            </a:r>
            <a:r>
              <a:rPr lang="fr-BE" dirty="0" smtClean="0"/>
              <a:t> </a:t>
            </a:r>
            <a:r>
              <a:rPr lang="fr-BE" dirty="0" err="1" smtClean="0"/>
              <a:t>into</a:t>
            </a:r>
            <a:r>
              <a:rPr lang="fr-BE" dirty="0" smtClean="0"/>
              <a:t> </a:t>
            </a:r>
            <a:r>
              <a:rPr lang="fr-BE" dirty="0" err="1" smtClean="0"/>
              <a:t>account</a:t>
            </a:r>
            <a:r>
              <a:rPr lang="fr-BE" dirty="0" smtClean="0"/>
              <a:t> (absorbance, nano pellet </a:t>
            </a:r>
            <a:r>
              <a:rPr lang="fr-BE" dirty="0" err="1" smtClean="0"/>
              <a:t>with</a:t>
            </a:r>
            <a:r>
              <a:rPr lang="fr-BE" dirty="0" smtClean="0"/>
              <a:t> </a:t>
            </a:r>
            <a:r>
              <a:rPr lang="fr-BE" dirty="0" err="1" smtClean="0"/>
              <a:t>hemoglobin</a:t>
            </a:r>
            <a:r>
              <a:rPr lang="fr-BE" dirty="0" smtClean="0"/>
              <a:t>)</a:t>
            </a:r>
          </a:p>
          <a:p>
            <a:pPr lvl="0"/>
            <a:r>
              <a:rPr lang="fr-BE" dirty="0" smtClean="0"/>
              <a:t>Time </a:t>
            </a:r>
            <a:r>
              <a:rPr lang="fr-BE" dirty="0" err="1" smtClean="0"/>
              <a:t>effect</a:t>
            </a:r>
            <a:r>
              <a:rPr lang="fr-BE" dirty="0" smtClean="0"/>
              <a:t> : </a:t>
            </a:r>
            <a:r>
              <a:rPr lang="fr-BE" dirty="0" err="1" smtClean="0"/>
              <a:t>different</a:t>
            </a:r>
            <a:r>
              <a:rPr lang="fr-BE" dirty="0" smtClean="0"/>
              <a:t> </a:t>
            </a:r>
            <a:r>
              <a:rPr lang="fr-BE" dirty="0" err="1" smtClean="0"/>
              <a:t>mechanisms</a:t>
            </a:r>
            <a:r>
              <a:rPr lang="fr-BE" dirty="0" smtClean="0"/>
              <a:t>?</a:t>
            </a:r>
          </a:p>
          <a:p>
            <a:pPr lvl="0"/>
            <a:r>
              <a:rPr lang="fr-BE" dirty="0" err="1" smtClean="0"/>
              <a:t>Temperature</a:t>
            </a:r>
            <a:r>
              <a:rPr lang="fr-BE" dirty="0" smtClean="0"/>
              <a:t> </a:t>
            </a:r>
            <a:r>
              <a:rPr lang="fr-BE" dirty="0" err="1" smtClean="0"/>
              <a:t>effect</a:t>
            </a:r>
            <a:endParaRPr lang="fr-BE" dirty="0" smtClean="0"/>
          </a:p>
          <a:p>
            <a:pPr lvl="0"/>
            <a:r>
              <a:rPr lang="fr-BE" dirty="0" err="1" smtClean="0"/>
              <a:t>Interindividual</a:t>
            </a:r>
            <a:r>
              <a:rPr lang="fr-BE" dirty="0" smtClean="0"/>
              <a:t> </a:t>
            </a:r>
            <a:r>
              <a:rPr lang="fr-BE" dirty="0" err="1" smtClean="0"/>
              <a:t>variability</a:t>
            </a:r>
            <a:endParaRPr lang="fr-BE" dirty="0" smtClean="0"/>
          </a:p>
          <a:p>
            <a:pPr lvl="0" algn="just" eaLnBrk="0" hangingPunct="0">
              <a:spcBef>
                <a:spcPct val="20000"/>
              </a:spcBef>
            </a:pPr>
            <a:r>
              <a:rPr lang="fr-BE" dirty="0" smtClean="0"/>
              <a:t>Corona </a:t>
            </a:r>
            <a:r>
              <a:rPr lang="fr-BE" dirty="0" err="1" smtClean="0"/>
              <a:t>effect</a:t>
            </a:r>
            <a:endParaRPr lang="fr-BE" dirty="0" smtClean="0"/>
          </a:p>
          <a:p>
            <a:pPr algn="just" eaLnBrk="0" hangingPunct="0">
              <a:spcBef>
                <a:spcPct val="20000"/>
              </a:spcBef>
            </a:pPr>
            <a:r>
              <a:rPr lang="fr-BE" dirty="0" err="1" smtClean="0"/>
              <a:t>Different</a:t>
            </a:r>
            <a:r>
              <a:rPr lang="fr-BE" dirty="0" smtClean="0"/>
              <a:t> </a:t>
            </a:r>
            <a:r>
              <a:rPr lang="fr-BE" dirty="0" err="1" smtClean="0"/>
              <a:t>NPs</a:t>
            </a:r>
            <a:r>
              <a:rPr lang="fr-BE" dirty="0" smtClean="0"/>
              <a:t> </a:t>
            </a:r>
            <a:r>
              <a:rPr lang="fr-BE" dirty="0" err="1" smtClean="0"/>
              <a:t>tested</a:t>
            </a:r>
            <a:endParaRPr lang="fr-BE" dirty="0" smtClean="0"/>
          </a:p>
          <a:p>
            <a:pPr lvl="0" algn="just" eaLnBrk="0" hangingPunct="0">
              <a:spcBef>
                <a:spcPct val="20000"/>
              </a:spcBef>
            </a:pPr>
            <a:endParaRPr lang="fr-BE" dirty="0" smtClean="0"/>
          </a:p>
          <a:p>
            <a:pPr lvl="0" algn="just" eaLnBrk="0" hangingPunct="0">
              <a:spcBef>
                <a:spcPct val="20000"/>
              </a:spcBef>
            </a:pPr>
            <a:endParaRPr lang="fr-BE" dirty="0" smtClean="0"/>
          </a:p>
          <a:p>
            <a:pPr lvl="0" algn="just" eaLnBrk="0" hangingPunct="0">
              <a:spcBef>
                <a:spcPct val="20000"/>
              </a:spcBef>
            </a:pPr>
            <a:r>
              <a:rPr lang="fr-BE" dirty="0" smtClean="0"/>
              <a:t>2 </a:t>
            </a:r>
            <a:r>
              <a:rPr lang="fr-BE" dirty="0" err="1" smtClean="0"/>
              <a:t>protocols</a:t>
            </a:r>
            <a:r>
              <a:rPr lang="fr-BE" dirty="0" smtClean="0"/>
              <a:t> </a:t>
            </a:r>
            <a:r>
              <a:rPr lang="fr-BE" dirty="0" err="1" smtClean="0"/>
              <a:t>proposed</a:t>
            </a:r>
            <a:endParaRPr lang="fr-BE" dirty="0" smtClean="0"/>
          </a:p>
          <a:p>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71757A5F-58C3-4408-904D-ECB0273E6705}" type="slidenum">
              <a:rPr lang="fr-BE" smtClean="0"/>
              <a:pPr/>
              <a:t>14</a:t>
            </a:fld>
            <a:endParaRPr lang="fr-BE"/>
          </a:p>
        </p:txBody>
      </p:sp>
    </p:spTree>
    <p:extLst>
      <p:ext uri="{BB962C8B-B14F-4D97-AF65-F5344CB8AC3E}">
        <p14:creationId xmlns:p14="http://schemas.microsoft.com/office/powerpoint/2010/main" val="2157664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3552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
        <p:nvSpPr>
          <p:cNvPr id="48131"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2BF0AF-932D-421E-A333-3FFA6FB8DCCF}" type="slidenum">
              <a:rPr lang="fr-BE"/>
              <a:pPr fontAlgn="base">
                <a:spcBef>
                  <a:spcPct val="0"/>
                </a:spcBef>
                <a:spcAft>
                  <a:spcPct val="0"/>
                </a:spcAft>
                <a:defRPr/>
              </a:pPr>
              <a:t>15</a:t>
            </a:fld>
            <a:endParaRPr lang="fr-BE"/>
          </a:p>
        </p:txBody>
      </p:sp>
    </p:spTree>
    <p:extLst>
      <p:ext uri="{BB962C8B-B14F-4D97-AF65-F5344CB8AC3E}">
        <p14:creationId xmlns:p14="http://schemas.microsoft.com/office/powerpoint/2010/main" val="77263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3757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BE" dirty="0" err="1" smtClean="0"/>
              <a:t>Thrombogenicity</a:t>
            </a:r>
            <a:r>
              <a:rPr lang="fr-BE" dirty="0" smtClean="0"/>
              <a:t> = </a:t>
            </a:r>
            <a:r>
              <a:rPr lang="fr-BE" dirty="0" err="1" smtClean="0"/>
              <a:t>ability</a:t>
            </a:r>
            <a:r>
              <a:rPr lang="fr-BE" dirty="0" smtClean="0"/>
              <a:t> of a </a:t>
            </a:r>
            <a:r>
              <a:rPr lang="fr-BE" dirty="0" err="1" smtClean="0"/>
              <a:t>material</a:t>
            </a:r>
            <a:r>
              <a:rPr lang="fr-BE" dirty="0" smtClean="0"/>
              <a:t> to </a:t>
            </a:r>
            <a:r>
              <a:rPr lang="fr-BE" dirty="0" err="1" smtClean="0"/>
              <a:t>induce</a:t>
            </a:r>
            <a:r>
              <a:rPr lang="fr-BE" dirty="0" smtClean="0"/>
              <a:t> or </a:t>
            </a:r>
            <a:r>
              <a:rPr lang="fr-BE" dirty="0" err="1" smtClean="0"/>
              <a:t>promote</a:t>
            </a:r>
            <a:r>
              <a:rPr lang="fr-BE" dirty="0" smtClean="0"/>
              <a:t> the formation of </a:t>
            </a:r>
            <a:r>
              <a:rPr lang="fr-BE" dirty="0" err="1" smtClean="0"/>
              <a:t>thromboemboli</a:t>
            </a:r>
            <a:endParaRPr lang="fr-BE" dirty="0" smtClean="0"/>
          </a:p>
          <a:p>
            <a:pPr eaLnBrk="1" hangingPunct="1">
              <a:spcBef>
                <a:spcPct val="0"/>
              </a:spcBef>
            </a:pPr>
            <a:endParaRPr lang="fr-BE" dirty="0" smtClean="0"/>
          </a:p>
          <a:p>
            <a:pPr eaLnBrk="1" hangingPunct="1">
              <a:spcBef>
                <a:spcPct val="0"/>
              </a:spcBef>
            </a:pPr>
            <a:r>
              <a:rPr lang="en-US" dirty="0" smtClean="0"/>
              <a:t>thrombotic and hemorrhagic symptoms caused by </a:t>
            </a:r>
            <a:r>
              <a:rPr lang="en-US" dirty="0" err="1" smtClean="0"/>
              <a:t>dysregulation</a:t>
            </a:r>
            <a:r>
              <a:rPr lang="en-US" dirty="0" smtClean="0"/>
              <a:t> of hemostatic balance in the organism, which is maintained by the interplay of vascular endothelium, platelets and the plasma coagulation system (</a:t>
            </a:r>
            <a:r>
              <a:rPr lang="en-US" dirty="0" err="1" smtClean="0"/>
              <a:t>McGuigan</a:t>
            </a:r>
            <a:r>
              <a:rPr lang="en-US" dirty="0" smtClean="0"/>
              <a:t> and </a:t>
            </a:r>
            <a:r>
              <a:rPr lang="en-US" dirty="0" err="1" smtClean="0"/>
              <a:t>Sefton</a:t>
            </a:r>
            <a:r>
              <a:rPr lang="en-US" dirty="0" smtClean="0"/>
              <a:t>, 2007). </a:t>
            </a:r>
          </a:p>
          <a:p>
            <a:pPr eaLnBrk="1" hangingPunct="1">
              <a:spcBef>
                <a:spcPct val="0"/>
              </a:spcBef>
            </a:pPr>
            <a:endParaRPr lang="en-US" dirty="0" smtClean="0"/>
          </a:p>
          <a:p>
            <a:pPr eaLnBrk="1" hangingPunct="1">
              <a:spcBef>
                <a:spcPct val="0"/>
              </a:spcBef>
            </a:pPr>
            <a:r>
              <a:rPr lang="en-US" dirty="0" smtClean="0"/>
              <a:t>As shown in Figure 11.1, such interplay is not isolated from other systems forming inflammatory response. Thus, hemostasis is an integral part of inflammation and has to be understood in this context. </a:t>
            </a:r>
          </a:p>
          <a:p>
            <a:pPr eaLnBrk="1" hangingPunct="1">
              <a:spcBef>
                <a:spcPct val="0"/>
              </a:spcBef>
            </a:pPr>
            <a:endParaRPr lang="en-US" dirty="0" smtClean="0"/>
          </a:p>
          <a:p>
            <a:pPr eaLnBrk="1" hangingPunct="1">
              <a:spcBef>
                <a:spcPct val="0"/>
              </a:spcBef>
            </a:pPr>
            <a:r>
              <a:rPr lang="en-US" dirty="0" err="1" smtClean="0"/>
              <a:t>Dysregulation</a:t>
            </a:r>
            <a:r>
              <a:rPr lang="en-US" dirty="0" smtClean="0"/>
              <a:t> of hemostatic balance leads to a disorder with either thrombotic or hemorrhagic symptoms prevailing. It is important to note that in several types of </a:t>
            </a:r>
            <a:r>
              <a:rPr lang="en-US" dirty="0" err="1" smtClean="0"/>
              <a:t>hemocoagulation</a:t>
            </a:r>
            <a:r>
              <a:rPr lang="en-US" dirty="0" smtClean="0"/>
              <a:t> disorders, we may clinically observe thrombosis and bleeding at the same time (i.e. thromboembolic symptoms may be associated with failure of posttraumatic hemostasis). Therefore an understanding of underlying mechanisms of </a:t>
            </a:r>
            <a:r>
              <a:rPr lang="en-US" dirty="0" err="1" smtClean="0"/>
              <a:t>dysregulation</a:t>
            </a:r>
            <a:r>
              <a:rPr lang="en-US" dirty="0" smtClean="0"/>
              <a:t> of hemostatic balance is essential. In the evaluation of effects of a biomaterial on the </a:t>
            </a:r>
            <a:r>
              <a:rPr lang="en-US" dirty="0" err="1" smtClean="0"/>
              <a:t>hemocoagulation</a:t>
            </a:r>
            <a:r>
              <a:rPr lang="en-US" dirty="0" smtClean="0"/>
              <a:t> balance, the aim is to learn how the tested biomaterial interacts with, or affects functions of, three systems – endothelial cells, the plasma coagulation system, and platelets. Interaction of biomaterials with endothelium has been a focus of extensive research (</a:t>
            </a:r>
            <a:r>
              <a:rPr lang="en-US" dirty="0" err="1" smtClean="0"/>
              <a:t>McGuigan</a:t>
            </a:r>
            <a:r>
              <a:rPr lang="en-US" dirty="0" smtClean="0"/>
              <a:t> and </a:t>
            </a:r>
            <a:r>
              <a:rPr lang="en-US" dirty="0" err="1" smtClean="0"/>
              <a:t>Sefton</a:t>
            </a:r>
            <a:r>
              <a:rPr lang="en-US" dirty="0" smtClean="0"/>
              <a:t>, 2007). Several studies of effects of different </a:t>
            </a:r>
            <a:r>
              <a:rPr lang="en-US" dirty="0" err="1" smtClean="0"/>
              <a:t>nanomaterials</a:t>
            </a:r>
            <a:r>
              <a:rPr lang="en-US" dirty="0" smtClean="0"/>
              <a:t> on cultured endothelial cells </a:t>
            </a:r>
            <a:r>
              <a:rPr lang="en-US" i="1" dirty="0" smtClean="0"/>
              <a:t>in vitro</a:t>
            </a:r>
            <a:endParaRPr lang="fr-BE" dirty="0" smtClean="0"/>
          </a:p>
        </p:txBody>
      </p:sp>
      <p:sp>
        <p:nvSpPr>
          <p:cNvPr id="50179"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681AAC-77C4-40DB-9DD5-63B8E0274F43}" type="slidenum">
              <a:rPr lang="fr-BE"/>
              <a:pPr fontAlgn="base">
                <a:spcBef>
                  <a:spcPct val="0"/>
                </a:spcBef>
                <a:spcAft>
                  <a:spcPct val="0"/>
                </a:spcAft>
                <a:defRPr/>
              </a:pPr>
              <a:t>16</a:t>
            </a:fld>
            <a:endParaRPr lang="fr-BE"/>
          </a:p>
        </p:txBody>
      </p:sp>
    </p:spTree>
    <p:extLst>
      <p:ext uri="{BB962C8B-B14F-4D97-AF65-F5344CB8AC3E}">
        <p14:creationId xmlns:p14="http://schemas.microsoft.com/office/powerpoint/2010/main" val="3425553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4064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BE" dirty="0" err="1" smtClean="0"/>
              <a:t>They</a:t>
            </a:r>
            <a:r>
              <a:rPr lang="fr-BE" dirty="0" smtClean="0"/>
              <a:t> are </a:t>
            </a:r>
            <a:r>
              <a:rPr lang="fr-BE" dirty="0" err="1" smtClean="0"/>
              <a:t>several</a:t>
            </a:r>
            <a:r>
              <a:rPr lang="fr-BE" dirty="0" smtClean="0"/>
              <a:t> types of </a:t>
            </a:r>
            <a:r>
              <a:rPr lang="fr-BE" dirty="0" err="1" smtClean="0"/>
              <a:t>assays</a:t>
            </a:r>
            <a:r>
              <a:rPr lang="fr-BE" dirty="0" smtClean="0"/>
              <a:t> for </a:t>
            </a:r>
            <a:r>
              <a:rPr lang="fr-BE" dirty="0" err="1" smtClean="0"/>
              <a:t>evluating</a:t>
            </a:r>
            <a:r>
              <a:rPr lang="fr-BE" dirty="0" smtClean="0"/>
              <a:t> </a:t>
            </a:r>
            <a:r>
              <a:rPr lang="fr-BE" dirty="0" err="1" smtClean="0"/>
              <a:t>platelet</a:t>
            </a:r>
            <a:r>
              <a:rPr lang="fr-BE" dirty="0" smtClean="0"/>
              <a:t> </a:t>
            </a:r>
            <a:r>
              <a:rPr lang="fr-BE" dirty="0" err="1" smtClean="0"/>
              <a:t>hemostaicfunctions</a:t>
            </a:r>
            <a:r>
              <a:rPr lang="fr-BE" dirty="0" smtClean="0"/>
              <a:t> – </a:t>
            </a:r>
            <a:r>
              <a:rPr lang="fr-BE" dirty="0" err="1" smtClean="0"/>
              <a:t>adhesion</a:t>
            </a:r>
            <a:r>
              <a:rPr lang="fr-BE" dirty="0" smtClean="0"/>
              <a:t>, </a:t>
            </a:r>
            <a:r>
              <a:rPr lang="fr-BE" dirty="0" err="1" smtClean="0"/>
              <a:t>aggregation</a:t>
            </a:r>
            <a:r>
              <a:rPr lang="fr-BE" dirty="0" smtClean="0"/>
              <a:t> and release </a:t>
            </a:r>
            <a:r>
              <a:rPr lang="fr-BE" dirty="0" err="1" smtClean="0"/>
              <a:t>reaction</a:t>
            </a:r>
            <a:r>
              <a:rPr lang="fr-BE" dirty="0" smtClean="0"/>
              <a:t>, </a:t>
            </a:r>
            <a:r>
              <a:rPr lang="fr-BE" dirty="0" err="1" smtClean="0"/>
              <a:t>based</a:t>
            </a:r>
            <a:r>
              <a:rPr lang="fr-BE" dirty="0" smtClean="0"/>
              <a:t> on </a:t>
            </a:r>
            <a:r>
              <a:rPr lang="fr-BE" dirty="0" err="1" smtClean="0"/>
              <a:t>various</a:t>
            </a:r>
            <a:r>
              <a:rPr lang="fr-BE" dirty="0" smtClean="0"/>
              <a:t> </a:t>
            </a:r>
            <a:r>
              <a:rPr lang="fr-BE" dirty="0" err="1" smtClean="0"/>
              <a:t>principles</a:t>
            </a:r>
            <a:r>
              <a:rPr lang="fr-BE" dirty="0" smtClean="0"/>
              <a:t> but </a:t>
            </a:r>
            <a:r>
              <a:rPr lang="fr-BE" dirty="0" err="1" smtClean="0"/>
              <a:t>there</a:t>
            </a:r>
            <a:r>
              <a:rPr lang="fr-BE" dirty="0" smtClean="0"/>
              <a:t> </a:t>
            </a:r>
            <a:r>
              <a:rPr lang="fr-BE" dirty="0" err="1" smtClean="0"/>
              <a:t>is</a:t>
            </a:r>
            <a:r>
              <a:rPr lang="fr-BE" dirty="0" smtClean="0"/>
              <a:t> no standard </a:t>
            </a:r>
            <a:r>
              <a:rPr lang="fr-BE" dirty="0" err="1" smtClean="0"/>
              <a:t>planel</a:t>
            </a:r>
            <a:r>
              <a:rPr lang="fr-BE" dirty="0" smtClean="0"/>
              <a:t> of </a:t>
            </a:r>
            <a:r>
              <a:rPr lang="fr-BE" dirty="0" err="1" smtClean="0"/>
              <a:t>platelets</a:t>
            </a:r>
            <a:r>
              <a:rPr lang="fr-BE" dirty="0" smtClean="0"/>
              <a:t> </a:t>
            </a:r>
            <a:r>
              <a:rPr lang="fr-BE" dirty="0" err="1" smtClean="0"/>
              <a:t>assays</a:t>
            </a:r>
            <a:r>
              <a:rPr lang="fr-BE" dirty="0" smtClean="0"/>
              <a:t> for </a:t>
            </a:r>
            <a:r>
              <a:rPr lang="fr-BE" dirty="0" err="1" smtClean="0"/>
              <a:t>nanomaterial</a:t>
            </a:r>
            <a:r>
              <a:rPr lang="fr-BE" dirty="0" smtClean="0"/>
              <a:t> </a:t>
            </a:r>
            <a:r>
              <a:rPr lang="fr-BE" dirty="0" err="1" smtClean="0"/>
              <a:t>evaluation</a:t>
            </a:r>
            <a:r>
              <a:rPr lang="fr-BE" dirty="0" smtClean="0"/>
              <a:t> </a:t>
            </a:r>
            <a:r>
              <a:rPr lang="fr-BE" dirty="0" err="1" smtClean="0"/>
              <a:t>available</a:t>
            </a:r>
            <a:endParaRPr lang="fr-BE" dirty="0" smtClean="0"/>
          </a:p>
          <a:p>
            <a:pPr eaLnBrk="1" hangingPunct="1">
              <a:spcBef>
                <a:spcPct val="0"/>
              </a:spcBef>
            </a:pPr>
            <a:endParaRPr lang="fr-BE" dirty="0" smtClean="0"/>
          </a:p>
          <a:p>
            <a:pPr marL="0" lvl="1" eaLnBrk="1" hangingPunct="1">
              <a:spcBef>
                <a:spcPct val="0"/>
              </a:spcBef>
            </a:pPr>
            <a:r>
              <a:rPr lang="fr-BE" u="sng" dirty="0" smtClean="0"/>
              <a:t>Most </a:t>
            </a:r>
            <a:r>
              <a:rPr lang="fr-BE" u="sng" dirty="0" err="1" smtClean="0"/>
              <a:t>available</a:t>
            </a:r>
            <a:r>
              <a:rPr lang="fr-BE" u="sng" dirty="0" smtClean="0"/>
              <a:t> techniques are not </a:t>
            </a:r>
            <a:r>
              <a:rPr lang="fr-BE" u="sng" dirty="0" err="1" smtClean="0"/>
              <a:t>suitable</a:t>
            </a:r>
            <a:r>
              <a:rPr lang="fr-BE" u="sng" dirty="0" smtClean="0"/>
              <a:t> for high NP concentration</a:t>
            </a:r>
            <a:endParaRPr lang="fr-FR" u="sng" dirty="0" smtClean="0"/>
          </a:p>
          <a:p>
            <a:pPr eaLnBrk="1" hangingPunct="1">
              <a:spcBef>
                <a:spcPct val="0"/>
              </a:spcBef>
            </a:pPr>
            <a:endParaRPr lang="fr-BE" dirty="0" smtClean="0"/>
          </a:p>
        </p:txBody>
      </p:sp>
      <p:sp>
        <p:nvSpPr>
          <p:cNvPr id="55299"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A4769E-499A-489A-9F5F-6B529F2A0690}" type="slidenum">
              <a:rPr lang="fr-BE"/>
              <a:pPr fontAlgn="base">
                <a:spcBef>
                  <a:spcPct val="0"/>
                </a:spcBef>
                <a:spcAft>
                  <a:spcPct val="0"/>
                </a:spcAft>
                <a:defRPr/>
              </a:pPr>
              <a:t>17</a:t>
            </a:fld>
            <a:endParaRPr lang="fr-BE"/>
          </a:p>
        </p:txBody>
      </p:sp>
    </p:spTree>
    <p:extLst>
      <p:ext uri="{BB962C8B-B14F-4D97-AF65-F5344CB8AC3E}">
        <p14:creationId xmlns:p14="http://schemas.microsoft.com/office/powerpoint/2010/main" val="239964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4269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a:cs typeface="ＭＳ Ｐゴシック"/>
              </a:rPr>
              <a:t>Optic aggregometry (based on the principle of turbidimetry), </a:t>
            </a:r>
            <a:endParaRPr lang="fr-BE" smtClean="0">
              <a:ea typeface="ＭＳ Ｐゴシック"/>
              <a:cs typeface="ＭＳ Ｐゴシック"/>
            </a:endParaRPr>
          </a:p>
          <a:p>
            <a:pPr eaLnBrk="1" hangingPunct="1">
              <a:spcBef>
                <a:spcPct val="0"/>
              </a:spcBef>
            </a:pPr>
            <a:r>
              <a:rPr lang="en-US" smtClean="0"/>
              <a:t>Platelet aggregation testing measures the ability of various agonists to platelets to induce </a:t>
            </a:r>
            <a:r>
              <a:rPr lang="en-US" i="1" smtClean="0"/>
              <a:t>in vitro</a:t>
            </a:r>
            <a:r>
              <a:rPr lang="en-US" smtClean="0"/>
              <a:t> activation and platelet-to-platelet activation. Classically Born aggregometry uses platelet rich plasma [PRP] but whole blood aggregometry can be also used.</a:t>
            </a:r>
            <a:br>
              <a:rPr lang="en-US" smtClean="0"/>
            </a:br>
            <a:r>
              <a:rPr lang="en-US" smtClean="0"/>
              <a:t>In the Born aggregometer, PRP is stirred in a cuvette at 37°C and the cuvette sits between a light course and a photocell. When an agonist is added the platelets aggregate and absorb less light and so the transmission increases and this is detected by the photocell.</a:t>
            </a:r>
          </a:p>
          <a:p>
            <a:pPr eaLnBrk="1" hangingPunct="1">
              <a:spcBef>
                <a:spcPct val="0"/>
              </a:spcBef>
            </a:pPr>
            <a:endParaRPr lang="en-US" smtClean="0"/>
          </a:p>
          <a:p>
            <a:pPr eaLnBrk="1" hangingPunct="1">
              <a:spcBef>
                <a:spcPct val="0"/>
              </a:spcBef>
            </a:pPr>
            <a:r>
              <a:rPr lang="en-US" smtClean="0"/>
              <a:t>Transmission of light through the PRP sample is set as 0 % aggregation, while a transmission through platelet-poor plasma (PPP) is set to 100 %.</a:t>
            </a:r>
          </a:p>
          <a:p>
            <a:pPr eaLnBrk="1" hangingPunct="1">
              <a:spcBef>
                <a:spcPct val="0"/>
              </a:spcBef>
            </a:pPr>
            <a:endParaRPr lang="fr-BE" smtClean="0"/>
          </a:p>
          <a:p>
            <a:pPr eaLnBrk="1" hangingPunct="1">
              <a:spcBef>
                <a:spcPct val="0"/>
              </a:spcBef>
            </a:pPr>
            <a:r>
              <a:rPr lang="fr-BE" smtClean="0"/>
              <a:t>Measuring the OD in a glass cuvette at 37°C under stirring (1,000 rpm)</a:t>
            </a:r>
          </a:p>
          <a:p>
            <a:pPr eaLnBrk="1" hangingPunct="1">
              <a:spcBef>
                <a:spcPct val="0"/>
              </a:spcBef>
            </a:pPr>
            <a:endParaRPr lang="fr-BE" smtClean="0"/>
          </a:p>
          <a:p>
            <a:pPr eaLnBrk="1" hangingPunct="1">
              <a:spcBef>
                <a:spcPct val="0"/>
              </a:spcBef>
            </a:pPr>
            <a:r>
              <a:rPr lang="en-US" b="1" smtClean="0"/>
              <a:t>Turbidimetry</a:t>
            </a:r>
            <a:r>
              <a:rPr lang="en-US" smtClean="0"/>
              <a:t> (the name being derived from </a:t>
            </a:r>
            <a:r>
              <a:rPr lang="en-US" i="1" smtClean="0">
                <a:hlinkClick r:id="rId3" tooltip="Turbidity"/>
              </a:rPr>
              <a:t>turbidity</a:t>
            </a:r>
            <a:r>
              <a:rPr lang="en-US" smtClean="0"/>
              <a:t>) is the process of measuring the loss of intensity of transmitted </a:t>
            </a:r>
            <a:r>
              <a:rPr lang="en-US" smtClean="0">
                <a:hlinkClick r:id="rId4" tooltip="Light"/>
              </a:rPr>
              <a:t>light</a:t>
            </a:r>
            <a:r>
              <a:rPr lang="en-US" smtClean="0"/>
              <a:t> due to </a:t>
            </a:r>
            <a:r>
              <a:rPr lang="en-US" smtClean="0">
                <a:hlinkClick r:id="rId5" tooltip="Scatter"/>
              </a:rPr>
              <a:t>scattering</a:t>
            </a:r>
            <a:r>
              <a:rPr lang="en-US" smtClean="0"/>
              <a:t> effect particles suspended in it. Light is passed through a filter creating a light of known </a:t>
            </a:r>
            <a:r>
              <a:rPr lang="en-US" smtClean="0">
                <a:hlinkClick r:id="rId6" tooltip="Wavelength"/>
              </a:rPr>
              <a:t>wavelength</a:t>
            </a:r>
            <a:r>
              <a:rPr lang="en-US" smtClean="0"/>
              <a:t> which is then passed through a </a:t>
            </a:r>
            <a:r>
              <a:rPr lang="en-US" smtClean="0">
                <a:hlinkClick r:id="rId7" tooltip="Cuvette"/>
              </a:rPr>
              <a:t>cuvette</a:t>
            </a:r>
            <a:r>
              <a:rPr lang="en-US" smtClean="0"/>
              <a:t> containing a solution. A </a:t>
            </a:r>
            <a:r>
              <a:rPr lang="en-US" smtClean="0">
                <a:hlinkClick r:id="rId8" tooltip="Photoelectric cell"/>
              </a:rPr>
              <a:t>photoelectric cell</a:t>
            </a:r>
            <a:r>
              <a:rPr lang="en-US" smtClean="0"/>
              <a:t> collects the light which passes through the cuvette. A measurement is then given for the amount of absorbed light.</a:t>
            </a:r>
            <a:r>
              <a:rPr lang="en-US" baseline="30000" smtClean="0">
                <a:hlinkClick r:id="rId9"/>
              </a:rPr>
              <a:t>[1]</a:t>
            </a:r>
            <a:endParaRPr lang="fr-BE" smtClean="0"/>
          </a:p>
        </p:txBody>
      </p:sp>
      <p:sp>
        <p:nvSpPr>
          <p:cNvPr id="57347"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382939-4B6E-4361-97F5-023F31302051}" type="slidenum">
              <a:rPr lang="fr-BE"/>
              <a:pPr fontAlgn="base">
                <a:spcBef>
                  <a:spcPct val="0"/>
                </a:spcBef>
                <a:spcAft>
                  <a:spcPct val="0"/>
                </a:spcAft>
                <a:defRPr/>
              </a:pPr>
              <a:t>18</a:t>
            </a:fld>
            <a:endParaRPr lang="fr-BE"/>
          </a:p>
        </p:txBody>
      </p:sp>
    </p:spTree>
    <p:extLst>
      <p:ext uri="{BB962C8B-B14F-4D97-AF65-F5344CB8AC3E}">
        <p14:creationId xmlns:p14="http://schemas.microsoft.com/office/powerpoint/2010/main" val="2066086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4473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a:cs typeface="ＭＳ Ｐゴシック"/>
              </a:rPr>
              <a:t>Effects of NPs on spontaneous and induced aggregation</a:t>
            </a:r>
          </a:p>
          <a:p>
            <a:pPr eaLnBrk="1" hangingPunct="1">
              <a:spcBef>
                <a:spcPct val="0"/>
              </a:spcBef>
            </a:pPr>
            <a:endParaRPr lang="en-US" smtClean="0">
              <a:ea typeface="ＭＳ Ｐゴシック"/>
              <a:cs typeface="ＭＳ Ｐゴシック"/>
            </a:endParaRPr>
          </a:p>
          <a:p>
            <a:pPr eaLnBrk="1" hangingPunct="1">
              <a:spcBef>
                <a:spcPct val="0"/>
              </a:spcBef>
            </a:pPr>
            <a:r>
              <a:rPr lang="fr-BE" smtClean="0"/>
              <a:t>Inducers </a:t>
            </a:r>
            <a:r>
              <a:rPr lang="en-US" smtClean="0"/>
              <a:t>alone were also used before any experiment to check the aggregation ability of </a:t>
            </a:r>
            <a:r>
              <a:rPr lang="fr-BE" smtClean="0"/>
              <a:t>platelets. </a:t>
            </a:r>
            <a:r>
              <a:rPr lang="en-US" smtClean="0"/>
              <a:t>Platelet poor plasma (PPP) served as blank (reference).</a:t>
            </a:r>
          </a:p>
          <a:p>
            <a:pPr eaLnBrk="1" hangingPunct="1">
              <a:spcBef>
                <a:spcPct val="0"/>
              </a:spcBef>
            </a:pPr>
            <a:endParaRPr lang="en-US" smtClean="0"/>
          </a:p>
          <a:p>
            <a:pPr eaLnBrk="1" hangingPunct="1">
              <a:spcBef>
                <a:spcPct val="0"/>
              </a:spcBef>
            </a:pPr>
            <a:r>
              <a:rPr lang="en-US" smtClean="0"/>
              <a:t>Chronolog two-channel recorders connected to a computer.</a:t>
            </a:r>
          </a:p>
          <a:p>
            <a:pPr eaLnBrk="1" hangingPunct="1">
              <a:spcBef>
                <a:spcPct val="0"/>
              </a:spcBef>
            </a:pPr>
            <a:endParaRPr lang="en-US" smtClean="0"/>
          </a:p>
          <a:p>
            <a:pPr eaLnBrk="1" hangingPunct="1">
              <a:spcBef>
                <a:spcPct val="0"/>
              </a:spcBef>
            </a:pPr>
            <a:r>
              <a:rPr lang="fr-BE" smtClean="0"/>
              <a:t>ADP (5 µM)</a:t>
            </a:r>
          </a:p>
          <a:p>
            <a:pPr eaLnBrk="1" hangingPunct="1">
              <a:spcBef>
                <a:spcPct val="0"/>
              </a:spcBef>
            </a:pPr>
            <a:r>
              <a:rPr lang="fr-BE" smtClean="0"/>
              <a:t>arachidonic acid (600 µM)</a:t>
            </a:r>
          </a:p>
          <a:p>
            <a:pPr eaLnBrk="1" hangingPunct="1">
              <a:spcBef>
                <a:spcPct val="0"/>
              </a:spcBef>
            </a:pPr>
            <a:r>
              <a:rPr lang="fr-BE" smtClean="0"/>
              <a:t>collagen (190 µg.mL</a:t>
            </a:r>
            <a:r>
              <a:rPr lang="fr-BE" baseline="30000" smtClean="0"/>
              <a:t>-1</a:t>
            </a:r>
            <a:r>
              <a:rPr lang="fr-BE" smtClean="0"/>
              <a:t>)</a:t>
            </a:r>
            <a:endParaRPr lang="fr-FR" smtClean="0"/>
          </a:p>
          <a:p>
            <a:pPr eaLnBrk="1" hangingPunct="1">
              <a:spcBef>
                <a:spcPct val="0"/>
              </a:spcBef>
            </a:pPr>
            <a:endParaRPr lang="en-US" smtClean="0">
              <a:ea typeface="ＭＳ Ｐゴシック"/>
              <a:cs typeface="ＭＳ Ｐゴシック"/>
            </a:endParaRPr>
          </a:p>
        </p:txBody>
      </p:sp>
      <p:sp>
        <p:nvSpPr>
          <p:cNvPr id="5939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6F90C6-D854-47BE-AD97-80B6F3EAC873}" type="slidenum">
              <a:rPr lang="fr-BE"/>
              <a:pPr fontAlgn="base">
                <a:spcBef>
                  <a:spcPct val="0"/>
                </a:spcBef>
                <a:spcAft>
                  <a:spcPct val="0"/>
                </a:spcAft>
                <a:defRPr/>
              </a:pPr>
              <a:t>19</a:t>
            </a:fld>
            <a:endParaRPr lang="fr-BE"/>
          </a:p>
        </p:txBody>
      </p:sp>
    </p:spTree>
    <p:extLst>
      <p:ext uri="{BB962C8B-B14F-4D97-AF65-F5344CB8AC3E}">
        <p14:creationId xmlns:p14="http://schemas.microsoft.com/office/powerpoint/2010/main" val="2308764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5497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BE" smtClean="0"/>
              <a:t>In this assay, </a:t>
            </a:r>
            <a:r>
              <a:rPr lang="en-US" smtClean="0"/>
              <a:t>whole blood is stirred in a cuvette and changes of impedance between two electrodes are measured. The increase in impedance is proportional to platelet aggregation, since platelet aggregates adhere to electrodes. Whole blood impedance aggregometry has several advantages over LTA, including no need for PRP preparation, so blood is minimally manipulated before testing, and smaller volumes are required for testing.</a:t>
            </a:r>
            <a:endParaRPr lang="fr-BE" b="1" smtClean="0"/>
          </a:p>
          <a:p>
            <a:pPr eaLnBrk="1" hangingPunct="1">
              <a:spcBef>
                <a:spcPct val="0"/>
              </a:spcBef>
            </a:pPr>
            <a:endParaRPr lang="fr-BE" smtClean="0"/>
          </a:p>
          <a:p>
            <a:pPr eaLnBrk="1" hangingPunct="1">
              <a:spcBef>
                <a:spcPct val="0"/>
              </a:spcBef>
            </a:pPr>
            <a:r>
              <a:rPr lang="fr-BE" smtClean="0"/>
              <a:t>L'</a:t>
            </a:r>
            <a:r>
              <a:rPr lang="fr-BE" b="1" smtClean="0"/>
              <a:t>impédance électrique</a:t>
            </a:r>
            <a:r>
              <a:rPr lang="fr-BE" smtClean="0"/>
              <a:t> mesure l'opposition d'un circuit électrique au passage d'un </a:t>
            </a:r>
            <a:r>
              <a:rPr lang="fr-BE" smtClean="0">
                <a:hlinkClick r:id="rId3" tooltip="Courant alternatif"/>
              </a:rPr>
              <a:t>courant alternatif</a:t>
            </a:r>
            <a:r>
              <a:rPr lang="fr-BE" smtClean="0"/>
              <a:t> </a:t>
            </a:r>
            <a:r>
              <a:rPr lang="fr-BE" smtClean="0">
                <a:hlinkClick r:id="rId4" tooltip="Sinusoïdal"/>
              </a:rPr>
              <a:t>sinusoïdal</a:t>
            </a:r>
            <a:r>
              <a:rPr lang="fr-BE" smtClean="0"/>
              <a:t>.</a:t>
            </a:r>
          </a:p>
        </p:txBody>
      </p:sp>
      <p:sp>
        <p:nvSpPr>
          <p:cNvPr id="6963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0442B2-7FE7-4A54-B0C7-DE98C1CA1AE6}" type="slidenum">
              <a:rPr lang="fr-BE"/>
              <a:pPr fontAlgn="base">
                <a:spcBef>
                  <a:spcPct val="0"/>
                </a:spcBef>
                <a:spcAft>
                  <a:spcPct val="0"/>
                </a:spcAft>
                <a:defRPr/>
              </a:pPr>
              <a:t>21</a:t>
            </a:fld>
            <a:endParaRPr lang="fr-BE"/>
          </a:p>
        </p:txBody>
      </p:sp>
    </p:spTree>
    <p:extLst>
      <p:ext uri="{BB962C8B-B14F-4D97-AF65-F5344CB8AC3E}">
        <p14:creationId xmlns:p14="http://schemas.microsoft.com/office/powerpoint/2010/main" val="3849042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6317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solidFill>
                  <a:srgbClr val="CC0000"/>
                </a:solidFill>
              </a:rPr>
              <a:t>Imitation of the forces present at a vascular breach</a:t>
            </a:r>
          </a:p>
          <a:p>
            <a:pPr eaLnBrk="1" hangingPunct="1">
              <a:spcBef>
                <a:spcPct val="0"/>
              </a:spcBef>
            </a:pPr>
            <a:endParaRPr lang="fr-BE" smtClean="0">
              <a:solidFill>
                <a:srgbClr val="CC0000"/>
              </a:solidFill>
            </a:endParaRPr>
          </a:p>
          <a:p>
            <a:pPr eaLnBrk="1" hangingPunct="1"/>
            <a:r>
              <a:rPr lang="en-US" smtClean="0">
                <a:solidFill>
                  <a:schemeClr val="tx2"/>
                </a:solidFill>
              </a:rPr>
              <a:t>Testing principle : Thrombogenic Surface Formation</a:t>
            </a:r>
          </a:p>
          <a:p>
            <a:pPr eaLnBrk="1" hangingPunct="1"/>
            <a:endParaRPr lang="en-US" smtClean="0">
              <a:solidFill>
                <a:schemeClr val="tx2"/>
              </a:solidFill>
            </a:endParaRPr>
          </a:p>
          <a:p>
            <a:pPr eaLnBrk="1" hangingPunct="1"/>
            <a:r>
              <a:rPr lang="en-US" smtClean="0">
                <a:solidFill>
                  <a:schemeClr val="tx2"/>
                </a:solidFill>
              </a:rPr>
              <a:t>Laminar flow over the polystyrene surface of the well is achieved following to the Cone and Plate principal.</a:t>
            </a:r>
          </a:p>
          <a:p>
            <a:pPr eaLnBrk="1" hangingPunct="1"/>
            <a:endParaRPr lang="en-US" smtClean="0">
              <a:solidFill>
                <a:schemeClr val="tx2"/>
              </a:solidFill>
            </a:endParaRPr>
          </a:p>
          <a:p>
            <a:pPr eaLnBrk="1" hangingPunct="1"/>
            <a:r>
              <a:rPr lang="en-US" smtClean="0">
                <a:solidFill>
                  <a:schemeClr val="tx2"/>
                </a:solidFill>
              </a:rPr>
              <a:t>Upon application of a blood sample (130 µL) into the polystyrene well, plasma proteins immediately adhere to the well surface and become attractive for platelets, resulting in platelet adhesion and aggregation on the well surface under flow conditions.</a:t>
            </a:r>
          </a:p>
          <a:p>
            <a:pPr eaLnBrk="1" hangingPunct="1"/>
            <a:endParaRPr lang="en-US" smtClean="0">
              <a:solidFill>
                <a:schemeClr val="tx2"/>
              </a:solidFill>
            </a:endParaRPr>
          </a:p>
          <a:p>
            <a:pPr eaLnBrk="1" hangingPunct="1">
              <a:spcBef>
                <a:spcPct val="0"/>
              </a:spcBef>
            </a:pPr>
            <a:endParaRPr lang="fr-FR" smtClean="0">
              <a:solidFill>
                <a:srgbClr val="CC0000"/>
              </a:solidFill>
            </a:endParaRPr>
          </a:p>
          <a:p>
            <a:pPr eaLnBrk="1" hangingPunct="1">
              <a:spcBef>
                <a:spcPct val="0"/>
              </a:spcBef>
            </a:pPr>
            <a:r>
              <a:rPr lang="en-US" smtClean="0">
                <a:solidFill>
                  <a:schemeClr val="tx2"/>
                </a:solidFill>
              </a:rPr>
              <a:t>Following washing of excess blood and staining of the adhered platelets, a quantitation of the results is performed by an image analyzer.</a:t>
            </a:r>
          </a:p>
          <a:p>
            <a:pPr eaLnBrk="1" hangingPunct="1">
              <a:spcBef>
                <a:spcPct val="0"/>
              </a:spcBef>
            </a:pPr>
            <a:endParaRPr lang="fr-BE" smtClean="0"/>
          </a:p>
        </p:txBody>
      </p:sp>
      <p:sp>
        <p:nvSpPr>
          <p:cNvPr id="77827"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43489C-B596-4775-B942-D6A7AC393430}" type="slidenum">
              <a:rPr lang="fr-BE"/>
              <a:pPr fontAlgn="base">
                <a:spcBef>
                  <a:spcPct val="0"/>
                </a:spcBef>
                <a:spcAft>
                  <a:spcPct val="0"/>
                </a:spcAft>
                <a:defRPr/>
              </a:pPr>
              <a:t>22</a:t>
            </a:fld>
            <a:endParaRPr lang="fr-BE"/>
          </a:p>
        </p:txBody>
      </p:sp>
    </p:spTree>
    <p:extLst>
      <p:ext uri="{BB962C8B-B14F-4D97-AF65-F5344CB8AC3E}">
        <p14:creationId xmlns:p14="http://schemas.microsoft.com/office/powerpoint/2010/main" val="1177089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0070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BE" smtClean="0"/>
              <a:t>Hazard identification</a:t>
            </a:r>
          </a:p>
          <a:p>
            <a:pPr eaLnBrk="1" hangingPunct="1">
              <a:spcBef>
                <a:spcPct val="0"/>
              </a:spcBef>
            </a:pPr>
            <a:r>
              <a:rPr lang="fr-BE" smtClean="0"/>
              <a:t>materials typically possess nanostructuredependent </a:t>
            </a:r>
            <a:r>
              <a:rPr lang="en-US" smtClean="0"/>
              <a:t>properties (e.g., chemical, mechanical, electrical, optical, magnetic, biological), which make them desirable for commercial or medical applications. However, these same properties potentially may lead to nanostructure- dependent biological activity that differs from and is not directly predicted by the bulk properties of the constituent chemicals and compounds. This</a:t>
            </a:r>
          </a:p>
          <a:p>
            <a:pPr eaLnBrk="1" hangingPunct="1">
              <a:spcBef>
                <a:spcPct val="0"/>
              </a:spcBef>
            </a:pPr>
            <a:r>
              <a:rPr lang="en-US" smtClean="0"/>
              <a:t>Biocompatibility (ability of a biomaterial to perform its desired function with respect to a medical therapy, without eliciting any undesirable local or systemic effects, hemocompatibility</a:t>
            </a:r>
          </a:p>
          <a:p>
            <a:pPr eaLnBrk="1" hangingPunct="1">
              <a:spcBef>
                <a:spcPct val="0"/>
              </a:spcBef>
            </a:pPr>
            <a:endParaRPr lang="en-US" smtClean="0"/>
          </a:p>
          <a:p>
            <a:pPr eaLnBrk="1" hangingPunct="1">
              <a:spcBef>
                <a:spcPct val="0"/>
              </a:spcBef>
            </a:pPr>
            <a:r>
              <a:rPr lang="fr-BE" smtClean="0"/>
              <a:t>Nanomaterial-based products such as </a:t>
            </a:r>
            <a:r>
              <a:rPr lang="en-US" smtClean="0"/>
              <a:t>nanocomposites, surface coatings and electronic circuits are unlikely to present a direct risk as exposure potential</a:t>
            </a:r>
          </a:p>
          <a:p>
            <a:pPr eaLnBrk="1" hangingPunct="1">
              <a:spcBef>
                <a:spcPct val="0"/>
              </a:spcBef>
            </a:pPr>
            <a:r>
              <a:rPr lang="en-US" smtClean="0"/>
              <a:t>will be low to negligible. Nanomaterials that are most likely to present a health risk are nanoparticles, agglomerates</a:t>
            </a:r>
          </a:p>
          <a:p>
            <a:pPr eaLnBrk="1" hangingPunct="1">
              <a:spcBef>
                <a:spcPct val="0"/>
              </a:spcBef>
            </a:pPr>
            <a:r>
              <a:rPr lang="en-US" smtClean="0"/>
              <a:t>of nanoparticles, and particles of nanostructured </a:t>
            </a:r>
            <a:r>
              <a:rPr lang="fr-BE" smtClean="0"/>
              <a:t>material</a:t>
            </a:r>
          </a:p>
          <a:p>
            <a:pPr eaLnBrk="1" hangingPunct="1">
              <a:spcBef>
                <a:spcPct val="0"/>
              </a:spcBef>
            </a:pPr>
            <a:endParaRPr lang="fr-BE" smtClean="0"/>
          </a:p>
          <a:p>
            <a:pPr eaLnBrk="1" hangingPunct="1">
              <a:spcBef>
                <a:spcPct val="0"/>
              </a:spcBef>
            </a:pPr>
            <a:r>
              <a:rPr lang="fr-BE" smtClean="0"/>
              <a:t>NP may be </a:t>
            </a:r>
            <a:r>
              <a:rPr lang="en-US" smtClean="0"/>
              <a:t>administered directly to the intravascular compartment by injection, or a nanomaterialbased</a:t>
            </a:r>
          </a:p>
          <a:p>
            <a:pPr eaLnBrk="1" hangingPunct="1">
              <a:spcBef>
                <a:spcPct val="0"/>
              </a:spcBef>
            </a:pPr>
            <a:r>
              <a:rPr lang="en-US" smtClean="0"/>
              <a:t>device may be implanted intravascularly, or to extravascular tissues. Another type of</a:t>
            </a:r>
          </a:p>
          <a:p>
            <a:pPr eaLnBrk="1" hangingPunct="1">
              <a:spcBef>
                <a:spcPct val="0"/>
              </a:spcBef>
            </a:pPr>
            <a:r>
              <a:rPr lang="en-US" smtClean="0"/>
              <a:t>direct exposure is the use of nanomaterials in surgery or trauma, use of nanomaterials in</a:t>
            </a:r>
          </a:p>
          <a:p>
            <a:pPr eaLnBrk="1" hangingPunct="1">
              <a:spcBef>
                <a:spcPct val="0"/>
              </a:spcBef>
            </a:pPr>
            <a:r>
              <a:rPr lang="fr-BE" smtClean="0"/>
              <a:t>different extracorporeal circulation techniques (hemodialysis, apheresis, cardiopulmonary</a:t>
            </a:r>
          </a:p>
          <a:p>
            <a:pPr eaLnBrk="1" hangingPunct="1">
              <a:spcBef>
                <a:spcPct val="0"/>
              </a:spcBef>
            </a:pPr>
            <a:r>
              <a:rPr lang="en-US" smtClean="0"/>
              <a:t>bypass (CPB), extracorporeal membrane oxygenation (ECMO)), and finally, exposure of</a:t>
            </a:r>
          </a:p>
          <a:p>
            <a:pPr eaLnBrk="1" hangingPunct="1">
              <a:spcBef>
                <a:spcPct val="0"/>
              </a:spcBef>
            </a:pPr>
            <a:r>
              <a:rPr lang="en-US" smtClean="0"/>
              <a:t>nanomaterials to blood during collection, processing and storage of blood transfusion</a:t>
            </a:r>
          </a:p>
          <a:p>
            <a:pPr eaLnBrk="1" hangingPunct="1">
              <a:spcBef>
                <a:spcPct val="0"/>
              </a:spcBef>
            </a:pPr>
            <a:r>
              <a:rPr lang="fr-BE" smtClean="0"/>
              <a:t>products.</a:t>
            </a:r>
          </a:p>
          <a:p>
            <a:pPr eaLnBrk="1" hangingPunct="1">
              <a:spcBef>
                <a:spcPct val="0"/>
              </a:spcBef>
            </a:pPr>
            <a:endParaRPr lang="fr-BE" smtClean="0"/>
          </a:p>
          <a:p>
            <a:pPr eaLnBrk="1" hangingPunct="1">
              <a:spcBef>
                <a:spcPct val="0"/>
              </a:spcBef>
            </a:pPr>
            <a:r>
              <a:rPr lang="en-US" smtClean="0"/>
              <a:t>Besides direct exposure of nanomaterials to blood, traffic of NP to intravascular</a:t>
            </a:r>
          </a:p>
          <a:p>
            <a:pPr eaLnBrk="1" hangingPunct="1">
              <a:spcBef>
                <a:spcPct val="0"/>
              </a:spcBef>
            </a:pPr>
            <a:r>
              <a:rPr lang="en-US" smtClean="0"/>
              <a:t>compartment or to bone marrow (BM) after other types or exposure (oral, inhalation, dermal)</a:t>
            </a:r>
          </a:p>
          <a:p>
            <a:pPr eaLnBrk="1" hangingPunct="1">
              <a:spcBef>
                <a:spcPct val="0"/>
              </a:spcBef>
            </a:pPr>
            <a:r>
              <a:rPr lang="fr-BE" smtClean="0"/>
              <a:t>should also be considered.</a:t>
            </a:r>
          </a:p>
        </p:txBody>
      </p:sp>
      <p:sp>
        <p:nvSpPr>
          <p:cNvPr id="118787"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DF629C-E436-402A-8025-AC470C812B7A}" type="slidenum">
              <a:rPr lang="fr-BE"/>
              <a:pPr fontAlgn="base">
                <a:spcBef>
                  <a:spcPct val="0"/>
                </a:spcBef>
                <a:spcAft>
                  <a:spcPct val="0"/>
                </a:spcAft>
                <a:defRPr/>
              </a:pPr>
              <a:t>3</a:t>
            </a:fld>
            <a:endParaRPr lang="fr-BE"/>
          </a:p>
        </p:txBody>
      </p:sp>
    </p:spTree>
    <p:extLst>
      <p:ext uri="{BB962C8B-B14F-4D97-AF65-F5344CB8AC3E}">
        <p14:creationId xmlns:p14="http://schemas.microsoft.com/office/powerpoint/2010/main" val="4081583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6521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20000"/>
              </a:spcBef>
            </a:pPr>
            <a:endParaRPr lang="en-US" smtClean="0">
              <a:solidFill>
                <a:schemeClr val="tx2"/>
              </a:solidFill>
            </a:endParaRPr>
          </a:p>
        </p:txBody>
      </p:sp>
      <p:sp>
        <p:nvSpPr>
          <p:cNvPr id="8192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DEC998-EB3D-4BF0-8909-06DD17344252}" type="slidenum">
              <a:rPr lang="fr-BE"/>
              <a:pPr fontAlgn="base">
                <a:spcBef>
                  <a:spcPct val="0"/>
                </a:spcBef>
                <a:spcAft>
                  <a:spcPct val="0"/>
                </a:spcAft>
                <a:defRPr/>
              </a:pPr>
              <a:t>23</a:t>
            </a:fld>
            <a:endParaRPr lang="fr-BE"/>
          </a:p>
        </p:txBody>
      </p:sp>
    </p:spTree>
    <p:extLst>
      <p:ext uri="{BB962C8B-B14F-4D97-AF65-F5344CB8AC3E}">
        <p14:creationId xmlns:p14="http://schemas.microsoft.com/office/powerpoint/2010/main" val="2599873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6726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20000"/>
              </a:spcBef>
            </a:pPr>
            <a:endParaRPr lang="en-US" smtClean="0">
              <a:solidFill>
                <a:schemeClr val="tx2"/>
              </a:solidFill>
            </a:endParaRPr>
          </a:p>
        </p:txBody>
      </p:sp>
      <p:sp>
        <p:nvSpPr>
          <p:cNvPr id="83971"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A4FB33-1815-442A-BFEF-7B858809F2D7}" type="slidenum">
              <a:rPr lang="fr-BE"/>
              <a:pPr fontAlgn="base">
                <a:spcBef>
                  <a:spcPct val="0"/>
                </a:spcBef>
                <a:spcAft>
                  <a:spcPct val="0"/>
                </a:spcAft>
                <a:defRPr/>
              </a:pPr>
              <a:t>24</a:t>
            </a:fld>
            <a:endParaRPr lang="fr-BE"/>
          </a:p>
        </p:txBody>
      </p:sp>
    </p:spTree>
    <p:extLst>
      <p:ext uri="{BB962C8B-B14F-4D97-AF65-F5344CB8AC3E}">
        <p14:creationId xmlns:p14="http://schemas.microsoft.com/office/powerpoint/2010/main" val="2457828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6931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2-Glycoprotein I inhibits von </a:t>
            </a:r>
            <a:r>
              <a:rPr lang="en-US" dirty="0" err="1" smtClean="0"/>
              <a:t>Willebrand</a:t>
            </a:r>
            <a:r>
              <a:rPr lang="en-US" dirty="0" smtClean="0"/>
              <a:t> factor–dependent platelet adhesion and aggregation</a:t>
            </a:r>
            <a:endParaRPr lang="fr-BE" dirty="0" smtClean="0"/>
          </a:p>
        </p:txBody>
      </p:sp>
      <p:sp>
        <p:nvSpPr>
          <p:cNvPr id="86019"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DD4126-CEF0-458E-ACBB-0FD2F873782D}" type="slidenum">
              <a:rPr lang="fr-BE"/>
              <a:pPr fontAlgn="base">
                <a:spcBef>
                  <a:spcPct val="0"/>
                </a:spcBef>
                <a:spcAft>
                  <a:spcPct val="0"/>
                </a:spcAft>
                <a:defRPr/>
              </a:pPr>
              <a:t>25</a:t>
            </a:fld>
            <a:endParaRPr lang="fr-BE"/>
          </a:p>
        </p:txBody>
      </p:sp>
    </p:spTree>
    <p:extLst>
      <p:ext uri="{BB962C8B-B14F-4D97-AF65-F5344CB8AC3E}">
        <p14:creationId xmlns:p14="http://schemas.microsoft.com/office/powerpoint/2010/main" val="3113909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7443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 In Tyrode buffer, all the tested NPs increased AS, except CB which enhances also SC and Ob parameters</a:t>
            </a:r>
            <a:r>
              <a:rPr lang="fr-FR" smtClean="0"/>
              <a:t> </a:t>
            </a:r>
          </a:p>
          <a:p>
            <a:pPr lvl="1" eaLnBrk="1" hangingPunct="1">
              <a:spcBef>
                <a:spcPct val="0"/>
              </a:spcBef>
            </a:pPr>
            <a:r>
              <a:rPr lang="en-GB" smtClean="0">
                <a:ea typeface="ＭＳ Ｐゴシック"/>
                <a:cs typeface="ＭＳ Ｐゴシック"/>
              </a:rPr>
              <a:t>NP investigated :  MWCNT, SWCNT, C</a:t>
            </a:r>
            <a:r>
              <a:rPr lang="en-GB" baseline="-25000" smtClean="0">
                <a:ea typeface="ＭＳ Ｐゴシック"/>
                <a:cs typeface="ＭＳ Ｐゴシック"/>
              </a:rPr>
              <a:t>60</a:t>
            </a:r>
            <a:r>
              <a:rPr lang="en-GB" smtClean="0">
                <a:ea typeface="ＭＳ Ｐゴシック"/>
                <a:cs typeface="ＭＳ Ｐゴシック"/>
              </a:rPr>
              <a:t> and mixed carbon NPs.</a:t>
            </a:r>
          </a:p>
          <a:p>
            <a:pPr lvl="1" eaLnBrk="1" hangingPunct="1">
              <a:spcBef>
                <a:spcPct val="0"/>
              </a:spcBef>
            </a:pPr>
            <a:r>
              <a:rPr lang="en-GB" smtClean="0">
                <a:ea typeface="ＭＳ Ｐゴシック"/>
                <a:cs typeface="ＭＳ Ｐゴシック"/>
              </a:rPr>
              <a:t> </a:t>
            </a:r>
          </a:p>
          <a:p>
            <a:pPr lvl="1" eaLnBrk="1" hangingPunct="1">
              <a:spcBef>
                <a:spcPct val="0"/>
              </a:spcBef>
            </a:pPr>
            <a:r>
              <a:rPr lang="en-GB" smtClean="0">
                <a:ea typeface="ＭＳ Ｐゴシック"/>
                <a:cs typeface="ＭＳ Ｐゴシック"/>
              </a:rPr>
              <a:t> NPs studied except C</a:t>
            </a:r>
            <a:r>
              <a:rPr lang="en-GB" baseline="-25000" smtClean="0">
                <a:ea typeface="ＭＳ Ｐゴシック"/>
                <a:cs typeface="ＭＳ Ｐゴシック"/>
              </a:rPr>
              <a:t>60</a:t>
            </a:r>
            <a:r>
              <a:rPr lang="en-GB" smtClean="0">
                <a:ea typeface="ＭＳ Ｐゴシック"/>
                <a:cs typeface="ＭＳ Ｐゴシック"/>
              </a:rPr>
              <a:t>, stimulated platelet aggregation. </a:t>
            </a:r>
          </a:p>
          <a:p>
            <a:pPr lvl="1" eaLnBrk="1" hangingPunct="1">
              <a:spcBef>
                <a:spcPct val="0"/>
              </a:spcBef>
            </a:pPr>
            <a:endParaRPr lang="en-GB" smtClean="0">
              <a:ea typeface="ＭＳ Ｐゴシック"/>
              <a:cs typeface="ＭＳ Ｐゴシック"/>
            </a:endParaRPr>
          </a:p>
          <a:p>
            <a:pPr lvl="1" eaLnBrk="1" hangingPunct="1">
              <a:spcBef>
                <a:spcPct val="0"/>
              </a:spcBef>
            </a:pPr>
            <a:r>
              <a:rPr lang="en-GB" smtClean="0">
                <a:ea typeface="ＭＳ Ｐゴシック"/>
                <a:cs typeface="ＭＳ Ｐゴシック"/>
              </a:rPr>
              <a:t> All particles resulted in upregulation of GPIIb/IIIa in platelets. </a:t>
            </a:r>
          </a:p>
          <a:p>
            <a:pPr lvl="1" eaLnBrk="1" hangingPunct="1">
              <a:spcBef>
                <a:spcPct val="0"/>
              </a:spcBef>
            </a:pPr>
            <a:endParaRPr lang="en-GB" smtClean="0">
              <a:ea typeface="ＭＳ Ｐゴシック"/>
              <a:cs typeface="ＭＳ Ｐゴシック"/>
            </a:endParaRPr>
          </a:p>
          <a:p>
            <a:pPr lvl="1" eaLnBrk="1" hangingPunct="1">
              <a:spcBef>
                <a:spcPct val="0"/>
              </a:spcBef>
            </a:pPr>
            <a:r>
              <a:rPr lang="en-GB" smtClean="0">
                <a:ea typeface="ＭＳ Ｐゴシック"/>
                <a:cs typeface="ＭＳ Ｐゴシック"/>
              </a:rPr>
              <a:t>Conclusion : </a:t>
            </a:r>
          </a:p>
          <a:p>
            <a:pPr lvl="1" eaLnBrk="1" hangingPunct="1">
              <a:spcBef>
                <a:spcPct val="0"/>
              </a:spcBef>
            </a:pPr>
            <a:endParaRPr lang="en-GB" smtClean="0">
              <a:ea typeface="ＭＳ Ｐゴシック"/>
              <a:cs typeface="ＭＳ Ｐゴシック"/>
            </a:endParaRPr>
          </a:p>
          <a:p>
            <a:pPr eaLnBrk="1" hangingPunct="1">
              <a:spcBef>
                <a:spcPct val="0"/>
              </a:spcBef>
            </a:pPr>
            <a:r>
              <a:rPr lang="en-GB" smtClean="0">
                <a:ea typeface="ＭＳ Ｐゴシック"/>
                <a:cs typeface="ＭＳ Ｐゴシック"/>
              </a:rPr>
              <a:t>	=&gt; </a:t>
            </a:r>
            <a:r>
              <a:rPr lang="en-GB" b="1" smtClean="0">
                <a:solidFill>
                  <a:srgbClr val="FF0000"/>
                </a:solidFill>
                <a:ea typeface="ＭＳ Ｐゴシック"/>
                <a:cs typeface="ＭＳ Ｐゴシック"/>
              </a:rPr>
              <a:t>Some carbon NPs have the ability to activate platelets and enhance vascular thrombosis. </a:t>
            </a:r>
            <a:r>
              <a:rPr lang="en-US" smtClean="0"/>
              <a:t>Nanoparticle-induced platelet aggregation and vascular thrombosis</a:t>
            </a:r>
          </a:p>
          <a:p>
            <a:pPr eaLnBrk="1" hangingPunct="1">
              <a:spcBef>
                <a:spcPct val="0"/>
              </a:spcBef>
            </a:pPr>
            <a:r>
              <a:rPr lang="fr-BE" sz="700" smtClean="0"/>
              <a:t>1</a:t>
            </a:r>
            <a:r>
              <a:rPr lang="fr-BE" smtClean="0"/>
              <a:t>Anna Radomski, </a:t>
            </a:r>
            <a:r>
              <a:rPr lang="fr-BE" sz="700" smtClean="0"/>
              <a:t>1</a:t>
            </a:r>
            <a:r>
              <a:rPr lang="fr-BE" smtClean="0"/>
              <a:t>Paul Jurasz, </a:t>
            </a:r>
            <a:r>
              <a:rPr lang="fr-BE" sz="700" smtClean="0"/>
              <a:t>1</a:t>
            </a:r>
            <a:r>
              <a:rPr lang="fr-BE" smtClean="0"/>
              <a:t>David Alonso-Escolano, </a:t>
            </a:r>
            <a:r>
              <a:rPr lang="fr-BE" sz="700" smtClean="0"/>
              <a:t>2</a:t>
            </a:r>
            <a:r>
              <a:rPr lang="fr-BE" smtClean="0"/>
              <a:t>Magdalena Drews, </a:t>
            </a:r>
            <a:r>
              <a:rPr lang="fr-BE" sz="700" smtClean="0"/>
              <a:t>3</a:t>
            </a:r>
            <a:r>
              <a:rPr lang="fr-BE" smtClean="0"/>
              <a:t>Maria Morandi,</a:t>
            </a:r>
          </a:p>
          <a:p>
            <a:pPr eaLnBrk="1" hangingPunct="1">
              <a:spcBef>
                <a:spcPct val="0"/>
              </a:spcBef>
            </a:pPr>
            <a:r>
              <a:rPr lang="pl-PL" sz="700" smtClean="0"/>
              <a:t>2</a:t>
            </a:r>
            <a:r>
              <a:rPr lang="pl-PL" smtClean="0"/>
              <a:t>Tadeusz Malinski &amp; *</a:t>
            </a:r>
            <a:r>
              <a:rPr lang="pl-PL" sz="700" smtClean="0"/>
              <a:t>,1,4</a:t>
            </a:r>
            <a:r>
              <a:rPr lang="pl-PL" smtClean="0"/>
              <a:t>Marek W. Radomski</a:t>
            </a:r>
            <a:endParaRPr lang="fr-FR" b="1" smtClean="0">
              <a:solidFill>
                <a:srgbClr val="FF0000"/>
              </a:solidFill>
              <a:ea typeface="ＭＳ Ｐゴシック"/>
              <a:cs typeface="ＭＳ Ｐゴシック"/>
            </a:endParaRPr>
          </a:p>
          <a:p>
            <a:pPr eaLnBrk="1" hangingPunct="1">
              <a:spcBef>
                <a:spcPct val="0"/>
              </a:spcBef>
            </a:pPr>
            <a:endParaRPr lang="fr-BE" smtClean="0"/>
          </a:p>
        </p:txBody>
      </p:sp>
      <p:sp>
        <p:nvSpPr>
          <p:cNvPr id="9011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8A4A36-C5AA-4D0C-8806-FAF269DED5AA}" type="slidenum">
              <a:rPr lang="fr-BE"/>
              <a:pPr fontAlgn="base">
                <a:spcBef>
                  <a:spcPct val="0"/>
                </a:spcBef>
                <a:spcAft>
                  <a:spcPct val="0"/>
                </a:spcAft>
                <a:defRPr/>
              </a:pPr>
              <a:t>26</a:t>
            </a:fld>
            <a:endParaRPr lang="fr-BE"/>
          </a:p>
        </p:txBody>
      </p:sp>
    </p:spTree>
    <p:extLst>
      <p:ext uri="{BB962C8B-B14F-4D97-AF65-F5344CB8AC3E}">
        <p14:creationId xmlns:p14="http://schemas.microsoft.com/office/powerpoint/2010/main" val="3331853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7853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
        <p:nvSpPr>
          <p:cNvPr id="94211"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469923-6E39-4A30-AD77-D425C2F0842D}" type="slidenum">
              <a:rPr lang="fr-BE"/>
              <a:pPr fontAlgn="base">
                <a:spcBef>
                  <a:spcPct val="0"/>
                </a:spcBef>
                <a:spcAft>
                  <a:spcPct val="0"/>
                </a:spcAft>
                <a:defRPr/>
              </a:pPr>
              <a:t>27</a:t>
            </a:fld>
            <a:endParaRPr lang="fr-BE"/>
          </a:p>
        </p:txBody>
      </p:sp>
    </p:spTree>
    <p:extLst>
      <p:ext uri="{BB962C8B-B14F-4D97-AF65-F5344CB8AC3E}">
        <p14:creationId xmlns:p14="http://schemas.microsoft.com/office/powerpoint/2010/main" val="1092627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6557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
        <p:nvSpPr>
          <p:cNvPr id="94211" name="Espace réservé du numéro de diapositive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CC65EF5-3A76-4517-A89B-9C4F4F286EA3}" type="slidenum">
              <a:rPr lang="fr-BE" sz="1200">
                <a:latin typeface="+mn-lt"/>
              </a:rPr>
              <a:pPr algn="r">
                <a:defRPr/>
              </a:pPr>
              <a:t>28</a:t>
            </a:fld>
            <a:endParaRPr lang="fr-BE" sz="1200">
              <a:latin typeface="+mn-lt"/>
            </a:endParaRPr>
          </a:p>
        </p:txBody>
      </p:sp>
    </p:spTree>
    <p:extLst>
      <p:ext uri="{BB962C8B-B14F-4D97-AF65-F5344CB8AC3E}">
        <p14:creationId xmlns:p14="http://schemas.microsoft.com/office/powerpoint/2010/main" val="2765952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err="1" smtClean="0"/>
              <a:t>Example</a:t>
            </a:r>
            <a:r>
              <a:rPr lang="fr-BE" dirty="0" smtClean="0"/>
              <a:t> </a:t>
            </a:r>
            <a:r>
              <a:rPr lang="fr-BE" dirty="0" err="1" smtClean="0"/>
              <a:t>with</a:t>
            </a:r>
            <a:r>
              <a:rPr lang="fr-BE" dirty="0" smtClean="0"/>
              <a:t> the </a:t>
            </a:r>
            <a:r>
              <a:rPr lang="fr-BE" dirty="0" err="1" smtClean="0"/>
              <a:t>most</a:t>
            </a:r>
            <a:r>
              <a:rPr lang="fr-BE" dirty="0" smtClean="0"/>
              <a:t> </a:t>
            </a:r>
            <a:r>
              <a:rPr lang="fr-BE" dirty="0" err="1" smtClean="0"/>
              <a:t>commercialised</a:t>
            </a:r>
            <a:r>
              <a:rPr lang="fr-BE" baseline="0" dirty="0" smtClean="0"/>
              <a:t> NP</a:t>
            </a:r>
            <a:endParaRPr lang="fr-BE" dirty="0"/>
          </a:p>
        </p:txBody>
      </p:sp>
      <p:sp>
        <p:nvSpPr>
          <p:cNvPr id="4" name="Espace réservé du numéro de diapositive 3"/>
          <p:cNvSpPr>
            <a:spLocks noGrp="1"/>
          </p:cNvSpPr>
          <p:nvPr>
            <p:ph type="sldNum" sz="quarter" idx="10"/>
          </p:nvPr>
        </p:nvSpPr>
        <p:spPr/>
        <p:txBody>
          <a:bodyPr/>
          <a:lstStyle/>
          <a:p>
            <a:fld id="{71757A5F-58C3-4408-904D-ECB0273E6705}" type="slidenum">
              <a:rPr lang="fr-BE" smtClean="0"/>
              <a:pPr/>
              <a:t>29</a:t>
            </a:fld>
            <a:endParaRPr lang="fr-BE"/>
          </a:p>
        </p:txBody>
      </p:sp>
    </p:spTree>
    <p:extLst>
      <p:ext uri="{BB962C8B-B14F-4D97-AF65-F5344CB8AC3E}">
        <p14:creationId xmlns:p14="http://schemas.microsoft.com/office/powerpoint/2010/main" val="20464460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8672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
        <p:nvSpPr>
          <p:cNvPr id="10035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72A2DB-9E21-42A2-9295-E6EF86F254E9}" type="slidenum">
              <a:rPr lang="fr-BE"/>
              <a:pPr fontAlgn="base">
                <a:spcBef>
                  <a:spcPct val="0"/>
                </a:spcBef>
                <a:spcAft>
                  <a:spcPct val="0"/>
                </a:spcAft>
                <a:defRPr/>
              </a:pPr>
              <a:t>30</a:t>
            </a:fld>
            <a:endParaRPr lang="fr-BE"/>
          </a:p>
        </p:txBody>
      </p:sp>
    </p:spTree>
    <p:extLst>
      <p:ext uri="{BB962C8B-B14F-4D97-AF65-F5344CB8AC3E}">
        <p14:creationId xmlns:p14="http://schemas.microsoft.com/office/powerpoint/2010/main" val="6245304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9081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dirty="0" smtClean="0"/>
          </a:p>
        </p:txBody>
      </p:sp>
      <p:sp>
        <p:nvSpPr>
          <p:cNvPr id="104451"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B774F7-C4F5-46FB-8BDA-38CB2C0D90EC}" type="slidenum">
              <a:rPr lang="fr-BE"/>
              <a:pPr fontAlgn="base">
                <a:spcBef>
                  <a:spcPct val="0"/>
                </a:spcBef>
                <a:spcAft>
                  <a:spcPct val="0"/>
                </a:spcAft>
                <a:defRPr/>
              </a:pPr>
              <a:t>31</a:t>
            </a:fld>
            <a:endParaRPr lang="fr-BE"/>
          </a:p>
        </p:txBody>
      </p:sp>
    </p:spTree>
    <p:extLst>
      <p:ext uri="{BB962C8B-B14F-4D97-AF65-F5344CB8AC3E}">
        <p14:creationId xmlns:p14="http://schemas.microsoft.com/office/powerpoint/2010/main" val="38275749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9491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BE" smtClean="0"/>
              <a:t>A biomaterial may interact with coagulation factors and nhibitors at different stages of the activation process in PCS in coagulation and fibrinolytic pathway. </a:t>
            </a:r>
          </a:p>
          <a:p>
            <a:pPr eaLnBrk="1" hangingPunct="1">
              <a:spcBef>
                <a:spcPct val="0"/>
              </a:spcBef>
            </a:pPr>
            <a:endParaRPr lang="fr-BE" smtClean="0"/>
          </a:p>
          <a:p>
            <a:pPr eaLnBrk="1" hangingPunct="1">
              <a:spcBef>
                <a:spcPct val="0"/>
              </a:spcBef>
            </a:pPr>
            <a:r>
              <a:rPr lang="fr-BE" smtClean="0"/>
              <a:t>Thrombin-mediated positive feedback</a:t>
            </a:r>
          </a:p>
        </p:txBody>
      </p:sp>
      <p:sp>
        <p:nvSpPr>
          <p:cNvPr id="108547"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A7DD9B-2C3F-4FFE-9878-12FE1AC07DC8}" type="slidenum">
              <a:rPr lang="fr-BE"/>
              <a:pPr fontAlgn="base">
                <a:spcBef>
                  <a:spcPct val="0"/>
                </a:spcBef>
                <a:spcAft>
                  <a:spcPct val="0"/>
                </a:spcAft>
                <a:defRPr/>
              </a:pPr>
              <a:t>32</a:t>
            </a:fld>
            <a:endParaRPr lang="fr-BE"/>
          </a:p>
        </p:txBody>
      </p:sp>
    </p:spTree>
    <p:extLst>
      <p:ext uri="{BB962C8B-B14F-4D97-AF65-F5344CB8AC3E}">
        <p14:creationId xmlns:p14="http://schemas.microsoft.com/office/powerpoint/2010/main" val="3456568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0275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BE" dirty="0" smtClean="0"/>
              <a:t>The </a:t>
            </a:r>
            <a:r>
              <a:rPr lang="fr-BE" dirty="0" err="1" smtClean="0"/>
              <a:t>scheme</a:t>
            </a:r>
            <a:r>
              <a:rPr lang="fr-BE" dirty="0" smtClean="0"/>
              <a:t> show </a:t>
            </a:r>
            <a:r>
              <a:rPr lang="fr-BE" dirty="0" err="1" smtClean="0"/>
              <a:t>biokinetics</a:t>
            </a:r>
            <a:r>
              <a:rPr lang="fr-BE" dirty="0" smtClean="0"/>
              <a:t> of </a:t>
            </a:r>
            <a:r>
              <a:rPr lang="fr-BE" dirty="0" err="1" smtClean="0"/>
              <a:t>nanosized</a:t>
            </a:r>
            <a:r>
              <a:rPr lang="fr-BE" dirty="0" smtClean="0"/>
              <a:t> </a:t>
            </a:r>
            <a:r>
              <a:rPr lang="fr-BE" dirty="0" err="1" smtClean="0"/>
              <a:t>particles</a:t>
            </a:r>
            <a:r>
              <a:rPr lang="fr-BE" dirty="0" smtClean="0"/>
              <a:t>. </a:t>
            </a:r>
            <a:r>
              <a:rPr lang="fr-BE" dirty="0" err="1" smtClean="0"/>
              <a:t>While</a:t>
            </a:r>
            <a:r>
              <a:rPr lang="fr-BE" dirty="0" smtClean="0"/>
              <a:t> </a:t>
            </a:r>
            <a:r>
              <a:rPr lang="fr-BE" dirty="0" err="1" smtClean="0"/>
              <a:t>many</a:t>
            </a:r>
            <a:r>
              <a:rPr lang="fr-BE" dirty="0" smtClean="0"/>
              <a:t> </a:t>
            </a:r>
            <a:r>
              <a:rPr lang="fr-BE" dirty="0" err="1" smtClean="0"/>
              <a:t>uptake</a:t>
            </a:r>
            <a:r>
              <a:rPr lang="fr-BE" dirty="0" smtClean="0"/>
              <a:t> and translocation routes have been </a:t>
            </a:r>
            <a:r>
              <a:rPr lang="fr-BE" dirty="0" err="1" smtClean="0"/>
              <a:t>demonstrated</a:t>
            </a:r>
            <a:r>
              <a:rPr lang="fr-BE" dirty="0" smtClean="0"/>
              <a:t>, </a:t>
            </a:r>
            <a:r>
              <a:rPr lang="fr-BE" dirty="0" err="1" smtClean="0"/>
              <a:t>others</a:t>
            </a:r>
            <a:r>
              <a:rPr lang="fr-BE" dirty="0" smtClean="0"/>
              <a:t> </a:t>
            </a:r>
            <a:r>
              <a:rPr lang="fr-BE" dirty="0" err="1" smtClean="0"/>
              <a:t>still</a:t>
            </a:r>
            <a:r>
              <a:rPr lang="fr-BE" dirty="0" smtClean="0"/>
              <a:t> are </a:t>
            </a:r>
            <a:r>
              <a:rPr lang="fr-BE" dirty="0" err="1" smtClean="0"/>
              <a:t>hypothetical</a:t>
            </a:r>
            <a:r>
              <a:rPr lang="fr-BE" dirty="0" smtClean="0"/>
              <a:t> and </a:t>
            </a:r>
            <a:r>
              <a:rPr lang="fr-BE" dirty="0" err="1" smtClean="0"/>
              <a:t>need</a:t>
            </a:r>
            <a:r>
              <a:rPr lang="fr-BE" dirty="0" smtClean="0"/>
              <a:t> to </a:t>
            </a:r>
            <a:r>
              <a:rPr lang="fr-BE" dirty="0" err="1" smtClean="0"/>
              <a:t>be</a:t>
            </a:r>
            <a:r>
              <a:rPr lang="fr-BE" dirty="0" smtClean="0"/>
              <a:t> </a:t>
            </a:r>
            <a:r>
              <a:rPr lang="fr-BE" dirty="0" err="1" smtClean="0"/>
              <a:t>investigated</a:t>
            </a:r>
            <a:r>
              <a:rPr lang="fr-BE" dirty="0" smtClean="0"/>
              <a:t>.</a:t>
            </a:r>
          </a:p>
          <a:p>
            <a:pPr eaLnBrk="1" hangingPunct="1">
              <a:spcBef>
                <a:spcPct val="0"/>
              </a:spcBef>
            </a:pPr>
            <a:r>
              <a:rPr lang="fr-BE" b="1" dirty="0" smtClean="0">
                <a:solidFill>
                  <a:srgbClr val="FFC000"/>
                </a:solidFill>
              </a:rPr>
              <a:t>Oral, </a:t>
            </a:r>
            <a:r>
              <a:rPr lang="fr-BE" b="1" dirty="0" err="1" smtClean="0">
                <a:solidFill>
                  <a:srgbClr val="FFC000"/>
                </a:solidFill>
              </a:rPr>
              <a:t>dermal</a:t>
            </a:r>
            <a:r>
              <a:rPr lang="fr-BE" b="1" dirty="0" smtClean="0">
                <a:solidFill>
                  <a:srgbClr val="FFC000"/>
                </a:solidFill>
              </a:rPr>
              <a:t>, inhalation, and injection</a:t>
            </a:r>
            <a:r>
              <a:rPr lang="fr-BE" dirty="0" smtClean="0"/>
              <a:t> routes of </a:t>
            </a:r>
            <a:r>
              <a:rPr lang="fr-BE" dirty="0" err="1" smtClean="0"/>
              <a:t>exposure</a:t>
            </a:r>
            <a:r>
              <a:rPr lang="fr-BE" dirty="0" smtClean="0"/>
              <a:t> are </a:t>
            </a:r>
            <a:r>
              <a:rPr lang="fr-BE" dirty="0" err="1" smtClean="0"/>
              <a:t>included</a:t>
            </a:r>
            <a:r>
              <a:rPr lang="fr-BE" dirty="0" smtClean="0"/>
              <a:t> </a:t>
            </a:r>
            <a:r>
              <a:rPr lang="fr-BE" dirty="0" err="1" smtClean="0"/>
              <a:t>recognizing</a:t>
            </a:r>
            <a:r>
              <a:rPr lang="fr-BE" dirty="0" smtClean="0"/>
              <a:t> </a:t>
            </a:r>
            <a:r>
              <a:rPr lang="fr-BE" dirty="0" err="1" smtClean="0"/>
              <a:t>that</a:t>
            </a:r>
            <a:r>
              <a:rPr lang="fr-BE" dirty="0" smtClean="0"/>
              <a:t> </a:t>
            </a:r>
            <a:r>
              <a:rPr lang="fr-BE" dirty="0" err="1" smtClean="0"/>
              <a:t>exposure</a:t>
            </a:r>
            <a:r>
              <a:rPr lang="fr-BE" dirty="0" smtClean="0"/>
              <a:t> of </a:t>
            </a:r>
            <a:r>
              <a:rPr lang="fr-BE" dirty="0" err="1" smtClean="0"/>
              <a:t>nanomaterials</a:t>
            </a:r>
            <a:r>
              <a:rPr lang="fr-BE" dirty="0" smtClean="0"/>
              <a:t> </a:t>
            </a:r>
            <a:r>
              <a:rPr lang="fr-BE" dirty="0" err="1" smtClean="0"/>
              <a:t>may</a:t>
            </a:r>
            <a:r>
              <a:rPr lang="fr-BE" dirty="0" smtClean="0"/>
              <a:t> </a:t>
            </a:r>
            <a:r>
              <a:rPr lang="fr-BE" dirty="0" err="1" smtClean="0"/>
              <a:t>occur</a:t>
            </a:r>
            <a:r>
              <a:rPr lang="fr-BE" dirty="0" smtClean="0"/>
              <a:t> by </a:t>
            </a:r>
            <a:r>
              <a:rPr lang="fr-BE" dirty="0" err="1" smtClean="0"/>
              <a:t>any</a:t>
            </a:r>
            <a:r>
              <a:rPr lang="fr-BE" dirty="0" smtClean="0"/>
              <a:t> of </a:t>
            </a:r>
            <a:r>
              <a:rPr lang="fr-BE" dirty="0" err="1" smtClean="0"/>
              <a:t>these</a:t>
            </a:r>
            <a:r>
              <a:rPr lang="fr-BE" dirty="0" smtClean="0"/>
              <a:t> routes.</a:t>
            </a:r>
          </a:p>
          <a:p>
            <a:pPr eaLnBrk="1" hangingPunct="1">
              <a:spcBef>
                <a:spcPct val="0"/>
              </a:spcBef>
            </a:pPr>
            <a:r>
              <a:rPr lang="fr-BE" dirty="0" err="1" smtClean="0"/>
              <a:t>Three</a:t>
            </a:r>
            <a:r>
              <a:rPr lang="fr-BE" dirty="0" smtClean="0"/>
              <a:t> key </a:t>
            </a:r>
            <a:r>
              <a:rPr lang="fr-BE" dirty="0" err="1" smtClean="0"/>
              <a:t>elements</a:t>
            </a:r>
            <a:r>
              <a:rPr lang="fr-BE" dirty="0" smtClean="0"/>
              <a:t> of the </a:t>
            </a:r>
            <a:r>
              <a:rPr lang="fr-BE" dirty="0" err="1" smtClean="0"/>
              <a:t>toxicity</a:t>
            </a:r>
            <a:r>
              <a:rPr lang="fr-BE" dirty="0" smtClean="0"/>
              <a:t> screening </a:t>
            </a:r>
            <a:r>
              <a:rPr lang="fr-BE" dirty="0" err="1" smtClean="0"/>
              <a:t>strategy</a:t>
            </a:r>
            <a:r>
              <a:rPr lang="fr-BE" dirty="0" smtClean="0"/>
              <a:t>: </a:t>
            </a:r>
            <a:r>
              <a:rPr lang="fr-BE" dirty="0" err="1" smtClean="0"/>
              <a:t>physiscochemical</a:t>
            </a:r>
            <a:r>
              <a:rPr lang="fr-BE" dirty="0" smtClean="0"/>
              <a:t> </a:t>
            </a:r>
            <a:r>
              <a:rPr lang="fr-BE" dirty="0" err="1" smtClean="0"/>
              <a:t>characteristics</a:t>
            </a:r>
            <a:r>
              <a:rPr lang="fr-BE" dirty="0" smtClean="0"/>
              <a:t>, in vitro </a:t>
            </a:r>
            <a:r>
              <a:rPr lang="fr-BE" dirty="0" err="1" smtClean="0"/>
              <a:t>assays</a:t>
            </a:r>
            <a:r>
              <a:rPr lang="fr-BE" dirty="0" smtClean="0"/>
              <a:t> and in vivo </a:t>
            </a:r>
            <a:r>
              <a:rPr lang="fr-BE" dirty="0" err="1" smtClean="0"/>
              <a:t>assays</a:t>
            </a:r>
            <a:r>
              <a:rPr lang="fr-BE" dirty="0" smtClean="0"/>
              <a:t>.</a:t>
            </a:r>
            <a:endParaRPr lang="fr-FR" dirty="0" smtClean="0"/>
          </a:p>
          <a:p>
            <a:pPr eaLnBrk="1" hangingPunct="1">
              <a:spcBef>
                <a:spcPct val="0"/>
              </a:spcBef>
            </a:pPr>
            <a:r>
              <a:rPr lang="en-US" altLang="en-US" b="1" u="sng" dirty="0" smtClean="0">
                <a:solidFill>
                  <a:schemeClr val="tx2"/>
                </a:solidFill>
              </a:rPr>
              <a:t>Pulmonary</a:t>
            </a:r>
            <a:r>
              <a:rPr lang="en-US" altLang="en-US" b="1" dirty="0" smtClean="0">
                <a:solidFill>
                  <a:schemeClr val="tx2"/>
                </a:solidFill>
              </a:rPr>
              <a:t>:  Inhaled particles induce inflammation in respiratory tract, causing tissue damage.  Example: silica particles causes “silicosis” in industrial workers”.</a:t>
            </a:r>
          </a:p>
          <a:p>
            <a:pPr eaLnBrk="1" hangingPunct="1">
              <a:spcBef>
                <a:spcPct val="0"/>
              </a:spcBef>
            </a:pPr>
            <a:r>
              <a:rPr lang="en-US" altLang="en-US" b="1" u="sng" dirty="0" smtClean="0">
                <a:solidFill>
                  <a:schemeClr val="tx2"/>
                </a:solidFill>
              </a:rPr>
              <a:t>Oral</a:t>
            </a:r>
            <a:r>
              <a:rPr lang="en-US" altLang="en-US" b="1" dirty="0" smtClean="0">
                <a:solidFill>
                  <a:schemeClr val="tx2"/>
                </a:solidFill>
              </a:rPr>
              <a:t>:  NPs can accumulate in the liver and may cause liver damage. Excessive immune/inflammatory responses cause permanent liver damage.</a:t>
            </a:r>
          </a:p>
          <a:p>
            <a:pPr eaLnBrk="1" hangingPunct="1">
              <a:spcBef>
                <a:spcPct val="0"/>
              </a:spcBef>
            </a:pPr>
            <a:r>
              <a:rPr lang="en-US" altLang="en-US" b="1" u="sng" dirty="0" smtClean="0">
                <a:solidFill>
                  <a:schemeClr val="tx2"/>
                </a:solidFill>
              </a:rPr>
              <a:t>Dermal</a:t>
            </a:r>
            <a:r>
              <a:rPr lang="en-US" altLang="en-US" b="1" dirty="0" smtClean="0">
                <a:solidFill>
                  <a:schemeClr val="tx2"/>
                </a:solidFill>
              </a:rPr>
              <a:t>:  Particles may enter body through the skin.  Potential hazards are unknown at present.</a:t>
            </a:r>
          </a:p>
          <a:p>
            <a:pPr eaLnBrk="1" hangingPunct="1">
              <a:spcBef>
                <a:spcPct val="0"/>
              </a:spcBef>
            </a:pPr>
            <a:r>
              <a:rPr lang="en-US" altLang="en-US" b="1" u="sng" dirty="0" smtClean="0">
                <a:solidFill>
                  <a:schemeClr val="tx2"/>
                </a:solidFill>
              </a:rPr>
              <a:t>Others</a:t>
            </a:r>
            <a:r>
              <a:rPr lang="en-US" altLang="en-US" b="1" dirty="0" smtClean="0">
                <a:solidFill>
                  <a:schemeClr val="tx2"/>
                </a:solidFill>
              </a:rPr>
              <a:t>:  ocular, ….</a:t>
            </a:r>
          </a:p>
          <a:p>
            <a:pPr eaLnBrk="1" hangingPunct="1">
              <a:spcBef>
                <a:spcPct val="0"/>
              </a:spcBef>
            </a:pPr>
            <a:r>
              <a:rPr lang="en-US" dirty="0" err="1" smtClean="0"/>
              <a:t>Biokinetics</a:t>
            </a:r>
            <a:r>
              <a:rPr lang="en-US" dirty="0" smtClean="0"/>
              <a:t> of Nano-sized Particles. While many uptake and translocation routes have been demonstrated, others still are</a:t>
            </a:r>
          </a:p>
          <a:p>
            <a:pPr eaLnBrk="1" hangingPunct="1">
              <a:spcBef>
                <a:spcPct val="0"/>
              </a:spcBef>
            </a:pPr>
            <a:r>
              <a:rPr lang="en-US" dirty="0" smtClean="0"/>
              <a:t>hypothetical and need to be investigated. Largely unknown are translocation rates as well as accumulation and retention in critical</a:t>
            </a:r>
          </a:p>
          <a:p>
            <a:pPr eaLnBrk="1" hangingPunct="1">
              <a:spcBef>
                <a:spcPct val="0"/>
              </a:spcBef>
            </a:pPr>
            <a:r>
              <a:rPr lang="en-US" dirty="0" smtClean="0"/>
              <a:t>target sites and their underlying mechanisms. These as well as potential adverse effects will be largely dependent on physicochemical</a:t>
            </a:r>
          </a:p>
          <a:p>
            <a:pPr eaLnBrk="1" hangingPunct="1">
              <a:spcBef>
                <a:spcPct val="0"/>
              </a:spcBef>
            </a:pPr>
            <a:r>
              <a:rPr lang="en-US" dirty="0" smtClean="0"/>
              <a:t>characteristics of the surface and core of </a:t>
            </a:r>
            <a:r>
              <a:rPr lang="en-US" dirty="0" err="1" smtClean="0"/>
              <a:t>nano</a:t>
            </a:r>
            <a:r>
              <a:rPr lang="en-US" dirty="0" smtClean="0"/>
              <a:t>-sized particles. Both qualitative and quantitative changes in </a:t>
            </a:r>
            <a:r>
              <a:rPr lang="en-US" dirty="0" err="1" smtClean="0"/>
              <a:t>nanosized</a:t>
            </a:r>
            <a:endParaRPr lang="en-US" dirty="0" smtClean="0"/>
          </a:p>
          <a:p>
            <a:pPr eaLnBrk="1" hangingPunct="1">
              <a:spcBef>
                <a:spcPct val="0"/>
              </a:spcBef>
            </a:pPr>
            <a:r>
              <a:rPr lang="en-US" dirty="0" smtClean="0"/>
              <a:t>particles' </a:t>
            </a:r>
            <a:r>
              <a:rPr lang="en-US" dirty="0" err="1" smtClean="0"/>
              <a:t>biokinetics</a:t>
            </a:r>
            <a:r>
              <a:rPr lang="en-US" dirty="0" smtClean="0"/>
              <a:t> in a diseased or compromised organism need also to be considered. Reproduced with permission</a:t>
            </a:r>
          </a:p>
          <a:p>
            <a:pPr eaLnBrk="1" hangingPunct="1">
              <a:spcBef>
                <a:spcPct val="0"/>
              </a:spcBef>
            </a:pPr>
            <a:r>
              <a:rPr lang="fr-BE" dirty="0" err="1" smtClean="0"/>
              <a:t>from</a:t>
            </a:r>
            <a:r>
              <a:rPr lang="fr-BE" dirty="0" smtClean="0"/>
              <a:t> </a:t>
            </a:r>
            <a:r>
              <a:rPr lang="fr-BE" dirty="0" err="1" smtClean="0"/>
              <a:t>Environmental</a:t>
            </a:r>
            <a:r>
              <a:rPr lang="fr-BE" dirty="0" smtClean="0"/>
              <a:t> </a:t>
            </a:r>
            <a:r>
              <a:rPr lang="fr-BE" dirty="0" err="1" smtClean="0"/>
              <a:t>Health</a:t>
            </a:r>
            <a:r>
              <a:rPr lang="fr-BE" dirty="0" smtClean="0"/>
              <a:t> Perspectives.</a:t>
            </a:r>
          </a:p>
          <a:p>
            <a:pPr eaLnBrk="1" hangingPunct="1">
              <a:spcBef>
                <a:spcPct val="0"/>
              </a:spcBef>
            </a:pPr>
            <a:r>
              <a:rPr lang="fr-BE" dirty="0" smtClean="0"/>
              <a:t>It has been </a:t>
            </a:r>
            <a:r>
              <a:rPr lang="fr-BE" dirty="0" err="1" smtClean="0"/>
              <a:t>demonstrated</a:t>
            </a:r>
            <a:r>
              <a:rPr lang="fr-BE" dirty="0" smtClean="0"/>
              <a:t> </a:t>
            </a:r>
            <a:r>
              <a:rPr lang="fr-BE" dirty="0" err="1" smtClean="0"/>
              <a:t>that</a:t>
            </a:r>
            <a:r>
              <a:rPr lang="fr-BE" dirty="0" smtClean="0"/>
              <a:t> </a:t>
            </a:r>
            <a:r>
              <a:rPr lang="fr-BE" dirty="0" err="1" smtClean="0"/>
              <a:t>NPs</a:t>
            </a:r>
            <a:r>
              <a:rPr lang="fr-BE" dirty="0" smtClean="0"/>
              <a:t> have the </a:t>
            </a:r>
            <a:r>
              <a:rPr lang="fr-BE" dirty="0" err="1" smtClean="0"/>
              <a:t>ability</a:t>
            </a:r>
            <a:r>
              <a:rPr lang="fr-BE" dirty="0" smtClean="0"/>
              <a:t> to enter the </a:t>
            </a:r>
            <a:r>
              <a:rPr lang="fr-BE" dirty="0" err="1" smtClean="0"/>
              <a:t>circulatory</a:t>
            </a:r>
            <a:r>
              <a:rPr lang="fr-BE" dirty="0" smtClean="0"/>
              <a:t> system once translocation </a:t>
            </a:r>
            <a:r>
              <a:rPr lang="fr-BE" dirty="0" err="1" smtClean="0"/>
              <a:t>from</a:t>
            </a:r>
            <a:r>
              <a:rPr lang="fr-BE" dirty="0" smtClean="0"/>
              <a:t> site of entry has </a:t>
            </a:r>
            <a:r>
              <a:rPr lang="fr-BE" dirty="0" err="1" smtClean="0"/>
              <a:t>occurred</a:t>
            </a:r>
            <a:endParaRPr lang="fr-BE" dirty="0" smtClean="0"/>
          </a:p>
          <a:p>
            <a:pPr eaLnBrk="1" hangingPunct="1">
              <a:spcBef>
                <a:spcPct val="0"/>
              </a:spcBef>
            </a:pPr>
            <a:endParaRPr lang="en-US" b="1" u="sng" dirty="0" smtClean="0"/>
          </a:p>
          <a:p>
            <a:pPr eaLnBrk="1" hangingPunct="1">
              <a:spcBef>
                <a:spcPct val="0"/>
              </a:spcBef>
            </a:pPr>
            <a:endParaRPr lang="fr-BE" dirty="0" smtClean="0"/>
          </a:p>
          <a:p>
            <a:pPr eaLnBrk="1" hangingPunct="1">
              <a:spcBef>
                <a:spcPct val="0"/>
              </a:spcBef>
            </a:pPr>
            <a:r>
              <a:rPr lang="en-US" u="sng" dirty="0" smtClean="0"/>
              <a:t>The </a:t>
            </a:r>
            <a:r>
              <a:rPr lang="en-US" b="1" u="sng" dirty="0" smtClean="0"/>
              <a:t>biocompatibility </a:t>
            </a:r>
            <a:r>
              <a:rPr lang="en-US" u="sng" dirty="0" smtClean="0"/>
              <a:t>of materials in contact with blood involves specific requirements included under the term « </a:t>
            </a:r>
            <a:r>
              <a:rPr lang="en-US" u="sng" dirty="0" err="1" smtClean="0"/>
              <a:t>hemocompatibility</a:t>
            </a:r>
            <a:r>
              <a:rPr lang="en-US" u="sng" dirty="0" smtClean="0"/>
              <a:t> »</a:t>
            </a:r>
          </a:p>
          <a:p>
            <a:pPr eaLnBrk="1" hangingPunct="1">
              <a:spcBef>
                <a:spcPct val="0"/>
              </a:spcBef>
            </a:pPr>
            <a:r>
              <a:rPr lang="en-US" u="sng" dirty="0" smtClean="0"/>
              <a:t>• Permit the conservation acid-base osmotic equilibrium of blood ;</a:t>
            </a:r>
          </a:p>
          <a:p>
            <a:pPr eaLnBrk="1" hangingPunct="1">
              <a:spcBef>
                <a:spcPct val="0"/>
              </a:spcBef>
            </a:pPr>
            <a:r>
              <a:rPr lang="en-US" u="sng" dirty="0" smtClean="0"/>
              <a:t>• Not alter by consumption or denatured plasma proteins ;</a:t>
            </a:r>
          </a:p>
          <a:p>
            <a:pPr eaLnBrk="1" hangingPunct="1">
              <a:spcBef>
                <a:spcPct val="0"/>
              </a:spcBef>
            </a:pPr>
            <a:r>
              <a:rPr lang="en-US" u="sng" dirty="0" smtClean="0"/>
              <a:t>• Not alter blood cells or cells of the vascular tissue ;</a:t>
            </a:r>
          </a:p>
          <a:p>
            <a:pPr eaLnBrk="1" hangingPunct="1">
              <a:spcBef>
                <a:spcPct val="0"/>
              </a:spcBef>
            </a:pPr>
            <a:r>
              <a:rPr lang="en-US" u="sng" dirty="0" smtClean="0"/>
              <a:t>• Not activate the system of hemostasis and the complement.</a:t>
            </a:r>
          </a:p>
          <a:p>
            <a:pPr eaLnBrk="1" hangingPunct="1">
              <a:spcBef>
                <a:spcPct val="0"/>
              </a:spcBef>
            </a:pPr>
            <a:endParaRPr lang="fr-BE" dirty="0" smtClean="0"/>
          </a:p>
          <a:p>
            <a:pPr eaLnBrk="1" hangingPunct="1">
              <a:spcBef>
                <a:spcPct val="0"/>
              </a:spcBef>
            </a:pPr>
            <a:r>
              <a:rPr lang="en-US" dirty="0" smtClean="0"/>
              <a:t>Any NM applied in drug delivery </a:t>
            </a:r>
            <a:r>
              <a:rPr lang="en-US" dirty="0" err="1" smtClean="0"/>
              <a:t>nanosystems</a:t>
            </a:r>
            <a:r>
              <a:rPr lang="en-US" dirty="0" smtClean="0"/>
              <a:t>, imaging </a:t>
            </a:r>
            <a:r>
              <a:rPr lang="en-US" dirty="0" err="1" smtClean="0"/>
              <a:t>nanoprobes</a:t>
            </a:r>
            <a:r>
              <a:rPr lang="en-US" dirty="0" smtClean="0"/>
              <a:t> and</a:t>
            </a:r>
          </a:p>
          <a:p>
            <a:pPr eaLnBrk="1" hangingPunct="1">
              <a:spcBef>
                <a:spcPct val="0"/>
              </a:spcBef>
            </a:pPr>
            <a:r>
              <a:rPr lang="en-US" dirty="0" smtClean="0"/>
              <a:t>diagnostic biosensors which is in contact with blood should be non toxic and</a:t>
            </a:r>
          </a:p>
          <a:p>
            <a:pPr eaLnBrk="1" hangingPunct="1">
              <a:spcBef>
                <a:spcPct val="0"/>
              </a:spcBef>
            </a:pPr>
            <a:r>
              <a:rPr lang="en-US" dirty="0" smtClean="0"/>
              <a:t>biocompatible. Little is known about the toxicity of NMs introduced into the</a:t>
            </a:r>
          </a:p>
          <a:p>
            <a:pPr eaLnBrk="1" hangingPunct="1">
              <a:spcBef>
                <a:spcPct val="0"/>
              </a:spcBef>
            </a:pPr>
            <a:r>
              <a:rPr lang="en-US" dirty="0" smtClean="0"/>
              <a:t>bloodstream (</a:t>
            </a:r>
            <a:r>
              <a:rPr lang="en-US" dirty="0" err="1" smtClean="0"/>
              <a:t>Simak</a:t>
            </a:r>
            <a:r>
              <a:rPr lang="en-US" dirty="0" smtClean="0"/>
              <a:t>, 2009). Interactions of foreign materials with blood and its</a:t>
            </a:r>
          </a:p>
          <a:p>
            <a:pPr eaLnBrk="1" hangingPunct="1">
              <a:spcBef>
                <a:spcPct val="0"/>
              </a:spcBef>
            </a:pPr>
            <a:r>
              <a:rPr lang="en-US" dirty="0" smtClean="0"/>
              <a:t>elements constitute a key point of any biocompatibility studies (</a:t>
            </a:r>
            <a:r>
              <a:rPr lang="en-US" dirty="0" err="1" smtClean="0"/>
              <a:t>Dobrovolskaia</a:t>
            </a:r>
            <a:r>
              <a:rPr lang="en-US" dirty="0" smtClean="0"/>
              <a:t> et</a:t>
            </a:r>
          </a:p>
          <a:p>
            <a:pPr eaLnBrk="1" hangingPunct="1">
              <a:spcBef>
                <a:spcPct val="0"/>
              </a:spcBef>
            </a:pPr>
            <a:r>
              <a:rPr lang="it-IT" dirty="0" smtClean="0"/>
              <a:t>al., 2008a; Dobrovolskaia et al., 2008b; Simak, 2009). Furthermore, standardized</a:t>
            </a:r>
          </a:p>
          <a:p>
            <a:pPr eaLnBrk="1" hangingPunct="1">
              <a:spcBef>
                <a:spcPct val="0"/>
              </a:spcBef>
            </a:pPr>
            <a:r>
              <a:rPr lang="en-US" dirty="0" smtClean="0"/>
              <a:t>and validated protocols for testing the NP biocompatibility are needed</a:t>
            </a:r>
          </a:p>
          <a:p>
            <a:pPr eaLnBrk="1" hangingPunct="1">
              <a:spcBef>
                <a:spcPct val="0"/>
              </a:spcBef>
            </a:pPr>
            <a:r>
              <a:rPr lang="en-US" dirty="0" smtClean="0"/>
              <a:t>(</a:t>
            </a:r>
            <a:r>
              <a:rPr lang="en-US" dirty="0" err="1" smtClean="0"/>
              <a:t>Dobrovolskaia</a:t>
            </a:r>
            <a:r>
              <a:rPr lang="en-US" dirty="0" smtClean="0"/>
              <a:t> et al., 2008b). Because of this important lack of knowledge, we</a:t>
            </a:r>
          </a:p>
          <a:p>
            <a:pPr eaLnBrk="1" hangingPunct="1">
              <a:spcBef>
                <a:spcPct val="0"/>
              </a:spcBef>
            </a:pPr>
            <a:r>
              <a:rPr lang="en-US" dirty="0" smtClean="0"/>
              <a:t>attempted to clarify the issue of </a:t>
            </a:r>
            <a:r>
              <a:rPr lang="en-US" dirty="0" err="1" smtClean="0"/>
              <a:t>hemocompatibility</a:t>
            </a:r>
            <a:r>
              <a:rPr lang="en-US" dirty="0" smtClean="0"/>
              <a:t> of NPs by investigating their</a:t>
            </a:r>
          </a:p>
          <a:p>
            <a:pPr eaLnBrk="1" hangingPunct="1">
              <a:spcBef>
                <a:spcPct val="0"/>
              </a:spcBef>
            </a:pPr>
            <a:r>
              <a:rPr lang="en-US" dirty="0" smtClean="0"/>
              <a:t>potential impact on red blood cells, platelet function and coagulation cascade.</a:t>
            </a:r>
          </a:p>
          <a:p>
            <a:pPr eaLnBrk="1" hangingPunct="1">
              <a:spcBef>
                <a:spcPct val="0"/>
              </a:spcBef>
            </a:pPr>
            <a:endParaRPr lang="en-US" dirty="0" smtClean="0"/>
          </a:p>
          <a:p>
            <a:pPr lvl="1" eaLnBrk="1" hangingPunct="1">
              <a:spcBef>
                <a:spcPct val="0"/>
              </a:spcBef>
              <a:buClr>
                <a:srgbClr val="1E6BBD"/>
              </a:buClr>
              <a:buSzPct val="70000"/>
            </a:pPr>
            <a:r>
              <a:rPr lang="en-GB" sz="1400" dirty="0" smtClean="0">
                <a:ea typeface="ＭＳ Ｐゴシック"/>
                <a:cs typeface="ＭＳ Ｐゴシック"/>
              </a:rPr>
              <a:t>Interesting regarding potential exposure of human : </a:t>
            </a:r>
          </a:p>
          <a:p>
            <a:pPr lvl="3" eaLnBrk="1" hangingPunct="1">
              <a:spcBef>
                <a:spcPct val="0"/>
              </a:spcBef>
              <a:buClr>
                <a:schemeClr val="tx2"/>
              </a:buClr>
              <a:buSzPct val="80000"/>
              <a:buFont typeface="Wingdings 2" pitchFamily="18" charset="2"/>
              <a:buChar char=""/>
            </a:pPr>
            <a:r>
              <a:rPr lang="en-GB" sz="1400" dirty="0" smtClean="0">
                <a:ea typeface="ＭＳ Ｐゴシック"/>
                <a:cs typeface="ＭＳ Ｐゴシック"/>
              </a:rPr>
              <a:t>Ingestion </a:t>
            </a:r>
            <a:r>
              <a:rPr lang="en-GB" sz="1400" dirty="0" smtClean="0">
                <a:ea typeface="ＭＳ Ｐゴシック"/>
                <a:cs typeface="ＭＳ Ｐゴシック"/>
                <a:sym typeface="Wingdings" pitchFamily="2" charset="2"/>
              </a:rPr>
              <a:t> </a:t>
            </a:r>
            <a:r>
              <a:rPr lang="en-GB" sz="1400" dirty="0" smtClean="0">
                <a:ea typeface="ＭＳ Ｐゴシック"/>
                <a:cs typeface="ＭＳ Ｐゴシック"/>
              </a:rPr>
              <a:t>Blood </a:t>
            </a:r>
          </a:p>
          <a:p>
            <a:pPr lvl="3" eaLnBrk="1" hangingPunct="1">
              <a:spcBef>
                <a:spcPct val="0"/>
              </a:spcBef>
              <a:buClr>
                <a:schemeClr val="tx2"/>
              </a:buClr>
              <a:buSzPct val="80000"/>
              <a:buFont typeface="Wingdings 2" pitchFamily="18" charset="2"/>
              <a:buChar char=""/>
            </a:pPr>
            <a:r>
              <a:rPr lang="en-GB" sz="1400" dirty="0" smtClean="0">
                <a:ea typeface="ＭＳ Ｐゴシック"/>
                <a:cs typeface="ＭＳ Ｐゴシック"/>
              </a:rPr>
              <a:t>Inhalation </a:t>
            </a:r>
            <a:r>
              <a:rPr lang="en-GB" sz="1400" dirty="0" smtClean="0">
                <a:ea typeface="ＭＳ Ｐゴシック"/>
                <a:cs typeface="ＭＳ Ｐゴシック"/>
                <a:sym typeface="Wingdings" pitchFamily="2" charset="2"/>
              </a:rPr>
              <a:t></a:t>
            </a:r>
            <a:r>
              <a:rPr lang="en-GB" sz="1400" dirty="0" smtClean="0">
                <a:ea typeface="ＭＳ Ｐゴシック"/>
                <a:cs typeface="ＭＳ Ｐゴシック"/>
              </a:rPr>
              <a:t> Blood (</a:t>
            </a:r>
            <a:r>
              <a:rPr lang="en-GB" sz="1400" dirty="0" err="1" smtClean="0">
                <a:ea typeface="ＭＳ Ｐゴシック"/>
                <a:cs typeface="ＭＳ Ｐゴシック"/>
              </a:rPr>
              <a:t>Nemmar</a:t>
            </a:r>
            <a:r>
              <a:rPr lang="en-GB" sz="1400" dirty="0" smtClean="0">
                <a:ea typeface="ＭＳ Ｐゴシック"/>
                <a:cs typeface="ＭＳ Ｐゴシック"/>
              </a:rPr>
              <a:t> et al., 2001; </a:t>
            </a:r>
            <a:r>
              <a:rPr lang="en-GB" sz="1400" dirty="0" err="1" smtClean="0">
                <a:ea typeface="ＭＳ Ｐゴシック"/>
                <a:cs typeface="ＭＳ Ｐゴシック"/>
              </a:rPr>
              <a:t>Hoet</a:t>
            </a:r>
            <a:r>
              <a:rPr lang="en-GB" sz="1400" dirty="0" smtClean="0">
                <a:ea typeface="ＭＳ Ｐゴシック"/>
                <a:cs typeface="ＭＳ Ｐゴシック"/>
              </a:rPr>
              <a:t> et al., 2004)</a:t>
            </a:r>
          </a:p>
          <a:p>
            <a:pPr lvl="3" eaLnBrk="1" hangingPunct="1">
              <a:spcBef>
                <a:spcPct val="0"/>
              </a:spcBef>
              <a:buClr>
                <a:schemeClr val="tx2"/>
              </a:buClr>
              <a:buSzPct val="80000"/>
              <a:buFont typeface="Wingdings 2" pitchFamily="18" charset="2"/>
              <a:buChar char=""/>
            </a:pPr>
            <a:r>
              <a:rPr lang="en-GB" sz="1400" dirty="0" err="1" smtClean="0">
                <a:ea typeface="ＭＳ Ｐゴシック"/>
                <a:cs typeface="ＭＳ Ｐゴシック"/>
              </a:rPr>
              <a:t>Nanomedicine</a:t>
            </a:r>
            <a:endParaRPr lang="en-GB" sz="1400" dirty="0" smtClean="0">
              <a:ea typeface="ＭＳ Ｐゴシック"/>
              <a:cs typeface="ＭＳ Ｐゴシック"/>
            </a:endParaRPr>
          </a:p>
          <a:p>
            <a:pPr eaLnBrk="1" hangingPunct="1">
              <a:spcBef>
                <a:spcPct val="0"/>
              </a:spcBef>
            </a:pPr>
            <a:r>
              <a:rPr lang="fr-BE" dirty="0" smtClean="0"/>
              <a:t>To </a:t>
            </a:r>
            <a:r>
              <a:rPr lang="fr-BE" dirty="0" err="1" smtClean="0"/>
              <a:t>validate</a:t>
            </a:r>
            <a:r>
              <a:rPr lang="fr-BE" dirty="0" smtClean="0"/>
              <a:t> relevant tests to </a:t>
            </a:r>
            <a:r>
              <a:rPr lang="fr-BE" dirty="0" err="1" smtClean="0"/>
              <a:t>study</a:t>
            </a:r>
            <a:r>
              <a:rPr lang="fr-BE" dirty="0" smtClean="0"/>
              <a:t> NP </a:t>
            </a:r>
            <a:r>
              <a:rPr lang="fr-BE" dirty="0" err="1" smtClean="0"/>
              <a:t>hemocompatibility</a:t>
            </a:r>
            <a:endParaRPr lang="fr-BE" dirty="0" smtClean="0"/>
          </a:p>
          <a:p>
            <a:pPr eaLnBrk="1" hangingPunct="1">
              <a:spcBef>
                <a:spcPct val="0"/>
              </a:spcBef>
            </a:pPr>
            <a:endParaRPr lang="fr-BE" dirty="0" smtClean="0"/>
          </a:p>
          <a:p>
            <a:pPr eaLnBrk="1" hangingPunct="1">
              <a:spcBef>
                <a:spcPct val="0"/>
              </a:spcBef>
            </a:pPr>
            <a:r>
              <a:rPr lang="fr-BE" dirty="0" err="1" smtClean="0"/>
              <a:t>Hemocompatibility</a:t>
            </a:r>
            <a:r>
              <a:rPr lang="fr-BE" dirty="0" smtClean="0"/>
              <a:t> </a:t>
            </a:r>
            <a:r>
              <a:rPr lang="fr-BE" dirty="0" err="1" smtClean="0"/>
              <a:t>studied</a:t>
            </a:r>
            <a:r>
              <a:rPr lang="fr-BE" dirty="0" smtClean="0"/>
              <a:t> for </a:t>
            </a:r>
            <a:r>
              <a:rPr lang="fr-BE" dirty="0" err="1" smtClean="0"/>
              <a:t>drugs</a:t>
            </a:r>
            <a:r>
              <a:rPr lang="fr-BE" dirty="0" smtClean="0"/>
              <a:t>, </a:t>
            </a:r>
            <a:r>
              <a:rPr lang="fr-BE" dirty="0" err="1" smtClean="0"/>
              <a:t>should</a:t>
            </a:r>
            <a:r>
              <a:rPr lang="fr-BE" dirty="0" smtClean="0"/>
              <a:t> </a:t>
            </a:r>
            <a:r>
              <a:rPr lang="fr-BE" dirty="0" err="1" smtClean="0"/>
              <a:t>be</a:t>
            </a:r>
            <a:r>
              <a:rPr lang="fr-BE" dirty="0" smtClean="0"/>
              <a:t> </a:t>
            </a:r>
            <a:r>
              <a:rPr lang="fr-BE" dirty="0" err="1" smtClean="0"/>
              <a:t>done</a:t>
            </a:r>
            <a:r>
              <a:rPr lang="fr-BE" dirty="0" smtClean="0"/>
              <a:t> for </a:t>
            </a:r>
            <a:r>
              <a:rPr lang="fr-BE" dirty="0" err="1" smtClean="0"/>
              <a:t>nanomaterials</a:t>
            </a:r>
            <a:endParaRPr lang="fr-BE" dirty="0" smtClean="0"/>
          </a:p>
          <a:p>
            <a:pPr eaLnBrk="1" hangingPunct="1">
              <a:spcBef>
                <a:spcPct val="0"/>
              </a:spcBef>
            </a:pPr>
            <a:endParaRPr lang="fr-BE" dirty="0" smtClean="0"/>
          </a:p>
        </p:txBody>
      </p:sp>
      <p:sp>
        <p:nvSpPr>
          <p:cNvPr id="12083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DAB95A-AA65-48D0-BDC6-CFFC845D47B4}" type="slidenum">
              <a:rPr lang="fr-BE"/>
              <a:pPr fontAlgn="base">
                <a:spcBef>
                  <a:spcPct val="0"/>
                </a:spcBef>
                <a:spcAft>
                  <a:spcPct val="0"/>
                </a:spcAft>
                <a:defRPr/>
              </a:pPr>
              <a:t>4</a:t>
            </a:fld>
            <a:endParaRPr lang="fr-BE"/>
          </a:p>
        </p:txBody>
      </p:sp>
    </p:spTree>
    <p:extLst>
      <p:ext uri="{BB962C8B-B14F-4D97-AF65-F5344CB8AC3E}">
        <p14:creationId xmlns:p14="http://schemas.microsoft.com/office/powerpoint/2010/main" val="251569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1027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As the activity of thrombin in plasma is primary regulated by antithrombin (AT) by forming covalent TAT complexes, these latter complexes are surrogate markers of thrombin generation. They can be measured in the plasma through an </a:t>
            </a:r>
            <a:r>
              <a:rPr lang="fr-BE" smtClean="0"/>
              <a:t>enzyme-linked immunosorbent assay (ELISA) at 490 nm (Pelzer et al., 1988).</a:t>
            </a:r>
          </a:p>
          <a:p>
            <a:pPr eaLnBrk="1" hangingPunct="1">
              <a:spcBef>
                <a:spcPct val="0"/>
              </a:spcBef>
            </a:pPr>
            <a:endParaRPr lang="fr-BE" smtClean="0"/>
          </a:p>
          <a:p>
            <a:pPr eaLnBrk="1" hangingPunct="1">
              <a:spcBef>
                <a:spcPct val="0"/>
              </a:spcBef>
            </a:pPr>
            <a:r>
              <a:rPr lang="en-US" smtClean="0"/>
              <a:t>Initially, thrombin generation assays in clotting plasma were performed with thrombin-specific chromogenic substrate using spectrophotometric detection of thrombin activity. This detection technique limits measurements into citrated defibrinated platelet-poor plasma (or in plasma spiked with a fibrin polymerization inhibitor) (Hemker and Beguin 1999).</a:t>
            </a:r>
            <a:endParaRPr lang="fr-BE" smtClean="0"/>
          </a:p>
        </p:txBody>
      </p:sp>
      <p:sp>
        <p:nvSpPr>
          <p:cNvPr id="12595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64C6E-3B24-4BAC-80EB-F7FECEE10479}" type="slidenum">
              <a:rPr lang="fr-BE"/>
              <a:pPr fontAlgn="base">
                <a:spcBef>
                  <a:spcPct val="0"/>
                </a:spcBef>
                <a:spcAft>
                  <a:spcPct val="0"/>
                </a:spcAft>
                <a:defRPr/>
              </a:pPr>
              <a:t>33</a:t>
            </a:fld>
            <a:endParaRPr lang="fr-BE"/>
          </a:p>
        </p:txBody>
      </p:sp>
    </p:spTree>
    <p:extLst>
      <p:ext uri="{BB962C8B-B14F-4D97-AF65-F5344CB8AC3E}">
        <p14:creationId xmlns:p14="http://schemas.microsoft.com/office/powerpoint/2010/main" val="40603468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lstStyle/>
          <a:p>
            <a:pPr algn="just" eaLnBrk="1" fontAlgn="auto" hangingPunct="1">
              <a:spcBef>
                <a:spcPts val="0"/>
              </a:spcBef>
              <a:spcAft>
                <a:spcPts val="0"/>
              </a:spcAft>
              <a:defRPr/>
            </a:pPr>
            <a:r>
              <a:rPr lang="en-US" dirty="0" smtClean="0">
                <a:solidFill>
                  <a:srgbClr val="1E6BBD"/>
                </a:solidFill>
              </a:rPr>
              <a:t>Studies performed on human normal pool plasma:</a:t>
            </a:r>
          </a:p>
          <a:p>
            <a:pPr lvl="1" algn="just" eaLnBrk="1" fontAlgn="auto" hangingPunct="1">
              <a:spcBef>
                <a:spcPts val="0"/>
              </a:spcBef>
              <a:spcAft>
                <a:spcPts val="0"/>
              </a:spcAft>
              <a:defRPr/>
            </a:pPr>
            <a:r>
              <a:rPr lang="en-US" dirty="0" smtClean="0">
                <a:solidFill>
                  <a:srgbClr val="1E6BBD"/>
                </a:solidFill>
                <a:ea typeface="ＭＳ Ｐゴシック" pitchFamily="34" charset="-128"/>
              </a:rPr>
              <a:t>Presence or absence of NP (CNT, </a:t>
            </a:r>
            <a:r>
              <a:rPr lang="en-US" dirty="0" err="1" smtClean="0">
                <a:solidFill>
                  <a:srgbClr val="1E6BBD"/>
                </a:solidFill>
                <a:ea typeface="ＭＳ Ｐゴシック" pitchFamily="34" charset="-128"/>
              </a:rPr>
              <a:t>SiC</a:t>
            </a:r>
            <a:r>
              <a:rPr lang="en-US" dirty="0" smtClean="0">
                <a:solidFill>
                  <a:srgbClr val="1E6BBD"/>
                </a:solidFill>
                <a:ea typeface="ＭＳ Ｐゴシック" pitchFamily="34" charset="-128"/>
              </a:rPr>
              <a:t>, </a:t>
            </a:r>
            <a:r>
              <a:rPr lang="en-US" dirty="0" err="1" smtClean="0">
                <a:solidFill>
                  <a:srgbClr val="1E6BBD"/>
                </a:solidFill>
                <a:ea typeface="ＭＳ Ｐゴシック" pitchFamily="34" charset="-128"/>
              </a:rPr>
              <a:t>TiC</a:t>
            </a:r>
            <a:r>
              <a:rPr lang="en-US" dirty="0" smtClean="0">
                <a:solidFill>
                  <a:srgbClr val="1E6BBD"/>
                </a:solidFill>
                <a:ea typeface="ＭＳ Ｐゴシック" pitchFamily="34" charset="-128"/>
              </a:rPr>
              <a:t>, SiO</a:t>
            </a:r>
            <a:r>
              <a:rPr lang="en-US" baseline="-25000" dirty="0" smtClean="0">
                <a:solidFill>
                  <a:srgbClr val="1E6BBD"/>
                </a:solidFill>
                <a:ea typeface="ＭＳ Ｐゴシック" pitchFamily="34" charset="-128"/>
              </a:rPr>
              <a:t>2</a:t>
            </a:r>
            <a:r>
              <a:rPr lang="en-US" dirty="0" smtClean="0">
                <a:solidFill>
                  <a:srgbClr val="1E6BBD"/>
                </a:solidFill>
                <a:ea typeface="ＭＳ Ｐゴシック" pitchFamily="34" charset="-128"/>
              </a:rPr>
              <a:t>) </a:t>
            </a:r>
          </a:p>
          <a:p>
            <a:pPr lvl="1" algn="just" eaLnBrk="1" fontAlgn="auto" hangingPunct="1">
              <a:spcBef>
                <a:spcPts val="0"/>
              </a:spcBef>
              <a:spcAft>
                <a:spcPts val="0"/>
              </a:spcAft>
              <a:defRPr/>
            </a:pPr>
            <a:r>
              <a:rPr lang="en-US" dirty="0" smtClean="0">
                <a:solidFill>
                  <a:srgbClr val="1E6BBD"/>
                </a:solidFill>
                <a:ea typeface="ＭＳ Ｐゴシック" pitchFamily="34" charset="-128"/>
              </a:rPr>
              <a:t>Tested at final concentrations of 0, 5, 10, 25, 50, 100, 250 and 500 µg/mL in </a:t>
            </a:r>
            <a:r>
              <a:rPr lang="en-US" dirty="0" err="1" smtClean="0">
                <a:solidFill>
                  <a:srgbClr val="1E6BBD"/>
                </a:solidFill>
                <a:ea typeface="ＭＳ Ｐゴシック" pitchFamily="34" charset="-128"/>
              </a:rPr>
              <a:t>tyrode</a:t>
            </a:r>
            <a:r>
              <a:rPr lang="en-US" dirty="0" smtClean="0">
                <a:solidFill>
                  <a:srgbClr val="1E6BBD"/>
                </a:solidFill>
                <a:ea typeface="ＭＳ Ｐゴシック" pitchFamily="34" charset="-128"/>
              </a:rPr>
              <a:t> buffer (without sonication or surfactant).</a:t>
            </a:r>
          </a:p>
          <a:p>
            <a:pPr lvl="1" algn="just" eaLnBrk="1" fontAlgn="auto" hangingPunct="1">
              <a:spcBef>
                <a:spcPts val="0"/>
              </a:spcBef>
              <a:spcAft>
                <a:spcPts val="0"/>
              </a:spcAft>
              <a:defRPr/>
            </a:pPr>
            <a:r>
              <a:rPr lang="en-US" dirty="0" smtClean="0">
                <a:solidFill>
                  <a:srgbClr val="1E6BBD"/>
                </a:solidFill>
                <a:ea typeface="ＭＳ Ｐゴシック" pitchFamily="34" charset="-128"/>
              </a:rPr>
              <a:t>Plasma clotting is triggered by the addition of calcium chloride to human platelet-poor plasma in contact with specific coagulation inducer.</a:t>
            </a:r>
          </a:p>
          <a:p>
            <a:pPr lvl="1" algn="just" eaLnBrk="1" fontAlgn="auto" hangingPunct="1">
              <a:spcBef>
                <a:spcPts val="0"/>
              </a:spcBef>
              <a:spcAft>
                <a:spcPts val="0"/>
              </a:spcAft>
              <a:defRPr/>
            </a:pPr>
            <a:r>
              <a:rPr lang="en-US" dirty="0" smtClean="0">
                <a:solidFill>
                  <a:srgbClr val="1E6BBD"/>
                </a:solidFill>
                <a:ea typeface="ＭＳ Ｐゴシック" pitchFamily="34" charset="-128"/>
              </a:rPr>
              <a:t>Three specific coagulation inducers were used in this study to target    the coagulation pathway :</a:t>
            </a:r>
          </a:p>
          <a:p>
            <a:pPr eaLnBrk="1" fontAlgn="auto" hangingPunct="1">
              <a:spcBef>
                <a:spcPts val="0"/>
              </a:spcBef>
              <a:spcAft>
                <a:spcPts val="0"/>
              </a:spcAft>
              <a:defRPr/>
            </a:pPr>
            <a:endParaRPr lang="fr-BE" dirty="0" smtClean="0"/>
          </a:p>
          <a:p>
            <a:pPr marL="0" lvl="1" eaLnBrk="1" fontAlgn="auto" hangingPunct="1">
              <a:spcBef>
                <a:spcPts val="0"/>
              </a:spcBef>
              <a:spcAft>
                <a:spcPts val="0"/>
              </a:spcAft>
              <a:defRPr/>
            </a:pPr>
            <a:r>
              <a:rPr lang="en-US" dirty="0" smtClean="0"/>
              <a:t>Global functional test for measuring hyper- and </a:t>
            </a:r>
            <a:r>
              <a:rPr lang="en-US" dirty="0" err="1" smtClean="0"/>
              <a:t>hypocoagulability</a:t>
            </a:r>
            <a:r>
              <a:rPr lang="en-US" dirty="0" smtClean="0"/>
              <a:t>.</a:t>
            </a:r>
          </a:p>
          <a:p>
            <a:pPr marL="0" lvl="1" eaLnBrk="1" fontAlgn="auto" hangingPunct="1">
              <a:spcBef>
                <a:spcPts val="0"/>
              </a:spcBef>
              <a:spcAft>
                <a:spcPts val="0"/>
              </a:spcAft>
              <a:defRPr/>
            </a:pPr>
            <a:endParaRPr lang="en-US" dirty="0" smtClean="0"/>
          </a:p>
          <a:p>
            <a:pPr marL="0" lvl="1" eaLnBrk="1" fontAlgn="auto" hangingPunct="1">
              <a:spcBef>
                <a:spcPts val="0"/>
              </a:spcBef>
              <a:spcAft>
                <a:spcPts val="0"/>
              </a:spcAft>
              <a:defRPr/>
            </a:pPr>
            <a:r>
              <a:rPr lang="en-US" dirty="0" smtClean="0"/>
              <a:t>More sensitive than the mechanical </a:t>
            </a:r>
            <a:r>
              <a:rPr lang="en-US" dirty="0" err="1" smtClean="0"/>
              <a:t>coagulometer</a:t>
            </a:r>
            <a:endParaRPr lang="en-US" dirty="0" smtClean="0"/>
          </a:p>
          <a:p>
            <a:pPr eaLnBrk="1" fontAlgn="auto" hangingPunct="1">
              <a:spcBef>
                <a:spcPts val="0"/>
              </a:spcBef>
              <a:spcAft>
                <a:spcPts val="0"/>
              </a:spcAft>
              <a:defRPr/>
            </a:pPr>
            <a:r>
              <a:rPr lang="en-US" dirty="0" smtClean="0"/>
              <a:t>Another advantage of the </a:t>
            </a:r>
            <a:r>
              <a:rPr lang="en-US" dirty="0" err="1" smtClean="0"/>
              <a:t>cTGT</a:t>
            </a:r>
            <a:r>
              <a:rPr lang="en-US" dirty="0" smtClean="0"/>
              <a:t> over the RCT with the KC10 </a:t>
            </a:r>
            <a:r>
              <a:rPr lang="en-US" dirty="0" err="1" smtClean="0"/>
              <a:t>coagulometer</a:t>
            </a:r>
            <a:r>
              <a:rPr lang="en-US" dirty="0" smtClean="0"/>
              <a:t> is the 96-well plates format (</a:t>
            </a:r>
            <a:r>
              <a:rPr lang="en-US" i="1" dirty="0" err="1" smtClean="0"/>
              <a:t>vs</a:t>
            </a:r>
            <a:r>
              <a:rPr lang="en-US" i="1" dirty="0" smtClean="0"/>
              <a:t> </a:t>
            </a:r>
            <a:r>
              <a:rPr lang="en-US" dirty="0" smtClean="0"/>
              <a:t>10 individual cuvettes) allowing to rapidly screen a larger number of materials with a low intra- and inter-assay variability. Moreover, </a:t>
            </a:r>
            <a:r>
              <a:rPr lang="en-US" dirty="0" err="1" smtClean="0"/>
              <a:t>cTGT</a:t>
            </a:r>
            <a:r>
              <a:rPr lang="en-US" dirty="0" smtClean="0"/>
              <a:t> explores all the dynamic of thrombin formation and extensively </a:t>
            </a:r>
            <a:r>
              <a:rPr lang="en-US" dirty="0" err="1" smtClean="0"/>
              <a:t>characterises</a:t>
            </a:r>
            <a:r>
              <a:rPr lang="en-US" dirty="0" smtClean="0"/>
              <a:t> it with various parameters (i.e. lag time, </a:t>
            </a:r>
            <a:r>
              <a:rPr lang="en-US" dirty="0" err="1" smtClean="0"/>
              <a:t>C</a:t>
            </a:r>
            <a:r>
              <a:rPr lang="en-US" sz="800" dirty="0" err="1" smtClean="0"/>
              <a:t>max</a:t>
            </a:r>
            <a:r>
              <a:rPr lang="en-US" dirty="0" smtClean="0"/>
              <a:t>, ETP) whereas RCT only provide an indication of the plasma clotting time which is close to the lag phase of </a:t>
            </a:r>
            <a:r>
              <a:rPr lang="en-US" dirty="0" err="1" smtClean="0"/>
              <a:t>cTGT</a:t>
            </a:r>
            <a:r>
              <a:rPr lang="en-US" dirty="0" smtClean="0"/>
              <a:t>. Thus, </a:t>
            </a:r>
            <a:r>
              <a:rPr lang="en-US" dirty="0" err="1" smtClean="0"/>
              <a:t>cTGT</a:t>
            </a:r>
            <a:r>
              <a:rPr lang="en-US" dirty="0" smtClean="0"/>
              <a:t> is more relevant to </a:t>
            </a:r>
            <a:r>
              <a:rPr lang="en-US" i="1" dirty="0" smtClean="0"/>
              <a:t>in vivo </a:t>
            </a:r>
            <a:r>
              <a:rPr lang="en-US" dirty="0" smtClean="0"/>
              <a:t>blood coagulation process for which the rise of thrombin activity constitutes one of the most interesting parameter to monitor </a:t>
            </a:r>
            <a:r>
              <a:rPr lang="fr-BE" dirty="0" smtClean="0"/>
              <a:t>(</a:t>
            </a:r>
            <a:r>
              <a:rPr lang="fr-BE" dirty="0" err="1" smtClean="0"/>
              <a:t>Hemker</a:t>
            </a:r>
            <a:r>
              <a:rPr lang="fr-BE" dirty="0" smtClean="0"/>
              <a:t> et al., 2006; Laloy et al., 2012; Robert et al., 2009).</a:t>
            </a:r>
            <a:endParaRPr lang="en-US" dirty="0" smtClean="0"/>
          </a:p>
          <a:p>
            <a:pPr marL="0" lvl="1"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fr-BE" dirty="0" smtClean="0"/>
          </a:p>
          <a:p>
            <a:pPr eaLnBrk="1" fontAlgn="auto" hangingPunct="1">
              <a:spcBef>
                <a:spcPts val="0"/>
              </a:spcBef>
              <a:spcAft>
                <a:spcPts val="0"/>
              </a:spcAft>
              <a:defRPr/>
            </a:pPr>
            <a:endParaRPr lang="fr-BE" dirty="0"/>
          </a:p>
        </p:txBody>
      </p:sp>
      <p:sp>
        <p:nvSpPr>
          <p:cNvPr id="12800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51A38B-F657-4C7B-8592-5D852C28E3F5}" type="slidenum">
              <a:rPr lang="fr-BE"/>
              <a:pPr fontAlgn="base">
                <a:spcBef>
                  <a:spcPct val="0"/>
                </a:spcBef>
                <a:spcAft>
                  <a:spcPct val="0"/>
                </a:spcAft>
                <a:defRPr/>
              </a:pPr>
              <a:t>34</a:t>
            </a:fld>
            <a:endParaRPr lang="fr-BE"/>
          </a:p>
        </p:txBody>
      </p:sp>
    </p:spTree>
    <p:extLst>
      <p:ext uri="{BB962C8B-B14F-4D97-AF65-F5344CB8AC3E}">
        <p14:creationId xmlns:p14="http://schemas.microsoft.com/office/powerpoint/2010/main" val="3811253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generation of thrombin is a fundamental part of the clotting cascade and as such an estimation of an how well a particular individual can generate thrombin may correlate with either a risk of bleeding or thrombosis.</a:t>
            </a:r>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71757A5F-58C3-4408-904D-ECB0273E6705}" type="slidenum">
              <a:rPr lang="fr-BE" smtClean="0"/>
              <a:pPr/>
              <a:t>35</a:t>
            </a:fld>
            <a:endParaRPr lang="fr-BE"/>
          </a:p>
        </p:txBody>
      </p:sp>
    </p:spTree>
    <p:extLst>
      <p:ext uri="{BB962C8B-B14F-4D97-AF65-F5344CB8AC3E}">
        <p14:creationId xmlns:p14="http://schemas.microsoft.com/office/powerpoint/2010/main" val="36797351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2051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 technical problem encountered with this method was the absence of a direct linear relation between thrombin activity and the fluorescent signal due to the plasma colour, the substrate consumption and the non-linearity of fluorescence intensity with increasing concentration of fluorescent molecules (also called ‘inner filter effect’). This problem was overcome by running simultaneously a thrombin calibration curve. A known amount of α2-macroglobulin-thrombin was added to non-clotting plasma and was compared to the clotting plasma sample in which thrombin generation takes place. This α2-macroglobulin-thrombin does not contribute to the coagulation cascade since it is not able to hydrolyse fibrinogen or clotting factors, and it is not inhibited by AT. From this known amount of thrombin, the thrombin concentration in the clotting sample was calculated (Baglin, 2005; </a:t>
            </a:r>
            <a:r>
              <a:rPr lang="fr-BE" smtClean="0"/>
              <a:t>Hemker et al., 2003).</a:t>
            </a:r>
          </a:p>
        </p:txBody>
      </p:sp>
      <p:sp>
        <p:nvSpPr>
          <p:cNvPr id="135171"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4F0C68-0F39-4FA4-B834-8D75B1CD7059}" type="slidenum">
              <a:rPr lang="fr-BE"/>
              <a:pPr fontAlgn="base">
                <a:spcBef>
                  <a:spcPct val="0"/>
                </a:spcBef>
                <a:spcAft>
                  <a:spcPct val="0"/>
                </a:spcAft>
                <a:defRPr/>
              </a:pPr>
              <a:t>36</a:t>
            </a:fld>
            <a:endParaRPr lang="fr-BE"/>
          </a:p>
        </p:txBody>
      </p:sp>
    </p:spTree>
    <p:extLst>
      <p:ext uri="{BB962C8B-B14F-4D97-AF65-F5344CB8AC3E}">
        <p14:creationId xmlns:p14="http://schemas.microsoft.com/office/powerpoint/2010/main" val="37424257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err="1" smtClean="0"/>
              <a:t>Example</a:t>
            </a:r>
            <a:r>
              <a:rPr lang="fr-BE" dirty="0" smtClean="0"/>
              <a:t> </a:t>
            </a:r>
            <a:r>
              <a:rPr lang="fr-BE" dirty="0" err="1" smtClean="0"/>
              <a:t>with</a:t>
            </a:r>
            <a:r>
              <a:rPr lang="fr-BE" dirty="0" smtClean="0"/>
              <a:t> the </a:t>
            </a:r>
            <a:r>
              <a:rPr lang="fr-BE" dirty="0" err="1" smtClean="0"/>
              <a:t>most</a:t>
            </a:r>
            <a:r>
              <a:rPr lang="fr-BE" dirty="0" smtClean="0"/>
              <a:t> </a:t>
            </a:r>
            <a:r>
              <a:rPr lang="fr-BE" dirty="0" err="1" smtClean="0"/>
              <a:t>commercialised</a:t>
            </a:r>
            <a:r>
              <a:rPr lang="fr-BE" baseline="0" dirty="0" smtClean="0"/>
              <a:t> NP</a:t>
            </a:r>
            <a:endParaRPr lang="fr-BE" dirty="0"/>
          </a:p>
        </p:txBody>
      </p:sp>
      <p:sp>
        <p:nvSpPr>
          <p:cNvPr id="4" name="Espace réservé du numéro de diapositive 3"/>
          <p:cNvSpPr>
            <a:spLocks noGrp="1"/>
          </p:cNvSpPr>
          <p:nvPr>
            <p:ph type="sldNum" sz="quarter" idx="10"/>
          </p:nvPr>
        </p:nvSpPr>
        <p:spPr/>
        <p:txBody>
          <a:bodyPr/>
          <a:lstStyle/>
          <a:p>
            <a:fld id="{71757A5F-58C3-4408-904D-ECB0273E6705}" type="slidenum">
              <a:rPr lang="fr-BE" smtClean="0"/>
              <a:pPr/>
              <a:t>37</a:t>
            </a:fld>
            <a:endParaRPr lang="fr-BE"/>
          </a:p>
        </p:txBody>
      </p:sp>
    </p:spTree>
    <p:extLst>
      <p:ext uri="{BB962C8B-B14F-4D97-AF65-F5344CB8AC3E}">
        <p14:creationId xmlns:p14="http://schemas.microsoft.com/office/powerpoint/2010/main" val="27998918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4099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BE" dirty="0" err="1" smtClean="0">
                <a:solidFill>
                  <a:schemeClr val="tx2"/>
                </a:solidFill>
                <a:sym typeface="Wingdings" pitchFamily="2" charset="2"/>
              </a:rPr>
              <a:t>With</a:t>
            </a:r>
            <a:r>
              <a:rPr lang="fr-BE" dirty="0" smtClean="0">
                <a:solidFill>
                  <a:schemeClr val="tx2"/>
                </a:solidFill>
              </a:rPr>
              <a:t> </a:t>
            </a:r>
            <a:r>
              <a:rPr lang="en-GB" dirty="0" smtClean="0">
                <a:solidFill>
                  <a:schemeClr val="tx2"/>
                </a:solidFill>
              </a:rPr>
              <a:t>4 µM PL (contact pathway): </a:t>
            </a:r>
          </a:p>
          <a:p>
            <a:pPr eaLnBrk="1" hangingPunct="1">
              <a:spcBef>
                <a:spcPct val="0"/>
              </a:spcBef>
            </a:pPr>
            <a:endParaRPr lang="en-GB" b="1" dirty="0" smtClean="0">
              <a:solidFill>
                <a:schemeClr val="tx2"/>
              </a:solidFill>
            </a:endParaRPr>
          </a:p>
          <a:p>
            <a:pPr eaLnBrk="1" hangingPunct="1">
              <a:spcBef>
                <a:spcPct val="0"/>
              </a:spcBef>
            </a:pPr>
            <a:r>
              <a:rPr lang="en-GB" b="1" dirty="0" smtClean="0">
                <a:solidFill>
                  <a:schemeClr val="tx2"/>
                </a:solidFill>
              </a:rPr>
              <a:t>SiO</a:t>
            </a:r>
            <a:r>
              <a:rPr lang="en-GB" b="1" baseline="-25000" dirty="0" smtClean="0">
                <a:solidFill>
                  <a:schemeClr val="tx2"/>
                </a:solidFill>
              </a:rPr>
              <a:t>2</a:t>
            </a:r>
            <a:r>
              <a:rPr lang="en-GB" b="1" dirty="0" smtClean="0">
                <a:solidFill>
                  <a:schemeClr val="tx2"/>
                </a:solidFill>
              </a:rPr>
              <a:t> &gt; </a:t>
            </a:r>
            <a:r>
              <a:rPr lang="en-GB" b="1" dirty="0" err="1" smtClean="0">
                <a:solidFill>
                  <a:schemeClr val="tx2"/>
                </a:solidFill>
              </a:rPr>
              <a:t>TiC</a:t>
            </a:r>
            <a:r>
              <a:rPr lang="en-GB" b="1" dirty="0" smtClean="0">
                <a:solidFill>
                  <a:schemeClr val="tx2"/>
                </a:solidFill>
              </a:rPr>
              <a:t> – </a:t>
            </a:r>
            <a:r>
              <a:rPr lang="en-GB" b="1" dirty="0" err="1" smtClean="0">
                <a:solidFill>
                  <a:schemeClr val="tx2"/>
                </a:solidFill>
              </a:rPr>
              <a:t>SiC</a:t>
            </a:r>
            <a:r>
              <a:rPr lang="en-GB" b="1" dirty="0" smtClean="0">
                <a:solidFill>
                  <a:schemeClr val="tx2"/>
                </a:solidFill>
              </a:rPr>
              <a:t> &gt; </a:t>
            </a:r>
            <a:r>
              <a:rPr lang="en-GB" b="1" dirty="0" err="1" smtClean="0">
                <a:solidFill>
                  <a:schemeClr val="tx2"/>
                </a:solidFill>
              </a:rPr>
              <a:t>CuO</a:t>
            </a:r>
            <a:r>
              <a:rPr lang="en-GB" b="1" dirty="0" smtClean="0">
                <a:solidFill>
                  <a:schemeClr val="tx2"/>
                </a:solidFill>
              </a:rPr>
              <a:t> &gt; CB</a:t>
            </a:r>
            <a:r>
              <a:rPr lang="fr-FR" b="1" dirty="0" smtClean="0">
                <a:solidFill>
                  <a:schemeClr val="tx2"/>
                </a:solidFill>
              </a:rPr>
              <a:t> &gt; MWCNT – SWCNT – C</a:t>
            </a:r>
            <a:r>
              <a:rPr lang="fr-FR" b="1" baseline="-25000" dirty="0" smtClean="0">
                <a:solidFill>
                  <a:schemeClr val="tx2"/>
                </a:solidFill>
              </a:rPr>
              <a:t>60</a:t>
            </a:r>
          </a:p>
          <a:p>
            <a:pPr algn="ctr" eaLnBrk="1" hangingPunct="1">
              <a:spcBef>
                <a:spcPct val="0"/>
              </a:spcBef>
            </a:pPr>
            <a:endParaRPr lang="fr-FR" b="1" baseline="-25000" dirty="0" smtClean="0">
              <a:solidFill>
                <a:schemeClr val="tx2"/>
              </a:solidFill>
            </a:endParaRPr>
          </a:p>
          <a:p>
            <a:pPr eaLnBrk="1" hangingPunct="1">
              <a:spcBef>
                <a:spcPct val="0"/>
              </a:spcBef>
            </a:pPr>
            <a:r>
              <a:rPr lang="en-US" dirty="0" smtClean="0"/>
              <a:t>, giving the following rank-order in </a:t>
            </a:r>
            <a:r>
              <a:rPr lang="en-US" dirty="0" err="1" smtClean="0"/>
              <a:t>Tyrode</a:t>
            </a:r>
            <a:endParaRPr lang="en-US" dirty="0" smtClean="0"/>
          </a:p>
          <a:p>
            <a:pPr eaLnBrk="1" hangingPunct="1">
              <a:spcBef>
                <a:spcPct val="0"/>
              </a:spcBef>
            </a:pPr>
            <a:r>
              <a:rPr lang="en-US" dirty="0" smtClean="0"/>
              <a:t>Buffer: SiO2 &gt; </a:t>
            </a:r>
            <a:r>
              <a:rPr lang="en-US" dirty="0" err="1" smtClean="0"/>
              <a:t>TiC</a:t>
            </a:r>
            <a:r>
              <a:rPr lang="en-US" dirty="0" smtClean="0"/>
              <a:t> = </a:t>
            </a:r>
            <a:r>
              <a:rPr lang="en-US" dirty="0" err="1" smtClean="0"/>
              <a:t>SiC</a:t>
            </a:r>
            <a:r>
              <a:rPr lang="en-US" dirty="0" smtClean="0"/>
              <a:t> &gt; CB &gt; MWCNT (</a:t>
            </a:r>
            <a:r>
              <a:rPr lang="en-US" b="1" dirty="0" smtClean="0"/>
              <a:t>Table 6-8 </a:t>
            </a:r>
            <a:r>
              <a:rPr lang="en-US" dirty="0" smtClean="0"/>
              <a:t>and </a:t>
            </a:r>
            <a:r>
              <a:rPr lang="en-US" b="1" dirty="0" smtClean="0"/>
              <a:t>Table 6-9</a:t>
            </a:r>
            <a:r>
              <a:rPr lang="en-US" dirty="0" smtClean="0"/>
              <a:t>). Lower </a:t>
            </a:r>
            <a:r>
              <a:rPr lang="en-US" dirty="0" err="1" smtClean="0"/>
              <a:t>procoagulant</a:t>
            </a:r>
            <a:r>
              <a:rPr lang="en-US" dirty="0" smtClean="0"/>
              <a:t> effect is found when using TF as clotting inducer. Indeed, the contact pathway is considered to be the main initiator of the coagulation cascade when blood is in contact with biomaterial surfaces. This rapid activation is initiated when plasma proteins, especially </a:t>
            </a:r>
            <a:r>
              <a:rPr lang="en-US" dirty="0" err="1" smtClean="0"/>
              <a:t>prekallikrein</a:t>
            </a:r>
            <a:r>
              <a:rPr lang="en-US" dirty="0" smtClean="0"/>
              <a:t> and FXII, are absorbed and bound to the biomaterial (Hong et al., 1999). The old idea that activation of the contact coagulation pathway is not physiologically relevant has given a rough ride since the recent discovery in FXII-KO mice that FXII selectively contributes to thrombus formation in occlusive diseases, but not to normal hemostasis (</a:t>
            </a:r>
            <a:r>
              <a:rPr lang="en-US" dirty="0" err="1" smtClean="0"/>
              <a:t>Renne</a:t>
            </a:r>
            <a:r>
              <a:rPr lang="en-US" dirty="0" smtClean="0"/>
              <a:t> and </a:t>
            </a:r>
            <a:r>
              <a:rPr lang="en-US" dirty="0" err="1" smtClean="0"/>
              <a:t>Gailani</a:t>
            </a:r>
            <a:r>
              <a:rPr lang="en-US" dirty="0" smtClean="0"/>
              <a:t>, 2007). However, the implications of these findings in the context of the </a:t>
            </a:r>
            <a:r>
              <a:rPr lang="en-US" dirty="0" err="1" smtClean="0"/>
              <a:t>hemocompatibility</a:t>
            </a:r>
            <a:r>
              <a:rPr lang="en-US" dirty="0" smtClean="0"/>
              <a:t> of biomaterials still remain to be established and especially if contact activation of FXII by foreign materials would lead to thrombotic events in </a:t>
            </a:r>
            <a:r>
              <a:rPr lang="fr-BE" dirty="0" err="1" smtClean="0"/>
              <a:t>humans</a:t>
            </a:r>
            <a:r>
              <a:rPr lang="fr-BE" dirty="0" smtClean="0"/>
              <a:t>.</a:t>
            </a:r>
            <a:endParaRPr lang="fr-FR" b="1" baseline="-25000" dirty="0" smtClean="0">
              <a:solidFill>
                <a:schemeClr val="tx2"/>
              </a:solidFill>
            </a:endParaRPr>
          </a:p>
          <a:p>
            <a:pPr eaLnBrk="1" hangingPunct="1">
              <a:spcBef>
                <a:spcPct val="0"/>
              </a:spcBef>
            </a:pPr>
            <a:endParaRPr lang="fr-BE" dirty="0" smtClean="0"/>
          </a:p>
          <a:p>
            <a:pPr eaLnBrk="1" hangingPunct="1">
              <a:spcBef>
                <a:spcPct val="0"/>
              </a:spcBef>
            </a:pPr>
            <a:r>
              <a:rPr lang="fr-BE" dirty="0" smtClean="0"/>
              <a:t>Physico-</a:t>
            </a:r>
            <a:r>
              <a:rPr lang="fr-BE" dirty="0" err="1" smtClean="0"/>
              <a:t>chemical</a:t>
            </a:r>
            <a:r>
              <a:rPr lang="fr-BE" dirty="0" smtClean="0"/>
              <a:t> </a:t>
            </a:r>
            <a:r>
              <a:rPr lang="fr-BE" dirty="0" err="1" smtClean="0"/>
              <a:t>explanations</a:t>
            </a:r>
            <a:r>
              <a:rPr lang="fr-BE" dirty="0" smtClean="0"/>
              <a:t> :</a:t>
            </a:r>
          </a:p>
          <a:p>
            <a:pPr eaLnBrk="1" hangingPunct="1">
              <a:spcBef>
                <a:spcPct val="0"/>
              </a:spcBef>
            </a:pPr>
            <a:endParaRPr lang="fr-BE" dirty="0" smtClean="0"/>
          </a:p>
          <a:p>
            <a:pPr eaLnBrk="1" hangingPunct="1">
              <a:spcBef>
                <a:spcPct val="0"/>
              </a:spcBef>
            </a:pPr>
            <a:r>
              <a:rPr lang="fr-BE" dirty="0" smtClean="0"/>
              <a:t>This </a:t>
            </a:r>
            <a:r>
              <a:rPr lang="en-US" dirty="0" smtClean="0"/>
              <a:t>important fraction of agglomerates can act as an inert or biocompatible element</a:t>
            </a:r>
          </a:p>
          <a:p>
            <a:pPr eaLnBrk="1" hangingPunct="1">
              <a:spcBef>
                <a:spcPct val="0"/>
              </a:spcBef>
            </a:pPr>
            <a:r>
              <a:rPr lang="en-US" dirty="0" smtClean="0"/>
              <a:t>since the blood plasma, which is rich in </a:t>
            </a:r>
            <a:r>
              <a:rPr lang="en-US" dirty="0" err="1" smtClean="0"/>
              <a:t>oligo</a:t>
            </a:r>
            <a:r>
              <a:rPr lang="en-US" dirty="0" smtClean="0"/>
              <a:t>-elements, ions and organic</a:t>
            </a:r>
          </a:p>
          <a:p>
            <a:pPr eaLnBrk="1" hangingPunct="1">
              <a:spcBef>
                <a:spcPct val="0"/>
              </a:spcBef>
            </a:pPr>
            <a:r>
              <a:rPr lang="en-US" dirty="0" smtClean="0"/>
              <a:t>compounds as nutrients, metabolic waste and proteins, can functionalized them in</a:t>
            </a:r>
          </a:p>
          <a:p>
            <a:pPr eaLnBrk="1" hangingPunct="1">
              <a:spcBef>
                <a:spcPct val="0"/>
              </a:spcBef>
            </a:pPr>
            <a:r>
              <a:rPr lang="en-US" dirty="0" smtClean="0"/>
              <a:t>a non-controlled way. The strong adsorption of the plasma elements onto the CB</a:t>
            </a:r>
          </a:p>
          <a:p>
            <a:pPr eaLnBrk="1" hangingPunct="1">
              <a:spcBef>
                <a:spcPct val="0"/>
              </a:spcBef>
            </a:pPr>
            <a:r>
              <a:rPr lang="en-US" dirty="0" smtClean="0"/>
              <a:t>surface can be achieved due to the massive presence (87 %) of carbon on the CB</a:t>
            </a:r>
          </a:p>
          <a:p>
            <a:pPr eaLnBrk="1" hangingPunct="1">
              <a:spcBef>
                <a:spcPct val="0"/>
              </a:spcBef>
            </a:pPr>
            <a:r>
              <a:rPr lang="en-US" dirty="0" smtClean="0"/>
              <a:t>surface, with a high affinity for blood elements together with the high specific</a:t>
            </a:r>
          </a:p>
          <a:p>
            <a:pPr eaLnBrk="1" hangingPunct="1">
              <a:spcBef>
                <a:spcPct val="0"/>
              </a:spcBef>
            </a:pPr>
            <a:r>
              <a:rPr lang="en-US" dirty="0" smtClean="0"/>
              <a:t>surface area value of the CB particles. Such phenomenon of protein adsorption is</a:t>
            </a:r>
          </a:p>
          <a:p>
            <a:pPr eaLnBrk="1" hangingPunct="1">
              <a:spcBef>
                <a:spcPct val="0"/>
              </a:spcBef>
            </a:pPr>
            <a:r>
              <a:rPr lang="en-US" dirty="0" smtClean="0"/>
              <a:t>reported as the first event in blood-material interactions. In addition, it is generally</a:t>
            </a:r>
          </a:p>
          <a:p>
            <a:pPr eaLnBrk="1" hangingPunct="1">
              <a:spcBef>
                <a:spcPct val="0"/>
              </a:spcBef>
            </a:pPr>
            <a:r>
              <a:rPr lang="en-US" dirty="0" smtClean="0"/>
              <a:t>considered that cellular responses to materials in a biological medium reflect the</a:t>
            </a:r>
          </a:p>
          <a:p>
            <a:pPr eaLnBrk="1" hangingPunct="1">
              <a:spcBef>
                <a:spcPct val="0"/>
              </a:spcBef>
            </a:pPr>
            <a:r>
              <a:rPr lang="en-US" dirty="0" smtClean="0"/>
              <a:t>adsorbed biomolecule layer, rather than the material itself (Lynch and </a:t>
            </a:r>
            <a:r>
              <a:rPr lang="en-US" dirty="0" err="1" smtClean="0"/>
              <a:t>Dawsons</a:t>
            </a:r>
            <a:r>
              <a:rPr lang="en-US" dirty="0" smtClean="0"/>
              <a:t>,</a:t>
            </a:r>
          </a:p>
          <a:p>
            <a:pPr eaLnBrk="1" hangingPunct="1">
              <a:spcBef>
                <a:spcPct val="0"/>
              </a:spcBef>
            </a:pPr>
            <a:r>
              <a:rPr lang="fr-BE" dirty="0" smtClean="0"/>
              <a:t>2008; </a:t>
            </a:r>
            <a:r>
              <a:rPr lang="fr-BE" dirty="0" err="1" smtClean="0"/>
              <a:t>Nel</a:t>
            </a:r>
            <a:r>
              <a:rPr lang="fr-BE" dirty="0" smtClean="0"/>
              <a:t> et al., 2009).</a:t>
            </a:r>
          </a:p>
          <a:p>
            <a:pPr eaLnBrk="1" hangingPunct="1">
              <a:spcBef>
                <a:spcPct val="0"/>
              </a:spcBef>
            </a:pPr>
            <a:r>
              <a:rPr lang="en-US" dirty="0" smtClean="0"/>
              <a:t>Taken together, these results indicate that, even some parameters seem</a:t>
            </a:r>
          </a:p>
          <a:p>
            <a:pPr eaLnBrk="1" hangingPunct="1">
              <a:spcBef>
                <a:spcPct val="0"/>
              </a:spcBef>
            </a:pPr>
            <a:r>
              <a:rPr lang="en-US" dirty="0" smtClean="0"/>
              <a:t>to decrease the NP </a:t>
            </a:r>
            <a:r>
              <a:rPr lang="en-US" dirty="0" err="1" smtClean="0"/>
              <a:t>procoagulant</a:t>
            </a:r>
            <a:r>
              <a:rPr lang="en-US" dirty="0" smtClean="0"/>
              <a:t> activity (i.e. large specific surface area, high</a:t>
            </a:r>
          </a:p>
          <a:p>
            <a:pPr eaLnBrk="1" hangingPunct="1">
              <a:spcBef>
                <a:spcPct val="0"/>
              </a:spcBef>
            </a:pPr>
            <a:r>
              <a:rPr lang="en-US" dirty="0" smtClean="0"/>
              <a:t>fraction of remaining agglomerates and low content in surface oxygen), none of the</a:t>
            </a:r>
          </a:p>
          <a:p>
            <a:pPr eaLnBrk="1" hangingPunct="1">
              <a:spcBef>
                <a:spcPct val="0"/>
              </a:spcBef>
            </a:pPr>
            <a:r>
              <a:rPr lang="en-US" dirty="0" smtClean="0"/>
              <a:t>studied physicochemical parameters can explain by itself the effects on contact</a:t>
            </a:r>
          </a:p>
          <a:p>
            <a:pPr eaLnBrk="1" hangingPunct="1">
              <a:spcBef>
                <a:spcPct val="0"/>
              </a:spcBef>
            </a:pPr>
            <a:r>
              <a:rPr lang="en-US" dirty="0" smtClean="0"/>
              <a:t>pathway induced coagulation. It is probably a combination of all these multiple</a:t>
            </a:r>
          </a:p>
          <a:p>
            <a:pPr eaLnBrk="1" hangingPunct="1">
              <a:spcBef>
                <a:spcPct val="0"/>
              </a:spcBef>
            </a:pPr>
            <a:r>
              <a:rPr lang="en-US" dirty="0" smtClean="0"/>
              <a:t>features of the NMs that activate blood clotting. Thus, it seems extremely difficult</a:t>
            </a:r>
          </a:p>
          <a:p>
            <a:pPr eaLnBrk="1" hangingPunct="1">
              <a:spcBef>
                <a:spcPct val="0"/>
              </a:spcBef>
            </a:pPr>
            <a:r>
              <a:rPr lang="en-US" dirty="0" smtClean="0"/>
              <a:t>to draw structure-toxicity relationships and to pull out specific design rules that can</a:t>
            </a:r>
          </a:p>
          <a:p>
            <a:pPr eaLnBrk="1" hangingPunct="1">
              <a:spcBef>
                <a:spcPct val="0"/>
              </a:spcBef>
            </a:pPr>
            <a:r>
              <a:rPr lang="en-US" dirty="0" smtClean="0"/>
              <a:t>be applied to the development of engineered </a:t>
            </a:r>
            <a:r>
              <a:rPr lang="en-US" dirty="0" err="1" smtClean="0"/>
              <a:t>hemocompatible</a:t>
            </a:r>
            <a:r>
              <a:rPr lang="en-US" dirty="0" smtClean="0"/>
              <a:t> NPs.</a:t>
            </a:r>
            <a:endParaRPr lang="fr-BE" dirty="0" smtClean="0"/>
          </a:p>
        </p:txBody>
      </p:sp>
      <p:sp>
        <p:nvSpPr>
          <p:cNvPr id="157699"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9B9DEC-6D93-4B14-8038-0F6F471C6296}" type="slidenum">
              <a:rPr lang="fr-BE"/>
              <a:pPr fontAlgn="base">
                <a:spcBef>
                  <a:spcPct val="0"/>
                </a:spcBef>
                <a:spcAft>
                  <a:spcPct val="0"/>
                </a:spcAft>
                <a:defRPr/>
              </a:pPr>
              <a:t>38</a:t>
            </a:fld>
            <a:endParaRPr lang="fr-BE"/>
          </a:p>
        </p:txBody>
      </p:sp>
    </p:spTree>
    <p:extLst>
      <p:ext uri="{BB962C8B-B14F-4D97-AF65-F5344CB8AC3E}">
        <p14:creationId xmlns:p14="http://schemas.microsoft.com/office/powerpoint/2010/main" val="34805838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4304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Fibrinolysis is also important in tissue remodelling and repair after injury.</a:t>
            </a:r>
            <a:endParaRPr lang="fr-BE" smtClean="0"/>
          </a:p>
          <a:p>
            <a:pPr eaLnBrk="1" hangingPunct="1">
              <a:spcBef>
                <a:spcPct val="0"/>
              </a:spcBef>
            </a:pPr>
            <a:endParaRPr lang="fr-BE" smtClean="0"/>
          </a:p>
        </p:txBody>
      </p:sp>
      <p:sp>
        <p:nvSpPr>
          <p:cNvPr id="159747"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15F2ED-AEDD-470F-9E72-4744D41F1AD7}" type="slidenum">
              <a:rPr lang="fr-BE"/>
              <a:pPr fontAlgn="base">
                <a:spcBef>
                  <a:spcPct val="0"/>
                </a:spcBef>
                <a:spcAft>
                  <a:spcPct val="0"/>
                </a:spcAft>
                <a:defRPr/>
              </a:pPr>
              <a:t>39</a:t>
            </a:fld>
            <a:endParaRPr lang="fr-BE"/>
          </a:p>
        </p:txBody>
      </p:sp>
    </p:spTree>
    <p:extLst>
      <p:ext uri="{BB962C8B-B14F-4D97-AF65-F5344CB8AC3E}">
        <p14:creationId xmlns:p14="http://schemas.microsoft.com/office/powerpoint/2010/main" val="31134335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4509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Fibrinolysis is also important in tissue remodelling and repair after injury.</a:t>
            </a:r>
            <a:endParaRPr lang="fr-BE" smtClean="0"/>
          </a:p>
          <a:p>
            <a:pPr eaLnBrk="1" hangingPunct="1">
              <a:spcBef>
                <a:spcPct val="0"/>
              </a:spcBef>
            </a:pPr>
            <a:endParaRPr lang="fr-BE" smtClean="0"/>
          </a:p>
        </p:txBody>
      </p:sp>
      <p:sp>
        <p:nvSpPr>
          <p:cNvPr id="16179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D554BB-0C40-418C-BBCC-EDBB29E92659}" type="slidenum">
              <a:rPr lang="fr-BE"/>
              <a:pPr fontAlgn="base">
                <a:spcBef>
                  <a:spcPct val="0"/>
                </a:spcBef>
                <a:spcAft>
                  <a:spcPct val="0"/>
                </a:spcAft>
                <a:defRPr/>
              </a:pPr>
              <a:t>40</a:t>
            </a:fld>
            <a:endParaRPr lang="fr-BE"/>
          </a:p>
        </p:txBody>
      </p:sp>
    </p:spTree>
    <p:extLst>
      <p:ext uri="{BB962C8B-B14F-4D97-AF65-F5344CB8AC3E}">
        <p14:creationId xmlns:p14="http://schemas.microsoft.com/office/powerpoint/2010/main" val="4438053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4918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en-US" smtClean="0"/>
              <a:t>The euglobulin clot lysis time is a test that reflects the overall fibrinolytic activity of plasma. </a:t>
            </a:r>
          </a:p>
          <a:p>
            <a:endParaRPr lang="fr-BE" smtClean="0"/>
          </a:p>
        </p:txBody>
      </p:sp>
      <p:sp>
        <p:nvSpPr>
          <p:cNvPr id="4" name="Espace réservé du numéro de diapositive 3"/>
          <p:cNvSpPr>
            <a:spLocks noGrp="1"/>
          </p:cNvSpPr>
          <p:nvPr>
            <p:ph type="sldNum" sz="quarter" idx="5"/>
          </p:nvPr>
        </p:nvSpPr>
        <p:spPr/>
        <p:txBody>
          <a:bodyPr/>
          <a:lstStyle/>
          <a:p>
            <a:pPr>
              <a:defRPr/>
            </a:pPr>
            <a:fld id="{FC186AAB-3B2B-4620-AF22-CBAA0777C703}" type="slidenum">
              <a:rPr lang="fr-BE" smtClean="0"/>
              <a:pPr>
                <a:defRPr/>
              </a:pPr>
              <a:t>41</a:t>
            </a:fld>
            <a:endParaRPr lang="fr-BE"/>
          </a:p>
        </p:txBody>
      </p:sp>
    </p:spTree>
    <p:extLst>
      <p:ext uri="{BB962C8B-B14F-4D97-AF65-F5344CB8AC3E}">
        <p14:creationId xmlns:p14="http://schemas.microsoft.com/office/powerpoint/2010/main" val="32605167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5225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BE" smtClean="0"/>
              <a:t>Limitation : in most cases, intravascularly exposed biomaterials affect the generation of plasmin activity indirectly through stimulation of the release of plasminogen activators, like tPA or inhibitors (PAI) from WBC and endothelial cells. Therefore, the evauation of fibrinolytic activity in vitro in plasma exposed to materials has a very limited use. In vitro whole blood experiments and better endothelial and macrophage tissue culture assays may be more useful. </a:t>
            </a:r>
          </a:p>
        </p:txBody>
      </p:sp>
      <p:sp>
        <p:nvSpPr>
          <p:cNvPr id="167939"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0F3F32-3809-4C45-BDCB-ED1487C183C3}" type="slidenum">
              <a:rPr lang="fr-BE"/>
              <a:pPr fontAlgn="base">
                <a:spcBef>
                  <a:spcPct val="0"/>
                </a:spcBef>
                <a:spcAft>
                  <a:spcPct val="0"/>
                </a:spcAft>
                <a:defRPr/>
              </a:pPr>
              <a:t>43</a:t>
            </a:fld>
            <a:endParaRPr lang="fr-BE"/>
          </a:p>
        </p:txBody>
      </p:sp>
    </p:spTree>
    <p:extLst>
      <p:ext uri="{BB962C8B-B14F-4D97-AF65-F5344CB8AC3E}">
        <p14:creationId xmlns:p14="http://schemas.microsoft.com/office/powerpoint/2010/main" val="2719516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0685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Main intravascular components participating in the acute inflammatory response and examples of their potentially autoaggressive mediators. RBC, red blood cells; </a:t>
            </a:r>
            <a:r>
              <a:rPr lang="fr-BE" smtClean="0"/>
              <a:t>WBC, white blood cells; NO., nitric oxide; TF, tissue factor; tPA, tissue plasminogen activator; </a:t>
            </a:r>
            <a:r>
              <a:rPr lang="en-US" smtClean="0"/>
              <a:t>PAI, plasminogen activator inhibitor; iC3b, complement factor with opsonizing activity; C3a, </a:t>
            </a:r>
            <a:r>
              <a:rPr lang="fr-BE" smtClean="0"/>
              <a:t>C5a, complement factors anaphylatoxins; C5b-C9, complement membrane attack complex; RONS, reactive oxygen and nitrogen species.</a:t>
            </a:r>
          </a:p>
        </p:txBody>
      </p:sp>
      <p:sp>
        <p:nvSpPr>
          <p:cNvPr id="15155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CBA46D-CB07-4B0F-A3DA-9BC2CF66E95D}" type="slidenum">
              <a:rPr lang="fr-BE"/>
              <a:pPr fontAlgn="base">
                <a:spcBef>
                  <a:spcPct val="0"/>
                </a:spcBef>
                <a:spcAft>
                  <a:spcPct val="0"/>
                </a:spcAft>
                <a:defRPr/>
              </a:pPr>
              <a:t>5</a:t>
            </a:fld>
            <a:endParaRPr lang="fr-BE"/>
          </a:p>
        </p:txBody>
      </p:sp>
    </p:spTree>
    <p:extLst>
      <p:ext uri="{BB962C8B-B14F-4D97-AF65-F5344CB8AC3E}">
        <p14:creationId xmlns:p14="http://schemas.microsoft.com/office/powerpoint/2010/main" val="7579013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5430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smtClean="0"/>
          </a:p>
        </p:txBody>
      </p:sp>
      <p:sp>
        <p:nvSpPr>
          <p:cNvPr id="169987"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23FEF6-5750-40C6-93B1-C7011B28A0AC}" type="slidenum">
              <a:rPr lang="fr-BE"/>
              <a:pPr fontAlgn="base">
                <a:spcBef>
                  <a:spcPct val="0"/>
                </a:spcBef>
                <a:spcAft>
                  <a:spcPct val="0"/>
                </a:spcAft>
                <a:defRPr/>
              </a:pPr>
              <a:t>44</a:t>
            </a:fld>
            <a:endParaRPr lang="fr-BE"/>
          </a:p>
        </p:txBody>
      </p:sp>
    </p:spTree>
    <p:extLst>
      <p:ext uri="{BB962C8B-B14F-4D97-AF65-F5344CB8AC3E}">
        <p14:creationId xmlns:p14="http://schemas.microsoft.com/office/powerpoint/2010/main" val="11162978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BE" sz="1200" b="1" dirty="0" smtClean="0"/>
              <a:t>Poster </a:t>
            </a:r>
            <a:r>
              <a:rPr lang="fr-BE" sz="1200" b="1" dirty="0" err="1" smtClean="0"/>
              <a:t>Hemocompatibility</a:t>
            </a:r>
            <a:r>
              <a:rPr lang="fr-BE" sz="1200" b="1" dirty="0" smtClean="0"/>
              <a:t> of </a:t>
            </a:r>
            <a:r>
              <a:rPr lang="fr-BE" sz="1200" b="1" dirty="0" err="1" smtClean="0"/>
              <a:t>silver</a:t>
            </a:r>
            <a:r>
              <a:rPr lang="fr-BE" sz="1200" b="1" dirty="0" smtClean="0"/>
              <a:t> </a:t>
            </a:r>
            <a:r>
              <a:rPr lang="fr-BE" sz="1200" b="1" dirty="0" err="1" smtClean="0"/>
              <a:t>nanoparticles</a:t>
            </a:r>
            <a:r>
              <a:rPr lang="fr-BE" sz="1200" b="1" dirty="0" smtClean="0"/>
              <a:t/>
            </a:r>
            <a:br>
              <a:rPr lang="fr-BE" sz="1200" b="1" dirty="0" smtClean="0"/>
            </a:br>
            <a:r>
              <a:rPr lang="fr-BE" sz="1200" dirty="0" smtClean="0"/>
              <a:t>Julie Laloy, Valentine Minet, </a:t>
            </a:r>
            <a:r>
              <a:rPr lang="fr-BE" sz="1200" dirty="0" err="1" smtClean="0"/>
              <a:t>Lutfiye</a:t>
            </a:r>
            <a:r>
              <a:rPr lang="fr-BE" sz="1200" dirty="0" smtClean="0"/>
              <a:t> </a:t>
            </a:r>
            <a:r>
              <a:rPr lang="fr-BE" sz="1200" dirty="0" err="1" smtClean="0"/>
              <a:t>Alpan</a:t>
            </a:r>
            <a:r>
              <a:rPr lang="fr-BE" sz="1200" dirty="0" smtClean="0"/>
              <a:t>, Bernard </a:t>
            </a:r>
            <a:r>
              <a:rPr lang="fr-BE" sz="1200" dirty="0" err="1" smtClean="0"/>
              <a:t>Chatelain</a:t>
            </a:r>
            <a:r>
              <a:rPr lang="fr-BE" sz="1200" dirty="0" smtClean="0"/>
              <a:t>, François </a:t>
            </a:r>
            <a:r>
              <a:rPr lang="fr-BE" sz="1200" dirty="0" err="1" smtClean="0"/>
              <a:t>Mullier</a:t>
            </a:r>
            <a:r>
              <a:rPr lang="fr-BE" sz="1200" dirty="0" smtClean="0"/>
              <a:t> and Jean-Michel Dogné, </a:t>
            </a:r>
            <a:r>
              <a:rPr lang="fr-BE" sz="1200" dirty="0" err="1" smtClean="0"/>
              <a:t>University</a:t>
            </a:r>
            <a:r>
              <a:rPr lang="fr-BE" sz="1200" dirty="0" smtClean="0"/>
              <a:t> of Namur, </a:t>
            </a:r>
            <a:r>
              <a:rPr lang="fr-BE" sz="1200" dirty="0" err="1" smtClean="0"/>
              <a:t>Belgium</a:t>
            </a:r>
            <a:endParaRPr lang="fr-BE" sz="1200" dirty="0" smtClean="0"/>
          </a:p>
          <a:p>
            <a:endParaRPr lang="fr-BE" dirty="0"/>
          </a:p>
        </p:txBody>
      </p:sp>
      <p:sp>
        <p:nvSpPr>
          <p:cNvPr id="4" name="Espace réservé du numéro de diapositive 3"/>
          <p:cNvSpPr>
            <a:spLocks noGrp="1"/>
          </p:cNvSpPr>
          <p:nvPr>
            <p:ph type="sldNum" sz="quarter" idx="10"/>
          </p:nvPr>
        </p:nvSpPr>
        <p:spPr/>
        <p:txBody>
          <a:bodyPr/>
          <a:lstStyle/>
          <a:p>
            <a:pPr>
              <a:defRPr/>
            </a:pPr>
            <a:fld id="{A12F9EA4-D06C-4F2B-A44A-5D59BAE2DF47}" type="slidenum">
              <a:rPr lang="fr-BE" smtClean="0"/>
              <a:pPr>
                <a:defRPr/>
              </a:pPr>
              <a:t>45</a:t>
            </a:fld>
            <a:endParaRPr lang="fr-BE"/>
          </a:p>
        </p:txBody>
      </p:sp>
    </p:spTree>
    <p:extLst>
      <p:ext uri="{BB962C8B-B14F-4D97-AF65-F5344CB8AC3E}">
        <p14:creationId xmlns:p14="http://schemas.microsoft.com/office/powerpoint/2010/main" val="5605151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0685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BE" dirty="0" smtClean="0"/>
          </a:p>
          <a:p>
            <a:pPr eaLnBrk="1" hangingPunct="1">
              <a:spcBef>
                <a:spcPct val="0"/>
              </a:spcBef>
            </a:pPr>
            <a:r>
              <a:rPr lang="fr-BE" dirty="0" smtClean="0"/>
              <a:t>Photo </a:t>
            </a:r>
            <a:r>
              <a:rPr lang="fr-BE" dirty="0" err="1" smtClean="0"/>
              <a:t>pr</a:t>
            </a:r>
            <a:r>
              <a:rPr lang="fr-BE" dirty="0" smtClean="0"/>
              <a:t> rappeler manip</a:t>
            </a:r>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solidFill>
                  <a:schemeClr val="tx2"/>
                </a:solidFill>
              </a:rPr>
              <a:t>Most available techniques used to study platelet adhesion/aggregation are not suitable for high NPs concentrations (interferences).</a:t>
            </a:r>
          </a:p>
          <a:p>
            <a:pPr eaLnBrk="1" hangingPunct="1">
              <a:spcBef>
                <a:spcPct val="0"/>
              </a:spcBef>
            </a:pPr>
            <a:endParaRPr lang="fr-BE" dirty="0" smtClean="0"/>
          </a:p>
        </p:txBody>
      </p:sp>
      <p:sp>
        <p:nvSpPr>
          <p:cNvPr id="15155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CBA46D-CB07-4B0F-A3DA-9BC2CF66E95D}" type="slidenum">
              <a:rPr lang="fr-BE"/>
              <a:pPr fontAlgn="base">
                <a:spcBef>
                  <a:spcPct val="0"/>
                </a:spcBef>
                <a:spcAft>
                  <a:spcPct val="0"/>
                </a:spcAft>
                <a:defRPr/>
              </a:pPr>
              <a:t>46</a:t>
            </a:fld>
            <a:endParaRPr lang="fr-BE"/>
          </a:p>
        </p:txBody>
      </p:sp>
    </p:spTree>
    <p:extLst>
      <p:ext uri="{BB962C8B-B14F-4D97-AF65-F5344CB8AC3E}">
        <p14:creationId xmlns:p14="http://schemas.microsoft.com/office/powerpoint/2010/main" val="32193743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dirty="0" smtClean="0"/>
              <a:t>Virus sida, brulure, blessure</a:t>
            </a:r>
          </a:p>
          <a:p>
            <a:r>
              <a:rPr lang="fr-BE" dirty="0" smtClean="0"/>
              <a:t>Incohérences</a:t>
            </a:r>
            <a:r>
              <a:rPr lang="fr-BE" baseline="0" dirty="0" smtClean="0"/>
              <a:t> </a:t>
            </a:r>
            <a:r>
              <a:rPr lang="fr-BE" baseline="0" dirty="0" err="1" smtClean="0"/>
              <a:t>ds</a:t>
            </a:r>
            <a:r>
              <a:rPr lang="fr-BE" baseline="0" dirty="0" smtClean="0"/>
              <a:t> la littérature (effet du a l’absorbance des nano d’Ag, au stabilisant utilisé)</a:t>
            </a:r>
            <a:endParaRPr lang="fr-BE" dirty="0"/>
          </a:p>
        </p:txBody>
      </p:sp>
      <p:sp>
        <p:nvSpPr>
          <p:cNvPr id="4" name="Espace réservé du numéro de diapositive 3"/>
          <p:cNvSpPr>
            <a:spLocks noGrp="1"/>
          </p:cNvSpPr>
          <p:nvPr>
            <p:ph type="sldNum" sz="quarter" idx="10"/>
          </p:nvPr>
        </p:nvSpPr>
        <p:spPr/>
        <p:txBody>
          <a:bodyPr/>
          <a:lstStyle/>
          <a:p>
            <a:fld id="{71757A5F-58C3-4408-904D-ECB0273E6705}" type="slidenum">
              <a:rPr lang="fr-BE" smtClean="0"/>
              <a:pPr/>
              <a:t>47</a:t>
            </a:fld>
            <a:endParaRPr lang="fr-BE"/>
          </a:p>
        </p:txBody>
      </p:sp>
    </p:spTree>
    <p:extLst>
      <p:ext uri="{BB962C8B-B14F-4D97-AF65-F5344CB8AC3E}">
        <p14:creationId xmlns:p14="http://schemas.microsoft.com/office/powerpoint/2010/main" val="3400838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30537201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93713">
              <a:spcBef>
                <a:spcPct val="0"/>
              </a:spcBef>
            </a:pPr>
            <a:endParaRPr lang="fr-FR" smtClean="0"/>
          </a:p>
        </p:txBody>
      </p:sp>
      <p:sp>
        <p:nvSpPr>
          <p:cNvPr id="256004" name="Espace réservé du numéro de diapositive 3"/>
          <p:cNvSpPr txBox="1">
            <a:spLocks noGrp="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nchor="b"/>
          <a:lstStyle>
            <a:lvl1pPr defTabSz="457200">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defTabSz="45720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defTabSz="4572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defTabSz="4572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defTabSz="4572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pPr>
            <a:fld id="{BDE68DB8-7366-4BFF-91C8-6E12A8814EA3}" type="slidenum">
              <a:rPr lang="fr-FR"/>
              <a:pPr algn="r" eaLnBrk="1" hangingPunct="1">
                <a:spcBef>
                  <a:spcPct val="0"/>
                </a:spcBef>
              </a:pPr>
              <a:t>49</a:t>
            </a:fld>
            <a:endParaRPr lang="fr-FR"/>
          </a:p>
        </p:txBody>
      </p:sp>
    </p:spTree>
    <p:extLst>
      <p:ext uri="{BB962C8B-B14F-4D97-AF65-F5344CB8AC3E}">
        <p14:creationId xmlns:p14="http://schemas.microsoft.com/office/powerpoint/2010/main" val="59765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0685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Main intravascular components participating in the acute inflammatory response and examples of their potentially autoaggressive mediators. RBC, red blood cells; </a:t>
            </a:r>
            <a:r>
              <a:rPr lang="fr-BE" smtClean="0"/>
              <a:t>WBC, white blood cells; NO., nitric oxide; TF, tissue factor; tPA, tissue plasminogen activator; </a:t>
            </a:r>
            <a:r>
              <a:rPr lang="en-US" smtClean="0"/>
              <a:t>PAI, plasminogen activator inhibitor; iC3b, complement factor with opsonizing activity; C3a, </a:t>
            </a:r>
            <a:r>
              <a:rPr lang="fr-BE" smtClean="0"/>
              <a:t>C5a, complement factors anaphylatoxins; C5b-C9, complement membrane attack complex; RONS, reactive oxygen and nitrogen species.</a:t>
            </a:r>
          </a:p>
        </p:txBody>
      </p:sp>
      <p:sp>
        <p:nvSpPr>
          <p:cNvPr id="15155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CBA46D-CB07-4B0F-A3DA-9BC2CF66E95D}" type="slidenum">
              <a:rPr lang="fr-BE"/>
              <a:pPr fontAlgn="base">
                <a:spcBef>
                  <a:spcPct val="0"/>
                </a:spcBef>
                <a:spcAft>
                  <a:spcPct val="0"/>
                </a:spcAft>
                <a:defRPr/>
              </a:pPr>
              <a:t>6</a:t>
            </a:fld>
            <a:endParaRPr lang="fr-BE"/>
          </a:p>
        </p:txBody>
      </p:sp>
    </p:spTree>
    <p:extLst>
      <p:ext uri="{BB962C8B-B14F-4D97-AF65-F5344CB8AC3E}">
        <p14:creationId xmlns:p14="http://schemas.microsoft.com/office/powerpoint/2010/main" val="3457895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1197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BE" dirty="0" err="1" smtClean="0"/>
              <a:t>Physicochemical</a:t>
            </a:r>
            <a:r>
              <a:rPr lang="fr-BE" dirty="0" smtClean="0"/>
              <a:t> </a:t>
            </a:r>
            <a:r>
              <a:rPr lang="fr-BE" dirty="0" err="1" smtClean="0"/>
              <a:t>properties</a:t>
            </a:r>
            <a:r>
              <a:rPr lang="fr-BE" dirty="0" smtClean="0"/>
              <a:t> </a:t>
            </a:r>
            <a:r>
              <a:rPr lang="fr-BE" dirty="0" err="1" smtClean="0"/>
              <a:t>that</a:t>
            </a:r>
            <a:r>
              <a:rPr lang="fr-BE" dirty="0" smtClean="0"/>
              <a:t> </a:t>
            </a:r>
            <a:r>
              <a:rPr lang="en-US" dirty="0" smtClean="0"/>
              <a:t>may be important in understanding the toxic effects of test materials include particle size and size distribution, agglomeration state, shape, crystal structure, chemical composition, surface area, surface chemistry, surface charge, and porosity.</a:t>
            </a:r>
          </a:p>
          <a:p>
            <a:pPr eaLnBrk="1" hangingPunct="1">
              <a:spcBef>
                <a:spcPct val="0"/>
              </a:spcBef>
            </a:pPr>
            <a:endParaRPr lang="fr-BE" b="1" dirty="0" smtClean="0"/>
          </a:p>
          <a:p>
            <a:pPr eaLnBrk="1" hangingPunct="1">
              <a:spcBef>
                <a:spcPct val="0"/>
              </a:spcBef>
            </a:pPr>
            <a:r>
              <a:rPr lang="en-US" b="1" dirty="0" smtClean="0"/>
              <a:t>Sonication makes dramatic changes in material characteristics. </a:t>
            </a:r>
            <a:r>
              <a:rPr lang="en-US" dirty="0" smtClean="0"/>
              <a:t>Some studies are performed with </a:t>
            </a:r>
            <a:r>
              <a:rPr lang="en-US" dirty="0" err="1" smtClean="0"/>
              <a:t>nanomaterials</a:t>
            </a:r>
            <a:r>
              <a:rPr lang="en-US" dirty="0" smtClean="0"/>
              <a:t> </a:t>
            </a:r>
            <a:r>
              <a:rPr lang="en-US" dirty="0" err="1" smtClean="0"/>
              <a:t>resuspended</a:t>
            </a:r>
            <a:r>
              <a:rPr lang="en-US" dirty="0" smtClean="0"/>
              <a:t> in the presence of a detergent. Every additive or impurity turns the experiment into a different story. Another important issue is stability of the </a:t>
            </a:r>
            <a:r>
              <a:rPr lang="en-US" dirty="0" err="1" smtClean="0"/>
              <a:t>resuspended</a:t>
            </a:r>
            <a:r>
              <a:rPr lang="en-US" dirty="0" smtClean="0"/>
              <a:t> nanomaterial, including oxidative and other chemical changes. Strong advice is to involve a material scientist early in the project and work with a well-characterized nanomaterial. Otherwise, interpretation of results will be very problematic and value of the study compromised.</a:t>
            </a:r>
          </a:p>
          <a:p>
            <a:pPr eaLnBrk="1" hangingPunct="1">
              <a:spcBef>
                <a:spcPct val="0"/>
              </a:spcBef>
            </a:pPr>
            <a:endParaRPr lang="en-US" dirty="0" smtClean="0"/>
          </a:p>
          <a:p>
            <a:pPr eaLnBrk="1" hangingPunct="1">
              <a:spcBef>
                <a:spcPct val="0"/>
              </a:spcBef>
            </a:pPr>
            <a:r>
              <a:rPr lang="en-US" dirty="0" err="1" smtClean="0"/>
              <a:t>Tyrode</a:t>
            </a:r>
            <a:r>
              <a:rPr lang="en-US" dirty="0" smtClean="0"/>
              <a:t> : </a:t>
            </a:r>
            <a:r>
              <a:rPr lang="en-US" dirty="0" err="1" smtClean="0"/>
              <a:t>osmotically</a:t>
            </a:r>
            <a:r>
              <a:rPr lang="en-US" dirty="0" smtClean="0"/>
              <a:t> compatible buffer with blood cells</a:t>
            </a:r>
          </a:p>
          <a:p>
            <a:pPr eaLnBrk="1" hangingPunct="1">
              <a:spcBef>
                <a:spcPct val="0"/>
              </a:spcBef>
            </a:pPr>
            <a:r>
              <a:rPr lang="en-US" dirty="0" err="1" smtClean="0"/>
              <a:t>Pluronic</a:t>
            </a:r>
            <a:r>
              <a:rPr lang="en-US" dirty="0" smtClean="0"/>
              <a:t> F108 : well dispersed NPs</a:t>
            </a:r>
          </a:p>
          <a:p>
            <a:pPr eaLnBrk="1" hangingPunct="1">
              <a:spcBef>
                <a:spcPct val="0"/>
              </a:spcBef>
            </a:pPr>
            <a:r>
              <a:rPr lang="en-US" dirty="0" smtClean="0"/>
              <a:t>Choice of concentration based on available biocompatibility studies concerning gadolinium NPs, carbon NMs and other NMs</a:t>
            </a:r>
          </a:p>
          <a:p>
            <a:pPr eaLnBrk="1" hangingPunct="1">
              <a:spcBef>
                <a:spcPct val="0"/>
              </a:spcBef>
            </a:pPr>
            <a:endParaRPr lang="en-US" dirty="0" smtClean="0"/>
          </a:p>
          <a:p>
            <a:pPr eaLnBrk="1" hangingPunct="1">
              <a:spcBef>
                <a:spcPct val="0"/>
              </a:spcBef>
            </a:pPr>
            <a:r>
              <a:rPr lang="en-US" dirty="0" smtClean="0"/>
              <a:t>Besides NP evaluation in </a:t>
            </a:r>
            <a:r>
              <a:rPr lang="en-US" dirty="0" err="1" smtClean="0"/>
              <a:t>hemocompatibility</a:t>
            </a:r>
            <a:r>
              <a:rPr lang="en-US" dirty="0" smtClean="0"/>
              <a:t> assays, a complete </a:t>
            </a:r>
            <a:r>
              <a:rPr lang="en-US" dirty="0" err="1" smtClean="0"/>
              <a:t>characterisation</a:t>
            </a:r>
            <a:r>
              <a:rPr lang="en-US" dirty="0" smtClean="0"/>
              <a:t> of NP was done given that it is essential. In fact, significant</a:t>
            </a:r>
          </a:p>
          <a:p>
            <a:pPr eaLnBrk="1" hangingPunct="1">
              <a:spcBef>
                <a:spcPct val="0"/>
              </a:spcBef>
            </a:pPr>
            <a:r>
              <a:rPr lang="en-US" dirty="0" smtClean="0"/>
              <a:t>alterations of their properties including their size and state of dispersion may occur after their preparation in physiological solutions for toxicological assessment,</a:t>
            </a:r>
          </a:p>
          <a:p>
            <a:pPr eaLnBrk="1" hangingPunct="1">
              <a:spcBef>
                <a:spcPct val="0"/>
              </a:spcBef>
            </a:pPr>
            <a:r>
              <a:rPr lang="en-US" dirty="0" smtClean="0"/>
              <a:t>thereby modulating their biological </a:t>
            </a:r>
            <a:r>
              <a:rPr lang="en-US" dirty="0" err="1" smtClean="0"/>
              <a:t>behaviour</a:t>
            </a:r>
            <a:r>
              <a:rPr lang="en-US" dirty="0" smtClean="0"/>
              <a:t> (Jiang et al., 2009; Mayer et al., </a:t>
            </a:r>
            <a:r>
              <a:rPr lang="fr-BE" dirty="0" smtClean="0"/>
              <a:t>2009; </a:t>
            </a:r>
            <a:r>
              <a:rPr lang="fr-BE" dirty="0" err="1" smtClean="0"/>
              <a:t>Nel</a:t>
            </a:r>
            <a:r>
              <a:rPr lang="fr-BE" dirty="0" smtClean="0"/>
              <a:t> et al., 2009).</a:t>
            </a:r>
          </a:p>
          <a:p>
            <a:pPr eaLnBrk="1" hangingPunct="1">
              <a:spcBef>
                <a:spcPct val="0"/>
              </a:spcBef>
            </a:pPr>
            <a:endParaRPr lang="fr-BE" dirty="0" smtClean="0"/>
          </a:p>
          <a:p>
            <a:pPr eaLnBrk="1" hangingPunct="1">
              <a:spcBef>
                <a:spcPct val="0"/>
              </a:spcBef>
            </a:pPr>
            <a:r>
              <a:rPr lang="fr-BE" dirty="0" err="1" smtClean="0"/>
              <a:t>Soniquer</a:t>
            </a:r>
            <a:r>
              <a:rPr lang="fr-BE" dirty="0" smtClean="0"/>
              <a:t> : ne reflète pas la réalité et induit changements physico-chimiques</a:t>
            </a:r>
          </a:p>
          <a:p>
            <a:pPr eaLnBrk="1" hangingPunct="1">
              <a:spcBef>
                <a:spcPct val="0"/>
              </a:spcBef>
            </a:pPr>
            <a:endParaRPr lang="fr-BE" dirty="0" smtClean="0"/>
          </a:p>
          <a:p>
            <a:pPr eaLnBrk="1" hangingPunct="1">
              <a:spcBef>
                <a:spcPct val="0"/>
              </a:spcBef>
            </a:pPr>
            <a:r>
              <a:rPr lang="fr-BE" dirty="0" smtClean="0"/>
              <a:t>FEG: </a:t>
            </a:r>
            <a:r>
              <a:rPr lang="fr-BE" dirty="0" err="1" smtClean="0"/>
              <a:t>field</a:t>
            </a:r>
            <a:r>
              <a:rPr lang="fr-BE" dirty="0" smtClean="0"/>
              <a:t> </a:t>
            </a:r>
            <a:r>
              <a:rPr lang="fr-BE" dirty="0" err="1" smtClean="0"/>
              <a:t>emission</a:t>
            </a:r>
            <a:r>
              <a:rPr lang="fr-BE" dirty="0" smtClean="0"/>
              <a:t> gun</a:t>
            </a:r>
            <a:endParaRPr lang="en-US" dirty="0" smtClean="0"/>
          </a:p>
        </p:txBody>
      </p:sp>
      <p:sp>
        <p:nvSpPr>
          <p:cNvPr id="211971" name="Espace réservé du numéro de diapositiv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2442024-C1CA-4318-87A0-B417A6713C77}" type="slidenum">
              <a:rPr lang="fr-BE" sz="1200">
                <a:latin typeface="Calibri" pitchFamily="34" charset="0"/>
              </a:rPr>
              <a:pPr algn="r"/>
              <a:t>8</a:t>
            </a:fld>
            <a:endParaRPr lang="fr-BE" sz="1200">
              <a:latin typeface="Calibri" pitchFamily="34" charset="0"/>
            </a:endParaRPr>
          </a:p>
        </p:txBody>
      </p:sp>
    </p:spTree>
    <p:extLst>
      <p:ext uri="{BB962C8B-B14F-4D97-AF65-F5344CB8AC3E}">
        <p14:creationId xmlns:p14="http://schemas.microsoft.com/office/powerpoint/2010/main" val="3498401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1197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BE" dirty="0" err="1" smtClean="0"/>
              <a:t>Physicochemical</a:t>
            </a:r>
            <a:r>
              <a:rPr lang="fr-BE" dirty="0" smtClean="0"/>
              <a:t> </a:t>
            </a:r>
            <a:r>
              <a:rPr lang="fr-BE" dirty="0" err="1" smtClean="0"/>
              <a:t>properties</a:t>
            </a:r>
            <a:r>
              <a:rPr lang="fr-BE" dirty="0" smtClean="0"/>
              <a:t> </a:t>
            </a:r>
            <a:r>
              <a:rPr lang="fr-BE" dirty="0" err="1" smtClean="0"/>
              <a:t>that</a:t>
            </a:r>
            <a:r>
              <a:rPr lang="fr-BE" dirty="0" smtClean="0"/>
              <a:t> </a:t>
            </a:r>
            <a:r>
              <a:rPr lang="en-US" dirty="0" smtClean="0"/>
              <a:t>may be important in understanding the toxic effects of test materials include particle size and size distribution, agglomeration state, shape, crystal structure, chemical composition, surface area, surface chemistry, surface charge, and porosity.</a:t>
            </a:r>
          </a:p>
          <a:p>
            <a:pPr eaLnBrk="1" hangingPunct="1">
              <a:spcBef>
                <a:spcPct val="0"/>
              </a:spcBef>
            </a:pPr>
            <a:endParaRPr lang="fr-BE" b="1" dirty="0" smtClean="0"/>
          </a:p>
          <a:p>
            <a:pPr eaLnBrk="1" hangingPunct="1">
              <a:spcBef>
                <a:spcPct val="0"/>
              </a:spcBef>
            </a:pPr>
            <a:r>
              <a:rPr lang="en-US" b="1" dirty="0" smtClean="0"/>
              <a:t>Sonication makes dramatic changes in material characteristics. </a:t>
            </a:r>
            <a:r>
              <a:rPr lang="en-US" dirty="0" smtClean="0"/>
              <a:t>Some studies are performed with </a:t>
            </a:r>
            <a:r>
              <a:rPr lang="en-US" dirty="0" err="1" smtClean="0"/>
              <a:t>nanomaterials</a:t>
            </a:r>
            <a:r>
              <a:rPr lang="en-US" dirty="0" smtClean="0"/>
              <a:t> </a:t>
            </a:r>
            <a:r>
              <a:rPr lang="en-US" dirty="0" err="1" smtClean="0"/>
              <a:t>resuspended</a:t>
            </a:r>
            <a:r>
              <a:rPr lang="en-US" dirty="0" smtClean="0"/>
              <a:t> in the presence of a detergent. Every additive or impurity turns the experiment into a different story. Another important issue is stability of the </a:t>
            </a:r>
            <a:r>
              <a:rPr lang="en-US" dirty="0" err="1" smtClean="0"/>
              <a:t>resuspended</a:t>
            </a:r>
            <a:r>
              <a:rPr lang="en-US" dirty="0" smtClean="0"/>
              <a:t> nanomaterial, including oxidative and other chemical changes. Strong advice is to involve a material scientist early in the project and work with a well-characterized nanomaterial. Otherwise, interpretation of results will be very problematic and value of the study compromised.</a:t>
            </a:r>
          </a:p>
          <a:p>
            <a:pPr eaLnBrk="1" hangingPunct="1">
              <a:spcBef>
                <a:spcPct val="0"/>
              </a:spcBef>
            </a:pPr>
            <a:endParaRPr lang="en-US" dirty="0" smtClean="0"/>
          </a:p>
          <a:p>
            <a:pPr eaLnBrk="1" hangingPunct="1">
              <a:spcBef>
                <a:spcPct val="0"/>
              </a:spcBef>
            </a:pPr>
            <a:r>
              <a:rPr lang="en-US" dirty="0" err="1" smtClean="0"/>
              <a:t>Tyrode</a:t>
            </a:r>
            <a:r>
              <a:rPr lang="en-US" dirty="0" smtClean="0"/>
              <a:t> : </a:t>
            </a:r>
            <a:r>
              <a:rPr lang="en-US" dirty="0" err="1" smtClean="0"/>
              <a:t>osmotically</a:t>
            </a:r>
            <a:r>
              <a:rPr lang="en-US" dirty="0" smtClean="0"/>
              <a:t> compatible buffer with blood cells</a:t>
            </a:r>
          </a:p>
          <a:p>
            <a:pPr eaLnBrk="1" hangingPunct="1">
              <a:spcBef>
                <a:spcPct val="0"/>
              </a:spcBef>
            </a:pPr>
            <a:r>
              <a:rPr lang="en-US" dirty="0" err="1" smtClean="0"/>
              <a:t>Pluronic</a:t>
            </a:r>
            <a:r>
              <a:rPr lang="en-US" dirty="0" smtClean="0"/>
              <a:t> F108 : well dispersed NPs</a:t>
            </a:r>
          </a:p>
          <a:p>
            <a:pPr eaLnBrk="1" hangingPunct="1">
              <a:spcBef>
                <a:spcPct val="0"/>
              </a:spcBef>
            </a:pPr>
            <a:r>
              <a:rPr lang="en-US" dirty="0" smtClean="0"/>
              <a:t>Choice of concentration based on available biocompatibility studies concerning gadolinium NPs, carbon NMs and other NMs</a:t>
            </a:r>
          </a:p>
          <a:p>
            <a:pPr eaLnBrk="1" hangingPunct="1">
              <a:spcBef>
                <a:spcPct val="0"/>
              </a:spcBef>
            </a:pPr>
            <a:endParaRPr lang="en-US" dirty="0" smtClean="0"/>
          </a:p>
          <a:p>
            <a:pPr eaLnBrk="1" hangingPunct="1">
              <a:spcBef>
                <a:spcPct val="0"/>
              </a:spcBef>
            </a:pPr>
            <a:r>
              <a:rPr lang="en-US" dirty="0" smtClean="0"/>
              <a:t>Besides NP evaluation in </a:t>
            </a:r>
            <a:r>
              <a:rPr lang="en-US" dirty="0" err="1" smtClean="0"/>
              <a:t>hemocompatibility</a:t>
            </a:r>
            <a:r>
              <a:rPr lang="en-US" dirty="0" smtClean="0"/>
              <a:t> assays, a complete </a:t>
            </a:r>
            <a:r>
              <a:rPr lang="en-US" dirty="0" err="1" smtClean="0"/>
              <a:t>characterisation</a:t>
            </a:r>
            <a:r>
              <a:rPr lang="en-US" dirty="0" smtClean="0"/>
              <a:t> of NP was done given that it is essential. In fact, significant</a:t>
            </a:r>
          </a:p>
          <a:p>
            <a:pPr eaLnBrk="1" hangingPunct="1">
              <a:spcBef>
                <a:spcPct val="0"/>
              </a:spcBef>
            </a:pPr>
            <a:r>
              <a:rPr lang="en-US" dirty="0" smtClean="0"/>
              <a:t>alterations of their properties including their size and state of dispersion may occur after their preparation in physiological solutions for toxicological assessment,</a:t>
            </a:r>
          </a:p>
          <a:p>
            <a:pPr eaLnBrk="1" hangingPunct="1">
              <a:spcBef>
                <a:spcPct val="0"/>
              </a:spcBef>
            </a:pPr>
            <a:r>
              <a:rPr lang="en-US" dirty="0" smtClean="0"/>
              <a:t>thereby modulating their biological </a:t>
            </a:r>
            <a:r>
              <a:rPr lang="en-US" dirty="0" err="1" smtClean="0"/>
              <a:t>behaviour</a:t>
            </a:r>
            <a:r>
              <a:rPr lang="en-US" dirty="0" smtClean="0"/>
              <a:t> (Jiang et al., 2009; Mayer et al., </a:t>
            </a:r>
            <a:r>
              <a:rPr lang="fr-BE" dirty="0" smtClean="0"/>
              <a:t>2009; </a:t>
            </a:r>
            <a:r>
              <a:rPr lang="fr-BE" dirty="0" err="1" smtClean="0"/>
              <a:t>Nel</a:t>
            </a:r>
            <a:r>
              <a:rPr lang="fr-BE" dirty="0" smtClean="0"/>
              <a:t> et al., 2009).</a:t>
            </a:r>
          </a:p>
          <a:p>
            <a:pPr eaLnBrk="1" hangingPunct="1">
              <a:spcBef>
                <a:spcPct val="0"/>
              </a:spcBef>
            </a:pPr>
            <a:endParaRPr lang="fr-BE" dirty="0" smtClean="0"/>
          </a:p>
          <a:p>
            <a:pPr eaLnBrk="1" hangingPunct="1">
              <a:spcBef>
                <a:spcPct val="0"/>
              </a:spcBef>
            </a:pPr>
            <a:r>
              <a:rPr lang="fr-BE" dirty="0" err="1" smtClean="0"/>
              <a:t>Soniquer</a:t>
            </a:r>
            <a:r>
              <a:rPr lang="fr-BE" dirty="0" smtClean="0"/>
              <a:t> : ne reflète pas la réalité et induit changements physico-chimiques</a:t>
            </a:r>
          </a:p>
          <a:p>
            <a:pPr eaLnBrk="1" hangingPunct="1">
              <a:spcBef>
                <a:spcPct val="0"/>
              </a:spcBef>
            </a:pPr>
            <a:endParaRPr lang="fr-BE" dirty="0" smtClean="0"/>
          </a:p>
          <a:p>
            <a:pPr eaLnBrk="1" hangingPunct="1">
              <a:spcBef>
                <a:spcPct val="0"/>
              </a:spcBef>
            </a:pPr>
            <a:r>
              <a:rPr lang="fr-BE" dirty="0" smtClean="0"/>
              <a:t>FEG: </a:t>
            </a:r>
            <a:r>
              <a:rPr lang="fr-BE" dirty="0" err="1" smtClean="0"/>
              <a:t>field</a:t>
            </a:r>
            <a:r>
              <a:rPr lang="fr-BE" dirty="0" smtClean="0"/>
              <a:t> </a:t>
            </a:r>
            <a:r>
              <a:rPr lang="fr-BE" dirty="0" err="1" smtClean="0"/>
              <a:t>emission</a:t>
            </a:r>
            <a:r>
              <a:rPr lang="fr-BE" dirty="0" smtClean="0"/>
              <a:t> gun</a:t>
            </a:r>
            <a:endParaRPr lang="en-US" dirty="0" smtClean="0"/>
          </a:p>
        </p:txBody>
      </p:sp>
      <p:sp>
        <p:nvSpPr>
          <p:cNvPr id="211971" name="Espace réservé du numéro de diapositive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2442024-C1CA-4318-87A0-B417A6713C77}" type="slidenum">
              <a:rPr lang="fr-BE" sz="1200">
                <a:latin typeface="Calibri" pitchFamily="34" charset="0"/>
              </a:rPr>
              <a:pPr algn="r"/>
              <a:t>9</a:t>
            </a:fld>
            <a:endParaRPr lang="fr-BE" sz="1200">
              <a:latin typeface="Calibri" pitchFamily="34" charset="0"/>
            </a:endParaRPr>
          </a:p>
        </p:txBody>
      </p:sp>
    </p:spTree>
    <p:extLst>
      <p:ext uri="{BB962C8B-B14F-4D97-AF65-F5344CB8AC3E}">
        <p14:creationId xmlns:p14="http://schemas.microsoft.com/office/powerpoint/2010/main" val="896854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Effet</a:t>
            </a:r>
            <a:r>
              <a:rPr lang="fr-BE" baseline="0" dirty="0" smtClean="0"/>
              <a:t> antibactérien bien plus amplifié </a:t>
            </a:r>
            <a:r>
              <a:rPr lang="fr-BE" baseline="0" dirty="0" err="1" smtClean="0"/>
              <a:t>pr</a:t>
            </a:r>
            <a:r>
              <a:rPr lang="fr-BE" baseline="0" dirty="0" smtClean="0"/>
              <a:t> nano que micro</a:t>
            </a:r>
          </a:p>
          <a:p>
            <a:r>
              <a:rPr lang="fr-BE" dirty="0" err="1" smtClean="0"/>
              <a:t>Example</a:t>
            </a:r>
            <a:r>
              <a:rPr lang="fr-BE" dirty="0" smtClean="0"/>
              <a:t> </a:t>
            </a:r>
            <a:r>
              <a:rPr lang="fr-BE" dirty="0" err="1" smtClean="0"/>
              <a:t>with</a:t>
            </a:r>
            <a:r>
              <a:rPr lang="fr-BE" dirty="0" smtClean="0"/>
              <a:t> the </a:t>
            </a:r>
            <a:r>
              <a:rPr lang="fr-BE" dirty="0" err="1" smtClean="0"/>
              <a:t>most</a:t>
            </a:r>
            <a:r>
              <a:rPr lang="fr-BE" dirty="0" smtClean="0"/>
              <a:t> </a:t>
            </a:r>
            <a:r>
              <a:rPr lang="fr-BE" dirty="0" err="1" smtClean="0"/>
              <a:t>commercialised</a:t>
            </a:r>
            <a:r>
              <a:rPr lang="fr-BE" baseline="0" dirty="0" smtClean="0"/>
              <a:t> NP</a:t>
            </a:r>
          </a:p>
          <a:p>
            <a:r>
              <a:rPr lang="fr-BE" baseline="0" dirty="0" smtClean="0"/>
              <a:t>Actif contre virus du sida</a:t>
            </a:r>
            <a:endParaRPr lang="fr-BE" dirty="0"/>
          </a:p>
        </p:txBody>
      </p:sp>
      <p:sp>
        <p:nvSpPr>
          <p:cNvPr id="4" name="Espace réservé du numéro de diapositive 3"/>
          <p:cNvSpPr>
            <a:spLocks noGrp="1"/>
          </p:cNvSpPr>
          <p:nvPr>
            <p:ph type="sldNum" sz="quarter" idx="10"/>
          </p:nvPr>
        </p:nvSpPr>
        <p:spPr/>
        <p:txBody>
          <a:bodyPr/>
          <a:lstStyle/>
          <a:p>
            <a:fld id="{71757A5F-58C3-4408-904D-ECB0273E6705}" type="slidenum">
              <a:rPr lang="fr-BE" smtClean="0"/>
              <a:pPr/>
              <a:t>10</a:t>
            </a:fld>
            <a:endParaRPr lang="fr-BE"/>
          </a:p>
        </p:txBody>
      </p:sp>
    </p:spTree>
    <p:extLst>
      <p:ext uri="{BB962C8B-B14F-4D97-AF65-F5344CB8AC3E}">
        <p14:creationId xmlns:p14="http://schemas.microsoft.com/office/powerpoint/2010/main" val="4292596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baseline="0" dirty="0" smtClean="0"/>
              <a:t>Actif contre virus du sida</a:t>
            </a:r>
          </a:p>
          <a:p>
            <a:pPr marL="0" marR="0" indent="0" algn="l" defTabSz="914400" rtl="0" eaLnBrk="1" fontAlgn="auto" latinLnBrk="0" hangingPunct="1">
              <a:lnSpc>
                <a:spcPct val="100000"/>
              </a:lnSpc>
              <a:spcBef>
                <a:spcPts val="0"/>
              </a:spcBef>
              <a:spcAft>
                <a:spcPts val="0"/>
              </a:spcAft>
              <a:buClrTx/>
              <a:buSzTx/>
              <a:buFontTx/>
              <a:buNone/>
              <a:tabLst/>
              <a:defRPr/>
            </a:pPr>
            <a:r>
              <a:rPr lang="fr-BE" sz="1200" b="0" i="0" kern="1200" dirty="0" smtClean="0">
                <a:solidFill>
                  <a:schemeClr val="tx1"/>
                </a:solidFill>
                <a:effectLst/>
                <a:latin typeface="+mn-lt"/>
                <a:ea typeface="+mn-ea"/>
                <a:cs typeface="+mn-cs"/>
              </a:rPr>
              <a:t>Médicament miracle, pas très fondé</a:t>
            </a:r>
            <a:endParaRPr lang="fr-BE" dirty="0" smtClean="0"/>
          </a:p>
          <a:p>
            <a:r>
              <a:rPr lang="fr-BE" sz="1200" b="0" i="0" kern="1200" dirty="0" smtClean="0">
                <a:solidFill>
                  <a:schemeClr val="tx1"/>
                </a:solidFill>
                <a:effectLst/>
                <a:latin typeface="+mn-lt"/>
                <a:ea typeface="+mn-ea"/>
                <a:cs typeface="+mn-cs"/>
              </a:rPr>
              <a:t>interrompue dans les années 1940, à cause du développement d'antibiotiques</a:t>
            </a:r>
          </a:p>
        </p:txBody>
      </p:sp>
      <p:sp>
        <p:nvSpPr>
          <p:cNvPr id="4" name="Espace réservé du numéro de diapositive 3"/>
          <p:cNvSpPr>
            <a:spLocks noGrp="1"/>
          </p:cNvSpPr>
          <p:nvPr>
            <p:ph type="sldNum" sz="quarter" idx="10"/>
          </p:nvPr>
        </p:nvSpPr>
        <p:spPr/>
        <p:txBody>
          <a:bodyPr/>
          <a:lstStyle/>
          <a:p>
            <a:fld id="{71757A5F-58C3-4408-904D-ECB0273E6705}" type="slidenum">
              <a:rPr lang="fr-BE" smtClean="0"/>
              <a:pPr/>
              <a:t>11</a:t>
            </a:fld>
            <a:endParaRPr lang="fr-BE"/>
          </a:p>
        </p:txBody>
      </p:sp>
    </p:spTree>
    <p:extLst>
      <p:ext uri="{BB962C8B-B14F-4D97-AF65-F5344CB8AC3E}">
        <p14:creationId xmlns:p14="http://schemas.microsoft.com/office/powerpoint/2010/main" val="51218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lvl1pPr>
              <a:defRPr/>
            </a:lvl1pPr>
          </a:lstStyle>
          <a:p>
            <a:pPr>
              <a:defRPr/>
            </a:pPr>
            <a:fld id="{220C6D0A-D118-4A6E-866B-FF1EC433C1CD}" type="datetimeFigureOut">
              <a:rPr lang="fr-BE"/>
              <a:pPr>
                <a:defRPr/>
              </a:pPr>
              <a:t>01/12/2014</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34C9296F-D5DE-451D-8F2C-A9870C614455}" type="slidenum">
              <a:rPr lang="fr-BE"/>
              <a:pPr>
                <a:defRPr/>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03E82EDC-28F5-431D-9BD8-CB7B3D2F324B}" type="datetimeFigureOut">
              <a:rPr lang="fr-BE"/>
              <a:pPr>
                <a:defRPr/>
              </a:pPr>
              <a:t>01/12/2014</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90B205E7-4EDC-4418-B3B9-22C201B989F7}" type="slidenum">
              <a:rPr lang="fr-BE"/>
              <a:pPr>
                <a:defRPr/>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057411E5-4C16-49EF-B014-8123705BFA4E}" type="datetimeFigureOut">
              <a:rPr lang="fr-BE"/>
              <a:pPr>
                <a:defRPr/>
              </a:pPr>
              <a:t>01/12/2014</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F50BAE13-153D-42F1-A045-1FE017E6C6F6}" type="slidenum">
              <a:rPr lang="fr-BE"/>
              <a:pPr>
                <a:defRPr/>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lvl1pPr>
              <a:defRPr/>
            </a:lvl1pPr>
          </a:lstStyle>
          <a:p>
            <a:pPr>
              <a:defRPr/>
            </a:pPr>
            <a:fld id="{94A1576B-5D01-422F-8A19-09FFDAC13B05}" type="datetimeFigureOut">
              <a:rPr lang="fr-BE"/>
              <a:pPr>
                <a:defRPr/>
              </a:pPr>
              <a:t>01/12/2014</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EBE2D154-6011-4413-BE4F-6D93A7E9B3EA}" type="slidenum">
              <a:rPr lang="fr-BE"/>
              <a:pPr>
                <a:defRPr/>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6387E609-8396-4CB8-BCC6-E1FF686A8ECF}" type="datetimeFigureOut">
              <a:rPr lang="fr-BE"/>
              <a:pPr>
                <a:defRPr/>
              </a:pPr>
              <a:t>01/12/2014</a:t>
            </a:fld>
            <a:endParaRPr lang="fr-BE"/>
          </a:p>
        </p:txBody>
      </p:sp>
      <p:sp>
        <p:nvSpPr>
          <p:cNvPr id="5" name="Espace réservé du pied de page 4"/>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p:cNvSpPr>
            <a:spLocks noGrp="1"/>
          </p:cNvSpPr>
          <p:nvPr>
            <p:ph type="sldNum" sz="quarter" idx="12"/>
          </p:nvPr>
        </p:nvSpPr>
        <p:spPr/>
        <p:txBody>
          <a:bodyPr/>
          <a:lstStyle>
            <a:lvl1pPr>
              <a:defRPr/>
            </a:lvl1pPr>
          </a:lstStyle>
          <a:p>
            <a:pPr>
              <a:defRPr/>
            </a:pPr>
            <a:fld id="{8EA590F0-A62F-44ED-AFB6-A8238CAC46FD}" type="slidenum">
              <a:rPr lang="fr-BE"/>
              <a:pPr>
                <a:defRPr/>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3"/>
          <p:cNvSpPr>
            <a:spLocks noGrp="1"/>
          </p:cNvSpPr>
          <p:nvPr>
            <p:ph type="dt" sz="half" idx="10"/>
          </p:nvPr>
        </p:nvSpPr>
        <p:spPr/>
        <p:txBody>
          <a:bodyPr/>
          <a:lstStyle>
            <a:lvl1pPr>
              <a:defRPr/>
            </a:lvl1pPr>
          </a:lstStyle>
          <a:p>
            <a:pPr>
              <a:defRPr/>
            </a:pPr>
            <a:fld id="{E605AD75-05D8-4A25-9D1C-9AE2C4879378}" type="datetimeFigureOut">
              <a:rPr lang="fr-BE"/>
              <a:pPr>
                <a:defRPr/>
              </a:pPr>
              <a:t>01/12/2014</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9ABE8B48-E644-40AF-8C83-5A708AB2E51C}" type="slidenum">
              <a:rPr lang="fr-BE"/>
              <a:pPr>
                <a:defRPr/>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3"/>
          <p:cNvSpPr>
            <a:spLocks noGrp="1"/>
          </p:cNvSpPr>
          <p:nvPr>
            <p:ph type="dt" sz="half" idx="10"/>
          </p:nvPr>
        </p:nvSpPr>
        <p:spPr/>
        <p:txBody>
          <a:bodyPr/>
          <a:lstStyle>
            <a:lvl1pPr>
              <a:defRPr/>
            </a:lvl1pPr>
          </a:lstStyle>
          <a:p>
            <a:pPr>
              <a:defRPr/>
            </a:pPr>
            <a:fld id="{9C303728-6291-4B11-9149-54F99CAC0340}" type="datetimeFigureOut">
              <a:rPr lang="fr-BE"/>
              <a:pPr>
                <a:defRPr/>
              </a:pPr>
              <a:t>01/12/2014</a:t>
            </a:fld>
            <a:endParaRPr lang="fr-BE"/>
          </a:p>
        </p:txBody>
      </p:sp>
      <p:sp>
        <p:nvSpPr>
          <p:cNvPr id="8" name="Espace réservé du pied de page 4"/>
          <p:cNvSpPr>
            <a:spLocks noGrp="1"/>
          </p:cNvSpPr>
          <p:nvPr>
            <p:ph type="ftr" sz="quarter" idx="11"/>
          </p:nvPr>
        </p:nvSpPr>
        <p:spPr/>
        <p:txBody>
          <a:bodyPr/>
          <a:lstStyle>
            <a:lvl1pPr>
              <a:defRPr/>
            </a:lvl1pPr>
          </a:lstStyle>
          <a:p>
            <a:pPr>
              <a:defRPr/>
            </a:pPr>
            <a:endParaRPr lang="fr-BE"/>
          </a:p>
        </p:txBody>
      </p:sp>
      <p:sp>
        <p:nvSpPr>
          <p:cNvPr id="9" name="Espace réservé du numéro de diapositive 5"/>
          <p:cNvSpPr>
            <a:spLocks noGrp="1"/>
          </p:cNvSpPr>
          <p:nvPr>
            <p:ph type="sldNum" sz="quarter" idx="12"/>
          </p:nvPr>
        </p:nvSpPr>
        <p:spPr/>
        <p:txBody>
          <a:bodyPr/>
          <a:lstStyle>
            <a:lvl1pPr>
              <a:defRPr/>
            </a:lvl1pPr>
          </a:lstStyle>
          <a:p>
            <a:pPr>
              <a:defRPr/>
            </a:pPr>
            <a:fld id="{5DB506FD-267F-417F-9380-A2A9BBB8C116}" type="slidenum">
              <a:rPr lang="fr-BE"/>
              <a:pPr>
                <a:defRPr/>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3"/>
          <p:cNvSpPr>
            <a:spLocks noGrp="1"/>
          </p:cNvSpPr>
          <p:nvPr>
            <p:ph type="dt" sz="half" idx="10"/>
          </p:nvPr>
        </p:nvSpPr>
        <p:spPr/>
        <p:txBody>
          <a:bodyPr/>
          <a:lstStyle>
            <a:lvl1pPr>
              <a:defRPr/>
            </a:lvl1pPr>
          </a:lstStyle>
          <a:p>
            <a:pPr>
              <a:defRPr/>
            </a:pPr>
            <a:fld id="{6040DEF6-9EAA-4E81-87E4-793AF956F6EF}" type="datetimeFigureOut">
              <a:rPr lang="fr-BE"/>
              <a:pPr>
                <a:defRPr/>
              </a:pPr>
              <a:t>01/12/2014</a:t>
            </a:fld>
            <a:endParaRPr lang="fr-BE"/>
          </a:p>
        </p:txBody>
      </p:sp>
      <p:sp>
        <p:nvSpPr>
          <p:cNvPr id="4" name="Espace réservé du pied de page 4"/>
          <p:cNvSpPr>
            <a:spLocks noGrp="1"/>
          </p:cNvSpPr>
          <p:nvPr>
            <p:ph type="ftr" sz="quarter" idx="11"/>
          </p:nvPr>
        </p:nvSpPr>
        <p:spPr/>
        <p:txBody>
          <a:bodyPr/>
          <a:lstStyle>
            <a:lvl1pPr>
              <a:defRPr/>
            </a:lvl1pPr>
          </a:lstStyle>
          <a:p>
            <a:pPr>
              <a:defRPr/>
            </a:pPr>
            <a:endParaRPr lang="fr-BE"/>
          </a:p>
        </p:txBody>
      </p:sp>
      <p:sp>
        <p:nvSpPr>
          <p:cNvPr id="5" name="Espace réservé du numéro de diapositive 5"/>
          <p:cNvSpPr>
            <a:spLocks noGrp="1"/>
          </p:cNvSpPr>
          <p:nvPr>
            <p:ph type="sldNum" sz="quarter" idx="12"/>
          </p:nvPr>
        </p:nvSpPr>
        <p:spPr/>
        <p:txBody>
          <a:bodyPr/>
          <a:lstStyle>
            <a:lvl1pPr>
              <a:defRPr/>
            </a:lvl1pPr>
          </a:lstStyle>
          <a:p>
            <a:pPr>
              <a:defRPr/>
            </a:pPr>
            <a:fld id="{E646B367-7569-4309-A047-CB8417991E97}" type="slidenum">
              <a:rPr lang="fr-BE"/>
              <a:pPr>
                <a:defRPr/>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5207C63D-3918-446D-BE01-678E081319FA}" type="datetimeFigureOut">
              <a:rPr lang="fr-BE"/>
              <a:pPr>
                <a:defRPr/>
              </a:pPr>
              <a:t>01/12/2014</a:t>
            </a:fld>
            <a:endParaRPr lang="fr-BE"/>
          </a:p>
        </p:txBody>
      </p:sp>
      <p:sp>
        <p:nvSpPr>
          <p:cNvPr id="3" name="Espace réservé du pied de page 4"/>
          <p:cNvSpPr>
            <a:spLocks noGrp="1"/>
          </p:cNvSpPr>
          <p:nvPr>
            <p:ph type="ftr" sz="quarter" idx="11"/>
          </p:nvPr>
        </p:nvSpPr>
        <p:spPr/>
        <p:txBody>
          <a:bodyPr/>
          <a:lstStyle>
            <a:lvl1pPr>
              <a:defRPr/>
            </a:lvl1pPr>
          </a:lstStyle>
          <a:p>
            <a:pPr>
              <a:defRPr/>
            </a:pPr>
            <a:endParaRPr lang="fr-BE"/>
          </a:p>
        </p:txBody>
      </p:sp>
      <p:sp>
        <p:nvSpPr>
          <p:cNvPr id="4" name="Espace réservé du numéro de diapositive 5"/>
          <p:cNvSpPr>
            <a:spLocks noGrp="1"/>
          </p:cNvSpPr>
          <p:nvPr>
            <p:ph type="sldNum" sz="quarter" idx="12"/>
          </p:nvPr>
        </p:nvSpPr>
        <p:spPr/>
        <p:txBody>
          <a:bodyPr/>
          <a:lstStyle>
            <a:lvl1pPr>
              <a:defRPr/>
            </a:lvl1pPr>
          </a:lstStyle>
          <a:p>
            <a:pPr>
              <a:defRPr/>
            </a:pPr>
            <a:fld id="{31F2444E-0B57-4F5A-B145-821863601F7C}" type="slidenum">
              <a:rPr lang="fr-BE"/>
              <a:pPr>
                <a:defRPr/>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FA3C5127-3D64-4AF0-B187-32EDDDE203BA}" type="datetimeFigureOut">
              <a:rPr lang="fr-BE"/>
              <a:pPr>
                <a:defRPr/>
              </a:pPr>
              <a:t>01/12/2014</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CA67104A-52CA-44F0-9393-9D762EEB833D}" type="slidenum">
              <a:rPr lang="fr-BE"/>
              <a:pPr>
                <a:defRPr/>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3434825-7FC5-48C8-9FAA-85918A8180AA}" type="datetimeFigureOut">
              <a:rPr lang="fr-BE"/>
              <a:pPr>
                <a:defRPr/>
              </a:pPr>
              <a:t>01/12/2014</a:t>
            </a:fld>
            <a:endParaRPr lang="fr-BE"/>
          </a:p>
        </p:txBody>
      </p:sp>
      <p:sp>
        <p:nvSpPr>
          <p:cNvPr id="6" name="Espace réservé du pied de page 4"/>
          <p:cNvSpPr>
            <a:spLocks noGrp="1"/>
          </p:cNvSpPr>
          <p:nvPr>
            <p:ph type="ftr" sz="quarter" idx="11"/>
          </p:nvPr>
        </p:nvSpPr>
        <p:spPr/>
        <p:txBody>
          <a:bodyPr/>
          <a:lstStyle>
            <a:lvl1pPr>
              <a:defRPr/>
            </a:lvl1pPr>
          </a:lstStyle>
          <a:p>
            <a:pPr>
              <a:defRPr/>
            </a:pPr>
            <a:endParaRPr lang="fr-BE"/>
          </a:p>
        </p:txBody>
      </p:sp>
      <p:sp>
        <p:nvSpPr>
          <p:cNvPr id="7" name="Espace réservé du numéro de diapositive 5"/>
          <p:cNvSpPr>
            <a:spLocks noGrp="1"/>
          </p:cNvSpPr>
          <p:nvPr>
            <p:ph type="sldNum" sz="quarter" idx="12"/>
          </p:nvPr>
        </p:nvSpPr>
        <p:spPr/>
        <p:txBody>
          <a:bodyPr/>
          <a:lstStyle>
            <a:lvl1pPr>
              <a:defRPr/>
            </a:lvl1pPr>
          </a:lstStyle>
          <a:p>
            <a:pPr>
              <a:defRPr/>
            </a:pPr>
            <a:fld id="{DE6F00BE-B123-4471-8648-0D39928E3BC8}" type="slidenum">
              <a:rPr lang="fr-BE"/>
              <a:pPr>
                <a:defRPr/>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Modifiez le style du titre</a:t>
            </a:r>
            <a:endParaRPr lang="fr-BE"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BE66A76-AEBB-4B56-99C8-C90A595E1163}" type="datetimeFigureOut">
              <a:rPr lang="fr-BE"/>
              <a:pPr>
                <a:defRPr/>
              </a:pPr>
              <a:t>01/12/2014</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6FA4A55-1D31-4DD8-A4EE-F92A9A8B55CB}" type="slidenum">
              <a:rPr lang="fr-BE"/>
              <a:pPr>
                <a:defRPr/>
              </a:pPr>
              <a:t>‹N°›</a:t>
            </a:fld>
            <a:endParaRPr lang="fr-BE"/>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2.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1.emf"/><Relationship Id="rId5" Type="http://schemas.openxmlformats.org/officeDocument/2006/relationships/oleObject" Target="../embeddings/oleObject2.bin"/><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notesSlide" Target="../notesSlides/notesSlide1.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34.png"/><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png"/><Relationship Id="rId7"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7.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0.emf"/><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41.gif"/><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42.e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3.emf"/><Relationship Id="rId5" Type="http://schemas.openxmlformats.org/officeDocument/2006/relationships/oleObject" Target="../embeddings/oleObject4.bin"/><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49.e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4.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notesSlide" Target="../notesSlides/notesSlide42.xml"/><Relationship Id="rId7" Type="http://schemas.openxmlformats.org/officeDocument/2006/relationships/image" Target="../media/image50.png"/><Relationship Id="rId12" Type="http://schemas.openxmlformats.org/officeDocument/2006/relationships/image" Target="../media/image48.jpeg"/><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10.png"/><Relationship Id="rId11" Type="http://schemas.openxmlformats.org/officeDocument/2006/relationships/image" Target="../media/image42.emf"/><Relationship Id="rId5" Type="http://schemas.openxmlformats.org/officeDocument/2006/relationships/image" Target="../media/image4.png"/><Relationship Id="rId10" Type="http://schemas.openxmlformats.org/officeDocument/2006/relationships/oleObject" Target="../embeddings/oleObject6.bin"/><Relationship Id="rId4" Type="http://schemas.openxmlformats.org/officeDocument/2006/relationships/image" Target="../media/image3.png"/><Relationship Id="rId9" Type="http://schemas.openxmlformats.org/officeDocument/2006/relationships/image" Target="../media/image51.png"/></Relationships>
</file>

<file path=ppt/slides/_rels/slide4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3.png"/><Relationship Id="rId7"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52.jpeg"/></Relationships>
</file>

<file path=ppt/slides/_rels/slide48.xml.rels><?xml version="1.0" encoding="UTF-8" standalone="yes"?>
<Relationships xmlns="http://schemas.openxmlformats.org/package/2006/relationships"><Relationship Id="rId8" Type="http://schemas.openxmlformats.org/officeDocument/2006/relationships/image" Target="../media/image59.jpeg"/><Relationship Id="rId13" Type="http://schemas.openxmlformats.org/officeDocument/2006/relationships/image" Target="../media/image3.png"/><Relationship Id="rId3" Type="http://schemas.openxmlformats.org/officeDocument/2006/relationships/image" Target="../media/image55.png"/><Relationship Id="rId7" Type="http://schemas.openxmlformats.org/officeDocument/2006/relationships/hyperlink" Target="http://www.narilis.be/images/LogoNARILIS.jpg/image_view_fullscreen" TargetMode="External"/><Relationship Id="rId12"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8.jpeg"/><Relationship Id="rId11" Type="http://schemas.openxmlformats.org/officeDocument/2006/relationships/image" Target="../media/image62.jpeg"/><Relationship Id="rId5" Type="http://schemas.openxmlformats.org/officeDocument/2006/relationships/image" Target="../media/image57.jpeg"/><Relationship Id="rId10" Type="http://schemas.openxmlformats.org/officeDocument/2006/relationships/image" Target="../media/image61.png"/><Relationship Id="rId4" Type="http://schemas.openxmlformats.org/officeDocument/2006/relationships/image" Target="../media/image56.wmf"/><Relationship Id="rId9" Type="http://schemas.openxmlformats.org/officeDocument/2006/relationships/image" Target="../media/image60.emf"/><Relationship Id="rId14" Type="http://schemas.openxmlformats.org/officeDocument/2006/relationships/image" Target="../media/image63.emf"/></Relationships>
</file>

<file path=ppt/slides/_rels/slide49.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5.png"/><Relationship Id="rId4" Type="http://schemas.openxmlformats.org/officeDocument/2006/relationships/image" Target="../media/image63.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re 1"/>
          <p:cNvSpPr>
            <a:spLocks noGrp="1"/>
          </p:cNvSpPr>
          <p:nvPr>
            <p:ph type="title"/>
          </p:nvPr>
        </p:nvSpPr>
        <p:spPr/>
        <p:txBody>
          <a:bodyPr/>
          <a:lstStyle/>
          <a:p>
            <a:pPr eaLnBrk="1" hangingPunct="1"/>
            <a:endParaRPr lang="fr-BE" smtClean="0"/>
          </a:p>
        </p:txBody>
      </p:sp>
      <p:sp>
        <p:nvSpPr>
          <p:cNvPr id="14338" name="Espace réservé du contenu 2"/>
          <p:cNvSpPr>
            <a:spLocks noGrp="1"/>
          </p:cNvSpPr>
          <p:nvPr>
            <p:ph idx="1"/>
          </p:nvPr>
        </p:nvSpPr>
        <p:spPr/>
        <p:txBody>
          <a:bodyPr/>
          <a:lstStyle/>
          <a:p>
            <a:pPr eaLnBrk="1" hangingPunct="1"/>
            <a:endParaRPr lang="fr-BE" smtClean="0"/>
          </a:p>
        </p:txBody>
      </p:sp>
      <p:pic>
        <p:nvPicPr>
          <p:cNvPr id="14339" name="Picture 2"/>
          <p:cNvPicPr>
            <a:picLocks noChangeAspect="1" noChangeArrowheads="1"/>
          </p:cNvPicPr>
          <p:nvPr/>
        </p:nvPicPr>
        <p:blipFill>
          <a:blip r:embed="rId2"/>
          <a:srcRect/>
          <a:stretch>
            <a:fillRect/>
          </a:stretch>
        </p:blipFill>
        <p:spPr bwMode="auto">
          <a:xfrm>
            <a:off x="0" y="0"/>
            <a:ext cx="9163050" cy="6858000"/>
          </a:xfrm>
          <a:prstGeom prst="rect">
            <a:avLst/>
          </a:prstGeom>
          <a:noFill/>
          <a:ln w="9525">
            <a:noFill/>
            <a:miter lim="800000"/>
            <a:headEnd/>
            <a:tailEnd/>
          </a:ln>
        </p:spPr>
      </p:pic>
      <p:sp>
        <p:nvSpPr>
          <p:cNvPr id="14340" name="Rectangle 3"/>
          <p:cNvSpPr>
            <a:spLocks noChangeArrowheads="1"/>
          </p:cNvSpPr>
          <p:nvPr/>
        </p:nvSpPr>
        <p:spPr bwMode="auto">
          <a:xfrm>
            <a:off x="1116013" y="2565400"/>
            <a:ext cx="6938962" cy="2123658"/>
          </a:xfrm>
          <a:prstGeom prst="rect">
            <a:avLst/>
          </a:prstGeom>
          <a:noFill/>
          <a:ln w="9525">
            <a:noFill/>
            <a:miter lim="800000"/>
            <a:headEnd/>
            <a:tailEnd/>
          </a:ln>
        </p:spPr>
        <p:txBody>
          <a:bodyPr>
            <a:spAutoFit/>
          </a:bodyPr>
          <a:lstStyle/>
          <a:p>
            <a:pPr algn="ctr"/>
            <a:r>
              <a:rPr lang="en-GB" sz="4400" b="1" dirty="0" smtClean="0">
                <a:latin typeface="Calibri" pitchFamily="34" charset="0"/>
              </a:rPr>
              <a:t>Guidelines proposal for nanomaterials hemocompatibility</a:t>
            </a:r>
            <a:endParaRPr lang="fr-BE" sz="4400" b="1" dirty="0">
              <a:latin typeface="Calibri" pitchFamily="34" charset="0"/>
            </a:endParaRPr>
          </a:p>
        </p:txBody>
      </p:sp>
      <p:sp>
        <p:nvSpPr>
          <p:cNvPr id="14341" name="Text Box 6"/>
          <p:cNvSpPr txBox="1">
            <a:spLocks noChangeArrowheads="1"/>
          </p:cNvSpPr>
          <p:nvPr/>
        </p:nvSpPr>
        <p:spPr bwMode="auto">
          <a:xfrm>
            <a:off x="2169616" y="5085184"/>
            <a:ext cx="4831771" cy="1477328"/>
          </a:xfrm>
          <a:prstGeom prst="rect">
            <a:avLst/>
          </a:prstGeom>
          <a:noFill/>
          <a:ln w="9525">
            <a:noFill/>
            <a:miter lim="800000"/>
            <a:headEnd/>
            <a:tailEnd/>
          </a:ln>
        </p:spPr>
        <p:txBody>
          <a:bodyPr wrap="none">
            <a:spAutoFit/>
          </a:bodyPr>
          <a:lstStyle/>
          <a:p>
            <a:pPr algn="ctr">
              <a:lnSpc>
                <a:spcPct val="150000"/>
              </a:lnSpc>
            </a:pPr>
            <a:r>
              <a:rPr lang="fr-BE" sz="2000" b="1" dirty="0" smtClean="0">
                <a:solidFill>
                  <a:schemeClr val="bg1"/>
                </a:solidFill>
              </a:rPr>
              <a:t>Julie Laloy</a:t>
            </a:r>
            <a:endParaRPr lang="fr-BE" sz="2000" b="1" dirty="0">
              <a:solidFill>
                <a:schemeClr val="bg1"/>
              </a:solidFill>
            </a:endParaRPr>
          </a:p>
          <a:p>
            <a:pPr algn="ctr">
              <a:lnSpc>
                <a:spcPct val="150000"/>
              </a:lnSpc>
            </a:pPr>
            <a:r>
              <a:rPr lang="fr-BE" sz="2000" b="1" dirty="0" err="1" smtClean="0">
                <a:solidFill>
                  <a:schemeClr val="bg1"/>
                </a:solidFill>
              </a:rPr>
              <a:t>December</a:t>
            </a:r>
            <a:r>
              <a:rPr lang="fr-BE" sz="2000" b="1" dirty="0" smtClean="0">
                <a:solidFill>
                  <a:schemeClr val="bg1"/>
                </a:solidFill>
              </a:rPr>
              <a:t> 1st, 2014</a:t>
            </a:r>
          </a:p>
          <a:p>
            <a:pPr algn="ctr">
              <a:lnSpc>
                <a:spcPct val="150000"/>
              </a:lnSpc>
            </a:pPr>
            <a:r>
              <a:rPr lang="fr-BE" sz="2000" b="1" dirty="0" err="1" smtClean="0">
                <a:solidFill>
                  <a:schemeClr val="bg1"/>
                </a:solidFill>
              </a:rPr>
              <a:t>Nanotek</a:t>
            </a:r>
            <a:r>
              <a:rPr lang="fr-BE" sz="2000" b="1" dirty="0" smtClean="0">
                <a:solidFill>
                  <a:schemeClr val="bg1"/>
                </a:solidFill>
              </a:rPr>
              <a:t> &amp; Expo 2014 – San Francisco</a:t>
            </a:r>
            <a:endParaRPr lang="fr-FR" sz="20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3" cstate="print"/>
          <a:srcRect/>
          <a:stretch>
            <a:fillRect/>
          </a:stretch>
        </p:blipFill>
        <p:spPr bwMode="auto">
          <a:xfrm>
            <a:off x="-19050" y="0"/>
            <a:ext cx="4302125" cy="765175"/>
          </a:xfrm>
          <a:prstGeom prst="rect">
            <a:avLst/>
          </a:prstGeom>
          <a:noFill/>
          <a:ln w="9525">
            <a:noFill/>
            <a:miter lim="800000"/>
            <a:headEnd/>
            <a:tailEnd/>
          </a:ln>
        </p:spPr>
      </p:pic>
      <p:sp>
        <p:nvSpPr>
          <p:cNvPr id="17" name="ZoneTexte 16"/>
          <p:cNvSpPr txBox="1"/>
          <p:nvPr/>
        </p:nvSpPr>
        <p:spPr>
          <a:xfrm>
            <a:off x="323528" y="908720"/>
            <a:ext cx="8496944" cy="5355312"/>
          </a:xfrm>
          <a:prstGeom prst="rect">
            <a:avLst/>
          </a:prstGeom>
          <a:noFill/>
        </p:spPr>
        <p:txBody>
          <a:bodyPr wrap="square" rtlCol="0">
            <a:spAutoFit/>
          </a:bodyPr>
          <a:lstStyle/>
          <a:p>
            <a:r>
              <a:rPr lang="en-GB" dirty="0" smtClean="0"/>
              <a:t>Highly bactericide, highest </a:t>
            </a:r>
            <a:r>
              <a:rPr lang="en-GB" dirty="0"/>
              <a:t>commercialised </a:t>
            </a:r>
            <a:r>
              <a:rPr lang="en-GB" dirty="0" smtClean="0"/>
              <a:t>NPs</a:t>
            </a:r>
          </a:p>
          <a:p>
            <a:endParaRPr lang="en-GB" dirty="0"/>
          </a:p>
          <a:p>
            <a:r>
              <a:rPr lang="en-GB" b="1" dirty="0" smtClean="0"/>
              <a:t>Consumer applications :</a:t>
            </a:r>
          </a:p>
          <a:p>
            <a:r>
              <a:rPr lang="en-GB" dirty="0" smtClean="0"/>
              <a:t>Anti-</a:t>
            </a:r>
            <a:r>
              <a:rPr lang="en-GB" dirty="0" err="1" smtClean="0"/>
              <a:t>odor</a:t>
            </a:r>
            <a:r>
              <a:rPr lang="en-GB" dirty="0" smtClean="0"/>
              <a:t> socks</a:t>
            </a:r>
          </a:p>
          <a:p>
            <a:r>
              <a:rPr lang="en-GB" dirty="0" smtClean="0"/>
              <a:t>Disinfectants</a:t>
            </a:r>
            <a:r>
              <a:rPr lang="en-GB" dirty="0"/>
              <a:t>, </a:t>
            </a:r>
            <a:r>
              <a:rPr lang="en-GB" dirty="0" smtClean="0"/>
              <a:t>deodorants</a:t>
            </a:r>
          </a:p>
          <a:p>
            <a:r>
              <a:rPr lang="en-GB" dirty="0" smtClean="0"/>
              <a:t>Water </a:t>
            </a:r>
            <a:r>
              <a:rPr lang="en-GB" dirty="0" err="1" smtClean="0"/>
              <a:t>purificants</a:t>
            </a:r>
            <a:endParaRPr lang="en-GB" dirty="0" smtClean="0"/>
          </a:p>
          <a:p>
            <a:r>
              <a:rPr lang="en-GB" dirty="0" smtClean="0"/>
              <a:t>Cosmetics</a:t>
            </a:r>
          </a:p>
          <a:p>
            <a:r>
              <a:rPr lang="en-GB" dirty="0"/>
              <a:t>F</a:t>
            </a:r>
            <a:r>
              <a:rPr lang="en-GB" dirty="0" smtClean="0"/>
              <a:t>ood </a:t>
            </a:r>
            <a:r>
              <a:rPr lang="en-GB" dirty="0"/>
              <a:t>contact materials (refrigerator surfaces, storage bags…) </a:t>
            </a:r>
            <a:endParaRPr lang="en-GB" dirty="0" smtClean="0"/>
          </a:p>
          <a:p>
            <a:endParaRPr lang="en-GB" dirty="0"/>
          </a:p>
          <a:p>
            <a:endParaRPr lang="en-GB" dirty="0" smtClean="0"/>
          </a:p>
          <a:p>
            <a:endParaRPr lang="en-GB" dirty="0"/>
          </a:p>
          <a:p>
            <a:r>
              <a:rPr lang="en-GB" b="1" dirty="0" smtClean="0"/>
              <a:t>Biomedical applications :</a:t>
            </a:r>
          </a:p>
          <a:p>
            <a:r>
              <a:rPr lang="en-GB" dirty="0" smtClean="0"/>
              <a:t>Coated </a:t>
            </a:r>
            <a:r>
              <a:rPr lang="en-GB" dirty="0"/>
              <a:t>on cardiovascular and neurosurgical catheters, </a:t>
            </a:r>
            <a:r>
              <a:rPr lang="en-GB" dirty="0" err="1"/>
              <a:t>orthopedic</a:t>
            </a:r>
            <a:r>
              <a:rPr lang="en-GB" dirty="0"/>
              <a:t> and cardiovascular implants, </a:t>
            </a:r>
            <a:r>
              <a:rPr lang="en-US" dirty="0"/>
              <a:t>surgical </a:t>
            </a:r>
            <a:r>
              <a:rPr lang="en-US" dirty="0" smtClean="0"/>
              <a:t>instruments </a:t>
            </a:r>
          </a:p>
          <a:p>
            <a:r>
              <a:rPr lang="en-GB" dirty="0" smtClean="0"/>
              <a:t>Wound </a:t>
            </a:r>
            <a:r>
              <a:rPr lang="en-GB" dirty="0"/>
              <a:t>and burn </a:t>
            </a:r>
            <a:r>
              <a:rPr lang="en-GB" dirty="0" smtClean="0"/>
              <a:t>dressings</a:t>
            </a:r>
          </a:p>
          <a:p>
            <a:r>
              <a:rPr lang="en-GB" dirty="0"/>
              <a:t>B</a:t>
            </a:r>
            <a:r>
              <a:rPr lang="en-US" dirty="0" smtClean="0"/>
              <a:t>one </a:t>
            </a:r>
            <a:r>
              <a:rPr lang="en-US" dirty="0"/>
              <a:t>substitute </a:t>
            </a:r>
            <a:r>
              <a:rPr lang="en-US" dirty="0" smtClean="0"/>
              <a:t>biomaterials</a:t>
            </a:r>
          </a:p>
          <a:p>
            <a:r>
              <a:rPr lang="en-US" dirty="0" smtClean="0"/>
              <a:t>Perspectives for </a:t>
            </a:r>
            <a:r>
              <a:rPr lang="en-GB" dirty="0"/>
              <a:t>drug delivery systems and targeting</a:t>
            </a:r>
            <a:endParaRPr lang="en-GB" dirty="0" smtClean="0"/>
          </a:p>
          <a:p>
            <a:endParaRPr lang="en-GB" dirty="0" smtClean="0"/>
          </a:p>
          <a:p>
            <a:endParaRPr lang="fr-BE" dirty="0"/>
          </a:p>
        </p:txBody>
      </p:sp>
      <p:sp>
        <p:nvSpPr>
          <p:cNvPr id="6" name="Titre 1"/>
          <p:cNvSpPr>
            <a:spLocks/>
          </p:cNvSpPr>
          <p:nvPr/>
        </p:nvSpPr>
        <p:spPr bwMode="auto">
          <a:xfrm>
            <a:off x="4211638" y="91245"/>
            <a:ext cx="4824858" cy="647701"/>
          </a:xfrm>
          <a:prstGeom prst="rect">
            <a:avLst/>
          </a:prstGeom>
          <a:noFill/>
          <a:ln w="9525">
            <a:noFill/>
            <a:miter lim="800000"/>
            <a:headEnd/>
            <a:tailEnd/>
          </a:ln>
        </p:spPr>
        <p:txBody>
          <a:bodyPr anchor="b"/>
          <a:lstStyle/>
          <a:p>
            <a:pPr>
              <a:lnSpc>
                <a:spcPct val="90000"/>
              </a:lnSpc>
            </a:pPr>
            <a:r>
              <a:rPr lang="fr-BE" sz="2800" dirty="0" err="1" smtClean="0">
                <a:solidFill>
                  <a:srgbClr val="1E6BBD"/>
                </a:solidFill>
                <a:latin typeface="Calibri" pitchFamily="34" charset="0"/>
                <a:cs typeface="Arial" charset="0"/>
              </a:rPr>
              <a:t>Example</a:t>
            </a:r>
            <a:r>
              <a:rPr lang="fr-BE" sz="2800" dirty="0" smtClean="0">
                <a:solidFill>
                  <a:srgbClr val="1E6BBD"/>
                </a:solidFill>
                <a:latin typeface="Calibri" pitchFamily="34" charset="0"/>
                <a:cs typeface="Arial" charset="0"/>
              </a:rPr>
              <a:t> of </a:t>
            </a:r>
            <a:r>
              <a:rPr lang="fr-BE" sz="2800" dirty="0" err="1" smtClean="0">
                <a:solidFill>
                  <a:srgbClr val="1E6BBD"/>
                </a:solidFill>
                <a:latin typeface="Calibri" pitchFamily="34" charset="0"/>
                <a:cs typeface="Arial" charset="0"/>
              </a:rPr>
              <a:t>Silver</a:t>
            </a:r>
            <a:r>
              <a:rPr lang="fr-BE" sz="2800" dirty="0" smtClean="0">
                <a:solidFill>
                  <a:srgbClr val="1E6BBD"/>
                </a:solidFill>
                <a:latin typeface="Calibri" pitchFamily="34" charset="0"/>
                <a:cs typeface="Arial" charset="0"/>
              </a:rPr>
              <a:t> </a:t>
            </a:r>
            <a:r>
              <a:rPr lang="fr-BE" sz="2800" dirty="0" err="1" smtClean="0">
                <a:solidFill>
                  <a:srgbClr val="1E6BBD"/>
                </a:solidFill>
                <a:latin typeface="Calibri" pitchFamily="34" charset="0"/>
                <a:cs typeface="Arial" charset="0"/>
              </a:rPr>
              <a:t>NPs</a:t>
            </a:r>
            <a:endParaRPr lang="fr-BE" sz="2800" dirty="0">
              <a:solidFill>
                <a:srgbClr val="1E6BBD"/>
              </a:solidFill>
              <a:latin typeface="Calibri" pitchFamily="34" charset="0"/>
              <a:cs typeface="Arial" charset="0"/>
            </a:endParaRPr>
          </a:p>
        </p:txBody>
      </p:sp>
      <p:pic>
        <p:nvPicPr>
          <p:cNvPr id="9" name="Picture 11" descr="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91158" y="1347406"/>
            <a:ext cx="748340" cy="64143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15" descr="frigo%20et%20nettoy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224" y="1335609"/>
            <a:ext cx="962275" cy="1157287"/>
          </a:xfrm>
          <a:prstGeom prst="rect">
            <a:avLst/>
          </a:prstGeom>
          <a:solidFill>
            <a:schemeClr val="bg1"/>
          </a:solidFill>
          <a:ln w="19050">
            <a:solidFill>
              <a:srgbClr val="000000"/>
            </a:solidFill>
            <a:miter lim="800000"/>
            <a:headEnd/>
            <a:tailEnd/>
          </a:ln>
        </p:spPr>
      </p:pic>
      <p:pic>
        <p:nvPicPr>
          <p:cNvPr id="24580" name="Picture 4" descr="http://www.nanotechproject.org/cpi/site/assets/files/3317/pro_brush.500x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55384" y="2338750"/>
            <a:ext cx="889043" cy="87422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25897" y="4627964"/>
            <a:ext cx="1118530" cy="1118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6" descr="data:image/jpeg;base64,/9j/4AAQSkZJRgABAQAAAQABAAD/2wCEAAkGBhIRERAUEhASEBAQEA8PDxAQDxAPEA8UFBAVFRQQEhQXGyYeFxkjGRQUHy8gIycpLC0sFR4xNTAqNSYrLCkBCQoKBQUFDQUFDSkYEhgpKSkpKSkpKSkpKSkpKSkpKSkpKSkpKSkpKSkpKSkpKSkpKSkpKSkpKSkpKSkpKSkpKf/AABEIAMMBAwMBIgACEQEDEQH/xAAcAAABBQEBAQAAAAAAAAAAAAAAAQIDBAUGBwj/xAA7EAACAQMCBQEGAwcCBwEAAAAAAQIDBBEFIQYSMUFRYQcTInGBkTJCoRQVI1JisdEzkhZEcnOCwfAI/8QAFAEBAAAAAAAAAAAAAAAAAAAAAP/EABQRAQAAAAAAAAAAAAAAAAAAAAD/2gAMAwEAAhEDEQA/APDQAAAAAAAAAAAAAAAAAAAAAAAUQUB0SREcSRAKAAAAAAAAAAAAAgCiAAMAYCCCiAABgAIgAAAAAAAAABcAh2AGAKIAAAAAogoAKhYxN7hng66vqnJb0nPH4pvaEPWUuiAw4xJUj2vR/wD8+xSTubp838tCGy/8pdfsJrvsCXLm0uG5d4V0kn8pR/8AaA8UYh2+oeyPUqX/AC/Ol3pyU/06nL32iV6LxVo1Kb/rhKIFADoNO4YfKqlf4KfaL2lPxt4I7qyp78sWl2AwwJK1LleCMAAAABBQAQBRABiCiNAACCgQgAAAAAAAAAD1IYKgBiCiAAAACodGORInofsm9n37wr+8qp/stBxdTt72WzVJP9W/HzAs+zT2UTvnGvcJ0rRPbtOvjtHxH1Pf9M0ulb0406NONOnFJKMVhfP1LFGlGMVGKUYxSjGKWEktkkuyHMBOYgr3Sj1Y5xeeu3fyVb7SlVWHOcem8WgLcayfc5njPiW3oU3GcY1ajXwwa5seryaN5plWNJxozTqYfxTeH9Ox5BxLpNzTlL30Zptt80syT9eYDC1G/lWm5SfXoltFLwkZtxQ8fUmrbdXg3+C+EJXs+aq3GhHqu8/QDz+/6+i7lTB9LXXBti6ap/s8OX0Sz9zy7jb2Yug3Ut8yh15O6A86wISTg4tprDTw0xjAQAAAEFABAAAGgOwIBCAAAAAAAAAAKhBUAMQUQAAUAHQPrP2f6TG1060pxjhujCpU8ynOKlJv7/oj5Mgz6r9n/EMLuwt6kWsxpxpVY/yTglFp/bP1A6nJHUqYTbeFjJn3OqqLeOxw/EPGbrV6drSbzOajVlDflinmSz22/uB6Ha3sakcxeVv+g5XUfJ48/ati7qU1Hkow/h0orZfBs3t5Ntccxnh9G+6A9HVdeSO6pQqRcZxjKL6qSyvszibbiKXnmXZrqa9vqeVu8AZep+yyzqycoKdJvdqMsx/2voW7Hh6dtTUKTUor6NmnT1Fdnksq4WN31A5ahXre+xUi4pLbPT7jr2+Tk4vDT2wdBXqRl4Zj19IpylzYafowOB4p4JhWzKC5ZvdNbZPMtS0erQlyzg1j82Nme/X+KUXKb+Fd8HLa5c0KsMS5ZRffuvkB45gQ6fWeEpRTnS+OHXC6o5mUcPwAgAAAIKACALgAK4CsQAAAAAAAAVCCgAAAAACoAid37LtYvqV0qdpB1VWaVWjjMGl+eT/LjyV+BfZ7W1J/DD3VGDzO5eeVf04/M/CXnc900PRLewpe5tYcuce8rS3q1mu8n49OiAwuLba9klClKEZSX8TlbeNuikYOn8NStKVatOadZ05Yl3Wey8s7utUSTbfrlmHeaNXvYzp0Xyxl8M5ye0E+rf8AhbgeDahB8+U223n1TNvSdRnFLOX58o9m0X2OWlGP8TNWb/FJ7fZeBvEfspoSpTlbJwrRi3FOWYz/AKfqBwFhrTWOV7+DYfE83HDX2PO7e+qU5yUlvGTTi+qw8YNm21fm6oDoJcQ1I9GQ1uNa3TmKK5ZIZU09SA2dM4vqZzKWTq7DiVVPmecR09x6MWF/Up9HsB6rWv4yTUlld+jycHxJpVOCnKksxe/LnePyIrbX33bKeoarJt43XgDF03X3Sk4t5g+sZdirrtlTqNzp7S648jNRpxcm0uu4yUPhWN8fdAYTBIuX1s18WNu5UjFgNFSLNKz8lmnSigM73b8MDdUI+EAHNNDR8hoCCgAAAAAIXA5IVxAjFwLgdGIDVE1+HOGLi9qqlb03OT3b6QprP4py7I6jgL2UXGoONSadC1zvVlH4qm+6pRfX/q6L1Pd9H0q00+mqNCEYYjzTy1nCW9WtN/3f0AzOGtEradZU6Ev48abnLnorePO+ZxcHu0m3ut/RFDWuK7e2p88qkZN5ShF/Fldc+Pr0Oe409uEaLnRsOWtPdSupLNOLy9qUfzY8vY8g1ziWteS56zi5780o04QdRvrOfKvil8/AHfy4+d5UdKEvcr8j/m9F6nqHBF9/A5dlOMsT9fEj5jsk3UhhtPmW66o9h4R4r93UUar5ZNKLk3hVF6+GB7NCsmJVqLHX/wC9DFo3GUnF5i1lEFzdSb8geRe1LR40L9yiko14++wv5s4l/k521ps6L2g6jG5u04y5lRh7vK3Tecyx9TNs6WwEUm4oS31Cae/xLwx90RRoga9C+5uya/Uk5qMuvwvwzDoSamt8GjVcelSPXpNAT3NgsfBuY91TayakrWUN4yzF9H2GVfiW/UDmMNN5/Uls8vJa1Cl2SI9JpPmeVhgLO0bi8/5KtOySN+lTTymiC+teSa8PuBiVaTIJRNudm2s9ilXtvoBnq4YgsqTACrdWEoN5TKZ6Nqekp52/Q5LUdHcW8L1AyOUOQdKL6dxyiBE4jowJFEdFANUQlEkUC1p+mVK9WFKlBzqVJKMIR6yYFW0sp1ZxhThKpOTxGEIuUpPwke08AexZQ5a18lKW0o2/WC/7j/M/Tp8zsOBfZ7b6fTWyqXLjH31VrOJNZcIP+XPjr3Oh1rXaNpSlVr1FThFN7tcz22jFd36AUtR1WVKFTmirOjRTUribpuKivw+4iura84S9T59469oNS7lOlRzStVJtrncp3Elt72tL878LovAntC9otXUqvenbwbVOipPHX8c/MmcW5ALKQRQ0ligJrWXLKL8NM76Fuq9NTj+ZL6PwcBzG5w1rsqTcWuaD6+V6gdPZ8Q3tp8EKjlDtGa50vlnoOueI9QuFyOrJRls4wioZ9Mrc1tLq0q6ysSa9Fn6o3LXR6fNGSXK00/QCrwfwE0lOtDLeHyyWyO0r8I2tSPK6MYt/miuVr6ov2dzstu3YtxuIgeL8acGzs5KSfvKE38M+8X/LL/JiUobHuPElpCvbVabSfNF4XrjMWvqeJ04bNPqm19m/8AUHtNfM62xt4zisrKOSrrc6jQq+y+wGj+7kk0t4vsZN3pqXRHQzTf1M65gwOburMjsLbd4WWk+hs17fPYn0+w5U3gDBpx+JJxw8ljVqaZfuNLlKacSle28otZ8oClp9J80oS6NbEV7p7xJfmXQ2la4kngkv7ZLll5eGgOElbzz0EOtqaam2/IoGrqFBMwLygt8m1O9yjMu2By2o6X1aMeUHF9DsKiMi/sO6AxeYfEbOm09xUA9E9vcypyjOEnCcXzRlFuMovymuhXDmA6qPtV1OMeX9rm/WUYyl/uxk5zVeILi5fNWrTqP+qTf6FObImAjYJAiWnEBFEXI6RDKQDmzquEdNVSM3jdM5SB0XCesq3q/F/pz2l6eoG/8AuapCXNTk4NdMPBt2HF1WliNenzpfmjtI0aVCFZJ0pqS9OqI46U5fDUXR7PAG1Y8URqRzRqrmSzyT+F58F+w4hqTUfeU8eZR7M4u54cxvHoWNPtaieHOWOmMsDqdb4nhQS3559oRf6vwjzb3jcpSa3lJyf1eTsNR0WEqTn+dYy/JzNa2wBl3EMl7RblweOwx0fQfQt8MDsbeopR+xHcUShZVXEve+cnjyBWjRy8GjGikkh9G25d+490ssCO3t0s/oYfEVJRWV5ydNjCOf1mPvJqK7dQIbXE4oZfdIx8stU7VRwl0RUjHmnldI/qBDODywLbogBhzZBVmS1GVqkgIJsgmiSTI2wMy9skzMcMdToJ7mbeW/gCixrElLA1zAZMYOlIagFiiaJEiWEQGzZC0aMbPI5WaAzoJk8E/BehaIeqKANM1WtQmpU5uLT6ZeH80egaZ7S6copXFOSksZlHdP1OB5EHKgPY7DiGzrLKrRSf5ZNRaLdzqVpTWZVqaXpJM8R5hJVfqB7VG6p1o/w580X9ijdaSmeX6fxBUoP4JYXjOUdJa+0h7KcF2ywNmWlNMT9hwW7LX6VZJxks+MrJdeH4AzoU8F2w/EI6C7FrT7Xu0BeUMj1AVzSW7Kta+T2i8gJdVuVMxHPL6bsu1qr/uZsqrUvhe/p2Alum8cvd7Y8BQo8qwu3UdThjrvJ9Rtaryr+4DZVkgKMpt9wAx5yKtSRt6rwzc0M+8oyS/miuaP3RhVEBHKRXnMkqMqykA5zI6mGhjmJkDNvKGCkbdWGSrHT8sDOA1v3cQTsNwKtKGTRt7Uda2WC8oYARQwipPZl3BUrx3AZzBzDRk5gSSmRSqkbmMbAdKsNdQZ9BeUBecbzC8o6NICS2uZxeYyafozqdI4oe0akn82zmIURzpgevaXc0ppP3kX6ZNj9ogltJbeDw6FWcfwya+TZp6brlSD3m2vVgelX9/nZPYqQvoQTbeDnIarzL/US+Y339N9Z8z8dgNmWqyqvlprbvJlujBQXXMu7MehqUIrbCK376ak8bgdJOrj5lGpU5mVKV+5ddiSVZY6gS5QhmVNUgm/iFA92jdwksSXX0MXWeB7W5TbgoyfScMRf1wWI1Y+f1Hq6x0kB5bxF7Nbijl0v40FvhfjX07/AEOGr0nFtNNNPdNYaPpKGoxe0vuclxtwlRuoOUElWW6lHv6PHUDxGTGqZYvrOVKUozi4tPG6x9iXS9ErXDxTg5eXjb7gU3IkpHaWXs0qYzUf0Rf/AOCYwXQDhVSbHq0OqudE5exm1rbAGSqAvuSzU2K1StgBHTwZ901klr3pQnNsBHIinIkkMaAjHxp5HwpFqlRAihbie5LfIN5AII0B6pD3IY6gDsDWhjqjXVAkEciB1iOVcC1z+o2UpLeLZTlXCF3j5AaELuTWz3Gw1ycHvErqcZbp4ZIpRe019QL1PiLPfBNHVZT2Rh3Vly4cfiX3I4X8ovbYDpoadlZb3fqIVLbWZcsdu3qKB7jU02XZspztKvlnVKAvuEwMrR9DlPDnN48I6e30qEVjH3KVODj0ZPG4a6gc7rPANG5qZlHbO+Ns7mvp3D1G3hywhGKXhGjK9SRl3V5J9AHXEUZ9xSRDcXE/JRnXl5AhvrFPJymrWvL2OrqV2cxxBX2YHJ3lTGTHurom1G73ZjzqZAlcsjkR02TqmBE2PpU8k1OybLPu1BbgNo25ZjSSKf7zRBU1QDRm0ipWrFGpfNladywLs7ggncFV1GN5gLDuBjrkORAJZVBjmNABciAACpkirv5kQAXLe4Se728Fr+DJ5ZkigdDC4pJJZ/sBz2QA+uEPAAEIpTeQACKpNlC4m/IoAZ9eT3KrYABFUf8AY43imTAAPPbmWZMrsAAnomtbLoKAF1LYwtWm89QADNiOggACbBDWQABCAAAAAAAAAAAAAAAAAAAAA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3" name="AutoShape 8" descr="data:image/jpeg;base64,/9j/4AAQSkZJRgABAQAAAQABAAD/2wCEAAkGBhIRERAUEhASEBAQEA8PDxAQDxAPEA8UFBAVFRQQEhQXGyYeFxkjGRQUHy8gIycpLC0sFR4xNTAqNSYrLCkBCQoKBQUFDQUFDSkYEhgpKSkpKSkpKSkpKSkpKSkpKSkpKSkpKSkpKSkpKSkpKSkpKSkpKSkpKSkpKSkpKSkpKf/AABEIAMMBAwMBIgACEQEDEQH/xAAcAAABBQEBAQAAAAAAAAAAAAAAAQIDBAUGBwj/xAA7EAACAQMCBQEGAwcCBwEAAAAAAQIDBBEFIQYSMUFRYQcTInGBkTJCoRQVI1JisdEzkhZEcnOCwfAI/8QAFAEBAAAAAAAAAAAAAAAAAAAAAP/EABQRAQAAAAAAAAAAAAAAAAAAAAD/2gAMAwEAAhEDEQA/APDQAAAAAAAAAAAAAAAAAAAAAAAUQUB0SREcSRAKAAAAAAAAAAAAAgCiAAMAYCCCiAABgAIgAAAAAAAAABcAh2AGAKIAAAAAogoAKhYxN7hng66vqnJb0nPH4pvaEPWUuiAw4xJUj2vR/wD8+xSTubp838tCGy/8pdfsJrvsCXLm0uG5d4V0kn8pR/8AaA8UYh2+oeyPUqX/AC/Ol3pyU/06nL32iV6LxVo1Kb/rhKIFADoNO4YfKqlf4KfaL2lPxt4I7qyp78sWl2AwwJK1LleCMAAAABBQAQBRABiCiNAACCgQgAAAAAAAAAD1IYKgBiCiAAAACodGORInofsm9n37wr+8qp/stBxdTt72WzVJP9W/HzAs+zT2UTvnGvcJ0rRPbtOvjtHxH1Pf9M0ulb0406NONOnFJKMVhfP1LFGlGMVGKUYxSjGKWEktkkuyHMBOYgr3Sj1Y5xeeu3fyVb7SlVWHOcem8WgLcayfc5njPiW3oU3GcY1ajXwwa5seryaN5plWNJxozTqYfxTeH9Ox5BxLpNzTlL30Zptt80syT9eYDC1G/lWm5SfXoltFLwkZtxQ8fUmrbdXg3+C+EJXs+aq3GhHqu8/QDz+/6+i7lTB9LXXBti6ap/s8OX0Sz9zy7jb2Yug3Ut8yh15O6A86wISTg4tprDTw0xjAQAAAEFABAAAGgOwIBCAAAAAAAAAAKhBUAMQUQAAUAHQPrP2f6TG1060pxjhujCpU8ynOKlJv7/oj5Mgz6r9n/EMLuwt6kWsxpxpVY/yTglFp/bP1A6nJHUqYTbeFjJn3OqqLeOxw/EPGbrV6drSbzOajVlDflinmSz22/uB6Ha3sakcxeVv+g5XUfJ48/ati7qU1Hkow/h0orZfBs3t5Ntccxnh9G+6A9HVdeSO6pQqRcZxjKL6qSyvszibbiKXnmXZrqa9vqeVu8AZep+yyzqycoKdJvdqMsx/2voW7Hh6dtTUKTUor6NmnT1Fdnksq4WN31A5ahXre+xUi4pLbPT7jr2+Tk4vDT2wdBXqRl4Zj19IpylzYafowOB4p4JhWzKC5ZvdNbZPMtS0erQlyzg1j82Nme/X+KUXKb+Fd8HLa5c0KsMS5ZRffuvkB45gQ6fWeEpRTnS+OHXC6o5mUcPwAgAAAIKACALgAK4CsQAAAAAAAAVCCgAAAAACoAid37LtYvqV0qdpB1VWaVWjjMGl+eT/LjyV+BfZ7W1J/DD3VGDzO5eeVf04/M/CXnc900PRLewpe5tYcuce8rS3q1mu8n49OiAwuLba9klClKEZSX8TlbeNuikYOn8NStKVatOadZ05Yl3Wey8s7utUSTbfrlmHeaNXvYzp0Xyxl8M5ye0E+rf8AhbgeDahB8+U223n1TNvSdRnFLOX58o9m0X2OWlGP8TNWb/FJ7fZeBvEfspoSpTlbJwrRi3FOWYz/AKfqBwFhrTWOV7+DYfE83HDX2PO7e+qU5yUlvGTTi+qw8YNm21fm6oDoJcQ1I9GQ1uNa3TmKK5ZIZU09SA2dM4vqZzKWTq7DiVVPmecR09x6MWF/Up9HsB6rWv4yTUlld+jycHxJpVOCnKksxe/LnePyIrbX33bKeoarJt43XgDF03X3Sk4t5g+sZdirrtlTqNzp7S648jNRpxcm0uu4yUPhWN8fdAYTBIuX1s18WNu5UjFgNFSLNKz8lmnSigM73b8MDdUI+EAHNNDR8hoCCgAAAAAIXA5IVxAjFwLgdGIDVE1+HOGLi9qqlb03OT3b6QprP4py7I6jgL2UXGoONSadC1zvVlH4qm+6pRfX/q6L1Pd9H0q00+mqNCEYYjzTy1nCW9WtN/3f0AzOGtEradZU6Ev48abnLnorePO+ZxcHu0m3ut/RFDWuK7e2p88qkZN5ShF/Fldc+Pr0Oe409uEaLnRsOWtPdSupLNOLy9qUfzY8vY8g1ziWteS56zi5780o04QdRvrOfKvil8/AHfy4+d5UdKEvcr8j/m9F6nqHBF9/A5dlOMsT9fEj5jsk3UhhtPmW66o9h4R4r93UUar5ZNKLk3hVF6+GB7NCsmJVqLHX/wC9DFo3GUnF5i1lEFzdSb8geRe1LR40L9yiko14++wv5s4l/k521ps6L2g6jG5u04y5lRh7vK3Tecyx9TNs6WwEUm4oS31Cae/xLwx90RRoga9C+5uya/Uk5qMuvwvwzDoSamt8GjVcelSPXpNAT3NgsfBuY91TayakrWUN4yzF9H2GVfiW/UDmMNN5/Uls8vJa1Cl2SI9JpPmeVhgLO0bi8/5KtOySN+lTTymiC+teSa8PuBiVaTIJRNudm2s9ilXtvoBnq4YgsqTACrdWEoN5TKZ6Nqekp52/Q5LUdHcW8L1AyOUOQdKL6dxyiBE4jowJFEdFANUQlEkUC1p+mVK9WFKlBzqVJKMIR6yYFW0sp1ZxhThKpOTxGEIuUpPwke08AexZQ5a18lKW0o2/WC/7j/M/Tp8zsOBfZ7b6fTWyqXLjH31VrOJNZcIP+XPjr3Oh1rXaNpSlVr1FThFN7tcz22jFd36AUtR1WVKFTmirOjRTUribpuKivw+4iura84S9T59469oNS7lOlRzStVJtrncp3Elt72tL878LovAntC9otXUqvenbwbVOipPHX8c/MmcW5ALKQRQ0ligJrWXLKL8NM76Fuq9NTj+ZL6PwcBzG5w1rsqTcWuaD6+V6gdPZ8Q3tp8EKjlDtGa50vlnoOueI9QuFyOrJRls4wioZ9Mrc1tLq0q6ysSa9Fn6o3LXR6fNGSXK00/QCrwfwE0lOtDLeHyyWyO0r8I2tSPK6MYt/miuVr6ov2dzstu3YtxuIgeL8acGzs5KSfvKE38M+8X/LL/JiUobHuPElpCvbVabSfNF4XrjMWvqeJ04bNPqm19m/8AUHtNfM62xt4zisrKOSrrc6jQq+y+wGj+7kk0t4vsZN3pqXRHQzTf1M65gwOburMjsLbd4WWk+hs17fPYn0+w5U3gDBpx+JJxw8ljVqaZfuNLlKacSle28otZ8oClp9J80oS6NbEV7p7xJfmXQ2la4kngkv7ZLll5eGgOElbzz0EOtqaam2/IoGrqFBMwLygt8m1O9yjMu2By2o6X1aMeUHF9DsKiMi/sO6AxeYfEbOm09xUA9E9vcypyjOEnCcXzRlFuMovymuhXDmA6qPtV1OMeX9rm/WUYyl/uxk5zVeILi5fNWrTqP+qTf6FObImAjYJAiWnEBFEXI6RDKQDmzquEdNVSM3jdM5SB0XCesq3q/F/pz2l6eoG/8AuapCXNTk4NdMPBt2HF1WliNenzpfmjtI0aVCFZJ0pqS9OqI46U5fDUXR7PAG1Y8URqRzRqrmSzyT+F58F+w4hqTUfeU8eZR7M4u54cxvHoWNPtaieHOWOmMsDqdb4nhQS3559oRf6vwjzb3jcpSa3lJyf1eTsNR0WEqTn+dYy/JzNa2wBl3EMl7RblweOwx0fQfQt8MDsbeopR+xHcUShZVXEve+cnjyBWjRy8GjGikkh9G25d+490ssCO3t0s/oYfEVJRWV5ydNjCOf1mPvJqK7dQIbXE4oZfdIx8stU7VRwl0RUjHmnldI/qBDODywLbogBhzZBVmS1GVqkgIJsgmiSTI2wMy9skzMcMdToJ7mbeW/gCixrElLA1zAZMYOlIagFiiaJEiWEQGzZC0aMbPI5WaAzoJk8E/BehaIeqKANM1WtQmpU5uLT6ZeH80egaZ7S6copXFOSksZlHdP1OB5EHKgPY7DiGzrLKrRSf5ZNRaLdzqVpTWZVqaXpJM8R5hJVfqB7VG6p1o/w580X9ijdaSmeX6fxBUoP4JYXjOUdJa+0h7KcF2ywNmWlNMT9hwW7LX6VZJxks+MrJdeH4AzoU8F2w/EI6C7FrT7Xu0BeUMj1AVzSW7Kta+T2i8gJdVuVMxHPL6bsu1qr/uZsqrUvhe/p2Alum8cvd7Y8BQo8qwu3UdThjrvJ9Rtaryr+4DZVkgKMpt9wAx5yKtSRt6rwzc0M+8oyS/miuaP3RhVEBHKRXnMkqMqykA5zI6mGhjmJkDNvKGCkbdWGSrHT8sDOA1v3cQTsNwKtKGTRt7Uda2WC8oYARQwipPZl3BUrx3AZzBzDRk5gSSmRSqkbmMbAdKsNdQZ9BeUBecbzC8o6NICS2uZxeYyafozqdI4oe0akn82zmIURzpgevaXc0ppP3kX6ZNj9ogltJbeDw6FWcfwya+TZp6brlSD3m2vVgelX9/nZPYqQvoQTbeDnIarzL/US+Y339N9Z8z8dgNmWqyqvlprbvJlujBQXXMu7MehqUIrbCK376ak8bgdJOrj5lGpU5mVKV+5ddiSVZY6gS5QhmVNUgm/iFA92jdwksSXX0MXWeB7W5TbgoyfScMRf1wWI1Y+f1Hq6x0kB5bxF7Nbijl0v40FvhfjX07/AEOGr0nFtNNNPdNYaPpKGoxe0vuclxtwlRuoOUElWW6lHv6PHUDxGTGqZYvrOVKUozi4tPG6x9iXS9ErXDxTg5eXjb7gU3IkpHaWXs0qYzUf0Rf/AOCYwXQDhVSbHq0OqudE5exm1rbAGSqAvuSzU2K1StgBHTwZ901klr3pQnNsBHIinIkkMaAjHxp5HwpFqlRAihbie5LfIN5AII0B6pD3IY6gDsDWhjqjXVAkEciB1iOVcC1z+o2UpLeLZTlXCF3j5AaELuTWz3Gw1ycHvErqcZbp4ZIpRe019QL1PiLPfBNHVZT2Rh3Vly4cfiX3I4X8ovbYDpoadlZb3fqIVLbWZcsdu3qKB7jU02XZspztKvlnVKAvuEwMrR9DlPDnN48I6e30qEVjH3KVODj0ZPG4a6gc7rPANG5qZlHbO+Ns7mvp3D1G3hywhGKXhGjK9SRl3V5J9AHXEUZ9xSRDcXE/JRnXl5AhvrFPJymrWvL2OrqV2cxxBX2YHJ3lTGTHurom1G73ZjzqZAlcsjkR02TqmBE2PpU8k1OybLPu1BbgNo25ZjSSKf7zRBU1QDRm0ipWrFGpfNladywLs7ggncFV1GN5gLDuBjrkORAJZVBjmNABciAACpkirv5kQAXLe4Se728Fr+DJ5ZkigdDC4pJJZ/sBz2QA+uEPAAEIpTeQACKpNlC4m/IoAZ9eT3KrYABFUf8AY43imTAAPPbmWZMrsAAnomtbLoKAF1LYwtWm89QADNiOggACbBDWQABCAAAAAAAAAAAAAAAAAAAAAA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24586" name="Picture 10" descr="http://medicalnanotec.com/files/2009/08/scalpel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92979" y="5187229"/>
            <a:ext cx="1257519" cy="94837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p:cNvPicPr>
            <a:picLocks noChangeAspect="1" noChangeArrowheads="1"/>
          </p:cNvPicPr>
          <p:nvPr/>
        </p:nvPicPr>
        <p:blipFill>
          <a:blip r:embed="rId9"/>
          <a:srcRect/>
          <a:stretch>
            <a:fillRect/>
          </a:stretch>
        </p:blipFill>
        <p:spPr bwMode="auto">
          <a:xfrm>
            <a:off x="0" y="6453188"/>
            <a:ext cx="9144000" cy="425450"/>
          </a:xfrm>
          <a:prstGeom prst="rect">
            <a:avLst/>
          </a:prstGeom>
          <a:noFill/>
          <a:ln w="9525">
            <a:noFill/>
            <a:miter lim="800000"/>
            <a:headEnd/>
            <a:tailEnd/>
          </a:ln>
        </p:spPr>
      </p:pic>
      <p:sp>
        <p:nvSpPr>
          <p:cNvPr id="15" name="ZoneTexte 11"/>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b="1">
                <a:solidFill>
                  <a:schemeClr val="bg1"/>
                </a:solidFill>
                <a:latin typeface="Calibri" pitchFamily="34" charset="0"/>
              </a:rPr>
              <a:t>Introduction</a:t>
            </a:r>
            <a:r>
              <a:rPr lang="fr-BE" sz="1600">
                <a:solidFill>
                  <a:schemeClr val="tx2"/>
                </a:solidFill>
                <a:latin typeface="Calibri" pitchFamily="34" charset="0"/>
              </a:rPr>
              <a:t> </a:t>
            </a:r>
            <a:r>
              <a:rPr lang="fr-BE" sz="1600">
                <a:latin typeface="Calibri" pitchFamily="34" charset="0"/>
              </a:rPr>
              <a:t>– Hemolysis – Primary haemostasis – Secondary haemostasis – Fibrinolysis - Conclusion</a:t>
            </a:r>
          </a:p>
        </p:txBody>
      </p:sp>
    </p:spTree>
    <p:extLst>
      <p:ext uri="{BB962C8B-B14F-4D97-AF65-F5344CB8AC3E}">
        <p14:creationId xmlns:p14="http://schemas.microsoft.com/office/powerpoint/2010/main" val="1358165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3" cstate="print"/>
          <a:srcRect/>
          <a:stretch>
            <a:fillRect/>
          </a:stretch>
        </p:blipFill>
        <p:spPr bwMode="auto">
          <a:xfrm>
            <a:off x="-19050" y="0"/>
            <a:ext cx="4302125" cy="765175"/>
          </a:xfrm>
          <a:prstGeom prst="rect">
            <a:avLst/>
          </a:prstGeom>
          <a:noFill/>
          <a:ln w="9525">
            <a:noFill/>
            <a:miter lim="800000"/>
            <a:headEnd/>
            <a:tailEnd/>
          </a:ln>
        </p:spPr>
      </p:pic>
      <p:sp>
        <p:nvSpPr>
          <p:cNvPr id="17" name="ZoneTexte 16"/>
          <p:cNvSpPr txBox="1"/>
          <p:nvPr/>
        </p:nvSpPr>
        <p:spPr>
          <a:xfrm>
            <a:off x="323528" y="908720"/>
            <a:ext cx="8496944" cy="5078313"/>
          </a:xfrm>
          <a:prstGeom prst="rect">
            <a:avLst/>
          </a:prstGeom>
          <a:noFill/>
        </p:spPr>
        <p:txBody>
          <a:bodyPr wrap="square" rtlCol="0">
            <a:spAutoFit/>
          </a:bodyPr>
          <a:lstStyle/>
          <a:p>
            <a:r>
              <a:rPr lang="fr-BE" dirty="0" err="1" smtClean="0"/>
              <a:t>Since</a:t>
            </a:r>
            <a:r>
              <a:rPr lang="fr-BE" dirty="0" smtClean="0"/>
              <a:t> 19</a:t>
            </a:r>
            <a:r>
              <a:rPr lang="fr-BE" baseline="30000" dirty="0" smtClean="0"/>
              <a:t>th</a:t>
            </a:r>
            <a:r>
              <a:rPr lang="fr-BE" dirty="0" smtClean="0"/>
              <a:t> </a:t>
            </a:r>
            <a:r>
              <a:rPr lang="fr-BE" dirty="0" err="1" smtClean="0"/>
              <a:t>century</a:t>
            </a:r>
            <a:r>
              <a:rPr lang="fr-BE" dirty="0" smtClean="0"/>
              <a:t> : use </a:t>
            </a:r>
            <a:r>
              <a:rPr lang="fr-BE" dirty="0"/>
              <a:t>of « </a:t>
            </a:r>
            <a:r>
              <a:rPr lang="fr-BE" dirty="0" err="1"/>
              <a:t>c</a:t>
            </a:r>
            <a:r>
              <a:rPr lang="fr-BE" dirty="0" err="1" smtClean="0"/>
              <a:t>olloidal</a:t>
            </a:r>
            <a:r>
              <a:rPr lang="fr-BE" dirty="0" smtClean="0"/>
              <a:t> </a:t>
            </a:r>
            <a:r>
              <a:rPr lang="fr-BE" dirty="0" err="1"/>
              <a:t>silver</a:t>
            </a:r>
            <a:r>
              <a:rPr lang="fr-BE" dirty="0"/>
              <a:t> » to </a:t>
            </a:r>
            <a:r>
              <a:rPr lang="fr-BE" dirty="0" err="1"/>
              <a:t>treat</a:t>
            </a:r>
            <a:r>
              <a:rPr lang="fr-BE" dirty="0"/>
              <a:t> </a:t>
            </a:r>
            <a:r>
              <a:rPr lang="fr-BE" dirty="0" err="1"/>
              <a:t>various</a:t>
            </a:r>
            <a:r>
              <a:rPr lang="fr-BE" dirty="0"/>
              <a:t> </a:t>
            </a:r>
            <a:r>
              <a:rPr lang="fr-BE" dirty="0" err="1" smtClean="0"/>
              <a:t>diseases</a:t>
            </a:r>
            <a:r>
              <a:rPr lang="fr-BE" dirty="0" smtClean="0"/>
              <a:t>. </a:t>
            </a:r>
            <a:r>
              <a:rPr lang="fr-BE" dirty="0" err="1" smtClean="0"/>
              <a:t>These</a:t>
            </a:r>
            <a:r>
              <a:rPr lang="fr-BE" dirty="0" smtClean="0"/>
              <a:t> are </a:t>
            </a:r>
            <a:r>
              <a:rPr lang="fr-BE" dirty="0" err="1" smtClean="0"/>
              <a:t>silver</a:t>
            </a:r>
            <a:r>
              <a:rPr lang="fr-BE" dirty="0" smtClean="0"/>
              <a:t> </a:t>
            </a:r>
            <a:r>
              <a:rPr lang="fr-BE" dirty="0" err="1" smtClean="0"/>
              <a:t>nanoparticles</a:t>
            </a:r>
            <a:r>
              <a:rPr lang="fr-BE" dirty="0" smtClean="0"/>
              <a:t>. </a:t>
            </a:r>
          </a:p>
          <a:p>
            <a:endParaRPr lang="en-GB" dirty="0"/>
          </a:p>
          <a:p>
            <a:r>
              <a:rPr lang="en-US" dirty="0"/>
              <a:t>R</a:t>
            </a:r>
            <a:r>
              <a:rPr lang="en-US" dirty="0" smtClean="0"/>
              <a:t>egular </a:t>
            </a:r>
            <a:r>
              <a:rPr lang="en-US" dirty="0"/>
              <a:t>consumption of a large-particle silver compound is a likely causative agent of </a:t>
            </a:r>
            <a:r>
              <a:rPr lang="en-US" dirty="0" err="1" smtClean="0"/>
              <a:t>argyria</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Are silver NPs </a:t>
            </a:r>
            <a:r>
              <a:rPr lang="en-US" dirty="0" err="1" smtClean="0"/>
              <a:t>hemocompatible</a:t>
            </a:r>
            <a:r>
              <a:rPr lang="en-US" dirty="0" smtClean="0"/>
              <a:t>?</a:t>
            </a:r>
            <a:endParaRPr lang="en-GB" dirty="0" smtClean="0"/>
          </a:p>
          <a:p>
            <a:endParaRPr lang="fr-BE" dirty="0"/>
          </a:p>
        </p:txBody>
      </p:sp>
      <p:sp>
        <p:nvSpPr>
          <p:cNvPr id="2" name="AutoShape 6" descr="data:image/jpeg;base64,/9j/4AAQSkZJRgABAQAAAQABAAD/2wCEAAkGBhIRERAUEhASEBAQEA8PDxAQDxAPEA8UFBAVFRQQEhQXGyYeFxkjGRQUHy8gIycpLC0sFR4xNTAqNSYrLCkBCQoKBQUFDQUFDSkYEhgpKSkpKSkpKSkpKSkpKSkpKSkpKSkpKSkpKSkpKSkpKSkpKSkpKSkpKSkpKSkpKSkpKf/AABEIAMMBAwMBIgACEQEDEQH/xAAcAAABBQEBAQAAAAAAAAAAAAAAAQIDBAUGBwj/xAA7EAACAQMCBQEGAwcCBwEAAAAAAQIDBBEFIQYSMUFRYQcTInGBkTJCoRQVI1JisdEzkhZEcnOCwfAI/8QAFAEBAAAAAAAAAAAAAAAAAAAAAP/EABQRAQAAAAAAAAAAAAAAAAAAAAD/2gAMAwEAAhEDEQA/APDQAAAAAAAAAAAAAAAAAAAAAAAUQUB0SREcSRAKAAAAAAAAAAAAAgCiAAMAYCCCiAABgAIgAAAAAAAAABcAh2AGAKIAAAAAogoAKhYxN7hng66vqnJb0nPH4pvaEPWUuiAw4xJUj2vR/wD8+xSTubp838tCGy/8pdfsJrvsCXLm0uG5d4V0kn8pR/8AaA8UYh2+oeyPUqX/AC/Ol3pyU/06nL32iV6LxVo1Kb/rhKIFADoNO4YfKqlf4KfaL2lPxt4I7qyp78sWl2AwwJK1LleCMAAAABBQAQBRABiCiNAACCgQgAAAAAAAAAD1IYKgBiCiAAAACodGORInofsm9n37wr+8qp/stBxdTt72WzVJP9W/HzAs+zT2UTvnGvcJ0rRPbtOvjtHxH1Pf9M0ulb0406NONOnFJKMVhfP1LFGlGMVGKUYxSjGKWEktkkuyHMBOYgr3Sj1Y5xeeu3fyVb7SlVWHOcem8WgLcayfc5njPiW3oU3GcY1ajXwwa5seryaN5plWNJxozTqYfxTeH9Ox5BxLpNzTlL30Zptt80syT9eYDC1G/lWm5SfXoltFLwkZtxQ8fUmrbdXg3+C+EJXs+aq3GhHqu8/QDz+/6+i7lTB9LXXBti6ap/s8OX0Sz9zy7jb2Yug3Ut8yh15O6A86wISTg4tprDTw0xjAQAAAEFABAAAGgOwIBCAAAAAAAAAAKhBUAMQUQAAUAHQPrP2f6TG1060pxjhujCpU8ynOKlJv7/oj5Mgz6r9n/EMLuwt6kWsxpxpVY/yTglFp/bP1A6nJHUqYTbeFjJn3OqqLeOxw/EPGbrV6drSbzOajVlDflinmSz22/uB6Ha3sakcxeVv+g5XUfJ48/ati7qU1Hkow/h0orZfBs3t5Ntccxnh9G+6A9HVdeSO6pQqRcZxjKL6qSyvszibbiKXnmXZrqa9vqeVu8AZep+yyzqycoKdJvdqMsx/2voW7Hh6dtTUKTUor6NmnT1Fdnksq4WN31A5ahXre+xUi4pLbPT7jr2+Tk4vDT2wdBXqRl4Zj19IpylzYafowOB4p4JhWzKC5ZvdNbZPMtS0erQlyzg1j82Nme/X+KUXKb+Fd8HLa5c0KsMS5ZRffuvkB45gQ6fWeEpRTnS+OHXC6o5mUcPwAgAAAIKACALgAK4CsQAAAAAAAAVCCgAAAAACoAid37LtYvqV0qdpB1VWaVWjjMGl+eT/LjyV+BfZ7W1J/DD3VGDzO5eeVf04/M/CXnc900PRLewpe5tYcuce8rS3q1mu8n49OiAwuLba9klClKEZSX8TlbeNuikYOn8NStKVatOadZ05Yl3Wey8s7utUSTbfrlmHeaNXvYzp0Xyxl8M5ye0E+rf8AhbgeDahB8+U223n1TNvSdRnFLOX58o9m0X2OWlGP8TNWb/FJ7fZeBvEfspoSpTlbJwrRi3FOWYz/AKfqBwFhrTWOV7+DYfE83HDX2PO7e+qU5yUlvGTTi+qw8YNm21fm6oDoJcQ1I9GQ1uNa3TmKK5ZIZU09SA2dM4vqZzKWTq7DiVVPmecR09x6MWF/Up9HsB6rWv4yTUlld+jycHxJpVOCnKksxe/LnePyIrbX33bKeoarJt43XgDF03X3Sk4t5g+sZdirrtlTqNzp7S648jNRpxcm0uu4yUPhWN8fdAYTBIuX1s18WNu5UjFgNFSLNKz8lmnSigM73b8MDdUI+EAHNNDR8hoCCgAAAAAIXA5IVxAjFwLgdGIDVE1+HOGLi9qqlb03OT3b6QprP4py7I6jgL2UXGoONSadC1zvVlH4qm+6pRfX/q6L1Pd9H0q00+mqNCEYYjzTy1nCW9WtN/3f0AzOGtEradZU6Ev48abnLnorePO+ZxcHu0m3ut/RFDWuK7e2p88qkZN5ShF/Fldc+Pr0Oe409uEaLnRsOWtPdSupLNOLy9qUfzY8vY8g1ziWteS56zi5780o04QdRvrOfKvil8/AHfy4+d5UdKEvcr8j/m9F6nqHBF9/A5dlOMsT9fEj5jsk3UhhtPmW66o9h4R4r93UUar5ZNKLk3hVF6+GB7NCsmJVqLHX/wC9DFo3GUnF5i1lEFzdSb8geRe1LR40L9yiko14++wv5s4l/k521ps6L2g6jG5u04y5lRh7vK3Tecyx9TNs6WwEUm4oS31Cae/xLwx90RRoga9C+5uya/Uk5qMuvwvwzDoSamt8GjVcelSPXpNAT3NgsfBuY91TayakrWUN4yzF9H2GVfiW/UDmMNN5/Uls8vJa1Cl2SI9JpPmeVhgLO0bi8/5KtOySN+lTTymiC+teSa8PuBiVaTIJRNudm2s9ilXtvoBnq4YgsqTACrdWEoN5TKZ6Nqekp52/Q5LUdHcW8L1AyOUOQdKL6dxyiBE4jowJFEdFANUQlEkUC1p+mVK9WFKlBzqVJKMIR6yYFW0sp1ZxhThKpOTxGEIuUpPwke08AexZQ5a18lKW0o2/WC/7j/M/Tp8zsOBfZ7b6fTWyqXLjH31VrOJNZcIP+XPjr3Oh1rXaNpSlVr1FThFN7tcz22jFd36AUtR1WVKFTmirOjRTUribpuKivw+4iura84S9T59469oNS7lOlRzStVJtrncp3Elt72tL878LovAntC9otXUqvenbwbVOipPHX8c/MmcW5ALKQRQ0ligJrWXLKL8NM76Fuq9NTj+ZL6PwcBzG5w1rsqTcWuaD6+V6gdPZ8Q3tp8EKjlDtGa50vlnoOueI9QuFyOrJRls4wioZ9Mrc1tLq0q6ysSa9Fn6o3LXR6fNGSXK00/QCrwfwE0lOtDLeHyyWyO0r8I2tSPK6MYt/miuVr6ov2dzstu3YtxuIgeL8acGzs5KSfvKE38M+8X/LL/JiUobHuPElpCvbVabSfNF4XrjMWvqeJ04bNPqm19m/8AUHtNfM62xt4zisrKOSrrc6jQq+y+wGj+7kk0t4vsZN3pqXRHQzTf1M65gwOburMjsLbd4WWk+hs17fPYn0+w5U3gDBpx+JJxw8ljVqaZfuNLlKacSle28otZ8oClp9J80oS6NbEV7p7xJfmXQ2la4kngkv7ZLll5eGgOElbzz0EOtqaam2/IoGrqFBMwLygt8m1O9yjMu2By2o6X1aMeUHF9DsKiMi/sO6AxeYfEbOm09xUA9E9vcypyjOEnCcXzRlFuMovymuhXDmA6qPtV1OMeX9rm/WUYyl/uxk5zVeILi5fNWrTqP+qTf6FObImAjYJAiWnEBFEXI6RDKQDmzquEdNVSM3jdM5SB0XCesq3q/F/pz2l6eoG/8AuapCXNTk4NdMPBt2HF1WliNenzpfmjtI0aVCFZJ0pqS9OqI46U5fDUXR7PAG1Y8URqRzRqrmSzyT+F58F+w4hqTUfeU8eZR7M4u54cxvHoWNPtaieHOWOmMsDqdb4nhQS3559oRf6vwjzb3jcpSa3lJyf1eTsNR0WEqTn+dYy/JzNa2wBl3EMl7RblweOwx0fQfQt8MDsbeopR+xHcUShZVXEve+cnjyBWjRy8GjGikkh9G25d+490ssCO3t0s/oYfEVJRWV5ydNjCOf1mPvJqK7dQIbXE4oZfdIx8stU7VRwl0RUjHmnldI/qBDODywLbogBhzZBVmS1GVqkgIJsgmiSTI2wMy9skzMcMdToJ7mbeW/gCixrElLA1zAZMYOlIagFiiaJEiWEQGzZC0aMbPI5WaAzoJk8E/BehaIeqKANM1WtQmpU5uLT6ZeH80egaZ7S6copXFOSksZlHdP1OB5EHKgPY7DiGzrLKrRSf5ZNRaLdzqVpTWZVqaXpJM8R5hJVfqB7VG6p1o/w580X9ijdaSmeX6fxBUoP4JYXjOUdJa+0h7KcF2ywNmWlNMT9hwW7LX6VZJxks+MrJdeH4AzoU8F2w/EI6C7FrT7Xu0BeUMj1AVzSW7Kta+T2i8gJdVuVMxHPL6bsu1qr/uZsqrUvhe/p2Alum8cvd7Y8BQo8qwu3UdThjrvJ9Rtaryr+4DZVkgKMpt9wAx5yKtSRt6rwzc0M+8oyS/miuaP3RhVEBHKRXnMkqMqykA5zI6mGhjmJkDNvKGCkbdWGSrHT8sDOA1v3cQTsNwKtKGTRt7Uda2WC8oYARQwipPZl3BUrx3AZzBzDRk5gSSmRSqkbmMbAdKsNdQZ9BeUBecbzC8o6NICS2uZxeYyafozqdI4oe0akn82zmIURzpgevaXc0ppP3kX6ZNj9ogltJbeDw6FWcfwya+TZp6brlSD3m2vVgelX9/nZPYqQvoQTbeDnIarzL/US+Y339N9Z8z8dgNmWqyqvlprbvJlujBQXXMu7MehqUIrbCK376ak8bgdJOrj5lGpU5mVKV+5ddiSVZY6gS5QhmVNUgm/iFA92jdwksSXX0MXWeB7W5TbgoyfScMRf1wWI1Y+f1Hq6x0kB5bxF7Nbijl0v40FvhfjX07/AEOGr0nFtNNNPdNYaPpKGoxe0vuclxtwlRuoOUElWW6lHv6PHUDxGTGqZYvrOVKUozi4tPG6x9iXS9ErXDxTg5eXjb7gU3IkpHaWXs0qYzUf0Rf/AOCYwXQDhVSbHq0OqudE5exm1rbAGSqAvuSzU2K1StgBHTwZ901klr3pQnNsBHIinIkkMaAjHxp5HwpFqlRAihbie5LfIN5AII0B6pD3IY6gDsDWhjqjXVAkEciB1iOVcC1z+o2UpLeLZTlXCF3j5AaELuTWz3Gw1ycHvErqcZbp4ZIpRe019QL1PiLPfBNHVZT2Rh3Vly4cfiX3I4X8ovbYDpoadlZb3fqIVLbWZcsdu3qKB7jU02XZspztKvlnVKAvuEwMrR9DlPDnN48I6e30qEVjH3KVODj0ZPG4a6gc7rPANG5qZlHbO+Ns7mvp3D1G3hywhGKXhGjK9SRl3V5J9AHXEUZ9xSRDcXE/JRnXl5AhvrFPJymrWvL2OrqV2cxxBX2YHJ3lTGTHurom1G73ZjzqZAlcsjkR02TqmBE2PpU8k1OybLPu1BbgNo25ZjSSKf7zRBU1QDRm0ipWrFGpfNladywLs7ggncFV1GN5gLDuBjrkORAJZVBjmNABciAACpkirv5kQAXLe4Se728Fr+DJ5ZkigdDC4pJJZ/sBz2QA+uEPAAEIpTeQACKpNlC4m/IoAZ9eT3KrYABFUf8AY43imTAAPPbmWZMrsAAnomtbLoKAF1LYwtWm89QADNiOggACbBDWQABCAAAAAAAAAAAAAAAAAAAAAA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
        <p:nvSpPr>
          <p:cNvPr id="3" name="AutoShape 8" descr="data:image/jpeg;base64,/9j/4AAQSkZJRgABAQAAAQABAAD/2wCEAAkGBhIRERAUEhASEBAQEA8PDxAQDxAPEA8UFBAVFRQQEhQXGyYeFxkjGRQUHy8gIycpLC0sFR4xNTAqNSYrLCkBCQoKBQUFDQUFDSkYEhgpKSkpKSkpKSkpKSkpKSkpKSkpKSkpKSkpKSkpKSkpKSkpKSkpKSkpKSkpKSkpKSkpKf/AABEIAMMBAwMBIgACEQEDEQH/xAAcAAABBQEBAQAAAAAAAAAAAAAAAQIDBAUGBwj/xAA7EAACAQMCBQEGAwcCBwEAAAAAAQIDBBEFIQYSMUFRYQcTInGBkTJCoRQVI1JisdEzkhZEcnOCwfAI/8QAFAEBAAAAAAAAAAAAAAAAAAAAAP/EABQRAQAAAAAAAAAAAAAAAAAAAAD/2gAMAwEAAhEDEQA/APDQAAAAAAAAAAAAAAAAAAAAAAAUQUB0SREcSRAKAAAAAAAAAAAAAgCiAAMAYCCCiAABgAIgAAAAAAAAABcAh2AGAKIAAAAAogoAKhYxN7hng66vqnJb0nPH4pvaEPWUuiAw4xJUj2vR/wD8+xSTubp838tCGy/8pdfsJrvsCXLm0uG5d4V0kn8pR/8AaA8UYh2+oeyPUqX/AC/Ol3pyU/06nL32iV6LxVo1Kb/rhKIFADoNO4YfKqlf4KfaL2lPxt4I7qyp78sWl2AwwJK1LleCMAAAABBQAQBRABiCiNAACCgQgAAAAAAAAAD1IYKgBiCiAAAACodGORInofsm9n37wr+8qp/stBxdTt72WzVJP9W/HzAs+zT2UTvnGvcJ0rRPbtOvjtHxH1Pf9M0ulb0406NONOnFJKMVhfP1LFGlGMVGKUYxSjGKWEktkkuyHMBOYgr3Sj1Y5xeeu3fyVb7SlVWHOcem8WgLcayfc5njPiW3oU3GcY1ajXwwa5seryaN5plWNJxozTqYfxTeH9Ox5BxLpNzTlL30Zptt80syT9eYDC1G/lWm5SfXoltFLwkZtxQ8fUmrbdXg3+C+EJXs+aq3GhHqu8/QDz+/6+i7lTB9LXXBti6ap/s8OX0Sz9zy7jb2Yug3Ut8yh15O6A86wISTg4tprDTw0xjAQAAAEFABAAAGgOwIBCAAAAAAAAAAKhBUAMQUQAAUAHQPrP2f6TG1060pxjhujCpU8ynOKlJv7/oj5Mgz6r9n/EMLuwt6kWsxpxpVY/yTglFp/bP1A6nJHUqYTbeFjJn3OqqLeOxw/EPGbrV6drSbzOajVlDflinmSz22/uB6Ha3sakcxeVv+g5XUfJ48/ati7qU1Hkow/h0orZfBs3t5Ntccxnh9G+6A9HVdeSO6pQqRcZxjKL6qSyvszibbiKXnmXZrqa9vqeVu8AZep+yyzqycoKdJvdqMsx/2voW7Hh6dtTUKTUor6NmnT1Fdnksq4WN31A5ahXre+xUi4pLbPT7jr2+Tk4vDT2wdBXqRl4Zj19IpylzYafowOB4p4JhWzKC5ZvdNbZPMtS0erQlyzg1j82Nme/X+KUXKb+Fd8HLa5c0KsMS5ZRffuvkB45gQ6fWeEpRTnS+OHXC6o5mUcPwAgAAAIKACALgAK4CsQAAAAAAAAVCCgAAAAACoAid37LtYvqV0qdpB1VWaVWjjMGl+eT/LjyV+BfZ7W1J/DD3VGDzO5eeVf04/M/CXnc900PRLewpe5tYcuce8rS3q1mu8n49OiAwuLba9klClKEZSX8TlbeNuikYOn8NStKVatOadZ05Yl3Wey8s7utUSTbfrlmHeaNXvYzp0Xyxl8M5ye0E+rf8AhbgeDahB8+U223n1TNvSdRnFLOX58o9m0X2OWlGP8TNWb/FJ7fZeBvEfspoSpTlbJwrRi3FOWYz/AKfqBwFhrTWOV7+DYfE83HDX2PO7e+qU5yUlvGTTi+qw8YNm21fm6oDoJcQ1I9GQ1uNa3TmKK5ZIZU09SA2dM4vqZzKWTq7DiVVPmecR09x6MWF/Up9HsB6rWv4yTUlld+jycHxJpVOCnKksxe/LnePyIrbX33bKeoarJt43XgDF03X3Sk4t5g+sZdirrtlTqNzp7S648jNRpxcm0uu4yUPhWN8fdAYTBIuX1s18WNu5UjFgNFSLNKz8lmnSigM73b8MDdUI+EAHNNDR8hoCCgAAAAAIXA5IVxAjFwLgdGIDVE1+HOGLi9qqlb03OT3b6QprP4py7I6jgL2UXGoONSadC1zvVlH4qm+6pRfX/q6L1Pd9H0q00+mqNCEYYjzTy1nCW9WtN/3f0AzOGtEradZU6Ev48abnLnorePO+ZxcHu0m3ut/RFDWuK7e2p88qkZN5ShF/Fldc+Pr0Oe409uEaLnRsOWtPdSupLNOLy9qUfzY8vY8g1ziWteS56zi5780o04QdRvrOfKvil8/AHfy4+d5UdKEvcr8j/m9F6nqHBF9/A5dlOMsT9fEj5jsk3UhhtPmW66o9h4R4r93UUar5ZNKLk3hVF6+GB7NCsmJVqLHX/wC9DFo3GUnF5i1lEFzdSb8geRe1LR40L9yiko14++wv5s4l/k521ps6L2g6jG5u04y5lRh7vK3Tecyx9TNs6WwEUm4oS31Cae/xLwx90RRoga9C+5uya/Uk5qMuvwvwzDoSamt8GjVcelSPXpNAT3NgsfBuY91TayakrWUN4yzF9H2GVfiW/UDmMNN5/Uls8vJa1Cl2SI9JpPmeVhgLO0bi8/5KtOySN+lTTymiC+teSa8PuBiVaTIJRNudm2s9ilXtvoBnq4YgsqTACrdWEoN5TKZ6Nqekp52/Q5LUdHcW8L1AyOUOQdKL6dxyiBE4jowJFEdFANUQlEkUC1p+mVK9WFKlBzqVJKMIR6yYFW0sp1ZxhThKpOTxGEIuUpPwke08AexZQ5a18lKW0o2/WC/7j/M/Tp8zsOBfZ7b6fTWyqXLjH31VrOJNZcIP+XPjr3Oh1rXaNpSlVr1FThFN7tcz22jFd36AUtR1WVKFTmirOjRTUribpuKivw+4iura84S9T59469oNS7lOlRzStVJtrncp3Elt72tL878LovAntC9otXUqvenbwbVOipPHX8c/MmcW5ALKQRQ0ligJrWXLKL8NM76Fuq9NTj+ZL6PwcBzG5w1rsqTcWuaD6+V6gdPZ8Q3tp8EKjlDtGa50vlnoOueI9QuFyOrJRls4wioZ9Mrc1tLq0q6ysSa9Fn6o3LXR6fNGSXK00/QCrwfwE0lOtDLeHyyWyO0r8I2tSPK6MYt/miuVr6ov2dzstu3YtxuIgeL8acGzs5KSfvKE38M+8X/LL/JiUobHuPElpCvbVabSfNF4XrjMWvqeJ04bNPqm19m/8AUHtNfM62xt4zisrKOSrrc6jQq+y+wGj+7kk0t4vsZN3pqXRHQzTf1M65gwOburMjsLbd4WWk+hs17fPYn0+w5U3gDBpx+JJxw8ljVqaZfuNLlKacSle28otZ8oClp9J80oS6NbEV7p7xJfmXQ2la4kngkv7ZLll5eGgOElbzz0EOtqaam2/IoGrqFBMwLygt8m1O9yjMu2By2o6X1aMeUHF9DsKiMi/sO6AxeYfEbOm09xUA9E9vcypyjOEnCcXzRlFuMovymuhXDmA6qPtV1OMeX9rm/WUYyl/uxk5zVeILi5fNWrTqP+qTf6FObImAjYJAiWnEBFEXI6RDKQDmzquEdNVSM3jdM5SB0XCesq3q/F/pz2l6eoG/8AuapCXNTk4NdMPBt2HF1WliNenzpfmjtI0aVCFZJ0pqS9OqI46U5fDUXR7PAG1Y8URqRzRqrmSzyT+F58F+w4hqTUfeU8eZR7M4u54cxvHoWNPtaieHOWOmMsDqdb4nhQS3559oRf6vwjzb3jcpSa3lJyf1eTsNR0WEqTn+dYy/JzNa2wBl3EMl7RblweOwx0fQfQt8MDsbeopR+xHcUShZVXEve+cnjyBWjRy8GjGikkh9G25d+490ssCO3t0s/oYfEVJRWV5ydNjCOf1mPvJqK7dQIbXE4oZfdIx8stU7VRwl0RUjHmnldI/qBDODywLbogBhzZBVmS1GVqkgIJsgmiSTI2wMy9skzMcMdToJ7mbeW/gCixrElLA1zAZMYOlIagFiiaJEiWEQGzZC0aMbPI5WaAzoJk8E/BehaIeqKANM1WtQmpU5uLT6ZeH80egaZ7S6copXFOSksZlHdP1OB5EHKgPY7DiGzrLKrRSf5ZNRaLdzqVpTWZVqaXpJM8R5hJVfqB7VG6p1o/w580X9ijdaSmeX6fxBUoP4JYXjOUdJa+0h7KcF2ywNmWlNMT9hwW7LX6VZJxks+MrJdeH4AzoU8F2w/EI6C7FrT7Xu0BeUMj1AVzSW7Kta+T2i8gJdVuVMxHPL6bsu1qr/uZsqrUvhe/p2Alum8cvd7Y8BQo8qwu3UdThjrvJ9Rtaryr+4DZVkgKMpt9wAx5yKtSRt6rwzc0M+8oyS/miuaP3RhVEBHKRXnMkqMqykA5zI6mGhjmJkDNvKGCkbdWGSrHT8sDOA1v3cQTsNwKtKGTRt7Uda2WC8oYARQwipPZl3BUrx3AZzBzDRk5gSSmRSqkbmMbAdKsNdQZ9BeUBecbzC8o6NICS2uZxeYyafozqdI4oe0akn82zmIURzpgevaXc0ppP3kX6ZNj9ogltJbeDw6FWcfwya+TZp6brlSD3m2vVgelX9/nZPYqQvoQTbeDnIarzL/US+Y339N9Z8z8dgNmWqyqvlprbvJlujBQXXMu7MehqUIrbCK376ak8bgdJOrj5lGpU5mVKV+5ddiSVZY6gS5QhmVNUgm/iFA92jdwksSXX0MXWeB7W5TbgoyfScMRf1wWI1Y+f1Hq6x0kB5bxF7Nbijl0v40FvhfjX07/AEOGr0nFtNNNPdNYaPpKGoxe0vuclxtwlRuoOUElWW6lHv6PHUDxGTGqZYvrOVKUozi4tPG6x9iXS9ErXDxTg5eXjb7gU3IkpHaWXs0qYzUf0Rf/AOCYwXQDhVSbHq0OqudE5exm1rbAGSqAvuSzU2K1StgBHTwZ901klr3pQnNsBHIinIkkMaAjHxp5HwpFqlRAihbie5LfIN5AII0B6pD3IY6gDsDWhjqjXVAkEciB1iOVcC1z+o2UpLeLZTlXCF3j5AaELuTWz3Gw1ycHvErqcZbp4ZIpRe019QL1PiLPfBNHVZT2Rh3Vly4cfiX3I4X8ovbYDpoadlZb3fqIVLbWZcsdu3qKB7jU02XZspztKvlnVKAvuEwMrR9DlPDnN48I6e30qEVjH3KVODj0ZPG4a6gc7rPANG5qZlHbO+Ns7mvp3D1G3hywhGKXhGjK9SRl3V5J9AHXEUZ9xSRDcXE/JRnXl5AhvrFPJymrWvL2OrqV2cxxBX2YHJ3lTGTHurom1G73ZjzqZAlcsjkR02TqmBE2PpU8k1OybLPu1BbgNo25ZjSSKf7zRBU1QDRm0ipWrFGpfNladywLs7ggncFV1GN5gLDuBjrkORAJZVBjmNABciAACpkirv5kQAXLe4Se728Fr+DJ5ZkigdDC4pJJZ/sBz2QA+uEPAAEIpTeQACKpNlC4m/IoAZ9eT3KrYABFUf8AY43imTAAPPbmWZMrsAAnomtbLoKAF1LYwtWm89QADNiOggACbBDWQABCAAAAAAAAAAAAAAAAAAAAAA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1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7987" y="2192832"/>
            <a:ext cx="4788025" cy="2820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re 1"/>
          <p:cNvSpPr>
            <a:spLocks/>
          </p:cNvSpPr>
          <p:nvPr/>
        </p:nvSpPr>
        <p:spPr bwMode="auto">
          <a:xfrm>
            <a:off x="4211638" y="91245"/>
            <a:ext cx="4824858" cy="647701"/>
          </a:xfrm>
          <a:prstGeom prst="rect">
            <a:avLst/>
          </a:prstGeom>
          <a:noFill/>
          <a:ln w="9525">
            <a:noFill/>
            <a:miter lim="800000"/>
            <a:headEnd/>
            <a:tailEnd/>
          </a:ln>
        </p:spPr>
        <p:txBody>
          <a:bodyPr anchor="b"/>
          <a:lstStyle/>
          <a:p>
            <a:pPr>
              <a:lnSpc>
                <a:spcPct val="90000"/>
              </a:lnSpc>
            </a:pPr>
            <a:r>
              <a:rPr lang="fr-BE" sz="2800" dirty="0" err="1" smtClean="0">
                <a:solidFill>
                  <a:srgbClr val="1E6BBD"/>
                </a:solidFill>
                <a:latin typeface="Calibri" pitchFamily="34" charset="0"/>
                <a:cs typeface="Arial" charset="0"/>
              </a:rPr>
              <a:t>Example</a:t>
            </a:r>
            <a:r>
              <a:rPr lang="fr-BE" sz="2800" dirty="0" smtClean="0">
                <a:solidFill>
                  <a:srgbClr val="1E6BBD"/>
                </a:solidFill>
                <a:latin typeface="Calibri" pitchFamily="34" charset="0"/>
                <a:cs typeface="Arial" charset="0"/>
              </a:rPr>
              <a:t> of </a:t>
            </a:r>
            <a:r>
              <a:rPr lang="fr-BE" sz="2800" dirty="0" err="1" smtClean="0">
                <a:solidFill>
                  <a:srgbClr val="1E6BBD"/>
                </a:solidFill>
                <a:latin typeface="Calibri" pitchFamily="34" charset="0"/>
                <a:cs typeface="Arial" charset="0"/>
              </a:rPr>
              <a:t>Silver</a:t>
            </a:r>
            <a:r>
              <a:rPr lang="fr-BE" sz="2800" dirty="0" smtClean="0">
                <a:solidFill>
                  <a:srgbClr val="1E6BBD"/>
                </a:solidFill>
                <a:latin typeface="Calibri" pitchFamily="34" charset="0"/>
                <a:cs typeface="Arial" charset="0"/>
              </a:rPr>
              <a:t> </a:t>
            </a:r>
            <a:r>
              <a:rPr lang="fr-BE" sz="2800" dirty="0" err="1" smtClean="0">
                <a:solidFill>
                  <a:srgbClr val="1E6BBD"/>
                </a:solidFill>
                <a:latin typeface="Calibri" pitchFamily="34" charset="0"/>
                <a:cs typeface="Arial" charset="0"/>
              </a:rPr>
              <a:t>NPs</a:t>
            </a:r>
            <a:endParaRPr lang="fr-BE" sz="2800" dirty="0">
              <a:solidFill>
                <a:srgbClr val="1E6BBD"/>
              </a:solidFill>
              <a:latin typeface="Calibri" pitchFamily="34" charset="0"/>
              <a:cs typeface="Arial" charset="0"/>
            </a:endParaRPr>
          </a:p>
        </p:txBody>
      </p:sp>
      <p:pic>
        <p:nvPicPr>
          <p:cNvPr id="11" name="Picture 4"/>
          <p:cNvPicPr>
            <a:picLocks noChangeAspect="1" noChangeArrowheads="1"/>
          </p:cNvPicPr>
          <p:nvPr/>
        </p:nvPicPr>
        <p:blipFill>
          <a:blip r:embed="rId5"/>
          <a:srcRect/>
          <a:stretch>
            <a:fillRect/>
          </a:stretch>
        </p:blipFill>
        <p:spPr bwMode="auto">
          <a:xfrm>
            <a:off x="0" y="6453188"/>
            <a:ext cx="9144000" cy="425450"/>
          </a:xfrm>
          <a:prstGeom prst="rect">
            <a:avLst/>
          </a:prstGeom>
          <a:noFill/>
          <a:ln w="9525">
            <a:noFill/>
            <a:miter lim="800000"/>
            <a:headEnd/>
            <a:tailEnd/>
          </a:ln>
        </p:spPr>
      </p:pic>
      <p:sp>
        <p:nvSpPr>
          <p:cNvPr id="15" name="ZoneTexte 11"/>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b="1" dirty="0">
                <a:solidFill>
                  <a:schemeClr val="bg1"/>
                </a:solidFill>
                <a:latin typeface="Calibri" pitchFamily="34" charset="0"/>
              </a:rPr>
              <a:t>Introduction</a:t>
            </a:r>
            <a:r>
              <a:rPr lang="fr-BE" sz="1600" dirty="0">
                <a:solidFill>
                  <a:schemeClr val="tx2"/>
                </a:solidFill>
                <a:latin typeface="Calibri" pitchFamily="34" charset="0"/>
              </a:rPr>
              <a:t> </a:t>
            </a:r>
            <a:r>
              <a:rPr lang="fr-BE" sz="1600" dirty="0">
                <a:latin typeface="Calibri" pitchFamily="34" charset="0"/>
              </a:rPr>
              <a:t>– </a:t>
            </a:r>
            <a:r>
              <a:rPr lang="fr-BE" sz="1600" dirty="0" err="1">
                <a:latin typeface="Calibri" pitchFamily="34" charset="0"/>
              </a:rPr>
              <a:t>Hemolysis</a:t>
            </a:r>
            <a:r>
              <a:rPr lang="fr-BE" sz="1600" dirty="0">
                <a:latin typeface="Calibri" pitchFamily="34" charset="0"/>
              </a:rPr>
              <a:t> – </a:t>
            </a:r>
            <a:r>
              <a:rPr lang="fr-BE" sz="1600" dirty="0" err="1">
                <a:latin typeface="Calibri" pitchFamily="34" charset="0"/>
              </a:rPr>
              <a:t>Primary</a:t>
            </a:r>
            <a:r>
              <a:rPr lang="fr-BE" sz="1600" dirty="0">
                <a:latin typeface="Calibri" pitchFamily="34" charset="0"/>
              </a:rPr>
              <a:t> </a:t>
            </a:r>
            <a:r>
              <a:rPr lang="fr-BE" sz="1600" dirty="0" err="1" smtClean="0">
                <a:latin typeface="Calibri" pitchFamily="34" charset="0"/>
              </a:rPr>
              <a:t>haemostasis</a:t>
            </a:r>
            <a:r>
              <a:rPr lang="fr-BE" sz="1600" dirty="0" smtClean="0">
                <a:latin typeface="Calibri" pitchFamily="34" charset="0"/>
              </a:rPr>
              <a:t> </a:t>
            </a:r>
            <a:r>
              <a:rPr lang="fr-BE" sz="1600" dirty="0">
                <a:latin typeface="Calibri" pitchFamily="34" charset="0"/>
              </a:rPr>
              <a:t>– </a:t>
            </a:r>
            <a:r>
              <a:rPr lang="fr-BE" sz="1600" dirty="0" err="1">
                <a:latin typeface="Calibri" pitchFamily="34" charset="0"/>
              </a:rPr>
              <a:t>Secondary</a:t>
            </a:r>
            <a:r>
              <a:rPr lang="fr-BE" sz="1600" dirty="0">
                <a:latin typeface="Calibri" pitchFamily="34" charset="0"/>
              </a:rPr>
              <a:t> </a:t>
            </a:r>
            <a:r>
              <a:rPr lang="fr-BE" sz="1600" dirty="0" err="1" smtClean="0">
                <a:latin typeface="Calibri" pitchFamily="34" charset="0"/>
              </a:rPr>
              <a:t>haemostasis</a:t>
            </a:r>
            <a:r>
              <a:rPr lang="fr-BE" sz="1600" dirty="0" smtClean="0">
                <a:latin typeface="Calibri" pitchFamily="34" charset="0"/>
              </a:rPr>
              <a:t> </a:t>
            </a:r>
            <a:r>
              <a:rPr lang="fr-BE" sz="1600" dirty="0">
                <a:latin typeface="Calibri" pitchFamily="34" charset="0"/>
              </a:rPr>
              <a:t>– </a:t>
            </a:r>
            <a:r>
              <a:rPr lang="fr-BE" sz="1600" dirty="0" err="1">
                <a:latin typeface="Calibri" pitchFamily="34" charset="0"/>
              </a:rPr>
              <a:t>Fibrinolysis</a:t>
            </a:r>
            <a:r>
              <a:rPr lang="fr-BE" sz="1600" dirty="0">
                <a:latin typeface="Calibri" pitchFamily="34" charset="0"/>
              </a:rPr>
              <a:t> - Conclusion</a:t>
            </a:r>
          </a:p>
        </p:txBody>
      </p:sp>
    </p:spTree>
    <p:extLst>
      <p:ext uri="{BB962C8B-B14F-4D97-AF65-F5344CB8AC3E}">
        <p14:creationId xmlns:p14="http://schemas.microsoft.com/office/powerpoint/2010/main" val="3676207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89" name="Picture 3"/>
          <p:cNvPicPr>
            <a:picLocks noChangeAspect="1" noChangeArrowheads="1"/>
          </p:cNvPicPr>
          <p:nvPr/>
        </p:nvPicPr>
        <p:blipFill>
          <a:blip r:embed="rId3"/>
          <a:srcRect/>
          <a:stretch>
            <a:fillRect/>
          </a:stretch>
        </p:blipFill>
        <p:spPr bwMode="auto">
          <a:xfrm>
            <a:off x="-19050" y="0"/>
            <a:ext cx="4302125" cy="765175"/>
          </a:xfrm>
          <a:prstGeom prst="rect">
            <a:avLst/>
          </a:prstGeom>
          <a:noFill/>
          <a:ln w="9525">
            <a:noFill/>
            <a:miter lim="800000"/>
            <a:headEnd/>
            <a:tailEnd/>
          </a:ln>
        </p:spPr>
      </p:pic>
      <p:pic>
        <p:nvPicPr>
          <p:cNvPr id="217090" name="Picture 4"/>
          <p:cNvPicPr>
            <a:picLocks noChangeAspect="1" noChangeArrowheads="1"/>
          </p:cNvPicPr>
          <p:nvPr/>
        </p:nvPicPr>
        <p:blipFill>
          <a:blip r:embed="rId4"/>
          <a:srcRect/>
          <a:stretch>
            <a:fillRect/>
          </a:stretch>
        </p:blipFill>
        <p:spPr bwMode="auto">
          <a:xfrm>
            <a:off x="0" y="6453188"/>
            <a:ext cx="9144000" cy="425450"/>
          </a:xfrm>
          <a:prstGeom prst="rect">
            <a:avLst/>
          </a:prstGeom>
          <a:noFill/>
          <a:ln w="9525">
            <a:noFill/>
            <a:miter lim="800000"/>
            <a:headEnd/>
            <a:tailEnd/>
          </a:ln>
        </p:spPr>
      </p:pic>
      <p:sp>
        <p:nvSpPr>
          <p:cNvPr id="217091" name="Titre 1"/>
          <p:cNvSpPr>
            <a:spLocks/>
          </p:cNvSpPr>
          <p:nvPr/>
        </p:nvSpPr>
        <p:spPr bwMode="auto">
          <a:xfrm>
            <a:off x="4211638" y="-26988"/>
            <a:ext cx="4959350" cy="647701"/>
          </a:xfrm>
          <a:prstGeom prst="rect">
            <a:avLst/>
          </a:prstGeom>
          <a:noFill/>
          <a:ln w="9525">
            <a:noFill/>
            <a:miter lim="800000"/>
            <a:headEnd/>
            <a:tailEnd/>
          </a:ln>
        </p:spPr>
        <p:txBody>
          <a:bodyPr anchor="b"/>
          <a:lstStyle/>
          <a:p>
            <a:pPr>
              <a:lnSpc>
                <a:spcPct val="90000"/>
              </a:lnSpc>
            </a:pPr>
            <a:r>
              <a:rPr lang="fr-BE" sz="2800" dirty="0" err="1">
                <a:solidFill>
                  <a:srgbClr val="1E6BBD"/>
                </a:solidFill>
                <a:latin typeface="Calibri" pitchFamily="34" charset="0"/>
                <a:cs typeface="Arial" charset="0"/>
              </a:rPr>
              <a:t>Hemolysis</a:t>
            </a:r>
            <a:r>
              <a:rPr lang="fr-BE" sz="2800" dirty="0">
                <a:solidFill>
                  <a:srgbClr val="1E6BBD"/>
                </a:solidFill>
                <a:latin typeface="Calibri" pitchFamily="34" charset="0"/>
                <a:cs typeface="Arial" charset="0"/>
              </a:rPr>
              <a:t> : </a:t>
            </a:r>
            <a:r>
              <a:rPr lang="fr-BE" sz="2800" dirty="0" err="1">
                <a:solidFill>
                  <a:srgbClr val="1E6BBD"/>
                </a:solidFill>
                <a:latin typeface="Calibri" pitchFamily="34" charset="0"/>
                <a:cs typeface="Arial" charset="0"/>
              </a:rPr>
              <a:t>definition</a:t>
            </a:r>
            <a:endParaRPr lang="fr-BE" sz="2800" dirty="0">
              <a:solidFill>
                <a:srgbClr val="1E6BBD"/>
              </a:solidFill>
              <a:latin typeface="Calibri" pitchFamily="34" charset="0"/>
              <a:cs typeface="Arial" charset="0"/>
            </a:endParaRPr>
          </a:p>
        </p:txBody>
      </p:sp>
      <p:sp>
        <p:nvSpPr>
          <p:cNvPr id="217092" name="ZoneTexte 3"/>
          <p:cNvSpPr txBox="1">
            <a:spLocks noChangeArrowheads="1"/>
          </p:cNvSpPr>
          <p:nvPr/>
        </p:nvSpPr>
        <p:spPr bwMode="auto">
          <a:xfrm>
            <a:off x="179388" y="908050"/>
            <a:ext cx="8713787" cy="1477328"/>
          </a:xfrm>
          <a:prstGeom prst="rect">
            <a:avLst/>
          </a:prstGeom>
          <a:noFill/>
          <a:ln w="9525">
            <a:noFill/>
            <a:miter lim="800000"/>
            <a:headEnd/>
            <a:tailEnd/>
          </a:ln>
        </p:spPr>
        <p:txBody>
          <a:bodyPr>
            <a:spAutoFit/>
          </a:bodyPr>
          <a:lstStyle/>
          <a:p>
            <a:pPr algn="just"/>
            <a:r>
              <a:rPr lang="fr-BE" dirty="0" smtClean="0">
                <a:latin typeface="Calibri" pitchFamily="34" charset="0"/>
              </a:rPr>
              <a:t>-    </a:t>
            </a:r>
            <a:r>
              <a:rPr lang="fr-BE" dirty="0" err="1" smtClean="0">
                <a:latin typeface="Calibri" pitchFamily="34" charset="0"/>
              </a:rPr>
              <a:t>Red</a:t>
            </a:r>
            <a:r>
              <a:rPr lang="fr-BE" dirty="0" smtClean="0">
                <a:latin typeface="Calibri" pitchFamily="34" charset="0"/>
              </a:rPr>
              <a:t> </a:t>
            </a:r>
            <a:r>
              <a:rPr lang="fr-BE" dirty="0" err="1">
                <a:latin typeface="Calibri" pitchFamily="34" charset="0"/>
              </a:rPr>
              <a:t>blood</a:t>
            </a:r>
            <a:r>
              <a:rPr lang="fr-BE" dirty="0">
                <a:latin typeface="Calibri" pitchFamily="34" charset="0"/>
              </a:rPr>
              <a:t> </a:t>
            </a:r>
            <a:r>
              <a:rPr lang="fr-BE" dirty="0" err="1">
                <a:latin typeface="Calibri" pitchFamily="34" charset="0"/>
              </a:rPr>
              <a:t>cells</a:t>
            </a:r>
            <a:r>
              <a:rPr lang="fr-BE" dirty="0">
                <a:latin typeface="Calibri" pitchFamily="34" charset="0"/>
              </a:rPr>
              <a:t> </a:t>
            </a:r>
            <a:r>
              <a:rPr lang="fr-BE" dirty="0" err="1">
                <a:latin typeface="Calibri" pitchFamily="34" charset="0"/>
              </a:rPr>
              <a:t>hemolysis</a:t>
            </a:r>
            <a:r>
              <a:rPr lang="fr-BE" dirty="0">
                <a:latin typeface="Calibri" pitchFamily="34" charset="0"/>
              </a:rPr>
              <a:t> </a:t>
            </a:r>
            <a:r>
              <a:rPr lang="fr-BE" dirty="0" smtClean="0">
                <a:latin typeface="Calibri" pitchFamily="34" charset="0"/>
              </a:rPr>
              <a:t>: </a:t>
            </a:r>
            <a:r>
              <a:rPr lang="en-US" dirty="0" smtClean="0">
                <a:latin typeface="Calibri" pitchFamily="34" charset="0"/>
              </a:rPr>
              <a:t>breakdown </a:t>
            </a:r>
            <a:r>
              <a:rPr lang="en-US" dirty="0">
                <a:latin typeface="Calibri" pitchFamily="34" charset="0"/>
              </a:rPr>
              <a:t>of the </a:t>
            </a:r>
            <a:r>
              <a:rPr lang="en-US" dirty="0" smtClean="0">
                <a:latin typeface="Calibri" pitchFamily="34" charset="0"/>
              </a:rPr>
              <a:t>membrane</a:t>
            </a:r>
          </a:p>
          <a:p>
            <a:pPr algn="just"/>
            <a:endParaRPr lang="en-US" dirty="0">
              <a:latin typeface="Calibri" pitchFamily="34" charset="0"/>
            </a:endParaRPr>
          </a:p>
          <a:p>
            <a:pPr marL="285750" indent="-285750" algn="just">
              <a:buFontTx/>
              <a:buChar char="-"/>
            </a:pPr>
            <a:r>
              <a:rPr lang="en-US" dirty="0" smtClean="0">
                <a:latin typeface="Calibri" pitchFamily="34" charset="0"/>
              </a:rPr>
              <a:t>Anemia, hypoxia…</a:t>
            </a:r>
          </a:p>
          <a:p>
            <a:pPr marL="285750" indent="-285750" algn="just">
              <a:buFontTx/>
              <a:buChar char="-"/>
            </a:pPr>
            <a:endParaRPr lang="en-US" dirty="0" smtClean="0">
              <a:latin typeface="Calibri" pitchFamily="34" charset="0"/>
            </a:endParaRPr>
          </a:p>
          <a:p>
            <a:pPr marL="285750" indent="-285750" algn="just">
              <a:buFontTx/>
              <a:buChar char="-"/>
            </a:pPr>
            <a:r>
              <a:rPr lang="en-US" dirty="0" smtClean="0">
                <a:latin typeface="Calibri" pitchFamily="34" charset="0"/>
              </a:rPr>
              <a:t>Major </a:t>
            </a:r>
            <a:r>
              <a:rPr lang="en-US" dirty="0">
                <a:latin typeface="Calibri" pitchFamily="34" charset="0"/>
              </a:rPr>
              <a:t>factor to be </a:t>
            </a:r>
            <a:r>
              <a:rPr lang="en-US" dirty="0" smtClean="0">
                <a:latin typeface="Calibri" pitchFamily="34" charset="0"/>
              </a:rPr>
              <a:t>studied</a:t>
            </a:r>
            <a:endParaRPr lang="fr-BE" dirty="0">
              <a:latin typeface="Calibri" pitchFamily="34" charset="0"/>
            </a:endParaRPr>
          </a:p>
        </p:txBody>
      </p:sp>
      <p:pic>
        <p:nvPicPr>
          <p:cNvPr id="217093" name="Picture 2" descr="http://cih-police-scientifique.e-monsite.com/medias/images/hemoglobine-glyquee.jpg"/>
          <p:cNvPicPr>
            <a:picLocks noChangeAspect="1" noChangeArrowheads="1"/>
          </p:cNvPicPr>
          <p:nvPr/>
        </p:nvPicPr>
        <p:blipFill>
          <a:blip r:embed="rId5"/>
          <a:srcRect/>
          <a:stretch>
            <a:fillRect/>
          </a:stretch>
        </p:blipFill>
        <p:spPr bwMode="auto">
          <a:xfrm>
            <a:off x="2016906" y="2492896"/>
            <a:ext cx="5110187" cy="3833684"/>
          </a:xfrm>
          <a:prstGeom prst="rect">
            <a:avLst/>
          </a:prstGeom>
          <a:noFill/>
          <a:ln w="9525">
            <a:noFill/>
            <a:miter lim="800000"/>
            <a:headEnd/>
            <a:tailEnd/>
          </a:ln>
        </p:spPr>
      </p:pic>
      <p:sp>
        <p:nvSpPr>
          <p:cNvPr id="217094" name="ZoneTexte 10"/>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a:latin typeface="Calibri" pitchFamily="34" charset="0"/>
              </a:rPr>
              <a:t>Introduction – </a:t>
            </a:r>
            <a:r>
              <a:rPr lang="fr-BE" sz="1600" b="1">
                <a:solidFill>
                  <a:schemeClr val="bg1"/>
                </a:solidFill>
                <a:latin typeface="Calibri" pitchFamily="34" charset="0"/>
              </a:rPr>
              <a:t>Hemolysis </a:t>
            </a:r>
            <a:r>
              <a:rPr lang="fr-BE" sz="1600">
                <a:latin typeface="Calibri" pitchFamily="34" charset="0"/>
              </a:rPr>
              <a:t>– Primary haemostasis – Secondary haemostasis – Fibrinolysis - Conclusion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19050" y="0"/>
            <a:ext cx="4302125" cy="765175"/>
          </a:xfrm>
          <a:prstGeom prst="rect">
            <a:avLst/>
          </a:prstGeom>
          <a:noFill/>
          <a:ln w="9525">
            <a:noFill/>
            <a:miter lim="800000"/>
            <a:headEnd/>
            <a:tailEnd/>
          </a:ln>
        </p:spPr>
      </p:pic>
      <p:sp>
        <p:nvSpPr>
          <p:cNvPr id="6" name="Titre 1"/>
          <p:cNvSpPr>
            <a:spLocks/>
          </p:cNvSpPr>
          <p:nvPr/>
        </p:nvSpPr>
        <p:spPr bwMode="auto">
          <a:xfrm>
            <a:off x="4211638" y="117003"/>
            <a:ext cx="4824858" cy="647701"/>
          </a:xfrm>
          <a:prstGeom prst="rect">
            <a:avLst/>
          </a:prstGeom>
          <a:noFill/>
          <a:ln w="9525">
            <a:noFill/>
            <a:miter lim="800000"/>
            <a:headEnd/>
            <a:tailEnd/>
          </a:ln>
        </p:spPr>
        <p:txBody>
          <a:bodyPr anchor="b"/>
          <a:lstStyle/>
          <a:p>
            <a:pPr>
              <a:lnSpc>
                <a:spcPct val="90000"/>
              </a:lnSpc>
            </a:pPr>
            <a:r>
              <a:rPr lang="fr-BE" sz="2800" dirty="0" err="1">
                <a:solidFill>
                  <a:srgbClr val="1E6BBD"/>
                </a:solidFill>
                <a:latin typeface="Calibri" pitchFamily="34" charset="0"/>
                <a:cs typeface="Arial" charset="0"/>
              </a:rPr>
              <a:t>Hemolysis</a:t>
            </a:r>
            <a:r>
              <a:rPr lang="fr-BE" sz="2800" dirty="0">
                <a:solidFill>
                  <a:srgbClr val="1E6BBD"/>
                </a:solidFill>
                <a:latin typeface="Calibri" pitchFamily="34" charset="0"/>
                <a:cs typeface="Arial" charset="0"/>
              </a:rPr>
              <a:t> : </a:t>
            </a:r>
            <a:r>
              <a:rPr lang="fr-BE" sz="2800" dirty="0" smtClean="0">
                <a:solidFill>
                  <a:srgbClr val="1E6BBD"/>
                </a:solidFill>
                <a:latin typeface="Calibri" pitchFamily="34" charset="0"/>
                <a:cs typeface="Arial" charset="0"/>
              </a:rPr>
              <a:t>test</a:t>
            </a:r>
            <a:endParaRPr lang="fr-BE" sz="2800" dirty="0">
              <a:solidFill>
                <a:srgbClr val="1E6BBD"/>
              </a:solidFill>
              <a:latin typeface="Calibri" pitchFamily="34" charset="0"/>
              <a:cs typeface="Arial" charset="0"/>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505422"/>
            <a:ext cx="3528392" cy="2970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251520" y="1052736"/>
            <a:ext cx="8640960" cy="1015663"/>
          </a:xfrm>
          <a:prstGeom prst="rect">
            <a:avLst/>
          </a:prstGeom>
          <a:noFill/>
        </p:spPr>
        <p:txBody>
          <a:bodyPr wrap="square" rtlCol="0">
            <a:spAutoFit/>
          </a:bodyPr>
          <a:lstStyle/>
          <a:p>
            <a:r>
              <a:rPr lang="fr-BE" sz="2000" dirty="0" err="1" smtClean="0"/>
              <a:t>Red</a:t>
            </a:r>
            <a:r>
              <a:rPr lang="fr-BE" sz="2000" dirty="0" smtClean="0"/>
              <a:t> </a:t>
            </a:r>
            <a:r>
              <a:rPr lang="fr-BE" sz="2000" dirty="0" err="1" smtClean="0"/>
              <a:t>blood</a:t>
            </a:r>
            <a:r>
              <a:rPr lang="fr-BE" sz="2000" dirty="0" smtClean="0"/>
              <a:t> </a:t>
            </a:r>
            <a:r>
              <a:rPr lang="fr-BE" sz="2000" dirty="0" err="1" smtClean="0"/>
              <a:t>cells</a:t>
            </a:r>
            <a:r>
              <a:rPr lang="fr-BE" sz="2000" dirty="0" smtClean="0"/>
              <a:t> in contact </a:t>
            </a:r>
            <a:r>
              <a:rPr lang="fr-BE" sz="2000" dirty="0" err="1" smtClean="0"/>
              <a:t>with</a:t>
            </a:r>
            <a:r>
              <a:rPr lang="fr-BE" sz="2000" dirty="0" smtClean="0"/>
              <a:t> </a:t>
            </a:r>
            <a:r>
              <a:rPr lang="fr-BE" sz="2000" dirty="0" err="1" smtClean="0"/>
              <a:t>NPs</a:t>
            </a:r>
            <a:r>
              <a:rPr lang="fr-BE" sz="2000" dirty="0" smtClean="0"/>
              <a:t>, centrifugation, </a:t>
            </a:r>
            <a:r>
              <a:rPr lang="en-US" sz="2000" dirty="0">
                <a:latin typeface="Calibri" pitchFamily="34" charset="0"/>
              </a:rPr>
              <a:t>OD</a:t>
            </a:r>
            <a:r>
              <a:rPr lang="en-US" sz="2000" baseline="-25000" dirty="0">
                <a:latin typeface="Calibri" pitchFamily="34" charset="0"/>
              </a:rPr>
              <a:t>550 nm</a:t>
            </a:r>
            <a:r>
              <a:rPr lang="en-US" sz="2000" dirty="0">
                <a:latin typeface="Calibri" pitchFamily="34" charset="0"/>
              </a:rPr>
              <a:t> measurement of the supernatant (hemoglobin)</a:t>
            </a:r>
          </a:p>
          <a:p>
            <a:r>
              <a:rPr lang="fr-BE" sz="2000" dirty="0" smtClean="0"/>
              <a:t> </a:t>
            </a:r>
            <a:endParaRPr lang="fr-BE" sz="2000" dirty="0"/>
          </a:p>
        </p:txBody>
      </p:sp>
      <p:pic>
        <p:nvPicPr>
          <p:cNvPr id="1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l="27975" r="25943" b="13353"/>
          <a:stretch>
            <a:fillRect/>
          </a:stretch>
        </p:blipFill>
        <p:spPr bwMode="auto">
          <a:xfrm>
            <a:off x="8285163" y="123825"/>
            <a:ext cx="608012" cy="857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6" cstate="print"/>
          <a:srcRect/>
          <a:stretch>
            <a:fillRect/>
          </a:stretch>
        </p:blipFill>
        <p:spPr bwMode="auto">
          <a:xfrm>
            <a:off x="4283075" y="2498945"/>
            <a:ext cx="4641193" cy="3157318"/>
          </a:xfrm>
          <a:prstGeom prst="rect">
            <a:avLst/>
          </a:prstGeom>
          <a:noFill/>
          <a:ln w="9525">
            <a:noFill/>
            <a:miter lim="800000"/>
            <a:headEnd/>
            <a:tailEnd/>
          </a:ln>
        </p:spPr>
      </p:pic>
      <p:pic>
        <p:nvPicPr>
          <p:cNvPr id="10" name="Picture 4"/>
          <p:cNvPicPr>
            <a:picLocks noChangeAspect="1" noChangeArrowheads="1"/>
          </p:cNvPicPr>
          <p:nvPr/>
        </p:nvPicPr>
        <p:blipFill>
          <a:blip r:embed="rId7"/>
          <a:srcRect/>
          <a:stretch>
            <a:fillRect/>
          </a:stretch>
        </p:blipFill>
        <p:spPr bwMode="auto">
          <a:xfrm>
            <a:off x="0" y="6453188"/>
            <a:ext cx="9144000" cy="425450"/>
          </a:xfrm>
          <a:prstGeom prst="rect">
            <a:avLst/>
          </a:prstGeom>
          <a:noFill/>
          <a:ln w="9525">
            <a:noFill/>
            <a:miter lim="800000"/>
            <a:headEnd/>
            <a:tailEnd/>
          </a:ln>
        </p:spPr>
      </p:pic>
      <p:sp>
        <p:nvSpPr>
          <p:cNvPr id="11" name="ZoneTexte 10"/>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a:latin typeface="Calibri" pitchFamily="34" charset="0"/>
              </a:rPr>
              <a:t>Introduction – </a:t>
            </a:r>
            <a:r>
              <a:rPr lang="fr-BE" sz="1600" b="1">
                <a:solidFill>
                  <a:schemeClr val="bg1"/>
                </a:solidFill>
                <a:latin typeface="Calibri" pitchFamily="34" charset="0"/>
              </a:rPr>
              <a:t>Hemolysis </a:t>
            </a:r>
            <a:r>
              <a:rPr lang="fr-BE" sz="1600">
                <a:latin typeface="Calibri" pitchFamily="34" charset="0"/>
              </a:rPr>
              <a:t>– Primary haemostasis – Secondary haemostasis – Fibrinolysis - Conclusion</a:t>
            </a:r>
          </a:p>
        </p:txBody>
      </p:sp>
    </p:spTree>
    <p:extLst>
      <p:ext uri="{BB962C8B-B14F-4D97-AF65-F5344CB8AC3E}">
        <p14:creationId xmlns:p14="http://schemas.microsoft.com/office/powerpoint/2010/main" val="4062448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4" cstate="print"/>
          <a:srcRect/>
          <a:stretch>
            <a:fillRect/>
          </a:stretch>
        </p:blipFill>
        <p:spPr bwMode="auto">
          <a:xfrm>
            <a:off x="-19050" y="0"/>
            <a:ext cx="4302125" cy="765175"/>
          </a:xfrm>
          <a:prstGeom prst="rect">
            <a:avLst/>
          </a:prstGeom>
          <a:noFill/>
          <a:ln w="9525">
            <a:noFill/>
            <a:miter lim="800000"/>
            <a:headEnd/>
            <a:tailEnd/>
          </a:ln>
        </p:spPr>
      </p:pic>
      <p:sp>
        <p:nvSpPr>
          <p:cNvPr id="6" name="Titre 1"/>
          <p:cNvSpPr>
            <a:spLocks/>
          </p:cNvSpPr>
          <p:nvPr/>
        </p:nvSpPr>
        <p:spPr bwMode="auto">
          <a:xfrm>
            <a:off x="4211638" y="117003"/>
            <a:ext cx="4824858" cy="647701"/>
          </a:xfrm>
          <a:prstGeom prst="rect">
            <a:avLst/>
          </a:prstGeom>
          <a:noFill/>
          <a:ln w="9525">
            <a:noFill/>
            <a:miter lim="800000"/>
            <a:headEnd/>
            <a:tailEnd/>
          </a:ln>
        </p:spPr>
        <p:txBody>
          <a:bodyPr anchor="b"/>
          <a:lstStyle/>
          <a:p>
            <a:pPr>
              <a:lnSpc>
                <a:spcPct val="90000"/>
              </a:lnSpc>
            </a:pPr>
            <a:r>
              <a:rPr lang="fr-BE" sz="2800" dirty="0" err="1">
                <a:solidFill>
                  <a:srgbClr val="1E6BBD"/>
                </a:solidFill>
                <a:latin typeface="Calibri" pitchFamily="34" charset="0"/>
                <a:cs typeface="Arial" charset="0"/>
              </a:rPr>
              <a:t>Hemolysis</a:t>
            </a:r>
            <a:r>
              <a:rPr lang="fr-BE" sz="2800" dirty="0">
                <a:solidFill>
                  <a:srgbClr val="1E6BBD"/>
                </a:solidFill>
                <a:latin typeface="Calibri" pitchFamily="34" charset="0"/>
                <a:cs typeface="Arial" charset="0"/>
              </a:rPr>
              <a:t> : </a:t>
            </a:r>
            <a:r>
              <a:rPr lang="fr-BE" sz="2800" dirty="0" smtClean="0">
                <a:solidFill>
                  <a:srgbClr val="1E6BBD"/>
                </a:solidFill>
                <a:latin typeface="Calibri" pitchFamily="34" charset="0"/>
                <a:cs typeface="Arial" charset="0"/>
              </a:rPr>
              <a:t>test</a:t>
            </a:r>
            <a:endParaRPr lang="fr-BE" sz="2800" dirty="0">
              <a:solidFill>
                <a:srgbClr val="1E6BBD"/>
              </a:solidFill>
              <a:latin typeface="Calibri" pitchFamily="34" charset="0"/>
              <a:cs typeface="Arial" charset="0"/>
            </a:endParaRPr>
          </a:p>
        </p:txBody>
      </p:sp>
      <p:sp>
        <p:nvSpPr>
          <p:cNvPr id="2" name="Rectangle 42"/>
          <p:cNvSpPr>
            <a:spLocks noChangeArrowheads="1"/>
          </p:cNvSpPr>
          <p:nvPr/>
        </p:nvSpPr>
        <p:spPr bwMode="auto">
          <a:xfrm>
            <a:off x="3888872" y="325962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9" name="Objet 8"/>
          <p:cNvGraphicFramePr>
            <a:graphicFrameLocks noChangeAspect="1"/>
          </p:cNvGraphicFramePr>
          <p:nvPr>
            <p:extLst/>
          </p:nvPr>
        </p:nvGraphicFramePr>
        <p:xfrm>
          <a:off x="1497449" y="3440164"/>
          <a:ext cx="6149101" cy="2509116"/>
        </p:xfrm>
        <a:graphic>
          <a:graphicData uri="http://schemas.openxmlformats.org/presentationml/2006/ole">
            <mc:AlternateContent xmlns:mc="http://schemas.openxmlformats.org/markup-compatibility/2006">
              <mc:Choice xmlns:v="urn:schemas-microsoft-com:vml" Requires="v">
                <p:oleObj spid="_x0000_s368649" name="Prism 5" r:id="rId5" imgW="4969440" imgH="2025360" progId="Prism5.Document">
                  <p:embed/>
                </p:oleObj>
              </mc:Choice>
              <mc:Fallback>
                <p:oleObj name="Prism 5" r:id="rId5" imgW="4969440" imgH="2025360" progId="Prism5.Document">
                  <p:embed/>
                  <p:pic>
                    <p:nvPicPr>
                      <p:cNvPr id="0" name=""/>
                      <p:cNvPicPr>
                        <a:picLocks noChangeAspect="1" noChangeArrowheads="1"/>
                      </p:cNvPicPr>
                      <p:nvPr/>
                    </p:nvPicPr>
                    <p:blipFill>
                      <a:blip r:embed="rId6"/>
                      <a:srcRect/>
                      <a:stretch>
                        <a:fillRect/>
                      </a:stretch>
                    </p:blipFill>
                    <p:spPr bwMode="auto">
                      <a:xfrm>
                        <a:off x="1497449" y="3440164"/>
                        <a:ext cx="6149101" cy="2509116"/>
                      </a:xfrm>
                      <a:prstGeom prst="rect">
                        <a:avLst/>
                      </a:prstGeom>
                      <a:noFill/>
                      <a:extLst/>
                    </p:spPr>
                  </p:pic>
                </p:oleObj>
              </mc:Fallback>
            </mc:AlternateContent>
          </a:graphicData>
        </a:graphic>
      </p:graphicFrame>
      <p:pic>
        <p:nvPicPr>
          <p:cNvPr id="10"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l="27975" r="25943" b="13353"/>
          <a:stretch>
            <a:fillRect/>
          </a:stretch>
        </p:blipFill>
        <p:spPr bwMode="auto">
          <a:xfrm>
            <a:off x="8285163" y="123825"/>
            <a:ext cx="608012" cy="857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 name="Rectangle 26"/>
          <p:cNvSpPr>
            <a:spLocks/>
          </p:cNvSpPr>
          <p:nvPr/>
        </p:nvSpPr>
        <p:spPr bwMode="auto">
          <a:xfrm>
            <a:off x="155072" y="1061970"/>
            <a:ext cx="74676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Bef>
                <a:spcPts val="600"/>
              </a:spcBef>
              <a:buClr>
                <a:schemeClr val="accent1"/>
              </a:buClr>
              <a:buSzPct val="70000"/>
              <a:buFont typeface="Wingdings" panose="05000000000000000000" pitchFamily="2" charset="2"/>
              <a:buChar char=""/>
              <a:defRPr sz="2400">
                <a:solidFill>
                  <a:schemeClr val="tx1"/>
                </a:solidFill>
                <a:latin typeface="Arial" panose="020B0604020202020204" pitchFamily="34" charset="0"/>
              </a:defRPr>
            </a:lvl1pPr>
            <a:lvl2pPr marL="639763" indent="-273050" eaLnBrk="0" hangingPunct="0">
              <a:spcBef>
                <a:spcPct val="20000"/>
              </a:spcBef>
              <a:buClr>
                <a:schemeClr val="accent1"/>
              </a:buClr>
              <a:buSzPct val="80000"/>
              <a:buFont typeface="Wingdings 2" panose="05020102010507070707" pitchFamily="18" charset="2"/>
              <a:buChar char=""/>
              <a:defRPr sz="2100">
                <a:solidFill>
                  <a:schemeClr val="tx1"/>
                </a:solidFill>
                <a:latin typeface="Arial" panose="020B0604020202020204" pitchFamily="34" charset="0"/>
              </a:defRPr>
            </a:lvl2pPr>
            <a:lvl3pPr indent="-182563" eaLnBrk="0" hangingPunct="0">
              <a:spcBef>
                <a:spcPct val="20000"/>
              </a:spcBef>
              <a:buClr>
                <a:srgbClr val="0C61AE"/>
              </a:buClr>
              <a:buSzPct val="60000"/>
              <a:buFont typeface="Wingdings" panose="05000000000000000000" pitchFamily="2" charset="2"/>
              <a:buChar char=""/>
              <a:defRPr>
                <a:solidFill>
                  <a:schemeClr val="tx1"/>
                </a:solidFill>
                <a:latin typeface="Arial" panose="020B0604020202020204" pitchFamily="34" charset="0"/>
              </a:defRPr>
            </a:lvl3pPr>
            <a:lvl4pPr marL="1187450" indent="-182563" eaLnBrk="0" hangingPunct="0">
              <a:spcBef>
                <a:spcPct val="20000"/>
              </a:spcBef>
              <a:buClr>
                <a:srgbClr val="AABBDF"/>
              </a:buClr>
              <a:buSzPct val="60000"/>
              <a:buFont typeface="Wingdings" panose="05000000000000000000" pitchFamily="2" charset="2"/>
              <a:buChar char=""/>
              <a:defRPr>
                <a:solidFill>
                  <a:schemeClr val="tx1"/>
                </a:solidFill>
                <a:latin typeface="Arial" panose="020B0604020202020204" pitchFamily="34" charset="0"/>
              </a:defRPr>
            </a:lvl4pPr>
            <a:lvl5pPr marL="1462088" indent="-182563" eaLnBrk="0" hangingPunct="0">
              <a:spcBef>
                <a:spcPct val="20000"/>
              </a:spcBef>
              <a:buClr>
                <a:srgbClr val="AACCE9"/>
              </a:buClr>
              <a:buSzPct val="68000"/>
              <a:buFont typeface="Wingdings 2" panose="05020102010507070707" pitchFamily="18" charset="2"/>
              <a:buChar char=""/>
              <a:defRPr sz="1600">
                <a:solidFill>
                  <a:schemeClr val="tx1"/>
                </a:solidFill>
                <a:latin typeface="Arial" panose="020B0604020202020204" pitchFamily="34" charset="0"/>
              </a:defRPr>
            </a:lvl5pPr>
            <a:lvl6pPr marL="1919288" indent="-182563" eaLnBrk="0" fontAlgn="base" hangingPunct="0">
              <a:spcBef>
                <a:spcPct val="20000"/>
              </a:spcBef>
              <a:spcAft>
                <a:spcPct val="0"/>
              </a:spcAft>
              <a:buClr>
                <a:srgbClr val="AACCE9"/>
              </a:buClr>
              <a:buSzPct val="68000"/>
              <a:buFont typeface="Wingdings 2" panose="05020102010507070707" pitchFamily="18" charset="2"/>
              <a:buChar char=""/>
              <a:defRPr sz="1600">
                <a:solidFill>
                  <a:schemeClr val="tx1"/>
                </a:solidFill>
                <a:latin typeface="Arial" panose="020B0604020202020204" pitchFamily="34" charset="0"/>
              </a:defRPr>
            </a:lvl6pPr>
            <a:lvl7pPr marL="2376488" indent="-182563" eaLnBrk="0" fontAlgn="base" hangingPunct="0">
              <a:spcBef>
                <a:spcPct val="20000"/>
              </a:spcBef>
              <a:spcAft>
                <a:spcPct val="0"/>
              </a:spcAft>
              <a:buClr>
                <a:srgbClr val="AACCE9"/>
              </a:buClr>
              <a:buSzPct val="68000"/>
              <a:buFont typeface="Wingdings 2" panose="05020102010507070707" pitchFamily="18" charset="2"/>
              <a:buChar char=""/>
              <a:defRPr sz="1600">
                <a:solidFill>
                  <a:schemeClr val="tx1"/>
                </a:solidFill>
                <a:latin typeface="Arial" panose="020B0604020202020204" pitchFamily="34" charset="0"/>
              </a:defRPr>
            </a:lvl7pPr>
            <a:lvl8pPr marL="2833688" indent="-182563" eaLnBrk="0" fontAlgn="base" hangingPunct="0">
              <a:spcBef>
                <a:spcPct val="20000"/>
              </a:spcBef>
              <a:spcAft>
                <a:spcPct val="0"/>
              </a:spcAft>
              <a:buClr>
                <a:srgbClr val="AACCE9"/>
              </a:buClr>
              <a:buSzPct val="68000"/>
              <a:buFont typeface="Wingdings 2" panose="05020102010507070707" pitchFamily="18" charset="2"/>
              <a:buChar char=""/>
              <a:defRPr sz="1600">
                <a:solidFill>
                  <a:schemeClr val="tx1"/>
                </a:solidFill>
                <a:latin typeface="Arial" panose="020B0604020202020204" pitchFamily="34" charset="0"/>
              </a:defRPr>
            </a:lvl8pPr>
            <a:lvl9pPr marL="3290888" indent="-182563" eaLnBrk="0" fontAlgn="base" hangingPunct="0">
              <a:spcBef>
                <a:spcPct val="20000"/>
              </a:spcBef>
              <a:spcAft>
                <a:spcPct val="0"/>
              </a:spcAft>
              <a:buClr>
                <a:srgbClr val="AACCE9"/>
              </a:buClr>
              <a:buSzPct val="68000"/>
              <a:buFont typeface="Wingdings 2" panose="05020102010507070707" pitchFamily="18" charset="2"/>
              <a:buChar char=""/>
              <a:defRPr sz="1600">
                <a:solidFill>
                  <a:schemeClr val="tx1"/>
                </a:solidFill>
                <a:latin typeface="Arial" panose="020B0604020202020204" pitchFamily="34" charset="0"/>
              </a:defRPr>
            </a:lvl9pPr>
          </a:lstStyle>
          <a:p>
            <a:pPr>
              <a:lnSpc>
                <a:spcPct val="150000"/>
              </a:lnSpc>
            </a:pPr>
            <a:r>
              <a:rPr lang="en-US" sz="1800" dirty="0"/>
              <a:t>Mix RBC 10% (v/v) (190 µL) and NP (10 µL) </a:t>
            </a:r>
          </a:p>
          <a:p>
            <a:pPr>
              <a:lnSpc>
                <a:spcPct val="150000"/>
              </a:lnSpc>
            </a:pPr>
            <a:r>
              <a:rPr lang="en-US" sz="1800" dirty="0"/>
              <a:t>Shaking @ </a:t>
            </a:r>
            <a:r>
              <a:rPr lang="en-US" sz="1800" dirty="0" err="1"/>
              <a:t>rt</a:t>
            </a:r>
            <a:r>
              <a:rPr lang="en-US" sz="1800" dirty="0"/>
              <a:t> for 1h</a:t>
            </a:r>
          </a:p>
          <a:p>
            <a:pPr>
              <a:lnSpc>
                <a:spcPct val="150000"/>
              </a:lnSpc>
            </a:pPr>
            <a:r>
              <a:rPr lang="en-US" sz="1800" dirty="0"/>
              <a:t>Centrifugation 5 min @ 10,000 g</a:t>
            </a:r>
          </a:p>
          <a:p>
            <a:pPr>
              <a:lnSpc>
                <a:spcPct val="150000"/>
              </a:lnSpc>
            </a:pPr>
            <a:r>
              <a:rPr lang="en-US" sz="1800" dirty="0"/>
              <a:t>OD</a:t>
            </a:r>
            <a:r>
              <a:rPr lang="en-US" sz="1800" baseline="-25000" dirty="0"/>
              <a:t>550 nm</a:t>
            </a:r>
            <a:r>
              <a:rPr lang="en-US" sz="1800" dirty="0"/>
              <a:t> measurement of the supernatant</a:t>
            </a:r>
          </a:p>
          <a:p>
            <a:pPr>
              <a:lnSpc>
                <a:spcPct val="150000"/>
              </a:lnSpc>
            </a:pPr>
            <a:endParaRPr lang="fr-FR" sz="1800" dirty="0"/>
          </a:p>
        </p:txBody>
      </p:sp>
      <p:pic>
        <p:nvPicPr>
          <p:cNvPr id="11" name="Picture 4"/>
          <p:cNvPicPr>
            <a:picLocks noChangeAspect="1" noChangeArrowheads="1"/>
          </p:cNvPicPr>
          <p:nvPr/>
        </p:nvPicPr>
        <p:blipFill>
          <a:blip r:embed="rId8"/>
          <a:srcRect/>
          <a:stretch>
            <a:fillRect/>
          </a:stretch>
        </p:blipFill>
        <p:spPr bwMode="auto">
          <a:xfrm>
            <a:off x="0" y="6453188"/>
            <a:ext cx="9144000" cy="425450"/>
          </a:xfrm>
          <a:prstGeom prst="rect">
            <a:avLst/>
          </a:prstGeom>
          <a:noFill/>
          <a:ln w="9525">
            <a:noFill/>
            <a:miter lim="800000"/>
            <a:headEnd/>
            <a:tailEnd/>
          </a:ln>
        </p:spPr>
      </p:pic>
      <p:sp>
        <p:nvSpPr>
          <p:cNvPr id="14" name="ZoneTexte 10"/>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a:latin typeface="Calibri" pitchFamily="34" charset="0"/>
              </a:rPr>
              <a:t>Introduction – </a:t>
            </a:r>
            <a:r>
              <a:rPr lang="fr-BE" sz="1600" b="1">
                <a:solidFill>
                  <a:schemeClr val="bg1"/>
                </a:solidFill>
                <a:latin typeface="Calibri" pitchFamily="34" charset="0"/>
              </a:rPr>
              <a:t>Hemolysis </a:t>
            </a:r>
            <a:r>
              <a:rPr lang="fr-BE" sz="1600">
                <a:latin typeface="Calibri" pitchFamily="34" charset="0"/>
              </a:rPr>
              <a:t>– Primary haemostasis – Secondary haemostasis – Fibrinolysis - Conclusion</a:t>
            </a:r>
          </a:p>
        </p:txBody>
      </p:sp>
    </p:spTree>
    <p:extLst>
      <p:ext uri="{BB962C8B-B14F-4D97-AF65-F5344CB8AC3E}">
        <p14:creationId xmlns:p14="http://schemas.microsoft.com/office/powerpoint/2010/main" val="4004168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7" name="Picture 3"/>
          <p:cNvPicPr>
            <a:picLocks noChangeAspect="1" noChangeArrowheads="1"/>
          </p:cNvPicPr>
          <p:nvPr/>
        </p:nvPicPr>
        <p:blipFill>
          <a:blip r:embed="rId3"/>
          <a:srcRect/>
          <a:stretch>
            <a:fillRect/>
          </a:stretch>
        </p:blipFill>
        <p:spPr bwMode="auto">
          <a:xfrm>
            <a:off x="-19050" y="0"/>
            <a:ext cx="4302125" cy="765175"/>
          </a:xfrm>
          <a:prstGeom prst="rect">
            <a:avLst/>
          </a:prstGeom>
          <a:noFill/>
          <a:ln w="9525">
            <a:noFill/>
            <a:miter lim="800000"/>
            <a:headEnd/>
            <a:tailEnd/>
          </a:ln>
        </p:spPr>
      </p:pic>
      <p:pic>
        <p:nvPicPr>
          <p:cNvPr id="234498" name="Picture 4"/>
          <p:cNvPicPr>
            <a:picLocks noChangeAspect="1" noChangeArrowheads="1"/>
          </p:cNvPicPr>
          <p:nvPr/>
        </p:nvPicPr>
        <p:blipFill>
          <a:blip r:embed="rId4"/>
          <a:srcRect/>
          <a:stretch>
            <a:fillRect/>
          </a:stretch>
        </p:blipFill>
        <p:spPr bwMode="auto">
          <a:xfrm>
            <a:off x="0" y="6453188"/>
            <a:ext cx="9144000" cy="425450"/>
          </a:xfrm>
          <a:prstGeom prst="rect">
            <a:avLst/>
          </a:prstGeom>
          <a:noFill/>
          <a:ln w="9525">
            <a:noFill/>
            <a:miter lim="800000"/>
            <a:headEnd/>
            <a:tailEnd/>
          </a:ln>
        </p:spPr>
      </p:pic>
      <p:sp>
        <p:nvSpPr>
          <p:cNvPr id="234499" name="Titre 1"/>
          <p:cNvSpPr>
            <a:spLocks/>
          </p:cNvSpPr>
          <p:nvPr/>
        </p:nvSpPr>
        <p:spPr bwMode="auto">
          <a:xfrm>
            <a:off x="4211638" y="-26988"/>
            <a:ext cx="4959350" cy="647701"/>
          </a:xfrm>
          <a:prstGeom prst="rect">
            <a:avLst/>
          </a:prstGeom>
          <a:noFill/>
          <a:ln w="9525">
            <a:noFill/>
            <a:miter lim="800000"/>
            <a:headEnd/>
            <a:tailEnd/>
          </a:ln>
        </p:spPr>
        <p:txBody>
          <a:bodyPr anchor="b"/>
          <a:lstStyle/>
          <a:p>
            <a:pPr>
              <a:lnSpc>
                <a:spcPct val="90000"/>
              </a:lnSpc>
            </a:pPr>
            <a:r>
              <a:rPr lang="fr-BE" sz="2400" dirty="0" err="1" smtClean="0">
                <a:solidFill>
                  <a:srgbClr val="1E6BBD"/>
                </a:solidFill>
                <a:latin typeface="Calibri" pitchFamily="34" charset="0"/>
                <a:cs typeface="Arial" charset="0"/>
              </a:rPr>
              <a:t>Haemostatic</a:t>
            </a:r>
            <a:r>
              <a:rPr lang="fr-BE" sz="2400" dirty="0" smtClean="0">
                <a:latin typeface="Calibri" pitchFamily="34" charset="0"/>
              </a:rPr>
              <a:t> </a:t>
            </a:r>
            <a:r>
              <a:rPr lang="fr-BE" sz="2400" dirty="0">
                <a:solidFill>
                  <a:srgbClr val="1E6BBD"/>
                </a:solidFill>
                <a:latin typeface="Calibri" pitchFamily="34" charset="0"/>
                <a:cs typeface="Arial" charset="0"/>
              </a:rPr>
              <a:t>system : </a:t>
            </a:r>
            <a:r>
              <a:rPr lang="fr-BE" sz="2400" dirty="0" err="1">
                <a:solidFill>
                  <a:srgbClr val="1E6BBD"/>
                </a:solidFill>
                <a:latin typeface="Calibri" pitchFamily="34" charset="0"/>
                <a:cs typeface="Arial" charset="0"/>
              </a:rPr>
              <a:t>definition</a:t>
            </a:r>
            <a:endParaRPr lang="fr-BE" sz="2400" dirty="0">
              <a:solidFill>
                <a:srgbClr val="1E6BBD"/>
              </a:solidFill>
              <a:latin typeface="Calibri" pitchFamily="34" charset="0"/>
              <a:cs typeface="Arial" charset="0"/>
            </a:endParaRPr>
          </a:p>
        </p:txBody>
      </p:sp>
      <p:pic>
        <p:nvPicPr>
          <p:cNvPr id="234500" name="Picture 2"/>
          <p:cNvPicPr>
            <a:picLocks noChangeAspect="1" noChangeArrowheads="1"/>
          </p:cNvPicPr>
          <p:nvPr/>
        </p:nvPicPr>
        <p:blipFill>
          <a:blip r:embed="rId5"/>
          <a:srcRect/>
          <a:stretch>
            <a:fillRect/>
          </a:stretch>
        </p:blipFill>
        <p:spPr bwMode="auto">
          <a:xfrm>
            <a:off x="179388" y="1211263"/>
            <a:ext cx="8785225" cy="4089400"/>
          </a:xfrm>
          <a:prstGeom prst="rect">
            <a:avLst/>
          </a:prstGeom>
          <a:noFill/>
          <a:ln w="9525">
            <a:noFill/>
            <a:miter lim="800000"/>
            <a:headEnd/>
            <a:tailEnd/>
          </a:ln>
        </p:spPr>
      </p:pic>
      <p:sp>
        <p:nvSpPr>
          <p:cNvPr id="234501" name="ZoneTexte 2"/>
          <p:cNvSpPr txBox="1">
            <a:spLocks noChangeArrowheads="1"/>
          </p:cNvSpPr>
          <p:nvPr/>
        </p:nvSpPr>
        <p:spPr bwMode="auto">
          <a:xfrm>
            <a:off x="179388" y="5795963"/>
            <a:ext cx="8785225" cy="366712"/>
          </a:xfrm>
          <a:prstGeom prst="rect">
            <a:avLst/>
          </a:prstGeom>
          <a:noFill/>
          <a:ln w="9525">
            <a:noFill/>
            <a:miter lim="800000"/>
            <a:headEnd/>
            <a:tailEnd/>
          </a:ln>
        </p:spPr>
        <p:txBody>
          <a:bodyPr>
            <a:spAutoFit/>
          </a:bodyPr>
          <a:lstStyle/>
          <a:p>
            <a:pPr algn="just"/>
            <a:r>
              <a:rPr lang="en-US" dirty="0">
                <a:latin typeface="Calibri" pitchFamily="34" charset="0"/>
              </a:rPr>
              <a:t>Steps of </a:t>
            </a:r>
            <a:r>
              <a:rPr lang="en-US" dirty="0" err="1" smtClean="0">
                <a:latin typeface="Calibri" pitchFamily="34" charset="0"/>
              </a:rPr>
              <a:t>haemostasis</a:t>
            </a:r>
            <a:r>
              <a:rPr lang="en-US" dirty="0" smtClean="0">
                <a:latin typeface="Calibri" pitchFamily="34" charset="0"/>
              </a:rPr>
              <a:t> </a:t>
            </a:r>
            <a:r>
              <a:rPr lang="en-US" dirty="0">
                <a:latin typeface="Calibri" pitchFamily="34" charset="0"/>
              </a:rPr>
              <a:t>: Primary </a:t>
            </a:r>
            <a:r>
              <a:rPr lang="en-US" dirty="0" err="1" smtClean="0">
                <a:latin typeface="Calibri" pitchFamily="34" charset="0"/>
              </a:rPr>
              <a:t>haemostasis</a:t>
            </a:r>
            <a:r>
              <a:rPr lang="en-US" dirty="0" smtClean="0">
                <a:latin typeface="Calibri" pitchFamily="34" charset="0"/>
              </a:rPr>
              <a:t> </a:t>
            </a:r>
            <a:r>
              <a:rPr lang="en-US" dirty="0">
                <a:latin typeface="Calibri" pitchFamily="34" charset="0"/>
              </a:rPr>
              <a:t>- Secondary </a:t>
            </a:r>
            <a:r>
              <a:rPr lang="en-US" dirty="0" err="1" smtClean="0">
                <a:latin typeface="Calibri" pitchFamily="34" charset="0"/>
              </a:rPr>
              <a:t>haemostasis</a:t>
            </a:r>
            <a:r>
              <a:rPr lang="en-US" dirty="0" smtClean="0">
                <a:latin typeface="Calibri" pitchFamily="34" charset="0"/>
              </a:rPr>
              <a:t> </a:t>
            </a:r>
            <a:r>
              <a:rPr lang="en-US" dirty="0">
                <a:latin typeface="Calibri" pitchFamily="34" charset="0"/>
              </a:rPr>
              <a:t>- Fibrinolysis</a:t>
            </a:r>
            <a:endParaRPr lang="fr-BE" dirty="0">
              <a:latin typeface="Calibri" pitchFamily="34" charset="0"/>
            </a:endParaRPr>
          </a:p>
        </p:txBody>
      </p:sp>
      <p:sp>
        <p:nvSpPr>
          <p:cNvPr id="234502" name="ZoneTexte 8"/>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a:latin typeface="Calibri" pitchFamily="34" charset="0"/>
              </a:rPr>
              <a:t>Introduction – Hemolysis – </a:t>
            </a:r>
            <a:r>
              <a:rPr lang="fr-BE" sz="1600" b="1">
                <a:solidFill>
                  <a:schemeClr val="bg1"/>
                </a:solidFill>
                <a:latin typeface="Calibri" pitchFamily="34" charset="0"/>
              </a:rPr>
              <a:t>Primary haemostasis – Secondary haemostasis – Fibrinolysis </a:t>
            </a:r>
            <a:r>
              <a:rPr lang="fr-BE" sz="1600">
                <a:latin typeface="Calibri" pitchFamily="34" charset="0"/>
              </a:rPr>
              <a:t>- Conclusion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5" name="Picture 3"/>
          <p:cNvPicPr>
            <a:picLocks noChangeAspect="1" noChangeArrowheads="1"/>
          </p:cNvPicPr>
          <p:nvPr/>
        </p:nvPicPr>
        <p:blipFill>
          <a:blip r:embed="rId3"/>
          <a:srcRect/>
          <a:stretch>
            <a:fillRect/>
          </a:stretch>
        </p:blipFill>
        <p:spPr bwMode="auto">
          <a:xfrm>
            <a:off x="-19050" y="0"/>
            <a:ext cx="4302125" cy="765175"/>
          </a:xfrm>
          <a:prstGeom prst="rect">
            <a:avLst/>
          </a:prstGeom>
          <a:noFill/>
          <a:ln w="9525">
            <a:noFill/>
            <a:miter lim="800000"/>
            <a:headEnd/>
            <a:tailEnd/>
          </a:ln>
        </p:spPr>
      </p:pic>
      <p:pic>
        <p:nvPicPr>
          <p:cNvPr id="236546" name="Picture 4"/>
          <p:cNvPicPr>
            <a:picLocks noChangeAspect="1" noChangeArrowheads="1"/>
          </p:cNvPicPr>
          <p:nvPr/>
        </p:nvPicPr>
        <p:blipFill>
          <a:blip r:embed="rId4"/>
          <a:srcRect/>
          <a:stretch>
            <a:fillRect/>
          </a:stretch>
        </p:blipFill>
        <p:spPr bwMode="auto">
          <a:xfrm>
            <a:off x="0" y="6453188"/>
            <a:ext cx="9144000" cy="425450"/>
          </a:xfrm>
          <a:prstGeom prst="rect">
            <a:avLst/>
          </a:prstGeom>
          <a:noFill/>
          <a:ln w="9525">
            <a:noFill/>
            <a:miter lim="800000"/>
            <a:headEnd/>
            <a:tailEnd/>
          </a:ln>
        </p:spPr>
      </p:pic>
      <p:sp>
        <p:nvSpPr>
          <p:cNvPr id="236547" name="Titre 1"/>
          <p:cNvSpPr>
            <a:spLocks/>
          </p:cNvSpPr>
          <p:nvPr/>
        </p:nvSpPr>
        <p:spPr bwMode="auto">
          <a:xfrm>
            <a:off x="4211638" y="-26988"/>
            <a:ext cx="4959350" cy="647701"/>
          </a:xfrm>
          <a:prstGeom prst="rect">
            <a:avLst/>
          </a:prstGeom>
          <a:noFill/>
          <a:ln w="9525">
            <a:noFill/>
            <a:miter lim="800000"/>
            <a:headEnd/>
            <a:tailEnd/>
          </a:ln>
        </p:spPr>
        <p:txBody>
          <a:bodyPr anchor="b"/>
          <a:lstStyle/>
          <a:p>
            <a:pPr>
              <a:lnSpc>
                <a:spcPct val="90000"/>
              </a:lnSpc>
            </a:pPr>
            <a:r>
              <a:rPr lang="fr-BE" sz="2400" dirty="0" err="1">
                <a:solidFill>
                  <a:srgbClr val="1E6BBD"/>
                </a:solidFill>
                <a:latin typeface="Calibri" pitchFamily="34" charset="0"/>
                <a:cs typeface="Arial" charset="0"/>
              </a:rPr>
              <a:t>Primary</a:t>
            </a:r>
            <a:r>
              <a:rPr lang="fr-BE" sz="2400" dirty="0">
                <a:solidFill>
                  <a:srgbClr val="1E6BBD"/>
                </a:solidFill>
                <a:latin typeface="Calibri" pitchFamily="34" charset="0"/>
                <a:cs typeface="Arial" charset="0"/>
              </a:rPr>
              <a:t> </a:t>
            </a:r>
            <a:r>
              <a:rPr lang="fr-BE" sz="2400" dirty="0" err="1" smtClean="0">
                <a:solidFill>
                  <a:srgbClr val="1E6BBD"/>
                </a:solidFill>
                <a:latin typeface="Calibri" pitchFamily="34" charset="0"/>
                <a:cs typeface="Arial" charset="0"/>
              </a:rPr>
              <a:t>haemostasis</a:t>
            </a:r>
            <a:r>
              <a:rPr lang="fr-BE" sz="2400" dirty="0" smtClean="0">
                <a:solidFill>
                  <a:srgbClr val="1E6BBD"/>
                </a:solidFill>
                <a:latin typeface="Calibri" pitchFamily="34" charset="0"/>
                <a:cs typeface="Arial" charset="0"/>
              </a:rPr>
              <a:t> </a:t>
            </a:r>
            <a:r>
              <a:rPr lang="fr-BE" sz="2400" dirty="0">
                <a:solidFill>
                  <a:srgbClr val="1E6BBD"/>
                </a:solidFill>
                <a:latin typeface="Calibri" pitchFamily="34" charset="0"/>
                <a:cs typeface="Arial" charset="0"/>
              </a:rPr>
              <a:t>: </a:t>
            </a:r>
            <a:r>
              <a:rPr lang="fr-BE" sz="2400" dirty="0" err="1">
                <a:solidFill>
                  <a:srgbClr val="1E6BBD"/>
                </a:solidFill>
                <a:latin typeface="Calibri" pitchFamily="34" charset="0"/>
                <a:cs typeface="Arial" charset="0"/>
              </a:rPr>
              <a:t>definition</a:t>
            </a:r>
            <a:endParaRPr lang="fr-BE" sz="2400" dirty="0">
              <a:solidFill>
                <a:srgbClr val="1E6BBD"/>
              </a:solidFill>
              <a:latin typeface="Calibri" pitchFamily="34" charset="0"/>
              <a:cs typeface="Arial" charset="0"/>
            </a:endParaRPr>
          </a:p>
        </p:txBody>
      </p:sp>
      <p:pic>
        <p:nvPicPr>
          <p:cNvPr id="236548" name="Picture 2"/>
          <p:cNvPicPr>
            <a:picLocks noChangeAspect="1" noChangeArrowheads="1"/>
          </p:cNvPicPr>
          <p:nvPr/>
        </p:nvPicPr>
        <p:blipFill>
          <a:blip r:embed="rId5"/>
          <a:srcRect/>
          <a:stretch>
            <a:fillRect/>
          </a:stretch>
        </p:blipFill>
        <p:spPr bwMode="auto">
          <a:xfrm>
            <a:off x="179388" y="1211263"/>
            <a:ext cx="8785225" cy="4089400"/>
          </a:xfrm>
          <a:prstGeom prst="rect">
            <a:avLst/>
          </a:prstGeom>
          <a:noFill/>
          <a:ln w="9525">
            <a:noFill/>
            <a:miter lim="800000"/>
            <a:headEnd/>
            <a:tailEnd/>
          </a:ln>
        </p:spPr>
      </p:pic>
      <p:sp>
        <p:nvSpPr>
          <p:cNvPr id="9" name="Rectangle 8"/>
          <p:cNvSpPr/>
          <p:nvPr/>
        </p:nvSpPr>
        <p:spPr>
          <a:xfrm>
            <a:off x="179388" y="1196975"/>
            <a:ext cx="5399087" cy="1871663"/>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236551" name="ZoneTexte 9"/>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a:latin typeface="Calibri" pitchFamily="34" charset="0"/>
              </a:rPr>
              <a:t>Introduction – Hemolysis – </a:t>
            </a:r>
            <a:r>
              <a:rPr lang="fr-BE" sz="1600" b="1">
                <a:solidFill>
                  <a:schemeClr val="bg1"/>
                </a:solidFill>
                <a:latin typeface="Calibri" pitchFamily="34" charset="0"/>
              </a:rPr>
              <a:t>Primary haemostasis </a:t>
            </a:r>
            <a:r>
              <a:rPr lang="fr-BE" sz="1600">
                <a:latin typeface="Calibri" pitchFamily="34" charset="0"/>
              </a:rPr>
              <a:t>– Secondary haemostasis – Fibrinolysis - Conclusion</a:t>
            </a:r>
          </a:p>
        </p:txBody>
      </p:sp>
      <p:sp>
        <p:nvSpPr>
          <p:cNvPr id="10" name="ZoneTexte 2"/>
          <p:cNvSpPr txBox="1">
            <a:spLocks noChangeArrowheads="1"/>
          </p:cNvSpPr>
          <p:nvPr/>
        </p:nvSpPr>
        <p:spPr bwMode="auto">
          <a:xfrm>
            <a:off x="179388" y="5795963"/>
            <a:ext cx="8785225" cy="366712"/>
          </a:xfrm>
          <a:prstGeom prst="rect">
            <a:avLst/>
          </a:prstGeom>
          <a:noFill/>
          <a:ln w="9525">
            <a:noFill/>
            <a:miter lim="800000"/>
            <a:headEnd/>
            <a:tailEnd/>
          </a:ln>
        </p:spPr>
        <p:txBody>
          <a:bodyPr>
            <a:spAutoFit/>
          </a:bodyPr>
          <a:lstStyle/>
          <a:p>
            <a:pPr algn="just"/>
            <a:r>
              <a:rPr lang="en-US" dirty="0">
                <a:latin typeface="Calibri" pitchFamily="34" charset="0"/>
              </a:rPr>
              <a:t>Steps of </a:t>
            </a:r>
            <a:r>
              <a:rPr lang="en-US" dirty="0" err="1" smtClean="0">
                <a:latin typeface="Calibri" pitchFamily="34" charset="0"/>
              </a:rPr>
              <a:t>haemostasis</a:t>
            </a:r>
            <a:r>
              <a:rPr lang="en-US" dirty="0" smtClean="0">
                <a:latin typeface="Calibri" pitchFamily="34" charset="0"/>
              </a:rPr>
              <a:t> </a:t>
            </a:r>
            <a:r>
              <a:rPr lang="en-US" dirty="0">
                <a:latin typeface="Calibri" pitchFamily="34" charset="0"/>
              </a:rPr>
              <a:t>: Primary </a:t>
            </a:r>
            <a:r>
              <a:rPr lang="en-US" dirty="0" err="1" smtClean="0">
                <a:latin typeface="Calibri" pitchFamily="34" charset="0"/>
              </a:rPr>
              <a:t>haemostasis</a:t>
            </a:r>
            <a:r>
              <a:rPr lang="en-US" dirty="0" smtClean="0">
                <a:latin typeface="Calibri" pitchFamily="34" charset="0"/>
              </a:rPr>
              <a:t> </a:t>
            </a:r>
            <a:r>
              <a:rPr lang="en-US" dirty="0">
                <a:latin typeface="Calibri" pitchFamily="34" charset="0"/>
              </a:rPr>
              <a:t>- Secondary </a:t>
            </a:r>
            <a:r>
              <a:rPr lang="en-US" dirty="0" err="1" smtClean="0">
                <a:latin typeface="Calibri" pitchFamily="34" charset="0"/>
              </a:rPr>
              <a:t>haemostasis</a:t>
            </a:r>
            <a:r>
              <a:rPr lang="en-US" dirty="0" smtClean="0">
                <a:latin typeface="Calibri" pitchFamily="34" charset="0"/>
              </a:rPr>
              <a:t> </a:t>
            </a:r>
            <a:r>
              <a:rPr lang="en-US" dirty="0">
                <a:latin typeface="Calibri" pitchFamily="34" charset="0"/>
              </a:rPr>
              <a:t>- Fibrinolysis</a:t>
            </a:r>
            <a:endParaRPr lang="fr-BE" dirty="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7" name="Picture 3"/>
          <p:cNvPicPr>
            <a:picLocks noChangeAspect="1" noChangeArrowheads="1"/>
          </p:cNvPicPr>
          <p:nvPr/>
        </p:nvPicPr>
        <p:blipFill>
          <a:blip r:embed="rId3"/>
          <a:srcRect/>
          <a:stretch>
            <a:fillRect/>
          </a:stretch>
        </p:blipFill>
        <p:spPr bwMode="auto">
          <a:xfrm>
            <a:off x="-19050" y="0"/>
            <a:ext cx="4302125" cy="765175"/>
          </a:xfrm>
          <a:prstGeom prst="rect">
            <a:avLst/>
          </a:prstGeom>
          <a:noFill/>
          <a:ln w="9525">
            <a:noFill/>
            <a:miter lim="800000"/>
            <a:headEnd/>
            <a:tailEnd/>
          </a:ln>
        </p:spPr>
      </p:pic>
      <p:pic>
        <p:nvPicPr>
          <p:cNvPr id="239618" name="Picture 4"/>
          <p:cNvPicPr>
            <a:picLocks noChangeAspect="1" noChangeArrowheads="1"/>
          </p:cNvPicPr>
          <p:nvPr/>
        </p:nvPicPr>
        <p:blipFill>
          <a:blip r:embed="rId4"/>
          <a:srcRect/>
          <a:stretch>
            <a:fillRect/>
          </a:stretch>
        </p:blipFill>
        <p:spPr bwMode="auto">
          <a:xfrm>
            <a:off x="0" y="6453188"/>
            <a:ext cx="9144000" cy="425450"/>
          </a:xfrm>
          <a:prstGeom prst="rect">
            <a:avLst/>
          </a:prstGeom>
          <a:noFill/>
          <a:ln w="9525">
            <a:noFill/>
            <a:miter lim="800000"/>
            <a:headEnd/>
            <a:tailEnd/>
          </a:ln>
        </p:spPr>
      </p:pic>
      <p:sp>
        <p:nvSpPr>
          <p:cNvPr id="239619" name="Titre 1"/>
          <p:cNvSpPr>
            <a:spLocks/>
          </p:cNvSpPr>
          <p:nvPr/>
        </p:nvSpPr>
        <p:spPr bwMode="auto">
          <a:xfrm>
            <a:off x="4292600" y="-26988"/>
            <a:ext cx="4959350" cy="647701"/>
          </a:xfrm>
          <a:prstGeom prst="rect">
            <a:avLst/>
          </a:prstGeom>
          <a:noFill/>
          <a:ln w="9525">
            <a:noFill/>
            <a:miter lim="800000"/>
            <a:headEnd/>
            <a:tailEnd/>
          </a:ln>
        </p:spPr>
        <p:txBody>
          <a:bodyPr anchor="b"/>
          <a:lstStyle/>
          <a:p>
            <a:pPr>
              <a:lnSpc>
                <a:spcPct val="90000"/>
              </a:lnSpc>
            </a:pPr>
            <a:r>
              <a:rPr lang="fr-BE" sz="2400" dirty="0" err="1">
                <a:solidFill>
                  <a:srgbClr val="1E6BBD"/>
                </a:solidFill>
                <a:latin typeface="Calibri" pitchFamily="34" charset="0"/>
                <a:cs typeface="Arial" charset="0"/>
              </a:rPr>
              <a:t>Primary</a:t>
            </a:r>
            <a:r>
              <a:rPr lang="fr-BE" sz="2400" dirty="0">
                <a:solidFill>
                  <a:srgbClr val="1E6BBD"/>
                </a:solidFill>
                <a:latin typeface="Calibri" pitchFamily="34" charset="0"/>
                <a:cs typeface="Arial" charset="0"/>
              </a:rPr>
              <a:t> </a:t>
            </a:r>
            <a:r>
              <a:rPr lang="fr-BE" sz="2400" dirty="0" err="1" smtClean="0">
                <a:solidFill>
                  <a:srgbClr val="1E6BBD"/>
                </a:solidFill>
                <a:latin typeface="Calibri" pitchFamily="34" charset="0"/>
                <a:cs typeface="Arial" charset="0"/>
              </a:rPr>
              <a:t>haemostasis</a:t>
            </a:r>
            <a:r>
              <a:rPr lang="fr-BE" sz="2400" dirty="0" smtClean="0">
                <a:solidFill>
                  <a:srgbClr val="1E6BBD"/>
                </a:solidFill>
                <a:latin typeface="Calibri" pitchFamily="34" charset="0"/>
                <a:cs typeface="Arial" charset="0"/>
              </a:rPr>
              <a:t> </a:t>
            </a:r>
            <a:r>
              <a:rPr lang="fr-BE" sz="2400" dirty="0">
                <a:solidFill>
                  <a:srgbClr val="1E6BBD"/>
                </a:solidFill>
                <a:latin typeface="Calibri" pitchFamily="34" charset="0"/>
                <a:cs typeface="Arial" charset="0"/>
              </a:rPr>
              <a:t>: </a:t>
            </a:r>
            <a:r>
              <a:rPr lang="fr-BE" sz="2400" dirty="0" err="1">
                <a:solidFill>
                  <a:srgbClr val="1E6BBD"/>
                </a:solidFill>
                <a:latin typeface="Calibri" pitchFamily="34" charset="0"/>
                <a:cs typeface="Arial" charset="0"/>
              </a:rPr>
              <a:t>assays</a:t>
            </a:r>
            <a:endParaRPr lang="fr-BE" sz="2400" dirty="0">
              <a:solidFill>
                <a:srgbClr val="1E6BBD"/>
              </a:solidFill>
              <a:latin typeface="Calibri" pitchFamily="34" charset="0"/>
              <a:cs typeface="Arial" charset="0"/>
            </a:endParaRPr>
          </a:p>
        </p:txBody>
      </p:sp>
      <p:sp>
        <p:nvSpPr>
          <p:cNvPr id="239620" name="ZoneTexte 1"/>
          <p:cNvSpPr txBox="1">
            <a:spLocks noChangeArrowheads="1"/>
          </p:cNvSpPr>
          <p:nvPr/>
        </p:nvSpPr>
        <p:spPr bwMode="auto">
          <a:xfrm>
            <a:off x="179388" y="836613"/>
            <a:ext cx="8785225" cy="369887"/>
          </a:xfrm>
          <a:prstGeom prst="rect">
            <a:avLst/>
          </a:prstGeom>
          <a:noFill/>
          <a:ln w="9525">
            <a:noFill/>
            <a:miter lim="800000"/>
            <a:headEnd/>
            <a:tailEnd/>
          </a:ln>
        </p:spPr>
        <p:txBody>
          <a:bodyPr>
            <a:spAutoFit/>
          </a:bodyPr>
          <a:lstStyle/>
          <a:p>
            <a:endParaRPr lang="fr-BE">
              <a:latin typeface="Calibri" pitchFamily="34" charset="0"/>
            </a:endParaRPr>
          </a:p>
        </p:txBody>
      </p:sp>
      <p:sp>
        <p:nvSpPr>
          <p:cNvPr id="239621" name="Rectangle 3"/>
          <p:cNvSpPr txBox="1">
            <a:spLocks noChangeArrowheads="1"/>
          </p:cNvSpPr>
          <p:nvPr/>
        </p:nvSpPr>
        <p:spPr bwMode="auto">
          <a:xfrm>
            <a:off x="179388" y="1136650"/>
            <a:ext cx="8785225" cy="5100638"/>
          </a:xfrm>
          <a:prstGeom prst="rect">
            <a:avLst/>
          </a:prstGeom>
          <a:noFill/>
          <a:ln w="9525">
            <a:noFill/>
            <a:miter lim="800000"/>
            <a:headEnd/>
            <a:tailEnd/>
          </a:ln>
        </p:spPr>
        <p:txBody>
          <a:bodyPr/>
          <a:lstStyle/>
          <a:p>
            <a:pPr marL="342900" indent="-342900" algn="just">
              <a:spcBef>
                <a:spcPct val="20000"/>
              </a:spcBef>
              <a:spcAft>
                <a:spcPct val="10000"/>
              </a:spcAft>
              <a:buFont typeface="Arial" charset="0"/>
              <a:buChar char="•"/>
            </a:pPr>
            <a:r>
              <a:rPr lang="en-US" sz="2000">
                <a:latin typeface="Calibri" pitchFamily="34" charset="0"/>
              </a:rPr>
              <a:t>Assessment of six functional tests to study the potential impact of NMs on platelet functions (adhesion/activation/aggregation)</a:t>
            </a:r>
          </a:p>
          <a:p>
            <a:pPr marL="342900" indent="-342900" algn="just">
              <a:spcBef>
                <a:spcPct val="20000"/>
              </a:spcBef>
              <a:spcAft>
                <a:spcPct val="10000"/>
              </a:spcAft>
              <a:buFont typeface="Arial" charset="0"/>
              <a:buChar char="•"/>
            </a:pPr>
            <a:endParaRPr lang="en-US" sz="2000">
              <a:latin typeface="Calibri" pitchFamily="34" charset="0"/>
            </a:endParaRPr>
          </a:p>
          <a:p>
            <a:pPr marL="342900" indent="-342900" algn="just">
              <a:spcBef>
                <a:spcPct val="20000"/>
              </a:spcBef>
              <a:spcAft>
                <a:spcPct val="10000"/>
              </a:spcAft>
              <a:buFont typeface="Arial" charset="0"/>
              <a:buChar char="•"/>
            </a:pPr>
            <a:r>
              <a:rPr lang="en-US" sz="2000">
                <a:latin typeface="Calibri" pitchFamily="34" charset="0"/>
              </a:rPr>
              <a:t> Techniques known as « quantitatives » : </a:t>
            </a:r>
          </a:p>
          <a:p>
            <a:pPr marL="742950" lvl="1" indent="-285750" algn="just">
              <a:spcBef>
                <a:spcPct val="20000"/>
              </a:spcBef>
              <a:spcAft>
                <a:spcPct val="10000"/>
              </a:spcAft>
              <a:buFont typeface="Arial" charset="0"/>
              <a:buChar char="–"/>
            </a:pPr>
            <a:r>
              <a:rPr lang="en-US">
                <a:latin typeface="Calibri" pitchFamily="34" charset="0"/>
              </a:rPr>
              <a:t>Light transmission aggregometry (LTA)</a:t>
            </a:r>
            <a:endParaRPr lang="en-US">
              <a:latin typeface="Calibri" pitchFamily="34" charset="0"/>
              <a:ea typeface="ＭＳ Ｐゴシック"/>
              <a:cs typeface="ＭＳ Ｐゴシック"/>
            </a:endParaRPr>
          </a:p>
          <a:p>
            <a:pPr marL="742950" lvl="1" indent="-285750" algn="just">
              <a:spcBef>
                <a:spcPct val="20000"/>
              </a:spcBef>
              <a:spcAft>
                <a:spcPct val="10000"/>
              </a:spcAft>
              <a:buFont typeface="Arial" charset="0"/>
              <a:buChar char="–"/>
            </a:pPr>
            <a:r>
              <a:rPr lang="en-US">
                <a:latin typeface="Calibri" pitchFamily="34" charset="0"/>
                <a:ea typeface="ＭＳ Ｐゴシック"/>
                <a:cs typeface="ＭＳ Ｐゴシック"/>
              </a:rPr>
              <a:t>Impedance aggregometry (Multiplate®)</a:t>
            </a:r>
          </a:p>
          <a:p>
            <a:pPr marL="742950" lvl="1" indent="-285750" algn="just">
              <a:spcBef>
                <a:spcPct val="20000"/>
              </a:spcBef>
              <a:spcAft>
                <a:spcPct val="10000"/>
              </a:spcAft>
              <a:buFont typeface="Arial" charset="0"/>
              <a:buChar char="–"/>
            </a:pPr>
            <a:r>
              <a:rPr lang="en-US">
                <a:latin typeface="Calibri" pitchFamily="34" charset="0"/>
              </a:rPr>
              <a:t>Platelet function analysis (PFA-100®) </a:t>
            </a:r>
          </a:p>
          <a:p>
            <a:pPr marL="742950" lvl="1" indent="-285750" algn="just">
              <a:spcBef>
                <a:spcPct val="20000"/>
              </a:spcBef>
              <a:spcAft>
                <a:spcPct val="10000"/>
              </a:spcAft>
              <a:buFont typeface="Arial" charset="0"/>
              <a:buChar char="–"/>
            </a:pPr>
            <a:r>
              <a:rPr lang="en-US">
                <a:latin typeface="Calibri" pitchFamily="34" charset="0"/>
              </a:rPr>
              <a:t>Shear stress (Impact-R®)</a:t>
            </a:r>
            <a:r>
              <a:rPr lang="en-US" sz="2000">
                <a:latin typeface="Calibri" pitchFamily="34" charset="0"/>
              </a:rPr>
              <a:t> </a:t>
            </a:r>
          </a:p>
          <a:p>
            <a:pPr marL="342900" indent="-342900" algn="just">
              <a:spcBef>
                <a:spcPct val="20000"/>
              </a:spcBef>
              <a:spcAft>
                <a:spcPct val="10000"/>
              </a:spcAft>
              <a:buFont typeface="Arial" charset="0"/>
              <a:buNone/>
            </a:pPr>
            <a:endParaRPr lang="en-US" sz="2000">
              <a:latin typeface="Calibri" pitchFamily="34" charset="0"/>
            </a:endParaRPr>
          </a:p>
          <a:p>
            <a:pPr marL="342900" indent="-342900" algn="just">
              <a:spcBef>
                <a:spcPct val="20000"/>
              </a:spcBef>
              <a:spcAft>
                <a:spcPct val="10000"/>
              </a:spcAft>
              <a:buFont typeface="Arial" charset="0"/>
              <a:buChar char="•"/>
            </a:pPr>
            <a:r>
              <a:rPr lang="en-US" sz="2000">
                <a:latin typeface="Calibri" pitchFamily="34" charset="0"/>
              </a:rPr>
              <a:t> Techniques known as « qualitatives »:</a:t>
            </a:r>
          </a:p>
          <a:p>
            <a:pPr marL="742950" lvl="1" indent="-285750" algn="just">
              <a:spcBef>
                <a:spcPct val="20000"/>
              </a:spcBef>
              <a:spcAft>
                <a:spcPct val="10000"/>
              </a:spcAft>
              <a:buFont typeface="Arial" charset="0"/>
              <a:buChar char="–"/>
            </a:pPr>
            <a:r>
              <a:rPr lang="en-US">
                <a:latin typeface="Calibri" pitchFamily="34" charset="0"/>
                <a:ea typeface="ＭＳ Ｐゴシック"/>
                <a:cs typeface="ＭＳ Ｐゴシック"/>
              </a:rPr>
              <a:t>Contrast microscopy, </a:t>
            </a:r>
          </a:p>
          <a:p>
            <a:pPr marL="742950" lvl="1" indent="-285750" algn="just">
              <a:spcBef>
                <a:spcPct val="20000"/>
              </a:spcBef>
              <a:spcAft>
                <a:spcPct val="10000"/>
              </a:spcAft>
              <a:buFont typeface="Arial" charset="0"/>
              <a:buChar char="–"/>
            </a:pPr>
            <a:r>
              <a:rPr lang="en-US">
                <a:latin typeface="Calibri" pitchFamily="34" charset="0"/>
              </a:rPr>
              <a:t>Scanning (FEG-SEM) or transmission (TEM) electron microscopy</a:t>
            </a:r>
            <a:endParaRPr lang="fr-FR">
              <a:latin typeface="Calibri" pitchFamily="34" charset="0"/>
            </a:endParaRPr>
          </a:p>
          <a:p>
            <a:pPr marL="742950" lvl="1" indent="-285750" algn="just">
              <a:spcBef>
                <a:spcPct val="20000"/>
              </a:spcBef>
              <a:spcAft>
                <a:spcPct val="10000"/>
              </a:spcAft>
              <a:buFont typeface="Arial" charset="0"/>
              <a:buChar char="–"/>
            </a:pPr>
            <a:endParaRPr lang="fr-FR" u="sng">
              <a:latin typeface="Calibri" pitchFamily="34" charset="0"/>
            </a:endParaRPr>
          </a:p>
          <a:p>
            <a:pPr marL="742950" lvl="1" indent="-285750" algn="just">
              <a:spcBef>
                <a:spcPct val="20000"/>
              </a:spcBef>
              <a:spcAft>
                <a:spcPct val="10000"/>
              </a:spcAft>
              <a:buFont typeface="Arial" charset="0"/>
              <a:buNone/>
            </a:pPr>
            <a:endParaRPr lang="en-US" sz="2000">
              <a:latin typeface="Calibri" pitchFamily="34" charset="0"/>
            </a:endParaRPr>
          </a:p>
        </p:txBody>
      </p:sp>
      <p:sp>
        <p:nvSpPr>
          <p:cNvPr id="239622" name="ZoneTexte 8"/>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a:latin typeface="Calibri" pitchFamily="34" charset="0"/>
              </a:rPr>
              <a:t>Introduction – Hemolysis – </a:t>
            </a:r>
            <a:r>
              <a:rPr lang="fr-BE" sz="1600" b="1">
                <a:solidFill>
                  <a:schemeClr val="bg1"/>
                </a:solidFill>
                <a:latin typeface="Calibri" pitchFamily="34" charset="0"/>
              </a:rPr>
              <a:t>Primary haemostasis </a:t>
            </a:r>
            <a:r>
              <a:rPr lang="fr-BE" sz="1600">
                <a:latin typeface="Calibri" pitchFamily="34" charset="0"/>
              </a:rPr>
              <a:t>– Secondary haemostasis – Fibrinolysis - Conclusion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5" name="Picture 3"/>
          <p:cNvPicPr>
            <a:picLocks noChangeAspect="1" noChangeArrowheads="1"/>
          </p:cNvPicPr>
          <p:nvPr/>
        </p:nvPicPr>
        <p:blipFill>
          <a:blip r:embed="rId3"/>
          <a:srcRect/>
          <a:stretch>
            <a:fillRect/>
          </a:stretch>
        </p:blipFill>
        <p:spPr bwMode="auto">
          <a:xfrm>
            <a:off x="-19050" y="0"/>
            <a:ext cx="4302125" cy="765175"/>
          </a:xfrm>
          <a:prstGeom prst="rect">
            <a:avLst/>
          </a:prstGeom>
          <a:noFill/>
          <a:ln w="9525">
            <a:noFill/>
            <a:miter lim="800000"/>
            <a:headEnd/>
            <a:tailEnd/>
          </a:ln>
        </p:spPr>
      </p:pic>
      <p:pic>
        <p:nvPicPr>
          <p:cNvPr id="241666" name="Picture 4"/>
          <p:cNvPicPr>
            <a:picLocks noChangeAspect="1" noChangeArrowheads="1"/>
          </p:cNvPicPr>
          <p:nvPr/>
        </p:nvPicPr>
        <p:blipFill>
          <a:blip r:embed="rId4"/>
          <a:srcRect/>
          <a:stretch>
            <a:fillRect/>
          </a:stretch>
        </p:blipFill>
        <p:spPr bwMode="auto">
          <a:xfrm>
            <a:off x="0" y="6453188"/>
            <a:ext cx="9144000" cy="425450"/>
          </a:xfrm>
          <a:prstGeom prst="rect">
            <a:avLst/>
          </a:prstGeom>
          <a:noFill/>
          <a:ln w="9525">
            <a:noFill/>
            <a:miter lim="800000"/>
            <a:headEnd/>
            <a:tailEnd/>
          </a:ln>
        </p:spPr>
      </p:pic>
      <p:sp>
        <p:nvSpPr>
          <p:cNvPr id="241667" name="Titre 1"/>
          <p:cNvSpPr>
            <a:spLocks/>
          </p:cNvSpPr>
          <p:nvPr/>
        </p:nvSpPr>
        <p:spPr bwMode="auto">
          <a:xfrm>
            <a:off x="4283075" y="119063"/>
            <a:ext cx="4959350" cy="647700"/>
          </a:xfrm>
          <a:prstGeom prst="rect">
            <a:avLst/>
          </a:prstGeom>
          <a:noFill/>
          <a:ln w="9525">
            <a:noFill/>
            <a:miter lim="800000"/>
            <a:headEnd/>
            <a:tailEnd/>
          </a:ln>
        </p:spPr>
        <p:txBody>
          <a:bodyPr anchor="b"/>
          <a:lstStyle/>
          <a:p>
            <a:pPr>
              <a:lnSpc>
                <a:spcPct val="90000"/>
              </a:lnSpc>
            </a:pPr>
            <a:r>
              <a:rPr lang="en-US" sz="2400">
                <a:solidFill>
                  <a:srgbClr val="1E6BBD"/>
                </a:solidFill>
                <a:latin typeface="Calibri" pitchFamily="34" charset="0"/>
                <a:cs typeface="Arial" charset="0"/>
              </a:rPr>
              <a:t>Light transmission aggregometry : principle</a:t>
            </a:r>
            <a:endParaRPr lang="fr-BE" sz="2400">
              <a:solidFill>
                <a:srgbClr val="1E6BBD"/>
              </a:solidFill>
              <a:latin typeface="Calibri" pitchFamily="34" charset="0"/>
              <a:cs typeface="Arial" charset="0"/>
            </a:endParaRPr>
          </a:p>
        </p:txBody>
      </p:sp>
      <p:sp>
        <p:nvSpPr>
          <p:cNvPr id="241668" name="ZoneTexte 1"/>
          <p:cNvSpPr txBox="1">
            <a:spLocks noChangeArrowheads="1"/>
          </p:cNvSpPr>
          <p:nvPr/>
        </p:nvSpPr>
        <p:spPr bwMode="auto">
          <a:xfrm>
            <a:off x="576263" y="703263"/>
            <a:ext cx="8785225" cy="368300"/>
          </a:xfrm>
          <a:prstGeom prst="rect">
            <a:avLst/>
          </a:prstGeom>
          <a:noFill/>
          <a:ln w="9525">
            <a:noFill/>
            <a:miter lim="800000"/>
            <a:headEnd/>
            <a:tailEnd/>
          </a:ln>
        </p:spPr>
        <p:txBody>
          <a:bodyPr>
            <a:spAutoFit/>
          </a:bodyPr>
          <a:lstStyle/>
          <a:p>
            <a:endParaRPr lang="fr-BE">
              <a:latin typeface="Calibri" pitchFamily="34" charset="0"/>
            </a:endParaRPr>
          </a:p>
        </p:txBody>
      </p:sp>
      <p:pic>
        <p:nvPicPr>
          <p:cNvPr id="241669" name="Image 8" descr="http://www.practical-haemostasis.com/images/Images-2/Platelets/light_transmission_platelet_aggregometry_born.jpg"/>
          <p:cNvPicPr>
            <a:picLocks noChangeAspect="1" noChangeArrowheads="1"/>
          </p:cNvPicPr>
          <p:nvPr/>
        </p:nvPicPr>
        <p:blipFill>
          <a:blip r:embed="rId5"/>
          <a:srcRect/>
          <a:stretch>
            <a:fillRect/>
          </a:stretch>
        </p:blipFill>
        <p:spPr bwMode="auto">
          <a:xfrm>
            <a:off x="2809875" y="1628800"/>
            <a:ext cx="6154738" cy="4032250"/>
          </a:xfrm>
          <a:prstGeom prst="rect">
            <a:avLst/>
          </a:prstGeom>
          <a:noFill/>
          <a:ln w="9525">
            <a:noFill/>
            <a:miter lim="800000"/>
            <a:headEnd/>
            <a:tailEnd/>
          </a:ln>
        </p:spPr>
      </p:pic>
      <p:sp>
        <p:nvSpPr>
          <p:cNvPr id="241670" name="ZoneTexte 2"/>
          <p:cNvSpPr txBox="1">
            <a:spLocks noChangeArrowheads="1"/>
          </p:cNvSpPr>
          <p:nvPr/>
        </p:nvSpPr>
        <p:spPr bwMode="auto">
          <a:xfrm>
            <a:off x="4600575" y="5877272"/>
            <a:ext cx="4824413" cy="369887"/>
          </a:xfrm>
          <a:prstGeom prst="rect">
            <a:avLst/>
          </a:prstGeom>
          <a:noFill/>
          <a:ln w="9525">
            <a:noFill/>
            <a:miter lim="800000"/>
            <a:headEnd/>
            <a:tailEnd/>
          </a:ln>
        </p:spPr>
        <p:txBody>
          <a:bodyPr>
            <a:spAutoFit/>
          </a:bodyPr>
          <a:lstStyle/>
          <a:p>
            <a:r>
              <a:rPr lang="fr-BE" dirty="0">
                <a:latin typeface="Calibri" pitchFamily="34" charset="0"/>
              </a:rPr>
              <a:t>http://www.practical-haemostasis.com/</a:t>
            </a:r>
          </a:p>
        </p:txBody>
      </p:sp>
      <p:sp>
        <p:nvSpPr>
          <p:cNvPr id="241671" name="ZoneTexte 3"/>
          <p:cNvSpPr txBox="1">
            <a:spLocks noChangeArrowheads="1"/>
          </p:cNvSpPr>
          <p:nvPr/>
        </p:nvSpPr>
        <p:spPr bwMode="auto">
          <a:xfrm>
            <a:off x="250825" y="971436"/>
            <a:ext cx="8713788" cy="369332"/>
          </a:xfrm>
          <a:prstGeom prst="rect">
            <a:avLst/>
          </a:prstGeom>
          <a:noFill/>
          <a:ln w="9525">
            <a:noFill/>
            <a:miter lim="800000"/>
            <a:headEnd/>
            <a:tailEnd/>
          </a:ln>
        </p:spPr>
        <p:txBody>
          <a:bodyPr>
            <a:spAutoFit/>
          </a:bodyPr>
          <a:lstStyle/>
          <a:p>
            <a:pPr algn="just"/>
            <a:r>
              <a:rPr lang="fr-BE" dirty="0" err="1" smtClean="0">
                <a:latin typeface="Calibri" pitchFamily="34" charset="0"/>
              </a:rPr>
              <a:t>Turbidimetry</a:t>
            </a:r>
            <a:r>
              <a:rPr lang="fr-BE" dirty="0" smtClean="0">
                <a:latin typeface="Calibri" pitchFamily="34" charset="0"/>
              </a:rPr>
              <a:t> </a:t>
            </a:r>
            <a:r>
              <a:rPr lang="fr-BE" dirty="0" err="1" smtClean="0">
                <a:latin typeface="Calibri" pitchFamily="34" charset="0"/>
              </a:rPr>
              <a:t>measure</a:t>
            </a:r>
            <a:r>
              <a:rPr lang="fr-BE" dirty="0" smtClean="0">
                <a:latin typeface="Calibri" pitchFamily="34" charset="0"/>
              </a:rPr>
              <a:t> : </a:t>
            </a:r>
            <a:r>
              <a:rPr lang="fr-BE" dirty="0" err="1" smtClean="0">
                <a:latin typeface="Calibri" pitchFamily="34" charset="0"/>
              </a:rPr>
              <a:t>spectrophotometer</a:t>
            </a:r>
            <a:r>
              <a:rPr lang="fr-BE" dirty="0" smtClean="0">
                <a:latin typeface="Calibri" pitchFamily="34" charset="0"/>
              </a:rPr>
              <a:t> </a:t>
            </a:r>
            <a:r>
              <a:rPr lang="fr-BE" dirty="0">
                <a:latin typeface="Calibri" pitchFamily="34" charset="0"/>
              </a:rPr>
              <a:t>(620 nm)</a:t>
            </a:r>
          </a:p>
        </p:txBody>
      </p:sp>
      <p:sp>
        <p:nvSpPr>
          <p:cNvPr id="241672" name="ZoneTexte 9"/>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a:latin typeface="Calibri" pitchFamily="34" charset="0"/>
              </a:rPr>
              <a:t>Introduction – Hemolysis – </a:t>
            </a:r>
            <a:r>
              <a:rPr lang="fr-BE" sz="1600" b="1">
                <a:solidFill>
                  <a:schemeClr val="bg1"/>
                </a:solidFill>
                <a:latin typeface="Calibri" pitchFamily="34" charset="0"/>
              </a:rPr>
              <a:t>Primary haemostasis </a:t>
            </a:r>
            <a:r>
              <a:rPr lang="fr-BE" sz="1600">
                <a:latin typeface="Calibri" pitchFamily="34" charset="0"/>
              </a:rPr>
              <a:t>– Secondary haemostasis – Fibrinolysis - Conclusion</a:t>
            </a:r>
          </a:p>
        </p:txBody>
      </p:sp>
      <p:pic>
        <p:nvPicPr>
          <p:cNvPr id="241673" name="Picture 2" descr="File:Thrombocyteaggregation.jpg"/>
          <p:cNvPicPr>
            <a:picLocks noChangeAspect="1" noChangeArrowheads="1"/>
          </p:cNvPicPr>
          <p:nvPr/>
        </p:nvPicPr>
        <p:blipFill>
          <a:blip r:embed="rId6"/>
          <a:srcRect/>
          <a:stretch>
            <a:fillRect/>
          </a:stretch>
        </p:blipFill>
        <p:spPr bwMode="auto">
          <a:xfrm>
            <a:off x="250825" y="2132856"/>
            <a:ext cx="2305050" cy="2965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3" name="Picture 3"/>
          <p:cNvPicPr>
            <a:picLocks noChangeAspect="1" noChangeArrowheads="1"/>
          </p:cNvPicPr>
          <p:nvPr/>
        </p:nvPicPr>
        <p:blipFill>
          <a:blip r:embed="rId3"/>
          <a:srcRect/>
          <a:stretch>
            <a:fillRect/>
          </a:stretch>
        </p:blipFill>
        <p:spPr bwMode="auto">
          <a:xfrm>
            <a:off x="-19050" y="0"/>
            <a:ext cx="4302125" cy="765175"/>
          </a:xfrm>
          <a:prstGeom prst="rect">
            <a:avLst/>
          </a:prstGeom>
          <a:noFill/>
          <a:ln w="9525">
            <a:noFill/>
            <a:miter lim="800000"/>
            <a:headEnd/>
            <a:tailEnd/>
          </a:ln>
        </p:spPr>
      </p:pic>
      <p:pic>
        <p:nvPicPr>
          <p:cNvPr id="243714" name="Picture 4"/>
          <p:cNvPicPr>
            <a:picLocks noChangeAspect="1" noChangeArrowheads="1"/>
          </p:cNvPicPr>
          <p:nvPr/>
        </p:nvPicPr>
        <p:blipFill>
          <a:blip r:embed="rId4"/>
          <a:srcRect/>
          <a:stretch>
            <a:fillRect/>
          </a:stretch>
        </p:blipFill>
        <p:spPr bwMode="auto">
          <a:xfrm>
            <a:off x="0" y="6453188"/>
            <a:ext cx="9144000" cy="425450"/>
          </a:xfrm>
          <a:prstGeom prst="rect">
            <a:avLst/>
          </a:prstGeom>
          <a:noFill/>
          <a:ln w="9525">
            <a:noFill/>
            <a:miter lim="800000"/>
            <a:headEnd/>
            <a:tailEnd/>
          </a:ln>
        </p:spPr>
      </p:pic>
      <p:sp>
        <p:nvSpPr>
          <p:cNvPr id="243715" name="Titre 1"/>
          <p:cNvSpPr>
            <a:spLocks/>
          </p:cNvSpPr>
          <p:nvPr/>
        </p:nvSpPr>
        <p:spPr bwMode="auto">
          <a:xfrm>
            <a:off x="4283075" y="119063"/>
            <a:ext cx="4959350" cy="647700"/>
          </a:xfrm>
          <a:prstGeom prst="rect">
            <a:avLst/>
          </a:prstGeom>
          <a:noFill/>
          <a:ln w="9525">
            <a:noFill/>
            <a:miter lim="800000"/>
            <a:headEnd/>
            <a:tailEnd/>
          </a:ln>
        </p:spPr>
        <p:txBody>
          <a:bodyPr anchor="b"/>
          <a:lstStyle/>
          <a:p>
            <a:pPr>
              <a:lnSpc>
                <a:spcPct val="90000"/>
              </a:lnSpc>
            </a:pPr>
            <a:r>
              <a:rPr lang="en-US" sz="2800" dirty="0">
                <a:solidFill>
                  <a:srgbClr val="1E6BBD"/>
                </a:solidFill>
                <a:latin typeface="Calibri" pitchFamily="34" charset="0"/>
                <a:cs typeface="Arial" charset="0"/>
              </a:rPr>
              <a:t>Light transmission </a:t>
            </a:r>
            <a:r>
              <a:rPr lang="en-US" sz="2800" dirty="0" err="1">
                <a:solidFill>
                  <a:srgbClr val="1E6BBD"/>
                </a:solidFill>
                <a:latin typeface="Calibri" pitchFamily="34" charset="0"/>
                <a:cs typeface="Arial" charset="0"/>
              </a:rPr>
              <a:t>aggregometry</a:t>
            </a:r>
            <a:r>
              <a:rPr lang="en-US" sz="2800" dirty="0">
                <a:solidFill>
                  <a:srgbClr val="1E6BBD"/>
                </a:solidFill>
                <a:latin typeface="Calibri" pitchFamily="34" charset="0"/>
                <a:cs typeface="Arial" charset="0"/>
              </a:rPr>
              <a:t> : protocol</a:t>
            </a:r>
            <a:endParaRPr lang="fr-BE" sz="2800" dirty="0">
              <a:solidFill>
                <a:srgbClr val="1E6BBD"/>
              </a:solidFill>
              <a:latin typeface="Calibri" pitchFamily="34" charset="0"/>
              <a:cs typeface="Arial" charset="0"/>
            </a:endParaRPr>
          </a:p>
        </p:txBody>
      </p:sp>
      <p:sp>
        <p:nvSpPr>
          <p:cNvPr id="243716" name="ZoneTexte 1"/>
          <p:cNvSpPr txBox="1">
            <a:spLocks noChangeArrowheads="1"/>
          </p:cNvSpPr>
          <p:nvPr/>
        </p:nvSpPr>
        <p:spPr bwMode="auto">
          <a:xfrm>
            <a:off x="576263" y="703263"/>
            <a:ext cx="8785225" cy="368300"/>
          </a:xfrm>
          <a:prstGeom prst="rect">
            <a:avLst/>
          </a:prstGeom>
          <a:noFill/>
          <a:ln w="9525">
            <a:noFill/>
            <a:miter lim="800000"/>
            <a:headEnd/>
            <a:tailEnd/>
          </a:ln>
        </p:spPr>
        <p:txBody>
          <a:bodyPr>
            <a:spAutoFit/>
          </a:bodyPr>
          <a:lstStyle/>
          <a:p>
            <a:endParaRPr lang="fr-BE">
              <a:latin typeface="Calibri" pitchFamily="34" charset="0"/>
            </a:endParaRPr>
          </a:p>
        </p:txBody>
      </p:sp>
      <p:sp>
        <p:nvSpPr>
          <p:cNvPr id="243717" name="Rectangle 2"/>
          <p:cNvSpPr txBox="1">
            <a:spLocks noChangeArrowheads="1"/>
          </p:cNvSpPr>
          <p:nvPr/>
        </p:nvSpPr>
        <p:spPr bwMode="auto">
          <a:xfrm>
            <a:off x="576263" y="987425"/>
            <a:ext cx="7467600" cy="436563"/>
          </a:xfrm>
          <a:prstGeom prst="rect">
            <a:avLst/>
          </a:prstGeom>
          <a:noFill/>
          <a:ln w="9525">
            <a:noFill/>
            <a:miter lim="800000"/>
            <a:headEnd/>
            <a:tailEnd/>
          </a:ln>
        </p:spPr>
        <p:txBody>
          <a:bodyPr anchor="ctr"/>
          <a:lstStyle/>
          <a:p>
            <a:pPr algn="ctr"/>
            <a:r>
              <a:rPr lang="fr-BE" sz="2000" b="1">
                <a:latin typeface="Calibri" pitchFamily="34" charset="0"/>
              </a:rPr>
              <a:t>Principle</a:t>
            </a:r>
            <a:endParaRPr lang="fr-FR" sz="2000" b="1">
              <a:latin typeface="Calibri" pitchFamily="34" charset="0"/>
            </a:endParaRPr>
          </a:p>
        </p:txBody>
      </p:sp>
      <p:sp>
        <p:nvSpPr>
          <p:cNvPr id="243718" name="Rectangle 3"/>
          <p:cNvSpPr>
            <a:spLocks noChangeArrowheads="1"/>
          </p:cNvSpPr>
          <p:nvPr/>
        </p:nvSpPr>
        <p:spPr bwMode="auto">
          <a:xfrm>
            <a:off x="396875" y="1238250"/>
            <a:ext cx="9144000" cy="0"/>
          </a:xfrm>
          <a:prstGeom prst="rect">
            <a:avLst/>
          </a:prstGeom>
          <a:noFill/>
          <a:ln w="9525">
            <a:noFill/>
            <a:miter lim="800000"/>
            <a:headEnd/>
            <a:tailEnd/>
          </a:ln>
        </p:spPr>
        <p:txBody>
          <a:bodyPr wrap="none" anchor="ctr">
            <a:spAutoFit/>
          </a:bodyPr>
          <a:lstStyle/>
          <a:p>
            <a:endParaRPr lang="fr-BE">
              <a:latin typeface="Calibri" pitchFamily="34" charset="0"/>
            </a:endParaRPr>
          </a:p>
        </p:txBody>
      </p:sp>
      <p:sp>
        <p:nvSpPr>
          <p:cNvPr id="243719" name="Rectangle 5"/>
          <p:cNvSpPr>
            <a:spLocks noChangeArrowheads="1"/>
          </p:cNvSpPr>
          <p:nvPr/>
        </p:nvSpPr>
        <p:spPr bwMode="auto">
          <a:xfrm>
            <a:off x="1665288" y="1639888"/>
            <a:ext cx="5830887" cy="576262"/>
          </a:xfrm>
          <a:prstGeom prst="rect">
            <a:avLst/>
          </a:prstGeom>
          <a:noFill/>
          <a:ln w="9525">
            <a:noFill/>
            <a:miter lim="800000"/>
            <a:headEnd/>
            <a:tailEnd/>
          </a:ln>
        </p:spPr>
        <p:txBody>
          <a:bodyPr/>
          <a:lstStyle/>
          <a:p>
            <a:pPr marL="342900" indent="-342900" algn="ctr">
              <a:lnSpc>
                <a:spcPct val="95000"/>
              </a:lnSpc>
              <a:spcBef>
                <a:spcPct val="10000"/>
              </a:spcBef>
              <a:spcAft>
                <a:spcPct val="10000"/>
              </a:spcAft>
            </a:pPr>
            <a:r>
              <a:rPr lang="en-US">
                <a:latin typeface="Calibri" pitchFamily="34" charset="0"/>
              </a:rPr>
              <a:t>Platelet-rich plasma (PRP) preparation (3.10</a:t>
            </a:r>
            <a:r>
              <a:rPr lang="en-US" baseline="30000">
                <a:latin typeface="Calibri" pitchFamily="34" charset="0"/>
              </a:rPr>
              <a:t>5</a:t>
            </a:r>
            <a:r>
              <a:rPr lang="en-US">
                <a:latin typeface="Calibri" pitchFamily="34" charset="0"/>
              </a:rPr>
              <a:t> PLT.µL</a:t>
            </a:r>
            <a:r>
              <a:rPr lang="en-US" baseline="30000">
                <a:latin typeface="Calibri" pitchFamily="34" charset="0"/>
              </a:rPr>
              <a:t>-1</a:t>
            </a:r>
            <a:r>
              <a:rPr lang="en-US">
                <a:latin typeface="Calibri" pitchFamily="34" charset="0"/>
              </a:rPr>
              <a:t>)</a:t>
            </a:r>
          </a:p>
          <a:p>
            <a:pPr marL="342900" indent="-342900" algn="ctr">
              <a:lnSpc>
                <a:spcPct val="95000"/>
              </a:lnSpc>
              <a:spcBef>
                <a:spcPct val="10000"/>
              </a:spcBef>
              <a:spcAft>
                <a:spcPct val="10000"/>
              </a:spcAft>
            </a:pPr>
            <a:r>
              <a:rPr lang="en-US">
                <a:latin typeface="Calibri" pitchFamily="34" charset="0"/>
              </a:rPr>
              <a:t>PRP stirred at 1,000 rpm (37°C)</a:t>
            </a:r>
          </a:p>
          <a:p>
            <a:pPr marL="342900" indent="-342900" algn="ctr">
              <a:lnSpc>
                <a:spcPct val="95000"/>
              </a:lnSpc>
              <a:spcBef>
                <a:spcPct val="10000"/>
              </a:spcBef>
              <a:spcAft>
                <a:spcPct val="10000"/>
              </a:spcAft>
            </a:pPr>
            <a:endParaRPr lang="en-US">
              <a:latin typeface="Calibri" pitchFamily="34" charset="0"/>
            </a:endParaRPr>
          </a:p>
          <a:p>
            <a:pPr marL="342900" indent="-342900" algn="ctr">
              <a:lnSpc>
                <a:spcPct val="95000"/>
              </a:lnSpc>
              <a:spcBef>
                <a:spcPct val="10000"/>
              </a:spcBef>
              <a:spcAft>
                <a:spcPct val="10000"/>
              </a:spcAft>
            </a:pPr>
            <a:endParaRPr lang="fr-FR">
              <a:latin typeface="Calibri" pitchFamily="34" charset="0"/>
            </a:endParaRPr>
          </a:p>
        </p:txBody>
      </p:sp>
      <p:sp>
        <p:nvSpPr>
          <p:cNvPr id="243720" name="Rectangle 5"/>
          <p:cNvSpPr>
            <a:spLocks noChangeArrowheads="1"/>
          </p:cNvSpPr>
          <p:nvPr/>
        </p:nvSpPr>
        <p:spPr bwMode="auto">
          <a:xfrm>
            <a:off x="396875" y="2257425"/>
            <a:ext cx="9144000" cy="0"/>
          </a:xfrm>
          <a:prstGeom prst="rect">
            <a:avLst/>
          </a:prstGeom>
          <a:noFill/>
          <a:ln w="9525">
            <a:noFill/>
            <a:miter lim="800000"/>
            <a:headEnd/>
            <a:tailEnd/>
          </a:ln>
        </p:spPr>
        <p:txBody>
          <a:bodyPr wrap="none" anchor="ctr">
            <a:spAutoFit/>
          </a:bodyPr>
          <a:lstStyle/>
          <a:p>
            <a:endParaRPr lang="fr-BE">
              <a:latin typeface="Calibri" pitchFamily="34" charset="0"/>
            </a:endParaRPr>
          </a:p>
        </p:txBody>
      </p:sp>
      <p:sp>
        <p:nvSpPr>
          <p:cNvPr id="243721" name="Text Box 6"/>
          <p:cNvSpPr txBox="1">
            <a:spLocks noChangeArrowheads="1"/>
          </p:cNvSpPr>
          <p:nvPr/>
        </p:nvSpPr>
        <p:spPr bwMode="auto">
          <a:xfrm>
            <a:off x="1162050" y="3440113"/>
            <a:ext cx="1724025" cy="336550"/>
          </a:xfrm>
          <a:prstGeom prst="rect">
            <a:avLst/>
          </a:prstGeom>
          <a:noFill/>
          <a:ln w="9525">
            <a:noFill/>
            <a:miter lim="800000"/>
            <a:headEnd/>
            <a:tailEnd/>
          </a:ln>
        </p:spPr>
        <p:txBody>
          <a:bodyPr>
            <a:spAutoFit/>
          </a:bodyPr>
          <a:lstStyle/>
          <a:p>
            <a:pPr algn="ctr"/>
            <a:r>
              <a:rPr lang="en-US" sz="1600"/>
              <a:t>+ NP suspension</a:t>
            </a:r>
            <a:endParaRPr lang="fr-FR" sz="1600"/>
          </a:p>
        </p:txBody>
      </p:sp>
      <p:sp>
        <p:nvSpPr>
          <p:cNvPr id="243722" name="Text Box 7"/>
          <p:cNvSpPr txBox="1">
            <a:spLocks noChangeArrowheads="1"/>
          </p:cNvSpPr>
          <p:nvPr/>
        </p:nvSpPr>
        <p:spPr bwMode="auto">
          <a:xfrm>
            <a:off x="841375" y="5524500"/>
            <a:ext cx="2349500" cy="862013"/>
          </a:xfrm>
          <a:prstGeom prst="rect">
            <a:avLst/>
          </a:prstGeom>
          <a:noFill/>
          <a:ln w="9525">
            <a:noFill/>
            <a:miter lim="800000"/>
            <a:headEnd/>
            <a:tailEnd/>
          </a:ln>
        </p:spPr>
        <p:txBody>
          <a:bodyPr wrap="none">
            <a:spAutoFit/>
          </a:bodyPr>
          <a:lstStyle/>
          <a:p>
            <a:pPr algn="ctr"/>
            <a:r>
              <a:rPr lang="fr-BE" b="1"/>
              <a:t>Spontaneous</a:t>
            </a:r>
          </a:p>
          <a:p>
            <a:pPr algn="ctr"/>
            <a:r>
              <a:rPr lang="fr-BE" b="1"/>
              <a:t>Aggregation</a:t>
            </a:r>
          </a:p>
          <a:p>
            <a:pPr algn="ctr"/>
            <a:r>
              <a:rPr lang="fr-BE" sz="1400" b="1"/>
              <a:t>(Pro-aggregating activity)</a:t>
            </a:r>
            <a:endParaRPr lang="fr-FR" sz="1400" b="1"/>
          </a:p>
        </p:txBody>
      </p:sp>
      <p:sp>
        <p:nvSpPr>
          <p:cNvPr id="243723" name="Text Box 8"/>
          <p:cNvSpPr txBox="1">
            <a:spLocks noChangeArrowheads="1"/>
          </p:cNvSpPr>
          <p:nvPr/>
        </p:nvSpPr>
        <p:spPr bwMode="auto">
          <a:xfrm>
            <a:off x="3513138" y="3622675"/>
            <a:ext cx="2103437" cy="654050"/>
          </a:xfrm>
          <a:prstGeom prst="rect">
            <a:avLst/>
          </a:prstGeom>
          <a:noFill/>
          <a:ln w="9525">
            <a:noFill/>
            <a:miter lim="800000"/>
            <a:headEnd/>
            <a:tailEnd/>
          </a:ln>
        </p:spPr>
        <p:txBody>
          <a:bodyPr wrap="none">
            <a:spAutoFit/>
          </a:bodyPr>
          <a:lstStyle/>
          <a:p>
            <a:pPr algn="ctr">
              <a:spcBef>
                <a:spcPct val="15000"/>
              </a:spcBef>
              <a:spcAft>
                <a:spcPct val="15000"/>
              </a:spcAft>
            </a:pPr>
            <a:r>
              <a:rPr lang="en-US" sz="1600"/>
              <a:t>+ inducer</a:t>
            </a:r>
          </a:p>
          <a:p>
            <a:pPr algn="ctr">
              <a:spcBef>
                <a:spcPct val="15000"/>
              </a:spcBef>
              <a:spcAft>
                <a:spcPct val="15000"/>
              </a:spcAft>
            </a:pPr>
            <a:r>
              <a:rPr lang="en-US" sz="1600"/>
              <a:t>(ADP / collagen / AA)</a:t>
            </a:r>
            <a:endParaRPr lang="fr-FR" sz="1600"/>
          </a:p>
        </p:txBody>
      </p:sp>
      <p:sp>
        <p:nvSpPr>
          <p:cNvPr id="243724" name="Text Box 9"/>
          <p:cNvSpPr txBox="1">
            <a:spLocks noChangeArrowheads="1"/>
          </p:cNvSpPr>
          <p:nvPr/>
        </p:nvSpPr>
        <p:spPr bwMode="auto">
          <a:xfrm>
            <a:off x="6154738" y="3224213"/>
            <a:ext cx="2103437" cy="958850"/>
          </a:xfrm>
          <a:prstGeom prst="rect">
            <a:avLst/>
          </a:prstGeom>
          <a:noFill/>
          <a:ln w="9525">
            <a:noFill/>
            <a:miter lim="800000"/>
            <a:headEnd/>
            <a:tailEnd/>
          </a:ln>
        </p:spPr>
        <p:txBody>
          <a:bodyPr wrap="none">
            <a:spAutoFit/>
          </a:bodyPr>
          <a:lstStyle/>
          <a:p>
            <a:pPr algn="ctr">
              <a:spcBef>
                <a:spcPct val="20000"/>
              </a:spcBef>
              <a:spcAft>
                <a:spcPct val="20000"/>
              </a:spcAft>
            </a:pPr>
            <a:r>
              <a:rPr lang="en-US" sz="1600"/>
              <a:t>+ NP suspension</a:t>
            </a:r>
          </a:p>
          <a:p>
            <a:pPr algn="ctr">
              <a:spcBef>
                <a:spcPct val="10000"/>
              </a:spcBef>
              <a:spcAft>
                <a:spcPct val="15000"/>
              </a:spcAft>
            </a:pPr>
            <a:r>
              <a:rPr lang="en-US" sz="1600"/>
              <a:t>+ inducer</a:t>
            </a:r>
          </a:p>
          <a:p>
            <a:pPr algn="ctr">
              <a:spcBef>
                <a:spcPct val="10000"/>
              </a:spcBef>
              <a:spcAft>
                <a:spcPct val="15000"/>
              </a:spcAft>
            </a:pPr>
            <a:r>
              <a:rPr lang="en-US" sz="1600"/>
              <a:t>(ADP / collagen / AA)</a:t>
            </a:r>
            <a:endParaRPr lang="fr-FR" sz="1600"/>
          </a:p>
        </p:txBody>
      </p:sp>
      <p:sp>
        <p:nvSpPr>
          <p:cNvPr id="243725" name="Text Box 10"/>
          <p:cNvSpPr txBox="1">
            <a:spLocks noChangeArrowheads="1"/>
          </p:cNvSpPr>
          <p:nvPr/>
        </p:nvSpPr>
        <p:spPr bwMode="auto">
          <a:xfrm>
            <a:off x="3687763" y="5524500"/>
            <a:ext cx="1749425" cy="646113"/>
          </a:xfrm>
          <a:prstGeom prst="rect">
            <a:avLst/>
          </a:prstGeom>
          <a:noFill/>
          <a:ln w="9525">
            <a:noFill/>
            <a:miter lim="800000"/>
            <a:headEnd/>
            <a:tailEnd/>
          </a:ln>
        </p:spPr>
        <p:txBody>
          <a:bodyPr wrap="none">
            <a:spAutoFit/>
          </a:bodyPr>
          <a:lstStyle/>
          <a:p>
            <a:pPr algn="ctr"/>
            <a:r>
              <a:rPr lang="fr-BE" b="1"/>
              <a:t>Check platelet</a:t>
            </a:r>
          </a:p>
          <a:p>
            <a:pPr algn="ctr"/>
            <a:r>
              <a:rPr lang="fr-BE" b="1"/>
              <a:t>response</a:t>
            </a:r>
            <a:endParaRPr lang="fr-FR" b="1"/>
          </a:p>
        </p:txBody>
      </p:sp>
      <p:sp>
        <p:nvSpPr>
          <p:cNvPr id="243726" name="Text Box 11"/>
          <p:cNvSpPr txBox="1">
            <a:spLocks noChangeArrowheads="1"/>
          </p:cNvSpPr>
          <p:nvPr/>
        </p:nvSpPr>
        <p:spPr bwMode="auto">
          <a:xfrm>
            <a:off x="965200" y="4737100"/>
            <a:ext cx="7416800" cy="355600"/>
          </a:xfrm>
          <a:prstGeom prst="rect">
            <a:avLst/>
          </a:prstGeom>
          <a:solidFill>
            <a:srgbClr val="C0C0C0"/>
          </a:solidFill>
          <a:ln w="19050">
            <a:solidFill>
              <a:schemeClr val="tx1"/>
            </a:solidFill>
            <a:miter lim="800000"/>
            <a:headEnd/>
            <a:tailEnd/>
          </a:ln>
        </p:spPr>
        <p:txBody>
          <a:bodyPr>
            <a:spAutoFit/>
          </a:bodyPr>
          <a:lstStyle/>
          <a:p>
            <a:pPr algn="ctr"/>
            <a:r>
              <a:rPr lang="fr-BE" sz="1600" b="1"/>
              <a:t>OD</a:t>
            </a:r>
            <a:r>
              <a:rPr lang="fr-BE" sz="1600" b="1" baseline="-25000"/>
              <a:t>620 nm</a:t>
            </a:r>
            <a:r>
              <a:rPr lang="fr-BE" sz="1600" b="1"/>
              <a:t> measurement</a:t>
            </a:r>
            <a:endParaRPr lang="fr-FR" sz="1600" b="1"/>
          </a:p>
        </p:txBody>
      </p:sp>
      <p:sp>
        <p:nvSpPr>
          <p:cNvPr id="243727" name="Text Box 12"/>
          <p:cNvSpPr txBox="1">
            <a:spLocks noChangeArrowheads="1"/>
          </p:cNvSpPr>
          <p:nvPr/>
        </p:nvSpPr>
        <p:spPr bwMode="auto">
          <a:xfrm>
            <a:off x="5973763" y="5514975"/>
            <a:ext cx="2449512" cy="862013"/>
          </a:xfrm>
          <a:prstGeom prst="rect">
            <a:avLst/>
          </a:prstGeom>
          <a:noFill/>
          <a:ln w="9525">
            <a:noFill/>
            <a:miter lim="800000"/>
            <a:headEnd/>
            <a:tailEnd/>
          </a:ln>
        </p:spPr>
        <p:txBody>
          <a:bodyPr wrap="none">
            <a:spAutoFit/>
          </a:bodyPr>
          <a:lstStyle/>
          <a:p>
            <a:pPr algn="ctr"/>
            <a:r>
              <a:rPr lang="fr-FR" b="1"/>
              <a:t>Induced</a:t>
            </a:r>
          </a:p>
          <a:p>
            <a:pPr algn="ctr"/>
            <a:r>
              <a:rPr lang="fr-FR" b="1"/>
              <a:t>Aggregation</a:t>
            </a:r>
          </a:p>
          <a:p>
            <a:pPr algn="ctr"/>
            <a:r>
              <a:rPr lang="fr-FR" sz="1400" b="1"/>
              <a:t>(</a:t>
            </a:r>
            <a:r>
              <a:rPr lang="fr-BE" sz="1400" b="1"/>
              <a:t>Anti-aggregating activity</a:t>
            </a:r>
            <a:r>
              <a:rPr lang="fr-BE" sz="1400"/>
              <a:t> )</a:t>
            </a:r>
            <a:endParaRPr lang="fr-FR" sz="1400" b="1"/>
          </a:p>
        </p:txBody>
      </p:sp>
      <p:sp>
        <p:nvSpPr>
          <p:cNvPr id="243728" name="Line 13"/>
          <p:cNvSpPr>
            <a:spLocks noChangeShapeType="1"/>
          </p:cNvSpPr>
          <p:nvPr/>
        </p:nvSpPr>
        <p:spPr bwMode="auto">
          <a:xfrm>
            <a:off x="2025650" y="3838575"/>
            <a:ext cx="0" cy="827088"/>
          </a:xfrm>
          <a:prstGeom prst="line">
            <a:avLst/>
          </a:prstGeom>
          <a:noFill/>
          <a:ln w="19050">
            <a:solidFill>
              <a:schemeClr val="tx1"/>
            </a:solidFill>
            <a:round/>
            <a:headEnd/>
            <a:tailEnd type="triangle" w="med" len="med"/>
          </a:ln>
        </p:spPr>
        <p:txBody>
          <a:bodyPr/>
          <a:lstStyle/>
          <a:p>
            <a:endParaRPr lang="fr-FR"/>
          </a:p>
        </p:txBody>
      </p:sp>
      <p:sp>
        <p:nvSpPr>
          <p:cNvPr id="243729" name="Line 14"/>
          <p:cNvSpPr>
            <a:spLocks noChangeShapeType="1"/>
          </p:cNvSpPr>
          <p:nvPr/>
        </p:nvSpPr>
        <p:spPr bwMode="auto">
          <a:xfrm>
            <a:off x="2025650" y="5168900"/>
            <a:ext cx="0" cy="360363"/>
          </a:xfrm>
          <a:prstGeom prst="line">
            <a:avLst/>
          </a:prstGeom>
          <a:noFill/>
          <a:ln w="19050">
            <a:solidFill>
              <a:schemeClr val="tx1"/>
            </a:solidFill>
            <a:round/>
            <a:headEnd/>
            <a:tailEnd type="triangle" w="med" len="med"/>
          </a:ln>
        </p:spPr>
        <p:txBody>
          <a:bodyPr/>
          <a:lstStyle/>
          <a:p>
            <a:endParaRPr lang="fr-FR"/>
          </a:p>
        </p:txBody>
      </p:sp>
      <p:sp>
        <p:nvSpPr>
          <p:cNvPr id="243730" name="Line 15"/>
          <p:cNvSpPr>
            <a:spLocks noChangeShapeType="1"/>
          </p:cNvSpPr>
          <p:nvPr/>
        </p:nvSpPr>
        <p:spPr bwMode="auto">
          <a:xfrm>
            <a:off x="4575175" y="4305300"/>
            <a:ext cx="0" cy="360363"/>
          </a:xfrm>
          <a:prstGeom prst="line">
            <a:avLst/>
          </a:prstGeom>
          <a:noFill/>
          <a:ln w="19050">
            <a:solidFill>
              <a:schemeClr val="tx1"/>
            </a:solidFill>
            <a:round/>
            <a:headEnd/>
            <a:tailEnd type="triangle" w="med" len="med"/>
          </a:ln>
        </p:spPr>
        <p:txBody>
          <a:bodyPr/>
          <a:lstStyle/>
          <a:p>
            <a:endParaRPr lang="fr-FR"/>
          </a:p>
        </p:txBody>
      </p:sp>
      <p:sp>
        <p:nvSpPr>
          <p:cNvPr id="243731" name="Line 16"/>
          <p:cNvSpPr>
            <a:spLocks noChangeShapeType="1"/>
          </p:cNvSpPr>
          <p:nvPr/>
        </p:nvSpPr>
        <p:spPr bwMode="auto">
          <a:xfrm>
            <a:off x="7207250" y="4305300"/>
            <a:ext cx="0" cy="360363"/>
          </a:xfrm>
          <a:prstGeom prst="line">
            <a:avLst/>
          </a:prstGeom>
          <a:noFill/>
          <a:ln w="19050">
            <a:solidFill>
              <a:schemeClr val="tx1"/>
            </a:solidFill>
            <a:round/>
            <a:headEnd/>
            <a:tailEnd type="triangle" w="med" len="med"/>
          </a:ln>
        </p:spPr>
        <p:txBody>
          <a:bodyPr/>
          <a:lstStyle/>
          <a:p>
            <a:endParaRPr lang="fr-FR"/>
          </a:p>
        </p:txBody>
      </p:sp>
      <p:sp>
        <p:nvSpPr>
          <p:cNvPr id="243732" name="Line 17"/>
          <p:cNvSpPr>
            <a:spLocks noChangeShapeType="1"/>
          </p:cNvSpPr>
          <p:nvPr/>
        </p:nvSpPr>
        <p:spPr bwMode="auto">
          <a:xfrm>
            <a:off x="4579938" y="5168900"/>
            <a:ext cx="0" cy="360363"/>
          </a:xfrm>
          <a:prstGeom prst="line">
            <a:avLst/>
          </a:prstGeom>
          <a:noFill/>
          <a:ln w="19050">
            <a:solidFill>
              <a:schemeClr val="tx1"/>
            </a:solidFill>
            <a:round/>
            <a:headEnd/>
            <a:tailEnd type="triangle" w="med" len="med"/>
          </a:ln>
        </p:spPr>
        <p:txBody>
          <a:bodyPr/>
          <a:lstStyle/>
          <a:p>
            <a:endParaRPr lang="fr-FR"/>
          </a:p>
        </p:txBody>
      </p:sp>
      <p:sp>
        <p:nvSpPr>
          <p:cNvPr id="243733" name="Line 18"/>
          <p:cNvSpPr>
            <a:spLocks noChangeShapeType="1"/>
          </p:cNvSpPr>
          <p:nvPr/>
        </p:nvSpPr>
        <p:spPr bwMode="auto">
          <a:xfrm>
            <a:off x="7207250" y="5168900"/>
            <a:ext cx="0" cy="360363"/>
          </a:xfrm>
          <a:prstGeom prst="line">
            <a:avLst/>
          </a:prstGeom>
          <a:noFill/>
          <a:ln w="19050">
            <a:solidFill>
              <a:schemeClr val="tx1"/>
            </a:solidFill>
            <a:round/>
            <a:headEnd/>
            <a:tailEnd type="triangle" w="med" len="med"/>
          </a:ln>
        </p:spPr>
        <p:txBody>
          <a:bodyPr/>
          <a:lstStyle/>
          <a:p>
            <a:endParaRPr lang="fr-FR"/>
          </a:p>
        </p:txBody>
      </p:sp>
      <p:sp>
        <p:nvSpPr>
          <p:cNvPr id="243734" name="Line 19"/>
          <p:cNvSpPr>
            <a:spLocks noChangeShapeType="1"/>
          </p:cNvSpPr>
          <p:nvPr/>
        </p:nvSpPr>
        <p:spPr bwMode="auto">
          <a:xfrm>
            <a:off x="4573588" y="2289175"/>
            <a:ext cx="0" cy="1331913"/>
          </a:xfrm>
          <a:prstGeom prst="line">
            <a:avLst/>
          </a:prstGeom>
          <a:noFill/>
          <a:ln w="19050">
            <a:solidFill>
              <a:schemeClr val="tx1"/>
            </a:solidFill>
            <a:round/>
            <a:headEnd/>
            <a:tailEnd/>
          </a:ln>
        </p:spPr>
        <p:txBody>
          <a:bodyPr/>
          <a:lstStyle/>
          <a:p>
            <a:endParaRPr lang="fr-FR"/>
          </a:p>
        </p:txBody>
      </p:sp>
      <p:sp>
        <p:nvSpPr>
          <p:cNvPr id="243735" name="Line 20"/>
          <p:cNvSpPr>
            <a:spLocks noChangeShapeType="1"/>
          </p:cNvSpPr>
          <p:nvPr/>
        </p:nvSpPr>
        <p:spPr bwMode="auto">
          <a:xfrm>
            <a:off x="2016125" y="2720975"/>
            <a:ext cx="5184775" cy="0"/>
          </a:xfrm>
          <a:prstGeom prst="line">
            <a:avLst/>
          </a:prstGeom>
          <a:noFill/>
          <a:ln w="19050">
            <a:solidFill>
              <a:schemeClr val="tx1"/>
            </a:solidFill>
            <a:round/>
            <a:headEnd/>
            <a:tailEnd/>
          </a:ln>
        </p:spPr>
        <p:txBody>
          <a:bodyPr/>
          <a:lstStyle/>
          <a:p>
            <a:endParaRPr lang="fr-FR"/>
          </a:p>
        </p:txBody>
      </p:sp>
      <p:sp>
        <p:nvSpPr>
          <p:cNvPr id="243736" name="Line 21"/>
          <p:cNvSpPr>
            <a:spLocks noChangeShapeType="1"/>
          </p:cNvSpPr>
          <p:nvPr/>
        </p:nvSpPr>
        <p:spPr bwMode="auto">
          <a:xfrm>
            <a:off x="2025650" y="2720975"/>
            <a:ext cx="9525" cy="539750"/>
          </a:xfrm>
          <a:prstGeom prst="line">
            <a:avLst/>
          </a:prstGeom>
          <a:noFill/>
          <a:ln w="19050">
            <a:solidFill>
              <a:schemeClr val="tx1"/>
            </a:solidFill>
            <a:round/>
            <a:headEnd/>
            <a:tailEnd/>
          </a:ln>
        </p:spPr>
        <p:txBody>
          <a:bodyPr/>
          <a:lstStyle/>
          <a:p>
            <a:endParaRPr lang="fr-FR"/>
          </a:p>
        </p:txBody>
      </p:sp>
      <p:sp>
        <p:nvSpPr>
          <p:cNvPr id="243737" name="Line 22"/>
          <p:cNvSpPr>
            <a:spLocks noChangeShapeType="1"/>
          </p:cNvSpPr>
          <p:nvPr/>
        </p:nvSpPr>
        <p:spPr bwMode="auto">
          <a:xfrm>
            <a:off x="7205663" y="2720975"/>
            <a:ext cx="0" cy="431800"/>
          </a:xfrm>
          <a:prstGeom prst="line">
            <a:avLst/>
          </a:prstGeom>
          <a:noFill/>
          <a:ln w="19050">
            <a:solidFill>
              <a:schemeClr val="tx1"/>
            </a:solidFill>
            <a:round/>
            <a:headEnd/>
            <a:tailEnd/>
          </a:ln>
        </p:spPr>
        <p:txBody>
          <a:bodyPr/>
          <a:lstStyle/>
          <a:p>
            <a:endParaRPr lang="fr-FR"/>
          </a:p>
        </p:txBody>
      </p:sp>
      <p:pic>
        <p:nvPicPr>
          <p:cNvPr id="243738" name="Picture 12"/>
          <p:cNvPicPr>
            <a:picLocks noChangeAspect="1" noChangeArrowheads="1"/>
          </p:cNvPicPr>
          <p:nvPr/>
        </p:nvPicPr>
        <p:blipFill>
          <a:blip r:embed="rId5"/>
          <a:srcRect t="13055"/>
          <a:stretch>
            <a:fillRect/>
          </a:stretch>
        </p:blipFill>
        <p:spPr bwMode="auto">
          <a:xfrm>
            <a:off x="7146925" y="633413"/>
            <a:ext cx="1835150" cy="1208087"/>
          </a:xfrm>
          <a:prstGeom prst="rect">
            <a:avLst/>
          </a:prstGeom>
          <a:noFill/>
          <a:ln w="9525">
            <a:noFill/>
            <a:miter lim="800000"/>
            <a:headEnd/>
            <a:tailEnd/>
          </a:ln>
        </p:spPr>
      </p:pic>
      <p:sp>
        <p:nvSpPr>
          <p:cNvPr id="243739" name="ZoneTexte 33"/>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a:latin typeface="Calibri" pitchFamily="34" charset="0"/>
              </a:rPr>
              <a:t>Introduction – Hemolysis – </a:t>
            </a:r>
            <a:r>
              <a:rPr lang="fr-BE" sz="1600" b="1">
                <a:solidFill>
                  <a:schemeClr val="bg1"/>
                </a:solidFill>
                <a:latin typeface="Calibri" pitchFamily="34" charset="0"/>
              </a:rPr>
              <a:t>Primary haemostasis </a:t>
            </a:r>
            <a:r>
              <a:rPr lang="fr-BE" sz="1600">
                <a:latin typeface="Calibri" pitchFamily="34" charset="0"/>
              </a:rPr>
              <a:t>– Secondary haemostasis – Fibrinolysis - Conclusion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649" name="Picture 3"/>
          <p:cNvPicPr>
            <a:picLocks noChangeAspect="1" noChangeArrowheads="1"/>
          </p:cNvPicPr>
          <p:nvPr/>
        </p:nvPicPr>
        <p:blipFill>
          <a:blip r:embed="rId4"/>
          <a:srcRect/>
          <a:stretch>
            <a:fillRect/>
          </a:stretch>
        </p:blipFill>
        <p:spPr bwMode="auto">
          <a:xfrm>
            <a:off x="-19050" y="0"/>
            <a:ext cx="4302125" cy="765175"/>
          </a:xfrm>
          <a:prstGeom prst="rect">
            <a:avLst/>
          </a:prstGeom>
          <a:noFill/>
          <a:ln w="9525">
            <a:noFill/>
            <a:miter lim="800000"/>
            <a:headEnd/>
            <a:tailEnd/>
          </a:ln>
        </p:spPr>
      </p:pic>
      <p:pic>
        <p:nvPicPr>
          <p:cNvPr id="197650" name="Picture 4"/>
          <p:cNvPicPr>
            <a:picLocks noChangeAspect="1" noChangeArrowheads="1"/>
          </p:cNvPicPr>
          <p:nvPr/>
        </p:nvPicPr>
        <p:blipFill>
          <a:blip r:embed="rId5"/>
          <a:srcRect/>
          <a:stretch>
            <a:fillRect/>
          </a:stretch>
        </p:blipFill>
        <p:spPr bwMode="auto">
          <a:xfrm>
            <a:off x="0" y="6453188"/>
            <a:ext cx="9144000" cy="425450"/>
          </a:xfrm>
          <a:prstGeom prst="rect">
            <a:avLst/>
          </a:prstGeom>
          <a:noFill/>
          <a:ln w="9525">
            <a:noFill/>
            <a:miter lim="800000"/>
            <a:headEnd/>
            <a:tailEnd/>
          </a:ln>
        </p:spPr>
      </p:pic>
      <p:sp>
        <p:nvSpPr>
          <p:cNvPr id="197651" name="ZoneTexte 7"/>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b="1" dirty="0">
                <a:solidFill>
                  <a:schemeClr val="bg1"/>
                </a:solidFill>
                <a:latin typeface="Calibri" pitchFamily="34" charset="0"/>
              </a:rPr>
              <a:t>Introduction</a:t>
            </a:r>
            <a:r>
              <a:rPr lang="fr-BE" sz="1600" dirty="0">
                <a:solidFill>
                  <a:schemeClr val="tx2"/>
                </a:solidFill>
                <a:latin typeface="Calibri" pitchFamily="34" charset="0"/>
              </a:rPr>
              <a:t> </a:t>
            </a:r>
            <a:r>
              <a:rPr lang="fr-BE" sz="1600" dirty="0">
                <a:latin typeface="Calibri" pitchFamily="34" charset="0"/>
              </a:rPr>
              <a:t>– </a:t>
            </a:r>
            <a:r>
              <a:rPr lang="fr-BE" sz="1600" dirty="0" err="1">
                <a:latin typeface="Calibri" pitchFamily="34" charset="0"/>
              </a:rPr>
              <a:t>Hemolysis</a:t>
            </a:r>
            <a:r>
              <a:rPr lang="fr-BE" sz="1600" dirty="0">
                <a:latin typeface="Calibri" pitchFamily="34" charset="0"/>
              </a:rPr>
              <a:t> – </a:t>
            </a:r>
            <a:r>
              <a:rPr lang="fr-BE" sz="1600" dirty="0" err="1">
                <a:latin typeface="Calibri" pitchFamily="34" charset="0"/>
              </a:rPr>
              <a:t>Primary</a:t>
            </a:r>
            <a:r>
              <a:rPr lang="fr-BE" sz="1600" dirty="0">
                <a:latin typeface="Calibri" pitchFamily="34" charset="0"/>
              </a:rPr>
              <a:t> </a:t>
            </a:r>
            <a:r>
              <a:rPr lang="fr-BE" sz="1600" dirty="0" err="1">
                <a:latin typeface="Calibri" pitchFamily="34" charset="0"/>
              </a:rPr>
              <a:t>haemostasis</a:t>
            </a:r>
            <a:r>
              <a:rPr lang="fr-BE" sz="1600" dirty="0">
                <a:latin typeface="Calibri" pitchFamily="34" charset="0"/>
              </a:rPr>
              <a:t> – </a:t>
            </a:r>
            <a:r>
              <a:rPr lang="fr-BE" sz="1600" dirty="0" err="1">
                <a:latin typeface="Calibri" pitchFamily="34" charset="0"/>
              </a:rPr>
              <a:t>Secondary</a:t>
            </a:r>
            <a:r>
              <a:rPr lang="fr-BE" sz="1600" dirty="0">
                <a:latin typeface="Calibri" pitchFamily="34" charset="0"/>
              </a:rPr>
              <a:t> </a:t>
            </a:r>
            <a:r>
              <a:rPr lang="fr-BE" sz="1600" dirty="0" err="1">
                <a:latin typeface="Calibri" pitchFamily="34" charset="0"/>
              </a:rPr>
              <a:t>haemostasis</a:t>
            </a:r>
            <a:r>
              <a:rPr lang="fr-BE" sz="1600" dirty="0">
                <a:latin typeface="Calibri" pitchFamily="34" charset="0"/>
              </a:rPr>
              <a:t> – </a:t>
            </a:r>
            <a:r>
              <a:rPr lang="fr-BE" sz="1600" dirty="0" err="1">
                <a:latin typeface="Calibri" pitchFamily="34" charset="0"/>
              </a:rPr>
              <a:t>Fibrinolysis</a:t>
            </a:r>
            <a:r>
              <a:rPr lang="fr-BE" sz="1600" dirty="0">
                <a:latin typeface="Calibri" pitchFamily="34" charset="0"/>
              </a:rPr>
              <a:t> - Conclusion</a:t>
            </a:r>
          </a:p>
        </p:txBody>
      </p:sp>
      <p:sp>
        <p:nvSpPr>
          <p:cNvPr id="197652" name="Titre 24"/>
          <p:cNvSpPr>
            <a:spLocks/>
          </p:cNvSpPr>
          <p:nvPr/>
        </p:nvSpPr>
        <p:spPr bwMode="auto">
          <a:xfrm>
            <a:off x="4283075" y="44450"/>
            <a:ext cx="5329238" cy="581025"/>
          </a:xfrm>
          <a:prstGeom prst="rect">
            <a:avLst/>
          </a:prstGeom>
          <a:noFill/>
          <a:ln w="9525">
            <a:noFill/>
            <a:miter lim="800000"/>
            <a:headEnd/>
            <a:tailEnd/>
          </a:ln>
        </p:spPr>
        <p:txBody>
          <a:bodyPr anchor="b"/>
          <a:lstStyle/>
          <a:p>
            <a:r>
              <a:rPr lang="fr-BE" sz="2400">
                <a:solidFill>
                  <a:srgbClr val="1E6BBD"/>
                </a:solidFill>
                <a:latin typeface="Calibri" pitchFamily="34" charset="0"/>
                <a:cs typeface="Arial" charset="0"/>
              </a:rPr>
              <a:t>Why studying hemocompatibility?</a:t>
            </a:r>
          </a:p>
        </p:txBody>
      </p:sp>
      <p:grpSp>
        <p:nvGrpSpPr>
          <p:cNvPr id="197653" name="Group 2"/>
          <p:cNvGrpSpPr>
            <a:grpSpLocks noChangeAspect="1"/>
          </p:cNvGrpSpPr>
          <p:nvPr/>
        </p:nvGrpSpPr>
        <p:grpSpPr bwMode="auto">
          <a:xfrm>
            <a:off x="4860032" y="1555750"/>
            <a:ext cx="4164012" cy="4164013"/>
            <a:chOff x="1150" y="647"/>
            <a:chExt cx="3447" cy="3447"/>
          </a:xfrm>
        </p:grpSpPr>
        <p:pic>
          <p:nvPicPr>
            <p:cNvPr id="197654" name="Picture 5" descr="applications-nanoparticles"/>
            <p:cNvPicPr>
              <a:picLocks noChangeAspect="1" noChangeArrowheads="1"/>
            </p:cNvPicPr>
            <p:nvPr/>
          </p:nvPicPr>
          <p:blipFill>
            <a:blip r:embed="rId6"/>
            <a:srcRect/>
            <a:stretch>
              <a:fillRect/>
            </a:stretch>
          </p:blipFill>
          <p:spPr bwMode="auto">
            <a:xfrm>
              <a:off x="1150" y="647"/>
              <a:ext cx="3447" cy="3447"/>
            </a:xfrm>
            <a:prstGeom prst="rect">
              <a:avLst/>
            </a:prstGeom>
            <a:noFill/>
            <a:ln w="9525">
              <a:noFill/>
              <a:miter lim="800000"/>
              <a:headEnd/>
              <a:tailEnd/>
            </a:ln>
          </p:spPr>
        </p:pic>
        <p:sp>
          <p:nvSpPr>
            <p:cNvPr id="197655" name="AutoShape 4"/>
            <p:cNvSpPr>
              <a:spLocks noChangeAspect="1" noChangeArrowheads="1"/>
            </p:cNvSpPr>
            <p:nvPr/>
          </p:nvSpPr>
          <p:spPr bwMode="auto">
            <a:xfrm>
              <a:off x="2154" y="2659"/>
              <a:ext cx="590" cy="113"/>
            </a:xfrm>
            <a:prstGeom prst="roundRect">
              <a:avLst>
                <a:gd name="adj" fmla="val 16667"/>
              </a:avLst>
            </a:prstGeom>
            <a:noFill/>
            <a:ln w="9525">
              <a:solidFill>
                <a:srgbClr val="FF0000"/>
              </a:solidFill>
              <a:round/>
              <a:headEnd/>
              <a:tailEnd/>
            </a:ln>
          </p:spPr>
          <p:txBody>
            <a:bodyPr wrap="none" anchor="ctr"/>
            <a:lstStyle/>
            <a:p>
              <a:endParaRPr lang="fr-FR"/>
            </a:p>
          </p:txBody>
        </p:sp>
        <p:sp>
          <p:nvSpPr>
            <p:cNvPr id="197656" name="AutoShape 5"/>
            <p:cNvSpPr>
              <a:spLocks noChangeAspect="1" noChangeArrowheads="1"/>
            </p:cNvSpPr>
            <p:nvPr/>
          </p:nvSpPr>
          <p:spPr bwMode="auto">
            <a:xfrm>
              <a:off x="3004" y="2596"/>
              <a:ext cx="590" cy="181"/>
            </a:xfrm>
            <a:prstGeom prst="roundRect">
              <a:avLst>
                <a:gd name="adj" fmla="val 16667"/>
              </a:avLst>
            </a:prstGeom>
            <a:noFill/>
            <a:ln w="9525">
              <a:solidFill>
                <a:srgbClr val="FF0000"/>
              </a:solidFill>
              <a:round/>
              <a:headEnd/>
              <a:tailEnd/>
            </a:ln>
          </p:spPr>
          <p:txBody>
            <a:bodyPr wrap="none" anchor="ctr"/>
            <a:lstStyle/>
            <a:p>
              <a:endParaRPr lang="fr-FR"/>
            </a:p>
          </p:txBody>
        </p:sp>
        <p:sp>
          <p:nvSpPr>
            <p:cNvPr id="197657" name="AutoShape 6"/>
            <p:cNvSpPr>
              <a:spLocks noChangeAspect="1" noChangeArrowheads="1"/>
            </p:cNvSpPr>
            <p:nvPr/>
          </p:nvSpPr>
          <p:spPr bwMode="auto">
            <a:xfrm>
              <a:off x="2609" y="2886"/>
              <a:ext cx="506" cy="113"/>
            </a:xfrm>
            <a:prstGeom prst="roundRect">
              <a:avLst>
                <a:gd name="adj" fmla="val 16667"/>
              </a:avLst>
            </a:prstGeom>
            <a:noFill/>
            <a:ln w="9525">
              <a:solidFill>
                <a:srgbClr val="FF0000"/>
              </a:solidFill>
              <a:round/>
              <a:headEnd/>
              <a:tailEnd/>
            </a:ln>
          </p:spPr>
          <p:txBody>
            <a:bodyPr wrap="none" anchor="ctr"/>
            <a:lstStyle/>
            <a:p>
              <a:endParaRPr lang="fr-FR"/>
            </a:p>
          </p:txBody>
        </p:sp>
        <p:sp>
          <p:nvSpPr>
            <p:cNvPr id="197658" name="AutoShape 7"/>
            <p:cNvSpPr>
              <a:spLocks noChangeAspect="1" noChangeArrowheads="1"/>
            </p:cNvSpPr>
            <p:nvPr/>
          </p:nvSpPr>
          <p:spPr bwMode="auto">
            <a:xfrm>
              <a:off x="2160" y="1933"/>
              <a:ext cx="503" cy="159"/>
            </a:xfrm>
            <a:prstGeom prst="roundRect">
              <a:avLst>
                <a:gd name="adj" fmla="val 16667"/>
              </a:avLst>
            </a:prstGeom>
            <a:noFill/>
            <a:ln w="9525">
              <a:solidFill>
                <a:srgbClr val="FF0000"/>
              </a:solidFill>
              <a:round/>
              <a:headEnd/>
              <a:tailEnd/>
            </a:ln>
          </p:spPr>
          <p:txBody>
            <a:bodyPr wrap="none" anchor="ctr"/>
            <a:lstStyle/>
            <a:p>
              <a:endParaRPr lang="fr-FR"/>
            </a:p>
          </p:txBody>
        </p:sp>
        <p:sp>
          <p:nvSpPr>
            <p:cNvPr id="197659" name="AutoShape 8"/>
            <p:cNvSpPr>
              <a:spLocks noChangeAspect="1" noChangeArrowheads="1"/>
            </p:cNvSpPr>
            <p:nvPr/>
          </p:nvSpPr>
          <p:spPr bwMode="auto">
            <a:xfrm>
              <a:off x="2664" y="1700"/>
              <a:ext cx="408" cy="113"/>
            </a:xfrm>
            <a:prstGeom prst="roundRect">
              <a:avLst>
                <a:gd name="adj" fmla="val 16667"/>
              </a:avLst>
            </a:prstGeom>
            <a:noFill/>
            <a:ln w="9525">
              <a:solidFill>
                <a:srgbClr val="FF0000"/>
              </a:solidFill>
              <a:round/>
              <a:headEnd/>
              <a:tailEnd/>
            </a:ln>
          </p:spPr>
          <p:txBody>
            <a:bodyPr wrap="none" anchor="ctr"/>
            <a:lstStyle/>
            <a:p>
              <a:endParaRPr lang="fr-FR"/>
            </a:p>
          </p:txBody>
        </p:sp>
        <p:sp>
          <p:nvSpPr>
            <p:cNvPr id="197660" name="AutoShape 9"/>
            <p:cNvSpPr>
              <a:spLocks noChangeAspect="1" noChangeArrowheads="1"/>
            </p:cNvSpPr>
            <p:nvPr/>
          </p:nvSpPr>
          <p:spPr bwMode="auto">
            <a:xfrm>
              <a:off x="3170" y="2269"/>
              <a:ext cx="590" cy="113"/>
            </a:xfrm>
            <a:prstGeom prst="roundRect">
              <a:avLst>
                <a:gd name="adj" fmla="val 16667"/>
              </a:avLst>
            </a:prstGeom>
            <a:noFill/>
            <a:ln w="9525">
              <a:solidFill>
                <a:srgbClr val="FF0000"/>
              </a:solidFill>
              <a:round/>
              <a:headEnd/>
              <a:tailEnd/>
            </a:ln>
          </p:spPr>
          <p:txBody>
            <a:bodyPr wrap="none" anchor="ctr"/>
            <a:lstStyle/>
            <a:p>
              <a:endParaRPr lang="fr-FR"/>
            </a:p>
          </p:txBody>
        </p:sp>
        <p:sp>
          <p:nvSpPr>
            <p:cNvPr id="197661" name="AutoShape 10"/>
            <p:cNvSpPr>
              <a:spLocks noChangeAspect="1" noChangeArrowheads="1"/>
            </p:cNvSpPr>
            <p:nvPr/>
          </p:nvSpPr>
          <p:spPr bwMode="auto">
            <a:xfrm>
              <a:off x="1967" y="2308"/>
              <a:ext cx="612" cy="113"/>
            </a:xfrm>
            <a:prstGeom prst="roundRect">
              <a:avLst>
                <a:gd name="adj" fmla="val 16667"/>
              </a:avLst>
            </a:prstGeom>
            <a:noFill/>
            <a:ln w="9525">
              <a:solidFill>
                <a:srgbClr val="FF0000"/>
              </a:solidFill>
              <a:round/>
              <a:headEnd/>
              <a:tailEnd/>
            </a:ln>
          </p:spPr>
          <p:txBody>
            <a:bodyPr wrap="none" anchor="ctr"/>
            <a:lstStyle/>
            <a:p>
              <a:endParaRPr lang="fr-FR"/>
            </a:p>
          </p:txBody>
        </p:sp>
        <p:sp>
          <p:nvSpPr>
            <p:cNvPr id="197662" name="AutoShape 11"/>
            <p:cNvSpPr>
              <a:spLocks noChangeAspect="1" noChangeArrowheads="1"/>
            </p:cNvSpPr>
            <p:nvPr/>
          </p:nvSpPr>
          <p:spPr bwMode="auto">
            <a:xfrm>
              <a:off x="3061" y="1918"/>
              <a:ext cx="510" cy="113"/>
            </a:xfrm>
            <a:prstGeom prst="roundRect">
              <a:avLst>
                <a:gd name="adj" fmla="val 16667"/>
              </a:avLst>
            </a:prstGeom>
            <a:noFill/>
            <a:ln w="9525">
              <a:solidFill>
                <a:srgbClr val="FF0000"/>
              </a:solidFill>
              <a:round/>
              <a:headEnd/>
              <a:tailEnd/>
            </a:ln>
          </p:spPr>
          <p:txBody>
            <a:bodyPr wrap="none" anchor="ctr"/>
            <a:lstStyle/>
            <a:p>
              <a:endParaRPr lang="fr-FR"/>
            </a:p>
          </p:txBody>
        </p:sp>
      </p:grpSp>
      <p:graphicFrame>
        <p:nvGraphicFramePr>
          <p:cNvPr id="197648" name="Object 16"/>
          <p:cNvGraphicFramePr>
            <a:graphicFrameLocks noChangeAspect="1"/>
          </p:cNvGraphicFramePr>
          <p:nvPr>
            <p:extLst>
              <p:ext uri="{D42A27DB-BD31-4B8C-83A1-F6EECF244321}">
                <p14:modId xmlns:p14="http://schemas.microsoft.com/office/powerpoint/2010/main" val="4124269865"/>
              </p:ext>
            </p:extLst>
          </p:nvPr>
        </p:nvGraphicFramePr>
        <p:xfrm>
          <a:off x="-370689" y="1626196"/>
          <a:ext cx="5666398" cy="3657575"/>
        </p:xfrm>
        <a:graphic>
          <a:graphicData uri="http://schemas.openxmlformats.org/presentationml/2006/ole">
            <mc:AlternateContent xmlns:mc="http://schemas.openxmlformats.org/markup-compatibility/2006">
              <mc:Choice xmlns:v="urn:schemas-microsoft-com:vml" Requires="v">
                <p:oleObj spid="_x0000_s197685" name="Graphique" r:id="rId7" imgW="7543800" imgH="4867466" progId="Excel.Sheet.8">
                  <p:embed/>
                </p:oleObj>
              </mc:Choice>
              <mc:Fallback>
                <p:oleObj name="Graphique" r:id="rId7" imgW="7543800" imgH="4867466" progId="Excel.Sheet.8">
                  <p:embed/>
                  <p:pic>
                    <p:nvPicPr>
                      <p:cNvPr id="0" name="Picture 16"/>
                      <p:cNvPicPr>
                        <a:picLocks noChangeAspect="1" noChangeArrowheads="1"/>
                      </p:cNvPicPr>
                      <p:nvPr/>
                    </p:nvPicPr>
                    <p:blipFill>
                      <a:blip r:embed="rId8">
                        <a:extLst>
                          <a:ext uri="{28A0092B-C50C-407E-A947-70E740481C1C}">
                            <a14:useLocalDpi xmlns:a14="http://schemas.microsoft.com/office/drawing/2010/main" val="0"/>
                          </a:ext>
                        </a:extLst>
                      </a:blip>
                      <a:srcRect l="4106" t="8311" r="12251" b="5598"/>
                      <a:stretch>
                        <a:fillRect/>
                      </a:stretch>
                    </p:blipFill>
                    <p:spPr bwMode="auto">
                      <a:xfrm>
                        <a:off x="-370689" y="1626196"/>
                        <a:ext cx="5666398" cy="3657575"/>
                      </a:xfrm>
                      <a:prstGeom prst="rect">
                        <a:avLst/>
                      </a:prstGeom>
                      <a:noFill/>
                      <a:extLst/>
                    </p:spPr>
                  </p:pic>
                </p:oleObj>
              </mc:Fallback>
            </mc:AlternateContent>
          </a:graphicData>
        </a:graphic>
      </p:graphicFrame>
      <p:sp>
        <p:nvSpPr>
          <p:cNvPr id="2" name="Ellipse 1"/>
          <p:cNvSpPr/>
          <p:nvPr/>
        </p:nvSpPr>
        <p:spPr>
          <a:xfrm rot="9117244">
            <a:off x="-94298" y="3514660"/>
            <a:ext cx="2812386" cy="1432991"/>
          </a:xfrm>
          <a:prstGeom prst="ellipse">
            <a:avLst/>
          </a:prstGeom>
          <a:noFill/>
          <a:ln w="28575">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
        <p:nvSpPr>
          <p:cNvPr id="18" name="Ellipse 17"/>
          <p:cNvSpPr/>
          <p:nvPr/>
        </p:nvSpPr>
        <p:spPr>
          <a:xfrm rot="8407086">
            <a:off x="6793785" y="1941196"/>
            <a:ext cx="2483768" cy="1652429"/>
          </a:xfrm>
          <a:prstGeom prst="ellipse">
            <a:avLst/>
          </a:prstGeom>
          <a:noFill/>
          <a:ln w="28575">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9050" y="0"/>
            <a:ext cx="4302125" cy="765175"/>
          </a:xfrm>
          <a:prstGeom prst="rect">
            <a:avLst/>
          </a:prstGeom>
          <a:noFill/>
          <a:ln w="9525">
            <a:noFill/>
            <a:miter lim="800000"/>
            <a:headEnd/>
            <a:tailEnd/>
          </a:ln>
        </p:spPr>
      </p:pic>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9377" y="2520167"/>
            <a:ext cx="8405246" cy="272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ZoneTexte 13"/>
          <p:cNvSpPr txBox="1"/>
          <p:nvPr/>
        </p:nvSpPr>
        <p:spPr>
          <a:xfrm>
            <a:off x="234692" y="1370385"/>
            <a:ext cx="7217628" cy="400110"/>
          </a:xfrm>
          <a:prstGeom prst="rect">
            <a:avLst/>
          </a:prstGeom>
          <a:noFill/>
        </p:spPr>
        <p:txBody>
          <a:bodyPr wrap="square" rtlCol="0">
            <a:spAutoFit/>
          </a:bodyPr>
          <a:lstStyle/>
          <a:p>
            <a:r>
              <a:rPr lang="fr-BE" sz="2000" dirty="0" smtClean="0"/>
              <a:t>Light transmission </a:t>
            </a:r>
            <a:r>
              <a:rPr lang="fr-BE" sz="2000" dirty="0" err="1" smtClean="0"/>
              <a:t>aggregometry</a:t>
            </a:r>
            <a:r>
              <a:rPr lang="fr-BE" sz="2000" dirty="0" smtClean="0"/>
              <a:t> : no </a:t>
            </a:r>
            <a:r>
              <a:rPr lang="fr-BE" sz="2000" dirty="0" err="1" smtClean="0"/>
              <a:t>effect</a:t>
            </a:r>
            <a:endParaRPr lang="fr-BE" sz="2000" dirty="0"/>
          </a:p>
        </p:txBody>
      </p:sp>
      <p:sp>
        <p:nvSpPr>
          <p:cNvPr id="15" name="Titre 1"/>
          <p:cNvSpPr>
            <a:spLocks/>
          </p:cNvSpPr>
          <p:nvPr/>
        </p:nvSpPr>
        <p:spPr bwMode="auto">
          <a:xfrm>
            <a:off x="4211638" y="117003"/>
            <a:ext cx="4824858" cy="647701"/>
          </a:xfrm>
          <a:prstGeom prst="rect">
            <a:avLst/>
          </a:prstGeom>
          <a:noFill/>
          <a:ln w="9525">
            <a:noFill/>
            <a:miter lim="800000"/>
            <a:headEnd/>
            <a:tailEnd/>
          </a:ln>
        </p:spPr>
        <p:txBody>
          <a:bodyPr anchor="b"/>
          <a:lstStyle/>
          <a:p>
            <a:pPr>
              <a:lnSpc>
                <a:spcPct val="90000"/>
              </a:lnSpc>
            </a:pPr>
            <a:r>
              <a:rPr lang="fr-BE" sz="2800" dirty="0" err="1" smtClean="0">
                <a:solidFill>
                  <a:srgbClr val="1E6BBD"/>
                </a:solidFill>
                <a:latin typeface="Calibri" pitchFamily="34" charset="0"/>
                <a:cs typeface="Arial" charset="0"/>
              </a:rPr>
              <a:t>Primary</a:t>
            </a:r>
            <a:r>
              <a:rPr lang="fr-BE" sz="2800" dirty="0" smtClean="0">
                <a:solidFill>
                  <a:srgbClr val="1E6BBD"/>
                </a:solidFill>
                <a:latin typeface="Calibri" pitchFamily="34" charset="0"/>
                <a:cs typeface="Arial" charset="0"/>
              </a:rPr>
              <a:t> </a:t>
            </a:r>
            <a:r>
              <a:rPr lang="fr-BE" sz="2800" dirty="0" err="1" smtClean="0">
                <a:solidFill>
                  <a:srgbClr val="1E6BBD"/>
                </a:solidFill>
                <a:latin typeface="Calibri" pitchFamily="34" charset="0"/>
                <a:cs typeface="Arial" charset="0"/>
              </a:rPr>
              <a:t>hemostasis</a:t>
            </a:r>
            <a:r>
              <a:rPr lang="fr-BE" sz="2800" dirty="0" smtClean="0">
                <a:solidFill>
                  <a:srgbClr val="1E6BBD"/>
                </a:solidFill>
                <a:latin typeface="Calibri" pitchFamily="34" charset="0"/>
                <a:cs typeface="Arial" charset="0"/>
              </a:rPr>
              <a:t> : LTA</a:t>
            </a:r>
            <a:endParaRPr lang="fr-BE" sz="2800" dirty="0">
              <a:solidFill>
                <a:srgbClr val="1E6BBD"/>
              </a:solidFill>
              <a:latin typeface="Calibri" pitchFamily="34" charset="0"/>
              <a:cs typeface="Arial" charset="0"/>
            </a:endParaRPr>
          </a:p>
        </p:txBody>
      </p:sp>
      <p:pic>
        <p:nvPicPr>
          <p:cNvPr id="8" name="Picture 4"/>
          <p:cNvPicPr>
            <a:picLocks noChangeAspect="1" noChangeArrowheads="1"/>
          </p:cNvPicPr>
          <p:nvPr/>
        </p:nvPicPr>
        <p:blipFill>
          <a:blip r:embed="rId4"/>
          <a:srcRect/>
          <a:stretch>
            <a:fillRect/>
          </a:stretch>
        </p:blipFill>
        <p:spPr bwMode="auto">
          <a:xfrm>
            <a:off x="0" y="6453188"/>
            <a:ext cx="9144000" cy="425450"/>
          </a:xfrm>
          <a:prstGeom prst="rect">
            <a:avLst/>
          </a:prstGeom>
          <a:noFill/>
          <a:ln w="9525">
            <a:noFill/>
            <a:miter lim="800000"/>
            <a:headEnd/>
            <a:tailEnd/>
          </a:ln>
        </p:spPr>
      </p:pic>
      <p:sp>
        <p:nvSpPr>
          <p:cNvPr id="9" name="ZoneTexte 33"/>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a:latin typeface="Calibri" pitchFamily="34" charset="0"/>
              </a:rPr>
              <a:t>Introduction – Hemolysis – </a:t>
            </a:r>
            <a:r>
              <a:rPr lang="fr-BE" sz="1600" b="1">
                <a:solidFill>
                  <a:schemeClr val="bg1"/>
                </a:solidFill>
                <a:latin typeface="Calibri" pitchFamily="34" charset="0"/>
              </a:rPr>
              <a:t>Primary haemostasis </a:t>
            </a:r>
            <a:r>
              <a:rPr lang="fr-BE" sz="1600">
                <a:latin typeface="Calibri" pitchFamily="34" charset="0"/>
              </a:rPr>
              <a:t>– Secondary haemostasis – Fibrinolysis - Conclusion</a:t>
            </a:r>
          </a:p>
        </p:txBody>
      </p:sp>
    </p:spTree>
    <p:extLst>
      <p:ext uri="{BB962C8B-B14F-4D97-AF65-F5344CB8AC3E}">
        <p14:creationId xmlns:p14="http://schemas.microsoft.com/office/powerpoint/2010/main" val="1103250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Text Box 30"/>
          <p:cNvSpPr txBox="1">
            <a:spLocks noChangeArrowheads="1"/>
          </p:cNvSpPr>
          <p:nvPr/>
        </p:nvSpPr>
        <p:spPr bwMode="auto">
          <a:xfrm>
            <a:off x="1835150" y="5229225"/>
            <a:ext cx="5545138" cy="1157288"/>
          </a:xfrm>
          <a:prstGeom prst="rect">
            <a:avLst/>
          </a:prstGeom>
          <a:noFill/>
          <a:ln w="19050">
            <a:solidFill>
              <a:srgbClr val="CC0000"/>
            </a:solidFill>
            <a:miter lim="800000"/>
            <a:headEnd/>
            <a:tailEnd/>
          </a:ln>
        </p:spPr>
        <p:txBody>
          <a:bodyPr>
            <a:spAutoFit/>
          </a:bodyPr>
          <a:lstStyle/>
          <a:p>
            <a:pPr>
              <a:spcBef>
                <a:spcPct val="20000"/>
              </a:spcBef>
              <a:spcAft>
                <a:spcPct val="20000"/>
              </a:spcAft>
            </a:pPr>
            <a:r>
              <a:rPr lang="fr-BE" dirty="0">
                <a:solidFill>
                  <a:srgbClr val="CC0000"/>
                </a:solidFill>
                <a:latin typeface="Calibri" pitchFamily="34" charset="0"/>
                <a:sym typeface="Wingdings" pitchFamily="2" charset="2"/>
              </a:rPr>
              <a:t> </a:t>
            </a:r>
            <a:r>
              <a:rPr lang="fr-BE" dirty="0" err="1">
                <a:solidFill>
                  <a:srgbClr val="CC0000"/>
                </a:solidFill>
                <a:latin typeface="Calibri" pitchFamily="34" charset="0"/>
              </a:rPr>
              <a:t>Tyrode</a:t>
            </a:r>
            <a:r>
              <a:rPr lang="fr-BE" dirty="0">
                <a:solidFill>
                  <a:srgbClr val="CC0000"/>
                </a:solidFill>
                <a:latin typeface="Calibri" pitchFamily="34" charset="0"/>
              </a:rPr>
              <a:t> buffer and </a:t>
            </a:r>
            <a:r>
              <a:rPr lang="fr-BE" dirty="0" err="1">
                <a:solidFill>
                  <a:srgbClr val="CC0000"/>
                </a:solidFill>
                <a:latin typeface="Calibri" pitchFamily="34" charset="0"/>
              </a:rPr>
              <a:t>NPs</a:t>
            </a:r>
            <a:r>
              <a:rPr lang="fr-BE" dirty="0">
                <a:solidFill>
                  <a:srgbClr val="CC0000"/>
                </a:solidFill>
                <a:latin typeface="Calibri" pitchFamily="34" charset="0"/>
              </a:rPr>
              <a:t> </a:t>
            </a:r>
            <a:r>
              <a:rPr lang="fr-BE" dirty="0" err="1">
                <a:solidFill>
                  <a:srgbClr val="CC0000"/>
                </a:solidFill>
                <a:latin typeface="Calibri" pitchFamily="34" charset="0"/>
              </a:rPr>
              <a:t>alone</a:t>
            </a:r>
            <a:r>
              <a:rPr lang="fr-BE" dirty="0">
                <a:solidFill>
                  <a:srgbClr val="CC0000"/>
                </a:solidFill>
                <a:latin typeface="Calibri" pitchFamily="34" charset="0"/>
              </a:rPr>
              <a:t> </a:t>
            </a:r>
            <a:r>
              <a:rPr lang="fr-BE" dirty="0" err="1">
                <a:solidFill>
                  <a:srgbClr val="CC0000"/>
                </a:solidFill>
                <a:latin typeface="Calibri" pitchFamily="34" charset="0"/>
              </a:rPr>
              <a:t>increase</a:t>
            </a:r>
            <a:r>
              <a:rPr lang="fr-BE" dirty="0">
                <a:solidFill>
                  <a:srgbClr val="CC0000"/>
                </a:solidFill>
                <a:latin typeface="Calibri" pitchFamily="34" charset="0"/>
              </a:rPr>
              <a:t> </a:t>
            </a:r>
            <a:r>
              <a:rPr lang="fr-BE" dirty="0" err="1">
                <a:solidFill>
                  <a:srgbClr val="CC0000"/>
                </a:solidFill>
                <a:latin typeface="Calibri" pitchFamily="34" charset="0"/>
              </a:rPr>
              <a:t>impedance</a:t>
            </a:r>
            <a:endParaRPr lang="fr-BE" dirty="0">
              <a:solidFill>
                <a:srgbClr val="CC0000"/>
              </a:solidFill>
              <a:latin typeface="Calibri" pitchFamily="34" charset="0"/>
            </a:endParaRPr>
          </a:p>
          <a:p>
            <a:pPr>
              <a:spcBef>
                <a:spcPct val="20000"/>
              </a:spcBef>
              <a:spcAft>
                <a:spcPct val="20000"/>
              </a:spcAft>
              <a:buFont typeface="Wingdings" pitchFamily="2" charset="2"/>
              <a:buChar char="à"/>
            </a:pPr>
            <a:r>
              <a:rPr lang="fr-BE" dirty="0" smtClean="0">
                <a:solidFill>
                  <a:srgbClr val="CC0000"/>
                </a:solidFill>
                <a:latin typeface="Calibri" pitchFamily="34" charset="0"/>
              </a:rPr>
              <a:t> High </a:t>
            </a:r>
            <a:r>
              <a:rPr lang="fr-BE" dirty="0" err="1">
                <a:solidFill>
                  <a:srgbClr val="CC0000"/>
                </a:solidFill>
                <a:latin typeface="Calibri" pitchFamily="34" charset="0"/>
              </a:rPr>
              <a:t>variability</a:t>
            </a:r>
            <a:endParaRPr lang="fr-BE" dirty="0">
              <a:solidFill>
                <a:srgbClr val="CC0000"/>
              </a:solidFill>
              <a:latin typeface="Calibri" pitchFamily="34" charset="0"/>
            </a:endParaRPr>
          </a:p>
          <a:p>
            <a:pPr>
              <a:spcBef>
                <a:spcPct val="20000"/>
              </a:spcBef>
              <a:spcAft>
                <a:spcPct val="20000"/>
              </a:spcAft>
              <a:buFont typeface="Wingdings" pitchFamily="2" charset="2"/>
              <a:buChar char="à"/>
            </a:pPr>
            <a:r>
              <a:rPr lang="fr-BE" dirty="0">
                <a:solidFill>
                  <a:srgbClr val="CC0000"/>
                </a:solidFill>
                <a:latin typeface="Calibri" pitchFamily="34" charset="0"/>
              </a:rPr>
              <a:t> Adsorption of </a:t>
            </a:r>
            <a:r>
              <a:rPr lang="fr-BE" dirty="0" err="1">
                <a:solidFill>
                  <a:srgbClr val="CC0000"/>
                </a:solidFill>
                <a:latin typeface="Calibri" pitchFamily="34" charset="0"/>
              </a:rPr>
              <a:t>NPs</a:t>
            </a:r>
            <a:r>
              <a:rPr lang="fr-BE" dirty="0">
                <a:solidFill>
                  <a:srgbClr val="CC0000"/>
                </a:solidFill>
                <a:latin typeface="Calibri" pitchFamily="34" charset="0"/>
              </a:rPr>
              <a:t> on </a:t>
            </a:r>
            <a:r>
              <a:rPr lang="fr-BE" dirty="0" err="1">
                <a:solidFill>
                  <a:srgbClr val="CC0000"/>
                </a:solidFill>
                <a:latin typeface="Calibri" pitchFamily="34" charset="0"/>
              </a:rPr>
              <a:t>electrodes</a:t>
            </a:r>
            <a:endParaRPr lang="fr-FR" dirty="0">
              <a:solidFill>
                <a:srgbClr val="CC0000"/>
              </a:solidFill>
              <a:latin typeface="Calibri" pitchFamily="34" charset="0"/>
            </a:endParaRPr>
          </a:p>
        </p:txBody>
      </p:sp>
      <p:pic>
        <p:nvPicPr>
          <p:cNvPr id="253954" name="Picture 3"/>
          <p:cNvPicPr>
            <a:picLocks noChangeAspect="1" noChangeArrowheads="1"/>
          </p:cNvPicPr>
          <p:nvPr/>
        </p:nvPicPr>
        <p:blipFill>
          <a:blip r:embed="rId3"/>
          <a:srcRect/>
          <a:stretch>
            <a:fillRect/>
          </a:stretch>
        </p:blipFill>
        <p:spPr bwMode="auto">
          <a:xfrm>
            <a:off x="-19050" y="0"/>
            <a:ext cx="4302125" cy="765175"/>
          </a:xfrm>
          <a:prstGeom prst="rect">
            <a:avLst/>
          </a:prstGeom>
          <a:noFill/>
          <a:ln w="9525">
            <a:noFill/>
            <a:miter lim="800000"/>
            <a:headEnd/>
            <a:tailEnd/>
          </a:ln>
        </p:spPr>
      </p:pic>
      <p:pic>
        <p:nvPicPr>
          <p:cNvPr id="253955" name="Picture 4"/>
          <p:cNvPicPr>
            <a:picLocks noChangeAspect="1" noChangeArrowheads="1"/>
          </p:cNvPicPr>
          <p:nvPr/>
        </p:nvPicPr>
        <p:blipFill>
          <a:blip r:embed="rId4"/>
          <a:srcRect/>
          <a:stretch>
            <a:fillRect/>
          </a:stretch>
        </p:blipFill>
        <p:spPr bwMode="auto">
          <a:xfrm>
            <a:off x="0" y="6453188"/>
            <a:ext cx="9144000" cy="425450"/>
          </a:xfrm>
          <a:prstGeom prst="rect">
            <a:avLst/>
          </a:prstGeom>
          <a:noFill/>
          <a:ln w="9525">
            <a:noFill/>
            <a:miter lim="800000"/>
            <a:headEnd/>
            <a:tailEnd/>
          </a:ln>
        </p:spPr>
      </p:pic>
      <p:sp>
        <p:nvSpPr>
          <p:cNvPr id="253956" name="Titre 1"/>
          <p:cNvSpPr>
            <a:spLocks/>
          </p:cNvSpPr>
          <p:nvPr/>
        </p:nvSpPr>
        <p:spPr bwMode="auto">
          <a:xfrm>
            <a:off x="4283075" y="119063"/>
            <a:ext cx="4959350" cy="647700"/>
          </a:xfrm>
          <a:prstGeom prst="rect">
            <a:avLst/>
          </a:prstGeom>
          <a:noFill/>
          <a:ln w="9525">
            <a:noFill/>
            <a:miter lim="800000"/>
            <a:headEnd/>
            <a:tailEnd/>
          </a:ln>
        </p:spPr>
        <p:txBody>
          <a:bodyPr anchor="b"/>
          <a:lstStyle/>
          <a:p>
            <a:pPr>
              <a:lnSpc>
                <a:spcPct val="90000"/>
              </a:lnSpc>
            </a:pPr>
            <a:r>
              <a:rPr lang="en-US" sz="2400">
                <a:solidFill>
                  <a:srgbClr val="1E6BBD"/>
                </a:solidFill>
                <a:latin typeface="Calibri" pitchFamily="34" charset="0"/>
                <a:cs typeface="Arial" charset="0"/>
              </a:rPr>
              <a:t>Impedance aggregometry : </a:t>
            </a:r>
          </a:p>
          <a:p>
            <a:pPr>
              <a:lnSpc>
                <a:spcPct val="90000"/>
              </a:lnSpc>
            </a:pPr>
            <a:r>
              <a:rPr lang="en-US" sz="2400">
                <a:solidFill>
                  <a:srgbClr val="1E6BBD"/>
                </a:solidFill>
                <a:latin typeface="Calibri" pitchFamily="34" charset="0"/>
                <a:cs typeface="Arial" charset="0"/>
              </a:rPr>
              <a:t>Principle and interference</a:t>
            </a:r>
            <a:endParaRPr lang="fr-BE" sz="2400">
              <a:solidFill>
                <a:srgbClr val="1E6BBD"/>
              </a:solidFill>
              <a:latin typeface="Calibri" pitchFamily="34" charset="0"/>
              <a:cs typeface="Arial" charset="0"/>
            </a:endParaRPr>
          </a:p>
        </p:txBody>
      </p:sp>
      <p:pic>
        <p:nvPicPr>
          <p:cNvPr id="253957" name="Picture 2"/>
          <p:cNvPicPr>
            <a:picLocks noChangeAspect="1" noChangeArrowheads="1"/>
          </p:cNvPicPr>
          <p:nvPr/>
        </p:nvPicPr>
        <p:blipFill>
          <a:blip r:embed="rId5"/>
          <a:srcRect/>
          <a:stretch>
            <a:fillRect/>
          </a:stretch>
        </p:blipFill>
        <p:spPr bwMode="auto">
          <a:xfrm>
            <a:off x="1260475" y="2060575"/>
            <a:ext cx="6623050" cy="2682875"/>
          </a:xfrm>
          <a:prstGeom prst="rect">
            <a:avLst/>
          </a:prstGeom>
          <a:noFill/>
          <a:ln w="9525">
            <a:noFill/>
            <a:miter lim="800000"/>
            <a:headEnd/>
            <a:tailEnd/>
          </a:ln>
        </p:spPr>
      </p:pic>
      <p:sp>
        <p:nvSpPr>
          <p:cNvPr id="253958" name="ZoneTexte 1"/>
          <p:cNvSpPr txBox="1">
            <a:spLocks noChangeArrowheads="1"/>
          </p:cNvSpPr>
          <p:nvPr/>
        </p:nvSpPr>
        <p:spPr bwMode="auto">
          <a:xfrm>
            <a:off x="250825" y="1052513"/>
            <a:ext cx="8642350" cy="923925"/>
          </a:xfrm>
          <a:prstGeom prst="rect">
            <a:avLst/>
          </a:prstGeom>
          <a:noFill/>
          <a:ln w="9525">
            <a:noFill/>
            <a:miter lim="800000"/>
            <a:headEnd/>
            <a:tailEnd/>
          </a:ln>
        </p:spPr>
        <p:txBody>
          <a:bodyPr>
            <a:spAutoFit/>
          </a:bodyPr>
          <a:lstStyle/>
          <a:p>
            <a:pPr algn="just"/>
            <a:r>
              <a:rPr lang="fr-BE">
                <a:latin typeface="Calibri" pitchFamily="34" charset="0"/>
              </a:rPr>
              <a:t>Whole blood impedance aggregometry</a:t>
            </a:r>
          </a:p>
          <a:p>
            <a:pPr algn="just"/>
            <a:endParaRPr lang="fr-BE">
              <a:latin typeface="Calibri" pitchFamily="34" charset="0"/>
            </a:endParaRPr>
          </a:p>
          <a:p>
            <a:pPr algn="just"/>
            <a:r>
              <a:rPr lang="en-US">
                <a:latin typeface="Calibri" pitchFamily="34" charset="0"/>
              </a:rPr>
              <a:t>Electrode resistance  enhanced by  adhered platelet aggregates</a:t>
            </a:r>
            <a:r>
              <a:rPr lang="fr-BE">
                <a:latin typeface="Calibri" pitchFamily="34" charset="0"/>
              </a:rPr>
              <a:t> </a:t>
            </a:r>
          </a:p>
        </p:txBody>
      </p:sp>
      <p:sp>
        <p:nvSpPr>
          <p:cNvPr id="253959" name="Text Box 9"/>
          <p:cNvSpPr txBox="1">
            <a:spLocks noChangeArrowheads="1"/>
          </p:cNvSpPr>
          <p:nvPr/>
        </p:nvSpPr>
        <p:spPr bwMode="auto">
          <a:xfrm>
            <a:off x="2627313" y="4718050"/>
            <a:ext cx="1495425" cy="304800"/>
          </a:xfrm>
          <a:prstGeom prst="rect">
            <a:avLst/>
          </a:prstGeom>
          <a:noFill/>
          <a:ln w="9525">
            <a:noFill/>
            <a:miter lim="800000"/>
            <a:headEnd/>
            <a:tailEnd/>
          </a:ln>
        </p:spPr>
        <p:txBody>
          <a:bodyPr wrap="none">
            <a:spAutoFit/>
          </a:bodyPr>
          <a:lstStyle/>
          <a:p>
            <a:r>
              <a:rPr lang="fr-BE" sz="1400"/>
              <a:t>Unactivated PLT</a:t>
            </a:r>
            <a:endParaRPr lang="fr-FR" sz="1400"/>
          </a:p>
        </p:txBody>
      </p:sp>
      <p:sp>
        <p:nvSpPr>
          <p:cNvPr id="253960" name="Text Box 10"/>
          <p:cNvSpPr txBox="1">
            <a:spLocks noChangeArrowheads="1"/>
          </p:cNvSpPr>
          <p:nvPr/>
        </p:nvSpPr>
        <p:spPr bwMode="auto">
          <a:xfrm>
            <a:off x="4356100" y="4724400"/>
            <a:ext cx="1308100" cy="304800"/>
          </a:xfrm>
          <a:prstGeom prst="rect">
            <a:avLst/>
          </a:prstGeom>
          <a:noFill/>
          <a:ln w="9525">
            <a:noFill/>
            <a:miter lim="800000"/>
            <a:headEnd/>
            <a:tailEnd/>
          </a:ln>
        </p:spPr>
        <p:txBody>
          <a:bodyPr wrap="none">
            <a:spAutoFit/>
          </a:bodyPr>
          <a:lstStyle/>
          <a:p>
            <a:r>
              <a:rPr lang="fr-BE" sz="1400"/>
              <a:t>PLT activation</a:t>
            </a:r>
            <a:endParaRPr lang="fr-FR" sz="1400"/>
          </a:p>
        </p:txBody>
      </p:sp>
      <p:sp>
        <p:nvSpPr>
          <p:cNvPr id="253961" name="Text Box 18"/>
          <p:cNvSpPr txBox="1">
            <a:spLocks noChangeArrowheads="1"/>
          </p:cNvSpPr>
          <p:nvPr/>
        </p:nvSpPr>
        <p:spPr bwMode="auto">
          <a:xfrm>
            <a:off x="6227763" y="4724400"/>
            <a:ext cx="1277937" cy="304800"/>
          </a:xfrm>
          <a:prstGeom prst="rect">
            <a:avLst/>
          </a:prstGeom>
          <a:noFill/>
          <a:ln w="9525">
            <a:noFill/>
            <a:miter lim="800000"/>
            <a:headEnd/>
            <a:tailEnd/>
          </a:ln>
        </p:spPr>
        <p:txBody>
          <a:bodyPr wrap="none">
            <a:spAutoFit/>
          </a:bodyPr>
          <a:lstStyle/>
          <a:p>
            <a:r>
              <a:rPr lang="fr-BE" sz="1400"/>
              <a:t>PLT adhesion</a:t>
            </a:r>
            <a:endParaRPr lang="fr-FR" sz="1400"/>
          </a:p>
        </p:txBody>
      </p:sp>
      <p:sp>
        <p:nvSpPr>
          <p:cNvPr id="253962" name="ZoneTexte 11"/>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a:latin typeface="Calibri" pitchFamily="34" charset="0"/>
              </a:rPr>
              <a:t>Introduction – Hemolysis – </a:t>
            </a:r>
            <a:r>
              <a:rPr lang="fr-BE" sz="1600" b="1">
                <a:solidFill>
                  <a:schemeClr val="bg1"/>
                </a:solidFill>
                <a:latin typeface="Calibri" pitchFamily="34" charset="0"/>
              </a:rPr>
              <a:t>Primary haemostasis </a:t>
            </a:r>
            <a:r>
              <a:rPr lang="fr-BE" sz="1600">
                <a:latin typeface="Calibri" pitchFamily="34" charset="0"/>
              </a:rPr>
              <a:t>– Secondary haemostasis – Fibrinolysis - Conclusion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145" name="Picture 3"/>
          <p:cNvPicPr>
            <a:picLocks noChangeAspect="1" noChangeArrowheads="1"/>
          </p:cNvPicPr>
          <p:nvPr/>
        </p:nvPicPr>
        <p:blipFill>
          <a:blip r:embed="rId3"/>
          <a:srcRect/>
          <a:stretch>
            <a:fillRect/>
          </a:stretch>
        </p:blipFill>
        <p:spPr bwMode="auto">
          <a:xfrm>
            <a:off x="-19050" y="0"/>
            <a:ext cx="4302125" cy="765175"/>
          </a:xfrm>
          <a:prstGeom prst="rect">
            <a:avLst/>
          </a:prstGeom>
          <a:noFill/>
          <a:ln w="9525">
            <a:noFill/>
            <a:miter lim="800000"/>
            <a:headEnd/>
            <a:tailEnd/>
          </a:ln>
        </p:spPr>
      </p:pic>
      <p:pic>
        <p:nvPicPr>
          <p:cNvPr id="262146" name="Picture 4"/>
          <p:cNvPicPr>
            <a:picLocks noChangeAspect="1" noChangeArrowheads="1"/>
          </p:cNvPicPr>
          <p:nvPr/>
        </p:nvPicPr>
        <p:blipFill>
          <a:blip r:embed="rId4"/>
          <a:srcRect/>
          <a:stretch>
            <a:fillRect/>
          </a:stretch>
        </p:blipFill>
        <p:spPr bwMode="auto">
          <a:xfrm>
            <a:off x="0" y="6453188"/>
            <a:ext cx="9144000" cy="425450"/>
          </a:xfrm>
          <a:prstGeom prst="rect">
            <a:avLst/>
          </a:prstGeom>
          <a:noFill/>
          <a:ln w="9525">
            <a:noFill/>
            <a:miter lim="800000"/>
            <a:headEnd/>
            <a:tailEnd/>
          </a:ln>
        </p:spPr>
      </p:pic>
      <p:sp>
        <p:nvSpPr>
          <p:cNvPr id="262147" name="Titre 1"/>
          <p:cNvSpPr>
            <a:spLocks/>
          </p:cNvSpPr>
          <p:nvPr/>
        </p:nvSpPr>
        <p:spPr bwMode="auto">
          <a:xfrm>
            <a:off x="4292600" y="-26988"/>
            <a:ext cx="4959350" cy="647701"/>
          </a:xfrm>
          <a:prstGeom prst="rect">
            <a:avLst/>
          </a:prstGeom>
          <a:noFill/>
          <a:ln w="9525">
            <a:noFill/>
            <a:miter lim="800000"/>
            <a:headEnd/>
            <a:tailEnd/>
          </a:ln>
        </p:spPr>
        <p:txBody>
          <a:bodyPr anchor="b"/>
          <a:lstStyle/>
          <a:p>
            <a:pPr>
              <a:lnSpc>
                <a:spcPct val="90000"/>
              </a:lnSpc>
            </a:pPr>
            <a:endParaRPr lang="fr-BE" sz="2400">
              <a:solidFill>
                <a:srgbClr val="1E6BBD"/>
              </a:solidFill>
              <a:latin typeface="Calibri" pitchFamily="34" charset="0"/>
              <a:cs typeface="Arial" charset="0"/>
            </a:endParaRPr>
          </a:p>
        </p:txBody>
      </p:sp>
      <p:sp>
        <p:nvSpPr>
          <p:cNvPr id="262148" name="Rectangle 3"/>
          <p:cNvSpPr>
            <a:spLocks noChangeArrowheads="1"/>
          </p:cNvSpPr>
          <p:nvPr/>
        </p:nvSpPr>
        <p:spPr bwMode="auto">
          <a:xfrm>
            <a:off x="0" y="620713"/>
            <a:ext cx="184150" cy="336550"/>
          </a:xfrm>
          <a:prstGeom prst="rect">
            <a:avLst/>
          </a:prstGeom>
          <a:noFill/>
          <a:ln w="9525">
            <a:noFill/>
            <a:miter lim="800000"/>
            <a:headEnd/>
            <a:tailEnd/>
          </a:ln>
        </p:spPr>
        <p:txBody>
          <a:bodyPr wrap="none" anchor="ctr">
            <a:spAutoFit/>
          </a:bodyPr>
          <a:lstStyle/>
          <a:p>
            <a:endParaRPr lang="fr-BE">
              <a:latin typeface="Calibri" pitchFamily="34" charset="0"/>
            </a:endParaRPr>
          </a:p>
        </p:txBody>
      </p:sp>
      <p:sp>
        <p:nvSpPr>
          <p:cNvPr id="262149" name="Rectangle 4"/>
          <p:cNvSpPr>
            <a:spLocks noChangeArrowheads="1"/>
          </p:cNvSpPr>
          <p:nvPr/>
        </p:nvSpPr>
        <p:spPr bwMode="auto">
          <a:xfrm>
            <a:off x="0" y="620713"/>
            <a:ext cx="184150" cy="336550"/>
          </a:xfrm>
          <a:prstGeom prst="rect">
            <a:avLst/>
          </a:prstGeom>
          <a:noFill/>
          <a:ln w="9525">
            <a:noFill/>
            <a:miter lim="800000"/>
            <a:headEnd/>
            <a:tailEnd/>
          </a:ln>
        </p:spPr>
        <p:txBody>
          <a:bodyPr wrap="none" anchor="ctr">
            <a:spAutoFit/>
          </a:bodyPr>
          <a:lstStyle/>
          <a:p>
            <a:endParaRPr lang="fr-BE">
              <a:latin typeface="Calibri" pitchFamily="34" charset="0"/>
            </a:endParaRPr>
          </a:p>
        </p:txBody>
      </p:sp>
      <p:sp>
        <p:nvSpPr>
          <p:cNvPr id="262150" name="Text Box 5"/>
          <p:cNvSpPr txBox="1">
            <a:spLocks noChangeArrowheads="1"/>
          </p:cNvSpPr>
          <p:nvPr/>
        </p:nvSpPr>
        <p:spPr bwMode="auto">
          <a:xfrm>
            <a:off x="350838" y="1125538"/>
            <a:ext cx="1989137" cy="1920875"/>
          </a:xfrm>
          <a:prstGeom prst="rect">
            <a:avLst/>
          </a:prstGeom>
          <a:noFill/>
          <a:ln w="9525">
            <a:noFill/>
            <a:miter lim="800000"/>
            <a:headEnd/>
            <a:tailEnd/>
          </a:ln>
        </p:spPr>
        <p:txBody>
          <a:bodyPr wrap="none">
            <a:spAutoFit/>
          </a:bodyPr>
          <a:lstStyle/>
          <a:p>
            <a:r>
              <a:rPr lang="en-US" sz="2000" b="1">
                <a:solidFill>
                  <a:srgbClr val="FF0066"/>
                </a:solidFill>
              </a:rPr>
              <a:t>I</a:t>
            </a:r>
            <a:r>
              <a:rPr lang="en-US" sz="2000" b="1"/>
              <a:t>mage analysis</a:t>
            </a:r>
          </a:p>
          <a:p>
            <a:r>
              <a:rPr lang="en-US" sz="2000" b="1">
                <a:solidFill>
                  <a:srgbClr val="FF0066"/>
                </a:solidFill>
              </a:rPr>
              <a:t>M</a:t>
            </a:r>
            <a:r>
              <a:rPr lang="en-US" sz="2000" b="1"/>
              <a:t>onitoring</a:t>
            </a:r>
          </a:p>
          <a:p>
            <a:r>
              <a:rPr lang="en-US" sz="2000" b="1">
                <a:solidFill>
                  <a:srgbClr val="FF0066"/>
                </a:solidFill>
              </a:rPr>
              <a:t>P</a:t>
            </a:r>
            <a:r>
              <a:rPr lang="en-US" sz="2000" b="1"/>
              <a:t>latelet</a:t>
            </a:r>
          </a:p>
          <a:p>
            <a:r>
              <a:rPr lang="en-US" sz="2000" b="1">
                <a:solidFill>
                  <a:srgbClr val="FF0066"/>
                </a:solidFill>
              </a:rPr>
              <a:t>A</a:t>
            </a:r>
            <a:r>
              <a:rPr lang="en-US" sz="2000" b="1"/>
              <a:t>dhesion</a:t>
            </a:r>
          </a:p>
          <a:p>
            <a:r>
              <a:rPr lang="en-US" sz="2000" b="1">
                <a:solidFill>
                  <a:srgbClr val="FF0066"/>
                </a:solidFill>
              </a:rPr>
              <a:t>C</a:t>
            </a:r>
            <a:r>
              <a:rPr lang="en-US" sz="2000" b="1"/>
              <a:t>one &amp; Plate </a:t>
            </a:r>
          </a:p>
          <a:p>
            <a:r>
              <a:rPr lang="en-US" sz="2000" b="1">
                <a:solidFill>
                  <a:srgbClr val="FF0066"/>
                </a:solidFill>
              </a:rPr>
              <a:t>T</a:t>
            </a:r>
            <a:r>
              <a:rPr lang="en-US" sz="2000" b="1"/>
              <a:t>echnology</a:t>
            </a:r>
            <a:endParaRPr lang="fr-FR" sz="2000" b="1">
              <a:solidFill>
                <a:schemeClr val="accent2"/>
              </a:solidFill>
            </a:endParaRPr>
          </a:p>
        </p:txBody>
      </p:sp>
      <p:sp>
        <p:nvSpPr>
          <p:cNvPr id="262151" name="Text Box 6"/>
          <p:cNvSpPr txBox="1">
            <a:spLocks noChangeArrowheads="1"/>
          </p:cNvSpPr>
          <p:nvPr/>
        </p:nvSpPr>
        <p:spPr bwMode="auto">
          <a:xfrm>
            <a:off x="195238" y="5253007"/>
            <a:ext cx="3451225" cy="1200329"/>
          </a:xfrm>
          <a:prstGeom prst="rect">
            <a:avLst/>
          </a:prstGeom>
          <a:noFill/>
          <a:ln w="9525">
            <a:noFill/>
            <a:miter lim="800000"/>
            <a:headEnd/>
            <a:tailEnd/>
          </a:ln>
        </p:spPr>
        <p:txBody>
          <a:bodyPr>
            <a:spAutoFit/>
          </a:bodyPr>
          <a:lstStyle/>
          <a:p>
            <a:pPr algn="just">
              <a:spcBef>
                <a:spcPct val="25000"/>
              </a:spcBef>
              <a:spcAft>
                <a:spcPct val="25000"/>
              </a:spcAft>
              <a:buClr>
                <a:schemeClr val="accent1"/>
              </a:buClr>
              <a:buSzPct val="70000"/>
            </a:pPr>
            <a:r>
              <a:rPr lang="en-US" dirty="0" smtClean="0">
                <a:latin typeface="+mn-lt"/>
              </a:rPr>
              <a:t>Platelet </a:t>
            </a:r>
            <a:r>
              <a:rPr lang="en-US" dirty="0">
                <a:latin typeface="+mn-lt"/>
              </a:rPr>
              <a:t>adhesion and aggregation </a:t>
            </a:r>
            <a:endParaRPr lang="en-US" dirty="0" smtClean="0">
              <a:latin typeface="+mn-lt"/>
            </a:endParaRPr>
          </a:p>
          <a:p>
            <a:pPr algn="just">
              <a:spcBef>
                <a:spcPct val="25000"/>
              </a:spcBef>
              <a:spcAft>
                <a:spcPct val="25000"/>
              </a:spcAft>
              <a:buClr>
                <a:schemeClr val="accent1"/>
              </a:buClr>
              <a:buSzPct val="70000"/>
            </a:pPr>
            <a:endParaRPr lang="en-US" dirty="0" smtClean="0">
              <a:latin typeface="+mn-lt"/>
            </a:endParaRPr>
          </a:p>
          <a:p>
            <a:pPr algn="just">
              <a:spcBef>
                <a:spcPct val="25000"/>
              </a:spcBef>
              <a:spcAft>
                <a:spcPct val="25000"/>
              </a:spcAft>
              <a:buClr>
                <a:schemeClr val="accent1"/>
              </a:buClr>
              <a:buSzPct val="70000"/>
              <a:buFont typeface="Wingdings" pitchFamily="2" charset="2"/>
              <a:buChar char="¢"/>
            </a:pPr>
            <a:endParaRPr lang="fr-FR" dirty="0">
              <a:latin typeface="+mn-lt"/>
            </a:endParaRPr>
          </a:p>
        </p:txBody>
      </p:sp>
      <p:sp>
        <p:nvSpPr>
          <p:cNvPr id="262152" name="ZoneTexte 2"/>
          <p:cNvSpPr txBox="1">
            <a:spLocks noChangeArrowheads="1"/>
          </p:cNvSpPr>
          <p:nvPr/>
        </p:nvSpPr>
        <p:spPr bwMode="auto">
          <a:xfrm>
            <a:off x="4256088" y="111125"/>
            <a:ext cx="4672012" cy="461963"/>
          </a:xfrm>
          <a:prstGeom prst="rect">
            <a:avLst/>
          </a:prstGeom>
          <a:noFill/>
          <a:ln w="9525">
            <a:noFill/>
            <a:miter lim="800000"/>
            <a:headEnd/>
            <a:tailEnd/>
          </a:ln>
        </p:spPr>
        <p:txBody>
          <a:bodyPr>
            <a:spAutoFit/>
          </a:bodyPr>
          <a:lstStyle/>
          <a:p>
            <a:r>
              <a:rPr lang="fr-BE" sz="2400">
                <a:solidFill>
                  <a:srgbClr val="1E6BBD"/>
                </a:solidFill>
                <a:latin typeface="Calibri" pitchFamily="34" charset="0"/>
                <a:cs typeface="Arial" charset="0"/>
              </a:rPr>
              <a:t>Impact-R</a:t>
            </a:r>
            <a:r>
              <a:rPr lang="fr-BE">
                <a:latin typeface="Calibri" pitchFamily="34" charset="0"/>
              </a:rPr>
              <a:t>® : </a:t>
            </a:r>
            <a:r>
              <a:rPr lang="fr-BE" sz="2400">
                <a:solidFill>
                  <a:srgbClr val="1E6BBD"/>
                </a:solidFill>
                <a:latin typeface="Calibri" pitchFamily="34" charset="0"/>
                <a:cs typeface="Arial" charset="0"/>
              </a:rPr>
              <a:t>principle</a:t>
            </a:r>
          </a:p>
        </p:txBody>
      </p:sp>
      <p:sp>
        <p:nvSpPr>
          <p:cNvPr id="262153" name="ZoneTexte 26"/>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a:latin typeface="Calibri" pitchFamily="34" charset="0"/>
              </a:rPr>
              <a:t>Introduction – Hemolysis – </a:t>
            </a:r>
            <a:r>
              <a:rPr lang="fr-BE" sz="1600" b="1">
                <a:solidFill>
                  <a:schemeClr val="bg1"/>
                </a:solidFill>
                <a:latin typeface="Calibri" pitchFamily="34" charset="0"/>
              </a:rPr>
              <a:t>Primary haemostasis </a:t>
            </a:r>
            <a:r>
              <a:rPr lang="fr-BE" sz="1600">
                <a:latin typeface="Calibri" pitchFamily="34" charset="0"/>
              </a:rPr>
              <a:t>– Secondary haemostasis – Fibrinolysis - Conclusion</a:t>
            </a:r>
          </a:p>
        </p:txBody>
      </p:sp>
      <p:pic>
        <p:nvPicPr>
          <p:cNvPr id="262154" name="Picture 3"/>
          <p:cNvPicPr>
            <a:picLocks noChangeAspect="1" noChangeArrowheads="1"/>
          </p:cNvPicPr>
          <p:nvPr/>
        </p:nvPicPr>
        <p:blipFill>
          <a:blip r:embed="rId5"/>
          <a:srcRect/>
          <a:stretch>
            <a:fillRect/>
          </a:stretch>
        </p:blipFill>
        <p:spPr bwMode="auto">
          <a:xfrm>
            <a:off x="3804666" y="957263"/>
            <a:ext cx="5303838" cy="5214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193" name="Picture 3"/>
          <p:cNvPicPr>
            <a:picLocks noChangeAspect="1" noChangeArrowheads="1"/>
          </p:cNvPicPr>
          <p:nvPr/>
        </p:nvPicPr>
        <p:blipFill>
          <a:blip r:embed="rId3"/>
          <a:srcRect/>
          <a:stretch>
            <a:fillRect/>
          </a:stretch>
        </p:blipFill>
        <p:spPr bwMode="auto">
          <a:xfrm>
            <a:off x="-19050" y="0"/>
            <a:ext cx="4302125" cy="765175"/>
          </a:xfrm>
          <a:prstGeom prst="rect">
            <a:avLst/>
          </a:prstGeom>
          <a:noFill/>
          <a:ln w="9525">
            <a:noFill/>
            <a:miter lim="800000"/>
            <a:headEnd/>
            <a:tailEnd/>
          </a:ln>
        </p:spPr>
      </p:pic>
      <p:pic>
        <p:nvPicPr>
          <p:cNvPr id="264194" name="Picture 4"/>
          <p:cNvPicPr>
            <a:picLocks noChangeAspect="1" noChangeArrowheads="1"/>
          </p:cNvPicPr>
          <p:nvPr/>
        </p:nvPicPr>
        <p:blipFill>
          <a:blip r:embed="rId4"/>
          <a:srcRect/>
          <a:stretch>
            <a:fillRect/>
          </a:stretch>
        </p:blipFill>
        <p:spPr bwMode="auto">
          <a:xfrm>
            <a:off x="0" y="6453188"/>
            <a:ext cx="9144000" cy="425450"/>
          </a:xfrm>
          <a:prstGeom prst="rect">
            <a:avLst/>
          </a:prstGeom>
          <a:noFill/>
          <a:ln w="9525">
            <a:noFill/>
            <a:miter lim="800000"/>
            <a:headEnd/>
            <a:tailEnd/>
          </a:ln>
        </p:spPr>
      </p:pic>
      <p:sp>
        <p:nvSpPr>
          <p:cNvPr id="264195" name="Titre 1"/>
          <p:cNvSpPr>
            <a:spLocks/>
          </p:cNvSpPr>
          <p:nvPr/>
        </p:nvSpPr>
        <p:spPr bwMode="auto">
          <a:xfrm>
            <a:off x="4292600" y="-26988"/>
            <a:ext cx="4959350" cy="647701"/>
          </a:xfrm>
          <a:prstGeom prst="rect">
            <a:avLst/>
          </a:prstGeom>
          <a:noFill/>
          <a:ln w="9525">
            <a:noFill/>
            <a:miter lim="800000"/>
            <a:headEnd/>
            <a:tailEnd/>
          </a:ln>
        </p:spPr>
        <p:txBody>
          <a:bodyPr anchor="b"/>
          <a:lstStyle/>
          <a:p>
            <a:pPr>
              <a:lnSpc>
                <a:spcPct val="90000"/>
              </a:lnSpc>
            </a:pPr>
            <a:endParaRPr lang="fr-BE" sz="2400">
              <a:solidFill>
                <a:srgbClr val="1E6BBD"/>
              </a:solidFill>
              <a:latin typeface="Calibri" pitchFamily="34" charset="0"/>
              <a:cs typeface="Arial" charset="0"/>
            </a:endParaRPr>
          </a:p>
        </p:txBody>
      </p:sp>
      <p:sp>
        <p:nvSpPr>
          <p:cNvPr id="264196" name="Rectangle 4"/>
          <p:cNvSpPr>
            <a:spLocks noChangeArrowheads="1"/>
          </p:cNvSpPr>
          <p:nvPr/>
        </p:nvSpPr>
        <p:spPr bwMode="auto">
          <a:xfrm>
            <a:off x="107950" y="1341438"/>
            <a:ext cx="184150" cy="336550"/>
          </a:xfrm>
          <a:prstGeom prst="rect">
            <a:avLst/>
          </a:prstGeom>
          <a:noFill/>
          <a:ln w="9525">
            <a:noFill/>
            <a:miter lim="800000"/>
            <a:headEnd/>
            <a:tailEnd/>
          </a:ln>
        </p:spPr>
        <p:txBody>
          <a:bodyPr wrap="none" anchor="ctr">
            <a:spAutoFit/>
          </a:bodyPr>
          <a:lstStyle/>
          <a:p>
            <a:endParaRPr lang="fr-BE">
              <a:latin typeface="Calibri" pitchFamily="34" charset="0"/>
            </a:endParaRPr>
          </a:p>
        </p:txBody>
      </p:sp>
      <p:grpSp>
        <p:nvGrpSpPr>
          <p:cNvPr id="264197" name="Groupe 3"/>
          <p:cNvGrpSpPr>
            <a:grpSpLocks/>
          </p:cNvGrpSpPr>
          <p:nvPr/>
        </p:nvGrpSpPr>
        <p:grpSpPr bwMode="auto">
          <a:xfrm>
            <a:off x="250825" y="1341438"/>
            <a:ext cx="8575675" cy="4464050"/>
            <a:chOff x="213867" y="1772593"/>
            <a:chExt cx="8575675" cy="4464050"/>
          </a:xfrm>
        </p:grpSpPr>
        <p:sp>
          <p:nvSpPr>
            <p:cNvPr id="264201" name="Text Box 2"/>
            <p:cNvSpPr txBox="1">
              <a:spLocks noChangeArrowheads="1"/>
            </p:cNvSpPr>
            <p:nvPr/>
          </p:nvSpPr>
          <p:spPr bwMode="auto">
            <a:xfrm>
              <a:off x="590104" y="3088630"/>
              <a:ext cx="184150" cy="822325"/>
            </a:xfrm>
            <a:prstGeom prst="rect">
              <a:avLst/>
            </a:prstGeom>
            <a:noFill/>
            <a:ln w="9525">
              <a:noFill/>
              <a:miter lim="800000"/>
              <a:headEnd/>
              <a:tailEnd/>
            </a:ln>
          </p:spPr>
          <p:txBody>
            <a:bodyPr wrap="none">
              <a:spAutoFit/>
            </a:bodyPr>
            <a:lstStyle/>
            <a:p>
              <a:pPr algn="just" eaLnBrk="0" hangingPunct="0"/>
              <a:endParaRPr lang="en-US" sz="2400">
                <a:ea typeface="ＭＳ Ｐゴシック"/>
                <a:cs typeface="ＭＳ Ｐゴシック"/>
              </a:endParaRPr>
            </a:p>
            <a:p>
              <a:pPr algn="just" eaLnBrk="0" hangingPunct="0"/>
              <a:endParaRPr lang="en-US" sz="2400">
                <a:ea typeface="ＭＳ Ｐゴシック"/>
                <a:cs typeface="ＭＳ Ｐゴシック"/>
              </a:endParaRPr>
            </a:p>
          </p:txBody>
        </p:sp>
        <p:pic>
          <p:nvPicPr>
            <p:cNvPr id="264202" name="Picture 3"/>
            <p:cNvPicPr>
              <a:picLocks noChangeAspect="1" noChangeArrowheads="1"/>
            </p:cNvPicPr>
            <p:nvPr/>
          </p:nvPicPr>
          <p:blipFill>
            <a:blip r:embed="rId5"/>
            <a:srcRect/>
            <a:stretch>
              <a:fillRect/>
            </a:stretch>
          </p:blipFill>
          <p:spPr bwMode="auto">
            <a:xfrm>
              <a:off x="575817" y="3069580"/>
              <a:ext cx="339725" cy="871538"/>
            </a:xfrm>
            <a:prstGeom prst="rect">
              <a:avLst/>
            </a:prstGeom>
            <a:noFill/>
            <a:ln w="9525">
              <a:noFill/>
              <a:miter lim="800000"/>
              <a:headEnd/>
              <a:tailEnd/>
            </a:ln>
          </p:spPr>
        </p:pic>
        <p:pic>
          <p:nvPicPr>
            <p:cNvPr id="264203" name="Picture 4"/>
            <p:cNvPicPr>
              <a:picLocks noChangeAspect="1" noChangeArrowheads="1"/>
            </p:cNvPicPr>
            <p:nvPr/>
          </p:nvPicPr>
          <p:blipFill>
            <a:blip r:embed="rId5"/>
            <a:srcRect/>
            <a:stretch>
              <a:fillRect/>
            </a:stretch>
          </p:blipFill>
          <p:spPr bwMode="auto">
            <a:xfrm>
              <a:off x="647254" y="3356918"/>
              <a:ext cx="339725" cy="871537"/>
            </a:xfrm>
            <a:prstGeom prst="rect">
              <a:avLst/>
            </a:prstGeom>
            <a:noFill/>
            <a:ln w="9525">
              <a:noFill/>
              <a:miter lim="800000"/>
              <a:headEnd/>
              <a:tailEnd/>
            </a:ln>
          </p:spPr>
        </p:pic>
        <p:pic>
          <p:nvPicPr>
            <p:cNvPr id="264204" name="Picture 5"/>
            <p:cNvPicPr>
              <a:picLocks noChangeAspect="1" noChangeArrowheads="1"/>
            </p:cNvPicPr>
            <p:nvPr/>
          </p:nvPicPr>
          <p:blipFill>
            <a:blip r:embed="rId5"/>
            <a:srcRect/>
            <a:stretch>
              <a:fillRect/>
            </a:stretch>
          </p:blipFill>
          <p:spPr bwMode="auto">
            <a:xfrm>
              <a:off x="1007617" y="3077518"/>
              <a:ext cx="339725" cy="871537"/>
            </a:xfrm>
            <a:prstGeom prst="rect">
              <a:avLst/>
            </a:prstGeom>
            <a:noFill/>
            <a:ln w="9525">
              <a:noFill/>
              <a:miter lim="800000"/>
              <a:headEnd/>
              <a:tailEnd/>
            </a:ln>
          </p:spPr>
        </p:pic>
        <p:pic>
          <p:nvPicPr>
            <p:cNvPr id="264205" name="Picture 6"/>
            <p:cNvPicPr>
              <a:picLocks noChangeAspect="1" noChangeArrowheads="1"/>
            </p:cNvPicPr>
            <p:nvPr/>
          </p:nvPicPr>
          <p:blipFill>
            <a:blip r:embed="rId5"/>
            <a:srcRect/>
            <a:stretch>
              <a:fillRect/>
            </a:stretch>
          </p:blipFill>
          <p:spPr bwMode="auto">
            <a:xfrm>
              <a:off x="1079054" y="3356918"/>
              <a:ext cx="339725" cy="871537"/>
            </a:xfrm>
            <a:prstGeom prst="rect">
              <a:avLst/>
            </a:prstGeom>
            <a:noFill/>
            <a:ln w="9525">
              <a:noFill/>
              <a:miter lim="800000"/>
              <a:headEnd/>
              <a:tailEnd/>
            </a:ln>
          </p:spPr>
        </p:pic>
        <p:sp>
          <p:nvSpPr>
            <p:cNvPr id="264206" name="Text Box 8"/>
            <p:cNvSpPr txBox="1">
              <a:spLocks noChangeArrowheads="1"/>
            </p:cNvSpPr>
            <p:nvPr/>
          </p:nvSpPr>
          <p:spPr bwMode="auto">
            <a:xfrm>
              <a:off x="1726754" y="3355330"/>
              <a:ext cx="2160588" cy="287338"/>
            </a:xfrm>
            <a:prstGeom prst="rect">
              <a:avLst/>
            </a:prstGeom>
            <a:noFill/>
            <a:ln w="9525">
              <a:noFill/>
              <a:miter lim="800000"/>
              <a:headEnd/>
              <a:tailEnd/>
            </a:ln>
          </p:spPr>
          <p:txBody>
            <a:bodyPr wrap="none" lIns="81615" tIns="40807" rIns="81615" bIns="40807"/>
            <a:lstStyle/>
            <a:p>
              <a:pPr algn="ctr" defTabSz="407988" hangingPunct="0">
                <a:lnSpc>
                  <a:spcPct val="93000"/>
                </a:lnSpc>
                <a:buClr>
                  <a:srgbClr val="000000"/>
                </a:buClr>
                <a:buSzPct val="100000"/>
                <a:buFont typeface="Times New Roman" pitchFamily="18" charset="0"/>
                <a:buNone/>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2725" algn="l"/>
                  <a:tab pos="5703888" algn="l"/>
                  <a:tab pos="6111875" algn="l"/>
                  <a:tab pos="6518275" algn="l"/>
                  <a:tab pos="6921500" algn="l"/>
                  <a:tab pos="7334250" algn="l"/>
                  <a:tab pos="7742238" algn="l"/>
                  <a:tab pos="8145463" algn="l"/>
                </a:tabLst>
              </a:pPr>
              <a:r>
                <a:rPr lang="fr-FR" sz="1400">
                  <a:ea typeface="Arial Unicode MS" pitchFamily="34" charset="-128"/>
                  <a:cs typeface="Arial Unicode MS" pitchFamily="34" charset="-128"/>
                </a:rPr>
                <a:t>i) NaCl 0.9% washing</a:t>
              </a:r>
            </a:p>
          </p:txBody>
        </p:sp>
        <p:sp>
          <p:nvSpPr>
            <p:cNvPr id="264207" name="Text Box 9"/>
            <p:cNvSpPr txBox="1">
              <a:spLocks noChangeArrowheads="1"/>
            </p:cNvSpPr>
            <p:nvPr/>
          </p:nvSpPr>
          <p:spPr bwMode="auto">
            <a:xfrm>
              <a:off x="213867" y="4293543"/>
              <a:ext cx="1514475" cy="206375"/>
            </a:xfrm>
            <a:prstGeom prst="rect">
              <a:avLst/>
            </a:prstGeom>
            <a:noFill/>
            <a:ln w="9525">
              <a:noFill/>
              <a:miter lim="800000"/>
              <a:headEnd/>
              <a:tailEnd/>
            </a:ln>
          </p:spPr>
          <p:txBody>
            <a:bodyPr wrap="none" lIns="81615" tIns="40807" rIns="81615" bIns="40807"/>
            <a:lstStyle/>
            <a:p>
              <a:pPr algn="ctr" defTabSz="407988" hangingPunct="0">
                <a:lnSpc>
                  <a:spcPct val="93000"/>
                </a:lnSpc>
                <a:buClr>
                  <a:srgbClr val="000000"/>
                </a:buClr>
                <a:buSzPct val="100000"/>
                <a:buFont typeface="Times New Roman" pitchFamily="18" charset="0"/>
                <a:buNone/>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2725" algn="l"/>
                  <a:tab pos="5703888" algn="l"/>
                  <a:tab pos="6111875" algn="l"/>
                  <a:tab pos="6518275" algn="l"/>
                  <a:tab pos="6921500" algn="l"/>
                  <a:tab pos="7334250" algn="l"/>
                  <a:tab pos="7742238" algn="l"/>
                  <a:tab pos="8145463" algn="l"/>
                </a:tabLst>
              </a:pPr>
              <a:r>
                <a:rPr lang="fr-FR" sz="1400">
                  <a:ea typeface="Arial Unicode MS" pitchFamily="34" charset="-128"/>
                  <a:cs typeface="Arial Unicode MS" pitchFamily="34" charset="-128"/>
                </a:rPr>
                <a:t>108,000 rpm </a:t>
              </a:r>
            </a:p>
            <a:p>
              <a:pPr algn="ctr" defTabSz="407988" hangingPunct="0">
                <a:lnSpc>
                  <a:spcPct val="93000"/>
                </a:lnSpc>
                <a:buClr>
                  <a:srgbClr val="000000"/>
                </a:buClr>
                <a:buSzPct val="100000"/>
                <a:buFont typeface="Times New Roman" pitchFamily="18" charset="0"/>
                <a:buNone/>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2725" algn="l"/>
                  <a:tab pos="5703888" algn="l"/>
                  <a:tab pos="6111875" algn="l"/>
                  <a:tab pos="6518275" algn="l"/>
                  <a:tab pos="6921500" algn="l"/>
                  <a:tab pos="7334250" algn="l"/>
                  <a:tab pos="7742238" algn="l"/>
                  <a:tab pos="8145463" algn="l"/>
                </a:tabLst>
              </a:pPr>
              <a:r>
                <a:rPr lang="fr-FR" sz="1400"/>
                <a:t>2 min</a:t>
              </a:r>
            </a:p>
            <a:p>
              <a:pPr algn="ctr" defTabSz="407988" hangingPunct="0">
                <a:lnSpc>
                  <a:spcPct val="93000"/>
                </a:lnSpc>
                <a:buClr>
                  <a:srgbClr val="000000"/>
                </a:buClr>
                <a:buSzPct val="100000"/>
                <a:buFont typeface="Times New Roman" pitchFamily="18" charset="0"/>
                <a:buNone/>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2725" algn="l"/>
                  <a:tab pos="5703888" algn="l"/>
                  <a:tab pos="6111875" algn="l"/>
                  <a:tab pos="6518275" algn="l"/>
                  <a:tab pos="6921500" algn="l"/>
                  <a:tab pos="7334250" algn="l"/>
                  <a:tab pos="7742238" algn="l"/>
                  <a:tab pos="8145463" algn="l"/>
                </a:tabLst>
              </a:pPr>
              <a:endParaRPr lang="fr-FR" sz="1400">
                <a:ea typeface="Arial Unicode MS" pitchFamily="34" charset="-128"/>
                <a:cs typeface="Arial Unicode MS" pitchFamily="34" charset="-128"/>
              </a:endParaRPr>
            </a:p>
            <a:p>
              <a:pPr algn="ctr" defTabSz="407988" hangingPunct="0">
                <a:lnSpc>
                  <a:spcPct val="93000"/>
                </a:lnSpc>
                <a:buClr>
                  <a:srgbClr val="000000"/>
                </a:buClr>
                <a:buSzPct val="100000"/>
                <a:buFont typeface="Times New Roman" pitchFamily="18" charset="0"/>
                <a:buNone/>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2725" algn="l"/>
                  <a:tab pos="5703888" algn="l"/>
                  <a:tab pos="6111875" algn="l"/>
                  <a:tab pos="6518275" algn="l"/>
                  <a:tab pos="6921500" algn="l"/>
                  <a:tab pos="7334250" algn="l"/>
                  <a:tab pos="7742238" algn="l"/>
                  <a:tab pos="8145463" algn="l"/>
                </a:tabLst>
              </a:pPr>
              <a:endParaRPr lang="fr-FR" sz="1400">
                <a:ea typeface="Arial Unicode MS" pitchFamily="34" charset="-128"/>
                <a:cs typeface="Arial Unicode MS" pitchFamily="34" charset="-128"/>
              </a:endParaRPr>
            </a:p>
          </p:txBody>
        </p:sp>
        <p:grpSp>
          <p:nvGrpSpPr>
            <p:cNvPr id="264208" name="Group 33"/>
            <p:cNvGrpSpPr>
              <a:grpSpLocks/>
            </p:cNvGrpSpPr>
            <p:nvPr/>
          </p:nvGrpSpPr>
          <p:grpSpPr bwMode="auto">
            <a:xfrm>
              <a:off x="4114354" y="2780655"/>
              <a:ext cx="1884363" cy="2303463"/>
              <a:chOff x="2524" y="1298"/>
              <a:chExt cx="1187" cy="1451"/>
            </a:xfrm>
          </p:grpSpPr>
          <p:pic>
            <p:nvPicPr>
              <p:cNvPr id="264221" name="Picture 15"/>
              <p:cNvPicPr>
                <a:picLocks noChangeAspect="1" noChangeArrowheads="1"/>
              </p:cNvPicPr>
              <p:nvPr/>
            </p:nvPicPr>
            <p:blipFill>
              <a:blip r:embed="rId6"/>
              <a:srcRect/>
              <a:stretch>
                <a:fillRect/>
              </a:stretch>
            </p:blipFill>
            <p:spPr bwMode="auto">
              <a:xfrm>
                <a:off x="2652" y="1298"/>
                <a:ext cx="1036" cy="1088"/>
              </a:xfrm>
              <a:prstGeom prst="rect">
                <a:avLst/>
              </a:prstGeom>
              <a:noFill/>
              <a:ln w="9525">
                <a:noFill/>
                <a:miter lim="800000"/>
                <a:headEnd/>
                <a:tailEnd/>
              </a:ln>
            </p:spPr>
          </p:pic>
          <p:sp>
            <p:nvSpPr>
              <p:cNvPr id="264222" name="Text Box 10"/>
              <p:cNvSpPr txBox="1">
                <a:spLocks noChangeArrowheads="1"/>
              </p:cNvSpPr>
              <p:nvPr/>
            </p:nvSpPr>
            <p:spPr bwMode="auto">
              <a:xfrm>
                <a:off x="2524" y="2383"/>
                <a:ext cx="1187" cy="366"/>
              </a:xfrm>
              <a:prstGeom prst="rect">
                <a:avLst/>
              </a:prstGeom>
              <a:noFill/>
              <a:ln w="9525">
                <a:noFill/>
                <a:miter lim="800000"/>
                <a:headEnd/>
                <a:tailEnd/>
              </a:ln>
            </p:spPr>
            <p:txBody>
              <a:bodyPr wrap="none">
                <a:spAutoFit/>
              </a:bodyPr>
              <a:lstStyle/>
              <a:p>
                <a:pPr algn="ctr"/>
                <a:r>
                  <a:rPr lang="fr-BE" sz="1600"/>
                  <a:t>Image scanning</a:t>
                </a:r>
              </a:p>
              <a:p>
                <a:pPr algn="ctr"/>
                <a:r>
                  <a:rPr lang="fr-BE" sz="1600"/>
                  <a:t>&amp; analyzing (n = 7)</a:t>
                </a:r>
                <a:endParaRPr lang="fr-FR" sz="1600"/>
              </a:p>
            </p:txBody>
          </p:sp>
        </p:grpSp>
        <p:sp>
          <p:nvSpPr>
            <p:cNvPr id="264209" name="Text Box 11"/>
            <p:cNvSpPr txBox="1">
              <a:spLocks noChangeArrowheads="1"/>
            </p:cNvSpPr>
            <p:nvPr/>
          </p:nvSpPr>
          <p:spPr bwMode="auto">
            <a:xfrm>
              <a:off x="1007617" y="1772593"/>
              <a:ext cx="2552700" cy="942975"/>
            </a:xfrm>
            <a:prstGeom prst="rect">
              <a:avLst/>
            </a:prstGeom>
            <a:noFill/>
            <a:ln w="9525">
              <a:noFill/>
              <a:miter lim="800000"/>
              <a:headEnd/>
              <a:tailEnd/>
            </a:ln>
          </p:spPr>
          <p:txBody>
            <a:bodyPr wrap="none">
              <a:spAutoFit/>
            </a:bodyPr>
            <a:lstStyle/>
            <a:p>
              <a:r>
                <a:rPr lang="fr-BE" sz="1400"/>
                <a:t>180 µL of citrated whole blood</a:t>
              </a:r>
            </a:p>
            <a:p>
              <a:endParaRPr lang="fr-BE" sz="1400"/>
            </a:p>
            <a:p>
              <a:r>
                <a:rPr lang="fr-BE" sz="1400"/>
                <a:t>20 µL of </a:t>
              </a:r>
            </a:p>
            <a:p>
              <a:endParaRPr lang="fr-FR" sz="1400"/>
            </a:p>
          </p:txBody>
        </p:sp>
        <p:sp>
          <p:nvSpPr>
            <p:cNvPr id="264210" name="Rectangle 12"/>
            <p:cNvSpPr>
              <a:spLocks noChangeArrowheads="1"/>
            </p:cNvSpPr>
            <p:nvPr/>
          </p:nvSpPr>
          <p:spPr bwMode="auto">
            <a:xfrm>
              <a:off x="1798192" y="3715693"/>
              <a:ext cx="2735262" cy="517525"/>
            </a:xfrm>
            <a:prstGeom prst="rect">
              <a:avLst/>
            </a:prstGeom>
            <a:noFill/>
            <a:ln w="9525">
              <a:noFill/>
              <a:miter lim="800000"/>
              <a:headEnd/>
              <a:tailEnd/>
            </a:ln>
          </p:spPr>
          <p:txBody>
            <a:bodyPr>
              <a:spAutoFit/>
            </a:bodyPr>
            <a:lstStyle/>
            <a:p>
              <a:r>
                <a:rPr lang="fr-FR" sz="1400">
                  <a:latin typeface="Calibri" pitchFamily="34" charset="0"/>
                </a:rPr>
                <a:t>ii) May-Grünwald staining</a:t>
              </a:r>
            </a:p>
            <a:p>
              <a:r>
                <a:rPr lang="fr-BE" sz="1400">
                  <a:latin typeface="Calibri" pitchFamily="34" charset="0"/>
                </a:rPr>
                <a:t>iii) Drying</a:t>
              </a:r>
              <a:endParaRPr lang="fr-FR" sz="1400">
                <a:latin typeface="Calibri" pitchFamily="34" charset="0"/>
              </a:endParaRPr>
            </a:p>
          </p:txBody>
        </p:sp>
        <p:sp>
          <p:nvSpPr>
            <p:cNvPr id="264211" name="Line 13"/>
            <p:cNvSpPr>
              <a:spLocks noChangeShapeType="1"/>
            </p:cNvSpPr>
            <p:nvPr/>
          </p:nvSpPr>
          <p:spPr bwMode="auto">
            <a:xfrm>
              <a:off x="1726754" y="3717280"/>
              <a:ext cx="2303463" cy="0"/>
            </a:xfrm>
            <a:prstGeom prst="line">
              <a:avLst/>
            </a:prstGeom>
            <a:noFill/>
            <a:ln w="19050">
              <a:solidFill>
                <a:schemeClr val="tx1"/>
              </a:solidFill>
              <a:round/>
              <a:headEnd/>
              <a:tailEnd type="triangle" w="med" len="med"/>
            </a:ln>
          </p:spPr>
          <p:txBody>
            <a:bodyPr/>
            <a:lstStyle/>
            <a:p>
              <a:endParaRPr lang="fr-FR"/>
            </a:p>
          </p:txBody>
        </p:sp>
        <p:sp>
          <p:nvSpPr>
            <p:cNvPr id="264212" name="Text Box 17"/>
            <p:cNvSpPr txBox="1">
              <a:spLocks noChangeArrowheads="1"/>
            </p:cNvSpPr>
            <p:nvPr/>
          </p:nvSpPr>
          <p:spPr bwMode="auto">
            <a:xfrm>
              <a:off x="1871217" y="2132955"/>
              <a:ext cx="1457325" cy="730250"/>
            </a:xfrm>
            <a:prstGeom prst="rect">
              <a:avLst/>
            </a:prstGeom>
            <a:noFill/>
            <a:ln w="9525">
              <a:noFill/>
              <a:miter lim="800000"/>
              <a:headEnd/>
              <a:tailEnd/>
            </a:ln>
          </p:spPr>
          <p:txBody>
            <a:bodyPr wrap="none">
              <a:spAutoFit/>
            </a:bodyPr>
            <a:lstStyle/>
            <a:p>
              <a:r>
                <a:rPr lang="fr-BE" sz="1400"/>
                <a:t>NP</a:t>
              </a:r>
            </a:p>
            <a:p>
              <a:r>
                <a:rPr lang="fr-BE" sz="1400"/>
                <a:t>collagen </a:t>
              </a:r>
            </a:p>
            <a:p>
              <a:r>
                <a:rPr lang="fr-BE" sz="1400">
                  <a:latin typeface="Symbol" pitchFamily="18" charset="2"/>
                </a:rPr>
                <a:t>b</a:t>
              </a:r>
              <a:r>
                <a:rPr lang="fr-BE" sz="1400" baseline="-25000"/>
                <a:t>2</a:t>
              </a:r>
              <a:r>
                <a:rPr lang="fr-BE" sz="1400"/>
                <a:t>-glycoprotein I</a:t>
              </a:r>
              <a:endParaRPr lang="fr-FR" sz="1400"/>
            </a:p>
          </p:txBody>
        </p:sp>
        <p:sp>
          <p:nvSpPr>
            <p:cNvPr id="264213" name="AutoShape 18"/>
            <p:cNvSpPr>
              <a:spLocks/>
            </p:cNvSpPr>
            <p:nvPr/>
          </p:nvSpPr>
          <p:spPr bwMode="auto">
            <a:xfrm>
              <a:off x="1799779" y="2132955"/>
              <a:ext cx="144463" cy="698500"/>
            </a:xfrm>
            <a:prstGeom prst="leftBrace">
              <a:avLst>
                <a:gd name="adj1" fmla="val 40293"/>
                <a:gd name="adj2" fmla="val 50000"/>
              </a:avLst>
            </a:prstGeom>
            <a:noFill/>
            <a:ln w="19050">
              <a:solidFill>
                <a:schemeClr val="tx1"/>
              </a:solidFill>
              <a:round/>
              <a:headEnd/>
              <a:tailEnd/>
            </a:ln>
          </p:spPr>
          <p:txBody>
            <a:bodyPr wrap="none" anchor="ctr"/>
            <a:lstStyle/>
            <a:p>
              <a:endParaRPr lang="fr-BE">
                <a:latin typeface="Calibri" pitchFamily="34" charset="0"/>
              </a:endParaRPr>
            </a:p>
          </p:txBody>
        </p:sp>
        <p:sp>
          <p:nvSpPr>
            <p:cNvPr id="264214" name="Line 19"/>
            <p:cNvSpPr>
              <a:spLocks noChangeShapeType="1"/>
            </p:cNvSpPr>
            <p:nvPr/>
          </p:nvSpPr>
          <p:spPr bwMode="auto">
            <a:xfrm>
              <a:off x="502792" y="2204393"/>
              <a:ext cx="0" cy="1008062"/>
            </a:xfrm>
            <a:prstGeom prst="line">
              <a:avLst/>
            </a:prstGeom>
            <a:noFill/>
            <a:ln w="19050">
              <a:solidFill>
                <a:schemeClr val="tx1"/>
              </a:solidFill>
              <a:round/>
              <a:headEnd/>
              <a:tailEnd type="triangle" w="med" len="med"/>
            </a:ln>
          </p:spPr>
          <p:txBody>
            <a:bodyPr/>
            <a:lstStyle/>
            <a:p>
              <a:endParaRPr lang="fr-FR"/>
            </a:p>
          </p:txBody>
        </p:sp>
        <p:sp>
          <p:nvSpPr>
            <p:cNvPr id="264215" name="AutoShape 20"/>
            <p:cNvSpPr>
              <a:spLocks/>
            </p:cNvSpPr>
            <p:nvPr/>
          </p:nvSpPr>
          <p:spPr bwMode="auto">
            <a:xfrm>
              <a:off x="934592" y="1844030"/>
              <a:ext cx="144462" cy="647700"/>
            </a:xfrm>
            <a:prstGeom prst="leftBrace">
              <a:avLst>
                <a:gd name="adj1" fmla="val 37363"/>
                <a:gd name="adj2" fmla="val 50000"/>
              </a:avLst>
            </a:prstGeom>
            <a:noFill/>
            <a:ln w="19050">
              <a:solidFill>
                <a:schemeClr val="tx1"/>
              </a:solidFill>
              <a:round/>
              <a:headEnd/>
              <a:tailEnd/>
            </a:ln>
          </p:spPr>
          <p:txBody>
            <a:bodyPr wrap="none" anchor="ctr"/>
            <a:lstStyle/>
            <a:p>
              <a:endParaRPr lang="fr-BE">
                <a:latin typeface="Calibri" pitchFamily="34" charset="0"/>
              </a:endParaRPr>
            </a:p>
          </p:txBody>
        </p:sp>
        <p:sp>
          <p:nvSpPr>
            <p:cNvPr id="264216" name="Line 21"/>
            <p:cNvSpPr>
              <a:spLocks noChangeShapeType="1"/>
            </p:cNvSpPr>
            <p:nvPr/>
          </p:nvSpPr>
          <p:spPr bwMode="auto">
            <a:xfrm>
              <a:off x="502792" y="2204393"/>
              <a:ext cx="360362" cy="0"/>
            </a:xfrm>
            <a:prstGeom prst="line">
              <a:avLst/>
            </a:prstGeom>
            <a:noFill/>
            <a:ln w="19050">
              <a:solidFill>
                <a:schemeClr val="tx1"/>
              </a:solidFill>
              <a:round/>
              <a:headEnd/>
              <a:tailEnd/>
            </a:ln>
          </p:spPr>
          <p:txBody>
            <a:bodyPr/>
            <a:lstStyle/>
            <a:p>
              <a:endParaRPr lang="fr-FR"/>
            </a:p>
          </p:txBody>
        </p:sp>
        <p:sp>
          <p:nvSpPr>
            <p:cNvPr id="264217" name="Text Box 22"/>
            <p:cNvSpPr txBox="1">
              <a:spLocks noChangeArrowheads="1"/>
            </p:cNvSpPr>
            <p:nvPr/>
          </p:nvSpPr>
          <p:spPr bwMode="auto">
            <a:xfrm>
              <a:off x="502792" y="2491730"/>
              <a:ext cx="514350" cy="396875"/>
            </a:xfrm>
            <a:prstGeom prst="rect">
              <a:avLst/>
            </a:prstGeom>
            <a:noFill/>
            <a:ln w="9525">
              <a:noFill/>
              <a:miter lim="800000"/>
              <a:headEnd/>
              <a:tailEnd/>
            </a:ln>
          </p:spPr>
          <p:txBody>
            <a:bodyPr wrap="none">
              <a:spAutoFit/>
            </a:bodyPr>
            <a:lstStyle/>
            <a:p>
              <a:pPr algn="ctr"/>
              <a:r>
                <a:rPr lang="fr-BE" sz="1000" b="1"/>
                <a:t>2 min</a:t>
              </a:r>
            </a:p>
            <a:p>
              <a:pPr algn="ctr"/>
              <a:r>
                <a:rPr lang="fr-BE" sz="1000" b="1"/>
                <a:t>37°C</a:t>
              </a:r>
              <a:endParaRPr lang="fr-FR" sz="1000" b="1"/>
            </a:p>
          </p:txBody>
        </p:sp>
        <p:grpSp>
          <p:nvGrpSpPr>
            <p:cNvPr id="264218" name="Group 32"/>
            <p:cNvGrpSpPr>
              <a:grpSpLocks/>
            </p:cNvGrpSpPr>
            <p:nvPr/>
          </p:nvGrpSpPr>
          <p:grpSpPr bwMode="auto">
            <a:xfrm>
              <a:off x="6119367" y="2420293"/>
              <a:ext cx="2670175" cy="3816350"/>
              <a:chOff x="3787" y="1071"/>
              <a:chExt cx="1682" cy="2404"/>
            </a:xfrm>
          </p:grpSpPr>
          <p:pic>
            <p:nvPicPr>
              <p:cNvPr id="264219" name="Picture 5"/>
              <p:cNvPicPr>
                <a:picLocks noChangeAspect="1" noChangeArrowheads="1"/>
              </p:cNvPicPr>
              <p:nvPr/>
            </p:nvPicPr>
            <p:blipFill>
              <a:blip r:embed="rId7"/>
              <a:srcRect/>
              <a:stretch>
                <a:fillRect/>
              </a:stretch>
            </p:blipFill>
            <p:spPr bwMode="auto">
              <a:xfrm>
                <a:off x="3787" y="1071"/>
                <a:ext cx="1682" cy="2404"/>
              </a:xfrm>
              <a:prstGeom prst="rect">
                <a:avLst/>
              </a:prstGeom>
              <a:noFill/>
              <a:ln w="12700">
                <a:solidFill>
                  <a:schemeClr val="tx1"/>
                </a:solidFill>
                <a:round/>
                <a:headEnd/>
                <a:tailEnd/>
              </a:ln>
            </p:spPr>
          </p:pic>
          <p:sp>
            <p:nvSpPr>
              <p:cNvPr id="264220" name="Rectangle 31"/>
              <p:cNvSpPr>
                <a:spLocks noChangeArrowheads="1"/>
              </p:cNvSpPr>
              <p:nvPr/>
            </p:nvSpPr>
            <p:spPr bwMode="auto">
              <a:xfrm>
                <a:off x="3787" y="1664"/>
                <a:ext cx="1678" cy="227"/>
              </a:xfrm>
              <a:prstGeom prst="rect">
                <a:avLst/>
              </a:prstGeom>
              <a:noFill/>
              <a:ln w="28575">
                <a:solidFill>
                  <a:srgbClr val="FF0000"/>
                </a:solidFill>
                <a:miter lim="800000"/>
                <a:headEnd/>
                <a:tailEnd/>
              </a:ln>
            </p:spPr>
            <p:txBody>
              <a:bodyPr wrap="none" anchor="ctr"/>
              <a:lstStyle/>
              <a:p>
                <a:endParaRPr lang="fr-BE">
                  <a:latin typeface="Calibri" pitchFamily="34" charset="0"/>
                </a:endParaRPr>
              </a:p>
            </p:txBody>
          </p:sp>
        </p:grpSp>
      </p:grpSp>
      <p:sp>
        <p:nvSpPr>
          <p:cNvPr id="264198" name="ZoneTexte 34"/>
          <p:cNvSpPr txBox="1">
            <a:spLocks noChangeArrowheads="1"/>
          </p:cNvSpPr>
          <p:nvPr/>
        </p:nvSpPr>
        <p:spPr bwMode="auto">
          <a:xfrm>
            <a:off x="4256088" y="111125"/>
            <a:ext cx="4672012" cy="461963"/>
          </a:xfrm>
          <a:prstGeom prst="rect">
            <a:avLst/>
          </a:prstGeom>
          <a:noFill/>
          <a:ln w="9525">
            <a:noFill/>
            <a:miter lim="800000"/>
            <a:headEnd/>
            <a:tailEnd/>
          </a:ln>
        </p:spPr>
        <p:txBody>
          <a:bodyPr>
            <a:spAutoFit/>
          </a:bodyPr>
          <a:lstStyle/>
          <a:p>
            <a:r>
              <a:rPr lang="fr-BE" sz="2400">
                <a:solidFill>
                  <a:srgbClr val="1E6BBD"/>
                </a:solidFill>
                <a:latin typeface="Calibri" pitchFamily="34" charset="0"/>
                <a:cs typeface="Arial" charset="0"/>
              </a:rPr>
              <a:t>Impact-R</a:t>
            </a:r>
            <a:r>
              <a:rPr lang="fr-BE">
                <a:latin typeface="Calibri" pitchFamily="34" charset="0"/>
              </a:rPr>
              <a:t>® : </a:t>
            </a:r>
            <a:r>
              <a:rPr lang="fr-BE" sz="2400">
                <a:solidFill>
                  <a:srgbClr val="1E6BBD"/>
                </a:solidFill>
                <a:latin typeface="Calibri" pitchFamily="34" charset="0"/>
                <a:cs typeface="Arial" charset="0"/>
              </a:rPr>
              <a:t>protocol/ principle</a:t>
            </a:r>
          </a:p>
        </p:txBody>
      </p:sp>
      <p:sp>
        <p:nvSpPr>
          <p:cNvPr id="264200" name="ZoneTexte 31"/>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a:latin typeface="Calibri" pitchFamily="34" charset="0"/>
              </a:rPr>
              <a:t>Introduction – Hemolysis – </a:t>
            </a:r>
            <a:r>
              <a:rPr lang="fr-BE" sz="1600" b="1">
                <a:solidFill>
                  <a:schemeClr val="bg1"/>
                </a:solidFill>
                <a:latin typeface="Calibri" pitchFamily="34" charset="0"/>
              </a:rPr>
              <a:t>Primary haemostasis </a:t>
            </a:r>
            <a:r>
              <a:rPr lang="fr-BE" sz="1600">
                <a:latin typeface="Calibri" pitchFamily="34" charset="0"/>
              </a:rPr>
              <a:t>– Secondary haemostasis – Fibrinolysis - Conclusion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1" name="Picture 3"/>
          <p:cNvPicPr>
            <a:picLocks noChangeAspect="1" noChangeArrowheads="1"/>
          </p:cNvPicPr>
          <p:nvPr/>
        </p:nvPicPr>
        <p:blipFill>
          <a:blip r:embed="rId3"/>
          <a:srcRect/>
          <a:stretch>
            <a:fillRect/>
          </a:stretch>
        </p:blipFill>
        <p:spPr bwMode="auto">
          <a:xfrm>
            <a:off x="-19050" y="0"/>
            <a:ext cx="4302125" cy="765175"/>
          </a:xfrm>
          <a:prstGeom prst="rect">
            <a:avLst/>
          </a:prstGeom>
          <a:noFill/>
          <a:ln w="9525">
            <a:noFill/>
            <a:miter lim="800000"/>
            <a:headEnd/>
            <a:tailEnd/>
          </a:ln>
        </p:spPr>
      </p:pic>
      <p:pic>
        <p:nvPicPr>
          <p:cNvPr id="266242" name="Picture 4"/>
          <p:cNvPicPr>
            <a:picLocks noChangeAspect="1" noChangeArrowheads="1"/>
          </p:cNvPicPr>
          <p:nvPr/>
        </p:nvPicPr>
        <p:blipFill>
          <a:blip r:embed="rId4"/>
          <a:srcRect/>
          <a:stretch>
            <a:fillRect/>
          </a:stretch>
        </p:blipFill>
        <p:spPr bwMode="auto">
          <a:xfrm>
            <a:off x="0" y="6453188"/>
            <a:ext cx="9144000" cy="425450"/>
          </a:xfrm>
          <a:prstGeom prst="rect">
            <a:avLst/>
          </a:prstGeom>
          <a:noFill/>
          <a:ln w="9525">
            <a:noFill/>
            <a:miter lim="800000"/>
            <a:headEnd/>
            <a:tailEnd/>
          </a:ln>
        </p:spPr>
      </p:pic>
      <p:sp>
        <p:nvSpPr>
          <p:cNvPr id="266243" name="Titre 1"/>
          <p:cNvSpPr>
            <a:spLocks/>
          </p:cNvSpPr>
          <p:nvPr/>
        </p:nvSpPr>
        <p:spPr bwMode="auto">
          <a:xfrm>
            <a:off x="4292600" y="-26988"/>
            <a:ext cx="4959350" cy="647701"/>
          </a:xfrm>
          <a:prstGeom prst="rect">
            <a:avLst/>
          </a:prstGeom>
          <a:noFill/>
          <a:ln w="9525">
            <a:noFill/>
            <a:miter lim="800000"/>
            <a:headEnd/>
            <a:tailEnd/>
          </a:ln>
        </p:spPr>
        <p:txBody>
          <a:bodyPr anchor="b"/>
          <a:lstStyle/>
          <a:p>
            <a:pPr>
              <a:lnSpc>
                <a:spcPct val="90000"/>
              </a:lnSpc>
            </a:pPr>
            <a:endParaRPr lang="fr-BE" sz="2400">
              <a:solidFill>
                <a:srgbClr val="1E6BBD"/>
              </a:solidFill>
              <a:latin typeface="Calibri" pitchFamily="34" charset="0"/>
              <a:cs typeface="Arial" charset="0"/>
            </a:endParaRPr>
          </a:p>
        </p:txBody>
      </p:sp>
      <p:grpSp>
        <p:nvGrpSpPr>
          <p:cNvPr id="266244" name="Group 32"/>
          <p:cNvGrpSpPr>
            <a:grpSpLocks/>
          </p:cNvGrpSpPr>
          <p:nvPr/>
        </p:nvGrpSpPr>
        <p:grpSpPr bwMode="auto">
          <a:xfrm>
            <a:off x="749300" y="1628775"/>
            <a:ext cx="2670175" cy="3816350"/>
            <a:chOff x="3787" y="1071"/>
            <a:chExt cx="1682" cy="2404"/>
          </a:xfrm>
        </p:grpSpPr>
        <p:pic>
          <p:nvPicPr>
            <p:cNvPr id="266250" name="Picture 5"/>
            <p:cNvPicPr>
              <a:picLocks noChangeAspect="1" noChangeArrowheads="1"/>
            </p:cNvPicPr>
            <p:nvPr/>
          </p:nvPicPr>
          <p:blipFill>
            <a:blip r:embed="rId5"/>
            <a:srcRect/>
            <a:stretch>
              <a:fillRect/>
            </a:stretch>
          </p:blipFill>
          <p:spPr bwMode="auto">
            <a:xfrm>
              <a:off x="3787" y="1071"/>
              <a:ext cx="1682" cy="2404"/>
            </a:xfrm>
            <a:prstGeom prst="rect">
              <a:avLst/>
            </a:prstGeom>
            <a:noFill/>
            <a:ln w="12700">
              <a:solidFill>
                <a:schemeClr val="tx1"/>
              </a:solidFill>
              <a:round/>
              <a:headEnd/>
              <a:tailEnd/>
            </a:ln>
          </p:spPr>
        </p:pic>
        <p:sp>
          <p:nvSpPr>
            <p:cNvPr id="266251" name="Rectangle 31"/>
            <p:cNvSpPr>
              <a:spLocks noChangeArrowheads="1"/>
            </p:cNvSpPr>
            <p:nvPr/>
          </p:nvSpPr>
          <p:spPr bwMode="auto">
            <a:xfrm>
              <a:off x="3787" y="1664"/>
              <a:ext cx="1678" cy="227"/>
            </a:xfrm>
            <a:prstGeom prst="rect">
              <a:avLst/>
            </a:prstGeom>
            <a:noFill/>
            <a:ln w="28575">
              <a:solidFill>
                <a:srgbClr val="FF0000"/>
              </a:solidFill>
              <a:miter lim="800000"/>
              <a:headEnd/>
              <a:tailEnd/>
            </a:ln>
          </p:spPr>
          <p:txBody>
            <a:bodyPr wrap="none" anchor="ctr"/>
            <a:lstStyle/>
            <a:p>
              <a:endParaRPr lang="fr-BE">
                <a:latin typeface="Calibri" pitchFamily="34" charset="0"/>
              </a:endParaRPr>
            </a:p>
          </p:txBody>
        </p:sp>
      </p:grpSp>
      <p:sp>
        <p:nvSpPr>
          <p:cNvPr id="266245" name="ZoneTexte 34"/>
          <p:cNvSpPr txBox="1">
            <a:spLocks noChangeArrowheads="1"/>
          </p:cNvSpPr>
          <p:nvPr/>
        </p:nvSpPr>
        <p:spPr bwMode="auto">
          <a:xfrm>
            <a:off x="4256088" y="111125"/>
            <a:ext cx="4672012" cy="461963"/>
          </a:xfrm>
          <a:prstGeom prst="rect">
            <a:avLst/>
          </a:prstGeom>
          <a:noFill/>
          <a:ln w="9525">
            <a:noFill/>
            <a:miter lim="800000"/>
            <a:headEnd/>
            <a:tailEnd/>
          </a:ln>
        </p:spPr>
        <p:txBody>
          <a:bodyPr>
            <a:spAutoFit/>
          </a:bodyPr>
          <a:lstStyle/>
          <a:p>
            <a:r>
              <a:rPr lang="fr-BE" sz="2400">
                <a:solidFill>
                  <a:srgbClr val="1E6BBD"/>
                </a:solidFill>
                <a:latin typeface="Calibri" pitchFamily="34" charset="0"/>
                <a:cs typeface="Arial" charset="0"/>
              </a:rPr>
              <a:t>Impact-R</a:t>
            </a:r>
            <a:r>
              <a:rPr lang="fr-BE">
                <a:latin typeface="Calibri" pitchFamily="34" charset="0"/>
              </a:rPr>
              <a:t>® : </a:t>
            </a:r>
            <a:r>
              <a:rPr lang="fr-BE" sz="2400">
                <a:solidFill>
                  <a:srgbClr val="1E6BBD"/>
                </a:solidFill>
                <a:latin typeface="Calibri" pitchFamily="34" charset="0"/>
                <a:cs typeface="Arial" charset="0"/>
              </a:rPr>
              <a:t>principle</a:t>
            </a:r>
          </a:p>
        </p:txBody>
      </p:sp>
      <p:grpSp>
        <p:nvGrpSpPr>
          <p:cNvPr id="266246" name="Group 34"/>
          <p:cNvGrpSpPr>
            <a:grpSpLocks/>
          </p:cNvGrpSpPr>
          <p:nvPr/>
        </p:nvGrpSpPr>
        <p:grpSpPr bwMode="auto">
          <a:xfrm>
            <a:off x="4208463" y="2016125"/>
            <a:ext cx="4108450" cy="2492375"/>
            <a:chOff x="158" y="2794"/>
            <a:chExt cx="2588" cy="1570"/>
          </a:xfrm>
        </p:grpSpPr>
        <p:sp>
          <p:nvSpPr>
            <p:cNvPr id="266248" name="Text Box 16"/>
            <p:cNvSpPr txBox="1">
              <a:spLocks noChangeArrowheads="1"/>
            </p:cNvSpPr>
            <p:nvPr/>
          </p:nvSpPr>
          <p:spPr bwMode="auto">
            <a:xfrm>
              <a:off x="158" y="2794"/>
              <a:ext cx="2588" cy="1570"/>
            </a:xfrm>
            <a:prstGeom prst="rect">
              <a:avLst/>
            </a:prstGeom>
            <a:noFill/>
            <a:ln w="9525">
              <a:solidFill>
                <a:schemeClr val="tx1"/>
              </a:solidFill>
              <a:miter lim="800000"/>
              <a:headEnd/>
              <a:tailEnd/>
            </a:ln>
          </p:spPr>
          <p:txBody>
            <a:bodyPr wrap="none">
              <a:spAutoFit/>
            </a:bodyPr>
            <a:lstStyle/>
            <a:p>
              <a:r>
                <a:rPr lang="fr-BE" b="1"/>
                <a:t>Results are expressed as : </a:t>
              </a:r>
            </a:p>
            <a:p>
              <a:endParaRPr lang="fr-BE" sz="1200" b="1"/>
            </a:p>
            <a:p>
              <a:r>
                <a:rPr lang="fr-BE" b="1"/>
                <a:t>SC</a:t>
              </a:r>
              <a:r>
                <a:rPr lang="fr-BE"/>
                <a:t> (%) : surface covered</a:t>
              </a:r>
            </a:p>
            <a:p>
              <a:r>
                <a:rPr lang="fr-BE"/>
                <a:t>	= platelet adhesion </a:t>
              </a:r>
            </a:p>
            <a:p>
              <a:r>
                <a:rPr lang="fr-BE" b="1"/>
                <a:t>AS</a:t>
              </a:r>
              <a:r>
                <a:rPr lang="fr-BE"/>
                <a:t> (µm</a:t>
              </a:r>
              <a:r>
                <a:rPr lang="fr-BE" baseline="30000"/>
                <a:t>2</a:t>
              </a:r>
              <a:r>
                <a:rPr lang="fr-BE"/>
                <a:t>) : average size of aggregates</a:t>
              </a:r>
            </a:p>
            <a:p>
              <a:r>
                <a:rPr lang="fr-BE"/>
                <a:t>	= platelet aggregation</a:t>
              </a:r>
            </a:p>
            <a:p>
              <a:r>
                <a:rPr lang="fr-BE" b="1"/>
                <a:t>Ob</a:t>
              </a:r>
              <a:r>
                <a:rPr lang="fr-BE"/>
                <a:t> (Ob) : number of objects</a:t>
              </a:r>
            </a:p>
            <a:p>
              <a:r>
                <a:rPr lang="fr-BE"/>
                <a:t>	= </a:t>
              </a:r>
              <a:r>
                <a:rPr lang="en-US"/>
                <a:t>platelet aggregation</a:t>
              </a:r>
            </a:p>
            <a:p>
              <a:endParaRPr lang="fr-FR"/>
            </a:p>
          </p:txBody>
        </p:sp>
        <p:sp>
          <p:nvSpPr>
            <p:cNvPr id="266249" name="Line 24"/>
            <p:cNvSpPr>
              <a:spLocks noChangeShapeType="1"/>
            </p:cNvSpPr>
            <p:nvPr/>
          </p:nvSpPr>
          <p:spPr bwMode="auto">
            <a:xfrm>
              <a:off x="165" y="3021"/>
              <a:ext cx="2564" cy="0"/>
            </a:xfrm>
            <a:prstGeom prst="line">
              <a:avLst/>
            </a:prstGeom>
            <a:noFill/>
            <a:ln w="9525">
              <a:solidFill>
                <a:schemeClr val="tx1"/>
              </a:solidFill>
              <a:round/>
              <a:headEnd/>
              <a:tailEnd/>
            </a:ln>
          </p:spPr>
          <p:txBody>
            <a:bodyPr/>
            <a:lstStyle/>
            <a:p>
              <a:endParaRPr lang="fr-FR"/>
            </a:p>
          </p:txBody>
        </p:sp>
      </p:grpSp>
      <p:sp>
        <p:nvSpPr>
          <p:cNvPr id="266247" name="ZoneTexte 12"/>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a:latin typeface="Calibri" pitchFamily="34" charset="0"/>
              </a:rPr>
              <a:t>Introduction – Hemolysis – </a:t>
            </a:r>
            <a:r>
              <a:rPr lang="fr-BE" sz="1600" b="1">
                <a:solidFill>
                  <a:schemeClr val="bg1"/>
                </a:solidFill>
                <a:latin typeface="Calibri" pitchFamily="34" charset="0"/>
              </a:rPr>
              <a:t>Primary haemostasis </a:t>
            </a:r>
            <a:r>
              <a:rPr lang="fr-BE" sz="1600">
                <a:latin typeface="Calibri" pitchFamily="34" charset="0"/>
              </a:rPr>
              <a:t>– Secondary haemostasis – Fibrinolysis - Conclusion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89" name="Picture 3"/>
          <p:cNvPicPr>
            <a:picLocks noChangeAspect="1" noChangeArrowheads="1"/>
          </p:cNvPicPr>
          <p:nvPr/>
        </p:nvPicPr>
        <p:blipFill>
          <a:blip r:embed="rId3"/>
          <a:srcRect/>
          <a:stretch>
            <a:fillRect/>
          </a:stretch>
        </p:blipFill>
        <p:spPr bwMode="auto">
          <a:xfrm>
            <a:off x="-19050" y="0"/>
            <a:ext cx="4302125" cy="765175"/>
          </a:xfrm>
          <a:prstGeom prst="rect">
            <a:avLst/>
          </a:prstGeom>
          <a:noFill/>
          <a:ln w="9525">
            <a:noFill/>
            <a:miter lim="800000"/>
            <a:headEnd/>
            <a:tailEnd/>
          </a:ln>
        </p:spPr>
      </p:pic>
      <p:pic>
        <p:nvPicPr>
          <p:cNvPr id="268290" name="Picture 4"/>
          <p:cNvPicPr>
            <a:picLocks noChangeAspect="1" noChangeArrowheads="1"/>
          </p:cNvPicPr>
          <p:nvPr/>
        </p:nvPicPr>
        <p:blipFill>
          <a:blip r:embed="rId4"/>
          <a:srcRect/>
          <a:stretch>
            <a:fillRect/>
          </a:stretch>
        </p:blipFill>
        <p:spPr bwMode="auto">
          <a:xfrm>
            <a:off x="0" y="6453188"/>
            <a:ext cx="9144000" cy="425450"/>
          </a:xfrm>
          <a:prstGeom prst="rect">
            <a:avLst/>
          </a:prstGeom>
          <a:noFill/>
          <a:ln w="9525">
            <a:noFill/>
            <a:miter lim="800000"/>
            <a:headEnd/>
            <a:tailEnd/>
          </a:ln>
        </p:spPr>
      </p:pic>
      <p:sp>
        <p:nvSpPr>
          <p:cNvPr id="268291" name="Titre 1"/>
          <p:cNvSpPr>
            <a:spLocks/>
          </p:cNvSpPr>
          <p:nvPr/>
        </p:nvSpPr>
        <p:spPr bwMode="auto">
          <a:xfrm>
            <a:off x="4292600" y="-26988"/>
            <a:ext cx="4959350" cy="647701"/>
          </a:xfrm>
          <a:prstGeom prst="rect">
            <a:avLst/>
          </a:prstGeom>
          <a:noFill/>
          <a:ln w="9525">
            <a:noFill/>
            <a:miter lim="800000"/>
            <a:headEnd/>
            <a:tailEnd/>
          </a:ln>
        </p:spPr>
        <p:txBody>
          <a:bodyPr anchor="b"/>
          <a:lstStyle/>
          <a:p>
            <a:pPr>
              <a:lnSpc>
                <a:spcPct val="90000"/>
              </a:lnSpc>
            </a:pPr>
            <a:endParaRPr lang="fr-BE" sz="2400">
              <a:solidFill>
                <a:srgbClr val="1E6BBD"/>
              </a:solidFill>
              <a:latin typeface="Calibri" pitchFamily="34" charset="0"/>
              <a:cs typeface="Arial" charset="0"/>
            </a:endParaRPr>
          </a:p>
        </p:txBody>
      </p:sp>
      <p:sp>
        <p:nvSpPr>
          <p:cNvPr id="268292" name="ZoneTexte 2"/>
          <p:cNvSpPr txBox="1">
            <a:spLocks noChangeArrowheads="1"/>
          </p:cNvSpPr>
          <p:nvPr/>
        </p:nvSpPr>
        <p:spPr bwMode="auto">
          <a:xfrm>
            <a:off x="4292600" y="115888"/>
            <a:ext cx="4672013" cy="461962"/>
          </a:xfrm>
          <a:prstGeom prst="rect">
            <a:avLst/>
          </a:prstGeom>
          <a:noFill/>
          <a:ln w="9525">
            <a:noFill/>
            <a:miter lim="800000"/>
            <a:headEnd/>
            <a:tailEnd/>
          </a:ln>
        </p:spPr>
        <p:txBody>
          <a:bodyPr>
            <a:spAutoFit/>
          </a:bodyPr>
          <a:lstStyle/>
          <a:p>
            <a:r>
              <a:rPr lang="fr-BE" sz="2400">
                <a:solidFill>
                  <a:srgbClr val="1E6BBD"/>
                </a:solidFill>
                <a:latin typeface="Calibri" pitchFamily="34" charset="0"/>
                <a:cs typeface="Arial" charset="0"/>
              </a:rPr>
              <a:t>Impact-R® : protocol </a:t>
            </a:r>
          </a:p>
        </p:txBody>
      </p:sp>
      <p:sp>
        <p:nvSpPr>
          <p:cNvPr id="268293" name="Text Box 9"/>
          <p:cNvSpPr txBox="1">
            <a:spLocks noChangeArrowheads="1"/>
          </p:cNvSpPr>
          <p:nvPr/>
        </p:nvSpPr>
        <p:spPr bwMode="auto">
          <a:xfrm>
            <a:off x="641350" y="5800725"/>
            <a:ext cx="1809750" cy="581025"/>
          </a:xfrm>
          <a:prstGeom prst="rect">
            <a:avLst/>
          </a:prstGeom>
          <a:noFill/>
          <a:ln w="9525">
            <a:noFill/>
            <a:miter lim="800000"/>
            <a:headEnd/>
            <a:tailEnd/>
          </a:ln>
        </p:spPr>
        <p:txBody>
          <a:bodyPr wrap="none">
            <a:spAutoFit/>
          </a:bodyPr>
          <a:lstStyle/>
          <a:p>
            <a:pPr algn="ctr"/>
            <a:r>
              <a:rPr lang="fr-BE" sz="1600" b="1"/>
              <a:t>Anti-aggregating</a:t>
            </a:r>
          </a:p>
          <a:p>
            <a:pPr algn="ctr"/>
            <a:r>
              <a:rPr lang="fr-BE" sz="1600" b="1"/>
              <a:t>control</a:t>
            </a:r>
            <a:endParaRPr lang="fr-FR" sz="1600" b="1"/>
          </a:p>
        </p:txBody>
      </p:sp>
      <p:sp>
        <p:nvSpPr>
          <p:cNvPr id="268294" name="Text Box 10"/>
          <p:cNvSpPr txBox="1">
            <a:spLocks noChangeArrowheads="1"/>
          </p:cNvSpPr>
          <p:nvPr/>
        </p:nvSpPr>
        <p:spPr bwMode="auto">
          <a:xfrm>
            <a:off x="6343650" y="5800725"/>
            <a:ext cx="1752600" cy="581025"/>
          </a:xfrm>
          <a:prstGeom prst="rect">
            <a:avLst/>
          </a:prstGeom>
          <a:noFill/>
          <a:ln w="9525">
            <a:noFill/>
            <a:miter lim="800000"/>
            <a:headEnd/>
            <a:tailEnd/>
          </a:ln>
        </p:spPr>
        <p:txBody>
          <a:bodyPr wrap="none">
            <a:spAutoFit/>
          </a:bodyPr>
          <a:lstStyle/>
          <a:p>
            <a:pPr algn="ctr"/>
            <a:r>
              <a:rPr lang="fr-BE" sz="1600" b="1"/>
              <a:t>Pro-aggregating</a:t>
            </a:r>
          </a:p>
          <a:p>
            <a:pPr algn="ctr"/>
            <a:r>
              <a:rPr lang="fr-BE" sz="1600" b="1"/>
              <a:t>control</a:t>
            </a:r>
            <a:endParaRPr lang="fr-FR" sz="1600" b="1"/>
          </a:p>
        </p:txBody>
      </p:sp>
      <p:grpSp>
        <p:nvGrpSpPr>
          <p:cNvPr id="268295" name="Groupe 1"/>
          <p:cNvGrpSpPr>
            <a:grpSpLocks/>
          </p:cNvGrpSpPr>
          <p:nvPr/>
        </p:nvGrpSpPr>
        <p:grpSpPr bwMode="auto">
          <a:xfrm>
            <a:off x="434975" y="1527175"/>
            <a:ext cx="8274050" cy="4278313"/>
            <a:chOff x="179388" y="1268413"/>
            <a:chExt cx="8274050" cy="4278312"/>
          </a:xfrm>
        </p:grpSpPr>
        <p:pic>
          <p:nvPicPr>
            <p:cNvPr id="268298" name="Picture 5"/>
            <p:cNvPicPr>
              <a:picLocks noChangeAspect="1" noChangeArrowheads="1"/>
            </p:cNvPicPr>
            <p:nvPr/>
          </p:nvPicPr>
          <p:blipFill>
            <a:blip r:embed="rId5"/>
            <a:srcRect/>
            <a:stretch>
              <a:fillRect/>
            </a:stretch>
          </p:blipFill>
          <p:spPr bwMode="auto">
            <a:xfrm>
              <a:off x="3059113" y="1874838"/>
              <a:ext cx="2568575" cy="3671887"/>
            </a:xfrm>
            <a:prstGeom prst="rect">
              <a:avLst/>
            </a:prstGeom>
            <a:noFill/>
            <a:ln w="12700">
              <a:solidFill>
                <a:schemeClr val="tx1"/>
              </a:solidFill>
              <a:round/>
              <a:headEnd/>
              <a:tailEnd/>
            </a:ln>
          </p:spPr>
        </p:pic>
        <p:sp>
          <p:nvSpPr>
            <p:cNvPr id="268299" name="Text Box 4"/>
            <p:cNvSpPr txBox="1">
              <a:spLocks noChangeArrowheads="1"/>
            </p:cNvSpPr>
            <p:nvPr/>
          </p:nvSpPr>
          <p:spPr bwMode="auto">
            <a:xfrm>
              <a:off x="3275013" y="1387475"/>
              <a:ext cx="1935162" cy="304800"/>
            </a:xfrm>
            <a:prstGeom prst="rect">
              <a:avLst/>
            </a:prstGeom>
            <a:noFill/>
            <a:ln w="9525">
              <a:noFill/>
              <a:miter lim="800000"/>
              <a:headEnd/>
              <a:tailEnd/>
            </a:ln>
          </p:spPr>
          <p:txBody>
            <a:bodyPr wrap="none">
              <a:spAutoFit/>
            </a:bodyPr>
            <a:lstStyle/>
            <a:p>
              <a:r>
                <a:rPr lang="fr-BE" sz="1400" b="1"/>
                <a:t>Citrated whole blood</a:t>
              </a:r>
              <a:endParaRPr lang="fr-FR" sz="1400" b="1"/>
            </a:p>
          </p:txBody>
        </p:sp>
        <p:pic>
          <p:nvPicPr>
            <p:cNvPr id="268300" name="Picture 3"/>
            <p:cNvPicPr>
              <a:picLocks noChangeAspect="1" noChangeArrowheads="1"/>
            </p:cNvPicPr>
            <p:nvPr/>
          </p:nvPicPr>
          <p:blipFill>
            <a:blip r:embed="rId6"/>
            <a:srcRect/>
            <a:stretch>
              <a:fillRect/>
            </a:stretch>
          </p:blipFill>
          <p:spPr bwMode="auto">
            <a:xfrm>
              <a:off x="179388" y="1874838"/>
              <a:ext cx="2566987" cy="3671887"/>
            </a:xfrm>
            <a:prstGeom prst="rect">
              <a:avLst/>
            </a:prstGeom>
            <a:noFill/>
            <a:ln w="9525">
              <a:solidFill>
                <a:schemeClr val="tx1"/>
              </a:solidFill>
              <a:round/>
              <a:headEnd/>
              <a:tailEnd/>
            </a:ln>
          </p:spPr>
        </p:pic>
        <p:pic>
          <p:nvPicPr>
            <p:cNvPr id="268301" name="Picture 4"/>
            <p:cNvPicPr>
              <a:picLocks noChangeAspect="1" noChangeArrowheads="1"/>
            </p:cNvPicPr>
            <p:nvPr/>
          </p:nvPicPr>
          <p:blipFill>
            <a:blip r:embed="rId7"/>
            <a:srcRect t="3502"/>
            <a:stretch>
              <a:fillRect/>
            </a:stretch>
          </p:blipFill>
          <p:spPr bwMode="auto">
            <a:xfrm>
              <a:off x="5930900" y="1874838"/>
              <a:ext cx="2522538" cy="3671887"/>
            </a:xfrm>
            <a:prstGeom prst="rect">
              <a:avLst/>
            </a:prstGeom>
            <a:noFill/>
            <a:ln w="9525">
              <a:solidFill>
                <a:schemeClr val="tx1"/>
              </a:solidFill>
              <a:round/>
              <a:headEnd/>
              <a:tailEnd/>
            </a:ln>
          </p:spPr>
        </p:pic>
        <p:sp>
          <p:nvSpPr>
            <p:cNvPr id="268302" name="Text Box 7"/>
            <p:cNvSpPr txBox="1">
              <a:spLocks noChangeArrowheads="1"/>
            </p:cNvSpPr>
            <p:nvPr/>
          </p:nvSpPr>
          <p:spPr bwMode="auto">
            <a:xfrm>
              <a:off x="623888" y="1287463"/>
              <a:ext cx="1727200" cy="517525"/>
            </a:xfrm>
            <a:prstGeom prst="rect">
              <a:avLst/>
            </a:prstGeom>
            <a:noFill/>
            <a:ln w="9525">
              <a:noFill/>
              <a:miter lim="800000"/>
              <a:headEnd/>
              <a:tailEnd/>
            </a:ln>
          </p:spPr>
          <p:txBody>
            <a:bodyPr wrap="none">
              <a:spAutoFit/>
            </a:bodyPr>
            <a:lstStyle/>
            <a:p>
              <a:pPr algn="ctr"/>
              <a:r>
                <a:rPr lang="fr-BE" sz="1400" b="1"/>
                <a:t>+ </a:t>
              </a:r>
              <a:r>
                <a:rPr lang="el-GR" sz="1400" b="1">
                  <a:cs typeface="Arial" charset="0"/>
                </a:rPr>
                <a:t>β</a:t>
              </a:r>
              <a:r>
                <a:rPr lang="fr-BE" sz="1400" b="1" baseline="-25000"/>
                <a:t>2</a:t>
              </a:r>
              <a:r>
                <a:rPr lang="fr-BE" sz="1400" b="1"/>
                <a:t>-glycoprotein I</a:t>
              </a:r>
            </a:p>
            <a:p>
              <a:pPr algn="ctr"/>
              <a:r>
                <a:rPr lang="fr-BE" sz="1400" b="1"/>
                <a:t>(2.2 µM)</a:t>
              </a:r>
              <a:endParaRPr lang="fr-FR" sz="1400" b="1"/>
            </a:p>
          </p:txBody>
        </p:sp>
        <p:sp>
          <p:nvSpPr>
            <p:cNvPr id="268303" name="Text Box 8"/>
            <p:cNvSpPr txBox="1">
              <a:spLocks noChangeArrowheads="1"/>
            </p:cNvSpPr>
            <p:nvPr/>
          </p:nvSpPr>
          <p:spPr bwMode="auto">
            <a:xfrm>
              <a:off x="6578600" y="1268413"/>
              <a:ext cx="1225550" cy="517525"/>
            </a:xfrm>
            <a:prstGeom prst="rect">
              <a:avLst/>
            </a:prstGeom>
            <a:noFill/>
            <a:ln w="9525">
              <a:noFill/>
              <a:miter lim="800000"/>
              <a:headEnd/>
              <a:tailEnd/>
            </a:ln>
          </p:spPr>
          <p:txBody>
            <a:bodyPr wrap="none">
              <a:spAutoFit/>
            </a:bodyPr>
            <a:lstStyle/>
            <a:p>
              <a:pPr algn="ctr"/>
              <a:r>
                <a:rPr lang="fr-BE" sz="1400" b="1"/>
                <a:t>+ collagen</a:t>
              </a:r>
            </a:p>
            <a:p>
              <a:pPr algn="ctr"/>
              <a:r>
                <a:rPr lang="fr-BE" sz="1400" b="1"/>
                <a:t>(3.2 µg.mL</a:t>
              </a:r>
              <a:r>
                <a:rPr lang="fr-BE" sz="1400" b="1" baseline="30000"/>
                <a:t>-1</a:t>
              </a:r>
              <a:r>
                <a:rPr lang="fr-BE" sz="1400" b="1"/>
                <a:t>)</a:t>
              </a:r>
              <a:endParaRPr lang="fr-FR" sz="1400" b="1"/>
            </a:p>
          </p:txBody>
        </p:sp>
        <p:sp>
          <p:nvSpPr>
            <p:cNvPr id="268304" name="Text Box 11"/>
            <p:cNvSpPr txBox="1">
              <a:spLocks noChangeArrowheads="1"/>
            </p:cNvSpPr>
            <p:nvPr/>
          </p:nvSpPr>
          <p:spPr bwMode="auto">
            <a:xfrm>
              <a:off x="207963" y="2863850"/>
              <a:ext cx="2519362" cy="304800"/>
            </a:xfrm>
            <a:prstGeom prst="rect">
              <a:avLst/>
            </a:prstGeom>
            <a:solidFill>
              <a:schemeClr val="bg1"/>
            </a:solidFill>
            <a:ln w="9525">
              <a:noFill/>
              <a:miter lim="800000"/>
              <a:headEnd/>
              <a:tailEnd/>
            </a:ln>
          </p:spPr>
          <p:txBody>
            <a:bodyPr>
              <a:spAutoFit/>
            </a:bodyPr>
            <a:lstStyle/>
            <a:p>
              <a:pPr algn="ctr"/>
              <a:r>
                <a:rPr lang="fr-BE" sz="1400"/>
                <a:t>SC: 1.7  AS: 24  Ob: 409</a:t>
              </a:r>
              <a:endParaRPr lang="fr-FR" sz="1400"/>
            </a:p>
          </p:txBody>
        </p:sp>
        <p:sp>
          <p:nvSpPr>
            <p:cNvPr id="268305" name="Text Box 12"/>
            <p:cNvSpPr txBox="1">
              <a:spLocks noChangeArrowheads="1"/>
            </p:cNvSpPr>
            <p:nvPr/>
          </p:nvSpPr>
          <p:spPr bwMode="auto">
            <a:xfrm>
              <a:off x="3078163" y="2863850"/>
              <a:ext cx="2520950" cy="304800"/>
            </a:xfrm>
            <a:prstGeom prst="rect">
              <a:avLst/>
            </a:prstGeom>
            <a:solidFill>
              <a:schemeClr val="bg1"/>
            </a:solidFill>
            <a:ln w="9525">
              <a:noFill/>
              <a:miter lim="800000"/>
              <a:headEnd/>
              <a:tailEnd/>
            </a:ln>
          </p:spPr>
          <p:txBody>
            <a:bodyPr>
              <a:spAutoFit/>
            </a:bodyPr>
            <a:lstStyle/>
            <a:p>
              <a:pPr algn="ctr"/>
              <a:r>
                <a:rPr lang="fr-BE" sz="1400"/>
                <a:t>SC: 10  AS: 34  Ob: 1589</a:t>
              </a:r>
              <a:endParaRPr lang="fr-FR" sz="1400"/>
            </a:p>
          </p:txBody>
        </p:sp>
        <p:sp>
          <p:nvSpPr>
            <p:cNvPr id="268306" name="Text Box 13"/>
            <p:cNvSpPr txBox="1">
              <a:spLocks noChangeArrowheads="1"/>
            </p:cNvSpPr>
            <p:nvPr/>
          </p:nvSpPr>
          <p:spPr bwMode="auto">
            <a:xfrm>
              <a:off x="5959475" y="2854325"/>
              <a:ext cx="2455863" cy="304800"/>
            </a:xfrm>
            <a:prstGeom prst="rect">
              <a:avLst/>
            </a:prstGeom>
            <a:solidFill>
              <a:schemeClr val="bg1"/>
            </a:solidFill>
            <a:ln w="9525">
              <a:noFill/>
              <a:miter lim="800000"/>
              <a:headEnd/>
              <a:tailEnd/>
            </a:ln>
          </p:spPr>
          <p:txBody>
            <a:bodyPr>
              <a:spAutoFit/>
            </a:bodyPr>
            <a:lstStyle/>
            <a:p>
              <a:pPr algn="ctr"/>
              <a:r>
                <a:rPr lang="fr-BE" sz="1400"/>
                <a:t>SC: 14  AS: 110  Ob: 727</a:t>
              </a:r>
              <a:endParaRPr lang="fr-FR" sz="1400"/>
            </a:p>
          </p:txBody>
        </p:sp>
      </p:grpSp>
      <p:sp>
        <p:nvSpPr>
          <p:cNvPr id="268296" name="ZoneTexte 4"/>
          <p:cNvSpPr txBox="1">
            <a:spLocks noChangeArrowheads="1"/>
          </p:cNvSpPr>
          <p:nvPr/>
        </p:nvSpPr>
        <p:spPr bwMode="auto">
          <a:xfrm>
            <a:off x="250825" y="911225"/>
            <a:ext cx="8642350" cy="646113"/>
          </a:xfrm>
          <a:prstGeom prst="rect">
            <a:avLst/>
          </a:prstGeom>
          <a:noFill/>
          <a:ln w="9525">
            <a:noFill/>
            <a:miter lim="800000"/>
            <a:headEnd/>
            <a:tailEnd/>
          </a:ln>
        </p:spPr>
        <p:txBody>
          <a:bodyPr>
            <a:spAutoFit/>
          </a:bodyPr>
          <a:lstStyle/>
          <a:p>
            <a:pPr algn="just"/>
            <a:r>
              <a:rPr lang="fr-BE">
                <a:latin typeface="Calibri" pitchFamily="34" charset="0"/>
              </a:rPr>
              <a:t>Validation of the technique using an inducer (collagen) and an inhibitor (</a:t>
            </a:r>
            <a:r>
              <a:rPr lang="el-GR">
                <a:latin typeface="Calibri" pitchFamily="34" charset="0"/>
              </a:rPr>
              <a:t>β</a:t>
            </a:r>
            <a:r>
              <a:rPr lang="fr-BE" b="1" baseline="-25000">
                <a:latin typeface="Calibri" pitchFamily="34" charset="0"/>
              </a:rPr>
              <a:t>2</a:t>
            </a:r>
            <a:r>
              <a:rPr lang="fr-BE" b="1">
                <a:latin typeface="Calibri" pitchFamily="34" charset="0"/>
              </a:rPr>
              <a:t>-glycoprotein I) of platelet function and a negative control (tyrode buffer).</a:t>
            </a:r>
            <a:endParaRPr lang="fr-BE">
              <a:latin typeface="Calibri" pitchFamily="34" charset="0"/>
            </a:endParaRPr>
          </a:p>
        </p:txBody>
      </p:sp>
      <p:sp>
        <p:nvSpPr>
          <p:cNvPr id="268297" name="ZoneTexte 29"/>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a:latin typeface="Calibri" pitchFamily="34" charset="0"/>
              </a:rPr>
              <a:t>Introduction – Hemolysis – </a:t>
            </a:r>
            <a:r>
              <a:rPr lang="fr-BE" sz="1600" b="1">
                <a:solidFill>
                  <a:schemeClr val="bg1"/>
                </a:solidFill>
                <a:latin typeface="Calibri" pitchFamily="34" charset="0"/>
              </a:rPr>
              <a:t>Primary haemostasis </a:t>
            </a:r>
            <a:r>
              <a:rPr lang="fr-BE" sz="1600">
                <a:latin typeface="Calibri" pitchFamily="34" charset="0"/>
              </a:rPr>
              <a:t>– Secondary haemostasis – Fibrinolysis - Conclusion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73410" name="Picture 3"/>
          <p:cNvPicPr>
            <a:picLocks noChangeAspect="1" noChangeArrowheads="1"/>
          </p:cNvPicPr>
          <p:nvPr/>
        </p:nvPicPr>
        <p:blipFill>
          <a:blip r:embed="rId4"/>
          <a:srcRect/>
          <a:stretch>
            <a:fillRect/>
          </a:stretch>
        </p:blipFill>
        <p:spPr bwMode="auto">
          <a:xfrm>
            <a:off x="-19050" y="0"/>
            <a:ext cx="4302125" cy="765175"/>
          </a:xfrm>
          <a:prstGeom prst="rect">
            <a:avLst/>
          </a:prstGeom>
          <a:noFill/>
          <a:ln w="9525">
            <a:noFill/>
            <a:miter lim="800000"/>
            <a:headEnd/>
            <a:tailEnd/>
          </a:ln>
        </p:spPr>
      </p:pic>
      <p:pic>
        <p:nvPicPr>
          <p:cNvPr id="273411" name="Picture 4"/>
          <p:cNvPicPr>
            <a:picLocks noChangeAspect="1" noChangeArrowheads="1"/>
          </p:cNvPicPr>
          <p:nvPr/>
        </p:nvPicPr>
        <p:blipFill>
          <a:blip r:embed="rId5"/>
          <a:srcRect/>
          <a:stretch>
            <a:fillRect/>
          </a:stretch>
        </p:blipFill>
        <p:spPr bwMode="auto">
          <a:xfrm>
            <a:off x="0" y="6453188"/>
            <a:ext cx="9144000" cy="425450"/>
          </a:xfrm>
          <a:prstGeom prst="rect">
            <a:avLst/>
          </a:prstGeom>
          <a:noFill/>
          <a:ln w="9525">
            <a:noFill/>
            <a:miter lim="800000"/>
            <a:headEnd/>
            <a:tailEnd/>
          </a:ln>
        </p:spPr>
      </p:pic>
      <p:sp>
        <p:nvSpPr>
          <p:cNvPr id="273412" name="Titre 1"/>
          <p:cNvSpPr>
            <a:spLocks/>
          </p:cNvSpPr>
          <p:nvPr/>
        </p:nvSpPr>
        <p:spPr bwMode="auto">
          <a:xfrm>
            <a:off x="4292600" y="-26988"/>
            <a:ext cx="4959350" cy="647701"/>
          </a:xfrm>
          <a:prstGeom prst="rect">
            <a:avLst/>
          </a:prstGeom>
          <a:noFill/>
          <a:ln w="9525">
            <a:noFill/>
            <a:miter lim="800000"/>
            <a:headEnd/>
            <a:tailEnd/>
          </a:ln>
        </p:spPr>
        <p:txBody>
          <a:bodyPr anchor="b"/>
          <a:lstStyle/>
          <a:p>
            <a:pPr>
              <a:lnSpc>
                <a:spcPct val="90000"/>
              </a:lnSpc>
            </a:pPr>
            <a:endParaRPr lang="fr-BE" sz="2400">
              <a:solidFill>
                <a:srgbClr val="1E6BBD"/>
              </a:solidFill>
              <a:latin typeface="Calibri" pitchFamily="34" charset="0"/>
              <a:cs typeface="Arial" charset="0"/>
            </a:endParaRPr>
          </a:p>
        </p:txBody>
      </p:sp>
      <p:sp>
        <p:nvSpPr>
          <p:cNvPr id="273413" name="Rectangle 3"/>
          <p:cNvSpPr>
            <a:spLocks noChangeArrowheads="1"/>
          </p:cNvSpPr>
          <p:nvPr/>
        </p:nvSpPr>
        <p:spPr bwMode="auto">
          <a:xfrm>
            <a:off x="0" y="620713"/>
            <a:ext cx="184150" cy="336550"/>
          </a:xfrm>
          <a:prstGeom prst="rect">
            <a:avLst/>
          </a:prstGeom>
          <a:noFill/>
          <a:ln w="9525">
            <a:noFill/>
            <a:miter lim="800000"/>
            <a:headEnd/>
            <a:tailEnd/>
          </a:ln>
        </p:spPr>
        <p:txBody>
          <a:bodyPr wrap="none" anchor="ctr">
            <a:spAutoFit/>
          </a:bodyPr>
          <a:lstStyle/>
          <a:p>
            <a:endParaRPr lang="fr-BE">
              <a:latin typeface="Calibri" pitchFamily="34" charset="0"/>
            </a:endParaRPr>
          </a:p>
        </p:txBody>
      </p:sp>
      <p:sp>
        <p:nvSpPr>
          <p:cNvPr id="273414" name="Rectangle 4"/>
          <p:cNvSpPr>
            <a:spLocks noChangeArrowheads="1"/>
          </p:cNvSpPr>
          <p:nvPr/>
        </p:nvSpPr>
        <p:spPr bwMode="auto">
          <a:xfrm>
            <a:off x="0" y="620713"/>
            <a:ext cx="184150" cy="336550"/>
          </a:xfrm>
          <a:prstGeom prst="rect">
            <a:avLst/>
          </a:prstGeom>
          <a:noFill/>
          <a:ln w="9525">
            <a:noFill/>
            <a:miter lim="800000"/>
            <a:headEnd/>
            <a:tailEnd/>
          </a:ln>
        </p:spPr>
        <p:txBody>
          <a:bodyPr wrap="none" anchor="ctr">
            <a:spAutoFit/>
          </a:bodyPr>
          <a:lstStyle/>
          <a:p>
            <a:endParaRPr lang="fr-BE">
              <a:latin typeface="Calibri" pitchFamily="34" charset="0"/>
            </a:endParaRPr>
          </a:p>
        </p:txBody>
      </p:sp>
      <p:sp>
        <p:nvSpPr>
          <p:cNvPr id="273415" name="Rectangle 10"/>
          <p:cNvSpPr>
            <a:spLocks noChangeArrowheads="1"/>
          </p:cNvSpPr>
          <p:nvPr/>
        </p:nvSpPr>
        <p:spPr bwMode="auto">
          <a:xfrm>
            <a:off x="168275" y="835025"/>
            <a:ext cx="8229600" cy="566738"/>
          </a:xfrm>
          <a:prstGeom prst="rect">
            <a:avLst/>
          </a:prstGeom>
          <a:noFill/>
          <a:ln w="9525">
            <a:noFill/>
            <a:miter lim="800000"/>
            <a:headEnd/>
            <a:tailEnd/>
          </a:ln>
        </p:spPr>
        <p:txBody>
          <a:bodyPr anchor="ctr"/>
          <a:lstStyle/>
          <a:p>
            <a:pPr algn="just" eaLnBrk="0" hangingPunct="0">
              <a:lnSpc>
                <a:spcPct val="110000"/>
              </a:lnSpc>
            </a:pPr>
            <a:r>
              <a:rPr lang="en-GB" b="1">
                <a:latin typeface="Calibri" pitchFamily="34" charset="0"/>
              </a:rPr>
              <a:t>NP impact on platelet adhesion (SC) and the number of objects (Ob)</a:t>
            </a:r>
            <a:endParaRPr lang="fr-FR">
              <a:latin typeface="Calibri" pitchFamily="34" charset="0"/>
            </a:endParaRPr>
          </a:p>
        </p:txBody>
      </p:sp>
      <p:sp>
        <p:nvSpPr>
          <p:cNvPr id="273416" name="Rectangle 19"/>
          <p:cNvSpPr>
            <a:spLocks noChangeArrowheads="1"/>
          </p:cNvSpPr>
          <p:nvPr/>
        </p:nvSpPr>
        <p:spPr bwMode="auto">
          <a:xfrm>
            <a:off x="173038" y="4665663"/>
            <a:ext cx="8755062" cy="1727200"/>
          </a:xfrm>
          <a:prstGeom prst="rect">
            <a:avLst/>
          </a:prstGeom>
          <a:noFill/>
          <a:ln w="19050">
            <a:solidFill>
              <a:srgbClr val="CC0000"/>
            </a:solidFill>
            <a:miter lim="800000"/>
            <a:headEnd/>
            <a:tailEnd/>
          </a:ln>
        </p:spPr>
        <p:txBody>
          <a:bodyPr>
            <a:spAutoFit/>
          </a:bodyPr>
          <a:lstStyle/>
          <a:p>
            <a:pPr marL="285750" indent="-285750" algn="just">
              <a:lnSpc>
                <a:spcPct val="110000"/>
              </a:lnSpc>
              <a:spcBef>
                <a:spcPct val="20000"/>
              </a:spcBef>
              <a:spcAft>
                <a:spcPct val="20000"/>
              </a:spcAft>
              <a:buFont typeface="Wingdings" pitchFamily="2" charset="2"/>
              <a:buChar char="à"/>
            </a:pPr>
            <a:r>
              <a:rPr lang="en-GB" b="1" u="sng">
                <a:solidFill>
                  <a:srgbClr val="CC0000"/>
                </a:solidFill>
                <a:latin typeface="Calibri" pitchFamily="34" charset="0"/>
              </a:rPr>
              <a:t>MWCNT</a:t>
            </a:r>
            <a:r>
              <a:rPr lang="en-GB">
                <a:solidFill>
                  <a:srgbClr val="CC0000"/>
                </a:solidFill>
                <a:latin typeface="Calibri" pitchFamily="34" charset="0"/>
              </a:rPr>
              <a:t> and </a:t>
            </a:r>
            <a:r>
              <a:rPr lang="en-GB" b="1" u="sng">
                <a:solidFill>
                  <a:srgbClr val="CC0000"/>
                </a:solidFill>
                <a:latin typeface="Calibri" pitchFamily="34" charset="0"/>
              </a:rPr>
              <a:t>CB</a:t>
            </a:r>
            <a:r>
              <a:rPr lang="en-GB">
                <a:solidFill>
                  <a:srgbClr val="CC0000"/>
                </a:solidFill>
                <a:latin typeface="Calibri" pitchFamily="34" charset="0"/>
              </a:rPr>
              <a:t> had an impact on </a:t>
            </a:r>
            <a:r>
              <a:rPr lang="en-GB" b="1" u="sng">
                <a:solidFill>
                  <a:srgbClr val="CC0000"/>
                </a:solidFill>
                <a:latin typeface="Calibri" pitchFamily="34" charset="0"/>
              </a:rPr>
              <a:t>platelet aggregation</a:t>
            </a:r>
            <a:r>
              <a:rPr lang="en-GB">
                <a:solidFill>
                  <a:srgbClr val="CC0000"/>
                </a:solidFill>
                <a:latin typeface="Calibri" pitchFamily="34" charset="0"/>
              </a:rPr>
              <a:t> at 500 µg.mL</a:t>
            </a:r>
            <a:r>
              <a:rPr lang="en-GB" baseline="30000">
                <a:solidFill>
                  <a:srgbClr val="CC0000"/>
                </a:solidFill>
                <a:latin typeface="Calibri" pitchFamily="34" charset="0"/>
              </a:rPr>
              <a:t>-1</a:t>
            </a:r>
            <a:r>
              <a:rPr lang="en-GB">
                <a:solidFill>
                  <a:srgbClr val="CC0000"/>
                </a:solidFill>
                <a:latin typeface="Calibri" pitchFamily="34" charset="0"/>
              </a:rPr>
              <a:t> by reducing the number of aggregates without affecting the surface covered. This effect disappered at 50 µg.mL</a:t>
            </a:r>
            <a:r>
              <a:rPr lang="en-GB" baseline="30000">
                <a:solidFill>
                  <a:srgbClr val="CC0000"/>
                </a:solidFill>
                <a:latin typeface="Calibri" pitchFamily="34" charset="0"/>
              </a:rPr>
              <a:t>-1</a:t>
            </a:r>
          </a:p>
          <a:p>
            <a:pPr marL="285750" indent="-285750" algn="just">
              <a:lnSpc>
                <a:spcPct val="110000"/>
              </a:lnSpc>
              <a:spcBef>
                <a:spcPct val="20000"/>
              </a:spcBef>
              <a:spcAft>
                <a:spcPct val="20000"/>
              </a:spcAft>
              <a:buFont typeface="Wingdings" pitchFamily="2" charset="2"/>
              <a:buChar char="à"/>
            </a:pPr>
            <a:r>
              <a:rPr lang="en-GB">
                <a:solidFill>
                  <a:srgbClr val="CC0000"/>
                </a:solidFill>
                <a:latin typeface="Calibri" pitchFamily="34" charset="0"/>
              </a:rPr>
              <a:t>SiC, TiC and SiO2 had no effect on Ob indicating that these 3 NPs had no impact on platelet function.</a:t>
            </a:r>
          </a:p>
        </p:txBody>
      </p:sp>
      <p:sp>
        <p:nvSpPr>
          <p:cNvPr id="273417" name="ZoneTexte 11"/>
          <p:cNvSpPr txBox="1">
            <a:spLocks noChangeArrowheads="1"/>
          </p:cNvSpPr>
          <p:nvPr/>
        </p:nvSpPr>
        <p:spPr bwMode="auto">
          <a:xfrm>
            <a:off x="4256088" y="111125"/>
            <a:ext cx="4672012" cy="461963"/>
          </a:xfrm>
          <a:prstGeom prst="rect">
            <a:avLst/>
          </a:prstGeom>
          <a:noFill/>
          <a:ln w="9525">
            <a:noFill/>
            <a:miter lim="800000"/>
            <a:headEnd/>
            <a:tailEnd/>
          </a:ln>
        </p:spPr>
        <p:txBody>
          <a:bodyPr>
            <a:spAutoFit/>
          </a:bodyPr>
          <a:lstStyle/>
          <a:p>
            <a:r>
              <a:rPr lang="fr-BE" sz="2400">
                <a:solidFill>
                  <a:srgbClr val="1E6BBD"/>
                </a:solidFill>
                <a:latin typeface="Calibri" pitchFamily="34" charset="0"/>
                <a:cs typeface="Arial" charset="0"/>
              </a:rPr>
              <a:t>Impact-R</a:t>
            </a:r>
            <a:r>
              <a:rPr lang="fr-BE">
                <a:latin typeface="Calibri" pitchFamily="34" charset="0"/>
              </a:rPr>
              <a:t>® : </a:t>
            </a:r>
            <a:r>
              <a:rPr lang="fr-BE" sz="2400">
                <a:solidFill>
                  <a:srgbClr val="1E6BBD"/>
                </a:solidFill>
                <a:latin typeface="Calibri" pitchFamily="34" charset="0"/>
                <a:cs typeface="Arial" charset="0"/>
              </a:rPr>
              <a:t>results</a:t>
            </a:r>
          </a:p>
        </p:txBody>
      </p:sp>
      <p:pic>
        <p:nvPicPr>
          <p:cNvPr id="273418" name="Picture 51"/>
          <p:cNvPicPr>
            <a:picLocks noChangeAspect="1" noChangeArrowheads="1"/>
          </p:cNvPicPr>
          <p:nvPr/>
        </p:nvPicPr>
        <p:blipFill>
          <a:blip r:embed="rId6"/>
          <a:srcRect/>
          <a:stretch>
            <a:fillRect/>
          </a:stretch>
        </p:blipFill>
        <p:spPr bwMode="auto">
          <a:xfrm>
            <a:off x="1189038" y="1397000"/>
            <a:ext cx="6765925" cy="3244850"/>
          </a:xfrm>
          <a:prstGeom prst="rect">
            <a:avLst/>
          </a:prstGeom>
          <a:noFill/>
          <a:ln w="9525">
            <a:noFill/>
            <a:miter lim="800000"/>
            <a:headEnd/>
            <a:tailEnd/>
          </a:ln>
        </p:spPr>
      </p:pic>
      <p:sp>
        <p:nvSpPr>
          <p:cNvPr id="273419" name="ZoneTexte 12"/>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a:latin typeface="Calibri" pitchFamily="34" charset="0"/>
              </a:rPr>
              <a:t>Introduction – Hemolysis – </a:t>
            </a:r>
            <a:r>
              <a:rPr lang="fr-BE" sz="1600" b="1">
                <a:solidFill>
                  <a:schemeClr val="bg1"/>
                </a:solidFill>
                <a:latin typeface="Calibri" pitchFamily="34" charset="0"/>
              </a:rPr>
              <a:t>Primary haemostasis </a:t>
            </a:r>
            <a:r>
              <a:rPr lang="fr-BE" sz="1600">
                <a:latin typeface="Calibri" pitchFamily="34" charset="0"/>
              </a:rPr>
              <a:t>– Secondary haemostasis – Fibrinolysis - Conclusion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5" name="Picture 3"/>
          <p:cNvPicPr>
            <a:picLocks noChangeAspect="1" noChangeArrowheads="1"/>
          </p:cNvPicPr>
          <p:nvPr/>
        </p:nvPicPr>
        <p:blipFill>
          <a:blip r:embed="rId3"/>
          <a:srcRect/>
          <a:stretch>
            <a:fillRect/>
          </a:stretch>
        </p:blipFill>
        <p:spPr bwMode="auto">
          <a:xfrm>
            <a:off x="-19050" y="0"/>
            <a:ext cx="4302125" cy="765175"/>
          </a:xfrm>
          <a:prstGeom prst="rect">
            <a:avLst/>
          </a:prstGeom>
          <a:noFill/>
          <a:ln w="9525">
            <a:noFill/>
            <a:miter lim="800000"/>
            <a:headEnd/>
            <a:tailEnd/>
          </a:ln>
        </p:spPr>
      </p:pic>
      <p:pic>
        <p:nvPicPr>
          <p:cNvPr id="277506" name="Picture 4"/>
          <p:cNvPicPr>
            <a:picLocks noChangeAspect="1" noChangeArrowheads="1"/>
          </p:cNvPicPr>
          <p:nvPr/>
        </p:nvPicPr>
        <p:blipFill>
          <a:blip r:embed="rId4"/>
          <a:srcRect/>
          <a:stretch>
            <a:fillRect/>
          </a:stretch>
        </p:blipFill>
        <p:spPr bwMode="auto">
          <a:xfrm>
            <a:off x="0" y="6453188"/>
            <a:ext cx="9144000" cy="425450"/>
          </a:xfrm>
          <a:prstGeom prst="rect">
            <a:avLst/>
          </a:prstGeom>
          <a:noFill/>
          <a:ln w="9525">
            <a:noFill/>
            <a:miter lim="800000"/>
            <a:headEnd/>
            <a:tailEnd/>
          </a:ln>
        </p:spPr>
      </p:pic>
      <p:sp>
        <p:nvSpPr>
          <p:cNvPr id="277507" name="Titre 1"/>
          <p:cNvSpPr>
            <a:spLocks/>
          </p:cNvSpPr>
          <p:nvPr/>
        </p:nvSpPr>
        <p:spPr bwMode="auto">
          <a:xfrm>
            <a:off x="4292600" y="-26988"/>
            <a:ext cx="4959350" cy="647701"/>
          </a:xfrm>
          <a:prstGeom prst="rect">
            <a:avLst/>
          </a:prstGeom>
          <a:noFill/>
          <a:ln w="9525">
            <a:noFill/>
            <a:miter lim="800000"/>
            <a:headEnd/>
            <a:tailEnd/>
          </a:ln>
        </p:spPr>
        <p:txBody>
          <a:bodyPr anchor="b"/>
          <a:lstStyle/>
          <a:p>
            <a:pPr>
              <a:lnSpc>
                <a:spcPct val="90000"/>
              </a:lnSpc>
            </a:pPr>
            <a:endParaRPr lang="fr-BE" sz="2400">
              <a:solidFill>
                <a:srgbClr val="1E6BBD"/>
              </a:solidFill>
              <a:latin typeface="Calibri" pitchFamily="34" charset="0"/>
              <a:cs typeface="Arial" charset="0"/>
            </a:endParaRPr>
          </a:p>
        </p:txBody>
      </p:sp>
      <p:sp>
        <p:nvSpPr>
          <p:cNvPr id="277508" name="Rectangle 3"/>
          <p:cNvSpPr>
            <a:spLocks noChangeArrowheads="1"/>
          </p:cNvSpPr>
          <p:nvPr/>
        </p:nvSpPr>
        <p:spPr bwMode="auto">
          <a:xfrm>
            <a:off x="0" y="620713"/>
            <a:ext cx="184150" cy="336550"/>
          </a:xfrm>
          <a:prstGeom prst="rect">
            <a:avLst/>
          </a:prstGeom>
          <a:noFill/>
          <a:ln w="9525">
            <a:noFill/>
            <a:miter lim="800000"/>
            <a:headEnd/>
            <a:tailEnd/>
          </a:ln>
        </p:spPr>
        <p:txBody>
          <a:bodyPr wrap="none" anchor="ctr">
            <a:spAutoFit/>
          </a:bodyPr>
          <a:lstStyle/>
          <a:p>
            <a:endParaRPr lang="fr-BE">
              <a:latin typeface="Calibri" pitchFamily="34" charset="0"/>
            </a:endParaRPr>
          </a:p>
        </p:txBody>
      </p:sp>
      <p:sp>
        <p:nvSpPr>
          <p:cNvPr id="277509" name="Rectangle 4"/>
          <p:cNvSpPr>
            <a:spLocks noChangeArrowheads="1"/>
          </p:cNvSpPr>
          <p:nvPr/>
        </p:nvSpPr>
        <p:spPr bwMode="auto">
          <a:xfrm>
            <a:off x="0" y="620713"/>
            <a:ext cx="184150" cy="336550"/>
          </a:xfrm>
          <a:prstGeom prst="rect">
            <a:avLst/>
          </a:prstGeom>
          <a:noFill/>
          <a:ln w="9525">
            <a:noFill/>
            <a:miter lim="800000"/>
            <a:headEnd/>
            <a:tailEnd/>
          </a:ln>
        </p:spPr>
        <p:txBody>
          <a:bodyPr wrap="none" anchor="ctr">
            <a:spAutoFit/>
          </a:bodyPr>
          <a:lstStyle/>
          <a:p>
            <a:endParaRPr lang="fr-BE">
              <a:latin typeface="Calibri" pitchFamily="34" charset="0"/>
            </a:endParaRPr>
          </a:p>
        </p:txBody>
      </p:sp>
      <p:pic>
        <p:nvPicPr>
          <p:cNvPr id="277511" name="Image 50"/>
          <p:cNvPicPr>
            <a:picLocks noChangeAspect="1" noChangeArrowheads="1"/>
          </p:cNvPicPr>
          <p:nvPr/>
        </p:nvPicPr>
        <p:blipFill>
          <a:blip r:embed="rId5"/>
          <a:srcRect/>
          <a:stretch>
            <a:fillRect/>
          </a:stretch>
        </p:blipFill>
        <p:spPr bwMode="auto">
          <a:xfrm>
            <a:off x="1730375" y="1557338"/>
            <a:ext cx="5683250" cy="4267200"/>
          </a:xfrm>
          <a:prstGeom prst="rect">
            <a:avLst/>
          </a:prstGeom>
          <a:noFill/>
          <a:ln w="9525">
            <a:noFill/>
            <a:miter lim="800000"/>
            <a:headEnd/>
            <a:tailEnd/>
          </a:ln>
        </p:spPr>
      </p:pic>
      <p:sp>
        <p:nvSpPr>
          <p:cNvPr id="277513" name="ZoneTexte 11"/>
          <p:cNvSpPr txBox="1">
            <a:spLocks noChangeArrowheads="1"/>
          </p:cNvSpPr>
          <p:nvPr/>
        </p:nvSpPr>
        <p:spPr bwMode="auto">
          <a:xfrm>
            <a:off x="3923928" y="115888"/>
            <a:ext cx="5292080" cy="461665"/>
          </a:xfrm>
          <a:prstGeom prst="rect">
            <a:avLst/>
          </a:prstGeom>
          <a:noFill/>
          <a:ln w="9525">
            <a:noFill/>
            <a:miter lim="800000"/>
            <a:headEnd/>
            <a:tailEnd/>
          </a:ln>
        </p:spPr>
        <p:txBody>
          <a:bodyPr wrap="square">
            <a:spAutoFit/>
          </a:bodyPr>
          <a:lstStyle/>
          <a:p>
            <a:r>
              <a:rPr lang="fr-BE" sz="2400" dirty="0">
                <a:solidFill>
                  <a:srgbClr val="1E6BBD"/>
                </a:solidFill>
                <a:latin typeface="Calibri" pitchFamily="34" charset="0"/>
                <a:cs typeface="Arial" charset="0"/>
              </a:rPr>
              <a:t>Scanning </a:t>
            </a:r>
            <a:r>
              <a:rPr lang="fr-BE" sz="2400" dirty="0" err="1">
                <a:solidFill>
                  <a:srgbClr val="1E6BBD"/>
                </a:solidFill>
                <a:latin typeface="Calibri" pitchFamily="34" charset="0"/>
                <a:cs typeface="Arial" charset="0"/>
              </a:rPr>
              <a:t>electron</a:t>
            </a:r>
            <a:r>
              <a:rPr lang="fr-BE" sz="2400" dirty="0">
                <a:solidFill>
                  <a:srgbClr val="1E6BBD"/>
                </a:solidFill>
                <a:latin typeface="Calibri" pitchFamily="34" charset="0"/>
                <a:cs typeface="Arial" charset="0"/>
              </a:rPr>
              <a:t> </a:t>
            </a:r>
            <a:r>
              <a:rPr lang="fr-BE" sz="2400" dirty="0" err="1" smtClean="0">
                <a:solidFill>
                  <a:srgbClr val="1E6BBD"/>
                </a:solidFill>
                <a:latin typeface="Calibri" pitchFamily="34" charset="0"/>
                <a:cs typeface="Arial" charset="0"/>
              </a:rPr>
              <a:t>microscopy</a:t>
            </a:r>
            <a:r>
              <a:rPr lang="fr-BE" sz="2400" dirty="0" smtClean="0">
                <a:solidFill>
                  <a:srgbClr val="1E6BBD"/>
                </a:solidFill>
                <a:latin typeface="Calibri" pitchFamily="34" charset="0"/>
                <a:cs typeface="Arial" charset="0"/>
              </a:rPr>
              <a:t> : validation</a:t>
            </a:r>
            <a:endParaRPr lang="fr-BE" sz="2400" dirty="0">
              <a:solidFill>
                <a:srgbClr val="1E6BBD"/>
              </a:solidFill>
              <a:latin typeface="Calibri" pitchFamily="34" charset="0"/>
              <a:cs typeface="Arial" charset="0"/>
            </a:endParaRPr>
          </a:p>
        </p:txBody>
      </p:sp>
      <p:sp>
        <p:nvSpPr>
          <p:cNvPr id="277514" name="ZoneTexte 12"/>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a:latin typeface="Calibri" pitchFamily="34" charset="0"/>
              </a:rPr>
              <a:t>Introduction – Hemolysis – </a:t>
            </a:r>
            <a:r>
              <a:rPr lang="fr-BE" sz="1600" b="1">
                <a:solidFill>
                  <a:schemeClr val="bg1"/>
                </a:solidFill>
                <a:latin typeface="Calibri" pitchFamily="34" charset="0"/>
              </a:rPr>
              <a:t>Primary haemostasis </a:t>
            </a:r>
            <a:r>
              <a:rPr lang="fr-BE" sz="1600">
                <a:latin typeface="Calibri" pitchFamily="34" charset="0"/>
              </a:rPr>
              <a:t>– Secondary haemostasis – Fibrinolysis - Conclusion</a:t>
            </a:r>
          </a:p>
        </p:txBody>
      </p:sp>
      <p:sp>
        <p:nvSpPr>
          <p:cNvPr id="2" name="ZoneTexte 1"/>
          <p:cNvSpPr txBox="1"/>
          <p:nvPr/>
        </p:nvSpPr>
        <p:spPr>
          <a:xfrm>
            <a:off x="2020764" y="1124744"/>
            <a:ext cx="2335212" cy="366713"/>
          </a:xfrm>
          <a:prstGeom prst="rect">
            <a:avLst/>
          </a:prstGeom>
          <a:noFill/>
        </p:spPr>
        <p:txBody>
          <a:bodyPr>
            <a:spAutoFit/>
          </a:bodyPr>
          <a:lstStyle/>
          <a:p>
            <a:pPr algn="just"/>
            <a:r>
              <a:rPr lang="fr-BE" dirty="0" err="1">
                <a:latin typeface="+mn-lt"/>
              </a:rPr>
              <a:t>Whole</a:t>
            </a:r>
            <a:r>
              <a:rPr lang="fr-BE" dirty="0">
                <a:latin typeface="+mn-lt"/>
              </a:rPr>
              <a:t> </a:t>
            </a:r>
            <a:r>
              <a:rPr lang="fr-BE" dirty="0" err="1">
                <a:latin typeface="+mn-lt"/>
              </a:rPr>
              <a:t>blood</a:t>
            </a:r>
            <a:r>
              <a:rPr lang="fr-BE" dirty="0">
                <a:latin typeface="+mn-lt"/>
              </a:rPr>
              <a:t> </a:t>
            </a:r>
            <a:r>
              <a:rPr lang="fr-BE" dirty="0" err="1">
                <a:latin typeface="+mn-lt"/>
              </a:rPr>
              <a:t>alone</a:t>
            </a:r>
            <a:endParaRPr lang="fr-BE" dirty="0">
              <a:latin typeface="+mn-lt"/>
            </a:endParaRPr>
          </a:p>
        </p:txBody>
      </p:sp>
      <p:sp>
        <p:nvSpPr>
          <p:cNvPr id="277517" name="Rectangle 13"/>
          <p:cNvSpPr>
            <a:spLocks noChangeArrowheads="1"/>
          </p:cNvSpPr>
          <p:nvPr/>
        </p:nvSpPr>
        <p:spPr bwMode="auto">
          <a:xfrm>
            <a:off x="1547664" y="5876925"/>
            <a:ext cx="3270250" cy="366713"/>
          </a:xfrm>
          <a:prstGeom prst="rect">
            <a:avLst/>
          </a:prstGeom>
          <a:noFill/>
          <a:ln w="9525">
            <a:noFill/>
            <a:miter lim="800000"/>
            <a:headEnd/>
            <a:tailEnd/>
          </a:ln>
          <a:effectLst/>
        </p:spPr>
        <p:txBody>
          <a:bodyPr wrap="none">
            <a:spAutoFit/>
          </a:bodyPr>
          <a:lstStyle/>
          <a:p>
            <a:r>
              <a:rPr lang="fr-BE" dirty="0" err="1">
                <a:latin typeface="+mn-lt"/>
              </a:rPr>
              <a:t>Whole</a:t>
            </a:r>
            <a:r>
              <a:rPr lang="fr-BE" dirty="0">
                <a:latin typeface="+mn-lt"/>
              </a:rPr>
              <a:t> </a:t>
            </a:r>
            <a:r>
              <a:rPr lang="fr-BE" dirty="0" err="1">
                <a:latin typeface="+mn-lt"/>
              </a:rPr>
              <a:t>blood</a:t>
            </a:r>
            <a:r>
              <a:rPr lang="fr-BE" dirty="0">
                <a:latin typeface="+mn-lt"/>
              </a:rPr>
              <a:t> </a:t>
            </a:r>
            <a:r>
              <a:rPr lang="fr-BE" dirty="0" err="1">
                <a:latin typeface="+mn-lt"/>
              </a:rPr>
              <a:t>with</a:t>
            </a:r>
            <a:r>
              <a:rPr lang="fr-BE" dirty="0">
                <a:latin typeface="+mn-lt"/>
              </a:rPr>
              <a:t> </a:t>
            </a:r>
            <a:r>
              <a:rPr lang="fr-BE" dirty="0" err="1">
                <a:latin typeface="+mn-lt"/>
              </a:rPr>
              <a:t>tyrode</a:t>
            </a:r>
            <a:r>
              <a:rPr lang="fr-BE" dirty="0">
                <a:latin typeface="+mn-lt"/>
              </a:rPr>
              <a:t> buffer</a:t>
            </a:r>
            <a:endParaRPr lang="fr-FR" dirty="0">
              <a:latin typeface="+mn-lt"/>
            </a:endParaRPr>
          </a:p>
        </p:txBody>
      </p:sp>
      <p:sp>
        <p:nvSpPr>
          <p:cNvPr id="277518" name="Rectangle 14"/>
          <p:cNvSpPr>
            <a:spLocks noChangeArrowheads="1"/>
          </p:cNvSpPr>
          <p:nvPr/>
        </p:nvSpPr>
        <p:spPr bwMode="auto">
          <a:xfrm>
            <a:off x="4499992" y="1124744"/>
            <a:ext cx="3504614" cy="369332"/>
          </a:xfrm>
          <a:prstGeom prst="rect">
            <a:avLst/>
          </a:prstGeom>
          <a:noFill/>
          <a:ln w="9525">
            <a:noFill/>
            <a:miter lim="800000"/>
            <a:headEnd/>
            <a:tailEnd/>
          </a:ln>
          <a:effectLst/>
        </p:spPr>
        <p:txBody>
          <a:bodyPr wrap="none">
            <a:spAutoFit/>
          </a:bodyPr>
          <a:lstStyle/>
          <a:p>
            <a:r>
              <a:rPr lang="fr-BE" dirty="0" err="1">
                <a:latin typeface="+mn-lt"/>
              </a:rPr>
              <a:t>Whole</a:t>
            </a:r>
            <a:r>
              <a:rPr lang="fr-BE" dirty="0">
                <a:latin typeface="+mn-lt"/>
              </a:rPr>
              <a:t> </a:t>
            </a:r>
            <a:r>
              <a:rPr lang="fr-BE" dirty="0" err="1">
                <a:latin typeface="+mn-lt"/>
              </a:rPr>
              <a:t>blood</a:t>
            </a:r>
            <a:r>
              <a:rPr lang="fr-BE" dirty="0">
                <a:latin typeface="+mn-lt"/>
              </a:rPr>
              <a:t> </a:t>
            </a:r>
            <a:r>
              <a:rPr lang="fr-BE" dirty="0" err="1">
                <a:latin typeface="+mn-lt"/>
              </a:rPr>
              <a:t>with</a:t>
            </a:r>
            <a:r>
              <a:rPr lang="fr-BE" dirty="0">
                <a:latin typeface="+mn-lt"/>
              </a:rPr>
              <a:t> </a:t>
            </a:r>
            <a:r>
              <a:rPr lang="el-GR" dirty="0">
                <a:latin typeface="+mn-lt"/>
              </a:rPr>
              <a:t>β</a:t>
            </a:r>
            <a:r>
              <a:rPr lang="fr-BE" dirty="0">
                <a:latin typeface="+mn-lt"/>
              </a:rPr>
              <a:t>2-glycoprotein I</a:t>
            </a:r>
            <a:endParaRPr lang="fr-FR" dirty="0">
              <a:latin typeface="+mn-lt"/>
            </a:endParaRPr>
          </a:p>
        </p:txBody>
      </p:sp>
      <p:sp>
        <p:nvSpPr>
          <p:cNvPr id="277519" name="Rectangle 15"/>
          <p:cNvSpPr>
            <a:spLocks noChangeArrowheads="1"/>
          </p:cNvSpPr>
          <p:nvPr/>
        </p:nvSpPr>
        <p:spPr bwMode="auto">
          <a:xfrm>
            <a:off x="4716463" y="5867980"/>
            <a:ext cx="2723502" cy="369332"/>
          </a:xfrm>
          <a:prstGeom prst="rect">
            <a:avLst/>
          </a:prstGeom>
          <a:noFill/>
          <a:ln w="9525">
            <a:noFill/>
            <a:miter lim="800000"/>
            <a:headEnd/>
            <a:tailEnd/>
          </a:ln>
          <a:effectLst/>
        </p:spPr>
        <p:txBody>
          <a:bodyPr wrap="none">
            <a:spAutoFit/>
          </a:bodyPr>
          <a:lstStyle/>
          <a:p>
            <a:r>
              <a:rPr lang="fr-BE" dirty="0" err="1" smtClean="0">
                <a:latin typeface="+mn-lt"/>
              </a:rPr>
              <a:t>Whole</a:t>
            </a:r>
            <a:r>
              <a:rPr lang="fr-BE" dirty="0" smtClean="0">
                <a:latin typeface="+mn-lt"/>
              </a:rPr>
              <a:t> </a:t>
            </a:r>
            <a:r>
              <a:rPr lang="fr-BE" dirty="0" err="1" smtClean="0">
                <a:latin typeface="+mn-lt"/>
              </a:rPr>
              <a:t>blood</a:t>
            </a:r>
            <a:r>
              <a:rPr lang="fr-BE" dirty="0" smtClean="0">
                <a:latin typeface="+mn-lt"/>
              </a:rPr>
              <a:t> </a:t>
            </a:r>
            <a:r>
              <a:rPr lang="fr-BE" dirty="0" err="1" smtClean="0">
                <a:latin typeface="+mn-lt"/>
              </a:rPr>
              <a:t>with</a:t>
            </a:r>
            <a:r>
              <a:rPr lang="fr-BE" dirty="0" smtClean="0">
                <a:latin typeface="+mn-lt"/>
              </a:rPr>
              <a:t> </a:t>
            </a:r>
            <a:r>
              <a:rPr lang="fr-BE" dirty="0" err="1" smtClean="0">
                <a:latin typeface="+mn-lt"/>
              </a:rPr>
              <a:t>Collagen</a:t>
            </a:r>
            <a:endParaRPr lang="fr-BE" dirty="0">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546" name="Picture 3"/>
          <p:cNvPicPr>
            <a:picLocks noChangeAspect="1" noChangeArrowheads="1"/>
          </p:cNvPicPr>
          <p:nvPr/>
        </p:nvPicPr>
        <p:blipFill>
          <a:blip r:embed="rId3"/>
          <a:srcRect/>
          <a:stretch>
            <a:fillRect/>
          </a:stretch>
        </p:blipFill>
        <p:spPr bwMode="auto">
          <a:xfrm>
            <a:off x="-19050" y="0"/>
            <a:ext cx="4302125" cy="765175"/>
          </a:xfrm>
          <a:prstGeom prst="rect">
            <a:avLst/>
          </a:prstGeom>
          <a:noFill/>
          <a:ln w="9525">
            <a:noFill/>
            <a:miter lim="800000"/>
            <a:headEnd/>
            <a:tailEnd/>
          </a:ln>
        </p:spPr>
      </p:pic>
      <p:pic>
        <p:nvPicPr>
          <p:cNvPr id="364547" name="Picture 4"/>
          <p:cNvPicPr>
            <a:picLocks noChangeAspect="1" noChangeArrowheads="1"/>
          </p:cNvPicPr>
          <p:nvPr/>
        </p:nvPicPr>
        <p:blipFill>
          <a:blip r:embed="rId4"/>
          <a:srcRect/>
          <a:stretch>
            <a:fillRect/>
          </a:stretch>
        </p:blipFill>
        <p:spPr bwMode="auto">
          <a:xfrm>
            <a:off x="0" y="6453188"/>
            <a:ext cx="9144000" cy="425450"/>
          </a:xfrm>
          <a:prstGeom prst="rect">
            <a:avLst/>
          </a:prstGeom>
          <a:noFill/>
          <a:ln w="9525">
            <a:noFill/>
            <a:miter lim="800000"/>
            <a:headEnd/>
            <a:tailEnd/>
          </a:ln>
        </p:spPr>
      </p:pic>
      <p:sp>
        <p:nvSpPr>
          <p:cNvPr id="364548" name="Titre 1"/>
          <p:cNvSpPr>
            <a:spLocks/>
          </p:cNvSpPr>
          <p:nvPr/>
        </p:nvSpPr>
        <p:spPr bwMode="auto">
          <a:xfrm>
            <a:off x="4292600" y="-26988"/>
            <a:ext cx="4959350" cy="647701"/>
          </a:xfrm>
          <a:prstGeom prst="rect">
            <a:avLst/>
          </a:prstGeom>
          <a:noFill/>
          <a:ln w="9525">
            <a:noFill/>
            <a:miter lim="800000"/>
            <a:headEnd/>
            <a:tailEnd/>
          </a:ln>
        </p:spPr>
        <p:txBody>
          <a:bodyPr anchor="b"/>
          <a:lstStyle/>
          <a:p>
            <a:pPr>
              <a:lnSpc>
                <a:spcPct val="90000"/>
              </a:lnSpc>
            </a:pPr>
            <a:endParaRPr lang="fr-BE" sz="2400">
              <a:solidFill>
                <a:srgbClr val="1E6BBD"/>
              </a:solidFill>
              <a:latin typeface="Calibri" pitchFamily="34" charset="0"/>
              <a:cs typeface="Arial" charset="0"/>
            </a:endParaRPr>
          </a:p>
        </p:txBody>
      </p:sp>
      <p:sp>
        <p:nvSpPr>
          <p:cNvPr id="364549" name="Rectangle 3"/>
          <p:cNvSpPr>
            <a:spLocks noChangeArrowheads="1"/>
          </p:cNvSpPr>
          <p:nvPr/>
        </p:nvSpPr>
        <p:spPr bwMode="auto">
          <a:xfrm>
            <a:off x="0" y="620713"/>
            <a:ext cx="184150" cy="336550"/>
          </a:xfrm>
          <a:prstGeom prst="rect">
            <a:avLst/>
          </a:prstGeom>
          <a:noFill/>
          <a:ln w="9525">
            <a:noFill/>
            <a:miter lim="800000"/>
            <a:headEnd/>
            <a:tailEnd/>
          </a:ln>
        </p:spPr>
        <p:txBody>
          <a:bodyPr wrap="none" anchor="ctr">
            <a:spAutoFit/>
          </a:bodyPr>
          <a:lstStyle/>
          <a:p>
            <a:endParaRPr lang="fr-BE">
              <a:latin typeface="Calibri" pitchFamily="34" charset="0"/>
            </a:endParaRPr>
          </a:p>
        </p:txBody>
      </p:sp>
      <p:sp>
        <p:nvSpPr>
          <p:cNvPr id="364550" name="Rectangle 4"/>
          <p:cNvSpPr>
            <a:spLocks noChangeArrowheads="1"/>
          </p:cNvSpPr>
          <p:nvPr/>
        </p:nvSpPr>
        <p:spPr bwMode="auto">
          <a:xfrm>
            <a:off x="0" y="620713"/>
            <a:ext cx="184150" cy="336550"/>
          </a:xfrm>
          <a:prstGeom prst="rect">
            <a:avLst/>
          </a:prstGeom>
          <a:noFill/>
          <a:ln w="9525">
            <a:noFill/>
            <a:miter lim="800000"/>
            <a:headEnd/>
            <a:tailEnd/>
          </a:ln>
        </p:spPr>
        <p:txBody>
          <a:bodyPr wrap="none" anchor="ctr">
            <a:spAutoFit/>
          </a:bodyPr>
          <a:lstStyle/>
          <a:p>
            <a:endParaRPr lang="fr-BE">
              <a:latin typeface="Calibri" pitchFamily="34" charset="0"/>
            </a:endParaRPr>
          </a:p>
        </p:txBody>
      </p:sp>
      <p:pic>
        <p:nvPicPr>
          <p:cNvPr id="364551" name="Image 50"/>
          <p:cNvPicPr>
            <a:picLocks noChangeAspect="1" noChangeArrowheads="1"/>
          </p:cNvPicPr>
          <p:nvPr/>
        </p:nvPicPr>
        <p:blipFill>
          <a:blip r:embed="rId5"/>
          <a:srcRect/>
          <a:stretch>
            <a:fillRect/>
          </a:stretch>
        </p:blipFill>
        <p:spPr bwMode="auto">
          <a:xfrm>
            <a:off x="2228308" y="1019264"/>
            <a:ext cx="4647948" cy="3489856"/>
          </a:xfrm>
          <a:prstGeom prst="rect">
            <a:avLst/>
          </a:prstGeom>
          <a:noFill/>
          <a:ln w="9525">
            <a:noFill/>
            <a:miter lim="800000"/>
            <a:headEnd/>
            <a:tailEnd/>
          </a:ln>
        </p:spPr>
      </p:pic>
      <p:sp>
        <p:nvSpPr>
          <p:cNvPr id="364553" name="ZoneTexte 12"/>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a:latin typeface="Calibri" pitchFamily="34" charset="0"/>
              </a:rPr>
              <a:t>Introduction – Hemolysis – </a:t>
            </a:r>
            <a:r>
              <a:rPr lang="fr-BE" sz="1600" b="1">
                <a:solidFill>
                  <a:schemeClr val="bg1"/>
                </a:solidFill>
                <a:latin typeface="Calibri" pitchFamily="34" charset="0"/>
              </a:rPr>
              <a:t>Primary haemostasis </a:t>
            </a:r>
            <a:r>
              <a:rPr lang="fr-BE" sz="1600">
                <a:latin typeface="Calibri" pitchFamily="34" charset="0"/>
              </a:rPr>
              <a:t>– Secondary haemostasis – Fibrinolysis - Conclusion</a:t>
            </a:r>
          </a:p>
        </p:txBody>
      </p:sp>
      <p:sp>
        <p:nvSpPr>
          <p:cNvPr id="364558" name="Rectangle 19"/>
          <p:cNvSpPr>
            <a:spLocks noChangeArrowheads="1"/>
          </p:cNvSpPr>
          <p:nvPr/>
        </p:nvSpPr>
        <p:spPr bwMode="auto">
          <a:xfrm>
            <a:off x="184150" y="4797152"/>
            <a:ext cx="8791575" cy="1532727"/>
          </a:xfrm>
          <a:prstGeom prst="rect">
            <a:avLst/>
          </a:prstGeom>
          <a:noFill/>
          <a:ln w="19050">
            <a:solidFill>
              <a:srgbClr val="CC0000"/>
            </a:solidFill>
            <a:miter lim="800000"/>
            <a:headEnd/>
            <a:tailEnd/>
          </a:ln>
        </p:spPr>
        <p:txBody>
          <a:bodyPr>
            <a:spAutoFit/>
          </a:bodyPr>
          <a:lstStyle/>
          <a:p>
            <a:pPr algn="just">
              <a:lnSpc>
                <a:spcPct val="110000"/>
              </a:lnSpc>
              <a:spcBef>
                <a:spcPct val="20000"/>
              </a:spcBef>
              <a:spcAft>
                <a:spcPct val="20000"/>
              </a:spcAft>
            </a:pPr>
            <a:r>
              <a:rPr lang="en-GB" dirty="0">
                <a:solidFill>
                  <a:srgbClr val="C00000"/>
                </a:solidFill>
                <a:latin typeface="Calibri" pitchFamily="34" charset="0"/>
              </a:rPr>
              <a:t>No clear difference can be observed between whole blood (A) and whole blood with the addition of </a:t>
            </a:r>
            <a:r>
              <a:rPr lang="en-GB" dirty="0" smtClean="0">
                <a:solidFill>
                  <a:srgbClr val="C00000"/>
                </a:solidFill>
                <a:latin typeface="Calibri" pitchFamily="34" charset="0"/>
              </a:rPr>
              <a:t>collagen (D).  </a:t>
            </a:r>
          </a:p>
          <a:p>
            <a:pPr algn="just">
              <a:lnSpc>
                <a:spcPct val="110000"/>
              </a:lnSpc>
              <a:spcBef>
                <a:spcPct val="20000"/>
              </a:spcBef>
              <a:spcAft>
                <a:spcPct val="20000"/>
              </a:spcAft>
            </a:pPr>
            <a:r>
              <a:rPr lang="en-GB" dirty="0" err="1" smtClean="0">
                <a:solidFill>
                  <a:srgbClr val="C00000"/>
                </a:solidFill>
                <a:latin typeface="Calibri" pitchFamily="34" charset="0"/>
              </a:rPr>
              <a:t>Tyrode</a:t>
            </a:r>
            <a:r>
              <a:rPr lang="en-GB" dirty="0" smtClean="0">
                <a:solidFill>
                  <a:srgbClr val="C00000"/>
                </a:solidFill>
                <a:latin typeface="Calibri" pitchFamily="34" charset="0"/>
              </a:rPr>
              <a:t> </a:t>
            </a:r>
            <a:r>
              <a:rPr lang="en-GB" dirty="0">
                <a:solidFill>
                  <a:srgbClr val="C00000"/>
                </a:solidFill>
                <a:latin typeface="Calibri" pitchFamily="34" charset="0"/>
              </a:rPr>
              <a:t>buffer had no effect on platelet </a:t>
            </a:r>
            <a:r>
              <a:rPr lang="en-GB" dirty="0" smtClean="0">
                <a:solidFill>
                  <a:srgbClr val="C00000"/>
                </a:solidFill>
                <a:latin typeface="Calibri" pitchFamily="34" charset="0"/>
              </a:rPr>
              <a:t>function (C). </a:t>
            </a:r>
          </a:p>
          <a:p>
            <a:pPr algn="just">
              <a:lnSpc>
                <a:spcPct val="110000"/>
              </a:lnSpc>
              <a:spcBef>
                <a:spcPct val="20000"/>
              </a:spcBef>
              <a:spcAft>
                <a:spcPct val="20000"/>
              </a:spcAft>
            </a:pPr>
            <a:r>
              <a:rPr lang="en-GB" dirty="0" smtClean="0">
                <a:solidFill>
                  <a:srgbClr val="C00000"/>
                </a:solidFill>
                <a:latin typeface="Calibri" pitchFamily="34" charset="0"/>
              </a:rPr>
              <a:t>A </a:t>
            </a:r>
            <a:r>
              <a:rPr lang="en-GB" dirty="0">
                <a:solidFill>
                  <a:srgbClr val="C00000"/>
                </a:solidFill>
                <a:latin typeface="Calibri" pitchFamily="34" charset="0"/>
              </a:rPr>
              <a:t>reduction of platelet adhesion was observed with </a:t>
            </a:r>
            <a:r>
              <a:rPr lang="el-GR" dirty="0">
                <a:solidFill>
                  <a:srgbClr val="C00000"/>
                </a:solidFill>
                <a:latin typeface="Calibri" pitchFamily="34" charset="0"/>
              </a:rPr>
              <a:t>β</a:t>
            </a:r>
            <a:r>
              <a:rPr lang="fr-BE" baseline="-25000" dirty="0">
                <a:solidFill>
                  <a:srgbClr val="C00000"/>
                </a:solidFill>
                <a:latin typeface="Calibri" pitchFamily="34" charset="0"/>
              </a:rPr>
              <a:t>2</a:t>
            </a:r>
            <a:r>
              <a:rPr lang="fr-BE" dirty="0">
                <a:solidFill>
                  <a:srgbClr val="C00000"/>
                </a:solidFill>
                <a:latin typeface="Calibri" pitchFamily="34" charset="0"/>
              </a:rPr>
              <a:t>-glycoprotein </a:t>
            </a:r>
            <a:r>
              <a:rPr lang="fr-BE" dirty="0" smtClean="0">
                <a:solidFill>
                  <a:srgbClr val="C00000"/>
                </a:solidFill>
                <a:latin typeface="Calibri" pitchFamily="34" charset="0"/>
              </a:rPr>
              <a:t>I (B).</a:t>
            </a:r>
            <a:endParaRPr lang="fr-BE" dirty="0">
              <a:solidFill>
                <a:srgbClr val="C00000"/>
              </a:solidFill>
              <a:latin typeface="Calibri" pitchFamily="34" charset="0"/>
            </a:endParaRPr>
          </a:p>
        </p:txBody>
      </p:sp>
      <p:sp>
        <p:nvSpPr>
          <p:cNvPr id="15" name="ZoneTexte 11"/>
          <p:cNvSpPr txBox="1">
            <a:spLocks noChangeArrowheads="1"/>
          </p:cNvSpPr>
          <p:nvPr/>
        </p:nvSpPr>
        <p:spPr bwMode="auto">
          <a:xfrm>
            <a:off x="3923928" y="115888"/>
            <a:ext cx="5292080" cy="461665"/>
          </a:xfrm>
          <a:prstGeom prst="rect">
            <a:avLst/>
          </a:prstGeom>
          <a:noFill/>
          <a:ln w="9525">
            <a:noFill/>
            <a:miter lim="800000"/>
            <a:headEnd/>
            <a:tailEnd/>
          </a:ln>
        </p:spPr>
        <p:txBody>
          <a:bodyPr wrap="square">
            <a:spAutoFit/>
          </a:bodyPr>
          <a:lstStyle/>
          <a:p>
            <a:r>
              <a:rPr lang="fr-BE" sz="2400" dirty="0">
                <a:solidFill>
                  <a:srgbClr val="1E6BBD"/>
                </a:solidFill>
                <a:latin typeface="Calibri" pitchFamily="34" charset="0"/>
                <a:cs typeface="Arial" charset="0"/>
              </a:rPr>
              <a:t>Scanning </a:t>
            </a:r>
            <a:r>
              <a:rPr lang="fr-BE" sz="2400" dirty="0" err="1">
                <a:solidFill>
                  <a:srgbClr val="1E6BBD"/>
                </a:solidFill>
                <a:latin typeface="Calibri" pitchFamily="34" charset="0"/>
                <a:cs typeface="Arial" charset="0"/>
              </a:rPr>
              <a:t>electron</a:t>
            </a:r>
            <a:r>
              <a:rPr lang="fr-BE" sz="2400" dirty="0">
                <a:solidFill>
                  <a:srgbClr val="1E6BBD"/>
                </a:solidFill>
                <a:latin typeface="Calibri" pitchFamily="34" charset="0"/>
                <a:cs typeface="Arial" charset="0"/>
              </a:rPr>
              <a:t> </a:t>
            </a:r>
            <a:r>
              <a:rPr lang="fr-BE" sz="2400" dirty="0" err="1" smtClean="0">
                <a:solidFill>
                  <a:srgbClr val="1E6BBD"/>
                </a:solidFill>
                <a:latin typeface="Calibri" pitchFamily="34" charset="0"/>
                <a:cs typeface="Arial" charset="0"/>
              </a:rPr>
              <a:t>microscopy</a:t>
            </a:r>
            <a:r>
              <a:rPr lang="fr-BE" sz="2400" dirty="0" smtClean="0">
                <a:solidFill>
                  <a:srgbClr val="1E6BBD"/>
                </a:solidFill>
                <a:latin typeface="Calibri" pitchFamily="34" charset="0"/>
                <a:cs typeface="Arial" charset="0"/>
              </a:rPr>
              <a:t> : validation</a:t>
            </a:r>
            <a:endParaRPr lang="fr-BE" sz="2400" dirty="0">
              <a:solidFill>
                <a:srgbClr val="1E6BBD"/>
              </a:solidFill>
              <a:latin typeface="Calibri" pitchFamily="34" charset="0"/>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3" cstate="print"/>
          <a:srcRect/>
          <a:stretch>
            <a:fillRect/>
          </a:stretch>
        </p:blipFill>
        <p:spPr bwMode="auto">
          <a:xfrm>
            <a:off x="-19050" y="0"/>
            <a:ext cx="4302125" cy="765175"/>
          </a:xfrm>
          <a:prstGeom prst="rect">
            <a:avLst/>
          </a:prstGeom>
          <a:noFill/>
          <a:ln w="9525">
            <a:noFill/>
            <a:miter lim="800000"/>
            <a:headEnd/>
            <a:tailEnd/>
          </a:ln>
        </p:spPr>
      </p:pic>
      <p:pic>
        <p:nvPicPr>
          <p:cNvPr id="327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50231" y="2060848"/>
            <a:ext cx="5599054" cy="4228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nvSpPr>
        <p:spPr>
          <a:xfrm>
            <a:off x="395536" y="980728"/>
            <a:ext cx="8352928" cy="707886"/>
          </a:xfrm>
          <a:prstGeom prst="rect">
            <a:avLst/>
          </a:prstGeom>
          <a:noFill/>
        </p:spPr>
        <p:txBody>
          <a:bodyPr wrap="square" rtlCol="0">
            <a:spAutoFit/>
          </a:bodyPr>
          <a:lstStyle/>
          <a:p>
            <a:r>
              <a:rPr lang="en-GB" sz="2000" dirty="0" smtClean="0"/>
              <a:t>SEM </a:t>
            </a:r>
            <a:r>
              <a:rPr lang="en-GB" sz="2000" dirty="0"/>
              <a:t>pictures of platelets adhesion without (A-B) or with Ag NPs at a final concentration of 50 µg/mL (C-D</a:t>
            </a:r>
            <a:r>
              <a:rPr lang="en-GB" sz="2000" dirty="0" smtClean="0"/>
              <a:t>) : </a:t>
            </a:r>
            <a:r>
              <a:rPr lang="en-GB" sz="2000" dirty="0" smtClean="0"/>
              <a:t>increased </a:t>
            </a:r>
            <a:r>
              <a:rPr lang="en-GB" sz="2000" dirty="0" smtClean="0"/>
              <a:t>of adhesion</a:t>
            </a:r>
            <a:endParaRPr lang="fr-BE" sz="2000" dirty="0"/>
          </a:p>
        </p:txBody>
      </p:sp>
      <p:sp>
        <p:nvSpPr>
          <p:cNvPr id="17" name="Titre 1"/>
          <p:cNvSpPr>
            <a:spLocks/>
          </p:cNvSpPr>
          <p:nvPr/>
        </p:nvSpPr>
        <p:spPr bwMode="auto">
          <a:xfrm>
            <a:off x="4211638" y="117003"/>
            <a:ext cx="4824858" cy="647701"/>
          </a:xfrm>
          <a:prstGeom prst="rect">
            <a:avLst/>
          </a:prstGeom>
          <a:noFill/>
          <a:ln w="9525">
            <a:noFill/>
            <a:miter lim="800000"/>
            <a:headEnd/>
            <a:tailEnd/>
          </a:ln>
        </p:spPr>
        <p:txBody>
          <a:bodyPr anchor="b"/>
          <a:lstStyle/>
          <a:p>
            <a:pPr>
              <a:lnSpc>
                <a:spcPct val="90000"/>
              </a:lnSpc>
            </a:pPr>
            <a:r>
              <a:rPr lang="fr-BE" sz="2800" dirty="0" err="1" smtClean="0">
                <a:solidFill>
                  <a:srgbClr val="1E6BBD"/>
                </a:solidFill>
                <a:latin typeface="Calibri" pitchFamily="34" charset="0"/>
                <a:cs typeface="Arial" charset="0"/>
              </a:rPr>
              <a:t>Primary</a:t>
            </a:r>
            <a:r>
              <a:rPr lang="fr-BE" sz="2800" dirty="0" smtClean="0">
                <a:solidFill>
                  <a:srgbClr val="1E6BBD"/>
                </a:solidFill>
                <a:latin typeface="Calibri" pitchFamily="34" charset="0"/>
                <a:cs typeface="Arial" charset="0"/>
              </a:rPr>
              <a:t> </a:t>
            </a:r>
            <a:r>
              <a:rPr lang="fr-BE" sz="2800" dirty="0" err="1" smtClean="0">
                <a:solidFill>
                  <a:srgbClr val="1E6BBD"/>
                </a:solidFill>
                <a:latin typeface="Calibri" pitchFamily="34" charset="0"/>
                <a:cs typeface="Arial" charset="0"/>
              </a:rPr>
              <a:t>hemostasis</a:t>
            </a:r>
            <a:r>
              <a:rPr lang="fr-BE" sz="2800" dirty="0" smtClean="0">
                <a:solidFill>
                  <a:srgbClr val="1E6BBD"/>
                </a:solidFill>
                <a:latin typeface="Calibri" pitchFamily="34" charset="0"/>
                <a:cs typeface="Arial" charset="0"/>
              </a:rPr>
              <a:t> : LTA</a:t>
            </a:r>
            <a:endParaRPr lang="fr-BE" sz="2800" dirty="0">
              <a:solidFill>
                <a:srgbClr val="1E6BBD"/>
              </a:solidFill>
              <a:latin typeface="Calibri" pitchFamily="34" charset="0"/>
              <a:cs typeface="Arial" charset="0"/>
            </a:endParaRPr>
          </a:p>
        </p:txBody>
      </p:sp>
      <p:pic>
        <p:nvPicPr>
          <p:cNvPr id="8" name="Picture 4"/>
          <p:cNvPicPr>
            <a:picLocks noChangeAspect="1" noChangeArrowheads="1"/>
          </p:cNvPicPr>
          <p:nvPr/>
        </p:nvPicPr>
        <p:blipFill>
          <a:blip r:embed="rId5"/>
          <a:srcRect/>
          <a:stretch>
            <a:fillRect/>
          </a:stretch>
        </p:blipFill>
        <p:spPr bwMode="auto">
          <a:xfrm>
            <a:off x="0" y="6453188"/>
            <a:ext cx="9144000" cy="425450"/>
          </a:xfrm>
          <a:prstGeom prst="rect">
            <a:avLst/>
          </a:prstGeom>
          <a:noFill/>
          <a:ln w="9525">
            <a:noFill/>
            <a:miter lim="800000"/>
            <a:headEnd/>
            <a:tailEnd/>
          </a:ln>
        </p:spPr>
      </p:pic>
      <p:sp>
        <p:nvSpPr>
          <p:cNvPr id="9" name="ZoneTexte 12"/>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a:latin typeface="Calibri" pitchFamily="34" charset="0"/>
              </a:rPr>
              <a:t>Introduction – Hemolysis – </a:t>
            </a:r>
            <a:r>
              <a:rPr lang="fr-BE" sz="1600" b="1">
                <a:solidFill>
                  <a:schemeClr val="bg1"/>
                </a:solidFill>
                <a:latin typeface="Calibri" pitchFamily="34" charset="0"/>
              </a:rPr>
              <a:t>Primary haemostasis </a:t>
            </a:r>
            <a:r>
              <a:rPr lang="fr-BE" sz="1600">
                <a:latin typeface="Calibri" pitchFamily="34" charset="0"/>
              </a:rPr>
              <a:t>– Secondary haemostasis – Fibrinolysis - Conclusion</a:t>
            </a:r>
          </a:p>
        </p:txBody>
      </p:sp>
    </p:spTree>
    <p:extLst>
      <p:ext uri="{BB962C8B-B14F-4D97-AF65-F5344CB8AC3E}">
        <p14:creationId xmlns:p14="http://schemas.microsoft.com/office/powerpoint/2010/main" val="2260339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1" name="Picture 3"/>
          <p:cNvPicPr>
            <a:picLocks noChangeAspect="1" noChangeArrowheads="1"/>
          </p:cNvPicPr>
          <p:nvPr/>
        </p:nvPicPr>
        <p:blipFill>
          <a:blip r:embed="rId3"/>
          <a:srcRect/>
          <a:stretch>
            <a:fillRect/>
          </a:stretch>
        </p:blipFill>
        <p:spPr bwMode="auto">
          <a:xfrm>
            <a:off x="-19050" y="0"/>
            <a:ext cx="4302125" cy="765175"/>
          </a:xfrm>
          <a:prstGeom prst="rect">
            <a:avLst/>
          </a:prstGeom>
          <a:noFill/>
          <a:ln w="9525">
            <a:noFill/>
            <a:miter lim="800000"/>
            <a:headEnd/>
            <a:tailEnd/>
          </a:ln>
        </p:spPr>
      </p:pic>
      <p:pic>
        <p:nvPicPr>
          <p:cNvPr id="199682" name="Picture 4"/>
          <p:cNvPicPr>
            <a:picLocks noChangeAspect="1" noChangeArrowheads="1"/>
          </p:cNvPicPr>
          <p:nvPr/>
        </p:nvPicPr>
        <p:blipFill>
          <a:blip r:embed="rId4"/>
          <a:srcRect/>
          <a:stretch>
            <a:fillRect/>
          </a:stretch>
        </p:blipFill>
        <p:spPr bwMode="auto">
          <a:xfrm>
            <a:off x="0" y="6453188"/>
            <a:ext cx="9144000" cy="425450"/>
          </a:xfrm>
          <a:prstGeom prst="rect">
            <a:avLst/>
          </a:prstGeom>
          <a:noFill/>
          <a:ln w="9525">
            <a:noFill/>
            <a:miter lim="800000"/>
            <a:headEnd/>
            <a:tailEnd/>
          </a:ln>
        </p:spPr>
      </p:pic>
      <p:sp>
        <p:nvSpPr>
          <p:cNvPr id="199683" name="ZoneTexte 7"/>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b="1" dirty="0">
                <a:solidFill>
                  <a:schemeClr val="bg1"/>
                </a:solidFill>
                <a:latin typeface="Calibri" pitchFamily="34" charset="0"/>
              </a:rPr>
              <a:t>Introduction</a:t>
            </a:r>
            <a:r>
              <a:rPr lang="fr-BE" sz="1600" dirty="0">
                <a:solidFill>
                  <a:schemeClr val="tx2"/>
                </a:solidFill>
                <a:latin typeface="Calibri" pitchFamily="34" charset="0"/>
              </a:rPr>
              <a:t> </a:t>
            </a:r>
            <a:r>
              <a:rPr lang="fr-BE" sz="1600" dirty="0">
                <a:latin typeface="Calibri" pitchFamily="34" charset="0"/>
              </a:rPr>
              <a:t>– </a:t>
            </a:r>
            <a:r>
              <a:rPr lang="fr-BE" sz="1600" dirty="0" err="1">
                <a:latin typeface="Calibri" pitchFamily="34" charset="0"/>
              </a:rPr>
              <a:t>Hemolysis</a:t>
            </a:r>
            <a:r>
              <a:rPr lang="fr-BE" sz="1600" dirty="0">
                <a:latin typeface="Calibri" pitchFamily="34" charset="0"/>
              </a:rPr>
              <a:t> – </a:t>
            </a:r>
            <a:r>
              <a:rPr lang="fr-BE" sz="1600" dirty="0" err="1">
                <a:latin typeface="Calibri" pitchFamily="34" charset="0"/>
              </a:rPr>
              <a:t>Primary</a:t>
            </a:r>
            <a:r>
              <a:rPr lang="fr-BE" sz="1600" dirty="0">
                <a:latin typeface="Calibri" pitchFamily="34" charset="0"/>
              </a:rPr>
              <a:t> </a:t>
            </a:r>
            <a:r>
              <a:rPr lang="fr-BE" sz="1600" dirty="0" err="1">
                <a:latin typeface="Calibri" pitchFamily="34" charset="0"/>
              </a:rPr>
              <a:t>haemostasis</a:t>
            </a:r>
            <a:r>
              <a:rPr lang="fr-BE" sz="1600" dirty="0">
                <a:latin typeface="Calibri" pitchFamily="34" charset="0"/>
              </a:rPr>
              <a:t> – </a:t>
            </a:r>
            <a:r>
              <a:rPr lang="fr-BE" sz="1600" dirty="0" err="1">
                <a:latin typeface="Calibri" pitchFamily="34" charset="0"/>
              </a:rPr>
              <a:t>Secondary</a:t>
            </a:r>
            <a:r>
              <a:rPr lang="fr-BE" sz="1600" dirty="0">
                <a:latin typeface="Calibri" pitchFamily="34" charset="0"/>
              </a:rPr>
              <a:t> </a:t>
            </a:r>
            <a:r>
              <a:rPr lang="fr-BE" sz="1600" dirty="0" err="1">
                <a:latin typeface="Calibri" pitchFamily="34" charset="0"/>
              </a:rPr>
              <a:t>haemostasis</a:t>
            </a:r>
            <a:r>
              <a:rPr lang="fr-BE" sz="1600" dirty="0">
                <a:latin typeface="Calibri" pitchFamily="34" charset="0"/>
              </a:rPr>
              <a:t> – </a:t>
            </a:r>
            <a:r>
              <a:rPr lang="fr-BE" sz="1600" dirty="0" err="1">
                <a:latin typeface="Calibri" pitchFamily="34" charset="0"/>
              </a:rPr>
              <a:t>Fibrinolysis</a:t>
            </a:r>
            <a:r>
              <a:rPr lang="fr-BE" sz="1600" dirty="0">
                <a:latin typeface="Calibri" pitchFamily="34" charset="0"/>
              </a:rPr>
              <a:t> - Conclusion</a:t>
            </a:r>
          </a:p>
        </p:txBody>
      </p:sp>
      <p:sp>
        <p:nvSpPr>
          <p:cNvPr id="199684" name="Titre 24"/>
          <p:cNvSpPr>
            <a:spLocks/>
          </p:cNvSpPr>
          <p:nvPr/>
        </p:nvSpPr>
        <p:spPr bwMode="auto">
          <a:xfrm>
            <a:off x="4283075" y="255687"/>
            <a:ext cx="4753421" cy="581025"/>
          </a:xfrm>
          <a:prstGeom prst="rect">
            <a:avLst/>
          </a:prstGeom>
          <a:noFill/>
          <a:ln w="9525">
            <a:noFill/>
            <a:miter lim="800000"/>
            <a:headEnd/>
            <a:tailEnd/>
          </a:ln>
        </p:spPr>
        <p:txBody>
          <a:bodyPr anchor="b"/>
          <a:lstStyle/>
          <a:p>
            <a:r>
              <a:rPr lang="fr-BE" sz="2400" dirty="0" err="1">
                <a:solidFill>
                  <a:srgbClr val="1E6BBD"/>
                </a:solidFill>
                <a:latin typeface="Calibri" pitchFamily="34" charset="0"/>
                <a:cs typeface="Arial" charset="0"/>
              </a:rPr>
              <a:t>Why</a:t>
            </a:r>
            <a:r>
              <a:rPr lang="fr-BE" sz="2400" dirty="0">
                <a:solidFill>
                  <a:srgbClr val="1E6BBD"/>
                </a:solidFill>
                <a:latin typeface="Calibri" pitchFamily="34" charset="0"/>
                <a:cs typeface="Arial" charset="0"/>
              </a:rPr>
              <a:t> </a:t>
            </a:r>
            <a:r>
              <a:rPr lang="fr-BE" sz="2400" dirty="0" err="1">
                <a:solidFill>
                  <a:srgbClr val="1E6BBD"/>
                </a:solidFill>
                <a:latin typeface="Calibri" pitchFamily="34" charset="0"/>
                <a:cs typeface="Arial" charset="0"/>
              </a:rPr>
              <a:t>studying</a:t>
            </a:r>
            <a:r>
              <a:rPr lang="fr-BE" sz="2400" dirty="0">
                <a:solidFill>
                  <a:srgbClr val="1E6BBD"/>
                </a:solidFill>
                <a:latin typeface="Calibri" pitchFamily="34" charset="0"/>
                <a:cs typeface="Arial" charset="0"/>
              </a:rPr>
              <a:t> hemocompatibility</a:t>
            </a:r>
            <a:r>
              <a:rPr lang="fr-BE" sz="2400" dirty="0" smtClean="0">
                <a:solidFill>
                  <a:srgbClr val="1E6BBD"/>
                </a:solidFill>
                <a:latin typeface="Calibri" pitchFamily="34" charset="0"/>
                <a:cs typeface="Arial" charset="0"/>
              </a:rPr>
              <a:t>?</a:t>
            </a:r>
          </a:p>
          <a:p>
            <a:r>
              <a:rPr lang="fr-BE" sz="2400" dirty="0" smtClean="0">
                <a:solidFill>
                  <a:srgbClr val="1E6BBD"/>
                </a:solidFill>
                <a:latin typeface="Calibri" pitchFamily="34" charset="0"/>
                <a:cs typeface="Arial" charset="0"/>
              </a:rPr>
              <a:t>Applications in nanomedicine</a:t>
            </a:r>
            <a:endParaRPr lang="fr-BE" sz="2400" dirty="0">
              <a:solidFill>
                <a:srgbClr val="1E6BBD"/>
              </a:solidFill>
              <a:latin typeface="Calibri" pitchFamily="34" charset="0"/>
              <a:cs typeface="Arial" charset="0"/>
            </a:endParaRPr>
          </a:p>
        </p:txBody>
      </p:sp>
      <p:sp>
        <p:nvSpPr>
          <p:cNvPr id="199685" name="ZoneTexte 1"/>
          <p:cNvSpPr txBox="1">
            <a:spLocks noChangeArrowheads="1"/>
          </p:cNvSpPr>
          <p:nvPr/>
        </p:nvSpPr>
        <p:spPr bwMode="auto">
          <a:xfrm>
            <a:off x="6009133" y="1300858"/>
            <a:ext cx="3027363" cy="3359061"/>
          </a:xfrm>
          <a:prstGeom prst="rect">
            <a:avLst/>
          </a:prstGeom>
          <a:noFill/>
          <a:ln w="9525">
            <a:noFill/>
            <a:miter lim="800000"/>
            <a:headEnd/>
            <a:tailEnd/>
          </a:ln>
        </p:spPr>
        <p:txBody>
          <a:bodyPr>
            <a:spAutoFit/>
          </a:bodyPr>
          <a:lstStyle/>
          <a:p>
            <a:pPr>
              <a:lnSpc>
                <a:spcPct val="150000"/>
              </a:lnSpc>
            </a:pPr>
            <a:r>
              <a:rPr lang="fr-BE" sz="2400" b="1" dirty="0">
                <a:latin typeface="Calibri" pitchFamily="34" charset="0"/>
              </a:rPr>
              <a:t>Imaging</a:t>
            </a:r>
          </a:p>
          <a:p>
            <a:pPr>
              <a:lnSpc>
                <a:spcPct val="150000"/>
              </a:lnSpc>
            </a:pPr>
            <a:r>
              <a:rPr lang="fr-BE" sz="2400" b="1" dirty="0">
                <a:latin typeface="Calibri" pitchFamily="34" charset="0"/>
              </a:rPr>
              <a:t>Drug </a:t>
            </a:r>
            <a:r>
              <a:rPr lang="fr-BE" sz="2400" b="1" dirty="0" err="1">
                <a:latin typeface="Calibri" pitchFamily="34" charset="0"/>
              </a:rPr>
              <a:t>delivery</a:t>
            </a:r>
            <a:endParaRPr lang="fr-BE" sz="2400" b="1" dirty="0">
              <a:latin typeface="Calibri" pitchFamily="34" charset="0"/>
            </a:endParaRPr>
          </a:p>
          <a:p>
            <a:pPr>
              <a:lnSpc>
                <a:spcPct val="150000"/>
              </a:lnSpc>
            </a:pPr>
            <a:r>
              <a:rPr lang="fr-BE" sz="2400" b="1" dirty="0" err="1">
                <a:latin typeface="Calibri" pitchFamily="34" charset="0"/>
              </a:rPr>
              <a:t>Targeting</a:t>
            </a:r>
            <a:endParaRPr lang="fr-BE" sz="2400" b="1" dirty="0">
              <a:latin typeface="Calibri" pitchFamily="34" charset="0"/>
            </a:endParaRPr>
          </a:p>
          <a:p>
            <a:pPr>
              <a:lnSpc>
                <a:spcPct val="150000"/>
              </a:lnSpc>
            </a:pPr>
            <a:r>
              <a:rPr lang="fr-BE" sz="2400" b="1" dirty="0">
                <a:latin typeface="Calibri" pitchFamily="34" charset="0"/>
              </a:rPr>
              <a:t>Diagnostic agent</a:t>
            </a:r>
          </a:p>
          <a:p>
            <a:pPr>
              <a:lnSpc>
                <a:spcPct val="150000"/>
              </a:lnSpc>
            </a:pPr>
            <a:endParaRPr lang="fr-BE" sz="2400" b="1" dirty="0">
              <a:latin typeface="Calibri" pitchFamily="34" charset="0"/>
            </a:endParaRPr>
          </a:p>
          <a:p>
            <a:pPr>
              <a:lnSpc>
                <a:spcPct val="150000"/>
              </a:lnSpc>
            </a:pPr>
            <a:endParaRPr lang="fr-BE" sz="2400" b="1" dirty="0">
              <a:latin typeface="Calibri" pitchFamily="34" charset="0"/>
            </a:endParaRPr>
          </a:p>
        </p:txBody>
      </p:sp>
      <p:pic>
        <p:nvPicPr>
          <p:cNvPr id="199686" name="Picture 4" descr="http://www.AZoNano.com/images/Article_Images/ImageForArticle_3235%281%29.jpg"/>
          <p:cNvPicPr>
            <a:picLocks noChangeAspect="1" noChangeArrowheads="1"/>
          </p:cNvPicPr>
          <p:nvPr/>
        </p:nvPicPr>
        <p:blipFill>
          <a:blip r:embed="rId5"/>
          <a:srcRect/>
          <a:stretch>
            <a:fillRect/>
          </a:stretch>
        </p:blipFill>
        <p:spPr bwMode="auto">
          <a:xfrm>
            <a:off x="755576" y="4077072"/>
            <a:ext cx="3007692" cy="1997254"/>
          </a:xfrm>
          <a:prstGeom prst="rect">
            <a:avLst/>
          </a:prstGeom>
          <a:noFill/>
          <a:ln w="9525">
            <a:noFill/>
            <a:miter lim="800000"/>
            <a:headEnd/>
            <a:tailEnd/>
          </a:ln>
        </p:spPr>
      </p:pic>
      <p:pic>
        <p:nvPicPr>
          <p:cNvPr id="199687" name="Picture 6" descr="http://robotics.umd.edu/images/project_images/Shapiro_project_images/proj02-pic1-new.png"/>
          <p:cNvPicPr>
            <a:picLocks noChangeAspect="1" noChangeArrowheads="1"/>
          </p:cNvPicPr>
          <p:nvPr/>
        </p:nvPicPr>
        <p:blipFill>
          <a:blip r:embed="rId6"/>
          <a:srcRect/>
          <a:stretch>
            <a:fillRect/>
          </a:stretch>
        </p:blipFill>
        <p:spPr bwMode="auto">
          <a:xfrm>
            <a:off x="5580112" y="3920743"/>
            <a:ext cx="3024188" cy="2338387"/>
          </a:xfrm>
          <a:prstGeom prst="rect">
            <a:avLst/>
          </a:prstGeom>
          <a:noFill/>
          <a:ln w="9525">
            <a:noFill/>
            <a:miter lim="800000"/>
            <a:headEnd/>
            <a:tailEnd/>
          </a:ln>
        </p:spPr>
      </p:pic>
      <p:pic>
        <p:nvPicPr>
          <p:cNvPr id="199688" name="Picture 12" descr="New highly sensitive AFM revolutionizes nano imaging"/>
          <p:cNvPicPr>
            <a:picLocks noChangeAspect="1" noChangeArrowheads="1"/>
          </p:cNvPicPr>
          <p:nvPr/>
        </p:nvPicPr>
        <p:blipFill>
          <a:blip r:embed="rId7"/>
          <a:srcRect/>
          <a:stretch>
            <a:fillRect/>
          </a:stretch>
        </p:blipFill>
        <p:spPr bwMode="auto">
          <a:xfrm>
            <a:off x="319088" y="900113"/>
            <a:ext cx="3676848" cy="28143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697" name="Picture 3"/>
          <p:cNvPicPr>
            <a:picLocks noChangeAspect="1" noChangeArrowheads="1"/>
          </p:cNvPicPr>
          <p:nvPr/>
        </p:nvPicPr>
        <p:blipFill>
          <a:blip r:embed="rId3"/>
          <a:srcRect/>
          <a:stretch>
            <a:fillRect/>
          </a:stretch>
        </p:blipFill>
        <p:spPr bwMode="auto">
          <a:xfrm>
            <a:off x="-19050" y="0"/>
            <a:ext cx="4302125" cy="765175"/>
          </a:xfrm>
          <a:prstGeom prst="rect">
            <a:avLst/>
          </a:prstGeom>
          <a:noFill/>
          <a:ln w="9525">
            <a:noFill/>
            <a:miter lim="800000"/>
            <a:headEnd/>
            <a:tailEnd/>
          </a:ln>
        </p:spPr>
      </p:pic>
      <p:pic>
        <p:nvPicPr>
          <p:cNvPr id="285698" name="Picture 4"/>
          <p:cNvPicPr>
            <a:picLocks noChangeAspect="1" noChangeArrowheads="1"/>
          </p:cNvPicPr>
          <p:nvPr/>
        </p:nvPicPr>
        <p:blipFill>
          <a:blip r:embed="rId4"/>
          <a:srcRect/>
          <a:stretch>
            <a:fillRect/>
          </a:stretch>
        </p:blipFill>
        <p:spPr bwMode="auto">
          <a:xfrm>
            <a:off x="0" y="6453188"/>
            <a:ext cx="9144000" cy="425450"/>
          </a:xfrm>
          <a:prstGeom prst="rect">
            <a:avLst/>
          </a:prstGeom>
          <a:noFill/>
          <a:ln w="9525">
            <a:noFill/>
            <a:miter lim="800000"/>
            <a:headEnd/>
            <a:tailEnd/>
          </a:ln>
        </p:spPr>
      </p:pic>
      <p:sp>
        <p:nvSpPr>
          <p:cNvPr id="285699" name="Titre 1"/>
          <p:cNvSpPr>
            <a:spLocks/>
          </p:cNvSpPr>
          <p:nvPr/>
        </p:nvSpPr>
        <p:spPr bwMode="auto">
          <a:xfrm>
            <a:off x="4292600" y="-26988"/>
            <a:ext cx="4959350" cy="647701"/>
          </a:xfrm>
          <a:prstGeom prst="rect">
            <a:avLst/>
          </a:prstGeom>
          <a:noFill/>
          <a:ln w="9525">
            <a:noFill/>
            <a:miter lim="800000"/>
            <a:headEnd/>
            <a:tailEnd/>
          </a:ln>
        </p:spPr>
        <p:txBody>
          <a:bodyPr anchor="b"/>
          <a:lstStyle/>
          <a:p>
            <a:pPr>
              <a:lnSpc>
                <a:spcPct val="90000"/>
              </a:lnSpc>
            </a:pPr>
            <a:endParaRPr lang="fr-BE" sz="2400">
              <a:solidFill>
                <a:srgbClr val="1E6BBD"/>
              </a:solidFill>
              <a:latin typeface="Calibri" pitchFamily="34" charset="0"/>
              <a:cs typeface="Arial" charset="0"/>
            </a:endParaRPr>
          </a:p>
        </p:txBody>
      </p:sp>
      <p:sp>
        <p:nvSpPr>
          <p:cNvPr id="285700" name="ZoneTexte 2"/>
          <p:cNvSpPr txBox="1">
            <a:spLocks noChangeArrowheads="1"/>
          </p:cNvSpPr>
          <p:nvPr/>
        </p:nvSpPr>
        <p:spPr bwMode="auto">
          <a:xfrm>
            <a:off x="4292600" y="115888"/>
            <a:ext cx="4672013" cy="461962"/>
          </a:xfrm>
          <a:prstGeom prst="rect">
            <a:avLst/>
          </a:prstGeom>
          <a:noFill/>
          <a:ln w="9525">
            <a:noFill/>
            <a:miter lim="800000"/>
            <a:headEnd/>
            <a:tailEnd/>
          </a:ln>
        </p:spPr>
        <p:txBody>
          <a:bodyPr>
            <a:spAutoFit/>
          </a:bodyPr>
          <a:lstStyle/>
          <a:p>
            <a:r>
              <a:rPr lang="fr-BE" sz="2400" dirty="0" smtClean="0">
                <a:solidFill>
                  <a:srgbClr val="1E6BBD"/>
                </a:solidFill>
                <a:latin typeface="Calibri" pitchFamily="34" charset="0"/>
                <a:cs typeface="Arial" charset="0"/>
              </a:rPr>
              <a:t>Conclusion of </a:t>
            </a:r>
            <a:r>
              <a:rPr lang="fr-BE" sz="2400" dirty="0" err="1" smtClean="0">
                <a:solidFill>
                  <a:srgbClr val="1E6BBD"/>
                </a:solidFill>
                <a:latin typeface="Calibri" pitchFamily="34" charset="0"/>
                <a:cs typeface="Arial" charset="0"/>
              </a:rPr>
              <a:t>primary</a:t>
            </a:r>
            <a:r>
              <a:rPr lang="fr-BE" sz="2400" dirty="0" smtClean="0">
                <a:solidFill>
                  <a:srgbClr val="1E6BBD"/>
                </a:solidFill>
                <a:latin typeface="Calibri" pitchFamily="34" charset="0"/>
                <a:cs typeface="Arial" charset="0"/>
              </a:rPr>
              <a:t> </a:t>
            </a:r>
            <a:r>
              <a:rPr lang="fr-BE" sz="2400" dirty="0" err="1" smtClean="0">
                <a:solidFill>
                  <a:srgbClr val="1E6BBD"/>
                </a:solidFill>
                <a:latin typeface="Calibri" pitchFamily="34" charset="0"/>
                <a:cs typeface="Arial" charset="0"/>
              </a:rPr>
              <a:t>haemostasis</a:t>
            </a:r>
            <a:endParaRPr lang="fr-BE" sz="2400" dirty="0">
              <a:solidFill>
                <a:srgbClr val="1E6BBD"/>
              </a:solidFill>
              <a:latin typeface="Calibri" pitchFamily="34" charset="0"/>
              <a:cs typeface="Arial" charset="0"/>
            </a:endParaRPr>
          </a:p>
        </p:txBody>
      </p:sp>
      <p:sp>
        <p:nvSpPr>
          <p:cNvPr id="285701" name="ZoneTexte 52"/>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a:latin typeface="Calibri" pitchFamily="34" charset="0"/>
              </a:rPr>
              <a:t>Introduction – Hemolysis – </a:t>
            </a:r>
            <a:r>
              <a:rPr lang="fr-BE" sz="1600" b="1">
                <a:solidFill>
                  <a:schemeClr val="bg1"/>
                </a:solidFill>
                <a:latin typeface="Calibri" pitchFamily="34" charset="0"/>
              </a:rPr>
              <a:t>Primary haemostasis </a:t>
            </a:r>
            <a:r>
              <a:rPr lang="fr-BE" sz="1600">
                <a:latin typeface="Calibri" pitchFamily="34" charset="0"/>
              </a:rPr>
              <a:t>– Secondary haemostasis – Fibrinolysis - Conclusion</a:t>
            </a:r>
          </a:p>
        </p:txBody>
      </p:sp>
      <p:pic>
        <p:nvPicPr>
          <p:cNvPr id="285702" name="Picture 3"/>
          <p:cNvPicPr>
            <a:picLocks noChangeAspect="1" noChangeArrowheads="1"/>
          </p:cNvPicPr>
          <p:nvPr/>
        </p:nvPicPr>
        <p:blipFill>
          <a:blip r:embed="rId5"/>
          <a:srcRect/>
          <a:stretch>
            <a:fillRect/>
          </a:stretch>
        </p:blipFill>
        <p:spPr bwMode="auto">
          <a:xfrm>
            <a:off x="179388" y="764704"/>
            <a:ext cx="8785225" cy="1200150"/>
          </a:xfrm>
          <a:prstGeom prst="rect">
            <a:avLst/>
          </a:prstGeom>
          <a:noFill/>
          <a:ln w="9525">
            <a:noFill/>
            <a:miter lim="800000"/>
            <a:headEnd/>
            <a:tailEnd/>
          </a:ln>
        </p:spPr>
      </p:pic>
      <p:sp>
        <p:nvSpPr>
          <p:cNvPr id="9" name="Rectangle 3"/>
          <p:cNvSpPr>
            <a:spLocks noChangeArrowheads="1"/>
          </p:cNvSpPr>
          <p:nvPr/>
        </p:nvSpPr>
        <p:spPr bwMode="auto">
          <a:xfrm>
            <a:off x="0" y="2387771"/>
            <a:ext cx="9144000" cy="0"/>
          </a:xfrm>
          <a:prstGeom prst="rect">
            <a:avLst/>
          </a:prstGeom>
          <a:noFill/>
          <a:ln w="9525">
            <a:noFill/>
            <a:miter lim="800000"/>
            <a:headEnd/>
            <a:tailEnd/>
          </a:ln>
        </p:spPr>
        <p:txBody>
          <a:bodyPr wrap="none" anchor="ctr">
            <a:spAutoFit/>
          </a:bodyPr>
          <a:lstStyle/>
          <a:p>
            <a:endParaRPr lang="fr-BE">
              <a:latin typeface="Calibri" pitchFamily="34" charset="0"/>
            </a:endParaRPr>
          </a:p>
        </p:txBody>
      </p:sp>
      <p:sp>
        <p:nvSpPr>
          <p:cNvPr id="10" name="Rectangle 16"/>
          <p:cNvSpPr>
            <a:spLocks noChangeArrowheads="1"/>
          </p:cNvSpPr>
          <p:nvPr/>
        </p:nvSpPr>
        <p:spPr bwMode="auto">
          <a:xfrm>
            <a:off x="395287" y="2007245"/>
            <a:ext cx="8353425" cy="701675"/>
          </a:xfrm>
          <a:prstGeom prst="rect">
            <a:avLst/>
          </a:prstGeom>
          <a:noFill/>
          <a:ln w="9525">
            <a:noFill/>
            <a:miter lim="800000"/>
            <a:headEnd/>
            <a:tailEnd/>
          </a:ln>
        </p:spPr>
        <p:txBody>
          <a:bodyPr>
            <a:spAutoFit/>
          </a:bodyPr>
          <a:lstStyle/>
          <a:p>
            <a:pPr algn="just">
              <a:lnSpc>
                <a:spcPct val="110000"/>
              </a:lnSpc>
            </a:pPr>
            <a:r>
              <a:rPr lang="en-US" b="1" i="1" dirty="0">
                <a:latin typeface="Calibri" pitchFamily="34" charset="0"/>
              </a:rPr>
              <a:t>The Impact-R</a:t>
            </a:r>
            <a:r>
              <a:rPr lang="en-US" b="1" i="1" baseline="30000" dirty="0">
                <a:latin typeface="Calibri" pitchFamily="34" charset="0"/>
              </a:rPr>
              <a:t>®</a:t>
            </a:r>
            <a:r>
              <a:rPr lang="en-US" b="1" i="1" dirty="0">
                <a:latin typeface="Calibri" pitchFamily="34" charset="0"/>
              </a:rPr>
              <a:t> method used in combination with FEG-SEM</a:t>
            </a:r>
            <a:r>
              <a:rPr lang="fr-FR" b="1" i="1" dirty="0">
                <a:latin typeface="Calibri" pitchFamily="34" charset="0"/>
              </a:rPr>
              <a:t> </a:t>
            </a:r>
            <a:r>
              <a:rPr lang="en-US" b="1" i="1" dirty="0">
                <a:latin typeface="Calibri" pitchFamily="34" charset="0"/>
              </a:rPr>
              <a:t>can be recommended for the evaluation of NP impact on platelet function</a:t>
            </a:r>
            <a:endParaRPr lang="fr-FR" b="1" i="1" dirty="0">
              <a:latin typeface="Calibri" pitchFamily="34" charset="0"/>
            </a:endParaRPr>
          </a:p>
        </p:txBody>
      </p:sp>
      <p:grpSp>
        <p:nvGrpSpPr>
          <p:cNvPr id="11" name="Groupe 1"/>
          <p:cNvGrpSpPr>
            <a:grpSpLocks/>
          </p:cNvGrpSpPr>
          <p:nvPr/>
        </p:nvGrpSpPr>
        <p:grpSpPr bwMode="auto">
          <a:xfrm>
            <a:off x="395287" y="2850528"/>
            <a:ext cx="6716712" cy="3313112"/>
            <a:chOff x="900113" y="2565400"/>
            <a:chExt cx="6716712" cy="3313113"/>
          </a:xfrm>
        </p:grpSpPr>
        <p:sp>
          <p:nvSpPr>
            <p:cNvPr id="12" name="Text Box 5"/>
            <p:cNvSpPr txBox="1">
              <a:spLocks noChangeArrowheads="1"/>
            </p:cNvSpPr>
            <p:nvPr/>
          </p:nvSpPr>
          <p:spPr bwMode="auto">
            <a:xfrm>
              <a:off x="6134100" y="2636837"/>
              <a:ext cx="1050925" cy="298450"/>
            </a:xfrm>
            <a:prstGeom prst="rect">
              <a:avLst/>
            </a:prstGeom>
            <a:noFill/>
            <a:ln>
              <a:noFill/>
            </a:ln>
            <a:extLst/>
          </p:spPr>
          <p:txBody>
            <a:bodyPr lIns="81615" tIns="42439" rIns="81615" bIns="42439">
              <a:spAutoFit/>
            </a:bodyPr>
            <a:lstStyle>
              <a:lvl1pPr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2725" algn="l"/>
                  <a:tab pos="5703888" algn="l"/>
                  <a:tab pos="6111875" algn="l"/>
                  <a:tab pos="6518275" algn="l"/>
                  <a:tab pos="6921500" algn="l"/>
                  <a:tab pos="7334250" algn="l"/>
                  <a:tab pos="7742238" algn="l"/>
                  <a:tab pos="8145463" algn="l"/>
                </a:tabLst>
                <a:defRPr sz="1600">
                  <a:solidFill>
                    <a:schemeClr val="tx1"/>
                  </a:solidFill>
                  <a:latin typeface="Arial" charset="0"/>
                </a:defRPr>
              </a:lvl1pPr>
              <a:lvl2pPr marL="742950" indent="-28575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2725" algn="l"/>
                  <a:tab pos="5703888" algn="l"/>
                  <a:tab pos="6111875" algn="l"/>
                  <a:tab pos="6518275" algn="l"/>
                  <a:tab pos="6921500" algn="l"/>
                  <a:tab pos="7334250" algn="l"/>
                  <a:tab pos="7742238" algn="l"/>
                  <a:tab pos="8145463" algn="l"/>
                </a:tabLst>
                <a:defRPr sz="1600">
                  <a:solidFill>
                    <a:schemeClr val="tx1"/>
                  </a:solidFill>
                  <a:latin typeface="Arial" charset="0"/>
                </a:defRPr>
              </a:lvl2pPr>
              <a:lvl3pPr marL="11430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2725" algn="l"/>
                  <a:tab pos="5703888" algn="l"/>
                  <a:tab pos="6111875" algn="l"/>
                  <a:tab pos="6518275" algn="l"/>
                  <a:tab pos="6921500" algn="l"/>
                  <a:tab pos="7334250" algn="l"/>
                  <a:tab pos="7742238" algn="l"/>
                  <a:tab pos="8145463" algn="l"/>
                </a:tabLst>
                <a:defRPr sz="1600">
                  <a:solidFill>
                    <a:schemeClr val="tx1"/>
                  </a:solidFill>
                  <a:latin typeface="Arial" charset="0"/>
                </a:defRPr>
              </a:lvl3pPr>
              <a:lvl4pPr marL="16002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2725" algn="l"/>
                  <a:tab pos="5703888" algn="l"/>
                  <a:tab pos="6111875" algn="l"/>
                  <a:tab pos="6518275" algn="l"/>
                  <a:tab pos="6921500" algn="l"/>
                  <a:tab pos="7334250" algn="l"/>
                  <a:tab pos="7742238" algn="l"/>
                  <a:tab pos="8145463" algn="l"/>
                </a:tabLst>
                <a:defRPr sz="1600">
                  <a:solidFill>
                    <a:schemeClr val="tx1"/>
                  </a:solidFill>
                  <a:latin typeface="Arial" charset="0"/>
                </a:defRPr>
              </a:lvl4pPr>
              <a:lvl5pPr marL="20574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2725" algn="l"/>
                  <a:tab pos="5703888" algn="l"/>
                  <a:tab pos="6111875" algn="l"/>
                  <a:tab pos="6518275" algn="l"/>
                  <a:tab pos="6921500" algn="l"/>
                  <a:tab pos="7334250" algn="l"/>
                  <a:tab pos="7742238" algn="l"/>
                  <a:tab pos="8145463" algn="l"/>
                </a:tabLst>
                <a:defRPr sz="1600">
                  <a:solidFill>
                    <a:schemeClr val="tx1"/>
                  </a:solidFill>
                  <a:latin typeface="Arial"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2725" algn="l"/>
                  <a:tab pos="5703888" algn="l"/>
                  <a:tab pos="6111875" algn="l"/>
                  <a:tab pos="6518275" algn="l"/>
                  <a:tab pos="6921500" algn="l"/>
                  <a:tab pos="7334250" algn="l"/>
                  <a:tab pos="7742238" algn="l"/>
                  <a:tab pos="8145463" algn="l"/>
                </a:tabLst>
                <a:defRPr sz="1600">
                  <a:solidFill>
                    <a:schemeClr val="tx1"/>
                  </a:solidFill>
                  <a:latin typeface="Arial"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2725" algn="l"/>
                  <a:tab pos="5703888" algn="l"/>
                  <a:tab pos="6111875" algn="l"/>
                  <a:tab pos="6518275" algn="l"/>
                  <a:tab pos="6921500" algn="l"/>
                  <a:tab pos="7334250" algn="l"/>
                  <a:tab pos="7742238" algn="l"/>
                  <a:tab pos="8145463" algn="l"/>
                </a:tabLst>
                <a:defRPr sz="1600">
                  <a:solidFill>
                    <a:schemeClr val="tx1"/>
                  </a:solidFill>
                  <a:latin typeface="Arial"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2725" algn="l"/>
                  <a:tab pos="5703888" algn="l"/>
                  <a:tab pos="6111875" algn="l"/>
                  <a:tab pos="6518275" algn="l"/>
                  <a:tab pos="6921500" algn="l"/>
                  <a:tab pos="7334250" algn="l"/>
                  <a:tab pos="7742238" algn="l"/>
                  <a:tab pos="8145463" algn="l"/>
                </a:tabLst>
                <a:defRPr sz="1600">
                  <a:solidFill>
                    <a:schemeClr val="tx1"/>
                  </a:solidFill>
                  <a:latin typeface="Arial"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2725" algn="l"/>
                  <a:tab pos="5703888" algn="l"/>
                  <a:tab pos="6111875" algn="l"/>
                  <a:tab pos="6518275" algn="l"/>
                  <a:tab pos="6921500" algn="l"/>
                  <a:tab pos="7334250" algn="l"/>
                  <a:tab pos="7742238" algn="l"/>
                  <a:tab pos="8145463" algn="l"/>
                </a:tabLst>
                <a:defRPr sz="1600">
                  <a:solidFill>
                    <a:schemeClr val="tx1"/>
                  </a:solidFill>
                  <a:latin typeface="Arial" charset="0"/>
                </a:defRPr>
              </a:lvl9pPr>
            </a:lstStyle>
            <a:p>
              <a:pPr algn="ctr" eaLnBrk="1" fontAlgn="auto">
                <a:lnSpc>
                  <a:spcPct val="87000"/>
                </a:lnSpc>
                <a:spcBef>
                  <a:spcPts val="0"/>
                </a:spcBef>
                <a:spcAft>
                  <a:spcPts val="0"/>
                </a:spcAft>
                <a:buClr>
                  <a:srgbClr val="000000"/>
                </a:buClr>
                <a:buSzPct val="100000"/>
                <a:buFont typeface="Times New Roman" pitchFamily="18" charset="0"/>
                <a:buNone/>
                <a:defRPr/>
              </a:pPr>
              <a:r>
                <a:rPr lang="fr-BE" b="1" dirty="0" err="1">
                  <a:effectLst>
                    <a:outerShdw blurRad="38100" dist="38100" dir="2700000" algn="tl">
                      <a:srgbClr val="C0C0C0"/>
                    </a:outerShdw>
                  </a:effectLst>
                  <a:ea typeface="Arial Unicode MS" pitchFamily="34" charset="-128"/>
                  <a:cs typeface="Arial Unicode MS" pitchFamily="34" charset="-128"/>
                </a:rPr>
                <a:t>NPs</a:t>
              </a:r>
              <a:endParaRPr lang="fr-BE" b="1" dirty="0">
                <a:effectLst>
                  <a:outerShdw blurRad="38100" dist="38100" dir="2700000" algn="tl">
                    <a:srgbClr val="C0C0C0"/>
                  </a:outerShdw>
                </a:effectLst>
                <a:ea typeface="Arial Unicode MS" pitchFamily="34" charset="-128"/>
                <a:cs typeface="Arial Unicode MS" pitchFamily="34" charset="-128"/>
              </a:endParaRPr>
            </a:p>
          </p:txBody>
        </p:sp>
        <p:sp>
          <p:nvSpPr>
            <p:cNvPr id="13" name="Text Box 4"/>
            <p:cNvSpPr txBox="1">
              <a:spLocks noChangeArrowheads="1"/>
            </p:cNvSpPr>
            <p:nvPr/>
          </p:nvSpPr>
          <p:spPr bwMode="auto">
            <a:xfrm>
              <a:off x="4232275" y="2565400"/>
              <a:ext cx="1631950" cy="511175"/>
            </a:xfrm>
            <a:prstGeom prst="rect">
              <a:avLst/>
            </a:prstGeom>
            <a:noFill/>
            <a:ln>
              <a:noFill/>
            </a:ln>
            <a:extLst/>
          </p:spPr>
          <p:txBody>
            <a:bodyPr lIns="81615" tIns="42439" rIns="81615" bIns="42439">
              <a:spAutoFit/>
            </a:bodyPr>
            <a:lstStyle>
              <a:lvl1pPr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2725" algn="l"/>
                  <a:tab pos="5703888" algn="l"/>
                  <a:tab pos="6111875" algn="l"/>
                  <a:tab pos="6518275" algn="l"/>
                  <a:tab pos="6921500" algn="l"/>
                  <a:tab pos="7334250" algn="l"/>
                  <a:tab pos="7742238" algn="l"/>
                  <a:tab pos="8145463" algn="l"/>
                </a:tabLst>
                <a:defRPr sz="1600">
                  <a:solidFill>
                    <a:schemeClr val="tx1"/>
                  </a:solidFill>
                  <a:latin typeface="Arial" charset="0"/>
                </a:defRPr>
              </a:lvl1pPr>
              <a:lvl2pPr marL="742950" indent="-28575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2725" algn="l"/>
                  <a:tab pos="5703888" algn="l"/>
                  <a:tab pos="6111875" algn="l"/>
                  <a:tab pos="6518275" algn="l"/>
                  <a:tab pos="6921500" algn="l"/>
                  <a:tab pos="7334250" algn="l"/>
                  <a:tab pos="7742238" algn="l"/>
                  <a:tab pos="8145463" algn="l"/>
                </a:tabLst>
                <a:defRPr sz="1600">
                  <a:solidFill>
                    <a:schemeClr val="tx1"/>
                  </a:solidFill>
                  <a:latin typeface="Arial" charset="0"/>
                </a:defRPr>
              </a:lvl2pPr>
              <a:lvl3pPr marL="11430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2725" algn="l"/>
                  <a:tab pos="5703888" algn="l"/>
                  <a:tab pos="6111875" algn="l"/>
                  <a:tab pos="6518275" algn="l"/>
                  <a:tab pos="6921500" algn="l"/>
                  <a:tab pos="7334250" algn="l"/>
                  <a:tab pos="7742238" algn="l"/>
                  <a:tab pos="8145463" algn="l"/>
                </a:tabLst>
                <a:defRPr sz="1600">
                  <a:solidFill>
                    <a:schemeClr val="tx1"/>
                  </a:solidFill>
                  <a:latin typeface="Arial" charset="0"/>
                </a:defRPr>
              </a:lvl3pPr>
              <a:lvl4pPr marL="16002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2725" algn="l"/>
                  <a:tab pos="5703888" algn="l"/>
                  <a:tab pos="6111875" algn="l"/>
                  <a:tab pos="6518275" algn="l"/>
                  <a:tab pos="6921500" algn="l"/>
                  <a:tab pos="7334250" algn="l"/>
                  <a:tab pos="7742238" algn="l"/>
                  <a:tab pos="8145463" algn="l"/>
                </a:tabLst>
                <a:defRPr sz="1600">
                  <a:solidFill>
                    <a:schemeClr val="tx1"/>
                  </a:solidFill>
                  <a:latin typeface="Arial" charset="0"/>
                </a:defRPr>
              </a:lvl4pPr>
              <a:lvl5pPr marL="20574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2725" algn="l"/>
                  <a:tab pos="5703888" algn="l"/>
                  <a:tab pos="6111875" algn="l"/>
                  <a:tab pos="6518275" algn="l"/>
                  <a:tab pos="6921500" algn="l"/>
                  <a:tab pos="7334250" algn="l"/>
                  <a:tab pos="7742238" algn="l"/>
                  <a:tab pos="8145463" algn="l"/>
                </a:tabLst>
                <a:defRPr sz="1600">
                  <a:solidFill>
                    <a:schemeClr val="tx1"/>
                  </a:solidFill>
                  <a:latin typeface="Arial"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2725" algn="l"/>
                  <a:tab pos="5703888" algn="l"/>
                  <a:tab pos="6111875" algn="l"/>
                  <a:tab pos="6518275" algn="l"/>
                  <a:tab pos="6921500" algn="l"/>
                  <a:tab pos="7334250" algn="l"/>
                  <a:tab pos="7742238" algn="l"/>
                  <a:tab pos="8145463" algn="l"/>
                </a:tabLst>
                <a:defRPr sz="1600">
                  <a:solidFill>
                    <a:schemeClr val="tx1"/>
                  </a:solidFill>
                  <a:latin typeface="Arial"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2725" algn="l"/>
                  <a:tab pos="5703888" algn="l"/>
                  <a:tab pos="6111875" algn="l"/>
                  <a:tab pos="6518275" algn="l"/>
                  <a:tab pos="6921500" algn="l"/>
                  <a:tab pos="7334250" algn="l"/>
                  <a:tab pos="7742238" algn="l"/>
                  <a:tab pos="8145463" algn="l"/>
                </a:tabLst>
                <a:defRPr sz="1600">
                  <a:solidFill>
                    <a:schemeClr val="tx1"/>
                  </a:solidFill>
                  <a:latin typeface="Arial"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2725" algn="l"/>
                  <a:tab pos="5703888" algn="l"/>
                  <a:tab pos="6111875" algn="l"/>
                  <a:tab pos="6518275" algn="l"/>
                  <a:tab pos="6921500" algn="l"/>
                  <a:tab pos="7334250" algn="l"/>
                  <a:tab pos="7742238" algn="l"/>
                  <a:tab pos="8145463" algn="l"/>
                </a:tabLst>
                <a:defRPr sz="1600">
                  <a:solidFill>
                    <a:schemeClr val="tx1"/>
                  </a:solidFill>
                  <a:latin typeface="Arial"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2725" algn="l"/>
                  <a:tab pos="5703888" algn="l"/>
                  <a:tab pos="6111875" algn="l"/>
                  <a:tab pos="6518275" algn="l"/>
                  <a:tab pos="6921500" algn="l"/>
                  <a:tab pos="7334250" algn="l"/>
                  <a:tab pos="7742238" algn="l"/>
                  <a:tab pos="8145463" algn="l"/>
                </a:tabLst>
                <a:defRPr sz="1600">
                  <a:solidFill>
                    <a:schemeClr val="tx1"/>
                  </a:solidFill>
                  <a:latin typeface="Arial" charset="0"/>
                </a:defRPr>
              </a:lvl9pPr>
            </a:lstStyle>
            <a:p>
              <a:pPr algn="ctr" eaLnBrk="1" fontAlgn="auto">
                <a:lnSpc>
                  <a:spcPct val="87000"/>
                </a:lnSpc>
                <a:spcBef>
                  <a:spcPts val="0"/>
                </a:spcBef>
                <a:spcAft>
                  <a:spcPts val="0"/>
                </a:spcAft>
                <a:buClr>
                  <a:srgbClr val="000000"/>
                </a:buClr>
                <a:buSzPct val="100000"/>
                <a:buFont typeface="Times New Roman" pitchFamily="18" charset="0"/>
                <a:buNone/>
                <a:defRPr/>
              </a:pPr>
              <a:r>
                <a:rPr lang="fr-BE" b="1">
                  <a:effectLst>
                    <a:outerShdw blurRad="38100" dist="38100" dir="2700000" algn="tl">
                      <a:srgbClr val="C0C0C0"/>
                    </a:outerShdw>
                  </a:effectLst>
                  <a:ea typeface="Arial Unicode MS" pitchFamily="34" charset="-128"/>
                  <a:cs typeface="Arial Unicode MS" pitchFamily="34" charset="-128"/>
                </a:rPr>
                <a:t>Aggregated platelets</a:t>
              </a:r>
            </a:p>
          </p:txBody>
        </p:sp>
        <p:pic>
          <p:nvPicPr>
            <p:cNvPr id="14" name="Picture 5"/>
            <p:cNvPicPr>
              <a:picLocks noChangeAspect="1" noChangeArrowheads="1"/>
            </p:cNvPicPr>
            <p:nvPr/>
          </p:nvPicPr>
          <p:blipFill>
            <a:blip r:embed="rId6"/>
            <a:srcRect/>
            <a:stretch>
              <a:fillRect/>
            </a:stretch>
          </p:blipFill>
          <p:spPr bwMode="auto">
            <a:xfrm>
              <a:off x="900113" y="2636838"/>
              <a:ext cx="2270125" cy="3241675"/>
            </a:xfrm>
            <a:prstGeom prst="rect">
              <a:avLst/>
            </a:prstGeom>
            <a:noFill/>
            <a:ln w="9525">
              <a:noFill/>
              <a:miter lim="800000"/>
              <a:headEnd/>
              <a:tailEnd/>
            </a:ln>
          </p:spPr>
        </p:pic>
        <p:sp>
          <p:nvSpPr>
            <p:cNvPr id="15" name="Rectangle 6"/>
            <p:cNvSpPr>
              <a:spLocks noChangeArrowheads="1"/>
            </p:cNvSpPr>
            <p:nvPr/>
          </p:nvSpPr>
          <p:spPr bwMode="auto">
            <a:xfrm>
              <a:off x="2216150" y="4868863"/>
              <a:ext cx="792163" cy="649287"/>
            </a:xfrm>
            <a:prstGeom prst="rect">
              <a:avLst/>
            </a:prstGeom>
            <a:noFill/>
            <a:ln w="9525">
              <a:solidFill>
                <a:schemeClr val="tx1"/>
              </a:solidFill>
              <a:miter lim="800000"/>
              <a:headEnd/>
              <a:tailEnd/>
            </a:ln>
          </p:spPr>
          <p:txBody>
            <a:bodyPr wrap="none" anchor="ctr"/>
            <a:lstStyle/>
            <a:p>
              <a:endParaRPr lang="fr-BE">
                <a:latin typeface="Calibri" pitchFamily="34" charset="0"/>
              </a:endParaRPr>
            </a:p>
          </p:txBody>
        </p:sp>
        <p:sp>
          <p:nvSpPr>
            <p:cNvPr id="16" name="Line 7"/>
            <p:cNvSpPr>
              <a:spLocks noChangeShapeType="1"/>
            </p:cNvSpPr>
            <p:nvPr/>
          </p:nvSpPr>
          <p:spPr bwMode="auto">
            <a:xfrm flipV="1">
              <a:off x="3008313" y="4797425"/>
              <a:ext cx="1439862" cy="288925"/>
            </a:xfrm>
            <a:prstGeom prst="line">
              <a:avLst/>
            </a:prstGeom>
            <a:noFill/>
            <a:ln w="9525">
              <a:solidFill>
                <a:schemeClr val="tx1"/>
              </a:solidFill>
              <a:round/>
              <a:headEnd/>
              <a:tailEnd type="triangle" w="med" len="med"/>
            </a:ln>
          </p:spPr>
          <p:txBody>
            <a:bodyPr/>
            <a:lstStyle/>
            <a:p>
              <a:endParaRPr lang="fr-FR"/>
            </a:p>
          </p:txBody>
        </p:sp>
        <p:pic>
          <p:nvPicPr>
            <p:cNvPr id="17" name="Picture 6"/>
            <p:cNvPicPr>
              <a:picLocks noChangeAspect="1" noChangeArrowheads="1"/>
            </p:cNvPicPr>
            <p:nvPr/>
          </p:nvPicPr>
          <p:blipFill>
            <a:blip r:embed="rId7"/>
            <a:srcRect/>
            <a:stretch>
              <a:fillRect/>
            </a:stretch>
          </p:blipFill>
          <p:spPr bwMode="auto">
            <a:xfrm>
              <a:off x="4519613" y="3324225"/>
              <a:ext cx="3097212" cy="2481263"/>
            </a:xfrm>
            <a:prstGeom prst="rect">
              <a:avLst/>
            </a:prstGeom>
            <a:noFill/>
            <a:ln w="9525">
              <a:noFill/>
              <a:miter lim="800000"/>
              <a:headEnd/>
              <a:tailEnd/>
            </a:ln>
          </p:spPr>
        </p:pic>
        <p:sp>
          <p:nvSpPr>
            <p:cNvPr id="18" name="Line 7"/>
            <p:cNvSpPr>
              <a:spLocks noChangeShapeType="1"/>
            </p:cNvSpPr>
            <p:nvPr/>
          </p:nvSpPr>
          <p:spPr bwMode="auto">
            <a:xfrm>
              <a:off x="5095875" y="3141663"/>
              <a:ext cx="395288" cy="808037"/>
            </a:xfrm>
            <a:prstGeom prst="line">
              <a:avLst/>
            </a:prstGeom>
            <a:noFill/>
            <a:ln w="25560">
              <a:solidFill>
                <a:srgbClr val="FF0000"/>
              </a:solidFill>
              <a:miter lim="800000"/>
              <a:headEnd/>
              <a:tailEnd type="triangle" w="med" len="med"/>
            </a:ln>
          </p:spPr>
          <p:txBody>
            <a:bodyPr/>
            <a:lstStyle/>
            <a:p>
              <a:endParaRPr lang="fr-FR"/>
            </a:p>
          </p:txBody>
        </p:sp>
        <p:sp>
          <p:nvSpPr>
            <p:cNvPr id="19" name="Line 8"/>
            <p:cNvSpPr>
              <a:spLocks noChangeShapeType="1"/>
            </p:cNvSpPr>
            <p:nvPr/>
          </p:nvSpPr>
          <p:spPr bwMode="auto">
            <a:xfrm flipH="1">
              <a:off x="6103938" y="2997200"/>
              <a:ext cx="504825" cy="1225550"/>
            </a:xfrm>
            <a:prstGeom prst="line">
              <a:avLst/>
            </a:prstGeom>
            <a:noFill/>
            <a:ln w="25560">
              <a:solidFill>
                <a:srgbClr val="00FF00"/>
              </a:solidFill>
              <a:miter lim="800000"/>
              <a:headEnd/>
              <a:tailEnd type="triangle" w="med" len="med"/>
            </a:ln>
          </p:spPr>
          <p:txBody>
            <a:bodyPr/>
            <a:lstStyle/>
            <a:p>
              <a:endParaRPr lang="fr-FR"/>
            </a:p>
          </p:txBody>
        </p:sp>
        <p:sp>
          <p:nvSpPr>
            <p:cNvPr id="20" name="Line 8"/>
            <p:cNvSpPr>
              <a:spLocks noChangeShapeType="1"/>
            </p:cNvSpPr>
            <p:nvPr/>
          </p:nvSpPr>
          <p:spPr bwMode="auto">
            <a:xfrm>
              <a:off x="6608763" y="2997200"/>
              <a:ext cx="665162" cy="1790700"/>
            </a:xfrm>
            <a:prstGeom prst="line">
              <a:avLst/>
            </a:prstGeom>
            <a:noFill/>
            <a:ln w="25560">
              <a:solidFill>
                <a:srgbClr val="00FF00"/>
              </a:solidFill>
              <a:miter lim="800000"/>
              <a:headEnd/>
              <a:tailEnd type="triangle" w="med" len="med"/>
            </a:ln>
          </p:spPr>
          <p:txBody>
            <a:bodyPr/>
            <a:lstStyle/>
            <a:p>
              <a:endParaRPr lang="fr-FR"/>
            </a:p>
          </p:txBody>
        </p:sp>
      </p:grpSp>
      <p:grpSp>
        <p:nvGrpSpPr>
          <p:cNvPr id="21" name="Groupe 20"/>
          <p:cNvGrpSpPr/>
          <p:nvPr/>
        </p:nvGrpSpPr>
        <p:grpSpPr>
          <a:xfrm>
            <a:off x="3936999" y="2792586"/>
            <a:ext cx="4811714" cy="3516734"/>
            <a:chOff x="5063331" y="1641316"/>
            <a:chExt cx="2722562" cy="2163551"/>
          </a:xfrm>
        </p:grpSpPr>
        <p:pic>
          <p:nvPicPr>
            <p:cNvPr id="22" name="Picture 5" descr="SiC 250ppm -14"/>
            <p:cNvPicPr>
              <a:picLocks noChangeAspect="1" noChangeArrowheads="1"/>
            </p:cNvPicPr>
            <p:nvPr/>
          </p:nvPicPr>
          <p:blipFill>
            <a:blip r:embed="rId8"/>
            <a:srcRect b="6285"/>
            <a:stretch>
              <a:fillRect/>
            </a:stretch>
          </p:blipFill>
          <p:spPr bwMode="auto">
            <a:xfrm>
              <a:off x="5063331" y="1641316"/>
              <a:ext cx="2520949" cy="2163551"/>
            </a:xfrm>
            <a:prstGeom prst="rect">
              <a:avLst/>
            </a:prstGeom>
            <a:noFill/>
            <a:ln w="9525">
              <a:noFill/>
              <a:miter lim="800000"/>
              <a:headEnd/>
              <a:tailEnd/>
            </a:ln>
          </p:spPr>
        </p:pic>
        <p:sp>
          <p:nvSpPr>
            <p:cNvPr id="23" name="Rectangle 22"/>
            <p:cNvSpPr>
              <a:spLocks noChangeAspect="1" noChangeArrowheads="1"/>
            </p:cNvSpPr>
            <p:nvPr/>
          </p:nvSpPr>
          <p:spPr bwMode="auto">
            <a:xfrm>
              <a:off x="7255668" y="3701690"/>
              <a:ext cx="80962" cy="60319"/>
            </a:xfrm>
            <a:prstGeom prst="rect">
              <a:avLst/>
            </a:prstGeom>
            <a:solidFill>
              <a:schemeClr val="bg1"/>
            </a:solidFill>
            <a:ln w="9525">
              <a:solidFill>
                <a:schemeClr val="tx1"/>
              </a:solidFill>
              <a:miter lim="800000"/>
              <a:headEnd/>
              <a:tailEnd/>
            </a:ln>
          </p:spPr>
          <p:txBody>
            <a:bodyPr wrap="none" anchor="ctr"/>
            <a:lstStyle/>
            <a:p>
              <a:endParaRPr lang="fr-BE">
                <a:latin typeface="Calibri" pitchFamily="34" charset="0"/>
              </a:endParaRPr>
            </a:p>
          </p:txBody>
        </p:sp>
        <p:sp>
          <p:nvSpPr>
            <p:cNvPr id="24" name="Text Box 21"/>
            <p:cNvSpPr txBox="1">
              <a:spLocks noChangeAspect="1" noChangeArrowheads="1"/>
            </p:cNvSpPr>
            <p:nvPr/>
          </p:nvSpPr>
          <p:spPr bwMode="auto">
            <a:xfrm>
              <a:off x="7082630" y="3535018"/>
              <a:ext cx="411162" cy="79409"/>
            </a:xfrm>
            <a:prstGeom prst="rect">
              <a:avLst/>
            </a:prstGeom>
            <a:solidFill>
              <a:schemeClr val="bg1"/>
            </a:solidFill>
            <a:ln w="9525">
              <a:noFill/>
              <a:miter lim="800000"/>
              <a:headEnd/>
              <a:tailEnd/>
            </a:ln>
          </p:spPr>
          <p:txBody>
            <a:bodyPr lIns="0" tIns="0" rIns="0" bIns="0">
              <a:spAutoFit/>
            </a:bodyPr>
            <a:lstStyle/>
            <a:p>
              <a:pPr algn="ctr"/>
              <a:r>
                <a:rPr lang="fr-BE" sz="900" dirty="0"/>
                <a:t>100 nm</a:t>
              </a:r>
              <a:endParaRPr lang="fr-FR" sz="900" dirty="0"/>
            </a:p>
          </p:txBody>
        </p:sp>
        <p:sp>
          <p:nvSpPr>
            <p:cNvPr id="25" name="Line 7"/>
            <p:cNvSpPr>
              <a:spLocks noChangeShapeType="1"/>
            </p:cNvSpPr>
            <p:nvPr/>
          </p:nvSpPr>
          <p:spPr bwMode="auto">
            <a:xfrm flipH="1">
              <a:off x="7209630" y="2796903"/>
              <a:ext cx="576263" cy="215879"/>
            </a:xfrm>
            <a:prstGeom prst="line">
              <a:avLst/>
            </a:prstGeom>
            <a:noFill/>
            <a:ln w="25560">
              <a:solidFill>
                <a:srgbClr val="FF0000"/>
              </a:solidFill>
              <a:miter lim="800000"/>
              <a:headEnd/>
              <a:tailEnd type="triangle" w="med" len="med"/>
            </a:ln>
          </p:spPr>
          <p:txBody>
            <a:bodyPr/>
            <a:lstStyle/>
            <a:p>
              <a:endParaRPr lang="fr-FR"/>
            </a:p>
          </p:txBody>
        </p:sp>
      </p:grpSp>
      <p:sp>
        <p:nvSpPr>
          <p:cNvPr id="26" name="Line 8"/>
          <p:cNvSpPr>
            <a:spLocks noChangeShapeType="1"/>
          </p:cNvSpPr>
          <p:nvPr/>
        </p:nvSpPr>
        <p:spPr bwMode="auto">
          <a:xfrm flipH="1">
            <a:off x="5851524" y="2540171"/>
            <a:ext cx="1169989" cy="1372349"/>
          </a:xfrm>
          <a:prstGeom prst="line">
            <a:avLst/>
          </a:prstGeom>
          <a:noFill/>
          <a:ln w="25560">
            <a:solidFill>
              <a:srgbClr val="00FF00"/>
            </a:solidFill>
            <a:miter lim="800000"/>
            <a:headEnd/>
            <a:tailEnd type="triangle" w="med" len="med"/>
          </a:ln>
        </p:spPr>
        <p:txBody>
          <a:bodyPr/>
          <a:lstStyle/>
          <a:p>
            <a:endParaRPr lang="fr-FR"/>
          </a:p>
        </p:txBody>
      </p:sp>
      <p:sp>
        <p:nvSpPr>
          <p:cNvPr id="27" name="Text Box 5"/>
          <p:cNvSpPr txBox="1">
            <a:spLocks noChangeArrowheads="1"/>
          </p:cNvSpPr>
          <p:nvPr/>
        </p:nvSpPr>
        <p:spPr bwMode="auto">
          <a:xfrm>
            <a:off x="6796464" y="2417964"/>
            <a:ext cx="1050925" cy="298421"/>
          </a:xfrm>
          <a:prstGeom prst="rect">
            <a:avLst/>
          </a:prstGeom>
          <a:noFill/>
          <a:ln w="9525">
            <a:noFill/>
            <a:miter lim="800000"/>
            <a:headEnd/>
            <a:tailEnd/>
          </a:ln>
        </p:spPr>
        <p:txBody>
          <a:bodyPr lIns="81615" tIns="42439" rIns="81615" bIns="42439">
            <a:spAutoFit/>
          </a:bodyPr>
          <a:lstStyle/>
          <a:p>
            <a:pPr algn="ctr" defTabSz="407988" hangingPunct="0">
              <a:lnSpc>
                <a:spcPct val="87000"/>
              </a:lnSpc>
              <a:buClr>
                <a:srgbClr val="000000"/>
              </a:buClr>
              <a:buSzPct val="100000"/>
              <a:buFont typeface="Times New Roman" pitchFamily="18" charset="0"/>
              <a:buNone/>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2725" algn="l"/>
                <a:tab pos="5703888" algn="l"/>
                <a:tab pos="6111875" algn="l"/>
                <a:tab pos="6518275" algn="l"/>
                <a:tab pos="6921500" algn="l"/>
                <a:tab pos="7334250" algn="l"/>
                <a:tab pos="7742238" algn="l"/>
                <a:tab pos="8145463" algn="l"/>
              </a:tabLst>
            </a:pPr>
            <a:r>
              <a:rPr lang="fr-BE" sz="1600" b="1" dirty="0" err="1">
                <a:ea typeface="Arial Unicode MS" pitchFamily="34" charset="-128"/>
                <a:cs typeface="Arial Unicode MS" pitchFamily="34" charset="-128"/>
              </a:rPr>
              <a:t>NPs</a:t>
            </a:r>
            <a:endParaRPr lang="fr-BE" sz="1600" b="1" dirty="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3" name="Picture 2"/>
          <p:cNvPicPr>
            <a:picLocks noChangeAspect="1" noChangeArrowheads="1"/>
          </p:cNvPicPr>
          <p:nvPr/>
        </p:nvPicPr>
        <p:blipFill>
          <a:blip r:embed="rId3"/>
          <a:srcRect/>
          <a:stretch>
            <a:fillRect/>
          </a:stretch>
        </p:blipFill>
        <p:spPr bwMode="auto">
          <a:xfrm>
            <a:off x="179388" y="1211263"/>
            <a:ext cx="8785225" cy="4089400"/>
          </a:xfrm>
          <a:prstGeom prst="rect">
            <a:avLst/>
          </a:prstGeom>
          <a:noFill/>
          <a:ln w="9525">
            <a:noFill/>
            <a:miter lim="800000"/>
            <a:headEnd/>
            <a:tailEnd/>
          </a:ln>
        </p:spPr>
      </p:pic>
      <p:pic>
        <p:nvPicPr>
          <p:cNvPr id="289794" name="Picture 3"/>
          <p:cNvPicPr>
            <a:picLocks noChangeAspect="1" noChangeArrowheads="1"/>
          </p:cNvPicPr>
          <p:nvPr/>
        </p:nvPicPr>
        <p:blipFill>
          <a:blip r:embed="rId4"/>
          <a:srcRect/>
          <a:stretch>
            <a:fillRect/>
          </a:stretch>
        </p:blipFill>
        <p:spPr bwMode="auto">
          <a:xfrm>
            <a:off x="-19050" y="0"/>
            <a:ext cx="4302125" cy="765175"/>
          </a:xfrm>
          <a:prstGeom prst="rect">
            <a:avLst/>
          </a:prstGeom>
          <a:noFill/>
          <a:ln w="9525">
            <a:noFill/>
            <a:miter lim="800000"/>
            <a:headEnd/>
            <a:tailEnd/>
          </a:ln>
        </p:spPr>
      </p:pic>
      <p:pic>
        <p:nvPicPr>
          <p:cNvPr id="289795" name="Picture 4"/>
          <p:cNvPicPr>
            <a:picLocks noChangeAspect="1" noChangeArrowheads="1"/>
          </p:cNvPicPr>
          <p:nvPr/>
        </p:nvPicPr>
        <p:blipFill>
          <a:blip r:embed="rId5"/>
          <a:srcRect/>
          <a:stretch>
            <a:fillRect/>
          </a:stretch>
        </p:blipFill>
        <p:spPr bwMode="auto">
          <a:xfrm>
            <a:off x="0" y="6453188"/>
            <a:ext cx="9144000" cy="425450"/>
          </a:xfrm>
          <a:prstGeom prst="rect">
            <a:avLst/>
          </a:prstGeom>
          <a:noFill/>
          <a:ln w="9525">
            <a:noFill/>
            <a:miter lim="800000"/>
            <a:headEnd/>
            <a:tailEnd/>
          </a:ln>
        </p:spPr>
      </p:pic>
      <p:sp>
        <p:nvSpPr>
          <p:cNvPr id="289796" name="Titre 1"/>
          <p:cNvSpPr>
            <a:spLocks/>
          </p:cNvSpPr>
          <p:nvPr/>
        </p:nvSpPr>
        <p:spPr bwMode="auto">
          <a:xfrm>
            <a:off x="4211638" y="-26988"/>
            <a:ext cx="4959350" cy="647701"/>
          </a:xfrm>
          <a:prstGeom prst="rect">
            <a:avLst/>
          </a:prstGeom>
          <a:noFill/>
          <a:ln w="9525">
            <a:noFill/>
            <a:miter lim="800000"/>
            <a:headEnd/>
            <a:tailEnd/>
          </a:ln>
        </p:spPr>
        <p:txBody>
          <a:bodyPr anchor="b"/>
          <a:lstStyle/>
          <a:p>
            <a:pPr>
              <a:lnSpc>
                <a:spcPct val="90000"/>
              </a:lnSpc>
            </a:pPr>
            <a:r>
              <a:rPr lang="fr-BE" sz="2400" dirty="0" err="1" smtClean="0">
                <a:solidFill>
                  <a:srgbClr val="1E6BBD"/>
                </a:solidFill>
                <a:latin typeface="Calibri" pitchFamily="34" charset="0"/>
                <a:cs typeface="Arial" charset="0"/>
              </a:rPr>
              <a:t>Haemostatic</a:t>
            </a:r>
            <a:r>
              <a:rPr lang="fr-BE" sz="2400" dirty="0" smtClean="0">
                <a:latin typeface="Calibri" pitchFamily="34" charset="0"/>
              </a:rPr>
              <a:t> </a:t>
            </a:r>
            <a:r>
              <a:rPr lang="fr-BE" sz="2400" dirty="0">
                <a:solidFill>
                  <a:srgbClr val="1E6BBD"/>
                </a:solidFill>
                <a:latin typeface="Calibri" pitchFamily="34" charset="0"/>
                <a:cs typeface="Arial" charset="0"/>
              </a:rPr>
              <a:t>system : </a:t>
            </a:r>
            <a:r>
              <a:rPr lang="fr-BE" sz="2400" dirty="0" err="1">
                <a:solidFill>
                  <a:srgbClr val="1E6BBD"/>
                </a:solidFill>
                <a:latin typeface="Calibri" pitchFamily="34" charset="0"/>
                <a:cs typeface="Arial" charset="0"/>
              </a:rPr>
              <a:t>definition</a:t>
            </a:r>
            <a:endParaRPr lang="fr-BE" sz="2400" dirty="0">
              <a:solidFill>
                <a:srgbClr val="1E6BBD"/>
              </a:solidFill>
              <a:latin typeface="Calibri" pitchFamily="34" charset="0"/>
              <a:cs typeface="Arial" charset="0"/>
            </a:endParaRPr>
          </a:p>
        </p:txBody>
      </p:sp>
      <p:sp>
        <p:nvSpPr>
          <p:cNvPr id="10" name="Rectangle 9"/>
          <p:cNvSpPr/>
          <p:nvPr/>
        </p:nvSpPr>
        <p:spPr>
          <a:xfrm>
            <a:off x="179388" y="3429000"/>
            <a:ext cx="5399087" cy="1871663"/>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289798" name="ZoneTexte 1"/>
          <p:cNvSpPr txBox="1">
            <a:spLocks noChangeArrowheads="1"/>
          </p:cNvSpPr>
          <p:nvPr/>
        </p:nvSpPr>
        <p:spPr bwMode="auto">
          <a:xfrm>
            <a:off x="468313" y="5589588"/>
            <a:ext cx="8280400" cy="647700"/>
          </a:xfrm>
          <a:prstGeom prst="rect">
            <a:avLst/>
          </a:prstGeom>
          <a:noFill/>
          <a:ln w="9525">
            <a:noFill/>
            <a:miter lim="800000"/>
            <a:headEnd/>
            <a:tailEnd/>
          </a:ln>
        </p:spPr>
        <p:txBody>
          <a:bodyPr>
            <a:spAutoFit/>
          </a:bodyPr>
          <a:lstStyle/>
          <a:p>
            <a:pPr algn="just"/>
            <a:r>
              <a:rPr lang="en-US" dirty="0">
                <a:latin typeface="Calibri" pitchFamily="34" charset="0"/>
              </a:rPr>
              <a:t>Secondary </a:t>
            </a:r>
            <a:r>
              <a:rPr lang="en-US" dirty="0" err="1" smtClean="0">
                <a:latin typeface="Calibri" pitchFamily="34" charset="0"/>
              </a:rPr>
              <a:t>haemostasis</a:t>
            </a:r>
            <a:r>
              <a:rPr lang="en-US" dirty="0" smtClean="0">
                <a:latin typeface="Calibri" pitchFamily="34" charset="0"/>
              </a:rPr>
              <a:t> </a:t>
            </a:r>
            <a:r>
              <a:rPr lang="en-US" dirty="0">
                <a:latin typeface="Calibri" pitchFamily="34" charset="0"/>
              </a:rPr>
              <a:t>consists in the formation by the coagulation cascade of a fibrin network that stabilizes the platelet plug.</a:t>
            </a:r>
            <a:endParaRPr lang="fr-BE" dirty="0">
              <a:latin typeface="Calibri" pitchFamily="34" charset="0"/>
            </a:endParaRPr>
          </a:p>
        </p:txBody>
      </p:sp>
      <p:sp>
        <p:nvSpPr>
          <p:cNvPr id="289799" name="ZoneTexte 8"/>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a:latin typeface="Calibri" pitchFamily="34" charset="0"/>
              </a:rPr>
              <a:t>Introduction – Hemolysis – Primary haemostasis – </a:t>
            </a:r>
            <a:r>
              <a:rPr lang="fr-BE" sz="1600" b="1">
                <a:solidFill>
                  <a:schemeClr val="bg1"/>
                </a:solidFill>
                <a:latin typeface="Calibri" pitchFamily="34" charset="0"/>
              </a:rPr>
              <a:t>Secondary haemostasis </a:t>
            </a:r>
            <a:r>
              <a:rPr lang="fr-BE" sz="1600">
                <a:latin typeface="Calibri" pitchFamily="34" charset="0"/>
              </a:rPr>
              <a:t>– Fibrinolysis - Conclusion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889" name="Picture 3"/>
          <p:cNvPicPr>
            <a:picLocks noChangeAspect="1" noChangeArrowheads="1"/>
          </p:cNvPicPr>
          <p:nvPr/>
        </p:nvPicPr>
        <p:blipFill>
          <a:blip r:embed="rId3"/>
          <a:srcRect/>
          <a:stretch>
            <a:fillRect/>
          </a:stretch>
        </p:blipFill>
        <p:spPr bwMode="auto">
          <a:xfrm>
            <a:off x="-19050" y="0"/>
            <a:ext cx="4302125" cy="765175"/>
          </a:xfrm>
          <a:prstGeom prst="rect">
            <a:avLst/>
          </a:prstGeom>
          <a:noFill/>
          <a:ln w="9525">
            <a:noFill/>
            <a:miter lim="800000"/>
            <a:headEnd/>
            <a:tailEnd/>
          </a:ln>
        </p:spPr>
      </p:pic>
      <p:pic>
        <p:nvPicPr>
          <p:cNvPr id="293890" name="Picture 4"/>
          <p:cNvPicPr>
            <a:picLocks noChangeAspect="1" noChangeArrowheads="1"/>
          </p:cNvPicPr>
          <p:nvPr/>
        </p:nvPicPr>
        <p:blipFill>
          <a:blip r:embed="rId4"/>
          <a:srcRect/>
          <a:stretch>
            <a:fillRect/>
          </a:stretch>
        </p:blipFill>
        <p:spPr bwMode="auto">
          <a:xfrm>
            <a:off x="0" y="6453188"/>
            <a:ext cx="9144000" cy="425450"/>
          </a:xfrm>
          <a:prstGeom prst="rect">
            <a:avLst/>
          </a:prstGeom>
          <a:noFill/>
          <a:ln w="9525">
            <a:noFill/>
            <a:miter lim="800000"/>
            <a:headEnd/>
            <a:tailEnd/>
          </a:ln>
        </p:spPr>
      </p:pic>
      <p:sp>
        <p:nvSpPr>
          <p:cNvPr id="293891" name="Titre 1"/>
          <p:cNvSpPr>
            <a:spLocks/>
          </p:cNvSpPr>
          <p:nvPr/>
        </p:nvSpPr>
        <p:spPr bwMode="auto">
          <a:xfrm>
            <a:off x="4292600" y="-26988"/>
            <a:ext cx="4959350" cy="647701"/>
          </a:xfrm>
          <a:prstGeom prst="rect">
            <a:avLst/>
          </a:prstGeom>
          <a:noFill/>
          <a:ln w="9525">
            <a:noFill/>
            <a:miter lim="800000"/>
            <a:headEnd/>
            <a:tailEnd/>
          </a:ln>
        </p:spPr>
        <p:txBody>
          <a:bodyPr anchor="b"/>
          <a:lstStyle/>
          <a:p>
            <a:pPr>
              <a:lnSpc>
                <a:spcPct val="90000"/>
              </a:lnSpc>
            </a:pPr>
            <a:endParaRPr lang="fr-BE" sz="2400">
              <a:solidFill>
                <a:srgbClr val="1E6BBD"/>
              </a:solidFill>
              <a:latin typeface="Calibri" pitchFamily="34" charset="0"/>
              <a:cs typeface="Arial" charset="0"/>
            </a:endParaRPr>
          </a:p>
        </p:txBody>
      </p:sp>
      <p:pic>
        <p:nvPicPr>
          <p:cNvPr id="293892" name="Picture 4"/>
          <p:cNvPicPr>
            <a:picLocks noChangeAspect="1" noChangeArrowheads="1"/>
          </p:cNvPicPr>
          <p:nvPr/>
        </p:nvPicPr>
        <p:blipFill>
          <a:blip r:embed="rId5"/>
          <a:srcRect/>
          <a:stretch>
            <a:fillRect/>
          </a:stretch>
        </p:blipFill>
        <p:spPr bwMode="auto">
          <a:xfrm>
            <a:off x="1093788" y="836613"/>
            <a:ext cx="6070600" cy="5576887"/>
          </a:xfrm>
          <a:prstGeom prst="rect">
            <a:avLst/>
          </a:prstGeom>
          <a:noFill/>
          <a:ln w="9525">
            <a:noFill/>
            <a:miter lim="800000"/>
            <a:headEnd/>
            <a:tailEnd/>
          </a:ln>
        </p:spPr>
      </p:pic>
      <p:sp>
        <p:nvSpPr>
          <p:cNvPr id="293893" name="Oval 9"/>
          <p:cNvSpPr>
            <a:spLocks noChangeArrowheads="1"/>
          </p:cNvSpPr>
          <p:nvPr/>
        </p:nvSpPr>
        <p:spPr bwMode="auto">
          <a:xfrm>
            <a:off x="4932363" y="4652963"/>
            <a:ext cx="719137" cy="288925"/>
          </a:xfrm>
          <a:prstGeom prst="ellipse">
            <a:avLst/>
          </a:prstGeom>
          <a:noFill/>
          <a:ln w="25400">
            <a:solidFill>
              <a:srgbClr val="FF0000"/>
            </a:solidFill>
            <a:round/>
            <a:headEnd/>
            <a:tailEnd/>
          </a:ln>
        </p:spPr>
        <p:txBody>
          <a:bodyPr wrap="none" anchor="ctr"/>
          <a:lstStyle/>
          <a:p>
            <a:endParaRPr lang="fr-BE">
              <a:latin typeface="Calibri" pitchFamily="34" charset="0"/>
            </a:endParaRPr>
          </a:p>
        </p:txBody>
      </p:sp>
      <p:sp>
        <p:nvSpPr>
          <p:cNvPr id="293894" name="Rectangle 6"/>
          <p:cNvSpPr>
            <a:spLocks noChangeArrowheads="1"/>
          </p:cNvSpPr>
          <p:nvPr/>
        </p:nvSpPr>
        <p:spPr bwMode="auto">
          <a:xfrm>
            <a:off x="323850" y="1019175"/>
            <a:ext cx="846138" cy="549275"/>
          </a:xfrm>
          <a:prstGeom prst="rect">
            <a:avLst/>
          </a:prstGeom>
          <a:noFill/>
          <a:ln w="9525">
            <a:noFill/>
            <a:miter lim="800000"/>
            <a:headEnd/>
            <a:tailEnd/>
          </a:ln>
        </p:spPr>
        <p:txBody>
          <a:bodyPr>
            <a:spAutoFit/>
          </a:bodyPr>
          <a:lstStyle/>
          <a:p>
            <a:pPr algn="ctr"/>
            <a:r>
              <a:rPr lang="fr-BE" sz="1000" b="1">
                <a:solidFill>
                  <a:srgbClr val="333399"/>
                </a:solidFill>
                <a:latin typeface="Calibri" pitchFamily="34" charset="0"/>
              </a:rPr>
              <a:t>Negatively </a:t>
            </a:r>
          </a:p>
          <a:p>
            <a:pPr algn="ctr"/>
            <a:r>
              <a:rPr lang="fr-BE" sz="1000" b="1">
                <a:solidFill>
                  <a:srgbClr val="333399"/>
                </a:solidFill>
                <a:latin typeface="Calibri" pitchFamily="34" charset="0"/>
              </a:rPr>
              <a:t>charged </a:t>
            </a:r>
          </a:p>
          <a:p>
            <a:pPr algn="ctr"/>
            <a:r>
              <a:rPr lang="fr-BE" sz="1000" b="1">
                <a:solidFill>
                  <a:srgbClr val="333399"/>
                </a:solidFill>
                <a:latin typeface="Calibri" pitchFamily="34" charset="0"/>
              </a:rPr>
              <a:t>surface</a:t>
            </a:r>
            <a:endParaRPr lang="fr-FR" sz="1000" b="1">
              <a:solidFill>
                <a:srgbClr val="333399"/>
              </a:solidFill>
              <a:latin typeface="Calibri" pitchFamily="34" charset="0"/>
            </a:endParaRPr>
          </a:p>
        </p:txBody>
      </p:sp>
      <p:sp>
        <p:nvSpPr>
          <p:cNvPr id="293895" name="ZoneTexte 10"/>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a:latin typeface="Calibri" pitchFamily="34" charset="0"/>
              </a:rPr>
              <a:t>Introduction – Hemolysis – Primary haemostasis – </a:t>
            </a:r>
            <a:r>
              <a:rPr lang="fr-BE" sz="1600" b="1">
                <a:solidFill>
                  <a:schemeClr val="bg1"/>
                </a:solidFill>
                <a:latin typeface="Calibri" pitchFamily="34" charset="0"/>
              </a:rPr>
              <a:t>Secondary haemostasis </a:t>
            </a:r>
            <a:r>
              <a:rPr lang="fr-BE" sz="1600">
                <a:latin typeface="Calibri" pitchFamily="34" charset="0"/>
              </a:rPr>
              <a:t>– Fibrinolysis - Conclusion</a:t>
            </a:r>
          </a:p>
        </p:txBody>
      </p:sp>
      <p:sp>
        <p:nvSpPr>
          <p:cNvPr id="293896" name="Titre 1"/>
          <p:cNvSpPr>
            <a:spLocks/>
          </p:cNvSpPr>
          <p:nvPr/>
        </p:nvSpPr>
        <p:spPr bwMode="auto">
          <a:xfrm>
            <a:off x="4211638" y="-26988"/>
            <a:ext cx="4959350" cy="647701"/>
          </a:xfrm>
          <a:prstGeom prst="rect">
            <a:avLst/>
          </a:prstGeom>
          <a:noFill/>
          <a:ln w="9525">
            <a:noFill/>
            <a:miter lim="800000"/>
            <a:headEnd/>
            <a:tailEnd/>
          </a:ln>
        </p:spPr>
        <p:txBody>
          <a:bodyPr anchor="b"/>
          <a:lstStyle/>
          <a:p>
            <a:pPr>
              <a:lnSpc>
                <a:spcPct val="90000"/>
              </a:lnSpc>
            </a:pPr>
            <a:r>
              <a:rPr lang="fr-BE" sz="2400">
                <a:solidFill>
                  <a:srgbClr val="1E6BBD"/>
                </a:solidFill>
                <a:latin typeface="Calibri" pitchFamily="34" charset="0"/>
                <a:cs typeface="Arial" charset="0"/>
              </a:rPr>
              <a:t>Coagulation cascade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249" name="Picture 3"/>
          <p:cNvPicPr>
            <a:picLocks noChangeAspect="1" noChangeArrowheads="1"/>
          </p:cNvPicPr>
          <p:nvPr/>
        </p:nvPicPr>
        <p:blipFill>
          <a:blip r:embed="rId3"/>
          <a:srcRect/>
          <a:stretch>
            <a:fillRect/>
          </a:stretch>
        </p:blipFill>
        <p:spPr bwMode="auto">
          <a:xfrm>
            <a:off x="-19050" y="0"/>
            <a:ext cx="4302125" cy="765175"/>
          </a:xfrm>
          <a:prstGeom prst="rect">
            <a:avLst/>
          </a:prstGeom>
          <a:noFill/>
          <a:ln w="9525">
            <a:noFill/>
            <a:miter lim="800000"/>
            <a:headEnd/>
            <a:tailEnd/>
          </a:ln>
        </p:spPr>
      </p:pic>
      <p:pic>
        <p:nvPicPr>
          <p:cNvPr id="309250" name="Picture 4"/>
          <p:cNvPicPr>
            <a:picLocks noChangeAspect="1" noChangeArrowheads="1"/>
          </p:cNvPicPr>
          <p:nvPr/>
        </p:nvPicPr>
        <p:blipFill>
          <a:blip r:embed="rId4"/>
          <a:srcRect/>
          <a:stretch>
            <a:fillRect/>
          </a:stretch>
        </p:blipFill>
        <p:spPr bwMode="auto">
          <a:xfrm>
            <a:off x="0" y="6453188"/>
            <a:ext cx="9144000" cy="425450"/>
          </a:xfrm>
          <a:prstGeom prst="rect">
            <a:avLst/>
          </a:prstGeom>
          <a:noFill/>
          <a:ln w="9525">
            <a:noFill/>
            <a:miter lim="800000"/>
            <a:headEnd/>
            <a:tailEnd/>
          </a:ln>
        </p:spPr>
      </p:pic>
      <p:sp>
        <p:nvSpPr>
          <p:cNvPr id="309251" name="Titre 1"/>
          <p:cNvSpPr>
            <a:spLocks/>
          </p:cNvSpPr>
          <p:nvPr/>
        </p:nvSpPr>
        <p:spPr bwMode="auto">
          <a:xfrm>
            <a:off x="4292600" y="-26988"/>
            <a:ext cx="4959350" cy="647701"/>
          </a:xfrm>
          <a:prstGeom prst="rect">
            <a:avLst/>
          </a:prstGeom>
          <a:noFill/>
          <a:ln w="9525">
            <a:noFill/>
            <a:miter lim="800000"/>
            <a:headEnd/>
            <a:tailEnd/>
          </a:ln>
        </p:spPr>
        <p:txBody>
          <a:bodyPr anchor="b"/>
          <a:lstStyle/>
          <a:p>
            <a:pPr>
              <a:lnSpc>
                <a:spcPct val="90000"/>
              </a:lnSpc>
            </a:pPr>
            <a:endParaRPr lang="fr-BE" sz="2400">
              <a:solidFill>
                <a:srgbClr val="1E6BBD"/>
              </a:solidFill>
              <a:latin typeface="Calibri" pitchFamily="34" charset="0"/>
              <a:cs typeface="Arial" charset="0"/>
            </a:endParaRPr>
          </a:p>
        </p:txBody>
      </p:sp>
      <p:sp>
        <p:nvSpPr>
          <p:cNvPr id="309252" name="ZoneTexte 35"/>
          <p:cNvSpPr txBox="1">
            <a:spLocks noChangeArrowheads="1"/>
          </p:cNvSpPr>
          <p:nvPr/>
        </p:nvSpPr>
        <p:spPr bwMode="auto">
          <a:xfrm>
            <a:off x="4256088" y="111125"/>
            <a:ext cx="4887912" cy="461963"/>
          </a:xfrm>
          <a:prstGeom prst="rect">
            <a:avLst/>
          </a:prstGeom>
          <a:noFill/>
          <a:ln w="9525">
            <a:noFill/>
            <a:miter lim="800000"/>
            <a:headEnd/>
            <a:tailEnd/>
          </a:ln>
        </p:spPr>
        <p:txBody>
          <a:bodyPr>
            <a:spAutoFit/>
          </a:bodyPr>
          <a:lstStyle/>
          <a:p>
            <a:r>
              <a:rPr lang="fr-BE" sz="2400">
                <a:solidFill>
                  <a:srgbClr val="1E6BBD"/>
                </a:solidFill>
                <a:latin typeface="Calibri" pitchFamily="34" charset="0"/>
                <a:cs typeface="Arial" charset="0"/>
              </a:rPr>
              <a:t>Thrombin generation assays</a:t>
            </a:r>
          </a:p>
        </p:txBody>
      </p:sp>
      <p:sp>
        <p:nvSpPr>
          <p:cNvPr id="309253" name="ZoneTexte 1"/>
          <p:cNvSpPr txBox="1">
            <a:spLocks noChangeArrowheads="1"/>
          </p:cNvSpPr>
          <p:nvPr/>
        </p:nvSpPr>
        <p:spPr bwMode="auto">
          <a:xfrm>
            <a:off x="179388" y="2061195"/>
            <a:ext cx="8785225" cy="2862322"/>
          </a:xfrm>
          <a:prstGeom prst="rect">
            <a:avLst/>
          </a:prstGeom>
          <a:noFill/>
          <a:ln w="9525">
            <a:noFill/>
            <a:miter lim="800000"/>
            <a:headEnd/>
            <a:tailEnd/>
          </a:ln>
        </p:spPr>
        <p:txBody>
          <a:bodyPr>
            <a:spAutoFit/>
          </a:bodyPr>
          <a:lstStyle/>
          <a:p>
            <a:pPr marL="285750" indent="-285750" algn="just">
              <a:buFont typeface="Courier New" pitchFamily="49" charset="0"/>
              <a:buChar char="o"/>
            </a:pPr>
            <a:r>
              <a:rPr lang="fr-BE" dirty="0" err="1" smtClean="0">
                <a:latin typeface="Calibri" pitchFamily="34" charset="0"/>
              </a:rPr>
              <a:t>Thrombin-antithrombin</a:t>
            </a:r>
            <a:r>
              <a:rPr lang="fr-BE" dirty="0" smtClean="0">
                <a:latin typeface="Calibri" pitchFamily="34" charset="0"/>
              </a:rPr>
              <a:t> </a:t>
            </a:r>
            <a:r>
              <a:rPr lang="fr-BE" dirty="0">
                <a:latin typeface="Calibri" pitchFamily="34" charset="0"/>
              </a:rPr>
              <a:t>(TAT) </a:t>
            </a:r>
            <a:r>
              <a:rPr lang="fr-BE" dirty="0" smtClean="0">
                <a:latin typeface="Calibri" pitchFamily="34" charset="0"/>
              </a:rPr>
              <a:t>complexes</a:t>
            </a:r>
          </a:p>
          <a:p>
            <a:pPr algn="just"/>
            <a:endParaRPr lang="fr-BE" dirty="0" smtClean="0">
              <a:latin typeface="Calibri" pitchFamily="34" charset="0"/>
            </a:endParaRPr>
          </a:p>
          <a:p>
            <a:pPr marL="285750" indent="-285750" algn="just">
              <a:buFont typeface="Courier New" pitchFamily="49" charset="0"/>
              <a:buChar char="o"/>
            </a:pPr>
            <a:endParaRPr lang="fr-BE" dirty="0" smtClean="0">
              <a:latin typeface="Calibri" pitchFamily="34" charset="0"/>
            </a:endParaRPr>
          </a:p>
          <a:p>
            <a:pPr marL="285750" indent="-285750" algn="just">
              <a:buFont typeface="Courier New" pitchFamily="49" charset="0"/>
              <a:buChar char="o"/>
            </a:pPr>
            <a:r>
              <a:rPr lang="fr-BE" dirty="0" err="1" smtClean="0">
                <a:latin typeface="Calibri" pitchFamily="34" charset="0"/>
              </a:rPr>
              <a:t>Chromogenic</a:t>
            </a:r>
            <a:r>
              <a:rPr lang="fr-BE" dirty="0" smtClean="0">
                <a:latin typeface="Calibri" pitchFamily="34" charset="0"/>
              </a:rPr>
              <a:t> </a:t>
            </a:r>
            <a:r>
              <a:rPr lang="fr-BE" dirty="0" err="1">
                <a:latin typeface="Calibri" pitchFamily="34" charset="0"/>
              </a:rPr>
              <a:t>thrombin</a:t>
            </a:r>
            <a:r>
              <a:rPr lang="fr-BE" dirty="0">
                <a:latin typeface="Calibri" pitchFamily="34" charset="0"/>
              </a:rPr>
              <a:t> </a:t>
            </a:r>
            <a:r>
              <a:rPr lang="fr-BE" dirty="0" err="1">
                <a:latin typeface="Calibri" pitchFamily="34" charset="0"/>
              </a:rPr>
              <a:t>generation</a:t>
            </a:r>
            <a:r>
              <a:rPr lang="fr-BE" dirty="0">
                <a:latin typeface="Calibri" pitchFamily="34" charset="0"/>
              </a:rPr>
              <a:t> </a:t>
            </a:r>
            <a:r>
              <a:rPr lang="fr-BE" dirty="0" err="1" smtClean="0">
                <a:latin typeface="Calibri" pitchFamily="34" charset="0"/>
              </a:rPr>
              <a:t>assay</a:t>
            </a:r>
            <a:endParaRPr lang="fr-BE" dirty="0" smtClean="0">
              <a:latin typeface="Calibri" pitchFamily="34" charset="0"/>
            </a:endParaRPr>
          </a:p>
          <a:p>
            <a:pPr marL="285750" indent="-285750" algn="just">
              <a:buFont typeface="Courier New" pitchFamily="49" charset="0"/>
              <a:buChar char="o"/>
            </a:pPr>
            <a:endParaRPr lang="fr-BE" dirty="0" smtClean="0">
              <a:latin typeface="Calibri" pitchFamily="34" charset="0"/>
            </a:endParaRPr>
          </a:p>
          <a:p>
            <a:pPr marL="285750" indent="-285750" algn="just">
              <a:buFont typeface="Courier New" pitchFamily="49" charset="0"/>
              <a:buChar char="o"/>
            </a:pPr>
            <a:endParaRPr lang="fr-BE" dirty="0">
              <a:latin typeface="Calibri" pitchFamily="34" charset="0"/>
            </a:endParaRPr>
          </a:p>
          <a:p>
            <a:pPr marL="285750" indent="-285750" algn="just">
              <a:buFont typeface="Courier New" pitchFamily="49" charset="0"/>
              <a:buChar char="o"/>
            </a:pPr>
            <a:r>
              <a:rPr lang="fr-BE" dirty="0" err="1" smtClean="0">
                <a:latin typeface="Calibri" pitchFamily="34" charset="0"/>
              </a:rPr>
              <a:t>Flurorometric</a:t>
            </a:r>
            <a:r>
              <a:rPr lang="fr-BE" dirty="0" smtClean="0">
                <a:latin typeface="Calibri" pitchFamily="34" charset="0"/>
              </a:rPr>
              <a:t> </a:t>
            </a:r>
            <a:r>
              <a:rPr lang="fr-BE" dirty="0" err="1">
                <a:latin typeface="Calibri" pitchFamily="34" charset="0"/>
              </a:rPr>
              <a:t>calibrated</a:t>
            </a:r>
            <a:r>
              <a:rPr lang="fr-BE" dirty="0">
                <a:latin typeface="Calibri" pitchFamily="34" charset="0"/>
              </a:rPr>
              <a:t> </a:t>
            </a:r>
            <a:r>
              <a:rPr lang="fr-BE" dirty="0" err="1">
                <a:latin typeface="Calibri" pitchFamily="34" charset="0"/>
              </a:rPr>
              <a:t>thrombin</a:t>
            </a:r>
            <a:r>
              <a:rPr lang="fr-BE" dirty="0">
                <a:latin typeface="Calibri" pitchFamily="34" charset="0"/>
              </a:rPr>
              <a:t> </a:t>
            </a:r>
            <a:r>
              <a:rPr lang="fr-BE" dirty="0" err="1">
                <a:latin typeface="Calibri" pitchFamily="34" charset="0"/>
              </a:rPr>
              <a:t>generation</a:t>
            </a:r>
            <a:r>
              <a:rPr lang="fr-BE" dirty="0">
                <a:latin typeface="Calibri" pitchFamily="34" charset="0"/>
              </a:rPr>
              <a:t> test (</a:t>
            </a:r>
            <a:r>
              <a:rPr lang="fr-BE" dirty="0" err="1">
                <a:latin typeface="Calibri" pitchFamily="34" charset="0"/>
              </a:rPr>
              <a:t>cTGT</a:t>
            </a:r>
            <a:r>
              <a:rPr lang="fr-BE" dirty="0">
                <a:latin typeface="Calibri" pitchFamily="34" charset="0"/>
              </a:rPr>
              <a:t>)</a:t>
            </a:r>
          </a:p>
          <a:p>
            <a:pPr algn="just"/>
            <a:endParaRPr lang="fr-BE" dirty="0">
              <a:latin typeface="Calibri" pitchFamily="34" charset="0"/>
            </a:endParaRPr>
          </a:p>
          <a:p>
            <a:pPr algn="just"/>
            <a:endParaRPr lang="fr-BE" dirty="0">
              <a:latin typeface="Calibri" pitchFamily="34" charset="0"/>
            </a:endParaRPr>
          </a:p>
          <a:p>
            <a:pPr algn="just"/>
            <a:endParaRPr lang="fr-BE" dirty="0">
              <a:latin typeface="Calibri" pitchFamily="34" charset="0"/>
            </a:endParaRPr>
          </a:p>
        </p:txBody>
      </p:sp>
      <p:sp>
        <p:nvSpPr>
          <p:cNvPr id="309254" name="ZoneTexte 77"/>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a:latin typeface="Calibri" pitchFamily="34" charset="0"/>
              </a:rPr>
              <a:t>Introduction – Hemolysis – Primary haemostasis – </a:t>
            </a:r>
            <a:r>
              <a:rPr lang="fr-BE" sz="1600" b="1">
                <a:solidFill>
                  <a:schemeClr val="bg1"/>
                </a:solidFill>
                <a:latin typeface="Calibri" pitchFamily="34" charset="0"/>
              </a:rPr>
              <a:t>Secondary haemostasis </a:t>
            </a:r>
            <a:r>
              <a:rPr lang="fr-BE" sz="1600">
                <a:latin typeface="Calibri" pitchFamily="34" charset="0"/>
              </a:rPr>
              <a:t>– Fibrinolysis - Conclusion</a:t>
            </a:r>
          </a:p>
        </p:txBody>
      </p:sp>
      <p:pic>
        <p:nvPicPr>
          <p:cNvPr id="368642" name="Picture 2" descr="http://mont-des-cats.pagesperso-orange.fr/images/accolade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8659" y="1916832"/>
            <a:ext cx="361073" cy="145952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5292080" y="2422629"/>
            <a:ext cx="3959870" cy="646331"/>
          </a:xfrm>
          <a:prstGeom prst="rect">
            <a:avLst/>
          </a:prstGeom>
          <a:noFill/>
        </p:spPr>
        <p:txBody>
          <a:bodyPr wrap="square" rtlCol="0">
            <a:spAutoFit/>
          </a:bodyPr>
          <a:lstStyle/>
          <a:p>
            <a:r>
              <a:rPr lang="fr-BE" dirty="0">
                <a:latin typeface="Calibri" pitchFamily="34" charset="0"/>
                <a:sym typeface="Wingdings" pitchFamily="2" charset="2"/>
              </a:rPr>
              <a:t>Light absorbance </a:t>
            </a:r>
            <a:r>
              <a:rPr lang="fr-BE" dirty="0" err="1">
                <a:latin typeface="Calibri" pitchFamily="34" charset="0"/>
                <a:sym typeface="Wingdings" pitchFamily="2" charset="2"/>
              </a:rPr>
              <a:t>detection</a:t>
            </a:r>
            <a:endParaRPr lang="fr-BE" dirty="0">
              <a:latin typeface="Calibri" pitchFamily="34" charset="0"/>
              <a:sym typeface="Wingdings" pitchFamily="2" charset="2"/>
            </a:endParaRPr>
          </a:p>
          <a:p>
            <a:endParaRPr lang="fr-BE" dirty="0"/>
          </a:p>
        </p:txBody>
      </p:sp>
      <p:pic>
        <p:nvPicPr>
          <p:cNvPr id="368644" name="Picture 4" descr="http://mont-des-cats.pagesperso-orange.fr/images/accolade2.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3575895"/>
            <a:ext cx="216024" cy="873211"/>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6660232" y="3717032"/>
            <a:ext cx="2376264" cy="369332"/>
          </a:xfrm>
          <a:prstGeom prst="rect">
            <a:avLst/>
          </a:prstGeom>
          <a:noFill/>
        </p:spPr>
        <p:txBody>
          <a:bodyPr wrap="square" rtlCol="0">
            <a:spAutoFit/>
          </a:bodyPr>
          <a:lstStyle/>
          <a:p>
            <a:pPr algn="just"/>
            <a:r>
              <a:rPr lang="fr-BE" dirty="0" err="1">
                <a:latin typeface="Calibri" pitchFamily="34" charset="0"/>
                <a:sym typeface="Wingdings" pitchFamily="2" charset="2"/>
              </a:rPr>
              <a:t>Assay</a:t>
            </a:r>
            <a:r>
              <a:rPr lang="fr-BE" dirty="0">
                <a:latin typeface="Calibri" pitchFamily="34" charset="0"/>
                <a:sym typeface="Wingdings" pitchFamily="2" charset="2"/>
              </a:rPr>
              <a:t> </a:t>
            </a:r>
            <a:r>
              <a:rPr lang="fr-BE" dirty="0" err="1">
                <a:latin typeface="Calibri" pitchFamily="34" charset="0"/>
                <a:sym typeface="Wingdings" pitchFamily="2" charset="2"/>
              </a:rPr>
              <a:t>selected</a:t>
            </a:r>
            <a:endParaRPr lang="fr-BE" dirty="0">
              <a:latin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Rectangle 14"/>
          <p:cNvSpPr txBox="1">
            <a:spLocks/>
          </p:cNvSpPr>
          <p:nvPr/>
        </p:nvSpPr>
        <p:spPr bwMode="auto">
          <a:xfrm>
            <a:off x="3419475" y="2205261"/>
            <a:ext cx="5399088" cy="3455987"/>
          </a:xfrm>
          <a:prstGeom prst="rect">
            <a:avLst/>
          </a:prstGeom>
          <a:noFill/>
          <a:ln w="9525">
            <a:noFill/>
            <a:miter lim="800000"/>
            <a:headEnd/>
            <a:tailEnd/>
          </a:ln>
        </p:spPr>
        <p:txBody>
          <a:bodyPr/>
          <a:lstStyle/>
          <a:p>
            <a:pPr marL="342900" indent="-342900" algn="just">
              <a:spcBef>
                <a:spcPct val="20000"/>
              </a:spcBef>
              <a:spcAft>
                <a:spcPct val="20000"/>
              </a:spcAft>
              <a:buFont typeface="Arial" charset="0"/>
              <a:buChar char="•"/>
            </a:pPr>
            <a:r>
              <a:rPr lang="en-US">
                <a:latin typeface="Calibri" pitchFamily="34" charset="0"/>
              </a:rPr>
              <a:t>A thrombin-specific fluorogenic substrate is added to clotting plasma</a:t>
            </a:r>
          </a:p>
          <a:p>
            <a:pPr marL="342900" indent="-342900" algn="just">
              <a:spcBef>
                <a:spcPct val="20000"/>
              </a:spcBef>
              <a:spcAft>
                <a:spcPct val="20000"/>
              </a:spcAft>
              <a:buFont typeface="Arial" charset="0"/>
              <a:buChar char="•"/>
            </a:pPr>
            <a:r>
              <a:rPr lang="en-US">
                <a:latin typeface="Calibri" pitchFamily="34" charset="0"/>
              </a:rPr>
              <a:t>Thrombin hydrolyzes AMC from substrate (</a:t>
            </a:r>
            <a:r>
              <a:rPr lang="en-US" i="1">
                <a:latin typeface="Calibri" pitchFamily="34" charset="0"/>
              </a:rPr>
              <a:t>Z</a:t>
            </a:r>
            <a:r>
              <a:rPr lang="en-US">
                <a:latin typeface="Calibri" pitchFamily="34" charset="0"/>
              </a:rPr>
              <a:t>-GGR-AMC)</a:t>
            </a:r>
          </a:p>
          <a:p>
            <a:pPr marL="342900" indent="-342900" algn="just">
              <a:spcBef>
                <a:spcPct val="20000"/>
              </a:spcBef>
              <a:spcAft>
                <a:spcPct val="20000"/>
              </a:spcAft>
              <a:buFont typeface="Arial" charset="0"/>
              <a:buChar char="•"/>
            </a:pPr>
            <a:r>
              <a:rPr lang="fr-BE">
                <a:latin typeface="Calibri" pitchFamily="34" charset="0"/>
              </a:rPr>
              <a:t>No linear relation between thrombin activity and fluorescence</a:t>
            </a:r>
          </a:p>
          <a:p>
            <a:pPr marL="342900" indent="-342900" algn="just">
              <a:spcBef>
                <a:spcPct val="20000"/>
              </a:spcBef>
              <a:spcAft>
                <a:spcPct val="20000"/>
              </a:spcAft>
              <a:buFont typeface="Wingdings" pitchFamily="2" charset="2"/>
              <a:buNone/>
            </a:pPr>
            <a:r>
              <a:rPr lang="fr-BE">
                <a:latin typeface="Calibri" pitchFamily="34" charset="0"/>
              </a:rPr>
              <a:t>		→ thrombin calibration curve</a:t>
            </a:r>
          </a:p>
        </p:txBody>
      </p:sp>
      <p:pic>
        <p:nvPicPr>
          <p:cNvPr id="311298" name="Picture 3"/>
          <p:cNvPicPr>
            <a:picLocks noChangeAspect="1" noChangeArrowheads="1"/>
          </p:cNvPicPr>
          <p:nvPr/>
        </p:nvPicPr>
        <p:blipFill>
          <a:blip r:embed="rId3"/>
          <a:srcRect/>
          <a:stretch>
            <a:fillRect/>
          </a:stretch>
        </p:blipFill>
        <p:spPr bwMode="auto">
          <a:xfrm>
            <a:off x="-19050" y="0"/>
            <a:ext cx="4302125" cy="765175"/>
          </a:xfrm>
          <a:prstGeom prst="rect">
            <a:avLst/>
          </a:prstGeom>
          <a:noFill/>
          <a:ln w="9525">
            <a:noFill/>
            <a:miter lim="800000"/>
            <a:headEnd/>
            <a:tailEnd/>
          </a:ln>
        </p:spPr>
      </p:pic>
      <p:pic>
        <p:nvPicPr>
          <p:cNvPr id="311299" name="Picture 4"/>
          <p:cNvPicPr>
            <a:picLocks noChangeAspect="1" noChangeArrowheads="1"/>
          </p:cNvPicPr>
          <p:nvPr/>
        </p:nvPicPr>
        <p:blipFill>
          <a:blip r:embed="rId4"/>
          <a:srcRect/>
          <a:stretch>
            <a:fillRect/>
          </a:stretch>
        </p:blipFill>
        <p:spPr bwMode="auto">
          <a:xfrm>
            <a:off x="0" y="6453188"/>
            <a:ext cx="9144000" cy="425450"/>
          </a:xfrm>
          <a:prstGeom prst="rect">
            <a:avLst/>
          </a:prstGeom>
          <a:noFill/>
          <a:ln w="9525">
            <a:noFill/>
            <a:miter lim="800000"/>
            <a:headEnd/>
            <a:tailEnd/>
          </a:ln>
        </p:spPr>
      </p:pic>
      <p:sp>
        <p:nvSpPr>
          <p:cNvPr id="311300" name="Titre 1"/>
          <p:cNvSpPr>
            <a:spLocks/>
          </p:cNvSpPr>
          <p:nvPr/>
        </p:nvSpPr>
        <p:spPr bwMode="auto">
          <a:xfrm>
            <a:off x="4292600" y="-26988"/>
            <a:ext cx="4959350" cy="647701"/>
          </a:xfrm>
          <a:prstGeom prst="rect">
            <a:avLst/>
          </a:prstGeom>
          <a:noFill/>
          <a:ln w="9525">
            <a:noFill/>
            <a:miter lim="800000"/>
            <a:headEnd/>
            <a:tailEnd/>
          </a:ln>
        </p:spPr>
        <p:txBody>
          <a:bodyPr anchor="b"/>
          <a:lstStyle/>
          <a:p>
            <a:pPr>
              <a:lnSpc>
                <a:spcPct val="90000"/>
              </a:lnSpc>
            </a:pPr>
            <a:endParaRPr lang="fr-BE" sz="2400">
              <a:solidFill>
                <a:srgbClr val="1E6BBD"/>
              </a:solidFill>
              <a:latin typeface="Calibri" pitchFamily="34" charset="0"/>
              <a:cs typeface="Arial" charset="0"/>
            </a:endParaRPr>
          </a:p>
        </p:txBody>
      </p:sp>
      <p:grpSp>
        <p:nvGrpSpPr>
          <p:cNvPr id="311301" name="Groupe 1"/>
          <p:cNvGrpSpPr>
            <a:grpSpLocks/>
          </p:cNvGrpSpPr>
          <p:nvPr/>
        </p:nvGrpSpPr>
        <p:grpSpPr bwMode="auto">
          <a:xfrm>
            <a:off x="266700" y="1754188"/>
            <a:ext cx="2698750" cy="3924300"/>
            <a:chOff x="92075" y="1984375"/>
            <a:chExt cx="2698750" cy="3924300"/>
          </a:xfrm>
        </p:grpSpPr>
        <p:sp>
          <p:nvSpPr>
            <p:cNvPr id="311306" name="Rectangle 3"/>
            <p:cNvSpPr>
              <a:spLocks noChangeArrowheads="1"/>
            </p:cNvSpPr>
            <p:nvPr/>
          </p:nvSpPr>
          <p:spPr bwMode="auto">
            <a:xfrm>
              <a:off x="900113" y="1984375"/>
              <a:ext cx="1446212" cy="581025"/>
            </a:xfrm>
            <a:prstGeom prst="rect">
              <a:avLst/>
            </a:prstGeom>
            <a:noFill/>
            <a:ln w="9525">
              <a:noFill/>
              <a:miter lim="800000"/>
              <a:headEnd/>
              <a:tailEnd/>
            </a:ln>
          </p:spPr>
          <p:txBody>
            <a:bodyPr wrap="none" lIns="92075" tIns="46038" rIns="92075" bIns="46038">
              <a:spAutoFit/>
            </a:bodyPr>
            <a:lstStyle/>
            <a:p>
              <a:pPr algn="ctr" defTabSz="762000" eaLnBrk="0" hangingPunct="0"/>
              <a:r>
                <a:rPr lang="fr-BE">
                  <a:solidFill>
                    <a:srgbClr val="008000"/>
                  </a:solidFill>
                  <a:latin typeface="Verdana" pitchFamily="34" charset="0"/>
                </a:rPr>
                <a:t>Plasmatic</a:t>
              </a:r>
            </a:p>
            <a:p>
              <a:pPr algn="ctr" defTabSz="762000" eaLnBrk="0" hangingPunct="0"/>
              <a:r>
                <a:rPr lang="fr-BE" noProof="1">
                  <a:solidFill>
                    <a:srgbClr val="008000"/>
                  </a:solidFill>
                  <a:latin typeface="Verdana" pitchFamily="34" charset="0"/>
                </a:rPr>
                <a:t>Prot</a:t>
              </a:r>
              <a:r>
                <a:rPr lang="en-US">
                  <a:solidFill>
                    <a:srgbClr val="008000"/>
                  </a:solidFill>
                  <a:latin typeface="Verdana" pitchFamily="34" charset="0"/>
                </a:rPr>
                <a:t>h</a:t>
              </a:r>
              <a:r>
                <a:rPr lang="en-US" noProof="1">
                  <a:solidFill>
                    <a:srgbClr val="008000"/>
                  </a:solidFill>
                  <a:latin typeface="Verdana" pitchFamily="34" charset="0"/>
                </a:rPr>
                <a:t>rombin</a:t>
              </a:r>
            </a:p>
          </p:txBody>
        </p:sp>
        <p:sp>
          <p:nvSpPr>
            <p:cNvPr id="311307" name="Rectangle 4"/>
            <p:cNvSpPr>
              <a:spLocks noChangeArrowheads="1"/>
            </p:cNvSpPr>
            <p:nvPr/>
          </p:nvSpPr>
          <p:spPr bwMode="auto">
            <a:xfrm>
              <a:off x="1036638" y="3722688"/>
              <a:ext cx="1158875" cy="336550"/>
            </a:xfrm>
            <a:prstGeom prst="rect">
              <a:avLst/>
            </a:prstGeom>
            <a:noFill/>
            <a:ln w="9525">
              <a:noFill/>
              <a:miter lim="800000"/>
              <a:headEnd/>
              <a:tailEnd/>
            </a:ln>
          </p:spPr>
          <p:txBody>
            <a:bodyPr wrap="none" lIns="92075" tIns="46038" rIns="92075" bIns="46038">
              <a:spAutoFit/>
            </a:bodyPr>
            <a:lstStyle/>
            <a:p>
              <a:pPr defTabSz="762000" eaLnBrk="0" hangingPunct="0"/>
              <a:r>
                <a:rPr lang="fr-BE" noProof="1">
                  <a:solidFill>
                    <a:srgbClr val="008000"/>
                  </a:solidFill>
                  <a:latin typeface="Verdana" pitchFamily="34" charset="0"/>
                </a:rPr>
                <a:t>T</a:t>
              </a:r>
              <a:r>
                <a:rPr lang="en-US">
                  <a:solidFill>
                    <a:srgbClr val="008000"/>
                  </a:solidFill>
                  <a:latin typeface="Verdana" pitchFamily="34" charset="0"/>
                </a:rPr>
                <a:t>h</a:t>
              </a:r>
              <a:r>
                <a:rPr lang="en-US" noProof="1">
                  <a:solidFill>
                    <a:srgbClr val="008000"/>
                  </a:solidFill>
                  <a:latin typeface="Verdana" pitchFamily="34" charset="0"/>
                </a:rPr>
                <a:t>rombin</a:t>
              </a:r>
            </a:p>
          </p:txBody>
        </p:sp>
        <p:sp>
          <p:nvSpPr>
            <p:cNvPr id="311308" name="Rectangle 5"/>
            <p:cNvSpPr>
              <a:spLocks noChangeArrowheads="1"/>
            </p:cNvSpPr>
            <p:nvPr/>
          </p:nvSpPr>
          <p:spPr bwMode="auto">
            <a:xfrm>
              <a:off x="458788" y="5572125"/>
              <a:ext cx="2332037" cy="336550"/>
            </a:xfrm>
            <a:prstGeom prst="rect">
              <a:avLst/>
            </a:prstGeom>
            <a:noFill/>
            <a:ln w="9525">
              <a:noFill/>
              <a:miter lim="800000"/>
              <a:headEnd/>
              <a:tailEnd/>
            </a:ln>
          </p:spPr>
          <p:txBody>
            <a:bodyPr wrap="none" lIns="92075" tIns="46038" rIns="92075" bIns="46038">
              <a:spAutoFit/>
            </a:bodyPr>
            <a:lstStyle/>
            <a:p>
              <a:pPr algn="ctr" defTabSz="762000" eaLnBrk="0" hangingPunct="0"/>
              <a:r>
                <a:rPr lang="fr-BE">
                  <a:solidFill>
                    <a:srgbClr val="008000"/>
                  </a:solidFill>
                  <a:latin typeface="Verdana" pitchFamily="34" charset="0"/>
                </a:rPr>
                <a:t>Inactivated thrombin</a:t>
              </a:r>
              <a:endParaRPr lang="fr-BE" noProof="1">
                <a:solidFill>
                  <a:srgbClr val="008000"/>
                </a:solidFill>
                <a:latin typeface="Verdana" pitchFamily="34" charset="0"/>
              </a:endParaRPr>
            </a:p>
          </p:txBody>
        </p:sp>
        <p:sp>
          <p:nvSpPr>
            <p:cNvPr id="311309" name="Rectangle 6"/>
            <p:cNvSpPr>
              <a:spLocks noChangeArrowheads="1"/>
            </p:cNvSpPr>
            <p:nvPr/>
          </p:nvSpPr>
          <p:spPr bwMode="auto">
            <a:xfrm rot="-2085573">
              <a:off x="92075" y="2924175"/>
              <a:ext cx="1311275" cy="346075"/>
            </a:xfrm>
            <a:prstGeom prst="rect">
              <a:avLst/>
            </a:prstGeom>
            <a:solidFill>
              <a:srgbClr val="CCECFF"/>
            </a:solidFill>
            <a:ln w="9525">
              <a:solidFill>
                <a:schemeClr val="tx1"/>
              </a:solidFill>
              <a:miter lim="800000"/>
              <a:headEnd/>
              <a:tailEnd/>
            </a:ln>
          </p:spPr>
          <p:txBody>
            <a:bodyPr wrap="none" lIns="92075" tIns="46038" rIns="92075" bIns="46038">
              <a:spAutoFit/>
            </a:bodyPr>
            <a:lstStyle/>
            <a:p>
              <a:pPr defTabSz="762000" eaLnBrk="0" hangingPunct="0"/>
              <a:r>
                <a:rPr lang="en-US" b="1">
                  <a:latin typeface="Calibri" pitchFamily="34" charset="0"/>
                </a:rPr>
                <a:t>ZGGR-AMC</a:t>
              </a:r>
              <a:endParaRPr lang="en-US" b="1" noProof="1">
                <a:latin typeface="Calibri" pitchFamily="34" charset="0"/>
              </a:endParaRPr>
            </a:p>
          </p:txBody>
        </p:sp>
        <p:sp>
          <p:nvSpPr>
            <p:cNvPr id="311310" name="Line 7"/>
            <p:cNvSpPr>
              <a:spLocks noChangeShapeType="1"/>
            </p:cNvSpPr>
            <p:nvPr/>
          </p:nvSpPr>
          <p:spPr bwMode="auto">
            <a:xfrm>
              <a:off x="1619250" y="2636838"/>
              <a:ext cx="14288" cy="1038225"/>
            </a:xfrm>
            <a:prstGeom prst="line">
              <a:avLst/>
            </a:prstGeom>
            <a:noFill/>
            <a:ln w="38100">
              <a:solidFill>
                <a:schemeClr val="tx1"/>
              </a:solidFill>
              <a:round/>
              <a:headEnd type="none" w="sm" len="sm"/>
              <a:tailEnd type="stealth" w="med" len="lg"/>
            </a:ln>
          </p:spPr>
          <p:txBody>
            <a:bodyPr wrap="none" anchor="ctr"/>
            <a:lstStyle/>
            <a:p>
              <a:endParaRPr lang="fr-FR"/>
            </a:p>
          </p:txBody>
        </p:sp>
        <p:sp>
          <p:nvSpPr>
            <p:cNvPr id="311311" name="Line 8"/>
            <p:cNvSpPr>
              <a:spLocks noChangeShapeType="1"/>
            </p:cNvSpPr>
            <p:nvPr/>
          </p:nvSpPr>
          <p:spPr bwMode="auto">
            <a:xfrm>
              <a:off x="1633538" y="4149725"/>
              <a:ext cx="0" cy="1287463"/>
            </a:xfrm>
            <a:prstGeom prst="line">
              <a:avLst/>
            </a:prstGeom>
            <a:noFill/>
            <a:ln w="38100">
              <a:solidFill>
                <a:schemeClr val="tx1"/>
              </a:solidFill>
              <a:round/>
              <a:headEnd type="none" w="sm" len="sm"/>
              <a:tailEnd type="stealth" w="med" len="lg"/>
            </a:ln>
          </p:spPr>
          <p:txBody>
            <a:bodyPr wrap="none" anchor="ctr"/>
            <a:lstStyle/>
            <a:p>
              <a:endParaRPr lang="fr-FR"/>
            </a:p>
          </p:txBody>
        </p:sp>
        <p:sp>
          <p:nvSpPr>
            <p:cNvPr id="311312" name="Line 9"/>
            <p:cNvSpPr>
              <a:spLocks noChangeShapeType="1"/>
            </p:cNvSpPr>
            <p:nvPr/>
          </p:nvSpPr>
          <p:spPr bwMode="auto">
            <a:xfrm>
              <a:off x="992188" y="3213100"/>
              <a:ext cx="1276350" cy="1398588"/>
            </a:xfrm>
            <a:prstGeom prst="line">
              <a:avLst/>
            </a:prstGeom>
            <a:noFill/>
            <a:ln w="63500">
              <a:solidFill>
                <a:srgbClr val="FF6600">
                  <a:alpha val="70195"/>
                </a:srgbClr>
              </a:solidFill>
              <a:round/>
              <a:headEnd type="none" w="sm" len="sm"/>
              <a:tailEnd type="stealth" w="med" len="lg"/>
            </a:ln>
          </p:spPr>
          <p:txBody>
            <a:bodyPr wrap="none" anchor="ctr"/>
            <a:lstStyle/>
            <a:p>
              <a:endParaRPr lang="fr-FR"/>
            </a:p>
          </p:txBody>
        </p:sp>
        <p:sp>
          <p:nvSpPr>
            <p:cNvPr id="311313" name="Rectangle 10"/>
            <p:cNvSpPr>
              <a:spLocks noChangeArrowheads="1"/>
            </p:cNvSpPr>
            <p:nvPr/>
          </p:nvSpPr>
          <p:spPr bwMode="auto">
            <a:xfrm rot="-2241575">
              <a:off x="2098675" y="4652963"/>
              <a:ext cx="655638" cy="346075"/>
            </a:xfrm>
            <a:prstGeom prst="rect">
              <a:avLst/>
            </a:prstGeom>
            <a:solidFill>
              <a:srgbClr val="CCECFF"/>
            </a:solidFill>
            <a:ln w="9525">
              <a:solidFill>
                <a:schemeClr val="tx1"/>
              </a:solidFill>
              <a:miter lim="800000"/>
              <a:headEnd/>
              <a:tailEnd/>
            </a:ln>
          </p:spPr>
          <p:txBody>
            <a:bodyPr wrap="none" lIns="92075" tIns="46038" rIns="92075" bIns="46038">
              <a:spAutoFit/>
            </a:bodyPr>
            <a:lstStyle/>
            <a:p>
              <a:pPr defTabSz="762000" eaLnBrk="0" hangingPunct="0"/>
              <a:r>
                <a:rPr lang="en-US" b="1">
                  <a:solidFill>
                    <a:srgbClr val="FF3300"/>
                  </a:solidFill>
                  <a:latin typeface="Calibri" pitchFamily="34" charset="0"/>
                </a:rPr>
                <a:t>AMC</a:t>
              </a:r>
              <a:endParaRPr lang="en-US" b="1" noProof="1">
                <a:solidFill>
                  <a:srgbClr val="FF3300"/>
                </a:solidFill>
                <a:latin typeface="Calibri" pitchFamily="34" charset="0"/>
              </a:endParaRPr>
            </a:p>
          </p:txBody>
        </p:sp>
      </p:grpSp>
      <p:sp>
        <p:nvSpPr>
          <p:cNvPr id="311302" name="Rectangle 9"/>
          <p:cNvSpPr>
            <a:spLocks noChangeArrowheads="1"/>
          </p:cNvSpPr>
          <p:nvPr/>
        </p:nvSpPr>
        <p:spPr bwMode="auto">
          <a:xfrm>
            <a:off x="7415213" y="5795963"/>
            <a:ext cx="1657350" cy="549275"/>
          </a:xfrm>
          <a:prstGeom prst="rect">
            <a:avLst/>
          </a:prstGeom>
          <a:noFill/>
          <a:ln w="9525">
            <a:noFill/>
            <a:miter lim="800000"/>
            <a:headEnd/>
            <a:tailEnd/>
          </a:ln>
        </p:spPr>
        <p:txBody>
          <a:bodyPr anchor="ctr">
            <a:spAutoFit/>
          </a:bodyPr>
          <a:lstStyle/>
          <a:p>
            <a:pPr algn="r"/>
            <a:r>
              <a:rPr lang="fr-BE" sz="1000">
                <a:latin typeface="Calibri" pitchFamily="34" charset="0"/>
              </a:rPr>
              <a:t>Hemker et al</a:t>
            </a:r>
            <a:r>
              <a:rPr lang="fr-BE" sz="1000" i="1">
                <a:latin typeface="Calibri" pitchFamily="34" charset="0"/>
              </a:rPr>
              <a:t>.</a:t>
            </a:r>
            <a:r>
              <a:rPr lang="fr-BE" sz="1000">
                <a:latin typeface="Calibri" pitchFamily="34" charset="0"/>
              </a:rPr>
              <a:t>, </a:t>
            </a:r>
            <a:r>
              <a:rPr lang="fr-BE" sz="1000" b="1">
                <a:latin typeface="Calibri" pitchFamily="34" charset="0"/>
              </a:rPr>
              <a:t>2002</a:t>
            </a:r>
          </a:p>
          <a:p>
            <a:pPr algn="r"/>
            <a:r>
              <a:rPr lang="fr-BE" sz="1000">
                <a:latin typeface="Calibri" pitchFamily="34" charset="0"/>
              </a:rPr>
              <a:t>Hemker et al.,</a:t>
            </a:r>
            <a:r>
              <a:rPr lang="en-US" sz="1000">
                <a:latin typeface="Calibri" pitchFamily="34" charset="0"/>
              </a:rPr>
              <a:t> </a:t>
            </a:r>
            <a:r>
              <a:rPr lang="en-US" sz="1000" b="1">
                <a:latin typeface="Calibri" pitchFamily="34" charset="0"/>
              </a:rPr>
              <a:t>2003</a:t>
            </a:r>
            <a:r>
              <a:rPr lang="en-US" sz="1000">
                <a:latin typeface="Calibri" pitchFamily="34" charset="0"/>
              </a:rPr>
              <a:t> </a:t>
            </a:r>
          </a:p>
          <a:p>
            <a:pPr algn="r"/>
            <a:r>
              <a:rPr lang="en-US" sz="1000">
                <a:latin typeface="Calibri" pitchFamily="34" charset="0"/>
              </a:rPr>
              <a:t>Robert et al., </a:t>
            </a:r>
            <a:r>
              <a:rPr lang="en-US" sz="1000" b="1">
                <a:latin typeface="Calibri" pitchFamily="34" charset="0"/>
              </a:rPr>
              <a:t>2009</a:t>
            </a:r>
            <a:endParaRPr lang="fr-BE" sz="1000">
              <a:latin typeface="Calibri" pitchFamily="34" charset="0"/>
            </a:endParaRPr>
          </a:p>
        </p:txBody>
      </p:sp>
      <p:sp>
        <p:nvSpPr>
          <p:cNvPr id="311303" name="Rectangle 3"/>
          <p:cNvSpPr>
            <a:spLocks noChangeArrowheads="1"/>
          </p:cNvSpPr>
          <p:nvPr/>
        </p:nvSpPr>
        <p:spPr bwMode="auto">
          <a:xfrm>
            <a:off x="323850" y="836613"/>
            <a:ext cx="8229600" cy="576262"/>
          </a:xfrm>
          <a:prstGeom prst="rect">
            <a:avLst/>
          </a:prstGeom>
          <a:noFill/>
          <a:ln w="9525">
            <a:noFill/>
            <a:miter lim="800000"/>
            <a:headEnd/>
            <a:tailEnd/>
          </a:ln>
        </p:spPr>
        <p:txBody>
          <a:bodyPr anchor="b"/>
          <a:lstStyle/>
          <a:p>
            <a:r>
              <a:rPr lang="fr-BE" sz="2000">
                <a:latin typeface="Calibri" pitchFamily="34" charset="0"/>
              </a:rPr>
              <a:t>Thrombin activity measurement - cTGT</a:t>
            </a:r>
            <a:endParaRPr lang="fr-FR" sz="2000" i="1">
              <a:latin typeface="Calibri" pitchFamily="34" charset="0"/>
            </a:endParaRPr>
          </a:p>
        </p:txBody>
      </p:sp>
      <p:sp>
        <p:nvSpPr>
          <p:cNvPr id="311304" name="ZoneTexte 18"/>
          <p:cNvSpPr txBox="1">
            <a:spLocks noChangeArrowheads="1"/>
          </p:cNvSpPr>
          <p:nvPr/>
        </p:nvSpPr>
        <p:spPr bwMode="auto">
          <a:xfrm>
            <a:off x="4256088" y="111125"/>
            <a:ext cx="4887912" cy="461963"/>
          </a:xfrm>
          <a:prstGeom prst="rect">
            <a:avLst/>
          </a:prstGeom>
          <a:noFill/>
          <a:ln w="9525">
            <a:noFill/>
            <a:miter lim="800000"/>
            <a:headEnd/>
            <a:tailEnd/>
          </a:ln>
        </p:spPr>
        <p:txBody>
          <a:bodyPr>
            <a:spAutoFit/>
          </a:bodyPr>
          <a:lstStyle/>
          <a:p>
            <a:r>
              <a:rPr lang="fr-BE" sz="2400">
                <a:solidFill>
                  <a:srgbClr val="1E6BBD"/>
                </a:solidFill>
                <a:latin typeface="Calibri" pitchFamily="34" charset="0"/>
                <a:cs typeface="Arial" charset="0"/>
              </a:rPr>
              <a:t>Thrombin generation assay : principle</a:t>
            </a:r>
          </a:p>
        </p:txBody>
      </p:sp>
      <p:sp>
        <p:nvSpPr>
          <p:cNvPr id="311305" name="ZoneTexte 19"/>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a:latin typeface="Calibri" pitchFamily="34" charset="0"/>
              </a:rPr>
              <a:t>Introduction – Hemolysis – Primary haemostasis – </a:t>
            </a:r>
            <a:r>
              <a:rPr lang="fr-BE" sz="1600" b="1">
                <a:solidFill>
                  <a:schemeClr val="bg1"/>
                </a:solidFill>
                <a:latin typeface="Calibri" pitchFamily="34" charset="0"/>
              </a:rPr>
              <a:t>Secondary haemostasis </a:t>
            </a:r>
            <a:r>
              <a:rPr lang="fr-BE" sz="1600">
                <a:latin typeface="Calibri" pitchFamily="34" charset="0"/>
              </a:rPr>
              <a:t>– Fibrinolysis - Conclusion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3"/>
          <p:cNvPicPr>
            <a:picLocks noChangeAspect="1" noChangeArrowheads="1"/>
          </p:cNvPicPr>
          <p:nvPr/>
        </p:nvPicPr>
        <p:blipFill>
          <a:blip r:embed="rId3" cstate="print"/>
          <a:srcRect/>
          <a:stretch>
            <a:fillRect/>
          </a:stretch>
        </p:blipFill>
        <p:spPr bwMode="auto">
          <a:xfrm>
            <a:off x="-19050" y="0"/>
            <a:ext cx="4302125" cy="765175"/>
          </a:xfrm>
          <a:prstGeom prst="rect">
            <a:avLst/>
          </a:prstGeom>
          <a:noFill/>
          <a:ln w="9525">
            <a:noFill/>
            <a:miter lim="800000"/>
            <a:headEnd/>
            <a:tailEnd/>
          </a:ln>
        </p:spPr>
      </p:pic>
      <p:sp>
        <p:nvSpPr>
          <p:cNvPr id="56" name="Titre 1"/>
          <p:cNvSpPr>
            <a:spLocks/>
          </p:cNvSpPr>
          <p:nvPr/>
        </p:nvSpPr>
        <p:spPr bwMode="auto">
          <a:xfrm>
            <a:off x="4211638" y="44995"/>
            <a:ext cx="4752429" cy="647701"/>
          </a:xfrm>
          <a:prstGeom prst="rect">
            <a:avLst/>
          </a:prstGeom>
          <a:noFill/>
          <a:ln w="9525">
            <a:noFill/>
            <a:miter lim="800000"/>
            <a:headEnd/>
            <a:tailEnd/>
          </a:ln>
        </p:spPr>
        <p:txBody>
          <a:bodyPr anchor="b"/>
          <a:lstStyle/>
          <a:p>
            <a:pPr>
              <a:lnSpc>
                <a:spcPct val="90000"/>
              </a:lnSpc>
            </a:pPr>
            <a:r>
              <a:rPr lang="fr-BE" sz="2800" dirty="0" err="1" smtClean="0">
                <a:solidFill>
                  <a:srgbClr val="1E6BBD"/>
                </a:solidFill>
                <a:latin typeface="Calibri" pitchFamily="34" charset="0"/>
                <a:cs typeface="Arial" charset="0"/>
              </a:rPr>
              <a:t>Secondary</a:t>
            </a:r>
            <a:r>
              <a:rPr lang="fr-BE" sz="2800" dirty="0" smtClean="0">
                <a:solidFill>
                  <a:srgbClr val="1E6BBD"/>
                </a:solidFill>
                <a:latin typeface="Calibri" pitchFamily="34" charset="0"/>
                <a:cs typeface="Arial" charset="0"/>
              </a:rPr>
              <a:t> </a:t>
            </a:r>
            <a:r>
              <a:rPr lang="fr-BE" sz="2800" dirty="0" err="1" smtClean="0">
                <a:solidFill>
                  <a:srgbClr val="1E6BBD"/>
                </a:solidFill>
                <a:latin typeface="Calibri" pitchFamily="34" charset="0"/>
                <a:cs typeface="Arial" charset="0"/>
              </a:rPr>
              <a:t>hemostasis</a:t>
            </a:r>
            <a:r>
              <a:rPr lang="fr-BE" sz="2800" dirty="0" smtClean="0">
                <a:solidFill>
                  <a:srgbClr val="1E6BBD"/>
                </a:solidFill>
                <a:latin typeface="Calibri" pitchFamily="34" charset="0"/>
                <a:cs typeface="Arial" charset="0"/>
              </a:rPr>
              <a:t> - </a:t>
            </a:r>
            <a:r>
              <a:rPr lang="fr-BE" sz="2800" dirty="0" err="1" smtClean="0">
                <a:solidFill>
                  <a:srgbClr val="1E6BBD"/>
                </a:solidFill>
                <a:latin typeface="Calibri" pitchFamily="34" charset="0"/>
                <a:cs typeface="Arial" charset="0"/>
              </a:rPr>
              <a:t>cTGT</a:t>
            </a:r>
            <a:endParaRPr lang="fr-BE" sz="2800" dirty="0">
              <a:solidFill>
                <a:srgbClr val="1E6BBD"/>
              </a:solidFill>
              <a:latin typeface="Calibri" pitchFamily="34" charset="0"/>
              <a:cs typeface="Arial" charset="0"/>
            </a:endParaRPr>
          </a:p>
        </p:txBody>
      </p:sp>
      <p:sp>
        <p:nvSpPr>
          <p:cNvPr id="62" name="Text Box 40"/>
          <p:cNvSpPr txBox="1">
            <a:spLocks noChangeArrowheads="1"/>
          </p:cNvSpPr>
          <p:nvPr/>
        </p:nvSpPr>
        <p:spPr bwMode="auto">
          <a:xfrm>
            <a:off x="323850" y="838045"/>
            <a:ext cx="8253413"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eaLnBrk="1" hangingPunct="1">
              <a:lnSpc>
                <a:spcPct val="110000"/>
              </a:lnSpc>
              <a:spcBef>
                <a:spcPct val="15000"/>
              </a:spcBef>
              <a:spcAft>
                <a:spcPct val="15000"/>
              </a:spcAft>
            </a:pPr>
            <a:r>
              <a:rPr lang="en-US" sz="2000" dirty="0"/>
              <a:t>The acquired data are automatically processed by the </a:t>
            </a:r>
            <a:r>
              <a:rPr lang="en-US" sz="2000" dirty="0" err="1"/>
              <a:t>Thrombinoscope</a:t>
            </a:r>
            <a:r>
              <a:rPr lang="fr-BE" sz="2000" b="1" i="1" baseline="30000" dirty="0"/>
              <a:t>®</a:t>
            </a:r>
            <a:r>
              <a:rPr lang="en-US" sz="2000" dirty="0"/>
              <a:t> software to give </a:t>
            </a:r>
            <a:r>
              <a:rPr lang="en-US" sz="2000" u="sng" dirty="0"/>
              <a:t>thrombin generation curves</a:t>
            </a:r>
            <a:r>
              <a:rPr lang="en-US" sz="2000" dirty="0"/>
              <a:t> and measurement parameters as </a:t>
            </a:r>
            <a:r>
              <a:rPr lang="fr-FR" sz="2000" dirty="0" err="1"/>
              <a:t>lag</a:t>
            </a:r>
            <a:r>
              <a:rPr lang="fr-FR" sz="2000" dirty="0"/>
              <a:t> time, </a:t>
            </a:r>
            <a:r>
              <a:rPr lang="fr-FR" sz="2000" dirty="0" err="1"/>
              <a:t>C</a:t>
            </a:r>
            <a:r>
              <a:rPr lang="fr-FR" sz="2000" baseline="-25000" dirty="0" err="1"/>
              <a:t>max</a:t>
            </a:r>
            <a:r>
              <a:rPr lang="fr-FR" sz="2000" dirty="0"/>
              <a:t>, ETP et </a:t>
            </a:r>
            <a:r>
              <a:rPr lang="fr-FR" sz="2000" dirty="0" err="1"/>
              <a:t>T</a:t>
            </a:r>
            <a:r>
              <a:rPr lang="fr-FR" sz="2000" baseline="-25000" dirty="0" err="1"/>
              <a:t>max</a:t>
            </a:r>
            <a:endParaRPr lang="fr-BE" sz="2000" dirty="0"/>
          </a:p>
        </p:txBody>
      </p:sp>
      <p:sp>
        <p:nvSpPr>
          <p:cNvPr id="63" name="Rectangle 42"/>
          <p:cNvSpPr>
            <a:spLocks noChangeArrowheads="1"/>
          </p:cNvSpPr>
          <p:nvPr/>
        </p:nvSpPr>
        <p:spPr bwMode="auto">
          <a:xfrm>
            <a:off x="2378758" y="2132856"/>
            <a:ext cx="4392836" cy="3133724"/>
          </a:xfrm>
          <a:prstGeom prst="rect">
            <a:avLst/>
          </a:prstGeom>
          <a:solidFill>
            <a:srgbClr val="FFFFFF"/>
          </a:solidFill>
          <a:ln w="19050">
            <a:solidFill>
              <a:srgbClr val="000000"/>
            </a:solidFill>
            <a:miter lim="800000"/>
            <a:headEnd/>
            <a:tailEnd/>
          </a:ln>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fr-BE" sz="1800"/>
          </a:p>
        </p:txBody>
      </p:sp>
      <p:sp>
        <p:nvSpPr>
          <p:cNvPr id="64" name="Line 43"/>
          <p:cNvSpPr>
            <a:spLocks noChangeShapeType="1"/>
          </p:cNvSpPr>
          <p:nvPr/>
        </p:nvSpPr>
        <p:spPr bwMode="auto">
          <a:xfrm>
            <a:off x="2887663" y="2443445"/>
            <a:ext cx="1587" cy="202406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5" name="Line 44"/>
          <p:cNvSpPr>
            <a:spLocks noChangeShapeType="1"/>
          </p:cNvSpPr>
          <p:nvPr/>
        </p:nvSpPr>
        <p:spPr bwMode="auto">
          <a:xfrm>
            <a:off x="2828925" y="4467508"/>
            <a:ext cx="58738"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6" name="Line 45"/>
          <p:cNvSpPr>
            <a:spLocks noChangeShapeType="1"/>
          </p:cNvSpPr>
          <p:nvPr/>
        </p:nvSpPr>
        <p:spPr bwMode="auto">
          <a:xfrm>
            <a:off x="2827338" y="2443445"/>
            <a:ext cx="58737" cy="15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7" name="Line 46"/>
          <p:cNvSpPr>
            <a:spLocks noChangeShapeType="1"/>
          </p:cNvSpPr>
          <p:nvPr/>
        </p:nvSpPr>
        <p:spPr bwMode="auto">
          <a:xfrm>
            <a:off x="2887663" y="4467508"/>
            <a:ext cx="3516312" cy="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8" name="Line 47"/>
          <p:cNvSpPr>
            <a:spLocks noChangeShapeType="1"/>
          </p:cNvSpPr>
          <p:nvPr/>
        </p:nvSpPr>
        <p:spPr bwMode="auto">
          <a:xfrm flipV="1">
            <a:off x="2887663" y="4467508"/>
            <a:ext cx="1587" cy="4603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69" name="Line 48"/>
          <p:cNvSpPr>
            <a:spLocks noChangeShapeType="1"/>
          </p:cNvSpPr>
          <p:nvPr/>
        </p:nvSpPr>
        <p:spPr bwMode="auto">
          <a:xfrm flipV="1">
            <a:off x="3889375" y="4467508"/>
            <a:ext cx="1588" cy="4603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70" name="Line 49"/>
          <p:cNvSpPr>
            <a:spLocks noChangeShapeType="1"/>
          </p:cNvSpPr>
          <p:nvPr/>
        </p:nvSpPr>
        <p:spPr bwMode="auto">
          <a:xfrm flipV="1">
            <a:off x="4900613" y="4467508"/>
            <a:ext cx="1587" cy="4603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71" name="Line 50"/>
          <p:cNvSpPr>
            <a:spLocks noChangeShapeType="1"/>
          </p:cNvSpPr>
          <p:nvPr/>
        </p:nvSpPr>
        <p:spPr bwMode="auto">
          <a:xfrm flipV="1">
            <a:off x="5903913" y="4467508"/>
            <a:ext cx="0" cy="4603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fr-BE"/>
          </a:p>
        </p:txBody>
      </p:sp>
      <p:sp>
        <p:nvSpPr>
          <p:cNvPr id="72" name="Freeform 51"/>
          <p:cNvSpPr>
            <a:spLocks/>
          </p:cNvSpPr>
          <p:nvPr/>
        </p:nvSpPr>
        <p:spPr bwMode="auto">
          <a:xfrm>
            <a:off x="2954338" y="2740308"/>
            <a:ext cx="3181350" cy="1795462"/>
          </a:xfrm>
          <a:custGeom>
            <a:avLst/>
            <a:gdLst>
              <a:gd name="T0" fmla="*/ 22 w 1763"/>
              <a:gd name="T1" fmla="*/ 1218 h 999"/>
              <a:gd name="T2" fmla="*/ 70 w 1763"/>
              <a:gd name="T3" fmla="*/ 1218 h 999"/>
              <a:gd name="T4" fmla="*/ 119 w 1763"/>
              <a:gd name="T5" fmla="*/ 1223 h 999"/>
              <a:gd name="T6" fmla="*/ 168 w 1763"/>
              <a:gd name="T7" fmla="*/ 1223 h 999"/>
              <a:gd name="T8" fmla="*/ 216 w 1763"/>
              <a:gd name="T9" fmla="*/ 1218 h 999"/>
              <a:gd name="T10" fmla="*/ 264 w 1763"/>
              <a:gd name="T11" fmla="*/ 1218 h 999"/>
              <a:gd name="T12" fmla="*/ 314 w 1763"/>
              <a:gd name="T13" fmla="*/ 1218 h 999"/>
              <a:gd name="T14" fmla="*/ 362 w 1763"/>
              <a:gd name="T15" fmla="*/ 1207 h 999"/>
              <a:gd name="T16" fmla="*/ 410 w 1763"/>
              <a:gd name="T17" fmla="*/ 1176 h 999"/>
              <a:gd name="T18" fmla="*/ 460 w 1763"/>
              <a:gd name="T19" fmla="*/ 1075 h 999"/>
              <a:gd name="T20" fmla="*/ 508 w 1763"/>
              <a:gd name="T21" fmla="*/ 860 h 999"/>
              <a:gd name="T22" fmla="*/ 556 w 1763"/>
              <a:gd name="T23" fmla="*/ 565 h 999"/>
              <a:gd name="T24" fmla="*/ 606 w 1763"/>
              <a:gd name="T25" fmla="*/ 300 h 999"/>
              <a:gd name="T26" fmla="*/ 654 w 1763"/>
              <a:gd name="T27" fmla="*/ 127 h 999"/>
              <a:gd name="T28" fmla="*/ 702 w 1763"/>
              <a:gd name="T29" fmla="*/ 37 h 999"/>
              <a:gd name="T30" fmla="*/ 752 w 1763"/>
              <a:gd name="T31" fmla="*/ 0 h 999"/>
              <a:gd name="T32" fmla="*/ 800 w 1763"/>
              <a:gd name="T33" fmla="*/ 37 h 999"/>
              <a:gd name="T34" fmla="*/ 848 w 1763"/>
              <a:gd name="T35" fmla="*/ 69 h 999"/>
              <a:gd name="T36" fmla="*/ 898 w 1763"/>
              <a:gd name="T37" fmla="*/ 159 h 999"/>
              <a:gd name="T38" fmla="*/ 946 w 1763"/>
              <a:gd name="T39" fmla="*/ 337 h 999"/>
              <a:gd name="T40" fmla="*/ 989 w 1763"/>
              <a:gd name="T41" fmla="*/ 459 h 999"/>
              <a:gd name="T42" fmla="*/ 1038 w 1763"/>
              <a:gd name="T43" fmla="*/ 585 h 999"/>
              <a:gd name="T44" fmla="*/ 1087 w 1763"/>
              <a:gd name="T45" fmla="*/ 738 h 999"/>
              <a:gd name="T46" fmla="*/ 1135 w 1763"/>
              <a:gd name="T47" fmla="*/ 770 h 999"/>
              <a:gd name="T48" fmla="*/ 1184 w 1763"/>
              <a:gd name="T49" fmla="*/ 907 h 999"/>
              <a:gd name="T50" fmla="*/ 1233 w 1763"/>
              <a:gd name="T51" fmla="*/ 969 h 999"/>
              <a:gd name="T52" fmla="*/ 1281 w 1763"/>
              <a:gd name="T53" fmla="*/ 1023 h 999"/>
              <a:gd name="T54" fmla="*/ 1330 w 1763"/>
              <a:gd name="T55" fmla="*/ 1038 h 999"/>
              <a:gd name="T56" fmla="*/ 1378 w 1763"/>
              <a:gd name="T57" fmla="*/ 1097 h 999"/>
              <a:gd name="T58" fmla="*/ 1427 w 1763"/>
              <a:gd name="T59" fmla="*/ 1139 h 999"/>
              <a:gd name="T60" fmla="*/ 1476 w 1763"/>
              <a:gd name="T61" fmla="*/ 1160 h 999"/>
              <a:gd name="T62" fmla="*/ 1524 w 1763"/>
              <a:gd name="T63" fmla="*/ 1160 h 999"/>
              <a:gd name="T64" fmla="*/ 1573 w 1763"/>
              <a:gd name="T65" fmla="*/ 1186 h 999"/>
              <a:gd name="T66" fmla="*/ 1622 w 1763"/>
              <a:gd name="T67" fmla="*/ 1197 h 999"/>
              <a:gd name="T68" fmla="*/ 1670 w 1763"/>
              <a:gd name="T69" fmla="*/ 1202 h 999"/>
              <a:gd name="T70" fmla="*/ 1719 w 1763"/>
              <a:gd name="T71" fmla="*/ 1218 h 999"/>
              <a:gd name="T72" fmla="*/ 1767 w 1763"/>
              <a:gd name="T73" fmla="*/ 1239 h 999"/>
              <a:gd name="T74" fmla="*/ 1816 w 1763"/>
              <a:gd name="T75" fmla="*/ 1202 h 999"/>
              <a:gd name="T76" fmla="*/ 1864 w 1763"/>
              <a:gd name="T77" fmla="*/ 1212 h 999"/>
              <a:gd name="T78" fmla="*/ 1913 w 1763"/>
              <a:gd name="T79" fmla="*/ 1218 h 999"/>
              <a:gd name="T80" fmla="*/ 1962 w 1763"/>
              <a:gd name="T81" fmla="*/ 1234 h 999"/>
              <a:gd name="T82" fmla="*/ 2005 w 1763"/>
              <a:gd name="T83" fmla="*/ 1234 h 999"/>
              <a:gd name="T84" fmla="*/ 2053 w 1763"/>
              <a:gd name="T85" fmla="*/ 1228 h 999"/>
              <a:gd name="T86" fmla="*/ 2103 w 1763"/>
              <a:gd name="T87" fmla="*/ 1223 h 999"/>
              <a:gd name="T88" fmla="*/ 2151 w 1763"/>
              <a:gd name="T89" fmla="*/ 1260 h 999"/>
              <a:gd name="T90" fmla="*/ 2199 w 1763"/>
              <a:gd name="T91" fmla="*/ 1212 h 999"/>
              <a:gd name="T92" fmla="*/ 2249 w 1763"/>
              <a:gd name="T93" fmla="*/ 1202 h 999"/>
              <a:gd name="T94" fmla="*/ 2297 w 1763"/>
              <a:gd name="T95" fmla="*/ 1271 h 9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63" h="999">
                <a:moveTo>
                  <a:pt x="0" y="957"/>
                </a:moveTo>
                <a:lnTo>
                  <a:pt x="17" y="957"/>
                </a:lnTo>
                <a:lnTo>
                  <a:pt x="37" y="961"/>
                </a:lnTo>
                <a:lnTo>
                  <a:pt x="54" y="957"/>
                </a:lnTo>
                <a:lnTo>
                  <a:pt x="75" y="957"/>
                </a:lnTo>
                <a:lnTo>
                  <a:pt x="91" y="961"/>
                </a:lnTo>
                <a:lnTo>
                  <a:pt x="112" y="957"/>
                </a:lnTo>
                <a:lnTo>
                  <a:pt x="129" y="961"/>
                </a:lnTo>
                <a:lnTo>
                  <a:pt x="149" y="957"/>
                </a:lnTo>
                <a:lnTo>
                  <a:pt x="166" y="957"/>
                </a:lnTo>
                <a:lnTo>
                  <a:pt x="187" y="957"/>
                </a:lnTo>
                <a:lnTo>
                  <a:pt x="203" y="957"/>
                </a:lnTo>
                <a:lnTo>
                  <a:pt x="224" y="957"/>
                </a:lnTo>
                <a:lnTo>
                  <a:pt x="241" y="957"/>
                </a:lnTo>
                <a:lnTo>
                  <a:pt x="261" y="953"/>
                </a:lnTo>
                <a:lnTo>
                  <a:pt x="278" y="949"/>
                </a:lnTo>
                <a:lnTo>
                  <a:pt x="299" y="941"/>
                </a:lnTo>
                <a:lnTo>
                  <a:pt x="315" y="924"/>
                </a:lnTo>
                <a:lnTo>
                  <a:pt x="336" y="891"/>
                </a:lnTo>
                <a:lnTo>
                  <a:pt x="353" y="845"/>
                </a:lnTo>
                <a:lnTo>
                  <a:pt x="369" y="771"/>
                </a:lnTo>
                <a:lnTo>
                  <a:pt x="390" y="676"/>
                </a:lnTo>
                <a:lnTo>
                  <a:pt x="407" y="576"/>
                </a:lnTo>
                <a:lnTo>
                  <a:pt x="427" y="444"/>
                </a:lnTo>
                <a:lnTo>
                  <a:pt x="444" y="369"/>
                </a:lnTo>
                <a:lnTo>
                  <a:pt x="465" y="236"/>
                </a:lnTo>
                <a:lnTo>
                  <a:pt x="481" y="199"/>
                </a:lnTo>
                <a:lnTo>
                  <a:pt x="502" y="100"/>
                </a:lnTo>
                <a:lnTo>
                  <a:pt x="519" y="91"/>
                </a:lnTo>
                <a:lnTo>
                  <a:pt x="539" y="29"/>
                </a:lnTo>
                <a:lnTo>
                  <a:pt x="556" y="38"/>
                </a:lnTo>
                <a:lnTo>
                  <a:pt x="577" y="0"/>
                </a:lnTo>
                <a:lnTo>
                  <a:pt x="593" y="46"/>
                </a:lnTo>
                <a:lnTo>
                  <a:pt x="614" y="29"/>
                </a:lnTo>
                <a:lnTo>
                  <a:pt x="631" y="50"/>
                </a:lnTo>
                <a:lnTo>
                  <a:pt x="651" y="54"/>
                </a:lnTo>
                <a:lnTo>
                  <a:pt x="668" y="137"/>
                </a:lnTo>
                <a:lnTo>
                  <a:pt x="689" y="125"/>
                </a:lnTo>
                <a:lnTo>
                  <a:pt x="705" y="241"/>
                </a:lnTo>
                <a:lnTo>
                  <a:pt x="726" y="265"/>
                </a:lnTo>
                <a:lnTo>
                  <a:pt x="743" y="319"/>
                </a:lnTo>
                <a:lnTo>
                  <a:pt x="759" y="361"/>
                </a:lnTo>
                <a:lnTo>
                  <a:pt x="780" y="423"/>
                </a:lnTo>
                <a:lnTo>
                  <a:pt x="797" y="460"/>
                </a:lnTo>
                <a:lnTo>
                  <a:pt x="817" y="489"/>
                </a:lnTo>
                <a:lnTo>
                  <a:pt x="834" y="580"/>
                </a:lnTo>
                <a:lnTo>
                  <a:pt x="855" y="597"/>
                </a:lnTo>
                <a:lnTo>
                  <a:pt x="871" y="605"/>
                </a:lnTo>
                <a:lnTo>
                  <a:pt x="892" y="684"/>
                </a:lnTo>
                <a:lnTo>
                  <a:pt x="909" y="713"/>
                </a:lnTo>
                <a:lnTo>
                  <a:pt x="929" y="713"/>
                </a:lnTo>
                <a:lnTo>
                  <a:pt x="946" y="762"/>
                </a:lnTo>
                <a:lnTo>
                  <a:pt x="967" y="783"/>
                </a:lnTo>
                <a:lnTo>
                  <a:pt x="983" y="804"/>
                </a:lnTo>
                <a:lnTo>
                  <a:pt x="1004" y="820"/>
                </a:lnTo>
                <a:lnTo>
                  <a:pt x="1021" y="816"/>
                </a:lnTo>
                <a:lnTo>
                  <a:pt x="1041" y="854"/>
                </a:lnTo>
                <a:lnTo>
                  <a:pt x="1058" y="862"/>
                </a:lnTo>
                <a:lnTo>
                  <a:pt x="1079" y="870"/>
                </a:lnTo>
                <a:lnTo>
                  <a:pt x="1095" y="895"/>
                </a:lnTo>
                <a:lnTo>
                  <a:pt x="1116" y="916"/>
                </a:lnTo>
                <a:lnTo>
                  <a:pt x="1133" y="912"/>
                </a:lnTo>
                <a:lnTo>
                  <a:pt x="1149" y="891"/>
                </a:lnTo>
                <a:lnTo>
                  <a:pt x="1170" y="912"/>
                </a:lnTo>
                <a:lnTo>
                  <a:pt x="1186" y="941"/>
                </a:lnTo>
                <a:lnTo>
                  <a:pt x="1207" y="932"/>
                </a:lnTo>
                <a:lnTo>
                  <a:pt x="1224" y="928"/>
                </a:lnTo>
                <a:lnTo>
                  <a:pt x="1245" y="941"/>
                </a:lnTo>
                <a:lnTo>
                  <a:pt x="1261" y="945"/>
                </a:lnTo>
                <a:lnTo>
                  <a:pt x="1282" y="945"/>
                </a:lnTo>
                <a:lnTo>
                  <a:pt x="1298" y="949"/>
                </a:lnTo>
                <a:lnTo>
                  <a:pt x="1319" y="957"/>
                </a:lnTo>
                <a:lnTo>
                  <a:pt x="1336" y="945"/>
                </a:lnTo>
                <a:lnTo>
                  <a:pt x="1356" y="974"/>
                </a:lnTo>
                <a:lnTo>
                  <a:pt x="1373" y="978"/>
                </a:lnTo>
                <a:lnTo>
                  <a:pt x="1394" y="945"/>
                </a:lnTo>
                <a:lnTo>
                  <a:pt x="1410" y="957"/>
                </a:lnTo>
                <a:lnTo>
                  <a:pt x="1431" y="953"/>
                </a:lnTo>
                <a:lnTo>
                  <a:pt x="1448" y="961"/>
                </a:lnTo>
                <a:lnTo>
                  <a:pt x="1468" y="957"/>
                </a:lnTo>
                <a:lnTo>
                  <a:pt x="1485" y="970"/>
                </a:lnTo>
                <a:lnTo>
                  <a:pt x="1506" y="970"/>
                </a:lnTo>
                <a:lnTo>
                  <a:pt x="1522" y="949"/>
                </a:lnTo>
                <a:lnTo>
                  <a:pt x="1539" y="970"/>
                </a:lnTo>
                <a:lnTo>
                  <a:pt x="1560" y="953"/>
                </a:lnTo>
                <a:lnTo>
                  <a:pt x="1576" y="965"/>
                </a:lnTo>
                <a:lnTo>
                  <a:pt x="1597" y="982"/>
                </a:lnTo>
                <a:lnTo>
                  <a:pt x="1614" y="961"/>
                </a:lnTo>
                <a:lnTo>
                  <a:pt x="1634" y="970"/>
                </a:lnTo>
                <a:lnTo>
                  <a:pt x="1651" y="990"/>
                </a:lnTo>
                <a:lnTo>
                  <a:pt x="1672" y="974"/>
                </a:lnTo>
                <a:lnTo>
                  <a:pt x="1688" y="953"/>
                </a:lnTo>
                <a:lnTo>
                  <a:pt x="1709" y="957"/>
                </a:lnTo>
                <a:lnTo>
                  <a:pt x="1726" y="945"/>
                </a:lnTo>
                <a:lnTo>
                  <a:pt x="1746" y="978"/>
                </a:lnTo>
                <a:lnTo>
                  <a:pt x="1763" y="999"/>
                </a:lnTo>
              </a:path>
            </a:pathLst>
          </a:custGeom>
          <a:noFill/>
          <a:ln w="17463">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BE"/>
          </a:p>
        </p:txBody>
      </p:sp>
      <p:sp>
        <p:nvSpPr>
          <p:cNvPr id="73" name="Rectangle 52"/>
          <p:cNvSpPr>
            <a:spLocks noChangeArrowheads="1"/>
          </p:cNvSpPr>
          <p:nvPr/>
        </p:nvSpPr>
        <p:spPr bwMode="auto">
          <a:xfrm>
            <a:off x="2849563" y="4594508"/>
            <a:ext cx="1063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sz="1500">
                <a:solidFill>
                  <a:srgbClr val="000000"/>
                </a:solidFill>
              </a:rPr>
              <a:t>0</a:t>
            </a:r>
            <a:endParaRPr lang="en-US" sz="1800">
              <a:solidFill>
                <a:srgbClr val="000000"/>
              </a:solidFill>
            </a:endParaRPr>
          </a:p>
        </p:txBody>
      </p:sp>
      <p:sp>
        <p:nvSpPr>
          <p:cNvPr id="74" name="Rectangle 53"/>
          <p:cNvSpPr>
            <a:spLocks noChangeArrowheads="1"/>
          </p:cNvSpPr>
          <p:nvPr/>
        </p:nvSpPr>
        <p:spPr bwMode="auto">
          <a:xfrm>
            <a:off x="3806825" y="4594508"/>
            <a:ext cx="212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sz="1500">
                <a:solidFill>
                  <a:srgbClr val="000000"/>
                </a:solidFill>
              </a:rPr>
              <a:t>10</a:t>
            </a:r>
            <a:endParaRPr lang="en-US" sz="1800">
              <a:solidFill>
                <a:srgbClr val="000000"/>
              </a:solidFill>
            </a:endParaRPr>
          </a:p>
        </p:txBody>
      </p:sp>
      <p:sp>
        <p:nvSpPr>
          <p:cNvPr id="75" name="Rectangle 54"/>
          <p:cNvSpPr>
            <a:spLocks noChangeArrowheads="1"/>
          </p:cNvSpPr>
          <p:nvPr/>
        </p:nvSpPr>
        <p:spPr bwMode="auto">
          <a:xfrm>
            <a:off x="4816475" y="4594508"/>
            <a:ext cx="212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sz="1500">
                <a:solidFill>
                  <a:srgbClr val="000000"/>
                </a:solidFill>
              </a:rPr>
              <a:t>20</a:t>
            </a:r>
            <a:endParaRPr lang="en-US" sz="1800">
              <a:solidFill>
                <a:srgbClr val="000000"/>
              </a:solidFill>
            </a:endParaRPr>
          </a:p>
        </p:txBody>
      </p:sp>
      <p:sp>
        <p:nvSpPr>
          <p:cNvPr id="76" name="Rectangle 55"/>
          <p:cNvSpPr>
            <a:spLocks noChangeArrowheads="1"/>
          </p:cNvSpPr>
          <p:nvPr/>
        </p:nvSpPr>
        <p:spPr bwMode="auto">
          <a:xfrm>
            <a:off x="5821363" y="4594508"/>
            <a:ext cx="212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sz="1500">
                <a:solidFill>
                  <a:srgbClr val="000000"/>
                </a:solidFill>
              </a:rPr>
              <a:t>30</a:t>
            </a:r>
            <a:endParaRPr lang="en-US" sz="1800">
              <a:solidFill>
                <a:srgbClr val="000000"/>
              </a:solidFill>
            </a:endParaRPr>
          </a:p>
        </p:txBody>
      </p:sp>
      <p:sp>
        <p:nvSpPr>
          <p:cNvPr id="77" name="Rectangle 56"/>
          <p:cNvSpPr>
            <a:spLocks noChangeArrowheads="1"/>
          </p:cNvSpPr>
          <p:nvPr/>
        </p:nvSpPr>
        <p:spPr bwMode="auto">
          <a:xfrm>
            <a:off x="5753100" y="4832633"/>
            <a:ext cx="7683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b="1">
                <a:solidFill>
                  <a:srgbClr val="000000"/>
                </a:solidFill>
              </a:rPr>
              <a:t>Minutes</a:t>
            </a:r>
            <a:endParaRPr lang="en-US" sz="1800">
              <a:solidFill>
                <a:srgbClr val="000000"/>
              </a:solidFill>
            </a:endParaRPr>
          </a:p>
        </p:txBody>
      </p:sp>
      <p:sp>
        <p:nvSpPr>
          <p:cNvPr id="78" name="Rectangle 57"/>
          <p:cNvSpPr>
            <a:spLocks noChangeArrowheads="1"/>
          </p:cNvSpPr>
          <p:nvPr/>
        </p:nvSpPr>
        <p:spPr bwMode="auto">
          <a:xfrm rot="-5400000">
            <a:off x="1589882" y="3277676"/>
            <a:ext cx="21717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b="1">
                <a:solidFill>
                  <a:srgbClr val="000000"/>
                </a:solidFill>
              </a:rPr>
              <a:t>[Active thrombin] (nM)</a:t>
            </a:r>
            <a:endParaRPr lang="en-US" sz="1800">
              <a:solidFill>
                <a:srgbClr val="000000"/>
              </a:solidFill>
            </a:endParaRPr>
          </a:p>
        </p:txBody>
      </p:sp>
      <p:sp>
        <p:nvSpPr>
          <p:cNvPr id="79" name="AutoShape 58"/>
          <p:cNvSpPr>
            <a:spLocks noChangeArrowheads="1"/>
          </p:cNvSpPr>
          <p:nvPr/>
        </p:nvSpPr>
        <p:spPr bwMode="auto">
          <a:xfrm>
            <a:off x="3402013" y="4257958"/>
            <a:ext cx="230187" cy="230187"/>
          </a:xfrm>
          <a:prstGeom prst="irregularSeal1">
            <a:avLst/>
          </a:prstGeom>
          <a:solidFill>
            <a:srgbClr val="FF66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fr-BE" sz="1800"/>
          </a:p>
        </p:txBody>
      </p:sp>
      <p:sp>
        <p:nvSpPr>
          <p:cNvPr id="80" name="Text Box 59"/>
          <p:cNvSpPr txBox="1">
            <a:spLocks noChangeArrowheads="1"/>
          </p:cNvSpPr>
          <p:nvPr/>
        </p:nvSpPr>
        <p:spPr bwMode="auto">
          <a:xfrm>
            <a:off x="3000375" y="4718333"/>
            <a:ext cx="10350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BE" sz="1300" b="1">
                <a:solidFill>
                  <a:srgbClr val="FF6600"/>
                </a:solidFill>
              </a:rPr>
              <a:t>Fibrin clot formation</a:t>
            </a:r>
            <a:endParaRPr lang="fr-FR" sz="1300" b="1">
              <a:solidFill>
                <a:srgbClr val="FF6600"/>
              </a:solidFill>
            </a:endParaRPr>
          </a:p>
        </p:txBody>
      </p:sp>
      <p:sp>
        <p:nvSpPr>
          <p:cNvPr id="81" name="Line 60"/>
          <p:cNvSpPr>
            <a:spLocks noChangeShapeType="1"/>
          </p:cNvSpPr>
          <p:nvPr/>
        </p:nvSpPr>
        <p:spPr bwMode="auto">
          <a:xfrm flipV="1">
            <a:off x="3516313" y="4372258"/>
            <a:ext cx="0" cy="40322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BE"/>
          </a:p>
        </p:txBody>
      </p:sp>
      <p:grpSp>
        <p:nvGrpSpPr>
          <p:cNvPr id="82" name="Group 53"/>
          <p:cNvGrpSpPr>
            <a:grpSpLocks/>
          </p:cNvGrpSpPr>
          <p:nvPr/>
        </p:nvGrpSpPr>
        <p:grpSpPr bwMode="auto">
          <a:xfrm>
            <a:off x="2867025" y="2316445"/>
            <a:ext cx="2422525" cy="2205038"/>
            <a:chOff x="1806" y="1644"/>
            <a:chExt cx="1526" cy="1389"/>
          </a:xfrm>
        </p:grpSpPr>
        <p:sp>
          <p:nvSpPr>
            <p:cNvPr id="83" name="Line 61"/>
            <p:cNvSpPr>
              <a:spLocks noChangeShapeType="1"/>
            </p:cNvSpPr>
            <p:nvPr/>
          </p:nvSpPr>
          <p:spPr bwMode="auto">
            <a:xfrm>
              <a:off x="1806" y="3032"/>
              <a:ext cx="478" cy="1"/>
            </a:xfrm>
            <a:prstGeom prst="line">
              <a:avLst/>
            </a:prstGeom>
            <a:noFill/>
            <a:ln w="34925">
              <a:solidFill>
                <a:srgbClr val="00007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BE"/>
            </a:p>
          </p:txBody>
        </p:sp>
        <p:sp>
          <p:nvSpPr>
            <p:cNvPr id="84" name="AutoShape 63"/>
            <p:cNvSpPr>
              <a:spLocks/>
            </p:cNvSpPr>
            <p:nvPr/>
          </p:nvSpPr>
          <p:spPr bwMode="auto">
            <a:xfrm>
              <a:off x="2286" y="1644"/>
              <a:ext cx="1046" cy="213"/>
            </a:xfrm>
            <a:prstGeom prst="borderCallout2">
              <a:avLst>
                <a:gd name="adj1" fmla="val 33801"/>
                <a:gd name="adj2" fmla="val -4588"/>
                <a:gd name="adj3" fmla="val 33801"/>
                <a:gd name="adj4" fmla="val -26481"/>
                <a:gd name="adj5" fmla="val 645069"/>
                <a:gd name="adj6" fmla="val -30977"/>
              </a:avLst>
            </a:prstGeom>
            <a:noFill/>
            <a:ln w="19050">
              <a:solidFill>
                <a:srgbClr val="00007D"/>
              </a:solidFill>
              <a:miter lim="800000"/>
              <a:headEnd/>
              <a:tailEnd/>
            </a:ln>
            <a:effectLst/>
            <a:extLst>
              <a:ext uri="{909E8E84-426E-40DD-AFC4-6F175D3DCCD1}">
                <a14:hiddenFill xmlns:a14="http://schemas.microsoft.com/office/drawing/2010/main">
                  <a:solidFill>
                    <a:srgbClr val="CCCCE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BE">
                  <a:solidFill>
                    <a:srgbClr val="00007D"/>
                  </a:solidFill>
                </a:rPr>
                <a:t>Lag Time </a:t>
              </a:r>
              <a:r>
                <a:rPr lang="fr-BE" sz="1400">
                  <a:solidFill>
                    <a:srgbClr val="00007D"/>
                  </a:solidFill>
                </a:rPr>
                <a:t>(min)</a:t>
              </a:r>
              <a:endParaRPr lang="fr-FR" sz="1400">
                <a:solidFill>
                  <a:srgbClr val="00007D"/>
                </a:solidFill>
              </a:endParaRPr>
            </a:p>
          </p:txBody>
        </p:sp>
      </p:grpSp>
      <p:sp>
        <p:nvSpPr>
          <p:cNvPr id="85" name="Rectangle 9"/>
          <p:cNvSpPr>
            <a:spLocks noChangeArrowheads="1"/>
          </p:cNvSpPr>
          <p:nvPr/>
        </p:nvSpPr>
        <p:spPr bwMode="auto">
          <a:xfrm>
            <a:off x="7092280" y="5794612"/>
            <a:ext cx="18717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r>
              <a:rPr lang="fr-BE" sz="1400" dirty="0" err="1"/>
              <a:t>Hemker</a:t>
            </a:r>
            <a:r>
              <a:rPr lang="fr-BE" sz="1400" dirty="0"/>
              <a:t> et al</a:t>
            </a:r>
            <a:r>
              <a:rPr lang="fr-BE" sz="1400" i="1" dirty="0"/>
              <a:t>.</a:t>
            </a:r>
            <a:r>
              <a:rPr lang="fr-BE" sz="1400" dirty="0"/>
              <a:t>, 2002</a:t>
            </a:r>
          </a:p>
          <a:p>
            <a:pPr algn="r" eaLnBrk="1" hangingPunct="1"/>
            <a:r>
              <a:rPr lang="fr-BE" sz="1400" dirty="0" smtClean="0"/>
              <a:t>Laloy et al., 2012</a:t>
            </a:r>
            <a:endParaRPr lang="fr-BE" sz="1400" dirty="0"/>
          </a:p>
        </p:txBody>
      </p:sp>
      <p:sp>
        <p:nvSpPr>
          <p:cNvPr id="86" name="Text Box 4"/>
          <p:cNvSpPr txBox="1">
            <a:spLocks noChangeArrowheads="1"/>
          </p:cNvSpPr>
          <p:nvPr/>
        </p:nvSpPr>
        <p:spPr bwMode="auto">
          <a:xfrm>
            <a:off x="179387" y="5484479"/>
            <a:ext cx="4321175" cy="92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10000"/>
              </a:spcBef>
              <a:spcAft>
                <a:spcPct val="10000"/>
              </a:spcAft>
            </a:pPr>
            <a:r>
              <a:rPr lang="fr-BE" b="1" dirty="0" err="1"/>
              <a:t>C</a:t>
            </a:r>
            <a:r>
              <a:rPr lang="fr-BE" b="1" baseline="-25000" dirty="0" err="1"/>
              <a:t>max</a:t>
            </a:r>
            <a:r>
              <a:rPr lang="fr-BE" dirty="0"/>
              <a:t> = maximal concentration; </a:t>
            </a:r>
          </a:p>
          <a:p>
            <a:pPr eaLnBrk="1" hangingPunct="1">
              <a:spcBef>
                <a:spcPct val="10000"/>
              </a:spcBef>
              <a:spcAft>
                <a:spcPct val="10000"/>
              </a:spcAft>
            </a:pPr>
            <a:r>
              <a:rPr lang="fr-BE" b="1" dirty="0" err="1"/>
              <a:t>Lag</a:t>
            </a:r>
            <a:r>
              <a:rPr lang="fr-BE" b="1" dirty="0"/>
              <a:t> time</a:t>
            </a:r>
            <a:r>
              <a:rPr lang="fr-BE" dirty="0"/>
              <a:t> = time for </a:t>
            </a:r>
            <a:r>
              <a:rPr lang="fr-BE" dirty="0" err="1"/>
              <a:t>fibrin</a:t>
            </a:r>
            <a:r>
              <a:rPr lang="fr-BE" dirty="0"/>
              <a:t> </a:t>
            </a:r>
            <a:r>
              <a:rPr lang="fr-BE" dirty="0" err="1"/>
              <a:t>clot</a:t>
            </a:r>
            <a:r>
              <a:rPr lang="fr-BE" dirty="0"/>
              <a:t> formation; </a:t>
            </a:r>
          </a:p>
          <a:p>
            <a:pPr eaLnBrk="1" hangingPunct="1">
              <a:spcBef>
                <a:spcPct val="10000"/>
              </a:spcBef>
              <a:spcAft>
                <a:spcPct val="10000"/>
              </a:spcAft>
            </a:pPr>
            <a:r>
              <a:rPr lang="fr-BE" b="1" dirty="0"/>
              <a:t>ETP</a:t>
            </a:r>
            <a:r>
              <a:rPr lang="fr-BE" dirty="0"/>
              <a:t> = </a:t>
            </a:r>
            <a:r>
              <a:rPr lang="fr-BE" dirty="0" err="1"/>
              <a:t>endogenous</a:t>
            </a:r>
            <a:r>
              <a:rPr lang="fr-BE" dirty="0"/>
              <a:t> </a:t>
            </a:r>
            <a:r>
              <a:rPr lang="fr-BE" dirty="0" err="1"/>
              <a:t>thrombin</a:t>
            </a:r>
            <a:r>
              <a:rPr lang="fr-BE" dirty="0"/>
              <a:t> </a:t>
            </a:r>
            <a:r>
              <a:rPr lang="fr-BE" dirty="0" err="1"/>
              <a:t>potential</a:t>
            </a:r>
            <a:endParaRPr lang="fr-FR" dirty="0"/>
          </a:p>
        </p:txBody>
      </p:sp>
      <p:grpSp>
        <p:nvGrpSpPr>
          <p:cNvPr id="87" name="Group 52"/>
          <p:cNvGrpSpPr>
            <a:grpSpLocks/>
          </p:cNvGrpSpPr>
          <p:nvPr/>
        </p:nvGrpSpPr>
        <p:grpSpPr bwMode="auto">
          <a:xfrm>
            <a:off x="3995738" y="2791108"/>
            <a:ext cx="1949450" cy="1666875"/>
            <a:chOff x="2517" y="1943"/>
            <a:chExt cx="1228" cy="1050"/>
          </a:xfrm>
        </p:grpSpPr>
        <p:sp>
          <p:nvSpPr>
            <p:cNvPr id="88" name="Line 62"/>
            <p:cNvSpPr>
              <a:spLocks noChangeShapeType="1"/>
            </p:cNvSpPr>
            <p:nvPr/>
          </p:nvSpPr>
          <p:spPr bwMode="auto">
            <a:xfrm flipV="1">
              <a:off x="2517" y="1943"/>
              <a:ext cx="0" cy="1050"/>
            </a:xfrm>
            <a:prstGeom prst="line">
              <a:avLst/>
            </a:prstGeom>
            <a:noFill/>
            <a:ln w="34925">
              <a:solidFill>
                <a:srgbClr val="00007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BE"/>
            </a:p>
          </p:txBody>
        </p:sp>
        <p:sp>
          <p:nvSpPr>
            <p:cNvPr id="89" name="AutoShape 64"/>
            <p:cNvSpPr>
              <a:spLocks/>
            </p:cNvSpPr>
            <p:nvPr/>
          </p:nvSpPr>
          <p:spPr bwMode="auto">
            <a:xfrm>
              <a:off x="3072" y="1984"/>
              <a:ext cx="673" cy="222"/>
            </a:xfrm>
            <a:prstGeom prst="borderCallout2">
              <a:avLst>
                <a:gd name="adj1" fmla="val 32431"/>
                <a:gd name="adj2" fmla="val -7134"/>
                <a:gd name="adj3" fmla="val 32431"/>
                <a:gd name="adj4" fmla="val -44130"/>
                <a:gd name="adj5" fmla="val 209912"/>
                <a:gd name="adj6" fmla="val -82764"/>
              </a:avLst>
            </a:prstGeom>
            <a:noFill/>
            <a:ln w="19050">
              <a:solidFill>
                <a:srgbClr val="00007D"/>
              </a:solidFill>
              <a:miter lim="800000"/>
              <a:headEnd/>
              <a:tailEnd/>
            </a:ln>
            <a:effectLst/>
            <a:extLst>
              <a:ext uri="{909E8E84-426E-40DD-AFC4-6F175D3DCCD1}">
                <a14:hiddenFill xmlns:a14="http://schemas.microsoft.com/office/drawing/2010/main">
                  <a:solidFill>
                    <a:srgbClr val="CCCCE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BE">
                  <a:solidFill>
                    <a:srgbClr val="00007D"/>
                  </a:solidFill>
                </a:rPr>
                <a:t>C</a:t>
              </a:r>
              <a:r>
                <a:rPr lang="fr-BE" baseline="-25000">
                  <a:solidFill>
                    <a:srgbClr val="00007D"/>
                  </a:solidFill>
                </a:rPr>
                <a:t>max</a:t>
              </a:r>
              <a:r>
                <a:rPr lang="fr-BE">
                  <a:solidFill>
                    <a:srgbClr val="00007D"/>
                  </a:solidFill>
                </a:rPr>
                <a:t> </a:t>
              </a:r>
              <a:r>
                <a:rPr lang="fr-BE" sz="1400">
                  <a:solidFill>
                    <a:srgbClr val="00007D"/>
                  </a:solidFill>
                </a:rPr>
                <a:t>(nM)</a:t>
              </a:r>
              <a:endParaRPr lang="fr-FR" sz="1400">
                <a:solidFill>
                  <a:srgbClr val="00007D"/>
                </a:solidFill>
              </a:endParaRPr>
            </a:p>
          </p:txBody>
        </p:sp>
      </p:grpSp>
      <p:grpSp>
        <p:nvGrpSpPr>
          <p:cNvPr id="90" name="Group 54"/>
          <p:cNvGrpSpPr>
            <a:grpSpLocks/>
          </p:cNvGrpSpPr>
          <p:nvPr/>
        </p:nvGrpSpPr>
        <p:grpSpPr bwMode="auto">
          <a:xfrm>
            <a:off x="3625850" y="2895883"/>
            <a:ext cx="3003550" cy="1597025"/>
            <a:chOff x="2284" y="2009"/>
            <a:chExt cx="1892" cy="1006"/>
          </a:xfrm>
        </p:grpSpPr>
        <p:grpSp>
          <p:nvGrpSpPr>
            <p:cNvPr id="91" name="Group 48"/>
            <p:cNvGrpSpPr>
              <a:grpSpLocks/>
            </p:cNvGrpSpPr>
            <p:nvPr/>
          </p:nvGrpSpPr>
          <p:grpSpPr bwMode="auto">
            <a:xfrm>
              <a:off x="2284" y="2009"/>
              <a:ext cx="705" cy="1006"/>
              <a:chOff x="2284" y="2009"/>
              <a:chExt cx="705" cy="1006"/>
            </a:xfrm>
          </p:grpSpPr>
          <p:sp>
            <p:nvSpPr>
              <p:cNvPr id="93" name="Line 42"/>
              <p:cNvSpPr>
                <a:spLocks noChangeShapeType="1"/>
              </p:cNvSpPr>
              <p:nvPr/>
            </p:nvSpPr>
            <p:spPr bwMode="auto">
              <a:xfrm flipH="1">
                <a:off x="2391" y="2009"/>
                <a:ext cx="214" cy="18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BE"/>
              </a:p>
            </p:txBody>
          </p:sp>
          <p:sp>
            <p:nvSpPr>
              <p:cNvPr id="94" name="Line 43"/>
              <p:cNvSpPr>
                <a:spLocks noChangeShapeType="1"/>
              </p:cNvSpPr>
              <p:nvPr/>
            </p:nvSpPr>
            <p:spPr bwMode="auto">
              <a:xfrm flipH="1">
                <a:off x="2353" y="2152"/>
                <a:ext cx="294" cy="269"/>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BE"/>
              </a:p>
            </p:txBody>
          </p:sp>
          <p:sp>
            <p:nvSpPr>
              <p:cNvPr id="95" name="Line 44"/>
              <p:cNvSpPr>
                <a:spLocks noChangeShapeType="1"/>
              </p:cNvSpPr>
              <p:nvPr/>
            </p:nvSpPr>
            <p:spPr bwMode="auto">
              <a:xfrm flipH="1">
                <a:off x="2294" y="2321"/>
                <a:ext cx="409" cy="359"/>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BE"/>
              </a:p>
            </p:txBody>
          </p:sp>
          <p:sp>
            <p:nvSpPr>
              <p:cNvPr id="96" name="Line 45"/>
              <p:cNvSpPr>
                <a:spLocks noChangeShapeType="1"/>
              </p:cNvSpPr>
              <p:nvPr/>
            </p:nvSpPr>
            <p:spPr bwMode="auto">
              <a:xfrm flipH="1">
                <a:off x="2284" y="2492"/>
                <a:ext cx="502" cy="43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BE"/>
              </a:p>
            </p:txBody>
          </p:sp>
          <p:sp>
            <p:nvSpPr>
              <p:cNvPr id="97" name="Line 46"/>
              <p:cNvSpPr>
                <a:spLocks noChangeShapeType="1"/>
              </p:cNvSpPr>
              <p:nvPr/>
            </p:nvSpPr>
            <p:spPr bwMode="auto">
              <a:xfrm flipH="1">
                <a:off x="2453" y="2680"/>
                <a:ext cx="429" cy="335"/>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BE"/>
              </a:p>
            </p:txBody>
          </p:sp>
          <p:sp>
            <p:nvSpPr>
              <p:cNvPr id="98" name="Line 47"/>
              <p:cNvSpPr>
                <a:spLocks noChangeShapeType="1"/>
              </p:cNvSpPr>
              <p:nvPr/>
            </p:nvSpPr>
            <p:spPr bwMode="auto">
              <a:xfrm flipH="1">
                <a:off x="2775" y="2803"/>
                <a:ext cx="214" cy="188"/>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BE"/>
              </a:p>
            </p:txBody>
          </p:sp>
        </p:grpSp>
        <p:sp>
          <p:nvSpPr>
            <p:cNvPr id="92" name="AutoShape 64"/>
            <p:cNvSpPr>
              <a:spLocks/>
            </p:cNvSpPr>
            <p:nvPr/>
          </p:nvSpPr>
          <p:spPr bwMode="auto">
            <a:xfrm>
              <a:off x="3288" y="2520"/>
              <a:ext cx="888" cy="245"/>
            </a:xfrm>
            <a:prstGeom prst="borderCallout2">
              <a:avLst>
                <a:gd name="adj1" fmla="val 29389"/>
                <a:gd name="adj2" fmla="val -5407"/>
                <a:gd name="adj3" fmla="val 29389"/>
                <a:gd name="adj4" fmla="val -27926"/>
                <a:gd name="adj5" fmla="val 171431"/>
                <a:gd name="adj6" fmla="val -51463"/>
              </a:avLst>
            </a:prstGeom>
            <a:noFill/>
            <a:ln w="19050">
              <a:solidFill>
                <a:srgbClr val="969696"/>
              </a:solidFill>
              <a:miter lim="800000"/>
              <a:headEnd/>
              <a:tailEnd/>
            </a:ln>
            <a:effectLst/>
            <a:extLst>
              <a:ext uri="{909E8E84-426E-40DD-AFC4-6F175D3DCCD1}">
                <a14:hiddenFill xmlns:a14="http://schemas.microsoft.com/office/drawing/2010/main">
                  <a:solidFill>
                    <a:srgbClr val="CCCCE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r>
                <a:rPr lang="fr-BE">
                  <a:solidFill>
                    <a:srgbClr val="808080"/>
                  </a:solidFill>
                </a:rPr>
                <a:t>ETP </a:t>
              </a:r>
              <a:r>
                <a:rPr lang="fr-BE" sz="1400">
                  <a:solidFill>
                    <a:srgbClr val="808080"/>
                  </a:solidFill>
                </a:rPr>
                <a:t>(nM.min)</a:t>
              </a:r>
              <a:endParaRPr lang="fr-FR" sz="1400">
                <a:solidFill>
                  <a:srgbClr val="808080"/>
                </a:solidFill>
              </a:endParaRPr>
            </a:p>
          </p:txBody>
        </p:sp>
      </p:grpSp>
      <p:pic>
        <p:nvPicPr>
          <p:cNvPr id="43" name="Picture 4"/>
          <p:cNvPicPr>
            <a:picLocks noChangeAspect="1" noChangeArrowheads="1"/>
          </p:cNvPicPr>
          <p:nvPr/>
        </p:nvPicPr>
        <p:blipFill>
          <a:blip r:embed="rId4"/>
          <a:srcRect/>
          <a:stretch>
            <a:fillRect/>
          </a:stretch>
        </p:blipFill>
        <p:spPr bwMode="auto">
          <a:xfrm>
            <a:off x="0" y="6453188"/>
            <a:ext cx="9144000" cy="425450"/>
          </a:xfrm>
          <a:prstGeom prst="rect">
            <a:avLst/>
          </a:prstGeom>
          <a:noFill/>
          <a:ln w="9525">
            <a:noFill/>
            <a:miter lim="800000"/>
            <a:headEnd/>
            <a:tailEnd/>
          </a:ln>
        </p:spPr>
      </p:pic>
      <p:sp>
        <p:nvSpPr>
          <p:cNvPr id="44" name="ZoneTexte 9"/>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a:latin typeface="Calibri" pitchFamily="34" charset="0"/>
              </a:rPr>
              <a:t>Introduction – Hemolysis – Primary haemostasis – </a:t>
            </a:r>
            <a:r>
              <a:rPr lang="fr-BE" sz="1600" b="1">
                <a:solidFill>
                  <a:schemeClr val="bg1"/>
                </a:solidFill>
                <a:latin typeface="Calibri" pitchFamily="34" charset="0"/>
              </a:rPr>
              <a:t>Secondary haemostasis </a:t>
            </a:r>
            <a:r>
              <a:rPr lang="fr-BE" sz="1600">
                <a:latin typeface="Calibri" pitchFamily="34" charset="0"/>
              </a:rPr>
              <a:t>– Fibrinolysis - Conclusion</a:t>
            </a:r>
          </a:p>
        </p:txBody>
      </p:sp>
    </p:spTree>
    <p:extLst>
      <p:ext uri="{BB962C8B-B14F-4D97-AF65-F5344CB8AC3E}">
        <p14:creationId xmlns:p14="http://schemas.microsoft.com/office/powerpoint/2010/main" val="375836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00" name="Picture 3"/>
          <p:cNvPicPr>
            <a:picLocks noChangeAspect="1" noChangeArrowheads="1"/>
          </p:cNvPicPr>
          <p:nvPr/>
        </p:nvPicPr>
        <p:blipFill>
          <a:blip r:embed="rId4"/>
          <a:srcRect/>
          <a:stretch>
            <a:fillRect/>
          </a:stretch>
        </p:blipFill>
        <p:spPr bwMode="auto">
          <a:xfrm>
            <a:off x="-19050" y="0"/>
            <a:ext cx="4302125" cy="765175"/>
          </a:xfrm>
          <a:prstGeom prst="rect">
            <a:avLst/>
          </a:prstGeom>
          <a:noFill/>
          <a:ln w="9525">
            <a:noFill/>
            <a:miter lim="800000"/>
            <a:headEnd/>
            <a:tailEnd/>
          </a:ln>
        </p:spPr>
      </p:pic>
      <p:pic>
        <p:nvPicPr>
          <p:cNvPr id="23601" name="Picture 4"/>
          <p:cNvPicPr>
            <a:picLocks noChangeAspect="1" noChangeArrowheads="1"/>
          </p:cNvPicPr>
          <p:nvPr/>
        </p:nvPicPr>
        <p:blipFill>
          <a:blip r:embed="rId5"/>
          <a:srcRect/>
          <a:stretch>
            <a:fillRect/>
          </a:stretch>
        </p:blipFill>
        <p:spPr bwMode="auto">
          <a:xfrm>
            <a:off x="0" y="6453188"/>
            <a:ext cx="9144000" cy="425450"/>
          </a:xfrm>
          <a:prstGeom prst="rect">
            <a:avLst/>
          </a:prstGeom>
          <a:noFill/>
          <a:ln w="9525">
            <a:noFill/>
            <a:miter lim="800000"/>
            <a:headEnd/>
            <a:tailEnd/>
          </a:ln>
        </p:spPr>
      </p:pic>
      <p:sp>
        <p:nvSpPr>
          <p:cNvPr id="23602" name="Titre 1"/>
          <p:cNvSpPr>
            <a:spLocks/>
          </p:cNvSpPr>
          <p:nvPr/>
        </p:nvSpPr>
        <p:spPr bwMode="auto">
          <a:xfrm>
            <a:off x="4292600" y="-26988"/>
            <a:ext cx="4959350" cy="647701"/>
          </a:xfrm>
          <a:prstGeom prst="rect">
            <a:avLst/>
          </a:prstGeom>
          <a:noFill/>
          <a:ln w="9525">
            <a:noFill/>
            <a:miter lim="800000"/>
            <a:headEnd/>
            <a:tailEnd/>
          </a:ln>
        </p:spPr>
        <p:txBody>
          <a:bodyPr anchor="b"/>
          <a:lstStyle/>
          <a:p>
            <a:pPr>
              <a:lnSpc>
                <a:spcPct val="90000"/>
              </a:lnSpc>
            </a:pPr>
            <a:endParaRPr lang="fr-BE" sz="2400">
              <a:solidFill>
                <a:srgbClr val="1E6BBD"/>
              </a:solidFill>
              <a:latin typeface="Calibri" pitchFamily="34" charset="0"/>
              <a:cs typeface="Arial" charset="0"/>
            </a:endParaRPr>
          </a:p>
        </p:txBody>
      </p:sp>
      <p:graphicFrame>
        <p:nvGraphicFramePr>
          <p:cNvPr id="23599" name="Object 47"/>
          <p:cNvGraphicFramePr>
            <a:graphicFrameLocks noChangeAspect="1"/>
          </p:cNvGraphicFramePr>
          <p:nvPr>
            <p:extLst>
              <p:ext uri="{D42A27DB-BD31-4B8C-83A1-F6EECF244321}">
                <p14:modId xmlns:p14="http://schemas.microsoft.com/office/powerpoint/2010/main" val="2000178553"/>
              </p:ext>
            </p:extLst>
          </p:nvPr>
        </p:nvGraphicFramePr>
        <p:xfrm>
          <a:off x="107950" y="1251247"/>
          <a:ext cx="4679950" cy="3617913"/>
        </p:xfrm>
        <a:graphic>
          <a:graphicData uri="http://schemas.openxmlformats.org/presentationml/2006/ole">
            <mc:AlternateContent xmlns:mc="http://schemas.openxmlformats.org/markup-compatibility/2006">
              <mc:Choice xmlns:v="urn:schemas-microsoft-com:vml" Requires="v">
                <p:oleObj spid="_x0000_s23637" name="Prism Project" r:id="rId6" imgW="3960000" imgH="3060000" progId="Prism5.Document">
                  <p:embed/>
                </p:oleObj>
              </mc:Choice>
              <mc:Fallback>
                <p:oleObj name="Prism Project" r:id="rId6" imgW="3960000" imgH="3060000" progId="Prism5.Document">
                  <p:embed/>
                  <p:pic>
                    <p:nvPicPr>
                      <p:cNvPr id="0" name="Picture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50" y="1251247"/>
                        <a:ext cx="4679950" cy="3617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604" name="Text Box 5"/>
          <p:cNvSpPr txBox="1">
            <a:spLocks noChangeArrowheads="1"/>
          </p:cNvSpPr>
          <p:nvPr/>
        </p:nvSpPr>
        <p:spPr bwMode="auto">
          <a:xfrm>
            <a:off x="5992813" y="1489075"/>
            <a:ext cx="184150" cy="366713"/>
          </a:xfrm>
          <a:prstGeom prst="rect">
            <a:avLst/>
          </a:prstGeom>
          <a:noFill/>
          <a:ln w="9525">
            <a:noFill/>
            <a:miter lim="800000"/>
            <a:headEnd/>
            <a:tailEnd/>
          </a:ln>
        </p:spPr>
        <p:txBody>
          <a:bodyPr wrap="none">
            <a:spAutoFit/>
          </a:bodyPr>
          <a:lstStyle/>
          <a:p>
            <a:endParaRPr lang="fr-FR"/>
          </a:p>
        </p:txBody>
      </p:sp>
      <p:graphicFrame>
        <p:nvGraphicFramePr>
          <p:cNvPr id="40" name="Group 68"/>
          <p:cNvGraphicFramePr>
            <a:graphicFrameLocks noGrp="1"/>
          </p:cNvGraphicFramePr>
          <p:nvPr>
            <p:extLst>
              <p:ext uri="{D42A27DB-BD31-4B8C-83A1-F6EECF244321}">
                <p14:modId xmlns:p14="http://schemas.microsoft.com/office/powerpoint/2010/main" val="1267875035"/>
              </p:ext>
            </p:extLst>
          </p:nvPr>
        </p:nvGraphicFramePr>
        <p:xfrm>
          <a:off x="4858643" y="1916832"/>
          <a:ext cx="4033837" cy="1997903"/>
        </p:xfrm>
        <a:graphic>
          <a:graphicData uri="http://schemas.openxmlformats.org/drawingml/2006/table">
            <a:tbl>
              <a:tblPr/>
              <a:tblGrid>
                <a:gridCol w="1577975"/>
                <a:gridCol w="871537"/>
                <a:gridCol w="647700"/>
                <a:gridCol w="936625"/>
              </a:tblGrid>
              <a:tr h="511175">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endParaRPr kumimoji="0" lang="fr-FR" sz="1400" b="0" i="0" u="none" strike="noStrike" cap="none" normalizeH="0" baseline="0" smtClean="0">
                        <a:ln>
                          <a:noFill/>
                        </a:ln>
                        <a:solidFill>
                          <a:schemeClr val="tx1"/>
                        </a:solidFill>
                        <a:effectLst/>
                        <a:latin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r>
                        <a:rPr kumimoji="0" lang="fr-BE" sz="1400" b="0" i="0" u="none" strike="noStrike" cap="none" normalizeH="0" baseline="0" smtClean="0">
                          <a:ln>
                            <a:noFill/>
                          </a:ln>
                          <a:solidFill>
                            <a:schemeClr val="tx1"/>
                          </a:solidFill>
                          <a:effectLst/>
                          <a:latin typeface="Arial" charset="0"/>
                        </a:rPr>
                        <a:t>Lag time</a:t>
                      </a:r>
                    </a:p>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r>
                        <a:rPr kumimoji="0" lang="fr-BE" sz="1400" b="0" i="0" u="none" strike="noStrike" cap="none" normalizeH="0" baseline="0" smtClean="0">
                          <a:ln>
                            <a:noFill/>
                          </a:ln>
                          <a:solidFill>
                            <a:schemeClr val="tx1"/>
                          </a:solidFill>
                          <a:effectLst/>
                          <a:latin typeface="Arial" charset="0"/>
                        </a:rPr>
                        <a:t>(min)</a:t>
                      </a:r>
                      <a:endParaRPr kumimoji="0" lang="fr-FR" sz="1400" b="0" i="0" u="none" strike="noStrike" cap="none" normalizeH="0" baseline="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r>
                        <a:rPr kumimoji="0" lang="fr-BE" sz="1400" b="0" i="0" u="none" strike="noStrike" cap="none" normalizeH="0" baseline="0" smtClean="0">
                          <a:ln>
                            <a:noFill/>
                          </a:ln>
                          <a:solidFill>
                            <a:schemeClr val="tx1"/>
                          </a:solidFill>
                          <a:effectLst/>
                          <a:latin typeface="Arial" charset="0"/>
                        </a:rPr>
                        <a:t>C</a:t>
                      </a:r>
                      <a:r>
                        <a:rPr kumimoji="0" lang="fr-BE" sz="1400" b="0" i="0" u="none" strike="noStrike" cap="none" normalizeH="0" baseline="-25000" smtClean="0">
                          <a:ln>
                            <a:noFill/>
                          </a:ln>
                          <a:solidFill>
                            <a:schemeClr val="tx1"/>
                          </a:solidFill>
                          <a:effectLst/>
                          <a:latin typeface="Arial" charset="0"/>
                        </a:rPr>
                        <a:t>max</a:t>
                      </a:r>
                    </a:p>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r>
                        <a:rPr kumimoji="0" lang="fr-BE" sz="1400" b="0" i="0" u="none" strike="noStrike" cap="none" normalizeH="0" baseline="0" smtClean="0">
                          <a:ln>
                            <a:noFill/>
                          </a:ln>
                          <a:solidFill>
                            <a:schemeClr val="tx1"/>
                          </a:solidFill>
                          <a:effectLst/>
                          <a:latin typeface="Arial" charset="0"/>
                        </a:rPr>
                        <a:t>(nM)</a:t>
                      </a:r>
                      <a:endParaRPr kumimoji="0" lang="fr-FR" sz="1400" b="0" i="0" u="none" strike="noStrike" cap="none" normalizeH="0" baseline="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r>
                        <a:rPr kumimoji="0" lang="fr-BE" sz="1400" b="0" i="0" u="none" strike="noStrike" cap="none" normalizeH="0" baseline="0" smtClean="0">
                          <a:ln>
                            <a:noFill/>
                          </a:ln>
                          <a:solidFill>
                            <a:schemeClr val="tx1"/>
                          </a:solidFill>
                          <a:effectLst/>
                          <a:latin typeface="Arial" charset="0"/>
                        </a:rPr>
                        <a:t>ETP</a:t>
                      </a:r>
                    </a:p>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r>
                        <a:rPr kumimoji="0" lang="fr-BE" sz="1400" b="0" i="0" u="none" strike="noStrike" cap="none" normalizeH="0" baseline="0" smtClean="0">
                          <a:ln>
                            <a:noFill/>
                          </a:ln>
                          <a:solidFill>
                            <a:schemeClr val="tx1"/>
                          </a:solidFill>
                          <a:effectLst/>
                          <a:latin typeface="Arial" charset="0"/>
                        </a:rPr>
                        <a:t>(nM.min)</a:t>
                      </a:r>
                      <a:endParaRPr kumimoji="0" lang="fr-FR" sz="1400" b="0" i="0" u="none" strike="noStrike" cap="none" normalizeH="0" baseline="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25">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r>
                        <a:rPr kumimoji="0" lang="fr-BE" sz="1400" b="0" i="0" u="none" strike="noStrike" cap="none" normalizeH="0" baseline="0" smtClean="0">
                          <a:ln>
                            <a:noFill/>
                          </a:ln>
                          <a:solidFill>
                            <a:schemeClr val="tx1"/>
                          </a:solidFill>
                          <a:effectLst/>
                          <a:latin typeface="Arial" charset="0"/>
                        </a:rPr>
                        <a:t>TF pathway</a:t>
                      </a:r>
                      <a:endParaRPr kumimoji="0" lang="fr-FR" sz="1400" b="0" i="0" u="none" strike="noStrike" cap="none" normalizeH="0" baseline="0" smtClean="0">
                        <a:ln>
                          <a:noFill/>
                        </a:ln>
                        <a:solidFill>
                          <a:schemeClr val="tx1"/>
                        </a:solidFill>
                        <a:effectLst/>
                        <a:latin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r>
                        <a:rPr kumimoji="0" lang="fr-BE" sz="1400" b="0" i="0" u="none" strike="noStrike" cap="none" normalizeH="0" baseline="0" smtClean="0">
                          <a:ln>
                            <a:noFill/>
                          </a:ln>
                          <a:solidFill>
                            <a:schemeClr val="tx1"/>
                          </a:solidFill>
                          <a:effectLst/>
                          <a:latin typeface="Arial" charset="0"/>
                        </a:rPr>
                        <a:t>2.5</a:t>
                      </a:r>
                      <a:endParaRPr kumimoji="0" lang="fr-FR" sz="1400" b="0" i="0" u="none" strike="noStrike" cap="none" normalizeH="0" baseline="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r>
                        <a:rPr kumimoji="0" lang="fr-BE" sz="1400" b="0" i="0" u="none" strike="noStrike" cap="none" normalizeH="0" baseline="0" smtClean="0">
                          <a:ln>
                            <a:noFill/>
                          </a:ln>
                          <a:solidFill>
                            <a:schemeClr val="tx1"/>
                          </a:solidFill>
                          <a:effectLst/>
                          <a:latin typeface="Arial" charset="0"/>
                        </a:rPr>
                        <a:t>335</a:t>
                      </a:r>
                      <a:endParaRPr kumimoji="0" lang="fr-FR" sz="1400" b="0" i="0" u="none" strike="noStrike" cap="none" normalizeH="0" baseline="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r>
                        <a:rPr kumimoji="0" lang="fr-BE" sz="1400" b="0" i="0" u="none" strike="noStrike" cap="none" normalizeH="0" baseline="0" smtClean="0">
                          <a:ln>
                            <a:noFill/>
                          </a:ln>
                          <a:solidFill>
                            <a:schemeClr val="tx1"/>
                          </a:solidFill>
                          <a:effectLst/>
                          <a:latin typeface="Arial" charset="0"/>
                        </a:rPr>
                        <a:t>1650</a:t>
                      </a:r>
                      <a:endParaRPr kumimoji="0" lang="fr-FR" sz="1400" b="0" i="0" u="none" strike="noStrike" cap="none" normalizeH="0" baseline="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738">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r>
                        <a:rPr kumimoji="0" lang="fr-BE" sz="1400" b="0" i="0" u="none" strike="noStrike" cap="none" normalizeH="0" baseline="0" smtClean="0">
                          <a:ln>
                            <a:noFill/>
                          </a:ln>
                          <a:solidFill>
                            <a:schemeClr val="tx1"/>
                          </a:solidFill>
                          <a:effectLst/>
                          <a:latin typeface="Arial" charset="0"/>
                        </a:rPr>
                        <a:t>TF and contact pathways</a:t>
                      </a:r>
                      <a:endParaRPr kumimoji="0" lang="fr-FR" sz="1400" b="0" i="0" u="none" strike="noStrike" cap="none" normalizeH="0" baseline="0" smtClean="0">
                        <a:ln>
                          <a:noFill/>
                        </a:ln>
                        <a:solidFill>
                          <a:schemeClr val="tx1"/>
                        </a:solidFill>
                        <a:effectLst/>
                        <a:latin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r>
                        <a:rPr kumimoji="0" lang="fr-BE" sz="1400" b="0" i="0" u="none" strike="noStrike" cap="none" normalizeH="0" baseline="0" smtClean="0">
                          <a:ln>
                            <a:noFill/>
                          </a:ln>
                          <a:solidFill>
                            <a:schemeClr val="tx1"/>
                          </a:solidFill>
                          <a:effectLst/>
                          <a:latin typeface="Arial" charset="0"/>
                        </a:rPr>
                        <a:t>6.4</a:t>
                      </a:r>
                      <a:endParaRPr kumimoji="0" lang="fr-FR" sz="1400" b="0" i="0" u="none" strike="noStrike" cap="none" normalizeH="0" baseline="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r>
                        <a:rPr kumimoji="0" lang="fr-BE" sz="1400" b="0" i="0" u="none" strike="noStrike" cap="none" normalizeH="0" baseline="0" smtClean="0">
                          <a:ln>
                            <a:noFill/>
                          </a:ln>
                          <a:solidFill>
                            <a:schemeClr val="tx1"/>
                          </a:solidFill>
                          <a:effectLst/>
                          <a:latin typeface="Arial" charset="0"/>
                        </a:rPr>
                        <a:t>156</a:t>
                      </a:r>
                      <a:endParaRPr kumimoji="0" lang="fr-FR" sz="1400" b="0" i="0" u="none" strike="noStrike" cap="none" normalizeH="0" baseline="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r>
                        <a:rPr kumimoji="0" lang="fr-BE" sz="1400" b="0" i="0" u="none" strike="noStrike" cap="none" normalizeH="0" baseline="0" smtClean="0">
                          <a:ln>
                            <a:noFill/>
                          </a:ln>
                          <a:solidFill>
                            <a:schemeClr val="tx1"/>
                          </a:solidFill>
                          <a:effectLst/>
                          <a:latin typeface="Arial" charset="0"/>
                        </a:rPr>
                        <a:t>1262</a:t>
                      </a:r>
                      <a:endParaRPr kumimoji="0" lang="fr-FR" sz="1400" b="0" i="0" u="none" strike="noStrike" cap="none" normalizeH="0" baseline="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738">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r>
                        <a:rPr kumimoji="0" lang="fr-BE" sz="1400" b="0" i="0" u="none" strike="noStrike" cap="none" normalizeH="0" baseline="0" smtClean="0">
                          <a:ln>
                            <a:noFill/>
                          </a:ln>
                          <a:solidFill>
                            <a:schemeClr val="tx1"/>
                          </a:solidFill>
                          <a:effectLst/>
                          <a:latin typeface="Arial" charset="0"/>
                        </a:rPr>
                        <a:t>Contact pathway</a:t>
                      </a:r>
                      <a:endParaRPr kumimoji="0" lang="fr-FR" sz="1400" b="0" i="0" u="none" strike="noStrike" cap="none" normalizeH="0" baseline="0" smtClean="0">
                        <a:ln>
                          <a:noFill/>
                        </a:ln>
                        <a:solidFill>
                          <a:schemeClr val="tx1"/>
                        </a:solidFill>
                        <a:effectLst/>
                        <a:latin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r>
                        <a:rPr kumimoji="0" lang="fr-BE" sz="1400" b="0" i="0" u="none" strike="noStrike" cap="none" normalizeH="0" baseline="0" smtClean="0">
                          <a:ln>
                            <a:noFill/>
                          </a:ln>
                          <a:solidFill>
                            <a:schemeClr val="tx1"/>
                          </a:solidFill>
                          <a:effectLst/>
                          <a:latin typeface="Arial" charset="0"/>
                        </a:rPr>
                        <a:t>13.7</a:t>
                      </a:r>
                      <a:endParaRPr kumimoji="0" lang="fr-FR" sz="1400" b="0" i="0" u="none" strike="noStrike" cap="none" normalizeH="0" baseline="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r>
                        <a:rPr kumimoji="0" lang="fr-BE" sz="1400" b="0" i="0" u="none" strike="noStrike" cap="none" normalizeH="0" baseline="0" smtClean="0">
                          <a:ln>
                            <a:noFill/>
                          </a:ln>
                          <a:solidFill>
                            <a:schemeClr val="tx1"/>
                          </a:solidFill>
                          <a:effectLst/>
                          <a:latin typeface="Arial" charset="0"/>
                        </a:rPr>
                        <a:t>164</a:t>
                      </a:r>
                      <a:endParaRPr kumimoji="0" lang="fr-FR" sz="1400" b="0" i="0" u="none" strike="noStrike" cap="none" normalizeH="0" baseline="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70000"/>
                        <a:buFont typeface="Wingdings" pitchFamily="2" charset="2"/>
                        <a:buNone/>
                        <a:tabLst/>
                      </a:pPr>
                      <a:r>
                        <a:rPr kumimoji="0" lang="fr-BE" sz="1400" b="0" i="0" u="none" strike="noStrike" cap="none" normalizeH="0" baseline="0" dirty="0" smtClean="0">
                          <a:ln>
                            <a:noFill/>
                          </a:ln>
                          <a:solidFill>
                            <a:schemeClr val="tx1"/>
                          </a:solidFill>
                          <a:effectLst/>
                          <a:latin typeface="Arial" charset="0"/>
                        </a:rPr>
                        <a:t>1146</a:t>
                      </a:r>
                      <a:endParaRPr kumimoji="0" lang="fr-FR" sz="1400" b="0" i="0" u="none" strike="noStrike" cap="none" normalizeH="0" baseline="0" dirty="0" smtClean="0">
                        <a:ln>
                          <a:noFill/>
                        </a:ln>
                        <a:solidFill>
                          <a:schemeClr val="tx1"/>
                        </a:solidFill>
                        <a:effectLst/>
                        <a:latin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632" name="ZoneTexte 9"/>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a:latin typeface="Calibri" pitchFamily="34" charset="0"/>
              </a:rPr>
              <a:t>Introduction – Hemolysis – Primary haemostasis – </a:t>
            </a:r>
            <a:r>
              <a:rPr lang="fr-BE" sz="1600" b="1">
                <a:solidFill>
                  <a:schemeClr val="bg1"/>
                </a:solidFill>
                <a:latin typeface="Calibri" pitchFamily="34" charset="0"/>
              </a:rPr>
              <a:t>Secondary haemostasis </a:t>
            </a:r>
            <a:r>
              <a:rPr lang="fr-BE" sz="1600">
                <a:latin typeface="Calibri" pitchFamily="34" charset="0"/>
              </a:rPr>
              <a:t>– Fibrinolysis - Conclusion</a:t>
            </a:r>
          </a:p>
        </p:txBody>
      </p:sp>
      <p:sp>
        <p:nvSpPr>
          <p:cNvPr id="23633" name="ZoneTexte 11"/>
          <p:cNvSpPr txBox="1">
            <a:spLocks noChangeArrowheads="1"/>
          </p:cNvSpPr>
          <p:nvPr/>
        </p:nvSpPr>
        <p:spPr bwMode="auto">
          <a:xfrm>
            <a:off x="4256088" y="-26988"/>
            <a:ext cx="4887912" cy="830263"/>
          </a:xfrm>
          <a:prstGeom prst="rect">
            <a:avLst/>
          </a:prstGeom>
          <a:noFill/>
          <a:ln w="9525">
            <a:noFill/>
            <a:miter lim="800000"/>
            <a:headEnd/>
            <a:tailEnd/>
          </a:ln>
        </p:spPr>
        <p:txBody>
          <a:bodyPr>
            <a:spAutoFit/>
          </a:bodyPr>
          <a:lstStyle/>
          <a:p>
            <a:r>
              <a:rPr lang="fr-BE" sz="2400">
                <a:solidFill>
                  <a:srgbClr val="1E6BBD"/>
                </a:solidFill>
                <a:latin typeface="Calibri" pitchFamily="34" charset="0"/>
                <a:cs typeface="Arial" charset="0"/>
              </a:rPr>
              <a:t>Thrombin generation assay : control parameters</a:t>
            </a:r>
          </a:p>
        </p:txBody>
      </p:sp>
      <p:sp>
        <p:nvSpPr>
          <p:cNvPr id="38" name="Text Box 4"/>
          <p:cNvSpPr txBox="1">
            <a:spLocks noChangeArrowheads="1"/>
          </p:cNvSpPr>
          <p:nvPr/>
        </p:nvSpPr>
        <p:spPr bwMode="auto">
          <a:xfrm>
            <a:off x="250825" y="5157788"/>
            <a:ext cx="4321175" cy="920750"/>
          </a:xfrm>
          <a:prstGeom prst="rect">
            <a:avLst/>
          </a:prstGeom>
          <a:noFill/>
          <a:ln w="9525">
            <a:noFill/>
            <a:miter lim="800000"/>
            <a:headEnd/>
            <a:tailEnd/>
          </a:ln>
        </p:spPr>
        <p:txBody>
          <a:bodyPr>
            <a:spAutoFit/>
          </a:bodyPr>
          <a:lstStyle/>
          <a:p>
            <a:pPr algn="just">
              <a:spcBef>
                <a:spcPct val="10000"/>
              </a:spcBef>
              <a:spcAft>
                <a:spcPct val="10000"/>
              </a:spcAft>
            </a:pPr>
            <a:r>
              <a:rPr lang="fr-BE" sz="1600" b="1"/>
              <a:t>C</a:t>
            </a:r>
            <a:r>
              <a:rPr lang="fr-BE" sz="1600" b="1" baseline="-25000"/>
              <a:t>max</a:t>
            </a:r>
            <a:r>
              <a:rPr lang="fr-BE" sz="1600"/>
              <a:t> = maximal concentration; </a:t>
            </a:r>
          </a:p>
          <a:p>
            <a:pPr algn="just">
              <a:spcBef>
                <a:spcPct val="10000"/>
              </a:spcBef>
              <a:spcAft>
                <a:spcPct val="10000"/>
              </a:spcAft>
            </a:pPr>
            <a:r>
              <a:rPr lang="fr-BE" sz="1600" b="1"/>
              <a:t>Lag time</a:t>
            </a:r>
            <a:r>
              <a:rPr lang="fr-BE" sz="1600"/>
              <a:t> = time for fibrin clot formation; </a:t>
            </a:r>
          </a:p>
          <a:p>
            <a:pPr algn="just">
              <a:spcBef>
                <a:spcPct val="10000"/>
              </a:spcBef>
              <a:spcAft>
                <a:spcPct val="10000"/>
              </a:spcAft>
            </a:pPr>
            <a:r>
              <a:rPr lang="fr-BE" sz="1600" b="1"/>
              <a:t>ETP</a:t>
            </a:r>
            <a:r>
              <a:rPr lang="fr-BE" sz="1600"/>
              <a:t> = endogenous thrombin potential</a:t>
            </a:r>
            <a:endParaRPr lang="fr-FR"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4" cstate="print"/>
          <a:srcRect/>
          <a:stretch>
            <a:fillRect/>
          </a:stretch>
        </p:blipFill>
        <p:spPr bwMode="auto">
          <a:xfrm>
            <a:off x="-19050" y="0"/>
            <a:ext cx="4302125" cy="765175"/>
          </a:xfrm>
          <a:prstGeom prst="rect">
            <a:avLst/>
          </a:prstGeom>
          <a:noFill/>
          <a:ln w="9525">
            <a:noFill/>
            <a:miter lim="800000"/>
            <a:headEnd/>
            <a:tailEnd/>
          </a:ln>
        </p:spPr>
      </p:pic>
      <p:sp>
        <p:nvSpPr>
          <p:cNvPr id="8" name="ZoneTexte 7"/>
          <p:cNvSpPr txBox="1"/>
          <p:nvPr/>
        </p:nvSpPr>
        <p:spPr>
          <a:xfrm>
            <a:off x="251520" y="908720"/>
            <a:ext cx="8640960" cy="589072"/>
          </a:xfrm>
          <a:prstGeom prst="rect">
            <a:avLst/>
          </a:prstGeom>
          <a:noFill/>
        </p:spPr>
        <p:txBody>
          <a:bodyPr wrap="square" rtlCol="0">
            <a:spAutoFit/>
          </a:bodyPr>
          <a:lstStyle/>
          <a:p>
            <a:pPr>
              <a:lnSpc>
                <a:spcPct val="150000"/>
              </a:lnSpc>
            </a:pPr>
            <a:r>
              <a:rPr lang="fr-BE" sz="2400" dirty="0" err="1" smtClean="0"/>
              <a:t>Procoagulant</a:t>
            </a:r>
            <a:r>
              <a:rPr lang="fr-BE" sz="2400" dirty="0" smtClean="0"/>
              <a:t> </a:t>
            </a:r>
            <a:r>
              <a:rPr lang="fr-BE" sz="2400" dirty="0" err="1" smtClean="0"/>
              <a:t>activity</a:t>
            </a:r>
            <a:endParaRPr lang="fr-BE" sz="2400" dirty="0" smtClean="0"/>
          </a:p>
        </p:txBody>
      </p:sp>
      <p:graphicFrame>
        <p:nvGraphicFramePr>
          <p:cNvPr id="2" name="Objet 1"/>
          <p:cNvGraphicFramePr>
            <a:graphicFrameLocks noChangeAspect="1"/>
          </p:cNvGraphicFramePr>
          <p:nvPr>
            <p:extLst/>
          </p:nvPr>
        </p:nvGraphicFramePr>
        <p:xfrm>
          <a:off x="1681181" y="2271034"/>
          <a:ext cx="5203787" cy="3543776"/>
        </p:xfrm>
        <a:graphic>
          <a:graphicData uri="http://schemas.openxmlformats.org/presentationml/2006/ole">
            <mc:AlternateContent xmlns:mc="http://schemas.openxmlformats.org/markup-compatibility/2006">
              <mc:Choice xmlns:v="urn:schemas-microsoft-com:vml" Requires="v">
                <p:oleObj spid="_x0000_s369672" name="Prism 5" r:id="rId5" imgW="4334040" imgH="2953440" progId="Prism5.Document">
                  <p:embed/>
                </p:oleObj>
              </mc:Choice>
              <mc:Fallback>
                <p:oleObj name="Prism 5" r:id="rId5" imgW="4334040" imgH="2953440" progId="Prism5.Document">
                  <p:embed/>
                  <p:pic>
                    <p:nvPicPr>
                      <p:cNvPr id="0" name=""/>
                      <p:cNvPicPr/>
                      <p:nvPr/>
                    </p:nvPicPr>
                    <p:blipFill>
                      <a:blip r:embed="rId6"/>
                      <a:stretch>
                        <a:fillRect/>
                      </a:stretch>
                    </p:blipFill>
                    <p:spPr>
                      <a:xfrm>
                        <a:off x="1681181" y="2271034"/>
                        <a:ext cx="5203787" cy="3543776"/>
                      </a:xfrm>
                      <a:prstGeom prst="rect">
                        <a:avLst/>
                      </a:prstGeom>
                    </p:spPr>
                  </p:pic>
                </p:oleObj>
              </mc:Fallback>
            </mc:AlternateContent>
          </a:graphicData>
        </a:graphic>
      </p:graphicFrame>
      <p:sp>
        <p:nvSpPr>
          <p:cNvPr id="9" name="Titre 1"/>
          <p:cNvSpPr>
            <a:spLocks/>
          </p:cNvSpPr>
          <p:nvPr/>
        </p:nvSpPr>
        <p:spPr bwMode="auto">
          <a:xfrm>
            <a:off x="4211638" y="44995"/>
            <a:ext cx="4752429" cy="647701"/>
          </a:xfrm>
          <a:prstGeom prst="rect">
            <a:avLst/>
          </a:prstGeom>
          <a:noFill/>
          <a:ln w="9525">
            <a:noFill/>
            <a:miter lim="800000"/>
            <a:headEnd/>
            <a:tailEnd/>
          </a:ln>
        </p:spPr>
        <p:txBody>
          <a:bodyPr anchor="b"/>
          <a:lstStyle/>
          <a:p>
            <a:pPr>
              <a:lnSpc>
                <a:spcPct val="90000"/>
              </a:lnSpc>
            </a:pPr>
            <a:r>
              <a:rPr lang="fr-BE" sz="2800" dirty="0" err="1" smtClean="0">
                <a:solidFill>
                  <a:srgbClr val="1E6BBD"/>
                </a:solidFill>
                <a:latin typeface="Calibri" pitchFamily="34" charset="0"/>
                <a:cs typeface="Arial" charset="0"/>
              </a:rPr>
              <a:t>Secondary</a:t>
            </a:r>
            <a:r>
              <a:rPr lang="fr-BE" sz="2800" dirty="0" smtClean="0">
                <a:solidFill>
                  <a:srgbClr val="1E6BBD"/>
                </a:solidFill>
                <a:latin typeface="Calibri" pitchFamily="34" charset="0"/>
                <a:cs typeface="Arial" charset="0"/>
              </a:rPr>
              <a:t> </a:t>
            </a:r>
            <a:r>
              <a:rPr lang="fr-BE" sz="2800" dirty="0" err="1" smtClean="0">
                <a:solidFill>
                  <a:srgbClr val="1E6BBD"/>
                </a:solidFill>
                <a:latin typeface="Calibri" pitchFamily="34" charset="0"/>
                <a:cs typeface="Arial" charset="0"/>
              </a:rPr>
              <a:t>hemostasis</a:t>
            </a:r>
            <a:r>
              <a:rPr lang="fr-BE" sz="2800" dirty="0" smtClean="0">
                <a:solidFill>
                  <a:srgbClr val="1E6BBD"/>
                </a:solidFill>
                <a:latin typeface="Calibri" pitchFamily="34" charset="0"/>
                <a:cs typeface="Arial" charset="0"/>
              </a:rPr>
              <a:t> - </a:t>
            </a:r>
            <a:r>
              <a:rPr lang="fr-BE" sz="2800" dirty="0" err="1" smtClean="0">
                <a:solidFill>
                  <a:srgbClr val="1E6BBD"/>
                </a:solidFill>
                <a:latin typeface="Calibri" pitchFamily="34" charset="0"/>
                <a:cs typeface="Arial" charset="0"/>
              </a:rPr>
              <a:t>cTGT</a:t>
            </a:r>
            <a:endParaRPr lang="fr-BE" sz="2800" dirty="0">
              <a:solidFill>
                <a:srgbClr val="1E6BBD"/>
              </a:solidFill>
              <a:latin typeface="Calibri" pitchFamily="34" charset="0"/>
              <a:cs typeface="Arial" charset="0"/>
            </a:endParaRPr>
          </a:p>
        </p:txBody>
      </p:sp>
      <p:pic>
        <p:nvPicPr>
          <p:cNvPr id="12" name="Picture 4"/>
          <p:cNvPicPr>
            <a:picLocks noChangeAspect="1" noChangeArrowheads="1"/>
          </p:cNvPicPr>
          <p:nvPr/>
        </p:nvPicPr>
        <p:blipFill>
          <a:blip r:embed="rId7"/>
          <a:srcRect/>
          <a:stretch>
            <a:fillRect/>
          </a:stretch>
        </p:blipFill>
        <p:spPr bwMode="auto">
          <a:xfrm>
            <a:off x="0" y="6453188"/>
            <a:ext cx="9144000" cy="425450"/>
          </a:xfrm>
          <a:prstGeom prst="rect">
            <a:avLst/>
          </a:prstGeom>
          <a:noFill/>
          <a:ln w="9525">
            <a:noFill/>
            <a:miter lim="800000"/>
            <a:headEnd/>
            <a:tailEnd/>
          </a:ln>
        </p:spPr>
      </p:pic>
      <p:sp>
        <p:nvSpPr>
          <p:cNvPr id="13" name="ZoneTexte 9"/>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a:latin typeface="Calibri" pitchFamily="34" charset="0"/>
              </a:rPr>
              <a:t>Introduction – Hemolysis – Primary haemostasis – </a:t>
            </a:r>
            <a:r>
              <a:rPr lang="fr-BE" sz="1600" b="1">
                <a:solidFill>
                  <a:schemeClr val="bg1"/>
                </a:solidFill>
                <a:latin typeface="Calibri" pitchFamily="34" charset="0"/>
              </a:rPr>
              <a:t>Secondary haemostasis </a:t>
            </a:r>
            <a:r>
              <a:rPr lang="fr-BE" sz="1600">
                <a:latin typeface="Calibri" pitchFamily="34" charset="0"/>
              </a:rPr>
              <a:t>– Fibrinolysis - Conclusion</a:t>
            </a:r>
          </a:p>
        </p:txBody>
      </p:sp>
      <p:sp>
        <p:nvSpPr>
          <p:cNvPr id="14" name="Rectangle 9"/>
          <p:cNvSpPr>
            <a:spLocks noChangeArrowheads="1"/>
          </p:cNvSpPr>
          <p:nvPr/>
        </p:nvSpPr>
        <p:spPr bwMode="auto">
          <a:xfrm>
            <a:off x="7092280" y="5794612"/>
            <a:ext cx="18717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r>
              <a:rPr lang="fr-BE" sz="1400" dirty="0" smtClean="0"/>
              <a:t>Laloy et al., 2014</a:t>
            </a:r>
            <a:endParaRPr lang="fr-BE" sz="1400" dirty="0"/>
          </a:p>
          <a:p>
            <a:pPr algn="r" eaLnBrk="1" hangingPunct="1"/>
            <a:r>
              <a:rPr lang="fr-BE" sz="1400" dirty="0" smtClean="0"/>
              <a:t>Laloy et al., 2012</a:t>
            </a:r>
            <a:endParaRPr lang="fr-BE" sz="1400" dirty="0"/>
          </a:p>
        </p:txBody>
      </p:sp>
    </p:spTree>
    <p:extLst>
      <p:ext uri="{BB962C8B-B14F-4D97-AF65-F5344CB8AC3E}">
        <p14:creationId xmlns:p14="http://schemas.microsoft.com/office/powerpoint/2010/main" val="5895313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9969" name="Picture 3"/>
          <p:cNvPicPr>
            <a:picLocks noChangeAspect="1" noChangeArrowheads="1"/>
          </p:cNvPicPr>
          <p:nvPr/>
        </p:nvPicPr>
        <p:blipFill>
          <a:blip r:embed="rId3"/>
          <a:srcRect/>
          <a:stretch>
            <a:fillRect/>
          </a:stretch>
        </p:blipFill>
        <p:spPr bwMode="auto">
          <a:xfrm>
            <a:off x="-19050" y="0"/>
            <a:ext cx="4302125" cy="765175"/>
          </a:xfrm>
          <a:prstGeom prst="rect">
            <a:avLst/>
          </a:prstGeom>
          <a:noFill/>
          <a:ln w="9525">
            <a:noFill/>
            <a:miter lim="800000"/>
            <a:headEnd/>
            <a:tailEnd/>
          </a:ln>
        </p:spPr>
      </p:pic>
      <p:pic>
        <p:nvPicPr>
          <p:cNvPr id="339970" name="Picture 4"/>
          <p:cNvPicPr>
            <a:picLocks noChangeAspect="1" noChangeArrowheads="1"/>
          </p:cNvPicPr>
          <p:nvPr/>
        </p:nvPicPr>
        <p:blipFill>
          <a:blip r:embed="rId4"/>
          <a:srcRect/>
          <a:stretch>
            <a:fillRect/>
          </a:stretch>
        </p:blipFill>
        <p:spPr bwMode="auto">
          <a:xfrm>
            <a:off x="0" y="6453188"/>
            <a:ext cx="9144000" cy="425450"/>
          </a:xfrm>
          <a:prstGeom prst="rect">
            <a:avLst/>
          </a:prstGeom>
          <a:noFill/>
          <a:ln w="9525">
            <a:noFill/>
            <a:miter lim="800000"/>
            <a:headEnd/>
            <a:tailEnd/>
          </a:ln>
        </p:spPr>
      </p:pic>
      <p:sp>
        <p:nvSpPr>
          <p:cNvPr id="339971" name="Titre 1"/>
          <p:cNvSpPr>
            <a:spLocks/>
          </p:cNvSpPr>
          <p:nvPr/>
        </p:nvSpPr>
        <p:spPr bwMode="auto">
          <a:xfrm>
            <a:off x="4292600" y="-26988"/>
            <a:ext cx="4959350" cy="647701"/>
          </a:xfrm>
          <a:prstGeom prst="rect">
            <a:avLst/>
          </a:prstGeom>
          <a:noFill/>
          <a:ln w="9525">
            <a:noFill/>
            <a:miter lim="800000"/>
            <a:headEnd/>
            <a:tailEnd/>
          </a:ln>
        </p:spPr>
        <p:txBody>
          <a:bodyPr anchor="b"/>
          <a:lstStyle/>
          <a:p>
            <a:pPr>
              <a:lnSpc>
                <a:spcPct val="90000"/>
              </a:lnSpc>
            </a:pPr>
            <a:endParaRPr lang="fr-BE" sz="2400">
              <a:solidFill>
                <a:srgbClr val="1E6BBD"/>
              </a:solidFill>
              <a:latin typeface="Calibri" pitchFamily="34" charset="0"/>
              <a:cs typeface="Arial" charset="0"/>
            </a:endParaRPr>
          </a:p>
        </p:txBody>
      </p:sp>
      <p:sp>
        <p:nvSpPr>
          <p:cNvPr id="339972" name="Text Box 4"/>
          <p:cNvSpPr txBox="1">
            <a:spLocks noChangeArrowheads="1"/>
          </p:cNvSpPr>
          <p:nvPr/>
        </p:nvSpPr>
        <p:spPr bwMode="auto">
          <a:xfrm>
            <a:off x="914400" y="2959100"/>
            <a:ext cx="184150" cy="822325"/>
          </a:xfrm>
          <a:prstGeom prst="rect">
            <a:avLst/>
          </a:prstGeom>
          <a:noFill/>
          <a:ln w="9525">
            <a:noFill/>
            <a:miter lim="800000"/>
            <a:headEnd/>
            <a:tailEnd/>
          </a:ln>
        </p:spPr>
        <p:txBody>
          <a:bodyPr wrap="none">
            <a:spAutoFit/>
          </a:bodyPr>
          <a:lstStyle/>
          <a:p>
            <a:pPr algn="just" eaLnBrk="0" hangingPunct="0"/>
            <a:endParaRPr lang="en-US" sz="2400">
              <a:ea typeface="ＭＳ Ｐゴシック"/>
              <a:cs typeface="ＭＳ Ｐゴシック"/>
            </a:endParaRPr>
          </a:p>
          <a:p>
            <a:pPr algn="just" eaLnBrk="0" hangingPunct="0"/>
            <a:endParaRPr lang="en-US" sz="2400">
              <a:ea typeface="ＭＳ Ｐゴシック"/>
              <a:cs typeface="ＭＳ Ｐゴシック"/>
            </a:endParaRPr>
          </a:p>
        </p:txBody>
      </p:sp>
      <p:sp>
        <p:nvSpPr>
          <p:cNvPr id="339973" name="ZoneTexte 10"/>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a:latin typeface="Calibri" pitchFamily="34" charset="0"/>
              </a:rPr>
              <a:t>Introduction – Hemolysis – Primary haemostasis – </a:t>
            </a:r>
            <a:r>
              <a:rPr lang="fr-BE" sz="1600" b="1">
                <a:solidFill>
                  <a:schemeClr val="bg1"/>
                </a:solidFill>
                <a:latin typeface="Calibri" pitchFamily="34" charset="0"/>
              </a:rPr>
              <a:t>Secondary haemostasis </a:t>
            </a:r>
            <a:r>
              <a:rPr lang="fr-BE" sz="1600">
                <a:latin typeface="Calibri" pitchFamily="34" charset="0"/>
              </a:rPr>
              <a:t>– Fibrinolysis - Conclusion</a:t>
            </a:r>
          </a:p>
        </p:txBody>
      </p:sp>
      <p:pic>
        <p:nvPicPr>
          <p:cNvPr id="339975" name="Picture 2"/>
          <p:cNvPicPr>
            <a:picLocks noChangeAspect="1" noChangeArrowheads="1"/>
          </p:cNvPicPr>
          <p:nvPr/>
        </p:nvPicPr>
        <p:blipFill>
          <a:blip r:embed="rId5"/>
          <a:srcRect/>
          <a:stretch>
            <a:fillRect/>
          </a:stretch>
        </p:blipFill>
        <p:spPr bwMode="auto">
          <a:xfrm>
            <a:off x="107950" y="1196975"/>
            <a:ext cx="8964613" cy="1247775"/>
          </a:xfrm>
          <a:prstGeom prst="rect">
            <a:avLst/>
          </a:prstGeom>
          <a:noFill/>
          <a:ln w="9525">
            <a:noFill/>
            <a:miter lim="800000"/>
            <a:headEnd/>
            <a:tailEnd/>
          </a:ln>
        </p:spPr>
      </p:pic>
      <p:sp>
        <p:nvSpPr>
          <p:cNvPr id="2" name="Rectangle 1"/>
          <p:cNvSpPr/>
          <p:nvPr/>
        </p:nvSpPr>
        <p:spPr>
          <a:xfrm>
            <a:off x="467544" y="3186842"/>
            <a:ext cx="8280920" cy="707886"/>
          </a:xfrm>
          <a:prstGeom prst="rect">
            <a:avLst/>
          </a:prstGeom>
        </p:spPr>
        <p:txBody>
          <a:bodyPr wrap="square">
            <a:spAutoFit/>
          </a:bodyPr>
          <a:lstStyle/>
          <a:p>
            <a:r>
              <a:rPr lang="en-US" sz="2000" b="1" i="1" dirty="0" smtClean="0">
                <a:latin typeface="+mj-lt"/>
              </a:rPr>
              <a:t>“Thus</a:t>
            </a:r>
            <a:r>
              <a:rPr lang="en-US" sz="2000" b="1" i="1" dirty="0">
                <a:latin typeface="+mj-lt"/>
              </a:rPr>
              <a:t>, the </a:t>
            </a:r>
            <a:r>
              <a:rPr lang="en-US" sz="2000" b="1" i="1" dirty="0" err="1">
                <a:latin typeface="+mj-lt"/>
              </a:rPr>
              <a:t>cTGT</a:t>
            </a:r>
            <a:r>
              <a:rPr lang="en-US" sz="2000" b="1" i="1" dirty="0">
                <a:latin typeface="+mj-lt"/>
              </a:rPr>
              <a:t> appears as a reference assay to investigate the nanoparticle (NP) </a:t>
            </a:r>
            <a:r>
              <a:rPr lang="en-US" sz="2000" b="1" i="1" dirty="0" err="1">
                <a:latin typeface="+mj-lt"/>
              </a:rPr>
              <a:t>procoagulant</a:t>
            </a:r>
            <a:r>
              <a:rPr lang="en-US" sz="2000" b="1" i="1" dirty="0">
                <a:latin typeface="+mj-lt"/>
              </a:rPr>
              <a:t> activity in human plasma</a:t>
            </a:r>
            <a:r>
              <a:rPr lang="en-US" sz="2000" b="1" i="1" dirty="0" smtClean="0">
                <a:latin typeface="+mj-lt"/>
              </a:rPr>
              <a:t>.”</a:t>
            </a:r>
            <a:endParaRPr lang="fr-BE" sz="2000" b="1" i="1" dirty="0">
              <a:latin typeface="+mj-lt"/>
            </a:endParaRPr>
          </a:p>
        </p:txBody>
      </p:sp>
      <p:sp>
        <p:nvSpPr>
          <p:cNvPr id="10" name="ZoneTexte 2"/>
          <p:cNvSpPr txBox="1">
            <a:spLocks noChangeArrowheads="1"/>
          </p:cNvSpPr>
          <p:nvPr/>
        </p:nvSpPr>
        <p:spPr bwMode="auto">
          <a:xfrm>
            <a:off x="4067944" y="115888"/>
            <a:ext cx="4896669" cy="461665"/>
          </a:xfrm>
          <a:prstGeom prst="rect">
            <a:avLst/>
          </a:prstGeom>
          <a:noFill/>
          <a:ln w="9525">
            <a:noFill/>
            <a:miter lim="800000"/>
            <a:headEnd/>
            <a:tailEnd/>
          </a:ln>
        </p:spPr>
        <p:txBody>
          <a:bodyPr wrap="square">
            <a:spAutoFit/>
          </a:bodyPr>
          <a:lstStyle/>
          <a:p>
            <a:r>
              <a:rPr lang="fr-BE" sz="2400" dirty="0" smtClean="0">
                <a:solidFill>
                  <a:srgbClr val="1E6BBD"/>
                </a:solidFill>
                <a:latin typeface="Calibri" pitchFamily="34" charset="0"/>
                <a:cs typeface="Arial" charset="0"/>
              </a:rPr>
              <a:t>Conclusion of </a:t>
            </a:r>
            <a:r>
              <a:rPr lang="fr-BE" sz="2400" dirty="0" err="1" smtClean="0">
                <a:solidFill>
                  <a:srgbClr val="1E6BBD"/>
                </a:solidFill>
                <a:latin typeface="Calibri" pitchFamily="34" charset="0"/>
                <a:cs typeface="Arial" charset="0"/>
              </a:rPr>
              <a:t>secondary</a:t>
            </a:r>
            <a:r>
              <a:rPr lang="fr-BE" sz="2400" dirty="0" smtClean="0">
                <a:solidFill>
                  <a:srgbClr val="1E6BBD"/>
                </a:solidFill>
                <a:latin typeface="Calibri" pitchFamily="34" charset="0"/>
                <a:cs typeface="Arial" charset="0"/>
              </a:rPr>
              <a:t> </a:t>
            </a:r>
            <a:r>
              <a:rPr lang="fr-BE" sz="2400" dirty="0" err="1" smtClean="0">
                <a:solidFill>
                  <a:srgbClr val="1E6BBD"/>
                </a:solidFill>
                <a:latin typeface="Calibri" pitchFamily="34" charset="0"/>
                <a:cs typeface="Arial" charset="0"/>
              </a:rPr>
              <a:t>haemostasis</a:t>
            </a:r>
            <a:endParaRPr lang="fr-BE" sz="2400" dirty="0">
              <a:solidFill>
                <a:srgbClr val="1E6BBD"/>
              </a:solidFill>
              <a:latin typeface="Calibri" pitchFamily="34" charset="0"/>
              <a:cs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017" name="Picture 3"/>
          <p:cNvPicPr>
            <a:picLocks noChangeAspect="1" noChangeArrowheads="1"/>
          </p:cNvPicPr>
          <p:nvPr/>
        </p:nvPicPr>
        <p:blipFill>
          <a:blip r:embed="rId3"/>
          <a:srcRect/>
          <a:stretch>
            <a:fillRect/>
          </a:stretch>
        </p:blipFill>
        <p:spPr bwMode="auto">
          <a:xfrm>
            <a:off x="-19050" y="0"/>
            <a:ext cx="4302125" cy="765175"/>
          </a:xfrm>
          <a:prstGeom prst="rect">
            <a:avLst/>
          </a:prstGeom>
          <a:noFill/>
          <a:ln w="9525">
            <a:noFill/>
            <a:miter lim="800000"/>
            <a:headEnd/>
            <a:tailEnd/>
          </a:ln>
        </p:spPr>
      </p:pic>
      <p:pic>
        <p:nvPicPr>
          <p:cNvPr id="342018" name="Picture 4"/>
          <p:cNvPicPr>
            <a:picLocks noChangeAspect="1" noChangeArrowheads="1"/>
          </p:cNvPicPr>
          <p:nvPr/>
        </p:nvPicPr>
        <p:blipFill>
          <a:blip r:embed="rId4"/>
          <a:srcRect/>
          <a:stretch>
            <a:fillRect/>
          </a:stretch>
        </p:blipFill>
        <p:spPr bwMode="auto">
          <a:xfrm>
            <a:off x="0" y="6453188"/>
            <a:ext cx="9144000" cy="425450"/>
          </a:xfrm>
          <a:prstGeom prst="rect">
            <a:avLst/>
          </a:prstGeom>
          <a:noFill/>
          <a:ln w="9525">
            <a:noFill/>
            <a:miter lim="800000"/>
            <a:headEnd/>
            <a:tailEnd/>
          </a:ln>
        </p:spPr>
      </p:pic>
      <p:sp>
        <p:nvSpPr>
          <p:cNvPr id="342019" name="Titre 1"/>
          <p:cNvSpPr>
            <a:spLocks/>
          </p:cNvSpPr>
          <p:nvPr/>
        </p:nvSpPr>
        <p:spPr bwMode="auto">
          <a:xfrm>
            <a:off x="4292600" y="-26988"/>
            <a:ext cx="4959350" cy="647701"/>
          </a:xfrm>
          <a:prstGeom prst="rect">
            <a:avLst/>
          </a:prstGeom>
          <a:noFill/>
          <a:ln w="9525">
            <a:noFill/>
            <a:miter lim="800000"/>
            <a:headEnd/>
            <a:tailEnd/>
          </a:ln>
        </p:spPr>
        <p:txBody>
          <a:bodyPr anchor="b"/>
          <a:lstStyle/>
          <a:p>
            <a:pPr>
              <a:lnSpc>
                <a:spcPct val="90000"/>
              </a:lnSpc>
            </a:pPr>
            <a:endParaRPr lang="fr-BE" sz="2400">
              <a:solidFill>
                <a:srgbClr val="1E6BBD"/>
              </a:solidFill>
              <a:latin typeface="Calibri" pitchFamily="34" charset="0"/>
              <a:cs typeface="Arial" charset="0"/>
            </a:endParaRPr>
          </a:p>
        </p:txBody>
      </p:sp>
      <p:pic>
        <p:nvPicPr>
          <p:cNvPr id="342020" name="Picture 2"/>
          <p:cNvPicPr>
            <a:picLocks noChangeAspect="1" noChangeArrowheads="1"/>
          </p:cNvPicPr>
          <p:nvPr/>
        </p:nvPicPr>
        <p:blipFill>
          <a:blip r:embed="rId5"/>
          <a:srcRect/>
          <a:stretch>
            <a:fillRect/>
          </a:stretch>
        </p:blipFill>
        <p:spPr bwMode="auto">
          <a:xfrm>
            <a:off x="179388" y="1211263"/>
            <a:ext cx="8785225" cy="4089400"/>
          </a:xfrm>
          <a:prstGeom prst="rect">
            <a:avLst/>
          </a:prstGeom>
          <a:noFill/>
          <a:ln w="9525">
            <a:noFill/>
            <a:miter lim="800000"/>
            <a:headEnd/>
            <a:tailEnd/>
          </a:ln>
        </p:spPr>
      </p:pic>
      <p:sp>
        <p:nvSpPr>
          <p:cNvPr id="47" name="Rectangle 46"/>
          <p:cNvSpPr/>
          <p:nvPr/>
        </p:nvSpPr>
        <p:spPr>
          <a:xfrm>
            <a:off x="7019925" y="2060575"/>
            <a:ext cx="2052638" cy="2881313"/>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342022" name="ZoneTexte 1"/>
          <p:cNvSpPr txBox="1">
            <a:spLocks noChangeArrowheads="1"/>
          </p:cNvSpPr>
          <p:nvPr/>
        </p:nvSpPr>
        <p:spPr bwMode="auto">
          <a:xfrm>
            <a:off x="179388" y="5580063"/>
            <a:ext cx="8785225" cy="369887"/>
          </a:xfrm>
          <a:prstGeom prst="rect">
            <a:avLst/>
          </a:prstGeom>
          <a:noFill/>
          <a:ln w="9525">
            <a:noFill/>
            <a:miter lim="800000"/>
            <a:headEnd/>
            <a:tailEnd/>
          </a:ln>
        </p:spPr>
        <p:txBody>
          <a:bodyPr>
            <a:spAutoFit/>
          </a:bodyPr>
          <a:lstStyle/>
          <a:p>
            <a:r>
              <a:rPr lang="en-US">
                <a:latin typeface="Calibri" pitchFamily="34" charset="0"/>
              </a:rPr>
              <a:t>Fibrinolysis is the process by which fibrin is removed from damaged blood vessels. </a:t>
            </a:r>
            <a:endParaRPr lang="fr-BE">
              <a:latin typeface="Calibri" pitchFamily="34" charset="0"/>
            </a:endParaRPr>
          </a:p>
        </p:txBody>
      </p:sp>
      <p:sp>
        <p:nvSpPr>
          <p:cNvPr id="342023" name="ZoneTexte 47"/>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a:latin typeface="Calibri" pitchFamily="34" charset="0"/>
              </a:rPr>
              <a:t>Introduction – Hemolysis – Primary haemostasis – Secondary haemostasis – </a:t>
            </a:r>
            <a:r>
              <a:rPr lang="fr-BE" sz="1600" b="1">
                <a:solidFill>
                  <a:schemeClr val="bg1"/>
                </a:solidFill>
                <a:latin typeface="Calibri" pitchFamily="34" charset="0"/>
              </a:rPr>
              <a:t>Fibrinolysis</a:t>
            </a:r>
            <a:r>
              <a:rPr lang="fr-BE" sz="1600">
                <a:latin typeface="Calibri" pitchFamily="34" charset="0"/>
              </a:rPr>
              <a:t> - Conclusion</a:t>
            </a:r>
          </a:p>
        </p:txBody>
      </p:sp>
      <p:sp>
        <p:nvSpPr>
          <p:cNvPr id="342024" name="Titre 1"/>
          <p:cNvSpPr>
            <a:spLocks/>
          </p:cNvSpPr>
          <p:nvPr/>
        </p:nvSpPr>
        <p:spPr bwMode="auto">
          <a:xfrm>
            <a:off x="4211638" y="-26988"/>
            <a:ext cx="4959350" cy="647701"/>
          </a:xfrm>
          <a:prstGeom prst="rect">
            <a:avLst/>
          </a:prstGeom>
          <a:noFill/>
          <a:ln w="9525">
            <a:noFill/>
            <a:miter lim="800000"/>
            <a:headEnd/>
            <a:tailEnd/>
          </a:ln>
        </p:spPr>
        <p:txBody>
          <a:bodyPr anchor="b"/>
          <a:lstStyle/>
          <a:p>
            <a:pPr>
              <a:lnSpc>
                <a:spcPct val="90000"/>
              </a:lnSpc>
            </a:pPr>
            <a:r>
              <a:rPr lang="fr-BE" sz="2400">
                <a:solidFill>
                  <a:srgbClr val="1E6BBD"/>
                </a:solidFill>
                <a:latin typeface="Calibri" pitchFamily="34" charset="0"/>
                <a:cs typeface="Arial" charset="0"/>
              </a:rPr>
              <a:t>Fibrinolysis : definition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29" name="Picture 3"/>
          <p:cNvPicPr>
            <a:picLocks noChangeAspect="1" noChangeArrowheads="1"/>
          </p:cNvPicPr>
          <p:nvPr/>
        </p:nvPicPr>
        <p:blipFill>
          <a:blip r:embed="rId3"/>
          <a:srcRect/>
          <a:stretch>
            <a:fillRect/>
          </a:stretch>
        </p:blipFill>
        <p:spPr bwMode="auto">
          <a:xfrm>
            <a:off x="-19050" y="0"/>
            <a:ext cx="4302125" cy="765175"/>
          </a:xfrm>
          <a:prstGeom prst="rect">
            <a:avLst/>
          </a:prstGeom>
          <a:noFill/>
          <a:ln w="9525">
            <a:noFill/>
            <a:miter lim="800000"/>
            <a:headEnd/>
            <a:tailEnd/>
          </a:ln>
        </p:spPr>
      </p:pic>
      <p:pic>
        <p:nvPicPr>
          <p:cNvPr id="201730" name="Picture 4"/>
          <p:cNvPicPr>
            <a:picLocks noChangeAspect="1" noChangeArrowheads="1"/>
          </p:cNvPicPr>
          <p:nvPr/>
        </p:nvPicPr>
        <p:blipFill>
          <a:blip r:embed="rId4"/>
          <a:srcRect/>
          <a:stretch>
            <a:fillRect/>
          </a:stretch>
        </p:blipFill>
        <p:spPr bwMode="auto">
          <a:xfrm>
            <a:off x="0" y="6453188"/>
            <a:ext cx="9144000" cy="425450"/>
          </a:xfrm>
          <a:prstGeom prst="rect">
            <a:avLst/>
          </a:prstGeom>
          <a:noFill/>
          <a:ln w="9525">
            <a:noFill/>
            <a:miter lim="800000"/>
            <a:headEnd/>
            <a:tailEnd/>
          </a:ln>
        </p:spPr>
      </p:pic>
      <p:sp>
        <p:nvSpPr>
          <p:cNvPr id="201731" name="Titre 24"/>
          <p:cNvSpPr>
            <a:spLocks/>
          </p:cNvSpPr>
          <p:nvPr/>
        </p:nvSpPr>
        <p:spPr bwMode="auto">
          <a:xfrm>
            <a:off x="4283075" y="44450"/>
            <a:ext cx="5329238" cy="581025"/>
          </a:xfrm>
          <a:prstGeom prst="rect">
            <a:avLst/>
          </a:prstGeom>
          <a:noFill/>
          <a:ln w="9525">
            <a:noFill/>
            <a:miter lim="800000"/>
            <a:headEnd/>
            <a:tailEnd/>
          </a:ln>
        </p:spPr>
        <p:txBody>
          <a:bodyPr anchor="b"/>
          <a:lstStyle/>
          <a:p>
            <a:r>
              <a:rPr lang="fr-BE" sz="2400">
                <a:solidFill>
                  <a:srgbClr val="1E6BBD"/>
                </a:solidFill>
                <a:latin typeface="Calibri" pitchFamily="34" charset="0"/>
                <a:cs typeface="Arial" charset="0"/>
              </a:rPr>
              <a:t>Why studying hemocompatibility?</a:t>
            </a:r>
          </a:p>
        </p:txBody>
      </p:sp>
      <p:grpSp>
        <p:nvGrpSpPr>
          <p:cNvPr id="201732" name="Group 81"/>
          <p:cNvGrpSpPr>
            <a:grpSpLocks/>
          </p:cNvGrpSpPr>
          <p:nvPr/>
        </p:nvGrpSpPr>
        <p:grpSpPr bwMode="auto">
          <a:xfrm>
            <a:off x="1020763" y="1196975"/>
            <a:ext cx="7007225" cy="4248150"/>
            <a:chOff x="444" y="799"/>
            <a:chExt cx="4296" cy="2582"/>
          </a:xfrm>
        </p:grpSpPr>
        <p:sp>
          <p:nvSpPr>
            <p:cNvPr id="10" name="Text Box 1032"/>
            <p:cNvSpPr txBox="1">
              <a:spLocks noChangeArrowheads="1"/>
            </p:cNvSpPr>
            <p:nvPr/>
          </p:nvSpPr>
          <p:spPr bwMode="auto">
            <a:xfrm>
              <a:off x="444" y="2195"/>
              <a:ext cx="952" cy="288"/>
            </a:xfrm>
            <a:prstGeom prst="rect">
              <a:avLst/>
            </a:prstGeom>
            <a:noFill/>
            <a:ln>
              <a:noFill/>
            </a:ln>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fontAlgn="auto" hangingPunct="1">
                <a:spcBef>
                  <a:spcPts val="0"/>
                </a:spcBef>
                <a:spcAft>
                  <a:spcPts val="0"/>
                </a:spcAft>
                <a:defRPr/>
              </a:pPr>
              <a:r>
                <a:rPr lang="fr-BE" sz="1200" b="1" kern="0" smtClean="0">
                  <a:solidFill>
                    <a:prstClr val="black"/>
                  </a:solidFill>
                  <a:latin typeface="Calibri" pitchFamily="34" charset="0"/>
                </a:rPr>
                <a:t>Translocation and distribution</a:t>
              </a:r>
              <a:endParaRPr lang="fr-FR" sz="1200" b="1" kern="0" smtClean="0">
                <a:solidFill>
                  <a:prstClr val="black"/>
                </a:solidFill>
                <a:latin typeface="Calibri" pitchFamily="34" charset="0"/>
              </a:endParaRPr>
            </a:p>
          </p:txBody>
        </p:sp>
        <p:sp>
          <p:nvSpPr>
            <p:cNvPr id="11" name="Text Box 1034"/>
            <p:cNvSpPr txBox="1">
              <a:spLocks noChangeArrowheads="1"/>
            </p:cNvSpPr>
            <p:nvPr/>
          </p:nvSpPr>
          <p:spPr bwMode="auto">
            <a:xfrm>
              <a:off x="1460" y="799"/>
              <a:ext cx="556" cy="256"/>
            </a:xfrm>
            <a:prstGeom prst="rect">
              <a:avLst/>
            </a:prstGeom>
            <a:noFill/>
            <a:ln w="9525">
              <a:solidFill>
                <a:sysClr val="windowText" lastClr="000000"/>
              </a:solidFill>
              <a:miter lim="800000"/>
              <a:headEnd/>
              <a:tailEnd/>
            </a:ln>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fontAlgn="auto" hangingPunct="1">
                <a:spcBef>
                  <a:spcPts val="0"/>
                </a:spcBef>
                <a:spcAft>
                  <a:spcPts val="0"/>
                </a:spcAft>
                <a:defRPr/>
              </a:pPr>
              <a:r>
                <a:rPr lang="en-US" sz="1000" kern="0" smtClean="0">
                  <a:solidFill>
                    <a:prstClr val="black"/>
                  </a:solidFill>
                  <a:latin typeface="Calibri" pitchFamily="34" charset="0"/>
                </a:rPr>
                <a:t>Air, water, clothes</a:t>
              </a:r>
            </a:p>
          </p:txBody>
        </p:sp>
        <p:sp>
          <p:nvSpPr>
            <p:cNvPr id="12" name="Text Box 1035"/>
            <p:cNvSpPr txBox="1">
              <a:spLocks noChangeArrowheads="1"/>
            </p:cNvSpPr>
            <p:nvPr/>
          </p:nvSpPr>
          <p:spPr bwMode="auto">
            <a:xfrm>
              <a:off x="3961" y="802"/>
              <a:ext cx="678" cy="160"/>
            </a:xfrm>
            <a:prstGeom prst="rect">
              <a:avLst/>
            </a:prstGeom>
            <a:noFill/>
            <a:ln w="9525">
              <a:solidFill>
                <a:sysClr val="windowText" lastClr="000000"/>
              </a:solidFill>
              <a:miter lim="800000"/>
              <a:headEnd/>
              <a:tailEnd/>
            </a:ln>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fontAlgn="auto" hangingPunct="1">
                <a:spcBef>
                  <a:spcPts val="0"/>
                </a:spcBef>
                <a:spcAft>
                  <a:spcPts val="0"/>
                </a:spcAft>
                <a:defRPr/>
              </a:pPr>
              <a:r>
                <a:rPr lang="en-US" sz="1000" kern="0" smtClean="0">
                  <a:solidFill>
                    <a:prstClr val="black"/>
                  </a:solidFill>
                  <a:latin typeface="Calibri" pitchFamily="34" charset="0"/>
                </a:rPr>
                <a:t>Food, water</a:t>
              </a:r>
            </a:p>
          </p:txBody>
        </p:sp>
        <p:sp>
          <p:nvSpPr>
            <p:cNvPr id="13" name="Text Box 1036"/>
            <p:cNvSpPr txBox="1">
              <a:spLocks noChangeArrowheads="1"/>
            </p:cNvSpPr>
            <p:nvPr/>
          </p:nvSpPr>
          <p:spPr bwMode="auto">
            <a:xfrm>
              <a:off x="2964" y="802"/>
              <a:ext cx="556" cy="160"/>
            </a:xfrm>
            <a:prstGeom prst="rect">
              <a:avLst/>
            </a:prstGeom>
            <a:noFill/>
            <a:ln w="9525">
              <a:solidFill>
                <a:sysClr val="windowText" lastClr="000000"/>
              </a:solidFill>
              <a:miter lim="800000"/>
              <a:headEnd/>
              <a:tailEnd/>
            </a:ln>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fontAlgn="auto" hangingPunct="1">
                <a:spcBef>
                  <a:spcPts val="0"/>
                </a:spcBef>
                <a:spcAft>
                  <a:spcPts val="0"/>
                </a:spcAft>
                <a:defRPr/>
              </a:pPr>
              <a:r>
                <a:rPr lang="en-US" sz="1000" kern="0" smtClean="0">
                  <a:solidFill>
                    <a:prstClr val="black"/>
                  </a:solidFill>
                  <a:latin typeface="Calibri" pitchFamily="34" charset="0"/>
                </a:rPr>
                <a:t>Air</a:t>
              </a:r>
            </a:p>
          </p:txBody>
        </p:sp>
        <p:sp>
          <p:nvSpPr>
            <p:cNvPr id="14" name="Text Box 1037"/>
            <p:cNvSpPr txBox="1">
              <a:spLocks noChangeArrowheads="1"/>
            </p:cNvSpPr>
            <p:nvPr/>
          </p:nvSpPr>
          <p:spPr bwMode="auto">
            <a:xfrm>
              <a:off x="2148" y="802"/>
              <a:ext cx="556" cy="160"/>
            </a:xfrm>
            <a:prstGeom prst="rect">
              <a:avLst/>
            </a:prstGeom>
            <a:noFill/>
            <a:ln w="9525">
              <a:solidFill>
                <a:sysClr val="windowText" lastClr="000000"/>
              </a:solidFill>
              <a:miter lim="800000"/>
              <a:headEnd/>
              <a:tailEnd/>
            </a:ln>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fontAlgn="auto" hangingPunct="1">
                <a:spcBef>
                  <a:spcPts val="0"/>
                </a:spcBef>
                <a:spcAft>
                  <a:spcPts val="0"/>
                </a:spcAft>
                <a:defRPr/>
              </a:pPr>
              <a:r>
                <a:rPr lang="en-US" sz="1000" kern="0" smtClean="0">
                  <a:solidFill>
                    <a:prstClr val="black"/>
                  </a:solidFill>
                  <a:latin typeface="Calibri" pitchFamily="34" charset="0"/>
                </a:rPr>
                <a:t>Drug delivery</a:t>
              </a:r>
            </a:p>
          </p:txBody>
        </p:sp>
        <p:sp>
          <p:nvSpPr>
            <p:cNvPr id="15" name="Text Box 1038"/>
            <p:cNvSpPr txBox="1">
              <a:spLocks noChangeArrowheads="1"/>
            </p:cNvSpPr>
            <p:nvPr/>
          </p:nvSpPr>
          <p:spPr bwMode="auto">
            <a:xfrm>
              <a:off x="1467" y="1365"/>
              <a:ext cx="556" cy="193"/>
            </a:xfrm>
            <a:prstGeom prst="rect">
              <a:avLst/>
            </a:prstGeom>
            <a:noFill/>
            <a:ln w="31750">
              <a:solidFill>
                <a:srgbClr val="04617B"/>
              </a:solidFill>
              <a:miter lim="800000"/>
              <a:headEnd/>
              <a:tailEnd/>
            </a:ln>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fontAlgn="auto" hangingPunct="1">
                <a:spcBef>
                  <a:spcPts val="0"/>
                </a:spcBef>
                <a:spcAft>
                  <a:spcPts val="0"/>
                </a:spcAft>
                <a:defRPr/>
              </a:pPr>
              <a:r>
                <a:rPr lang="en-US" sz="1200" b="1" kern="0" smtClean="0">
                  <a:solidFill>
                    <a:prstClr val="black"/>
                  </a:solidFill>
                  <a:latin typeface="Calibri" pitchFamily="34" charset="0"/>
                </a:rPr>
                <a:t>Skin - eyes</a:t>
              </a:r>
            </a:p>
          </p:txBody>
        </p:sp>
        <p:sp>
          <p:nvSpPr>
            <p:cNvPr id="16" name="Text Box 1039"/>
            <p:cNvSpPr txBox="1">
              <a:spLocks noChangeArrowheads="1"/>
            </p:cNvSpPr>
            <p:nvPr/>
          </p:nvSpPr>
          <p:spPr bwMode="auto">
            <a:xfrm>
              <a:off x="3883" y="1353"/>
              <a:ext cx="853" cy="308"/>
            </a:xfrm>
            <a:prstGeom prst="rect">
              <a:avLst/>
            </a:prstGeom>
            <a:noFill/>
            <a:ln w="31750">
              <a:solidFill>
                <a:srgbClr val="04617B"/>
              </a:solidFill>
              <a:miter lim="800000"/>
              <a:headEnd/>
              <a:tailEnd/>
            </a:ln>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fontAlgn="auto" hangingPunct="1">
                <a:spcBef>
                  <a:spcPts val="0"/>
                </a:spcBef>
                <a:spcAft>
                  <a:spcPts val="0"/>
                </a:spcAft>
                <a:defRPr/>
              </a:pPr>
              <a:r>
                <a:rPr lang="en-US" sz="1200" b="1" kern="0" smtClean="0">
                  <a:solidFill>
                    <a:prstClr val="black"/>
                  </a:solidFill>
                  <a:latin typeface="Calibri" pitchFamily="34" charset="0"/>
                </a:rPr>
                <a:t>Gastrointestinal tract</a:t>
              </a:r>
            </a:p>
          </p:txBody>
        </p:sp>
        <p:sp>
          <p:nvSpPr>
            <p:cNvPr id="17" name="Text Box 1040"/>
            <p:cNvSpPr txBox="1">
              <a:spLocks noChangeArrowheads="1"/>
            </p:cNvSpPr>
            <p:nvPr/>
          </p:nvSpPr>
          <p:spPr bwMode="auto">
            <a:xfrm>
              <a:off x="2783" y="1353"/>
              <a:ext cx="819" cy="618"/>
            </a:xfrm>
            <a:prstGeom prst="rect">
              <a:avLst/>
            </a:prstGeom>
            <a:noFill/>
            <a:ln w="31750">
              <a:solidFill>
                <a:srgbClr val="04617B"/>
              </a:solidFill>
              <a:miter lim="800000"/>
              <a:headEnd/>
              <a:tailEnd/>
            </a:ln>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fontAlgn="auto" hangingPunct="1">
                <a:spcBef>
                  <a:spcPts val="0"/>
                </a:spcBef>
                <a:spcAft>
                  <a:spcPts val="0"/>
                </a:spcAft>
                <a:defRPr/>
              </a:pPr>
              <a:r>
                <a:rPr lang="en-US" sz="1200" b="1" kern="0" dirty="0" smtClean="0">
                  <a:solidFill>
                    <a:prstClr val="black"/>
                  </a:solidFill>
                  <a:latin typeface="Calibri" pitchFamily="34" charset="0"/>
                </a:rPr>
                <a:t>Respiratory tract</a:t>
              </a:r>
            </a:p>
            <a:p>
              <a:pPr algn="ctr" eaLnBrk="1" fontAlgn="auto" hangingPunct="1">
                <a:spcBef>
                  <a:spcPts val="0"/>
                </a:spcBef>
                <a:spcAft>
                  <a:spcPts val="0"/>
                </a:spcAft>
                <a:defRPr/>
              </a:pPr>
              <a:r>
                <a:rPr lang="en-US" sz="1100" b="1" kern="0" dirty="0" smtClean="0">
                  <a:solidFill>
                    <a:prstClr val="black"/>
                  </a:solidFill>
                  <a:latin typeface="Calibri" pitchFamily="34" charset="0"/>
                </a:rPr>
                <a:t>Nasal/ </a:t>
              </a:r>
            </a:p>
            <a:p>
              <a:pPr algn="ctr" eaLnBrk="1" fontAlgn="auto" hangingPunct="1">
                <a:spcBef>
                  <a:spcPts val="0"/>
                </a:spcBef>
                <a:spcAft>
                  <a:spcPts val="0"/>
                </a:spcAft>
                <a:defRPr/>
              </a:pPr>
              <a:r>
                <a:rPr lang="en-US" sz="1100" b="1" kern="0" dirty="0" err="1" smtClean="0">
                  <a:solidFill>
                    <a:prstClr val="black"/>
                  </a:solidFill>
                  <a:latin typeface="Calibri" pitchFamily="34" charset="0"/>
                </a:rPr>
                <a:t>tracheo</a:t>
              </a:r>
              <a:r>
                <a:rPr lang="en-US" sz="1100" b="1" kern="0" dirty="0" smtClean="0">
                  <a:solidFill>
                    <a:prstClr val="black"/>
                  </a:solidFill>
                  <a:latin typeface="Calibri" pitchFamily="34" charset="0"/>
                </a:rPr>
                <a:t>-bronchial/ alveolar</a:t>
              </a:r>
            </a:p>
          </p:txBody>
        </p:sp>
        <p:sp>
          <p:nvSpPr>
            <p:cNvPr id="18" name="Text Box 1041"/>
            <p:cNvSpPr txBox="1">
              <a:spLocks noChangeArrowheads="1"/>
            </p:cNvSpPr>
            <p:nvPr/>
          </p:nvSpPr>
          <p:spPr bwMode="auto">
            <a:xfrm>
              <a:off x="2758" y="2113"/>
              <a:ext cx="952" cy="491"/>
            </a:xfrm>
            <a:prstGeom prst="rect">
              <a:avLst/>
            </a:prstGeom>
            <a:noFill/>
            <a:ln>
              <a:noFill/>
            </a:ln>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fontAlgn="auto" hangingPunct="1">
                <a:spcBef>
                  <a:spcPts val="0"/>
                </a:spcBef>
                <a:spcAft>
                  <a:spcPts val="0"/>
                </a:spcAft>
                <a:defRPr/>
              </a:pPr>
              <a:r>
                <a:rPr lang="en-US" sz="1200" b="1" kern="0" smtClean="0">
                  <a:solidFill>
                    <a:prstClr val="black"/>
                  </a:solidFill>
                  <a:latin typeface="Calibri" pitchFamily="34" charset="0"/>
                </a:rPr>
                <a:t>Blood</a:t>
              </a:r>
            </a:p>
            <a:p>
              <a:pPr algn="ctr" eaLnBrk="1" fontAlgn="auto" hangingPunct="1">
                <a:spcBef>
                  <a:spcPts val="0"/>
                </a:spcBef>
                <a:spcAft>
                  <a:spcPts val="0"/>
                </a:spcAft>
                <a:defRPr/>
              </a:pPr>
              <a:r>
                <a:rPr lang="en-US" sz="1100" b="1" kern="0" smtClean="0">
                  <a:solidFill>
                    <a:prstClr val="black"/>
                  </a:solidFill>
                  <a:latin typeface="Calibri" pitchFamily="34" charset="0"/>
                </a:rPr>
                <a:t>(platelets, monocytes, red blood cells, endothelial cells)</a:t>
              </a:r>
            </a:p>
          </p:txBody>
        </p:sp>
        <p:sp>
          <p:nvSpPr>
            <p:cNvPr id="19" name="Text Box 1042"/>
            <p:cNvSpPr txBox="1">
              <a:spLocks noChangeArrowheads="1"/>
            </p:cNvSpPr>
            <p:nvPr/>
          </p:nvSpPr>
          <p:spPr bwMode="auto">
            <a:xfrm>
              <a:off x="1513" y="2793"/>
              <a:ext cx="455" cy="256"/>
            </a:xfrm>
            <a:prstGeom prst="rect">
              <a:avLst/>
            </a:prstGeom>
            <a:noFill/>
            <a:ln w="9525">
              <a:solidFill>
                <a:sysClr val="windowText" lastClr="000000"/>
              </a:solidFill>
              <a:miter lim="800000"/>
              <a:headEnd/>
              <a:tailEnd/>
            </a:ln>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fontAlgn="auto" hangingPunct="1">
                <a:spcBef>
                  <a:spcPts val="0"/>
                </a:spcBef>
                <a:spcAft>
                  <a:spcPts val="0"/>
                </a:spcAft>
                <a:defRPr/>
              </a:pPr>
              <a:r>
                <a:rPr lang="en-US" sz="1000" kern="0" smtClean="0">
                  <a:solidFill>
                    <a:prstClr val="black"/>
                  </a:solidFill>
                  <a:latin typeface="Calibri" pitchFamily="34" charset="0"/>
                </a:rPr>
                <a:t>Bone marrow</a:t>
              </a:r>
            </a:p>
          </p:txBody>
        </p:sp>
        <p:sp>
          <p:nvSpPr>
            <p:cNvPr id="20" name="Text Box 1043"/>
            <p:cNvSpPr txBox="1">
              <a:spLocks noChangeArrowheads="1"/>
            </p:cNvSpPr>
            <p:nvPr/>
          </p:nvSpPr>
          <p:spPr bwMode="auto">
            <a:xfrm>
              <a:off x="4068" y="2204"/>
              <a:ext cx="453" cy="160"/>
            </a:xfrm>
            <a:prstGeom prst="rect">
              <a:avLst/>
            </a:prstGeom>
            <a:noFill/>
            <a:ln w="9525">
              <a:solidFill>
                <a:sysClr val="windowText" lastClr="000000"/>
              </a:solidFill>
              <a:miter lim="800000"/>
              <a:headEnd/>
              <a:tailEnd/>
            </a:ln>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fontAlgn="auto" hangingPunct="1">
                <a:spcBef>
                  <a:spcPts val="0"/>
                </a:spcBef>
                <a:spcAft>
                  <a:spcPts val="0"/>
                </a:spcAft>
                <a:defRPr/>
              </a:pPr>
              <a:r>
                <a:rPr lang="en-US" sz="1000" kern="0" smtClean="0">
                  <a:solidFill>
                    <a:prstClr val="black"/>
                  </a:solidFill>
                  <a:latin typeface="Calibri" pitchFamily="34" charset="0"/>
                </a:rPr>
                <a:t>Liver</a:t>
              </a:r>
            </a:p>
          </p:txBody>
        </p:sp>
        <p:sp>
          <p:nvSpPr>
            <p:cNvPr id="21" name="Text Box 1044"/>
            <p:cNvSpPr txBox="1">
              <a:spLocks noChangeArrowheads="1"/>
            </p:cNvSpPr>
            <p:nvPr/>
          </p:nvSpPr>
          <p:spPr bwMode="auto">
            <a:xfrm>
              <a:off x="1558" y="2249"/>
              <a:ext cx="363" cy="160"/>
            </a:xfrm>
            <a:prstGeom prst="rect">
              <a:avLst/>
            </a:prstGeom>
            <a:noFill/>
            <a:ln w="9525">
              <a:solidFill>
                <a:sysClr val="windowText" lastClr="000000"/>
              </a:solidFill>
              <a:miter lim="800000"/>
              <a:headEnd/>
              <a:tailEnd/>
            </a:ln>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fontAlgn="auto" hangingPunct="1">
                <a:spcBef>
                  <a:spcPts val="0"/>
                </a:spcBef>
                <a:spcAft>
                  <a:spcPts val="0"/>
                </a:spcAft>
                <a:defRPr/>
              </a:pPr>
              <a:r>
                <a:rPr lang="en-US" sz="1000" kern="0" smtClean="0">
                  <a:solidFill>
                    <a:prstClr val="black"/>
                  </a:solidFill>
                  <a:latin typeface="Calibri" pitchFamily="34" charset="0"/>
                </a:rPr>
                <a:t>Lymph</a:t>
              </a:r>
            </a:p>
          </p:txBody>
        </p:sp>
        <p:grpSp>
          <p:nvGrpSpPr>
            <p:cNvPr id="201748" name="Group 1045"/>
            <p:cNvGrpSpPr>
              <a:grpSpLocks/>
            </p:cNvGrpSpPr>
            <p:nvPr/>
          </p:nvGrpSpPr>
          <p:grpSpPr bwMode="auto">
            <a:xfrm>
              <a:off x="2148" y="1614"/>
              <a:ext cx="272" cy="321"/>
              <a:chOff x="2064" y="2296"/>
              <a:chExt cx="272" cy="321"/>
            </a:xfrm>
          </p:grpSpPr>
          <p:sp>
            <p:nvSpPr>
              <p:cNvPr id="72" name="Text Box 1046"/>
              <p:cNvSpPr txBox="1">
                <a:spLocks noChangeArrowheads="1"/>
              </p:cNvSpPr>
              <p:nvPr/>
            </p:nvSpPr>
            <p:spPr bwMode="auto">
              <a:xfrm>
                <a:off x="2064" y="2296"/>
                <a:ext cx="272" cy="157"/>
              </a:xfrm>
              <a:prstGeom prst="rect">
                <a:avLst/>
              </a:prstGeom>
              <a:noFill/>
              <a:ln w="9525">
                <a:solidFill>
                  <a:sysClr val="windowText" lastClr="000000"/>
                </a:solidFill>
                <a:miter lim="800000"/>
                <a:headEnd/>
                <a:tailEnd/>
              </a:ln>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fontAlgn="auto" hangingPunct="1">
                  <a:spcBef>
                    <a:spcPts val="0"/>
                  </a:spcBef>
                  <a:spcAft>
                    <a:spcPts val="0"/>
                  </a:spcAft>
                  <a:defRPr/>
                </a:pPr>
                <a:r>
                  <a:rPr lang="en-US" sz="1000" b="1" kern="0" smtClean="0">
                    <a:solidFill>
                      <a:prstClr val="black"/>
                    </a:solidFill>
                    <a:latin typeface="Calibri" pitchFamily="34" charset="0"/>
                  </a:rPr>
                  <a:t>CNS</a:t>
                </a:r>
              </a:p>
            </p:txBody>
          </p:sp>
          <p:sp>
            <p:nvSpPr>
              <p:cNvPr id="73" name="Text Box 1047"/>
              <p:cNvSpPr txBox="1">
                <a:spLocks noChangeArrowheads="1"/>
              </p:cNvSpPr>
              <p:nvPr/>
            </p:nvSpPr>
            <p:spPr bwMode="auto">
              <a:xfrm>
                <a:off x="2064" y="2457"/>
                <a:ext cx="272" cy="157"/>
              </a:xfrm>
              <a:prstGeom prst="rect">
                <a:avLst/>
              </a:prstGeom>
              <a:noFill/>
              <a:ln w="9525">
                <a:solidFill>
                  <a:sysClr val="windowText" lastClr="000000"/>
                </a:solidFill>
                <a:miter lim="800000"/>
                <a:headEnd/>
                <a:tailEnd/>
              </a:ln>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fontAlgn="auto" hangingPunct="1">
                  <a:spcBef>
                    <a:spcPts val="0"/>
                  </a:spcBef>
                  <a:spcAft>
                    <a:spcPts val="0"/>
                  </a:spcAft>
                  <a:defRPr/>
                </a:pPr>
                <a:r>
                  <a:rPr lang="en-US" sz="1000" b="1" kern="0" dirty="0" smtClean="0">
                    <a:solidFill>
                      <a:prstClr val="black"/>
                    </a:solidFill>
                    <a:latin typeface="Calibri" pitchFamily="34" charset="0"/>
                  </a:rPr>
                  <a:t>PNS</a:t>
                </a:r>
              </a:p>
            </p:txBody>
          </p:sp>
        </p:grpSp>
        <p:sp>
          <p:nvSpPr>
            <p:cNvPr id="23" name="Oval 1048"/>
            <p:cNvSpPr>
              <a:spLocks noChangeArrowheads="1"/>
            </p:cNvSpPr>
            <p:nvPr/>
          </p:nvSpPr>
          <p:spPr bwMode="auto">
            <a:xfrm>
              <a:off x="2667" y="2078"/>
              <a:ext cx="1088" cy="589"/>
            </a:xfrm>
            <a:prstGeom prst="ellipse">
              <a:avLst/>
            </a:prstGeom>
            <a:noFill/>
            <a:ln w="9525">
              <a:solidFill>
                <a:sysClr val="windowText" lastClr="000000"/>
              </a:solidFill>
              <a:round/>
              <a:headEnd/>
              <a:tailEnd/>
            </a:ln>
            <a:extLst/>
          </p:spPr>
          <p:txBody>
            <a:bodyPr wrap="none" anchor="ctr"/>
            <a:lstStyle/>
            <a:p>
              <a:pPr fontAlgn="auto">
                <a:spcBef>
                  <a:spcPts val="0"/>
                </a:spcBef>
                <a:spcAft>
                  <a:spcPts val="0"/>
                </a:spcAft>
                <a:defRPr/>
              </a:pPr>
              <a:endParaRPr lang="fr-BE" sz="1600" kern="0">
                <a:solidFill>
                  <a:prstClr val="black"/>
                </a:solidFill>
                <a:latin typeface="+mn-lt"/>
              </a:endParaRPr>
            </a:p>
          </p:txBody>
        </p:sp>
        <p:sp>
          <p:nvSpPr>
            <p:cNvPr id="24" name="Text Box 1049"/>
            <p:cNvSpPr txBox="1">
              <a:spLocks noChangeArrowheads="1"/>
            </p:cNvSpPr>
            <p:nvPr/>
          </p:nvSpPr>
          <p:spPr bwMode="auto">
            <a:xfrm>
              <a:off x="3781" y="1886"/>
              <a:ext cx="408" cy="157"/>
            </a:xfrm>
            <a:prstGeom prst="rect">
              <a:avLst/>
            </a:prstGeom>
            <a:noFill/>
            <a:ln w="9525">
              <a:solidFill>
                <a:sysClr val="windowText" lastClr="000000"/>
              </a:solidFill>
              <a:miter lim="800000"/>
              <a:headEnd/>
              <a:tailEnd/>
            </a:ln>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fontAlgn="auto" hangingPunct="1">
                <a:spcBef>
                  <a:spcPts val="0"/>
                </a:spcBef>
                <a:spcAft>
                  <a:spcPts val="0"/>
                </a:spcAft>
                <a:defRPr/>
              </a:pPr>
              <a:r>
                <a:rPr lang="en-US" sz="1000" kern="0" smtClean="0">
                  <a:solidFill>
                    <a:prstClr val="black"/>
                  </a:solidFill>
                  <a:latin typeface="Calibri" pitchFamily="34" charset="0"/>
                </a:rPr>
                <a:t>Lymph</a:t>
              </a:r>
            </a:p>
          </p:txBody>
        </p:sp>
        <p:sp>
          <p:nvSpPr>
            <p:cNvPr id="25" name="Text Box 1050"/>
            <p:cNvSpPr txBox="1">
              <a:spLocks noChangeArrowheads="1"/>
            </p:cNvSpPr>
            <p:nvPr/>
          </p:nvSpPr>
          <p:spPr bwMode="auto">
            <a:xfrm>
              <a:off x="2283" y="2793"/>
              <a:ext cx="678" cy="246"/>
            </a:xfrm>
            <a:prstGeom prst="rect">
              <a:avLst/>
            </a:prstGeom>
            <a:noFill/>
            <a:ln w="9525">
              <a:solidFill>
                <a:sysClr val="windowText" lastClr="000000"/>
              </a:solidFill>
              <a:miter lim="800000"/>
              <a:headEnd/>
              <a:tailEnd/>
            </a:ln>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fontAlgn="auto" hangingPunct="1">
                <a:spcBef>
                  <a:spcPts val="0"/>
                </a:spcBef>
                <a:spcAft>
                  <a:spcPts val="0"/>
                </a:spcAft>
                <a:defRPr/>
              </a:pPr>
              <a:r>
                <a:rPr lang="en-US" sz="1000" kern="0" smtClean="0">
                  <a:solidFill>
                    <a:prstClr val="black"/>
                  </a:solidFill>
                  <a:latin typeface="Calibri" pitchFamily="34" charset="0"/>
                </a:rPr>
                <a:t>Other sites</a:t>
              </a:r>
            </a:p>
            <a:p>
              <a:pPr algn="ctr" eaLnBrk="1" fontAlgn="auto" hangingPunct="1">
                <a:spcBef>
                  <a:spcPts val="0"/>
                </a:spcBef>
                <a:spcAft>
                  <a:spcPts val="0"/>
                </a:spcAft>
                <a:defRPr/>
              </a:pPr>
              <a:r>
                <a:rPr lang="en-US" sz="900" kern="0" smtClean="0">
                  <a:solidFill>
                    <a:prstClr val="black"/>
                  </a:solidFill>
                  <a:latin typeface="Calibri" pitchFamily="34" charset="0"/>
                </a:rPr>
                <a:t>(muscle, placenta)</a:t>
              </a:r>
            </a:p>
          </p:txBody>
        </p:sp>
        <p:sp>
          <p:nvSpPr>
            <p:cNvPr id="26" name="Text Box 1051"/>
            <p:cNvSpPr txBox="1">
              <a:spLocks noChangeArrowheads="1"/>
            </p:cNvSpPr>
            <p:nvPr/>
          </p:nvSpPr>
          <p:spPr bwMode="auto">
            <a:xfrm>
              <a:off x="3100" y="2839"/>
              <a:ext cx="499" cy="160"/>
            </a:xfrm>
            <a:prstGeom prst="rect">
              <a:avLst/>
            </a:prstGeom>
            <a:noFill/>
            <a:ln w="9525">
              <a:solidFill>
                <a:sysClr val="windowText" lastClr="000000"/>
              </a:solidFill>
              <a:miter lim="800000"/>
              <a:headEnd/>
              <a:tailEnd/>
            </a:ln>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fontAlgn="auto" hangingPunct="1">
                <a:spcBef>
                  <a:spcPts val="0"/>
                </a:spcBef>
                <a:spcAft>
                  <a:spcPts val="0"/>
                </a:spcAft>
                <a:defRPr/>
              </a:pPr>
              <a:r>
                <a:rPr lang="en-US" sz="1000" kern="0" smtClean="0">
                  <a:solidFill>
                    <a:prstClr val="black"/>
                  </a:solidFill>
                  <a:latin typeface="Calibri" pitchFamily="34" charset="0"/>
                </a:rPr>
                <a:t>Kidney</a:t>
              </a:r>
            </a:p>
          </p:txBody>
        </p:sp>
        <p:sp>
          <p:nvSpPr>
            <p:cNvPr id="27" name="Text Box 1052"/>
            <p:cNvSpPr txBox="1">
              <a:spLocks noChangeArrowheads="1"/>
            </p:cNvSpPr>
            <p:nvPr/>
          </p:nvSpPr>
          <p:spPr bwMode="auto">
            <a:xfrm>
              <a:off x="3100" y="3217"/>
              <a:ext cx="499" cy="160"/>
            </a:xfrm>
            <a:prstGeom prst="rect">
              <a:avLst/>
            </a:prstGeom>
            <a:noFill/>
            <a:ln w="9525">
              <a:solidFill>
                <a:sysClr val="windowText" lastClr="000000"/>
              </a:solidFill>
              <a:miter lim="800000"/>
              <a:headEnd/>
              <a:tailEnd/>
            </a:ln>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fontAlgn="auto" hangingPunct="1">
                <a:spcBef>
                  <a:spcPts val="0"/>
                </a:spcBef>
                <a:spcAft>
                  <a:spcPts val="0"/>
                </a:spcAft>
                <a:defRPr/>
              </a:pPr>
              <a:r>
                <a:rPr lang="en-US" sz="1000" kern="0" smtClean="0">
                  <a:solidFill>
                    <a:prstClr val="black"/>
                  </a:solidFill>
                  <a:latin typeface="Calibri" pitchFamily="34" charset="0"/>
                </a:rPr>
                <a:t>Urine</a:t>
              </a:r>
            </a:p>
          </p:txBody>
        </p:sp>
        <p:sp>
          <p:nvSpPr>
            <p:cNvPr id="28" name="Text Box 1053"/>
            <p:cNvSpPr txBox="1">
              <a:spLocks noChangeArrowheads="1"/>
            </p:cNvSpPr>
            <p:nvPr/>
          </p:nvSpPr>
          <p:spPr bwMode="auto">
            <a:xfrm>
              <a:off x="3690" y="2839"/>
              <a:ext cx="499" cy="160"/>
            </a:xfrm>
            <a:prstGeom prst="rect">
              <a:avLst/>
            </a:prstGeom>
            <a:noFill/>
            <a:ln w="9525">
              <a:solidFill>
                <a:sysClr val="windowText" lastClr="000000"/>
              </a:solidFill>
              <a:miter lim="800000"/>
              <a:headEnd/>
              <a:tailEnd/>
            </a:ln>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fontAlgn="auto" hangingPunct="1">
                <a:spcBef>
                  <a:spcPts val="0"/>
                </a:spcBef>
                <a:spcAft>
                  <a:spcPts val="0"/>
                </a:spcAft>
                <a:defRPr/>
              </a:pPr>
              <a:r>
                <a:rPr lang="en-US" sz="1000" kern="0" smtClean="0">
                  <a:solidFill>
                    <a:prstClr val="black"/>
                  </a:solidFill>
                  <a:latin typeface="Calibri" pitchFamily="34" charset="0"/>
                </a:rPr>
                <a:t>Spleen</a:t>
              </a:r>
            </a:p>
          </p:txBody>
        </p:sp>
        <p:sp>
          <p:nvSpPr>
            <p:cNvPr id="29" name="Text Box 1054"/>
            <p:cNvSpPr txBox="1">
              <a:spLocks noChangeArrowheads="1"/>
            </p:cNvSpPr>
            <p:nvPr/>
          </p:nvSpPr>
          <p:spPr bwMode="auto">
            <a:xfrm>
              <a:off x="3690" y="3221"/>
              <a:ext cx="499" cy="160"/>
            </a:xfrm>
            <a:prstGeom prst="rect">
              <a:avLst/>
            </a:prstGeom>
            <a:noFill/>
            <a:ln w="9525">
              <a:solidFill>
                <a:sysClr val="windowText" lastClr="000000"/>
              </a:solidFill>
              <a:miter lim="800000"/>
              <a:headEnd/>
              <a:tailEnd/>
            </a:ln>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fontAlgn="auto" hangingPunct="1">
                <a:spcBef>
                  <a:spcPts val="0"/>
                </a:spcBef>
                <a:spcAft>
                  <a:spcPts val="0"/>
                </a:spcAft>
                <a:defRPr/>
              </a:pPr>
              <a:r>
                <a:rPr lang="en-US" sz="1000" kern="0" smtClean="0">
                  <a:solidFill>
                    <a:prstClr val="black"/>
                  </a:solidFill>
                  <a:latin typeface="Calibri" pitchFamily="34" charset="0"/>
                </a:rPr>
                <a:t>Breast milk</a:t>
              </a:r>
            </a:p>
          </p:txBody>
        </p:sp>
        <p:sp>
          <p:nvSpPr>
            <p:cNvPr id="30" name="Text Box 1055"/>
            <p:cNvSpPr txBox="1">
              <a:spLocks noChangeArrowheads="1"/>
            </p:cNvSpPr>
            <p:nvPr/>
          </p:nvSpPr>
          <p:spPr bwMode="auto">
            <a:xfrm>
              <a:off x="4279" y="2839"/>
              <a:ext cx="318" cy="160"/>
            </a:xfrm>
            <a:prstGeom prst="rect">
              <a:avLst/>
            </a:prstGeom>
            <a:noFill/>
            <a:ln w="9525">
              <a:solidFill>
                <a:sysClr val="windowText" lastClr="000000"/>
              </a:solidFill>
              <a:miter lim="800000"/>
              <a:headEnd/>
              <a:tailEnd/>
            </a:ln>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fontAlgn="auto" hangingPunct="1">
                <a:spcBef>
                  <a:spcPts val="0"/>
                </a:spcBef>
                <a:spcAft>
                  <a:spcPts val="0"/>
                </a:spcAft>
                <a:defRPr/>
              </a:pPr>
              <a:r>
                <a:rPr lang="en-US" sz="1000" kern="0" smtClean="0">
                  <a:solidFill>
                    <a:prstClr val="black"/>
                  </a:solidFill>
                  <a:latin typeface="Calibri" pitchFamily="34" charset="0"/>
                </a:rPr>
                <a:t>Heart</a:t>
              </a:r>
            </a:p>
          </p:txBody>
        </p:sp>
        <p:sp>
          <p:nvSpPr>
            <p:cNvPr id="31" name="Text Box 1056"/>
            <p:cNvSpPr txBox="1">
              <a:spLocks noChangeArrowheads="1"/>
            </p:cNvSpPr>
            <p:nvPr/>
          </p:nvSpPr>
          <p:spPr bwMode="auto">
            <a:xfrm>
              <a:off x="4279" y="3221"/>
              <a:ext cx="455" cy="160"/>
            </a:xfrm>
            <a:prstGeom prst="rect">
              <a:avLst/>
            </a:prstGeom>
            <a:noFill/>
            <a:ln w="9525">
              <a:solidFill>
                <a:sysClr val="windowText" lastClr="000000"/>
              </a:solidFill>
              <a:miter lim="800000"/>
              <a:headEnd/>
              <a:tailEnd/>
            </a:ln>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fontAlgn="auto" hangingPunct="1">
                <a:spcBef>
                  <a:spcPts val="0"/>
                </a:spcBef>
                <a:spcAft>
                  <a:spcPts val="0"/>
                </a:spcAft>
                <a:defRPr/>
              </a:pPr>
              <a:r>
                <a:rPr lang="en-US" sz="1000" kern="0" smtClean="0">
                  <a:solidFill>
                    <a:prstClr val="black"/>
                  </a:solidFill>
                  <a:latin typeface="Calibri" pitchFamily="34" charset="0"/>
                </a:rPr>
                <a:t>Faeces</a:t>
              </a:r>
            </a:p>
          </p:txBody>
        </p:sp>
        <p:sp>
          <p:nvSpPr>
            <p:cNvPr id="32" name="Line 1057"/>
            <p:cNvSpPr>
              <a:spLocks noChangeShapeType="1"/>
            </p:cNvSpPr>
            <p:nvPr/>
          </p:nvSpPr>
          <p:spPr bwMode="auto">
            <a:xfrm>
              <a:off x="1739" y="1069"/>
              <a:ext cx="0" cy="272"/>
            </a:xfrm>
            <a:prstGeom prst="line">
              <a:avLst/>
            </a:prstGeom>
            <a:noFill/>
            <a:ln w="9525">
              <a:solidFill>
                <a:sysClr val="windowText" lastClr="000000"/>
              </a:solidFill>
              <a:round/>
              <a:headEnd/>
              <a:tailEnd type="triangle" w="sm" len="med"/>
            </a:ln>
            <a:extLst/>
          </p:spPr>
          <p:txBody>
            <a:bodyPr/>
            <a:lstStyle/>
            <a:p>
              <a:pPr fontAlgn="auto">
                <a:spcBef>
                  <a:spcPts val="0"/>
                </a:spcBef>
                <a:spcAft>
                  <a:spcPts val="0"/>
                </a:spcAft>
                <a:defRPr/>
              </a:pPr>
              <a:endParaRPr lang="fr-BE" sz="1600" kern="0">
                <a:solidFill>
                  <a:prstClr val="black"/>
                </a:solidFill>
                <a:latin typeface="+mn-lt"/>
              </a:endParaRPr>
            </a:p>
          </p:txBody>
        </p:sp>
        <p:sp>
          <p:nvSpPr>
            <p:cNvPr id="33" name="Line 1058"/>
            <p:cNvSpPr>
              <a:spLocks noChangeShapeType="1"/>
            </p:cNvSpPr>
            <p:nvPr/>
          </p:nvSpPr>
          <p:spPr bwMode="auto">
            <a:xfrm>
              <a:off x="1739" y="1617"/>
              <a:ext cx="0" cy="612"/>
            </a:xfrm>
            <a:prstGeom prst="line">
              <a:avLst/>
            </a:prstGeom>
            <a:noFill/>
            <a:ln w="9525">
              <a:solidFill>
                <a:sysClr val="windowText" lastClr="000000"/>
              </a:solidFill>
              <a:round/>
              <a:headEnd/>
              <a:tailEnd type="triangle" w="sm" len="med"/>
            </a:ln>
            <a:extLst/>
          </p:spPr>
          <p:txBody>
            <a:bodyPr/>
            <a:lstStyle/>
            <a:p>
              <a:pPr fontAlgn="auto">
                <a:spcBef>
                  <a:spcPts val="0"/>
                </a:spcBef>
                <a:spcAft>
                  <a:spcPts val="0"/>
                </a:spcAft>
                <a:defRPr/>
              </a:pPr>
              <a:endParaRPr lang="fr-BE" sz="1600" kern="0">
                <a:solidFill>
                  <a:prstClr val="black"/>
                </a:solidFill>
                <a:latin typeface="+mn-lt"/>
              </a:endParaRPr>
            </a:p>
          </p:txBody>
        </p:sp>
        <p:sp>
          <p:nvSpPr>
            <p:cNvPr id="34" name="Line 1059"/>
            <p:cNvSpPr>
              <a:spLocks noChangeShapeType="1"/>
            </p:cNvSpPr>
            <p:nvPr/>
          </p:nvSpPr>
          <p:spPr bwMode="auto">
            <a:xfrm>
              <a:off x="3236" y="1024"/>
              <a:ext cx="0" cy="272"/>
            </a:xfrm>
            <a:prstGeom prst="line">
              <a:avLst/>
            </a:prstGeom>
            <a:noFill/>
            <a:ln w="9525">
              <a:solidFill>
                <a:sysClr val="windowText" lastClr="000000"/>
              </a:solidFill>
              <a:round/>
              <a:headEnd/>
              <a:tailEnd type="triangle" w="sm" len="med"/>
            </a:ln>
            <a:extLst/>
          </p:spPr>
          <p:txBody>
            <a:bodyPr/>
            <a:lstStyle/>
            <a:p>
              <a:pPr fontAlgn="auto">
                <a:spcBef>
                  <a:spcPts val="0"/>
                </a:spcBef>
                <a:spcAft>
                  <a:spcPts val="0"/>
                </a:spcAft>
                <a:defRPr/>
              </a:pPr>
              <a:endParaRPr lang="fr-BE" sz="1600" kern="0">
                <a:solidFill>
                  <a:prstClr val="black"/>
                </a:solidFill>
                <a:latin typeface="+mn-lt"/>
              </a:endParaRPr>
            </a:p>
          </p:txBody>
        </p:sp>
        <p:sp>
          <p:nvSpPr>
            <p:cNvPr id="35" name="Line 1060"/>
            <p:cNvSpPr>
              <a:spLocks noChangeShapeType="1"/>
            </p:cNvSpPr>
            <p:nvPr/>
          </p:nvSpPr>
          <p:spPr bwMode="auto">
            <a:xfrm>
              <a:off x="4325" y="1024"/>
              <a:ext cx="0" cy="272"/>
            </a:xfrm>
            <a:prstGeom prst="line">
              <a:avLst/>
            </a:prstGeom>
            <a:noFill/>
            <a:ln w="9525">
              <a:solidFill>
                <a:sysClr val="windowText" lastClr="000000"/>
              </a:solidFill>
              <a:round/>
              <a:headEnd/>
              <a:tailEnd type="triangle" w="sm" len="med"/>
            </a:ln>
            <a:extLst/>
          </p:spPr>
          <p:txBody>
            <a:bodyPr/>
            <a:lstStyle/>
            <a:p>
              <a:pPr fontAlgn="auto">
                <a:spcBef>
                  <a:spcPts val="0"/>
                </a:spcBef>
                <a:spcAft>
                  <a:spcPts val="0"/>
                </a:spcAft>
                <a:defRPr/>
              </a:pPr>
              <a:endParaRPr lang="fr-BE" sz="1600" kern="0">
                <a:solidFill>
                  <a:prstClr val="black"/>
                </a:solidFill>
                <a:latin typeface="+mn-lt"/>
              </a:endParaRPr>
            </a:p>
          </p:txBody>
        </p:sp>
        <p:sp>
          <p:nvSpPr>
            <p:cNvPr id="36" name="Line 1061"/>
            <p:cNvSpPr>
              <a:spLocks noChangeShapeType="1"/>
            </p:cNvSpPr>
            <p:nvPr/>
          </p:nvSpPr>
          <p:spPr bwMode="auto">
            <a:xfrm flipH="1">
              <a:off x="2440" y="1487"/>
              <a:ext cx="318" cy="206"/>
            </a:xfrm>
            <a:prstGeom prst="line">
              <a:avLst/>
            </a:prstGeom>
            <a:noFill/>
            <a:ln w="9525">
              <a:solidFill>
                <a:sysClr val="windowText" lastClr="000000"/>
              </a:solidFill>
              <a:round/>
              <a:headEnd/>
              <a:tailEnd type="triangle" w="sm" len="med"/>
            </a:ln>
            <a:extLst/>
          </p:spPr>
          <p:txBody>
            <a:bodyPr/>
            <a:lstStyle/>
            <a:p>
              <a:pPr fontAlgn="auto">
                <a:spcBef>
                  <a:spcPts val="0"/>
                </a:spcBef>
                <a:spcAft>
                  <a:spcPts val="0"/>
                </a:spcAft>
                <a:defRPr/>
              </a:pPr>
              <a:endParaRPr lang="fr-BE" sz="1600" kern="0">
                <a:solidFill>
                  <a:prstClr val="black"/>
                </a:solidFill>
                <a:latin typeface="+mn-lt"/>
              </a:endParaRPr>
            </a:p>
          </p:txBody>
        </p:sp>
        <p:sp>
          <p:nvSpPr>
            <p:cNvPr id="37" name="Line 1062"/>
            <p:cNvSpPr>
              <a:spLocks noChangeShapeType="1"/>
            </p:cNvSpPr>
            <p:nvPr/>
          </p:nvSpPr>
          <p:spPr bwMode="auto">
            <a:xfrm>
              <a:off x="1951" y="2339"/>
              <a:ext cx="695" cy="0"/>
            </a:xfrm>
            <a:prstGeom prst="line">
              <a:avLst/>
            </a:prstGeom>
            <a:noFill/>
            <a:ln w="9525">
              <a:solidFill>
                <a:sysClr val="windowText" lastClr="000000"/>
              </a:solidFill>
              <a:round/>
              <a:headEnd/>
              <a:tailEnd type="triangle" w="sm" len="med"/>
            </a:ln>
            <a:extLst/>
          </p:spPr>
          <p:txBody>
            <a:bodyPr/>
            <a:lstStyle/>
            <a:p>
              <a:pPr fontAlgn="auto">
                <a:spcBef>
                  <a:spcPts val="0"/>
                </a:spcBef>
                <a:spcAft>
                  <a:spcPts val="0"/>
                </a:spcAft>
                <a:defRPr/>
              </a:pPr>
              <a:endParaRPr lang="fr-BE" sz="1600" kern="0">
                <a:solidFill>
                  <a:prstClr val="black"/>
                </a:solidFill>
                <a:latin typeface="+mn-lt"/>
              </a:endParaRPr>
            </a:p>
          </p:txBody>
        </p:sp>
        <p:sp>
          <p:nvSpPr>
            <p:cNvPr id="38" name="Line 1063"/>
            <p:cNvSpPr>
              <a:spLocks noChangeShapeType="1"/>
            </p:cNvSpPr>
            <p:nvPr/>
          </p:nvSpPr>
          <p:spPr bwMode="auto">
            <a:xfrm>
              <a:off x="2495" y="1004"/>
              <a:ext cx="363" cy="1137"/>
            </a:xfrm>
            <a:prstGeom prst="line">
              <a:avLst/>
            </a:prstGeom>
            <a:noFill/>
            <a:ln w="9525">
              <a:solidFill>
                <a:sysClr val="windowText" lastClr="000000"/>
              </a:solidFill>
              <a:round/>
              <a:headEnd/>
              <a:tailEnd type="triangle" w="sm" len="med"/>
            </a:ln>
            <a:extLst/>
          </p:spPr>
          <p:txBody>
            <a:bodyPr/>
            <a:lstStyle/>
            <a:p>
              <a:pPr fontAlgn="auto">
                <a:spcBef>
                  <a:spcPts val="0"/>
                </a:spcBef>
                <a:spcAft>
                  <a:spcPts val="0"/>
                </a:spcAft>
                <a:defRPr/>
              </a:pPr>
              <a:endParaRPr lang="fr-BE" sz="1600" kern="0">
                <a:solidFill>
                  <a:prstClr val="black"/>
                </a:solidFill>
                <a:latin typeface="+mn-lt"/>
              </a:endParaRPr>
            </a:p>
          </p:txBody>
        </p:sp>
        <p:sp>
          <p:nvSpPr>
            <p:cNvPr id="39" name="Line 1064"/>
            <p:cNvSpPr>
              <a:spLocks noChangeShapeType="1"/>
            </p:cNvSpPr>
            <p:nvPr/>
          </p:nvSpPr>
          <p:spPr bwMode="auto">
            <a:xfrm>
              <a:off x="3231" y="1968"/>
              <a:ext cx="0" cy="113"/>
            </a:xfrm>
            <a:prstGeom prst="line">
              <a:avLst/>
            </a:prstGeom>
            <a:noFill/>
            <a:ln w="9525">
              <a:solidFill>
                <a:sysClr val="windowText" lastClr="000000"/>
              </a:solidFill>
              <a:round/>
              <a:headEnd/>
              <a:tailEnd type="triangle" w="sm" len="med"/>
            </a:ln>
            <a:extLst/>
          </p:spPr>
          <p:txBody>
            <a:bodyPr/>
            <a:lstStyle/>
            <a:p>
              <a:pPr fontAlgn="auto">
                <a:spcBef>
                  <a:spcPts val="0"/>
                </a:spcBef>
                <a:spcAft>
                  <a:spcPts val="0"/>
                </a:spcAft>
                <a:defRPr/>
              </a:pPr>
              <a:endParaRPr lang="fr-BE" sz="1600" kern="0">
                <a:solidFill>
                  <a:prstClr val="black"/>
                </a:solidFill>
                <a:latin typeface="+mn-lt"/>
              </a:endParaRPr>
            </a:p>
          </p:txBody>
        </p:sp>
        <p:sp>
          <p:nvSpPr>
            <p:cNvPr id="40" name="Line 1065"/>
            <p:cNvSpPr>
              <a:spLocks noChangeShapeType="1"/>
            </p:cNvSpPr>
            <p:nvPr/>
          </p:nvSpPr>
          <p:spPr bwMode="auto">
            <a:xfrm flipH="1">
              <a:off x="1785" y="2430"/>
              <a:ext cx="858" cy="318"/>
            </a:xfrm>
            <a:prstGeom prst="line">
              <a:avLst/>
            </a:prstGeom>
            <a:noFill/>
            <a:ln w="9525">
              <a:solidFill>
                <a:sysClr val="windowText" lastClr="000000"/>
              </a:solidFill>
              <a:round/>
              <a:headEnd/>
              <a:tailEnd type="triangle" w="sm" len="med"/>
            </a:ln>
            <a:extLst/>
          </p:spPr>
          <p:txBody>
            <a:bodyPr/>
            <a:lstStyle/>
            <a:p>
              <a:pPr fontAlgn="auto">
                <a:spcBef>
                  <a:spcPts val="0"/>
                </a:spcBef>
                <a:spcAft>
                  <a:spcPts val="0"/>
                </a:spcAft>
                <a:defRPr/>
              </a:pPr>
              <a:endParaRPr lang="fr-BE" sz="1600" kern="0">
                <a:solidFill>
                  <a:prstClr val="black"/>
                </a:solidFill>
                <a:latin typeface="+mn-lt"/>
              </a:endParaRPr>
            </a:p>
          </p:txBody>
        </p:sp>
        <p:sp>
          <p:nvSpPr>
            <p:cNvPr id="41" name="Line 1066"/>
            <p:cNvSpPr>
              <a:spLocks noChangeShapeType="1"/>
            </p:cNvSpPr>
            <p:nvPr/>
          </p:nvSpPr>
          <p:spPr bwMode="auto">
            <a:xfrm>
              <a:off x="3327" y="2692"/>
              <a:ext cx="0" cy="136"/>
            </a:xfrm>
            <a:prstGeom prst="line">
              <a:avLst/>
            </a:prstGeom>
            <a:noFill/>
            <a:ln w="9525">
              <a:solidFill>
                <a:sysClr val="windowText" lastClr="000000"/>
              </a:solidFill>
              <a:round/>
              <a:headEnd/>
              <a:tailEnd type="triangle" w="sm" len="med"/>
            </a:ln>
            <a:extLst/>
          </p:spPr>
          <p:txBody>
            <a:bodyPr/>
            <a:lstStyle/>
            <a:p>
              <a:pPr fontAlgn="auto">
                <a:spcBef>
                  <a:spcPts val="0"/>
                </a:spcBef>
                <a:spcAft>
                  <a:spcPts val="0"/>
                </a:spcAft>
                <a:defRPr/>
              </a:pPr>
              <a:endParaRPr lang="fr-BE" sz="1600" kern="0">
                <a:solidFill>
                  <a:prstClr val="black"/>
                </a:solidFill>
                <a:latin typeface="+mn-lt"/>
              </a:endParaRPr>
            </a:p>
          </p:txBody>
        </p:sp>
        <p:sp>
          <p:nvSpPr>
            <p:cNvPr id="42" name="Line 1067"/>
            <p:cNvSpPr>
              <a:spLocks noChangeShapeType="1"/>
            </p:cNvSpPr>
            <p:nvPr/>
          </p:nvSpPr>
          <p:spPr bwMode="auto">
            <a:xfrm>
              <a:off x="3327" y="3020"/>
              <a:ext cx="0" cy="179"/>
            </a:xfrm>
            <a:prstGeom prst="line">
              <a:avLst/>
            </a:prstGeom>
            <a:noFill/>
            <a:ln w="9525">
              <a:solidFill>
                <a:sysClr val="windowText" lastClr="000000"/>
              </a:solidFill>
              <a:round/>
              <a:headEnd/>
              <a:tailEnd type="triangle" w="sm" len="med"/>
            </a:ln>
            <a:extLst/>
          </p:spPr>
          <p:txBody>
            <a:bodyPr/>
            <a:lstStyle/>
            <a:p>
              <a:pPr fontAlgn="auto">
                <a:spcBef>
                  <a:spcPts val="0"/>
                </a:spcBef>
                <a:spcAft>
                  <a:spcPts val="0"/>
                </a:spcAft>
                <a:defRPr/>
              </a:pPr>
              <a:endParaRPr lang="fr-BE" sz="1600" kern="0">
                <a:solidFill>
                  <a:prstClr val="black"/>
                </a:solidFill>
                <a:latin typeface="+mn-lt"/>
              </a:endParaRPr>
            </a:p>
          </p:txBody>
        </p:sp>
        <p:sp>
          <p:nvSpPr>
            <p:cNvPr id="43" name="Line 1068"/>
            <p:cNvSpPr>
              <a:spLocks noChangeShapeType="1"/>
            </p:cNvSpPr>
            <p:nvPr/>
          </p:nvSpPr>
          <p:spPr bwMode="auto">
            <a:xfrm>
              <a:off x="3690" y="2566"/>
              <a:ext cx="227" cy="272"/>
            </a:xfrm>
            <a:prstGeom prst="line">
              <a:avLst/>
            </a:prstGeom>
            <a:noFill/>
            <a:ln w="9525">
              <a:solidFill>
                <a:sysClr val="windowText" lastClr="000000"/>
              </a:solidFill>
              <a:round/>
              <a:headEnd/>
              <a:tailEnd type="triangle" w="sm" len="med"/>
            </a:ln>
            <a:extLst/>
          </p:spPr>
          <p:txBody>
            <a:bodyPr/>
            <a:lstStyle/>
            <a:p>
              <a:pPr fontAlgn="auto">
                <a:spcBef>
                  <a:spcPts val="0"/>
                </a:spcBef>
                <a:spcAft>
                  <a:spcPts val="0"/>
                </a:spcAft>
                <a:defRPr/>
              </a:pPr>
              <a:endParaRPr lang="fr-BE" sz="1600" kern="0">
                <a:solidFill>
                  <a:prstClr val="black"/>
                </a:solidFill>
                <a:latin typeface="+mn-lt"/>
              </a:endParaRPr>
            </a:p>
          </p:txBody>
        </p:sp>
        <p:sp>
          <p:nvSpPr>
            <p:cNvPr id="44" name="Line 1069"/>
            <p:cNvSpPr>
              <a:spLocks noChangeShapeType="1"/>
            </p:cNvSpPr>
            <p:nvPr/>
          </p:nvSpPr>
          <p:spPr bwMode="auto">
            <a:xfrm>
              <a:off x="3780" y="2430"/>
              <a:ext cx="590" cy="366"/>
            </a:xfrm>
            <a:prstGeom prst="line">
              <a:avLst/>
            </a:prstGeom>
            <a:noFill/>
            <a:ln w="9525">
              <a:solidFill>
                <a:sysClr val="windowText" lastClr="000000"/>
              </a:solidFill>
              <a:round/>
              <a:headEnd/>
              <a:tailEnd type="triangle" w="sm" len="med"/>
            </a:ln>
            <a:extLst/>
          </p:spPr>
          <p:txBody>
            <a:bodyPr/>
            <a:lstStyle/>
            <a:p>
              <a:pPr fontAlgn="auto">
                <a:spcBef>
                  <a:spcPts val="0"/>
                </a:spcBef>
                <a:spcAft>
                  <a:spcPts val="0"/>
                </a:spcAft>
                <a:defRPr/>
              </a:pPr>
              <a:endParaRPr lang="fr-BE" sz="1600" kern="0">
                <a:solidFill>
                  <a:prstClr val="black"/>
                </a:solidFill>
                <a:latin typeface="+mn-lt"/>
              </a:endParaRPr>
            </a:p>
          </p:txBody>
        </p:sp>
        <p:sp>
          <p:nvSpPr>
            <p:cNvPr id="45" name="Line 1070"/>
            <p:cNvSpPr>
              <a:spLocks noChangeShapeType="1"/>
            </p:cNvSpPr>
            <p:nvPr/>
          </p:nvSpPr>
          <p:spPr bwMode="auto">
            <a:xfrm flipH="1">
              <a:off x="2435" y="1635"/>
              <a:ext cx="315" cy="206"/>
            </a:xfrm>
            <a:prstGeom prst="line">
              <a:avLst/>
            </a:prstGeom>
            <a:noFill/>
            <a:ln w="9525">
              <a:solidFill>
                <a:sysClr val="windowText" lastClr="000000"/>
              </a:solidFill>
              <a:round/>
              <a:headEnd/>
              <a:tailEnd type="triangle" w="sm" len="med"/>
            </a:ln>
            <a:extLst/>
          </p:spPr>
          <p:txBody>
            <a:bodyPr/>
            <a:lstStyle/>
            <a:p>
              <a:pPr fontAlgn="auto">
                <a:spcBef>
                  <a:spcPts val="0"/>
                </a:spcBef>
                <a:spcAft>
                  <a:spcPts val="0"/>
                </a:spcAft>
                <a:defRPr/>
              </a:pPr>
              <a:endParaRPr lang="fr-BE" sz="1600" kern="0">
                <a:solidFill>
                  <a:prstClr val="black"/>
                </a:solidFill>
                <a:latin typeface="+mn-lt"/>
              </a:endParaRPr>
            </a:p>
          </p:txBody>
        </p:sp>
        <p:sp>
          <p:nvSpPr>
            <p:cNvPr id="46" name="Line 1071"/>
            <p:cNvSpPr>
              <a:spLocks noChangeShapeType="1"/>
            </p:cNvSpPr>
            <p:nvPr/>
          </p:nvSpPr>
          <p:spPr bwMode="auto">
            <a:xfrm flipV="1">
              <a:off x="3186" y="1972"/>
              <a:ext cx="0" cy="96"/>
            </a:xfrm>
            <a:prstGeom prst="line">
              <a:avLst/>
            </a:prstGeom>
            <a:noFill/>
            <a:ln w="9525">
              <a:solidFill>
                <a:sysClr val="windowText" lastClr="000000"/>
              </a:solidFill>
              <a:round/>
              <a:headEnd/>
              <a:tailEnd type="triangle" w="sm" len="med"/>
            </a:ln>
            <a:extLst/>
          </p:spPr>
          <p:txBody>
            <a:bodyPr/>
            <a:lstStyle/>
            <a:p>
              <a:pPr fontAlgn="auto">
                <a:spcBef>
                  <a:spcPts val="0"/>
                </a:spcBef>
                <a:spcAft>
                  <a:spcPts val="0"/>
                </a:spcAft>
                <a:defRPr/>
              </a:pPr>
              <a:endParaRPr lang="fr-BE" sz="1600" kern="0">
                <a:solidFill>
                  <a:prstClr val="black"/>
                </a:solidFill>
                <a:latin typeface="+mn-lt"/>
              </a:endParaRPr>
            </a:p>
          </p:txBody>
        </p:sp>
        <p:sp>
          <p:nvSpPr>
            <p:cNvPr id="47" name="Line 1072"/>
            <p:cNvSpPr>
              <a:spLocks noChangeShapeType="1"/>
            </p:cNvSpPr>
            <p:nvPr/>
          </p:nvSpPr>
          <p:spPr bwMode="auto">
            <a:xfrm>
              <a:off x="3629" y="1497"/>
              <a:ext cx="230" cy="0"/>
            </a:xfrm>
            <a:prstGeom prst="line">
              <a:avLst/>
            </a:prstGeom>
            <a:noFill/>
            <a:ln w="9525">
              <a:solidFill>
                <a:sysClr val="windowText" lastClr="000000"/>
              </a:solidFill>
              <a:round/>
              <a:headEnd/>
              <a:tailEnd type="triangle" w="sm" len="med"/>
            </a:ln>
            <a:extLst/>
          </p:spPr>
          <p:txBody>
            <a:bodyPr/>
            <a:lstStyle/>
            <a:p>
              <a:pPr fontAlgn="auto">
                <a:spcBef>
                  <a:spcPts val="0"/>
                </a:spcBef>
                <a:spcAft>
                  <a:spcPts val="0"/>
                </a:spcAft>
                <a:defRPr/>
              </a:pPr>
              <a:endParaRPr lang="fr-BE" sz="1600" kern="0">
                <a:solidFill>
                  <a:prstClr val="black"/>
                </a:solidFill>
                <a:latin typeface="+mn-lt"/>
              </a:endParaRPr>
            </a:p>
          </p:txBody>
        </p:sp>
        <p:sp>
          <p:nvSpPr>
            <p:cNvPr id="48" name="Line 1073"/>
            <p:cNvSpPr>
              <a:spLocks noChangeShapeType="1"/>
            </p:cNvSpPr>
            <p:nvPr/>
          </p:nvSpPr>
          <p:spPr bwMode="auto">
            <a:xfrm>
              <a:off x="3483" y="1886"/>
              <a:ext cx="273" cy="90"/>
            </a:xfrm>
            <a:prstGeom prst="line">
              <a:avLst/>
            </a:prstGeom>
            <a:noFill/>
            <a:ln w="9525">
              <a:solidFill>
                <a:sysClr val="windowText" lastClr="000000"/>
              </a:solidFill>
              <a:round/>
              <a:headEnd/>
              <a:tailEnd type="triangle" w="sm" len="med"/>
            </a:ln>
            <a:extLst/>
          </p:spPr>
          <p:txBody>
            <a:bodyPr/>
            <a:lstStyle/>
            <a:p>
              <a:pPr fontAlgn="auto">
                <a:spcBef>
                  <a:spcPts val="0"/>
                </a:spcBef>
                <a:spcAft>
                  <a:spcPts val="0"/>
                </a:spcAft>
                <a:defRPr/>
              </a:pPr>
              <a:endParaRPr lang="fr-BE" sz="1600" kern="0">
                <a:solidFill>
                  <a:prstClr val="black"/>
                </a:solidFill>
                <a:latin typeface="+mn-lt"/>
              </a:endParaRPr>
            </a:p>
          </p:txBody>
        </p:sp>
        <p:sp>
          <p:nvSpPr>
            <p:cNvPr id="49" name="Line 1074"/>
            <p:cNvSpPr>
              <a:spLocks noChangeShapeType="1"/>
            </p:cNvSpPr>
            <p:nvPr/>
          </p:nvSpPr>
          <p:spPr bwMode="auto">
            <a:xfrm>
              <a:off x="4007" y="1669"/>
              <a:ext cx="0" cy="179"/>
            </a:xfrm>
            <a:prstGeom prst="line">
              <a:avLst/>
            </a:prstGeom>
            <a:noFill/>
            <a:ln w="9525">
              <a:solidFill>
                <a:sysClr val="windowText" lastClr="000000"/>
              </a:solidFill>
              <a:round/>
              <a:headEnd/>
              <a:tailEnd type="triangle" w="sm" len="med"/>
            </a:ln>
            <a:extLst/>
          </p:spPr>
          <p:txBody>
            <a:bodyPr/>
            <a:lstStyle/>
            <a:p>
              <a:pPr fontAlgn="auto">
                <a:spcBef>
                  <a:spcPts val="0"/>
                </a:spcBef>
                <a:spcAft>
                  <a:spcPts val="0"/>
                </a:spcAft>
                <a:defRPr/>
              </a:pPr>
              <a:endParaRPr lang="fr-BE" sz="1600" kern="0">
                <a:solidFill>
                  <a:prstClr val="black"/>
                </a:solidFill>
                <a:latin typeface="+mn-lt"/>
              </a:endParaRPr>
            </a:p>
          </p:txBody>
        </p:sp>
        <p:sp>
          <p:nvSpPr>
            <p:cNvPr id="50" name="Line 1075"/>
            <p:cNvSpPr>
              <a:spLocks noChangeShapeType="1"/>
            </p:cNvSpPr>
            <p:nvPr/>
          </p:nvSpPr>
          <p:spPr bwMode="auto">
            <a:xfrm flipH="1">
              <a:off x="3599" y="2047"/>
              <a:ext cx="156" cy="111"/>
            </a:xfrm>
            <a:prstGeom prst="line">
              <a:avLst/>
            </a:prstGeom>
            <a:noFill/>
            <a:ln w="9525">
              <a:solidFill>
                <a:sysClr val="windowText" lastClr="000000"/>
              </a:solidFill>
              <a:round/>
              <a:headEnd/>
              <a:tailEnd type="triangle" w="sm" len="med"/>
            </a:ln>
            <a:extLst/>
          </p:spPr>
          <p:txBody>
            <a:bodyPr/>
            <a:lstStyle/>
            <a:p>
              <a:pPr fontAlgn="auto">
                <a:spcBef>
                  <a:spcPts val="0"/>
                </a:spcBef>
                <a:spcAft>
                  <a:spcPts val="0"/>
                </a:spcAft>
                <a:defRPr/>
              </a:pPr>
              <a:endParaRPr lang="fr-BE" sz="1600" kern="0">
                <a:solidFill>
                  <a:prstClr val="black"/>
                </a:solidFill>
                <a:latin typeface="+mn-lt"/>
              </a:endParaRPr>
            </a:p>
          </p:txBody>
        </p:sp>
        <p:sp>
          <p:nvSpPr>
            <p:cNvPr id="51" name="Line 1076"/>
            <p:cNvSpPr>
              <a:spLocks noChangeShapeType="1"/>
            </p:cNvSpPr>
            <p:nvPr/>
          </p:nvSpPr>
          <p:spPr bwMode="auto">
            <a:xfrm flipH="1">
              <a:off x="2682" y="2591"/>
              <a:ext cx="136" cy="182"/>
            </a:xfrm>
            <a:prstGeom prst="line">
              <a:avLst/>
            </a:prstGeom>
            <a:noFill/>
            <a:ln w="9525">
              <a:solidFill>
                <a:sysClr val="windowText" lastClr="000000"/>
              </a:solidFill>
              <a:prstDash val="dash"/>
              <a:round/>
              <a:headEnd/>
              <a:tailEnd type="triangle" w="sm" len="med"/>
            </a:ln>
            <a:extLst/>
          </p:spPr>
          <p:txBody>
            <a:bodyPr/>
            <a:lstStyle/>
            <a:p>
              <a:pPr fontAlgn="auto">
                <a:spcBef>
                  <a:spcPts val="0"/>
                </a:spcBef>
                <a:spcAft>
                  <a:spcPts val="0"/>
                </a:spcAft>
                <a:defRPr/>
              </a:pPr>
              <a:endParaRPr lang="fr-BE" sz="1600" kern="0">
                <a:solidFill>
                  <a:prstClr val="black"/>
                </a:solidFill>
                <a:latin typeface="+mn-lt"/>
              </a:endParaRPr>
            </a:p>
          </p:txBody>
        </p:sp>
        <p:sp>
          <p:nvSpPr>
            <p:cNvPr id="52" name="Line 1077"/>
            <p:cNvSpPr>
              <a:spLocks noChangeShapeType="1"/>
            </p:cNvSpPr>
            <p:nvPr/>
          </p:nvSpPr>
          <p:spPr bwMode="auto">
            <a:xfrm>
              <a:off x="918" y="1750"/>
              <a:ext cx="0" cy="453"/>
            </a:xfrm>
            <a:prstGeom prst="line">
              <a:avLst/>
            </a:prstGeom>
            <a:noFill/>
            <a:ln w="19050">
              <a:solidFill>
                <a:sysClr val="windowText" lastClr="000000"/>
              </a:solidFill>
              <a:round/>
              <a:headEnd/>
              <a:tailEnd type="triangle" w="med" len="sm"/>
            </a:ln>
            <a:extLst/>
          </p:spPr>
          <p:txBody>
            <a:bodyPr/>
            <a:lstStyle/>
            <a:p>
              <a:pPr fontAlgn="auto">
                <a:spcBef>
                  <a:spcPts val="0"/>
                </a:spcBef>
                <a:spcAft>
                  <a:spcPts val="0"/>
                </a:spcAft>
                <a:defRPr/>
              </a:pPr>
              <a:endParaRPr lang="fr-BE" sz="1600" kern="0">
                <a:solidFill>
                  <a:prstClr val="black"/>
                </a:solidFill>
                <a:latin typeface="+mn-lt"/>
              </a:endParaRPr>
            </a:p>
          </p:txBody>
        </p:sp>
        <p:sp>
          <p:nvSpPr>
            <p:cNvPr id="53" name="Line 1078"/>
            <p:cNvSpPr>
              <a:spLocks noChangeShapeType="1"/>
            </p:cNvSpPr>
            <p:nvPr/>
          </p:nvSpPr>
          <p:spPr bwMode="auto">
            <a:xfrm>
              <a:off x="918" y="1024"/>
              <a:ext cx="0" cy="343"/>
            </a:xfrm>
            <a:prstGeom prst="line">
              <a:avLst/>
            </a:prstGeom>
            <a:noFill/>
            <a:ln w="19050">
              <a:solidFill>
                <a:sysClr val="windowText" lastClr="000000"/>
              </a:solidFill>
              <a:round/>
              <a:headEnd/>
              <a:tailEnd type="triangle" w="med" len="sm"/>
            </a:ln>
            <a:extLst/>
          </p:spPr>
          <p:txBody>
            <a:bodyPr/>
            <a:lstStyle/>
            <a:p>
              <a:pPr fontAlgn="auto">
                <a:spcBef>
                  <a:spcPts val="0"/>
                </a:spcBef>
                <a:spcAft>
                  <a:spcPts val="0"/>
                </a:spcAft>
                <a:defRPr/>
              </a:pPr>
              <a:endParaRPr lang="fr-BE" sz="1600" kern="0">
                <a:solidFill>
                  <a:prstClr val="black"/>
                </a:solidFill>
                <a:latin typeface="+mn-lt"/>
              </a:endParaRPr>
            </a:p>
          </p:txBody>
        </p:sp>
        <p:sp>
          <p:nvSpPr>
            <p:cNvPr id="54" name="Line 1079"/>
            <p:cNvSpPr>
              <a:spLocks noChangeShapeType="1"/>
            </p:cNvSpPr>
            <p:nvPr/>
          </p:nvSpPr>
          <p:spPr bwMode="auto">
            <a:xfrm>
              <a:off x="918" y="2521"/>
              <a:ext cx="0" cy="677"/>
            </a:xfrm>
            <a:prstGeom prst="line">
              <a:avLst/>
            </a:prstGeom>
            <a:noFill/>
            <a:ln w="19050">
              <a:solidFill>
                <a:sysClr val="windowText" lastClr="000000"/>
              </a:solidFill>
              <a:round/>
              <a:headEnd/>
              <a:tailEnd type="triangle" w="med" len="sm"/>
            </a:ln>
            <a:extLst/>
          </p:spPr>
          <p:txBody>
            <a:bodyPr/>
            <a:lstStyle/>
            <a:p>
              <a:pPr fontAlgn="auto">
                <a:spcBef>
                  <a:spcPts val="0"/>
                </a:spcBef>
                <a:spcAft>
                  <a:spcPts val="0"/>
                </a:spcAft>
                <a:defRPr/>
              </a:pPr>
              <a:endParaRPr lang="fr-BE" sz="1600" kern="0">
                <a:solidFill>
                  <a:prstClr val="black"/>
                </a:solidFill>
                <a:latin typeface="+mn-lt"/>
              </a:endParaRPr>
            </a:p>
          </p:txBody>
        </p:sp>
        <p:sp>
          <p:nvSpPr>
            <p:cNvPr id="55" name="Line 1080"/>
            <p:cNvSpPr>
              <a:spLocks noChangeShapeType="1"/>
            </p:cNvSpPr>
            <p:nvPr/>
          </p:nvSpPr>
          <p:spPr bwMode="auto">
            <a:xfrm>
              <a:off x="4647" y="1679"/>
              <a:ext cx="0" cy="1497"/>
            </a:xfrm>
            <a:prstGeom prst="line">
              <a:avLst/>
            </a:prstGeom>
            <a:noFill/>
            <a:ln w="9525">
              <a:solidFill>
                <a:sysClr val="windowText" lastClr="000000"/>
              </a:solidFill>
              <a:round/>
              <a:headEnd/>
              <a:tailEnd type="triangle" w="sm" len="med"/>
            </a:ln>
            <a:extLst/>
          </p:spPr>
          <p:txBody>
            <a:bodyPr/>
            <a:lstStyle/>
            <a:p>
              <a:pPr fontAlgn="auto">
                <a:spcBef>
                  <a:spcPts val="0"/>
                </a:spcBef>
                <a:spcAft>
                  <a:spcPts val="0"/>
                </a:spcAft>
                <a:defRPr/>
              </a:pPr>
              <a:endParaRPr lang="fr-BE" sz="1600" kern="0">
                <a:solidFill>
                  <a:prstClr val="black"/>
                </a:solidFill>
                <a:latin typeface="+mn-lt"/>
              </a:endParaRPr>
            </a:p>
          </p:txBody>
        </p:sp>
        <p:sp>
          <p:nvSpPr>
            <p:cNvPr id="56" name="Line 1081"/>
            <p:cNvSpPr>
              <a:spLocks noChangeShapeType="1"/>
            </p:cNvSpPr>
            <p:nvPr/>
          </p:nvSpPr>
          <p:spPr bwMode="auto">
            <a:xfrm>
              <a:off x="3760" y="2294"/>
              <a:ext cx="288" cy="0"/>
            </a:xfrm>
            <a:prstGeom prst="line">
              <a:avLst/>
            </a:prstGeom>
            <a:noFill/>
            <a:ln w="9525">
              <a:solidFill>
                <a:sysClr val="windowText" lastClr="000000"/>
              </a:solidFill>
              <a:round/>
              <a:headEnd/>
              <a:tailEnd type="triangle" w="sm" len="med"/>
            </a:ln>
            <a:extLst/>
          </p:spPr>
          <p:txBody>
            <a:bodyPr/>
            <a:lstStyle/>
            <a:p>
              <a:pPr fontAlgn="auto">
                <a:spcBef>
                  <a:spcPts val="0"/>
                </a:spcBef>
                <a:spcAft>
                  <a:spcPts val="0"/>
                </a:spcAft>
                <a:defRPr/>
              </a:pPr>
              <a:endParaRPr lang="fr-BE" sz="1600" kern="0">
                <a:solidFill>
                  <a:prstClr val="black"/>
                </a:solidFill>
                <a:latin typeface="+mn-lt"/>
              </a:endParaRPr>
            </a:p>
          </p:txBody>
        </p:sp>
        <p:sp>
          <p:nvSpPr>
            <p:cNvPr id="57" name="Line 1082"/>
            <p:cNvSpPr>
              <a:spLocks noChangeShapeType="1"/>
            </p:cNvSpPr>
            <p:nvPr/>
          </p:nvSpPr>
          <p:spPr bwMode="auto">
            <a:xfrm>
              <a:off x="1830" y="1568"/>
              <a:ext cx="318" cy="227"/>
            </a:xfrm>
            <a:prstGeom prst="line">
              <a:avLst/>
            </a:prstGeom>
            <a:noFill/>
            <a:ln w="9525">
              <a:solidFill>
                <a:sysClr val="windowText" lastClr="000000"/>
              </a:solidFill>
              <a:prstDash val="dash"/>
              <a:round/>
              <a:headEnd/>
              <a:tailEnd type="triangle" w="sm" len="med"/>
            </a:ln>
            <a:extLst/>
          </p:spPr>
          <p:txBody>
            <a:bodyPr/>
            <a:lstStyle/>
            <a:p>
              <a:pPr fontAlgn="auto">
                <a:spcBef>
                  <a:spcPts val="0"/>
                </a:spcBef>
                <a:spcAft>
                  <a:spcPts val="0"/>
                </a:spcAft>
                <a:defRPr/>
              </a:pPr>
              <a:endParaRPr lang="fr-BE" sz="1600" kern="0">
                <a:solidFill>
                  <a:prstClr val="black"/>
                </a:solidFill>
                <a:latin typeface="+mn-lt"/>
              </a:endParaRPr>
            </a:p>
          </p:txBody>
        </p:sp>
        <p:sp>
          <p:nvSpPr>
            <p:cNvPr id="58" name="Line 1083"/>
            <p:cNvSpPr>
              <a:spLocks noChangeShapeType="1"/>
            </p:cNvSpPr>
            <p:nvPr/>
          </p:nvSpPr>
          <p:spPr bwMode="auto">
            <a:xfrm>
              <a:off x="3554" y="2611"/>
              <a:ext cx="181" cy="590"/>
            </a:xfrm>
            <a:prstGeom prst="line">
              <a:avLst/>
            </a:prstGeom>
            <a:noFill/>
            <a:ln w="9525">
              <a:solidFill>
                <a:sysClr val="windowText" lastClr="000000"/>
              </a:solidFill>
              <a:prstDash val="dash"/>
              <a:round/>
              <a:headEnd/>
              <a:tailEnd type="triangle" w="sm" len="med"/>
            </a:ln>
            <a:extLst/>
          </p:spPr>
          <p:txBody>
            <a:bodyPr/>
            <a:lstStyle/>
            <a:p>
              <a:pPr fontAlgn="auto">
                <a:spcBef>
                  <a:spcPts val="0"/>
                </a:spcBef>
                <a:spcAft>
                  <a:spcPts val="0"/>
                </a:spcAft>
                <a:defRPr/>
              </a:pPr>
              <a:endParaRPr lang="fr-BE" sz="1600" kern="0">
                <a:solidFill>
                  <a:prstClr val="black"/>
                </a:solidFill>
                <a:latin typeface="+mn-lt"/>
              </a:endParaRPr>
            </a:p>
          </p:txBody>
        </p:sp>
        <p:sp>
          <p:nvSpPr>
            <p:cNvPr id="59" name="Line 1084"/>
            <p:cNvSpPr>
              <a:spLocks noChangeShapeType="1"/>
            </p:cNvSpPr>
            <p:nvPr/>
          </p:nvSpPr>
          <p:spPr bwMode="auto">
            <a:xfrm flipH="1">
              <a:off x="3463" y="1659"/>
              <a:ext cx="408" cy="431"/>
            </a:xfrm>
            <a:prstGeom prst="line">
              <a:avLst/>
            </a:prstGeom>
            <a:noFill/>
            <a:ln w="9525">
              <a:solidFill>
                <a:sysClr val="windowText" lastClr="000000"/>
              </a:solidFill>
              <a:prstDash val="dash"/>
              <a:round/>
              <a:headEnd/>
              <a:tailEnd type="triangle" w="sm" len="med"/>
            </a:ln>
            <a:extLst/>
          </p:spPr>
          <p:txBody>
            <a:bodyPr/>
            <a:lstStyle/>
            <a:p>
              <a:pPr fontAlgn="auto">
                <a:spcBef>
                  <a:spcPts val="0"/>
                </a:spcBef>
                <a:spcAft>
                  <a:spcPts val="0"/>
                </a:spcAft>
                <a:defRPr/>
              </a:pPr>
              <a:endParaRPr lang="fr-BE" sz="1600" kern="0">
                <a:solidFill>
                  <a:prstClr val="black"/>
                </a:solidFill>
                <a:latin typeface="+mn-lt"/>
              </a:endParaRPr>
            </a:p>
          </p:txBody>
        </p:sp>
        <p:sp>
          <p:nvSpPr>
            <p:cNvPr id="60" name="Text Box 1085"/>
            <p:cNvSpPr txBox="1">
              <a:spLocks noChangeArrowheads="1"/>
            </p:cNvSpPr>
            <p:nvPr/>
          </p:nvSpPr>
          <p:spPr bwMode="auto">
            <a:xfrm rot="2159440">
              <a:off x="1800" y="1710"/>
              <a:ext cx="273" cy="77"/>
            </a:xfrm>
            <a:prstGeom prst="rect">
              <a:avLst/>
            </a:prstGeom>
            <a:noFill/>
            <a:ln>
              <a:noFill/>
            </a:ln>
            <a:extLst/>
          </p:spPr>
          <p:txBody>
            <a:bodyPr lIns="0" tIns="0" rIns="0" bIns="0" anchor="ctr" anchorCtr="1">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auto" hangingPunct="1">
                <a:spcBef>
                  <a:spcPct val="50000"/>
                </a:spcBef>
                <a:spcAft>
                  <a:spcPts val="0"/>
                </a:spcAft>
                <a:defRPr/>
              </a:pPr>
              <a:r>
                <a:rPr lang="fr-BE" sz="800" kern="0" smtClean="0">
                  <a:solidFill>
                    <a:prstClr val="black"/>
                  </a:solidFill>
                  <a:latin typeface="Calibri" pitchFamily="34" charset="0"/>
                </a:rPr>
                <a:t>neurons</a:t>
              </a:r>
              <a:endParaRPr lang="fr-FR" sz="800" kern="0" smtClean="0">
                <a:solidFill>
                  <a:prstClr val="black"/>
                </a:solidFill>
                <a:latin typeface="Calibri" pitchFamily="34" charset="0"/>
              </a:endParaRPr>
            </a:p>
          </p:txBody>
        </p:sp>
        <p:sp>
          <p:nvSpPr>
            <p:cNvPr id="61" name="Text Box 1086"/>
            <p:cNvSpPr txBox="1">
              <a:spLocks noChangeArrowheads="1"/>
            </p:cNvSpPr>
            <p:nvPr/>
          </p:nvSpPr>
          <p:spPr bwMode="auto">
            <a:xfrm rot="-2175231">
              <a:off x="2456" y="1770"/>
              <a:ext cx="273" cy="77"/>
            </a:xfrm>
            <a:prstGeom prst="rect">
              <a:avLst/>
            </a:prstGeom>
            <a:noFill/>
            <a:ln>
              <a:noFill/>
            </a:ln>
            <a:extLst/>
          </p:spPr>
          <p:txBody>
            <a:bodyPr lIns="0" tIns="0" rIns="0" bIns="0" anchor="ctr" anchorCtr="1">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auto" hangingPunct="1">
                <a:spcBef>
                  <a:spcPct val="50000"/>
                </a:spcBef>
                <a:spcAft>
                  <a:spcPts val="0"/>
                </a:spcAft>
                <a:defRPr/>
              </a:pPr>
              <a:r>
                <a:rPr lang="fr-BE" sz="800" kern="0" smtClean="0">
                  <a:solidFill>
                    <a:prstClr val="black"/>
                  </a:solidFill>
                  <a:latin typeface="Calibri" pitchFamily="34" charset="0"/>
                </a:rPr>
                <a:t>neurons</a:t>
              </a:r>
              <a:endParaRPr lang="fr-FR" sz="800" kern="0" smtClean="0">
                <a:solidFill>
                  <a:prstClr val="black"/>
                </a:solidFill>
                <a:latin typeface="Calibri" pitchFamily="34" charset="0"/>
              </a:endParaRPr>
            </a:p>
          </p:txBody>
        </p:sp>
        <p:sp>
          <p:nvSpPr>
            <p:cNvPr id="62" name="Text Box 1087"/>
            <p:cNvSpPr txBox="1">
              <a:spLocks noChangeArrowheads="1"/>
            </p:cNvSpPr>
            <p:nvPr/>
          </p:nvSpPr>
          <p:spPr bwMode="auto">
            <a:xfrm rot="-1948271">
              <a:off x="2399" y="1507"/>
              <a:ext cx="272" cy="77"/>
            </a:xfrm>
            <a:prstGeom prst="rect">
              <a:avLst/>
            </a:prstGeom>
            <a:noFill/>
            <a:ln>
              <a:noFill/>
            </a:ln>
            <a:extLst/>
          </p:spPr>
          <p:txBody>
            <a:bodyPr lIns="0" tIns="0" rIns="0" bIns="0" anchor="ctr" anchorCtr="1">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auto" hangingPunct="1">
                <a:spcBef>
                  <a:spcPct val="50000"/>
                </a:spcBef>
                <a:spcAft>
                  <a:spcPts val="0"/>
                </a:spcAft>
                <a:defRPr/>
              </a:pPr>
              <a:r>
                <a:rPr lang="fr-BE" sz="800" kern="0" smtClean="0">
                  <a:solidFill>
                    <a:prstClr val="black"/>
                  </a:solidFill>
                  <a:latin typeface="Calibri" pitchFamily="34" charset="0"/>
                </a:rPr>
                <a:t>neurons</a:t>
              </a:r>
              <a:endParaRPr lang="fr-FR" sz="800" kern="0" smtClean="0">
                <a:solidFill>
                  <a:prstClr val="black"/>
                </a:solidFill>
                <a:latin typeface="Calibri" pitchFamily="34" charset="0"/>
              </a:endParaRPr>
            </a:p>
          </p:txBody>
        </p:sp>
        <p:sp>
          <p:nvSpPr>
            <p:cNvPr id="63" name="Line 1088"/>
            <p:cNvSpPr>
              <a:spLocks noChangeShapeType="1"/>
            </p:cNvSpPr>
            <p:nvPr/>
          </p:nvSpPr>
          <p:spPr bwMode="auto">
            <a:xfrm flipV="1">
              <a:off x="4370" y="1679"/>
              <a:ext cx="0" cy="499"/>
            </a:xfrm>
            <a:prstGeom prst="line">
              <a:avLst/>
            </a:prstGeom>
            <a:noFill/>
            <a:ln w="9525">
              <a:solidFill>
                <a:sysClr val="windowText" lastClr="000000"/>
              </a:solidFill>
              <a:prstDash val="dash"/>
              <a:round/>
              <a:headEnd/>
              <a:tailEnd type="triangle" w="sm" len="med"/>
            </a:ln>
            <a:extLst/>
          </p:spPr>
          <p:txBody>
            <a:bodyPr/>
            <a:lstStyle/>
            <a:p>
              <a:pPr fontAlgn="auto">
                <a:spcBef>
                  <a:spcPts val="0"/>
                </a:spcBef>
                <a:spcAft>
                  <a:spcPts val="0"/>
                </a:spcAft>
                <a:defRPr/>
              </a:pPr>
              <a:endParaRPr lang="fr-BE" sz="1600" kern="0">
                <a:solidFill>
                  <a:prstClr val="black"/>
                </a:solidFill>
                <a:latin typeface="+mn-lt"/>
              </a:endParaRPr>
            </a:p>
          </p:txBody>
        </p:sp>
        <p:sp>
          <p:nvSpPr>
            <p:cNvPr id="64" name="Text Box 1089"/>
            <p:cNvSpPr txBox="1">
              <a:spLocks noChangeArrowheads="1"/>
            </p:cNvSpPr>
            <p:nvPr/>
          </p:nvSpPr>
          <p:spPr bwMode="auto">
            <a:xfrm>
              <a:off x="2586" y="1115"/>
              <a:ext cx="346" cy="115"/>
            </a:xfrm>
            <a:prstGeom prst="rect">
              <a:avLst/>
            </a:prstGeom>
            <a:noFill/>
            <a:ln>
              <a:noFill/>
            </a:ln>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fontAlgn="auto" hangingPunct="1">
                <a:spcBef>
                  <a:spcPts val="0"/>
                </a:spcBef>
                <a:spcAft>
                  <a:spcPts val="0"/>
                </a:spcAft>
                <a:defRPr/>
              </a:pPr>
              <a:r>
                <a:rPr lang="fr-BE" sz="1200" b="1" i="1" kern="0" smtClean="0">
                  <a:solidFill>
                    <a:srgbClr val="009900"/>
                  </a:solidFill>
                  <a:latin typeface="Calibri" pitchFamily="34" charset="0"/>
                </a:rPr>
                <a:t>injection</a:t>
              </a:r>
              <a:endParaRPr lang="fr-FR" sz="1200" b="1" i="1" kern="0" smtClean="0">
                <a:solidFill>
                  <a:srgbClr val="009900"/>
                </a:solidFill>
                <a:latin typeface="Calibri" pitchFamily="34" charset="0"/>
              </a:endParaRPr>
            </a:p>
          </p:txBody>
        </p:sp>
        <p:sp>
          <p:nvSpPr>
            <p:cNvPr id="65" name="Text Box 1090"/>
            <p:cNvSpPr txBox="1">
              <a:spLocks noChangeArrowheads="1"/>
            </p:cNvSpPr>
            <p:nvPr/>
          </p:nvSpPr>
          <p:spPr bwMode="auto">
            <a:xfrm>
              <a:off x="3287" y="1115"/>
              <a:ext cx="411" cy="115"/>
            </a:xfrm>
            <a:prstGeom prst="rect">
              <a:avLst/>
            </a:prstGeom>
            <a:noFill/>
            <a:ln>
              <a:noFill/>
            </a:ln>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fontAlgn="auto" hangingPunct="1">
                <a:spcBef>
                  <a:spcPts val="0"/>
                </a:spcBef>
                <a:spcAft>
                  <a:spcPts val="0"/>
                </a:spcAft>
                <a:defRPr/>
              </a:pPr>
              <a:r>
                <a:rPr lang="fr-BE" sz="1200" b="1" i="1" kern="0" smtClean="0">
                  <a:solidFill>
                    <a:srgbClr val="009900"/>
                  </a:solidFill>
                  <a:latin typeface="Calibri" pitchFamily="34" charset="0"/>
                </a:rPr>
                <a:t>inhalation</a:t>
              </a:r>
              <a:endParaRPr lang="fr-FR" sz="1200" b="1" i="1" kern="0" smtClean="0">
                <a:solidFill>
                  <a:srgbClr val="009900"/>
                </a:solidFill>
                <a:latin typeface="Calibri" pitchFamily="34" charset="0"/>
              </a:endParaRPr>
            </a:p>
          </p:txBody>
        </p:sp>
        <p:sp>
          <p:nvSpPr>
            <p:cNvPr id="66" name="Text Box 1091"/>
            <p:cNvSpPr txBox="1">
              <a:spLocks noChangeArrowheads="1"/>
            </p:cNvSpPr>
            <p:nvPr/>
          </p:nvSpPr>
          <p:spPr bwMode="auto">
            <a:xfrm>
              <a:off x="4370" y="1115"/>
              <a:ext cx="370" cy="115"/>
            </a:xfrm>
            <a:prstGeom prst="rect">
              <a:avLst/>
            </a:prstGeom>
            <a:noFill/>
            <a:ln>
              <a:noFill/>
            </a:ln>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fontAlgn="auto" hangingPunct="1">
                <a:spcBef>
                  <a:spcPts val="0"/>
                </a:spcBef>
                <a:spcAft>
                  <a:spcPts val="0"/>
                </a:spcAft>
                <a:defRPr/>
              </a:pPr>
              <a:r>
                <a:rPr lang="fr-BE" sz="1200" b="1" i="1" kern="0" smtClean="0">
                  <a:solidFill>
                    <a:srgbClr val="009900"/>
                  </a:solidFill>
                  <a:latin typeface="Calibri" pitchFamily="34" charset="0"/>
                </a:rPr>
                <a:t>ingestion</a:t>
              </a:r>
              <a:endParaRPr lang="fr-FR" sz="1200" b="1" i="1" kern="0" smtClean="0">
                <a:solidFill>
                  <a:srgbClr val="009900"/>
                </a:solidFill>
                <a:latin typeface="Calibri" pitchFamily="34" charset="0"/>
              </a:endParaRPr>
            </a:p>
          </p:txBody>
        </p:sp>
        <p:sp>
          <p:nvSpPr>
            <p:cNvPr id="67" name="Text Box 1092"/>
            <p:cNvSpPr txBox="1">
              <a:spLocks noChangeArrowheads="1"/>
            </p:cNvSpPr>
            <p:nvPr/>
          </p:nvSpPr>
          <p:spPr bwMode="auto">
            <a:xfrm>
              <a:off x="1780" y="1120"/>
              <a:ext cx="419" cy="115"/>
            </a:xfrm>
            <a:prstGeom prst="rect">
              <a:avLst/>
            </a:prstGeom>
            <a:noFill/>
            <a:ln>
              <a:noFill/>
            </a:ln>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fontAlgn="auto" hangingPunct="1">
                <a:spcBef>
                  <a:spcPts val="0"/>
                </a:spcBef>
                <a:spcAft>
                  <a:spcPts val="0"/>
                </a:spcAft>
                <a:defRPr/>
              </a:pPr>
              <a:r>
                <a:rPr lang="fr-BE" sz="1200" b="1" i="1" kern="0" smtClean="0">
                  <a:solidFill>
                    <a:srgbClr val="009900"/>
                  </a:solidFill>
                  <a:latin typeface="Calibri" pitchFamily="34" charset="0"/>
                </a:rPr>
                <a:t>deposition</a:t>
              </a:r>
              <a:endParaRPr lang="fr-FR" sz="1200" b="1" i="1" kern="0" smtClean="0">
                <a:solidFill>
                  <a:srgbClr val="009900"/>
                </a:solidFill>
                <a:latin typeface="Calibri" pitchFamily="34" charset="0"/>
              </a:endParaRPr>
            </a:p>
          </p:txBody>
        </p:sp>
        <p:sp>
          <p:nvSpPr>
            <p:cNvPr id="68" name="Text Box 1093"/>
            <p:cNvSpPr txBox="1">
              <a:spLocks noChangeArrowheads="1"/>
            </p:cNvSpPr>
            <p:nvPr/>
          </p:nvSpPr>
          <p:spPr bwMode="auto">
            <a:xfrm>
              <a:off x="652" y="858"/>
              <a:ext cx="531" cy="173"/>
            </a:xfrm>
            <a:prstGeom prst="rect">
              <a:avLst/>
            </a:prstGeom>
            <a:noFill/>
            <a:ln>
              <a:noFill/>
            </a:ln>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fontAlgn="auto" hangingPunct="1">
                <a:spcBef>
                  <a:spcPts val="0"/>
                </a:spcBef>
                <a:spcAft>
                  <a:spcPts val="0"/>
                </a:spcAft>
                <a:defRPr/>
              </a:pPr>
              <a:r>
                <a:rPr lang="fr-BE" sz="1200" b="1" kern="0" smtClean="0">
                  <a:solidFill>
                    <a:prstClr val="black"/>
                  </a:solidFill>
                  <a:latin typeface="Calibri" pitchFamily="34" charset="0"/>
                </a:rPr>
                <a:t>Exposition</a:t>
              </a:r>
              <a:endParaRPr lang="fr-FR" sz="1200" b="1" kern="0" smtClean="0">
                <a:solidFill>
                  <a:prstClr val="black"/>
                </a:solidFill>
                <a:latin typeface="Calibri" pitchFamily="34" charset="0"/>
              </a:endParaRPr>
            </a:p>
          </p:txBody>
        </p:sp>
        <p:sp>
          <p:nvSpPr>
            <p:cNvPr id="69" name="Text Box 1094"/>
            <p:cNvSpPr txBox="1">
              <a:spLocks noChangeArrowheads="1"/>
            </p:cNvSpPr>
            <p:nvPr/>
          </p:nvSpPr>
          <p:spPr bwMode="auto">
            <a:xfrm>
              <a:off x="555" y="1387"/>
              <a:ext cx="726" cy="288"/>
            </a:xfrm>
            <a:prstGeom prst="rect">
              <a:avLst/>
            </a:prstGeom>
            <a:noFill/>
            <a:ln>
              <a:noFill/>
            </a:ln>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fontAlgn="auto" hangingPunct="1">
                <a:spcBef>
                  <a:spcPts val="0"/>
                </a:spcBef>
                <a:spcAft>
                  <a:spcPts val="0"/>
                </a:spcAft>
                <a:defRPr/>
              </a:pPr>
              <a:r>
                <a:rPr lang="fr-BE" sz="1200" b="1" kern="0" smtClean="0">
                  <a:solidFill>
                    <a:prstClr val="black"/>
                  </a:solidFill>
                  <a:latin typeface="Calibri" pitchFamily="34" charset="0"/>
                </a:rPr>
                <a:t>Routes of exposure</a:t>
              </a:r>
              <a:endParaRPr lang="fr-FR" sz="1200" b="1" kern="0" smtClean="0">
                <a:solidFill>
                  <a:prstClr val="black"/>
                </a:solidFill>
                <a:latin typeface="Calibri" pitchFamily="34" charset="0"/>
              </a:endParaRPr>
            </a:p>
          </p:txBody>
        </p:sp>
        <p:sp>
          <p:nvSpPr>
            <p:cNvPr id="70" name="Text Box 1095"/>
            <p:cNvSpPr txBox="1">
              <a:spLocks noChangeArrowheads="1"/>
            </p:cNvSpPr>
            <p:nvPr/>
          </p:nvSpPr>
          <p:spPr bwMode="auto">
            <a:xfrm>
              <a:off x="671" y="3207"/>
              <a:ext cx="492" cy="173"/>
            </a:xfrm>
            <a:prstGeom prst="rect">
              <a:avLst/>
            </a:prstGeom>
            <a:noFill/>
            <a:ln>
              <a:noFill/>
            </a:ln>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fontAlgn="auto" hangingPunct="1">
                <a:spcBef>
                  <a:spcPts val="0"/>
                </a:spcBef>
                <a:spcAft>
                  <a:spcPts val="0"/>
                </a:spcAft>
                <a:defRPr/>
              </a:pPr>
              <a:r>
                <a:rPr lang="en-US" sz="1200" b="1" kern="0" smtClean="0">
                  <a:solidFill>
                    <a:prstClr val="black"/>
                  </a:solidFill>
                  <a:latin typeface="Calibri" pitchFamily="34" charset="0"/>
                </a:rPr>
                <a:t>Excretion</a:t>
              </a:r>
            </a:p>
          </p:txBody>
        </p:sp>
        <p:sp>
          <p:nvSpPr>
            <p:cNvPr id="71" name="Oval 1097"/>
            <p:cNvSpPr>
              <a:spLocks noChangeArrowheads="1"/>
            </p:cNvSpPr>
            <p:nvPr/>
          </p:nvSpPr>
          <p:spPr bwMode="auto">
            <a:xfrm>
              <a:off x="2665" y="2075"/>
              <a:ext cx="1089" cy="591"/>
            </a:xfrm>
            <a:prstGeom prst="ellipse">
              <a:avLst/>
            </a:prstGeom>
            <a:noFill/>
            <a:ln w="31750" algn="ctr">
              <a:solidFill>
                <a:srgbClr val="04617B"/>
              </a:solidFill>
              <a:round/>
              <a:headEnd/>
              <a:tailEnd/>
            </a:ln>
            <a:extLst/>
          </p:spPr>
          <p:txBody>
            <a:bodyPr wrap="none" anchor="ctr"/>
            <a:lstStyle/>
            <a:p>
              <a:pPr fontAlgn="auto">
                <a:spcBef>
                  <a:spcPts val="0"/>
                </a:spcBef>
                <a:spcAft>
                  <a:spcPts val="0"/>
                </a:spcAft>
                <a:defRPr/>
              </a:pPr>
              <a:endParaRPr lang="fr-BE" sz="1600" kern="0">
                <a:solidFill>
                  <a:prstClr val="black"/>
                </a:solidFill>
                <a:latin typeface="+mn-lt"/>
              </a:endParaRPr>
            </a:p>
          </p:txBody>
        </p:sp>
      </p:grpSp>
      <p:sp>
        <p:nvSpPr>
          <p:cNvPr id="74" name="Text Box 16"/>
          <p:cNvSpPr txBox="1">
            <a:spLocks noChangeArrowheads="1"/>
          </p:cNvSpPr>
          <p:nvPr/>
        </p:nvSpPr>
        <p:spPr bwMode="auto">
          <a:xfrm>
            <a:off x="6469063" y="5732463"/>
            <a:ext cx="2519362" cy="612775"/>
          </a:xfrm>
          <a:prstGeom prst="rect">
            <a:avLst/>
          </a:prstGeom>
          <a:noFill/>
          <a:ln>
            <a:noFill/>
          </a:ln>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auto" hangingPunct="1">
              <a:spcBef>
                <a:spcPct val="10000"/>
              </a:spcBef>
              <a:spcAft>
                <a:spcPct val="10000"/>
              </a:spcAft>
              <a:defRPr/>
            </a:pPr>
            <a:r>
              <a:rPr lang="fr-BE" sz="1000" kern="0" dirty="0" err="1" smtClean="0">
                <a:solidFill>
                  <a:prstClr val="black"/>
                </a:solidFill>
              </a:rPr>
              <a:t>Oberdörster</a:t>
            </a:r>
            <a:r>
              <a:rPr lang="fr-BE" sz="1000" kern="0" dirty="0" smtClean="0">
                <a:solidFill>
                  <a:prstClr val="black"/>
                </a:solidFill>
              </a:rPr>
              <a:t> et al., </a:t>
            </a:r>
            <a:r>
              <a:rPr lang="fr-BE" sz="1000" b="1" kern="0" dirty="0" smtClean="0">
                <a:solidFill>
                  <a:prstClr val="black"/>
                </a:solidFill>
              </a:rPr>
              <a:t>2005a </a:t>
            </a:r>
            <a:r>
              <a:rPr lang="fr-BE" sz="1000" kern="0" dirty="0" smtClean="0">
                <a:solidFill>
                  <a:prstClr val="black"/>
                </a:solidFill>
              </a:rPr>
              <a:t>(</a:t>
            </a:r>
            <a:r>
              <a:rPr lang="fr-BE" sz="1000" i="1" kern="0" dirty="0" err="1" smtClean="0">
                <a:solidFill>
                  <a:prstClr val="black"/>
                </a:solidFill>
              </a:rPr>
              <a:t>Review</a:t>
            </a:r>
            <a:r>
              <a:rPr lang="fr-BE" sz="1000" kern="0" dirty="0" smtClean="0">
                <a:solidFill>
                  <a:prstClr val="black"/>
                </a:solidFill>
              </a:rPr>
              <a:t>)                      </a:t>
            </a:r>
          </a:p>
          <a:p>
            <a:pPr algn="r" eaLnBrk="1" fontAlgn="auto" hangingPunct="1">
              <a:spcBef>
                <a:spcPct val="10000"/>
              </a:spcBef>
              <a:spcAft>
                <a:spcPct val="10000"/>
              </a:spcAft>
              <a:defRPr/>
            </a:pPr>
            <a:r>
              <a:rPr lang="fr-BE" sz="1000" kern="0" dirty="0" err="1" smtClean="0">
                <a:solidFill>
                  <a:prstClr val="black"/>
                </a:solidFill>
              </a:rPr>
              <a:t>Oberdörster</a:t>
            </a:r>
            <a:r>
              <a:rPr lang="fr-BE" sz="1000" kern="0" dirty="0" smtClean="0">
                <a:solidFill>
                  <a:prstClr val="black"/>
                </a:solidFill>
              </a:rPr>
              <a:t> et al., </a:t>
            </a:r>
            <a:r>
              <a:rPr lang="fr-BE" sz="1000" b="1" kern="0" dirty="0" smtClean="0">
                <a:solidFill>
                  <a:prstClr val="black"/>
                </a:solidFill>
              </a:rPr>
              <a:t>2005b</a:t>
            </a:r>
            <a:r>
              <a:rPr lang="fr-BE" sz="1000" kern="0" dirty="0" smtClean="0">
                <a:solidFill>
                  <a:prstClr val="black"/>
                </a:solidFill>
              </a:rPr>
              <a:t> (</a:t>
            </a:r>
            <a:r>
              <a:rPr lang="fr-BE" sz="1000" i="1" kern="0" dirty="0" err="1" smtClean="0">
                <a:solidFill>
                  <a:prstClr val="black"/>
                </a:solidFill>
              </a:rPr>
              <a:t>Review</a:t>
            </a:r>
            <a:r>
              <a:rPr lang="fr-BE" sz="1000" kern="0" dirty="0" smtClean="0">
                <a:solidFill>
                  <a:prstClr val="black"/>
                </a:solidFill>
              </a:rPr>
              <a:t>)                  </a:t>
            </a:r>
          </a:p>
          <a:p>
            <a:pPr algn="r" eaLnBrk="1" fontAlgn="auto" hangingPunct="1">
              <a:spcBef>
                <a:spcPct val="10000"/>
              </a:spcBef>
              <a:spcAft>
                <a:spcPct val="10000"/>
              </a:spcAft>
              <a:defRPr/>
            </a:pPr>
            <a:r>
              <a:rPr lang="fr-BE" sz="1000" kern="0" dirty="0" err="1" smtClean="0">
                <a:solidFill>
                  <a:prstClr val="black"/>
                </a:solidFill>
              </a:rPr>
              <a:t>Nel</a:t>
            </a:r>
            <a:r>
              <a:rPr lang="fr-BE" sz="1000" kern="0" dirty="0" smtClean="0">
                <a:solidFill>
                  <a:prstClr val="black"/>
                </a:solidFill>
              </a:rPr>
              <a:t> et al., </a:t>
            </a:r>
            <a:r>
              <a:rPr lang="fr-BE" sz="1000" b="1" kern="0" dirty="0" smtClean="0">
                <a:solidFill>
                  <a:prstClr val="black"/>
                </a:solidFill>
              </a:rPr>
              <a:t>2006</a:t>
            </a:r>
            <a:endParaRPr lang="fr-FR" sz="1000" b="1" kern="0" dirty="0" smtClean="0">
              <a:solidFill>
                <a:prstClr val="black"/>
              </a:solidFill>
            </a:endParaRPr>
          </a:p>
        </p:txBody>
      </p:sp>
      <p:pic>
        <p:nvPicPr>
          <p:cNvPr id="201734" name="Picture 2"/>
          <p:cNvPicPr>
            <a:picLocks noChangeAspect="1" noChangeArrowheads="1"/>
          </p:cNvPicPr>
          <p:nvPr/>
        </p:nvPicPr>
        <p:blipFill>
          <a:blip r:embed="rId5"/>
          <a:srcRect/>
          <a:stretch>
            <a:fillRect/>
          </a:stretch>
        </p:blipFill>
        <p:spPr bwMode="auto">
          <a:xfrm>
            <a:off x="123825" y="908050"/>
            <a:ext cx="1793875" cy="384175"/>
          </a:xfrm>
          <a:prstGeom prst="rect">
            <a:avLst/>
          </a:prstGeom>
          <a:noFill/>
          <a:ln w="9525">
            <a:noFill/>
            <a:miter lim="800000"/>
            <a:headEnd/>
            <a:tailEnd/>
          </a:ln>
        </p:spPr>
      </p:pic>
      <p:sp>
        <p:nvSpPr>
          <p:cNvPr id="201735" name="ZoneTexte 75"/>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b="1" dirty="0">
                <a:solidFill>
                  <a:schemeClr val="bg1"/>
                </a:solidFill>
                <a:latin typeface="Calibri" pitchFamily="34" charset="0"/>
              </a:rPr>
              <a:t>Introduction</a:t>
            </a:r>
            <a:r>
              <a:rPr lang="fr-BE" sz="1600" dirty="0">
                <a:solidFill>
                  <a:schemeClr val="tx2"/>
                </a:solidFill>
                <a:latin typeface="Calibri" pitchFamily="34" charset="0"/>
              </a:rPr>
              <a:t> </a:t>
            </a:r>
            <a:r>
              <a:rPr lang="fr-BE" sz="1600" dirty="0">
                <a:latin typeface="Calibri" pitchFamily="34" charset="0"/>
              </a:rPr>
              <a:t>– </a:t>
            </a:r>
            <a:r>
              <a:rPr lang="fr-BE" sz="1600" dirty="0" err="1">
                <a:latin typeface="Calibri" pitchFamily="34" charset="0"/>
              </a:rPr>
              <a:t>Hemolysis</a:t>
            </a:r>
            <a:r>
              <a:rPr lang="fr-BE" sz="1600" dirty="0">
                <a:latin typeface="Calibri" pitchFamily="34" charset="0"/>
              </a:rPr>
              <a:t> – </a:t>
            </a:r>
            <a:r>
              <a:rPr lang="fr-BE" sz="1600" dirty="0" err="1">
                <a:latin typeface="Calibri" pitchFamily="34" charset="0"/>
              </a:rPr>
              <a:t>Primary</a:t>
            </a:r>
            <a:r>
              <a:rPr lang="fr-BE" sz="1600" dirty="0">
                <a:latin typeface="Calibri" pitchFamily="34" charset="0"/>
              </a:rPr>
              <a:t> </a:t>
            </a:r>
            <a:r>
              <a:rPr lang="fr-BE" sz="1600" dirty="0" err="1">
                <a:latin typeface="Calibri" pitchFamily="34" charset="0"/>
              </a:rPr>
              <a:t>haemostasis</a:t>
            </a:r>
            <a:r>
              <a:rPr lang="fr-BE" sz="1600" dirty="0">
                <a:latin typeface="Calibri" pitchFamily="34" charset="0"/>
              </a:rPr>
              <a:t> – </a:t>
            </a:r>
            <a:r>
              <a:rPr lang="fr-BE" sz="1600" dirty="0" err="1">
                <a:latin typeface="Calibri" pitchFamily="34" charset="0"/>
              </a:rPr>
              <a:t>Secondary</a:t>
            </a:r>
            <a:r>
              <a:rPr lang="fr-BE" sz="1600" dirty="0">
                <a:latin typeface="Calibri" pitchFamily="34" charset="0"/>
              </a:rPr>
              <a:t> </a:t>
            </a:r>
            <a:r>
              <a:rPr lang="fr-BE" sz="1600" dirty="0" err="1">
                <a:latin typeface="Calibri" pitchFamily="34" charset="0"/>
              </a:rPr>
              <a:t>haemostasis</a:t>
            </a:r>
            <a:r>
              <a:rPr lang="fr-BE" sz="1600" dirty="0">
                <a:latin typeface="Calibri" pitchFamily="34" charset="0"/>
              </a:rPr>
              <a:t> – </a:t>
            </a:r>
            <a:r>
              <a:rPr lang="fr-BE" sz="1600" dirty="0" err="1">
                <a:latin typeface="Calibri" pitchFamily="34" charset="0"/>
              </a:rPr>
              <a:t>Fibrinolysis</a:t>
            </a:r>
            <a:r>
              <a:rPr lang="fr-BE" sz="1600" dirty="0">
                <a:latin typeface="Calibri" pitchFamily="34" charset="0"/>
              </a:rPr>
              <a:t> - Conclusion</a:t>
            </a:r>
          </a:p>
        </p:txBody>
      </p:sp>
      <p:sp>
        <p:nvSpPr>
          <p:cNvPr id="2" name="ZoneTexte 1"/>
          <p:cNvSpPr txBox="1"/>
          <p:nvPr/>
        </p:nvSpPr>
        <p:spPr>
          <a:xfrm>
            <a:off x="-35415" y="5746030"/>
            <a:ext cx="6598463" cy="923330"/>
          </a:xfrm>
          <a:prstGeom prst="rect">
            <a:avLst/>
          </a:prstGeom>
          <a:noFill/>
        </p:spPr>
        <p:txBody>
          <a:bodyPr wrap="square" rtlCol="0">
            <a:spAutoFit/>
          </a:bodyPr>
          <a:lstStyle/>
          <a:p>
            <a:pPr lvl="1" algn="just">
              <a:buClr>
                <a:srgbClr val="1E6BBD"/>
              </a:buClr>
              <a:buSzPct val="70000"/>
            </a:pPr>
            <a:r>
              <a:rPr lang="en-GB" b="1" dirty="0" smtClean="0">
                <a:latin typeface="Calibri" pitchFamily="34" charset="0"/>
                <a:ea typeface="ＭＳ Ｐゴシック"/>
                <a:cs typeface="ＭＳ Ｐゴシック"/>
              </a:rPr>
              <a:t>No </a:t>
            </a:r>
            <a:r>
              <a:rPr lang="en-GB" b="1" dirty="0">
                <a:latin typeface="Calibri" pitchFamily="34" charset="0"/>
                <a:ea typeface="ＭＳ Ｐゴシック"/>
                <a:cs typeface="ＭＳ Ｐゴシック"/>
              </a:rPr>
              <a:t>OECD or other guidelines available</a:t>
            </a:r>
          </a:p>
          <a:p>
            <a:pPr lvl="1" algn="just">
              <a:buClr>
                <a:srgbClr val="1E6BBD"/>
              </a:buClr>
              <a:buSzPct val="70000"/>
            </a:pPr>
            <a:r>
              <a:rPr lang="en-GB" b="1" dirty="0" smtClean="0">
                <a:latin typeface="Calibri" pitchFamily="34" charset="0"/>
                <a:ea typeface="ＭＳ Ｐゴシック"/>
                <a:cs typeface="ＭＳ Ｐゴシック"/>
              </a:rPr>
              <a:t>Limited </a:t>
            </a:r>
            <a:r>
              <a:rPr lang="en-GB" b="1" dirty="0">
                <a:latin typeface="Calibri" pitchFamily="34" charset="0"/>
                <a:ea typeface="ＭＳ Ｐゴシック"/>
                <a:cs typeface="ＭＳ Ｐゴシック"/>
              </a:rPr>
              <a:t>data from the literature</a:t>
            </a:r>
            <a:r>
              <a:rPr lang="en-GB" dirty="0">
                <a:latin typeface="Calibri" pitchFamily="34" charset="0"/>
                <a:ea typeface="ＭＳ Ｐゴシック"/>
                <a:cs typeface="ＭＳ Ｐゴシック"/>
              </a:rPr>
              <a:t> </a:t>
            </a:r>
          </a:p>
          <a:p>
            <a:pPr lvl="1" algn="just">
              <a:buSzPct val="70000"/>
              <a:buFont typeface="Wingdings" pitchFamily="2" charset="2"/>
              <a:buNone/>
            </a:pPr>
            <a:r>
              <a:rPr lang="en-GB" dirty="0">
                <a:latin typeface="Calibri" pitchFamily="34" charset="0"/>
                <a:ea typeface="ＭＳ Ｐゴシック"/>
                <a:cs typeface="ＭＳ Ｐゴシック"/>
              </a:rPr>
              <a:t>		</a:t>
            </a:r>
            <a:endParaRPr lang="fr-BE"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065" name="Picture 3"/>
          <p:cNvPicPr>
            <a:picLocks noChangeAspect="1" noChangeArrowheads="1"/>
          </p:cNvPicPr>
          <p:nvPr/>
        </p:nvPicPr>
        <p:blipFill>
          <a:blip r:embed="rId3"/>
          <a:srcRect/>
          <a:stretch>
            <a:fillRect/>
          </a:stretch>
        </p:blipFill>
        <p:spPr bwMode="auto">
          <a:xfrm>
            <a:off x="-19050" y="0"/>
            <a:ext cx="4302125" cy="765175"/>
          </a:xfrm>
          <a:prstGeom prst="rect">
            <a:avLst/>
          </a:prstGeom>
          <a:noFill/>
          <a:ln w="9525">
            <a:noFill/>
            <a:miter lim="800000"/>
            <a:headEnd/>
            <a:tailEnd/>
          </a:ln>
        </p:spPr>
      </p:pic>
      <p:pic>
        <p:nvPicPr>
          <p:cNvPr id="344066" name="Picture 4"/>
          <p:cNvPicPr>
            <a:picLocks noChangeAspect="1" noChangeArrowheads="1"/>
          </p:cNvPicPr>
          <p:nvPr/>
        </p:nvPicPr>
        <p:blipFill>
          <a:blip r:embed="rId4"/>
          <a:srcRect/>
          <a:stretch>
            <a:fillRect/>
          </a:stretch>
        </p:blipFill>
        <p:spPr bwMode="auto">
          <a:xfrm>
            <a:off x="0" y="6453188"/>
            <a:ext cx="9144000" cy="425450"/>
          </a:xfrm>
          <a:prstGeom prst="rect">
            <a:avLst/>
          </a:prstGeom>
          <a:noFill/>
          <a:ln w="9525">
            <a:noFill/>
            <a:miter lim="800000"/>
            <a:headEnd/>
            <a:tailEnd/>
          </a:ln>
        </p:spPr>
      </p:pic>
      <p:sp>
        <p:nvSpPr>
          <p:cNvPr id="344067" name="Titre 1"/>
          <p:cNvSpPr>
            <a:spLocks/>
          </p:cNvSpPr>
          <p:nvPr/>
        </p:nvSpPr>
        <p:spPr bwMode="auto">
          <a:xfrm>
            <a:off x="4292600" y="-26988"/>
            <a:ext cx="4959350" cy="647701"/>
          </a:xfrm>
          <a:prstGeom prst="rect">
            <a:avLst/>
          </a:prstGeom>
          <a:noFill/>
          <a:ln w="9525">
            <a:noFill/>
            <a:miter lim="800000"/>
            <a:headEnd/>
            <a:tailEnd/>
          </a:ln>
        </p:spPr>
        <p:txBody>
          <a:bodyPr anchor="b"/>
          <a:lstStyle/>
          <a:p>
            <a:pPr>
              <a:lnSpc>
                <a:spcPct val="90000"/>
              </a:lnSpc>
            </a:pPr>
            <a:endParaRPr lang="fr-BE" sz="2400">
              <a:solidFill>
                <a:srgbClr val="1E6BBD"/>
              </a:solidFill>
              <a:latin typeface="Calibri" pitchFamily="34" charset="0"/>
              <a:cs typeface="Arial" charset="0"/>
            </a:endParaRPr>
          </a:p>
        </p:txBody>
      </p:sp>
      <p:sp>
        <p:nvSpPr>
          <p:cNvPr id="344068" name="ZoneTexte 47"/>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a:latin typeface="Calibri" pitchFamily="34" charset="0"/>
              </a:rPr>
              <a:t>Introduction – Hemolysis – Primary haemostasis – Secondary haemostasis – </a:t>
            </a:r>
            <a:r>
              <a:rPr lang="fr-BE" sz="1600" b="1">
                <a:solidFill>
                  <a:schemeClr val="bg1"/>
                </a:solidFill>
                <a:latin typeface="Calibri" pitchFamily="34" charset="0"/>
              </a:rPr>
              <a:t>Fibrinolysis</a:t>
            </a:r>
            <a:r>
              <a:rPr lang="fr-BE" sz="1600">
                <a:latin typeface="Calibri" pitchFamily="34" charset="0"/>
              </a:rPr>
              <a:t> - Conclusion</a:t>
            </a:r>
          </a:p>
        </p:txBody>
      </p:sp>
      <p:sp>
        <p:nvSpPr>
          <p:cNvPr id="344069" name="Titre 1"/>
          <p:cNvSpPr>
            <a:spLocks/>
          </p:cNvSpPr>
          <p:nvPr/>
        </p:nvSpPr>
        <p:spPr bwMode="auto">
          <a:xfrm>
            <a:off x="4211638" y="-26988"/>
            <a:ext cx="4959350" cy="647701"/>
          </a:xfrm>
          <a:prstGeom prst="rect">
            <a:avLst/>
          </a:prstGeom>
          <a:noFill/>
          <a:ln w="9525">
            <a:noFill/>
            <a:miter lim="800000"/>
            <a:headEnd/>
            <a:tailEnd/>
          </a:ln>
        </p:spPr>
        <p:txBody>
          <a:bodyPr anchor="b"/>
          <a:lstStyle/>
          <a:p>
            <a:pPr>
              <a:lnSpc>
                <a:spcPct val="90000"/>
              </a:lnSpc>
            </a:pPr>
            <a:r>
              <a:rPr lang="fr-BE" sz="2400">
                <a:solidFill>
                  <a:srgbClr val="1E6BBD"/>
                </a:solidFill>
                <a:latin typeface="Calibri" pitchFamily="34" charset="0"/>
                <a:cs typeface="Arial" charset="0"/>
              </a:rPr>
              <a:t>Fibrinolysis : assays</a:t>
            </a:r>
          </a:p>
        </p:txBody>
      </p:sp>
      <p:sp>
        <p:nvSpPr>
          <p:cNvPr id="344070" name="ZoneTexte 2"/>
          <p:cNvSpPr txBox="1">
            <a:spLocks noChangeArrowheads="1"/>
          </p:cNvSpPr>
          <p:nvPr/>
        </p:nvSpPr>
        <p:spPr bwMode="auto">
          <a:xfrm>
            <a:off x="250825" y="908050"/>
            <a:ext cx="8642350" cy="4248150"/>
          </a:xfrm>
          <a:prstGeom prst="rect">
            <a:avLst/>
          </a:prstGeom>
          <a:noFill/>
          <a:ln w="9525">
            <a:noFill/>
            <a:miter lim="800000"/>
            <a:headEnd/>
            <a:tailEnd/>
          </a:ln>
        </p:spPr>
        <p:txBody>
          <a:bodyPr>
            <a:spAutoFit/>
          </a:bodyPr>
          <a:lstStyle/>
          <a:p>
            <a:pPr algn="just"/>
            <a:r>
              <a:rPr lang="fr-BE">
                <a:latin typeface="Calibri" pitchFamily="34" charset="0"/>
              </a:rPr>
              <a:t>Overall assays</a:t>
            </a:r>
          </a:p>
          <a:p>
            <a:pPr algn="just"/>
            <a:r>
              <a:rPr lang="fr-BE">
                <a:latin typeface="Calibri" pitchFamily="34" charset="0"/>
              </a:rPr>
              <a:t>	Euglobulin clot lysis time (Von Kaulla)</a:t>
            </a:r>
          </a:p>
          <a:p>
            <a:pPr algn="just"/>
            <a:r>
              <a:rPr lang="fr-BE">
                <a:latin typeface="Calibri" pitchFamily="34" charset="0"/>
              </a:rPr>
              <a:t>	Rotem®</a:t>
            </a:r>
          </a:p>
          <a:p>
            <a:pPr algn="just"/>
            <a:endParaRPr lang="fr-BE">
              <a:latin typeface="Calibri" pitchFamily="34" charset="0"/>
            </a:endParaRPr>
          </a:p>
          <a:p>
            <a:pPr algn="just"/>
            <a:r>
              <a:rPr lang="fr-BE">
                <a:latin typeface="Calibri" pitchFamily="34" charset="0"/>
              </a:rPr>
              <a:t>Specific assays</a:t>
            </a:r>
          </a:p>
          <a:p>
            <a:pPr algn="just"/>
            <a:r>
              <a:rPr lang="fr-BE">
                <a:latin typeface="Calibri" pitchFamily="34" charset="0"/>
              </a:rPr>
              <a:t>	D-Dimer Assay</a:t>
            </a:r>
          </a:p>
          <a:p>
            <a:pPr algn="just"/>
            <a:r>
              <a:rPr lang="fr-BE">
                <a:latin typeface="Calibri" pitchFamily="34" charset="0"/>
              </a:rPr>
              <a:t>	Plasminogen Assay</a:t>
            </a:r>
          </a:p>
          <a:p>
            <a:pPr algn="just"/>
            <a:r>
              <a:rPr lang="fr-BE">
                <a:latin typeface="Calibri" pitchFamily="34" charset="0"/>
              </a:rPr>
              <a:t>	Alpha-2-Antiplasmin (Alpha-2-Plasmin Inhibitor) Assay</a:t>
            </a:r>
          </a:p>
          <a:p>
            <a:pPr algn="just"/>
            <a:r>
              <a:rPr lang="fr-BE">
                <a:latin typeface="Calibri" pitchFamily="34" charset="0"/>
              </a:rPr>
              <a:t>	Plasminogen/antiplasmin Assay</a:t>
            </a:r>
          </a:p>
          <a:p>
            <a:pPr algn="just"/>
            <a:r>
              <a:rPr lang="fr-BE">
                <a:latin typeface="Calibri" pitchFamily="34" charset="0"/>
              </a:rPr>
              <a:t>	T-PA Assay</a:t>
            </a:r>
          </a:p>
          <a:p>
            <a:pPr algn="just"/>
            <a:r>
              <a:rPr lang="fr-BE">
                <a:latin typeface="Calibri" pitchFamily="34" charset="0"/>
              </a:rPr>
              <a:t>	PAI-1 Assay</a:t>
            </a:r>
          </a:p>
          <a:p>
            <a:pPr algn="just"/>
            <a:r>
              <a:rPr lang="fr-BE">
                <a:latin typeface="Calibri" pitchFamily="34" charset="0"/>
              </a:rPr>
              <a:t>	TAFI Assay</a:t>
            </a:r>
          </a:p>
          <a:p>
            <a:pPr algn="just"/>
            <a:endParaRPr lang="fr-BE">
              <a:latin typeface="Calibri" pitchFamily="34" charset="0"/>
            </a:endParaRPr>
          </a:p>
          <a:p>
            <a:pPr algn="just"/>
            <a:r>
              <a:rPr lang="fr-BE">
                <a:latin typeface="Calibri" pitchFamily="34" charset="0"/>
              </a:rPr>
              <a:t>Specific assays could not be used </a:t>
            </a:r>
            <a:r>
              <a:rPr lang="fr-BE" i="1">
                <a:latin typeface="Calibri" pitchFamily="34" charset="0"/>
              </a:rPr>
              <a:t>in vitro</a:t>
            </a:r>
            <a:r>
              <a:rPr lang="fr-BE">
                <a:latin typeface="Calibri" pitchFamily="34" charset="0"/>
              </a:rPr>
              <a:t>.</a:t>
            </a:r>
          </a:p>
          <a:p>
            <a:pPr algn="just"/>
            <a:endParaRPr lang="fr-BE">
              <a:latin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61" name="Picture 3"/>
          <p:cNvPicPr>
            <a:picLocks noChangeAspect="1" noChangeArrowheads="1"/>
          </p:cNvPicPr>
          <p:nvPr/>
        </p:nvPicPr>
        <p:blipFill>
          <a:blip r:embed="rId3"/>
          <a:srcRect/>
          <a:stretch>
            <a:fillRect/>
          </a:stretch>
        </p:blipFill>
        <p:spPr bwMode="auto">
          <a:xfrm>
            <a:off x="-19050" y="0"/>
            <a:ext cx="4302125" cy="765175"/>
          </a:xfrm>
          <a:prstGeom prst="rect">
            <a:avLst/>
          </a:prstGeom>
          <a:noFill/>
          <a:ln w="9525">
            <a:noFill/>
            <a:miter lim="800000"/>
            <a:headEnd/>
            <a:tailEnd/>
          </a:ln>
        </p:spPr>
      </p:pic>
      <p:pic>
        <p:nvPicPr>
          <p:cNvPr id="348162" name="Picture 4"/>
          <p:cNvPicPr>
            <a:picLocks noChangeAspect="1" noChangeArrowheads="1"/>
          </p:cNvPicPr>
          <p:nvPr/>
        </p:nvPicPr>
        <p:blipFill>
          <a:blip r:embed="rId4"/>
          <a:srcRect/>
          <a:stretch>
            <a:fillRect/>
          </a:stretch>
        </p:blipFill>
        <p:spPr bwMode="auto">
          <a:xfrm>
            <a:off x="0" y="6453188"/>
            <a:ext cx="9144000" cy="425450"/>
          </a:xfrm>
          <a:prstGeom prst="rect">
            <a:avLst/>
          </a:prstGeom>
          <a:noFill/>
          <a:ln w="9525">
            <a:noFill/>
            <a:miter lim="800000"/>
            <a:headEnd/>
            <a:tailEnd/>
          </a:ln>
        </p:spPr>
      </p:pic>
      <p:sp>
        <p:nvSpPr>
          <p:cNvPr id="348163" name="Titre 1"/>
          <p:cNvSpPr>
            <a:spLocks/>
          </p:cNvSpPr>
          <p:nvPr/>
        </p:nvSpPr>
        <p:spPr bwMode="auto">
          <a:xfrm>
            <a:off x="4292600" y="-26988"/>
            <a:ext cx="4959350" cy="647701"/>
          </a:xfrm>
          <a:prstGeom prst="rect">
            <a:avLst/>
          </a:prstGeom>
          <a:noFill/>
          <a:ln w="9525">
            <a:noFill/>
            <a:miter lim="800000"/>
            <a:headEnd/>
            <a:tailEnd/>
          </a:ln>
        </p:spPr>
        <p:txBody>
          <a:bodyPr anchor="b"/>
          <a:lstStyle/>
          <a:p>
            <a:pPr>
              <a:lnSpc>
                <a:spcPct val="90000"/>
              </a:lnSpc>
            </a:pPr>
            <a:endParaRPr lang="fr-BE" sz="2400">
              <a:solidFill>
                <a:srgbClr val="1E6BBD"/>
              </a:solidFill>
              <a:latin typeface="Calibri" pitchFamily="34" charset="0"/>
              <a:cs typeface="Arial" charset="0"/>
            </a:endParaRPr>
          </a:p>
        </p:txBody>
      </p:sp>
      <p:pic>
        <p:nvPicPr>
          <p:cNvPr id="348164" name="Picture 2"/>
          <p:cNvPicPr>
            <a:picLocks noChangeAspect="1" noChangeArrowheads="1"/>
          </p:cNvPicPr>
          <p:nvPr/>
        </p:nvPicPr>
        <p:blipFill>
          <a:blip r:embed="rId5"/>
          <a:srcRect/>
          <a:stretch>
            <a:fillRect/>
          </a:stretch>
        </p:blipFill>
        <p:spPr bwMode="auto">
          <a:xfrm>
            <a:off x="827088" y="1772816"/>
            <a:ext cx="7823200" cy="4529137"/>
          </a:xfrm>
          <a:prstGeom prst="rect">
            <a:avLst/>
          </a:prstGeom>
          <a:noFill/>
          <a:ln w="9525">
            <a:noFill/>
            <a:miter lim="800000"/>
            <a:headEnd/>
            <a:tailEnd/>
          </a:ln>
        </p:spPr>
      </p:pic>
      <p:sp>
        <p:nvSpPr>
          <p:cNvPr id="348165" name="ZoneTexte 8"/>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a:latin typeface="Calibri" pitchFamily="34" charset="0"/>
              </a:rPr>
              <a:t>Introduction – Hemolysis – Primary haemostasis – Secondary haemostasis – </a:t>
            </a:r>
            <a:r>
              <a:rPr lang="fr-BE" sz="1600" b="1">
                <a:solidFill>
                  <a:schemeClr val="bg1"/>
                </a:solidFill>
                <a:latin typeface="Calibri" pitchFamily="34" charset="0"/>
              </a:rPr>
              <a:t>Fibrinolysis</a:t>
            </a:r>
            <a:r>
              <a:rPr lang="fr-BE" sz="1600">
                <a:latin typeface="Calibri" pitchFamily="34" charset="0"/>
              </a:rPr>
              <a:t> - Conclusion</a:t>
            </a:r>
          </a:p>
        </p:txBody>
      </p:sp>
      <p:sp>
        <p:nvSpPr>
          <p:cNvPr id="348166" name="Titre 1"/>
          <p:cNvSpPr>
            <a:spLocks/>
          </p:cNvSpPr>
          <p:nvPr/>
        </p:nvSpPr>
        <p:spPr bwMode="auto">
          <a:xfrm>
            <a:off x="4211638" y="-26988"/>
            <a:ext cx="4959350" cy="647701"/>
          </a:xfrm>
          <a:prstGeom prst="rect">
            <a:avLst/>
          </a:prstGeom>
          <a:noFill/>
          <a:ln w="9525">
            <a:noFill/>
            <a:miter lim="800000"/>
            <a:headEnd/>
            <a:tailEnd/>
          </a:ln>
        </p:spPr>
        <p:txBody>
          <a:bodyPr anchor="b"/>
          <a:lstStyle/>
          <a:p>
            <a:pPr>
              <a:lnSpc>
                <a:spcPct val="90000"/>
              </a:lnSpc>
            </a:pPr>
            <a:r>
              <a:rPr lang="fr-BE" sz="2400">
                <a:solidFill>
                  <a:srgbClr val="1E6BBD"/>
                </a:solidFill>
                <a:latin typeface="Calibri" pitchFamily="34" charset="0"/>
                <a:cs typeface="Arial" charset="0"/>
              </a:rPr>
              <a:t>Euglobulin clot lysis time </a:t>
            </a:r>
          </a:p>
        </p:txBody>
      </p:sp>
      <p:sp>
        <p:nvSpPr>
          <p:cNvPr id="348167" name="ZoneTexte 1"/>
          <p:cNvSpPr txBox="1">
            <a:spLocks noChangeArrowheads="1"/>
          </p:cNvSpPr>
          <p:nvPr/>
        </p:nvSpPr>
        <p:spPr bwMode="auto">
          <a:xfrm>
            <a:off x="107950" y="982469"/>
            <a:ext cx="8856663" cy="646331"/>
          </a:xfrm>
          <a:prstGeom prst="rect">
            <a:avLst/>
          </a:prstGeom>
          <a:noFill/>
          <a:ln w="9525">
            <a:noFill/>
            <a:miter lim="800000"/>
            <a:headEnd/>
            <a:tailEnd/>
          </a:ln>
        </p:spPr>
        <p:txBody>
          <a:bodyPr>
            <a:spAutoFit/>
          </a:bodyPr>
          <a:lstStyle/>
          <a:p>
            <a:pPr algn="just"/>
            <a:r>
              <a:rPr lang="en-US" dirty="0" smtClean="0">
                <a:latin typeface="Calibri" pitchFamily="34" charset="0"/>
              </a:rPr>
              <a:t>Principle </a:t>
            </a:r>
            <a:r>
              <a:rPr lang="en-US" dirty="0">
                <a:latin typeface="Calibri" pitchFamily="34" charset="0"/>
              </a:rPr>
              <a:t>: Acidification and dilution of plasma causes precipitation of </a:t>
            </a:r>
            <a:r>
              <a:rPr lang="en-US" dirty="0" err="1">
                <a:latin typeface="Calibri" pitchFamily="34" charset="0"/>
              </a:rPr>
              <a:t>euglobulins</a:t>
            </a:r>
            <a:r>
              <a:rPr lang="en-US" dirty="0">
                <a:latin typeface="Calibri" pitchFamily="34" charset="0"/>
              </a:rPr>
              <a:t> (fibrinogen, activator of plasminogen, plasminogen</a:t>
            </a:r>
            <a:r>
              <a:rPr lang="en-US" dirty="0" smtClean="0">
                <a:latin typeface="Calibri" pitchFamily="34" charset="0"/>
              </a:rPr>
              <a:t>) </a:t>
            </a:r>
            <a:r>
              <a:rPr lang="en-US" dirty="0" smtClean="0">
                <a:latin typeface="Calibri" pitchFamily="34" charset="0"/>
                <a:sym typeface="Wingdings" pitchFamily="2" charset="2"/>
              </a:rPr>
              <a:t> </a:t>
            </a:r>
            <a:r>
              <a:rPr lang="en-US" dirty="0" smtClean="0">
                <a:latin typeface="Calibri" pitchFamily="34" charset="0"/>
              </a:rPr>
              <a:t>quicker </a:t>
            </a:r>
            <a:r>
              <a:rPr lang="en-US" dirty="0" err="1">
                <a:latin typeface="Calibri" pitchFamily="34" charset="0"/>
              </a:rPr>
              <a:t>evalution</a:t>
            </a:r>
            <a:r>
              <a:rPr lang="en-US" dirty="0">
                <a:latin typeface="Calibri" pitchFamily="34" charset="0"/>
              </a:rPr>
              <a:t> of fibrinolysis.</a:t>
            </a:r>
            <a:endParaRPr lang="fr-BE" dirty="0">
              <a:latin typeface="Calibr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09" name="Picture 3"/>
          <p:cNvPicPr>
            <a:picLocks noChangeAspect="1" noChangeArrowheads="1"/>
          </p:cNvPicPr>
          <p:nvPr/>
        </p:nvPicPr>
        <p:blipFill>
          <a:blip r:embed="rId2"/>
          <a:srcRect/>
          <a:stretch>
            <a:fillRect/>
          </a:stretch>
        </p:blipFill>
        <p:spPr bwMode="auto">
          <a:xfrm>
            <a:off x="-19050" y="0"/>
            <a:ext cx="4302125" cy="765175"/>
          </a:xfrm>
          <a:prstGeom prst="rect">
            <a:avLst/>
          </a:prstGeom>
          <a:noFill/>
          <a:ln w="9525">
            <a:noFill/>
            <a:miter lim="800000"/>
            <a:headEnd/>
            <a:tailEnd/>
          </a:ln>
        </p:spPr>
      </p:pic>
      <p:pic>
        <p:nvPicPr>
          <p:cNvPr id="350210" name="Picture 4"/>
          <p:cNvPicPr>
            <a:picLocks noChangeAspect="1" noChangeArrowheads="1"/>
          </p:cNvPicPr>
          <p:nvPr/>
        </p:nvPicPr>
        <p:blipFill>
          <a:blip r:embed="rId3"/>
          <a:srcRect/>
          <a:stretch>
            <a:fillRect/>
          </a:stretch>
        </p:blipFill>
        <p:spPr bwMode="auto">
          <a:xfrm>
            <a:off x="0" y="6453188"/>
            <a:ext cx="9144000" cy="425450"/>
          </a:xfrm>
          <a:prstGeom prst="rect">
            <a:avLst/>
          </a:prstGeom>
          <a:noFill/>
          <a:ln w="9525">
            <a:noFill/>
            <a:miter lim="800000"/>
            <a:headEnd/>
            <a:tailEnd/>
          </a:ln>
        </p:spPr>
      </p:pic>
      <p:sp>
        <p:nvSpPr>
          <p:cNvPr id="350211" name="Titre 1"/>
          <p:cNvSpPr>
            <a:spLocks/>
          </p:cNvSpPr>
          <p:nvPr/>
        </p:nvSpPr>
        <p:spPr bwMode="auto">
          <a:xfrm>
            <a:off x="4292600" y="-26988"/>
            <a:ext cx="4959350" cy="647701"/>
          </a:xfrm>
          <a:prstGeom prst="rect">
            <a:avLst/>
          </a:prstGeom>
          <a:noFill/>
          <a:ln w="9525">
            <a:noFill/>
            <a:miter lim="800000"/>
            <a:headEnd/>
            <a:tailEnd/>
          </a:ln>
        </p:spPr>
        <p:txBody>
          <a:bodyPr anchor="b"/>
          <a:lstStyle/>
          <a:p>
            <a:pPr>
              <a:lnSpc>
                <a:spcPct val="90000"/>
              </a:lnSpc>
            </a:pPr>
            <a:endParaRPr lang="fr-BE" sz="2400">
              <a:solidFill>
                <a:srgbClr val="1E6BBD"/>
              </a:solidFill>
              <a:latin typeface="Calibri" pitchFamily="34" charset="0"/>
              <a:cs typeface="Arial" charset="0"/>
            </a:endParaRPr>
          </a:p>
        </p:txBody>
      </p:sp>
      <p:sp>
        <p:nvSpPr>
          <p:cNvPr id="350212" name="Espace réservé du contenu 2"/>
          <p:cNvSpPr txBox="1">
            <a:spLocks/>
          </p:cNvSpPr>
          <p:nvPr/>
        </p:nvSpPr>
        <p:spPr bwMode="auto">
          <a:xfrm>
            <a:off x="250825" y="908050"/>
            <a:ext cx="8326438" cy="4495800"/>
          </a:xfrm>
          <a:prstGeom prst="rect">
            <a:avLst/>
          </a:prstGeom>
          <a:noFill/>
          <a:ln w="9525">
            <a:noFill/>
            <a:miter lim="800000"/>
            <a:headEnd/>
            <a:tailEnd/>
          </a:ln>
        </p:spPr>
        <p:txBody>
          <a:bodyPr/>
          <a:lstStyle/>
          <a:p>
            <a:pPr algn="just">
              <a:spcBef>
                <a:spcPct val="20000"/>
              </a:spcBef>
              <a:buFont typeface="Wingdings" pitchFamily="2" charset="2"/>
              <a:buNone/>
            </a:pPr>
            <a:r>
              <a:rPr lang="en-US" b="1" dirty="0" smtClean="0">
                <a:latin typeface="Calibri" pitchFamily="34" charset="0"/>
                <a:cs typeface="Times New Roman" pitchFamily="18" charset="0"/>
              </a:rPr>
              <a:t>Plasma</a:t>
            </a:r>
            <a:r>
              <a:rPr lang="en-US" dirty="0" smtClean="0">
                <a:latin typeface="Calibri" pitchFamily="34" charset="0"/>
                <a:cs typeface="Times New Roman" pitchFamily="18" charset="0"/>
              </a:rPr>
              <a:t> collected</a:t>
            </a:r>
            <a:r>
              <a:rPr lang="en-US" dirty="0">
                <a:latin typeface="Calibri" pitchFamily="34" charset="0"/>
                <a:cs typeface="Times New Roman" pitchFamily="18" charset="0"/>
              </a:rPr>
              <a:t>, diluted with acetic acid and incubated on ice for 15 minutes and then centrifuged.</a:t>
            </a:r>
          </a:p>
          <a:p>
            <a:pPr algn="just">
              <a:spcBef>
                <a:spcPct val="20000"/>
              </a:spcBef>
              <a:buFont typeface="Wingdings" pitchFamily="2" charset="2"/>
              <a:buNone/>
            </a:pPr>
            <a:r>
              <a:rPr lang="fr-BE" dirty="0">
                <a:latin typeface="Calibri" pitchFamily="34" charset="0"/>
              </a:rPr>
              <a:t>A </a:t>
            </a:r>
            <a:r>
              <a:rPr lang="fr-BE" b="1" dirty="0" err="1">
                <a:latin typeface="Calibri" pitchFamily="34" charset="0"/>
              </a:rPr>
              <a:t>precipitate</a:t>
            </a:r>
            <a:r>
              <a:rPr lang="fr-BE" dirty="0">
                <a:latin typeface="Calibri" pitchFamily="34" charset="0"/>
              </a:rPr>
              <a:t> </a:t>
            </a:r>
            <a:r>
              <a:rPr lang="fr-BE" dirty="0" err="1">
                <a:latin typeface="Calibri" pitchFamily="34" charset="0"/>
              </a:rPr>
              <a:t>forms</a:t>
            </a:r>
            <a:r>
              <a:rPr lang="fr-BE" dirty="0">
                <a:latin typeface="Calibri" pitchFamily="34" charset="0"/>
              </a:rPr>
              <a:t> [the </a:t>
            </a:r>
            <a:r>
              <a:rPr lang="fr-BE" dirty="0" err="1">
                <a:latin typeface="Calibri" pitchFamily="34" charset="0"/>
              </a:rPr>
              <a:t>euglobulin</a:t>
            </a:r>
            <a:r>
              <a:rPr lang="fr-BE" dirty="0">
                <a:latin typeface="Calibri" pitchFamily="34" charset="0"/>
              </a:rPr>
              <a:t> fraction of plasma] </a:t>
            </a:r>
            <a:r>
              <a:rPr lang="fr-BE" dirty="0" err="1">
                <a:latin typeface="Calibri" pitchFamily="34" charset="0"/>
              </a:rPr>
              <a:t>which</a:t>
            </a:r>
            <a:r>
              <a:rPr lang="fr-BE" dirty="0">
                <a:latin typeface="Calibri" pitchFamily="34" charset="0"/>
              </a:rPr>
              <a:t> </a:t>
            </a:r>
            <a:r>
              <a:rPr lang="fr-BE" dirty="0" err="1">
                <a:latin typeface="Calibri" pitchFamily="34" charset="0"/>
              </a:rPr>
              <a:t>contains</a:t>
            </a:r>
            <a:r>
              <a:rPr lang="fr-BE" dirty="0">
                <a:latin typeface="Calibri" pitchFamily="34" charset="0"/>
              </a:rPr>
              <a:t> </a:t>
            </a:r>
            <a:r>
              <a:rPr lang="fr-BE" b="1" dirty="0" err="1">
                <a:latin typeface="Calibri" pitchFamily="34" charset="0"/>
              </a:rPr>
              <a:t>plasminogen</a:t>
            </a:r>
            <a:r>
              <a:rPr lang="fr-BE" b="1" dirty="0">
                <a:latin typeface="Calibri" pitchFamily="34" charset="0"/>
              </a:rPr>
              <a:t>, </a:t>
            </a:r>
            <a:r>
              <a:rPr lang="fr-BE" b="1" dirty="0" err="1">
                <a:latin typeface="Calibri" pitchFamily="34" charset="0"/>
              </a:rPr>
              <a:t>plasminogen</a:t>
            </a:r>
            <a:r>
              <a:rPr lang="fr-BE" b="1" dirty="0">
                <a:latin typeface="Calibri" pitchFamily="34" charset="0"/>
              </a:rPr>
              <a:t> </a:t>
            </a:r>
            <a:r>
              <a:rPr lang="fr-BE" b="1" dirty="0" err="1">
                <a:latin typeface="Calibri" pitchFamily="34" charset="0"/>
              </a:rPr>
              <a:t>activators</a:t>
            </a:r>
            <a:r>
              <a:rPr lang="fr-BE" b="1" dirty="0">
                <a:latin typeface="Calibri" pitchFamily="34" charset="0"/>
              </a:rPr>
              <a:t> [</a:t>
            </a:r>
            <a:r>
              <a:rPr lang="fr-BE" b="1" dirty="0" err="1">
                <a:latin typeface="Calibri" pitchFamily="34" charset="0"/>
              </a:rPr>
              <a:t>primarily</a:t>
            </a:r>
            <a:r>
              <a:rPr lang="fr-BE" b="1" dirty="0">
                <a:latin typeface="Calibri" pitchFamily="34" charset="0"/>
              </a:rPr>
              <a:t> t-PA] and </a:t>
            </a:r>
            <a:r>
              <a:rPr lang="fr-BE" b="1" dirty="0" err="1">
                <a:latin typeface="Calibri" pitchFamily="34" charset="0"/>
              </a:rPr>
              <a:t>fibrinogen</a:t>
            </a:r>
            <a:r>
              <a:rPr lang="fr-BE" dirty="0">
                <a:latin typeface="Calibri" pitchFamily="34" charset="0"/>
              </a:rPr>
              <a:t>. </a:t>
            </a:r>
            <a:endParaRPr lang="fr-BE" dirty="0">
              <a:latin typeface="Calibri" pitchFamily="34" charset="0"/>
              <a:cs typeface="Times New Roman" pitchFamily="18" charset="0"/>
            </a:endParaRPr>
          </a:p>
        </p:txBody>
      </p:sp>
      <p:pic>
        <p:nvPicPr>
          <p:cNvPr id="350213" name="Picture 4"/>
          <p:cNvPicPr>
            <a:picLocks noChangeAspect="1" noChangeArrowheads="1"/>
          </p:cNvPicPr>
          <p:nvPr/>
        </p:nvPicPr>
        <p:blipFill>
          <a:blip r:embed="rId4"/>
          <a:srcRect/>
          <a:stretch>
            <a:fillRect/>
          </a:stretch>
        </p:blipFill>
        <p:spPr bwMode="auto">
          <a:xfrm>
            <a:off x="2849563" y="2781300"/>
            <a:ext cx="3444875" cy="2840038"/>
          </a:xfrm>
          <a:prstGeom prst="rect">
            <a:avLst/>
          </a:prstGeom>
          <a:noFill/>
          <a:ln w="9525">
            <a:noFill/>
            <a:miter lim="800000"/>
            <a:headEnd/>
            <a:tailEnd/>
          </a:ln>
        </p:spPr>
      </p:pic>
      <p:sp>
        <p:nvSpPr>
          <p:cNvPr id="350214" name="ZoneTexte 15"/>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a:latin typeface="Calibri" pitchFamily="34" charset="0"/>
              </a:rPr>
              <a:t>Introduction – Hemolysis – Primary haemostasis – Secondary haemostasis – </a:t>
            </a:r>
            <a:r>
              <a:rPr lang="fr-BE" sz="1600" b="1">
                <a:solidFill>
                  <a:schemeClr val="bg1"/>
                </a:solidFill>
                <a:latin typeface="Calibri" pitchFamily="34" charset="0"/>
              </a:rPr>
              <a:t>Fibrinolysis</a:t>
            </a:r>
            <a:r>
              <a:rPr lang="fr-BE" sz="1600">
                <a:latin typeface="Calibri" pitchFamily="34" charset="0"/>
              </a:rPr>
              <a:t> - Conclusion</a:t>
            </a:r>
          </a:p>
        </p:txBody>
      </p:sp>
      <p:sp>
        <p:nvSpPr>
          <p:cNvPr id="350215" name="Titre 1"/>
          <p:cNvSpPr>
            <a:spLocks/>
          </p:cNvSpPr>
          <p:nvPr/>
        </p:nvSpPr>
        <p:spPr bwMode="auto">
          <a:xfrm>
            <a:off x="4211638" y="-26988"/>
            <a:ext cx="4959350" cy="647701"/>
          </a:xfrm>
          <a:prstGeom prst="rect">
            <a:avLst/>
          </a:prstGeom>
          <a:noFill/>
          <a:ln w="9525">
            <a:noFill/>
            <a:miter lim="800000"/>
            <a:headEnd/>
            <a:tailEnd/>
          </a:ln>
        </p:spPr>
        <p:txBody>
          <a:bodyPr anchor="b"/>
          <a:lstStyle/>
          <a:p>
            <a:pPr>
              <a:lnSpc>
                <a:spcPct val="90000"/>
              </a:lnSpc>
            </a:pPr>
            <a:r>
              <a:rPr lang="fr-BE" sz="2400">
                <a:solidFill>
                  <a:srgbClr val="1E6BBD"/>
                </a:solidFill>
                <a:latin typeface="Calibri" pitchFamily="34" charset="0"/>
                <a:cs typeface="Arial" charset="0"/>
              </a:rPr>
              <a:t>Euglobulin clot lysis time : principle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233" name="Picture 3"/>
          <p:cNvPicPr>
            <a:picLocks noChangeAspect="1" noChangeArrowheads="1"/>
          </p:cNvPicPr>
          <p:nvPr/>
        </p:nvPicPr>
        <p:blipFill>
          <a:blip r:embed="rId3"/>
          <a:srcRect/>
          <a:stretch>
            <a:fillRect/>
          </a:stretch>
        </p:blipFill>
        <p:spPr bwMode="auto">
          <a:xfrm>
            <a:off x="-19050" y="0"/>
            <a:ext cx="4302125" cy="765175"/>
          </a:xfrm>
          <a:prstGeom prst="rect">
            <a:avLst/>
          </a:prstGeom>
          <a:noFill/>
          <a:ln w="9525">
            <a:noFill/>
            <a:miter lim="800000"/>
            <a:headEnd/>
            <a:tailEnd/>
          </a:ln>
        </p:spPr>
      </p:pic>
      <p:pic>
        <p:nvPicPr>
          <p:cNvPr id="351234" name="Picture 4"/>
          <p:cNvPicPr>
            <a:picLocks noChangeAspect="1" noChangeArrowheads="1"/>
          </p:cNvPicPr>
          <p:nvPr/>
        </p:nvPicPr>
        <p:blipFill>
          <a:blip r:embed="rId4"/>
          <a:srcRect/>
          <a:stretch>
            <a:fillRect/>
          </a:stretch>
        </p:blipFill>
        <p:spPr bwMode="auto">
          <a:xfrm>
            <a:off x="0" y="6453188"/>
            <a:ext cx="9144000" cy="425450"/>
          </a:xfrm>
          <a:prstGeom prst="rect">
            <a:avLst/>
          </a:prstGeom>
          <a:noFill/>
          <a:ln w="9525">
            <a:noFill/>
            <a:miter lim="800000"/>
            <a:headEnd/>
            <a:tailEnd/>
          </a:ln>
        </p:spPr>
      </p:pic>
      <p:sp>
        <p:nvSpPr>
          <p:cNvPr id="351235" name="Titre 1"/>
          <p:cNvSpPr>
            <a:spLocks/>
          </p:cNvSpPr>
          <p:nvPr/>
        </p:nvSpPr>
        <p:spPr bwMode="auto">
          <a:xfrm>
            <a:off x="4292600" y="-26988"/>
            <a:ext cx="4959350" cy="647701"/>
          </a:xfrm>
          <a:prstGeom prst="rect">
            <a:avLst/>
          </a:prstGeom>
          <a:noFill/>
          <a:ln w="9525">
            <a:noFill/>
            <a:miter lim="800000"/>
            <a:headEnd/>
            <a:tailEnd/>
          </a:ln>
        </p:spPr>
        <p:txBody>
          <a:bodyPr anchor="b"/>
          <a:lstStyle/>
          <a:p>
            <a:pPr>
              <a:lnSpc>
                <a:spcPct val="90000"/>
              </a:lnSpc>
            </a:pPr>
            <a:endParaRPr lang="fr-BE" sz="2400">
              <a:solidFill>
                <a:srgbClr val="1E6BBD"/>
              </a:solidFill>
              <a:latin typeface="Calibri" pitchFamily="34" charset="0"/>
              <a:cs typeface="Arial" charset="0"/>
            </a:endParaRPr>
          </a:p>
        </p:txBody>
      </p:sp>
      <p:sp>
        <p:nvSpPr>
          <p:cNvPr id="351236" name="Espace réservé du contenu 2"/>
          <p:cNvSpPr txBox="1">
            <a:spLocks/>
          </p:cNvSpPr>
          <p:nvPr/>
        </p:nvSpPr>
        <p:spPr bwMode="auto">
          <a:xfrm>
            <a:off x="468313" y="1052513"/>
            <a:ext cx="8153400" cy="4495800"/>
          </a:xfrm>
          <a:prstGeom prst="rect">
            <a:avLst/>
          </a:prstGeom>
          <a:noFill/>
          <a:ln w="9525">
            <a:noFill/>
            <a:miter lim="800000"/>
            <a:headEnd/>
            <a:tailEnd/>
          </a:ln>
        </p:spPr>
        <p:txBody>
          <a:bodyPr/>
          <a:lstStyle/>
          <a:p>
            <a:pPr algn="ctr">
              <a:spcBef>
                <a:spcPct val="20000"/>
              </a:spcBef>
              <a:buFont typeface="Wingdings" pitchFamily="2" charset="2"/>
              <a:buNone/>
            </a:pPr>
            <a:endParaRPr lang="en-US">
              <a:solidFill>
                <a:srgbClr val="898989"/>
              </a:solidFill>
              <a:latin typeface="Calibri" pitchFamily="34" charset="0"/>
            </a:endParaRPr>
          </a:p>
        </p:txBody>
      </p:sp>
      <p:pic>
        <p:nvPicPr>
          <p:cNvPr id="351237" name="Picture 2"/>
          <p:cNvPicPr>
            <a:picLocks noChangeAspect="1" noChangeArrowheads="1"/>
          </p:cNvPicPr>
          <p:nvPr/>
        </p:nvPicPr>
        <p:blipFill>
          <a:blip r:embed="rId5"/>
          <a:srcRect/>
          <a:stretch>
            <a:fillRect/>
          </a:stretch>
        </p:blipFill>
        <p:spPr bwMode="auto">
          <a:xfrm>
            <a:off x="3175" y="1412875"/>
            <a:ext cx="5721350" cy="4464050"/>
          </a:xfrm>
          <a:prstGeom prst="rect">
            <a:avLst/>
          </a:prstGeom>
          <a:noFill/>
          <a:ln w="9525">
            <a:solidFill>
              <a:srgbClr val="92D050"/>
            </a:solidFill>
            <a:miter lim="800000"/>
            <a:headEnd/>
            <a:tailEnd/>
          </a:ln>
        </p:spPr>
      </p:pic>
      <p:sp>
        <p:nvSpPr>
          <p:cNvPr id="18" name="ZoneTexte 17"/>
          <p:cNvSpPr txBox="1"/>
          <p:nvPr/>
        </p:nvSpPr>
        <p:spPr>
          <a:xfrm>
            <a:off x="5316538" y="1714500"/>
            <a:ext cx="3827462" cy="2014538"/>
          </a:xfrm>
          <a:prstGeom prst="rect">
            <a:avLst/>
          </a:prstGeom>
          <a:noFill/>
        </p:spPr>
        <p:txBody>
          <a:bodyPr>
            <a:spAutoFit/>
          </a:bodyPr>
          <a:lstStyle/>
          <a:p>
            <a:pPr algn="just" fontAlgn="auto">
              <a:spcBef>
                <a:spcPts val="0"/>
              </a:spcBef>
              <a:spcAft>
                <a:spcPts val="0"/>
              </a:spcAft>
              <a:defRPr/>
            </a:pPr>
            <a:r>
              <a:rPr lang="fr-BE" dirty="0">
                <a:latin typeface="Calibri" pitchFamily="34" charset="0"/>
              </a:rPr>
              <a:t>- </a:t>
            </a:r>
            <a:r>
              <a:rPr lang="fr-BE" b="1" dirty="0" err="1">
                <a:solidFill>
                  <a:schemeClr val="accent5">
                    <a:lumMod val="75000"/>
                  </a:schemeClr>
                </a:solidFill>
                <a:latin typeface="Calibri" pitchFamily="34" charset="0"/>
              </a:rPr>
              <a:t>Plasminogen</a:t>
            </a:r>
            <a:r>
              <a:rPr lang="fr-BE" b="1" dirty="0">
                <a:solidFill>
                  <a:schemeClr val="accent5">
                    <a:lumMod val="75000"/>
                  </a:schemeClr>
                </a:solidFill>
                <a:latin typeface="Calibri" pitchFamily="34" charset="0"/>
              </a:rPr>
              <a:t> </a:t>
            </a:r>
            <a:r>
              <a:rPr lang="fr-BE" b="1" dirty="0" err="1">
                <a:solidFill>
                  <a:schemeClr val="accent5">
                    <a:lumMod val="75000"/>
                  </a:schemeClr>
                </a:solidFill>
                <a:latin typeface="Calibri" pitchFamily="34" charset="0"/>
              </a:rPr>
              <a:t>inhibitors</a:t>
            </a:r>
            <a:r>
              <a:rPr lang="fr-BE" b="1" dirty="0">
                <a:solidFill>
                  <a:schemeClr val="accent5">
                    <a:lumMod val="75000"/>
                  </a:schemeClr>
                </a:solidFill>
                <a:latin typeface="Calibri" pitchFamily="34" charset="0"/>
              </a:rPr>
              <a:t> </a:t>
            </a:r>
            <a:r>
              <a:rPr lang="fr-BE" b="1" dirty="0" err="1">
                <a:solidFill>
                  <a:schemeClr val="accent5">
                    <a:lumMod val="75000"/>
                  </a:schemeClr>
                </a:solidFill>
                <a:latin typeface="Calibri" pitchFamily="34" charset="0"/>
              </a:rPr>
              <a:t>eliminated</a:t>
            </a:r>
            <a:endParaRPr lang="fr-BE" b="1" dirty="0">
              <a:solidFill>
                <a:schemeClr val="accent5">
                  <a:lumMod val="75000"/>
                </a:schemeClr>
              </a:solidFill>
              <a:latin typeface="Calibri" pitchFamily="34" charset="0"/>
            </a:endParaRPr>
          </a:p>
          <a:p>
            <a:pPr algn="just" fontAlgn="auto">
              <a:spcBef>
                <a:spcPts val="0"/>
              </a:spcBef>
              <a:spcAft>
                <a:spcPts val="0"/>
              </a:spcAft>
              <a:buFontTx/>
              <a:buChar char="-"/>
              <a:defRPr/>
            </a:pPr>
            <a:r>
              <a:rPr lang="fr-BE" dirty="0">
                <a:latin typeface="Calibri" pitchFamily="34" charset="0"/>
              </a:rPr>
              <a:t> </a:t>
            </a:r>
            <a:r>
              <a:rPr lang="fr-BE" b="1" dirty="0" err="1">
                <a:solidFill>
                  <a:srgbClr val="92D050"/>
                </a:solidFill>
                <a:latin typeface="Calibri" pitchFamily="34" charset="0"/>
              </a:rPr>
              <a:t>Plasminogen</a:t>
            </a:r>
            <a:r>
              <a:rPr lang="fr-BE" b="1" dirty="0">
                <a:solidFill>
                  <a:srgbClr val="92D050"/>
                </a:solidFill>
                <a:latin typeface="Calibri" pitchFamily="34" charset="0"/>
              </a:rPr>
              <a:t>, </a:t>
            </a:r>
            <a:r>
              <a:rPr lang="fr-BE" b="1" dirty="0" err="1">
                <a:solidFill>
                  <a:srgbClr val="92D050"/>
                </a:solidFill>
                <a:latin typeface="Calibri" pitchFamily="34" charset="0"/>
              </a:rPr>
              <a:t>plasminogen</a:t>
            </a:r>
            <a:r>
              <a:rPr lang="fr-BE" b="1" dirty="0">
                <a:solidFill>
                  <a:srgbClr val="92D050"/>
                </a:solidFill>
                <a:latin typeface="Calibri" pitchFamily="34" charset="0"/>
              </a:rPr>
              <a:t> </a:t>
            </a:r>
            <a:r>
              <a:rPr lang="fr-BE" b="1" dirty="0" err="1">
                <a:solidFill>
                  <a:srgbClr val="92D050"/>
                </a:solidFill>
                <a:latin typeface="Calibri" pitchFamily="34" charset="0"/>
              </a:rPr>
              <a:t>activators</a:t>
            </a:r>
            <a:r>
              <a:rPr lang="fr-BE" b="1" dirty="0">
                <a:solidFill>
                  <a:srgbClr val="92D050"/>
                </a:solidFill>
                <a:latin typeface="Calibri" pitchFamily="34" charset="0"/>
              </a:rPr>
              <a:t> and </a:t>
            </a:r>
            <a:r>
              <a:rPr lang="fr-BE" b="1" dirty="0" err="1">
                <a:solidFill>
                  <a:srgbClr val="92D050"/>
                </a:solidFill>
                <a:latin typeface="Calibri" pitchFamily="34" charset="0"/>
              </a:rPr>
              <a:t>fibrinogen</a:t>
            </a:r>
            <a:r>
              <a:rPr lang="fr-BE" b="1" dirty="0">
                <a:solidFill>
                  <a:srgbClr val="92D050"/>
                </a:solidFill>
                <a:latin typeface="Calibri" pitchFamily="34" charset="0"/>
              </a:rPr>
              <a:t> </a:t>
            </a:r>
            <a:r>
              <a:rPr lang="fr-BE" b="1" dirty="0" err="1">
                <a:solidFill>
                  <a:srgbClr val="92D050"/>
                </a:solidFill>
                <a:latin typeface="Calibri" pitchFamily="34" charset="0"/>
              </a:rPr>
              <a:t>preserved</a:t>
            </a:r>
            <a:endParaRPr lang="fr-BE" b="1" dirty="0">
              <a:solidFill>
                <a:srgbClr val="92D050"/>
              </a:solidFill>
              <a:latin typeface="Calibri" pitchFamily="34" charset="0"/>
            </a:endParaRPr>
          </a:p>
          <a:p>
            <a:pPr algn="just" fontAlgn="auto">
              <a:spcBef>
                <a:spcPts val="0"/>
              </a:spcBef>
              <a:spcAft>
                <a:spcPts val="0"/>
              </a:spcAft>
              <a:buFontTx/>
              <a:buChar char="-"/>
              <a:defRPr/>
            </a:pPr>
            <a:r>
              <a:rPr lang="fr-BE" dirty="0">
                <a:latin typeface="Calibri" pitchFamily="34" charset="0"/>
              </a:rPr>
              <a:t> </a:t>
            </a:r>
            <a:r>
              <a:rPr lang="fr-BE" b="1" dirty="0" err="1">
                <a:solidFill>
                  <a:srgbClr val="7030A0"/>
                </a:solidFill>
                <a:latin typeface="Calibri" pitchFamily="34" charset="0"/>
              </a:rPr>
              <a:t>Thrombin</a:t>
            </a:r>
            <a:r>
              <a:rPr lang="fr-BE" b="1" dirty="0">
                <a:solidFill>
                  <a:srgbClr val="7030A0"/>
                </a:solidFill>
                <a:latin typeface="Calibri" pitchFamily="34" charset="0"/>
              </a:rPr>
              <a:t> </a:t>
            </a:r>
            <a:r>
              <a:rPr lang="fr-BE" b="1" dirty="0" err="1">
                <a:solidFill>
                  <a:srgbClr val="7030A0"/>
                </a:solidFill>
                <a:latin typeface="Calibri" pitchFamily="34" charset="0"/>
              </a:rPr>
              <a:t>added</a:t>
            </a:r>
            <a:endParaRPr lang="fr-BE" b="1" dirty="0">
              <a:solidFill>
                <a:srgbClr val="7030A0"/>
              </a:solidFill>
              <a:latin typeface="Calibri" pitchFamily="34" charset="0"/>
            </a:endParaRPr>
          </a:p>
          <a:p>
            <a:pPr algn="just" fontAlgn="auto">
              <a:spcBef>
                <a:spcPts val="0"/>
              </a:spcBef>
              <a:spcAft>
                <a:spcPts val="0"/>
              </a:spcAft>
              <a:buFontTx/>
              <a:buChar char="-"/>
              <a:defRPr/>
            </a:pPr>
            <a:endParaRPr lang="fr-BE" dirty="0">
              <a:latin typeface="Calibri" pitchFamily="34" charset="0"/>
            </a:endParaRPr>
          </a:p>
          <a:p>
            <a:pPr algn="just" fontAlgn="auto">
              <a:spcBef>
                <a:spcPts val="0"/>
              </a:spcBef>
              <a:spcAft>
                <a:spcPts val="0"/>
              </a:spcAft>
              <a:buFontTx/>
              <a:buChar char="-"/>
              <a:defRPr/>
            </a:pPr>
            <a:endParaRPr lang="fr-BE" dirty="0">
              <a:latin typeface="Calibri" pitchFamily="34" charset="0"/>
            </a:endParaRPr>
          </a:p>
          <a:p>
            <a:pPr algn="just" fontAlgn="auto">
              <a:spcBef>
                <a:spcPts val="0"/>
              </a:spcBef>
              <a:spcAft>
                <a:spcPts val="0"/>
              </a:spcAft>
              <a:buFontTx/>
              <a:buChar char="-"/>
              <a:defRPr/>
            </a:pPr>
            <a:endParaRPr lang="fr-BE" dirty="0">
              <a:latin typeface="Calibri" pitchFamily="34" charset="0"/>
            </a:endParaRPr>
          </a:p>
        </p:txBody>
      </p:sp>
      <p:sp>
        <p:nvSpPr>
          <p:cNvPr id="19" name="Bouée 18"/>
          <p:cNvSpPr/>
          <p:nvPr/>
        </p:nvSpPr>
        <p:spPr>
          <a:xfrm>
            <a:off x="320675" y="4437063"/>
            <a:ext cx="1811338" cy="647700"/>
          </a:xfrm>
          <a:prstGeom prst="donut">
            <a:avLst/>
          </a:prstGeom>
          <a:solidFill>
            <a:srgbClr val="7030A0"/>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solidFill>
                <a:schemeClr val="tx1"/>
              </a:solidFill>
            </a:endParaRPr>
          </a:p>
        </p:txBody>
      </p:sp>
      <p:sp>
        <p:nvSpPr>
          <p:cNvPr id="20" name="Multiplier 19"/>
          <p:cNvSpPr/>
          <p:nvPr/>
        </p:nvSpPr>
        <p:spPr>
          <a:xfrm>
            <a:off x="2586038" y="1808163"/>
            <a:ext cx="277812" cy="576262"/>
          </a:xfrm>
          <a:prstGeom prst="mathMultiply">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21" name="Multiplier 20"/>
          <p:cNvSpPr/>
          <p:nvPr/>
        </p:nvSpPr>
        <p:spPr>
          <a:xfrm>
            <a:off x="4154488" y="1808163"/>
            <a:ext cx="276225" cy="576262"/>
          </a:xfrm>
          <a:prstGeom prst="mathMultiply">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22" name="Multiplier 21"/>
          <p:cNvSpPr/>
          <p:nvPr/>
        </p:nvSpPr>
        <p:spPr>
          <a:xfrm>
            <a:off x="4264025" y="2924175"/>
            <a:ext cx="276225" cy="576263"/>
          </a:xfrm>
          <a:prstGeom prst="mathMultiply">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351243" name="ZoneTexte 10"/>
          <p:cNvSpPr txBox="1">
            <a:spLocks noChangeArrowheads="1"/>
          </p:cNvSpPr>
          <p:nvPr/>
        </p:nvSpPr>
        <p:spPr bwMode="auto">
          <a:xfrm>
            <a:off x="6516688" y="3213100"/>
            <a:ext cx="2592387" cy="922338"/>
          </a:xfrm>
          <a:prstGeom prst="rect">
            <a:avLst/>
          </a:prstGeom>
          <a:noFill/>
          <a:ln w="9525">
            <a:noFill/>
            <a:miter lim="800000"/>
            <a:headEnd/>
            <a:tailEnd/>
          </a:ln>
        </p:spPr>
        <p:txBody>
          <a:bodyPr>
            <a:spAutoFit/>
          </a:bodyPr>
          <a:lstStyle/>
          <a:p>
            <a:pPr algn="just"/>
            <a:r>
              <a:rPr lang="fr-BE">
                <a:latin typeface="Tw Cen MT"/>
              </a:rPr>
              <a:t>Differential separation in order to accelerate fibrinolysis</a:t>
            </a:r>
          </a:p>
        </p:txBody>
      </p:sp>
      <p:sp>
        <p:nvSpPr>
          <p:cNvPr id="24" name="Flèche à angle droit 23"/>
          <p:cNvSpPr/>
          <p:nvPr/>
        </p:nvSpPr>
        <p:spPr>
          <a:xfrm rot="5400000">
            <a:off x="5652294" y="2807494"/>
            <a:ext cx="792163" cy="93662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351245" name="Oval 7"/>
          <p:cNvSpPr>
            <a:spLocks noChangeArrowheads="1"/>
          </p:cNvSpPr>
          <p:nvPr/>
        </p:nvSpPr>
        <p:spPr bwMode="auto">
          <a:xfrm>
            <a:off x="1112838" y="1412875"/>
            <a:ext cx="484187" cy="395288"/>
          </a:xfrm>
          <a:prstGeom prst="ellipse">
            <a:avLst/>
          </a:prstGeom>
          <a:noFill/>
          <a:ln w="50800">
            <a:solidFill>
              <a:srgbClr val="92D050"/>
            </a:solidFill>
            <a:round/>
            <a:headEnd/>
            <a:tailEnd/>
          </a:ln>
        </p:spPr>
        <p:txBody>
          <a:bodyPr wrap="none" anchor="ctr"/>
          <a:lstStyle/>
          <a:p>
            <a:endParaRPr lang="fr-FR">
              <a:solidFill>
                <a:srgbClr val="92D050"/>
              </a:solidFill>
              <a:latin typeface="Calibri" pitchFamily="34" charset="0"/>
            </a:endParaRPr>
          </a:p>
        </p:txBody>
      </p:sp>
      <p:sp>
        <p:nvSpPr>
          <p:cNvPr id="351246" name="Oval 7"/>
          <p:cNvSpPr>
            <a:spLocks noChangeArrowheads="1"/>
          </p:cNvSpPr>
          <p:nvPr/>
        </p:nvSpPr>
        <p:spPr bwMode="auto">
          <a:xfrm>
            <a:off x="2916238" y="1374775"/>
            <a:ext cx="484187" cy="395288"/>
          </a:xfrm>
          <a:prstGeom prst="ellipse">
            <a:avLst/>
          </a:prstGeom>
          <a:noFill/>
          <a:ln w="50800">
            <a:solidFill>
              <a:srgbClr val="92D050"/>
            </a:solidFill>
            <a:round/>
            <a:headEnd/>
            <a:tailEnd/>
          </a:ln>
        </p:spPr>
        <p:txBody>
          <a:bodyPr wrap="none" anchor="ctr"/>
          <a:lstStyle/>
          <a:p>
            <a:endParaRPr lang="fr-FR">
              <a:latin typeface="Calibri" pitchFamily="34" charset="0"/>
            </a:endParaRPr>
          </a:p>
        </p:txBody>
      </p:sp>
      <p:sp>
        <p:nvSpPr>
          <p:cNvPr id="351247" name="Oval 7"/>
          <p:cNvSpPr>
            <a:spLocks noChangeArrowheads="1"/>
          </p:cNvSpPr>
          <p:nvPr/>
        </p:nvSpPr>
        <p:spPr bwMode="auto">
          <a:xfrm>
            <a:off x="87313" y="3530600"/>
            <a:ext cx="963612" cy="395288"/>
          </a:xfrm>
          <a:prstGeom prst="ellipse">
            <a:avLst/>
          </a:prstGeom>
          <a:noFill/>
          <a:ln w="50800">
            <a:solidFill>
              <a:srgbClr val="92D050"/>
            </a:solidFill>
            <a:round/>
            <a:headEnd/>
            <a:tailEnd/>
          </a:ln>
        </p:spPr>
        <p:txBody>
          <a:bodyPr wrap="none" anchor="ctr"/>
          <a:lstStyle/>
          <a:p>
            <a:endParaRPr lang="fr-FR">
              <a:solidFill>
                <a:srgbClr val="92D050"/>
              </a:solidFill>
              <a:latin typeface="Calibri" pitchFamily="34" charset="0"/>
            </a:endParaRPr>
          </a:p>
        </p:txBody>
      </p:sp>
      <p:sp>
        <p:nvSpPr>
          <p:cNvPr id="351248" name="Oval 7"/>
          <p:cNvSpPr>
            <a:spLocks noChangeArrowheads="1"/>
          </p:cNvSpPr>
          <p:nvPr/>
        </p:nvSpPr>
        <p:spPr bwMode="auto">
          <a:xfrm>
            <a:off x="503238" y="2787650"/>
            <a:ext cx="1093787" cy="395288"/>
          </a:xfrm>
          <a:prstGeom prst="ellipse">
            <a:avLst/>
          </a:prstGeom>
          <a:noFill/>
          <a:ln w="50800">
            <a:solidFill>
              <a:srgbClr val="92D050"/>
            </a:solidFill>
            <a:round/>
            <a:headEnd/>
            <a:tailEnd/>
          </a:ln>
        </p:spPr>
        <p:txBody>
          <a:bodyPr wrap="none" anchor="ctr"/>
          <a:lstStyle/>
          <a:p>
            <a:endParaRPr lang="fr-FR">
              <a:solidFill>
                <a:srgbClr val="92D050"/>
              </a:solidFill>
              <a:latin typeface="Calibri" pitchFamily="34" charset="0"/>
            </a:endParaRPr>
          </a:p>
        </p:txBody>
      </p:sp>
      <p:sp>
        <p:nvSpPr>
          <p:cNvPr id="29" name="Multiplier 28"/>
          <p:cNvSpPr/>
          <p:nvPr/>
        </p:nvSpPr>
        <p:spPr>
          <a:xfrm>
            <a:off x="598488" y="5516563"/>
            <a:ext cx="277812" cy="576262"/>
          </a:xfrm>
          <a:prstGeom prst="mathMultiply">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a:p>
        </p:txBody>
      </p:sp>
      <p:sp>
        <p:nvSpPr>
          <p:cNvPr id="351250" name="ZoneTexte 29"/>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a:latin typeface="Calibri" pitchFamily="34" charset="0"/>
              </a:rPr>
              <a:t>Introduction – Hemolysis – Primary haemostasis – Secondary haemostasis – </a:t>
            </a:r>
            <a:r>
              <a:rPr lang="fr-BE" sz="1600" b="1">
                <a:solidFill>
                  <a:schemeClr val="bg1"/>
                </a:solidFill>
                <a:latin typeface="Calibri" pitchFamily="34" charset="0"/>
              </a:rPr>
              <a:t>Fibrinolysis</a:t>
            </a:r>
            <a:r>
              <a:rPr lang="fr-BE" sz="1600">
                <a:latin typeface="Calibri" pitchFamily="34" charset="0"/>
              </a:rPr>
              <a:t> - Conclusion</a:t>
            </a:r>
          </a:p>
        </p:txBody>
      </p:sp>
      <p:sp>
        <p:nvSpPr>
          <p:cNvPr id="351251" name="Titre 1"/>
          <p:cNvSpPr>
            <a:spLocks/>
          </p:cNvSpPr>
          <p:nvPr/>
        </p:nvSpPr>
        <p:spPr bwMode="auto">
          <a:xfrm>
            <a:off x="4211638" y="-26988"/>
            <a:ext cx="4959350" cy="647701"/>
          </a:xfrm>
          <a:prstGeom prst="rect">
            <a:avLst/>
          </a:prstGeom>
          <a:noFill/>
          <a:ln w="9525">
            <a:noFill/>
            <a:miter lim="800000"/>
            <a:headEnd/>
            <a:tailEnd/>
          </a:ln>
        </p:spPr>
        <p:txBody>
          <a:bodyPr anchor="b"/>
          <a:lstStyle/>
          <a:p>
            <a:pPr>
              <a:lnSpc>
                <a:spcPct val="90000"/>
              </a:lnSpc>
            </a:pPr>
            <a:r>
              <a:rPr lang="fr-BE" sz="2400">
                <a:solidFill>
                  <a:srgbClr val="1E6BBD"/>
                </a:solidFill>
                <a:latin typeface="Calibri" pitchFamily="34" charset="0"/>
                <a:cs typeface="Arial" charset="0"/>
              </a:rPr>
              <a:t>Euglobulin clot lysis time : principle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281" name="Picture 3"/>
          <p:cNvPicPr>
            <a:picLocks noChangeAspect="1" noChangeArrowheads="1"/>
          </p:cNvPicPr>
          <p:nvPr/>
        </p:nvPicPr>
        <p:blipFill>
          <a:blip r:embed="rId3"/>
          <a:srcRect/>
          <a:stretch>
            <a:fillRect/>
          </a:stretch>
        </p:blipFill>
        <p:spPr bwMode="auto">
          <a:xfrm>
            <a:off x="-19050" y="0"/>
            <a:ext cx="4302125" cy="765175"/>
          </a:xfrm>
          <a:prstGeom prst="rect">
            <a:avLst/>
          </a:prstGeom>
          <a:noFill/>
          <a:ln w="9525">
            <a:noFill/>
            <a:miter lim="800000"/>
            <a:headEnd/>
            <a:tailEnd/>
          </a:ln>
        </p:spPr>
      </p:pic>
      <p:pic>
        <p:nvPicPr>
          <p:cNvPr id="353282" name="Picture 4"/>
          <p:cNvPicPr>
            <a:picLocks noChangeAspect="1" noChangeArrowheads="1"/>
          </p:cNvPicPr>
          <p:nvPr/>
        </p:nvPicPr>
        <p:blipFill>
          <a:blip r:embed="rId4"/>
          <a:srcRect/>
          <a:stretch>
            <a:fillRect/>
          </a:stretch>
        </p:blipFill>
        <p:spPr bwMode="auto">
          <a:xfrm>
            <a:off x="0" y="6453188"/>
            <a:ext cx="9144000" cy="425450"/>
          </a:xfrm>
          <a:prstGeom prst="rect">
            <a:avLst/>
          </a:prstGeom>
          <a:noFill/>
          <a:ln w="9525">
            <a:noFill/>
            <a:miter lim="800000"/>
            <a:headEnd/>
            <a:tailEnd/>
          </a:ln>
        </p:spPr>
      </p:pic>
      <p:sp>
        <p:nvSpPr>
          <p:cNvPr id="353283" name="Titre 1"/>
          <p:cNvSpPr>
            <a:spLocks/>
          </p:cNvSpPr>
          <p:nvPr/>
        </p:nvSpPr>
        <p:spPr bwMode="auto">
          <a:xfrm>
            <a:off x="4292600" y="-26988"/>
            <a:ext cx="4959350" cy="647701"/>
          </a:xfrm>
          <a:prstGeom prst="rect">
            <a:avLst/>
          </a:prstGeom>
          <a:noFill/>
          <a:ln w="9525">
            <a:noFill/>
            <a:miter lim="800000"/>
            <a:headEnd/>
            <a:tailEnd/>
          </a:ln>
        </p:spPr>
        <p:txBody>
          <a:bodyPr anchor="b"/>
          <a:lstStyle/>
          <a:p>
            <a:pPr>
              <a:lnSpc>
                <a:spcPct val="90000"/>
              </a:lnSpc>
            </a:pPr>
            <a:endParaRPr lang="fr-BE" sz="2400">
              <a:solidFill>
                <a:srgbClr val="1E6BBD"/>
              </a:solidFill>
              <a:latin typeface="Calibri" pitchFamily="34" charset="0"/>
              <a:cs typeface="Arial" charset="0"/>
            </a:endParaRPr>
          </a:p>
        </p:txBody>
      </p:sp>
      <p:sp>
        <p:nvSpPr>
          <p:cNvPr id="353284" name="Espace réservé du contenu 2"/>
          <p:cNvSpPr txBox="1">
            <a:spLocks/>
          </p:cNvSpPr>
          <p:nvPr/>
        </p:nvSpPr>
        <p:spPr bwMode="auto">
          <a:xfrm>
            <a:off x="468313" y="1052513"/>
            <a:ext cx="8153400" cy="4495800"/>
          </a:xfrm>
          <a:prstGeom prst="rect">
            <a:avLst/>
          </a:prstGeom>
          <a:noFill/>
          <a:ln w="9525">
            <a:noFill/>
            <a:miter lim="800000"/>
            <a:headEnd/>
            <a:tailEnd/>
          </a:ln>
        </p:spPr>
        <p:txBody>
          <a:bodyPr/>
          <a:lstStyle/>
          <a:p>
            <a:pPr algn="ctr">
              <a:spcBef>
                <a:spcPct val="20000"/>
              </a:spcBef>
              <a:buFont typeface="Wingdings" pitchFamily="2" charset="2"/>
              <a:buNone/>
            </a:pPr>
            <a:endParaRPr lang="en-US">
              <a:solidFill>
                <a:srgbClr val="898989"/>
              </a:solidFill>
              <a:latin typeface="Calibri" pitchFamily="34" charset="0"/>
            </a:endParaRPr>
          </a:p>
        </p:txBody>
      </p:sp>
      <p:sp>
        <p:nvSpPr>
          <p:cNvPr id="353285" name="ZoneTexte 29"/>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a:latin typeface="Calibri" pitchFamily="34" charset="0"/>
              </a:rPr>
              <a:t>Introduction – Hemolysis – Primary haemostasis – Secondary haemostasis – </a:t>
            </a:r>
            <a:r>
              <a:rPr lang="fr-BE" sz="1600" b="1">
                <a:solidFill>
                  <a:schemeClr val="bg1"/>
                </a:solidFill>
                <a:latin typeface="Calibri" pitchFamily="34" charset="0"/>
              </a:rPr>
              <a:t>Fibrinolysis</a:t>
            </a:r>
            <a:r>
              <a:rPr lang="fr-BE" sz="1600">
                <a:latin typeface="Calibri" pitchFamily="34" charset="0"/>
              </a:rPr>
              <a:t> - Conclusion</a:t>
            </a:r>
          </a:p>
        </p:txBody>
      </p:sp>
      <p:sp>
        <p:nvSpPr>
          <p:cNvPr id="353286" name="Titre 1"/>
          <p:cNvSpPr>
            <a:spLocks/>
          </p:cNvSpPr>
          <p:nvPr/>
        </p:nvSpPr>
        <p:spPr bwMode="auto">
          <a:xfrm>
            <a:off x="4211638" y="-26988"/>
            <a:ext cx="4959350" cy="647701"/>
          </a:xfrm>
          <a:prstGeom prst="rect">
            <a:avLst/>
          </a:prstGeom>
          <a:noFill/>
          <a:ln w="9525">
            <a:noFill/>
            <a:miter lim="800000"/>
            <a:headEnd/>
            <a:tailEnd/>
          </a:ln>
        </p:spPr>
        <p:txBody>
          <a:bodyPr anchor="b"/>
          <a:lstStyle/>
          <a:p>
            <a:pPr>
              <a:lnSpc>
                <a:spcPct val="90000"/>
              </a:lnSpc>
            </a:pPr>
            <a:r>
              <a:rPr lang="fr-BE" sz="2400">
                <a:solidFill>
                  <a:srgbClr val="1E6BBD"/>
                </a:solidFill>
                <a:latin typeface="Calibri" pitchFamily="34" charset="0"/>
                <a:cs typeface="Arial" charset="0"/>
              </a:rPr>
              <a:t>Euglobulin clot lysis time : principle </a:t>
            </a:r>
          </a:p>
        </p:txBody>
      </p:sp>
      <p:sp>
        <p:nvSpPr>
          <p:cNvPr id="2" name="ZoneTexte 1"/>
          <p:cNvSpPr txBox="1"/>
          <p:nvPr/>
        </p:nvSpPr>
        <p:spPr>
          <a:xfrm>
            <a:off x="179388" y="981075"/>
            <a:ext cx="8785225" cy="4247317"/>
          </a:xfrm>
          <a:prstGeom prst="rect">
            <a:avLst/>
          </a:prstGeom>
          <a:noFill/>
        </p:spPr>
        <p:txBody>
          <a:bodyPr>
            <a:spAutoFit/>
          </a:bodyPr>
          <a:lstStyle/>
          <a:p>
            <a:pPr algn="just" fontAlgn="auto">
              <a:spcBef>
                <a:spcPts val="0"/>
              </a:spcBef>
              <a:spcAft>
                <a:spcPts val="0"/>
              </a:spcAft>
              <a:defRPr/>
            </a:pPr>
            <a:r>
              <a:rPr lang="en-US" dirty="0" smtClean="0">
                <a:latin typeface="Calibri" pitchFamily="34" charset="0"/>
                <a:cs typeface="Times New Roman" pitchFamily="18" charset="0"/>
              </a:rPr>
              <a:t>Precipitate </a:t>
            </a:r>
            <a:r>
              <a:rPr lang="en-US" dirty="0">
                <a:latin typeface="Calibri" pitchFamily="34" charset="0"/>
                <a:cs typeface="Times New Roman" pitchFamily="18" charset="0"/>
              </a:rPr>
              <a:t>of </a:t>
            </a:r>
            <a:r>
              <a:rPr lang="en-US" dirty="0" err="1">
                <a:latin typeface="Calibri" pitchFamily="34" charset="0"/>
                <a:cs typeface="Times New Roman" pitchFamily="18" charset="0"/>
              </a:rPr>
              <a:t>euglobulins</a:t>
            </a:r>
            <a:r>
              <a:rPr lang="en-US" dirty="0">
                <a:latin typeface="Calibri" pitchFamily="34" charset="0"/>
                <a:cs typeface="Times New Roman" pitchFamily="18" charset="0"/>
              </a:rPr>
              <a:t> diluted </a:t>
            </a:r>
            <a:r>
              <a:rPr lang="en-US" dirty="0" smtClean="0">
                <a:latin typeface="Calibri" pitchFamily="34" charset="0"/>
                <a:cs typeface="Times New Roman" pitchFamily="18" charset="0"/>
              </a:rPr>
              <a:t>and </a:t>
            </a:r>
            <a:r>
              <a:rPr lang="en-US" dirty="0">
                <a:latin typeface="Calibri" pitchFamily="34" charset="0"/>
                <a:cs typeface="Times New Roman" pitchFamily="18" charset="0"/>
              </a:rPr>
              <a:t>placed in a </a:t>
            </a:r>
            <a:r>
              <a:rPr lang="en-US" dirty="0" smtClean="0">
                <a:latin typeface="Calibri" pitchFamily="34" charset="0"/>
                <a:cs typeface="Times New Roman" pitchFamily="18" charset="0"/>
              </a:rPr>
              <a:t>cuvette.</a:t>
            </a:r>
          </a:p>
          <a:p>
            <a:pPr algn="just" fontAlgn="auto">
              <a:spcBef>
                <a:spcPts val="0"/>
              </a:spcBef>
              <a:spcAft>
                <a:spcPts val="0"/>
              </a:spcAft>
              <a:defRPr/>
            </a:pPr>
            <a:r>
              <a:rPr lang="en-US" dirty="0" smtClean="0">
                <a:latin typeface="Calibri" pitchFamily="34" charset="0"/>
                <a:cs typeface="Times New Roman" pitchFamily="18" charset="0"/>
              </a:rPr>
              <a:t>Thrombin </a:t>
            </a:r>
            <a:r>
              <a:rPr lang="en-US" dirty="0">
                <a:latin typeface="Calibri" pitchFamily="34" charset="0"/>
                <a:cs typeface="Times New Roman" pitchFamily="18" charset="0"/>
              </a:rPr>
              <a:t>is added.</a:t>
            </a:r>
          </a:p>
          <a:p>
            <a:pPr algn="just" fontAlgn="auto">
              <a:spcBef>
                <a:spcPts val="0"/>
              </a:spcBef>
              <a:spcAft>
                <a:spcPts val="0"/>
              </a:spcAft>
              <a:defRPr/>
            </a:pPr>
            <a:r>
              <a:rPr lang="en-US" dirty="0">
                <a:latin typeface="Calibri" pitchFamily="34" charset="0"/>
                <a:cs typeface="Times New Roman" pitchFamily="18" charset="0"/>
              </a:rPr>
              <a:t>The machine measures the time to clot </a:t>
            </a:r>
            <a:r>
              <a:rPr lang="en-US" dirty="0" err="1">
                <a:latin typeface="Calibri" pitchFamily="34" charset="0"/>
                <a:cs typeface="Times New Roman" pitchFamily="18" charset="0"/>
              </a:rPr>
              <a:t>lysis</a:t>
            </a:r>
            <a:r>
              <a:rPr lang="en-US" dirty="0">
                <a:latin typeface="Calibri" pitchFamily="34" charset="0"/>
                <a:cs typeface="Times New Roman" pitchFamily="18" charset="0"/>
              </a:rPr>
              <a:t> by infrared (890 nm)</a:t>
            </a:r>
          </a:p>
          <a:p>
            <a:pPr algn="just" fontAlgn="auto">
              <a:spcBef>
                <a:spcPts val="0"/>
              </a:spcBef>
              <a:spcAft>
                <a:spcPts val="0"/>
              </a:spcAft>
              <a:defRPr/>
            </a:pPr>
            <a:endParaRPr lang="en-US" dirty="0" smtClean="0">
              <a:latin typeface="Calibri" pitchFamily="34" charset="0"/>
              <a:cs typeface="Times New Roman" pitchFamily="18" charset="0"/>
            </a:endParaRPr>
          </a:p>
          <a:p>
            <a:pPr algn="just" fontAlgn="auto">
              <a:spcBef>
                <a:spcPts val="0"/>
              </a:spcBef>
              <a:spcAft>
                <a:spcPts val="0"/>
              </a:spcAft>
              <a:defRPr/>
            </a:pPr>
            <a:endParaRPr lang="en-US" dirty="0">
              <a:latin typeface="Calibri" pitchFamily="34" charset="0"/>
              <a:cs typeface="Times New Roman" pitchFamily="18" charset="0"/>
            </a:endParaRPr>
          </a:p>
          <a:p>
            <a:pPr algn="just" fontAlgn="auto">
              <a:spcBef>
                <a:spcPts val="0"/>
              </a:spcBef>
              <a:spcAft>
                <a:spcPts val="0"/>
              </a:spcAft>
              <a:defRPr/>
            </a:pPr>
            <a:endParaRPr lang="en-US" dirty="0" smtClean="0">
              <a:latin typeface="Calibri" pitchFamily="34" charset="0"/>
              <a:cs typeface="Times New Roman" pitchFamily="18" charset="0"/>
            </a:endParaRPr>
          </a:p>
          <a:p>
            <a:pPr algn="just" fontAlgn="auto">
              <a:spcBef>
                <a:spcPts val="0"/>
              </a:spcBef>
              <a:spcAft>
                <a:spcPts val="0"/>
              </a:spcAft>
              <a:defRPr/>
            </a:pPr>
            <a:endParaRPr lang="en-US" dirty="0">
              <a:latin typeface="Calibri" pitchFamily="34" charset="0"/>
              <a:cs typeface="Times New Roman" pitchFamily="18" charset="0"/>
            </a:endParaRPr>
          </a:p>
          <a:p>
            <a:pPr algn="just" fontAlgn="auto">
              <a:spcBef>
                <a:spcPts val="0"/>
              </a:spcBef>
              <a:spcAft>
                <a:spcPts val="0"/>
              </a:spcAft>
              <a:defRPr/>
            </a:pPr>
            <a:endParaRPr lang="en-US" dirty="0" smtClean="0">
              <a:latin typeface="Calibri" pitchFamily="34" charset="0"/>
              <a:cs typeface="Times New Roman" pitchFamily="18" charset="0"/>
            </a:endParaRPr>
          </a:p>
          <a:p>
            <a:pPr algn="just" fontAlgn="auto">
              <a:spcBef>
                <a:spcPts val="0"/>
              </a:spcBef>
              <a:spcAft>
                <a:spcPts val="0"/>
              </a:spcAft>
              <a:defRPr/>
            </a:pPr>
            <a:endParaRPr lang="en-US" dirty="0">
              <a:latin typeface="Calibri" pitchFamily="34" charset="0"/>
              <a:cs typeface="Times New Roman" pitchFamily="18" charset="0"/>
            </a:endParaRPr>
          </a:p>
          <a:p>
            <a:pPr algn="just" fontAlgn="auto">
              <a:spcBef>
                <a:spcPts val="0"/>
              </a:spcBef>
              <a:spcAft>
                <a:spcPts val="0"/>
              </a:spcAft>
              <a:defRPr/>
            </a:pPr>
            <a:r>
              <a:rPr lang="fr-BE" dirty="0">
                <a:latin typeface="Calibri" pitchFamily="34" charset="0"/>
              </a:rPr>
              <a:t>Reference :</a:t>
            </a:r>
          </a:p>
          <a:p>
            <a:pPr marL="285750" indent="-285750" algn="just" fontAlgn="auto">
              <a:spcBef>
                <a:spcPts val="0"/>
              </a:spcBef>
              <a:spcAft>
                <a:spcPts val="0"/>
              </a:spcAft>
              <a:buFontTx/>
              <a:buChar char="-"/>
              <a:defRPr/>
            </a:pPr>
            <a:r>
              <a:rPr lang="fr-BE" dirty="0">
                <a:latin typeface="Calibri" pitchFamily="34" charset="0"/>
              </a:rPr>
              <a:t>Normal : 210 – 540 min</a:t>
            </a:r>
          </a:p>
          <a:p>
            <a:pPr marL="285750" indent="-285750" algn="just" fontAlgn="auto">
              <a:spcBef>
                <a:spcPts val="0"/>
              </a:spcBef>
              <a:spcAft>
                <a:spcPts val="0"/>
              </a:spcAft>
              <a:buFontTx/>
              <a:buChar char="-"/>
              <a:defRPr/>
            </a:pPr>
            <a:r>
              <a:rPr lang="fr-BE" dirty="0" err="1">
                <a:latin typeface="Calibri" pitchFamily="34" charset="0"/>
              </a:rPr>
              <a:t>Hyperfibrinolysis</a:t>
            </a:r>
            <a:r>
              <a:rPr lang="fr-BE" dirty="0">
                <a:latin typeface="Calibri" pitchFamily="34" charset="0"/>
              </a:rPr>
              <a:t> : &lt; 30 min</a:t>
            </a:r>
          </a:p>
          <a:p>
            <a:pPr marL="285750" indent="-285750" algn="just" fontAlgn="auto">
              <a:spcBef>
                <a:spcPts val="0"/>
              </a:spcBef>
              <a:spcAft>
                <a:spcPts val="0"/>
              </a:spcAft>
              <a:buFontTx/>
              <a:buChar char="-"/>
              <a:defRPr/>
            </a:pPr>
            <a:r>
              <a:rPr lang="fr-BE" dirty="0" err="1">
                <a:latin typeface="Calibri" pitchFamily="34" charset="0"/>
              </a:rPr>
              <a:t>Hypofibrinolysis</a:t>
            </a:r>
            <a:r>
              <a:rPr lang="fr-BE" dirty="0">
                <a:latin typeface="Calibri" pitchFamily="34" charset="0"/>
              </a:rPr>
              <a:t> : &gt; 540 min</a:t>
            </a:r>
          </a:p>
          <a:p>
            <a:pPr algn="just" fontAlgn="auto">
              <a:spcBef>
                <a:spcPts val="0"/>
              </a:spcBef>
              <a:spcAft>
                <a:spcPts val="0"/>
              </a:spcAft>
              <a:defRPr/>
            </a:pPr>
            <a:endParaRPr lang="en-US" dirty="0">
              <a:latin typeface="Calibri" pitchFamily="34" charset="0"/>
              <a:cs typeface="Times New Roman" pitchFamily="18" charset="0"/>
            </a:endParaRPr>
          </a:p>
          <a:p>
            <a:pPr algn="just" fontAlgn="auto">
              <a:spcBef>
                <a:spcPts val="0"/>
              </a:spcBef>
              <a:spcAft>
                <a:spcPts val="0"/>
              </a:spcAft>
              <a:defRPr/>
            </a:pPr>
            <a:endParaRPr lang="fr-BE" dirty="0">
              <a:latin typeface="+mn-lt"/>
            </a:endParaRPr>
          </a:p>
        </p:txBody>
      </p:sp>
      <p:pic>
        <p:nvPicPr>
          <p:cNvPr id="353288" name="Picture 2" descr="U:\vminet.USR\Mes documents\Nanotoxico\Fibrinolyse\Von Kaulla\Sédimentation\IMG_3928.JPG"/>
          <p:cNvPicPr>
            <a:picLocks noChangeAspect="1" noChangeArrowheads="1"/>
          </p:cNvPicPr>
          <p:nvPr/>
        </p:nvPicPr>
        <p:blipFill>
          <a:blip r:embed="rId5"/>
          <a:srcRect/>
          <a:stretch>
            <a:fillRect/>
          </a:stretch>
        </p:blipFill>
        <p:spPr bwMode="auto">
          <a:xfrm>
            <a:off x="3276600" y="1970088"/>
            <a:ext cx="5749925" cy="4311650"/>
          </a:xfrm>
          <a:prstGeom prst="rect">
            <a:avLst/>
          </a:prstGeom>
          <a:noFill/>
          <a:ln w="9525">
            <a:noFill/>
            <a:miter lim="800000"/>
            <a:headEnd/>
            <a:tailEnd/>
          </a:ln>
        </p:spPr>
      </p:pic>
      <p:sp>
        <p:nvSpPr>
          <p:cNvPr id="353289" name="ZoneTexte 230"/>
          <p:cNvSpPr txBox="1">
            <a:spLocks noChangeArrowheads="1"/>
          </p:cNvSpPr>
          <p:nvPr/>
        </p:nvSpPr>
        <p:spPr bwMode="auto">
          <a:xfrm>
            <a:off x="3922713" y="3994150"/>
            <a:ext cx="433387" cy="369888"/>
          </a:xfrm>
          <a:prstGeom prst="rect">
            <a:avLst/>
          </a:prstGeom>
          <a:noFill/>
          <a:ln w="9525">
            <a:noFill/>
            <a:miter lim="800000"/>
            <a:headEnd/>
            <a:tailEnd/>
          </a:ln>
        </p:spPr>
        <p:txBody>
          <a:bodyPr>
            <a:spAutoFit/>
          </a:bodyPr>
          <a:lstStyle/>
          <a:p>
            <a:r>
              <a:rPr lang="fr-BE" b="1">
                <a:solidFill>
                  <a:srgbClr val="FF0000"/>
                </a:solidFill>
                <a:latin typeface="Tw Cen MT"/>
              </a:rPr>
              <a:t>1</a:t>
            </a:r>
          </a:p>
        </p:txBody>
      </p:sp>
      <p:sp>
        <p:nvSpPr>
          <p:cNvPr id="353290" name="ZoneTexte 80"/>
          <p:cNvSpPr txBox="1">
            <a:spLocks noChangeArrowheads="1"/>
          </p:cNvSpPr>
          <p:nvPr/>
        </p:nvSpPr>
        <p:spPr bwMode="auto">
          <a:xfrm>
            <a:off x="4545013" y="4210050"/>
            <a:ext cx="431800" cy="369888"/>
          </a:xfrm>
          <a:prstGeom prst="rect">
            <a:avLst/>
          </a:prstGeom>
          <a:noFill/>
          <a:ln w="9525">
            <a:noFill/>
            <a:miter lim="800000"/>
            <a:headEnd/>
            <a:tailEnd/>
          </a:ln>
        </p:spPr>
        <p:txBody>
          <a:bodyPr>
            <a:spAutoFit/>
          </a:bodyPr>
          <a:lstStyle/>
          <a:p>
            <a:r>
              <a:rPr lang="fr-BE" b="1">
                <a:solidFill>
                  <a:srgbClr val="FF0000"/>
                </a:solidFill>
                <a:latin typeface="Tw Cen MT"/>
              </a:rPr>
              <a:t>2</a:t>
            </a:r>
          </a:p>
        </p:txBody>
      </p:sp>
      <p:sp>
        <p:nvSpPr>
          <p:cNvPr id="353291" name="ZoneTexte 231"/>
          <p:cNvSpPr txBox="1">
            <a:spLocks noChangeArrowheads="1"/>
          </p:cNvSpPr>
          <p:nvPr/>
        </p:nvSpPr>
        <p:spPr bwMode="auto">
          <a:xfrm>
            <a:off x="6027738" y="3357563"/>
            <a:ext cx="433387" cy="369887"/>
          </a:xfrm>
          <a:prstGeom prst="rect">
            <a:avLst/>
          </a:prstGeom>
          <a:noFill/>
          <a:ln w="9525">
            <a:noFill/>
            <a:miter lim="800000"/>
            <a:headEnd/>
            <a:tailEnd/>
          </a:ln>
        </p:spPr>
        <p:txBody>
          <a:bodyPr>
            <a:spAutoFit/>
          </a:bodyPr>
          <a:lstStyle/>
          <a:p>
            <a:r>
              <a:rPr lang="fr-BE" b="1">
                <a:solidFill>
                  <a:srgbClr val="FF0000"/>
                </a:solidFill>
                <a:latin typeface="Tw Cen MT"/>
              </a:rPr>
              <a:t>3</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944" name="Picture 3"/>
          <p:cNvPicPr>
            <a:picLocks noChangeAspect="1" noChangeArrowheads="1"/>
          </p:cNvPicPr>
          <p:nvPr/>
        </p:nvPicPr>
        <p:blipFill>
          <a:blip r:embed="rId4"/>
          <a:srcRect/>
          <a:stretch>
            <a:fillRect/>
          </a:stretch>
        </p:blipFill>
        <p:spPr bwMode="auto">
          <a:xfrm>
            <a:off x="-19050" y="0"/>
            <a:ext cx="4302125" cy="765175"/>
          </a:xfrm>
          <a:prstGeom prst="rect">
            <a:avLst/>
          </a:prstGeom>
          <a:noFill/>
          <a:ln w="9525">
            <a:noFill/>
            <a:miter lim="800000"/>
            <a:headEnd/>
            <a:tailEnd/>
          </a:ln>
        </p:spPr>
      </p:pic>
      <p:pic>
        <p:nvPicPr>
          <p:cNvPr id="36945" name="Picture 4"/>
          <p:cNvPicPr>
            <a:picLocks noChangeAspect="1" noChangeArrowheads="1"/>
          </p:cNvPicPr>
          <p:nvPr/>
        </p:nvPicPr>
        <p:blipFill>
          <a:blip r:embed="rId5"/>
          <a:srcRect/>
          <a:stretch>
            <a:fillRect/>
          </a:stretch>
        </p:blipFill>
        <p:spPr bwMode="auto">
          <a:xfrm>
            <a:off x="0" y="6453188"/>
            <a:ext cx="9144000" cy="425450"/>
          </a:xfrm>
          <a:prstGeom prst="rect">
            <a:avLst/>
          </a:prstGeom>
          <a:noFill/>
          <a:ln w="9525">
            <a:noFill/>
            <a:miter lim="800000"/>
            <a:headEnd/>
            <a:tailEnd/>
          </a:ln>
        </p:spPr>
      </p:pic>
      <p:sp>
        <p:nvSpPr>
          <p:cNvPr id="36946" name="Titre 1"/>
          <p:cNvSpPr>
            <a:spLocks/>
          </p:cNvSpPr>
          <p:nvPr/>
        </p:nvSpPr>
        <p:spPr bwMode="auto">
          <a:xfrm>
            <a:off x="4292600" y="-26988"/>
            <a:ext cx="4959350" cy="647701"/>
          </a:xfrm>
          <a:prstGeom prst="rect">
            <a:avLst/>
          </a:prstGeom>
          <a:noFill/>
          <a:ln w="9525">
            <a:noFill/>
            <a:miter lim="800000"/>
            <a:headEnd/>
            <a:tailEnd/>
          </a:ln>
        </p:spPr>
        <p:txBody>
          <a:bodyPr anchor="b"/>
          <a:lstStyle/>
          <a:p>
            <a:pPr>
              <a:lnSpc>
                <a:spcPct val="90000"/>
              </a:lnSpc>
            </a:pPr>
            <a:endParaRPr lang="fr-BE" sz="2400">
              <a:solidFill>
                <a:srgbClr val="1E6BBD"/>
              </a:solidFill>
              <a:latin typeface="Calibri" pitchFamily="34" charset="0"/>
              <a:cs typeface="Arial" charset="0"/>
            </a:endParaRPr>
          </a:p>
        </p:txBody>
      </p:sp>
      <p:sp>
        <p:nvSpPr>
          <p:cNvPr id="36947" name="ZoneTexte 8"/>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a:latin typeface="Calibri" pitchFamily="34" charset="0"/>
              </a:rPr>
              <a:t>Introduction – Hemolysis – Primary haemostasis – Secondary haemostasis – </a:t>
            </a:r>
            <a:r>
              <a:rPr lang="fr-BE" sz="1600" b="1">
                <a:solidFill>
                  <a:schemeClr val="bg1"/>
                </a:solidFill>
                <a:latin typeface="Calibri" pitchFamily="34" charset="0"/>
              </a:rPr>
              <a:t>Fibrinolysis</a:t>
            </a:r>
            <a:r>
              <a:rPr lang="fr-BE" sz="1600">
                <a:latin typeface="Calibri" pitchFamily="34" charset="0"/>
              </a:rPr>
              <a:t> - Conclusion</a:t>
            </a:r>
          </a:p>
        </p:txBody>
      </p:sp>
      <p:sp>
        <p:nvSpPr>
          <p:cNvPr id="36948" name="Titre 1"/>
          <p:cNvSpPr>
            <a:spLocks/>
          </p:cNvSpPr>
          <p:nvPr/>
        </p:nvSpPr>
        <p:spPr bwMode="auto">
          <a:xfrm>
            <a:off x="4211638" y="-26988"/>
            <a:ext cx="4959350" cy="647701"/>
          </a:xfrm>
          <a:prstGeom prst="rect">
            <a:avLst/>
          </a:prstGeom>
          <a:noFill/>
          <a:ln w="9525">
            <a:noFill/>
            <a:miter lim="800000"/>
            <a:headEnd/>
            <a:tailEnd/>
          </a:ln>
        </p:spPr>
        <p:txBody>
          <a:bodyPr anchor="b"/>
          <a:lstStyle/>
          <a:p>
            <a:pPr>
              <a:lnSpc>
                <a:spcPct val="90000"/>
              </a:lnSpc>
            </a:pPr>
            <a:r>
              <a:rPr lang="fr-BE" sz="2400">
                <a:solidFill>
                  <a:srgbClr val="1E6BBD"/>
                </a:solidFill>
                <a:latin typeface="Calibri" pitchFamily="34" charset="0"/>
                <a:cs typeface="Arial" charset="0"/>
              </a:rPr>
              <a:t>Euglobulin clot lysis time : results </a:t>
            </a:r>
          </a:p>
        </p:txBody>
      </p:sp>
      <p:graphicFrame>
        <p:nvGraphicFramePr>
          <p:cNvPr id="36942" name="Object 78"/>
          <p:cNvGraphicFramePr>
            <a:graphicFrameLocks noChangeAspect="1"/>
          </p:cNvGraphicFramePr>
          <p:nvPr>
            <p:extLst>
              <p:ext uri="{D42A27DB-BD31-4B8C-83A1-F6EECF244321}">
                <p14:modId xmlns:p14="http://schemas.microsoft.com/office/powerpoint/2010/main" val="3591558971"/>
              </p:ext>
            </p:extLst>
          </p:nvPr>
        </p:nvGraphicFramePr>
        <p:xfrm>
          <a:off x="2398750" y="1123271"/>
          <a:ext cx="4417938" cy="4027210"/>
        </p:xfrm>
        <a:graphic>
          <a:graphicData uri="http://schemas.openxmlformats.org/presentationml/2006/ole">
            <mc:AlternateContent xmlns:mc="http://schemas.openxmlformats.org/markup-compatibility/2006">
              <mc:Choice xmlns:v="urn:schemas-microsoft-com:vml" Requires="v">
                <p:oleObj spid="_x0000_s37013" name="Prism 5" r:id="rId6" imgW="3625560" imgH="3305520" progId="Prism5.Document">
                  <p:embed/>
                </p:oleObj>
              </mc:Choice>
              <mc:Fallback>
                <p:oleObj name="Prism 5" r:id="rId6" imgW="3625560" imgH="3305520" progId="Prism5.Document">
                  <p:embed/>
                  <p:pic>
                    <p:nvPicPr>
                      <p:cNvPr id="0" name="Picture 7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8750" y="1123271"/>
                        <a:ext cx="4417938" cy="4027210"/>
                      </a:xfrm>
                      <a:prstGeom prst="rect">
                        <a:avLst/>
                      </a:prstGeom>
                      <a:noFill/>
                      <a:extLst/>
                    </p:spPr>
                  </p:pic>
                </p:oleObj>
              </mc:Fallback>
            </mc:AlternateContent>
          </a:graphicData>
        </a:graphic>
      </p:graphicFrame>
      <p:sp>
        <p:nvSpPr>
          <p:cNvPr id="36949" name="ZoneTexte 9"/>
          <p:cNvSpPr txBox="1">
            <a:spLocks noChangeArrowheads="1"/>
          </p:cNvSpPr>
          <p:nvPr/>
        </p:nvSpPr>
        <p:spPr bwMode="auto">
          <a:xfrm>
            <a:off x="250825" y="4868863"/>
            <a:ext cx="8713788" cy="338137"/>
          </a:xfrm>
          <a:prstGeom prst="rect">
            <a:avLst/>
          </a:prstGeom>
          <a:noFill/>
          <a:ln w="9525">
            <a:noFill/>
            <a:miter lim="800000"/>
            <a:headEnd/>
            <a:tailEnd/>
          </a:ln>
        </p:spPr>
        <p:txBody>
          <a:bodyPr>
            <a:spAutoFit/>
          </a:bodyPr>
          <a:lstStyle/>
          <a:p>
            <a:r>
              <a:rPr lang="fr-BE" sz="1600">
                <a:latin typeface="Calibri" pitchFamily="34" charset="0"/>
              </a:rPr>
              <a:t>n≥2, t-test performed</a:t>
            </a:r>
          </a:p>
        </p:txBody>
      </p:sp>
      <p:sp>
        <p:nvSpPr>
          <p:cNvPr id="36950" name="Text Box 18"/>
          <p:cNvSpPr txBox="1">
            <a:spLocks noChangeArrowheads="1"/>
          </p:cNvSpPr>
          <p:nvPr/>
        </p:nvSpPr>
        <p:spPr bwMode="auto">
          <a:xfrm>
            <a:off x="3476625" y="5683250"/>
            <a:ext cx="2190750" cy="338138"/>
          </a:xfrm>
          <a:prstGeom prst="rect">
            <a:avLst/>
          </a:prstGeom>
          <a:noFill/>
          <a:ln w="19050">
            <a:solidFill>
              <a:srgbClr val="CC0000"/>
            </a:solidFill>
            <a:miter lim="800000"/>
            <a:headEnd/>
            <a:tailEnd/>
          </a:ln>
        </p:spPr>
        <p:txBody>
          <a:bodyPr>
            <a:spAutoFit/>
          </a:bodyPr>
          <a:lstStyle/>
          <a:p>
            <a:pPr>
              <a:spcBef>
                <a:spcPct val="5000"/>
              </a:spcBef>
              <a:spcAft>
                <a:spcPct val="5000"/>
              </a:spcAft>
            </a:pPr>
            <a:r>
              <a:rPr lang="fr-FR" sz="1600">
                <a:solidFill>
                  <a:srgbClr val="CC0000"/>
                </a:solidFill>
              </a:rPr>
              <a:t>Decrease of lysis time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5" name="Picture 3"/>
          <p:cNvPicPr>
            <a:picLocks noChangeAspect="1" noChangeArrowheads="1"/>
          </p:cNvPicPr>
          <p:nvPr/>
        </p:nvPicPr>
        <p:blipFill>
          <a:blip r:embed="rId4"/>
          <a:srcRect/>
          <a:stretch>
            <a:fillRect/>
          </a:stretch>
        </p:blipFill>
        <p:spPr bwMode="auto">
          <a:xfrm>
            <a:off x="-19050" y="0"/>
            <a:ext cx="4302125" cy="765175"/>
          </a:xfrm>
          <a:prstGeom prst="rect">
            <a:avLst/>
          </a:prstGeom>
          <a:noFill/>
          <a:ln w="9525">
            <a:noFill/>
            <a:miter lim="800000"/>
            <a:headEnd/>
            <a:tailEnd/>
          </a:ln>
        </p:spPr>
      </p:pic>
      <p:pic>
        <p:nvPicPr>
          <p:cNvPr id="205826" name="Picture 4"/>
          <p:cNvPicPr>
            <a:picLocks noChangeAspect="1" noChangeArrowheads="1"/>
          </p:cNvPicPr>
          <p:nvPr/>
        </p:nvPicPr>
        <p:blipFill>
          <a:blip r:embed="rId5"/>
          <a:srcRect/>
          <a:stretch>
            <a:fillRect/>
          </a:stretch>
        </p:blipFill>
        <p:spPr bwMode="auto">
          <a:xfrm>
            <a:off x="0" y="6453188"/>
            <a:ext cx="9144000" cy="425450"/>
          </a:xfrm>
          <a:prstGeom prst="rect">
            <a:avLst/>
          </a:prstGeom>
          <a:noFill/>
          <a:ln w="9525">
            <a:noFill/>
            <a:miter lim="800000"/>
            <a:headEnd/>
            <a:tailEnd/>
          </a:ln>
        </p:spPr>
      </p:pic>
      <p:grpSp>
        <p:nvGrpSpPr>
          <p:cNvPr id="4" name="Groupe 3"/>
          <p:cNvGrpSpPr/>
          <p:nvPr/>
        </p:nvGrpSpPr>
        <p:grpSpPr>
          <a:xfrm>
            <a:off x="1979712" y="1988840"/>
            <a:ext cx="5184576" cy="3456384"/>
            <a:chOff x="754063" y="969963"/>
            <a:chExt cx="7251700" cy="4800600"/>
          </a:xfrm>
        </p:grpSpPr>
        <p:grpSp>
          <p:nvGrpSpPr>
            <p:cNvPr id="205827" name="Group 2"/>
            <p:cNvGrpSpPr>
              <a:grpSpLocks/>
            </p:cNvGrpSpPr>
            <p:nvPr/>
          </p:nvGrpSpPr>
          <p:grpSpPr bwMode="auto">
            <a:xfrm>
              <a:off x="754063" y="969963"/>
              <a:ext cx="7251700" cy="4800600"/>
              <a:chOff x="249" y="847"/>
              <a:chExt cx="4568" cy="3024"/>
            </a:xfrm>
          </p:grpSpPr>
          <p:pic>
            <p:nvPicPr>
              <p:cNvPr id="205835" name="Picture 3"/>
              <p:cNvPicPr>
                <a:picLocks noChangeAspect="1" noChangeArrowheads="1"/>
              </p:cNvPicPr>
              <p:nvPr/>
            </p:nvPicPr>
            <p:blipFill>
              <a:blip r:embed="rId6"/>
              <a:srcRect/>
              <a:stretch>
                <a:fillRect/>
              </a:stretch>
            </p:blipFill>
            <p:spPr bwMode="auto">
              <a:xfrm>
                <a:off x="492" y="847"/>
                <a:ext cx="4325" cy="3024"/>
              </a:xfrm>
              <a:prstGeom prst="rect">
                <a:avLst/>
              </a:prstGeom>
              <a:noFill/>
              <a:ln w="9525">
                <a:noFill/>
                <a:miter lim="800000"/>
                <a:headEnd/>
                <a:tailEnd/>
              </a:ln>
            </p:spPr>
          </p:pic>
          <p:sp>
            <p:nvSpPr>
              <p:cNvPr id="205836" name="Text Box 4"/>
              <p:cNvSpPr txBox="1">
                <a:spLocks noChangeArrowheads="1"/>
              </p:cNvSpPr>
              <p:nvPr/>
            </p:nvSpPr>
            <p:spPr bwMode="auto">
              <a:xfrm>
                <a:off x="794" y="1781"/>
                <a:ext cx="317" cy="202"/>
              </a:xfrm>
              <a:prstGeom prst="rect">
                <a:avLst/>
              </a:prstGeom>
              <a:noFill/>
              <a:ln w="9525">
                <a:solidFill>
                  <a:srgbClr val="777777"/>
                </a:solidFill>
                <a:miter lim="800000"/>
                <a:headEnd/>
                <a:tailEnd/>
              </a:ln>
            </p:spPr>
            <p:txBody>
              <a:bodyPr>
                <a:spAutoFit/>
              </a:bodyPr>
              <a:lstStyle/>
              <a:p>
                <a:pPr>
                  <a:spcBef>
                    <a:spcPct val="50000"/>
                  </a:spcBef>
                </a:pPr>
                <a:r>
                  <a:rPr lang="fr-BE" sz="900">
                    <a:solidFill>
                      <a:srgbClr val="777777"/>
                    </a:solidFill>
                    <a:ea typeface="ＭＳ Ｐゴシック"/>
                    <a:cs typeface="ＭＳ Ｐゴシック"/>
                  </a:rPr>
                  <a:t>TF</a:t>
                </a:r>
                <a:endParaRPr lang="fr-FR" sz="900">
                  <a:solidFill>
                    <a:srgbClr val="777777"/>
                  </a:solidFill>
                  <a:ea typeface="ＭＳ Ｐゴシック"/>
                  <a:cs typeface="ＭＳ Ｐゴシック"/>
                </a:endParaRPr>
              </a:p>
            </p:txBody>
          </p:sp>
          <p:sp>
            <p:nvSpPr>
              <p:cNvPr id="205837" name="Text Box 5"/>
              <p:cNvSpPr txBox="1">
                <a:spLocks noChangeArrowheads="1"/>
              </p:cNvSpPr>
              <p:nvPr/>
            </p:nvSpPr>
            <p:spPr bwMode="auto">
              <a:xfrm>
                <a:off x="521" y="2024"/>
                <a:ext cx="771" cy="202"/>
              </a:xfrm>
              <a:prstGeom prst="rect">
                <a:avLst/>
              </a:prstGeom>
              <a:noFill/>
              <a:ln w="9525">
                <a:solidFill>
                  <a:srgbClr val="777777"/>
                </a:solidFill>
                <a:miter lim="800000"/>
                <a:headEnd/>
                <a:tailEnd/>
              </a:ln>
            </p:spPr>
            <p:txBody>
              <a:bodyPr>
                <a:spAutoFit/>
              </a:bodyPr>
              <a:lstStyle/>
              <a:p>
                <a:pPr>
                  <a:spcBef>
                    <a:spcPct val="50000"/>
                  </a:spcBef>
                </a:pPr>
                <a:r>
                  <a:rPr lang="fr-BE" sz="900" dirty="0">
                    <a:solidFill>
                      <a:srgbClr val="777777"/>
                    </a:solidFill>
                    <a:ea typeface="ＭＳ Ｐゴシック"/>
                    <a:cs typeface="ＭＳ Ｐゴシック"/>
                  </a:rPr>
                  <a:t>CYTOKINES</a:t>
                </a:r>
                <a:endParaRPr lang="fr-FR" sz="900" dirty="0">
                  <a:solidFill>
                    <a:srgbClr val="777777"/>
                  </a:solidFill>
                  <a:ea typeface="ＭＳ Ｐゴシック"/>
                  <a:cs typeface="ＭＳ Ｐゴシック"/>
                </a:endParaRPr>
              </a:p>
            </p:txBody>
          </p:sp>
          <p:sp>
            <p:nvSpPr>
              <p:cNvPr id="205838" name="Text Box 6"/>
              <p:cNvSpPr txBox="1">
                <a:spLocks noChangeArrowheads="1"/>
              </p:cNvSpPr>
              <p:nvPr/>
            </p:nvSpPr>
            <p:spPr bwMode="auto">
              <a:xfrm>
                <a:off x="431" y="2325"/>
                <a:ext cx="907" cy="202"/>
              </a:xfrm>
              <a:prstGeom prst="rect">
                <a:avLst/>
              </a:prstGeom>
              <a:noFill/>
              <a:ln w="9525">
                <a:solidFill>
                  <a:srgbClr val="777777"/>
                </a:solidFill>
                <a:miter lim="800000"/>
                <a:headEnd/>
                <a:tailEnd/>
              </a:ln>
            </p:spPr>
            <p:txBody>
              <a:bodyPr>
                <a:spAutoFit/>
              </a:bodyPr>
              <a:lstStyle/>
              <a:p>
                <a:pPr algn="ctr">
                  <a:spcBef>
                    <a:spcPct val="50000"/>
                  </a:spcBef>
                </a:pPr>
                <a:r>
                  <a:rPr lang="fr-BE" sz="900" dirty="0">
                    <a:solidFill>
                      <a:srgbClr val="777777"/>
                    </a:solidFill>
                    <a:ea typeface="ＭＳ Ｐゴシック"/>
                    <a:cs typeface="ＭＳ Ｐゴシック"/>
                  </a:rPr>
                  <a:t>CHEMOKINES</a:t>
                </a:r>
                <a:endParaRPr lang="fr-FR" sz="900" dirty="0">
                  <a:solidFill>
                    <a:srgbClr val="777777"/>
                  </a:solidFill>
                  <a:ea typeface="ＭＳ Ｐゴシック"/>
                  <a:cs typeface="ＭＳ Ｐゴシック"/>
                </a:endParaRPr>
              </a:p>
            </p:txBody>
          </p:sp>
          <p:sp>
            <p:nvSpPr>
              <p:cNvPr id="205839" name="Text Box 7"/>
              <p:cNvSpPr txBox="1">
                <a:spLocks noChangeArrowheads="1"/>
              </p:cNvSpPr>
              <p:nvPr/>
            </p:nvSpPr>
            <p:spPr bwMode="auto">
              <a:xfrm>
                <a:off x="249" y="2750"/>
                <a:ext cx="1134" cy="202"/>
              </a:xfrm>
              <a:prstGeom prst="rect">
                <a:avLst/>
              </a:prstGeom>
              <a:noFill/>
              <a:ln w="9525">
                <a:solidFill>
                  <a:srgbClr val="777777"/>
                </a:solidFill>
                <a:miter lim="800000"/>
                <a:headEnd/>
                <a:tailEnd/>
              </a:ln>
            </p:spPr>
            <p:txBody>
              <a:bodyPr>
                <a:spAutoFit/>
              </a:bodyPr>
              <a:lstStyle/>
              <a:p>
                <a:pPr algn="ctr">
                  <a:spcBef>
                    <a:spcPct val="50000"/>
                  </a:spcBef>
                </a:pPr>
                <a:r>
                  <a:rPr lang="fr-BE" sz="900" dirty="0">
                    <a:solidFill>
                      <a:srgbClr val="777777"/>
                    </a:solidFill>
                    <a:ea typeface="ＭＳ Ｐゴシック"/>
                    <a:cs typeface="ＭＳ Ｐゴシック"/>
                  </a:rPr>
                  <a:t>LIPID MEDIATORS</a:t>
                </a:r>
                <a:endParaRPr lang="fr-FR" sz="900" dirty="0">
                  <a:solidFill>
                    <a:srgbClr val="777777"/>
                  </a:solidFill>
                  <a:ea typeface="ＭＳ Ｐゴシック"/>
                  <a:cs typeface="ＭＳ Ｐゴシック"/>
                </a:endParaRPr>
              </a:p>
            </p:txBody>
          </p:sp>
        </p:grpSp>
        <p:sp>
          <p:nvSpPr>
            <p:cNvPr id="205830" name="Oval 12"/>
            <p:cNvSpPr>
              <a:spLocks noChangeArrowheads="1"/>
            </p:cNvSpPr>
            <p:nvPr/>
          </p:nvSpPr>
          <p:spPr bwMode="auto">
            <a:xfrm>
              <a:off x="3852863" y="1652588"/>
              <a:ext cx="1511300" cy="696912"/>
            </a:xfrm>
            <a:prstGeom prst="ellipse">
              <a:avLst/>
            </a:prstGeom>
            <a:noFill/>
            <a:ln w="22225">
              <a:solidFill>
                <a:srgbClr val="FF0000"/>
              </a:solidFill>
              <a:round/>
              <a:headEnd/>
              <a:tailEnd/>
            </a:ln>
          </p:spPr>
          <p:txBody>
            <a:bodyPr wrap="none" anchor="ctr"/>
            <a:lstStyle/>
            <a:p>
              <a:endParaRPr lang="fr-BE">
                <a:latin typeface="Calibri" pitchFamily="34" charset="0"/>
              </a:endParaRPr>
            </a:p>
          </p:txBody>
        </p:sp>
        <p:sp>
          <p:nvSpPr>
            <p:cNvPr id="205831" name="Oval 13"/>
            <p:cNvSpPr>
              <a:spLocks noChangeArrowheads="1"/>
            </p:cNvSpPr>
            <p:nvPr/>
          </p:nvSpPr>
          <p:spPr bwMode="auto">
            <a:xfrm>
              <a:off x="5220072" y="3397250"/>
              <a:ext cx="1511300" cy="696913"/>
            </a:xfrm>
            <a:prstGeom prst="ellipse">
              <a:avLst/>
            </a:prstGeom>
            <a:noFill/>
            <a:ln w="22225">
              <a:solidFill>
                <a:srgbClr val="FF0000"/>
              </a:solidFill>
              <a:round/>
              <a:headEnd/>
              <a:tailEnd/>
            </a:ln>
          </p:spPr>
          <p:txBody>
            <a:bodyPr wrap="none" anchor="ctr"/>
            <a:lstStyle/>
            <a:p>
              <a:endParaRPr lang="fr-BE">
                <a:latin typeface="Calibri" pitchFamily="34" charset="0"/>
              </a:endParaRPr>
            </a:p>
          </p:txBody>
        </p:sp>
        <p:sp>
          <p:nvSpPr>
            <p:cNvPr id="205832" name="Oval 14"/>
            <p:cNvSpPr>
              <a:spLocks noChangeArrowheads="1"/>
            </p:cNvSpPr>
            <p:nvPr/>
          </p:nvSpPr>
          <p:spPr bwMode="auto">
            <a:xfrm>
              <a:off x="2339975" y="3473450"/>
              <a:ext cx="1511300" cy="696913"/>
            </a:xfrm>
            <a:prstGeom prst="ellipse">
              <a:avLst/>
            </a:prstGeom>
            <a:noFill/>
            <a:ln w="22225">
              <a:solidFill>
                <a:srgbClr val="FF0000"/>
              </a:solidFill>
              <a:round/>
              <a:headEnd/>
              <a:tailEnd/>
            </a:ln>
          </p:spPr>
          <p:txBody>
            <a:bodyPr wrap="none" anchor="ctr"/>
            <a:lstStyle/>
            <a:p>
              <a:endParaRPr lang="fr-BE">
                <a:latin typeface="Calibri" pitchFamily="34" charset="0"/>
              </a:endParaRPr>
            </a:p>
          </p:txBody>
        </p:sp>
      </p:grpSp>
      <p:sp>
        <p:nvSpPr>
          <p:cNvPr id="205833" name="Titre 1"/>
          <p:cNvSpPr>
            <a:spLocks/>
          </p:cNvSpPr>
          <p:nvPr/>
        </p:nvSpPr>
        <p:spPr bwMode="auto">
          <a:xfrm>
            <a:off x="4211638" y="115888"/>
            <a:ext cx="4959350" cy="647700"/>
          </a:xfrm>
          <a:prstGeom prst="rect">
            <a:avLst/>
          </a:prstGeom>
          <a:noFill/>
          <a:ln w="9525">
            <a:noFill/>
            <a:miter lim="800000"/>
            <a:headEnd/>
            <a:tailEnd/>
          </a:ln>
        </p:spPr>
        <p:txBody>
          <a:bodyPr anchor="b"/>
          <a:lstStyle/>
          <a:p>
            <a:pPr>
              <a:lnSpc>
                <a:spcPct val="90000"/>
              </a:lnSpc>
            </a:pPr>
            <a:r>
              <a:rPr lang="fr-BE" sz="2400">
                <a:solidFill>
                  <a:srgbClr val="1E6BBD"/>
                </a:solidFill>
                <a:latin typeface="Calibri" pitchFamily="34" charset="0"/>
                <a:cs typeface="Arial" charset="0"/>
              </a:rPr>
              <a:t>Human hemocompatibility</a:t>
            </a:r>
          </a:p>
          <a:p>
            <a:pPr>
              <a:lnSpc>
                <a:spcPct val="90000"/>
              </a:lnSpc>
            </a:pPr>
            <a:r>
              <a:rPr lang="fr-BE" sz="2400">
                <a:solidFill>
                  <a:srgbClr val="1E6BBD"/>
                </a:solidFill>
                <a:latin typeface="Calibri" pitchFamily="34" charset="0"/>
                <a:cs typeface="Arial" charset="0"/>
              </a:rPr>
              <a:t>NP impact on …</a:t>
            </a:r>
          </a:p>
        </p:txBody>
      </p:sp>
      <p:sp>
        <p:nvSpPr>
          <p:cNvPr id="205834" name="ZoneTexte 21"/>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b="1" dirty="0">
                <a:solidFill>
                  <a:schemeClr val="bg1"/>
                </a:solidFill>
                <a:latin typeface="Calibri" pitchFamily="34" charset="0"/>
              </a:rPr>
              <a:t>Introduction</a:t>
            </a:r>
            <a:r>
              <a:rPr lang="fr-BE" sz="1600" dirty="0">
                <a:solidFill>
                  <a:schemeClr val="tx2"/>
                </a:solidFill>
                <a:latin typeface="Calibri" pitchFamily="34" charset="0"/>
              </a:rPr>
              <a:t> </a:t>
            </a:r>
            <a:r>
              <a:rPr lang="fr-BE" sz="1600" dirty="0">
                <a:latin typeface="Calibri" pitchFamily="34" charset="0"/>
              </a:rPr>
              <a:t>– </a:t>
            </a:r>
            <a:r>
              <a:rPr lang="fr-BE" sz="1600" dirty="0" err="1">
                <a:latin typeface="Calibri" pitchFamily="34" charset="0"/>
              </a:rPr>
              <a:t>Hemolysis</a:t>
            </a:r>
            <a:r>
              <a:rPr lang="fr-BE" sz="1600" dirty="0">
                <a:latin typeface="Calibri" pitchFamily="34" charset="0"/>
              </a:rPr>
              <a:t> – </a:t>
            </a:r>
            <a:r>
              <a:rPr lang="fr-BE" sz="1600" dirty="0" err="1">
                <a:latin typeface="Calibri" pitchFamily="34" charset="0"/>
              </a:rPr>
              <a:t>Primary</a:t>
            </a:r>
            <a:r>
              <a:rPr lang="fr-BE" sz="1600" dirty="0">
                <a:latin typeface="Calibri" pitchFamily="34" charset="0"/>
              </a:rPr>
              <a:t> </a:t>
            </a:r>
            <a:r>
              <a:rPr lang="fr-BE" sz="1600" dirty="0" err="1">
                <a:latin typeface="Calibri" pitchFamily="34" charset="0"/>
              </a:rPr>
              <a:t>haemostasis</a:t>
            </a:r>
            <a:r>
              <a:rPr lang="fr-BE" sz="1600" dirty="0">
                <a:latin typeface="Calibri" pitchFamily="34" charset="0"/>
              </a:rPr>
              <a:t> – </a:t>
            </a:r>
            <a:r>
              <a:rPr lang="fr-BE" sz="1600" dirty="0" err="1">
                <a:latin typeface="Calibri" pitchFamily="34" charset="0"/>
              </a:rPr>
              <a:t>Secondary</a:t>
            </a:r>
            <a:r>
              <a:rPr lang="fr-BE" sz="1600" dirty="0">
                <a:latin typeface="Calibri" pitchFamily="34" charset="0"/>
              </a:rPr>
              <a:t> </a:t>
            </a:r>
            <a:r>
              <a:rPr lang="fr-BE" sz="1600" dirty="0" err="1">
                <a:latin typeface="Calibri" pitchFamily="34" charset="0"/>
              </a:rPr>
              <a:t>haemostasis</a:t>
            </a:r>
            <a:r>
              <a:rPr lang="fr-BE" sz="1600" dirty="0">
                <a:latin typeface="Calibri" pitchFamily="34" charset="0"/>
              </a:rPr>
              <a:t> – </a:t>
            </a:r>
            <a:r>
              <a:rPr lang="fr-BE" sz="1600" dirty="0" err="1">
                <a:latin typeface="Calibri" pitchFamily="34" charset="0"/>
              </a:rPr>
              <a:t>Fibrinolysis</a:t>
            </a:r>
            <a:r>
              <a:rPr lang="fr-BE" sz="1600" dirty="0">
                <a:latin typeface="Calibri" pitchFamily="34" charset="0"/>
              </a:rPr>
              <a:t> - Conclusion</a:t>
            </a:r>
          </a:p>
        </p:txBody>
      </p:sp>
      <p:sp>
        <p:nvSpPr>
          <p:cNvPr id="5" name="Flèche droite 4"/>
          <p:cNvSpPr/>
          <p:nvPr/>
        </p:nvSpPr>
        <p:spPr>
          <a:xfrm rot="16200000">
            <a:off x="4292055" y="1976755"/>
            <a:ext cx="835687" cy="171447"/>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ZoneTexte 6"/>
          <p:cNvSpPr txBox="1"/>
          <p:nvPr/>
        </p:nvSpPr>
        <p:spPr>
          <a:xfrm>
            <a:off x="2627784" y="1275304"/>
            <a:ext cx="3197798" cy="369332"/>
          </a:xfrm>
          <a:prstGeom prst="rect">
            <a:avLst/>
          </a:prstGeom>
          <a:noFill/>
        </p:spPr>
        <p:txBody>
          <a:bodyPr wrap="square" rtlCol="0">
            <a:spAutoFit/>
          </a:bodyPr>
          <a:lstStyle/>
          <a:p>
            <a:r>
              <a:rPr lang="fr-BE" dirty="0" smtClean="0">
                <a:latin typeface="+mn-lt"/>
              </a:rPr>
              <a:t>OD</a:t>
            </a:r>
            <a:r>
              <a:rPr lang="fr-BE" baseline="-25000" dirty="0" smtClean="0">
                <a:latin typeface="+mn-lt"/>
              </a:rPr>
              <a:t>550 nm </a:t>
            </a:r>
            <a:r>
              <a:rPr lang="fr-BE" dirty="0" err="1" smtClean="0">
                <a:latin typeface="+mn-lt"/>
              </a:rPr>
              <a:t>haemoglobin</a:t>
            </a:r>
            <a:r>
              <a:rPr lang="fr-BE" dirty="0" smtClean="0">
                <a:latin typeface="+mn-lt"/>
              </a:rPr>
              <a:t> </a:t>
            </a:r>
            <a:r>
              <a:rPr lang="fr-BE" dirty="0" err="1" smtClean="0">
                <a:latin typeface="+mn-lt"/>
              </a:rPr>
              <a:t>released</a:t>
            </a:r>
            <a:endParaRPr lang="fr-BE" dirty="0">
              <a:latin typeface="+mn-lt"/>
            </a:endParaRPr>
          </a:p>
        </p:txBody>
      </p:sp>
      <p:pic>
        <p:nvPicPr>
          <p:cNvPr id="23" name="Picture 2" descr="http://idata.over-blog.com/5/13/60/16/hemoglobine.png"/>
          <p:cNvPicPr>
            <a:picLocks noChangeAspect="1" noChangeArrowheads="1"/>
          </p:cNvPicPr>
          <p:nvPr/>
        </p:nvPicPr>
        <p:blipFill>
          <a:blip r:embed="rId7"/>
          <a:srcRect/>
          <a:stretch>
            <a:fillRect/>
          </a:stretch>
        </p:blipFill>
        <p:spPr bwMode="auto">
          <a:xfrm>
            <a:off x="5646698" y="1115631"/>
            <a:ext cx="1085542" cy="688677"/>
          </a:xfrm>
          <a:prstGeom prst="rect">
            <a:avLst/>
          </a:prstGeom>
          <a:noFill/>
          <a:ln w="9525">
            <a:noFill/>
            <a:miter lim="800000"/>
            <a:headEnd/>
            <a:tailEnd/>
          </a:ln>
        </p:spPr>
      </p:pic>
      <p:sp>
        <p:nvSpPr>
          <p:cNvPr id="24" name="Flèche droite 23"/>
          <p:cNvSpPr/>
          <p:nvPr/>
        </p:nvSpPr>
        <p:spPr>
          <a:xfrm rot="19237790">
            <a:off x="5992597" y="3332514"/>
            <a:ext cx="1131260" cy="176504"/>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5" name="Flèche droite 24"/>
          <p:cNvSpPr/>
          <p:nvPr/>
        </p:nvSpPr>
        <p:spPr>
          <a:xfrm rot="1835769">
            <a:off x="6066858" y="4352682"/>
            <a:ext cx="1131260" cy="176504"/>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6" name="Flèche droite 25"/>
          <p:cNvSpPr/>
          <p:nvPr/>
        </p:nvSpPr>
        <p:spPr>
          <a:xfrm rot="10800000">
            <a:off x="1977882" y="3953959"/>
            <a:ext cx="1131260" cy="176504"/>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ZoneTexte 8"/>
          <p:cNvSpPr txBox="1"/>
          <p:nvPr/>
        </p:nvSpPr>
        <p:spPr>
          <a:xfrm>
            <a:off x="-36512" y="3645024"/>
            <a:ext cx="2221328" cy="369332"/>
          </a:xfrm>
          <a:prstGeom prst="rect">
            <a:avLst/>
          </a:prstGeom>
          <a:noFill/>
        </p:spPr>
        <p:txBody>
          <a:bodyPr wrap="square" rtlCol="0">
            <a:spAutoFit/>
          </a:bodyPr>
          <a:lstStyle/>
          <a:p>
            <a:r>
              <a:rPr lang="en-US" dirty="0">
                <a:latin typeface="+mn-lt"/>
                <a:ea typeface="ＭＳ Ｐゴシック" pitchFamily="34" charset="-128"/>
              </a:rPr>
              <a:t>Impact-R</a:t>
            </a:r>
            <a:r>
              <a:rPr lang="en-US" baseline="30000" dirty="0" smtClean="0">
                <a:latin typeface="+mn-lt"/>
                <a:ea typeface="ＭＳ Ｐゴシック" pitchFamily="34" charset="-128"/>
              </a:rPr>
              <a:t>®</a:t>
            </a:r>
            <a:r>
              <a:rPr lang="en-US" dirty="0">
                <a:latin typeface="+mn-lt"/>
                <a:ea typeface="ＭＳ Ｐゴシック" pitchFamily="34" charset="-128"/>
              </a:rPr>
              <a:t> </a:t>
            </a:r>
            <a:r>
              <a:rPr lang="en-US" dirty="0" smtClean="0">
                <a:latin typeface="+mn-lt"/>
                <a:ea typeface="ＭＳ Ｐゴシック" pitchFamily="34" charset="-128"/>
              </a:rPr>
              <a:t>+ FEG-SEM</a:t>
            </a:r>
            <a:endParaRPr lang="fr-BE" dirty="0">
              <a:latin typeface="+mn-lt"/>
            </a:endParaRPr>
          </a:p>
        </p:txBody>
      </p:sp>
      <p:pic>
        <p:nvPicPr>
          <p:cNvPr id="30" name="Picture 6"/>
          <p:cNvPicPr>
            <a:picLocks noChangeAspect="1" noChangeArrowheads="1"/>
          </p:cNvPicPr>
          <p:nvPr/>
        </p:nvPicPr>
        <p:blipFill>
          <a:blip r:embed="rId8"/>
          <a:srcRect/>
          <a:stretch>
            <a:fillRect/>
          </a:stretch>
        </p:blipFill>
        <p:spPr bwMode="auto">
          <a:xfrm>
            <a:off x="1127253" y="4594269"/>
            <a:ext cx="1140491" cy="913678"/>
          </a:xfrm>
          <a:prstGeom prst="rect">
            <a:avLst/>
          </a:prstGeom>
          <a:noFill/>
          <a:ln w="9525">
            <a:noFill/>
            <a:miter lim="800000"/>
            <a:headEnd/>
            <a:tailEnd/>
          </a:ln>
        </p:spPr>
      </p:pic>
      <p:pic>
        <p:nvPicPr>
          <p:cNvPr id="36761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504" y="4005064"/>
            <a:ext cx="859542" cy="1878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1" name="Objet 10"/>
          <p:cNvGraphicFramePr>
            <a:graphicFrameLocks noChangeAspect="1"/>
          </p:cNvGraphicFramePr>
          <p:nvPr>
            <p:extLst>
              <p:ext uri="{D42A27DB-BD31-4B8C-83A1-F6EECF244321}">
                <p14:modId xmlns:p14="http://schemas.microsoft.com/office/powerpoint/2010/main" val="3950414724"/>
              </p:ext>
            </p:extLst>
          </p:nvPr>
        </p:nvGraphicFramePr>
        <p:xfrm>
          <a:off x="7380312" y="3091408"/>
          <a:ext cx="1368152" cy="1057672"/>
        </p:xfrm>
        <a:graphic>
          <a:graphicData uri="http://schemas.openxmlformats.org/presentationml/2006/ole">
            <mc:AlternateContent xmlns:mc="http://schemas.openxmlformats.org/markup-compatibility/2006">
              <mc:Choice xmlns:v="urn:schemas-microsoft-com:vml" Requires="v">
                <p:oleObj spid="_x0000_s367650" name="Prism Project" r:id="rId10" imgW="3960000" imgH="3060000" progId="Prism5.Document">
                  <p:embed/>
                </p:oleObj>
              </mc:Choice>
              <mc:Fallback>
                <p:oleObj name="Prism Project" r:id="rId10" imgW="3960000" imgH="3060000" progId="Prism5.Document">
                  <p:embed/>
                  <p:pic>
                    <p:nvPicPr>
                      <p:cNvPr id="0" name="Object 4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80312" y="3091408"/>
                        <a:ext cx="1368152" cy="1057672"/>
                      </a:xfrm>
                      <a:prstGeom prst="rect">
                        <a:avLst/>
                      </a:prstGeom>
                      <a:noFill/>
                      <a:ln>
                        <a:noFill/>
                      </a:ln>
                    </p:spPr>
                  </p:pic>
                </p:oleObj>
              </mc:Fallback>
            </mc:AlternateContent>
          </a:graphicData>
        </a:graphic>
      </p:graphicFrame>
      <p:sp>
        <p:nvSpPr>
          <p:cNvPr id="13" name="ZoneTexte 12"/>
          <p:cNvSpPr txBox="1"/>
          <p:nvPr/>
        </p:nvSpPr>
        <p:spPr>
          <a:xfrm>
            <a:off x="7051476" y="2494637"/>
            <a:ext cx="2201044" cy="646331"/>
          </a:xfrm>
          <a:prstGeom prst="rect">
            <a:avLst/>
          </a:prstGeom>
          <a:noFill/>
        </p:spPr>
        <p:txBody>
          <a:bodyPr wrap="square" rtlCol="0">
            <a:spAutoFit/>
          </a:bodyPr>
          <a:lstStyle/>
          <a:p>
            <a:r>
              <a:rPr lang="en-US" dirty="0" smtClean="0">
                <a:latin typeface="+mn-lt"/>
              </a:rPr>
              <a:t>Calibrated thrombin generation test</a:t>
            </a:r>
            <a:endParaRPr lang="fr-BE" dirty="0">
              <a:latin typeface="+mn-lt"/>
            </a:endParaRPr>
          </a:p>
        </p:txBody>
      </p:sp>
      <p:pic>
        <p:nvPicPr>
          <p:cNvPr id="36" name="Picture 2" descr="U:\vminet.USR\Mes documents\Nanotoxico\Fibrinolyse\Von Kaulla\Sédimentation\IMG_3928.JPG"/>
          <p:cNvPicPr>
            <a:picLocks noChangeAspect="1" noChangeArrowheads="1"/>
          </p:cNvPicPr>
          <p:nvPr/>
        </p:nvPicPr>
        <p:blipFill>
          <a:blip r:embed="rId12"/>
          <a:srcRect/>
          <a:stretch>
            <a:fillRect/>
          </a:stretch>
        </p:blipFill>
        <p:spPr bwMode="auto">
          <a:xfrm>
            <a:off x="7453740" y="5158415"/>
            <a:ext cx="1150708" cy="862873"/>
          </a:xfrm>
          <a:prstGeom prst="rect">
            <a:avLst/>
          </a:prstGeom>
          <a:noFill/>
          <a:ln w="9525">
            <a:noFill/>
            <a:miter lim="800000"/>
            <a:headEnd/>
            <a:tailEnd/>
          </a:ln>
        </p:spPr>
      </p:pic>
      <p:sp>
        <p:nvSpPr>
          <p:cNvPr id="14" name="ZoneTexte 13"/>
          <p:cNvSpPr txBox="1"/>
          <p:nvPr/>
        </p:nvSpPr>
        <p:spPr>
          <a:xfrm>
            <a:off x="7164288" y="4437112"/>
            <a:ext cx="1728192" cy="646331"/>
          </a:xfrm>
          <a:prstGeom prst="rect">
            <a:avLst/>
          </a:prstGeom>
          <a:noFill/>
        </p:spPr>
        <p:txBody>
          <a:bodyPr wrap="square" rtlCol="0">
            <a:spAutoFit/>
          </a:bodyPr>
          <a:lstStyle/>
          <a:p>
            <a:r>
              <a:rPr lang="fr-BE" dirty="0" err="1" smtClean="0">
                <a:latin typeface="+mn-lt"/>
              </a:rPr>
              <a:t>Euglobulin</a:t>
            </a:r>
            <a:r>
              <a:rPr lang="fr-BE" dirty="0" smtClean="0">
                <a:latin typeface="+mn-lt"/>
              </a:rPr>
              <a:t> </a:t>
            </a:r>
            <a:r>
              <a:rPr lang="fr-BE" dirty="0" err="1" smtClean="0">
                <a:latin typeface="+mn-lt"/>
              </a:rPr>
              <a:t>clot</a:t>
            </a:r>
            <a:r>
              <a:rPr lang="fr-BE" dirty="0" smtClean="0">
                <a:latin typeface="+mn-lt"/>
              </a:rPr>
              <a:t> </a:t>
            </a:r>
            <a:r>
              <a:rPr lang="fr-BE" dirty="0" err="1" smtClean="0">
                <a:latin typeface="+mn-lt"/>
              </a:rPr>
              <a:t>lysis</a:t>
            </a:r>
            <a:r>
              <a:rPr lang="fr-BE" dirty="0" smtClean="0">
                <a:latin typeface="+mn-lt"/>
              </a:rPr>
              <a:t> time</a:t>
            </a:r>
            <a:endParaRPr lang="fr-BE" dirty="0">
              <a:latin typeface="+mn-lt"/>
            </a:endParaRPr>
          </a:p>
        </p:txBody>
      </p:sp>
    </p:spTree>
    <p:extLst>
      <p:ext uri="{BB962C8B-B14F-4D97-AF65-F5344CB8AC3E}">
        <p14:creationId xmlns:p14="http://schemas.microsoft.com/office/powerpoint/2010/main" val="36895566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67543" y="764704"/>
            <a:ext cx="8808913" cy="3093154"/>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GB" sz="2000" dirty="0" smtClean="0"/>
              <a:t>Silver NPs :</a:t>
            </a:r>
          </a:p>
          <a:p>
            <a:pPr marL="742950" lvl="1" indent="-285750">
              <a:lnSpc>
                <a:spcPct val="150000"/>
              </a:lnSpc>
              <a:buFont typeface="Arial" panose="020B0604020202020204" pitchFamily="34" charset="0"/>
              <a:buChar char="•"/>
            </a:pPr>
            <a:r>
              <a:rPr lang="en-GB" dirty="0" err="1" smtClean="0"/>
              <a:t>hemolytic</a:t>
            </a:r>
            <a:r>
              <a:rPr lang="en-GB" dirty="0" smtClean="0"/>
              <a:t> potential</a:t>
            </a:r>
          </a:p>
          <a:p>
            <a:pPr marL="742950" lvl="1" indent="-285750">
              <a:lnSpc>
                <a:spcPct val="150000"/>
              </a:lnSpc>
              <a:buFont typeface="Arial" panose="020B0604020202020204" pitchFamily="34" charset="0"/>
              <a:buChar char="•"/>
            </a:pPr>
            <a:r>
              <a:rPr lang="en-GB" dirty="0" err="1" smtClean="0"/>
              <a:t>procoagulant</a:t>
            </a:r>
            <a:r>
              <a:rPr lang="en-GB" dirty="0" smtClean="0"/>
              <a:t> activity</a:t>
            </a:r>
          </a:p>
          <a:p>
            <a:pPr marL="742950" lvl="1" indent="-285750">
              <a:lnSpc>
                <a:spcPct val="150000"/>
              </a:lnSpc>
              <a:buFont typeface="Arial" panose="020B0604020202020204" pitchFamily="34" charset="0"/>
              <a:buChar char="•"/>
            </a:pPr>
            <a:r>
              <a:rPr lang="en-GB" dirty="0" smtClean="0"/>
              <a:t>Induction of platelet adhesion</a:t>
            </a:r>
          </a:p>
          <a:p>
            <a:pPr marL="285750" indent="-285750">
              <a:lnSpc>
                <a:spcPct val="150000"/>
              </a:lnSpc>
              <a:buFont typeface="Wingdings" panose="05000000000000000000" pitchFamily="2" charset="2"/>
              <a:buChar char="§"/>
            </a:pPr>
            <a:r>
              <a:rPr lang="en-GB" sz="2000" dirty="0" smtClean="0"/>
              <a:t>Impact </a:t>
            </a:r>
            <a:r>
              <a:rPr lang="en-GB" sz="2000" dirty="0" smtClean="0"/>
              <a:t>on applications :</a:t>
            </a:r>
          </a:p>
          <a:p>
            <a:pPr marL="742950" lvl="1" indent="-285750">
              <a:lnSpc>
                <a:spcPct val="150000"/>
              </a:lnSpc>
              <a:buFont typeface="Arial" panose="020B0604020202020204" pitchFamily="34" charset="0"/>
              <a:buChar char="•"/>
            </a:pPr>
            <a:r>
              <a:rPr lang="en-GB" dirty="0" smtClean="0"/>
              <a:t>Local exposure </a:t>
            </a:r>
            <a:r>
              <a:rPr lang="en-GB" dirty="0"/>
              <a:t>: </a:t>
            </a:r>
            <a:r>
              <a:rPr lang="en-GB" dirty="0" smtClean="0"/>
              <a:t>benefits (platelets, cicatrisation…)</a:t>
            </a:r>
          </a:p>
          <a:p>
            <a:pPr marL="742950" lvl="1" indent="-285750">
              <a:lnSpc>
                <a:spcPct val="150000"/>
              </a:lnSpc>
              <a:buFont typeface="Arial" panose="020B0604020202020204" pitchFamily="34" charset="0"/>
              <a:buChar char="•"/>
            </a:pPr>
            <a:r>
              <a:rPr lang="en-GB" dirty="0" smtClean="0"/>
              <a:t>Systemic </a:t>
            </a:r>
            <a:r>
              <a:rPr lang="en-GB" dirty="0" smtClean="0"/>
              <a:t>exposure : Safety margins </a:t>
            </a:r>
          </a:p>
        </p:txBody>
      </p:sp>
      <p:pic>
        <p:nvPicPr>
          <p:cNvPr id="10" name="Picture 3"/>
          <p:cNvPicPr>
            <a:picLocks noChangeAspect="1" noChangeArrowheads="1"/>
          </p:cNvPicPr>
          <p:nvPr/>
        </p:nvPicPr>
        <p:blipFill>
          <a:blip r:embed="rId3" cstate="print"/>
          <a:srcRect/>
          <a:stretch>
            <a:fillRect/>
          </a:stretch>
        </p:blipFill>
        <p:spPr bwMode="auto">
          <a:xfrm>
            <a:off x="-19050" y="0"/>
            <a:ext cx="4302125" cy="765175"/>
          </a:xfrm>
          <a:prstGeom prst="rect">
            <a:avLst/>
          </a:prstGeom>
          <a:noFill/>
          <a:ln w="9525">
            <a:noFill/>
            <a:miter lim="800000"/>
            <a:headEnd/>
            <a:tailEnd/>
          </a:ln>
        </p:spPr>
      </p:pic>
      <p:pic>
        <p:nvPicPr>
          <p:cNvPr id="10242" name="Picture 2" descr="https://encrypted-tbn0.gstatic.com/images?q=tbn:ANd9GcSGJuJwZVPY-uJZzF9LUHau6pdnw-i9E_EYR4ORIzak1Oo7B1CGI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5396" y="642095"/>
            <a:ext cx="1469419" cy="161636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QTEhUUExQWFhUXFxoYGRgYGBgaFxgaHB0YHRgXGBcYHCggGBslHRwXITEiJSkrLi4uFx8zODMsNygtLisBCgoKDg0OGhAQGy8kHyQsLCwsLCwsLCwsLCwsLCwsLCwsLCwsLCwsLCwsLCwsLCwsLCwsLCwsLCwsLCwsLCwsLP/AABEIAOEA4QMBIgACEQEDEQH/xAAbAAABBQEBAAAAAAAAAAAAAAADAAECBAUGB//EAEIQAAECAwUFBgQEAwcEAwAAAAECEQAhMQNBUWHwBBJxgZEFobHB0eEGIjLxExRCUmKS0hUjU3KissIWM4LTB0Oj/8QAGgEAAwEBAQEAAAAAAAAAAAAAAAECAwQFBv/EACcRAAICAQMEAgIDAQAAAAAAAAABAhEDBCExEhNBURQyImGBkfAF/9oADAMBAAIRAxEAPwDNsdoeLAIMYRsFooXH2guz7ZjKPRx54z4Z52TDOHKNmHeKdltTxZSsGNzImkw4MREO0AxPCSYTQiYBEnhodoaAY7wzwjCAgAcCJPEYWr/SEA5hKMQeGJ94AJb0NEFdL9S08OzwxE21rUodKZ60YXH78usOBqUAxCFrTQytd2roRGvLRgARMJteUMRDKGta4wgGOtapCaEDrUnhj6w7EROvSETDNrKGeABbv8UKB7o/h6mFDFZbXZhm3ZXYH0nFDaezQU7wZvAiof0rG4bLC+vrrGGAABo5k5wIKSCGJJY1BfpHyeLK0+T6fJiOTttltLMAiYNHwmBwpovD2HaDfVLjHRLsQp90TvkCXmCMqirkESjMtdguxF75AszvIVNwOT+ji1zXJwZdEnwTstsBiwi1BjJV2QqZDjqACaAkhhzIeB2dmu4vxHmDpjHdDWQfJxS0s1wbwLw8Yqbe0Et0mbMJnL5a0HdjBUdpsfmlq7GN45YvhmDxyXKNeEYp2W3pN8WE2wi7JJNDtDBQMOTBYCpEDECqIrVOACZVERDJS+pwRKbs4LEMka94kkY6wfxibN7/AGiTal1ldDsdDDnz1WHPTXd7Q51z9YY6rCGR8daaEfaHOtDUoYa84YhtX+F8MrWVYfLWqRGABPDKaja+98LV0MTWEBFRnDRIT1rOGbWqQ7EM2Q1zhQtVTDwWBt2Gyl5uOKTPFj+rkIsWiSAWBBnStKtUBnEWtg3d9IP0kgKqzGrvOA7VYvvBMwXZqB50HOPjVsfZuNypmRs1oLQqFHcGV2Iw4icE/BVMF3ehE35Tu7ou9m9kFKWCVE4sdYRr7L2WsrCloIQCSd6RlMAAzaUX+T4Jy9tN1wH7F7OFlZJQzKU6lvMEm44sGEA274b2a0JdG4aOmQcUlS6NnfkVV1rpEUpLMJu7jhOOlHmt27OW/wCiw/8A3AxwROWMwIFt3wOsJJsl70ppPyE4MXZ+LRtbd2mmy+Z90PIQHs34ysbW0/DH1Z0OQjeCTRlJ0zgNp7JKF7pSUKFQpJB5GUs5iV8DtNmtAJKpjHrVta2dqN20QFJzu4Go4iMbb/hNJnYL/wDFXkoefWL680Pq7F0Yp8o85Tb2iapfhPurDJ7WFDLi48Y6q27HtEuFWapfwyzmK9/hFLaOzheljnQjx+8ax18l9jKWhT+pmWW1gh3GqxYQoGh79YCJjsxIB/u0kPelJPJe66aO0sYEvs0FylO6CfpBLA4OS7T9ro2Wvh5MXop+CzZ2eHvBmAlGd+QUA4Uoc/WInZLQfrV3CmZBjRa3EyPiZEafSIvrXOM4WFr+8gcieEgB9oX4FoKqVMVDDGhKZzlyIivmYvYvjZPRoPDGM87PafuXzAbuEROyq/cep9on52JD+JkZpGF6eUZK9nVeVY/UfWkRVZKF5nmcSKCl92HGBa3GwekmjV1rV0KMc2tpQFWd/iKcYH+LamRUqQvKR3isX8uBPxpmyVte3SvWBrt0i+Mc2SzMlTNeSHpJnAidh2YSQVFycBLqZtzjOWtgi46ObLdp2kgUM8L+jGUAV2ko/Snm41hddFiz2AC6+8TlQu/lBhs/AH/xfgAQ8c0v+h6N46H2Z35+0/w+5fpCjV/KpwhRHz5mnwYnX9krKbayIcDeFbwTulsZGsegG+OC7NsWtEkAFlJlupqFAlTiZPqc372+OLS8M9HXV1IZqRmdpLnujh10I0VLYPhGK7qJVdfnG2V7UccVvZFSHUEioHImBW9uGJdlSDCmbmCGhcTNDGH8WdoGysyHBIdKWpmYxRZxfxZ2mpdqUpPypkMyzmOe2Je4tKr3ch79XwW3q7zI64xWWVBsruMOE2RKJ2Fj8XpSQC+ZwGOY9Y7TYe1QpIUDIgEYHhHiNoXOAuxvcEPOsbNr23aIQlCZANSUhndHUnsZeT2zYu0HvjXs7cGseUfDPbKiGWXOOPvHYbD2qDIF4uwOjt+zLJc1WaDnuh+tYz7b4Y2c0QUn+FR83gmy7fnGjZ24VEuEXyilJryYZ+ErD91p1T/TAlfBljdaWg47p8o6VoUT2oeh9cvZyy/gezNLU80A/wDIRD/oVP8AjH+Qf1R1kO8HZh6DuSORHwMj/GP8g/qgifgixvtLTlujxBjqnhNB2Yeg7kvZzdn8FbMP8Q8VDyTELT4J2U/4n8/qI6WGMUscV4F1M4LtH/4/s/8A67RQOCwFA5SAIHWOe2v4WtbP6kKIxR8w7g46R6ttIlFaxJiJ4k1s6Kjkae55jsvw5bH6LC047pA6kAd7xp7P8I7TT8NI4qR4AvHooJaeukEecZdheWad5+EeY9qdhWlhule4y3AZzMNXqIpjZyTP5jnXuL957o774us3sQf2rF5oQRPm0ccUSkPKeUu+OTMuiVI6cX5xsrflk6A9YUH/AABpUKM+ovoOhsrOaZXjh3054Sjsr+UcnZ7MAoOZuKM8zedd8dWTPlHVpk1d/ox1Tuv5KW32nytrKKKwwAxnFi2LqnQQJzNUsG4xU3bMEAtiwJbeSHAwc+JjzT4q278S0UkUSGHmY7X4m24WNiSCTL/UZS9Y8v222Lk36vjKb8FpFW0fB9XQG1LTIJuxiyljSuGvCIWl8pg+HhfWHBikiruB3u1LOvhE9os2Ds3gffjBU3aviO2KAG65y7u7pWOnE7iYTVMay2gsySWafv6xe7G7QXZWoJUc8CMcxSecY1iLj7HOfiYtbpA1n04iUXGVbCkr3PSbD4nswQkmfhnwjoth7SpOWMeIWduSXNRgWPI+cdVZfE27ZsmZZpypV8DGiIs9f2btDnGgi0BpHmHYfbZWlzIjz8Y6zYu0nac4dlHSwjFSw2wGsWN/j0h0FkmhniJtB94kFQBY+9DEwoiYQAdoTKUVLIsYurVFRg8DAtVh0mQMuU/tA7ATglk+7VzkN3uNBGb5LRT7dQ9haDIHoQY40IL8J/f7R3XaKHs7QYoV4G6OL/CBq3TDj59Y4NWvyTO3Sv8AFohvH93jCie4f4v9PpCjlOk1kvvIcD6gO8XXd0dFtS2HERliycjik3S+ZNMJ+Gcr+1KctHoYtkzizO6KyhKV8DUoCYkROd5EWCMLoze1toCEkniTlFSXkxRxPx9tu98tb1DjrvjjrZbkNf78o0u3NoNooqNSX5GUZNkqow9xwEcjd7m36IuxpPx6xIDH3ziQU4LxVK55Y9b4pbksMZTnArdbhmB5F+LXGnSC2hYAnume+t0oha0xHgZ9I6cL2Mci3K6ETIEtX+sNaLM2mKM+L6akM+6Ze4rn7RK0L07sMGPhGi5I8DJBDdOUvaWcWbK5sJv4AmvA4RGwV1bjh7zuaCoBvFRg706+M4tMljbPtS7NboVug3ZyeVx8Y6H4X7WXvhCl7z444g4ZZxy1sqZLuG9PSI2FsQQoFs/D7w73Cj2TYu05sTHRbHt2ceD7J2vaItQve3pi+RF4lKs+Yj06w28boUDyigO8srUKp0hKsxHP7D2iCKsY2Nn2wET6xQw24biYY72I6QSImCxUV1qN46Tisozi8oxTtkzlAG4bZ1QcD6hLGpPddFGxtQ+HHyNDF9Jma05dYiSLix1BwMw1I41Nk0r8aPwIJBDXV4Xdg8h5mOb2lI3lT/UZjjwPgaUvji1UbpnXpnVopfiIxHVHrCicv3n+Yf8AthRx0zr2NgHrUDMJADZz61xi0LVyXFBcL8hU9IoJJvM6d7U4+EGCn+oO4ZnwoMWefOOqJzyjZaIaRLOHnhKfeOsef/G/bDrKEmQE25gCOy2m0e5g6wGDk0YyLMyQfO+OV7X+GEWylKQVWaySWPzB3O8W/SHzxh5G66UKOLyef2ltwfXHG+AghyRrgY0tt+HNoSCQgLAvQ5lcQkgK7oy/pkoEHMRlVIUotPcdege+IAXw9oo+mvvCTnqcPwRQrRUuMBFiplF04UDc3pfBVnKEpWHDQ8qRrilWxE1ZVKmOHh08oiC5vBF1x598GWkmqQ/jRxnAwGrG9mVBbCnpW7TxLfDV5XccjKowgZUZP7XdDErT5hw8c8H6RaIZXtGIcEihnTuu1KGsVnOrM9DOXOIpN1/dTC7hEyGa/HEcPTOLJIFPzEvjpvKLf51QLb5EmrJsDiO+KykCufh5TiVqCAe++gnmLoE9waO97G+IUixSbRTKEr54HO6Ol7J7aCg6TvJjyLfIAw0xy4iN34d7V/DkT8po+N7vQsKwws9j2XtHOuusaSLUK4x5XsHxKlSwiYJMsHwyMdhsG3vDGtzo1RWtIay2wGRhW6YBkd0UrB0WCXAlMUcg8u6K6YtoP016P9olsaSIixFZOJO5bnGTtqP7xQDM10iAW6jI5Sjb3pGfdp4ytuH949ZB5B2ao9Lro5dR9UdGDaTKG8r9iv8A8/6oaLTpx/0j0hRydJ19X6ELXw1rFzDW20mho7+J6TMCXIXSiqu1x1qUHU0WoJkrS3cAVb2JeArU7AkCXDrkH78oGtUiYGLUGuWOvtDs3UAi8q98mvHDDCH2vZEWqWWlKwGBcTGeRYEOD+nhElWYkayliDPB5MO+JJWpMi+6WkS7pBLOJdaSOEUhS3Rh2nwXs9p9Kl2RmZHeSGkxBm74G+Mfb/gXabNygptBWRCVVP6DMXdY9FTaF33TMUJIIM2cEU+ZsmHEFtEhYLKSEzJlUi5Zw9Abo16UzjktzxHarBdmrdWCk5wE4x6B8TbEr8RJCyUKWhKgA4SCRvq+YnB3vlgBFWx7DsrVZslMq2cJezEiSAS4RJ23iBggh5iMt7NZaf8AHqTOJK+vPJs4jY2jGjhunvG3212GLEj55EON5Kkkj5mIk6gWkWYkyesUf7NtiN4WSlJcp3kpKg4KgQ6XoUqrhFqRzSwtKykUvQ6Y9IioPOnDm/uMoSkzGM/tPwidonLpfWNo5Ec8oMBbWQN32nPhdiIGqfq+uucWQMQ877/fOkAtLKZA9+PfdhGylZm4kbKdceuJ453xZQmUme643DrkYrIGWvOLKFScdPHVYaYmgVo11Lnd7unDjE9jBJk3kQ0+OOMQKi8kyOq3+0RsCxkWnXOYB40nFElqx2vdWCxkeLNSd47xHR2HxPuqGm9RHLLdyCQ9cr24cYZNl19WlxyvhiPXdm7RbdnIzEbmy7YCI8hT24oJSAJ+wmPSOk7L7b3kAgtdW+KHZ6Ghd8WLNUvdo5Hs/tgAkEx0WybalaCXEmd5iZwwzjOeyNIuzTvNdYZxmdok71ZNk9/t0jQvPDHXWMztWqc0kZ1jm1H1N8P2A/iKz74eAMMT094aOLqZ2Uh12j3T9orrs3PkO9uU4JaKrzm2RJmKXS53QZAdymZBA3pSkWBniAGOIasWlbNL6TOXl7z+zVgYUPHTRoJ2cEhw1ZUcApYTImxIfLJzV2uyCZu4PDJxIk91+UNxo0jNPYruCbqXmUtd8ObaWPD24QOyIcPTyDP3eMXVHeUd4FTCof5i4LzICZDxGAgStFSkkwmwl0kTJeYniLxWXBt3ONKzs3SmpwJO9k7u5/VXPjGfIpLMXcmRrIOQ1ZSeYZ5XHs7RlMTNwP0j9woGNSCRnyO0VRyZHfADadhYbzDdkCk7paT7pmRIbt9BK4Rh7d2bfZEir2alMC1AhRdKVuEgKIcSmWjpU7XJkpUtkglt0M8w7sHqaSY8g2iRvKdiARJLn6mCHD5E3VY4wpR9FwyNfY5naLDeQk26X3RJW6lEj8u8FWYazc7sik7oBAUZkjs0oSCkpSUlAS5R8ygwCU7yv+2F7vzBSZjIiN9e1oC1JQVJUln3QkpcBhJ6lRN5rNniKVAVczvDJKnqWrUZnfwkYVmjlGuDEtezCtJPyqQlQI30CQm7kqUBWzcWailW6SwJMCPwpZLEt5KgJ7qh1IUMZ3YYGOhtNqJ+aisKibASU7DdSZDueA7Tt6gauoGc6y8bnrgYqlyzOr2o43bfhJSH3LRKi9CGfA3xh7T2XbWZ+azLYgOOolHottbku7yLByScwT1gSHIJ8xdMyvwhXRLwRaPNVWRoawlWdJUHrVvvHeL2aztSykpc8ccQHintPYFmTIlJvvbXGKWSSMpaX0cepGsK66RHcDEuxa4VfHlHQbR2CXksHjziivsW1AYJeeRmbg0aLN7MJaaS8Gebg54NPlnle0SCgZfb9NPSogytkUl95JDFi9OD9/SAps6ODxPLAxfeizJ4pIIlNDq6vrwgljaqSCBeed1ceIgQGBvB8OHlBrEGV/3FftDWUntmn2CVPMmpe/ke66Or7Ct12anCiBNxkZxj9lbOQkE1PhGkC1Il5LLUKPQ7G0CmIImnnFDtaW5dXPCKPYW1qQGVMXPUPgfKLPaygUoKaOfLujPPJOD/AN6NcSqaKW9p4UQ/EhR553ByguCKgi+rTFONc4glYnu0YiVwF1XAoekqQQKauhxuaUAtktKhJwHVtXxrYyVrbvea9cesVbYtrjA94pLXh4Cq1LgXU0YfVY4omtEiqmAAk70mePdjFiytHLGb51lfib+IBuiuq0AGeES3nnMG+986RUWKTD2lsb2BMmJmR4BsJV4OZNuCk4ECjzErndxJu6UUCJlhIt3O3n1giLUjdJUC1HDsaup61r/D11TMhxtFARLKTzBBJ5d+YMXrHtBVogBJswd4fUQBupYkl1BzIhhJgSQYzdpsw7bzvhThwHvEbFCUiondWjVDylccXvcpNplzUGv2aVrao3nIYkq+ZPyiqiN4KLgsECrOTISAj8qnIYj6QGI/U5AYgkSkf4ji8UGONdekDRtBAZnDyALEG9tYRXUT0KtmW7WxAISx3Szs5ZKZk5OXfHda8GKG3K+ZncgAHM3mdbhdSDbQsk0GdxmG3sSWpwGEVrcu8+dTwOXrAxwnT3J7OneUSQJzKcTNgWmAZ094h2ntKLJVkkWhKlrZLIUpNTMqYbnzPIB5zkCYVjaqQkbu7UktN3DOpRBIaRADCA9odpWgTupswp94g/hWloliCCCpJSyicVES+kO5pRVbkym7tcEO0FixR+Lu75ABCUhJEwN1i00zBcOWSwEyRk9jdrm3TaFaWLjdKZJveRowahvjYs1FmYOyd7dfdKhVQcluF0OjZwOUTKSSqi4S9lb8M1oaxK2S5YpcZYs/rFyzGJnE02YjLct5EVzarUmjKap+ZgazLEFvKsQR2UhblYClG+nfXp7RdLND2auUNuzFtcGbafDlgq5SeB9YBZ/C6UrB3yU5p7qxthcOTGbfoXSiCdgSLzBU7KkEF3a4wybW6Jb0Sm0x9MWaSPpZJcqEx6QlMRu88xjGam1aYLQUbWW87/eNHO9mR26dplr8EfuHdCjP/Gy10hRlSL39mqBrCAbSl9d3hB1G8wG2VAzYBbJ6tFJKQL9cIuhLzitb2bvzPJjAk2F0Rta66QRCr6alFOzFS5njdwyhK2lo6Ix8mc5eC6kimtNEPxQOPI8Khmfn1jNtNtTqkB/Nu7CeQMsJxtDHKXCMJ5Ix5Zplc9eMPakHcSQWBKlHeaTAFAahJTW4ENU7uYN83dZav6GC7iyGduAc0IvI8DXGNoaPI+UY5NXjXDLf5sqmd0TJk1cALhkONSSR2m2BpcPGg15QA7Of3KvZmwLEFIfC9oGrs8Ozm8B1qONXMhIzw6xstBJ8sweuS4QW021KB85AfEgeMVLTtVGCv5Fd0mPWJ/2amvfQh2kSefu8pHs8CYHcXrJ8NcI1hoILlmU9dkfCKw7T3f0KFMJ153G66ErtZNClTU+n+kTmfs0HVsAAum4zvnMUhjsQwHcePC6NviY6oy+Vkuwdl2wg3Gf8Kn8If+2E3P0OvWG/JjQpO9ob8uKNwqeUtZxPwYFfMyDjtVN5bjIcXMOO2UP9Y5kawgCtmGF+qcxygZ2R/eJehiC1svRpJ7RBvh/zacYxT2SDcM5A1m8xP7QJXZjDDJyMMDpozehLWs9nQI24NV2go2t45c7IoUKsvmV1mTrvX96n9SuYBx5tz6RhPQSNY61HT/mXgg2mORVt1okzad7EeDs0Hs+0lG4H/KoOOrGMXo5+jVaqPs6ZVvDG3jn/AO0j+pKxyfjNLw6O1UOxUHwMjwILGMpaaS5RpHURfDN38bJX+n1h4wvzqMfD1hQuy/RXd/Z6Aoyiuc4PaRSt7Vo56OuwgEop7QQK01LXtC/NS13xnbfthoBvE0Hm9wGOjtixSk6RjlyxirYa2G6zKBSaFwDfVJLg19Yzto2pKyUWYp+t6q/VxuIDSxxjabItbb5o0gWHElySelZjCP5EyZu7zF06R7GHRpbz/o8rNrJPaP8AZLZ9nSWdTnm2VJtQmNGwAH0sBqrTfWMZR2NYo/fcBCSVpxGtdY7owilSOFzk3bNggar3OIIOt+TvXzbKMiz21Q8pYPli8WUbW9Z3fYS4ekOgsvpxnX7ec+MMT3cep1fAbHaAb682vM+Xf1mFPN8JjHQ77r0USUfvwZmY6uvhJ5NVx3Fw5HSfSJJE8/c9zNPO6I5tic72qHurBsAidSa/rEOmMry/g8+cTeY7npLvfhEFjg182AAr6UxwhAQKdS5a54xApEunn5+9II1fLx8ekJU/DpWo4xQqAfhdJYdaazhijHh9vCDtpswXArR/KIuPa666revOCwoF+F66wHrENzQf70YdYsKukKvrHDlDFOpc/LQgsVFbdfhmZd09CImx8edcOGsLKm15Z+sQOsrrsnnmYYgCrNp6rz49Yrr2VJqlJGcz3zN9YuK5Uz1V9UamteN0KkBm/wBnIFAROgLCRka8+URVsQN5a555Sz82q0aIHhOnkcW6wyR6XZk30rfC6EHUzL/slH7R/KIUXvwv4h3ekKJ7cR9TOq2nat2MW37S3iyZmkqD/MbuFYxe0O0bW0JCHQnE/WeH7B38Isdn7UlIZm82vz9unm6fQ+ZnpajW+IGlZ2JvUBwrmH1XnFiysUpowxa+tTfFey2kY9/fxvuvi0LTwPuJx6UccYbJHA5uW7Y5F3e3G7GvWEmupc784k8nkxv5eHEiGPrmOLjj3RYh91sBl1N9DMyMMuzF4ApIkjAUud+UKus3MrnroQlpbk1aTeoNX4UJrCAFabIDxwoZiUjyv6xWtNhlIy1XOmjF7fIq/PlW4qrK6Jb+pulvUwbhsZBsCL9a8om5lfPjxy1nGmqzfCQbECVzXs3FoCrZ3pnm7NmT1yh2LpKiLU0zlXp40EFTbPz9MDzzkc4cWFzNWVcNacsET+/pO66Q5QCDotHpeRSnC5g3jjCJ5+k2P3wugaUvn1lg2E55uIk5Omepbwvv4xJRJQ04nfUcru+EUz1dKWF1/jCNK+bg8MgJZXyeCh41wxLtPjlSABC4eRlkA2GXpEXxrLuybh1hwMunpfKGYt6OZ08XHtDQhBXKtOd7QxVh1w0ZdOceT8OXfK6Envn5X+nnDEJSxV8sr++t8NynlpsYdQIvOqT8+MDJ55+GusMQsq+OZ5z1KG1LqQ4PC9u+JAY0z5s4b7xFXTjwBm/rdAAyj4UvaT9zxEqfnO659VvhEccGnOd/Ni0RAxc0ulnXTwCHc4p/0wokxxPWFABBNgC1eLemqwG02XJnZjxpF3Zmabd2bVrNuQMWCl3xM5cpHOh+0JsqjKswoXnznSDoVyxby9YsWli2GQ7vS67lA9xjL07rn08CYUGsrYi/pyfLqLhBU2wN/Pvk4rS684xVA9mFfeJpRfXC+Tz1iaYAFxNqNDDFpY9YmhdD6PNqG6/q10VLOybyal9CwxGHGCBJu4NJrhPC+AZYWjLDjO4MK8M4HaWdWlWYmKU4s7nAHhDoXKdA0jLlM8IKpbideHvJy7CEMDvtL18TWhfyiYIPDNp8fIt7vaWIPObYjPJ34+IQtj6kBheTIXUgAsbgalb6PPDB6Y8oCqyDe0+Yvk0ERaSmZ1JlRgepuHDkUyll3vPjMd8oQyqbK/lQzuqLqiZ6wgmbZ0eZpQY+ovg7Cj+F3dIznXhEFJDXNTiKhhfd43wBQBv4uhPGQLg8eMMpEvswniOd145npTORy8uD1EQIcvxuPjw84BECd44kAEjB3q90jXOHUjCcuv8AmaZkRTCJtl9w0muo2jEUi7LJtVlnmXAIqRO/nMmYw4HrnKO7q+561MhBDK+RLvMToLqsH6QxDsBQ3SvHUXdBwLsQNpDV5xFHndWBKs54GnuMQ3icYsJnNp1ve8u2HlxgZTlLh30xPvAmIFudeTh7pkXDuyhlY+PnOcx5wVRlPUsLqRFVe7BpdxnXjwhiAqcX3+DX48MIi0pPhc7zBBIlhW4zgo09TmR6wMmU+vm5nUY3QxA/wBon+mFBN4ft7lekKHQWOqieflF+/wDm/wCEKFES4LQ9r+viP9gjO/R1/wBqIaFCQ5B1/q4n/jCVU8POFCikSWbWg1+uG2vzP+0woUIph7D6R/lVDWdRy8VwoUAE7L6eZ8Yj/wCwf8oUKEAHZ/pVwH+0xbs/oTwHnDwochRIJ+n/AMj5RL9R5+JhQoRQGyv/AM58VRD28oUKGJEU16eAhbRUcVeBhQoEJhFVV/kX5QG1qvj/AMoUKEDJG7n/ALbSAo+rWJhQoaEPZfUnX6VxBNBwT4QoUNiXAJdTxHlBLlcD/sEKFAgYoUKFFkn/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1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3824" y="2173040"/>
            <a:ext cx="1728192"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6" cstate="print"/>
          <a:srcRect/>
          <a:stretch>
            <a:fillRect/>
          </a:stretch>
        </p:blipFill>
        <p:spPr bwMode="auto">
          <a:xfrm>
            <a:off x="0" y="6453188"/>
            <a:ext cx="9144000" cy="425450"/>
          </a:xfrm>
          <a:prstGeom prst="rect">
            <a:avLst/>
          </a:prstGeom>
          <a:noFill/>
          <a:ln w="9525">
            <a:noFill/>
            <a:miter lim="800000"/>
            <a:headEnd/>
            <a:tailEnd/>
          </a:ln>
        </p:spPr>
      </p:pic>
      <p:sp>
        <p:nvSpPr>
          <p:cNvPr id="14" name="ZoneTexte 7"/>
          <p:cNvSpPr txBox="1">
            <a:spLocks noChangeArrowheads="1"/>
          </p:cNvSpPr>
          <p:nvPr/>
        </p:nvSpPr>
        <p:spPr bwMode="auto">
          <a:xfrm>
            <a:off x="0" y="6453336"/>
            <a:ext cx="9144000" cy="338554"/>
          </a:xfrm>
          <a:prstGeom prst="rect">
            <a:avLst/>
          </a:prstGeom>
          <a:noFill/>
          <a:ln w="9525">
            <a:noFill/>
            <a:miter lim="800000"/>
            <a:headEnd/>
            <a:tailEnd/>
          </a:ln>
        </p:spPr>
        <p:txBody>
          <a:bodyPr wrap="square">
            <a:spAutoFit/>
          </a:bodyPr>
          <a:lstStyle/>
          <a:p>
            <a:pPr algn="ctr"/>
            <a:r>
              <a:rPr lang="fr-BE" sz="1600" b="1" dirty="0" smtClean="0">
                <a:latin typeface="Calibri" pitchFamily="34" charset="0"/>
              </a:rPr>
              <a:t>Introduction - Hemocompatibility – </a:t>
            </a:r>
            <a:r>
              <a:rPr lang="fr-BE" sz="1600" b="1" dirty="0" err="1" smtClean="0">
                <a:latin typeface="Calibri" pitchFamily="34" charset="0"/>
              </a:rPr>
              <a:t>Hemolysis</a:t>
            </a:r>
            <a:r>
              <a:rPr lang="fr-BE" sz="1600" b="1" dirty="0" smtClean="0">
                <a:solidFill>
                  <a:schemeClr val="bg1"/>
                </a:solidFill>
                <a:latin typeface="Calibri" pitchFamily="34" charset="0"/>
              </a:rPr>
              <a:t> </a:t>
            </a:r>
            <a:r>
              <a:rPr lang="fr-BE" sz="1600" b="1" dirty="0" smtClean="0">
                <a:latin typeface="Calibri" pitchFamily="34" charset="0"/>
              </a:rPr>
              <a:t>- </a:t>
            </a:r>
            <a:r>
              <a:rPr lang="fr-BE" sz="1600" b="1" dirty="0" err="1" smtClean="0">
                <a:latin typeface="Calibri" pitchFamily="34" charset="0"/>
              </a:rPr>
              <a:t>Hemostasis</a:t>
            </a:r>
            <a:r>
              <a:rPr lang="fr-BE" sz="1600" b="1" dirty="0" smtClean="0">
                <a:latin typeface="Calibri" pitchFamily="34" charset="0"/>
              </a:rPr>
              <a:t> - </a:t>
            </a:r>
            <a:r>
              <a:rPr lang="fr-BE" sz="1600" b="1" dirty="0" smtClean="0">
                <a:solidFill>
                  <a:schemeClr val="bg1"/>
                </a:solidFill>
                <a:latin typeface="Calibri" pitchFamily="34" charset="0"/>
              </a:rPr>
              <a:t>Perspectives</a:t>
            </a:r>
            <a:endParaRPr lang="fr-BE" sz="1600" b="1" dirty="0">
              <a:solidFill>
                <a:schemeClr val="bg1"/>
              </a:solidFill>
              <a:latin typeface="Calibri" pitchFamily="34" charset="0"/>
            </a:endParaRPr>
          </a:p>
        </p:txBody>
      </p:sp>
      <p:sp>
        <p:nvSpPr>
          <p:cNvPr id="15" name="Titre 1"/>
          <p:cNvSpPr>
            <a:spLocks/>
          </p:cNvSpPr>
          <p:nvPr/>
        </p:nvSpPr>
        <p:spPr bwMode="auto">
          <a:xfrm>
            <a:off x="4211638" y="44995"/>
            <a:ext cx="4752429" cy="647701"/>
          </a:xfrm>
          <a:prstGeom prst="rect">
            <a:avLst/>
          </a:prstGeom>
          <a:noFill/>
          <a:ln w="9525">
            <a:noFill/>
            <a:miter lim="800000"/>
            <a:headEnd/>
            <a:tailEnd/>
          </a:ln>
        </p:spPr>
        <p:txBody>
          <a:bodyPr anchor="b"/>
          <a:lstStyle/>
          <a:p>
            <a:pPr>
              <a:lnSpc>
                <a:spcPct val="90000"/>
              </a:lnSpc>
            </a:pPr>
            <a:r>
              <a:rPr lang="fr-BE" sz="2800" dirty="0" smtClean="0">
                <a:solidFill>
                  <a:srgbClr val="1E6BBD"/>
                </a:solidFill>
                <a:latin typeface="Calibri" pitchFamily="34" charset="0"/>
                <a:cs typeface="Arial" charset="0"/>
              </a:rPr>
              <a:t>Conclusions</a:t>
            </a:r>
            <a:endParaRPr lang="fr-BE" sz="2800" dirty="0">
              <a:solidFill>
                <a:srgbClr val="1E6BBD"/>
              </a:solidFill>
              <a:latin typeface="Calibri" pitchFamily="34" charset="0"/>
              <a:cs typeface="Arial" charset="0"/>
            </a:endParaRPr>
          </a:p>
        </p:txBody>
      </p:sp>
      <p:pic>
        <p:nvPicPr>
          <p:cNvPr id="4" name="Image 3"/>
          <p:cNvPicPr>
            <a:picLocks noChangeAspect="1"/>
          </p:cNvPicPr>
          <p:nvPr/>
        </p:nvPicPr>
        <p:blipFill>
          <a:blip r:embed="rId7"/>
          <a:stretch>
            <a:fillRect/>
          </a:stretch>
        </p:blipFill>
        <p:spPr>
          <a:xfrm>
            <a:off x="155575" y="3923679"/>
            <a:ext cx="8730229" cy="2591025"/>
          </a:xfrm>
          <a:prstGeom prst="rect">
            <a:avLst/>
          </a:prstGeom>
        </p:spPr>
      </p:pic>
      <p:sp>
        <p:nvSpPr>
          <p:cNvPr id="5" name="ZoneTexte 4"/>
          <p:cNvSpPr txBox="1"/>
          <p:nvPr/>
        </p:nvSpPr>
        <p:spPr>
          <a:xfrm>
            <a:off x="6675786" y="5005619"/>
            <a:ext cx="2287806" cy="369332"/>
          </a:xfrm>
          <a:prstGeom prst="rect">
            <a:avLst/>
          </a:prstGeom>
          <a:noFill/>
        </p:spPr>
        <p:txBody>
          <a:bodyPr wrap="none" rtlCol="0">
            <a:spAutoFit/>
          </a:bodyPr>
          <a:lstStyle/>
          <a:p>
            <a:r>
              <a:rPr lang="fr-BE" dirty="0" smtClean="0">
                <a:solidFill>
                  <a:srgbClr val="002060"/>
                </a:solidFill>
              </a:rPr>
              <a:t>In collaboration </a:t>
            </a:r>
            <a:r>
              <a:rPr lang="fr-BE" dirty="0" err="1" smtClean="0">
                <a:solidFill>
                  <a:srgbClr val="002060"/>
                </a:solidFill>
              </a:rPr>
              <a:t>with</a:t>
            </a:r>
            <a:r>
              <a:rPr lang="fr-BE" dirty="0" smtClean="0">
                <a:solidFill>
                  <a:srgbClr val="002060"/>
                </a:solidFill>
              </a:rPr>
              <a:t> </a:t>
            </a:r>
            <a:endParaRPr lang="fr-BE" dirty="0">
              <a:solidFill>
                <a:srgbClr val="002060"/>
              </a:solidFill>
            </a:endParaRPr>
          </a:p>
        </p:txBody>
      </p:sp>
      <p:pic>
        <p:nvPicPr>
          <p:cNvPr id="7" name="Image 6"/>
          <p:cNvPicPr>
            <a:picLocks noChangeAspect="1"/>
          </p:cNvPicPr>
          <p:nvPr/>
        </p:nvPicPr>
        <p:blipFill>
          <a:blip r:embed="rId8"/>
          <a:stretch>
            <a:fillRect/>
          </a:stretch>
        </p:blipFill>
        <p:spPr>
          <a:xfrm>
            <a:off x="6485603" y="5397398"/>
            <a:ext cx="2555776" cy="484252"/>
          </a:xfrm>
          <a:prstGeom prst="rect">
            <a:avLst/>
          </a:prstGeom>
        </p:spPr>
      </p:pic>
      <p:sp>
        <p:nvSpPr>
          <p:cNvPr id="8" name="Rectangle 7"/>
          <p:cNvSpPr/>
          <p:nvPr/>
        </p:nvSpPr>
        <p:spPr>
          <a:xfrm>
            <a:off x="6485603" y="5005619"/>
            <a:ext cx="2555776" cy="8760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209910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body" idx="1"/>
          </p:nvPr>
        </p:nvSpPr>
        <p:spPr>
          <a:xfrm>
            <a:off x="1258888" y="1341438"/>
            <a:ext cx="6573837" cy="647700"/>
          </a:xfrm>
        </p:spPr>
        <p:txBody>
          <a:bodyPr/>
          <a:lstStyle/>
          <a:p>
            <a:pPr algn="ctr">
              <a:buFontTx/>
              <a:buNone/>
            </a:pPr>
            <a:r>
              <a:rPr lang="fr-BE" smtClean="0">
                <a:solidFill>
                  <a:schemeClr val="tx2"/>
                </a:solidFill>
              </a:rPr>
              <a:t>Thank you for your attention!</a:t>
            </a:r>
            <a:endParaRPr lang="fr-FR" smtClean="0">
              <a:solidFill>
                <a:schemeClr val="tx2"/>
              </a:solidFill>
            </a:endParaRPr>
          </a:p>
        </p:txBody>
      </p:sp>
      <p:pic>
        <p:nvPicPr>
          <p:cNvPr id="25293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788" y="2133600"/>
            <a:ext cx="6159500"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2932" name="Picture 4" descr="serp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7025" y="1303338"/>
            <a:ext cx="417513"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933" name="Text Box 5"/>
          <p:cNvSpPr txBox="1">
            <a:spLocks noChangeArrowheads="1"/>
          </p:cNvSpPr>
          <p:nvPr/>
        </p:nvSpPr>
        <p:spPr bwMode="auto">
          <a:xfrm>
            <a:off x="7215187" y="2311400"/>
            <a:ext cx="17081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spcBef>
                <a:spcPct val="20000"/>
              </a:spcBef>
              <a:buChar char="•"/>
              <a:defRPr sz="3000">
                <a:solidFill>
                  <a:srgbClr val="696E72"/>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696E72"/>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rgbClr val="696E72"/>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rgbClr val="87888A"/>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87888A"/>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87888A"/>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87888A"/>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87888A"/>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87888A"/>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fr-BE" sz="1400" dirty="0" err="1">
                <a:solidFill>
                  <a:schemeClr val="tx2"/>
                </a:solidFill>
              </a:rPr>
              <a:t>Department</a:t>
            </a:r>
            <a:r>
              <a:rPr lang="fr-BE" sz="1400" dirty="0">
                <a:solidFill>
                  <a:schemeClr val="tx2"/>
                </a:solidFill>
              </a:rPr>
              <a:t> of </a:t>
            </a:r>
            <a:r>
              <a:rPr lang="fr-BE" sz="1400" dirty="0" err="1" smtClean="0">
                <a:solidFill>
                  <a:schemeClr val="tx2"/>
                </a:solidFill>
              </a:rPr>
              <a:t>Pharmacy</a:t>
            </a:r>
            <a:endParaRPr lang="fr-FR" sz="1400" dirty="0">
              <a:solidFill>
                <a:schemeClr val="tx2"/>
              </a:solidFill>
            </a:endParaRPr>
          </a:p>
        </p:txBody>
      </p:sp>
      <p:pic>
        <p:nvPicPr>
          <p:cNvPr id="252934" name="Picture 6" descr="logoNTH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500" y="5265738"/>
            <a:ext cx="129540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935" name="Picture 7" descr="image_previe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5183188"/>
            <a:ext cx="792162"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936" name="Picture 9" descr="Logo Narilis">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7163" y="5157788"/>
            <a:ext cx="116998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937"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6375" y="5210175"/>
            <a:ext cx="1763713" cy="76041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2938"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46950" y="4878388"/>
            <a:ext cx="154622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2940" name="Picture 18" descr="image_mini"/>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0825" y="1052513"/>
            <a:ext cx="11652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noChangeArrowheads="1"/>
          </p:cNvPicPr>
          <p:nvPr/>
        </p:nvPicPr>
        <p:blipFill>
          <a:blip r:embed="rId12" cstate="print"/>
          <a:srcRect/>
          <a:stretch>
            <a:fillRect/>
          </a:stretch>
        </p:blipFill>
        <p:spPr bwMode="auto">
          <a:xfrm>
            <a:off x="0" y="6453188"/>
            <a:ext cx="9144000" cy="425450"/>
          </a:xfrm>
          <a:prstGeom prst="rect">
            <a:avLst/>
          </a:prstGeom>
          <a:noFill/>
          <a:ln w="9525">
            <a:noFill/>
            <a:miter lim="800000"/>
            <a:headEnd/>
            <a:tailEnd/>
          </a:ln>
        </p:spPr>
      </p:pic>
      <p:pic>
        <p:nvPicPr>
          <p:cNvPr id="15" name="Picture 3"/>
          <p:cNvPicPr>
            <a:picLocks noChangeAspect="1" noChangeArrowheads="1"/>
          </p:cNvPicPr>
          <p:nvPr/>
        </p:nvPicPr>
        <p:blipFill>
          <a:blip r:embed="rId13" cstate="print"/>
          <a:srcRect/>
          <a:stretch>
            <a:fillRect/>
          </a:stretch>
        </p:blipFill>
        <p:spPr bwMode="auto">
          <a:xfrm>
            <a:off x="-19050" y="0"/>
            <a:ext cx="4302125" cy="765175"/>
          </a:xfrm>
          <a:prstGeom prst="rect">
            <a:avLst/>
          </a:prstGeom>
          <a:noFill/>
          <a:ln w="9525">
            <a:noFill/>
            <a:miter lim="800000"/>
            <a:headEnd/>
            <a:tailEnd/>
          </a:ln>
        </p:spPr>
      </p:pic>
      <p:pic>
        <p:nvPicPr>
          <p:cNvPr id="16" name="Image 5" descr="logo DGO6 gris.pdf"/>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9848" y="5095081"/>
            <a:ext cx="1022989"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02027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Espace réservé du numéro de diapositive 5"/>
          <p:cNvSpPr txBox="1">
            <a:spLocks/>
          </p:cNvSpPr>
          <p:nvPr/>
        </p:nvSpPr>
        <p:spPr bwMode="auto">
          <a:xfrm>
            <a:off x="4876800" y="753427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000">
                <a:solidFill>
                  <a:srgbClr val="696E72"/>
                </a:solidFill>
                <a:latin typeface="Arial" panose="020B060402020202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rgbClr val="696E72"/>
                </a:solidFill>
                <a:latin typeface="Arial" panose="020B0604020202020204" pitchFamily="34" charset="0"/>
                <a:ea typeface="MS PGothic" panose="020B0600070205080204" pitchFamily="34" charset="-128"/>
              </a:defRPr>
            </a:lvl2pPr>
            <a:lvl3pPr marL="1143000" indent="-228600" defTabSz="457200">
              <a:spcBef>
                <a:spcPct val="20000"/>
              </a:spcBef>
              <a:buChar char="•"/>
              <a:defRPr sz="2400">
                <a:solidFill>
                  <a:srgbClr val="696E72"/>
                </a:solidFill>
                <a:latin typeface="Arial" panose="020B0604020202020204" pitchFamily="34" charset="0"/>
                <a:ea typeface="MS PGothic" panose="020B0600070205080204" pitchFamily="34" charset="-128"/>
              </a:defRPr>
            </a:lvl3pPr>
            <a:lvl4pPr marL="1600200" indent="-228600" defTabSz="457200">
              <a:spcBef>
                <a:spcPct val="20000"/>
              </a:spcBef>
              <a:buChar char="–"/>
              <a:defRPr sz="2000">
                <a:solidFill>
                  <a:srgbClr val="87888A"/>
                </a:solidFill>
                <a:latin typeface="Arial" panose="020B0604020202020204" pitchFamily="34" charset="0"/>
                <a:ea typeface="MS PGothic" panose="020B0600070205080204" pitchFamily="34" charset="-128"/>
              </a:defRPr>
            </a:lvl4pPr>
            <a:lvl5pPr marL="2057400" indent="-228600" defTabSz="457200">
              <a:spcBef>
                <a:spcPct val="20000"/>
              </a:spcBef>
              <a:buChar char="»"/>
              <a:defRPr sz="2000">
                <a:solidFill>
                  <a:srgbClr val="87888A"/>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87888A"/>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87888A"/>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87888A"/>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87888A"/>
                </a:solidFill>
                <a:latin typeface="Arial" panose="020B0604020202020204" pitchFamily="34" charset="0"/>
                <a:ea typeface="MS PGothic" panose="020B0600070205080204" pitchFamily="34" charset="-128"/>
              </a:defRPr>
            </a:lvl9pPr>
          </a:lstStyle>
          <a:p>
            <a:pPr eaLnBrk="1" hangingPunct="1">
              <a:spcBef>
                <a:spcPct val="0"/>
              </a:spcBef>
              <a:buFontTx/>
              <a:buNone/>
            </a:pPr>
            <a:fld id="{0793AA07-E26E-4DC9-B087-760E897D4B1A}" type="slidenum">
              <a:rPr lang="fr-FR" sz="1800">
                <a:solidFill>
                  <a:schemeClr val="tx1"/>
                </a:solidFill>
              </a:rPr>
              <a:pPr eaLnBrk="1" hangingPunct="1">
                <a:spcBef>
                  <a:spcPct val="0"/>
                </a:spcBef>
                <a:buFontTx/>
                <a:buNone/>
              </a:pPr>
              <a:t>49</a:t>
            </a:fld>
            <a:endParaRPr lang="fr-FR" sz="1800">
              <a:solidFill>
                <a:schemeClr val="tx1"/>
              </a:solidFill>
            </a:endParaRPr>
          </a:p>
        </p:txBody>
      </p:sp>
      <p:pic>
        <p:nvPicPr>
          <p:cNvPr id="254979" name="Image 2" descr="_DVA3635.jpg"/>
          <p:cNvPicPr>
            <a:picLocks noChangeAspect="1"/>
          </p:cNvPicPr>
          <p:nvPr/>
        </p:nvPicPr>
        <p:blipFill>
          <a:blip r:embed="rId3">
            <a:extLst>
              <a:ext uri="{28A0092B-C50C-407E-A947-70E740481C1C}">
                <a14:useLocalDpi xmlns:a14="http://schemas.microsoft.com/office/drawing/2010/main" val="0"/>
              </a:ext>
            </a:extLst>
          </a:blip>
          <a:srcRect r="17760"/>
          <a:stretch>
            <a:fillRect/>
          </a:stretch>
        </p:blipFill>
        <p:spPr bwMode="auto">
          <a:xfrm>
            <a:off x="2320925" y="1393825"/>
            <a:ext cx="4689475"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980" name="ZoneTexte 4"/>
          <p:cNvSpPr txBox="1">
            <a:spLocks noChangeArrowheads="1"/>
          </p:cNvSpPr>
          <p:nvPr/>
        </p:nvSpPr>
        <p:spPr bwMode="auto">
          <a:xfrm>
            <a:off x="3533775" y="5183188"/>
            <a:ext cx="2660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3000">
                <a:solidFill>
                  <a:srgbClr val="696E72"/>
                </a:solidFill>
                <a:latin typeface="Arial" panose="020B0604020202020204" pitchFamily="34" charset="0"/>
                <a:ea typeface="MS PGothic" panose="020B0600070205080204" pitchFamily="34" charset="-128"/>
              </a:defRPr>
            </a:lvl1pPr>
            <a:lvl2pPr marL="742950" indent="-285750" defTabSz="457200">
              <a:spcBef>
                <a:spcPct val="20000"/>
              </a:spcBef>
              <a:buFont typeface="Arial" panose="020B0604020202020204" pitchFamily="34" charset="0"/>
              <a:buChar char="•"/>
              <a:defRPr sz="2800">
                <a:solidFill>
                  <a:srgbClr val="696E72"/>
                </a:solidFill>
                <a:latin typeface="Arial" panose="020B0604020202020204" pitchFamily="34" charset="0"/>
                <a:ea typeface="MS PGothic" panose="020B0600070205080204" pitchFamily="34" charset="-128"/>
              </a:defRPr>
            </a:lvl2pPr>
            <a:lvl3pPr marL="1143000" indent="-228600" defTabSz="457200">
              <a:spcBef>
                <a:spcPct val="20000"/>
              </a:spcBef>
              <a:buChar char="•"/>
              <a:defRPr sz="2400">
                <a:solidFill>
                  <a:srgbClr val="696E72"/>
                </a:solidFill>
                <a:latin typeface="Arial" panose="020B0604020202020204" pitchFamily="34" charset="0"/>
                <a:ea typeface="MS PGothic" panose="020B0600070205080204" pitchFamily="34" charset="-128"/>
              </a:defRPr>
            </a:lvl3pPr>
            <a:lvl4pPr marL="1600200" indent="-228600" defTabSz="457200">
              <a:spcBef>
                <a:spcPct val="20000"/>
              </a:spcBef>
              <a:buChar char="–"/>
              <a:defRPr sz="2000">
                <a:solidFill>
                  <a:srgbClr val="87888A"/>
                </a:solidFill>
                <a:latin typeface="Arial" panose="020B0604020202020204" pitchFamily="34" charset="0"/>
                <a:ea typeface="MS PGothic" panose="020B0600070205080204" pitchFamily="34" charset="-128"/>
              </a:defRPr>
            </a:lvl4pPr>
            <a:lvl5pPr marL="2057400" indent="-228600" defTabSz="457200">
              <a:spcBef>
                <a:spcPct val="20000"/>
              </a:spcBef>
              <a:buChar char="»"/>
              <a:defRPr sz="2000">
                <a:solidFill>
                  <a:srgbClr val="87888A"/>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Char char="»"/>
              <a:defRPr sz="2000">
                <a:solidFill>
                  <a:srgbClr val="87888A"/>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Char char="»"/>
              <a:defRPr sz="2000">
                <a:solidFill>
                  <a:srgbClr val="87888A"/>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Char char="»"/>
              <a:defRPr sz="2000">
                <a:solidFill>
                  <a:srgbClr val="87888A"/>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Char char="»"/>
              <a:defRPr sz="2000">
                <a:solidFill>
                  <a:srgbClr val="87888A"/>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fr-FR" sz="1800">
                <a:solidFill>
                  <a:schemeClr val="bg1"/>
                </a:solidFill>
              </a:rPr>
              <a:t>Namur Nanosafety team</a:t>
            </a:r>
          </a:p>
        </p:txBody>
      </p:sp>
      <p:pic>
        <p:nvPicPr>
          <p:cNvPr id="254981" name="Image 5" descr="logo DGO6 gris.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68413"/>
            <a:ext cx="1612900"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98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4150" y="1393825"/>
            <a:ext cx="1223963"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983" name="Text Box 7"/>
          <p:cNvSpPr txBox="1">
            <a:spLocks noChangeArrowheads="1"/>
          </p:cNvSpPr>
          <p:nvPr/>
        </p:nvSpPr>
        <p:spPr bwMode="auto">
          <a:xfrm>
            <a:off x="2843808" y="5837922"/>
            <a:ext cx="34394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000">
                <a:solidFill>
                  <a:srgbClr val="696E72"/>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696E72"/>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rgbClr val="696E72"/>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rgbClr val="87888A"/>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rgbClr val="87888A"/>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rgbClr val="87888A"/>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rgbClr val="87888A"/>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rgbClr val="87888A"/>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rgbClr val="87888A"/>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fr-BE" sz="2400" b="1" dirty="0">
                <a:solidFill>
                  <a:schemeClr val="accent1">
                    <a:lumMod val="75000"/>
                  </a:schemeClr>
                </a:solidFill>
              </a:rPr>
              <a:t>julie.laloy@unamur.be</a:t>
            </a:r>
            <a:endParaRPr lang="fr-FR" sz="2400" b="1" dirty="0">
              <a:solidFill>
                <a:schemeClr val="accent1">
                  <a:lumMod val="75000"/>
                </a:schemeClr>
              </a:solidFill>
            </a:endParaRPr>
          </a:p>
        </p:txBody>
      </p:sp>
      <p:pic>
        <p:nvPicPr>
          <p:cNvPr id="8" name="Picture 4"/>
          <p:cNvPicPr>
            <a:picLocks noChangeAspect="1" noChangeArrowheads="1"/>
          </p:cNvPicPr>
          <p:nvPr/>
        </p:nvPicPr>
        <p:blipFill>
          <a:blip r:embed="rId6" cstate="print"/>
          <a:srcRect/>
          <a:stretch>
            <a:fillRect/>
          </a:stretch>
        </p:blipFill>
        <p:spPr bwMode="auto">
          <a:xfrm>
            <a:off x="0" y="6453188"/>
            <a:ext cx="9144000" cy="425450"/>
          </a:xfrm>
          <a:prstGeom prst="rect">
            <a:avLst/>
          </a:prstGeom>
          <a:noFill/>
          <a:ln w="9525">
            <a:noFill/>
            <a:miter lim="800000"/>
            <a:headEnd/>
            <a:tailEnd/>
          </a:ln>
        </p:spPr>
      </p:pic>
      <p:pic>
        <p:nvPicPr>
          <p:cNvPr id="10" name="Picture 3"/>
          <p:cNvPicPr>
            <a:picLocks noChangeAspect="1" noChangeArrowheads="1"/>
          </p:cNvPicPr>
          <p:nvPr/>
        </p:nvPicPr>
        <p:blipFill>
          <a:blip r:embed="rId7" cstate="print"/>
          <a:srcRect/>
          <a:stretch>
            <a:fillRect/>
          </a:stretch>
        </p:blipFill>
        <p:spPr bwMode="auto">
          <a:xfrm>
            <a:off x="-19050" y="0"/>
            <a:ext cx="4302125" cy="765175"/>
          </a:xfrm>
          <a:prstGeom prst="rect">
            <a:avLst/>
          </a:prstGeom>
          <a:noFill/>
          <a:ln w="9525">
            <a:noFill/>
            <a:miter lim="800000"/>
            <a:headEnd/>
            <a:tailEnd/>
          </a:ln>
        </p:spPr>
      </p:pic>
    </p:spTree>
    <p:extLst>
      <p:ext uri="{BB962C8B-B14F-4D97-AF65-F5344CB8AC3E}">
        <p14:creationId xmlns:p14="http://schemas.microsoft.com/office/powerpoint/2010/main" val="271671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5" name="Picture 3"/>
          <p:cNvPicPr>
            <a:picLocks noChangeAspect="1" noChangeArrowheads="1"/>
          </p:cNvPicPr>
          <p:nvPr/>
        </p:nvPicPr>
        <p:blipFill>
          <a:blip r:embed="rId3"/>
          <a:srcRect/>
          <a:stretch>
            <a:fillRect/>
          </a:stretch>
        </p:blipFill>
        <p:spPr bwMode="auto">
          <a:xfrm>
            <a:off x="-19050" y="0"/>
            <a:ext cx="4302125" cy="765175"/>
          </a:xfrm>
          <a:prstGeom prst="rect">
            <a:avLst/>
          </a:prstGeom>
          <a:noFill/>
          <a:ln w="9525">
            <a:noFill/>
            <a:miter lim="800000"/>
            <a:headEnd/>
            <a:tailEnd/>
          </a:ln>
        </p:spPr>
      </p:pic>
      <p:pic>
        <p:nvPicPr>
          <p:cNvPr id="205826" name="Picture 4"/>
          <p:cNvPicPr>
            <a:picLocks noChangeAspect="1" noChangeArrowheads="1"/>
          </p:cNvPicPr>
          <p:nvPr/>
        </p:nvPicPr>
        <p:blipFill>
          <a:blip r:embed="rId4"/>
          <a:srcRect/>
          <a:stretch>
            <a:fillRect/>
          </a:stretch>
        </p:blipFill>
        <p:spPr bwMode="auto">
          <a:xfrm>
            <a:off x="0" y="6453188"/>
            <a:ext cx="9144000" cy="425450"/>
          </a:xfrm>
          <a:prstGeom prst="rect">
            <a:avLst/>
          </a:prstGeom>
          <a:noFill/>
          <a:ln w="9525">
            <a:noFill/>
            <a:miter lim="800000"/>
            <a:headEnd/>
            <a:tailEnd/>
          </a:ln>
        </p:spPr>
      </p:pic>
      <p:pic>
        <p:nvPicPr>
          <p:cNvPr id="205835" name="Picture 3"/>
          <p:cNvPicPr>
            <a:picLocks noChangeAspect="1" noChangeArrowheads="1"/>
          </p:cNvPicPr>
          <p:nvPr/>
        </p:nvPicPr>
        <p:blipFill>
          <a:blip r:embed="rId5"/>
          <a:srcRect/>
          <a:stretch>
            <a:fillRect/>
          </a:stretch>
        </p:blipFill>
        <p:spPr bwMode="auto">
          <a:xfrm>
            <a:off x="1139826" y="969963"/>
            <a:ext cx="6865938" cy="4800600"/>
          </a:xfrm>
          <a:prstGeom prst="rect">
            <a:avLst/>
          </a:prstGeom>
          <a:noFill/>
          <a:ln w="9525">
            <a:noFill/>
            <a:miter lim="800000"/>
            <a:headEnd/>
            <a:tailEnd/>
          </a:ln>
        </p:spPr>
      </p:pic>
      <p:sp>
        <p:nvSpPr>
          <p:cNvPr id="205836" name="Text Box 4"/>
          <p:cNvSpPr txBox="1">
            <a:spLocks noChangeArrowheads="1"/>
          </p:cNvSpPr>
          <p:nvPr/>
        </p:nvSpPr>
        <p:spPr bwMode="auto">
          <a:xfrm>
            <a:off x="1619251" y="2452688"/>
            <a:ext cx="503238" cy="314325"/>
          </a:xfrm>
          <a:prstGeom prst="rect">
            <a:avLst/>
          </a:prstGeom>
          <a:noFill/>
          <a:ln w="9525">
            <a:solidFill>
              <a:srgbClr val="777777"/>
            </a:solidFill>
            <a:miter lim="800000"/>
            <a:headEnd/>
            <a:tailEnd/>
          </a:ln>
        </p:spPr>
        <p:txBody>
          <a:bodyPr>
            <a:spAutoFit/>
          </a:bodyPr>
          <a:lstStyle/>
          <a:p>
            <a:pPr>
              <a:spcBef>
                <a:spcPct val="50000"/>
              </a:spcBef>
            </a:pPr>
            <a:r>
              <a:rPr lang="fr-BE" sz="1400">
                <a:solidFill>
                  <a:srgbClr val="777777"/>
                </a:solidFill>
                <a:ea typeface="ＭＳ Ｐゴシック"/>
                <a:cs typeface="ＭＳ Ｐゴシック"/>
              </a:rPr>
              <a:t>TF</a:t>
            </a:r>
            <a:endParaRPr lang="fr-FR" sz="1400">
              <a:solidFill>
                <a:srgbClr val="777777"/>
              </a:solidFill>
              <a:ea typeface="ＭＳ Ｐゴシック"/>
              <a:cs typeface="ＭＳ Ｐゴシック"/>
            </a:endParaRPr>
          </a:p>
        </p:txBody>
      </p:sp>
      <p:sp>
        <p:nvSpPr>
          <p:cNvPr id="205837" name="Text Box 5"/>
          <p:cNvSpPr txBox="1">
            <a:spLocks noChangeArrowheads="1"/>
          </p:cNvSpPr>
          <p:nvPr/>
        </p:nvSpPr>
        <p:spPr bwMode="auto">
          <a:xfrm>
            <a:off x="1185863" y="2838451"/>
            <a:ext cx="1223963" cy="314325"/>
          </a:xfrm>
          <a:prstGeom prst="rect">
            <a:avLst/>
          </a:prstGeom>
          <a:noFill/>
          <a:ln w="9525">
            <a:solidFill>
              <a:srgbClr val="777777"/>
            </a:solidFill>
            <a:miter lim="800000"/>
            <a:headEnd/>
            <a:tailEnd/>
          </a:ln>
        </p:spPr>
        <p:txBody>
          <a:bodyPr>
            <a:spAutoFit/>
          </a:bodyPr>
          <a:lstStyle/>
          <a:p>
            <a:pPr>
              <a:spcBef>
                <a:spcPct val="50000"/>
              </a:spcBef>
            </a:pPr>
            <a:r>
              <a:rPr lang="fr-BE" sz="1400">
                <a:solidFill>
                  <a:srgbClr val="777777"/>
                </a:solidFill>
                <a:ea typeface="ＭＳ Ｐゴシック"/>
                <a:cs typeface="ＭＳ Ｐゴシック"/>
              </a:rPr>
              <a:t>CYTOKINES</a:t>
            </a:r>
            <a:endParaRPr lang="fr-FR" sz="1400">
              <a:solidFill>
                <a:srgbClr val="777777"/>
              </a:solidFill>
              <a:ea typeface="ＭＳ Ｐゴシック"/>
              <a:cs typeface="ＭＳ Ｐゴシック"/>
            </a:endParaRPr>
          </a:p>
        </p:txBody>
      </p:sp>
      <p:sp>
        <p:nvSpPr>
          <p:cNvPr id="205838" name="Text Box 6"/>
          <p:cNvSpPr txBox="1">
            <a:spLocks noChangeArrowheads="1"/>
          </p:cNvSpPr>
          <p:nvPr/>
        </p:nvSpPr>
        <p:spPr bwMode="auto">
          <a:xfrm>
            <a:off x="1042988" y="3316288"/>
            <a:ext cx="1439863" cy="314325"/>
          </a:xfrm>
          <a:prstGeom prst="rect">
            <a:avLst/>
          </a:prstGeom>
          <a:noFill/>
          <a:ln w="9525">
            <a:solidFill>
              <a:srgbClr val="777777"/>
            </a:solidFill>
            <a:miter lim="800000"/>
            <a:headEnd/>
            <a:tailEnd/>
          </a:ln>
        </p:spPr>
        <p:txBody>
          <a:bodyPr>
            <a:spAutoFit/>
          </a:bodyPr>
          <a:lstStyle/>
          <a:p>
            <a:pPr algn="ctr">
              <a:spcBef>
                <a:spcPct val="50000"/>
              </a:spcBef>
            </a:pPr>
            <a:r>
              <a:rPr lang="fr-BE" sz="1400">
                <a:solidFill>
                  <a:srgbClr val="777777"/>
                </a:solidFill>
                <a:ea typeface="ＭＳ Ｐゴシック"/>
                <a:cs typeface="ＭＳ Ｐゴシック"/>
              </a:rPr>
              <a:t>CHEMOKINES</a:t>
            </a:r>
            <a:endParaRPr lang="fr-FR" sz="1400">
              <a:solidFill>
                <a:srgbClr val="777777"/>
              </a:solidFill>
              <a:ea typeface="ＭＳ Ｐゴシック"/>
              <a:cs typeface="ＭＳ Ｐゴシック"/>
            </a:endParaRPr>
          </a:p>
        </p:txBody>
      </p:sp>
      <p:sp>
        <p:nvSpPr>
          <p:cNvPr id="205839" name="Text Box 7"/>
          <p:cNvSpPr txBox="1">
            <a:spLocks noChangeArrowheads="1"/>
          </p:cNvSpPr>
          <p:nvPr/>
        </p:nvSpPr>
        <p:spPr bwMode="auto">
          <a:xfrm>
            <a:off x="754063" y="3990976"/>
            <a:ext cx="1800225" cy="314325"/>
          </a:xfrm>
          <a:prstGeom prst="rect">
            <a:avLst/>
          </a:prstGeom>
          <a:noFill/>
          <a:ln w="9525">
            <a:solidFill>
              <a:srgbClr val="777777"/>
            </a:solidFill>
            <a:miter lim="800000"/>
            <a:headEnd/>
            <a:tailEnd/>
          </a:ln>
        </p:spPr>
        <p:txBody>
          <a:bodyPr>
            <a:spAutoFit/>
          </a:bodyPr>
          <a:lstStyle/>
          <a:p>
            <a:pPr algn="ctr">
              <a:spcBef>
                <a:spcPct val="50000"/>
              </a:spcBef>
            </a:pPr>
            <a:r>
              <a:rPr lang="fr-BE" sz="1400">
                <a:solidFill>
                  <a:srgbClr val="777777"/>
                </a:solidFill>
                <a:ea typeface="ＭＳ Ｐゴシック"/>
                <a:cs typeface="ＭＳ Ｐゴシック"/>
              </a:rPr>
              <a:t>LIPID MEDIATORS</a:t>
            </a:r>
            <a:endParaRPr lang="fr-FR" sz="1400">
              <a:solidFill>
                <a:srgbClr val="777777"/>
              </a:solidFill>
              <a:ea typeface="ＭＳ Ｐゴシック"/>
              <a:cs typeface="ＭＳ Ｐゴシック"/>
            </a:endParaRPr>
          </a:p>
        </p:txBody>
      </p:sp>
      <p:sp>
        <p:nvSpPr>
          <p:cNvPr id="205828" name="Text Box 4"/>
          <p:cNvSpPr txBox="1">
            <a:spLocks noChangeArrowheads="1"/>
          </p:cNvSpPr>
          <p:nvPr/>
        </p:nvSpPr>
        <p:spPr bwMode="auto">
          <a:xfrm>
            <a:off x="947738" y="2959100"/>
            <a:ext cx="184150" cy="822325"/>
          </a:xfrm>
          <a:prstGeom prst="rect">
            <a:avLst/>
          </a:prstGeom>
          <a:noFill/>
          <a:ln w="9525">
            <a:noFill/>
            <a:miter lim="800000"/>
            <a:headEnd/>
            <a:tailEnd/>
          </a:ln>
        </p:spPr>
        <p:txBody>
          <a:bodyPr wrap="none">
            <a:spAutoFit/>
          </a:bodyPr>
          <a:lstStyle/>
          <a:p>
            <a:pPr algn="just" eaLnBrk="0" hangingPunct="0"/>
            <a:endParaRPr lang="en-US" sz="2400">
              <a:ea typeface="ＭＳ Ｐゴシック"/>
              <a:cs typeface="ＭＳ Ｐゴシック"/>
            </a:endParaRPr>
          </a:p>
          <a:p>
            <a:pPr algn="just" eaLnBrk="0" hangingPunct="0"/>
            <a:endParaRPr lang="en-US" sz="2400">
              <a:ea typeface="ＭＳ Ｐゴシック"/>
              <a:cs typeface="ＭＳ Ｐゴシック"/>
            </a:endParaRPr>
          </a:p>
        </p:txBody>
      </p:sp>
      <p:sp>
        <p:nvSpPr>
          <p:cNvPr id="205829" name="Text Box 8"/>
          <p:cNvSpPr txBox="1">
            <a:spLocks noChangeArrowheads="1"/>
          </p:cNvSpPr>
          <p:nvPr/>
        </p:nvSpPr>
        <p:spPr bwMode="auto">
          <a:xfrm>
            <a:off x="1042988" y="5816600"/>
            <a:ext cx="7305675" cy="276225"/>
          </a:xfrm>
          <a:prstGeom prst="rect">
            <a:avLst/>
          </a:prstGeom>
          <a:noFill/>
          <a:ln w="9525">
            <a:noFill/>
            <a:miter lim="800000"/>
            <a:headEnd/>
            <a:tailEnd/>
          </a:ln>
        </p:spPr>
        <p:txBody>
          <a:bodyPr>
            <a:spAutoFit/>
          </a:bodyPr>
          <a:lstStyle/>
          <a:p>
            <a:pPr algn="r">
              <a:spcBef>
                <a:spcPct val="50000"/>
              </a:spcBef>
            </a:pPr>
            <a:r>
              <a:rPr lang="fr-BE" sz="1200" i="1">
                <a:solidFill>
                  <a:schemeClr val="tx2"/>
                </a:solidFill>
                <a:ea typeface="ＭＳ Ｐゴシック"/>
                <a:cs typeface="ＭＳ Ｐゴシック"/>
              </a:rPr>
              <a:t> From « Nanotoxicity » SC Sahu and DA Casciano – Ed Wiley - 2009</a:t>
            </a:r>
            <a:endParaRPr lang="fr-FR" sz="1200" i="1">
              <a:solidFill>
                <a:schemeClr val="tx2"/>
              </a:solidFill>
              <a:ea typeface="ＭＳ Ｐゴシック"/>
              <a:cs typeface="ＭＳ Ｐゴシック"/>
            </a:endParaRPr>
          </a:p>
        </p:txBody>
      </p:sp>
      <p:sp>
        <p:nvSpPr>
          <p:cNvPr id="205833" name="Titre 1"/>
          <p:cNvSpPr>
            <a:spLocks/>
          </p:cNvSpPr>
          <p:nvPr/>
        </p:nvSpPr>
        <p:spPr bwMode="auto">
          <a:xfrm>
            <a:off x="4211638" y="115888"/>
            <a:ext cx="4959350" cy="647700"/>
          </a:xfrm>
          <a:prstGeom prst="rect">
            <a:avLst/>
          </a:prstGeom>
          <a:noFill/>
          <a:ln w="9525">
            <a:noFill/>
            <a:miter lim="800000"/>
            <a:headEnd/>
            <a:tailEnd/>
          </a:ln>
        </p:spPr>
        <p:txBody>
          <a:bodyPr anchor="b"/>
          <a:lstStyle/>
          <a:p>
            <a:pPr>
              <a:lnSpc>
                <a:spcPct val="90000"/>
              </a:lnSpc>
            </a:pPr>
            <a:r>
              <a:rPr lang="fr-BE" sz="2400">
                <a:solidFill>
                  <a:srgbClr val="1E6BBD"/>
                </a:solidFill>
                <a:latin typeface="Calibri" pitchFamily="34" charset="0"/>
                <a:cs typeface="Arial" charset="0"/>
              </a:rPr>
              <a:t>Human hemocompatibility</a:t>
            </a:r>
          </a:p>
          <a:p>
            <a:pPr>
              <a:lnSpc>
                <a:spcPct val="90000"/>
              </a:lnSpc>
            </a:pPr>
            <a:r>
              <a:rPr lang="fr-BE" sz="2400">
                <a:solidFill>
                  <a:srgbClr val="1E6BBD"/>
                </a:solidFill>
                <a:latin typeface="Calibri" pitchFamily="34" charset="0"/>
                <a:cs typeface="Arial" charset="0"/>
              </a:rPr>
              <a:t>NP impact on …</a:t>
            </a:r>
          </a:p>
        </p:txBody>
      </p:sp>
      <p:sp>
        <p:nvSpPr>
          <p:cNvPr id="205834" name="ZoneTexte 21"/>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b="1" dirty="0">
                <a:solidFill>
                  <a:schemeClr val="bg1"/>
                </a:solidFill>
                <a:latin typeface="Calibri" pitchFamily="34" charset="0"/>
              </a:rPr>
              <a:t>Introduction</a:t>
            </a:r>
            <a:r>
              <a:rPr lang="fr-BE" sz="1600" dirty="0">
                <a:solidFill>
                  <a:schemeClr val="tx2"/>
                </a:solidFill>
                <a:latin typeface="Calibri" pitchFamily="34" charset="0"/>
              </a:rPr>
              <a:t> </a:t>
            </a:r>
            <a:r>
              <a:rPr lang="fr-BE" sz="1600" dirty="0">
                <a:latin typeface="Calibri" pitchFamily="34" charset="0"/>
              </a:rPr>
              <a:t>– </a:t>
            </a:r>
            <a:r>
              <a:rPr lang="fr-BE" sz="1600" dirty="0" err="1">
                <a:latin typeface="Calibri" pitchFamily="34" charset="0"/>
              </a:rPr>
              <a:t>Hemolysis</a:t>
            </a:r>
            <a:r>
              <a:rPr lang="fr-BE" sz="1600" dirty="0">
                <a:latin typeface="Calibri" pitchFamily="34" charset="0"/>
              </a:rPr>
              <a:t> – </a:t>
            </a:r>
            <a:r>
              <a:rPr lang="fr-BE" sz="1600" dirty="0" err="1">
                <a:latin typeface="Calibri" pitchFamily="34" charset="0"/>
              </a:rPr>
              <a:t>Primary</a:t>
            </a:r>
            <a:r>
              <a:rPr lang="fr-BE" sz="1600" dirty="0">
                <a:latin typeface="Calibri" pitchFamily="34" charset="0"/>
              </a:rPr>
              <a:t> </a:t>
            </a:r>
            <a:r>
              <a:rPr lang="fr-BE" sz="1600" dirty="0" err="1">
                <a:latin typeface="Calibri" pitchFamily="34" charset="0"/>
              </a:rPr>
              <a:t>haemostasis</a:t>
            </a:r>
            <a:r>
              <a:rPr lang="fr-BE" sz="1600" dirty="0">
                <a:latin typeface="Calibri" pitchFamily="34" charset="0"/>
              </a:rPr>
              <a:t> – </a:t>
            </a:r>
            <a:r>
              <a:rPr lang="fr-BE" sz="1600" dirty="0" err="1">
                <a:latin typeface="Calibri" pitchFamily="34" charset="0"/>
              </a:rPr>
              <a:t>Secondary</a:t>
            </a:r>
            <a:r>
              <a:rPr lang="fr-BE" sz="1600" dirty="0">
                <a:latin typeface="Calibri" pitchFamily="34" charset="0"/>
              </a:rPr>
              <a:t> </a:t>
            </a:r>
            <a:r>
              <a:rPr lang="fr-BE" sz="1600" dirty="0" err="1">
                <a:latin typeface="Calibri" pitchFamily="34" charset="0"/>
              </a:rPr>
              <a:t>haemostasis</a:t>
            </a:r>
            <a:r>
              <a:rPr lang="fr-BE" sz="1600" dirty="0">
                <a:latin typeface="Calibri" pitchFamily="34" charset="0"/>
              </a:rPr>
              <a:t> – </a:t>
            </a:r>
            <a:r>
              <a:rPr lang="fr-BE" sz="1600" dirty="0" err="1">
                <a:latin typeface="Calibri" pitchFamily="34" charset="0"/>
              </a:rPr>
              <a:t>Fibrinolysis</a:t>
            </a:r>
            <a:r>
              <a:rPr lang="fr-BE" sz="1600" dirty="0">
                <a:latin typeface="Calibri" pitchFamily="34" charset="0"/>
              </a:rPr>
              <a:t> - Conclusion</a:t>
            </a:r>
          </a:p>
        </p:txBody>
      </p:sp>
    </p:spTree>
    <p:extLst>
      <p:ext uri="{BB962C8B-B14F-4D97-AF65-F5344CB8AC3E}">
        <p14:creationId xmlns:p14="http://schemas.microsoft.com/office/powerpoint/2010/main" val="3298604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5" name="Picture 3"/>
          <p:cNvPicPr>
            <a:picLocks noChangeAspect="1" noChangeArrowheads="1"/>
          </p:cNvPicPr>
          <p:nvPr/>
        </p:nvPicPr>
        <p:blipFill>
          <a:blip r:embed="rId3"/>
          <a:srcRect/>
          <a:stretch>
            <a:fillRect/>
          </a:stretch>
        </p:blipFill>
        <p:spPr bwMode="auto">
          <a:xfrm>
            <a:off x="-19050" y="0"/>
            <a:ext cx="4302125" cy="765175"/>
          </a:xfrm>
          <a:prstGeom prst="rect">
            <a:avLst/>
          </a:prstGeom>
          <a:noFill/>
          <a:ln w="9525">
            <a:noFill/>
            <a:miter lim="800000"/>
            <a:headEnd/>
            <a:tailEnd/>
          </a:ln>
        </p:spPr>
      </p:pic>
      <p:pic>
        <p:nvPicPr>
          <p:cNvPr id="205826" name="Picture 4"/>
          <p:cNvPicPr>
            <a:picLocks noChangeAspect="1" noChangeArrowheads="1"/>
          </p:cNvPicPr>
          <p:nvPr/>
        </p:nvPicPr>
        <p:blipFill>
          <a:blip r:embed="rId4"/>
          <a:srcRect/>
          <a:stretch>
            <a:fillRect/>
          </a:stretch>
        </p:blipFill>
        <p:spPr bwMode="auto">
          <a:xfrm>
            <a:off x="0" y="6453188"/>
            <a:ext cx="9144000" cy="425450"/>
          </a:xfrm>
          <a:prstGeom prst="rect">
            <a:avLst/>
          </a:prstGeom>
          <a:noFill/>
          <a:ln w="9525">
            <a:noFill/>
            <a:miter lim="800000"/>
            <a:headEnd/>
            <a:tailEnd/>
          </a:ln>
        </p:spPr>
      </p:pic>
      <p:grpSp>
        <p:nvGrpSpPr>
          <p:cNvPr id="205827" name="Group 2"/>
          <p:cNvGrpSpPr>
            <a:grpSpLocks/>
          </p:cNvGrpSpPr>
          <p:nvPr/>
        </p:nvGrpSpPr>
        <p:grpSpPr bwMode="auto">
          <a:xfrm>
            <a:off x="754063" y="969963"/>
            <a:ext cx="7251700" cy="4800600"/>
            <a:chOff x="249" y="847"/>
            <a:chExt cx="4568" cy="3024"/>
          </a:xfrm>
        </p:grpSpPr>
        <p:pic>
          <p:nvPicPr>
            <p:cNvPr id="205835" name="Picture 3"/>
            <p:cNvPicPr>
              <a:picLocks noChangeAspect="1" noChangeArrowheads="1"/>
            </p:cNvPicPr>
            <p:nvPr/>
          </p:nvPicPr>
          <p:blipFill>
            <a:blip r:embed="rId5"/>
            <a:srcRect/>
            <a:stretch>
              <a:fillRect/>
            </a:stretch>
          </p:blipFill>
          <p:spPr bwMode="auto">
            <a:xfrm>
              <a:off x="492" y="847"/>
              <a:ext cx="4325" cy="3024"/>
            </a:xfrm>
            <a:prstGeom prst="rect">
              <a:avLst/>
            </a:prstGeom>
            <a:noFill/>
            <a:ln w="9525">
              <a:noFill/>
              <a:miter lim="800000"/>
              <a:headEnd/>
              <a:tailEnd/>
            </a:ln>
          </p:spPr>
        </p:pic>
        <p:sp>
          <p:nvSpPr>
            <p:cNvPr id="205836" name="Text Box 4"/>
            <p:cNvSpPr txBox="1">
              <a:spLocks noChangeArrowheads="1"/>
            </p:cNvSpPr>
            <p:nvPr/>
          </p:nvSpPr>
          <p:spPr bwMode="auto">
            <a:xfrm>
              <a:off x="794" y="1781"/>
              <a:ext cx="317" cy="198"/>
            </a:xfrm>
            <a:prstGeom prst="rect">
              <a:avLst/>
            </a:prstGeom>
            <a:noFill/>
            <a:ln w="9525">
              <a:solidFill>
                <a:srgbClr val="777777"/>
              </a:solidFill>
              <a:miter lim="800000"/>
              <a:headEnd/>
              <a:tailEnd/>
            </a:ln>
          </p:spPr>
          <p:txBody>
            <a:bodyPr>
              <a:spAutoFit/>
            </a:bodyPr>
            <a:lstStyle/>
            <a:p>
              <a:pPr>
                <a:spcBef>
                  <a:spcPct val="50000"/>
                </a:spcBef>
              </a:pPr>
              <a:r>
                <a:rPr lang="fr-BE" sz="1400">
                  <a:solidFill>
                    <a:srgbClr val="777777"/>
                  </a:solidFill>
                  <a:ea typeface="ＭＳ Ｐゴシック"/>
                  <a:cs typeface="ＭＳ Ｐゴシック"/>
                </a:rPr>
                <a:t>TF</a:t>
              </a:r>
              <a:endParaRPr lang="fr-FR" sz="1400">
                <a:solidFill>
                  <a:srgbClr val="777777"/>
                </a:solidFill>
                <a:ea typeface="ＭＳ Ｐゴシック"/>
                <a:cs typeface="ＭＳ Ｐゴシック"/>
              </a:endParaRPr>
            </a:p>
          </p:txBody>
        </p:sp>
        <p:sp>
          <p:nvSpPr>
            <p:cNvPr id="205837" name="Text Box 5"/>
            <p:cNvSpPr txBox="1">
              <a:spLocks noChangeArrowheads="1"/>
            </p:cNvSpPr>
            <p:nvPr/>
          </p:nvSpPr>
          <p:spPr bwMode="auto">
            <a:xfrm>
              <a:off x="521" y="2024"/>
              <a:ext cx="771" cy="198"/>
            </a:xfrm>
            <a:prstGeom prst="rect">
              <a:avLst/>
            </a:prstGeom>
            <a:noFill/>
            <a:ln w="9525">
              <a:solidFill>
                <a:srgbClr val="777777"/>
              </a:solidFill>
              <a:miter lim="800000"/>
              <a:headEnd/>
              <a:tailEnd/>
            </a:ln>
          </p:spPr>
          <p:txBody>
            <a:bodyPr>
              <a:spAutoFit/>
            </a:bodyPr>
            <a:lstStyle/>
            <a:p>
              <a:pPr>
                <a:spcBef>
                  <a:spcPct val="50000"/>
                </a:spcBef>
              </a:pPr>
              <a:r>
                <a:rPr lang="fr-BE" sz="1400">
                  <a:solidFill>
                    <a:srgbClr val="777777"/>
                  </a:solidFill>
                  <a:ea typeface="ＭＳ Ｐゴシック"/>
                  <a:cs typeface="ＭＳ Ｐゴシック"/>
                </a:rPr>
                <a:t>CYTOKINES</a:t>
              </a:r>
              <a:endParaRPr lang="fr-FR" sz="1400">
                <a:solidFill>
                  <a:srgbClr val="777777"/>
                </a:solidFill>
                <a:ea typeface="ＭＳ Ｐゴシック"/>
                <a:cs typeface="ＭＳ Ｐゴシック"/>
              </a:endParaRPr>
            </a:p>
          </p:txBody>
        </p:sp>
        <p:sp>
          <p:nvSpPr>
            <p:cNvPr id="205838" name="Text Box 6"/>
            <p:cNvSpPr txBox="1">
              <a:spLocks noChangeArrowheads="1"/>
            </p:cNvSpPr>
            <p:nvPr/>
          </p:nvSpPr>
          <p:spPr bwMode="auto">
            <a:xfrm>
              <a:off x="431" y="2325"/>
              <a:ext cx="907" cy="198"/>
            </a:xfrm>
            <a:prstGeom prst="rect">
              <a:avLst/>
            </a:prstGeom>
            <a:noFill/>
            <a:ln w="9525">
              <a:solidFill>
                <a:srgbClr val="777777"/>
              </a:solidFill>
              <a:miter lim="800000"/>
              <a:headEnd/>
              <a:tailEnd/>
            </a:ln>
          </p:spPr>
          <p:txBody>
            <a:bodyPr>
              <a:spAutoFit/>
            </a:bodyPr>
            <a:lstStyle/>
            <a:p>
              <a:pPr algn="ctr">
                <a:spcBef>
                  <a:spcPct val="50000"/>
                </a:spcBef>
              </a:pPr>
              <a:r>
                <a:rPr lang="fr-BE" sz="1400">
                  <a:solidFill>
                    <a:srgbClr val="777777"/>
                  </a:solidFill>
                  <a:ea typeface="ＭＳ Ｐゴシック"/>
                  <a:cs typeface="ＭＳ Ｐゴシック"/>
                </a:rPr>
                <a:t>CHEMOKINES</a:t>
              </a:r>
              <a:endParaRPr lang="fr-FR" sz="1400">
                <a:solidFill>
                  <a:srgbClr val="777777"/>
                </a:solidFill>
                <a:ea typeface="ＭＳ Ｐゴシック"/>
                <a:cs typeface="ＭＳ Ｐゴシック"/>
              </a:endParaRPr>
            </a:p>
          </p:txBody>
        </p:sp>
        <p:sp>
          <p:nvSpPr>
            <p:cNvPr id="205839" name="Text Box 7"/>
            <p:cNvSpPr txBox="1">
              <a:spLocks noChangeArrowheads="1"/>
            </p:cNvSpPr>
            <p:nvPr/>
          </p:nvSpPr>
          <p:spPr bwMode="auto">
            <a:xfrm>
              <a:off x="249" y="2750"/>
              <a:ext cx="1134" cy="198"/>
            </a:xfrm>
            <a:prstGeom prst="rect">
              <a:avLst/>
            </a:prstGeom>
            <a:noFill/>
            <a:ln w="9525">
              <a:solidFill>
                <a:srgbClr val="777777"/>
              </a:solidFill>
              <a:miter lim="800000"/>
              <a:headEnd/>
              <a:tailEnd/>
            </a:ln>
          </p:spPr>
          <p:txBody>
            <a:bodyPr>
              <a:spAutoFit/>
            </a:bodyPr>
            <a:lstStyle/>
            <a:p>
              <a:pPr algn="ctr">
                <a:spcBef>
                  <a:spcPct val="50000"/>
                </a:spcBef>
              </a:pPr>
              <a:r>
                <a:rPr lang="fr-BE" sz="1400">
                  <a:solidFill>
                    <a:srgbClr val="777777"/>
                  </a:solidFill>
                  <a:ea typeface="ＭＳ Ｐゴシック"/>
                  <a:cs typeface="ＭＳ Ｐゴシック"/>
                </a:rPr>
                <a:t>LIPID MEDIATORS</a:t>
              </a:r>
              <a:endParaRPr lang="fr-FR" sz="1400">
                <a:solidFill>
                  <a:srgbClr val="777777"/>
                </a:solidFill>
                <a:ea typeface="ＭＳ Ｐゴシック"/>
                <a:cs typeface="ＭＳ Ｐゴシック"/>
              </a:endParaRPr>
            </a:p>
          </p:txBody>
        </p:sp>
      </p:grpSp>
      <p:sp>
        <p:nvSpPr>
          <p:cNvPr id="205828" name="Text Box 4"/>
          <p:cNvSpPr txBox="1">
            <a:spLocks noChangeArrowheads="1"/>
          </p:cNvSpPr>
          <p:nvPr/>
        </p:nvSpPr>
        <p:spPr bwMode="auto">
          <a:xfrm>
            <a:off x="947738" y="2959100"/>
            <a:ext cx="184150" cy="822325"/>
          </a:xfrm>
          <a:prstGeom prst="rect">
            <a:avLst/>
          </a:prstGeom>
          <a:noFill/>
          <a:ln w="9525">
            <a:noFill/>
            <a:miter lim="800000"/>
            <a:headEnd/>
            <a:tailEnd/>
          </a:ln>
        </p:spPr>
        <p:txBody>
          <a:bodyPr wrap="none">
            <a:spAutoFit/>
          </a:bodyPr>
          <a:lstStyle/>
          <a:p>
            <a:pPr algn="just" eaLnBrk="0" hangingPunct="0"/>
            <a:endParaRPr lang="en-US" sz="2400">
              <a:ea typeface="ＭＳ Ｐゴシック"/>
              <a:cs typeface="ＭＳ Ｐゴシック"/>
            </a:endParaRPr>
          </a:p>
          <a:p>
            <a:pPr algn="just" eaLnBrk="0" hangingPunct="0"/>
            <a:endParaRPr lang="en-US" sz="2400">
              <a:ea typeface="ＭＳ Ｐゴシック"/>
              <a:cs typeface="ＭＳ Ｐゴシック"/>
            </a:endParaRPr>
          </a:p>
        </p:txBody>
      </p:sp>
      <p:sp>
        <p:nvSpPr>
          <p:cNvPr id="205829" name="Text Box 8"/>
          <p:cNvSpPr txBox="1">
            <a:spLocks noChangeArrowheads="1"/>
          </p:cNvSpPr>
          <p:nvPr/>
        </p:nvSpPr>
        <p:spPr bwMode="auto">
          <a:xfrm>
            <a:off x="1042988" y="5816600"/>
            <a:ext cx="7305675" cy="276225"/>
          </a:xfrm>
          <a:prstGeom prst="rect">
            <a:avLst/>
          </a:prstGeom>
          <a:noFill/>
          <a:ln w="9525">
            <a:noFill/>
            <a:miter lim="800000"/>
            <a:headEnd/>
            <a:tailEnd/>
          </a:ln>
        </p:spPr>
        <p:txBody>
          <a:bodyPr>
            <a:spAutoFit/>
          </a:bodyPr>
          <a:lstStyle/>
          <a:p>
            <a:pPr algn="r">
              <a:spcBef>
                <a:spcPct val="50000"/>
              </a:spcBef>
            </a:pPr>
            <a:r>
              <a:rPr lang="fr-BE" sz="1200" i="1">
                <a:solidFill>
                  <a:schemeClr val="tx2"/>
                </a:solidFill>
                <a:ea typeface="ＭＳ Ｐゴシック"/>
                <a:cs typeface="ＭＳ Ｐゴシック"/>
              </a:rPr>
              <a:t> From « Nanotoxicity » SC Sahu and DA Casciano – Ed Wiley - 2009</a:t>
            </a:r>
            <a:endParaRPr lang="fr-FR" sz="1200" i="1">
              <a:solidFill>
                <a:schemeClr val="tx2"/>
              </a:solidFill>
              <a:ea typeface="ＭＳ Ｐゴシック"/>
              <a:cs typeface="ＭＳ Ｐゴシック"/>
            </a:endParaRPr>
          </a:p>
        </p:txBody>
      </p:sp>
      <p:sp>
        <p:nvSpPr>
          <p:cNvPr id="205830" name="Oval 12"/>
          <p:cNvSpPr>
            <a:spLocks noChangeArrowheads="1"/>
          </p:cNvSpPr>
          <p:nvPr/>
        </p:nvSpPr>
        <p:spPr bwMode="auto">
          <a:xfrm>
            <a:off x="3852863" y="1652588"/>
            <a:ext cx="1511300" cy="696912"/>
          </a:xfrm>
          <a:prstGeom prst="ellipse">
            <a:avLst/>
          </a:prstGeom>
          <a:noFill/>
          <a:ln w="22225">
            <a:solidFill>
              <a:srgbClr val="FF0000"/>
            </a:solidFill>
            <a:round/>
            <a:headEnd/>
            <a:tailEnd/>
          </a:ln>
        </p:spPr>
        <p:txBody>
          <a:bodyPr wrap="none" anchor="ctr"/>
          <a:lstStyle/>
          <a:p>
            <a:endParaRPr lang="fr-BE">
              <a:latin typeface="Calibri" pitchFamily="34" charset="0"/>
            </a:endParaRPr>
          </a:p>
        </p:txBody>
      </p:sp>
      <p:sp>
        <p:nvSpPr>
          <p:cNvPr id="205831" name="Oval 13"/>
          <p:cNvSpPr>
            <a:spLocks noChangeArrowheads="1"/>
          </p:cNvSpPr>
          <p:nvPr/>
        </p:nvSpPr>
        <p:spPr bwMode="auto">
          <a:xfrm>
            <a:off x="5292725" y="3397250"/>
            <a:ext cx="1511300" cy="696913"/>
          </a:xfrm>
          <a:prstGeom prst="ellipse">
            <a:avLst/>
          </a:prstGeom>
          <a:noFill/>
          <a:ln w="22225">
            <a:solidFill>
              <a:srgbClr val="FF0000"/>
            </a:solidFill>
            <a:round/>
            <a:headEnd/>
            <a:tailEnd/>
          </a:ln>
        </p:spPr>
        <p:txBody>
          <a:bodyPr wrap="none" anchor="ctr"/>
          <a:lstStyle/>
          <a:p>
            <a:endParaRPr lang="fr-BE">
              <a:latin typeface="Calibri" pitchFamily="34" charset="0"/>
            </a:endParaRPr>
          </a:p>
        </p:txBody>
      </p:sp>
      <p:sp>
        <p:nvSpPr>
          <p:cNvPr id="205832" name="Oval 14"/>
          <p:cNvSpPr>
            <a:spLocks noChangeArrowheads="1"/>
          </p:cNvSpPr>
          <p:nvPr/>
        </p:nvSpPr>
        <p:spPr bwMode="auto">
          <a:xfrm>
            <a:off x="2339975" y="3473450"/>
            <a:ext cx="1511300" cy="696913"/>
          </a:xfrm>
          <a:prstGeom prst="ellipse">
            <a:avLst/>
          </a:prstGeom>
          <a:noFill/>
          <a:ln w="22225">
            <a:solidFill>
              <a:srgbClr val="FF0000"/>
            </a:solidFill>
            <a:round/>
            <a:headEnd/>
            <a:tailEnd/>
          </a:ln>
        </p:spPr>
        <p:txBody>
          <a:bodyPr wrap="none" anchor="ctr"/>
          <a:lstStyle/>
          <a:p>
            <a:endParaRPr lang="fr-BE">
              <a:latin typeface="Calibri" pitchFamily="34" charset="0"/>
            </a:endParaRPr>
          </a:p>
        </p:txBody>
      </p:sp>
      <p:sp>
        <p:nvSpPr>
          <p:cNvPr id="205833" name="Titre 1"/>
          <p:cNvSpPr>
            <a:spLocks/>
          </p:cNvSpPr>
          <p:nvPr/>
        </p:nvSpPr>
        <p:spPr bwMode="auto">
          <a:xfrm>
            <a:off x="4211638" y="115888"/>
            <a:ext cx="4959350" cy="647700"/>
          </a:xfrm>
          <a:prstGeom prst="rect">
            <a:avLst/>
          </a:prstGeom>
          <a:noFill/>
          <a:ln w="9525">
            <a:noFill/>
            <a:miter lim="800000"/>
            <a:headEnd/>
            <a:tailEnd/>
          </a:ln>
        </p:spPr>
        <p:txBody>
          <a:bodyPr anchor="b"/>
          <a:lstStyle/>
          <a:p>
            <a:pPr>
              <a:lnSpc>
                <a:spcPct val="90000"/>
              </a:lnSpc>
            </a:pPr>
            <a:r>
              <a:rPr lang="fr-BE" sz="2400">
                <a:solidFill>
                  <a:srgbClr val="1E6BBD"/>
                </a:solidFill>
                <a:latin typeface="Calibri" pitchFamily="34" charset="0"/>
                <a:cs typeface="Arial" charset="0"/>
              </a:rPr>
              <a:t>Human hemocompatibility</a:t>
            </a:r>
          </a:p>
          <a:p>
            <a:pPr>
              <a:lnSpc>
                <a:spcPct val="90000"/>
              </a:lnSpc>
            </a:pPr>
            <a:r>
              <a:rPr lang="fr-BE" sz="2400">
                <a:solidFill>
                  <a:srgbClr val="1E6BBD"/>
                </a:solidFill>
                <a:latin typeface="Calibri" pitchFamily="34" charset="0"/>
                <a:cs typeface="Arial" charset="0"/>
              </a:rPr>
              <a:t>NP impact on …</a:t>
            </a:r>
          </a:p>
        </p:txBody>
      </p:sp>
      <p:sp>
        <p:nvSpPr>
          <p:cNvPr id="205834" name="ZoneTexte 21"/>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b="1" dirty="0">
                <a:solidFill>
                  <a:schemeClr val="bg1"/>
                </a:solidFill>
                <a:latin typeface="Calibri" pitchFamily="34" charset="0"/>
              </a:rPr>
              <a:t>Introduction</a:t>
            </a:r>
            <a:r>
              <a:rPr lang="fr-BE" sz="1600" dirty="0">
                <a:solidFill>
                  <a:schemeClr val="tx2"/>
                </a:solidFill>
                <a:latin typeface="Calibri" pitchFamily="34" charset="0"/>
              </a:rPr>
              <a:t> </a:t>
            </a:r>
            <a:r>
              <a:rPr lang="fr-BE" sz="1600" dirty="0">
                <a:latin typeface="Calibri" pitchFamily="34" charset="0"/>
              </a:rPr>
              <a:t>– </a:t>
            </a:r>
            <a:r>
              <a:rPr lang="fr-BE" sz="1600" dirty="0" err="1">
                <a:latin typeface="Calibri" pitchFamily="34" charset="0"/>
              </a:rPr>
              <a:t>Hemolysis</a:t>
            </a:r>
            <a:r>
              <a:rPr lang="fr-BE" sz="1600" dirty="0">
                <a:latin typeface="Calibri" pitchFamily="34" charset="0"/>
              </a:rPr>
              <a:t> – </a:t>
            </a:r>
            <a:r>
              <a:rPr lang="fr-BE" sz="1600" dirty="0" err="1">
                <a:latin typeface="Calibri" pitchFamily="34" charset="0"/>
              </a:rPr>
              <a:t>Primary</a:t>
            </a:r>
            <a:r>
              <a:rPr lang="fr-BE" sz="1600" dirty="0">
                <a:latin typeface="Calibri" pitchFamily="34" charset="0"/>
              </a:rPr>
              <a:t> </a:t>
            </a:r>
            <a:r>
              <a:rPr lang="fr-BE" sz="1600" dirty="0" err="1">
                <a:latin typeface="Calibri" pitchFamily="34" charset="0"/>
              </a:rPr>
              <a:t>haemostasis</a:t>
            </a:r>
            <a:r>
              <a:rPr lang="fr-BE" sz="1600" dirty="0">
                <a:latin typeface="Calibri" pitchFamily="34" charset="0"/>
              </a:rPr>
              <a:t> – </a:t>
            </a:r>
            <a:r>
              <a:rPr lang="fr-BE" sz="1600" dirty="0" err="1">
                <a:latin typeface="Calibri" pitchFamily="34" charset="0"/>
              </a:rPr>
              <a:t>Secondary</a:t>
            </a:r>
            <a:r>
              <a:rPr lang="fr-BE" sz="1600" dirty="0">
                <a:latin typeface="Calibri" pitchFamily="34" charset="0"/>
              </a:rPr>
              <a:t> </a:t>
            </a:r>
            <a:r>
              <a:rPr lang="fr-BE" sz="1600" dirty="0" err="1">
                <a:latin typeface="Calibri" pitchFamily="34" charset="0"/>
              </a:rPr>
              <a:t>haemostasis</a:t>
            </a:r>
            <a:r>
              <a:rPr lang="fr-BE" sz="1600" dirty="0">
                <a:latin typeface="Calibri" pitchFamily="34" charset="0"/>
              </a:rPr>
              <a:t> – </a:t>
            </a:r>
            <a:r>
              <a:rPr lang="fr-BE" sz="1600" dirty="0" err="1">
                <a:latin typeface="Calibri" pitchFamily="34" charset="0"/>
              </a:rPr>
              <a:t>Fibrinolysis</a:t>
            </a:r>
            <a:r>
              <a:rPr lang="fr-BE" sz="1600" dirty="0">
                <a:latin typeface="Calibri" pitchFamily="34" charset="0"/>
              </a:rPr>
              <a:t> - Conclusion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3" name="Picture 3"/>
          <p:cNvPicPr>
            <a:picLocks noChangeAspect="1" noChangeArrowheads="1"/>
          </p:cNvPicPr>
          <p:nvPr/>
        </p:nvPicPr>
        <p:blipFill>
          <a:blip r:embed="rId2"/>
          <a:srcRect/>
          <a:stretch>
            <a:fillRect/>
          </a:stretch>
        </p:blipFill>
        <p:spPr bwMode="auto">
          <a:xfrm>
            <a:off x="-19050" y="0"/>
            <a:ext cx="4302125" cy="765175"/>
          </a:xfrm>
          <a:prstGeom prst="rect">
            <a:avLst/>
          </a:prstGeom>
          <a:noFill/>
          <a:ln w="9525">
            <a:noFill/>
            <a:miter lim="800000"/>
            <a:headEnd/>
            <a:tailEnd/>
          </a:ln>
        </p:spPr>
      </p:pic>
      <p:pic>
        <p:nvPicPr>
          <p:cNvPr id="207874" name="Picture 4"/>
          <p:cNvPicPr>
            <a:picLocks noChangeAspect="1" noChangeArrowheads="1"/>
          </p:cNvPicPr>
          <p:nvPr/>
        </p:nvPicPr>
        <p:blipFill>
          <a:blip r:embed="rId3"/>
          <a:srcRect/>
          <a:stretch>
            <a:fillRect/>
          </a:stretch>
        </p:blipFill>
        <p:spPr bwMode="auto">
          <a:xfrm>
            <a:off x="0" y="6453188"/>
            <a:ext cx="9144000" cy="425450"/>
          </a:xfrm>
          <a:prstGeom prst="rect">
            <a:avLst/>
          </a:prstGeom>
          <a:noFill/>
          <a:ln w="9525">
            <a:noFill/>
            <a:miter lim="800000"/>
            <a:headEnd/>
            <a:tailEnd/>
          </a:ln>
        </p:spPr>
      </p:pic>
      <p:sp>
        <p:nvSpPr>
          <p:cNvPr id="207875" name="Titre 1"/>
          <p:cNvSpPr>
            <a:spLocks/>
          </p:cNvSpPr>
          <p:nvPr/>
        </p:nvSpPr>
        <p:spPr bwMode="auto">
          <a:xfrm>
            <a:off x="4211638" y="115888"/>
            <a:ext cx="4959350" cy="647700"/>
          </a:xfrm>
          <a:prstGeom prst="rect">
            <a:avLst/>
          </a:prstGeom>
          <a:noFill/>
          <a:ln w="9525">
            <a:noFill/>
            <a:miter lim="800000"/>
            <a:headEnd/>
            <a:tailEnd/>
          </a:ln>
        </p:spPr>
        <p:txBody>
          <a:bodyPr anchor="b"/>
          <a:lstStyle/>
          <a:p>
            <a:pPr>
              <a:lnSpc>
                <a:spcPct val="90000"/>
              </a:lnSpc>
            </a:pPr>
            <a:r>
              <a:rPr lang="fr-BE" sz="2400">
                <a:solidFill>
                  <a:srgbClr val="1E6BBD"/>
                </a:solidFill>
                <a:latin typeface="Calibri" pitchFamily="34" charset="0"/>
                <a:cs typeface="Arial" charset="0"/>
              </a:rPr>
              <a:t>Human hemocompatibility</a:t>
            </a:r>
          </a:p>
          <a:p>
            <a:pPr>
              <a:lnSpc>
                <a:spcPct val="90000"/>
              </a:lnSpc>
            </a:pPr>
            <a:r>
              <a:rPr lang="fr-BE" sz="2400">
                <a:solidFill>
                  <a:srgbClr val="1E6BBD"/>
                </a:solidFill>
                <a:latin typeface="Calibri" pitchFamily="34" charset="0"/>
                <a:cs typeface="Arial" charset="0"/>
              </a:rPr>
              <a:t>NP impact on …</a:t>
            </a:r>
          </a:p>
        </p:txBody>
      </p:sp>
      <p:sp>
        <p:nvSpPr>
          <p:cNvPr id="207876" name="ZoneTexte 1"/>
          <p:cNvSpPr txBox="1">
            <a:spLocks noChangeArrowheads="1"/>
          </p:cNvSpPr>
          <p:nvPr/>
        </p:nvSpPr>
        <p:spPr bwMode="auto">
          <a:xfrm>
            <a:off x="179388" y="908050"/>
            <a:ext cx="8785225" cy="7115794"/>
          </a:xfrm>
          <a:prstGeom prst="rect">
            <a:avLst/>
          </a:prstGeom>
          <a:noFill/>
          <a:ln w="9525">
            <a:noFill/>
            <a:miter lim="800000"/>
            <a:headEnd/>
            <a:tailEnd/>
          </a:ln>
        </p:spPr>
        <p:txBody>
          <a:bodyPr>
            <a:spAutoFit/>
          </a:bodyPr>
          <a:lstStyle/>
          <a:p>
            <a:pPr marL="342900" indent="-342900" algn="just">
              <a:spcBef>
                <a:spcPct val="10000"/>
              </a:spcBef>
              <a:spcAft>
                <a:spcPct val="30000"/>
              </a:spcAft>
            </a:pPr>
            <a:r>
              <a:rPr lang="fr-BE" sz="2400" dirty="0" err="1">
                <a:latin typeface="Calibri" pitchFamily="34" charset="0"/>
              </a:rPr>
              <a:t>Red</a:t>
            </a:r>
            <a:r>
              <a:rPr lang="fr-BE" sz="2400" dirty="0">
                <a:latin typeface="Calibri" pitchFamily="34" charset="0"/>
              </a:rPr>
              <a:t> </a:t>
            </a:r>
            <a:r>
              <a:rPr lang="fr-BE" sz="2400" dirty="0" err="1">
                <a:latin typeface="Calibri" pitchFamily="34" charset="0"/>
              </a:rPr>
              <a:t>blood</a:t>
            </a:r>
            <a:r>
              <a:rPr lang="fr-BE" sz="2400" dirty="0">
                <a:latin typeface="Calibri" pitchFamily="34" charset="0"/>
              </a:rPr>
              <a:t> </a:t>
            </a:r>
            <a:r>
              <a:rPr lang="fr-BE" sz="2400" dirty="0" err="1">
                <a:latin typeface="Calibri" pitchFamily="34" charset="0"/>
              </a:rPr>
              <a:t>cells</a:t>
            </a:r>
            <a:r>
              <a:rPr lang="fr-BE" sz="2400" dirty="0">
                <a:latin typeface="Calibri" pitchFamily="34" charset="0"/>
              </a:rPr>
              <a:t> </a:t>
            </a:r>
            <a:r>
              <a:rPr lang="fr-BE" sz="2400" dirty="0" err="1">
                <a:latin typeface="Calibri" pitchFamily="34" charset="0"/>
              </a:rPr>
              <a:t>hemolysis</a:t>
            </a:r>
            <a:endParaRPr lang="fr-BE" sz="2400" dirty="0">
              <a:latin typeface="Calibri" pitchFamily="34" charset="0"/>
            </a:endParaRPr>
          </a:p>
          <a:p>
            <a:pPr marL="342900" indent="-342900" algn="just">
              <a:spcBef>
                <a:spcPct val="10000"/>
              </a:spcBef>
              <a:spcAft>
                <a:spcPct val="10000"/>
              </a:spcAft>
            </a:pPr>
            <a:r>
              <a:rPr lang="fr-BE" sz="2400" dirty="0" err="1" smtClean="0">
                <a:latin typeface="Calibri" pitchFamily="34" charset="0"/>
              </a:rPr>
              <a:t>Haemostatic</a:t>
            </a:r>
            <a:r>
              <a:rPr lang="fr-BE" sz="2400" dirty="0" smtClean="0">
                <a:latin typeface="Calibri" pitchFamily="34" charset="0"/>
              </a:rPr>
              <a:t> </a:t>
            </a:r>
            <a:r>
              <a:rPr lang="fr-BE" sz="2400" dirty="0">
                <a:latin typeface="Calibri" pitchFamily="34" charset="0"/>
              </a:rPr>
              <a:t>system</a:t>
            </a:r>
          </a:p>
          <a:p>
            <a:pPr marL="342900" indent="-342900" algn="just">
              <a:spcBef>
                <a:spcPct val="10000"/>
              </a:spcBef>
              <a:spcAft>
                <a:spcPct val="10000"/>
              </a:spcAft>
            </a:pPr>
            <a:r>
              <a:rPr lang="fr-BE" sz="2000" dirty="0">
                <a:latin typeface="Calibri" pitchFamily="34" charset="0"/>
              </a:rPr>
              <a:t>		</a:t>
            </a:r>
            <a:r>
              <a:rPr lang="fr-BE" sz="2000" dirty="0" err="1">
                <a:latin typeface="Calibri" pitchFamily="34" charset="0"/>
              </a:rPr>
              <a:t>Primary</a:t>
            </a:r>
            <a:r>
              <a:rPr lang="fr-BE" sz="2000" dirty="0">
                <a:latin typeface="Calibri" pitchFamily="34" charset="0"/>
              </a:rPr>
              <a:t> </a:t>
            </a:r>
            <a:r>
              <a:rPr lang="fr-BE" sz="2000" dirty="0" err="1" smtClean="0">
                <a:latin typeface="Calibri" pitchFamily="34" charset="0"/>
              </a:rPr>
              <a:t>haemostasis</a:t>
            </a:r>
            <a:r>
              <a:rPr lang="fr-BE" sz="2000" dirty="0" smtClean="0">
                <a:latin typeface="Calibri" pitchFamily="34" charset="0"/>
              </a:rPr>
              <a:t> </a:t>
            </a:r>
            <a:r>
              <a:rPr lang="fr-BE" sz="2000" dirty="0">
                <a:latin typeface="Calibri" pitchFamily="34" charset="0"/>
              </a:rPr>
              <a:t>(</a:t>
            </a:r>
            <a:r>
              <a:rPr lang="fr-BE" sz="2000" dirty="0" err="1">
                <a:latin typeface="Calibri" pitchFamily="34" charset="0"/>
              </a:rPr>
              <a:t>Platelets</a:t>
            </a:r>
            <a:r>
              <a:rPr lang="fr-BE" sz="2000" dirty="0">
                <a:latin typeface="Calibri" pitchFamily="34" charset="0"/>
              </a:rPr>
              <a:t> </a:t>
            </a:r>
            <a:r>
              <a:rPr lang="fr-BE" sz="2000" dirty="0" err="1">
                <a:latin typeface="Calibri" pitchFamily="34" charset="0"/>
              </a:rPr>
              <a:t>aggregation</a:t>
            </a:r>
            <a:r>
              <a:rPr lang="fr-BE" sz="2000" dirty="0">
                <a:latin typeface="Calibri" pitchFamily="34" charset="0"/>
              </a:rPr>
              <a:t>)</a:t>
            </a:r>
          </a:p>
          <a:p>
            <a:pPr marL="0" lvl="1" algn="just">
              <a:spcBef>
                <a:spcPct val="10000"/>
              </a:spcBef>
              <a:spcAft>
                <a:spcPct val="10000"/>
              </a:spcAft>
            </a:pPr>
            <a:r>
              <a:rPr lang="fr-BE" sz="2000" dirty="0">
                <a:latin typeface="Calibri" pitchFamily="34" charset="0"/>
              </a:rPr>
              <a:t>		</a:t>
            </a:r>
            <a:r>
              <a:rPr lang="fr-BE" dirty="0">
                <a:latin typeface="Calibri" pitchFamily="34" charset="0"/>
                <a:ea typeface="ＭＳ Ｐゴシック"/>
                <a:cs typeface="ＭＳ Ｐゴシック"/>
              </a:rPr>
              <a:t>Light transmission </a:t>
            </a:r>
            <a:r>
              <a:rPr lang="fr-BE" dirty="0" err="1">
                <a:latin typeface="Calibri" pitchFamily="34" charset="0"/>
                <a:ea typeface="ＭＳ Ｐゴシック"/>
                <a:cs typeface="ＭＳ Ｐゴシック"/>
              </a:rPr>
              <a:t>aggregometry</a:t>
            </a:r>
            <a:r>
              <a:rPr lang="fr-BE" dirty="0">
                <a:latin typeface="Calibri" pitchFamily="34" charset="0"/>
                <a:ea typeface="ＭＳ Ｐゴシック"/>
                <a:cs typeface="ＭＳ Ｐゴシック"/>
              </a:rPr>
              <a:t> (</a:t>
            </a:r>
            <a:r>
              <a:rPr lang="fr-BE" dirty="0" err="1">
                <a:latin typeface="Calibri" pitchFamily="34" charset="0"/>
                <a:ea typeface="ＭＳ Ｐゴシック"/>
                <a:cs typeface="ＭＳ Ｐゴシック"/>
              </a:rPr>
              <a:t>Turbidimetry</a:t>
            </a:r>
            <a:r>
              <a:rPr lang="fr-BE" dirty="0">
                <a:latin typeface="Calibri" pitchFamily="34" charset="0"/>
                <a:ea typeface="ＭＳ Ｐゴシック"/>
                <a:cs typeface="ＭＳ Ｐゴシック"/>
              </a:rPr>
              <a:t>)</a:t>
            </a:r>
          </a:p>
          <a:p>
            <a:pPr marL="0" lvl="1" algn="just">
              <a:spcBef>
                <a:spcPct val="10000"/>
              </a:spcBef>
              <a:spcAft>
                <a:spcPct val="10000"/>
              </a:spcAft>
            </a:pPr>
            <a:r>
              <a:rPr lang="fr-BE" dirty="0">
                <a:latin typeface="Calibri" pitchFamily="34" charset="0"/>
                <a:ea typeface="ＭＳ Ｐゴシック"/>
                <a:cs typeface="ＭＳ Ｐゴシック"/>
              </a:rPr>
              <a:t>		</a:t>
            </a:r>
            <a:r>
              <a:rPr lang="fr-BE" dirty="0" err="1">
                <a:latin typeface="Calibri" pitchFamily="34" charset="0"/>
                <a:ea typeface="ＭＳ Ｐゴシック"/>
                <a:cs typeface="ＭＳ Ｐゴシック"/>
              </a:rPr>
              <a:t>Impedance</a:t>
            </a:r>
            <a:r>
              <a:rPr lang="fr-BE" dirty="0">
                <a:latin typeface="Calibri" pitchFamily="34" charset="0"/>
                <a:ea typeface="ＭＳ Ｐゴシック"/>
                <a:cs typeface="ＭＳ Ｐゴシック"/>
              </a:rPr>
              <a:t> </a:t>
            </a:r>
            <a:r>
              <a:rPr lang="fr-BE" dirty="0" err="1">
                <a:latin typeface="Calibri" pitchFamily="34" charset="0"/>
                <a:ea typeface="ＭＳ Ｐゴシック"/>
                <a:cs typeface="ＭＳ Ｐゴシック"/>
              </a:rPr>
              <a:t>aggregometry</a:t>
            </a:r>
            <a:r>
              <a:rPr lang="fr-BE" dirty="0">
                <a:latin typeface="Calibri" pitchFamily="34" charset="0"/>
                <a:ea typeface="ＭＳ Ｐゴシック"/>
                <a:cs typeface="ＭＳ Ｐゴシック"/>
              </a:rPr>
              <a:t> (</a:t>
            </a:r>
            <a:r>
              <a:rPr lang="fr-BE" dirty="0" err="1">
                <a:latin typeface="Calibri" pitchFamily="34" charset="0"/>
                <a:ea typeface="ＭＳ Ｐゴシック"/>
                <a:cs typeface="ＭＳ Ｐゴシック"/>
              </a:rPr>
              <a:t>Multiplate</a:t>
            </a:r>
            <a:r>
              <a:rPr lang="fr-BE" baseline="30000" dirty="0">
                <a:latin typeface="Calibri" pitchFamily="34" charset="0"/>
                <a:ea typeface="ＭＳ Ｐゴシック"/>
                <a:cs typeface="Arial" charset="0"/>
              </a:rPr>
              <a:t>®</a:t>
            </a:r>
            <a:r>
              <a:rPr lang="fr-BE" dirty="0">
                <a:latin typeface="Calibri" pitchFamily="34" charset="0"/>
                <a:ea typeface="ＭＳ Ｐゴシック"/>
                <a:cs typeface="Arial" charset="0"/>
              </a:rPr>
              <a:t> </a:t>
            </a:r>
            <a:r>
              <a:rPr lang="fr-BE" dirty="0" err="1">
                <a:latin typeface="Calibri" pitchFamily="34" charset="0"/>
                <a:ea typeface="ＭＳ Ｐゴシック"/>
                <a:cs typeface="Arial" charset="0"/>
              </a:rPr>
              <a:t>analyzer</a:t>
            </a:r>
            <a:r>
              <a:rPr lang="fr-BE" dirty="0">
                <a:latin typeface="Calibri" pitchFamily="34" charset="0"/>
                <a:ea typeface="ＭＳ Ｐゴシック"/>
                <a:cs typeface="Arial" charset="0"/>
              </a:rPr>
              <a:t>)</a:t>
            </a:r>
          </a:p>
          <a:p>
            <a:pPr marL="0" lvl="1" algn="just">
              <a:spcBef>
                <a:spcPct val="10000"/>
              </a:spcBef>
              <a:spcAft>
                <a:spcPct val="10000"/>
              </a:spcAft>
            </a:pPr>
            <a:r>
              <a:rPr lang="fr-BE" dirty="0">
                <a:latin typeface="Calibri" pitchFamily="34" charset="0"/>
                <a:ea typeface="ＭＳ Ｐゴシック"/>
                <a:cs typeface="Arial" charset="0"/>
              </a:rPr>
              <a:t>		</a:t>
            </a:r>
            <a:r>
              <a:rPr lang="fr-BE" dirty="0" err="1">
                <a:latin typeface="Calibri" pitchFamily="34" charset="0"/>
                <a:ea typeface="ＭＳ Ｐゴシック"/>
                <a:cs typeface="Arial" charset="0"/>
              </a:rPr>
              <a:t>Platelet</a:t>
            </a:r>
            <a:r>
              <a:rPr lang="fr-BE" dirty="0">
                <a:latin typeface="Calibri" pitchFamily="34" charset="0"/>
                <a:ea typeface="ＭＳ Ｐゴシック"/>
                <a:cs typeface="Arial" charset="0"/>
              </a:rPr>
              <a:t> </a:t>
            </a:r>
            <a:r>
              <a:rPr lang="fr-BE" dirty="0" err="1">
                <a:latin typeface="Calibri" pitchFamily="34" charset="0"/>
                <a:ea typeface="ＭＳ Ｐゴシック"/>
                <a:cs typeface="Arial" charset="0"/>
              </a:rPr>
              <a:t>function</a:t>
            </a:r>
            <a:r>
              <a:rPr lang="fr-BE" dirty="0">
                <a:latin typeface="Calibri" pitchFamily="34" charset="0"/>
                <a:ea typeface="ＭＳ Ｐゴシック"/>
                <a:cs typeface="Arial" charset="0"/>
              </a:rPr>
              <a:t> </a:t>
            </a:r>
            <a:r>
              <a:rPr lang="fr-BE" dirty="0" err="1">
                <a:latin typeface="Calibri" pitchFamily="34" charset="0"/>
                <a:ea typeface="ＭＳ Ｐゴシック"/>
                <a:cs typeface="Arial" charset="0"/>
              </a:rPr>
              <a:t>analysis</a:t>
            </a:r>
            <a:r>
              <a:rPr lang="fr-BE" dirty="0">
                <a:latin typeface="Calibri" pitchFamily="34" charset="0"/>
                <a:ea typeface="ＭＳ Ｐゴシック"/>
                <a:cs typeface="Arial" charset="0"/>
              </a:rPr>
              <a:t> (PFA-100</a:t>
            </a:r>
            <a:r>
              <a:rPr lang="fr-BE" baseline="30000" dirty="0">
                <a:latin typeface="Calibri" pitchFamily="34" charset="0"/>
                <a:ea typeface="ＭＳ Ｐゴシック"/>
                <a:cs typeface="ＭＳ Ｐゴシック"/>
              </a:rPr>
              <a:t>®</a:t>
            </a:r>
            <a:r>
              <a:rPr lang="fr-BE" dirty="0">
                <a:latin typeface="Calibri" pitchFamily="34" charset="0"/>
                <a:ea typeface="ＭＳ Ｐゴシック"/>
                <a:cs typeface="ＭＳ Ｐゴシック"/>
              </a:rPr>
              <a:t>)</a:t>
            </a:r>
          </a:p>
          <a:p>
            <a:pPr marL="0" lvl="1" algn="just">
              <a:spcBef>
                <a:spcPct val="10000"/>
              </a:spcBef>
              <a:spcAft>
                <a:spcPct val="10000"/>
              </a:spcAft>
            </a:pPr>
            <a:r>
              <a:rPr lang="fr-BE" dirty="0">
                <a:latin typeface="Calibri" pitchFamily="34" charset="0"/>
                <a:ea typeface="ＭＳ Ｐゴシック"/>
                <a:cs typeface="ＭＳ Ｐゴシック"/>
              </a:rPr>
              <a:t>		</a:t>
            </a:r>
            <a:r>
              <a:rPr lang="fr-BE" dirty="0" err="1">
                <a:latin typeface="Calibri" pitchFamily="34" charset="0"/>
                <a:ea typeface="ＭＳ Ｐゴシック"/>
                <a:cs typeface="ＭＳ Ｐゴシック"/>
              </a:rPr>
              <a:t>Shear</a:t>
            </a:r>
            <a:r>
              <a:rPr lang="fr-BE" dirty="0">
                <a:latin typeface="Calibri" pitchFamily="34" charset="0"/>
                <a:ea typeface="ＭＳ Ｐゴシック"/>
                <a:cs typeface="ＭＳ Ｐゴシック"/>
              </a:rPr>
              <a:t> stress (Impact-R</a:t>
            </a:r>
            <a:r>
              <a:rPr lang="fr-BE" baseline="30000" dirty="0">
                <a:latin typeface="Calibri" pitchFamily="34" charset="0"/>
                <a:ea typeface="ＭＳ Ｐゴシック"/>
                <a:cs typeface="ＭＳ Ｐゴシック"/>
              </a:rPr>
              <a:t>®</a:t>
            </a:r>
            <a:r>
              <a:rPr lang="fr-BE" dirty="0">
                <a:latin typeface="Calibri" pitchFamily="34" charset="0"/>
                <a:ea typeface="ＭＳ Ｐゴシック"/>
                <a:cs typeface="ＭＳ Ｐゴシック"/>
              </a:rPr>
              <a:t>)</a:t>
            </a:r>
          </a:p>
          <a:p>
            <a:pPr marL="0" lvl="1" algn="just">
              <a:spcBef>
                <a:spcPct val="10000"/>
              </a:spcBef>
              <a:spcAft>
                <a:spcPct val="10000"/>
              </a:spcAft>
            </a:pPr>
            <a:r>
              <a:rPr lang="fr-BE" dirty="0">
                <a:latin typeface="Calibri" pitchFamily="34" charset="0"/>
                <a:ea typeface="ＭＳ Ｐゴシック"/>
                <a:cs typeface="ＭＳ Ｐゴシック"/>
              </a:rPr>
              <a:t>		Electron </a:t>
            </a:r>
            <a:r>
              <a:rPr lang="fr-BE" dirty="0" err="1">
                <a:latin typeface="Calibri" pitchFamily="34" charset="0"/>
                <a:ea typeface="ＭＳ Ｐゴシック"/>
                <a:cs typeface="ＭＳ Ｐゴシック"/>
              </a:rPr>
              <a:t>microscopy</a:t>
            </a:r>
            <a:r>
              <a:rPr lang="fr-BE" dirty="0">
                <a:latin typeface="Calibri" pitchFamily="34" charset="0"/>
                <a:ea typeface="ＭＳ Ｐゴシック"/>
                <a:cs typeface="ＭＳ Ｐゴシック"/>
              </a:rPr>
              <a:t> (FEG-SEM, TEM)</a:t>
            </a:r>
          </a:p>
          <a:p>
            <a:pPr marL="0" lvl="1" algn="just">
              <a:spcBef>
                <a:spcPct val="10000"/>
              </a:spcBef>
              <a:spcAft>
                <a:spcPct val="10000"/>
              </a:spcAft>
            </a:pPr>
            <a:r>
              <a:rPr lang="fr-BE" sz="2000" dirty="0">
                <a:latin typeface="Calibri" pitchFamily="34" charset="0"/>
                <a:ea typeface="ＭＳ Ｐゴシック"/>
                <a:cs typeface="ＭＳ Ｐゴシック"/>
              </a:rPr>
              <a:t>	</a:t>
            </a:r>
            <a:r>
              <a:rPr lang="fr-BE" sz="2000" dirty="0" err="1">
                <a:latin typeface="Calibri" pitchFamily="34" charset="0"/>
                <a:ea typeface="ＭＳ Ｐゴシック"/>
                <a:cs typeface="ＭＳ Ｐゴシック"/>
              </a:rPr>
              <a:t>Secondary</a:t>
            </a:r>
            <a:r>
              <a:rPr lang="fr-BE" sz="2000" dirty="0">
                <a:latin typeface="Calibri" pitchFamily="34" charset="0"/>
                <a:ea typeface="ＭＳ Ｐゴシック"/>
                <a:cs typeface="ＭＳ Ｐゴシック"/>
              </a:rPr>
              <a:t> </a:t>
            </a:r>
            <a:r>
              <a:rPr lang="fr-BE" sz="2000" dirty="0" err="1" smtClean="0">
                <a:latin typeface="Calibri" pitchFamily="34" charset="0"/>
                <a:ea typeface="ＭＳ Ｐゴシック"/>
                <a:cs typeface="ＭＳ Ｐゴシック"/>
              </a:rPr>
              <a:t>haemostasis</a:t>
            </a:r>
            <a:r>
              <a:rPr lang="fr-BE" sz="2000" dirty="0" smtClean="0">
                <a:latin typeface="Calibri" pitchFamily="34" charset="0"/>
                <a:ea typeface="ＭＳ Ｐゴシック"/>
                <a:cs typeface="ＭＳ Ｐゴシック"/>
              </a:rPr>
              <a:t> </a:t>
            </a:r>
            <a:r>
              <a:rPr lang="fr-BE" sz="2000" dirty="0">
                <a:latin typeface="Calibri" pitchFamily="34" charset="0"/>
                <a:ea typeface="ＭＳ Ｐゴシック"/>
                <a:cs typeface="ＭＳ Ｐゴシック"/>
              </a:rPr>
              <a:t>(Coagulation)</a:t>
            </a:r>
          </a:p>
          <a:p>
            <a:pPr marL="0" lvl="1" algn="just">
              <a:spcBef>
                <a:spcPct val="10000"/>
              </a:spcBef>
              <a:spcAft>
                <a:spcPct val="10000"/>
              </a:spcAft>
            </a:pPr>
            <a:r>
              <a:rPr lang="fr-BE" sz="2000" dirty="0">
                <a:latin typeface="Calibri" pitchFamily="34" charset="0"/>
                <a:ea typeface="ＭＳ Ｐゴシック"/>
                <a:cs typeface="ＭＳ Ｐゴシック"/>
              </a:rPr>
              <a:t>		</a:t>
            </a:r>
            <a:r>
              <a:rPr lang="fr-BE" dirty="0" err="1">
                <a:latin typeface="Calibri" pitchFamily="34" charset="0"/>
                <a:ea typeface="ＭＳ Ｐゴシック"/>
                <a:cs typeface="ＭＳ Ｐゴシック"/>
              </a:rPr>
              <a:t>Chronometric</a:t>
            </a:r>
            <a:r>
              <a:rPr lang="fr-BE" dirty="0">
                <a:latin typeface="Calibri" pitchFamily="34" charset="0"/>
                <a:ea typeface="ＭＳ Ｐゴシック"/>
                <a:cs typeface="ＭＳ Ｐゴシック"/>
              </a:rPr>
              <a:t> </a:t>
            </a:r>
            <a:r>
              <a:rPr lang="fr-BE" dirty="0" err="1">
                <a:latin typeface="Calibri" pitchFamily="34" charset="0"/>
                <a:ea typeface="ＭＳ Ｐゴシック"/>
                <a:cs typeface="ＭＳ Ｐゴシック"/>
              </a:rPr>
              <a:t>assays</a:t>
            </a:r>
            <a:r>
              <a:rPr lang="fr-BE" dirty="0">
                <a:latin typeface="Calibri" pitchFamily="34" charset="0"/>
                <a:ea typeface="ＭＳ Ｐゴシック"/>
                <a:cs typeface="ＭＳ Ｐゴシック"/>
              </a:rPr>
              <a:t> (</a:t>
            </a:r>
            <a:r>
              <a:rPr lang="fr-BE" dirty="0" err="1">
                <a:latin typeface="Calibri" pitchFamily="34" charset="0"/>
                <a:ea typeface="ＭＳ Ｐゴシック"/>
                <a:cs typeface="ＭＳ Ｐゴシック"/>
              </a:rPr>
              <a:t>Clotting</a:t>
            </a:r>
            <a:r>
              <a:rPr lang="fr-BE" dirty="0">
                <a:latin typeface="Calibri" pitchFamily="34" charset="0"/>
                <a:ea typeface="ＭＳ Ｐゴシック"/>
                <a:cs typeface="ＭＳ Ｐゴシック"/>
              </a:rPr>
              <a:t> time </a:t>
            </a:r>
            <a:r>
              <a:rPr lang="fr-BE" dirty="0" err="1">
                <a:latin typeface="Calibri" pitchFamily="34" charset="0"/>
                <a:ea typeface="ＭＳ Ｐゴシック"/>
                <a:cs typeface="ＭＳ Ｐゴシック"/>
              </a:rPr>
              <a:t>assays</a:t>
            </a:r>
            <a:r>
              <a:rPr lang="fr-BE" dirty="0">
                <a:latin typeface="Calibri" pitchFamily="34" charset="0"/>
                <a:ea typeface="ＭＳ Ｐゴシック"/>
                <a:cs typeface="ＭＳ Ｐゴシック"/>
              </a:rPr>
              <a:t>)</a:t>
            </a:r>
          </a:p>
          <a:p>
            <a:pPr marL="0" lvl="1" algn="just">
              <a:spcBef>
                <a:spcPct val="10000"/>
              </a:spcBef>
              <a:spcAft>
                <a:spcPct val="10000"/>
              </a:spcAft>
            </a:pPr>
            <a:r>
              <a:rPr lang="fr-BE" dirty="0">
                <a:latin typeface="Calibri" pitchFamily="34" charset="0"/>
                <a:ea typeface="ＭＳ Ｐゴシック"/>
                <a:cs typeface="ＭＳ Ｐゴシック"/>
              </a:rPr>
              <a:t>		</a:t>
            </a:r>
            <a:r>
              <a:rPr lang="fr-BE" dirty="0" err="1">
                <a:latin typeface="Calibri" pitchFamily="34" charset="0"/>
                <a:ea typeface="ＭＳ Ｐゴシック"/>
                <a:cs typeface="ＭＳ Ｐゴシック"/>
              </a:rPr>
              <a:t>Chromogenic</a:t>
            </a:r>
            <a:r>
              <a:rPr lang="fr-BE" dirty="0">
                <a:latin typeface="Calibri" pitchFamily="34" charset="0"/>
                <a:ea typeface="ＭＳ Ｐゴシック"/>
                <a:cs typeface="ＭＳ Ｐゴシック"/>
              </a:rPr>
              <a:t> </a:t>
            </a:r>
            <a:r>
              <a:rPr lang="fr-BE" dirty="0" err="1">
                <a:latin typeface="Calibri" pitchFamily="34" charset="0"/>
                <a:ea typeface="ＭＳ Ｐゴシック"/>
                <a:cs typeface="ＭＳ Ｐゴシック"/>
              </a:rPr>
              <a:t>assays</a:t>
            </a:r>
            <a:r>
              <a:rPr lang="fr-BE" dirty="0">
                <a:latin typeface="Calibri" pitchFamily="34" charset="0"/>
                <a:ea typeface="ＭＳ Ｐゴシック"/>
                <a:cs typeface="ＭＳ Ｐゴシック"/>
              </a:rPr>
              <a:t> (</a:t>
            </a:r>
            <a:r>
              <a:rPr lang="fr-BE" dirty="0" err="1">
                <a:latin typeface="Calibri" pitchFamily="34" charset="0"/>
                <a:ea typeface="ＭＳ Ｐゴシック"/>
                <a:cs typeface="ＭＳ Ｐゴシック"/>
              </a:rPr>
              <a:t>Thrombin</a:t>
            </a:r>
            <a:r>
              <a:rPr lang="fr-BE" dirty="0">
                <a:latin typeface="Calibri" pitchFamily="34" charset="0"/>
                <a:ea typeface="ＭＳ Ｐゴシック"/>
                <a:cs typeface="ＭＳ Ｐゴシック"/>
              </a:rPr>
              <a:t> </a:t>
            </a:r>
            <a:r>
              <a:rPr lang="fr-BE" dirty="0" err="1">
                <a:latin typeface="Calibri" pitchFamily="34" charset="0"/>
                <a:ea typeface="ＭＳ Ｐゴシック"/>
                <a:cs typeface="ＭＳ Ｐゴシック"/>
              </a:rPr>
              <a:t>generation</a:t>
            </a:r>
            <a:r>
              <a:rPr lang="fr-BE" dirty="0">
                <a:latin typeface="Calibri" pitchFamily="34" charset="0"/>
                <a:ea typeface="ＭＳ Ｐゴシック"/>
                <a:cs typeface="ＭＳ Ｐゴシック"/>
              </a:rPr>
              <a:t> tests)</a:t>
            </a:r>
          </a:p>
          <a:p>
            <a:pPr marL="0" lvl="1" algn="just">
              <a:spcBef>
                <a:spcPct val="10000"/>
              </a:spcBef>
              <a:spcAft>
                <a:spcPct val="10000"/>
              </a:spcAft>
            </a:pPr>
            <a:r>
              <a:rPr lang="fr-BE" sz="2000" dirty="0">
                <a:latin typeface="Calibri" pitchFamily="34" charset="0"/>
                <a:ea typeface="ＭＳ Ｐゴシック"/>
                <a:cs typeface="ＭＳ Ｐゴシック"/>
              </a:rPr>
              <a:t>	</a:t>
            </a:r>
            <a:r>
              <a:rPr lang="fr-BE" sz="2000" dirty="0" err="1">
                <a:latin typeface="Calibri" pitchFamily="34" charset="0"/>
                <a:ea typeface="ＭＳ Ｐゴシック"/>
                <a:cs typeface="ＭＳ Ｐゴシック"/>
              </a:rPr>
              <a:t>Fibrinolysis</a:t>
            </a:r>
            <a:endParaRPr lang="fr-BE" sz="2000" dirty="0">
              <a:latin typeface="Calibri" pitchFamily="34" charset="0"/>
              <a:ea typeface="ＭＳ Ｐゴシック"/>
              <a:cs typeface="ＭＳ Ｐゴシック"/>
            </a:endParaRPr>
          </a:p>
          <a:p>
            <a:pPr marL="0" lvl="1" algn="just">
              <a:spcBef>
                <a:spcPct val="10000"/>
              </a:spcBef>
              <a:spcAft>
                <a:spcPct val="10000"/>
              </a:spcAft>
            </a:pPr>
            <a:r>
              <a:rPr lang="fr-BE" sz="2000" dirty="0">
                <a:latin typeface="Calibri" pitchFamily="34" charset="0"/>
                <a:ea typeface="ＭＳ Ｐゴシック"/>
                <a:cs typeface="ＭＳ Ｐゴシック"/>
              </a:rPr>
              <a:t>		</a:t>
            </a:r>
            <a:r>
              <a:rPr lang="fr-BE" dirty="0" err="1">
                <a:latin typeface="Calibri" pitchFamily="34" charset="0"/>
                <a:ea typeface="ＭＳ Ｐゴシック"/>
                <a:cs typeface="ＭＳ Ｐゴシック"/>
              </a:rPr>
              <a:t>Rotem</a:t>
            </a:r>
            <a:r>
              <a:rPr lang="fr-BE" dirty="0">
                <a:latin typeface="Calibri" pitchFamily="34" charset="0"/>
                <a:ea typeface="ＭＳ Ｐゴシック"/>
                <a:cs typeface="ＭＳ Ｐゴシック"/>
              </a:rPr>
              <a:t>®</a:t>
            </a:r>
          </a:p>
          <a:p>
            <a:pPr marL="0" lvl="1" algn="just">
              <a:spcBef>
                <a:spcPct val="10000"/>
              </a:spcBef>
              <a:spcAft>
                <a:spcPct val="10000"/>
              </a:spcAft>
            </a:pPr>
            <a:r>
              <a:rPr lang="fr-BE" dirty="0">
                <a:latin typeface="Calibri" pitchFamily="34" charset="0"/>
                <a:ea typeface="ＭＳ Ｐゴシック"/>
                <a:cs typeface="ＭＳ Ｐゴシック"/>
              </a:rPr>
              <a:t>		</a:t>
            </a:r>
            <a:r>
              <a:rPr lang="fr-BE" dirty="0" err="1">
                <a:latin typeface="Calibri" pitchFamily="34" charset="0"/>
                <a:ea typeface="ＭＳ Ｐゴシック"/>
                <a:cs typeface="ＭＳ Ｐゴシック"/>
              </a:rPr>
              <a:t>Euglobulin</a:t>
            </a:r>
            <a:r>
              <a:rPr lang="fr-BE" dirty="0">
                <a:latin typeface="Calibri" pitchFamily="34" charset="0"/>
                <a:ea typeface="ＭＳ Ｐゴシック"/>
                <a:cs typeface="ＭＳ Ｐゴシック"/>
              </a:rPr>
              <a:t> </a:t>
            </a:r>
            <a:r>
              <a:rPr lang="fr-BE" dirty="0" err="1">
                <a:latin typeface="Calibri" pitchFamily="34" charset="0"/>
                <a:ea typeface="ＭＳ Ｐゴシック"/>
                <a:cs typeface="ＭＳ Ｐゴシック"/>
              </a:rPr>
              <a:t>clot</a:t>
            </a:r>
            <a:r>
              <a:rPr lang="fr-BE" dirty="0">
                <a:latin typeface="Calibri" pitchFamily="34" charset="0"/>
                <a:ea typeface="ＭＳ Ｐゴシック"/>
                <a:cs typeface="ＭＳ Ｐゴシック"/>
              </a:rPr>
              <a:t> </a:t>
            </a:r>
            <a:r>
              <a:rPr lang="fr-BE" dirty="0" err="1">
                <a:latin typeface="Calibri" pitchFamily="34" charset="0"/>
                <a:ea typeface="ＭＳ Ｐゴシック"/>
                <a:cs typeface="ＭＳ Ｐゴシック"/>
              </a:rPr>
              <a:t>lysis</a:t>
            </a:r>
            <a:r>
              <a:rPr lang="fr-BE" dirty="0">
                <a:latin typeface="Calibri" pitchFamily="34" charset="0"/>
                <a:ea typeface="ＭＳ Ｐゴシック"/>
                <a:cs typeface="ＭＳ Ｐゴシック"/>
              </a:rPr>
              <a:t> time</a:t>
            </a:r>
          </a:p>
          <a:p>
            <a:pPr marL="0" lvl="1" algn="just">
              <a:spcBef>
                <a:spcPct val="10000"/>
              </a:spcBef>
              <a:spcAft>
                <a:spcPct val="10000"/>
              </a:spcAft>
            </a:pPr>
            <a:r>
              <a:rPr lang="fr-BE" sz="2100" i="1" dirty="0">
                <a:latin typeface="Calibri" pitchFamily="34" charset="0"/>
                <a:ea typeface="ＭＳ Ｐゴシック"/>
                <a:cs typeface="ＭＳ Ｐゴシック"/>
              </a:rPr>
              <a:t>		</a:t>
            </a:r>
          </a:p>
          <a:p>
            <a:pPr marL="0" lvl="1" algn="just">
              <a:spcBef>
                <a:spcPct val="10000"/>
              </a:spcBef>
              <a:spcAft>
                <a:spcPct val="10000"/>
              </a:spcAft>
            </a:pPr>
            <a:endParaRPr lang="fr-BE" sz="2100" i="1" dirty="0">
              <a:solidFill>
                <a:schemeClr val="tx2"/>
              </a:solidFill>
              <a:latin typeface="Calibri" pitchFamily="34" charset="0"/>
              <a:ea typeface="ＭＳ Ｐゴシック"/>
              <a:cs typeface="ＭＳ Ｐゴシック"/>
            </a:endParaRPr>
          </a:p>
          <a:p>
            <a:pPr marL="0" lvl="1" algn="just">
              <a:spcBef>
                <a:spcPct val="10000"/>
              </a:spcBef>
              <a:spcAft>
                <a:spcPct val="10000"/>
              </a:spcAft>
            </a:pPr>
            <a:endParaRPr lang="fr-BE" sz="2100" i="1" dirty="0">
              <a:solidFill>
                <a:schemeClr val="tx2"/>
              </a:solidFill>
              <a:latin typeface="Calibri" pitchFamily="34" charset="0"/>
              <a:ea typeface="ＭＳ Ｐゴシック"/>
              <a:cs typeface="ＭＳ Ｐゴシック"/>
            </a:endParaRPr>
          </a:p>
          <a:p>
            <a:pPr marL="0" lvl="1" algn="just">
              <a:spcBef>
                <a:spcPct val="10000"/>
              </a:spcBef>
              <a:spcAft>
                <a:spcPct val="10000"/>
              </a:spcAft>
            </a:pPr>
            <a:endParaRPr lang="fr-BE" sz="2100" i="1" dirty="0">
              <a:solidFill>
                <a:schemeClr val="tx2"/>
              </a:solidFill>
              <a:latin typeface="Calibri" pitchFamily="34" charset="0"/>
              <a:ea typeface="ＭＳ Ｐゴシック"/>
              <a:cs typeface="ＭＳ Ｐゴシック"/>
            </a:endParaRPr>
          </a:p>
          <a:p>
            <a:pPr marL="342900" indent="-342900" algn="just">
              <a:spcBef>
                <a:spcPct val="10000"/>
              </a:spcBef>
              <a:spcAft>
                <a:spcPct val="10000"/>
              </a:spcAft>
            </a:pPr>
            <a:endParaRPr lang="fr-BE" sz="2000" dirty="0">
              <a:latin typeface="Calibri" pitchFamily="34" charset="0"/>
            </a:endParaRPr>
          </a:p>
        </p:txBody>
      </p:sp>
      <p:sp>
        <p:nvSpPr>
          <p:cNvPr id="207877" name="ZoneTexte 11"/>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b="1">
                <a:solidFill>
                  <a:schemeClr val="bg1"/>
                </a:solidFill>
                <a:latin typeface="Calibri" pitchFamily="34" charset="0"/>
              </a:rPr>
              <a:t>Introduction</a:t>
            </a:r>
            <a:r>
              <a:rPr lang="fr-BE" sz="1600">
                <a:solidFill>
                  <a:schemeClr val="tx2"/>
                </a:solidFill>
                <a:latin typeface="Calibri" pitchFamily="34" charset="0"/>
              </a:rPr>
              <a:t> </a:t>
            </a:r>
            <a:r>
              <a:rPr lang="fr-BE" sz="1600">
                <a:latin typeface="Calibri" pitchFamily="34" charset="0"/>
              </a:rPr>
              <a:t>– Hemolysis – Primary haemostasis – Secondary haemostasis – Fibrinolysis - Conclusion</a:t>
            </a:r>
          </a:p>
        </p:txBody>
      </p:sp>
      <p:sp>
        <p:nvSpPr>
          <p:cNvPr id="207878" name="AutoShape 4" descr="data:image/jpeg;base64,/9j/4AAQSkZJRgABAQAAAQABAAD/2wCEAAkGBxQTEhUTEhQUFRUVFRQWFxgUFRQWFBcXFBQXFhQVFxUYHCggGBolHBQVITEhJSkrLi4uFx8zODMsNygtLiwBCgoKDg0OGhAQGywkHyQsLCwsLCwsLCwvLCwsLCwsLCwsLCwsLCwtLCwsLCwsLCwsLCwsLCwsLCwsLCwsLCwsLP/AABEIAMkA+wMBIgACEQEDEQH/xAAbAAABBQEBAAAAAAAAAAAAAAAFAQIDBAYAB//EAEYQAAEDAQUFBQYDBgMGBwAAAAEAAgMRBAUSITFBUWFxgQYikaGxEzJCUsHRcuHwBxQjM2KSFaKyFiRTY9LxNENzgrPCw//EABoBAAIDAQEAAAAAAAAAAAAAAAIDAAEEBQb/xAAtEQACAgEEAQMDAwQDAAAAAAAAAQIRAwQSITFBE1FxIjJhgdHwBaGx8SNCkf/aAAwDAQACEQMRAD8A8mTSVxKas52GxQEjQnrlCUOC5c0JwCEYkIAntCcGKRjULY6MCMhIGqXDvXOapZewYTuXBql9nQc1YsdjxZnJo1UcqLjibdIrCLLEdNnFK2AnZ9lYtM+fd2aHdy+6gcSdSVSZcsaQhh6KJwA4p3syVI2CozNEVi3jKteCUngrRiaNv1UbuAUsH06IWtS4U6iXCpYSgNATmhKAiXZ27v3i0xQ7HvGL8Le8/wDygobGqNHoHYm7hZrL7Zw/izgO/DH8DetcXUblFb7RifrptRS+bYdBQZ5AaUANPVZ171mySt0dLR4aW99stRnNX7LGDTcdiGxk0RW7gKip9ckMexufhWPmgNTsGuXHVUjuWkt1k8SKDeckEtcFDtpt8UyUaMmDKpIGEVKdgqCd31UsjdeOi548Es2bisG1URVsNoafrioSw7lQSZ5alAXJQuieWFSgLk5gVMbFWPa1PY1I0KUJbZqhAUNTw1Nal1QGhRO1KVrc6p8bFMI8gNp8tyllrGdZ4gTV3M7gFHa7UXd0ZN2AfVTT5ZN02nf+Sq4aniq/ITVKkMjZ5JQyqsez2eKcI8958hzV2D6Z0TQBxoopTx+/5K57Lp6+CrysDcq8ydVEy5Y+CtWmzxTHuJT3U2eaVrFditpElVj2H6yTDAdylhbGRLa/sss9bRLKf/LhIHN7gB5Nd4rGuZTat/8AssHctZGZAg//AFP0UAyL6X/PJbvd/fNdmXhl9EFmdmiV5e8d9d/63oPaHrL5O1jVQRdgmpqjN3OFdVmIpUXsEtVFwyskd0T0OKIvYMWWmhzqECvKGjutCdh3V4ohdFuxACufr+eSmt9kyJzIOf646rW1ujaPOwbxZWpGXdDn18fzzUL4qDhWnRFZbPllU65fTwUFvAFQPv1SHE6UMttIHSRaU1Cjc1X5IaHjt39VCIuHmENDVM8eSgJGBPaFuZwYxsRwUkQTXZozcNwT2k0hjc4DV2jG83nIctUDZoxw5/BQa1PwL0y5v2ZNp/vExJ2thFAOGNwz/tC0kX7P7CBnC48TLJXyICHZJjXqsEOG2/hfvR4iGp7WZL1m9f2c2ZwPsXPhdsBONnUHMc69F5zfVzy2aQxzNodhGbXD5mnaEEk12acOXHl+18+xSrTp5k6KeyMI7x2g066noF0MQ1Og/VFI6SlXEUFMq7EJoSrlla2DMAdeHBSXfd7pCQ2g3uOQaD9TuVdgLnVK0N2twNaPmxOPOtB5BVJ0i8ePfIjluIhtI3tc6nukFpP4a5HkaKkyDC2poCdSdn5rQ3q7+D7QZOY4AneHf9isx2gkJk5hrupGfnVVFt8B5IxgtxDaLaAC2Pbq46lUSK5pWsKY5NSoxTm32cCkLlwC7CrF8iYilDjvKULjTerJ+ogK337LJc7SzaYmO/scQf8A5AsFgGwrUfs6tXsrbHiybKHRH/3ju/5wxUSSbi/51yHLwjIJ5/mgtqC1XaGICQ7s/tRZm1ALL0zs43vxpg+OShV+yzkEUQyVIyahRVZSe3s3F2Wwbdctq1932sSNwuyOzivLrFbFo7FeOlDx8EUJ7WYtXpFlVxNXaLNQV0zrX1Ql0G3ZVxrStBWtCN4Pqi1it4kYQ7KmVeY1SzwEUIzFKHbXj+t6e4p8o5cMksb2y7AtK50z15g6qlKzM/ZFZ7OelOvAKAxg55dRmlNGyGRLk8NiVmKIuIa0FziaAAEkk7ABqV132R0rgyMYnO0H1J2DivRrgutlmFG0dMRR0m7e1gOg46nyTpySMuDFKS4Klwdi2R0kthxOyIhadn/McPQeOxbuzvdhDWNEbG0DWtAHLIZAKlZIaZnXzRWxsr46cv0PBAm2FkUYr3C11w89lPqUXewAKrd0dAqXaW9xEygzJrt3LVajG2cdxlmzbYgm8L2AkcK5DIU381Hed2Mt9m9mae0AxRO3OA9DoR9lk7Tbcbq8Vo+zE5yABPeGh0GpqN2RWOOTdKmd/No/RxKceGjyp1Q8gimCtQdcQyoeuSit5JeG7ABlx2r0btNctnZPI7A55e/2hBcQ0F3eoA2hOZqalA3RMrUQRV1901PGpNUDe10bcd5oKUVw+TOthw57vX9eiMXfFWNp2tJrydmD41ViSJh1ip+BzgfAkjyUDrA7EHWeXMCmCQAVG1uL3XaDWiFtMeovHzRPehrG2FubnODnU2UyA9VnL0jxPNNlGjk0Ur6ojbbZK0FrmCN22jSHEHiScuIQ98TgK70UVQvLJTVL5KMgOTW5kmmWp4Kw2zsj98Y37q9xvAke8fLmp7NHgY6T4q4G8MquPOhA6lUJAUTfgVHGktzLYtuzBHTdgZ9kv7tHLk0CN+z5Dwz93npwQ9WIwaV3KqotNT4aKU8WElp1BoRuIVd7KotfbaiOXa4FrucdM/7XNHRCqp0XaswZobZOLIyCpIZ3tIc0kFpBBGwg1B8UjlwRCUqfB7HeM/71BBaWUo+MlwHwvDqPb0dVZi1s1Xfs3vn37G40EtXRHdJSjmDdiaPEcVdtkGEkEZrNlXNnX/p8/p2Px18GbtLUPcjVrirsIQyWJDFj80BsMtCi9nttCDVAwFPG9FJCscmuDaXdeZGVcj6rQXde1Mq5HUHfw3LzmzWnYi1mtp6qlJxKy6aGVG+L2SVwmhqDT16JPYk6t9FlWW0+8Dnof0Fc/wAYdv8AEH6JnqJ9mCWjnH7TOXNdoszMIoZX++7/AOoPyjz1Whu+KnXz5nYhlhjxOxFaCxxE6IFcnbNE9uOG1FuyRVP6PMI3Y4FDY7OoL1v1kIIbm7eNi0pKKtnIm55pbIIJ3nerLOw5jFTReYX5fZkcST/24Ktfd9Oe4lxz/VFnpLSXFIyZHk+DsaPRw0quXMmGrNLVavsu4+0aQN9eSxl3Z0W37Lua0mSRzWsYASXZNBccLc+ZCXD7jXrH/wADJLwvGM2iVj9MQZX8LQ0nxCU3T8Te807W7ttVme0Nne2R1a1JJ51NaobYu0M0J7rnDkforu27E+hthH05eF8M3kd1A50GdNfNTvuBjtBQjSmqzVl7fv8Aiax2mZbQ+IVl/bd7gQ0NbyGaK4CPR1bfDX/oVt9yxuZ7OU6e67LEyu0cN4XmN6wvbM+Nww+zcWndltruOo5raQXg+V4qSakfqiz3ayLHa5aZgFjctpZG1rq9QfBRSTD9KcHtk7vkoRAOhcG54H1PJ4Ar4t9FC+HEKjqrlig9kamhqCHN2EHUfraFI+7HHvQHENcPxjgW/UZIW+eDVBVGpIEmzqdsWFhJ2qxSWtDHn+FWY7vd78/daMw3IPdTY1v10VWEoRiCL5GGKFp1ON/R2Frf9DkFc1HbbL7V5MjcNcm7mgZNaOQQu0WUt4hPg6VHL1EHKTkVxokalTC5MMl0TQyFpDgSCCCCDQgjMEHYV6ndtvbb4PaCjZ46CZvzbpABsO3cajcvMbLZXSGjepOgG8oxdbXWaQSRTNDhvBwuB1a7e0pc2uma8MMn3Q8B61WfihU8ZWvGC1MxxNDXgVkj1c3+pp+JnHxzQiex71mao62PKsi/PlGbkhUNKI1NZFTksyJSAni8opgqzZ5qKJ8BSCNFwxVyiwvBaCFbFoKBwuI2lXWu4lA0PjLcjXWKy0RqB7IxVxWckvCgyQq3XkTtNExTS6ME9PLJ9zpGivjtNkWsyHDVYu33oXbVVtNpLsqqt7NU7fLG44xxrbjRHLISls8eanjsxOxErHYiToqcqGxxNu5E92WckgAGvDipr/vTDSytIowl0pB96TQNy1DR5k7kltvIWcFkRBl0c4ZiPeGn59ldnPTKY+91+qkYkyZU2vZB/wDxxzaRyD2kYApnR7eDXbR/SelE82WOX+W4EnY7uu8DkehKCXiSHN4tafX7InY4+81w0LCetPzUa4JCT3NIe64nj4SehU9kuZ9RVpHE5DxKkuoa01rVSWt1T+HegbHxTq0EGW6Oyg0cDLoDq1nGvxHTTL0QEY3uJFA2vvVqT1RJlvDx3mAjcQPFPF3xgGSM4W/E06dFClGnb8g1sIKeIWDU58NVPYomSd2pqQXCh2D1QG8ZHRPIPRWotui8mWGNW0GrReWAUxyZ/wBbvuhjLxic41xVO0kmvVBmzGR1CaBLboHWeQEGuQI6pqxrpvkwy1cvvjFbbDc1jJHdNRxzog14Wgg4BlTVNsFvkMmIHiQNFdls7ZnEghrto2c1Etr5I5rPC8fD/nQHwGlVE5ua0kd11aQM3U6UQu23XLGMTmEN35EciRomRmmZM2mlBWXOz0zQHg65HmEXFoa4aNI3UWQgeQ4UyKPxMdqIxzJwgpWSHNm3R6j6NldDrdaHQBskTnMc14LCDmN44jhotLdPamG1NwWkNhm2Se7E7n8h55cRoshb7HNIa5EDQNP02oWBTLaEUUttCM7frbqa9j1G2XS5vvNNNhyII3gjVDZLLXYs7cfaeezjC12KPbHJ3o+NBq3pRbm5u0FmtLHBzTZywCpJxR5mgo4Z7DqOqB4/YbHVzS5V/H7GeksagdY9tFuP8ExtxRuEjTo5hBHiFSlugjYfAodkkNWrxS8mSFkUn7sePgtI67qajPcNPFRGxu+U+BVchrLDwB5Qdun2VCeIk8FoGRtkGJha5p2tII8lzLrJOQqorQLlGXkzn7qp47CUZns8cX817GcHOGI8mjM+CE2ztHEzKFmM/PJk3owZu6kckVSZFlxx65LcdiDG45HBrB8TshyA2ngKlDLy7QZGOzgsaci809o7eBT3G8Bnx2IRbLZJK7FI4uOyugG4AZNHAKBzdESjQqeWUh7XpmhquCUCoG8IhfZfmYJI2ke80EdBn9VYuifu5/D6EGqp3bZ5XGsbHvoc8LXOpzoMlaksckD6uY9rTTVpAzqCMxzQNeB0ZcqRZsltIH8MNFdrsyfsnOt2I4JRgJPvN0PMIEyQskc07Dly2eSL0EjCDqBUH6IZKmOxT3rjtFud+HLd+qoXbLQTRrSSXGgG86AKSaQmFm+pb0FCPUqvYnf7zFwc3yNUUI+QM+V/avx/c17LC2ytY/DjcBQuJNK7QADSiBdprOJYw9lB3tONMwtjOzHZpB/y8Q5jP7rDRuxROG4tP0+qG2nYSipwcH8FS5brr3nhwrUDoo+078T25UAbTwRw2z2jf4Rq6IAOGwgbQgvaW04gzu0rnX6JkW3O2IzQxw0rjH/fIKuu0OY+jQDiyoUcls5xswUDiaOA3bSeACGwhrGh+3ftVy57a0ThzzRr2uaSdGk6OPDZ1Ry5doz4KxwUZPtp/CD1isrpnENOCJmrt/3JRGSCNjHg1wYHYsW0YTVSNmbHC1rS3Mk1xNofugd52rGxzRodTpWmwDcs67OnJ2mALlsgfK3FoCOu4LTEBx1FdxyWbscZbXZoa8s1YlvUO/mMxHeDQpk05My6XJHFHniwzI9rdSK8EFvxg9oDtLWk88/oojeDG5sZnvca06KuxznuLnGpJUhBrkmozxyLaiEhHLoP8GYDUOiPSkn66oM8d48Ffua1Bsha73ZBgO4VoWu6EDoSjkrRnxPbNNlmyWx8RxRucw72uLT5aopYu3NqYc3Mk/8AUYK/3NoUEtsRY4ggihIzQt5zQwXsN1Tjf1Kz0mD9odf5lnaeLJKeRafVTf7d2f8A4Eviz7rzNkyk9qibkJWHTvpV+r/cEQTOaatJad4JB8QrwvCUihlkI4vf90Nap2LRJHJxSZOw5qUKJimSWdDH0SsUtpbTDxFfNQsdRPlJdrs9EBpT4IyVo+yV2sfjmlFY4qDDpjedGk/KBmeYG1Z0Nqtbd5w2FlNXPkcedQweTQqlwgscXKSRenvJzsh3WjINaMLGjcGjJD33kW6E/fouu5mMFVrZZsJSly+TbkuMfoSoqXjZ2z96OjZAKYdA8DZwd5HgmXYH7jXTMUpzqo5QQajIhXpGY2iep7oAc2poT8LvoeQ3pklwZcMlvb8/zkZbG0pHUd01PNwB9KIQH4Jg4/C9rugIJV2K0EvLjo7MqC8HNOTdg1Vx4dFZ6lHcnzZ6K2TDZpK/IQOOLSnRYlljxxPaXBmLCATvxA08kt0dpaRiGZpe1o7pa6jqDRpqCDRRXneeNlWNwNGYzqa7yd/RDtknQcM2OUJSfm7AcFofZZsiCWmh3EbkQvC8m2pzWhmBoqTnXM604IJJma618U+yyljg4bFpcb58nIx5nF7P+jfX4C1uhDGd0ab81Rs7qmp/JOtluL8qUCIdnLuEji6QVjZSozGJx91td2RJ5cUC+mNyNM2suZLF0T3SxjnVaAaakK5bBRaCEvwH2LsOEVwM7oAG5oyohdscJY3PAAe3JwAoCK0xU2EZV/LPPut2dRQcMe11+gDtgwjJDJUVt1SeACEuOadDo5+f7hGNqaK4WkU4Zp8EIYKnU7NwTpwTSopt6KWSMKX5Kr1wyFNpTCcyVJEakV0+ysC+QvBaWyNDJTR4FGuOjqaNcdh3E67eNG2WBzSQQVRnkqVYst7SMGGoc35XioHI6t6Gira+0M9eP2zITGuwoh/iMDvejew/0kPHnhp5p2Ozf8R39jlOfYtLH4Zl2hTNKiBT2laWcSDLDSpmlVWlWGFKaN2KRKdFJG9QpokQUaVKiwRtC1N0Ox2Rzdsbz/bIAW+bXrKNejXZ+3iKSpBLHDDI0a4dcQG9pANOe9BJcGjE6dl65LRgko7RXr4s9DkajUEaEb1Bet1FpEjM2u7zXN90jYQVDHbzTC9JOhxJWnwC52ovdUX8KQGlCzb+JtPPLqoRCHnIKxe7/YRNYR3pKEjdGDUE7quAp+E8Ebd8GSONY25P9AWbGWaZtOn2PFNslySSVOTGA+++obxAABLjyHOiMXWRg9rIKtOTQfjI2ngDlXbpsKr228XPOXLZQcANgU3tDPQjOq6Eh7O2VvvyTPP9GCNvgQ4+aszdm7LKKMlmjOzGWSM6gAHzS3Zc0sprR3QI8OzsjBUtI5qKc+xc9Ppo/S3T+TzG+7llsrw2QAhwqx7TVjxvafUHMIeAvVL7uz21lljI7zAZGV1DmCpA4FoI8F52y7JNgBWiORNcnLnpZKTUeUUooid61l0MwQsbpic9x8mj/SqVksjxrQeqNWeLG2nxNOIcvi9AfFJyzvg6Oj0vpve+whdriJGEfMPAmhCoMjDbVJGNCXN6GoRO7yG993w5gbyNEPgiNZZzsBpxccm+aUjbPtszdrfU0G1LY7GG9+ToFehs4YfmcfJdNIG50zTd3hGT0knvkVZjTvOpXY3dzQ+eck81NLNtKqHPMo4oy5J30K0V5DVPc+g3bAOCdDC5wNBkMyo5IyNUSEytKyu9REp8hUSYkY5SHYl2JR1XIqA3kKcCmJQiM6ZM0qaN6rVTwULRohOi40qN7FG16la9LqjUpqSHxuU7X0zCqkbk/EhaHRnRp7kv98Yo3C5pzdG8VYT8zdrDxHmrsvaCxuzfFMx20NwPHQktPksc19MwppJsWuu/fzQbTR6zq1w/8mo/2ohZ/wCHhq7Y6ahA5RtyJ5nohdkD7XaAJHEl5LnvOoaBVzvAUA00CExtB5rWdkYhS0Pp3mxtb/e7P/QqaS6JCcpdiXvaKnC0UAAAG4DIAI72R7NB4M03djbqTt4Digtis3tJc961t+W4NDYGZNjABpQAupmeJS412zbnlPjHj4b8+y/cJWq/WtGCFuBoyqNTzIQO1Xo46nr+ihks9ELtVr3KOcpAY9NixGhhtfckcdkchPVpHqsgARkFp7DZwYO+T36AAakNzOZ0FaeCp2yzNYaez/zOr5miq+BkUnN0Cmt3aq5Zoiw4q5jTgpYHxaZtO53/AFJ09pYzJwIPEIeR9xXZYZbWu9+Ov4XYa9KGiZa7QXgDCGMGgGnMnaUOfebdgVGe8mnaSfJEotinLHHmyxaZqDu5Deg01prlrzSvmdIchVIbOB7zgDwzKbGKXZiy5JT+3ogfnrrwUsVjp3pDQbtp+y72oZ7o6nMqCSQuzJR8iFtXfLLEtrJFBk0bAqdolqrMdgleKsikcN7WPI8QFHNdszfeilHON49QrVIXkcpdg56YVO5qjLUxMxTgyKi5OISURWJorpQUlUiMzjwU4OUVUoKlBKROCntcoWp4KBofGROHJ2JQVSgoaHrIWA5OBUAKeHIWhsZk4K0/Ym2gSuieaCZmAE/ODVg694c3BZMOT2SUQOI+OQ9Fhh9m45aFJbp8Ti7ehVh7Wtc0NtTXFwyEjKEn8bSRU8R4KxLfVkp/MceAjdXzy80hwZ0YamD5l2VbVaN2ZUYZh/iSmg2Da47h+slWtfaNgr7GPP5pKeTBl4lBZ7W+R2J7i48fQDQDgEcYPyJyamN8cm8tdsLo4ZRQVjbkNARUOHQ1RKzWuK1sDSQ2VooK6O/NYq5r1Ab7GU9wmrXH4CdQf6T5HmVLa7K5hqOeSFqmOhU4Ku0HbwutzDRwQ8Ow913eZuOo4g7FPd/alwAZO0SN0z94ddUTEtkkzq8HcaeqGvYYssqqav4M1ecLW6glpzaa601HAjaELNoYPdY3rU+q09+RM/dpCNGljm8y8N9HFYhzk2CtGPPkcZcFye1l3AbhkPBVsSiJSY0xKjJKbk+SeNpc4NaCS4gADaSaAeK9JuHs/FAACGvm+JxzDTuYDpTfqfJYrsbQ2yKuzGRzbE8t8wFopba5khdXOqCcqH4cTyXTD17QyNFSTTqgL53jQlaa7u0MUzfZzUadjtleKlnuFrhVtCNhBJB/XNA4XzEZj1HpfRmjX+DF2iTH/MY1/wCJoJ6HUIVablif7hMR3Oq5n/UPNbO1XIRoPJCrTd5Go/XJUnKI5xwZV4MNbrski99uR0cM2Hk76aqphW4Dy2rSAWnItcAQRuIVZ9y2ZxxVkZX4QWkDliBKbHL7mLLoWn9PJgVyRKth585OCanKFocCnApgTghYxMeClqmBLVUMTHhyUPUVV1VVF7ycPTg5VwU+qlBrITY0uNQVXYlW0L1SwHJQ5V8aUOVbQlkLIer9hvh8fdyc35XadNoQjElxKnCxkc8ou0zVw2+zye9WM/1AlvRw+oCvxS2duZmjpwNT4DNYYPXGRLeFGlf1GSXSNHf9+iUCKIERtNSTkXu2EjYBU0HFAS5Q40mJMUKMk87k7ZNjXVUGJLiV0Cshfu22mKVkjdWODudNRyIqOq2t4BsjRJHmx4q0+oPEaEcF54HItct8uhJaRijce83jpibud6+FFZIWbNNqFCXPQQme5hyRC6+1MsWQcQNo1HgV0kLJW44nYm+beDm7Cg1osZBSkdDJJtcco9GsHbON4pK2nFmXkUQdaLPKO69vJ2XqvIe81WIbc8ZI7l8mT0cV2ri/x0ei2y5WuzGddwyQd9xProUFs18PHxEciiDe0Evzu8kDr2HRjkXUk/k8wSpEq6B5c4JVwXBUWKE5ManKBodVckXKixUgK5IFCMeEqaUqhBy5IuUCFqlTUqolnVXYlyYVZLH4l2JRpVKK3MfiXVSBcVC7FqlBTE4KiJjwUocmhKFQxNlmyWp8bsTHFrt43bjvHAo/Zb/Y/KdtD87Bl1Zs6eCzDU4JcopmrDnnDpm0ZYmS5xOa/wDCakc26jqFC66yNizNg/ms/EPVeoWz3GckmUdvTOjizLI0mjKNu8qwLFwRR2qUpW5mtQij/9k="/>
          <p:cNvSpPr>
            <a:spLocks noChangeAspect="1" noChangeArrowheads="1"/>
          </p:cNvSpPr>
          <p:nvPr/>
        </p:nvSpPr>
        <p:spPr bwMode="auto">
          <a:xfrm>
            <a:off x="155575" y="-1943100"/>
            <a:ext cx="5057775" cy="4048125"/>
          </a:xfrm>
          <a:prstGeom prst="rect">
            <a:avLst/>
          </a:prstGeom>
          <a:noFill/>
          <a:ln w="9525">
            <a:noFill/>
            <a:miter lim="800000"/>
            <a:headEnd/>
            <a:tailEnd/>
          </a:ln>
        </p:spPr>
        <p:txBody>
          <a:bodyPr/>
          <a:lstStyle/>
          <a:p>
            <a:endParaRPr lang="fr-BE" dirty="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5" name="Picture 3"/>
          <p:cNvPicPr>
            <a:picLocks noChangeAspect="1" noChangeArrowheads="1"/>
          </p:cNvPicPr>
          <p:nvPr/>
        </p:nvPicPr>
        <p:blipFill>
          <a:blip r:embed="rId3"/>
          <a:srcRect/>
          <a:stretch>
            <a:fillRect/>
          </a:stretch>
        </p:blipFill>
        <p:spPr bwMode="auto">
          <a:xfrm>
            <a:off x="-19050" y="0"/>
            <a:ext cx="4302125" cy="765175"/>
          </a:xfrm>
          <a:prstGeom prst="rect">
            <a:avLst/>
          </a:prstGeom>
          <a:noFill/>
          <a:ln w="9525">
            <a:noFill/>
            <a:miter lim="800000"/>
            <a:headEnd/>
            <a:tailEnd/>
          </a:ln>
        </p:spPr>
      </p:pic>
      <p:pic>
        <p:nvPicPr>
          <p:cNvPr id="210946" name="Picture 4"/>
          <p:cNvPicPr>
            <a:picLocks noChangeAspect="1" noChangeArrowheads="1"/>
          </p:cNvPicPr>
          <p:nvPr/>
        </p:nvPicPr>
        <p:blipFill>
          <a:blip r:embed="rId4"/>
          <a:srcRect/>
          <a:stretch>
            <a:fillRect/>
          </a:stretch>
        </p:blipFill>
        <p:spPr bwMode="auto">
          <a:xfrm>
            <a:off x="0" y="6453188"/>
            <a:ext cx="9144000" cy="425450"/>
          </a:xfrm>
          <a:prstGeom prst="rect">
            <a:avLst/>
          </a:prstGeom>
          <a:noFill/>
          <a:ln w="9525">
            <a:noFill/>
            <a:miter lim="800000"/>
            <a:headEnd/>
            <a:tailEnd/>
          </a:ln>
        </p:spPr>
      </p:pic>
      <p:sp>
        <p:nvSpPr>
          <p:cNvPr id="210950" name="ZoneTexte 10"/>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b="1">
                <a:solidFill>
                  <a:schemeClr val="bg1"/>
                </a:solidFill>
                <a:latin typeface="Calibri" pitchFamily="34" charset="0"/>
              </a:rPr>
              <a:t>Introduction</a:t>
            </a:r>
            <a:r>
              <a:rPr lang="fr-BE" sz="1600">
                <a:solidFill>
                  <a:schemeClr val="tx2"/>
                </a:solidFill>
                <a:latin typeface="Calibri" pitchFamily="34" charset="0"/>
              </a:rPr>
              <a:t> </a:t>
            </a:r>
            <a:r>
              <a:rPr lang="fr-BE" sz="1600">
                <a:latin typeface="Calibri" pitchFamily="34" charset="0"/>
              </a:rPr>
              <a:t>– Hemolysis – Primary haemostasis – Secondary haemostasis – Fibrinolysis - Conclusion</a:t>
            </a:r>
          </a:p>
        </p:txBody>
      </p:sp>
      <p:sp>
        <p:nvSpPr>
          <p:cNvPr id="9" name="Espace réservé du numéro de diapositive 8"/>
          <p:cNvSpPr>
            <a:spLocks noGrp="1"/>
          </p:cNvSpPr>
          <p:nvPr>
            <p:ph type="sldNum" sz="quarter" idx="11"/>
          </p:nvPr>
        </p:nvSpPr>
        <p:spPr>
          <a:xfrm>
            <a:off x="3124200" y="6356350"/>
            <a:ext cx="2895600" cy="365125"/>
          </a:xfrm>
        </p:spPr>
        <p:txBody>
          <a:bodyPr/>
          <a:lstStyle/>
          <a:p>
            <a:fld id="{4FA5D853-F563-42B1-BBB2-6F8377C168AF}" type="slidenum">
              <a:rPr lang="fr-FR" altLang="fr-FR"/>
              <a:pPr/>
              <a:t>8</a:t>
            </a:fld>
            <a:endParaRPr lang="fr-FR" altLang="fr-FR"/>
          </a:p>
        </p:txBody>
      </p:sp>
      <p:sp>
        <p:nvSpPr>
          <p:cNvPr id="10" name="Titre 1"/>
          <p:cNvSpPr>
            <a:spLocks/>
          </p:cNvSpPr>
          <p:nvPr/>
        </p:nvSpPr>
        <p:spPr bwMode="auto">
          <a:xfrm>
            <a:off x="251520" y="908720"/>
            <a:ext cx="8468635" cy="638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fr-BE" altLang="fr-FR" sz="2400" dirty="0" err="1">
                <a:solidFill>
                  <a:schemeClr val="accent1">
                    <a:lumMod val="75000"/>
                  </a:schemeClr>
                </a:solidFill>
                <a:latin typeface="+mj-lt"/>
                <a:cs typeface="Arial" panose="020B0604020202020204" pitchFamily="34" charset="0"/>
              </a:rPr>
              <a:t>Nanoparticles</a:t>
            </a:r>
            <a:r>
              <a:rPr lang="fr-BE" altLang="fr-FR" sz="2400" dirty="0">
                <a:solidFill>
                  <a:schemeClr val="accent1">
                    <a:lumMod val="75000"/>
                  </a:schemeClr>
                </a:solidFill>
                <a:latin typeface="+mj-lt"/>
                <a:cs typeface="Arial" panose="020B0604020202020204" pitchFamily="34" charset="0"/>
              </a:rPr>
              <a:t> </a:t>
            </a:r>
            <a:r>
              <a:rPr lang="fr-BE" altLang="fr-FR" sz="2400" dirty="0" err="1">
                <a:solidFill>
                  <a:schemeClr val="accent1">
                    <a:lumMod val="75000"/>
                  </a:schemeClr>
                </a:solidFill>
                <a:latin typeface="+mj-lt"/>
                <a:cs typeface="Arial" panose="020B0604020202020204" pitchFamily="34" charset="0"/>
              </a:rPr>
              <a:t>recommanded</a:t>
            </a:r>
            <a:r>
              <a:rPr lang="fr-BE" altLang="fr-FR" sz="2400" dirty="0">
                <a:solidFill>
                  <a:schemeClr val="accent1">
                    <a:lumMod val="75000"/>
                  </a:schemeClr>
                </a:solidFill>
                <a:latin typeface="+mj-lt"/>
                <a:cs typeface="Arial" panose="020B0604020202020204" pitchFamily="34" charset="0"/>
              </a:rPr>
              <a:t> </a:t>
            </a:r>
            <a:r>
              <a:rPr lang="fr-BE" altLang="fr-FR" sz="2400" dirty="0" smtClean="0">
                <a:solidFill>
                  <a:schemeClr val="accent1">
                    <a:lumMod val="75000"/>
                  </a:schemeClr>
                </a:solidFill>
                <a:latin typeface="+mj-lt"/>
                <a:cs typeface="Arial" panose="020B0604020202020204" pitchFamily="34" charset="0"/>
              </a:rPr>
              <a:t>by OECD for </a:t>
            </a:r>
            <a:r>
              <a:rPr lang="fr-BE" altLang="fr-FR" sz="2400" dirty="0" err="1">
                <a:solidFill>
                  <a:schemeClr val="accent1">
                    <a:lumMod val="75000"/>
                  </a:schemeClr>
                </a:solidFill>
                <a:latin typeface="+mj-lt"/>
                <a:cs typeface="Arial" panose="020B0604020202020204" pitchFamily="34" charset="0"/>
              </a:rPr>
              <a:t>toxicological</a:t>
            </a:r>
            <a:r>
              <a:rPr lang="fr-BE" altLang="fr-FR" sz="2400" dirty="0">
                <a:solidFill>
                  <a:schemeClr val="accent1">
                    <a:lumMod val="75000"/>
                  </a:schemeClr>
                </a:solidFill>
                <a:latin typeface="+mj-lt"/>
                <a:cs typeface="Arial" panose="020B0604020202020204" pitchFamily="34" charset="0"/>
              </a:rPr>
              <a:t> </a:t>
            </a:r>
            <a:r>
              <a:rPr lang="fr-BE" altLang="fr-FR" sz="2400" dirty="0" err="1">
                <a:solidFill>
                  <a:schemeClr val="accent1">
                    <a:lumMod val="75000"/>
                  </a:schemeClr>
                </a:solidFill>
                <a:latin typeface="+mj-lt"/>
                <a:cs typeface="Arial" panose="020B0604020202020204" pitchFamily="34" charset="0"/>
              </a:rPr>
              <a:t>assessment</a:t>
            </a:r>
            <a:endParaRPr lang="fr-BE" altLang="fr-FR" sz="2400" dirty="0">
              <a:solidFill>
                <a:schemeClr val="accent1">
                  <a:lumMod val="75000"/>
                </a:schemeClr>
              </a:solidFill>
              <a:latin typeface="+mj-lt"/>
              <a:cs typeface="Arial" panose="020B0604020202020204" pitchFamily="34" charset="0"/>
            </a:endParaRPr>
          </a:p>
        </p:txBody>
      </p:sp>
      <p:graphicFrame>
        <p:nvGraphicFramePr>
          <p:cNvPr id="11" name="Group 35"/>
          <p:cNvGraphicFramePr>
            <a:graphicFrameLocks/>
          </p:cNvGraphicFramePr>
          <p:nvPr/>
        </p:nvGraphicFramePr>
        <p:xfrm>
          <a:off x="580864" y="1886506"/>
          <a:ext cx="7982272" cy="2938465"/>
        </p:xfrm>
        <a:graphic>
          <a:graphicData uri="http://schemas.openxmlformats.org/drawingml/2006/table">
            <a:tbl>
              <a:tblPr/>
              <a:tblGrid>
                <a:gridCol w="4311650"/>
                <a:gridCol w="3670622"/>
              </a:tblGrid>
              <a:tr h="390525">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Arial" panose="020B0604020202020204" pitchFamily="34" charset="0"/>
                        </a:defRPr>
                      </a:lvl2pPr>
                      <a:lvl3pPr marL="1143000" indent="-228600" eaLnBrk="0" hangingPunct="0">
                        <a:spcBef>
                          <a:spcPct val="20000"/>
                        </a:spcBef>
                        <a:buClr>
                          <a:srgbClr val="0C61AE"/>
                        </a:buClr>
                        <a:buSzPct val="60000"/>
                        <a:buFont typeface="Wingdings" panose="05000000000000000000" pitchFamily="2" charset="2"/>
                        <a:defRPr sz="1600">
                          <a:solidFill>
                            <a:schemeClr val="tx1"/>
                          </a:solidFill>
                          <a:latin typeface="Arial" panose="020B0604020202020204" pitchFamily="34" charset="0"/>
                        </a:defRPr>
                      </a:lvl3pPr>
                      <a:lvl4pPr marL="1600200" indent="-228600" eaLnBrk="0" hangingPunct="0">
                        <a:spcBef>
                          <a:spcPct val="20000"/>
                        </a:spcBef>
                        <a:buClr>
                          <a:srgbClr val="AABBDF"/>
                        </a:buClr>
                        <a:buSzPct val="60000"/>
                        <a:buFont typeface="Wingdings" panose="05000000000000000000" pitchFamily="2" charset="2"/>
                        <a:defRPr sz="1600">
                          <a:solidFill>
                            <a:schemeClr val="tx1"/>
                          </a:solidFill>
                          <a:latin typeface="Arial" panose="020B0604020202020204" pitchFamily="34" charset="0"/>
                        </a:defRPr>
                      </a:lvl4pPr>
                      <a:lvl5pPr marL="2057400" indent="-228600" eaLnBrk="0" hangingPunct="0">
                        <a:spcBef>
                          <a:spcPct val="20000"/>
                        </a:spcBef>
                        <a:buClr>
                          <a:srgbClr val="AACCE9"/>
                        </a:buClr>
                        <a:buSzPct val="68000"/>
                        <a:buFont typeface="Wingdings 2" panose="05020102010507070707" pitchFamily="18" charset="2"/>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altLang="fr-FR" sz="1600" b="1" i="0" u="none" strike="noStrike" cap="none" normalizeH="0" baseline="0" dirty="0" err="1" smtClean="0">
                          <a:ln>
                            <a:noFill/>
                          </a:ln>
                          <a:solidFill>
                            <a:schemeClr val="tx1"/>
                          </a:solidFill>
                          <a:effectLst/>
                          <a:latin typeface="Arial" panose="020B0604020202020204" pitchFamily="34" charset="0"/>
                        </a:rPr>
                        <a:t>Fullerenes</a:t>
                      </a:r>
                      <a:r>
                        <a:rPr kumimoji="0" lang="fr-BE" altLang="fr-FR" sz="1600" b="1" i="0" u="none" strike="noStrike" cap="none" normalizeH="0" baseline="0" dirty="0" smtClean="0">
                          <a:ln>
                            <a:noFill/>
                          </a:ln>
                          <a:solidFill>
                            <a:schemeClr val="tx1"/>
                          </a:solidFill>
                          <a:effectLst/>
                          <a:latin typeface="Arial" panose="020B0604020202020204" pitchFamily="34" charset="0"/>
                        </a:rPr>
                        <a:t> (C</a:t>
                      </a:r>
                      <a:r>
                        <a:rPr kumimoji="0" lang="fr-BE" altLang="fr-FR" sz="1600" b="1" i="0" u="none" strike="noStrike" cap="none" normalizeH="0" baseline="-25000" dirty="0" smtClean="0">
                          <a:ln>
                            <a:noFill/>
                          </a:ln>
                          <a:solidFill>
                            <a:schemeClr val="tx1"/>
                          </a:solidFill>
                          <a:effectLst/>
                          <a:latin typeface="Arial" panose="020B0604020202020204" pitchFamily="34" charset="0"/>
                        </a:rPr>
                        <a:t>60</a:t>
                      </a:r>
                      <a:r>
                        <a:rPr kumimoji="0" lang="fr-BE" altLang="fr-FR" sz="1600" b="1" i="0" u="none" strike="noStrike" cap="none" normalizeH="0" baseline="0" dirty="0" smtClean="0">
                          <a:ln>
                            <a:noFill/>
                          </a:ln>
                          <a:solidFill>
                            <a:schemeClr val="tx1"/>
                          </a:solidFill>
                          <a:effectLst/>
                          <a:latin typeface="Arial" panose="020B0604020202020204" pitchFamily="34" charset="0"/>
                        </a:rPr>
                        <a:t>)</a:t>
                      </a:r>
                      <a:endParaRPr kumimoji="0" lang="fr-FR" altLang="fr-FR" sz="1600" b="1" i="0" u="none" strike="noStrike" cap="none" normalizeH="0" baseline="0" dirty="0" smtClean="0">
                        <a:ln>
                          <a:noFill/>
                        </a:ln>
                        <a:solidFill>
                          <a:schemeClr val="tx1"/>
                        </a:solidFill>
                        <a:effectLst/>
                        <a:latin typeface="Arial" panose="020B0604020202020204" pitchFamily="34"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Arial" panose="020B0604020202020204" pitchFamily="34" charset="0"/>
                        </a:defRPr>
                      </a:lvl2pPr>
                      <a:lvl3pPr marL="1143000" indent="-228600" eaLnBrk="0" hangingPunct="0">
                        <a:spcBef>
                          <a:spcPct val="20000"/>
                        </a:spcBef>
                        <a:buClr>
                          <a:srgbClr val="0C61AE"/>
                        </a:buClr>
                        <a:buSzPct val="60000"/>
                        <a:buFont typeface="Wingdings" panose="05000000000000000000" pitchFamily="2" charset="2"/>
                        <a:defRPr sz="1600">
                          <a:solidFill>
                            <a:schemeClr val="tx1"/>
                          </a:solidFill>
                          <a:latin typeface="Arial" panose="020B0604020202020204" pitchFamily="34" charset="0"/>
                        </a:defRPr>
                      </a:lvl3pPr>
                      <a:lvl4pPr marL="1600200" indent="-228600" eaLnBrk="0" hangingPunct="0">
                        <a:spcBef>
                          <a:spcPct val="20000"/>
                        </a:spcBef>
                        <a:buClr>
                          <a:srgbClr val="AABBDF"/>
                        </a:buClr>
                        <a:buSzPct val="60000"/>
                        <a:buFont typeface="Wingdings" panose="05000000000000000000" pitchFamily="2" charset="2"/>
                        <a:defRPr sz="1600">
                          <a:solidFill>
                            <a:schemeClr val="tx1"/>
                          </a:solidFill>
                          <a:latin typeface="Arial" panose="020B0604020202020204" pitchFamily="34" charset="0"/>
                        </a:defRPr>
                      </a:lvl4pPr>
                      <a:lvl5pPr marL="2057400" indent="-228600" eaLnBrk="0" hangingPunct="0">
                        <a:spcBef>
                          <a:spcPct val="20000"/>
                        </a:spcBef>
                        <a:buClr>
                          <a:srgbClr val="AACCE9"/>
                        </a:buClr>
                        <a:buSzPct val="68000"/>
                        <a:buFont typeface="Wingdings 2" panose="05020102010507070707" pitchFamily="18" charset="2"/>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altLang="fr-FR" sz="1600" b="0" i="0" u="none" strike="noStrike" cap="none" normalizeH="0" baseline="0" smtClean="0">
                          <a:ln>
                            <a:noFill/>
                          </a:ln>
                          <a:solidFill>
                            <a:schemeClr val="tx1"/>
                          </a:solidFill>
                          <a:effectLst/>
                          <a:latin typeface="Arial" panose="020B0604020202020204" pitchFamily="34" charset="0"/>
                        </a:rPr>
                        <a:t>Aluminium oxide (Al</a:t>
                      </a:r>
                      <a:r>
                        <a:rPr kumimoji="0" lang="fr-BE" altLang="fr-FR" sz="1600" b="0" i="0" u="none" strike="noStrike" cap="none" normalizeH="0" baseline="-25000" smtClean="0">
                          <a:ln>
                            <a:noFill/>
                          </a:ln>
                          <a:solidFill>
                            <a:schemeClr val="tx1"/>
                          </a:solidFill>
                          <a:effectLst/>
                          <a:latin typeface="Arial" panose="020B0604020202020204" pitchFamily="34" charset="0"/>
                        </a:rPr>
                        <a:t>2</a:t>
                      </a:r>
                      <a:r>
                        <a:rPr kumimoji="0" lang="fr-BE" altLang="fr-FR" sz="1600" b="0" i="0" u="none" strike="noStrike" cap="none" normalizeH="0" baseline="0" smtClean="0">
                          <a:ln>
                            <a:noFill/>
                          </a:ln>
                          <a:solidFill>
                            <a:schemeClr val="tx1"/>
                          </a:solidFill>
                          <a:effectLst/>
                          <a:latin typeface="Arial" panose="020B0604020202020204" pitchFamily="34" charset="0"/>
                        </a:rPr>
                        <a:t>O</a:t>
                      </a:r>
                      <a:r>
                        <a:rPr kumimoji="0" lang="fr-BE" altLang="fr-FR" sz="1600" b="0" i="0" u="none" strike="noStrike" cap="none" normalizeH="0" baseline="-25000" smtClean="0">
                          <a:ln>
                            <a:noFill/>
                          </a:ln>
                          <a:solidFill>
                            <a:schemeClr val="tx1"/>
                          </a:solidFill>
                          <a:effectLst/>
                          <a:latin typeface="Arial" panose="020B0604020202020204" pitchFamily="34" charset="0"/>
                        </a:rPr>
                        <a:t>3</a:t>
                      </a:r>
                      <a:r>
                        <a:rPr kumimoji="0" lang="fr-BE" altLang="fr-FR" sz="1600" b="0" i="0" u="none" strike="noStrike" cap="none" normalizeH="0" baseline="0" smtClean="0">
                          <a:ln>
                            <a:noFill/>
                          </a:ln>
                          <a:solidFill>
                            <a:schemeClr val="tx1"/>
                          </a:solidFill>
                          <a:effectLst/>
                          <a:latin typeface="Arial" panose="020B0604020202020204" pitchFamily="34" charset="0"/>
                        </a:rPr>
                        <a:t>)</a:t>
                      </a:r>
                      <a:endParaRPr kumimoji="0" lang="fr-FR" altLang="fr-FR" sz="1600" b="0" i="0" u="none" strike="noStrike" cap="none" normalizeH="0" baseline="0" smtClean="0">
                        <a:ln>
                          <a:noFill/>
                        </a:ln>
                        <a:solidFill>
                          <a:schemeClr val="tx1"/>
                        </a:solidFill>
                        <a:effectLst/>
                        <a:latin typeface="Arial" panose="020B0604020202020204"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Arial" panose="020B0604020202020204" pitchFamily="34" charset="0"/>
                        </a:defRPr>
                      </a:lvl2pPr>
                      <a:lvl3pPr marL="1143000" indent="-228600" eaLnBrk="0" hangingPunct="0">
                        <a:spcBef>
                          <a:spcPct val="20000"/>
                        </a:spcBef>
                        <a:buClr>
                          <a:srgbClr val="0C61AE"/>
                        </a:buClr>
                        <a:buSzPct val="60000"/>
                        <a:buFont typeface="Wingdings" panose="05000000000000000000" pitchFamily="2" charset="2"/>
                        <a:defRPr sz="1600">
                          <a:solidFill>
                            <a:schemeClr val="tx1"/>
                          </a:solidFill>
                          <a:latin typeface="Arial" panose="020B0604020202020204" pitchFamily="34" charset="0"/>
                        </a:defRPr>
                      </a:lvl3pPr>
                      <a:lvl4pPr marL="1600200" indent="-228600" eaLnBrk="0" hangingPunct="0">
                        <a:spcBef>
                          <a:spcPct val="20000"/>
                        </a:spcBef>
                        <a:buClr>
                          <a:srgbClr val="AABBDF"/>
                        </a:buClr>
                        <a:buSzPct val="60000"/>
                        <a:buFont typeface="Wingdings" panose="05000000000000000000" pitchFamily="2" charset="2"/>
                        <a:defRPr sz="1600">
                          <a:solidFill>
                            <a:schemeClr val="tx1"/>
                          </a:solidFill>
                          <a:latin typeface="Arial" panose="020B0604020202020204" pitchFamily="34" charset="0"/>
                        </a:defRPr>
                      </a:lvl4pPr>
                      <a:lvl5pPr marL="2057400" indent="-228600" eaLnBrk="0" hangingPunct="0">
                        <a:spcBef>
                          <a:spcPct val="20000"/>
                        </a:spcBef>
                        <a:buClr>
                          <a:srgbClr val="AACCE9"/>
                        </a:buClr>
                        <a:buSzPct val="68000"/>
                        <a:buFont typeface="Wingdings 2" panose="05020102010507070707" pitchFamily="18" charset="2"/>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altLang="fr-FR" sz="1600" b="1" i="0" u="none" strike="noStrike" cap="none" normalizeH="0" baseline="0" dirty="0" smtClean="0">
                          <a:ln>
                            <a:noFill/>
                          </a:ln>
                          <a:solidFill>
                            <a:schemeClr val="tx1"/>
                          </a:solidFill>
                          <a:effectLst/>
                          <a:latin typeface="Arial" panose="020B0604020202020204" pitchFamily="34" charset="0"/>
                        </a:rPr>
                        <a:t>Single-</a:t>
                      </a:r>
                      <a:r>
                        <a:rPr kumimoji="0" lang="fr-BE" altLang="fr-FR" sz="1600" b="1" i="0" u="none" strike="noStrike" cap="none" normalizeH="0" baseline="0" dirty="0" err="1" smtClean="0">
                          <a:ln>
                            <a:noFill/>
                          </a:ln>
                          <a:solidFill>
                            <a:schemeClr val="tx1"/>
                          </a:solidFill>
                          <a:effectLst/>
                          <a:latin typeface="Arial" panose="020B0604020202020204" pitchFamily="34" charset="0"/>
                        </a:rPr>
                        <a:t>walled</a:t>
                      </a:r>
                      <a:r>
                        <a:rPr kumimoji="0" lang="fr-BE" altLang="fr-FR" sz="1600" b="1" i="0" u="none" strike="noStrike" cap="none" normalizeH="0" baseline="0" dirty="0" smtClean="0">
                          <a:ln>
                            <a:noFill/>
                          </a:ln>
                          <a:solidFill>
                            <a:schemeClr val="tx1"/>
                          </a:solidFill>
                          <a:effectLst/>
                          <a:latin typeface="Arial" panose="020B0604020202020204" pitchFamily="34" charset="0"/>
                        </a:rPr>
                        <a:t> </a:t>
                      </a:r>
                      <a:r>
                        <a:rPr kumimoji="0" lang="fr-BE" altLang="fr-FR" sz="1600" b="1" i="0" u="none" strike="noStrike" cap="none" normalizeH="0" baseline="0" dirty="0" err="1" smtClean="0">
                          <a:ln>
                            <a:noFill/>
                          </a:ln>
                          <a:solidFill>
                            <a:schemeClr val="tx1"/>
                          </a:solidFill>
                          <a:effectLst/>
                          <a:latin typeface="Arial" panose="020B0604020202020204" pitchFamily="34" charset="0"/>
                        </a:rPr>
                        <a:t>carbon</a:t>
                      </a:r>
                      <a:r>
                        <a:rPr kumimoji="0" lang="fr-BE" altLang="fr-FR" sz="1600" b="1" i="0" u="none" strike="noStrike" cap="none" normalizeH="0" baseline="0" dirty="0" smtClean="0">
                          <a:ln>
                            <a:noFill/>
                          </a:ln>
                          <a:solidFill>
                            <a:schemeClr val="tx1"/>
                          </a:solidFill>
                          <a:effectLst/>
                          <a:latin typeface="Arial" panose="020B0604020202020204" pitchFamily="34" charset="0"/>
                        </a:rPr>
                        <a:t> nanotubes (SWCNT)</a:t>
                      </a:r>
                      <a:endParaRPr kumimoji="0" lang="fr-FR" altLang="fr-FR" sz="1600" b="1" i="0" u="none" strike="noStrike" cap="none" normalizeH="0" baseline="0" dirty="0" smtClean="0">
                        <a:ln>
                          <a:noFill/>
                        </a:ln>
                        <a:solidFill>
                          <a:schemeClr val="tx1"/>
                        </a:solidFill>
                        <a:effectLst/>
                        <a:latin typeface="Arial" panose="020B0604020202020204" pitchFamily="34"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Arial" panose="020B0604020202020204" pitchFamily="34" charset="0"/>
                        </a:defRPr>
                      </a:lvl2pPr>
                      <a:lvl3pPr marL="1143000" indent="-228600" eaLnBrk="0" hangingPunct="0">
                        <a:spcBef>
                          <a:spcPct val="20000"/>
                        </a:spcBef>
                        <a:buClr>
                          <a:srgbClr val="0C61AE"/>
                        </a:buClr>
                        <a:buSzPct val="60000"/>
                        <a:buFont typeface="Wingdings" panose="05000000000000000000" pitchFamily="2" charset="2"/>
                        <a:defRPr sz="1600">
                          <a:solidFill>
                            <a:schemeClr val="tx1"/>
                          </a:solidFill>
                          <a:latin typeface="Arial" panose="020B0604020202020204" pitchFamily="34" charset="0"/>
                        </a:defRPr>
                      </a:lvl3pPr>
                      <a:lvl4pPr marL="1600200" indent="-228600" eaLnBrk="0" hangingPunct="0">
                        <a:spcBef>
                          <a:spcPct val="20000"/>
                        </a:spcBef>
                        <a:buClr>
                          <a:srgbClr val="AABBDF"/>
                        </a:buClr>
                        <a:buSzPct val="60000"/>
                        <a:buFont typeface="Wingdings" panose="05000000000000000000" pitchFamily="2" charset="2"/>
                        <a:defRPr sz="1600">
                          <a:solidFill>
                            <a:schemeClr val="tx1"/>
                          </a:solidFill>
                          <a:latin typeface="Arial" panose="020B0604020202020204" pitchFamily="34" charset="0"/>
                        </a:defRPr>
                      </a:lvl4pPr>
                      <a:lvl5pPr marL="2057400" indent="-228600" eaLnBrk="0" hangingPunct="0">
                        <a:spcBef>
                          <a:spcPct val="20000"/>
                        </a:spcBef>
                        <a:buClr>
                          <a:srgbClr val="AACCE9"/>
                        </a:buClr>
                        <a:buSzPct val="68000"/>
                        <a:buFont typeface="Wingdings 2" panose="05020102010507070707" pitchFamily="18" charset="2"/>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altLang="fr-FR" sz="1600" b="1" i="0" u="none" strike="noStrike" cap="none" normalizeH="0" baseline="0" dirty="0" err="1" smtClean="0">
                          <a:ln>
                            <a:noFill/>
                          </a:ln>
                          <a:solidFill>
                            <a:schemeClr val="tx1"/>
                          </a:solidFill>
                          <a:effectLst/>
                          <a:latin typeface="Arial" panose="020B0604020202020204" pitchFamily="34" charset="0"/>
                        </a:rPr>
                        <a:t>Titanium</a:t>
                      </a:r>
                      <a:r>
                        <a:rPr kumimoji="0" lang="fr-BE" altLang="fr-FR" sz="1600" b="1" i="0" u="none" strike="noStrike" cap="none" normalizeH="0" baseline="0" dirty="0" smtClean="0">
                          <a:ln>
                            <a:noFill/>
                          </a:ln>
                          <a:solidFill>
                            <a:schemeClr val="tx1"/>
                          </a:solidFill>
                          <a:effectLst/>
                          <a:latin typeface="Arial" panose="020B0604020202020204" pitchFamily="34" charset="0"/>
                        </a:rPr>
                        <a:t> </a:t>
                      </a:r>
                      <a:r>
                        <a:rPr kumimoji="0" lang="fr-BE" altLang="fr-FR" sz="1600" b="1" i="0" u="none" strike="noStrike" cap="none" normalizeH="0" baseline="0" dirty="0" err="1" smtClean="0">
                          <a:ln>
                            <a:noFill/>
                          </a:ln>
                          <a:solidFill>
                            <a:schemeClr val="tx1"/>
                          </a:solidFill>
                          <a:effectLst/>
                          <a:latin typeface="Arial" panose="020B0604020202020204" pitchFamily="34" charset="0"/>
                        </a:rPr>
                        <a:t>oxide</a:t>
                      </a:r>
                      <a:r>
                        <a:rPr kumimoji="0" lang="fr-BE" altLang="fr-FR" sz="1600" b="1" i="0" u="none" strike="noStrike" cap="none" normalizeH="0" baseline="0" dirty="0" smtClean="0">
                          <a:ln>
                            <a:noFill/>
                          </a:ln>
                          <a:solidFill>
                            <a:schemeClr val="tx1"/>
                          </a:solidFill>
                          <a:effectLst/>
                          <a:latin typeface="Arial" panose="020B0604020202020204" pitchFamily="34" charset="0"/>
                        </a:rPr>
                        <a:t> (TiO</a:t>
                      </a:r>
                      <a:r>
                        <a:rPr kumimoji="0" lang="fr-BE" altLang="fr-FR" sz="1600" b="1" i="0" u="none" strike="noStrike" cap="none" normalizeH="0" baseline="-25000" dirty="0" smtClean="0">
                          <a:ln>
                            <a:noFill/>
                          </a:ln>
                          <a:solidFill>
                            <a:schemeClr val="tx1"/>
                          </a:solidFill>
                          <a:effectLst/>
                          <a:latin typeface="Arial" panose="020B0604020202020204" pitchFamily="34" charset="0"/>
                        </a:rPr>
                        <a:t>2</a:t>
                      </a:r>
                      <a:r>
                        <a:rPr kumimoji="0" lang="fr-BE" altLang="fr-FR" sz="1600" b="1" i="0" u="none" strike="noStrike" cap="none" normalizeH="0" baseline="0" dirty="0" smtClean="0">
                          <a:ln>
                            <a:noFill/>
                          </a:ln>
                          <a:solidFill>
                            <a:schemeClr val="tx1"/>
                          </a:solidFill>
                          <a:effectLst/>
                          <a:latin typeface="Arial" panose="020B0604020202020204" pitchFamily="34" charset="0"/>
                        </a:rPr>
                        <a:t>)</a:t>
                      </a:r>
                      <a:endParaRPr kumimoji="0" lang="fr-FR" altLang="fr-FR" sz="1600" b="1" i="0" u="none" strike="noStrike" cap="none" normalizeH="0" baseline="0" dirty="0" smtClean="0">
                        <a:ln>
                          <a:noFill/>
                        </a:ln>
                        <a:solidFill>
                          <a:schemeClr val="tx1"/>
                        </a:solidFill>
                        <a:effectLst/>
                        <a:latin typeface="Arial" panose="020B0604020202020204"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7838">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Arial" panose="020B0604020202020204" pitchFamily="34" charset="0"/>
                        </a:defRPr>
                      </a:lvl2pPr>
                      <a:lvl3pPr marL="1143000" indent="-228600" eaLnBrk="0" hangingPunct="0">
                        <a:spcBef>
                          <a:spcPct val="20000"/>
                        </a:spcBef>
                        <a:buClr>
                          <a:srgbClr val="0C61AE"/>
                        </a:buClr>
                        <a:buSzPct val="60000"/>
                        <a:buFont typeface="Wingdings" panose="05000000000000000000" pitchFamily="2" charset="2"/>
                        <a:defRPr sz="1600">
                          <a:solidFill>
                            <a:schemeClr val="tx1"/>
                          </a:solidFill>
                          <a:latin typeface="Arial" panose="020B0604020202020204" pitchFamily="34" charset="0"/>
                        </a:defRPr>
                      </a:lvl3pPr>
                      <a:lvl4pPr marL="1600200" indent="-228600" eaLnBrk="0" hangingPunct="0">
                        <a:spcBef>
                          <a:spcPct val="20000"/>
                        </a:spcBef>
                        <a:buClr>
                          <a:srgbClr val="AABBDF"/>
                        </a:buClr>
                        <a:buSzPct val="60000"/>
                        <a:buFont typeface="Wingdings" panose="05000000000000000000" pitchFamily="2" charset="2"/>
                        <a:defRPr sz="1600">
                          <a:solidFill>
                            <a:schemeClr val="tx1"/>
                          </a:solidFill>
                          <a:latin typeface="Arial" panose="020B0604020202020204" pitchFamily="34" charset="0"/>
                        </a:defRPr>
                      </a:lvl4pPr>
                      <a:lvl5pPr marL="2057400" indent="-228600" eaLnBrk="0" hangingPunct="0">
                        <a:spcBef>
                          <a:spcPct val="20000"/>
                        </a:spcBef>
                        <a:buClr>
                          <a:srgbClr val="AACCE9"/>
                        </a:buClr>
                        <a:buSzPct val="68000"/>
                        <a:buFont typeface="Wingdings 2" panose="05020102010507070707" pitchFamily="18" charset="2"/>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altLang="fr-FR" sz="1600" b="1" i="0" u="none" strike="noStrike" cap="none" normalizeH="0" baseline="0" dirty="0" smtClean="0">
                          <a:ln>
                            <a:noFill/>
                          </a:ln>
                          <a:solidFill>
                            <a:schemeClr val="tx1"/>
                          </a:solidFill>
                          <a:effectLst/>
                          <a:latin typeface="Arial" panose="020B0604020202020204" pitchFamily="34" charset="0"/>
                        </a:rPr>
                        <a:t>Multi-</a:t>
                      </a:r>
                      <a:r>
                        <a:rPr kumimoji="0" lang="fr-BE" altLang="fr-FR" sz="1600" b="1" i="0" u="none" strike="noStrike" cap="none" normalizeH="0" baseline="0" dirty="0" err="1" smtClean="0">
                          <a:ln>
                            <a:noFill/>
                          </a:ln>
                          <a:solidFill>
                            <a:schemeClr val="tx1"/>
                          </a:solidFill>
                          <a:effectLst/>
                          <a:latin typeface="Arial" panose="020B0604020202020204" pitchFamily="34" charset="0"/>
                        </a:rPr>
                        <a:t>walled</a:t>
                      </a:r>
                      <a:r>
                        <a:rPr kumimoji="0" lang="fr-BE" altLang="fr-FR" sz="1600" b="1" i="0" u="none" strike="noStrike" cap="none" normalizeH="0" baseline="0" dirty="0" smtClean="0">
                          <a:ln>
                            <a:noFill/>
                          </a:ln>
                          <a:solidFill>
                            <a:schemeClr val="tx1"/>
                          </a:solidFill>
                          <a:effectLst/>
                          <a:latin typeface="Arial" panose="020B0604020202020204" pitchFamily="34" charset="0"/>
                        </a:rPr>
                        <a:t> </a:t>
                      </a:r>
                      <a:r>
                        <a:rPr kumimoji="0" lang="fr-BE" altLang="fr-FR" sz="1600" b="1" i="0" u="none" strike="noStrike" cap="none" normalizeH="0" baseline="0" dirty="0" err="1" smtClean="0">
                          <a:ln>
                            <a:noFill/>
                          </a:ln>
                          <a:solidFill>
                            <a:schemeClr val="tx1"/>
                          </a:solidFill>
                          <a:effectLst/>
                          <a:latin typeface="Arial" panose="020B0604020202020204" pitchFamily="34" charset="0"/>
                        </a:rPr>
                        <a:t>carbon</a:t>
                      </a:r>
                      <a:r>
                        <a:rPr kumimoji="0" lang="fr-BE" altLang="fr-FR" sz="1600" b="1" i="0" u="none" strike="noStrike" cap="none" normalizeH="0" baseline="0" dirty="0" smtClean="0">
                          <a:ln>
                            <a:noFill/>
                          </a:ln>
                          <a:solidFill>
                            <a:schemeClr val="tx1"/>
                          </a:solidFill>
                          <a:effectLst/>
                          <a:latin typeface="Arial" panose="020B0604020202020204" pitchFamily="34" charset="0"/>
                        </a:rPr>
                        <a:t> nanotubes (MWCNT)</a:t>
                      </a:r>
                      <a:endParaRPr kumimoji="0" lang="fr-FR" altLang="fr-FR" sz="1600" b="1" i="0" u="none" strike="noStrike" cap="none" normalizeH="0" baseline="0" dirty="0" smtClean="0">
                        <a:ln>
                          <a:noFill/>
                        </a:ln>
                        <a:solidFill>
                          <a:schemeClr val="tx1"/>
                        </a:solidFill>
                        <a:effectLst/>
                        <a:latin typeface="Arial" panose="020B0604020202020204" pitchFamily="34"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Arial" panose="020B0604020202020204" pitchFamily="34" charset="0"/>
                        </a:defRPr>
                      </a:lvl2pPr>
                      <a:lvl3pPr marL="1143000" indent="-228600" eaLnBrk="0" hangingPunct="0">
                        <a:spcBef>
                          <a:spcPct val="20000"/>
                        </a:spcBef>
                        <a:buClr>
                          <a:srgbClr val="0C61AE"/>
                        </a:buClr>
                        <a:buSzPct val="60000"/>
                        <a:buFont typeface="Wingdings" panose="05000000000000000000" pitchFamily="2" charset="2"/>
                        <a:defRPr sz="1600">
                          <a:solidFill>
                            <a:schemeClr val="tx1"/>
                          </a:solidFill>
                          <a:latin typeface="Arial" panose="020B0604020202020204" pitchFamily="34" charset="0"/>
                        </a:defRPr>
                      </a:lvl3pPr>
                      <a:lvl4pPr marL="1600200" indent="-228600" eaLnBrk="0" hangingPunct="0">
                        <a:spcBef>
                          <a:spcPct val="20000"/>
                        </a:spcBef>
                        <a:buClr>
                          <a:srgbClr val="AABBDF"/>
                        </a:buClr>
                        <a:buSzPct val="60000"/>
                        <a:buFont typeface="Wingdings" panose="05000000000000000000" pitchFamily="2" charset="2"/>
                        <a:defRPr sz="1600">
                          <a:solidFill>
                            <a:schemeClr val="tx1"/>
                          </a:solidFill>
                          <a:latin typeface="Arial" panose="020B0604020202020204" pitchFamily="34" charset="0"/>
                        </a:defRPr>
                      </a:lvl4pPr>
                      <a:lvl5pPr marL="2057400" indent="-228600" eaLnBrk="0" hangingPunct="0">
                        <a:spcBef>
                          <a:spcPct val="20000"/>
                        </a:spcBef>
                        <a:buClr>
                          <a:srgbClr val="AACCE9"/>
                        </a:buClr>
                        <a:buSzPct val="68000"/>
                        <a:buFont typeface="Wingdings 2" panose="05020102010507070707" pitchFamily="18" charset="2"/>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altLang="fr-FR" sz="1600" b="1" i="0" u="none" strike="noStrike" cap="none" normalizeH="0" baseline="0" dirty="0" err="1" smtClean="0">
                          <a:ln>
                            <a:noFill/>
                          </a:ln>
                          <a:solidFill>
                            <a:schemeClr val="tx1"/>
                          </a:solidFill>
                          <a:effectLst/>
                          <a:latin typeface="Arial" panose="020B0604020202020204" pitchFamily="34" charset="0"/>
                        </a:rPr>
                        <a:t>Cerium</a:t>
                      </a:r>
                      <a:r>
                        <a:rPr kumimoji="0" lang="fr-BE" altLang="fr-FR" sz="1600" b="1" i="0" u="none" strike="noStrike" cap="none" normalizeH="0" baseline="0" dirty="0" smtClean="0">
                          <a:ln>
                            <a:noFill/>
                          </a:ln>
                          <a:solidFill>
                            <a:schemeClr val="tx1"/>
                          </a:solidFill>
                          <a:effectLst/>
                          <a:latin typeface="Arial" panose="020B0604020202020204" pitchFamily="34" charset="0"/>
                        </a:rPr>
                        <a:t> </a:t>
                      </a:r>
                      <a:r>
                        <a:rPr kumimoji="0" lang="fr-BE" altLang="fr-FR" sz="1600" b="1" i="0" u="none" strike="noStrike" cap="none" normalizeH="0" baseline="0" dirty="0" err="1" smtClean="0">
                          <a:ln>
                            <a:noFill/>
                          </a:ln>
                          <a:solidFill>
                            <a:schemeClr val="tx1"/>
                          </a:solidFill>
                          <a:effectLst/>
                          <a:latin typeface="Arial" panose="020B0604020202020204" pitchFamily="34" charset="0"/>
                        </a:rPr>
                        <a:t>oxide</a:t>
                      </a:r>
                      <a:r>
                        <a:rPr kumimoji="0" lang="fr-BE" altLang="fr-FR" sz="1600" b="1" i="0" u="none" strike="noStrike" cap="none" normalizeH="0" baseline="0" dirty="0" smtClean="0">
                          <a:ln>
                            <a:noFill/>
                          </a:ln>
                          <a:solidFill>
                            <a:schemeClr val="tx1"/>
                          </a:solidFill>
                          <a:effectLst/>
                          <a:latin typeface="Arial" panose="020B0604020202020204" pitchFamily="34" charset="0"/>
                        </a:rPr>
                        <a:t> (CeO</a:t>
                      </a:r>
                      <a:r>
                        <a:rPr kumimoji="0" lang="fr-BE" altLang="fr-FR" sz="1600" b="1" i="0" u="none" strike="noStrike" cap="none" normalizeH="0" baseline="-25000" dirty="0" smtClean="0">
                          <a:ln>
                            <a:noFill/>
                          </a:ln>
                          <a:solidFill>
                            <a:schemeClr val="tx1"/>
                          </a:solidFill>
                          <a:effectLst/>
                          <a:latin typeface="Arial" panose="020B0604020202020204" pitchFamily="34" charset="0"/>
                        </a:rPr>
                        <a:t>2</a:t>
                      </a:r>
                      <a:r>
                        <a:rPr kumimoji="0" lang="fr-BE" altLang="fr-FR" sz="1600" b="1" i="0" u="none" strike="noStrike" cap="none" normalizeH="0" baseline="0" dirty="0" smtClean="0">
                          <a:ln>
                            <a:noFill/>
                          </a:ln>
                          <a:solidFill>
                            <a:schemeClr val="tx1"/>
                          </a:solidFill>
                          <a:effectLst/>
                          <a:latin typeface="Arial" panose="020B0604020202020204" pitchFamily="34" charset="0"/>
                        </a:rPr>
                        <a:t>)</a:t>
                      </a:r>
                      <a:endParaRPr kumimoji="0" lang="fr-FR" altLang="fr-FR" sz="1600" b="1" i="0" u="none" strike="noStrike" cap="none" normalizeH="0" baseline="0" dirty="0" smtClean="0">
                        <a:ln>
                          <a:noFill/>
                        </a:ln>
                        <a:solidFill>
                          <a:schemeClr val="tx1"/>
                        </a:solidFill>
                        <a:effectLst/>
                        <a:latin typeface="Arial" panose="020B0604020202020204"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Arial" panose="020B0604020202020204" pitchFamily="34" charset="0"/>
                        </a:defRPr>
                      </a:lvl2pPr>
                      <a:lvl3pPr marL="1143000" indent="-228600" eaLnBrk="0" hangingPunct="0">
                        <a:spcBef>
                          <a:spcPct val="20000"/>
                        </a:spcBef>
                        <a:buClr>
                          <a:srgbClr val="0C61AE"/>
                        </a:buClr>
                        <a:buSzPct val="60000"/>
                        <a:buFont typeface="Wingdings" panose="05000000000000000000" pitchFamily="2" charset="2"/>
                        <a:defRPr sz="1600">
                          <a:solidFill>
                            <a:schemeClr val="tx1"/>
                          </a:solidFill>
                          <a:latin typeface="Arial" panose="020B0604020202020204" pitchFamily="34" charset="0"/>
                        </a:defRPr>
                      </a:lvl3pPr>
                      <a:lvl4pPr marL="1600200" indent="-228600" eaLnBrk="0" hangingPunct="0">
                        <a:spcBef>
                          <a:spcPct val="20000"/>
                        </a:spcBef>
                        <a:buClr>
                          <a:srgbClr val="AABBDF"/>
                        </a:buClr>
                        <a:buSzPct val="60000"/>
                        <a:buFont typeface="Wingdings" panose="05000000000000000000" pitchFamily="2" charset="2"/>
                        <a:defRPr sz="1600">
                          <a:solidFill>
                            <a:schemeClr val="tx1"/>
                          </a:solidFill>
                          <a:latin typeface="Arial" panose="020B0604020202020204" pitchFamily="34" charset="0"/>
                        </a:defRPr>
                      </a:lvl4pPr>
                      <a:lvl5pPr marL="2057400" indent="-228600" eaLnBrk="0" hangingPunct="0">
                        <a:spcBef>
                          <a:spcPct val="20000"/>
                        </a:spcBef>
                        <a:buClr>
                          <a:srgbClr val="AACCE9"/>
                        </a:buClr>
                        <a:buSzPct val="68000"/>
                        <a:buFont typeface="Wingdings 2" panose="05020102010507070707" pitchFamily="18" charset="2"/>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altLang="fr-FR" sz="1600" b="1" i="0" u="none" strike="noStrike" cap="none" normalizeH="0" baseline="0" dirty="0" err="1" smtClean="0">
                          <a:ln>
                            <a:noFill/>
                          </a:ln>
                          <a:solidFill>
                            <a:schemeClr val="tx1"/>
                          </a:solidFill>
                          <a:effectLst/>
                          <a:latin typeface="Arial" panose="020B0604020202020204" pitchFamily="34" charset="0"/>
                        </a:rPr>
                        <a:t>Silver</a:t>
                      </a:r>
                      <a:r>
                        <a:rPr kumimoji="0" lang="fr-BE" altLang="fr-FR" sz="1600" b="1" i="0" u="none" strike="noStrike" cap="none" normalizeH="0" baseline="0" dirty="0" smtClean="0">
                          <a:ln>
                            <a:noFill/>
                          </a:ln>
                          <a:solidFill>
                            <a:schemeClr val="tx1"/>
                          </a:solidFill>
                          <a:effectLst/>
                          <a:latin typeface="Arial" panose="020B0604020202020204" pitchFamily="34" charset="0"/>
                        </a:rPr>
                        <a:t> </a:t>
                      </a:r>
                      <a:r>
                        <a:rPr kumimoji="0" lang="fr-BE" altLang="fr-FR" sz="1600" b="1" i="0" u="none" strike="noStrike" cap="none" normalizeH="0" baseline="0" dirty="0" err="1" smtClean="0">
                          <a:ln>
                            <a:noFill/>
                          </a:ln>
                          <a:solidFill>
                            <a:schemeClr val="tx1"/>
                          </a:solidFill>
                          <a:effectLst/>
                          <a:latin typeface="Arial" panose="020B0604020202020204" pitchFamily="34" charset="0"/>
                        </a:rPr>
                        <a:t>nanoparticles</a:t>
                      </a:r>
                      <a:r>
                        <a:rPr kumimoji="0" lang="fr-BE" altLang="fr-FR" sz="1600" b="1" i="0" u="none" strike="noStrike" cap="none" normalizeH="0" baseline="0" dirty="0" smtClean="0">
                          <a:ln>
                            <a:noFill/>
                          </a:ln>
                          <a:solidFill>
                            <a:schemeClr val="tx1"/>
                          </a:solidFill>
                          <a:effectLst/>
                          <a:latin typeface="Arial" panose="020B0604020202020204" pitchFamily="34" charset="0"/>
                        </a:rPr>
                        <a:t> (</a:t>
                      </a:r>
                      <a:r>
                        <a:rPr kumimoji="0" lang="fr-BE" altLang="fr-FR" sz="1600" b="1" i="0" u="none" strike="noStrike" cap="none" normalizeH="0" baseline="0" dirty="0" err="1" smtClean="0">
                          <a:ln>
                            <a:noFill/>
                          </a:ln>
                          <a:solidFill>
                            <a:schemeClr val="tx1"/>
                          </a:solidFill>
                          <a:effectLst/>
                          <a:latin typeface="Arial" panose="020B0604020202020204" pitchFamily="34" charset="0"/>
                        </a:rPr>
                        <a:t>AgNP</a:t>
                      </a:r>
                      <a:r>
                        <a:rPr kumimoji="0" lang="fr-BE" altLang="fr-FR" sz="1600" b="1" i="0" u="none" strike="noStrike" cap="none" normalizeH="0" baseline="0" dirty="0" smtClean="0">
                          <a:ln>
                            <a:noFill/>
                          </a:ln>
                          <a:solidFill>
                            <a:schemeClr val="tx1"/>
                          </a:solidFill>
                          <a:effectLst/>
                          <a:latin typeface="Arial" panose="020B0604020202020204" pitchFamily="34" charset="0"/>
                        </a:rPr>
                        <a:t>)</a:t>
                      </a:r>
                      <a:endParaRPr kumimoji="0" lang="fr-FR" altLang="fr-FR" sz="1600" b="1" i="0" u="none" strike="noStrike" cap="none" normalizeH="0" baseline="0" dirty="0" smtClean="0">
                        <a:ln>
                          <a:noFill/>
                        </a:ln>
                        <a:solidFill>
                          <a:schemeClr val="tx1"/>
                        </a:solidFill>
                        <a:effectLst/>
                        <a:latin typeface="Arial" panose="020B0604020202020204" pitchFamily="34"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Arial" panose="020B0604020202020204" pitchFamily="34" charset="0"/>
                        </a:defRPr>
                      </a:lvl2pPr>
                      <a:lvl3pPr marL="1143000" indent="-228600" eaLnBrk="0" hangingPunct="0">
                        <a:spcBef>
                          <a:spcPct val="20000"/>
                        </a:spcBef>
                        <a:buClr>
                          <a:srgbClr val="0C61AE"/>
                        </a:buClr>
                        <a:buSzPct val="60000"/>
                        <a:buFont typeface="Wingdings" panose="05000000000000000000" pitchFamily="2" charset="2"/>
                        <a:defRPr sz="1600">
                          <a:solidFill>
                            <a:schemeClr val="tx1"/>
                          </a:solidFill>
                          <a:latin typeface="Arial" panose="020B0604020202020204" pitchFamily="34" charset="0"/>
                        </a:defRPr>
                      </a:lvl3pPr>
                      <a:lvl4pPr marL="1600200" indent="-228600" eaLnBrk="0" hangingPunct="0">
                        <a:spcBef>
                          <a:spcPct val="20000"/>
                        </a:spcBef>
                        <a:buClr>
                          <a:srgbClr val="AABBDF"/>
                        </a:buClr>
                        <a:buSzPct val="60000"/>
                        <a:buFont typeface="Wingdings" panose="05000000000000000000" pitchFamily="2" charset="2"/>
                        <a:defRPr sz="1600">
                          <a:solidFill>
                            <a:schemeClr val="tx1"/>
                          </a:solidFill>
                          <a:latin typeface="Arial" panose="020B0604020202020204" pitchFamily="34" charset="0"/>
                        </a:defRPr>
                      </a:lvl4pPr>
                      <a:lvl5pPr marL="2057400" indent="-228600" eaLnBrk="0" hangingPunct="0">
                        <a:spcBef>
                          <a:spcPct val="20000"/>
                        </a:spcBef>
                        <a:buClr>
                          <a:srgbClr val="AACCE9"/>
                        </a:buClr>
                        <a:buSzPct val="68000"/>
                        <a:buFont typeface="Wingdings 2" panose="05020102010507070707" pitchFamily="18" charset="2"/>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altLang="fr-FR" sz="1600" b="1" i="0" u="none" strike="noStrike" cap="none" normalizeH="0" baseline="0" dirty="0" smtClean="0">
                          <a:ln>
                            <a:noFill/>
                          </a:ln>
                          <a:solidFill>
                            <a:schemeClr val="tx1"/>
                          </a:solidFill>
                          <a:effectLst/>
                          <a:latin typeface="Arial" panose="020B0604020202020204" pitchFamily="34" charset="0"/>
                        </a:rPr>
                        <a:t>Zinc </a:t>
                      </a:r>
                      <a:r>
                        <a:rPr kumimoji="0" lang="fr-BE" altLang="fr-FR" sz="1600" b="1" i="0" u="none" strike="noStrike" cap="none" normalizeH="0" baseline="0" dirty="0" err="1" smtClean="0">
                          <a:ln>
                            <a:noFill/>
                          </a:ln>
                          <a:solidFill>
                            <a:schemeClr val="tx1"/>
                          </a:solidFill>
                          <a:effectLst/>
                          <a:latin typeface="Arial" panose="020B0604020202020204" pitchFamily="34" charset="0"/>
                        </a:rPr>
                        <a:t>oxide</a:t>
                      </a:r>
                      <a:r>
                        <a:rPr kumimoji="0" lang="fr-BE" altLang="fr-FR" sz="1600" b="1" i="0" u="none" strike="noStrike" cap="none" normalizeH="0" baseline="0" dirty="0" smtClean="0">
                          <a:ln>
                            <a:noFill/>
                          </a:ln>
                          <a:solidFill>
                            <a:schemeClr val="tx1"/>
                          </a:solidFill>
                          <a:effectLst/>
                          <a:latin typeface="Arial" panose="020B0604020202020204" pitchFamily="34" charset="0"/>
                        </a:rPr>
                        <a:t> (</a:t>
                      </a:r>
                      <a:r>
                        <a:rPr kumimoji="0" lang="fr-BE" altLang="fr-FR" sz="1600" b="1" i="0" u="none" strike="noStrike" cap="none" normalizeH="0" baseline="0" dirty="0" err="1" smtClean="0">
                          <a:ln>
                            <a:noFill/>
                          </a:ln>
                          <a:solidFill>
                            <a:schemeClr val="tx1"/>
                          </a:solidFill>
                          <a:effectLst/>
                          <a:latin typeface="Arial" panose="020B0604020202020204" pitchFamily="34" charset="0"/>
                        </a:rPr>
                        <a:t>ZnO</a:t>
                      </a:r>
                      <a:r>
                        <a:rPr kumimoji="0" lang="fr-BE" altLang="fr-FR" sz="1600" b="1" i="0" u="none" strike="noStrike" cap="none" normalizeH="0" baseline="0" dirty="0" smtClean="0">
                          <a:ln>
                            <a:noFill/>
                          </a:ln>
                          <a:solidFill>
                            <a:schemeClr val="tx1"/>
                          </a:solidFill>
                          <a:effectLst/>
                          <a:latin typeface="Arial" panose="020B0604020202020204" pitchFamily="34" charset="0"/>
                        </a:rPr>
                        <a:t>)</a:t>
                      </a:r>
                      <a:endParaRPr kumimoji="0" lang="fr-FR" altLang="fr-FR" sz="1600" b="1" i="0" u="none" strike="noStrike" cap="none" normalizeH="0" baseline="0" dirty="0" smtClean="0">
                        <a:ln>
                          <a:noFill/>
                        </a:ln>
                        <a:solidFill>
                          <a:schemeClr val="tx1"/>
                        </a:solidFill>
                        <a:effectLst/>
                        <a:latin typeface="Arial" panose="020B0604020202020204"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Arial" panose="020B0604020202020204" pitchFamily="34" charset="0"/>
                        </a:defRPr>
                      </a:lvl2pPr>
                      <a:lvl3pPr marL="1143000" indent="-228600" eaLnBrk="0" hangingPunct="0">
                        <a:spcBef>
                          <a:spcPct val="20000"/>
                        </a:spcBef>
                        <a:buClr>
                          <a:srgbClr val="0C61AE"/>
                        </a:buClr>
                        <a:buSzPct val="60000"/>
                        <a:buFont typeface="Wingdings" panose="05000000000000000000" pitchFamily="2" charset="2"/>
                        <a:defRPr sz="1600">
                          <a:solidFill>
                            <a:schemeClr val="tx1"/>
                          </a:solidFill>
                          <a:latin typeface="Arial" panose="020B0604020202020204" pitchFamily="34" charset="0"/>
                        </a:defRPr>
                      </a:lvl3pPr>
                      <a:lvl4pPr marL="1600200" indent="-228600" eaLnBrk="0" hangingPunct="0">
                        <a:spcBef>
                          <a:spcPct val="20000"/>
                        </a:spcBef>
                        <a:buClr>
                          <a:srgbClr val="AABBDF"/>
                        </a:buClr>
                        <a:buSzPct val="60000"/>
                        <a:buFont typeface="Wingdings" panose="05000000000000000000" pitchFamily="2" charset="2"/>
                        <a:defRPr sz="1600">
                          <a:solidFill>
                            <a:schemeClr val="tx1"/>
                          </a:solidFill>
                          <a:latin typeface="Arial" panose="020B0604020202020204" pitchFamily="34" charset="0"/>
                        </a:defRPr>
                      </a:lvl4pPr>
                      <a:lvl5pPr marL="2057400" indent="-228600" eaLnBrk="0" hangingPunct="0">
                        <a:spcBef>
                          <a:spcPct val="20000"/>
                        </a:spcBef>
                        <a:buClr>
                          <a:srgbClr val="AACCE9"/>
                        </a:buClr>
                        <a:buSzPct val="68000"/>
                        <a:buFont typeface="Wingdings 2" panose="05020102010507070707" pitchFamily="18" charset="2"/>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altLang="fr-FR" sz="1600" b="0" i="0" u="none" strike="noStrike" cap="none" normalizeH="0" baseline="0" smtClean="0">
                          <a:ln>
                            <a:noFill/>
                          </a:ln>
                          <a:solidFill>
                            <a:schemeClr val="tx1"/>
                          </a:solidFill>
                          <a:effectLst/>
                          <a:latin typeface="Arial" panose="020B0604020202020204" pitchFamily="34" charset="0"/>
                        </a:rPr>
                        <a:t>Iron nanoparticles (FeNP)</a:t>
                      </a:r>
                      <a:endParaRPr kumimoji="0" lang="fr-FR" altLang="fr-FR" sz="1600" b="0" i="0" u="none" strike="noStrike" cap="none" normalizeH="0" baseline="0" smtClean="0">
                        <a:ln>
                          <a:noFill/>
                        </a:ln>
                        <a:solidFill>
                          <a:schemeClr val="tx1"/>
                        </a:solidFill>
                        <a:effectLst/>
                        <a:latin typeface="Arial" panose="020B0604020202020204" pitchFamily="34"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Arial" panose="020B0604020202020204" pitchFamily="34" charset="0"/>
                        </a:defRPr>
                      </a:lvl2pPr>
                      <a:lvl3pPr marL="1143000" indent="-228600" eaLnBrk="0" hangingPunct="0">
                        <a:spcBef>
                          <a:spcPct val="20000"/>
                        </a:spcBef>
                        <a:buClr>
                          <a:srgbClr val="0C61AE"/>
                        </a:buClr>
                        <a:buSzPct val="60000"/>
                        <a:buFont typeface="Wingdings" panose="05000000000000000000" pitchFamily="2" charset="2"/>
                        <a:defRPr sz="1600">
                          <a:solidFill>
                            <a:schemeClr val="tx1"/>
                          </a:solidFill>
                          <a:latin typeface="Arial" panose="020B0604020202020204" pitchFamily="34" charset="0"/>
                        </a:defRPr>
                      </a:lvl3pPr>
                      <a:lvl4pPr marL="1600200" indent="-228600" eaLnBrk="0" hangingPunct="0">
                        <a:spcBef>
                          <a:spcPct val="20000"/>
                        </a:spcBef>
                        <a:buClr>
                          <a:srgbClr val="AABBDF"/>
                        </a:buClr>
                        <a:buSzPct val="60000"/>
                        <a:buFont typeface="Wingdings" panose="05000000000000000000" pitchFamily="2" charset="2"/>
                        <a:defRPr sz="1600">
                          <a:solidFill>
                            <a:schemeClr val="tx1"/>
                          </a:solidFill>
                          <a:latin typeface="Arial" panose="020B0604020202020204" pitchFamily="34" charset="0"/>
                        </a:defRPr>
                      </a:lvl4pPr>
                      <a:lvl5pPr marL="2057400" indent="-228600" eaLnBrk="0" hangingPunct="0">
                        <a:spcBef>
                          <a:spcPct val="20000"/>
                        </a:spcBef>
                        <a:buClr>
                          <a:srgbClr val="AACCE9"/>
                        </a:buClr>
                        <a:buSzPct val="68000"/>
                        <a:buFont typeface="Wingdings 2" panose="05020102010507070707" pitchFamily="18" charset="2"/>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altLang="fr-FR" sz="1600" b="1" i="0" u="none" strike="noStrike" cap="none" normalizeH="0" baseline="0" smtClean="0">
                          <a:ln>
                            <a:noFill/>
                          </a:ln>
                          <a:solidFill>
                            <a:schemeClr val="tx1"/>
                          </a:solidFill>
                          <a:effectLst/>
                          <a:latin typeface="Arial" panose="020B0604020202020204" pitchFamily="34" charset="0"/>
                        </a:rPr>
                        <a:t>Silicon dioxide (SiO</a:t>
                      </a:r>
                      <a:r>
                        <a:rPr kumimoji="0" lang="fr-BE" altLang="fr-FR" sz="1600" b="1" i="0" u="none" strike="noStrike" cap="none" normalizeH="0" baseline="-25000" smtClean="0">
                          <a:ln>
                            <a:noFill/>
                          </a:ln>
                          <a:solidFill>
                            <a:schemeClr val="tx1"/>
                          </a:solidFill>
                          <a:effectLst/>
                          <a:latin typeface="Arial" panose="020B0604020202020204" pitchFamily="34" charset="0"/>
                        </a:rPr>
                        <a:t>2</a:t>
                      </a:r>
                      <a:r>
                        <a:rPr kumimoji="0" lang="fr-BE" altLang="fr-FR" sz="1600" b="1" i="0" u="none" strike="noStrike" cap="none" normalizeH="0" baseline="0" smtClean="0">
                          <a:ln>
                            <a:noFill/>
                          </a:ln>
                          <a:solidFill>
                            <a:schemeClr val="tx1"/>
                          </a:solidFill>
                          <a:effectLst/>
                          <a:latin typeface="Arial" panose="020B0604020202020204" pitchFamily="34" charset="0"/>
                        </a:rPr>
                        <a:t>)</a:t>
                      </a:r>
                      <a:endParaRPr kumimoji="0" lang="fr-FR" altLang="fr-FR" sz="1600" b="1" i="0" u="none" strike="noStrike" cap="none" normalizeH="0" baseline="0" smtClean="0">
                        <a:ln>
                          <a:noFill/>
                        </a:ln>
                        <a:solidFill>
                          <a:schemeClr val="tx1"/>
                        </a:solidFill>
                        <a:effectLst/>
                        <a:latin typeface="Arial" panose="020B0604020202020204"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Arial" panose="020B0604020202020204" pitchFamily="34" charset="0"/>
                        </a:defRPr>
                      </a:lvl2pPr>
                      <a:lvl3pPr marL="1143000" indent="-228600" eaLnBrk="0" hangingPunct="0">
                        <a:spcBef>
                          <a:spcPct val="20000"/>
                        </a:spcBef>
                        <a:buClr>
                          <a:srgbClr val="0C61AE"/>
                        </a:buClr>
                        <a:buSzPct val="60000"/>
                        <a:buFont typeface="Wingdings" panose="05000000000000000000" pitchFamily="2" charset="2"/>
                        <a:defRPr sz="1600">
                          <a:solidFill>
                            <a:schemeClr val="tx1"/>
                          </a:solidFill>
                          <a:latin typeface="Arial" panose="020B0604020202020204" pitchFamily="34" charset="0"/>
                        </a:defRPr>
                      </a:lvl3pPr>
                      <a:lvl4pPr marL="1600200" indent="-228600" eaLnBrk="0" hangingPunct="0">
                        <a:spcBef>
                          <a:spcPct val="20000"/>
                        </a:spcBef>
                        <a:buClr>
                          <a:srgbClr val="AABBDF"/>
                        </a:buClr>
                        <a:buSzPct val="60000"/>
                        <a:buFont typeface="Wingdings" panose="05000000000000000000" pitchFamily="2" charset="2"/>
                        <a:defRPr sz="1600">
                          <a:solidFill>
                            <a:schemeClr val="tx1"/>
                          </a:solidFill>
                          <a:latin typeface="Arial" panose="020B0604020202020204" pitchFamily="34" charset="0"/>
                        </a:defRPr>
                      </a:lvl4pPr>
                      <a:lvl5pPr marL="2057400" indent="-228600" eaLnBrk="0" hangingPunct="0">
                        <a:spcBef>
                          <a:spcPct val="20000"/>
                        </a:spcBef>
                        <a:buClr>
                          <a:srgbClr val="AACCE9"/>
                        </a:buClr>
                        <a:buSzPct val="68000"/>
                        <a:buFont typeface="Wingdings 2" panose="05020102010507070707" pitchFamily="18" charset="2"/>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altLang="fr-FR" sz="1600" b="1" i="0" u="none" strike="noStrike" cap="none" normalizeH="0" baseline="0" dirty="0" smtClean="0">
                          <a:ln>
                            <a:noFill/>
                          </a:ln>
                          <a:solidFill>
                            <a:schemeClr val="tx1"/>
                          </a:solidFill>
                          <a:effectLst/>
                          <a:latin typeface="Arial" panose="020B0604020202020204" pitchFamily="34" charset="0"/>
                        </a:rPr>
                        <a:t>Gold </a:t>
                      </a:r>
                      <a:r>
                        <a:rPr kumimoji="0" lang="fr-BE" altLang="fr-FR" sz="1600" b="1" i="0" u="none" strike="noStrike" cap="none" normalizeH="0" baseline="0" dirty="0" err="1" smtClean="0">
                          <a:ln>
                            <a:noFill/>
                          </a:ln>
                          <a:solidFill>
                            <a:schemeClr val="tx1"/>
                          </a:solidFill>
                          <a:effectLst/>
                          <a:latin typeface="Arial" panose="020B0604020202020204" pitchFamily="34" charset="0"/>
                        </a:rPr>
                        <a:t>nanoparticles</a:t>
                      </a:r>
                      <a:r>
                        <a:rPr kumimoji="0" lang="fr-BE" altLang="fr-FR" sz="1600" b="1" i="0" u="none" strike="noStrike" cap="none" normalizeH="0" baseline="0" dirty="0" smtClean="0">
                          <a:ln>
                            <a:noFill/>
                          </a:ln>
                          <a:solidFill>
                            <a:schemeClr val="tx1"/>
                          </a:solidFill>
                          <a:effectLst/>
                          <a:latin typeface="Arial" panose="020B0604020202020204" pitchFamily="34" charset="0"/>
                        </a:rPr>
                        <a:t> (</a:t>
                      </a:r>
                      <a:r>
                        <a:rPr kumimoji="0" lang="fr-BE" altLang="fr-FR" sz="1600" b="1" i="0" u="none" strike="noStrike" cap="none" normalizeH="0" baseline="0" dirty="0" err="1" smtClean="0">
                          <a:ln>
                            <a:noFill/>
                          </a:ln>
                          <a:solidFill>
                            <a:schemeClr val="tx1"/>
                          </a:solidFill>
                          <a:effectLst/>
                          <a:latin typeface="Arial" panose="020B0604020202020204" pitchFamily="34" charset="0"/>
                        </a:rPr>
                        <a:t>AuNP</a:t>
                      </a:r>
                      <a:r>
                        <a:rPr kumimoji="0" lang="fr-BE" altLang="fr-FR" sz="1600" b="1" i="0" u="none" strike="noStrike" cap="none" normalizeH="0" baseline="0" dirty="0" smtClean="0">
                          <a:ln>
                            <a:noFill/>
                          </a:ln>
                          <a:solidFill>
                            <a:schemeClr val="tx1"/>
                          </a:solidFill>
                          <a:effectLst/>
                          <a:latin typeface="Arial" panose="020B0604020202020204" pitchFamily="34" charset="0"/>
                        </a:rPr>
                        <a:t>)</a:t>
                      </a:r>
                      <a:endParaRPr kumimoji="0" lang="fr-FR" altLang="fr-FR" sz="1600" b="1" i="0" u="none" strike="noStrike" cap="none" normalizeH="0" baseline="0" dirty="0" smtClean="0">
                        <a:ln>
                          <a:noFill/>
                        </a:ln>
                        <a:solidFill>
                          <a:schemeClr val="tx1"/>
                        </a:solidFill>
                        <a:effectLst/>
                        <a:latin typeface="Arial" panose="020B0604020202020204" pitchFamily="34"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Arial" panose="020B0604020202020204" pitchFamily="34" charset="0"/>
                        </a:defRPr>
                      </a:lvl2pPr>
                      <a:lvl3pPr marL="1143000" indent="-228600" eaLnBrk="0" hangingPunct="0">
                        <a:spcBef>
                          <a:spcPct val="20000"/>
                        </a:spcBef>
                        <a:buClr>
                          <a:srgbClr val="0C61AE"/>
                        </a:buClr>
                        <a:buSzPct val="60000"/>
                        <a:buFont typeface="Wingdings" panose="05000000000000000000" pitchFamily="2" charset="2"/>
                        <a:defRPr sz="1600">
                          <a:solidFill>
                            <a:schemeClr val="tx1"/>
                          </a:solidFill>
                          <a:latin typeface="Arial" panose="020B0604020202020204" pitchFamily="34" charset="0"/>
                        </a:defRPr>
                      </a:lvl3pPr>
                      <a:lvl4pPr marL="1600200" indent="-228600" eaLnBrk="0" hangingPunct="0">
                        <a:spcBef>
                          <a:spcPct val="20000"/>
                        </a:spcBef>
                        <a:buClr>
                          <a:srgbClr val="AABBDF"/>
                        </a:buClr>
                        <a:buSzPct val="60000"/>
                        <a:buFont typeface="Wingdings" panose="05000000000000000000" pitchFamily="2" charset="2"/>
                        <a:defRPr sz="1600">
                          <a:solidFill>
                            <a:schemeClr val="tx1"/>
                          </a:solidFill>
                          <a:latin typeface="Arial" panose="020B0604020202020204" pitchFamily="34" charset="0"/>
                        </a:defRPr>
                      </a:lvl4pPr>
                      <a:lvl5pPr marL="2057400" indent="-228600" eaLnBrk="0" hangingPunct="0">
                        <a:spcBef>
                          <a:spcPct val="20000"/>
                        </a:spcBef>
                        <a:buClr>
                          <a:srgbClr val="AACCE9"/>
                        </a:buClr>
                        <a:buSzPct val="68000"/>
                        <a:buFont typeface="Wingdings 2" panose="05020102010507070707" pitchFamily="18" charset="2"/>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altLang="fr-FR" sz="1600" b="0" i="0" u="none" strike="noStrike" cap="none" normalizeH="0" baseline="0" smtClean="0">
                          <a:ln>
                            <a:noFill/>
                          </a:ln>
                          <a:solidFill>
                            <a:schemeClr val="tx1"/>
                          </a:solidFill>
                          <a:effectLst/>
                          <a:latin typeface="Arial" panose="020B0604020202020204" pitchFamily="34" charset="0"/>
                        </a:rPr>
                        <a:t>Nanoclays</a:t>
                      </a:r>
                      <a:endParaRPr kumimoji="0" lang="fr-FR" altLang="fr-FR" sz="1600" b="0" i="0" u="none" strike="noStrike" cap="none" normalizeH="0" baseline="0" smtClean="0">
                        <a:ln>
                          <a:noFill/>
                        </a:ln>
                        <a:solidFill>
                          <a:schemeClr val="tx1"/>
                        </a:solidFill>
                        <a:effectLst/>
                        <a:latin typeface="Arial" panose="020B0604020202020204"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3063">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Arial" panose="020B0604020202020204" pitchFamily="34" charset="0"/>
                        </a:defRPr>
                      </a:lvl2pPr>
                      <a:lvl3pPr marL="1143000" indent="-228600" eaLnBrk="0" hangingPunct="0">
                        <a:spcBef>
                          <a:spcPct val="20000"/>
                        </a:spcBef>
                        <a:buClr>
                          <a:srgbClr val="0C61AE"/>
                        </a:buClr>
                        <a:buSzPct val="60000"/>
                        <a:buFont typeface="Wingdings" panose="05000000000000000000" pitchFamily="2" charset="2"/>
                        <a:defRPr sz="1600">
                          <a:solidFill>
                            <a:schemeClr val="tx1"/>
                          </a:solidFill>
                          <a:latin typeface="Arial" panose="020B0604020202020204" pitchFamily="34" charset="0"/>
                        </a:defRPr>
                      </a:lvl3pPr>
                      <a:lvl4pPr marL="1600200" indent="-228600" eaLnBrk="0" hangingPunct="0">
                        <a:spcBef>
                          <a:spcPct val="20000"/>
                        </a:spcBef>
                        <a:buClr>
                          <a:srgbClr val="AABBDF"/>
                        </a:buClr>
                        <a:buSzPct val="60000"/>
                        <a:buFont typeface="Wingdings" panose="05000000000000000000" pitchFamily="2" charset="2"/>
                        <a:defRPr sz="1600">
                          <a:solidFill>
                            <a:schemeClr val="tx1"/>
                          </a:solidFill>
                          <a:latin typeface="Arial" panose="020B0604020202020204" pitchFamily="34" charset="0"/>
                        </a:defRPr>
                      </a:lvl4pPr>
                      <a:lvl5pPr marL="2057400" indent="-228600" eaLnBrk="0" hangingPunct="0">
                        <a:spcBef>
                          <a:spcPct val="20000"/>
                        </a:spcBef>
                        <a:buClr>
                          <a:srgbClr val="AACCE9"/>
                        </a:buClr>
                        <a:buSzPct val="68000"/>
                        <a:buFont typeface="Wingdings 2" panose="05020102010507070707" pitchFamily="18" charset="2"/>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altLang="fr-FR" sz="1600" b="0" i="0" u="none" strike="noStrike" cap="none" normalizeH="0" baseline="0" dirty="0" err="1" smtClean="0">
                          <a:ln>
                            <a:noFill/>
                          </a:ln>
                          <a:solidFill>
                            <a:schemeClr val="tx1"/>
                          </a:solidFill>
                          <a:effectLst/>
                          <a:latin typeface="Arial" panose="020B0604020202020204" pitchFamily="34" charset="0"/>
                        </a:rPr>
                        <a:t>Dendrimers</a:t>
                      </a:r>
                      <a:endParaRPr kumimoji="0" lang="fr-FR" altLang="fr-FR" sz="1600" b="0" i="0" u="none" strike="noStrike" cap="none" normalizeH="0" baseline="0" dirty="0" smtClean="0">
                        <a:ln>
                          <a:noFill/>
                        </a:ln>
                        <a:solidFill>
                          <a:schemeClr val="tx1"/>
                        </a:solidFill>
                        <a:effectLst/>
                        <a:latin typeface="Arial" panose="020B0604020202020204" pitchFamily="34"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Arial" panose="020B0604020202020204" pitchFamily="34" charset="0"/>
                        </a:defRPr>
                      </a:lvl2pPr>
                      <a:lvl3pPr marL="1143000" indent="-228600" eaLnBrk="0" hangingPunct="0">
                        <a:spcBef>
                          <a:spcPct val="20000"/>
                        </a:spcBef>
                        <a:buClr>
                          <a:srgbClr val="0C61AE"/>
                        </a:buClr>
                        <a:buSzPct val="60000"/>
                        <a:buFont typeface="Wingdings" panose="05000000000000000000" pitchFamily="2" charset="2"/>
                        <a:defRPr sz="1600">
                          <a:solidFill>
                            <a:schemeClr val="tx1"/>
                          </a:solidFill>
                          <a:latin typeface="Arial" panose="020B0604020202020204" pitchFamily="34" charset="0"/>
                        </a:defRPr>
                      </a:lvl3pPr>
                      <a:lvl4pPr marL="1600200" indent="-228600" eaLnBrk="0" hangingPunct="0">
                        <a:spcBef>
                          <a:spcPct val="20000"/>
                        </a:spcBef>
                        <a:buClr>
                          <a:srgbClr val="AABBDF"/>
                        </a:buClr>
                        <a:buSzPct val="60000"/>
                        <a:buFont typeface="Wingdings" panose="05000000000000000000" pitchFamily="2" charset="2"/>
                        <a:defRPr sz="1600">
                          <a:solidFill>
                            <a:schemeClr val="tx1"/>
                          </a:solidFill>
                          <a:latin typeface="Arial" panose="020B0604020202020204" pitchFamily="34" charset="0"/>
                        </a:defRPr>
                      </a:lvl4pPr>
                      <a:lvl5pPr marL="2057400" indent="-228600" eaLnBrk="0" hangingPunct="0">
                        <a:spcBef>
                          <a:spcPct val="20000"/>
                        </a:spcBef>
                        <a:buClr>
                          <a:srgbClr val="AACCE9"/>
                        </a:buClr>
                        <a:buSzPct val="68000"/>
                        <a:buFont typeface="Wingdings 2" panose="05020102010507070707" pitchFamily="18" charset="2"/>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altLang="fr-FR" sz="1600" b="0" i="0" u="none" strike="noStrike" cap="none" normalizeH="0" baseline="0" dirty="0" smtClean="0">
                        <a:ln>
                          <a:noFill/>
                        </a:ln>
                        <a:solidFill>
                          <a:schemeClr val="tx1"/>
                        </a:solidFill>
                        <a:effectLst/>
                        <a:latin typeface="Arial" panose="020B0604020202020204"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 name="Rectangle 5"/>
          <p:cNvSpPr>
            <a:spLocks noChangeArrowheads="1"/>
          </p:cNvSpPr>
          <p:nvPr/>
        </p:nvSpPr>
        <p:spPr bwMode="auto">
          <a:xfrm>
            <a:off x="7871572" y="5994614"/>
            <a:ext cx="10810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r>
              <a:rPr lang="en-GB" altLang="fr-FR" sz="1400" dirty="0">
                <a:latin typeface="+mj-lt"/>
              </a:rPr>
              <a:t>OECD,</a:t>
            </a:r>
            <a:r>
              <a:rPr lang="en-GB" altLang="fr-FR" sz="1400" b="1" dirty="0">
                <a:latin typeface="+mj-lt"/>
              </a:rPr>
              <a:t> 2010</a:t>
            </a:r>
            <a:r>
              <a:rPr lang="fr-FR" altLang="fr-FR" sz="1400" b="1" dirty="0">
                <a:latin typeface="+mj-lt"/>
              </a:rPr>
              <a:t> </a:t>
            </a:r>
          </a:p>
        </p:txBody>
      </p:sp>
      <p:sp>
        <p:nvSpPr>
          <p:cNvPr id="13" name="Text Box 32"/>
          <p:cNvSpPr txBox="1">
            <a:spLocks noChangeArrowheads="1"/>
          </p:cNvSpPr>
          <p:nvPr/>
        </p:nvSpPr>
        <p:spPr bwMode="auto">
          <a:xfrm>
            <a:off x="547008" y="5157192"/>
            <a:ext cx="8018090" cy="707886"/>
          </a:xfrm>
          <a:prstGeom prst="rect">
            <a:avLst/>
          </a:prstGeom>
          <a:noFill/>
          <a:ln w="19050">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BE" altLang="fr-FR" sz="2000" dirty="0">
                <a:solidFill>
                  <a:srgbClr val="CC0000"/>
                </a:solidFill>
                <a:latin typeface="+mj-lt"/>
                <a:sym typeface="Wingdings" panose="05000000000000000000" pitchFamily="2" charset="2"/>
              </a:rPr>
              <a:t> </a:t>
            </a:r>
            <a:r>
              <a:rPr lang="fr-BE" altLang="fr-FR" sz="2000" dirty="0" err="1">
                <a:solidFill>
                  <a:srgbClr val="CC0000"/>
                </a:solidFill>
                <a:latin typeface="+mj-lt"/>
              </a:rPr>
              <a:t>NPs</a:t>
            </a:r>
            <a:r>
              <a:rPr lang="fr-BE" altLang="fr-FR" sz="2000" dirty="0">
                <a:solidFill>
                  <a:srgbClr val="CC0000"/>
                </a:solidFill>
                <a:latin typeface="+mj-lt"/>
              </a:rPr>
              <a:t> </a:t>
            </a:r>
            <a:r>
              <a:rPr lang="fr-BE" altLang="fr-FR" sz="2000" dirty="0" err="1">
                <a:solidFill>
                  <a:srgbClr val="CC0000"/>
                </a:solidFill>
                <a:latin typeface="+mj-lt"/>
              </a:rPr>
              <a:t>selected</a:t>
            </a:r>
            <a:r>
              <a:rPr lang="fr-BE" altLang="fr-FR" sz="2000" dirty="0">
                <a:solidFill>
                  <a:srgbClr val="CC0000"/>
                </a:solidFill>
                <a:latin typeface="+mj-lt"/>
              </a:rPr>
              <a:t> due to </a:t>
            </a:r>
            <a:r>
              <a:rPr lang="fr-BE" altLang="fr-FR" sz="2000" dirty="0" err="1">
                <a:solidFill>
                  <a:srgbClr val="CC0000"/>
                </a:solidFill>
                <a:latin typeface="+mj-lt"/>
              </a:rPr>
              <a:t>their</a:t>
            </a:r>
            <a:r>
              <a:rPr lang="fr-BE" altLang="fr-FR" sz="2000" dirty="0">
                <a:solidFill>
                  <a:srgbClr val="CC0000"/>
                </a:solidFill>
                <a:latin typeface="+mj-lt"/>
              </a:rPr>
              <a:t> </a:t>
            </a:r>
            <a:r>
              <a:rPr lang="fr-BE" altLang="fr-FR" sz="2000" dirty="0" err="1">
                <a:solidFill>
                  <a:srgbClr val="CC0000"/>
                </a:solidFill>
                <a:latin typeface="+mj-lt"/>
              </a:rPr>
              <a:t>worldwide</a:t>
            </a:r>
            <a:r>
              <a:rPr lang="fr-BE" altLang="fr-FR" sz="2000" dirty="0">
                <a:solidFill>
                  <a:srgbClr val="CC0000"/>
                </a:solidFill>
                <a:latin typeface="+mj-lt"/>
              </a:rPr>
              <a:t> distribution and </a:t>
            </a:r>
            <a:r>
              <a:rPr lang="fr-BE" altLang="fr-FR" sz="2000" dirty="0" err="1">
                <a:solidFill>
                  <a:srgbClr val="CC0000"/>
                </a:solidFill>
                <a:latin typeface="+mj-lt"/>
              </a:rPr>
              <a:t>their</a:t>
            </a:r>
            <a:r>
              <a:rPr lang="fr-BE" altLang="fr-FR" sz="2000" dirty="0">
                <a:solidFill>
                  <a:srgbClr val="CC0000"/>
                </a:solidFill>
                <a:latin typeface="+mj-lt"/>
              </a:rPr>
              <a:t> </a:t>
            </a:r>
            <a:r>
              <a:rPr lang="fr-BE" altLang="fr-FR" sz="2000" dirty="0" err="1">
                <a:solidFill>
                  <a:srgbClr val="CC0000"/>
                </a:solidFill>
                <a:latin typeface="+mj-lt"/>
              </a:rPr>
              <a:t>numerous</a:t>
            </a:r>
            <a:r>
              <a:rPr lang="fr-BE" altLang="fr-FR" sz="2000" dirty="0">
                <a:solidFill>
                  <a:srgbClr val="CC0000"/>
                </a:solidFill>
                <a:latin typeface="+mj-lt"/>
              </a:rPr>
              <a:t> applications</a:t>
            </a:r>
            <a:endParaRPr lang="fr-FR" altLang="fr-FR" sz="2000" dirty="0">
              <a:solidFill>
                <a:srgbClr val="CC0000"/>
              </a:solidFill>
              <a:latin typeface="+mj-lt"/>
            </a:endParaRPr>
          </a:p>
        </p:txBody>
      </p:sp>
      <p:sp>
        <p:nvSpPr>
          <p:cNvPr id="15" name="Titre 1"/>
          <p:cNvSpPr>
            <a:spLocks/>
          </p:cNvSpPr>
          <p:nvPr/>
        </p:nvSpPr>
        <p:spPr bwMode="auto">
          <a:xfrm>
            <a:off x="4211638" y="188640"/>
            <a:ext cx="4959350" cy="381001"/>
          </a:xfrm>
          <a:prstGeom prst="rect">
            <a:avLst/>
          </a:prstGeom>
          <a:noFill/>
          <a:ln w="9525">
            <a:noFill/>
            <a:miter lim="800000"/>
            <a:headEnd/>
            <a:tailEnd/>
          </a:ln>
        </p:spPr>
        <p:txBody>
          <a:bodyPr anchor="b"/>
          <a:lstStyle/>
          <a:p>
            <a:pPr>
              <a:lnSpc>
                <a:spcPct val="90000"/>
              </a:lnSpc>
            </a:pPr>
            <a:r>
              <a:rPr lang="fr-BE" sz="2400" dirty="0" err="1" smtClean="0">
                <a:solidFill>
                  <a:srgbClr val="1E6BBD"/>
                </a:solidFill>
                <a:latin typeface="Calibri" pitchFamily="34" charset="0"/>
                <a:cs typeface="Arial" charset="0"/>
              </a:rPr>
              <a:t>NPs</a:t>
            </a:r>
            <a:r>
              <a:rPr lang="fr-BE" sz="2400" dirty="0" smtClean="0">
                <a:solidFill>
                  <a:srgbClr val="1E6BBD"/>
                </a:solidFill>
                <a:latin typeface="Calibri" pitchFamily="34" charset="0"/>
                <a:cs typeface="Arial" charset="0"/>
              </a:rPr>
              <a:t> identification and </a:t>
            </a:r>
            <a:r>
              <a:rPr lang="fr-BE" sz="2400" dirty="0" err="1" smtClean="0">
                <a:solidFill>
                  <a:srgbClr val="1E6BBD"/>
                </a:solidFill>
                <a:latin typeface="Calibri" pitchFamily="34" charset="0"/>
                <a:cs typeface="Arial" charset="0"/>
              </a:rPr>
              <a:t>characterization</a:t>
            </a:r>
            <a:endParaRPr lang="fr-BE" sz="2400" dirty="0">
              <a:solidFill>
                <a:srgbClr val="1E6BBD"/>
              </a:solidFill>
              <a:latin typeface="Calibri" pitchFamily="34" charset="0"/>
              <a:cs typeface="Arial" charset="0"/>
            </a:endParaRPr>
          </a:p>
        </p:txBody>
      </p:sp>
    </p:spTree>
    <p:extLst>
      <p:ext uri="{BB962C8B-B14F-4D97-AF65-F5344CB8AC3E}">
        <p14:creationId xmlns:p14="http://schemas.microsoft.com/office/powerpoint/2010/main" val="269345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5" name="Picture 3"/>
          <p:cNvPicPr>
            <a:picLocks noChangeAspect="1" noChangeArrowheads="1"/>
          </p:cNvPicPr>
          <p:nvPr/>
        </p:nvPicPr>
        <p:blipFill>
          <a:blip r:embed="rId3"/>
          <a:srcRect/>
          <a:stretch>
            <a:fillRect/>
          </a:stretch>
        </p:blipFill>
        <p:spPr bwMode="auto">
          <a:xfrm>
            <a:off x="-19050" y="0"/>
            <a:ext cx="4302125" cy="765175"/>
          </a:xfrm>
          <a:prstGeom prst="rect">
            <a:avLst/>
          </a:prstGeom>
          <a:noFill/>
          <a:ln w="9525">
            <a:noFill/>
            <a:miter lim="800000"/>
            <a:headEnd/>
            <a:tailEnd/>
          </a:ln>
        </p:spPr>
      </p:pic>
      <p:pic>
        <p:nvPicPr>
          <p:cNvPr id="210946" name="Picture 4"/>
          <p:cNvPicPr>
            <a:picLocks noChangeAspect="1" noChangeArrowheads="1"/>
          </p:cNvPicPr>
          <p:nvPr/>
        </p:nvPicPr>
        <p:blipFill>
          <a:blip r:embed="rId4"/>
          <a:srcRect/>
          <a:stretch>
            <a:fillRect/>
          </a:stretch>
        </p:blipFill>
        <p:spPr bwMode="auto">
          <a:xfrm>
            <a:off x="0" y="6453188"/>
            <a:ext cx="9144000" cy="425450"/>
          </a:xfrm>
          <a:prstGeom prst="rect">
            <a:avLst/>
          </a:prstGeom>
          <a:noFill/>
          <a:ln w="9525">
            <a:noFill/>
            <a:miter lim="800000"/>
            <a:headEnd/>
            <a:tailEnd/>
          </a:ln>
        </p:spPr>
      </p:pic>
      <p:sp>
        <p:nvSpPr>
          <p:cNvPr id="210950" name="ZoneTexte 10"/>
          <p:cNvSpPr txBox="1">
            <a:spLocks noChangeArrowheads="1"/>
          </p:cNvSpPr>
          <p:nvPr/>
        </p:nvSpPr>
        <p:spPr bwMode="auto">
          <a:xfrm>
            <a:off x="0" y="6505575"/>
            <a:ext cx="9144000" cy="338138"/>
          </a:xfrm>
          <a:prstGeom prst="rect">
            <a:avLst/>
          </a:prstGeom>
          <a:noFill/>
          <a:ln w="9525">
            <a:noFill/>
            <a:miter lim="800000"/>
            <a:headEnd/>
            <a:tailEnd/>
          </a:ln>
        </p:spPr>
        <p:txBody>
          <a:bodyPr>
            <a:spAutoFit/>
          </a:bodyPr>
          <a:lstStyle/>
          <a:p>
            <a:pPr algn="ctr"/>
            <a:r>
              <a:rPr lang="fr-BE" sz="1600" b="1">
                <a:solidFill>
                  <a:schemeClr val="bg1"/>
                </a:solidFill>
                <a:latin typeface="Calibri" pitchFamily="34" charset="0"/>
              </a:rPr>
              <a:t>Introduction</a:t>
            </a:r>
            <a:r>
              <a:rPr lang="fr-BE" sz="1600">
                <a:solidFill>
                  <a:schemeClr val="tx2"/>
                </a:solidFill>
                <a:latin typeface="Calibri" pitchFamily="34" charset="0"/>
              </a:rPr>
              <a:t> </a:t>
            </a:r>
            <a:r>
              <a:rPr lang="fr-BE" sz="1600">
                <a:latin typeface="Calibri" pitchFamily="34" charset="0"/>
              </a:rPr>
              <a:t>– Hemolysis – Primary haemostasis – Secondary haemostasis – Fibrinolysis - Conclusion</a:t>
            </a:r>
          </a:p>
        </p:txBody>
      </p:sp>
      <p:sp>
        <p:nvSpPr>
          <p:cNvPr id="8" name="Titre 1"/>
          <p:cNvSpPr>
            <a:spLocks/>
          </p:cNvSpPr>
          <p:nvPr/>
        </p:nvSpPr>
        <p:spPr bwMode="auto">
          <a:xfrm>
            <a:off x="4211638" y="188640"/>
            <a:ext cx="4959350" cy="381001"/>
          </a:xfrm>
          <a:prstGeom prst="rect">
            <a:avLst/>
          </a:prstGeom>
          <a:noFill/>
          <a:ln w="9525">
            <a:noFill/>
            <a:miter lim="800000"/>
            <a:headEnd/>
            <a:tailEnd/>
          </a:ln>
        </p:spPr>
        <p:txBody>
          <a:bodyPr anchor="b"/>
          <a:lstStyle/>
          <a:p>
            <a:pPr>
              <a:lnSpc>
                <a:spcPct val="90000"/>
              </a:lnSpc>
            </a:pPr>
            <a:r>
              <a:rPr lang="fr-BE" sz="2400" dirty="0" err="1" smtClean="0">
                <a:solidFill>
                  <a:srgbClr val="1E6BBD"/>
                </a:solidFill>
                <a:latin typeface="Calibri" pitchFamily="34" charset="0"/>
                <a:cs typeface="Arial" charset="0"/>
              </a:rPr>
              <a:t>NPs</a:t>
            </a:r>
            <a:r>
              <a:rPr lang="fr-BE" sz="2400" dirty="0" smtClean="0">
                <a:solidFill>
                  <a:srgbClr val="1E6BBD"/>
                </a:solidFill>
                <a:latin typeface="Calibri" pitchFamily="34" charset="0"/>
                <a:cs typeface="Arial" charset="0"/>
              </a:rPr>
              <a:t> identification and </a:t>
            </a:r>
            <a:r>
              <a:rPr lang="fr-BE" sz="2400" dirty="0" err="1" smtClean="0">
                <a:solidFill>
                  <a:srgbClr val="1E6BBD"/>
                </a:solidFill>
                <a:latin typeface="Calibri" pitchFamily="34" charset="0"/>
                <a:cs typeface="Arial" charset="0"/>
              </a:rPr>
              <a:t>characterization</a:t>
            </a:r>
            <a:endParaRPr lang="fr-BE" sz="2400" dirty="0">
              <a:solidFill>
                <a:srgbClr val="1E6BBD"/>
              </a:solidFill>
              <a:latin typeface="Calibri" pitchFamily="34" charset="0"/>
              <a:cs typeface="Arial" charset="0"/>
            </a:endParaRPr>
          </a:p>
        </p:txBody>
      </p:sp>
      <p:sp>
        <p:nvSpPr>
          <p:cNvPr id="9" name="Rectangle 21"/>
          <p:cNvSpPr>
            <a:spLocks noChangeArrowheads="1"/>
          </p:cNvSpPr>
          <p:nvPr/>
        </p:nvSpPr>
        <p:spPr bwMode="auto">
          <a:xfrm>
            <a:off x="275096" y="5720928"/>
            <a:ext cx="8593807" cy="660400"/>
          </a:xfrm>
          <a:prstGeom prst="rect">
            <a:avLst/>
          </a:prstGeom>
          <a:noFill/>
          <a:ln w="1905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GB" altLang="fr-FR" sz="1800" dirty="0">
                <a:solidFill>
                  <a:srgbClr val="CC0000"/>
                </a:solidFill>
                <a:latin typeface="+mj-lt"/>
                <a:sym typeface="Wingdings" panose="05000000000000000000" pitchFamily="2" charset="2"/>
              </a:rPr>
              <a:t> </a:t>
            </a:r>
            <a:r>
              <a:rPr lang="en-GB" altLang="fr-FR" sz="1800" dirty="0">
                <a:solidFill>
                  <a:srgbClr val="CC0000"/>
                </a:solidFill>
                <a:latin typeface="+mj-lt"/>
              </a:rPr>
              <a:t>Importance of NP physicochemical </a:t>
            </a:r>
            <a:r>
              <a:rPr lang="en-GB" altLang="fr-FR" sz="1800" dirty="0" smtClean="0">
                <a:solidFill>
                  <a:srgbClr val="CC0000"/>
                </a:solidFill>
                <a:latin typeface="+mj-lt"/>
              </a:rPr>
              <a:t>characterization </a:t>
            </a:r>
            <a:r>
              <a:rPr lang="en-GB" altLang="fr-FR" sz="1800" dirty="0">
                <a:solidFill>
                  <a:srgbClr val="CC0000"/>
                </a:solidFill>
                <a:latin typeface="+mj-lt"/>
              </a:rPr>
              <a:t>for inter-studies comparison and understanding of their related toxic effects</a:t>
            </a:r>
            <a:endParaRPr lang="fr-FR" altLang="fr-FR" sz="1800" dirty="0">
              <a:solidFill>
                <a:srgbClr val="CC0000"/>
              </a:solidFill>
              <a:latin typeface="+mj-lt"/>
            </a:endParaRPr>
          </a:p>
        </p:txBody>
      </p:sp>
      <p:graphicFrame>
        <p:nvGraphicFramePr>
          <p:cNvPr id="10" name="Group 51"/>
          <p:cNvGraphicFramePr>
            <a:graphicFrameLocks/>
          </p:cNvGraphicFramePr>
          <p:nvPr/>
        </p:nvGraphicFramePr>
        <p:xfrm>
          <a:off x="2122073" y="847228"/>
          <a:ext cx="5954330" cy="4793708"/>
        </p:xfrm>
        <a:graphic>
          <a:graphicData uri="http://schemas.openxmlformats.org/drawingml/2006/table">
            <a:tbl>
              <a:tblPr/>
              <a:tblGrid>
                <a:gridCol w="2429996"/>
                <a:gridCol w="3524334"/>
              </a:tblGrid>
              <a:tr h="1666330">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Arial" panose="020B0604020202020204" pitchFamily="34" charset="0"/>
                        </a:defRPr>
                      </a:lvl2pPr>
                      <a:lvl3pPr marL="1143000" indent="-228600" eaLnBrk="0" hangingPunct="0">
                        <a:spcBef>
                          <a:spcPct val="20000"/>
                        </a:spcBef>
                        <a:buClr>
                          <a:srgbClr val="0C61AE"/>
                        </a:buClr>
                        <a:buSzPct val="60000"/>
                        <a:buFont typeface="Wingdings" panose="05000000000000000000" pitchFamily="2" charset="2"/>
                        <a:defRPr sz="1600">
                          <a:solidFill>
                            <a:schemeClr val="tx1"/>
                          </a:solidFill>
                          <a:latin typeface="Arial" panose="020B0604020202020204" pitchFamily="34" charset="0"/>
                        </a:defRPr>
                      </a:lvl3pPr>
                      <a:lvl4pPr marL="1600200" indent="-228600" eaLnBrk="0" hangingPunct="0">
                        <a:spcBef>
                          <a:spcPct val="20000"/>
                        </a:spcBef>
                        <a:buClr>
                          <a:srgbClr val="AABBDF"/>
                        </a:buClr>
                        <a:buSzPct val="60000"/>
                        <a:buFont typeface="Wingdings" panose="05000000000000000000" pitchFamily="2" charset="2"/>
                        <a:defRPr sz="1600">
                          <a:solidFill>
                            <a:schemeClr val="tx1"/>
                          </a:solidFill>
                          <a:latin typeface="Arial" panose="020B0604020202020204" pitchFamily="34" charset="0"/>
                        </a:defRPr>
                      </a:lvl4pPr>
                      <a:lvl5pPr marL="2057400" indent="-228600" eaLnBrk="0" hangingPunct="0">
                        <a:spcBef>
                          <a:spcPct val="20000"/>
                        </a:spcBef>
                        <a:buClr>
                          <a:srgbClr val="AACCE9"/>
                        </a:buClr>
                        <a:buSzPct val="68000"/>
                        <a:buFont typeface="Wingdings 2" panose="05020102010507070707" pitchFamily="18" charset="2"/>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ts val="600"/>
                        </a:spcBef>
                        <a:spcAft>
                          <a:spcPct val="0"/>
                        </a:spcAft>
                        <a:buClr>
                          <a:schemeClr val="accent1"/>
                        </a:buClr>
                        <a:buSzPct val="70000"/>
                        <a:buFont typeface="Wingdings" panose="05000000000000000000" pitchFamily="2" charset="2"/>
                        <a:buNone/>
                        <a:tabLst/>
                      </a:pPr>
                      <a:r>
                        <a:rPr kumimoji="0" lang="fr-BE" altLang="fr-FR" sz="1600" b="0" i="0" u="none" strike="noStrike" cap="none" normalizeH="0" baseline="0" smtClean="0">
                          <a:ln>
                            <a:noFill/>
                          </a:ln>
                          <a:solidFill>
                            <a:schemeClr val="tx1"/>
                          </a:solidFill>
                          <a:effectLst/>
                          <a:latin typeface="+mj-lt"/>
                        </a:rPr>
                        <a:t>Identification </a:t>
                      </a:r>
                    </a:p>
                    <a:p>
                      <a:pPr marL="0" marR="0" lvl="0" indent="0" algn="ctr" defTabSz="914400" rtl="0" eaLnBrk="1" fontAlgn="base" latinLnBrk="0" hangingPunct="1">
                        <a:lnSpc>
                          <a:spcPct val="100000"/>
                        </a:lnSpc>
                        <a:spcBef>
                          <a:spcPts val="600"/>
                        </a:spcBef>
                        <a:spcAft>
                          <a:spcPct val="0"/>
                        </a:spcAft>
                        <a:buClr>
                          <a:schemeClr val="accent1"/>
                        </a:buClr>
                        <a:buSzPct val="70000"/>
                        <a:buFont typeface="Wingdings" panose="05000000000000000000" pitchFamily="2" charset="2"/>
                        <a:buNone/>
                        <a:tabLst/>
                      </a:pPr>
                      <a:r>
                        <a:rPr kumimoji="0" lang="fr-BE" altLang="fr-FR" sz="1600" b="0" i="0" u="none" strike="noStrike" cap="none" normalizeH="0" baseline="0" smtClean="0">
                          <a:ln>
                            <a:noFill/>
                          </a:ln>
                          <a:solidFill>
                            <a:schemeClr val="tx1"/>
                          </a:solidFill>
                          <a:effectLst/>
                          <a:latin typeface="+mj-lt"/>
                        </a:rPr>
                        <a:t>&amp; </a:t>
                      </a:r>
                    </a:p>
                    <a:p>
                      <a:pPr marL="0" marR="0" lvl="0" indent="0" algn="ctr" defTabSz="914400" rtl="0" eaLnBrk="1" fontAlgn="base" latinLnBrk="0" hangingPunct="1">
                        <a:lnSpc>
                          <a:spcPct val="100000"/>
                        </a:lnSpc>
                        <a:spcBef>
                          <a:spcPts val="600"/>
                        </a:spcBef>
                        <a:spcAft>
                          <a:spcPct val="0"/>
                        </a:spcAft>
                        <a:buClr>
                          <a:schemeClr val="accent1"/>
                        </a:buClr>
                        <a:buSzPct val="70000"/>
                        <a:buFont typeface="Wingdings" panose="05000000000000000000" pitchFamily="2" charset="2"/>
                        <a:buNone/>
                        <a:tabLst/>
                      </a:pPr>
                      <a:r>
                        <a:rPr kumimoji="0" lang="fr-BE" altLang="fr-FR" sz="1600" b="0" i="0" u="none" strike="noStrike" cap="none" normalizeH="0" baseline="0" smtClean="0">
                          <a:ln>
                            <a:noFill/>
                          </a:ln>
                          <a:solidFill>
                            <a:schemeClr val="tx1"/>
                          </a:solidFill>
                          <a:effectLst/>
                          <a:latin typeface="+mj-lt"/>
                        </a:rPr>
                        <a:t>related information</a:t>
                      </a:r>
                      <a:endParaRPr kumimoji="0" lang="fr-FR" altLang="fr-FR" sz="1600" b="0" i="0" u="none" strike="noStrike" cap="none" normalizeH="0" baseline="0" smtClean="0">
                        <a:ln>
                          <a:noFill/>
                        </a:ln>
                        <a:solidFill>
                          <a:schemeClr val="tx1"/>
                        </a:solidFill>
                        <a:effectLst/>
                        <a:latin typeface="+mj-lt"/>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Arial" panose="020B0604020202020204" pitchFamily="34" charset="0"/>
                        </a:defRPr>
                      </a:lvl2pPr>
                      <a:lvl3pPr marL="1143000" indent="-228600" eaLnBrk="0" hangingPunct="0">
                        <a:spcBef>
                          <a:spcPct val="20000"/>
                        </a:spcBef>
                        <a:buClr>
                          <a:srgbClr val="0C61AE"/>
                        </a:buClr>
                        <a:buSzPct val="60000"/>
                        <a:buFont typeface="Wingdings" panose="05000000000000000000" pitchFamily="2" charset="2"/>
                        <a:defRPr sz="1600">
                          <a:solidFill>
                            <a:schemeClr val="tx1"/>
                          </a:solidFill>
                          <a:latin typeface="Arial" panose="020B0604020202020204" pitchFamily="34" charset="0"/>
                        </a:defRPr>
                      </a:lvl3pPr>
                      <a:lvl4pPr marL="1600200" indent="-228600" eaLnBrk="0" hangingPunct="0">
                        <a:spcBef>
                          <a:spcPct val="20000"/>
                        </a:spcBef>
                        <a:buClr>
                          <a:srgbClr val="AABBDF"/>
                        </a:buClr>
                        <a:buSzPct val="60000"/>
                        <a:buFont typeface="Wingdings" panose="05000000000000000000" pitchFamily="2" charset="2"/>
                        <a:defRPr sz="1600">
                          <a:solidFill>
                            <a:schemeClr val="tx1"/>
                          </a:solidFill>
                          <a:latin typeface="Arial" panose="020B0604020202020204" pitchFamily="34" charset="0"/>
                        </a:defRPr>
                      </a:lvl4pPr>
                      <a:lvl5pPr marL="2057400" indent="-228600" eaLnBrk="0" hangingPunct="0">
                        <a:spcBef>
                          <a:spcPct val="20000"/>
                        </a:spcBef>
                        <a:buClr>
                          <a:srgbClr val="AACCE9"/>
                        </a:buClr>
                        <a:buSzPct val="68000"/>
                        <a:buFont typeface="Wingdings 2" panose="05020102010507070707" pitchFamily="18" charset="2"/>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fr-BE" altLang="fr-FR" sz="1600" b="0" i="0" u="none" strike="noStrike" cap="none" normalizeH="0" baseline="0" dirty="0" smtClean="0">
                          <a:ln>
                            <a:noFill/>
                          </a:ln>
                          <a:solidFill>
                            <a:schemeClr val="tx1"/>
                          </a:solidFill>
                          <a:effectLst/>
                          <a:latin typeface="+mj-lt"/>
                        </a:rPr>
                        <a:t> Name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fr-BE" altLang="fr-FR" sz="1600" b="0" i="0" u="none" strike="noStrike" cap="none" normalizeH="0" baseline="0" dirty="0" smtClean="0">
                          <a:ln>
                            <a:noFill/>
                          </a:ln>
                          <a:solidFill>
                            <a:schemeClr val="tx1"/>
                          </a:solidFill>
                          <a:effectLst/>
                          <a:latin typeface="+mj-lt"/>
                        </a:rPr>
                        <a:t> </a:t>
                      </a:r>
                      <a:r>
                        <a:rPr kumimoji="0" lang="fr-BE" altLang="fr-FR" sz="1600" b="0" i="0" u="none" strike="noStrike" cap="none" normalizeH="0" baseline="0" dirty="0" err="1" smtClean="0">
                          <a:ln>
                            <a:noFill/>
                          </a:ln>
                          <a:solidFill>
                            <a:schemeClr val="tx1"/>
                          </a:solidFill>
                          <a:effectLst/>
                          <a:latin typeface="+mj-lt"/>
                        </a:rPr>
                        <a:t>Molecular</a:t>
                      </a:r>
                      <a:r>
                        <a:rPr kumimoji="0" lang="fr-BE" altLang="fr-FR" sz="1600" b="0" i="0" u="none" strike="noStrike" cap="none" normalizeH="0" baseline="0" dirty="0" smtClean="0">
                          <a:ln>
                            <a:noFill/>
                          </a:ln>
                          <a:solidFill>
                            <a:schemeClr val="tx1"/>
                          </a:solidFill>
                          <a:effectLst/>
                          <a:latin typeface="+mj-lt"/>
                        </a:rPr>
                        <a:t> structure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fr-BE" altLang="fr-FR" sz="1600" b="0" i="0" u="none" strike="noStrike" cap="none" normalizeH="0" baseline="0" dirty="0" smtClean="0">
                          <a:ln>
                            <a:noFill/>
                          </a:ln>
                          <a:solidFill>
                            <a:schemeClr val="tx1"/>
                          </a:solidFill>
                          <a:effectLst/>
                          <a:latin typeface="+mj-lt"/>
                        </a:rPr>
                        <a:t> </a:t>
                      </a:r>
                      <a:r>
                        <a:rPr kumimoji="0" lang="fr-BE" altLang="fr-FR" sz="1600" b="0" i="0" u="none" strike="noStrike" cap="none" normalizeH="0" baseline="0" dirty="0" err="1" smtClean="0">
                          <a:ln>
                            <a:noFill/>
                          </a:ln>
                          <a:solidFill>
                            <a:schemeClr val="tx1"/>
                          </a:solidFill>
                          <a:effectLst/>
                          <a:latin typeface="+mj-lt"/>
                        </a:rPr>
                        <a:t>Morphology</a:t>
                      </a:r>
                      <a:r>
                        <a:rPr kumimoji="0" lang="fr-BE" altLang="fr-FR" sz="1600" b="0" i="0" u="none" strike="noStrike" cap="none" normalizeH="0" baseline="0" dirty="0" smtClean="0">
                          <a:ln>
                            <a:noFill/>
                          </a:ln>
                          <a:solidFill>
                            <a:schemeClr val="tx1"/>
                          </a:solidFill>
                          <a:effectLst/>
                          <a:latin typeface="+mj-lt"/>
                        </a:rPr>
                        <a:t>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fr-BE" altLang="fr-FR" sz="1600" b="0" i="0" u="none" strike="noStrike" cap="none" normalizeH="0" baseline="0" dirty="0" smtClean="0">
                          <a:ln>
                            <a:noFill/>
                          </a:ln>
                          <a:solidFill>
                            <a:schemeClr val="tx1"/>
                          </a:solidFill>
                          <a:effectLst/>
                          <a:latin typeface="+mj-lt"/>
                        </a:rPr>
                        <a:t> Use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fr-BE" altLang="fr-FR" sz="1600" b="0" i="0" u="none" strike="noStrike" cap="none" normalizeH="0" baseline="0" dirty="0" smtClean="0">
                          <a:ln>
                            <a:noFill/>
                          </a:ln>
                          <a:solidFill>
                            <a:schemeClr val="tx1"/>
                          </a:solidFill>
                          <a:effectLst/>
                          <a:latin typeface="+mj-lt"/>
                        </a:rPr>
                        <a:t> </a:t>
                      </a:r>
                      <a:r>
                        <a:rPr kumimoji="0" lang="fr-BE" altLang="fr-FR" sz="1600" b="0" i="0" u="none" strike="noStrike" cap="none" normalizeH="0" baseline="0" dirty="0" err="1" smtClean="0">
                          <a:ln>
                            <a:noFill/>
                          </a:ln>
                          <a:solidFill>
                            <a:schemeClr val="tx1"/>
                          </a:solidFill>
                          <a:effectLst/>
                          <a:latin typeface="+mj-lt"/>
                        </a:rPr>
                        <a:t>Catalytic</a:t>
                      </a:r>
                      <a:r>
                        <a:rPr kumimoji="0" lang="fr-BE" altLang="fr-FR" sz="1600" b="0" i="0" u="none" strike="noStrike" cap="none" normalizeH="0" baseline="0" dirty="0" smtClean="0">
                          <a:ln>
                            <a:noFill/>
                          </a:ln>
                          <a:solidFill>
                            <a:schemeClr val="tx1"/>
                          </a:solidFill>
                          <a:effectLst/>
                          <a:latin typeface="+mj-lt"/>
                        </a:rPr>
                        <a:t> </a:t>
                      </a:r>
                      <a:r>
                        <a:rPr kumimoji="0" lang="fr-BE" altLang="fr-FR" sz="1600" b="0" i="0" u="none" strike="noStrike" cap="none" normalizeH="0" baseline="0" dirty="0" err="1" smtClean="0">
                          <a:ln>
                            <a:noFill/>
                          </a:ln>
                          <a:solidFill>
                            <a:schemeClr val="tx1"/>
                          </a:solidFill>
                          <a:effectLst/>
                          <a:latin typeface="+mj-lt"/>
                        </a:rPr>
                        <a:t>activity</a:t>
                      </a:r>
                      <a:endParaRPr kumimoji="0" lang="fr-BE" altLang="fr-FR" sz="1600" b="0" i="0" u="none" strike="noStrike" cap="none" normalizeH="0" baseline="0" dirty="0" smtClean="0">
                        <a:ln>
                          <a:noFill/>
                        </a:ln>
                        <a:solidFill>
                          <a:schemeClr val="tx1"/>
                        </a:solidFill>
                        <a:effectLst/>
                        <a:latin typeface="+mj-lt"/>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fr-BE" altLang="fr-FR" sz="1600" b="0" i="0" u="none" strike="noStrike" cap="none" normalizeH="0" baseline="0" dirty="0" smtClean="0">
                          <a:ln>
                            <a:noFill/>
                          </a:ln>
                          <a:solidFill>
                            <a:schemeClr val="tx1"/>
                          </a:solidFill>
                          <a:effectLst/>
                          <a:latin typeface="+mj-lt"/>
                        </a:rPr>
                        <a:t> Production </a:t>
                      </a:r>
                      <a:r>
                        <a:rPr kumimoji="0" lang="fr-BE" altLang="fr-FR" sz="1600" b="0" i="0" u="none" strike="noStrike" cap="none" normalizeH="0" baseline="0" dirty="0" err="1" smtClean="0">
                          <a:ln>
                            <a:noFill/>
                          </a:ln>
                          <a:solidFill>
                            <a:schemeClr val="tx1"/>
                          </a:solidFill>
                          <a:effectLst/>
                          <a:latin typeface="+mj-lt"/>
                        </a:rPr>
                        <a:t>process</a:t>
                      </a:r>
                      <a:endParaRPr kumimoji="0" lang="fr-FR" altLang="fr-FR" sz="1600" b="0" i="0" u="none" strike="noStrike" cap="none" normalizeH="0" baseline="0" dirty="0" smtClean="0">
                        <a:ln>
                          <a:noFill/>
                        </a:ln>
                        <a:solidFill>
                          <a:schemeClr val="tx1"/>
                        </a:solidFill>
                        <a:effectLst/>
                        <a:latin typeface="+mj-lt"/>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93228">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Arial" panose="020B0604020202020204" pitchFamily="34" charset="0"/>
                        </a:defRPr>
                      </a:lvl2pPr>
                      <a:lvl3pPr marL="1143000" indent="-228600" eaLnBrk="0" hangingPunct="0">
                        <a:spcBef>
                          <a:spcPct val="20000"/>
                        </a:spcBef>
                        <a:buClr>
                          <a:srgbClr val="0C61AE"/>
                        </a:buClr>
                        <a:buSzPct val="60000"/>
                        <a:buFont typeface="Wingdings" panose="05000000000000000000" pitchFamily="2" charset="2"/>
                        <a:defRPr sz="1600">
                          <a:solidFill>
                            <a:schemeClr val="tx1"/>
                          </a:solidFill>
                          <a:latin typeface="Arial" panose="020B0604020202020204" pitchFamily="34" charset="0"/>
                        </a:defRPr>
                      </a:lvl3pPr>
                      <a:lvl4pPr marL="1600200" indent="-228600" eaLnBrk="0" hangingPunct="0">
                        <a:spcBef>
                          <a:spcPct val="20000"/>
                        </a:spcBef>
                        <a:buClr>
                          <a:srgbClr val="AABBDF"/>
                        </a:buClr>
                        <a:buSzPct val="60000"/>
                        <a:buFont typeface="Wingdings" panose="05000000000000000000" pitchFamily="2" charset="2"/>
                        <a:defRPr sz="1600">
                          <a:solidFill>
                            <a:schemeClr val="tx1"/>
                          </a:solidFill>
                          <a:latin typeface="Arial" panose="020B0604020202020204" pitchFamily="34" charset="0"/>
                        </a:defRPr>
                      </a:lvl4pPr>
                      <a:lvl5pPr marL="2057400" indent="-228600" eaLnBrk="0" hangingPunct="0">
                        <a:spcBef>
                          <a:spcPct val="20000"/>
                        </a:spcBef>
                        <a:buClr>
                          <a:srgbClr val="AACCE9"/>
                        </a:buClr>
                        <a:buSzPct val="68000"/>
                        <a:buFont typeface="Wingdings 2" panose="05020102010507070707" pitchFamily="18" charset="2"/>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altLang="fr-FR" sz="1600" b="0" i="0" u="none" strike="noStrike" cap="none" normalizeH="0" baseline="0" dirty="0" err="1" smtClean="0">
                          <a:ln>
                            <a:noFill/>
                          </a:ln>
                          <a:solidFill>
                            <a:schemeClr val="tx1"/>
                          </a:solidFill>
                          <a:effectLst/>
                          <a:latin typeface="+mj-lt"/>
                        </a:rPr>
                        <a:t>Physicochemical</a:t>
                      </a:r>
                      <a:r>
                        <a:rPr kumimoji="0" lang="fr-BE" altLang="fr-FR" sz="1600" b="0" i="0" u="none" strike="noStrike" cap="none" normalizeH="0" baseline="0" dirty="0" smtClean="0">
                          <a:ln>
                            <a:noFill/>
                          </a:ln>
                          <a:solidFill>
                            <a:schemeClr val="tx1"/>
                          </a:solidFill>
                          <a:effectLst/>
                          <a:latin typeface="+mj-lt"/>
                        </a:rPr>
                        <a:t> </a:t>
                      </a:r>
                      <a:r>
                        <a:rPr kumimoji="0" lang="fr-BE" altLang="fr-FR" sz="1600" b="0" i="0" u="none" strike="noStrike" cap="none" normalizeH="0" baseline="0" dirty="0" err="1" smtClean="0">
                          <a:ln>
                            <a:noFill/>
                          </a:ln>
                          <a:solidFill>
                            <a:schemeClr val="tx1"/>
                          </a:solidFill>
                          <a:effectLst/>
                          <a:latin typeface="+mj-lt"/>
                        </a:rPr>
                        <a:t>properties</a:t>
                      </a:r>
                      <a:endParaRPr kumimoji="0" lang="fr-BE" altLang="fr-FR" sz="1600" b="0" i="0" u="none" strike="noStrike" cap="none" normalizeH="0" baseline="0" dirty="0" smtClean="0">
                        <a:ln>
                          <a:noFill/>
                        </a:ln>
                        <a:solidFill>
                          <a:schemeClr val="tx1"/>
                        </a:solidFill>
                        <a:effectLst/>
                        <a:latin typeface="+mj-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BE" altLang="fr-FR" sz="1600" b="0" i="0" u="none" strike="noStrike" cap="none" normalizeH="0" baseline="0" dirty="0" smtClean="0">
                          <a:ln>
                            <a:noFill/>
                          </a:ln>
                          <a:solidFill>
                            <a:schemeClr val="tx1"/>
                          </a:solidFill>
                          <a:effectLst/>
                          <a:latin typeface="+mj-lt"/>
                        </a:rPr>
                        <a:t>&amp;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BE" altLang="fr-FR" sz="1600" b="0" i="0" u="none" strike="noStrike" cap="none" normalizeH="0" baseline="0" dirty="0" err="1" smtClean="0">
                          <a:ln>
                            <a:noFill/>
                          </a:ln>
                          <a:solidFill>
                            <a:schemeClr val="tx1"/>
                          </a:solidFill>
                          <a:effectLst/>
                          <a:latin typeface="+mj-lt"/>
                        </a:rPr>
                        <a:t>material</a:t>
                      </a:r>
                      <a:r>
                        <a:rPr kumimoji="0" lang="fr-BE" altLang="fr-FR" sz="1600" b="0" i="0" u="none" strike="noStrike" cap="none" normalizeH="0" baseline="0" dirty="0" smtClean="0">
                          <a:ln>
                            <a:noFill/>
                          </a:ln>
                          <a:solidFill>
                            <a:schemeClr val="tx1"/>
                          </a:solidFill>
                          <a:effectLst/>
                          <a:latin typeface="+mj-lt"/>
                        </a:rPr>
                        <a:t> </a:t>
                      </a:r>
                      <a:r>
                        <a:rPr kumimoji="0" lang="fr-BE" altLang="fr-FR" sz="1600" b="0" i="0" u="none" strike="noStrike" cap="none" normalizeH="0" baseline="0" dirty="0" err="1" smtClean="0">
                          <a:ln>
                            <a:noFill/>
                          </a:ln>
                          <a:solidFill>
                            <a:schemeClr val="tx1"/>
                          </a:solidFill>
                          <a:effectLst/>
                          <a:latin typeface="+mj-lt"/>
                        </a:rPr>
                        <a:t>characterisation</a:t>
                      </a:r>
                      <a:endParaRPr kumimoji="0" lang="fr-FR" altLang="fr-FR" sz="1600" b="0" i="0" u="none" strike="noStrike" cap="none" normalizeH="0" baseline="0" dirty="0" smtClean="0">
                        <a:ln>
                          <a:noFill/>
                        </a:ln>
                        <a:solidFill>
                          <a:schemeClr val="tx1"/>
                        </a:solidFill>
                        <a:effectLst/>
                        <a:latin typeface="+mj-lt"/>
                      </a:endParaRPr>
                    </a:p>
                    <a:p>
                      <a:pPr marL="0" marR="0" lvl="0" indent="0" algn="ctr" defTabSz="914400" rtl="0" eaLnBrk="1" fontAlgn="base" latinLnBrk="0" hangingPunct="1">
                        <a:lnSpc>
                          <a:spcPct val="100000"/>
                        </a:lnSpc>
                        <a:spcBef>
                          <a:spcPts val="600"/>
                        </a:spcBef>
                        <a:spcAft>
                          <a:spcPct val="0"/>
                        </a:spcAft>
                        <a:buClr>
                          <a:schemeClr val="accent1"/>
                        </a:buClr>
                        <a:buSzPct val="70000"/>
                        <a:buFont typeface="Wingdings" panose="05000000000000000000" pitchFamily="2" charset="2"/>
                        <a:buNone/>
                        <a:tabLst/>
                      </a:pPr>
                      <a:endParaRPr kumimoji="0" lang="fr-FR" altLang="fr-FR" sz="1600" b="0" i="0" u="none" strike="noStrike" cap="none" normalizeH="0" baseline="0" dirty="0" smtClean="0">
                        <a:ln>
                          <a:noFill/>
                        </a:ln>
                        <a:solidFill>
                          <a:schemeClr val="tx1"/>
                        </a:solidFill>
                        <a:effectLst/>
                        <a:latin typeface="+mj-lt"/>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ts val="600"/>
                        </a:spcBef>
                        <a:buClr>
                          <a:schemeClr val="accent1"/>
                        </a:buClr>
                        <a:buSzPct val="70000"/>
                        <a:buFont typeface="Wingdings" panose="05000000000000000000" pitchFamily="2" charset="2"/>
                        <a:defRPr sz="2000">
                          <a:solidFill>
                            <a:schemeClr val="tx1"/>
                          </a:solidFill>
                          <a:latin typeface="Arial" panose="020B0604020202020204" pitchFamily="34" charset="0"/>
                        </a:defRPr>
                      </a:lvl1pPr>
                      <a:lvl2pPr marL="742950" indent="-285750" eaLnBrk="0" hangingPunct="0">
                        <a:spcBef>
                          <a:spcPct val="20000"/>
                        </a:spcBef>
                        <a:buClr>
                          <a:schemeClr val="accent1"/>
                        </a:buClr>
                        <a:buSzPct val="80000"/>
                        <a:buFont typeface="Wingdings 2" panose="05020102010507070707" pitchFamily="18" charset="2"/>
                        <a:defRPr sz="1900">
                          <a:solidFill>
                            <a:schemeClr val="tx1"/>
                          </a:solidFill>
                          <a:latin typeface="Arial" panose="020B0604020202020204" pitchFamily="34" charset="0"/>
                        </a:defRPr>
                      </a:lvl2pPr>
                      <a:lvl3pPr marL="1143000" indent="-228600" eaLnBrk="0" hangingPunct="0">
                        <a:spcBef>
                          <a:spcPct val="20000"/>
                        </a:spcBef>
                        <a:buClr>
                          <a:srgbClr val="0C61AE"/>
                        </a:buClr>
                        <a:buSzPct val="60000"/>
                        <a:buFont typeface="Wingdings" panose="05000000000000000000" pitchFamily="2" charset="2"/>
                        <a:defRPr sz="1600">
                          <a:solidFill>
                            <a:schemeClr val="tx1"/>
                          </a:solidFill>
                          <a:latin typeface="Arial" panose="020B0604020202020204" pitchFamily="34" charset="0"/>
                        </a:defRPr>
                      </a:lvl3pPr>
                      <a:lvl4pPr marL="1600200" indent="-228600" eaLnBrk="0" hangingPunct="0">
                        <a:spcBef>
                          <a:spcPct val="20000"/>
                        </a:spcBef>
                        <a:buClr>
                          <a:srgbClr val="AABBDF"/>
                        </a:buClr>
                        <a:buSzPct val="60000"/>
                        <a:buFont typeface="Wingdings" panose="05000000000000000000" pitchFamily="2" charset="2"/>
                        <a:defRPr sz="1600">
                          <a:solidFill>
                            <a:schemeClr val="tx1"/>
                          </a:solidFill>
                          <a:latin typeface="Arial" panose="020B0604020202020204" pitchFamily="34" charset="0"/>
                        </a:defRPr>
                      </a:lvl4pPr>
                      <a:lvl5pPr marL="2057400" indent="-228600" eaLnBrk="0" hangingPunct="0">
                        <a:spcBef>
                          <a:spcPct val="20000"/>
                        </a:spcBef>
                        <a:buClr>
                          <a:srgbClr val="AACCE9"/>
                        </a:buClr>
                        <a:buSzPct val="68000"/>
                        <a:buFont typeface="Wingdings 2" panose="05020102010507070707" pitchFamily="18" charset="2"/>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AACCE9"/>
                        </a:buClr>
                        <a:buSzPct val="68000"/>
                        <a:buFont typeface="Wingdings 2" panose="05020102010507070707" pitchFamily="18" charset="2"/>
                        <a:defRPr sz="1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fr-BE" altLang="fr-FR" sz="1600" b="0" i="0" u="none" strike="noStrike" cap="none" normalizeH="0" baseline="0" dirty="0" smtClean="0">
                          <a:ln>
                            <a:noFill/>
                          </a:ln>
                          <a:solidFill>
                            <a:schemeClr val="tx1"/>
                          </a:solidFill>
                          <a:effectLst/>
                          <a:latin typeface="+mj-lt"/>
                        </a:rPr>
                        <a:t> Chemical composition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fr-BE" altLang="fr-FR" sz="1600" b="0" i="0" u="none" strike="noStrike" cap="none" normalizeH="0" baseline="0" dirty="0" smtClean="0">
                          <a:ln>
                            <a:noFill/>
                          </a:ln>
                          <a:solidFill>
                            <a:schemeClr val="tx1"/>
                          </a:solidFill>
                          <a:effectLst/>
                          <a:latin typeface="+mj-lt"/>
                        </a:rPr>
                        <a:t> </a:t>
                      </a:r>
                      <a:r>
                        <a:rPr kumimoji="0" lang="fr-BE" altLang="fr-FR" sz="1600" b="0" i="0" u="none" strike="noStrike" cap="none" normalizeH="0" baseline="0" dirty="0" err="1" smtClean="0">
                          <a:ln>
                            <a:noFill/>
                          </a:ln>
                          <a:solidFill>
                            <a:schemeClr val="tx1"/>
                          </a:solidFill>
                          <a:effectLst/>
                          <a:latin typeface="+mj-lt"/>
                        </a:rPr>
                        <a:t>Agglomeration</a:t>
                      </a:r>
                      <a:r>
                        <a:rPr kumimoji="0" lang="fr-BE" altLang="fr-FR" sz="1600" b="0" i="0" u="none" strike="noStrike" cap="none" normalizeH="0" baseline="0" dirty="0" smtClean="0">
                          <a:ln>
                            <a:noFill/>
                          </a:ln>
                          <a:solidFill>
                            <a:schemeClr val="tx1"/>
                          </a:solidFill>
                          <a:effectLst/>
                          <a:latin typeface="+mj-lt"/>
                        </a:rPr>
                        <a:t>/</a:t>
                      </a:r>
                      <a:r>
                        <a:rPr kumimoji="0" lang="fr-BE" altLang="fr-FR" sz="1600" b="0" i="0" u="none" strike="noStrike" cap="none" normalizeH="0" baseline="0" dirty="0" err="1" smtClean="0">
                          <a:ln>
                            <a:noFill/>
                          </a:ln>
                          <a:solidFill>
                            <a:schemeClr val="tx1"/>
                          </a:solidFill>
                          <a:effectLst/>
                          <a:latin typeface="+mj-lt"/>
                        </a:rPr>
                        <a:t>aggregation</a:t>
                      </a:r>
                      <a:r>
                        <a:rPr kumimoji="0" lang="fr-BE" altLang="fr-FR" sz="1600" b="0" i="0" u="none" strike="noStrike" cap="none" normalizeH="0" baseline="0" dirty="0" smtClean="0">
                          <a:ln>
                            <a:noFill/>
                          </a:ln>
                          <a:solidFill>
                            <a:schemeClr val="tx1"/>
                          </a:solidFill>
                          <a:effectLst/>
                          <a:latin typeface="+mj-lt"/>
                        </a:rPr>
                        <a:t> state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fr-BE" altLang="fr-FR" sz="1600" b="0" i="0" u="none" strike="noStrike" cap="none" normalizeH="0" baseline="0" dirty="0" smtClean="0">
                          <a:ln>
                            <a:noFill/>
                          </a:ln>
                          <a:solidFill>
                            <a:schemeClr val="tx1"/>
                          </a:solidFill>
                          <a:effectLst/>
                          <a:latin typeface="+mj-lt"/>
                        </a:rPr>
                        <a:t> </a:t>
                      </a:r>
                      <a:r>
                        <a:rPr kumimoji="0" lang="fr-BE" altLang="fr-FR" sz="1600" b="0" i="0" u="none" strike="noStrike" cap="none" normalizeH="0" baseline="0" dirty="0" err="1" smtClean="0">
                          <a:ln>
                            <a:noFill/>
                          </a:ln>
                          <a:solidFill>
                            <a:schemeClr val="tx1"/>
                          </a:solidFill>
                          <a:effectLst/>
                          <a:latin typeface="+mj-lt"/>
                        </a:rPr>
                        <a:t>Solubility</a:t>
                      </a:r>
                      <a:r>
                        <a:rPr kumimoji="0" lang="fr-BE" altLang="fr-FR" sz="1600" b="0" i="0" u="none" strike="noStrike" cap="none" normalizeH="0" baseline="0" dirty="0" smtClean="0">
                          <a:ln>
                            <a:noFill/>
                          </a:ln>
                          <a:solidFill>
                            <a:schemeClr val="tx1"/>
                          </a:solidFill>
                          <a:effectLst/>
                          <a:latin typeface="+mj-lt"/>
                        </a:rPr>
                        <a:t>, </a:t>
                      </a:r>
                      <a:r>
                        <a:rPr kumimoji="0" lang="fr-BE" altLang="fr-FR" sz="1600" b="0" i="0" u="none" strike="noStrike" cap="none" normalizeH="0" baseline="0" dirty="0" err="1" smtClean="0">
                          <a:ln>
                            <a:noFill/>
                          </a:ln>
                          <a:solidFill>
                            <a:schemeClr val="tx1"/>
                          </a:solidFill>
                          <a:effectLst/>
                          <a:latin typeface="+mj-lt"/>
                        </a:rPr>
                        <a:t>density</a:t>
                      </a:r>
                      <a:r>
                        <a:rPr kumimoji="0" lang="fr-BE" altLang="fr-FR" sz="1600" b="0" i="0" u="none" strike="noStrike" cap="none" normalizeH="0" baseline="0" dirty="0" smtClean="0">
                          <a:ln>
                            <a:noFill/>
                          </a:ln>
                          <a:solidFill>
                            <a:schemeClr val="tx1"/>
                          </a:solidFill>
                          <a:effectLst/>
                          <a:latin typeface="+mj-lt"/>
                        </a:rPr>
                        <a:t>, </a:t>
                      </a:r>
                      <a:r>
                        <a:rPr kumimoji="0" lang="fr-BE" altLang="fr-FR" sz="1600" b="0" i="0" u="none" strike="noStrike" cap="none" normalizeH="0" baseline="0" dirty="0" err="1" smtClean="0">
                          <a:ln>
                            <a:noFill/>
                          </a:ln>
                          <a:solidFill>
                            <a:schemeClr val="tx1"/>
                          </a:solidFill>
                          <a:effectLst/>
                          <a:latin typeface="+mj-lt"/>
                        </a:rPr>
                        <a:t>porosity</a:t>
                      </a:r>
                      <a:endParaRPr kumimoji="0" lang="fr-BE" altLang="fr-FR" sz="1600" b="0" i="0" u="none" strike="noStrike" cap="none" normalizeH="0" baseline="0" dirty="0" smtClean="0">
                        <a:ln>
                          <a:noFill/>
                        </a:ln>
                        <a:solidFill>
                          <a:schemeClr val="tx1"/>
                        </a:solidFill>
                        <a:effectLst/>
                        <a:latin typeface="+mj-lt"/>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fr-BE" altLang="fr-FR" sz="1600" b="0" i="0" u="none" strike="noStrike" cap="none" normalizeH="0" baseline="0" dirty="0" smtClean="0">
                          <a:ln>
                            <a:noFill/>
                          </a:ln>
                          <a:solidFill>
                            <a:schemeClr val="tx1"/>
                          </a:solidFill>
                          <a:effectLst/>
                          <a:latin typeface="+mj-lt"/>
                        </a:rPr>
                        <a:t> Crystal structure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fr-BE" altLang="fr-FR" sz="1600" b="0" i="0" u="none" strike="noStrike" cap="none" normalizeH="0" baseline="0" dirty="0" smtClean="0">
                          <a:ln>
                            <a:noFill/>
                          </a:ln>
                          <a:solidFill>
                            <a:schemeClr val="tx1"/>
                          </a:solidFill>
                          <a:effectLst/>
                          <a:latin typeface="+mj-lt"/>
                        </a:rPr>
                        <a:t> </a:t>
                      </a:r>
                      <a:r>
                        <a:rPr kumimoji="0" lang="fr-BE" altLang="fr-FR" sz="1600" b="0" i="0" u="none" strike="noStrike" cap="none" normalizeH="0" baseline="0" dirty="0" err="1" smtClean="0">
                          <a:ln>
                            <a:noFill/>
                          </a:ln>
                          <a:solidFill>
                            <a:schemeClr val="tx1"/>
                          </a:solidFill>
                          <a:effectLst/>
                          <a:latin typeface="+mj-lt"/>
                        </a:rPr>
                        <a:t>Particle</a:t>
                      </a:r>
                      <a:r>
                        <a:rPr kumimoji="0" lang="fr-BE" altLang="fr-FR" sz="1600" b="0" i="0" u="none" strike="noStrike" cap="none" normalizeH="0" baseline="0" dirty="0" smtClean="0">
                          <a:ln>
                            <a:noFill/>
                          </a:ln>
                          <a:solidFill>
                            <a:schemeClr val="tx1"/>
                          </a:solidFill>
                          <a:effectLst/>
                          <a:latin typeface="+mj-lt"/>
                        </a:rPr>
                        <a:t> size and </a:t>
                      </a:r>
                      <a:r>
                        <a:rPr kumimoji="0" lang="fr-BE" altLang="fr-FR" sz="1600" b="0" i="0" u="none" strike="noStrike" cap="none" normalizeH="0" baseline="0" dirty="0" err="1" smtClean="0">
                          <a:ln>
                            <a:noFill/>
                          </a:ln>
                          <a:solidFill>
                            <a:schemeClr val="tx1"/>
                          </a:solidFill>
                          <a:effectLst/>
                          <a:latin typeface="+mj-lt"/>
                        </a:rPr>
                        <a:t>its</a:t>
                      </a:r>
                      <a:r>
                        <a:rPr kumimoji="0" lang="fr-BE" altLang="fr-FR" sz="1600" b="0" i="0" u="none" strike="noStrike" cap="none" normalizeH="0" baseline="0" dirty="0" smtClean="0">
                          <a:ln>
                            <a:noFill/>
                          </a:ln>
                          <a:solidFill>
                            <a:schemeClr val="tx1"/>
                          </a:solidFill>
                          <a:effectLst/>
                          <a:latin typeface="+mj-lt"/>
                        </a:rPr>
                        <a:t> distribution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fr-BE" altLang="fr-FR" sz="1600" b="0" i="0" u="none" strike="noStrike" cap="none" normalizeH="0" baseline="0" dirty="0" smtClean="0">
                          <a:ln>
                            <a:noFill/>
                          </a:ln>
                          <a:solidFill>
                            <a:schemeClr val="tx1"/>
                          </a:solidFill>
                          <a:effectLst/>
                          <a:latin typeface="+mj-lt"/>
                        </a:rPr>
                        <a:t> </a:t>
                      </a:r>
                      <a:r>
                        <a:rPr kumimoji="0" lang="fr-BE" altLang="fr-FR" sz="1600" b="0" i="0" u="none" strike="noStrike" cap="none" normalizeH="0" baseline="0" dirty="0" err="1" smtClean="0">
                          <a:ln>
                            <a:noFill/>
                          </a:ln>
                          <a:solidFill>
                            <a:schemeClr val="tx1"/>
                          </a:solidFill>
                          <a:effectLst/>
                          <a:latin typeface="+mj-lt"/>
                        </a:rPr>
                        <a:t>Specific</a:t>
                      </a:r>
                      <a:r>
                        <a:rPr kumimoji="0" lang="fr-BE" altLang="fr-FR" sz="1600" b="0" i="0" u="none" strike="noStrike" cap="none" normalizeH="0" baseline="0" dirty="0" smtClean="0">
                          <a:ln>
                            <a:noFill/>
                          </a:ln>
                          <a:solidFill>
                            <a:schemeClr val="tx1"/>
                          </a:solidFill>
                          <a:effectLst/>
                          <a:latin typeface="+mj-lt"/>
                        </a:rPr>
                        <a:t> surface area</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fr-BE" altLang="fr-FR" sz="1600" b="0" i="0" u="none" strike="noStrike" cap="none" normalizeH="0" baseline="0" dirty="0" smtClean="0">
                          <a:ln>
                            <a:noFill/>
                          </a:ln>
                          <a:solidFill>
                            <a:schemeClr val="tx1"/>
                          </a:solidFill>
                          <a:effectLst/>
                          <a:latin typeface="+mj-lt"/>
                        </a:rPr>
                        <a:t> Zeta </a:t>
                      </a:r>
                      <a:r>
                        <a:rPr kumimoji="0" lang="fr-BE" altLang="fr-FR" sz="1600" b="0" i="0" u="none" strike="noStrike" cap="none" normalizeH="0" baseline="0" dirty="0" err="1" smtClean="0">
                          <a:ln>
                            <a:noFill/>
                          </a:ln>
                          <a:solidFill>
                            <a:schemeClr val="tx1"/>
                          </a:solidFill>
                          <a:effectLst/>
                          <a:latin typeface="+mj-lt"/>
                        </a:rPr>
                        <a:t>potential</a:t>
                      </a:r>
                      <a:endParaRPr kumimoji="0" lang="fr-BE" altLang="fr-FR" sz="1600" b="0" i="0" u="none" strike="noStrike" cap="none" normalizeH="0" baseline="0" dirty="0" smtClean="0">
                        <a:ln>
                          <a:noFill/>
                        </a:ln>
                        <a:solidFill>
                          <a:schemeClr val="tx1"/>
                        </a:solidFill>
                        <a:effectLst/>
                        <a:latin typeface="+mj-lt"/>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fr-BE" altLang="fr-FR" sz="1600" b="0" i="0" u="none" strike="noStrike" cap="none" normalizeH="0" baseline="0" dirty="0" smtClean="0">
                          <a:ln>
                            <a:noFill/>
                          </a:ln>
                          <a:solidFill>
                            <a:schemeClr val="tx1"/>
                          </a:solidFill>
                          <a:effectLst/>
                          <a:latin typeface="+mj-lt"/>
                        </a:rPr>
                        <a:t> </a:t>
                      </a:r>
                      <a:r>
                        <a:rPr kumimoji="0" lang="fr-BE" altLang="fr-FR" sz="1600" b="0" i="0" u="none" strike="noStrike" cap="none" normalizeH="0" baseline="0" dirty="0" err="1" smtClean="0">
                          <a:ln>
                            <a:noFill/>
                          </a:ln>
                          <a:solidFill>
                            <a:schemeClr val="tx1"/>
                          </a:solidFill>
                          <a:effectLst/>
                          <a:latin typeface="+mj-lt"/>
                        </a:rPr>
                        <a:t>Catalytic</a:t>
                      </a:r>
                      <a:r>
                        <a:rPr kumimoji="0" lang="fr-BE" altLang="fr-FR" sz="1600" b="0" i="0" u="none" strike="noStrike" cap="none" normalizeH="0" baseline="0" dirty="0" smtClean="0">
                          <a:ln>
                            <a:noFill/>
                          </a:ln>
                          <a:solidFill>
                            <a:schemeClr val="tx1"/>
                          </a:solidFill>
                          <a:effectLst/>
                          <a:latin typeface="+mj-lt"/>
                        </a:rPr>
                        <a:t> </a:t>
                      </a:r>
                      <a:r>
                        <a:rPr kumimoji="0" lang="fr-BE" altLang="fr-FR" sz="1600" b="0" i="0" u="none" strike="noStrike" cap="none" normalizeH="0" baseline="0" dirty="0" err="1" smtClean="0">
                          <a:ln>
                            <a:noFill/>
                          </a:ln>
                          <a:solidFill>
                            <a:schemeClr val="tx1"/>
                          </a:solidFill>
                          <a:effectLst/>
                          <a:latin typeface="+mj-lt"/>
                        </a:rPr>
                        <a:t>activity</a:t>
                      </a:r>
                      <a:endParaRPr kumimoji="0" lang="fr-BE" altLang="fr-FR" sz="1600" b="0" i="0" u="none" strike="noStrike" cap="none" normalizeH="0" baseline="0" dirty="0" smtClean="0">
                        <a:ln>
                          <a:noFill/>
                        </a:ln>
                        <a:solidFill>
                          <a:schemeClr val="tx1"/>
                        </a:solidFill>
                        <a:effectLst/>
                        <a:latin typeface="+mj-lt"/>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fr-BE" altLang="fr-FR" sz="1600" b="0" i="0" u="none" strike="noStrike" cap="none" normalizeH="0" baseline="0" dirty="0" smtClean="0">
                          <a:ln>
                            <a:noFill/>
                          </a:ln>
                          <a:solidFill>
                            <a:schemeClr val="tx1"/>
                          </a:solidFill>
                          <a:effectLst/>
                          <a:latin typeface="+mj-lt"/>
                        </a:rPr>
                        <a:t> Redox </a:t>
                      </a:r>
                      <a:r>
                        <a:rPr kumimoji="0" lang="fr-BE" altLang="fr-FR" sz="1600" b="0" i="0" u="none" strike="noStrike" cap="none" normalizeH="0" baseline="0" dirty="0" err="1" smtClean="0">
                          <a:ln>
                            <a:noFill/>
                          </a:ln>
                          <a:solidFill>
                            <a:schemeClr val="tx1"/>
                          </a:solidFill>
                          <a:effectLst/>
                          <a:latin typeface="+mj-lt"/>
                        </a:rPr>
                        <a:t>potential</a:t>
                      </a:r>
                      <a:endParaRPr kumimoji="0" lang="fr-BE" altLang="fr-FR" sz="1600" b="0" i="0" u="none" strike="noStrike" cap="none" normalizeH="0" baseline="0" dirty="0" smtClean="0">
                        <a:ln>
                          <a:noFill/>
                        </a:ln>
                        <a:solidFill>
                          <a:schemeClr val="tx1"/>
                        </a:solidFill>
                        <a:effectLst/>
                        <a:latin typeface="+mj-lt"/>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fr-BE" altLang="fr-FR" sz="1600" b="0" i="0" u="none" strike="noStrike" cap="none" normalizeH="0" baseline="0" dirty="0" smtClean="0">
                          <a:ln>
                            <a:noFill/>
                          </a:ln>
                          <a:solidFill>
                            <a:schemeClr val="tx1"/>
                          </a:solidFill>
                          <a:effectLst/>
                          <a:latin typeface="+mj-lt"/>
                        </a:rPr>
                        <a:t> Free radical </a:t>
                      </a:r>
                      <a:r>
                        <a:rPr kumimoji="0" lang="fr-BE" altLang="fr-FR" sz="1600" b="0" i="0" u="none" strike="noStrike" cap="none" normalizeH="0" baseline="0" dirty="0" err="1" smtClean="0">
                          <a:ln>
                            <a:noFill/>
                          </a:ln>
                          <a:solidFill>
                            <a:schemeClr val="tx1"/>
                          </a:solidFill>
                          <a:effectLst/>
                          <a:latin typeface="+mj-lt"/>
                        </a:rPr>
                        <a:t>inducer</a:t>
                      </a:r>
                      <a:endParaRPr kumimoji="0" lang="fr-FR" altLang="fr-FR" sz="1600" b="0" i="0" u="none" strike="noStrike" cap="none" normalizeH="0" baseline="0" dirty="0" smtClean="0">
                        <a:ln>
                          <a:noFill/>
                        </a:ln>
                        <a:solidFill>
                          <a:schemeClr val="tx1"/>
                        </a:solidFill>
                        <a:effectLst/>
                        <a:latin typeface="+mj-lt"/>
                      </a:endParaRP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9574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3919</TotalTime>
  <Words>5677</Words>
  <Application>Microsoft Office PowerPoint</Application>
  <PresentationFormat>Affichage à l'écran (4:3)</PresentationFormat>
  <Paragraphs>765</Paragraphs>
  <Slides>49</Slides>
  <Notes>45</Notes>
  <HiddenSlides>0</HiddenSlides>
  <MMClips>0</MMClips>
  <ScaleCrop>false</ScaleCrop>
  <HeadingPairs>
    <vt:vector size="8" baseType="variant">
      <vt:variant>
        <vt:lpstr>Polices utilisées</vt:lpstr>
      </vt:variant>
      <vt:variant>
        <vt:i4>12</vt:i4>
      </vt:variant>
      <vt:variant>
        <vt:lpstr>Thème</vt:lpstr>
      </vt:variant>
      <vt:variant>
        <vt:i4>1</vt:i4>
      </vt:variant>
      <vt:variant>
        <vt:lpstr>Serveurs OLE incorporés</vt:lpstr>
      </vt:variant>
      <vt:variant>
        <vt:i4>3</vt:i4>
      </vt:variant>
      <vt:variant>
        <vt:lpstr>Titres des diapositives</vt:lpstr>
      </vt:variant>
      <vt:variant>
        <vt:i4>49</vt:i4>
      </vt:variant>
    </vt:vector>
  </HeadingPairs>
  <TitlesOfParts>
    <vt:vector size="65" baseType="lpstr">
      <vt:lpstr>Arial Unicode MS</vt:lpstr>
      <vt:lpstr>ＭＳ Ｐゴシック</vt:lpstr>
      <vt:lpstr>ＭＳ Ｐゴシック</vt:lpstr>
      <vt:lpstr>Arial</vt:lpstr>
      <vt:lpstr>Calibri</vt:lpstr>
      <vt:lpstr>Courier New</vt:lpstr>
      <vt:lpstr>Symbol</vt:lpstr>
      <vt:lpstr>Times New Roman</vt:lpstr>
      <vt:lpstr>Tw Cen MT</vt:lpstr>
      <vt:lpstr>Verdana</vt:lpstr>
      <vt:lpstr>Wingdings</vt:lpstr>
      <vt:lpstr>Wingdings 2</vt:lpstr>
      <vt:lpstr>Thème Office</vt:lpstr>
      <vt:lpstr>Graphique</vt:lpstr>
      <vt:lpstr>Prism Project</vt:lpstr>
      <vt:lpstr>Prism 5</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Valentine</dc:creator>
  <cp:lastModifiedBy>Julie Laloy</cp:lastModifiedBy>
  <cp:revision>220</cp:revision>
  <dcterms:created xsi:type="dcterms:W3CDTF">2013-08-28T08:02:50Z</dcterms:created>
  <dcterms:modified xsi:type="dcterms:W3CDTF">2014-12-01T18:38:37Z</dcterms:modified>
</cp:coreProperties>
</file>