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28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88" r:id="rId21"/>
    <p:sldId id="284" r:id="rId22"/>
    <p:sldId id="285" r:id="rId23"/>
    <p:sldId id="287" r:id="rId24"/>
    <p:sldId id="279" r:id="rId25"/>
    <p:sldId id="286" r:id="rId26"/>
    <p:sldId id="278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73A91-2DE8-451E-BF54-02E24460333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B940A-4766-401C-9D04-0AC0AB6C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895DD-195A-4AA8-AECC-2022B62F65E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6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7400-1A54-4BFF-82A3-EB85EFF0E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B982-F1B6-4919-AF9D-55ADAFE7224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762F-B61E-49DD-819A-DBDC273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Effects of Temperature and Sodium </a:t>
            </a:r>
            <a:r>
              <a:rPr lang="en-US" sz="2800" dirty="0" err="1" smtClean="0"/>
              <a:t>Hyaluronate</a:t>
            </a:r>
            <a:r>
              <a:rPr lang="en-US" sz="2800" dirty="0" smtClean="0"/>
              <a:t> on Fluorescence of type I Calfskin Collagen Solutions at Physiological pH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Julian M Menter, PhD</a:t>
            </a:r>
          </a:p>
          <a:p>
            <a:r>
              <a:rPr lang="en-US" sz="2000" dirty="0" smtClean="0"/>
              <a:t>Morehouse School of Medicine</a:t>
            </a:r>
          </a:p>
          <a:p>
            <a:r>
              <a:rPr lang="en-US" sz="2000" dirty="0" smtClean="0"/>
              <a:t>Atlanta GA 30310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880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58" y="6261650"/>
            <a:ext cx="867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Schematic representation of proposed secondary structure of N - </a:t>
            </a:r>
            <a:r>
              <a:rPr lang="en-US" dirty="0" err="1" smtClean="0"/>
              <a:t>telopeptide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144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Proposed Structure of Collagen N-</a:t>
            </a:r>
            <a:r>
              <a:rPr lang="en-US" sz="3200" dirty="0" err="1" smtClean="0"/>
              <a:t>Telopeptide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Note that the hydrophobic AA face in towards the center of the molecule and the hydrophilic AA face out towards the surface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305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4384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Tyrosine Can be Degraded by Thermal Oxidation or UV radiation. Degraded Collagen Has Different Fluorescence Properties than Normal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524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6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Spectral Differences in Calf Skin Collagen Depend on Previous History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Lot# 121 (5 years old; kept in refrigerator in dark at 4</a:t>
            </a:r>
            <a:r>
              <a:rPr lang="en-US" sz="1700" dirty="0" smtClean="0"/>
              <a:t>o </a:t>
            </a:r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Lot# 159 “New” (obtained Feb 2012 and used July 2012)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81000" y="2286000"/>
          <a:ext cx="424307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SPW 10.0 Graph" r:id="rId3" imgW="5493600" imgH="4349520" progId="SigmaPlotGraphicObject.9">
                  <p:embed/>
                </p:oleObj>
              </mc:Choice>
              <mc:Fallback>
                <p:oleObj name="SPW 10.0 Graph" r:id="rId3" imgW="5493600" imgH="434952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424307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619625" y="2209800"/>
          <a:ext cx="452437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SPW 10.0 Graph" r:id="rId5" imgW="5820120" imgH="4260960" progId="SigmaPlotGraphicObject.9">
                  <p:embed/>
                </p:oleObj>
              </mc:Choice>
              <mc:Fallback>
                <p:oleObj name="SPW 10.0 Graph" r:id="rId5" imgW="5820120" imgH="426096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2209800"/>
                        <a:ext cx="452437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54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Temperature Dependence of Collagen Photochemical Fluorescence Fading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r>
              <a:rPr lang="en-US" dirty="0" smtClean="0"/>
              <a:t>(1) Fluorescent State (</a:t>
            </a:r>
            <a:r>
              <a:rPr lang="en-US" i="1" dirty="0" err="1" smtClean="0"/>
              <a:t>radiative</a:t>
            </a:r>
            <a:r>
              <a:rPr lang="en-US" dirty="0" smtClean="0"/>
              <a:t>) </a:t>
            </a:r>
            <a:r>
              <a:rPr lang="en-US" i="1" dirty="0" smtClean="0"/>
              <a:t>not</a:t>
            </a:r>
            <a:r>
              <a:rPr lang="en-US" dirty="0" smtClean="0"/>
              <a:t> the same as the photochemical state (</a:t>
            </a:r>
            <a:r>
              <a:rPr lang="en-US" i="1" dirty="0" err="1" smtClean="0"/>
              <a:t>radiationless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(2) In general, fluorescence intensity decreases with temperature with concomitant increase of photochemical or other </a:t>
            </a:r>
            <a:r>
              <a:rPr lang="en-US" dirty="0" err="1" smtClean="0"/>
              <a:t>radiationless</a:t>
            </a:r>
            <a:r>
              <a:rPr lang="en-US" dirty="0" smtClean="0"/>
              <a:t> </a:t>
            </a:r>
            <a:r>
              <a:rPr lang="en-US" dirty="0" err="1" smtClean="0"/>
              <a:t>transistions</a:t>
            </a:r>
            <a:r>
              <a:rPr lang="en-US" dirty="0" smtClean="0"/>
              <a:t>  (</a:t>
            </a:r>
            <a:r>
              <a:rPr lang="en-US" i="1" dirty="0" smtClean="0"/>
              <a:t>e.g. vibration</a:t>
            </a:r>
            <a:r>
              <a:rPr lang="en-US" dirty="0" smtClean="0"/>
              <a:t>) back to the ground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Autoxidation vs. UV Photolysis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 smtClean="0"/>
              <a:t>Autoxidation is Oxygen – Dependent</a:t>
            </a:r>
          </a:p>
          <a:p>
            <a:endParaRPr lang="en-US" dirty="0"/>
          </a:p>
          <a:p>
            <a:r>
              <a:rPr lang="en-US" sz="4000" dirty="0" smtClean="0"/>
              <a:t>UV </a:t>
            </a:r>
            <a:r>
              <a:rPr lang="en-US" sz="4000" dirty="0" err="1" smtClean="0"/>
              <a:t>Photodimerization</a:t>
            </a:r>
            <a:r>
              <a:rPr lang="en-US" sz="4000" dirty="0" smtClean="0"/>
              <a:t> Does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Depend on Oxygen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Temperature on Fading and Fluorescence 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Higher</a:t>
            </a:r>
            <a:r>
              <a:rPr lang="en-US" dirty="0" smtClean="0"/>
              <a:t> Temperatures </a:t>
            </a:r>
            <a:r>
              <a:rPr lang="en-US" i="1" dirty="0" smtClean="0"/>
              <a:t>Favor</a:t>
            </a:r>
            <a:r>
              <a:rPr lang="en-US" dirty="0" smtClean="0"/>
              <a:t> Photochemical Reaction (“Fading”) and </a:t>
            </a:r>
            <a:r>
              <a:rPr lang="en-US" i="1" dirty="0" smtClean="0"/>
              <a:t>Disfavor</a:t>
            </a:r>
            <a:r>
              <a:rPr lang="en-US" dirty="0" smtClean="0"/>
              <a:t> Fluorescence Emission</a:t>
            </a:r>
          </a:p>
          <a:p>
            <a:endParaRPr lang="en-US" dirty="0"/>
          </a:p>
          <a:p>
            <a:r>
              <a:rPr lang="en-US" i="1" dirty="0" smtClean="0"/>
              <a:t>Lower</a:t>
            </a:r>
            <a:r>
              <a:rPr lang="en-US" dirty="0" smtClean="0"/>
              <a:t> Temperatures </a:t>
            </a:r>
            <a:r>
              <a:rPr lang="en-US" i="1" dirty="0" smtClean="0"/>
              <a:t>Favor</a:t>
            </a:r>
            <a:r>
              <a:rPr lang="en-US" dirty="0" smtClean="0"/>
              <a:t> Fluorescence Emission and </a:t>
            </a:r>
            <a:r>
              <a:rPr lang="en-US" i="1" dirty="0" smtClean="0"/>
              <a:t>Disfavor</a:t>
            </a:r>
            <a:r>
              <a:rPr lang="en-US" dirty="0" smtClean="0"/>
              <a:t> Photochemical Fading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Tyrosine Dimerization to </a:t>
            </a:r>
            <a:r>
              <a:rPr lang="en-US" dirty="0" err="1" smtClean="0"/>
              <a:t>Dityrosine</a:t>
            </a:r>
            <a:r>
              <a:rPr lang="en-US" dirty="0" smtClean="0"/>
              <a:t> </a:t>
            </a:r>
            <a:r>
              <a:rPr lang="en-US" i="1" dirty="0" smtClean="0"/>
              <a:t>Decreased</a:t>
            </a:r>
            <a:r>
              <a:rPr lang="en-US" dirty="0" smtClean="0"/>
              <a:t> in Autoxidized Collagen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Fresh Collagen was irradiated with UVC (254 nm) as a function of time.</a:t>
            </a:r>
          </a:p>
          <a:p>
            <a:endParaRPr lang="en-US" sz="2400" dirty="0" smtClean="0"/>
          </a:p>
          <a:p>
            <a:r>
              <a:rPr lang="en-US" sz="2400" dirty="0" smtClean="0"/>
              <a:t>Black Dots  - “aged” collagen sample</a:t>
            </a:r>
          </a:p>
          <a:p>
            <a:endParaRPr lang="en-US" sz="2400" dirty="0" smtClean="0"/>
          </a:p>
          <a:p>
            <a:r>
              <a:rPr lang="en-US" sz="2400" dirty="0" smtClean="0"/>
              <a:t>White Dots -  fresh collagen sample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See O Shimizu </a:t>
            </a:r>
            <a:r>
              <a:rPr lang="en-US" sz="1600" i="1" dirty="0" err="1" smtClean="0"/>
              <a:t>Photochem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Photobiol</a:t>
            </a:r>
            <a:r>
              <a:rPr lang="en-US" sz="1600" i="1" dirty="0" smtClean="0"/>
              <a:t> 18(3) 123 – 133, 1973</a:t>
            </a:r>
            <a:endParaRPr lang="en-US" sz="16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4" y="1600200"/>
            <a:ext cx="4626191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2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Photodestruction</a:t>
            </a:r>
            <a:r>
              <a:rPr lang="en-US" sz="3200" dirty="0" smtClean="0"/>
              <a:t> of DOPA Oxidation Product is </a:t>
            </a:r>
            <a:r>
              <a:rPr lang="en-US" sz="3200" i="1" dirty="0" smtClean="0"/>
              <a:t>Increased </a:t>
            </a:r>
            <a:r>
              <a:rPr lang="en-US" sz="3200" dirty="0" smtClean="0"/>
              <a:t>in Autoxidized Collagen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0928" y="1600200"/>
            <a:ext cx="399587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Oxidized Sample “aged” in dark at 4 C for ~ 5 years was irradiated with UVC (254 nm) as a function of time</a:t>
            </a:r>
          </a:p>
          <a:p>
            <a:endParaRPr lang="en-US" dirty="0" smtClean="0"/>
          </a:p>
          <a:p>
            <a:r>
              <a:rPr lang="en-US" dirty="0" smtClean="0"/>
              <a:t>Black Dots – “aged” collagen sample </a:t>
            </a:r>
          </a:p>
          <a:p>
            <a:endParaRPr lang="en-US" dirty="0" smtClean="0"/>
          </a:p>
          <a:p>
            <a:r>
              <a:rPr lang="en-US" dirty="0" smtClean="0"/>
              <a:t>White Dots  - new collagen sample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9" y="1371600"/>
            <a:ext cx="4267200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8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Intermediate is A*:</a:t>
            </a:r>
          </a:p>
          <a:p>
            <a:endParaRPr lang="en-US" sz="3600" dirty="0" smtClean="0"/>
          </a:p>
          <a:p>
            <a:r>
              <a:rPr lang="en-US" sz="3600" dirty="0" smtClean="0"/>
              <a:t>Oxidation to AO</a:t>
            </a:r>
            <a:r>
              <a:rPr lang="en-US" sz="1800" dirty="0" smtClean="0"/>
              <a:t>2</a:t>
            </a:r>
            <a:r>
              <a:rPr lang="en-US" sz="3600" dirty="0" smtClean="0"/>
              <a:t> takes place at the expense of </a:t>
            </a:r>
            <a:r>
              <a:rPr lang="en-US" sz="3600" dirty="0" err="1" smtClean="0"/>
              <a:t>dityrosine</a:t>
            </a:r>
            <a:r>
              <a:rPr lang="en-US" sz="3600" dirty="0" smtClean="0"/>
              <a:t> formation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0841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r>
              <a:rPr lang="en-US" dirty="0" smtClean="0"/>
              <a:t>: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Photolability</a:t>
            </a:r>
            <a:r>
              <a:rPr lang="en-US" dirty="0" smtClean="0"/>
              <a:t> </a:t>
            </a:r>
            <a:r>
              <a:rPr lang="en-US" dirty="0"/>
              <a:t>of Oxidation Product Indicates That Thermal Oxidation </a:t>
            </a:r>
            <a:r>
              <a:rPr lang="en-US" i="1" dirty="0" err="1"/>
              <a:t>Destablizes</a:t>
            </a:r>
            <a:r>
              <a:rPr lang="en-US" i="1" dirty="0"/>
              <a:t> C</a:t>
            </a:r>
            <a:r>
              <a:rPr lang="en-US" dirty="0"/>
              <a:t>ollagen </a:t>
            </a:r>
            <a:r>
              <a:rPr lang="en-US" dirty="0" smtClean="0"/>
              <a:t>Molecule</a:t>
            </a:r>
          </a:p>
          <a:p>
            <a:endParaRPr lang="en-US" dirty="0"/>
          </a:p>
          <a:p>
            <a:r>
              <a:rPr lang="en-US" dirty="0" err="1" smtClean="0"/>
              <a:t>Dityrosine</a:t>
            </a:r>
            <a:r>
              <a:rPr lang="en-US" dirty="0" smtClean="0"/>
              <a:t> is </a:t>
            </a:r>
            <a:r>
              <a:rPr lang="en-US" i="1" dirty="0" smtClean="0"/>
              <a:t>Unstable</a:t>
            </a:r>
            <a:r>
              <a:rPr lang="en-US" dirty="0" smtClean="0"/>
              <a:t> to Longer UVA Wavelengths (not shown)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 of Normal Human Skin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Normal 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9468"/>
          <a:stretch>
            <a:fillRect/>
          </a:stretch>
        </p:blipFill>
        <p:spPr>
          <a:xfrm>
            <a:off x="76200" y="1371600"/>
            <a:ext cx="8686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6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 of </a:t>
            </a:r>
            <a:r>
              <a:rPr lang="en-US" dirty="0" err="1" smtClean="0"/>
              <a:t>dityrosine</a:t>
            </a:r>
            <a:r>
              <a:rPr lang="en-US" dirty="0" smtClean="0"/>
              <a:t> 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Reaction</a:t>
            </a:r>
          </a:p>
          <a:p>
            <a:r>
              <a:rPr lang="en-US" dirty="0" smtClean="0"/>
              <a:t>(1)  A + h</a:t>
            </a:r>
            <a:r>
              <a:rPr lang="el-GR" dirty="0" smtClean="0"/>
              <a:t>γ</a:t>
            </a:r>
            <a:r>
              <a:rPr lang="en-US" dirty="0" smtClean="0"/>
              <a:t>    ----&gt;  A*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(2)  A* </a:t>
            </a:r>
            <a:r>
              <a:rPr lang="en-US" dirty="0"/>
              <a:t>----&gt;  A +   </a:t>
            </a:r>
            <a:r>
              <a:rPr lang="el-GR" dirty="0"/>
              <a:t>Δ</a:t>
            </a:r>
            <a:endParaRPr lang="en-US" dirty="0" smtClean="0"/>
          </a:p>
          <a:p>
            <a:r>
              <a:rPr lang="en-US" dirty="0" smtClean="0"/>
              <a:t>(3)  A</a:t>
            </a:r>
            <a:r>
              <a:rPr lang="en-US" dirty="0"/>
              <a:t>* </a:t>
            </a:r>
            <a:r>
              <a:rPr lang="en-US" dirty="0" smtClean="0"/>
              <a:t>+   A ----&gt;  A – A </a:t>
            </a:r>
          </a:p>
          <a:p>
            <a:endParaRPr lang="en-US" sz="2000" dirty="0" smtClean="0"/>
          </a:p>
          <a:p>
            <a:r>
              <a:rPr lang="en-US" sz="1800" dirty="0" smtClean="0"/>
              <a:t>(a) Rx (3) is slow step in UV </a:t>
            </a:r>
            <a:r>
              <a:rPr lang="en-US" sz="1800" dirty="0" err="1" smtClean="0"/>
              <a:t>photodimerization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(b) System (3) must “build up” to a steady – state that requires </a:t>
            </a:r>
            <a:r>
              <a:rPr lang="en-US" sz="1800" i="1" dirty="0" smtClean="0"/>
              <a:t>t</a:t>
            </a:r>
            <a:r>
              <a:rPr lang="en-US" sz="1800" dirty="0" smtClean="0"/>
              <a:t> &gt; 0</a:t>
            </a:r>
          </a:p>
          <a:p>
            <a:endParaRPr lang="en-US" sz="1800" dirty="0" smtClean="0"/>
          </a:p>
          <a:p>
            <a:r>
              <a:rPr lang="en-US" sz="1800" dirty="0" smtClean="0"/>
              <a:t>(c</a:t>
            </a:r>
            <a:r>
              <a:rPr lang="en-US" sz="1800" b="1" dirty="0" smtClean="0"/>
              <a:t>) As  </a:t>
            </a:r>
            <a:r>
              <a:rPr lang="en-US" sz="1800" b="1" i="1" dirty="0" smtClean="0"/>
              <a:t>t</a:t>
            </a:r>
            <a:r>
              <a:rPr lang="en-US" sz="1800" b="1" dirty="0" smtClean="0"/>
              <a:t> ----&gt; 0 , rate of A-A formation is maximum;  </a:t>
            </a:r>
            <a:r>
              <a:rPr lang="en-US" sz="1800" b="1" dirty="0" err="1" smtClean="0"/>
              <a:t>dA</a:t>
            </a:r>
            <a:r>
              <a:rPr lang="en-US" sz="1800" b="1" dirty="0" smtClean="0"/>
              <a:t>*/</a:t>
            </a:r>
            <a:r>
              <a:rPr lang="en-US" sz="1800" b="1" dirty="0" err="1" smtClean="0"/>
              <a:t>dt</a:t>
            </a:r>
            <a:r>
              <a:rPr lang="en-US" sz="1800" b="1" dirty="0" smtClean="0"/>
              <a:t> ~ k[A]  and is quasi - linear   (A* is &lt;&lt; A)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Rate</a:t>
            </a:r>
            <a:endParaRPr lang="en-US" i="1" dirty="0" smtClean="0"/>
          </a:p>
          <a:p>
            <a:r>
              <a:rPr lang="en-US" i="1" dirty="0" err="1" smtClean="0"/>
              <a:t>I</a:t>
            </a:r>
            <a:r>
              <a:rPr lang="en-US" sz="1800" i="1" dirty="0" err="1" smtClean="0"/>
              <a:t>abs</a:t>
            </a:r>
            <a:r>
              <a:rPr lang="en-US" dirty="0" smtClean="0"/>
              <a:t> </a:t>
            </a:r>
            <a:r>
              <a:rPr lang="el-GR" i="1" dirty="0"/>
              <a:t>Φ</a:t>
            </a:r>
            <a:r>
              <a:rPr lang="en-US" i="1" dirty="0" err="1" smtClean="0"/>
              <a:t>rx</a:t>
            </a:r>
            <a:r>
              <a:rPr lang="en-US" i="1" dirty="0" smtClean="0"/>
              <a:t> = k*[A]</a:t>
            </a:r>
            <a:endParaRPr lang="en-US" i="1" dirty="0"/>
          </a:p>
          <a:p>
            <a:r>
              <a:rPr lang="en-US" i="1" dirty="0" smtClean="0"/>
              <a:t> - </a:t>
            </a:r>
            <a:r>
              <a:rPr lang="en-US" i="1" dirty="0" err="1" smtClean="0"/>
              <a:t>k</a:t>
            </a:r>
            <a:r>
              <a:rPr lang="en-US" sz="1800" i="1" dirty="0" err="1" smtClean="0"/>
              <a:t>T</a:t>
            </a:r>
            <a:r>
              <a:rPr lang="en-US" sz="1800" i="1" dirty="0" smtClean="0"/>
              <a:t> </a:t>
            </a:r>
            <a:r>
              <a:rPr lang="en-US" i="1" dirty="0" smtClean="0"/>
              <a:t>  [A*]</a:t>
            </a:r>
          </a:p>
          <a:p>
            <a:r>
              <a:rPr lang="en-US" i="1" dirty="0" smtClean="0"/>
              <a:t> - </a:t>
            </a:r>
            <a:r>
              <a:rPr lang="en-US" i="1" dirty="0" err="1" smtClean="0"/>
              <a:t>k</a:t>
            </a:r>
            <a:r>
              <a:rPr lang="en-US" sz="1800" i="1" dirty="0" err="1" smtClean="0"/>
              <a:t>AA</a:t>
            </a:r>
            <a:r>
              <a:rPr lang="en-US" i="1" dirty="0" smtClean="0"/>
              <a:t> [A][A*]</a:t>
            </a:r>
          </a:p>
          <a:p>
            <a:endParaRPr lang="en-US" i="1" dirty="0"/>
          </a:p>
          <a:p>
            <a:r>
              <a:rPr lang="en-US" sz="1800" i="1" dirty="0" smtClean="0"/>
              <a:t>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0164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ECM on Collagen Fading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Important because ECM surrounds collagen in dermal tissue</a:t>
            </a:r>
          </a:p>
          <a:p>
            <a:pPr marL="0" indent="0">
              <a:buNone/>
            </a:pPr>
            <a:r>
              <a:rPr lang="en-US" dirty="0" smtClean="0"/>
              <a:t>(2) ECM has ionic interactions with collagen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(3) We wish to inch towards the “physiological condition”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9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n-US" sz="2400" b="1" dirty="0">
                <a:latin typeface="Albany AMT" panose="020B0604020202020204" pitchFamily="34" charset="0"/>
                <a:cs typeface="Albany AMT" panose="020B0604020202020204" pitchFamily="34" charset="0"/>
              </a:rPr>
              <a:t>What is THE “extracellular matrix (ECM)”?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990600"/>
            <a:ext cx="8534400" cy="3810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The ECM is a network of macromolecules that fill the space between cells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800" dirty="0"/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Two main macromolecules make up the ECM </a:t>
            </a:r>
          </a:p>
          <a:p>
            <a:pPr marL="457200" indent="-457200">
              <a:buClrTx/>
              <a:buFont typeface="+mj-lt"/>
              <a:buAutoNum type="arabicPeriod"/>
              <a:tabLst>
                <a:tab pos="741363" algn="l"/>
              </a:tabLst>
              <a:defRPr/>
            </a:pPr>
            <a:r>
              <a:rPr lang="en-US" sz="2200" dirty="0"/>
              <a:t>Polysaccharide chains of </a:t>
            </a:r>
            <a:r>
              <a:rPr lang="en-US" sz="2200" dirty="0" err="1"/>
              <a:t>glycosaminoglycans</a:t>
            </a:r>
            <a:r>
              <a:rPr lang="en-US" sz="2200" dirty="0"/>
              <a:t> (GAG) that is 	usually linked to proteins to form proteoglycans. </a:t>
            </a:r>
          </a:p>
          <a:p>
            <a:pPr marL="457200" indent="-457200">
              <a:buClrTx/>
              <a:buFont typeface="+mj-lt"/>
              <a:buAutoNum type="arabicPeriod"/>
              <a:tabLst>
                <a:tab pos="741363" algn="l"/>
              </a:tabLst>
              <a:defRPr/>
            </a:pPr>
            <a:r>
              <a:rPr lang="en-US" sz="2200" dirty="0"/>
              <a:t>Fibrous proteins of two functional types:</a:t>
            </a:r>
          </a:p>
          <a:p>
            <a:pPr marL="393700" indent="-393700">
              <a:buFontTx/>
              <a:buNone/>
              <a:tabLst>
                <a:tab pos="850900" algn="l"/>
              </a:tabLst>
              <a:defRPr/>
            </a:pPr>
            <a:r>
              <a:rPr lang="en-US" sz="1200" dirty="0"/>
              <a:t> </a:t>
            </a:r>
            <a:r>
              <a:rPr lang="en-US" sz="2400" dirty="0"/>
              <a:t>		</a:t>
            </a:r>
            <a:r>
              <a:rPr lang="en-US" sz="2200" dirty="0"/>
              <a:t>a) mainly structural (e.g. collagen and elastin)</a:t>
            </a:r>
          </a:p>
          <a:p>
            <a:pPr marL="393700" indent="-393700">
              <a:buFontTx/>
              <a:buNone/>
              <a:tabLst>
                <a:tab pos="850900" algn="l"/>
              </a:tabLst>
              <a:defRPr/>
            </a:pPr>
            <a:r>
              <a:rPr lang="en-US" sz="2200" dirty="0"/>
              <a:t>		b) mainly adhesive (e.g. fibronectin and laminin)</a:t>
            </a:r>
          </a:p>
        </p:txBody>
      </p:sp>
      <p:pic>
        <p:nvPicPr>
          <p:cNvPr id="44036" name="Picture 4" descr="19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9126" b="4660"/>
          <a:stretch>
            <a:fillRect/>
          </a:stretch>
        </p:blipFill>
        <p:spPr bwMode="auto">
          <a:xfrm>
            <a:off x="6009010" y="4800600"/>
            <a:ext cx="305878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5" y="4724400"/>
            <a:ext cx="2218428" cy="2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9144000" cy="4071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DERMAL PROTEOGLYCAN AGGREGATE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 (on 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 </a:t>
            </a:r>
            <a:r>
              <a:rPr lang="en-US" dirty="0" err="1" smtClean="0"/>
              <a:t>Hyaluronate</a:t>
            </a:r>
            <a:r>
              <a:rPr lang="en-US" dirty="0" smtClean="0"/>
              <a:t> Does Not Seem to Affect Collagen Fading Rate as Evidenced By:</a:t>
            </a:r>
          </a:p>
          <a:p>
            <a:endParaRPr lang="en-US" sz="2800" dirty="0" smtClean="0"/>
          </a:p>
          <a:p>
            <a:r>
              <a:rPr lang="en-US" sz="2800" dirty="0" smtClean="0"/>
              <a:t>(1) Fluorescence Spectral Shape</a:t>
            </a:r>
          </a:p>
          <a:p>
            <a:endParaRPr lang="en-US" sz="2800" dirty="0" smtClean="0"/>
          </a:p>
          <a:p>
            <a:r>
              <a:rPr lang="en-US" sz="2800" dirty="0" smtClean="0"/>
              <a:t>(2) Fluorescence Fading/Buildup Rate</a:t>
            </a:r>
          </a:p>
          <a:p>
            <a:endParaRPr lang="en-US" sz="2800" dirty="0" smtClean="0"/>
          </a:p>
          <a:p>
            <a:r>
              <a:rPr lang="en-US" sz="2800" dirty="0" smtClean="0"/>
              <a:t>(3) Arrhenius Plots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7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Hyaluronate</a:t>
            </a:r>
            <a:r>
              <a:rPr lang="en-US" sz="2800" dirty="0" smtClean="0"/>
              <a:t> Has Only Marginal Effect on Fluorescence Fading of DOPA – Oxidation Product 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70"/>
            <a:ext cx="4660849" cy="551313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 flipV="1">
            <a:off x="4645025" y="217487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(1) Curved  regression line in Arrhenius plot reflects collagen change of phase (melting) at ~ 36 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(2) There is no statistical difference between Collagen alone and Collagen + Added HA at the 95% confidence level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7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/>
          <a:lstStyle/>
          <a:p>
            <a:r>
              <a:rPr lang="en-US" dirty="0" smtClean="0"/>
              <a:t>Possible Reasons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413338"/>
            <a:ext cx="7696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Tyrosine </a:t>
            </a:r>
            <a:r>
              <a:rPr lang="en-US" sz="3200" dirty="0"/>
              <a:t>is buried in hydrophobic region of </a:t>
            </a:r>
            <a:r>
              <a:rPr lang="en-US" sz="3200" dirty="0" err="1"/>
              <a:t>telopeptide</a:t>
            </a:r>
            <a:r>
              <a:rPr lang="en-US" sz="3200" dirty="0"/>
              <a:t> 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Photochemical reaction involves </a:t>
            </a:r>
            <a:r>
              <a:rPr lang="en-US" sz="3200" i="1" dirty="0"/>
              <a:t>free radical </a:t>
            </a:r>
            <a:r>
              <a:rPr lang="en-US" sz="3200" dirty="0" smtClean="0"/>
              <a:t>mechanism</a:t>
            </a:r>
          </a:p>
          <a:p>
            <a:endParaRPr lang="en-US" sz="3200" dirty="0"/>
          </a:p>
          <a:p>
            <a:r>
              <a:rPr lang="en-US" sz="3200" dirty="0"/>
              <a:t>Collagen/HA molecules are not packed close enough to each other as they are in skin</a:t>
            </a:r>
            <a:r>
              <a:rPr lang="en-US" dirty="0"/>
              <a:t>. </a:t>
            </a:r>
            <a:r>
              <a:rPr lang="en-US" dirty="0" smtClean="0"/>
              <a:t>           (C. </a:t>
            </a:r>
            <a:r>
              <a:rPr lang="en-US" i="1" dirty="0" err="1" smtClean="0"/>
              <a:t>Nagorski</a:t>
            </a:r>
            <a:r>
              <a:rPr lang="en-US" i="1" dirty="0" smtClean="0"/>
              <a:t> et al Res. Comm. </a:t>
            </a:r>
            <a:r>
              <a:rPr lang="en-US" i="1" dirty="0" err="1" smtClean="0"/>
              <a:t>Mol</a:t>
            </a:r>
            <a:r>
              <a:rPr lang="en-US" i="1" dirty="0" smtClean="0"/>
              <a:t> .Pathology and Pharm 89(2) 179 – 186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6564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Isaac Willis M.D.</a:t>
            </a:r>
          </a:p>
          <a:p>
            <a:r>
              <a:rPr lang="en-US" dirty="0" smtClean="0"/>
              <a:t>Abrienne M Patta</a:t>
            </a:r>
          </a:p>
          <a:p>
            <a:r>
              <a:rPr lang="en-US" dirty="0" smtClean="0"/>
              <a:t>Natalya Silvestrov</a:t>
            </a:r>
          </a:p>
          <a:p>
            <a:r>
              <a:rPr lang="en-US" dirty="0" smtClean="0"/>
              <a:t>Latoya Freeman</a:t>
            </a:r>
          </a:p>
          <a:p>
            <a:r>
              <a:rPr lang="en-US" dirty="0" smtClean="0"/>
              <a:t>Otega Edukuye </a:t>
            </a:r>
          </a:p>
          <a:p>
            <a:r>
              <a:rPr lang="en-US" dirty="0" smtClean="0"/>
              <a:t>Gina Chu</a:t>
            </a:r>
          </a:p>
          <a:p>
            <a:r>
              <a:rPr lang="en-US" dirty="0" smtClean="0"/>
              <a:t>Many Other Colleagues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17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Supported in part by </a:t>
            </a:r>
          </a:p>
          <a:p>
            <a:endParaRPr lang="en-US" dirty="0" smtClean="0"/>
          </a:p>
          <a:p>
            <a:r>
              <a:rPr lang="en-US" dirty="0" smtClean="0"/>
              <a:t>DOD Grant # W911NF-10-1-0445 from the US Army Research Office</a:t>
            </a:r>
          </a:p>
          <a:p>
            <a:endParaRPr lang="en-US" dirty="0" smtClean="0"/>
          </a:p>
          <a:p>
            <a:r>
              <a:rPr lang="en-US" dirty="0" smtClean="0"/>
              <a:t>RCMI Grant # 8G12 MD007602 to Morehouse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0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Photochemical Fluorescence Spectra and Fading Properties Can Also Tell 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give insight into collagen molecular dynamics (e.g. changes in physical state, helix – coil transition, photochemical transformations)   </a:t>
            </a:r>
          </a:p>
          <a:p>
            <a:endParaRPr lang="en-US" dirty="0" smtClean="0"/>
          </a:p>
          <a:p>
            <a:r>
              <a:rPr lang="en-US" dirty="0" smtClean="0"/>
              <a:t>Can give insight into </a:t>
            </a:r>
            <a:r>
              <a:rPr lang="en-US" dirty="0" err="1" smtClean="0"/>
              <a:t>photophysical</a:t>
            </a:r>
            <a:r>
              <a:rPr lang="en-US" dirty="0" smtClean="0"/>
              <a:t> properties (properties and energy levels of fluorescent and photo – reactive states)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properties of skin collagens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</a:t>
            </a:r>
            <a:r>
              <a:rPr lang="en-US" dirty="0"/>
              <a:t>c</a:t>
            </a:r>
            <a:r>
              <a:rPr lang="en-US" dirty="0" smtClean="0"/>
              <a:t>ollagens belong to a genetically distinct group of structural proteins. </a:t>
            </a:r>
          </a:p>
          <a:p>
            <a:endParaRPr lang="en-US" dirty="0" smtClean="0"/>
          </a:p>
          <a:p>
            <a:r>
              <a:rPr lang="en-US" dirty="0" smtClean="0"/>
              <a:t>Type I and Type III Collagens Are the Predominant Collagens in the Dermis, in the Ratio ~ 85:15.</a:t>
            </a:r>
          </a:p>
          <a:p>
            <a:endParaRPr lang="en-US" dirty="0" smtClean="0"/>
          </a:p>
          <a:p>
            <a:r>
              <a:rPr lang="en-US" dirty="0" smtClean="0"/>
              <a:t>In this work, we focus on Type I collagen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Aspects of Type I Collagen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Tropocollagen</a:t>
            </a:r>
            <a:r>
              <a:rPr lang="en-US" dirty="0" smtClean="0"/>
              <a:t> is the basic structural unit of skin  collagen; it consists of 2 </a:t>
            </a:r>
            <a:r>
              <a:rPr lang="el-GR" dirty="0" smtClean="0"/>
              <a:t>α</a:t>
            </a:r>
            <a:r>
              <a:rPr lang="en-US" dirty="0" smtClean="0"/>
              <a:t> chains and 1 </a:t>
            </a:r>
            <a:r>
              <a:rPr lang="el-GR" dirty="0" smtClean="0"/>
              <a:t>β</a:t>
            </a:r>
            <a:r>
              <a:rPr lang="en-US" dirty="0" smtClean="0"/>
              <a:t> chain. These chains have a  left – handed helical structure, and they are wound in a right – handed </a:t>
            </a:r>
            <a:r>
              <a:rPr lang="en-US" dirty="0" err="1" smtClean="0"/>
              <a:t>superhelix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has the general formula X – Y – </a:t>
            </a:r>
            <a:r>
              <a:rPr lang="en-US" dirty="0" err="1" smtClean="0"/>
              <a:t>Gly</a:t>
            </a:r>
            <a:r>
              <a:rPr lang="en-US" dirty="0" smtClean="0"/>
              <a:t>, and contains ~10 – 15% each of </a:t>
            </a:r>
            <a:r>
              <a:rPr lang="en-US" dirty="0" err="1" smtClean="0"/>
              <a:t>Proline</a:t>
            </a:r>
            <a:r>
              <a:rPr lang="en-US" dirty="0" smtClean="0"/>
              <a:t> and </a:t>
            </a:r>
            <a:r>
              <a:rPr lang="en-US" dirty="0" err="1" smtClean="0"/>
              <a:t>Hydroxyproline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98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2" y="228603"/>
            <a:ext cx="8298178" cy="59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98178" cy="59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0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Aspects of Type I Collagen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Tropocollagen</a:t>
            </a:r>
            <a:r>
              <a:rPr lang="en-US" dirty="0" smtClean="0"/>
              <a:t>  forms fibrils by cross – linkage with other </a:t>
            </a:r>
            <a:r>
              <a:rPr lang="en-US" dirty="0" err="1" smtClean="0"/>
              <a:t>tropocollagen</a:t>
            </a:r>
            <a:r>
              <a:rPr lang="en-US" dirty="0" smtClean="0"/>
              <a:t> molecules.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“normal” linkages can involve one of several molecules, but the “fundamental” linkage involves the formation of Schiff base between free amino groups of (</a:t>
            </a:r>
            <a:r>
              <a:rPr lang="en-US" dirty="0" err="1" smtClean="0"/>
              <a:t>hydroxy</a:t>
            </a:r>
            <a:r>
              <a:rPr lang="en-US" dirty="0" smtClean="0"/>
              <a:t>)lysine and nearby </a:t>
            </a:r>
            <a:r>
              <a:rPr lang="en-US" dirty="0" err="1" smtClean="0"/>
              <a:t>aldehydes</a:t>
            </a:r>
            <a:r>
              <a:rPr lang="en-US" dirty="0" smtClean="0"/>
              <a:t> (formed by </a:t>
            </a:r>
            <a:r>
              <a:rPr lang="en-US" dirty="0" err="1" smtClean="0"/>
              <a:t>lysyl</a:t>
            </a:r>
            <a:r>
              <a:rPr lang="en-US" dirty="0" smtClean="0"/>
              <a:t> </a:t>
            </a:r>
            <a:r>
              <a:rPr lang="en-US" dirty="0" err="1" smtClean="0"/>
              <a:t>oxidase</a:t>
            </a:r>
            <a:r>
              <a:rPr lang="en-US" dirty="0" smtClean="0"/>
              <a:t> on some of the (</a:t>
            </a:r>
            <a:r>
              <a:rPr lang="en-US" dirty="0" err="1" smtClean="0"/>
              <a:t>hydroxy</a:t>
            </a:r>
            <a:r>
              <a:rPr lang="en-US" dirty="0" smtClean="0"/>
              <a:t>)lysine residues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061" y="9944"/>
            <a:ext cx="4790054" cy="63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9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Telopeptides</a:t>
            </a:r>
            <a:r>
              <a:rPr lang="en-US" sz="2800" dirty="0" smtClean="0"/>
              <a:t> are Non – Helical Portions and the N- and C- Terminal Ends of the Collagen Molecule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9600" dirty="0" smtClean="0"/>
              <a:t>(a) </a:t>
            </a:r>
            <a:r>
              <a:rPr lang="en-US" sz="9600" dirty="0" err="1" smtClean="0"/>
              <a:t>Telopeptides</a:t>
            </a:r>
            <a:r>
              <a:rPr lang="en-US" sz="9600" dirty="0" smtClean="0"/>
              <a:t>  have an </a:t>
            </a:r>
            <a:r>
              <a:rPr lang="en-US" sz="9600" dirty="0" err="1" smtClean="0"/>
              <a:t>antiparallel</a:t>
            </a:r>
            <a:r>
              <a:rPr lang="en-US" sz="9600" dirty="0" smtClean="0"/>
              <a:t> </a:t>
            </a:r>
            <a:r>
              <a:rPr lang="el-GR" sz="9600" dirty="0" smtClean="0"/>
              <a:t>β</a:t>
            </a:r>
            <a:r>
              <a:rPr lang="en-US" sz="9600" dirty="0" smtClean="0"/>
              <a:t> – pleated sheet* </a:t>
            </a:r>
          </a:p>
          <a:p>
            <a:endParaRPr lang="en-US" sz="9600" dirty="0" smtClean="0"/>
          </a:p>
          <a:p>
            <a:r>
              <a:rPr lang="en-US" sz="9600" dirty="0" smtClean="0"/>
              <a:t>(b) </a:t>
            </a:r>
            <a:r>
              <a:rPr lang="en-US" sz="9600" dirty="0" err="1" smtClean="0"/>
              <a:t>Telopeptides</a:t>
            </a:r>
            <a:r>
              <a:rPr lang="en-US" sz="9600" dirty="0" smtClean="0"/>
              <a:t>  are high in tyrosine and phenylalanine residues, low in </a:t>
            </a:r>
            <a:r>
              <a:rPr lang="en-US" sz="9600" dirty="0" err="1" smtClean="0"/>
              <a:t>arginine</a:t>
            </a:r>
            <a:r>
              <a:rPr lang="en-US" sz="9600" dirty="0" smtClean="0"/>
              <a:t> and (</a:t>
            </a:r>
            <a:r>
              <a:rPr lang="en-US" sz="9600" dirty="0" err="1" smtClean="0"/>
              <a:t>hydroxy</a:t>
            </a:r>
            <a:r>
              <a:rPr lang="en-US" sz="9600" dirty="0" smtClean="0"/>
              <a:t>)lysine residues** </a:t>
            </a:r>
          </a:p>
          <a:p>
            <a:endParaRPr lang="en-US" sz="9600" dirty="0" smtClean="0"/>
          </a:p>
          <a:p>
            <a:r>
              <a:rPr lang="en-US" sz="9600" dirty="0" smtClean="0"/>
              <a:t>(c) Tyrosine residues in favorable position to form </a:t>
            </a:r>
            <a:r>
              <a:rPr lang="en-US" sz="9600" dirty="0" err="1" smtClean="0"/>
              <a:t>dimers</a:t>
            </a:r>
            <a:r>
              <a:rPr lang="en-US" sz="9600" dirty="0" smtClean="0"/>
              <a:t>, “</a:t>
            </a:r>
            <a:r>
              <a:rPr lang="en-US" sz="9600" dirty="0" err="1" smtClean="0"/>
              <a:t>excimers</a:t>
            </a:r>
            <a:r>
              <a:rPr lang="en-US" sz="9600" dirty="0" smtClean="0"/>
              <a:t>” and higher oxidation products**</a:t>
            </a:r>
          </a:p>
          <a:p>
            <a:endParaRPr lang="en-US" sz="9600" dirty="0" smtClean="0"/>
          </a:p>
          <a:p>
            <a:r>
              <a:rPr lang="en-US" sz="9600" dirty="0" smtClean="0"/>
              <a:t>(d) </a:t>
            </a:r>
            <a:r>
              <a:rPr lang="en-US" sz="9600" dirty="0" err="1" smtClean="0"/>
              <a:t>Telopeptides</a:t>
            </a:r>
            <a:r>
              <a:rPr lang="en-US" sz="9600" dirty="0" smtClean="0"/>
              <a:t> (Mainly N- </a:t>
            </a:r>
            <a:r>
              <a:rPr lang="en-US" sz="9600" dirty="0" err="1" smtClean="0"/>
              <a:t>telopeptides</a:t>
            </a:r>
            <a:r>
              <a:rPr lang="en-US" sz="9600" dirty="0" smtClean="0"/>
              <a:t>) are necessary for </a:t>
            </a:r>
            <a:r>
              <a:rPr lang="en-US" sz="9600" dirty="0" err="1" smtClean="0"/>
              <a:t>fibrillogenesis</a:t>
            </a:r>
            <a:r>
              <a:rPr lang="en-US" sz="9600" dirty="0" smtClean="0"/>
              <a:t> </a:t>
            </a:r>
          </a:p>
          <a:p>
            <a:endParaRPr lang="en-US" sz="6400" dirty="0" smtClean="0"/>
          </a:p>
          <a:p>
            <a:r>
              <a:rPr lang="en-US" sz="6400" dirty="0" smtClean="0"/>
              <a:t>* D. </a:t>
            </a:r>
            <a:r>
              <a:rPr lang="en-US" sz="6400" dirty="0" err="1" smtClean="0"/>
              <a:t>Helseth</a:t>
            </a:r>
            <a:r>
              <a:rPr lang="en-US" sz="6400" dirty="0" smtClean="0"/>
              <a:t> et al</a:t>
            </a:r>
            <a:r>
              <a:rPr lang="en-US" sz="6400" i="1" dirty="0" smtClean="0"/>
              <a:t>, Biopolymers </a:t>
            </a:r>
            <a:r>
              <a:rPr lang="en-US" sz="6400" i="1" u="sng" dirty="0" smtClean="0"/>
              <a:t>18</a:t>
            </a:r>
            <a:r>
              <a:rPr lang="en-US" sz="6400" i="1" dirty="0" smtClean="0"/>
              <a:t> 3005 – 3014 (1979) </a:t>
            </a:r>
          </a:p>
          <a:p>
            <a:r>
              <a:rPr lang="en-US" sz="6400" dirty="0" smtClean="0"/>
              <a:t>* *A.L. Rubin et al, </a:t>
            </a:r>
            <a:r>
              <a:rPr lang="en-US" sz="6400" i="1" dirty="0" smtClean="0"/>
              <a:t>Science </a:t>
            </a:r>
            <a:r>
              <a:rPr lang="en-US" sz="6400" i="1" u="sng" dirty="0" smtClean="0"/>
              <a:t>139</a:t>
            </a:r>
            <a:r>
              <a:rPr lang="en-US" sz="6400" i="1" dirty="0" smtClean="0"/>
              <a:t>  37 – 38 (1963)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532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1111</Words>
  <Application>Microsoft Office PowerPoint</Application>
  <PresentationFormat>On-screen Show (4:3)</PresentationFormat>
  <Paragraphs>156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SPW 10.0 Graph</vt:lpstr>
      <vt:lpstr>Effects of Temperature and Sodium Hyaluronate on Fluorescence of type I Calfskin Collagen Solutions at Physiological pH</vt:lpstr>
      <vt:lpstr>Histology of Normal Human Skin</vt:lpstr>
      <vt:lpstr>What Photochemical Fluorescence Spectra and Fading Properties Can Also Tell Us</vt:lpstr>
      <vt:lpstr>Some properties of skin collagens</vt:lpstr>
      <vt:lpstr>Structural Aspects of Type I Collagen (1)</vt:lpstr>
      <vt:lpstr>PowerPoint Presentation</vt:lpstr>
      <vt:lpstr>Structural Aspects of Type I Collagen (2)</vt:lpstr>
      <vt:lpstr>PowerPoint Presentation</vt:lpstr>
      <vt:lpstr>Telopeptides are Non – Helical Portions and the N- and C- Terminal Ends of the Collagen Molecule</vt:lpstr>
      <vt:lpstr>Proposed Structure of Collagen N-Telopeptide  Note that the hydrophobic AA face in towards the center of the molecule and the hydrophilic AA face out towards the surface</vt:lpstr>
      <vt:lpstr>Tyrosine Can be Degraded by Thermal Oxidation or UV radiation. Degraded Collagen Has Different Fluorescence Properties than Normal</vt:lpstr>
      <vt:lpstr>Spectral Differences in Calf Skin Collagen Depend on Previous History</vt:lpstr>
      <vt:lpstr>Temperature Dependence of Collagen Photochemical Fluorescence Fading</vt:lpstr>
      <vt:lpstr>Autoxidation vs. UV Photolysis</vt:lpstr>
      <vt:lpstr>Effect of Temperature on Fading and Fluorescence Emission</vt:lpstr>
      <vt:lpstr>Tyrosine Dimerization to Dityrosine Decreased in Autoxidized Collagen</vt:lpstr>
      <vt:lpstr>Photodestruction of DOPA Oxidation Product is Increased in Autoxidized Collagen</vt:lpstr>
      <vt:lpstr>Discussion:</vt:lpstr>
      <vt:lpstr>Discussion: (2)</vt:lpstr>
      <vt:lpstr>Kinetics of dityrosine formation</vt:lpstr>
      <vt:lpstr>Effect of ECM on Collagen Fading</vt:lpstr>
      <vt:lpstr>What is THE “extracellular matrix (ECM)”?</vt:lpstr>
      <vt:lpstr>DERMAL PROTEOGLYCAN AGGREGATE</vt:lpstr>
      <vt:lpstr>Preliminary Data (on HA)</vt:lpstr>
      <vt:lpstr>Hyaluronate Has Only Marginal Effect on Fluorescence Fading of DOPA – Oxidation Product </vt:lpstr>
      <vt:lpstr>Possible Reasons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Menter, Julian</dc:creator>
  <cp:lastModifiedBy>SiteKiosk Restricted User Account</cp:lastModifiedBy>
  <cp:revision>24</cp:revision>
  <dcterms:created xsi:type="dcterms:W3CDTF">2016-08-21T22:24:34Z</dcterms:created>
  <dcterms:modified xsi:type="dcterms:W3CDTF">2016-08-29T11:59:03Z</dcterms:modified>
</cp:coreProperties>
</file>