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6" r:id="rId2"/>
    <p:sldId id="257" r:id="rId3"/>
    <p:sldId id="258" r:id="rId4"/>
    <p:sldId id="259" r:id="rId5"/>
    <p:sldId id="260" r:id="rId6"/>
    <p:sldId id="261" r:id="rId7"/>
    <p:sldId id="262" r:id="rId8"/>
    <p:sldId id="263" r:id="rId9"/>
    <p:sldId id="264" r:id="rId10"/>
  </p:sldIdLst>
  <p:sldSz cx="10080625" cy="7559675" type="screen4x3"/>
  <p:notesSz cx="7559675" cy="106918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53" d="100"/>
          <a:sy n="53" d="100"/>
        </p:scale>
        <p:origin x="-264" y="-186"/>
      </p:cViewPr>
      <p:guideLst>
        <p:guide orient="horz" pos="2381"/>
        <p:guide pos="3175"/>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09115647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lide Image Placeholder 1"/>
          <p:cNvSpPr>
            <a:spLocks noGrp="1" noRot="1" noChangeAspect="1"/>
          </p:cNvSpPr>
          <p:nvPr>
            <p:ph type="sldImg" idx="2"/>
          </p:nvPr>
        </p:nvSpPr>
        <p:spPr>
          <a:xfrm>
            <a:off x="1312920" y="1027079"/>
            <a:ext cx="4933800" cy="3700440"/>
          </a:xfrm>
          <a:prstGeom prst="rect">
            <a:avLst/>
          </a:prstGeom>
          <a:noFill/>
          <a:ln>
            <a:noFill/>
            <a:prstDash val="solid"/>
          </a:ln>
        </p:spPr>
      </p:sp>
      <p:sp>
        <p:nvSpPr>
          <p:cNvPr id="3" name="Notes Placeholder 2"/>
          <p:cNvSpPr txBox="1">
            <a:spLocks noGrp="1"/>
          </p:cNvSpPr>
          <p:nvPr>
            <p:ph type="body" sz="quarter" idx="3"/>
          </p:nvPr>
        </p:nvSpPr>
        <p:spPr>
          <a:xfrm>
            <a:off x="1169640" y="5086800"/>
            <a:ext cx="5226120" cy="4107240"/>
          </a:xfrm>
          <a:prstGeom prst="rect">
            <a:avLst/>
          </a:prstGeom>
          <a:noFill/>
          <a:ln>
            <a:noFill/>
          </a:ln>
        </p:spPr>
        <p:txBody>
          <a:bodyPr lIns="0" tIns="0" rIns="0" bIns="0"/>
          <a:lstStyle/>
          <a:p>
            <a:endParaRPr lang="en-US"/>
          </a:p>
        </p:txBody>
      </p:sp>
    </p:spTree>
    <p:extLst>
      <p:ext uri="{BB962C8B-B14F-4D97-AF65-F5344CB8AC3E}">
        <p14:creationId xmlns:p14="http://schemas.microsoft.com/office/powerpoint/2010/main" val="2942602977"/>
      </p:ext>
    </p:extLst>
  </p:cSld>
  <p:clrMap bg1="lt1" tx1="dk1" bg2="lt2" tx2="dk2" accent1="accent1" accent2="accent2" accent3="accent3" accent4="accent4" accent5="accent5" accent6="accent6" hlink="hlink" folHlink="folHlink"/>
  <p:notesStyle>
    <a:lvl1pPr rtl="0" hangingPunct="0">
      <a:tabLst/>
      <a:defRPr lang="en-US" sz="2400" b="0" i="0" u="none" strike="noStrike">
        <a:ln>
          <a:noFill/>
        </a:ln>
        <a:solidFill>
          <a:srgbClr val="000000"/>
        </a:solidFill>
        <a:latin typeface="Thorndale" pitchFamily="18"/>
        <a:cs typeface="Arial Unicode MS" pitchFamily="2"/>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xfrm>
            <a:off x="1312863" y="1027113"/>
            <a:ext cx="4933950" cy="3700462"/>
          </a:xfrm>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noResize="1"/>
          </p:cNvSpPr>
          <p:nvPr>
            <p:ph type="sldImg"/>
          </p:nvPr>
        </p:nvSpPr>
        <p:spPr>
          <a:solidFill>
            <a:schemeClr val="accent1"/>
          </a:solidFill>
          <a:ln w="25400">
            <a:solidFill>
              <a:schemeClr val="accent1">
                <a:shade val="50000"/>
              </a:schemeClr>
            </a:solidFill>
            <a:prstDash val="solid"/>
          </a:ln>
        </p:spPr>
      </p:sp>
      <p:sp>
        <p:nvSpPr>
          <p:cNvPr id="3" name="Notes Placeholder 2"/>
          <p:cNvSpPr txBox="1">
            <a:spLocks noGrp="1"/>
          </p:cNvSpPr>
          <p:nvPr>
            <p:ph type="body" sz="quarter" idx="1"/>
          </p:nvPr>
        </p:nvSpPr>
        <p:spPr/>
        <p:txBody>
          <a:bodyPr>
            <a:spAutoFit/>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55650" y="2347913"/>
            <a:ext cx="8569325" cy="1620837"/>
          </a:xfrm>
        </p:spPr>
        <p:txBody>
          <a:bodyPr/>
          <a:lstStyle/>
          <a:p>
            <a:r>
              <a:rPr lang="en-US" smtClean="0"/>
              <a:t>Click to edit Master title style</a:t>
            </a:r>
            <a:endParaRPr lang="en-US"/>
          </a:p>
        </p:txBody>
      </p:sp>
      <p:sp>
        <p:nvSpPr>
          <p:cNvPr id="3" name="Subtitle 2"/>
          <p:cNvSpPr>
            <a:spLocks noGrp="1"/>
          </p:cNvSpPr>
          <p:nvPr>
            <p:ph type="subTitle" idx="1"/>
          </p:nvPr>
        </p:nvSpPr>
        <p:spPr>
          <a:xfrm>
            <a:off x="1512888" y="4283075"/>
            <a:ext cx="7056437" cy="1931988"/>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9201344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335472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97725" y="700088"/>
            <a:ext cx="2151063" cy="620077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741363" y="700088"/>
            <a:ext cx="6303962" cy="620077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1722394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65942705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96925" y="4857750"/>
            <a:ext cx="8567738" cy="15017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96925" y="3203575"/>
            <a:ext cx="8567738" cy="1654175"/>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Tree>
    <p:extLst>
      <p:ext uri="{BB962C8B-B14F-4D97-AF65-F5344CB8AC3E}">
        <p14:creationId xmlns:p14="http://schemas.microsoft.com/office/powerpoint/2010/main" val="1220666763"/>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22325" y="2138363"/>
            <a:ext cx="4132263"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5106988" y="2138363"/>
            <a:ext cx="4133850" cy="47625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496265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3213"/>
            <a:ext cx="9072563" cy="125888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30309768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72705108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35537339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hf sldNum="0" hdr="0" ftr="0" dt="0"/>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4825" y="301625"/>
            <a:ext cx="3316288" cy="1279525"/>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40823287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976438" y="5291138"/>
            <a:ext cx="6048375" cy="625475"/>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35366647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
          <p:cNvPicPr>
            <a:picLocks noChangeAspect="1"/>
          </p:cNvPicPr>
          <p:nvPr/>
        </p:nvPicPr>
        <p:blipFill>
          <a:blip r:embed="rId13">
            <a:lum/>
            <a:alphaModFix/>
          </a:blip>
          <a:srcRect/>
          <a:stretch>
            <a:fillRect/>
          </a:stretch>
        </p:blipFill>
        <p:spPr>
          <a:xfrm>
            <a:off x="0" y="0"/>
            <a:ext cx="10080000" cy="7560000"/>
          </a:xfrm>
          <a:prstGeom prst="rect">
            <a:avLst/>
          </a:prstGeom>
          <a:noFill/>
          <a:ln>
            <a:noFill/>
          </a:ln>
        </p:spPr>
      </p:pic>
      <p:sp>
        <p:nvSpPr>
          <p:cNvPr id="3" name="Title Placeholder 2"/>
          <p:cNvSpPr txBox="1">
            <a:spLocks noGrp="1"/>
          </p:cNvSpPr>
          <p:nvPr>
            <p:ph type="title"/>
          </p:nvPr>
        </p:nvSpPr>
        <p:spPr>
          <a:xfrm>
            <a:off x="740879" y="699480"/>
            <a:ext cx="8607960" cy="126216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endParaRPr lang="en-US"/>
          </a:p>
        </p:txBody>
      </p:sp>
      <p:sp>
        <p:nvSpPr>
          <p:cNvPr id="4" name="Text Placeholder 3"/>
          <p:cNvSpPr txBox="1">
            <a:spLocks noGrp="1"/>
          </p:cNvSpPr>
          <p:nvPr>
            <p:ph type="body" idx="1"/>
          </p:nvPr>
        </p:nvSpPr>
        <p:spPr>
          <a:xfrm>
            <a:off x="822600" y="2137680"/>
            <a:ext cx="8418240" cy="4762799"/>
          </a:xfrm>
          <a:prstGeom prst="rect">
            <a:avLst/>
          </a:prstGeom>
          <a:noFill/>
          <a:ln>
            <a:noFill/>
          </a:ln>
        </p:spPr>
        <p:txBody>
          <a:bodyPr lIns="0" tIns="0" rIns="0" bIns="0"/>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mc:Choice xmlns:p14="http://schemas.microsoft.com/office/powerpoint/2010/main" Requires="p14">
      <p:transition spd="slow" p14:dur="2000"/>
    </mc:Choice>
    <mc:Fallback>
      <p:transition spd="slow"/>
    </mc:Fallback>
  </mc:AlternateContent>
  <p:txStyles>
    <p:titleStyle>
      <a:lvl1pPr algn="ctr" rtl="0" hangingPunct="0">
        <a:tabLst/>
        <a:defRPr lang="en-US" sz="4000" b="1" i="1" u="none" strike="noStrike">
          <a:ln>
            <a:noFill/>
          </a:ln>
          <a:solidFill>
            <a:srgbClr val="99284C"/>
          </a:solidFill>
          <a:latin typeface="Albany" pitchFamily="34"/>
          <a:cs typeface="Arial Unicode MS" pitchFamily="2"/>
        </a:defRPr>
      </a:lvl1pPr>
    </p:titleStyle>
    <p:bodyStyle>
      <a:lvl1pPr marL="0" marR="0" indent="0" algn="l" rtl="0" hangingPunct="0">
        <a:tabLst/>
        <a:defRPr lang="en-US" sz="3200" b="0" i="0" u="none" strike="noStrike">
          <a:ln>
            <a:noFill/>
          </a:ln>
          <a:solidFill>
            <a:srgbClr val="333333"/>
          </a:solidFill>
          <a:latin typeface="Albany" pitchFamily="34"/>
          <a:cs typeface="Arial Unicode MS" pitchFamily="2"/>
        </a:defRPr>
      </a:lvl1pPr>
    </p:bodyStyle>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name="Title">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740879" y="122237"/>
            <a:ext cx="8607960" cy="17013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dirty="0"/>
              <a:t/>
            </a:r>
            <a:br>
              <a:rPr lang="en-US" dirty="0"/>
            </a:br>
            <a:r>
              <a:rPr lang="en-US" dirty="0"/>
              <a:t>Stigma and Childbearing in times of HIV/AIDS.</a:t>
            </a:r>
          </a:p>
        </p:txBody>
      </p:sp>
      <p:sp>
        <p:nvSpPr>
          <p:cNvPr id="3" name="Subtitle 2"/>
          <p:cNvSpPr txBox="1">
            <a:spLocks noGrp="1"/>
          </p:cNvSpPr>
          <p:nvPr>
            <p:ph type="subTitle" idx="4294967295"/>
          </p:nvPr>
        </p:nvSpPr>
        <p:spPr>
          <a:xfrm>
            <a:off x="822600" y="2137680"/>
            <a:ext cx="8418240" cy="4763159"/>
          </a:xfrm>
        </p:spPr>
        <p:txBody>
          <a:bodyPr anchor="ct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lvl="0" indent="0" algn="ctr">
              <a:buNone/>
            </a:pPr>
            <a:endParaRPr lang="en-US">
              <a:solidFill>
                <a:srgbClr val="99284C"/>
              </a:solidFill>
            </a:endParaRPr>
          </a:p>
          <a:p>
            <a:pPr marL="0" lvl="0" indent="0" algn="ctr">
              <a:buNone/>
            </a:pPr>
            <a:endParaRPr lang="en-US" sz="2800" i="1">
              <a:solidFill>
                <a:srgbClr val="99284C"/>
              </a:solidFill>
            </a:endParaRPr>
          </a:p>
        </p:txBody>
      </p:sp>
      <p:sp>
        <p:nvSpPr>
          <p:cNvPr id="4" name="TextBox 3"/>
          <p:cNvSpPr txBox="1"/>
          <p:nvPr/>
        </p:nvSpPr>
        <p:spPr>
          <a:xfrm>
            <a:off x="1111680" y="2062440"/>
            <a:ext cx="7873560" cy="343404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0" marR="0" lvl="0" indent="0" algn="ctr" rtl="0" hangingPunct="0">
              <a:buNone/>
              <a:tabLst/>
            </a:pPr>
            <a:r>
              <a:rPr lang="en-US" sz="2400" b="0" i="1" u="none" strike="noStrike" dirty="0">
                <a:ln>
                  <a:noFill/>
                </a:ln>
                <a:solidFill>
                  <a:srgbClr val="99284C"/>
                </a:solidFill>
                <a:latin typeface="Albany" pitchFamily="34"/>
                <a:ea typeface="HG Mincho Light J" pitchFamily="2"/>
                <a:cs typeface="Arial Unicode MS" pitchFamily="2"/>
              </a:rPr>
              <a:t>Experiences of HIV-Positive Women in Cameroon</a:t>
            </a:r>
          </a:p>
          <a:p>
            <a:pPr marL="0" marR="0" lvl="0" indent="0" algn="ctr" rtl="0" hangingPunct="0">
              <a:buNone/>
              <a:tabLst/>
            </a:pPr>
            <a:endParaRPr lang="en-US" sz="2800" b="0" i="1" u="none" strike="noStrike" dirty="0">
              <a:ln>
                <a:noFill/>
              </a:ln>
              <a:solidFill>
                <a:srgbClr val="99284C"/>
              </a:solidFill>
              <a:latin typeface="Albany" pitchFamily="34"/>
              <a:ea typeface="HG Mincho Light J" pitchFamily="2"/>
              <a:cs typeface="Arial Unicode MS" pitchFamily="2"/>
            </a:endParaRPr>
          </a:p>
          <a:p>
            <a:pPr marL="0" marR="0" lvl="0" indent="0" algn="ctr" rtl="0" hangingPunct="0">
              <a:buNone/>
              <a:tabLst/>
            </a:pPr>
            <a:endParaRPr lang="en-US" sz="2800" b="0" i="1" u="none" strike="noStrike" dirty="0">
              <a:ln>
                <a:noFill/>
              </a:ln>
              <a:solidFill>
                <a:srgbClr val="99284C"/>
              </a:solidFill>
              <a:latin typeface="Albany" pitchFamily="34"/>
              <a:ea typeface="HG Mincho Light J" pitchFamily="2"/>
              <a:cs typeface="Arial Unicode MS" pitchFamily="2"/>
            </a:endParaRPr>
          </a:p>
          <a:p>
            <a:pPr marL="0" marR="0" lvl="0" indent="0" algn="ctr" rtl="0" hangingPunct="0">
              <a:buNone/>
              <a:tabLst/>
            </a:pPr>
            <a:endParaRPr lang="en-US" sz="2800" b="0" i="1" u="none" strike="noStrike" dirty="0">
              <a:ln>
                <a:noFill/>
              </a:ln>
              <a:solidFill>
                <a:srgbClr val="99284C"/>
              </a:solidFill>
              <a:latin typeface="Albany" pitchFamily="34"/>
              <a:ea typeface="HG Mincho Light J" pitchFamily="2"/>
              <a:cs typeface="Arial Unicode MS" pitchFamily="2"/>
            </a:endParaRPr>
          </a:p>
          <a:p>
            <a:pPr marL="0" marR="0" lvl="0" indent="0" algn="ctr" rtl="0" hangingPunct="0">
              <a:buNone/>
              <a:tabLst/>
            </a:pPr>
            <a:endParaRPr lang="en-US" sz="2800" b="0" i="1" u="none" strike="noStrike" dirty="0">
              <a:ln>
                <a:noFill/>
              </a:ln>
              <a:solidFill>
                <a:srgbClr val="99284C"/>
              </a:solidFill>
              <a:latin typeface="Albany" pitchFamily="34"/>
              <a:ea typeface="HG Mincho Light J" pitchFamily="2"/>
              <a:cs typeface="Arial Unicode MS" pitchFamily="2"/>
            </a:endParaRPr>
          </a:p>
          <a:p>
            <a:pPr marL="0" marR="0" lvl="0" indent="0" algn="ctr" rtl="0" hangingPunct="0">
              <a:buNone/>
              <a:tabLst/>
            </a:pPr>
            <a:endParaRPr lang="en-US" sz="2800" b="0" i="1" u="none" strike="noStrike" dirty="0">
              <a:ln>
                <a:noFill/>
              </a:ln>
              <a:solidFill>
                <a:srgbClr val="99284C"/>
              </a:solidFill>
              <a:latin typeface="Albany" pitchFamily="34"/>
              <a:ea typeface="HG Mincho Light J" pitchFamily="2"/>
              <a:cs typeface="Arial Unicode MS" pitchFamily="2"/>
            </a:endParaRPr>
          </a:p>
          <a:p>
            <a:pPr marL="0" marR="0" lvl="0" indent="0" algn="ctr" rtl="0" hangingPunct="0">
              <a:buNone/>
              <a:tabLst/>
            </a:pPr>
            <a:r>
              <a:rPr lang="en-US" sz="2800" b="0" i="1" u="none" strike="noStrike" dirty="0" err="1">
                <a:ln>
                  <a:noFill/>
                </a:ln>
                <a:solidFill>
                  <a:srgbClr val="99284C"/>
                </a:solidFill>
                <a:latin typeface="Albany" pitchFamily="34"/>
                <a:ea typeface="HG Mincho Light J" pitchFamily="2"/>
                <a:cs typeface="Arial Unicode MS" pitchFamily="2"/>
              </a:rPr>
              <a:t>J</a:t>
            </a:r>
            <a:r>
              <a:rPr lang="en-US" sz="2600" b="0" i="1" u="none" strike="noStrike" dirty="0" err="1">
                <a:ln>
                  <a:noFill/>
                </a:ln>
                <a:solidFill>
                  <a:srgbClr val="99284C"/>
                </a:solidFill>
                <a:latin typeface="Albany" pitchFamily="34"/>
                <a:ea typeface="HG Mincho Light J" pitchFamily="2"/>
                <a:cs typeface="Arial Unicode MS" pitchFamily="2"/>
              </a:rPr>
              <a:t>oyceline</a:t>
            </a:r>
            <a:r>
              <a:rPr lang="en-US" sz="2600" b="0" i="1" u="none" strike="noStrike" dirty="0">
                <a:ln>
                  <a:noFill/>
                </a:ln>
                <a:solidFill>
                  <a:srgbClr val="99284C"/>
                </a:solidFill>
                <a:latin typeface="Albany" pitchFamily="34"/>
                <a:ea typeface="HG Mincho Light J" pitchFamily="2"/>
                <a:cs typeface="Arial Unicode MS" pitchFamily="2"/>
              </a:rPr>
              <a:t> </a:t>
            </a:r>
            <a:r>
              <a:rPr lang="en-US" sz="2600" b="0" i="1" u="none" strike="noStrike" dirty="0" err="1">
                <a:ln>
                  <a:noFill/>
                </a:ln>
                <a:solidFill>
                  <a:srgbClr val="99284C"/>
                </a:solidFill>
                <a:latin typeface="Albany" pitchFamily="34"/>
                <a:ea typeface="HG Mincho Light J" pitchFamily="2"/>
                <a:cs typeface="Arial Unicode MS" pitchFamily="2"/>
              </a:rPr>
              <a:t>Ntoh</a:t>
            </a:r>
            <a:r>
              <a:rPr lang="en-US" sz="2600" b="0" i="1" u="none" strike="noStrike" dirty="0">
                <a:ln>
                  <a:noFill/>
                </a:ln>
                <a:solidFill>
                  <a:srgbClr val="99284C"/>
                </a:solidFill>
                <a:latin typeface="Albany" pitchFamily="34"/>
                <a:ea typeface="HG Mincho Light J" pitchFamily="2"/>
                <a:cs typeface="Arial Unicode MS" pitchFamily="2"/>
              </a:rPr>
              <a:t> </a:t>
            </a:r>
            <a:r>
              <a:rPr lang="en-US" sz="2600" b="0" i="1" u="none" strike="noStrike" dirty="0" err="1">
                <a:ln>
                  <a:noFill/>
                </a:ln>
                <a:solidFill>
                  <a:srgbClr val="99284C"/>
                </a:solidFill>
                <a:latin typeface="Albany" pitchFamily="34"/>
                <a:ea typeface="HG Mincho Light J" pitchFamily="2"/>
                <a:cs typeface="Arial Unicode MS" pitchFamily="2"/>
              </a:rPr>
              <a:t>Yuh</a:t>
            </a:r>
            <a:endParaRPr lang="en-US" sz="2600" b="0" i="1" u="none" strike="noStrike" dirty="0">
              <a:ln>
                <a:noFill/>
              </a:ln>
              <a:solidFill>
                <a:srgbClr val="99284C"/>
              </a:solidFill>
              <a:latin typeface="Albany" pitchFamily="34"/>
              <a:ea typeface="HG Mincho Light J" pitchFamily="2"/>
              <a:cs typeface="Arial Unicode MS" pitchFamily="2"/>
            </a:endParaRPr>
          </a:p>
          <a:p>
            <a:pPr marL="0" marR="0" lvl="0" indent="0" algn="ctr" rtl="0" hangingPunct="0">
              <a:buNone/>
              <a:tabLst/>
            </a:pPr>
            <a:r>
              <a:rPr lang="en-US" sz="2600" b="0" i="1" u="none" strike="noStrike" dirty="0">
                <a:ln>
                  <a:noFill/>
                </a:ln>
                <a:solidFill>
                  <a:srgbClr val="99284C"/>
                </a:solidFill>
                <a:latin typeface="Albany" pitchFamily="34"/>
                <a:ea typeface="HG Mincho Light J" pitchFamily="2"/>
                <a:cs typeface="Arial Unicode MS" pitchFamily="2"/>
              </a:rPr>
              <a:t>University of Oldenburg</a:t>
            </a:r>
          </a:p>
          <a:p>
            <a:pPr marL="0" marR="0" lvl="0" indent="0" algn="ctr" rtl="0" hangingPunct="0">
              <a:buNone/>
              <a:tabLst/>
            </a:pPr>
            <a:r>
              <a:rPr lang="en-US" sz="2600" b="0" i="1" u="none" strike="noStrike" dirty="0">
                <a:ln>
                  <a:noFill/>
                </a:ln>
                <a:solidFill>
                  <a:srgbClr val="99284C"/>
                </a:solidFill>
                <a:latin typeface="Albany" pitchFamily="34"/>
                <a:ea typeface="HG Mincho Light J" pitchFamily="2"/>
                <a:cs typeface="Arial Unicode MS" pitchFamily="2"/>
              </a:rPr>
              <a:t>Germany.</a:t>
            </a:r>
          </a:p>
        </p:txBody>
      </p:sp>
      <p:pic>
        <p:nvPicPr>
          <p:cNvPr id="5" name=""/>
          <p:cNvPicPr>
            <a:picLocks noChangeAspect="1"/>
          </p:cNvPicPr>
          <p:nvPr/>
        </p:nvPicPr>
        <p:blipFill>
          <a:blip r:embed="rId3">
            <a:lum/>
            <a:alphaModFix/>
          </a:blip>
          <a:srcRect/>
          <a:stretch>
            <a:fillRect/>
          </a:stretch>
        </p:blipFill>
        <p:spPr>
          <a:xfrm>
            <a:off x="3456000" y="2592000"/>
            <a:ext cx="3456000" cy="172800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name="Long-term Goal">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360000">
              <a:buNone/>
            </a:pPr>
            <a:r>
              <a:rPr lang="en-US"/>
              <a:t>Presentation Outline.</a:t>
            </a:r>
          </a:p>
        </p:txBody>
      </p:sp>
      <p:pic>
        <p:nvPicPr>
          <p:cNvPr id="3" name=""/>
          <p:cNvPicPr>
            <a:picLocks noChangeAspect="1"/>
          </p:cNvPicPr>
          <p:nvPr/>
        </p:nvPicPr>
        <p:blipFill>
          <a:blip r:embed="rId3">
            <a:lum/>
            <a:alphaModFix/>
          </a:blip>
          <a:srcRect/>
          <a:stretch>
            <a:fillRect/>
          </a:stretch>
        </p:blipFill>
        <p:spPr>
          <a:xfrm>
            <a:off x="503999" y="576000"/>
            <a:ext cx="1368000" cy="2448000"/>
          </a:xfrm>
          <a:prstGeom prst="rect">
            <a:avLst/>
          </a:prstGeom>
          <a:noFill/>
          <a:ln>
            <a:noFill/>
          </a:ln>
        </p:spPr>
      </p:pic>
      <p:sp>
        <p:nvSpPr>
          <p:cNvPr id="4" name="TextBox 3"/>
          <p:cNvSpPr txBox="1"/>
          <p:nvPr/>
        </p:nvSpPr>
        <p:spPr>
          <a:xfrm>
            <a:off x="2669040" y="2588400"/>
            <a:ext cx="4758479" cy="4016520"/>
          </a:xfrm>
          <a:prstGeom prst="rect">
            <a:avLst/>
          </a:prstGeom>
          <a:noFill/>
          <a:ln>
            <a:noFill/>
          </a:ln>
        </p:spPr>
        <p:txBody>
          <a:bodyPr vert="horz" wrap="none" lIns="0" tIns="0" rIns="0" bIns="0" compatLnSpc="0"/>
          <a:lstStyle/>
          <a:p>
            <a:pPr marL="0" marR="0" lvl="0" indent="0" algn="l" rtl="0" hangingPunct="0">
              <a:lnSpc>
                <a:spcPct val="100000"/>
              </a:lnSpc>
              <a:buNone/>
              <a:tabLst/>
            </a:pPr>
            <a:r>
              <a:rPr lang="en-US" sz="2400" b="0" i="0" u="none" strike="noStrike">
                <a:ln>
                  <a:noFill/>
                </a:ln>
                <a:solidFill>
                  <a:srgbClr val="000000"/>
                </a:solidFill>
                <a:latin typeface="Albany" pitchFamily="34"/>
                <a:ea typeface="HG Mincho Light J" pitchFamily="2"/>
                <a:cs typeface="Arial Unicode MS" pitchFamily="2"/>
              </a:rPr>
              <a:t>1)</a:t>
            </a:r>
            <a:r>
              <a:rPr lang="en-US" sz="2000" b="0" i="0" u="none" strike="noStrike">
                <a:ln>
                  <a:noFill/>
                </a:ln>
                <a:solidFill>
                  <a:srgbClr val="000000"/>
                </a:solidFill>
                <a:latin typeface="Tahoma" pitchFamily="34"/>
                <a:ea typeface="HG Mincho Light J" pitchFamily="2"/>
                <a:cs typeface="Arial Unicode MS" pitchFamily="2"/>
              </a:rPr>
              <a:t>Third major phase of HIV epidemic.</a:t>
            </a:r>
          </a:p>
          <a:p>
            <a:pPr marL="0" marR="0" lvl="0" indent="0" algn="l" rtl="0" hangingPunct="0">
              <a:lnSpc>
                <a:spcPct val="100000"/>
              </a:lnSpc>
              <a:buNone/>
              <a:tabLst/>
            </a:pPr>
            <a:endParaRPr lang="en-US" sz="2000" b="0" i="0" u="none" strike="noStrike">
              <a:ln>
                <a:noFill/>
              </a:ln>
              <a:solidFill>
                <a:srgbClr val="000000"/>
              </a:solidFill>
              <a:latin typeface="Tahoma" pitchFamily="34"/>
              <a:ea typeface="HG Mincho Light J" pitchFamily="2"/>
              <a:cs typeface="Arial Unicode MS" pitchFamily="2"/>
            </a:endParaRPr>
          </a:p>
          <a:p>
            <a:pPr marL="0" marR="0" lvl="0" indent="0" algn="l" rtl="0" hangingPunct="0">
              <a:lnSpc>
                <a:spcPct val="100000"/>
              </a:lnSpc>
              <a:buNone/>
              <a:tabLst/>
            </a:pPr>
            <a:r>
              <a:rPr lang="en-US" sz="2000" b="0" i="0" u="none" strike="noStrike">
                <a:ln>
                  <a:noFill/>
                </a:ln>
                <a:solidFill>
                  <a:srgbClr val="000000"/>
                </a:solidFill>
                <a:latin typeface="Tahoma" pitchFamily="34"/>
                <a:ea typeface="HG Mincho Light J" pitchFamily="2"/>
                <a:cs typeface="Arial Unicode MS" pitchFamily="2"/>
              </a:rPr>
              <a:t>2)Stigma process</a:t>
            </a:r>
          </a:p>
          <a:p>
            <a:pPr marL="0" marR="0" lvl="0" indent="0" algn="l" rtl="0" hangingPunct="0">
              <a:lnSpc>
                <a:spcPct val="100000"/>
              </a:lnSpc>
              <a:buNone/>
              <a:tabLst/>
            </a:pPr>
            <a:endParaRPr lang="en-US" sz="2000" b="0" i="0" u="none" strike="noStrike">
              <a:ln>
                <a:noFill/>
              </a:ln>
              <a:solidFill>
                <a:srgbClr val="000000"/>
              </a:solidFill>
              <a:latin typeface="Tahoma" pitchFamily="34"/>
              <a:ea typeface="HG Mincho Light J" pitchFamily="2"/>
              <a:cs typeface="Arial Unicode MS" pitchFamily="2"/>
            </a:endParaRPr>
          </a:p>
          <a:p>
            <a:pPr marL="0" marR="0" lvl="0" indent="0" algn="l" rtl="0" hangingPunct="0">
              <a:lnSpc>
                <a:spcPct val="100000"/>
              </a:lnSpc>
              <a:buNone/>
              <a:tabLst/>
            </a:pPr>
            <a:r>
              <a:rPr lang="en-US" sz="2000" b="0" i="0" u="none" strike="noStrike">
                <a:ln>
                  <a:noFill/>
                </a:ln>
                <a:solidFill>
                  <a:srgbClr val="000000"/>
                </a:solidFill>
                <a:latin typeface="Tahoma" pitchFamily="34"/>
                <a:ea typeface="HG Mincho Light J" pitchFamily="2"/>
                <a:cs typeface="Arial Unicode MS" pitchFamily="2"/>
              </a:rPr>
              <a:t>3)Impact of stigma</a:t>
            </a:r>
          </a:p>
          <a:p>
            <a:pPr marL="0" marR="0" lvl="0" indent="0" algn="l" rtl="0" hangingPunct="0">
              <a:lnSpc>
                <a:spcPct val="100000"/>
              </a:lnSpc>
              <a:buNone/>
              <a:tabLst/>
            </a:pPr>
            <a:endParaRPr lang="en-US" sz="2000" b="0" i="0" u="none" strike="noStrike">
              <a:ln>
                <a:noFill/>
              </a:ln>
              <a:solidFill>
                <a:srgbClr val="000000"/>
              </a:solidFill>
              <a:latin typeface="Tahoma" pitchFamily="34"/>
              <a:ea typeface="HG Mincho Light J" pitchFamily="2"/>
              <a:cs typeface="Arial Unicode MS" pitchFamily="2"/>
            </a:endParaRPr>
          </a:p>
          <a:p>
            <a:pPr marL="0" marR="0" lvl="0" indent="0" algn="l" rtl="0" hangingPunct="0">
              <a:lnSpc>
                <a:spcPct val="100000"/>
              </a:lnSpc>
              <a:buNone/>
              <a:tabLst/>
            </a:pPr>
            <a:r>
              <a:rPr lang="en-US" sz="2000" b="0" i="0" u="none" strike="noStrike">
                <a:ln>
                  <a:noFill/>
                </a:ln>
                <a:solidFill>
                  <a:srgbClr val="000000"/>
                </a:solidFill>
                <a:latin typeface="Tahoma" pitchFamily="34"/>
                <a:ea typeface="HG Mincho Light J" pitchFamily="2"/>
                <a:cs typeface="Arial Unicode MS" pitchFamily="2"/>
              </a:rPr>
              <a:t>4)Childbearing in times of HIV/AIDS.</a:t>
            </a:r>
          </a:p>
          <a:p>
            <a:pPr marL="0" marR="0" lvl="0" indent="0" algn="l" rtl="0" hangingPunct="0">
              <a:lnSpc>
                <a:spcPct val="100000"/>
              </a:lnSpc>
              <a:buNone/>
              <a:tabLst/>
            </a:pPr>
            <a:endParaRPr lang="en-US" sz="2000" b="0" i="0" u="none" strike="noStrike">
              <a:ln>
                <a:noFill/>
              </a:ln>
              <a:solidFill>
                <a:srgbClr val="000000"/>
              </a:solidFill>
              <a:latin typeface="Tahoma" pitchFamily="34"/>
              <a:ea typeface="HG Mincho Light J" pitchFamily="2"/>
              <a:cs typeface="Arial Unicode MS" pitchFamily="2"/>
            </a:endParaRPr>
          </a:p>
          <a:p>
            <a:pPr marL="0" marR="0" lvl="0" indent="0" algn="l" rtl="0" hangingPunct="0">
              <a:lnSpc>
                <a:spcPct val="100000"/>
              </a:lnSpc>
              <a:buNone/>
              <a:tabLst/>
            </a:pPr>
            <a:r>
              <a:rPr lang="en-US" sz="2000" b="0" i="0" u="none" strike="noStrike">
                <a:ln>
                  <a:noFill/>
                </a:ln>
                <a:solidFill>
                  <a:srgbClr val="000000"/>
                </a:solidFill>
                <a:latin typeface="Tahoma" pitchFamily="34"/>
                <a:ea typeface="HG Mincho Light J" pitchFamily="2"/>
                <a:cs typeface="Arial Unicode MS" pitchFamily="2"/>
              </a:rPr>
              <a:t>5)Research Problem &amp; questions.</a:t>
            </a:r>
          </a:p>
          <a:p>
            <a:pPr marL="0" marR="0" lvl="0" indent="0" algn="l" rtl="0" hangingPunct="0">
              <a:lnSpc>
                <a:spcPct val="100000"/>
              </a:lnSpc>
              <a:buNone/>
              <a:tabLst/>
            </a:pPr>
            <a:endParaRPr lang="en-US" sz="2000" b="0" i="0" u="none" strike="noStrike">
              <a:ln>
                <a:noFill/>
              </a:ln>
              <a:solidFill>
                <a:srgbClr val="000000"/>
              </a:solidFill>
              <a:latin typeface="Tahoma" pitchFamily="34"/>
              <a:ea typeface="HG Mincho Light J" pitchFamily="2"/>
              <a:cs typeface="Arial Unicode MS" pitchFamily="2"/>
            </a:endParaRPr>
          </a:p>
          <a:p>
            <a:pPr marL="0" marR="0" lvl="0" indent="0" algn="l" rtl="0" hangingPunct="0">
              <a:lnSpc>
                <a:spcPct val="100000"/>
              </a:lnSpc>
              <a:buNone/>
              <a:tabLst/>
            </a:pPr>
            <a:r>
              <a:rPr lang="en-US" sz="2000" b="0" i="0" u="none" strike="noStrike">
                <a:ln>
                  <a:noFill/>
                </a:ln>
                <a:solidFill>
                  <a:srgbClr val="000000"/>
                </a:solidFill>
                <a:latin typeface="Tahoma" pitchFamily="34"/>
                <a:ea typeface="HG Mincho Light J" pitchFamily="2"/>
                <a:cs typeface="Arial Unicode MS" pitchFamily="2"/>
              </a:rPr>
              <a:t>6)Methodology &amp; Findings.</a:t>
            </a:r>
          </a:p>
          <a:p>
            <a:pPr marL="0" marR="0" lvl="0" indent="0" algn="l" rtl="0" hangingPunct="0">
              <a:lnSpc>
                <a:spcPct val="100000"/>
              </a:lnSpc>
              <a:buNone/>
              <a:tabLst/>
            </a:pPr>
            <a:endParaRPr lang="en-US" sz="2000" b="0" i="0" u="none" strike="noStrike">
              <a:ln>
                <a:noFill/>
              </a:ln>
              <a:solidFill>
                <a:srgbClr val="000000"/>
              </a:solidFill>
              <a:latin typeface="Tahoma" pitchFamily="34"/>
              <a:ea typeface="HG Mincho Light J" pitchFamily="2"/>
              <a:cs typeface="Arial Unicode MS" pitchFamily="2"/>
            </a:endParaRPr>
          </a:p>
          <a:p>
            <a:pPr marL="0" marR="0" lvl="0" indent="0" algn="l" rtl="0" hangingPunct="0">
              <a:lnSpc>
                <a:spcPct val="100000"/>
              </a:lnSpc>
              <a:buNone/>
              <a:tabLst/>
            </a:pPr>
            <a:r>
              <a:rPr lang="en-US" sz="2000" b="0" i="0" u="none" strike="noStrike">
                <a:ln>
                  <a:noFill/>
                </a:ln>
                <a:solidFill>
                  <a:srgbClr val="000000"/>
                </a:solidFill>
                <a:latin typeface="Tahoma" pitchFamily="34"/>
                <a:ea typeface="HG Mincho Light J" pitchFamily="2"/>
                <a:cs typeface="Arial Unicode MS" pitchFamily="2"/>
              </a:rPr>
              <a:t>7)Conclusion &amp; Recommendations.</a:t>
            </a: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name="Long-term Goal">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360000">
              <a:buNone/>
            </a:pPr>
            <a:r>
              <a:rPr lang="en-US"/>
              <a:t>.</a:t>
            </a:r>
          </a:p>
        </p:txBody>
      </p:sp>
      <p:sp>
        <p:nvSpPr>
          <p:cNvPr id="3" name="TextBox 2"/>
          <p:cNvSpPr txBox="1"/>
          <p:nvPr/>
        </p:nvSpPr>
        <p:spPr>
          <a:xfrm>
            <a:off x="2067120" y="2758319"/>
            <a:ext cx="5962680" cy="2039759"/>
          </a:xfrm>
          <a:prstGeom prst="rect">
            <a:avLst/>
          </a:prstGeom>
          <a:noFill/>
          <a:ln>
            <a:noFill/>
          </a:ln>
        </p:spPr>
        <p:txBody>
          <a:bodyPr vert="horz" wrap="none" lIns="0" tIns="0" rIns="0" bIns="0" compatLnSpc="0"/>
          <a:lstStyle/>
          <a:p>
            <a:pPr marL="0" marR="0" lvl="0" indent="0" algn="l" rtl="0" hangingPunct="0">
              <a:lnSpc>
                <a:spcPct val="100000"/>
              </a:lnSpc>
              <a:buNone/>
              <a:tabLst/>
            </a:pPr>
            <a:r>
              <a:rPr lang="en-US" sz="2400" b="0" i="0" u="none" strike="noStrike">
                <a:ln>
                  <a:noFill/>
                </a:ln>
                <a:solidFill>
                  <a:srgbClr val="000000"/>
                </a:solidFill>
                <a:latin typeface="Albany" pitchFamily="34"/>
                <a:ea typeface="HG Mincho Light J" pitchFamily="2"/>
                <a:cs typeface="Arial Unicode MS" pitchFamily="2"/>
              </a:rPr>
              <a:t>-</a:t>
            </a:r>
          </a:p>
        </p:txBody>
      </p:sp>
      <p:pic>
        <p:nvPicPr>
          <p:cNvPr id="4" name=""/>
          <p:cNvPicPr>
            <a:picLocks noChangeAspect="1"/>
          </p:cNvPicPr>
          <p:nvPr/>
        </p:nvPicPr>
        <p:blipFill>
          <a:blip r:embed="rId3">
            <a:lum/>
            <a:alphaModFix/>
          </a:blip>
          <a:srcRect/>
          <a:stretch>
            <a:fillRect/>
          </a:stretch>
        </p:blipFill>
        <p:spPr>
          <a:xfrm>
            <a:off x="503999" y="576000"/>
            <a:ext cx="1368000" cy="2448000"/>
          </a:xfrm>
          <a:prstGeom prst="rect">
            <a:avLst/>
          </a:prstGeom>
          <a:noFill/>
          <a:ln>
            <a:noFill/>
          </a:ln>
        </p:spPr>
      </p:pic>
      <p:sp>
        <p:nvSpPr>
          <p:cNvPr id="5" name="TextBox 4"/>
          <p:cNvSpPr txBox="1"/>
          <p:nvPr/>
        </p:nvSpPr>
        <p:spPr>
          <a:xfrm>
            <a:off x="2432880" y="-559800"/>
            <a:ext cx="5231160" cy="8677440"/>
          </a:xfrm>
          <a:prstGeom prst="rect">
            <a:avLst/>
          </a:prstGeom>
          <a:noFill/>
          <a:ln>
            <a:noFill/>
          </a:ln>
        </p:spPr>
        <p:txBody>
          <a:bodyPr lIns="0" tIns="0" rIns="0" bIns="0" anchor="ct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marR="0" lvl="0" indent="-360000" algn="ctr" rtl="0" hangingPunct="0">
              <a:buNone/>
              <a:tabLst/>
            </a:pPr>
            <a:endParaRPr lang="en-US" sz="3200" b="1" i="1" u="none" strike="noStrike">
              <a:ln>
                <a:noFill/>
              </a:ln>
              <a:solidFill>
                <a:srgbClr val="99284C"/>
              </a:solidFill>
              <a:latin typeface="Albany" pitchFamily="34"/>
              <a:ea typeface="HG Mincho Light J" pitchFamily="2"/>
              <a:cs typeface="Arial Unicode MS" pitchFamily="2"/>
            </a:endParaRPr>
          </a:p>
          <a:p>
            <a:pPr marL="216000" marR="0" lvl="0" indent="-360000" algn="ctr" rtl="0" hangingPunct="0">
              <a:buNone/>
              <a:tabLst/>
            </a:pPr>
            <a:endParaRPr lang="en-US" sz="2800" b="1" i="1" u="none" strike="noStrike">
              <a:ln>
                <a:noFill/>
              </a:ln>
              <a:solidFill>
                <a:srgbClr val="99284C"/>
              </a:solidFill>
              <a:latin typeface="Albany" pitchFamily="34"/>
              <a:ea typeface="HG Mincho Light J" pitchFamily="2"/>
              <a:cs typeface="Arial Unicode MS" pitchFamily="2"/>
            </a:endParaRPr>
          </a:p>
          <a:p>
            <a:pPr marL="216000" marR="0" lvl="0" indent="-360000" algn="ctr" rtl="0" hangingPunct="0">
              <a:buNone/>
              <a:tabLst/>
            </a:pPr>
            <a:endParaRPr lang="en-US" sz="3200" b="1" i="1" u="none" strike="noStrike">
              <a:ln>
                <a:noFill/>
              </a:ln>
              <a:solidFill>
                <a:srgbClr val="99284C"/>
              </a:solidFill>
              <a:latin typeface="Albany" pitchFamily="34"/>
              <a:ea typeface="HG Mincho Light J" pitchFamily="2"/>
              <a:cs typeface="Arial Unicode MS" pitchFamily="2"/>
            </a:endParaRPr>
          </a:p>
          <a:p>
            <a:pPr marL="0" marR="0" lvl="0" indent="0" algn="ctr" rtl="0" hangingPunct="0">
              <a:buNone/>
              <a:tabLst/>
            </a:pPr>
            <a:r>
              <a:rPr lang="en-US" sz="2600" b="1" i="1" u="none" strike="noStrike">
                <a:ln>
                  <a:noFill/>
                </a:ln>
                <a:solidFill>
                  <a:srgbClr val="993366"/>
                </a:solidFill>
                <a:latin typeface="Tahoma" pitchFamily="34"/>
                <a:ea typeface="HG Mincho Light J" pitchFamily="2"/>
                <a:cs typeface="Arial Unicode MS" pitchFamily="2"/>
              </a:rPr>
              <a:t>Third phase of HIV epidemic</a:t>
            </a:r>
          </a:p>
          <a:p>
            <a:pPr marL="0" marR="0" lvl="0" indent="0" algn="ctr" rtl="0" hangingPunct="0">
              <a:buNone/>
              <a:tabLst/>
            </a:pPr>
            <a:endParaRPr lang="en-US" sz="2000" b="1" i="1" u="none" strike="noStrike">
              <a:ln>
                <a:noFill/>
              </a:ln>
              <a:solidFill>
                <a:srgbClr val="000000"/>
              </a:solidFill>
              <a:latin typeface="Tahoma" pitchFamily="34"/>
              <a:ea typeface="HG Mincho Light J" pitchFamily="2"/>
              <a:cs typeface="Arial Unicode MS" pitchFamily="2"/>
            </a:endParaRPr>
          </a:p>
          <a:p>
            <a:pPr marL="0" marR="0" lvl="0" indent="0" algn="ctr" rtl="0" hangingPunct="0">
              <a:buNone/>
              <a:tabLst/>
            </a:pPr>
            <a:endParaRPr lang="en-US" sz="2000" b="1" i="1" u="none" strike="noStrike">
              <a:ln>
                <a:noFill/>
              </a:ln>
              <a:solidFill>
                <a:srgbClr val="000000"/>
              </a:solidFill>
              <a:latin typeface="Tahoma" pitchFamily="34"/>
              <a:ea typeface="HG Mincho Light J" pitchFamily="2"/>
              <a:cs typeface="Arial Unicode MS" pitchFamily="2"/>
            </a:endParaRPr>
          </a:p>
          <a:p>
            <a:pPr marL="0" marR="0" lvl="0" indent="0" algn="ctr" rtl="0" hangingPunct="0">
              <a:buNone/>
              <a:tabLst/>
            </a:pPr>
            <a:r>
              <a:rPr lang="en-US" sz="2000" b="1" i="1" u="none" strike="noStrike">
                <a:ln>
                  <a:noFill/>
                </a:ln>
                <a:solidFill>
                  <a:srgbClr val="000000"/>
                </a:solidFill>
                <a:latin typeface="Tahoma" pitchFamily="34"/>
                <a:ea typeface="HG Mincho Light J" pitchFamily="2"/>
                <a:cs typeface="Arial Unicode MS" pitchFamily="2"/>
              </a:rPr>
              <a:t>Jonathan Mann founder of the World Health Organization's Global Program on AIDS and great advocate.</a:t>
            </a:r>
          </a:p>
          <a:p>
            <a:pPr marL="0" marR="0" lvl="0" indent="0" algn="ctr" rtl="0" hangingPunct="0">
              <a:buNone/>
              <a:tabLst/>
            </a:pPr>
            <a:endParaRPr lang="en-US" sz="2000" b="1" i="1" u="none" strike="noStrike">
              <a:ln>
                <a:noFill/>
              </a:ln>
              <a:solidFill>
                <a:srgbClr val="000000"/>
              </a:solidFill>
              <a:latin typeface="Albany" pitchFamily="34"/>
              <a:ea typeface="HG Mincho Light J" pitchFamily="2"/>
              <a:cs typeface="Arial Unicode MS" pitchFamily="2"/>
            </a:endParaRPr>
          </a:p>
          <a:p>
            <a:pPr marL="0" marR="0" lvl="0" indent="0" algn="ctr" rtl="0" hangingPunct="0">
              <a:buNone/>
              <a:tabLst/>
            </a:pPr>
            <a:r>
              <a:rPr lang="en-US" sz="2600" b="1" i="0" u="none" strike="noStrike">
                <a:ln>
                  <a:noFill/>
                </a:ln>
                <a:solidFill>
                  <a:srgbClr val="99284C"/>
                </a:solidFill>
                <a:latin typeface="Albany" pitchFamily="34"/>
                <a:ea typeface="HG Mincho Light J" pitchFamily="2"/>
                <a:cs typeface="Arial Unicode MS" pitchFamily="2"/>
              </a:rPr>
              <a:t>Causes of HIV-related Stigma</a:t>
            </a:r>
          </a:p>
          <a:p>
            <a:pPr marL="0" marR="0" lvl="0" indent="0" algn="ctr" rtl="0" hangingPunct="0">
              <a:buNone/>
              <a:tabLst/>
            </a:pPr>
            <a:r>
              <a:rPr lang="en-US" sz="2000" b="1" i="1" u="none" strike="noStrike">
                <a:ln>
                  <a:noFill/>
                </a:ln>
                <a:solidFill>
                  <a:srgbClr val="000000"/>
                </a:solidFill>
                <a:latin typeface="Tahoma" pitchFamily="34"/>
                <a:ea typeface="HG Mincho Light J" pitchFamily="2"/>
                <a:cs typeface="Arial Unicode MS" pitchFamily="2"/>
              </a:rPr>
              <a:t>a) Incurable nature of the disease.</a:t>
            </a:r>
          </a:p>
          <a:p>
            <a:pPr marL="0" marR="0" lvl="0" indent="0" algn="ctr" rtl="0" hangingPunct="0">
              <a:buNone/>
              <a:tabLst/>
            </a:pPr>
            <a:r>
              <a:rPr lang="en-US" sz="2000" b="1" i="1" u="none" strike="noStrike">
                <a:ln>
                  <a:noFill/>
                </a:ln>
                <a:solidFill>
                  <a:srgbClr val="000000"/>
                </a:solidFill>
                <a:latin typeface="Tahoma" pitchFamily="34"/>
                <a:ea typeface="HG Mincho Light J" pitchFamily="2"/>
                <a:cs typeface="Arial Unicode MS" pitchFamily="2"/>
              </a:rPr>
              <a:t>  b) Sexual nature  &amp; mode of transmission.</a:t>
            </a:r>
          </a:p>
          <a:p>
            <a:pPr marL="0" marR="0" lvl="0" indent="0" algn="ctr" rtl="0" hangingPunct="0">
              <a:buNone/>
              <a:tabLst/>
            </a:pPr>
            <a:r>
              <a:rPr lang="en-US" sz="2000" b="1" i="1" u="none" strike="noStrike">
                <a:ln>
                  <a:noFill/>
                </a:ln>
                <a:solidFill>
                  <a:srgbClr val="000000"/>
                </a:solidFill>
                <a:latin typeface="Tahoma" pitchFamily="34"/>
                <a:ea typeface="HG Mincho Light J" pitchFamily="2"/>
                <a:cs typeface="Arial Unicode MS" pitchFamily="2"/>
              </a:rPr>
              <a:t>c) Gendered concept.</a:t>
            </a:r>
          </a:p>
          <a:p>
            <a:pPr marL="0" marR="0" lvl="0" indent="0" algn="ctr" rtl="0" hangingPunct="0">
              <a:buNone/>
              <a:tabLst/>
            </a:pPr>
            <a:r>
              <a:rPr lang="en-US" sz="2000" b="1" i="1" u="none" strike="noStrike">
                <a:ln>
                  <a:noFill/>
                </a:ln>
                <a:solidFill>
                  <a:srgbClr val="000000"/>
                </a:solidFill>
                <a:latin typeface="Tahoma" pitchFamily="34"/>
                <a:ea typeface="HG Mincho Light J" pitchFamily="2"/>
                <a:cs typeface="Arial Unicode MS" pitchFamily="2"/>
              </a:rPr>
              <a:t>d) Other factors such as legal environment,situational context,medical knowledge,Social media etc also influence HIV stigma</a:t>
            </a:r>
          </a:p>
          <a:p>
            <a:pPr marL="0" marR="0" lvl="0" indent="0" algn="ctr" rtl="0" hangingPunct="0">
              <a:buNone/>
              <a:tabLst/>
            </a:pPr>
            <a:endParaRPr lang="en-US" sz="2000" b="1" i="1" u="none" strike="noStrike">
              <a:ln>
                <a:noFill/>
              </a:ln>
              <a:solidFill>
                <a:srgbClr val="000000"/>
              </a:solidFill>
              <a:latin typeface="Tahoma" pitchFamily="34"/>
              <a:ea typeface="HG Mincho Light J" pitchFamily="2"/>
              <a:cs typeface="Arial Unicode MS" pitchFamily="2"/>
            </a:endParaRPr>
          </a:p>
          <a:p>
            <a:pPr marL="0" marR="0" lvl="0" indent="0" algn="ctr" rtl="0" hangingPunct="0">
              <a:buNone/>
              <a:tabLst/>
            </a:pPr>
            <a:endParaRPr lang="en-US" sz="2000" b="1" i="1" u="none" strike="noStrike">
              <a:ln>
                <a:noFill/>
              </a:ln>
              <a:solidFill>
                <a:srgbClr val="99284C"/>
              </a:solidFill>
              <a:latin typeface="Tahoma" pitchFamily="34"/>
              <a:ea typeface="HG Mincho Light J" pitchFamily="2"/>
              <a:cs typeface="Arial Unicode MS" pitchFamily="2"/>
            </a:endParaRPr>
          </a:p>
          <a:p>
            <a:pPr marL="0" marR="0" lvl="0" indent="0" algn="ctr" rtl="0" hangingPunct="0">
              <a:buNone/>
              <a:tabLst/>
            </a:pPr>
            <a:endParaRPr lang="en-US" sz="2000" b="1" i="1" u="none" strike="noStrike">
              <a:ln>
                <a:noFill/>
              </a:ln>
              <a:solidFill>
                <a:srgbClr val="99284C"/>
              </a:solidFill>
              <a:latin typeface="Tahoma" pitchFamily="34"/>
              <a:ea typeface="HG Mincho Light J" pitchFamily="2"/>
              <a:cs typeface="Arial Unicode MS" pitchFamily="2"/>
            </a:endParaRPr>
          </a:p>
          <a:p>
            <a:pPr marL="0" marR="0" lvl="0" indent="0" algn="ctr" rtl="0" hangingPunct="0">
              <a:buNone/>
              <a:tabLst/>
            </a:pPr>
            <a:endParaRPr lang="en-US" sz="2000" b="1" i="1" u="none" strike="noStrike">
              <a:ln>
                <a:noFill/>
              </a:ln>
              <a:solidFill>
                <a:srgbClr val="99284C"/>
              </a:solidFill>
              <a:latin typeface="Tahoma" pitchFamily="34"/>
              <a:ea typeface="HG Mincho Light J" pitchFamily="2"/>
              <a:cs typeface="Arial Unicode MS" pitchFamily="2"/>
            </a:endParaRPr>
          </a:p>
          <a:p>
            <a:pPr marL="0" marR="0" lvl="0" indent="0" algn="ctr" rtl="0" hangingPunct="0">
              <a:buNone/>
              <a:tabLst/>
            </a:pPr>
            <a:endParaRPr lang="en-US" sz="2000" b="1" i="1" u="none" strike="noStrike">
              <a:ln>
                <a:noFill/>
              </a:ln>
              <a:solidFill>
                <a:srgbClr val="99284C"/>
              </a:solidFill>
              <a:latin typeface="Albany" pitchFamily="34"/>
              <a:ea typeface="HG Mincho Light J" pitchFamily="2"/>
              <a:cs typeface="Arial Unicode MS" pitchFamily="2"/>
            </a:endParaRPr>
          </a:p>
          <a:p>
            <a:pPr marL="216000" marR="0" lvl="0" indent="-360000" algn="ctr" rtl="0" hangingPunct="0">
              <a:buNone/>
              <a:tabLst/>
            </a:pPr>
            <a:endParaRPr lang="en-US" sz="2000" b="1" i="1" u="none" strike="noStrike">
              <a:ln>
                <a:noFill/>
              </a:ln>
              <a:solidFill>
                <a:srgbClr val="99284C"/>
              </a:solidFill>
              <a:latin typeface="Albany" pitchFamily="34"/>
              <a:ea typeface="HG Mincho Light J" pitchFamily="2"/>
              <a:cs typeface="Arial Unicode MS" pitchFamily="2"/>
            </a:endParaRPr>
          </a:p>
          <a:p>
            <a:pPr marL="216000" marR="0" lvl="0" indent="-360000" algn="ctr" rtl="0" hangingPunct="0">
              <a:buNone/>
              <a:tabLst/>
            </a:pPr>
            <a:endParaRPr lang="en-US" sz="3600" b="1" i="1" u="none" strike="noStrike">
              <a:ln>
                <a:noFill/>
              </a:ln>
              <a:solidFill>
                <a:srgbClr val="99284C"/>
              </a:solidFill>
              <a:latin typeface="Albany" pitchFamily="34"/>
              <a:ea typeface="HG Mincho Light J" pitchFamily="2"/>
              <a:cs typeface="Arial Unicode MS" pitchFamily="2"/>
            </a:endParaRPr>
          </a:p>
        </p:txBody>
      </p:sp>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name="Customer Wishes">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360000">
              <a:buNone/>
            </a:pPr>
            <a:r>
              <a:rPr lang="en-US"/>
              <a:t> </a:t>
            </a:r>
          </a:p>
        </p:txBody>
      </p:sp>
      <p:sp>
        <p:nvSpPr>
          <p:cNvPr id="3" name="Text Placeholder 2"/>
          <p:cNvSpPr txBox="1">
            <a:spLocks noGrp="1"/>
          </p:cNvSpPr>
          <p:nvPr>
            <p:ph type="body" idx="4294967295"/>
          </p:nvPr>
        </p:nvSpPr>
        <p:spPr>
          <a:xfrm>
            <a:off x="797759" y="936000"/>
            <a:ext cx="8418240" cy="7707240"/>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lvl="0" indent="0">
              <a:buNone/>
            </a:pPr>
            <a:r>
              <a:rPr lang="en-US" sz="2800"/>
              <a:t>                       </a:t>
            </a:r>
            <a:r>
              <a:rPr lang="en-US" sz="4000">
                <a:solidFill>
                  <a:srgbClr val="993366"/>
                </a:solidFill>
                <a:latin typeface="Tahoma" pitchFamily="34"/>
              </a:rPr>
              <a:t>Social process</a:t>
            </a:r>
          </a:p>
          <a:p>
            <a:pPr marL="0" lvl="0" indent="0">
              <a:buNone/>
            </a:pPr>
            <a:endParaRPr lang="en-US" sz="2600">
              <a:solidFill>
                <a:srgbClr val="993366"/>
              </a:solidFill>
              <a:latin typeface="Tahoma" pitchFamily="34"/>
            </a:endParaRPr>
          </a:p>
          <a:p>
            <a:pPr marL="0" lvl="0" indent="0">
              <a:buNone/>
            </a:pPr>
            <a:endParaRPr lang="en-US" sz="2800">
              <a:solidFill>
                <a:srgbClr val="993366"/>
              </a:solidFill>
              <a:latin typeface="Tahoma" pitchFamily="34"/>
            </a:endParaRPr>
          </a:p>
          <a:p>
            <a:pPr marL="0" lvl="0" indent="0"/>
            <a:r>
              <a:rPr lang="en-US" sz="2000">
                <a:latin typeface="Tahoma" pitchFamily="34"/>
              </a:rPr>
              <a:t>HIV stigma could be seen as a social process of ordering,blaming and shaming(often called symbolic stigma)</a:t>
            </a:r>
          </a:p>
          <a:p>
            <a:pPr marL="0" lvl="0" indent="0"/>
            <a:r>
              <a:rPr lang="en-US" sz="2000">
                <a:latin typeface="Tahoma" pitchFamily="34"/>
              </a:rPr>
              <a:t>i)Differential stigmatization(construction of blame)</a:t>
            </a:r>
          </a:p>
          <a:p>
            <a:pPr marL="0" lvl="0" indent="0"/>
            <a:r>
              <a:rPr lang="en-US" sz="2000">
                <a:latin typeface="Tahoma" pitchFamily="34"/>
              </a:rPr>
              <a:t>ii)PLWA have often been stigmatized for being part of a specific group that is already defined negatively(sex+HIV=promiscuity)</a:t>
            </a:r>
          </a:p>
          <a:p>
            <a:pPr marL="0" lvl="0" indent="0"/>
            <a:endParaRPr lang="en-US" sz="2000">
              <a:latin typeface="Tahoma" pitchFamily="34"/>
            </a:endParaRPr>
          </a:p>
          <a:p>
            <a:pPr marL="0" lvl="0" indent="0"/>
            <a:r>
              <a:rPr lang="en-US" sz="2000">
                <a:latin typeface="Tahoma" pitchFamily="34"/>
              </a:rPr>
              <a:t>Erving Goffman:Spoiled identity &amp; social devaluation.</a:t>
            </a:r>
          </a:p>
          <a:p>
            <a:pPr lvl="0">
              <a:buNone/>
            </a:pPr>
            <a:endParaRPr lang="en-US" sz="2000" i="1">
              <a:latin typeface="Tahoma" pitchFamily="34"/>
              <a:cs typeface="Arial" pitchFamily="34"/>
            </a:endParaRPr>
          </a:p>
          <a:p>
            <a:pPr marL="0" lvl="0" indent="0"/>
            <a:r>
              <a:rPr lang="en-US" sz="2000" i="1">
                <a:latin typeface="Tahoma" pitchFamily="34"/>
              </a:rPr>
              <a:t>HIV stigma should be seen as problem of fear &amp; blame without resorting to individualism or functionalism.(Harriet Deacons)</a:t>
            </a:r>
          </a:p>
          <a:p>
            <a:pPr marL="0" lvl="0" indent="0"/>
            <a:endParaRPr lang="en-US" sz="2000" i="1">
              <a:latin typeface="Tahoma" pitchFamily="34"/>
            </a:endParaRPr>
          </a:p>
          <a:p>
            <a:pPr marL="0" lvl="0" indent="0"/>
            <a:r>
              <a:rPr lang="en-US" sz="2000">
                <a:latin typeface="Tahoma" pitchFamily="34"/>
              </a:rPr>
              <a:t>Power:The stigmatizer represents the dominant group exercising their power and influence over the stigmatized.</a:t>
            </a:r>
          </a:p>
          <a:p>
            <a:pPr marL="0" lvl="0" indent="0"/>
            <a:endParaRPr lang="en-US" sz="2800"/>
          </a:p>
          <a:p>
            <a:pPr marL="0" lvl="0" indent="0"/>
            <a:endParaRPr lang="en-US" sz="2800"/>
          </a:p>
          <a:p>
            <a:pPr marL="0" lvl="0" indent="0"/>
            <a:endParaRPr lang="en-US" sz="2800"/>
          </a:p>
          <a:p>
            <a:pPr marL="0" lvl="0" indent="0"/>
            <a:endParaRPr lang="en-US" sz="2800"/>
          </a:p>
        </p:txBody>
      </p:sp>
      <p:pic>
        <p:nvPicPr>
          <p:cNvPr id="4" name=""/>
          <p:cNvPicPr>
            <a:picLocks noChangeAspect="1"/>
          </p:cNvPicPr>
          <p:nvPr/>
        </p:nvPicPr>
        <p:blipFill>
          <a:blip r:embed="rId3">
            <a:lum/>
            <a:alphaModFix/>
          </a:blip>
          <a:srcRect/>
          <a:stretch>
            <a:fillRect/>
          </a:stretch>
        </p:blipFill>
        <p:spPr>
          <a:xfrm>
            <a:off x="576000" y="576000"/>
            <a:ext cx="936000" cy="138564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name="Fulfilling Customer Needs">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360000">
              <a:buNone/>
            </a:pPr>
            <a:r>
              <a:rPr lang="en-US"/>
              <a:t>Impact of Stigma.</a:t>
            </a:r>
          </a:p>
        </p:txBody>
      </p:sp>
      <p:sp>
        <p:nvSpPr>
          <p:cNvPr id="3" name="Text Placeholder 2"/>
          <p:cNvSpPr txBox="1">
            <a:spLocks noGrp="1"/>
          </p:cNvSpPr>
          <p:nvPr>
            <p:ph type="body" idx="4294967295"/>
          </p:nvPr>
        </p:nvSpPr>
        <p:spPr>
          <a:xfrm>
            <a:off x="930600" y="2101680"/>
            <a:ext cx="8418240" cy="4763159"/>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lvl="0" indent="0"/>
            <a:r>
              <a:rPr lang="en-US" sz="2000">
                <a:latin typeface="Tahoma" pitchFamily="34"/>
              </a:rPr>
              <a:t>Hinders VCT even where treatment is available</a:t>
            </a:r>
          </a:p>
          <a:p>
            <a:pPr marL="0" lvl="0" indent="0"/>
            <a:endParaRPr lang="en-US" sz="2000">
              <a:latin typeface="Tahoma" pitchFamily="34"/>
            </a:endParaRPr>
          </a:p>
          <a:p>
            <a:pPr marL="0" lvl="0" indent="0"/>
            <a:r>
              <a:rPr lang="en-US" sz="2000">
                <a:latin typeface="Tahoma" pitchFamily="34"/>
              </a:rPr>
              <a:t>Cause of secrecy(disclosure),denial,non-adherence to treatment</a:t>
            </a:r>
          </a:p>
          <a:p>
            <a:pPr marL="0" lvl="0" indent="0"/>
            <a:endParaRPr lang="en-US" sz="2000">
              <a:latin typeface="Tahoma" pitchFamily="34"/>
            </a:endParaRPr>
          </a:p>
          <a:p>
            <a:pPr marL="0" lvl="0" indent="0"/>
            <a:r>
              <a:rPr lang="en-US" sz="2000">
                <a:latin typeface="Tahoma" pitchFamily="34"/>
              </a:rPr>
              <a:t>Fear of stigma may inhibit the use of condoms</a:t>
            </a:r>
          </a:p>
          <a:p>
            <a:pPr marL="0" lvl="0" indent="0"/>
            <a:endParaRPr lang="en-US" sz="2000">
              <a:latin typeface="Tahoma" pitchFamily="34"/>
            </a:endParaRPr>
          </a:p>
          <a:p>
            <a:pPr marL="0" lvl="0" indent="0"/>
            <a:r>
              <a:rPr lang="en-US" sz="2000">
                <a:latin typeface="Tahoma" pitchFamily="34"/>
              </a:rPr>
              <a:t>Isolation,rejection &amp; discrimination</a:t>
            </a:r>
          </a:p>
          <a:p>
            <a:pPr marL="0" lvl="0" indent="0"/>
            <a:endParaRPr lang="en-US" sz="2000">
              <a:latin typeface="Tahoma" pitchFamily="34"/>
            </a:endParaRPr>
          </a:p>
          <a:p>
            <a:pPr marL="0" lvl="0" indent="0"/>
            <a:r>
              <a:rPr lang="en-US" sz="2000">
                <a:latin typeface="Tahoma" pitchFamily="34"/>
              </a:rPr>
              <a:t>Discrimination</a:t>
            </a:r>
          </a:p>
          <a:p>
            <a:pPr marL="0" lvl="0" indent="0"/>
            <a:endParaRPr lang="en-US" sz="2000">
              <a:latin typeface="Tahoma" pitchFamily="34"/>
            </a:endParaRPr>
          </a:p>
          <a:p>
            <a:pPr marL="0" lvl="0" indent="0"/>
            <a:r>
              <a:rPr lang="en-US" sz="2000">
                <a:latin typeface="Tahoma" pitchFamily="34"/>
              </a:rPr>
              <a:t>Negative effects on motherhood.</a:t>
            </a:r>
          </a:p>
          <a:p>
            <a:pPr marL="0" lvl="0" indent="0"/>
            <a:r>
              <a:rPr lang="en-US" sz="2000">
                <a:latin typeface="Tahoma" pitchFamily="34"/>
              </a:rPr>
              <a:t>i)Cause pregnant women to avoid HIV testing</a:t>
            </a:r>
          </a:p>
          <a:p>
            <a:pPr marL="0" lvl="0" indent="0"/>
            <a:r>
              <a:rPr lang="en-US" sz="2000">
                <a:latin typeface="Tahoma" pitchFamily="34"/>
              </a:rPr>
              <a:t>ii)May force HIV+ mothers to expose babies to infection.</a:t>
            </a:r>
          </a:p>
          <a:p>
            <a:pPr marL="0" lvl="0" indent="0"/>
            <a:endParaRPr lang="en-US" sz="2000">
              <a:latin typeface="Tahoma" pitchFamily="34"/>
            </a:endParaRPr>
          </a:p>
          <a:p>
            <a:pPr marL="0" lvl="0" indent="0"/>
            <a:endParaRPr lang="en-US" sz="2400"/>
          </a:p>
        </p:txBody>
      </p:sp>
      <p:pic>
        <p:nvPicPr>
          <p:cNvPr id="4" name=""/>
          <p:cNvPicPr>
            <a:picLocks noChangeAspect="1"/>
          </p:cNvPicPr>
          <p:nvPr/>
        </p:nvPicPr>
        <p:blipFill>
          <a:blip r:embed="rId3">
            <a:lum/>
            <a:alphaModFix/>
          </a:blip>
          <a:srcRect/>
          <a:stretch>
            <a:fillRect/>
          </a:stretch>
        </p:blipFill>
        <p:spPr>
          <a:xfrm>
            <a:off x="576000" y="576000"/>
            <a:ext cx="1224000" cy="152568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name="Cost Analysis">
    <p:spTree>
      <p:nvGrpSpPr>
        <p:cNvPr id="1" name=""/>
        <p:cNvGrpSpPr/>
        <p:nvPr/>
      </p:nvGrpSpPr>
      <p:grpSpPr>
        <a:xfrm>
          <a:off x="0" y="0"/>
          <a:ext cx="0" cy="0"/>
          <a:chOff x="0" y="0"/>
          <a:chExt cx="0" cy="0"/>
        </a:xfrm>
      </p:grpSpPr>
      <p:sp>
        <p:nvSpPr>
          <p:cNvPr id="2" name="Title 1"/>
          <p:cNvSpPr txBox="1">
            <a:spLocks noGrp="1"/>
          </p:cNvSpPr>
          <p:nvPr>
            <p:ph type="title" idx="4294967295"/>
          </p:nvPr>
        </p:nvSpPr>
        <p:spPr>
          <a:xfrm>
            <a:off x="613800" y="683640"/>
            <a:ext cx="8607960" cy="1262160"/>
          </a:xfrm>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a:t>Childbearing in times of HIV.</a:t>
            </a:r>
          </a:p>
        </p:txBody>
      </p:sp>
      <p:sp>
        <p:nvSpPr>
          <p:cNvPr id="3" name="Text Placeholder 2"/>
          <p:cNvSpPr txBox="1">
            <a:spLocks noGrp="1"/>
          </p:cNvSpPr>
          <p:nvPr>
            <p:ph type="body" idx="4294967295"/>
          </p:nvPr>
        </p:nvSpPr>
        <p:spPr>
          <a:xfrm>
            <a:off x="936000" y="1982160"/>
            <a:ext cx="8418240" cy="7310880"/>
          </a:xfrm>
        </p:spPr>
        <p:txBody>
          <a:bodyPr>
            <a:spAutoFit/>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lvl="0">
              <a:buNone/>
            </a:pPr>
            <a:r>
              <a:rPr lang="en-US" sz="2600" i="1">
                <a:solidFill>
                  <a:srgbClr val="993366"/>
                </a:solidFill>
                <a:latin typeface="Tahoma" pitchFamily="34"/>
              </a:rPr>
              <a:t>Research Problem.</a:t>
            </a:r>
          </a:p>
          <a:p>
            <a:pPr lvl="0" algn="just">
              <a:spcAft>
                <a:spcPts val="499"/>
              </a:spcAft>
              <a:buNone/>
            </a:pPr>
            <a:r>
              <a:rPr lang="x-none" sz="2000">
                <a:latin typeface="Tahoma" pitchFamily="34"/>
              </a:rPr>
              <a:t>HIV is affecting the cultural and social familial life of different ethnic groups in the region. Investigating in particular how the inability of having children is changing family status and lineage; which might alter one of the most important cultural values of procreation in future.</a:t>
            </a:r>
          </a:p>
          <a:p>
            <a:pPr lvl="0">
              <a:buNone/>
            </a:pPr>
            <a:endParaRPr lang="en-US" sz="2600">
              <a:latin typeface="Arial" pitchFamily="34"/>
            </a:endParaRPr>
          </a:p>
          <a:p>
            <a:pPr lvl="0">
              <a:buNone/>
            </a:pPr>
            <a:r>
              <a:rPr lang="en-US" sz="2600">
                <a:solidFill>
                  <a:srgbClr val="993366"/>
                </a:solidFill>
                <a:latin typeface="Tahoma" pitchFamily="34"/>
              </a:rPr>
              <a:t>Research Question.</a:t>
            </a:r>
          </a:p>
          <a:p>
            <a:pPr lvl="0" algn="just">
              <a:buNone/>
            </a:pPr>
            <a:r>
              <a:rPr lang="x-none" sz="2000" i="1">
                <a:solidFill>
                  <a:srgbClr val="454545"/>
                </a:solidFill>
                <a:latin typeface="Tahoma" pitchFamily="34"/>
              </a:rPr>
              <a:t>How do women living with HIV/AIDS perceive and experience child bearing in the context of HIV?</a:t>
            </a:r>
          </a:p>
          <a:p>
            <a:pPr lvl="0" algn="just">
              <a:buNone/>
            </a:pPr>
            <a:endParaRPr lang="x-none" sz="2000" i="1">
              <a:solidFill>
                <a:srgbClr val="454545"/>
              </a:solidFill>
              <a:latin typeface="Tahoma" pitchFamily="34"/>
            </a:endParaRPr>
          </a:p>
          <a:p>
            <a:pPr lvl="0" algn="just">
              <a:buNone/>
            </a:pPr>
            <a:r>
              <a:rPr lang="x-none" sz="2000" i="1">
                <a:solidFill>
                  <a:srgbClr val="454545"/>
                </a:solidFill>
                <a:latin typeface="Tahoma" pitchFamily="34"/>
              </a:rPr>
              <a:t>i) What are the different responses of single and married women living with HIV to their changing sense of identity as mothers and members of their community?</a:t>
            </a:r>
          </a:p>
          <a:p>
            <a:pPr marL="0" lvl="0" indent="270000" algn="just">
              <a:buNone/>
            </a:pPr>
            <a:endParaRPr lang="x-none" sz="2000" i="1">
              <a:solidFill>
                <a:srgbClr val="454545"/>
              </a:solidFill>
              <a:latin typeface="Tahoma" pitchFamily="34"/>
            </a:endParaRPr>
          </a:p>
          <a:p>
            <a:pPr lvl="0" algn="just">
              <a:buNone/>
            </a:pPr>
            <a:r>
              <a:rPr lang="x-none" sz="2000" i="1">
                <a:solidFill>
                  <a:srgbClr val="454545"/>
                </a:solidFill>
                <a:latin typeface="Tahoma" pitchFamily="34"/>
              </a:rPr>
              <a:t>  </a:t>
            </a:r>
          </a:p>
          <a:p>
            <a:pPr marL="0" lvl="0" indent="270000" algn="just">
              <a:buNone/>
            </a:pPr>
            <a:endParaRPr lang="x-none" sz="2600" i="1">
              <a:solidFill>
                <a:srgbClr val="454545"/>
              </a:solidFill>
              <a:latin typeface="Garamond" pitchFamily="16"/>
            </a:endParaRPr>
          </a:p>
          <a:p>
            <a:pPr lvl="0">
              <a:buNone/>
            </a:pPr>
            <a:endParaRPr lang="en-US" sz="2400"/>
          </a:p>
          <a:p>
            <a:pPr lvl="0">
              <a:buNone/>
            </a:pPr>
            <a:endParaRPr lang="en-US" sz="2800"/>
          </a:p>
          <a:p>
            <a:pPr lvl="0">
              <a:buNone/>
            </a:pPr>
            <a:endParaRPr lang="en-US" sz="2800"/>
          </a:p>
          <a:p>
            <a:pPr lvl="0">
              <a:buNone/>
            </a:pPr>
            <a:endParaRPr lang="en-US" sz="2800"/>
          </a:p>
          <a:p>
            <a:pPr lvl="0">
              <a:buNone/>
            </a:pPr>
            <a:endParaRPr lang="en-US" sz="2800"/>
          </a:p>
        </p:txBody>
      </p:sp>
      <p:pic>
        <p:nvPicPr>
          <p:cNvPr id="4" name=""/>
          <p:cNvPicPr>
            <a:picLocks noChangeAspect="1"/>
          </p:cNvPicPr>
          <p:nvPr/>
        </p:nvPicPr>
        <p:blipFill>
          <a:blip r:embed="rId3">
            <a:lum/>
            <a:alphaModFix/>
          </a:blip>
          <a:srcRect/>
          <a:stretch>
            <a:fillRect/>
          </a:stretch>
        </p:blipFill>
        <p:spPr>
          <a:xfrm>
            <a:off x="503999" y="720000"/>
            <a:ext cx="864000" cy="12621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name="Strengths and Advantages">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360000">
              <a:buNone/>
            </a:pPr>
            <a:r>
              <a:rPr lang="en-US"/>
              <a:t>Methodology &amp; findings.</a:t>
            </a:r>
          </a:p>
        </p:txBody>
      </p:sp>
      <p:sp>
        <p:nvSpPr>
          <p:cNvPr id="3" name="Text Placeholder 2"/>
          <p:cNvSpPr txBox="1">
            <a:spLocks noGrp="1"/>
          </p:cNvSpPr>
          <p:nvPr>
            <p:ph type="body" idx="4294967295"/>
          </p:nvPr>
        </p:nvSpPr>
        <p:spPr>
          <a:xfrm>
            <a:off x="930600" y="2101680"/>
            <a:ext cx="8418240" cy="4763159"/>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lvl="0" indent="0"/>
            <a:r>
              <a:rPr lang="en-US" sz="2000">
                <a:latin typeface="Tahoma" pitchFamily="34"/>
              </a:rPr>
              <a:t>In depth interviews were conducted with single,married and divorced HIV+ Women.</a:t>
            </a:r>
          </a:p>
          <a:p>
            <a:pPr marL="0" lvl="0" indent="0"/>
            <a:r>
              <a:rPr lang="en-US" sz="2000">
                <a:latin typeface="Tahoma" pitchFamily="34"/>
              </a:rPr>
              <a:t>Interviews were also conducted with health workers &amp; Religious leaders.</a:t>
            </a:r>
          </a:p>
          <a:p>
            <a:pPr marL="0" lvl="0" indent="0"/>
            <a:r>
              <a:rPr lang="en-US" sz="2600" i="1">
                <a:solidFill>
                  <a:srgbClr val="993366"/>
                </a:solidFill>
                <a:latin typeface="Tahoma" pitchFamily="34"/>
              </a:rPr>
              <a:t>Findings</a:t>
            </a:r>
          </a:p>
          <a:p>
            <a:pPr marL="0" lvl="0" indent="0"/>
            <a:r>
              <a:rPr lang="en-US" sz="2000">
                <a:latin typeface="Tahoma" pitchFamily="34"/>
              </a:rPr>
              <a:t>HIV+ Women had low self esteem.</a:t>
            </a:r>
          </a:p>
          <a:p>
            <a:pPr marL="0" lvl="0" indent="0"/>
            <a:r>
              <a:rPr lang="en-US" sz="2000">
                <a:latin typeface="Tahoma" pitchFamily="34"/>
              </a:rPr>
              <a:t>Fear of transmission.</a:t>
            </a:r>
          </a:p>
          <a:p>
            <a:pPr marL="0" lvl="0" indent="0"/>
            <a:r>
              <a:rPr lang="en-US" sz="2000">
                <a:latin typeface="Tahoma" pitchFamily="34"/>
              </a:rPr>
              <a:t>HIV+ Women are uninformed about possibilities of bearing children and discouraged by some medical personnel.</a:t>
            </a:r>
          </a:p>
          <a:p>
            <a:pPr marL="0" lvl="0" indent="0"/>
            <a:r>
              <a:rPr lang="en-US" sz="2000">
                <a:latin typeface="Tahoma" pitchFamily="34"/>
              </a:rPr>
              <a:t>Disparity between the different categories of HIV+ Women e.g single,married and divorced.</a:t>
            </a:r>
          </a:p>
          <a:p>
            <a:pPr marL="0" lvl="0" indent="0"/>
            <a:r>
              <a:rPr lang="en-US" sz="2000">
                <a:latin typeface="Tahoma" pitchFamily="34"/>
              </a:rPr>
              <a:t>Financial constraints.</a:t>
            </a:r>
          </a:p>
          <a:p>
            <a:pPr marL="0" lvl="0" indent="0"/>
            <a:r>
              <a:rPr lang="en-US" sz="2000">
                <a:latin typeface="Tahoma" pitchFamily="34"/>
              </a:rPr>
              <a:t>Some health care workers found issues pertaining to childbearing complex &amp; challenging.</a:t>
            </a:r>
          </a:p>
          <a:p>
            <a:pPr marL="0" lvl="0" indent="0"/>
            <a:r>
              <a:rPr lang="en-US" sz="2000">
                <a:latin typeface="Tahoma" pitchFamily="34"/>
              </a:rPr>
              <a:t>While Religious leaders had diverse views on the subject.</a:t>
            </a:r>
          </a:p>
        </p:txBody>
      </p:sp>
      <p:pic>
        <p:nvPicPr>
          <p:cNvPr id="4" name=""/>
          <p:cNvPicPr>
            <a:picLocks noChangeAspect="1"/>
          </p:cNvPicPr>
          <p:nvPr/>
        </p:nvPicPr>
        <p:blipFill>
          <a:blip r:embed="rId3">
            <a:lum/>
            <a:alphaModFix/>
          </a:blip>
          <a:srcRect/>
          <a:stretch>
            <a:fillRect/>
          </a:stretch>
        </p:blipFill>
        <p:spPr>
          <a:xfrm>
            <a:off x="503999" y="699480"/>
            <a:ext cx="1152000" cy="1402199"/>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name="page8">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marL="216000" lvl="0" indent="-360000">
              <a:buNone/>
            </a:pPr>
            <a:r>
              <a:rPr lang="en-US" sz="3600"/>
              <a:t>Conclusion &amp; Recommendations</a:t>
            </a:r>
            <a:r>
              <a:rPr lang="en-US"/>
              <a:t>.</a:t>
            </a:r>
          </a:p>
        </p:txBody>
      </p:sp>
      <p:sp>
        <p:nvSpPr>
          <p:cNvPr id="3" name="Text Placeholder 2"/>
          <p:cNvSpPr txBox="1">
            <a:spLocks noGrp="1"/>
          </p:cNvSpPr>
          <p:nvPr>
            <p:ph type="body" idx="4294967295"/>
          </p:nvPr>
        </p:nvSpPr>
        <p:spPr>
          <a:xfrm rot="15000">
            <a:off x="938202" y="1786285"/>
            <a:ext cx="8418240" cy="8542800"/>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lvl="0" indent="0"/>
            <a:r>
              <a:rPr lang="en-US" sz="2600"/>
              <a:t>Breaking the silence</a:t>
            </a:r>
          </a:p>
          <a:p>
            <a:pPr marL="0" lvl="0" indent="270000" algn="just">
              <a:spcAft>
                <a:spcPts val="499"/>
              </a:spcAft>
              <a:buNone/>
            </a:pPr>
            <a:r>
              <a:rPr lang="x-none" sz="1800">
                <a:latin typeface="Tahoma" pitchFamily="34"/>
              </a:rPr>
              <a:t>a</a:t>
            </a:r>
            <a:r>
              <a:rPr lang="x-none" sz="2000">
                <a:latin typeface="Tahoma" pitchFamily="34"/>
              </a:rPr>
              <a:t>) Bearing children is a key social and cultural need yet the stigma and   health risks makes that need a major challenge for women living with HIV</a:t>
            </a:r>
          </a:p>
          <a:p>
            <a:pPr marL="0" lvl="0" indent="270000" algn="just">
              <a:spcAft>
                <a:spcPts val="499"/>
              </a:spcAft>
              <a:buNone/>
            </a:pPr>
            <a:r>
              <a:rPr lang="x-none" sz="2000">
                <a:latin typeface="Tahoma" pitchFamily="34"/>
              </a:rPr>
              <a:t>b) Financial,Medical,Social and cultural aspects stands as hinderance for HIV+ Women to fulfil their dreams as mothers.</a:t>
            </a:r>
          </a:p>
          <a:p>
            <a:pPr marL="0" lvl="0" indent="270000" algn="just">
              <a:spcAft>
                <a:spcPts val="499"/>
              </a:spcAft>
              <a:buNone/>
            </a:pPr>
            <a:r>
              <a:rPr lang="x-none" sz="2000">
                <a:latin typeface="Tahoma" pitchFamily="34"/>
              </a:rPr>
              <a:t>i) HIV+Women actually become over burden because of gender in equality and limited financial means to sustain themselves considering that they need adequate health check ups, caesarean sections, artificial baby’s milk after delivery.</a:t>
            </a:r>
          </a:p>
          <a:p>
            <a:pPr marL="0" lvl="0" indent="270000" algn="just">
              <a:spcAft>
                <a:spcPts val="499"/>
              </a:spcAft>
              <a:buNone/>
            </a:pPr>
            <a:r>
              <a:rPr lang="x-none" sz="2000">
                <a:latin typeface="Tahoma" pitchFamily="34"/>
              </a:rPr>
              <a:t>c) Most HIV-positive Women are uninformed about their chances &amp; possibilities to conceive.</a:t>
            </a:r>
          </a:p>
          <a:p>
            <a:pPr marL="0" lvl="0" indent="0"/>
            <a:r>
              <a:rPr lang="x-none" sz="2600">
                <a:latin typeface="Tahoma" pitchFamily="34"/>
              </a:rPr>
              <a:t>Recommendations.</a:t>
            </a:r>
          </a:p>
          <a:p>
            <a:pPr marL="0" lvl="0" indent="0"/>
            <a:r>
              <a:rPr lang="x-none" sz="2000">
                <a:latin typeface="Tahoma" pitchFamily="34"/>
              </a:rPr>
              <a:t>a) Adoption which is not a common practice in the region should be promoted.</a:t>
            </a:r>
          </a:p>
          <a:p>
            <a:pPr marL="0" lvl="0" indent="0"/>
            <a:r>
              <a:rPr lang="x-none" sz="2000">
                <a:latin typeface="Tahoma" pitchFamily="34"/>
              </a:rPr>
              <a:t>b) Need for effective service delivery for PLWHA because they need to be well informed.</a:t>
            </a:r>
          </a:p>
          <a:p>
            <a:pPr marL="0" lvl="0" indent="0"/>
            <a:endParaRPr lang="x-none" sz="2200">
              <a:latin typeface="Tahoma" pitchFamily="34"/>
            </a:endParaRPr>
          </a:p>
          <a:p>
            <a:pPr marL="0" lvl="0" indent="270000" algn="just">
              <a:spcAft>
                <a:spcPts val="499"/>
              </a:spcAft>
              <a:buNone/>
            </a:pPr>
            <a:endParaRPr lang="x-none" sz="2000">
              <a:latin typeface="Tahoma" pitchFamily="34"/>
            </a:endParaRPr>
          </a:p>
          <a:p>
            <a:pPr marL="0" lvl="0" indent="270000" algn="just">
              <a:spcAft>
                <a:spcPts val="499"/>
              </a:spcAft>
              <a:buNone/>
            </a:pPr>
            <a:endParaRPr lang="x-none" sz="2000">
              <a:latin typeface="Tahoma" pitchFamily="34"/>
            </a:endParaRPr>
          </a:p>
          <a:p>
            <a:pPr marL="0" lvl="0" indent="270000" algn="just">
              <a:spcAft>
                <a:spcPts val="499"/>
              </a:spcAft>
              <a:buNone/>
            </a:pPr>
            <a:endParaRPr lang="x-none" sz="2000">
              <a:latin typeface="Tahoma" pitchFamily="34"/>
            </a:endParaRPr>
          </a:p>
          <a:p>
            <a:pPr marL="0" lvl="0" indent="270000" algn="just">
              <a:spcAft>
                <a:spcPts val="499"/>
              </a:spcAft>
              <a:buNone/>
            </a:pPr>
            <a:endParaRPr lang="x-none" sz="2000">
              <a:latin typeface="Tahoma" pitchFamily="34"/>
            </a:endParaRPr>
          </a:p>
          <a:p>
            <a:pPr marL="0" lvl="0" indent="270000" algn="just">
              <a:spcAft>
                <a:spcPts val="499"/>
              </a:spcAft>
              <a:buNone/>
            </a:pPr>
            <a:endParaRPr lang="x-none" sz="2000">
              <a:latin typeface="Tahoma" pitchFamily="34"/>
            </a:endParaRPr>
          </a:p>
          <a:p>
            <a:pPr marL="0" lvl="0" indent="270000" algn="just">
              <a:spcAft>
                <a:spcPts val="499"/>
              </a:spcAft>
              <a:buNone/>
            </a:pPr>
            <a:r>
              <a:rPr lang="x-none" sz="2000">
                <a:latin typeface="Tahoma" pitchFamily="34"/>
              </a:rPr>
              <a:t>-</a:t>
            </a:r>
          </a:p>
          <a:p>
            <a:pPr marL="0" lvl="0" indent="270000" algn="just">
              <a:spcAft>
                <a:spcPts val="499"/>
              </a:spcAft>
              <a:buNone/>
            </a:pPr>
            <a:endParaRPr lang="x-none" sz="2000">
              <a:latin typeface="Tahoma" pitchFamily="34"/>
            </a:endParaRPr>
          </a:p>
          <a:p>
            <a:pPr marL="0" lvl="0" indent="270000" algn="just">
              <a:spcAft>
                <a:spcPts val="499"/>
              </a:spcAft>
              <a:buNone/>
            </a:pPr>
            <a:endParaRPr lang="x-none" sz="2000">
              <a:latin typeface="Tahoma" pitchFamily="34"/>
            </a:endParaRPr>
          </a:p>
        </p:txBody>
      </p:sp>
      <p:pic>
        <p:nvPicPr>
          <p:cNvPr id="4" name=""/>
          <p:cNvPicPr>
            <a:picLocks noChangeAspect="1"/>
          </p:cNvPicPr>
          <p:nvPr/>
        </p:nvPicPr>
        <p:blipFill>
          <a:blip r:embed="rId3">
            <a:lum/>
            <a:alphaModFix/>
          </a:blip>
          <a:srcRect/>
          <a:stretch>
            <a:fillRect/>
          </a:stretch>
        </p:blipFill>
        <p:spPr>
          <a:xfrm>
            <a:off x="503999" y="648000"/>
            <a:ext cx="648000" cy="152568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name="Next Steps of Action">
    <p:spTree>
      <p:nvGrpSpPr>
        <p:cNvPr id="1" name=""/>
        <p:cNvGrpSpPr/>
        <p:nvPr/>
      </p:nvGrpSpPr>
      <p:grpSpPr>
        <a:xfrm>
          <a:off x="0" y="0"/>
          <a:ext cx="0" cy="0"/>
          <a:chOff x="0" y="0"/>
          <a:chExt cx="0" cy="0"/>
        </a:xfrm>
      </p:grpSpPr>
      <p:sp>
        <p:nvSpPr>
          <p:cNvPr id="2" name="Title 1"/>
          <p:cNvSpPr txBox="1">
            <a:spLocks noGrp="1"/>
          </p:cNvSpPr>
          <p:nvPr>
            <p:ph type="title" idx="4294967295"/>
          </p:nvPr>
        </p:nvSpPr>
        <p:spPr/>
        <p:txBody>
          <a:bodyPr>
            <a:spAutoFit/>
          </a:bodyPr>
          <a:lstStyle>
            <a:defPPr lvl="0">
              <a:buClr>
                <a:srgbClr val="000000"/>
              </a:buClr>
              <a:buSzPct val="45000"/>
              <a:buFont typeface="StarSymbol"/>
              <a:buNone/>
            </a:defPPr>
            <a:lvl1pPr lvl="0">
              <a:buClr>
                <a:srgbClr val="000000"/>
              </a:buClr>
              <a:buSzPct val="45000"/>
              <a:buFont typeface="StarSymbol"/>
              <a:buChar char=""/>
            </a:lvl1pPr>
            <a:lvl2pPr lvl="1">
              <a:buClr>
                <a:srgbClr val="000000"/>
              </a:buClr>
              <a:buSzPct val="45000"/>
              <a:buFont typeface="StarSymbol"/>
              <a:buChar char=""/>
            </a:lvl2pPr>
            <a:lvl3pPr lvl="2">
              <a:buClr>
                <a:srgbClr val="000000"/>
              </a:buClr>
              <a:buSzPct val="45000"/>
              <a:buFont typeface="StarSymbol"/>
              <a:buChar char=""/>
            </a:lvl3pPr>
            <a:lvl4pPr lvl="3">
              <a:buClr>
                <a:srgbClr val="000000"/>
              </a:buClr>
              <a:buSzPct val="45000"/>
              <a:buFont typeface="StarSymbol"/>
              <a:buChar char=""/>
            </a:lvl4pPr>
            <a:lvl5pPr lvl="4">
              <a:buClr>
                <a:srgbClr val="000000"/>
              </a:buClr>
              <a:buSzPct val="45000"/>
              <a:buFont typeface="StarSymbol"/>
              <a:buChar char=""/>
            </a:lvl5pPr>
            <a:lvl6pPr lvl="5">
              <a:buClr>
                <a:srgbClr val="000000"/>
              </a:buClr>
              <a:buSzPct val="45000"/>
              <a:buFont typeface="StarSymbol"/>
              <a:buChar char=""/>
            </a:lvl6pPr>
            <a:lvl7pPr lvl="6">
              <a:buClr>
                <a:srgbClr val="000000"/>
              </a:buClr>
              <a:buSzPct val="45000"/>
              <a:buFont typeface="StarSymbol"/>
              <a:buChar char=""/>
            </a:lvl7pPr>
            <a:lvl8pPr lvl="7">
              <a:buClr>
                <a:srgbClr val="000000"/>
              </a:buClr>
              <a:buSzPct val="45000"/>
              <a:buFont typeface="StarSymbol"/>
              <a:buChar char=""/>
            </a:lvl8pPr>
            <a:lvl9pPr lvl="8">
              <a:buClr>
                <a:srgbClr val="000000"/>
              </a:buClr>
              <a:buSzPct val="45000"/>
              <a:buFont typeface="StarSymbol"/>
              <a:buChar char=""/>
            </a:lvl9pPr>
          </a:lstStyle>
          <a:p>
            <a:pPr lvl="0">
              <a:buNone/>
            </a:pPr>
            <a:r>
              <a:rPr lang="en-US"/>
              <a:t>Thank you.</a:t>
            </a:r>
          </a:p>
        </p:txBody>
      </p:sp>
      <p:sp>
        <p:nvSpPr>
          <p:cNvPr id="3" name="Text Placeholder 2"/>
          <p:cNvSpPr txBox="1">
            <a:spLocks noGrp="1"/>
          </p:cNvSpPr>
          <p:nvPr>
            <p:ph type="body" idx="4294967295"/>
          </p:nvPr>
        </p:nvSpPr>
        <p:spPr>
          <a:xfrm>
            <a:off x="930600" y="2101680"/>
            <a:ext cx="8418240" cy="4763159"/>
          </a:xfrm>
        </p:spPr>
        <p:txBody>
          <a:bodyPr/>
          <a:lstStyle>
            <a:defPPr marL="504000" marR="0" lvl="0" indent="-432000" algn="l">
              <a:buClr>
                <a:srgbClr val="99284C"/>
              </a:buClr>
              <a:buSzPct val="75000"/>
              <a:buFont typeface="StarSymbol" pitchFamily="2"/>
              <a:buNone/>
              <a:defRPr lang="en-US" sz="3200" b="0" i="0" u="none" strike="noStrike">
                <a:ln>
                  <a:noFill/>
                </a:ln>
                <a:solidFill>
                  <a:srgbClr val="333333"/>
                </a:solidFill>
                <a:latin typeface="Albany" pitchFamily="34"/>
                <a:ea typeface="HG Mincho Light J" pitchFamily="2"/>
                <a:cs typeface="Arial Unicode MS" pitchFamily="2"/>
              </a:defRPr>
            </a:defPPr>
            <a:lvl1pPr marL="504000" marR="0" lvl="0" indent="-432000" algn="l">
              <a:buClr>
                <a:srgbClr val="99284C"/>
              </a:buClr>
              <a:buSzPct val="75000"/>
              <a:buFont typeface="StarSymbol" pitchFamily="2"/>
              <a:buChar char=""/>
              <a:defRPr lang="en-US" sz="3200" b="0" i="0" u="none" strike="noStrike">
                <a:ln>
                  <a:noFill/>
                </a:ln>
                <a:solidFill>
                  <a:srgbClr val="333333"/>
                </a:solidFill>
                <a:latin typeface="Albany" pitchFamily="34"/>
                <a:ea typeface="HG Mincho Light J" pitchFamily="2"/>
                <a:cs typeface="Arial Unicode MS" pitchFamily="2"/>
              </a:defRPr>
            </a:lvl1pPr>
            <a:lvl2pPr marL="792000" marR="0" lvl="1" indent="-432000" algn="l">
              <a:buClr>
                <a:srgbClr val="99284C"/>
              </a:buClr>
              <a:buSzPct val="75000"/>
              <a:buFont typeface="StarSymbol" pitchFamily="2"/>
              <a:buChar char=""/>
              <a:defRPr lang="en-US" sz="2800" b="0" i="0" u="none" strike="noStrike">
                <a:ln>
                  <a:noFill/>
                </a:ln>
                <a:solidFill>
                  <a:srgbClr val="333333"/>
                </a:solidFill>
                <a:latin typeface="Albany" pitchFamily="34"/>
                <a:ea typeface="HG Mincho Light J" pitchFamily="2"/>
                <a:cs typeface="Arial Unicode MS" pitchFamily="2"/>
              </a:defRPr>
            </a:lvl2pPr>
            <a:lvl3pPr marL="1080000" marR="0" lvl="2" indent="-432000" algn="l">
              <a:buClr>
                <a:srgbClr val="99284C"/>
              </a:buClr>
              <a:buSzPct val="75000"/>
              <a:buFont typeface="StarSymbol" pitchFamily="2"/>
              <a:buChar char=""/>
              <a:defRPr lang="en-US" sz="2400" b="0" i="0" u="none" strike="noStrike">
                <a:ln>
                  <a:noFill/>
                </a:ln>
                <a:solidFill>
                  <a:srgbClr val="333333"/>
                </a:solidFill>
                <a:latin typeface="Albany" pitchFamily="34"/>
                <a:ea typeface="HG Mincho Light J" pitchFamily="2"/>
                <a:cs typeface="Arial Unicode MS" pitchFamily="2"/>
              </a:defRPr>
            </a:lvl3pPr>
            <a:lvl4pPr marL="1368000" marR="0" lvl="3"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4pPr>
            <a:lvl5pPr marL="1656000" marR="0" lvl="4"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5pPr>
            <a:lvl6pPr marL="1944000" marR="0" lvl="5"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6pPr>
            <a:lvl7pPr marL="2232000" marR="0" lvl="6"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7pPr>
            <a:lvl8pPr marL="2520000" marR="0" lvl="7"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8pPr>
            <a:lvl9pPr marL="2808000" marR="0" lvl="8" indent="-432000" algn="l">
              <a:buClr>
                <a:srgbClr val="99284C"/>
              </a:buClr>
              <a:buSzPct val="75000"/>
              <a:buFont typeface="StarSymbol" pitchFamily="2"/>
              <a:buChar char=""/>
              <a:defRPr lang="en-US" sz="2000" b="0" i="0" u="none" strike="noStrike">
                <a:ln>
                  <a:noFill/>
                </a:ln>
                <a:solidFill>
                  <a:srgbClr val="333333"/>
                </a:solidFill>
                <a:latin typeface="Albany" pitchFamily="34"/>
                <a:ea typeface="HG Mincho Light J" pitchFamily="2"/>
                <a:cs typeface="Arial Unicode MS" pitchFamily="2"/>
              </a:defRPr>
            </a:lvl9pPr>
          </a:lstStyle>
          <a:p>
            <a:pPr marL="0" indent="0"/>
            <a:endParaRPr lang="en-US"/>
          </a:p>
        </p:txBody>
      </p:sp>
      <p:pic>
        <p:nvPicPr>
          <p:cNvPr id="4" name=""/>
          <p:cNvPicPr>
            <a:picLocks noChangeAspect="1"/>
          </p:cNvPicPr>
          <p:nvPr/>
        </p:nvPicPr>
        <p:blipFill>
          <a:blip r:embed="rId3">
            <a:lum/>
            <a:alphaModFix/>
          </a:blip>
          <a:srcRect/>
          <a:stretch>
            <a:fillRect/>
          </a:stretch>
        </p:blipFill>
        <p:spPr>
          <a:xfrm>
            <a:off x="2160000" y="1961640"/>
            <a:ext cx="5760000" cy="4446360"/>
          </a:xfrm>
          <a:prstGeom prst="rect">
            <a:avLst/>
          </a:prstGeom>
          <a:noFill/>
          <a:ln>
            <a:noFill/>
          </a:ln>
        </p:spPr>
      </p:pic>
    </p:spTree>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theme/theme1.xml><?xml version="1.0" encoding="utf-8"?>
<a:theme xmlns:a="http://schemas.openxmlformats.org/drawingml/2006/main" name="prs-novelty">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../../../../Program%20Files%20(x86)/OpenOffice.org%203/Basis/share/template/en-US/presnt/prs-novelty.otp</Template>
  <TotalTime>694</TotalTime>
  <Words>587</Words>
  <Application>Microsoft Office PowerPoint</Application>
  <PresentationFormat>On-screen Show (4:3)</PresentationFormat>
  <Paragraphs>115</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prs-novelty</vt:lpstr>
      <vt:lpstr> Stigma and Childbearing in times of HIV/AIDS.</vt:lpstr>
      <vt:lpstr>Presentation Outline.</vt:lpstr>
      <vt:lpstr>.</vt:lpstr>
      <vt:lpstr> </vt:lpstr>
      <vt:lpstr>Impact of Stigma.</vt:lpstr>
      <vt:lpstr>Childbearing in times of HIV.</vt:lpstr>
      <vt:lpstr>Methodology &amp; findings.</vt:lpstr>
      <vt:lpstr>Conclusion &amp; Recommendations.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Introducing a New Product</dc:title>
  <dc:creator>OMICS Conferences</dc:creator>
  <dc:description>General introduction of a new product taking customer wishes into account</dc:description>
  <cp:lastModifiedBy>yakkantisuds@omicsonline.org</cp:lastModifiedBy>
  <cp:revision>8</cp:revision>
  <dcterms:created xsi:type="dcterms:W3CDTF">2015-07-10T22:27:58Z</dcterms:created>
  <dcterms:modified xsi:type="dcterms:W3CDTF">2015-07-20T16:39:32Z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nfo 0">
    <vt:lpwstr/>
  </property>
  <property fmtid="{D5CDD505-2E9C-101B-9397-08002B2CF9AE}" pid="3" name="Info 1">
    <vt:lpwstr/>
  </property>
  <property fmtid="{D5CDD505-2E9C-101B-9397-08002B2CF9AE}" pid="4" name="Info 2">
    <vt:lpwstr/>
  </property>
  <property fmtid="{D5CDD505-2E9C-101B-9397-08002B2CF9AE}" pid="5" name="Info 3">
    <vt:lpwstr/>
  </property>
</Properties>
</file>