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72" r:id="rId4"/>
    <p:sldId id="273" r:id="rId5"/>
    <p:sldId id="258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7BF20-AD92-48A3-A035-9377AE83F690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D06E7-7CFD-406C-BBEB-2764A67AA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8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7B3EB-7A02-4C56-B8CC-B069269FC56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06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0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0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5"/>
            <a:ext cx="1086556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 b="1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485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5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54A79D-8DE6-45DB-83F8-2C2969854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4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C1F3-3BEA-4DD7-B06F-0D42A2D3F1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31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4F7D-8129-4722-B0E8-55E921DC52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6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14" y="1946275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3747" y="1946275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86C2-B883-4842-9EAC-D20666209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139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E23C9-3326-4538-A2F3-083423CAB0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35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52B2-D403-4368-AEF1-BA707C012C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91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2D8D-D01E-40C9-B619-DF1149401B1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8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5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ADEE-669C-4266-9B44-8839E150A1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8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17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033A-7660-4A6C-8A36-B6B28B8823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81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954AE-F5F2-4CC2-AD17-AF44923779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408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3468" y="609605"/>
            <a:ext cx="1948745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5"/>
            <a:ext cx="5715000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C9C99-8385-4E56-AEDF-3F1033303A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6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086556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 b="1">
                <a:solidFill>
                  <a:srgbClr val="FFFFFF"/>
                </a:solidFill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485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5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54A79D-8DE6-45DB-83F8-2C2969854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52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C1F3-3BEA-4DD7-B06F-0D42A2D3F1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54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94F7D-8129-4722-B0E8-55E921DC525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374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812" y="1946275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3745" y="1946275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86C2-B883-4842-9EAC-D206662094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32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E23C9-3326-4538-A2F3-083423CAB0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331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52B2-D403-4368-AEF1-BA707C012CA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12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72D8D-D01E-40C9-B619-DF1149401B1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23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546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ADEE-669C-4266-9B44-8839E150A1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369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033A-7660-4A6C-8A36-B6B28B88235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705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954AE-F5F2-4CC2-AD17-AF44923779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799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3467" y="609601"/>
            <a:ext cx="1948745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1"/>
            <a:ext cx="5715000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C9C99-8385-4E56-AEDF-3F1033303A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2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0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2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0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9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ED7C-78BF-4B01-A05A-D769CD68E835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F927-F9C6-4FEB-BA25-571A503E7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5"/>
            <a:ext cx="1086556" cy="6854825"/>
            <a:chOff x="0" y="0"/>
            <a:chExt cx="684" cy="4318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 b="1">
                <a:solidFill>
                  <a:srgbClr val="FFFFFF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2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2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2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CD4092-2F10-4FBB-89EC-D5AD4DC5B76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8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812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2191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086556" cy="6854825"/>
            <a:chOff x="0" y="0"/>
            <a:chExt cx="684" cy="4318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4000" b="1">
                <a:solidFill>
                  <a:srgbClr val="FFFFFF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4000" b="1" smtClean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2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2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82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CD4092-2F10-4FBB-89EC-D5AD4DC5B762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8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812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48955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117600" y="1066800"/>
            <a:ext cx="7772400" cy="1981200"/>
          </a:xfrm>
        </p:spPr>
        <p:txBody>
          <a:bodyPr/>
          <a:lstStyle/>
          <a:p>
            <a:r>
              <a:rPr lang="en-US" dirty="0" smtClean="0"/>
              <a:t>Anticancer Potentials of Phytochemicals from Indigenous West African Plants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657600"/>
            <a:ext cx="6858000" cy="1981200"/>
          </a:xfrm>
        </p:spPr>
        <p:txBody>
          <a:bodyPr/>
          <a:lstStyle/>
          <a:p>
            <a:pPr lvl="0">
              <a:buClr>
                <a:srgbClr val="00FFFF"/>
              </a:buClr>
              <a:defRPr/>
            </a:pPr>
            <a:r>
              <a:rPr lang="en-US" sz="2400" dirty="0"/>
              <a:t>Joseph O. </a:t>
            </a:r>
            <a:r>
              <a:rPr lang="en-US" sz="2400" dirty="0" err="1" smtClean="0"/>
              <a:t>Nwankwo</a:t>
            </a:r>
            <a:r>
              <a:rPr lang="en-US" sz="2400" dirty="0" smtClean="0"/>
              <a:t>, D Phil </a:t>
            </a:r>
            <a:r>
              <a:rPr lang="en-US" sz="2400" dirty="0"/>
              <a:t>(Oxon)  </a:t>
            </a:r>
            <a:r>
              <a:rPr lang="en-US" sz="2400" dirty="0" smtClean="0"/>
              <a:t>                         Professor</a:t>
            </a:r>
            <a:r>
              <a:rPr lang="en-US" sz="2400" dirty="0"/>
              <a:t>, Department of Medical Biochemistry   </a:t>
            </a:r>
            <a:r>
              <a:rPr lang="en-US" sz="2400" dirty="0" smtClean="0"/>
              <a:t>                                   </a:t>
            </a:r>
            <a:r>
              <a:rPr lang="en-US" sz="2400" dirty="0"/>
              <a:t>Federal University, </a:t>
            </a:r>
            <a:r>
              <a:rPr lang="en-US" sz="2400" dirty="0" err="1"/>
              <a:t>Ndufu</a:t>
            </a:r>
            <a:r>
              <a:rPr lang="en-US" sz="2400" dirty="0"/>
              <a:t>-Alike </a:t>
            </a:r>
            <a:r>
              <a:rPr lang="en-US" sz="2400" dirty="0" err="1"/>
              <a:t>Ikwo</a:t>
            </a:r>
            <a:r>
              <a:rPr lang="en-US" sz="2400" dirty="0"/>
              <a:t>  </a:t>
            </a:r>
            <a:r>
              <a:rPr lang="en-US" sz="2400" dirty="0" smtClean="0"/>
              <a:t>                                                                  </a:t>
            </a:r>
            <a:r>
              <a:rPr lang="en-US" sz="2400" dirty="0" err="1"/>
              <a:t>Ebonyi</a:t>
            </a:r>
            <a:r>
              <a:rPr lang="en-US" sz="2400" dirty="0"/>
              <a:t> </a:t>
            </a:r>
            <a:r>
              <a:rPr lang="en-US" sz="2400" dirty="0" smtClean="0"/>
              <a:t>State, NIGERIA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83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12394" y="315402"/>
            <a:ext cx="4229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C.  </a:t>
            </a:r>
            <a:r>
              <a:rPr lang="en-US" sz="2800" b="1" dirty="0">
                <a:solidFill>
                  <a:prstClr val="black"/>
                </a:solidFill>
              </a:rPr>
              <a:t>Inhibition of metastasis.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19200"/>
            <a:ext cx="472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048000" y="4652669"/>
            <a:ext cx="3488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(+)-</a:t>
            </a:r>
            <a:r>
              <a:rPr lang="en-US" sz="2400" b="1" dirty="0" err="1">
                <a:solidFill>
                  <a:prstClr val="black"/>
                </a:solidFill>
              </a:rPr>
              <a:t>Catechin</a:t>
            </a:r>
            <a:r>
              <a:rPr lang="en-US" sz="2400" b="1" dirty="0">
                <a:solidFill>
                  <a:prstClr val="black"/>
                </a:solidFill>
              </a:rPr>
              <a:t> (R = </a:t>
            </a:r>
            <a:r>
              <a:rPr lang="en-US" sz="2400" b="1" dirty="0" err="1">
                <a:solidFill>
                  <a:prstClr val="black"/>
                </a:solidFill>
              </a:rPr>
              <a:t>Galloyl</a:t>
            </a:r>
            <a:r>
              <a:rPr lang="en-US" sz="2400" b="1" dirty="0">
                <a:solidFill>
                  <a:prstClr val="black"/>
                </a:solidFill>
              </a:rPr>
              <a:t>-)</a:t>
            </a:r>
            <a:r>
              <a:rPr lang="en-US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2" y="5486404"/>
            <a:ext cx="7556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From five edible species of yams (</a:t>
            </a:r>
            <a:r>
              <a:rPr lang="en-US" sz="2400" i="1" dirty="0" err="1">
                <a:solidFill>
                  <a:prstClr val="black"/>
                </a:solidFill>
              </a:rPr>
              <a:t>Dioscorea</a:t>
            </a:r>
            <a:r>
              <a:rPr lang="en-US" sz="2400" i="1" dirty="0">
                <a:solidFill>
                  <a:prstClr val="black"/>
                </a:solidFill>
              </a:rPr>
              <a:t> spp</a:t>
            </a:r>
            <a:r>
              <a:rPr lang="en-US" sz="2400" dirty="0">
                <a:solidFill>
                  <a:prstClr val="black"/>
                </a:solidFill>
              </a:rPr>
              <a:t>.) in Nigeria</a:t>
            </a:r>
          </a:p>
        </p:txBody>
      </p:sp>
    </p:spTree>
    <p:extLst>
      <p:ext uri="{BB962C8B-B14F-4D97-AF65-F5344CB8AC3E}">
        <p14:creationId xmlns:p14="http://schemas.microsoft.com/office/powerpoint/2010/main" val="40489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5105400"/>
          </a:xfrm>
        </p:spPr>
        <p:txBody>
          <a:bodyPr/>
          <a:lstStyle/>
          <a:p>
            <a:r>
              <a:rPr lang="en-US" sz="2800" dirty="0" smtClean="0"/>
              <a:t>Demonstrates  existence of novel, potential anticancer agents obtainable from indigenous West African food and medicinal plants.</a:t>
            </a:r>
          </a:p>
          <a:p>
            <a:r>
              <a:rPr lang="en-US" sz="2800" dirty="0" smtClean="0"/>
              <a:t>Highlights the need for continuous research efforts aimed at discovery of new anticancer agents from overlooked, unexplored sources.</a:t>
            </a:r>
          </a:p>
          <a:p>
            <a:r>
              <a:rPr lang="en-US" sz="2800" dirty="0" smtClean="0"/>
              <a:t>Soliciting collaborations with interested scientists to investigate promising anticancer candidates.</a:t>
            </a:r>
          </a:p>
          <a:p>
            <a:r>
              <a:rPr lang="en-US" sz="2800" dirty="0" smtClean="0"/>
              <a:t>Many such examples in the book: “Potential anticancer and antiviral agents from West African phytochemicals”, by this presenter.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586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772400" cy="838200"/>
          </a:xfrm>
        </p:spPr>
        <p:txBody>
          <a:bodyPr/>
          <a:lstStyle/>
          <a:p>
            <a:pPr algn="ctr"/>
            <a:r>
              <a:rPr lang="en-US" sz="2800" dirty="0" smtClean="0"/>
              <a:t>ANTICANCER POTENTIALS OF W. AFRICAN PHYTOCHEMICALS.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72400" cy="5105400"/>
          </a:xfrm>
        </p:spPr>
        <p:txBody>
          <a:bodyPr/>
          <a:lstStyle/>
          <a:p>
            <a:r>
              <a:rPr lang="en-US" sz="2400" dirty="0"/>
              <a:t>The compounds have been identified based on their structure-activity relationships to </a:t>
            </a:r>
            <a:r>
              <a:rPr lang="en-US" sz="2400" dirty="0" smtClean="0"/>
              <a:t>known, </a:t>
            </a:r>
            <a:r>
              <a:rPr lang="en-US" sz="2400" dirty="0"/>
              <a:t>active anticancer agents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They cover </a:t>
            </a:r>
            <a:r>
              <a:rPr lang="en-US" sz="2400" dirty="0"/>
              <a:t>most of the known phytochemical classes of alkaloids, flavonoids, </a:t>
            </a:r>
            <a:r>
              <a:rPr lang="en-US" sz="2400" dirty="0" err="1"/>
              <a:t>lignans</a:t>
            </a:r>
            <a:r>
              <a:rPr lang="en-US" sz="2400" dirty="0"/>
              <a:t>, </a:t>
            </a:r>
            <a:r>
              <a:rPr lang="en-US" sz="2400" dirty="0" err="1"/>
              <a:t>quinones</a:t>
            </a:r>
            <a:r>
              <a:rPr lang="en-US" sz="2400" dirty="0"/>
              <a:t>, </a:t>
            </a:r>
            <a:r>
              <a:rPr lang="en-US" sz="2400" dirty="0" err="1"/>
              <a:t>terpenoids</a:t>
            </a:r>
            <a:r>
              <a:rPr lang="en-US" sz="2400" dirty="0"/>
              <a:t> and ‘miscellaneous</a:t>
            </a:r>
            <a:r>
              <a:rPr lang="en-US" sz="2400" dirty="0" smtClean="0"/>
              <a:t>’.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Most known categories </a:t>
            </a:r>
            <a:r>
              <a:rPr lang="en-US" sz="2400" dirty="0"/>
              <a:t>of anticancer activities are involved </a:t>
            </a:r>
            <a:r>
              <a:rPr lang="en-US" sz="2400" dirty="0" smtClean="0"/>
              <a:t>and generally </a:t>
            </a:r>
            <a:r>
              <a:rPr lang="en-US" sz="2400" dirty="0"/>
              <a:t>characterized </a:t>
            </a:r>
            <a:r>
              <a:rPr lang="en-US" sz="2400" dirty="0" smtClean="0"/>
              <a:t>as </a:t>
            </a:r>
            <a:r>
              <a:rPr lang="en-US" sz="2400" dirty="0"/>
              <a:t>potential “Cancer </a:t>
            </a:r>
            <a:r>
              <a:rPr lang="en-US" sz="2400" dirty="0" err="1"/>
              <a:t>Chemopreventive</a:t>
            </a:r>
            <a:r>
              <a:rPr lang="en-US" sz="2400" dirty="0"/>
              <a:t>” </a:t>
            </a:r>
            <a:r>
              <a:rPr lang="en-US" sz="2400" dirty="0" smtClean="0"/>
              <a:t>or </a:t>
            </a:r>
            <a:r>
              <a:rPr lang="en-US" sz="2400" dirty="0"/>
              <a:t>“Cancer Chemotherapeutic” agents.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749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03914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9827" y="2315093"/>
            <a:ext cx="35052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1" y="4049773"/>
            <a:ext cx="1193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prstClr val="black"/>
                </a:solidFill>
              </a:rPr>
              <a:t>Kolaviron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2" y="4505566"/>
            <a:ext cx="27742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prstClr val="black"/>
                </a:solidFill>
              </a:rPr>
              <a:t>Morelloflavone</a:t>
            </a:r>
            <a:r>
              <a:rPr lang="en-US" sz="2000" b="1" dirty="0">
                <a:solidFill>
                  <a:prstClr val="black"/>
                </a:solidFill>
              </a:rPr>
              <a:t>  R  =  OH</a:t>
            </a:r>
          </a:p>
        </p:txBody>
      </p:sp>
      <p:sp>
        <p:nvSpPr>
          <p:cNvPr id="7" name="Rectangle 6"/>
          <p:cNvSpPr/>
          <p:nvPr/>
        </p:nvSpPr>
        <p:spPr>
          <a:xfrm>
            <a:off x="5342702" y="5014851"/>
            <a:ext cx="32692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O-</a:t>
            </a:r>
            <a:r>
              <a:rPr lang="en-US" sz="2000" b="1" dirty="0" err="1">
                <a:solidFill>
                  <a:prstClr val="black"/>
                </a:solidFill>
              </a:rPr>
              <a:t>Methylfukugetin</a:t>
            </a:r>
            <a:r>
              <a:rPr lang="en-US" sz="2000" b="1" dirty="0">
                <a:solidFill>
                  <a:prstClr val="black"/>
                </a:solidFill>
              </a:rPr>
              <a:t>  R = OCH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99" y="1338660"/>
            <a:ext cx="5435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A. Induction of Carcinogen Metabolizing Enzymes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1493" y="4793163"/>
            <a:ext cx="417293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GB1 (R´ = R</a:t>
            </a:r>
            <a:r>
              <a:rPr lang="pt-BR" b="1" baseline="30000" dirty="0">
                <a:solidFill>
                  <a:prstClr val="black"/>
                </a:solidFill>
              </a:rPr>
              <a:t>2</a:t>
            </a:r>
            <a:r>
              <a:rPr lang="pt-BR" b="1" dirty="0">
                <a:solidFill>
                  <a:prstClr val="black"/>
                </a:solidFill>
              </a:rPr>
              <a:t> = R</a:t>
            </a:r>
            <a:r>
              <a:rPr lang="pt-BR" b="1" baseline="30000" dirty="0">
                <a:solidFill>
                  <a:prstClr val="black"/>
                </a:solidFill>
              </a:rPr>
              <a:t>3</a:t>
            </a:r>
            <a:r>
              <a:rPr lang="pt-BR" b="1" dirty="0">
                <a:solidFill>
                  <a:prstClr val="black"/>
                </a:solidFill>
              </a:rPr>
              <a:t> = R</a:t>
            </a:r>
            <a:r>
              <a:rPr lang="pt-BR" b="1" baseline="30000" dirty="0">
                <a:solidFill>
                  <a:prstClr val="black"/>
                </a:solidFill>
              </a:rPr>
              <a:t>5</a:t>
            </a:r>
            <a:r>
              <a:rPr lang="pt-BR" b="1" dirty="0">
                <a:solidFill>
                  <a:prstClr val="black"/>
                </a:solidFill>
              </a:rPr>
              <a:t> = H, R</a:t>
            </a:r>
            <a:r>
              <a:rPr lang="pt-BR" b="1" baseline="30000" dirty="0">
                <a:solidFill>
                  <a:prstClr val="black"/>
                </a:solidFill>
              </a:rPr>
              <a:t>4</a:t>
            </a:r>
            <a:r>
              <a:rPr lang="pt-BR" b="1" dirty="0">
                <a:solidFill>
                  <a:prstClr val="black"/>
                </a:solidFill>
              </a:rPr>
              <a:t> = OH)</a:t>
            </a:r>
          </a:p>
          <a:p>
            <a:r>
              <a:rPr lang="pt-BR" b="1" dirty="0">
                <a:solidFill>
                  <a:prstClr val="black"/>
                </a:solidFill>
              </a:rPr>
              <a:t>GB2 (R´ = R</a:t>
            </a:r>
            <a:r>
              <a:rPr lang="pt-BR" b="1" baseline="30000" dirty="0">
                <a:solidFill>
                  <a:prstClr val="black"/>
                </a:solidFill>
              </a:rPr>
              <a:t>2</a:t>
            </a:r>
            <a:r>
              <a:rPr lang="pt-BR" b="1" dirty="0">
                <a:solidFill>
                  <a:prstClr val="black"/>
                </a:solidFill>
              </a:rPr>
              <a:t> = R</a:t>
            </a:r>
            <a:r>
              <a:rPr lang="pt-BR" b="1" baseline="30000" dirty="0">
                <a:solidFill>
                  <a:prstClr val="black"/>
                </a:solidFill>
              </a:rPr>
              <a:t>4</a:t>
            </a:r>
            <a:r>
              <a:rPr lang="pt-BR" b="1" dirty="0">
                <a:solidFill>
                  <a:prstClr val="black"/>
                </a:solidFill>
              </a:rPr>
              <a:t> = R</a:t>
            </a:r>
            <a:r>
              <a:rPr lang="pt-BR" b="1" baseline="30000" dirty="0">
                <a:solidFill>
                  <a:prstClr val="black"/>
                </a:solidFill>
              </a:rPr>
              <a:t>5</a:t>
            </a:r>
            <a:r>
              <a:rPr lang="pt-BR" b="1" dirty="0">
                <a:solidFill>
                  <a:prstClr val="black"/>
                </a:solidFill>
              </a:rPr>
              <a:t> = H, R</a:t>
            </a:r>
            <a:r>
              <a:rPr lang="pt-BR" b="1" baseline="30000" dirty="0">
                <a:solidFill>
                  <a:prstClr val="black"/>
                </a:solidFill>
              </a:rPr>
              <a:t>3</a:t>
            </a:r>
            <a:r>
              <a:rPr lang="pt-BR" b="1" dirty="0">
                <a:solidFill>
                  <a:prstClr val="black"/>
                </a:solidFill>
              </a:rPr>
              <a:t> = OH)</a:t>
            </a:r>
          </a:p>
          <a:p>
            <a:r>
              <a:rPr lang="pt-BR" b="1" dirty="0">
                <a:solidFill>
                  <a:prstClr val="black"/>
                </a:solidFill>
              </a:rPr>
              <a:t>KF   (R</a:t>
            </a:r>
            <a:r>
              <a:rPr lang="pt-BR" b="1" baseline="30000" dirty="0">
                <a:solidFill>
                  <a:prstClr val="black"/>
                </a:solidFill>
              </a:rPr>
              <a:t>3</a:t>
            </a:r>
            <a:r>
              <a:rPr lang="pt-BR" b="1" dirty="0">
                <a:solidFill>
                  <a:prstClr val="black"/>
                </a:solidFill>
              </a:rPr>
              <a:t> = R</a:t>
            </a:r>
            <a:r>
              <a:rPr lang="pt-BR" b="1" baseline="30000" dirty="0">
                <a:solidFill>
                  <a:prstClr val="black"/>
                </a:solidFill>
              </a:rPr>
              <a:t>5</a:t>
            </a:r>
            <a:r>
              <a:rPr lang="pt-BR" b="1" dirty="0">
                <a:solidFill>
                  <a:prstClr val="black"/>
                </a:solidFill>
              </a:rPr>
              <a:t> = H, </a:t>
            </a:r>
            <a:r>
              <a:rPr lang="pt-BR" b="1" dirty="0" smtClean="0">
                <a:solidFill>
                  <a:prstClr val="black"/>
                </a:solidFill>
              </a:rPr>
              <a:t>R´ </a:t>
            </a:r>
            <a:r>
              <a:rPr lang="pt-BR" b="1" dirty="0">
                <a:solidFill>
                  <a:prstClr val="black"/>
                </a:solidFill>
              </a:rPr>
              <a:t>= R</a:t>
            </a:r>
            <a:r>
              <a:rPr lang="pt-BR" b="1" baseline="30000" dirty="0">
                <a:solidFill>
                  <a:prstClr val="black"/>
                </a:solidFill>
              </a:rPr>
              <a:t>4</a:t>
            </a:r>
            <a:r>
              <a:rPr lang="pt-BR" b="1" dirty="0">
                <a:solidFill>
                  <a:prstClr val="black"/>
                </a:solidFill>
              </a:rPr>
              <a:t> = OH, R</a:t>
            </a:r>
            <a:r>
              <a:rPr lang="pt-BR" b="1" baseline="30000" dirty="0">
                <a:solidFill>
                  <a:prstClr val="black"/>
                </a:solidFill>
              </a:rPr>
              <a:t>2</a:t>
            </a:r>
            <a:r>
              <a:rPr lang="pt-BR" b="1" dirty="0">
                <a:solidFill>
                  <a:prstClr val="black"/>
                </a:solidFill>
              </a:rPr>
              <a:t> = OCH</a:t>
            </a:r>
            <a:r>
              <a:rPr lang="pt-BR" b="1" baseline="-25000" dirty="0">
                <a:solidFill>
                  <a:prstClr val="black"/>
                </a:solidFill>
              </a:rPr>
              <a:t>3</a:t>
            </a:r>
            <a:r>
              <a:rPr lang="pt-BR" b="1" dirty="0">
                <a:solidFill>
                  <a:prstClr val="black"/>
                </a:solidFill>
              </a:rPr>
              <a:t>)</a:t>
            </a:r>
          </a:p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7638" y="5962710"/>
            <a:ext cx="333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From Bitter kola: </a:t>
            </a:r>
            <a:r>
              <a:rPr lang="en-US" sz="2000" i="1" dirty="0" err="1">
                <a:solidFill>
                  <a:prstClr val="black"/>
                </a:solidFill>
              </a:rPr>
              <a:t>Garcinia</a:t>
            </a:r>
            <a:r>
              <a:rPr lang="en-US" sz="2000" i="1" dirty="0">
                <a:solidFill>
                  <a:prstClr val="black"/>
                </a:solidFill>
              </a:rPr>
              <a:t> kola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2" y="5984965"/>
            <a:ext cx="2815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From </a:t>
            </a:r>
            <a:r>
              <a:rPr lang="en-US" sz="2000" i="1" dirty="0" err="1">
                <a:solidFill>
                  <a:prstClr val="black"/>
                </a:solidFill>
              </a:rPr>
              <a:t>Garcinia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densivenia</a:t>
            </a:r>
            <a:endParaRPr lang="en-US" sz="2000" i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3054" y="381001"/>
            <a:ext cx="40535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</a:rPr>
              <a:t>ANTICANCER   AGENTS</a:t>
            </a:r>
            <a:br>
              <a:rPr lang="en-US" sz="2400" b="1" dirty="0">
                <a:solidFill>
                  <a:prstClr val="black"/>
                </a:solidFill>
              </a:rPr>
            </a:br>
            <a:r>
              <a:rPr lang="en-US" b="1" dirty="0">
                <a:solidFill>
                  <a:prstClr val="black"/>
                </a:solidFill>
              </a:rPr>
              <a:t>1. CANCER CHEMOPREVENTIVE AGENTS</a:t>
            </a:r>
            <a:r>
              <a:rPr lang="en-US" dirty="0">
                <a:solidFill>
                  <a:prstClr val="black"/>
                </a:solidFill>
              </a:rPr>
              <a:t>.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2. CANCER  CHEMOTHERAPEUTIC  AGENTS.</a:t>
            </a:r>
            <a:br>
              <a:rPr lang="en-US" sz="3100" dirty="0" smtClean="0"/>
            </a:br>
            <a:r>
              <a:rPr lang="en-US" sz="3100" dirty="0" smtClean="0"/>
              <a:t>A.  Cytotoxicity to tumor cells.</a:t>
            </a:r>
            <a:br>
              <a:rPr lang="en-US" sz="3100" dirty="0" smtClean="0"/>
            </a:br>
            <a:r>
              <a:rPr lang="en-US" sz="3100" dirty="0" smtClean="0"/>
              <a:t>i). Alkaloids.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438400"/>
            <a:ext cx="3352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894" y="4707234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3698984"/>
            <a:ext cx="2262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err="1">
                <a:solidFill>
                  <a:prstClr val="black"/>
                </a:solidFill>
              </a:rPr>
              <a:t>Nitidine</a:t>
            </a:r>
            <a:r>
              <a:rPr lang="en-US" sz="2400" dirty="0">
                <a:solidFill>
                  <a:prstClr val="black"/>
                </a:solidFill>
              </a:rPr>
              <a:t> chloride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494" y="5957275"/>
            <a:ext cx="15635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 err="1">
                <a:solidFill>
                  <a:prstClr val="black"/>
                </a:solidFill>
              </a:rPr>
              <a:t>Fagaronine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2" y="2209800"/>
            <a:ext cx="342899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475018" y="47822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                                           R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       R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	R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1" y="5171753"/>
            <a:ext cx="4075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prstClr val="black"/>
                </a:solidFill>
              </a:rPr>
              <a:t>Palmatine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  <a:r>
              <a:rPr lang="en-US" dirty="0">
                <a:solidFill>
                  <a:prstClr val="black"/>
                </a:solidFill>
              </a:rPr>
              <a:t>	       </a:t>
            </a:r>
            <a:r>
              <a:rPr lang="en-US" dirty="0" err="1">
                <a:solidFill>
                  <a:prstClr val="black"/>
                </a:solidFill>
              </a:rPr>
              <a:t>Cl</a:t>
            </a:r>
            <a:r>
              <a:rPr lang="en-US" dirty="0">
                <a:solidFill>
                  <a:prstClr val="black"/>
                </a:solidFill>
              </a:rPr>
              <a:t>	OCH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	 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08453" y="575893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400" dirty="0">
                <a:solidFill>
                  <a:prstClr val="black"/>
                </a:solidFill>
              </a:rPr>
              <a:t>Coralyne sulfoacetate</a:t>
            </a:r>
            <a:r>
              <a:rPr lang="it-IT" dirty="0">
                <a:solidFill>
                  <a:prstClr val="black"/>
                </a:solidFill>
              </a:rPr>
              <a:t>: AcSO</a:t>
            </a:r>
            <a:r>
              <a:rPr lang="it-IT" baseline="-25000" dirty="0">
                <a:solidFill>
                  <a:prstClr val="black"/>
                </a:solidFill>
              </a:rPr>
              <a:t>3</a:t>
            </a:r>
            <a:r>
              <a:rPr lang="it-IT" dirty="0">
                <a:solidFill>
                  <a:prstClr val="black"/>
                </a:solidFill>
              </a:rPr>
              <a:t>  H    OCH</a:t>
            </a:r>
            <a:r>
              <a:rPr lang="it-IT" baseline="-25000" dirty="0">
                <a:solidFill>
                  <a:prstClr val="black"/>
                </a:solidFill>
              </a:rPr>
              <a:t>3</a:t>
            </a:r>
            <a:endParaRPr lang="en-US" baseline="-25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809" y="1447800"/>
            <a:ext cx="33951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From </a:t>
            </a:r>
            <a:r>
              <a:rPr lang="en-US" sz="2400" i="1" dirty="0" err="1">
                <a:solidFill>
                  <a:prstClr val="black"/>
                </a:solidFill>
              </a:rPr>
              <a:t>Fagara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macrophylla</a:t>
            </a:r>
            <a:endParaRPr lang="en-US" sz="2400" i="1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            (Nigeria)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1447800"/>
            <a:ext cx="3800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From </a:t>
            </a:r>
            <a:r>
              <a:rPr lang="en-US" sz="2400" i="1" dirty="0" err="1">
                <a:solidFill>
                  <a:prstClr val="black"/>
                </a:solidFill>
              </a:rPr>
              <a:t>Rhigiocarya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racemifera</a:t>
            </a:r>
            <a:endParaRPr lang="en-US" sz="2400" i="1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                 (Ghana)</a:t>
            </a:r>
          </a:p>
        </p:txBody>
      </p:sp>
    </p:spTree>
    <p:extLst>
      <p:ext uri="{BB962C8B-B14F-4D97-AF65-F5344CB8AC3E}">
        <p14:creationId xmlns:p14="http://schemas.microsoft.com/office/powerpoint/2010/main" val="276485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4478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447800"/>
            <a:ext cx="3429000" cy="257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352802" y="609600"/>
            <a:ext cx="1837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Peptide Alkaloids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2" y="4876800"/>
            <a:ext cx="1624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Phakellistan</a:t>
            </a:r>
            <a:r>
              <a:rPr lang="en-US" b="1" dirty="0">
                <a:solidFill>
                  <a:prstClr val="black"/>
                </a:solidFill>
              </a:rPr>
              <a:t>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4876800"/>
            <a:ext cx="1463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</a:rPr>
              <a:t>Cyclogossin</a:t>
            </a:r>
            <a:r>
              <a:rPr lang="en-US" b="1" dirty="0">
                <a:solidFill>
                  <a:prstClr val="black"/>
                </a:solidFill>
              </a:rPr>
              <a:t>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486400"/>
            <a:ext cx="3813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From marine sponge </a:t>
            </a:r>
            <a:r>
              <a:rPr lang="en-US" sz="2000" i="1" dirty="0" err="1">
                <a:solidFill>
                  <a:prstClr val="black"/>
                </a:solidFill>
              </a:rPr>
              <a:t>Phakellia</a:t>
            </a:r>
            <a:r>
              <a:rPr lang="en-US" sz="2000" i="1" dirty="0">
                <a:solidFill>
                  <a:prstClr val="black"/>
                </a:solidFill>
              </a:rPr>
              <a:t> spp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5486400"/>
            <a:ext cx="41739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From </a:t>
            </a:r>
            <a:r>
              <a:rPr lang="en-US" sz="2000" dirty="0" err="1">
                <a:solidFill>
                  <a:prstClr val="black"/>
                </a:solidFill>
              </a:rPr>
              <a:t>Lumulum</a:t>
            </a:r>
            <a:r>
              <a:rPr lang="en-US" sz="2000" dirty="0">
                <a:solidFill>
                  <a:prstClr val="black"/>
                </a:solidFill>
              </a:rPr>
              <a:t> (</a:t>
            </a:r>
            <a:r>
              <a:rPr lang="en-US" sz="2000" i="1" dirty="0" err="1">
                <a:solidFill>
                  <a:prstClr val="black"/>
                </a:solidFill>
              </a:rPr>
              <a:t>Jatropha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gossypifolia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             (Togo and Senegal)</a:t>
            </a:r>
          </a:p>
        </p:txBody>
      </p:sp>
    </p:spTree>
    <p:extLst>
      <p:ext uri="{BB962C8B-B14F-4D97-AF65-F5344CB8AC3E}">
        <p14:creationId xmlns:p14="http://schemas.microsoft.com/office/powerpoint/2010/main" val="42540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657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364697" y="533400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ii). </a:t>
            </a:r>
            <a:r>
              <a:rPr lang="en-US" b="1" dirty="0" err="1">
                <a:solidFill>
                  <a:prstClr val="black"/>
                </a:solidFill>
              </a:rPr>
              <a:t>Lignans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4383" y="4191000"/>
            <a:ext cx="5791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prstClr val="black"/>
                </a:solidFill>
              </a:rPr>
              <a:t>	       	</a:t>
            </a:r>
            <a:r>
              <a:rPr lang="pt-BR" sz="1600" b="1" dirty="0">
                <a:solidFill>
                  <a:prstClr val="black"/>
                </a:solidFill>
              </a:rPr>
              <a:t>R</a:t>
            </a:r>
            <a:r>
              <a:rPr lang="pt-BR" sz="1600" b="1" baseline="-25000" dirty="0">
                <a:solidFill>
                  <a:prstClr val="black"/>
                </a:solidFill>
              </a:rPr>
              <a:t>1</a:t>
            </a:r>
            <a:r>
              <a:rPr lang="pt-BR" sz="1600" b="1" dirty="0">
                <a:solidFill>
                  <a:prstClr val="black"/>
                </a:solidFill>
              </a:rPr>
              <a:t>	R</a:t>
            </a:r>
            <a:r>
              <a:rPr lang="pt-BR" sz="1600" b="1" baseline="-25000" dirty="0">
                <a:solidFill>
                  <a:prstClr val="black"/>
                </a:solidFill>
              </a:rPr>
              <a:t>2`</a:t>
            </a:r>
            <a:r>
              <a:rPr lang="pt-BR" sz="1600" b="1" dirty="0">
                <a:solidFill>
                  <a:prstClr val="black"/>
                </a:solidFill>
              </a:rPr>
              <a:t>       R</a:t>
            </a:r>
            <a:r>
              <a:rPr lang="pt-BR" sz="1600" b="1" baseline="-25000" dirty="0">
                <a:solidFill>
                  <a:prstClr val="black"/>
                </a:solidFill>
              </a:rPr>
              <a:t>3</a:t>
            </a:r>
            <a:r>
              <a:rPr lang="pt-BR" sz="1600" b="1" dirty="0">
                <a:solidFill>
                  <a:prstClr val="black"/>
                </a:solidFill>
              </a:rPr>
              <a:t>       R</a:t>
            </a:r>
            <a:r>
              <a:rPr lang="pt-BR" sz="1600" b="1" baseline="-25000" dirty="0">
                <a:solidFill>
                  <a:prstClr val="black"/>
                </a:solidFill>
              </a:rPr>
              <a:t>4</a:t>
            </a:r>
            <a:r>
              <a:rPr lang="pt-BR" sz="1600" b="1" dirty="0">
                <a:solidFill>
                  <a:prstClr val="black"/>
                </a:solidFill>
              </a:rPr>
              <a:t>          R</a:t>
            </a:r>
            <a:r>
              <a:rPr lang="pt-BR" sz="1600" b="1" baseline="-25000" dirty="0">
                <a:solidFill>
                  <a:prstClr val="black"/>
                </a:solidFill>
              </a:rPr>
              <a:t>5</a:t>
            </a:r>
          </a:p>
          <a:p>
            <a:r>
              <a:rPr lang="pt-BR" sz="1600" b="1" dirty="0">
                <a:solidFill>
                  <a:prstClr val="black"/>
                </a:solidFill>
              </a:rPr>
              <a:t>Kielcorin:</a:t>
            </a:r>
            <a:r>
              <a:rPr lang="pt-BR" sz="1600" dirty="0">
                <a:solidFill>
                  <a:prstClr val="black"/>
                </a:solidFill>
              </a:rPr>
              <a:t>	                   OCH</a:t>
            </a:r>
            <a:r>
              <a:rPr lang="pt-BR" sz="1600" baseline="-25000" dirty="0">
                <a:solidFill>
                  <a:prstClr val="black"/>
                </a:solidFill>
              </a:rPr>
              <a:t>3</a:t>
            </a:r>
            <a:r>
              <a:rPr lang="pt-BR" sz="1600" dirty="0">
                <a:solidFill>
                  <a:prstClr val="black"/>
                </a:solidFill>
              </a:rPr>
              <a:t>	H          H	      H	H</a:t>
            </a:r>
          </a:p>
          <a:p>
            <a:r>
              <a:rPr lang="pt-BR" sz="1600" b="1" dirty="0">
                <a:solidFill>
                  <a:prstClr val="black"/>
                </a:solidFill>
              </a:rPr>
              <a:t>Isocadensin D:</a:t>
            </a:r>
            <a:r>
              <a:rPr lang="pt-BR" sz="1600" dirty="0">
                <a:solidFill>
                  <a:prstClr val="black"/>
                </a:solidFill>
              </a:rPr>
              <a:t>             OCH</a:t>
            </a:r>
            <a:r>
              <a:rPr lang="pt-BR" sz="1600" baseline="-25000" dirty="0">
                <a:solidFill>
                  <a:prstClr val="black"/>
                </a:solidFill>
              </a:rPr>
              <a:t>3</a:t>
            </a:r>
            <a:r>
              <a:rPr lang="pt-BR" sz="1600" dirty="0">
                <a:solidFill>
                  <a:prstClr val="black"/>
                </a:solidFill>
              </a:rPr>
              <a:t>	H          OCH</a:t>
            </a:r>
            <a:r>
              <a:rPr lang="pt-BR" sz="1600" baseline="-25000" dirty="0">
                <a:solidFill>
                  <a:prstClr val="black"/>
                </a:solidFill>
              </a:rPr>
              <a:t>3</a:t>
            </a:r>
            <a:r>
              <a:rPr lang="pt-BR" sz="1600" dirty="0">
                <a:solidFill>
                  <a:prstClr val="black"/>
                </a:solidFill>
              </a:rPr>
              <a:t>   H          COCH</a:t>
            </a:r>
            <a:r>
              <a:rPr lang="pt-BR" sz="1600" baseline="-25000" dirty="0">
                <a:solidFill>
                  <a:prstClr val="black"/>
                </a:solidFill>
              </a:rPr>
              <a:t>3</a:t>
            </a:r>
          </a:p>
          <a:p>
            <a:r>
              <a:rPr lang="pt-BR" sz="1600" b="1" dirty="0">
                <a:solidFill>
                  <a:prstClr val="black"/>
                </a:solidFill>
              </a:rPr>
              <a:t>Cadensin G:</a:t>
            </a:r>
            <a:r>
              <a:rPr lang="pt-BR" sz="1600" dirty="0">
                <a:solidFill>
                  <a:prstClr val="black"/>
                </a:solidFill>
              </a:rPr>
              <a:t>                   H	OH       OH	      OCH</a:t>
            </a:r>
            <a:r>
              <a:rPr lang="pt-BR" sz="1600" baseline="-25000" dirty="0">
                <a:solidFill>
                  <a:prstClr val="black"/>
                </a:solidFill>
              </a:rPr>
              <a:t>3</a:t>
            </a:r>
            <a:r>
              <a:rPr lang="pt-BR" sz="1600" dirty="0">
                <a:solidFill>
                  <a:prstClr val="black"/>
                </a:solidFill>
              </a:rPr>
              <a:t>	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2" y="5562600"/>
            <a:ext cx="6389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      From </a:t>
            </a:r>
            <a:r>
              <a:rPr lang="en-US" sz="2000" i="1" dirty="0" err="1">
                <a:solidFill>
                  <a:prstClr val="black"/>
                </a:solidFill>
              </a:rPr>
              <a:t>Psorospermum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febrifugum</a:t>
            </a:r>
            <a:r>
              <a:rPr lang="en-US" sz="2000" dirty="0">
                <a:solidFill>
                  <a:prstClr val="black"/>
                </a:solidFill>
              </a:rPr>
              <a:t> (W. African countries)</a:t>
            </a:r>
          </a:p>
        </p:txBody>
      </p:sp>
    </p:spTree>
    <p:extLst>
      <p:ext uri="{BB962C8B-B14F-4D97-AF65-F5344CB8AC3E}">
        <p14:creationId xmlns:p14="http://schemas.microsoft.com/office/powerpoint/2010/main" val="814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593" y="1905000"/>
            <a:ext cx="327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3352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307367" y="152404"/>
            <a:ext cx="2120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iii). </a:t>
            </a:r>
            <a:r>
              <a:rPr lang="en-US" sz="2400" b="1" dirty="0" err="1">
                <a:solidFill>
                  <a:prstClr val="black"/>
                </a:solidFill>
              </a:rPr>
              <a:t>Terpenoids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2" y="914400"/>
            <a:ext cx="23632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a). </a:t>
            </a:r>
            <a:r>
              <a:rPr lang="en-US" sz="2000" b="1" dirty="0" err="1">
                <a:solidFill>
                  <a:prstClr val="black"/>
                </a:solidFill>
              </a:rPr>
              <a:t>Sesquiterpenoids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914400"/>
            <a:ext cx="1949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b). </a:t>
            </a:r>
            <a:r>
              <a:rPr lang="en-US" sz="2000" b="1" dirty="0" err="1">
                <a:solidFill>
                  <a:prstClr val="black"/>
                </a:solidFill>
              </a:rPr>
              <a:t>Triterpenoids</a:t>
            </a:r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2" y="4572000"/>
            <a:ext cx="2011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Vernodalin</a:t>
            </a:r>
            <a:r>
              <a:rPr lang="en-US" dirty="0">
                <a:solidFill>
                  <a:prstClr val="black"/>
                </a:solidFill>
              </a:rPr>
              <a:t>: R = CH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865593" y="5105400"/>
            <a:ext cx="2727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Dihydrovernodalin</a:t>
            </a:r>
            <a:r>
              <a:rPr lang="en-US" dirty="0">
                <a:solidFill>
                  <a:prstClr val="black"/>
                </a:solidFill>
              </a:rPr>
              <a:t>: R = CH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069931" y="4572000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Nimbolide</a:t>
            </a:r>
            <a:r>
              <a:rPr lang="en-US" dirty="0">
                <a:solidFill>
                  <a:prstClr val="black"/>
                </a:solidFill>
              </a:rPr>
              <a:t>: R = O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5400" y="5105400"/>
            <a:ext cx="2698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28-Deoxynimbolide: R = H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638800"/>
            <a:ext cx="4238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From Bitter leaf (</a:t>
            </a:r>
            <a:r>
              <a:rPr lang="en-US" sz="2000" i="1" dirty="0" err="1">
                <a:solidFill>
                  <a:prstClr val="black"/>
                </a:solidFill>
              </a:rPr>
              <a:t>Vernonia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amygdalina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5638800"/>
            <a:ext cx="4141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From </a:t>
            </a:r>
            <a:r>
              <a:rPr lang="en-US" sz="2000" dirty="0" err="1">
                <a:solidFill>
                  <a:prstClr val="black"/>
                </a:solidFill>
              </a:rPr>
              <a:t>Dogon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yaro</a:t>
            </a:r>
            <a:r>
              <a:rPr lang="en-US" sz="2000" dirty="0">
                <a:solidFill>
                  <a:prstClr val="black"/>
                </a:solidFill>
              </a:rPr>
              <a:t> (</a:t>
            </a:r>
            <a:r>
              <a:rPr lang="en-US" sz="2000" dirty="0" err="1">
                <a:solidFill>
                  <a:prstClr val="black"/>
                </a:solidFill>
              </a:rPr>
              <a:t>Azadirachta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indica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6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378151"/>
              </p:ext>
            </p:extLst>
          </p:nvPr>
        </p:nvGraphicFramePr>
        <p:xfrm>
          <a:off x="1676400" y="1600200"/>
          <a:ext cx="52578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r:id="rId3" imgW="2193480" imgH="533520" progId="CorelDRAW.Graphic.12">
                  <p:embed/>
                </p:oleObj>
              </mc:Choice>
              <mc:Fallback>
                <p:oleObj r:id="rId3" imgW="2193480" imgH="53352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0"/>
                        <a:ext cx="5257800" cy="228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585190" y="152404"/>
            <a:ext cx="26084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iv).  Miscellaneous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600" y="990600"/>
            <a:ext cx="3042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Gamma-</a:t>
            </a:r>
            <a:r>
              <a:rPr lang="en-US" sz="2000" dirty="0" err="1">
                <a:solidFill>
                  <a:prstClr val="black"/>
                </a:solidFill>
              </a:rPr>
              <a:t>linolenic</a:t>
            </a:r>
            <a:r>
              <a:rPr lang="en-US" sz="2000" dirty="0">
                <a:solidFill>
                  <a:prstClr val="black"/>
                </a:solidFill>
              </a:rPr>
              <a:t> acid: GLA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0678" y="5410200"/>
            <a:ext cx="4037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GLA’s biochemical precursor, </a:t>
            </a:r>
            <a:r>
              <a:rPr lang="en-US" b="1" dirty="0">
                <a:solidFill>
                  <a:prstClr val="black"/>
                </a:solidFill>
              </a:rPr>
              <a:t>linoleic acid</a:t>
            </a:r>
          </a:p>
        </p:txBody>
      </p:sp>
      <p:sp>
        <p:nvSpPr>
          <p:cNvPr id="7" name="Rectangle 6"/>
          <p:cNvSpPr/>
          <p:nvPr/>
        </p:nvSpPr>
        <p:spPr>
          <a:xfrm>
            <a:off x="1435315" y="4953000"/>
            <a:ext cx="691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solidFill>
                  <a:prstClr val="black"/>
                </a:solidFill>
              </a:rPr>
              <a:t>Pentaclethra</a:t>
            </a:r>
            <a:r>
              <a:rPr lang="en-US" i="1" dirty="0">
                <a:solidFill>
                  <a:prstClr val="black"/>
                </a:solidFill>
              </a:rPr>
              <a:t> </a:t>
            </a:r>
            <a:r>
              <a:rPr lang="en-US" i="1" dirty="0" err="1">
                <a:solidFill>
                  <a:prstClr val="black"/>
                </a:solidFill>
              </a:rPr>
              <a:t>macrophylla</a:t>
            </a:r>
            <a:r>
              <a:rPr lang="en-US" i="1" dirty="0">
                <a:solidFill>
                  <a:prstClr val="black"/>
                </a:solidFill>
              </a:rPr>
              <a:t>:  </a:t>
            </a:r>
            <a:r>
              <a:rPr lang="en-US" dirty="0" err="1">
                <a:solidFill>
                  <a:prstClr val="black"/>
                </a:solidFill>
              </a:rPr>
              <a:t>Ugba</a:t>
            </a:r>
            <a:r>
              <a:rPr lang="en-US" dirty="0">
                <a:solidFill>
                  <a:prstClr val="black"/>
                </a:solidFill>
              </a:rPr>
              <a:t> or </a:t>
            </a:r>
            <a:r>
              <a:rPr lang="en-US" dirty="0" err="1">
                <a:solidFill>
                  <a:prstClr val="black"/>
                </a:solidFill>
              </a:rPr>
              <a:t>Ukpaka</a:t>
            </a:r>
            <a:r>
              <a:rPr lang="en-US" dirty="0">
                <a:solidFill>
                  <a:prstClr val="black"/>
                </a:solidFill>
              </a:rPr>
              <a:t> bean(Igbo, Nigeria) is rich in</a:t>
            </a:r>
          </a:p>
        </p:txBody>
      </p:sp>
    </p:spTree>
    <p:extLst>
      <p:ext uri="{BB962C8B-B14F-4D97-AF65-F5344CB8AC3E}">
        <p14:creationId xmlns:p14="http://schemas.microsoft.com/office/powerpoint/2010/main" val="34241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1524000"/>
            <a:ext cx="4648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447802" y="152400"/>
            <a:ext cx="6637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B.  </a:t>
            </a:r>
            <a:r>
              <a:rPr lang="en-US" sz="2800" b="1" dirty="0">
                <a:solidFill>
                  <a:prstClr val="black"/>
                </a:solidFill>
              </a:rPr>
              <a:t>Reversal of multi-drug resistance (MDR)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066800"/>
            <a:ext cx="40012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The </a:t>
            </a:r>
            <a:r>
              <a:rPr lang="en-US" sz="2000" b="1" dirty="0" err="1">
                <a:solidFill>
                  <a:prstClr val="black"/>
                </a:solidFill>
              </a:rPr>
              <a:t>Bisbenzylisoquinoline</a:t>
            </a:r>
            <a:r>
              <a:rPr lang="en-US" sz="2000" b="1" dirty="0">
                <a:solidFill>
                  <a:prstClr val="black"/>
                </a:solidFill>
              </a:rPr>
              <a:t> alkaloids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1" y="4953004"/>
            <a:ext cx="7111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prstClr val="black"/>
                </a:solidFill>
              </a:rPr>
              <a:t>Isotrilobine</a:t>
            </a:r>
            <a:r>
              <a:rPr lang="pt-BR" dirty="0">
                <a:solidFill>
                  <a:prstClr val="black"/>
                </a:solidFill>
              </a:rPr>
              <a:t>: R</a:t>
            </a:r>
            <a:r>
              <a:rPr lang="pt-BR" baseline="-25000" dirty="0">
                <a:solidFill>
                  <a:prstClr val="black"/>
                </a:solidFill>
              </a:rPr>
              <a:t>1 </a:t>
            </a:r>
            <a:r>
              <a:rPr lang="pt-BR" dirty="0">
                <a:solidFill>
                  <a:prstClr val="black"/>
                </a:solidFill>
              </a:rPr>
              <a:t>= R</a:t>
            </a:r>
            <a:r>
              <a:rPr lang="pt-BR" baseline="-25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= CH</a:t>
            </a:r>
            <a:r>
              <a:rPr lang="pt-BR" baseline="-25000" dirty="0">
                <a:solidFill>
                  <a:prstClr val="black"/>
                </a:solidFill>
              </a:rPr>
              <a:t>3</a:t>
            </a:r>
            <a:r>
              <a:rPr lang="pt-BR" dirty="0">
                <a:solidFill>
                  <a:prstClr val="black"/>
                </a:solidFill>
              </a:rPr>
              <a:t>    Trilobine: R</a:t>
            </a:r>
            <a:r>
              <a:rPr lang="pt-BR" baseline="-25000" dirty="0">
                <a:solidFill>
                  <a:prstClr val="black"/>
                </a:solidFill>
              </a:rPr>
              <a:t>1</a:t>
            </a:r>
            <a:r>
              <a:rPr lang="pt-BR" dirty="0">
                <a:solidFill>
                  <a:prstClr val="black"/>
                </a:solidFill>
              </a:rPr>
              <a:t> = H, R</a:t>
            </a:r>
            <a:r>
              <a:rPr lang="pt-BR" baseline="-25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= CH</a:t>
            </a:r>
            <a:r>
              <a:rPr lang="pt-BR" baseline="-25000" dirty="0">
                <a:solidFill>
                  <a:prstClr val="black"/>
                </a:solidFill>
              </a:rPr>
              <a:t>3 </a:t>
            </a:r>
            <a:r>
              <a:rPr lang="pt-BR" dirty="0">
                <a:solidFill>
                  <a:prstClr val="black"/>
                </a:solidFill>
              </a:rPr>
              <a:t>                    </a:t>
            </a:r>
            <a:r>
              <a:rPr lang="pt-BR" b="1" dirty="0">
                <a:solidFill>
                  <a:prstClr val="black"/>
                </a:solidFill>
              </a:rPr>
              <a:t>Cosculine</a:t>
            </a:r>
            <a:r>
              <a:rPr lang="pt-BR" dirty="0">
                <a:solidFill>
                  <a:prstClr val="black"/>
                </a:solidFill>
              </a:rPr>
              <a:t>: R</a:t>
            </a:r>
            <a:r>
              <a:rPr lang="pt-BR" baseline="-25000" dirty="0">
                <a:solidFill>
                  <a:prstClr val="black"/>
                </a:solidFill>
              </a:rPr>
              <a:t>1</a:t>
            </a:r>
            <a:r>
              <a:rPr lang="pt-BR" dirty="0">
                <a:solidFill>
                  <a:prstClr val="black"/>
                </a:solidFill>
              </a:rPr>
              <a:t> = CH</a:t>
            </a:r>
            <a:r>
              <a:rPr lang="pt-BR" baseline="-25000" dirty="0">
                <a:solidFill>
                  <a:prstClr val="black"/>
                </a:solidFill>
              </a:rPr>
              <a:t>3</a:t>
            </a:r>
            <a:r>
              <a:rPr lang="pt-BR" dirty="0">
                <a:solidFill>
                  <a:prstClr val="black"/>
                </a:solidFill>
              </a:rPr>
              <a:t>, R</a:t>
            </a:r>
            <a:r>
              <a:rPr lang="pt-BR" baseline="-25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= H   </a:t>
            </a:r>
            <a:r>
              <a:rPr lang="pt-BR" b="1" dirty="0">
                <a:solidFill>
                  <a:prstClr val="black"/>
                </a:solidFill>
              </a:rPr>
              <a:t>Trigilletimine</a:t>
            </a:r>
            <a:r>
              <a:rPr lang="pt-BR" dirty="0">
                <a:solidFill>
                  <a:prstClr val="black"/>
                </a:solidFill>
              </a:rPr>
              <a:t>: R</a:t>
            </a:r>
            <a:r>
              <a:rPr lang="pt-BR" baseline="-25000" dirty="0">
                <a:solidFill>
                  <a:prstClr val="black"/>
                </a:solidFill>
              </a:rPr>
              <a:t>1</a:t>
            </a:r>
            <a:r>
              <a:rPr lang="pt-BR" dirty="0">
                <a:solidFill>
                  <a:prstClr val="black"/>
                </a:solidFill>
              </a:rPr>
              <a:t> = R</a:t>
            </a:r>
            <a:r>
              <a:rPr lang="pt-BR" baseline="-25000" dirty="0">
                <a:solidFill>
                  <a:prstClr val="black"/>
                </a:solidFill>
              </a:rPr>
              <a:t>2</a:t>
            </a:r>
            <a:r>
              <a:rPr lang="pt-BR" dirty="0">
                <a:solidFill>
                  <a:prstClr val="black"/>
                </a:solidFill>
              </a:rPr>
              <a:t> = CH</a:t>
            </a:r>
            <a:r>
              <a:rPr lang="pt-BR" baseline="-25000" dirty="0">
                <a:solidFill>
                  <a:prstClr val="black"/>
                </a:solidFill>
              </a:rPr>
              <a:t>3</a:t>
            </a:r>
            <a:r>
              <a:rPr lang="pt-BR" dirty="0">
                <a:solidFill>
                  <a:prstClr val="black"/>
                </a:solidFill>
              </a:rPr>
              <a:t>, B = Aromatic.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2" y="5715000"/>
            <a:ext cx="7280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          From </a:t>
            </a:r>
            <a:r>
              <a:rPr lang="en-US" sz="2000" i="1" dirty="0" err="1">
                <a:solidFill>
                  <a:prstClr val="black"/>
                </a:solidFill>
              </a:rPr>
              <a:t>Triclisia</a:t>
            </a:r>
            <a:r>
              <a:rPr lang="en-US" sz="2000" i="1" dirty="0">
                <a:solidFill>
                  <a:prstClr val="black"/>
                </a:solidFill>
              </a:rPr>
              <a:t> </a:t>
            </a:r>
            <a:r>
              <a:rPr lang="en-US" sz="2000" i="1" dirty="0" err="1">
                <a:solidFill>
                  <a:prstClr val="black"/>
                </a:solidFill>
              </a:rPr>
              <a:t>dictyophylla</a:t>
            </a:r>
            <a:r>
              <a:rPr lang="en-US" sz="2000" dirty="0">
                <a:solidFill>
                  <a:prstClr val="black"/>
                </a:solidFill>
              </a:rPr>
              <a:t> (Ghana and other parts of W. Africa)</a:t>
            </a:r>
          </a:p>
        </p:txBody>
      </p:sp>
    </p:spTree>
    <p:extLst>
      <p:ext uri="{BB962C8B-B14F-4D97-AF65-F5344CB8AC3E}">
        <p14:creationId xmlns:p14="http://schemas.microsoft.com/office/powerpoint/2010/main" val="38351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490</Words>
  <Application>Microsoft Office PowerPoint</Application>
  <PresentationFormat>On-screen Show (4:3)</PresentationFormat>
  <Paragraphs>68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Azure</vt:lpstr>
      <vt:lpstr>1_Azure</vt:lpstr>
      <vt:lpstr>CorelDRAW.Graphic.12</vt:lpstr>
      <vt:lpstr>Anticancer Potentials of Phytochemicals from Indigenous West African Plants</vt:lpstr>
      <vt:lpstr>ANTICANCER POTENTIALS OF W. AFRICAN PHYTOCHEMICALS.</vt:lpstr>
      <vt:lpstr>PowerPoint Presentation</vt:lpstr>
      <vt:lpstr>2. CANCER  CHEMOTHERAPEUTIC  AGENTS. A.  Cytotoxicity to tumor cells. i). Alkaloids.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NWANKWO</dc:creator>
  <cp:lastModifiedBy>NWANKWO</cp:lastModifiedBy>
  <cp:revision>13</cp:revision>
  <dcterms:created xsi:type="dcterms:W3CDTF">2017-06-12T21:41:19Z</dcterms:created>
  <dcterms:modified xsi:type="dcterms:W3CDTF">2017-06-16T00:40:01Z</dcterms:modified>
</cp:coreProperties>
</file>