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0" r:id="rId1"/>
  </p:sldMasterIdLst>
  <p:notesMasterIdLst>
    <p:notesMasterId r:id="rId42"/>
  </p:notesMasterIdLst>
  <p:sldIdLst>
    <p:sldId id="492" r:id="rId2"/>
    <p:sldId id="494" r:id="rId3"/>
    <p:sldId id="256" r:id="rId4"/>
    <p:sldId id="366" r:id="rId5"/>
    <p:sldId id="257" r:id="rId6"/>
    <p:sldId id="465" r:id="rId7"/>
    <p:sldId id="466" r:id="rId8"/>
    <p:sldId id="467"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0" r:id="rId22"/>
    <p:sldId id="481" r:id="rId23"/>
    <p:sldId id="482" r:id="rId24"/>
    <p:sldId id="483" r:id="rId25"/>
    <p:sldId id="484" r:id="rId26"/>
    <p:sldId id="485" r:id="rId27"/>
    <p:sldId id="486" r:id="rId28"/>
    <p:sldId id="487" r:id="rId29"/>
    <p:sldId id="488" r:id="rId30"/>
    <p:sldId id="489" r:id="rId31"/>
    <p:sldId id="490" r:id="rId32"/>
    <p:sldId id="456" r:id="rId33"/>
    <p:sldId id="458" r:id="rId34"/>
    <p:sldId id="457" r:id="rId35"/>
    <p:sldId id="460" r:id="rId36"/>
    <p:sldId id="459" r:id="rId37"/>
    <p:sldId id="464" r:id="rId38"/>
    <p:sldId id="365" r:id="rId39"/>
    <p:sldId id="316" r:id="rId40"/>
    <p:sldId id="496" r:id="rId4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inkPad" initials="T" lastIdx="1" clrIdx="0"/>
  <p:cmAuthor id="1" name="Natalia" initials="N"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289" autoAdjust="0"/>
    <p:restoredTop sz="86475" autoAdjust="0"/>
  </p:normalViewPr>
  <p:slideViewPr>
    <p:cSldViewPr>
      <p:cViewPr>
        <p:scale>
          <a:sx n="90" d="100"/>
          <a:sy n="90" d="100"/>
        </p:scale>
        <p:origin x="1344" y="924"/>
      </p:cViewPr>
      <p:guideLst>
        <p:guide orient="horz" pos="2160"/>
        <p:guide pos="2880"/>
      </p:guideLst>
    </p:cSldViewPr>
  </p:slideViewPr>
  <p:outlineViewPr>
    <p:cViewPr>
      <p:scale>
        <a:sx n="33" d="100"/>
        <a:sy n="33" d="100"/>
      </p:scale>
      <p:origin x="0" y="10008"/>
    </p:cViewPr>
  </p:outlineViewPr>
  <p:notesTextViewPr>
    <p:cViewPr>
      <p:scale>
        <a:sx n="1" d="1"/>
        <a:sy n="1" d="1"/>
      </p:scale>
      <p:origin x="0" y="0"/>
    </p:cViewPr>
  </p:notesTextViewPr>
  <p:sorterViewPr>
    <p:cViewPr>
      <p:scale>
        <a:sx n="140" d="100"/>
        <a:sy n="140" d="100"/>
      </p:scale>
      <p:origin x="0" y="69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e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 Id="rId9"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EE3B4-059A-43A4-98EB-A6E8D4CC22AF}" type="datetimeFigureOut">
              <a:rPr lang="cs-CZ" smtClean="0"/>
              <a:t>23.9.2015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A9191-763D-4908-A519-1E6E24FB9315}" type="slidenum">
              <a:rPr lang="cs-CZ" smtClean="0"/>
              <a:t>‹#›</a:t>
            </a:fld>
            <a:endParaRPr lang="cs-CZ"/>
          </a:p>
        </p:txBody>
      </p:sp>
    </p:spTree>
    <p:extLst>
      <p:ext uri="{BB962C8B-B14F-4D97-AF65-F5344CB8AC3E}">
        <p14:creationId xmlns:p14="http://schemas.microsoft.com/office/powerpoint/2010/main" val="232210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20EA9225-2127-461C-AF80-64C9FB7DCC4F}" type="datetimeFigureOut">
              <a:rPr lang="cs-CZ" smtClean="0"/>
              <a:t>23.9.2015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51D426-B7B8-45F3-BB0B-1714531BD1A6}"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20EA9225-2127-461C-AF80-64C9FB7DCC4F}" type="datetimeFigureOut">
              <a:rPr lang="cs-CZ" smtClean="0"/>
              <a:t>23.9.2015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51D426-B7B8-45F3-BB0B-1714531BD1A6}"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EA9225-2127-461C-AF80-64C9FB7DCC4F}" type="datetimeFigureOut">
              <a:rPr lang="cs-CZ" smtClean="0"/>
              <a:t>23.9.2015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51D426-B7B8-45F3-BB0B-1714531BD1A6}" type="slidenum">
              <a:rPr lang="cs-CZ" smtClean="0"/>
              <a:t>‹#›</a:t>
            </a:fld>
            <a:endParaRPr lang="cs-C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20EA9225-2127-461C-AF80-64C9FB7DCC4F}" type="datetimeFigureOut">
              <a:rPr lang="cs-CZ" smtClean="0"/>
              <a:t>23.9.2015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51D426-B7B8-45F3-BB0B-1714531BD1A6}" type="slidenum">
              <a:rPr lang="cs-CZ" smtClean="0"/>
              <a:t>‹#›</a:t>
            </a:fld>
            <a:endParaRPr lang="cs-CZ"/>
          </a:p>
        </p:txBody>
      </p:sp>
      <p:sp>
        <p:nvSpPr>
          <p:cNvPr id="7" name="Title 6"/>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20EA9225-2127-461C-AF80-64C9FB7DCC4F}" type="datetimeFigureOut">
              <a:rPr lang="cs-CZ" smtClean="0"/>
              <a:t>23.9.2015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6E51D426-B7B8-45F3-BB0B-1714531BD1A6}"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20EA9225-2127-461C-AF80-64C9FB7DCC4F}" type="datetimeFigureOut">
              <a:rPr lang="cs-CZ" smtClean="0"/>
              <a:t>23.9.2015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51D426-B7B8-45F3-BB0B-1714531BD1A6}" type="slidenum">
              <a:rPr lang="cs-CZ" smtClean="0"/>
              <a:t>‹#›</a:t>
            </a:fld>
            <a:endParaRPr lang="cs-CZ"/>
          </a:p>
        </p:txBody>
      </p:sp>
      <p:sp>
        <p:nvSpPr>
          <p:cNvPr id="9" name="Content Placeholder 8"/>
          <p:cNvSpPr>
            <a:spLocks noGrp="1"/>
          </p:cNvSpPr>
          <p:nvPr>
            <p:ph sz="quarter" idx="13"/>
          </p:nvPr>
        </p:nvSpPr>
        <p:spPr>
          <a:xfrm>
            <a:off x="676655"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20EA9225-2127-461C-AF80-64C9FB7DCC4F}" type="datetimeFigureOut">
              <a:rPr lang="cs-CZ" smtClean="0"/>
              <a:t>23.9.2015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6E51D426-B7B8-45F3-BB0B-1714531BD1A6}"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20EA9225-2127-461C-AF80-64C9FB7DCC4F}" type="datetimeFigureOut">
              <a:rPr lang="cs-CZ" smtClean="0"/>
              <a:t>23.9.2015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6E51D426-B7B8-45F3-BB0B-1714531BD1A6}"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EA9225-2127-461C-AF80-64C9FB7DCC4F}" type="datetimeFigureOut">
              <a:rPr lang="cs-CZ" smtClean="0"/>
              <a:t>23.9.2015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6E51D426-B7B8-45F3-BB0B-1714531BD1A6}"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EA9225-2127-461C-AF80-64C9FB7DCC4F}" type="datetimeFigureOut">
              <a:rPr lang="cs-CZ" smtClean="0"/>
              <a:t>23.9.2015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51D426-B7B8-45F3-BB0B-1714531BD1A6}" type="slidenum">
              <a:rPr lang="cs-CZ" smtClean="0"/>
              <a:t>‹#›</a:t>
            </a:fld>
            <a:endParaRPr lang="cs-C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cs-CZ" smtClean="0"/>
              <a:t>Kliknutím lze upravit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cs-CZ" smtClean="0"/>
              <a:t>Kliknutím lze upravit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20EA9225-2127-461C-AF80-64C9FB7DCC4F}" type="datetimeFigureOut">
              <a:rPr lang="cs-CZ" smtClean="0"/>
              <a:t>23.9.2015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6E51D426-B7B8-45F3-BB0B-1714531BD1A6}" type="slidenum">
              <a:rPr lang="cs-CZ" smtClean="0"/>
              <a:t>‹#›</a:t>
            </a:fld>
            <a:endParaRPr lang="cs-C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0EA9225-2127-461C-AF80-64C9FB7DCC4F}" type="datetimeFigureOut">
              <a:rPr lang="cs-CZ" smtClean="0"/>
              <a:t>23.9.2015</a:t>
            </a:fld>
            <a:endParaRPr lang="cs-C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cs-C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E51D426-B7B8-45F3-BB0B-1714531BD1A6}" type="slidenum">
              <a:rPr lang="cs-CZ" smtClean="0"/>
              <a:t>‹#›</a:t>
            </a:fld>
            <a:endParaRPr lang="cs-C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oleObject" Target="../embeddings/oleObject7.bin"/><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oleObject" Target="../embeddings/oleObject15.bin"/><Relationship Id="rId18" Type="http://schemas.openxmlformats.org/officeDocument/2006/relationships/image" Target="../media/image27.e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4.emf"/><Relationship Id="rId17" Type="http://schemas.openxmlformats.org/officeDocument/2006/relationships/oleObject" Target="../embeddings/oleObject17.bin"/><Relationship Id="rId2" Type="http://schemas.openxmlformats.org/officeDocument/2006/relationships/slideLayout" Target="../slideLayouts/slideLayout2.xml"/><Relationship Id="rId16" Type="http://schemas.openxmlformats.org/officeDocument/2006/relationships/image" Target="../media/image26.emf"/><Relationship Id="rId20" Type="http://schemas.openxmlformats.org/officeDocument/2006/relationships/image" Target="../media/image28.emf"/><Relationship Id="rId1" Type="http://schemas.openxmlformats.org/officeDocument/2006/relationships/vmlDrawing" Target="../drawings/vmlDrawing9.vml"/><Relationship Id="rId6" Type="http://schemas.openxmlformats.org/officeDocument/2006/relationships/image" Target="../media/image21.e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23.emf"/><Relationship Id="rId19" Type="http://schemas.openxmlformats.org/officeDocument/2006/relationships/oleObject" Target="../embeddings/oleObject18.bin"/><Relationship Id="rId4" Type="http://schemas.openxmlformats.org/officeDocument/2006/relationships/image" Target="../media/image20.emf"/><Relationship Id="rId9" Type="http://schemas.openxmlformats.org/officeDocument/2006/relationships/oleObject" Target="../embeddings/oleObject13.bin"/><Relationship Id="rId14" Type="http://schemas.openxmlformats.org/officeDocument/2006/relationships/image" Target="../media/image25.emf"/></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hyperlink" Target="http://europe.pharmaceuticalconference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OMICS Group</a:t>
            </a:r>
            <a:endParaRPr lang="en-US" dirty="0"/>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OMICS Group is an amalgamation of </a:t>
            </a:r>
            <a:r>
              <a:rPr lang="en-US" dirty="0">
                <a:hlinkClick r:id="rId2"/>
              </a:rPr>
              <a:t>Open Access </a:t>
            </a:r>
            <a:r>
              <a:rPr lang="en-US" dirty="0" smtClean="0">
                <a:hlinkClick r:id="rId2"/>
              </a:rPr>
              <a:t>Publications</a:t>
            </a:r>
            <a:r>
              <a:rPr lang="en-US" dirty="0" smtClean="0"/>
              <a:t> </a:t>
            </a:r>
            <a:r>
              <a:rPr lang="en-US" dirty="0"/>
              <a:t>and worldwide international science conferences and events. Established in the year 2007 with the sole aim of making the information on Sciences and technology ‘Open Access’, OMICS Group publishes 500 online open access </a:t>
            </a:r>
            <a:r>
              <a:rPr lang="en-US" dirty="0">
                <a:hlinkClick r:id="rId3"/>
              </a:rPr>
              <a:t>scholarly journals </a:t>
            </a:r>
            <a:r>
              <a:rPr lang="en-US" dirty="0"/>
              <a:t>in all aspects </a:t>
            </a:r>
            <a:r>
              <a:rPr lang="en-US" dirty="0" smtClean="0"/>
              <a:t>of Science, Engineering, Management </a:t>
            </a:r>
            <a:r>
              <a:rPr lang="en-US" dirty="0"/>
              <a:t>and Technology </a:t>
            </a:r>
            <a:r>
              <a:rPr lang="en-US" dirty="0" smtClean="0"/>
              <a:t>journals. </a:t>
            </a:r>
            <a:r>
              <a:rPr lang="en-US" dirty="0"/>
              <a:t>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a:hlinkClick r:id="rId4"/>
              </a:rPr>
              <a:t>International conferences</a:t>
            </a:r>
            <a:r>
              <a:rPr lang="en-US" dirty="0"/>
              <a:t> annually across the globe, where knowledge transfer takes place through debates, round table discussions, poster presentations, workshops, symposia and exhibitions.</a:t>
            </a:r>
          </a:p>
        </p:txBody>
      </p:sp>
    </p:spTree>
    <p:extLst>
      <p:ext uri="{BB962C8B-B14F-4D97-AF65-F5344CB8AC3E}">
        <p14:creationId xmlns:p14="http://schemas.microsoft.com/office/powerpoint/2010/main" val="33940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1520" y="980728"/>
            <a:ext cx="8640959" cy="4392488"/>
          </a:xfrm>
        </p:spPr>
        <p:txBody>
          <a:bodyPr>
            <a:noAutofit/>
          </a:bodyPr>
          <a:lstStyle/>
          <a:p>
            <a:pPr marL="0" indent="0">
              <a:buClr>
                <a:schemeClr val="bg1"/>
              </a:buClr>
              <a:buNone/>
            </a:pPr>
            <a:r>
              <a:rPr lang="en-GB" sz="2800" b="1" dirty="0" smtClean="0"/>
              <a:t>Requirements </a:t>
            </a:r>
            <a:r>
              <a:rPr lang="cs-CZ" sz="2800" b="1" dirty="0" smtClean="0"/>
              <a:t>to </a:t>
            </a:r>
            <a:r>
              <a:rPr lang="en-GB" sz="2800" b="1" dirty="0" smtClean="0"/>
              <a:t>the drug:</a:t>
            </a:r>
          </a:p>
          <a:p>
            <a:pPr>
              <a:buClr>
                <a:schemeClr val="tx2"/>
              </a:buClr>
            </a:pPr>
            <a:r>
              <a:rPr lang="en-GB" dirty="0" smtClean="0"/>
              <a:t>applied drug dosage &lt;25 mg/day</a:t>
            </a:r>
          </a:p>
          <a:p>
            <a:pPr>
              <a:buClr>
                <a:schemeClr val="tx2"/>
              </a:buClr>
            </a:pPr>
            <a:r>
              <a:rPr lang="en-GB" dirty="0" smtClean="0"/>
              <a:t>biological half-life &lt;10 h</a:t>
            </a:r>
          </a:p>
          <a:p>
            <a:pPr>
              <a:buClr>
                <a:schemeClr val="tx2"/>
              </a:buClr>
            </a:pPr>
            <a:r>
              <a:rPr lang="en-GB" dirty="0" smtClean="0"/>
              <a:t>molecular weight &lt;500 Da</a:t>
            </a:r>
          </a:p>
          <a:p>
            <a:pPr>
              <a:buClr>
                <a:schemeClr val="tx2"/>
              </a:buClr>
            </a:pPr>
            <a:r>
              <a:rPr lang="en-GB" dirty="0" smtClean="0"/>
              <a:t>log </a:t>
            </a:r>
            <a:r>
              <a:rPr lang="en-GB" i="1" dirty="0" smtClean="0"/>
              <a:t>P</a:t>
            </a:r>
            <a:r>
              <a:rPr lang="en-GB" dirty="0" smtClean="0"/>
              <a:t> 1– 3 (ideal 2.5)</a:t>
            </a:r>
          </a:p>
          <a:p>
            <a:pPr>
              <a:buClr>
                <a:schemeClr val="tx2"/>
              </a:buClr>
            </a:pPr>
            <a:r>
              <a:rPr lang="en-GB" dirty="0" smtClean="0"/>
              <a:t>melting temperature &lt;200°C</a:t>
            </a:r>
          </a:p>
          <a:p>
            <a:pPr>
              <a:buClr>
                <a:schemeClr val="tx2"/>
              </a:buClr>
            </a:pPr>
            <a:r>
              <a:rPr lang="en-GB" dirty="0" smtClean="0"/>
              <a:t>saturated aqueous solution pH 5–9</a:t>
            </a:r>
          </a:p>
          <a:p>
            <a:pPr>
              <a:buClr>
                <a:schemeClr val="tx2"/>
              </a:buClr>
            </a:pPr>
            <a:r>
              <a:rPr lang="en-GB" dirty="0" smtClean="0"/>
              <a:t>should not cause any skin irritation or immunity reactions</a:t>
            </a:r>
          </a:p>
          <a:p>
            <a:pPr>
              <a:buClr>
                <a:schemeClr val="tx2"/>
              </a:buClr>
            </a:pPr>
            <a:endParaRPr lang="en-GB" dirty="0" smtClean="0"/>
          </a:p>
          <a:p>
            <a:pPr marL="0" indent="0">
              <a:buClr>
                <a:schemeClr val="tx2"/>
              </a:buClr>
              <a:buNone/>
            </a:pPr>
            <a:r>
              <a:rPr lang="en-GB" dirty="0" smtClean="0"/>
              <a:t>Only about 5% of drugs are suitable for administration through the skin.</a:t>
            </a:r>
            <a:endParaRPr lang="en-GB" dirty="0"/>
          </a:p>
        </p:txBody>
      </p:sp>
      <p:sp>
        <p:nvSpPr>
          <p:cNvPr id="3" name="Nadpis 2"/>
          <p:cNvSpPr>
            <a:spLocks noGrp="1"/>
          </p:cNvSpPr>
          <p:nvPr>
            <p:ph type="title"/>
          </p:nvPr>
        </p:nvSpPr>
        <p:spPr>
          <a:xfrm>
            <a:off x="457200" y="116632"/>
            <a:ext cx="8229600" cy="1002440"/>
          </a:xfrm>
        </p:spPr>
        <p:txBody>
          <a:bodyPr/>
          <a:lstStyle/>
          <a:p>
            <a:r>
              <a:rPr lang="en-GB" dirty="0"/>
              <a:t>Transdermal administration</a:t>
            </a:r>
          </a:p>
        </p:txBody>
      </p:sp>
    </p:spTree>
    <p:extLst>
      <p:ext uri="{BB962C8B-B14F-4D97-AF65-F5344CB8AC3E}">
        <p14:creationId xmlns:p14="http://schemas.microsoft.com/office/powerpoint/2010/main" val="2477990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1520" y="908720"/>
            <a:ext cx="8640960" cy="5256584"/>
          </a:xfrm>
        </p:spPr>
        <p:txBody>
          <a:bodyPr>
            <a:noAutofit/>
          </a:bodyPr>
          <a:lstStyle/>
          <a:p>
            <a:pPr>
              <a:buClr>
                <a:schemeClr val="tx2"/>
              </a:buClr>
            </a:pPr>
            <a:r>
              <a:rPr lang="en-GB" sz="2800" dirty="0" smtClean="0"/>
              <a:t>anatomically and physiologically specialized barrier</a:t>
            </a:r>
          </a:p>
          <a:p>
            <a:pPr>
              <a:buClr>
                <a:schemeClr val="tx2"/>
              </a:buClr>
            </a:pPr>
            <a:r>
              <a:rPr lang="en-GB" sz="2800" dirty="0" smtClean="0"/>
              <a:t>forms integrated external surface of human body</a:t>
            </a:r>
          </a:p>
          <a:p>
            <a:pPr>
              <a:buClr>
                <a:schemeClr val="tx2"/>
              </a:buClr>
            </a:pPr>
            <a:r>
              <a:rPr lang="en-GB" sz="2800" dirty="0" smtClean="0"/>
              <a:t>skin surface of adult is 1.6-2 m</a:t>
            </a:r>
            <a:r>
              <a:rPr lang="en-GB" sz="2800" baseline="30000" dirty="0" smtClean="0"/>
              <a:t>2</a:t>
            </a:r>
            <a:r>
              <a:rPr lang="en-GB" sz="2800" dirty="0" smtClean="0"/>
              <a:t>, thickness is 1.5–4 mm, its weight is 3 kg </a:t>
            </a:r>
          </a:p>
          <a:p>
            <a:pPr>
              <a:buClr>
                <a:schemeClr val="tx2"/>
              </a:buClr>
            </a:pPr>
            <a:r>
              <a:rPr lang="en-GB" sz="2800" dirty="0" smtClean="0"/>
              <a:t>contains ca 72% of water</a:t>
            </a:r>
          </a:p>
          <a:p>
            <a:pPr marL="0" indent="0">
              <a:buClr>
                <a:schemeClr val="tx2"/>
              </a:buClr>
              <a:buNone/>
            </a:pPr>
            <a:endParaRPr lang="en-GB" dirty="0" smtClean="0"/>
          </a:p>
          <a:p>
            <a:pPr marL="0" indent="0">
              <a:buClr>
                <a:schemeClr val="tx2"/>
              </a:buClr>
              <a:buNone/>
            </a:pPr>
            <a:r>
              <a:rPr lang="en-GB" sz="2800" dirty="0" smtClean="0"/>
              <a:t>The skin has a number of different functions; the most important is protection from:</a:t>
            </a:r>
          </a:p>
          <a:p>
            <a:pPr>
              <a:buClr>
                <a:schemeClr val="tx2"/>
              </a:buClr>
            </a:pPr>
            <a:r>
              <a:rPr lang="en-GB" sz="2800" dirty="0" smtClean="0"/>
              <a:t>excessive water loss</a:t>
            </a:r>
          </a:p>
          <a:p>
            <a:pPr>
              <a:buClr>
                <a:schemeClr val="tx2"/>
              </a:buClr>
            </a:pPr>
            <a:r>
              <a:rPr lang="en-GB" sz="2800" dirty="0" smtClean="0"/>
              <a:t>mechanical, chemical, microbial and physical impacts.</a:t>
            </a:r>
            <a:endParaRPr lang="en-GB" sz="2800" dirty="0"/>
          </a:p>
        </p:txBody>
      </p:sp>
      <p:sp>
        <p:nvSpPr>
          <p:cNvPr id="3" name="Nadpis 2"/>
          <p:cNvSpPr>
            <a:spLocks noGrp="1"/>
          </p:cNvSpPr>
          <p:nvPr>
            <p:ph type="title"/>
          </p:nvPr>
        </p:nvSpPr>
        <p:spPr>
          <a:xfrm>
            <a:off x="457200" y="116632"/>
            <a:ext cx="8229600" cy="859182"/>
          </a:xfrm>
        </p:spPr>
        <p:txBody>
          <a:bodyPr/>
          <a:lstStyle/>
          <a:p>
            <a:r>
              <a:rPr lang="en-GB" dirty="0" smtClean="0"/>
              <a:t>Skin</a:t>
            </a:r>
            <a:endParaRPr lang="en-GB" dirty="0"/>
          </a:p>
        </p:txBody>
      </p:sp>
    </p:spTree>
    <p:extLst>
      <p:ext uri="{BB962C8B-B14F-4D97-AF65-F5344CB8AC3E}">
        <p14:creationId xmlns:p14="http://schemas.microsoft.com/office/powerpoint/2010/main" val="4243169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799262"/>
            <a:ext cx="8749351" cy="5726082"/>
          </a:xfrm>
        </p:spPr>
        <p:txBody>
          <a:bodyPr>
            <a:noAutofit/>
          </a:bodyPr>
          <a:lstStyle/>
          <a:p>
            <a:pPr marL="0" indent="0" algn="just">
              <a:buClr>
                <a:schemeClr val="tx2"/>
              </a:buClr>
              <a:buNone/>
            </a:pPr>
            <a:r>
              <a:rPr lang="en-GB" sz="2800" dirty="0"/>
              <a:t>The skin consists of three basic functional layers:</a:t>
            </a:r>
          </a:p>
          <a:p>
            <a:pPr>
              <a:buClr>
                <a:schemeClr val="tx2"/>
              </a:buClr>
            </a:pPr>
            <a:r>
              <a:rPr lang="en-GB" sz="2800" dirty="0"/>
              <a:t>epidermis (the upper layer) </a:t>
            </a:r>
            <a:r>
              <a:rPr lang="en-GB" dirty="0"/>
              <a:t>– external corneous layers</a:t>
            </a:r>
            <a:r>
              <a:rPr lang="en-GB" sz="2800" dirty="0"/>
              <a:t/>
            </a:r>
            <a:br>
              <a:rPr lang="en-GB" sz="2800" dirty="0"/>
            </a:br>
            <a:r>
              <a:rPr lang="en-GB" dirty="0"/>
              <a:t>- impermeable to water and chemically inert, primary barrier </a:t>
            </a:r>
            <a:br>
              <a:rPr lang="en-GB" dirty="0"/>
            </a:br>
            <a:r>
              <a:rPr lang="en-GB" dirty="0"/>
              <a:t>  against mechanical damage, drying and penetration of </a:t>
            </a:r>
            <a:br>
              <a:rPr lang="en-GB" dirty="0"/>
            </a:br>
            <a:r>
              <a:rPr lang="en-GB" dirty="0"/>
              <a:t>  microbes, </a:t>
            </a:r>
            <a:r>
              <a:rPr lang="en-GB" dirty="0" err="1"/>
              <a:t>xenobiotics</a:t>
            </a:r>
            <a:endParaRPr lang="en-GB" dirty="0"/>
          </a:p>
          <a:p>
            <a:pPr indent="0">
              <a:buClr>
                <a:schemeClr val="tx2"/>
              </a:buClr>
              <a:buNone/>
            </a:pPr>
            <a:r>
              <a:rPr lang="en-GB" dirty="0"/>
              <a:t>- consists of four layers: </a:t>
            </a:r>
            <a:r>
              <a:rPr lang="en-GB" i="1" dirty="0"/>
              <a:t>stratum </a:t>
            </a:r>
            <a:r>
              <a:rPr lang="en-GB" i="1" dirty="0" err="1"/>
              <a:t>basale</a:t>
            </a:r>
            <a:r>
              <a:rPr lang="en-GB" dirty="0"/>
              <a:t>, </a:t>
            </a:r>
            <a:r>
              <a:rPr lang="en-GB" i="1" dirty="0"/>
              <a:t>stratum </a:t>
            </a:r>
            <a:r>
              <a:rPr lang="en-GB" i="1" dirty="0" err="1"/>
              <a:t>spinosum</a:t>
            </a:r>
            <a:r>
              <a:rPr lang="en-GB" dirty="0"/>
              <a:t>,</a:t>
            </a:r>
            <a:br>
              <a:rPr lang="en-GB" dirty="0"/>
            </a:br>
            <a:r>
              <a:rPr lang="en-GB" dirty="0"/>
              <a:t>       </a:t>
            </a:r>
            <a:r>
              <a:rPr lang="en-GB" i="1" dirty="0"/>
              <a:t>stratum granulosum</a:t>
            </a:r>
            <a:r>
              <a:rPr lang="en-GB" dirty="0"/>
              <a:t>, </a:t>
            </a:r>
            <a:r>
              <a:rPr lang="en-GB" b="1" i="1" dirty="0"/>
              <a:t>stratum </a:t>
            </a:r>
            <a:r>
              <a:rPr lang="en-GB" b="1" i="1" dirty="0" err="1"/>
              <a:t>corneum</a:t>
            </a:r>
            <a:endParaRPr lang="en-GB" b="1" i="1" dirty="0"/>
          </a:p>
          <a:p>
            <a:pPr algn="just">
              <a:buClr>
                <a:schemeClr val="tx2"/>
              </a:buClr>
            </a:pPr>
            <a:endParaRPr lang="en-GB" dirty="0" smtClean="0"/>
          </a:p>
          <a:p>
            <a:pPr algn="just">
              <a:buClr>
                <a:schemeClr val="tx2"/>
              </a:buClr>
            </a:pPr>
            <a:r>
              <a:rPr lang="en-GB" sz="2800" dirty="0" smtClean="0"/>
              <a:t>dermis </a:t>
            </a:r>
            <a:r>
              <a:rPr lang="en-GB" sz="2800" dirty="0"/>
              <a:t>(curium) – </a:t>
            </a:r>
            <a:r>
              <a:rPr lang="en-GB" dirty="0"/>
              <a:t>is formed by fibroblasts and extracellular matrix and is rich in capillaries and nerve endings; </a:t>
            </a:r>
            <a:r>
              <a:rPr lang="en-GB" dirty="0" err="1"/>
              <a:t>fibroelastic</a:t>
            </a:r>
            <a:r>
              <a:rPr lang="en-GB" dirty="0"/>
              <a:t> layer ensures mechanical strength, elasticity, </a:t>
            </a:r>
            <a:r>
              <a:rPr lang="en-GB" dirty="0" err="1"/>
              <a:t>tensibility</a:t>
            </a:r>
            <a:r>
              <a:rPr lang="en-GB" dirty="0"/>
              <a:t> and tensile strength thanks to tangled structure of collagen fibres</a:t>
            </a:r>
          </a:p>
          <a:p>
            <a:pPr algn="just">
              <a:buClr>
                <a:schemeClr val="tx2"/>
              </a:buClr>
            </a:pPr>
            <a:endParaRPr lang="en-GB" dirty="0"/>
          </a:p>
          <a:p>
            <a:pPr algn="just">
              <a:buClr>
                <a:schemeClr val="tx2"/>
              </a:buClr>
            </a:pPr>
            <a:r>
              <a:rPr lang="en-GB" sz="2800" dirty="0"/>
              <a:t>hypodermis (subcutaneous tissue)</a:t>
            </a:r>
          </a:p>
        </p:txBody>
      </p:sp>
      <p:sp>
        <p:nvSpPr>
          <p:cNvPr id="3" name="Nadpis 2"/>
          <p:cNvSpPr>
            <a:spLocks noGrp="1"/>
          </p:cNvSpPr>
          <p:nvPr>
            <p:ph type="title"/>
          </p:nvPr>
        </p:nvSpPr>
        <p:spPr>
          <a:xfrm>
            <a:off x="251520" y="142656"/>
            <a:ext cx="8640960" cy="714408"/>
          </a:xfrm>
        </p:spPr>
        <p:txBody>
          <a:bodyPr>
            <a:normAutofit fontScale="90000"/>
          </a:bodyPr>
          <a:lstStyle/>
          <a:p>
            <a:r>
              <a:rPr lang="en-GB" sz="4900" dirty="0" smtClean="0"/>
              <a:t>Skin</a:t>
            </a:r>
            <a:endParaRPr lang="en-GB" dirty="0"/>
          </a:p>
        </p:txBody>
      </p:sp>
    </p:spTree>
    <p:extLst>
      <p:ext uri="{BB962C8B-B14F-4D97-AF65-F5344CB8AC3E}">
        <p14:creationId xmlns:p14="http://schemas.microsoft.com/office/powerpoint/2010/main" val="507111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57200" y="338328"/>
            <a:ext cx="8229600" cy="858424"/>
          </a:xfrm>
        </p:spPr>
        <p:txBody>
          <a:bodyPr/>
          <a:lstStyle/>
          <a:p>
            <a:pPr algn="l"/>
            <a:r>
              <a:rPr lang="en-GB" dirty="0" smtClean="0"/>
              <a:t>Skin</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237" y="116632"/>
            <a:ext cx="7331079" cy="66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834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943278"/>
            <a:ext cx="8749351" cy="5222026"/>
          </a:xfrm>
        </p:spPr>
        <p:txBody>
          <a:bodyPr>
            <a:noAutofit/>
          </a:bodyPr>
          <a:lstStyle/>
          <a:p>
            <a:pPr marL="0" indent="0" algn="just">
              <a:buClr>
                <a:schemeClr val="tx2"/>
              </a:buClr>
              <a:buNone/>
            </a:pPr>
            <a:r>
              <a:rPr lang="en-GB" sz="2800" b="1" i="1" dirty="0"/>
              <a:t>Stratum </a:t>
            </a:r>
            <a:r>
              <a:rPr lang="en-GB" sz="2800" b="1" i="1" dirty="0" err="1"/>
              <a:t>corneum</a:t>
            </a:r>
            <a:r>
              <a:rPr lang="en-GB" sz="2800" b="1" dirty="0"/>
              <a:t> </a:t>
            </a:r>
            <a:r>
              <a:rPr lang="en-GB" sz="2800" dirty="0"/>
              <a:t>(horned layer</a:t>
            </a:r>
            <a:r>
              <a:rPr lang="en-GB" sz="2800" dirty="0" smtClean="0"/>
              <a:t>):</a:t>
            </a:r>
            <a:endParaRPr lang="en-GB" sz="2800" dirty="0"/>
          </a:p>
          <a:p>
            <a:pPr>
              <a:buClr>
                <a:schemeClr val="tx2"/>
              </a:buClr>
            </a:pPr>
            <a:r>
              <a:rPr lang="en-GB" dirty="0"/>
              <a:t>final product of differentiation of epidermal cells</a:t>
            </a:r>
          </a:p>
          <a:p>
            <a:pPr>
              <a:buClr>
                <a:schemeClr val="tx2"/>
              </a:buClr>
            </a:pPr>
            <a:r>
              <a:rPr lang="en-GB" dirty="0"/>
              <a:t>outermost layer of skin (responsible for barrier function)</a:t>
            </a:r>
          </a:p>
          <a:p>
            <a:pPr>
              <a:buClr>
                <a:schemeClr val="tx2"/>
              </a:buClr>
            </a:pPr>
            <a:r>
              <a:rPr lang="en-GB" dirty="0"/>
              <a:t>formed by </a:t>
            </a:r>
            <a:r>
              <a:rPr lang="en-GB" dirty="0" smtClean="0"/>
              <a:t>18–21 </a:t>
            </a:r>
            <a:r>
              <a:rPr lang="en-GB" dirty="0"/>
              <a:t>cell layers and intercellular substance consisting of specific lipids (50% ceramides, 25% cholesterol, 10% free fatty acids, cholesterol esters, cholesterol </a:t>
            </a:r>
            <a:r>
              <a:rPr lang="en-GB" dirty="0" err="1"/>
              <a:t>sulfate</a:t>
            </a:r>
            <a:r>
              <a:rPr lang="en-GB" dirty="0"/>
              <a:t> and glucosylceramides)</a:t>
            </a:r>
          </a:p>
          <a:p>
            <a:pPr>
              <a:buClr>
                <a:schemeClr val="tx2"/>
              </a:buClr>
            </a:pPr>
            <a:r>
              <a:rPr lang="en-GB" dirty="0"/>
              <a:t>have “</a:t>
            </a:r>
            <a:r>
              <a:rPr lang="en-GB" b="1" dirty="0"/>
              <a:t>brick and mortar</a:t>
            </a:r>
            <a:r>
              <a:rPr lang="en-GB" dirty="0"/>
              <a:t>” structure, where </a:t>
            </a:r>
            <a:r>
              <a:rPr lang="en-GB" dirty="0" err="1"/>
              <a:t>corneocytes</a:t>
            </a:r>
            <a:r>
              <a:rPr lang="en-GB" dirty="0"/>
              <a:t> represent “bricks” and lipid matrix in intercellular space  represents “mortar”</a:t>
            </a:r>
          </a:p>
          <a:p>
            <a:pPr>
              <a:buClr>
                <a:schemeClr val="tx2"/>
              </a:buClr>
            </a:pPr>
            <a:r>
              <a:rPr lang="en-GB" dirty="0"/>
              <a:t>horned layer is formed by proteins (75-80%), lipids (5-15%), other organic compounds and water</a:t>
            </a:r>
          </a:p>
        </p:txBody>
      </p:sp>
      <p:sp>
        <p:nvSpPr>
          <p:cNvPr id="3" name="Nadpis 2"/>
          <p:cNvSpPr>
            <a:spLocks noGrp="1"/>
          </p:cNvSpPr>
          <p:nvPr>
            <p:ph type="title"/>
          </p:nvPr>
        </p:nvSpPr>
        <p:spPr>
          <a:xfrm>
            <a:off x="251520" y="142656"/>
            <a:ext cx="8640960" cy="714408"/>
          </a:xfrm>
        </p:spPr>
        <p:txBody>
          <a:bodyPr>
            <a:normAutofit fontScale="90000"/>
          </a:bodyPr>
          <a:lstStyle/>
          <a:p>
            <a:r>
              <a:rPr lang="en-GB" sz="4900" dirty="0" smtClean="0"/>
              <a:t>Skin</a:t>
            </a:r>
            <a:endParaRPr lang="en-GB" dirty="0"/>
          </a:p>
        </p:txBody>
      </p:sp>
    </p:spTree>
    <p:extLst>
      <p:ext uri="{BB962C8B-B14F-4D97-AF65-F5344CB8AC3E}">
        <p14:creationId xmlns:p14="http://schemas.microsoft.com/office/powerpoint/2010/main" val="3444078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97514" y="620688"/>
            <a:ext cx="8766974" cy="1877437"/>
          </a:xfrm>
          <a:prstGeom prst="rect">
            <a:avLst/>
          </a:prstGeom>
        </p:spPr>
        <p:txBody>
          <a:bodyPr wrap="square">
            <a:spAutoFit/>
          </a:bodyPr>
          <a:lstStyle/>
          <a:p>
            <a:pPr algn="l"/>
            <a:r>
              <a:rPr lang="en-GB" sz="3200" b="1" dirty="0" smtClean="0">
                <a:solidFill>
                  <a:schemeClr val="tx2"/>
                </a:solidFill>
                <a:latin typeface="+mn-lt"/>
              </a:rPr>
              <a:t>Drugs can </a:t>
            </a:r>
            <a:r>
              <a:rPr lang="en-GB" sz="3200" b="1" dirty="0" err="1" smtClean="0">
                <a:solidFill>
                  <a:schemeClr val="tx2"/>
                </a:solidFill>
                <a:latin typeface="+mn-lt"/>
              </a:rPr>
              <a:t>pe</a:t>
            </a:r>
            <a:r>
              <a:rPr lang="cs-CZ" sz="3200" b="1" dirty="0" err="1" smtClean="0">
                <a:solidFill>
                  <a:schemeClr val="tx2"/>
                </a:solidFill>
                <a:latin typeface="+mn-lt"/>
              </a:rPr>
              <a:t>rmeate</a:t>
            </a:r>
            <a:r>
              <a:rPr lang="en-GB" sz="3200" b="1" dirty="0" smtClean="0">
                <a:solidFill>
                  <a:schemeClr val="tx2"/>
                </a:solidFill>
                <a:latin typeface="+mn-lt"/>
              </a:rPr>
              <a:t> to internal environment by:</a:t>
            </a:r>
          </a:p>
          <a:p>
            <a:pPr marL="265113" indent="-265113" algn="l">
              <a:buClr>
                <a:schemeClr val="tx2"/>
              </a:buClr>
              <a:buFont typeface="Candara" panose="020E0502030303020204" pitchFamily="34" charset="0"/>
              <a:buChar char="*"/>
            </a:pPr>
            <a:r>
              <a:rPr lang="en-GB" sz="2800" b="1" dirty="0" smtClean="0">
                <a:solidFill>
                  <a:schemeClr val="tx2"/>
                </a:solidFill>
                <a:latin typeface="+mn-lt"/>
              </a:rPr>
              <a:t>transcellular</a:t>
            </a:r>
            <a:r>
              <a:rPr lang="en-GB" sz="2800" dirty="0" smtClean="0">
                <a:solidFill>
                  <a:schemeClr val="tx2"/>
                </a:solidFill>
                <a:latin typeface="+mn-lt"/>
              </a:rPr>
              <a:t> way </a:t>
            </a:r>
            <a:r>
              <a:rPr lang="en-GB" dirty="0" smtClean="0">
                <a:solidFill>
                  <a:schemeClr val="tx2"/>
                </a:solidFill>
                <a:latin typeface="+mn-lt"/>
              </a:rPr>
              <a:t>(through cell bodies)</a:t>
            </a:r>
          </a:p>
          <a:p>
            <a:pPr marL="265113" indent="-265113" algn="l">
              <a:buClr>
                <a:schemeClr val="tx2"/>
              </a:buClr>
              <a:buFont typeface="Candara" panose="020E0502030303020204" pitchFamily="34" charset="0"/>
              <a:buChar char="*"/>
            </a:pPr>
            <a:r>
              <a:rPr lang="en-GB" sz="2800" b="1" dirty="0" smtClean="0">
                <a:solidFill>
                  <a:schemeClr val="tx2"/>
                </a:solidFill>
                <a:latin typeface="+mn-lt"/>
              </a:rPr>
              <a:t>intercellular</a:t>
            </a:r>
            <a:r>
              <a:rPr lang="en-GB" sz="2800" dirty="0" smtClean="0">
                <a:solidFill>
                  <a:schemeClr val="tx2"/>
                </a:solidFill>
                <a:latin typeface="+mn-lt"/>
              </a:rPr>
              <a:t> way </a:t>
            </a:r>
            <a:r>
              <a:rPr lang="en-GB" dirty="0" smtClean="0">
                <a:solidFill>
                  <a:schemeClr val="tx2"/>
                </a:solidFill>
                <a:latin typeface="+mn-lt"/>
              </a:rPr>
              <a:t>(through intercellular space)</a:t>
            </a:r>
          </a:p>
          <a:p>
            <a:pPr marL="265113" indent="-265113" algn="l">
              <a:buClr>
                <a:schemeClr val="tx2"/>
              </a:buClr>
              <a:buFont typeface="Candara" panose="020E0502030303020204" pitchFamily="34" charset="0"/>
              <a:buChar char="*"/>
            </a:pPr>
            <a:r>
              <a:rPr lang="en-GB" sz="2800" dirty="0" smtClean="0">
                <a:solidFill>
                  <a:schemeClr val="tx2"/>
                </a:solidFill>
                <a:latin typeface="+mn-lt"/>
              </a:rPr>
              <a:t>through </a:t>
            </a:r>
            <a:r>
              <a:rPr lang="en-GB" sz="2800" b="1" dirty="0" smtClean="0">
                <a:solidFill>
                  <a:schemeClr val="tx2"/>
                </a:solidFill>
                <a:latin typeface="+mn-lt"/>
              </a:rPr>
              <a:t>accessory skin organs </a:t>
            </a:r>
            <a:r>
              <a:rPr lang="en-GB" dirty="0" smtClean="0">
                <a:solidFill>
                  <a:schemeClr val="tx2"/>
                </a:solidFill>
                <a:latin typeface="+mn-lt"/>
              </a:rPr>
              <a:t>(follicles, sebaceous/ sweat glands)</a:t>
            </a:r>
            <a:endParaRPr lang="en-GB" dirty="0">
              <a:solidFill>
                <a:schemeClr val="tx2"/>
              </a:solidFill>
              <a:latin typeface="+mn-lt"/>
            </a:endParaRPr>
          </a:p>
        </p:txBody>
      </p:sp>
      <p:sp>
        <p:nvSpPr>
          <p:cNvPr id="6" name="Text Box 14"/>
          <p:cNvSpPr txBox="1">
            <a:spLocks noChangeArrowheads="1"/>
          </p:cNvSpPr>
          <p:nvPr/>
        </p:nvSpPr>
        <p:spPr bwMode="auto">
          <a:xfrm>
            <a:off x="5940152" y="1196752"/>
            <a:ext cx="30598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pitchFamily="18" charset="0"/>
              </a:defRPr>
            </a:lvl1pPr>
            <a:lvl2pPr marL="719138">
              <a:defRPr sz="2400">
                <a:solidFill>
                  <a:schemeClr val="tx1"/>
                </a:solidFill>
                <a:latin typeface="Times" pitchFamily="18" charset="0"/>
              </a:defRPr>
            </a:lvl2pPr>
            <a:lvl3pPr>
              <a:defRPr sz="2400">
                <a:solidFill>
                  <a:schemeClr val="tx1"/>
                </a:solidFill>
                <a:latin typeface="Times" pitchFamily="18" charset="0"/>
              </a:defRPr>
            </a:lvl3pPr>
            <a:lvl4pPr>
              <a:defRPr sz="2400">
                <a:solidFill>
                  <a:schemeClr val="tx1"/>
                </a:solidFill>
                <a:latin typeface="Times" pitchFamily="18" charset="0"/>
              </a:defRPr>
            </a:lvl4pPr>
            <a:lvl5pPr>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r>
              <a:rPr lang="en-GB" sz="4000" dirty="0" smtClean="0">
                <a:solidFill>
                  <a:schemeClr val="tx2"/>
                </a:solidFill>
                <a:latin typeface="Arial" charset="0"/>
                <a:cs typeface="Arial" charset="0"/>
              </a:rPr>
              <a:t>}</a:t>
            </a:r>
            <a:r>
              <a:rPr lang="en-GB" dirty="0" smtClean="0">
                <a:solidFill>
                  <a:schemeClr val="tx2"/>
                </a:solidFill>
                <a:latin typeface="Arial" charset="0"/>
                <a:cs typeface="Arial" charset="0"/>
              </a:rPr>
              <a:t> </a:t>
            </a:r>
            <a:r>
              <a:rPr lang="en-GB" sz="2800" b="1" dirty="0" err="1" smtClean="0">
                <a:solidFill>
                  <a:schemeClr val="tx2"/>
                </a:solidFill>
                <a:latin typeface="+mn-lt"/>
              </a:rPr>
              <a:t>transepidermally</a:t>
            </a:r>
            <a:endParaRPr lang="en-GB" b="1" dirty="0">
              <a:solidFill>
                <a:schemeClr val="tx2"/>
              </a:solidFill>
              <a:latin typeface="+mn-lt"/>
            </a:endParaRPr>
          </a:p>
        </p:txBody>
      </p:sp>
      <p:pic>
        <p:nvPicPr>
          <p:cNvPr id="2054" name="Picture 6" descr="http://www2.mst.dk/udgiv/publications/2009/978-87-7052-980-8/html/images/s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6625941" cy="4320000"/>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2"/>
          <p:cNvSpPr>
            <a:spLocks noGrp="1"/>
          </p:cNvSpPr>
          <p:nvPr>
            <p:ph type="title"/>
          </p:nvPr>
        </p:nvSpPr>
        <p:spPr>
          <a:xfrm>
            <a:off x="251520" y="142656"/>
            <a:ext cx="8640960" cy="714408"/>
          </a:xfrm>
        </p:spPr>
        <p:txBody>
          <a:bodyPr>
            <a:normAutofit fontScale="90000"/>
          </a:bodyPr>
          <a:lstStyle/>
          <a:p>
            <a:r>
              <a:rPr lang="en-GB" sz="4900" dirty="0" smtClean="0"/>
              <a:t>Skin</a:t>
            </a:r>
            <a:endParaRPr lang="en-GB" dirty="0"/>
          </a:p>
        </p:txBody>
      </p:sp>
    </p:spTree>
    <p:extLst>
      <p:ext uri="{BB962C8B-B14F-4D97-AF65-F5344CB8AC3E}">
        <p14:creationId xmlns:p14="http://schemas.microsoft.com/office/powerpoint/2010/main" val="3574384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943278"/>
            <a:ext cx="8749351" cy="5222026"/>
          </a:xfrm>
        </p:spPr>
        <p:txBody>
          <a:bodyPr>
            <a:noAutofit/>
          </a:bodyPr>
          <a:lstStyle/>
          <a:p>
            <a:pPr marL="0" indent="0" algn="just">
              <a:buClr>
                <a:schemeClr val="tx2"/>
              </a:buClr>
              <a:buNone/>
            </a:pPr>
            <a:r>
              <a:rPr lang="en-GB" sz="2800" b="1" dirty="0" smtClean="0"/>
              <a:t>The </a:t>
            </a:r>
            <a:r>
              <a:rPr lang="en-GB" sz="2800" b="1" dirty="0" err="1" smtClean="0"/>
              <a:t>pe</a:t>
            </a:r>
            <a:r>
              <a:rPr lang="cs-CZ" sz="2800" b="1" dirty="0" err="1" smtClean="0"/>
              <a:t>rmea</a:t>
            </a:r>
            <a:r>
              <a:rPr lang="en-GB" sz="2800" b="1" dirty="0" err="1" smtClean="0"/>
              <a:t>tion</a:t>
            </a:r>
            <a:r>
              <a:rPr lang="en-GB" sz="2800" b="1" dirty="0" smtClean="0"/>
              <a:t> through the least permeable layer, the SC, is limiting.</a:t>
            </a:r>
          </a:p>
          <a:p>
            <a:pPr marL="0" indent="0" algn="just">
              <a:buClr>
                <a:schemeClr val="tx2"/>
              </a:buClr>
              <a:buNone/>
            </a:pPr>
            <a:r>
              <a:rPr lang="en-GB" sz="2800" dirty="0" smtClean="0"/>
              <a:t>To solve this critical issue various approaches for overcoming the skin barrier were developed.</a:t>
            </a:r>
          </a:p>
          <a:p>
            <a:pPr marL="0" indent="0" algn="just">
              <a:buClr>
                <a:schemeClr val="tx2"/>
              </a:buClr>
              <a:buNone/>
            </a:pPr>
            <a:r>
              <a:rPr lang="en-GB" sz="2800" dirty="0" smtClean="0"/>
              <a:t>These approaches can be classified as:</a:t>
            </a:r>
          </a:p>
          <a:p>
            <a:pPr>
              <a:buClr>
                <a:schemeClr val="tx2"/>
              </a:buClr>
            </a:pPr>
            <a:r>
              <a:rPr lang="en-GB" b="1" dirty="0" smtClean="0"/>
              <a:t>chemical</a:t>
            </a:r>
            <a:r>
              <a:rPr lang="en-GB" dirty="0" smtClean="0"/>
              <a:t> (modification of drugs (prodrugs), using transdermal chemical </a:t>
            </a:r>
            <a:r>
              <a:rPr lang="en-GB" dirty="0" err="1" smtClean="0"/>
              <a:t>pe</a:t>
            </a:r>
            <a:r>
              <a:rPr lang="cs-CZ" dirty="0" err="1" smtClean="0"/>
              <a:t>rmea</a:t>
            </a:r>
            <a:r>
              <a:rPr lang="en-GB" dirty="0" err="1" smtClean="0"/>
              <a:t>tion</a:t>
            </a:r>
            <a:r>
              <a:rPr lang="en-GB" dirty="0" smtClean="0"/>
              <a:t> enhancers)</a:t>
            </a:r>
          </a:p>
          <a:p>
            <a:pPr>
              <a:buClr>
                <a:schemeClr val="tx2"/>
              </a:buClr>
            </a:pPr>
            <a:r>
              <a:rPr lang="en-GB" b="1" dirty="0" smtClean="0"/>
              <a:t>physical</a:t>
            </a:r>
            <a:r>
              <a:rPr lang="en-GB" dirty="0" smtClean="0"/>
              <a:t> (modification of drug particles size to </a:t>
            </a:r>
            <a:r>
              <a:rPr lang="en-GB" dirty="0" err="1" smtClean="0"/>
              <a:t>nanosize</a:t>
            </a:r>
            <a:r>
              <a:rPr lang="en-GB" dirty="0" smtClean="0"/>
              <a:t>, physical enhancement techniques).</a:t>
            </a:r>
            <a:endParaRPr lang="en-GB" dirty="0"/>
          </a:p>
        </p:txBody>
      </p:sp>
      <p:sp>
        <p:nvSpPr>
          <p:cNvPr id="3" name="Nadpis 2"/>
          <p:cNvSpPr>
            <a:spLocks noGrp="1"/>
          </p:cNvSpPr>
          <p:nvPr>
            <p:ph type="title"/>
          </p:nvPr>
        </p:nvSpPr>
        <p:spPr>
          <a:xfrm>
            <a:off x="251520" y="194312"/>
            <a:ext cx="8640960" cy="714408"/>
          </a:xfrm>
        </p:spPr>
        <p:txBody>
          <a:bodyPr>
            <a:normAutofit fontScale="90000"/>
          </a:bodyPr>
          <a:lstStyle/>
          <a:p>
            <a:r>
              <a:rPr lang="en-GB" sz="4900" dirty="0" smtClean="0"/>
              <a:t>Skin</a:t>
            </a:r>
            <a:endParaRPr lang="en-GB" dirty="0"/>
          </a:p>
        </p:txBody>
      </p:sp>
    </p:spTree>
    <p:extLst>
      <p:ext uri="{BB962C8B-B14F-4D97-AF65-F5344CB8AC3E}">
        <p14:creationId xmlns:p14="http://schemas.microsoft.com/office/powerpoint/2010/main" val="42308583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764704"/>
            <a:ext cx="8749351" cy="5222026"/>
          </a:xfrm>
        </p:spPr>
        <p:txBody>
          <a:bodyPr>
            <a:noAutofit/>
          </a:bodyPr>
          <a:lstStyle/>
          <a:p>
            <a:pPr marL="0" indent="0" algn="just">
              <a:buClr>
                <a:schemeClr val="tx2"/>
              </a:buClr>
              <a:buNone/>
            </a:pPr>
            <a:r>
              <a:rPr lang="en-GB" sz="2800" b="1" dirty="0" smtClean="0"/>
              <a:t>Another classification can be based on:</a:t>
            </a:r>
          </a:p>
          <a:p>
            <a:pPr marL="361950" indent="-361950" algn="just">
              <a:spcBef>
                <a:spcPts val="0"/>
              </a:spcBef>
              <a:buClr>
                <a:schemeClr val="tx2"/>
              </a:buClr>
              <a:buFont typeface="+mj-lt"/>
              <a:buAutoNum type="arabicPeriod"/>
            </a:pPr>
            <a:r>
              <a:rPr lang="en-GB" sz="2800" b="1" dirty="0" smtClean="0"/>
              <a:t>optimization of drug/vehicle</a:t>
            </a:r>
          </a:p>
          <a:p>
            <a:pPr marL="361950" indent="-361950" algn="just">
              <a:spcBef>
                <a:spcPts val="0"/>
              </a:spcBef>
              <a:buClr>
                <a:schemeClr val="tx2"/>
              </a:buClr>
              <a:buFont typeface="+mj-lt"/>
              <a:buAutoNum type="arabicPeriod"/>
            </a:pPr>
            <a:r>
              <a:rPr lang="en-GB" sz="2800" b="1" dirty="0" smtClean="0"/>
              <a:t>SC modification.</a:t>
            </a:r>
          </a:p>
          <a:p>
            <a:pPr marL="0" indent="0" algn="just">
              <a:spcBef>
                <a:spcPts val="600"/>
              </a:spcBef>
              <a:buClr>
                <a:schemeClr val="tx2"/>
              </a:buClr>
              <a:buNone/>
            </a:pPr>
            <a:r>
              <a:rPr lang="en-GB" sz="2800" b="1" dirty="0" smtClean="0"/>
              <a:t>Optimization of drug/vehicle consists in preparation/application of:</a:t>
            </a:r>
          </a:p>
          <a:p>
            <a:pPr algn="just">
              <a:spcBef>
                <a:spcPts val="300"/>
              </a:spcBef>
              <a:buClr>
                <a:schemeClr val="tx2"/>
              </a:buClr>
              <a:buFont typeface="Candara" panose="020E0502030303020204" pitchFamily="34" charset="0"/>
              <a:buChar char="*"/>
            </a:pPr>
            <a:r>
              <a:rPr lang="en-GB" dirty="0" smtClean="0"/>
              <a:t>lipophilic prodrugs or ion</a:t>
            </a:r>
            <a:r>
              <a:rPr lang="cs-CZ" dirty="0" smtClean="0"/>
              <a:t> </a:t>
            </a:r>
            <a:r>
              <a:rPr lang="en-GB" dirty="0" smtClean="0"/>
              <a:t>pairs</a:t>
            </a:r>
          </a:p>
          <a:p>
            <a:pPr algn="just">
              <a:spcBef>
                <a:spcPts val="300"/>
              </a:spcBef>
              <a:buClr>
                <a:schemeClr val="tx2"/>
              </a:buClr>
              <a:buFont typeface="Candara" panose="020E0502030303020204" pitchFamily="34" charset="0"/>
              <a:buChar char="*"/>
            </a:pPr>
            <a:r>
              <a:rPr lang="en-GB" dirty="0" smtClean="0"/>
              <a:t>eutectic systems</a:t>
            </a:r>
          </a:p>
          <a:p>
            <a:pPr algn="just">
              <a:spcBef>
                <a:spcPts val="300"/>
              </a:spcBef>
              <a:buClr>
                <a:schemeClr val="tx2"/>
              </a:buClr>
              <a:buFont typeface="Candara" panose="020E0502030303020204" pitchFamily="34" charset="0"/>
              <a:buChar char="*"/>
            </a:pPr>
            <a:r>
              <a:rPr lang="en-GB" dirty="0" smtClean="0"/>
              <a:t>complexes of drugs with </a:t>
            </a:r>
            <a:r>
              <a:rPr lang="en-GB" dirty="0" err="1" smtClean="0"/>
              <a:t>cyclodextrins</a:t>
            </a:r>
            <a:endParaRPr lang="en-GB" dirty="0" smtClean="0"/>
          </a:p>
          <a:p>
            <a:pPr algn="just">
              <a:spcBef>
                <a:spcPts val="300"/>
              </a:spcBef>
              <a:buClr>
                <a:schemeClr val="tx2"/>
              </a:buClr>
              <a:buFont typeface="Candara" panose="020E0502030303020204" pitchFamily="34" charset="0"/>
              <a:buChar char="*"/>
            </a:pPr>
            <a:r>
              <a:rPr lang="en-GB" dirty="0" smtClean="0"/>
              <a:t>liposomes and other vesicles (</a:t>
            </a:r>
            <a:r>
              <a:rPr lang="en-GB" dirty="0" err="1" smtClean="0"/>
              <a:t>transfersomes</a:t>
            </a:r>
            <a:r>
              <a:rPr lang="en-GB" dirty="0" smtClean="0"/>
              <a:t>, </a:t>
            </a:r>
            <a:r>
              <a:rPr lang="en-GB" dirty="0" err="1" smtClean="0"/>
              <a:t>ethosomes</a:t>
            </a:r>
            <a:r>
              <a:rPr lang="en-GB" dirty="0" smtClean="0"/>
              <a:t>, </a:t>
            </a:r>
            <a:r>
              <a:rPr lang="en-GB" dirty="0" err="1" smtClean="0"/>
              <a:t>niosomes</a:t>
            </a:r>
            <a:r>
              <a:rPr lang="en-GB" dirty="0" smtClean="0"/>
              <a:t>, etc.)</a:t>
            </a:r>
          </a:p>
          <a:p>
            <a:pPr algn="just">
              <a:spcBef>
                <a:spcPts val="300"/>
              </a:spcBef>
              <a:buClr>
                <a:schemeClr val="tx2"/>
              </a:buClr>
              <a:buFont typeface="Candara" panose="020E0502030303020204" pitchFamily="34" charset="0"/>
              <a:buChar char="*"/>
            </a:pPr>
            <a:r>
              <a:rPr lang="en-GB" dirty="0" smtClean="0"/>
              <a:t>solid lipid nanoparticles and other nanoparticles and/or </a:t>
            </a:r>
            <a:r>
              <a:rPr lang="en-GB" dirty="0" err="1" smtClean="0"/>
              <a:t>nanodelivery</a:t>
            </a:r>
            <a:r>
              <a:rPr lang="en-GB" dirty="0" smtClean="0"/>
              <a:t> systems</a:t>
            </a:r>
          </a:p>
          <a:p>
            <a:pPr algn="just">
              <a:spcBef>
                <a:spcPts val="300"/>
              </a:spcBef>
              <a:buClr>
                <a:schemeClr val="tx2"/>
              </a:buClr>
              <a:buFont typeface="Candara" panose="020E0502030303020204" pitchFamily="34" charset="0"/>
              <a:buChar char="*"/>
            </a:pPr>
            <a:r>
              <a:rPr lang="en-GB" dirty="0" smtClean="0"/>
              <a:t>saturated and supersaturated solutions</a:t>
            </a:r>
            <a:endParaRPr lang="en-GB" dirty="0"/>
          </a:p>
        </p:txBody>
      </p:sp>
      <p:sp>
        <p:nvSpPr>
          <p:cNvPr id="3" name="Nadpis 2"/>
          <p:cNvSpPr>
            <a:spLocks noGrp="1"/>
          </p:cNvSpPr>
          <p:nvPr>
            <p:ph type="title"/>
          </p:nvPr>
        </p:nvSpPr>
        <p:spPr>
          <a:xfrm>
            <a:off x="251520" y="194312"/>
            <a:ext cx="8640960" cy="714408"/>
          </a:xfrm>
        </p:spPr>
        <p:txBody>
          <a:bodyPr>
            <a:normAutofit fontScale="90000"/>
          </a:bodyPr>
          <a:lstStyle/>
          <a:p>
            <a:r>
              <a:rPr lang="en-GB" sz="4900" dirty="0" smtClean="0"/>
              <a:t>Skin</a:t>
            </a:r>
            <a:endParaRPr lang="en-GB" dirty="0"/>
          </a:p>
        </p:txBody>
      </p:sp>
    </p:spTree>
    <p:extLst>
      <p:ext uri="{BB962C8B-B14F-4D97-AF65-F5344CB8AC3E}">
        <p14:creationId xmlns:p14="http://schemas.microsoft.com/office/powerpoint/2010/main" val="2293134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871270"/>
            <a:ext cx="8821359" cy="5222026"/>
          </a:xfrm>
        </p:spPr>
        <p:txBody>
          <a:bodyPr>
            <a:noAutofit/>
          </a:bodyPr>
          <a:lstStyle/>
          <a:p>
            <a:pPr marL="0" indent="0" algn="just">
              <a:buClr>
                <a:schemeClr val="tx2"/>
              </a:buClr>
              <a:buNone/>
            </a:pPr>
            <a:r>
              <a:rPr lang="en-GB" sz="2800" b="1" dirty="0" smtClean="0"/>
              <a:t>Another classification can be based on:</a:t>
            </a:r>
          </a:p>
          <a:p>
            <a:pPr marL="361950" indent="-361950" algn="just">
              <a:spcBef>
                <a:spcPts val="0"/>
              </a:spcBef>
              <a:buClr>
                <a:schemeClr val="tx2"/>
              </a:buClr>
              <a:buFont typeface="+mj-lt"/>
              <a:buAutoNum type="arabicPeriod"/>
            </a:pPr>
            <a:r>
              <a:rPr lang="en-GB" sz="2800" b="1" dirty="0" smtClean="0"/>
              <a:t>optimization of drug/vehicle</a:t>
            </a:r>
          </a:p>
          <a:p>
            <a:pPr marL="361950" indent="-361950" algn="just">
              <a:spcBef>
                <a:spcPts val="0"/>
              </a:spcBef>
              <a:buClr>
                <a:schemeClr val="tx2"/>
              </a:buClr>
              <a:buFont typeface="+mj-lt"/>
              <a:buAutoNum type="arabicPeriod"/>
            </a:pPr>
            <a:r>
              <a:rPr lang="en-GB" sz="2800" b="1" dirty="0" smtClean="0"/>
              <a:t>SC modification.</a:t>
            </a:r>
          </a:p>
          <a:p>
            <a:pPr marL="0" indent="0" algn="just">
              <a:spcBef>
                <a:spcPts val="600"/>
              </a:spcBef>
              <a:buClr>
                <a:schemeClr val="tx2"/>
              </a:buClr>
              <a:buNone/>
            </a:pPr>
            <a:r>
              <a:rPr lang="en-GB" sz="2800" b="1" dirty="0" smtClean="0"/>
              <a:t>Modification (i.e., hydration/lipid fluidization/disrupting) of SC, means:</a:t>
            </a:r>
          </a:p>
          <a:p>
            <a:pPr algn="just">
              <a:spcBef>
                <a:spcPts val="300"/>
              </a:spcBef>
              <a:buClr>
                <a:schemeClr val="tx2"/>
              </a:buClr>
              <a:buFont typeface="Candara" panose="020E0502030303020204" pitchFamily="34" charset="0"/>
              <a:buChar char="*"/>
            </a:pPr>
            <a:r>
              <a:rPr lang="en-GB" dirty="0" smtClean="0"/>
              <a:t>application of transdermal chemical permeation enhancers</a:t>
            </a:r>
          </a:p>
          <a:p>
            <a:pPr algn="just">
              <a:spcBef>
                <a:spcPts val="300"/>
              </a:spcBef>
              <a:buClr>
                <a:schemeClr val="tx2"/>
              </a:buClr>
              <a:buFont typeface="Candara" panose="020E0502030303020204" pitchFamily="34" charset="0"/>
              <a:buChar char="*"/>
            </a:pPr>
            <a:r>
              <a:rPr lang="en-GB" dirty="0" smtClean="0"/>
              <a:t>overall optimization of formulation using non-hydrophobic excipients</a:t>
            </a:r>
          </a:p>
          <a:p>
            <a:pPr algn="just">
              <a:spcBef>
                <a:spcPts val="300"/>
              </a:spcBef>
              <a:buClr>
                <a:schemeClr val="tx2"/>
              </a:buClr>
              <a:buFont typeface="Candara" panose="020E0502030303020204" pitchFamily="34" charset="0"/>
              <a:buChar char="*"/>
            </a:pPr>
            <a:r>
              <a:rPr lang="en-GB" dirty="0" smtClean="0"/>
              <a:t>application of physical enhancement techniques (electrically assisted methods), such as iontophoresis, electroporation, acoustic methods – ultrasound (</a:t>
            </a:r>
            <a:r>
              <a:rPr lang="en-GB" dirty="0" err="1" smtClean="0"/>
              <a:t>phonophoresis</a:t>
            </a:r>
            <a:r>
              <a:rPr lang="en-GB" dirty="0" smtClean="0"/>
              <a:t>, </a:t>
            </a:r>
            <a:r>
              <a:rPr lang="en-GB" dirty="0" err="1" smtClean="0"/>
              <a:t>sonophoresis</a:t>
            </a:r>
            <a:r>
              <a:rPr lang="en-GB" dirty="0" smtClean="0"/>
              <a:t>), </a:t>
            </a:r>
            <a:r>
              <a:rPr lang="en-GB" dirty="0" err="1" smtClean="0"/>
              <a:t>microneedles</a:t>
            </a:r>
            <a:r>
              <a:rPr lang="en-GB" dirty="0" smtClean="0"/>
              <a:t>, </a:t>
            </a:r>
            <a:r>
              <a:rPr lang="en-GB" dirty="0" err="1" smtClean="0"/>
              <a:t>magnetophoresis</a:t>
            </a:r>
            <a:r>
              <a:rPr lang="en-GB" dirty="0" smtClean="0"/>
              <a:t> or photomechanical wave</a:t>
            </a:r>
            <a:endParaRPr lang="en-GB" dirty="0"/>
          </a:p>
        </p:txBody>
      </p:sp>
      <p:sp>
        <p:nvSpPr>
          <p:cNvPr id="3" name="Nadpis 2"/>
          <p:cNvSpPr>
            <a:spLocks noGrp="1"/>
          </p:cNvSpPr>
          <p:nvPr>
            <p:ph type="title"/>
          </p:nvPr>
        </p:nvSpPr>
        <p:spPr>
          <a:xfrm>
            <a:off x="251520" y="194312"/>
            <a:ext cx="8640960" cy="714408"/>
          </a:xfrm>
        </p:spPr>
        <p:txBody>
          <a:bodyPr>
            <a:normAutofit fontScale="90000"/>
          </a:bodyPr>
          <a:lstStyle/>
          <a:p>
            <a:r>
              <a:rPr lang="en-GB" sz="4900" dirty="0" smtClean="0"/>
              <a:t>Skin</a:t>
            </a:r>
            <a:endParaRPr lang="en-GB" dirty="0"/>
          </a:p>
        </p:txBody>
      </p:sp>
    </p:spTree>
    <p:extLst>
      <p:ext uri="{BB962C8B-B14F-4D97-AF65-F5344CB8AC3E}">
        <p14:creationId xmlns:p14="http://schemas.microsoft.com/office/powerpoint/2010/main" val="2622512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1412776"/>
            <a:ext cx="8677343" cy="5222026"/>
          </a:xfrm>
        </p:spPr>
        <p:txBody>
          <a:bodyPr>
            <a:noAutofit/>
          </a:bodyPr>
          <a:lstStyle/>
          <a:p>
            <a:pPr marL="0" indent="0" algn="just">
              <a:spcBef>
                <a:spcPts val="0"/>
              </a:spcBef>
              <a:buClr>
                <a:schemeClr val="tx2"/>
              </a:buClr>
              <a:buNone/>
            </a:pPr>
            <a:r>
              <a:rPr lang="en-GB" sz="2800" b="1" dirty="0" smtClean="0"/>
              <a:t>–compounds (excipients) specifically affecting intercellular space between </a:t>
            </a:r>
            <a:r>
              <a:rPr lang="en-GB" sz="2800" b="1" dirty="0" err="1" smtClean="0"/>
              <a:t>corneocytes</a:t>
            </a:r>
            <a:r>
              <a:rPr lang="en-GB" sz="2800" b="1" dirty="0" smtClean="0"/>
              <a:t> or modifying </a:t>
            </a:r>
            <a:r>
              <a:rPr lang="en-GB" sz="2800" b="1" dirty="0" err="1" smtClean="0"/>
              <a:t>corneocytes</a:t>
            </a:r>
            <a:r>
              <a:rPr lang="en-GB" sz="2800" b="1" dirty="0" smtClean="0"/>
              <a:t> by hydration or denaturation of keratin.</a:t>
            </a:r>
          </a:p>
          <a:p>
            <a:pPr marL="0" indent="0" algn="just">
              <a:spcBef>
                <a:spcPts val="0"/>
              </a:spcBef>
              <a:buClr>
                <a:schemeClr val="tx2"/>
              </a:buClr>
              <a:buNone/>
            </a:pPr>
            <a:r>
              <a:rPr lang="en-GB" sz="2800" dirty="0" smtClean="0"/>
              <a:t>CPEs can be divided into 10 categories:</a:t>
            </a:r>
          </a:p>
          <a:p>
            <a:pPr marL="361950" indent="-361950" algn="just">
              <a:spcBef>
                <a:spcPts val="0"/>
              </a:spcBef>
              <a:buClr>
                <a:schemeClr val="tx2"/>
              </a:buClr>
              <a:buFont typeface="+mj-lt"/>
              <a:buAutoNum type="arabicPeriod"/>
            </a:pPr>
            <a:r>
              <a:rPr lang="en-GB" dirty="0" smtClean="0"/>
              <a:t>anionic surfactants (e.g. sodium lauryl </a:t>
            </a:r>
            <a:r>
              <a:rPr lang="en-GB" dirty="0" err="1" smtClean="0"/>
              <a:t>sulfate</a:t>
            </a:r>
            <a:r>
              <a:rPr lang="en-GB" dirty="0" smtClean="0"/>
              <a:t>)</a:t>
            </a:r>
          </a:p>
          <a:p>
            <a:pPr marL="361950" indent="-361950" algn="just">
              <a:spcBef>
                <a:spcPts val="0"/>
              </a:spcBef>
              <a:buClr>
                <a:schemeClr val="tx2"/>
              </a:buClr>
              <a:buFont typeface="+mj-lt"/>
              <a:buAutoNum type="arabicPeriod"/>
            </a:pPr>
            <a:r>
              <a:rPr lang="en-GB" dirty="0" smtClean="0"/>
              <a:t>cationic surfactants (e.g. alkyl ammonium bromides)</a:t>
            </a:r>
          </a:p>
          <a:p>
            <a:pPr marL="361950" indent="-361950" algn="just">
              <a:spcBef>
                <a:spcPts val="0"/>
              </a:spcBef>
              <a:buClr>
                <a:schemeClr val="tx2"/>
              </a:buClr>
              <a:buFont typeface="+mj-lt"/>
              <a:buAutoNum type="arabicPeriod"/>
            </a:pPr>
            <a:r>
              <a:rPr lang="en-GB" dirty="0" err="1" smtClean="0"/>
              <a:t>zwitterionic</a:t>
            </a:r>
            <a:r>
              <a:rPr lang="en-GB" dirty="0" smtClean="0"/>
              <a:t> surfactants (e.g. dodecyl </a:t>
            </a:r>
            <a:r>
              <a:rPr lang="en-GB" dirty="0" err="1" smtClean="0"/>
              <a:t>betain</a:t>
            </a:r>
            <a:r>
              <a:rPr lang="en-GB" dirty="0" smtClean="0"/>
              <a:t>)</a:t>
            </a:r>
          </a:p>
          <a:p>
            <a:pPr marL="361950" indent="-361950" algn="just">
              <a:spcBef>
                <a:spcPts val="0"/>
              </a:spcBef>
              <a:buClr>
                <a:schemeClr val="tx2"/>
              </a:buClr>
              <a:buFont typeface="+mj-lt"/>
              <a:buAutoNum type="arabicPeriod"/>
            </a:pPr>
            <a:r>
              <a:rPr lang="en-GB" dirty="0" smtClean="0"/>
              <a:t>non-ionic surfactants (e.g. </a:t>
            </a:r>
            <a:r>
              <a:rPr lang="en-GB" dirty="0" err="1" smtClean="0"/>
              <a:t>polysorbate</a:t>
            </a:r>
            <a:r>
              <a:rPr lang="en-GB" dirty="0" smtClean="0"/>
              <a:t>, </a:t>
            </a:r>
            <a:r>
              <a:rPr lang="en-GB" dirty="0" err="1" smtClean="0"/>
              <a:t>poloxamers</a:t>
            </a:r>
            <a:r>
              <a:rPr lang="en-GB" dirty="0" smtClean="0"/>
              <a:t>)</a:t>
            </a:r>
          </a:p>
          <a:p>
            <a:pPr marL="361950" indent="-361950" algn="just">
              <a:spcBef>
                <a:spcPts val="0"/>
              </a:spcBef>
              <a:buClr>
                <a:schemeClr val="tx2"/>
              </a:buClr>
              <a:buFont typeface="+mj-lt"/>
              <a:buAutoNum type="arabicPeriod"/>
            </a:pPr>
            <a:r>
              <a:rPr lang="en-GB" dirty="0" smtClean="0"/>
              <a:t>fatty acids (e.g. oleic acid, palmitic acid)</a:t>
            </a:r>
          </a:p>
          <a:p>
            <a:pPr marL="361950" indent="-361950" algn="just">
              <a:spcBef>
                <a:spcPts val="0"/>
              </a:spcBef>
              <a:buClr>
                <a:schemeClr val="tx2"/>
              </a:buClr>
              <a:buFont typeface="+mj-lt"/>
              <a:buAutoNum type="arabicPeriod"/>
            </a:pPr>
            <a:r>
              <a:rPr lang="en-GB" dirty="0" smtClean="0"/>
              <a:t>sodium salts of fatty acids (e.g. sodium </a:t>
            </a:r>
            <a:r>
              <a:rPr lang="en-GB" dirty="0" err="1" smtClean="0"/>
              <a:t>octyl</a:t>
            </a:r>
            <a:r>
              <a:rPr lang="en-GB" dirty="0" smtClean="0"/>
              <a:t> </a:t>
            </a:r>
            <a:r>
              <a:rPr lang="en-GB" dirty="0" err="1" smtClean="0"/>
              <a:t>sulfate</a:t>
            </a:r>
            <a:r>
              <a:rPr lang="en-GB" dirty="0" smtClean="0"/>
              <a:t>)</a:t>
            </a:r>
          </a:p>
          <a:p>
            <a:pPr marL="361950" indent="-361950" algn="just">
              <a:spcBef>
                <a:spcPts val="0"/>
              </a:spcBef>
              <a:buClr>
                <a:schemeClr val="tx2"/>
              </a:buClr>
              <a:buFont typeface="+mj-lt"/>
              <a:buAutoNum type="arabicPeriod"/>
            </a:pPr>
            <a:r>
              <a:rPr lang="en-GB" dirty="0" smtClean="0"/>
              <a:t>fatty esters (e.g. isopropyl </a:t>
            </a:r>
            <a:r>
              <a:rPr lang="en-GB" dirty="0" err="1" smtClean="0"/>
              <a:t>myristate</a:t>
            </a:r>
            <a:r>
              <a:rPr lang="en-GB" dirty="0" smtClean="0"/>
              <a:t>)</a:t>
            </a:r>
          </a:p>
          <a:p>
            <a:pPr marL="361950" indent="-361950" algn="just">
              <a:spcBef>
                <a:spcPts val="0"/>
              </a:spcBef>
              <a:buClr>
                <a:schemeClr val="tx2"/>
              </a:buClr>
              <a:buFont typeface="+mj-lt"/>
              <a:buAutoNum type="arabicPeriod"/>
            </a:pPr>
            <a:r>
              <a:rPr lang="en-GB" dirty="0" smtClean="0"/>
              <a:t>fatty amines (e.g. long-chain alkyl amines)</a:t>
            </a:r>
          </a:p>
          <a:p>
            <a:pPr marL="361950" indent="-361950" algn="just">
              <a:spcBef>
                <a:spcPts val="0"/>
              </a:spcBef>
              <a:buClr>
                <a:schemeClr val="tx2"/>
              </a:buClr>
              <a:buFont typeface="+mj-lt"/>
              <a:buAutoNum type="arabicPeriod"/>
            </a:pPr>
            <a:r>
              <a:rPr lang="en-GB" dirty="0" err="1" smtClean="0"/>
              <a:t>Azone</a:t>
            </a:r>
            <a:r>
              <a:rPr lang="en-GB" dirty="0" smtClean="0"/>
              <a:t>-like compounds </a:t>
            </a:r>
          </a:p>
          <a:p>
            <a:pPr marL="361950" indent="-361950" algn="just">
              <a:spcBef>
                <a:spcPts val="0"/>
              </a:spcBef>
              <a:buClr>
                <a:schemeClr val="tx2"/>
              </a:buClr>
              <a:buFont typeface="+mj-lt"/>
              <a:buAutoNum type="arabicPeriod"/>
            </a:pPr>
            <a:r>
              <a:rPr lang="en-GB" dirty="0" smtClean="0"/>
              <a:t>others (e.g. menthol, urea, </a:t>
            </a:r>
            <a:r>
              <a:rPr lang="en-GB" dirty="0" err="1" smtClean="0"/>
              <a:t>cyclodextrins</a:t>
            </a:r>
            <a:r>
              <a:rPr lang="en-GB" dirty="0" smtClean="0"/>
              <a:t>)</a:t>
            </a:r>
            <a:endParaRPr lang="en-GB" sz="2000" dirty="0"/>
          </a:p>
        </p:txBody>
      </p:sp>
      <p:sp>
        <p:nvSpPr>
          <p:cNvPr id="3" name="Nadpis 2"/>
          <p:cNvSpPr>
            <a:spLocks noGrp="1"/>
          </p:cNvSpPr>
          <p:nvPr>
            <p:ph type="title"/>
          </p:nvPr>
        </p:nvSpPr>
        <p:spPr>
          <a:xfrm>
            <a:off x="251520" y="482344"/>
            <a:ext cx="8640960" cy="714408"/>
          </a:xfrm>
        </p:spPr>
        <p:txBody>
          <a:bodyPr>
            <a:normAutofit fontScale="90000"/>
          </a:bodyPr>
          <a:lstStyle/>
          <a:p>
            <a:pPr>
              <a:lnSpc>
                <a:spcPts val="4500"/>
              </a:lnSpc>
            </a:pPr>
            <a:r>
              <a:rPr lang="en-GB" sz="4900" dirty="0" smtClean="0"/>
              <a:t>Chemical penetration/</a:t>
            </a:r>
            <a:br>
              <a:rPr lang="en-GB" sz="4900" dirty="0" smtClean="0"/>
            </a:br>
            <a:r>
              <a:rPr lang="en-GB" sz="4900" dirty="0" smtClean="0"/>
              <a:t>permeation enhancers (CPEs)</a:t>
            </a:r>
            <a:endParaRPr lang="en-GB" dirty="0"/>
          </a:p>
        </p:txBody>
      </p:sp>
    </p:spTree>
    <p:extLst>
      <p:ext uri="{BB962C8B-B14F-4D97-AF65-F5344CB8AC3E}">
        <p14:creationId xmlns:p14="http://schemas.microsoft.com/office/powerpoint/2010/main" val="690590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OMICS International Conferences</a:t>
            </a:r>
            <a:endParaRPr lang="en-US" dirty="0"/>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t>OMICS International is a pioneer and leading science </a:t>
            </a:r>
            <a:r>
              <a:rPr lang="en-US" dirty="0" smtClean="0"/>
              <a:t>event organizer</a:t>
            </a:r>
            <a:r>
              <a:rPr lang="en-US" dirty="0"/>
              <a:t>, which publishes around 500 open access </a:t>
            </a:r>
            <a:r>
              <a:rPr lang="en-US" dirty="0" smtClean="0"/>
              <a:t>journals and </a:t>
            </a:r>
            <a:r>
              <a:rPr lang="en-US" dirty="0"/>
              <a:t>conducts over 500 Medical, Clinical, Engineering, </a:t>
            </a:r>
            <a:r>
              <a:rPr lang="en-US" dirty="0" smtClean="0"/>
              <a:t>Life Sciences</a:t>
            </a:r>
            <a:r>
              <a:rPr lang="en-US" dirty="0"/>
              <a:t>, </a:t>
            </a:r>
            <a:r>
              <a:rPr lang="en-US" dirty="0" err="1"/>
              <a:t>Pharma</a:t>
            </a:r>
            <a:r>
              <a:rPr lang="en-US" dirty="0"/>
              <a:t> scientific conferences all over the </a:t>
            </a:r>
            <a:r>
              <a:rPr lang="en-US" dirty="0" smtClean="0"/>
              <a:t>globe annually </a:t>
            </a:r>
            <a:r>
              <a:rPr lang="en-US" dirty="0"/>
              <a:t>with the support of more than 1000 </a:t>
            </a:r>
            <a:r>
              <a:rPr lang="en-US" dirty="0" smtClean="0"/>
              <a:t>scientific associations </a:t>
            </a:r>
            <a:r>
              <a:rPr lang="en-US" dirty="0"/>
              <a:t>and 30,000 editorial board members and </a:t>
            </a:r>
            <a:r>
              <a:rPr lang="en-US" dirty="0" smtClean="0"/>
              <a:t>3.5 million </a:t>
            </a:r>
            <a:r>
              <a:rPr lang="en-US" dirty="0"/>
              <a:t>followers to its credit</a:t>
            </a:r>
            <a:r>
              <a:rPr lang="en-US" dirty="0" smtClean="0"/>
              <a:t>.</a:t>
            </a:r>
          </a:p>
          <a:p>
            <a:pPr marL="0" indent="0" algn="just">
              <a:buNone/>
            </a:pPr>
            <a:endParaRPr lang="en-US" dirty="0" smtClean="0"/>
          </a:p>
          <a:p>
            <a:pPr marL="0" indent="0" algn="just">
              <a:buNone/>
            </a:pPr>
            <a:r>
              <a:rPr lang="en-US" dirty="0" smtClean="0"/>
              <a:t>OMICS </a:t>
            </a:r>
            <a:r>
              <a:rPr lang="en-US" dirty="0"/>
              <a:t>Group has organized 500 conferences, </a:t>
            </a:r>
            <a:r>
              <a:rPr lang="en-US" dirty="0" smtClean="0"/>
              <a:t>workshops and </a:t>
            </a:r>
            <a:r>
              <a:rPr lang="en-US" dirty="0"/>
              <a:t>national symposiums across the major cities </a:t>
            </a:r>
            <a:r>
              <a:rPr lang="en-US" dirty="0" smtClean="0"/>
              <a:t>including San </a:t>
            </a:r>
            <a:r>
              <a:rPr lang="en-US" dirty="0"/>
              <a:t>Francisco, Las Vegas, San Antonio, Omaha, </a:t>
            </a:r>
            <a:r>
              <a:rPr lang="en-US" dirty="0" smtClean="0"/>
              <a:t>Orlando, Raleigh</a:t>
            </a:r>
            <a:r>
              <a:rPr lang="en-US" dirty="0"/>
              <a:t>, Santa Clara, Chicago, Philadelphia, </a:t>
            </a:r>
            <a:r>
              <a:rPr lang="en-US" dirty="0" smtClean="0"/>
              <a:t>Baltimore, United </a:t>
            </a:r>
            <a:r>
              <a:rPr lang="en-US" dirty="0"/>
              <a:t>Kingdom, Valencia, Dubai, Beijing, </a:t>
            </a:r>
            <a:r>
              <a:rPr lang="en-US" dirty="0" smtClean="0"/>
              <a:t>Hyderabad, Bengaluru </a:t>
            </a:r>
            <a:r>
              <a:rPr lang="en-US" dirty="0"/>
              <a:t>and Mumbai.</a:t>
            </a:r>
          </a:p>
        </p:txBody>
      </p:sp>
    </p:spTree>
    <p:extLst>
      <p:ext uri="{BB962C8B-B14F-4D97-AF65-F5344CB8AC3E}">
        <p14:creationId xmlns:p14="http://schemas.microsoft.com/office/powerpoint/2010/main" val="1863176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836712"/>
            <a:ext cx="8677343" cy="5222026"/>
          </a:xfrm>
        </p:spPr>
        <p:txBody>
          <a:bodyPr>
            <a:noAutofit/>
          </a:bodyPr>
          <a:lstStyle/>
          <a:p>
            <a:pPr marL="0" indent="0" algn="just">
              <a:spcBef>
                <a:spcPts val="0"/>
              </a:spcBef>
              <a:buClr>
                <a:schemeClr val="tx2"/>
              </a:buClr>
              <a:buNone/>
            </a:pPr>
            <a:r>
              <a:rPr lang="en-GB" sz="2800" b="1" dirty="0" smtClean="0"/>
              <a:t>The heterogeneity of molecular structure</a:t>
            </a:r>
            <a:r>
              <a:rPr lang="cs-CZ" sz="2800" b="1" dirty="0" smtClean="0"/>
              <a:t>s</a:t>
            </a:r>
            <a:r>
              <a:rPr lang="en-GB" sz="2800" b="1" dirty="0" smtClean="0"/>
              <a:t> of CPEs limits simple explanation of their action.</a:t>
            </a:r>
          </a:p>
          <a:p>
            <a:pPr marL="0" indent="0" algn="just">
              <a:spcBef>
                <a:spcPts val="0"/>
              </a:spcBef>
              <a:buClr>
                <a:schemeClr val="tx2"/>
              </a:buClr>
              <a:buNone/>
            </a:pPr>
            <a:r>
              <a:rPr lang="en-GB" sz="2800" b="1" dirty="0" smtClean="0"/>
              <a:t>Several possible mechanisms of action were hypothesized, but exact mechanisms have not been elucidated. It is almost certain that CPEs exhibit multiple effects</a:t>
            </a:r>
            <a:r>
              <a:rPr lang="en-GB" sz="2800" dirty="0" smtClean="0"/>
              <a:t>:</a:t>
            </a:r>
          </a:p>
          <a:p>
            <a:pPr algn="just">
              <a:spcBef>
                <a:spcPts val="0"/>
              </a:spcBef>
              <a:buClr>
                <a:schemeClr val="tx2"/>
              </a:buClr>
              <a:buFont typeface="Candara" panose="020E0502030303020204" pitchFamily="34" charset="0"/>
              <a:buChar char="*"/>
            </a:pPr>
            <a:r>
              <a:rPr lang="en-GB" dirty="0" smtClean="0"/>
              <a:t>interact with the intercellular lipid matrix (especially ceramides)</a:t>
            </a:r>
          </a:p>
          <a:p>
            <a:pPr algn="just">
              <a:spcBef>
                <a:spcPts val="0"/>
              </a:spcBef>
              <a:buClr>
                <a:schemeClr val="tx2"/>
              </a:buClr>
              <a:buFont typeface="Candara" panose="020E0502030303020204" pitchFamily="34" charset="0"/>
              <a:buChar char="*"/>
            </a:pPr>
            <a:r>
              <a:rPr lang="en-GB" dirty="0" smtClean="0"/>
              <a:t>interact with proteins (influencing the conformation of keratin in </a:t>
            </a:r>
            <a:r>
              <a:rPr lang="en-GB" dirty="0" err="1" smtClean="0"/>
              <a:t>corneocytes</a:t>
            </a:r>
            <a:r>
              <a:rPr lang="en-GB" dirty="0" smtClean="0"/>
              <a:t> or proteins in desmosomes)</a:t>
            </a:r>
          </a:p>
          <a:p>
            <a:pPr algn="just">
              <a:spcBef>
                <a:spcPts val="0"/>
              </a:spcBef>
              <a:buClr>
                <a:schemeClr val="tx2"/>
              </a:buClr>
              <a:buFont typeface="Candara" panose="020E0502030303020204" pitchFamily="34" charset="0"/>
              <a:buChar char="*"/>
            </a:pPr>
            <a:r>
              <a:rPr lang="en-GB" dirty="0" smtClean="0"/>
              <a:t>promote partitioning (influencing the SC nature leads to raising the penetrant concentration gradient and thus increasing the flux, i.e. increasing the concentration of the drug in the skin)</a:t>
            </a:r>
            <a:endParaRPr lang="en-GB" sz="2000"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CPEs</a:t>
            </a:r>
            <a:endParaRPr lang="en-GB" dirty="0"/>
          </a:p>
        </p:txBody>
      </p:sp>
    </p:spTree>
    <p:extLst>
      <p:ext uri="{BB962C8B-B14F-4D97-AF65-F5344CB8AC3E}">
        <p14:creationId xmlns:p14="http://schemas.microsoft.com/office/powerpoint/2010/main" val="3670108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764704"/>
            <a:ext cx="8677343" cy="5222026"/>
          </a:xfrm>
        </p:spPr>
        <p:txBody>
          <a:bodyPr>
            <a:noAutofit/>
          </a:bodyPr>
          <a:lstStyle/>
          <a:p>
            <a:pPr marL="0" indent="0" algn="just">
              <a:spcBef>
                <a:spcPts val="0"/>
              </a:spcBef>
              <a:buClr>
                <a:schemeClr val="tx2"/>
              </a:buClr>
              <a:buNone/>
            </a:pPr>
            <a:r>
              <a:rPr lang="en-GB" sz="2800" b="1" dirty="0" smtClean="0"/>
              <a:t>Ideal enhancer should:</a:t>
            </a:r>
          </a:p>
          <a:p>
            <a:pPr algn="just">
              <a:spcBef>
                <a:spcPts val="600"/>
              </a:spcBef>
              <a:buClr>
                <a:schemeClr val="tx2"/>
              </a:buClr>
              <a:buFont typeface="Candara" panose="020E0502030303020204" pitchFamily="34" charset="0"/>
              <a:buChar char="*"/>
            </a:pPr>
            <a:r>
              <a:rPr lang="en-GB" dirty="0" smtClean="0"/>
              <a:t>be nontoxic, non-irritating and cause no allergic reactions</a:t>
            </a:r>
          </a:p>
          <a:p>
            <a:pPr algn="just">
              <a:spcBef>
                <a:spcPts val="600"/>
              </a:spcBef>
              <a:buClr>
                <a:schemeClr val="tx2"/>
              </a:buClr>
              <a:buFont typeface="Candara" panose="020E0502030303020204" pitchFamily="34" charset="0"/>
              <a:buChar char="*"/>
            </a:pPr>
            <a:r>
              <a:rPr lang="en-GB" dirty="0" smtClean="0"/>
              <a:t>have reversible influence on the skin barrier</a:t>
            </a:r>
          </a:p>
          <a:p>
            <a:pPr algn="just">
              <a:spcBef>
                <a:spcPts val="600"/>
              </a:spcBef>
              <a:buClr>
                <a:schemeClr val="tx2"/>
              </a:buClr>
              <a:buFont typeface="Candara" panose="020E0502030303020204" pitchFamily="34" charset="0"/>
              <a:buChar char="*"/>
            </a:pPr>
            <a:r>
              <a:rPr lang="en-GB" dirty="0" smtClean="0"/>
              <a:t>possess rapid onset of action, predictable and repeatable effect</a:t>
            </a:r>
          </a:p>
          <a:p>
            <a:pPr algn="just">
              <a:spcBef>
                <a:spcPts val="600"/>
              </a:spcBef>
              <a:buClr>
                <a:schemeClr val="tx2"/>
              </a:buClr>
              <a:buFont typeface="Candara" panose="020E0502030303020204" pitchFamily="34" charset="0"/>
              <a:buChar char="*"/>
            </a:pPr>
            <a:r>
              <a:rPr lang="en-GB" dirty="0" smtClean="0"/>
              <a:t>be pharmacologically and chemically inert</a:t>
            </a:r>
          </a:p>
          <a:p>
            <a:pPr algn="just">
              <a:spcBef>
                <a:spcPts val="600"/>
              </a:spcBef>
              <a:buClr>
                <a:schemeClr val="tx2"/>
              </a:buClr>
              <a:buFont typeface="Candara" panose="020E0502030303020204" pitchFamily="34" charset="0"/>
              <a:buChar char="*"/>
            </a:pPr>
            <a:r>
              <a:rPr lang="en-GB" dirty="0" smtClean="0"/>
              <a:t>act one way (ensuring drug entrance to the body)</a:t>
            </a:r>
          </a:p>
          <a:p>
            <a:pPr algn="just">
              <a:spcBef>
                <a:spcPts val="600"/>
              </a:spcBef>
              <a:buClr>
                <a:schemeClr val="tx2"/>
              </a:buClr>
              <a:buFont typeface="Candara" panose="020E0502030303020204" pitchFamily="34" charset="0"/>
              <a:buChar char="*"/>
            </a:pPr>
            <a:r>
              <a:rPr lang="en-GB" dirty="0" smtClean="0"/>
              <a:t>be physically and chemically compatible with drugs and other excipients</a:t>
            </a:r>
          </a:p>
          <a:p>
            <a:pPr algn="just">
              <a:spcBef>
                <a:spcPts val="600"/>
              </a:spcBef>
              <a:buClr>
                <a:schemeClr val="tx2"/>
              </a:buClr>
              <a:buFont typeface="Candara" panose="020E0502030303020204" pitchFamily="34" charset="0"/>
              <a:buChar char="*"/>
            </a:pPr>
            <a:r>
              <a:rPr lang="en-GB" dirty="0" smtClean="0"/>
              <a:t>be cosmetically acceptable with convenient organoleptic properties</a:t>
            </a:r>
          </a:p>
          <a:p>
            <a:pPr algn="just">
              <a:spcBef>
                <a:spcPts val="600"/>
              </a:spcBef>
              <a:buClr>
                <a:schemeClr val="tx2"/>
              </a:buClr>
              <a:buFont typeface="Candara" panose="020E0502030303020204" pitchFamily="34" charset="0"/>
              <a:buChar char="*"/>
            </a:pPr>
            <a:r>
              <a:rPr lang="en-GB" dirty="0" smtClean="0"/>
              <a:t>have uncomplicated and inexpensive synthesis</a:t>
            </a:r>
          </a:p>
          <a:p>
            <a:pPr algn="just">
              <a:spcBef>
                <a:spcPts val="600"/>
              </a:spcBef>
              <a:buClr>
                <a:schemeClr val="tx2"/>
              </a:buClr>
              <a:buFont typeface="Candara" panose="020E0502030303020204" pitchFamily="34" charset="0"/>
              <a:buChar char="*"/>
            </a:pPr>
            <a:r>
              <a:rPr lang="en-GB" dirty="0" smtClean="0"/>
              <a:t>meet recently imposed additional biodegradability requirements</a:t>
            </a:r>
            <a:endParaRPr lang="en-GB" sz="2000"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CPEs</a:t>
            </a:r>
            <a:endParaRPr lang="en-GB" dirty="0"/>
          </a:p>
        </p:txBody>
      </p:sp>
    </p:spTree>
    <p:extLst>
      <p:ext uri="{BB962C8B-B14F-4D97-AF65-F5344CB8AC3E}">
        <p14:creationId xmlns:p14="http://schemas.microsoft.com/office/powerpoint/2010/main" val="3779618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6865" y="2483894"/>
            <a:ext cx="5724000" cy="430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ástupný symbol pro obsah 1"/>
          <p:cNvSpPr>
            <a:spLocks noGrp="1"/>
          </p:cNvSpPr>
          <p:nvPr>
            <p:ph idx="1"/>
          </p:nvPr>
        </p:nvSpPr>
        <p:spPr>
          <a:xfrm>
            <a:off x="215137" y="764704"/>
            <a:ext cx="8677343" cy="5222026"/>
          </a:xfrm>
        </p:spPr>
        <p:txBody>
          <a:bodyPr>
            <a:noAutofit/>
          </a:bodyPr>
          <a:lstStyle/>
          <a:p>
            <a:pPr marL="0" indent="0" algn="just">
              <a:spcBef>
                <a:spcPts val="0"/>
              </a:spcBef>
              <a:buClr>
                <a:schemeClr val="tx2"/>
              </a:buClr>
              <a:buNone/>
            </a:pPr>
            <a:r>
              <a:rPr lang="en-GB" sz="2800" b="1" dirty="0" smtClean="0"/>
              <a:t>Primary </a:t>
            </a:r>
            <a:r>
              <a:rPr lang="en-GB" sz="2800" b="1" i="1" dirty="0" smtClean="0"/>
              <a:t>in vitro</a:t>
            </a:r>
            <a:r>
              <a:rPr lang="en-GB" sz="2800" b="1" dirty="0" smtClean="0"/>
              <a:t> (</a:t>
            </a:r>
            <a:r>
              <a:rPr lang="en-GB" sz="2800" b="1" i="1" dirty="0" smtClean="0"/>
              <a:t>ex vivo</a:t>
            </a:r>
            <a:r>
              <a:rPr lang="en-GB" sz="2800" b="1" dirty="0" smtClean="0"/>
              <a:t>) screening is performed using:</a:t>
            </a:r>
          </a:p>
          <a:p>
            <a:pPr algn="just">
              <a:spcBef>
                <a:spcPts val="600"/>
              </a:spcBef>
              <a:buClr>
                <a:schemeClr val="tx2"/>
              </a:buClr>
              <a:buFont typeface="Candara" panose="020E0502030303020204" pitchFamily="34" charset="0"/>
              <a:buChar char="*"/>
            </a:pPr>
            <a:r>
              <a:rPr lang="en-GB" dirty="0" smtClean="0"/>
              <a:t>Franz diffusion cell</a:t>
            </a:r>
          </a:p>
          <a:p>
            <a:pPr algn="just">
              <a:spcBef>
                <a:spcPts val="600"/>
              </a:spcBef>
              <a:buClr>
                <a:schemeClr val="tx2"/>
              </a:buClr>
              <a:buFont typeface="Candara" panose="020E0502030303020204" pitchFamily="34" charset="0"/>
              <a:buChar char="*"/>
            </a:pPr>
            <a:r>
              <a:rPr lang="en-GB" dirty="0" smtClean="0"/>
              <a:t>skin of different animals (snake, hairless mice, rat, rabbit, guinea pig, pig, monkey) or human skin</a:t>
            </a:r>
          </a:p>
          <a:p>
            <a:pPr>
              <a:spcBef>
                <a:spcPts val="600"/>
              </a:spcBef>
              <a:buClr>
                <a:schemeClr val="tx2"/>
              </a:buClr>
              <a:buFont typeface="Candara" panose="020E0502030303020204" pitchFamily="34" charset="0"/>
              <a:buChar char="*"/>
            </a:pPr>
            <a:r>
              <a:rPr lang="en-GB" dirty="0" smtClean="0"/>
              <a:t>different drugs</a:t>
            </a:r>
            <a:br>
              <a:rPr lang="en-GB" dirty="0" smtClean="0"/>
            </a:br>
            <a:r>
              <a:rPr lang="en-GB" dirty="0" smtClean="0"/>
              <a:t>(theophylline – the most</a:t>
            </a:r>
            <a:br>
              <a:rPr lang="en-GB" dirty="0" smtClean="0"/>
            </a:br>
            <a:r>
              <a:rPr lang="en-GB" dirty="0" smtClean="0"/>
              <a:t>frequent model drug;</a:t>
            </a:r>
            <a:br>
              <a:rPr lang="en-GB" dirty="0" smtClean="0"/>
            </a:br>
            <a:r>
              <a:rPr lang="en-GB" dirty="0" smtClean="0"/>
              <a:t>hydrocortisone,</a:t>
            </a:r>
            <a:br>
              <a:rPr lang="en-GB" dirty="0" smtClean="0"/>
            </a:br>
            <a:r>
              <a:rPr lang="en-GB" dirty="0" smtClean="0"/>
              <a:t>indomethacin,</a:t>
            </a:r>
            <a:br>
              <a:rPr lang="en-GB" dirty="0" smtClean="0"/>
            </a:br>
            <a:r>
              <a:rPr lang="en-GB" dirty="0" smtClean="0"/>
              <a:t>5-fluoruracil,</a:t>
            </a:r>
            <a:br>
              <a:rPr lang="en-GB" dirty="0" smtClean="0"/>
            </a:br>
            <a:r>
              <a:rPr lang="en-GB" dirty="0" smtClean="0"/>
              <a:t>antipsychotics,</a:t>
            </a:r>
            <a:br>
              <a:rPr lang="en-GB" dirty="0" smtClean="0"/>
            </a:br>
            <a:r>
              <a:rPr lang="en-GB" dirty="0" smtClean="0"/>
              <a:t>cardiovascular drugs,</a:t>
            </a:r>
            <a:br>
              <a:rPr lang="en-GB" dirty="0" smtClean="0"/>
            </a:br>
            <a:r>
              <a:rPr lang="en-GB" dirty="0" smtClean="0"/>
              <a:t>etc.)</a:t>
            </a:r>
          </a:p>
          <a:p>
            <a:pPr algn="just">
              <a:spcBef>
                <a:spcPts val="600"/>
              </a:spcBef>
              <a:buClr>
                <a:schemeClr val="tx2"/>
              </a:buClr>
              <a:buFont typeface="Candara" panose="020E0502030303020204" pitchFamily="34" charset="0"/>
              <a:buChar char="*"/>
            </a:pPr>
            <a:r>
              <a:rPr lang="en-GB" dirty="0" smtClean="0"/>
              <a:t>HPLC</a:t>
            </a:r>
            <a:endParaRPr lang="en-GB"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Testing of CPEs</a:t>
            </a:r>
            <a:endParaRPr lang="en-GB" sz="3600" dirty="0"/>
          </a:p>
        </p:txBody>
      </p:sp>
    </p:spTree>
    <p:extLst>
      <p:ext uri="{BB962C8B-B14F-4D97-AF65-F5344CB8AC3E}">
        <p14:creationId xmlns:p14="http://schemas.microsoft.com/office/powerpoint/2010/main" val="2575411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obsahu 2"/>
          <p:cNvSpPr>
            <a:spLocks noGrp="1"/>
          </p:cNvSpPr>
          <p:nvPr>
            <p:ph idx="1"/>
          </p:nvPr>
        </p:nvSpPr>
        <p:spPr>
          <a:xfrm>
            <a:off x="251520" y="818710"/>
            <a:ext cx="8712968" cy="5985665"/>
          </a:xfrm>
        </p:spPr>
        <p:txBody>
          <a:bodyPr>
            <a:noAutofit/>
          </a:bodyPr>
          <a:lstStyle/>
          <a:p>
            <a:pPr algn="just">
              <a:spcBef>
                <a:spcPts val="600"/>
              </a:spcBef>
              <a:buClr>
                <a:schemeClr val="tx2"/>
              </a:buClr>
            </a:pPr>
            <a:r>
              <a:rPr lang="en-GB" sz="2400" dirty="0" smtClean="0"/>
              <a:t>skin samples obtained from porcine ear</a:t>
            </a:r>
          </a:p>
          <a:p>
            <a:pPr algn="just">
              <a:spcBef>
                <a:spcPts val="600"/>
              </a:spcBef>
              <a:buClr>
                <a:schemeClr val="tx2"/>
              </a:buClr>
            </a:pPr>
            <a:r>
              <a:rPr lang="en-GB" sz="2400" dirty="0" smtClean="0"/>
              <a:t>Franz diffusion cell (SES – Analytical Systems, Germany), donor surface area of 0.635 cm</a:t>
            </a:r>
            <a:r>
              <a:rPr lang="en-GB" sz="2400" baseline="30000" dirty="0" smtClean="0"/>
              <a:t>2</a:t>
            </a:r>
            <a:r>
              <a:rPr lang="en-GB" sz="2400" dirty="0" smtClean="0"/>
              <a:t> and receptor volume of 5.2 ml</a:t>
            </a:r>
          </a:p>
          <a:p>
            <a:pPr algn="just">
              <a:spcBef>
                <a:spcPts val="600"/>
              </a:spcBef>
              <a:buClr>
                <a:schemeClr val="tx2"/>
              </a:buClr>
            </a:pPr>
            <a:r>
              <a:rPr lang="en-GB" sz="2400" dirty="0" smtClean="0"/>
              <a:t>receptor compartment filled with phosphate buffered saline </a:t>
            </a:r>
            <a:br>
              <a:rPr lang="en-GB" sz="2400" dirty="0" smtClean="0"/>
            </a:br>
            <a:r>
              <a:rPr lang="en-GB" sz="2400" dirty="0" smtClean="0"/>
              <a:t>(pH 7.4), 37±0.5 °C</a:t>
            </a:r>
          </a:p>
          <a:p>
            <a:pPr algn="just">
              <a:spcBef>
                <a:spcPts val="600"/>
              </a:spcBef>
              <a:buClr>
                <a:schemeClr val="tx2"/>
              </a:buClr>
            </a:pPr>
            <a:r>
              <a:rPr lang="en-GB" sz="2400" dirty="0" smtClean="0"/>
              <a:t>donor samples were prepared by dissolving the tested enhancer</a:t>
            </a:r>
            <a:r>
              <a:rPr lang="cs-CZ" sz="2400" dirty="0" smtClean="0"/>
              <a:t>,</a:t>
            </a:r>
            <a:r>
              <a:rPr lang="en-GB" sz="2400" dirty="0" smtClean="0"/>
              <a:t> </a:t>
            </a:r>
            <a:r>
              <a:rPr lang="en-GB" dirty="0" smtClean="0"/>
              <a:t>theophylline or drug in </a:t>
            </a:r>
            <a:r>
              <a:rPr lang="en-GB" sz="2400" dirty="0" smtClean="0"/>
              <a:t>medium (</a:t>
            </a:r>
            <a:r>
              <a:rPr lang="en-GB" dirty="0" smtClean="0"/>
              <a:t>propylene glycol/water (1:1)</a:t>
            </a:r>
            <a:r>
              <a:rPr lang="cs-CZ" dirty="0" smtClean="0"/>
              <a:t>,</a:t>
            </a:r>
            <a:r>
              <a:rPr lang="en-GB" dirty="0" smtClean="0"/>
              <a:t> formulations)</a:t>
            </a:r>
            <a:endParaRPr lang="en-GB" sz="2400" dirty="0" smtClean="0"/>
          </a:p>
          <a:p>
            <a:pPr algn="just">
              <a:spcBef>
                <a:spcPts val="600"/>
              </a:spcBef>
              <a:buClr>
                <a:schemeClr val="tx2"/>
              </a:buClr>
            </a:pPr>
            <a:r>
              <a:rPr lang="en-GB" sz="2400" dirty="0" smtClean="0"/>
              <a:t>control sample was prepared in the same manner without enhancers</a:t>
            </a:r>
          </a:p>
          <a:p>
            <a:pPr algn="just">
              <a:spcBef>
                <a:spcPts val="600"/>
              </a:spcBef>
              <a:buClr>
                <a:schemeClr val="tx2"/>
              </a:buClr>
            </a:pPr>
            <a:r>
              <a:rPr lang="en-GB" sz="2400" dirty="0" smtClean="0"/>
              <a:t>samples (0.5 ml) of the receptor phase withdrawn at time intervals 1, 2, 4, 6, 8, 12 and 24 h and the cell refilled with an equivalent amount of fresh buffer solution</a:t>
            </a:r>
          </a:p>
          <a:p>
            <a:pPr algn="just">
              <a:spcBef>
                <a:spcPts val="600"/>
              </a:spcBef>
              <a:buClr>
                <a:schemeClr val="tx2"/>
              </a:buClr>
            </a:pPr>
            <a:r>
              <a:rPr lang="en-GB" sz="2400" dirty="0" smtClean="0"/>
              <a:t>five determinations were performed using skin fragments from 2 animals for each compound</a:t>
            </a:r>
          </a:p>
        </p:txBody>
      </p:sp>
      <p:sp>
        <p:nvSpPr>
          <p:cNvPr id="5" name="Nadpis 2"/>
          <p:cNvSpPr>
            <a:spLocks noGrp="1"/>
          </p:cNvSpPr>
          <p:nvPr>
            <p:ph type="title"/>
          </p:nvPr>
        </p:nvSpPr>
        <p:spPr>
          <a:xfrm>
            <a:off x="251520" y="260648"/>
            <a:ext cx="8640960" cy="714408"/>
          </a:xfrm>
        </p:spPr>
        <p:txBody>
          <a:bodyPr>
            <a:normAutofit/>
          </a:bodyPr>
          <a:lstStyle/>
          <a:p>
            <a:pPr>
              <a:lnSpc>
                <a:spcPts val="4500"/>
              </a:lnSpc>
            </a:pPr>
            <a:r>
              <a:rPr lang="en-GB" dirty="0" smtClean="0"/>
              <a:t>Testing of CPEs</a:t>
            </a:r>
            <a:endParaRPr lang="en-GB" sz="3600" dirty="0"/>
          </a:p>
        </p:txBody>
      </p:sp>
    </p:spTree>
    <p:extLst>
      <p:ext uri="{BB962C8B-B14F-4D97-AF65-F5344CB8AC3E}">
        <p14:creationId xmlns:p14="http://schemas.microsoft.com/office/powerpoint/2010/main" val="3681724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obsahu 2"/>
          <p:cNvSpPr>
            <a:spLocks noGrp="1"/>
          </p:cNvSpPr>
          <p:nvPr>
            <p:ph idx="1"/>
          </p:nvPr>
        </p:nvSpPr>
        <p:spPr>
          <a:xfrm>
            <a:off x="251520" y="971727"/>
            <a:ext cx="8712968" cy="5265585"/>
          </a:xfrm>
        </p:spPr>
        <p:txBody>
          <a:bodyPr>
            <a:noAutofit/>
          </a:bodyPr>
          <a:lstStyle/>
          <a:p>
            <a:pPr algn="just">
              <a:spcBef>
                <a:spcPts val="600"/>
              </a:spcBef>
              <a:buClr>
                <a:schemeClr val="tx2"/>
              </a:buClr>
            </a:pPr>
            <a:r>
              <a:rPr lang="en-GB" sz="2400" dirty="0" smtClean="0"/>
              <a:t>analysis of samples for theophylline/drug content was performed using an Agilent 1200 series HPLC system, equipped with a diode array detection (DAD) system; data acquisition was performed using </a:t>
            </a:r>
            <a:r>
              <a:rPr lang="en-GB" sz="2400" dirty="0" err="1" smtClean="0"/>
              <a:t>ChemStation</a:t>
            </a:r>
            <a:r>
              <a:rPr lang="en-GB" sz="2400" dirty="0" smtClean="0"/>
              <a:t> chromatography software</a:t>
            </a:r>
          </a:p>
          <a:p>
            <a:pPr algn="just">
              <a:spcBef>
                <a:spcPts val="600"/>
              </a:spcBef>
              <a:buClr>
                <a:schemeClr val="tx2"/>
              </a:buClr>
            </a:pPr>
            <a:r>
              <a:rPr lang="en-GB" sz="2400" dirty="0" smtClean="0"/>
              <a:t>Waters Symmetry</a:t>
            </a:r>
            <a:r>
              <a:rPr lang="en-GB" sz="2400" baseline="30000" dirty="0" smtClean="0"/>
              <a:t>®</a:t>
            </a:r>
            <a:r>
              <a:rPr lang="en-GB" sz="2400" dirty="0" smtClean="0"/>
              <a:t> C8 5 </a:t>
            </a:r>
            <a:r>
              <a:rPr lang="en-GB" sz="2400" dirty="0" err="1" smtClean="0"/>
              <a:t>μm</a:t>
            </a:r>
            <a:r>
              <a:rPr lang="en-GB" sz="2400" dirty="0" smtClean="0"/>
              <a:t>, 4.6×250 mm (Waters Corp., Milford, MA, USA) chromatographic column was used</a:t>
            </a:r>
          </a:p>
          <a:p>
            <a:pPr algn="just">
              <a:spcBef>
                <a:spcPts val="600"/>
              </a:spcBef>
              <a:buClr>
                <a:schemeClr val="tx2"/>
              </a:buClr>
              <a:buFont typeface="Candara" panose="020E0502030303020204" pitchFamily="34" charset="0"/>
              <a:buChar char="*"/>
            </a:pPr>
            <a:r>
              <a:rPr lang="en-GB" dirty="0" smtClean="0"/>
              <a:t>The cumulative amounts of theophylline/drug that penetrated through the skin into the receptor compartment [</a:t>
            </a:r>
            <a:r>
              <a:rPr lang="en-GB" dirty="0" err="1" smtClean="0"/>
              <a:t>μg</a:t>
            </a:r>
            <a:r>
              <a:rPr lang="en-GB" dirty="0" smtClean="0"/>
              <a:t>/cm</a:t>
            </a:r>
            <a:r>
              <a:rPr lang="en-GB" baseline="30000" dirty="0" smtClean="0"/>
              <a:t>2</a:t>
            </a:r>
            <a:r>
              <a:rPr lang="en-GB" dirty="0" smtClean="0"/>
              <a:t>] were corrected for sample removal and plotted against time [h].</a:t>
            </a:r>
          </a:p>
          <a:p>
            <a:pPr algn="just">
              <a:spcBef>
                <a:spcPts val="1200"/>
              </a:spcBef>
              <a:buClr>
                <a:schemeClr val="tx2"/>
              </a:buClr>
              <a:buFont typeface="Candara" panose="020E0502030303020204" pitchFamily="34" charset="0"/>
              <a:buChar char="*"/>
            </a:pPr>
            <a:r>
              <a:rPr lang="en-GB" dirty="0" smtClean="0"/>
              <a:t>Steady state fluxes [</a:t>
            </a:r>
            <a:r>
              <a:rPr lang="en-GB" dirty="0" err="1" smtClean="0"/>
              <a:t>μg</a:t>
            </a:r>
            <a:r>
              <a:rPr lang="en-GB" dirty="0" smtClean="0"/>
              <a:t>/cm</a:t>
            </a:r>
            <a:r>
              <a:rPr lang="en-GB" baseline="30000" dirty="0" smtClean="0"/>
              <a:t>2</a:t>
            </a:r>
            <a:r>
              <a:rPr lang="en-GB" dirty="0" smtClean="0"/>
              <a:t>/h] were calculated using the linear region of the plots.</a:t>
            </a:r>
          </a:p>
          <a:p>
            <a:pPr algn="just">
              <a:spcBef>
                <a:spcPts val="1200"/>
              </a:spcBef>
              <a:buClr>
                <a:schemeClr val="tx2"/>
              </a:buClr>
              <a:buFont typeface="Candara" panose="020E0502030303020204" pitchFamily="34" charset="0"/>
              <a:buChar char="*"/>
            </a:pPr>
            <a:r>
              <a:rPr lang="en-GB" dirty="0" smtClean="0"/>
              <a:t>Enhancement ratios (ERs) were calculated as ratios of theophylline flux with and without the enhancer.</a:t>
            </a:r>
            <a:endParaRPr lang="en-GB" sz="2400" dirty="0" smtClean="0"/>
          </a:p>
        </p:txBody>
      </p:sp>
      <p:sp>
        <p:nvSpPr>
          <p:cNvPr id="5" name="Nadpis 2"/>
          <p:cNvSpPr>
            <a:spLocks noGrp="1"/>
          </p:cNvSpPr>
          <p:nvPr>
            <p:ph type="title"/>
          </p:nvPr>
        </p:nvSpPr>
        <p:spPr>
          <a:xfrm>
            <a:off x="251520" y="260648"/>
            <a:ext cx="8640960" cy="714408"/>
          </a:xfrm>
        </p:spPr>
        <p:txBody>
          <a:bodyPr>
            <a:normAutofit/>
          </a:bodyPr>
          <a:lstStyle/>
          <a:p>
            <a:pPr>
              <a:lnSpc>
                <a:spcPts val="4500"/>
              </a:lnSpc>
            </a:pPr>
            <a:r>
              <a:rPr lang="en-GB" dirty="0" smtClean="0"/>
              <a:t>Testing of CPEs</a:t>
            </a:r>
            <a:endParaRPr lang="en-GB" sz="3600" dirty="0"/>
          </a:p>
        </p:txBody>
      </p:sp>
    </p:spTree>
    <p:extLst>
      <p:ext uri="{BB962C8B-B14F-4D97-AF65-F5344CB8AC3E}">
        <p14:creationId xmlns:p14="http://schemas.microsoft.com/office/powerpoint/2010/main" val="1098111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2"/>
          <p:cNvSpPr>
            <a:spLocks noGrp="1"/>
          </p:cNvSpPr>
          <p:nvPr>
            <p:ph type="title"/>
          </p:nvPr>
        </p:nvSpPr>
        <p:spPr>
          <a:xfrm>
            <a:off x="251520" y="476672"/>
            <a:ext cx="8640960" cy="1008112"/>
          </a:xfrm>
        </p:spPr>
        <p:txBody>
          <a:bodyPr>
            <a:normAutofit/>
          </a:bodyPr>
          <a:lstStyle/>
          <a:p>
            <a:pPr>
              <a:lnSpc>
                <a:spcPts val="4500"/>
              </a:lnSpc>
            </a:pPr>
            <a:r>
              <a:rPr lang="en-GB" sz="7200" dirty="0" smtClean="0"/>
              <a:t>Why alaptide?</a:t>
            </a:r>
            <a:endParaRPr lang="en-GB" sz="6000" dirty="0"/>
          </a:p>
        </p:txBody>
      </p:sp>
      <p:graphicFrame>
        <p:nvGraphicFramePr>
          <p:cNvPr id="2" name="Objekt 1"/>
          <p:cNvGraphicFramePr>
            <a:graphicFrameLocks noChangeAspect="1"/>
          </p:cNvGraphicFramePr>
          <p:nvPr>
            <p:extLst>
              <p:ext uri="{D42A27DB-BD31-4B8C-83A1-F6EECF244321}">
                <p14:modId xmlns:p14="http://schemas.microsoft.com/office/powerpoint/2010/main" val="2584035183"/>
              </p:ext>
            </p:extLst>
          </p:nvPr>
        </p:nvGraphicFramePr>
        <p:xfrm>
          <a:off x="3332695" y="2780928"/>
          <a:ext cx="2463441" cy="1800000"/>
        </p:xfrm>
        <a:graphic>
          <a:graphicData uri="http://schemas.openxmlformats.org/presentationml/2006/ole">
            <mc:AlternateContent xmlns:mc="http://schemas.openxmlformats.org/markup-compatibility/2006">
              <mc:Choice xmlns:v="urn:schemas-microsoft-com:vml" Requires="v">
                <p:oleObj spid="_x0000_s10266" name="CS ChemDraw Drawing" r:id="rId3" imgW="1002489" imgH="726506" progId="ChemDraw.Document.6.0">
                  <p:embed/>
                </p:oleObj>
              </mc:Choice>
              <mc:Fallback>
                <p:oleObj name="CS ChemDraw Drawing" r:id="rId3" imgW="1002489" imgH="726506"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695" y="2780928"/>
                        <a:ext cx="2463441"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97687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836712"/>
            <a:ext cx="8677343" cy="5155100"/>
          </a:xfrm>
        </p:spPr>
        <p:txBody>
          <a:bodyPr>
            <a:noAutofit/>
          </a:bodyPr>
          <a:lstStyle/>
          <a:p>
            <a:pPr marL="265113" indent="-265113" algn="just">
              <a:lnSpc>
                <a:spcPts val="2500"/>
              </a:lnSpc>
              <a:spcBef>
                <a:spcPts val="300"/>
              </a:spcBef>
              <a:buClr>
                <a:schemeClr val="tx2"/>
              </a:buClr>
              <a:buNone/>
            </a:pPr>
            <a:r>
              <a:rPr lang="en-GB" dirty="0" smtClean="0"/>
              <a:t>(</a:t>
            </a:r>
            <a:r>
              <a:rPr lang="en-GB" i="1" dirty="0" smtClean="0"/>
              <a:t>S</a:t>
            </a:r>
            <a:r>
              <a:rPr lang="en-GB" dirty="0" smtClean="0"/>
              <a:t>)-8-Methyl-6,9-diazaspiro[4.5]decan-7,10-dione</a:t>
            </a:r>
          </a:p>
          <a:p>
            <a:pPr marL="265113" indent="-265113" algn="just">
              <a:lnSpc>
                <a:spcPts val="2500"/>
              </a:lnSpc>
              <a:spcBef>
                <a:spcPts val="300"/>
              </a:spcBef>
              <a:buClr>
                <a:schemeClr val="tx2"/>
              </a:buClr>
              <a:buFont typeface="Candara" panose="020E0502030303020204" pitchFamily="34" charset="0"/>
              <a:buChar char="–"/>
            </a:pPr>
            <a:r>
              <a:rPr lang="en-GB" dirty="0" smtClean="0"/>
              <a:t>piperazine-2,5-dione / </a:t>
            </a:r>
            <a:r>
              <a:rPr lang="en-GB" dirty="0" err="1" smtClean="0"/>
              <a:t>spirocyclic</a:t>
            </a:r>
            <a:r>
              <a:rPr lang="en-GB" dirty="0" smtClean="0"/>
              <a:t> </a:t>
            </a:r>
            <a:r>
              <a:rPr lang="en-GB" dirty="0" err="1" smtClean="0"/>
              <a:t>cyclodipeptide</a:t>
            </a:r>
            <a:endParaRPr lang="en-GB" dirty="0" smtClean="0"/>
          </a:p>
          <a:p>
            <a:pPr marL="265113" indent="-265113" algn="just">
              <a:lnSpc>
                <a:spcPts val="2500"/>
              </a:lnSpc>
              <a:spcBef>
                <a:spcPts val="300"/>
              </a:spcBef>
              <a:buClr>
                <a:schemeClr val="tx2"/>
              </a:buClr>
              <a:buFont typeface="Candara" panose="020E0502030303020204" pitchFamily="34" charset="0"/>
              <a:buChar char="–"/>
            </a:pPr>
            <a:r>
              <a:rPr lang="en-GB" dirty="0" smtClean="0"/>
              <a:t>synthesized at the Research Institute for Pharmacy and Biochemistry (former Czechoslovakia, now the Czech Republic) in the 80s of the 20th century</a:t>
            </a:r>
          </a:p>
          <a:p>
            <a:pPr marL="265113" indent="-265113" algn="just">
              <a:lnSpc>
                <a:spcPts val="2500"/>
              </a:lnSpc>
              <a:spcBef>
                <a:spcPts val="300"/>
              </a:spcBef>
              <a:buClr>
                <a:schemeClr val="tx2"/>
              </a:buClr>
              <a:buFont typeface="Candara" panose="020E0502030303020204" pitchFamily="34" charset="0"/>
              <a:buChar char="–"/>
            </a:pPr>
            <a:r>
              <a:rPr lang="en-GB" dirty="0" smtClean="0"/>
              <a:t>designed as analogues of melanocyte-stimulating hormone release-inhibiting factor (MIF-1, known as </a:t>
            </a:r>
            <a:r>
              <a:rPr lang="en-GB" cap="small" dirty="0" smtClean="0"/>
              <a:t>l</a:t>
            </a:r>
            <a:r>
              <a:rPr lang="en-GB" dirty="0" smtClean="0"/>
              <a:t>-prolyl-</a:t>
            </a:r>
            <a:r>
              <a:rPr lang="en-GB" cap="small" dirty="0" smtClean="0"/>
              <a:t>l</a:t>
            </a:r>
            <a:r>
              <a:rPr lang="en-GB" dirty="0" smtClean="0"/>
              <a:t>-</a:t>
            </a:r>
            <a:r>
              <a:rPr lang="en-GB" dirty="0" err="1" smtClean="0"/>
              <a:t>leucylglycinamide</a:t>
            </a:r>
            <a:r>
              <a:rPr lang="en-GB" dirty="0" smtClean="0"/>
              <a:t>)</a:t>
            </a:r>
          </a:p>
          <a:p>
            <a:pPr marL="265113" indent="-265113" algn="just">
              <a:lnSpc>
                <a:spcPts val="2500"/>
              </a:lnSpc>
              <a:spcBef>
                <a:spcPts val="300"/>
              </a:spcBef>
              <a:buClr>
                <a:schemeClr val="tx2"/>
              </a:buClr>
              <a:buFont typeface="Candara" panose="020E0502030303020204" pitchFamily="34" charset="0"/>
              <a:buChar char="–"/>
            </a:pPr>
            <a:r>
              <a:rPr lang="en-GB" dirty="0" smtClean="0"/>
              <a:t>showed significant curative effect in different therapeutic areas</a:t>
            </a:r>
          </a:p>
          <a:p>
            <a:pPr marL="265113" indent="-265113" algn="just">
              <a:lnSpc>
                <a:spcPts val="2500"/>
              </a:lnSpc>
              <a:spcBef>
                <a:spcPts val="300"/>
              </a:spcBef>
              <a:buClr>
                <a:schemeClr val="tx2"/>
              </a:buClr>
              <a:buFont typeface="Candara" panose="020E0502030303020204" pitchFamily="34" charset="0"/>
              <a:buChar char="–"/>
            </a:pPr>
            <a:r>
              <a:rPr lang="en-GB" dirty="0" smtClean="0"/>
              <a:t>demonstrated very low acute toxicity; no </a:t>
            </a:r>
            <a:r>
              <a:rPr lang="en-GB" dirty="0" err="1" smtClean="0"/>
              <a:t>subchronic</a:t>
            </a:r>
            <a:r>
              <a:rPr lang="en-GB" dirty="0" smtClean="0"/>
              <a:t> and chronic toxicity, genotoxic, teratogenic and </a:t>
            </a:r>
            <a:r>
              <a:rPr lang="en-GB" dirty="0" err="1" smtClean="0"/>
              <a:t>embryotoxic</a:t>
            </a:r>
            <a:r>
              <a:rPr lang="en-GB" dirty="0" smtClean="0"/>
              <a:t> effects were observed </a:t>
            </a:r>
          </a:p>
          <a:p>
            <a:pPr marL="265113" indent="-265113" algn="just">
              <a:lnSpc>
                <a:spcPts val="2500"/>
              </a:lnSpc>
              <a:spcBef>
                <a:spcPts val="300"/>
              </a:spcBef>
              <a:buClr>
                <a:schemeClr val="tx2"/>
              </a:buClr>
              <a:buFont typeface="Candara" panose="020E0502030303020204" pitchFamily="34" charset="0"/>
              <a:buChar char="–"/>
            </a:pPr>
            <a:r>
              <a:rPr lang="en-GB" dirty="0" smtClean="0"/>
              <a:t>its enantiomers do not induce the biotransformation enzymes of the cytochrome P450 superfamily 1A1, 1A2 and 1B1 in hepatocytes</a:t>
            </a:r>
          </a:p>
          <a:p>
            <a:pPr marL="265113" indent="-265113" algn="just">
              <a:lnSpc>
                <a:spcPts val="2500"/>
              </a:lnSpc>
              <a:spcBef>
                <a:spcPts val="300"/>
              </a:spcBef>
              <a:buClr>
                <a:schemeClr val="tx2"/>
              </a:buClr>
              <a:buFont typeface="Candara" panose="020E0502030303020204" pitchFamily="34" charset="0"/>
              <a:buChar char="–"/>
            </a:pPr>
            <a:endParaRPr lang="en-GB" sz="2000"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Alaptide</a:t>
            </a:r>
            <a:endParaRPr lang="en-GB" dirty="0"/>
          </a:p>
        </p:txBody>
      </p:sp>
      <p:sp>
        <p:nvSpPr>
          <p:cNvPr id="10" name="Obdélník 9"/>
          <p:cNvSpPr/>
          <p:nvPr/>
        </p:nvSpPr>
        <p:spPr>
          <a:xfrm>
            <a:off x="24863" y="5991812"/>
            <a:ext cx="9001000" cy="830997"/>
          </a:xfrm>
          <a:prstGeom prst="rect">
            <a:avLst/>
          </a:prstGeom>
        </p:spPr>
        <p:txBody>
          <a:bodyPr wrap="square">
            <a:spAutoFit/>
          </a:bodyPr>
          <a:lstStyle/>
          <a:p>
            <a:r>
              <a:rPr lang="en-GB" sz="1600" dirty="0" err="1" smtClean="0"/>
              <a:t>Kasafírek</a:t>
            </a:r>
            <a:r>
              <a:rPr lang="en-GB" sz="1600" dirty="0" smtClean="0"/>
              <a:t> E. et al. CS 231227, 1986</a:t>
            </a:r>
          </a:p>
          <a:p>
            <a:r>
              <a:rPr lang="en-GB" sz="1600" dirty="0" err="1" smtClean="0"/>
              <a:t>Kasafírek</a:t>
            </a:r>
            <a:r>
              <a:rPr lang="en-GB" sz="1600" dirty="0" smtClean="0"/>
              <a:t> E. et al. Drugs Fut. 1990, 15, 445-447.</a:t>
            </a:r>
          </a:p>
          <a:p>
            <a:r>
              <a:rPr lang="en-GB" sz="1600" dirty="0" err="1" smtClean="0"/>
              <a:t>Jampílek</a:t>
            </a:r>
            <a:r>
              <a:rPr lang="en-GB" sz="1600" dirty="0" smtClean="0"/>
              <a:t> J. et al. WO/2014/019556 A1.</a:t>
            </a:r>
            <a:endParaRPr lang="en-GB" sz="1600" dirty="0"/>
          </a:p>
        </p:txBody>
      </p:sp>
      <p:sp>
        <p:nvSpPr>
          <p:cNvPr id="5"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graphicFrame>
        <p:nvGraphicFramePr>
          <p:cNvPr id="7" name="Objekt 6"/>
          <p:cNvGraphicFramePr>
            <a:graphicFrameLocks noChangeAspect="1"/>
          </p:cNvGraphicFramePr>
          <p:nvPr>
            <p:extLst>
              <p:ext uri="{D42A27DB-BD31-4B8C-83A1-F6EECF244321}">
                <p14:modId xmlns:p14="http://schemas.microsoft.com/office/powerpoint/2010/main" val="3079418843"/>
              </p:ext>
            </p:extLst>
          </p:nvPr>
        </p:nvGraphicFramePr>
        <p:xfrm>
          <a:off x="7452320" y="260768"/>
          <a:ext cx="1479129" cy="1080000"/>
        </p:xfrm>
        <a:graphic>
          <a:graphicData uri="http://schemas.openxmlformats.org/presentationml/2006/ole">
            <mc:AlternateContent xmlns:mc="http://schemas.openxmlformats.org/markup-compatibility/2006">
              <mc:Choice xmlns:v="urn:schemas-microsoft-com:vml" Requires="v">
                <p:oleObj spid="_x0000_s11289" name="CS ChemDraw Drawing" r:id="rId3" imgW="1002489" imgH="726506" progId="ChemDraw.Document.6.0">
                  <p:embed/>
                </p:oleObj>
              </mc:Choice>
              <mc:Fallback>
                <p:oleObj name="CS ChemDraw Drawing" r:id="rId3" imgW="1002489" imgH="726506"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60768"/>
                        <a:ext cx="1479129" cy="10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571747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836712"/>
            <a:ext cx="8677343" cy="5155100"/>
          </a:xfrm>
        </p:spPr>
        <p:txBody>
          <a:bodyPr>
            <a:noAutofit/>
          </a:bodyPr>
          <a:lstStyle/>
          <a:p>
            <a:pPr algn="just">
              <a:spcBef>
                <a:spcPts val="600"/>
              </a:spcBef>
              <a:buClr>
                <a:schemeClr val="tx2"/>
              </a:buClr>
              <a:buFont typeface="Candara" panose="020E0502030303020204" pitchFamily="34" charset="0"/>
              <a:buChar char="–"/>
            </a:pPr>
            <a:r>
              <a:rPr lang="en-GB" dirty="0" smtClean="0"/>
              <a:t>reduced the number and extent of experimental gastric ulcers</a:t>
            </a:r>
          </a:p>
          <a:p>
            <a:pPr algn="just">
              <a:spcBef>
                <a:spcPts val="600"/>
              </a:spcBef>
              <a:buClr>
                <a:schemeClr val="tx2"/>
              </a:buClr>
              <a:buFont typeface="Candara" panose="020E0502030303020204" pitchFamily="34" charset="0"/>
              <a:buChar char="–"/>
            </a:pPr>
            <a:r>
              <a:rPr lang="en-GB" dirty="0" smtClean="0"/>
              <a:t>expressed stimulating effect on growth and breeding of human embryonic cells without transformation changes in their morphology</a:t>
            </a:r>
          </a:p>
          <a:p>
            <a:pPr algn="just">
              <a:spcBef>
                <a:spcPts val="600"/>
              </a:spcBef>
              <a:buClr>
                <a:schemeClr val="tx2"/>
              </a:buClr>
              <a:buFont typeface="Candara" panose="020E0502030303020204" pitchFamily="34" charset="0"/>
              <a:buChar char="–"/>
            </a:pPr>
            <a:r>
              <a:rPr lang="en-GB" dirty="0" smtClean="0"/>
              <a:t>increased cell proliferation and epidermal regeneration</a:t>
            </a:r>
          </a:p>
          <a:p>
            <a:pPr algn="just">
              <a:spcBef>
                <a:spcPts val="600"/>
              </a:spcBef>
              <a:buClr>
                <a:schemeClr val="tx2"/>
              </a:buClr>
              <a:buFont typeface="Candara" panose="020E0502030303020204" pitchFamily="34" charset="0"/>
              <a:buChar char="–"/>
            </a:pPr>
            <a:r>
              <a:rPr lang="en-GB" dirty="0" smtClean="0"/>
              <a:t>regenerated fast </a:t>
            </a:r>
            <a:r>
              <a:rPr lang="en-GB" i="1" dirty="0" smtClean="0"/>
              <a:t>in vivo</a:t>
            </a:r>
            <a:r>
              <a:rPr lang="en-GB" dirty="0" smtClean="0"/>
              <a:t> experimental skin injury in pigs and accelerated curing of experimental skin injuries in rats</a:t>
            </a:r>
          </a:p>
          <a:p>
            <a:pPr marL="0" indent="0" algn="just">
              <a:spcBef>
                <a:spcPts val="1200"/>
              </a:spcBef>
              <a:buClr>
                <a:schemeClr val="tx2"/>
              </a:buClr>
              <a:buNone/>
            </a:pPr>
            <a:r>
              <a:rPr lang="en-GB" b="1" dirty="0" smtClean="0"/>
              <a:t>Probable mechanism of action</a:t>
            </a:r>
            <a:r>
              <a:rPr lang="en-GB" dirty="0" smtClean="0"/>
              <a:t> (under investigation):</a:t>
            </a:r>
            <a:br>
              <a:rPr lang="en-GB" dirty="0" smtClean="0"/>
            </a:br>
            <a:r>
              <a:rPr lang="en-GB" dirty="0" smtClean="0"/>
              <a:t>alaptide negatively affects the inhibition of the release of melanocyte-stimulating hormone and thus increases the concentration of melanocytes in epidermis. Melanocytes significantly influence the creation and function of keratinocytes by means of </a:t>
            </a:r>
            <a:r>
              <a:rPr lang="en-GB" dirty="0" err="1" smtClean="0"/>
              <a:t>melanosomes</a:t>
            </a:r>
            <a:r>
              <a:rPr lang="en-GB" dirty="0" smtClean="0"/>
              <a:t>.</a:t>
            </a:r>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Alaptide – effects</a:t>
            </a:r>
            <a:endParaRPr lang="en-GB" dirty="0"/>
          </a:p>
        </p:txBody>
      </p:sp>
      <p:graphicFrame>
        <p:nvGraphicFramePr>
          <p:cNvPr id="7" name="Objekt 6"/>
          <p:cNvGraphicFramePr>
            <a:graphicFrameLocks noChangeAspect="1"/>
          </p:cNvGraphicFramePr>
          <p:nvPr>
            <p:extLst>
              <p:ext uri="{D42A27DB-BD31-4B8C-83A1-F6EECF244321}">
                <p14:modId xmlns:p14="http://schemas.microsoft.com/office/powerpoint/2010/main" val="3189375273"/>
              </p:ext>
            </p:extLst>
          </p:nvPr>
        </p:nvGraphicFramePr>
        <p:xfrm>
          <a:off x="7596336" y="5733376"/>
          <a:ext cx="1479129" cy="1080000"/>
        </p:xfrm>
        <a:graphic>
          <a:graphicData uri="http://schemas.openxmlformats.org/presentationml/2006/ole">
            <mc:AlternateContent xmlns:mc="http://schemas.openxmlformats.org/markup-compatibility/2006">
              <mc:Choice xmlns:v="urn:schemas-microsoft-com:vml" Requires="v">
                <p:oleObj spid="_x0000_s12313" name="CS ChemDraw Drawing" r:id="rId3" imgW="1002489" imgH="726506" progId="ChemDraw.Document.6.0">
                  <p:embed/>
                </p:oleObj>
              </mc:Choice>
              <mc:Fallback>
                <p:oleObj name="CS ChemDraw Drawing" r:id="rId3" imgW="1002489" imgH="726506"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5733376"/>
                        <a:ext cx="1479129" cy="10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7613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836712"/>
            <a:ext cx="8677343" cy="4248472"/>
          </a:xfrm>
        </p:spPr>
        <p:txBody>
          <a:bodyPr>
            <a:noAutofit/>
          </a:bodyPr>
          <a:lstStyle/>
          <a:p>
            <a:pPr marL="0" indent="0" algn="just">
              <a:spcBef>
                <a:spcPts val="600"/>
              </a:spcBef>
              <a:buClr>
                <a:schemeClr val="tx2"/>
              </a:buClr>
              <a:buNone/>
            </a:pPr>
            <a:r>
              <a:rPr lang="en-GB" dirty="0" smtClean="0"/>
              <a:t>- from the chemical point of view CPEs are heterogeneous.</a:t>
            </a:r>
          </a:p>
          <a:p>
            <a:pPr marL="0" indent="0" algn="just">
              <a:spcBef>
                <a:spcPts val="600"/>
              </a:spcBef>
              <a:buClr>
                <a:schemeClr val="tx2"/>
              </a:buClr>
              <a:buNone/>
            </a:pPr>
            <a:r>
              <a:rPr lang="en-GB" dirty="0" smtClean="0"/>
              <a:t>However, it is possible to observe certain common elements in their structure. They </a:t>
            </a:r>
            <a:r>
              <a:rPr lang="en-GB" b="1" dirty="0" smtClean="0"/>
              <a:t>often contain a fragment of the natural moisturizing factor</a:t>
            </a:r>
            <a:r>
              <a:rPr lang="en-GB" dirty="0" smtClean="0"/>
              <a:t> (</a:t>
            </a:r>
            <a:r>
              <a:rPr lang="en-GB" b="1" dirty="0" smtClean="0"/>
              <a:t>NMF</a:t>
            </a:r>
            <a:r>
              <a:rPr lang="en-GB" dirty="0" smtClean="0"/>
              <a:t>), which is physiologically present in highly differentiated flattened keratinocytes.</a:t>
            </a:r>
          </a:p>
          <a:p>
            <a:pPr marL="0" indent="0" algn="just">
              <a:spcBef>
                <a:spcPts val="600"/>
              </a:spcBef>
              <a:buClr>
                <a:schemeClr val="tx2"/>
              </a:buClr>
              <a:buNone/>
            </a:pPr>
            <a:r>
              <a:rPr lang="en-GB" dirty="0" smtClean="0"/>
              <a:t>The NMF is a mixture of hygroscopic compounds that help to maintain skin hydration and is capable of retaining water in the horny layer.</a:t>
            </a:r>
          </a:p>
          <a:p>
            <a:pPr marL="0" indent="0" algn="just">
              <a:spcBef>
                <a:spcPts val="600"/>
              </a:spcBef>
              <a:buClr>
                <a:schemeClr val="tx2"/>
              </a:buClr>
              <a:buNone/>
            </a:pPr>
            <a:r>
              <a:rPr lang="en-GB" dirty="0" smtClean="0"/>
              <a:t>Other substances contained in the NMF with a special water binding capacity are derived from sweat and sebaceous oils, e.g., urea, </a:t>
            </a:r>
            <a:r>
              <a:rPr lang="en-GB" dirty="0" err="1" smtClean="0"/>
              <a:t>proline</a:t>
            </a:r>
            <a:r>
              <a:rPr lang="en-GB" dirty="0" smtClean="0"/>
              <a:t>, </a:t>
            </a:r>
            <a:r>
              <a:rPr lang="en-GB" dirty="0" err="1" smtClean="0"/>
              <a:t>oxoproline</a:t>
            </a:r>
            <a:r>
              <a:rPr lang="en-GB" dirty="0" smtClean="0"/>
              <a:t>, histidine, glutamine, </a:t>
            </a:r>
            <a:r>
              <a:rPr lang="en-GB" dirty="0" err="1" smtClean="0"/>
              <a:t>urocanic</a:t>
            </a:r>
            <a:r>
              <a:rPr lang="en-GB" dirty="0" smtClean="0"/>
              <a:t> acid.</a:t>
            </a:r>
            <a:endParaRPr lang="en-GB" sz="2000"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CPEs</a:t>
            </a:r>
            <a:endParaRPr lang="en-GB" dirty="0"/>
          </a:p>
        </p:txBody>
      </p:sp>
      <p:graphicFrame>
        <p:nvGraphicFramePr>
          <p:cNvPr id="6" name="Objekt 5"/>
          <p:cNvGraphicFramePr>
            <a:graphicFrameLocks noChangeAspect="1"/>
          </p:cNvGraphicFramePr>
          <p:nvPr>
            <p:extLst>
              <p:ext uri="{D42A27DB-BD31-4B8C-83A1-F6EECF244321}">
                <p14:modId xmlns:p14="http://schemas.microsoft.com/office/powerpoint/2010/main" val="763957134"/>
              </p:ext>
            </p:extLst>
          </p:nvPr>
        </p:nvGraphicFramePr>
        <p:xfrm>
          <a:off x="107504" y="5301208"/>
          <a:ext cx="8856565" cy="1188000"/>
        </p:xfrm>
        <a:graphic>
          <a:graphicData uri="http://schemas.openxmlformats.org/presentationml/2006/ole">
            <mc:AlternateContent xmlns:mc="http://schemas.openxmlformats.org/markup-compatibility/2006">
              <mc:Choice xmlns:v="urn:schemas-microsoft-com:vml" Requires="v">
                <p:oleObj spid="_x0000_s13337" name="CS ChemDraw Drawing" r:id="rId3" imgW="6580221" imgH="883399" progId="ChemDraw.Document.6.0">
                  <p:embed/>
                </p:oleObj>
              </mc:Choice>
              <mc:Fallback>
                <p:oleObj name="CS ChemDraw Drawing" r:id="rId3" imgW="6580221" imgH="883399" progId="ChemDraw.Document.6.0">
                  <p:embed/>
                  <p:pic>
                    <p:nvPicPr>
                      <p:cNvPr id="0" name=""/>
                      <p:cNvPicPr/>
                      <p:nvPr/>
                    </p:nvPicPr>
                    <p:blipFill>
                      <a:blip r:embed="rId4"/>
                      <a:stretch>
                        <a:fillRect/>
                      </a:stretch>
                    </p:blipFill>
                    <p:spPr>
                      <a:xfrm>
                        <a:off x="107504" y="5301208"/>
                        <a:ext cx="8856565" cy="1188000"/>
                      </a:xfrm>
                      <a:prstGeom prst="rect">
                        <a:avLst/>
                      </a:prstGeom>
                    </p:spPr>
                  </p:pic>
                </p:oleObj>
              </mc:Fallback>
            </mc:AlternateContent>
          </a:graphicData>
        </a:graphic>
      </p:graphicFrame>
    </p:spTree>
    <p:extLst>
      <p:ext uri="{BB962C8B-B14F-4D97-AF65-F5344CB8AC3E}">
        <p14:creationId xmlns:p14="http://schemas.microsoft.com/office/powerpoint/2010/main" val="20425663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836712"/>
            <a:ext cx="8677343" cy="4248472"/>
          </a:xfrm>
        </p:spPr>
        <p:txBody>
          <a:bodyPr>
            <a:noAutofit/>
          </a:bodyPr>
          <a:lstStyle/>
          <a:p>
            <a:pPr marL="0" indent="0" algn="just">
              <a:spcBef>
                <a:spcPts val="600"/>
              </a:spcBef>
              <a:buClr>
                <a:schemeClr val="tx2"/>
              </a:buClr>
              <a:buNone/>
            </a:pPr>
            <a:r>
              <a:rPr lang="en-GB" sz="2800" b="1" dirty="0" smtClean="0"/>
              <a:t>NMF components contain a characteristic fragment of heteroatoms X−CO−N=, where X is −CH2−, −NH2 or −NH−.</a:t>
            </a:r>
          </a:p>
          <a:p>
            <a:pPr algn="just">
              <a:spcBef>
                <a:spcPts val="600"/>
              </a:spcBef>
              <a:buClr>
                <a:schemeClr val="tx2"/>
              </a:buClr>
              <a:buFont typeface="Wingdings" pitchFamily="2" charset="2"/>
              <a:buChar char="ð"/>
            </a:pPr>
            <a:r>
              <a:rPr lang="en-GB" dirty="0" smtClean="0">
                <a:sym typeface="Wingdings"/>
              </a:rPr>
              <a:t>t</a:t>
            </a:r>
            <a:r>
              <a:rPr lang="en-GB" dirty="0" smtClean="0"/>
              <a:t>his fragment can be found in many CPEs.</a:t>
            </a:r>
          </a:p>
          <a:p>
            <a:pPr marL="0" indent="0" algn="just">
              <a:spcBef>
                <a:spcPts val="600"/>
              </a:spcBef>
              <a:buClr>
                <a:schemeClr val="tx2"/>
              </a:buClr>
              <a:buNone/>
            </a:pPr>
            <a:r>
              <a:rPr lang="en-GB" dirty="0" smtClean="0"/>
              <a:t>A hypothesis was proposed that small polar molecules may break the intermolecular </a:t>
            </a:r>
            <a:r>
              <a:rPr lang="en-GB" i="1" dirty="0" smtClean="0"/>
              <a:t>H</a:t>
            </a:r>
            <a:r>
              <a:rPr lang="en-GB" dirty="0" smtClean="0"/>
              <a:t>-bonds that hold the ceramide molecules together in the SC.</a:t>
            </a:r>
          </a:p>
          <a:p>
            <a:pPr marL="0" indent="0" algn="just">
              <a:spcBef>
                <a:spcPts val="600"/>
              </a:spcBef>
              <a:buClr>
                <a:schemeClr val="tx2"/>
              </a:buClr>
              <a:buNone/>
            </a:pPr>
            <a:r>
              <a:rPr lang="en-GB" dirty="0" smtClean="0"/>
              <a:t>Also small molecules derived from NMF components can increase the water binding capacity, and hence moisten the skin and facilitate </a:t>
            </a:r>
            <a:r>
              <a:rPr lang="en-GB" dirty="0" err="1" smtClean="0"/>
              <a:t>pe</a:t>
            </a:r>
            <a:r>
              <a:rPr lang="cs-CZ" dirty="0" err="1" smtClean="0"/>
              <a:t>rmeati</a:t>
            </a:r>
            <a:r>
              <a:rPr lang="en-GB" dirty="0" smtClean="0"/>
              <a:t>on of compounds through the skin.</a:t>
            </a:r>
            <a:endParaRPr lang="en-GB" sz="2000"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CPEs</a:t>
            </a:r>
            <a:endParaRPr lang="en-GB" dirty="0"/>
          </a:p>
        </p:txBody>
      </p:sp>
    </p:spTree>
    <p:extLst>
      <p:ext uri="{BB962C8B-B14F-4D97-AF65-F5344CB8AC3E}">
        <p14:creationId xmlns:p14="http://schemas.microsoft.com/office/powerpoint/2010/main" val="434359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332656"/>
            <a:ext cx="9144000" cy="3240360"/>
          </a:xfrm>
        </p:spPr>
        <p:txBody>
          <a:bodyPr>
            <a:noAutofit/>
          </a:bodyPr>
          <a:lstStyle/>
          <a:p>
            <a:pPr>
              <a:lnSpc>
                <a:spcPts val="5000"/>
              </a:lnSpc>
            </a:pPr>
            <a:r>
              <a:rPr lang="en-US" sz="4800" b="1" dirty="0"/>
              <a:t>Design, Synthesis and Investigation of Aryl Derivatives of </a:t>
            </a:r>
            <a:r>
              <a:rPr lang="en-US" sz="4800" b="1" dirty="0" smtClean="0"/>
              <a:t>Alaptide</a:t>
            </a:r>
            <a:r>
              <a:rPr lang="cs-CZ" sz="4800" b="1" dirty="0" smtClean="0"/>
              <a:t/>
            </a:r>
            <a:br>
              <a:rPr lang="cs-CZ" sz="4800" b="1" dirty="0" smtClean="0"/>
            </a:br>
            <a:r>
              <a:rPr lang="en-US" sz="4000" b="1" dirty="0" smtClean="0"/>
              <a:t>as </a:t>
            </a:r>
            <a:r>
              <a:rPr lang="en-US" sz="4000" b="1" dirty="0"/>
              <a:t>Potential Transdermal Permeation Enhancers</a:t>
            </a:r>
            <a:endParaRPr lang="en-GB" sz="4000" dirty="0"/>
          </a:p>
        </p:txBody>
      </p:sp>
      <p:sp>
        <p:nvSpPr>
          <p:cNvPr id="3" name="Podnadpis 2"/>
          <p:cNvSpPr>
            <a:spLocks noGrp="1"/>
          </p:cNvSpPr>
          <p:nvPr>
            <p:ph type="subTitle" idx="1"/>
          </p:nvPr>
        </p:nvSpPr>
        <p:spPr>
          <a:xfrm>
            <a:off x="323528" y="3645024"/>
            <a:ext cx="8506520" cy="2206162"/>
          </a:xfrm>
        </p:spPr>
        <p:txBody>
          <a:bodyPr>
            <a:noAutofit/>
          </a:bodyPr>
          <a:lstStyle/>
          <a:p>
            <a:r>
              <a:rPr lang="en-GB" sz="3800" b="1" i="1" dirty="0" smtClean="0"/>
              <a:t>Josef Jampílek</a:t>
            </a:r>
            <a:endParaRPr lang="en-GB" sz="3800" dirty="0" smtClean="0"/>
          </a:p>
          <a:p>
            <a:pPr>
              <a:lnSpc>
                <a:spcPts val="3000"/>
              </a:lnSpc>
              <a:spcBef>
                <a:spcPts val="1200"/>
              </a:spcBef>
            </a:pPr>
            <a:r>
              <a:rPr lang="en-GB" sz="3200" dirty="0" smtClean="0">
                <a:solidFill>
                  <a:schemeClr val="bg1"/>
                </a:solidFill>
              </a:rPr>
              <a:t>Faculty of Pharmacy, University of Veterinary and Pharmaceutical Sciences Brno, </a:t>
            </a:r>
            <a:br>
              <a:rPr lang="en-GB" sz="3200" dirty="0" smtClean="0">
                <a:solidFill>
                  <a:schemeClr val="bg1"/>
                </a:solidFill>
              </a:rPr>
            </a:br>
            <a:r>
              <a:rPr lang="en-GB" sz="3200" dirty="0" smtClean="0">
                <a:solidFill>
                  <a:schemeClr val="bg1"/>
                </a:solidFill>
              </a:rPr>
              <a:t>Czech Republic</a:t>
            </a:r>
            <a:endParaRPr lang="en-GB" sz="3200" dirty="0">
              <a:solidFill>
                <a:schemeClr val="bg1"/>
              </a:solidFill>
            </a:endParaRPr>
          </a:p>
        </p:txBody>
      </p:sp>
      <p:pic>
        <p:nvPicPr>
          <p:cNvPr id="6" name="obrázek 3"/>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l="10538" t="5347" r="10246" b="5632"/>
          <a:stretch>
            <a:fillRect/>
          </a:stretch>
        </p:blipFill>
        <p:spPr bwMode="auto">
          <a:xfrm>
            <a:off x="1115616" y="5491145"/>
            <a:ext cx="1260000" cy="110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012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836712"/>
            <a:ext cx="8677343" cy="1872208"/>
          </a:xfrm>
        </p:spPr>
        <p:txBody>
          <a:bodyPr>
            <a:noAutofit/>
          </a:bodyPr>
          <a:lstStyle/>
          <a:p>
            <a:pPr marL="0" indent="0" algn="just">
              <a:spcBef>
                <a:spcPts val="600"/>
              </a:spcBef>
              <a:buClr>
                <a:schemeClr val="tx2"/>
              </a:buClr>
              <a:buNone/>
            </a:pPr>
            <a:r>
              <a:rPr lang="en-GB" dirty="0" smtClean="0"/>
              <a:t>Based on these characteristics and the knowledge of the structure and properties of NMF and CPEs, the hypotheses of CPE mechanism of action and the previous experience with several other groups of CPEs we decided to evaluate alaptide as a potential transdermal </a:t>
            </a:r>
            <a:r>
              <a:rPr lang="en-GB" dirty="0" err="1" smtClean="0"/>
              <a:t>pe</a:t>
            </a:r>
            <a:r>
              <a:rPr lang="cs-CZ" dirty="0" err="1" smtClean="0"/>
              <a:t>rmeat</a:t>
            </a:r>
            <a:r>
              <a:rPr lang="en-GB" dirty="0" smtClean="0"/>
              <a:t>ion enhancer.</a:t>
            </a:r>
            <a:endParaRPr lang="en-GB" sz="2000"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CPEs</a:t>
            </a:r>
            <a:endParaRPr lang="en-GB" dirty="0"/>
          </a:p>
        </p:txBody>
      </p:sp>
      <p:graphicFrame>
        <p:nvGraphicFramePr>
          <p:cNvPr id="6" name="Objekt 5"/>
          <p:cNvGraphicFramePr>
            <a:graphicFrameLocks noChangeAspect="1"/>
          </p:cNvGraphicFramePr>
          <p:nvPr>
            <p:extLst>
              <p:ext uri="{D42A27DB-BD31-4B8C-83A1-F6EECF244321}">
                <p14:modId xmlns:p14="http://schemas.microsoft.com/office/powerpoint/2010/main" val="3566685672"/>
              </p:ext>
            </p:extLst>
          </p:nvPr>
        </p:nvGraphicFramePr>
        <p:xfrm>
          <a:off x="7164288" y="5013376"/>
          <a:ext cx="1852941" cy="1800000"/>
        </p:xfrm>
        <a:graphic>
          <a:graphicData uri="http://schemas.openxmlformats.org/presentationml/2006/ole">
            <mc:AlternateContent xmlns:mc="http://schemas.openxmlformats.org/markup-compatibility/2006">
              <mc:Choice xmlns:v="urn:schemas-microsoft-com:vml" Requires="v">
                <p:oleObj spid="_x0000_s14384" name="CS ChemDraw Drawing" r:id="rId3" imgW="1000868" imgH="971820" progId="ChemDraw.Document.6.0">
                  <p:embed/>
                </p:oleObj>
              </mc:Choice>
              <mc:Fallback>
                <p:oleObj name="CS ChemDraw Drawing" r:id="rId3" imgW="1000868" imgH="971820" progId="ChemDraw.Document.6.0">
                  <p:embed/>
                  <p:pic>
                    <p:nvPicPr>
                      <p:cNvPr id="0" name=""/>
                      <p:cNvPicPr/>
                      <p:nvPr/>
                    </p:nvPicPr>
                    <p:blipFill>
                      <a:blip r:embed="rId4"/>
                      <a:stretch>
                        <a:fillRect/>
                      </a:stretch>
                    </p:blipFill>
                    <p:spPr>
                      <a:xfrm>
                        <a:off x="7164288" y="5013376"/>
                        <a:ext cx="1852941" cy="1800000"/>
                      </a:xfrm>
                      <a:prstGeom prst="rect">
                        <a:avLst/>
                      </a:prstGeom>
                    </p:spPr>
                  </p:pic>
                </p:oleObj>
              </mc:Fallback>
            </mc:AlternateContent>
          </a:graphicData>
        </a:graphic>
      </p:graphicFrame>
      <p:sp>
        <p:nvSpPr>
          <p:cNvPr id="8" name="Šipka ohnutá nahoru 7"/>
          <p:cNvSpPr/>
          <p:nvPr/>
        </p:nvSpPr>
        <p:spPr>
          <a:xfrm rot="5400000">
            <a:off x="4498128" y="4006928"/>
            <a:ext cx="1296142" cy="2876590"/>
          </a:xfrm>
          <a:prstGeom prst="bentUpArrow">
            <a:avLst>
              <a:gd name="adj1" fmla="val 50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Objekt 8"/>
          <p:cNvGraphicFramePr>
            <a:graphicFrameLocks noChangeAspect="1"/>
          </p:cNvGraphicFramePr>
          <p:nvPr>
            <p:extLst>
              <p:ext uri="{D42A27DB-BD31-4B8C-83A1-F6EECF244321}">
                <p14:modId xmlns:p14="http://schemas.microsoft.com/office/powerpoint/2010/main" val="1067015470"/>
              </p:ext>
            </p:extLst>
          </p:nvPr>
        </p:nvGraphicFramePr>
        <p:xfrm>
          <a:off x="323530" y="2924944"/>
          <a:ext cx="7708133" cy="1800000"/>
        </p:xfrm>
        <a:graphic>
          <a:graphicData uri="http://schemas.openxmlformats.org/presentationml/2006/ole">
            <mc:AlternateContent xmlns:mc="http://schemas.openxmlformats.org/markup-compatibility/2006">
              <mc:Choice xmlns:v="urn:schemas-microsoft-com:vml" Requires="v">
                <p:oleObj spid="_x0000_s14385" name="CS ChemDraw Drawing" r:id="rId5" imgW="5682574" imgH="1326850" progId="ChemDraw.Document.6.0">
                  <p:embed/>
                </p:oleObj>
              </mc:Choice>
              <mc:Fallback>
                <p:oleObj name="CS ChemDraw Drawing" r:id="rId5" imgW="5682574" imgH="1326850" progId="ChemDraw.Document.6.0">
                  <p:embed/>
                  <p:pic>
                    <p:nvPicPr>
                      <p:cNvPr id="0" name=""/>
                      <p:cNvPicPr/>
                      <p:nvPr/>
                    </p:nvPicPr>
                    <p:blipFill>
                      <a:blip r:embed="rId6"/>
                      <a:stretch>
                        <a:fillRect/>
                      </a:stretch>
                    </p:blipFill>
                    <p:spPr>
                      <a:xfrm>
                        <a:off x="323530" y="2924944"/>
                        <a:ext cx="7708133" cy="1800000"/>
                      </a:xfrm>
                      <a:prstGeom prst="rect">
                        <a:avLst/>
                      </a:prstGeom>
                    </p:spPr>
                  </p:pic>
                </p:oleObj>
              </mc:Fallback>
            </mc:AlternateContent>
          </a:graphicData>
        </a:graphic>
      </p:graphicFrame>
      <p:sp>
        <p:nvSpPr>
          <p:cNvPr id="10" name="Obdélník 9"/>
          <p:cNvSpPr/>
          <p:nvPr/>
        </p:nvSpPr>
        <p:spPr>
          <a:xfrm>
            <a:off x="35496" y="6444044"/>
            <a:ext cx="6552728" cy="338554"/>
          </a:xfrm>
          <a:prstGeom prst="rect">
            <a:avLst/>
          </a:prstGeom>
        </p:spPr>
        <p:txBody>
          <a:bodyPr wrap="square">
            <a:spAutoFit/>
          </a:bodyPr>
          <a:lstStyle/>
          <a:p>
            <a:r>
              <a:rPr lang="en-GB" sz="1600" dirty="0" err="1" smtClean="0"/>
              <a:t>Jampílek</a:t>
            </a:r>
            <a:r>
              <a:rPr lang="en-GB" sz="1600" dirty="0" smtClean="0"/>
              <a:t> J. &amp; </a:t>
            </a:r>
            <a:r>
              <a:rPr lang="en-GB" sz="1600" dirty="0" err="1" smtClean="0"/>
              <a:t>Brychtová</a:t>
            </a:r>
            <a:r>
              <a:rPr lang="en-GB" sz="1600" dirty="0" smtClean="0"/>
              <a:t> K. </a:t>
            </a:r>
            <a:r>
              <a:rPr lang="en-GB" sz="1600" i="1" dirty="0" smtClean="0"/>
              <a:t>Med. Res. Rev.</a:t>
            </a:r>
            <a:r>
              <a:rPr lang="en-GB" sz="1600" dirty="0" smtClean="0"/>
              <a:t> </a:t>
            </a:r>
            <a:r>
              <a:rPr lang="en-GB" sz="1600" b="1" dirty="0" smtClean="0"/>
              <a:t>2012</a:t>
            </a:r>
            <a:r>
              <a:rPr lang="en-GB" sz="1600" dirty="0" smtClean="0"/>
              <a:t>, </a:t>
            </a:r>
            <a:r>
              <a:rPr lang="en-GB" sz="1600" i="1" dirty="0" smtClean="0"/>
              <a:t>32</a:t>
            </a:r>
            <a:r>
              <a:rPr lang="en-GB" sz="1600" dirty="0" smtClean="0"/>
              <a:t>, 907-947.</a:t>
            </a:r>
            <a:endParaRPr lang="en-GB" sz="1600" dirty="0"/>
          </a:p>
        </p:txBody>
      </p:sp>
    </p:spTree>
    <p:extLst>
      <p:ext uri="{BB962C8B-B14F-4D97-AF65-F5344CB8AC3E}">
        <p14:creationId xmlns:p14="http://schemas.microsoft.com/office/powerpoint/2010/main" val="3493209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5137" y="980728"/>
            <a:ext cx="8677343" cy="2376264"/>
          </a:xfrm>
        </p:spPr>
        <p:txBody>
          <a:bodyPr>
            <a:noAutofit/>
          </a:bodyPr>
          <a:lstStyle/>
          <a:p>
            <a:pPr algn="just">
              <a:lnSpc>
                <a:spcPts val="2500"/>
              </a:lnSpc>
              <a:spcBef>
                <a:spcPts val="300"/>
              </a:spcBef>
              <a:buClr>
                <a:schemeClr val="tx2"/>
              </a:buClr>
              <a:buFont typeface="Candara" panose="020E0502030303020204" pitchFamily="34" charset="0"/>
              <a:buChar char="–"/>
            </a:pPr>
            <a:r>
              <a:rPr lang="en-GB" dirty="0" smtClean="0"/>
              <a:t>investigated as a potential CPE of many anti-inflammatory drugs, antimicrobial chemotherapeutics, sex hormones/genital system modulators or drugs of central/vegetative nervous system</a:t>
            </a:r>
          </a:p>
          <a:p>
            <a:pPr algn="just">
              <a:lnSpc>
                <a:spcPts val="2500"/>
              </a:lnSpc>
              <a:spcBef>
                <a:spcPts val="300"/>
              </a:spcBef>
              <a:buClr>
                <a:schemeClr val="tx2"/>
              </a:buClr>
              <a:buFont typeface="Candara" panose="020E0502030303020204" pitchFamily="34" charset="0"/>
              <a:buChar char="–"/>
            </a:pPr>
            <a:r>
              <a:rPr lang="en-GB" dirty="0" smtClean="0"/>
              <a:t>expressed no skin irritability and excellent enhancement effect (till the 3rd hour by several orders of magnitude higher compared with drugs without alaptide)</a:t>
            </a:r>
          </a:p>
          <a:p>
            <a:pPr marL="0" indent="0" algn="just">
              <a:lnSpc>
                <a:spcPts val="2500"/>
              </a:lnSpc>
              <a:spcBef>
                <a:spcPts val="300"/>
              </a:spcBef>
              <a:buClr>
                <a:schemeClr val="tx2"/>
              </a:buClr>
              <a:buNone/>
            </a:pPr>
            <a:endParaRPr lang="en-GB" dirty="0" smtClean="0"/>
          </a:p>
          <a:p>
            <a:pPr marL="265113" indent="-265113" algn="just">
              <a:lnSpc>
                <a:spcPts val="2500"/>
              </a:lnSpc>
              <a:spcBef>
                <a:spcPts val="300"/>
              </a:spcBef>
              <a:buClr>
                <a:schemeClr val="tx2"/>
              </a:buClr>
              <a:buFont typeface="Candara" panose="020E0502030303020204" pitchFamily="34" charset="0"/>
              <a:buChar char="–"/>
            </a:pPr>
            <a:endParaRPr lang="en-GB" sz="2000"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Alaptide</a:t>
            </a:r>
            <a:endParaRPr lang="en-GB" dirty="0"/>
          </a:p>
        </p:txBody>
      </p:sp>
      <p:sp>
        <p:nvSpPr>
          <p:cNvPr id="10" name="Obdélník 9"/>
          <p:cNvSpPr/>
          <p:nvPr/>
        </p:nvSpPr>
        <p:spPr>
          <a:xfrm>
            <a:off x="96871" y="3501008"/>
            <a:ext cx="5195209" cy="3293209"/>
          </a:xfrm>
          <a:prstGeom prst="rect">
            <a:avLst/>
          </a:prstGeom>
        </p:spPr>
        <p:txBody>
          <a:bodyPr wrap="square">
            <a:spAutoFit/>
          </a:bodyPr>
          <a:lstStyle/>
          <a:p>
            <a:r>
              <a:rPr lang="en-GB" sz="1600" dirty="0" err="1" smtClean="0"/>
              <a:t>Jampílek</a:t>
            </a:r>
            <a:r>
              <a:rPr lang="en-GB" sz="1600" dirty="0" smtClean="0"/>
              <a:t> J. et al. Czech Patent PV 2011-232, 2011</a:t>
            </a:r>
          </a:p>
          <a:p>
            <a:r>
              <a:rPr lang="en-GB" sz="1600" dirty="0" err="1" smtClean="0"/>
              <a:t>Jampílek</a:t>
            </a:r>
            <a:r>
              <a:rPr lang="en-GB" sz="1600" dirty="0" smtClean="0"/>
              <a:t> J. et al. Czech Patent PV 2012-72, 2012.</a:t>
            </a:r>
          </a:p>
          <a:p>
            <a:r>
              <a:rPr lang="en-GB" sz="1600" dirty="0" err="1" smtClean="0"/>
              <a:t>Jampílek</a:t>
            </a:r>
            <a:r>
              <a:rPr lang="en-GB" sz="1600" dirty="0" smtClean="0"/>
              <a:t> J. et al. Czech Patent PV 2012-511, 2012.</a:t>
            </a:r>
          </a:p>
          <a:p>
            <a:r>
              <a:rPr lang="en-GB" sz="1600" dirty="0" err="1" smtClean="0"/>
              <a:t>Jampílek</a:t>
            </a:r>
            <a:r>
              <a:rPr lang="en-GB" sz="1600" dirty="0" smtClean="0"/>
              <a:t> J. et al. WO/2013/020527 A1, 2013.</a:t>
            </a:r>
          </a:p>
          <a:p>
            <a:r>
              <a:rPr lang="en-GB" sz="1600" dirty="0" err="1" smtClean="0"/>
              <a:t>Jampílek</a:t>
            </a:r>
            <a:r>
              <a:rPr lang="en-GB" sz="1600" dirty="0" smtClean="0"/>
              <a:t> J. et al. Czech Patent PV 2013-1000, 2013.</a:t>
            </a:r>
          </a:p>
          <a:p>
            <a:r>
              <a:rPr lang="en-GB" sz="1600" dirty="0" err="1" smtClean="0"/>
              <a:t>Jampílek</a:t>
            </a:r>
            <a:r>
              <a:rPr lang="en-GB" sz="1600" dirty="0" smtClean="0"/>
              <a:t> J. et al. Czech Patent PV 2013-1001, 2013.</a:t>
            </a:r>
          </a:p>
          <a:p>
            <a:r>
              <a:rPr lang="en-GB" sz="1600" dirty="0" err="1" smtClean="0"/>
              <a:t>Jampílek</a:t>
            </a:r>
            <a:r>
              <a:rPr lang="en-GB" sz="1600" dirty="0" smtClean="0"/>
              <a:t> J. et al. </a:t>
            </a:r>
            <a:r>
              <a:rPr lang="en-GB" sz="1600" i="1" dirty="0" smtClean="0"/>
              <a:t>Sci. World J.</a:t>
            </a:r>
            <a:r>
              <a:rPr lang="en-GB" sz="1600" dirty="0" smtClean="0"/>
              <a:t> 2013, Article ID 787283.</a:t>
            </a:r>
          </a:p>
          <a:p>
            <a:r>
              <a:rPr lang="en-GB" sz="1600" dirty="0" err="1" smtClean="0"/>
              <a:t>Jampílek</a:t>
            </a:r>
            <a:r>
              <a:rPr lang="en-GB" sz="1600" dirty="0" smtClean="0"/>
              <a:t> J. et al. WO/2014/019556 A1, 2014.</a:t>
            </a:r>
          </a:p>
          <a:p>
            <a:r>
              <a:rPr lang="en-GB" sz="1600" dirty="0" err="1" smtClean="0"/>
              <a:t>Jampílek</a:t>
            </a:r>
            <a:r>
              <a:rPr lang="en-GB" sz="1600" dirty="0" smtClean="0"/>
              <a:t> J. et al. Czech Patent PV 2014-416, 2014.</a:t>
            </a:r>
          </a:p>
          <a:p>
            <a:r>
              <a:rPr lang="en-GB" sz="1600" dirty="0" err="1" smtClean="0"/>
              <a:t>Jampílek</a:t>
            </a:r>
            <a:r>
              <a:rPr lang="en-GB" sz="1600" dirty="0" smtClean="0"/>
              <a:t> J. et al. </a:t>
            </a:r>
            <a:r>
              <a:rPr lang="en-GB" sz="1600" i="1" dirty="0" smtClean="0"/>
              <a:t>ADMET</a:t>
            </a:r>
            <a:r>
              <a:rPr lang="en-GB" sz="1600" dirty="0" smtClean="0"/>
              <a:t> 2014, 2, 56-62.</a:t>
            </a:r>
          </a:p>
          <a:p>
            <a:r>
              <a:rPr lang="en-GB" sz="1600" dirty="0" err="1" smtClean="0"/>
              <a:t>Jampílek</a:t>
            </a:r>
            <a:r>
              <a:rPr lang="en-GB" sz="1600" dirty="0" smtClean="0"/>
              <a:t> J. et al.</a:t>
            </a:r>
            <a:r>
              <a:rPr lang="en-GB" sz="1600" i="1" dirty="0" smtClean="0"/>
              <a:t> Mil. Med. Sci. Lett. </a:t>
            </a:r>
            <a:r>
              <a:rPr lang="en-GB" sz="1600" dirty="0" smtClean="0"/>
              <a:t>2014, 83, 34-39.</a:t>
            </a:r>
          </a:p>
          <a:p>
            <a:r>
              <a:rPr lang="en-GB" sz="1600" dirty="0" err="1" smtClean="0"/>
              <a:t>Jampílek</a:t>
            </a:r>
            <a:r>
              <a:rPr lang="en-GB" sz="1600" dirty="0" smtClean="0"/>
              <a:t> J. et al. </a:t>
            </a:r>
            <a:r>
              <a:rPr lang="en-GB" sz="1600" i="1" dirty="0" smtClean="0"/>
              <a:t>ADMET</a:t>
            </a:r>
            <a:r>
              <a:rPr lang="en-GB" sz="1600" dirty="0" smtClean="0"/>
              <a:t> 2014, 2, 248-253.</a:t>
            </a:r>
          </a:p>
          <a:p>
            <a:r>
              <a:rPr lang="en-GB" sz="1600" dirty="0" err="1" smtClean="0"/>
              <a:t>Jampílek</a:t>
            </a:r>
            <a:r>
              <a:rPr lang="en-GB" sz="1600" dirty="0" smtClean="0"/>
              <a:t> J. et al. Czech Patent CZ 304915 B6, 2014.</a:t>
            </a:r>
          </a:p>
        </p:txBody>
      </p:sp>
      <p:graphicFrame>
        <p:nvGraphicFramePr>
          <p:cNvPr id="7" name="Objekt 6"/>
          <p:cNvGraphicFramePr>
            <a:graphicFrameLocks noChangeAspect="1"/>
          </p:cNvGraphicFramePr>
          <p:nvPr>
            <p:extLst>
              <p:ext uri="{D42A27DB-BD31-4B8C-83A1-F6EECF244321}">
                <p14:modId xmlns:p14="http://schemas.microsoft.com/office/powerpoint/2010/main" val="153144856"/>
              </p:ext>
            </p:extLst>
          </p:nvPr>
        </p:nvGraphicFramePr>
        <p:xfrm>
          <a:off x="7557367" y="5661248"/>
          <a:ext cx="1479129" cy="1080000"/>
        </p:xfrm>
        <a:graphic>
          <a:graphicData uri="http://schemas.openxmlformats.org/presentationml/2006/ole">
            <mc:AlternateContent xmlns:mc="http://schemas.openxmlformats.org/markup-compatibility/2006">
              <mc:Choice xmlns:v="urn:schemas-microsoft-com:vml" Requires="v">
                <p:oleObj spid="_x0000_s15385" name="CS ChemDraw Drawing" r:id="rId3" imgW="1002489" imgH="726506" progId="ChemDraw.Document.6.0">
                  <p:embed/>
                </p:oleObj>
              </mc:Choice>
              <mc:Fallback>
                <p:oleObj name="CS ChemDraw Drawing" r:id="rId3" imgW="1002489" imgH="726506"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7367" y="5661248"/>
                        <a:ext cx="1479129" cy="108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2026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33328" y="866188"/>
            <a:ext cx="8677343" cy="690604"/>
          </a:xfrm>
        </p:spPr>
        <p:txBody>
          <a:bodyPr>
            <a:noAutofit/>
          </a:bodyPr>
          <a:lstStyle/>
          <a:p>
            <a:pPr marL="0" indent="0" algn="just">
              <a:lnSpc>
                <a:spcPts val="2500"/>
              </a:lnSpc>
              <a:spcBef>
                <a:spcPts val="300"/>
              </a:spcBef>
              <a:buClr>
                <a:schemeClr val="tx2"/>
              </a:buClr>
              <a:buNone/>
            </a:pPr>
            <a:r>
              <a:rPr lang="en-GB" dirty="0" smtClean="0"/>
              <a:t>New compounds were prepared by a multi-step synthetic pathway from modified amino acids.</a:t>
            </a:r>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Alaptide</a:t>
            </a:r>
            <a:endParaRPr lang="en-GB" dirty="0"/>
          </a:p>
        </p:txBody>
      </p:sp>
      <p:graphicFrame>
        <p:nvGraphicFramePr>
          <p:cNvPr id="6" name="Objekt 5"/>
          <p:cNvGraphicFramePr>
            <a:graphicFrameLocks noChangeAspect="1"/>
          </p:cNvGraphicFramePr>
          <p:nvPr>
            <p:extLst>
              <p:ext uri="{D42A27DB-BD31-4B8C-83A1-F6EECF244321}">
                <p14:modId xmlns:p14="http://schemas.microsoft.com/office/powerpoint/2010/main" val="3097715902"/>
              </p:ext>
            </p:extLst>
          </p:nvPr>
        </p:nvGraphicFramePr>
        <p:xfrm>
          <a:off x="323528" y="1700808"/>
          <a:ext cx="8425835" cy="4464496"/>
        </p:xfrm>
        <a:graphic>
          <a:graphicData uri="http://schemas.openxmlformats.org/presentationml/2006/ole">
            <mc:AlternateContent xmlns:mc="http://schemas.openxmlformats.org/markup-compatibility/2006">
              <mc:Choice xmlns:v="urn:schemas-microsoft-com:vml" Requires="v">
                <p:oleObj spid="_x0000_s6224" name="CS ChemDraw Drawing" r:id="rId3" imgW="6487268" imgH="3437626" progId="ChemDraw.Document.6.0">
                  <p:embed/>
                </p:oleObj>
              </mc:Choice>
              <mc:Fallback>
                <p:oleObj name="CS ChemDraw Drawing" r:id="rId3" imgW="6487268" imgH="3437626" progId="ChemDraw.Document.6.0">
                  <p:embed/>
                  <p:pic>
                    <p:nvPicPr>
                      <p:cNvPr id="0" name=""/>
                      <p:cNvPicPr/>
                      <p:nvPr/>
                    </p:nvPicPr>
                    <p:blipFill>
                      <a:blip r:embed="rId4"/>
                      <a:stretch>
                        <a:fillRect/>
                      </a:stretch>
                    </p:blipFill>
                    <p:spPr>
                      <a:xfrm>
                        <a:off x="323528" y="1700808"/>
                        <a:ext cx="8425835" cy="4464496"/>
                      </a:xfrm>
                      <a:prstGeom prst="rect">
                        <a:avLst/>
                      </a:prstGeom>
                    </p:spPr>
                  </p:pic>
                </p:oleObj>
              </mc:Fallback>
            </mc:AlternateContent>
          </a:graphicData>
        </a:graphic>
      </p:graphicFrame>
    </p:spTree>
    <p:extLst>
      <p:ext uri="{BB962C8B-B14F-4D97-AF65-F5344CB8AC3E}">
        <p14:creationId xmlns:p14="http://schemas.microsoft.com/office/powerpoint/2010/main" val="772867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Aryl alaptide derivatives</a:t>
            </a:r>
            <a:endParaRPr lang="en-GB" dirty="0"/>
          </a:p>
        </p:txBody>
      </p:sp>
      <p:graphicFrame>
        <p:nvGraphicFramePr>
          <p:cNvPr id="7" name="Tabulka 6"/>
          <p:cNvGraphicFramePr>
            <a:graphicFrameLocks noGrp="1"/>
          </p:cNvGraphicFramePr>
          <p:nvPr>
            <p:extLst>
              <p:ext uri="{D42A27DB-BD31-4B8C-83A1-F6EECF244321}">
                <p14:modId xmlns:p14="http://schemas.microsoft.com/office/powerpoint/2010/main" val="1334181630"/>
              </p:ext>
            </p:extLst>
          </p:nvPr>
        </p:nvGraphicFramePr>
        <p:xfrm>
          <a:off x="611560" y="994748"/>
          <a:ext cx="7848872" cy="5602604"/>
        </p:xfrm>
        <a:graphic>
          <a:graphicData uri="http://schemas.openxmlformats.org/drawingml/2006/table">
            <a:tbl>
              <a:tblPr firstRow="1" firstCol="1" bandRow="1">
                <a:tableStyleId>{5C22544A-7EE6-4342-B048-85BDC9FD1C3A}</a:tableStyleId>
              </a:tblPr>
              <a:tblGrid>
                <a:gridCol w="1080120"/>
                <a:gridCol w="1368152"/>
                <a:gridCol w="1368152"/>
                <a:gridCol w="1224136"/>
                <a:gridCol w="1512168"/>
                <a:gridCol w="1296144"/>
              </a:tblGrid>
              <a:tr h="1080119">
                <a:tc gridSpan="6">
                  <a:txBody>
                    <a:bodyPr/>
                    <a:lstStyle/>
                    <a:p>
                      <a:pPr algn="l">
                        <a:lnSpc>
                          <a:spcPct val="100000"/>
                        </a:lnSpc>
                        <a:spcBef>
                          <a:spcPts val="0"/>
                        </a:spcBef>
                        <a:spcAft>
                          <a:spcPts val="0"/>
                        </a:spcAft>
                      </a:pPr>
                      <a:endParaRPr lang="cs-CZ" sz="1900" noProof="0" dirty="0" smtClean="0">
                        <a:solidFill>
                          <a:srgbClr val="00000A"/>
                        </a:solidFill>
                        <a:effectLst/>
                        <a:latin typeface="Times New Roman"/>
                        <a:ea typeface="Calibri"/>
                        <a:cs typeface="Times New Roman"/>
                      </a:endParaRPr>
                    </a:p>
                    <a:p>
                      <a:pPr algn="l">
                        <a:lnSpc>
                          <a:spcPct val="100000"/>
                        </a:lnSpc>
                        <a:spcBef>
                          <a:spcPts val="0"/>
                        </a:spcBef>
                        <a:spcAft>
                          <a:spcPts val="0"/>
                        </a:spcAft>
                      </a:pPr>
                      <a:endParaRPr lang="cs-CZ" sz="1900" noProof="0" dirty="0" smtClean="0">
                        <a:solidFill>
                          <a:srgbClr val="00000A"/>
                        </a:solidFill>
                        <a:effectLst/>
                        <a:latin typeface="Times New Roman"/>
                        <a:ea typeface="Calibri"/>
                        <a:cs typeface="Times New Roman"/>
                      </a:endParaRPr>
                    </a:p>
                    <a:p>
                      <a:pPr algn="l">
                        <a:lnSpc>
                          <a:spcPct val="100000"/>
                        </a:lnSpc>
                        <a:spcBef>
                          <a:spcPts val="0"/>
                        </a:spcBef>
                        <a:spcAft>
                          <a:spcPts val="0"/>
                        </a:spcAft>
                      </a:pPr>
                      <a:endParaRPr lang="cs-CZ" sz="1900" noProof="0" dirty="0" smtClean="0">
                        <a:solidFill>
                          <a:srgbClr val="00000A"/>
                        </a:solidFill>
                        <a:effectLst/>
                        <a:latin typeface="Times New Roman"/>
                        <a:ea typeface="Calibri"/>
                        <a:cs typeface="Times New Roman"/>
                      </a:endParaRPr>
                    </a:p>
                  </a:txBody>
                  <a:tcPr marL="43140" marR="43140" marT="0" marB="0" anchor="ctr"/>
                </a:tc>
                <a:tc hMerge="1">
                  <a:txBody>
                    <a:bodyPr/>
                    <a:lstStyle/>
                    <a:p>
                      <a:pPr algn="l">
                        <a:lnSpc>
                          <a:spcPct val="100000"/>
                        </a:lnSpc>
                        <a:spcBef>
                          <a:spcPts val="0"/>
                        </a:spcBef>
                        <a:spcAft>
                          <a:spcPts val="0"/>
                        </a:spcAft>
                      </a:pPr>
                      <a:endParaRPr lang="en-GB" sz="1900" noProof="0" dirty="0">
                        <a:solidFill>
                          <a:srgbClr val="00000A"/>
                        </a:solidFill>
                        <a:effectLst/>
                        <a:latin typeface="Times New Roman"/>
                        <a:ea typeface="Calibri"/>
                        <a:cs typeface="Times New Roman"/>
                      </a:endParaRPr>
                    </a:p>
                  </a:txBody>
                  <a:tcPr marL="43140" marR="43140" marT="0" marB="0" anchor="ctr"/>
                </a:tc>
                <a:tc hMerge="1">
                  <a:txBody>
                    <a:bodyPr/>
                    <a:lstStyle/>
                    <a:p>
                      <a:endParaRPr lang="cs-CZ"/>
                    </a:p>
                  </a:txBody>
                  <a:tcPr/>
                </a:tc>
                <a:tc hMerge="1">
                  <a:txBody>
                    <a:bodyPr/>
                    <a:lstStyle/>
                    <a:p>
                      <a:pPr algn="l">
                        <a:lnSpc>
                          <a:spcPct val="100000"/>
                        </a:lnSpc>
                        <a:spcBef>
                          <a:spcPts val="0"/>
                        </a:spcBef>
                        <a:spcAft>
                          <a:spcPts val="0"/>
                        </a:spcAft>
                      </a:pPr>
                      <a:endParaRPr lang="cs-CZ" sz="1900" noProof="0" dirty="0" smtClean="0">
                        <a:solidFill>
                          <a:srgbClr val="00000A"/>
                        </a:solidFill>
                        <a:effectLst/>
                        <a:latin typeface="Times New Roman"/>
                        <a:ea typeface="Calibri"/>
                        <a:cs typeface="Times New Roman"/>
                      </a:endParaRPr>
                    </a:p>
                  </a:txBody>
                  <a:tcPr marL="43140" marR="43140" marT="0" marB="0" anchor="ctr"/>
                </a:tc>
                <a:tc hMerge="1">
                  <a:txBody>
                    <a:bodyPr/>
                    <a:lstStyle/>
                    <a:p>
                      <a:pPr algn="l">
                        <a:lnSpc>
                          <a:spcPct val="100000"/>
                        </a:lnSpc>
                        <a:spcBef>
                          <a:spcPts val="0"/>
                        </a:spcBef>
                        <a:spcAft>
                          <a:spcPts val="0"/>
                        </a:spcAft>
                      </a:pPr>
                      <a:endParaRPr lang="cs-CZ" sz="1900" noProof="0" dirty="0" smtClean="0">
                        <a:solidFill>
                          <a:srgbClr val="00000A"/>
                        </a:solidFill>
                        <a:effectLst/>
                        <a:latin typeface="Times New Roman"/>
                        <a:ea typeface="Calibri"/>
                        <a:cs typeface="Times New Roman"/>
                      </a:endParaRPr>
                    </a:p>
                  </a:txBody>
                  <a:tcPr marL="43140" marR="43140" marT="0" marB="0" anchor="ctr"/>
                </a:tc>
                <a:tc hMerge="1">
                  <a:txBody>
                    <a:bodyPr/>
                    <a:lstStyle/>
                    <a:p>
                      <a:pPr algn="l">
                        <a:lnSpc>
                          <a:spcPct val="100000"/>
                        </a:lnSpc>
                        <a:spcBef>
                          <a:spcPts val="0"/>
                        </a:spcBef>
                        <a:spcAft>
                          <a:spcPts val="0"/>
                        </a:spcAft>
                      </a:pPr>
                      <a:endParaRPr lang="cs-CZ" sz="1900" noProof="0" dirty="0" smtClean="0">
                        <a:solidFill>
                          <a:srgbClr val="00000A"/>
                        </a:solidFill>
                        <a:effectLst/>
                        <a:latin typeface="Times New Roman"/>
                        <a:ea typeface="Calibri"/>
                        <a:cs typeface="Times New Roman"/>
                      </a:endParaRPr>
                    </a:p>
                  </a:txBody>
                  <a:tcPr marL="43140" marR="43140" marT="0" marB="0" anchor="ctr"/>
                </a:tc>
              </a:tr>
              <a:tr h="497722">
                <a:tc>
                  <a:txBody>
                    <a:bodyPr/>
                    <a:lstStyle/>
                    <a:p>
                      <a:pPr algn="ctr">
                        <a:lnSpc>
                          <a:spcPct val="100000"/>
                        </a:lnSpc>
                        <a:spcBef>
                          <a:spcPts val="0"/>
                        </a:spcBef>
                        <a:spcAft>
                          <a:spcPts val="0"/>
                        </a:spcAft>
                      </a:pPr>
                      <a:r>
                        <a:rPr lang="cs-CZ" sz="2400" b="1" noProof="0" dirty="0" err="1" smtClean="0">
                          <a:solidFill>
                            <a:schemeClr val="tx1"/>
                          </a:solidFill>
                          <a:effectLst/>
                        </a:rPr>
                        <a:t>Comp</a:t>
                      </a:r>
                      <a:r>
                        <a:rPr lang="cs-CZ" sz="2400" b="1" noProof="0" dirty="0" smtClean="0">
                          <a:solidFill>
                            <a:schemeClr val="tx1"/>
                          </a:solidFill>
                          <a:effectLst/>
                        </a:rPr>
                        <a:t>.</a:t>
                      </a: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ctr">
                        <a:lnSpc>
                          <a:spcPct val="100000"/>
                        </a:lnSpc>
                        <a:spcBef>
                          <a:spcPts val="0"/>
                        </a:spcBef>
                        <a:spcAft>
                          <a:spcPts val="0"/>
                        </a:spcAft>
                      </a:pPr>
                      <a:r>
                        <a:rPr lang="cs-CZ" sz="2400" b="1" noProof="0" dirty="0" smtClean="0">
                          <a:solidFill>
                            <a:schemeClr val="tx1"/>
                          </a:solidFill>
                          <a:effectLst/>
                        </a:rPr>
                        <a:t>R</a:t>
                      </a: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marL="0" algn="ctr" defTabSz="914400" rtl="0" eaLnBrk="1" latinLnBrk="0" hangingPunct="1">
                        <a:lnSpc>
                          <a:spcPct val="100000"/>
                        </a:lnSpc>
                        <a:spcBef>
                          <a:spcPts val="0"/>
                        </a:spcBef>
                        <a:spcAft>
                          <a:spcPts val="0"/>
                        </a:spcAft>
                      </a:pPr>
                      <a:r>
                        <a:rPr lang="cs-CZ" sz="2400" b="1" kern="1200" noProof="0" dirty="0" err="1" smtClean="0">
                          <a:solidFill>
                            <a:schemeClr val="tx1"/>
                          </a:solidFill>
                          <a:effectLst/>
                          <a:latin typeface="+mn-lt"/>
                          <a:ea typeface="+mn-ea"/>
                          <a:cs typeface="+mn-cs"/>
                        </a:rPr>
                        <a:t>ER</a:t>
                      </a:r>
                      <a:r>
                        <a:rPr lang="cs-CZ" sz="2000" b="1" kern="1200" baseline="-25000" noProof="0" dirty="0" err="1" smtClean="0">
                          <a:solidFill>
                            <a:schemeClr val="tx1"/>
                          </a:solidFill>
                          <a:effectLst/>
                          <a:latin typeface="+mn-lt"/>
                          <a:ea typeface="+mn-ea"/>
                          <a:cs typeface="+mn-cs"/>
                        </a:rPr>
                        <a:t>Theo</a:t>
                      </a:r>
                      <a:r>
                        <a:rPr lang="cs-CZ" sz="2000" b="1" kern="1200" baseline="-25000" noProof="0" dirty="0" smtClean="0">
                          <a:solidFill>
                            <a:schemeClr val="tx1"/>
                          </a:solidFill>
                          <a:effectLst/>
                          <a:latin typeface="+mn-lt"/>
                          <a:ea typeface="+mn-ea"/>
                          <a:cs typeface="+mn-cs"/>
                        </a:rPr>
                        <a:t>(24h)</a:t>
                      </a:r>
                      <a:endParaRPr lang="en-GB" sz="2400" b="1" kern="1200" baseline="-25000" noProof="0" dirty="0">
                        <a:solidFill>
                          <a:schemeClr val="tx1"/>
                        </a:solidFill>
                        <a:effectLst/>
                        <a:latin typeface="+mn-lt"/>
                        <a:ea typeface="+mn-ea"/>
                        <a:cs typeface="+mn-cs"/>
                      </a:endParaRPr>
                    </a:p>
                  </a:txBody>
                  <a:tcPr marL="43140" marR="43140" marT="0" marB="0" anchor="ctr">
                    <a:lnR w="76200" cap="flat" cmpd="sng" algn="ctr">
                      <a:solidFill>
                        <a:schemeClr val="bg1"/>
                      </a:solidFill>
                      <a:prstDash val="solid"/>
                      <a:round/>
                      <a:headEnd type="none" w="med" len="med"/>
                      <a:tailEnd type="none" w="med" len="med"/>
                    </a:lnR>
                  </a:tcPr>
                </a:tc>
                <a:tc>
                  <a:txBody>
                    <a:bodyPr/>
                    <a:lstStyle/>
                    <a:p>
                      <a:pPr algn="ctr">
                        <a:lnSpc>
                          <a:spcPct val="100000"/>
                        </a:lnSpc>
                        <a:spcBef>
                          <a:spcPts val="0"/>
                        </a:spcBef>
                        <a:spcAft>
                          <a:spcPts val="0"/>
                        </a:spcAft>
                      </a:pPr>
                      <a:r>
                        <a:rPr lang="cs-CZ" sz="2400" b="1" noProof="0" dirty="0" err="1" smtClean="0">
                          <a:solidFill>
                            <a:schemeClr val="tx1"/>
                          </a:solidFill>
                          <a:effectLst/>
                        </a:rPr>
                        <a:t>Comp</a:t>
                      </a:r>
                      <a:r>
                        <a:rPr lang="cs-CZ" sz="2400" b="1" noProof="0" dirty="0" smtClean="0">
                          <a:solidFill>
                            <a:schemeClr val="tx1"/>
                          </a:solidFill>
                          <a:effectLst/>
                        </a:rPr>
                        <a:t>.</a:t>
                      </a:r>
                      <a:endParaRPr lang="en-GB" sz="2400" b="1" noProof="0" dirty="0">
                        <a:solidFill>
                          <a:schemeClr val="tx1"/>
                        </a:solidFill>
                        <a:effectLst/>
                        <a:latin typeface="Times New Roman"/>
                        <a:ea typeface="Calibri"/>
                        <a:cs typeface="Times New Roman"/>
                      </a:endParaRPr>
                    </a:p>
                  </a:txBody>
                  <a:tcPr marL="43140" marR="43140" marT="0" marB="0" anchor="ctr">
                    <a:lnL w="76200" cap="flat" cmpd="sng" algn="ctr">
                      <a:solidFill>
                        <a:schemeClr val="bg1"/>
                      </a:solidFill>
                      <a:prstDash val="solid"/>
                      <a:round/>
                      <a:headEnd type="none" w="med" len="med"/>
                      <a:tailEnd type="none" w="med" len="med"/>
                    </a:lnL>
                    <a:solidFill>
                      <a:schemeClr val="accent1"/>
                    </a:solidFill>
                  </a:tcPr>
                </a:tc>
                <a:tc>
                  <a:txBody>
                    <a:bodyPr/>
                    <a:lstStyle/>
                    <a:p>
                      <a:pPr algn="ctr">
                        <a:lnSpc>
                          <a:spcPct val="100000"/>
                        </a:lnSpc>
                        <a:spcBef>
                          <a:spcPts val="0"/>
                        </a:spcBef>
                        <a:spcAft>
                          <a:spcPts val="0"/>
                        </a:spcAft>
                      </a:pPr>
                      <a:r>
                        <a:rPr lang="cs-CZ" sz="2400" b="1" noProof="0" dirty="0" smtClean="0">
                          <a:solidFill>
                            <a:schemeClr val="tx1"/>
                          </a:solidFill>
                          <a:effectLst/>
                        </a:rPr>
                        <a:t>R</a:t>
                      </a: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2800" b="1" kern="1200" noProof="0" dirty="0" err="1" smtClean="0">
                          <a:solidFill>
                            <a:schemeClr val="tx1"/>
                          </a:solidFill>
                          <a:effectLst/>
                          <a:latin typeface="+mn-lt"/>
                          <a:ea typeface="+mn-ea"/>
                          <a:cs typeface="+mn-cs"/>
                        </a:rPr>
                        <a:t>ER</a:t>
                      </a:r>
                      <a:r>
                        <a:rPr lang="cs-CZ" sz="2000" b="1" kern="1200" baseline="-25000" noProof="0" dirty="0" err="1" smtClean="0">
                          <a:solidFill>
                            <a:schemeClr val="tx1"/>
                          </a:solidFill>
                          <a:effectLst/>
                          <a:latin typeface="+mn-lt"/>
                          <a:ea typeface="+mn-ea"/>
                          <a:cs typeface="+mn-cs"/>
                        </a:rPr>
                        <a:t>Theo</a:t>
                      </a:r>
                      <a:r>
                        <a:rPr lang="cs-CZ" sz="2000" b="1" kern="1200" baseline="-25000" noProof="0" dirty="0" smtClean="0">
                          <a:solidFill>
                            <a:schemeClr val="tx1"/>
                          </a:solidFill>
                          <a:effectLst/>
                          <a:latin typeface="+mn-lt"/>
                          <a:ea typeface="+mn-ea"/>
                          <a:cs typeface="+mn-cs"/>
                        </a:rPr>
                        <a:t>(24h)</a:t>
                      </a:r>
                      <a:endParaRPr lang="en-GB" sz="2400" b="1" kern="1200" baseline="-25000" noProof="0" dirty="0" smtClean="0">
                        <a:solidFill>
                          <a:schemeClr val="tx1"/>
                        </a:solidFill>
                        <a:effectLst/>
                        <a:latin typeface="+mn-lt"/>
                        <a:ea typeface="+mn-ea"/>
                        <a:cs typeface="+mn-cs"/>
                      </a:endParaRPr>
                    </a:p>
                  </a:txBody>
                  <a:tcPr marL="43140" marR="43140" marT="0" marB="0" anchor="ctr"/>
                </a:tc>
              </a:tr>
              <a:tr h="875844">
                <a:tc>
                  <a:txBody>
                    <a:bodyPr/>
                    <a:lstStyle/>
                    <a:p>
                      <a:pPr algn="ctr">
                        <a:lnSpc>
                          <a:spcPct val="100000"/>
                        </a:lnSpc>
                        <a:spcBef>
                          <a:spcPts val="0"/>
                        </a:spcBef>
                        <a:spcAft>
                          <a:spcPts val="0"/>
                        </a:spcAft>
                      </a:pPr>
                      <a:r>
                        <a:rPr lang="cs-CZ" sz="2400" b="1" noProof="0" dirty="0" smtClean="0">
                          <a:solidFill>
                            <a:schemeClr val="tx1"/>
                          </a:solidFill>
                          <a:effectLst/>
                        </a:rPr>
                        <a:t>1</a:t>
                      </a: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ctr">
                        <a:lnSpc>
                          <a:spcPct val="100000"/>
                        </a:lnSpc>
                        <a:spcBef>
                          <a:spcPts val="0"/>
                        </a:spcBef>
                        <a:spcAft>
                          <a:spcPts val="0"/>
                        </a:spcAft>
                      </a:pPr>
                      <a:r>
                        <a:rPr lang="cs-CZ" sz="2000" b="1" noProof="0" dirty="0" smtClean="0">
                          <a:solidFill>
                            <a:schemeClr val="tx1"/>
                          </a:solidFill>
                          <a:effectLst/>
                          <a:latin typeface="+mn-lt"/>
                          <a:ea typeface="Calibri"/>
                          <a:cs typeface="Times New Roman"/>
                        </a:rPr>
                        <a:t>5</a:t>
                      </a:r>
                      <a:r>
                        <a:rPr lang="en-GB" sz="2000" b="1" noProof="0" dirty="0" smtClean="0">
                          <a:solidFill>
                            <a:schemeClr val="tx1"/>
                          </a:solidFill>
                          <a:effectLst/>
                          <a:latin typeface="+mn-lt"/>
                          <a:ea typeface="Calibri"/>
                          <a:cs typeface="Times New Roman"/>
                        </a:rPr>
                        <a:t>6</a:t>
                      </a:r>
                      <a:r>
                        <a:rPr lang="cs-CZ" sz="2000" b="1" noProof="0" dirty="0" smtClean="0">
                          <a:solidFill>
                            <a:schemeClr val="tx1"/>
                          </a:solidFill>
                          <a:effectLst/>
                          <a:latin typeface="+mn-lt"/>
                          <a:ea typeface="Calibri"/>
                          <a:cs typeface="Times New Roman"/>
                        </a:rPr>
                        <a:t>.</a:t>
                      </a:r>
                      <a:r>
                        <a:rPr lang="en-GB" sz="2000" b="1" noProof="0" dirty="0" smtClean="0">
                          <a:solidFill>
                            <a:schemeClr val="tx1"/>
                          </a:solidFill>
                          <a:effectLst/>
                          <a:latin typeface="+mn-lt"/>
                          <a:ea typeface="Calibri"/>
                          <a:cs typeface="Times New Roman"/>
                        </a:rPr>
                        <a:t>5±</a:t>
                      </a:r>
                      <a:r>
                        <a:rPr lang="cs-CZ" sz="2000" b="1" noProof="0" dirty="0" smtClean="0">
                          <a:solidFill>
                            <a:schemeClr val="tx1"/>
                          </a:solidFill>
                          <a:effectLst/>
                          <a:latin typeface="+mn-lt"/>
                          <a:ea typeface="Calibri"/>
                          <a:cs typeface="Times New Roman"/>
                        </a:rPr>
                        <a:t>4</a:t>
                      </a:r>
                      <a:r>
                        <a:rPr lang="en-GB" sz="2000" b="1" noProof="0" dirty="0" smtClean="0">
                          <a:solidFill>
                            <a:schemeClr val="tx1"/>
                          </a:solidFill>
                          <a:effectLst/>
                          <a:latin typeface="+mn-lt"/>
                          <a:ea typeface="Calibri"/>
                          <a:cs typeface="Times New Roman"/>
                        </a:rPr>
                        <a:t>.07</a:t>
                      </a:r>
                      <a:endParaRPr lang="en-GB" sz="2000" b="1" noProof="0" dirty="0">
                        <a:solidFill>
                          <a:schemeClr val="tx1"/>
                        </a:solidFill>
                        <a:effectLst/>
                        <a:latin typeface="+mn-lt"/>
                        <a:ea typeface="Calibri"/>
                        <a:cs typeface="Times New Roman"/>
                      </a:endParaRPr>
                    </a:p>
                  </a:txBody>
                  <a:tcPr marL="43140" marR="43140" marT="0" marB="0" anchor="ctr">
                    <a:lnR w="76200" cap="flat" cmpd="sng" algn="ctr">
                      <a:solidFill>
                        <a:schemeClr val="bg1"/>
                      </a:solidFill>
                      <a:prstDash val="solid"/>
                      <a:round/>
                      <a:headEnd type="none" w="med" len="med"/>
                      <a:tailEnd type="none" w="med" len="med"/>
                    </a:lnR>
                  </a:tcPr>
                </a:tc>
                <a:tc>
                  <a:txBody>
                    <a:bodyPr/>
                    <a:lstStyle/>
                    <a:p>
                      <a:pPr algn="ctr">
                        <a:lnSpc>
                          <a:spcPct val="100000"/>
                        </a:lnSpc>
                        <a:spcBef>
                          <a:spcPts val="0"/>
                        </a:spcBef>
                        <a:spcAft>
                          <a:spcPts val="0"/>
                        </a:spcAft>
                      </a:pPr>
                      <a:r>
                        <a:rPr lang="cs-CZ" sz="2400" b="1" noProof="0" dirty="0" smtClean="0">
                          <a:solidFill>
                            <a:schemeClr val="tx1"/>
                          </a:solidFill>
                          <a:effectLst/>
                        </a:rPr>
                        <a:t>5</a:t>
                      </a:r>
                      <a:endParaRPr lang="en-GB" sz="2400" b="1" noProof="0" dirty="0">
                        <a:solidFill>
                          <a:schemeClr val="tx1"/>
                        </a:solidFill>
                        <a:effectLst/>
                        <a:latin typeface="Times New Roman"/>
                        <a:ea typeface="Calibri"/>
                        <a:cs typeface="Times New Roman"/>
                      </a:endParaRPr>
                    </a:p>
                  </a:txBody>
                  <a:tcPr marL="43140" marR="43140" marT="0" marB="0" anchor="ctr">
                    <a:lnL w="76200" cap="flat" cmpd="sng" algn="ctr">
                      <a:solidFill>
                        <a:schemeClr val="bg1"/>
                      </a:solidFill>
                      <a:prstDash val="solid"/>
                      <a:round/>
                      <a:headEnd type="none" w="med" len="med"/>
                      <a:tailEnd type="none" w="med" len="med"/>
                    </a:lnL>
                    <a:solidFill>
                      <a:schemeClr val="accent1"/>
                    </a:solidFill>
                  </a:tcPr>
                </a:tc>
                <a:tc>
                  <a:txBody>
                    <a:bodyPr/>
                    <a:lstStyle/>
                    <a:p>
                      <a:pPr algn="l">
                        <a:lnSpc>
                          <a:spcPct val="100000"/>
                        </a:lnSpc>
                        <a:spcBef>
                          <a:spcPts val="0"/>
                        </a:spcBef>
                        <a:spcAft>
                          <a:spcPts val="0"/>
                        </a:spcAft>
                      </a:pP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ctr">
                        <a:lnSpc>
                          <a:spcPct val="100000"/>
                        </a:lnSpc>
                        <a:spcBef>
                          <a:spcPts val="0"/>
                        </a:spcBef>
                        <a:spcAft>
                          <a:spcPts val="0"/>
                        </a:spcAft>
                      </a:pPr>
                      <a:r>
                        <a:rPr lang="cs-CZ" sz="2000" b="1" noProof="0" dirty="0" smtClean="0">
                          <a:solidFill>
                            <a:schemeClr val="tx1"/>
                          </a:solidFill>
                          <a:effectLst/>
                          <a:latin typeface="+mn-lt"/>
                          <a:ea typeface="Calibri"/>
                          <a:cs typeface="Times New Roman"/>
                        </a:rPr>
                        <a:t>2</a:t>
                      </a:r>
                      <a:r>
                        <a:rPr lang="en-GB" sz="2000" b="1" noProof="0" dirty="0" smtClean="0">
                          <a:solidFill>
                            <a:schemeClr val="tx1"/>
                          </a:solidFill>
                          <a:effectLst/>
                          <a:latin typeface="+mn-lt"/>
                          <a:ea typeface="Calibri"/>
                          <a:cs typeface="Times New Roman"/>
                        </a:rPr>
                        <a:t>6</a:t>
                      </a:r>
                      <a:r>
                        <a:rPr lang="cs-CZ" sz="2000" b="1" noProof="0" dirty="0" smtClean="0">
                          <a:solidFill>
                            <a:schemeClr val="tx1"/>
                          </a:solidFill>
                          <a:effectLst/>
                          <a:latin typeface="+mn-lt"/>
                          <a:ea typeface="Calibri"/>
                          <a:cs typeface="Times New Roman"/>
                        </a:rPr>
                        <a:t>.</a:t>
                      </a:r>
                      <a:r>
                        <a:rPr lang="en-GB" sz="2000" b="1" noProof="0" dirty="0" smtClean="0">
                          <a:solidFill>
                            <a:schemeClr val="tx1"/>
                          </a:solidFill>
                          <a:effectLst/>
                          <a:latin typeface="+mn-lt"/>
                          <a:ea typeface="Calibri"/>
                          <a:cs typeface="Times New Roman"/>
                        </a:rPr>
                        <a:t>5±</a:t>
                      </a:r>
                      <a:r>
                        <a:rPr lang="cs-CZ" sz="2000" b="1" noProof="0" dirty="0" smtClean="0">
                          <a:solidFill>
                            <a:schemeClr val="tx1"/>
                          </a:solidFill>
                          <a:effectLst/>
                          <a:latin typeface="+mn-lt"/>
                          <a:ea typeface="Calibri"/>
                          <a:cs typeface="Times New Roman"/>
                        </a:rPr>
                        <a:t>5</a:t>
                      </a:r>
                      <a:r>
                        <a:rPr lang="en-GB" sz="2000" b="1" noProof="0" dirty="0" smtClean="0">
                          <a:solidFill>
                            <a:schemeClr val="tx1"/>
                          </a:solidFill>
                          <a:effectLst/>
                          <a:latin typeface="+mn-lt"/>
                          <a:ea typeface="Calibri"/>
                          <a:cs typeface="Times New Roman"/>
                        </a:rPr>
                        <a:t>.0</a:t>
                      </a:r>
                      <a:r>
                        <a:rPr lang="cs-CZ" sz="2000" b="1" noProof="0" dirty="0" smtClean="0">
                          <a:solidFill>
                            <a:schemeClr val="tx1"/>
                          </a:solidFill>
                          <a:effectLst/>
                          <a:latin typeface="+mn-lt"/>
                          <a:ea typeface="Calibri"/>
                          <a:cs typeface="Times New Roman"/>
                        </a:rPr>
                        <a:t>1</a:t>
                      </a:r>
                      <a:endParaRPr lang="en-GB" sz="2000" b="1" noProof="0" dirty="0">
                        <a:solidFill>
                          <a:schemeClr val="tx1"/>
                        </a:solidFill>
                        <a:effectLst/>
                        <a:latin typeface="+mn-lt"/>
                        <a:ea typeface="Calibri"/>
                        <a:cs typeface="Times New Roman"/>
                      </a:endParaRPr>
                    </a:p>
                  </a:txBody>
                  <a:tcPr marL="43140" marR="43140" marT="0" marB="0" anchor="ctr"/>
                </a:tc>
              </a:tr>
              <a:tr h="918958">
                <a:tc>
                  <a:txBody>
                    <a:bodyPr/>
                    <a:lstStyle/>
                    <a:p>
                      <a:pPr algn="ctr">
                        <a:lnSpc>
                          <a:spcPct val="100000"/>
                        </a:lnSpc>
                        <a:spcBef>
                          <a:spcPts val="0"/>
                        </a:spcBef>
                        <a:spcAft>
                          <a:spcPts val="0"/>
                        </a:spcAft>
                      </a:pPr>
                      <a:r>
                        <a:rPr lang="cs-CZ" sz="2400" b="1" noProof="0" dirty="0" smtClean="0">
                          <a:solidFill>
                            <a:schemeClr val="tx1"/>
                          </a:solidFill>
                          <a:effectLst/>
                        </a:rPr>
                        <a:t>2</a:t>
                      </a: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ctr">
                        <a:lnSpc>
                          <a:spcPct val="100000"/>
                        </a:lnSpc>
                        <a:spcBef>
                          <a:spcPts val="0"/>
                        </a:spcBef>
                        <a:spcAft>
                          <a:spcPts val="0"/>
                        </a:spcAft>
                      </a:pPr>
                      <a:r>
                        <a:rPr lang="cs-CZ" sz="2000" b="1" noProof="0" dirty="0" smtClean="0">
                          <a:solidFill>
                            <a:schemeClr val="tx1"/>
                          </a:solidFill>
                          <a:effectLst/>
                          <a:latin typeface="+mn-lt"/>
                          <a:ea typeface="Calibri"/>
                          <a:cs typeface="Times New Roman"/>
                        </a:rPr>
                        <a:t>14</a:t>
                      </a:r>
                      <a:r>
                        <a:rPr lang="en-GB" sz="2000" b="1" noProof="0" dirty="0" smtClean="0">
                          <a:solidFill>
                            <a:schemeClr val="tx1"/>
                          </a:solidFill>
                          <a:effectLst/>
                          <a:latin typeface="+mn-lt"/>
                          <a:ea typeface="Calibri"/>
                          <a:cs typeface="Times New Roman"/>
                        </a:rPr>
                        <a:t>.2±</a:t>
                      </a:r>
                      <a:r>
                        <a:rPr lang="cs-CZ" sz="2000" b="1" noProof="0" dirty="0" smtClean="0">
                          <a:solidFill>
                            <a:schemeClr val="tx1"/>
                          </a:solidFill>
                          <a:effectLst/>
                          <a:latin typeface="+mn-lt"/>
                          <a:ea typeface="Calibri"/>
                          <a:cs typeface="Times New Roman"/>
                        </a:rPr>
                        <a:t>5</a:t>
                      </a:r>
                      <a:r>
                        <a:rPr lang="en-GB" sz="2000" b="1" noProof="0" dirty="0" smtClean="0">
                          <a:solidFill>
                            <a:schemeClr val="tx1"/>
                          </a:solidFill>
                          <a:effectLst/>
                          <a:latin typeface="+mn-lt"/>
                          <a:ea typeface="Calibri"/>
                          <a:cs typeface="Times New Roman"/>
                        </a:rPr>
                        <a:t>.</a:t>
                      </a:r>
                      <a:r>
                        <a:rPr lang="cs-CZ" sz="2000" b="1" noProof="0" dirty="0" smtClean="0">
                          <a:solidFill>
                            <a:schemeClr val="tx1"/>
                          </a:solidFill>
                          <a:effectLst/>
                          <a:latin typeface="+mn-lt"/>
                          <a:ea typeface="Calibri"/>
                          <a:cs typeface="Times New Roman"/>
                        </a:rPr>
                        <a:t>08</a:t>
                      </a:r>
                      <a:endParaRPr lang="en-GB" sz="2000" b="1" noProof="0" dirty="0">
                        <a:solidFill>
                          <a:schemeClr val="tx1"/>
                        </a:solidFill>
                        <a:effectLst/>
                        <a:latin typeface="+mn-lt"/>
                        <a:ea typeface="Calibri"/>
                        <a:cs typeface="Times New Roman"/>
                      </a:endParaRPr>
                    </a:p>
                  </a:txBody>
                  <a:tcPr marL="43140" marR="43140" marT="0" marB="0" anchor="ctr">
                    <a:lnR w="76200" cap="flat" cmpd="sng" algn="ctr">
                      <a:solidFill>
                        <a:schemeClr val="bg1"/>
                      </a:solidFill>
                      <a:prstDash val="solid"/>
                      <a:round/>
                      <a:headEnd type="none" w="med" len="med"/>
                      <a:tailEnd type="none" w="med" len="med"/>
                    </a:lnR>
                  </a:tcPr>
                </a:tc>
                <a:tc>
                  <a:txBody>
                    <a:bodyPr/>
                    <a:lstStyle/>
                    <a:p>
                      <a:pPr algn="ctr">
                        <a:lnSpc>
                          <a:spcPct val="100000"/>
                        </a:lnSpc>
                        <a:spcBef>
                          <a:spcPts val="0"/>
                        </a:spcBef>
                        <a:spcAft>
                          <a:spcPts val="0"/>
                        </a:spcAft>
                      </a:pPr>
                      <a:r>
                        <a:rPr lang="cs-CZ" sz="2400" b="1" noProof="0" dirty="0" smtClean="0">
                          <a:solidFill>
                            <a:schemeClr val="tx1"/>
                          </a:solidFill>
                          <a:effectLst/>
                        </a:rPr>
                        <a:t>6</a:t>
                      </a:r>
                      <a:endParaRPr lang="en-GB" sz="2400" b="1" noProof="0" dirty="0">
                        <a:solidFill>
                          <a:schemeClr val="tx1"/>
                        </a:solidFill>
                        <a:effectLst/>
                        <a:latin typeface="Times New Roman"/>
                        <a:ea typeface="Calibri"/>
                        <a:cs typeface="Times New Roman"/>
                      </a:endParaRPr>
                    </a:p>
                  </a:txBody>
                  <a:tcPr marL="43140" marR="43140" marT="0" marB="0" anchor="ctr">
                    <a:lnL w="76200" cap="flat" cmpd="sng" algn="ctr">
                      <a:solidFill>
                        <a:schemeClr val="bg1"/>
                      </a:solidFill>
                      <a:prstDash val="solid"/>
                      <a:round/>
                      <a:headEnd type="none" w="med" len="med"/>
                      <a:tailEnd type="none" w="med" len="med"/>
                    </a:lnL>
                    <a:solidFill>
                      <a:schemeClr val="accent1"/>
                    </a:solidFill>
                  </a:tcPr>
                </a:tc>
                <a:tc>
                  <a:txBody>
                    <a:bodyPr/>
                    <a:lstStyle/>
                    <a:p>
                      <a:pPr algn="l">
                        <a:lnSpc>
                          <a:spcPct val="100000"/>
                        </a:lnSpc>
                        <a:spcBef>
                          <a:spcPts val="0"/>
                        </a:spcBef>
                        <a:spcAft>
                          <a:spcPts val="0"/>
                        </a:spcAft>
                      </a:pP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ctr">
                        <a:lnSpc>
                          <a:spcPct val="100000"/>
                        </a:lnSpc>
                        <a:spcBef>
                          <a:spcPts val="0"/>
                        </a:spcBef>
                        <a:spcAft>
                          <a:spcPts val="0"/>
                        </a:spcAft>
                      </a:pPr>
                      <a:r>
                        <a:rPr lang="cs-CZ" sz="2000" b="1" noProof="0" dirty="0" smtClean="0">
                          <a:solidFill>
                            <a:schemeClr val="tx1"/>
                          </a:solidFill>
                          <a:effectLst/>
                          <a:latin typeface="+mn-lt"/>
                          <a:ea typeface="Calibri"/>
                          <a:cs typeface="Times New Roman"/>
                        </a:rPr>
                        <a:t>4</a:t>
                      </a:r>
                      <a:r>
                        <a:rPr lang="en-GB" sz="2000" b="1" noProof="0" dirty="0" smtClean="0">
                          <a:solidFill>
                            <a:schemeClr val="tx1"/>
                          </a:solidFill>
                          <a:effectLst/>
                          <a:latin typeface="+mn-lt"/>
                          <a:ea typeface="Calibri"/>
                          <a:cs typeface="Times New Roman"/>
                        </a:rPr>
                        <a:t>2</a:t>
                      </a:r>
                      <a:r>
                        <a:rPr lang="cs-CZ" sz="2000" b="1" noProof="0" dirty="0" smtClean="0">
                          <a:solidFill>
                            <a:schemeClr val="tx1"/>
                          </a:solidFill>
                          <a:effectLst/>
                          <a:latin typeface="+mn-lt"/>
                          <a:ea typeface="Calibri"/>
                          <a:cs typeface="Times New Roman"/>
                        </a:rPr>
                        <a:t>.</a:t>
                      </a:r>
                      <a:r>
                        <a:rPr lang="en-GB" sz="2000" b="1" noProof="0" dirty="0" smtClean="0">
                          <a:solidFill>
                            <a:schemeClr val="tx1"/>
                          </a:solidFill>
                          <a:effectLst/>
                          <a:latin typeface="+mn-lt"/>
                          <a:ea typeface="Calibri"/>
                          <a:cs typeface="Times New Roman"/>
                        </a:rPr>
                        <a:t>2±</a:t>
                      </a:r>
                      <a:r>
                        <a:rPr lang="cs-CZ" sz="2000" b="1" noProof="0" dirty="0" smtClean="0">
                          <a:solidFill>
                            <a:schemeClr val="tx1"/>
                          </a:solidFill>
                          <a:effectLst/>
                          <a:latin typeface="+mn-lt"/>
                          <a:ea typeface="Calibri"/>
                          <a:cs typeface="Times New Roman"/>
                        </a:rPr>
                        <a:t>4</a:t>
                      </a:r>
                      <a:r>
                        <a:rPr lang="en-GB" sz="2000" b="1" noProof="0" dirty="0" smtClean="0">
                          <a:solidFill>
                            <a:schemeClr val="tx1"/>
                          </a:solidFill>
                          <a:effectLst/>
                          <a:latin typeface="+mn-lt"/>
                          <a:ea typeface="Calibri"/>
                          <a:cs typeface="Times New Roman"/>
                        </a:rPr>
                        <a:t>.13</a:t>
                      </a:r>
                      <a:endParaRPr lang="en-GB" sz="2000" b="1" noProof="0" dirty="0">
                        <a:solidFill>
                          <a:schemeClr val="tx1"/>
                        </a:solidFill>
                        <a:effectLst/>
                        <a:latin typeface="+mn-lt"/>
                        <a:ea typeface="Calibri"/>
                        <a:cs typeface="Times New Roman"/>
                      </a:endParaRPr>
                    </a:p>
                  </a:txBody>
                  <a:tcPr marL="43140" marR="43140" marT="0" marB="0" anchor="ctr"/>
                </a:tc>
              </a:tr>
              <a:tr h="1032114">
                <a:tc>
                  <a:txBody>
                    <a:bodyPr/>
                    <a:lstStyle/>
                    <a:p>
                      <a:pPr algn="ctr">
                        <a:lnSpc>
                          <a:spcPct val="100000"/>
                        </a:lnSpc>
                        <a:spcBef>
                          <a:spcPts val="0"/>
                        </a:spcBef>
                        <a:spcAft>
                          <a:spcPts val="0"/>
                        </a:spcAft>
                      </a:pPr>
                      <a:r>
                        <a:rPr lang="cs-CZ" sz="2400" b="1" noProof="0" dirty="0" smtClean="0">
                          <a:solidFill>
                            <a:schemeClr val="tx1"/>
                          </a:solidFill>
                          <a:effectLst/>
                        </a:rPr>
                        <a:t>3</a:t>
                      </a: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ctr">
                        <a:lnSpc>
                          <a:spcPct val="100000"/>
                        </a:lnSpc>
                        <a:spcBef>
                          <a:spcPts val="0"/>
                        </a:spcBef>
                        <a:spcAft>
                          <a:spcPts val="0"/>
                        </a:spcAft>
                      </a:pPr>
                      <a:r>
                        <a:rPr lang="en-GB" sz="2000" b="1" noProof="0" dirty="0" smtClean="0">
                          <a:solidFill>
                            <a:schemeClr val="tx1"/>
                          </a:solidFill>
                          <a:effectLst/>
                          <a:latin typeface="+mn-lt"/>
                          <a:ea typeface="Calibri"/>
                          <a:cs typeface="Times New Roman"/>
                        </a:rPr>
                        <a:t>7</a:t>
                      </a:r>
                      <a:r>
                        <a:rPr lang="cs-CZ" sz="2000" b="1" noProof="0" dirty="0" smtClean="0">
                          <a:solidFill>
                            <a:schemeClr val="tx1"/>
                          </a:solidFill>
                          <a:effectLst/>
                          <a:latin typeface="+mn-lt"/>
                          <a:ea typeface="Calibri"/>
                          <a:cs typeface="Times New Roman"/>
                        </a:rPr>
                        <a:t>.</a:t>
                      </a:r>
                      <a:r>
                        <a:rPr lang="en-GB" sz="2000" b="1" noProof="0" dirty="0" smtClean="0">
                          <a:solidFill>
                            <a:schemeClr val="tx1"/>
                          </a:solidFill>
                          <a:effectLst/>
                          <a:latin typeface="+mn-lt"/>
                          <a:ea typeface="Calibri"/>
                          <a:cs typeface="Times New Roman"/>
                        </a:rPr>
                        <a:t>0±</a:t>
                      </a:r>
                      <a:r>
                        <a:rPr lang="cs-CZ" sz="2000" b="1" noProof="0" dirty="0" smtClean="0">
                          <a:solidFill>
                            <a:schemeClr val="tx1"/>
                          </a:solidFill>
                          <a:effectLst/>
                          <a:latin typeface="+mn-lt"/>
                          <a:ea typeface="Calibri"/>
                          <a:cs typeface="Times New Roman"/>
                        </a:rPr>
                        <a:t>3</a:t>
                      </a:r>
                      <a:r>
                        <a:rPr lang="en-GB" sz="2000" b="1" noProof="0" dirty="0" smtClean="0">
                          <a:solidFill>
                            <a:schemeClr val="tx1"/>
                          </a:solidFill>
                          <a:effectLst/>
                          <a:latin typeface="+mn-lt"/>
                          <a:ea typeface="Calibri"/>
                          <a:cs typeface="Times New Roman"/>
                        </a:rPr>
                        <a:t>.</a:t>
                      </a:r>
                      <a:r>
                        <a:rPr lang="cs-CZ" sz="2000" b="1" noProof="0" dirty="0" smtClean="0">
                          <a:solidFill>
                            <a:schemeClr val="tx1"/>
                          </a:solidFill>
                          <a:effectLst/>
                          <a:latin typeface="+mn-lt"/>
                          <a:ea typeface="Calibri"/>
                          <a:cs typeface="Times New Roman"/>
                        </a:rPr>
                        <a:t>2</a:t>
                      </a:r>
                      <a:r>
                        <a:rPr lang="en-GB" sz="2000" b="1" noProof="0" dirty="0" smtClean="0">
                          <a:solidFill>
                            <a:schemeClr val="tx1"/>
                          </a:solidFill>
                          <a:effectLst/>
                          <a:latin typeface="+mn-lt"/>
                          <a:ea typeface="Calibri"/>
                          <a:cs typeface="Times New Roman"/>
                        </a:rPr>
                        <a:t>1</a:t>
                      </a:r>
                      <a:endParaRPr lang="en-GB" sz="2000" b="1" noProof="0" dirty="0">
                        <a:solidFill>
                          <a:schemeClr val="tx1"/>
                        </a:solidFill>
                        <a:effectLst/>
                        <a:latin typeface="+mn-lt"/>
                        <a:ea typeface="Calibri"/>
                        <a:cs typeface="Times New Roman"/>
                      </a:endParaRPr>
                    </a:p>
                  </a:txBody>
                  <a:tcPr marL="43140" marR="43140" marT="0" marB="0" anchor="ctr">
                    <a:lnR w="76200" cap="flat" cmpd="sng" algn="ctr">
                      <a:solidFill>
                        <a:schemeClr val="bg1"/>
                      </a:solidFill>
                      <a:prstDash val="solid"/>
                      <a:round/>
                      <a:headEnd type="none" w="med" len="med"/>
                      <a:tailEnd type="none" w="med" len="med"/>
                    </a:lnR>
                  </a:tcPr>
                </a:tc>
                <a:tc>
                  <a:txBody>
                    <a:bodyPr/>
                    <a:lstStyle/>
                    <a:p>
                      <a:pPr algn="ctr">
                        <a:lnSpc>
                          <a:spcPct val="100000"/>
                        </a:lnSpc>
                        <a:spcBef>
                          <a:spcPts val="0"/>
                        </a:spcBef>
                        <a:spcAft>
                          <a:spcPts val="0"/>
                        </a:spcAft>
                      </a:pPr>
                      <a:r>
                        <a:rPr lang="cs-CZ" sz="2400" b="1" noProof="0" dirty="0" smtClean="0">
                          <a:solidFill>
                            <a:schemeClr val="tx1"/>
                          </a:solidFill>
                          <a:effectLst/>
                        </a:rPr>
                        <a:t>7</a:t>
                      </a:r>
                      <a:endParaRPr lang="en-GB" sz="2400" b="1" noProof="0" dirty="0">
                        <a:solidFill>
                          <a:schemeClr val="tx1"/>
                        </a:solidFill>
                        <a:effectLst/>
                        <a:latin typeface="Times New Roman"/>
                        <a:ea typeface="Calibri"/>
                        <a:cs typeface="Times New Roman"/>
                      </a:endParaRPr>
                    </a:p>
                  </a:txBody>
                  <a:tcPr marL="43140" marR="43140" marT="0" marB="0" anchor="ctr">
                    <a:lnL w="76200" cap="flat" cmpd="sng" algn="ctr">
                      <a:solidFill>
                        <a:schemeClr val="bg1"/>
                      </a:solidFill>
                      <a:prstDash val="solid"/>
                      <a:round/>
                      <a:headEnd type="none" w="med" len="med"/>
                      <a:tailEnd type="none" w="med" len="med"/>
                    </a:lnL>
                    <a:solidFill>
                      <a:schemeClr val="accent1"/>
                    </a:solidFill>
                  </a:tcPr>
                </a:tc>
                <a:tc>
                  <a:txBody>
                    <a:bodyPr/>
                    <a:lstStyle/>
                    <a:p>
                      <a:pPr algn="l">
                        <a:lnSpc>
                          <a:spcPct val="100000"/>
                        </a:lnSpc>
                        <a:spcBef>
                          <a:spcPts val="0"/>
                        </a:spcBef>
                        <a:spcAft>
                          <a:spcPts val="0"/>
                        </a:spcAft>
                      </a:pP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ctr">
                        <a:lnSpc>
                          <a:spcPct val="100000"/>
                        </a:lnSpc>
                        <a:spcBef>
                          <a:spcPts val="0"/>
                        </a:spcBef>
                        <a:spcAft>
                          <a:spcPts val="0"/>
                        </a:spcAft>
                      </a:pPr>
                      <a:r>
                        <a:rPr lang="cs-CZ" sz="2000" b="1" noProof="0" dirty="0" smtClean="0">
                          <a:solidFill>
                            <a:schemeClr val="tx1"/>
                          </a:solidFill>
                          <a:effectLst/>
                          <a:latin typeface="+mn-lt"/>
                          <a:ea typeface="Calibri"/>
                          <a:cs typeface="Times New Roman"/>
                        </a:rPr>
                        <a:t>4</a:t>
                      </a:r>
                      <a:r>
                        <a:rPr lang="en-GB" sz="2000" b="1" noProof="0" dirty="0" smtClean="0">
                          <a:solidFill>
                            <a:schemeClr val="tx1"/>
                          </a:solidFill>
                          <a:effectLst/>
                          <a:latin typeface="+mn-lt"/>
                          <a:ea typeface="Calibri"/>
                          <a:cs typeface="Times New Roman"/>
                        </a:rPr>
                        <a:t>7</a:t>
                      </a:r>
                      <a:r>
                        <a:rPr lang="cs-CZ" sz="2000" b="1" noProof="0" dirty="0" smtClean="0">
                          <a:solidFill>
                            <a:schemeClr val="tx1"/>
                          </a:solidFill>
                          <a:effectLst/>
                          <a:latin typeface="+mn-lt"/>
                          <a:ea typeface="Calibri"/>
                          <a:cs typeface="Times New Roman"/>
                        </a:rPr>
                        <a:t>.</a:t>
                      </a:r>
                      <a:r>
                        <a:rPr lang="en-GB" sz="2000" b="1" noProof="0" dirty="0" smtClean="0">
                          <a:solidFill>
                            <a:schemeClr val="tx1"/>
                          </a:solidFill>
                          <a:effectLst/>
                          <a:latin typeface="+mn-lt"/>
                          <a:ea typeface="Calibri"/>
                          <a:cs typeface="Times New Roman"/>
                        </a:rPr>
                        <a:t>0±</a:t>
                      </a:r>
                      <a:r>
                        <a:rPr lang="cs-CZ" sz="2000" b="1" noProof="0" dirty="0" smtClean="0">
                          <a:solidFill>
                            <a:schemeClr val="tx1"/>
                          </a:solidFill>
                          <a:effectLst/>
                          <a:latin typeface="+mn-lt"/>
                          <a:ea typeface="Calibri"/>
                          <a:cs typeface="Times New Roman"/>
                        </a:rPr>
                        <a:t>3</a:t>
                      </a:r>
                      <a:r>
                        <a:rPr lang="en-GB" sz="2000" b="1" noProof="0" dirty="0" smtClean="0">
                          <a:solidFill>
                            <a:schemeClr val="tx1"/>
                          </a:solidFill>
                          <a:effectLst/>
                          <a:latin typeface="+mn-lt"/>
                          <a:ea typeface="Calibri"/>
                          <a:cs typeface="Times New Roman"/>
                        </a:rPr>
                        <a:t>.19</a:t>
                      </a:r>
                      <a:endParaRPr lang="en-GB" sz="2000" b="1" noProof="0" dirty="0">
                        <a:solidFill>
                          <a:schemeClr val="tx1"/>
                        </a:solidFill>
                        <a:effectLst/>
                        <a:latin typeface="+mn-lt"/>
                        <a:ea typeface="Calibri"/>
                        <a:cs typeface="Times New Roman"/>
                      </a:endParaRPr>
                    </a:p>
                  </a:txBody>
                  <a:tcPr marL="43140" marR="43140" marT="0" marB="0" anchor="ctr"/>
                </a:tc>
              </a:tr>
              <a:tr h="1197847">
                <a:tc>
                  <a:txBody>
                    <a:bodyPr/>
                    <a:lstStyle/>
                    <a:p>
                      <a:pPr algn="ctr">
                        <a:lnSpc>
                          <a:spcPct val="100000"/>
                        </a:lnSpc>
                        <a:spcBef>
                          <a:spcPts val="0"/>
                        </a:spcBef>
                        <a:spcAft>
                          <a:spcPts val="0"/>
                        </a:spcAft>
                      </a:pPr>
                      <a:r>
                        <a:rPr lang="cs-CZ" sz="2400" b="1" noProof="0" dirty="0" smtClean="0">
                          <a:solidFill>
                            <a:schemeClr val="tx1"/>
                          </a:solidFill>
                          <a:effectLst/>
                        </a:rPr>
                        <a:t>4</a:t>
                      </a: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ctr">
                        <a:lnSpc>
                          <a:spcPct val="100000"/>
                        </a:lnSpc>
                        <a:spcBef>
                          <a:spcPts val="0"/>
                        </a:spcBef>
                        <a:spcAft>
                          <a:spcPts val="0"/>
                        </a:spcAft>
                      </a:pPr>
                      <a:r>
                        <a:rPr lang="cs-CZ" sz="2000" b="1" noProof="0" dirty="0" smtClean="0">
                          <a:solidFill>
                            <a:schemeClr val="tx1"/>
                          </a:solidFill>
                          <a:effectLst/>
                          <a:latin typeface="+mn-lt"/>
                          <a:ea typeface="Calibri"/>
                          <a:cs typeface="Times New Roman"/>
                        </a:rPr>
                        <a:t>16.4</a:t>
                      </a:r>
                      <a:r>
                        <a:rPr lang="en-GB" sz="2000" b="1" noProof="0" dirty="0" smtClean="0">
                          <a:solidFill>
                            <a:schemeClr val="tx1"/>
                          </a:solidFill>
                          <a:effectLst/>
                          <a:latin typeface="+mn-lt"/>
                          <a:ea typeface="Calibri"/>
                          <a:cs typeface="Times New Roman"/>
                        </a:rPr>
                        <a:t>±</a:t>
                      </a:r>
                      <a:r>
                        <a:rPr lang="cs-CZ" sz="2000" b="1" noProof="0" dirty="0" smtClean="0">
                          <a:solidFill>
                            <a:schemeClr val="tx1"/>
                          </a:solidFill>
                          <a:effectLst/>
                          <a:latin typeface="+mn-lt"/>
                          <a:ea typeface="Calibri"/>
                          <a:cs typeface="Times New Roman"/>
                        </a:rPr>
                        <a:t>5</a:t>
                      </a:r>
                      <a:r>
                        <a:rPr lang="en-GB" sz="2000" b="1" noProof="0" dirty="0" smtClean="0">
                          <a:solidFill>
                            <a:schemeClr val="tx1"/>
                          </a:solidFill>
                          <a:effectLst/>
                          <a:latin typeface="+mn-lt"/>
                          <a:ea typeface="Calibri"/>
                          <a:cs typeface="Times New Roman"/>
                        </a:rPr>
                        <a:t>.</a:t>
                      </a:r>
                      <a:r>
                        <a:rPr lang="cs-CZ" sz="2000" b="1" noProof="0" dirty="0" smtClean="0">
                          <a:solidFill>
                            <a:schemeClr val="tx1"/>
                          </a:solidFill>
                          <a:effectLst/>
                          <a:latin typeface="+mn-lt"/>
                          <a:ea typeface="Calibri"/>
                          <a:cs typeface="Times New Roman"/>
                        </a:rPr>
                        <a:t>17</a:t>
                      </a:r>
                      <a:endParaRPr lang="en-GB" sz="2000" b="1" noProof="0" dirty="0">
                        <a:solidFill>
                          <a:schemeClr val="tx1"/>
                        </a:solidFill>
                        <a:effectLst/>
                        <a:latin typeface="+mn-lt"/>
                        <a:ea typeface="Calibri"/>
                        <a:cs typeface="Times New Roman"/>
                      </a:endParaRPr>
                    </a:p>
                  </a:txBody>
                  <a:tcPr marL="43140" marR="43140" marT="0" marB="0" anchor="ctr">
                    <a:lnR w="76200" cap="flat" cmpd="sng" algn="ctr">
                      <a:solidFill>
                        <a:schemeClr val="bg1"/>
                      </a:solidFill>
                      <a:prstDash val="solid"/>
                      <a:round/>
                      <a:headEnd type="none" w="med" len="med"/>
                      <a:tailEnd type="none" w="med" len="med"/>
                    </a:lnR>
                  </a:tcPr>
                </a:tc>
                <a:tc>
                  <a:txBody>
                    <a:bodyPr/>
                    <a:lstStyle/>
                    <a:p>
                      <a:pPr algn="ctr">
                        <a:lnSpc>
                          <a:spcPct val="100000"/>
                        </a:lnSpc>
                        <a:spcBef>
                          <a:spcPts val="0"/>
                        </a:spcBef>
                        <a:spcAft>
                          <a:spcPts val="0"/>
                        </a:spcAft>
                      </a:pPr>
                      <a:r>
                        <a:rPr lang="cs-CZ" sz="2400" b="1" noProof="0" dirty="0" smtClean="0">
                          <a:solidFill>
                            <a:schemeClr val="tx1"/>
                          </a:solidFill>
                          <a:effectLst/>
                        </a:rPr>
                        <a:t>8</a:t>
                      </a:r>
                      <a:endParaRPr lang="en-GB" sz="2400" b="1" noProof="0" dirty="0">
                        <a:solidFill>
                          <a:schemeClr val="tx1"/>
                        </a:solidFill>
                        <a:effectLst/>
                        <a:latin typeface="Times New Roman"/>
                        <a:ea typeface="Calibri"/>
                        <a:cs typeface="Times New Roman"/>
                      </a:endParaRPr>
                    </a:p>
                  </a:txBody>
                  <a:tcPr marL="43140" marR="43140" marT="0" marB="0" anchor="ctr">
                    <a:lnL w="76200" cap="flat" cmpd="sng" algn="ctr">
                      <a:solidFill>
                        <a:schemeClr val="bg1"/>
                      </a:solidFill>
                      <a:prstDash val="solid"/>
                      <a:round/>
                      <a:headEnd type="none" w="med" len="med"/>
                      <a:tailEnd type="none" w="med" len="med"/>
                    </a:lnL>
                    <a:solidFill>
                      <a:schemeClr val="accent1"/>
                    </a:solidFill>
                  </a:tcPr>
                </a:tc>
                <a:tc>
                  <a:txBody>
                    <a:bodyPr/>
                    <a:lstStyle/>
                    <a:p>
                      <a:pPr algn="l">
                        <a:lnSpc>
                          <a:spcPct val="100000"/>
                        </a:lnSpc>
                        <a:spcBef>
                          <a:spcPts val="0"/>
                        </a:spcBef>
                        <a:spcAft>
                          <a:spcPts val="0"/>
                        </a:spcAft>
                      </a:pPr>
                      <a:endParaRPr lang="en-GB" sz="2400" b="1" noProof="0" dirty="0">
                        <a:solidFill>
                          <a:schemeClr val="tx1"/>
                        </a:solidFill>
                        <a:effectLst/>
                        <a:latin typeface="Times New Roman"/>
                        <a:ea typeface="Calibri"/>
                        <a:cs typeface="Times New Roman"/>
                      </a:endParaRPr>
                    </a:p>
                  </a:txBody>
                  <a:tcPr marL="43140" marR="43140" marT="0" marB="0" anchor="ctr"/>
                </a:tc>
                <a:tc>
                  <a:txBody>
                    <a:bodyPr/>
                    <a:lstStyle/>
                    <a:p>
                      <a:pPr algn="ctr">
                        <a:lnSpc>
                          <a:spcPct val="100000"/>
                        </a:lnSpc>
                        <a:spcBef>
                          <a:spcPts val="0"/>
                        </a:spcBef>
                        <a:spcAft>
                          <a:spcPts val="0"/>
                        </a:spcAft>
                      </a:pPr>
                      <a:r>
                        <a:rPr lang="en-GB" sz="2000" b="1" noProof="0" dirty="0" smtClean="0">
                          <a:solidFill>
                            <a:schemeClr val="tx1"/>
                          </a:solidFill>
                          <a:effectLst/>
                          <a:latin typeface="+mn-lt"/>
                          <a:ea typeface="Calibri"/>
                          <a:cs typeface="Times New Roman"/>
                        </a:rPr>
                        <a:t>20</a:t>
                      </a:r>
                      <a:r>
                        <a:rPr lang="cs-CZ" sz="2000" b="1" noProof="0" dirty="0" smtClean="0">
                          <a:solidFill>
                            <a:schemeClr val="tx1"/>
                          </a:solidFill>
                          <a:effectLst/>
                          <a:latin typeface="+mn-lt"/>
                          <a:ea typeface="Calibri"/>
                          <a:cs typeface="Times New Roman"/>
                        </a:rPr>
                        <a:t>.</a:t>
                      </a:r>
                      <a:r>
                        <a:rPr lang="en-GB" sz="2000" b="1" noProof="0" dirty="0" smtClean="0">
                          <a:solidFill>
                            <a:schemeClr val="tx1"/>
                          </a:solidFill>
                          <a:effectLst/>
                          <a:latin typeface="+mn-lt"/>
                          <a:ea typeface="Calibri"/>
                          <a:cs typeface="Times New Roman"/>
                        </a:rPr>
                        <a:t>8±</a:t>
                      </a:r>
                      <a:r>
                        <a:rPr lang="cs-CZ" sz="2000" b="1" noProof="0" dirty="0" smtClean="0">
                          <a:solidFill>
                            <a:schemeClr val="tx1"/>
                          </a:solidFill>
                          <a:effectLst/>
                          <a:latin typeface="+mn-lt"/>
                          <a:ea typeface="Calibri"/>
                          <a:cs typeface="Times New Roman"/>
                        </a:rPr>
                        <a:t>5</a:t>
                      </a:r>
                      <a:r>
                        <a:rPr lang="en-GB" sz="2000" b="1" noProof="0" dirty="0" smtClean="0">
                          <a:solidFill>
                            <a:schemeClr val="tx1"/>
                          </a:solidFill>
                          <a:effectLst/>
                          <a:latin typeface="+mn-lt"/>
                          <a:ea typeface="Calibri"/>
                          <a:cs typeface="Times New Roman"/>
                        </a:rPr>
                        <a:t>.12</a:t>
                      </a:r>
                      <a:endParaRPr lang="en-GB" sz="2000" b="1" noProof="0" dirty="0">
                        <a:solidFill>
                          <a:schemeClr val="tx1"/>
                        </a:solidFill>
                        <a:effectLst/>
                        <a:latin typeface="+mn-lt"/>
                        <a:ea typeface="Calibri"/>
                        <a:cs typeface="Times New Roman"/>
                      </a:endParaRPr>
                    </a:p>
                  </a:txBody>
                  <a:tcPr marL="43140" marR="43140" marT="0" marB="0" anchor="ctr"/>
                </a:tc>
              </a:tr>
            </a:tbl>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191291646"/>
              </p:ext>
            </p:extLst>
          </p:nvPr>
        </p:nvGraphicFramePr>
        <p:xfrm>
          <a:off x="3883124" y="1058402"/>
          <a:ext cx="1120924" cy="944458"/>
        </p:xfrm>
        <a:graphic>
          <a:graphicData uri="http://schemas.openxmlformats.org/presentationml/2006/ole">
            <mc:AlternateContent xmlns:mc="http://schemas.openxmlformats.org/markup-compatibility/2006">
              <mc:Choice xmlns:v="urn:schemas-microsoft-com:vml" Requires="v">
                <p:oleObj spid="_x0000_s7849" name="CS ChemDraw Drawing" r:id="rId3" imgW="862249" imgH="726506" progId="ChemDraw.Document.6.0">
                  <p:embed/>
                </p:oleObj>
              </mc:Choice>
              <mc:Fallback>
                <p:oleObj name="CS ChemDraw Drawing" r:id="rId3" imgW="862249" imgH="726506" progId="ChemDraw.Document.6.0">
                  <p:embed/>
                  <p:pic>
                    <p:nvPicPr>
                      <p:cNvPr id="0" name=""/>
                      <p:cNvPicPr/>
                      <p:nvPr/>
                    </p:nvPicPr>
                    <p:blipFill>
                      <a:blip r:embed="rId4"/>
                      <a:stretch>
                        <a:fillRect/>
                      </a:stretch>
                    </p:blipFill>
                    <p:spPr>
                      <a:xfrm>
                        <a:off x="3883124" y="1058402"/>
                        <a:ext cx="1120924" cy="944458"/>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1814623286"/>
              </p:ext>
            </p:extLst>
          </p:nvPr>
        </p:nvGraphicFramePr>
        <p:xfrm>
          <a:off x="1763688" y="2722940"/>
          <a:ext cx="681126" cy="542494"/>
        </p:xfrm>
        <a:graphic>
          <a:graphicData uri="http://schemas.openxmlformats.org/presentationml/2006/ole">
            <mc:AlternateContent xmlns:mc="http://schemas.openxmlformats.org/markup-compatibility/2006">
              <mc:Choice xmlns:v="urn:schemas-microsoft-com:vml" Requires="v">
                <p:oleObj spid="_x0000_s7850" name="CS ChemDraw Drawing" r:id="rId5" imgW="523943" imgH="417303" progId="ChemDraw.Document.6.0">
                  <p:embed/>
                </p:oleObj>
              </mc:Choice>
              <mc:Fallback>
                <p:oleObj name="CS ChemDraw Drawing" r:id="rId5" imgW="523943" imgH="417303" progId="ChemDraw.Document.6.0">
                  <p:embed/>
                  <p:pic>
                    <p:nvPicPr>
                      <p:cNvPr id="0" name=""/>
                      <p:cNvPicPr/>
                      <p:nvPr/>
                    </p:nvPicPr>
                    <p:blipFill>
                      <a:blip r:embed="rId6"/>
                      <a:stretch>
                        <a:fillRect/>
                      </a:stretch>
                    </p:blipFill>
                    <p:spPr>
                      <a:xfrm>
                        <a:off x="1763688" y="2722940"/>
                        <a:ext cx="681126" cy="542494"/>
                      </a:xfrm>
                      <a:prstGeom prst="rect">
                        <a:avLst/>
                      </a:prstGeom>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2895058604"/>
              </p:ext>
            </p:extLst>
          </p:nvPr>
        </p:nvGraphicFramePr>
        <p:xfrm>
          <a:off x="1763688" y="3587036"/>
          <a:ext cx="885217" cy="542143"/>
        </p:xfrm>
        <a:graphic>
          <a:graphicData uri="http://schemas.openxmlformats.org/presentationml/2006/ole">
            <mc:AlternateContent xmlns:mc="http://schemas.openxmlformats.org/markup-compatibility/2006">
              <mc:Choice xmlns:v="urn:schemas-microsoft-com:vml" Requires="v">
                <p:oleObj spid="_x0000_s7851" name="CS ChemDraw Drawing" r:id="rId7" imgW="680936" imgH="417033" progId="ChemDraw.Document.6.0">
                  <p:embed/>
                </p:oleObj>
              </mc:Choice>
              <mc:Fallback>
                <p:oleObj name="CS ChemDraw Drawing" r:id="rId7" imgW="680936" imgH="417033" progId="ChemDraw.Document.6.0">
                  <p:embed/>
                  <p:pic>
                    <p:nvPicPr>
                      <p:cNvPr id="0" name=""/>
                      <p:cNvPicPr/>
                      <p:nvPr/>
                    </p:nvPicPr>
                    <p:blipFill>
                      <a:blip r:embed="rId8"/>
                      <a:stretch>
                        <a:fillRect/>
                      </a:stretch>
                    </p:blipFill>
                    <p:spPr>
                      <a:xfrm>
                        <a:off x="1763688" y="3587036"/>
                        <a:ext cx="885217" cy="542143"/>
                      </a:xfrm>
                      <a:prstGeom prst="rect">
                        <a:avLst/>
                      </a:prstGeom>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1770958528"/>
              </p:ext>
            </p:extLst>
          </p:nvPr>
        </p:nvGraphicFramePr>
        <p:xfrm>
          <a:off x="5676994" y="3587036"/>
          <a:ext cx="1271270" cy="601719"/>
        </p:xfrm>
        <a:graphic>
          <a:graphicData uri="http://schemas.openxmlformats.org/presentationml/2006/ole">
            <mc:AlternateContent xmlns:mc="http://schemas.openxmlformats.org/markup-compatibility/2006">
              <mc:Choice xmlns:v="urn:schemas-microsoft-com:vml" Requires="v">
                <p:oleObj spid="_x0000_s7852" name="CS ChemDraw Drawing" r:id="rId9" imgW="977900" imgH="462861" progId="ChemDraw.Document.6.0">
                  <p:embed/>
                </p:oleObj>
              </mc:Choice>
              <mc:Fallback>
                <p:oleObj name="CS ChemDraw Drawing" r:id="rId9" imgW="977900" imgH="462861" progId="ChemDraw.Document.6.0">
                  <p:embed/>
                  <p:pic>
                    <p:nvPicPr>
                      <p:cNvPr id="0" name=""/>
                      <p:cNvPicPr/>
                      <p:nvPr/>
                    </p:nvPicPr>
                    <p:blipFill>
                      <a:blip r:embed="rId10"/>
                      <a:stretch>
                        <a:fillRect/>
                      </a:stretch>
                    </p:blipFill>
                    <p:spPr>
                      <a:xfrm>
                        <a:off x="5676994" y="3587036"/>
                        <a:ext cx="1271270" cy="601719"/>
                      </a:xfrm>
                      <a:prstGeom prst="rect">
                        <a:avLst/>
                      </a:prstGeom>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2207938200"/>
              </p:ext>
            </p:extLst>
          </p:nvPr>
        </p:nvGraphicFramePr>
        <p:xfrm>
          <a:off x="5724128" y="4595148"/>
          <a:ext cx="1138488" cy="599967"/>
        </p:xfrm>
        <a:graphic>
          <a:graphicData uri="http://schemas.openxmlformats.org/presentationml/2006/ole">
            <mc:AlternateContent xmlns:mc="http://schemas.openxmlformats.org/markup-compatibility/2006">
              <mc:Choice xmlns:v="urn:schemas-microsoft-com:vml" Requires="v">
                <p:oleObj spid="_x0000_s7853" name="CS ChemDraw Drawing" r:id="rId11" imgW="875760" imgH="461513" progId="ChemDraw.Document.6.0">
                  <p:embed/>
                </p:oleObj>
              </mc:Choice>
              <mc:Fallback>
                <p:oleObj name="CS ChemDraw Drawing" r:id="rId11" imgW="875760" imgH="461513" progId="ChemDraw.Document.6.0">
                  <p:embed/>
                  <p:pic>
                    <p:nvPicPr>
                      <p:cNvPr id="0" name=""/>
                      <p:cNvPicPr/>
                      <p:nvPr/>
                    </p:nvPicPr>
                    <p:blipFill>
                      <a:blip r:embed="rId12"/>
                      <a:stretch>
                        <a:fillRect/>
                      </a:stretch>
                    </p:blipFill>
                    <p:spPr>
                      <a:xfrm>
                        <a:off x="5724128" y="4595148"/>
                        <a:ext cx="1138488" cy="599967"/>
                      </a:xfrm>
                      <a:prstGeom prst="rect">
                        <a:avLst/>
                      </a:prstGeom>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3723720069"/>
              </p:ext>
            </p:extLst>
          </p:nvPr>
        </p:nvGraphicFramePr>
        <p:xfrm>
          <a:off x="1691680" y="4595148"/>
          <a:ext cx="1299021" cy="542143"/>
        </p:xfrm>
        <a:graphic>
          <a:graphicData uri="http://schemas.openxmlformats.org/presentationml/2006/ole">
            <mc:AlternateContent xmlns:mc="http://schemas.openxmlformats.org/markup-compatibility/2006">
              <mc:Choice xmlns:v="urn:schemas-microsoft-com:vml" Requires="v">
                <p:oleObj spid="_x0000_s7854" name="CS ChemDraw Drawing" r:id="rId13" imgW="999247" imgH="417033" progId="ChemDraw.Document.6.0">
                  <p:embed/>
                </p:oleObj>
              </mc:Choice>
              <mc:Fallback>
                <p:oleObj name="CS ChemDraw Drawing" r:id="rId13" imgW="999247" imgH="417033" progId="ChemDraw.Document.6.0">
                  <p:embed/>
                  <p:pic>
                    <p:nvPicPr>
                      <p:cNvPr id="0" name=""/>
                      <p:cNvPicPr/>
                      <p:nvPr/>
                    </p:nvPicPr>
                    <p:blipFill>
                      <a:blip r:embed="rId14"/>
                      <a:stretch>
                        <a:fillRect/>
                      </a:stretch>
                    </p:blipFill>
                    <p:spPr>
                      <a:xfrm>
                        <a:off x="1691680" y="4595148"/>
                        <a:ext cx="1299021" cy="542143"/>
                      </a:xfrm>
                      <a:prstGeom prst="rect">
                        <a:avLst/>
                      </a:prstGeom>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1699637537"/>
              </p:ext>
            </p:extLst>
          </p:nvPr>
        </p:nvGraphicFramePr>
        <p:xfrm>
          <a:off x="5683336" y="2794948"/>
          <a:ext cx="904888" cy="574035"/>
        </p:xfrm>
        <a:graphic>
          <a:graphicData uri="http://schemas.openxmlformats.org/presentationml/2006/ole">
            <mc:AlternateContent xmlns:mc="http://schemas.openxmlformats.org/markup-compatibility/2006">
              <mc:Choice xmlns:v="urn:schemas-microsoft-com:vml" Requires="v">
                <p:oleObj spid="_x0000_s7855" name="CS ChemDraw Drawing" r:id="rId15" imgW="696068" imgH="441565" progId="ChemDraw.Document.6.0">
                  <p:embed/>
                </p:oleObj>
              </mc:Choice>
              <mc:Fallback>
                <p:oleObj name="CS ChemDraw Drawing" r:id="rId15" imgW="696068" imgH="441565" progId="ChemDraw.Document.6.0">
                  <p:embed/>
                  <p:pic>
                    <p:nvPicPr>
                      <p:cNvPr id="0" name=""/>
                      <p:cNvPicPr/>
                      <p:nvPr/>
                    </p:nvPicPr>
                    <p:blipFill>
                      <a:blip r:embed="rId16"/>
                      <a:stretch>
                        <a:fillRect/>
                      </a:stretch>
                    </p:blipFill>
                    <p:spPr>
                      <a:xfrm>
                        <a:off x="5683336" y="2794948"/>
                        <a:ext cx="904888" cy="574035"/>
                      </a:xfrm>
                      <a:prstGeom prst="rect">
                        <a:avLst/>
                      </a:prstGeom>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461873132"/>
              </p:ext>
            </p:extLst>
          </p:nvPr>
        </p:nvGraphicFramePr>
        <p:xfrm>
          <a:off x="1769608" y="5531252"/>
          <a:ext cx="1002192" cy="920977"/>
        </p:xfrm>
        <a:graphic>
          <a:graphicData uri="http://schemas.openxmlformats.org/presentationml/2006/ole">
            <mc:AlternateContent xmlns:mc="http://schemas.openxmlformats.org/markup-compatibility/2006">
              <mc:Choice xmlns:v="urn:schemas-microsoft-com:vml" Requires="v">
                <p:oleObj spid="_x0000_s7856" name="CS ChemDraw Drawing" r:id="rId17" imgW="770917" imgH="708444" progId="ChemDraw.Document.6.0">
                  <p:embed/>
                </p:oleObj>
              </mc:Choice>
              <mc:Fallback>
                <p:oleObj name="CS ChemDraw Drawing" r:id="rId17" imgW="770917" imgH="708444" progId="ChemDraw.Document.6.0">
                  <p:embed/>
                  <p:pic>
                    <p:nvPicPr>
                      <p:cNvPr id="0" name=""/>
                      <p:cNvPicPr/>
                      <p:nvPr/>
                    </p:nvPicPr>
                    <p:blipFill>
                      <a:blip r:embed="rId18"/>
                      <a:stretch>
                        <a:fillRect/>
                      </a:stretch>
                    </p:blipFill>
                    <p:spPr>
                      <a:xfrm>
                        <a:off x="1769608" y="5531252"/>
                        <a:ext cx="1002192" cy="920977"/>
                      </a:xfrm>
                      <a:prstGeom prst="rect">
                        <a:avLst/>
                      </a:prstGeom>
                    </p:spPr>
                  </p:pic>
                </p:oleObj>
              </mc:Fallback>
            </mc:AlternateContent>
          </a:graphicData>
        </a:graphic>
      </p:graphicFrame>
      <p:graphicFrame>
        <p:nvGraphicFramePr>
          <p:cNvPr id="16" name="Objekt 15"/>
          <p:cNvGraphicFramePr>
            <a:graphicFrameLocks noChangeAspect="1"/>
          </p:cNvGraphicFramePr>
          <p:nvPr>
            <p:extLst>
              <p:ext uri="{D42A27DB-BD31-4B8C-83A1-F6EECF244321}">
                <p14:modId xmlns:p14="http://schemas.microsoft.com/office/powerpoint/2010/main" val="3667085393"/>
              </p:ext>
            </p:extLst>
          </p:nvPr>
        </p:nvGraphicFramePr>
        <p:xfrm>
          <a:off x="5704035" y="5531252"/>
          <a:ext cx="1388245" cy="920628"/>
        </p:xfrm>
        <a:graphic>
          <a:graphicData uri="http://schemas.openxmlformats.org/presentationml/2006/ole">
            <mc:AlternateContent xmlns:mc="http://schemas.openxmlformats.org/markup-compatibility/2006">
              <mc:Choice xmlns:v="urn:schemas-microsoft-com:vml" Requires="v">
                <p:oleObj spid="_x0000_s7857" name="CS ChemDraw Drawing" r:id="rId19" imgW="1067881" imgH="708175" progId="ChemDraw.Document.6.0">
                  <p:embed/>
                </p:oleObj>
              </mc:Choice>
              <mc:Fallback>
                <p:oleObj name="CS ChemDraw Drawing" r:id="rId19" imgW="1067881" imgH="708175" progId="ChemDraw.Document.6.0">
                  <p:embed/>
                  <p:pic>
                    <p:nvPicPr>
                      <p:cNvPr id="0" name=""/>
                      <p:cNvPicPr/>
                      <p:nvPr/>
                    </p:nvPicPr>
                    <p:blipFill>
                      <a:blip r:embed="rId20"/>
                      <a:stretch>
                        <a:fillRect/>
                      </a:stretch>
                    </p:blipFill>
                    <p:spPr>
                      <a:xfrm>
                        <a:off x="5704035" y="5531252"/>
                        <a:ext cx="1388245" cy="920628"/>
                      </a:xfrm>
                      <a:prstGeom prst="rect">
                        <a:avLst/>
                      </a:prstGeom>
                    </p:spPr>
                  </p:pic>
                </p:oleObj>
              </mc:Fallback>
            </mc:AlternateContent>
          </a:graphicData>
        </a:graphic>
      </p:graphicFrame>
    </p:spTree>
    <p:extLst>
      <p:ext uri="{BB962C8B-B14F-4D97-AF65-F5344CB8AC3E}">
        <p14:creationId xmlns:p14="http://schemas.microsoft.com/office/powerpoint/2010/main" val="1266909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5031" t="3292" r="4702" b="6230"/>
          <a:stretch/>
        </p:blipFill>
        <p:spPr bwMode="auto">
          <a:xfrm>
            <a:off x="393126" y="1844824"/>
            <a:ext cx="8539463" cy="49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ástupný symbol pro obsah 1"/>
          <p:cNvSpPr>
            <a:spLocks noGrp="1"/>
          </p:cNvSpPr>
          <p:nvPr>
            <p:ph idx="1"/>
          </p:nvPr>
        </p:nvSpPr>
        <p:spPr>
          <a:xfrm>
            <a:off x="217991" y="836712"/>
            <a:ext cx="8677343" cy="1080120"/>
          </a:xfrm>
        </p:spPr>
        <p:txBody>
          <a:bodyPr>
            <a:noAutofit/>
          </a:bodyPr>
          <a:lstStyle/>
          <a:p>
            <a:pPr marL="0" indent="0" algn="just">
              <a:lnSpc>
                <a:spcPts val="2500"/>
              </a:lnSpc>
              <a:spcBef>
                <a:spcPts val="300"/>
              </a:spcBef>
              <a:buClr>
                <a:schemeClr val="tx2"/>
              </a:buClr>
              <a:buNone/>
            </a:pPr>
            <a:r>
              <a:rPr lang="en-GB" dirty="0" smtClean="0"/>
              <a:t>Comparison of the permeation of theophylline (Theo) through the skin from propylene glycol/water (1:1) without and with the presence of 0.1% (in relation to Theo amount) of AADs in time.</a:t>
            </a:r>
            <a:endParaRPr lang="en-GB"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Aryl alaptide derivatives</a:t>
            </a:r>
            <a:endParaRPr lang="en-GB" dirty="0"/>
          </a:p>
        </p:txBody>
      </p:sp>
    </p:spTree>
    <p:extLst>
      <p:ext uri="{BB962C8B-B14F-4D97-AF65-F5344CB8AC3E}">
        <p14:creationId xmlns:p14="http://schemas.microsoft.com/office/powerpoint/2010/main" val="3028211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7991" y="836712"/>
            <a:ext cx="8677343" cy="1584176"/>
          </a:xfrm>
        </p:spPr>
        <p:txBody>
          <a:bodyPr>
            <a:noAutofit/>
          </a:bodyPr>
          <a:lstStyle/>
          <a:p>
            <a:pPr marL="0" indent="0" algn="just">
              <a:lnSpc>
                <a:spcPts val="2500"/>
              </a:lnSpc>
              <a:spcBef>
                <a:spcPts val="300"/>
              </a:spcBef>
              <a:buClr>
                <a:schemeClr val="tx2"/>
              </a:buClr>
              <a:buNone/>
            </a:pPr>
            <a:r>
              <a:rPr lang="en-GB" dirty="0" smtClean="0"/>
              <a:t>Comparison of the </a:t>
            </a:r>
            <a:r>
              <a:rPr lang="en-GB" dirty="0" err="1"/>
              <a:t>pe</a:t>
            </a:r>
            <a:r>
              <a:rPr lang="cs-CZ" dirty="0" err="1"/>
              <a:t>rmea</a:t>
            </a:r>
            <a:r>
              <a:rPr lang="en-GB" dirty="0" err="1"/>
              <a:t>tion</a:t>
            </a:r>
            <a:r>
              <a:rPr lang="en-GB" dirty="0"/>
              <a:t> of </a:t>
            </a:r>
            <a:r>
              <a:rPr lang="en-GB" dirty="0" err="1" smtClean="0"/>
              <a:t>indometacin</a:t>
            </a:r>
            <a:r>
              <a:rPr lang="en-GB" dirty="0" smtClean="0"/>
              <a:t> (IND) through the skin from </a:t>
            </a:r>
            <a:r>
              <a:rPr lang="en-GB" dirty="0" err="1" smtClean="0"/>
              <a:t>carbomer</a:t>
            </a:r>
            <a:r>
              <a:rPr lang="en-GB" dirty="0" smtClean="0"/>
              <a:t> </a:t>
            </a:r>
            <a:r>
              <a:rPr lang="en-GB" dirty="0"/>
              <a:t>gel </a:t>
            </a:r>
            <a:r>
              <a:rPr lang="en-GB" dirty="0" smtClean="0"/>
              <a:t>without and with the presence of </a:t>
            </a:r>
            <a:r>
              <a:rPr lang="cs-CZ" dirty="0" smtClean="0"/>
              <a:t>0.</a:t>
            </a:r>
            <a:r>
              <a:rPr lang="en-GB" dirty="0" smtClean="0"/>
              <a:t>1% (in relation to IND amount) of phenyl (</a:t>
            </a:r>
            <a:r>
              <a:rPr lang="en-GB" b="1" dirty="0" smtClean="0"/>
              <a:t>1</a:t>
            </a:r>
            <a:r>
              <a:rPr lang="en-GB" dirty="0" smtClean="0"/>
              <a:t>), 4-methyl-1</a:t>
            </a:r>
            <a:r>
              <a:rPr lang="en-GB" i="1" dirty="0" smtClean="0"/>
              <a:t>H</a:t>
            </a:r>
            <a:r>
              <a:rPr lang="en-GB" dirty="0" smtClean="0"/>
              <a:t>-imidazole (</a:t>
            </a:r>
            <a:r>
              <a:rPr lang="en-GB" b="1" dirty="0" smtClean="0"/>
              <a:t>5</a:t>
            </a:r>
            <a:r>
              <a:rPr lang="en-GB" dirty="0" smtClean="0"/>
              <a:t>), </a:t>
            </a:r>
            <a:r>
              <a:rPr lang="cs-CZ" dirty="0" smtClean="0"/>
              <a:t/>
            </a:r>
            <a:br>
              <a:rPr lang="cs-CZ" dirty="0" smtClean="0"/>
            </a:br>
            <a:r>
              <a:rPr lang="en-GB" dirty="0" smtClean="0"/>
              <a:t>4-hydroxybenzyl (</a:t>
            </a:r>
            <a:r>
              <a:rPr lang="en-GB" b="1" dirty="0" smtClean="0"/>
              <a:t>6</a:t>
            </a:r>
            <a:r>
              <a:rPr lang="en-GB" dirty="0" smtClean="0"/>
              <a:t>), 4-fluorobenzyl (</a:t>
            </a:r>
            <a:r>
              <a:rPr lang="en-GB" b="1" dirty="0" smtClean="0"/>
              <a:t>7</a:t>
            </a:r>
            <a:r>
              <a:rPr lang="en-GB" dirty="0" smtClean="0"/>
              <a:t>) and</a:t>
            </a:r>
            <a:r>
              <a:rPr lang="cs-CZ" dirty="0" smtClean="0"/>
              <a:t> </a:t>
            </a:r>
            <a:r>
              <a:rPr lang="en-GB" dirty="0" smtClean="0"/>
              <a:t>3-methyl-1</a:t>
            </a:r>
            <a:r>
              <a:rPr lang="en-GB" i="1" dirty="0" smtClean="0"/>
              <a:t>H</a:t>
            </a:r>
            <a:r>
              <a:rPr lang="en-GB" dirty="0" smtClean="0"/>
              <a:t>-indol-5-ol (</a:t>
            </a:r>
            <a:r>
              <a:rPr lang="en-GB" b="1" dirty="0" smtClean="0"/>
              <a:t>8</a:t>
            </a:r>
            <a:r>
              <a:rPr lang="en-GB" dirty="0" smtClean="0"/>
              <a:t>) derivatives in time. </a:t>
            </a:r>
            <a:endParaRPr lang="en-GB"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Aryl alaptide derivatives</a:t>
            </a:r>
            <a:endParaRPr lang="en-GB" dirty="0"/>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371" t="4604" r="10318" b="5759"/>
          <a:stretch/>
        </p:blipFill>
        <p:spPr bwMode="auto">
          <a:xfrm>
            <a:off x="1043608" y="2420888"/>
            <a:ext cx="7120090" cy="43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2990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7991" y="836712"/>
            <a:ext cx="8677343" cy="1584176"/>
          </a:xfrm>
        </p:spPr>
        <p:txBody>
          <a:bodyPr>
            <a:noAutofit/>
          </a:bodyPr>
          <a:lstStyle/>
          <a:p>
            <a:pPr marL="0" indent="0" algn="just">
              <a:lnSpc>
                <a:spcPts val="2500"/>
              </a:lnSpc>
              <a:spcBef>
                <a:spcPts val="300"/>
              </a:spcBef>
              <a:buClr>
                <a:schemeClr val="tx2"/>
              </a:buClr>
              <a:buNone/>
            </a:pPr>
            <a:r>
              <a:rPr lang="en-GB" dirty="0" smtClean="0"/>
              <a:t>Comparison of the </a:t>
            </a:r>
            <a:r>
              <a:rPr lang="en-GB" dirty="0" err="1"/>
              <a:t>pe</a:t>
            </a:r>
            <a:r>
              <a:rPr lang="cs-CZ" dirty="0" err="1"/>
              <a:t>rmea</a:t>
            </a:r>
            <a:r>
              <a:rPr lang="en-GB" dirty="0" err="1"/>
              <a:t>tion</a:t>
            </a:r>
            <a:r>
              <a:rPr lang="en-GB" dirty="0"/>
              <a:t> of </a:t>
            </a:r>
            <a:r>
              <a:rPr lang="en-GB" dirty="0" smtClean="0"/>
              <a:t>ibuprofen (</a:t>
            </a:r>
            <a:r>
              <a:rPr lang="en-GB" dirty="0" err="1" smtClean="0"/>
              <a:t>Ibu</a:t>
            </a:r>
            <a:r>
              <a:rPr lang="en-GB" dirty="0" smtClean="0"/>
              <a:t>) through the skin from </a:t>
            </a:r>
            <a:r>
              <a:rPr lang="en-GB" dirty="0" err="1" smtClean="0"/>
              <a:t>carbomer</a:t>
            </a:r>
            <a:r>
              <a:rPr lang="en-GB" dirty="0" smtClean="0"/>
              <a:t> gel and hydro-cream (Neo-</a:t>
            </a:r>
            <a:r>
              <a:rPr lang="en-GB" dirty="0" err="1" smtClean="0"/>
              <a:t>Aquasorb</a:t>
            </a:r>
            <a:r>
              <a:rPr lang="en-GB" baseline="30000" dirty="0" smtClean="0"/>
              <a:t>®</a:t>
            </a:r>
            <a:r>
              <a:rPr lang="en-GB" dirty="0" smtClean="0"/>
              <a:t>) without and with the presence of 0.1% (in relation to </a:t>
            </a:r>
            <a:r>
              <a:rPr lang="en-GB" dirty="0" err="1" smtClean="0"/>
              <a:t>Ibu</a:t>
            </a:r>
            <a:r>
              <a:rPr lang="en-GB" dirty="0" smtClean="0"/>
              <a:t> amount) of phenyl (</a:t>
            </a:r>
            <a:r>
              <a:rPr lang="en-GB" b="1" dirty="0" smtClean="0"/>
              <a:t>1</a:t>
            </a:r>
            <a:r>
              <a:rPr lang="en-GB" dirty="0" smtClean="0"/>
              <a:t>) and 4-fluorobenzyl (</a:t>
            </a:r>
            <a:r>
              <a:rPr lang="en-GB" b="1" dirty="0" smtClean="0"/>
              <a:t>7</a:t>
            </a:r>
            <a:r>
              <a:rPr lang="en-GB" dirty="0" smtClean="0"/>
              <a:t>) derivatives in time.</a:t>
            </a:r>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Aryl alaptide derivatives</a:t>
            </a:r>
            <a:endParaRPr lang="en-GB"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08" t="7246" r="11806" b="6148"/>
          <a:stretch/>
        </p:blipFill>
        <p:spPr bwMode="auto">
          <a:xfrm>
            <a:off x="1152946" y="2204864"/>
            <a:ext cx="6947446" cy="46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788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17991" y="836712"/>
            <a:ext cx="8677343" cy="1368152"/>
          </a:xfrm>
        </p:spPr>
        <p:txBody>
          <a:bodyPr>
            <a:noAutofit/>
          </a:bodyPr>
          <a:lstStyle/>
          <a:p>
            <a:pPr marL="0" indent="0" algn="just">
              <a:lnSpc>
                <a:spcPts val="2500"/>
              </a:lnSpc>
              <a:spcBef>
                <a:spcPts val="300"/>
              </a:spcBef>
              <a:buClr>
                <a:schemeClr val="tx2"/>
              </a:buClr>
              <a:buNone/>
            </a:pPr>
            <a:r>
              <a:rPr lang="en-GB" dirty="0" smtClean="0"/>
              <a:t>Comparison of the </a:t>
            </a:r>
            <a:r>
              <a:rPr lang="en-GB" dirty="0" err="1"/>
              <a:t>pe</a:t>
            </a:r>
            <a:r>
              <a:rPr lang="cs-CZ" dirty="0" err="1"/>
              <a:t>rm</a:t>
            </a:r>
            <a:r>
              <a:rPr lang="en-GB" dirty="0" err="1"/>
              <a:t>eation</a:t>
            </a:r>
            <a:r>
              <a:rPr lang="en-GB" dirty="0"/>
              <a:t> of </a:t>
            </a:r>
            <a:r>
              <a:rPr lang="cs-CZ" dirty="0" err="1" smtClean="0"/>
              <a:t>sumatriptane</a:t>
            </a:r>
            <a:r>
              <a:rPr lang="en-GB" dirty="0" smtClean="0"/>
              <a:t> (</a:t>
            </a:r>
            <a:r>
              <a:rPr lang="cs-CZ" dirty="0" smtClean="0"/>
              <a:t>SMT</a:t>
            </a:r>
            <a:r>
              <a:rPr lang="en-GB" dirty="0" smtClean="0"/>
              <a:t>) through the skin from 70% </a:t>
            </a:r>
            <a:r>
              <a:rPr lang="en-GB" dirty="0" err="1" smtClean="0"/>
              <a:t>dimethicone</a:t>
            </a:r>
            <a:r>
              <a:rPr lang="en-GB" dirty="0" smtClean="0"/>
              <a:t> (</a:t>
            </a:r>
            <a:r>
              <a:rPr lang="cs-CZ" dirty="0" err="1" smtClean="0"/>
              <a:t>simulation</a:t>
            </a:r>
            <a:r>
              <a:rPr lang="cs-CZ" dirty="0" smtClean="0"/>
              <a:t> </a:t>
            </a:r>
            <a:r>
              <a:rPr lang="cs-CZ" dirty="0" err="1" smtClean="0"/>
              <a:t>of</a:t>
            </a:r>
            <a:r>
              <a:rPr lang="cs-CZ" dirty="0" smtClean="0"/>
              <a:t> </a:t>
            </a:r>
            <a:r>
              <a:rPr lang="en-GB" dirty="0" smtClean="0"/>
              <a:t>TTS) without and with the presence of 1% (in relation to </a:t>
            </a:r>
            <a:r>
              <a:rPr lang="cs-CZ" dirty="0"/>
              <a:t>SMT </a:t>
            </a:r>
            <a:r>
              <a:rPr lang="en-GB" dirty="0" smtClean="0"/>
              <a:t>amount) of </a:t>
            </a:r>
            <a:r>
              <a:rPr lang="en-GB" dirty="0"/>
              <a:t>phenyl (</a:t>
            </a:r>
            <a:r>
              <a:rPr lang="en-GB" b="1" dirty="0"/>
              <a:t>1</a:t>
            </a:r>
            <a:r>
              <a:rPr lang="en-GB" dirty="0"/>
              <a:t>) and 4-fluorobenzyl (</a:t>
            </a:r>
            <a:r>
              <a:rPr lang="en-GB" b="1" dirty="0"/>
              <a:t>7</a:t>
            </a:r>
            <a:r>
              <a:rPr lang="en-GB" dirty="0"/>
              <a:t>) derivatives </a:t>
            </a:r>
            <a:r>
              <a:rPr lang="en-GB" dirty="0" smtClean="0"/>
              <a:t>in time.</a:t>
            </a:r>
            <a:endParaRPr lang="en-GB" dirty="0"/>
          </a:p>
        </p:txBody>
      </p:sp>
      <p:sp>
        <p:nvSpPr>
          <p:cNvPr id="3" name="Nadpis 2"/>
          <p:cNvSpPr>
            <a:spLocks noGrp="1"/>
          </p:cNvSpPr>
          <p:nvPr>
            <p:ph type="title"/>
          </p:nvPr>
        </p:nvSpPr>
        <p:spPr>
          <a:xfrm>
            <a:off x="251520" y="260648"/>
            <a:ext cx="8640960" cy="714408"/>
          </a:xfrm>
        </p:spPr>
        <p:txBody>
          <a:bodyPr>
            <a:normAutofit/>
          </a:bodyPr>
          <a:lstStyle/>
          <a:p>
            <a:pPr>
              <a:lnSpc>
                <a:spcPts val="4500"/>
              </a:lnSpc>
            </a:pPr>
            <a:r>
              <a:rPr lang="en-GB" dirty="0" smtClean="0"/>
              <a:t>A</a:t>
            </a:r>
            <a:r>
              <a:rPr lang="cs-CZ" dirty="0" smtClean="0"/>
              <a:t>r</a:t>
            </a:r>
            <a:r>
              <a:rPr lang="en-GB" dirty="0" err="1" smtClean="0"/>
              <a:t>yl</a:t>
            </a:r>
            <a:r>
              <a:rPr lang="en-GB" dirty="0" smtClean="0"/>
              <a:t> alaptide derivatives</a:t>
            </a:r>
            <a:endParaRPr lang="en-GB"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21" t="7532" r="7066" b="5646"/>
          <a:stretch/>
        </p:blipFill>
        <p:spPr bwMode="auto">
          <a:xfrm>
            <a:off x="1177769" y="2276872"/>
            <a:ext cx="6850615" cy="44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88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2"/>
          <p:cNvSpPr txBox="1">
            <a:spLocks/>
          </p:cNvSpPr>
          <p:nvPr/>
        </p:nvSpPr>
        <p:spPr>
          <a:xfrm>
            <a:off x="251520" y="188641"/>
            <a:ext cx="8640960" cy="7200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smtClean="0"/>
              <a:t>Conclusion</a:t>
            </a:r>
            <a:endParaRPr lang="en-GB" dirty="0"/>
          </a:p>
        </p:txBody>
      </p:sp>
      <p:sp>
        <p:nvSpPr>
          <p:cNvPr id="16" name="Obdélník 15"/>
          <p:cNvSpPr/>
          <p:nvPr/>
        </p:nvSpPr>
        <p:spPr>
          <a:xfrm>
            <a:off x="251520" y="982464"/>
            <a:ext cx="8640960" cy="5355312"/>
          </a:xfrm>
          <a:prstGeom prst="rect">
            <a:avLst/>
          </a:prstGeom>
        </p:spPr>
        <p:txBody>
          <a:bodyPr wrap="square">
            <a:spAutoFit/>
          </a:bodyPr>
          <a:lstStyle/>
          <a:p>
            <a:pPr algn="just" hangingPunct="0">
              <a:spcBef>
                <a:spcPts val="1200"/>
              </a:spcBef>
            </a:pPr>
            <a:r>
              <a:rPr lang="en-GB" sz="2400" dirty="0" smtClean="0">
                <a:solidFill>
                  <a:schemeClr val="tx2"/>
                </a:solidFill>
              </a:rPr>
              <a:t>Series of original (</a:t>
            </a:r>
            <a:r>
              <a:rPr lang="en-GB" sz="2400" i="1" dirty="0" smtClean="0">
                <a:solidFill>
                  <a:schemeClr val="tx2"/>
                </a:solidFill>
              </a:rPr>
              <a:t>S</a:t>
            </a:r>
            <a:r>
              <a:rPr lang="en-GB" sz="2400" dirty="0" smtClean="0">
                <a:solidFill>
                  <a:schemeClr val="tx2"/>
                </a:solidFill>
              </a:rPr>
              <a:t>)-8-aryl-6,9-diazaspiro[4.5]decan-7,10-diones were prepared by a multi-step synthetic pathway from modified amino acids and characterized.</a:t>
            </a:r>
          </a:p>
          <a:p>
            <a:pPr algn="just" hangingPunct="0">
              <a:spcBef>
                <a:spcPts val="1200"/>
              </a:spcBef>
            </a:pPr>
            <a:r>
              <a:rPr lang="en-GB" sz="2400" dirty="0" smtClean="0">
                <a:solidFill>
                  <a:schemeClr val="tx2"/>
                </a:solidFill>
              </a:rPr>
              <a:t>All discussed compounds were tested for their </a:t>
            </a:r>
            <a:r>
              <a:rPr lang="en-GB" sz="2400" i="1" dirty="0" smtClean="0">
                <a:solidFill>
                  <a:schemeClr val="tx2"/>
                </a:solidFill>
              </a:rPr>
              <a:t>in vitro </a:t>
            </a:r>
            <a:r>
              <a:rPr lang="en-GB" sz="2400" dirty="0" smtClean="0">
                <a:solidFill>
                  <a:schemeClr val="tx2"/>
                </a:solidFill>
              </a:rPr>
              <a:t>transdermal permeation enhancement effect using a vertical Franz diffusion cell and full-thickness pig ear skin.</a:t>
            </a:r>
          </a:p>
          <a:p>
            <a:pPr algn="just" hangingPunct="0">
              <a:spcBef>
                <a:spcPts val="1200"/>
              </a:spcBef>
            </a:pPr>
            <a:r>
              <a:rPr lang="en-GB" sz="2400" dirty="0" smtClean="0">
                <a:solidFill>
                  <a:schemeClr val="tx2"/>
                </a:solidFill>
              </a:rPr>
              <a:t>Some of the tested compounds expressed significant permeation enhancement effect though the skin.</a:t>
            </a:r>
          </a:p>
          <a:p>
            <a:pPr algn="just" hangingPunct="0">
              <a:spcBef>
                <a:spcPts val="1200"/>
              </a:spcBef>
            </a:pPr>
            <a:r>
              <a:rPr lang="en-GB" sz="2400" dirty="0" smtClean="0">
                <a:solidFill>
                  <a:schemeClr val="tx2"/>
                </a:solidFill>
              </a:rPr>
              <a:t>They also expressed no skin irritability (</a:t>
            </a:r>
            <a:r>
              <a:rPr lang="en-GB" sz="2400" i="1" dirty="0" smtClean="0">
                <a:solidFill>
                  <a:schemeClr val="tx2"/>
                </a:solidFill>
              </a:rPr>
              <a:t>in vivo</a:t>
            </a:r>
            <a:r>
              <a:rPr lang="en-GB" sz="2400" dirty="0" smtClean="0">
                <a:solidFill>
                  <a:schemeClr val="tx2"/>
                </a:solidFill>
              </a:rPr>
              <a:t> test on mice) and no </a:t>
            </a:r>
            <a:r>
              <a:rPr lang="en-GB" sz="2400" i="1" dirty="0" smtClean="0">
                <a:solidFill>
                  <a:schemeClr val="tx2"/>
                </a:solidFill>
              </a:rPr>
              <a:t>in vitro</a:t>
            </a:r>
            <a:r>
              <a:rPr lang="en-GB" sz="2400" dirty="0" smtClean="0">
                <a:solidFill>
                  <a:schemeClr val="tx2"/>
                </a:solidFill>
              </a:rPr>
              <a:t> toxicity (IC50 &gt;50 </a:t>
            </a:r>
            <a:r>
              <a:rPr lang="en-GB" sz="2400" dirty="0" err="1" smtClean="0">
                <a:solidFill>
                  <a:schemeClr val="tx2"/>
                </a:solidFill>
              </a:rPr>
              <a:t>μmol</a:t>
            </a:r>
            <a:r>
              <a:rPr lang="en-GB" sz="2400" dirty="0" smtClean="0">
                <a:solidFill>
                  <a:schemeClr val="tx2"/>
                </a:solidFill>
              </a:rPr>
              <a:t>/l) against cervical cancer cells HeLa, T-lymphoblastic leukaemia CEM, breast adenocarcinoma MCF7, human Caucasian malignant melanoma G361 </a:t>
            </a:r>
            <a:r>
              <a:rPr lang="en-GB" sz="2400" dirty="0">
                <a:solidFill>
                  <a:schemeClr val="tx2"/>
                </a:solidFill>
              </a:rPr>
              <a:t>and </a:t>
            </a:r>
            <a:r>
              <a:rPr lang="en-GB" sz="2400" dirty="0" smtClean="0">
                <a:solidFill>
                  <a:schemeClr val="tx2"/>
                </a:solidFill>
              </a:rPr>
              <a:t>human foreskin fibroblasts BJ.</a:t>
            </a:r>
          </a:p>
        </p:txBody>
      </p:sp>
    </p:spTree>
    <p:extLst>
      <p:ext uri="{BB962C8B-B14F-4D97-AF65-F5344CB8AC3E}">
        <p14:creationId xmlns:p14="http://schemas.microsoft.com/office/powerpoint/2010/main" val="16207306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0032" y="620688"/>
            <a:ext cx="7772400" cy="1524000"/>
          </a:xfrm>
        </p:spPr>
        <p:txBody>
          <a:bodyPr>
            <a:noAutofit/>
          </a:bodyPr>
          <a:lstStyle/>
          <a:p>
            <a:r>
              <a:rPr lang="en-GB" b="1" dirty="0" smtClean="0">
                <a:solidFill>
                  <a:schemeClr val="bg1"/>
                </a:solidFill>
                <a:effectLst>
                  <a:outerShdw blurRad="38100" dist="38100" dir="2700000" algn="tl">
                    <a:srgbClr val="000000">
                      <a:alpha val="43137"/>
                    </a:srgbClr>
                  </a:outerShdw>
                </a:effectLst>
                <a:latin typeface="Arial" charset="0"/>
              </a:rPr>
              <a:t>Thank you for your kind attention</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630" y="2507656"/>
            <a:ext cx="2531250" cy="32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4427984" y="5014917"/>
            <a:ext cx="4468743" cy="646331"/>
          </a:xfrm>
          <a:prstGeom prst="rect">
            <a:avLst/>
          </a:prstGeom>
        </p:spPr>
        <p:txBody>
          <a:bodyPr wrap="square">
            <a:spAutoFit/>
          </a:bodyPr>
          <a:lstStyle/>
          <a:p>
            <a:pPr algn="ctr"/>
            <a:r>
              <a:rPr lang="en-GB" i="1" dirty="0" smtClean="0">
                <a:solidFill>
                  <a:schemeClr val="tx2"/>
                </a:solidFill>
              </a:rPr>
              <a:t>This study was supported by the Technology Agency of the Czech Republic TA04010065</a:t>
            </a:r>
            <a:r>
              <a:rPr lang="en-GB" sz="1800" i="1" dirty="0" smtClean="0">
                <a:solidFill>
                  <a:schemeClr val="tx2"/>
                </a:solidFill>
              </a:rPr>
              <a:t>.</a:t>
            </a:r>
            <a:endParaRPr lang="en-GB" sz="1800" i="1" dirty="0">
              <a:solidFill>
                <a:schemeClr val="tx2"/>
              </a:solidFill>
            </a:endParaRPr>
          </a:p>
        </p:txBody>
      </p:sp>
    </p:spTree>
    <p:extLst>
      <p:ext uri="{BB962C8B-B14F-4D97-AF65-F5344CB8AC3E}">
        <p14:creationId xmlns:p14="http://schemas.microsoft.com/office/powerpoint/2010/main" val="49204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71" b="3913"/>
          <a:stretch/>
        </p:blipFill>
        <p:spPr bwMode="auto">
          <a:xfrm>
            <a:off x="4427984" y="44624"/>
            <a:ext cx="4685576" cy="269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90" t="338" r="1781" b="-1205"/>
          <a:stretch/>
        </p:blipFill>
        <p:spPr bwMode="auto">
          <a:xfrm>
            <a:off x="23921" y="20116"/>
            <a:ext cx="4380313" cy="3455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ál 5"/>
          <p:cNvSpPr/>
          <p:nvPr/>
        </p:nvSpPr>
        <p:spPr>
          <a:xfrm>
            <a:off x="7092280" y="1700808"/>
            <a:ext cx="648072" cy="35078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3477258"/>
            <a:ext cx="3949581"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5468974"/>
            <a:ext cx="1944000" cy="135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265"/>
          <a:stretch/>
        </p:blipFill>
        <p:spPr bwMode="auto">
          <a:xfrm>
            <a:off x="4020178" y="2832434"/>
            <a:ext cx="5112000" cy="296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256"/>
          <a:stretch/>
        </p:blipFill>
        <p:spPr bwMode="auto">
          <a:xfrm>
            <a:off x="2843808" y="5373376"/>
            <a:ext cx="2320411"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417" t="14545" b="14396"/>
          <a:stretch/>
        </p:blipFill>
        <p:spPr bwMode="auto">
          <a:xfrm>
            <a:off x="5796136" y="5193376"/>
            <a:ext cx="3019301" cy="1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566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meet again..</a:t>
            </a:r>
            <a:endParaRPr lang="en-US" dirty="0"/>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US" sz="2800" dirty="0" smtClean="0"/>
          </a:p>
          <a:p>
            <a:pPr marL="0" indent="0" algn="ctr">
              <a:buNone/>
            </a:pPr>
            <a:r>
              <a:rPr lang="en-US" sz="2800" dirty="0" smtClean="0"/>
              <a:t>We </a:t>
            </a:r>
            <a:r>
              <a:rPr lang="en-US" sz="2800" dirty="0"/>
              <a:t>welcome you all to </a:t>
            </a:r>
            <a:r>
              <a:rPr lang="en-US" sz="2800" dirty="0" smtClean="0"/>
              <a:t>our future </a:t>
            </a:r>
            <a:r>
              <a:rPr lang="en-US" sz="2800" dirty="0"/>
              <a:t>conferences of </a:t>
            </a:r>
            <a:r>
              <a:rPr lang="en-US" sz="2800" dirty="0" smtClean="0"/>
              <a:t>OMICS International</a:t>
            </a:r>
            <a:endParaRPr lang="en-US" sz="2800" dirty="0"/>
          </a:p>
          <a:p>
            <a:pPr marL="0" indent="0">
              <a:buNone/>
            </a:pPr>
            <a:r>
              <a:rPr lang="en-IN" sz="2800" dirty="0" smtClean="0"/>
              <a:t>       4</a:t>
            </a:r>
            <a:r>
              <a:rPr lang="en-IN" sz="2800" baseline="30000" dirty="0" smtClean="0"/>
              <a:t>th</a:t>
            </a:r>
            <a:r>
              <a:rPr lang="en-IN" sz="2800" baseline="30000" dirty="0"/>
              <a:t> </a:t>
            </a:r>
            <a:r>
              <a:rPr lang="en-IN" sz="2800" dirty="0"/>
              <a:t>Annual Conference on </a:t>
            </a:r>
            <a:r>
              <a:rPr lang="en-IN" sz="2800" dirty="0" smtClean="0"/>
              <a:t>European Pharma Congress</a:t>
            </a:r>
            <a:endParaRPr lang="en-IN" sz="2800" dirty="0"/>
          </a:p>
          <a:p>
            <a:pPr marL="0" indent="0">
              <a:buNone/>
            </a:pPr>
            <a:r>
              <a:rPr lang="en-IN" sz="2800" dirty="0"/>
              <a:t> </a:t>
            </a:r>
            <a:r>
              <a:rPr lang="en-IN" sz="2800" dirty="0" smtClean="0"/>
              <a:t>                           June 18-20,2016, Berlin, Germany. </a:t>
            </a:r>
          </a:p>
          <a:p>
            <a:pPr marL="0" indent="0">
              <a:buNone/>
            </a:pPr>
            <a:r>
              <a:rPr lang="en-US" sz="2800" dirty="0" smtClean="0"/>
              <a:t>         </a:t>
            </a:r>
            <a:r>
              <a:rPr lang="en-US" sz="2800" dirty="0" smtClean="0">
                <a:hlinkClick r:id="rId2"/>
              </a:rPr>
              <a:t>http</a:t>
            </a:r>
            <a:r>
              <a:rPr lang="en-US" sz="2800" dirty="0">
                <a:hlinkClick r:id="rId2"/>
              </a:rPr>
              <a:t>://</a:t>
            </a:r>
            <a:r>
              <a:rPr lang="en-US" sz="2800" dirty="0" smtClean="0">
                <a:hlinkClick r:id="rId2"/>
              </a:rPr>
              <a:t>europe.pharmaceuticalconferences.com/</a:t>
            </a:r>
            <a:r>
              <a:rPr lang="en-US" sz="2800" dirty="0" smtClean="0"/>
              <a:t> </a:t>
            </a:r>
            <a:endParaRPr lang="en-US" sz="2800" dirty="0"/>
          </a:p>
        </p:txBody>
      </p:sp>
    </p:spTree>
    <p:extLst>
      <p:ext uri="{BB962C8B-B14F-4D97-AF65-F5344CB8AC3E}">
        <p14:creationId xmlns:p14="http://schemas.microsoft.com/office/powerpoint/2010/main" val="198947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1202440"/>
            <a:ext cx="7408333" cy="3090656"/>
          </a:xfrm>
        </p:spPr>
        <p:txBody>
          <a:bodyPr>
            <a:noAutofit/>
          </a:bodyPr>
          <a:lstStyle/>
          <a:p>
            <a:pPr>
              <a:buClr>
                <a:schemeClr val="tx2"/>
              </a:buClr>
            </a:pPr>
            <a:r>
              <a:rPr lang="en-US" sz="2800" b="1" dirty="0"/>
              <a:t>Transdermal administration</a:t>
            </a:r>
          </a:p>
          <a:p>
            <a:pPr>
              <a:buClr>
                <a:schemeClr val="tx2"/>
              </a:buClr>
            </a:pPr>
            <a:r>
              <a:rPr lang="en-US" sz="2800" b="1" dirty="0"/>
              <a:t>Structure of skin</a:t>
            </a:r>
          </a:p>
          <a:p>
            <a:pPr>
              <a:buClr>
                <a:schemeClr val="tx2"/>
              </a:buClr>
            </a:pPr>
            <a:r>
              <a:rPr lang="en-US" sz="2800" b="1" dirty="0"/>
              <a:t>Transport through skin</a:t>
            </a:r>
          </a:p>
          <a:p>
            <a:pPr>
              <a:buClr>
                <a:schemeClr val="tx2"/>
              </a:buClr>
            </a:pPr>
            <a:r>
              <a:rPr lang="en-US" sz="2800" b="1" dirty="0"/>
              <a:t>Chemical penetration/permeation enhancers </a:t>
            </a:r>
          </a:p>
          <a:p>
            <a:pPr>
              <a:buClr>
                <a:schemeClr val="tx2"/>
              </a:buClr>
            </a:pPr>
            <a:r>
              <a:rPr lang="cs-CZ" sz="2800" b="1" dirty="0" smtClean="0"/>
              <a:t>Alaptide </a:t>
            </a:r>
            <a:r>
              <a:rPr lang="en-US" sz="2800" b="1" dirty="0" smtClean="0"/>
              <a:t>derivatives </a:t>
            </a:r>
            <a:r>
              <a:rPr lang="en-US" sz="2800" b="1" dirty="0"/>
              <a:t>as CPEs</a:t>
            </a:r>
            <a:endParaRPr lang="en-GB" sz="2800" dirty="0"/>
          </a:p>
        </p:txBody>
      </p:sp>
      <p:sp>
        <p:nvSpPr>
          <p:cNvPr id="2" name="Nadpis 1"/>
          <p:cNvSpPr>
            <a:spLocks noGrp="1"/>
          </p:cNvSpPr>
          <p:nvPr>
            <p:ph type="title"/>
          </p:nvPr>
        </p:nvSpPr>
        <p:spPr>
          <a:xfrm>
            <a:off x="457200" y="188640"/>
            <a:ext cx="8229600" cy="858424"/>
          </a:xfrm>
        </p:spPr>
        <p:txBody>
          <a:bodyPr/>
          <a:lstStyle/>
          <a:p>
            <a:r>
              <a:rPr lang="en-GB" dirty="0" smtClean="0"/>
              <a:t>Content</a:t>
            </a:r>
            <a:endParaRPr lang="en-GB" dirty="0"/>
          </a:p>
        </p:txBody>
      </p:sp>
      <p:pic>
        <p:nvPicPr>
          <p:cNvPr id="4" name="Picture 5" descr="j0299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326" y="404664"/>
            <a:ext cx="1100138"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kt 4"/>
          <p:cNvGraphicFramePr>
            <a:graphicFrameLocks noChangeAspect="1"/>
          </p:cNvGraphicFramePr>
          <p:nvPr>
            <p:extLst>
              <p:ext uri="{D42A27DB-BD31-4B8C-83A1-F6EECF244321}">
                <p14:modId xmlns:p14="http://schemas.microsoft.com/office/powerpoint/2010/main" val="3775018910"/>
              </p:ext>
            </p:extLst>
          </p:nvPr>
        </p:nvGraphicFramePr>
        <p:xfrm>
          <a:off x="5734595" y="4437112"/>
          <a:ext cx="2463800" cy="1800225"/>
        </p:xfrm>
        <a:graphic>
          <a:graphicData uri="http://schemas.openxmlformats.org/presentationml/2006/ole">
            <mc:AlternateContent xmlns:mc="http://schemas.openxmlformats.org/markup-compatibility/2006">
              <mc:Choice xmlns:v="urn:schemas-microsoft-com:vml" Requires="v">
                <p:oleObj spid="_x0000_s16394" name="CS ChemDraw Drawing" r:id="rId4" imgW="1002489" imgH="726506" progId="ChemDraw.Document.6.0">
                  <p:embed/>
                </p:oleObj>
              </mc:Choice>
              <mc:Fallback>
                <p:oleObj name="CS ChemDraw Drawing" r:id="rId4" imgW="1002489" imgH="726506" progId="ChemDraw.Document.6.0">
                  <p:embed/>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595" y="4437112"/>
                        <a:ext cx="2463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1537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79513" y="732805"/>
            <a:ext cx="8856983" cy="5040560"/>
          </a:xfrm>
        </p:spPr>
        <p:txBody>
          <a:bodyPr>
            <a:noAutofit/>
          </a:bodyPr>
          <a:lstStyle/>
          <a:p>
            <a:pPr marL="0" indent="0">
              <a:buClr>
                <a:schemeClr val="tx2"/>
              </a:buClr>
              <a:buNone/>
            </a:pPr>
            <a:r>
              <a:rPr lang="en-GB" sz="2800" b="1" dirty="0" smtClean="0"/>
              <a:t>The advantages of transdermal administration include:</a:t>
            </a:r>
          </a:p>
          <a:p>
            <a:pPr>
              <a:lnSpc>
                <a:spcPts val="2600"/>
              </a:lnSpc>
              <a:spcBef>
                <a:spcPts val="600"/>
              </a:spcBef>
              <a:buClr>
                <a:schemeClr val="tx2"/>
              </a:buClr>
            </a:pPr>
            <a:r>
              <a:rPr lang="en-GB" dirty="0" smtClean="0"/>
              <a:t>good pharmacokinetic properties of application systems</a:t>
            </a:r>
          </a:p>
          <a:p>
            <a:pPr>
              <a:lnSpc>
                <a:spcPts val="2600"/>
              </a:lnSpc>
              <a:spcBef>
                <a:spcPts val="600"/>
              </a:spcBef>
              <a:buClr>
                <a:schemeClr val="tx2"/>
              </a:buClr>
            </a:pPr>
            <a:r>
              <a:rPr lang="en-GB" dirty="0" smtClean="0"/>
              <a:t>the ability to maintain long-lasting steady-state plasma concentration of active substances (including drugs with short biological half-lives)</a:t>
            </a:r>
          </a:p>
          <a:p>
            <a:pPr>
              <a:lnSpc>
                <a:spcPts val="2600"/>
              </a:lnSpc>
              <a:spcBef>
                <a:spcPts val="600"/>
              </a:spcBef>
              <a:buClr>
                <a:schemeClr val="tx2"/>
              </a:buClr>
            </a:pPr>
            <a:r>
              <a:rPr lang="en-GB" dirty="0" smtClean="0"/>
              <a:t>reduction of undesirable side effects occurring as a result of considerable fluctuations of drug plasma concentration</a:t>
            </a:r>
          </a:p>
          <a:p>
            <a:pPr>
              <a:lnSpc>
                <a:spcPts val="2600"/>
              </a:lnSpc>
              <a:spcBef>
                <a:spcPts val="600"/>
              </a:spcBef>
              <a:buClr>
                <a:schemeClr val="tx2"/>
              </a:buClr>
            </a:pPr>
            <a:r>
              <a:rPr lang="en-GB" dirty="0" smtClean="0"/>
              <a:t>protection from </a:t>
            </a:r>
            <a:r>
              <a:rPr lang="en-GB" dirty="0" err="1" smtClean="0"/>
              <a:t>presystemic</a:t>
            </a:r>
            <a:r>
              <a:rPr lang="en-GB" dirty="0" smtClean="0"/>
              <a:t> elimination of the applied drug (first-pass effect) and </a:t>
            </a:r>
            <a:r>
              <a:rPr lang="cs-CZ" dirty="0" err="1" smtClean="0"/>
              <a:t>from</a:t>
            </a:r>
            <a:r>
              <a:rPr lang="cs-CZ" dirty="0" smtClean="0"/>
              <a:t> </a:t>
            </a:r>
            <a:r>
              <a:rPr lang="en-GB" dirty="0" smtClean="0"/>
              <a:t>pH change in GIT and interactions with other simultaneously applied pharmaceutics or food</a:t>
            </a:r>
          </a:p>
          <a:p>
            <a:pPr>
              <a:lnSpc>
                <a:spcPts val="2600"/>
              </a:lnSpc>
              <a:spcBef>
                <a:spcPts val="600"/>
              </a:spcBef>
              <a:buClr>
                <a:schemeClr val="tx2"/>
              </a:buClr>
            </a:pPr>
            <a:r>
              <a:rPr lang="en-GB" dirty="0" smtClean="0"/>
              <a:t>possibility to apply drugs with a narrow therapeutic window and to interrupt drug delivery into the system immediately when an undesirable effect occurs</a:t>
            </a:r>
          </a:p>
          <a:p>
            <a:pPr>
              <a:lnSpc>
                <a:spcPts val="2600"/>
              </a:lnSpc>
              <a:spcBef>
                <a:spcPts val="600"/>
              </a:spcBef>
              <a:buClr>
                <a:schemeClr val="tx2"/>
              </a:buClr>
            </a:pPr>
            <a:r>
              <a:rPr lang="en-GB" dirty="0" smtClean="0"/>
              <a:t>very simple and painless application</a:t>
            </a:r>
          </a:p>
          <a:p>
            <a:pPr>
              <a:lnSpc>
                <a:spcPts val="2600"/>
              </a:lnSpc>
              <a:spcBef>
                <a:spcPts val="600"/>
              </a:spcBef>
              <a:buClr>
                <a:schemeClr val="tx2"/>
              </a:buClr>
            </a:pPr>
            <a:r>
              <a:rPr lang="en-GB" dirty="0" smtClean="0"/>
              <a:t>non-invasive alternative to parenteral, subcutaneous and intramuscular injections</a:t>
            </a:r>
          </a:p>
          <a:p>
            <a:pPr>
              <a:spcBef>
                <a:spcPts val="600"/>
              </a:spcBef>
              <a:buClr>
                <a:schemeClr val="tx2"/>
              </a:buClr>
            </a:pPr>
            <a:endParaRPr lang="en-GB" dirty="0"/>
          </a:p>
        </p:txBody>
      </p:sp>
      <p:sp>
        <p:nvSpPr>
          <p:cNvPr id="3" name="Nadpis 2"/>
          <p:cNvSpPr>
            <a:spLocks noGrp="1"/>
          </p:cNvSpPr>
          <p:nvPr>
            <p:ph type="title"/>
          </p:nvPr>
        </p:nvSpPr>
        <p:spPr>
          <a:xfrm>
            <a:off x="457200" y="127265"/>
            <a:ext cx="8229600" cy="792088"/>
          </a:xfrm>
        </p:spPr>
        <p:txBody>
          <a:bodyPr>
            <a:normAutofit/>
          </a:bodyPr>
          <a:lstStyle/>
          <a:p>
            <a:r>
              <a:rPr lang="en-GB" dirty="0"/>
              <a:t>Transdermal </a:t>
            </a:r>
            <a:r>
              <a:rPr lang="en-GB" dirty="0" smtClean="0"/>
              <a:t>administration</a:t>
            </a:r>
            <a:endParaRPr lang="en-GB" dirty="0"/>
          </a:p>
        </p:txBody>
      </p:sp>
    </p:spTree>
    <p:extLst>
      <p:ext uri="{BB962C8B-B14F-4D97-AF65-F5344CB8AC3E}">
        <p14:creationId xmlns:p14="http://schemas.microsoft.com/office/powerpoint/2010/main" val="2982278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179513" y="732805"/>
            <a:ext cx="8856983" cy="5040560"/>
          </a:xfrm>
        </p:spPr>
        <p:txBody>
          <a:bodyPr>
            <a:noAutofit/>
          </a:bodyPr>
          <a:lstStyle/>
          <a:p>
            <a:pPr marL="0" indent="0">
              <a:buClr>
                <a:schemeClr val="tx2"/>
              </a:buClr>
              <a:buNone/>
            </a:pPr>
            <a:r>
              <a:rPr lang="en-GB" sz="2800" b="1" dirty="0" smtClean="0"/>
              <a:t>The disadvantages of transdermal administration include:</a:t>
            </a:r>
          </a:p>
          <a:p>
            <a:pPr>
              <a:lnSpc>
                <a:spcPts val="2600"/>
              </a:lnSpc>
              <a:spcBef>
                <a:spcPts val="600"/>
              </a:spcBef>
              <a:buClr>
                <a:schemeClr val="tx2"/>
              </a:buClr>
            </a:pPr>
            <a:r>
              <a:rPr lang="en-GB" dirty="0" smtClean="0"/>
              <a:t>possibility of local skin irritation or allergisation by an active substance or excipient</a:t>
            </a:r>
          </a:p>
          <a:p>
            <a:pPr>
              <a:lnSpc>
                <a:spcPts val="2600"/>
              </a:lnSpc>
              <a:spcBef>
                <a:spcPts val="600"/>
              </a:spcBef>
              <a:buClr>
                <a:schemeClr val="tx2"/>
              </a:buClr>
            </a:pPr>
            <a:r>
              <a:rPr lang="en-GB" dirty="0" smtClean="0"/>
              <a:t>variable intra and </a:t>
            </a:r>
            <a:r>
              <a:rPr lang="en-GB" dirty="0" err="1" smtClean="0"/>
              <a:t>interindividual</a:t>
            </a:r>
            <a:r>
              <a:rPr lang="en-GB" dirty="0" smtClean="0"/>
              <a:t> absorption depending on skin conditions and on the place of application</a:t>
            </a:r>
            <a:br>
              <a:rPr lang="en-GB" dirty="0" smtClean="0"/>
            </a:br>
            <a:r>
              <a:rPr lang="en-GB" dirty="0" smtClean="0"/>
              <a:t>(differences in skin structure and thickness on different body parts cause absorption diversity)</a:t>
            </a:r>
          </a:p>
          <a:p>
            <a:pPr>
              <a:lnSpc>
                <a:spcPts val="2600"/>
              </a:lnSpc>
              <a:spcBef>
                <a:spcPts val="600"/>
              </a:spcBef>
              <a:buClr>
                <a:schemeClr val="tx2"/>
              </a:buClr>
            </a:pPr>
            <a:r>
              <a:rPr lang="en-GB" dirty="0" smtClean="0"/>
              <a:t>long-term transdermal application on the same place can damage the skin by affecting its microflora and enzymes</a:t>
            </a:r>
          </a:p>
          <a:p>
            <a:pPr>
              <a:lnSpc>
                <a:spcPts val="2600"/>
              </a:lnSpc>
              <a:spcBef>
                <a:spcPts val="600"/>
              </a:spcBef>
              <a:buClr>
                <a:schemeClr val="tx2"/>
              </a:buClr>
            </a:pPr>
            <a:r>
              <a:rPr lang="en-GB" dirty="0" smtClean="0"/>
              <a:t>longer time of effect onset connected with the need to overcome the skin barrier</a:t>
            </a:r>
            <a:endParaRPr lang="en-GB" dirty="0"/>
          </a:p>
        </p:txBody>
      </p:sp>
      <p:sp>
        <p:nvSpPr>
          <p:cNvPr id="3" name="Nadpis 2"/>
          <p:cNvSpPr>
            <a:spLocks noGrp="1"/>
          </p:cNvSpPr>
          <p:nvPr>
            <p:ph type="title"/>
          </p:nvPr>
        </p:nvSpPr>
        <p:spPr>
          <a:xfrm>
            <a:off x="457200" y="127265"/>
            <a:ext cx="8229600" cy="792088"/>
          </a:xfrm>
        </p:spPr>
        <p:txBody>
          <a:bodyPr>
            <a:normAutofit/>
          </a:bodyPr>
          <a:lstStyle/>
          <a:p>
            <a:r>
              <a:rPr lang="en-GB" dirty="0"/>
              <a:t>Transdermal </a:t>
            </a:r>
            <a:r>
              <a:rPr lang="en-GB" dirty="0" smtClean="0"/>
              <a:t>administration</a:t>
            </a:r>
            <a:endParaRPr lang="en-GB" dirty="0"/>
          </a:p>
        </p:txBody>
      </p:sp>
    </p:spTree>
    <p:extLst>
      <p:ext uri="{BB962C8B-B14F-4D97-AF65-F5344CB8AC3E}">
        <p14:creationId xmlns:p14="http://schemas.microsoft.com/office/powerpoint/2010/main" val="1871901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79512" y="188640"/>
            <a:ext cx="4032448" cy="3024336"/>
          </a:xfrm>
        </p:spPr>
        <p:txBody>
          <a:bodyPr>
            <a:normAutofit fontScale="90000"/>
          </a:bodyPr>
          <a:lstStyle/>
          <a:p>
            <a:pPr algn="l">
              <a:lnSpc>
                <a:spcPts val="4400"/>
              </a:lnSpc>
            </a:pPr>
            <a:r>
              <a:rPr lang="cs-CZ" dirty="0" smtClean="0">
                <a:solidFill>
                  <a:schemeClr val="tx2"/>
                </a:solidFill>
              </a:rPr>
              <a:t>D</a:t>
            </a:r>
            <a:r>
              <a:rPr lang="en-GB" dirty="0" smtClean="0">
                <a:solidFill>
                  <a:schemeClr val="tx2"/>
                </a:solidFill>
              </a:rPr>
              <a:t>rugs </a:t>
            </a:r>
            <a:r>
              <a:rPr lang="en-GB" dirty="0">
                <a:solidFill>
                  <a:schemeClr val="tx2"/>
                </a:solidFill>
              </a:rPr>
              <a:t>in transdermal therapeutic systems</a:t>
            </a:r>
            <a:br>
              <a:rPr lang="en-GB" dirty="0">
                <a:solidFill>
                  <a:schemeClr val="tx2"/>
                </a:solidFill>
              </a:rPr>
            </a:br>
            <a:r>
              <a:rPr lang="cs-CZ" dirty="0" smtClean="0">
                <a:solidFill>
                  <a:schemeClr val="tx2"/>
                </a:solidFill>
              </a:rPr>
              <a:t>a</a:t>
            </a:r>
            <a:r>
              <a:rPr lang="en-GB" dirty="0" err="1" smtClean="0">
                <a:solidFill>
                  <a:schemeClr val="tx2"/>
                </a:solidFill>
              </a:rPr>
              <a:t>pproved</a:t>
            </a:r>
            <a:r>
              <a:rPr lang="en-GB" dirty="0" smtClean="0">
                <a:solidFill>
                  <a:schemeClr val="tx2"/>
                </a:solidFill>
              </a:rPr>
              <a:t> </a:t>
            </a:r>
            <a:r>
              <a:rPr lang="en-GB" dirty="0">
                <a:solidFill>
                  <a:schemeClr val="tx2"/>
                </a:solidFill>
              </a:rPr>
              <a:t>by </a:t>
            </a:r>
            <a:r>
              <a:rPr lang="en-GB" dirty="0" smtClean="0">
                <a:solidFill>
                  <a:schemeClr val="tx2"/>
                </a:solidFill>
              </a:rPr>
              <a:t>FDA</a:t>
            </a:r>
            <a:endParaRPr lang="en-GB" dirty="0">
              <a:solidFill>
                <a:schemeClr val="tx2"/>
              </a:solidFill>
            </a:endParaRPr>
          </a:p>
        </p:txBody>
      </p:sp>
      <p:graphicFrame>
        <p:nvGraphicFramePr>
          <p:cNvPr id="6" name="Tabulka 5"/>
          <p:cNvGraphicFramePr>
            <a:graphicFrameLocks noGrp="1"/>
          </p:cNvGraphicFramePr>
          <p:nvPr>
            <p:extLst>
              <p:ext uri="{D42A27DB-BD31-4B8C-83A1-F6EECF244321}">
                <p14:modId xmlns:p14="http://schemas.microsoft.com/office/powerpoint/2010/main" val="825731990"/>
              </p:ext>
            </p:extLst>
          </p:nvPr>
        </p:nvGraphicFramePr>
        <p:xfrm>
          <a:off x="4211960" y="233546"/>
          <a:ext cx="4824536" cy="6228000"/>
        </p:xfrm>
        <a:graphic>
          <a:graphicData uri="http://schemas.openxmlformats.org/drawingml/2006/table">
            <a:tbl>
              <a:tblPr firstRow="1" firstCol="1" bandRow="1">
                <a:tableStyleId>{5C22544A-7EE6-4342-B048-85BDC9FD1C3A}</a:tableStyleId>
              </a:tblPr>
              <a:tblGrid>
                <a:gridCol w="2952328"/>
                <a:gridCol w="1872208"/>
              </a:tblGrid>
              <a:tr h="396000">
                <a:tc>
                  <a:txBody>
                    <a:bodyPr/>
                    <a:lstStyle/>
                    <a:p>
                      <a:pPr algn="l">
                        <a:lnSpc>
                          <a:spcPct val="100000"/>
                        </a:lnSpc>
                        <a:spcBef>
                          <a:spcPts val="0"/>
                        </a:spcBef>
                        <a:spcAft>
                          <a:spcPts val="0"/>
                        </a:spcAft>
                      </a:pPr>
                      <a:r>
                        <a:rPr lang="en-GB" sz="1900" noProof="0" dirty="0" smtClean="0">
                          <a:effectLst/>
                        </a:rPr>
                        <a:t>Drug (molecule)</a:t>
                      </a:r>
                      <a:endParaRPr lang="en-GB" sz="19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900" noProof="0" dirty="0" smtClean="0">
                          <a:effectLst/>
                        </a:rPr>
                        <a:t>Approved (year)</a:t>
                      </a:r>
                      <a:endParaRPr lang="en-GB" sz="19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smtClean="0">
                          <a:effectLst/>
                        </a:rPr>
                        <a:t>scopolamine</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1979</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smtClean="0">
                          <a:effectLst/>
                        </a:rPr>
                        <a:t>glycerol </a:t>
                      </a:r>
                      <a:r>
                        <a:rPr lang="en-GB" sz="1600" noProof="0" dirty="0" err="1" smtClean="0">
                          <a:effectLst/>
                        </a:rPr>
                        <a:t>trinitrate</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1981</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smtClean="0">
                          <a:effectLst/>
                        </a:rPr>
                        <a:t>clonidine</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1984</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err="1" smtClean="0">
                          <a:effectLst/>
                        </a:rPr>
                        <a:t>estradiol</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1986</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smtClean="0">
                          <a:effectLst/>
                        </a:rPr>
                        <a:t>fentanyl</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1990</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smtClean="0">
                          <a:effectLst/>
                        </a:rPr>
                        <a:t>nicotine</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1991</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err="1" smtClean="0">
                          <a:effectLst/>
                        </a:rPr>
                        <a:t>testoster</a:t>
                      </a:r>
                      <a:r>
                        <a:rPr lang="cs-CZ" sz="1600" noProof="0" dirty="0" smtClean="0">
                          <a:effectLst/>
                        </a:rPr>
                        <a:t>o</a:t>
                      </a:r>
                      <a:r>
                        <a:rPr lang="en-GB" sz="1600" noProof="0" dirty="0" smtClean="0">
                          <a:effectLst/>
                        </a:rPr>
                        <a:t>n</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1993</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err="1" smtClean="0">
                          <a:effectLst/>
                        </a:rPr>
                        <a:t>estradiol</a:t>
                      </a:r>
                      <a:r>
                        <a:rPr lang="en-GB" sz="1600" noProof="0" dirty="0" smtClean="0">
                          <a:effectLst/>
                        </a:rPr>
                        <a:t>/</a:t>
                      </a:r>
                      <a:r>
                        <a:rPr lang="en-GB" sz="1600" noProof="0" dirty="0" err="1" smtClean="0">
                          <a:effectLst/>
                        </a:rPr>
                        <a:t>noretister</a:t>
                      </a:r>
                      <a:r>
                        <a:rPr lang="cs-CZ" sz="1600" noProof="0" dirty="0" smtClean="0">
                          <a:effectLst/>
                        </a:rPr>
                        <a:t>o</a:t>
                      </a:r>
                      <a:r>
                        <a:rPr lang="en-GB" sz="1600" noProof="0" dirty="0" smtClean="0">
                          <a:effectLst/>
                        </a:rPr>
                        <a:t>n</a:t>
                      </a:r>
                      <a:r>
                        <a:rPr lang="cs-CZ" sz="1600" noProof="0" dirty="0" smtClean="0">
                          <a:effectLst/>
                        </a:rPr>
                        <a:t>e</a:t>
                      </a:r>
                      <a:r>
                        <a:rPr lang="en-GB" sz="1600" noProof="0" dirty="0" smtClean="0">
                          <a:effectLst/>
                        </a:rPr>
                        <a:t> </a:t>
                      </a:r>
                      <a:r>
                        <a:rPr lang="en-GB" sz="1600" noProof="0" dirty="0" err="1" smtClean="0">
                          <a:effectLst/>
                        </a:rPr>
                        <a:t>acet</a:t>
                      </a:r>
                      <a:r>
                        <a:rPr lang="cs-CZ" sz="1600" noProof="0" dirty="0" smtClean="0">
                          <a:effectLst/>
                        </a:rPr>
                        <a:t>a</a:t>
                      </a:r>
                      <a:r>
                        <a:rPr lang="en-GB" sz="1600" noProof="0" dirty="0" smtClean="0">
                          <a:effectLst/>
                        </a:rPr>
                        <a:t>t</a:t>
                      </a:r>
                      <a:r>
                        <a:rPr lang="cs-CZ" sz="1600" noProof="0" dirty="0" smtClean="0">
                          <a:effectLst/>
                        </a:rPr>
                        <a:t>e</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1998</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cs-CZ" sz="1600" noProof="0" dirty="0" smtClean="0">
                          <a:effectLst/>
                        </a:rPr>
                        <a:t>n</a:t>
                      </a:r>
                      <a:r>
                        <a:rPr lang="en-GB" sz="1600" noProof="0" dirty="0" err="1" smtClean="0">
                          <a:effectLst/>
                        </a:rPr>
                        <a:t>orelgestromin</a:t>
                      </a:r>
                      <a:r>
                        <a:rPr lang="cs-CZ" sz="1600" noProof="0" dirty="0" smtClean="0">
                          <a:effectLst/>
                        </a:rPr>
                        <a:t>/</a:t>
                      </a:r>
                      <a:r>
                        <a:rPr lang="en-GB" sz="1600" noProof="0" dirty="0" err="1" smtClean="0">
                          <a:effectLst/>
                        </a:rPr>
                        <a:t>ethinyl</a:t>
                      </a:r>
                      <a:r>
                        <a:rPr lang="en-GB" sz="1600" noProof="0" dirty="0" smtClean="0">
                          <a:effectLst/>
                        </a:rPr>
                        <a:t> </a:t>
                      </a:r>
                      <a:r>
                        <a:rPr lang="en-GB" sz="1600" noProof="0" dirty="0" err="1" smtClean="0">
                          <a:effectLst/>
                        </a:rPr>
                        <a:t>estradiol</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2001</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err="1" smtClean="0">
                          <a:effectLst/>
                        </a:rPr>
                        <a:t>estradiol</a:t>
                      </a:r>
                      <a:r>
                        <a:rPr lang="en-GB" sz="1600" noProof="0" dirty="0" smtClean="0">
                          <a:effectLst/>
                        </a:rPr>
                        <a:t>/</a:t>
                      </a:r>
                      <a:r>
                        <a:rPr lang="en-GB" sz="1600" noProof="0" dirty="0" err="1" smtClean="0">
                          <a:effectLst/>
                        </a:rPr>
                        <a:t>levonorgestrel</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2003</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err="1" smtClean="0">
                          <a:effectLst/>
                        </a:rPr>
                        <a:t>oxybutin</a:t>
                      </a:r>
                      <a:r>
                        <a:rPr lang="cs-CZ" sz="1600" noProof="0" dirty="0" smtClean="0">
                          <a:effectLst/>
                        </a:rPr>
                        <a:t>i</a:t>
                      </a:r>
                      <a:r>
                        <a:rPr lang="en-GB" sz="1600" noProof="0" dirty="0" smtClean="0">
                          <a:effectLst/>
                        </a:rPr>
                        <a:t>n</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2003</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err="1" smtClean="0">
                          <a:effectLst/>
                        </a:rPr>
                        <a:t>selegiline</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2006</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err="1" smtClean="0">
                          <a:effectLst/>
                        </a:rPr>
                        <a:t>metylfenid</a:t>
                      </a:r>
                      <a:r>
                        <a:rPr lang="cs-CZ" sz="1600" noProof="0" dirty="0" smtClean="0">
                          <a:effectLst/>
                        </a:rPr>
                        <a:t>a</a:t>
                      </a:r>
                      <a:r>
                        <a:rPr lang="en-GB" sz="1600" noProof="0" dirty="0" smtClean="0">
                          <a:effectLst/>
                        </a:rPr>
                        <a:t>t</a:t>
                      </a:r>
                      <a:r>
                        <a:rPr lang="cs-CZ" sz="1600" noProof="0" dirty="0" smtClean="0">
                          <a:effectLst/>
                        </a:rPr>
                        <a:t>e</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2006</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err="1" smtClean="0">
                          <a:effectLst/>
                        </a:rPr>
                        <a:t>rotigotine</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2007</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err="1" smtClean="0">
                          <a:effectLst/>
                        </a:rPr>
                        <a:t>rivastigm</a:t>
                      </a:r>
                      <a:r>
                        <a:rPr lang="cs-CZ" sz="1600" noProof="0" dirty="0" smtClean="0">
                          <a:effectLst/>
                        </a:rPr>
                        <a:t>i</a:t>
                      </a:r>
                      <a:r>
                        <a:rPr lang="en-GB" sz="1600" noProof="0" dirty="0" smtClean="0">
                          <a:effectLst/>
                        </a:rPr>
                        <a:t>n</a:t>
                      </a:r>
                      <a:r>
                        <a:rPr lang="cs-CZ" sz="1600" noProof="0" dirty="0" smtClean="0">
                          <a:effectLst/>
                        </a:rPr>
                        <a:t>e</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2007</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err="1" smtClean="0">
                          <a:effectLst/>
                        </a:rPr>
                        <a:t>granisetron</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2008</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en-GB" sz="1600" noProof="0" dirty="0" smtClean="0">
                          <a:effectLst/>
                        </a:rPr>
                        <a:t>buprenorphine</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2010</a:t>
                      </a:r>
                      <a:endParaRPr lang="en-GB" sz="1600" noProof="0" dirty="0">
                        <a:solidFill>
                          <a:srgbClr val="00000A"/>
                        </a:solidFill>
                        <a:effectLst/>
                        <a:latin typeface="Times New Roman"/>
                        <a:ea typeface="Calibri"/>
                        <a:cs typeface="Times New Roman"/>
                      </a:endParaRPr>
                    </a:p>
                  </a:txBody>
                  <a:tcPr marL="43140" marR="43140" marT="0" marB="0" anchor="ctr"/>
                </a:tc>
              </a:tr>
              <a:tr h="324000">
                <a:tc>
                  <a:txBody>
                    <a:bodyPr/>
                    <a:lstStyle/>
                    <a:p>
                      <a:pPr algn="l">
                        <a:lnSpc>
                          <a:spcPct val="100000"/>
                        </a:lnSpc>
                        <a:spcBef>
                          <a:spcPts val="0"/>
                        </a:spcBef>
                        <a:spcAft>
                          <a:spcPts val="0"/>
                        </a:spcAft>
                      </a:pPr>
                      <a:r>
                        <a:rPr lang="cs-CZ" sz="1600" noProof="0" dirty="0" err="1" smtClean="0">
                          <a:effectLst/>
                        </a:rPr>
                        <a:t>sumatriptan</a:t>
                      </a:r>
                      <a:endParaRPr lang="en-GB" sz="1600" noProof="0" dirty="0">
                        <a:solidFill>
                          <a:srgbClr val="00000A"/>
                        </a:solidFill>
                        <a:effectLst/>
                        <a:latin typeface="Times New Roman"/>
                        <a:ea typeface="Calibri"/>
                        <a:cs typeface="Times New Roman"/>
                      </a:endParaRPr>
                    </a:p>
                  </a:txBody>
                  <a:tcPr marL="43140" marR="43140" marT="0" marB="0" anchor="ctr"/>
                </a:tc>
                <a:tc>
                  <a:txBody>
                    <a:bodyPr/>
                    <a:lstStyle/>
                    <a:p>
                      <a:pPr algn="l">
                        <a:lnSpc>
                          <a:spcPct val="100000"/>
                        </a:lnSpc>
                        <a:spcBef>
                          <a:spcPts val="0"/>
                        </a:spcBef>
                        <a:spcAft>
                          <a:spcPts val="0"/>
                        </a:spcAft>
                      </a:pPr>
                      <a:r>
                        <a:rPr lang="en-GB" sz="1600" noProof="0" dirty="0" smtClean="0">
                          <a:effectLst/>
                        </a:rPr>
                        <a:t>201</a:t>
                      </a:r>
                      <a:r>
                        <a:rPr lang="cs-CZ" sz="1600" noProof="0" dirty="0" smtClean="0">
                          <a:effectLst/>
                        </a:rPr>
                        <a:t>3</a:t>
                      </a:r>
                      <a:endParaRPr lang="en-GB" sz="1600" noProof="0" dirty="0">
                        <a:solidFill>
                          <a:srgbClr val="00000A"/>
                        </a:solidFill>
                        <a:effectLst/>
                        <a:latin typeface="Times New Roman"/>
                        <a:ea typeface="Calibri"/>
                        <a:cs typeface="Times New Roman"/>
                      </a:endParaRPr>
                    </a:p>
                  </a:txBody>
                  <a:tcPr marL="43140" marR="43140" marT="0" marB="0" anchor="ctr"/>
                </a:tc>
              </a:tr>
            </a:tbl>
          </a:graphicData>
        </a:graphic>
      </p:graphicFrame>
      <p:sp>
        <p:nvSpPr>
          <p:cNvPr id="7" name="Zástupný symbol pro obsah 1"/>
          <p:cNvSpPr>
            <a:spLocks noGrp="1"/>
          </p:cNvSpPr>
          <p:nvPr>
            <p:ph idx="1"/>
          </p:nvPr>
        </p:nvSpPr>
        <p:spPr>
          <a:xfrm>
            <a:off x="107504" y="3068960"/>
            <a:ext cx="4104456" cy="1224136"/>
          </a:xfrm>
        </p:spPr>
        <p:txBody>
          <a:bodyPr>
            <a:noAutofit/>
          </a:bodyPr>
          <a:lstStyle/>
          <a:p>
            <a:pPr marL="0" indent="0">
              <a:spcBef>
                <a:spcPts val="0"/>
              </a:spcBef>
              <a:buClr>
                <a:schemeClr val="bg1"/>
              </a:buClr>
              <a:buNone/>
            </a:pPr>
            <a:r>
              <a:rPr lang="en-GB" dirty="0" smtClean="0"/>
              <a:t>Under development:</a:t>
            </a:r>
          </a:p>
          <a:p>
            <a:pPr marL="0" indent="0">
              <a:spcBef>
                <a:spcPts val="0"/>
              </a:spcBef>
              <a:buClr>
                <a:schemeClr val="bg1"/>
              </a:buClr>
              <a:buNone/>
            </a:pPr>
            <a:r>
              <a:rPr lang="cs-CZ" dirty="0"/>
              <a:t>p</a:t>
            </a:r>
            <a:r>
              <a:rPr lang="en-GB" dirty="0" err="1" smtClean="0"/>
              <a:t>aroxetine</a:t>
            </a:r>
            <a:r>
              <a:rPr lang="cs-CZ" dirty="0" smtClean="0"/>
              <a:t>, </a:t>
            </a:r>
            <a:r>
              <a:rPr lang="en-GB" dirty="0" err="1" smtClean="0"/>
              <a:t>physostigmine</a:t>
            </a:r>
            <a:r>
              <a:rPr lang="en-GB" dirty="0" smtClean="0"/>
              <a:t>,</a:t>
            </a:r>
          </a:p>
          <a:p>
            <a:pPr marL="0" indent="0">
              <a:spcBef>
                <a:spcPts val="0"/>
              </a:spcBef>
              <a:buClr>
                <a:schemeClr val="bg1"/>
              </a:buClr>
              <a:buNone/>
            </a:pPr>
            <a:r>
              <a:rPr lang="en-GB" dirty="0" err="1" smtClean="0"/>
              <a:t>flurbiprofen</a:t>
            </a:r>
            <a:r>
              <a:rPr lang="en-GB" dirty="0" smtClean="0"/>
              <a:t> and </a:t>
            </a:r>
            <a:r>
              <a:rPr lang="cs-CZ" dirty="0" err="1" smtClean="0"/>
              <a:t>other</a:t>
            </a:r>
            <a:r>
              <a:rPr lang="cs-CZ" dirty="0" smtClean="0"/>
              <a:t> </a:t>
            </a:r>
            <a:r>
              <a:rPr lang="en-GB" dirty="0" smtClean="0"/>
              <a:t>NSAIDs</a:t>
            </a:r>
            <a:endParaRPr lang="en-GB" dirty="0"/>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03"/>
          <a:stretch/>
        </p:blipFill>
        <p:spPr bwMode="auto">
          <a:xfrm>
            <a:off x="136980" y="4240211"/>
            <a:ext cx="3998871" cy="2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648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1520" y="980728"/>
            <a:ext cx="8640959" cy="4392488"/>
          </a:xfrm>
        </p:spPr>
        <p:txBody>
          <a:bodyPr>
            <a:noAutofit/>
          </a:bodyPr>
          <a:lstStyle/>
          <a:p>
            <a:pPr marL="0" indent="0">
              <a:buClr>
                <a:schemeClr val="bg1"/>
              </a:buClr>
              <a:buNone/>
            </a:pPr>
            <a:r>
              <a:rPr lang="en-GB" sz="2800" dirty="0" smtClean="0"/>
              <a:t>The number of drugs that can be applied </a:t>
            </a:r>
            <a:r>
              <a:rPr lang="en-GB" sz="2800" dirty="0" err="1" smtClean="0"/>
              <a:t>transdermally</a:t>
            </a:r>
            <a:r>
              <a:rPr lang="en-GB" sz="2800" dirty="0" smtClean="0"/>
              <a:t> is limited by some requirements on the drug.</a:t>
            </a:r>
          </a:p>
          <a:p>
            <a:pPr marL="0" indent="0">
              <a:buClr>
                <a:schemeClr val="bg1"/>
              </a:buClr>
              <a:buNone/>
            </a:pPr>
            <a:r>
              <a:rPr lang="en-GB" sz="2800" dirty="0" smtClean="0"/>
              <a:t>The ideal properties of a molecule that effectively penetrates through the skin include drug:</a:t>
            </a:r>
          </a:p>
          <a:p>
            <a:pPr>
              <a:buClr>
                <a:schemeClr val="tx2"/>
              </a:buClr>
            </a:pPr>
            <a:r>
              <a:rPr lang="en-GB" dirty="0" smtClean="0"/>
              <a:t>solubility</a:t>
            </a:r>
          </a:p>
          <a:p>
            <a:pPr>
              <a:buClr>
                <a:schemeClr val="tx2"/>
              </a:buClr>
            </a:pPr>
            <a:r>
              <a:rPr lang="en-GB" dirty="0" smtClean="0"/>
              <a:t>penetrability (drug gets into the skin)</a:t>
            </a:r>
          </a:p>
          <a:p>
            <a:pPr>
              <a:buClr>
                <a:schemeClr val="tx2"/>
              </a:buClr>
            </a:pPr>
            <a:r>
              <a:rPr lang="en-GB" dirty="0" smtClean="0"/>
              <a:t>permeation (drug passing through the skin)</a:t>
            </a:r>
          </a:p>
          <a:p>
            <a:pPr>
              <a:buClr>
                <a:schemeClr val="tx2"/>
              </a:buClr>
            </a:pPr>
            <a:r>
              <a:rPr lang="en-GB" dirty="0" smtClean="0"/>
              <a:t>resorption in blood or lymphatic vessels</a:t>
            </a:r>
          </a:p>
        </p:txBody>
      </p:sp>
      <p:sp>
        <p:nvSpPr>
          <p:cNvPr id="3" name="Nadpis 2"/>
          <p:cNvSpPr>
            <a:spLocks noGrp="1"/>
          </p:cNvSpPr>
          <p:nvPr>
            <p:ph type="title"/>
          </p:nvPr>
        </p:nvSpPr>
        <p:spPr>
          <a:xfrm>
            <a:off x="457200" y="116632"/>
            <a:ext cx="8229600" cy="1002440"/>
          </a:xfrm>
        </p:spPr>
        <p:txBody>
          <a:bodyPr/>
          <a:lstStyle/>
          <a:p>
            <a:r>
              <a:rPr lang="en-GB" dirty="0"/>
              <a:t>Transdermal administration</a:t>
            </a:r>
          </a:p>
        </p:txBody>
      </p:sp>
    </p:spTree>
    <p:extLst>
      <p:ext uri="{BB962C8B-B14F-4D97-AF65-F5344CB8AC3E}">
        <p14:creationId xmlns:p14="http://schemas.microsoft.com/office/powerpoint/2010/main" val="3471489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lnění">
  <a:themeElements>
    <a:clrScheme name="Vlnění">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Vlnění">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lnění">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10214</TotalTime>
  <Words>2606</Words>
  <Application>Microsoft Office PowerPoint</Application>
  <PresentationFormat>On-screen Show (4:3)</PresentationFormat>
  <Paragraphs>290</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Vlnění</vt:lpstr>
      <vt:lpstr>CS ChemDraw Drawing</vt:lpstr>
      <vt:lpstr>About OMICS Group</vt:lpstr>
      <vt:lpstr>OMICS International Conferences</vt:lpstr>
      <vt:lpstr>Design, Synthesis and Investigation of Aryl Derivatives of Alaptide as Potential Transdermal Permeation Enhancers</vt:lpstr>
      <vt:lpstr>PowerPoint Presentation</vt:lpstr>
      <vt:lpstr>Content</vt:lpstr>
      <vt:lpstr>Transdermal administration</vt:lpstr>
      <vt:lpstr>Transdermal administration</vt:lpstr>
      <vt:lpstr>Drugs in transdermal therapeutic systems approved by FDA</vt:lpstr>
      <vt:lpstr>Transdermal administration</vt:lpstr>
      <vt:lpstr>Transdermal administration</vt:lpstr>
      <vt:lpstr>Skin</vt:lpstr>
      <vt:lpstr>Skin</vt:lpstr>
      <vt:lpstr>Skin</vt:lpstr>
      <vt:lpstr>Skin</vt:lpstr>
      <vt:lpstr>Skin</vt:lpstr>
      <vt:lpstr>Skin</vt:lpstr>
      <vt:lpstr>Skin</vt:lpstr>
      <vt:lpstr>Skin</vt:lpstr>
      <vt:lpstr>Chemical penetration/ permeation enhancers (CPEs)</vt:lpstr>
      <vt:lpstr>CPEs</vt:lpstr>
      <vt:lpstr>CPEs</vt:lpstr>
      <vt:lpstr>Testing of CPEs</vt:lpstr>
      <vt:lpstr>Testing of CPEs</vt:lpstr>
      <vt:lpstr>Testing of CPEs</vt:lpstr>
      <vt:lpstr>Why alaptide?</vt:lpstr>
      <vt:lpstr>Alaptide</vt:lpstr>
      <vt:lpstr>Alaptide – effects</vt:lpstr>
      <vt:lpstr>CPEs</vt:lpstr>
      <vt:lpstr>CPEs</vt:lpstr>
      <vt:lpstr>CPEs</vt:lpstr>
      <vt:lpstr>Alaptide</vt:lpstr>
      <vt:lpstr>Alaptide</vt:lpstr>
      <vt:lpstr>Aryl alaptide derivatives</vt:lpstr>
      <vt:lpstr>Aryl alaptide derivatives</vt:lpstr>
      <vt:lpstr>Aryl alaptide derivatives</vt:lpstr>
      <vt:lpstr>Aryl alaptide derivatives</vt:lpstr>
      <vt:lpstr>Aryl alaptide derivatives</vt:lpstr>
      <vt:lpstr>PowerPoint Presentation</vt:lpstr>
      <vt:lpstr>Thank you for your kind attention</vt:lpstr>
      <vt:lpstr>Let us meet again..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Antimicrobial Screening of New Ring-Substituted Quinoline Analogues</dc:title>
  <dc:creator>ThinkPad</dc:creator>
  <cp:lastModifiedBy>Prudhviraj Guggilla</cp:lastModifiedBy>
  <cp:revision>782</cp:revision>
  <dcterms:created xsi:type="dcterms:W3CDTF">2013-08-13T07:41:04Z</dcterms:created>
  <dcterms:modified xsi:type="dcterms:W3CDTF">2015-09-23T07:37:25Z</dcterms:modified>
</cp:coreProperties>
</file>