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55"/>
  </p:notesMasterIdLst>
  <p:sldIdLst>
    <p:sldId id="315" r:id="rId3"/>
    <p:sldId id="317" r:id="rId4"/>
    <p:sldId id="316" r:id="rId5"/>
    <p:sldId id="257" r:id="rId6"/>
    <p:sldId id="258" r:id="rId7"/>
    <p:sldId id="259" r:id="rId8"/>
    <p:sldId id="260" r:id="rId9"/>
    <p:sldId id="261" r:id="rId10"/>
    <p:sldId id="262" r:id="rId11"/>
    <p:sldId id="263" r:id="rId12"/>
    <p:sldId id="264" r:id="rId13"/>
    <p:sldId id="314" r:id="rId14"/>
    <p:sldId id="278" r:id="rId15"/>
    <p:sldId id="265" r:id="rId16"/>
    <p:sldId id="266" r:id="rId17"/>
    <p:sldId id="267" r:id="rId18"/>
    <p:sldId id="268" r:id="rId19"/>
    <p:sldId id="282" r:id="rId20"/>
    <p:sldId id="283" r:id="rId21"/>
    <p:sldId id="275" r:id="rId22"/>
    <p:sldId id="284" r:id="rId23"/>
    <p:sldId id="285" r:id="rId24"/>
    <p:sldId id="286" r:id="rId25"/>
    <p:sldId id="287" r:id="rId26"/>
    <p:sldId id="288" r:id="rId27"/>
    <p:sldId id="289" r:id="rId28"/>
    <p:sldId id="269" r:id="rId29"/>
    <p:sldId id="297" r:id="rId30"/>
    <p:sldId id="276" r:id="rId31"/>
    <p:sldId id="277" r:id="rId32"/>
    <p:sldId id="274" r:id="rId33"/>
    <p:sldId id="292" r:id="rId34"/>
    <p:sldId id="293" r:id="rId35"/>
    <p:sldId id="294" r:id="rId36"/>
    <p:sldId id="295" r:id="rId37"/>
    <p:sldId id="296" r:id="rId38"/>
    <p:sldId id="298" r:id="rId39"/>
    <p:sldId id="299" r:id="rId40"/>
    <p:sldId id="300" r:id="rId41"/>
    <p:sldId id="301" r:id="rId42"/>
    <p:sldId id="302" r:id="rId43"/>
    <p:sldId id="303" r:id="rId44"/>
    <p:sldId id="307" r:id="rId45"/>
    <p:sldId id="308" r:id="rId46"/>
    <p:sldId id="309" r:id="rId47"/>
    <p:sldId id="312" r:id="rId48"/>
    <p:sldId id="310" r:id="rId49"/>
    <p:sldId id="304" r:id="rId50"/>
    <p:sldId id="311" r:id="rId51"/>
    <p:sldId id="313" r:id="rId52"/>
    <p:sldId id="306" r:id="rId53"/>
    <p:sldId id="318" r:id="rId54"/>
  </p:sldIdLst>
  <p:sldSz cx="9144000" cy="6858000" type="screen4x3"/>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A"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3F6B35-905B-47BD-A4EE-7C6F4F23D32D}" type="datetimeFigureOut">
              <a:rPr lang="es-PA" smtClean="0"/>
              <a:pPr/>
              <a:t>10/04/2014</a:t>
            </a:fld>
            <a:endParaRPr lang="es-PA"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A"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A"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17CEA0-3788-4FEA-971D-0D7D8B061F0D}" type="slidenum">
              <a:rPr lang="es-PA" smtClean="0"/>
              <a:pPr/>
              <a:t>‹#›</a:t>
            </a:fld>
            <a:endParaRPr lang="es-PA" dirty="0"/>
          </a:p>
        </p:txBody>
      </p:sp>
    </p:spTree>
    <p:extLst>
      <p:ext uri="{BB962C8B-B14F-4D97-AF65-F5344CB8AC3E}">
        <p14:creationId xmlns:p14="http://schemas.microsoft.com/office/powerpoint/2010/main" xmlns="" val="1789249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B2D7A15-27B5-4329-A7F4-0DF3F5AF68BE}" type="datetime1">
              <a:rPr lang="es-PA" smtClean="0"/>
              <a:pPr/>
              <a:t>10/04/2014</a:t>
            </a:fld>
            <a:endParaRPr lang="es-PA" dirty="0"/>
          </a:p>
        </p:txBody>
      </p:sp>
      <p:sp>
        <p:nvSpPr>
          <p:cNvPr id="5" name="Footer Placeholder 4"/>
          <p:cNvSpPr>
            <a:spLocks noGrp="1"/>
          </p:cNvSpPr>
          <p:nvPr>
            <p:ph type="ftr" sz="quarter" idx="11"/>
          </p:nvPr>
        </p:nvSpPr>
        <p:spPr/>
        <p:txBody>
          <a:bodyPr/>
          <a:lstStyle/>
          <a:p>
            <a:r>
              <a:rPr lang="es-PA" dirty="0" smtClean="0"/>
              <a:t>José Vicente Pachar Lucio - Panamá</a:t>
            </a:r>
            <a:endParaRPr lang="es-PA" dirty="0"/>
          </a:p>
        </p:txBody>
      </p:sp>
      <p:sp>
        <p:nvSpPr>
          <p:cNvPr id="6" name="Slide Number Placeholder 5"/>
          <p:cNvSpPr>
            <a:spLocks noGrp="1"/>
          </p:cNvSpPr>
          <p:nvPr>
            <p:ph type="sldNum" sz="quarter" idx="12"/>
          </p:nvPr>
        </p:nvSpPr>
        <p:spPr/>
        <p:txBody>
          <a:bodyPr/>
          <a:lstStyle/>
          <a:p>
            <a:fld id="{23D15FD0-A45F-4F01-AA4F-4334EF5D20AC}" type="slidenum">
              <a:rPr lang="es-PA" smtClean="0"/>
              <a:pPr/>
              <a:t>‹#›</a:t>
            </a:fld>
            <a:endParaRPr lang="es-PA"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18EEB73-8A68-4AC9-8942-ECCA685061EE}" type="datetime1">
              <a:rPr lang="es-PA" smtClean="0"/>
              <a:pPr/>
              <a:t>10/04/2014</a:t>
            </a:fld>
            <a:endParaRPr lang="es-PA" dirty="0"/>
          </a:p>
        </p:txBody>
      </p:sp>
      <p:sp>
        <p:nvSpPr>
          <p:cNvPr id="5" name="Footer Placeholder 4"/>
          <p:cNvSpPr>
            <a:spLocks noGrp="1"/>
          </p:cNvSpPr>
          <p:nvPr>
            <p:ph type="ftr" sz="quarter" idx="11"/>
          </p:nvPr>
        </p:nvSpPr>
        <p:spPr/>
        <p:txBody>
          <a:bodyPr/>
          <a:lstStyle/>
          <a:p>
            <a:r>
              <a:rPr lang="es-PA" dirty="0" smtClean="0"/>
              <a:t>José Vicente Pachar Lucio - Panamá</a:t>
            </a:r>
            <a:endParaRPr lang="es-PA" dirty="0"/>
          </a:p>
        </p:txBody>
      </p:sp>
      <p:sp>
        <p:nvSpPr>
          <p:cNvPr id="6" name="Slide Number Placeholder 5"/>
          <p:cNvSpPr>
            <a:spLocks noGrp="1"/>
          </p:cNvSpPr>
          <p:nvPr>
            <p:ph type="sldNum" sz="quarter" idx="12"/>
          </p:nvPr>
        </p:nvSpPr>
        <p:spPr/>
        <p:txBody>
          <a:bodyPr/>
          <a:lstStyle/>
          <a:p>
            <a:fld id="{23D15FD0-A45F-4F01-AA4F-4334EF5D20AC}" type="slidenum">
              <a:rPr lang="es-PA" smtClean="0"/>
              <a:pPr/>
              <a:t>‹#›</a:t>
            </a:fld>
            <a:endParaRPr lang="es-P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4C4B41E-6328-4142-9741-3B6E479EB32C}" type="datetime1">
              <a:rPr lang="es-PA" smtClean="0"/>
              <a:pPr/>
              <a:t>10/04/2014</a:t>
            </a:fld>
            <a:endParaRPr lang="es-PA" dirty="0"/>
          </a:p>
        </p:txBody>
      </p:sp>
      <p:sp>
        <p:nvSpPr>
          <p:cNvPr id="5" name="Footer Placeholder 4"/>
          <p:cNvSpPr>
            <a:spLocks noGrp="1"/>
          </p:cNvSpPr>
          <p:nvPr>
            <p:ph type="ftr" sz="quarter" idx="11"/>
          </p:nvPr>
        </p:nvSpPr>
        <p:spPr/>
        <p:txBody>
          <a:bodyPr/>
          <a:lstStyle/>
          <a:p>
            <a:r>
              <a:rPr lang="es-PA" dirty="0" smtClean="0"/>
              <a:t>José Vicente Pachar Lucio - Panamá</a:t>
            </a:r>
            <a:endParaRPr lang="es-PA" dirty="0"/>
          </a:p>
        </p:txBody>
      </p:sp>
      <p:sp>
        <p:nvSpPr>
          <p:cNvPr id="6" name="Slide Number Placeholder 5"/>
          <p:cNvSpPr>
            <a:spLocks noGrp="1"/>
          </p:cNvSpPr>
          <p:nvPr>
            <p:ph type="sldNum" sz="quarter" idx="12"/>
          </p:nvPr>
        </p:nvSpPr>
        <p:spPr/>
        <p:txBody>
          <a:bodyPr/>
          <a:lstStyle/>
          <a:p>
            <a:fld id="{23D15FD0-A45F-4F01-AA4F-4334EF5D20AC}" type="slidenum">
              <a:rPr lang="es-PA" smtClean="0"/>
              <a:pPr/>
              <a:t>‹#›</a:t>
            </a:fld>
            <a:endParaRPr lang="es-P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Redondear rectángulo de esquina diagonal"/>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dirty="0">
              <a:solidFill>
                <a:prstClr val="white"/>
              </a:solidFill>
            </a:endParaRPr>
          </a:p>
        </p:txBody>
      </p:sp>
      <p:sp>
        <p:nvSpPr>
          <p:cNvPr id="8" name="7 Título"/>
          <p:cNvSpPr>
            <a:spLocks noGrp="1"/>
          </p:cNvSpPr>
          <p:nvPr>
            <p:ph type="ctrTitle"/>
          </p:nvPr>
        </p:nvSpPr>
        <p:spPr>
          <a:xfrm>
            <a:off x="464234" y="381001"/>
            <a:ext cx="8229600" cy="2209800"/>
          </a:xfrm>
        </p:spPr>
        <p:txBody>
          <a:bodyPr lIns="45720" rIns="228600"/>
          <a:lstStyle>
            <a:lvl1pPr marL="0" algn="r">
              <a:defRPr sz="4800"/>
            </a:lvl1pPr>
            <a:extLst/>
          </a:lstStyle>
          <a:p>
            <a:r>
              <a:rPr lang="es-ES" smtClean="0"/>
              <a:t>Haga clic para modificar el estilo de título del patrón</a:t>
            </a:r>
            <a:endParaRPr lang="en-US"/>
          </a:p>
        </p:txBody>
      </p:sp>
      <p:sp>
        <p:nvSpPr>
          <p:cNvPr id="9" name="8 Subtítulo"/>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5" name="9 Marcador de fecha"/>
          <p:cNvSpPr>
            <a:spLocks noGrp="1"/>
          </p:cNvSpPr>
          <p:nvPr>
            <p:ph type="dt" sz="half" idx="10"/>
          </p:nvPr>
        </p:nvSpPr>
        <p:spPr>
          <a:xfrm>
            <a:off x="5562600" y="6508750"/>
            <a:ext cx="3001963" cy="274638"/>
          </a:xfrm>
        </p:spPr>
        <p:txBody>
          <a:bodyPr vert="horz" rtlCol="0"/>
          <a:lstStyle>
            <a:lvl1pPr>
              <a:defRPr/>
            </a:lvl1pPr>
            <a:extLst/>
          </a:lstStyle>
          <a:p>
            <a:pPr>
              <a:defRPr/>
            </a:pPr>
            <a:fld id="{8C398556-CA7F-4825-8F2B-EAFE17BDD259}"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6" name="10 Marcador de número de diapositiva"/>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94210994-6A17-4C02-9DAA-A9EB4B175113}" type="slidenum">
              <a:rPr lang="es-PA">
                <a:solidFill>
                  <a:srgbClr val="EAEBDE">
                    <a:shade val="90000"/>
                  </a:srgbClr>
                </a:solidFill>
              </a:rPr>
              <a:pPr>
                <a:defRPr/>
              </a:pPr>
              <a:t>‹#›</a:t>
            </a:fld>
            <a:endParaRPr lang="es-PA" dirty="0">
              <a:solidFill>
                <a:srgbClr val="EAEBDE">
                  <a:shade val="90000"/>
                </a:srgbClr>
              </a:solidFill>
            </a:endParaRPr>
          </a:p>
        </p:txBody>
      </p:sp>
      <p:sp>
        <p:nvSpPr>
          <p:cNvPr id="7" name="11 Marcador de pie de página"/>
          <p:cNvSpPr>
            <a:spLocks noGrp="1"/>
          </p:cNvSpPr>
          <p:nvPr>
            <p:ph type="ftr" sz="quarter" idx="12"/>
          </p:nvPr>
        </p:nvSpPr>
        <p:spPr>
          <a:xfrm>
            <a:off x="1600200" y="6508750"/>
            <a:ext cx="3906838" cy="274638"/>
          </a:xfrm>
        </p:spPr>
        <p:txBody>
          <a:bodyPr vert="horz" rtlCol="0"/>
          <a:lstStyle>
            <a:lvl1pPr>
              <a:defRPr/>
            </a:lvl1pPr>
            <a:extLst/>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Tree>
    <p:extLst>
      <p:ext uri="{BB962C8B-B14F-4D97-AF65-F5344CB8AC3E}">
        <p14:creationId xmlns:p14="http://schemas.microsoft.com/office/powerpoint/2010/main" xmlns="" val="903255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3 Rectángulo"/>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dirty="0">
              <a:solidFill>
                <a:prstClr val="white"/>
              </a:solidFill>
            </a:endParaRPr>
          </a:p>
        </p:txBody>
      </p:sp>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3 Marcador de fecha"/>
          <p:cNvSpPr>
            <a:spLocks noGrp="1"/>
          </p:cNvSpPr>
          <p:nvPr>
            <p:ph type="dt" sz="half" idx="10"/>
          </p:nvPr>
        </p:nvSpPr>
        <p:spPr/>
        <p:txBody>
          <a:bodyPr/>
          <a:lstStyle>
            <a:lvl1pPr>
              <a:defRPr/>
            </a:lvl1pPr>
            <a:extLst/>
          </a:lstStyle>
          <a:p>
            <a:pPr>
              <a:defRPr/>
            </a:pPr>
            <a:fld id="{AB3CB294-17B0-46BC-AAAB-BA532D5AC5C1}"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6" name="4 Marcador de pie de página"/>
          <p:cNvSpPr>
            <a:spLocks noGrp="1"/>
          </p:cNvSpPr>
          <p:nvPr>
            <p:ph type="ftr" sz="quarter" idx="11"/>
          </p:nvPr>
        </p:nvSpPr>
        <p:spPr/>
        <p:txBody>
          <a:bodyPr/>
          <a:lstStyle>
            <a:lvl1pPr>
              <a:defRPr/>
            </a:lvl1pPr>
            <a:extLst/>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
        <p:nvSpPr>
          <p:cNvPr id="7" name="5 Marcador de número de diapositiva"/>
          <p:cNvSpPr>
            <a:spLocks noGrp="1"/>
          </p:cNvSpPr>
          <p:nvPr>
            <p:ph type="sldNum" sz="quarter" idx="12"/>
          </p:nvPr>
        </p:nvSpPr>
        <p:spPr/>
        <p:txBody>
          <a:bodyPr/>
          <a:lstStyle>
            <a:lvl1pPr>
              <a:defRPr/>
            </a:lvl1pPr>
            <a:extLst/>
          </a:lstStyle>
          <a:p>
            <a:pPr>
              <a:defRPr/>
            </a:pPr>
            <a:fld id="{E6BAAECC-87CB-4CD1-A889-34CE2FA9465C}" type="slidenum">
              <a:rPr lang="es-PA">
                <a:solidFill>
                  <a:srgbClr val="EAEBDE">
                    <a:shade val="90000"/>
                  </a:srgbClr>
                </a:solidFill>
              </a:rPr>
              <a:pPr>
                <a:defRPr/>
              </a:pPr>
              <a:t>‹#›</a:t>
            </a:fld>
            <a:endParaRPr lang="es-PA" dirty="0">
              <a:solidFill>
                <a:srgbClr val="EAEBDE">
                  <a:shade val="90000"/>
                </a:srgbClr>
              </a:solidFill>
            </a:endParaRPr>
          </a:p>
        </p:txBody>
      </p:sp>
    </p:spTree>
    <p:extLst>
      <p:ext uri="{BB962C8B-B14F-4D97-AF65-F5344CB8AC3E}">
        <p14:creationId xmlns:p14="http://schemas.microsoft.com/office/powerpoint/2010/main" xmlns="" val="2074421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4" name="3 Rectángulo"/>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dirty="0">
              <a:solidFill>
                <a:prstClr val="white"/>
              </a:solidFill>
            </a:endParaRPr>
          </a:p>
        </p:txBody>
      </p:sp>
      <p:sp>
        <p:nvSpPr>
          <p:cNvPr id="2" name="1 Título"/>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s-ES" smtClean="0"/>
              <a:t>Haga clic para modificar el estilo de texto del patrón</a:t>
            </a:r>
          </a:p>
        </p:txBody>
      </p:sp>
      <p:sp>
        <p:nvSpPr>
          <p:cNvPr id="5" name="7 Marcador de fecha"/>
          <p:cNvSpPr>
            <a:spLocks noGrp="1"/>
          </p:cNvSpPr>
          <p:nvPr>
            <p:ph type="dt" sz="half" idx="10"/>
          </p:nvPr>
        </p:nvSpPr>
        <p:spPr>
          <a:xfrm>
            <a:off x="5562600" y="6513513"/>
            <a:ext cx="3001963" cy="274637"/>
          </a:xfrm>
        </p:spPr>
        <p:txBody>
          <a:bodyPr vert="horz" rtlCol="0"/>
          <a:lstStyle>
            <a:lvl1pPr>
              <a:defRPr/>
            </a:lvl1pPr>
            <a:extLst/>
          </a:lstStyle>
          <a:p>
            <a:pPr>
              <a:defRPr/>
            </a:pPr>
            <a:fld id="{157FD410-03C6-415A-8B6F-BCB36724B9F8}"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6" name="8 Marcador de número de diapositiva"/>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28C6D7AA-5E6C-4CBD-9C4A-4A303CCE095E}" type="slidenum">
              <a:rPr lang="es-PA">
                <a:solidFill>
                  <a:srgbClr val="EAEBDE">
                    <a:shade val="90000"/>
                  </a:srgbClr>
                </a:solidFill>
              </a:rPr>
              <a:pPr>
                <a:defRPr/>
              </a:pPr>
              <a:t>‹#›</a:t>
            </a:fld>
            <a:endParaRPr lang="es-PA" dirty="0">
              <a:solidFill>
                <a:srgbClr val="EAEBDE">
                  <a:shade val="90000"/>
                </a:srgbClr>
              </a:solidFill>
            </a:endParaRPr>
          </a:p>
        </p:txBody>
      </p:sp>
      <p:sp>
        <p:nvSpPr>
          <p:cNvPr id="7" name="9 Marcador de pie de página"/>
          <p:cNvSpPr>
            <a:spLocks noGrp="1"/>
          </p:cNvSpPr>
          <p:nvPr>
            <p:ph type="ftr" sz="quarter" idx="12"/>
          </p:nvPr>
        </p:nvSpPr>
        <p:spPr>
          <a:xfrm>
            <a:off x="1600200" y="6513513"/>
            <a:ext cx="3906838" cy="274637"/>
          </a:xfrm>
        </p:spPr>
        <p:txBody>
          <a:bodyPr vert="horz" rtlCol="0"/>
          <a:lstStyle>
            <a:lvl1pPr>
              <a:defRPr/>
            </a:lvl1pPr>
            <a:extLst/>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Tree>
    <p:extLst>
      <p:ext uri="{BB962C8B-B14F-4D97-AF65-F5344CB8AC3E}">
        <p14:creationId xmlns:p14="http://schemas.microsoft.com/office/powerpoint/2010/main" xmlns="" val="322687384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4 Rectángulo"/>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dirty="0">
              <a:solidFill>
                <a:prstClr val="white"/>
              </a:solidFill>
            </a:endParaRPr>
          </a:p>
        </p:txBody>
      </p:sp>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4 Marcador de fecha"/>
          <p:cNvSpPr>
            <a:spLocks noGrp="1"/>
          </p:cNvSpPr>
          <p:nvPr>
            <p:ph type="dt" sz="half" idx="10"/>
          </p:nvPr>
        </p:nvSpPr>
        <p:spPr/>
        <p:txBody>
          <a:bodyPr/>
          <a:lstStyle>
            <a:lvl1pPr>
              <a:defRPr/>
            </a:lvl1pPr>
            <a:extLst/>
          </a:lstStyle>
          <a:p>
            <a:pPr>
              <a:defRPr/>
            </a:pPr>
            <a:fld id="{E0AA41E1-E86E-4E34-84BF-B49D15C1AB7C}"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7" name="5 Marcador de pie de página"/>
          <p:cNvSpPr>
            <a:spLocks noGrp="1"/>
          </p:cNvSpPr>
          <p:nvPr>
            <p:ph type="ftr" sz="quarter" idx="11"/>
          </p:nvPr>
        </p:nvSpPr>
        <p:spPr/>
        <p:txBody>
          <a:bodyPr/>
          <a:lstStyle>
            <a:lvl1pPr>
              <a:defRPr/>
            </a:lvl1pPr>
            <a:extLst/>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
        <p:nvSpPr>
          <p:cNvPr id="8" name="6 Marcador de número de diapositiva"/>
          <p:cNvSpPr>
            <a:spLocks noGrp="1"/>
          </p:cNvSpPr>
          <p:nvPr>
            <p:ph type="sldNum" sz="quarter" idx="12"/>
          </p:nvPr>
        </p:nvSpPr>
        <p:spPr>
          <a:xfrm>
            <a:off x="8640763" y="6515100"/>
            <a:ext cx="465137" cy="273050"/>
          </a:xfrm>
        </p:spPr>
        <p:txBody>
          <a:bodyPr/>
          <a:lstStyle>
            <a:lvl1pPr>
              <a:defRPr/>
            </a:lvl1pPr>
            <a:extLst/>
          </a:lstStyle>
          <a:p>
            <a:pPr>
              <a:defRPr/>
            </a:pPr>
            <a:fld id="{0AE1AD13-5432-4962-A1F1-DEF2B468440D}" type="slidenum">
              <a:rPr lang="es-PA">
                <a:solidFill>
                  <a:srgbClr val="EAEBDE">
                    <a:shade val="90000"/>
                  </a:srgbClr>
                </a:solidFill>
              </a:rPr>
              <a:pPr>
                <a:defRPr/>
              </a:pPr>
              <a:t>‹#›</a:t>
            </a:fld>
            <a:endParaRPr lang="es-PA" dirty="0">
              <a:solidFill>
                <a:srgbClr val="EAEBDE">
                  <a:shade val="90000"/>
                </a:srgbClr>
              </a:solidFill>
            </a:endParaRPr>
          </a:p>
        </p:txBody>
      </p:sp>
    </p:spTree>
    <p:extLst>
      <p:ext uri="{BB962C8B-B14F-4D97-AF65-F5344CB8AC3E}">
        <p14:creationId xmlns:p14="http://schemas.microsoft.com/office/powerpoint/2010/main" xmlns="" val="1006838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7" name="6 Rectángulo"/>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base">
              <a:spcBef>
                <a:spcPct val="0"/>
              </a:spcBef>
              <a:spcAft>
                <a:spcPct val="0"/>
              </a:spcAft>
              <a:defRPr/>
            </a:pPr>
            <a:endParaRPr lang="en-US" dirty="0">
              <a:solidFill>
                <a:prstClr val="white"/>
              </a:solidFill>
            </a:endParaRPr>
          </a:p>
        </p:txBody>
      </p:sp>
      <p:sp>
        <p:nvSpPr>
          <p:cNvPr id="8" name="7 Rectángulo"/>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base">
              <a:spcBef>
                <a:spcPct val="0"/>
              </a:spcBef>
              <a:spcAft>
                <a:spcPct val="0"/>
              </a:spcAft>
              <a:defRPr/>
            </a:pPr>
            <a:endParaRPr lang="en-US" dirty="0">
              <a:solidFill>
                <a:prstClr val="white"/>
              </a:solidFill>
            </a:endParaRPr>
          </a:p>
        </p:txBody>
      </p:sp>
      <p:sp>
        <p:nvSpPr>
          <p:cNvPr id="2" name="1 Título"/>
          <p:cNvSpPr>
            <a:spLocks noGrp="1"/>
          </p:cNvSpPr>
          <p:nvPr>
            <p:ph type="title"/>
          </p:nvPr>
        </p:nvSpPr>
        <p:spPr>
          <a:xfrm>
            <a:off x="457200" y="251948"/>
            <a:ext cx="8229600" cy="1143000"/>
          </a:xfrm>
        </p:spPr>
        <p:txBody>
          <a:bodyPr/>
          <a:lstStyle>
            <a:lvl1pPr>
              <a:defRPr/>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9" name="6 Marcador de fecha"/>
          <p:cNvSpPr>
            <a:spLocks noGrp="1"/>
          </p:cNvSpPr>
          <p:nvPr>
            <p:ph type="dt" sz="half" idx="10"/>
          </p:nvPr>
        </p:nvSpPr>
        <p:spPr/>
        <p:txBody>
          <a:bodyPr/>
          <a:lstStyle>
            <a:lvl1pPr>
              <a:defRPr/>
            </a:lvl1pPr>
            <a:extLst/>
          </a:lstStyle>
          <a:p>
            <a:pPr>
              <a:defRPr/>
            </a:pPr>
            <a:fld id="{750468A8-CA7B-4112-B25D-61F1C159B5EA}"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10" name="7 Marcador de pie de página"/>
          <p:cNvSpPr>
            <a:spLocks noGrp="1"/>
          </p:cNvSpPr>
          <p:nvPr>
            <p:ph type="ftr" sz="quarter" idx="11"/>
          </p:nvPr>
        </p:nvSpPr>
        <p:spPr/>
        <p:txBody>
          <a:bodyPr/>
          <a:lstStyle>
            <a:lvl1pPr>
              <a:defRPr/>
            </a:lvl1pPr>
            <a:extLst/>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
        <p:nvSpPr>
          <p:cNvPr id="11" name="8 Marcador de número de diapositiva"/>
          <p:cNvSpPr>
            <a:spLocks noGrp="1"/>
          </p:cNvSpPr>
          <p:nvPr>
            <p:ph type="sldNum" sz="quarter" idx="12"/>
          </p:nvPr>
        </p:nvSpPr>
        <p:spPr>
          <a:xfrm>
            <a:off x="8640763" y="6515100"/>
            <a:ext cx="465137" cy="273050"/>
          </a:xfrm>
        </p:spPr>
        <p:txBody>
          <a:bodyPr/>
          <a:lstStyle>
            <a:lvl1pPr>
              <a:defRPr/>
            </a:lvl1pPr>
            <a:extLst/>
          </a:lstStyle>
          <a:p>
            <a:pPr>
              <a:defRPr/>
            </a:pPr>
            <a:fld id="{E12BB174-5B54-4757-B325-35110306D8A0}" type="slidenum">
              <a:rPr lang="es-PA">
                <a:solidFill>
                  <a:srgbClr val="EAEBDE">
                    <a:shade val="90000"/>
                  </a:srgbClr>
                </a:solidFill>
              </a:rPr>
              <a:pPr>
                <a:defRPr/>
              </a:pPr>
              <a:t>‹#›</a:t>
            </a:fld>
            <a:endParaRPr lang="es-PA" dirty="0">
              <a:solidFill>
                <a:srgbClr val="EAEBDE">
                  <a:shade val="90000"/>
                </a:srgbClr>
              </a:solidFill>
            </a:endParaRPr>
          </a:p>
        </p:txBody>
      </p:sp>
    </p:spTree>
    <p:extLst>
      <p:ext uri="{BB962C8B-B14F-4D97-AF65-F5344CB8AC3E}">
        <p14:creationId xmlns:p14="http://schemas.microsoft.com/office/powerpoint/2010/main" xmlns="" val="3870212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Rectángulo"/>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dirty="0">
              <a:solidFill>
                <a:prstClr val="white"/>
              </a:solidFill>
            </a:endParaRPr>
          </a:p>
        </p:txBody>
      </p:sp>
      <p:sp>
        <p:nvSpPr>
          <p:cNvPr id="2" name="1 Título"/>
          <p:cNvSpPr>
            <a:spLocks noGrp="1"/>
          </p:cNvSpPr>
          <p:nvPr>
            <p:ph type="title"/>
          </p:nvPr>
        </p:nvSpPr>
        <p:spPr>
          <a:xfrm>
            <a:off x="457200" y="253218"/>
            <a:ext cx="8229600" cy="1143000"/>
          </a:xfrm>
        </p:spPr>
        <p:txBody>
          <a:bodyPr/>
          <a:lstStyle>
            <a:extLst/>
          </a:lstStyle>
          <a:p>
            <a:r>
              <a:rPr lang="es-ES" smtClean="0"/>
              <a:t>Haga clic para modificar el estilo de título del patrón</a:t>
            </a:r>
            <a:endParaRPr lang="en-US"/>
          </a:p>
        </p:txBody>
      </p:sp>
      <p:sp>
        <p:nvSpPr>
          <p:cNvPr id="4" name="2 Marcador de fecha"/>
          <p:cNvSpPr>
            <a:spLocks noGrp="1"/>
          </p:cNvSpPr>
          <p:nvPr>
            <p:ph type="dt" sz="half" idx="10"/>
          </p:nvPr>
        </p:nvSpPr>
        <p:spPr/>
        <p:txBody>
          <a:bodyPr/>
          <a:lstStyle>
            <a:lvl1pPr>
              <a:defRPr/>
            </a:lvl1pPr>
            <a:extLst/>
          </a:lstStyle>
          <a:p>
            <a:pPr>
              <a:defRPr/>
            </a:pPr>
            <a:fld id="{C0D492F2-9C59-4BFC-AEED-55022BE12893}"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5" name="3 Marcador de pie de página"/>
          <p:cNvSpPr>
            <a:spLocks noGrp="1"/>
          </p:cNvSpPr>
          <p:nvPr>
            <p:ph type="ftr" sz="quarter" idx="11"/>
          </p:nvPr>
        </p:nvSpPr>
        <p:spPr/>
        <p:txBody>
          <a:bodyPr/>
          <a:lstStyle>
            <a:lvl1pPr>
              <a:defRPr/>
            </a:lvl1pPr>
            <a:extLst/>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
        <p:nvSpPr>
          <p:cNvPr id="6" name="4 Marcador de número de diapositiva"/>
          <p:cNvSpPr>
            <a:spLocks noGrp="1"/>
          </p:cNvSpPr>
          <p:nvPr>
            <p:ph type="sldNum" sz="quarter" idx="12"/>
          </p:nvPr>
        </p:nvSpPr>
        <p:spPr/>
        <p:txBody>
          <a:bodyPr/>
          <a:lstStyle>
            <a:lvl1pPr>
              <a:defRPr/>
            </a:lvl1pPr>
            <a:extLst/>
          </a:lstStyle>
          <a:p>
            <a:pPr>
              <a:defRPr/>
            </a:pPr>
            <a:fld id="{18516C02-F97B-475C-AF41-0E353B61C2FA}" type="slidenum">
              <a:rPr lang="es-PA">
                <a:solidFill>
                  <a:srgbClr val="EAEBDE">
                    <a:shade val="90000"/>
                  </a:srgbClr>
                </a:solidFill>
              </a:rPr>
              <a:pPr>
                <a:defRPr/>
              </a:pPr>
              <a:t>‹#›</a:t>
            </a:fld>
            <a:endParaRPr lang="es-PA" dirty="0">
              <a:solidFill>
                <a:srgbClr val="EAEBDE">
                  <a:shade val="90000"/>
                </a:srgbClr>
              </a:solidFill>
            </a:endParaRPr>
          </a:p>
        </p:txBody>
      </p:sp>
    </p:spTree>
    <p:extLst>
      <p:ext uri="{BB962C8B-B14F-4D97-AF65-F5344CB8AC3E}">
        <p14:creationId xmlns:p14="http://schemas.microsoft.com/office/powerpoint/2010/main" xmlns="" val="4220296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2 Marcador de pie de página"/>
          <p:cNvSpPr>
            <a:spLocks noGrp="1"/>
          </p:cNvSpPr>
          <p:nvPr>
            <p:ph type="ftr" sz="quarter" idx="10"/>
          </p:nvPr>
        </p:nvSpPr>
        <p:spPr/>
        <p:txBody>
          <a:bodyPr/>
          <a:lstStyle>
            <a:lvl1pPr>
              <a:defRPr/>
            </a:lvl1pPr>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
        <p:nvSpPr>
          <p:cNvPr id="3" name="13 Marcador de fecha"/>
          <p:cNvSpPr>
            <a:spLocks noGrp="1"/>
          </p:cNvSpPr>
          <p:nvPr>
            <p:ph type="dt" sz="half" idx="11"/>
          </p:nvPr>
        </p:nvSpPr>
        <p:spPr/>
        <p:txBody>
          <a:bodyPr/>
          <a:lstStyle>
            <a:lvl1pPr>
              <a:defRPr/>
            </a:lvl1pPr>
          </a:lstStyle>
          <a:p>
            <a:pPr>
              <a:defRPr/>
            </a:pPr>
            <a:fld id="{86BC0E2B-8288-42D0-ADFB-38F0C2A9982C}"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4" name="22 Marcador de número de diapositiva"/>
          <p:cNvSpPr>
            <a:spLocks noGrp="1"/>
          </p:cNvSpPr>
          <p:nvPr>
            <p:ph type="sldNum" sz="quarter" idx="12"/>
          </p:nvPr>
        </p:nvSpPr>
        <p:spPr/>
        <p:txBody>
          <a:bodyPr/>
          <a:lstStyle>
            <a:lvl1pPr>
              <a:defRPr/>
            </a:lvl1pPr>
          </a:lstStyle>
          <a:p>
            <a:pPr>
              <a:defRPr/>
            </a:pPr>
            <a:fld id="{0EC92784-0125-4CF1-B361-73C35DABCB3F}" type="slidenum">
              <a:rPr lang="es-PA">
                <a:solidFill>
                  <a:srgbClr val="EAEBDE">
                    <a:shade val="90000"/>
                  </a:srgbClr>
                </a:solidFill>
              </a:rPr>
              <a:pPr>
                <a:defRPr/>
              </a:pPr>
              <a:t>‹#›</a:t>
            </a:fld>
            <a:endParaRPr lang="es-PA" dirty="0">
              <a:solidFill>
                <a:srgbClr val="EAEBDE">
                  <a:shade val="90000"/>
                </a:srgbClr>
              </a:solidFill>
            </a:endParaRPr>
          </a:p>
        </p:txBody>
      </p:sp>
    </p:spTree>
    <p:extLst>
      <p:ext uri="{BB962C8B-B14F-4D97-AF65-F5344CB8AC3E}">
        <p14:creationId xmlns:p14="http://schemas.microsoft.com/office/powerpoint/2010/main" xmlns="" val="3060737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Pr>
        <a:solidFill>
          <a:schemeClr val="bg2"/>
        </a:solidFill>
        <a:effectLst/>
      </p:bgPr>
    </p:bg>
    <p:spTree>
      <p:nvGrpSpPr>
        <p:cNvPr id="1" name=""/>
        <p:cNvGrpSpPr/>
        <p:nvPr/>
      </p:nvGrpSpPr>
      <p:grpSpPr>
        <a:xfrm>
          <a:off x="0" y="0"/>
          <a:ext cx="0" cy="0"/>
          <a:chOff x="0" y="0"/>
          <a:chExt cx="0" cy="0"/>
        </a:xfrm>
      </p:grpSpPr>
      <p:sp>
        <p:nvSpPr>
          <p:cNvPr id="5" name="4 Rectángulo"/>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dirty="0">
              <a:solidFill>
                <a:prstClr val="white"/>
              </a:solidFill>
            </a:endParaRPr>
          </a:p>
        </p:txBody>
      </p:sp>
      <p:sp>
        <p:nvSpPr>
          <p:cNvPr id="2" name="1 Título"/>
          <p:cNvSpPr>
            <a:spLocks noGrp="1"/>
          </p:cNvSpPr>
          <p:nvPr>
            <p:ph type="title"/>
          </p:nvPr>
        </p:nvSpPr>
        <p:spPr>
          <a:xfrm>
            <a:off x="4963136" y="304800"/>
            <a:ext cx="3931920" cy="762000"/>
          </a:xfrm>
        </p:spPr>
        <p:txBody>
          <a:bodyPr/>
          <a:lstStyle>
            <a:lvl1pPr marL="0" algn="r">
              <a:buNone/>
              <a:defRPr sz="2000" b="1"/>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s-ES" smtClean="0"/>
              <a:t>Haga clic para modificar el estilo de texto del patrón</a:t>
            </a:r>
          </a:p>
        </p:txBody>
      </p:sp>
      <p:sp>
        <p:nvSpPr>
          <p:cNvPr id="4" name="3 Marcador de contenido"/>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8 Marcador de fecha"/>
          <p:cNvSpPr>
            <a:spLocks noGrp="1"/>
          </p:cNvSpPr>
          <p:nvPr>
            <p:ph type="dt" sz="half" idx="10"/>
          </p:nvPr>
        </p:nvSpPr>
        <p:spPr>
          <a:xfrm>
            <a:off x="5562600" y="6513513"/>
            <a:ext cx="3001963" cy="274637"/>
          </a:xfrm>
        </p:spPr>
        <p:txBody>
          <a:bodyPr vert="horz" rtlCol="0"/>
          <a:lstStyle>
            <a:lvl1pPr>
              <a:defRPr/>
            </a:lvl1pPr>
            <a:extLst/>
          </a:lstStyle>
          <a:p>
            <a:pPr>
              <a:defRPr/>
            </a:pPr>
            <a:fld id="{6CF4CCD4-9AA2-40EC-90E0-382201668564}"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7" name="9 Marcador de número de diapositiva"/>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C5FD06E1-ABD2-4AD6-ADCD-03036438E097}" type="slidenum">
              <a:rPr lang="es-PA">
                <a:solidFill>
                  <a:srgbClr val="EAEBDE">
                    <a:shade val="90000"/>
                  </a:srgbClr>
                </a:solidFill>
              </a:rPr>
              <a:pPr>
                <a:defRPr/>
              </a:pPr>
              <a:t>‹#›</a:t>
            </a:fld>
            <a:endParaRPr lang="es-PA" dirty="0">
              <a:solidFill>
                <a:srgbClr val="EAEBDE">
                  <a:shade val="90000"/>
                </a:srgbClr>
              </a:solidFill>
            </a:endParaRPr>
          </a:p>
        </p:txBody>
      </p:sp>
      <p:sp>
        <p:nvSpPr>
          <p:cNvPr id="8" name="10 Marcador de pie de página"/>
          <p:cNvSpPr>
            <a:spLocks noGrp="1"/>
          </p:cNvSpPr>
          <p:nvPr>
            <p:ph type="ftr" sz="quarter" idx="12"/>
          </p:nvPr>
        </p:nvSpPr>
        <p:spPr>
          <a:xfrm>
            <a:off x="1600200" y="6513513"/>
            <a:ext cx="3906838" cy="274637"/>
          </a:xfrm>
        </p:spPr>
        <p:txBody>
          <a:bodyPr vert="horz" rtlCol="0"/>
          <a:lstStyle>
            <a:lvl1pPr>
              <a:defRPr/>
            </a:lvl1pPr>
            <a:extLst/>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Tree>
    <p:extLst>
      <p:ext uri="{BB962C8B-B14F-4D97-AF65-F5344CB8AC3E}">
        <p14:creationId xmlns:p14="http://schemas.microsoft.com/office/powerpoint/2010/main" xmlns="" val="388670133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525CC96-5B55-46AD-A529-9AF241E49C07}" type="datetime1">
              <a:rPr lang="es-PA" smtClean="0"/>
              <a:pPr/>
              <a:t>10/04/2014</a:t>
            </a:fld>
            <a:endParaRPr lang="es-PA" dirty="0"/>
          </a:p>
        </p:txBody>
      </p:sp>
      <p:sp>
        <p:nvSpPr>
          <p:cNvPr id="5" name="Footer Placeholder 4"/>
          <p:cNvSpPr>
            <a:spLocks noGrp="1"/>
          </p:cNvSpPr>
          <p:nvPr>
            <p:ph type="ftr" sz="quarter" idx="11"/>
          </p:nvPr>
        </p:nvSpPr>
        <p:spPr/>
        <p:txBody>
          <a:bodyPr/>
          <a:lstStyle/>
          <a:p>
            <a:r>
              <a:rPr lang="es-PA" dirty="0" smtClean="0"/>
              <a:t>José Vicente Pachar Lucio - Panamá</a:t>
            </a:r>
            <a:endParaRPr lang="es-PA" dirty="0"/>
          </a:p>
        </p:txBody>
      </p:sp>
      <p:sp>
        <p:nvSpPr>
          <p:cNvPr id="6" name="Slide Number Placeholder 5"/>
          <p:cNvSpPr>
            <a:spLocks noGrp="1"/>
          </p:cNvSpPr>
          <p:nvPr>
            <p:ph type="sldNum" sz="quarter" idx="12"/>
          </p:nvPr>
        </p:nvSpPr>
        <p:spPr/>
        <p:txBody>
          <a:bodyPr/>
          <a:lstStyle/>
          <a:p>
            <a:fld id="{23D15FD0-A45F-4F01-AA4F-4334EF5D20AC}" type="slidenum">
              <a:rPr lang="es-PA" smtClean="0"/>
              <a:pPr/>
              <a:t>‹#›</a:t>
            </a:fld>
            <a:endParaRPr lang="es-PA"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040443" y="4724400"/>
            <a:ext cx="5486400" cy="664536"/>
          </a:xfrm>
        </p:spPr>
        <p:txBody>
          <a:bodyPr/>
          <a:lstStyle>
            <a:lvl1pPr marL="0" algn="r">
              <a:buNone/>
              <a:defRPr sz="2000" b="1"/>
            </a:lvl1pPr>
            <a:extLst/>
          </a:lstStyle>
          <a:p>
            <a:r>
              <a:rPr lang="es-ES" smtClean="0"/>
              <a:t>Haga clic para modificar el estilo de título del patrón</a:t>
            </a:r>
            <a:endParaRPr lang="en-US"/>
          </a:p>
        </p:txBody>
      </p:sp>
      <p:sp>
        <p:nvSpPr>
          <p:cNvPr id="4" name="3 Marcador de texto"/>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s-ES" smtClean="0"/>
              <a:t>Haga clic para modificar el estilo de texto del patrón</a:t>
            </a:r>
          </a:p>
        </p:txBody>
      </p:sp>
      <p:sp>
        <p:nvSpPr>
          <p:cNvPr id="13" name="12 Marcador de posición de imagen"/>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s-ES" noProof="0" dirty="0" smtClean="0"/>
              <a:t>Haga clic en el icono para agregar una imagen</a:t>
            </a:r>
            <a:endParaRPr lang="en-US" noProof="0" dirty="0"/>
          </a:p>
        </p:txBody>
      </p:sp>
      <p:sp>
        <p:nvSpPr>
          <p:cNvPr id="5" name="7 Marcador de fecha"/>
          <p:cNvSpPr>
            <a:spLocks noGrp="1"/>
          </p:cNvSpPr>
          <p:nvPr>
            <p:ph type="dt" sz="half" idx="10"/>
          </p:nvPr>
        </p:nvSpPr>
        <p:spPr>
          <a:xfrm>
            <a:off x="5562600" y="6508750"/>
            <a:ext cx="3001963" cy="274638"/>
          </a:xfrm>
        </p:spPr>
        <p:txBody>
          <a:bodyPr vert="horz" rtlCol="0"/>
          <a:lstStyle>
            <a:lvl1pPr>
              <a:defRPr/>
            </a:lvl1pPr>
            <a:extLst/>
          </a:lstStyle>
          <a:p>
            <a:pPr>
              <a:defRPr/>
            </a:pPr>
            <a:fld id="{56DAD80C-665F-4B59-94A8-CF18AA50DED6}"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6" name="8 Marcador de número de diapositiva"/>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7B7A68FB-3422-44FF-B358-C3966BCF4CF3}" type="slidenum">
              <a:rPr lang="es-PA">
                <a:solidFill>
                  <a:srgbClr val="EAEBDE">
                    <a:shade val="90000"/>
                  </a:srgbClr>
                </a:solidFill>
              </a:rPr>
              <a:pPr>
                <a:defRPr/>
              </a:pPr>
              <a:t>‹#›</a:t>
            </a:fld>
            <a:endParaRPr lang="es-PA" dirty="0">
              <a:solidFill>
                <a:srgbClr val="EAEBDE">
                  <a:shade val="90000"/>
                </a:srgbClr>
              </a:solidFill>
            </a:endParaRPr>
          </a:p>
        </p:txBody>
      </p:sp>
      <p:sp>
        <p:nvSpPr>
          <p:cNvPr id="7" name="9 Marcador de pie de página"/>
          <p:cNvSpPr>
            <a:spLocks noGrp="1"/>
          </p:cNvSpPr>
          <p:nvPr>
            <p:ph type="ftr" sz="quarter" idx="12"/>
          </p:nvPr>
        </p:nvSpPr>
        <p:spPr>
          <a:xfrm>
            <a:off x="1600200" y="6508750"/>
            <a:ext cx="3906838" cy="274638"/>
          </a:xfrm>
        </p:spPr>
        <p:txBody>
          <a:bodyPr vert="horz" rtlCol="0"/>
          <a:lstStyle>
            <a:lvl1pPr>
              <a:defRPr/>
            </a:lvl1pPr>
            <a:extLst/>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Tree>
    <p:extLst>
      <p:ext uri="{BB962C8B-B14F-4D97-AF65-F5344CB8AC3E}">
        <p14:creationId xmlns:p14="http://schemas.microsoft.com/office/powerpoint/2010/main" xmlns="" val="2486238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 Marcador de pie de página"/>
          <p:cNvSpPr>
            <a:spLocks noGrp="1"/>
          </p:cNvSpPr>
          <p:nvPr>
            <p:ph type="ftr" sz="quarter" idx="10"/>
          </p:nvPr>
        </p:nvSpPr>
        <p:spPr/>
        <p:txBody>
          <a:bodyPr/>
          <a:lstStyle>
            <a:lvl1pPr>
              <a:defRPr/>
            </a:lvl1pPr>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
        <p:nvSpPr>
          <p:cNvPr id="5" name="13 Marcador de fecha"/>
          <p:cNvSpPr>
            <a:spLocks noGrp="1"/>
          </p:cNvSpPr>
          <p:nvPr>
            <p:ph type="dt" sz="half" idx="11"/>
          </p:nvPr>
        </p:nvSpPr>
        <p:spPr/>
        <p:txBody>
          <a:bodyPr/>
          <a:lstStyle>
            <a:lvl1pPr>
              <a:defRPr/>
            </a:lvl1pPr>
          </a:lstStyle>
          <a:p>
            <a:pPr>
              <a:defRPr/>
            </a:pPr>
            <a:fld id="{87608792-9366-471A-97E0-975933BA4F76}"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6752A979-E3B5-4327-8667-BA22CCF215D3}" type="slidenum">
              <a:rPr lang="es-PA">
                <a:solidFill>
                  <a:srgbClr val="EAEBDE">
                    <a:shade val="90000"/>
                  </a:srgbClr>
                </a:solidFill>
              </a:rPr>
              <a:pPr>
                <a:defRPr/>
              </a:pPr>
              <a:t>‹#›</a:t>
            </a:fld>
            <a:endParaRPr lang="es-PA" dirty="0">
              <a:solidFill>
                <a:srgbClr val="EAEBDE">
                  <a:shade val="90000"/>
                </a:srgbClr>
              </a:solidFill>
            </a:endParaRPr>
          </a:p>
        </p:txBody>
      </p:sp>
    </p:spTree>
    <p:extLst>
      <p:ext uri="{BB962C8B-B14F-4D97-AF65-F5344CB8AC3E}">
        <p14:creationId xmlns:p14="http://schemas.microsoft.com/office/powerpoint/2010/main" xmlns="" val="2946092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lvl1pPr algn="l">
              <a:defRPr/>
            </a:lvl1pPr>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 Marcador de pie de página"/>
          <p:cNvSpPr>
            <a:spLocks noGrp="1"/>
          </p:cNvSpPr>
          <p:nvPr>
            <p:ph type="ftr" sz="quarter" idx="10"/>
          </p:nvPr>
        </p:nvSpPr>
        <p:spPr/>
        <p:txBody>
          <a:bodyPr/>
          <a:lstStyle>
            <a:lvl1pPr>
              <a:defRPr/>
            </a:lvl1pPr>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
        <p:nvSpPr>
          <p:cNvPr id="5" name="13 Marcador de fecha"/>
          <p:cNvSpPr>
            <a:spLocks noGrp="1"/>
          </p:cNvSpPr>
          <p:nvPr>
            <p:ph type="dt" sz="half" idx="11"/>
          </p:nvPr>
        </p:nvSpPr>
        <p:spPr/>
        <p:txBody>
          <a:bodyPr/>
          <a:lstStyle>
            <a:lvl1pPr>
              <a:defRPr/>
            </a:lvl1pPr>
          </a:lstStyle>
          <a:p>
            <a:pPr>
              <a:defRPr/>
            </a:pPr>
            <a:fld id="{2D97322A-1254-49B1-82A0-04B0058CCDAD}" type="datetime1">
              <a:rPr lang="es-PA" smtClean="0">
                <a:solidFill>
                  <a:srgbClr val="676A55">
                    <a:tint val="60000"/>
                    <a:satMod val="155000"/>
                  </a:srgbClr>
                </a:solidFill>
              </a:rPr>
              <a:pPr>
                <a:defRPr/>
              </a:pPr>
              <a:t>10/04/2014</a:t>
            </a:fld>
            <a:endParaRPr lang="es-PA" dirty="0">
              <a:solidFill>
                <a:srgbClr val="676A55">
                  <a:tint val="60000"/>
                  <a:satMod val="155000"/>
                </a:srgbClr>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63D91A13-02F5-42F1-B045-D6448550B87D}" type="slidenum">
              <a:rPr lang="es-PA">
                <a:solidFill>
                  <a:srgbClr val="EAEBDE">
                    <a:shade val="90000"/>
                  </a:srgbClr>
                </a:solidFill>
              </a:rPr>
              <a:pPr>
                <a:defRPr/>
              </a:pPr>
              <a:t>‹#›</a:t>
            </a:fld>
            <a:endParaRPr lang="es-PA" dirty="0">
              <a:solidFill>
                <a:srgbClr val="EAEBDE">
                  <a:shade val="90000"/>
                </a:srgbClr>
              </a:solidFill>
            </a:endParaRPr>
          </a:p>
        </p:txBody>
      </p:sp>
    </p:spTree>
    <p:extLst>
      <p:ext uri="{BB962C8B-B14F-4D97-AF65-F5344CB8AC3E}">
        <p14:creationId xmlns:p14="http://schemas.microsoft.com/office/powerpoint/2010/main" xmlns="" val="373565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n-U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imágenes prediseñadas"/>
          <p:cNvSpPr>
            <a:spLocks noGrp="1"/>
          </p:cNvSpPr>
          <p:nvPr>
            <p:ph type="clipArt" sz="half" idx="2"/>
          </p:nvPr>
        </p:nvSpPr>
        <p:spPr>
          <a:xfrm>
            <a:off x="4648200" y="1600200"/>
            <a:ext cx="4038600" cy="4525963"/>
          </a:xfrm>
        </p:spPr>
        <p:txBody>
          <a:bodyPr>
            <a:normAutofit/>
          </a:bodyPr>
          <a:lstStyle/>
          <a:p>
            <a:pPr lvl="0"/>
            <a:endParaRPr lang="en-US" noProof="0" dirty="0" smtClean="0"/>
          </a:p>
        </p:txBody>
      </p:sp>
      <p:sp>
        <p:nvSpPr>
          <p:cNvPr id="5" name="9 Marcador de fecha"/>
          <p:cNvSpPr>
            <a:spLocks noGrp="1"/>
          </p:cNvSpPr>
          <p:nvPr>
            <p:ph type="dt" sz="half" idx="10"/>
          </p:nvPr>
        </p:nvSpPr>
        <p:spPr/>
        <p:txBody>
          <a:bodyPr/>
          <a:lstStyle>
            <a:lvl1pPr>
              <a:defRPr/>
            </a:lvl1pPr>
          </a:lstStyle>
          <a:p>
            <a:pPr>
              <a:defRPr/>
            </a:pPr>
            <a:fld id="{30EB223B-8BFB-4A3B-991D-772670F7B0D4}" type="datetime1">
              <a:rPr lang="es-PA" smtClean="0">
                <a:solidFill>
                  <a:srgbClr val="676A55">
                    <a:tint val="60000"/>
                    <a:satMod val="155000"/>
                  </a:srgbClr>
                </a:solidFill>
              </a:rPr>
              <a:pPr>
                <a:defRPr/>
              </a:pPr>
              <a:t>10/04/2014</a:t>
            </a:fld>
            <a:endParaRPr lang="es-ES" dirty="0">
              <a:solidFill>
                <a:srgbClr val="676A55">
                  <a:tint val="60000"/>
                  <a:satMod val="155000"/>
                </a:srgbClr>
              </a:solidFill>
            </a:endParaRPr>
          </a:p>
        </p:txBody>
      </p:sp>
      <p:sp>
        <p:nvSpPr>
          <p:cNvPr id="6" name="21 Marcador de pie de página"/>
          <p:cNvSpPr>
            <a:spLocks noGrp="1"/>
          </p:cNvSpPr>
          <p:nvPr>
            <p:ph type="ftr" sz="quarter" idx="11"/>
          </p:nvPr>
        </p:nvSpPr>
        <p:spPr/>
        <p:txBody>
          <a:bodyPr/>
          <a:lstStyle>
            <a:lvl1pPr>
              <a:defRPr/>
            </a:lvl1pPr>
          </a:lstStyle>
          <a:p>
            <a:pPr>
              <a:defRPr/>
            </a:pPr>
            <a:r>
              <a:rPr lang="es-ES" dirty="0" smtClean="0">
                <a:solidFill>
                  <a:srgbClr val="676A55">
                    <a:tint val="60000"/>
                    <a:satMod val="155000"/>
                  </a:srgbClr>
                </a:solidFill>
              </a:rPr>
              <a:t>José Vicente Pachar Lucio - Panamá</a:t>
            </a:r>
            <a:endParaRPr lang="es-ES" dirty="0">
              <a:solidFill>
                <a:srgbClr val="676A55">
                  <a:tint val="60000"/>
                  <a:satMod val="155000"/>
                </a:srgbClr>
              </a:solidFill>
            </a:endParaRPr>
          </a:p>
        </p:txBody>
      </p:sp>
      <p:sp>
        <p:nvSpPr>
          <p:cNvPr id="7" name="17 Marcador de número de diapositiva"/>
          <p:cNvSpPr>
            <a:spLocks noGrp="1"/>
          </p:cNvSpPr>
          <p:nvPr>
            <p:ph type="sldNum" sz="quarter" idx="12"/>
          </p:nvPr>
        </p:nvSpPr>
        <p:spPr/>
        <p:txBody>
          <a:bodyPr/>
          <a:lstStyle>
            <a:lvl1pPr>
              <a:defRPr/>
            </a:lvl1pPr>
          </a:lstStyle>
          <a:p>
            <a:pPr>
              <a:defRPr/>
            </a:pPr>
            <a:fld id="{7CE1EABA-7321-4EC2-AC68-F5BD4E62A09D}" type="slidenum">
              <a:rPr lang="es-ES">
                <a:solidFill>
                  <a:srgbClr val="EAEBDE">
                    <a:shade val="90000"/>
                  </a:srgbClr>
                </a:solidFill>
              </a:rPr>
              <a:pPr>
                <a:defRPr/>
              </a:pPr>
              <a:t>‹#›</a:t>
            </a:fld>
            <a:endParaRPr lang="es-ES" dirty="0">
              <a:solidFill>
                <a:srgbClr val="EAEBDE">
                  <a:shade val="90000"/>
                </a:srgbClr>
              </a:solidFill>
            </a:endParaRPr>
          </a:p>
        </p:txBody>
      </p:sp>
    </p:spTree>
    <p:extLst>
      <p:ext uri="{BB962C8B-B14F-4D97-AF65-F5344CB8AC3E}">
        <p14:creationId xmlns:p14="http://schemas.microsoft.com/office/powerpoint/2010/main" xmlns="" val="166644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53C1D7D-15EC-4194-97A4-4B5F2F15004E}" type="datetime1">
              <a:rPr lang="es-PA" smtClean="0"/>
              <a:pPr/>
              <a:t>10/04/2014</a:t>
            </a:fld>
            <a:endParaRPr lang="es-PA" dirty="0"/>
          </a:p>
        </p:txBody>
      </p:sp>
      <p:sp>
        <p:nvSpPr>
          <p:cNvPr id="5" name="Footer Placeholder 4"/>
          <p:cNvSpPr>
            <a:spLocks noGrp="1"/>
          </p:cNvSpPr>
          <p:nvPr>
            <p:ph type="ftr" sz="quarter" idx="11"/>
          </p:nvPr>
        </p:nvSpPr>
        <p:spPr/>
        <p:txBody>
          <a:bodyPr/>
          <a:lstStyle/>
          <a:p>
            <a:r>
              <a:rPr lang="es-PA" dirty="0" smtClean="0"/>
              <a:t>José Vicente Pachar Lucio - Panamá</a:t>
            </a:r>
            <a:endParaRPr lang="es-PA" dirty="0"/>
          </a:p>
        </p:txBody>
      </p:sp>
      <p:sp>
        <p:nvSpPr>
          <p:cNvPr id="6" name="Slide Number Placeholder 5"/>
          <p:cNvSpPr>
            <a:spLocks noGrp="1"/>
          </p:cNvSpPr>
          <p:nvPr>
            <p:ph type="sldNum" sz="quarter" idx="12"/>
          </p:nvPr>
        </p:nvSpPr>
        <p:spPr/>
        <p:txBody>
          <a:bodyPr/>
          <a:lstStyle/>
          <a:p>
            <a:fld id="{23D15FD0-A45F-4F01-AA4F-4334EF5D20AC}" type="slidenum">
              <a:rPr lang="es-PA" smtClean="0"/>
              <a:pPr/>
              <a:t>‹#›</a:t>
            </a:fld>
            <a:endParaRPr lang="es-PA"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8ED2964-F5C1-469C-BD9B-CC01145631E2}" type="datetime1">
              <a:rPr lang="es-PA" smtClean="0"/>
              <a:pPr/>
              <a:t>10/04/2014</a:t>
            </a:fld>
            <a:endParaRPr lang="es-PA" dirty="0"/>
          </a:p>
        </p:txBody>
      </p:sp>
      <p:sp>
        <p:nvSpPr>
          <p:cNvPr id="6" name="Footer Placeholder 5"/>
          <p:cNvSpPr>
            <a:spLocks noGrp="1"/>
          </p:cNvSpPr>
          <p:nvPr>
            <p:ph type="ftr" sz="quarter" idx="11"/>
          </p:nvPr>
        </p:nvSpPr>
        <p:spPr/>
        <p:txBody>
          <a:bodyPr/>
          <a:lstStyle/>
          <a:p>
            <a:r>
              <a:rPr lang="es-PA" dirty="0" smtClean="0"/>
              <a:t>José Vicente Pachar Lucio - Panamá</a:t>
            </a:r>
            <a:endParaRPr lang="es-PA" dirty="0"/>
          </a:p>
        </p:txBody>
      </p:sp>
      <p:sp>
        <p:nvSpPr>
          <p:cNvPr id="7" name="Slide Number Placeholder 6"/>
          <p:cNvSpPr>
            <a:spLocks noGrp="1"/>
          </p:cNvSpPr>
          <p:nvPr>
            <p:ph type="sldNum" sz="quarter" idx="12"/>
          </p:nvPr>
        </p:nvSpPr>
        <p:spPr/>
        <p:txBody>
          <a:bodyPr/>
          <a:lstStyle/>
          <a:p>
            <a:fld id="{23D15FD0-A45F-4F01-AA4F-4334EF5D20AC}" type="slidenum">
              <a:rPr lang="es-PA" smtClean="0"/>
              <a:pPr/>
              <a:t>‹#›</a:t>
            </a:fld>
            <a:endParaRPr lang="es-P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27583AE-E396-4B67-9286-2DABD62F54C8}" type="datetime1">
              <a:rPr lang="es-PA" smtClean="0"/>
              <a:pPr/>
              <a:t>10/04/2014</a:t>
            </a:fld>
            <a:endParaRPr lang="es-PA" dirty="0"/>
          </a:p>
        </p:txBody>
      </p:sp>
      <p:sp>
        <p:nvSpPr>
          <p:cNvPr id="8" name="Footer Placeholder 7"/>
          <p:cNvSpPr>
            <a:spLocks noGrp="1"/>
          </p:cNvSpPr>
          <p:nvPr>
            <p:ph type="ftr" sz="quarter" idx="11"/>
          </p:nvPr>
        </p:nvSpPr>
        <p:spPr/>
        <p:txBody>
          <a:bodyPr/>
          <a:lstStyle/>
          <a:p>
            <a:r>
              <a:rPr lang="es-PA" dirty="0" smtClean="0"/>
              <a:t>José Vicente Pachar Lucio - Panamá</a:t>
            </a:r>
            <a:endParaRPr lang="es-PA" dirty="0"/>
          </a:p>
        </p:txBody>
      </p:sp>
      <p:sp>
        <p:nvSpPr>
          <p:cNvPr id="9" name="Slide Number Placeholder 8"/>
          <p:cNvSpPr>
            <a:spLocks noGrp="1"/>
          </p:cNvSpPr>
          <p:nvPr>
            <p:ph type="sldNum" sz="quarter" idx="12"/>
          </p:nvPr>
        </p:nvSpPr>
        <p:spPr/>
        <p:txBody>
          <a:bodyPr/>
          <a:lstStyle/>
          <a:p>
            <a:fld id="{23D15FD0-A45F-4F01-AA4F-4334EF5D20AC}" type="slidenum">
              <a:rPr lang="es-PA" smtClean="0"/>
              <a:pPr/>
              <a:t>‹#›</a:t>
            </a:fld>
            <a:endParaRPr lang="es-PA"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DC02653F-249D-43D5-866F-3E3B8AF80125}" type="datetime1">
              <a:rPr lang="es-PA" smtClean="0"/>
              <a:pPr/>
              <a:t>10/04/2014</a:t>
            </a:fld>
            <a:endParaRPr lang="es-PA" dirty="0"/>
          </a:p>
        </p:txBody>
      </p:sp>
      <p:sp>
        <p:nvSpPr>
          <p:cNvPr id="4" name="Footer Placeholder 3"/>
          <p:cNvSpPr>
            <a:spLocks noGrp="1"/>
          </p:cNvSpPr>
          <p:nvPr>
            <p:ph type="ftr" sz="quarter" idx="11"/>
          </p:nvPr>
        </p:nvSpPr>
        <p:spPr/>
        <p:txBody>
          <a:bodyPr/>
          <a:lstStyle/>
          <a:p>
            <a:r>
              <a:rPr lang="es-PA" dirty="0" smtClean="0"/>
              <a:t>José Vicente Pachar Lucio - Panamá</a:t>
            </a:r>
            <a:endParaRPr lang="es-PA" dirty="0"/>
          </a:p>
        </p:txBody>
      </p:sp>
      <p:sp>
        <p:nvSpPr>
          <p:cNvPr id="5" name="Slide Number Placeholder 4"/>
          <p:cNvSpPr>
            <a:spLocks noGrp="1"/>
          </p:cNvSpPr>
          <p:nvPr>
            <p:ph type="sldNum" sz="quarter" idx="12"/>
          </p:nvPr>
        </p:nvSpPr>
        <p:spPr/>
        <p:txBody>
          <a:bodyPr/>
          <a:lstStyle/>
          <a:p>
            <a:fld id="{23D15FD0-A45F-4F01-AA4F-4334EF5D20AC}" type="slidenum">
              <a:rPr lang="es-PA" smtClean="0"/>
              <a:pPr/>
              <a:t>‹#›</a:t>
            </a:fld>
            <a:endParaRPr lang="es-P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DF469-14E7-4B08-98F7-106B6CC96A90}" type="datetime1">
              <a:rPr lang="es-PA" smtClean="0"/>
              <a:pPr/>
              <a:t>10/04/2014</a:t>
            </a:fld>
            <a:endParaRPr lang="es-PA" dirty="0"/>
          </a:p>
        </p:txBody>
      </p:sp>
      <p:sp>
        <p:nvSpPr>
          <p:cNvPr id="3" name="Footer Placeholder 2"/>
          <p:cNvSpPr>
            <a:spLocks noGrp="1"/>
          </p:cNvSpPr>
          <p:nvPr>
            <p:ph type="ftr" sz="quarter" idx="11"/>
          </p:nvPr>
        </p:nvSpPr>
        <p:spPr/>
        <p:txBody>
          <a:bodyPr/>
          <a:lstStyle/>
          <a:p>
            <a:r>
              <a:rPr lang="es-PA" dirty="0" smtClean="0"/>
              <a:t>José Vicente Pachar Lucio - Panamá</a:t>
            </a:r>
            <a:endParaRPr lang="es-PA" dirty="0"/>
          </a:p>
        </p:txBody>
      </p:sp>
      <p:sp>
        <p:nvSpPr>
          <p:cNvPr id="4" name="Slide Number Placeholder 3"/>
          <p:cNvSpPr>
            <a:spLocks noGrp="1"/>
          </p:cNvSpPr>
          <p:nvPr>
            <p:ph type="sldNum" sz="quarter" idx="12"/>
          </p:nvPr>
        </p:nvSpPr>
        <p:spPr/>
        <p:txBody>
          <a:bodyPr/>
          <a:lstStyle/>
          <a:p>
            <a:fld id="{23D15FD0-A45F-4F01-AA4F-4334EF5D20AC}" type="slidenum">
              <a:rPr lang="es-PA" smtClean="0"/>
              <a:pPr/>
              <a:t>‹#›</a:t>
            </a:fld>
            <a:endParaRPr lang="es-P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E88E546-EB98-473B-BE82-6F7B37E23F2E}" type="datetime1">
              <a:rPr lang="es-PA" smtClean="0"/>
              <a:pPr/>
              <a:t>10/04/2014</a:t>
            </a:fld>
            <a:endParaRPr lang="es-PA" dirty="0"/>
          </a:p>
        </p:txBody>
      </p:sp>
      <p:sp>
        <p:nvSpPr>
          <p:cNvPr id="6" name="Footer Placeholder 5"/>
          <p:cNvSpPr>
            <a:spLocks noGrp="1"/>
          </p:cNvSpPr>
          <p:nvPr>
            <p:ph type="ftr" sz="quarter" idx="11"/>
          </p:nvPr>
        </p:nvSpPr>
        <p:spPr/>
        <p:txBody>
          <a:bodyPr/>
          <a:lstStyle/>
          <a:p>
            <a:r>
              <a:rPr lang="es-PA" dirty="0" smtClean="0"/>
              <a:t>José Vicente Pachar Lucio - Panamá</a:t>
            </a:r>
            <a:endParaRPr lang="es-PA" dirty="0"/>
          </a:p>
        </p:txBody>
      </p:sp>
      <p:sp>
        <p:nvSpPr>
          <p:cNvPr id="7" name="Slide Number Placeholder 6"/>
          <p:cNvSpPr>
            <a:spLocks noGrp="1"/>
          </p:cNvSpPr>
          <p:nvPr>
            <p:ph type="sldNum" sz="quarter" idx="12"/>
          </p:nvPr>
        </p:nvSpPr>
        <p:spPr/>
        <p:txBody>
          <a:bodyPr/>
          <a:lstStyle/>
          <a:p>
            <a:fld id="{23D15FD0-A45F-4F01-AA4F-4334EF5D20AC}" type="slidenum">
              <a:rPr lang="es-PA" smtClean="0"/>
              <a:pPr/>
              <a:t>‹#›</a:t>
            </a:fld>
            <a:endParaRPr lang="es-PA"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075728E-B3FF-4E31-A196-E25E5B0041DD}" type="datetime1">
              <a:rPr lang="es-PA" smtClean="0"/>
              <a:pPr/>
              <a:t>10/04/2014</a:t>
            </a:fld>
            <a:endParaRPr lang="es-PA" dirty="0"/>
          </a:p>
        </p:txBody>
      </p:sp>
      <p:sp>
        <p:nvSpPr>
          <p:cNvPr id="6" name="Footer Placeholder 5"/>
          <p:cNvSpPr>
            <a:spLocks noGrp="1"/>
          </p:cNvSpPr>
          <p:nvPr>
            <p:ph type="ftr" sz="quarter" idx="11"/>
          </p:nvPr>
        </p:nvSpPr>
        <p:spPr/>
        <p:txBody>
          <a:bodyPr/>
          <a:lstStyle/>
          <a:p>
            <a:r>
              <a:rPr lang="es-PA" dirty="0" smtClean="0"/>
              <a:t>José Vicente Pachar Lucio - Panamá</a:t>
            </a:r>
            <a:endParaRPr lang="es-PA" dirty="0"/>
          </a:p>
        </p:txBody>
      </p:sp>
      <p:sp>
        <p:nvSpPr>
          <p:cNvPr id="7" name="Slide Number Placeholder 6"/>
          <p:cNvSpPr>
            <a:spLocks noGrp="1"/>
          </p:cNvSpPr>
          <p:nvPr>
            <p:ph type="sldNum" sz="quarter" idx="12"/>
          </p:nvPr>
        </p:nvSpPr>
        <p:spPr/>
        <p:txBody>
          <a:bodyPr/>
          <a:lstStyle/>
          <a:p>
            <a:fld id="{23D15FD0-A45F-4F01-AA4F-4334EF5D20AC}" type="slidenum">
              <a:rPr lang="es-PA" smtClean="0"/>
              <a:pPr/>
              <a:t>‹#›</a:t>
            </a:fld>
            <a:endParaRPr lang="es-P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49DAEE12-2540-4CCC-81B0-0B3764731E0D}" type="datetime1">
              <a:rPr lang="es-PA" smtClean="0"/>
              <a:pPr/>
              <a:t>10/04/2014</a:t>
            </a:fld>
            <a:endParaRPr lang="es-PA"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lang="es-PA" dirty="0" smtClean="0"/>
              <a:t>José Vicente Pachar Lucio - Panamá</a:t>
            </a:r>
            <a:endParaRPr lang="es-PA"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3D15FD0-A45F-4F01-AA4F-4334EF5D20AC}" type="slidenum">
              <a:rPr lang="es-PA" smtClean="0"/>
              <a:pPr/>
              <a:t>‹#›</a:t>
            </a:fld>
            <a:endParaRPr lang="es-P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7" name="6 Redondear rectángulo de esquina diagonal"/>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dirty="0">
              <a:solidFill>
                <a:prstClr val="white"/>
              </a:solidFill>
            </a:endParaRPr>
          </a:p>
        </p:txBody>
      </p:sp>
      <p:sp>
        <p:nvSpPr>
          <p:cNvPr id="3" name="2 Marcador de pie de página"/>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chemeClr val="bg2">
                    <a:tint val="60000"/>
                    <a:satMod val="155000"/>
                  </a:schemeClr>
                </a:solidFill>
              </a:defRPr>
            </a:lvl1pPr>
            <a:extLst/>
          </a:lstStyle>
          <a:p>
            <a:pPr fontAlgn="base">
              <a:spcBef>
                <a:spcPct val="0"/>
              </a:spcBef>
              <a:spcAft>
                <a:spcPct val="0"/>
              </a:spcAft>
              <a:defRPr/>
            </a:pPr>
            <a:r>
              <a:rPr lang="es-PA" dirty="0" smtClean="0">
                <a:solidFill>
                  <a:srgbClr val="676A55">
                    <a:tint val="60000"/>
                    <a:satMod val="155000"/>
                  </a:srgbClr>
                </a:solidFill>
                <a:latin typeface="Arial" charset="0"/>
                <a:cs typeface="Arial" charset="0"/>
              </a:rPr>
              <a:t>José Vicente Pachar Lucio - Panamá</a:t>
            </a:r>
            <a:endParaRPr lang="es-PA" dirty="0">
              <a:solidFill>
                <a:srgbClr val="676A55">
                  <a:tint val="60000"/>
                  <a:satMod val="155000"/>
                </a:srgbClr>
              </a:solidFill>
              <a:latin typeface="Arial" charset="0"/>
              <a:cs typeface="Arial" charset="0"/>
            </a:endParaRPr>
          </a:p>
        </p:txBody>
      </p:sp>
      <p:sp>
        <p:nvSpPr>
          <p:cNvPr id="14" name="13 Marcador de fecha"/>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chemeClr val="bg2">
                    <a:tint val="60000"/>
                    <a:satMod val="155000"/>
                  </a:schemeClr>
                </a:solidFill>
              </a:defRPr>
            </a:lvl1pPr>
            <a:extLst/>
          </a:lstStyle>
          <a:p>
            <a:pPr fontAlgn="base">
              <a:spcBef>
                <a:spcPct val="0"/>
              </a:spcBef>
              <a:spcAft>
                <a:spcPct val="0"/>
              </a:spcAft>
              <a:defRPr/>
            </a:pPr>
            <a:fld id="{D5F20860-8257-4956-82AA-72712DAF5EC3}" type="datetime1">
              <a:rPr lang="es-PA" smtClean="0">
                <a:solidFill>
                  <a:srgbClr val="676A55">
                    <a:tint val="60000"/>
                    <a:satMod val="155000"/>
                  </a:srgbClr>
                </a:solidFill>
                <a:latin typeface="Arial" charset="0"/>
                <a:cs typeface="Arial" charset="0"/>
              </a:rPr>
              <a:pPr fontAlgn="base">
                <a:spcBef>
                  <a:spcPct val="0"/>
                </a:spcBef>
                <a:spcAft>
                  <a:spcPct val="0"/>
                </a:spcAft>
                <a:defRPr/>
              </a:pPr>
              <a:t>10/04/2014</a:t>
            </a:fld>
            <a:endParaRPr lang="es-PA" dirty="0">
              <a:solidFill>
                <a:srgbClr val="676A55">
                  <a:tint val="60000"/>
                  <a:satMod val="155000"/>
                </a:srgbClr>
              </a:solidFill>
              <a:latin typeface="Arial" charset="0"/>
              <a:cs typeface="Arial" charset="0"/>
            </a:endParaRPr>
          </a:p>
        </p:txBody>
      </p:sp>
      <p:sp>
        <p:nvSpPr>
          <p:cNvPr id="23" name="22 Marcador de número de diapositiva"/>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fontAlgn="base">
              <a:spcBef>
                <a:spcPct val="0"/>
              </a:spcBef>
              <a:spcAft>
                <a:spcPct val="0"/>
              </a:spcAft>
              <a:defRPr/>
            </a:pPr>
            <a:fld id="{F8706E3B-8109-44F9-AB8D-EDE410D996AB}" type="slidenum">
              <a:rPr lang="es-PA">
                <a:solidFill>
                  <a:srgbClr val="EAEBDE">
                    <a:shade val="90000"/>
                  </a:srgbClr>
                </a:solidFill>
                <a:latin typeface="Arial" charset="0"/>
                <a:cs typeface="Arial" charset="0"/>
              </a:rPr>
              <a:pPr fontAlgn="base">
                <a:spcBef>
                  <a:spcPct val="0"/>
                </a:spcBef>
                <a:spcAft>
                  <a:spcPct val="0"/>
                </a:spcAft>
                <a:defRPr/>
              </a:pPr>
              <a:t>‹#›</a:t>
            </a:fld>
            <a:endParaRPr lang="es-PA" dirty="0">
              <a:solidFill>
                <a:srgbClr val="EAEBDE">
                  <a:shade val="90000"/>
                </a:srgbClr>
              </a:solidFill>
              <a:latin typeface="Arial" charset="0"/>
              <a:cs typeface="Arial" charset="0"/>
            </a:endParaRPr>
          </a:p>
        </p:txBody>
      </p:sp>
      <p:sp>
        <p:nvSpPr>
          <p:cNvPr id="22" name="21 Marcador de título"/>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es-ES" smtClean="0"/>
              <a:t>Haga clic para modificar el estilo de título del patrón</a:t>
            </a:r>
            <a:endParaRPr lang="en-US"/>
          </a:p>
        </p:txBody>
      </p:sp>
      <p:sp>
        <p:nvSpPr>
          <p:cNvPr id="1033" name="12 Marcador de texto"/>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A" smtClean="0"/>
              <a:t>Haga clic para modificar el estilo de texto del patrón</a:t>
            </a:r>
          </a:p>
          <a:p>
            <a:pPr lvl="1"/>
            <a:r>
              <a:rPr lang="es-ES" altLang="es-PA" smtClean="0"/>
              <a:t>Segundo nivel</a:t>
            </a:r>
          </a:p>
          <a:p>
            <a:pPr lvl="2"/>
            <a:r>
              <a:rPr lang="es-ES" altLang="es-PA" smtClean="0"/>
              <a:t>Tercer nivel</a:t>
            </a:r>
          </a:p>
          <a:p>
            <a:pPr lvl="3"/>
            <a:r>
              <a:rPr lang="es-ES" altLang="es-PA" smtClean="0"/>
              <a:t>Cuarto nivel</a:t>
            </a:r>
          </a:p>
          <a:p>
            <a:pPr lvl="4"/>
            <a:r>
              <a:rPr lang="es-ES" altLang="es-PA" smtClean="0"/>
              <a:t>Quinto nivel</a:t>
            </a:r>
            <a:endParaRPr lang="en-US" altLang="es-PA" smtClean="0"/>
          </a:p>
        </p:txBody>
      </p:sp>
    </p:spTree>
    <p:extLst>
      <p:ext uri="{BB962C8B-B14F-4D97-AF65-F5344CB8AC3E}">
        <p14:creationId xmlns:p14="http://schemas.microsoft.com/office/powerpoint/2010/main" xmlns="" val="233758618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marL="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algn="r" rtl="0" eaLnBrk="0" fontAlgn="base" hangingPunct="0">
        <a:spcBef>
          <a:spcPct val="0"/>
        </a:spcBef>
        <a:spcAft>
          <a:spcPct val="0"/>
        </a:spcAft>
        <a:defRPr sz="4600">
          <a:solidFill>
            <a:srgbClr val="E7EACB"/>
          </a:solidFill>
          <a:latin typeface="Rockwell" pitchFamily="18" charset="0"/>
        </a:defRPr>
      </a:lvl2pPr>
      <a:lvl3pPr marL="53975" algn="r" rtl="0" eaLnBrk="0" fontAlgn="base" hangingPunct="0">
        <a:spcBef>
          <a:spcPct val="0"/>
        </a:spcBef>
        <a:spcAft>
          <a:spcPct val="0"/>
        </a:spcAft>
        <a:defRPr sz="4600">
          <a:solidFill>
            <a:srgbClr val="E7EACB"/>
          </a:solidFill>
          <a:latin typeface="Rockwell" pitchFamily="18" charset="0"/>
        </a:defRPr>
      </a:lvl3pPr>
      <a:lvl4pPr marL="53975" algn="r" rtl="0" eaLnBrk="0" fontAlgn="base" hangingPunct="0">
        <a:spcBef>
          <a:spcPct val="0"/>
        </a:spcBef>
        <a:spcAft>
          <a:spcPct val="0"/>
        </a:spcAft>
        <a:defRPr sz="4600">
          <a:solidFill>
            <a:srgbClr val="E7EACB"/>
          </a:solidFill>
          <a:latin typeface="Rockwell" pitchFamily="18" charset="0"/>
        </a:defRPr>
      </a:lvl4pPr>
      <a:lvl5pPr marL="53975" algn="r" rtl="0" eaLnBrk="0" fontAlgn="base" hangingPunct="0">
        <a:spcBef>
          <a:spcPct val="0"/>
        </a:spcBef>
        <a:spcAft>
          <a:spcPct val="0"/>
        </a:spcAft>
        <a:defRPr sz="4600">
          <a:solidFill>
            <a:srgbClr val="E7EACB"/>
          </a:solidFill>
          <a:latin typeface="Rockwell" pitchFamily="18" charset="0"/>
        </a:defRPr>
      </a:lvl5pPr>
      <a:lvl6pPr marL="511175" algn="r" rtl="0" fontAlgn="base">
        <a:spcBef>
          <a:spcPct val="0"/>
        </a:spcBef>
        <a:spcAft>
          <a:spcPct val="0"/>
        </a:spcAft>
        <a:defRPr sz="4600">
          <a:solidFill>
            <a:srgbClr val="E7EACB"/>
          </a:solidFill>
          <a:latin typeface="Rockwell" pitchFamily="18" charset="0"/>
        </a:defRPr>
      </a:lvl6pPr>
      <a:lvl7pPr marL="968375" algn="r" rtl="0" fontAlgn="base">
        <a:spcBef>
          <a:spcPct val="0"/>
        </a:spcBef>
        <a:spcAft>
          <a:spcPct val="0"/>
        </a:spcAft>
        <a:defRPr sz="4600">
          <a:solidFill>
            <a:srgbClr val="E7EACB"/>
          </a:solidFill>
          <a:latin typeface="Rockwell" pitchFamily="18" charset="0"/>
        </a:defRPr>
      </a:lvl7pPr>
      <a:lvl8pPr marL="1425575" algn="r" rtl="0" fontAlgn="base">
        <a:spcBef>
          <a:spcPct val="0"/>
        </a:spcBef>
        <a:spcAft>
          <a:spcPct val="0"/>
        </a:spcAft>
        <a:defRPr sz="4600">
          <a:solidFill>
            <a:srgbClr val="E7EACB"/>
          </a:solidFill>
          <a:latin typeface="Rockwell" pitchFamily="18" charset="0"/>
        </a:defRPr>
      </a:lvl8pPr>
      <a:lvl9pPr marL="18827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2.wav"/><Relationship Id="rId7"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sz="3600" b="1" dirty="0">
              <a:solidFill>
                <a:srgbClr val="FF6600"/>
              </a:solidFill>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a:xfrm>
            <a:off x="457200" y="1600200"/>
            <a:ext cx="8218488" cy="4924425"/>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an amalgamation of </a:t>
            </a:r>
            <a:r>
              <a:rPr lang="en-US" sz="2000" dirty="0" smtClean="0">
                <a:latin typeface="+mj-lt"/>
                <a:hlinkClick r:id="rId2" tooltip="Open Access publications"/>
              </a:rPr>
              <a:t>Open Access publications</a:t>
            </a:r>
            <a:r>
              <a:rPr lang="en-US" sz="2000" dirty="0" smtClean="0">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latin typeface="+mj-lt"/>
                <a:hlinkClick r:id="rId3" tooltip="scholarly journals"/>
              </a:rPr>
              <a:t>scholarly journals</a:t>
            </a:r>
            <a:r>
              <a:rPr lang="en-US" sz="2000" dirty="0" smtClean="0">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latin typeface="+mj-lt"/>
                <a:hlinkClick r:id="rId4" tooltip="International conferences"/>
              </a:rPr>
              <a:t>International conferences</a:t>
            </a:r>
            <a:r>
              <a:rPr lang="en-US" sz="2000" dirty="0" smtClean="0">
                <a:latin typeface="+mj-lt"/>
              </a:rPr>
              <a:t> annually across the globe, where knowledge transfer takes place through debates, round table discussions, poster presentations, workshops, symposia and exhibitions</a:t>
            </a:r>
            <a:r>
              <a:rPr lang="en-US" sz="1800" dirty="0" smtClean="0">
                <a:latin typeface="+mj-lt"/>
              </a:rPr>
              <a:t>.</a:t>
            </a:r>
            <a:endParaRPr lang="en-US" sz="1800" dirty="0">
              <a:latin typeface="+mj-l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FORENSIC PATHOLOGY</a:t>
            </a:r>
            <a:endParaRPr lang="es-PA" dirty="0"/>
          </a:p>
        </p:txBody>
      </p:sp>
      <p:sp>
        <p:nvSpPr>
          <p:cNvPr id="4" name="3 Marcador de contenido"/>
          <p:cNvSpPr>
            <a:spLocks noGrp="1"/>
          </p:cNvSpPr>
          <p:nvPr>
            <p:ph sz="half" idx="2"/>
          </p:nvPr>
        </p:nvSpPr>
        <p:spPr/>
        <p:txBody>
          <a:bodyPr/>
          <a:lstStyle/>
          <a:p>
            <a:r>
              <a:rPr lang="es-PA" dirty="0" smtClean="0"/>
              <a:t>Forensic Sciences and Medico Legal Institute of Panamá</a:t>
            </a:r>
          </a:p>
          <a:p>
            <a:r>
              <a:rPr lang="es-PA" dirty="0" smtClean="0"/>
              <a:t>Forensic Pathology Department</a:t>
            </a:r>
          </a:p>
          <a:p>
            <a:r>
              <a:rPr lang="es-PA" dirty="0" smtClean="0"/>
              <a:t>1.200 autopsies per year</a:t>
            </a:r>
          </a:p>
          <a:p>
            <a:r>
              <a:rPr lang="es-PA" dirty="0" smtClean="0"/>
              <a:t>10% decomposed bodies</a:t>
            </a:r>
            <a:endParaRPr lang="es-PA" dirty="0"/>
          </a:p>
        </p:txBody>
      </p:sp>
      <p:pic>
        <p:nvPicPr>
          <p:cNvPr id="5122" name="Picture 2" descr="http://www.prensa.com/sites/default/files/imagecache/normal_aspect/updata/2012/05/27/impreso/173709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604798"/>
            <a:ext cx="3384376" cy="172819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8 Marcador de contenido"/>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665718" y="3501008"/>
            <a:ext cx="3360373" cy="2520280"/>
          </a:xfrm>
        </p:spPr>
      </p:pic>
      <p:sp>
        <p:nvSpPr>
          <p:cNvPr id="6" name="5 Marcador de número de diapositiva"/>
          <p:cNvSpPr>
            <a:spLocks noGrp="1"/>
          </p:cNvSpPr>
          <p:nvPr>
            <p:ph type="sldNum" sz="quarter" idx="12"/>
          </p:nvPr>
        </p:nvSpPr>
        <p:spPr/>
        <p:txBody>
          <a:bodyPr/>
          <a:lstStyle/>
          <a:p>
            <a:fld id="{23D15FD0-A45F-4F01-AA4F-4334EF5D20AC}" type="slidenum">
              <a:rPr lang="es-PA" smtClean="0"/>
              <a:pPr/>
              <a:t>10</a:t>
            </a:fld>
            <a:endParaRPr lang="es-PA" dirty="0"/>
          </a:p>
        </p:txBody>
      </p:sp>
      <p:sp>
        <p:nvSpPr>
          <p:cNvPr id="7" name="6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3376634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PA" dirty="0" smtClean="0"/>
              <a:t>DECOMPOSITION STUDIES</a:t>
            </a:r>
            <a:endParaRPr lang="es-PA" dirty="0"/>
          </a:p>
        </p:txBody>
      </p:sp>
      <p:sp>
        <p:nvSpPr>
          <p:cNvPr id="6" name="5 Marcador de contenido"/>
          <p:cNvSpPr>
            <a:spLocks noGrp="1"/>
          </p:cNvSpPr>
          <p:nvPr>
            <p:ph idx="1"/>
          </p:nvPr>
        </p:nvSpPr>
        <p:spPr>
          <a:xfrm>
            <a:off x="1547664" y="1600200"/>
            <a:ext cx="6120680" cy="4876800"/>
          </a:xfrm>
        </p:spPr>
        <p:txBody>
          <a:bodyPr/>
          <a:lstStyle/>
          <a:p>
            <a:r>
              <a:rPr lang="es-PA" dirty="0" smtClean="0"/>
              <a:t>Most of the available studies refer to decomposition in temperate enviroments or with marked seasonal variations.</a:t>
            </a:r>
          </a:p>
          <a:p>
            <a:r>
              <a:rPr lang="es-PA" dirty="0" smtClean="0"/>
              <a:t>Important to consider specific local factors in conditions of high temperature and humidity</a:t>
            </a:r>
          </a:p>
          <a:p>
            <a:r>
              <a:rPr lang="es-PA" dirty="0" smtClean="0"/>
              <a:t>Other factors: animal activity, dificulties and handling and transportation and preservation of the body</a:t>
            </a:r>
            <a:endParaRPr lang="es-PA" dirty="0"/>
          </a:p>
        </p:txBody>
      </p:sp>
      <p:sp>
        <p:nvSpPr>
          <p:cNvPr id="4" name="3 Marcador de número de diapositiva"/>
          <p:cNvSpPr>
            <a:spLocks noGrp="1"/>
          </p:cNvSpPr>
          <p:nvPr>
            <p:ph type="sldNum" sz="quarter" idx="12"/>
          </p:nvPr>
        </p:nvSpPr>
        <p:spPr/>
        <p:txBody>
          <a:bodyPr/>
          <a:lstStyle/>
          <a:p>
            <a:fld id="{23D15FD0-A45F-4F01-AA4F-4334EF5D20AC}" type="slidenum">
              <a:rPr lang="es-PA" smtClean="0"/>
              <a:pPr/>
              <a:t>11</a:t>
            </a:fld>
            <a:endParaRPr lang="es-PA" dirty="0"/>
          </a:p>
        </p:txBody>
      </p:sp>
      <p:sp>
        <p:nvSpPr>
          <p:cNvPr id="7" name="6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2496964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PA" smtClean="0"/>
              <a:t>José Vicente Pachar Lucio - Panamá</a:t>
            </a:r>
            <a:endParaRPr lang="es-PA" dirty="0"/>
          </a:p>
        </p:txBody>
      </p:sp>
      <p:sp>
        <p:nvSpPr>
          <p:cNvPr id="5" name="4 Marcador de número de diapositiva"/>
          <p:cNvSpPr>
            <a:spLocks noGrp="1"/>
          </p:cNvSpPr>
          <p:nvPr>
            <p:ph type="sldNum" sz="quarter" idx="12"/>
          </p:nvPr>
        </p:nvSpPr>
        <p:spPr/>
        <p:txBody>
          <a:bodyPr/>
          <a:lstStyle/>
          <a:p>
            <a:fld id="{23D15FD0-A45F-4F01-AA4F-4334EF5D20AC}" type="slidenum">
              <a:rPr lang="es-PA" smtClean="0"/>
              <a:pPr/>
              <a:t>12</a:t>
            </a:fld>
            <a:endParaRPr lang="es-PA" dirty="0"/>
          </a:p>
        </p:txBody>
      </p:sp>
      <p:graphicFrame>
        <p:nvGraphicFramePr>
          <p:cNvPr id="6" name="5 Tabla"/>
          <p:cNvGraphicFramePr>
            <a:graphicFrameLocks noGrp="1"/>
          </p:cNvGraphicFramePr>
          <p:nvPr>
            <p:extLst>
              <p:ext uri="{D42A27DB-BD31-4B8C-83A1-F6EECF244321}">
                <p14:modId xmlns:p14="http://schemas.microsoft.com/office/powerpoint/2010/main" xmlns="" val="1672500941"/>
              </p:ext>
            </p:extLst>
          </p:nvPr>
        </p:nvGraphicFramePr>
        <p:xfrm>
          <a:off x="1475657" y="1340760"/>
          <a:ext cx="6192686" cy="4912720"/>
        </p:xfrm>
        <a:graphic>
          <a:graphicData uri="http://schemas.openxmlformats.org/drawingml/2006/table">
            <a:tbl>
              <a:tblPr firstRow="1" firstCol="1" bandRow="1">
                <a:tableStyleId>{5C22544A-7EE6-4342-B048-85BDC9FD1C3A}</a:tableStyleId>
              </a:tblPr>
              <a:tblGrid>
                <a:gridCol w="1381287"/>
                <a:gridCol w="1381287"/>
                <a:gridCol w="1381287"/>
                <a:gridCol w="2048825"/>
              </a:tblGrid>
              <a:tr h="307045">
                <a:tc>
                  <a:txBody>
                    <a:bodyPr/>
                    <a:lstStyle/>
                    <a:p>
                      <a:pPr marL="382270" algn="l">
                        <a:lnSpc>
                          <a:spcPts val="1780"/>
                        </a:lnSpc>
                        <a:spcAft>
                          <a:spcPts val="0"/>
                        </a:spcAft>
                      </a:pPr>
                      <a:r>
                        <a:rPr lang="en-US" sz="1000" kern="100" spc="-5" dirty="0">
                          <a:effectLst/>
                        </a:rPr>
                        <a:t>Di</a:t>
                      </a:r>
                      <a:r>
                        <a:rPr lang="en-US" sz="1000" kern="100" spc="45" dirty="0">
                          <a:effectLst/>
                        </a:rPr>
                        <a:t> </a:t>
                      </a:r>
                      <a:r>
                        <a:rPr lang="en-US" sz="1000" kern="100" spc="-5" dirty="0" err="1">
                          <a:effectLst/>
                        </a:rPr>
                        <a:t>Maio</a:t>
                      </a:r>
                      <a:endParaRPr lang="es-PA" sz="1050" kern="100" dirty="0">
                        <a:effectLst/>
                        <a:latin typeface="Calibri"/>
                        <a:ea typeface="SimSun"/>
                        <a:cs typeface="Times New Roman"/>
                      </a:endParaRPr>
                    </a:p>
                  </a:txBody>
                  <a:tcPr marL="0" marR="0" marT="0" marB="0"/>
                </a:tc>
                <a:tc>
                  <a:txBody>
                    <a:bodyPr/>
                    <a:lstStyle/>
                    <a:p>
                      <a:pPr marL="153035" algn="l">
                        <a:lnSpc>
                          <a:spcPts val="1780"/>
                        </a:lnSpc>
                        <a:spcAft>
                          <a:spcPts val="0"/>
                        </a:spcAft>
                      </a:pPr>
                      <a:r>
                        <a:rPr lang="en-US" sz="1000" kern="100" dirty="0" smtClean="0">
                          <a:effectLst/>
                          <a:latin typeface="+mn-lt"/>
                          <a:ea typeface="+mn-ea"/>
                          <a:cs typeface="+mn-cs"/>
                        </a:rPr>
                        <a:t>         USA</a:t>
                      </a:r>
                      <a:endParaRPr lang="es-PA" sz="1050" kern="100" dirty="0">
                        <a:effectLst/>
                        <a:latin typeface="Calibri"/>
                        <a:ea typeface="SimSun"/>
                        <a:cs typeface="Times New Roman"/>
                      </a:endParaRPr>
                    </a:p>
                  </a:txBody>
                  <a:tcPr marL="0" marR="0" marT="0" marB="0"/>
                </a:tc>
                <a:tc>
                  <a:txBody>
                    <a:bodyPr/>
                    <a:lstStyle/>
                    <a:p>
                      <a:pPr marL="427990" algn="l">
                        <a:lnSpc>
                          <a:spcPts val="1780"/>
                        </a:lnSpc>
                        <a:spcAft>
                          <a:spcPts val="0"/>
                        </a:spcAft>
                      </a:pPr>
                      <a:r>
                        <a:rPr lang="en-US" sz="1000" kern="100" spc="-5" dirty="0">
                          <a:effectLst/>
                        </a:rPr>
                        <a:t>Horas</a:t>
                      </a:r>
                      <a:endParaRPr lang="es-PA" sz="1050" kern="100" dirty="0">
                        <a:effectLst/>
                        <a:latin typeface="Calibri"/>
                        <a:ea typeface="SimSun"/>
                        <a:cs typeface="Times New Roman"/>
                      </a:endParaRPr>
                    </a:p>
                  </a:txBody>
                  <a:tcPr marL="0" marR="0" marT="0" marB="0"/>
                </a:tc>
                <a:tc>
                  <a:txBody>
                    <a:bodyPr/>
                    <a:lstStyle/>
                    <a:p>
                      <a:pPr marL="584835" algn="l">
                        <a:lnSpc>
                          <a:spcPts val="1780"/>
                        </a:lnSpc>
                        <a:spcAft>
                          <a:spcPts val="0"/>
                        </a:spcAft>
                      </a:pPr>
                      <a:r>
                        <a:rPr lang="en-US" sz="1000" kern="100" spc="-5">
                          <a:effectLst/>
                        </a:rPr>
                        <a:t>&lt;</a:t>
                      </a:r>
                      <a:r>
                        <a:rPr lang="en-US" sz="1000" kern="100" spc="45">
                          <a:effectLst/>
                        </a:rPr>
                        <a:t> </a:t>
                      </a:r>
                      <a:r>
                        <a:rPr lang="en-US" sz="1000" kern="100" spc="-5">
                          <a:effectLst/>
                        </a:rPr>
                        <a:t>72</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r>
              <a:tr h="307045">
                <a:tc>
                  <a:txBody>
                    <a:bodyPr/>
                    <a:lstStyle/>
                    <a:p>
                      <a:pPr marL="396240" algn="l">
                        <a:lnSpc>
                          <a:spcPts val="1780"/>
                        </a:lnSpc>
                        <a:spcAft>
                          <a:spcPts val="0"/>
                        </a:spcAft>
                      </a:pPr>
                      <a:r>
                        <a:rPr lang="en-US" sz="1000" kern="100">
                          <a:effectLst/>
                        </a:rPr>
                        <a:t>Pachar</a:t>
                      </a:r>
                      <a:endParaRPr lang="es-PA" sz="1050" kern="100">
                        <a:effectLst/>
                        <a:latin typeface="Calibri"/>
                        <a:ea typeface="SimSun"/>
                        <a:cs typeface="Times New Roman"/>
                      </a:endParaRPr>
                    </a:p>
                  </a:txBody>
                  <a:tcPr marL="0" marR="0" marT="0" marB="0"/>
                </a:tc>
                <a:tc>
                  <a:txBody>
                    <a:bodyPr/>
                    <a:lstStyle/>
                    <a:p>
                      <a:pPr marL="361315" algn="l">
                        <a:lnSpc>
                          <a:spcPts val="1780"/>
                        </a:lnSpc>
                        <a:spcAft>
                          <a:spcPts val="0"/>
                        </a:spcAft>
                      </a:pPr>
                      <a:r>
                        <a:rPr lang="en-US" sz="1000" kern="100" spc="-5">
                          <a:effectLst/>
                        </a:rPr>
                        <a:t>Panamá</a:t>
                      </a:r>
                      <a:endParaRPr lang="es-PA" sz="1050" kern="100">
                        <a:effectLst/>
                        <a:latin typeface="Calibri"/>
                        <a:ea typeface="SimSun"/>
                        <a:cs typeface="Times New Roman"/>
                      </a:endParaRPr>
                    </a:p>
                  </a:txBody>
                  <a:tcPr marL="0" marR="0" marT="0" marB="0"/>
                </a:tc>
                <a:tc>
                  <a:txBody>
                    <a:bodyPr/>
                    <a:lstStyle/>
                    <a:p>
                      <a:pPr marL="427990" algn="l">
                        <a:lnSpc>
                          <a:spcPts val="1780"/>
                        </a:lnSpc>
                        <a:spcAft>
                          <a:spcPts val="0"/>
                        </a:spcAft>
                      </a:pP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574040" algn="l">
                        <a:lnSpc>
                          <a:spcPts val="1780"/>
                        </a:lnSpc>
                        <a:spcAft>
                          <a:spcPts val="0"/>
                        </a:spcAft>
                      </a:pPr>
                      <a:r>
                        <a:rPr lang="en-US" sz="1000" kern="100" spc="-5">
                          <a:effectLst/>
                        </a:rPr>
                        <a:t>&lt;</a:t>
                      </a:r>
                      <a:r>
                        <a:rPr lang="en-US" sz="1000" kern="100" spc="45">
                          <a:effectLst/>
                        </a:rPr>
                        <a:t> </a:t>
                      </a:r>
                      <a:r>
                        <a:rPr lang="en-US" sz="1000" kern="100" spc="-5">
                          <a:effectLst/>
                        </a:rPr>
                        <a:t>72</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r>
              <a:tr h="307045">
                <a:tc>
                  <a:txBody>
                    <a:bodyPr/>
                    <a:lstStyle/>
                    <a:p>
                      <a:pPr marL="354330" algn="l">
                        <a:lnSpc>
                          <a:spcPts val="1780"/>
                        </a:lnSpc>
                        <a:spcAft>
                          <a:spcPts val="0"/>
                        </a:spcAft>
                      </a:pPr>
                      <a:r>
                        <a:rPr lang="en-US" sz="1000" kern="100">
                          <a:effectLst/>
                        </a:rPr>
                        <a:t>Dolinack</a:t>
                      </a:r>
                      <a:endParaRPr lang="es-PA" sz="1050" kern="100">
                        <a:effectLst/>
                        <a:latin typeface="Calibri"/>
                        <a:ea typeface="SimSun"/>
                        <a:cs typeface="Times New Roman"/>
                      </a:endParaRPr>
                    </a:p>
                  </a:txBody>
                  <a:tcPr marL="0" marR="0" marT="0" marB="0"/>
                </a:tc>
                <a:tc>
                  <a:txBody>
                    <a:bodyPr/>
                    <a:lstStyle/>
                    <a:p>
                      <a:pPr marL="153035" algn="l">
                        <a:lnSpc>
                          <a:spcPts val="1780"/>
                        </a:lnSpc>
                        <a:spcAft>
                          <a:spcPts val="0"/>
                        </a:spcAft>
                      </a:pPr>
                      <a:r>
                        <a:rPr lang="en-US" sz="1000" kern="100">
                          <a:effectLst/>
                        </a:rPr>
                        <a:t>Estados</a:t>
                      </a:r>
                      <a:r>
                        <a:rPr lang="en-US" sz="1000" kern="100" spc="45">
                          <a:effectLst/>
                        </a:rPr>
                        <a:t> </a:t>
                      </a:r>
                      <a:r>
                        <a:rPr lang="en-US" sz="1000" kern="100">
                          <a:effectLst/>
                        </a:rPr>
                        <a:t>Unidos</a:t>
                      </a:r>
                      <a:endParaRPr lang="es-PA" sz="1050" kern="100">
                        <a:effectLst/>
                        <a:latin typeface="Calibri"/>
                        <a:ea typeface="SimSun"/>
                        <a:cs typeface="Times New Roman"/>
                      </a:endParaRPr>
                    </a:p>
                  </a:txBody>
                  <a:tcPr marL="0" marR="0" marT="0" marB="0"/>
                </a:tc>
                <a:tc>
                  <a:txBody>
                    <a:bodyPr/>
                    <a:lstStyle/>
                    <a:p>
                      <a:pPr marL="428625" algn="l">
                        <a:lnSpc>
                          <a:spcPts val="1780"/>
                        </a:lnSpc>
                        <a:spcAft>
                          <a:spcPts val="0"/>
                        </a:spcAft>
                      </a:pP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602615" algn="l">
                        <a:lnSpc>
                          <a:spcPts val="1780"/>
                        </a:lnSpc>
                        <a:spcAft>
                          <a:spcPts val="0"/>
                        </a:spcAft>
                      </a:pPr>
                      <a:r>
                        <a:rPr lang="en-US" sz="1000" kern="100" spc="-5">
                          <a:effectLst/>
                        </a:rPr>
                        <a:t>&lt;72</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r>
              <a:tr h="307045">
                <a:tc>
                  <a:txBody>
                    <a:bodyPr/>
                    <a:lstStyle/>
                    <a:p>
                      <a:pPr marL="407035" algn="l">
                        <a:lnSpc>
                          <a:spcPts val="1780"/>
                        </a:lnSpc>
                        <a:spcAft>
                          <a:spcPts val="0"/>
                        </a:spcAft>
                      </a:pPr>
                      <a:r>
                        <a:rPr lang="en-US" sz="1000" kern="100" spc="-5">
                          <a:effectLst/>
                        </a:rPr>
                        <a:t>Perper</a:t>
                      </a:r>
                      <a:endParaRPr lang="es-PA" sz="1050" kern="100">
                        <a:effectLst/>
                        <a:latin typeface="Calibri"/>
                        <a:ea typeface="SimSun"/>
                        <a:cs typeface="Times New Roman"/>
                      </a:endParaRPr>
                    </a:p>
                  </a:txBody>
                  <a:tcPr marL="0" marR="0" marT="0" marB="0"/>
                </a:tc>
                <a:tc>
                  <a:txBody>
                    <a:bodyPr/>
                    <a:lstStyle/>
                    <a:p>
                      <a:pPr marL="153035" algn="l">
                        <a:lnSpc>
                          <a:spcPts val="1780"/>
                        </a:lnSpc>
                        <a:spcAft>
                          <a:spcPts val="0"/>
                        </a:spcAft>
                      </a:pPr>
                      <a:r>
                        <a:rPr lang="en-US" sz="1000" kern="100">
                          <a:effectLst/>
                        </a:rPr>
                        <a:t>Estados</a:t>
                      </a:r>
                      <a:r>
                        <a:rPr lang="en-US" sz="1000" kern="100" spc="45">
                          <a:effectLst/>
                        </a:rPr>
                        <a:t> </a:t>
                      </a:r>
                      <a:r>
                        <a:rPr lang="en-US" sz="1000" kern="100">
                          <a:effectLst/>
                        </a:rPr>
                        <a:t>Unidos</a:t>
                      </a:r>
                      <a:endParaRPr lang="es-PA" sz="1050" kern="100">
                        <a:effectLst/>
                        <a:latin typeface="Calibri"/>
                        <a:ea typeface="SimSun"/>
                        <a:cs typeface="Times New Roman"/>
                      </a:endParaRPr>
                    </a:p>
                  </a:txBody>
                  <a:tcPr marL="0" marR="0" marT="0" marB="0"/>
                </a:tc>
                <a:tc>
                  <a:txBody>
                    <a:bodyPr/>
                    <a:lstStyle/>
                    <a:p>
                      <a:pPr marL="428625" algn="l">
                        <a:lnSpc>
                          <a:spcPts val="1780"/>
                        </a:lnSpc>
                        <a:spcAft>
                          <a:spcPts val="0"/>
                        </a:spcAft>
                      </a:pP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574040" algn="l">
                        <a:lnSpc>
                          <a:spcPts val="1780"/>
                        </a:lnSpc>
                        <a:spcAft>
                          <a:spcPts val="0"/>
                        </a:spcAft>
                      </a:pPr>
                      <a:r>
                        <a:rPr lang="en-US" sz="1000" kern="100" spc="-5">
                          <a:effectLst/>
                        </a:rPr>
                        <a:t>&lt;</a:t>
                      </a:r>
                      <a:r>
                        <a:rPr lang="en-US" sz="1000" kern="100" spc="45">
                          <a:effectLst/>
                        </a:rPr>
                        <a:t> </a:t>
                      </a:r>
                      <a:r>
                        <a:rPr lang="en-US" sz="1000" kern="100" spc="-5">
                          <a:effectLst/>
                        </a:rPr>
                        <a:t>72</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r>
              <a:tr h="307045">
                <a:tc>
                  <a:txBody>
                    <a:bodyPr/>
                    <a:lstStyle/>
                    <a:p>
                      <a:pPr marL="424815" algn="l">
                        <a:lnSpc>
                          <a:spcPts val="1780"/>
                        </a:lnSpc>
                        <a:spcAft>
                          <a:spcPts val="0"/>
                        </a:spcAft>
                      </a:pPr>
                      <a:r>
                        <a:rPr lang="en-US" sz="1000" kern="100">
                          <a:effectLst/>
                        </a:rPr>
                        <a:t>Basile</a:t>
                      </a:r>
                      <a:endParaRPr lang="es-PA" sz="1050" kern="100">
                        <a:effectLst/>
                        <a:latin typeface="Calibri"/>
                        <a:ea typeface="SimSun"/>
                        <a:cs typeface="Times New Roman"/>
                      </a:endParaRPr>
                    </a:p>
                  </a:txBody>
                  <a:tcPr marL="0" marR="0" marT="0" marB="0"/>
                </a:tc>
                <a:tc>
                  <a:txBody>
                    <a:bodyPr/>
                    <a:lstStyle/>
                    <a:p>
                      <a:pPr marL="325755" algn="l">
                        <a:lnSpc>
                          <a:spcPts val="1780"/>
                        </a:lnSpc>
                        <a:spcAft>
                          <a:spcPts val="0"/>
                        </a:spcAft>
                      </a:pPr>
                      <a:r>
                        <a:rPr lang="en-US" sz="1000" kern="100" spc="-5">
                          <a:effectLst/>
                        </a:rPr>
                        <a:t>Argentina</a:t>
                      </a:r>
                      <a:endParaRPr lang="es-PA" sz="1050" kern="100">
                        <a:effectLst/>
                        <a:latin typeface="Calibri"/>
                        <a:ea typeface="SimSun"/>
                        <a:cs typeface="Times New Roman"/>
                      </a:endParaRPr>
                    </a:p>
                  </a:txBody>
                  <a:tcPr marL="0" marR="0" marT="0" marB="0"/>
                </a:tc>
                <a:tc>
                  <a:txBody>
                    <a:bodyPr/>
                    <a:lstStyle/>
                    <a:p>
                      <a:pPr marL="428625" algn="l">
                        <a:lnSpc>
                          <a:spcPts val="1780"/>
                        </a:lnSpc>
                        <a:spcAft>
                          <a:spcPts val="0"/>
                        </a:spcAft>
                      </a:pP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756285" algn="l">
                        <a:lnSpc>
                          <a:spcPts val="1780"/>
                        </a:lnSpc>
                        <a:spcAft>
                          <a:spcPts val="0"/>
                        </a:spcAft>
                      </a:pPr>
                      <a:r>
                        <a:rPr lang="en-US" sz="1000" kern="100" spc="-5">
                          <a:effectLst/>
                        </a:rPr>
                        <a:t>Días</a:t>
                      </a:r>
                      <a:endParaRPr lang="es-PA" sz="1050" kern="100">
                        <a:effectLst/>
                        <a:latin typeface="Calibri"/>
                        <a:ea typeface="SimSun"/>
                        <a:cs typeface="Times New Roman"/>
                      </a:endParaRPr>
                    </a:p>
                  </a:txBody>
                  <a:tcPr marL="0" marR="0" marT="0" marB="0"/>
                </a:tc>
              </a:tr>
              <a:tr h="307045">
                <a:tc>
                  <a:txBody>
                    <a:bodyPr/>
                    <a:lstStyle/>
                    <a:p>
                      <a:pPr marL="463550" algn="l">
                        <a:lnSpc>
                          <a:spcPts val="1780"/>
                        </a:lnSpc>
                        <a:spcAft>
                          <a:spcPts val="0"/>
                        </a:spcAft>
                      </a:pPr>
                      <a:r>
                        <a:rPr lang="en-US" sz="1000" kern="100">
                          <a:effectLst/>
                        </a:rPr>
                        <a:t>Quai</a:t>
                      </a:r>
                      <a:endParaRPr lang="es-PA" sz="1050" kern="100">
                        <a:effectLst/>
                        <a:latin typeface="Calibri"/>
                        <a:ea typeface="SimSun"/>
                        <a:cs typeface="Times New Roman"/>
                      </a:endParaRPr>
                    </a:p>
                  </a:txBody>
                  <a:tcPr marL="0" marR="0" marT="0" marB="0"/>
                </a:tc>
                <a:tc>
                  <a:txBody>
                    <a:bodyPr/>
                    <a:lstStyle/>
                    <a:p>
                      <a:pPr marL="343535" algn="l">
                        <a:lnSpc>
                          <a:spcPts val="1780"/>
                        </a:lnSpc>
                        <a:spcAft>
                          <a:spcPts val="0"/>
                        </a:spcAft>
                      </a:pPr>
                      <a:r>
                        <a:rPr lang="en-US" sz="1000" kern="100" spc="-5">
                          <a:effectLst/>
                        </a:rPr>
                        <a:t>Rumania</a:t>
                      </a:r>
                      <a:endParaRPr lang="es-PA" sz="1050" kern="100">
                        <a:effectLst/>
                        <a:latin typeface="Calibri"/>
                        <a:ea typeface="SimSun"/>
                        <a:cs typeface="Times New Roman"/>
                      </a:endParaRPr>
                    </a:p>
                  </a:txBody>
                  <a:tcPr marL="0" marR="0" marT="0" marB="0"/>
                </a:tc>
                <a:tc>
                  <a:txBody>
                    <a:bodyPr/>
                    <a:lstStyle/>
                    <a:p>
                      <a:pPr marL="428625" algn="l">
                        <a:lnSpc>
                          <a:spcPts val="1780"/>
                        </a:lnSpc>
                        <a:spcAft>
                          <a:spcPts val="0"/>
                        </a:spcAft>
                      </a:pP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574040" algn="l">
                        <a:lnSpc>
                          <a:spcPts val="1780"/>
                        </a:lnSpc>
                        <a:spcAft>
                          <a:spcPts val="0"/>
                        </a:spcAft>
                      </a:pPr>
                      <a:r>
                        <a:rPr lang="en-US" sz="1000" kern="100" spc="-5">
                          <a:effectLst/>
                        </a:rPr>
                        <a:t>&lt;</a:t>
                      </a:r>
                      <a:r>
                        <a:rPr lang="en-US" sz="1000" kern="100" spc="45">
                          <a:effectLst/>
                        </a:rPr>
                        <a:t> </a:t>
                      </a:r>
                      <a:r>
                        <a:rPr lang="en-US" sz="1000" kern="100" spc="-5">
                          <a:effectLst/>
                        </a:rPr>
                        <a:t>72</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r>
              <a:tr h="307045">
                <a:tc>
                  <a:txBody>
                    <a:bodyPr/>
                    <a:lstStyle/>
                    <a:p>
                      <a:pPr marL="382270" algn="l">
                        <a:lnSpc>
                          <a:spcPts val="1780"/>
                        </a:lnSpc>
                        <a:spcAft>
                          <a:spcPts val="0"/>
                        </a:spcAft>
                      </a:pPr>
                      <a:r>
                        <a:rPr lang="en-US" sz="1000" kern="100" spc="-5">
                          <a:effectLst/>
                        </a:rPr>
                        <a:t>Carrera</a:t>
                      </a:r>
                      <a:endParaRPr lang="es-PA" sz="1050" kern="100">
                        <a:effectLst/>
                        <a:latin typeface="Calibri"/>
                        <a:ea typeface="SimSun"/>
                        <a:cs typeface="Times New Roman"/>
                      </a:endParaRPr>
                    </a:p>
                  </a:txBody>
                  <a:tcPr marL="0" marR="0" marT="0" marB="0"/>
                </a:tc>
                <a:tc>
                  <a:txBody>
                    <a:bodyPr/>
                    <a:lstStyle/>
                    <a:p>
                      <a:pPr marL="463550" algn="l">
                        <a:lnSpc>
                          <a:spcPts val="1780"/>
                        </a:lnSpc>
                        <a:spcAft>
                          <a:spcPts val="0"/>
                        </a:spcAft>
                      </a:pPr>
                      <a:r>
                        <a:rPr lang="en-US" sz="1000" kern="100" spc="-5">
                          <a:effectLst/>
                        </a:rPr>
                        <a:t>Perú</a:t>
                      </a:r>
                      <a:endParaRPr lang="es-PA" sz="1050" kern="100">
                        <a:effectLst/>
                        <a:latin typeface="Calibri"/>
                        <a:ea typeface="SimSun"/>
                        <a:cs typeface="Times New Roman"/>
                      </a:endParaRPr>
                    </a:p>
                  </a:txBody>
                  <a:tcPr marL="0" marR="0" marT="0" marB="0"/>
                </a:tc>
                <a:tc>
                  <a:txBody>
                    <a:bodyPr/>
                    <a:lstStyle/>
                    <a:p>
                      <a:pPr marL="350520" algn="l">
                        <a:lnSpc>
                          <a:spcPts val="1780"/>
                        </a:lnSpc>
                        <a:spcAft>
                          <a:spcPts val="0"/>
                        </a:spcAft>
                      </a:pPr>
                      <a:r>
                        <a:rPr lang="en-US" sz="1000" kern="100" spc="-5">
                          <a:effectLst/>
                        </a:rPr>
                        <a:t>Ø 24</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699770" algn="l">
                        <a:lnSpc>
                          <a:spcPts val="1780"/>
                        </a:lnSpc>
                        <a:spcAft>
                          <a:spcPts val="0"/>
                        </a:spcAft>
                      </a:pPr>
                      <a:r>
                        <a:rPr lang="en-US" sz="1000" kern="100">
                          <a:effectLst/>
                        </a:rPr>
                        <a:t>Meses</a:t>
                      </a:r>
                      <a:endParaRPr lang="es-PA" sz="1050" kern="100">
                        <a:effectLst/>
                        <a:latin typeface="Calibri"/>
                        <a:ea typeface="SimSun"/>
                        <a:cs typeface="Times New Roman"/>
                      </a:endParaRPr>
                    </a:p>
                  </a:txBody>
                  <a:tcPr marL="0" marR="0" marT="0" marB="0"/>
                </a:tc>
              </a:tr>
              <a:tr h="307045">
                <a:tc>
                  <a:txBody>
                    <a:bodyPr/>
                    <a:lstStyle/>
                    <a:p>
                      <a:pPr marL="357505" algn="l">
                        <a:lnSpc>
                          <a:spcPts val="1780"/>
                        </a:lnSpc>
                        <a:spcAft>
                          <a:spcPts val="0"/>
                        </a:spcAft>
                      </a:pPr>
                      <a:r>
                        <a:rPr lang="en-US" sz="1000" kern="100" spc="-5">
                          <a:effectLst/>
                        </a:rPr>
                        <a:t>Grandini</a:t>
                      </a:r>
                      <a:endParaRPr lang="es-PA" sz="1050" kern="100">
                        <a:effectLst/>
                        <a:latin typeface="Calibri"/>
                        <a:ea typeface="SimSun"/>
                        <a:cs typeface="Times New Roman"/>
                      </a:endParaRPr>
                    </a:p>
                  </a:txBody>
                  <a:tcPr marL="0" marR="0" marT="0" marB="0"/>
                </a:tc>
                <a:tc>
                  <a:txBody>
                    <a:bodyPr/>
                    <a:lstStyle/>
                    <a:p>
                      <a:pPr marL="396875" algn="l">
                        <a:lnSpc>
                          <a:spcPts val="1780"/>
                        </a:lnSpc>
                        <a:spcAft>
                          <a:spcPts val="0"/>
                        </a:spcAft>
                      </a:pPr>
                      <a:r>
                        <a:rPr lang="en-US" sz="1000" kern="100">
                          <a:effectLst/>
                        </a:rPr>
                        <a:t>México</a:t>
                      </a:r>
                      <a:endParaRPr lang="es-PA" sz="1050" kern="100">
                        <a:effectLst/>
                        <a:latin typeface="Calibri"/>
                        <a:ea typeface="SimSun"/>
                        <a:cs typeface="Times New Roman"/>
                      </a:endParaRPr>
                    </a:p>
                  </a:txBody>
                  <a:tcPr marL="0" marR="0" marT="0" marB="0"/>
                </a:tc>
                <a:tc>
                  <a:txBody>
                    <a:bodyPr/>
                    <a:lstStyle/>
                    <a:p>
                      <a:pPr marL="350520" algn="l">
                        <a:lnSpc>
                          <a:spcPts val="1780"/>
                        </a:lnSpc>
                        <a:spcAft>
                          <a:spcPts val="0"/>
                        </a:spcAft>
                      </a:pPr>
                      <a:r>
                        <a:rPr lang="en-US" sz="1000" kern="100" spc="-5">
                          <a:effectLst/>
                        </a:rPr>
                        <a:t>Ø 24</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584835" algn="l">
                        <a:lnSpc>
                          <a:spcPts val="1780"/>
                        </a:lnSpc>
                        <a:spcAft>
                          <a:spcPts val="0"/>
                        </a:spcAft>
                      </a:pPr>
                      <a:r>
                        <a:rPr lang="en-US" sz="1000" kern="100" spc="-5">
                          <a:effectLst/>
                        </a:rPr>
                        <a:t>&lt;</a:t>
                      </a:r>
                      <a:r>
                        <a:rPr lang="en-US" sz="1000" kern="100" spc="45">
                          <a:effectLst/>
                        </a:rPr>
                        <a:t> </a:t>
                      </a:r>
                      <a:r>
                        <a:rPr lang="en-US" sz="1000" kern="100" spc="-5">
                          <a:effectLst/>
                        </a:rPr>
                        <a:t>72</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r>
              <a:tr h="307045">
                <a:tc>
                  <a:txBody>
                    <a:bodyPr/>
                    <a:lstStyle/>
                    <a:p>
                      <a:pPr marL="428625" algn="l">
                        <a:lnSpc>
                          <a:spcPts val="1780"/>
                        </a:lnSpc>
                        <a:spcAft>
                          <a:spcPts val="0"/>
                        </a:spcAft>
                      </a:pPr>
                      <a:r>
                        <a:rPr lang="en-US" sz="1000" kern="100" spc="-5">
                          <a:effectLst/>
                        </a:rPr>
                        <a:t>Griest</a:t>
                      </a:r>
                      <a:endParaRPr lang="es-PA" sz="1050" kern="100">
                        <a:effectLst/>
                        <a:latin typeface="Calibri"/>
                        <a:ea typeface="SimSun"/>
                        <a:cs typeface="Times New Roman"/>
                      </a:endParaRPr>
                    </a:p>
                  </a:txBody>
                  <a:tcPr marL="0" marR="0" marT="0" marB="0"/>
                </a:tc>
                <a:tc>
                  <a:txBody>
                    <a:bodyPr/>
                    <a:lstStyle/>
                    <a:p>
                      <a:pPr marL="153035" algn="l">
                        <a:lnSpc>
                          <a:spcPts val="1780"/>
                        </a:lnSpc>
                        <a:spcAft>
                          <a:spcPts val="0"/>
                        </a:spcAft>
                      </a:pPr>
                      <a:r>
                        <a:rPr lang="en-US" sz="1000" kern="100">
                          <a:effectLst/>
                        </a:rPr>
                        <a:t>Estados</a:t>
                      </a:r>
                      <a:r>
                        <a:rPr lang="en-US" sz="1000" kern="100" spc="45">
                          <a:effectLst/>
                        </a:rPr>
                        <a:t> </a:t>
                      </a:r>
                      <a:r>
                        <a:rPr lang="en-US" sz="1000" kern="100">
                          <a:effectLst/>
                        </a:rPr>
                        <a:t>Unidos</a:t>
                      </a:r>
                      <a:endParaRPr lang="es-PA" sz="1050" kern="100">
                        <a:effectLst/>
                        <a:latin typeface="Calibri"/>
                        <a:ea typeface="SimSun"/>
                        <a:cs typeface="Times New Roman"/>
                      </a:endParaRPr>
                    </a:p>
                  </a:txBody>
                  <a:tcPr marL="0" marR="0" marT="0" marB="0"/>
                </a:tc>
                <a:tc>
                  <a:txBody>
                    <a:bodyPr/>
                    <a:lstStyle/>
                    <a:p>
                      <a:pPr marL="431165" algn="l">
                        <a:lnSpc>
                          <a:spcPts val="1780"/>
                        </a:lnSpc>
                        <a:spcAft>
                          <a:spcPts val="0"/>
                        </a:spcAft>
                      </a:pPr>
                      <a:r>
                        <a:rPr lang="en-US" sz="1000" kern="100" spc="-5">
                          <a:effectLst/>
                        </a:rPr>
                        <a:t>1-72Horas</a:t>
                      </a:r>
                      <a:endParaRPr lang="es-PA" sz="1050" kern="100">
                        <a:effectLst/>
                        <a:latin typeface="Calibri"/>
                        <a:ea typeface="SimSun"/>
                        <a:cs typeface="Times New Roman"/>
                      </a:endParaRPr>
                    </a:p>
                  </a:txBody>
                  <a:tcPr marL="0" marR="0" marT="0" marB="0"/>
                </a:tc>
                <a:tc>
                  <a:txBody>
                    <a:bodyPr/>
                    <a:lstStyle/>
                    <a:p>
                      <a:pPr marL="596900" algn="l">
                        <a:lnSpc>
                          <a:spcPts val="1780"/>
                        </a:lnSpc>
                        <a:spcAft>
                          <a:spcPts val="0"/>
                        </a:spcAft>
                      </a:pPr>
                      <a:r>
                        <a:rPr lang="en-US" sz="1000" kern="100" spc="-5">
                          <a:effectLst/>
                        </a:rPr>
                        <a:t>Ø 1</a:t>
                      </a:r>
                      <a:r>
                        <a:rPr lang="en-US" sz="1000" kern="100" spc="45">
                          <a:effectLst/>
                        </a:rPr>
                        <a:t> </a:t>
                      </a:r>
                      <a:r>
                        <a:rPr lang="en-US" sz="1000" kern="100" spc="-5">
                          <a:effectLst/>
                        </a:rPr>
                        <a:t>Semana</a:t>
                      </a:r>
                      <a:endParaRPr lang="es-PA" sz="1050" kern="100">
                        <a:effectLst/>
                        <a:latin typeface="Calibri"/>
                        <a:ea typeface="SimSun"/>
                        <a:cs typeface="Times New Roman"/>
                      </a:endParaRPr>
                    </a:p>
                  </a:txBody>
                  <a:tcPr marL="0" marR="0" marT="0" marB="0"/>
                </a:tc>
              </a:tr>
              <a:tr h="307045">
                <a:tc>
                  <a:txBody>
                    <a:bodyPr/>
                    <a:lstStyle/>
                    <a:p>
                      <a:pPr marL="125095" algn="l">
                        <a:lnSpc>
                          <a:spcPts val="1780"/>
                        </a:lnSpc>
                        <a:spcAft>
                          <a:spcPts val="0"/>
                        </a:spcAft>
                      </a:pPr>
                      <a:r>
                        <a:rPr lang="en-US" sz="1000" kern="100" spc="-5">
                          <a:effectLst/>
                        </a:rPr>
                        <a:t>Gisbert</a:t>
                      </a:r>
                      <a:r>
                        <a:rPr lang="en-US" sz="1000" kern="100" spc="45">
                          <a:effectLst/>
                        </a:rPr>
                        <a:t> </a:t>
                      </a:r>
                      <a:r>
                        <a:rPr lang="en-US" sz="1000" kern="100" spc="-5">
                          <a:effectLst/>
                        </a:rPr>
                        <a:t>Calabuig</a:t>
                      </a:r>
                      <a:endParaRPr lang="es-PA" sz="1050" kern="100">
                        <a:effectLst/>
                        <a:latin typeface="Calibri"/>
                        <a:ea typeface="SimSun"/>
                        <a:cs typeface="Times New Roman"/>
                      </a:endParaRPr>
                    </a:p>
                  </a:txBody>
                  <a:tcPr marL="0" marR="0" marT="0" marB="0"/>
                </a:tc>
                <a:tc>
                  <a:txBody>
                    <a:bodyPr/>
                    <a:lstStyle/>
                    <a:p>
                      <a:pPr marL="382270" algn="l">
                        <a:lnSpc>
                          <a:spcPts val="1780"/>
                        </a:lnSpc>
                        <a:spcAft>
                          <a:spcPts val="0"/>
                        </a:spcAft>
                      </a:pPr>
                      <a:r>
                        <a:rPr lang="en-US" sz="1000" kern="100" spc="-5">
                          <a:effectLst/>
                        </a:rPr>
                        <a:t>España</a:t>
                      </a:r>
                      <a:endParaRPr lang="es-PA" sz="1050" kern="100">
                        <a:effectLst/>
                        <a:latin typeface="Calibri"/>
                        <a:ea typeface="SimSun"/>
                        <a:cs typeface="Times New Roman"/>
                      </a:endParaRPr>
                    </a:p>
                  </a:txBody>
                  <a:tcPr marL="0" marR="0" marT="0" marB="0"/>
                </a:tc>
                <a:tc>
                  <a:txBody>
                    <a:bodyPr/>
                    <a:lstStyle/>
                    <a:p>
                      <a:pPr marL="350520" algn="l">
                        <a:lnSpc>
                          <a:spcPts val="1780"/>
                        </a:lnSpc>
                        <a:spcAft>
                          <a:spcPts val="0"/>
                        </a:spcAft>
                      </a:pPr>
                      <a:r>
                        <a:rPr lang="en-US" sz="1000" kern="100" spc="-5">
                          <a:effectLst/>
                        </a:rPr>
                        <a:t>Ø 24</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699770" algn="l">
                        <a:lnSpc>
                          <a:spcPts val="1780"/>
                        </a:lnSpc>
                        <a:spcAft>
                          <a:spcPts val="0"/>
                        </a:spcAft>
                      </a:pPr>
                      <a:r>
                        <a:rPr lang="en-US" sz="1000" kern="100">
                          <a:effectLst/>
                        </a:rPr>
                        <a:t>Meses</a:t>
                      </a:r>
                      <a:endParaRPr lang="es-PA" sz="1050" kern="100">
                        <a:effectLst/>
                        <a:latin typeface="Calibri"/>
                        <a:ea typeface="SimSun"/>
                        <a:cs typeface="Times New Roman"/>
                      </a:endParaRPr>
                    </a:p>
                  </a:txBody>
                  <a:tcPr marL="0" marR="0" marT="0" marB="0"/>
                </a:tc>
              </a:tr>
              <a:tr h="307045">
                <a:tc>
                  <a:txBody>
                    <a:bodyPr/>
                    <a:lstStyle/>
                    <a:p>
                      <a:pPr marL="75565" algn="l">
                        <a:lnSpc>
                          <a:spcPts val="1780"/>
                        </a:lnSpc>
                        <a:spcAft>
                          <a:spcPts val="0"/>
                        </a:spcAft>
                      </a:pPr>
                      <a:r>
                        <a:rPr lang="en-US" sz="1000" kern="100" spc="-5">
                          <a:effectLst/>
                        </a:rPr>
                        <a:t>Shkrum</a:t>
                      </a:r>
                      <a:r>
                        <a:rPr lang="en-US" sz="1000" kern="100" spc="45">
                          <a:effectLst/>
                        </a:rPr>
                        <a:t> </a:t>
                      </a:r>
                      <a:r>
                        <a:rPr lang="en-US" sz="1000" kern="100" spc="-5">
                          <a:effectLst/>
                        </a:rPr>
                        <a:t>–</a:t>
                      </a:r>
                      <a:r>
                        <a:rPr lang="en-US" sz="1000" kern="100" spc="45">
                          <a:effectLst/>
                        </a:rPr>
                        <a:t> </a:t>
                      </a:r>
                      <a:r>
                        <a:rPr lang="en-US" sz="1000" kern="100" spc="-5">
                          <a:effectLst/>
                        </a:rPr>
                        <a:t>Ramsay</a:t>
                      </a:r>
                      <a:endParaRPr lang="es-PA" sz="1050" kern="100">
                        <a:effectLst/>
                        <a:latin typeface="Calibri"/>
                        <a:ea typeface="SimSun"/>
                        <a:cs typeface="Times New Roman"/>
                      </a:endParaRPr>
                    </a:p>
                  </a:txBody>
                  <a:tcPr marL="0" marR="0" marT="0" marB="0"/>
                </a:tc>
                <a:tc>
                  <a:txBody>
                    <a:bodyPr/>
                    <a:lstStyle/>
                    <a:p>
                      <a:pPr marL="375285" algn="l">
                        <a:lnSpc>
                          <a:spcPts val="1780"/>
                        </a:lnSpc>
                        <a:spcAft>
                          <a:spcPts val="0"/>
                        </a:spcAft>
                      </a:pPr>
                      <a:r>
                        <a:rPr lang="en-US" sz="1000" kern="100" spc="-5">
                          <a:effectLst/>
                        </a:rPr>
                        <a:t>Canada</a:t>
                      </a:r>
                      <a:endParaRPr lang="es-PA" sz="1050" kern="100">
                        <a:effectLst/>
                        <a:latin typeface="Calibri"/>
                        <a:ea typeface="SimSun"/>
                        <a:cs typeface="Times New Roman"/>
                      </a:endParaRPr>
                    </a:p>
                  </a:txBody>
                  <a:tcPr marL="0" marR="0" marT="0" marB="0"/>
                </a:tc>
                <a:tc>
                  <a:txBody>
                    <a:bodyPr/>
                    <a:lstStyle/>
                    <a:p>
                      <a:pPr marL="259080" algn="l">
                        <a:lnSpc>
                          <a:spcPts val="1780"/>
                        </a:lnSpc>
                        <a:spcAft>
                          <a:spcPts val="0"/>
                        </a:spcAft>
                      </a:pPr>
                      <a:r>
                        <a:rPr lang="en-US" sz="1000" kern="100" spc="-5">
                          <a:effectLst/>
                        </a:rPr>
                        <a:t>24-48</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597535" algn="l">
                        <a:lnSpc>
                          <a:spcPts val="1780"/>
                        </a:lnSpc>
                        <a:spcAft>
                          <a:spcPts val="0"/>
                        </a:spcAft>
                      </a:pPr>
                      <a:r>
                        <a:rPr lang="en-US" sz="1000" kern="100" spc="-5">
                          <a:effectLst/>
                        </a:rPr>
                        <a:t>Ø 1</a:t>
                      </a:r>
                      <a:r>
                        <a:rPr lang="en-US" sz="1000" kern="100" spc="45">
                          <a:effectLst/>
                        </a:rPr>
                        <a:t> </a:t>
                      </a:r>
                      <a:r>
                        <a:rPr lang="en-US" sz="1000" kern="100" spc="-5">
                          <a:effectLst/>
                        </a:rPr>
                        <a:t>Semana</a:t>
                      </a:r>
                      <a:endParaRPr lang="es-PA" sz="1050" kern="100">
                        <a:effectLst/>
                        <a:latin typeface="Calibri"/>
                        <a:ea typeface="SimSun"/>
                        <a:cs typeface="Times New Roman"/>
                      </a:endParaRPr>
                    </a:p>
                  </a:txBody>
                  <a:tcPr marL="0" marR="0" marT="0" marB="0"/>
                </a:tc>
              </a:tr>
              <a:tr h="307045">
                <a:tc>
                  <a:txBody>
                    <a:bodyPr/>
                    <a:lstStyle/>
                    <a:p>
                      <a:pPr marL="136525" algn="l">
                        <a:lnSpc>
                          <a:spcPts val="1780"/>
                        </a:lnSpc>
                        <a:spcAft>
                          <a:spcPts val="0"/>
                        </a:spcAft>
                      </a:pPr>
                      <a:r>
                        <a:rPr lang="en-US" sz="1000" kern="100" spc="-15">
                          <a:effectLst/>
                        </a:rPr>
                        <a:t>Vargas</a:t>
                      </a:r>
                      <a:r>
                        <a:rPr lang="en-US" sz="1000" kern="100" spc="-5">
                          <a:effectLst/>
                        </a:rPr>
                        <a:t> Alvarado</a:t>
                      </a:r>
                      <a:endParaRPr lang="es-PA" sz="1050" kern="100">
                        <a:effectLst/>
                        <a:latin typeface="Calibri"/>
                        <a:ea typeface="SimSun"/>
                        <a:cs typeface="Times New Roman"/>
                      </a:endParaRPr>
                    </a:p>
                  </a:txBody>
                  <a:tcPr marL="0" marR="0" marT="0" marB="0"/>
                </a:tc>
                <a:tc>
                  <a:txBody>
                    <a:bodyPr/>
                    <a:lstStyle/>
                    <a:p>
                      <a:pPr marL="287655" algn="l">
                        <a:lnSpc>
                          <a:spcPts val="1780"/>
                        </a:lnSpc>
                        <a:spcAft>
                          <a:spcPts val="0"/>
                        </a:spcAft>
                      </a:pPr>
                      <a:r>
                        <a:rPr lang="en-US" sz="1000" kern="100">
                          <a:effectLst/>
                        </a:rPr>
                        <a:t>Costa</a:t>
                      </a:r>
                      <a:r>
                        <a:rPr lang="en-US" sz="1000" kern="100" spc="45">
                          <a:effectLst/>
                        </a:rPr>
                        <a:t> </a:t>
                      </a:r>
                      <a:r>
                        <a:rPr lang="en-US" sz="1000" kern="100" spc="-5">
                          <a:effectLst/>
                        </a:rPr>
                        <a:t>Rica</a:t>
                      </a:r>
                      <a:endParaRPr lang="es-PA" sz="1050" kern="100">
                        <a:effectLst/>
                        <a:latin typeface="Calibri"/>
                        <a:ea typeface="SimSun"/>
                        <a:cs typeface="Times New Roman"/>
                      </a:endParaRPr>
                    </a:p>
                  </a:txBody>
                  <a:tcPr marL="0" marR="0" marT="0" marB="0"/>
                </a:tc>
                <a:tc>
                  <a:txBody>
                    <a:bodyPr/>
                    <a:lstStyle/>
                    <a:p>
                      <a:pPr marL="351155" algn="l">
                        <a:lnSpc>
                          <a:spcPts val="1780"/>
                        </a:lnSpc>
                        <a:spcAft>
                          <a:spcPts val="0"/>
                        </a:spcAft>
                      </a:pPr>
                      <a:r>
                        <a:rPr lang="en-US" sz="1000" kern="100" spc="-5">
                          <a:effectLst/>
                        </a:rPr>
                        <a:t>Ø 24</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756285" algn="l">
                        <a:lnSpc>
                          <a:spcPts val="1780"/>
                        </a:lnSpc>
                        <a:spcAft>
                          <a:spcPts val="0"/>
                        </a:spcAft>
                      </a:pPr>
                      <a:r>
                        <a:rPr lang="en-US" sz="1000" kern="100" spc="-5">
                          <a:effectLst/>
                        </a:rPr>
                        <a:t>Días</a:t>
                      </a:r>
                      <a:endParaRPr lang="es-PA" sz="1050" kern="100">
                        <a:effectLst/>
                        <a:latin typeface="Calibri"/>
                        <a:ea typeface="SimSun"/>
                        <a:cs typeface="Times New Roman"/>
                      </a:endParaRPr>
                    </a:p>
                  </a:txBody>
                  <a:tcPr marL="0" marR="0" marT="0" marB="0"/>
                </a:tc>
              </a:tr>
              <a:tr h="307045">
                <a:tc>
                  <a:txBody>
                    <a:bodyPr/>
                    <a:lstStyle/>
                    <a:p>
                      <a:pPr marL="358140" algn="l">
                        <a:lnSpc>
                          <a:spcPts val="1780"/>
                        </a:lnSpc>
                        <a:spcAft>
                          <a:spcPts val="0"/>
                        </a:spcAft>
                      </a:pPr>
                      <a:r>
                        <a:rPr lang="en-US" sz="1000" kern="100" spc="-5">
                          <a:effectLst/>
                        </a:rPr>
                        <a:t>Pounder</a:t>
                      </a:r>
                      <a:endParaRPr lang="es-PA" sz="1050" kern="100">
                        <a:effectLst/>
                        <a:latin typeface="Calibri"/>
                        <a:ea typeface="SimSun"/>
                        <a:cs typeface="Times New Roman"/>
                      </a:endParaRPr>
                    </a:p>
                  </a:txBody>
                  <a:tcPr marL="0" marR="0" marT="0" marB="0"/>
                </a:tc>
                <a:tc>
                  <a:txBody>
                    <a:bodyPr/>
                    <a:lstStyle/>
                    <a:p>
                      <a:pPr marL="248285" algn="l">
                        <a:lnSpc>
                          <a:spcPts val="1780"/>
                        </a:lnSpc>
                        <a:spcAft>
                          <a:spcPts val="0"/>
                        </a:spcAft>
                      </a:pPr>
                      <a:r>
                        <a:rPr lang="en-US" sz="1000" kern="100">
                          <a:effectLst/>
                        </a:rPr>
                        <a:t>Reino</a:t>
                      </a:r>
                      <a:r>
                        <a:rPr lang="en-US" sz="1000" kern="100" spc="45">
                          <a:effectLst/>
                        </a:rPr>
                        <a:t> </a:t>
                      </a:r>
                      <a:r>
                        <a:rPr lang="en-US" sz="1000" kern="100">
                          <a:effectLst/>
                        </a:rPr>
                        <a:t>Unido</a:t>
                      </a:r>
                      <a:endParaRPr lang="es-PA" sz="1050" kern="100">
                        <a:effectLst/>
                        <a:latin typeface="Calibri"/>
                        <a:ea typeface="SimSun"/>
                        <a:cs typeface="Times New Roman"/>
                      </a:endParaRPr>
                    </a:p>
                  </a:txBody>
                  <a:tcPr marL="0" marR="0" marT="0" marB="0"/>
                </a:tc>
                <a:tc>
                  <a:txBody>
                    <a:bodyPr/>
                    <a:lstStyle/>
                    <a:p>
                      <a:pPr marL="259080" algn="l">
                        <a:lnSpc>
                          <a:spcPts val="1780"/>
                        </a:lnSpc>
                        <a:spcAft>
                          <a:spcPts val="0"/>
                        </a:spcAft>
                      </a:pPr>
                      <a:r>
                        <a:rPr lang="en-US" sz="1000" kern="100" spc="-5">
                          <a:effectLst/>
                        </a:rPr>
                        <a:t>36-72</a:t>
                      </a:r>
                      <a:r>
                        <a:rPr lang="en-US" sz="1000" kern="100" spc="45">
                          <a:effectLst/>
                        </a:rPr>
                        <a:t> </a:t>
                      </a:r>
                      <a:r>
                        <a:rPr lang="en-US" sz="1000" kern="100" spc="-5">
                          <a:effectLst/>
                        </a:rPr>
                        <a:t>horas</a:t>
                      </a:r>
                      <a:endParaRPr lang="es-PA" sz="1050" kern="100">
                        <a:effectLst/>
                        <a:latin typeface="Calibri"/>
                        <a:ea typeface="SimSun"/>
                        <a:cs typeface="Times New Roman"/>
                      </a:endParaRPr>
                    </a:p>
                  </a:txBody>
                  <a:tcPr marL="0" marR="0" marT="0" marB="0"/>
                </a:tc>
                <a:tc>
                  <a:txBody>
                    <a:bodyPr/>
                    <a:lstStyle/>
                    <a:p>
                      <a:pPr marL="597535" algn="l">
                        <a:lnSpc>
                          <a:spcPts val="1780"/>
                        </a:lnSpc>
                        <a:spcAft>
                          <a:spcPts val="0"/>
                        </a:spcAft>
                      </a:pPr>
                      <a:r>
                        <a:rPr lang="en-US" sz="1000" kern="100" spc="-5">
                          <a:effectLst/>
                        </a:rPr>
                        <a:t>Ø 1</a:t>
                      </a:r>
                      <a:r>
                        <a:rPr lang="en-US" sz="1000" kern="100" spc="45">
                          <a:effectLst/>
                        </a:rPr>
                        <a:t> </a:t>
                      </a:r>
                      <a:r>
                        <a:rPr lang="en-US" sz="1000" kern="100" spc="-5">
                          <a:effectLst/>
                        </a:rPr>
                        <a:t>Semana</a:t>
                      </a:r>
                      <a:endParaRPr lang="es-PA" sz="1050" kern="100">
                        <a:effectLst/>
                        <a:latin typeface="Calibri"/>
                        <a:ea typeface="SimSun"/>
                        <a:cs typeface="Times New Roman"/>
                      </a:endParaRPr>
                    </a:p>
                  </a:txBody>
                  <a:tcPr marL="0" marR="0" marT="0" marB="0"/>
                </a:tc>
              </a:tr>
              <a:tr h="307045">
                <a:tc>
                  <a:txBody>
                    <a:bodyPr/>
                    <a:lstStyle/>
                    <a:p>
                      <a:pPr marL="358140" algn="l">
                        <a:lnSpc>
                          <a:spcPts val="1780"/>
                        </a:lnSpc>
                        <a:spcAft>
                          <a:spcPts val="0"/>
                        </a:spcAft>
                      </a:pPr>
                      <a:r>
                        <a:rPr lang="en-US" sz="1000" kern="100" spc="-5">
                          <a:effectLst/>
                        </a:rPr>
                        <a:t>Sheperd</a:t>
                      </a:r>
                      <a:endParaRPr lang="es-PA" sz="1050" kern="100">
                        <a:effectLst/>
                        <a:latin typeface="Calibri"/>
                        <a:ea typeface="SimSun"/>
                        <a:cs typeface="Times New Roman"/>
                      </a:endParaRPr>
                    </a:p>
                  </a:txBody>
                  <a:tcPr marL="0" marR="0" marT="0" marB="0"/>
                </a:tc>
                <a:tc>
                  <a:txBody>
                    <a:bodyPr/>
                    <a:lstStyle/>
                    <a:p>
                      <a:pPr marL="248285" algn="l">
                        <a:lnSpc>
                          <a:spcPts val="1780"/>
                        </a:lnSpc>
                        <a:spcAft>
                          <a:spcPts val="0"/>
                        </a:spcAft>
                      </a:pPr>
                      <a:r>
                        <a:rPr lang="en-US" sz="1000" kern="100">
                          <a:effectLst/>
                        </a:rPr>
                        <a:t>Reino</a:t>
                      </a:r>
                      <a:r>
                        <a:rPr lang="en-US" sz="1000" kern="100" spc="45">
                          <a:effectLst/>
                        </a:rPr>
                        <a:t> </a:t>
                      </a:r>
                      <a:r>
                        <a:rPr lang="en-US" sz="1000" kern="100">
                          <a:effectLst/>
                        </a:rPr>
                        <a:t>Unido</a:t>
                      </a:r>
                      <a:endParaRPr lang="es-PA" sz="1050" kern="100">
                        <a:effectLst/>
                        <a:latin typeface="Calibri"/>
                        <a:ea typeface="SimSun"/>
                        <a:cs typeface="Times New Roman"/>
                      </a:endParaRPr>
                    </a:p>
                  </a:txBody>
                  <a:tcPr marL="0" marR="0" marT="0" marB="0"/>
                </a:tc>
                <a:tc>
                  <a:txBody>
                    <a:bodyPr/>
                    <a:lstStyle/>
                    <a:p>
                      <a:pPr marL="467360" algn="l">
                        <a:lnSpc>
                          <a:spcPts val="1780"/>
                        </a:lnSpc>
                        <a:spcAft>
                          <a:spcPts val="0"/>
                        </a:spcAft>
                      </a:pPr>
                      <a:r>
                        <a:rPr lang="en-US" sz="1000" kern="100" spc="-5">
                          <a:effectLst/>
                        </a:rPr>
                        <a:t>Días</a:t>
                      </a:r>
                      <a:endParaRPr lang="es-PA" sz="1050" kern="100">
                        <a:effectLst/>
                        <a:latin typeface="Calibri"/>
                        <a:ea typeface="SimSun"/>
                        <a:cs typeface="Times New Roman"/>
                      </a:endParaRPr>
                    </a:p>
                  </a:txBody>
                  <a:tcPr marL="0" marR="0" marT="0" marB="0"/>
                </a:tc>
                <a:tc>
                  <a:txBody>
                    <a:bodyPr/>
                    <a:lstStyle/>
                    <a:p>
                      <a:pPr marL="618490" algn="l">
                        <a:lnSpc>
                          <a:spcPts val="1780"/>
                        </a:lnSpc>
                        <a:spcAft>
                          <a:spcPts val="0"/>
                        </a:spcAft>
                      </a:pPr>
                      <a:r>
                        <a:rPr lang="en-US" sz="1000" kern="100" spc="-5">
                          <a:effectLst/>
                        </a:rPr>
                        <a:t>Semanas</a:t>
                      </a:r>
                      <a:endParaRPr lang="es-PA" sz="1050" kern="100">
                        <a:effectLst/>
                        <a:latin typeface="Calibri"/>
                        <a:ea typeface="SimSun"/>
                        <a:cs typeface="Times New Roman"/>
                      </a:endParaRPr>
                    </a:p>
                  </a:txBody>
                  <a:tcPr marL="0" marR="0" marT="0" marB="0"/>
                </a:tc>
              </a:tr>
              <a:tr h="307045">
                <a:tc>
                  <a:txBody>
                    <a:bodyPr/>
                    <a:lstStyle/>
                    <a:p>
                      <a:pPr marL="184785" algn="l">
                        <a:lnSpc>
                          <a:spcPts val="1780"/>
                        </a:lnSpc>
                        <a:spcAft>
                          <a:spcPts val="0"/>
                        </a:spcAft>
                      </a:pPr>
                      <a:r>
                        <a:rPr lang="en-US" sz="1000" kern="100" spc="-5">
                          <a:effectLst/>
                        </a:rPr>
                        <a:t>Quiróz</a:t>
                      </a:r>
                      <a:r>
                        <a:rPr lang="en-US" sz="1000" kern="100" spc="45">
                          <a:effectLst/>
                        </a:rPr>
                        <a:t> </a:t>
                      </a:r>
                      <a:r>
                        <a:rPr lang="en-US" sz="1000" kern="100" spc="-5">
                          <a:effectLst/>
                        </a:rPr>
                        <a:t>Cuaron</a:t>
                      </a:r>
                      <a:endParaRPr lang="es-PA" sz="1050" kern="100">
                        <a:effectLst/>
                        <a:latin typeface="Calibri"/>
                        <a:ea typeface="SimSun"/>
                        <a:cs typeface="Times New Roman"/>
                      </a:endParaRPr>
                    </a:p>
                  </a:txBody>
                  <a:tcPr marL="0" marR="0" marT="0" marB="0"/>
                </a:tc>
                <a:tc>
                  <a:txBody>
                    <a:bodyPr/>
                    <a:lstStyle/>
                    <a:p>
                      <a:pPr marL="396875" algn="l">
                        <a:lnSpc>
                          <a:spcPts val="1780"/>
                        </a:lnSpc>
                        <a:spcAft>
                          <a:spcPts val="0"/>
                        </a:spcAft>
                      </a:pPr>
                      <a:r>
                        <a:rPr lang="en-US" sz="1000" kern="100">
                          <a:effectLst/>
                        </a:rPr>
                        <a:t>México</a:t>
                      </a:r>
                      <a:endParaRPr lang="es-PA" sz="1050" kern="100">
                        <a:effectLst/>
                        <a:latin typeface="Calibri"/>
                        <a:ea typeface="SimSun"/>
                        <a:cs typeface="Times New Roman"/>
                      </a:endParaRPr>
                    </a:p>
                  </a:txBody>
                  <a:tcPr marL="0" marR="0" marT="0" marB="0"/>
                </a:tc>
                <a:tc>
                  <a:txBody>
                    <a:bodyPr/>
                    <a:lstStyle/>
                    <a:p>
                      <a:pPr marL="467360" algn="l">
                        <a:lnSpc>
                          <a:spcPts val="1780"/>
                        </a:lnSpc>
                        <a:spcAft>
                          <a:spcPts val="0"/>
                        </a:spcAft>
                      </a:pPr>
                      <a:r>
                        <a:rPr lang="en-US" sz="1000" kern="100" spc="-5">
                          <a:effectLst/>
                        </a:rPr>
                        <a:t>Días</a:t>
                      </a:r>
                      <a:endParaRPr lang="es-PA" sz="1050" kern="100">
                        <a:effectLst/>
                        <a:latin typeface="Calibri"/>
                        <a:ea typeface="SimSun"/>
                        <a:cs typeface="Times New Roman"/>
                      </a:endParaRPr>
                    </a:p>
                  </a:txBody>
                  <a:tcPr marL="0" marR="0" marT="0" marB="0"/>
                </a:tc>
                <a:tc>
                  <a:txBody>
                    <a:bodyPr/>
                    <a:lstStyle/>
                    <a:p>
                      <a:pPr marL="618490" algn="l">
                        <a:lnSpc>
                          <a:spcPts val="1780"/>
                        </a:lnSpc>
                        <a:spcAft>
                          <a:spcPts val="0"/>
                        </a:spcAft>
                      </a:pPr>
                      <a:r>
                        <a:rPr lang="en-US" sz="1000" kern="100" spc="-5">
                          <a:effectLst/>
                        </a:rPr>
                        <a:t>Semanas</a:t>
                      </a:r>
                      <a:endParaRPr lang="es-PA" sz="1050" kern="100">
                        <a:effectLst/>
                        <a:latin typeface="Calibri"/>
                        <a:ea typeface="SimSun"/>
                        <a:cs typeface="Times New Roman"/>
                      </a:endParaRPr>
                    </a:p>
                  </a:txBody>
                  <a:tcPr marL="0" marR="0" marT="0" marB="0"/>
                </a:tc>
              </a:tr>
              <a:tr h="307045">
                <a:tc>
                  <a:txBody>
                    <a:bodyPr/>
                    <a:lstStyle/>
                    <a:p>
                      <a:pPr marL="396875" algn="l">
                        <a:lnSpc>
                          <a:spcPts val="1780"/>
                        </a:lnSpc>
                        <a:spcAft>
                          <a:spcPts val="0"/>
                        </a:spcAft>
                      </a:pPr>
                      <a:r>
                        <a:rPr lang="en-US" sz="1000" kern="100" spc="-5">
                          <a:effectLst/>
                        </a:rPr>
                        <a:t>Prokop</a:t>
                      </a:r>
                      <a:endParaRPr lang="es-PA" sz="1050" kern="100">
                        <a:effectLst/>
                        <a:latin typeface="Calibri"/>
                        <a:ea typeface="SimSun"/>
                        <a:cs typeface="Times New Roman"/>
                      </a:endParaRPr>
                    </a:p>
                  </a:txBody>
                  <a:tcPr marL="0" marR="0" marT="0" marB="0"/>
                </a:tc>
                <a:tc>
                  <a:txBody>
                    <a:bodyPr/>
                    <a:lstStyle/>
                    <a:p>
                      <a:pPr marL="332740" algn="l">
                        <a:lnSpc>
                          <a:spcPts val="1780"/>
                        </a:lnSpc>
                        <a:spcAft>
                          <a:spcPts val="0"/>
                        </a:spcAft>
                      </a:pPr>
                      <a:r>
                        <a:rPr lang="en-US" sz="1000" kern="100" spc="-5">
                          <a:effectLst/>
                        </a:rPr>
                        <a:t>Alemania</a:t>
                      </a:r>
                      <a:endParaRPr lang="es-PA" sz="1050" kern="100">
                        <a:effectLst/>
                        <a:latin typeface="Calibri"/>
                        <a:ea typeface="SimSun"/>
                        <a:cs typeface="Times New Roman"/>
                      </a:endParaRPr>
                    </a:p>
                  </a:txBody>
                  <a:tcPr marL="0" marR="0" marT="0" marB="0"/>
                </a:tc>
                <a:tc>
                  <a:txBody>
                    <a:bodyPr/>
                    <a:lstStyle/>
                    <a:p>
                      <a:pPr marL="467360" algn="l">
                        <a:lnSpc>
                          <a:spcPts val="1780"/>
                        </a:lnSpc>
                        <a:spcAft>
                          <a:spcPts val="0"/>
                        </a:spcAft>
                      </a:pPr>
                      <a:r>
                        <a:rPr lang="en-US" sz="1000" kern="100" spc="-5">
                          <a:effectLst/>
                        </a:rPr>
                        <a:t>Días</a:t>
                      </a:r>
                      <a:endParaRPr lang="es-PA" sz="1050" kern="100">
                        <a:effectLst/>
                        <a:latin typeface="Calibri"/>
                        <a:ea typeface="SimSun"/>
                        <a:cs typeface="Times New Roman"/>
                      </a:endParaRPr>
                    </a:p>
                  </a:txBody>
                  <a:tcPr marL="0" marR="0" marT="0" marB="0"/>
                </a:tc>
                <a:tc>
                  <a:txBody>
                    <a:bodyPr/>
                    <a:lstStyle/>
                    <a:p>
                      <a:pPr marL="618490" algn="l">
                        <a:lnSpc>
                          <a:spcPts val="1780"/>
                        </a:lnSpc>
                        <a:spcAft>
                          <a:spcPts val="0"/>
                        </a:spcAft>
                      </a:pPr>
                      <a:r>
                        <a:rPr lang="en-US" sz="1000" kern="100" spc="-5" dirty="0" err="1">
                          <a:effectLst/>
                        </a:rPr>
                        <a:t>Semanas</a:t>
                      </a:r>
                      <a:endParaRPr lang="es-PA" sz="1050" kern="100" dirty="0">
                        <a:effectLst/>
                        <a:latin typeface="Calibri"/>
                        <a:ea typeface="SimSun"/>
                        <a:cs typeface="Times New Roman"/>
                      </a:endParaRPr>
                    </a:p>
                  </a:txBody>
                  <a:tcPr marL="0" marR="0" marT="0" marB="0"/>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xmlns="" val="2690516032"/>
              </p:ext>
            </p:extLst>
          </p:nvPr>
        </p:nvGraphicFramePr>
        <p:xfrm>
          <a:off x="1331640" y="908720"/>
          <a:ext cx="6480720" cy="432048"/>
        </p:xfrm>
        <a:graphic>
          <a:graphicData uri="http://schemas.openxmlformats.org/drawingml/2006/table">
            <a:tbl>
              <a:tblPr firstRow="1" firstCol="1" bandRow="1">
                <a:tableStyleId>{5C22544A-7EE6-4342-B048-85BDC9FD1C3A}</a:tableStyleId>
              </a:tblPr>
              <a:tblGrid>
                <a:gridCol w="1549915"/>
                <a:gridCol w="1313659"/>
                <a:gridCol w="1867742"/>
                <a:gridCol w="1749404"/>
              </a:tblGrid>
              <a:tr h="432048">
                <a:tc>
                  <a:txBody>
                    <a:bodyPr/>
                    <a:lstStyle/>
                    <a:p>
                      <a:pPr marL="373380" algn="l">
                        <a:lnSpc>
                          <a:spcPts val="1200"/>
                        </a:lnSpc>
                        <a:spcAft>
                          <a:spcPts val="0"/>
                        </a:spcAft>
                      </a:pPr>
                      <a:r>
                        <a:rPr lang="en-US" sz="1050" kern="100" dirty="0">
                          <a:effectLst/>
                        </a:rPr>
                        <a:t> </a:t>
                      </a:r>
                      <a:endParaRPr lang="es-PA" sz="1050" kern="100" dirty="0">
                        <a:effectLst/>
                      </a:endParaRPr>
                    </a:p>
                    <a:p>
                      <a:pPr marL="373380" algn="l">
                        <a:lnSpc>
                          <a:spcPts val="1515"/>
                        </a:lnSpc>
                        <a:spcAft>
                          <a:spcPts val="0"/>
                        </a:spcAft>
                      </a:pPr>
                      <a:r>
                        <a:rPr lang="en-US" sz="1000" kern="100" spc="-5" dirty="0">
                          <a:effectLst/>
                        </a:rPr>
                        <a:t>AUTOR</a:t>
                      </a:r>
                      <a:endParaRPr lang="es-PA" sz="1050" kern="100" dirty="0">
                        <a:effectLst/>
                        <a:latin typeface="Calibri"/>
                        <a:ea typeface="SimSun"/>
                        <a:cs typeface="Times New Roman"/>
                      </a:endParaRPr>
                    </a:p>
                  </a:txBody>
                  <a:tcPr marL="0" marR="0" marT="0" marB="0"/>
                </a:tc>
                <a:tc>
                  <a:txBody>
                    <a:bodyPr/>
                    <a:lstStyle/>
                    <a:p>
                      <a:pPr marL="454025" algn="l">
                        <a:lnSpc>
                          <a:spcPts val="1200"/>
                        </a:lnSpc>
                        <a:spcAft>
                          <a:spcPts val="0"/>
                        </a:spcAft>
                      </a:pPr>
                      <a:r>
                        <a:rPr lang="en-US" sz="1050" kern="100" dirty="0">
                          <a:effectLst/>
                        </a:rPr>
                        <a:t> </a:t>
                      </a:r>
                      <a:endParaRPr lang="es-PA" sz="1050" kern="100" dirty="0">
                        <a:effectLst/>
                      </a:endParaRPr>
                    </a:p>
                    <a:p>
                      <a:pPr marL="454025" algn="l">
                        <a:lnSpc>
                          <a:spcPts val="1515"/>
                        </a:lnSpc>
                        <a:spcAft>
                          <a:spcPts val="0"/>
                        </a:spcAft>
                      </a:pPr>
                      <a:r>
                        <a:rPr lang="en-US" sz="1000" kern="100" spc="-20" dirty="0" smtClean="0">
                          <a:effectLst/>
                          <a:latin typeface="+mn-lt"/>
                          <a:ea typeface="+mn-ea"/>
                          <a:cs typeface="+mn-cs"/>
                        </a:rPr>
                        <a:t>COUNTRY</a:t>
                      </a:r>
                      <a:endParaRPr lang="es-PA" sz="1050" kern="100" dirty="0">
                        <a:effectLst/>
                        <a:latin typeface="Calibri"/>
                        <a:ea typeface="SimSun"/>
                        <a:cs typeface="Times New Roman"/>
                      </a:endParaRPr>
                    </a:p>
                  </a:txBody>
                  <a:tcPr marL="0" marR="0" marT="0" marB="0"/>
                </a:tc>
                <a:tc>
                  <a:txBody>
                    <a:bodyPr/>
                    <a:lstStyle/>
                    <a:p>
                      <a:pPr marL="297815" algn="l">
                        <a:lnSpc>
                          <a:spcPts val="2065"/>
                        </a:lnSpc>
                        <a:spcAft>
                          <a:spcPts val="0"/>
                        </a:spcAft>
                      </a:pPr>
                      <a:r>
                        <a:rPr lang="en-US" sz="1000" kern="100" dirty="0" smtClean="0">
                          <a:effectLst/>
                        </a:rPr>
                        <a:t>INCIPIENT</a:t>
                      </a:r>
                      <a:r>
                        <a:rPr lang="en-US" sz="1000" kern="100" baseline="0" dirty="0" smtClean="0">
                          <a:effectLst/>
                        </a:rPr>
                        <a:t> CHANGES</a:t>
                      </a:r>
                      <a:endParaRPr lang="es-PA" sz="1050" kern="100" dirty="0">
                        <a:effectLst/>
                      </a:endParaRPr>
                    </a:p>
                  </a:txBody>
                  <a:tcPr marL="0" marR="0" marT="0" marB="0"/>
                </a:tc>
                <a:tc>
                  <a:txBody>
                    <a:bodyPr/>
                    <a:lstStyle/>
                    <a:p>
                      <a:pPr marL="77470" algn="l">
                        <a:lnSpc>
                          <a:spcPts val="2065"/>
                        </a:lnSpc>
                        <a:spcAft>
                          <a:spcPts val="0"/>
                        </a:spcAft>
                      </a:pPr>
                      <a:r>
                        <a:rPr lang="en-US" sz="1000" kern="100" dirty="0" smtClean="0">
                          <a:effectLst/>
                        </a:rPr>
                        <a:t>MODERATE</a:t>
                      </a:r>
                      <a:r>
                        <a:rPr lang="en-US" sz="1000" kern="100" baseline="0" dirty="0" smtClean="0">
                          <a:effectLst/>
                        </a:rPr>
                        <a:t> CHANGES</a:t>
                      </a:r>
                      <a:endParaRPr lang="es-PA" sz="1050" kern="100" dirty="0">
                        <a:effectLst/>
                      </a:endParaRPr>
                    </a:p>
                  </a:txBody>
                  <a:tcPr marL="0" marR="0" marT="0" marB="0"/>
                </a:tc>
              </a:tr>
            </a:tbl>
          </a:graphicData>
        </a:graphic>
      </p:graphicFrame>
    </p:spTree>
    <p:extLst>
      <p:ext uri="{BB962C8B-B14F-4D97-AF65-F5344CB8AC3E}">
        <p14:creationId xmlns:p14="http://schemas.microsoft.com/office/powerpoint/2010/main" xmlns="" val="1249182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laestrella.com.pa/mensual/2009/10/28/images/fotos/550x413/084131665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6013" y="584200"/>
            <a:ext cx="7240587" cy="543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Marcador de número de diapositiva"/>
          <p:cNvSpPr>
            <a:spLocks noGrp="1"/>
          </p:cNvSpPr>
          <p:nvPr>
            <p:ph type="sldNum" sz="quarter" idx="12"/>
          </p:nvPr>
        </p:nvSpPr>
        <p:spPr/>
        <p:txBody>
          <a:bodyPr/>
          <a:lstStyle/>
          <a:p>
            <a:fld id="{23D15FD0-A45F-4F01-AA4F-4334EF5D20AC}" type="slidenum">
              <a:rPr lang="es-PA" smtClean="0"/>
              <a:pPr/>
              <a:t>13</a:t>
            </a:fld>
            <a:endParaRPr lang="es-PA" dirty="0"/>
          </a:p>
        </p:txBody>
      </p:sp>
      <p:sp>
        <p:nvSpPr>
          <p:cNvPr id="4" name="3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1167886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a:t>DECOMPOSITION STUDIES</a:t>
            </a:r>
          </a:p>
        </p:txBody>
      </p:sp>
      <p:sp>
        <p:nvSpPr>
          <p:cNvPr id="3" name="2 Marcador de contenido"/>
          <p:cNvSpPr>
            <a:spLocks noGrp="1"/>
          </p:cNvSpPr>
          <p:nvPr>
            <p:ph idx="1"/>
          </p:nvPr>
        </p:nvSpPr>
        <p:spPr/>
        <p:txBody>
          <a:bodyPr/>
          <a:lstStyle/>
          <a:p>
            <a:r>
              <a:rPr lang="es-PA" dirty="0" smtClean="0"/>
              <a:t>Evaluation of cadaveric phenomena and perimortem artifacts must be made by medical experts and researchers who know the climatic and enviromental conditions of the geographic area in which is located the body.</a:t>
            </a:r>
          </a:p>
          <a:p>
            <a:r>
              <a:rPr lang="es-PA" dirty="0" smtClean="0"/>
              <a:t>High temperature and humidity affect the rapid deterioration of the corpse increasing the possibility of the emergence of artifacts that complicate the interpretation of the lesions.</a:t>
            </a:r>
          </a:p>
          <a:p>
            <a:r>
              <a:rPr lang="es-PA" dirty="0" smtClean="0"/>
              <a:t>The optimum temperature: 21-38 °c</a:t>
            </a:r>
            <a:endParaRPr lang="es-PA" dirty="0"/>
          </a:p>
        </p:txBody>
      </p:sp>
      <p:sp>
        <p:nvSpPr>
          <p:cNvPr id="4" name="3 Marcador de número de diapositiva"/>
          <p:cNvSpPr>
            <a:spLocks noGrp="1"/>
          </p:cNvSpPr>
          <p:nvPr>
            <p:ph type="sldNum" sz="quarter" idx="12"/>
          </p:nvPr>
        </p:nvSpPr>
        <p:spPr/>
        <p:txBody>
          <a:bodyPr/>
          <a:lstStyle/>
          <a:p>
            <a:fld id="{23D15FD0-A45F-4F01-AA4F-4334EF5D20AC}" type="slidenum">
              <a:rPr lang="es-PA" smtClean="0"/>
              <a:pPr/>
              <a:t>14</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2929482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POST MORTEM CHANGES</a:t>
            </a:r>
            <a:endParaRPr lang="es-PA" dirty="0"/>
          </a:p>
        </p:txBody>
      </p:sp>
      <p:sp>
        <p:nvSpPr>
          <p:cNvPr id="3" name="2 Marcador de contenido"/>
          <p:cNvSpPr>
            <a:spLocks noGrp="1"/>
          </p:cNvSpPr>
          <p:nvPr>
            <p:ph idx="1"/>
          </p:nvPr>
        </p:nvSpPr>
        <p:spPr>
          <a:xfrm>
            <a:off x="457200" y="1600200"/>
            <a:ext cx="4114800" cy="4876800"/>
          </a:xfrm>
        </p:spPr>
        <p:txBody>
          <a:bodyPr/>
          <a:lstStyle/>
          <a:p>
            <a:r>
              <a:rPr lang="es-PA" dirty="0" smtClean="0"/>
              <a:t>Postmortem changes, specially those related to putrefaction appear and evolve sooner than described in other climatic conditions.</a:t>
            </a:r>
          </a:p>
          <a:p>
            <a:r>
              <a:rPr lang="es-PA" dirty="0" smtClean="0"/>
              <a:t>Green abdominal discoloration over the cecum may appear in matter of hours.</a:t>
            </a:r>
            <a:endParaRPr lang="es-PA" dirty="0"/>
          </a:p>
        </p:txBody>
      </p:sp>
      <p:pic>
        <p:nvPicPr>
          <p:cNvPr id="1026" name="Picture 2" descr="http://www.kpe1.net/Sociedad/monoxido/fig_1_liv_cadavericas.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4008" r="37534" b="50000"/>
          <a:stretch/>
        </p:blipFill>
        <p:spPr bwMode="auto">
          <a:xfrm>
            <a:off x="4716015" y="2471056"/>
            <a:ext cx="3365599" cy="22540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4 Marcador de número de diapositiva"/>
          <p:cNvSpPr>
            <a:spLocks noGrp="1"/>
          </p:cNvSpPr>
          <p:nvPr>
            <p:ph type="sldNum" sz="quarter" idx="12"/>
          </p:nvPr>
        </p:nvSpPr>
        <p:spPr/>
        <p:txBody>
          <a:bodyPr/>
          <a:lstStyle/>
          <a:p>
            <a:fld id="{23D15FD0-A45F-4F01-AA4F-4334EF5D20AC}" type="slidenum">
              <a:rPr lang="es-PA" smtClean="0"/>
              <a:pPr/>
              <a:t>15</a:t>
            </a:fld>
            <a:endParaRPr lang="es-PA" dirty="0"/>
          </a:p>
        </p:txBody>
      </p:sp>
      <p:sp>
        <p:nvSpPr>
          <p:cNvPr id="6" name="5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3786859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A" dirty="0" smtClean="0"/>
              <a:t>POSTMORTEM CHANGES</a:t>
            </a:r>
            <a:endParaRPr lang="es-PA" dirty="0"/>
          </a:p>
        </p:txBody>
      </p:sp>
      <p:sp>
        <p:nvSpPr>
          <p:cNvPr id="3" name="2 Marcador de contenido"/>
          <p:cNvSpPr>
            <a:spLocks noGrp="1"/>
          </p:cNvSpPr>
          <p:nvPr>
            <p:ph sz="half" idx="1"/>
          </p:nvPr>
        </p:nvSpPr>
        <p:spPr/>
        <p:txBody>
          <a:bodyPr/>
          <a:lstStyle/>
          <a:p>
            <a:r>
              <a:rPr lang="es-PA" dirty="0" smtClean="0"/>
              <a:t>Moderate to advance putrefaction (chromatic – enphysematosus changes) occur in up to 72 hours.</a:t>
            </a:r>
          </a:p>
          <a:p>
            <a:r>
              <a:rPr lang="es-PA" dirty="0" smtClean="0"/>
              <a:t>High temperature, humidity, exposure to the sun</a:t>
            </a:r>
          </a:p>
          <a:p>
            <a:endParaRPr lang="es-PA" dirty="0"/>
          </a:p>
        </p:txBody>
      </p:sp>
      <p:pic>
        <p:nvPicPr>
          <p:cNvPr id="8" name="7 Marcador de contenido"/>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898231" y="1673225"/>
            <a:ext cx="3538537" cy="4718050"/>
          </a:xfrm>
        </p:spPr>
      </p:pic>
      <p:sp>
        <p:nvSpPr>
          <p:cNvPr id="5" name="4 Marcador de número de diapositiva"/>
          <p:cNvSpPr>
            <a:spLocks noGrp="1"/>
          </p:cNvSpPr>
          <p:nvPr>
            <p:ph type="sldNum" sz="quarter" idx="12"/>
          </p:nvPr>
        </p:nvSpPr>
        <p:spPr/>
        <p:txBody>
          <a:bodyPr/>
          <a:lstStyle/>
          <a:p>
            <a:fld id="{23D15FD0-A45F-4F01-AA4F-4334EF5D20AC}" type="slidenum">
              <a:rPr lang="es-PA" smtClean="0"/>
              <a:pPr/>
              <a:t>16</a:t>
            </a:fld>
            <a:endParaRPr lang="es-PA" dirty="0"/>
          </a:p>
        </p:txBody>
      </p:sp>
      <p:sp>
        <p:nvSpPr>
          <p:cNvPr id="6" name="5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1803388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a:t>POSTMORTEM CHANGES</a:t>
            </a:r>
          </a:p>
        </p:txBody>
      </p:sp>
      <p:pic>
        <p:nvPicPr>
          <p:cNvPr id="21" name="20 Marcador de contenido"/>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1547664" y="1988840"/>
            <a:ext cx="5088565" cy="3816424"/>
          </a:xfrm>
        </p:spPr>
      </p:pic>
      <p:sp>
        <p:nvSpPr>
          <p:cNvPr id="5" name="4 Marcador de número de diapositiva"/>
          <p:cNvSpPr>
            <a:spLocks noGrp="1"/>
          </p:cNvSpPr>
          <p:nvPr>
            <p:ph type="sldNum" sz="quarter" idx="12"/>
          </p:nvPr>
        </p:nvSpPr>
        <p:spPr/>
        <p:txBody>
          <a:bodyPr/>
          <a:lstStyle/>
          <a:p>
            <a:fld id="{23D15FD0-A45F-4F01-AA4F-4334EF5D20AC}" type="slidenum">
              <a:rPr lang="es-PA" smtClean="0"/>
              <a:pPr/>
              <a:t>17</a:t>
            </a:fld>
            <a:endParaRPr lang="es-PA" dirty="0"/>
          </a:p>
        </p:txBody>
      </p:sp>
      <p:sp>
        <p:nvSpPr>
          <p:cNvPr id="6" name="5 Marcador de pie de página"/>
          <p:cNvSpPr>
            <a:spLocks noGrp="1"/>
          </p:cNvSpPr>
          <p:nvPr>
            <p:ph type="ftr" sz="quarter" idx="11"/>
          </p:nvPr>
        </p:nvSpPr>
        <p:spPr/>
        <p:txBody>
          <a:bodyPr/>
          <a:lstStyle/>
          <a:p>
            <a:r>
              <a:rPr lang="es-PA" dirty="0" smtClean="0"/>
              <a:t>José Vicente Pachar Lucio - Panamá</a:t>
            </a:r>
            <a:endParaRPr lang="es-PA" dirty="0"/>
          </a:p>
        </p:txBody>
      </p:sp>
      <p:sp>
        <p:nvSpPr>
          <p:cNvPr id="7" name="6 Rectángulo"/>
          <p:cNvSpPr/>
          <p:nvPr/>
        </p:nvSpPr>
        <p:spPr>
          <a:xfrm>
            <a:off x="2286000" y="3105835"/>
            <a:ext cx="4572000" cy="646331"/>
          </a:xfrm>
          <a:prstGeom prst="rect">
            <a:avLst/>
          </a:prstGeom>
        </p:spPr>
        <p:txBody>
          <a:bodyPr>
            <a:spAutoFit/>
          </a:bodyPr>
          <a:lstStyle/>
          <a:p>
            <a:r>
              <a:rPr lang="es-PA" b="1" dirty="0" smtClean="0">
                <a:solidFill>
                  <a:srgbClr val="FFFF00"/>
                </a:solidFill>
              </a:rPr>
              <a:t>Adipocira can </a:t>
            </a:r>
            <a:r>
              <a:rPr lang="es-PA" b="1" dirty="0" err="1" smtClean="0">
                <a:solidFill>
                  <a:srgbClr val="FFFF00"/>
                </a:solidFill>
              </a:rPr>
              <a:t>occur</a:t>
            </a:r>
            <a:r>
              <a:rPr lang="es-PA" b="1" dirty="0" smtClean="0">
                <a:solidFill>
                  <a:srgbClr val="FFFF00"/>
                </a:solidFill>
              </a:rPr>
              <a:t> </a:t>
            </a:r>
            <a:r>
              <a:rPr lang="es-PA" b="1" dirty="0" err="1" smtClean="0">
                <a:solidFill>
                  <a:srgbClr val="FFFF00"/>
                </a:solidFill>
              </a:rPr>
              <a:t>partially</a:t>
            </a:r>
            <a:r>
              <a:rPr lang="es-PA" b="1" dirty="0" smtClean="0">
                <a:solidFill>
                  <a:srgbClr val="FFFF00"/>
                </a:solidFill>
              </a:rPr>
              <a:t> or </a:t>
            </a:r>
            <a:r>
              <a:rPr lang="es-PA" b="1" dirty="0" err="1" smtClean="0">
                <a:solidFill>
                  <a:srgbClr val="FFFF00"/>
                </a:solidFill>
              </a:rPr>
              <a:t>completely</a:t>
            </a:r>
            <a:r>
              <a:rPr lang="es-PA" b="1" dirty="0" smtClean="0">
                <a:solidFill>
                  <a:srgbClr val="FFFF00"/>
                </a:solidFill>
              </a:rPr>
              <a:t> in </a:t>
            </a:r>
            <a:r>
              <a:rPr lang="es-PA" b="1" dirty="0" err="1" smtClean="0">
                <a:solidFill>
                  <a:srgbClr val="FFFF00"/>
                </a:solidFill>
              </a:rPr>
              <a:t>weeks</a:t>
            </a:r>
            <a:r>
              <a:rPr lang="es-PA" dirty="0" smtClean="0"/>
              <a:t> </a:t>
            </a:r>
            <a:endParaRPr lang="es-PA" dirty="0"/>
          </a:p>
        </p:txBody>
      </p:sp>
    </p:spTree>
    <p:extLst>
      <p:ext uri="{BB962C8B-B14F-4D97-AF65-F5344CB8AC3E}">
        <p14:creationId xmlns:p14="http://schemas.microsoft.com/office/powerpoint/2010/main" xmlns="" val="3335722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1916113"/>
            <a:ext cx="3990975"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2" descr="C:\Users\Usuario\Pictures\2012-04-13 Morgue Abril 2012\Morgue Abril 2012 01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56100" y="1916113"/>
            <a:ext cx="4032250" cy="302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5 Título"/>
          <p:cNvSpPr>
            <a:spLocks noGrp="1"/>
          </p:cNvSpPr>
          <p:nvPr>
            <p:ph type="title"/>
          </p:nvPr>
        </p:nvSpPr>
        <p:spPr/>
        <p:txBody>
          <a:bodyPr/>
          <a:lstStyle/>
          <a:p>
            <a:r>
              <a:rPr lang="es-MX" dirty="0" smtClean="0"/>
              <a:t>Case </a:t>
            </a:r>
            <a:r>
              <a:rPr lang="es-MX" dirty="0" err="1" smtClean="0"/>
              <a:t>example</a:t>
            </a:r>
            <a:r>
              <a:rPr lang="es-MX" dirty="0" smtClean="0"/>
              <a:t> 1</a:t>
            </a:r>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
        <p:nvSpPr>
          <p:cNvPr id="4" name="3 Marcador de número de diapositiva"/>
          <p:cNvSpPr>
            <a:spLocks noGrp="1"/>
          </p:cNvSpPr>
          <p:nvPr>
            <p:ph type="sldNum" sz="quarter" idx="12"/>
          </p:nvPr>
        </p:nvSpPr>
        <p:spPr/>
        <p:txBody>
          <a:bodyPr/>
          <a:lstStyle/>
          <a:p>
            <a:fld id="{23D15FD0-A45F-4F01-AA4F-4334EF5D20AC}" type="slidenum">
              <a:rPr lang="es-PA" smtClean="0"/>
              <a:pPr/>
              <a:t>18</a:t>
            </a:fld>
            <a:endParaRPr lang="es-PA" dirty="0"/>
          </a:p>
        </p:txBody>
      </p:sp>
    </p:spTree>
    <p:extLst>
      <p:ext uri="{BB962C8B-B14F-4D97-AF65-F5344CB8AC3E}">
        <p14:creationId xmlns:p14="http://schemas.microsoft.com/office/powerpoint/2010/main" xmlns="" val="1187307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287" y="2204696"/>
            <a:ext cx="4117137" cy="259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7" name="Picture 2" descr="C:\Users\Usuario\Desktop\Encuentro Francia\012-04-10-429\IMG_753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2204695"/>
            <a:ext cx="3890392" cy="259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5 Título"/>
          <p:cNvSpPr>
            <a:spLocks noGrp="1"/>
          </p:cNvSpPr>
          <p:nvPr>
            <p:ph type="title"/>
          </p:nvPr>
        </p:nvSpPr>
        <p:spPr/>
        <p:txBody>
          <a:bodyPr/>
          <a:lstStyle/>
          <a:p>
            <a:r>
              <a:rPr lang="es-MX" dirty="0" smtClean="0"/>
              <a:t>Cae </a:t>
            </a:r>
            <a:r>
              <a:rPr lang="es-MX" dirty="0" err="1" smtClean="0"/>
              <a:t>example</a:t>
            </a:r>
            <a:r>
              <a:rPr lang="es-MX" dirty="0" smtClean="0"/>
              <a:t> 2</a:t>
            </a:r>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
        <p:nvSpPr>
          <p:cNvPr id="4" name="3 Marcador de número de diapositiva"/>
          <p:cNvSpPr>
            <a:spLocks noGrp="1"/>
          </p:cNvSpPr>
          <p:nvPr>
            <p:ph type="sldNum" sz="quarter" idx="12"/>
          </p:nvPr>
        </p:nvSpPr>
        <p:spPr/>
        <p:txBody>
          <a:bodyPr/>
          <a:lstStyle/>
          <a:p>
            <a:fld id="{23D15FD0-A45F-4F01-AA4F-4334EF5D20AC}" type="slidenum">
              <a:rPr lang="es-PA" smtClean="0"/>
              <a:pPr/>
              <a:t>19</a:t>
            </a:fld>
            <a:endParaRPr lang="es-PA" dirty="0"/>
          </a:p>
        </p:txBody>
      </p:sp>
    </p:spTree>
    <p:extLst>
      <p:ext uri="{BB962C8B-B14F-4D97-AF65-F5344CB8AC3E}">
        <p14:creationId xmlns:p14="http://schemas.microsoft.com/office/powerpoint/2010/main" xmlns="" val="2814838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b="1"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pPr algn="just">
              <a:buFont typeface="Arial" charset="0"/>
              <a:buNone/>
              <a:defRPr/>
            </a:pPr>
            <a:r>
              <a:rPr lang="en-US" sz="2000" dirty="0" smtClean="0">
                <a:latin typeface="+mj-lt"/>
              </a:rPr>
              <a:t>     OMICS Group International is a pioneer and leading science event organizer, which publishes around 400 open access journals and conducts over 300 Medical, Clinical, Engineering, Life Sciences, </a:t>
            </a:r>
            <a:r>
              <a:rPr lang="en-US" sz="2000" dirty="0" err="1" smtClean="0">
                <a:latin typeface="+mj-lt"/>
              </a:rPr>
              <a:t>Phrama</a:t>
            </a:r>
            <a:r>
              <a:rPr lang="en-US" sz="2000" dirty="0" smtClean="0">
                <a:latin typeface="+mj-lt"/>
              </a:rPr>
              <a:t> scientific conferences all over the globe annually with the support of more than 1000 scientific associations and 30,000 editorial board members and 3.5 million followers to its credit.</a:t>
            </a:r>
            <a:br>
              <a:rPr lang="en-US" sz="2000" dirty="0" smtClean="0">
                <a:latin typeface="+mj-lt"/>
              </a:rPr>
            </a:br>
            <a:endParaRPr lang="en-US" sz="2000" dirty="0" smtClean="0">
              <a:latin typeface="+mj-lt"/>
            </a:endParaRPr>
          </a:p>
          <a:p>
            <a:pPr algn="just">
              <a:buFont typeface="Arial" charset="0"/>
              <a:buNone/>
              <a:defRPr/>
            </a:pPr>
            <a:r>
              <a:rPr lang="en-US" sz="2000" dirty="0" smtClean="0">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a:t>
            </a:r>
            <a:r>
              <a:rPr lang="en-US" sz="2000" dirty="0" err="1" smtClean="0">
                <a:latin typeface="+mj-lt"/>
              </a:rPr>
              <a:t>Bengaluru</a:t>
            </a:r>
            <a:r>
              <a:rPr lang="en-US" sz="2000" dirty="0" smtClean="0">
                <a:latin typeface="+mj-lt"/>
              </a:rPr>
              <a:t> and Mumbai.</a:t>
            </a:r>
          </a:p>
          <a:p>
            <a:pPr>
              <a:defRPr/>
            </a:pPr>
            <a:endParaRPr lang="en-U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fontScale="90000"/>
          </a:bodyPr>
          <a:lstStyle/>
          <a:p>
            <a:r>
              <a:rPr lang="es-MX" altLang="es-PA" dirty="0" smtClean="0">
                <a:solidFill>
                  <a:schemeClr val="folHlink"/>
                </a:solidFill>
              </a:rPr>
              <a:t/>
            </a:r>
            <a:br>
              <a:rPr lang="es-MX" altLang="es-PA" dirty="0" smtClean="0">
                <a:solidFill>
                  <a:schemeClr val="folHlink"/>
                </a:solidFill>
              </a:rPr>
            </a:br>
            <a:r>
              <a:rPr lang="es-MX" altLang="es-PA" dirty="0" smtClean="0"/>
              <a:t>Case </a:t>
            </a:r>
            <a:r>
              <a:rPr lang="es-MX" altLang="es-PA" dirty="0" err="1" smtClean="0"/>
              <a:t>example</a:t>
            </a:r>
            <a:r>
              <a:rPr lang="es-MX" altLang="es-PA" dirty="0" smtClean="0"/>
              <a:t> 3 </a:t>
            </a:r>
            <a:endParaRPr lang="es-ES" altLang="es-PA" dirty="0" smtClean="0"/>
          </a:p>
        </p:txBody>
      </p:sp>
      <p:pic>
        <p:nvPicPr>
          <p:cNvPr id="64515" name="Picture 3" descr="MVC-013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0" y="1905000"/>
            <a:ext cx="27432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6" name="Picture 4" descr="MVC-014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48400" y="1905000"/>
            <a:ext cx="2895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7" name="Picture 5" descr="MVC-015S"/>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81400" y="1905000"/>
            <a:ext cx="2514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8" name="Picture 6" descr="MVC-018S"/>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19200" y="4648200"/>
            <a:ext cx="3657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9" name="Picture 7" descr="MVC-025S"/>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029200" y="4648200"/>
            <a:ext cx="3657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7 Marcador de número de diapositiva"/>
          <p:cNvSpPr>
            <a:spLocks noGrp="1"/>
          </p:cNvSpPr>
          <p:nvPr>
            <p:ph type="sldNum" sz="quarter" idx="12"/>
          </p:nvPr>
        </p:nvSpPr>
        <p:spPr/>
        <p:txBody>
          <a:bodyPr/>
          <a:lstStyle/>
          <a:p>
            <a:fld id="{23D15FD0-A45F-4F01-AA4F-4334EF5D20AC}" type="slidenum">
              <a:rPr lang="es-PA" smtClean="0"/>
              <a:pPr/>
              <a:t>20</a:t>
            </a:fld>
            <a:endParaRPr lang="es-PA" dirty="0"/>
          </a:p>
        </p:txBody>
      </p:sp>
      <p:sp>
        <p:nvSpPr>
          <p:cNvPr id="9" name="8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417957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 calcmode="lin" valueType="num">
                                      <p:cBhvr additive="base">
                                        <p:cTn id="7" dur="500" fill="hold"/>
                                        <p:tgtEl>
                                          <p:spTgt spid="645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TIGO.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64515"/>
                                        </p:tgtEl>
                                        <p:attrNameLst>
                                          <p:attrName>style.visibility</p:attrName>
                                        </p:attrNameLst>
                                      </p:cBhvr>
                                      <p:to>
                                        <p:strVal val="visible"/>
                                      </p:to>
                                    </p:set>
                                    <p:animEffect transition="in" filter="box(out)">
                                      <p:cBhvr>
                                        <p:cTn id="13" dur="500"/>
                                        <p:tgtEl>
                                          <p:spTgt spid="64515"/>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64517"/>
                                        </p:tgtEl>
                                        <p:attrNameLst>
                                          <p:attrName>style.visibility</p:attrName>
                                        </p:attrNameLst>
                                      </p:cBhvr>
                                      <p:to>
                                        <p:strVal val="visible"/>
                                      </p:to>
                                    </p:set>
                                    <p:animEffect transition="in" filter="box(out)">
                                      <p:cBhvr>
                                        <p:cTn id="18" dur="500"/>
                                        <p:tgtEl>
                                          <p:spTgt spid="64517"/>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p:cTn id="22" dur="1" fill="hold">
                                          <p:stCondLst>
                                            <p:cond delay="0"/>
                                          </p:stCondLst>
                                        </p:cTn>
                                        <p:tgtEl>
                                          <p:spTgt spid="64516"/>
                                        </p:tgtEl>
                                        <p:attrNameLst>
                                          <p:attrName>style.visibility</p:attrName>
                                        </p:attrNameLst>
                                      </p:cBhvr>
                                      <p:to>
                                        <p:strVal val="visible"/>
                                      </p:to>
                                    </p:set>
                                    <p:animEffect transition="in" filter="box(out)">
                                      <p:cBhvr>
                                        <p:cTn id="23" dur="500"/>
                                        <p:tgtEl>
                                          <p:spTgt spid="64516"/>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nodeType="clickEffect">
                                  <p:stCondLst>
                                    <p:cond delay="0"/>
                                  </p:stCondLst>
                                  <p:childTnLst>
                                    <p:set>
                                      <p:cBhvr>
                                        <p:cTn id="27" dur="1" fill="hold">
                                          <p:stCondLst>
                                            <p:cond delay="0"/>
                                          </p:stCondLst>
                                        </p:cTn>
                                        <p:tgtEl>
                                          <p:spTgt spid="64518"/>
                                        </p:tgtEl>
                                        <p:attrNameLst>
                                          <p:attrName>style.visibility</p:attrName>
                                        </p:attrNameLst>
                                      </p:cBhvr>
                                      <p:to>
                                        <p:strVal val="visible"/>
                                      </p:to>
                                    </p:set>
                                    <p:animEffect transition="in" filter="box(out)">
                                      <p:cBhvr>
                                        <p:cTn id="28" dur="500"/>
                                        <p:tgtEl>
                                          <p:spTgt spid="64518"/>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nodeType="clickEffect">
                                  <p:stCondLst>
                                    <p:cond delay="0"/>
                                  </p:stCondLst>
                                  <p:childTnLst>
                                    <p:set>
                                      <p:cBhvr>
                                        <p:cTn id="32" dur="1" fill="hold">
                                          <p:stCondLst>
                                            <p:cond delay="0"/>
                                          </p:stCondLst>
                                        </p:cTn>
                                        <p:tgtEl>
                                          <p:spTgt spid="64519"/>
                                        </p:tgtEl>
                                        <p:attrNameLst>
                                          <p:attrName>style.visibility</p:attrName>
                                        </p:attrNameLst>
                                      </p:cBhvr>
                                      <p:to>
                                        <p:strVal val="visible"/>
                                      </p:to>
                                    </p:set>
                                    <p:animEffect transition="in" filter="box(out)">
                                      <p:cBhvr>
                                        <p:cTn id="33" dur="500"/>
                                        <p:tgtEl>
                                          <p:spTgt spid="64519"/>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utoUpdateAnimBg="0"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Título"/>
          <p:cNvSpPr>
            <a:spLocks noGrp="1"/>
          </p:cNvSpPr>
          <p:nvPr>
            <p:ph type="title"/>
          </p:nvPr>
        </p:nvSpPr>
        <p:spPr/>
        <p:txBody>
          <a:bodyPr/>
          <a:lstStyle/>
          <a:p>
            <a:pPr marL="54864" eaLnBrk="1" fontAlgn="auto" hangingPunct="1">
              <a:spcAft>
                <a:spcPts val="0"/>
              </a:spcAft>
              <a:defRPr/>
            </a:pPr>
            <a:r>
              <a:rPr lang="es-ES" dirty="0" smtClean="0">
                <a:solidFill>
                  <a:schemeClr val="tx2">
                    <a:tint val="100000"/>
                    <a:shade val="90000"/>
                    <a:satMod val="250000"/>
                    <a:alpha val="100000"/>
                  </a:schemeClr>
                </a:solidFill>
              </a:rPr>
              <a:t>Case </a:t>
            </a:r>
            <a:r>
              <a:rPr lang="es-ES" dirty="0" err="1" smtClean="0">
                <a:solidFill>
                  <a:schemeClr val="tx2">
                    <a:tint val="100000"/>
                    <a:shade val="90000"/>
                    <a:satMod val="250000"/>
                    <a:alpha val="100000"/>
                  </a:schemeClr>
                </a:solidFill>
              </a:rPr>
              <a:t>example</a:t>
            </a:r>
            <a:r>
              <a:rPr lang="es-ES" dirty="0" smtClean="0">
                <a:solidFill>
                  <a:schemeClr val="tx2">
                    <a:tint val="100000"/>
                    <a:shade val="90000"/>
                    <a:satMod val="250000"/>
                    <a:alpha val="100000"/>
                  </a:schemeClr>
                </a:solidFill>
              </a:rPr>
              <a:t> 4</a:t>
            </a:r>
          </a:p>
        </p:txBody>
      </p:sp>
      <p:pic>
        <p:nvPicPr>
          <p:cNvPr id="45059" name="3 Marcador de contenido" descr="18enero08 005.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21</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1232069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Título"/>
          <p:cNvSpPr>
            <a:spLocks noGrp="1"/>
          </p:cNvSpPr>
          <p:nvPr>
            <p:ph type="title"/>
          </p:nvPr>
        </p:nvSpPr>
        <p:spPr/>
        <p:txBody>
          <a:bodyPr/>
          <a:lstStyle/>
          <a:p>
            <a:pPr marL="54864" eaLnBrk="1" fontAlgn="auto" hangingPunct="1">
              <a:spcAft>
                <a:spcPts val="0"/>
              </a:spcAft>
              <a:defRPr/>
            </a:pPr>
            <a:r>
              <a:rPr lang="es-ES" dirty="0" smtClean="0">
                <a:solidFill>
                  <a:schemeClr val="tx2">
                    <a:tint val="100000"/>
                    <a:shade val="90000"/>
                    <a:satMod val="250000"/>
                    <a:alpha val="100000"/>
                  </a:schemeClr>
                </a:solidFill>
              </a:rPr>
              <a:t>Case </a:t>
            </a:r>
            <a:r>
              <a:rPr lang="es-ES" dirty="0" err="1" smtClean="0">
                <a:solidFill>
                  <a:schemeClr val="tx2">
                    <a:tint val="100000"/>
                    <a:shade val="90000"/>
                    <a:satMod val="250000"/>
                    <a:alpha val="100000"/>
                  </a:schemeClr>
                </a:solidFill>
              </a:rPr>
              <a:t>example</a:t>
            </a:r>
            <a:r>
              <a:rPr lang="es-ES" dirty="0" smtClean="0">
                <a:solidFill>
                  <a:schemeClr val="tx2">
                    <a:tint val="100000"/>
                    <a:shade val="90000"/>
                    <a:satMod val="250000"/>
                    <a:alpha val="100000"/>
                  </a:schemeClr>
                </a:solidFill>
              </a:rPr>
              <a:t> 5</a:t>
            </a:r>
          </a:p>
        </p:txBody>
      </p:sp>
      <p:pic>
        <p:nvPicPr>
          <p:cNvPr id="47107" name="3 Marcador de contenido" descr="Caso Cocobolo 025.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22</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2916797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Título"/>
          <p:cNvSpPr>
            <a:spLocks noGrp="1"/>
          </p:cNvSpPr>
          <p:nvPr>
            <p:ph type="title"/>
          </p:nvPr>
        </p:nvSpPr>
        <p:spPr/>
        <p:txBody>
          <a:bodyPr/>
          <a:lstStyle/>
          <a:p>
            <a:pPr marL="54864" eaLnBrk="1" fontAlgn="auto" hangingPunct="1">
              <a:spcAft>
                <a:spcPts val="0"/>
              </a:spcAft>
              <a:defRPr/>
            </a:pPr>
            <a:r>
              <a:rPr lang="es-ES" dirty="0" smtClean="0">
                <a:solidFill>
                  <a:schemeClr val="tx2">
                    <a:tint val="100000"/>
                    <a:shade val="90000"/>
                    <a:satMod val="250000"/>
                    <a:alpha val="100000"/>
                  </a:schemeClr>
                </a:solidFill>
              </a:rPr>
              <a:t>Case </a:t>
            </a:r>
            <a:r>
              <a:rPr lang="es-ES" dirty="0" err="1" smtClean="0">
                <a:solidFill>
                  <a:schemeClr val="tx2">
                    <a:tint val="100000"/>
                    <a:shade val="90000"/>
                    <a:satMod val="250000"/>
                    <a:alpha val="100000"/>
                  </a:schemeClr>
                </a:solidFill>
              </a:rPr>
              <a:t>example</a:t>
            </a:r>
            <a:r>
              <a:rPr lang="es-ES" dirty="0" smtClean="0">
                <a:solidFill>
                  <a:schemeClr val="tx2">
                    <a:tint val="100000"/>
                    <a:shade val="90000"/>
                    <a:satMod val="250000"/>
                    <a:alpha val="100000"/>
                  </a:schemeClr>
                </a:solidFill>
              </a:rPr>
              <a:t> 5</a:t>
            </a:r>
          </a:p>
        </p:txBody>
      </p:sp>
      <p:pic>
        <p:nvPicPr>
          <p:cNvPr id="48131" name="3 Marcador de contenido" descr="Caso Cocobolo 027.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23</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2675162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p:cNvSpPr>
            <a:spLocks noGrp="1"/>
          </p:cNvSpPr>
          <p:nvPr>
            <p:ph type="title"/>
          </p:nvPr>
        </p:nvSpPr>
        <p:spPr/>
        <p:txBody>
          <a:bodyPr/>
          <a:lstStyle/>
          <a:p>
            <a:pPr marL="54864" eaLnBrk="1" fontAlgn="auto" hangingPunct="1">
              <a:spcAft>
                <a:spcPts val="0"/>
              </a:spcAft>
              <a:defRPr/>
            </a:pPr>
            <a:r>
              <a:rPr lang="es-ES" dirty="0" smtClean="0">
                <a:solidFill>
                  <a:schemeClr val="tx2">
                    <a:tint val="100000"/>
                    <a:shade val="90000"/>
                    <a:satMod val="250000"/>
                    <a:alpha val="100000"/>
                  </a:schemeClr>
                </a:solidFill>
              </a:rPr>
              <a:t>Case </a:t>
            </a:r>
            <a:r>
              <a:rPr lang="es-ES" dirty="0" err="1" smtClean="0">
                <a:solidFill>
                  <a:schemeClr val="tx2">
                    <a:tint val="100000"/>
                    <a:shade val="90000"/>
                    <a:satMod val="250000"/>
                    <a:alpha val="100000"/>
                  </a:schemeClr>
                </a:solidFill>
              </a:rPr>
              <a:t>example</a:t>
            </a:r>
            <a:r>
              <a:rPr lang="es-ES" dirty="0" smtClean="0">
                <a:solidFill>
                  <a:schemeClr val="tx2">
                    <a:tint val="100000"/>
                    <a:shade val="90000"/>
                    <a:satMod val="250000"/>
                    <a:alpha val="100000"/>
                  </a:schemeClr>
                </a:solidFill>
              </a:rPr>
              <a:t> 5</a:t>
            </a:r>
          </a:p>
        </p:txBody>
      </p:sp>
      <p:pic>
        <p:nvPicPr>
          <p:cNvPr id="49155" name="3 Marcador de contenido" descr="Caso Cocobolo 037.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24</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1405105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p:nvPr>
        </p:nvSpPr>
        <p:spPr/>
        <p:txBody>
          <a:bodyPr/>
          <a:lstStyle/>
          <a:p>
            <a:pPr marL="54864" eaLnBrk="1" fontAlgn="auto" hangingPunct="1">
              <a:spcAft>
                <a:spcPts val="0"/>
              </a:spcAft>
              <a:defRPr/>
            </a:pPr>
            <a:r>
              <a:rPr lang="es-ES" dirty="0" smtClean="0">
                <a:solidFill>
                  <a:schemeClr val="tx2">
                    <a:tint val="100000"/>
                    <a:shade val="90000"/>
                    <a:satMod val="250000"/>
                    <a:alpha val="100000"/>
                  </a:schemeClr>
                </a:solidFill>
              </a:rPr>
              <a:t>Case </a:t>
            </a:r>
            <a:r>
              <a:rPr lang="es-ES" dirty="0" err="1" smtClean="0">
                <a:solidFill>
                  <a:schemeClr val="tx2">
                    <a:tint val="100000"/>
                    <a:shade val="90000"/>
                    <a:satMod val="250000"/>
                    <a:alpha val="100000"/>
                  </a:schemeClr>
                </a:solidFill>
              </a:rPr>
              <a:t>example</a:t>
            </a:r>
            <a:r>
              <a:rPr lang="es-ES" dirty="0" smtClean="0">
                <a:solidFill>
                  <a:schemeClr val="tx2">
                    <a:tint val="100000"/>
                    <a:shade val="90000"/>
                    <a:satMod val="250000"/>
                    <a:alpha val="100000"/>
                  </a:schemeClr>
                </a:solidFill>
              </a:rPr>
              <a:t> 6 </a:t>
            </a:r>
          </a:p>
        </p:txBody>
      </p:sp>
      <p:pic>
        <p:nvPicPr>
          <p:cNvPr id="60419" name="3 Marcador de contenido" descr="P1000104.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25</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21719746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Título"/>
          <p:cNvSpPr>
            <a:spLocks noGrp="1"/>
          </p:cNvSpPr>
          <p:nvPr>
            <p:ph type="title"/>
          </p:nvPr>
        </p:nvSpPr>
        <p:spPr/>
        <p:txBody>
          <a:bodyPr/>
          <a:lstStyle/>
          <a:p>
            <a:pPr marL="54864" eaLnBrk="1" fontAlgn="auto" hangingPunct="1">
              <a:spcAft>
                <a:spcPts val="0"/>
              </a:spcAft>
              <a:defRPr/>
            </a:pPr>
            <a:r>
              <a:rPr lang="es-ES" dirty="0" smtClean="0">
                <a:solidFill>
                  <a:schemeClr val="tx2">
                    <a:tint val="100000"/>
                    <a:shade val="90000"/>
                    <a:satMod val="250000"/>
                    <a:alpha val="100000"/>
                  </a:schemeClr>
                </a:solidFill>
              </a:rPr>
              <a:t>Case </a:t>
            </a:r>
            <a:r>
              <a:rPr lang="es-ES" dirty="0" err="1" smtClean="0">
                <a:solidFill>
                  <a:schemeClr val="tx2">
                    <a:tint val="100000"/>
                    <a:shade val="90000"/>
                    <a:satMod val="250000"/>
                    <a:alpha val="100000"/>
                  </a:schemeClr>
                </a:solidFill>
              </a:rPr>
              <a:t>example</a:t>
            </a:r>
            <a:r>
              <a:rPr lang="es-ES" dirty="0" smtClean="0">
                <a:solidFill>
                  <a:schemeClr val="tx2">
                    <a:tint val="100000"/>
                    <a:shade val="90000"/>
                    <a:satMod val="250000"/>
                    <a:alpha val="100000"/>
                  </a:schemeClr>
                </a:solidFill>
              </a:rPr>
              <a:t> 6</a:t>
            </a:r>
          </a:p>
        </p:txBody>
      </p:sp>
      <p:pic>
        <p:nvPicPr>
          <p:cNvPr id="61443" name="3 Marcador de contenido" descr="P1000111.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pPr>
              <a:defRPr/>
            </a:pPr>
            <a:fld id="{E6BAAECC-87CB-4CD1-A889-34CE2FA9465C}" type="slidenum">
              <a:rPr lang="es-PA" smtClean="0">
                <a:solidFill>
                  <a:srgbClr val="EAEBDE">
                    <a:shade val="90000"/>
                  </a:srgbClr>
                </a:solidFill>
              </a:rPr>
              <a:pPr>
                <a:defRPr/>
              </a:pPr>
              <a:t>26</a:t>
            </a:fld>
            <a:endParaRPr lang="es-PA" dirty="0">
              <a:solidFill>
                <a:srgbClr val="EAEBDE">
                  <a:shade val="90000"/>
                </a:srgbClr>
              </a:solidFill>
            </a:endParaRPr>
          </a:p>
        </p:txBody>
      </p:sp>
      <p:sp>
        <p:nvSpPr>
          <p:cNvPr id="5" name="4 Marcador de pie de página"/>
          <p:cNvSpPr>
            <a:spLocks noGrp="1"/>
          </p:cNvSpPr>
          <p:nvPr>
            <p:ph type="ftr" sz="quarter" idx="11"/>
          </p:nvPr>
        </p:nvSpPr>
        <p:spPr/>
        <p:txBody>
          <a:bodyPr/>
          <a:lstStyle/>
          <a:p>
            <a:pPr>
              <a:defRPr/>
            </a:pPr>
            <a:r>
              <a:rPr lang="es-PA" dirty="0" smtClean="0">
                <a:solidFill>
                  <a:srgbClr val="676A55">
                    <a:tint val="60000"/>
                    <a:satMod val="155000"/>
                  </a:srgbClr>
                </a:solidFill>
              </a:rPr>
              <a:t>José Vicente Pachar Lucio - Panamá</a:t>
            </a:r>
            <a:endParaRPr lang="es-PA" dirty="0">
              <a:solidFill>
                <a:srgbClr val="676A55">
                  <a:tint val="60000"/>
                  <a:satMod val="155000"/>
                </a:srgbClr>
              </a:solidFill>
            </a:endParaRPr>
          </a:p>
        </p:txBody>
      </p:sp>
    </p:spTree>
    <p:extLst>
      <p:ext uri="{BB962C8B-B14F-4D97-AF65-F5344CB8AC3E}">
        <p14:creationId xmlns:p14="http://schemas.microsoft.com/office/powerpoint/2010/main" xmlns="" val="2014945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POST MORTEM CHANGES</a:t>
            </a:r>
            <a:endParaRPr lang="es-PA" dirty="0"/>
          </a:p>
        </p:txBody>
      </p:sp>
      <p:pic>
        <p:nvPicPr>
          <p:cNvPr id="5" name="4 Marcador de contenido"/>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713723" y="1435392"/>
            <a:ext cx="6306549" cy="4729912"/>
          </a:xfrm>
        </p:spPr>
      </p:pic>
      <p:sp>
        <p:nvSpPr>
          <p:cNvPr id="6" name="5 Marcador de número de diapositiva"/>
          <p:cNvSpPr>
            <a:spLocks noGrp="1"/>
          </p:cNvSpPr>
          <p:nvPr>
            <p:ph type="sldNum" sz="quarter" idx="12"/>
          </p:nvPr>
        </p:nvSpPr>
        <p:spPr/>
        <p:txBody>
          <a:bodyPr/>
          <a:lstStyle/>
          <a:p>
            <a:fld id="{23D15FD0-A45F-4F01-AA4F-4334EF5D20AC}" type="slidenum">
              <a:rPr lang="es-PA" smtClean="0"/>
              <a:pPr/>
              <a:t>27</a:t>
            </a:fld>
            <a:endParaRPr lang="es-PA" dirty="0"/>
          </a:p>
        </p:txBody>
      </p:sp>
      <p:sp>
        <p:nvSpPr>
          <p:cNvPr id="7" name="6 Marcador de pie de página"/>
          <p:cNvSpPr>
            <a:spLocks noGrp="1"/>
          </p:cNvSpPr>
          <p:nvPr>
            <p:ph type="ftr" sz="quarter" idx="11"/>
          </p:nvPr>
        </p:nvSpPr>
        <p:spPr/>
        <p:txBody>
          <a:bodyPr/>
          <a:lstStyle/>
          <a:p>
            <a:r>
              <a:rPr lang="es-PA" dirty="0" smtClean="0"/>
              <a:t>José Vicente Pachar Lucio - Panamá</a:t>
            </a:r>
            <a:endParaRPr lang="es-PA" dirty="0"/>
          </a:p>
        </p:txBody>
      </p:sp>
      <p:sp>
        <p:nvSpPr>
          <p:cNvPr id="8" name="7 Rectángulo"/>
          <p:cNvSpPr/>
          <p:nvPr/>
        </p:nvSpPr>
        <p:spPr>
          <a:xfrm>
            <a:off x="827584" y="1628800"/>
            <a:ext cx="1944216" cy="2031325"/>
          </a:xfrm>
          <a:prstGeom prst="rect">
            <a:avLst/>
          </a:prstGeom>
        </p:spPr>
        <p:txBody>
          <a:bodyPr wrap="square">
            <a:spAutoFit/>
          </a:bodyPr>
          <a:lstStyle/>
          <a:p>
            <a:pPr marL="285750" indent="-285750">
              <a:buFont typeface="Arial" panose="020B0604020202020204" pitchFamily="34" charset="0"/>
              <a:buChar char="•"/>
            </a:pPr>
            <a:r>
              <a:rPr lang="es-PA" b="1" dirty="0" err="1" smtClean="0"/>
              <a:t>Partial</a:t>
            </a:r>
            <a:r>
              <a:rPr lang="es-PA" b="1" dirty="0" smtClean="0"/>
              <a:t> </a:t>
            </a:r>
            <a:r>
              <a:rPr lang="es-PA" b="1" dirty="0" err="1" smtClean="0"/>
              <a:t>spontaneous</a:t>
            </a:r>
            <a:r>
              <a:rPr lang="es-PA" b="1" dirty="0" smtClean="0"/>
              <a:t> </a:t>
            </a:r>
            <a:r>
              <a:rPr lang="es-PA" b="1" dirty="0" err="1" smtClean="0"/>
              <a:t>momification</a:t>
            </a:r>
            <a:endParaRPr lang="es-PA" b="1" dirty="0" smtClean="0"/>
          </a:p>
          <a:p>
            <a:pPr marL="285750" indent="-285750">
              <a:buFont typeface="Arial" panose="020B0604020202020204" pitchFamily="34" charset="0"/>
              <a:buChar char="•"/>
            </a:pPr>
            <a:r>
              <a:rPr lang="es-PA" b="1" dirty="0" smtClean="0"/>
              <a:t>Total </a:t>
            </a:r>
            <a:r>
              <a:rPr lang="es-PA" b="1" dirty="0" err="1" smtClean="0"/>
              <a:t>skeletal</a:t>
            </a:r>
            <a:r>
              <a:rPr lang="es-PA" b="1" dirty="0" smtClean="0"/>
              <a:t> </a:t>
            </a:r>
            <a:r>
              <a:rPr lang="es-PA" b="1" dirty="0" err="1" smtClean="0"/>
              <a:t>reduction</a:t>
            </a:r>
            <a:r>
              <a:rPr lang="es-PA" b="1" dirty="0" smtClean="0"/>
              <a:t> in </a:t>
            </a:r>
            <a:r>
              <a:rPr lang="es-PA" b="1" dirty="0" err="1" smtClean="0"/>
              <a:t>less</a:t>
            </a:r>
            <a:r>
              <a:rPr lang="es-PA" b="1" dirty="0" smtClean="0"/>
              <a:t> </a:t>
            </a:r>
            <a:r>
              <a:rPr lang="es-PA" b="1" dirty="0" err="1" smtClean="0"/>
              <a:t>than</a:t>
            </a:r>
            <a:r>
              <a:rPr lang="es-PA" b="1" dirty="0" smtClean="0"/>
              <a:t> 2 </a:t>
            </a:r>
            <a:r>
              <a:rPr lang="es-PA" b="1" dirty="0" err="1" smtClean="0"/>
              <a:t>months</a:t>
            </a:r>
            <a:r>
              <a:rPr lang="es-PA" b="1" dirty="0" smtClean="0"/>
              <a:t> </a:t>
            </a:r>
            <a:endParaRPr lang="es-PA" b="1" dirty="0"/>
          </a:p>
        </p:txBody>
      </p:sp>
    </p:spTree>
    <p:extLst>
      <p:ext uri="{BB962C8B-B14F-4D97-AF65-F5344CB8AC3E}">
        <p14:creationId xmlns:p14="http://schemas.microsoft.com/office/powerpoint/2010/main" xmlns="" val="779974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Título"/>
          <p:cNvSpPr>
            <a:spLocks noGrp="1"/>
          </p:cNvSpPr>
          <p:nvPr>
            <p:ph type="title"/>
          </p:nvPr>
        </p:nvSpPr>
        <p:spPr/>
        <p:txBody>
          <a:bodyPr/>
          <a:lstStyle/>
          <a:p>
            <a:pPr marL="54864" eaLnBrk="1" fontAlgn="auto" hangingPunct="1">
              <a:spcAft>
                <a:spcPts val="0"/>
              </a:spcAft>
              <a:defRPr/>
            </a:pPr>
            <a:r>
              <a:rPr lang="es-ES" dirty="0" smtClean="0">
                <a:solidFill>
                  <a:schemeClr val="tx2">
                    <a:tint val="100000"/>
                    <a:shade val="90000"/>
                    <a:satMod val="250000"/>
                    <a:alpha val="100000"/>
                  </a:schemeClr>
                </a:solidFill>
              </a:rPr>
              <a:t>Spontaneous mummification</a:t>
            </a:r>
          </a:p>
        </p:txBody>
      </p:sp>
      <p:pic>
        <p:nvPicPr>
          <p:cNvPr id="91139" name="3 Marcador de contenido" descr="P1050151.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28</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2236815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p:cNvSpPr>
            <a:spLocks noGrp="1"/>
          </p:cNvSpPr>
          <p:nvPr>
            <p:ph type="title"/>
          </p:nvPr>
        </p:nvSpPr>
        <p:spPr/>
        <p:txBody>
          <a:bodyPr/>
          <a:lstStyle/>
          <a:p>
            <a:pPr eaLnBrk="1" hangingPunct="1"/>
            <a:r>
              <a:rPr lang="es-ES" altLang="es-PA" dirty="0" smtClean="0"/>
              <a:t>Complete skeletal reduction</a:t>
            </a:r>
          </a:p>
        </p:txBody>
      </p:sp>
      <p:pic>
        <p:nvPicPr>
          <p:cNvPr id="40963" name="9 Marcador de contenido" descr="Colombianos 003.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258888" y="1341438"/>
            <a:ext cx="2919412" cy="2187575"/>
          </a:xfrm>
        </p:spPr>
      </p:pic>
      <p:pic>
        <p:nvPicPr>
          <p:cNvPr id="40964" name="3 Marcador de contenido" descr="Colombianos 004.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463" y="1268413"/>
            <a:ext cx="3376612"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5 Marcador de contenido" descr="Colombianos 006.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58888" y="3789363"/>
            <a:ext cx="3162300" cy="237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6" name="7 Marcador de contenido" descr="Colombianos 009.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16463" y="3789363"/>
            <a:ext cx="33020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6 Marcador de número de diapositiva"/>
          <p:cNvSpPr>
            <a:spLocks noGrp="1"/>
          </p:cNvSpPr>
          <p:nvPr>
            <p:ph type="sldNum" sz="quarter" idx="12"/>
          </p:nvPr>
        </p:nvSpPr>
        <p:spPr/>
        <p:txBody>
          <a:bodyPr/>
          <a:lstStyle/>
          <a:p>
            <a:fld id="{23D15FD0-A45F-4F01-AA4F-4334EF5D20AC}" type="slidenum">
              <a:rPr lang="es-PA" smtClean="0"/>
              <a:pPr/>
              <a:t>29</a:t>
            </a:fld>
            <a:endParaRPr lang="es-PA" dirty="0"/>
          </a:p>
        </p:txBody>
      </p:sp>
      <p:sp>
        <p:nvSpPr>
          <p:cNvPr id="8" name="7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2109890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1371600"/>
            <a:ext cx="7850832" cy="1927225"/>
          </a:xfrm>
        </p:spPr>
        <p:txBody>
          <a:bodyPr/>
          <a:lstStyle/>
          <a:p>
            <a:r>
              <a:rPr lang="es-PA" dirty="0" smtClean="0"/>
              <a:t>POSTMORTEM CHANGES IN TROPICAL ENVIROMENTS</a:t>
            </a:r>
            <a:endParaRPr lang="es-PA" dirty="0"/>
          </a:p>
        </p:txBody>
      </p:sp>
      <p:sp>
        <p:nvSpPr>
          <p:cNvPr id="3" name="2 Subtítulo"/>
          <p:cNvSpPr>
            <a:spLocks noGrp="1"/>
          </p:cNvSpPr>
          <p:nvPr>
            <p:ph type="subTitle" idx="1"/>
          </p:nvPr>
        </p:nvSpPr>
        <p:spPr>
          <a:xfrm>
            <a:off x="467544" y="3505200"/>
            <a:ext cx="5472608" cy="1752600"/>
          </a:xfrm>
        </p:spPr>
        <p:txBody>
          <a:bodyPr/>
          <a:lstStyle/>
          <a:p>
            <a:r>
              <a:rPr lang="es-PA" b="1" i="1" dirty="0" smtClean="0"/>
              <a:t>José Vicente Pachar Lucio</a:t>
            </a:r>
          </a:p>
          <a:p>
            <a:r>
              <a:rPr lang="es-PA" dirty="0" smtClean="0"/>
              <a:t>Instituto de Medicina Legal y Ciencias Forenses de Panamá</a:t>
            </a:r>
          </a:p>
          <a:p>
            <a:endParaRPr lang="es-PA" dirty="0"/>
          </a:p>
        </p:txBody>
      </p:sp>
      <p:pic>
        <p:nvPicPr>
          <p:cNvPr id="1026" name="Imagen 6"/>
          <p:cNvPicPr>
            <a:picLocks noChangeAspect="1" noChangeArrowheads="1"/>
          </p:cNvPicPr>
          <p:nvPr/>
        </p:nvPicPr>
        <p:blipFill>
          <a:blip r:embed="rId2" cstate="print"/>
          <a:srcRect/>
          <a:stretch>
            <a:fillRect/>
          </a:stretch>
        </p:blipFill>
        <p:spPr bwMode="auto">
          <a:xfrm>
            <a:off x="6084168" y="3645024"/>
            <a:ext cx="1224136" cy="1132207"/>
          </a:xfrm>
          <a:prstGeom prst="rect">
            <a:avLst/>
          </a:prstGeom>
          <a:solidFill>
            <a:srgbClr val="FFFFFF">
              <a:alpha val="0"/>
            </a:srgbClr>
          </a:solidFill>
          <a:ln w="9525">
            <a:noFill/>
            <a:miter lim="800000"/>
            <a:headEnd/>
            <a:tailEnd/>
          </a:ln>
        </p:spPr>
      </p:pic>
      <p:sp>
        <p:nvSpPr>
          <p:cNvPr id="5" name="4 Rectángulo"/>
          <p:cNvSpPr/>
          <p:nvPr/>
        </p:nvSpPr>
        <p:spPr>
          <a:xfrm>
            <a:off x="1979712" y="5085184"/>
            <a:ext cx="4572000" cy="923330"/>
          </a:xfrm>
          <a:prstGeom prst="rect">
            <a:avLst/>
          </a:prstGeom>
        </p:spPr>
        <p:txBody>
          <a:bodyPr>
            <a:spAutoFit/>
          </a:bodyPr>
          <a:lstStyle/>
          <a:p>
            <a:r>
              <a:rPr lang="en-US" dirty="0" smtClean="0"/>
              <a:t>3</a:t>
            </a:r>
            <a:r>
              <a:rPr lang="en-US" baseline="30000" dirty="0" smtClean="0"/>
              <a:t>rd</a:t>
            </a:r>
            <a:r>
              <a:rPr lang="en-US" dirty="0" smtClean="0"/>
              <a:t> International Conference on</a:t>
            </a:r>
          </a:p>
          <a:p>
            <a:r>
              <a:rPr lang="en-US" dirty="0" smtClean="0"/>
              <a:t>Forensic Research and Technology</a:t>
            </a:r>
          </a:p>
          <a:p>
            <a:r>
              <a:rPr lang="en-US" dirty="0" smtClean="0"/>
              <a:t>October 06-08, 2014 San Antonio, USA</a:t>
            </a:r>
            <a:endParaRPr lang="en-US" dirty="0"/>
          </a:p>
        </p:txBody>
      </p:sp>
    </p:spTree>
    <p:extLst>
      <p:ext uri="{BB962C8B-B14F-4D97-AF65-F5344CB8AC3E}">
        <p14:creationId xmlns:p14="http://schemas.microsoft.com/office/powerpoint/2010/main" xmlns="" val="263571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Administrador\Mis documentos\Patología\Las Garzas_files\loading_data\loading_data_002\a_0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288" y="2781300"/>
            <a:ext cx="4171950" cy="277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2 Título"/>
          <p:cNvSpPr>
            <a:spLocks noGrp="1"/>
          </p:cNvSpPr>
          <p:nvPr>
            <p:ph type="title"/>
          </p:nvPr>
        </p:nvSpPr>
        <p:spPr/>
        <p:txBody>
          <a:bodyPr/>
          <a:lstStyle/>
          <a:p>
            <a:r>
              <a:rPr lang="es-ES" altLang="es-PA" dirty="0" smtClean="0"/>
              <a:t>Postmortem mutilation</a:t>
            </a:r>
          </a:p>
        </p:txBody>
      </p:sp>
      <p:pic>
        <p:nvPicPr>
          <p:cNvPr id="48132" name="Picture 2" descr="C:\Documents and Settings\Administrador\Mis documentos\Patología\Las Garzas_files\loading_data\loading_data_002\a_010.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716463" y="2781300"/>
            <a:ext cx="3873500" cy="2576513"/>
          </a:xfrm>
          <a:noFill/>
        </p:spPr>
      </p:pic>
      <p:sp>
        <p:nvSpPr>
          <p:cNvPr id="5" name="4 Marcador de número de diapositiva"/>
          <p:cNvSpPr>
            <a:spLocks noGrp="1"/>
          </p:cNvSpPr>
          <p:nvPr>
            <p:ph type="sldNum" sz="quarter" idx="12"/>
          </p:nvPr>
        </p:nvSpPr>
        <p:spPr/>
        <p:txBody>
          <a:bodyPr/>
          <a:lstStyle/>
          <a:p>
            <a:fld id="{23D15FD0-A45F-4F01-AA4F-4334EF5D20AC}" type="slidenum">
              <a:rPr lang="es-PA" smtClean="0"/>
              <a:pPr/>
              <a:t>30</a:t>
            </a:fld>
            <a:endParaRPr lang="es-PA" dirty="0"/>
          </a:p>
        </p:txBody>
      </p:sp>
      <p:sp>
        <p:nvSpPr>
          <p:cNvPr id="6" name="5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7460569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s-ES" altLang="es-PA" dirty="0" smtClean="0"/>
              <a:t>Animal activity</a:t>
            </a:r>
            <a:endParaRPr lang="es-ES" altLang="es-PA" dirty="0"/>
          </a:p>
        </p:txBody>
      </p:sp>
      <p:pic>
        <p:nvPicPr>
          <p:cNvPr id="6554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3213100"/>
            <a:ext cx="4032250" cy="311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5542"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76375" y="1412875"/>
            <a:ext cx="2106613" cy="1439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http://college-social.com/content/uploads/2014/08/52b0aa873624d.image_.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88553" y="3717032"/>
            <a:ext cx="3264231" cy="244817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naturahoy.com/sites/default/files/styles/large/public/field/image/cucaracha_Parcoblatta.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70518" y="1556792"/>
            <a:ext cx="2700300" cy="1800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6 Marcador de número de diapositiva"/>
          <p:cNvSpPr>
            <a:spLocks noGrp="1"/>
          </p:cNvSpPr>
          <p:nvPr>
            <p:ph type="sldNum" sz="quarter" idx="12"/>
          </p:nvPr>
        </p:nvSpPr>
        <p:spPr/>
        <p:txBody>
          <a:bodyPr/>
          <a:lstStyle/>
          <a:p>
            <a:fld id="{23D15FD0-A45F-4F01-AA4F-4334EF5D20AC}" type="slidenum">
              <a:rPr lang="es-PA" smtClean="0"/>
              <a:pPr/>
              <a:t>31</a:t>
            </a:fld>
            <a:endParaRPr lang="es-PA" dirty="0"/>
          </a:p>
        </p:txBody>
      </p:sp>
      <p:sp>
        <p:nvSpPr>
          <p:cNvPr id="8" name="7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1183327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5542"/>
                                        </p:tgtEl>
                                        <p:attrNameLst>
                                          <p:attrName>style.visibility</p:attrName>
                                        </p:attrNameLst>
                                      </p:cBhvr>
                                      <p:to>
                                        <p:strVal val="visible"/>
                                      </p:to>
                                    </p:set>
                                    <p:anim calcmode="lin" valueType="num">
                                      <p:cBhvr additive="base">
                                        <p:cTn id="7" dur="500" fill="hold"/>
                                        <p:tgtEl>
                                          <p:spTgt spid="65542"/>
                                        </p:tgtEl>
                                        <p:attrNameLst>
                                          <p:attrName>ppt_x</p:attrName>
                                        </p:attrNameLst>
                                      </p:cBhvr>
                                      <p:tavLst>
                                        <p:tav tm="0">
                                          <p:val>
                                            <p:strVal val="#ppt_x"/>
                                          </p:val>
                                        </p:tav>
                                        <p:tav tm="100000">
                                          <p:val>
                                            <p:strVal val="#ppt_x"/>
                                          </p:val>
                                        </p:tav>
                                      </p:tavLst>
                                    </p:anim>
                                    <p:anim calcmode="lin" valueType="num">
                                      <p:cBhvr additive="base">
                                        <p:cTn id="8" dur="500" fill="hold"/>
                                        <p:tgtEl>
                                          <p:spTgt spid="655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65540"/>
                                        </p:tgtEl>
                                        <p:attrNameLst>
                                          <p:attrName>style.visibility</p:attrName>
                                        </p:attrNameLst>
                                      </p:cBhvr>
                                      <p:to>
                                        <p:strVal val="visible"/>
                                      </p:to>
                                    </p:set>
                                    <p:animEffect transition="in" filter="checkerboard(across)">
                                      <p:cBhvr>
                                        <p:cTn id="13" dur="5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Título"/>
          <p:cNvSpPr>
            <a:spLocks noGrp="1"/>
          </p:cNvSpPr>
          <p:nvPr>
            <p:ph type="title"/>
          </p:nvPr>
        </p:nvSpPr>
        <p:spPr/>
        <p:txBody>
          <a:bodyPr/>
          <a:lstStyle/>
          <a:p>
            <a:pPr marL="54864" eaLnBrk="1" fontAlgn="auto" hangingPunct="1">
              <a:spcAft>
                <a:spcPts val="0"/>
              </a:spcAft>
              <a:defRPr/>
            </a:pPr>
            <a:r>
              <a:rPr lang="es-ES" dirty="0" smtClean="0">
                <a:solidFill>
                  <a:schemeClr val="tx2">
                    <a:tint val="100000"/>
                    <a:shade val="90000"/>
                    <a:satMod val="250000"/>
                    <a:alpha val="100000"/>
                  </a:schemeClr>
                </a:solidFill>
              </a:rPr>
              <a:t>Tropical animal </a:t>
            </a:r>
            <a:r>
              <a:rPr lang="es-ES" dirty="0" err="1" smtClean="0">
                <a:solidFill>
                  <a:schemeClr val="tx2">
                    <a:tint val="100000"/>
                    <a:shade val="90000"/>
                    <a:satMod val="250000"/>
                    <a:alpha val="100000"/>
                  </a:schemeClr>
                </a:solidFill>
              </a:rPr>
              <a:t>activity</a:t>
            </a:r>
            <a:endParaRPr lang="es-ES" dirty="0" smtClean="0">
              <a:solidFill>
                <a:schemeClr val="tx2">
                  <a:tint val="100000"/>
                  <a:shade val="90000"/>
                  <a:satMod val="250000"/>
                  <a:alpha val="100000"/>
                </a:schemeClr>
              </a:solidFill>
            </a:endParaRPr>
          </a:p>
        </p:txBody>
      </p:sp>
      <p:pic>
        <p:nvPicPr>
          <p:cNvPr id="65539" name="3 Marcador de contenido" descr="CForemayo 011.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32</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3566200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Título"/>
          <p:cNvSpPr>
            <a:spLocks noGrp="1"/>
          </p:cNvSpPr>
          <p:nvPr>
            <p:ph type="title"/>
          </p:nvPr>
        </p:nvSpPr>
        <p:spPr/>
        <p:txBody>
          <a:bodyPr/>
          <a:lstStyle/>
          <a:p>
            <a:pPr marL="54864" eaLnBrk="1" fontAlgn="auto" hangingPunct="1">
              <a:spcAft>
                <a:spcPts val="0"/>
              </a:spcAft>
              <a:defRPr/>
            </a:pPr>
            <a:r>
              <a:rPr lang="es-ES" dirty="0" err="1" smtClean="0">
                <a:solidFill>
                  <a:schemeClr val="tx2">
                    <a:tint val="100000"/>
                    <a:shade val="90000"/>
                    <a:satMod val="250000"/>
                    <a:alpha val="100000"/>
                  </a:schemeClr>
                </a:solidFill>
              </a:rPr>
              <a:t>Example</a:t>
            </a:r>
            <a:r>
              <a:rPr lang="es-ES" dirty="0" smtClean="0">
                <a:solidFill>
                  <a:schemeClr val="tx2">
                    <a:tint val="100000"/>
                    <a:shade val="90000"/>
                    <a:satMod val="250000"/>
                    <a:alpha val="100000"/>
                  </a:schemeClr>
                </a:solidFill>
              </a:rPr>
              <a:t> 1</a:t>
            </a:r>
          </a:p>
        </p:txBody>
      </p:sp>
      <p:pic>
        <p:nvPicPr>
          <p:cNvPr id="66563" name="3 Marcador de contenido" descr="Caso Joshua 011.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33</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41290010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Título"/>
          <p:cNvSpPr>
            <a:spLocks noGrp="1"/>
          </p:cNvSpPr>
          <p:nvPr>
            <p:ph type="title"/>
          </p:nvPr>
        </p:nvSpPr>
        <p:spPr/>
        <p:txBody>
          <a:bodyPr/>
          <a:lstStyle/>
          <a:p>
            <a:pPr marL="54864" eaLnBrk="1" fontAlgn="auto" hangingPunct="1">
              <a:spcAft>
                <a:spcPts val="0"/>
              </a:spcAft>
              <a:defRPr/>
            </a:pPr>
            <a:r>
              <a:rPr lang="es-ES" dirty="0" err="1" smtClean="0">
                <a:solidFill>
                  <a:schemeClr val="tx2">
                    <a:tint val="100000"/>
                    <a:shade val="90000"/>
                    <a:satMod val="250000"/>
                    <a:alpha val="100000"/>
                  </a:schemeClr>
                </a:solidFill>
              </a:rPr>
              <a:t>Example</a:t>
            </a:r>
            <a:r>
              <a:rPr lang="es-ES" dirty="0" smtClean="0">
                <a:solidFill>
                  <a:schemeClr val="tx2">
                    <a:tint val="100000"/>
                    <a:shade val="90000"/>
                    <a:satMod val="250000"/>
                    <a:alpha val="100000"/>
                  </a:schemeClr>
                </a:solidFill>
              </a:rPr>
              <a:t> 2</a:t>
            </a:r>
          </a:p>
        </p:txBody>
      </p:sp>
      <p:pic>
        <p:nvPicPr>
          <p:cNvPr id="67587" name="3 Marcador de contenido" descr="Caso Joshua 020.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34</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42941111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Título"/>
          <p:cNvSpPr>
            <a:spLocks noGrp="1"/>
          </p:cNvSpPr>
          <p:nvPr>
            <p:ph type="title"/>
          </p:nvPr>
        </p:nvSpPr>
        <p:spPr/>
        <p:txBody>
          <a:bodyPr/>
          <a:lstStyle/>
          <a:p>
            <a:pPr marL="54864" eaLnBrk="1" fontAlgn="auto" hangingPunct="1">
              <a:spcAft>
                <a:spcPts val="0"/>
              </a:spcAft>
              <a:defRPr/>
            </a:pPr>
            <a:r>
              <a:rPr lang="es-ES" dirty="0" err="1" smtClean="0">
                <a:solidFill>
                  <a:schemeClr val="tx2">
                    <a:tint val="100000"/>
                    <a:shade val="90000"/>
                    <a:satMod val="250000"/>
                    <a:alpha val="100000"/>
                  </a:schemeClr>
                </a:solidFill>
              </a:rPr>
              <a:t>Example</a:t>
            </a:r>
            <a:r>
              <a:rPr lang="es-ES" dirty="0" smtClean="0">
                <a:solidFill>
                  <a:schemeClr val="tx2">
                    <a:tint val="100000"/>
                    <a:shade val="90000"/>
                    <a:satMod val="250000"/>
                    <a:alpha val="100000"/>
                  </a:schemeClr>
                </a:solidFill>
              </a:rPr>
              <a:t> 3</a:t>
            </a:r>
          </a:p>
        </p:txBody>
      </p:sp>
      <p:pic>
        <p:nvPicPr>
          <p:cNvPr id="68611" name="3 Marcador de contenido" descr="Caso Joshua 024.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874963" y="1646238"/>
            <a:ext cx="33940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35</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7653712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José\Documents\Encuentro Francia\Tiburon\114 al 116. 09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l="19685"/>
          <a:stretch>
            <a:fillRect/>
          </a:stretch>
        </p:blipFill>
        <p:spPr bwMode="auto">
          <a:xfrm>
            <a:off x="1763688" y="1484784"/>
            <a:ext cx="5184576" cy="484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Título"/>
          <p:cNvSpPr>
            <a:spLocks noGrp="1"/>
          </p:cNvSpPr>
          <p:nvPr>
            <p:ph type="title"/>
          </p:nvPr>
        </p:nvSpPr>
        <p:spPr/>
        <p:txBody>
          <a:bodyPr/>
          <a:lstStyle/>
          <a:p>
            <a:r>
              <a:rPr lang="es-MX" dirty="0" err="1" smtClean="0"/>
              <a:t>Example</a:t>
            </a:r>
            <a:r>
              <a:rPr lang="es-MX" dirty="0" smtClean="0"/>
              <a:t> 4</a:t>
            </a:r>
            <a:endParaRPr lang="es-PA" dirty="0"/>
          </a:p>
        </p:txBody>
      </p:sp>
      <p:sp>
        <p:nvSpPr>
          <p:cNvPr id="4" name="3 Marcador de pie de página"/>
          <p:cNvSpPr>
            <a:spLocks noGrp="1"/>
          </p:cNvSpPr>
          <p:nvPr>
            <p:ph type="ftr" sz="quarter" idx="11"/>
          </p:nvPr>
        </p:nvSpPr>
        <p:spPr/>
        <p:txBody>
          <a:bodyPr/>
          <a:lstStyle/>
          <a:p>
            <a:r>
              <a:rPr lang="es-PA" dirty="0" smtClean="0"/>
              <a:t>José Vicente Pachar Lucio - Panamá</a:t>
            </a:r>
            <a:endParaRPr lang="es-PA" dirty="0"/>
          </a:p>
        </p:txBody>
      </p:sp>
      <p:sp>
        <p:nvSpPr>
          <p:cNvPr id="3" name="2 Marcador de número de diapositiva"/>
          <p:cNvSpPr>
            <a:spLocks noGrp="1"/>
          </p:cNvSpPr>
          <p:nvPr>
            <p:ph type="sldNum" sz="quarter" idx="12"/>
          </p:nvPr>
        </p:nvSpPr>
        <p:spPr/>
        <p:txBody>
          <a:bodyPr/>
          <a:lstStyle/>
          <a:p>
            <a:fld id="{23D15FD0-A45F-4F01-AA4F-4334EF5D20AC}" type="slidenum">
              <a:rPr lang="es-PA" smtClean="0"/>
              <a:pPr/>
              <a:t>36</a:t>
            </a:fld>
            <a:endParaRPr lang="es-PA" dirty="0"/>
          </a:p>
        </p:txBody>
      </p:sp>
    </p:spTree>
    <p:extLst>
      <p:ext uri="{BB962C8B-B14F-4D97-AF65-F5344CB8AC3E}">
        <p14:creationId xmlns:p14="http://schemas.microsoft.com/office/powerpoint/2010/main" xmlns="" val="3449397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Título"/>
          <p:cNvSpPr>
            <a:spLocks noGrp="1"/>
          </p:cNvSpPr>
          <p:nvPr>
            <p:ph type="title"/>
          </p:nvPr>
        </p:nvSpPr>
        <p:spPr/>
        <p:txBody>
          <a:bodyPr/>
          <a:lstStyle/>
          <a:p>
            <a:pPr marL="54864" eaLnBrk="1" fontAlgn="auto" hangingPunct="1">
              <a:spcAft>
                <a:spcPts val="0"/>
              </a:spcAft>
              <a:defRPr/>
            </a:pPr>
            <a:r>
              <a:rPr lang="es-ES" dirty="0" err="1" smtClean="0">
                <a:solidFill>
                  <a:schemeClr val="tx2">
                    <a:tint val="100000"/>
                    <a:shade val="90000"/>
                    <a:satMod val="250000"/>
                    <a:alpha val="100000"/>
                  </a:schemeClr>
                </a:solidFill>
              </a:rPr>
              <a:t>Charried</a:t>
            </a:r>
            <a:r>
              <a:rPr lang="es-ES" dirty="0" smtClean="0">
                <a:solidFill>
                  <a:schemeClr val="tx2">
                    <a:tint val="100000"/>
                    <a:shade val="90000"/>
                    <a:satMod val="250000"/>
                    <a:alpha val="100000"/>
                  </a:schemeClr>
                </a:solidFill>
              </a:rPr>
              <a:t> </a:t>
            </a:r>
            <a:r>
              <a:rPr lang="es-ES" dirty="0" err="1" smtClean="0">
                <a:solidFill>
                  <a:schemeClr val="tx2">
                    <a:tint val="100000"/>
                    <a:shade val="90000"/>
                    <a:satMod val="250000"/>
                    <a:alpha val="100000"/>
                  </a:schemeClr>
                </a:solidFill>
              </a:rPr>
              <a:t>bodies</a:t>
            </a:r>
            <a:endParaRPr lang="es-ES" dirty="0" smtClean="0">
              <a:solidFill>
                <a:schemeClr val="tx2">
                  <a:tint val="100000"/>
                  <a:shade val="90000"/>
                  <a:satMod val="250000"/>
                  <a:alpha val="100000"/>
                </a:schemeClr>
              </a:solidFill>
            </a:endParaRPr>
          </a:p>
        </p:txBody>
      </p:sp>
      <p:pic>
        <p:nvPicPr>
          <p:cNvPr id="92163" name="3 Marcador de contenido" descr="18enero08 146.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37</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37256711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Título"/>
          <p:cNvSpPr>
            <a:spLocks noGrp="1"/>
          </p:cNvSpPr>
          <p:nvPr>
            <p:ph type="title"/>
          </p:nvPr>
        </p:nvSpPr>
        <p:spPr/>
        <p:txBody>
          <a:bodyPr/>
          <a:lstStyle/>
          <a:p>
            <a:pPr marL="54864" eaLnBrk="1" fontAlgn="auto" hangingPunct="1">
              <a:spcAft>
                <a:spcPts val="0"/>
              </a:spcAft>
              <a:defRPr/>
            </a:pPr>
            <a:r>
              <a:rPr lang="es-ES" dirty="0" err="1" smtClean="0">
                <a:solidFill>
                  <a:schemeClr val="tx2">
                    <a:tint val="100000"/>
                    <a:shade val="90000"/>
                    <a:satMod val="250000"/>
                    <a:alpha val="100000"/>
                  </a:schemeClr>
                </a:solidFill>
              </a:rPr>
              <a:t>Charried</a:t>
            </a:r>
            <a:r>
              <a:rPr lang="es-ES" dirty="0" smtClean="0">
                <a:solidFill>
                  <a:schemeClr val="tx2">
                    <a:tint val="100000"/>
                    <a:shade val="90000"/>
                    <a:satMod val="250000"/>
                    <a:alpha val="100000"/>
                  </a:schemeClr>
                </a:solidFill>
              </a:rPr>
              <a:t> </a:t>
            </a:r>
            <a:r>
              <a:rPr lang="es-ES" dirty="0" err="1" smtClean="0">
                <a:solidFill>
                  <a:schemeClr val="tx2">
                    <a:tint val="100000"/>
                    <a:shade val="90000"/>
                    <a:satMod val="250000"/>
                    <a:alpha val="100000"/>
                  </a:schemeClr>
                </a:solidFill>
              </a:rPr>
              <a:t>bodies</a:t>
            </a:r>
            <a:endParaRPr lang="es-ES" dirty="0" smtClean="0">
              <a:solidFill>
                <a:schemeClr val="tx2">
                  <a:tint val="100000"/>
                  <a:shade val="90000"/>
                  <a:satMod val="250000"/>
                  <a:alpha val="100000"/>
                </a:schemeClr>
              </a:solidFill>
            </a:endParaRPr>
          </a:p>
        </p:txBody>
      </p:sp>
      <p:pic>
        <p:nvPicPr>
          <p:cNvPr id="93187" name="3 Marcador de contenido" descr="P1030194.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38</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3670735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Título"/>
          <p:cNvSpPr>
            <a:spLocks noGrp="1"/>
          </p:cNvSpPr>
          <p:nvPr>
            <p:ph type="title"/>
          </p:nvPr>
        </p:nvSpPr>
        <p:spPr/>
        <p:txBody>
          <a:bodyPr/>
          <a:lstStyle/>
          <a:p>
            <a:pPr marL="54864" eaLnBrk="1" fontAlgn="auto" hangingPunct="1">
              <a:spcAft>
                <a:spcPts val="0"/>
              </a:spcAft>
              <a:defRPr/>
            </a:pPr>
            <a:r>
              <a:rPr lang="es-ES" dirty="0" smtClean="0">
                <a:solidFill>
                  <a:schemeClr val="tx2">
                    <a:tint val="100000"/>
                    <a:shade val="90000"/>
                    <a:satMod val="250000"/>
                    <a:alpha val="100000"/>
                  </a:schemeClr>
                </a:solidFill>
              </a:rPr>
              <a:t>Mutilated bodies</a:t>
            </a:r>
          </a:p>
        </p:txBody>
      </p:sp>
      <p:pic>
        <p:nvPicPr>
          <p:cNvPr id="98307" name="3 Marcador de contenido" descr="Chiricano descuartizado 011.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39</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4190376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INTRODUCTION</a:t>
            </a:r>
            <a:endParaRPr lang="es-PA" dirty="0"/>
          </a:p>
        </p:txBody>
      </p:sp>
      <p:sp>
        <p:nvSpPr>
          <p:cNvPr id="3" name="2 Marcador de contenido"/>
          <p:cNvSpPr>
            <a:spLocks noGrp="1"/>
          </p:cNvSpPr>
          <p:nvPr>
            <p:ph sz="half" idx="1"/>
          </p:nvPr>
        </p:nvSpPr>
        <p:spPr/>
        <p:txBody>
          <a:bodyPr>
            <a:normAutofit fontScale="92500" lnSpcReduction="20000"/>
          </a:bodyPr>
          <a:lstStyle/>
          <a:p>
            <a:r>
              <a:rPr lang="es-PA" dirty="0" smtClean="0"/>
              <a:t>After death, the morphology and appearance of the corpse are modified and deteriorate progressively until the emergence and development of the cadaveric phenomena and by artifacts resulting from the action of internal and external factors: enviromental conditions, damage peri and post mortem.</a:t>
            </a:r>
            <a:endParaRPr lang="es-PA" dirty="0"/>
          </a:p>
        </p:txBody>
      </p:sp>
      <p:pic>
        <p:nvPicPr>
          <p:cNvPr id="5" name="4 Marcador de contenido"/>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648200" y="2517775"/>
            <a:ext cx="4038600" cy="3028950"/>
          </a:xfrm>
        </p:spPr>
      </p:pic>
      <p:sp>
        <p:nvSpPr>
          <p:cNvPr id="6" name="5 Marcador de número de diapositiva"/>
          <p:cNvSpPr>
            <a:spLocks noGrp="1"/>
          </p:cNvSpPr>
          <p:nvPr>
            <p:ph type="sldNum" sz="quarter" idx="12"/>
          </p:nvPr>
        </p:nvSpPr>
        <p:spPr/>
        <p:txBody>
          <a:bodyPr/>
          <a:lstStyle/>
          <a:p>
            <a:fld id="{23D15FD0-A45F-4F01-AA4F-4334EF5D20AC}" type="slidenum">
              <a:rPr lang="es-PA" smtClean="0"/>
              <a:pPr/>
              <a:t>4</a:t>
            </a:fld>
            <a:endParaRPr lang="es-PA" dirty="0"/>
          </a:p>
        </p:txBody>
      </p:sp>
      <p:sp>
        <p:nvSpPr>
          <p:cNvPr id="7" name="6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3419408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Título"/>
          <p:cNvSpPr>
            <a:spLocks noGrp="1"/>
          </p:cNvSpPr>
          <p:nvPr>
            <p:ph type="title"/>
          </p:nvPr>
        </p:nvSpPr>
        <p:spPr/>
        <p:txBody>
          <a:bodyPr/>
          <a:lstStyle/>
          <a:p>
            <a:pPr marL="54864" eaLnBrk="1" fontAlgn="auto" hangingPunct="1">
              <a:spcAft>
                <a:spcPts val="0"/>
              </a:spcAft>
              <a:defRPr/>
            </a:pPr>
            <a:r>
              <a:rPr lang="es-ES" dirty="0" err="1" smtClean="0">
                <a:solidFill>
                  <a:schemeClr val="tx2">
                    <a:tint val="100000"/>
                    <a:shade val="90000"/>
                    <a:satMod val="250000"/>
                    <a:alpha val="100000"/>
                  </a:schemeClr>
                </a:solidFill>
              </a:rPr>
              <a:t>Mutilated</a:t>
            </a:r>
            <a:r>
              <a:rPr lang="es-ES" dirty="0" smtClean="0">
                <a:solidFill>
                  <a:schemeClr val="tx2">
                    <a:tint val="100000"/>
                    <a:shade val="90000"/>
                    <a:satMod val="250000"/>
                    <a:alpha val="100000"/>
                  </a:schemeClr>
                </a:solidFill>
              </a:rPr>
              <a:t> </a:t>
            </a:r>
            <a:r>
              <a:rPr lang="es-ES" dirty="0" err="1" smtClean="0">
                <a:solidFill>
                  <a:schemeClr val="tx2">
                    <a:tint val="100000"/>
                    <a:shade val="90000"/>
                    <a:satMod val="250000"/>
                    <a:alpha val="100000"/>
                  </a:schemeClr>
                </a:solidFill>
              </a:rPr>
              <a:t>bodies</a:t>
            </a:r>
            <a:endParaRPr lang="es-ES" dirty="0" smtClean="0">
              <a:solidFill>
                <a:schemeClr val="tx2">
                  <a:tint val="100000"/>
                  <a:shade val="90000"/>
                  <a:satMod val="250000"/>
                  <a:alpha val="100000"/>
                </a:schemeClr>
              </a:solidFill>
            </a:endParaRPr>
          </a:p>
        </p:txBody>
      </p:sp>
      <p:pic>
        <p:nvPicPr>
          <p:cNvPr id="99331" name="3 Marcador de contenido" descr="Chiricano descuartizado 031.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40</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933171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Título"/>
          <p:cNvSpPr>
            <a:spLocks noGrp="1"/>
          </p:cNvSpPr>
          <p:nvPr>
            <p:ph type="title"/>
          </p:nvPr>
        </p:nvSpPr>
        <p:spPr/>
        <p:txBody>
          <a:bodyPr/>
          <a:lstStyle/>
          <a:p>
            <a:pPr marL="54864" eaLnBrk="1" fontAlgn="auto" hangingPunct="1">
              <a:spcAft>
                <a:spcPts val="0"/>
              </a:spcAft>
              <a:defRPr/>
            </a:pPr>
            <a:r>
              <a:rPr lang="es-ES" dirty="0" err="1" smtClean="0">
                <a:solidFill>
                  <a:schemeClr val="tx2">
                    <a:tint val="100000"/>
                    <a:shade val="90000"/>
                    <a:satMod val="250000"/>
                    <a:alpha val="100000"/>
                  </a:schemeClr>
                </a:solidFill>
              </a:rPr>
              <a:t>Mutilated</a:t>
            </a:r>
            <a:r>
              <a:rPr lang="es-ES" dirty="0" smtClean="0">
                <a:solidFill>
                  <a:schemeClr val="tx2">
                    <a:tint val="100000"/>
                    <a:shade val="90000"/>
                    <a:satMod val="250000"/>
                    <a:alpha val="100000"/>
                  </a:schemeClr>
                </a:solidFill>
              </a:rPr>
              <a:t> </a:t>
            </a:r>
            <a:r>
              <a:rPr lang="es-ES" dirty="0" err="1" smtClean="0">
                <a:solidFill>
                  <a:schemeClr val="tx2">
                    <a:tint val="100000"/>
                    <a:shade val="90000"/>
                    <a:satMod val="250000"/>
                    <a:alpha val="100000"/>
                  </a:schemeClr>
                </a:solidFill>
              </a:rPr>
              <a:t>bodies</a:t>
            </a:r>
            <a:endParaRPr lang="es-ES" dirty="0" smtClean="0">
              <a:solidFill>
                <a:schemeClr val="tx2">
                  <a:tint val="100000"/>
                  <a:shade val="90000"/>
                  <a:satMod val="250000"/>
                  <a:alpha val="100000"/>
                </a:schemeClr>
              </a:solidFill>
            </a:endParaRPr>
          </a:p>
        </p:txBody>
      </p:sp>
      <p:pic>
        <p:nvPicPr>
          <p:cNvPr id="100355" name="3 Marcador de contenido" descr="Chiricano descuartizado 038.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46238"/>
            <a:ext cx="6035675"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41</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7151867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elmundo.com.sv/wp-content/uploads/2012/04/Homicidi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1640" y="1412776"/>
            <a:ext cx="5830714" cy="4560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Marcador de número de diapositiva"/>
          <p:cNvSpPr>
            <a:spLocks noGrp="1"/>
          </p:cNvSpPr>
          <p:nvPr>
            <p:ph type="sldNum" sz="quarter" idx="12"/>
          </p:nvPr>
        </p:nvSpPr>
        <p:spPr/>
        <p:txBody>
          <a:bodyPr/>
          <a:lstStyle/>
          <a:p>
            <a:fld id="{23D15FD0-A45F-4F01-AA4F-4334EF5D20AC}" type="slidenum">
              <a:rPr lang="es-PA" smtClean="0"/>
              <a:pPr/>
              <a:t>42</a:t>
            </a:fld>
            <a:endParaRPr lang="es-PA" dirty="0"/>
          </a:p>
        </p:txBody>
      </p:sp>
      <p:sp>
        <p:nvSpPr>
          <p:cNvPr id="4" name="3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35961259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Research proyect</a:t>
            </a:r>
            <a:endParaRPr lang="es-PA" dirty="0"/>
          </a:p>
        </p:txBody>
      </p:sp>
      <p:sp>
        <p:nvSpPr>
          <p:cNvPr id="3" name="2 Rectángulo"/>
          <p:cNvSpPr/>
          <p:nvPr/>
        </p:nvSpPr>
        <p:spPr>
          <a:xfrm>
            <a:off x="1187624" y="1628800"/>
            <a:ext cx="6336704" cy="4893647"/>
          </a:xfrm>
          <a:prstGeom prst="rect">
            <a:avLst/>
          </a:prstGeom>
        </p:spPr>
        <p:txBody>
          <a:bodyPr wrap="square">
            <a:spAutoFit/>
          </a:bodyPr>
          <a:lstStyle/>
          <a:p>
            <a:r>
              <a:rPr lang="en-US" sz="2400" dirty="0" smtClean="0"/>
              <a:t>The American forensic anthropologist </a:t>
            </a:r>
            <a:r>
              <a:rPr lang="en-US" sz="2400" b="1" i="1" dirty="0" smtClean="0"/>
              <a:t>Arpad Vass </a:t>
            </a:r>
            <a:r>
              <a:rPr lang="en-US" sz="2400" dirty="0" smtClean="0"/>
              <a:t>proposes the use of universal formulas for estimating the time of death in decomposed human bodies. </a:t>
            </a:r>
          </a:p>
          <a:p>
            <a:endParaRPr lang="en-US" sz="2400" dirty="0" smtClean="0"/>
          </a:p>
          <a:p>
            <a:r>
              <a:rPr lang="en-US" sz="2400" dirty="0" smtClean="0"/>
              <a:t>His proposal summarizes 20 years of studies in the "farm bodies" Research Center of Anthropology, University of Tennessee, United States. </a:t>
            </a:r>
          </a:p>
          <a:p>
            <a:endParaRPr lang="en-US" sz="2400" dirty="0" smtClean="0"/>
          </a:p>
          <a:p>
            <a:r>
              <a:rPr lang="en-US" sz="2400" dirty="0" smtClean="0"/>
              <a:t>Vass recommends the application of these formulas in different conditions to its geographical environment.</a:t>
            </a:r>
            <a:endParaRPr lang="es-PA" sz="2400" dirty="0"/>
          </a:p>
        </p:txBody>
      </p:sp>
      <p:sp>
        <p:nvSpPr>
          <p:cNvPr id="4" name="3 Marcador de número de diapositiva"/>
          <p:cNvSpPr>
            <a:spLocks noGrp="1"/>
          </p:cNvSpPr>
          <p:nvPr>
            <p:ph type="sldNum" sz="quarter" idx="12"/>
          </p:nvPr>
        </p:nvSpPr>
        <p:spPr/>
        <p:txBody>
          <a:bodyPr/>
          <a:lstStyle/>
          <a:p>
            <a:fld id="{23D15FD0-A45F-4F01-AA4F-4334EF5D20AC}" type="slidenum">
              <a:rPr lang="es-PA" smtClean="0"/>
              <a:pPr/>
              <a:t>43</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Research proyect</a:t>
            </a:r>
            <a:endParaRPr lang="es-PA" dirty="0"/>
          </a:p>
        </p:txBody>
      </p:sp>
      <p:sp>
        <p:nvSpPr>
          <p:cNvPr id="3" name="2 Rectángulo"/>
          <p:cNvSpPr/>
          <p:nvPr/>
        </p:nvSpPr>
        <p:spPr>
          <a:xfrm>
            <a:off x="1907704" y="2132856"/>
            <a:ext cx="5688632" cy="3046988"/>
          </a:xfrm>
          <a:prstGeom prst="rect">
            <a:avLst/>
          </a:prstGeom>
        </p:spPr>
        <p:txBody>
          <a:bodyPr wrap="square">
            <a:spAutoFit/>
          </a:bodyPr>
          <a:lstStyle/>
          <a:p>
            <a:r>
              <a:rPr lang="en-US" sz="2400" dirty="0" smtClean="0"/>
              <a:t>Information from the inspection and removal of the corpse was analyzed, autopsies were performed and two universal formulas were applied to estimate the time of death in days: one for a body exposed outdoors (aerobic) and one for a body buried (anaerobic conditions).</a:t>
            </a:r>
            <a:endParaRPr lang="es-PA" sz="2400" dirty="0"/>
          </a:p>
        </p:txBody>
      </p:sp>
      <p:sp>
        <p:nvSpPr>
          <p:cNvPr id="4" name="3 Marcador de número de diapositiva"/>
          <p:cNvSpPr>
            <a:spLocks noGrp="1"/>
          </p:cNvSpPr>
          <p:nvPr>
            <p:ph type="sldNum" sz="quarter" idx="12"/>
          </p:nvPr>
        </p:nvSpPr>
        <p:spPr/>
        <p:txBody>
          <a:bodyPr/>
          <a:lstStyle/>
          <a:p>
            <a:fld id="{23D15FD0-A45F-4F01-AA4F-4334EF5D20AC}" type="slidenum">
              <a:rPr lang="es-PA" smtClean="0"/>
              <a:pPr/>
              <a:t>44</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Research proyect</a:t>
            </a:r>
            <a:endParaRPr lang="es-PA" dirty="0"/>
          </a:p>
        </p:txBody>
      </p:sp>
      <p:sp>
        <p:nvSpPr>
          <p:cNvPr id="3" name="2 Rectángulo"/>
          <p:cNvSpPr/>
          <p:nvPr/>
        </p:nvSpPr>
        <p:spPr>
          <a:xfrm>
            <a:off x="395536" y="1720840"/>
            <a:ext cx="7992888" cy="4154984"/>
          </a:xfrm>
          <a:prstGeom prst="rect">
            <a:avLst/>
          </a:prstGeom>
        </p:spPr>
        <p:txBody>
          <a:bodyPr wrap="square">
            <a:spAutoFit/>
          </a:bodyPr>
          <a:lstStyle/>
          <a:p>
            <a:r>
              <a:rPr lang="en-US" sz="2400" dirty="0" smtClean="0"/>
              <a:t>For the objective evaluation of the degree of cadaverous decomposition amendment proposed by the author, the combined ratio calculation soft tissues and viscera Aufderheide was applied. </a:t>
            </a:r>
          </a:p>
          <a:p>
            <a:endParaRPr lang="en-US" sz="2400" dirty="0" smtClean="0"/>
          </a:p>
          <a:p>
            <a:r>
              <a:rPr lang="en-US" sz="2400" dirty="0" smtClean="0"/>
              <a:t>This index measures, in percentages, the degree of deterioration of bone, soft tissue and viscera of the body. </a:t>
            </a:r>
            <a:br>
              <a:rPr lang="en-US" sz="2400" dirty="0" smtClean="0"/>
            </a:br>
            <a:endParaRPr lang="en-US" sz="2400" dirty="0" smtClean="0"/>
          </a:p>
          <a:p>
            <a:r>
              <a:rPr lang="en-US" sz="2400" dirty="0" smtClean="0"/>
              <a:t>The average values ​​of temperature and humidity used were published in the Bulletin Hydrometeorological ETESA Panama.</a:t>
            </a:r>
            <a:endParaRPr lang="en-US" sz="2400" dirty="0"/>
          </a:p>
        </p:txBody>
      </p:sp>
      <p:sp>
        <p:nvSpPr>
          <p:cNvPr id="4" name="3 Marcador de número de diapositiva"/>
          <p:cNvSpPr>
            <a:spLocks noGrp="1"/>
          </p:cNvSpPr>
          <p:nvPr>
            <p:ph type="sldNum" sz="quarter" idx="12"/>
          </p:nvPr>
        </p:nvSpPr>
        <p:spPr/>
        <p:txBody>
          <a:bodyPr/>
          <a:lstStyle/>
          <a:p>
            <a:fld id="{23D15FD0-A45F-4F01-AA4F-4334EF5D20AC}" type="slidenum">
              <a:rPr lang="es-PA" smtClean="0"/>
              <a:pPr/>
              <a:t>45</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err="1" smtClean="0"/>
              <a:t>Results</a:t>
            </a:r>
            <a:endParaRPr lang="es-PA" dirty="0"/>
          </a:p>
        </p:txBody>
      </p:sp>
      <p:sp>
        <p:nvSpPr>
          <p:cNvPr id="5" name="4 Marcador de contenido"/>
          <p:cNvSpPr>
            <a:spLocks noGrp="1"/>
          </p:cNvSpPr>
          <p:nvPr>
            <p:ph idx="1"/>
          </p:nvPr>
        </p:nvSpPr>
        <p:spPr/>
        <p:txBody>
          <a:bodyPr>
            <a:normAutofit/>
          </a:bodyPr>
          <a:lstStyle/>
          <a:p>
            <a:pPr>
              <a:buNone/>
            </a:pPr>
            <a:r>
              <a:rPr lang="es-MX" dirty="0" smtClean="0"/>
              <a:t>	</a:t>
            </a:r>
            <a:r>
              <a:rPr lang="es-MX" b="1" dirty="0" smtClean="0"/>
              <a:t>    CASE 1: </a:t>
            </a:r>
            <a:r>
              <a:rPr lang="en-US" dirty="0" smtClean="0"/>
              <a:t>Unknown Elder found in an advanced state of       	putrefaction. Last seen </a:t>
            </a:r>
            <a:r>
              <a:rPr lang="en-US" b="1" dirty="0" smtClean="0">
                <a:solidFill>
                  <a:srgbClr val="FF0000"/>
                </a:solidFill>
              </a:rPr>
              <a:t>8</a:t>
            </a:r>
            <a:r>
              <a:rPr lang="en-US" dirty="0" smtClean="0"/>
              <a:t> days ago.</a:t>
            </a:r>
          </a:p>
          <a:p>
            <a:pPr>
              <a:buNone/>
            </a:pPr>
            <a:r>
              <a:rPr lang="en-US" dirty="0" smtClean="0"/>
              <a:t>	     </a:t>
            </a:r>
            <a:r>
              <a:rPr lang="en-US" b="1" dirty="0" smtClean="0"/>
              <a:t>In aerobic conditions:</a:t>
            </a:r>
          </a:p>
          <a:p>
            <a:pPr lvl="2">
              <a:buNone/>
            </a:pPr>
            <a:r>
              <a:rPr lang="en-US" dirty="0" smtClean="0"/>
              <a:t>1285 x (decomposition/100)		1285 x 0.75</a:t>
            </a:r>
          </a:p>
          <a:p>
            <a:pPr lvl="2">
              <a:buNone/>
            </a:pPr>
            <a:r>
              <a:rPr lang="en-US" dirty="0" smtClean="0"/>
              <a:t>__________________________        ________________  </a:t>
            </a:r>
            <a:r>
              <a:rPr lang="en-US" b="1" dirty="0" smtClean="0">
                <a:solidFill>
                  <a:srgbClr val="FF0000"/>
                </a:solidFill>
              </a:rPr>
              <a:t>32.48 days</a:t>
            </a:r>
          </a:p>
          <a:p>
            <a:pPr lvl="2">
              <a:buNone/>
            </a:pPr>
            <a:r>
              <a:rPr lang="en-US" dirty="0" smtClean="0"/>
              <a:t>0.0103 x temperature x humidity	0.0103 x 32 x 90 </a:t>
            </a:r>
            <a:endParaRPr lang="es-PA" dirty="0" smtClean="0"/>
          </a:p>
          <a:p>
            <a:pPr lvl="2">
              <a:buNone/>
            </a:pPr>
            <a:r>
              <a:rPr lang="es-MX" sz="2400" b="1" dirty="0" smtClean="0"/>
              <a:t>In </a:t>
            </a:r>
            <a:r>
              <a:rPr lang="es-MX" sz="2400" b="1" dirty="0" err="1" smtClean="0"/>
              <a:t>anaerobic</a:t>
            </a:r>
            <a:r>
              <a:rPr lang="es-MX" sz="2400" b="1" dirty="0" smtClean="0"/>
              <a:t> </a:t>
            </a:r>
            <a:r>
              <a:rPr lang="es-MX" sz="2400" b="1" dirty="0" err="1" smtClean="0"/>
              <a:t>conditions</a:t>
            </a:r>
            <a:r>
              <a:rPr lang="es-MX" sz="2400" b="1" dirty="0" smtClean="0"/>
              <a:t>:</a:t>
            </a:r>
          </a:p>
          <a:p>
            <a:pPr lvl="2">
              <a:buNone/>
            </a:pPr>
            <a:r>
              <a:rPr lang="es-MX" sz="2400" b="1" dirty="0" smtClean="0"/>
              <a:t>CASE 2: </a:t>
            </a:r>
            <a:r>
              <a:rPr lang="en-US" sz="2400" dirty="0" smtClean="0"/>
              <a:t>Female 28 years old, killed and buried in moist clay soil within one meter deep </a:t>
            </a:r>
            <a:r>
              <a:rPr lang="en-US" sz="2400" dirty="0" smtClean="0">
                <a:solidFill>
                  <a:srgbClr val="FF0000"/>
                </a:solidFill>
              </a:rPr>
              <a:t>6 </a:t>
            </a:r>
            <a:r>
              <a:rPr lang="en-US" sz="2400" dirty="0" smtClean="0"/>
              <a:t>days before the discovery</a:t>
            </a:r>
            <a:endParaRPr lang="es-MX" sz="2400" dirty="0" smtClean="0"/>
          </a:p>
          <a:p>
            <a:pPr lvl="2">
              <a:buNone/>
            </a:pPr>
            <a:r>
              <a:rPr lang="es-MX" dirty="0" smtClean="0"/>
              <a:t>1285 x 0.75 x 4.6 x 1			4.433.25</a:t>
            </a:r>
          </a:p>
          <a:p>
            <a:pPr lvl="2">
              <a:buNone/>
            </a:pPr>
            <a:r>
              <a:rPr lang="es-MX" dirty="0" smtClean="0"/>
              <a:t>__________________                            ____________	</a:t>
            </a:r>
            <a:r>
              <a:rPr lang="es-MX" b="1" dirty="0" smtClean="0">
                <a:solidFill>
                  <a:srgbClr val="FF0000"/>
                </a:solidFill>
              </a:rPr>
              <a:t>134.5 </a:t>
            </a:r>
            <a:r>
              <a:rPr lang="es-MX" b="1" dirty="0" err="1" smtClean="0">
                <a:solidFill>
                  <a:srgbClr val="FF0000"/>
                </a:solidFill>
              </a:rPr>
              <a:t>days</a:t>
            </a:r>
            <a:endParaRPr lang="es-MX" b="1" dirty="0" smtClean="0">
              <a:solidFill>
                <a:srgbClr val="FF0000"/>
              </a:solidFill>
            </a:endParaRPr>
          </a:p>
          <a:p>
            <a:pPr lvl="2">
              <a:buNone/>
            </a:pPr>
            <a:r>
              <a:rPr lang="es-MX" dirty="0" smtClean="0"/>
              <a:t>0.0103 x 32 x 100			32</a:t>
            </a:r>
          </a:p>
          <a:p>
            <a:pPr lvl="2">
              <a:buNone/>
            </a:pPr>
            <a:endParaRPr lang="en-US" dirty="0" smtClean="0"/>
          </a:p>
        </p:txBody>
      </p:sp>
      <p:sp>
        <p:nvSpPr>
          <p:cNvPr id="3" name="2 Marcador de pie de página"/>
          <p:cNvSpPr>
            <a:spLocks noGrp="1"/>
          </p:cNvSpPr>
          <p:nvPr>
            <p:ph type="ftr" sz="quarter" idx="11"/>
          </p:nvPr>
        </p:nvSpPr>
        <p:spPr/>
        <p:txBody>
          <a:bodyPr/>
          <a:lstStyle/>
          <a:p>
            <a:r>
              <a:rPr lang="es-PA" smtClean="0"/>
              <a:t>José Vicente Pachar Lucio - Panamá</a:t>
            </a:r>
            <a:endParaRPr lang="es-PA" dirty="0"/>
          </a:p>
        </p:txBody>
      </p:sp>
      <p:sp>
        <p:nvSpPr>
          <p:cNvPr id="4" name="3 Marcador de número de diapositiva"/>
          <p:cNvSpPr>
            <a:spLocks noGrp="1"/>
          </p:cNvSpPr>
          <p:nvPr>
            <p:ph type="sldNum" sz="quarter" idx="12"/>
          </p:nvPr>
        </p:nvSpPr>
        <p:spPr/>
        <p:txBody>
          <a:bodyPr/>
          <a:lstStyle/>
          <a:p>
            <a:fld id="{23D15FD0-A45F-4F01-AA4F-4334EF5D20AC}" type="slidenum">
              <a:rPr lang="es-PA" smtClean="0"/>
              <a:pPr/>
              <a:t>46</a:t>
            </a:fld>
            <a:endParaRPr lang="es-PA"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Research proyect conclusion</a:t>
            </a:r>
            <a:endParaRPr lang="es-PA" dirty="0"/>
          </a:p>
        </p:txBody>
      </p:sp>
      <p:sp>
        <p:nvSpPr>
          <p:cNvPr id="3" name="2 Rectángulo"/>
          <p:cNvSpPr/>
          <p:nvPr/>
        </p:nvSpPr>
        <p:spPr>
          <a:xfrm>
            <a:off x="1187624" y="2132856"/>
            <a:ext cx="6318448" cy="3416320"/>
          </a:xfrm>
          <a:prstGeom prst="rect">
            <a:avLst/>
          </a:prstGeom>
        </p:spPr>
        <p:txBody>
          <a:bodyPr wrap="square">
            <a:spAutoFit/>
          </a:bodyPr>
          <a:lstStyle/>
          <a:p>
            <a:r>
              <a:rPr lang="en-US" sz="2400" dirty="0" smtClean="0"/>
              <a:t>As they are structured, the formulas proposed by Vass not applied in tropical environments with high temperature and humidity, as in the case of Panama. To be applicable in our environment modifications should consider factors specific to our geographic area, to develop research project at the Institute of Legal Medicine and Forensic Sciences.</a:t>
            </a:r>
            <a:endParaRPr lang="es-PA" sz="2400" dirty="0"/>
          </a:p>
        </p:txBody>
      </p:sp>
      <p:sp>
        <p:nvSpPr>
          <p:cNvPr id="4" name="3 Marcador de número de diapositiva"/>
          <p:cNvSpPr>
            <a:spLocks noGrp="1"/>
          </p:cNvSpPr>
          <p:nvPr>
            <p:ph type="sldNum" sz="quarter" idx="12"/>
          </p:nvPr>
        </p:nvSpPr>
        <p:spPr/>
        <p:txBody>
          <a:bodyPr/>
          <a:lstStyle/>
          <a:p>
            <a:fld id="{23D15FD0-A45F-4F01-AA4F-4334EF5D20AC}" type="slidenum">
              <a:rPr lang="es-PA" smtClean="0"/>
              <a:pPr/>
              <a:t>47</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Aumentan homicidios en Panamá"/>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188" y="2205038"/>
            <a:ext cx="34290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7" name="Picture 2" descr="C:\Users\Usuario\Desktop\Cuerpo envuelt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538" y="2205038"/>
            <a:ext cx="355282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48</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15985961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REFERENCES</a:t>
            </a:r>
            <a:endParaRPr lang="es-PA" dirty="0"/>
          </a:p>
        </p:txBody>
      </p:sp>
      <p:sp>
        <p:nvSpPr>
          <p:cNvPr id="3" name="2 Marcador de contenido"/>
          <p:cNvSpPr>
            <a:spLocks noGrp="1"/>
          </p:cNvSpPr>
          <p:nvPr>
            <p:ph idx="1"/>
          </p:nvPr>
        </p:nvSpPr>
        <p:spPr/>
        <p:txBody>
          <a:bodyPr>
            <a:normAutofit fontScale="25000" lnSpcReduction="20000"/>
          </a:bodyPr>
          <a:lstStyle/>
          <a:p>
            <a:pPr algn="just"/>
            <a:r>
              <a:rPr lang="es-MX" sz="4800" dirty="0" smtClean="0">
                <a:latin typeface="Arial" charset="0"/>
                <a:cs typeface="Arial" charset="0"/>
              </a:rPr>
              <a:t>1. Vass Arpad A. The elusive universal post-mortem interval formula. For Sci Int 2011 (204): 34-40.</a:t>
            </a:r>
          </a:p>
          <a:p>
            <a:pPr algn="just"/>
            <a:r>
              <a:rPr lang="es-MX" sz="4800" dirty="0" smtClean="0">
                <a:latin typeface="Arial" charset="0"/>
                <a:cs typeface="Arial" charset="0"/>
              </a:rPr>
              <a:t>2. Aufderheide AC. The Scientific Study of Mummies. Cambridge University Press, Cambridge UK, 2003.</a:t>
            </a:r>
            <a:endParaRPr lang="es-PA" sz="4800" dirty="0" smtClean="0">
              <a:latin typeface="Arial" charset="0"/>
              <a:cs typeface="Arial" charset="0"/>
            </a:endParaRPr>
          </a:p>
          <a:p>
            <a:r>
              <a:rPr lang="en-US" sz="4800" dirty="0" smtClean="0"/>
              <a:t>3.</a:t>
            </a:r>
            <a:r>
              <a:rPr lang="en-US" sz="4800" dirty="0"/>
              <a:t> Panamá. </a:t>
            </a:r>
            <a:r>
              <a:rPr lang="en-US" sz="4800" dirty="0" err="1"/>
              <a:t>Contraloría</a:t>
            </a:r>
            <a:r>
              <a:rPr lang="en-US" sz="4800" dirty="0"/>
              <a:t> General de la </a:t>
            </a:r>
            <a:r>
              <a:rPr lang="en-US" sz="4800" dirty="0" err="1"/>
              <a:t>República</a:t>
            </a:r>
            <a:r>
              <a:rPr lang="en-US" sz="4800" dirty="0"/>
              <a:t>. </a:t>
            </a:r>
            <a:r>
              <a:rPr lang="en-US" sz="4800" dirty="0" err="1"/>
              <a:t>Recuperado</a:t>
            </a:r>
            <a:r>
              <a:rPr lang="en-US" sz="4800" dirty="0"/>
              <a:t> el 04-04-2013 de: http://www.contraloria.gob.pa</a:t>
            </a:r>
            <a:endParaRPr lang="es-PA" sz="4800" dirty="0"/>
          </a:p>
          <a:p>
            <a:r>
              <a:rPr lang="es-PA" sz="4800" dirty="0" smtClean="0"/>
              <a:t>4. </a:t>
            </a:r>
            <a:r>
              <a:rPr lang="en-US" sz="4800" dirty="0" err="1" smtClean="0"/>
              <a:t>Dolinack</a:t>
            </a:r>
            <a:r>
              <a:rPr lang="en-US" sz="4800" dirty="0"/>
              <a:t>, D., </a:t>
            </a:r>
            <a:r>
              <a:rPr lang="en-US" sz="4800" dirty="0" err="1"/>
              <a:t>Matshes</a:t>
            </a:r>
            <a:r>
              <a:rPr lang="en-US" sz="4800" dirty="0"/>
              <a:t>, E. &amp; Lew, E. (2005). Postmortem Changes. In “Forensic Pathology”. USA: Elsevier.</a:t>
            </a:r>
            <a:endParaRPr lang="es-PA" sz="4800" dirty="0"/>
          </a:p>
          <a:p>
            <a:r>
              <a:rPr lang="en-US" sz="4800" dirty="0"/>
              <a:t> </a:t>
            </a:r>
            <a:r>
              <a:rPr lang="es-PA" sz="4800" dirty="0" smtClean="0"/>
              <a:t>5. </a:t>
            </a:r>
            <a:r>
              <a:rPr lang="en-US" sz="4800" dirty="0"/>
              <a:t> Luna, A. (2010). La data de la </a:t>
            </a:r>
            <a:r>
              <a:rPr lang="en-US" sz="4800" dirty="0" err="1"/>
              <a:t>muerte</a:t>
            </a:r>
            <a:r>
              <a:rPr lang="en-US" sz="4800" dirty="0"/>
              <a:t>, un </a:t>
            </a:r>
            <a:r>
              <a:rPr lang="en-US" sz="4800" dirty="0" err="1"/>
              <a:t>desafío</a:t>
            </a:r>
            <a:r>
              <a:rPr lang="en-US" sz="4800" dirty="0"/>
              <a:t> no </a:t>
            </a:r>
            <a:r>
              <a:rPr lang="en-US" sz="4800" dirty="0" err="1"/>
              <a:t>resuelto</a:t>
            </a:r>
            <a:r>
              <a:rPr lang="en-US" sz="4800" dirty="0"/>
              <a:t>. Rev </a:t>
            </a:r>
            <a:r>
              <a:rPr lang="en-US" sz="4800" dirty="0" err="1"/>
              <a:t>Esp</a:t>
            </a:r>
            <a:r>
              <a:rPr lang="en-US" sz="4800" dirty="0"/>
              <a:t> Med Legal, 36(2), 47-48</a:t>
            </a:r>
            <a:endParaRPr lang="es-PA" sz="4800" dirty="0"/>
          </a:p>
          <a:p>
            <a:r>
              <a:rPr lang="en-US" sz="4800" dirty="0"/>
              <a:t> </a:t>
            </a:r>
            <a:r>
              <a:rPr lang="es-PA" sz="4800" dirty="0" smtClean="0"/>
              <a:t>6. </a:t>
            </a:r>
            <a:r>
              <a:rPr lang="en-US" sz="4800" dirty="0" err="1" smtClean="0"/>
              <a:t>Saukko</a:t>
            </a:r>
            <a:r>
              <a:rPr lang="en-US" sz="4800" dirty="0"/>
              <a:t>, P. &amp; </a:t>
            </a:r>
            <a:r>
              <a:rPr lang="en-US" sz="4800" dirty="0" err="1"/>
              <a:t>Knigth</a:t>
            </a:r>
            <a:r>
              <a:rPr lang="en-US" sz="4800" dirty="0"/>
              <a:t>, B. </a:t>
            </a:r>
            <a:r>
              <a:rPr lang="en-US" sz="4800" dirty="0" err="1"/>
              <a:t>Knigth’s</a:t>
            </a:r>
            <a:r>
              <a:rPr lang="en-US" sz="4800" dirty="0"/>
              <a:t> Forensic Pathology. (3º </a:t>
            </a:r>
            <a:r>
              <a:rPr lang="en-US" sz="4800" dirty="0" err="1"/>
              <a:t>ed</a:t>
            </a:r>
            <a:r>
              <a:rPr lang="en-US" sz="4800" dirty="0"/>
              <a:t>). London: Oxford University Press, 20</a:t>
            </a:r>
            <a:endParaRPr lang="es-PA" sz="4800" dirty="0"/>
          </a:p>
          <a:p>
            <a:r>
              <a:rPr lang="en-US" sz="4800" dirty="0"/>
              <a:t> </a:t>
            </a:r>
            <a:r>
              <a:rPr lang="es-PA" sz="4800" dirty="0" smtClean="0"/>
              <a:t>7. </a:t>
            </a:r>
            <a:r>
              <a:rPr lang="en-US" sz="4800" dirty="0" err="1" smtClean="0"/>
              <a:t>Byard</a:t>
            </a:r>
            <a:r>
              <a:rPr lang="en-US" sz="4800" dirty="0"/>
              <a:t>, R.W., Farrell, E. &amp; Simpson, E. (2008). Diagnostic yield and characteristic features in a series</a:t>
            </a:r>
            <a:endParaRPr lang="es-PA" sz="4800" dirty="0"/>
          </a:p>
          <a:p>
            <a:r>
              <a:rPr lang="en-US" sz="4800" dirty="0"/>
              <a:t>of decomposed bodies subject to coronial autopsy. Forensic Science, Medicine, and Pathology, 4, 1, 9-14</a:t>
            </a:r>
            <a:endParaRPr lang="es-PA" sz="4800" dirty="0"/>
          </a:p>
          <a:p>
            <a:r>
              <a:rPr lang="en-US" sz="4800" dirty="0"/>
              <a:t> </a:t>
            </a:r>
            <a:r>
              <a:rPr lang="es-PA" sz="4800" dirty="0" smtClean="0"/>
              <a:t>8. </a:t>
            </a:r>
            <a:r>
              <a:rPr lang="en-US" sz="4800" dirty="0" err="1" smtClean="0"/>
              <a:t>Pachar</a:t>
            </a:r>
            <a:r>
              <a:rPr lang="en-US" sz="4800" dirty="0"/>
              <a:t>, J.V. (2012). </a:t>
            </a:r>
            <a:r>
              <a:rPr lang="en-US" sz="4800" dirty="0" err="1"/>
              <a:t>Tanatología</a:t>
            </a:r>
            <a:r>
              <a:rPr lang="en-US" sz="4800" dirty="0"/>
              <a:t> </a:t>
            </a:r>
            <a:r>
              <a:rPr lang="en-US" sz="4800" dirty="0" err="1"/>
              <a:t>Forense</a:t>
            </a:r>
            <a:r>
              <a:rPr lang="en-US" sz="4800" dirty="0"/>
              <a:t>. Panamá, ARTICSA.</a:t>
            </a:r>
            <a:endParaRPr lang="es-PA" sz="4800" dirty="0"/>
          </a:p>
          <a:p>
            <a:r>
              <a:rPr lang="en-US" sz="4800" dirty="0"/>
              <a:t> </a:t>
            </a:r>
            <a:r>
              <a:rPr lang="es-PA" sz="4800" dirty="0" smtClean="0"/>
              <a:t>9. </a:t>
            </a:r>
            <a:r>
              <a:rPr lang="en-US" sz="4800" dirty="0" smtClean="0"/>
              <a:t>Garamendi</a:t>
            </a:r>
            <a:r>
              <a:rPr lang="en-US" sz="4800" dirty="0"/>
              <a:t>, et al. (2008). </a:t>
            </a:r>
            <a:r>
              <a:rPr lang="en-US" sz="4800" dirty="0" err="1"/>
              <a:t>Lesiones</a:t>
            </a:r>
            <a:r>
              <a:rPr lang="en-US" sz="4800" dirty="0"/>
              <a:t> post </a:t>
            </a:r>
            <a:r>
              <a:rPr lang="en-US" sz="4800" dirty="0" err="1"/>
              <a:t>mortales</a:t>
            </a:r>
            <a:r>
              <a:rPr lang="en-US" sz="4800" dirty="0"/>
              <a:t> </a:t>
            </a:r>
            <a:r>
              <a:rPr lang="en-US" sz="4800" dirty="0" err="1"/>
              <a:t>por</a:t>
            </a:r>
            <a:r>
              <a:rPr lang="en-US" sz="4800" dirty="0"/>
              <a:t> fauna </a:t>
            </a:r>
            <a:r>
              <a:rPr lang="en-US" sz="4800" dirty="0" err="1"/>
              <a:t>cadavérica</a:t>
            </a:r>
            <a:r>
              <a:rPr lang="en-US" sz="4800" dirty="0"/>
              <a:t>. La </a:t>
            </a:r>
            <a:r>
              <a:rPr lang="en-US" sz="4800" dirty="0" err="1"/>
              <a:t>acción</a:t>
            </a:r>
            <a:r>
              <a:rPr lang="en-US" sz="4800" dirty="0"/>
              <a:t> de </a:t>
            </a:r>
            <a:r>
              <a:rPr lang="en-US" sz="4800" dirty="0" err="1"/>
              <a:t>las</a:t>
            </a:r>
            <a:r>
              <a:rPr lang="en-US" sz="4800" dirty="0"/>
              <a:t> </a:t>
            </a:r>
            <a:r>
              <a:rPr lang="en-US" sz="4800" dirty="0" err="1"/>
              <a:t>hormigas</a:t>
            </a:r>
            <a:endParaRPr lang="es-PA" sz="4800" dirty="0"/>
          </a:p>
          <a:p>
            <a:r>
              <a:rPr lang="en-US" sz="4800" dirty="0" err="1"/>
              <a:t>sobre</a:t>
            </a:r>
            <a:r>
              <a:rPr lang="en-US" sz="4800" dirty="0"/>
              <a:t> el </a:t>
            </a:r>
            <a:r>
              <a:rPr lang="en-US" sz="4800" dirty="0" err="1"/>
              <a:t>cadáver</a:t>
            </a:r>
            <a:r>
              <a:rPr lang="en-US" sz="4800" dirty="0"/>
              <a:t>. </a:t>
            </a:r>
            <a:r>
              <a:rPr lang="en-US" sz="4800" dirty="0" err="1"/>
              <a:t>Cuad</a:t>
            </a:r>
            <a:r>
              <a:rPr lang="en-US" sz="4800" dirty="0"/>
              <a:t> Med </a:t>
            </a:r>
            <a:r>
              <a:rPr lang="en-US" sz="4800" dirty="0" err="1"/>
              <a:t>Forense</a:t>
            </a:r>
            <a:r>
              <a:rPr lang="en-US" sz="4800" dirty="0"/>
              <a:t>, 14(52), 155-159</a:t>
            </a:r>
            <a:endParaRPr lang="es-PA" sz="4800" dirty="0"/>
          </a:p>
          <a:p>
            <a:r>
              <a:rPr lang="en-US" sz="4800" dirty="0"/>
              <a:t> </a:t>
            </a:r>
            <a:r>
              <a:rPr lang="es-PA" sz="4800" dirty="0" smtClean="0"/>
              <a:t>10. </a:t>
            </a:r>
            <a:r>
              <a:rPr lang="en-US" sz="4800" dirty="0" err="1" smtClean="0"/>
              <a:t>Byard</a:t>
            </a:r>
            <a:r>
              <a:rPr lang="en-US" sz="4800" dirty="0"/>
              <a:t>, R.W., James, R.A. &amp; Gilbert, J.D. (2002). Diagnostic problems associated with cadaveric trauma</a:t>
            </a:r>
            <a:endParaRPr lang="es-PA" sz="4800" dirty="0"/>
          </a:p>
          <a:p>
            <a:r>
              <a:rPr lang="en-US" sz="4800" dirty="0"/>
              <a:t>from animal activity. Am J Forensic Med </a:t>
            </a:r>
            <a:r>
              <a:rPr lang="en-US" sz="4800" dirty="0" err="1"/>
              <a:t>Pathol</a:t>
            </a:r>
            <a:r>
              <a:rPr lang="en-US" sz="4800" dirty="0"/>
              <a:t>. 23(3), 238-244.</a:t>
            </a:r>
            <a:endParaRPr lang="es-PA" sz="4800" dirty="0"/>
          </a:p>
          <a:p>
            <a:r>
              <a:rPr lang="en-US" sz="4800" dirty="0"/>
              <a:t> </a:t>
            </a:r>
            <a:r>
              <a:rPr lang="es-PA" sz="4800" dirty="0" smtClean="0"/>
              <a:t>11. </a:t>
            </a:r>
            <a:r>
              <a:rPr lang="en-US" sz="4800" dirty="0" smtClean="0"/>
              <a:t>Harding</a:t>
            </a:r>
            <a:r>
              <a:rPr lang="en-US" sz="4800" dirty="0"/>
              <a:t>, B.E. &amp; Wolf, B.C. (2006). Alligator attacks in southwest Florida. J Forensic </a:t>
            </a:r>
            <a:r>
              <a:rPr lang="en-US" sz="4800" dirty="0" err="1"/>
              <a:t>Sci</a:t>
            </a:r>
            <a:r>
              <a:rPr lang="en-US" sz="4800" dirty="0"/>
              <a:t> 51, 674-677</a:t>
            </a:r>
            <a:endParaRPr lang="es-PA" sz="4800" dirty="0"/>
          </a:p>
          <a:p>
            <a:r>
              <a:rPr lang="en-US" sz="4800" dirty="0"/>
              <a:t> </a:t>
            </a:r>
            <a:r>
              <a:rPr lang="es-PA" sz="4800" dirty="0" smtClean="0"/>
              <a:t>12. </a:t>
            </a:r>
            <a:r>
              <a:rPr lang="en-US" sz="4800" dirty="0" err="1" smtClean="0"/>
              <a:t>Mendieta</a:t>
            </a:r>
            <a:r>
              <a:rPr lang="en-US" sz="4800" dirty="0"/>
              <a:t>, C. y Duarte, A. (2009). </a:t>
            </a:r>
            <a:r>
              <a:rPr lang="en-US" sz="4800" dirty="0" err="1"/>
              <a:t>Ataque</a:t>
            </a:r>
            <a:r>
              <a:rPr lang="en-US" sz="4800" dirty="0"/>
              <a:t> </a:t>
            </a:r>
            <a:r>
              <a:rPr lang="en-US" sz="4800" dirty="0" err="1"/>
              <a:t>por</a:t>
            </a:r>
            <a:r>
              <a:rPr lang="en-US" sz="4800" dirty="0"/>
              <a:t> </a:t>
            </a:r>
            <a:r>
              <a:rPr lang="en-US" sz="4800" dirty="0" err="1"/>
              <a:t>animales</a:t>
            </a:r>
            <a:r>
              <a:rPr lang="en-US" sz="4800" dirty="0"/>
              <a:t> </a:t>
            </a:r>
            <a:r>
              <a:rPr lang="en-US" sz="4800" dirty="0" err="1"/>
              <a:t>acuáticos</a:t>
            </a:r>
            <a:r>
              <a:rPr lang="en-US" sz="4800" dirty="0"/>
              <a:t> (</a:t>
            </a:r>
            <a:r>
              <a:rPr lang="en-US" sz="4800" dirty="0" err="1"/>
              <a:t>tiburón</a:t>
            </a:r>
            <a:r>
              <a:rPr lang="en-US" sz="4800" dirty="0"/>
              <a:t> y </a:t>
            </a:r>
            <a:r>
              <a:rPr lang="en-US" sz="4800" dirty="0" err="1"/>
              <a:t>cocodrilo</a:t>
            </a:r>
            <a:r>
              <a:rPr lang="en-US" sz="4800" dirty="0"/>
              <a:t>). A </a:t>
            </a:r>
            <a:r>
              <a:rPr lang="en-US" sz="4800" dirty="0" err="1"/>
              <a:t>propósito</a:t>
            </a:r>
            <a:r>
              <a:rPr lang="en-US" sz="4800" dirty="0"/>
              <a:t> de</a:t>
            </a:r>
            <a:endParaRPr lang="es-PA" sz="4800" dirty="0"/>
          </a:p>
          <a:p>
            <a:r>
              <a:rPr lang="en-US" sz="4800" dirty="0"/>
              <a:t>dos </a:t>
            </a:r>
            <a:r>
              <a:rPr lang="en-US" sz="4800" dirty="0" err="1"/>
              <a:t>casos</a:t>
            </a:r>
            <a:r>
              <a:rPr lang="en-US" sz="4800" dirty="0"/>
              <a:t> fatales en la </a:t>
            </a:r>
            <a:r>
              <a:rPr lang="en-US" sz="4800" dirty="0" err="1"/>
              <a:t>provincia</a:t>
            </a:r>
            <a:r>
              <a:rPr lang="en-US" sz="4800" dirty="0"/>
              <a:t> de Bocas del Toro (Panamá). </a:t>
            </a:r>
            <a:r>
              <a:rPr lang="en-US" sz="4800" dirty="0" err="1"/>
              <a:t>Cuad</a:t>
            </a:r>
            <a:r>
              <a:rPr lang="en-US" sz="4800" dirty="0"/>
              <a:t> Med </a:t>
            </a:r>
            <a:r>
              <a:rPr lang="en-US" sz="4800" dirty="0" err="1"/>
              <a:t>Forense</a:t>
            </a:r>
            <a:r>
              <a:rPr lang="en-US" sz="4800" dirty="0"/>
              <a:t>, 15(58), 309-315.</a:t>
            </a:r>
            <a:endParaRPr lang="es-PA" sz="4800" dirty="0"/>
          </a:p>
          <a:p>
            <a:r>
              <a:rPr lang="en-US" sz="4800" dirty="0"/>
              <a:t> </a:t>
            </a:r>
            <a:r>
              <a:rPr lang="es-PA" sz="4800" dirty="0" smtClean="0"/>
              <a:t>13. </a:t>
            </a:r>
            <a:r>
              <a:rPr lang="en-US" sz="4800" dirty="0" smtClean="0"/>
              <a:t>Powers</a:t>
            </a:r>
            <a:r>
              <a:rPr lang="en-US" sz="4800" dirty="0"/>
              <a:t>, R..H. (2005). The decomposition of Human Remains. In Forensic Medicine of the lower</a:t>
            </a:r>
            <a:endParaRPr lang="es-PA" sz="4800" dirty="0"/>
          </a:p>
          <a:p>
            <a:r>
              <a:rPr lang="en-US" sz="4800" dirty="0"/>
              <a:t>Extremity. Ed Rich J., Dean D.E., Powers R.H.. New Jersey, USA: Human Press.</a:t>
            </a:r>
            <a:endParaRPr lang="es-PA" sz="4800" dirty="0"/>
          </a:p>
          <a:p>
            <a:r>
              <a:rPr lang="en-US" sz="4800" dirty="0"/>
              <a:t> </a:t>
            </a:r>
            <a:r>
              <a:rPr lang="es-PA" sz="4800" dirty="0" smtClean="0"/>
              <a:t>14. </a:t>
            </a:r>
            <a:r>
              <a:rPr lang="en-US" sz="4800" dirty="0" smtClean="0"/>
              <a:t>scan</a:t>
            </a:r>
            <a:r>
              <a:rPr lang="en-US" sz="4800" dirty="0"/>
              <a:t>, M.Y. &amp; McCabe, B.Q. (2000). Animal Effects on Human Remains. In: “Encyclopedia of Forensic</a:t>
            </a:r>
            <a:endParaRPr lang="es-PA" sz="4800" dirty="0"/>
          </a:p>
          <a:p>
            <a:r>
              <a:rPr lang="en-US" sz="4800" dirty="0"/>
              <a:t>Sciences”. USA: Elsevier.</a:t>
            </a:r>
            <a:endParaRPr lang="es-PA" sz="4800" dirty="0"/>
          </a:p>
          <a:p>
            <a:r>
              <a:rPr lang="en-US" sz="4800" dirty="0"/>
              <a:t> </a:t>
            </a:r>
            <a:r>
              <a:rPr lang="es-PA" sz="4800" dirty="0" smtClean="0"/>
              <a:t>15. </a:t>
            </a:r>
            <a:r>
              <a:rPr lang="en-US" sz="4800" dirty="0" smtClean="0"/>
              <a:t>Di</a:t>
            </a:r>
            <a:r>
              <a:rPr lang="en-US" sz="4800" dirty="0"/>
              <a:t> </a:t>
            </a:r>
            <a:r>
              <a:rPr lang="en-US" sz="4800" dirty="0" err="1"/>
              <a:t>Maio</a:t>
            </a:r>
            <a:r>
              <a:rPr lang="en-US" sz="4800" dirty="0"/>
              <a:t>, J.M. &amp; Dana, S.E. (2007). Time of Death – Decomposition. In “Handbook of Forensic Pathology”.</a:t>
            </a:r>
            <a:endParaRPr lang="es-PA" sz="4800" dirty="0"/>
          </a:p>
          <a:p>
            <a:r>
              <a:rPr lang="en-US" sz="4800" dirty="0"/>
              <a:t>USA: CRC.</a:t>
            </a:r>
            <a:endParaRPr lang="es-PA" sz="4800" dirty="0"/>
          </a:p>
          <a:p>
            <a:r>
              <a:rPr lang="en-US" sz="4800" dirty="0"/>
              <a:t> </a:t>
            </a:r>
            <a:r>
              <a:rPr lang="es-PA" sz="4800" dirty="0" smtClean="0"/>
              <a:t>16. </a:t>
            </a:r>
            <a:r>
              <a:rPr lang="en-US" sz="4800" dirty="0" err="1" smtClean="0"/>
              <a:t>Perper</a:t>
            </a:r>
            <a:r>
              <a:rPr lang="en-US" sz="4800" dirty="0"/>
              <a:t>, J.A. (1993). Time of Death and Changes After Death. Anatomical Considerations. In “Medico</a:t>
            </a:r>
            <a:endParaRPr lang="es-PA" sz="4800" dirty="0"/>
          </a:p>
          <a:p>
            <a:r>
              <a:rPr lang="en-US" sz="4800" dirty="0"/>
              <a:t>Legal Investigation of Death”. (3º </a:t>
            </a:r>
            <a:r>
              <a:rPr lang="en-US" sz="4800" dirty="0" err="1"/>
              <a:t>ed</a:t>
            </a:r>
            <a:r>
              <a:rPr lang="en-US" sz="4800" dirty="0"/>
              <a:t>). Springfield, USA: Spitz</a:t>
            </a:r>
            <a:r>
              <a:rPr lang="en-US" sz="4800" dirty="0" smtClean="0"/>
              <a:t>.</a:t>
            </a:r>
            <a:r>
              <a:rPr lang="en-US" dirty="0"/>
              <a:t/>
            </a:r>
            <a:br>
              <a:rPr lang="en-US" dirty="0"/>
            </a:br>
            <a:endParaRPr lang="es-PA" dirty="0"/>
          </a:p>
        </p:txBody>
      </p:sp>
      <p:sp>
        <p:nvSpPr>
          <p:cNvPr id="4" name="3 Marcador de número de diapositiva"/>
          <p:cNvSpPr>
            <a:spLocks noGrp="1"/>
          </p:cNvSpPr>
          <p:nvPr>
            <p:ph type="sldNum" sz="quarter" idx="12"/>
          </p:nvPr>
        </p:nvSpPr>
        <p:spPr/>
        <p:txBody>
          <a:bodyPr/>
          <a:lstStyle/>
          <a:p>
            <a:fld id="{23D15FD0-A45F-4F01-AA4F-4334EF5D20AC}" type="slidenum">
              <a:rPr lang="es-PA" smtClean="0"/>
              <a:pPr/>
              <a:t>49</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INTRODUCTION</a:t>
            </a:r>
            <a:endParaRPr lang="es-PA" dirty="0"/>
          </a:p>
        </p:txBody>
      </p:sp>
      <p:sp>
        <p:nvSpPr>
          <p:cNvPr id="3" name="2 Marcador de contenido"/>
          <p:cNvSpPr>
            <a:spLocks noGrp="1"/>
          </p:cNvSpPr>
          <p:nvPr>
            <p:ph sz="half" idx="1"/>
          </p:nvPr>
        </p:nvSpPr>
        <p:spPr/>
        <p:txBody>
          <a:bodyPr/>
          <a:lstStyle/>
          <a:p>
            <a:r>
              <a:rPr lang="es-PA" dirty="0" smtClean="0"/>
              <a:t>Post mortem changes are progressive</a:t>
            </a:r>
          </a:p>
          <a:p>
            <a:r>
              <a:rPr lang="es-PA" dirty="0" smtClean="0"/>
              <a:t>Critical importance in estimating the post mortem interval in conjuntion with the history, terminal events and scene findings.</a:t>
            </a:r>
            <a:endParaRPr lang="es-PA" dirty="0"/>
          </a:p>
        </p:txBody>
      </p:sp>
      <p:pic>
        <p:nvPicPr>
          <p:cNvPr id="5" name="4 Marcador de contenido"/>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648200" y="2517775"/>
            <a:ext cx="4038600" cy="3028950"/>
          </a:xfrm>
        </p:spPr>
      </p:pic>
      <p:sp>
        <p:nvSpPr>
          <p:cNvPr id="6" name="5 Marcador de número de diapositiva"/>
          <p:cNvSpPr>
            <a:spLocks noGrp="1"/>
          </p:cNvSpPr>
          <p:nvPr>
            <p:ph type="sldNum" sz="quarter" idx="12"/>
          </p:nvPr>
        </p:nvSpPr>
        <p:spPr/>
        <p:txBody>
          <a:bodyPr/>
          <a:lstStyle/>
          <a:p>
            <a:fld id="{23D15FD0-A45F-4F01-AA4F-4334EF5D20AC}" type="slidenum">
              <a:rPr lang="es-PA" smtClean="0"/>
              <a:pPr/>
              <a:t>5</a:t>
            </a:fld>
            <a:endParaRPr lang="es-PA" dirty="0"/>
          </a:p>
        </p:txBody>
      </p:sp>
      <p:sp>
        <p:nvSpPr>
          <p:cNvPr id="7" name="6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2673021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REFERENCES</a:t>
            </a:r>
            <a:endParaRPr lang="es-PA" dirty="0"/>
          </a:p>
        </p:txBody>
      </p:sp>
      <p:sp>
        <p:nvSpPr>
          <p:cNvPr id="3" name="2 Marcador de contenido"/>
          <p:cNvSpPr>
            <a:spLocks noGrp="1"/>
          </p:cNvSpPr>
          <p:nvPr>
            <p:ph idx="1"/>
          </p:nvPr>
        </p:nvSpPr>
        <p:spPr/>
        <p:txBody>
          <a:bodyPr>
            <a:normAutofit fontScale="25000" lnSpcReduction="20000"/>
          </a:bodyPr>
          <a:lstStyle/>
          <a:p>
            <a:r>
              <a:rPr lang="en-US" sz="4000" dirty="0" smtClean="0"/>
              <a:t>17-</a:t>
            </a:r>
            <a:r>
              <a:rPr lang="en-US" sz="4000" dirty="0"/>
              <a:t> </a:t>
            </a:r>
            <a:r>
              <a:rPr lang="en-US" sz="4000" dirty="0" err="1"/>
              <a:t>Basile</a:t>
            </a:r>
            <a:r>
              <a:rPr lang="en-US" sz="4000" dirty="0"/>
              <a:t>, A. y </a:t>
            </a:r>
            <a:r>
              <a:rPr lang="en-US" sz="4000" dirty="0" err="1"/>
              <a:t>Waisman</a:t>
            </a:r>
            <a:r>
              <a:rPr lang="en-US" sz="4000" dirty="0"/>
              <a:t>, D. (1989). </a:t>
            </a:r>
            <a:r>
              <a:rPr lang="en-US" sz="4000" dirty="0" err="1"/>
              <a:t>Agonología</a:t>
            </a:r>
            <a:r>
              <a:rPr lang="en-US" sz="4000" dirty="0"/>
              <a:t> </a:t>
            </a:r>
            <a:r>
              <a:rPr lang="en-US" sz="4000" dirty="0" err="1"/>
              <a:t>Tanatología</a:t>
            </a:r>
            <a:r>
              <a:rPr lang="en-US" sz="4000" dirty="0"/>
              <a:t> en “</a:t>
            </a:r>
            <a:r>
              <a:rPr lang="en-US" sz="4000" dirty="0" err="1"/>
              <a:t>Fundamentos</a:t>
            </a:r>
            <a:r>
              <a:rPr lang="en-US" sz="4000" dirty="0"/>
              <a:t> de </a:t>
            </a:r>
            <a:r>
              <a:rPr lang="en-US" sz="4000" dirty="0" err="1"/>
              <a:t>Medicina</a:t>
            </a:r>
            <a:r>
              <a:rPr lang="en-US" sz="4000" dirty="0"/>
              <a:t> Legal”. Buenos</a:t>
            </a:r>
            <a:endParaRPr lang="es-PA" sz="4000" dirty="0"/>
          </a:p>
          <a:p>
            <a:r>
              <a:rPr lang="en-US" sz="4000" dirty="0"/>
              <a:t>Aires, Argentina: El </a:t>
            </a:r>
            <a:r>
              <a:rPr lang="en-US" sz="4000" dirty="0" err="1"/>
              <a:t>Ateneo</a:t>
            </a:r>
            <a:r>
              <a:rPr lang="en-US" sz="4000" dirty="0"/>
              <a:t>.</a:t>
            </a:r>
            <a:endParaRPr lang="es-PA" sz="4000" dirty="0"/>
          </a:p>
          <a:p>
            <a:r>
              <a:rPr lang="en-US" sz="4000" dirty="0"/>
              <a:t> </a:t>
            </a:r>
            <a:r>
              <a:rPr lang="es-PA" sz="4000" dirty="0" smtClean="0"/>
              <a:t>18. </a:t>
            </a:r>
            <a:r>
              <a:rPr lang="en-US" sz="4000" dirty="0"/>
              <a:t> Quai, I., </a:t>
            </a:r>
            <a:r>
              <a:rPr lang="en-US" sz="4000" dirty="0" err="1"/>
              <a:t>Terbancea</a:t>
            </a:r>
            <a:r>
              <a:rPr lang="en-US" sz="4000" dirty="0"/>
              <a:t>, M. y </a:t>
            </a:r>
            <a:r>
              <a:rPr lang="en-US" sz="4000" dirty="0" err="1"/>
              <a:t>Margineanu</a:t>
            </a:r>
            <a:r>
              <a:rPr lang="en-US" sz="4000" dirty="0"/>
              <a:t>, V. (1978). </a:t>
            </a:r>
            <a:r>
              <a:rPr lang="en-US" sz="4000" dirty="0" err="1"/>
              <a:t>Tanatología</a:t>
            </a:r>
            <a:r>
              <a:rPr lang="en-US" sz="4000" dirty="0"/>
              <a:t> </a:t>
            </a:r>
            <a:r>
              <a:rPr lang="en-US" sz="4000" dirty="0" err="1"/>
              <a:t>Médico</a:t>
            </a:r>
            <a:r>
              <a:rPr lang="en-US" sz="4000" dirty="0"/>
              <a:t> </a:t>
            </a:r>
            <a:r>
              <a:rPr lang="en-US" sz="4000" dirty="0" err="1"/>
              <a:t>Legala</a:t>
            </a:r>
            <a:r>
              <a:rPr lang="en-US" sz="4000" dirty="0"/>
              <a:t>. In “</a:t>
            </a:r>
            <a:r>
              <a:rPr lang="en-US" sz="4000" dirty="0" err="1"/>
              <a:t>Introducere</a:t>
            </a:r>
            <a:r>
              <a:rPr lang="en-US" sz="4000" dirty="0"/>
              <a:t> in </a:t>
            </a:r>
            <a:r>
              <a:rPr lang="en-US" sz="4000" dirty="0" err="1"/>
              <a:t>Teoria</a:t>
            </a:r>
            <a:endParaRPr lang="es-PA" sz="4000" dirty="0"/>
          </a:p>
          <a:p>
            <a:r>
              <a:rPr lang="en-US" sz="4000" dirty="0" err="1"/>
              <a:t>si</a:t>
            </a:r>
            <a:r>
              <a:rPr lang="en-US" sz="4000" dirty="0"/>
              <a:t> </a:t>
            </a:r>
            <a:r>
              <a:rPr lang="en-US" sz="4000" dirty="0" err="1"/>
              <a:t>Practica</a:t>
            </a:r>
            <a:r>
              <a:rPr lang="en-US" sz="4000" dirty="0"/>
              <a:t> Medico – </a:t>
            </a:r>
            <a:r>
              <a:rPr lang="en-US" sz="4000" dirty="0" err="1"/>
              <a:t>Legala</a:t>
            </a:r>
            <a:r>
              <a:rPr lang="en-US" sz="4000" dirty="0"/>
              <a:t>”, Rumania: Dacia </a:t>
            </a:r>
            <a:r>
              <a:rPr lang="en-US" sz="4000" dirty="0" err="1"/>
              <a:t>Cluj</a:t>
            </a:r>
            <a:r>
              <a:rPr lang="en-US" sz="4000" dirty="0"/>
              <a:t> </a:t>
            </a:r>
            <a:r>
              <a:rPr lang="en-US" sz="4000" dirty="0" err="1"/>
              <a:t>Napoca</a:t>
            </a:r>
            <a:r>
              <a:rPr lang="en-US" sz="4000" dirty="0"/>
              <a:t>,.</a:t>
            </a:r>
            <a:endParaRPr lang="es-PA" sz="4000" dirty="0"/>
          </a:p>
          <a:p>
            <a:r>
              <a:rPr lang="en-US" sz="4000" dirty="0"/>
              <a:t> </a:t>
            </a:r>
            <a:r>
              <a:rPr lang="es-PA" sz="4000" dirty="0" smtClean="0"/>
              <a:t>19. </a:t>
            </a:r>
            <a:r>
              <a:rPr lang="en-US" sz="4000" dirty="0" smtClean="0"/>
              <a:t>Carrera</a:t>
            </a:r>
            <a:r>
              <a:rPr lang="en-US" sz="4000" dirty="0"/>
              <a:t>, R. (2009). </a:t>
            </a:r>
            <a:r>
              <a:rPr lang="en-US" sz="4000" dirty="0" err="1"/>
              <a:t>Medicina</a:t>
            </a:r>
            <a:r>
              <a:rPr lang="en-US" sz="4000" dirty="0"/>
              <a:t> Legal. </a:t>
            </a:r>
            <a:r>
              <a:rPr lang="en-US" sz="4000" dirty="0" err="1"/>
              <a:t>Perú</a:t>
            </a:r>
            <a:r>
              <a:rPr lang="en-US" sz="4000" dirty="0"/>
              <a:t>: AFA.</a:t>
            </a:r>
            <a:endParaRPr lang="es-PA" sz="4000" dirty="0"/>
          </a:p>
          <a:p>
            <a:r>
              <a:rPr lang="en-US" sz="4000" dirty="0"/>
              <a:t> </a:t>
            </a:r>
            <a:r>
              <a:rPr lang="es-PA" sz="4000" dirty="0" smtClean="0"/>
              <a:t>20. </a:t>
            </a:r>
            <a:r>
              <a:rPr lang="en-US" sz="4000" dirty="0" err="1" smtClean="0"/>
              <a:t>Grandini</a:t>
            </a:r>
            <a:r>
              <a:rPr lang="en-US" sz="4000" dirty="0"/>
              <a:t>, J. (2004). </a:t>
            </a:r>
            <a:r>
              <a:rPr lang="en-US" sz="4000" dirty="0" err="1"/>
              <a:t>Tanatología</a:t>
            </a:r>
            <a:r>
              <a:rPr lang="en-US" sz="4000" dirty="0"/>
              <a:t> en “</a:t>
            </a:r>
            <a:r>
              <a:rPr lang="en-US" sz="4000" dirty="0" err="1"/>
              <a:t>Medicina</a:t>
            </a:r>
            <a:r>
              <a:rPr lang="en-US" sz="4000" dirty="0"/>
              <a:t> </a:t>
            </a:r>
            <a:r>
              <a:rPr lang="en-US" sz="4000" dirty="0" err="1"/>
              <a:t>Forense</a:t>
            </a:r>
            <a:r>
              <a:rPr lang="en-US" sz="4000" dirty="0"/>
              <a:t>”. México: McGraw-Hill </a:t>
            </a:r>
            <a:r>
              <a:rPr lang="en-US" sz="4000" dirty="0" err="1"/>
              <a:t>Interamericana</a:t>
            </a:r>
            <a:r>
              <a:rPr lang="en-US" sz="4000" dirty="0"/>
              <a:t>.</a:t>
            </a:r>
            <a:endParaRPr lang="es-PA" sz="4000" dirty="0"/>
          </a:p>
          <a:p>
            <a:r>
              <a:rPr lang="en-US" sz="4000" dirty="0"/>
              <a:t> </a:t>
            </a:r>
            <a:r>
              <a:rPr lang="es-PA" sz="4000" dirty="0" smtClean="0"/>
              <a:t>21. </a:t>
            </a:r>
            <a:r>
              <a:rPr lang="en-US" sz="4000" dirty="0" err="1" smtClean="0"/>
              <a:t>Griest</a:t>
            </a:r>
            <a:r>
              <a:rPr lang="en-US" sz="4000" dirty="0"/>
              <a:t>, K.J. (2010). Timing of Death and Injuries in Infants and Young Children. In “Pediatric Homicide</a:t>
            </a:r>
            <a:endParaRPr lang="es-PA" sz="4000" dirty="0"/>
          </a:p>
          <a:p>
            <a:r>
              <a:rPr lang="en-US" sz="4000" dirty="0"/>
              <a:t>medical </a:t>
            </a:r>
            <a:r>
              <a:rPr lang="en-US" sz="4000" dirty="0" err="1"/>
              <a:t>Investigation”Griest</a:t>
            </a:r>
            <a:r>
              <a:rPr lang="en-US" sz="4000" dirty="0"/>
              <a:t> KJ. USA, CRC.</a:t>
            </a:r>
            <a:endParaRPr lang="es-PA" sz="4000" dirty="0"/>
          </a:p>
          <a:p>
            <a:r>
              <a:rPr lang="en-US" sz="4000" dirty="0"/>
              <a:t> </a:t>
            </a:r>
            <a:r>
              <a:rPr lang="es-PA" sz="4000" dirty="0" smtClean="0"/>
              <a:t>22. </a:t>
            </a:r>
            <a:r>
              <a:rPr lang="en-US" sz="4000" dirty="0" err="1" smtClean="0"/>
              <a:t>Calabuig</a:t>
            </a:r>
            <a:r>
              <a:rPr lang="en-US" sz="4000" dirty="0"/>
              <a:t>, J.A. (2004). </a:t>
            </a:r>
            <a:r>
              <a:rPr lang="en-US" sz="4000" dirty="0" err="1"/>
              <a:t>Fenómenos</a:t>
            </a:r>
            <a:r>
              <a:rPr lang="en-US" sz="4000" dirty="0"/>
              <a:t> </a:t>
            </a:r>
            <a:r>
              <a:rPr lang="en-US" sz="4000" dirty="0" err="1"/>
              <a:t>cadavéricos</a:t>
            </a:r>
            <a:r>
              <a:rPr lang="en-US" sz="4000" dirty="0"/>
              <a:t>. En “</a:t>
            </a:r>
            <a:r>
              <a:rPr lang="en-US" sz="4000" dirty="0" err="1"/>
              <a:t>Medicina</a:t>
            </a:r>
            <a:r>
              <a:rPr lang="en-US" sz="4000" dirty="0"/>
              <a:t> Legal y </a:t>
            </a:r>
            <a:r>
              <a:rPr lang="en-US" sz="4000" dirty="0" err="1"/>
              <a:t>Toxicología</a:t>
            </a:r>
            <a:r>
              <a:rPr lang="en-US" sz="4000" dirty="0"/>
              <a:t>”. (6º ed.)</a:t>
            </a:r>
            <a:endParaRPr lang="es-PA" sz="4000" dirty="0"/>
          </a:p>
          <a:p>
            <a:r>
              <a:rPr lang="en-US" sz="4000" dirty="0" err="1"/>
              <a:t>España</a:t>
            </a:r>
            <a:r>
              <a:rPr lang="en-US" sz="4000" dirty="0"/>
              <a:t>: Masson.</a:t>
            </a:r>
            <a:endParaRPr lang="es-PA" sz="4000" dirty="0"/>
          </a:p>
          <a:p>
            <a:r>
              <a:rPr lang="en-US" sz="4000" dirty="0"/>
              <a:t> </a:t>
            </a:r>
            <a:r>
              <a:rPr lang="es-PA" sz="4000" dirty="0" smtClean="0"/>
              <a:t>23. </a:t>
            </a:r>
            <a:r>
              <a:rPr lang="en-US" sz="4000" dirty="0" err="1" smtClean="0"/>
              <a:t>Shkrum</a:t>
            </a:r>
            <a:r>
              <a:rPr lang="en-US" sz="4000" dirty="0"/>
              <a:t>, M.J. y Ramsay, D.A. (2008). Postmortem Changes. The “Great Pretenders”. In “Forensic</a:t>
            </a:r>
            <a:endParaRPr lang="es-PA" sz="4000" dirty="0"/>
          </a:p>
          <a:p>
            <a:r>
              <a:rPr lang="en-US" sz="4000" dirty="0"/>
              <a:t>Pathology of Trauma: Common Problems for the Pathologist”. USA: Humana Press.</a:t>
            </a:r>
            <a:endParaRPr lang="es-PA" sz="4000" dirty="0"/>
          </a:p>
          <a:p>
            <a:r>
              <a:rPr lang="en-US" sz="4000" dirty="0"/>
              <a:t> </a:t>
            </a:r>
            <a:r>
              <a:rPr lang="es-PA" sz="4000" dirty="0" smtClean="0"/>
              <a:t>24. </a:t>
            </a:r>
            <a:r>
              <a:rPr lang="en-US" sz="4000" dirty="0" smtClean="0"/>
              <a:t>Shepherd</a:t>
            </a:r>
            <a:r>
              <a:rPr lang="en-US" sz="4000" dirty="0"/>
              <a:t>, R. (2003). Changes after Death. In “</a:t>
            </a:r>
            <a:r>
              <a:rPr lang="en-US" sz="4000" dirty="0" err="1"/>
              <a:t>Simpsom</a:t>
            </a:r>
            <a:r>
              <a:rPr lang="en-US" sz="4000" dirty="0"/>
              <a:t> s Forensic Medicine”. (12º </a:t>
            </a:r>
            <a:r>
              <a:rPr lang="en-US" sz="4000" dirty="0" err="1"/>
              <a:t>ed</a:t>
            </a:r>
            <a:r>
              <a:rPr lang="en-US" sz="4000" dirty="0"/>
              <a:t>). London: Arnold Pub</a:t>
            </a:r>
            <a:endParaRPr lang="es-PA" sz="4000" dirty="0"/>
          </a:p>
          <a:p>
            <a:r>
              <a:rPr lang="en-US" sz="4000" dirty="0"/>
              <a:t> </a:t>
            </a:r>
            <a:r>
              <a:rPr lang="es-PA" sz="4000" dirty="0" smtClean="0"/>
              <a:t>25. </a:t>
            </a:r>
            <a:r>
              <a:rPr lang="en-US" sz="4000" dirty="0" smtClean="0"/>
              <a:t>Dix</a:t>
            </a:r>
            <a:r>
              <a:rPr lang="en-US" sz="4000" dirty="0"/>
              <a:t>, J. &amp; Graham, M. (2000). Time of Death, Decomposition and Identification. USA: CRC.</a:t>
            </a:r>
            <a:endParaRPr lang="es-PA" sz="4000" dirty="0"/>
          </a:p>
          <a:p>
            <a:r>
              <a:rPr lang="en-US" sz="4000" dirty="0"/>
              <a:t> </a:t>
            </a:r>
            <a:r>
              <a:rPr lang="es-PA" sz="4000" dirty="0" smtClean="0"/>
              <a:t>26. </a:t>
            </a:r>
            <a:r>
              <a:rPr lang="en-US" sz="4000" dirty="0" smtClean="0"/>
              <a:t>Pounder</a:t>
            </a:r>
            <a:r>
              <a:rPr lang="en-US" sz="4000" dirty="0"/>
              <a:t>, D.J. (2000). Postmortem Interval. In “Encyclopedia of Forensic Sciences”, USA: Elsevier</a:t>
            </a:r>
            <a:endParaRPr lang="es-PA" sz="4000" dirty="0"/>
          </a:p>
          <a:p>
            <a:r>
              <a:rPr lang="en-US" sz="4000" dirty="0"/>
              <a:t> </a:t>
            </a:r>
            <a:r>
              <a:rPr lang="es-PA" sz="4000" dirty="0" smtClean="0"/>
              <a:t>27. </a:t>
            </a:r>
            <a:r>
              <a:rPr lang="en-US" sz="4000" dirty="0" smtClean="0"/>
              <a:t>Gunn</a:t>
            </a:r>
            <a:r>
              <a:rPr lang="en-US" sz="4000" dirty="0"/>
              <a:t>, A. y </a:t>
            </a:r>
            <a:r>
              <a:rPr lang="en-US" sz="4000" dirty="0" err="1"/>
              <a:t>Ch</a:t>
            </a:r>
            <a:r>
              <a:rPr lang="en-US" sz="4000" dirty="0"/>
              <a:t>, L. (2009). The decay, discovery and recovery of human bodies. In “Essential Forensic</a:t>
            </a:r>
            <a:endParaRPr lang="es-PA" sz="4000" dirty="0"/>
          </a:p>
          <a:p>
            <a:r>
              <a:rPr lang="en-US" sz="4000" dirty="0"/>
              <a:t>Biology” (2º </a:t>
            </a:r>
            <a:r>
              <a:rPr lang="en-US" sz="4000" dirty="0" err="1"/>
              <a:t>ed</a:t>
            </a:r>
            <a:r>
              <a:rPr lang="en-US" sz="4000" dirty="0"/>
              <a:t>). USA: Wiley.</a:t>
            </a:r>
            <a:endParaRPr lang="es-PA" sz="4000" dirty="0"/>
          </a:p>
          <a:p>
            <a:r>
              <a:rPr lang="en-US" sz="4000" dirty="0"/>
              <a:t> </a:t>
            </a:r>
            <a:r>
              <a:rPr lang="es-PA" sz="4000" dirty="0" smtClean="0"/>
              <a:t>28. </a:t>
            </a:r>
            <a:r>
              <a:rPr lang="en-US" sz="4000" dirty="0" err="1" smtClean="0"/>
              <a:t>Prokop</a:t>
            </a:r>
            <a:r>
              <a:rPr lang="en-US" sz="4000" dirty="0"/>
              <a:t>, O., </a:t>
            </a:r>
            <a:r>
              <a:rPr lang="en-US" sz="4000" dirty="0" err="1"/>
              <a:t>Reimann</a:t>
            </a:r>
            <a:r>
              <a:rPr lang="en-US" sz="4000" dirty="0"/>
              <a:t>, W. y Hinderer, H. (1987). </a:t>
            </a:r>
            <a:r>
              <a:rPr lang="en-US" sz="4000" dirty="0" err="1"/>
              <a:t>Signos</a:t>
            </a:r>
            <a:r>
              <a:rPr lang="en-US" sz="4000" dirty="0"/>
              <a:t> de </a:t>
            </a:r>
            <a:r>
              <a:rPr lang="en-US" sz="4000" dirty="0" err="1"/>
              <a:t>muerte</a:t>
            </a:r>
            <a:r>
              <a:rPr lang="en-US" sz="4000" dirty="0"/>
              <a:t> y </a:t>
            </a:r>
            <a:r>
              <a:rPr lang="en-US" sz="4000" dirty="0" err="1"/>
              <a:t>fenómenos</a:t>
            </a:r>
            <a:r>
              <a:rPr lang="en-US" sz="4000" dirty="0"/>
              <a:t> </a:t>
            </a:r>
            <a:r>
              <a:rPr lang="en-US" sz="4000" dirty="0" err="1"/>
              <a:t>cadavéricos</a:t>
            </a:r>
            <a:r>
              <a:rPr lang="en-US" sz="4000" dirty="0"/>
              <a:t>.</a:t>
            </a:r>
            <a:endParaRPr lang="es-PA" sz="4000" dirty="0"/>
          </a:p>
          <a:p>
            <a:r>
              <a:rPr lang="en-US" sz="4000" dirty="0"/>
              <a:t>En “</a:t>
            </a:r>
            <a:r>
              <a:rPr lang="en-US" sz="4000" dirty="0" err="1"/>
              <a:t>Vademecum</a:t>
            </a:r>
            <a:r>
              <a:rPr lang="en-US" sz="4000" dirty="0"/>
              <a:t> de </a:t>
            </a:r>
            <a:r>
              <a:rPr lang="en-US" sz="4000" dirty="0" err="1"/>
              <a:t>Medicina</a:t>
            </a:r>
            <a:r>
              <a:rPr lang="en-US" sz="4000" dirty="0"/>
              <a:t> Legal”, Cuba: </a:t>
            </a:r>
            <a:r>
              <a:rPr lang="en-US" sz="4000" dirty="0" err="1"/>
              <a:t>Científico</a:t>
            </a:r>
            <a:r>
              <a:rPr lang="en-US" sz="4000" dirty="0"/>
              <a:t> </a:t>
            </a:r>
            <a:r>
              <a:rPr lang="en-US" sz="4000" dirty="0" err="1"/>
              <a:t>Técnica</a:t>
            </a:r>
            <a:r>
              <a:rPr lang="en-US" sz="4000" dirty="0"/>
              <a:t>.</a:t>
            </a:r>
            <a:endParaRPr lang="es-PA" sz="4000" dirty="0"/>
          </a:p>
          <a:p>
            <a:r>
              <a:rPr lang="en-US" sz="4000" dirty="0"/>
              <a:t> </a:t>
            </a:r>
            <a:r>
              <a:rPr lang="es-PA" sz="4000" dirty="0" smtClean="0"/>
              <a:t>29. </a:t>
            </a:r>
            <a:r>
              <a:rPr lang="en-US" sz="4000" dirty="0" smtClean="0"/>
              <a:t>Vargas</a:t>
            </a:r>
            <a:r>
              <a:rPr lang="en-US" sz="4000" dirty="0"/>
              <a:t>, E. (1996). </a:t>
            </a:r>
            <a:r>
              <a:rPr lang="en-US" sz="4000" dirty="0" err="1"/>
              <a:t>Cadáver</a:t>
            </a:r>
            <a:r>
              <a:rPr lang="en-US" sz="4000" dirty="0"/>
              <a:t>. En “</a:t>
            </a:r>
            <a:r>
              <a:rPr lang="en-US" sz="4000" dirty="0" err="1"/>
              <a:t>Medicina</a:t>
            </a:r>
            <a:r>
              <a:rPr lang="en-US" sz="4000" dirty="0"/>
              <a:t> Legal”. México: </a:t>
            </a:r>
            <a:r>
              <a:rPr lang="en-US" sz="4000" dirty="0" err="1"/>
              <a:t>Trillas</a:t>
            </a:r>
            <a:r>
              <a:rPr lang="en-US" sz="4000" dirty="0"/>
              <a:t>.</a:t>
            </a:r>
            <a:endParaRPr lang="es-PA" sz="4000" dirty="0"/>
          </a:p>
          <a:p>
            <a:r>
              <a:rPr lang="en-US" sz="4000" dirty="0"/>
              <a:t> </a:t>
            </a:r>
            <a:r>
              <a:rPr lang="es-PA" sz="4000" dirty="0" smtClean="0"/>
              <a:t>30. </a:t>
            </a:r>
            <a:r>
              <a:rPr lang="en-US" sz="4000" dirty="0" smtClean="0"/>
              <a:t>Quiroz</a:t>
            </a:r>
            <a:r>
              <a:rPr lang="en-US" sz="4000" dirty="0"/>
              <a:t>, A. (1986). </a:t>
            </a:r>
            <a:r>
              <a:rPr lang="en-US" sz="4000" dirty="0" err="1"/>
              <a:t>Tanatología</a:t>
            </a:r>
            <a:r>
              <a:rPr lang="en-US" sz="4000" dirty="0"/>
              <a:t> </a:t>
            </a:r>
            <a:r>
              <a:rPr lang="en-US" sz="4000" dirty="0" err="1"/>
              <a:t>Forense</a:t>
            </a:r>
            <a:r>
              <a:rPr lang="en-US" sz="4000" dirty="0"/>
              <a:t>. En “</a:t>
            </a:r>
            <a:r>
              <a:rPr lang="en-US" sz="4000" dirty="0" err="1"/>
              <a:t>Medicina</a:t>
            </a:r>
            <a:r>
              <a:rPr lang="en-US" sz="4000" dirty="0"/>
              <a:t> </a:t>
            </a:r>
            <a:r>
              <a:rPr lang="en-US" sz="4000" dirty="0" err="1"/>
              <a:t>Forense</a:t>
            </a:r>
            <a:r>
              <a:rPr lang="en-US" sz="4000" dirty="0"/>
              <a:t>”. (5º </a:t>
            </a:r>
            <a:r>
              <a:rPr lang="en-US" sz="4000" dirty="0" err="1"/>
              <a:t>ed</a:t>
            </a:r>
            <a:r>
              <a:rPr lang="en-US" sz="4000" dirty="0"/>
              <a:t>). México: </a:t>
            </a:r>
            <a:r>
              <a:rPr lang="en-US" sz="4000" dirty="0" err="1"/>
              <a:t>Porrúa</a:t>
            </a:r>
            <a:r>
              <a:rPr lang="en-US" sz="4000" dirty="0"/>
              <a:t>.</a:t>
            </a:r>
            <a:endParaRPr lang="es-PA" sz="4000" dirty="0"/>
          </a:p>
          <a:p>
            <a:r>
              <a:rPr lang="en-US" sz="4000" dirty="0"/>
              <a:t> </a:t>
            </a:r>
            <a:r>
              <a:rPr lang="es-PA" sz="4000" dirty="0" smtClean="0"/>
              <a:t>31. </a:t>
            </a:r>
            <a:r>
              <a:rPr lang="en-US" sz="4000" dirty="0" err="1" smtClean="0"/>
              <a:t>Patitó</a:t>
            </a:r>
            <a:r>
              <a:rPr lang="en-US" sz="4000" dirty="0"/>
              <a:t>, J.A. (2000). </a:t>
            </a:r>
            <a:r>
              <a:rPr lang="en-US" sz="4000" dirty="0" err="1"/>
              <a:t>Tanatología</a:t>
            </a:r>
            <a:r>
              <a:rPr lang="en-US" sz="4000" dirty="0"/>
              <a:t>. En “</a:t>
            </a:r>
            <a:r>
              <a:rPr lang="en-US" sz="4000" dirty="0" err="1"/>
              <a:t>Medicina</a:t>
            </a:r>
            <a:r>
              <a:rPr lang="en-US" sz="4000" dirty="0"/>
              <a:t> Legal”. Buenos Aires, Argentina: Centro Norte.</a:t>
            </a:r>
            <a:endParaRPr lang="es-PA" sz="4000" dirty="0"/>
          </a:p>
          <a:p>
            <a:r>
              <a:rPr lang="en-US" sz="4000" dirty="0"/>
              <a:t> </a:t>
            </a:r>
            <a:r>
              <a:rPr lang="es-PA" sz="4000" dirty="0" smtClean="0"/>
              <a:t>32. </a:t>
            </a:r>
            <a:r>
              <a:rPr lang="en-US" sz="4000" dirty="0" smtClean="0"/>
              <a:t>Chawla</a:t>
            </a:r>
            <a:r>
              <a:rPr lang="en-US" sz="4000" dirty="0"/>
              <a:t>, H., </a:t>
            </a:r>
            <a:r>
              <a:rPr lang="en-US" sz="4000" dirty="0" err="1"/>
              <a:t>Lal</a:t>
            </a:r>
            <a:r>
              <a:rPr lang="en-US" sz="4000" dirty="0"/>
              <a:t>, B. &amp; </a:t>
            </a:r>
            <a:r>
              <a:rPr lang="en-US" sz="4000" dirty="0" err="1"/>
              <a:t>Paliwal</a:t>
            </a:r>
            <a:r>
              <a:rPr lang="en-US" sz="4000" dirty="0"/>
              <a:t>, P.K.(2011, Abril-June). Meticulous Examination of Body Pays. J Indian</a:t>
            </a:r>
            <a:endParaRPr lang="es-PA" sz="4000" dirty="0"/>
          </a:p>
          <a:p>
            <a:r>
              <a:rPr lang="en-US" sz="4000" dirty="0" err="1"/>
              <a:t>Acad</a:t>
            </a:r>
            <a:r>
              <a:rPr lang="en-US" sz="4000" dirty="0"/>
              <a:t> Forensic Med., 33, 2.</a:t>
            </a:r>
            <a:endParaRPr lang="es-PA" sz="4000" dirty="0"/>
          </a:p>
          <a:p>
            <a:r>
              <a:rPr lang="en-US" sz="4000" dirty="0"/>
              <a:t> </a:t>
            </a:r>
            <a:r>
              <a:rPr lang="es-PA" sz="4000" dirty="0" smtClean="0"/>
              <a:t>33. </a:t>
            </a:r>
            <a:r>
              <a:rPr lang="en-US" sz="4000" dirty="0" err="1" smtClean="0"/>
              <a:t>LeMoyne</a:t>
            </a:r>
            <a:r>
              <a:rPr lang="en-US" sz="4000" dirty="0"/>
              <a:t>, S. (1991). </a:t>
            </a:r>
            <a:r>
              <a:rPr lang="en-US" sz="4000" dirty="0" err="1"/>
              <a:t>Estimación</a:t>
            </a:r>
            <a:r>
              <a:rPr lang="en-US" sz="4000" dirty="0"/>
              <a:t> de la </a:t>
            </a:r>
            <a:r>
              <a:rPr lang="en-US" sz="4000" dirty="0" err="1"/>
              <a:t>época</a:t>
            </a:r>
            <a:r>
              <a:rPr lang="en-US" sz="4000" dirty="0"/>
              <a:t> de la </a:t>
            </a:r>
            <a:r>
              <a:rPr lang="en-US" sz="4000" dirty="0" err="1"/>
              <a:t>muerte</a:t>
            </a:r>
            <a:r>
              <a:rPr lang="en-US" sz="4000" dirty="0"/>
              <a:t>. En “</a:t>
            </a:r>
            <a:r>
              <a:rPr lang="en-US" sz="4000" dirty="0" err="1"/>
              <a:t>Investigación</a:t>
            </a:r>
            <a:r>
              <a:rPr lang="en-US" sz="4000" dirty="0"/>
              <a:t> de </a:t>
            </a:r>
            <a:r>
              <a:rPr lang="en-US" sz="4000" dirty="0" err="1"/>
              <a:t>Hoomicidios</a:t>
            </a:r>
            <a:r>
              <a:rPr lang="en-US" sz="4000" dirty="0"/>
              <a:t>”.</a:t>
            </a:r>
            <a:endParaRPr lang="es-PA" sz="4000" dirty="0"/>
          </a:p>
          <a:p>
            <a:r>
              <a:rPr lang="en-US" sz="4000" dirty="0"/>
              <a:t>México: </a:t>
            </a:r>
            <a:r>
              <a:rPr lang="en-US" sz="4000" dirty="0" err="1"/>
              <a:t>Limusa</a:t>
            </a:r>
            <a:r>
              <a:rPr lang="en-US" sz="4000" dirty="0"/>
              <a:t>.</a:t>
            </a:r>
            <a:endParaRPr lang="es-PA" sz="4000" dirty="0"/>
          </a:p>
          <a:p>
            <a:r>
              <a:rPr lang="en-US" sz="4000" dirty="0"/>
              <a:t> </a:t>
            </a:r>
            <a:r>
              <a:rPr lang="es-PA" sz="4000" dirty="0" smtClean="0"/>
              <a:t>34. </a:t>
            </a:r>
            <a:r>
              <a:rPr lang="en-US" sz="4000" dirty="0" err="1" smtClean="0"/>
              <a:t>Raffo</a:t>
            </a:r>
            <a:r>
              <a:rPr lang="en-US" sz="4000" dirty="0"/>
              <a:t>, H. O. (1993). </a:t>
            </a:r>
            <a:r>
              <a:rPr lang="en-US" sz="4000" dirty="0" err="1"/>
              <a:t>Examen</a:t>
            </a:r>
            <a:r>
              <a:rPr lang="en-US" sz="4000" dirty="0"/>
              <a:t> del </a:t>
            </a:r>
            <a:r>
              <a:rPr lang="en-US" sz="4000" dirty="0" err="1"/>
              <a:t>lugar</a:t>
            </a:r>
            <a:r>
              <a:rPr lang="en-US" sz="4000" dirty="0"/>
              <a:t> del </a:t>
            </a:r>
            <a:r>
              <a:rPr lang="en-US" sz="4000" dirty="0" err="1"/>
              <a:t>hecho</a:t>
            </a:r>
            <a:r>
              <a:rPr lang="en-US" sz="4000" dirty="0"/>
              <a:t>. En “La </a:t>
            </a:r>
            <a:r>
              <a:rPr lang="en-US" sz="4000" dirty="0" err="1"/>
              <a:t>Muerte</a:t>
            </a:r>
            <a:r>
              <a:rPr lang="en-US" sz="4000" dirty="0"/>
              <a:t> </a:t>
            </a:r>
            <a:r>
              <a:rPr lang="en-US" sz="4000" dirty="0" err="1"/>
              <a:t>Violenta</a:t>
            </a:r>
            <a:r>
              <a:rPr lang="en-US" sz="4000" dirty="0"/>
              <a:t>”. Buenos Aires,</a:t>
            </a:r>
            <a:endParaRPr lang="es-PA" sz="4000" dirty="0"/>
          </a:p>
          <a:p>
            <a:r>
              <a:rPr lang="en-US" sz="4000" dirty="0"/>
              <a:t>Argentina: Universidad.</a:t>
            </a:r>
            <a:endParaRPr lang="es-PA" sz="4000" dirty="0"/>
          </a:p>
          <a:p>
            <a:endParaRPr lang="es-PA" dirty="0"/>
          </a:p>
        </p:txBody>
      </p:sp>
      <p:sp>
        <p:nvSpPr>
          <p:cNvPr id="4" name="3 Marcador de pie de página"/>
          <p:cNvSpPr>
            <a:spLocks noGrp="1"/>
          </p:cNvSpPr>
          <p:nvPr>
            <p:ph type="ftr" sz="quarter" idx="11"/>
          </p:nvPr>
        </p:nvSpPr>
        <p:spPr/>
        <p:txBody>
          <a:bodyPr/>
          <a:lstStyle/>
          <a:p>
            <a:r>
              <a:rPr lang="es-PA" smtClean="0"/>
              <a:t>José Vicente Pachar Lucio - Panamá</a:t>
            </a:r>
            <a:endParaRPr lang="es-PA" dirty="0"/>
          </a:p>
        </p:txBody>
      </p:sp>
      <p:sp>
        <p:nvSpPr>
          <p:cNvPr id="5" name="4 Marcador de número de diapositiva"/>
          <p:cNvSpPr>
            <a:spLocks noGrp="1"/>
          </p:cNvSpPr>
          <p:nvPr>
            <p:ph type="sldNum" sz="quarter" idx="12"/>
          </p:nvPr>
        </p:nvSpPr>
        <p:spPr/>
        <p:txBody>
          <a:bodyPr/>
          <a:lstStyle/>
          <a:p>
            <a:fld id="{23D15FD0-A45F-4F01-AA4F-4334EF5D20AC}" type="slidenum">
              <a:rPr lang="es-PA" smtClean="0"/>
              <a:pPr/>
              <a:t>50</a:t>
            </a:fld>
            <a:endParaRPr lang="es-PA" dirty="0"/>
          </a:p>
        </p:txBody>
      </p:sp>
    </p:spTree>
    <p:extLst>
      <p:ext uri="{BB962C8B-B14F-4D97-AF65-F5344CB8AC3E}">
        <p14:creationId xmlns:p14="http://schemas.microsoft.com/office/powerpoint/2010/main" xmlns="" val="676905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Título"/>
          <p:cNvSpPr>
            <a:spLocks noGrp="1"/>
          </p:cNvSpPr>
          <p:nvPr>
            <p:ph type="title"/>
          </p:nvPr>
        </p:nvSpPr>
        <p:spPr/>
        <p:txBody>
          <a:bodyPr/>
          <a:lstStyle/>
          <a:p>
            <a:pPr marL="54864" eaLnBrk="1" fontAlgn="auto" hangingPunct="1">
              <a:spcAft>
                <a:spcPts val="0"/>
              </a:spcAft>
              <a:defRPr/>
            </a:pPr>
            <a:r>
              <a:rPr lang="es-ES" dirty="0" smtClean="0">
                <a:solidFill>
                  <a:schemeClr val="tx2">
                    <a:tint val="100000"/>
                    <a:shade val="90000"/>
                    <a:satMod val="250000"/>
                    <a:alpha val="100000"/>
                  </a:schemeClr>
                </a:solidFill>
              </a:rPr>
              <a:t>Muchas gracias</a:t>
            </a:r>
          </a:p>
        </p:txBody>
      </p:sp>
      <p:pic>
        <p:nvPicPr>
          <p:cNvPr id="105475" name="3 Marcador de contenido" descr="Bocas2010B 075.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067050" y="1646238"/>
            <a:ext cx="3009900" cy="4525962"/>
          </a:xfrm>
        </p:spPr>
      </p:pic>
      <p:sp>
        <p:nvSpPr>
          <p:cNvPr id="4" name="3 Marcador de número de diapositiva"/>
          <p:cNvSpPr>
            <a:spLocks noGrp="1"/>
          </p:cNvSpPr>
          <p:nvPr>
            <p:ph type="sldNum" sz="quarter" idx="12"/>
          </p:nvPr>
        </p:nvSpPr>
        <p:spPr/>
        <p:txBody>
          <a:bodyPr/>
          <a:lstStyle/>
          <a:p>
            <a:fld id="{23D15FD0-A45F-4F01-AA4F-4334EF5D20AC}" type="slidenum">
              <a:rPr lang="es-PA" smtClean="0"/>
              <a:pPr/>
              <a:t>51</a:t>
            </a:fld>
            <a:endParaRPr lang="es-PA" dirty="0"/>
          </a:p>
        </p:txBody>
      </p:sp>
      <p:sp>
        <p:nvSpPr>
          <p:cNvPr id="5" name="4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23749308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00063" y="428625"/>
            <a:ext cx="8186737" cy="1143000"/>
          </a:xfrm>
        </p:spPr>
        <p:txBody>
          <a:bodyPr/>
          <a:lstStyle/>
          <a:p>
            <a:r>
              <a:rPr lang="en-US" sz="3600" b="1" smtClean="0">
                <a:solidFill>
                  <a:srgbClr val="FF6600"/>
                </a:solidFill>
                <a:latin typeface="Baskerville Old Face" pitchFamily="18" charset="0"/>
                <a:ea typeface="ＭＳ Ｐゴシック" pitchFamily="50" charset="-128"/>
              </a:rPr>
              <a:t>Let Us Meet Again</a:t>
            </a:r>
          </a:p>
        </p:txBody>
      </p:sp>
      <p:sp>
        <p:nvSpPr>
          <p:cNvPr id="3" name="Content Placeholder 2"/>
          <p:cNvSpPr>
            <a:spLocks noGrp="1"/>
          </p:cNvSpPr>
          <p:nvPr>
            <p:ph idx="1"/>
          </p:nvPr>
        </p:nvSpPr>
        <p:spPr>
          <a:xfrm>
            <a:off x="642938" y="1714500"/>
            <a:ext cx="8001000" cy="4000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9050">
            <a:solidFill>
              <a:srgbClr val="002060"/>
            </a:solidFill>
          </a:ln>
        </p:spPr>
        <p:txBody>
          <a:bodyPr/>
          <a:lstStyle/>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welcome you all to our future conferences of OMICS Group International  </a:t>
            </a: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800" dirty="0" smtClean="0">
                <a:effectLst>
                  <a:outerShdw blurRad="38100" dist="38100" dir="2700000" algn="tl">
                    <a:srgbClr val="000000">
                      <a:alpha val="43137"/>
                    </a:srgbClr>
                  </a:outerShdw>
                </a:effectLst>
                <a:latin typeface="Georgia" pitchFamily="18" charset="0"/>
              </a:rPr>
              <a:t>Please Visit:</a:t>
            </a:r>
            <a:r>
              <a:rPr lang="en-US" sz="2400" dirty="0" smtClean="0">
                <a:effectLst>
                  <a:outerShdw blurRad="38100" dist="38100" dir="2700000" algn="tl">
                    <a:srgbClr val="000000">
                      <a:alpha val="43137"/>
                    </a:srgbClr>
                  </a:outerShdw>
                </a:effectLst>
                <a:latin typeface="Georgia" pitchFamily="18" charset="0"/>
              </a:rPr>
              <a:t/>
            </a:r>
            <a:br>
              <a:rPr lang="en-US" sz="2400" dirty="0" smtClean="0">
                <a:effectLst>
                  <a:outerShdw blurRad="38100" dist="38100" dir="2700000" algn="tl">
                    <a:srgbClr val="000000">
                      <a:alpha val="43137"/>
                    </a:srgbClr>
                  </a:outerShdw>
                </a:effectLst>
                <a:latin typeface="Georgia" pitchFamily="18" charset="0"/>
              </a:rPr>
            </a:br>
            <a:r>
              <a:rPr lang="en-US" sz="2400" dirty="0" smtClean="0">
                <a:effectLst>
                  <a:outerShdw blurRad="38100" dist="38100" dir="2700000" algn="tl">
                    <a:srgbClr val="000000">
                      <a:alpha val="43137"/>
                    </a:srgbClr>
                  </a:outerShdw>
                </a:effectLst>
                <a:latin typeface="Georgia" pitchFamily="18" charset="0"/>
                <a:hlinkClick r:id="rId2"/>
              </a:rPr>
              <a:t>www.omicsgroup.com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2400" dirty="0" smtClean="0">
                <a:effectLst>
                  <a:outerShdw blurRad="38100" dist="38100" dir="2700000" algn="tl">
                    <a:srgbClr val="000000">
                      <a:alpha val="43137"/>
                    </a:srgbClr>
                  </a:outerShdw>
                </a:effectLst>
                <a:latin typeface="Georgia" pitchFamily="18" charset="0"/>
                <a:hlinkClick r:id="rId3"/>
              </a:rPr>
              <a:t>www.conferenceseries.com</a:t>
            </a:r>
            <a:endParaRPr lang="en-US" sz="2400"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sz="2400" dirty="0" smtClean="0">
              <a:effectLst>
                <a:outerShdw blurRad="38100" dist="38100" dir="2700000" algn="tl">
                  <a:srgbClr val="000000">
                    <a:alpha val="43137"/>
                  </a:srgbClr>
                </a:outerShdw>
              </a:effectLst>
              <a:latin typeface="Georgia" pitchFamily="18" charset="0"/>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smtClean="0">
              <a:effectLst>
                <a:outerShdw blurRad="38100" dist="38100" dir="2700000" algn="tl">
                  <a:srgbClr val="000000">
                    <a:alpha val="43137"/>
                  </a:srgbClr>
                </a:outerShdw>
              </a:effectLst>
            </a:endParaRPr>
          </a:p>
          <a:p>
            <a:pPr algn="just">
              <a:buFont typeface="Arial" charset="0"/>
              <a:buNone/>
              <a:defRPr/>
            </a:pPr>
            <a:endParaRPr lang="en-US" sz="2400" dirty="0">
              <a:effectLst>
                <a:outerShdw blurRad="38100" dist="38100" dir="2700000" algn="tl">
                  <a:srgbClr val="000000">
                    <a:alpha val="43137"/>
                  </a:srgbClr>
                </a:outerShdw>
              </a:effectLst>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INTRODUCTION</a:t>
            </a:r>
            <a:endParaRPr lang="es-PA" dirty="0"/>
          </a:p>
        </p:txBody>
      </p:sp>
      <p:pic>
        <p:nvPicPr>
          <p:cNvPr id="1026" name="Picture 2" descr="http://farm9.staticflickr.com/8434/7610885868_0f5f86a02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3635" y="1700808"/>
            <a:ext cx="6240693" cy="46805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4 Marcador de número de diapositiva"/>
          <p:cNvSpPr>
            <a:spLocks noGrp="1"/>
          </p:cNvSpPr>
          <p:nvPr>
            <p:ph type="sldNum" sz="quarter" idx="12"/>
          </p:nvPr>
        </p:nvSpPr>
        <p:spPr/>
        <p:txBody>
          <a:bodyPr/>
          <a:lstStyle/>
          <a:p>
            <a:fld id="{23D15FD0-A45F-4F01-AA4F-4334EF5D20AC}" type="slidenum">
              <a:rPr lang="es-PA" smtClean="0"/>
              <a:pPr/>
              <a:t>6</a:t>
            </a:fld>
            <a:endParaRPr lang="es-PA" dirty="0"/>
          </a:p>
        </p:txBody>
      </p:sp>
      <p:sp>
        <p:nvSpPr>
          <p:cNvPr id="6" name="5 Marcador de pie de página"/>
          <p:cNvSpPr>
            <a:spLocks noGrp="1"/>
          </p:cNvSpPr>
          <p:nvPr>
            <p:ph type="ftr" sz="quarter" idx="11"/>
          </p:nvPr>
        </p:nvSpPr>
        <p:spPr/>
        <p:txBody>
          <a:bodyPr/>
          <a:lstStyle/>
          <a:p>
            <a:r>
              <a:rPr lang="es-PA" dirty="0" smtClean="0"/>
              <a:t>José Vicente Pachar Lucio - Panamá</a:t>
            </a:r>
            <a:endParaRPr lang="es-PA" dirty="0"/>
          </a:p>
        </p:txBody>
      </p:sp>
      <p:sp>
        <p:nvSpPr>
          <p:cNvPr id="7" name="6 Rectángulo"/>
          <p:cNvSpPr/>
          <p:nvPr/>
        </p:nvSpPr>
        <p:spPr>
          <a:xfrm>
            <a:off x="2699792" y="5517232"/>
            <a:ext cx="4572000" cy="646331"/>
          </a:xfrm>
          <a:prstGeom prst="rect">
            <a:avLst/>
          </a:prstGeom>
        </p:spPr>
        <p:txBody>
          <a:bodyPr>
            <a:spAutoFit/>
          </a:bodyPr>
          <a:lstStyle/>
          <a:p>
            <a:r>
              <a:rPr lang="es-PA" b="1" dirty="0" smtClean="0">
                <a:solidFill>
                  <a:srgbClr val="FFFF00"/>
                </a:solidFill>
              </a:rPr>
              <a:t>In conditions of tropical enviroment bodies will decompose more quickly</a:t>
            </a:r>
            <a:endParaRPr lang="es-PA" b="1" dirty="0">
              <a:solidFill>
                <a:srgbClr val="FFFF00"/>
              </a:solidFill>
            </a:endParaRPr>
          </a:p>
        </p:txBody>
      </p:sp>
    </p:spTree>
    <p:extLst>
      <p:ext uri="{BB962C8B-B14F-4D97-AF65-F5344CB8AC3E}">
        <p14:creationId xmlns:p14="http://schemas.microsoft.com/office/powerpoint/2010/main" xmlns="" val="3087541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THE REPUBLIC OF PANAMA</a:t>
            </a:r>
            <a:endParaRPr lang="es-PA" dirty="0"/>
          </a:p>
        </p:txBody>
      </p:sp>
      <p:pic>
        <p:nvPicPr>
          <p:cNvPr id="2050" name="Picture 2" descr="http://upload.wikimedia.org/wikipedia/commons/5/53/CIA_map_Central_America_%26_Caribbean.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1700808"/>
            <a:ext cx="6048672" cy="454086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4 Marcador de número de diapositiva"/>
          <p:cNvSpPr>
            <a:spLocks noGrp="1"/>
          </p:cNvSpPr>
          <p:nvPr>
            <p:ph type="sldNum" sz="quarter" idx="12"/>
          </p:nvPr>
        </p:nvSpPr>
        <p:spPr/>
        <p:txBody>
          <a:bodyPr/>
          <a:lstStyle/>
          <a:p>
            <a:fld id="{23D15FD0-A45F-4F01-AA4F-4334EF5D20AC}" type="slidenum">
              <a:rPr lang="es-PA" smtClean="0"/>
              <a:pPr/>
              <a:t>7</a:t>
            </a:fld>
            <a:endParaRPr lang="es-PA" dirty="0"/>
          </a:p>
        </p:txBody>
      </p:sp>
      <p:sp>
        <p:nvSpPr>
          <p:cNvPr id="6" name="5 Marcador de pie de página"/>
          <p:cNvSpPr>
            <a:spLocks noGrp="1"/>
          </p:cNvSpPr>
          <p:nvPr>
            <p:ph type="ftr" sz="quarter" idx="11"/>
          </p:nvPr>
        </p:nvSpPr>
        <p:spPr/>
        <p:txBody>
          <a:bodyPr/>
          <a:lstStyle/>
          <a:p>
            <a:r>
              <a:rPr lang="es-PA" dirty="0" smtClean="0"/>
              <a:t>José Vicente Pachar Lucio - Panamá</a:t>
            </a:r>
            <a:endParaRPr lang="es-PA" dirty="0"/>
          </a:p>
        </p:txBody>
      </p:sp>
      <p:sp>
        <p:nvSpPr>
          <p:cNvPr id="7" name="6 Rectángulo"/>
          <p:cNvSpPr/>
          <p:nvPr/>
        </p:nvSpPr>
        <p:spPr>
          <a:xfrm>
            <a:off x="2915816" y="3717032"/>
            <a:ext cx="4572000" cy="923330"/>
          </a:xfrm>
          <a:prstGeom prst="rect">
            <a:avLst/>
          </a:prstGeom>
        </p:spPr>
        <p:txBody>
          <a:bodyPr>
            <a:spAutoFit/>
          </a:bodyPr>
          <a:lstStyle/>
          <a:p>
            <a:r>
              <a:rPr lang="es-PA" b="1" dirty="0" smtClean="0"/>
              <a:t>Located in </a:t>
            </a:r>
            <a:r>
              <a:rPr lang="es-PA" b="1" dirty="0" err="1" smtClean="0"/>
              <a:t>the</a:t>
            </a:r>
            <a:r>
              <a:rPr lang="es-PA" b="1" dirty="0" smtClean="0"/>
              <a:t> southeastern part of Central America between paralels 7° 11 and 37 9° North latitude</a:t>
            </a:r>
            <a:endParaRPr lang="es-PA" b="1" dirty="0"/>
          </a:p>
        </p:txBody>
      </p:sp>
    </p:spTree>
    <p:extLst>
      <p:ext uri="{BB962C8B-B14F-4D97-AF65-F5344CB8AC3E}">
        <p14:creationId xmlns:p14="http://schemas.microsoft.com/office/powerpoint/2010/main" xmlns="" val="811385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CIUDAD DE PANAMÁ</a:t>
            </a:r>
            <a:endParaRPr lang="es-PA" dirty="0"/>
          </a:p>
        </p:txBody>
      </p:sp>
      <p:sp>
        <p:nvSpPr>
          <p:cNvPr id="4" name="3 Marcador de contenido"/>
          <p:cNvSpPr>
            <a:spLocks noGrp="1"/>
          </p:cNvSpPr>
          <p:nvPr>
            <p:ph sz="half" idx="2"/>
          </p:nvPr>
        </p:nvSpPr>
        <p:spPr/>
        <p:txBody>
          <a:bodyPr/>
          <a:lstStyle/>
          <a:p>
            <a:r>
              <a:rPr lang="es-PA" dirty="0" smtClean="0"/>
              <a:t>1.5 million inhabitants</a:t>
            </a:r>
          </a:p>
          <a:p>
            <a:r>
              <a:rPr lang="es-PA" dirty="0" smtClean="0"/>
              <a:t>On the shores of the Pacific Ocean</a:t>
            </a:r>
          </a:p>
          <a:p>
            <a:r>
              <a:rPr lang="es-PA" dirty="0" smtClean="0"/>
              <a:t>Tropical climate</a:t>
            </a:r>
          </a:p>
          <a:p>
            <a:r>
              <a:rPr lang="es-PA" dirty="0" smtClean="0"/>
              <a:t>Average temperatures 21 – 34.5 °c</a:t>
            </a:r>
          </a:p>
          <a:p>
            <a:r>
              <a:rPr lang="es-PA" dirty="0" smtClean="0"/>
              <a:t>Extensive rain regime</a:t>
            </a:r>
          </a:p>
          <a:p>
            <a:r>
              <a:rPr lang="es-PA" dirty="0" smtClean="0"/>
              <a:t>Relative humidity &gt; 80%</a:t>
            </a:r>
            <a:endParaRPr lang="es-PA" dirty="0"/>
          </a:p>
        </p:txBody>
      </p:sp>
      <p:pic>
        <p:nvPicPr>
          <p:cNvPr id="3074" name="Picture 2" descr="http://www.mundotaekwondo.com/wp-content/uploads/2014/09/Ciudad-de-panam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2276872"/>
            <a:ext cx="4026435" cy="301837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4 Marcador de número de diapositiva"/>
          <p:cNvSpPr>
            <a:spLocks noGrp="1"/>
          </p:cNvSpPr>
          <p:nvPr>
            <p:ph type="sldNum" sz="quarter" idx="12"/>
          </p:nvPr>
        </p:nvSpPr>
        <p:spPr/>
        <p:txBody>
          <a:bodyPr/>
          <a:lstStyle/>
          <a:p>
            <a:fld id="{23D15FD0-A45F-4F01-AA4F-4334EF5D20AC}" type="slidenum">
              <a:rPr lang="es-PA" smtClean="0"/>
              <a:pPr/>
              <a:t>8</a:t>
            </a:fld>
            <a:endParaRPr lang="es-PA" dirty="0"/>
          </a:p>
        </p:txBody>
      </p:sp>
      <p:sp>
        <p:nvSpPr>
          <p:cNvPr id="6" name="5 Marcador de pie de página"/>
          <p:cNvSpPr>
            <a:spLocks noGrp="1"/>
          </p:cNvSpPr>
          <p:nvPr>
            <p:ph type="ftr" sz="quarter" idx="11"/>
          </p:nvPr>
        </p:nvSpPr>
        <p:spPr/>
        <p:txBody>
          <a:bodyPr/>
          <a:lstStyle/>
          <a:p>
            <a:r>
              <a:rPr lang="es-PA" dirty="0" smtClean="0"/>
              <a:t>José Vicente Pachar Lucio - Panamá</a:t>
            </a:r>
            <a:endParaRPr lang="es-PA" dirty="0"/>
          </a:p>
        </p:txBody>
      </p:sp>
    </p:spTree>
    <p:extLst>
      <p:ext uri="{BB962C8B-B14F-4D97-AF65-F5344CB8AC3E}">
        <p14:creationId xmlns:p14="http://schemas.microsoft.com/office/powerpoint/2010/main" xmlns="" val="16369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A" dirty="0" smtClean="0"/>
              <a:t>CIUDAD DE PANAMA</a:t>
            </a:r>
            <a:endParaRPr lang="es-PA" dirty="0"/>
          </a:p>
        </p:txBody>
      </p:sp>
      <p:pic>
        <p:nvPicPr>
          <p:cNvPr id="4098" name="Picture 2" descr="http://www.letralia.com/ciudad/gabrielli/imagenes/panam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608" y="1772816"/>
            <a:ext cx="6534894" cy="43249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4 Marcador de número de diapositiva"/>
          <p:cNvSpPr>
            <a:spLocks noGrp="1"/>
          </p:cNvSpPr>
          <p:nvPr>
            <p:ph type="sldNum" sz="quarter" idx="12"/>
          </p:nvPr>
        </p:nvSpPr>
        <p:spPr/>
        <p:txBody>
          <a:bodyPr/>
          <a:lstStyle/>
          <a:p>
            <a:fld id="{23D15FD0-A45F-4F01-AA4F-4334EF5D20AC}" type="slidenum">
              <a:rPr lang="es-PA" smtClean="0"/>
              <a:pPr/>
              <a:t>9</a:t>
            </a:fld>
            <a:endParaRPr lang="es-PA" dirty="0"/>
          </a:p>
        </p:txBody>
      </p:sp>
      <p:sp>
        <p:nvSpPr>
          <p:cNvPr id="6" name="5 Marcador de pie de página"/>
          <p:cNvSpPr>
            <a:spLocks noGrp="1"/>
          </p:cNvSpPr>
          <p:nvPr>
            <p:ph type="ftr" sz="quarter" idx="11"/>
          </p:nvPr>
        </p:nvSpPr>
        <p:spPr/>
        <p:txBody>
          <a:bodyPr/>
          <a:lstStyle/>
          <a:p>
            <a:r>
              <a:rPr lang="es-PA" dirty="0" smtClean="0"/>
              <a:t>José Vicente Pachar Lucio - Panamá</a:t>
            </a:r>
            <a:endParaRPr lang="es-PA" dirty="0"/>
          </a:p>
        </p:txBody>
      </p:sp>
      <p:sp>
        <p:nvSpPr>
          <p:cNvPr id="7" name="6 Rectángulo"/>
          <p:cNvSpPr/>
          <p:nvPr/>
        </p:nvSpPr>
        <p:spPr>
          <a:xfrm>
            <a:off x="4788024" y="1988840"/>
            <a:ext cx="1997968" cy="2585323"/>
          </a:xfrm>
          <a:prstGeom prst="rect">
            <a:avLst/>
          </a:prstGeom>
        </p:spPr>
        <p:txBody>
          <a:bodyPr wrap="square">
            <a:spAutoFit/>
          </a:bodyPr>
          <a:lstStyle/>
          <a:p>
            <a:r>
              <a:rPr lang="es-PA" b="1" dirty="0" smtClean="0"/>
              <a:t>Urban areas</a:t>
            </a:r>
          </a:p>
          <a:p>
            <a:r>
              <a:rPr lang="es-PA" b="1" dirty="0" smtClean="0"/>
              <a:t>Marginal districts</a:t>
            </a:r>
          </a:p>
          <a:p>
            <a:r>
              <a:rPr lang="es-PA" b="1" dirty="0" smtClean="0"/>
              <a:t>Tropical rainforest</a:t>
            </a:r>
          </a:p>
          <a:p>
            <a:r>
              <a:rPr lang="es-PA" b="1" dirty="0" smtClean="0"/>
              <a:t>Rivers</a:t>
            </a:r>
          </a:p>
          <a:p>
            <a:r>
              <a:rPr lang="es-PA" b="1" dirty="0" smtClean="0"/>
              <a:t>Mangroves</a:t>
            </a:r>
          </a:p>
          <a:p>
            <a:r>
              <a:rPr lang="es-PA" b="1" dirty="0" smtClean="0"/>
              <a:t>Beaches</a:t>
            </a:r>
          </a:p>
          <a:p>
            <a:r>
              <a:rPr lang="es-PA" b="1" dirty="0" smtClean="0"/>
              <a:t>Biodiversity</a:t>
            </a:r>
            <a:endParaRPr lang="es-PA" b="1" dirty="0"/>
          </a:p>
        </p:txBody>
      </p:sp>
    </p:spTree>
    <p:extLst>
      <p:ext uri="{BB962C8B-B14F-4D97-AF65-F5344CB8AC3E}">
        <p14:creationId xmlns:p14="http://schemas.microsoft.com/office/powerpoint/2010/main" xmlns="" val="16045665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laridad">
  <a:themeElements>
    <a:clrScheme name="Claridad">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da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Fundición">
  <a:themeElements>
    <a:clrScheme name="Fundición">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undición">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undición">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287</TotalTime>
  <Words>1199</Words>
  <Application>Microsoft Office PowerPoint</Application>
  <PresentationFormat>On-screen Show (4:3)</PresentationFormat>
  <Paragraphs>336</Paragraphs>
  <Slides>52</Slides>
  <Notes>0</Notes>
  <HiddenSlides>0</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Claridad</vt:lpstr>
      <vt:lpstr>Fundición</vt:lpstr>
      <vt:lpstr>About OMICS Group</vt:lpstr>
      <vt:lpstr>About OMICS Group Conferences</vt:lpstr>
      <vt:lpstr>POSTMORTEM CHANGES IN TROPICAL ENVIROMENTS</vt:lpstr>
      <vt:lpstr>INTRODUCTION</vt:lpstr>
      <vt:lpstr>INTRODUCTION</vt:lpstr>
      <vt:lpstr>INTRODUCTION</vt:lpstr>
      <vt:lpstr>THE REPUBLIC OF PANAMA</vt:lpstr>
      <vt:lpstr>CIUDAD DE PANAMÁ</vt:lpstr>
      <vt:lpstr>CIUDAD DE PANAMA</vt:lpstr>
      <vt:lpstr>FORENSIC PATHOLOGY</vt:lpstr>
      <vt:lpstr>DECOMPOSITION STUDIES</vt:lpstr>
      <vt:lpstr>Slide 12</vt:lpstr>
      <vt:lpstr>Slide 13</vt:lpstr>
      <vt:lpstr>DECOMPOSITION STUDIES</vt:lpstr>
      <vt:lpstr>POST MORTEM CHANGES</vt:lpstr>
      <vt:lpstr>POSTMORTEM CHANGES</vt:lpstr>
      <vt:lpstr>POSTMORTEM CHANGES</vt:lpstr>
      <vt:lpstr>Case example 1</vt:lpstr>
      <vt:lpstr>Cae example 2</vt:lpstr>
      <vt:lpstr> Case example 3 </vt:lpstr>
      <vt:lpstr>Case example 4</vt:lpstr>
      <vt:lpstr>Case example 5</vt:lpstr>
      <vt:lpstr>Case example 5</vt:lpstr>
      <vt:lpstr>Case example 5</vt:lpstr>
      <vt:lpstr>Case example 6 </vt:lpstr>
      <vt:lpstr>Case example 6</vt:lpstr>
      <vt:lpstr>POST MORTEM CHANGES</vt:lpstr>
      <vt:lpstr>Spontaneous mummification</vt:lpstr>
      <vt:lpstr>Complete skeletal reduction</vt:lpstr>
      <vt:lpstr>Postmortem mutilation</vt:lpstr>
      <vt:lpstr>Animal activity</vt:lpstr>
      <vt:lpstr>Tropical animal activity</vt:lpstr>
      <vt:lpstr>Example 1</vt:lpstr>
      <vt:lpstr>Example 2</vt:lpstr>
      <vt:lpstr>Example 3</vt:lpstr>
      <vt:lpstr>Example 4</vt:lpstr>
      <vt:lpstr>Charried bodies</vt:lpstr>
      <vt:lpstr>Charried bodies</vt:lpstr>
      <vt:lpstr>Mutilated bodies</vt:lpstr>
      <vt:lpstr>Mutilated bodies</vt:lpstr>
      <vt:lpstr>Mutilated bodies</vt:lpstr>
      <vt:lpstr>Slide 42</vt:lpstr>
      <vt:lpstr>Research proyect</vt:lpstr>
      <vt:lpstr>Research proyect</vt:lpstr>
      <vt:lpstr>Research proyect</vt:lpstr>
      <vt:lpstr>Results</vt:lpstr>
      <vt:lpstr>Research proyect conclusion</vt:lpstr>
      <vt:lpstr>Slide 48</vt:lpstr>
      <vt:lpstr>REFERENCES</vt:lpstr>
      <vt:lpstr>REFERENCES</vt:lpstr>
      <vt:lpstr>Muchas gracias</vt:lpstr>
      <vt:lpstr>Let Us Meet Again</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POSTMORTEM CHANGES IN TROPICAL ENVIROMENTS</dc:title>
  <dc:creator>José Vicente Pachar Lucio</dc:creator>
  <cp:lastModifiedBy>Shivani dhyani</cp:lastModifiedBy>
  <cp:revision>35</cp:revision>
  <dcterms:created xsi:type="dcterms:W3CDTF">2014-09-25T21:47:45Z</dcterms:created>
  <dcterms:modified xsi:type="dcterms:W3CDTF">2014-10-04T06:22:09Z</dcterms:modified>
</cp:coreProperties>
</file>