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301" r:id="rId3"/>
    <p:sldId id="281" r:id="rId4"/>
    <p:sldId id="261" r:id="rId5"/>
    <p:sldId id="275" r:id="rId6"/>
    <p:sldId id="288" r:id="rId7"/>
    <p:sldId id="276" r:id="rId8"/>
    <p:sldId id="289" r:id="rId9"/>
    <p:sldId id="262" r:id="rId10"/>
    <p:sldId id="290" r:id="rId11"/>
    <p:sldId id="283" r:id="rId12"/>
    <p:sldId id="284" r:id="rId13"/>
    <p:sldId id="285"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263" r:id="rId28"/>
    <p:sldId id="282" r:id="rId29"/>
    <p:sldId id="293" r:id="rId30"/>
    <p:sldId id="292" r:id="rId31"/>
    <p:sldId id="294" r:id="rId32"/>
    <p:sldId id="302" r:id="rId33"/>
    <p:sldId id="271" r:id="rId34"/>
    <p:sldId id="272" r:id="rId35"/>
    <p:sldId id="300" r:id="rId36"/>
    <p:sldId id="265" r:id="rId37"/>
    <p:sldId id="280" r:id="rId38"/>
    <p:sldId id="268" r:id="rId39"/>
    <p:sldId id="291" r:id="rId40"/>
    <p:sldId id="295" r:id="rId41"/>
    <p:sldId id="297" r:id="rId42"/>
    <p:sldId id="299" r:id="rId43"/>
    <p:sldId id="278" r:id="rId44"/>
    <p:sldId id="269" r:id="rId45"/>
    <p:sldId id="270" r:id="rId4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0000"/>
    <a:srgbClr val="0000CC"/>
    <a:srgbClr val="D60093"/>
    <a:srgbClr val="FFCC00"/>
    <a:srgbClr val="FF11B5"/>
    <a:srgbClr val="0066FF"/>
    <a:srgbClr val="66FF33"/>
    <a:srgbClr val="93F478"/>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02" y="-7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66EC3-58EB-412A-8BBA-82FD33FA52EC}" type="datetimeFigureOut">
              <a:rPr lang="es-ES" smtClean="0"/>
              <a:pPr/>
              <a:t>19/11/2014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BF58D8-1BDE-4F0C-88EC-A97E30A6982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DBF58D8-1BDE-4F0C-88EC-A97E30A69822}" type="slidenum">
              <a:rPr lang="es-ES" smtClean="0"/>
              <a:pPr/>
              <a:t>7</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9F0E37-FB03-4216-8BFE-EE931E7EA0E7}" type="slidenum">
              <a:rPr lang="en-GB"/>
              <a:pPr/>
              <a:t>35</a:t>
            </a:fld>
            <a:endParaRPr lang="en-GB"/>
          </a:p>
        </p:txBody>
      </p:sp>
      <p:sp>
        <p:nvSpPr>
          <p:cNvPr id="40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098"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B34AB10B-BAEF-4B17-9A61-8195032254E8}" type="datetimeFigureOut">
              <a:rPr lang="es-ES" smtClean="0"/>
              <a:pPr/>
              <a:t>19/11/2014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F3F68F9D-5F04-4100-87C7-DFA2775191D0}"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34AB10B-BAEF-4B17-9A61-8195032254E8}" type="datetimeFigureOut">
              <a:rPr lang="es-ES" smtClean="0"/>
              <a:pPr/>
              <a:t>19/11/2014</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3F68F9D-5F04-4100-87C7-DFA2775191D0}"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png"/><Relationship Id="rId4" Type="http://schemas.openxmlformats.org/officeDocument/2006/relationships/oleObject" Target="../embeddings/oleObject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png"/><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4.w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12" Type="http://schemas.openxmlformats.org/officeDocument/2006/relationships/image" Target="../media/image7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jpeg"/><Relationship Id="rId9" Type="http://schemas.openxmlformats.org/officeDocument/2006/relationships/image" Target="../media/image75.jpeg"/></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www.mineco.gob.es/" TargetMode="Externa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w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tif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476672"/>
            <a:ext cx="7772400" cy="2376264"/>
          </a:xfrm>
        </p:spPr>
        <p:txBody>
          <a:bodyPr>
            <a:noAutofit/>
          </a:bodyPr>
          <a:lstStyle/>
          <a:p>
            <a:r>
              <a:rPr lang="en-GB" sz="3200" b="1" dirty="0" smtClean="0"/>
              <a:t>Bimetallic Nanostars (Ag@Au) with High Surface Enhanced Raman Scattering (SERS) Performance: Detection of </a:t>
            </a:r>
            <a:r>
              <a:rPr lang="en-GB" sz="3200" b="1" dirty="0" smtClean="0">
                <a:sym typeface="Symbol"/>
              </a:rPr>
              <a:t></a:t>
            </a:r>
            <a:r>
              <a:rPr lang="en-GB" sz="3200" b="1" dirty="0" smtClean="0"/>
              <a:t>-Amyloid and Its Marker Thioflavin T</a:t>
            </a:r>
            <a:endParaRPr lang="en-US" sz="3200" dirty="0"/>
          </a:p>
        </p:txBody>
      </p:sp>
      <p:sp>
        <p:nvSpPr>
          <p:cNvPr id="3" name="2 Subtítulo"/>
          <p:cNvSpPr>
            <a:spLocks noGrp="1"/>
          </p:cNvSpPr>
          <p:nvPr>
            <p:ph type="subTitle" idx="1"/>
          </p:nvPr>
        </p:nvSpPr>
        <p:spPr>
          <a:xfrm>
            <a:off x="1483568" y="3284984"/>
            <a:ext cx="7120880" cy="2520280"/>
          </a:xfrm>
        </p:spPr>
        <p:txBody>
          <a:bodyPr>
            <a:normAutofit lnSpcReduction="10000"/>
          </a:bodyPr>
          <a:lstStyle/>
          <a:p>
            <a:pPr algn="r"/>
            <a:r>
              <a:rPr lang="es-ES" sz="2400" b="1" cap="small" dirty="0" smtClean="0">
                <a:solidFill>
                  <a:schemeClr val="accent2">
                    <a:lumMod val="50000"/>
                  </a:schemeClr>
                </a:solidFill>
                <a:latin typeface="Bookman Old Style" pitchFamily="18" charset="0"/>
              </a:rPr>
              <a:t>García-Leis, A.</a:t>
            </a:r>
          </a:p>
          <a:p>
            <a:pPr algn="r"/>
            <a:r>
              <a:rPr lang="es-ES" sz="2400" b="1" u="sng" cap="small" dirty="0" smtClean="0">
                <a:solidFill>
                  <a:schemeClr val="accent2">
                    <a:lumMod val="50000"/>
                  </a:schemeClr>
                </a:solidFill>
                <a:latin typeface="Bookman Old Style" pitchFamily="18" charset="0"/>
              </a:rPr>
              <a:t>García-Ramos, J.V.</a:t>
            </a:r>
          </a:p>
          <a:p>
            <a:pPr algn="r"/>
            <a:r>
              <a:rPr lang="es-ES" sz="2400" b="1" cap="small" dirty="0" smtClean="0">
                <a:solidFill>
                  <a:schemeClr val="accent2">
                    <a:lumMod val="50000"/>
                  </a:schemeClr>
                </a:solidFill>
                <a:latin typeface="Bookman Old Style" pitchFamily="18" charset="0"/>
              </a:rPr>
              <a:t>Sánchez-Cortés, S. </a:t>
            </a:r>
          </a:p>
          <a:p>
            <a:pPr algn="r"/>
            <a:r>
              <a:rPr lang="es-ES" sz="1400" b="1" u="sng" dirty="0" smtClean="0">
                <a:solidFill>
                  <a:srgbClr val="0070C0"/>
                </a:solidFill>
                <a:latin typeface="Times New Roman" pitchFamily="18" charset="0"/>
                <a:cs typeface="Times New Roman" pitchFamily="18" charset="0"/>
              </a:rPr>
              <a:t>jvicente.g.ramos@csic.es</a:t>
            </a:r>
          </a:p>
          <a:p>
            <a:pPr algn="r"/>
            <a:endParaRPr lang="es-ES" sz="1800" b="1" cap="small" dirty="0" smtClean="0">
              <a:solidFill>
                <a:schemeClr val="accent2">
                  <a:lumMod val="50000"/>
                </a:schemeClr>
              </a:solidFill>
              <a:latin typeface="Bookman Old Style" pitchFamily="18" charset="0"/>
            </a:endParaRPr>
          </a:p>
          <a:p>
            <a:pPr algn="r"/>
            <a:r>
              <a:rPr lang="es-ES" sz="1800" b="1" cap="small" dirty="0" smtClean="0">
                <a:solidFill>
                  <a:schemeClr val="accent2">
                    <a:lumMod val="50000"/>
                  </a:schemeClr>
                </a:solidFill>
                <a:latin typeface="Bookman Old Style" pitchFamily="18" charset="0"/>
              </a:rPr>
              <a:t>Instituto de Estructura de la Materia</a:t>
            </a:r>
          </a:p>
          <a:p>
            <a:pPr algn="r"/>
            <a:r>
              <a:rPr lang="es-ES" sz="1800" b="1" cap="small" dirty="0" smtClean="0">
                <a:solidFill>
                  <a:schemeClr val="accent2">
                    <a:lumMod val="50000"/>
                  </a:schemeClr>
                </a:solidFill>
                <a:latin typeface="Bookman Old Style" pitchFamily="18" charset="0"/>
              </a:rPr>
              <a:t>Serrano 121, 28006. Madrid-Spain</a:t>
            </a:r>
          </a:p>
          <a:p>
            <a:pPr algn="r"/>
            <a:endParaRPr lang="es-ES" cap="small" dirty="0">
              <a:latin typeface="Bookman Old Style" pitchFamily="18" charset="0"/>
            </a:endParaRPr>
          </a:p>
        </p:txBody>
      </p:sp>
      <p:pic>
        <p:nvPicPr>
          <p:cNvPr id="5" name="Picture 1036" descr="CSIC"/>
          <p:cNvPicPr>
            <a:picLocks noChangeAspect="1" noChangeArrowheads="1"/>
          </p:cNvPicPr>
          <p:nvPr/>
        </p:nvPicPr>
        <p:blipFill>
          <a:blip r:embed="rId2" cstate="print"/>
          <a:srcRect l="3126" t="19247" r="6218" b="16595"/>
          <a:stretch>
            <a:fillRect/>
          </a:stretch>
        </p:blipFill>
        <p:spPr bwMode="auto">
          <a:xfrm>
            <a:off x="6660232" y="5877272"/>
            <a:ext cx="2088232" cy="720080"/>
          </a:xfrm>
          <a:prstGeom prst="rect">
            <a:avLst/>
          </a:prstGeom>
          <a:noFill/>
        </p:spPr>
      </p:pic>
      <p:pic>
        <p:nvPicPr>
          <p:cNvPr id="6" name="5 Imagen" descr="logonanotek.jpg"/>
          <p:cNvPicPr>
            <a:picLocks noChangeAspect="1"/>
          </p:cNvPicPr>
          <p:nvPr/>
        </p:nvPicPr>
        <p:blipFill>
          <a:blip r:embed="rId3" cstate="print"/>
          <a:stretch>
            <a:fillRect/>
          </a:stretch>
        </p:blipFill>
        <p:spPr>
          <a:xfrm>
            <a:off x="1115616" y="5805264"/>
            <a:ext cx="4949886" cy="9107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2411760" y="1916832"/>
            <a:ext cx="5734050" cy="3114675"/>
          </a:xfrm>
          <a:prstGeom prst="rect">
            <a:avLst/>
          </a:prstGeom>
          <a:noFill/>
          <a:ln w="9525">
            <a:noFill/>
            <a:miter lim="800000"/>
            <a:headEnd/>
            <a:tailEnd/>
          </a:ln>
        </p:spPr>
      </p:pic>
      <p:sp>
        <p:nvSpPr>
          <p:cNvPr id="3" name="2 CuadroTexto"/>
          <p:cNvSpPr txBox="1"/>
          <p:nvPr/>
        </p:nvSpPr>
        <p:spPr>
          <a:xfrm>
            <a:off x="3635896" y="548680"/>
            <a:ext cx="3456384" cy="984885"/>
          </a:xfrm>
          <a:prstGeom prst="rect">
            <a:avLst/>
          </a:prstGeom>
          <a:noFill/>
        </p:spPr>
        <p:txBody>
          <a:bodyPr wrap="square" rtlCol="0">
            <a:spAutoFit/>
          </a:bodyPr>
          <a:lstStyle/>
          <a:p>
            <a:r>
              <a:rPr lang="es-ES" sz="4000" b="1" i="1" dirty="0" smtClean="0">
                <a:solidFill>
                  <a:srgbClr val="FF0000"/>
                </a:solidFill>
                <a:latin typeface="Action Man Shaded" pitchFamily="2" charset="0"/>
              </a:rPr>
              <a:t>Nano-stars</a:t>
            </a:r>
          </a:p>
          <a:p>
            <a:pPr algn="ctr"/>
            <a:r>
              <a:rPr lang="es-ES" dirty="0" smtClean="0">
                <a:latin typeface="Times New Roman" pitchFamily="18" charset="0"/>
                <a:cs typeface="Times New Roman" pitchFamily="18" charset="0"/>
              </a:rPr>
              <a:t>(TEM and SEM characterization)</a:t>
            </a:r>
            <a:endParaRPr lang="es-ES" dirty="0">
              <a:latin typeface="Times New Roman" pitchFamily="18" charset="0"/>
              <a:cs typeface="Times New Roman" pitchFamily="18" charset="0"/>
            </a:endParaRPr>
          </a:p>
        </p:txBody>
      </p:sp>
      <p:sp>
        <p:nvSpPr>
          <p:cNvPr id="4" name="3 CuadroTexto"/>
          <p:cNvSpPr txBox="1"/>
          <p:nvPr/>
        </p:nvSpPr>
        <p:spPr>
          <a:xfrm>
            <a:off x="1907704" y="5445224"/>
            <a:ext cx="6696744" cy="276999"/>
          </a:xfrm>
          <a:prstGeom prst="rect">
            <a:avLst/>
          </a:prstGeom>
          <a:noFill/>
        </p:spPr>
        <p:txBody>
          <a:bodyPr wrap="square" rtlCol="0">
            <a:spAutoFit/>
          </a:bodyPr>
          <a:lstStyle/>
          <a:p>
            <a:r>
              <a:rPr lang="es-ES" sz="1200" b="1" i="1" dirty="0" smtClean="0">
                <a:solidFill>
                  <a:srgbClr val="00B050"/>
                </a:solidFill>
                <a:latin typeface="Action Man Extended" pitchFamily="2" charset="0"/>
              </a:rPr>
              <a:t>SERS active substrates </a:t>
            </a:r>
            <a:r>
              <a:rPr lang="es-ES" sz="1200" b="1" i="1" u="sng" dirty="0" smtClean="0">
                <a:solidFill>
                  <a:srgbClr val="00B050"/>
                </a:solidFill>
                <a:latin typeface="Action Man Extended" pitchFamily="2" charset="0"/>
                <a:cs typeface="Aharoni" pitchFamily="2" charset="-79"/>
              </a:rPr>
              <a:t>without</a:t>
            </a:r>
            <a:r>
              <a:rPr lang="es-ES" sz="1200" b="1" i="1" dirty="0" smtClean="0">
                <a:solidFill>
                  <a:srgbClr val="00B050"/>
                </a:solidFill>
                <a:latin typeface="Action Man Extended" pitchFamily="2" charset="0"/>
              </a:rPr>
              <a:t> aggregation!!</a:t>
            </a:r>
            <a:endParaRPr lang="es-ES" sz="1200" b="1" i="1" dirty="0">
              <a:solidFill>
                <a:srgbClr val="00B050"/>
              </a:solidFill>
              <a:latin typeface="Action Man Extended" pitchFamily="2" charset="0"/>
            </a:endParaRPr>
          </a:p>
        </p:txBody>
      </p:sp>
      <p:sp>
        <p:nvSpPr>
          <p:cNvPr id="5" name="4 CuadroTexto"/>
          <p:cNvSpPr txBox="1"/>
          <p:nvPr/>
        </p:nvSpPr>
        <p:spPr>
          <a:xfrm>
            <a:off x="1115616" y="6309320"/>
            <a:ext cx="7884368" cy="307777"/>
          </a:xfrm>
          <a:prstGeom prst="rect">
            <a:avLst/>
          </a:prstGeom>
          <a:noFill/>
        </p:spPr>
        <p:txBody>
          <a:bodyPr wrap="square" rtlCol="0">
            <a:spAutoFit/>
          </a:bodyPr>
          <a:lstStyle/>
          <a:p>
            <a:r>
              <a:rPr lang="es-ES" sz="1400" b="1" i="1" dirty="0" smtClean="0">
                <a:solidFill>
                  <a:srgbClr val="FF11B5"/>
                </a:solidFill>
                <a:latin typeface="Times New Roman" pitchFamily="18" charset="0"/>
                <a:cs typeface="Times New Roman" pitchFamily="18" charset="0"/>
              </a:rPr>
              <a:t>A. Garcia-Leis, J.V. Garcia-Ramos and S. Sanchez-Cortes. JPC C. (2013) DOI: 10.1021/jp401737y</a:t>
            </a:r>
            <a:endParaRPr lang="es-ES" sz="1400" b="1" i="1" dirty="0">
              <a:solidFill>
                <a:srgbClr val="FF11B5"/>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987824" y="980728"/>
            <a:ext cx="4176464" cy="5119536"/>
          </a:xfrm>
          <a:prstGeom prst="rect">
            <a:avLst/>
          </a:prstGeom>
          <a:noFill/>
          <a:ln w="9525">
            <a:noFill/>
            <a:miter lim="800000"/>
            <a:headEnd/>
            <a:tailEnd/>
          </a:ln>
        </p:spPr>
      </p:pic>
      <p:sp>
        <p:nvSpPr>
          <p:cNvPr id="8" name="7 CuadroTexto"/>
          <p:cNvSpPr txBox="1"/>
          <p:nvPr/>
        </p:nvSpPr>
        <p:spPr>
          <a:xfrm>
            <a:off x="7127776" y="1916832"/>
            <a:ext cx="2016224" cy="615553"/>
          </a:xfrm>
          <a:prstGeom prst="rect">
            <a:avLst/>
          </a:prstGeom>
          <a:noFill/>
        </p:spPr>
        <p:txBody>
          <a:bodyPr wrap="square" rtlCol="0">
            <a:spAutoFit/>
          </a:bodyPr>
          <a:lstStyle/>
          <a:p>
            <a:r>
              <a:rPr lang="es-ES" dirty="0" smtClean="0">
                <a:latin typeface="Times New Roman" pitchFamily="18" charset="0"/>
                <a:cs typeface="Times New Roman" pitchFamily="18" charset="0"/>
              </a:rPr>
              <a:t>     </a:t>
            </a:r>
            <a:r>
              <a:rPr lang="es-ES" sz="1600" b="1" dirty="0" smtClean="0">
                <a:latin typeface="Times New Roman" pitchFamily="18" charset="0"/>
                <a:cs typeface="Times New Roman" pitchFamily="18" charset="0"/>
              </a:rPr>
              <a:t>[Ag</a:t>
            </a:r>
            <a:r>
              <a:rPr lang="es-ES" sz="1600" b="1" baseline="30000" dirty="0" smtClean="0">
                <a:latin typeface="Times New Roman" pitchFamily="18" charset="0"/>
                <a:cs typeface="Times New Roman" pitchFamily="18" charset="0"/>
              </a:rPr>
              <a:t>+</a:t>
            </a:r>
            <a:r>
              <a:rPr lang="es-ES" sz="1600" b="1" dirty="0" smtClean="0">
                <a:latin typeface="Times New Roman" pitchFamily="18" charset="0"/>
                <a:cs typeface="Times New Roman" pitchFamily="18" charset="0"/>
              </a:rPr>
              <a:t>]/[HA]/[citrate]</a:t>
            </a:r>
          </a:p>
        </p:txBody>
      </p:sp>
      <p:sp>
        <p:nvSpPr>
          <p:cNvPr id="9" name="8 CuadroTexto"/>
          <p:cNvSpPr txBox="1"/>
          <p:nvPr/>
        </p:nvSpPr>
        <p:spPr>
          <a:xfrm>
            <a:off x="6804248" y="2564904"/>
            <a:ext cx="1872208"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A: 2.17/ 7.0 / 1.0</a:t>
            </a:r>
          </a:p>
        </p:txBody>
      </p:sp>
      <p:sp>
        <p:nvSpPr>
          <p:cNvPr id="11" name="10 Rectángulo"/>
          <p:cNvSpPr/>
          <p:nvPr/>
        </p:nvSpPr>
        <p:spPr>
          <a:xfrm>
            <a:off x="6804248" y="2996952"/>
            <a:ext cx="1742785" cy="369332"/>
          </a:xfrm>
          <a:prstGeom prst="rect">
            <a:avLst/>
          </a:prstGeom>
        </p:spPr>
        <p:txBody>
          <a:bodyPr wrap="none">
            <a:spAutoFit/>
          </a:bodyPr>
          <a:lstStyle/>
          <a:p>
            <a:r>
              <a:rPr lang="es-ES" b="1" dirty="0" smtClean="0">
                <a:solidFill>
                  <a:srgbClr val="FF0000"/>
                </a:solidFill>
                <a:latin typeface="Times New Roman" pitchFamily="18" charset="0"/>
                <a:cs typeface="Times New Roman" pitchFamily="18" charset="0"/>
              </a:rPr>
              <a:t>B: 0.21/ 7.0 / 1.0</a:t>
            </a:r>
            <a:endParaRPr lang="es-ES" b="1" dirty="0">
              <a:solidFill>
                <a:srgbClr val="FF0000"/>
              </a:solidFill>
            </a:endParaRPr>
          </a:p>
        </p:txBody>
      </p:sp>
      <p:sp>
        <p:nvSpPr>
          <p:cNvPr id="12" name="11 Rectángulo"/>
          <p:cNvSpPr/>
          <p:nvPr/>
        </p:nvSpPr>
        <p:spPr>
          <a:xfrm>
            <a:off x="6804248" y="4221088"/>
            <a:ext cx="1768433" cy="369332"/>
          </a:xfrm>
          <a:prstGeom prst="rect">
            <a:avLst/>
          </a:prstGeom>
        </p:spPr>
        <p:txBody>
          <a:bodyPr wrap="none">
            <a:spAutoFit/>
          </a:bodyPr>
          <a:lstStyle/>
          <a:p>
            <a:r>
              <a:rPr lang="es-ES" b="1" dirty="0" smtClean="0">
                <a:solidFill>
                  <a:srgbClr val="0000FF"/>
                </a:solidFill>
                <a:latin typeface="Times New Roman" pitchFamily="18" charset="0"/>
                <a:cs typeface="Times New Roman" pitchFamily="18" charset="0"/>
              </a:rPr>
              <a:t>C: 2.17/ 3.6 / 1.0</a:t>
            </a:r>
            <a:endParaRPr lang="es-ES" b="1" dirty="0">
              <a:solidFill>
                <a:srgbClr val="0000FF"/>
              </a:solidFill>
            </a:endParaRPr>
          </a:p>
        </p:txBody>
      </p:sp>
      <p:sp>
        <p:nvSpPr>
          <p:cNvPr id="13" name="12 Rectángulo"/>
          <p:cNvSpPr/>
          <p:nvPr/>
        </p:nvSpPr>
        <p:spPr>
          <a:xfrm>
            <a:off x="6804248" y="4653136"/>
            <a:ext cx="1768433" cy="369332"/>
          </a:xfrm>
          <a:prstGeom prst="rect">
            <a:avLst/>
          </a:prstGeom>
        </p:spPr>
        <p:txBody>
          <a:bodyPr wrap="none">
            <a:spAutoFit/>
          </a:bodyPr>
          <a:lstStyle/>
          <a:p>
            <a:r>
              <a:rPr lang="es-ES" b="1" dirty="0" smtClean="0">
                <a:solidFill>
                  <a:srgbClr val="66FF33"/>
                </a:solidFill>
                <a:latin typeface="Times New Roman" pitchFamily="18" charset="0"/>
                <a:cs typeface="Times New Roman" pitchFamily="18" charset="0"/>
              </a:rPr>
              <a:t>D: 2.17/ 7.0 / 0.0</a:t>
            </a:r>
            <a:endParaRPr lang="es-ES" b="1" dirty="0">
              <a:solidFill>
                <a:srgbClr val="66FF33"/>
              </a:solidFill>
            </a:endParaRPr>
          </a:p>
        </p:txBody>
      </p:sp>
      <p:sp>
        <p:nvSpPr>
          <p:cNvPr id="14" name="13 CuadroTexto"/>
          <p:cNvSpPr txBox="1"/>
          <p:nvPr/>
        </p:nvSpPr>
        <p:spPr>
          <a:xfrm>
            <a:off x="3635896" y="188640"/>
            <a:ext cx="3456384" cy="984885"/>
          </a:xfrm>
          <a:prstGeom prst="rect">
            <a:avLst/>
          </a:prstGeom>
          <a:noFill/>
        </p:spPr>
        <p:txBody>
          <a:bodyPr wrap="square" rtlCol="0">
            <a:spAutoFit/>
          </a:bodyPr>
          <a:lstStyle/>
          <a:p>
            <a:r>
              <a:rPr lang="es-ES" sz="4000" b="1" i="1" dirty="0" smtClean="0">
                <a:solidFill>
                  <a:srgbClr val="FF0000"/>
                </a:solidFill>
                <a:latin typeface="Action Man Shaded" pitchFamily="2" charset="0"/>
              </a:rPr>
              <a:t>Nano-stars</a:t>
            </a:r>
          </a:p>
          <a:p>
            <a:pPr algn="ctr"/>
            <a:r>
              <a:rPr lang="es-ES" dirty="0" smtClean="0">
                <a:latin typeface="Times New Roman" pitchFamily="18" charset="0"/>
                <a:cs typeface="Times New Roman" pitchFamily="18" charset="0"/>
              </a:rPr>
              <a:t>(Plasmon characterization)</a:t>
            </a:r>
            <a:endParaRPr lang="es-ES" dirty="0">
              <a:latin typeface="Times New Roman" pitchFamily="18" charset="0"/>
              <a:cs typeface="Times New Roman" pitchFamily="18" charset="0"/>
            </a:endParaRPr>
          </a:p>
        </p:txBody>
      </p:sp>
      <p:sp>
        <p:nvSpPr>
          <p:cNvPr id="15" name="14 Rectángulo"/>
          <p:cNvSpPr/>
          <p:nvPr/>
        </p:nvSpPr>
        <p:spPr>
          <a:xfrm>
            <a:off x="1007096" y="5949280"/>
            <a:ext cx="8136904" cy="307777"/>
          </a:xfrm>
          <a:prstGeom prst="rect">
            <a:avLst/>
          </a:prstGeom>
        </p:spPr>
        <p:txBody>
          <a:bodyPr wrap="square">
            <a:spAutoFit/>
          </a:bodyPr>
          <a:lstStyle/>
          <a:p>
            <a:r>
              <a:rPr lang="es-ES" sz="1400" b="1" i="1" dirty="0" smtClean="0">
                <a:solidFill>
                  <a:srgbClr val="00B050"/>
                </a:solidFill>
                <a:latin typeface="Action Man Extended" pitchFamily="2" charset="0"/>
              </a:rPr>
              <a:t>SERS active substrates </a:t>
            </a:r>
            <a:r>
              <a:rPr lang="es-ES" sz="1400" b="1" i="1" u="sng" dirty="0" smtClean="0">
                <a:solidFill>
                  <a:srgbClr val="00B050"/>
                </a:solidFill>
                <a:latin typeface="Action Man Extended" pitchFamily="2" charset="0"/>
                <a:cs typeface="Aharoni" pitchFamily="2" charset="-79"/>
              </a:rPr>
              <a:t>without</a:t>
            </a:r>
            <a:r>
              <a:rPr lang="es-ES" sz="1400" b="1" i="1" dirty="0" smtClean="0">
                <a:solidFill>
                  <a:srgbClr val="00B050"/>
                </a:solidFill>
                <a:latin typeface="Action Man Extended" pitchFamily="2" charset="0"/>
              </a:rPr>
              <a:t> aggregation!!</a:t>
            </a:r>
            <a:endParaRPr lang="es-ES" sz="1400" b="1" i="1" dirty="0">
              <a:solidFill>
                <a:srgbClr val="00B050"/>
              </a:solidFill>
              <a:latin typeface="Action Man Extended" pitchFamily="2" charset="0"/>
            </a:endParaRPr>
          </a:p>
        </p:txBody>
      </p:sp>
      <p:sp>
        <p:nvSpPr>
          <p:cNvPr id="16" name="15 CuadroTexto"/>
          <p:cNvSpPr txBox="1"/>
          <p:nvPr/>
        </p:nvSpPr>
        <p:spPr>
          <a:xfrm>
            <a:off x="1259632" y="6381328"/>
            <a:ext cx="7884368" cy="307777"/>
          </a:xfrm>
          <a:prstGeom prst="rect">
            <a:avLst/>
          </a:prstGeom>
          <a:noFill/>
        </p:spPr>
        <p:txBody>
          <a:bodyPr wrap="square" rtlCol="0">
            <a:spAutoFit/>
          </a:bodyPr>
          <a:lstStyle/>
          <a:p>
            <a:r>
              <a:rPr lang="es-ES" sz="1400" b="1" i="1" dirty="0" smtClean="0">
                <a:solidFill>
                  <a:srgbClr val="FF11B5"/>
                </a:solidFill>
                <a:latin typeface="Times New Roman" pitchFamily="18" charset="0"/>
                <a:cs typeface="Times New Roman" pitchFamily="18" charset="0"/>
              </a:rPr>
              <a:t>A. Garcia-Leis, J.V. Garcia-Ramos and S. Sanchez-Cortes. JPC C. (2013) DOI: 10.1021/jp401737y</a:t>
            </a:r>
            <a:endParaRPr lang="es-ES" sz="1400" b="1" i="1" dirty="0">
              <a:solidFill>
                <a:srgbClr val="FF11B5"/>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3707904" y="1196752"/>
            <a:ext cx="3001284" cy="5256584"/>
          </a:xfrm>
          <a:prstGeom prst="rect">
            <a:avLst/>
          </a:prstGeom>
          <a:noFill/>
          <a:ln w="9525">
            <a:noFill/>
            <a:miter lim="800000"/>
            <a:headEnd/>
            <a:tailEnd/>
          </a:ln>
        </p:spPr>
      </p:pic>
      <p:sp>
        <p:nvSpPr>
          <p:cNvPr id="8" name="7 CuadroTexto"/>
          <p:cNvSpPr txBox="1"/>
          <p:nvPr/>
        </p:nvSpPr>
        <p:spPr>
          <a:xfrm>
            <a:off x="3635896" y="188640"/>
            <a:ext cx="3456384" cy="984885"/>
          </a:xfrm>
          <a:prstGeom prst="rect">
            <a:avLst/>
          </a:prstGeom>
          <a:noFill/>
        </p:spPr>
        <p:txBody>
          <a:bodyPr wrap="square" rtlCol="0">
            <a:spAutoFit/>
          </a:bodyPr>
          <a:lstStyle/>
          <a:p>
            <a:r>
              <a:rPr lang="es-ES" sz="4000" b="1" i="1" dirty="0" smtClean="0">
                <a:solidFill>
                  <a:srgbClr val="FF0000"/>
                </a:solidFill>
                <a:latin typeface="Action Man Shaded" pitchFamily="2" charset="0"/>
              </a:rPr>
              <a:t>Nano-stars</a:t>
            </a:r>
          </a:p>
          <a:p>
            <a:pPr algn="ctr"/>
            <a:r>
              <a:rPr lang="es-ES" dirty="0" smtClean="0">
                <a:latin typeface="Times New Roman" pitchFamily="18" charset="0"/>
                <a:cs typeface="Times New Roman" pitchFamily="18" charset="0"/>
              </a:rPr>
              <a:t>(Dark-Field scattering)</a:t>
            </a:r>
            <a:endParaRPr lang="es-ES" dirty="0">
              <a:latin typeface="Times New Roman" pitchFamily="18" charset="0"/>
              <a:cs typeface="Times New Roman" pitchFamily="18" charset="0"/>
            </a:endParaRPr>
          </a:p>
        </p:txBody>
      </p:sp>
      <p:sp>
        <p:nvSpPr>
          <p:cNvPr id="9" name="8 CuadroTexto"/>
          <p:cNvSpPr txBox="1"/>
          <p:nvPr/>
        </p:nvSpPr>
        <p:spPr>
          <a:xfrm>
            <a:off x="6660232" y="4653136"/>
            <a:ext cx="2088232" cy="307777"/>
          </a:xfrm>
          <a:prstGeom prst="rect">
            <a:avLst/>
          </a:prstGeom>
          <a:noFill/>
        </p:spPr>
        <p:txBody>
          <a:bodyPr wrap="square" rtlCol="0">
            <a:spAutoFit/>
          </a:bodyPr>
          <a:lstStyle/>
          <a:p>
            <a:r>
              <a:rPr lang="es-ES" sz="1400" dirty="0" smtClean="0">
                <a:solidFill>
                  <a:srgbClr val="0066FF"/>
                </a:solidFill>
                <a:latin typeface="Action Man Extended" pitchFamily="2" charset="0"/>
              </a:rPr>
              <a:t>Nanospheres</a:t>
            </a:r>
            <a:endParaRPr lang="es-ES" sz="1400" dirty="0">
              <a:solidFill>
                <a:srgbClr val="0066FF"/>
              </a:solidFill>
              <a:latin typeface="Action Man Extended" pitchFamily="2" charset="0"/>
            </a:endParaRPr>
          </a:p>
        </p:txBody>
      </p:sp>
      <p:sp>
        <p:nvSpPr>
          <p:cNvPr id="10" name="9 CuadroTexto"/>
          <p:cNvSpPr txBox="1"/>
          <p:nvPr/>
        </p:nvSpPr>
        <p:spPr>
          <a:xfrm>
            <a:off x="6732240" y="2204864"/>
            <a:ext cx="1872208" cy="307777"/>
          </a:xfrm>
          <a:prstGeom prst="rect">
            <a:avLst/>
          </a:prstGeom>
          <a:noFill/>
        </p:spPr>
        <p:txBody>
          <a:bodyPr wrap="square" rtlCol="0">
            <a:spAutoFit/>
          </a:bodyPr>
          <a:lstStyle/>
          <a:p>
            <a:r>
              <a:rPr lang="es-ES" sz="1400" dirty="0" smtClean="0">
                <a:solidFill>
                  <a:srgbClr val="FF11B5"/>
                </a:solidFill>
                <a:latin typeface="Action Man Extended" pitchFamily="2" charset="0"/>
                <a:cs typeface="Aharoni" pitchFamily="2" charset="-79"/>
              </a:rPr>
              <a:t>Nano-stars</a:t>
            </a:r>
            <a:endParaRPr lang="es-ES" sz="1400" dirty="0">
              <a:solidFill>
                <a:srgbClr val="FF11B5"/>
              </a:solidFill>
              <a:latin typeface="Action Man Extended" pitchFamily="2" charset="0"/>
              <a:cs typeface="Aharoni" pitchFamily="2" charset="-79"/>
            </a:endParaRPr>
          </a:p>
        </p:txBody>
      </p:sp>
      <p:sp>
        <p:nvSpPr>
          <p:cNvPr id="12" name="11 CuadroTexto"/>
          <p:cNvSpPr txBox="1"/>
          <p:nvPr/>
        </p:nvSpPr>
        <p:spPr>
          <a:xfrm>
            <a:off x="1043608" y="6381328"/>
            <a:ext cx="7884368" cy="307777"/>
          </a:xfrm>
          <a:prstGeom prst="rect">
            <a:avLst/>
          </a:prstGeom>
          <a:noFill/>
        </p:spPr>
        <p:txBody>
          <a:bodyPr wrap="square" rtlCol="0">
            <a:spAutoFit/>
          </a:bodyPr>
          <a:lstStyle/>
          <a:p>
            <a:r>
              <a:rPr lang="es-ES" sz="1400" b="1" i="1" dirty="0" smtClean="0">
                <a:solidFill>
                  <a:srgbClr val="FF11B5"/>
                </a:solidFill>
                <a:latin typeface="Times New Roman" pitchFamily="18" charset="0"/>
                <a:cs typeface="Times New Roman" pitchFamily="18" charset="0"/>
              </a:rPr>
              <a:t>A. Garcia-Leis, J.V. Garcia-Ramos and S. Sanchez-Cortes. JPC C. (2013) DOI: 10.1021/jp401737y</a:t>
            </a:r>
            <a:endParaRPr lang="es-ES" sz="1400" b="1" i="1" dirty="0">
              <a:solidFill>
                <a:srgbClr val="FF11B5"/>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1043608" y="980728"/>
            <a:ext cx="4376142" cy="5241925"/>
          </a:xfrm>
          <a:prstGeom prst="rect">
            <a:avLst/>
          </a:prstGeom>
          <a:noFill/>
          <a:ln w="9525">
            <a:noFill/>
            <a:miter lim="800000"/>
            <a:headEnd/>
            <a:tailEnd/>
          </a:ln>
        </p:spPr>
      </p:pic>
      <p:sp>
        <p:nvSpPr>
          <p:cNvPr id="6" name="5 CuadroTexto"/>
          <p:cNvSpPr txBox="1"/>
          <p:nvPr/>
        </p:nvSpPr>
        <p:spPr>
          <a:xfrm>
            <a:off x="1979712" y="188640"/>
            <a:ext cx="6120680" cy="984885"/>
          </a:xfrm>
          <a:prstGeom prst="rect">
            <a:avLst/>
          </a:prstGeom>
          <a:noFill/>
        </p:spPr>
        <p:txBody>
          <a:bodyPr wrap="square" rtlCol="0">
            <a:spAutoFit/>
          </a:bodyPr>
          <a:lstStyle/>
          <a:p>
            <a:pPr algn="ctr"/>
            <a:r>
              <a:rPr lang="es-ES" sz="4000" b="1" i="1" dirty="0" smtClean="0">
                <a:solidFill>
                  <a:srgbClr val="FF0000"/>
                </a:solidFill>
                <a:latin typeface="Action Man Shaded" pitchFamily="2" charset="0"/>
              </a:rPr>
              <a:t>Nano-stars</a:t>
            </a:r>
          </a:p>
          <a:p>
            <a:pPr algn="ctr"/>
            <a:r>
              <a:rPr lang="es-ES" dirty="0" smtClean="0">
                <a:latin typeface="Times New Roman" pitchFamily="18" charset="0"/>
                <a:cs typeface="Times New Roman" pitchFamily="18" charset="0"/>
              </a:rPr>
              <a:t>SERS activity using probenecid (sulfamide) as probe molecule</a:t>
            </a:r>
            <a:endParaRPr lang="es-ES" dirty="0">
              <a:latin typeface="Times New Roman" pitchFamily="18" charset="0"/>
              <a:cs typeface="Times New Roman" pitchFamily="18" charset="0"/>
            </a:endParaRPr>
          </a:p>
        </p:txBody>
      </p:sp>
      <p:sp>
        <p:nvSpPr>
          <p:cNvPr id="7" name="6 CuadroTexto"/>
          <p:cNvSpPr txBox="1"/>
          <p:nvPr/>
        </p:nvSpPr>
        <p:spPr>
          <a:xfrm>
            <a:off x="5652120" y="5085184"/>
            <a:ext cx="2376264" cy="369332"/>
          </a:xfrm>
          <a:prstGeom prst="rect">
            <a:avLst/>
          </a:prstGeom>
          <a:noFill/>
        </p:spPr>
        <p:txBody>
          <a:bodyPr wrap="square" rtlCol="0">
            <a:spAutoFit/>
          </a:bodyPr>
          <a:lstStyle/>
          <a:p>
            <a:r>
              <a:rPr lang="es-ES" b="1" dirty="0" smtClean="0">
                <a:solidFill>
                  <a:srgbClr val="FF0000"/>
                </a:solidFill>
              </a:rPr>
              <a:t>SERS (</a:t>
            </a:r>
            <a:r>
              <a:rPr lang="el-GR" b="1" dirty="0" smtClean="0">
                <a:solidFill>
                  <a:srgbClr val="FF0000"/>
                </a:solidFill>
                <a:latin typeface="Times New Roman"/>
                <a:cs typeface="Times New Roman"/>
              </a:rPr>
              <a:t>λ</a:t>
            </a:r>
            <a:r>
              <a:rPr lang="es-ES" b="1" baseline="-25000" dirty="0" smtClean="0">
                <a:solidFill>
                  <a:srgbClr val="FF0000"/>
                </a:solidFill>
                <a:latin typeface="Times New Roman"/>
                <a:cs typeface="Times New Roman"/>
              </a:rPr>
              <a:t>exc</a:t>
            </a:r>
            <a:r>
              <a:rPr lang="es-ES" b="1" dirty="0" smtClean="0">
                <a:solidFill>
                  <a:srgbClr val="FF0000"/>
                </a:solidFill>
                <a:latin typeface="Times New Roman"/>
                <a:cs typeface="Times New Roman"/>
              </a:rPr>
              <a:t>: 532 nm)</a:t>
            </a:r>
            <a:endParaRPr lang="es-ES" b="1" dirty="0">
              <a:solidFill>
                <a:srgbClr val="FF0000"/>
              </a:solidFill>
            </a:endParaRPr>
          </a:p>
        </p:txBody>
      </p:sp>
      <p:sp>
        <p:nvSpPr>
          <p:cNvPr id="8" name="7 CuadroTexto"/>
          <p:cNvSpPr txBox="1"/>
          <p:nvPr/>
        </p:nvSpPr>
        <p:spPr>
          <a:xfrm>
            <a:off x="5076056" y="3789040"/>
            <a:ext cx="3923928" cy="369332"/>
          </a:xfrm>
          <a:prstGeom prst="rect">
            <a:avLst/>
          </a:prstGeom>
          <a:noFill/>
        </p:spPr>
        <p:txBody>
          <a:bodyPr wrap="square" rtlCol="0">
            <a:spAutoFit/>
          </a:bodyPr>
          <a:lstStyle/>
          <a:p>
            <a:r>
              <a:rPr lang="es-ES" b="1" dirty="0" smtClean="0"/>
              <a:t>Raman in solid state (</a:t>
            </a:r>
            <a:r>
              <a:rPr lang="el-GR" b="1" dirty="0" smtClean="0">
                <a:latin typeface="Times New Roman"/>
                <a:cs typeface="Times New Roman"/>
              </a:rPr>
              <a:t>λ</a:t>
            </a:r>
            <a:r>
              <a:rPr lang="es-ES" b="1" baseline="-25000" dirty="0" smtClean="0">
                <a:latin typeface="Times New Roman"/>
                <a:cs typeface="Times New Roman"/>
              </a:rPr>
              <a:t>exc</a:t>
            </a:r>
            <a:r>
              <a:rPr lang="es-ES" b="1" dirty="0" smtClean="0">
                <a:latin typeface="Times New Roman"/>
                <a:cs typeface="Times New Roman"/>
              </a:rPr>
              <a:t>= 1064 nm)</a:t>
            </a:r>
            <a:r>
              <a:rPr lang="es-ES" b="1" dirty="0" smtClean="0"/>
              <a:t>   </a:t>
            </a:r>
            <a:endParaRPr lang="es-ES" b="1" dirty="0"/>
          </a:p>
        </p:txBody>
      </p:sp>
      <p:sp>
        <p:nvSpPr>
          <p:cNvPr id="9" name="8 CuadroTexto"/>
          <p:cNvSpPr txBox="1"/>
          <p:nvPr/>
        </p:nvSpPr>
        <p:spPr>
          <a:xfrm>
            <a:off x="5292080" y="4869160"/>
            <a:ext cx="360040" cy="707886"/>
          </a:xfrm>
          <a:prstGeom prst="rect">
            <a:avLst/>
          </a:prstGeom>
          <a:noFill/>
        </p:spPr>
        <p:txBody>
          <a:bodyPr wrap="square" rtlCol="0">
            <a:spAutoFit/>
          </a:bodyPr>
          <a:lstStyle/>
          <a:p>
            <a:r>
              <a:rPr lang="es-ES" sz="4000" dirty="0" smtClean="0">
                <a:latin typeface="Times New Roman"/>
                <a:cs typeface="Times New Roman"/>
              </a:rPr>
              <a:t>}</a:t>
            </a:r>
            <a:endParaRPr lang="es-ES" sz="4000" dirty="0"/>
          </a:p>
        </p:txBody>
      </p:sp>
      <p:sp>
        <p:nvSpPr>
          <p:cNvPr id="12" name="11 CuadroTexto"/>
          <p:cNvSpPr txBox="1"/>
          <p:nvPr/>
        </p:nvSpPr>
        <p:spPr>
          <a:xfrm>
            <a:off x="1043608" y="6381328"/>
            <a:ext cx="7884368" cy="307777"/>
          </a:xfrm>
          <a:prstGeom prst="rect">
            <a:avLst/>
          </a:prstGeom>
          <a:noFill/>
        </p:spPr>
        <p:txBody>
          <a:bodyPr wrap="square" rtlCol="0">
            <a:spAutoFit/>
          </a:bodyPr>
          <a:lstStyle/>
          <a:p>
            <a:r>
              <a:rPr lang="es-ES" sz="1400" b="1" i="1" dirty="0" smtClean="0">
                <a:solidFill>
                  <a:srgbClr val="FF11B5"/>
                </a:solidFill>
                <a:latin typeface="Times New Roman" pitchFamily="18" charset="0"/>
                <a:cs typeface="Times New Roman" pitchFamily="18" charset="0"/>
              </a:rPr>
              <a:t>A. Garcia-Leis, J.V. Garcia-Ramos and S. Sanchez-Cortes. JPC C. (2013) DOI: 10.1021/jp401737y</a:t>
            </a:r>
            <a:endParaRPr lang="es-ES" sz="1400" b="1" i="1" dirty="0">
              <a:solidFill>
                <a:srgbClr val="FF11B5"/>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476672"/>
            <a:ext cx="7498080" cy="504056"/>
          </a:xfrm>
        </p:spPr>
        <p:txBody>
          <a:bodyPr>
            <a:normAutofit fontScale="90000"/>
          </a:bodyPr>
          <a:lstStyle/>
          <a:p>
            <a:r>
              <a:rPr lang="en-US" altLang="es-ES" sz="3100" b="1" dirty="0" smtClean="0">
                <a:solidFill>
                  <a:srgbClr val="C00000"/>
                </a:solidFill>
                <a:latin typeface="FrankRuehl" pitchFamily="34" charset="-79"/>
                <a:cs typeface="FrankRuehl" pitchFamily="34" charset="-79"/>
              </a:rPr>
              <a:t>Tailoring the size and shape of Silver Nanostars </a:t>
            </a:r>
            <a:r>
              <a:rPr lang="en-US" altLang="es-ES" sz="4400" b="1" dirty="0" smtClean="0">
                <a:solidFill>
                  <a:srgbClr val="C00000"/>
                </a:solidFill>
                <a:latin typeface="FrankRuehl" pitchFamily="34" charset="-79"/>
                <a:cs typeface="FrankRuehl" pitchFamily="34" charset="-79"/>
              </a:rPr>
              <a:t/>
            </a:r>
            <a:br>
              <a:rPr lang="en-US" altLang="es-ES" sz="4400" b="1" dirty="0" smtClean="0">
                <a:solidFill>
                  <a:srgbClr val="C00000"/>
                </a:solidFill>
                <a:latin typeface="FrankRuehl" pitchFamily="34" charset="-79"/>
                <a:cs typeface="FrankRuehl" pitchFamily="34" charset="-79"/>
              </a:rPr>
            </a:br>
            <a:endParaRPr lang="es-ES" dirty="0"/>
          </a:p>
        </p:txBody>
      </p:sp>
      <p:pic>
        <p:nvPicPr>
          <p:cNvPr id="4" name="128 Imagen" descr="TEM 1-8_5min2.png"/>
          <p:cNvPicPr>
            <a:picLocks noGrp="1" noChangeAspect="1"/>
          </p:cNvPicPr>
          <p:nvPr>
            <p:ph idx="1"/>
          </p:nvPr>
        </p:nvPicPr>
        <p:blipFill>
          <a:blip r:embed="rId2" cstate="print"/>
          <a:srcRect/>
          <a:stretch>
            <a:fillRect/>
          </a:stretch>
        </p:blipFill>
        <p:spPr bwMode="auto">
          <a:xfrm>
            <a:off x="2411760" y="1484784"/>
            <a:ext cx="5836916" cy="3660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41 CuadroTexto"/>
          <p:cNvSpPr txBox="1">
            <a:spLocks noGrp="1" noChangeArrowheads="1"/>
          </p:cNvSpPr>
          <p:nvPr>
            <p:ph idx="1"/>
          </p:nvPr>
        </p:nvSpPr>
        <p:spPr bwMode="auto">
          <a:xfrm>
            <a:off x="1475656" y="260648"/>
            <a:ext cx="7498080" cy="1723549"/>
          </a:xfrm>
          <a:prstGeom prst="rect">
            <a:avLst/>
          </a:prstGeom>
          <a:noFill/>
          <a:ln w="50800">
            <a:solidFill>
              <a:schemeClr val="accent4">
                <a:lumMod val="75000"/>
              </a:schemeClr>
            </a:solidFill>
            <a:miter lim="800000"/>
            <a:headEnd/>
            <a:tailEnd/>
          </a:ln>
        </p:spPr>
        <p:txBody>
          <a:bodyPr>
            <a:spAutoFit/>
          </a:bodyPr>
          <a:lstStyle/>
          <a:p>
            <a:pPr algn="ctr">
              <a:buNone/>
              <a:defRPr/>
            </a:pPr>
            <a:r>
              <a:rPr lang="en-US" sz="1800" b="1" dirty="0" smtClean="0">
                <a:solidFill>
                  <a:srgbClr val="FF0000"/>
                </a:solidFill>
                <a:latin typeface="Arial Narrow" pitchFamily="34" charset="0"/>
                <a:cs typeface="David" pitchFamily="34" charset="-79"/>
              </a:rPr>
              <a:t>   Preparation of a colloidal </a:t>
            </a:r>
            <a:r>
              <a:rPr lang="en-US" sz="1800" b="1" dirty="0">
                <a:solidFill>
                  <a:srgbClr val="FF0000"/>
                </a:solidFill>
                <a:latin typeface="Arial Narrow" pitchFamily="34" charset="0"/>
                <a:cs typeface="David" pitchFamily="34" charset="-79"/>
              </a:rPr>
              <a:t>suspension of </a:t>
            </a:r>
            <a:r>
              <a:rPr lang="en-US" sz="1800" b="1" dirty="0" smtClean="0">
                <a:solidFill>
                  <a:srgbClr val="FF0000"/>
                </a:solidFill>
                <a:latin typeface="Arial Narrow" pitchFamily="34" charset="0"/>
                <a:cs typeface="David" pitchFamily="34" charset="-79"/>
              </a:rPr>
              <a:t>Silver Nano Stars </a:t>
            </a:r>
          </a:p>
          <a:p>
            <a:pPr algn="just">
              <a:buNone/>
              <a:defRPr/>
            </a:pPr>
            <a:r>
              <a:rPr lang="en-US" sz="1800" b="1" dirty="0" smtClean="0">
                <a:latin typeface="Arial Narrow" pitchFamily="34" charset="0"/>
                <a:cs typeface="David" pitchFamily="34" charset="-79"/>
              </a:rPr>
              <a:t>Chemical </a:t>
            </a:r>
            <a:r>
              <a:rPr lang="en-US" sz="1800" b="1" dirty="0">
                <a:latin typeface="Arial Narrow" pitchFamily="34" charset="0"/>
                <a:cs typeface="David" pitchFamily="34" charset="-79"/>
              </a:rPr>
              <a:t>reduction of Ag</a:t>
            </a:r>
            <a:r>
              <a:rPr lang="en-US" sz="1800" b="1" baseline="30000" dirty="0">
                <a:latin typeface="Arial Narrow" pitchFamily="34" charset="0"/>
                <a:cs typeface="David" pitchFamily="34" charset="-79"/>
              </a:rPr>
              <a:t>+</a:t>
            </a:r>
            <a:r>
              <a:rPr lang="en-US" sz="1800" b="1" dirty="0">
                <a:latin typeface="Arial Narrow" pitchFamily="34" charset="0"/>
                <a:cs typeface="David" pitchFamily="34" charset="-79"/>
              </a:rPr>
              <a:t> in two </a:t>
            </a:r>
            <a:r>
              <a:rPr lang="en-US" sz="1800" b="1" dirty="0" smtClean="0">
                <a:latin typeface="Arial Narrow" pitchFamily="34" charset="0"/>
                <a:cs typeface="David" pitchFamily="34" charset="-79"/>
              </a:rPr>
              <a:t>steps:</a:t>
            </a:r>
          </a:p>
          <a:p>
            <a:pPr algn="just">
              <a:buNone/>
              <a:defRPr/>
            </a:pPr>
            <a:r>
              <a:rPr lang="en-US" sz="1800" b="1" dirty="0" smtClean="0">
                <a:latin typeface="Arial Narrow" pitchFamily="34" charset="0"/>
                <a:cs typeface="David" pitchFamily="34" charset="-79"/>
              </a:rPr>
              <a:t>Step 1: Reduction agent is a </a:t>
            </a:r>
            <a:r>
              <a:rPr lang="en-US" sz="1800" b="1" dirty="0">
                <a:latin typeface="Arial Narrow" pitchFamily="34" charset="0"/>
                <a:cs typeface="David" pitchFamily="34" charset="-79"/>
              </a:rPr>
              <a:t>neutral </a:t>
            </a:r>
            <a:r>
              <a:rPr lang="en-US" sz="1800" b="1" dirty="0" smtClean="0">
                <a:latin typeface="Arial Narrow" pitchFamily="34" charset="0"/>
                <a:cs typeface="David" pitchFamily="34" charset="-79"/>
              </a:rPr>
              <a:t>Hydroxilamine solution</a:t>
            </a:r>
          </a:p>
          <a:p>
            <a:pPr algn="just">
              <a:buNone/>
              <a:defRPr/>
            </a:pPr>
            <a:r>
              <a:rPr lang="en-US" sz="1800" b="1" dirty="0" smtClean="0">
                <a:latin typeface="Arial Narrow" pitchFamily="34" charset="0"/>
                <a:cs typeface="David" pitchFamily="34" charset="-79"/>
              </a:rPr>
              <a:t>Step 2: After a time T1, a 1% citrate solution is added. </a:t>
            </a:r>
          </a:p>
          <a:p>
            <a:pPr algn="just">
              <a:buNone/>
              <a:defRPr/>
            </a:pPr>
            <a:r>
              <a:rPr lang="en-US" sz="1400" b="1" dirty="0" smtClean="0">
                <a:solidFill>
                  <a:srgbClr val="00B050"/>
                </a:solidFill>
                <a:latin typeface="Arial Narrow" pitchFamily="34" charset="0"/>
                <a:cs typeface="David" pitchFamily="34" charset="-79"/>
              </a:rPr>
              <a:t>The </a:t>
            </a:r>
            <a:r>
              <a:rPr lang="en-US" sz="1400" b="1" dirty="0">
                <a:solidFill>
                  <a:srgbClr val="00B050"/>
                </a:solidFill>
                <a:latin typeface="Arial Narrow" pitchFamily="34" charset="0"/>
                <a:cs typeface="David" pitchFamily="34" charset="-79"/>
              </a:rPr>
              <a:t>great novelty of this method is the use of neutral HA and the no use of strong surfactant agents.</a:t>
            </a:r>
          </a:p>
        </p:txBody>
      </p:sp>
      <p:grpSp>
        <p:nvGrpSpPr>
          <p:cNvPr id="2" name="4 Grupo"/>
          <p:cNvGrpSpPr/>
          <p:nvPr/>
        </p:nvGrpSpPr>
        <p:grpSpPr>
          <a:xfrm>
            <a:off x="1979712" y="2204864"/>
            <a:ext cx="6309755" cy="2249091"/>
            <a:chOff x="3926444" y="9794875"/>
            <a:chExt cx="10384174" cy="2894212"/>
          </a:xfrm>
        </p:grpSpPr>
        <p:sp>
          <p:nvSpPr>
            <p:cNvPr id="6" name="121 CuadroTexto"/>
            <p:cNvSpPr txBox="1">
              <a:spLocks noChangeArrowheads="1"/>
            </p:cNvSpPr>
            <p:nvPr/>
          </p:nvSpPr>
          <p:spPr bwMode="auto">
            <a:xfrm>
              <a:off x="5943600" y="9794875"/>
              <a:ext cx="6480175" cy="669330"/>
            </a:xfrm>
            <a:prstGeom prst="rect">
              <a:avLst/>
            </a:prstGeom>
            <a:noFill/>
            <a:ln w="63500" cmpd="thickThin">
              <a:solidFill>
                <a:schemeClr val="accent4">
                  <a:lumMod val="75000"/>
                </a:schemeClr>
              </a:solidFill>
              <a:miter lim="800000"/>
              <a:headEnd/>
              <a:tailEnd/>
            </a:ln>
          </p:spPr>
          <p:txBody>
            <a:bodyPr wrap="square" lIns="88386" tIns="44193" rIns="88386" bIns="44193">
              <a:spAutoFit/>
            </a:bodyPr>
            <a:lstStyle/>
            <a:p>
              <a:pPr algn="ctr">
                <a:defRPr/>
              </a:pPr>
              <a:r>
                <a:rPr lang="es-ES" sz="1400" b="1" dirty="0">
                  <a:solidFill>
                    <a:srgbClr val="002060"/>
                  </a:solidFill>
                  <a:latin typeface="David" pitchFamily="34" charset="-79"/>
                  <a:cs typeface="David" pitchFamily="34" charset="-79"/>
                </a:rPr>
                <a:t>Experimental </a:t>
              </a:r>
              <a:r>
                <a:rPr lang="en-US" sz="1400" b="1" dirty="0">
                  <a:solidFill>
                    <a:srgbClr val="002060"/>
                  </a:solidFill>
                  <a:latin typeface="David" pitchFamily="34" charset="-79"/>
                  <a:cs typeface="David" pitchFamily="34" charset="-79"/>
                </a:rPr>
                <a:t>Conditions</a:t>
              </a:r>
            </a:p>
            <a:p>
              <a:pPr algn="ctr">
                <a:defRPr/>
              </a:pPr>
              <a:r>
                <a:rPr lang="en-US" sz="1400" b="1" dirty="0">
                  <a:solidFill>
                    <a:schemeClr val="bg2">
                      <a:lumMod val="25000"/>
                    </a:schemeClr>
                  </a:solidFill>
                  <a:latin typeface="David" pitchFamily="34" charset="-79"/>
                  <a:cs typeface="David" pitchFamily="34" charset="-79"/>
                </a:rPr>
                <a:t>24 different samples of </a:t>
              </a:r>
              <a:r>
                <a:rPr lang="en-US" sz="1400" b="1" dirty="0" err="1">
                  <a:solidFill>
                    <a:schemeClr val="bg2">
                      <a:lumMod val="25000"/>
                    </a:schemeClr>
                  </a:solidFill>
                  <a:latin typeface="David" pitchFamily="34" charset="-79"/>
                  <a:cs typeface="David" pitchFamily="34" charset="-79"/>
                </a:rPr>
                <a:t>AgNS</a:t>
              </a:r>
              <a:endParaRPr lang="en-US" sz="1400" b="1" dirty="0">
                <a:solidFill>
                  <a:schemeClr val="bg2">
                    <a:lumMod val="25000"/>
                  </a:schemeClr>
                </a:solidFill>
                <a:latin typeface="David" pitchFamily="34" charset="-79"/>
                <a:cs typeface="David" pitchFamily="34" charset="-79"/>
              </a:endParaRPr>
            </a:p>
          </p:txBody>
        </p:sp>
        <p:cxnSp>
          <p:nvCxnSpPr>
            <p:cNvPr id="7" name="6 Conector recto de flecha"/>
            <p:cNvCxnSpPr/>
            <p:nvPr/>
          </p:nvCxnSpPr>
          <p:spPr>
            <a:xfrm flipH="1">
              <a:off x="5111504" y="10443513"/>
              <a:ext cx="900112" cy="719137"/>
            </a:xfrm>
            <a:prstGeom prst="straightConnector1">
              <a:avLst/>
            </a:prstGeom>
            <a:ln w="63500" cmpd="thickThi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10562778" y="10443513"/>
              <a:ext cx="0" cy="719138"/>
            </a:xfrm>
            <a:prstGeom prst="straightConnector1">
              <a:avLst/>
            </a:prstGeom>
            <a:ln w="63500" cmpd="thickThi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11984850" y="10443511"/>
              <a:ext cx="719138" cy="719138"/>
            </a:xfrm>
            <a:prstGeom prst="straightConnector1">
              <a:avLst/>
            </a:prstGeom>
            <a:ln w="63500" cmpd="thickThi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43 CuadroTexto"/>
            <p:cNvSpPr txBox="1">
              <a:spLocks noChangeArrowheads="1"/>
            </p:cNvSpPr>
            <p:nvPr/>
          </p:nvSpPr>
          <p:spPr bwMode="auto">
            <a:xfrm>
              <a:off x="3926444" y="11184813"/>
              <a:ext cx="2767013" cy="954107"/>
            </a:xfrm>
            <a:prstGeom prst="rect">
              <a:avLst/>
            </a:prstGeom>
            <a:noFill/>
            <a:ln w="9525">
              <a:noFill/>
              <a:miter lim="800000"/>
              <a:headEnd/>
              <a:tailEnd/>
            </a:ln>
          </p:spPr>
          <p:txBody>
            <a:bodyPr>
              <a:spAutoFit/>
            </a:bodyPr>
            <a:lstStyle/>
            <a:p>
              <a:pPr algn="ctr"/>
              <a:r>
                <a:rPr lang="es-ES" altLang="es-ES" sz="1400" b="1" dirty="0">
                  <a:solidFill>
                    <a:srgbClr val="0070C0"/>
                  </a:solidFill>
                  <a:latin typeface="David" pitchFamily="34" charset="-79"/>
                  <a:cs typeface="David" pitchFamily="34" charset="-79"/>
                </a:rPr>
                <a:t>[HA]</a:t>
              </a:r>
            </a:p>
            <a:p>
              <a:pPr>
                <a:buFont typeface="Wingdings" pitchFamily="2" charset="2"/>
                <a:buChar char="ü"/>
              </a:pPr>
              <a:r>
                <a:rPr lang="es-ES" altLang="es-ES" sz="1400" dirty="0">
                  <a:latin typeface="David" pitchFamily="34" charset="-79"/>
                  <a:cs typeface="David" pitchFamily="34" charset="-79"/>
                </a:rPr>
                <a:t> 30.1 mM </a:t>
              </a:r>
            </a:p>
            <a:p>
              <a:pPr>
                <a:buFont typeface="Wingdings" pitchFamily="2" charset="2"/>
                <a:buChar char="ü"/>
              </a:pPr>
              <a:r>
                <a:rPr lang="es-ES" altLang="es-ES" sz="1400" dirty="0">
                  <a:latin typeface="David" pitchFamily="34" charset="-79"/>
                  <a:cs typeface="David" pitchFamily="34" charset="-79"/>
                </a:rPr>
                <a:t> 60.2 mM</a:t>
              </a:r>
            </a:p>
            <a:p>
              <a:pPr>
                <a:buFont typeface="Wingdings" pitchFamily="2" charset="2"/>
                <a:buChar char="ü"/>
              </a:pPr>
              <a:r>
                <a:rPr lang="es-ES" altLang="es-ES" sz="1400" dirty="0">
                  <a:latin typeface="David" pitchFamily="34" charset="-79"/>
                  <a:cs typeface="David" pitchFamily="34" charset="-79"/>
                </a:rPr>
                <a:t> 130 mM</a:t>
              </a:r>
            </a:p>
          </p:txBody>
        </p:sp>
        <p:sp>
          <p:nvSpPr>
            <p:cNvPr id="11" name="44 CuadroTexto"/>
            <p:cNvSpPr txBox="1">
              <a:spLocks noChangeArrowheads="1"/>
            </p:cNvSpPr>
            <p:nvPr/>
          </p:nvSpPr>
          <p:spPr bwMode="auto">
            <a:xfrm>
              <a:off x="6652081" y="11277475"/>
              <a:ext cx="2503486" cy="523220"/>
            </a:xfrm>
            <a:prstGeom prst="rect">
              <a:avLst/>
            </a:prstGeom>
            <a:noFill/>
            <a:ln w="9525">
              <a:noFill/>
              <a:miter lim="800000"/>
              <a:headEnd/>
              <a:tailEnd/>
            </a:ln>
          </p:spPr>
          <p:txBody>
            <a:bodyPr>
              <a:spAutoFit/>
            </a:bodyPr>
            <a:lstStyle/>
            <a:p>
              <a:pPr algn="ctr"/>
              <a:r>
                <a:rPr lang="es-ES" altLang="es-ES" sz="1400" b="1" dirty="0">
                  <a:solidFill>
                    <a:srgbClr val="008E40"/>
                  </a:solidFill>
                  <a:latin typeface="David" pitchFamily="34" charset="-79"/>
                  <a:cs typeface="David" pitchFamily="34" charset="-79"/>
                </a:rPr>
                <a:t>[Ag+]</a:t>
              </a:r>
            </a:p>
            <a:p>
              <a:pPr algn="ctr">
                <a:buFont typeface="Wingdings" pitchFamily="2" charset="2"/>
                <a:buChar char="ü"/>
              </a:pPr>
              <a:r>
                <a:rPr lang="es-ES" altLang="es-ES" sz="1400" dirty="0">
                  <a:latin typeface="David" pitchFamily="34" charset="-79"/>
                  <a:cs typeface="David" pitchFamily="34" charset="-79"/>
                </a:rPr>
                <a:t>1.11 mM </a:t>
              </a:r>
            </a:p>
          </p:txBody>
        </p:sp>
        <p:sp>
          <p:nvSpPr>
            <p:cNvPr id="12" name="11 CuadroTexto"/>
            <p:cNvSpPr txBox="1"/>
            <p:nvPr/>
          </p:nvSpPr>
          <p:spPr>
            <a:xfrm>
              <a:off x="9140707" y="11277475"/>
              <a:ext cx="2681286" cy="673299"/>
            </a:xfrm>
            <a:prstGeom prst="rect">
              <a:avLst/>
            </a:prstGeom>
            <a:noFill/>
          </p:spPr>
          <p:txBody>
            <a:bodyPr>
              <a:spAutoFit/>
            </a:bodyPr>
            <a:lstStyle/>
            <a:p>
              <a:pPr algn="ctr">
                <a:defRPr/>
              </a:pPr>
              <a:r>
                <a:rPr lang="es-ES" sz="1400" b="1" dirty="0">
                  <a:solidFill>
                    <a:schemeClr val="accent6">
                      <a:lumMod val="75000"/>
                    </a:schemeClr>
                  </a:solidFill>
                  <a:latin typeface="David" pitchFamily="34" charset="-79"/>
                  <a:cs typeface="David" pitchFamily="34" charset="-79"/>
                </a:rPr>
                <a:t>V(CIT)</a:t>
              </a:r>
            </a:p>
            <a:p>
              <a:pPr algn="ctr">
                <a:buFont typeface="Wingdings" pitchFamily="2" charset="2"/>
                <a:buChar char="ü"/>
                <a:defRPr/>
              </a:pPr>
              <a:r>
                <a:rPr lang="es-ES" sz="1400" dirty="0">
                  <a:latin typeface="David" pitchFamily="34" charset="-79"/>
                  <a:cs typeface="David" pitchFamily="34" charset="-79"/>
                </a:rPr>
                <a:t>100 µL </a:t>
              </a:r>
            </a:p>
          </p:txBody>
        </p:sp>
        <p:sp>
          <p:nvSpPr>
            <p:cNvPr id="13" name="50 CuadroTexto"/>
            <p:cNvSpPr txBox="1">
              <a:spLocks noChangeArrowheads="1"/>
            </p:cNvSpPr>
            <p:nvPr/>
          </p:nvSpPr>
          <p:spPr bwMode="auto">
            <a:xfrm>
              <a:off x="11629332" y="10906825"/>
              <a:ext cx="2681286" cy="1782262"/>
            </a:xfrm>
            <a:prstGeom prst="rect">
              <a:avLst/>
            </a:prstGeom>
            <a:noFill/>
            <a:ln w="9525">
              <a:noFill/>
              <a:miter lim="800000"/>
              <a:headEnd/>
              <a:tailEnd/>
            </a:ln>
          </p:spPr>
          <p:txBody>
            <a:bodyPr>
              <a:spAutoFit/>
            </a:bodyPr>
            <a:lstStyle/>
            <a:p>
              <a:pPr algn="ctr"/>
              <a:r>
                <a:rPr lang="es-ES" altLang="es-ES" sz="1400" b="1" dirty="0">
                  <a:solidFill>
                    <a:srgbClr val="FF0000"/>
                  </a:solidFill>
                  <a:latin typeface="David" pitchFamily="34" charset="-79"/>
                  <a:cs typeface="David" pitchFamily="34" charset="-79"/>
                </a:rPr>
                <a:t>T1</a:t>
              </a:r>
            </a:p>
            <a:p>
              <a:pPr algn="ctr">
                <a:buFont typeface="Wingdings" pitchFamily="2" charset="2"/>
                <a:buChar char="ü"/>
              </a:pPr>
              <a:r>
                <a:rPr lang="es-ES" altLang="es-ES" sz="1400" dirty="0">
                  <a:latin typeface="David" pitchFamily="34" charset="-79"/>
                  <a:cs typeface="David" pitchFamily="34" charset="-79"/>
                </a:rPr>
                <a:t>  5 min.</a:t>
              </a:r>
            </a:p>
            <a:p>
              <a:pPr algn="ctr">
                <a:buFont typeface="Wingdings" pitchFamily="2" charset="2"/>
                <a:buChar char="ü"/>
              </a:pPr>
              <a:r>
                <a:rPr lang="es-ES" altLang="es-ES" sz="1400" dirty="0" smtClean="0">
                  <a:latin typeface="David" pitchFamily="34" charset="-79"/>
                  <a:cs typeface="David" pitchFamily="34" charset="-79"/>
                </a:rPr>
                <a:t>60 m0.11 mM</a:t>
              </a:r>
            </a:p>
            <a:p>
              <a:pPr algn="ctr">
                <a:buFont typeface="Wingdings" pitchFamily="2" charset="2"/>
                <a:buChar char="ü"/>
                <a:defRPr/>
              </a:pPr>
              <a:r>
                <a:rPr lang="es-ES" sz="1400" dirty="0">
                  <a:latin typeface="David" pitchFamily="34" charset="-79"/>
                  <a:cs typeface="David" pitchFamily="34" charset="-79"/>
                </a:rPr>
                <a:t>10 µL</a:t>
              </a:r>
            </a:p>
            <a:p>
              <a:pPr algn="ctr">
                <a:buFont typeface="Wingdings" pitchFamily="2" charset="2"/>
                <a:buChar char="ü"/>
              </a:pPr>
              <a:r>
                <a:rPr lang="es-ES" altLang="es-ES" sz="1400" dirty="0" smtClean="0">
                  <a:latin typeface="David" pitchFamily="34" charset="-79"/>
                  <a:cs typeface="David" pitchFamily="34" charset="-79"/>
                </a:rPr>
                <a:t>30 min.</a:t>
              </a:r>
            </a:p>
            <a:p>
              <a:pPr algn="ctr">
                <a:buFont typeface="Wingdings" pitchFamily="2" charset="2"/>
                <a:buChar char="ü"/>
              </a:pPr>
              <a:r>
                <a:rPr lang="es-ES" altLang="es-ES" sz="1400" dirty="0" smtClean="0">
                  <a:latin typeface="David" pitchFamily="34" charset="-79"/>
                  <a:cs typeface="David" pitchFamily="34" charset="-79"/>
                </a:rPr>
                <a:t>in</a:t>
              </a:r>
              <a:r>
                <a:rPr lang="es-ES" altLang="es-ES" sz="1400" dirty="0">
                  <a:latin typeface="David" pitchFamily="34" charset="-79"/>
                  <a:cs typeface="David" pitchFamily="34" charset="-79"/>
                </a:rPr>
                <a:t>.</a:t>
              </a:r>
            </a:p>
          </p:txBody>
        </p:sp>
        <p:cxnSp>
          <p:nvCxnSpPr>
            <p:cNvPr id="14" name="13 Conector recto de flecha"/>
            <p:cNvCxnSpPr/>
            <p:nvPr/>
          </p:nvCxnSpPr>
          <p:spPr>
            <a:xfrm>
              <a:off x="7837141" y="10443513"/>
              <a:ext cx="0" cy="719138"/>
            </a:xfrm>
            <a:prstGeom prst="straightConnector1">
              <a:avLst/>
            </a:prstGeom>
            <a:ln w="63500" cmpd="thickThi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 name="14 CuadroTexto"/>
          <p:cNvSpPr txBox="1"/>
          <p:nvPr/>
        </p:nvSpPr>
        <p:spPr>
          <a:xfrm>
            <a:off x="1907704" y="4797152"/>
            <a:ext cx="5544616" cy="1200329"/>
          </a:xfrm>
          <a:prstGeom prst="rect">
            <a:avLst/>
          </a:prstGeom>
          <a:noFill/>
        </p:spPr>
        <p:txBody>
          <a:bodyPr wrap="square" rtlCol="0">
            <a:spAutoFit/>
          </a:bodyPr>
          <a:lstStyle/>
          <a:p>
            <a:pPr algn="just">
              <a:defRPr/>
            </a:pPr>
            <a:r>
              <a:rPr lang="en-US" sz="1400" b="1" dirty="0" smtClean="0">
                <a:solidFill>
                  <a:srgbClr val="0000FF"/>
                </a:solidFill>
                <a:latin typeface="David" pitchFamily="34" charset="-79"/>
                <a:cs typeface="David" pitchFamily="34" charset="-79"/>
              </a:rPr>
              <a:t>[HA]</a:t>
            </a:r>
            <a:r>
              <a:rPr lang="en-US" sz="1400" b="1" dirty="0" smtClean="0">
                <a:latin typeface="David" pitchFamily="34" charset="-79"/>
                <a:cs typeface="David" pitchFamily="34" charset="-79"/>
              </a:rPr>
              <a:t> </a:t>
            </a:r>
            <a:r>
              <a:rPr lang="en-US" b="1" dirty="0" smtClean="0">
                <a:latin typeface="David" pitchFamily="34" charset="-79"/>
                <a:cs typeface="David" pitchFamily="34" charset="-79"/>
              </a:rPr>
              <a:t>= concentration of hydroxylamine solution  </a:t>
            </a:r>
          </a:p>
          <a:p>
            <a:pPr algn="just">
              <a:defRPr/>
            </a:pPr>
            <a:r>
              <a:rPr lang="en-US" sz="1400" b="1" dirty="0" smtClean="0">
                <a:solidFill>
                  <a:srgbClr val="00B050"/>
                </a:solidFill>
                <a:latin typeface="David" pitchFamily="34" charset="-79"/>
                <a:cs typeface="David" pitchFamily="34" charset="-79"/>
              </a:rPr>
              <a:t>[Ag</a:t>
            </a:r>
            <a:r>
              <a:rPr lang="en-US" sz="1400" b="1" baseline="30000" dirty="0" smtClean="0">
                <a:solidFill>
                  <a:srgbClr val="00B050"/>
                </a:solidFill>
                <a:latin typeface="David" pitchFamily="34" charset="-79"/>
                <a:cs typeface="David" pitchFamily="34" charset="-79"/>
              </a:rPr>
              <a:t>+</a:t>
            </a:r>
            <a:r>
              <a:rPr lang="en-US" sz="1400" b="1" dirty="0" smtClean="0">
                <a:solidFill>
                  <a:srgbClr val="00B050"/>
                </a:solidFill>
                <a:latin typeface="David" pitchFamily="34" charset="-79"/>
                <a:cs typeface="David" pitchFamily="34" charset="-79"/>
              </a:rPr>
              <a:t>] </a:t>
            </a:r>
            <a:r>
              <a:rPr lang="en-US" b="1" dirty="0" smtClean="0">
                <a:latin typeface="David" pitchFamily="34" charset="-79"/>
                <a:cs typeface="David" pitchFamily="34" charset="-79"/>
              </a:rPr>
              <a:t>= concentration of silver nitrate solution  </a:t>
            </a:r>
          </a:p>
          <a:p>
            <a:pPr algn="just">
              <a:defRPr/>
            </a:pPr>
            <a:r>
              <a:rPr lang="en-US" sz="1400" b="1" dirty="0" smtClean="0">
                <a:solidFill>
                  <a:srgbClr val="0000CC"/>
                </a:solidFill>
                <a:latin typeface="David" pitchFamily="34" charset="-79"/>
                <a:cs typeface="David" pitchFamily="34" charset="-79"/>
              </a:rPr>
              <a:t>V(CIT)</a:t>
            </a:r>
            <a:r>
              <a:rPr lang="en-US" sz="1400" b="1" dirty="0" smtClean="0">
                <a:latin typeface="David" pitchFamily="34" charset="-79"/>
                <a:cs typeface="David" pitchFamily="34" charset="-79"/>
              </a:rPr>
              <a:t> </a:t>
            </a:r>
            <a:r>
              <a:rPr lang="en-US" b="1" dirty="0" smtClean="0">
                <a:latin typeface="David" pitchFamily="34" charset="-79"/>
                <a:cs typeface="David" pitchFamily="34" charset="-79"/>
              </a:rPr>
              <a:t>= added volume of 1% citrate solution </a:t>
            </a:r>
          </a:p>
          <a:p>
            <a:pPr algn="just">
              <a:defRPr/>
            </a:pPr>
            <a:r>
              <a:rPr lang="en-US" sz="1400" b="1" dirty="0" smtClean="0">
                <a:solidFill>
                  <a:srgbClr val="FF0000"/>
                </a:solidFill>
                <a:latin typeface="David" pitchFamily="34" charset="-79"/>
                <a:cs typeface="David" pitchFamily="34" charset="-79"/>
              </a:rPr>
              <a:t>T1</a:t>
            </a:r>
            <a:r>
              <a:rPr lang="en-US" sz="1400" b="1" dirty="0" smtClean="0">
                <a:latin typeface="David" pitchFamily="34" charset="-79"/>
                <a:cs typeface="David" pitchFamily="34" charset="-79"/>
              </a:rPr>
              <a:t> </a:t>
            </a:r>
            <a:r>
              <a:rPr lang="en-US" b="1" dirty="0" smtClean="0">
                <a:latin typeface="David" pitchFamily="34" charset="-79"/>
                <a:cs typeface="David" pitchFamily="34" charset="-79"/>
              </a:rPr>
              <a:t>= the waiting time before adding the CIT solution </a:t>
            </a:r>
            <a:endParaRPr lang="en-US" b="1" dirty="0">
              <a:latin typeface="David" pitchFamily="34" charset="-79"/>
              <a:cs typeface="David" pitchFamily="34"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126 Imagen" descr="PCA NSAg morf 220114.png"/>
          <p:cNvPicPr>
            <a:picLocks noGrp="1" noChangeAspect="1"/>
          </p:cNvPicPr>
          <p:nvPr>
            <p:ph idx="1"/>
          </p:nvPr>
        </p:nvPicPr>
        <p:blipFill>
          <a:blip r:embed="rId2" cstate="print"/>
          <a:srcRect b="-655"/>
          <a:stretch>
            <a:fillRect/>
          </a:stretch>
        </p:blipFill>
        <p:spPr bwMode="auto">
          <a:xfrm>
            <a:off x="2843808" y="908720"/>
            <a:ext cx="4010540" cy="3816424"/>
          </a:xfrm>
          <a:prstGeom prst="rect">
            <a:avLst/>
          </a:prstGeom>
          <a:noFill/>
          <a:ln w="9525">
            <a:noFill/>
            <a:miter lim="800000"/>
            <a:headEnd/>
            <a:tailEnd/>
          </a:ln>
        </p:spPr>
      </p:pic>
      <p:sp>
        <p:nvSpPr>
          <p:cNvPr id="6" name="141 CuadroTexto"/>
          <p:cNvSpPr txBox="1">
            <a:spLocks noChangeArrowheads="1"/>
          </p:cNvSpPr>
          <p:nvPr/>
        </p:nvSpPr>
        <p:spPr bwMode="auto">
          <a:xfrm>
            <a:off x="1835696" y="5157192"/>
            <a:ext cx="6552728" cy="923330"/>
          </a:xfrm>
          <a:prstGeom prst="rect">
            <a:avLst/>
          </a:prstGeom>
          <a:noFill/>
          <a:ln w="50800">
            <a:solidFill>
              <a:schemeClr val="accent4">
                <a:lumMod val="75000"/>
              </a:schemeClr>
            </a:solidFill>
            <a:miter lim="800000"/>
            <a:headEnd/>
            <a:tailEnd/>
          </a:ln>
        </p:spPr>
        <p:txBody>
          <a:bodyPr wrap="square">
            <a:spAutoFit/>
          </a:bodyPr>
          <a:lstStyle/>
          <a:p>
            <a:pPr algn="just">
              <a:defRPr/>
            </a:pPr>
            <a:r>
              <a:rPr lang="en-US" b="1" dirty="0" smtClean="0">
                <a:solidFill>
                  <a:srgbClr val="00B050"/>
                </a:solidFill>
                <a:latin typeface="Arial Narrow" pitchFamily="34" charset="0"/>
                <a:cs typeface="David" pitchFamily="34" charset="-79"/>
              </a:rPr>
              <a:t>PCA </a:t>
            </a:r>
            <a:r>
              <a:rPr lang="en-US" b="1" dirty="0">
                <a:solidFill>
                  <a:srgbClr val="00B050"/>
                </a:solidFill>
                <a:latin typeface="Arial Narrow" pitchFamily="34" charset="0"/>
                <a:cs typeface="David" pitchFamily="34" charset="-79"/>
              </a:rPr>
              <a:t>data can be classified in seven groups formed by samples with similar features depending of: size (bigger or smaller), type of arm (longer or shorter) and type of tip (spiky or rounded). </a:t>
            </a:r>
            <a:endParaRPr lang="en-US" b="1" dirty="0" smtClean="0">
              <a:solidFill>
                <a:srgbClr val="00B050"/>
              </a:solidFill>
              <a:latin typeface="Arial Narrow" pitchFamily="34" charset="0"/>
              <a:cs typeface="David" pitchFamily="34" charset="-79"/>
            </a:endParaRPr>
          </a:p>
        </p:txBody>
      </p:sp>
      <p:sp>
        <p:nvSpPr>
          <p:cNvPr id="5" name="4 CuadroTexto"/>
          <p:cNvSpPr txBox="1"/>
          <p:nvPr/>
        </p:nvSpPr>
        <p:spPr>
          <a:xfrm>
            <a:off x="1979712" y="260648"/>
            <a:ext cx="6336704" cy="646331"/>
          </a:xfrm>
          <a:prstGeom prst="rect">
            <a:avLst/>
          </a:prstGeom>
          <a:noFill/>
        </p:spPr>
        <p:txBody>
          <a:bodyPr wrap="square" rtlCol="0">
            <a:spAutoFit/>
          </a:bodyPr>
          <a:lstStyle/>
          <a:p>
            <a:pPr algn="ctr">
              <a:defRPr/>
            </a:pPr>
            <a:r>
              <a:rPr lang="en-US" b="1" dirty="0" smtClean="0">
                <a:latin typeface="Arial Narrow" pitchFamily="34" charset="0"/>
                <a:cs typeface="David" pitchFamily="34" charset="-79"/>
              </a:rPr>
              <a:t>PCA graphic of scores and loadings of data obtained from morphological features of 24 AgNS samples.</a:t>
            </a:r>
            <a:endParaRPr lang="en-US" b="1" dirty="0">
              <a:latin typeface="Arial Narrow" pitchFamily="34" charset="0"/>
              <a:cs typeface="David" pitchFamily="34" charset="-79"/>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7 Grupo"/>
          <p:cNvGrpSpPr>
            <a:grpSpLocks/>
          </p:cNvGrpSpPr>
          <p:nvPr/>
        </p:nvGrpSpPr>
        <p:grpSpPr bwMode="auto">
          <a:xfrm>
            <a:off x="3563888" y="1124744"/>
            <a:ext cx="3082429" cy="4392488"/>
            <a:chOff x="18118" y="30765419"/>
            <a:chExt cx="10081246" cy="9661194"/>
          </a:xfrm>
        </p:grpSpPr>
        <p:pic>
          <p:nvPicPr>
            <p:cNvPr id="10" name="63 Imagen" descr="coloides NSAg crecimiento.png"/>
            <p:cNvPicPr>
              <a:picLocks noChangeAspect="1"/>
            </p:cNvPicPr>
            <p:nvPr/>
          </p:nvPicPr>
          <p:blipFill>
            <a:blip r:embed="rId2" cstate="print"/>
            <a:srcRect/>
            <a:stretch>
              <a:fillRect/>
            </a:stretch>
          </p:blipFill>
          <p:spPr bwMode="auto">
            <a:xfrm>
              <a:off x="18118" y="30765419"/>
              <a:ext cx="10081246" cy="9661194"/>
            </a:xfrm>
            <a:prstGeom prst="rect">
              <a:avLst/>
            </a:prstGeom>
            <a:noFill/>
            <a:ln w="9525">
              <a:noFill/>
              <a:miter lim="800000"/>
              <a:headEnd/>
              <a:tailEnd/>
            </a:ln>
          </p:spPr>
        </p:pic>
        <p:sp>
          <p:nvSpPr>
            <p:cNvPr id="11" name="64 CuadroTexto"/>
            <p:cNvSpPr txBox="1">
              <a:spLocks noChangeArrowheads="1"/>
            </p:cNvSpPr>
            <p:nvPr/>
          </p:nvSpPr>
          <p:spPr bwMode="auto">
            <a:xfrm>
              <a:off x="7083296" y="33774643"/>
              <a:ext cx="1498188" cy="676950"/>
            </a:xfrm>
            <a:prstGeom prst="rect">
              <a:avLst/>
            </a:prstGeom>
            <a:noFill/>
            <a:ln w="9525">
              <a:noFill/>
              <a:miter lim="800000"/>
              <a:headEnd/>
              <a:tailEnd/>
            </a:ln>
          </p:spPr>
          <p:txBody>
            <a:bodyPr wrap="square">
              <a:spAutoFit/>
            </a:bodyPr>
            <a:lstStyle/>
            <a:p>
              <a:r>
                <a:rPr lang="es-ES" altLang="es-ES" sz="1400" b="1" dirty="0">
                  <a:latin typeface="Times New Roman" pitchFamily="18" charset="0"/>
                  <a:cs typeface="Times New Roman" pitchFamily="18" charset="0"/>
                </a:rPr>
                <a:t>C)</a:t>
              </a:r>
            </a:p>
          </p:txBody>
        </p:sp>
        <p:sp>
          <p:nvSpPr>
            <p:cNvPr id="12" name="65 CuadroTexto"/>
            <p:cNvSpPr txBox="1">
              <a:spLocks noChangeArrowheads="1"/>
            </p:cNvSpPr>
            <p:nvPr/>
          </p:nvSpPr>
          <p:spPr bwMode="auto">
            <a:xfrm>
              <a:off x="7219005" y="30765419"/>
              <a:ext cx="1512830" cy="676950"/>
            </a:xfrm>
            <a:prstGeom prst="rect">
              <a:avLst/>
            </a:prstGeom>
            <a:noFill/>
            <a:ln w="9525">
              <a:noFill/>
              <a:miter lim="800000"/>
              <a:headEnd/>
              <a:tailEnd/>
            </a:ln>
          </p:spPr>
          <p:txBody>
            <a:bodyPr wrap="square">
              <a:spAutoFit/>
            </a:bodyPr>
            <a:lstStyle/>
            <a:p>
              <a:r>
                <a:rPr lang="es-ES" altLang="es-ES" sz="1400" b="1" dirty="0">
                  <a:latin typeface="Times New Roman" pitchFamily="18" charset="0"/>
                  <a:cs typeface="Times New Roman" pitchFamily="18" charset="0"/>
                </a:rPr>
                <a:t>B)</a:t>
              </a:r>
            </a:p>
          </p:txBody>
        </p:sp>
        <p:sp>
          <p:nvSpPr>
            <p:cNvPr id="13" name="66 CuadroTexto"/>
            <p:cNvSpPr txBox="1">
              <a:spLocks noChangeArrowheads="1"/>
            </p:cNvSpPr>
            <p:nvPr/>
          </p:nvSpPr>
          <p:spPr bwMode="auto">
            <a:xfrm>
              <a:off x="724636" y="30923799"/>
              <a:ext cx="1610381" cy="676950"/>
            </a:xfrm>
            <a:prstGeom prst="rect">
              <a:avLst/>
            </a:prstGeom>
            <a:noFill/>
            <a:ln w="9525">
              <a:noFill/>
              <a:miter lim="800000"/>
              <a:headEnd/>
              <a:tailEnd/>
            </a:ln>
          </p:spPr>
          <p:txBody>
            <a:bodyPr wrap="square">
              <a:spAutoFit/>
            </a:bodyPr>
            <a:lstStyle/>
            <a:p>
              <a:r>
                <a:rPr lang="es-ES" altLang="es-ES" sz="1400" b="1" dirty="0">
                  <a:latin typeface="Times New Roman" pitchFamily="18" charset="0"/>
                  <a:cs typeface="Times New Roman" pitchFamily="18" charset="0"/>
                </a:rPr>
                <a:t>A)</a:t>
              </a:r>
            </a:p>
          </p:txBody>
        </p:sp>
      </p:grpSp>
      <p:sp>
        <p:nvSpPr>
          <p:cNvPr id="14" name="121 CuadroTexto"/>
          <p:cNvSpPr txBox="1">
            <a:spLocks noChangeArrowheads="1"/>
          </p:cNvSpPr>
          <p:nvPr/>
        </p:nvSpPr>
        <p:spPr bwMode="auto">
          <a:xfrm>
            <a:off x="3347864" y="332656"/>
            <a:ext cx="3888432" cy="581692"/>
          </a:xfrm>
          <a:prstGeom prst="rect">
            <a:avLst/>
          </a:prstGeom>
          <a:noFill/>
          <a:ln w="63500" cmpd="thickThin">
            <a:solidFill>
              <a:schemeClr val="accent4">
                <a:lumMod val="75000"/>
              </a:schemeClr>
            </a:solidFill>
            <a:miter lim="800000"/>
            <a:headEnd/>
            <a:tailEnd/>
          </a:ln>
        </p:spPr>
        <p:txBody>
          <a:bodyPr wrap="square" lIns="88386" tIns="44193" rIns="88386" bIns="44193">
            <a:spAutoFit/>
          </a:bodyPr>
          <a:lstStyle/>
          <a:p>
            <a:pPr algn="ctr">
              <a:defRPr/>
            </a:pPr>
            <a:r>
              <a:rPr lang="es-ES" sz="3200" b="1" dirty="0" err="1">
                <a:solidFill>
                  <a:srgbClr val="002060"/>
                </a:solidFill>
                <a:latin typeface="Arial Narrow" pitchFamily="34" charset="0"/>
                <a:cs typeface="David" pitchFamily="34" charset="-79"/>
              </a:rPr>
              <a:t>Extinction</a:t>
            </a:r>
            <a:r>
              <a:rPr lang="es-ES" sz="3200" b="1" dirty="0">
                <a:solidFill>
                  <a:srgbClr val="002060"/>
                </a:solidFill>
                <a:latin typeface="Arial Narrow" pitchFamily="34" charset="0"/>
                <a:cs typeface="David" pitchFamily="34" charset="-79"/>
              </a:rPr>
              <a:t> </a:t>
            </a:r>
            <a:r>
              <a:rPr lang="es-ES" sz="3200" b="1" dirty="0" err="1">
                <a:solidFill>
                  <a:srgbClr val="002060"/>
                </a:solidFill>
                <a:latin typeface="Arial Narrow" pitchFamily="34" charset="0"/>
                <a:cs typeface="David" pitchFamily="34" charset="-79"/>
              </a:rPr>
              <a:t>Spectra</a:t>
            </a:r>
            <a:endParaRPr lang="en-US" sz="3200" b="1" dirty="0">
              <a:solidFill>
                <a:srgbClr val="002060"/>
              </a:solidFill>
              <a:latin typeface="Arial Narrow" pitchFamily="34" charset="0"/>
              <a:cs typeface="David" pitchFamily="34" charset="-79"/>
            </a:endParaRPr>
          </a:p>
        </p:txBody>
      </p:sp>
      <p:sp>
        <p:nvSpPr>
          <p:cNvPr id="15" name="14 CuadroTexto"/>
          <p:cNvSpPr txBox="1"/>
          <p:nvPr/>
        </p:nvSpPr>
        <p:spPr>
          <a:xfrm>
            <a:off x="6516216" y="2492896"/>
            <a:ext cx="1368152" cy="369332"/>
          </a:xfrm>
          <a:prstGeom prst="rect">
            <a:avLst/>
          </a:prstGeom>
          <a:noFill/>
        </p:spPr>
        <p:txBody>
          <a:bodyPr wrap="square" rtlCol="0">
            <a:spAutoFit/>
          </a:bodyPr>
          <a:lstStyle/>
          <a:p>
            <a:endParaRPr lang="es-ES" dirty="0"/>
          </a:p>
        </p:txBody>
      </p:sp>
      <p:sp>
        <p:nvSpPr>
          <p:cNvPr id="17" name="16 CuadroTexto"/>
          <p:cNvSpPr txBox="1"/>
          <p:nvPr/>
        </p:nvSpPr>
        <p:spPr>
          <a:xfrm>
            <a:off x="7164288" y="2060848"/>
            <a:ext cx="1656184" cy="2031325"/>
          </a:xfrm>
          <a:prstGeom prst="rect">
            <a:avLst/>
          </a:prstGeom>
          <a:noFill/>
        </p:spPr>
        <p:txBody>
          <a:bodyPr wrap="square" rtlCol="0">
            <a:spAutoFit/>
          </a:bodyPr>
          <a:lstStyle/>
          <a:p>
            <a:r>
              <a:rPr lang="en-US" dirty="0" smtClean="0">
                <a:latin typeface="Arial Narrow" pitchFamily="34" charset="0"/>
                <a:cs typeface="Arial" pitchFamily="34" charset="0"/>
              </a:rPr>
              <a:t>Scheme of possible mechanism of growing nanoparticles based on TEM images</a:t>
            </a:r>
            <a:r>
              <a:rPr lang="en-US" dirty="0" smtClean="0">
                <a:latin typeface="Arial Narrow" pitchFamily="34" charset="0"/>
                <a:cs typeface="David" pitchFamily="34" charset="-79"/>
              </a:rPr>
              <a:t>.</a:t>
            </a:r>
            <a:endParaRPr lang="es-ES" dirty="0"/>
          </a:p>
        </p:txBody>
      </p:sp>
      <p:cxnSp>
        <p:nvCxnSpPr>
          <p:cNvPr id="19" name="18 Conector recto de flecha"/>
          <p:cNvCxnSpPr/>
          <p:nvPr/>
        </p:nvCxnSpPr>
        <p:spPr>
          <a:xfrm flipH="1">
            <a:off x="6660232" y="3068960"/>
            <a:ext cx="43204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6018" name="Object 35"/>
          <p:cNvGraphicFramePr>
            <a:graphicFrameLocks noChangeAspect="1"/>
          </p:cNvGraphicFramePr>
          <p:nvPr>
            <p:ph idx="1"/>
          </p:nvPr>
        </p:nvGraphicFramePr>
        <p:xfrm>
          <a:off x="3059832" y="764704"/>
          <a:ext cx="3927797" cy="4694251"/>
        </p:xfrm>
        <a:graphic>
          <a:graphicData uri="http://schemas.openxmlformats.org/presentationml/2006/ole">
            <p:oleObj spid="_x0000_s92162" name="Graph" r:id="rId3" imgW="2741981" imgH="3275990" progId="Origin50.Graph">
              <p:embed/>
            </p:oleObj>
          </a:graphicData>
        </a:graphic>
      </p:graphicFrame>
      <p:sp>
        <p:nvSpPr>
          <p:cNvPr id="5" name="141 CuadroTexto"/>
          <p:cNvSpPr txBox="1">
            <a:spLocks noChangeArrowheads="1"/>
          </p:cNvSpPr>
          <p:nvPr/>
        </p:nvSpPr>
        <p:spPr bwMode="auto">
          <a:xfrm>
            <a:off x="1547664" y="5661248"/>
            <a:ext cx="7056784" cy="830997"/>
          </a:xfrm>
          <a:prstGeom prst="rect">
            <a:avLst/>
          </a:prstGeom>
          <a:noFill/>
          <a:ln w="50800">
            <a:solidFill>
              <a:schemeClr val="accent4">
                <a:lumMod val="75000"/>
              </a:schemeClr>
            </a:solidFill>
            <a:miter lim="800000"/>
            <a:headEnd/>
            <a:tailEnd/>
          </a:ln>
        </p:spPr>
        <p:txBody>
          <a:bodyPr wrap="square">
            <a:spAutoFit/>
          </a:bodyPr>
          <a:lstStyle/>
          <a:p>
            <a:pPr algn="just">
              <a:defRPr/>
            </a:pPr>
            <a:r>
              <a:rPr lang="en-US" sz="1600" b="1" dirty="0" smtClean="0">
                <a:latin typeface="Arial Narrow" pitchFamily="34" charset="0"/>
                <a:cs typeface="David" pitchFamily="34" charset="-79"/>
              </a:rPr>
              <a:t>SERS </a:t>
            </a:r>
            <a:r>
              <a:rPr lang="en-US" sz="1600" b="1" dirty="0">
                <a:latin typeface="Arial Narrow" pitchFamily="34" charset="0"/>
                <a:cs typeface="David" pitchFamily="34" charset="-79"/>
              </a:rPr>
              <a:t>spectra of thiophenol at 1μM on different colloids samples of AgNS: a) 105, b) 205, c) 305, d) 405, e) 505, f) 605, g) 705, h) 805 and i) Raman spectra of pure thiophenol. Excitation 532 nm</a:t>
            </a:r>
            <a:r>
              <a:rPr lang="en-US" sz="1200" dirty="0">
                <a:latin typeface="Arial Narrow" pitchFamily="34" charset="0"/>
                <a:cs typeface="David" pitchFamily="34" charset="-79"/>
              </a:rPr>
              <a:t>.</a:t>
            </a:r>
          </a:p>
        </p:txBody>
      </p:sp>
      <p:sp>
        <p:nvSpPr>
          <p:cNvPr id="6" name="5 Rectángulo"/>
          <p:cNvSpPr/>
          <p:nvPr/>
        </p:nvSpPr>
        <p:spPr>
          <a:xfrm>
            <a:off x="7092280" y="2420888"/>
            <a:ext cx="1728192" cy="1169551"/>
          </a:xfrm>
          <a:prstGeom prst="rect">
            <a:avLst/>
          </a:prstGeom>
          <a:ln w="50800">
            <a:solidFill>
              <a:schemeClr val="accent4">
                <a:lumMod val="75000"/>
              </a:schemeClr>
            </a:solidFill>
          </a:ln>
        </p:spPr>
        <p:txBody>
          <a:bodyPr wrap="square">
            <a:spAutoFit/>
          </a:bodyPr>
          <a:lstStyle/>
          <a:p>
            <a:pPr algn="ctr">
              <a:defRPr/>
            </a:pPr>
            <a:r>
              <a:rPr lang="en-US" sz="1400" b="1" dirty="0">
                <a:solidFill>
                  <a:srgbClr val="002060"/>
                </a:solidFill>
                <a:latin typeface="Arial Narrow" pitchFamily="34" charset="0"/>
                <a:cs typeface="David" pitchFamily="34" charset="-79"/>
              </a:rPr>
              <a:t>E.F.  (x10</a:t>
            </a:r>
            <a:r>
              <a:rPr lang="en-US" sz="1400" b="1" baseline="30000" dirty="0">
                <a:solidFill>
                  <a:srgbClr val="002060"/>
                </a:solidFill>
                <a:latin typeface="Arial Narrow" pitchFamily="34" charset="0"/>
                <a:cs typeface="David" pitchFamily="34" charset="-79"/>
              </a:rPr>
              <a:t>5</a:t>
            </a:r>
            <a:r>
              <a:rPr lang="en-US" sz="1400" b="1" dirty="0">
                <a:solidFill>
                  <a:srgbClr val="002060"/>
                </a:solidFill>
                <a:latin typeface="Arial Narrow" pitchFamily="34" charset="0"/>
                <a:cs typeface="David" pitchFamily="34" charset="-79"/>
              </a:rPr>
              <a:t>)</a:t>
            </a:r>
          </a:p>
          <a:p>
            <a:pPr algn="just">
              <a:defRPr/>
            </a:pPr>
            <a:r>
              <a:rPr lang="en-US" sz="1400" dirty="0">
                <a:solidFill>
                  <a:schemeClr val="accent6">
                    <a:lumMod val="50000"/>
                  </a:schemeClr>
                </a:solidFill>
                <a:latin typeface="Arial Narrow" pitchFamily="34" charset="0"/>
                <a:cs typeface="David" pitchFamily="34" charset="-79"/>
              </a:rPr>
              <a:t>a) 3.10, b) 3.93, c) 11.6, d) 35.4, e) 3.52, </a:t>
            </a:r>
            <a:r>
              <a:rPr lang="en-US" sz="1400" b="1" dirty="0">
                <a:solidFill>
                  <a:srgbClr val="008E40"/>
                </a:solidFill>
                <a:latin typeface="Arial Narrow" pitchFamily="34" charset="0"/>
                <a:cs typeface="David" pitchFamily="34" charset="-79"/>
              </a:rPr>
              <a:t>f) 42.5</a:t>
            </a:r>
            <a:r>
              <a:rPr lang="en-US" sz="1400" dirty="0">
                <a:solidFill>
                  <a:schemeClr val="accent6">
                    <a:lumMod val="50000"/>
                  </a:schemeClr>
                </a:solidFill>
                <a:latin typeface="Arial Narrow" pitchFamily="34" charset="0"/>
                <a:cs typeface="David" pitchFamily="34" charset="-79"/>
              </a:rPr>
              <a:t>,</a:t>
            </a:r>
            <a:r>
              <a:rPr lang="en-US" sz="1400" dirty="0">
                <a:latin typeface="Arial Narrow" pitchFamily="34" charset="0"/>
                <a:cs typeface="David" pitchFamily="34" charset="-79"/>
              </a:rPr>
              <a:t> </a:t>
            </a:r>
            <a:r>
              <a:rPr lang="en-US" sz="1400" dirty="0">
                <a:solidFill>
                  <a:schemeClr val="accent6">
                    <a:lumMod val="50000"/>
                  </a:schemeClr>
                </a:solidFill>
                <a:latin typeface="Arial Narrow" pitchFamily="34" charset="0"/>
                <a:cs typeface="David" pitchFamily="34" charset="-79"/>
              </a:rPr>
              <a:t>g) 12.1 and h) 15.8</a:t>
            </a:r>
            <a:endParaRPr lang="es-ES" sz="1400" dirty="0">
              <a:solidFill>
                <a:schemeClr val="accent6">
                  <a:lumMod val="50000"/>
                </a:schemeClr>
              </a:solidFill>
              <a:latin typeface="Arial Narrow" pitchFamily="34" charset="0"/>
              <a:cs typeface="David" pitchFamily="34" charset="-79"/>
            </a:endParaRPr>
          </a:p>
        </p:txBody>
      </p:sp>
      <p:sp>
        <p:nvSpPr>
          <p:cNvPr id="7" name="121 CuadroTexto"/>
          <p:cNvSpPr txBox="1">
            <a:spLocks noChangeArrowheads="1"/>
          </p:cNvSpPr>
          <p:nvPr/>
        </p:nvSpPr>
        <p:spPr bwMode="auto">
          <a:xfrm>
            <a:off x="2915816" y="404664"/>
            <a:ext cx="4321175" cy="397026"/>
          </a:xfrm>
          <a:prstGeom prst="rect">
            <a:avLst/>
          </a:prstGeom>
          <a:noFill/>
          <a:ln w="63500" cmpd="thickThin">
            <a:solidFill>
              <a:schemeClr val="accent4">
                <a:lumMod val="75000"/>
              </a:schemeClr>
            </a:solidFill>
            <a:miter lim="800000"/>
            <a:headEnd/>
            <a:tailEnd/>
          </a:ln>
        </p:spPr>
        <p:txBody>
          <a:bodyPr lIns="88386" tIns="44193" rIns="88386" bIns="44193">
            <a:spAutoFit/>
          </a:bodyPr>
          <a:lstStyle/>
          <a:p>
            <a:pPr algn="ctr">
              <a:defRPr/>
            </a:pPr>
            <a:r>
              <a:rPr lang="en-US" sz="2000" b="1" dirty="0">
                <a:solidFill>
                  <a:srgbClr val="002060"/>
                </a:solidFill>
                <a:latin typeface="Arial Narrow" pitchFamily="34" charset="0"/>
                <a:cs typeface="David" pitchFamily="34" charset="-79"/>
              </a:rPr>
              <a:t>SERS Study</a:t>
            </a:r>
          </a:p>
        </p:txBody>
      </p:sp>
      <p:cxnSp>
        <p:nvCxnSpPr>
          <p:cNvPr id="9" name="8 Conector recto de flecha"/>
          <p:cNvCxnSpPr/>
          <p:nvPr/>
        </p:nvCxnSpPr>
        <p:spPr>
          <a:xfrm flipH="1">
            <a:off x="6732240" y="3717032"/>
            <a:ext cx="504056"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43 CuadroTexto"/>
          <p:cNvSpPr txBox="1">
            <a:spLocks noGrp="1" noChangeArrowheads="1"/>
          </p:cNvSpPr>
          <p:nvPr>
            <p:ph idx="1"/>
          </p:nvPr>
        </p:nvSpPr>
        <p:spPr bwMode="auto">
          <a:xfrm>
            <a:off x="1435608" y="1447800"/>
            <a:ext cx="7498080" cy="2677656"/>
          </a:xfrm>
          <a:prstGeom prst="rect">
            <a:avLst/>
          </a:prstGeom>
          <a:noFill/>
          <a:ln w="63500" cmpd="thickThin">
            <a:solidFill>
              <a:srgbClr val="7C2E2C"/>
            </a:solidFill>
            <a:miter lim="800000"/>
            <a:headEnd/>
            <a:tailEnd/>
          </a:ln>
        </p:spPr>
        <p:txBody>
          <a:bodyPr>
            <a:spAutoFit/>
          </a:bodyPr>
          <a:lstStyle/>
          <a:p>
            <a:pPr algn="just"/>
            <a:r>
              <a:rPr lang="en-US" altLang="es-ES" sz="2400" b="1" dirty="0">
                <a:solidFill>
                  <a:srgbClr val="002060"/>
                </a:solidFill>
                <a:latin typeface="Arial Narrow" pitchFamily="34" charset="0"/>
                <a:cs typeface="David" pitchFamily="34" charset="-79"/>
              </a:rPr>
              <a:t>CONCLUSIONS: </a:t>
            </a:r>
            <a:r>
              <a:rPr lang="en-US" altLang="es-ES" sz="2400" dirty="0">
                <a:latin typeface="Arial Narrow" pitchFamily="34" charset="0"/>
                <a:cs typeface="David" pitchFamily="34" charset="-79"/>
              </a:rPr>
              <a:t>The reported fabrication method gives rise to silver star-shaped nanoparticles with good plasmonic properties to afford a large SERS intensification. The PCA study allowed the lump together of NPs by different groups, taking account the morphological parameters.  The best Ag NS according to SERS EF are those bearing an intermediate size  (200 nm) displaying   a moderate number of arms.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95736" y="332656"/>
            <a:ext cx="5616624" cy="523220"/>
          </a:xfrm>
          <a:prstGeom prst="rect">
            <a:avLst/>
          </a:prstGeom>
          <a:noFill/>
        </p:spPr>
        <p:txBody>
          <a:bodyPr wrap="square" rtlCol="0">
            <a:spAutoFit/>
          </a:bodyPr>
          <a:lstStyle/>
          <a:p>
            <a:pPr algn="ctr"/>
            <a:r>
              <a:rPr lang="es-ES" sz="2800" i="1" dirty="0" smtClean="0">
                <a:solidFill>
                  <a:srgbClr val="FF0000"/>
                </a:solidFill>
                <a:latin typeface="Arial Black" pitchFamily="34" charset="0"/>
              </a:rPr>
              <a:t>Outline</a:t>
            </a:r>
            <a:endParaRPr lang="es-ES" sz="2800" i="1" dirty="0">
              <a:solidFill>
                <a:srgbClr val="FF0000"/>
              </a:solidFill>
              <a:latin typeface="Arial Black" pitchFamily="34" charset="0"/>
            </a:endParaRPr>
          </a:p>
        </p:txBody>
      </p:sp>
      <p:sp>
        <p:nvSpPr>
          <p:cNvPr id="5" name="4 CuadroTexto"/>
          <p:cNvSpPr txBox="1"/>
          <p:nvPr/>
        </p:nvSpPr>
        <p:spPr>
          <a:xfrm>
            <a:off x="1691680" y="908720"/>
            <a:ext cx="6840760" cy="5632311"/>
          </a:xfrm>
          <a:prstGeom prst="rect">
            <a:avLst/>
          </a:prstGeom>
          <a:noFill/>
        </p:spPr>
        <p:txBody>
          <a:bodyPr wrap="square" rtlCol="0">
            <a:spAutoFit/>
          </a:bodyPr>
          <a:lstStyle/>
          <a:p>
            <a:r>
              <a:rPr lang="es-ES" i="1" dirty="0" smtClean="0">
                <a:solidFill>
                  <a:srgbClr val="0000FF"/>
                </a:solidFill>
                <a:latin typeface="Arial Black" pitchFamily="34" charset="0"/>
              </a:rPr>
              <a:t>Introduction</a:t>
            </a:r>
          </a:p>
          <a:p>
            <a:endParaRPr lang="es-ES" i="1" dirty="0" smtClean="0">
              <a:latin typeface="Arial Black" pitchFamily="34" charset="0"/>
            </a:endParaRPr>
          </a:p>
          <a:p>
            <a:r>
              <a:rPr lang="es-ES" i="1" dirty="0" smtClean="0">
                <a:solidFill>
                  <a:srgbClr val="0000FF"/>
                </a:solidFill>
                <a:latin typeface="Arial Black" pitchFamily="34" charset="0"/>
              </a:rPr>
              <a:t>Fabrication and Characterization of SERS substrates</a:t>
            </a:r>
          </a:p>
          <a:p>
            <a:r>
              <a:rPr lang="es-ES" i="1" dirty="0" smtClean="0">
                <a:latin typeface="Arial Black" pitchFamily="34" charset="0"/>
              </a:rPr>
              <a:t>	</a:t>
            </a:r>
            <a:r>
              <a:rPr lang="es-ES" i="1" dirty="0" smtClean="0">
                <a:solidFill>
                  <a:srgbClr val="D60093"/>
                </a:solidFill>
                <a:latin typeface="Arial Black" pitchFamily="34" charset="0"/>
              </a:rPr>
              <a:t>Nanostars</a:t>
            </a:r>
          </a:p>
          <a:p>
            <a:r>
              <a:rPr lang="es-ES" i="1" dirty="0" smtClean="0">
                <a:latin typeface="Arial Black" pitchFamily="34" charset="0"/>
              </a:rPr>
              <a:t>		</a:t>
            </a:r>
            <a:r>
              <a:rPr lang="es-ES" i="1" dirty="0" smtClean="0">
                <a:solidFill>
                  <a:srgbClr val="FFCC00"/>
                </a:solidFill>
                <a:latin typeface="Arial Black" pitchFamily="34" charset="0"/>
              </a:rPr>
              <a:t>Synthesis</a:t>
            </a:r>
          </a:p>
          <a:p>
            <a:r>
              <a:rPr lang="es-ES" i="1" dirty="0" smtClean="0">
                <a:solidFill>
                  <a:srgbClr val="FFCC00"/>
                </a:solidFill>
                <a:latin typeface="Arial Black" pitchFamily="34" charset="0"/>
              </a:rPr>
              <a:t>		Characterization</a:t>
            </a:r>
          </a:p>
          <a:p>
            <a:r>
              <a:rPr lang="es-ES" i="1" dirty="0" smtClean="0">
                <a:solidFill>
                  <a:srgbClr val="0000FF"/>
                </a:solidFill>
                <a:latin typeface="Arial Black" pitchFamily="34" charset="0"/>
              </a:rPr>
              <a:t>Alzheimer Disease Markers</a:t>
            </a:r>
          </a:p>
          <a:p>
            <a:r>
              <a:rPr lang="es-ES" i="1" dirty="0" smtClean="0">
                <a:latin typeface="Arial Black" pitchFamily="34" charset="0"/>
              </a:rPr>
              <a:t>	</a:t>
            </a:r>
            <a:r>
              <a:rPr lang="el-GR" i="1" dirty="0" smtClean="0">
                <a:solidFill>
                  <a:srgbClr val="D60093"/>
                </a:solidFill>
                <a:latin typeface="Arial Black" pitchFamily="34" charset="0"/>
                <a:cs typeface="Times New Roman"/>
              </a:rPr>
              <a:t>β</a:t>
            </a:r>
            <a:r>
              <a:rPr lang="es-ES" i="1" dirty="0" smtClean="0">
                <a:solidFill>
                  <a:srgbClr val="D60093"/>
                </a:solidFill>
                <a:latin typeface="Arial Black" pitchFamily="34" charset="0"/>
                <a:cs typeface="Times New Roman"/>
              </a:rPr>
              <a:t>-amyloid</a:t>
            </a:r>
          </a:p>
          <a:p>
            <a:r>
              <a:rPr lang="es-ES" i="1" dirty="0" smtClean="0">
                <a:latin typeface="Arial Black" pitchFamily="34" charset="0"/>
                <a:cs typeface="Times New Roman"/>
              </a:rPr>
              <a:t>		</a:t>
            </a:r>
            <a:r>
              <a:rPr lang="es-ES" i="1" dirty="0" smtClean="0">
                <a:solidFill>
                  <a:srgbClr val="FFCC00"/>
                </a:solidFill>
                <a:latin typeface="Arial Black" pitchFamily="34" charset="0"/>
                <a:cs typeface="Times New Roman"/>
              </a:rPr>
              <a:t>Direct SERS Detection</a:t>
            </a:r>
          </a:p>
          <a:p>
            <a:r>
              <a:rPr lang="es-ES" i="1" dirty="0" smtClean="0">
                <a:latin typeface="Arial Black" pitchFamily="34" charset="0"/>
                <a:cs typeface="Times New Roman"/>
              </a:rPr>
              <a:t>	</a:t>
            </a:r>
            <a:r>
              <a:rPr lang="es-ES" i="1" dirty="0" smtClean="0">
                <a:solidFill>
                  <a:srgbClr val="D60093"/>
                </a:solidFill>
                <a:latin typeface="Arial Black" pitchFamily="34" charset="0"/>
                <a:cs typeface="Times New Roman"/>
              </a:rPr>
              <a:t>Dyes </a:t>
            </a:r>
            <a:r>
              <a:rPr lang="es-ES" i="1" dirty="0" smtClean="0">
                <a:solidFill>
                  <a:schemeClr val="accent3">
                    <a:lumMod val="40000"/>
                    <a:lumOff val="60000"/>
                  </a:schemeClr>
                </a:solidFill>
                <a:latin typeface="Arial Black" pitchFamily="34" charset="0"/>
                <a:cs typeface="Times New Roman"/>
              </a:rPr>
              <a:t>(Congo Red and Thioflavin T)</a:t>
            </a:r>
          </a:p>
          <a:p>
            <a:r>
              <a:rPr lang="es-ES" i="1" dirty="0" smtClean="0">
                <a:latin typeface="Arial Black" pitchFamily="34" charset="0"/>
                <a:cs typeface="Times New Roman"/>
              </a:rPr>
              <a:t>		</a:t>
            </a:r>
            <a:r>
              <a:rPr lang="es-ES" i="1" dirty="0" smtClean="0">
                <a:solidFill>
                  <a:srgbClr val="FFCC00"/>
                </a:solidFill>
                <a:latin typeface="Arial Black" pitchFamily="34" charset="0"/>
                <a:cs typeface="Times New Roman"/>
              </a:rPr>
              <a:t>SERS characterization</a:t>
            </a:r>
          </a:p>
          <a:p>
            <a:r>
              <a:rPr lang="es-ES" i="1" dirty="0" smtClean="0">
                <a:solidFill>
                  <a:srgbClr val="FFCC00"/>
                </a:solidFill>
                <a:latin typeface="Arial Black" pitchFamily="34" charset="0"/>
                <a:cs typeface="Times New Roman"/>
              </a:rPr>
              <a:t>		ThT - </a:t>
            </a:r>
            <a:r>
              <a:rPr lang="el-GR" i="1" dirty="0" smtClean="0">
                <a:solidFill>
                  <a:srgbClr val="FFCC00"/>
                </a:solidFill>
                <a:latin typeface="Arial Black" pitchFamily="34" charset="0"/>
                <a:cs typeface="Times New Roman"/>
              </a:rPr>
              <a:t>β</a:t>
            </a:r>
            <a:r>
              <a:rPr lang="es-ES" i="1" dirty="0" smtClean="0">
                <a:solidFill>
                  <a:srgbClr val="FFCC00"/>
                </a:solidFill>
                <a:latin typeface="Arial Black" pitchFamily="34" charset="0"/>
                <a:cs typeface="Times New Roman"/>
              </a:rPr>
              <a:t>-amyloid interaction</a:t>
            </a:r>
          </a:p>
          <a:p>
            <a:r>
              <a:rPr lang="es-ES" i="1" dirty="0" smtClean="0">
                <a:latin typeface="Arial Black" pitchFamily="34" charset="0"/>
                <a:cs typeface="Times New Roman"/>
              </a:rPr>
              <a:t>	</a:t>
            </a:r>
            <a:r>
              <a:rPr lang="es-ES" i="1" dirty="0" smtClean="0">
                <a:solidFill>
                  <a:srgbClr val="D60093"/>
                </a:solidFill>
                <a:latin typeface="Arial Black" pitchFamily="34" charset="0"/>
                <a:cs typeface="Times New Roman"/>
              </a:rPr>
              <a:t>Indirect SERS Detection of </a:t>
            </a:r>
            <a:r>
              <a:rPr lang="el-GR" i="1" dirty="0" smtClean="0">
                <a:solidFill>
                  <a:srgbClr val="D60093"/>
                </a:solidFill>
                <a:latin typeface="Arial Black" pitchFamily="34" charset="0"/>
                <a:cs typeface="Times New Roman"/>
              </a:rPr>
              <a:t>β</a:t>
            </a:r>
            <a:r>
              <a:rPr lang="es-ES" i="1" dirty="0" smtClean="0">
                <a:solidFill>
                  <a:srgbClr val="D60093"/>
                </a:solidFill>
                <a:latin typeface="Arial Black" pitchFamily="34" charset="0"/>
                <a:cs typeface="Times New Roman"/>
              </a:rPr>
              <a:t>-amyloid</a:t>
            </a:r>
          </a:p>
          <a:p>
            <a:r>
              <a:rPr lang="en-US" altLang="es-ES" b="1" i="1" dirty="0" smtClean="0">
                <a:solidFill>
                  <a:srgbClr val="0000FF"/>
                </a:solidFill>
                <a:latin typeface="Arial Black" pitchFamily="34" charset="0"/>
                <a:cs typeface="FrankRuehl" pitchFamily="34" charset="-79"/>
              </a:rPr>
              <a:t>Tailoring the size and shape of Silver  Nanostars</a:t>
            </a:r>
            <a:endParaRPr lang="es-ES" i="1" dirty="0" smtClean="0">
              <a:solidFill>
                <a:srgbClr val="0000FF"/>
              </a:solidFill>
              <a:latin typeface="Arial Black" pitchFamily="34" charset="0"/>
              <a:cs typeface="Times New Roman"/>
            </a:endParaRPr>
          </a:p>
          <a:p>
            <a:endParaRPr lang="es-ES" i="1" dirty="0" smtClean="0">
              <a:solidFill>
                <a:srgbClr val="0000FF"/>
              </a:solidFill>
              <a:latin typeface="Arial Black" pitchFamily="34" charset="0"/>
              <a:cs typeface="Times New Roman"/>
            </a:endParaRPr>
          </a:p>
          <a:p>
            <a:r>
              <a:rPr lang="en-GB" b="1" i="1" dirty="0" smtClean="0">
                <a:solidFill>
                  <a:srgbClr val="0000FF"/>
                </a:solidFill>
                <a:latin typeface="Arial Black" pitchFamily="34" charset="0"/>
                <a:ea typeface="Times New Roman" pitchFamily="18" charset="0"/>
                <a:cs typeface="Arial" pitchFamily="34" charset="0"/>
              </a:rPr>
              <a:t>Ag@AuNS using AgNS as seeds</a:t>
            </a:r>
            <a:endParaRPr lang="es-ES" i="1" dirty="0" smtClean="0">
              <a:solidFill>
                <a:srgbClr val="0000FF"/>
              </a:solidFill>
              <a:latin typeface="Arial Black" pitchFamily="34" charset="0"/>
              <a:cs typeface="Times New Roman"/>
            </a:endParaRPr>
          </a:p>
          <a:p>
            <a:endParaRPr lang="es-ES" i="1" dirty="0" smtClean="0">
              <a:solidFill>
                <a:srgbClr val="0000FF"/>
              </a:solidFill>
              <a:latin typeface="Arial Black" pitchFamily="34" charset="0"/>
              <a:cs typeface="Times New Roman"/>
            </a:endParaRPr>
          </a:p>
          <a:p>
            <a:r>
              <a:rPr lang="es-ES" i="1" dirty="0" smtClean="0">
                <a:solidFill>
                  <a:srgbClr val="0000FF"/>
                </a:solidFill>
                <a:latin typeface="Arial Black" pitchFamily="34" charset="0"/>
                <a:cs typeface="Times New Roman"/>
              </a:rPr>
              <a:t>Conclusions</a:t>
            </a:r>
            <a:endParaRPr lang="es-ES" i="1" dirty="0" smtClean="0">
              <a:solidFill>
                <a:srgbClr val="0000FF"/>
              </a:solidFill>
              <a:latin typeface="Arial Black" pitchFamily="34" charset="0"/>
            </a:endParaRPr>
          </a:p>
          <a:p>
            <a:r>
              <a:rPr lang="es-ES" dirty="0" smtClean="0"/>
              <a:t>	</a:t>
            </a:r>
          </a:p>
          <a:p>
            <a:r>
              <a:rPr lang="es-ES" dirty="0" smtClean="0"/>
              <a:t>		 </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resonancia ThT UVvis mec formacion"/>
          <p:cNvPicPr>
            <a:picLocks noChangeAspect="1" noChangeArrowheads="1"/>
          </p:cNvPicPr>
          <p:nvPr/>
        </p:nvPicPr>
        <p:blipFill>
          <a:blip r:embed="rId2" cstate="print"/>
          <a:srcRect/>
          <a:stretch>
            <a:fillRect/>
          </a:stretch>
        </p:blipFill>
        <p:spPr bwMode="auto">
          <a:xfrm>
            <a:off x="2411760" y="836712"/>
            <a:ext cx="4824536" cy="5414332"/>
          </a:xfrm>
          <a:prstGeom prst="rect">
            <a:avLst/>
          </a:prstGeom>
          <a:noFill/>
          <a:ln w="9525">
            <a:noFill/>
            <a:miter lim="800000"/>
            <a:headEnd/>
            <a:tailEnd/>
          </a:ln>
        </p:spPr>
      </p:pic>
      <p:sp>
        <p:nvSpPr>
          <p:cNvPr id="4" name="3 CuadroTexto"/>
          <p:cNvSpPr txBox="1"/>
          <p:nvPr/>
        </p:nvSpPr>
        <p:spPr>
          <a:xfrm>
            <a:off x="2123728" y="260648"/>
            <a:ext cx="6192688" cy="369332"/>
          </a:xfrm>
          <a:prstGeom prst="rect">
            <a:avLst/>
          </a:prstGeom>
          <a:noFill/>
        </p:spPr>
        <p:txBody>
          <a:bodyPr wrap="square" rtlCol="0">
            <a:spAutoFit/>
          </a:bodyPr>
          <a:lstStyle/>
          <a:p>
            <a:r>
              <a:rPr lang="en-GB" b="1" dirty="0" smtClean="0">
                <a:solidFill>
                  <a:srgbClr val="FF0000"/>
                </a:solidFill>
                <a:latin typeface="Arial" pitchFamily="34" charset="0"/>
                <a:ea typeface="Times New Roman" pitchFamily="18" charset="0"/>
                <a:cs typeface="Arial" pitchFamily="34" charset="0"/>
              </a:rPr>
              <a:t>Final morphology of Ag@AuNS using AgNS as seeds</a:t>
            </a:r>
            <a:endParaRPr lang="es-ES" dirty="0">
              <a:solidFill>
                <a:srgbClr val="FF0000"/>
              </a:solidFill>
            </a:endParaRPr>
          </a:p>
        </p:txBody>
      </p:sp>
      <p:sp>
        <p:nvSpPr>
          <p:cNvPr id="5" name="4 CuadroTexto"/>
          <p:cNvSpPr txBox="1"/>
          <p:nvPr/>
        </p:nvSpPr>
        <p:spPr>
          <a:xfrm>
            <a:off x="971600" y="2420888"/>
            <a:ext cx="1872208" cy="923330"/>
          </a:xfrm>
          <a:prstGeom prst="rect">
            <a:avLst/>
          </a:prstGeom>
          <a:noFill/>
        </p:spPr>
        <p:txBody>
          <a:bodyPr wrap="square" rtlCol="0">
            <a:spAutoFit/>
          </a:bodyPr>
          <a:lstStyle/>
          <a:p>
            <a:r>
              <a:rPr lang="es-ES" dirty="0" smtClean="0">
                <a:solidFill>
                  <a:srgbClr val="00FF00"/>
                </a:solidFill>
                <a:latin typeface="Arial" pitchFamily="34" charset="0"/>
                <a:cs typeface="Arial" pitchFamily="34" charset="0"/>
              </a:rPr>
              <a:t>532 nm </a:t>
            </a:r>
          </a:p>
          <a:p>
            <a:r>
              <a:rPr lang="es-ES" dirty="0" smtClean="0">
                <a:solidFill>
                  <a:srgbClr val="00FF00"/>
                </a:solidFill>
                <a:latin typeface="Arial" pitchFamily="34" charset="0"/>
                <a:cs typeface="Arial" pitchFamily="34" charset="0"/>
              </a:rPr>
              <a:t>(ThT resonant wavelength)</a:t>
            </a:r>
            <a:endParaRPr lang="es-ES" dirty="0">
              <a:solidFill>
                <a:srgbClr val="00FF00"/>
              </a:solidFill>
              <a:latin typeface="Arial" pitchFamily="34" charset="0"/>
              <a:cs typeface="Arial" pitchFamily="34" charset="0"/>
            </a:endParaRPr>
          </a:p>
        </p:txBody>
      </p:sp>
      <p:sp>
        <p:nvSpPr>
          <p:cNvPr id="6" name="5 CuadroTexto"/>
          <p:cNvSpPr txBox="1"/>
          <p:nvPr/>
        </p:nvSpPr>
        <p:spPr>
          <a:xfrm>
            <a:off x="7308304" y="4149080"/>
            <a:ext cx="1440160" cy="1477328"/>
          </a:xfrm>
          <a:prstGeom prst="rect">
            <a:avLst/>
          </a:prstGeom>
          <a:noFill/>
        </p:spPr>
        <p:txBody>
          <a:bodyPr wrap="square" rtlCol="0">
            <a:spAutoFit/>
          </a:bodyPr>
          <a:lstStyle/>
          <a:p>
            <a:r>
              <a:rPr lang="es-ES" dirty="0" smtClean="0">
                <a:solidFill>
                  <a:schemeClr val="accent3">
                    <a:lumMod val="75000"/>
                  </a:schemeClr>
                </a:solidFill>
                <a:latin typeface="Arial" pitchFamily="34" charset="0"/>
                <a:cs typeface="Arial" pitchFamily="34" charset="0"/>
              </a:rPr>
              <a:t>785 nm </a:t>
            </a:r>
          </a:p>
          <a:p>
            <a:r>
              <a:rPr lang="es-ES" dirty="0" smtClean="0">
                <a:solidFill>
                  <a:schemeClr val="accent3">
                    <a:lumMod val="75000"/>
                  </a:schemeClr>
                </a:solidFill>
                <a:latin typeface="Arial" pitchFamily="34" charset="0"/>
                <a:cs typeface="Arial" pitchFamily="34" charset="0"/>
              </a:rPr>
              <a:t>(ThT non-resonant wavelength)</a:t>
            </a:r>
          </a:p>
          <a:p>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2051720" y="2276872"/>
          <a:ext cx="5328592" cy="2448271"/>
        </p:xfrm>
        <a:graphic>
          <a:graphicData uri="http://schemas.openxmlformats.org/drawingml/2006/table">
            <a:tbl>
              <a:tblPr/>
              <a:tblGrid>
                <a:gridCol w="1272467"/>
                <a:gridCol w="813143"/>
                <a:gridCol w="811012"/>
                <a:gridCol w="811012"/>
                <a:gridCol w="812077"/>
                <a:gridCol w="808881"/>
              </a:tblGrid>
              <a:tr h="597456">
                <a:tc>
                  <a:txBody>
                    <a:bodyPr/>
                    <a:lstStyle/>
                    <a:p>
                      <a:pPr algn="ctr">
                        <a:lnSpc>
                          <a:spcPct val="115000"/>
                        </a:lnSpc>
                        <a:spcAft>
                          <a:spcPts val="0"/>
                        </a:spcAft>
                      </a:pPr>
                      <a:r>
                        <a:rPr lang="en-US" sz="1000" b="1" dirty="0">
                          <a:latin typeface="Times New Roman"/>
                          <a:ea typeface="Times New Roman"/>
                          <a:cs typeface="Times New Roman"/>
                        </a:rPr>
                        <a:t>[Reagent]/</a:t>
                      </a:r>
                      <a:endParaRPr lang="es-ES" sz="1100" dirty="0">
                        <a:latin typeface="Calibri"/>
                        <a:ea typeface="Times New Roman"/>
                        <a:cs typeface="Times New Roman"/>
                      </a:endParaRPr>
                    </a:p>
                    <a:p>
                      <a:pPr algn="ctr">
                        <a:lnSpc>
                          <a:spcPct val="115000"/>
                        </a:lnSpc>
                        <a:spcAft>
                          <a:spcPts val="0"/>
                        </a:spcAft>
                      </a:pPr>
                      <a:r>
                        <a:rPr lang="en-US" sz="1000" b="1" dirty="0">
                          <a:latin typeface="Times New Roman"/>
                          <a:ea typeface="Times New Roman"/>
                          <a:cs typeface="Times New Roman"/>
                        </a:rPr>
                        <a:t> mM</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00" b="1">
                          <a:latin typeface="Times New Roman"/>
                          <a:ea typeface="Times New Roman"/>
                          <a:cs typeface="Times New Roman"/>
                        </a:rPr>
                        <a:t>A</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00" b="1">
                          <a:latin typeface="Times New Roman"/>
                          <a:ea typeface="Times New Roman"/>
                          <a:cs typeface="Times New Roman"/>
                        </a:rPr>
                        <a:t>B</a:t>
                      </a:r>
                      <a:endParaRPr lang="es-ES" sz="11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00" b="1">
                          <a:latin typeface="Times New Roman"/>
                          <a:ea typeface="Times New Roman"/>
                          <a:cs typeface="Times New Roman"/>
                        </a:rPr>
                        <a:t>C</a:t>
                      </a:r>
                      <a:endParaRPr lang="es-ES" sz="11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00" b="1">
                          <a:latin typeface="Times New Roman"/>
                          <a:ea typeface="Times New Roman"/>
                          <a:cs typeface="Times New Roman"/>
                        </a:rPr>
                        <a:t>D</a:t>
                      </a:r>
                      <a:endParaRPr lang="es-ES" sz="11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00" b="1">
                          <a:latin typeface="Times New Roman"/>
                          <a:ea typeface="Times New Roman"/>
                          <a:cs typeface="Times New Roman"/>
                        </a:rPr>
                        <a:t>E</a:t>
                      </a:r>
                      <a:endParaRPr lang="es-ES" sz="110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370163">
                <a:tc>
                  <a:txBody>
                    <a:bodyPr/>
                    <a:lstStyle/>
                    <a:p>
                      <a:pPr algn="ctr">
                        <a:lnSpc>
                          <a:spcPct val="115000"/>
                        </a:lnSpc>
                        <a:spcAft>
                          <a:spcPts val="0"/>
                        </a:spcAft>
                      </a:pPr>
                      <a:r>
                        <a:rPr lang="en-US" sz="1000" b="1">
                          <a:latin typeface="Times New Roman"/>
                          <a:ea typeface="Times New Roman"/>
                          <a:cs typeface="Times New Roman"/>
                        </a:rPr>
                        <a:t>[AgNO</a:t>
                      </a:r>
                      <a:r>
                        <a:rPr lang="en-US" sz="1000" b="1" baseline="-25000">
                          <a:latin typeface="Times New Roman"/>
                          <a:ea typeface="Times New Roman"/>
                          <a:cs typeface="Times New Roman"/>
                        </a:rPr>
                        <a:t>3</a:t>
                      </a:r>
                      <a:r>
                        <a:rPr lang="en-US" sz="1000" b="1">
                          <a:latin typeface="Times New Roman"/>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ctr">
                        <a:lnSpc>
                          <a:spcPct val="115000"/>
                        </a:lnSpc>
                        <a:spcAft>
                          <a:spcPts val="0"/>
                        </a:spcAft>
                      </a:pPr>
                      <a:r>
                        <a:rPr lang="en-US" sz="1000">
                          <a:latin typeface="Times New Roman"/>
                          <a:ea typeface="Times New Roman"/>
                          <a:cs typeface="Times New Roman"/>
                        </a:rPr>
                        <a:t>0.073</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000">
                          <a:latin typeface="Times New Roman"/>
                          <a:ea typeface="Times New Roman"/>
                          <a:cs typeface="Times New Roman"/>
                        </a:rPr>
                        <a:t>0.37</a:t>
                      </a:r>
                      <a:endParaRPr lang="es-ES" sz="11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000">
                          <a:latin typeface="Times New Roman"/>
                          <a:ea typeface="Times New Roman"/>
                          <a:cs typeface="Times New Roman"/>
                        </a:rPr>
                        <a:t>0.73</a:t>
                      </a:r>
                      <a:endParaRPr lang="es-ES" sz="11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000">
                          <a:latin typeface="Times New Roman"/>
                          <a:ea typeface="Times New Roman"/>
                          <a:cs typeface="Times New Roman"/>
                        </a:rPr>
                        <a:t>0</a:t>
                      </a:r>
                      <a:endParaRPr lang="es-ES" sz="1100">
                        <a:latin typeface="Calibri"/>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000">
                          <a:latin typeface="Times New Roman"/>
                          <a:ea typeface="Times New Roman"/>
                          <a:cs typeface="Times New Roman"/>
                        </a:rPr>
                        <a:t>0</a:t>
                      </a:r>
                      <a:endParaRPr lang="es-ES" sz="110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0163">
                <a:tc>
                  <a:txBody>
                    <a:bodyPr/>
                    <a:lstStyle/>
                    <a:p>
                      <a:pPr algn="ctr">
                        <a:lnSpc>
                          <a:spcPct val="115000"/>
                        </a:lnSpc>
                        <a:spcAft>
                          <a:spcPts val="0"/>
                        </a:spcAft>
                      </a:pPr>
                      <a:r>
                        <a:rPr lang="en-US" sz="1000" b="1">
                          <a:latin typeface="Times New Roman"/>
                          <a:ea typeface="Times New Roman"/>
                          <a:cs typeface="Times New Roman"/>
                        </a:rPr>
                        <a:t>[HAuCl</a:t>
                      </a:r>
                      <a:r>
                        <a:rPr lang="en-US" sz="1000" b="1" baseline="-25000">
                          <a:latin typeface="Times New Roman"/>
                          <a:ea typeface="Times New Roman"/>
                          <a:cs typeface="Times New Roman"/>
                        </a:rPr>
                        <a:t>4</a:t>
                      </a:r>
                      <a:r>
                        <a:rPr lang="en-US" sz="1000" b="1">
                          <a:latin typeface="Times New Roman"/>
                          <a:ea typeface="Times New Roman"/>
                          <a:cs typeface="Times New Roman"/>
                        </a:rPr>
                        <a:t>·3H</a:t>
                      </a:r>
                      <a:r>
                        <a:rPr lang="en-US" sz="1000" b="1" baseline="-25000">
                          <a:latin typeface="Times New Roman"/>
                          <a:ea typeface="Times New Roman"/>
                          <a:cs typeface="Times New Roman"/>
                        </a:rPr>
                        <a:t>2</a:t>
                      </a:r>
                      <a:r>
                        <a:rPr lang="en-US" sz="1000" b="1">
                          <a:latin typeface="Times New Roman"/>
                          <a:ea typeface="Times New Roman"/>
                          <a:cs typeface="Times New Roman"/>
                        </a:rPr>
                        <a:t>O]</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n-US" sz="1000">
                          <a:latin typeface="Times New Roman"/>
                          <a:ea typeface="Times New Roman"/>
                          <a:cs typeface="Times New Roman"/>
                        </a:rPr>
                        <a:t>0.27</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0.27</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0.27</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0.4</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0.2</a:t>
                      </a:r>
                      <a:endParaRPr lang="es-ES" sz="110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r>
              <a:tr h="370163">
                <a:tc>
                  <a:txBody>
                    <a:bodyPr/>
                    <a:lstStyle/>
                    <a:p>
                      <a:pPr algn="ctr">
                        <a:lnSpc>
                          <a:spcPct val="115000"/>
                        </a:lnSpc>
                        <a:spcAft>
                          <a:spcPts val="0"/>
                        </a:spcAft>
                      </a:pPr>
                      <a:r>
                        <a:rPr lang="en-US" sz="1000" b="1">
                          <a:latin typeface="Times New Roman"/>
                          <a:ea typeface="Times New Roman"/>
                          <a:cs typeface="Times New Roman"/>
                        </a:rPr>
                        <a:t>[HA]</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n-US" sz="1000">
                          <a:latin typeface="Times New Roman"/>
                          <a:ea typeface="Times New Roman"/>
                          <a:cs typeface="Times New Roman"/>
                        </a:rPr>
                        <a:t>3.0</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3.0</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3.0</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3.0</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0</a:t>
                      </a:r>
                      <a:endParaRPr lang="es-ES" sz="110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r>
              <a:tr h="370163">
                <a:tc>
                  <a:txBody>
                    <a:bodyPr/>
                    <a:lstStyle/>
                    <a:p>
                      <a:pPr algn="ctr">
                        <a:lnSpc>
                          <a:spcPct val="115000"/>
                        </a:lnSpc>
                        <a:spcAft>
                          <a:spcPts val="0"/>
                        </a:spcAft>
                      </a:pPr>
                      <a:r>
                        <a:rPr lang="en-US" sz="1000" b="1">
                          <a:latin typeface="Times New Roman"/>
                          <a:ea typeface="Times New Roman"/>
                          <a:cs typeface="Times New Roman"/>
                        </a:rPr>
                        <a:t>[CIT]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15000"/>
                        </a:lnSpc>
                        <a:spcAft>
                          <a:spcPts val="0"/>
                        </a:spcAft>
                      </a:pPr>
                      <a:r>
                        <a:rPr lang="en-US" sz="1000">
                          <a:latin typeface="Times New Roman"/>
                          <a:ea typeface="Times New Roman"/>
                          <a:cs typeface="Times New Roman"/>
                        </a:rPr>
                        <a:t>0.26</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0.26</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0.26</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a:latin typeface="Times New Roman"/>
                          <a:ea typeface="Times New Roman"/>
                          <a:cs typeface="Times New Roman"/>
                        </a:rPr>
                        <a:t>0.26</a:t>
                      </a:r>
                      <a:endParaRPr lang="es-ES" sz="1100">
                        <a:latin typeface="Calibri"/>
                        <a:ea typeface="Times New Roman"/>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n-US" sz="1000" dirty="0">
                          <a:latin typeface="Times New Roman"/>
                          <a:ea typeface="Times New Roman"/>
                          <a:cs typeface="Times New Roman"/>
                        </a:rPr>
                        <a:t>0.77</a:t>
                      </a:r>
                      <a:endParaRPr lang="es-ES" sz="1100" dirty="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r>
              <a:tr h="370163">
                <a:tc>
                  <a:txBody>
                    <a:bodyPr/>
                    <a:lstStyle/>
                    <a:p>
                      <a:pPr algn="ctr">
                        <a:lnSpc>
                          <a:spcPct val="115000"/>
                        </a:lnSpc>
                        <a:spcAft>
                          <a:spcPts val="0"/>
                        </a:spcAft>
                      </a:pPr>
                      <a:r>
                        <a:rPr lang="en-US" sz="1000" b="1">
                          <a:latin typeface="Times New Roman"/>
                          <a:ea typeface="Times New Roman"/>
                          <a:cs typeface="Times New Roman"/>
                        </a:rPr>
                        <a:t>pH</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n-US" sz="1000">
                          <a:latin typeface="Times New Roman"/>
                          <a:ea typeface="Times New Roman"/>
                          <a:cs typeface="Times New Roman"/>
                        </a:rPr>
                        <a:t>5.0</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Times New Roman"/>
                          <a:cs typeface="Times New Roman"/>
                        </a:rPr>
                        <a:t>5.0</a:t>
                      </a:r>
                      <a:endParaRPr lang="es-ES" sz="11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Times New Roman"/>
                          <a:cs typeface="Times New Roman"/>
                        </a:rPr>
                        <a:t>4.7</a:t>
                      </a:r>
                      <a:endParaRPr lang="es-ES" sz="11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latin typeface="Times New Roman"/>
                          <a:ea typeface="Times New Roman"/>
                          <a:cs typeface="Times New Roman"/>
                        </a:rPr>
                        <a:t>4.4</a:t>
                      </a:r>
                      <a:endParaRPr lang="es-ES" sz="1100">
                        <a:latin typeface="Calibri"/>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latin typeface="Times New Roman"/>
                          <a:ea typeface="Times New Roman"/>
                          <a:cs typeface="Times New Roman"/>
                        </a:rPr>
                        <a:t>5.5</a:t>
                      </a:r>
                      <a:endParaRPr lang="es-ES" sz="1100" dirty="0">
                        <a:latin typeface="Calibri"/>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102401" name="Rectangle 1"/>
          <p:cNvSpPr>
            <a:spLocks noChangeArrowheads="1"/>
          </p:cNvSpPr>
          <p:nvPr/>
        </p:nvSpPr>
        <p:spPr bwMode="auto">
          <a:xfrm>
            <a:off x="1475656" y="836712"/>
            <a:ext cx="59401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Concentrations of reagents employed for the preparation of samples A-E and final pH of colloids solutions.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descr="Fig 1.pn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347864" y="476672"/>
            <a:ext cx="3168352" cy="5184576"/>
          </a:xfrm>
          <a:prstGeom prst="rect">
            <a:avLst/>
          </a:prstGeom>
          <a:noFill/>
          <a:ln>
            <a:noFill/>
          </a:ln>
        </p:spPr>
      </p:pic>
      <p:sp>
        <p:nvSpPr>
          <p:cNvPr id="97281" name="Rectangle 1"/>
          <p:cNvSpPr>
            <a:spLocks noChangeArrowheads="1"/>
          </p:cNvSpPr>
          <p:nvPr/>
        </p:nvSpPr>
        <p:spPr bwMode="auto">
          <a:xfrm>
            <a:off x="1043608" y="5877272"/>
            <a:ext cx="789102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Micrograph of Ag@Au NS obtained by TEM of A (A), B (B), C (C) and (D) is a general view of sample C. (E) SEM micrograph of Sample C. (F) EDX spectra of Sample C. </a:t>
            </a:r>
            <a:endParaRPr kumimoji="0" lang="es-E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fig2.pn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203848" y="260648"/>
            <a:ext cx="3177133" cy="4835996"/>
          </a:xfrm>
          <a:prstGeom prst="rect">
            <a:avLst/>
          </a:prstGeom>
          <a:noFill/>
          <a:ln>
            <a:noFill/>
          </a:ln>
        </p:spPr>
      </p:pic>
      <p:sp>
        <p:nvSpPr>
          <p:cNvPr id="98305" name="Rectangle 1"/>
          <p:cNvSpPr>
            <a:spLocks noChangeArrowheads="1"/>
          </p:cNvSpPr>
          <p:nvPr/>
        </p:nvSpPr>
        <p:spPr bwMode="auto">
          <a:xfrm>
            <a:off x="1763688" y="5367699"/>
            <a:ext cx="691276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FF"/>
                </a:solidFill>
                <a:effectLst/>
                <a:latin typeface="Bodoni MT" pitchFamily="18" charset="0"/>
                <a:ea typeface="Times New Roman" pitchFamily="18" charset="0"/>
                <a:cs typeface="Arial" pitchFamily="34" charset="0"/>
              </a:rPr>
              <a:t>Extinction spectra (left) and TEM images (right) corresponding to the samples:  A (a), B (b), C (c), D (d)  and E (e).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smtClean="0">
                <a:ln>
                  <a:noFill/>
                </a:ln>
                <a:solidFill>
                  <a:srgbClr val="0000FF"/>
                </a:solidFill>
                <a:effectLst/>
                <a:latin typeface="Bodoni MT" pitchFamily="18" charset="0"/>
                <a:ea typeface="Times New Roman" pitchFamily="18" charset="0"/>
                <a:cs typeface="Arial" pitchFamily="34" charset="0"/>
              </a:rPr>
              <a:t>Inset:</a:t>
            </a:r>
            <a:r>
              <a:rPr kumimoji="0" lang="en-US" b="0" i="0" u="none" strike="noStrike" cap="none" normalizeH="0" baseline="0" dirty="0" smtClean="0">
                <a:ln>
                  <a:noFill/>
                </a:ln>
                <a:solidFill>
                  <a:srgbClr val="0000FF"/>
                </a:solidFill>
                <a:effectLst/>
                <a:latin typeface="Bodoni MT" pitchFamily="18" charset="0"/>
                <a:ea typeface="Times New Roman" pitchFamily="18" charset="0"/>
                <a:cs typeface="Arial" pitchFamily="34" charset="0"/>
              </a:rPr>
              <a:t> Pictures of the colloids obtained by methods A, B, C, D and E.  </a:t>
            </a:r>
            <a:endParaRPr kumimoji="0" lang="en-US" b="0" i="0" u="none" strike="noStrike" cap="none" normalizeH="0" baseline="0" dirty="0" smtClean="0">
              <a:ln>
                <a:noFill/>
              </a:ln>
              <a:solidFill>
                <a:srgbClr val="0000FF"/>
              </a:solidFill>
              <a:effectLst/>
              <a:latin typeface="Bodoni MT" pitchFamily="18"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3 Imagen" descr="fig3_2.pn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635896" y="404664"/>
            <a:ext cx="2356029" cy="5931753"/>
          </a:xfrm>
          <a:prstGeom prst="rect">
            <a:avLst/>
          </a:prstGeom>
          <a:noFill/>
          <a:ln>
            <a:noFill/>
          </a:ln>
        </p:spPr>
      </p:pic>
      <p:sp>
        <p:nvSpPr>
          <p:cNvPr id="99329" name="Rectangle 1"/>
          <p:cNvSpPr>
            <a:spLocks noChangeArrowheads="1"/>
          </p:cNvSpPr>
          <p:nvPr/>
        </p:nvSpPr>
        <p:spPr bwMode="auto">
          <a:xfrm>
            <a:off x="5796136" y="4650234"/>
            <a:ext cx="316835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2282044" y="6211669"/>
            <a:ext cx="5818348" cy="646331"/>
          </a:xfrm>
          <a:prstGeom prst="rect">
            <a:avLst/>
          </a:prstGeom>
          <a:noFill/>
        </p:spPr>
        <p:txBody>
          <a:bodyPr wrap="square" rtlCol="0">
            <a:spAutoFit/>
          </a:bodyPr>
          <a:lstStyle/>
          <a:p>
            <a:pPr lvl="0" algn="ctr" fontAlgn="base">
              <a:spcBef>
                <a:spcPct val="0"/>
              </a:spcBef>
              <a:spcAft>
                <a:spcPct val="0"/>
              </a:spcAft>
            </a:pPr>
            <a:r>
              <a:rPr lang="en-US" dirty="0" smtClean="0">
                <a:latin typeface="Arial" pitchFamily="34" charset="0"/>
                <a:ea typeface="Times New Roman" pitchFamily="18" charset="0"/>
                <a:cs typeface="Arial" pitchFamily="34" charset="0"/>
              </a:rPr>
              <a:t>Dark-field scattering spectra observed in samples: </a:t>
            </a:r>
          </a:p>
          <a:p>
            <a:pPr lvl="0" algn="ctr" fontAlgn="base">
              <a:spcBef>
                <a:spcPct val="0"/>
              </a:spcBef>
              <a:spcAft>
                <a:spcPct val="0"/>
              </a:spcAft>
            </a:pPr>
            <a:r>
              <a:rPr lang="en-US" dirty="0" smtClean="0">
                <a:latin typeface="Arial" pitchFamily="34" charset="0"/>
                <a:ea typeface="Times New Roman" pitchFamily="18" charset="0"/>
                <a:cs typeface="Arial" pitchFamily="34" charset="0"/>
              </a:rPr>
              <a:t>A, C and D. </a:t>
            </a:r>
          </a:p>
        </p:txBody>
      </p:sp>
      <p:sp>
        <p:nvSpPr>
          <p:cNvPr id="7" name="6 CuadroTexto"/>
          <p:cNvSpPr txBox="1"/>
          <p:nvPr/>
        </p:nvSpPr>
        <p:spPr>
          <a:xfrm>
            <a:off x="6156176" y="620688"/>
            <a:ext cx="2736304" cy="276999"/>
          </a:xfrm>
          <a:prstGeom prst="rect">
            <a:avLst/>
          </a:prstGeom>
          <a:noFill/>
        </p:spPr>
        <p:txBody>
          <a:bodyPr wrap="square" rtlCol="0">
            <a:spAutoFit/>
          </a:bodyPr>
          <a:lstStyle/>
          <a:p>
            <a:r>
              <a:rPr lang="en-US" sz="1200" dirty="0" smtClean="0">
                <a:latin typeface="Arial" pitchFamily="34" charset="0"/>
                <a:ea typeface="Times New Roman" pitchFamily="18" charset="0"/>
                <a:cs typeface="Arial" pitchFamily="34" charset="0"/>
              </a:rPr>
              <a:t>Dark-field (DF) hyperspectral image </a:t>
            </a:r>
            <a:endParaRPr lang="es-ES" sz="1200" dirty="0"/>
          </a:p>
        </p:txBody>
      </p:sp>
      <p:sp>
        <p:nvSpPr>
          <p:cNvPr id="8" name="7 CuadroTexto"/>
          <p:cNvSpPr txBox="1"/>
          <p:nvPr/>
        </p:nvSpPr>
        <p:spPr>
          <a:xfrm>
            <a:off x="6228184" y="1484784"/>
            <a:ext cx="2736304" cy="276999"/>
          </a:xfrm>
          <a:prstGeom prst="rect">
            <a:avLst/>
          </a:prstGeom>
          <a:noFill/>
        </p:spPr>
        <p:txBody>
          <a:bodyPr wrap="square" rtlCol="0">
            <a:spAutoFit/>
          </a:bodyPr>
          <a:lstStyle/>
          <a:p>
            <a:r>
              <a:rPr lang="en-US" sz="1200" dirty="0" smtClean="0">
                <a:latin typeface="Arial" pitchFamily="34" charset="0"/>
                <a:ea typeface="Times New Roman" pitchFamily="18" charset="0"/>
                <a:cs typeface="Arial" pitchFamily="34" charset="0"/>
              </a:rPr>
              <a:t>Spectral angle mapper (SAM) image</a:t>
            </a:r>
            <a:r>
              <a:rPr lang="en-US" sz="1200" dirty="0" smtClean="0">
                <a:solidFill>
                  <a:srgbClr val="000000"/>
                </a:solidFill>
                <a:latin typeface="Arial" pitchFamily="34" charset="0"/>
                <a:ea typeface="Times New Roman" pitchFamily="18" charset="0"/>
                <a:cs typeface="Arial" pitchFamily="34" charset="0"/>
              </a:rPr>
              <a:t> </a:t>
            </a:r>
            <a:endParaRPr lang="es-ES" sz="12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4 Imagen" descr="fig 4_2.pn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424237" y="332656"/>
            <a:ext cx="3091979" cy="5491881"/>
          </a:xfrm>
          <a:prstGeom prst="rect">
            <a:avLst/>
          </a:prstGeom>
          <a:noFill/>
          <a:ln>
            <a:noFill/>
          </a:ln>
        </p:spPr>
      </p:pic>
      <p:sp>
        <p:nvSpPr>
          <p:cNvPr id="100353" name="Rectangle 1"/>
          <p:cNvSpPr>
            <a:spLocks noChangeArrowheads="1"/>
          </p:cNvSpPr>
          <p:nvPr/>
        </p:nvSpPr>
        <p:spPr bwMode="auto">
          <a:xfrm>
            <a:off x="2051720" y="5805264"/>
            <a:ext cx="61226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SERS enhancement dependence on the excitation wavelength and the substrate: 532 nm (a) and 785 nm (b). Chemical formula of ThT (c).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Adsorption isotherm of ThT on sample B (d). Raman spectrum of ThT 10 mM (e). SERS spectrum of ThT 1 μM on sample B (g) and sample E (g). Excitation 785 nm.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fig 5_2.pn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275856" y="332656"/>
            <a:ext cx="3308002" cy="4399558"/>
          </a:xfrm>
          <a:prstGeom prst="rect">
            <a:avLst/>
          </a:prstGeom>
          <a:noFill/>
          <a:ln>
            <a:noFill/>
          </a:ln>
        </p:spPr>
      </p:pic>
      <p:sp>
        <p:nvSpPr>
          <p:cNvPr id="101377" name="Rectangle 1"/>
          <p:cNvSpPr>
            <a:spLocks noChangeArrowheads="1"/>
          </p:cNvSpPr>
          <p:nvPr/>
        </p:nvSpPr>
        <p:spPr bwMode="auto">
          <a:xfrm>
            <a:off x="2051720" y="4869160"/>
            <a:ext cx="64807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SERS spectra of ThT on Samples A and C exciting at 532nm (b and d, respectively) and 785nm on Sample A (a).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extinction spectra of samples A (c) and C (e) and the absorption spectrum of ThT (0.1 M) in water (f) is also shown for comparison</a:t>
            </a: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4572000" y="332656"/>
            <a:ext cx="360040" cy="307777"/>
          </a:xfrm>
          <a:prstGeom prst="rect">
            <a:avLst/>
          </a:prstGeom>
          <a:noFill/>
        </p:spPr>
        <p:txBody>
          <a:bodyPr wrap="square" rtlCol="0">
            <a:spAutoFit/>
          </a:bodyPr>
          <a:lstStyle/>
          <a:p>
            <a:r>
              <a:rPr lang="es-ES" sz="1400" dirty="0" smtClean="0">
                <a:latin typeface="Arial" pitchFamily="34" charset="0"/>
                <a:cs typeface="Arial" pitchFamily="34" charset="0"/>
              </a:rPr>
              <a:t>b)</a:t>
            </a:r>
            <a:endParaRPr lang="es-ES" sz="1400" dirty="0">
              <a:latin typeface="Arial" pitchFamily="34" charset="0"/>
              <a:cs typeface="Arial" pitchFamily="34" charset="0"/>
            </a:endParaRPr>
          </a:p>
        </p:txBody>
      </p:sp>
      <p:sp>
        <p:nvSpPr>
          <p:cNvPr id="7" name="6 CuadroTexto"/>
          <p:cNvSpPr txBox="1"/>
          <p:nvPr/>
        </p:nvSpPr>
        <p:spPr>
          <a:xfrm>
            <a:off x="5868144" y="332656"/>
            <a:ext cx="360040" cy="307777"/>
          </a:xfrm>
          <a:prstGeom prst="rect">
            <a:avLst/>
          </a:prstGeom>
          <a:noFill/>
        </p:spPr>
        <p:txBody>
          <a:bodyPr wrap="square" rtlCol="0">
            <a:spAutoFit/>
          </a:bodyPr>
          <a:lstStyle/>
          <a:p>
            <a:r>
              <a:rPr lang="es-ES" sz="1400" dirty="0" smtClean="0">
                <a:latin typeface="Arial" pitchFamily="34" charset="0"/>
                <a:cs typeface="Arial" pitchFamily="34" charset="0"/>
              </a:rPr>
              <a:t>a)</a:t>
            </a:r>
            <a:endParaRPr lang="es-ES" sz="1400" dirty="0">
              <a:latin typeface="Arial" pitchFamily="34" charset="0"/>
              <a:cs typeface="Arial" pitchFamily="34" charset="0"/>
            </a:endParaRPr>
          </a:p>
        </p:txBody>
      </p:sp>
      <p:sp>
        <p:nvSpPr>
          <p:cNvPr id="8" name="7 CuadroTexto"/>
          <p:cNvSpPr txBox="1"/>
          <p:nvPr/>
        </p:nvSpPr>
        <p:spPr>
          <a:xfrm>
            <a:off x="5940152" y="1628800"/>
            <a:ext cx="360040" cy="307777"/>
          </a:xfrm>
          <a:prstGeom prst="rect">
            <a:avLst/>
          </a:prstGeom>
          <a:noFill/>
        </p:spPr>
        <p:txBody>
          <a:bodyPr wrap="square" rtlCol="0">
            <a:spAutoFit/>
          </a:bodyPr>
          <a:lstStyle/>
          <a:p>
            <a:r>
              <a:rPr lang="es-ES" sz="1400" dirty="0" smtClean="0">
                <a:latin typeface="Arial" pitchFamily="34" charset="0"/>
                <a:cs typeface="Arial" pitchFamily="34" charset="0"/>
              </a:rPr>
              <a:t>c)</a:t>
            </a:r>
            <a:endParaRPr lang="es-ES" sz="1400" dirty="0">
              <a:latin typeface="Arial" pitchFamily="34" charset="0"/>
              <a:cs typeface="Arial" pitchFamily="34" charset="0"/>
            </a:endParaRPr>
          </a:p>
        </p:txBody>
      </p:sp>
      <p:sp>
        <p:nvSpPr>
          <p:cNvPr id="9" name="8 CuadroTexto"/>
          <p:cNvSpPr txBox="1"/>
          <p:nvPr/>
        </p:nvSpPr>
        <p:spPr>
          <a:xfrm>
            <a:off x="4644008" y="2924944"/>
            <a:ext cx="360040" cy="307777"/>
          </a:xfrm>
          <a:prstGeom prst="rect">
            <a:avLst/>
          </a:prstGeom>
          <a:noFill/>
        </p:spPr>
        <p:txBody>
          <a:bodyPr wrap="square" rtlCol="0">
            <a:spAutoFit/>
          </a:bodyPr>
          <a:lstStyle/>
          <a:p>
            <a:r>
              <a:rPr lang="es-ES" sz="1400" dirty="0" smtClean="0">
                <a:latin typeface="Arial" pitchFamily="34" charset="0"/>
                <a:cs typeface="Arial" pitchFamily="34" charset="0"/>
              </a:rPr>
              <a:t>d)</a:t>
            </a:r>
            <a:endParaRPr lang="es-ES" sz="1400" dirty="0">
              <a:latin typeface="Arial" pitchFamily="34" charset="0"/>
              <a:cs typeface="Arial" pitchFamily="34" charset="0"/>
            </a:endParaRPr>
          </a:p>
        </p:txBody>
      </p:sp>
      <p:sp>
        <p:nvSpPr>
          <p:cNvPr id="10" name="9 CuadroTexto"/>
          <p:cNvSpPr txBox="1"/>
          <p:nvPr/>
        </p:nvSpPr>
        <p:spPr>
          <a:xfrm>
            <a:off x="5724128" y="2852936"/>
            <a:ext cx="360040" cy="307777"/>
          </a:xfrm>
          <a:prstGeom prst="rect">
            <a:avLst/>
          </a:prstGeom>
          <a:noFill/>
        </p:spPr>
        <p:txBody>
          <a:bodyPr wrap="square" rtlCol="0">
            <a:spAutoFit/>
          </a:bodyPr>
          <a:lstStyle/>
          <a:p>
            <a:r>
              <a:rPr lang="es-ES" sz="1400" dirty="0" smtClean="0">
                <a:latin typeface="Arial" pitchFamily="34" charset="0"/>
                <a:cs typeface="Arial" pitchFamily="34" charset="0"/>
              </a:rPr>
              <a:t>e)</a:t>
            </a:r>
            <a:endParaRPr lang="es-ES" sz="1400" dirty="0">
              <a:latin typeface="Arial" pitchFamily="34" charset="0"/>
              <a:cs typeface="Arial" pitchFamily="34" charset="0"/>
            </a:endParaRPr>
          </a:p>
        </p:txBody>
      </p:sp>
      <p:sp>
        <p:nvSpPr>
          <p:cNvPr id="11" name="10 CuadroTexto"/>
          <p:cNvSpPr txBox="1"/>
          <p:nvPr/>
        </p:nvSpPr>
        <p:spPr>
          <a:xfrm>
            <a:off x="3491880" y="2924944"/>
            <a:ext cx="360040" cy="307777"/>
          </a:xfrm>
          <a:prstGeom prst="rect">
            <a:avLst/>
          </a:prstGeom>
          <a:noFill/>
        </p:spPr>
        <p:txBody>
          <a:bodyPr wrap="square" rtlCol="0">
            <a:spAutoFit/>
          </a:bodyPr>
          <a:lstStyle/>
          <a:p>
            <a:r>
              <a:rPr lang="es-ES" sz="1400" dirty="0" smtClean="0">
                <a:latin typeface="Arial" pitchFamily="34" charset="0"/>
                <a:cs typeface="Arial" pitchFamily="34" charset="0"/>
              </a:rPr>
              <a:t>f)</a:t>
            </a:r>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0 Imagen" descr="RC_img.tif"/>
          <p:cNvPicPr>
            <a:picLocks noChangeAspect="1" noChangeArrowheads="1"/>
          </p:cNvPicPr>
          <p:nvPr/>
        </p:nvPicPr>
        <p:blipFill>
          <a:blip r:embed="rId2" cstate="print"/>
          <a:srcRect l="5156" t="31446" r="4771" b="30368"/>
          <a:stretch>
            <a:fillRect/>
          </a:stretch>
        </p:blipFill>
        <p:spPr bwMode="auto">
          <a:xfrm>
            <a:off x="1043608" y="4881354"/>
            <a:ext cx="4069036" cy="1285857"/>
          </a:xfrm>
          <a:prstGeom prst="rect">
            <a:avLst/>
          </a:prstGeom>
          <a:noFill/>
          <a:ln w="6350">
            <a:noFill/>
            <a:miter lim="800000"/>
            <a:headEnd/>
            <a:tailEnd/>
          </a:ln>
        </p:spPr>
      </p:pic>
      <p:sp>
        <p:nvSpPr>
          <p:cNvPr id="2" name="1 Título"/>
          <p:cNvSpPr>
            <a:spLocks noGrp="1"/>
          </p:cNvSpPr>
          <p:nvPr>
            <p:ph type="title"/>
          </p:nvPr>
        </p:nvSpPr>
        <p:spPr>
          <a:xfrm>
            <a:off x="1435608" y="116632"/>
            <a:ext cx="7498080" cy="864096"/>
          </a:xfrm>
        </p:spPr>
        <p:txBody>
          <a:bodyPr>
            <a:normAutofit/>
          </a:bodyPr>
          <a:lstStyle/>
          <a:p>
            <a:pPr algn="ctr"/>
            <a:r>
              <a:rPr lang="en-US" sz="3600" dirty="0" smtClean="0"/>
              <a:t>Alzheimer disease</a:t>
            </a:r>
            <a:endParaRPr lang="es-ES" sz="3600" dirty="0"/>
          </a:p>
        </p:txBody>
      </p:sp>
      <p:pic>
        <p:nvPicPr>
          <p:cNvPr id="3075" name="1 Imagen" descr="TFT 37.tif"/>
          <p:cNvPicPr>
            <a:picLocks noChangeAspect="1" noChangeArrowheads="1"/>
          </p:cNvPicPr>
          <p:nvPr/>
        </p:nvPicPr>
        <p:blipFill>
          <a:blip r:embed="rId3" cstate="print"/>
          <a:srcRect l="23651" t="31227" r="23859" b="32123"/>
          <a:stretch>
            <a:fillRect/>
          </a:stretch>
        </p:blipFill>
        <p:spPr bwMode="auto">
          <a:xfrm>
            <a:off x="6156176" y="4941168"/>
            <a:ext cx="2582902" cy="1138698"/>
          </a:xfrm>
          <a:prstGeom prst="rect">
            <a:avLst/>
          </a:prstGeom>
          <a:noFill/>
          <a:ln w="6350">
            <a:noFill/>
            <a:miter lim="800000"/>
            <a:headEnd/>
            <a:tailEnd/>
          </a:ln>
        </p:spPr>
      </p:pic>
      <p:sp>
        <p:nvSpPr>
          <p:cNvPr id="11" name="10 CuadroTexto"/>
          <p:cNvSpPr txBox="1"/>
          <p:nvPr/>
        </p:nvSpPr>
        <p:spPr>
          <a:xfrm>
            <a:off x="1979712" y="6033482"/>
            <a:ext cx="3024336" cy="553998"/>
          </a:xfrm>
          <a:prstGeom prst="rect">
            <a:avLst/>
          </a:prstGeom>
          <a:noFill/>
        </p:spPr>
        <p:txBody>
          <a:bodyPr wrap="square" rtlCol="0">
            <a:spAutoFit/>
          </a:bodyPr>
          <a:lstStyle/>
          <a:p>
            <a:r>
              <a:rPr lang="es-ES" sz="3000" b="1" dirty="0" smtClean="0">
                <a:solidFill>
                  <a:srgbClr val="C00000"/>
                </a:solidFill>
                <a:effectLst>
                  <a:outerShdw blurRad="38100" dist="38100" dir="2700000" algn="tl">
                    <a:srgbClr val="000000">
                      <a:alpha val="43137"/>
                    </a:srgbClr>
                  </a:outerShdw>
                </a:effectLst>
                <a:latin typeface="Albertus Extra Bold" pitchFamily="34" charset="0"/>
              </a:rPr>
              <a:t>Congo Red</a:t>
            </a:r>
            <a:endParaRPr lang="es-ES" sz="3000" b="1" dirty="0">
              <a:solidFill>
                <a:srgbClr val="C00000"/>
              </a:solidFill>
              <a:effectLst>
                <a:outerShdw blurRad="38100" dist="38100" dir="2700000" algn="tl">
                  <a:srgbClr val="000000">
                    <a:alpha val="43137"/>
                  </a:srgbClr>
                </a:outerShdw>
              </a:effectLst>
              <a:latin typeface="Albertus Extra Bold" pitchFamily="34" charset="0"/>
            </a:endParaRPr>
          </a:p>
        </p:txBody>
      </p:sp>
      <p:sp>
        <p:nvSpPr>
          <p:cNvPr id="12" name="11 CuadroTexto"/>
          <p:cNvSpPr txBox="1"/>
          <p:nvPr/>
        </p:nvSpPr>
        <p:spPr>
          <a:xfrm>
            <a:off x="6012160" y="6033482"/>
            <a:ext cx="2915816" cy="553998"/>
          </a:xfrm>
          <a:prstGeom prst="rect">
            <a:avLst/>
          </a:prstGeom>
          <a:noFill/>
        </p:spPr>
        <p:txBody>
          <a:bodyPr wrap="square" rtlCol="0">
            <a:spAutoFit/>
          </a:bodyPr>
          <a:lstStyle/>
          <a:p>
            <a:pPr algn="ctr"/>
            <a:r>
              <a:rPr lang="es-ES" sz="3000" b="1" dirty="0" err="1" smtClean="0">
                <a:solidFill>
                  <a:srgbClr val="F8EA30"/>
                </a:solidFill>
                <a:effectLst>
                  <a:outerShdw blurRad="38100" dist="38100" dir="2700000" algn="tl">
                    <a:srgbClr val="000000">
                      <a:alpha val="43137"/>
                    </a:srgbClr>
                  </a:outerShdw>
                </a:effectLst>
                <a:latin typeface="Albertus Extra Bold" pitchFamily="34" charset="0"/>
              </a:rPr>
              <a:t>Thioflavin</a:t>
            </a:r>
            <a:r>
              <a:rPr lang="es-ES" sz="3000" b="1" dirty="0" smtClean="0">
                <a:solidFill>
                  <a:srgbClr val="F8EA30"/>
                </a:solidFill>
                <a:effectLst>
                  <a:outerShdw blurRad="38100" dist="38100" dir="2700000" algn="tl">
                    <a:srgbClr val="000000">
                      <a:alpha val="43137"/>
                    </a:srgbClr>
                  </a:outerShdw>
                </a:effectLst>
                <a:latin typeface="Albertus Extra Bold" pitchFamily="34" charset="0"/>
              </a:rPr>
              <a:t> T</a:t>
            </a:r>
            <a:endParaRPr lang="es-ES" sz="3000" b="1" dirty="0">
              <a:solidFill>
                <a:srgbClr val="F8EA30"/>
              </a:solidFill>
              <a:effectLst>
                <a:outerShdw blurRad="38100" dist="38100" dir="2700000" algn="tl">
                  <a:srgbClr val="000000">
                    <a:alpha val="43137"/>
                  </a:srgbClr>
                </a:outerShdw>
              </a:effectLst>
              <a:latin typeface="Albertus Extra Bold" pitchFamily="34" charset="0"/>
            </a:endParaRPr>
          </a:p>
        </p:txBody>
      </p:sp>
      <p:pic>
        <p:nvPicPr>
          <p:cNvPr id="3084" name="Picture 12" descr="agregados B-amiloide"/>
          <p:cNvPicPr>
            <a:picLocks noChangeAspect="1" noChangeArrowheads="1"/>
          </p:cNvPicPr>
          <p:nvPr/>
        </p:nvPicPr>
        <p:blipFill>
          <a:blip r:embed="rId4" cstate="print"/>
          <a:srcRect/>
          <a:stretch>
            <a:fillRect/>
          </a:stretch>
        </p:blipFill>
        <p:spPr bwMode="auto">
          <a:xfrm rot="2051967">
            <a:off x="4226247" y="2324890"/>
            <a:ext cx="1881412" cy="1654510"/>
          </a:xfrm>
          <a:prstGeom prst="rect">
            <a:avLst/>
          </a:prstGeom>
          <a:noFill/>
        </p:spPr>
      </p:pic>
      <p:pic>
        <p:nvPicPr>
          <p:cNvPr id="3085" name="Picture 13" descr="Amyloid-beta"/>
          <p:cNvPicPr>
            <a:picLocks noChangeAspect="1" noChangeArrowheads="1"/>
          </p:cNvPicPr>
          <p:nvPr/>
        </p:nvPicPr>
        <p:blipFill>
          <a:blip r:embed="rId5" cstate="print"/>
          <a:srcRect/>
          <a:stretch>
            <a:fillRect/>
          </a:stretch>
        </p:blipFill>
        <p:spPr bwMode="auto">
          <a:xfrm rot="2766001">
            <a:off x="1658586" y="2194411"/>
            <a:ext cx="1341530" cy="2077924"/>
          </a:xfrm>
          <a:prstGeom prst="rect">
            <a:avLst/>
          </a:prstGeom>
          <a:noFill/>
        </p:spPr>
      </p:pic>
      <p:sp>
        <p:nvSpPr>
          <p:cNvPr id="15" name="14 CuadroTexto"/>
          <p:cNvSpPr txBox="1"/>
          <p:nvPr/>
        </p:nvSpPr>
        <p:spPr>
          <a:xfrm>
            <a:off x="6263680" y="2924944"/>
            <a:ext cx="2772816" cy="400110"/>
          </a:xfrm>
          <a:prstGeom prst="rect">
            <a:avLst/>
          </a:prstGeom>
          <a:noFill/>
        </p:spPr>
        <p:txBody>
          <a:bodyPr wrap="square" rtlCol="0">
            <a:spAutoFit/>
          </a:bodyPr>
          <a:lstStyle/>
          <a:p>
            <a:pPr algn="just">
              <a:buClr>
                <a:schemeClr val="accent1"/>
              </a:buClr>
            </a:pPr>
            <a:r>
              <a:rPr lang="en-US" sz="2000" b="1" dirty="0" smtClean="0">
                <a:solidFill>
                  <a:schemeClr val="accent6">
                    <a:lumMod val="75000"/>
                  </a:schemeClr>
                </a:solidFill>
              </a:rPr>
              <a:t>Peptide with 36-43 </a:t>
            </a:r>
            <a:r>
              <a:rPr lang="en-US" sz="2000" b="1" dirty="0" err="1" smtClean="0">
                <a:solidFill>
                  <a:schemeClr val="accent6">
                    <a:lumMod val="75000"/>
                  </a:schemeClr>
                </a:solidFill>
              </a:rPr>
              <a:t>aa</a:t>
            </a:r>
            <a:endParaRPr lang="en-US" sz="2000" b="1" dirty="0">
              <a:solidFill>
                <a:schemeClr val="accent6">
                  <a:lumMod val="75000"/>
                </a:schemeClr>
              </a:solidFill>
            </a:endParaRPr>
          </a:p>
        </p:txBody>
      </p:sp>
      <p:sp>
        <p:nvSpPr>
          <p:cNvPr id="16" name="15 CuadroTexto"/>
          <p:cNvSpPr txBox="1"/>
          <p:nvPr/>
        </p:nvSpPr>
        <p:spPr>
          <a:xfrm>
            <a:off x="2699792" y="4005064"/>
            <a:ext cx="5976664" cy="707886"/>
          </a:xfrm>
          <a:prstGeom prst="rect">
            <a:avLst/>
          </a:prstGeom>
          <a:noFill/>
        </p:spPr>
        <p:txBody>
          <a:bodyPr wrap="square" rtlCol="0">
            <a:spAutoFit/>
          </a:bodyPr>
          <a:lstStyle/>
          <a:p>
            <a:pPr algn="just">
              <a:buClr>
                <a:schemeClr val="accent1"/>
              </a:buClr>
            </a:pPr>
            <a:r>
              <a:rPr lang="en-US" sz="2000" b="1" dirty="0" smtClean="0">
                <a:solidFill>
                  <a:schemeClr val="accent6">
                    <a:lumMod val="75000"/>
                  </a:schemeClr>
                </a:solidFill>
              </a:rPr>
              <a:t>Histological dyes used to demonstrate the presence of amyloidal deposits in tissue   </a:t>
            </a:r>
            <a:endParaRPr lang="en-US" sz="2000" b="1" dirty="0">
              <a:solidFill>
                <a:schemeClr val="accent6">
                  <a:lumMod val="75000"/>
                </a:schemeClr>
              </a:solidFill>
            </a:endParaRPr>
          </a:p>
        </p:txBody>
      </p:sp>
      <p:sp>
        <p:nvSpPr>
          <p:cNvPr id="17" name="16 CuadroTexto"/>
          <p:cNvSpPr txBox="1"/>
          <p:nvPr/>
        </p:nvSpPr>
        <p:spPr>
          <a:xfrm>
            <a:off x="2123728" y="1340768"/>
            <a:ext cx="3816424" cy="400110"/>
          </a:xfrm>
          <a:prstGeom prst="rect">
            <a:avLst/>
          </a:prstGeom>
          <a:noFill/>
        </p:spPr>
        <p:txBody>
          <a:bodyPr wrap="square" rtlCol="0">
            <a:spAutoFit/>
          </a:bodyPr>
          <a:lstStyle/>
          <a:p>
            <a:pPr algn="r">
              <a:buClr>
                <a:schemeClr val="accent1"/>
              </a:buClr>
            </a:pPr>
            <a:r>
              <a:rPr lang="en-US" sz="2000" b="1" dirty="0" smtClean="0">
                <a:solidFill>
                  <a:schemeClr val="accent6">
                    <a:lumMod val="75000"/>
                  </a:schemeClr>
                </a:solidFill>
              </a:rPr>
              <a:t>Neurodegenerative disease </a:t>
            </a:r>
            <a:endParaRPr lang="en-US" sz="2000" b="1" dirty="0">
              <a:solidFill>
                <a:schemeClr val="accent6">
                  <a:lumMod val="75000"/>
                </a:schemeClr>
              </a:solidFill>
            </a:endParaRPr>
          </a:p>
        </p:txBody>
      </p:sp>
      <p:cxnSp>
        <p:nvCxnSpPr>
          <p:cNvPr id="14" name="13 Conector recto de flecha"/>
          <p:cNvCxnSpPr/>
          <p:nvPr/>
        </p:nvCxnSpPr>
        <p:spPr>
          <a:xfrm>
            <a:off x="3347864" y="3140968"/>
            <a:ext cx="7200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8" name="17 Imagen" descr="sinapsis beta amiloide.jpg"/>
          <p:cNvPicPr>
            <a:picLocks noChangeAspect="1"/>
          </p:cNvPicPr>
          <p:nvPr/>
        </p:nvPicPr>
        <p:blipFill>
          <a:blip r:embed="rId6" cstate="print"/>
          <a:stretch>
            <a:fillRect/>
          </a:stretch>
        </p:blipFill>
        <p:spPr>
          <a:xfrm>
            <a:off x="6084168" y="852873"/>
            <a:ext cx="2448272" cy="1856047"/>
          </a:xfrm>
          <a:prstGeom prst="rect">
            <a:avLst/>
          </a:prstGeom>
        </p:spPr>
      </p:pic>
      <p:sp>
        <p:nvSpPr>
          <p:cNvPr id="19" name="18 CuadroTexto"/>
          <p:cNvSpPr txBox="1"/>
          <p:nvPr/>
        </p:nvSpPr>
        <p:spPr>
          <a:xfrm>
            <a:off x="1187624" y="1988840"/>
            <a:ext cx="3816424" cy="400110"/>
          </a:xfrm>
          <a:prstGeom prst="rect">
            <a:avLst/>
          </a:prstGeom>
          <a:noFill/>
        </p:spPr>
        <p:txBody>
          <a:bodyPr wrap="square" rtlCol="0">
            <a:spAutoFit/>
          </a:bodyPr>
          <a:lstStyle/>
          <a:p>
            <a:pPr>
              <a:buClr>
                <a:schemeClr val="accent1"/>
              </a:buClr>
            </a:pPr>
            <a:r>
              <a:rPr lang="el-GR" sz="2000" b="1" dirty="0" smtClean="0">
                <a:solidFill>
                  <a:schemeClr val="accent6">
                    <a:lumMod val="75000"/>
                  </a:schemeClr>
                </a:solidFill>
              </a:rPr>
              <a:t>β</a:t>
            </a:r>
            <a:r>
              <a:rPr lang="es-ES" sz="2000" b="1" dirty="0" smtClean="0">
                <a:solidFill>
                  <a:schemeClr val="accent6">
                    <a:lumMod val="75000"/>
                  </a:schemeClr>
                </a:solidFill>
              </a:rPr>
              <a:t>-</a:t>
            </a:r>
            <a:r>
              <a:rPr lang="es-ES" sz="2000" b="1" dirty="0" err="1" smtClean="0">
                <a:solidFill>
                  <a:schemeClr val="accent6">
                    <a:lumMod val="75000"/>
                  </a:schemeClr>
                </a:solidFill>
              </a:rPr>
              <a:t>amyloid</a:t>
            </a:r>
            <a:endParaRPr lang="en-US" sz="2000" b="1"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900" decel="100000" fill="hold"/>
                                        <p:tgtEl>
                                          <p:spTgt spid="1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4" presetClass="entr" presetSubtype="0" accel="10000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ppt_w*0.05"/>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anim calcmode="lin" valueType="num">
                                      <p:cBhvr>
                                        <p:cTn id="16" dur="500" fill="hold"/>
                                        <p:tgtEl>
                                          <p:spTgt spid="18"/>
                                        </p:tgtEl>
                                        <p:attrNameLst>
                                          <p:attrName>ppt_x</p:attrName>
                                        </p:attrNameLst>
                                      </p:cBhvr>
                                      <p:tavLst>
                                        <p:tav tm="0">
                                          <p:val>
                                            <p:strVal val="#ppt_x-.2"/>
                                          </p:val>
                                        </p:tav>
                                        <p:tav tm="100000">
                                          <p:val>
                                            <p:strVal val="#ppt_x"/>
                                          </p:val>
                                        </p:tav>
                                      </p:tavLst>
                                    </p:anim>
                                    <p:anim calcmode="lin" valueType="num">
                                      <p:cBhvr>
                                        <p:cTn id="17" dur="500" fill="hold"/>
                                        <p:tgtEl>
                                          <p:spTgt spid="18"/>
                                        </p:tgtEl>
                                        <p:attrNameLst>
                                          <p:attrName>ppt_y</p:attrName>
                                        </p:attrNameLst>
                                      </p:cBhvr>
                                      <p:tavLst>
                                        <p:tav tm="0">
                                          <p:val>
                                            <p:strVal val="#ppt_y"/>
                                          </p:val>
                                        </p:tav>
                                        <p:tav tm="100000">
                                          <p:val>
                                            <p:strVal val="#ppt_y"/>
                                          </p:val>
                                        </p:tav>
                                      </p:tavLst>
                                    </p:anim>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900" decel="100000" fill="hold"/>
                                        <p:tgtEl>
                                          <p:spTgt spid="1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12" presetClass="entr" presetSubtype="4" fill="hold" nodeType="afterEffect">
                                  <p:stCondLst>
                                    <p:cond delay="0"/>
                                  </p:stCondLst>
                                  <p:childTnLst>
                                    <p:set>
                                      <p:cBhvr>
                                        <p:cTn id="29" dur="1" fill="hold">
                                          <p:stCondLst>
                                            <p:cond delay="0"/>
                                          </p:stCondLst>
                                        </p:cTn>
                                        <p:tgtEl>
                                          <p:spTgt spid="3085"/>
                                        </p:tgtEl>
                                        <p:attrNameLst>
                                          <p:attrName>style.visibility</p:attrName>
                                        </p:attrNameLst>
                                      </p:cBhvr>
                                      <p:to>
                                        <p:strVal val="visible"/>
                                      </p:to>
                                    </p:set>
                                    <p:animEffect transition="in" filter="slide(fromBottom)">
                                      <p:cBhvr>
                                        <p:cTn id="30" dur="500"/>
                                        <p:tgtEl>
                                          <p:spTgt spid="3085"/>
                                        </p:tgtEl>
                                      </p:cBhvr>
                                    </p:animEffect>
                                  </p:childTnLst>
                                </p:cTn>
                              </p:par>
                            </p:childTnLst>
                          </p:cTn>
                        </p:par>
                        <p:par>
                          <p:cTn id="31" fill="hold">
                            <p:stCondLst>
                              <p:cond delay="1500"/>
                            </p:stCondLst>
                            <p:childTnLst>
                              <p:par>
                                <p:cTn id="32" presetID="54" presetClass="entr" presetSubtype="0" accel="10000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0.05"/>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 calcmode="lin" valueType="num">
                                      <p:cBhvr>
                                        <p:cTn id="36" dur="500" fill="hold"/>
                                        <p:tgtEl>
                                          <p:spTgt spid="14"/>
                                        </p:tgtEl>
                                        <p:attrNameLst>
                                          <p:attrName>ppt_x</p:attrName>
                                        </p:attrNameLst>
                                      </p:cBhvr>
                                      <p:tavLst>
                                        <p:tav tm="0">
                                          <p:val>
                                            <p:strVal val="#ppt_x-.2"/>
                                          </p:val>
                                        </p:tav>
                                        <p:tav tm="100000">
                                          <p:val>
                                            <p:strVal val="#ppt_x"/>
                                          </p:val>
                                        </p:tav>
                                      </p:tavLst>
                                    </p:anim>
                                    <p:anim calcmode="lin" valueType="num">
                                      <p:cBhvr>
                                        <p:cTn id="37" dur="500" fill="hold"/>
                                        <p:tgtEl>
                                          <p:spTgt spid="14"/>
                                        </p:tgtEl>
                                        <p:attrNameLst>
                                          <p:attrName>ppt_y</p:attrName>
                                        </p:attrNameLst>
                                      </p:cBhvr>
                                      <p:tavLst>
                                        <p:tav tm="0">
                                          <p:val>
                                            <p:strVal val="#ppt_y"/>
                                          </p:val>
                                        </p:tav>
                                        <p:tav tm="100000">
                                          <p:val>
                                            <p:strVal val="#ppt_y"/>
                                          </p:val>
                                        </p:tav>
                                      </p:tavLst>
                                    </p:anim>
                                    <p:animEffect transition="in" filter="fade">
                                      <p:cBhvr>
                                        <p:cTn id="38" dur="500"/>
                                        <p:tgtEl>
                                          <p:spTgt spid="14"/>
                                        </p:tgtEl>
                                      </p:cBhvr>
                                    </p:animEffect>
                                  </p:childTnLst>
                                </p:cTn>
                              </p:par>
                            </p:childTnLst>
                          </p:cTn>
                        </p:par>
                        <p:par>
                          <p:cTn id="39" fill="hold">
                            <p:stCondLst>
                              <p:cond delay="2000"/>
                            </p:stCondLst>
                            <p:childTnLst>
                              <p:par>
                                <p:cTn id="40" presetID="12" presetClass="entr" presetSubtype="4" fill="hold" nodeType="after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slide(fromBottom)">
                                      <p:cBhvr>
                                        <p:cTn id="42" dur="500"/>
                                        <p:tgtEl>
                                          <p:spTgt spid="3084"/>
                                        </p:tgtEl>
                                      </p:cBhvr>
                                    </p:animEffect>
                                  </p:childTnLst>
                                </p:cTn>
                              </p:par>
                            </p:childTnLst>
                          </p:cTn>
                        </p:par>
                        <p:par>
                          <p:cTn id="43" fill="hold">
                            <p:stCondLst>
                              <p:cond delay="2500"/>
                            </p:stCondLst>
                            <p:childTnLst>
                              <p:par>
                                <p:cTn id="44" presetID="1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slide(fromBottom)">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900" decel="100000" fill="hold"/>
                                        <p:tgtEl>
                                          <p:spTgt spid="16"/>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55" presetID="12" presetClass="entr" presetSubtype="4" fill="hold" nodeType="withEffect">
                                  <p:stCondLst>
                                    <p:cond delay="0"/>
                                  </p:stCondLst>
                                  <p:childTnLst>
                                    <p:set>
                                      <p:cBhvr>
                                        <p:cTn id="56" dur="1" fill="hold">
                                          <p:stCondLst>
                                            <p:cond delay="0"/>
                                          </p:stCondLst>
                                        </p:cTn>
                                        <p:tgtEl>
                                          <p:spTgt spid="3074"/>
                                        </p:tgtEl>
                                        <p:attrNameLst>
                                          <p:attrName>style.visibility</p:attrName>
                                        </p:attrNameLst>
                                      </p:cBhvr>
                                      <p:to>
                                        <p:strVal val="visible"/>
                                      </p:to>
                                    </p:set>
                                    <p:animEffect transition="in" filter="slide(fromBottom)">
                                      <p:cBhvr>
                                        <p:cTn id="57" dur="500"/>
                                        <p:tgtEl>
                                          <p:spTgt spid="3074"/>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lide(fromBottom)">
                                      <p:cBhvr>
                                        <p:cTn id="60" dur="500"/>
                                        <p:tgtEl>
                                          <p:spTgt spid="12"/>
                                        </p:tgtEl>
                                      </p:cBhvr>
                                    </p:animEffect>
                                  </p:childTnLst>
                                </p:cTn>
                              </p:par>
                              <p:par>
                                <p:cTn id="61" presetID="12" presetClass="entr" presetSubtype="4" fill="hold" nodeType="withEffect">
                                  <p:stCondLst>
                                    <p:cond delay="0"/>
                                  </p:stCondLst>
                                  <p:childTnLst>
                                    <p:set>
                                      <p:cBhvr>
                                        <p:cTn id="62" dur="1" fill="hold">
                                          <p:stCondLst>
                                            <p:cond delay="0"/>
                                          </p:stCondLst>
                                        </p:cTn>
                                        <p:tgtEl>
                                          <p:spTgt spid="3075"/>
                                        </p:tgtEl>
                                        <p:attrNameLst>
                                          <p:attrName>style.visibility</p:attrName>
                                        </p:attrNameLst>
                                      </p:cBhvr>
                                      <p:to>
                                        <p:strVal val="visible"/>
                                      </p:to>
                                    </p:set>
                                    <p:animEffect transition="in" filter="slide(fromBottom)">
                                      <p:cBhvr>
                                        <p:cTn id="63" dur="500"/>
                                        <p:tgtEl>
                                          <p:spTgt spid="3075"/>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slide(fromBottom)">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2" cstate="print"/>
          <a:srcRect/>
          <a:stretch>
            <a:fillRect/>
          </a:stretch>
        </p:blipFill>
        <p:spPr bwMode="auto">
          <a:xfrm>
            <a:off x="2123728" y="1196752"/>
            <a:ext cx="5655498" cy="3774554"/>
          </a:xfrm>
          <a:prstGeom prst="rect">
            <a:avLst/>
          </a:prstGeom>
          <a:noFill/>
          <a:ln w="9525">
            <a:noFill/>
            <a:miter lim="800000"/>
            <a:headEnd/>
            <a:tailEnd/>
          </a:ln>
        </p:spPr>
      </p:pic>
      <p:sp>
        <p:nvSpPr>
          <p:cNvPr id="6" name="5 CuadroTexto"/>
          <p:cNvSpPr txBox="1"/>
          <p:nvPr/>
        </p:nvSpPr>
        <p:spPr>
          <a:xfrm>
            <a:off x="1763688" y="620688"/>
            <a:ext cx="3384376" cy="461665"/>
          </a:xfrm>
          <a:prstGeom prst="rect">
            <a:avLst/>
          </a:prstGeom>
          <a:noFill/>
        </p:spPr>
        <p:txBody>
          <a:bodyPr wrap="square" rtlCol="0">
            <a:spAutoFit/>
          </a:bodyPr>
          <a:lstStyle/>
          <a:p>
            <a:r>
              <a:rPr lang="el-GR" sz="2400" b="1" dirty="0" smtClean="0">
                <a:solidFill>
                  <a:srgbClr val="FF0000"/>
                </a:solidFill>
                <a:latin typeface="Arial Black" pitchFamily="34" charset="0"/>
                <a:cs typeface="Times New Roman"/>
              </a:rPr>
              <a:t>β</a:t>
            </a:r>
            <a:r>
              <a:rPr lang="es-ES" sz="2400" b="1" dirty="0" smtClean="0">
                <a:solidFill>
                  <a:srgbClr val="FF0000"/>
                </a:solidFill>
                <a:latin typeface="Arial Black" pitchFamily="34" charset="0"/>
                <a:cs typeface="Times New Roman"/>
              </a:rPr>
              <a:t>–amyloid (1-42)</a:t>
            </a:r>
            <a:endParaRPr lang="es-ES" sz="2400" b="1" dirty="0">
              <a:solidFill>
                <a:srgbClr val="FF0000"/>
              </a:solidFill>
              <a:latin typeface="Arial Black" pitchFamily="34" charset="0"/>
            </a:endParaRPr>
          </a:p>
        </p:txBody>
      </p:sp>
      <p:sp>
        <p:nvSpPr>
          <p:cNvPr id="32770" name="Rectangle 2"/>
          <p:cNvSpPr>
            <a:spLocks noChangeArrowheads="1"/>
          </p:cNvSpPr>
          <p:nvPr/>
        </p:nvSpPr>
        <p:spPr bwMode="auto">
          <a:xfrm>
            <a:off x="1619672" y="5085184"/>
            <a:ext cx="693132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Asp</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Ala</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Glu</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Phe</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Arg</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His</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Asp</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Ser</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Gly</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Tyr</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Glu</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Val</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His</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B050"/>
                </a:solidFill>
                <a:effectLst/>
                <a:latin typeface="Arial" pitchFamily="34" charset="0"/>
                <a:ea typeface="Times New Roman" pitchFamily="18" charset="0"/>
                <a:cs typeface="Arial" pitchFamily="34" charset="0"/>
              </a:rPr>
              <a:t>His</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984806"/>
                </a:solidFill>
                <a:effectLst/>
                <a:latin typeface="Arial" pitchFamily="34" charset="0"/>
                <a:ea typeface="Times New Roman" pitchFamily="18" charset="0"/>
                <a:cs typeface="Arial" pitchFamily="34" charset="0"/>
              </a:rPr>
              <a:t>Gln</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808080"/>
                </a:solidFill>
                <a:effectLst/>
                <a:latin typeface="Arial" pitchFamily="34" charset="0"/>
                <a:ea typeface="Times New Roman" pitchFamily="18" charset="0"/>
                <a:cs typeface="Arial" pitchFamily="34" charset="0"/>
              </a:rPr>
              <a:t>Lys</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B2A1C7"/>
                </a:solidFill>
                <a:effectLst/>
                <a:latin typeface="Arial" pitchFamily="34" charset="0"/>
                <a:ea typeface="Times New Roman" pitchFamily="18" charset="0"/>
                <a:cs typeface="Arial" pitchFamily="34" charset="0"/>
              </a:rPr>
              <a:t>Leu</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Val</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Phe</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Phe</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Ala</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C000"/>
                </a:solidFill>
                <a:effectLst/>
                <a:latin typeface="Arial" pitchFamily="34" charset="0"/>
                <a:ea typeface="Times New Roman" pitchFamily="18" charset="0"/>
                <a:cs typeface="Arial" pitchFamily="34" charset="0"/>
              </a:rPr>
              <a:t>Glu</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Asp</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Val</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Gly</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Ser</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ABF8F"/>
                </a:solidFill>
                <a:effectLst/>
                <a:latin typeface="Arial" pitchFamily="34" charset="0"/>
                <a:ea typeface="Times New Roman" pitchFamily="18" charset="0"/>
                <a:cs typeface="Arial" pitchFamily="34" charset="0"/>
              </a:rPr>
              <a:t>Asn</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808080"/>
                </a:solidFill>
                <a:effectLst/>
                <a:latin typeface="Arial" pitchFamily="34" charset="0"/>
                <a:ea typeface="Times New Roman" pitchFamily="18" charset="0"/>
                <a:cs typeface="Arial" pitchFamily="34" charset="0"/>
              </a:rPr>
              <a:t>Lys</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Gly</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Ala</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D99594"/>
                </a:solidFill>
                <a:effectLst/>
                <a:latin typeface="Arial" pitchFamily="34" charset="0"/>
                <a:ea typeface="Times New Roman" pitchFamily="18" charset="0"/>
                <a:cs typeface="Arial" pitchFamily="34" charset="0"/>
              </a:rPr>
              <a:t>Ile</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D99594"/>
                </a:solidFill>
                <a:effectLst/>
                <a:latin typeface="Arial" pitchFamily="34" charset="0"/>
                <a:ea typeface="Times New Roman" pitchFamily="18" charset="0"/>
                <a:cs typeface="Arial" pitchFamily="34" charset="0"/>
              </a:rPr>
              <a:t>Ile</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Gly</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B2A1C7"/>
                </a:solidFill>
                <a:effectLst/>
                <a:latin typeface="Arial" pitchFamily="34" charset="0"/>
                <a:ea typeface="Times New Roman" pitchFamily="18" charset="0"/>
                <a:cs typeface="Arial" pitchFamily="34" charset="0"/>
              </a:rPr>
              <a:t>Leu</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-Met-</a:t>
            </a:r>
            <a:r>
              <a:rPr kumimoji="0" lang="es-ES" sz="12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Val</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Gly</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Gly</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Val</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Val</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D99594"/>
                </a:solidFill>
                <a:effectLst/>
                <a:latin typeface="Arial" pitchFamily="34" charset="0"/>
                <a:ea typeface="Times New Roman" pitchFamily="18" charset="0"/>
                <a:cs typeface="Arial" pitchFamily="34" charset="0"/>
              </a:rPr>
              <a:t>Ile</a:t>
            </a:r>
            <a:r>
              <a:rPr kumimoji="0" lang="es-ES" sz="1200" b="1" i="0" u="none" strike="noStrike" cap="none" normalizeH="0" baseline="0" dirty="0" smtClean="0">
                <a:ln>
                  <a:noFill/>
                </a:ln>
                <a:solidFill>
                  <a:srgbClr val="665E58"/>
                </a:solidFill>
                <a:effectLst/>
                <a:latin typeface="Arial" pitchFamily="34" charset="0"/>
                <a:ea typeface="Times New Roman" pitchFamily="18" charset="0"/>
                <a:cs typeface="Arial" pitchFamily="34" charset="0"/>
              </a:rPr>
              <a:t>-</a:t>
            </a:r>
            <a:r>
              <a:rPr kumimoji="0" lang="es-ES" sz="1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Ala</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7" name="Object 3"/>
          <p:cNvGraphicFramePr>
            <a:graphicFrameLocks noChangeAspect="1"/>
          </p:cNvGraphicFramePr>
          <p:nvPr/>
        </p:nvGraphicFramePr>
        <p:xfrm>
          <a:off x="3059832" y="764704"/>
          <a:ext cx="4968552" cy="6388579"/>
        </p:xfrm>
        <a:graphic>
          <a:graphicData uri="http://schemas.openxmlformats.org/presentationml/2006/ole">
            <p:oleObj spid="_x0000_s67587" name="Graph" r:id="rId3" imgW="2560320" imgH="3291840" progId="Origin50.Graph">
              <p:embed/>
            </p:oleObj>
          </a:graphicData>
        </a:graphic>
      </p:graphicFrame>
      <p:sp>
        <p:nvSpPr>
          <p:cNvPr id="6" name="5 CuadroTexto"/>
          <p:cNvSpPr txBox="1"/>
          <p:nvPr/>
        </p:nvSpPr>
        <p:spPr>
          <a:xfrm>
            <a:off x="2051720" y="260648"/>
            <a:ext cx="6120680" cy="369332"/>
          </a:xfrm>
          <a:prstGeom prst="rect">
            <a:avLst/>
          </a:prstGeom>
          <a:noFill/>
        </p:spPr>
        <p:txBody>
          <a:bodyPr wrap="square" rtlCol="0">
            <a:spAutoFit/>
          </a:bodyPr>
          <a:lstStyle/>
          <a:p>
            <a:r>
              <a:rPr lang="es-ES" dirty="0" smtClean="0">
                <a:solidFill>
                  <a:srgbClr val="FF0000"/>
                </a:solidFill>
                <a:latin typeface="Arial Black" pitchFamily="34" charset="0"/>
              </a:rPr>
              <a:t>SERS of </a:t>
            </a:r>
            <a:r>
              <a:rPr lang="el-GR" b="1" dirty="0" smtClean="0">
                <a:solidFill>
                  <a:srgbClr val="FF0000"/>
                </a:solidFill>
                <a:latin typeface="Arial Black" pitchFamily="34" charset="0"/>
                <a:cs typeface="Times New Roman"/>
              </a:rPr>
              <a:t>β</a:t>
            </a:r>
            <a:r>
              <a:rPr lang="es-ES" dirty="0" smtClean="0">
                <a:solidFill>
                  <a:srgbClr val="FF0000"/>
                </a:solidFill>
                <a:latin typeface="Arial Black" pitchFamily="34" charset="0"/>
              </a:rPr>
              <a:t>–amyloid(1-42) on Silver Nano-Stars</a:t>
            </a:r>
            <a:endParaRPr lang="es-ES"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88640"/>
            <a:ext cx="7704856" cy="1080120"/>
          </a:xfrm>
        </p:spPr>
        <p:txBody>
          <a:bodyPr>
            <a:noAutofit/>
          </a:bodyPr>
          <a:lstStyle/>
          <a:p>
            <a:pPr algn="ctr"/>
            <a:r>
              <a:rPr lang="en-US" sz="3600" dirty="0" smtClean="0"/>
              <a:t>Surface Enhanced Raman Spectroscopy</a:t>
            </a:r>
            <a:endParaRPr lang="en-US" sz="3600" dirty="0"/>
          </a:p>
        </p:txBody>
      </p:sp>
      <p:grpSp>
        <p:nvGrpSpPr>
          <p:cNvPr id="3" name="2 Grupo"/>
          <p:cNvGrpSpPr/>
          <p:nvPr/>
        </p:nvGrpSpPr>
        <p:grpSpPr>
          <a:xfrm>
            <a:off x="3635896" y="4077072"/>
            <a:ext cx="4824536" cy="2232248"/>
            <a:chOff x="1215475" y="1787284"/>
            <a:chExt cx="5732175" cy="2938406"/>
          </a:xfrm>
        </p:grpSpPr>
        <p:pic>
          <p:nvPicPr>
            <p:cNvPr id="4" name="1 Imagen" descr="TFT 37.tif"/>
            <p:cNvPicPr>
              <a:picLocks noChangeAspect="1" noChangeArrowheads="1"/>
            </p:cNvPicPr>
            <p:nvPr/>
          </p:nvPicPr>
          <p:blipFill>
            <a:blip r:embed="rId2" cstate="print"/>
            <a:srcRect l="23651" t="31227" r="23859" b="32123"/>
            <a:stretch>
              <a:fillRect/>
            </a:stretch>
          </p:blipFill>
          <p:spPr bwMode="auto">
            <a:xfrm rot="14595704">
              <a:off x="3268434" y="3193749"/>
              <a:ext cx="1008112" cy="444437"/>
            </a:xfrm>
            <a:prstGeom prst="rect">
              <a:avLst/>
            </a:prstGeom>
            <a:noFill/>
            <a:ln w="6350">
              <a:noFill/>
              <a:miter lim="800000"/>
              <a:headEnd/>
              <a:tailEnd/>
            </a:ln>
          </p:spPr>
        </p:pic>
        <p:grpSp>
          <p:nvGrpSpPr>
            <p:cNvPr id="5" name="Group 2"/>
            <p:cNvGrpSpPr>
              <a:grpSpLocks/>
            </p:cNvGrpSpPr>
            <p:nvPr/>
          </p:nvGrpSpPr>
          <p:grpSpPr bwMode="auto">
            <a:xfrm>
              <a:off x="1215475" y="1787284"/>
              <a:ext cx="5732175" cy="2938406"/>
              <a:chOff x="1202" y="538"/>
              <a:chExt cx="4521" cy="2031"/>
            </a:xfrm>
          </p:grpSpPr>
          <p:sp>
            <p:nvSpPr>
              <p:cNvPr id="7" name="AutoShape 4"/>
              <p:cNvSpPr>
                <a:spLocks noChangeArrowheads="1"/>
              </p:cNvSpPr>
              <p:nvPr/>
            </p:nvSpPr>
            <p:spPr bwMode="auto">
              <a:xfrm rot="2726310">
                <a:off x="2146" y="1622"/>
                <a:ext cx="518" cy="57"/>
              </a:xfrm>
              <a:prstGeom prst="rightArrow">
                <a:avLst>
                  <a:gd name="adj1" fmla="val 50000"/>
                  <a:gd name="adj2" fmla="val 227193"/>
                </a:avLst>
              </a:prstGeom>
              <a:solidFill>
                <a:schemeClr val="accent4">
                  <a:lumMod val="60000"/>
                  <a:lumOff val="40000"/>
                </a:schemeClr>
              </a:solidFill>
              <a:ln w="9525">
                <a:noFill/>
                <a:miter lim="800000"/>
                <a:headEnd/>
                <a:tailEnd/>
              </a:ln>
            </p:spPr>
            <p:txBody>
              <a:bodyPr/>
              <a:lstStyle/>
              <a:p>
                <a:endParaRPr lang="es-ES"/>
              </a:p>
            </p:txBody>
          </p:sp>
          <p:sp>
            <p:nvSpPr>
              <p:cNvPr id="8" name="Rectangle 5"/>
              <p:cNvSpPr>
                <a:spLocks noChangeArrowheads="1"/>
              </p:cNvSpPr>
              <p:nvPr/>
            </p:nvSpPr>
            <p:spPr bwMode="auto">
              <a:xfrm rot="2851964">
                <a:off x="1664" y="854"/>
                <a:ext cx="806" cy="173"/>
              </a:xfrm>
              <a:prstGeom prst="rect">
                <a:avLst/>
              </a:prstGeom>
              <a:gradFill rotWithShape="0">
                <a:gsLst>
                  <a:gs pos="0">
                    <a:schemeClr val="accent4">
                      <a:lumMod val="50000"/>
                    </a:schemeClr>
                  </a:gs>
                  <a:gs pos="100000">
                    <a:schemeClr val="accent4">
                      <a:lumMod val="60000"/>
                      <a:lumOff val="40000"/>
                    </a:schemeClr>
                  </a:gs>
                  <a:gs pos="100000">
                    <a:srgbClr val="E2F96F"/>
                  </a:gs>
                </a:gsLst>
                <a:lin ang="0" scaled="1"/>
              </a:gradFill>
              <a:ln w="9525">
                <a:solidFill>
                  <a:schemeClr val="accent4">
                    <a:lumMod val="75000"/>
                  </a:schemeClr>
                </a:solidFill>
                <a:miter lim="800000"/>
                <a:headEnd/>
                <a:tailEnd/>
              </a:ln>
            </p:spPr>
            <p:txBody>
              <a:bodyPr/>
              <a:lstStyle/>
              <a:p>
                <a:endParaRPr lang="es-ES"/>
              </a:p>
            </p:txBody>
          </p:sp>
          <p:sp>
            <p:nvSpPr>
              <p:cNvPr id="9" name="AutoShape 6"/>
              <p:cNvSpPr>
                <a:spLocks noChangeArrowheads="1"/>
              </p:cNvSpPr>
              <p:nvPr/>
            </p:nvSpPr>
            <p:spPr bwMode="auto">
              <a:xfrm rot="2726310">
                <a:off x="2482" y="1382"/>
                <a:ext cx="518" cy="57"/>
              </a:xfrm>
              <a:prstGeom prst="rightArrow">
                <a:avLst>
                  <a:gd name="adj1" fmla="val 50000"/>
                  <a:gd name="adj2" fmla="val 227193"/>
                </a:avLst>
              </a:prstGeom>
              <a:solidFill>
                <a:schemeClr val="accent4">
                  <a:lumMod val="60000"/>
                  <a:lumOff val="40000"/>
                </a:schemeClr>
              </a:solidFill>
              <a:ln w="9525">
                <a:noFill/>
                <a:miter lim="800000"/>
                <a:headEnd/>
                <a:tailEnd/>
              </a:ln>
            </p:spPr>
            <p:txBody>
              <a:bodyPr/>
              <a:lstStyle/>
              <a:p>
                <a:endParaRPr lang="es-ES"/>
              </a:p>
            </p:txBody>
          </p:sp>
          <p:sp>
            <p:nvSpPr>
              <p:cNvPr id="10" name="AutoShape 7"/>
              <p:cNvSpPr>
                <a:spLocks noChangeArrowheads="1"/>
              </p:cNvSpPr>
              <p:nvPr/>
            </p:nvSpPr>
            <p:spPr bwMode="auto">
              <a:xfrm rot="-2274278">
                <a:off x="2664" y="1776"/>
                <a:ext cx="307" cy="129"/>
              </a:xfrm>
              <a:prstGeom prst="rightArrow">
                <a:avLst>
                  <a:gd name="adj1" fmla="val 50000"/>
                  <a:gd name="adj2" fmla="val 59496"/>
                </a:avLst>
              </a:prstGeom>
              <a:solidFill>
                <a:schemeClr val="accent4">
                  <a:lumMod val="60000"/>
                  <a:lumOff val="40000"/>
                </a:schemeClr>
              </a:solidFill>
              <a:ln w="9525">
                <a:noFill/>
                <a:miter lim="800000"/>
                <a:headEnd/>
                <a:tailEnd/>
              </a:ln>
            </p:spPr>
            <p:txBody>
              <a:bodyPr/>
              <a:lstStyle/>
              <a:p>
                <a:endParaRPr lang="es-ES"/>
              </a:p>
            </p:txBody>
          </p:sp>
          <p:sp>
            <p:nvSpPr>
              <p:cNvPr id="11" name="Rectangle 8"/>
              <p:cNvSpPr>
                <a:spLocks noChangeArrowheads="1"/>
              </p:cNvSpPr>
              <p:nvPr/>
            </p:nvSpPr>
            <p:spPr bwMode="auto">
              <a:xfrm rot="2883989">
                <a:off x="2334" y="1233"/>
                <a:ext cx="48" cy="48"/>
              </a:xfrm>
              <a:prstGeom prst="rect">
                <a:avLst/>
              </a:prstGeom>
              <a:solidFill>
                <a:schemeClr val="accent1"/>
              </a:solidFill>
              <a:ln w="9525">
                <a:solidFill>
                  <a:schemeClr val="tx1"/>
                </a:solidFill>
                <a:miter lim="800000"/>
                <a:headEnd/>
                <a:tailEnd/>
              </a:ln>
              <a:effectLst/>
            </p:spPr>
            <p:txBody>
              <a:bodyPr wrap="none" anchor="ctr"/>
              <a:lstStyle/>
              <a:p>
                <a:endParaRPr lang="es-ES"/>
              </a:p>
            </p:txBody>
          </p:sp>
          <p:sp>
            <p:nvSpPr>
              <p:cNvPr id="12" name="AutoShape 9"/>
              <p:cNvSpPr>
                <a:spLocks noChangeArrowheads="1"/>
              </p:cNvSpPr>
              <p:nvPr/>
            </p:nvSpPr>
            <p:spPr bwMode="auto">
              <a:xfrm rot="-2274278">
                <a:off x="3720" y="1536"/>
                <a:ext cx="692" cy="205"/>
              </a:xfrm>
              <a:prstGeom prst="rightArrow">
                <a:avLst>
                  <a:gd name="adj1" fmla="val 50000"/>
                  <a:gd name="adj2" fmla="val 84390"/>
                </a:avLst>
              </a:prstGeom>
              <a:solidFill>
                <a:srgbClr val="FF9900"/>
              </a:solidFill>
              <a:ln w="9525">
                <a:noFill/>
                <a:miter lim="800000"/>
                <a:headEnd/>
                <a:tailEnd/>
              </a:ln>
            </p:spPr>
            <p:txBody>
              <a:bodyPr/>
              <a:lstStyle/>
              <a:p>
                <a:endParaRPr lang="es-ES"/>
              </a:p>
            </p:txBody>
          </p:sp>
          <p:sp>
            <p:nvSpPr>
              <p:cNvPr id="13" name="AutoShape 10"/>
              <p:cNvSpPr>
                <a:spLocks noChangeArrowheads="1"/>
              </p:cNvSpPr>
              <p:nvPr/>
            </p:nvSpPr>
            <p:spPr bwMode="auto">
              <a:xfrm rot="-2274278">
                <a:off x="3384" y="1200"/>
                <a:ext cx="692" cy="205"/>
              </a:xfrm>
              <a:prstGeom prst="rightArrow">
                <a:avLst>
                  <a:gd name="adj1" fmla="val 50000"/>
                  <a:gd name="adj2" fmla="val 84390"/>
                </a:avLst>
              </a:prstGeom>
              <a:solidFill>
                <a:srgbClr val="FF9900"/>
              </a:solidFill>
              <a:ln w="9525">
                <a:noFill/>
                <a:miter lim="800000"/>
                <a:headEnd/>
                <a:tailEnd/>
              </a:ln>
            </p:spPr>
            <p:txBody>
              <a:bodyPr/>
              <a:lstStyle/>
              <a:p>
                <a:endParaRPr lang="es-ES"/>
              </a:p>
            </p:txBody>
          </p:sp>
          <p:sp>
            <p:nvSpPr>
              <p:cNvPr id="14" name="AutoShape 11"/>
              <p:cNvSpPr>
                <a:spLocks noChangeArrowheads="1"/>
              </p:cNvSpPr>
              <p:nvPr/>
            </p:nvSpPr>
            <p:spPr bwMode="auto">
              <a:xfrm rot="2414182">
                <a:off x="3384" y="1728"/>
                <a:ext cx="345" cy="129"/>
              </a:xfrm>
              <a:prstGeom prst="rightArrow">
                <a:avLst>
                  <a:gd name="adj1" fmla="val 50000"/>
                  <a:gd name="adj2" fmla="val 66860"/>
                </a:avLst>
              </a:prstGeom>
              <a:solidFill>
                <a:srgbClr val="FF9900"/>
              </a:solidFill>
              <a:ln w="9525">
                <a:noFill/>
                <a:miter lim="800000"/>
                <a:headEnd/>
                <a:tailEnd/>
              </a:ln>
            </p:spPr>
            <p:txBody>
              <a:bodyPr/>
              <a:lstStyle/>
              <a:p>
                <a:endParaRPr lang="es-ES"/>
              </a:p>
            </p:txBody>
          </p:sp>
          <p:sp>
            <p:nvSpPr>
              <p:cNvPr id="15" name="Arc 12"/>
              <p:cNvSpPr>
                <a:spLocks/>
              </p:cNvSpPr>
              <p:nvPr/>
            </p:nvSpPr>
            <p:spPr bwMode="auto">
              <a:xfrm rot="17129310" flipH="1">
                <a:off x="4320" y="1011"/>
                <a:ext cx="173" cy="172"/>
              </a:xfrm>
              <a:custGeom>
                <a:avLst/>
                <a:gdLst>
                  <a:gd name="G0" fmla="+- 0 0 0"/>
                  <a:gd name="G1" fmla="+- 21556 0 0"/>
                  <a:gd name="G2" fmla="+- 21600 0 0"/>
                  <a:gd name="T0" fmla="*/ 1371 w 21600"/>
                  <a:gd name="T1" fmla="*/ 0 h 21556"/>
                  <a:gd name="T2" fmla="*/ 21600 w 21600"/>
                  <a:gd name="T3" fmla="*/ 21556 h 21556"/>
                  <a:gd name="T4" fmla="*/ 0 w 21600"/>
                  <a:gd name="T5" fmla="*/ 21556 h 21556"/>
                </a:gdLst>
                <a:ahLst/>
                <a:cxnLst>
                  <a:cxn ang="0">
                    <a:pos x="T0" y="T1"/>
                  </a:cxn>
                  <a:cxn ang="0">
                    <a:pos x="T2" y="T3"/>
                  </a:cxn>
                  <a:cxn ang="0">
                    <a:pos x="T4" y="T5"/>
                  </a:cxn>
                </a:cxnLst>
                <a:rect l="0" t="0" r="r" b="b"/>
                <a:pathLst>
                  <a:path w="21600" h="21556" fill="none" extrusionOk="0">
                    <a:moveTo>
                      <a:pt x="1371" y="-1"/>
                    </a:moveTo>
                    <a:cubicBezTo>
                      <a:pt x="12745" y="722"/>
                      <a:pt x="21600" y="10158"/>
                      <a:pt x="21600" y="21556"/>
                    </a:cubicBezTo>
                  </a:path>
                  <a:path w="21600" h="21556" stroke="0" extrusionOk="0">
                    <a:moveTo>
                      <a:pt x="1371" y="-1"/>
                    </a:moveTo>
                    <a:cubicBezTo>
                      <a:pt x="12745" y="722"/>
                      <a:pt x="21600" y="10158"/>
                      <a:pt x="21600" y="21556"/>
                    </a:cubicBezTo>
                    <a:lnTo>
                      <a:pt x="0" y="21556"/>
                    </a:lnTo>
                    <a:close/>
                  </a:path>
                </a:pathLst>
              </a:custGeom>
              <a:gradFill rotWithShape="0">
                <a:gsLst>
                  <a:gs pos="0">
                    <a:srgbClr val="FF0000"/>
                  </a:gs>
                  <a:gs pos="100000">
                    <a:srgbClr val="FF0000">
                      <a:gamma/>
                      <a:tint val="0"/>
                      <a:invGamma/>
                    </a:srgbClr>
                  </a:gs>
                </a:gsLst>
                <a:lin ang="18900000" scaled="1"/>
              </a:gradFill>
              <a:ln w="9525">
                <a:solidFill>
                  <a:srgbClr val="C00000"/>
                </a:solidFill>
                <a:round/>
                <a:headEnd/>
                <a:tailEnd/>
              </a:ln>
            </p:spPr>
            <p:txBody>
              <a:bodyPr/>
              <a:lstStyle/>
              <a:p>
                <a:endParaRPr lang="es-ES"/>
              </a:p>
            </p:txBody>
          </p:sp>
          <p:sp>
            <p:nvSpPr>
              <p:cNvPr id="16" name="Line 13"/>
              <p:cNvSpPr>
                <a:spLocks noChangeShapeType="1"/>
              </p:cNvSpPr>
              <p:nvPr/>
            </p:nvSpPr>
            <p:spPr bwMode="auto">
              <a:xfrm flipV="1">
                <a:off x="4248" y="912"/>
                <a:ext cx="461" cy="115"/>
              </a:xfrm>
              <a:prstGeom prst="line">
                <a:avLst/>
              </a:prstGeom>
              <a:noFill/>
              <a:ln w="19050">
                <a:solidFill>
                  <a:schemeClr val="bg2">
                    <a:lumMod val="10000"/>
                  </a:schemeClr>
                </a:solidFill>
                <a:round/>
                <a:headEnd/>
                <a:tailEnd/>
              </a:ln>
            </p:spPr>
            <p:txBody>
              <a:bodyPr/>
              <a:lstStyle/>
              <a:p>
                <a:endParaRPr lang="es-ES"/>
              </a:p>
            </p:txBody>
          </p:sp>
          <p:sp>
            <p:nvSpPr>
              <p:cNvPr id="17" name="Line 14"/>
              <p:cNvSpPr>
                <a:spLocks noChangeShapeType="1"/>
              </p:cNvSpPr>
              <p:nvPr/>
            </p:nvSpPr>
            <p:spPr bwMode="auto">
              <a:xfrm flipH="1">
                <a:off x="4422" y="905"/>
                <a:ext cx="288" cy="346"/>
              </a:xfrm>
              <a:prstGeom prst="line">
                <a:avLst/>
              </a:prstGeom>
              <a:noFill/>
              <a:ln w="19050">
                <a:solidFill>
                  <a:schemeClr val="bg2">
                    <a:lumMod val="10000"/>
                  </a:schemeClr>
                </a:solidFill>
                <a:round/>
                <a:headEnd/>
                <a:tailEnd/>
              </a:ln>
            </p:spPr>
            <p:txBody>
              <a:bodyPr/>
              <a:lstStyle/>
              <a:p>
                <a:endParaRPr lang="es-ES"/>
              </a:p>
            </p:txBody>
          </p:sp>
          <p:sp>
            <p:nvSpPr>
              <p:cNvPr id="18" name="Text Box 15"/>
              <p:cNvSpPr txBox="1">
                <a:spLocks noChangeArrowheads="1"/>
              </p:cNvSpPr>
              <p:nvPr/>
            </p:nvSpPr>
            <p:spPr bwMode="auto">
              <a:xfrm>
                <a:off x="2424" y="1344"/>
                <a:ext cx="403" cy="290"/>
              </a:xfrm>
              <a:prstGeom prst="rect">
                <a:avLst/>
              </a:prstGeom>
              <a:noFill/>
              <a:ln w="9525">
                <a:noFill/>
                <a:miter lim="800000"/>
                <a:headEnd/>
                <a:tailEnd/>
              </a:ln>
            </p:spPr>
            <p:txBody>
              <a:bodyPr/>
              <a:lstStyle/>
              <a:p>
                <a:pPr eaLnBrk="0" hangingPunct="0"/>
                <a:r>
                  <a:rPr lang="es-ES" sz="1600" dirty="0">
                    <a:latin typeface="Times New Roman" pitchFamily="18" charset="0"/>
                    <a:sym typeface="Symbol" pitchFamily="18" charset="2"/>
                  </a:rPr>
                  <a:t></a:t>
                </a:r>
                <a:r>
                  <a:rPr lang="es-ES" sz="1600" baseline="-25000" dirty="0">
                    <a:latin typeface="Times New Roman" pitchFamily="18" charset="0"/>
                  </a:rPr>
                  <a:t>0</a:t>
                </a:r>
                <a:endParaRPr lang="es-ES" sz="1600" dirty="0">
                  <a:latin typeface="Times New Roman" pitchFamily="18" charset="0"/>
                </a:endParaRPr>
              </a:p>
            </p:txBody>
          </p:sp>
          <p:sp>
            <p:nvSpPr>
              <p:cNvPr id="19" name="Text Box 16"/>
              <p:cNvSpPr txBox="1">
                <a:spLocks noChangeArrowheads="1"/>
              </p:cNvSpPr>
              <p:nvPr/>
            </p:nvSpPr>
            <p:spPr bwMode="auto">
              <a:xfrm>
                <a:off x="3544" y="1378"/>
                <a:ext cx="432" cy="288"/>
              </a:xfrm>
              <a:prstGeom prst="rect">
                <a:avLst/>
              </a:prstGeom>
              <a:noFill/>
              <a:ln w="9525">
                <a:noFill/>
                <a:miter lim="800000"/>
                <a:headEnd/>
                <a:tailEnd/>
              </a:ln>
            </p:spPr>
            <p:txBody>
              <a:bodyPr/>
              <a:lstStyle/>
              <a:p>
                <a:pPr eaLnBrk="0" hangingPunct="0"/>
                <a:r>
                  <a:rPr lang="es-ES" sz="1600" dirty="0">
                    <a:latin typeface="Times New Roman" pitchFamily="18" charset="0"/>
                    <a:sym typeface="Symbol" pitchFamily="18" charset="2"/>
                  </a:rPr>
                  <a:t></a:t>
                </a:r>
                <a:r>
                  <a:rPr lang="es-ES_tradnl" sz="1600" baseline="-25000" dirty="0">
                    <a:latin typeface="Times New Roman" pitchFamily="18" charset="0"/>
                  </a:rPr>
                  <a:t>R</a:t>
                </a:r>
                <a:endParaRPr lang="es-ES" sz="1600" dirty="0">
                  <a:latin typeface="Times New Roman" pitchFamily="18" charset="0"/>
                </a:endParaRPr>
              </a:p>
            </p:txBody>
          </p:sp>
          <p:sp>
            <p:nvSpPr>
              <p:cNvPr id="20" name="Text Box 17"/>
              <p:cNvSpPr txBox="1">
                <a:spLocks noChangeArrowheads="1"/>
              </p:cNvSpPr>
              <p:nvPr/>
            </p:nvSpPr>
            <p:spPr bwMode="auto">
              <a:xfrm>
                <a:off x="1202" y="912"/>
                <a:ext cx="838" cy="290"/>
              </a:xfrm>
              <a:prstGeom prst="rect">
                <a:avLst/>
              </a:prstGeom>
              <a:noFill/>
              <a:ln w="9525">
                <a:noFill/>
                <a:miter lim="800000"/>
                <a:headEnd/>
                <a:tailEnd/>
              </a:ln>
            </p:spPr>
            <p:txBody>
              <a:bodyPr/>
              <a:lstStyle/>
              <a:p>
                <a:pPr eaLnBrk="0" hangingPunct="0"/>
                <a:r>
                  <a:rPr lang="es-ES_tradnl" b="1" dirty="0">
                    <a:solidFill>
                      <a:schemeClr val="accent4">
                        <a:lumMod val="50000"/>
                      </a:schemeClr>
                    </a:solidFill>
                    <a:latin typeface="Times New Roman" pitchFamily="18" charset="0"/>
                    <a:sym typeface="Symbol" pitchFamily="18" charset="2"/>
                  </a:rPr>
                  <a:t>Laser</a:t>
                </a:r>
                <a:endParaRPr lang="es-ES" b="1" dirty="0">
                  <a:solidFill>
                    <a:schemeClr val="accent4">
                      <a:lumMod val="50000"/>
                    </a:schemeClr>
                  </a:solidFill>
                  <a:latin typeface="Times New Roman" pitchFamily="18" charset="0"/>
                </a:endParaRPr>
              </a:p>
            </p:txBody>
          </p:sp>
          <p:sp>
            <p:nvSpPr>
              <p:cNvPr id="21" name="Text Box 18"/>
              <p:cNvSpPr txBox="1">
                <a:spLocks noChangeArrowheads="1"/>
              </p:cNvSpPr>
              <p:nvPr/>
            </p:nvSpPr>
            <p:spPr bwMode="auto">
              <a:xfrm>
                <a:off x="4758" y="864"/>
                <a:ext cx="965" cy="384"/>
              </a:xfrm>
              <a:prstGeom prst="rect">
                <a:avLst/>
              </a:prstGeom>
              <a:noFill/>
              <a:ln w="9525">
                <a:noFill/>
                <a:miter lim="800000"/>
                <a:headEnd/>
                <a:tailEnd/>
              </a:ln>
            </p:spPr>
            <p:txBody>
              <a:bodyPr/>
              <a:lstStyle/>
              <a:p>
                <a:pPr eaLnBrk="0" hangingPunct="0"/>
                <a:r>
                  <a:rPr lang="es-ES_tradnl" sz="1600" b="1" dirty="0">
                    <a:solidFill>
                      <a:srgbClr val="C00000"/>
                    </a:solidFill>
                    <a:latin typeface="Times New Roman" pitchFamily="18" charset="0"/>
                    <a:sym typeface="Symbol" pitchFamily="18" charset="2"/>
                  </a:rPr>
                  <a:t>Detector</a:t>
                </a:r>
                <a:endParaRPr lang="es-ES" sz="1600" b="1" dirty="0">
                  <a:solidFill>
                    <a:srgbClr val="C00000"/>
                  </a:solidFill>
                  <a:latin typeface="Times New Roman" pitchFamily="18" charset="0"/>
                </a:endParaRPr>
              </a:p>
            </p:txBody>
          </p:sp>
          <p:grpSp>
            <p:nvGrpSpPr>
              <p:cNvPr id="22" name="Group 19"/>
              <p:cNvGrpSpPr>
                <a:grpSpLocks/>
              </p:cNvGrpSpPr>
              <p:nvPr/>
            </p:nvGrpSpPr>
            <p:grpSpPr bwMode="auto">
              <a:xfrm>
                <a:off x="1655" y="1979"/>
                <a:ext cx="3175" cy="590"/>
                <a:chOff x="1383" y="1933"/>
                <a:chExt cx="3175" cy="590"/>
              </a:xfrm>
            </p:grpSpPr>
            <p:sp>
              <p:nvSpPr>
                <p:cNvPr id="23" name="Oval 20"/>
                <p:cNvSpPr>
                  <a:spLocks noChangeArrowheads="1"/>
                </p:cNvSpPr>
                <p:nvPr/>
              </p:nvSpPr>
              <p:spPr bwMode="auto">
                <a:xfrm>
                  <a:off x="1383" y="1933"/>
                  <a:ext cx="635" cy="590"/>
                </a:xfrm>
                <a:prstGeom prst="ellipse">
                  <a:avLst/>
                </a:prstGeom>
                <a:gradFill flip="none" rotWithShape="1">
                  <a:gsLst>
                    <a:gs pos="31000">
                      <a:schemeClr val="tx2">
                        <a:lumMod val="40000"/>
                        <a:lumOff val="60000"/>
                        <a:alpha val="83000"/>
                      </a:schemeClr>
                    </a:gs>
                    <a:gs pos="100000">
                      <a:schemeClr val="tx2">
                        <a:lumMod val="60000"/>
                        <a:lumOff val="40000"/>
                      </a:schemeClr>
                    </a:gs>
                  </a:gsLst>
                  <a:path path="circle">
                    <a:fillToRect l="50000" t="50000" r="50000" b="50000"/>
                  </a:path>
                  <a:tileRect/>
                </a:gradFill>
                <a:ln w="9525">
                  <a:solidFill>
                    <a:schemeClr val="tx2">
                      <a:lumMod val="60000"/>
                      <a:lumOff val="40000"/>
                    </a:schemeClr>
                  </a:solidFill>
                  <a:round/>
                  <a:headEnd/>
                  <a:tailEnd/>
                </a:ln>
                <a:effectLst/>
              </p:spPr>
              <p:txBody>
                <a:bodyPr wrap="none" anchor="ctr"/>
                <a:lstStyle/>
                <a:p>
                  <a:endParaRPr lang="es-ES"/>
                </a:p>
              </p:txBody>
            </p:sp>
            <p:sp>
              <p:nvSpPr>
                <p:cNvPr id="24" name="Oval 21"/>
                <p:cNvSpPr>
                  <a:spLocks noChangeArrowheads="1"/>
                </p:cNvSpPr>
                <p:nvPr/>
              </p:nvSpPr>
              <p:spPr bwMode="auto">
                <a:xfrm>
                  <a:off x="2018" y="1933"/>
                  <a:ext cx="635" cy="590"/>
                </a:xfrm>
                <a:prstGeom prst="ellipse">
                  <a:avLst/>
                </a:prstGeom>
                <a:gradFill flip="none" rotWithShape="1">
                  <a:gsLst>
                    <a:gs pos="31000">
                      <a:schemeClr val="tx2">
                        <a:lumMod val="40000"/>
                        <a:lumOff val="60000"/>
                        <a:alpha val="83000"/>
                      </a:schemeClr>
                    </a:gs>
                    <a:gs pos="100000">
                      <a:schemeClr val="tx2">
                        <a:lumMod val="60000"/>
                        <a:lumOff val="40000"/>
                      </a:schemeClr>
                    </a:gs>
                  </a:gsLst>
                  <a:path path="circle">
                    <a:fillToRect l="50000" t="50000" r="50000" b="50000"/>
                  </a:path>
                  <a:tileRect/>
                </a:gradFill>
                <a:ln w="9525">
                  <a:solidFill>
                    <a:schemeClr val="tx2">
                      <a:lumMod val="60000"/>
                      <a:lumOff val="40000"/>
                    </a:schemeClr>
                  </a:solidFill>
                  <a:round/>
                  <a:headEnd/>
                  <a:tailEnd/>
                </a:ln>
                <a:effectLst/>
              </p:spPr>
              <p:txBody>
                <a:bodyPr wrap="none" anchor="ctr"/>
                <a:lstStyle/>
                <a:p>
                  <a:endParaRPr lang="es-ES"/>
                </a:p>
              </p:txBody>
            </p:sp>
            <p:sp>
              <p:nvSpPr>
                <p:cNvPr id="25" name="Oval 22"/>
                <p:cNvSpPr>
                  <a:spLocks noChangeArrowheads="1"/>
                </p:cNvSpPr>
                <p:nvPr/>
              </p:nvSpPr>
              <p:spPr bwMode="auto">
                <a:xfrm>
                  <a:off x="2653" y="1933"/>
                  <a:ext cx="635" cy="590"/>
                </a:xfrm>
                <a:prstGeom prst="ellipse">
                  <a:avLst/>
                </a:prstGeom>
                <a:gradFill flip="none" rotWithShape="1">
                  <a:gsLst>
                    <a:gs pos="31000">
                      <a:schemeClr val="tx2">
                        <a:lumMod val="40000"/>
                        <a:lumOff val="60000"/>
                        <a:alpha val="83000"/>
                      </a:schemeClr>
                    </a:gs>
                    <a:gs pos="100000">
                      <a:schemeClr val="tx2">
                        <a:lumMod val="60000"/>
                        <a:lumOff val="40000"/>
                      </a:schemeClr>
                    </a:gs>
                  </a:gsLst>
                  <a:path path="circle">
                    <a:fillToRect l="50000" t="50000" r="50000" b="50000"/>
                  </a:path>
                  <a:tileRect/>
                </a:gradFill>
                <a:ln w="9525">
                  <a:solidFill>
                    <a:schemeClr val="tx2">
                      <a:lumMod val="60000"/>
                      <a:lumOff val="40000"/>
                    </a:schemeClr>
                  </a:solidFill>
                  <a:round/>
                  <a:headEnd/>
                  <a:tailEnd/>
                </a:ln>
                <a:effectLst/>
              </p:spPr>
              <p:txBody>
                <a:bodyPr wrap="none" anchor="ctr"/>
                <a:lstStyle/>
                <a:p>
                  <a:endParaRPr lang="es-ES"/>
                </a:p>
              </p:txBody>
            </p:sp>
            <p:sp>
              <p:nvSpPr>
                <p:cNvPr id="26" name="Oval 23"/>
                <p:cNvSpPr>
                  <a:spLocks noChangeArrowheads="1"/>
                </p:cNvSpPr>
                <p:nvPr/>
              </p:nvSpPr>
              <p:spPr bwMode="auto">
                <a:xfrm>
                  <a:off x="3288" y="1933"/>
                  <a:ext cx="635" cy="590"/>
                </a:xfrm>
                <a:prstGeom prst="ellipse">
                  <a:avLst/>
                </a:prstGeom>
                <a:gradFill flip="none" rotWithShape="1">
                  <a:gsLst>
                    <a:gs pos="31000">
                      <a:schemeClr val="tx2">
                        <a:lumMod val="40000"/>
                        <a:lumOff val="60000"/>
                        <a:alpha val="83000"/>
                      </a:schemeClr>
                    </a:gs>
                    <a:gs pos="100000">
                      <a:schemeClr val="tx2">
                        <a:lumMod val="60000"/>
                        <a:lumOff val="40000"/>
                      </a:schemeClr>
                    </a:gs>
                  </a:gsLst>
                  <a:path path="circle">
                    <a:fillToRect l="50000" t="50000" r="50000" b="50000"/>
                  </a:path>
                  <a:tileRect/>
                </a:gradFill>
                <a:ln w="9525">
                  <a:solidFill>
                    <a:schemeClr val="tx2">
                      <a:lumMod val="60000"/>
                      <a:lumOff val="40000"/>
                    </a:schemeClr>
                  </a:solidFill>
                  <a:round/>
                  <a:headEnd/>
                  <a:tailEnd/>
                </a:ln>
                <a:effectLst/>
              </p:spPr>
              <p:txBody>
                <a:bodyPr wrap="none" anchor="ctr"/>
                <a:lstStyle/>
                <a:p>
                  <a:endParaRPr lang="es-ES"/>
                </a:p>
              </p:txBody>
            </p:sp>
            <p:sp>
              <p:nvSpPr>
                <p:cNvPr id="27" name="Oval 24"/>
                <p:cNvSpPr>
                  <a:spLocks noChangeArrowheads="1"/>
                </p:cNvSpPr>
                <p:nvPr/>
              </p:nvSpPr>
              <p:spPr bwMode="auto">
                <a:xfrm>
                  <a:off x="3923" y="1933"/>
                  <a:ext cx="635" cy="590"/>
                </a:xfrm>
                <a:prstGeom prst="ellipse">
                  <a:avLst/>
                </a:prstGeom>
                <a:gradFill flip="none" rotWithShape="1">
                  <a:gsLst>
                    <a:gs pos="31000">
                      <a:schemeClr val="tx2">
                        <a:lumMod val="40000"/>
                        <a:lumOff val="60000"/>
                        <a:alpha val="83000"/>
                      </a:schemeClr>
                    </a:gs>
                    <a:gs pos="100000">
                      <a:schemeClr val="tx2">
                        <a:lumMod val="60000"/>
                        <a:lumOff val="40000"/>
                      </a:schemeClr>
                    </a:gs>
                  </a:gsLst>
                  <a:path path="circle">
                    <a:fillToRect l="50000" t="50000" r="50000" b="50000"/>
                  </a:path>
                  <a:tileRect/>
                </a:gradFill>
                <a:ln w="9525">
                  <a:solidFill>
                    <a:schemeClr val="tx2">
                      <a:lumMod val="60000"/>
                      <a:lumOff val="40000"/>
                    </a:schemeClr>
                  </a:solidFill>
                  <a:round/>
                  <a:headEnd/>
                  <a:tailEnd/>
                </a:ln>
                <a:effectLst/>
              </p:spPr>
              <p:txBody>
                <a:bodyPr wrap="none" anchor="ctr"/>
                <a:lstStyle/>
                <a:p>
                  <a:endParaRPr lang="es-ES"/>
                </a:p>
              </p:txBody>
            </p:sp>
          </p:grpSp>
        </p:grpSp>
        <p:sp>
          <p:nvSpPr>
            <p:cNvPr id="6" name="Text Box 30"/>
            <p:cNvSpPr txBox="1">
              <a:spLocks noChangeArrowheads="1"/>
            </p:cNvSpPr>
            <p:nvPr/>
          </p:nvSpPr>
          <p:spPr bwMode="auto">
            <a:xfrm>
              <a:off x="2699888" y="1989933"/>
              <a:ext cx="2015603" cy="649621"/>
            </a:xfrm>
            <a:prstGeom prst="rect">
              <a:avLst/>
            </a:prstGeom>
            <a:noFill/>
            <a:ln w="9525">
              <a:noFill/>
              <a:miter lim="800000"/>
              <a:headEnd/>
              <a:tailEnd/>
            </a:ln>
            <a:effectLst/>
          </p:spPr>
          <p:txBody>
            <a:bodyPr wrap="square">
              <a:spAutoFit/>
            </a:bodyPr>
            <a:lstStyle/>
            <a:p>
              <a:pPr algn="ctr"/>
              <a:r>
                <a:rPr lang="es-ES" sz="1200" b="1" dirty="0" err="1">
                  <a:solidFill>
                    <a:schemeClr val="accent1">
                      <a:lumMod val="75000"/>
                    </a:schemeClr>
                  </a:solidFill>
                </a:rPr>
                <a:t>Twofold</a:t>
              </a:r>
              <a:endParaRPr lang="es-ES" sz="1200" b="1" dirty="0">
                <a:solidFill>
                  <a:schemeClr val="accent1">
                    <a:lumMod val="75000"/>
                  </a:schemeClr>
                </a:solidFill>
              </a:endParaRPr>
            </a:p>
            <a:p>
              <a:pPr algn="ctr"/>
              <a:r>
                <a:rPr lang="es-ES" sz="1200" b="1" dirty="0" err="1">
                  <a:solidFill>
                    <a:schemeClr val="accent1">
                      <a:lumMod val="75000"/>
                    </a:schemeClr>
                  </a:solidFill>
                </a:rPr>
                <a:t>Enhancement</a:t>
              </a:r>
              <a:r>
                <a:rPr lang="es-ES" sz="1200" b="1" dirty="0">
                  <a:solidFill>
                    <a:schemeClr val="accent1">
                      <a:lumMod val="75000"/>
                    </a:schemeClr>
                  </a:solidFill>
                </a:rPr>
                <a:t> </a:t>
              </a:r>
              <a:endParaRPr lang="es-ES" sz="1200" b="1" dirty="0" smtClean="0">
                <a:solidFill>
                  <a:schemeClr val="accent1">
                    <a:lumMod val="75000"/>
                  </a:schemeClr>
                </a:solidFill>
              </a:endParaRPr>
            </a:p>
          </p:txBody>
        </p:sp>
      </p:grpSp>
      <p:sp>
        <p:nvSpPr>
          <p:cNvPr id="28" name="1 Título"/>
          <p:cNvSpPr txBox="1">
            <a:spLocks/>
          </p:cNvSpPr>
          <p:nvPr/>
        </p:nvSpPr>
        <p:spPr>
          <a:xfrm>
            <a:off x="1547664" y="5085184"/>
            <a:ext cx="2304256" cy="504056"/>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Electromagnetic mechanism</a:t>
            </a:r>
            <a:endParaRPr kumimoji="0" lang="en-US" sz="2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grpSp>
        <p:nvGrpSpPr>
          <p:cNvPr id="37" name="36 Grupo"/>
          <p:cNvGrpSpPr/>
          <p:nvPr/>
        </p:nvGrpSpPr>
        <p:grpSpPr>
          <a:xfrm>
            <a:off x="1403648" y="1844824"/>
            <a:ext cx="3357736" cy="1869144"/>
            <a:chOff x="5436096" y="2132856"/>
            <a:chExt cx="3357736" cy="1869144"/>
          </a:xfrm>
        </p:grpSpPr>
        <p:grpSp>
          <p:nvGrpSpPr>
            <p:cNvPr id="36" name="35 Grupo"/>
            <p:cNvGrpSpPr/>
            <p:nvPr/>
          </p:nvGrpSpPr>
          <p:grpSpPr>
            <a:xfrm>
              <a:off x="5436096" y="2132856"/>
              <a:ext cx="3357736" cy="1869144"/>
              <a:chOff x="4788024" y="2780928"/>
              <a:chExt cx="3357736" cy="1869144"/>
            </a:xfrm>
          </p:grpSpPr>
          <p:pic>
            <p:nvPicPr>
              <p:cNvPr id="33" name="32 Imagen" descr="plasmon NP y Surface dielectric.gif"/>
              <p:cNvPicPr>
                <a:picLocks noChangeAspect="1"/>
              </p:cNvPicPr>
              <p:nvPr/>
            </p:nvPicPr>
            <p:blipFill>
              <a:blip r:embed="rId3" cstate="print"/>
              <a:srcRect t="41834" b="12201"/>
              <a:stretch>
                <a:fillRect/>
              </a:stretch>
            </p:blipFill>
            <p:spPr>
              <a:xfrm>
                <a:off x="4788024" y="2780928"/>
                <a:ext cx="3357736" cy="1869144"/>
              </a:xfrm>
              <a:prstGeom prst="rect">
                <a:avLst/>
              </a:prstGeom>
            </p:spPr>
          </p:pic>
          <p:sp>
            <p:nvSpPr>
              <p:cNvPr id="34" name="33 Rectángulo"/>
              <p:cNvSpPr/>
              <p:nvPr/>
            </p:nvSpPr>
            <p:spPr>
              <a:xfrm>
                <a:off x="4788024" y="2852936"/>
                <a:ext cx="312532"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1" name="WordArt 10"/>
            <p:cNvSpPr>
              <a:spLocks noChangeArrowheads="1" noChangeShapeType="1" noTextEdit="1"/>
            </p:cNvSpPr>
            <p:nvPr/>
          </p:nvSpPr>
          <p:spPr bwMode="auto">
            <a:xfrm>
              <a:off x="7380312" y="2204864"/>
              <a:ext cx="1224136" cy="156273"/>
            </a:xfrm>
            <a:prstGeom prst="rect">
              <a:avLst/>
            </a:prstGeom>
          </p:spPr>
          <p:txBody>
            <a:bodyPr spcFirstLastPara="1" wrap="none" fromWordArt="1">
              <a:prstTxWarp prst="textArchUp">
                <a:avLst>
                  <a:gd name="adj" fmla="val 10800000"/>
                </a:avLst>
              </a:prstTxWarp>
            </a:bodyPr>
            <a:lstStyle/>
            <a:p>
              <a:pPr algn="ctr"/>
              <a:r>
                <a:rPr lang="es-ES" sz="2000" kern="10" dirty="0" err="1">
                  <a:ln w="9525">
                    <a:solidFill>
                      <a:srgbClr val="000000"/>
                    </a:solidFill>
                    <a:round/>
                    <a:headEnd/>
                    <a:tailEnd/>
                  </a:ln>
                  <a:solidFill>
                    <a:srgbClr val="7030A0"/>
                  </a:solidFill>
                  <a:latin typeface="Allegro BT"/>
                </a:rPr>
                <a:t>Nanoparticle</a:t>
              </a:r>
              <a:endParaRPr lang="es-ES" sz="2000" kern="10" dirty="0">
                <a:ln w="9525">
                  <a:solidFill>
                    <a:srgbClr val="000000"/>
                  </a:solidFill>
                  <a:round/>
                  <a:headEnd/>
                  <a:tailEnd/>
                </a:ln>
                <a:solidFill>
                  <a:srgbClr val="7030A0"/>
                </a:solidFill>
                <a:latin typeface="Allegro BT"/>
              </a:endParaRPr>
            </a:p>
          </p:txBody>
        </p:sp>
      </p:grpSp>
      <p:sp>
        <p:nvSpPr>
          <p:cNvPr id="38" name="Text Box 8"/>
          <p:cNvSpPr txBox="1">
            <a:spLocks noChangeArrowheads="1"/>
          </p:cNvSpPr>
          <p:nvPr/>
        </p:nvSpPr>
        <p:spPr bwMode="auto">
          <a:xfrm>
            <a:off x="5004048" y="2204864"/>
            <a:ext cx="3024336" cy="707886"/>
          </a:xfrm>
          <a:prstGeom prst="rect">
            <a:avLst/>
          </a:prstGeom>
          <a:noFill/>
          <a:ln w="9525">
            <a:noFill/>
            <a:miter lim="800000"/>
            <a:headEnd/>
            <a:tailEnd/>
          </a:ln>
          <a:effectLst/>
        </p:spPr>
        <p:txBody>
          <a:bodyPr wrap="square">
            <a:spAutoFit/>
          </a:bodyPr>
          <a:lstStyle/>
          <a:p>
            <a:pPr algn="ctr"/>
            <a:r>
              <a:rPr lang="en-US" sz="2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Localized Surface </a:t>
            </a: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Plasmon </a:t>
            </a:r>
            <a:r>
              <a:rPr lang="en-US" sz="20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Resonance</a:t>
            </a:r>
          </a:p>
        </p:txBody>
      </p:sp>
      <p:sp>
        <p:nvSpPr>
          <p:cNvPr id="39" name="38 CuadroTexto"/>
          <p:cNvSpPr txBox="1"/>
          <p:nvPr/>
        </p:nvSpPr>
        <p:spPr>
          <a:xfrm>
            <a:off x="5148064" y="3068960"/>
            <a:ext cx="2664296" cy="461665"/>
          </a:xfrm>
          <a:prstGeom prst="rect">
            <a:avLst/>
          </a:prstGeom>
          <a:noFill/>
        </p:spPr>
        <p:txBody>
          <a:bodyPr wrap="square" rtlCol="0">
            <a:spAutoFit/>
          </a:bodyPr>
          <a:lstStyle/>
          <a:p>
            <a:pPr algn="ctr"/>
            <a:r>
              <a:rPr lang="es-ES" sz="2400" b="1" dirty="0" smtClean="0">
                <a:solidFill>
                  <a:schemeClr val="tx1">
                    <a:lumMod val="50000"/>
                    <a:lumOff val="50000"/>
                  </a:schemeClr>
                </a:solidFill>
              </a:rPr>
              <a:t>Ag</a:t>
            </a:r>
            <a:r>
              <a:rPr lang="es-ES" sz="2400" b="1" dirty="0" smtClean="0"/>
              <a:t> </a:t>
            </a:r>
            <a:r>
              <a:rPr lang="es-ES" sz="2400" b="1" dirty="0" smtClean="0">
                <a:solidFill>
                  <a:schemeClr val="accent2">
                    <a:lumMod val="75000"/>
                  </a:schemeClr>
                </a:solidFill>
              </a:rPr>
              <a:t>Au</a:t>
            </a:r>
            <a:r>
              <a:rPr lang="es-ES" sz="2400" b="1" dirty="0" smtClean="0"/>
              <a:t> </a:t>
            </a:r>
            <a:r>
              <a:rPr lang="es-ES" sz="2400" b="1" dirty="0" smtClean="0">
                <a:solidFill>
                  <a:schemeClr val="accent3"/>
                </a:solidFill>
              </a:rPr>
              <a:t>Cu</a:t>
            </a:r>
            <a:endParaRPr lang="es-ES" sz="2400" b="1" dirty="0">
              <a:solidFill>
                <a:schemeClr val="accent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979712" y="980728"/>
          <a:ext cx="6283400" cy="4579518"/>
        </p:xfrm>
        <a:graphic>
          <a:graphicData uri="http://schemas.openxmlformats.org/drawingml/2006/table">
            <a:tbl>
              <a:tblPr/>
              <a:tblGrid>
                <a:gridCol w="1350085"/>
                <a:gridCol w="1146924"/>
                <a:gridCol w="1147735"/>
                <a:gridCol w="2638656"/>
              </a:tblGrid>
              <a:tr h="200477">
                <a:tc gridSpan="3">
                  <a:txBody>
                    <a:bodyPr/>
                    <a:lstStyle/>
                    <a:p>
                      <a:pPr algn="ctr">
                        <a:lnSpc>
                          <a:spcPct val="115000"/>
                        </a:lnSpc>
                        <a:spcAft>
                          <a:spcPts val="600"/>
                        </a:spcAft>
                      </a:pPr>
                      <a:r>
                        <a:rPr lang="es-ES" sz="900" b="1" dirty="0">
                          <a:solidFill>
                            <a:srgbClr val="000000"/>
                          </a:solidFill>
                          <a:latin typeface="Arial"/>
                          <a:ea typeface="Times New Roman"/>
                          <a:cs typeface="Times New Roman"/>
                        </a:rPr>
                        <a:t>Wavenumber / cm</a:t>
                      </a:r>
                      <a:r>
                        <a:rPr lang="es-ES" sz="900" b="1" baseline="30000" dirty="0">
                          <a:solidFill>
                            <a:srgbClr val="000000"/>
                          </a:solidFill>
                          <a:latin typeface="Arial"/>
                          <a:ea typeface="Times New Roman"/>
                          <a:cs typeface="Times New Roman"/>
                        </a:rPr>
                        <a:t>-1</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rowSpan="2">
                  <a:txBody>
                    <a:bodyPr/>
                    <a:lstStyle/>
                    <a:p>
                      <a:pPr algn="ctr">
                        <a:lnSpc>
                          <a:spcPct val="115000"/>
                        </a:lnSpc>
                        <a:spcAft>
                          <a:spcPts val="600"/>
                        </a:spcAft>
                      </a:pPr>
                      <a:r>
                        <a:rPr lang="en-US" sz="900" b="1" dirty="0" smtClean="0">
                          <a:solidFill>
                            <a:srgbClr val="000000"/>
                          </a:solidFill>
                          <a:latin typeface="Arial"/>
                          <a:ea typeface="Times New Roman"/>
                          <a:cs typeface="Times New Roman"/>
                        </a:rPr>
                        <a:t>Assignments</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244">
                <a:tc>
                  <a:txBody>
                    <a:bodyPr/>
                    <a:lstStyle/>
                    <a:p>
                      <a:pPr algn="ctr">
                        <a:lnSpc>
                          <a:spcPct val="115000"/>
                        </a:lnSpc>
                        <a:spcAft>
                          <a:spcPts val="600"/>
                        </a:spcAft>
                      </a:pPr>
                      <a:r>
                        <a:rPr lang="es-ES" sz="900" b="1" dirty="0" smtClean="0">
                          <a:solidFill>
                            <a:srgbClr val="000000"/>
                          </a:solidFill>
                          <a:latin typeface="Arial"/>
                          <a:ea typeface="Times New Roman"/>
                          <a:cs typeface="Times New Roman"/>
                        </a:rPr>
                        <a:t>Solid  Raman</a:t>
                      </a:r>
                    </a:p>
                    <a:p>
                      <a:pPr algn="ctr">
                        <a:lnSpc>
                          <a:spcPct val="115000"/>
                        </a:lnSpc>
                        <a:spcAft>
                          <a:spcPts val="600"/>
                        </a:spcAft>
                      </a:pPr>
                      <a:r>
                        <a:rPr lang="es-ES" sz="900" dirty="0" smtClean="0">
                          <a:solidFill>
                            <a:srgbClr val="000000"/>
                          </a:solidFill>
                          <a:latin typeface="Arial"/>
                          <a:ea typeface="Times New Roman"/>
                          <a:cs typeface="Times New Roman"/>
                        </a:rPr>
                        <a:t>(</a:t>
                      </a:r>
                      <a:r>
                        <a:rPr lang="es-ES" sz="900" dirty="0" smtClean="0">
                          <a:solidFill>
                            <a:srgbClr val="000000"/>
                          </a:solidFill>
                          <a:latin typeface="Verdana"/>
                          <a:ea typeface="Times New Roman"/>
                          <a:cs typeface="Arial"/>
                        </a:rPr>
                        <a:t>λ</a:t>
                      </a:r>
                      <a:r>
                        <a:rPr lang="es-ES" sz="900" dirty="0" smtClean="0">
                          <a:solidFill>
                            <a:srgbClr val="000000"/>
                          </a:solidFill>
                          <a:latin typeface="Arial"/>
                          <a:ea typeface="Times New Roman"/>
                          <a:cs typeface="Times New Roman"/>
                        </a:rPr>
                        <a:t>exc</a:t>
                      </a:r>
                      <a:r>
                        <a:rPr lang="es-ES" sz="900" dirty="0">
                          <a:solidFill>
                            <a:srgbClr val="000000"/>
                          </a:solidFill>
                          <a:latin typeface="Arial"/>
                          <a:ea typeface="Times New Roman"/>
                          <a:cs typeface="Times New Roman"/>
                        </a:rPr>
                        <a:t>.= 633 nm)</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S" sz="900" b="1">
                          <a:solidFill>
                            <a:srgbClr val="000000"/>
                          </a:solidFill>
                          <a:latin typeface="Arial"/>
                          <a:ea typeface="Times New Roman"/>
                          <a:cs typeface="Times New Roman"/>
                        </a:rPr>
                        <a:t>SERS NSAg </a:t>
                      </a:r>
                      <a:r>
                        <a:rPr lang="es-ES" sz="900">
                          <a:solidFill>
                            <a:srgbClr val="000000"/>
                          </a:solidFill>
                          <a:latin typeface="Arial"/>
                          <a:ea typeface="Times New Roman"/>
                          <a:cs typeface="Times New Roman"/>
                        </a:rPr>
                        <a:t>pH 9 (633nm)</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S" sz="900" b="1">
                          <a:solidFill>
                            <a:srgbClr val="000000"/>
                          </a:solidFill>
                          <a:latin typeface="Arial"/>
                          <a:ea typeface="Times New Roman"/>
                          <a:cs typeface="Times New Roman"/>
                        </a:rPr>
                        <a:t>SERS AgCT </a:t>
                      </a:r>
                      <a:r>
                        <a:rPr lang="es-ES" sz="900">
                          <a:solidFill>
                            <a:srgbClr val="000000"/>
                          </a:solidFill>
                          <a:latin typeface="Arial"/>
                          <a:ea typeface="Times New Roman"/>
                          <a:cs typeface="Times New Roman"/>
                        </a:rPr>
                        <a:t>pH 9 (785nm)</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1669 vs</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Times New Roman"/>
                        </a:rPr>
                        <a:t>Am I</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1623</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1623</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Arial"/>
                          <a:sym typeface="Symbol"/>
                        </a:rPr>
                        <a:t></a:t>
                      </a:r>
                      <a:r>
                        <a:rPr lang="es-ES" sz="900" dirty="0">
                          <a:solidFill>
                            <a:srgbClr val="000000"/>
                          </a:solidFill>
                          <a:latin typeface="Arial"/>
                          <a:ea typeface="Times New Roman"/>
                          <a:cs typeface="Times New Roman"/>
                        </a:rPr>
                        <a:t>(C=O)</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1606 m</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Times New Roman"/>
                        </a:rPr>
                        <a:t>Phe, </a:t>
                      </a:r>
                      <a:r>
                        <a:rPr lang="es-ES" sz="900" dirty="0">
                          <a:solidFill>
                            <a:srgbClr val="000000"/>
                          </a:solidFill>
                          <a:latin typeface="Arial"/>
                          <a:ea typeface="Times New Roman"/>
                          <a:cs typeface="Arial"/>
                          <a:sym typeface="Symbol"/>
                        </a:rPr>
                        <a:t></a:t>
                      </a:r>
                      <a:r>
                        <a:rPr lang="es-ES" sz="900" dirty="0">
                          <a:solidFill>
                            <a:srgbClr val="000000"/>
                          </a:solidFill>
                          <a:latin typeface="Arial"/>
                          <a:ea typeface="Times New Roman"/>
                          <a:cs typeface="Times New Roman"/>
                        </a:rPr>
                        <a:t>(C=C)</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1585 w</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1595</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1581 </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highlight>
                            <a:srgbClr val="00FF00"/>
                          </a:highlight>
                          <a:latin typeface="Arial"/>
                          <a:ea typeface="Times New Roman"/>
                          <a:cs typeface="Times New Roman"/>
                        </a:rPr>
                        <a:t>Phe, Tyr</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1565 w </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1558</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1567 </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Times New Roman"/>
                        </a:rPr>
                        <a:t>Am II</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1483</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1494</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highlight>
                            <a:srgbClr val="00FF00"/>
                          </a:highlight>
                          <a:latin typeface="Arial"/>
                          <a:ea typeface="Times New Roman"/>
                          <a:cs typeface="Times New Roman"/>
                        </a:rPr>
                        <a:t>His </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1469 sh</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1463</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highlight>
                            <a:srgbClr val="00FF00"/>
                          </a:highlight>
                          <a:latin typeface="Arial"/>
                          <a:ea typeface="Times New Roman"/>
                          <a:cs typeface="Times New Roman"/>
                        </a:rPr>
                        <a:t>His (deprotonated) </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1444 s</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1433</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1441</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Arial"/>
                          <a:sym typeface="Symbol"/>
                        </a:rPr>
                        <a:t></a:t>
                      </a:r>
                      <a:r>
                        <a:rPr lang="es-ES" sz="900" dirty="0">
                          <a:solidFill>
                            <a:srgbClr val="000000"/>
                          </a:solidFill>
                          <a:latin typeface="Arial"/>
                          <a:ea typeface="Times New Roman"/>
                          <a:cs typeface="Times New Roman"/>
                        </a:rPr>
                        <a:t>(CH</a:t>
                      </a:r>
                      <a:r>
                        <a:rPr lang="es-ES" sz="900" baseline="-25000" dirty="0">
                          <a:solidFill>
                            <a:srgbClr val="000000"/>
                          </a:solidFill>
                          <a:latin typeface="Arial"/>
                          <a:ea typeface="Times New Roman"/>
                          <a:cs typeface="Times New Roman"/>
                        </a:rPr>
                        <a:t>2</a:t>
                      </a:r>
                      <a:r>
                        <a:rPr lang="es-ES" sz="900" dirty="0">
                          <a:solidFill>
                            <a:srgbClr val="000000"/>
                          </a:solidFill>
                          <a:latin typeface="Arial"/>
                          <a:ea typeface="Times New Roman"/>
                          <a:cs typeface="Times New Roman"/>
                        </a:rPr>
                        <a:t>), </a:t>
                      </a:r>
                      <a:r>
                        <a:rPr lang="es-ES" sz="900" dirty="0">
                          <a:solidFill>
                            <a:srgbClr val="000000"/>
                          </a:solidFill>
                          <a:latin typeface="Arial"/>
                          <a:ea typeface="Times New Roman"/>
                          <a:cs typeface="Arial"/>
                          <a:sym typeface="Symbol"/>
                        </a:rPr>
                        <a:t></a:t>
                      </a:r>
                      <a:r>
                        <a:rPr lang="es-ES" sz="900" dirty="0">
                          <a:solidFill>
                            <a:srgbClr val="000000"/>
                          </a:solidFill>
                          <a:latin typeface="Arial"/>
                          <a:ea typeface="Times New Roman"/>
                          <a:cs typeface="Times New Roman"/>
                        </a:rPr>
                        <a:t>(CH</a:t>
                      </a:r>
                      <a:r>
                        <a:rPr lang="es-ES" sz="900" baseline="-25000" dirty="0">
                          <a:solidFill>
                            <a:srgbClr val="000000"/>
                          </a:solidFill>
                          <a:latin typeface="Arial"/>
                          <a:ea typeface="Times New Roman"/>
                          <a:cs typeface="Times New Roman"/>
                        </a:rPr>
                        <a:t>3</a:t>
                      </a:r>
                      <a:r>
                        <a:rPr lang="es-ES" sz="900" dirty="0">
                          <a:solidFill>
                            <a:srgbClr val="000000"/>
                          </a:solidFill>
                          <a:latin typeface="Arial"/>
                          <a:ea typeface="Times New Roman"/>
                          <a:cs typeface="Times New Roman"/>
                        </a:rPr>
                        <a:t>)</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1408 sh</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1413</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1401</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Arial"/>
                          <a:sym typeface="Symbol"/>
                        </a:rPr>
                        <a:t></a:t>
                      </a:r>
                      <a:r>
                        <a:rPr lang="es-ES" sz="900" dirty="0">
                          <a:solidFill>
                            <a:srgbClr val="000000"/>
                          </a:solidFill>
                          <a:latin typeface="Arial"/>
                          <a:ea typeface="Times New Roman"/>
                          <a:cs typeface="Times New Roman"/>
                        </a:rPr>
                        <a:t>(C</a:t>
                      </a:r>
                      <a:r>
                        <a:rPr lang="es-ES" sz="900" baseline="-25000" dirty="0">
                          <a:solidFill>
                            <a:srgbClr val="000000"/>
                          </a:solidFill>
                          <a:latin typeface="Arial"/>
                          <a:ea typeface="Times New Roman"/>
                          <a:cs typeface="Arial"/>
                          <a:sym typeface="Symbol"/>
                        </a:rPr>
                        <a:t></a:t>
                      </a:r>
                      <a:r>
                        <a:rPr lang="es-ES" sz="900" dirty="0">
                          <a:solidFill>
                            <a:srgbClr val="000000"/>
                          </a:solidFill>
                          <a:latin typeface="Arial"/>
                          <a:ea typeface="Times New Roman"/>
                          <a:cs typeface="Times New Roman"/>
                        </a:rPr>
                        <a:t>-H)</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17016">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1344</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1347</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Times New Roman"/>
                        </a:rPr>
                        <a:t>t</a:t>
                      </a:r>
                      <a:r>
                        <a:rPr lang="es-ES" sz="900" baseline="-25000" dirty="0">
                          <a:solidFill>
                            <a:srgbClr val="000000"/>
                          </a:solidFill>
                          <a:latin typeface="Arial"/>
                          <a:ea typeface="Times New Roman"/>
                          <a:cs typeface="Times New Roman"/>
                        </a:rPr>
                        <a:t>w</a:t>
                      </a:r>
                      <a:r>
                        <a:rPr lang="es-ES" sz="900" dirty="0">
                          <a:solidFill>
                            <a:srgbClr val="000000"/>
                          </a:solidFill>
                          <a:latin typeface="Arial"/>
                          <a:ea typeface="Times New Roman"/>
                          <a:cs typeface="Times New Roman"/>
                        </a:rPr>
                        <a:t>(CH</a:t>
                      </a:r>
                      <a:r>
                        <a:rPr lang="es-ES" sz="900" baseline="-25000" dirty="0">
                          <a:solidFill>
                            <a:srgbClr val="000000"/>
                          </a:solidFill>
                          <a:latin typeface="Arial"/>
                          <a:ea typeface="Times New Roman"/>
                          <a:cs typeface="Times New Roman"/>
                        </a:rPr>
                        <a:t>2</a:t>
                      </a:r>
                      <a:r>
                        <a:rPr lang="es-ES" sz="900" dirty="0">
                          <a:solidFill>
                            <a:srgbClr val="000000"/>
                          </a:solidFill>
                          <a:latin typeface="Arial"/>
                          <a:ea typeface="Times New Roman"/>
                          <a:cs typeface="Times New Roman"/>
                        </a:rPr>
                        <a:t>) or </a:t>
                      </a:r>
                      <a:r>
                        <a:rPr lang="es-ES" sz="900" dirty="0">
                          <a:solidFill>
                            <a:srgbClr val="000000"/>
                          </a:solidFill>
                          <a:latin typeface="Arial"/>
                          <a:ea typeface="Times New Roman"/>
                          <a:cs typeface="Arial"/>
                          <a:sym typeface="Symbol"/>
                        </a:rPr>
                        <a:t></a:t>
                      </a:r>
                      <a:r>
                        <a:rPr lang="es-ES" sz="900" dirty="0">
                          <a:solidFill>
                            <a:srgbClr val="000000"/>
                          </a:solidFill>
                          <a:latin typeface="Arial"/>
                          <a:ea typeface="Times New Roman"/>
                          <a:cs typeface="Times New Roman"/>
                        </a:rPr>
                        <a:t>(CH</a:t>
                      </a:r>
                      <a:r>
                        <a:rPr lang="es-ES" sz="900" baseline="-25000" dirty="0">
                          <a:solidFill>
                            <a:srgbClr val="000000"/>
                          </a:solidFill>
                          <a:latin typeface="Arial"/>
                          <a:ea typeface="Times New Roman"/>
                          <a:cs typeface="Times New Roman"/>
                        </a:rPr>
                        <a:t>2</a:t>
                      </a:r>
                      <a:r>
                        <a:rPr lang="es-ES" sz="900" dirty="0">
                          <a:solidFill>
                            <a:srgbClr val="000000"/>
                          </a:solidFill>
                          <a:latin typeface="Arial"/>
                          <a:ea typeface="Times New Roman"/>
                          <a:cs typeface="Times New Roman"/>
                        </a:rPr>
                        <a:t>)</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1264 w</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1261</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1268</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a:lnSpc>
                          <a:spcPct val="115000"/>
                        </a:lnSpc>
                        <a:spcAft>
                          <a:spcPts val="600"/>
                        </a:spcAft>
                      </a:pPr>
                      <a:r>
                        <a:rPr lang="es-ES" sz="900" dirty="0">
                          <a:solidFill>
                            <a:srgbClr val="000000"/>
                          </a:solidFill>
                          <a:latin typeface="Arial"/>
                          <a:ea typeface="Times New Roman"/>
                          <a:cs typeface="Times New Roman"/>
                        </a:rPr>
                        <a:t>Am III </a:t>
                      </a:r>
                      <a:r>
                        <a:rPr lang="es-ES" sz="900" dirty="0" smtClean="0">
                          <a:solidFill>
                            <a:srgbClr val="000000"/>
                          </a:solidFill>
                          <a:latin typeface="Arial"/>
                          <a:ea typeface="Times New Roman"/>
                          <a:cs typeface="Times New Roman"/>
                        </a:rPr>
                        <a:t>(</a:t>
                      </a:r>
                      <a:r>
                        <a:rPr lang="es-ES" sz="900" dirty="0" smtClean="0">
                          <a:solidFill>
                            <a:srgbClr val="000000"/>
                          </a:solidFill>
                          <a:latin typeface="SymbolPS"/>
                          <a:ea typeface="Times New Roman"/>
                          <a:cs typeface="Arial"/>
                          <a:sym typeface="SymbolPS"/>
                        </a:rPr>
                        <a:t>β</a:t>
                      </a:r>
                      <a:r>
                        <a:rPr lang="es-ES" sz="900" dirty="0" smtClean="0">
                          <a:solidFill>
                            <a:srgbClr val="000000"/>
                          </a:solidFill>
                          <a:latin typeface="Arial"/>
                          <a:ea typeface="Times New Roman"/>
                          <a:cs typeface="Times New Roman"/>
                        </a:rPr>
                        <a:t>-sheet</a:t>
                      </a:r>
                      <a:r>
                        <a:rPr lang="es-ES" sz="900" dirty="0">
                          <a:solidFill>
                            <a:srgbClr val="000000"/>
                          </a:solidFill>
                          <a:latin typeface="Arial"/>
                          <a:ea typeface="Times New Roman"/>
                          <a:cs typeface="Times New Roman"/>
                        </a:rPr>
                        <a:t>)</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1236 w</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1237</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s-ES"/>
                    </a:p>
                  </a:txBody>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1185 vw</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1191</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highlight>
                            <a:srgbClr val="00FF00"/>
                          </a:highlight>
                          <a:latin typeface="Arial"/>
                          <a:ea typeface="Times New Roman"/>
                          <a:cs typeface="Times New Roman"/>
                        </a:rPr>
                        <a:t>Phe, Tyr</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1179 w </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1172</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1171</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highlight>
                            <a:srgbClr val="00FF00"/>
                          </a:highlight>
                          <a:latin typeface="Arial"/>
                          <a:ea typeface="Times New Roman"/>
                          <a:cs typeface="Arial"/>
                          <a:sym typeface="Symbol"/>
                        </a:rPr>
                        <a:t></a:t>
                      </a:r>
                      <a:r>
                        <a:rPr lang="es-ES" sz="900" dirty="0">
                          <a:solidFill>
                            <a:srgbClr val="000000"/>
                          </a:solidFill>
                          <a:highlight>
                            <a:srgbClr val="00FF00"/>
                          </a:highlight>
                          <a:latin typeface="Arial"/>
                          <a:ea typeface="Times New Roman"/>
                          <a:cs typeface="Times New Roman"/>
                        </a:rPr>
                        <a:t>(C-C)</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1123 w</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1127</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1128</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smtClean="0">
                          <a:solidFill>
                            <a:srgbClr val="000000"/>
                          </a:solidFill>
                          <a:highlight>
                            <a:srgbClr val="00FF00"/>
                          </a:highlight>
                          <a:latin typeface="Arial"/>
                          <a:ea typeface="Times New Roman"/>
                          <a:cs typeface="Times New Roman"/>
                        </a:rPr>
                        <a:t>v </a:t>
                      </a:r>
                      <a:r>
                        <a:rPr lang="es-ES" sz="900" dirty="0">
                          <a:solidFill>
                            <a:srgbClr val="000000"/>
                          </a:solidFill>
                          <a:highlight>
                            <a:srgbClr val="00FF00"/>
                          </a:highlight>
                          <a:latin typeface="Arial"/>
                          <a:ea typeface="Times New Roman"/>
                          <a:cs typeface="Times New Roman"/>
                        </a:rPr>
                        <a:t>(C-C)</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1091 vw</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1091</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Times New Roman"/>
                        </a:rPr>
                        <a:t>His, Lys, Arg </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1068</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1064</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highlight>
                            <a:srgbClr val="00FF00"/>
                          </a:highlight>
                          <a:latin typeface="Arial"/>
                          <a:ea typeface="Times New Roman"/>
                          <a:cs typeface="Arial"/>
                          <a:sym typeface="Symbol"/>
                        </a:rPr>
                        <a:t></a:t>
                      </a:r>
                      <a:r>
                        <a:rPr lang="es-ES" sz="900" dirty="0">
                          <a:solidFill>
                            <a:srgbClr val="000000"/>
                          </a:solidFill>
                          <a:highlight>
                            <a:srgbClr val="00FF00"/>
                          </a:highlight>
                          <a:latin typeface="Arial"/>
                          <a:ea typeface="Times New Roman"/>
                          <a:cs typeface="Times New Roman"/>
                        </a:rPr>
                        <a:t>(C-C) </a:t>
                      </a:r>
                      <a:r>
                        <a:rPr lang="es-ES" sz="900" dirty="0" smtClean="0">
                          <a:solidFill>
                            <a:srgbClr val="000000"/>
                          </a:solidFill>
                          <a:highlight>
                            <a:srgbClr val="00FF00"/>
                          </a:highlight>
                          <a:latin typeface="Arial"/>
                          <a:ea typeface="Times New Roman"/>
                          <a:cs typeface="Times New Roman"/>
                        </a:rPr>
                        <a:t>aliphatic side chains</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1031 m</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1034</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Times New Roman"/>
                        </a:rPr>
                        <a:t>Phe</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1003 vs</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a:solidFill>
                            <a:srgbClr val="000000"/>
                          </a:solidFill>
                          <a:latin typeface="Arial"/>
                          <a:ea typeface="Times New Roman"/>
                          <a:cs typeface="Times New Roman"/>
                        </a:rPr>
                        <a:t>1001</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600"/>
                        </a:spcAft>
                      </a:pPr>
                      <a:r>
                        <a:rPr lang="es-ES" sz="900" dirty="0">
                          <a:solidFill>
                            <a:srgbClr val="000000"/>
                          </a:solidFill>
                          <a:latin typeface="Arial"/>
                          <a:ea typeface="Times New Roman"/>
                          <a:cs typeface="Times New Roman"/>
                        </a:rPr>
                        <a:t>Phe</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0477">
                <a:tc>
                  <a:txBody>
                    <a:bodyPr/>
                    <a:lstStyle/>
                    <a:p>
                      <a:pPr algn="ctr">
                        <a:lnSpc>
                          <a:spcPct val="115000"/>
                        </a:lnSpc>
                        <a:spcAft>
                          <a:spcPts val="600"/>
                        </a:spcAft>
                      </a:pPr>
                      <a:r>
                        <a:rPr lang="es-ES" sz="900">
                          <a:solidFill>
                            <a:srgbClr val="000000"/>
                          </a:solidFill>
                          <a:latin typeface="Arial"/>
                          <a:ea typeface="Times New Roman"/>
                          <a:cs typeface="Times New Roman"/>
                        </a:rPr>
                        <a:t>969vw</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S" sz="900">
                          <a:solidFill>
                            <a:srgbClr val="000000"/>
                          </a:solidFill>
                          <a:latin typeface="Arial"/>
                          <a:ea typeface="Times New Roman"/>
                          <a:cs typeface="Times New Roman"/>
                        </a:rPr>
                        <a:t>968</a:t>
                      </a: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S" sz="900">
                          <a:solidFill>
                            <a:srgbClr val="000000"/>
                          </a:solidFill>
                          <a:latin typeface="Arial"/>
                          <a:ea typeface="Times New Roman"/>
                          <a:cs typeface="Times New Roman"/>
                        </a:rPr>
                        <a:t>961</a:t>
                      </a:r>
                      <a:endParaRPr lang="es-ES" sz="11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es-ES" sz="900" dirty="0">
                          <a:solidFill>
                            <a:srgbClr val="000000"/>
                          </a:solidFill>
                          <a:latin typeface="Arial"/>
                          <a:ea typeface="Times New Roman"/>
                          <a:cs typeface="Arial"/>
                          <a:sym typeface="Symbol"/>
                        </a:rPr>
                        <a:t></a:t>
                      </a:r>
                      <a:r>
                        <a:rPr lang="es-ES" sz="900" baseline="-25000" dirty="0">
                          <a:solidFill>
                            <a:srgbClr val="000000"/>
                          </a:solidFill>
                          <a:latin typeface="Arial"/>
                          <a:ea typeface="Times New Roman"/>
                          <a:cs typeface="Times New Roman"/>
                        </a:rPr>
                        <a:t>op</a:t>
                      </a:r>
                      <a:r>
                        <a:rPr lang="es-ES" sz="900" dirty="0">
                          <a:solidFill>
                            <a:srgbClr val="000000"/>
                          </a:solidFill>
                          <a:latin typeface="Arial"/>
                          <a:ea typeface="Times New Roman"/>
                          <a:cs typeface="Times New Roman"/>
                        </a:rPr>
                        <a:t>(=C-H)</a:t>
                      </a:r>
                      <a:endParaRPr lang="es-ES" sz="11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nvGraphicFramePr>
        <p:xfrm>
          <a:off x="2267744" y="1052736"/>
          <a:ext cx="6145795" cy="4608512"/>
        </p:xfrm>
        <a:graphic>
          <a:graphicData uri="http://schemas.openxmlformats.org/presentationml/2006/ole">
            <p:oleObj spid="_x0000_s68610" name="Graph" r:id="rId3" imgW="2926080" imgH="2194560" progId="Origin50.Graph">
              <p:embed/>
            </p:oleObj>
          </a:graphicData>
        </a:graphic>
      </p:graphicFrame>
      <p:sp>
        <p:nvSpPr>
          <p:cNvPr id="5" name="4 CuadroTexto"/>
          <p:cNvSpPr txBox="1"/>
          <p:nvPr/>
        </p:nvSpPr>
        <p:spPr>
          <a:xfrm>
            <a:off x="2195736" y="5733256"/>
            <a:ext cx="5616624" cy="646331"/>
          </a:xfrm>
          <a:prstGeom prst="rect">
            <a:avLst/>
          </a:prstGeom>
          <a:noFill/>
        </p:spPr>
        <p:txBody>
          <a:bodyPr wrap="square" rtlCol="0">
            <a:spAutoFit/>
          </a:bodyPr>
          <a:lstStyle/>
          <a:p>
            <a:r>
              <a:rPr lang="es-ES" dirty="0" smtClean="0">
                <a:solidFill>
                  <a:srgbClr val="FF0000"/>
                </a:solidFill>
                <a:latin typeface="Arial Black" pitchFamily="34" charset="0"/>
              </a:rPr>
              <a:t>Poor SERS spectra to be used for </a:t>
            </a:r>
            <a:r>
              <a:rPr lang="el-GR" dirty="0" smtClean="0">
                <a:solidFill>
                  <a:srgbClr val="FF0000"/>
                </a:solidFill>
                <a:latin typeface="Arial Black" pitchFamily="34" charset="0"/>
                <a:cs typeface="Times New Roman"/>
              </a:rPr>
              <a:t>β</a:t>
            </a:r>
            <a:r>
              <a:rPr lang="es-ES" dirty="0" smtClean="0">
                <a:solidFill>
                  <a:srgbClr val="FF0000"/>
                </a:solidFill>
                <a:latin typeface="Arial Black" pitchFamily="34" charset="0"/>
                <a:cs typeface="Times New Roman"/>
              </a:rPr>
              <a:t>-amyloid direct </a:t>
            </a:r>
            <a:r>
              <a:rPr lang="es-ES" dirty="0" smtClean="0">
                <a:solidFill>
                  <a:srgbClr val="FF0000"/>
                </a:solidFill>
                <a:latin typeface="Arial Black" pitchFamily="34" charset="0"/>
              </a:rPr>
              <a:t>detection!!!</a:t>
            </a:r>
            <a:endParaRPr lang="es-ES" dirty="0">
              <a:solidFill>
                <a:srgbClr val="FF0000"/>
              </a:solidFill>
              <a:latin typeface="Arial Black"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835696" y="1700808"/>
            <a:ext cx="6696744" cy="646331"/>
          </a:xfrm>
          <a:prstGeom prst="rect">
            <a:avLst/>
          </a:prstGeom>
          <a:noFill/>
        </p:spPr>
        <p:txBody>
          <a:bodyPr wrap="square" rtlCol="0">
            <a:spAutoFit/>
          </a:bodyPr>
          <a:lstStyle/>
          <a:p>
            <a:r>
              <a:rPr lang="es-ES" dirty="0" smtClean="0">
                <a:solidFill>
                  <a:srgbClr val="FF0000"/>
                </a:solidFill>
                <a:latin typeface="Action Man Extended" pitchFamily="2" charset="0"/>
              </a:rPr>
              <a:t>Use of Dyes to detect amyloid fibril formation </a:t>
            </a:r>
            <a:endParaRPr lang="es-ES" dirty="0">
              <a:solidFill>
                <a:srgbClr val="FF0000"/>
              </a:solidFill>
              <a:latin typeface="Action Man Extended" pitchFamily="2" charset="0"/>
            </a:endParaRPr>
          </a:p>
        </p:txBody>
      </p:sp>
      <p:sp>
        <p:nvSpPr>
          <p:cNvPr id="5" name="4 CuadroTexto"/>
          <p:cNvSpPr txBox="1"/>
          <p:nvPr/>
        </p:nvSpPr>
        <p:spPr>
          <a:xfrm>
            <a:off x="1475656" y="4149080"/>
            <a:ext cx="2232248" cy="369332"/>
          </a:xfrm>
          <a:prstGeom prst="rect">
            <a:avLst/>
          </a:prstGeom>
          <a:noFill/>
        </p:spPr>
        <p:txBody>
          <a:bodyPr wrap="square" rtlCol="0">
            <a:spAutoFit/>
          </a:bodyPr>
          <a:lstStyle/>
          <a:p>
            <a:r>
              <a:rPr lang="es-ES" dirty="0" smtClean="0">
                <a:solidFill>
                  <a:srgbClr val="D60093"/>
                </a:solidFill>
                <a:latin typeface="Action Man Extended" pitchFamily="2" charset="0"/>
              </a:rPr>
              <a:t>Congo Red</a:t>
            </a:r>
            <a:endParaRPr lang="es-ES" dirty="0">
              <a:solidFill>
                <a:srgbClr val="D60093"/>
              </a:solidFill>
              <a:latin typeface="Action Man Extended" pitchFamily="2" charset="0"/>
            </a:endParaRPr>
          </a:p>
        </p:txBody>
      </p:sp>
      <p:sp>
        <p:nvSpPr>
          <p:cNvPr id="6" name="5 CuadroTexto"/>
          <p:cNvSpPr txBox="1"/>
          <p:nvPr/>
        </p:nvSpPr>
        <p:spPr>
          <a:xfrm>
            <a:off x="5724128" y="4581128"/>
            <a:ext cx="2520280" cy="369332"/>
          </a:xfrm>
          <a:prstGeom prst="rect">
            <a:avLst/>
          </a:prstGeom>
          <a:noFill/>
        </p:spPr>
        <p:txBody>
          <a:bodyPr wrap="square" rtlCol="0">
            <a:spAutoFit/>
          </a:bodyPr>
          <a:lstStyle/>
          <a:p>
            <a:r>
              <a:rPr lang="es-ES" dirty="0" smtClean="0">
                <a:solidFill>
                  <a:schemeClr val="accent4">
                    <a:lumMod val="50000"/>
                  </a:schemeClr>
                </a:solidFill>
                <a:latin typeface="Action Man Extended" pitchFamily="2" charset="0"/>
              </a:rPr>
              <a:t>Thioflavin T</a:t>
            </a:r>
            <a:endParaRPr lang="es-ES" dirty="0">
              <a:solidFill>
                <a:schemeClr val="accent4">
                  <a:lumMod val="50000"/>
                </a:schemeClr>
              </a:solidFill>
              <a:latin typeface="Action Man Extended" pitchFamily="2" charset="0"/>
            </a:endParaRPr>
          </a:p>
        </p:txBody>
      </p:sp>
      <p:cxnSp>
        <p:nvCxnSpPr>
          <p:cNvPr id="8" name="7 Conector recto de flecha"/>
          <p:cNvCxnSpPr/>
          <p:nvPr/>
        </p:nvCxnSpPr>
        <p:spPr>
          <a:xfrm flipH="1">
            <a:off x="2699792" y="2492896"/>
            <a:ext cx="648072" cy="1512168"/>
          </a:xfrm>
          <a:prstGeom prst="straightConnector1">
            <a:avLst/>
          </a:prstGeom>
          <a:ln w="57150">
            <a:tailEnd type="arrow"/>
          </a:ln>
        </p:spPr>
        <p:style>
          <a:lnRef idx="2">
            <a:schemeClr val="accent4"/>
          </a:lnRef>
          <a:fillRef idx="0">
            <a:schemeClr val="accent4"/>
          </a:fillRef>
          <a:effectRef idx="1">
            <a:schemeClr val="accent4"/>
          </a:effectRef>
          <a:fontRef idx="minor">
            <a:schemeClr val="tx1"/>
          </a:fontRef>
        </p:style>
      </p:cxnSp>
      <p:cxnSp>
        <p:nvCxnSpPr>
          <p:cNvPr id="10" name="9 Conector recto de flecha"/>
          <p:cNvCxnSpPr/>
          <p:nvPr/>
        </p:nvCxnSpPr>
        <p:spPr>
          <a:xfrm>
            <a:off x="5580112" y="2348880"/>
            <a:ext cx="1224136" cy="2088232"/>
          </a:xfrm>
          <a:prstGeom prst="straightConnector1">
            <a:avLst/>
          </a:prstGeom>
          <a:ln w="57150">
            <a:tailEnd type="arrow"/>
          </a:ln>
        </p:spPr>
        <p:style>
          <a:lnRef idx="2">
            <a:schemeClr val="accent4"/>
          </a:lnRef>
          <a:fillRef idx="0">
            <a:schemeClr val="accent4"/>
          </a:fillRef>
          <a:effectRef idx="1">
            <a:schemeClr val="accent4"/>
          </a:effectRef>
          <a:fontRef idx="minor">
            <a:schemeClr val="tx1"/>
          </a:fontRef>
        </p:style>
      </p:cxnSp>
      <p:sp>
        <p:nvSpPr>
          <p:cNvPr id="11" name="10 Rectángulo"/>
          <p:cNvSpPr/>
          <p:nvPr/>
        </p:nvSpPr>
        <p:spPr>
          <a:xfrm>
            <a:off x="3347864" y="692696"/>
            <a:ext cx="2880320" cy="584775"/>
          </a:xfrm>
          <a:prstGeom prst="rect">
            <a:avLst/>
          </a:prstGeom>
        </p:spPr>
        <p:txBody>
          <a:bodyPr wrap="square">
            <a:spAutoFit/>
          </a:bodyPr>
          <a:lstStyle/>
          <a:p>
            <a:pPr algn="ctr"/>
            <a:r>
              <a:rPr lang="es-ES" sz="3200" b="1" i="1" dirty="0" smtClean="0">
                <a:solidFill>
                  <a:srgbClr val="0000FF"/>
                </a:solidFill>
                <a:latin typeface="Action Man Shaded" pitchFamily="2" charset="0"/>
              </a:rPr>
              <a:t>Nano-stars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6" name="Object 8"/>
          <p:cNvGraphicFramePr>
            <a:graphicFrameLocks noChangeAspect="1"/>
          </p:cNvGraphicFramePr>
          <p:nvPr/>
        </p:nvGraphicFramePr>
        <p:xfrm>
          <a:off x="899592" y="2204864"/>
          <a:ext cx="5256584" cy="4546539"/>
        </p:xfrm>
        <a:graphic>
          <a:graphicData uri="http://schemas.openxmlformats.org/presentationml/2006/ole">
            <p:oleObj spid="_x0000_s27656" name="Graph" r:id="rId3" imgW="2391840" imgH="2188800" progId="Origin50.Graph">
              <p:embed/>
            </p:oleObj>
          </a:graphicData>
        </a:graphic>
      </p:graphicFrame>
      <p:grpSp>
        <p:nvGrpSpPr>
          <p:cNvPr id="29" name="28 Grupo"/>
          <p:cNvGrpSpPr/>
          <p:nvPr/>
        </p:nvGrpSpPr>
        <p:grpSpPr>
          <a:xfrm>
            <a:off x="2206094" y="2492896"/>
            <a:ext cx="1776795" cy="3096344"/>
            <a:chOff x="2195736" y="2636912"/>
            <a:chExt cx="1679436" cy="3096344"/>
          </a:xfrm>
        </p:grpSpPr>
        <p:sp>
          <p:nvSpPr>
            <p:cNvPr id="27" name="26 Rectángulo"/>
            <p:cNvSpPr/>
            <p:nvPr/>
          </p:nvSpPr>
          <p:spPr>
            <a:xfrm>
              <a:off x="2195736" y="3140968"/>
              <a:ext cx="360040" cy="2580413"/>
            </a:xfrm>
            <a:prstGeom prst="rect">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Rectángulo"/>
            <p:cNvSpPr/>
            <p:nvPr/>
          </p:nvSpPr>
          <p:spPr>
            <a:xfrm>
              <a:off x="2779364" y="2636912"/>
              <a:ext cx="544499" cy="3096344"/>
            </a:xfrm>
            <a:prstGeom prst="rect">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p:cNvSpPr/>
            <p:nvPr/>
          </p:nvSpPr>
          <p:spPr>
            <a:xfrm>
              <a:off x="3515132" y="2996952"/>
              <a:ext cx="360040" cy="2736304"/>
            </a:xfrm>
            <a:prstGeom prst="rect">
              <a:avLst/>
            </a:prstGeom>
            <a:solidFill>
              <a:schemeClr val="tx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1 Título"/>
          <p:cNvSpPr>
            <a:spLocks noGrp="1"/>
          </p:cNvSpPr>
          <p:nvPr>
            <p:ph type="title"/>
          </p:nvPr>
        </p:nvSpPr>
        <p:spPr>
          <a:xfrm>
            <a:off x="1115616" y="116632"/>
            <a:ext cx="7848872" cy="792088"/>
          </a:xfrm>
        </p:spPr>
        <p:txBody>
          <a:bodyPr>
            <a:normAutofit/>
          </a:bodyPr>
          <a:lstStyle/>
          <a:p>
            <a:pPr algn="ctr"/>
            <a:r>
              <a:rPr lang="en-US" sz="3600" dirty="0" smtClean="0"/>
              <a:t>Detection of </a:t>
            </a:r>
            <a:r>
              <a:rPr lang="en-US" sz="3600" b="1" dirty="0" smtClean="0">
                <a:solidFill>
                  <a:srgbClr val="C00000"/>
                </a:solidFill>
                <a:effectLst>
                  <a:outerShdw blurRad="38100" dist="38100" dir="2700000" algn="tl">
                    <a:srgbClr val="000000">
                      <a:alpha val="43137"/>
                    </a:srgbClr>
                  </a:outerShdw>
                </a:effectLst>
                <a:latin typeface="Constantia" pitchFamily="18" charset="0"/>
              </a:rPr>
              <a:t>Congo Red </a:t>
            </a:r>
            <a:r>
              <a:rPr lang="en-US" sz="3600" dirty="0" smtClean="0"/>
              <a:t>by SERS</a:t>
            </a:r>
            <a:endParaRPr lang="es-ES" sz="3600" dirty="0"/>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33" name="32 Grupo"/>
          <p:cNvGrpSpPr/>
          <p:nvPr/>
        </p:nvGrpSpPr>
        <p:grpSpPr>
          <a:xfrm>
            <a:off x="4572000" y="1124744"/>
            <a:ext cx="4176464" cy="1584176"/>
            <a:chOff x="4716016" y="980728"/>
            <a:chExt cx="4176464" cy="1584176"/>
          </a:xfrm>
        </p:grpSpPr>
        <p:sp>
          <p:nvSpPr>
            <p:cNvPr id="28" name="27 Rectángulo"/>
            <p:cNvSpPr/>
            <p:nvPr/>
          </p:nvSpPr>
          <p:spPr>
            <a:xfrm>
              <a:off x="4716016" y="980728"/>
              <a:ext cx="4176464" cy="1584176"/>
            </a:xfrm>
            <a:prstGeom prst="rect">
              <a:avLst/>
            </a:prstGeom>
            <a:solidFill>
              <a:schemeClr val="tx2">
                <a:lumMod val="20000"/>
                <a:lumOff val="80000"/>
                <a:alpha val="3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31 Grupo"/>
            <p:cNvGrpSpPr/>
            <p:nvPr/>
          </p:nvGrpSpPr>
          <p:grpSpPr>
            <a:xfrm>
              <a:off x="4788024" y="1052736"/>
              <a:ext cx="4070895" cy="1368152"/>
              <a:chOff x="4788024" y="1052736"/>
              <a:chExt cx="4070895" cy="1368152"/>
            </a:xfrm>
          </p:grpSpPr>
          <p:sp>
            <p:nvSpPr>
              <p:cNvPr id="31" name="30 Rectángulo redondeado"/>
              <p:cNvSpPr/>
              <p:nvPr/>
            </p:nvSpPr>
            <p:spPr>
              <a:xfrm>
                <a:off x="4788024" y="2132856"/>
                <a:ext cx="4032448" cy="288032"/>
              </a:xfrm>
              <a:prstGeom prst="roundRect">
                <a:avLst/>
              </a:prstGeom>
              <a:gradFill flip="none" rotWithShape="1">
                <a:gsLst>
                  <a:gs pos="0">
                    <a:schemeClr val="tx1">
                      <a:lumMod val="50000"/>
                      <a:lumOff val="50000"/>
                    </a:schemeClr>
                  </a:gs>
                  <a:gs pos="100000">
                    <a:schemeClr val="bg1">
                      <a:lumMod val="65000"/>
                    </a:schemeClr>
                  </a:gs>
                </a:gsLst>
                <a:path path="rect">
                  <a:fillToRect l="50000" t="50000" r="50000" b="50000"/>
                </a:path>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rgbClr val="FFFF00"/>
                    </a:solidFill>
                  </a:rPr>
                  <a:t>NS-Ag</a:t>
                </a:r>
                <a:endParaRPr lang="es-ES" sz="1400" b="1" dirty="0">
                  <a:solidFill>
                    <a:srgbClr val="FFFF00"/>
                  </a:solidFill>
                </a:endParaRPr>
              </a:p>
            </p:txBody>
          </p:sp>
          <p:graphicFrame>
            <p:nvGraphicFramePr>
              <p:cNvPr id="46" name="Object 4"/>
              <p:cNvGraphicFramePr>
                <a:graphicFrameLocks noChangeAspect="1"/>
              </p:cNvGraphicFramePr>
              <p:nvPr/>
            </p:nvGraphicFramePr>
            <p:xfrm>
              <a:off x="4860032" y="1052736"/>
              <a:ext cx="3998887" cy="1346288"/>
            </p:xfrm>
            <a:graphic>
              <a:graphicData uri="http://schemas.openxmlformats.org/presentationml/2006/ole">
                <p:oleObj spid="_x0000_s27655" name="ChemSketch" r:id="rId4" imgW="6662880" imgH="2127600" progId="">
                  <p:embed/>
                </p:oleObj>
              </a:graphicData>
            </a:graphic>
          </p:graphicFrame>
        </p:grpSp>
      </p:grpSp>
      <p:sp>
        <p:nvSpPr>
          <p:cNvPr id="17" name="16 CuadroTexto"/>
          <p:cNvSpPr txBox="1"/>
          <p:nvPr/>
        </p:nvSpPr>
        <p:spPr>
          <a:xfrm>
            <a:off x="2789541" y="2204864"/>
            <a:ext cx="630331" cy="276999"/>
          </a:xfrm>
          <a:prstGeom prst="rect">
            <a:avLst/>
          </a:prstGeom>
          <a:noFill/>
        </p:spPr>
        <p:txBody>
          <a:bodyPr wrap="square" rtlCol="0">
            <a:spAutoFit/>
          </a:bodyPr>
          <a:lstStyle/>
          <a:p>
            <a:r>
              <a:rPr lang="el-GR" sz="1200" b="1" dirty="0" smtClean="0">
                <a:latin typeface="Arial"/>
                <a:cs typeface="Arial"/>
                <a:sym typeface="Symbol"/>
              </a:rPr>
              <a:t></a:t>
            </a:r>
            <a:r>
              <a:rPr lang="es-ES" sz="1200" b="1" dirty="0" smtClean="0">
                <a:latin typeface="Arial"/>
                <a:cs typeface="Arial"/>
                <a:sym typeface="Symbol"/>
              </a:rPr>
              <a:t>C=C</a:t>
            </a:r>
            <a:endParaRPr lang="es-ES" sz="1200" b="1" dirty="0"/>
          </a:p>
        </p:txBody>
      </p:sp>
      <p:sp>
        <p:nvSpPr>
          <p:cNvPr id="18" name="17 CuadroTexto"/>
          <p:cNvSpPr txBox="1"/>
          <p:nvPr/>
        </p:nvSpPr>
        <p:spPr>
          <a:xfrm>
            <a:off x="2504906" y="3440033"/>
            <a:ext cx="770950" cy="276999"/>
          </a:xfrm>
          <a:prstGeom prst="rect">
            <a:avLst/>
          </a:prstGeom>
          <a:noFill/>
        </p:spPr>
        <p:txBody>
          <a:bodyPr wrap="square" rtlCol="0">
            <a:spAutoFit/>
          </a:bodyPr>
          <a:lstStyle/>
          <a:p>
            <a:r>
              <a:rPr lang="el-GR" sz="1200" b="1" dirty="0" smtClean="0">
                <a:latin typeface="Arial"/>
                <a:cs typeface="Arial"/>
                <a:sym typeface="Symbol"/>
              </a:rPr>
              <a:t></a:t>
            </a:r>
            <a:r>
              <a:rPr lang="es-ES" sz="1200" b="1" dirty="0" smtClean="0">
                <a:latin typeface="Arial"/>
                <a:cs typeface="Arial"/>
                <a:sym typeface="Symbol"/>
              </a:rPr>
              <a:t>N=N</a:t>
            </a:r>
            <a:endParaRPr lang="es-ES" sz="1200" b="1" dirty="0"/>
          </a:p>
        </p:txBody>
      </p:sp>
      <p:sp>
        <p:nvSpPr>
          <p:cNvPr id="19" name="18 CuadroTexto"/>
          <p:cNvSpPr txBox="1"/>
          <p:nvPr/>
        </p:nvSpPr>
        <p:spPr>
          <a:xfrm>
            <a:off x="3530493" y="2631866"/>
            <a:ext cx="609459" cy="276999"/>
          </a:xfrm>
          <a:prstGeom prst="rect">
            <a:avLst/>
          </a:prstGeom>
          <a:noFill/>
        </p:spPr>
        <p:txBody>
          <a:bodyPr wrap="square" rtlCol="0">
            <a:spAutoFit/>
          </a:bodyPr>
          <a:lstStyle/>
          <a:p>
            <a:r>
              <a:rPr lang="el-GR" sz="1200" b="1" dirty="0" smtClean="0">
                <a:latin typeface="Arial"/>
                <a:cs typeface="Arial"/>
                <a:sym typeface="Symbol"/>
              </a:rPr>
              <a:t></a:t>
            </a:r>
            <a:r>
              <a:rPr lang="es-ES" sz="1200" b="1" dirty="0" smtClean="0">
                <a:latin typeface="Arial"/>
                <a:cs typeface="Arial"/>
                <a:sym typeface="Symbol"/>
              </a:rPr>
              <a:t>C-N</a:t>
            </a:r>
            <a:endParaRPr lang="es-ES" sz="1200" b="1" dirty="0"/>
          </a:p>
        </p:txBody>
      </p:sp>
      <p:sp>
        <p:nvSpPr>
          <p:cNvPr id="20" name="19 CuadroTexto"/>
          <p:cNvSpPr txBox="1"/>
          <p:nvPr/>
        </p:nvSpPr>
        <p:spPr>
          <a:xfrm>
            <a:off x="2111095" y="2708920"/>
            <a:ext cx="851371" cy="276999"/>
          </a:xfrm>
          <a:prstGeom prst="rect">
            <a:avLst/>
          </a:prstGeom>
          <a:noFill/>
        </p:spPr>
        <p:txBody>
          <a:bodyPr wrap="square" rtlCol="0">
            <a:spAutoFit/>
          </a:bodyPr>
          <a:lstStyle/>
          <a:p>
            <a:r>
              <a:rPr lang="el-GR" sz="1200" b="1" dirty="0" smtClean="0">
                <a:latin typeface="Arial"/>
                <a:cs typeface="Arial"/>
                <a:sym typeface="Symbol"/>
              </a:rPr>
              <a:t></a:t>
            </a:r>
            <a:r>
              <a:rPr lang="es-ES" sz="1200" b="1" dirty="0" smtClean="0">
                <a:latin typeface="Arial"/>
                <a:cs typeface="Arial"/>
                <a:sym typeface="Symbol"/>
              </a:rPr>
              <a:t>C=C</a:t>
            </a:r>
            <a:endParaRPr lang="es-ES" sz="1200" b="1" dirty="0"/>
          </a:p>
        </p:txBody>
      </p:sp>
      <p:grpSp>
        <p:nvGrpSpPr>
          <p:cNvPr id="36" name="35 Grupo"/>
          <p:cNvGrpSpPr/>
          <p:nvPr/>
        </p:nvGrpSpPr>
        <p:grpSpPr>
          <a:xfrm>
            <a:off x="6660232" y="3501008"/>
            <a:ext cx="1656184" cy="1593468"/>
            <a:chOff x="6660232" y="3501008"/>
            <a:chExt cx="1656184" cy="1593468"/>
          </a:xfrm>
        </p:grpSpPr>
        <p:sp>
          <p:nvSpPr>
            <p:cNvPr id="23" name="22 CuadroTexto"/>
            <p:cNvSpPr txBox="1"/>
            <p:nvPr/>
          </p:nvSpPr>
          <p:spPr>
            <a:xfrm>
              <a:off x="6660232" y="4725144"/>
              <a:ext cx="1656184" cy="369332"/>
            </a:xfrm>
            <a:prstGeom prst="rect">
              <a:avLst/>
            </a:prstGeom>
            <a:noFill/>
          </p:spPr>
          <p:txBody>
            <a:bodyPr wrap="square" rtlCol="0">
              <a:spAutoFit/>
            </a:bodyPr>
            <a:lstStyle/>
            <a:p>
              <a:pPr algn="ctr"/>
              <a:r>
                <a:rPr lang="es-ES" b="1" dirty="0" smtClean="0">
                  <a:solidFill>
                    <a:schemeClr val="accent2">
                      <a:lumMod val="75000"/>
                    </a:schemeClr>
                  </a:solidFill>
                  <a:latin typeface="Verdana" pitchFamily="34" charset="0"/>
                </a:rPr>
                <a:t>NS-Ag</a:t>
              </a:r>
              <a:endParaRPr lang="es-ES" b="1" dirty="0">
                <a:solidFill>
                  <a:schemeClr val="accent2">
                    <a:lumMod val="75000"/>
                  </a:schemeClr>
                </a:solidFill>
                <a:latin typeface="Verdana" pitchFamily="34" charset="0"/>
              </a:endParaRPr>
            </a:p>
          </p:txBody>
        </p:sp>
        <p:pic>
          <p:nvPicPr>
            <p:cNvPr id="24" name="7 Imagen" descr="AgNS 2.TIF"/>
            <p:cNvPicPr>
              <a:picLocks noChangeAspect="1" noChangeArrowheads="1"/>
            </p:cNvPicPr>
            <p:nvPr/>
          </p:nvPicPr>
          <p:blipFill>
            <a:blip r:embed="rId5" cstate="print">
              <a:lum bright="10000" contrast="20000"/>
            </a:blip>
            <a:srcRect r="-1515" b="18539"/>
            <a:stretch>
              <a:fillRect/>
            </a:stretch>
          </p:blipFill>
          <p:spPr bwMode="auto">
            <a:xfrm>
              <a:off x="6876256" y="3501008"/>
              <a:ext cx="1315782" cy="1080120"/>
            </a:xfrm>
            <a:prstGeom prst="rect">
              <a:avLst/>
            </a:prstGeom>
            <a:noFill/>
            <a:ln w="12700">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slide(fromBottom)">
                                      <p:cBhvr>
                                        <p:cTn id="7" dur="500"/>
                                        <p:tgtEl>
                                          <p:spTgt spid="27656"/>
                                        </p:tgtEl>
                                      </p:cBhvr>
                                    </p:animEffect>
                                  </p:childTnLst>
                                </p:cTn>
                              </p:par>
                              <p:par>
                                <p:cTn id="8" presetID="12" presetClass="entr" presetSubtype="4"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slide(fromBottom)">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strVal val="#ppt_w*0.05"/>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anim calcmode="lin" valueType="num">
                                      <p:cBhvr>
                                        <p:cTn id="17" dur="500" fill="hold"/>
                                        <p:tgtEl>
                                          <p:spTgt spid="20"/>
                                        </p:tgtEl>
                                        <p:attrNameLst>
                                          <p:attrName>ppt_x</p:attrName>
                                        </p:attrNameLst>
                                      </p:cBhvr>
                                      <p:tavLst>
                                        <p:tav tm="0">
                                          <p:val>
                                            <p:strVal val="#ppt_x-.2"/>
                                          </p:val>
                                        </p:tav>
                                        <p:tav tm="100000">
                                          <p:val>
                                            <p:strVal val="#ppt_x"/>
                                          </p:val>
                                        </p:tav>
                                      </p:tavLst>
                                    </p:anim>
                                    <p:anim calcmode="lin" valueType="num">
                                      <p:cBhvr>
                                        <p:cTn id="18" dur="500" fill="hold"/>
                                        <p:tgtEl>
                                          <p:spTgt spid="20"/>
                                        </p:tgtEl>
                                        <p:attrNameLst>
                                          <p:attrName>ppt_y</p:attrName>
                                        </p:attrNameLst>
                                      </p:cBhvr>
                                      <p:tavLst>
                                        <p:tav tm="0">
                                          <p:val>
                                            <p:strVal val="#ppt_y"/>
                                          </p:val>
                                        </p:tav>
                                        <p:tav tm="100000">
                                          <p:val>
                                            <p:strVal val="#ppt_y"/>
                                          </p:val>
                                        </p:tav>
                                      </p:tavLst>
                                    </p:anim>
                                    <p:animEffect transition="in" filter="fade">
                                      <p:cBhvr>
                                        <p:cTn id="19" dur="500"/>
                                        <p:tgtEl>
                                          <p:spTgt spid="20"/>
                                        </p:tgtEl>
                                      </p:cBhvr>
                                    </p:animEffect>
                                  </p:childTnLst>
                                </p:cTn>
                              </p:par>
                              <p:par>
                                <p:cTn id="20" presetID="54" presetClass="entr" presetSubtype="0" accel="10000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strVal val="#ppt_w*0.05"/>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anim calcmode="lin" valueType="num">
                                      <p:cBhvr>
                                        <p:cTn id="24" dur="500" fill="hold"/>
                                        <p:tgtEl>
                                          <p:spTgt spid="18"/>
                                        </p:tgtEl>
                                        <p:attrNameLst>
                                          <p:attrName>ppt_x</p:attrName>
                                        </p:attrNameLst>
                                      </p:cBhvr>
                                      <p:tavLst>
                                        <p:tav tm="0">
                                          <p:val>
                                            <p:strVal val="#ppt_x-.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Effect transition="in" filter="fade">
                                      <p:cBhvr>
                                        <p:cTn id="26" dur="500"/>
                                        <p:tgtEl>
                                          <p:spTgt spid="18"/>
                                        </p:tgtEl>
                                      </p:cBhvr>
                                    </p:animEffect>
                                  </p:childTnLst>
                                </p:cTn>
                              </p:par>
                              <p:par>
                                <p:cTn id="27" presetID="54" presetClass="entr" presetSubtype="0" accel="10000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strVal val="#ppt_w*0.05"/>
                                          </p:val>
                                        </p:tav>
                                        <p:tav tm="100000">
                                          <p:val>
                                            <p:strVal val="#ppt_w"/>
                                          </p:val>
                                        </p:tav>
                                      </p:tavLst>
                                    </p:anim>
                                    <p:anim calcmode="lin" valueType="num">
                                      <p:cBhvr>
                                        <p:cTn id="30" dur="500" fill="hold"/>
                                        <p:tgtEl>
                                          <p:spTgt spid="17"/>
                                        </p:tgtEl>
                                        <p:attrNameLst>
                                          <p:attrName>ppt_h</p:attrName>
                                        </p:attrNameLst>
                                      </p:cBhvr>
                                      <p:tavLst>
                                        <p:tav tm="0">
                                          <p:val>
                                            <p:strVal val="#ppt_h"/>
                                          </p:val>
                                        </p:tav>
                                        <p:tav tm="100000">
                                          <p:val>
                                            <p:strVal val="#ppt_h"/>
                                          </p:val>
                                        </p:tav>
                                      </p:tavLst>
                                    </p:anim>
                                    <p:anim calcmode="lin" valueType="num">
                                      <p:cBhvr>
                                        <p:cTn id="31" dur="500" fill="hold"/>
                                        <p:tgtEl>
                                          <p:spTgt spid="17"/>
                                        </p:tgtEl>
                                        <p:attrNameLst>
                                          <p:attrName>ppt_x</p:attrName>
                                        </p:attrNameLst>
                                      </p:cBhvr>
                                      <p:tavLst>
                                        <p:tav tm="0">
                                          <p:val>
                                            <p:strVal val="#ppt_x-.2"/>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Effect transition="in" filter="fade">
                                      <p:cBhvr>
                                        <p:cTn id="33" dur="500"/>
                                        <p:tgtEl>
                                          <p:spTgt spid="17"/>
                                        </p:tgtEl>
                                      </p:cBhvr>
                                    </p:animEffect>
                                  </p:childTnLst>
                                </p:cTn>
                              </p:par>
                              <p:par>
                                <p:cTn id="34" presetID="54" presetClass="entr" presetSubtype="0" accel="10000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strVal val="#ppt_w*0.05"/>
                                          </p:val>
                                        </p:tav>
                                        <p:tav tm="100000">
                                          <p:val>
                                            <p:strVal val="#ppt_w"/>
                                          </p:val>
                                        </p:tav>
                                      </p:tavLst>
                                    </p:anim>
                                    <p:anim calcmode="lin" valueType="num">
                                      <p:cBhvr>
                                        <p:cTn id="37" dur="500" fill="hold"/>
                                        <p:tgtEl>
                                          <p:spTgt spid="19"/>
                                        </p:tgtEl>
                                        <p:attrNameLst>
                                          <p:attrName>ppt_h</p:attrName>
                                        </p:attrNameLst>
                                      </p:cBhvr>
                                      <p:tavLst>
                                        <p:tav tm="0">
                                          <p:val>
                                            <p:strVal val="#ppt_h"/>
                                          </p:val>
                                        </p:tav>
                                        <p:tav tm="100000">
                                          <p:val>
                                            <p:strVal val="#ppt_h"/>
                                          </p:val>
                                        </p:tav>
                                      </p:tavLst>
                                    </p:anim>
                                    <p:anim calcmode="lin" valueType="num">
                                      <p:cBhvr>
                                        <p:cTn id="38" dur="500" fill="hold"/>
                                        <p:tgtEl>
                                          <p:spTgt spid="19"/>
                                        </p:tgtEl>
                                        <p:attrNameLst>
                                          <p:attrName>ppt_x</p:attrName>
                                        </p:attrNameLst>
                                      </p:cBhvr>
                                      <p:tavLst>
                                        <p:tav tm="0">
                                          <p:val>
                                            <p:strVal val="#ppt_x-.2"/>
                                          </p:val>
                                        </p:tav>
                                        <p:tav tm="100000">
                                          <p:val>
                                            <p:strVal val="#ppt_x"/>
                                          </p:val>
                                        </p:tav>
                                      </p:tavLst>
                                    </p:anim>
                                    <p:anim calcmode="lin" valueType="num">
                                      <p:cBhvr>
                                        <p:cTn id="39" dur="500" fill="hold"/>
                                        <p:tgtEl>
                                          <p:spTgt spid="19"/>
                                        </p:tgtEl>
                                        <p:attrNameLst>
                                          <p:attrName>ppt_y</p:attrName>
                                        </p:attrNameLst>
                                      </p:cBhvr>
                                      <p:tavLst>
                                        <p:tav tm="0">
                                          <p:val>
                                            <p:strVal val="#ppt_y"/>
                                          </p:val>
                                        </p:tav>
                                        <p:tav tm="100000">
                                          <p:val>
                                            <p:strVal val="#ppt_y"/>
                                          </p:val>
                                        </p:tav>
                                      </p:tavLst>
                                    </p:anim>
                                    <p:animEffect transition="in" filter="fade">
                                      <p:cBhvr>
                                        <p:cTn id="40" dur="500"/>
                                        <p:tgtEl>
                                          <p:spTgt spid="19"/>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37" presetClass="entr" presetSubtype="0"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900" decel="100000" fill="hold"/>
                                        <p:tgtEl>
                                          <p:spTgt spid="3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9" name="Object 7"/>
          <p:cNvGraphicFramePr>
            <a:graphicFrameLocks noChangeAspect="1"/>
          </p:cNvGraphicFramePr>
          <p:nvPr/>
        </p:nvGraphicFramePr>
        <p:xfrm>
          <a:off x="915283" y="2746748"/>
          <a:ext cx="5672941" cy="4023716"/>
        </p:xfrm>
        <a:graphic>
          <a:graphicData uri="http://schemas.openxmlformats.org/presentationml/2006/ole">
            <p:oleObj spid="_x0000_s28679" name="Graph" r:id="rId3" imgW="2720160" imgH="1929600" progId="Origin50.Graph">
              <p:embed/>
            </p:oleObj>
          </a:graphicData>
        </a:graphic>
      </p:graphicFrame>
      <p:sp>
        <p:nvSpPr>
          <p:cNvPr id="4" name="1 Título"/>
          <p:cNvSpPr>
            <a:spLocks noGrp="1"/>
          </p:cNvSpPr>
          <p:nvPr>
            <p:ph type="title"/>
          </p:nvPr>
        </p:nvSpPr>
        <p:spPr>
          <a:xfrm>
            <a:off x="1115616" y="116632"/>
            <a:ext cx="7498080" cy="792088"/>
          </a:xfrm>
        </p:spPr>
        <p:txBody>
          <a:bodyPr>
            <a:normAutofit/>
          </a:bodyPr>
          <a:lstStyle/>
          <a:p>
            <a:pPr algn="ctr"/>
            <a:r>
              <a:rPr lang="en-US" sz="3600" dirty="0" smtClean="0"/>
              <a:t>Detection of </a:t>
            </a:r>
            <a:r>
              <a:rPr lang="en-US" sz="3600" b="1" dirty="0" smtClean="0">
                <a:solidFill>
                  <a:srgbClr val="F8EA30"/>
                </a:solidFill>
                <a:effectLst>
                  <a:outerShdw blurRad="38100" dist="38100" dir="2700000" algn="tl">
                    <a:srgbClr val="000000">
                      <a:alpha val="43137"/>
                    </a:srgbClr>
                  </a:outerShdw>
                </a:effectLst>
                <a:latin typeface="Constantia" pitchFamily="18" charset="0"/>
              </a:rPr>
              <a:t>Thioflavin T</a:t>
            </a:r>
            <a:r>
              <a:rPr lang="en-US" sz="3600" dirty="0" smtClean="0">
                <a:solidFill>
                  <a:srgbClr val="F8EA30"/>
                </a:solidFill>
              </a:rPr>
              <a:t> </a:t>
            </a:r>
            <a:r>
              <a:rPr lang="en-US" sz="3600" dirty="0" smtClean="0"/>
              <a:t>by SERS</a:t>
            </a:r>
            <a:endParaRPr lang="es-ES" sz="3600"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36" name="35 Grupo"/>
          <p:cNvGrpSpPr/>
          <p:nvPr/>
        </p:nvGrpSpPr>
        <p:grpSpPr>
          <a:xfrm>
            <a:off x="4211960" y="1052736"/>
            <a:ext cx="4320480" cy="1656184"/>
            <a:chOff x="4644008" y="1052736"/>
            <a:chExt cx="4320480" cy="1656184"/>
          </a:xfrm>
        </p:grpSpPr>
        <p:sp>
          <p:nvSpPr>
            <p:cNvPr id="35" name="34 Rectángulo redondeado"/>
            <p:cNvSpPr/>
            <p:nvPr/>
          </p:nvSpPr>
          <p:spPr>
            <a:xfrm>
              <a:off x="4788024" y="2060848"/>
              <a:ext cx="3888432" cy="432048"/>
            </a:xfrm>
            <a:prstGeom prst="roundRect">
              <a:avLst/>
            </a:prstGeom>
            <a:gradFill>
              <a:gsLst>
                <a:gs pos="21000">
                  <a:schemeClr val="accent2">
                    <a:lumMod val="75000"/>
                  </a:schemeClr>
                </a:gs>
                <a:gs pos="100000">
                  <a:schemeClr val="accent2">
                    <a:lumMod val="60000"/>
                    <a:lumOff val="40000"/>
                  </a:schemeClr>
                </a:gs>
              </a:gsLst>
              <a:path path="rect">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S" sz="1400" b="1" dirty="0" smtClean="0">
                  <a:solidFill>
                    <a:schemeClr val="accent6">
                      <a:lumMod val="75000"/>
                    </a:schemeClr>
                  </a:solidFill>
                </a:rPr>
                <a:t>NS-</a:t>
              </a:r>
              <a:r>
                <a:rPr lang="es-ES" sz="1400" b="1" dirty="0" err="1" smtClean="0">
                  <a:solidFill>
                    <a:schemeClr val="accent6">
                      <a:lumMod val="75000"/>
                    </a:schemeClr>
                  </a:solidFill>
                </a:rPr>
                <a:t>Ag@Au</a:t>
              </a:r>
              <a:endParaRPr lang="es-ES" sz="1400" b="1" dirty="0">
                <a:solidFill>
                  <a:schemeClr val="accent6">
                    <a:lumMod val="75000"/>
                  </a:schemeClr>
                </a:solidFill>
              </a:endParaRPr>
            </a:p>
          </p:txBody>
        </p:sp>
        <p:sp>
          <p:nvSpPr>
            <p:cNvPr id="20" name="19 Rectángulo"/>
            <p:cNvSpPr/>
            <p:nvPr/>
          </p:nvSpPr>
          <p:spPr>
            <a:xfrm>
              <a:off x="4644008" y="1052736"/>
              <a:ext cx="4320480" cy="1656184"/>
            </a:xfrm>
            <a:prstGeom prst="rect">
              <a:avLst/>
            </a:prstGeom>
            <a:solidFill>
              <a:schemeClr val="accent1">
                <a:lumMod val="20000"/>
                <a:lumOff val="80000"/>
                <a:alpha val="3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9" name="Object 5"/>
            <p:cNvGraphicFramePr>
              <a:graphicFrameLocks noChangeAspect="1"/>
            </p:cNvGraphicFramePr>
            <p:nvPr/>
          </p:nvGraphicFramePr>
          <p:xfrm>
            <a:off x="4716016" y="1180375"/>
            <a:ext cx="3993224" cy="1240513"/>
          </p:xfrm>
          <a:graphic>
            <a:graphicData uri="http://schemas.openxmlformats.org/presentationml/2006/ole">
              <p:oleObj spid="_x0000_s28678" name="ChemSketch" r:id="rId4" imgW="2715840" imgH="887040" progId="">
                <p:embed/>
              </p:oleObj>
            </a:graphicData>
          </a:graphic>
        </p:graphicFrame>
      </p:grpSp>
      <p:grpSp>
        <p:nvGrpSpPr>
          <p:cNvPr id="24" name="23 Grupo"/>
          <p:cNvGrpSpPr/>
          <p:nvPr/>
        </p:nvGrpSpPr>
        <p:grpSpPr>
          <a:xfrm>
            <a:off x="6732240" y="3645024"/>
            <a:ext cx="1656184" cy="1881500"/>
            <a:chOff x="6732240" y="3645024"/>
            <a:chExt cx="1656184" cy="1881500"/>
          </a:xfrm>
        </p:grpSpPr>
        <p:pic>
          <p:nvPicPr>
            <p:cNvPr id="32" name="5 Imagen" descr="AgAu 3.TIF"/>
            <p:cNvPicPr>
              <a:picLocks noChangeAspect="1" noChangeArrowheads="1"/>
            </p:cNvPicPr>
            <p:nvPr/>
          </p:nvPicPr>
          <p:blipFill>
            <a:blip r:embed="rId5" cstate="print">
              <a:lum bright="10000"/>
            </a:blip>
            <a:srcRect r="9732" b="14353"/>
            <a:stretch>
              <a:fillRect/>
            </a:stretch>
          </p:blipFill>
          <p:spPr bwMode="auto">
            <a:xfrm>
              <a:off x="6804248" y="3645024"/>
              <a:ext cx="1368152" cy="1422878"/>
            </a:xfrm>
            <a:prstGeom prst="rect">
              <a:avLst/>
            </a:prstGeom>
            <a:noFill/>
            <a:ln w="12700">
              <a:noFill/>
              <a:miter lim="800000"/>
              <a:headEnd/>
              <a:tailEnd/>
            </a:ln>
          </p:spPr>
        </p:pic>
        <p:sp>
          <p:nvSpPr>
            <p:cNvPr id="33" name="32 CuadroTexto"/>
            <p:cNvSpPr txBox="1"/>
            <p:nvPr/>
          </p:nvSpPr>
          <p:spPr>
            <a:xfrm>
              <a:off x="6732240" y="5157192"/>
              <a:ext cx="1656184" cy="369332"/>
            </a:xfrm>
            <a:prstGeom prst="rect">
              <a:avLst/>
            </a:prstGeom>
            <a:noFill/>
          </p:spPr>
          <p:txBody>
            <a:bodyPr wrap="square" rtlCol="0">
              <a:spAutoFit/>
            </a:bodyPr>
            <a:lstStyle/>
            <a:p>
              <a:pPr algn="ctr"/>
              <a:r>
                <a:rPr lang="es-ES" b="1" dirty="0" smtClean="0">
                  <a:solidFill>
                    <a:srgbClr val="7030A0"/>
                  </a:solidFill>
                  <a:latin typeface="Verdana" pitchFamily="34" charset="0"/>
                </a:rPr>
                <a:t>NS-Ag@Au</a:t>
              </a:r>
              <a:endParaRPr lang="es-ES" b="1" dirty="0">
                <a:solidFill>
                  <a:srgbClr val="7030A0"/>
                </a:solidFill>
                <a:latin typeface="Verdana" pitchFamily="34" charset="0"/>
              </a:endParaRPr>
            </a:p>
          </p:txBody>
        </p:sp>
      </p:grpSp>
      <p:grpSp>
        <p:nvGrpSpPr>
          <p:cNvPr id="25" name="24 Grupo"/>
          <p:cNvGrpSpPr/>
          <p:nvPr/>
        </p:nvGrpSpPr>
        <p:grpSpPr>
          <a:xfrm>
            <a:off x="1979712" y="2852936"/>
            <a:ext cx="3061840" cy="2736304"/>
            <a:chOff x="1979712" y="2852936"/>
            <a:chExt cx="3061840" cy="2736304"/>
          </a:xfrm>
        </p:grpSpPr>
        <p:sp>
          <p:nvSpPr>
            <p:cNvPr id="31" name="30 CuadroTexto"/>
            <p:cNvSpPr txBox="1"/>
            <p:nvPr/>
          </p:nvSpPr>
          <p:spPr>
            <a:xfrm>
              <a:off x="2587280" y="2852936"/>
              <a:ext cx="1058134" cy="276999"/>
            </a:xfrm>
            <a:prstGeom prst="rect">
              <a:avLst/>
            </a:prstGeom>
            <a:noFill/>
          </p:spPr>
          <p:txBody>
            <a:bodyPr wrap="square" rtlCol="0">
              <a:spAutoFit/>
            </a:bodyPr>
            <a:lstStyle/>
            <a:p>
              <a:r>
                <a:rPr lang="es-ES" sz="1200" b="1" dirty="0" smtClean="0">
                  <a:latin typeface="Arial"/>
                  <a:cs typeface="Arial"/>
                  <a:sym typeface="Symbol"/>
                </a:rPr>
                <a:t>CCC</a:t>
              </a:r>
              <a:endParaRPr lang="es-ES" sz="1200" b="1" dirty="0"/>
            </a:p>
          </p:txBody>
        </p:sp>
        <p:sp>
          <p:nvSpPr>
            <p:cNvPr id="17" name="16 CuadroTexto"/>
            <p:cNvSpPr txBox="1"/>
            <p:nvPr/>
          </p:nvSpPr>
          <p:spPr>
            <a:xfrm>
              <a:off x="1979712" y="2852936"/>
              <a:ext cx="1058134" cy="276999"/>
            </a:xfrm>
            <a:prstGeom prst="rect">
              <a:avLst/>
            </a:prstGeom>
            <a:noFill/>
          </p:spPr>
          <p:txBody>
            <a:bodyPr wrap="square" rtlCol="0">
              <a:spAutoFit/>
            </a:bodyPr>
            <a:lstStyle/>
            <a:p>
              <a:r>
                <a:rPr lang="el-GR" sz="1200" b="1" dirty="0" smtClean="0">
                  <a:latin typeface="Arial"/>
                  <a:cs typeface="Arial"/>
                  <a:sym typeface="Symbol"/>
                </a:rPr>
                <a:t></a:t>
              </a:r>
              <a:r>
                <a:rPr lang="es-ES" sz="1200" b="1" dirty="0" smtClean="0">
                  <a:latin typeface="Arial"/>
                  <a:cs typeface="Arial"/>
                  <a:sym typeface="Symbol"/>
                </a:rPr>
                <a:t>C=C</a:t>
              </a:r>
              <a:endParaRPr lang="es-ES" sz="1200" b="1" dirty="0"/>
            </a:p>
          </p:txBody>
        </p:sp>
        <p:sp>
          <p:nvSpPr>
            <p:cNvPr id="18" name="17 CuadroTexto"/>
            <p:cNvSpPr txBox="1"/>
            <p:nvPr/>
          </p:nvSpPr>
          <p:spPr>
            <a:xfrm>
              <a:off x="2264744" y="3052288"/>
              <a:ext cx="544560" cy="276999"/>
            </a:xfrm>
            <a:prstGeom prst="rect">
              <a:avLst/>
            </a:prstGeom>
            <a:noFill/>
          </p:spPr>
          <p:txBody>
            <a:bodyPr wrap="square" rtlCol="0">
              <a:spAutoFit/>
            </a:bodyPr>
            <a:lstStyle/>
            <a:p>
              <a:r>
                <a:rPr lang="es-ES" sz="1200" b="1" dirty="0" smtClean="0">
                  <a:latin typeface="Arial"/>
                  <a:cs typeface="Arial"/>
                  <a:sym typeface="Symbol"/>
                </a:rPr>
                <a:t>CH</a:t>
              </a:r>
              <a:r>
                <a:rPr lang="es-ES" sz="1200" b="1" baseline="-25000" dirty="0" smtClean="0">
                  <a:latin typeface="Arial"/>
                  <a:cs typeface="Arial"/>
                  <a:sym typeface="Symbol"/>
                </a:rPr>
                <a:t>3</a:t>
              </a:r>
              <a:endParaRPr lang="es-ES" sz="1200" b="1" dirty="0"/>
            </a:p>
          </p:txBody>
        </p:sp>
        <p:sp>
          <p:nvSpPr>
            <p:cNvPr id="19" name="18 CuadroTexto"/>
            <p:cNvSpPr txBox="1"/>
            <p:nvPr/>
          </p:nvSpPr>
          <p:spPr>
            <a:xfrm>
              <a:off x="3071084" y="3069540"/>
              <a:ext cx="1587204" cy="276999"/>
            </a:xfrm>
            <a:prstGeom prst="rect">
              <a:avLst/>
            </a:prstGeom>
            <a:noFill/>
          </p:spPr>
          <p:txBody>
            <a:bodyPr wrap="square" rtlCol="0">
              <a:spAutoFit/>
            </a:bodyPr>
            <a:lstStyle/>
            <a:p>
              <a:r>
                <a:rPr lang="el-GR" sz="1200" b="1" dirty="0" smtClean="0">
                  <a:latin typeface="Arial"/>
                  <a:cs typeface="Arial"/>
                  <a:sym typeface="Symbol"/>
                </a:rPr>
                <a:t></a:t>
              </a:r>
              <a:r>
                <a:rPr lang="es-ES" sz="1200" b="1" dirty="0" smtClean="0">
                  <a:latin typeface="Arial"/>
                  <a:cs typeface="Arial"/>
                  <a:sym typeface="Symbol"/>
                </a:rPr>
                <a:t>C-N; </a:t>
              </a:r>
              <a:r>
                <a:rPr lang="el-GR" sz="1200" b="1" dirty="0" smtClean="0">
                  <a:latin typeface="Arial"/>
                  <a:cs typeface="Arial"/>
                  <a:sym typeface="Symbol"/>
                </a:rPr>
                <a:t></a:t>
              </a:r>
              <a:r>
                <a:rPr lang="es-ES" sz="1200" b="1" dirty="0" smtClean="0">
                  <a:latin typeface="Arial"/>
                  <a:cs typeface="Arial"/>
                  <a:sym typeface="Symbol"/>
                </a:rPr>
                <a:t>CSC</a:t>
              </a:r>
              <a:endParaRPr lang="es-ES" sz="1200" b="1" dirty="0" smtClean="0"/>
            </a:p>
          </p:txBody>
        </p:sp>
        <p:sp>
          <p:nvSpPr>
            <p:cNvPr id="21" name="20 CuadroTexto"/>
            <p:cNvSpPr txBox="1"/>
            <p:nvPr/>
          </p:nvSpPr>
          <p:spPr>
            <a:xfrm>
              <a:off x="4299545" y="3036863"/>
              <a:ext cx="704503" cy="276999"/>
            </a:xfrm>
            <a:prstGeom prst="rect">
              <a:avLst/>
            </a:prstGeom>
            <a:noFill/>
          </p:spPr>
          <p:txBody>
            <a:bodyPr wrap="square" rtlCol="0">
              <a:spAutoFit/>
            </a:bodyPr>
            <a:lstStyle/>
            <a:p>
              <a:r>
                <a:rPr lang="es-ES" sz="1200" b="1" dirty="0" smtClean="0">
                  <a:latin typeface="Arial"/>
                  <a:cs typeface="Arial"/>
                  <a:sym typeface="Symbol"/>
                </a:rPr>
                <a:t> </a:t>
              </a:r>
              <a:r>
                <a:rPr lang="el-GR" sz="1200" b="1" dirty="0" smtClean="0">
                  <a:latin typeface="Arial"/>
                  <a:cs typeface="Arial"/>
                  <a:sym typeface="Symbol"/>
                </a:rPr>
                <a:t></a:t>
              </a:r>
              <a:r>
                <a:rPr lang="es-ES" sz="1200" b="1" dirty="0" smtClean="0">
                  <a:latin typeface="Arial"/>
                  <a:cs typeface="Arial"/>
                  <a:sym typeface="Symbol"/>
                </a:rPr>
                <a:t>C-S</a:t>
              </a:r>
              <a:endParaRPr lang="es-ES" sz="1200" b="1" dirty="0" smtClean="0"/>
            </a:p>
          </p:txBody>
        </p:sp>
        <p:grpSp>
          <p:nvGrpSpPr>
            <p:cNvPr id="40" name="39 Grupo"/>
            <p:cNvGrpSpPr/>
            <p:nvPr/>
          </p:nvGrpSpPr>
          <p:grpSpPr>
            <a:xfrm>
              <a:off x="3491880" y="3284984"/>
              <a:ext cx="1549672" cy="2304256"/>
              <a:chOff x="3503755" y="3404492"/>
              <a:chExt cx="1549672" cy="2304256"/>
            </a:xfrm>
          </p:grpSpPr>
          <p:sp>
            <p:nvSpPr>
              <p:cNvPr id="34" name="33 Rectángulo"/>
              <p:cNvSpPr/>
              <p:nvPr/>
            </p:nvSpPr>
            <p:spPr>
              <a:xfrm>
                <a:off x="3503755" y="3476500"/>
                <a:ext cx="216023" cy="223224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Rectángulo"/>
              <p:cNvSpPr/>
              <p:nvPr/>
            </p:nvSpPr>
            <p:spPr>
              <a:xfrm>
                <a:off x="4909410" y="3548508"/>
                <a:ext cx="144017" cy="194421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38 Rectángulo"/>
              <p:cNvSpPr/>
              <p:nvPr/>
            </p:nvSpPr>
            <p:spPr>
              <a:xfrm>
                <a:off x="4529120" y="3404492"/>
                <a:ext cx="198771" cy="216024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500" fill="hold"/>
                                        <p:tgtEl>
                                          <p:spTgt spid="28679"/>
                                        </p:tgtEl>
                                        <p:attrNameLst>
                                          <p:attrName>ppt_x</p:attrName>
                                        </p:attrNameLst>
                                      </p:cBhvr>
                                      <p:tavLst>
                                        <p:tav tm="0">
                                          <p:val>
                                            <p:strVal val="#ppt_x"/>
                                          </p:val>
                                        </p:tav>
                                        <p:tav tm="100000">
                                          <p:val>
                                            <p:strVal val="#ppt_x"/>
                                          </p:val>
                                        </p:tav>
                                      </p:tavLst>
                                    </p:anim>
                                    <p:anim calcmode="lin" valueType="num">
                                      <p:cBhvr additive="base">
                                        <p:cTn id="8" dur="500" fill="hold"/>
                                        <p:tgtEl>
                                          <p:spTgt spid="28679"/>
                                        </p:tgtEl>
                                        <p:attrNameLst>
                                          <p:attrName>ppt_y</p:attrName>
                                        </p:attrNameLst>
                                      </p:cBhvr>
                                      <p:tavLst>
                                        <p:tav tm="0">
                                          <p:val>
                                            <p:strVal val="1+#ppt_h/2"/>
                                          </p:val>
                                        </p:tav>
                                        <p:tav tm="100000">
                                          <p:val>
                                            <p:strVal val="#ppt_y"/>
                                          </p:val>
                                        </p:tav>
                                      </p:tavLst>
                                    </p:anim>
                                  </p:childTnLst>
                                </p:cTn>
                              </p:par>
                              <p:par>
                                <p:cTn id="9" presetID="1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Bottom)">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7086600" y="152400"/>
            <a:ext cx="1870075" cy="355600"/>
          </a:xfrm>
          <a:prstGeom prst="rect">
            <a:avLst/>
          </a:prstGeom>
          <a:noFill/>
          <a:ln w="9525">
            <a:noFill/>
            <a:round/>
            <a:headEnd/>
            <a:tailEnd/>
          </a:ln>
          <a:effectLst/>
        </p:spPr>
      </p:pic>
      <p:sp>
        <p:nvSpPr>
          <p:cNvPr id="3074" name="AutoShape 2"/>
          <p:cNvSpPr>
            <a:spLocks noChangeArrowheads="1"/>
          </p:cNvSpPr>
          <p:nvPr/>
        </p:nvSpPr>
        <p:spPr bwMode="auto">
          <a:xfrm>
            <a:off x="1979712" y="548680"/>
            <a:ext cx="6025480" cy="74084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wrap="square" lIns="90000" tIns="46800" rIns="90000" bIns="46800">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400" dirty="0">
                <a:solidFill>
                  <a:srgbClr val="FF0000"/>
                </a:solidFill>
                <a:latin typeface="Arial Black" pitchFamily="34" charset="0"/>
              </a:rPr>
              <a:t>Scheme of the adsorption of the ThT</a:t>
            </a:r>
            <a:r>
              <a:rPr lang="en-GB" sz="900" dirty="0">
                <a:solidFill>
                  <a:srgbClr val="FF0000"/>
                </a:solidFill>
                <a:latin typeface="Arial Black" pitchFamily="34" charset="0"/>
              </a:rPr>
              <a:t>1</a:t>
            </a:r>
            <a:r>
              <a:rPr lang="en-GB" sz="1400" dirty="0">
                <a:solidFill>
                  <a:srgbClr val="FF0000"/>
                </a:solidFill>
                <a:latin typeface="Arial Black" pitchFamily="34" charset="0"/>
              </a:rPr>
              <a:t> and ThT</a:t>
            </a:r>
            <a:r>
              <a:rPr lang="en-GB" sz="900" dirty="0">
                <a:solidFill>
                  <a:srgbClr val="FF0000"/>
                </a:solidFill>
                <a:latin typeface="Arial Black" pitchFamily="34" charset="0"/>
              </a:rPr>
              <a:t>2</a:t>
            </a:r>
            <a:r>
              <a:rPr lang="en-GB" sz="1400" dirty="0">
                <a:solidFill>
                  <a:srgbClr val="FF0000"/>
                </a:solidFill>
                <a:latin typeface="Arial Black" pitchFamily="34" charset="0"/>
              </a:rPr>
              <a:t> species on the Ag </a:t>
            </a:r>
            <a:r>
              <a:rPr lang="en-GB" sz="1400" dirty="0" smtClean="0">
                <a:solidFill>
                  <a:srgbClr val="FF0000"/>
                </a:solidFill>
                <a:latin typeface="Arial Black" pitchFamily="34" charset="0"/>
              </a:rPr>
              <a:t>surface</a:t>
            </a:r>
            <a:r>
              <a:rPr lang="en-GB" sz="1100" dirty="0" smtClean="0">
                <a:solidFill>
                  <a:srgbClr val="FF0000"/>
                </a:solidFill>
                <a:latin typeface="Arial Black" pitchFamily="34" charset="0"/>
              </a:rPr>
              <a:t> </a:t>
            </a:r>
            <a:r>
              <a:rPr lang="en-GB" sz="1400" dirty="0" smtClean="0">
                <a:solidFill>
                  <a:srgbClr val="FF0000"/>
                </a:solidFill>
                <a:latin typeface="Arial Black" pitchFamily="34" charset="0"/>
              </a:rPr>
              <a:t> which implies a rotation of the </a:t>
            </a:r>
            <a:r>
              <a:rPr lang="en-GB" sz="1400" dirty="0" smtClean="0">
                <a:solidFill>
                  <a:srgbClr val="FF0000"/>
                </a:solidFill>
                <a:latin typeface="Arial Black" pitchFamily="34" charset="0"/>
                <a:sym typeface="Symbol"/>
              </a:rPr>
              <a:t> angle to 90</a:t>
            </a:r>
            <a:endParaRPr lang="en-GB" sz="1100" dirty="0">
              <a:solidFill>
                <a:srgbClr val="FF0000"/>
              </a:solidFill>
              <a:latin typeface="Arial Black" pitchFamily="34" charset="0"/>
            </a:endParaRPr>
          </a:p>
        </p:txBody>
      </p:sp>
      <p:sp>
        <p:nvSpPr>
          <p:cNvPr id="3075" name="AutoShape 3"/>
          <p:cNvSpPr>
            <a:spLocks noChangeArrowheads="1"/>
          </p:cNvSpPr>
          <p:nvPr/>
        </p:nvSpPr>
        <p:spPr bwMode="auto">
          <a:xfrm>
            <a:off x="1187624" y="5445224"/>
            <a:ext cx="7805936"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90000" tIns="46800" rIns="90000" bIns="46800" anchor="b"/>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dirty="0">
                <a:solidFill>
                  <a:srgbClr val="000000"/>
                </a:solidFill>
              </a:rPr>
              <a:t>Published in: Eduardo Lopez-Tobar; Marian Antalik; Daniel Jancura; Maria Vega Cañamares; Adianez García-Leis; Diana Fedunova; Gabriela Fabriciova; Santiago Sanchez-Cortes; </a:t>
            </a:r>
            <a:r>
              <a:rPr lang="en-GB" sz="1000" i="1" dirty="0">
                <a:solidFill>
                  <a:srgbClr val="000000"/>
                </a:solidFill>
              </a:rPr>
              <a:t>J. Phys. Chem. C</a:t>
            </a:r>
            <a:r>
              <a:rPr lang="en-GB" sz="1000" dirty="0">
                <a:solidFill>
                  <a:srgbClr val="000000"/>
                </a:solidFill>
              </a:rPr>
              <a:t> </a:t>
            </a:r>
            <a:r>
              <a:rPr lang="en-GB" sz="1000" b="1" dirty="0">
                <a:solidFill>
                  <a:srgbClr val="000000"/>
                </a:solidFill>
              </a:rPr>
              <a:t> 2013, </a:t>
            </a:r>
            <a:r>
              <a:rPr lang="en-GB" sz="1000" dirty="0">
                <a:solidFill>
                  <a:srgbClr val="000000"/>
                </a:solidFill>
              </a:rPr>
              <a:t>117, 3996-4005.</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dirty="0">
                <a:solidFill>
                  <a:srgbClr val="000000"/>
                </a:solidFill>
              </a:rPr>
              <a:t>DOI: 10.1021/jp310619c</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dirty="0">
                <a:solidFill>
                  <a:srgbClr val="000000"/>
                </a:solidFill>
              </a:rPr>
              <a:t>Copyright © 2013 American Chemical Society</a:t>
            </a:r>
          </a:p>
        </p:txBody>
      </p:sp>
      <p:sp>
        <p:nvSpPr>
          <p:cNvPr id="3076" name="Line 4"/>
          <p:cNvSpPr>
            <a:spLocks noChangeShapeType="1"/>
          </p:cNvSpPr>
          <p:nvPr/>
        </p:nvSpPr>
        <p:spPr bwMode="auto">
          <a:xfrm>
            <a:off x="611560" y="5661248"/>
            <a:ext cx="8382000" cy="1587"/>
          </a:xfrm>
          <a:prstGeom prst="line">
            <a:avLst/>
          </a:prstGeom>
          <a:noFill/>
          <a:ln w="3240">
            <a:solidFill>
              <a:srgbClr val="000000"/>
            </a:solidFill>
            <a:miter lim="800000"/>
            <a:headEnd/>
            <a:tailEnd/>
          </a:ln>
          <a:effectLst/>
        </p:spPr>
        <p:txBody>
          <a:bodyPr/>
          <a:lstStyle/>
          <a:p>
            <a:endParaRPr lang="es-ES"/>
          </a:p>
        </p:txBody>
      </p:sp>
      <p:pic>
        <p:nvPicPr>
          <p:cNvPr id="3077" name="Picture 5"/>
          <p:cNvPicPr>
            <a:picLocks noChangeAspect="1" noChangeArrowheads="1"/>
          </p:cNvPicPr>
          <p:nvPr/>
        </p:nvPicPr>
        <p:blipFill>
          <a:blip r:embed="rId4" cstate="print"/>
          <a:srcRect/>
          <a:stretch>
            <a:fillRect/>
          </a:stretch>
        </p:blipFill>
        <p:spPr bwMode="auto">
          <a:xfrm>
            <a:off x="1475656" y="2204864"/>
            <a:ext cx="6350000" cy="2571750"/>
          </a:xfrm>
          <a:prstGeom prst="rect">
            <a:avLst/>
          </a:prstGeom>
          <a:noFill/>
          <a:ln w="9525">
            <a:noFill/>
            <a:round/>
            <a:headEnd/>
            <a:tailEnd/>
          </a:ln>
          <a:effectLst/>
        </p:spPr>
      </p:pic>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116632"/>
            <a:ext cx="7498080" cy="792088"/>
          </a:xfrm>
        </p:spPr>
        <p:txBody>
          <a:bodyPr>
            <a:normAutofit/>
          </a:bodyPr>
          <a:lstStyle/>
          <a:p>
            <a:pPr algn="ctr"/>
            <a:r>
              <a:rPr lang="en-US" sz="3600" dirty="0" smtClean="0"/>
              <a:t>Detection by SERS</a:t>
            </a:r>
            <a:endParaRPr lang="es-ES" sz="3600" dirty="0"/>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561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13" name="12 Grupo"/>
          <p:cNvGrpSpPr/>
          <p:nvPr/>
        </p:nvGrpSpPr>
        <p:grpSpPr>
          <a:xfrm>
            <a:off x="1979712" y="1268760"/>
            <a:ext cx="3240360" cy="1440160"/>
            <a:chOff x="5940152" y="2134597"/>
            <a:chExt cx="2736304" cy="1440160"/>
          </a:xfrm>
        </p:grpSpPr>
        <p:sp>
          <p:nvSpPr>
            <p:cNvPr id="14" name="Text Box 11"/>
            <p:cNvSpPr txBox="1">
              <a:spLocks noChangeArrowheads="1"/>
            </p:cNvSpPr>
            <p:nvPr/>
          </p:nvSpPr>
          <p:spPr bwMode="auto">
            <a:xfrm>
              <a:off x="6300192" y="2185700"/>
              <a:ext cx="2089150" cy="523220"/>
            </a:xfrm>
            <a:prstGeom prst="rect">
              <a:avLst/>
            </a:prstGeom>
            <a:noFill/>
            <a:ln w="9525">
              <a:noFill/>
              <a:miter lim="800000"/>
              <a:headEnd/>
              <a:tailEnd/>
            </a:ln>
            <a:effectLst/>
          </p:spPr>
          <p:txBody>
            <a:bodyPr>
              <a:spAutoFit/>
            </a:bodyPr>
            <a:lstStyle/>
            <a:p>
              <a:pPr algn="ctr">
                <a:spcBef>
                  <a:spcPct val="50000"/>
                </a:spcBef>
              </a:pPr>
              <a:r>
                <a:rPr lang="es-ES" sz="1400" b="1" dirty="0" err="1"/>
                <a:t>Langmuir</a:t>
              </a:r>
              <a:r>
                <a:rPr lang="es-ES" sz="1400" b="1" dirty="0"/>
                <a:t> </a:t>
              </a:r>
              <a:r>
                <a:rPr lang="es-ES" sz="1400" b="1" dirty="0" err="1"/>
                <a:t>Adsorption</a:t>
              </a:r>
              <a:r>
                <a:rPr lang="es-ES" sz="1400" b="1" dirty="0"/>
                <a:t> </a:t>
              </a:r>
              <a:r>
                <a:rPr lang="es-ES" sz="1400" b="1" dirty="0" err="1"/>
                <a:t>Isotherm</a:t>
              </a:r>
              <a:endParaRPr lang="es-ES" sz="1400" b="1" dirty="0"/>
            </a:p>
          </p:txBody>
        </p:sp>
        <p:grpSp>
          <p:nvGrpSpPr>
            <p:cNvPr id="15" name="31 Grupo"/>
            <p:cNvGrpSpPr/>
            <p:nvPr/>
          </p:nvGrpSpPr>
          <p:grpSpPr>
            <a:xfrm>
              <a:off x="5940152" y="2134597"/>
              <a:ext cx="2736304" cy="1440160"/>
              <a:chOff x="5940152" y="1556792"/>
              <a:chExt cx="2736304" cy="1440160"/>
            </a:xfrm>
          </p:grpSpPr>
          <p:sp>
            <p:nvSpPr>
              <p:cNvPr id="16" name="15 Rectángulo redondeado"/>
              <p:cNvSpPr/>
              <p:nvPr/>
            </p:nvSpPr>
            <p:spPr>
              <a:xfrm>
                <a:off x="5940152" y="1556792"/>
                <a:ext cx="2736304" cy="1440160"/>
              </a:xfrm>
              <a:prstGeom prst="roundRect">
                <a:avLst/>
              </a:prstGeom>
              <a:solidFill>
                <a:schemeClr val="accent1">
                  <a:lumMod val="75000"/>
                  <a:alpha val="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7" name="Object 13"/>
              <p:cNvGraphicFramePr>
                <a:graphicFrameLocks noChangeAspect="1"/>
              </p:cNvGraphicFramePr>
              <p:nvPr/>
            </p:nvGraphicFramePr>
            <p:xfrm>
              <a:off x="6144653" y="2169344"/>
              <a:ext cx="2323128" cy="755650"/>
            </p:xfrm>
            <a:graphic>
              <a:graphicData uri="http://schemas.openxmlformats.org/presentationml/2006/ole">
                <p:oleObj spid="_x0000_s25618" name="Ecuación" r:id="rId3" imgW="1333440" imgH="431640" progId="Equation.3">
                  <p:embed/>
                </p:oleObj>
              </a:graphicData>
            </a:graphic>
          </p:graphicFrame>
        </p:grpSp>
      </p:grpSp>
      <p:sp>
        <p:nvSpPr>
          <p:cNvPr id="18" name="17 CuadroTexto"/>
          <p:cNvSpPr txBox="1"/>
          <p:nvPr/>
        </p:nvSpPr>
        <p:spPr>
          <a:xfrm>
            <a:off x="4355976" y="3068960"/>
            <a:ext cx="4320480" cy="1077218"/>
          </a:xfrm>
          <a:prstGeom prst="rect">
            <a:avLst/>
          </a:prstGeom>
          <a:noFill/>
        </p:spPr>
        <p:txBody>
          <a:bodyPr wrap="square" rtlCol="0">
            <a:spAutoFit/>
          </a:bodyPr>
          <a:lstStyle/>
          <a:p>
            <a:r>
              <a:rPr lang="en-US" sz="1600" i="1" dirty="0" smtClean="0">
                <a:solidFill>
                  <a:schemeClr val="accent6">
                    <a:lumMod val="75000"/>
                  </a:schemeClr>
                </a:solidFill>
                <a:latin typeface="Times New Roman" pitchFamily="18" charset="0"/>
                <a:cs typeface="Times New Roman" pitchFamily="18" charset="0"/>
              </a:rPr>
              <a:t>I</a:t>
            </a:r>
            <a:r>
              <a:rPr lang="en-US" sz="1600" i="1" baseline="-25000" dirty="0" smtClean="0">
                <a:solidFill>
                  <a:schemeClr val="accent6">
                    <a:lumMod val="75000"/>
                  </a:schemeClr>
                </a:solidFill>
                <a:latin typeface="Times New Roman" pitchFamily="18" charset="0"/>
                <a:cs typeface="Times New Roman" pitchFamily="18" charset="0"/>
              </a:rPr>
              <a:t>s</a:t>
            </a:r>
            <a:r>
              <a:rPr lang="en-US" sz="1600" dirty="0" smtClean="0">
                <a:solidFill>
                  <a:schemeClr val="accent6">
                    <a:lumMod val="75000"/>
                  </a:schemeClr>
                </a:solidFill>
                <a:latin typeface="Times New Roman" pitchFamily="18" charset="0"/>
                <a:cs typeface="Times New Roman" pitchFamily="18" charset="0"/>
              </a:rPr>
              <a:t> - SERS Intensity</a:t>
            </a:r>
          </a:p>
          <a:p>
            <a:r>
              <a:rPr lang="en-US" sz="1600" i="1" dirty="0" err="1" smtClean="0">
                <a:solidFill>
                  <a:schemeClr val="accent6">
                    <a:lumMod val="75000"/>
                  </a:schemeClr>
                </a:solidFill>
                <a:latin typeface="Times New Roman" pitchFamily="18" charset="0"/>
                <a:cs typeface="Times New Roman" pitchFamily="18" charset="0"/>
              </a:rPr>
              <a:t>K</a:t>
            </a:r>
            <a:r>
              <a:rPr lang="en-US" sz="1600" i="1" baseline="-25000" dirty="0" err="1" smtClean="0">
                <a:solidFill>
                  <a:schemeClr val="accent6">
                    <a:lumMod val="75000"/>
                  </a:schemeClr>
                </a:solidFill>
                <a:latin typeface="Times New Roman" pitchFamily="18" charset="0"/>
                <a:cs typeface="Times New Roman" pitchFamily="18" charset="0"/>
              </a:rPr>
              <a:t>ad</a:t>
            </a:r>
            <a:r>
              <a:rPr lang="en-US" sz="1600" i="1" dirty="0" smtClean="0">
                <a:solidFill>
                  <a:schemeClr val="accent6">
                    <a:lumMod val="75000"/>
                  </a:schemeClr>
                </a:solidFill>
                <a:latin typeface="Times New Roman" pitchFamily="18" charset="0"/>
                <a:cs typeface="Times New Roman" pitchFamily="18" charset="0"/>
              </a:rPr>
              <a:t> </a:t>
            </a:r>
            <a:r>
              <a:rPr lang="en-US" sz="1600" dirty="0" smtClean="0">
                <a:solidFill>
                  <a:schemeClr val="accent6">
                    <a:lumMod val="75000"/>
                  </a:schemeClr>
                </a:solidFill>
                <a:latin typeface="Times New Roman" pitchFamily="18" charset="0"/>
                <a:cs typeface="Times New Roman" pitchFamily="18" charset="0"/>
              </a:rPr>
              <a:t>- Adsorption constant</a:t>
            </a:r>
          </a:p>
          <a:p>
            <a:r>
              <a:rPr lang="en-US" sz="1600" i="1" dirty="0" smtClean="0">
                <a:solidFill>
                  <a:schemeClr val="accent6">
                    <a:lumMod val="75000"/>
                  </a:schemeClr>
                </a:solidFill>
                <a:latin typeface="Times New Roman" pitchFamily="18" charset="0"/>
                <a:cs typeface="Times New Roman" pitchFamily="18" charset="0"/>
              </a:rPr>
              <a:t>I</a:t>
            </a:r>
            <a:r>
              <a:rPr lang="en-US" sz="1600" i="1" baseline="-25000" dirty="0" smtClean="0">
                <a:solidFill>
                  <a:schemeClr val="accent6">
                    <a:lumMod val="75000"/>
                  </a:schemeClr>
                </a:solidFill>
                <a:latin typeface="Times New Roman" pitchFamily="18" charset="0"/>
                <a:cs typeface="Times New Roman" pitchFamily="18" charset="0"/>
              </a:rPr>
              <a:t>sm</a:t>
            </a:r>
            <a:r>
              <a:rPr lang="en-US" sz="1600" dirty="0" smtClean="0">
                <a:solidFill>
                  <a:schemeClr val="accent6">
                    <a:lumMod val="75000"/>
                  </a:schemeClr>
                </a:solidFill>
                <a:latin typeface="Times New Roman" pitchFamily="18" charset="0"/>
                <a:cs typeface="Times New Roman" pitchFamily="18" charset="0"/>
              </a:rPr>
              <a:t>- Maximum concentration of adsorbed analyte</a:t>
            </a:r>
          </a:p>
          <a:p>
            <a:r>
              <a:rPr lang="en-US" sz="1600" i="1" dirty="0" smtClean="0">
                <a:solidFill>
                  <a:schemeClr val="accent6">
                    <a:lumMod val="75000"/>
                  </a:schemeClr>
                </a:solidFill>
                <a:latin typeface="Times New Roman" pitchFamily="18" charset="0"/>
                <a:cs typeface="Times New Roman" pitchFamily="18" charset="0"/>
              </a:rPr>
              <a:t>[Analyte]</a:t>
            </a:r>
            <a:r>
              <a:rPr lang="en-US" sz="1600" dirty="0" smtClean="0">
                <a:solidFill>
                  <a:schemeClr val="accent6">
                    <a:lumMod val="75000"/>
                  </a:schemeClr>
                </a:solidFill>
                <a:latin typeface="Times New Roman" pitchFamily="18" charset="0"/>
                <a:cs typeface="Times New Roman" pitchFamily="18" charset="0"/>
              </a:rPr>
              <a:t>- Molecule concentration </a:t>
            </a:r>
            <a:endParaRPr lang="en-US" sz="1600" i="1" dirty="0">
              <a:solidFill>
                <a:schemeClr val="accent6">
                  <a:lumMod val="75000"/>
                </a:schemeClr>
              </a:solidFill>
              <a:latin typeface="Times New Roman" pitchFamily="18" charset="0"/>
              <a:cs typeface="Times New Roman" pitchFamily="18" charset="0"/>
            </a:endParaRPr>
          </a:p>
        </p:txBody>
      </p:sp>
      <p:sp>
        <p:nvSpPr>
          <p:cNvPr id="2562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1" name="20 CuadroTexto"/>
          <p:cNvSpPr txBox="1"/>
          <p:nvPr/>
        </p:nvSpPr>
        <p:spPr>
          <a:xfrm>
            <a:off x="1475656" y="4646166"/>
            <a:ext cx="6912768" cy="1723549"/>
          </a:xfrm>
          <a:prstGeom prst="rect">
            <a:avLst/>
          </a:prstGeom>
          <a:noFill/>
        </p:spPr>
        <p:txBody>
          <a:bodyPr wrap="square" rtlCol="0">
            <a:spAutoFit/>
          </a:bodyPr>
          <a:lstStyle/>
          <a:p>
            <a:pPr>
              <a:spcAft>
                <a:spcPts val="1200"/>
              </a:spcAft>
              <a:buClr>
                <a:schemeClr val="accent1"/>
              </a:buClr>
              <a:buSzPct val="80000"/>
              <a:buFont typeface="Wingdings" pitchFamily="2" charset="2"/>
              <a:buChar char="Ø"/>
            </a:pPr>
            <a:r>
              <a:rPr lang="en-US" sz="3200" dirty="0" smtClean="0">
                <a:solidFill>
                  <a:schemeClr val="accent3">
                    <a:lumMod val="50000"/>
                  </a:schemeClr>
                </a:solidFill>
              </a:rPr>
              <a:t> Concentration (10</a:t>
            </a:r>
            <a:r>
              <a:rPr lang="en-US" sz="3200" baseline="30000" dirty="0" smtClean="0">
                <a:solidFill>
                  <a:schemeClr val="accent3">
                    <a:lumMod val="50000"/>
                  </a:schemeClr>
                </a:solidFill>
              </a:rPr>
              <a:t>-4</a:t>
            </a:r>
            <a:r>
              <a:rPr lang="en-US" sz="3200" dirty="0" smtClean="0">
                <a:solidFill>
                  <a:schemeClr val="accent3">
                    <a:lumMod val="50000"/>
                  </a:schemeClr>
                </a:solidFill>
              </a:rPr>
              <a:t> M - 10</a:t>
            </a:r>
            <a:r>
              <a:rPr lang="en-US" sz="3200" baseline="30000" dirty="0" smtClean="0">
                <a:solidFill>
                  <a:schemeClr val="accent3">
                    <a:lumMod val="50000"/>
                  </a:schemeClr>
                </a:solidFill>
              </a:rPr>
              <a:t>-9</a:t>
            </a:r>
            <a:r>
              <a:rPr lang="en-US" sz="3200" dirty="0" smtClean="0">
                <a:solidFill>
                  <a:schemeClr val="accent3">
                    <a:lumMod val="50000"/>
                  </a:schemeClr>
                </a:solidFill>
              </a:rPr>
              <a:t> M)</a:t>
            </a:r>
          </a:p>
          <a:p>
            <a:pPr>
              <a:spcAft>
                <a:spcPts val="1200"/>
              </a:spcAft>
              <a:buClr>
                <a:schemeClr val="accent1"/>
              </a:buClr>
              <a:buSzPct val="80000"/>
              <a:buFont typeface="Wingdings" pitchFamily="2" charset="2"/>
              <a:buChar char="Ø"/>
            </a:pPr>
            <a:r>
              <a:rPr lang="en-US" sz="3200" dirty="0" smtClean="0">
                <a:solidFill>
                  <a:schemeClr val="accent3">
                    <a:lumMod val="50000"/>
                  </a:schemeClr>
                </a:solidFill>
              </a:rPr>
              <a:t> </a:t>
            </a:r>
            <a:r>
              <a:rPr lang="en-US" sz="3200" dirty="0" smtClean="0">
                <a:solidFill>
                  <a:schemeClr val="accent3">
                    <a:lumMod val="50000"/>
                  </a:schemeClr>
                </a:solidFill>
                <a:latin typeface="Times New Roman" pitchFamily="18" charset="0"/>
                <a:cs typeface="Times New Roman" pitchFamily="18" charset="0"/>
                <a:sym typeface="SymbolPS"/>
              </a:rPr>
              <a:t>λ</a:t>
            </a:r>
            <a:r>
              <a:rPr lang="en-US" sz="3200" dirty="0" smtClean="0">
                <a:solidFill>
                  <a:schemeClr val="accent3">
                    <a:lumMod val="50000"/>
                  </a:schemeClr>
                </a:solidFill>
                <a:sym typeface="SymbolPS"/>
              </a:rPr>
              <a:t> excitation (</a:t>
            </a:r>
            <a:r>
              <a:rPr lang="en-US" sz="3200" smtClean="0">
                <a:solidFill>
                  <a:schemeClr val="accent4">
                    <a:lumMod val="75000"/>
                  </a:schemeClr>
                </a:solidFill>
                <a:sym typeface="SymbolPS"/>
              </a:rPr>
              <a:t>532</a:t>
            </a:r>
            <a:r>
              <a:rPr lang="en-US" sz="3200" smtClean="0">
                <a:solidFill>
                  <a:schemeClr val="accent3">
                    <a:lumMod val="50000"/>
                  </a:schemeClr>
                </a:solidFill>
                <a:sym typeface="SymbolPS"/>
              </a:rPr>
              <a:t> nm, </a:t>
            </a:r>
            <a:r>
              <a:rPr lang="en-US" sz="3200" smtClean="0">
                <a:solidFill>
                  <a:schemeClr val="accent3"/>
                </a:solidFill>
                <a:sym typeface="SymbolPS"/>
              </a:rPr>
              <a:t>785</a:t>
            </a:r>
            <a:r>
              <a:rPr lang="en-US" sz="3200" smtClean="0">
                <a:solidFill>
                  <a:schemeClr val="accent3">
                    <a:lumMod val="50000"/>
                  </a:schemeClr>
                </a:solidFill>
                <a:sym typeface="SymbolPS"/>
              </a:rPr>
              <a:t> and 633 nm</a:t>
            </a:r>
            <a:r>
              <a:rPr lang="en-US" sz="3200" dirty="0" smtClean="0">
                <a:solidFill>
                  <a:schemeClr val="accent3">
                    <a:lumMod val="50000"/>
                  </a:schemeClr>
                </a:solidFill>
                <a:sym typeface="SymbolPS"/>
              </a:rPr>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435608" y="116632"/>
            <a:ext cx="7498080" cy="792088"/>
          </a:xfrm>
        </p:spPr>
        <p:txBody>
          <a:bodyPr>
            <a:normAutofit/>
          </a:bodyPr>
          <a:lstStyle/>
          <a:p>
            <a:pPr algn="ctr"/>
            <a:r>
              <a:rPr lang="en-US" sz="3600" dirty="0" smtClean="0"/>
              <a:t>Detection by SERS</a:t>
            </a:r>
            <a:endParaRPr lang="es-ES" sz="3600" dirty="0"/>
          </a:p>
        </p:txBody>
      </p:sp>
      <p:graphicFrame>
        <p:nvGraphicFramePr>
          <p:cNvPr id="5" name="Object 20"/>
          <p:cNvGraphicFramePr>
            <a:graphicFrameLocks noChangeAspect="1"/>
          </p:cNvGraphicFramePr>
          <p:nvPr/>
        </p:nvGraphicFramePr>
        <p:xfrm>
          <a:off x="4716016" y="2780928"/>
          <a:ext cx="4362224" cy="3960440"/>
        </p:xfrm>
        <a:graphic>
          <a:graphicData uri="http://schemas.openxmlformats.org/presentationml/2006/ole">
            <p:oleObj spid="_x0000_s52226" name="Graph" r:id="rId3" imgW="2483510" imgH="2260397" progId="Origin50.Graph">
              <p:embed/>
            </p:oleObj>
          </a:graphicData>
        </a:graphic>
      </p:graphicFrame>
      <p:graphicFrame>
        <p:nvGraphicFramePr>
          <p:cNvPr id="6" name="Object 22"/>
          <p:cNvGraphicFramePr>
            <a:graphicFrameLocks noChangeAspect="1"/>
          </p:cNvGraphicFramePr>
          <p:nvPr/>
        </p:nvGraphicFramePr>
        <p:xfrm>
          <a:off x="755576" y="2560836"/>
          <a:ext cx="4320480" cy="4180532"/>
        </p:xfrm>
        <a:graphic>
          <a:graphicData uri="http://schemas.openxmlformats.org/presentationml/2006/ole">
            <p:oleObj spid="_x0000_s52227" name="Graph" r:id="rId4" imgW="2304000" imgH="2229120" progId="Origin50.Graph">
              <p:embed/>
            </p:oleObj>
          </a:graphicData>
        </a:graphic>
      </p:graphicFrame>
      <p:sp>
        <p:nvSpPr>
          <p:cNvPr id="7" name="6 Rectángulo"/>
          <p:cNvSpPr/>
          <p:nvPr/>
        </p:nvSpPr>
        <p:spPr>
          <a:xfrm>
            <a:off x="2699792" y="2426896"/>
            <a:ext cx="604653" cy="461665"/>
          </a:xfrm>
          <a:prstGeom prst="rect">
            <a:avLst/>
          </a:prstGeom>
        </p:spPr>
        <p:txBody>
          <a:bodyPr wrap="none">
            <a:spAutoFit/>
          </a:bodyPr>
          <a:lstStyle/>
          <a:p>
            <a:r>
              <a:rPr lang="en-US" sz="2400" b="1" dirty="0" smtClean="0">
                <a:solidFill>
                  <a:schemeClr val="accent3">
                    <a:lumMod val="75000"/>
                  </a:schemeClr>
                </a:solidFill>
                <a:effectLst>
                  <a:outerShdw blurRad="38100" dist="38100" dir="2700000" algn="tl">
                    <a:srgbClr val="000000">
                      <a:alpha val="43137"/>
                    </a:srgbClr>
                  </a:outerShdw>
                </a:effectLst>
                <a:latin typeface="Constantia" pitchFamily="18" charset="0"/>
              </a:rPr>
              <a:t>CR</a:t>
            </a:r>
            <a:endParaRPr lang="es-ES" sz="2400" dirty="0"/>
          </a:p>
        </p:txBody>
      </p:sp>
      <p:sp>
        <p:nvSpPr>
          <p:cNvPr id="8" name="7 Rectángulo"/>
          <p:cNvSpPr/>
          <p:nvPr/>
        </p:nvSpPr>
        <p:spPr>
          <a:xfrm>
            <a:off x="6444208" y="2492896"/>
            <a:ext cx="761747" cy="461665"/>
          </a:xfrm>
          <a:prstGeom prst="rect">
            <a:avLst/>
          </a:prstGeom>
        </p:spPr>
        <p:txBody>
          <a:bodyPr wrap="none">
            <a:spAutoFit/>
          </a:bodyPr>
          <a:lstStyle/>
          <a:p>
            <a:r>
              <a:rPr lang="en-US" sz="2400" b="1" dirty="0" err="1" smtClean="0">
                <a:solidFill>
                  <a:srgbClr val="FFFF00"/>
                </a:solidFill>
                <a:effectLst>
                  <a:outerShdw blurRad="38100" dist="38100" dir="2700000" algn="tl">
                    <a:srgbClr val="000000">
                      <a:alpha val="43137"/>
                    </a:srgbClr>
                  </a:outerShdw>
                </a:effectLst>
                <a:latin typeface="Constantia" pitchFamily="18" charset="0"/>
              </a:rPr>
              <a:t>ThT</a:t>
            </a:r>
            <a:endParaRPr lang="es-ES" sz="2400" dirty="0">
              <a:solidFill>
                <a:srgbClr val="FFFF00"/>
              </a:solidFill>
            </a:endParaRPr>
          </a:p>
        </p:txBody>
      </p:sp>
      <p:sp>
        <p:nvSpPr>
          <p:cNvPr id="9" name="8 Rectángulo"/>
          <p:cNvSpPr/>
          <p:nvPr/>
        </p:nvSpPr>
        <p:spPr>
          <a:xfrm>
            <a:off x="2255869" y="5193575"/>
            <a:ext cx="1800200" cy="240532"/>
          </a:xfrm>
          <a:prstGeom prst="rect">
            <a:avLst/>
          </a:prstGeom>
          <a:solidFill>
            <a:schemeClr val="tx2">
              <a:lumMod val="40000"/>
              <a:lumOff val="60000"/>
              <a:alpha val="2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p:cNvSpPr/>
          <p:nvPr/>
        </p:nvSpPr>
        <p:spPr>
          <a:xfrm>
            <a:off x="6012160" y="5108934"/>
            <a:ext cx="1872208" cy="251649"/>
          </a:xfrm>
          <a:prstGeom prst="rect">
            <a:avLst/>
          </a:prstGeom>
          <a:solidFill>
            <a:schemeClr val="accent4">
              <a:lumMod val="60000"/>
              <a:lumOff val="40000"/>
              <a:alpha val="2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2555776" y="1455167"/>
            <a:ext cx="4896544" cy="461665"/>
          </a:xfrm>
          <a:prstGeom prst="rect">
            <a:avLst/>
          </a:prstGeom>
          <a:noFill/>
        </p:spPr>
        <p:txBody>
          <a:bodyPr wrap="square" rtlCol="0">
            <a:spAutoFit/>
          </a:bodyPr>
          <a:lstStyle/>
          <a:p>
            <a:pPr algn="ctr"/>
            <a:r>
              <a:rPr lang="en-US" sz="2400" b="1" dirty="0" smtClean="0">
                <a:solidFill>
                  <a:schemeClr val="accent3">
                    <a:lumMod val="50000"/>
                  </a:schemeClr>
                </a:solidFill>
              </a:rPr>
              <a:t>Langmuir adsorption isotherm</a:t>
            </a:r>
            <a:endParaRPr lang="en-US" sz="2400"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44" name="Object 20"/>
          <p:cNvGraphicFramePr>
            <a:graphicFrameLocks noChangeAspect="1"/>
          </p:cNvGraphicFramePr>
          <p:nvPr/>
        </p:nvGraphicFramePr>
        <p:xfrm>
          <a:off x="4860032" y="2564904"/>
          <a:ext cx="4067944" cy="4232861"/>
        </p:xfrm>
        <a:graphic>
          <a:graphicData uri="http://schemas.openxmlformats.org/presentationml/2006/ole">
            <p:oleObj spid="_x0000_s26644" name="Graph" r:id="rId3" imgW="2067763" imgH="2148230" progId="Origin50.Graph">
              <p:embed/>
            </p:oleObj>
          </a:graphicData>
        </a:graphic>
      </p:graphicFrame>
      <p:graphicFrame>
        <p:nvGraphicFramePr>
          <p:cNvPr id="26642" name="Object 18"/>
          <p:cNvGraphicFramePr>
            <a:graphicFrameLocks noChangeAspect="1"/>
          </p:cNvGraphicFramePr>
          <p:nvPr/>
        </p:nvGraphicFramePr>
        <p:xfrm>
          <a:off x="971600" y="2420888"/>
          <a:ext cx="4032448" cy="4325998"/>
        </p:xfrm>
        <a:graphic>
          <a:graphicData uri="http://schemas.openxmlformats.org/presentationml/2006/ole">
            <p:oleObj spid="_x0000_s26642" name="Graph" r:id="rId4" imgW="2049475" imgH="2188464" progId="Origin50.Graph">
              <p:embed/>
            </p:oleObj>
          </a:graphicData>
        </a:graphic>
      </p:graphicFrame>
      <p:sp>
        <p:nvSpPr>
          <p:cNvPr id="4" name="1 Título"/>
          <p:cNvSpPr>
            <a:spLocks noGrp="1"/>
          </p:cNvSpPr>
          <p:nvPr>
            <p:ph type="title"/>
          </p:nvPr>
        </p:nvSpPr>
        <p:spPr>
          <a:xfrm>
            <a:off x="1106368" y="116632"/>
            <a:ext cx="7498080" cy="792088"/>
          </a:xfrm>
        </p:spPr>
        <p:txBody>
          <a:bodyPr>
            <a:normAutofit/>
          </a:bodyPr>
          <a:lstStyle/>
          <a:p>
            <a:pPr algn="ctr"/>
            <a:r>
              <a:rPr lang="en-US" sz="3600" dirty="0" smtClean="0"/>
              <a:t>Detection by SERS</a:t>
            </a:r>
            <a:endParaRPr lang="es-ES" sz="3600"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pSp>
        <p:nvGrpSpPr>
          <p:cNvPr id="31" name="30 Grupo"/>
          <p:cNvGrpSpPr/>
          <p:nvPr/>
        </p:nvGrpSpPr>
        <p:grpSpPr>
          <a:xfrm>
            <a:off x="1784548" y="980728"/>
            <a:ext cx="6362180" cy="1230808"/>
            <a:chOff x="1784548" y="980728"/>
            <a:chExt cx="6362180" cy="1230808"/>
          </a:xfrm>
        </p:grpSpPr>
        <p:sp>
          <p:nvSpPr>
            <p:cNvPr id="23" name="Line 19"/>
            <p:cNvSpPr>
              <a:spLocks noChangeShapeType="1"/>
            </p:cNvSpPr>
            <p:nvPr/>
          </p:nvSpPr>
          <p:spPr bwMode="auto">
            <a:xfrm>
              <a:off x="3584748" y="1628800"/>
              <a:ext cx="0" cy="288925"/>
            </a:xfrm>
            <a:prstGeom prst="line">
              <a:avLst/>
            </a:prstGeom>
            <a:noFill/>
            <a:ln w="25400" cmpd="sng">
              <a:solidFill>
                <a:schemeClr val="tx1"/>
              </a:solidFill>
              <a:round/>
              <a:headEnd/>
              <a:tailEnd type="triangle" w="lg" len="lg"/>
            </a:ln>
            <a:effectLst/>
          </p:spPr>
          <p:txBody>
            <a:bodyPr wrap="none"/>
            <a:lstStyle/>
            <a:p>
              <a:endParaRPr lang="es-ES"/>
            </a:p>
          </p:txBody>
        </p:sp>
        <p:sp>
          <p:nvSpPr>
            <p:cNvPr id="24" name="Text Box 20"/>
            <p:cNvSpPr txBox="1">
              <a:spLocks noChangeArrowheads="1"/>
            </p:cNvSpPr>
            <p:nvPr/>
          </p:nvSpPr>
          <p:spPr bwMode="auto">
            <a:xfrm>
              <a:off x="2504628" y="1844824"/>
              <a:ext cx="2303462" cy="366712"/>
            </a:xfrm>
            <a:prstGeom prst="rect">
              <a:avLst/>
            </a:prstGeom>
            <a:noFill/>
            <a:ln w="9525">
              <a:noFill/>
              <a:miter lim="800000"/>
              <a:headEnd/>
              <a:tailEnd/>
            </a:ln>
            <a:effectLst/>
          </p:spPr>
          <p:txBody>
            <a:bodyPr>
              <a:spAutoFit/>
            </a:bodyPr>
            <a:lstStyle/>
            <a:p>
              <a:pPr>
                <a:spcBef>
                  <a:spcPct val="50000"/>
                </a:spcBef>
              </a:pPr>
              <a:r>
                <a:rPr lang="es-ES" b="1" dirty="0">
                  <a:solidFill>
                    <a:schemeClr val="accent6">
                      <a:lumMod val="75000"/>
                    </a:schemeClr>
                  </a:solidFill>
                </a:rPr>
                <a:t>SERS </a:t>
              </a:r>
              <a:r>
                <a:rPr lang="es-ES" b="1" dirty="0" err="1">
                  <a:solidFill>
                    <a:schemeClr val="accent6">
                      <a:lumMod val="75000"/>
                    </a:schemeClr>
                  </a:solidFill>
                </a:rPr>
                <a:t>Sensitivity</a:t>
              </a:r>
              <a:endParaRPr lang="es-ES" b="1" dirty="0">
                <a:solidFill>
                  <a:schemeClr val="accent6">
                    <a:lumMod val="75000"/>
                  </a:schemeClr>
                </a:solidFill>
              </a:endParaRPr>
            </a:p>
          </p:txBody>
        </p:sp>
        <p:sp>
          <p:nvSpPr>
            <p:cNvPr id="25" name="Rectangle 15"/>
            <p:cNvSpPr>
              <a:spLocks noChangeArrowheads="1"/>
            </p:cNvSpPr>
            <p:nvPr/>
          </p:nvSpPr>
          <p:spPr bwMode="auto">
            <a:xfrm>
              <a:off x="1784548" y="980728"/>
              <a:ext cx="2879725" cy="620713"/>
            </a:xfrm>
            <a:prstGeom prst="rect">
              <a:avLst/>
            </a:prstGeom>
            <a:noFill/>
            <a:ln w="9525">
              <a:noFill/>
              <a:miter lim="800000"/>
              <a:headEnd/>
              <a:tailEnd/>
            </a:ln>
            <a:effectLst/>
          </p:spPr>
          <p:txBody>
            <a:bodyPr anchor="ctr"/>
            <a:lstStyle/>
            <a:p>
              <a:pPr algn="ctr"/>
              <a:r>
                <a:rPr lang="es-ES" sz="2800" b="1" dirty="0">
                  <a:solidFill>
                    <a:schemeClr val="tx2">
                      <a:lumMod val="60000"/>
                      <a:lumOff val="40000"/>
                    </a:schemeClr>
                  </a:solidFill>
                  <a:effectLst>
                    <a:outerShdw blurRad="38100" dist="38100" dir="2700000" algn="tl">
                      <a:srgbClr val="000000"/>
                    </a:outerShdw>
                  </a:effectLst>
                </a:rPr>
                <a:t>Linear </a:t>
              </a:r>
              <a:r>
                <a:rPr lang="es-ES" sz="2800" b="1" dirty="0" err="1">
                  <a:solidFill>
                    <a:schemeClr val="tx2">
                      <a:lumMod val="60000"/>
                      <a:lumOff val="40000"/>
                    </a:schemeClr>
                  </a:solidFill>
                  <a:effectLst>
                    <a:outerShdw blurRad="38100" dist="38100" dir="2700000" algn="tl">
                      <a:srgbClr val="000000"/>
                    </a:outerShdw>
                  </a:effectLst>
                </a:rPr>
                <a:t>Region</a:t>
              </a:r>
              <a:endParaRPr lang="es-ES" sz="2800" b="1" dirty="0">
                <a:solidFill>
                  <a:schemeClr val="tx2">
                    <a:lumMod val="60000"/>
                    <a:lumOff val="40000"/>
                  </a:schemeClr>
                </a:solidFill>
                <a:effectLst>
                  <a:outerShdw blurRad="38100" dist="38100" dir="2700000" algn="tl">
                    <a:srgbClr val="000000"/>
                  </a:outerShdw>
                </a:effectLst>
              </a:endParaRPr>
            </a:p>
          </p:txBody>
        </p:sp>
        <p:grpSp>
          <p:nvGrpSpPr>
            <p:cNvPr id="26" name="Group 16"/>
            <p:cNvGrpSpPr>
              <a:grpSpLocks/>
            </p:cNvGrpSpPr>
            <p:nvPr/>
          </p:nvGrpSpPr>
          <p:grpSpPr bwMode="auto">
            <a:xfrm>
              <a:off x="4932040" y="1268760"/>
              <a:ext cx="3214688" cy="647700"/>
              <a:chOff x="2018" y="900"/>
              <a:chExt cx="2025" cy="408"/>
            </a:xfrm>
          </p:grpSpPr>
          <p:graphicFrame>
            <p:nvGraphicFramePr>
              <p:cNvPr id="27" name="Object 17"/>
              <p:cNvGraphicFramePr>
                <a:graphicFrameLocks noChangeAspect="1"/>
              </p:cNvGraphicFramePr>
              <p:nvPr/>
            </p:nvGraphicFramePr>
            <p:xfrm>
              <a:off x="2018" y="924"/>
              <a:ext cx="2025" cy="357"/>
            </p:xfrm>
            <a:graphic>
              <a:graphicData uri="http://schemas.openxmlformats.org/presentationml/2006/ole">
                <p:oleObj spid="_x0000_s26637" name="Ecuación" r:id="rId5" imgW="1295280" imgH="228600" progId="Equation.3">
                  <p:embed/>
                </p:oleObj>
              </a:graphicData>
            </a:graphic>
          </p:graphicFrame>
          <p:sp>
            <p:nvSpPr>
              <p:cNvPr id="28" name="Oval 18"/>
              <p:cNvSpPr>
                <a:spLocks noChangeArrowheads="1"/>
              </p:cNvSpPr>
              <p:nvPr/>
            </p:nvSpPr>
            <p:spPr bwMode="auto">
              <a:xfrm>
                <a:off x="2485" y="900"/>
                <a:ext cx="680" cy="408"/>
              </a:xfrm>
              <a:prstGeom prst="ellipse">
                <a:avLst/>
              </a:prstGeom>
              <a:noFill/>
              <a:ln w="28575">
                <a:solidFill>
                  <a:schemeClr val="bg2">
                    <a:lumMod val="50000"/>
                  </a:schemeClr>
                </a:solidFill>
                <a:round/>
                <a:headEnd/>
                <a:tailEnd/>
              </a:ln>
              <a:effectLst/>
            </p:spPr>
            <p:txBody>
              <a:bodyPr wrap="none" anchor="ctr"/>
              <a:lstStyle/>
              <a:p>
                <a:endParaRPr lang="es-ES"/>
              </a:p>
            </p:txBody>
          </p:sp>
        </p:grpSp>
      </p:grpSp>
      <p:sp>
        <p:nvSpPr>
          <p:cNvPr id="266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4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8" name="17 Rectángulo"/>
          <p:cNvSpPr/>
          <p:nvPr/>
        </p:nvSpPr>
        <p:spPr>
          <a:xfrm>
            <a:off x="2483768" y="2391271"/>
            <a:ext cx="1745221" cy="461665"/>
          </a:xfrm>
          <a:prstGeom prst="rect">
            <a:avLst/>
          </a:prstGeom>
        </p:spPr>
        <p:txBody>
          <a:bodyPr wrap="none">
            <a:spAutoFit/>
          </a:bodyPr>
          <a:lstStyle/>
          <a:p>
            <a:r>
              <a:rPr lang="en-US" sz="2400" b="1" dirty="0" smtClean="0">
                <a:solidFill>
                  <a:schemeClr val="accent3">
                    <a:lumMod val="75000"/>
                  </a:schemeClr>
                </a:solidFill>
                <a:effectLst>
                  <a:outerShdw blurRad="38100" dist="38100" dir="2700000" algn="tl">
                    <a:srgbClr val="000000">
                      <a:alpha val="43137"/>
                    </a:srgbClr>
                  </a:outerShdw>
                </a:effectLst>
                <a:latin typeface="Constantia" pitchFamily="18" charset="0"/>
              </a:rPr>
              <a:t>Congo Red</a:t>
            </a:r>
            <a:endParaRPr lang="es-ES" sz="2400" dirty="0"/>
          </a:p>
        </p:txBody>
      </p:sp>
      <p:sp>
        <p:nvSpPr>
          <p:cNvPr id="20" name="19 Rectángulo"/>
          <p:cNvSpPr/>
          <p:nvPr/>
        </p:nvSpPr>
        <p:spPr>
          <a:xfrm>
            <a:off x="1883954" y="3488375"/>
            <a:ext cx="1944216" cy="288032"/>
          </a:xfrm>
          <a:prstGeom prst="rect">
            <a:avLst/>
          </a:prstGeom>
          <a:solidFill>
            <a:schemeClr val="tx2">
              <a:lumMod val="40000"/>
              <a:lumOff val="60000"/>
              <a:alpha val="2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6354597" y="2492896"/>
            <a:ext cx="1961819" cy="461665"/>
          </a:xfrm>
          <a:prstGeom prst="rect">
            <a:avLst/>
          </a:prstGeom>
        </p:spPr>
        <p:txBody>
          <a:bodyPr wrap="none">
            <a:spAutoFit/>
          </a:bodyPr>
          <a:lstStyle/>
          <a:p>
            <a:r>
              <a:rPr lang="en-US" sz="2400" b="1" dirty="0" err="1" smtClean="0">
                <a:solidFill>
                  <a:srgbClr val="FFFF00"/>
                </a:solidFill>
                <a:effectLst>
                  <a:outerShdw blurRad="38100" dist="38100" dir="2700000" algn="tl">
                    <a:srgbClr val="000000">
                      <a:alpha val="43137"/>
                    </a:srgbClr>
                  </a:outerShdw>
                </a:effectLst>
                <a:latin typeface="Constantia" pitchFamily="18" charset="0"/>
              </a:rPr>
              <a:t>Thioflavin</a:t>
            </a:r>
            <a:r>
              <a:rPr lang="en-US" sz="2400" b="1" dirty="0" smtClean="0">
                <a:solidFill>
                  <a:srgbClr val="FFFF00"/>
                </a:solidFill>
                <a:effectLst>
                  <a:outerShdw blurRad="38100" dist="38100" dir="2700000" algn="tl">
                    <a:srgbClr val="000000">
                      <a:alpha val="43137"/>
                    </a:srgbClr>
                  </a:outerShdw>
                </a:effectLst>
                <a:latin typeface="Constantia" pitchFamily="18" charset="0"/>
              </a:rPr>
              <a:t> T</a:t>
            </a:r>
            <a:endParaRPr lang="es-ES" sz="2400" dirty="0">
              <a:solidFill>
                <a:srgbClr val="FFFF00"/>
              </a:solidFill>
            </a:endParaRPr>
          </a:p>
        </p:txBody>
      </p:sp>
      <p:sp>
        <p:nvSpPr>
          <p:cNvPr id="22" name="21 Rectángulo"/>
          <p:cNvSpPr/>
          <p:nvPr/>
        </p:nvSpPr>
        <p:spPr>
          <a:xfrm>
            <a:off x="6876256" y="5265583"/>
            <a:ext cx="1872208" cy="288032"/>
          </a:xfrm>
          <a:prstGeom prst="rect">
            <a:avLst/>
          </a:prstGeom>
          <a:solidFill>
            <a:schemeClr val="accent4">
              <a:lumMod val="60000"/>
              <a:lumOff val="40000"/>
              <a:alpha val="2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64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6645"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33795" name="Object 3"/>
          <p:cNvGraphicFramePr>
            <a:graphicFrameLocks noChangeAspect="1"/>
          </p:cNvGraphicFramePr>
          <p:nvPr/>
        </p:nvGraphicFramePr>
        <p:xfrm>
          <a:off x="899592" y="23457"/>
          <a:ext cx="3744416" cy="4197631"/>
        </p:xfrm>
        <a:graphic>
          <a:graphicData uri="http://schemas.openxmlformats.org/presentationml/2006/ole">
            <p:oleObj spid="_x0000_s33795" name="Graph" r:id="rId3" imgW="2799283" imgH="3127248" progId="Origin50.Graph">
              <p:embed/>
            </p:oleObj>
          </a:graphicData>
        </a:graphic>
      </p:graphicFrame>
      <p:pic>
        <p:nvPicPr>
          <p:cNvPr id="7" name="Picture 2"/>
          <p:cNvPicPr>
            <a:picLocks noChangeAspect="1" noChangeArrowheads="1"/>
          </p:cNvPicPr>
          <p:nvPr/>
        </p:nvPicPr>
        <p:blipFill>
          <a:blip r:embed="rId4" cstate="print"/>
          <a:srcRect/>
          <a:stretch>
            <a:fillRect/>
          </a:stretch>
        </p:blipFill>
        <p:spPr bwMode="auto">
          <a:xfrm>
            <a:off x="4766115" y="2492896"/>
            <a:ext cx="4198373" cy="4161660"/>
          </a:xfrm>
          <a:prstGeom prst="rect">
            <a:avLst/>
          </a:prstGeom>
          <a:noFill/>
          <a:ln w="9525">
            <a:noFill/>
            <a:miter lim="800000"/>
            <a:headEnd/>
            <a:tailEnd/>
          </a:ln>
        </p:spPr>
      </p:pic>
      <p:sp>
        <p:nvSpPr>
          <p:cNvPr id="8" name="7 CuadroTexto"/>
          <p:cNvSpPr txBox="1"/>
          <p:nvPr/>
        </p:nvSpPr>
        <p:spPr>
          <a:xfrm>
            <a:off x="4932040" y="692696"/>
            <a:ext cx="3744416" cy="646331"/>
          </a:xfrm>
          <a:prstGeom prst="rect">
            <a:avLst/>
          </a:prstGeom>
          <a:noFill/>
        </p:spPr>
        <p:txBody>
          <a:bodyPr wrap="square" rtlCol="0">
            <a:spAutoFit/>
          </a:bodyPr>
          <a:lstStyle/>
          <a:p>
            <a:r>
              <a:rPr lang="es-ES" dirty="0" smtClean="0">
                <a:solidFill>
                  <a:srgbClr val="0000FF"/>
                </a:solidFill>
                <a:latin typeface="Arial Black" pitchFamily="34" charset="0"/>
              </a:rPr>
              <a:t>Absorption spectra of the studied systems</a:t>
            </a:r>
            <a:endParaRPr lang="es-ES" dirty="0">
              <a:solidFill>
                <a:srgbClr val="0000FF"/>
              </a:solidFill>
              <a:latin typeface="Arial Black"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16632"/>
            <a:ext cx="7498080" cy="792088"/>
          </a:xfrm>
        </p:spPr>
        <p:txBody>
          <a:bodyPr>
            <a:normAutofit/>
          </a:bodyPr>
          <a:lstStyle/>
          <a:p>
            <a:pPr algn="ctr"/>
            <a:r>
              <a:rPr lang="es-ES" sz="3600" dirty="0" smtClean="0"/>
              <a:t>Metal </a:t>
            </a:r>
            <a:r>
              <a:rPr lang="es-ES" sz="3600" dirty="0" err="1" smtClean="0"/>
              <a:t>nanostructures</a:t>
            </a:r>
            <a:endParaRPr lang="es-ES" sz="3600" dirty="0"/>
          </a:p>
        </p:txBody>
      </p:sp>
      <p:grpSp>
        <p:nvGrpSpPr>
          <p:cNvPr id="96" name="95 Grupo"/>
          <p:cNvGrpSpPr/>
          <p:nvPr/>
        </p:nvGrpSpPr>
        <p:grpSpPr>
          <a:xfrm>
            <a:off x="1115616" y="3933056"/>
            <a:ext cx="5040560" cy="2016224"/>
            <a:chOff x="1187624" y="4084040"/>
            <a:chExt cx="5040560" cy="2081263"/>
          </a:xfrm>
        </p:grpSpPr>
        <p:sp>
          <p:nvSpPr>
            <p:cNvPr id="93" name="92 Rectángulo redondeado"/>
            <p:cNvSpPr/>
            <p:nvPr/>
          </p:nvSpPr>
          <p:spPr>
            <a:xfrm>
              <a:off x="1187624" y="4084040"/>
              <a:ext cx="5040560" cy="2081263"/>
            </a:xfrm>
            <a:prstGeom prst="roundRect">
              <a:avLst/>
            </a:prstGeom>
            <a:solidFill>
              <a:schemeClr val="accent3">
                <a:lumMod val="20000"/>
                <a:lumOff val="80000"/>
                <a:alpha val="19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90" name="89 Grupo"/>
            <p:cNvGrpSpPr/>
            <p:nvPr/>
          </p:nvGrpSpPr>
          <p:grpSpPr>
            <a:xfrm>
              <a:off x="1319449" y="4219038"/>
              <a:ext cx="4724725" cy="1916157"/>
              <a:chOff x="1676400" y="3962398"/>
              <a:chExt cx="6018796" cy="2221190"/>
            </a:xfrm>
          </p:grpSpPr>
          <p:sp>
            <p:nvSpPr>
              <p:cNvPr id="50" name="Oval 67"/>
              <p:cNvSpPr>
                <a:spLocks noChangeArrowheads="1"/>
              </p:cNvSpPr>
              <p:nvPr/>
            </p:nvSpPr>
            <p:spPr bwMode="auto">
              <a:xfrm>
                <a:off x="3935103" y="4858191"/>
                <a:ext cx="1127125" cy="731839"/>
              </a:xfrm>
              <a:prstGeom prst="ellipse">
                <a:avLst/>
              </a:prstGeom>
              <a:gradFill rotWithShape="0">
                <a:gsLst>
                  <a:gs pos="0">
                    <a:srgbClr val="292929">
                      <a:gamma/>
                      <a:tint val="0"/>
                      <a:invGamma/>
                    </a:srgbClr>
                  </a:gs>
                  <a:gs pos="100000">
                    <a:schemeClr val="bg2">
                      <a:lumMod val="50000"/>
                    </a:schemeClr>
                  </a:gs>
                </a:gsLst>
                <a:path path="shape">
                  <a:fillToRect l="50000" t="50000" r="50000" b="50000"/>
                </a:path>
              </a:gradFill>
              <a:ln w="9525">
                <a:noFill/>
                <a:round/>
                <a:headEnd/>
                <a:tailEnd/>
              </a:ln>
            </p:spPr>
            <p:txBody>
              <a:bodyPr/>
              <a:lstStyle/>
              <a:p>
                <a:endParaRPr lang="es-ES"/>
              </a:p>
            </p:txBody>
          </p:sp>
          <p:sp>
            <p:nvSpPr>
              <p:cNvPr id="51" name="Oval 68"/>
              <p:cNvSpPr>
                <a:spLocks noChangeArrowheads="1"/>
              </p:cNvSpPr>
              <p:nvPr/>
            </p:nvSpPr>
            <p:spPr bwMode="auto">
              <a:xfrm>
                <a:off x="2066137" y="5238923"/>
                <a:ext cx="685800" cy="533400"/>
              </a:xfrm>
              <a:prstGeom prst="ellipse">
                <a:avLst/>
              </a:prstGeom>
              <a:gradFill rotWithShape="0">
                <a:gsLst>
                  <a:gs pos="0">
                    <a:srgbClr val="292929">
                      <a:gamma/>
                      <a:tint val="0"/>
                      <a:invGamma/>
                    </a:srgbClr>
                  </a:gs>
                  <a:gs pos="100000">
                    <a:schemeClr val="bg2">
                      <a:lumMod val="50000"/>
                    </a:schemeClr>
                  </a:gs>
                </a:gsLst>
                <a:path path="shape">
                  <a:fillToRect l="50000" t="50000" r="50000" b="50000"/>
                </a:path>
              </a:gradFill>
              <a:ln w="9525">
                <a:noFill/>
                <a:round/>
                <a:headEnd/>
                <a:tailEnd/>
              </a:ln>
            </p:spPr>
            <p:txBody>
              <a:bodyPr/>
              <a:lstStyle/>
              <a:p>
                <a:endParaRPr lang="es-ES"/>
              </a:p>
            </p:txBody>
          </p:sp>
          <p:sp>
            <p:nvSpPr>
              <p:cNvPr id="52" name="Oval 69"/>
              <p:cNvSpPr>
                <a:spLocks noChangeArrowheads="1"/>
              </p:cNvSpPr>
              <p:nvPr/>
            </p:nvSpPr>
            <p:spPr bwMode="auto">
              <a:xfrm>
                <a:off x="2791736" y="4531962"/>
                <a:ext cx="822325" cy="768350"/>
              </a:xfrm>
              <a:prstGeom prst="ellipse">
                <a:avLst/>
              </a:prstGeom>
              <a:gradFill rotWithShape="0">
                <a:gsLst>
                  <a:gs pos="0">
                    <a:srgbClr val="4D4D4D">
                      <a:gamma/>
                      <a:tint val="0"/>
                      <a:invGamma/>
                    </a:srgbClr>
                  </a:gs>
                  <a:gs pos="100000">
                    <a:schemeClr val="bg2">
                      <a:lumMod val="50000"/>
                    </a:schemeClr>
                  </a:gs>
                </a:gsLst>
                <a:path path="shape">
                  <a:fillToRect l="50000" t="50000" r="50000" b="50000"/>
                </a:path>
              </a:gradFill>
              <a:ln w="9525">
                <a:noFill/>
                <a:round/>
                <a:headEnd/>
                <a:tailEnd/>
              </a:ln>
            </p:spPr>
            <p:txBody>
              <a:bodyPr/>
              <a:lstStyle/>
              <a:p>
                <a:endParaRPr lang="es-ES"/>
              </a:p>
            </p:txBody>
          </p:sp>
          <p:sp>
            <p:nvSpPr>
              <p:cNvPr id="53" name="Text Box 70"/>
              <p:cNvSpPr txBox="1">
                <a:spLocks noChangeArrowheads="1"/>
              </p:cNvSpPr>
              <p:nvPr/>
            </p:nvSpPr>
            <p:spPr bwMode="auto">
              <a:xfrm>
                <a:off x="3801732" y="3964776"/>
                <a:ext cx="2590800" cy="428126"/>
              </a:xfrm>
              <a:prstGeom prst="rect">
                <a:avLst/>
              </a:prstGeom>
              <a:noFill/>
              <a:ln w="9525">
                <a:noFill/>
                <a:miter lim="800000"/>
                <a:headEnd/>
                <a:tailEnd/>
              </a:ln>
              <a:effectLst/>
            </p:spPr>
            <p:txBody>
              <a:bodyPr>
                <a:spAutoFit/>
              </a:bodyPr>
              <a:lstStyle/>
              <a:p>
                <a:pPr eaLnBrk="0" hangingPunct="0">
                  <a:spcBef>
                    <a:spcPct val="50000"/>
                  </a:spcBef>
                </a:pPr>
                <a:r>
                  <a:rPr lang="es-ES_tradnl" b="1" dirty="0" smtClean="0">
                    <a:solidFill>
                      <a:srgbClr val="C00000"/>
                    </a:solidFill>
                    <a:latin typeface="Times New Roman" pitchFamily="18" charset="0"/>
                  </a:rPr>
                  <a:t>Metal </a:t>
                </a:r>
                <a:r>
                  <a:rPr lang="es-ES_tradnl" b="1" dirty="0" err="1">
                    <a:solidFill>
                      <a:srgbClr val="C00000"/>
                    </a:solidFill>
                    <a:latin typeface="Times New Roman" pitchFamily="18" charset="0"/>
                  </a:rPr>
                  <a:t>Colloids</a:t>
                </a:r>
                <a:endParaRPr lang="es-ES" b="1" dirty="0">
                  <a:solidFill>
                    <a:srgbClr val="C00000"/>
                  </a:solidFill>
                  <a:latin typeface="Times New Roman" pitchFamily="18" charset="0"/>
                </a:endParaRPr>
              </a:p>
            </p:txBody>
          </p:sp>
          <p:sp>
            <p:nvSpPr>
              <p:cNvPr id="54" name="Oval 71"/>
              <p:cNvSpPr>
                <a:spLocks noChangeArrowheads="1"/>
              </p:cNvSpPr>
              <p:nvPr/>
            </p:nvSpPr>
            <p:spPr bwMode="auto">
              <a:xfrm>
                <a:off x="6475996" y="4459699"/>
                <a:ext cx="822325" cy="768350"/>
              </a:xfrm>
              <a:prstGeom prst="ellipse">
                <a:avLst/>
              </a:prstGeom>
              <a:gradFill rotWithShape="0">
                <a:gsLst>
                  <a:gs pos="0">
                    <a:srgbClr val="4D4D4D">
                      <a:gamma/>
                      <a:tint val="0"/>
                      <a:invGamma/>
                    </a:srgbClr>
                  </a:gs>
                  <a:gs pos="100000">
                    <a:schemeClr val="bg2">
                      <a:lumMod val="50000"/>
                    </a:schemeClr>
                  </a:gs>
                </a:gsLst>
                <a:path path="shape">
                  <a:fillToRect l="50000" t="50000" r="50000" b="50000"/>
                </a:path>
              </a:gradFill>
              <a:ln w="9525">
                <a:noFill/>
                <a:round/>
                <a:headEnd/>
                <a:tailEnd/>
              </a:ln>
            </p:spPr>
            <p:txBody>
              <a:bodyPr/>
              <a:lstStyle/>
              <a:p>
                <a:endParaRPr lang="es-ES"/>
              </a:p>
            </p:txBody>
          </p:sp>
          <p:sp>
            <p:nvSpPr>
              <p:cNvPr id="55" name="Oval 72"/>
              <p:cNvSpPr>
                <a:spLocks noChangeArrowheads="1"/>
              </p:cNvSpPr>
              <p:nvPr/>
            </p:nvSpPr>
            <p:spPr bwMode="auto">
              <a:xfrm>
                <a:off x="6094995" y="4993099"/>
                <a:ext cx="685800" cy="533400"/>
              </a:xfrm>
              <a:prstGeom prst="ellipse">
                <a:avLst/>
              </a:prstGeom>
              <a:gradFill rotWithShape="0">
                <a:gsLst>
                  <a:gs pos="0">
                    <a:srgbClr val="292929">
                      <a:gamma/>
                      <a:tint val="0"/>
                      <a:invGamma/>
                    </a:srgbClr>
                  </a:gs>
                  <a:gs pos="100000">
                    <a:schemeClr val="bg2">
                      <a:lumMod val="50000"/>
                    </a:schemeClr>
                  </a:gs>
                </a:gsLst>
                <a:path path="shape">
                  <a:fillToRect l="50000" t="50000" r="50000" b="50000"/>
                </a:path>
              </a:gradFill>
              <a:ln w="9525">
                <a:noFill/>
                <a:round/>
                <a:headEnd/>
                <a:tailEnd/>
              </a:ln>
            </p:spPr>
            <p:txBody>
              <a:bodyPr/>
              <a:lstStyle/>
              <a:p>
                <a:endParaRPr lang="es-ES"/>
              </a:p>
            </p:txBody>
          </p:sp>
          <p:sp>
            <p:nvSpPr>
              <p:cNvPr id="56" name="Oval 73"/>
              <p:cNvSpPr>
                <a:spLocks noChangeArrowheads="1"/>
              </p:cNvSpPr>
              <p:nvPr/>
            </p:nvSpPr>
            <p:spPr bwMode="auto">
              <a:xfrm>
                <a:off x="6552195" y="5069299"/>
                <a:ext cx="1127126" cy="731839"/>
              </a:xfrm>
              <a:prstGeom prst="ellipse">
                <a:avLst/>
              </a:prstGeom>
              <a:gradFill rotWithShape="0">
                <a:gsLst>
                  <a:gs pos="0">
                    <a:srgbClr val="292929">
                      <a:gamma/>
                      <a:tint val="0"/>
                      <a:invGamma/>
                    </a:srgbClr>
                  </a:gs>
                  <a:gs pos="100000">
                    <a:schemeClr val="bg2">
                      <a:lumMod val="50000"/>
                    </a:schemeClr>
                  </a:gs>
                </a:gsLst>
                <a:path path="shape">
                  <a:fillToRect l="50000" t="50000" r="50000" b="50000"/>
                </a:path>
              </a:gradFill>
              <a:ln w="9525">
                <a:noFill/>
                <a:round/>
                <a:headEnd/>
                <a:tailEnd/>
              </a:ln>
            </p:spPr>
            <p:txBody>
              <a:bodyPr/>
              <a:lstStyle/>
              <a:p>
                <a:endParaRPr lang="es-ES"/>
              </a:p>
            </p:txBody>
          </p:sp>
          <p:sp>
            <p:nvSpPr>
              <p:cNvPr id="57" name="Oval 74"/>
              <p:cNvSpPr>
                <a:spLocks noChangeArrowheads="1"/>
              </p:cNvSpPr>
              <p:nvPr/>
            </p:nvSpPr>
            <p:spPr bwMode="auto">
              <a:xfrm>
                <a:off x="7009396" y="4688298"/>
                <a:ext cx="685800" cy="533400"/>
              </a:xfrm>
              <a:prstGeom prst="ellipse">
                <a:avLst/>
              </a:prstGeom>
              <a:gradFill rotWithShape="0">
                <a:gsLst>
                  <a:gs pos="0">
                    <a:srgbClr val="292929">
                      <a:gamma/>
                      <a:tint val="0"/>
                      <a:invGamma/>
                    </a:srgbClr>
                  </a:gs>
                  <a:gs pos="100000">
                    <a:schemeClr val="bg2">
                      <a:lumMod val="50000"/>
                    </a:schemeClr>
                  </a:gs>
                </a:gsLst>
                <a:path path="shape">
                  <a:fillToRect l="50000" t="50000" r="50000" b="50000"/>
                </a:path>
              </a:gradFill>
              <a:ln w="9525">
                <a:noFill/>
                <a:round/>
                <a:headEnd/>
                <a:tailEnd/>
              </a:ln>
            </p:spPr>
            <p:txBody>
              <a:bodyPr/>
              <a:lstStyle/>
              <a:p>
                <a:endParaRPr lang="es-ES"/>
              </a:p>
            </p:txBody>
          </p:sp>
          <p:sp>
            <p:nvSpPr>
              <p:cNvPr id="58" name="AutoShape 75"/>
              <p:cNvSpPr>
                <a:spLocks noChangeArrowheads="1"/>
              </p:cNvSpPr>
              <p:nvPr/>
            </p:nvSpPr>
            <p:spPr bwMode="auto">
              <a:xfrm>
                <a:off x="5385955" y="4882956"/>
                <a:ext cx="800769" cy="312071"/>
              </a:xfrm>
              <a:prstGeom prst="rightArrow">
                <a:avLst>
                  <a:gd name="adj1" fmla="val 50000"/>
                  <a:gd name="adj2" fmla="val 100000"/>
                </a:avLst>
              </a:prstGeom>
              <a:solidFill>
                <a:srgbClr val="800000">
                  <a:alpha val="65000"/>
                </a:srgbClr>
              </a:solidFill>
              <a:ln w="9525">
                <a:noFill/>
                <a:miter lim="800000"/>
                <a:headEnd/>
                <a:tailEnd/>
              </a:ln>
              <a:effectLst/>
            </p:spPr>
            <p:txBody>
              <a:bodyPr wrap="none" anchor="ctr"/>
              <a:lstStyle/>
              <a:p>
                <a:endParaRPr lang="es-ES"/>
              </a:p>
            </p:txBody>
          </p:sp>
          <p:sp>
            <p:nvSpPr>
              <p:cNvPr id="60" name="Text Box 77"/>
              <p:cNvSpPr txBox="1">
                <a:spLocks noChangeArrowheads="1"/>
              </p:cNvSpPr>
              <p:nvPr/>
            </p:nvSpPr>
            <p:spPr bwMode="auto">
              <a:xfrm>
                <a:off x="2514600" y="4190998"/>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61" name="Text Box 78"/>
              <p:cNvSpPr txBox="1">
                <a:spLocks noChangeArrowheads="1"/>
              </p:cNvSpPr>
              <p:nvPr/>
            </p:nvSpPr>
            <p:spPr bwMode="auto">
              <a:xfrm>
                <a:off x="2441591" y="4507208"/>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smtClean="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62" name="Text Box 79"/>
              <p:cNvSpPr txBox="1">
                <a:spLocks noChangeArrowheads="1"/>
              </p:cNvSpPr>
              <p:nvPr/>
            </p:nvSpPr>
            <p:spPr bwMode="auto">
              <a:xfrm>
                <a:off x="2971801" y="3962398"/>
                <a:ext cx="533400" cy="773389"/>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63" name="Text Box 80"/>
              <p:cNvSpPr txBox="1">
                <a:spLocks noChangeArrowheads="1"/>
              </p:cNvSpPr>
              <p:nvPr/>
            </p:nvSpPr>
            <p:spPr bwMode="auto">
              <a:xfrm>
                <a:off x="2895600" y="49529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64" name="Text Box 81"/>
              <p:cNvSpPr txBox="1">
                <a:spLocks noChangeArrowheads="1"/>
              </p:cNvSpPr>
              <p:nvPr/>
            </p:nvSpPr>
            <p:spPr bwMode="auto">
              <a:xfrm>
                <a:off x="3276600" y="40385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65" name="Text Box 82"/>
              <p:cNvSpPr txBox="1">
                <a:spLocks noChangeArrowheads="1"/>
              </p:cNvSpPr>
              <p:nvPr/>
            </p:nvSpPr>
            <p:spPr bwMode="auto">
              <a:xfrm>
                <a:off x="3505200" y="4343397"/>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66" name="Text Box 83"/>
              <p:cNvSpPr txBox="1">
                <a:spLocks noChangeArrowheads="1"/>
              </p:cNvSpPr>
              <p:nvPr/>
            </p:nvSpPr>
            <p:spPr bwMode="auto">
              <a:xfrm>
                <a:off x="3429000" y="47243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67" name="Text Box 84"/>
              <p:cNvSpPr txBox="1">
                <a:spLocks noChangeArrowheads="1"/>
              </p:cNvSpPr>
              <p:nvPr/>
            </p:nvSpPr>
            <p:spPr bwMode="auto">
              <a:xfrm>
                <a:off x="2438400" y="5334000"/>
                <a:ext cx="533400" cy="773389"/>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68" name="Text Box 85"/>
              <p:cNvSpPr txBox="1">
                <a:spLocks noChangeArrowheads="1"/>
              </p:cNvSpPr>
              <p:nvPr/>
            </p:nvSpPr>
            <p:spPr bwMode="auto">
              <a:xfrm>
                <a:off x="2584417" y="4800597"/>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smtClean="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69" name="Text Box 86"/>
              <p:cNvSpPr txBox="1">
                <a:spLocks noChangeArrowheads="1"/>
              </p:cNvSpPr>
              <p:nvPr/>
            </p:nvSpPr>
            <p:spPr bwMode="auto">
              <a:xfrm>
                <a:off x="2705185" y="40261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smtClean="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70" name="Text Box 87"/>
              <p:cNvSpPr txBox="1">
                <a:spLocks noChangeArrowheads="1"/>
              </p:cNvSpPr>
              <p:nvPr/>
            </p:nvSpPr>
            <p:spPr bwMode="auto">
              <a:xfrm>
                <a:off x="2133600" y="4724400"/>
                <a:ext cx="533400" cy="773389"/>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71" name="Text Box 88"/>
              <p:cNvSpPr txBox="1">
                <a:spLocks noChangeArrowheads="1"/>
              </p:cNvSpPr>
              <p:nvPr/>
            </p:nvSpPr>
            <p:spPr bwMode="auto">
              <a:xfrm>
                <a:off x="1676400" y="5105397"/>
                <a:ext cx="533400" cy="773389"/>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72" name="Text Box 89"/>
              <p:cNvSpPr txBox="1">
                <a:spLocks noChangeArrowheads="1"/>
              </p:cNvSpPr>
              <p:nvPr/>
            </p:nvSpPr>
            <p:spPr bwMode="auto">
              <a:xfrm>
                <a:off x="1828800" y="5333996"/>
                <a:ext cx="533400" cy="773389"/>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73" name="Text Box 90"/>
              <p:cNvSpPr txBox="1">
                <a:spLocks noChangeArrowheads="1"/>
              </p:cNvSpPr>
              <p:nvPr/>
            </p:nvSpPr>
            <p:spPr bwMode="auto">
              <a:xfrm>
                <a:off x="2133600" y="5410199"/>
                <a:ext cx="533400" cy="773389"/>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74" name="Text Box 91"/>
              <p:cNvSpPr txBox="1">
                <a:spLocks noChangeArrowheads="1"/>
              </p:cNvSpPr>
              <p:nvPr/>
            </p:nvSpPr>
            <p:spPr bwMode="auto">
              <a:xfrm>
                <a:off x="3200399" y="4876797"/>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75" name="Text Box 92"/>
              <p:cNvSpPr txBox="1">
                <a:spLocks noChangeArrowheads="1"/>
              </p:cNvSpPr>
              <p:nvPr/>
            </p:nvSpPr>
            <p:spPr bwMode="auto">
              <a:xfrm>
                <a:off x="1828800" y="4800601"/>
                <a:ext cx="533400" cy="773389"/>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76" name="Text Box 93"/>
              <p:cNvSpPr txBox="1">
                <a:spLocks noChangeArrowheads="1"/>
              </p:cNvSpPr>
              <p:nvPr/>
            </p:nvSpPr>
            <p:spPr bwMode="auto">
              <a:xfrm>
                <a:off x="3809999" y="51815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77" name="Text Box 94"/>
              <p:cNvSpPr txBox="1">
                <a:spLocks noChangeArrowheads="1"/>
              </p:cNvSpPr>
              <p:nvPr/>
            </p:nvSpPr>
            <p:spPr bwMode="auto">
              <a:xfrm>
                <a:off x="3657600" y="49529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78" name="Text Box 95"/>
              <p:cNvSpPr txBox="1">
                <a:spLocks noChangeArrowheads="1"/>
              </p:cNvSpPr>
              <p:nvPr/>
            </p:nvSpPr>
            <p:spPr bwMode="auto">
              <a:xfrm>
                <a:off x="4114800" y="52577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79" name="Text Box 96"/>
              <p:cNvSpPr txBox="1">
                <a:spLocks noChangeArrowheads="1"/>
              </p:cNvSpPr>
              <p:nvPr/>
            </p:nvSpPr>
            <p:spPr bwMode="auto">
              <a:xfrm>
                <a:off x="3886200" y="4419597"/>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80" name="Text Box 97"/>
              <p:cNvSpPr txBox="1">
                <a:spLocks noChangeArrowheads="1"/>
              </p:cNvSpPr>
              <p:nvPr/>
            </p:nvSpPr>
            <p:spPr bwMode="auto">
              <a:xfrm>
                <a:off x="4495800" y="52577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81" name="Text Box 98"/>
              <p:cNvSpPr txBox="1">
                <a:spLocks noChangeArrowheads="1"/>
              </p:cNvSpPr>
              <p:nvPr/>
            </p:nvSpPr>
            <p:spPr bwMode="auto">
              <a:xfrm>
                <a:off x="4191001" y="42671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82" name="Text Box 99"/>
              <p:cNvSpPr txBox="1">
                <a:spLocks noChangeArrowheads="1"/>
              </p:cNvSpPr>
              <p:nvPr/>
            </p:nvSpPr>
            <p:spPr bwMode="auto">
              <a:xfrm>
                <a:off x="4876800" y="45719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sp>
            <p:nvSpPr>
              <p:cNvPr id="83" name="Text Box 100"/>
              <p:cNvSpPr txBox="1">
                <a:spLocks noChangeArrowheads="1"/>
              </p:cNvSpPr>
              <p:nvPr/>
            </p:nvSpPr>
            <p:spPr bwMode="auto">
              <a:xfrm>
                <a:off x="4648200" y="4343397"/>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84" name="Text Box 101"/>
              <p:cNvSpPr txBox="1">
                <a:spLocks noChangeArrowheads="1"/>
              </p:cNvSpPr>
              <p:nvPr/>
            </p:nvSpPr>
            <p:spPr bwMode="auto">
              <a:xfrm>
                <a:off x="4876800" y="5029196"/>
                <a:ext cx="533400" cy="773388"/>
              </a:xfrm>
              <a:prstGeom prst="rect">
                <a:avLst/>
              </a:prstGeom>
              <a:noFill/>
              <a:ln w="9525">
                <a:noFill/>
                <a:miter lim="800000"/>
                <a:headEnd/>
                <a:tailEnd/>
              </a:ln>
              <a:effectLst/>
            </p:spPr>
            <p:txBody>
              <a:bodyPr>
                <a:spAutoFit/>
              </a:bodyPr>
              <a:lstStyle/>
              <a:p>
                <a:pPr eaLnBrk="0" hangingPunct="0">
                  <a:spcBef>
                    <a:spcPct val="50000"/>
                  </a:spcBef>
                </a:pPr>
                <a:r>
                  <a:rPr lang="es-ES" sz="3600">
                    <a:solidFill>
                      <a:schemeClr val="tx2">
                        <a:lumMod val="75000"/>
                      </a:schemeClr>
                    </a:solidFill>
                    <a:latin typeface="Times New Roman" pitchFamily="18" charset="0"/>
                    <a:cs typeface="Tahoma" pitchFamily="34" charset="0"/>
                  </a:rPr>
                  <a:t>-</a:t>
                </a:r>
                <a:endParaRPr lang="es-ES" sz="3600">
                  <a:solidFill>
                    <a:schemeClr val="tx2">
                      <a:lumMod val="75000"/>
                    </a:schemeClr>
                  </a:solidFill>
                  <a:latin typeface="Times New Roman" pitchFamily="18" charset="0"/>
                </a:endParaRPr>
              </a:p>
            </p:txBody>
          </p:sp>
          <p:sp>
            <p:nvSpPr>
              <p:cNvPr id="85" name="Text Box 102"/>
              <p:cNvSpPr txBox="1">
                <a:spLocks noChangeArrowheads="1"/>
              </p:cNvSpPr>
              <p:nvPr/>
            </p:nvSpPr>
            <p:spPr bwMode="auto">
              <a:xfrm>
                <a:off x="2667000" y="5105401"/>
                <a:ext cx="533400" cy="773389"/>
              </a:xfrm>
              <a:prstGeom prst="rect">
                <a:avLst/>
              </a:prstGeom>
              <a:noFill/>
              <a:ln w="9525">
                <a:noFill/>
                <a:miter lim="800000"/>
                <a:headEnd/>
                <a:tailEnd/>
              </a:ln>
              <a:effectLst/>
            </p:spPr>
            <p:txBody>
              <a:bodyPr>
                <a:spAutoFit/>
              </a:bodyPr>
              <a:lstStyle/>
              <a:p>
                <a:pPr eaLnBrk="0" hangingPunct="0">
                  <a:spcBef>
                    <a:spcPct val="50000"/>
                  </a:spcBef>
                </a:pPr>
                <a:r>
                  <a:rPr lang="es-ES" sz="3600" dirty="0">
                    <a:solidFill>
                      <a:schemeClr val="tx2">
                        <a:lumMod val="75000"/>
                      </a:schemeClr>
                    </a:solidFill>
                    <a:latin typeface="Times New Roman" pitchFamily="18" charset="0"/>
                    <a:cs typeface="Tahoma" pitchFamily="34" charset="0"/>
                  </a:rPr>
                  <a:t>-</a:t>
                </a:r>
                <a:endParaRPr lang="es-ES" sz="3600" dirty="0">
                  <a:solidFill>
                    <a:schemeClr val="tx2">
                      <a:lumMod val="75000"/>
                    </a:schemeClr>
                  </a:solidFill>
                  <a:latin typeface="Times New Roman" pitchFamily="18" charset="0"/>
                </a:endParaRPr>
              </a:p>
            </p:txBody>
          </p:sp>
        </p:grpSp>
      </p:grpSp>
      <p:grpSp>
        <p:nvGrpSpPr>
          <p:cNvPr id="94" name="93 Grupo"/>
          <p:cNvGrpSpPr/>
          <p:nvPr/>
        </p:nvGrpSpPr>
        <p:grpSpPr>
          <a:xfrm>
            <a:off x="1187624" y="1052736"/>
            <a:ext cx="3528392" cy="2376264"/>
            <a:chOff x="1187624" y="1052736"/>
            <a:chExt cx="3528392" cy="2376264"/>
          </a:xfrm>
        </p:grpSpPr>
        <p:sp>
          <p:nvSpPr>
            <p:cNvPr id="91" name="90 Rectángulo redondeado"/>
            <p:cNvSpPr/>
            <p:nvPr/>
          </p:nvSpPr>
          <p:spPr>
            <a:xfrm>
              <a:off x="1259632" y="1052736"/>
              <a:ext cx="3456384" cy="2376264"/>
            </a:xfrm>
            <a:prstGeom prst="roundRect">
              <a:avLst/>
            </a:prstGeom>
            <a:solidFill>
              <a:schemeClr val="accent1">
                <a:lumMod val="40000"/>
                <a:lumOff val="60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Text Box 64"/>
            <p:cNvSpPr txBox="1">
              <a:spLocks noChangeArrowheads="1"/>
            </p:cNvSpPr>
            <p:nvPr/>
          </p:nvSpPr>
          <p:spPr bwMode="auto">
            <a:xfrm>
              <a:off x="1187624" y="1334095"/>
              <a:ext cx="1800200" cy="646331"/>
            </a:xfrm>
            <a:prstGeom prst="rect">
              <a:avLst/>
            </a:prstGeom>
            <a:noFill/>
            <a:ln w="9525">
              <a:noFill/>
              <a:miter lim="800000"/>
              <a:headEnd/>
              <a:tailEnd/>
            </a:ln>
            <a:effectLst/>
          </p:spPr>
          <p:txBody>
            <a:bodyPr wrap="square">
              <a:spAutoFit/>
            </a:bodyPr>
            <a:lstStyle/>
            <a:p>
              <a:pPr algn="ctr" eaLnBrk="0" hangingPunct="0">
                <a:spcBef>
                  <a:spcPct val="50000"/>
                </a:spcBef>
              </a:pPr>
              <a:r>
                <a:rPr lang="es-ES_tradnl" b="1" dirty="0" smtClean="0">
                  <a:solidFill>
                    <a:schemeClr val="accent4">
                      <a:lumMod val="75000"/>
                    </a:schemeClr>
                  </a:solidFill>
                  <a:latin typeface="Times New Roman" pitchFamily="18" charset="0"/>
                </a:rPr>
                <a:t>Metal </a:t>
              </a:r>
              <a:r>
                <a:rPr lang="es-ES_tradnl" b="1" dirty="0" err="1">
                  <a:solidFill>
                    <a:schemeClr val="accent4">
                      <a:lumMod val="75000"/>
                    </a:schemeClr>
                  </a:solidFill>
                  <a:latin typeface="Times New Roman" pitchFamily="18" charset="0"/>
                </a:rPr>
                <a:t>Electrodes</a:t>
              </a:r>
              <a:endParaRPr lang="es-ES" b="1" dirty="0">
                <a:solidFill>
                  <a:schemeClr val="accent4">
                    <a:lumMod val="75000"/>
                  </a:schemeClr>
                </a:solidFill>
                <a:latin typeface="Times New Roman" pitchFamily="18" charset="0"/>
              </a:endParaRPr>
            </a:p>
          </p:txBody>
        </p:sp>
        <p:grpSp>
          <p:nvGrpSpPr>
            <p:cNvPr id="88" name="87 Grupo"/>
            <p:cNvGrpSpPr/>
            <p:nvPr/>
          </p:nvGrpSpPr>
          <p:grpSpPr>
            <a:xfrm>
              <a:off x="2891408" y="1300485"/>
              <a:ext cx="1752600" cy="1768475"/>
              <a:chOff x="2771800" y="1484784"/>
              <a:chExt cx="1752600" cy="1768475"/>
            </a:xfrm>
          </p:grpSpPr>
          <p:sp>
            <p:nvSpPr>
              <p:cNvPr id="8" name="Line 4"/>
              <p:cNvSpPr>
                <a:spLocks noChangeShapeType="1"/>
              </p:cNvSpPr>
              <p:nvPr/>
            </p:nvSpPr>
            <p:spPr bwMode="auto">
              <a:xfrm>
                <a:off x="3229000" y="1489547"/>
                <a:ext cx="0" cy="1738313"/>
              </a:xfrm>
              <a:prstGeom prst="line">
                <a:avLst/>
              </a:prstGeom>
              <a:noFill/>
              <a:ln w="76200">
                <a:solidFill>
                  <a:schemeClr val="accent6">
                    <a:lumMod val="75000"/>
                  </a:schemeClr>
                </a:solidFill>
                <a:round/>
                <a:headEnd/>
                <a:tailEnd/>
              </a:ln>
            </p:spPr>
            <p:txBody>
              <a:bodyPr/>
              <a:lstStyle/>
              <a:p>
                <a:endParaRPr lang="es-ES"/>
              </a:p>
            </p:txBody>
          </p:sp>
          <p:sp>
            <p:nvSpPr>
              <p:cNvPr id="9" name="Rectangle 5" descr="Diagonal hacia arriba clara"/>
              <p:cNvSpPr>
                <a:spLocks noChangeArrowheads="1"/>
              </p:cNvSpPr>
              <p:nvPr/>
            </p:nvSpPr>
            <p:spPr bwMode="auto">
              <a:xfrm>
                <a:off x="2771800" y="1484784"/>
                <a:ext cx="457200" cy="1752600"/>
              </a:xfrm>
              <a:prstGeom prst="rect">
                <a:avLst/>
              </a:prstGeom>
              <a:solidFill>
                <a:schemeClr val="accent6">
                  <a:lumMod val="75000"/>
                </a:schemeClr>
              </a:solidFill>
              <a:ln w="9525">
                <a:solidFill>
                  <a:schemeClr val="accent6">
                    <a:lumMod val="75000"/>
                  </a:schemeClr>
                </a:solidFill>
                <a:miter lim="800000"/>
                <a:headEnd/>
                <a:tailEnd/>
              </a:ln>
            </p:spPr>
            <p:txBody>
              <a:bodyPr/>
              <a:lstStyle/>
              <a:p>
                <a:endParaRPr lang="es-ES"/>
              </a:p>
            </p:txBody>
          </p:sp>
          <p:sp>
            <p:nvSpPr>
              <p:cNvPr id="10" name="Line 6"/>
              <p:cNvSpPr>
                <a:spLocks noChangeShapeType="1"/>
              </p:cNvSpPr>
              <p:nvPr/>
            </p:nvSpPr>
            <p:spPr bwMode="auto">
              <a:xfrm>
                <a:off x="3381400" y="1865784"/>
                <a:ext cx="365125" cy="0"/>
              </a:xfrm>
              <a:prstGeom prst="line">
                <a:avLst/>
              </a:prstGeom>
              <a:noFill/>
              <a:ln w="9525">
                <a:solidFill>
                  <a:srgbClr val="000000"/>
                </a:solidFill>
                <a:round/>
                <a:headEnd/>
                <a:tailEnd type="triangle" w="med" len="med"/>
              </a:ln>
            </p:spPr>
            <p:txBody>
              <a:bodyPr/>
              <a:lstStyle/>
              <a:p>
                <a:endParaRPr lang="es-ES"/>
              </a:p>
            </p:txBody>
          </p:sp>
          <p:sp>
            <p:nvSpPr>
              <p:cNvPr id="11" name="Line 7"/>
              <p:cNvSpPr>
                <a:spLocks noChangeShapeType="1"/>
              </p:cNvSpPr>
              <p:nvPr/>
            </p:nvSpPr>
            <p:spPr bwMode="auto">
              <a:xfrm>
                <a:off x="3381400" y="1941984"/>
                <a:ext cx="365125" cy="0"/>
              </a:xfrm>
              <a:prstGeom prst="line">
                <a:avLst/>
              </a:prstGeom>
              <a:noFill/>
              <a:ln w="9525">
                <a:solidFill>
                  <a:srgbClr val="000000"/>
                </a:solidFill>
                <a:round/>
                <a:headEnd type="triangle" w="med" len="med"/>
                <a:tailEnd/>
              </a:ln>
            </p:spPr>
            <p:txBody>
              <a:bodyPr/>
              <a:lstStyle/>
              <a:p>
                <a:endParaRPr lang="es-ES"/>
              </a:p>
            </p:txBody>
          </p:sp>
          <p:sp>
            <p:nvSpPr>
              <p:cNvPr id="12" name="Oval 8"/>
              <p:cNvSpPr>
                <a:spLocks noChangeArrowheads="1"/>
              </p:cNvSpPr>
              <p:nvPr/>
            </p:nvSpPr>
            <p:spPr bwMode="auto">
              <a:xfrm>
                <a:off x="3229000" y="2475384"/>
                <a:ext cx="92075"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13" name="Oval 9"/>
              <p:cNvSpPr>
                <a:spLocks noChangeArrowheads="1"/>
              </p:cNvSpPr>
              <p:nvPr/>
            </p:nvSpPr>
            <p:spPr bwMode="auto">
              <a:xfrm>
                <a:off x="3229000" y="2627784"/>
                <a:ext cx="122238"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14" name="Oval 10"/>
              <p:cNvSpPr>
                <a:spLocks noChangeArrowheads="1"/>
              </p:cNvSpPr>
              <p:nvPr/>
            </p:nvSpPr>
            <p:spPr bwMode="auto">
              <a:xfrm rot="16343156">
                <a:off x="3213919" y="2566665"/>
                <a:ext cx="122238"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15" name="Oval 11"/>
              <p:cNvSpPr>
                <a:spLocks noChangeArrowheads="1"/>
              </p:cNvSpPr>
              <p:nvPr/>
            </p:nvSpPr>
            <p:spPr bwMode="auto">
              <a:xfrm rot="19045170">
                <a:off x="3229000" y="2856384"/>
                <a:ext cx="122238"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16" name="Oval 12"/>
              <p:cNvSpPr>
                <a:spLocks noChangeArrowheads="1"/>
              </p:cNvSpPr>
              <p:nvPr/>
            </p:nvSpPr>
            <p:spPr bwMode="auto">
              <a:xfrm rot="3372283">
                <a:off x="3213919" y="2947665"/>
                <a:ext cx="122238"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17" name="Oval 13"/>
              <p:cNvSpPr>
                <a:spLocks noChangeArrowheads="1"/>
              </p:cNvSpPr>
              <p:nvPr/>
            </p:nvSpPr>
            <p:spPr bwMode="auto">
              <a:xfrm>
                <a:off x="3229000" y="2703984"/>
                <a:ext cx="92075"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18" name="Oval 14"/>
              <p:cNvSpPr>
                <a:spLocks noChangeArrowheads="1"/>
              </p:cNvSpPr>
              <p:nvPr/>
            </p:nvSpPr>
            <p:spPr bwMode="auto">
              <a:xfrm>
                <a:off x="3229000" y="3008784"/>
                <a:ext cx="92075"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19" name="Oval 15"/>
              <p:cNvSpPr>
                <a:spLocks noChangeArrowheads="1"/>
              </p:cNvSpPr>
              <p:nvPr/>
            </p:nvSpPr>
            <p:spPr bwMode="auto">
              <a:xfrm>
                <a:off x="3229000" y="3161184"/>
                <a:ext cx="92075"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20" name="Oval 16"/>
              <p:cNvSpPr>
                <a:spLocks noChangeArrowheads="1"/>
              </p:cNvSpPr>
              <p:nvPr/>
            </p:nvSpPr>
            <p:spPr bwMode="auto">
              <a:xfrm>
                <a:off x="3229000" y="2322984"/>
                <a:ext cx="122238"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21" name="Oval 17"/>
              <p:cNvSpPr>
                <a:spLocks noChangeArrowheads="1"/>
              </p:cNvSpPr>
              <p:nvPr/>
            </p:nvSpPr>
            <p:spPr bwMode="auto">
              <a:xfrm rot="3372283">
                <a:off x="3213919" y="2795265"/>
                <a:ext cx="122238"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22" name="Oval 18"/>
              <p:cNvSpPr>
                <a:spLocks noChangeArrowheads="1"/>
              </p:cNvSpPr>
              <p:nvPr/>
            </p:nvSpPr>
            <p:spPr bwMode="auto">
              <a:xfrm rot="3372283">
                <a:off x="3213919" y="2261865"/>
                <a:ext cx="122238"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23" name="Oval 19"/>
              <p:cNvSpPr>
                <a:spLocks noChangeArrowheads="1"/>
              </p:cNvSpPr>
              <p:nvPr/>
            </p:nvSpPr>
            <p:spPr bwMode="auto">
              <a:xfrm>
                <a:off x="3229000" y="3084984"/>
                <a:ext cx="122238"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24" name="Oval 20"/>
              <p:cNvSpPr>
                <a:spLocks noChangeArrowheads="1"/>
              </p:cNvSpPr>
              <p:nvPr/>
            </p:nvSpPr>
            <p:spPr bwMode="auto">
              <a:xfrm>
                <a:off x="3229000" y="2399184"/>
                <a:ext cx="92075" cy="92075"/>
              </a:xfrm>
              <a:prstGeom prst="ellipse">
                <a:avLst/>
              </a:prstGeom>
              <a:solidFill>
                <a:schemeClr val="accent6">
                  <a:lumMod val="75000"/>
                </a:schemeClr>
              </a:solidFill>
              <a:ln w="9525">
                <a:solidFill>
                  <a:schemeClr val="accent6">
                    <a:lumMod val="75000"/>
                  </a:schemeClr>
                </a:solidFill>
                <a:round/>
                <a:headEnd/>
                <a:tailEnd/>
              </a:ln>
            </p:spPr>
            <p:txBody>
              <a:bodyPr/>
              <a:lstStyle/>
              <a:p>
                <a:endParaRPr lang="es-ES"/>
              </a:p>
            </p:txBody>
          </p:sp>
          <p:sp>
            <p:nvSpPr>
              <p:cNvPr id="25" name="Text Box 23"/>
              <p:cNvSpPr txBox="1">
                <a:spLocks noChangeArrowheads="1"/>
              </p:cNvSpPr>
              <p:nvPr/>
            </p:nvSpPr>
            <p:spPr bwMode="auto">
              <a:xfrm>
                <a:off x="2771800" y="1713384"/>
                <a:ext cx="685800" cy="366713"/>
              </a:xfrm>
              <a:prstGeom prst="rect">
                <a:avLst/>
              </a:prstGeom>
              <a:noFill/>
              <a:ln w="9525">
                <a:noFill/>
                <a:miter lim="800000"/>
                <a:headEnd/>
                <a:tailEnd/>
              </a:ln>
              <a:effectLst/>
            </p:spPr>
            <p:txBody>
              <a:bodyPr>
                <a:spAutoFit/>
              </a:bodyPr>
              <a:lstStyle/>
              <a:p>
                <a:pPr eaLnBrk="0" hangingPunct="0">
                  <a:spcBef>
                    <a:spcPct val="50000"/>
                  </a:spcBef>
                </a:pPr>
                <a:r>
                  <a:rPr lang="es-ES_tradnl" b="1" dirty="0">
                    <a:solidFill>
                      <a:schemeClr val="bg1">
                        <a:lumMod val="85000"/>
                      </a:schemeClr>
                    </a:solidFill>
                    <a:effectLst>
                      <a:outerShdw blurRad="38100" dist="38100" dir="2700000" algn="tl">
                        <a:srgbClr val="000000">
                          <a:alpha val="43137"/>
                        </a:srgbClr>
                      </a:outerShdw>
                    </a:effectLst>
                    <a:latin typeface="Times New Roman" pitchFamily="18" charset="0"/>
                  </a:rPr>
                  <a:t>Ag</a:t>
                </a:r>
                <a:endParaRPr lang="es-ES" b="1" dirty="0">
                  <a:solidFill>
                    <a:schemeClr val="bg1">
                      <a:lumMod val="85000"/>
                    </a:schemeClr>
                  </a:solidFill>
                  <a:effectLst>
                    <a:outerShdw blurRad="38100" dist="38100" dir="2700000" algn="tl">
                      <a:srgbClr val="000000">
                        <a:alpha val="43137"/>
                      </a:srgbClr>
                    </a:outerShdw>
                  </a:effectLst>
                  <a:latin typeface="Times New Roman" pitchFamily="18" charset="0"/>
                </a:endParaRPr>
              </a:p>
            </p:txBody>
          </p:sp>
          <p:sp>
            <p:nvSpPr>
              <p:cNvPr id="26" name="Text Box 24"/>
              <p:cNvSpPr txBox="1">
                <a:spLocks noChangeArrowheads="1"/>
              </p:cNvSpPr>
              <p:nvPr/>
            </p:nvSpPr>
            <p:spPr bwMode="auto">
              <a:xfrm>
                <a:off x="3838600" y="1713384"/>
                <a:ext cx="685800" cy="366713"/>
              </a:xfrm>
              <a:prstGeom prst="rect">
                <a:avLst/>
              </a:prstGeom>
              <a:noFill/>
              <a:ln w="9525">
                <a:noFill/>
                <a:miter lim="800000"/>
                <a:headEnd/>
                <a:tailEnd/>
              </a:ln>
              <a:effectLst/>
            </p:spPr>
            <p:txBody>
              <a:bodyPr>
                <a:spAutoFit/>
              </a:bodyPr>
              <a:lstStyle/>
              <a:p>
                <a:pPr eaLnBrk="0" hangingPunct="0">
                  <a:spcBef>
                    <a:spcPct val="50000"/>
                  </a:spcBef>
                </a:pPr>
                <a:r>
                  <a:rPr lang="es-ES_tradnl" b="1" dirty="0">
                    <a:solidFill>
                      <a:schemeClr val="tx1">
                        <a:lumMod val="75000"/>
                        <a:lumOff val="25000"/>
                      </a:schemeClr>
                    </a:solidFill>
                    <a:effectLst>
                      <a:outerShdw blurRad="38100" dist="38100" dir="2700000" algn="tl">
                        <a:srgbClr val="000000">
                          <a:alpha val="43137"/>
                        </a:srgbClr>
                      </a:outerShdw>
                    </a:effectLst>
                    <a:latin typeface="Times New Roman" pitchFamily="18" charset="0"/>
                  </a:rPr>
                  <a:t>Ag+</a:t>
                </a:r>
                <a:endParaRPr lang="es-ES" b="1" dirty="0">
                  <a:solidFill>
                    <a:schemeClr val="tx1">
                      <a:lumMod val="75000"/>
                      <a:lumOff val="25000"/>
                    </a:schemeClr>
                  </a:solidFill>
                  <a:effectLst>
                    <a:outerShdw blurRad="38100" dist="38100" dir="2700000" algn="tl">
                      <a:srgbClr val="000000">
                        <a:alpha val="43137"/>
                      </a:srgbClr>
                    </a:outerShdw>
                  </a:effectLst>
                  <a:latin typeface="Times New Roman" pitchFamily="18" charset="0"/>
                </a:endParaRPr>
              </a:p>
            </p:txBody>
          </p:sp>
          <p:sp>
            <p:nvSpPr>
              <p:cNvPr id="59" name="AutoShape 76"/>
              <p:cNvSpPr>
                <a:spLocks noChangeArrowheads="1"/>
              </p:cNvSpPr>
              <p:nvPr/>
            </p:nvSpPr>
            <p:spPr bwMode="auto">
              <a:xfrm rot="2106255">
                <a:off x="3762400" y="2094384"/>
                <a:ext cx="381000" cy="914400"/>
              </a:xfrm>
              <a:prstGeom prst="curvedLeftArrow">
                <a:avLst>
                  <a:gd name="adj1" fmla="val 48000"/>
                  <a:gd name="adj2" fmla="val 96000"/>
                  <a:gd name="adj3" fmla="val 33333"/>
                </a:avLst>
              </a:prstGeom>
              <a:solidFill>
                <a:schemeClr val="tx1">
                  <a:lumMod val="50000"/>
                  <a:lumOff val="50000"/>
                  <a:alpha val="70000"/>
                </a:schemeClr>
              </a:solidFill>
              <a:ln w="9525">
                <a:noFill/>
                <a:miter lim="800000"/>
                <a:headEnd/>
                <a:tailEnd/>
              </a:ln>
              <a:effectLst/>
            </p:spPr>
            <p:txBody>
              <a:bodyPr wrap="none" anchor="ctr"/>
              <a:lstStyle/>
              <a:p>
                <a:endParaRPr lang="es-ES" dirty="0">
                  <a:solidFill>
                    <a:schemeClr val="bg1">
                      <a:lumMod val="85000"/>
                    </a:schemeClr>
                  </a:solidFill>
                </a:endParaRPr>
              </a:p>
            </p:txBody>
          </p:sp>
        </p:grpSp>
        <p:sp>
          <p:nvSpPr>
            <p:cNvPr id="86" name="Text Box 103"/>
            <p:cNvSpPr txBox="1">
              <a:spLocks noChangeArrowheads="1"/>
            </p:cNvSpPr>
            <p:nvPr/>
          </p:nvSpPr>
          <p:spPr bwMode="auto">
            <a:xfrm>
              <a:off x="1331640" y="2270199"/>
              <a:ext cx="1512168" cy="366713"/>
            </a:xfrm>
            <a:prstGeom prst="rect">
              <a:avLst/>
            </a:prstGeom>
            <a:noFill/>
            <a:ln w="9525">
              <a:noFill/>
              <a:miter lim="800000"/>
              <a:headEnd/>
              <a:tailEnd/>
            </a:ln>
            <a:effectLst/>
          </p:spPr>
          <p:txBody>
            <a:bodyPr wrap="square">
              <a:spAutoFit/>
            </a:bodyPr>
            <a:lstStyle/>
            <a:p>
              <a:pPr eaLnBrk="0" hangingPunct="0">
                <a:spcBef>
                  <a:spcPct val="50000"/>
                </a:spcBef>
              </a:pPr>
              <a:r>
                <a:rPr lang="es-ES_tradnl" b="1" dirty="0" err="1">
                  <a:solidFill>
                    <a:srgbClr val="00B050"/>
                  </a:solidFill>
                  <a:latin typeface="Times New Roman" pitchFamily="18" charset="0"/>
                </a:rPr>
                <a:t>Redox</a:t>
              </a:r>
              <a:r>
                <a:rPr lang="es-ES_tradnl" b="1" dirty="0">
                  <a:solidFill>
                    <a:srgbClr val="00B050"/>
                  </a:solidFill>
                  <a:latin typeface="Times New Roman" pitchFamily="18" charset="0"/>
                </a:rPr>
                <a:t> </a:t>
              </a:r>
              <a:r>
                <a:rPr lang="es-ES_tradnl" b="1" dirty="0" err="1">
                  <a:solidFill>
                    <a:srgbClr val="00B050"/>
                  </a:solidFill>
                  <a:latin typeface="Times New Roman" pitchFamily="18" charset="0"/>
                </a:rPr>
                <a:t>Cycles</a:t>
              </a:r>
              <a:endParaRPr lang="es-ES" b="1" dirty="0">
                <a:solidFill>
                  <a:srgbClr val="00B050"/>
                </a:solidFill>
                <a:latin typeface="Times New Roman" pitchFamily="18" charset="0"/>
              </a:endParaRPr>
            </a:p>
          </p:txBody>
        </p:sp>
      </p:grpSp>
      <p:grpSp>
        <p:nvGrpSpPr>
          <p:cNvPr id="95" name="94 Grupo"/>
          <p:cNvGrpSpPr/>
          <p:nvPr/>
        </p:nvGrpSpPr>
        <p:grpSpPr>
          <a:xfrm>
            <a:off x="4932040" y="1772816"/>
            <a:ext cx="3888432" cy="1728192"/>
            <a:chOff x="5004048" y="1772816"/>
            <a:chExt cx="3888432" cy="1728192"/>
          </a:xfrm>
        </p:grpSpPr>
        <p:sp>
          <p:nvSpPr>
            <p:cNvPr id="92" name="91 Rectángulo redondeado"/>
            <p:cNvSpPr/>
            <p:nvPr/>
          </p:nvSpPr>
          <p:spPr>
            <a:xfrm>
              <a:off x="5004048" y="1772816"/>
              <a:ext cx="3888432" cy="1728192"/>
            </a:xfrm>
            <a:prstGeom prst="roundRect">
              <a:avLst/>
            </a:prstGeom>
            <a:solidFill>
              <a:schemeClr val="accent6">
                <a:lumMod val="40000"/>
                <a:lumOff val="60000"/>
                <a:alpha val="1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89" name="88 Grupo"/>
            <p:cNvGrpSpPr/>
            <p:nvPr/>
          </p:nvGrpSpPr>
          <p:grpSpPr>
            <a:xfrm>
              <a:off x="5148063" y="1844824"/>
              <a:ext cx="3600650" cy="1505446"/>
              <a:chOff x="5148063" y="1124744"/>
              <a:chExt cx="3600650" cy="1505446"/>
            </a:xfrm>
          </p:grpSpPr>
          <p:grpSp>
            <p:nvGrpSpPr>
              <p:cNvPr id="28" name="Group 107"/>
              <p:cNvGrpSpPr>
                <a:grpSpLocks/>
              </p:cNvGrpSpPr>
              <p:nvPr/>
            </p:nvGrpSpPr>
            <p:grpSpPr bwMode="auto">
              <a:xfrm>
                <a:off x="5148263" y="1555750"/>
                <a:ext cx="3600450" cy="288925"/>
                <a:chOff x="3792" y="816"/>
                <a:chExt cx="1555" cy="115"/>
              </a:xfrm>
            </p:grpSpPr>
            <p:sp>
              <p:nvSpPr>
                <p:cNvPr id="29" name="Rectangle 26" descr="20%"/>
                <p:cNvSpPr>
                  <a:spLocks noChangeArrowheads="1"/>
                </p:cNvSpPr>
                <p:nvPr/>
              </p:nvSpPr>
              <p:spPr bwMode="auto">
                <a:xfrm>
                  <a:off x="3792" y="816"/>
                  <a:ext cx="1555" cy="58"/>
                </a:xfrm>
                <a:prstGeom prst="rect">
                  <a:avLst/>
                </a:prstGeom>
                <a:solidFill>
                  <a:schemeClr val="accent1">
                    <a:lumMod val="75000"/>
                    <a:alpha val="57000"/>
                  </a:schemeClr>
                </a:solidFill>
                <a:ln w="9525">
                  <a:solidFill>
                    <a:schemeClr val="accent1">
                      <a:lumMod val="75000"/>
                    </a:schemeClr>
                  </a:solidFill>
                  <a:miter lim="800000"/>
                  <a:headEnd/>
                  <a:tailEnd/>
                </a:ln>
              </p:spPr>
              <p:txBody>
                <a:bodyPr/>
                <a:lstStyle/>
                <a:p>
                  <a:endParaRPr lang="es-ES"/>
                </a:p>
              </p:txBody>
            </p:sp>
            <p:grpSp>
              <p:nvGrpSpPr>
                <p:cNvPr id="30" name="Group 106"/>
                <p:cNvGrpSpPr>
                  <a:grpSpLocks/>
                </p:cNvGrpSpPr>
                <p:nvPr/>
              </p:nvGrpSpPr>
              <p:grpSpPr bwMode="auto">
                <a:xfrm>
                  <a:off x="3819" y="873"/>
                  <a:ext cx="1498" cy="58"/>
                  <a:chOff x="3792" y="864"/>
                  <a:chExt cx="1498" cy="58"/>
                </a:xfrm>
              </p:grpSpPr>
              <p:sp>
                <p:nvSpPr>
                  <p:cNvPr id="31" name="Oval 27"/>
                  <p:cNvSpPr>
                    <a:spLocks noChangeArrowheads="1"/>
                  </p:cNvSpPr>
                  <p:nvPr/>
                </p:nvSpPr>
                <p:spPr bwMode="auto">
                  <a:xfrm>
                    <a:off x="3792"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32" name="Oval 29"/>
                  <p:cNvSpPr>
                    <a:spLocks noChangeArrowheads="1"/>
                  </p:cNvSpPr>
                  <p:nvPr/>
                </p:nvSpPr>
                <p:spPr bwMode="auto">
                  <a:xfrm>
                    <a:off x="3888"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33" name="Oval 31"/>
                  <p:cNvSpPr>
                    <a:spLocks noChangeArrowheads="1"/>
                  </p:cNvSpPr>
                  <p:nvPr/>
                </p:nvSpPr>
                <p:spPr bwMode="auto">
                  <a:xfrm>
                    <a:off x="3984"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34" name="Oval 33"/>
                  <p:cNvSpPr>
                    <a:spLocks noChangeArrowheads="1"/>
                  </p:cNvSpPr>
                  <p:nvPr/>
                </p:nvSpPr>
                <p:spPr bwMode="auto">
                  <a:xfrm>
                    <a:off x="4080"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35" name="Oval 35"/>
                  <p:cNvSpPr>
                    <a:spLocks noChangeArrowheads="1"/>
                  </p:cNvSpPr>
                  <p:nvPr/>
                </p:nvSpPr>
                <p:spPr bwMode="auto">
                  <a:xfrm>
                    <a:off x="4176"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36" name="Oval 37"/>
                  <p:cNvSpPr>
                    <a:spLocks noChangeArrowheads="1"/>
                  </p:cNvSpPr>
                  <p:nvPr/>
                </p:nvSpPr>
                <p:spPr bwMode="auto">
                  <a:xfrm>
                    <a:off x="4368"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37" name="Oval 39"/>
                  <p:cNvSpPr>
                    <a:spLocks noChangeArrowheads="1"/>
                  </p:cNvSpPr>
                  <p:nvPr/>
                </p:nvSpPr>
                <p:spPr bwMode="auto">
                  <a:xfrm>
                    <a:off x="4464"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38" name="Oval 41"/>
                  <p:cNvSpPr>
                    <a:spLocks noChangeArrowheads="1"/>
                  </p:cNvSpPr>
                  <p:nvPr/>
                </p:nvSpPr>
                <p:spPr bwMode="auto">
                  <a:xfrm>
                    <a:off x="4560"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39" name="Oval 43"/>
                  <p:cNvSpPr>
                    <a:spLocks noChangeArrowheads="1"/>
                  </p:cNvSpPr>
                  <p:nvPr/>
                </p:nvSpPr>
                <p:spPr bwMode="auto">
                  <a:xfrm>
                    <a:off x="4656"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40" name="Oval 45"/>
                  <p:cNvSpPr>
                    <a:spLocks noChangeArrowheads="1"/>
                  </p:cNvSpPr>
                  <p:nvPr/>
                </p:nvSpPr>
                <p:spPr bwMode="auto">
                  <a:xfrm>
                    <a:off x="4752"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41" name="Oval 47"/>
                  <p:cNvSpPr>
                    <a:spLocks noChangeArrowheads="1"/>
                  </p:cNvSpPr>
                  <p:nvPr/>
                </p:nvSpPr>
                <p:spPr bwMode="auto">
                  <a:xfrm>
                    <a:off x="4848"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42" name="Oval 49"/>
                  <p:cNvSpPr>
                    <a:spLocks noChangeArrowheads="1"/>
                  </p:cNvSpPr>
                  <p:nvPr/>
                </p:nvSpPr>
                <p:spPr bwMode="auto">
                  <a:xfrm>
                    <a:off x="4944"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43" name="Oval 50"/>
                  <p:cNvSpPr>
                    <a:spLocks noChangeArrowheads="1"/>
                  </p:cNvSpPr>
                  <p:nvPr/>
                </p:nvSpPr>
                <p:spPr bwMode="auto">
                  <a:xfrm>
                    <a:off x="4272"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44" name="Oval 54"/>
                  <p:cNvSpPr>
                    <a:spLocks noChangeArrowheads="1"/>
                  </p:cNvSpPr>
                  <p:nvPr/>
                </p:nvSpPr>
                <p:spPr bwMode="auto">
                  <a:xfrm>
                    <a:off x="5040"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45" name="Oval 56"/>
                  <p:cNvSpPr>
                    <a:spLocks noChangeArrowheads="1"/>
                  </p:cNvSpPr>
                  <p:nvPr/>
                </p:nvSpPr>
                <p:spPr bwMode="auto">
                  <a:xfrm>
                    <a:off x="5136"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sp>
                <p:nvSpPr>
                  <p:cNvPr id="46" name="Oval 58"/>
                  <p:cNvSpPr>
                    <a:spLocks noChangeArrowheads="1"/>
                  </p:cNvSpPr>
                  <p:nvPr/>
                </p:nvSpPr>
                <p:spPr bwMode="auto">
                  <a:xfrm>
                    <a:off x="5232" y="864"/>
                    <a:ext cx="58" cy="58"/>
                  </a:xfrm>
                  <a:prstGeom prst="ellipse">
                    <a:avLst/>
                  </a:prstGeom>
                  <a:solidFill>
                    <a:schemeClr val="accent1">
                      <a:lumMod val="75000"/>
                    </a:schemeClr>
                  </a:solidFill>
                  <a:ln w="9525">
                    <a:solidFill>
                      <a:schemeClr val="accent1">
                        <a:lumMod val="75000"/>
                      </a:schemeClr>
                    </a:solidFill>
                    <a:round/>
                    <a:headEnd/>
                    <a:tailEnd/>
                  </a:ln>
                </p:spPr>
                <p:txBody>
                  <a:bodyPr/>
                  <a:lstStyle/>
                  <a:p>
                    <a:endParaRPr lang="es-ES"/>
                  </a:p>
                </p:txBody>
              </p:sp>
            </p:grpSp>
          </p:grpSp>
          <p:sp>
            <p:nvSpPr>
              <p:cNvPr id="48" name="Text Box 65"/>
              <p:cNvSpPr txBox="1">
                <a:spLocks noChangeArrowheads="1"/>
              </p:cNvSpPr>
              <p:nvPr/>
            </p:nvSpPr>
            <p:spPr bwMode="auto">
              <a:xfrm>
                <a:off x="5652120" y="1124744"/>
                <a:ext cx="2590800" cy="366713"/>
              </a:xfrm>
              <a:prstGeom prst="rect">
                <a:avLst/>
              </a:prstGeom>
              <a:noFill/>
              <a:ln w="9525">
                <a:noFill/>
                <a:miter lim="800000"/>
                <a:headEnd/>
                <a:tailEnd/>
              </a:ln>
              <a:effectLst/>
            </p:spPr>
            <p:txBody>
              <a:bodyPr>
                <a:spAutoFit/>
              </a:bodyPr>
              <a:lstStyle/>
              <a:p>
                <a:pPr algn="ctr" eaLnBrk="0" hangingPunct="0">
                  <a:spcBef>
                    <a:spcPct val="50000"/>
                  </a:spcBef>
                </a:pPr>
                <a:r>
                  <a:rPr lang="es-ES_tradnl" b="1" dirty="0" smtClean="0">
                    <a:solidFill>
                      <a:schemeClr val="accent6">
                        <a:lumMod val="75000"/>
                      </a:schemeClr>
                    </a:solidFill>
                    <a:latin typeface="Times New Roman" pitchFamily="18" charset="0"/>
                  </a:rPr>
                  <a:t>Metal </a:t>
                </a:r>
                <a:r>
                  <a:rPr lang="es-ES_tradnl" b="1" dirty="0">
                    <a:solidFill>
                      <a:schemeClr val="accent6">
                        <a:lumMod val="75000"/>
                      </a:schemeClr>
                    </a:solidFill>
                    <a:latin typeface="Times New Roman" pitchFamily="18" charset="0"/>
                  </a:rPr>
                  <a:t>Films</a:t>
                </a:r>
                <a:endParaRPr lang="es-ES" b="1" dirty="0">
                  <a:solidFill>
                    <a:schemeClr val="accent6">
                      <a:lumMod val="75000"/>
                    </a:schemeClr>
                  </a:solidFill>
                  <a:latin typeface="Times New Roman" pitchFamily="18" charset="0"/>
                </a:endParaRPr>
              </a:p>
            </p:txBody>
          </p:sp>
          <p:sp>
            <p:nvSpPr>
              <p:cNvPr id="87" name="Text Box 108"/>
              <p:cNvSpPr txBox="1">
                <a:spLocks noChangeArrowheads="1"/>
              </p:cNvSpPr>
              <p:nvPr/>
            </p:nvSpPr>
            <p:spPr bwMode="auto">
              <a:xfrm>
                <a:off x="5148063" y="1988840"/>
                <a:ext cx="3600401" cy="641350"/>
              </a:xfrm>
              <a:prstGeom prst="rect">
                <a:avLst/>
              </a:prstGeom>
              <a:noFill/>
              <a:ln w="9525">
                <a:noFill/>
                <a:miter lim="800000"/>
                <a:headEnd/>
                <a:tailEnd/>
              </a:ln>
              <a:effectLst/>
            </p:spPr>
            <p:txBody>
              <a:bodyPr wrap="square">
                <a:spAutoFit/>
              </a:bodyPr>
              <a:lstStyle/>
              <a:p>
                <a:pPr algn="r" eaLnBrk="0" hangingPunct="0">
                  <a:spcBef>
                    <a:spcPct val="50000"/>
                  </a:spcBef>
                </a:pPr>
                <a:r>
                  <a:rPr lang="es-ES_tradnl" b="1" dirty="0" err="1">
                    <a:solidFill>
                      <a:srgbClr val="00B0F0"/>
                    </a:solidFill>
                    <a:latin typeface="Times New Roman" pitchFamily="18" charset="0"/>
                  </a:rPr>
                  <a:t>Deposition</a:t>
                </a:r>
                <a:r>
                  <a:rPr lang="es-ES_tradnl" b="1" dirty="0">
                    <a:solidFill>
                      <a:srgbClr val="00B0F0"/>
                    </a:solidFill>
                    <a:latin typeface="Times New Roman" pitchFamily="18" charset="0"/>
                  </a:rPr>
                  <a:t>: </a:t>
                </a:r>
                <a:r>
                  <a:rPr lang="es-ES_tradnl" b="1" dirty="0" err="1" smtClean="0">
                    <a:solidFill>
                      <a:srgbClr val="00B0F0"/>
                    </a:solidFill>
                    <a:latin typeface="Times New Roman" pitchFamily="18" charset="0"/>
                  </a:rPr>
                  <a:t>Evaporation</a:t>
                </a:r>
                <a:r>
                  <a:rPr lang="es-ES_tradnl" b="1" dirty="0" smtClean="0">
                    <a:solidFill>
                      <a:srgbClr val="00B0F0"/>
                    </a:solidFill>
                    <a:latin typeface="Times New Roman" pitchFamily="18" charset="0"/>
                  </a:rPr>
                  <a:t>, Laser </a:t>
                </a:r>
                <a:r>
                  <a:rPr lang="es-ES_tradnl" b="1" dirty="0" err="1">
                    <a:solidFill>
                      <a:srgbClr val="00B0F0"/>
                    </a:solidFill>
                    <a:latin typeface="Times New Roman" pitchFamily="18" charset="0"/>
                  </a:rPr>
                  <a:t>photoreduction</a:t>
                </a:r>
                <a:endParaRPr lang="es-ES" b="1" dirty="0">
                  <a:solidFill>
                    <a:srgbClr val="00B0F0"/>
                  </a:solidFill>
                  <a:latin typeface="Times New Roman" pitchFamily="18" charset="0"/>
                </a:endParaRPr>
              </a:p>
            </p:txBody>
          </p:sp>
        </p:grpSp>
      </p:grpSp>
      <p:grpSp>
        <p:nvGrpSpPr>
          <p:cNvPr id="107" name="106 Grupo"/>
          <p:cNvGrpSpPr/>
          <p:nvPr/>
        </p:nvGrpSpPr>
        <p:grpSpPr>
          <a:xfrm>
            <a:off x="6732240" y="4437112"/>
            <a:ext cx="2232248" cy="2232248"/>
            <a:chOff x="6660232" y="4221088"/>
            <a:chExt cx="2232248" cy="2232248"/>
          </a:xfrm>
        </p:grpSpPr>
        <p:sp>
          <p:nvSpPr>
            <p:cNvPr id="106" name="105 Nube"/>
            <p:cNvSpPr/>
            <p:nvPr/>
          </p:nvSpPr>
          <p:spPr>
            <a:xfrm>
              <a:off x="6660232" y="4221088"/>
              <a:ext cx="2232248" cy="2232248"/>
            </a:xfrm>
            <a:prstGeom prst="cloud">
              <a:avLst/>
            </a:prstGeom>
            <a:solidFill>
              <a:schemeClr val="tx2">
                <a:lumMod val="20000"/>
                <a:lumOff val="80000"/>
                <a:alpha val="4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7" name="AutoShape 11"/>
            <p:cNvSpPr>
              <a:spLocks noChangeArrowheads="1"/>
            </p:cNvSpPr>
            <p:nvPr/>
          </p:nvSpPr>
          <p:spPr bwMode="auto">
            <a:xfrm>
              <a:off x="6948264" y="5085184"/>
              <a:ext cx="360039" cy="360040"/>
            </a:xfrm>
            <a:prstGeom prst="cube">
              <a:avLst>
                <a:gd name="adj" fmla="val 17634"/>
              </a:avLst>
            </a:prstGeom>
            <a:gradFill flip="none" rotWithShape="1">
              <a:gsLst>
                <a:gs pos="0">
                  <a:srgbClr val="D6B19C"/>
                </a:gs>
                <a:gs pos="30000">
                  <a:srgbClr val="D49E6C"/>
                </a:gs>
                <a:gs pos="70000">
                  <a:srgbClr val="A65528"/>
                </a:gs>
                <a:gs pos="100000">
                  <a:srgbClr val="663012"/>
                </a:gs>
              </a:gsLst>
              <a:path path="shape">
                <a:fillToRect l="50000" t="50000" r="50000" b="50000"/>
              </a:path>
              <a:tileRect/>
            </a:gradFill>
            <a:ln w="9525">
              <a:noFill/>
              <a:miter lim="800000"/>
              <a:headEnd/>
              <a:tailEnd/>
            </a:ln>
            <a:effectLst/>
          </p:spPr>
          <p:txBody>
            <a:bodyPr wrap="none" anchor="ctr"/>
            <a:lstStyle/>
            <a:p>
              <a:endParaRPr lang="es-ES"/>
            </a:p>
          </p:txBody>
        </p:sp>
        <p:grpSp>
          <p:nvGrpSpPr>
            <p:cNvPr id="98" name="Group 13"/>
            <p:cNvGrpSpPr>
              <a:grpSpLocks/>
            </p:cNvGrpSpPr>
            <p:nvPr/>
          </p:nvGrpSpPr>
          <p:grpSpPr bwMode="auto">
            <a:xfrm>
              <a:off x="7884368" y="4509120"/>
              <a:ext cx="576064" cy="504056"/>
              <a:chOff x="4401" y="6976"/>
              <a:chExt cx="1440" cy="1241"/>
            </a:xfrm>
          </p:grpSpPr>
          <p:sp>
            <p:nvSpPr>
              <p:cNvPr id="99" name="AutoShape 14"/>
              <p:cNvSpPr>
                <a:spLocks noChangeArrowheads="1"/>
              </p:cNvSpPr>
              <p:nvPr/>
            </p:nvSpPr>
            <p:spPr bwMode="auto">
              <a:xfrm>
                <a:off x="4401" y="7121"/>
                <a:ext cx="1440" cy="1012"/>
              </a:xfrm>
              <a:prstGeom prst="triangle">
                <a:avLst>
                  <a:gd name="adj" fmla="val 50000"/>
                </a:avLst>
              </a:prstGeom>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0"/>
              </a:gradFill>
              <a:ln w="9525">
                <a:noFill/>
                <a:miter lim="800000"/>
                <a:headEnd/>
                <a:tailEnd/>
              </a:ln>
            </p:spPr>
            <p:txBody>
              <a:bodyPr/>
              <a:lstStyle/>
              <a:p>
                <a:endParaRPr lang="es-ES"/>
              </a:p>
            </p:txBody>
          </p:sp>
          <p:sp>
            <p:nvSpPr>
              <p:cNvPr id="100" name="AutoShape 15"/>
              <p:cNvSpPr>
                <a:spLocks noChangeArrowheads="1"/>
              </p:cNvSpPr>
              <p:nvPr/>
            </p:nvSpPr>
            <p:spPr bwMode="auto">
              <a:xfrm rot="14067285" flipH="1">
                <a:off x="4903" y="7542"/>
                <a:ext cx="1241" cy="110"/>
              </a:xfrm>
              <a:custGeom>
                <a:avLst/>
                <a:gdLst>
                  <a:gd name="G0" fmla="+- 2713 0 0"/>
                  <a:gd name="G1" fmla="+- 21600 0 2713"/>
                  <a:gd name="G2" fmla="*/ 2713 1 2"/>
                  <a:gd name="G3" fmla="+- 21600 0 G2"/>
                  <a:gd name="G4" fmla="+/ 2713 21600 2"/>
                  <a:gd name="G5" fmla="+/ G1 0 2"/>
                  <a:gd name="G6" fmla="*/ 21600 21600 2713"/>
                  <a:gd name="G7" fmla="*/ G6 1 2"/>
                  <a:gd name="G8" fmla="+- 21600 0 G7"/>
                  <a:gd name="G9" fmla="*/ 21600 1 2"/>
                  <a:gd name="G10" fmla="+- 2713 0 G9"/>
                  <a:gd name="G11" fmla="?: G10 G8 0"/>
                  <a:gd name="G12" fmla="?: G10 G7 21600"/>
                  <a:gd name="T0" fmla="*/ 20243 w 21600"/>
                  <a:gd name="T1" fmla="*/ 10800 h 21600"/>
                  <a:gd name="T2" fmla="*/ 10800 w 21600"/>
                  <a:gd name="T3" fmla="*/ 21600 h 21600"/>
                  <a:gd name="T4" fmla="*/ 1357 w 21600"/>
                  <a:gd name="T5" fmla="*/ 10800 h 21600"/>
                  <a:gd name="T6" fmla="*/ 10800 w 21600"/>
                  <a:gd name="T7" fmla="*/ 0 h 21600"/>
                  <a:gd name="T8" fmla="*/ 3157 w 21600"/>
                  <a:gd name="T9" fmla="*/ 3157 h 21600"/>
                  <a:gd name="T10" fmla="*/ 18443 w 21600"/>
                  <a:gd name="T11" fmla="*/ 18443 h 21600"/>
                </a:gdLst>
                <a:ahLst/>
                <a:cxnLst>
                  <a:cxn ang="0">
                    <a:pos x="T0" y="T1"/>
                  </a:cxn>
                  <a:cxn ang="0">
                    <a:pos x="T2" y="T3"/>
                  </a:cxn>
                  <a:cxn ang="0">
                    <a:pos x="T4" y="T5"/>
                  </a:cxn>
                  <a:cxn ang="0">
                    <a:pos x="T6" y="T7"/>
                  </a:cxn>
                </a:cxnLst>
                <a:rect l="T8" t="T9" r="T10" b="T11"/>
                <a:pathLst>
                  <a:path w="21600" h="21600">
                    <a:moveTo>
                      <a:pt x="0" y="0"/>
                    </a:moveTo>
                    <a:lnTo>
                      <a:pt x="2713" y="21600"/>
                    </a:lnTo>
                    <a:lnTo>
                      <a:pt x="18887" y="21600"/>
                    </a:lnTo>
                    <a:lnTo>
                      <a:pt x="21600" y="0"/>
                    </a:lnTo>
                    <a:close/>
                  </a:path>
                </a:pathLst>
              </a:cu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0"/>
              </a:gradFill>
              <a:ln w="9525">
                <a:noFill/>
                <a:miter lim="800000"/>
                <a:headEnd/>
                <a:tailEnd/>
              </a:ln>
            </p:spPr>
            <p:txBody>
              <a:bodyPr/>
              <a:lstStyle/>
              <a:p>
                <a:endParaRPr lang="es-ES"/>
              </a:p>
            </p:txBody>
          </p:sp>
        </p:grpSp>
        <p:pic>
          <p:nvPicPr>
            <p:cNvPr id="101" name="Picture 22" descr="250px-Truncatedcuboctahedron"/>
            <p:cNvPicPr>
              <a:picLocks noChangeAspect="1" noChangeArrowheads="1"/>
            </p:cNvPicPr>
            <p:nvPr/>
          </p:nvPicPr>
          <p:blipFill>
            <a:blip r:embed="rId2" cstate="print">
              <a:clrChange>
                <a:clrFrom>
                  <a:srgbClr val="FFFFFF"/>
                </a:clrFrom>
                <a:clrTo>
                  <a:srgbClr val="FFFFFF">
                    <a:alpha val="0"/>
                  </a:srgbClr>
                </a:clrTo>
              </a:clrChange>
              <a:grayscl/>
            </a:blip>
            <a:srcRect/>
            <a:stretch>
              <a:fillRect/>
            </a:stretch>
          </p:blipFill>
          <p:spPr bwMode="auto">
            <a:xfrm>
              <a:off x="7092280" y="5517232"/>
              <a:ext cx="495959" cy="504056"/>
            </a:xfrm>
            <a:prstGeom prst="rect">
              <a:avLst/>
            </a:prstGeom>
            <a:noFill/>
          </p:spPr>
        </p:pic>
        <p:sp>
          <p:nvSpPr>
            <p:cNvPr id="102" name="AutoShape 24"/>
            <p:cNvSpPr>
              <a:spLocks noChangeArrowheads="1"/>
            </p:cNvSpPr>
            <p:nvPr/>
          </p:nvSpPr>
          <p:spPr bwMode="auto">
            <a:xfrm>
              <a:off x="7740352" y="5085184"/>
              <a:ext cx="864096" cy="144016"/>
            </a:xfrm>
            <a:prstGeom prst="roundRect">
              <a:avLst>
                <a:gd name="adj" fmla="val 50000"/>
              </a:avLst>
            </a:prstGeom>
            <a:gradFill flip="none" rotWithShape="1">
              <a:gsLst>
                <a:gs pos="0">
                  <a:srgbClr val="DDEBCF"/>
                </a:gs>
                <a:gs pos="50000">
                  <a:srgbClr val="9CB86E"/>
                </a:gs>
                <a:gs pos="100000">
                  <a:srgbClr val="156B13"/>
                </a:gs>
              </a:gsLst>
              <a:path path="shape">
                <a:fillToRect l="50000" t="50000" r="50000" b="50000"/>
              </a:path>
              <a:tileRect/>
            </a:gradFill>
            <a:ln w="9525">
              <a:noFill/>
              <a:round/>
              <a:headEnd/>
              <a:tailEnd/>
            </a:ln>
            <a:effectLst/>
          </p:spPr>
          <p:txBody>
            <a:bodyPr wrap="none" anchor="ctr"/>
            <a:lstStyle/>
            <a:p>
              <a:endParaRPr lang="es-ES"/>
            </a:p>
          </p:txBody>
        </p:sp>
        <p:sp>
          <p:nvSpPr>
            <p:cNvPr id="103" name="Oval 60"/>
            <p:cNvSpPr>
              <a:spLocks noChangeArrowheads="1"/>
            </p:cNvSpPr>
            <p:nvPr/>
          </p:nvSpPr>
          <p:spPr bwMode="auto">
            <a:xfrm>
              <a:off x="7308304" y="4653136"/>
              <a:ext cx="432048" cy="432048"/>
            </a:xfrm>
            <a:prstGeom prst="ellipse">
              <a:avLst/>
            </a:prstGeom>
            <a:gradFill rotWithShape="1">
              <a:gsLst>
                <a:gs pos="0">
                  <a:srgbClr val="FFCC00"/>
                </a:gs>
                <a:gs pos="100000">
                  <a:srgbClr val="FFCC00">
                    <a:gamma/>
                    <a:shade val="46275"/>
                    <a:invGamma/>
                  </a:srgbClr>
                </a:gs>
              </a:gsLst>
              <a:path path="shape">
                <a:fillToRect l="50000" t="50000" r="50000" b="50000"/>
              </a:path>
            </a:gradFill>
            <a:ln w="9525">
              <a:noFill/>
              <a:round/>
              <a:headEnd/>
              <a:tailEnd/>
            </a:ln>
          </p:spPr>
          <p:txBody>
            <a:bodyPr/>
            <a:lstStyle/>
            <a:p>
              <a:endParaRPr lang="es-ES"/>
            </a:p>
          </p:txBody>
        </p:sp>
        <p:sp>
          <p:nvSpPr>
            <p:cNvPr id="104" name="AutoShape 92"/>
            <p:cNvSpPr>
              <a:spLocks noChangeArrowheads="1"/>
            </p:cNvSpPr>
            <p:nvPr/>
          </p:nvSpPr>
          <p:spPr bwMode="auto">
            <a:xfrm>
              <a:off x="7740352" y="5301208"/>
              <a:ext cx="648072" cy="648072"/>
            </a:xfrm>
            <a:prstGeom prst="star8">
              <a:avLst>
                <a:gd name="adj" fmla="val 21764"/>
              </a:avLst>
            </a:prstGeom>
            <a:gradFill flip="none" rotWithShape="1">
              <a:gsLst>
                <a:gs pos="0">
                  <a:schemeClr val="tx2">
                    <a:lumMod val="60000"/>
                    <a:lumOff val="40000"/>
                  </a:schemeClr>
                </a:gs>
                <a:gs pos="100000">
                  <a:srgbClr val="4D4D4D">
                    <a:gamma/>
                    <a:tint val="25490"/>
                    <a:invGamma/>
                  </a:srgbClr>
                </a:gs>
              </a:gsLst>
              <a:path path="circle">
                <a:fillToRect l="50000" t="50000" r="50000" b="50000"/>
              </a:path>
              <a:tileRect/>
            </a:gradFill>
            <a:ln w="25400">
              <a:solidFill>
                <a:schemeClr val="accent3">
                  <a:lumMod val="75000"/>
                </a:schemeClr>
              </a:solidFill>
              <a:miter lim="800000"/>
              <a:headEnd/>
              <a:tailEnd/>
            </a:ln>
            <a:effectLst/>
          </p:spPr>
          <p:txBody>
            <a:bodyPr wrap="none" anchor="ctr"/>
            <a:lstStyle/>
            <a:p>
              <a:endParaRPr lang="es-ES"/>
            </a:p>
          </p:txBody>
        </p:sp>
      </p:grpSp>
      <p:sp>
        <p:nvSpPr>
          <p:cNvPr id="110" name="109 Cheurón"/>
          <p:cNvSpPr/>
          <p:nvPr/>
        </p:nvSpPr>
        <p:spPr>
          <a:xfrm>
            <a:off x="6275809" y="4509120"/>
            <a:ext cx="566539" cy="720080"/>
          </a:xfrm>
          <a:prstGeom prst="chevron">
            <a:avLst/>
          </a:prstGeom>
          <a:solidFill>
            <a:schemeClr val="tx2">
              <a:lumMod val="40000"/>
              <a:lumOff val="60000"/>
              <a:alpha val="6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ppt_w</p:attrName>
                                        </p:attrNameLst>
                                      </p:cBhvr>
                                      <p:tavLst>
                                        <p:tav tm="0">
                                          <p:val>
                                            <p:strVal val="#ppt_w*0.05"/>
                                          </p:val>
                                        </p:tav>
                                        <p:tav tm="100000">
                                          <p:val>
                                            <p:strVal val="#ppt_w"/>
                                          </p:val>
                                        </p:tav>
                                      </p:tavLst>
                                    </p:anim>
                                    <p:anim calcmode="lin" valueType="num">
                                      <p:cBhvr>
                                        <p:cTn id="8" dur="500" fill="hold"/>
                                        <p:tgtEl>
                                          <p:spTgt spid="94"/>
                                        </p:tgtEl>
                                        <p:attrNameLst>
                                          <p:attrName>ppt_h</p:attrName>
                                        </p:attrNameLst>
                                      </p:cBhvr>
                                      <p:tavLst>
                                        <p:tav tm="0">
                                          <p:val>
                                            <p:strVal val="#ppt_h"/>
                                          </p:val>
                                        </p:tav>
                                        <p:tav tm="100000">
                                          <p:val>
                                            <p:strVal val="#ppt_h"/>
                                          </p:val>
                                        </p:tav>
                                      </p:tavLst>
                                    </p:anim>
                                    <p:anim calcmode="lin" valueType="num">
                                      <p:cBhvr>
                                        <p:cTn id="9" dur="500" fill="hold"/>
                                        <p:tgtEl>
                                          <p:spTgt spid="94"/>
                                        </p:tgtEl>
                                        <p:attrNameLst>
                                          <p:attrName>ppt_x</p:attrName>
                                        </p:attrNameLst>
                                      </p:cBhvr>
                                      <p:tavLst>
                                        <p:tav tm="0">
                                          <p:val>
                                            <p:strVal val="#ppt_x-.2"/>
                                          </p:val>
                                        </p:tav>
                                        <p:tav tm="100000">
                                          <p:val>
                                            <p:strVal val="#ppt_x"/>
                                          </p:val>
                                        </p:tav>
                                      </p:tavLst>
                                    </p:anim>
                                    <p:anim calcmode="lin" valueType="num">
                                      <p:cBhvr>
                                        <p:cTn id="10" dur="500" fill="hold"/>
                                        <p:tgtEl>
                                          <p:spTgt spid="94"/>
                                        </p:tgtEl>
                                        <p:attrNameLst>
                                          <p:attrName>ppt_y</p:attrName>
                                        </p:attrNameLst>
                                      </p:cBhvr>
                                      <p:tavLst>
                                        <p:tav tm="0">
                                          <p:val>
                                            <p:strVal val="#ppt_y"/>
                                          </p:val>
                                        </p:tav>
                                        <p:tav tm="100000">
                                          <p:val>
                                            <p:strVal val="#ppt_y"/>
                                          </p:val>
                                        </p:tav>
                                      </p:tavLst>
                                    </p:anim>
                                    <p:animEffect transition="in" filter="fade">
                                      <p:cBhvr>
                                        <p:cTn id="11" dur="500"/>
                                        <p:tgtEl>
                                          <p:spTgt spid="9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strVal val="#ppt_w*0.05"/>
                                          </p:val>
                                        </p:tav>
                                        <p:tav tm="100000">
                                          <p:val>
                                            <p:strVal val="#ppt_w"/>
                                          </p:val>
                                        </p:tav>
                                      </p:tavLst>
                                    </p:anim>
                                    <p:anim calcmode="lin" valueType="num">
                                      <p:cBhvr>
                                        <p:cTn id="17" dur="500" fill="hold"/>
                                        <p:tgtEl>
                                          <p:spTgt spid="95"/>
                                        </p:tgtEl>
                                        <p:attrNameLst>
                                          <p:attrName>ppt_h</p:attrName>
                                        </p:attrNameLst>
                                      </p:cBhvr>
                                      <p:tavLst>
                                        <p:tav tm="0">
                                          <p:val>
                                            <p:strVal val="#ppt_h"/>
                                          </p:val>
                                        </p:tav>
                                        <p:tav tm="100000">
                                          <p:val>
                                            <p:strVal val="#ppt_h"/>
                                          </p:val>
                                        </p:tav>
                                      </p:tavLst>
                                    </p:anim>
                                    <p:anim calcmode="lin" valueType="num">
                                      <p:cBhvr>
                                        <p:cTn id="18" dur="500" fill="hold"/>
                                        <p:tgtEl>
                                          <p:spTgt spid="95"/>
                                        </p:tgtEl>
                                        <p:attrNameLst>
                                          <p:attrName>ppt_x</p:attrName>
                                        </p:attrNameLst>
                                      </p:cBhvr>
                                      <p:tavLst>
                                        <p:tav tm="0">
                                          <p:val>
                                            <p:strVal val="#ppt_x-.2"/>
                                          </p:val>
                                        </p:tav>
                                        <p:tav tm="100000">
                                          <p:val>
                                            <p:strVal val="#ppt_x"/>
                                          </p:val>
                                        </p:tav>
                                      </p:tavLst>
                                    </p:anim>
                                    <p:anim calcmode="lin" valueType="num">
                                      <p:cBhvr>
                                        <p:cTn id="19" dur="500" fill="hold"/>
                                        <p:tgtEl>
                                          <p:spTgt spid="95"/>
                                        </p:tgtEl>
                                        <p:attrNameLst>
                                          <p:attrName>ppt_y</p:attrName>
                                        </p:attrNameLst>
                                      </p:cBhvr>
                                      <p:tavLst>
                                        <p:tav tm="0">
                                          <p:val>
                                            <p:strVal val="#ppt_y"/>
                                          </p:val>
                                        </p:tav>
                                        <p:tav tm="100000">
                                          <p:val>
                                            <p:strVal val="#ppt_y"/>
                                          </p:val>
                                        </p:tav>
                                      </p:tavLst>
                                    </p:anim>
                                    <p:animEffect transition="in" filter="fade">
                                      <p:cBhvr>
                                        <p:cTn id="20" dur="500"/>
                                        <p:tgtEl>
                                          <p:spTgt spid="95"/>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p:cTn id="25" dur="500" fill="hold"/>
                                        <p:tgtEl>
                                          <p:spTgt spid="96"/>
                                        </p:tgtEl>
                                        <p:attrNameLst>
                                          <p:attrName>ppt_w</p:attrName>
                                        </p:attrNameLst>
                                      </p:cBhvr>
                                      <p:tavLst>
                                        <p:tav tm="0">
                                          <p:val>
                                            <p:strVal val="#ppt_w*0.05"/>
                                          </p:val>
                                        </p:tav>
                                        <p:tav tm="100000">
                                          <p:val>
                                            <p:strVal val="#ppt_w"/>
                                          </p:val>
                                        </p:tav>
                                      </p:tavLst>
                                    </p:anim>
                                    <p:anim calcmode="lin" valueType="num">
                                      <p:cBhvr>
                                        <p:cTn id="26" dur="500" fill="hold"/>
                                        <p:tgtEl>
                                          <p:spTgt spid="96"/>
                                        </p:tgtEl>
                                        <p:attrNameLst>
                                          <p:attrName>ppt_h</p:attrName>
                                        </p:attrNameLst>
                                      </p:cBhvr>
                                      <p:tavLst>
                                        <p:tav tm="0">
                                          <p:val>
                                            <p:strVal val="#ppt_h"/>
                                          </p:val>
                                        </p:tav>
                                        <p:tav tm="100000">
                                          <p:val>
                                            <p:strVal val="#ppt_h"/>
                                          </p:val>
                                        </p:tav>
                                      </p:tavLst>
                                    </p:anim>
                                    <p:anim calcmode="lin" valueType="num">
                                      <p:cBhvr>
                                        <p:cTn id="27" dur="500" fill="hold"/>
                                        <p:tgtEl>
                                          <p:spTgt spid="96"/>
                                        </p:tgtEl>
                                        <p:attrNameLst>
                                          <p:attrName>ppt_x</p:attrName>
                                        </p:attrNameLst>
                                      </p:cBhvr>
                                      <p:tavLst>
                                        <p:tav tm="0">
                                          <p:val>
                                            <p:strVal val="#ppt_x-.2"/>
                                          </p:val>
                                        </p:tav>
                                        <p:tav tm="100000">
                                          <p:val>
                                            <p:strVal val="#ppt_x"/>
                                          </p:val>
                                        </p:tav>
                                      </p:tavLst>
                                    </p:anim>
                                    <p:anim calcmode="lin" valueType="num">
                                      <p:cBhvr>
                                        <p:cTn id="28" dur="500" fill="hold"/>
                                        <p:tgtEl>
                                          <p:spTgt spid="96"/>
                                        </p:tgtEl>
                                        <p:attrNameLst>
                                          <p:attrName>ppt_y</p:attrName>
                                        </p:attrNameLst>
                                      </p:cBhvr>
                                      <p:tavLst>
                                        <p:tav tm="0">
                                          <p:val>
                                            <p:strVal val="#ppt_y"/>
                                          </p:val>
                                        </p:tav>
                                        <p:tav tm="100000">
                                          <p:val>
                                            <p:strVal val="#ppt_y"/>
                                          </p:val>
                                        </p:tav>
                                      </p:tavLst>
                                    </p:anim>
                                    <p:animEffect transition="in" filter="fade">
                                      <p:cBhvr>
                                        <p:cTn id="29" dur="500"/>
                                        <p:tgtEl>
                                          <p:spTgt spid="96"/>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110"/>
                                        </p:tgtEl>
                                        <p:attrNameLst>
                                          <p:attrName>style.visibility</p:attrName>
                                        </p:attrNameLst>
                                      </p:cBhvr>
                                      <p:to>
                                        <p:strVal val="visible"/>
                                      </p:to>
                                    </p:set>
                                    <p:anim calcmode="lin" valueType="num">
                                      <p:cBhvr>
                                        <p:cTn id="34" dur="500" fill="hold"/>
                                        <p:tgtEl>
                                          <p:spTgt spid="110"/>
                                        </p:tgtEl>
                                        <p:attrNameLst>
                                          <p:attrName>ppt_w</p:attrName>
                                        </p:attrNameLst>
                                      </p:cBhvr>
                                      <p:tavLst>
                                        <p:tav tm="0">
                                          <p:val>
                                            <p:fltVal val="0"/>
                                          </p:val>
                                        </p:tav>
                                        <p:tav tm="100000">
                                          <p:val>
                                            <p:strVal val="#ppt_w"/>
                                          </p:val>
                                        </p:tav>
                                      </p:tavLst>
                                    </p:anim>
                                    <p:anim calcmode="lin" valueType="num">
                                      <p:cBhvr>
                                        <p:cTn id="35" dur="500" fill="hold"/>
                                        <p:tgtEl>
                                          <p:spTgt spid="11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17" presetClass="entr" presetSubtype="10" fill="hold" nodeType="afterEffect">
                                  <p:stCondLst>
                                    <p:cond delay="0"/>
                                  </p:stCondLst>
                                  <p:childTnLst>
                                    <p:set>
                                      <p:cBhvr>
                                        <p:cTn id="38" dur="1" fill="hold">
                                          <p:stCondLst>
                                            <p:cond delay="0"/>
                                          </p:stCondLst>
                                        </p:cTn>
                                        <p:tgtEl>
                                          <p:spTgt spid="107"/>
                                        </p:tgtEl>
                                        <p:attrNameLst>
                                          <p:attrName>style.visibility</p:attrName>
                                        </p:attrNameLst>
                                      </p:cBhvr>
                                      <p:to>
                                        <p:strVal val="visible"/>
                                      </p:to>
                                    </p:set>
                                    <p:anim calcmode="lin" valueType="num">
                                      <p:cBhvr>
                                        <p:cTn id="39" dur="500" fill="hold"/>
                                        <p:tgtEl>
                                          <p:spTgt spid="107"/>
                                        </p:tgtEl>
                                        <p:attrNameLst>
                                          <p:attrName>ppt_w</p:attrName>
                                        </p:attrNameLst>
                                      </p:cBhvr>
                                      <p:tavLst>
                                        <p:tav tm="0">
                                          <p:val>
                                            <p:fltVal val="0"/>
                                          </p:val>
                                        </p:tav>
                                        <p:tav tm="100000">
                                          <p:val>
                                            <p:strVal val="#ppt_w"/>
                                          </p:val>
                                        </p:tav>
                                      </p:tavLst>
                                    </p:anim>
                                    <p:anim calcmode="lin" valueType="num">
                                      <p:cBhvr>
                                        <p:cTn id="40" dur="500" fill="hold"/>
                                        <p:tgtEl>
                                          <p:spTgt spid="1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9634" name="Object 2"/>
          <p:cNvGraphicFramePr>
            <a:graphicFrameLocks noChangeAspect="1"/>
          </p:cNvGraphicFramePr>
          <p:nvPr/>
        </p:nvGraphicFramePr>
        <p:xfrm>
          <a:off x="2771799" y="548680"/>
          <a:ext cx="4895163" cy="5544616"/>
        </p:xfrm>
        <a:graphic>
          <a:graphicData uri="http://schemas.openxmlformats.org/presentationml/2006/ole">
            <p:oleObj spid="_x0000_s69634" name="Graph" r:id="rId3" imgW="2560320" imgH="2900160" progId="Origin50.Graph">
              <p:embed/>
            </p:oleObj>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complejo ThT-BAm1-42.PNG"/>
          <p:cNvPicPr/>
          <p:nvPr/>
        </p:nvPicPr>
        <p:blipFill>
          <a:blip r:embed="rId3" cstate="print"/>
          <a:stretch>
            <a:fillRect/>
          </a:stretch>
        </p:blipFill>
        <p:spPr>
          <a:xfrm>
            <a:off x="1187625" y="188640"/>
            <a:ext cx="2952328" cy="3096344"/>
          </a:xfrm>
          <a:prstGeom prst="rect">
            <a:avLst/>
          </a:prstGeom>
        </p:spPr>
      </p:pic>
      <p:graphicFrame>
        <p:nvGraphicFramePr>
          <p:cNvPr id="72705" name="Object 1"/>
          <p:cNvGraphicFramePr>
            <a:graphicFrameLocks noChangeAspect="1"/>
          </p:cNvGraphicFramePr>
          <p:nvPr/>
        </p:nvGraphicFramePr>
        <p:xfrm>
          <a:off x="3275856" y="2780928"/>
          <a:ext cx="5599113" cy="3921125"/>
        </p:xfrm>
        <a:graphic>
          <a:graphicData uri="http://schemas.openxmlformats.org/presentationml/2006/ole">
            <p:oleObj spid="_x0000_s72705" name="Graph" r:id="rId4" imgW="4131360" imgH="2901600" progId="Origin50.Graph">
              <p:embed/>
            </p:oleObj>
          </a:graphicData>
        </a:graphic>
      </p:graphicFrame>
      <p:sp>
        <p:nvSpPr>
          <p:cNvPr id="6" name="5 CuadroTexto"/>
          <p:cNvSpPr txBox="1"/>
          <p:nvPr/>
        </p:nvSpPr>
        <p:spPr>
          <a:xfrm>
            <a:off x="4427984" y="620688"/>
            <a:ext cx="4320480" cy="1754326"/>
          </a:xfrm>
          <a:prstGeom prst="rect">
            <a:avLst/>
          </a:prstGeom>
          <a:noFill/>
        </p:spPr>
        <p:txBody>
          <a:bodyPr wrap="square" rtlCol="0">
            <a:spAutoFit/>
          </a:bodyPr>
          <a:lstStyle/>
          <a:p>
            <a:r>
              <a:rPr lang="es-ES" b="1" dirty="0" smtClean="0">
                <a:solidFill>
                  <a:srgbClr val="0000FF"/>
                </a:solidFill>
                <a:latin typeface="Arial Black" pitchFamily="34" charset="0"/>
              </a:rPr>
              <a:t>ThT- </a:t>
            </a:r>
            <a:r>
              <a:rPr lang="el-GR" b="1" dirty="0" smtClean="0">
                <a:solidFill>
                  <a:srgbClr val="0000FF"/>
                </a:solidFill>
                <a:latin typeface="Arial Black" pitchFamily="34" charset="0"/>
                <a:cs typeface="Times New Roman"/>
              </a:rPr>
              <a:t>β</a:t>
            </a:r>
            <a:r>
              <a:rPr lang="es-ES" b="1" dirty="0" smtClean="0">
                <a:solidFill>
                  <a:srgbClr val="0000FF"/>
                </a:solidFill>
                <a:latin typeface="Arial Black" pitchFamily="34" charset="0"/>
                <a:cs typeface="Times New Roman"/>
              </a:rPr>
              <a:t>-amyloid complex</a:t>
            </a:r>
          </a:p>
          <a:p>
            <a:endParaRPr lang="es-ES" dirty="0" smtClean="0">
              <a:latin typeface="Times New Roman"/>
              <a:cs typeface="Times New Roman"/>
            </a:endParaRPr>
          </a:p>
          <a:p>
            <a:endParaRPr lang="es-ES" dirty="0" smtClean="0">
              <a:latin typeface="Times New Roman"/>
              <a:cs typeface="Times New Roman"/>
            </a:endParaRPr>
          </a:p>
          <a:p>
            <a:endParaRPr lang="es-ES" dirty="0" smtClean="0">
              <a:latin typeface="Times New Roman"/>
              <a:cs typeface="Times New Roman"/>
            </a:endParaRPr>
          </a:p>
          <a:p>
            <a:r>
              <a:rPr lang="es-ES" dirty="0" smtClean="0">
                <a:solidFill>
                  <a:srgbClr val="D60093"/>
                </a:solidFill>
                <a:latin typeface="Segoe UI Semibold" pitchFamily="34" charset="0"/>
                <a:cs typeface="Times New Roman"/>
              </a:rPr>
              <a:t>The effect of  [</a:t>
            </a:r>
            <a:r>
              <a:rPr lang="el-GR" dirty="0" smtClean="0">
                <a:solidFill>
                  <a:srgbClr val="D60093"/>
                </a:solidFill>
                <a:latin typeface="Segoe UI Semibold" pitchFamily="34" charset="0"/>
                <a:cs typeface="Times New Roman"/>
              </a:rPr>
              <a:t>β</a:t>
            </a:r>
            <a:r>
              <a:rPr lang="es-ES" dirty="0" smtClean="0">
                <a:solidFill>
                  <a:srgbClr val="D60093"/>
                </a:solidFill>
                <a:latin typeface="Segoe UI Semibold" pitchFamily="34" charset="0"/>
                <a:cs typeface="Times New Roman"/>
              </a:rPr>
              <a:t>-amyloid] on the SERS spectra on Ag nanostars  </a:t>
            </a:r>
            <a:endParaRPr lang="es-ES" dirty="0">
              <a:solidFill>
                <a:srgbClr val="D60093"/>
              </a:solidFill>
              <a:latin typeface="Segoe UI Semibold"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4 Imagen"/>
          <p:cNvPicPr/>
          <p:nvPr/>
        </p:nvPicPr>
        <p:blipFill>
          <a:blip r:embed="rId2" cstate="print"/>
          <a:srcRect/>
          <a:stretch>
            <a:fillRect/>
          </a:stretch>
        </p:blipFill>
        <p:spPr bwMode="auto">
          <a:xfrm>
            <a:off x="1547664" y="1124744"/>
            <a:ext cx="6696744" cy="46805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778098"/>
          </a:xfrm>
        </p:spPr>
        <p:txBody>
          <a:bodyPr>
            <a:normAutofit/>
          </a:bodyPr>
          <a:lstStyle/>
          <a:p>
            <a:pPr algn="ctr"/>
            <a:r>
              <a:rPr lang="en-US" sz="3600" dirty="0" smtClean="0"/>
              <a:t>Conclusions</a:t>
            </a:r>
            <a:endParaRPr lang="en-US" sz="3600" dirty="0"/>
          </a:p>
        </p:txBody>
      </p:sp>
      <p:sp>
        <p:nvSpPr>
          <p:cNvPr id="4" name="3 Marcador de contenido"/>
          <p:cNvSpPr txBox="1">
            <a:spLocks noGrp="1"/>
          </p:cNvSpPr>
          <p:nvPr>
            <p:ph idx="1"/>
          </p:nvPr>
        </p:nvSpPr>
        <p:spPr>
          <a:xfrm>
            <a:off x="1115616" y="908720"/>
            <a:ext cx="7704856" cy="5940088"/>
          </a:xfrm>
          <a:prstGeom prst="rect">
            <a:avLst/>
          </a:prstGeom>
          <a:noFill/>
        </p:spPr>
        <p:txBody>
          <a:bodyPr wrap="square" rtlCol="0">
            <a:spAutoFit/>
          </a:bodyPr>
          <a:lstStyle/>
          <a:p>
            <a:pPr algn="just">
              <a:lnSpc>
                <a:spcPct val="150000"/>
              </a:lnSpc>
              <a:spcAft>
                <a:spcPts val="600"/>
              </a:spcAft>
              <a:buFont typeface="Wingdings" pitchFamily="2" charset="2"/>
              <a:buChar char="ü"/>
            </a:pPr>
            <a:r>
              <a:rPr lang="en-US" sz="2000" dirty="0" smtClean="0">
                <a:solidFill>
                  <a:schemeClr val="accent3">
                    <a:lumMod val="50000"/>
                  </a:schemeClr>
                </a:solidFill>
              </a:rPr>
              <a:t>A simple method of nanostructure fabrication with </a:t>
            </a:r>
            <a:r>
              <a:rPr lang="en-US" sz="2000" b="1" dirty="0" smtClean="0">
                <a:solidFill>
                  <a:schemeClr val="accent3">
                    <a:lumMod val="50000"/>
                  </a:schemeClr>
                </a:solidFill>
              </a:rPr>
              <a:t>high sensitivity</a:t>
            </a:r>
            <a:r>
              <a:rPr lang="en-US" sz="2000" dirty="0" smtClean="0">
                <a:solidFill>
                  <a:schemeClr val="accent3">
                    <a:lumMod val="50000"/>
                  </a:schemeClr>
                </a:solidFill>
              </a:rPr>
              <a:t> in SERS technique has been developed.</a:t>
            </a:r>
          </a:p>
          <a:p>
            <a:pPr algn="just">
              <a:lnSpc>
                <a:spcPct val="150000"/>
              </a:lnSpc>
              <a:spcAft>
                <a:spcPts val="600"/>
              </a:spcAft>
              <a:buFont typeface="Wingdings" pitchFamily="2" charset="2"/>
              <a:buChar char="ü"/>
            </a:pPr>
            <a:r>
              <a:rPr lang="en-US" sz="2000" dirty="0" smtClean="0">
                <a:solidFill>
                  <a:schemeClr val="accent3">
                    <a:lumMod val="50000"/>
                  </a:schemeClr>
                </a:solidFill>
              </a:rPr>
              <a:t>This method allows higher reproducibility in SERS measurements </a:t>
            </a:r>
            <a:r>
              <a:rPr lang="en-US" sz="2000" b="1" dirty="0" smtClean="0">
                <a:solidFill>
                  <a:schemeClr val="accent3">
                    <a:lumMod val="50000"/>
                  </a:schemeClr>
                </a:solidFill>
              </a:rPr>
              <a:t>without aggregation.</a:t>
            </a:r>
            <a:r>
              <a:rPr lang="en-US" sz="2000" dirty="0" smtClean="0">
                <a:solidFill>
                  <a:schemeClr val="accent3">
                    <a:lumMod val="50000"/>
                  </a:schemeClr>
                </a:solidFill>
              </a:rPr>
              <a:t> </a:t>
            </a:r>
          </a:p>
          <a:p>
            <a:pPr algn="just">
              <a:lnSpc>
                <a:spcPct val="150000"/>
              </a:lnSpc>
              <a:spcAft>
                <a:spcPts val="600"/>
              </a:spcAft>
              <a:buFont typeface="Wingdings" pitchFamily="2" charset="2"/>
              <a:buChar char="ü"/>
            </a:pPr>
            <a:r>
              <a:rPr lang="en-US" sz="2000" dirty="0" smtClean="0">
                <a:solidFill>
                  <a:schemeClr val="accent3">
                    <a:lumMod val="50000"/>
                  </a:schemeClr>
                </a:solidFill>
              </a:rPr>
              <a:t>Congo Red and Thioflavine T dyes were detected at </a:t>
            </a:r>
            <a:r>
              <a:rPr lang="en-US" sz="2000" b="1" dirty="0" smtClean="0">
                <a:solidFill>
                  <a:schemeClr val="accent3">
                    <a:lumMod val="50000"/>
                  </a:schemeClr>
                </a:solidFill>
              </a:rPr>
              <a:t>low concentrations</a:t>
            </a:r>
            <a:r>
              <a:rPr lang="en-US" sz="2000" dirty="0" smtClean="0">
                <a:solidFill>
                  <a:schemeClr val="accent3">
                    <a:lumMod val="50000"/>
                  </a:schemeClr>
                </a:solidFill>
              </a:rPr>
              <a:t>. </a:t>
            </a:r>
          </a:p>
          <a:p>
            <a:pPr algn="just">
              <a:lnSpc>
                <a:spcPct val="150000"/>
              </a:lnSpc>
              <a:spcAft>
                <a:spcPts val="600"/>
              </a:spcAft>
              <a:buFont typeface="Wingdings" pitchFamily="2" charset="2"/>
              <a:buChar char="ü"/>
            </a:pPr>
            <a:r>
              <a:rPr lang="en-US" sz="2000" dirty="0" smtClean="0">
                <a:solidFill>
                  <a:schemeClr val="accent3">
                    <a:lumMod val="50000"/>
                  </a:schemeClr>
                </a:solidFill>
              </a:rPr>
              <a:t>The adsorption isotherm of ThT over nano-stars follows a </a:t>
            </a:r>
            <a:r>
              <a:rPr lang="en-US" sz="2000" b="1" dirty="0" smtClean="0">
                <a:solidFill>
                  <a:schemeClr val="accent3">
                    <a:lumMod val="50000"/>
                  </a:schemeClr>
                </a:solidFill>
              </a:rPr>
              <a:t>Langmuir model</a:t>
            </a:r>
          </a:p>
          <a:p>
            <a:pPr algn="just">
              <a:lnSpc>
                <a:spcPct val="150000"/>
              </a:lnSpc>
              <a:spcAft>
                <a:spcPts val="600"/>
              </a:spcAft>
              <a:buFont typeface="Wingdings" pitchFamily="2" charset="2"/>
              <a:buChar char="ü"/>
            </a:pPr>
            <a:r>
              <a:rPr lang="en-US" sz="2000" b="1" dirty="0" smtClean="0">
                <a:solidFill>
                  <a:schemeClr val="accent3">
                    <a:lumMod val="50000"/>
                  </a:schemeClr>
                </a:solidFill>
              </a:rPr>
              <a:t>SERS of  </a:t>
            </a:r>
            <a:r>
              <a:rPr lang="en-US" sz="2000" b="1" dirty="0" smtClean="0">
                <a:solidFill>
                  <a:schemeClr val="accent3">
                    <a:lumMod val="50000"/>
                  </a:schemeClr>
                </a:solidFill>
                <a:sym typeface="Symbol"/>
              </a:rPr>
              <a:t></a:t>
            </a:r>
            <a:r>
              <a:rPr lang="en-US" sz="2000" b="1" dirty="0" smtClean="0">
                <a:solidFill>
                  <a:schemeClr val="accent3">
                    <a:lumMod val="50000"/>
                  </a:schemeClr>
                </a:solidFill>
                <a:sym typeface="SymbolPS"/>
              </a:rPr>
              <a:t>-amyloid</a:t>
            </a:r>
            <a:r>
              <a:rPr lang="en-US" sz="2000" dirty="0" smtClean="0">
                <a:solidFill>
                  <a:schemeClr val="accent3">
                    <a:lumMod val="50000"/>
                  </a:schemeClr>
                </a:solidFill>
                <a:sym typeface="SymbolPS"/>
              </a:rPr>
              <a:t> peptide  has been obtained through its interaction with ThT.</a:t>
            </a:r>
          </a:p>
          <a:p>
            <a:pPr algn="just">
              <a:lnSpc>
                <a:spcPct val="150000"/>
              </a:lnSpc>
              <a:spcAft>
                <a:spcPts val="600"/>
              </a:spcAft>
              <a:buFont typeface="Wingdings" pitchFamily="2" charset="2"/>
              <a:buChar char="ü"/>
            </a:pPr>
            <a:endParaRPr lang="en-US" sz="2000" b="1" dirty="0" smtClean="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301625" y="1676400"/>
            <a:ext cx="8540750" cy="4422775"/>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s-ES" sz="3200" b="0" i="0" u="none" strike="noStrike" kern="1200" cap="none" spc="0" normalizeH="0" baseline="0" noProof="0">
              <a:ln>
                <a:noFill/>
              </a:ln>
              <a:solidFill>
                <a:schemeClr val="tx1"/>
              </a:solidFill>
              <a:effectLst/>
              <a:uLnTx/>
              <a:uFillTx/>
              <a:latin typeface="+mn-lt"/>
              <a:ea typeface="+mn-ea"/>
              <a:cs typeface="+mn-cs"/>
            </a:endParaRPr>
          </a:p>
        </p:txBody>
      </p:sp>
      <p:sp>
        <p:nvSpPr>
          <p:cNvPr id="5" name="Rectangle 4"/>
          <p:cNvSpPr>
            <a:spLocks noChangeArrowheads="1"/>
          </p:cNvSpPr>
          <p:nvPr/>
        </p:nvSpPr>
        <p:spPr bwMode="auto">
          <a:xfrm>
            <a:off x="1259632" y="2636912"/>
            <a:ext cx="1223963" cy="215900"/>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smtClean="0">
                <a:solidFill>
                  <a:schemeClr val="accent5">
                    <a:lumMod val="75000"/>
                  </a:schemeClr>
                </a:solidFill>
                <a:latin typeface="Arial Narrow" pitchFamily="34" charset="0"/>
              </a:rPr>
              <a:t>José V. </a:t>
            </a:r>
            <a:endParaRPr lang="en-GB" sz="1200" b="1" dirty="0">
              <a:solidFill>
                <a:schemeClr val="accent5">
                  <a:lumMod val="75000"/>
                </a:schemeClr>
              </a:solidFill>
              <a:latin typeface="Arial Narrow" pitchFamily="34" charset="0"/>
            </a:endParaRPr>
          </a:p>
          <a:p>
            <a:pPr algn="ctr">
              <a:lnSpc>
                <a:spcPct val="70000"/>
              </a:lnSpc>
            </a:pPr>
            <a:r>
              <a:rPr lang="en-GB" sz="1200" b="1" dirty="0">
                <a:solidFill>
                  <a:schemeClr val="accent5">
                    <a:lumMod val="75000"/>
                  </a:schemeClr>
                </a:solidFill>
                <a:latin typeface="Arial Narrow" pitchFamily="34" charset="0"/>
              </a:rPr>
              <a:t>Garcia-Ramos</a:t>
            </a:r>
            <a:endParaRPr lang="es-ES_tradnl" sz="1200" b="1" dirty="0">
              <a:solidFill>
                <a:schemeClr val="accent5">
                  <a:lumMod val="75000"/>
                </a:schemeClr>
              </a:solidFill>
              <a:latin typeface="Arial Narrow" pitchFamily="34" charset="0"/>
            </a:endParaRPr>
          </a:p>
        </p:txBody>
      </p:sp>
      <p:pic>
        <p:nvPicPr>
          <p:cNvPr id="6" name="Picture 7" descr="CSIC"/>
          <p:cNvPicPr>
            <a:picLocks noChangeAspect="1" noChangeArrowheads="1"/>
          </p:cNvPicPr>
          <p:nvPr/>
        </p:nvPicPr>
        <p:blipFill>
          <a:blip r:embed="rId2" cstate="print"/>
          <a:srcRect/>
          <a:stretch>
            <a:fillRect/>
          </a:stretch>
        </p:blipFill>
        <p:spPr bwMode="auto">
          <a:xfrm>
            <a:off x="1043608" y="0"/>
            <a:ext cx="1512888" cy="736600"/>
          </a:xfrm>
          <a:prstGeom prst="rect">
            <a:avLst/>
          </a:prstGeom>
          <a:noFill/>
        </p:spPr>
      </p:pic>
      <p:pic>
        <p:nvPicPr>
          <p:cNvPr id="7" name="Picture 10" descr="josevicente_tocada"/>
          <p:cNvPicPr>
            <a:picLocks noChangeAspect="1" noChangeArrowheads="1"/>
          </p:cNvPicPr>
          <p:nvPr/>
        </p:nvPicPr>
        <p:blipFill>
          <a:blip r:embed="rId3" cstate="print"/>
          <a:srcRect/>
          <a:stretch>
            <a:fillRect/>
          </a:stretch>
        </p:blipFill>
        <p:spPr bwMode="auto">
          <a:xfrm>
            <a:off x="1475656" y="1556792"/>
            <a:ext cx="857250" cy="990600"/>
          </a:xfrm>
          <a:prstGeom prst="rect">
            <a:avLst/>
          </a:prstGeom>
          <a:noFill/>
        </p:spPr>
      </p:pic>
      <p:pic>
        <p:nvPicPr>
          <p:cNvPr id="8" name="Picture 16" descr="Joseantonio_tocada"/>
          <p:cNvPicPr>
            <a:picLocks noChangeAspect="1" noChangeArrowheads="1"/>
          </p:cNvPicPr>
          <p:nvPr/>
        </p:nvPicPr>
        <p:blipFill>
          <a:blip r:embed="rId4" cstate="print"/>
          <a:srcRect/>
          <a:stretch>
            <a:fillRect/>
          </a:stretch>
        </p:blipFill>
        <p:spPr bwMode="auto">
          <a:xfrm>
            <a:off x="4499992" y="1556792"/>
            <a:ext cx="790575" cy="990600"/>
          </a:xfrm>
          <a:prstGeom prst="rect">
            <a:avLst/>
          </a:prstGeom>
          <a:noFill/>
        </p:spPr>
      </p:pic>
      <p:pic>
        <p:nvPicPr>
          <p:cNvPr id="9" name="Picture 19" descr="pazsevilla_tocada"/>
          <p:cNvPicPr>
            <a:picLocks noChangeAspect="1" noChangeArrowheads="1"/>
          </p:cNvPicPr>
          <p:nvPr/>
        </p:nvPicPr>
        <p:blipFill>
          <a:blip r:embed="rId5" cstate="print"/>
          <a:srcRect/>
          <a:stretch>
            <a:fillRect/>
          </a:stretch>
        </p:blipFill>
        <p:spPr bwMode="auto">
          <a:xfrm>
            <a:off x="4499992" y="3068960"/>
            <a:ext cx="857250" cy="990600"/>
          </a:xfrm>
          <a:prstGeom prst="rect">
            <a:avLst/>
          </a:prstGeom>
          <a:noFill/>
        </p:spPr>
      </p:pic>
      <p:pic>
        <p:nvPicPr>
          <p:cNvPr id="11" name="Picture 25" descr="fotoSagrario_tocada"/>
          <p:cNvPicPr>
            <a:picLocks noChangeAspect="1" noChangeArrowheads="1"/>
          </p:cNvPicPr>
          <p:nvPr/>
        </p:nvPicPr>
        <p:blipFill>
          <a:blip r:embed="rId6" cstate="print"/>
          <a:srcRect/>
          <a:stretch>
            <a:fillRect/>
          </a:stretch>
        </p:blipFill>
        <p:spPr bwMode="auto">
          <a:xfrm>
            <a:off x="5868144" y="1628800"/>
            <a:ext cx="792163" cy="990600"/>
          </a:xfrm>
          <a:prstGeom prst="rect">
            <a:avLst/>
          </a:prstGeom>
          <a:noFill/>
        </p:spPr>
      </p:pic>
      <p:pic>
        <p:nvPicPr>
          <p:cNvPr id="12" name="Picture 28" descr="Mvega_tocada"/>
          <p:cNvPicPr>
            <a:picLocks noChangeAspect="1" noChangeArrowheads="1"/>
          </p:cNvPicPr>
          <p:nvPr/>
        </p:nvPicPr>
        <p:blipFill>
          <a:blip r:embed="rId7" cstate="print"/>
          <a:srcRect/>
          <a:stretch>
            <a:fillRect/>
          </a:stretch>
        </p:blipFill>
        <p:spPr bwMode="auto">
          <a:xfrm>
            <a:off x="7452320" y="1484784"/>
            <a:ext cx="785812" cy="990600"/>
          </a:xfrm>
          <a:prstGeom prst="rect">
            <a:avLst/>
          </a:prstGeom>
          <a:noFill/>
        </p:spPr>
      </p:pic>
      <p:pic>
        <p:nvPicPr>
          <p:cNvPr id="16" name="Picture 38" descr="eduardo_tocada"/>
          <p:cNvPicPr>
            <a:picLocks noChangeAspect="1" noChangeArrowheads="1"/>
          </p:cNvPicPr>
          <p:nvPr/>
        </p:nvPicPr>
        <p:blipFill>
          <a:blip r:embed="rId8" cstate="print"/>
          <a:srcRect/>
          <a:stretch>
            <a:fillRect/>
          </a:stretch>
        </p:blipFill>
        <p:spPr bwMode="auto">
          <a:xfrm>
            <a:off x="6228184" y="4077072"/>
            <a:ext cx="792162" cy="990600"/>
          </a:xfrm>
          <a:prstGeom prst="rect">
            <a:avLst/>
          </a:prstGeom>
          <a:noFill/>
        </p:spPr>
      </p:pic>
      <p:sp>
        <p:nvSpPr>
          <p:cNvPr id="20" name="Rectangle 44"/>
          <p:cNvSpPr>
            <a:spLocks noChangeArrowheads="1"/>
          </p:cNvSpPr>
          <p:nvPr/>
        </p:nvSpPr>
        <p:spPr bwMode="auto">
          <a:xfrm>
            <a:off x="7236296" y="2564904"/>
            <a:ext cx="1152128" cy="216024"/>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a:solidFill>
                  <a:schemeClr val="accent5">
                    <a:lumMod val="75000"/>
                  </a:schemeClr>
                </a:solidFill>
                <a:latin typeface="Arial Narrow" pitchFamily="34" charset="0"/>
              </a:rPr>
              <a:t>M. Vega</a:t>
            </a:r>
          </a:p>
          <a:p>
            <a:pPr algn="ctr">
              <a:lnSpc>
                <a:spcPct val="70000"/>
              </a:lnSpc>
            </a:pPr>
            <a:r>
              <a:rPr lang="en-GB" sz="1200" b="1" dirty="0" err="1">
                <a:solidFill>
                  <a:schemeClr val="accent5">
                    <a:lumMod val="75000"/>
                  </a:schemeClr>
                </a:solidFill>
                <a:latin typeface="Arial Narrow" pitchFamily="34" charset="0"/>
              </a:rPr>
              <a:t>Cañamares</a:t>
            </a:r>
            <a:endParaRPr lang="es-ES_tradnl" sz="1200" b="1" dirty="0">
              <a:solidFill>
                <a:schemeClr val="accent5">
                  <a:lumMod val="75000"/>
                </a:schemeClr>
              </a:solidFill>
              <a:latin typeface="Arial Narrow" pitchFamily="34" charset="0"/>
            </a:endParaRPr>
          </a:p>
        </p:txBody>
      </p:sp>
      <p:sp>
        <p:nvSpPr>
          <p:cNvPr id="21" name="Rectangle 46"/>
          <p:cNvSpPr>
            <a:spLocks noChangeArrowheads="1"/>
          </p:cNvSpPr>
          <p:nvPr/>
        </p:nvSpPr>
        <p:spPr bwMode="auto">
          <a:xfrm>
            <a:off x="4355976" y="4077072"/>
            <a:ext cx="1223963" cy="215900"/>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a:solidFill>
                  <a:schemeClr val="accent5">
                    <a:lumMod val="75000"/>
                  </a:schemeClr>
                </a:solidFill>
                <a:latin typeface="Arial Narrow" pitchFamily="34" charset="0"/>
              </a:rPr>
              <a:t>Paz </a:t>
            </a:r>
            <a:r>
              <a:rPr lang="en-GB" sz="1200" b="1" dirty="0" err="1">
                <a:solidFill>
                  <a:schemeClr val="accent5">
                    <a:lumMod val="75000"/>
                  </a:schemeClr>
                </a:solidFill>
                <a:latin typeface="Arial Narrow" pitchFamily="34" charset="0"/>
              </a:rPr>
              <a:t>Sevilla</a:t>
            </a:r>
            <a:endParaRPr lang="es-ES_tradnl" sz="1200" b="1" dirty="0">
              <a:solidFill>
                <a:schemeClr val="accent5">
                  <a:lumMod val="75000"/>
                </a:schemeClr>
              </a:solidFill>
              <a:latin typeface="Arial Narrow" pitchFamily="34" charset="0"/>
            </a:endParaRPr>
          </a:p>
        </p:txBody>
      </p:sp>
      <p:sp>
        <p:nvSpPr>
          <p:cNvPr id="22" name="Rectangle 47"/>
          <p:cNvSpPr>
            <a:spLocks noChangeArrowheads="1"/>
          </p:cNvSpPr>
          <p:nvPr/>
        </p:nvSpPr>
        <p:spPr bwMode="auto">
          <a:xfrm>
            <a:off x="5652120" y="2708920"/>
            <a:ext cx="1223963" cy="215900"/>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err="1">
                <a:solidFill>
                  <a:schemeClr val="accent5">
                    <a:lumMod val="75000"/>
                  </a:schemeClr>
                </a:solidFill>
                <a:latin typeface="Arial Narrow" pitchFamily="34" charset="0"/>
              </a:rPr>
              <a:t>Sagrario</a:t>
            </a:r>
            <a:endParaRPr lang="en-GB" sz="1200" b="1" dirty="0">
              <a:solidFill>
                <a:schemeClr val="accent5">
                  <a:lumMod val="75000"/>
                </a:schemeClr>
              </a:solidFill>
              <a:latin typeface="Arial Narrow" pitchFamily="34" charset="0"/>
            </a:endParaRPr>
          </a:p>
          <a:p>
            <a:pPr algn="ctr">
              <a:lnSpc>
                <a:spcPct val="70000"/>
              </a:lnSpc>
            </a:pPr>
            <a:r>
              <a:rPr lang="en-GB" sz="1200" b="1" dirty="0" err="1">
                <a:solidFill>
                  <a:schemeClr val="accent5">
                    <a:lumMod val="75000"/>
                  </a:schemeClr>
                </a:solidFill>
                <a:latin typeface="Arial Narrow" pitchFamily="34" charset="0"/>
              </a:rPr>
              <a:t>Martínez</a:t>
            </a:r>
            <a:r>
              <a:rPr lang="en-GB" sz="1200" b="1" dirty="0">
                <a:solidFill>
                  <a:schemeClr val="accent5">
                    <a:lumMod val="75000"/>
                  </a:schemeClr>
                </a:solidFill>
                <a:latin typeface="Arial Narrow" pitchFamily="34" charset="0"/>
              </a:rPr>
              <a:t>-Ramirez</a:t>
            </a:r>
            <a:endParaRPr lang="es-ES_tradnl" sz="1200" b="1" dirty="0">
              <a:solidFill>
                <a:schemeClr val="accent5">
                  <a:lumMod val="75000"/>
                </a:schemeClr>
              </a:solidFill>
              <a:latin typeface="Arial Narrow" pitchFamily="34" charset="0"/>
            </a:endParaRPr>
          </a:p>
        </p:txBody>
      </p:sp>
      <p:sp>
        <p:nvSpPr>
          <p:cNvPr id="26" name="Rectangle 51"/>
          <p:cNvSpPr>
            <a:spLocks noChangeArrowheads="1"/>
          </p:cNvSpPr>
          <p:nvPr/>
        </p:nvSpPr>
        <p:spPr bwMode="auto">
          <a:xfrm>
            <a:off x="6084168" y="5157192"/>
            <a:ext cx="1223963" cy="215900"/>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a:solidFill>
                  <a:schemeClr val="accent5">
                    <a:lumMod val="75000"/>
                  </a:schemeClr>
                </a:solidFill>
                <a:latin typeface="Arial Narrow" pitchFamily="34" charset="0"/>
              </a:rPr>
              <a:t>Eduardo</a:t>
            </a:r>
          </a:p>
          <a:p>
            <a:pPr algn="ctr">
              <a:lnSpc>
                <a:spcPct val="70000"/>
              </a:lnSpc>
            </a:pPr>
            <a:r>
              <a:rPr lang="en-GB" sz="1200" b="1" dirty="0" err="1">
                <a:solidFill>
                  <a:schemeClr val="accent5">
                    <a:lumMod val="75000"/>
                  </a:schemeClr>
                </a:solidFill>
                <a:latin typeface="Arial Narrow" pitchFamily="34" charset="0"/>
              </a:rPr>
              <a:t>López</a:t>
            </a:r>
            <a:r>
              <a:rPr lang="en-GB" sz="1200" b="1" dirty="0">
                <a:solidFill>
                  <a:schemeClr val="accent5">
                    <a:lumMod val="75000"/>
                  </a:schemeClr>
                </a:solidFill>
                <a:latin typeface="Arial Narrow" pitchFamily="34" charset="0"/>
              </a:rPr>
              <a:t> </a:t>
            </a:r>
            <a:r>
              <a:rPr lang="en-GB" sz="1200" b="1" dirty="0" err="1">
                <a:solidFill>
                  <a:schemeClr val="accent5">
                    <a:lumMod val="75000"/>
                  </a:schemeClr>
                </a:solidFill>
                <a:latin typeface="Arial Narrow" pitchFamily="34" charset="0"/>
              </a:rPr>
              <a:t>Tobar</a:t>
            </a:r>
            <a:endParaRPr lang="es-ES_tradnl" sz="1200" b="1" dirty="0">
              <a:solidFill>
                <a:schemeClr val="accent5">
                  <a:lumMod val="75000"/>
                </a:schemeClr>
              </a:solidFill>
              <a:latin typeface="Arial Narrow" pitchFamily="34" charset="0"/>
            </a:endParaRPr>
          </a:p>
        </p:txBody>
      </p:sp>
      <p:sp>
        <p:nvSpPr>
          <p:cNvPr id="27" name="Rectangle 52"/>
          <p:cNvSpPr>
            <a:spLocks noChangeArrowheads="1"/>
          </p:cNvSpPr>
          <p:nvPr/>
        </p:nvSpPr>
        <p:spPr bwMode="auto">
          <a:xfrm>
            <a:off x="4355976" y="2636912"/>
            <a:ext cx="1223962" cy="215900"/>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smtClean="0">
                <a:solidFill>
                  <a:schemeClr val="accent5">
                    <a:lumMod val="75000"/>
                  </a:schemeClr>
                </a:solidFill>
                <a:latin typeface="Arial Narrow" pitchFamily="34" charset="0"/>
              </a:rPr>
              <a:t>José A.</a:t>
            </a:r>
            <a:endParaRPr lang="en-GB" sz="1200" b="1" dirty="0">
              <a:solidFill>
                <a:schemeClr val="accent5">
                  <a:lumMod val="75000"/>
                </a:schemeClr>
              </a:solidFill>
              <a:latin typeface="Arial Narrow" pitchFamily="34" charset="0"/>
            </a:endParaRPr>
          </a:p>
          <a:p>
            <a:pPr algn="ctr">
              <a:lnSpc>
                <a:spcPct val="70000"/>
              </a:lnSpc>
            </a:pPr>
            <a:r>
              <a:rPr lang="en-GB" sz="1200" b="1" dirty="0">
                <a:solidFill>
                  <a:schemeClr val="accent5">
                    <a:lumMod val="75000"/>
                  </a:schemeClr>
                </a:solidFill>
                <a:latin typeface="Arial Narrow" pitchFamily="34" charset="0"/>
              </a:rPr>
              <a:t>Sanchez-Gil</a:t>
            </a:r>
            <a:endParaRPr lang="es-ES_tradnl" sz="1200" b="1" dirty="0">
              <a:solidFill>
                <a:schemeClr val="accent5">
                  <a:lumMod val="75000"/>
                </a:schemeClr>
              </a:solidFill>
              <a:latin typeface="Arial Narrow" pitchFamily="34" charset="0"/>
            </a:endParaRPr>
          </a:p>
        </p:txBody>
      </p:sp>
      <p:sp>
        <p:nvSpPr>
          <p:cNvPr id="29" name="Rectangle 55"/>
          <p:cNvSpPr>
            <a:spLocks noChangeArrowheads="1"/>
          </p:cNvSpPr>
          <p:nvPr/>
        </p:nvSpPr>
        <p:spPr bwMode="auto">
          <a:xfrm>
            <a:off x="1403648" y="908720"/>
            <a:ext cx="7200800" cy="574675"/>
          </a:xfrm>
          <a:prstGeom prst="rect">
            <a:avLst/>
          </a:prstGeom>
          <a:noFill/>
          <a:ln w="9525">
            <a:noFill/>
            <a:miter lim="800000"/>
            <a:headEnd/>
            <a:tailEnd/>
          </a:ln>
          <a:effectLst/>
        </p:spPr>
        <p:txBody>
          <a:bodyPr lIns="92075" tIns="46038" rIns="92075" bIns="46038" anchor="ctr"/>
          <a:lstStyle/>
          <a:p>
            <a:pPr algn="ctr">
              <a:lnSpc>
                <a:spcPct val="70000"/>
              </a:lnSpc>
            </a:pPr>
            <a:r>
              <a:rPr lang="en-GB" sz="2800" b="1" dirty="0">
                <a:solidFill>
                  <a:schemeClr val="accent5">
                    <a:lumMod val="75000"/>
                  </a:schemeClr>
                </a:solidFill>
                <a:latin typeface="Arial Narrow" pitchFamily="34" charset="0"/>
              </a:rPr>
              <a:t>Spectroscopy of Surfaces and Plasmon Photonics Group:</a:t>
            </a:r>
            <a:endParaRPr lang="es-ES_tradnl" sz="2800" b="1" dirty="0">
              <a:solidFill>
                <a:schemeClr val="accent5">
                  <a:lumMod val="75000"/>
                </a:schemeClr>
              </a:solidFill>
              <a:latin typeface="Arial Narrow" pitchFamily="34" charset="0"/>
            </a:endParaRPr>
          </a:p>
        </p:txBody>
      </p:sp>
      <p:sp>
        <p:nvSpPr>
          <p:cNvPr id="37" name="Rectangle 69"/>
          <p:cNvSpPr>
            <a:spLocks noChangeArrowheads="1"/>
          </p:cNvSpPr>
          <p:nvPr/>
        </p:nvSpPr>
        <p:spPr bwMode="auto">
          <a:xfrm>
            <a:off x="2411760" y="5301208"/>
            <a:ext cx="1223963" cy="215900"/>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a:solidFill>
                  <a:schemeClr val="accent5">
                    <a:lumMod val="75000"/>
                  </a:schemeClr>
                </a:solidFill>
                <a:latin typeface="Arial Narrow" pitchFamily="34" charset="0"/>
              </a:rPr>
              <a:t>Adianez </a:t>
            </a:r>
            <a:endParaRPr lang="en-GB" sz="1200" b="1" dirty="0" smtClean="0">
              <a:solidFill>
                <a:schemeClr val="accent5">
                  <a:lumMod val="75000"/>
                </a:schemeClr>
              </a:solidFill>
              <a:latin typeface="Arial Narrow" pitchFamily="34" charset="0"/>
            </a:endParaRPr>
          </a:p>
          <a:p>
            <a:pPr algn="ctr">
              <a:lnSpc>
                <a:spcPct val="70000"/>
              </a:lnSpc>
            </a:pPr>
            <a:r>
              <a:rPr lang="en-GB" sz="1200" b="1" dirty="0" smtClean="0">
                <a:solidFill>
                  <a:schemeClr val="accent5">
                    <a:lumMod val="75000"/>
                  </a:schemeClr>
                </a:solidFill>
                <a:latin typeface="Arial Narrow" pitchFamily="34" charset="0"/>
              </a:rPr>
              <a:t>García-Leis</a:t>
            </a:r>
            <a:endParaRPr lang="es-ES_tradnl" sz="1200" b="1" dirty="0">
              <a:solidFill>
                <a:schemeClr val="accent5">
                  <a:lumMod val="75000"/>
                </a:schemeClr>
              </a:solidFill>
              <a:latin typeface="Arial Narrow" pitchFamily="34" charset="0"/>
            </a:endParaRPr>
          </a:p>
        </p:txBody>
      </p:sp>
      <p:sp>
        <p:nvSpPr>
          <p:cNvPr id="40" name="39 Rectángulo"/>
          <p:cNvSpPr/>
          <p:nvPr/>
        </p:nvSpPr>
        <p:spPr>
          <a:xfrm>
            <a:off x="2483768" y="188640"/>
            <a:ext cx="6192688" cy="674031"/>
          </a:xfrm>
          <a:prstGeom prst="rect">
            <a:avLst/>
          </a:prstGeom>
        </p:spPr>
        <p:txBody>
          <a:bodyPr wrap="square">
            <a:spAutoFit/>
          </a:bodyPr>
          <a:lstStyle/>
          <a:p>
            <a:pPr algn="r">
              <a:lnSpc>
                <a:spcPct val="70000"/>
              </a:lnSpc>
            </a:pPr>
            <a:r>
              <a:rPr lang="es-ES_tradnl" b="1" dirty="0" smtClean="0">
                <a:solidFill>
                  <a:schemeClr val="accent6">
                    <a:lumMod val="75000"/>
                  </a:schemeClr>
                </a:solidFill>
                <a:latin typeface="Arial Narrow" pitchFamily="34" charset="0"/>
              </a:rPr>
              <a:t>CSIC: </a:t>
            </a:r>
            <a:r>
              <a:rPr lang="es-ES_tradnl" b="1" i="1" dirty="0" smtClean="0">
                <a:solidFill>
                  <a:schemeClr val="accent6">
                    <a:lumMod val="75000"/>
                  </a:schemeClr>
                </a:solidFill>
                <a:latin typeface="Arial Narrow" pitchFamily="34" charset="0"/>
              </a:rPr>
              <a:t>Consejo Superior de Investigaciones Científicas</a:t>
            </a:r>
          </a:p>
          <a:p>
            <a:pPr algn="r">
              <a:lnSpc>
                <a:spcPct val="70000"/>
              </a:lnSpc>
            </a:pPr>
            <a:endParaRPr lang="es-ES_tradnl" b="1" i="1" dirty="0" smtClean="0">
              <a:solidFill>
                <a:schemeClr val="accent6">
                  <a:lumMod val="75000"/>
                </a:schemeClr>
              </a:solidFill>
              <a:latin typeface="Arial Narrow" pitchFamily="34" charset="0"/>
            </a:endParaRPr>
          </a:p>
          <a:p>
            <a:pPr algn="r">
              <a:lnSpc>
                <a:spcPct val="70000"/>
              </a:lnSpc>
            </a:pPr>
            <a:r>
              <a:rPr lang="es-ES_tradnl" b="1" dirty="0" smtClean="0">
                <a:solidFill>
                  <a:schemeClr val="accent6">
                    <a:lumMod val="75000"/>
                  </a:schemeClr>
                </a:solidFill>
                <a:latin typeface="Arial Narrow" pitchFamily="34" charset="0"/>
              </a:rPr>
              <a:t> </a:t>
            </a:r>
            <a:r>
              <a:rPr lang="es-ES_tradnl" b="1" i="1" dirty="0" smtClean="0">
                <a:solidFill>
                  <a:schemeClr val="accent6">
                    <a:lumMod val="75000"/>
                  </a:schemeClr>
                </a:solidFill>
                <a:latin typeface="Arial Narrow" pitchFamily="34" charset="0"/>
              </a:rPr>
              <a:t>Instituto de Estructura de la Materia</a:t>
            </a:r>
            <a:r>
              <a:rPr lang="es-ES_tradnl" b="1" dirty="0" smtClean="0">
                <a:solidFill>
                  <a:schemeClr val="accent6">
                    <a:lumMod val="75000"/>
                  </a:schemeClr>
                </a:solidFill>
                <a:latin typeface="Arial Narrow" pitchFamily="34" charset="0"/>
              </a:rPr>
              <a:t> </a:t>
            </a:r>
            <a:endParaRPr lang="es-ES_tradnl" b="1" dirty="0">
              <a:solidFill>
                <a:schemeClr val="accent6">
                  <a:lumMod val="75000"/>
                </a:schemeClr>
              </a:solidFill>
              <a:latin typeface="Arial Narrow" pitchFamily="34" charset="0"/>
            </a:endParaRPr>
          </a:p>
        </p:txBody>
      </p:sp>
      <p:pic>
        <p:nvPicPr>
          <p:cNvPr id="32770" name="Picture 2" descr="http://www.iem.cfmac.csic.es/departamentos/evpm/fotos/Santi_tocada.jpg"/>
          <p:cNvPicPr>
            <a:picLocks noChangeAspect="1" noChangeArrowheads="1"/>
          </p:cNvPicPr>
          <p:nvPr/>
        </p:nvPicPr>
        <p:blipFill>
          <a:blip r:embed="rId9" cstate="print"/>
          <a:srcRect/>
          <a:stretch>
            <a:fillRect/>
          </a:stretch>
        </p:blipFill>
        <p:spPr bwMode="auto">
          <a:xfrm>
            <a:off x="2699792" y="1556792"/>
            <a:ext cx="857250" cy="990601"/>
          </a:xfrm>
          <a:prstGeom prst="rect">
            <a:avLst/>
          </a:prstGeom>
          <a:noFill/>
        </p:spPr>
      </p:pic>
      <p:sp>
        <p:nvSpPr>
          <p:cNvPr id="41" name="Rectangle 50"/>
          <p:cNvSpPr>
            <a:spLocks noChangeArrowheads="1"/>
          </p:cNvSpPr>
          <p:nvPr/>
        </p:nvSpPr>
        <p:spPr bwMode="auto">
          <a:xfrm>
            <a:off x="2483768" y="2636912"/>
            <a:ext cx="1368152" cy="288032"/>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smtClean="0">
                <a:solidFill>
                  <a:schemeClr val="accent5">
                    <a:lumMod val="75000"/>
                  </a:schemeClr>
                </a:solidFill>
                <a:latin typeface="Arial Narrow" pitchFamily="34" charset="0"/>
              </a:rPr>
              <a:t>Santiago </a:t>
            </a:r>
          </a:p>
          <a:p>
            <a:pPr algn="ctr">
              <a:lnSpc>
                <a:spcPct val="70000"/>
              </a:lnSpc>
            </a:pPr>
            <a:r>
              <a:rPr lang="en-GB" sz="1200" b="1" dirty="0" smtClean="0">
                <a:solidFill>
                  <a:schemeClr val="accent5">
                    <a:lumMod val="75000"/>
                  </a:schemeClr>
                </a:solidFill>
                <a:latin typeface="Arial Narrow" pitchFamily="34" charset="0"/>
              </a:rPr>
              <a:t>Sánchez-Cortés</a:t>
            </a:r>
            <a:endParaRPr lang="es-ES_tradnl" sz="1200" b="1" dirty="0">
              <a:solidFill>
                <a:schemeClr val="accent5">
                  <a:lumMod val="75000"/>
                </a:schemeClr>
              </a:solidFill>
              <a:latin typeface="Arial Narrow" pitchFamily="34" charset="0"/>
            </a:endParaRPr>
          </a:p>
        </p:txBody>
      </p:sp>
      <p:pic>
        <p:nvPicPr>
          <p:cNvPr id="33" name="32 Imagen" descr="la foto _0.tmp"/>
          <p:cNvPicPr>
            <a:picLocks noChangeAspect="1"/>
          </p:cNvPicPr>
          <p:nvPr/>
        </p:nvPicPr>
        <p:blipFill>
          <a:blip r:embed="rId10" cstate="print"/>
          <a:stretch>
            <a:fillRect/>
          </a:stretch>
        </p:blipFill>
        <p:spPr>
          <a:xfrm rot="5400000">
            <a:off x="2423761" y="4209087"/>
            <a:ext cx="1056117" cy="792088"/>
          </a:xfrm>
          <a:prstGeom prst="rect">
            <a:avLst/>
          </a:prstGeom>
        </p:spPr>
      </p:pic>
      <p:pic>
        <p:nvPicPr>
          <p:cNvPr id="42" name="41 Imagen" descr="la foto _0.tmp"/>
          <p:cNvPicPr>
            <a:picLocks noChangeAspect="1"/>
          </p:cNvPicPr>
          <p:nvPr/>
        </p:nvPicPr>
        <p:blipFill>
          <a:blip r:embed="rId11" cstate="print"/>
          <a:stretch>
            <a:fillRect/>
          </a:stretch>
        </p:blipFill>
        <p:spPr>
          <a:xfrm rot="5400000">
            <a:off x="3559944" y="4873104"/>
            <a:ext cx="1183680" cy="887760"/>
          </a:xfrm>
          <a:prstGeom prst="rect">
            <a:avLst/>
          </a:prstGeom>
        </p:spPr>
      </p:pic>
      <p:sp>
        <p:nvSpPr>
          <p:cNvPr id="43" name="Rectangle 69"/>
          <p:cNvSpPr>
            <a:spLocks noChangeArrowheads="1"/>
          </p:cNvSpPr>
          <p:nvPr/>
        </p:nvSpPr>
        <p:spPr bwMode="auto">
          <a:xfrm>
            <a:off x="3563888" y="6021288"/>
            <a:ext cx="1223963" cy="215900"/>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smtClean="0">
                <a:solidFill>
                  <a:schemeClr val="accent5">
                    <a:lumMod val="75000"/>
                  </a:schemeClr>
                </a:solidFill>
                <a:latin typeface="Arial Narrow" pitchFamily="34" charset="0"/>
              </a:rPr>
              <a:t>Elisa Corda</a:t>
            </a:r>
            <a:endParaRPr lang="es-ES_tradnl" sz="1200" b="1" dirty="0">
              <a:solidFill>
                <a:schemeClr val="accent5">
                  <a:lumMod val="75000"/>
                </a:schemeClr>
              </a:solidFill>
              <a:latin typeface="Arial Narrow" pitchFamily="34" charset="0"/>
            </a:endParaRPr>
          </a:p>
        </p:txBody>
      </p:sp>
      <p:sp>
        <p:nvSpPr>
          <p:cNvPr id="44" name="Rectangle 2"/>
          <p:cNvSpPr txBox="1">
            <a:spLocks noRot="1" noChangeArrowheads="1"/>
          </p:cNvSpPr>
          <p:nvPr/>
        </p:nvSpPr>
        <p:spPr>
          <a:xfrm>
            <a:off x="251520" y="1700808"/>
            <a:ext cx="8540750" cy="4422775"/>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s-ES" sz="3200" b="0" i="0" u="none" strike="noStrike" kern="1200" cap="none" spc="0" normalizeH="0" baseline="0" noProof="0">
              <a:ln>
                <a:noFill/>
              </a:ln>
              <a:solidFill>
                <a:schemeClr val="tx1"/>
              </a:solidFill>
              <a:effectLst/>
              <a:uLnTx/>
              <a:uFillTx/>
              <a:latin typeface="+mn-lt"/>
              <a:ea typeface="+mn-ea"/>
              <a:cs typeface="+mn-cs"/>
            </a:endParaRPr>
          </a:p>
        </p:txBody>
      </p:sp>
      <p:pic>
        <p:nvPicPr>
          <p:cNvPr id="46" name="45 Imagen" descr="diegofoto.jpg"/>
          <p:cNvPicPr>
            <a:picLocks noChangeAspect="1"/>
          </p:cNvPicPr>
          <p:nvPr/>
        </p:nvPicPr>
        <p:blipFill>
          <a:blip r:embed="rId12" cstate="print"/>
          <a:stretch>
            <a:fillRect/>
          </a:stretch>
        </p:blipFill>
        <p:spPr>
          <a:xfrm>
            <a:off x="5076056" y="4797152"/>
            <a:ext cx="792088" cy="1028838"/>
          </a:xfrm>
          <a:prstGeom prst="rect">
            <a:avLst/>
          </a:prstGeom>
        </p:spPr>
      </p:pic>
      <p:sp>
        <p:nvSpPr>
          <p:cNvPr id="47" name="Rectangle 69"/>
          <p:cNvSpPr>
            <a:spLocks noChangeArrowheads="1"/>
          </p:cNvSpPr>
          <p:nvPr/>
        </p:nvSpPr>
        <p:spPr bwMode="auto">
          <a:xfrm>
            <a:off x="4716016" y="6021288"/>
            <a:ext cx="1223963" cy="215900"/>
          </a:xfrm>
          <a:prstGeom prst="rect">
            <a:avLst/>
          </a:prstGeom>
          <a:noFill/>
          <a:ln w="9525">
            <a:noFill/>
            <a:miter lim="800000"/>
            <a:headEnd/>
            <a:tailEnd/>
          </a:ln>
          <a:effectLst/>
        </p:spPr>
        <p:txBody>
          <a:bodyPr lIns="92075" tIns="46038" rIns="92075" bIns="46038" anchor="ctr"/>
          <a:lstStyle/>
          <a:p>
            <a:pPr algn="ctr">
              <a:lnSpc>
                <a:spcPct val="70000"/>
              </a:lnSpc>
            </a:pPr>
            <a:r>
              <a:rPr lang="en-GB" sz="1200" b="1" dirty="0" smtClean="0">
                <a:solidFill>
                  <a:schemeClr val="accent5">
                    <a:lumMod val="75000"/>
                  </a:schemeClr>
                </a:solidFill>
                <a:latin typeface="Arial Narrow" pitchFamily="34" charset="0"/>
              </a:rPr>
              <a:t>Diego Romero Abujetas</a:t>
            </a:r>
            <a:endParaRPr lang="es-ES_tradnl" sz="1200" b="1" dirty="0">
              <a:solidFill>
                <a:schemeClr val="accent5">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a:xfrm>
            <a:off x="1764159" y="1692275"/>
            <a:ext cx="8229600" cy="4530725"/>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s-ES" sz="3200" b="0" i="0" u="none" strike="noStrike" kern="1200" cap="none" spc="0" normalizeH="0" baseline="0" noProof="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pitchFamily="2" charset="2"/>
              <a:buNone/>
              <a:tabLst/>
              <a:defRPr/>
            </a:pPr>
            <a:endParaRPr kumimoji="0" lang="es-ES" sz="3200" b="0" i="0" u="none" strike="noStrike" kern="1200" cap="none" spc="0" normalizeH="0" baseline="0" noProof="0">
              <a:ln>
                <a:noFill/>
              </a:ln>
              <a:solidFill>
                <a:schemeClr val="tx1"/>
              </a:solidFill>
              <a:effectLst/>
              <a:uLnTx/>
              <a:uFillTx/>
              <a:latin typeface="+mn-lt"/>
              <a:ea typeface="+mn-ea"/>
              <a:cs typeface="+mn-cs"/>
            </a:endParaRPr>
          </a:p>
        </p:txBody>
      </p:sp>
      <p:sp>
        <p:nvSpPr>
          <p:cNvPr id="5" name="Rectangle 4"/>
          <p:cNvSpPr>
            <a:spLocks noChangeArrowheads="1"/>
          </p:cNvSpPr>
          <p:nvPr/>
        </p:nvSpPr>
        <p:spPr bwMode="auto">
          <a:xfrm>
            <a:off x="2987824" y="116632"/>
            <a:ext cx="3887787" cy="990600"/>
          </a:xfrm>
          <a:prstGeom prst="rect">
            <a:avLst/>
          </a:prstGeom>
          <a:noFill/>
          <a:ln w="9525">
            <a:noFill/>
            <a:miter lim="800000"/>
            <a:headEnd/>
            <a:tailEnd/>
          </a:ln>
          <a:effectLst/>
        </p:spPr>
        <p:txBody>
          <a:bodyPr lIns="92075" tIns="46038" rIns="92075" bIns="46038" anchor="ctr"/>
          <a:lstStyle/>
          <a:p>
            <a:pPr>
              <a:lnSpc>
                <a:spcPct val="70000"/>
              </a:lnSpc>
            </a:pPr>
            <a:r>
              <a:rPr lang="en-GB" sz="2800" b="1" dirty="0" smtClean="0">
                <a:solidFill>
                  <a:schemeClr val="accent1">
                    <a:lumMod val="75000"/>
                  </a:schemeClr>
                </a:solidFill>
                <a:latin typeface="Arial Narrow" pitchFamily="34" charset="0"/>
              </a:rPr>
              <a:t>Acknowledgements</a:t>
            </a:r>
            <a:endParaRPr lang="en-GB" sz="2800" b="1" dirty="0">
              <a:solidFill>
                <a:schemeClr val="accent1">
                  <a:lumMod val="75000"/>
                </a:schemeClr>
              </a:solidFill>
              <a:latin typeface="Arial Narrow" pitchFamily="34" charset="0"/>
            </a:endParaRPr>
          </a:p>
          <a:p>
            <a:pPr>
              <a:lnSpc>
                <a:spcPct val="70000"/>
              </a:lnSpc>
            </a:pPr>
            <a:endParaRPr lang="es-ES_tradnl" sz="2800" b="1" dirty="0">
              <a:solidFill>
                <a:schemeClr val="accent1">
                  <a:lumMod val="75000"/>
                </a:schemeClr>
              </a:solidFill>
              <a:latin typeface="Arial Narrow" pitchFamily="34" charset="0"/>
            </a:endParaRPr>
          </a:p>
        </p:txBody>
      </p:sp>
      <p:sp>
        <p:nvSpPr>
          <p:cNvPr id="6" name="Rectangle 5"/>
          <p:cNvSpPr>
            <a:spLocks noChangeArrowheads="1"/>
          </p:cNvSpPr>
          <p:nvPr/>
        </p:nvSpPr>
        <p:spPr bwMode="auto">
          <a:xfrm>
            <a:off x="3887416" y="1205880"/>
            <a:ext cx="4968552" cy="1143000"/>
          </a:xfrm>
          <a:prstGeom prst="rect">
            <a:avLst/>
          </a:prstGeom>
          <a:noFill/>
          <a:ln w="9525">
            <a:noFill/>
            <a:miter lim="800000"/>
            <a:headEnd/>
            <a:tailEnd/>
          </a:ln>
          <a:effectLst/>
        </p:spPr>
        <p:txBody>
          <a:bodyPr lIns="92075" tIns="46038" rIns="92075" bIns="46038" anchor="ctr"/>
          <a:lstStyle/>
          <a:p>
            <a:pPr>
              <a:lnSpc>
                <a:spcPct val="70000"/>
              </a:lnSpc>
              <a:buFont typeface="Wingdings" pitchFamily="2" charset="2"/>
              <a:buNone/>
            </a:pPr>
            <a:r>
              <a:rPr lang="en-GB" b="1" dirty="0" err="1">
                <a:solidFill>
                  <a:schemeClr val="accent1">
                    <a:lumMod val="75000"/>
                  </a:schemeClr>
                </a:solidFill>
              </a:rPr>
              <a:t>Ministerio</a:t>
            </a:r>
            <a:r>
              <a:rPr lang="en-GB" b="1" dirty="0">
                <a:solidFill>
                  <a:schemeClr val="accent1">
                    <a:lumMod val="75000"/>
                  </a:schemeClr>
                </a:solidFill>
              </a:rPr>
              <a:t> de </a:t>
            </a:r>
            <a:r>
              <a:rPr lang="en-GB" b="1" dirty="0" err="1">
                <a:solidFill>
                  <a:schemeClr val="accent1">
                    <a:lumMod val="75000"/>
                  </a:schemeClr>
                </a:solidFill>
              </a:rPr>
              <a:t>Economía</a:t>
            </a:r>
            <a:r>
              <a:rPr lang="en-GB" b="1" dirty="0">
                <a:solidFill>
                  <a:schemeClr val="accent1">
                    <a:lumMod val="75000"/>
                  </a:schemeClr>
                </a:solidFill>
              </a:rPr>
              <a:t> y </a:t>
            </a:r>
            <a:r>
              <a:rPr lang="en-GB" b="1" dirty="0" err="1">
                <a:solidFill>
                  <a:schemeClr val="accent1">
                    <a:lumMod val="75000"/>
                  </a:schemeClr>
                </a:solidFill>
              </a:rPr>
              <a:t>Competitividad</a:t>
            </a:r>
            <a:r>
              <a:rPr lang="en-GB" b="1" dirty="0">
                <a:solidFill>
                  <a:schemeClr val="accent1">
                    <a:lumMod val="75000"/>
                  </a:schemeClr>
                </a:solidFill>
              </a:rPr>
              <a:t> </a:t>
            </a:r>
          </a:p>
          <a:p>
            <a:pPr>
              <a:lnSpc>
                <a:spcPct val="70000"/>
              </a:lnSpc>
              <a:buFont typeface="Wingdings" pitchFamily="2" charset="2"/>
              <a:buNone/>
            </a:pPr>
            <a:endParaRPr lang="en-GB" b="1" dirty="0">
              <a:solidFill>
                <a:schemeClr val="accent1">
                  <a:lumMod val="75000"/>
                </a:schemeClr>
              </a:solidFill>
            </a:endParaRPr>
          </a:p>
          <a:p>
            <a:pPr>
              <a:lnSpc>
                <a:spcPct val="70000"/>
              </a:lnSpc>
              <a:buFont typeface="Wingdings" pitchFamily="2" charset="2"/>
              <a:buNone/>
            </a:pPr>
            <a:r>
              <a:rPr lang="en-GB" b="1" dirty="0">
                <a:solidFill>
                  <a:schemeClr val="accent1">
                    <a:lumMod val="75000"/>
                  </a:schemeClr>
                </a:solidFill>
              </a:rPr>
              <a:t>Project FIS2010-15405  </a:t>
            </a:r>
          </a:p>
          <a:p>
            <a:pPr>
              <a:lnSpc>
                <a:spcPct val="70000"/>
              </a:lnSpc>
              <a:buFont typeface="Wingdings" pitchFamily="2" charset="2"/>
              <a:buChar char="Ø"/>
            </a:pPr>
            <a:endParaRPr lang="en-GB" b="1" dirty="0">
              <a:solidFill>
                <a:schemeClr val="accent1">
                  <a:lumMod val="75000"/>
                </a:schemeClr>
              </a:solidFill>
            </a:endParaRPr>
          </a:p>
          <a:p>
            <a:pPr>
              <a:lnSpc>
                <a:spcPct val="70000"/>
              </a:lnSpc>
            </a:pPr>
            <a:endParaRPr lang="es-ES_tradnl" sz="2800" b="1" dirty="0">
              <a:solidFill>
                <a:schemeClr val="accent1">
                  <a:lumMod val="75000"/>
                </a:schemeClr>
              </a:solidFill>
              <a:latin typeface="Arial Narrow" pitchFamily="34" charset="0"/>
            </a:endParaRPr>
          </a:p>
        </p:txBody>
      </p:sp>
      <p:pic>
        <p:nvPicPr>
          <p:cNvPr id="12" name="Picture 15" descr="Gobierno de España. Ministerio de Economía y Competitividad">
            <a:hlinkClick r:id="rId2"/>
          </p:cNvPr>
          <p:cNvPicPr>
            <a:picLocks noChangeAspect="1" noChangeArrowheads="1"/>
          </p:cNvPicPr>
          <p:nvPr/>
        </p:nvPicPr>
        <p:blipFill>
          <a:blip r:embed="rId3" cstate="print"/>
          <a:srcRect/>
          <a:stretch>
            <a:fillRect/>
          </a:stretch>
        </p:blipFill>
        <p:spPr bwMode="auto">
          <a:xfrm>
            <a:off x="1187624" y="989856"/>
            <a:ext cx="2592387" cy="846138"/>
          </a:xfrm>
          <a:prstGeom prst="rect">
            <a:avLst/>
          </a:prstGeom>
          <a:noFill/>
        </p:spPr>
      </p:pic>
      <p:pic>
        <p:nvPicPr>
          <p:cNvPr id="13" name="Picture 16" descr="CSIC"/>
          <p:cNvPicPr>
            <a:picLocks noChangeAspect="1" noChangeArrowheads="1"/>
          </p:cNvPicPr>
          <p:nvPr/>
        </p:nvPicPr>
        <p:blipFill>
          <a:blip r:embed="rId4" cstate="print"/>
          <a:srcRect/>
          <a:stretch>
            <a:fillRect/>
          </a:stretch>
        </p:blipFill>
        <p:spPr bwMode="auto">
          <a:xfrm>
            <a:off x="1043608" y="4005064"/>
            <a:ext cx="3528392" cy="1719743"/>
          </a:xfrm>
          <a:prstGeom prst="rect">
            <a:avLst/>
          </a:prstGeom>
          <a:noFill/>
        </p:spPr>
      </p:pic>
      <p:sp>
        <p:nvSpPr>
          <p:cNvPr id="15" name="14 CuadroTexto"/>
          <p:cNvSpPr txBox="1"/>
          <p:nvPr/>
        </p:nvSpPr>
        <p:spPr>
          <a:xfrm>
            <a:off x="4211960" y="4437112"/>
            <a:ext cx="5472608" cy="769441"/>
          </a:xfrm>
          <a:prstGeom prst="rect">
            <a:avLst/>
          </a:prstGeom>
          <a:noFill/>
        </p:spPr>
        <p:txBody>
          <a:bodyPr wrap="square" rtlCol="0">
            <a:spAutoFit/>
          </a:bodyPr>
          <a:lstStyle/>
          <a:p>
            <a:endParaRPr lang="es-ES" sz="2000" b="1" i="1" dirty="0" smtClean="0">
              <a:solidFill>
                <a:schemeClr val="accent5">
                  <a:lumMod val="75000"/>
                </a:schemeClr>
              </a:solidFill>
            </a:endParaRPr>
          </a:p>
          <a:p>
            <a:r>
              <a:rPr lang="en-GB" sz="2400" b="1" i="1" dirty="0" smtClean="0">
                <a:solidFill>
                  <a:schemeClr val="accent5">
                    <a:lumMod val="75000"/>
                  </a:schemeClr>
                </a:solidFill>
              </a:rPr>
              <a:t>Grant</a:t>
            </a:r>
            <a:r>
              <a:rPr lang="es-ES" sz="2400" b="1" i="1" dirty="0" smtClean="0">
                <a:solidFill>
                  <a:schemeClr val="accent5">
                    <a:lumMod val="75000"/>
                  </a:schemeClr>
                </a:solidFill>
              </a:rPr>
              <a:t>: JAE-Pre 2011 (A.G-L.)</a:t>
            </a:r>
            <a:endParaRPr lang="es-ES" sz="2400" b="1" dirty="0" smtClean="0">
              <a:solidFill>
                <a:schemeClr val="accent5">
                  <a:lumMod val="75000"/>
                </a:schemeClr>
              </a:solidFill>
            </a:endParaRPr>
          </a:p>
        </p:txBody>
      </p:sp>
      <p:pic>
        <p:nvPicPr>
          <p:cNvPr id="93187" name="Picture 3"/>
          <p:cNvPicPr>
            <a:picLocks noChangeAspect="1" noChangeArrowheads="1"/>
          </p:cNvPicPr>
          <p:nvPr/>
        </p:nvPicPr>
        <p:blipFill>
          <a:blip r:embed="rId5" cstate="print"/>
          <a:srcRect/>
          <a:stretch>
            <a:fillRect/>
          </a:stretch>
        </p:blipFill>
        <p:spPr bwMode="auto">
          <a:xfrm>
            <a:off x="1403648" y="2420888"/>
            <a:ext cx="613410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9632" y="260648"/>
            <a:ext cx="7704856" cy="584775"/>
          </a:xfrm>
          <a:prstGeom prst="rect">
            <a:avLst/>
          </a:prstGeom>
          <a:noFill/>
        </p:spPr>
        <p:txBody>
          <a:bodyPr wrap="square" rtlCol="0">
            <a:spAutoFit/>
          </a:bodyPr>
          <a:lstStyle/>
          <a:p>
            <a:pPr algn="ctr"/>
            <a:r>
              <a:rPr lang="en-US" sz="3200" dirty="0" smtClean="0">
                <a:solidFill>
                  <a:schemeClr val="accent3">
                    <a:lumMod val="50000"/>
                  </a:schemeClr>
                </a:solidFill>
                <a:effectLst>
                  <a:outerShdw blurRad="38100" dist="38100" dir="2700000" algn="tl">
                    <a:srgbClr val="000000">
                      <a:alpha val="43137"/>
                    </a:srgbClr>
                  </a:outerShdw>
                </a:effectLst>
              </a:rPr>
              <a:t>Colloids</a:t>
            </a:r>
            <a:endParaRPr lang="en-US" sz="3200" dirty="0">
              <a:solidFill>
                <a:schemeClr val="accent3">
                  <a:lumMod val="50000"/>
                </a:schemeClr>
              </a:solidFill>
              <a:effectLst>
                <a:outerShdw blurRad="38100" dist="38100" dir="2700000" algn="tl">
                  <a:srgbClr val="000000">
                    <a:alpha val="43137"/>
                  </a:srgbClr>
                </a:outerShdw>
              </a:effectLst>
            </a:endParaRPr>
          </a:p>
        </p:txBody>
      </p:sp>
      <p:sp>
        <p:nvSpPr>
          <p:cNvPr id="10" name="9 CuadroTexto"/>
          <p:cNvSpPr txBox="1"/>
          <p:nvPr/>
        </p:nvSpPr>
        <p:spPr>
          <a:xfrm>
            <a:off x="1259632" y="1124744"/>
            <a:ext cx="4536504" cy="830997"/>
          </a:xfrm>
          <a:prstGeom prst="rect">
            <a:avLst/>
          </a:prstGeom>
          <a:noFill/>
        </p:spPr>
        <p:txBody>
          <a:bodyPr wrap="square" rtlCol="0">
            <a:spAutoFit/>
          </a:bodyPr>
          <a:lstStyle/>
          <a:p>
            <a:pPr algn="ctr">
              <a:spcAft>
                <a:spcPts val="1200"/>
              </a:spcAft>
              <a:buClr>
                <a:schemeClr val="accent1">
                  <a:lumMod val="75000"/>
                </a:schemeClr>
              </a:buClr>
              <a:buSzPct val="120000"/>
            </a:pPr>
            <a:r>
              <a:rPr lang="en-US" sz="2400" b="1" dirty="0" smtClean="0">
                <a:solidFill>
                  <a:schemeClr val="accent3">
                    <a:lumMod val="75000"/>
                  </a:schemeClr>
                </a:solidFill>
              </a:rPr>
              <a:t>Need external aggregation to detect low concentrations   </a:t>
            </a:r>
            <a:endParaRPr lang="en-US" sz="2400" b="1" dirty="0">
              <a:solidFill>
                <a:schemeClr val="accent3">
                  <a:lumMod val="75000"/>
                </a:schemeClr>
              </a:solidFill>
            </a:endParaRPr>
          </a:p>
        </p:txBody>
      </p:sp>
      <p:sp>
        <p:nvSpPr>
          <p:cNvPr id="12" name="11 CuadroTexto"/>
          <p:cNvSpPr txBox="1"/>
          <p:nvPr/>
        </p:nvSpPr>
        <p:spPr>
          <a:xfrm>
            <a:off x="1403648" y="2564904"/>
            <a:ext cx="7488832" cy="769441"/>
          </a:xfrm>
          <a:prstGeom prst="rect">
            <a:avLst/>
          </a:prstGeom>
          <a:noFill/>
        </p:spPr>
        <p:txBody>
          <a:bodyPr wrap="square" rtlCol="0">
            <a:spAutoFit/>
          </a:bodyPr>
          <a:lstStyle/>
          <a:p>
            <a:pPr algn="just">
              <a:spcAft>
                <a:spcPts val="1200"/>
              </a:spcAft>
              <a:buSzPct val="200000"/>
              <a:buBlip>
                <a:blip r:embed="rId2"/>
              </a:buBlip>
            </a:pPr>
            <a:r>
              <a:rPr lang="en-US" sz="2200" dirty="0" smtClean="0"/>
              <a:t> </a:t>
            </a:r>
            <a:r>
              <a:rPr lang="en-US" sz="2200" b="1" dirty="0" smtClean="0">
                <a:solidFill>
                  <a:schemeClr val="accent4">
                    <a:lumMod val="50000"/>
                  </a:schemeClr>
                </a:solidFill>
              </a:rPr>
              <a:t>SERS sensitive substrates with complex morphology   </a:t>
            </a:r>
            <a:endParaRPr lang="en-US" sz="2200" b="1" dirty="0">
              <a:solidFill>
                <a:schemeClr val="accent4">
                  <a:lumMod val="50000"/>
                </a:schemeClr>
              </a:solidFill>
            </a:endParaRPr>
          </a:p>
        </p:txBody>
      </p:sp>
      <p:sp>
        <p:nvSpPr>
          <p:cNvPr id="13" name="12 Abrir llave"/>
          <p:cNvSpPr/>
          <p:nvPr/>
        </p:nvSpPr>
        <p:spPr>
          <a:xfrm>
            <a:off x="5652120" y="1044110"/>
            <a:ext cx="360040" cy="108012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a:off x="6108878" y="980728"/>
            <a:ext cx="2736304" cy="1169551"/>
          </a:xfrm>
          <a:prstGeom prst="rect">
            <a:avLst/>
          </a:prstGeom>
          <a:noFill/>
        </p:spPr>
        <p:txBody>
          <a:bodyPr wrap="square" rtlCol="0">
            <a:spAutoFit/>
          </a:bodyPr>
          <a:lstStyle/>
          <a:p>
            <a:pPr>
              <a:spcAft>
                <a:spcPts val="1200"/>
              </a:spcAft>
            </a:pPr>
            <a:r>
              <a:rPr lang="en-US" sz="2000" b="1" dirty="0" smtClean="0">
                <a:solidFill>
                  <a:schemeClr val="accent3">
                    <a:lumMod val="50000"/>
                  </a:schemeClr>
                </a:solidFill>
              </a:rPr>
              <a:t>Non reproducibility</a:t>
            </a:r>
          </a:p>
          <a:p>
            <a:pPr>
              <a:spcAft>
                <a:spcPts val="1200"/>
              </a:spcAft>
            </a:pPr>
            <a:r>
              <a:rPr lang="en-US" sz="2000" b="1" dirty="0" smtClean="0">
                <a:solidFill>
                  <a:schemeClr val="accent3">
                    <a:lumMod val="50000"/>
                  </a:schemeClr>
                </a:solidFill>
              </a:rPr>
              <a:t>Variation in signal/noise  </a:t>
            </a:r>
            <a:endParaRPr lang="en-US" sz="2000" b="1" dirty="0">
              <a:solidFill>
                <a:schemeClr val="accent3">
                  <a:lumMod val="50000"/>
                </a:schemeClr>
              </a:solidFill>
            </a:endParaRPr>
          </a:p>
        </p:txBody>
      </p:sp>
      <p:cxnSp>
        <p:nvCxnSpPr>
          <p:cNvPr id="8" name="7 Conector recto de flecha"/>
          <p:cNvCxnSpPr/>
          <p:nvPr/>
        </p:nvCxnSpPr>
        <p:spPr>
          <a:xfrm>
            <a:off x="1619672" y="5445224"/>
            <a:ext cx="6624736" cy="0"/>
          </a:xfrm>
          <a:prstGeom prst="straightConnector1">
            <a:avLst/>
          </a:prstGeom>
          <a:ln w="76200">
            <a:gradFill flip="none" rotWithShape="1">
              <a:gsLst>
                <a:gs pos="0">
                  <a:srgbClr val="FF0000"/>
                </a:gs>
                <a:gs pos="46000">
                  <a:schemeClr val="accent4"/>
                </a:gs>
                <a:gs pos="100000">
                  <a:schemeClr val="accent1">
                    <a:lumMod val="75000"/>
                  </a:schemeClr>
                </a:gs>
              </a:gsLst>
              <a:lin ang="10800000" scaled="1"/>
              <a:tileRect/>
            </a:gradFill>
            <a:tailEnd type="arrow" w="lg" len="lg"/>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331640" y="5775647"/>
            <a:ext cx="7200800" cy="492443"/>
          </a:xfrm>
          <a:prstGeom prst="rect">
            <a:avLst/>
          </a:prstGeom>
          <a:gradFill>
            <a:gsLst>
              <a:gs pos="0">
                <a:srgbClr val="FF0000"/>
              </a:gs>
              <a:gs pos="46000">
                <a:schemeClr val="accent4"/>
              </a:gs>
              <a:gs pos="100000">
                <a:schemeClr val="accent1">
                  <a:lumMod val="75000"/>
                </a:schemeClr>
              </a:gs>
            </a:gsLst>
            <a:lin ang="10800000" scaled="1"/>
          </a:gradFill>
        </p:spPr>
        <p:txBody>
          <a:bodyPr wrap="square" rtlCol="0">
            <a:spAutoFit/>
          </a:bodyPr>
          <a:lstStyle/>
          <a:p>
            <a:pPr algn="ctr"/>
            <a:r>
              <a:rPr lang="en-US" sz="2600" b="1" dirty="0" smtClean="0">
                <a:solidFill>
                  <a:srgbClr val="FFFF00"/>
                </a:solidFill>
              </a:rPr>
              <a:t>Enhanced Electromagnetic Field   </a:t>
            </a:r>
            <a:endParaRPr lang="en-US" sz="2600" b="1" dirty="0">
              <a:solidFill>
                <a:srgbClr val="FFFF00"/>
              </a:solidFill>
            </a:endParaRPr>
          </a:p>
        </p:txBody>
      </p:sp>
      <p:pic>
        <p:nvPicPr>
          <p:cNvPr id="15" name="Picture 4"/>
          <p:cNvPicPr>
            <a:picLocks noChangeAspect="1" noChangeArrowheads="1"/>
          </p:cNvPicPr>
          <p:nvPr/>
        </p:nvPicPr>
        <p:blipFill>
          <a:blip r:embed="rId3" cstate="print"/>
          <a:srcRect l="58865" t="4623" r="23848" b="61564"/>
          <a:stretch>
            <a:fillRect/>
          </a:stretch>
        </p:blipFill>
        <p:spPr bwMode="auto">
          <a:xfrm>
            <a:off x="7478464" y="4005064"/>
            <a:ext cx="1197992" cy="1090408"/>
          </a:xfrm>
          <a:prstGeom prst="rect">
            <a:avLst/>
          </a:prstGeom>
          <a:noFill/>
          <a:ln w="9525">
            <a:solidFill>
              <a:srgbClr val="002060"/>
            </a:solidFill>
            <a:miter lim="800000"/>
            <a:headEnd/>
            <a:tailEnd/>
          </a:ln>
        </p:spPr>
      </p:pic>
      <p:pic>
        <p:nvPicPr>
          <p:cNvPr id="16" name="Picture 5"/>
          <p:cNvPicPr>
            <a:picLocks noChangeAspect="1" noChangeArrowheads="1"/>
          </p:cNvPicPr>
          <p:nvPr/>
        </p:nvPicPr>
        <p:blipFill>
          <a:blip r:embed="rId4" cstate="print"/>
          <a:srcRect l="11111" t="12853" r="25926" b="22884"/>
          <a:stretch>
            <a:fillRect/>
          </a:stretch>
        </p:blipFill>
        <p:spPr bwMode="auto">
          <a:xfrm>
            <a:off x="4621851" y="4005064"/>
            <a:ext cx="1174285" cy="1036133"/>
          </a:xfrm>
          <a:prstGeom prst="rect">
            <a:avLst/>
          </a:prstGeom>
          <a:noFill/>
          <a:ln w="9525">
            <a:noFill/>
            <a:miter lim="800000"/>
            <a:headEnd/>
            <a:tailEnd/>
          </a:ln>
        </p:spPr>
      </p:pic>
      <p:pic>
        <p:nvPicPr>
          <p:cNvPr id="17" name="16 Imagen" descr="NP plasmon.png"/>
          <p:cNvPicPr>
            <a:picLocks noChangeAspect="1"/>
          </p:cNvPicPr>
          <p:nvPr/>
        </p:nvPicPr>
        <p:blipFill>
          <a:blip r:embed="rId5" cstate="print"/>
          <a:srcRect l="56699" t="3867" r="7864" b="20736"/>
          <a:stretch>
            <a:fillRect/>
          </a:stretch>
        </p:blipFill>
        <p:spPr>
          <a:xfrm>
            <a:off x="1259632" y="4005064"/>
            <a:ext cx="1174285" cy="1017714"/>
          </a:xfrm>
          <a:prstGeom prst="rect">
            <a:avLst/>
          </a:prstGeom>
        </p:spPr>
      </p:pic>
      <p:pic>
        <p:nvPicPr>
          <p:cNvPr id="18" name="17 Imagen" descr="plasmon nanoprism.jpg"/>
          <p:cNvPicPr>
            <a:picLocks noChangeAspect="1"/>
          </p:cNvPicPr>
          <p:nvPr/>
        </p:nvPicPr>
        <p:blipFill>
          <a:blip r:embed="rId6" cstate="print"/>
          <a:stretch>
            <a:fillRect/>
          </a:stretch>
        </p:blipFill>
        <p:spPr>
          <a:xfrm>
            <a:off x="6073880" y="4005064"/>
            <a:ext cx="1090408" cy="1048469"/>
          </a:xfrm>
          <a:prstGeom prst="rect">
            <a:avLst/>
          </a:prstGeom>
        </p:spPr>
      </p:pic>
      <p:pic>
        <p:nvPicPr>
          <p:cNvPr id="19" name="18 Imagen" descr="plasmon nanorod.jpg"/>
          <p:cNvPicPr>
            <a:picLocks noChangeAspect="1"/>
          </p:cNvPicPr>
          <p:nvPr/>
        </p:nvPicPr>
        <p:blipFill>
          <a:blip r:embed="rId7" cstate="print"/>
          <a:srcRect t="46532"/>
          <a:stretch>
            <a:fillRect/>
          </a:stretch>
        </p:blipFill>
        <p:spPr>
          <a:xfrm>
            <a:off x="2699792" y="4097776"/>
            <a:ext cx="1671448" cy="843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900" decel="100000" fill="hold"/>
                                        <p:tgtEl>
                                          <p:spTgt spid="1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54" presetClass="entr" presetSubtype="0" accel="10000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strVal val="#ppt_w*0.05"/>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anim calcmode="lin" valueType="num">
                                      <p:cBhvr>
                                        <p:cTn id="33" dur="500" fill="hold"/>
                                        <p:tgtEl>
                                          <p:spTgt spid="17"/>
                                        </p:tgtEl>
                                        <p:attrNameLst>
                                          <p:attrName>ppt_x</p:attrName>
                                        </p:attrNameLst>
                                      </p:cBhvr>
                                      <p:tavLst>
                                        <p:tav tm="0">
                                          <p:val>
                                            <p:strVal val="#ppt_x-.2"/>
                                          </p:val>
                                        </p:tav>
                                        <p:tav tm="100000">
                                          <p:val>
                                            <p:strVal val="#ppt_x"/>
                                          </p:val>
                                        </p:tav>
                                      </p:tavLst>
                                    </p:anim>
                                    <p:anim calcmode="lin" valueType="num">
                                      <p:cBhvr>
                                        <p:cTn id="34" dur="500" fill="hold"/>
                                        <p:tgtEl>
                                          <p:spTgt spid="17"/>
                                        </p:tgtEl>
                                        <p:attrNameLst>
                                          <p:attrName>ppt_y</p:attrName>
                                        </p:attrNameLst>
                                      </p:cBhvr>
                                      <p:tavLst>
                                        <p:tav tm="0">
                                          <p:val>
                                            <p:strVal val="#ppt_y"/>
                                          </p:val>
                                        </p:tav>
                                        <p:tav tm="100000">
                                          <p:val>
                                            <p:strVal val="#ppt_y"/>
                                          </p:val>
                                        </p:tav>
                                      </p:tavLst>
                                    </p:anim>
                                    <p:animEffect transition="in" filter="fade">
                                      <p:cBhvr>
                                        <p:cTn id="35" dur="500"/>
                                        <p:tgtEl>
                                          <p:spTgt spid="17"/>
                                        </p:tgtEl>
                                      </p:cBhvr>
                                    </p:animEffect>
                                  </p:childTnLst>
                                </p:cTn>
                              </p:par>
                            </p:childTnLst>
                          </p:cTn>
                        </p:par>
                        <p:par>
                          <p:cTn id="36" fill="hold">
                            <p:stCondLst>
                              <p:cond delay="1000"/>
                            </p:stCondLst>
                            <p:childTnLst>
                              <p:par>
                                <p:cTn id="37" presetID="54" presetClass="entr" presetSubtype="0" accel="10000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strVal val="#ppt_w*0.05"/>
                                          </p:val>
                                        </p:tav>
                                        <p:tav tm="100000">
                                          <p:val>
                                            <p:strVal val="#ppt_w"/>
                                          </p:val>
                                        </p:tav>
                                      </p:tavLst>
                                    </p:anim>
                                    <p:anim calcmode="lin" valueType="num">
                                      <p:cBhvr>
                                        <p:cTn id="40" dur="500" fill="hold"/>
                                        <p:tgtEl>
                                          <p:spTgt spid="19"/>
                                        </p:tgtEl>
                                        <p:attrNameLst>
                                          <p:attrName>ppt_h</p:attrName>
                                        </p:attrNameLst>
                                      </p:cBhvr>
                                      <p:tavLst>
                                        <p:tav tm="0">
                                          <p:val>
                                            <p:strVal val="#ppt_h"/>
                                          </p:val>
                                        </p:tav>
                                        <p:tav tm="100000">
                                          <p:val>
                                            <p:strVal val="#ppt_h"/>
                                          </p:val>
                                        </p:tav>
                                      </p:tavLst>
                                    </p:anim>
                                    <p:anim calcmode="lin" valueType="num">
                                      <p:cBhvr>
                                        <p:cTn id="41" dur="500" fill="hold"/>
                                        <p:tgtEl>
                                          <p:spTgt spid="19"/>
                                        </p:tgtEl>
                                        <p:attrNameLst>
                                          <p:attrName>ppt_x</p:attrName>
                                        </p:attrNameLst>
                                      </p:cBhvr>
                                      <p:tavLst>
                                        <p:tav tm="0">
                                          <p:val>
                                            <p:strVal val="#ppt_x-.2"/>
                                          </p:val>
                                        </p:tav>
                                        <p:tav tm="100000">
                                          <p:val>
                                            <p:strVal val="#ppt_x"/>
                                          </p:val>
                                        </p:tav>
                                      </p:tavLst>
                                    </p:anim>
                                    <p:anim calcmode="lin" valueType="num">
                                      <p:cBhvr>
                                        <p:cTn id="42" dur="500" fill="hold"/>
                                        <p:tgtEl>
                                          <p:spTgt spid="19"/>
                                        </p:tgtEl>
                                        <p:attrNameLst>
                                          <p:attrName>ppt_y</p:attrName>
                                        </p:attrNameLst>
                                      </p:cBhvr>
                                      <p:tavLst>
                                        <p:tav tm="0">
                                          <p:val>
                                            <p:strVal val="#ppt_y"/>
                                          </p:val>
                                        </p:tav>
                                        <p:tav tm="100000">
                                          <p:val>
                                            <p:strVal val="#ppt_y"/>
                                          </p:val>
                                        </p:tav>
                                      </p:tavLst>
                                    </p:anim>
                                    <p:animEffect transition="in" filter="fade">
                                      <p:cBhvr>
                                        <p:cTn id="43" dur="500"/>
                                        <p:tgtEl>
                                          <p:spTgt spid="19"/>
                                        </p:tgtEl>
                                      </p:cBhvr>
                                    </p:animEffect>
                                  </p:childTnLst>
                                </p:cTn>
                              </p:par>
                            </p:childTnLst>
                          </p:cTn>
                        </p:par>
                        <p:par>
                          <p:cTn id="44" fill="hold">
                            <p:stCondLst>
                              <p:cond delay="1500"/>
                            </p:stCondLst>
                            <p:childTnLst>
                              <p:par>
                                <p:cTn id="45" presetID="54" presetClass="entr" presetSubtype="0" accel="10000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strVal val="#ppt_w*0.05"/>
                                          </p:val>
                                        </p:tav>
                                        <p:tav tm="100000">
                                          <p:val>
                                            <p:strVal val="#ppt_w"/>
                                          </p:val>
                                        </p:tav>
                                      </p:tavLst>
                                    </p:anim>
                                    <p:anim calcmode="lin" valueType="num">
                                      <p:cBhvr>
                                        <p:cTn id="48" dur="500" fill="hold"/>
                                        <p:tgtEl>
                                          <p:spTgt spid="16"/>
                                        </p:tgtEl>
                                        <p:attrNameLst>
                                          <p:attrName>ppt_h</p:attrName>
                                        </p:attrNameLst>
                                      </p:cBhvr>
                                      <p:tavLst>
                                        <p:tav tm="0">
                                          <p:val>
                                            <p:strVal val="#ppt_h"/>
                                          </p:val>
                                        </p:tav>
                                        <p:tav tm="100000">
                                          <p:val>
                                            <p:strVal val="#ppt_h"/>
                                          </p:val>
                                        </p:tav>
                                      </p:tavLst>
                                    </p:anim>
                                    <p:anim calcmode="lin" valueType="num">
                                      <p:cBhvr>
                                        <p:cTn id="49" dur="500" fill="hold"/>
                                        <p:tgtEl>
                                          <p:spTgt spid="16"/>
                                        </p:tgtEl>
                                        <p:attrNameLst>
                                          <p:attrName>ppt_x</p:attrName>
                                        </p:attrNameLst>
                                      </p:cBhvr>
                                      <p:tavLst>
                                        <p:tav tm="0">
                                          <p:val>
                                            <p:strVal val="#ppt_x-.2"/>
                                          </p:val>
                                        </p:tav>
                                        <p:tav tm="100000">
                                          <p:val>
                                            <p:strVal val="#ppt_x"/>
                                          </p:val>
                                        </p:tav>
                                      </p:tavLst>
                                    </p:anim>
                                    <p:anim calcmode="lin" valueType="num">
                                      <p:cBhvr>
                                        <p:cTn id="50" dur="500" fill="hold"/>
                                        <p:tgtEl>
                                          <p:spTgt spid="16"/>
                                        </p:tgtEl>
                                        <p:attrNameLst>
                                          <p:attrName>ppt_y</p:attrName>
                                        </p:attrNameLst>
                                      </p:cBhvr>
                                      <p:tavLst>
                                        <p:tav tm="0">
                                          <p:val>
                                            <p:strVal val="#ppt_y"/>
                                          </p:val>
                                        </p:tav>
                                        <p:tav tm="100000">
                                          <p:val>
                                            <p:strVal val="#ppt_y"/>
                                          </p:val>
                                        </p:tav>
                                      </p:tavLst>
                                    </p:anim>
                                    <p:animEffect transition="in" filter="fade">
                                      <p:cBhvr>
                                        <p:cTn id="51" dur="500"/>
                                        <p:tgtEl>
                                          <p:spTgt spid="16"/>
                                        </p:tgtEl>
                                      </p:cBhvr>
                                    </p:animEffect>
                                  </p:childTnLst>
                                </p:cTn>
                              </p:par>
                            </p:childTnLst>
                          </p:cTn>
                        </p:par>
                        <p:par>
                          <p:cTn id="52" fill="hold">
                            <p:stCondLst>
                              <p:cond delay="2000"/>
                            </p:stCondLst>
                            <p:childTnLst>
                              <p:par>
                                <p:cTn id="53" presetID="54" presetClass="entr" presetSubtype="0" accel="10000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strVal val="#ppt_w*0.05"/>
                                          </p:val>
                                        </p:tav>
                                        <p:tav tm="100000">
                                          <p:val>
                                            <p:strVal val="#ppt_w"/>
                                          </p:val>
                                        </p:tav>
                                      </p:tavLst>
                                    </p:anim>
                                    <p:anim calcmode="lin" valueType="num">
                                      <p:cBhvr>
                                        <p:cTn id="56" dur="500" fill="hold"/>
                                        <p:tgtEl>
                                          <p:spTgt spid="18"/>
                                        </p:tgtEl>
                                        <p:attrNameLst>
                                          <p:attrName>ppt_h</p:attrName>
                                        </p:attrNameLst>
                                      </p:cBhvr>
                                      <p:tavLst>
                                        <p:tav tm="0">
                                          <p:val>
                                            <p:strVal val="#ppt_h"/>
                                          </p:val>
                                        </p:tav>
                                        <p:tav tm="100000">
                                          <p:val>
                                            <p:strVal val="#ppt_h"/>
                                          </p:val>
                                        </p:tav>
                                      </p:tavLst>
                                    </p:anim>
                                    <p:anim calcmode="lin" valueType="num">
                                      <p:cBhvr>
                                        <p:cTn id="57" dur="500" fill="hold"/>
                                        <p:tgtEl>
                                          <p:spTgt spid="18"/>
                                        </p:tgtEl>
                                        <p:attrNameLst>
                                          <p:attrName>ppt_x</p:attrName>
                                        </p:attrNameLst>
                                      </p:cBhvr>
                                      <p:tavLst>
                                        <p:tav tm="0">
                                          <p:val>
                                            <p:strVal val="#ppt_x-.2"/>
                                          </p:val>
                                        </p:tav>
                                        <p:tav tm="100000">
                                          <p:val>
                                            <p:strVal val="#ppt_x"/>
                                          </p:val>
                                        </p:tav>
                                      </p:tavLst>
                                    </p:anim>
                                    <p:anim calcmode="lin" valueType="num">
                                      <p:cBhvr>
                                        <p:cTn id="58" dur="500" fill="hold"/>
                                        <p:tgtEl>
                                          <p:spTgt spid="18"/>
                                        </p:tgtEl>
                                        <p:attrNameLst>
                                          <p:attrName>ppt_y</p:attrName>
                                        </p:attrNameLst>
                                      </p:cBhvr>
                                      <p:tavLst>
                                        <p:tav tm="0">
                                          <p:val>
                                            <p:strVal val="#ppt_y"/>
                                          </p:val>
                                        </p:tav>
                                        <p:tav tm="100000">
                                          <p:val>
                                            <p:strVal val="#ppt_y"/>
                                          </p:val>
                                        </p:tav>
                                      </p:tavLst>
                                    </p:anim>
                                    <p:animEffect transition="in" filter="fade">
                                      <p:cBhvr>
                                        <p:cTn id="59" dur="500"/>
                                        <p:tgtEl>
                                          <p:spTgt spid="18"/>
                                        </p:tgtEl>
                                      </p:cBhvr>
                                    </p:animEffect>
                                  </p:childTnLst>
                                </p:cTn>
                              </p:par>
                            </p:childTnLst>
                          </p:cTn>
                        </p:par>
                        <p:par>
                          <p:cTn id="60" fill="hold">
                            <p:stCondLst>
                              <p:cond delay="2500"/>
                            </p:stCondLst>
                            <p:childTnLst>
                              <p:par>
                                <p:cTn id="61" presetID="54" presetClass="entr" presetSubtype="0" accel="100000"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strVal val="#ppt_w*0.05"/>
                                          </p:val>
                                        </p:tav>
                                        <p:tav tm="100000">
                                          <p:val>
                                            <p:strVal val="#ppt_w"/>
                                          </p:val>
                                        </p:tav>
                                      </p:tavLst>
                                    </p:anim>
                                    <p:anim calcmode="lin" valueType="num">
                                      <p:cBhvr>
                                        <p:cTn id="64" dur="500" fill="hold"/>
                                        <p:tgtEl>
                                          <p:spTgt spid="15"/>
                                        </p:tgtEl>
                                        <p:attrNameLst>
                                          <p:attrName>ppt_h</p:attrName>
                                        </p:attrNameLst>
                                      </p:cBhvr>
                                      <p:tavLst>
                                        <p:tav tm="0">
                                          <p:val>
                                            <p:strVal val="#ppt_h"/>
                                          </p:val>
                                        </p:tav>
                                        <p:tav tm="100000">
                                          <p:val>
                                            <p:strVal val="#ppt_h"/>
                                          </p:val>
                                        </p:tav>
                                      </p:tavLst>
                                    </p:anim>
                                    <p:anim calcmode="lin" valueType="num">
                                      <p:cBhvr>
                                        <p:cTn id="65" dur="500" fill="hold"/>
                                        <p:tgtEl>
                                          <p:spTgt spid="15"/>
                                        </p:tgtEl>
                                        <p:attrNameLst>
                                          <p:attrName>ppt_x</p:attrName>
                                        </p:attrNameLst>
                                      </p:cBhvr>
                                      <p:tavLst>
                                        <p:tav tm="0">
                                          <p:val>
                                            <p:strVal val="#ppt_x-.2"/>
                                          </p:val>
                                        </p:tav>
                                        <p:tav tm="100000">
                                          <p:val>
                                            <p:strVal val="#ppt_x"/>
                                          </p:val>
                                        </p:tav>
                                      </p:tavLst>
                                    </p:anim>
                                    <p:anim calcmode="lin" valueType="num">
                                      <p:cBhvr>
                                        <p:cTn id="66" dur="500" fill="hold"/>
                                        <p:tgtEl>
                                          <p:spTgt spid="15"/>
                                        </p:tgtEl>
                                        <p:attrNameLst>
                                          <p:attrName>ppt_y</p:attrName>
                                        </p:attrNameLst>
                                      </p:cBhvr>
                                      <p:tavLst>
                                        <p:tav tm="0">
                                          <p:val>
                                            <p:strVal val="#ppt_y"/>
                                          </p:val>
                                        </p:tav>
                                        <p:tav tm="100000">
                                          <p:val>
                                            <p:strVal val="#ppt_y"/>
                                          </p:val>
                                        </p:tav>
                                      </p:tavLst>
                                    </p:anim>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188640"/>
            <a:ext cx="7498080" cy="1080120"/>
          </a:xfrm>
        </p:spPr>
        <p:txBody>
          <a:bodyPr>
            <a:noAutofit/>
          </a:bodyPr>
          <a:lstStyle/>
          <a:p>
            <a:pPr algn="ctr"/>
            <a:r>
              <a:rPr lang="en-US" sz="3600" dirty="0" smtClean="0"/>
              <a:t>Nano-Stars and nano-spheres Fabrication</a:t>
            </a:r>
            <a:endParaRPr lang="en-US" sz="3600" dirty="0"/>
          </a:p>
        </p:txBody>
      </p:sp>
      <p:pic>
        <p:nvPicPr>
          <p:cNvPr id="31750" name="Picture 6" descr="http://www.vidrafoc.com/images/image1435.jpg"/>
          <p:cNvPicPr>
            <a:picLocks noChangeAspect="1" noChangeArrowheads="1"/>
          </p:cNvPicPr>
          <p:nvPr/>
        </p:nvPicPr>
        <p:blipFill>
          <a:blip r:embed="rId2" cstate="print"/>
          <a:srcRect/>
          <a:stretch>
            <a:fillRect/>
          </a:stretch>
        </p:blipFill>
        <p:spPr bwMode="auto">
          <a:xfrm>
            <a:off x="1115617" y="3356992"/>
            <a:ext cx="1944215" cy="2357879"/>
          </a:xfrm>
          <a:prstGeom prst="rect">
            <a:avLst/>
          </a:prstGeom>
          <a:noFill/>
        </p:spPr>
      </p:pic>
      <p:pic>
        <p:nvPicPr>
          <p:cNvPr id="31754" name="Picture 10" descr="http://www.ictsl.net/images/20041110216sh_462.jpg"/>
          <p:cNvPicPr>
            <a:picLocks noChangeAspect="1" noChangeArrowheads="1"/>
          </p:cNvPicPr>
          <p:nvPr/>
        </p:nvPicPr>
        <p:blipFill>
          <a:blip r:embed="rId3" cstate="print"/>
          <a:srcRect/>
          <a:stretch>
            <a:fillRect/>
          </a:stretch>
        </p:blipFill>
        <p:spPr bwMode="auto">
          <a:xfrm>
            <a:off x="6948264" y="3284984"/>
            <a:ext cx="2195736" cy="2660122"/>
          </a:xfrm>
          <a:prstGeom prst="rect">
            <a:avLst/>
          </a:prstGeom>
          <a:noFill/>
        </p:spPr>
      </p:pic>
      <p:sp>
        <p:nvSpPr>
          <p:cNvPr id="9" name="8 CuadroTexto"/>
          <p:cNvSpPr txBox="1"/>
          <p:nvPr/>
        </p:nvSpPr>
        <p:spPr>
          <a:xfrm>
            <a:off x="2627784" y="1700808"/>
            <a:ext cx="4608512" cy="523220"/>
          </a:xfrm>
          <a:prstGeom prst="rect">
            <a:avLst/>
          </a:prstGeom>
          <a:noFill/>
        </p:spPr>
        <p:txBody>
          <a:bodyPr wrap="square" rtlCol="0">
            <a:spAutoFit/>
          </a:bodyPr>
          <a:lstStyle/>
          <a:p>
            <a:pPr algn="ctr"/>
            <a:r>
              <a:rPr lang="es-ES" sz="2800" b="1" dirty="0" smtClean="0">
                <a:solidFill>
                  <a:schemeClr val="tx1">
                    <a:lumMod val="65000"/>
                    <a:lumOff val="35000"/>
                  </a:schemeClr>
                </a:solidFill>
              </a:rPr>
              <a:t>AgNO</a:t>
            </a:r>
            <a:r>
              <a:rPr lang="es-ES" sz="2800" b="1" baseline="-25000" dirty="0" smtClean="0">
                <a:solidFill>
                  <a:schemeClr val="tx1">
                    <a:lumMod val="65000"/>
                    <a:lumOff val="35000"/>
                  </a:schemeClr>
                </a:solidFill>
              </a:rPr>
              <a:t>3</a:t>
            </a:r>
            <a:r>
              <a:rPr lang="es-ES" sz="2800" b="1" dirty="0" smtClean="0">
                <a:solidFill>
                  <a:schemeClr val="tx1">
                    <a:lumMod val="65000"/>
                    <a:lumOff val="35000"/>
                  </a:schemeClr>
                </a:solidFill>
              </a:rPr>
              <a:t> </a:t>
            </a:r>
            <a:r>
              <a:rPr lang="es-ES" sz="2800" b="1" dirty="0" err="1" smtClean="0">
                <a:solidFill>
                  <a:schemeClr val="tx1">
                    <a:lumMod val="65000"/>
                    <a:lumOff val="35000"/>
                  </a:schemeClr>
                </a:solidFill>
              </a:rPr>
              <a:t>or</a:t>
            </a:r>
            <a:r>
              <a:rPr lang="es-ES" sz="2800" b="1" dirty="0" smtClean="0">
                <a:solidFill>
                  <a:schemeClr val="tx1">
                    <a:lumMod val="65000"/>
                    <a:lumOff val="35000"/>
                  </a:schemeClr>
                </a:solidFill>
              </a:rPr>
              <a:t> HAuCl</a:t>
            </a:r>
            <a:r>
              <a:rPr lang="es-ES" sz="2800" b="1" baseline="-25000" dirty="0" smtClean="0">
                <a:solidFill>
                  <a:schemeClr val="tx1">
                    <a:lumMod val="65000"/>
                    <a:lumOff val="35000"/>
                  </a:schemeClr>
                </a:solidFill>
              </a:rPr>
              <a:t>4</a:t>
            </a:r>
            <a:r>
              <a:rPr lang="es-ES" sz="2800" b="1" dirty="0" smtClean="0">
                <a:solidFill>
                  <a:schemeClr val="tx1">
                    <a:lumMod val="65000"/>
                    <a:lumOff val="35000"/>
                  </a:schemeClr>
                </a:solidFill>
              </a:rPr>
              <a:t>* 3H</a:t>
            </a:r>
            <a:r>
              <a:rPr lang="es-ES" sz="2800" b="1" baseline="-25000" dirty="0" smtClean="0">
                <a:solidFill>
                  <a:schemeClr val="tx1">
                    <a:lumMod val="65000"/>
                    <a:lumOff val="35000"/>
                  </a:schemeClr>
                </a:solidFill>
              </a:rPr>
              <a:t>2</a:t>
            </a:r>
            <a:r>
              <a:rPr lang="es-ES" sz="2800" b="1" dirty="0" smtClean="0">
                <a:solidFill>
                  <a:schemeClr val="tx1">
                    <a:lumMod val="65000"/>
                    <a:lumOff val="35000"/>
                  </a:schemeClr>
                </a:solidFill>
              </a:rPr>
              <a:t>O</a:t>
            </a:r>
            <a:endParaRPr lang="es-ES" sz="2800" b="1" dirty="0">
              <a:solidFill>
                <a:schemeClr val="tx1">
                  <a:lumMod val="65000"/>
                  <a:lumOff val="35000"/>
                </a:schemeClr>
              </a:solidFill>
            </a:endParaRPr>
          </a:p>
        </p:txBody>
      </p:sp>
      <p:sp>
        <p:nvSpPr>
          <p:cNvPr id="11" name="10 CuadroTexto"/>
          <p:cNvSpPr txBox="1"/>
          <p:nvPr/>
        </p:nvSpPr>
        <p:spPr>
          <a:xfrm>
            <a:off x="2555776" y="2708920"/>
            <a:ext cx="2520280" cy="461665"/>
          </a:xfrm>
          <a:prstGeom prst="rect">
            <a:avLst/>
          </a:prstGeom>
          <a:noFill/>
        </p:spPr>
        <p:txBody>
          <a:bodyPr wrap="square" rtlCol="0">
            <a:spAutoFit/>
          </a:bodyPr>
          <a:lstStyle/>
          <a:p>
            <a:pPr algn="ctr"/>
            <a:r>
              <a:rPr lang="en-US" sz="2400" b="1" dirty="0" smtClean="0">
                <a:solidFill>
                  <a:srgbClr val="0070C0"/>
                </a:solidFill>
                <a:effectLst>
                  <a:outerShdw blurRad="38100" dist="38100" dir="2700000" algn="tl">
                    <a:srgbClr val="000000">
                      <a:alpha val="43137"/>
                    </a:srgbClr>
                  </a:outerShdw>
                </a:effectLst>
              </a:rPr>
              <a:t>Hydroxylamine</a:t>
            </a:r>
          </a:p>
        </p:txBody>
      </p:sp>
      <p:sp>
        <p:nvSpPr>
          <p:cNvPr id="15" name="14 Rectángulo"/>
          <p:cNvSpPr/>
          <p:nvPr/>
        </p:nvSpPr>
        <p:spPr>
          <a:xfrm>
            <a:off x="3635896" y="3645024"/>
            <a:ext cx="3456384" cy="1046440"/>
          </a:xfrm>
          <a:prstGeom prst="rect">
            <a:avLst/>
          </a:prstGeom>
        </p:spPr>
        <p:txBody>
          <a:bodyPr wrap="square">
            <a:spAutoFit/>
          </a:bodyPr>
          <a:lstStyle/>
          <a:p>
            <a:pPr algn="r"/>
            <a:r>
              <a:rPr lang="en-US" sz="2200" b="1" dirty="0" smtClean="0">
                <a:solidFill>
                  <a:srgbClr val="FFCC00"/>
                </a:solidFill>
                <a:effectLst>
                  <a:outerShdw blurRad="38100" dist="38100" dir="2700000" algn="tl">
                    <a:srgbClr val="000000">
                      <a:alpha val="43137"/>
                    </a:srgbClr>
                  </a:outerShdw>
                </a:effectLst>
              </a:rPr>
              <a:t>Citrate</a:t>
            </a:r>
          </a:p>
          <a:p>
            <a:pPr algn="r"/>
            <a:r>
              <a:rPr lang="en-US" sz="2000" b="1" dirty="0" err="1" smtClean="0">
                <a:solidFill>
                  <a:srgbClr val="FFCC00"/>
                </a:solidFill>
                <a:effectLst>
                  <a:outerShdw blurRad="38100" dist="38100" dir="2700000" algn="tl">
                    <a:srgbClr val="000000">
                      <a:alpha val="43137"/>
                    </a:srgbClr>
                  </a:outerShdw>
                </a:effectLst>
              </a:rPr>
              <a:t>Borohydride</a:t>
            </a:r>
            <a:endParaRPr lang="en-US" sz="2000" b="1" dirty="0" smtClean="0">
              <a:solidFill>
                <a:srgbClr val="FFCC00"/>
              </a:solidFill>
              <a:effectLst>
                <a:outerShdw blurRad="38100" dist="38100" dir="2700000" algn="tl">
                  <a:srgbClr val="000000">
                    <a:alpha val="43137"/>
                  </a:srgbClr>
                </a:outerShdw>
              </a:effectLst>
            </a:endParaRPr>
          </a:p>
          <a:p>
            <a:pPr algn="r"/>
            <a:r>
              <a:rPr lang="en-US" b="1" dirty="0" smtClean="0">
                <a:solidFill>
                  <a:srgbClr val="FFCC00"/>
                </a:solidFill>
                <a:effectLst>
                  <a:outerShdw blurRad="38100" dist="38100" dir="2700000" algn="tl">
                    <a:srgbClr val="000000">
                      <a:alpha val="43137"/>
                    </a:srgbClr>
                  </a:outerShdw>
                </a:effectLst>
              </a:rPr>
              <a:t>Hydrochloride Hydroxylamine</a:t>
            </a:r>
            <a:endParaRPr lang="en-US" dirty="0">
              <a:solidFill>
                <a:srgbClr val="FFCC00"/>
              </a:solidFill>
              <a:effectLst>
                <a:outerShdw blurRad="38100" dist="38100" dir="2700000" algn="tl">
                  <a:srgbClr val="000000">
                    <a:alpha val="43137"/>
                  </a:srgbClr>
                </a:outerShdw>
              </a:effectLst>
            </a:endParaRPr>
          </a:p>
        </p:txBody>
      </p:sp>
      <p:sp>
        <p:nvSpPr>
          <p:cNvPr id="16" name="15 CuadroTexto"/>
          <p:cNvSpPr txBox="1"/>
          <p:nvPr/>
        </p:nvSpPr>
        <p:spPr>
          <a:xfrm rot="20574337">
            <a:off x="1308285" y="3441631"/>
            <a:ext cx="1688324" cy="584775"/>
          </a:xfrm>
          <a:prstGeom prst="rect">
            <a:avLst/>
          </a:prstGeom>
          <a:noFill/>
        </p:spPr>
        <p:txBody>
          <a:bodyPr wrap="square" rtlCol="0">
            <a:spAutoFit/>
          </a:bodyPr>
          <a:lstStyle/>
          <a:p>
            <a:r>
              <a:rPr lang="es-ES" sz="3200" b="1" dirty="0" smtClean="0">
                <a:solidFill>
                  <a:srgbClr val="FF11B5"/>
                </a:solidFill>
              </a:rPr>
              <a:t>NEW!!!</a:t>
            </a:r>
            <a:endParaRPr lang="es-ES" sz="3200" b="1" dirty="0">
              <a:solidFill>
                <a:srgbClr val="FF11B5"/>
              </a:solidFill>
            </a:endParaRPr>
          </a:p>
        </p:txBody>
      </p:sp>
      <p:pic>
        <p:nvPicPr>
          <p:cNvPr id="18" name="13 Imagen" descr="60000X0067.tif"/>
          <p:cNvPicPr/>
          <p:nvPr/>
        </p:nvPicPr>
        <p:blipFill>
          <a:blip r:embed="rId4" cstate="print">
            <a:lum bright="10000" contrast="30000"/>
          </a:blip>
          <a:srcRect l="36792" t="36136" r="45350" b="41631"/>
          <a:stretch>
            <a:fillRect/>
          </a:stretch>
        </p:blipFill>
        <p:spPr>
          <a:xfrm>
            <a:off x="7236296" y="2276872"/>
            <a:ext cx="1008112" cy="864096"/>
          </a:xfrm>
          <a:prstGeom prst="rect">
            <a:avLst/>
          </a:prstGeom>
        </p:spPr>
      </p:pic>
      <p:pic>
        <p:nvPicPr>
          <p:cNvPr id="22" name="5 Imagen" descr="AgAu 3.TIF"/>
          <p:cNvPicPr>
            <a:picLocks noChangeAspect="1" noChangeArrowheads="1"/>
          </p:cNvPicPr>
          <p:nvPr/>
        </p:nvPicPr>
        <p:blipFill>
          <a:blip r:embed="rId5" cstate="print">
            <a:lum bright="10000"/>
          </a:blip>
          <a:srcRect r="9732" b="14286"/>
          <a:stretch>
            <a:fillRect/>
          </a:stretch>
        </p:blipFill>
        <p:spPr bwMode="auto">
          <a:xfrm>
            <a:off x="1403648" y="2204864"/>
            <a:ext cx="1080120" cy="1124207"/>
          </a:xfrm>
          <a:prstGeom prst="rect">
            <a:avLst/>
          </a:prstGeom>
          <a:noFill/>
          <a:ln w="12700">
            <a:noFill/>
            <a:miter lim="800000"/>
            <a:headEnd/>
            <a:tailEnd/>
          </a:ln>
        </p:spPr>
      </p:pic>
      <p:sp>
        <p:nvSpPr>
          <p:cNvPr id="26" name="25 CuadroTexto"/>
          <p:cNvSpPr txBox="1"/>
          <p:nvPr/>
        </p:nvSpPr>
        <p:spPr>
          <a:xfrm>
            <a:off x="1115616" y="5517232"/>
            <a:ext cx="3240360" cy="830997"/>
          </a:xfrm>
          <a:prstGeom prst="rect">
            <a:avLst/>
          </a:prstGeom>
          <a:noFill/>
        </p:spPr>
        <p:txBody>
          <a:bodyPr wrap="square" rtlCol="0">
            <a:spAutoFit/>
          </a:bodyPr>
          <a:lstStyle/>
          <a:p>
            <a:pPr algn="ctr"/>
            <a:r>
              <a:rPr lang="es-ES" sz="2400" b="1" dirty="0" smtClean="0">
                <a:solidFill>
                  <a:schemeClr val="accent6">
                    <a:lumMod val="75000"/>
                  </a:schemeClr>
                </a:solidFill>
              </a:rPr>
              <a:t>Nano-</a:t>
            </a:r>
            <a:r>
              <a:rPr lang="es-ES" sz="2400" b="1" dirty="0" err="1" smtClean="0">
                <a:solidFill>
                  <a:schemeClr val="accent6">
                    <a:lumMod val="75000"/>
                  </a:schemeClr>
                </a:solidFill>
              </a:rPr>
              <a:t>Stars</a:t>
            </a:r>
            <a:endParaRPr lang="es-ES" sz="2400" b="1" dirty="0" smtClean="0">
              <a:solidFill>
                <a:schemeClr val="accent6">
                  <a:lumMod val="75000"/>
                </a:schemeClr>
              </a:solidFill>
            </a:endParaRPr>
          </a:p>
          <a:p>
            <a:pPr algn="ctr"/>
            <a:r>
              <a:rPr lang="es-ES" sz="2400" b="1" dirty="0" smtClean="0">
                <a:solidFill>
                  <a:schemeClr val="accent6">
                    <a:lumMod val="75000"/>
                  </a:schemeClr>
                </a:solidFill>
              </a:rPr>
              <a:t>NS-Ag </a:t>
            </a:r>
            <a:r>
              <a:rPr lang="es-ES" sz="2400" b="1" dirty="0" smtClean="0">
                <a:solidFill>
                  <a:schemeClr val="accent3">
                    <a:lumMod val="60000"/>
                    <a:lumOff val="40000"/>
                  </a:schemeClr>
                </a:solidFill>
              </a:rPr>
              <a:t>/</a:t>
            </a:r>
            <a:r>
              <a:rPr lang="es-ES" sz="2400" b="1" dirty="0" smtClean="0">
                <a:solidFill>
                  <a:schemeClr val="accent6">
                    <a:lumMod val="75000"/>
                  </a:schemeClr>
                </a:solidFill>
              </a:rPr>
              <a:t> NS-</a:t>
            </a:r>
            <a:r>
              <a:rPr lang="es-ES" sz="2400" b="1" dirty="0" err="1" smtClean="0">
                <a:solidFill>
                  <a:schemeClr val="accent6">
                    <a:lumMod val="75000"/>
                  </a:schemeClr>
                </a:solidFill>
              </a:rPr>
              <a:t>Ag@Au</a:t>
            </a:r>
            <a:endParaRPr lang="es-ES" sz="2400" b="1" dirty="0" smtClean="0">
              <a:solidFill>
                <a:schemeClr val="accent6">
                  <a:lumMod val="75000"/>
                </a:schemeClr>
              </a:solidFill>
            </a:endParaRPr>
          </a:p>
        </p:txBody>
      </p:sp>
      <p:sp>
        <p:nvSpPr>
          <p:cNvPr id="27" name="26 CuadroTexto"/>
          <p:cNvSpPr txBox="1"/>
          <p:nvPr/>
        </p:nvSpPr>
        <p:spPr>
          <a:xfrm>
            <a:off x="6839744" y="5805264"/>
            <a:ext cx="2304256" cy="461665"/>
          </a:xfrm>
          <a:prstGeom prst="rect">
            <a:avLst/>
          </a:prstGeom>
          <a:noFill/>
        </p:spPr>
        <p:txBody>
          <a:bodyPr wrap="square" rtlCol="0">
            <a:spAutoFit/>
          </a:bodyPr>
          <a:lstStyle/>
          <a:p>
            <a:pPr algn="ctr"/>
            <a:r>
              <a:rPr lang="es-ES" sz="2400" b="1" dirty="0" err="1" smtClean="0">
                <a:solidFill>
                  <a:schemeClr val="accent3">
                    <a:lumMod val="75000"/>
                  </a:schemeClr>
                </a:solidFill>
              </a:rPr>
              <a:t>Nanospheres</a:t>
            </a:r>
            <a:endParaRPr lang="es-ES" sz="2400" b="1" dirty="0">
              <a:solidFill>
                <a:schemeClr val="accent3">
                  <a:lumMod val="75000"/>
                </a:schemeClr>
              </a:solidFill>
            </a:endParaRPr>
          </a:p>
        </p:txBody>
      </p:sp>
      <p:sp>
        <p:nvSpPr>
          <p:cNvPr id="14" name="13 CuadroTexto"/>
          <p:cNvSpPr txBox="1"/>
          <p:nvPr/>
        </p:nvSpPr>
        <p:spPr>
          <a:xfrm>
            <a:off x="1259632" y="6381328"/>
            <a:ext cx="7884368" cy="307777"/>
          </a:xfrm>
          <a:prstGeom prst="rect">
            <a:avLst/>
          </a:prstGeom>
          <a:noFill/>
        </p:spPr>
        <p:txBody>
          <a:bodyPr wrap="square" rtlCol="0">
            <a:spAutoFit/>
          </a:bodyPr>
          <a:lstStyle/>
          <a:p>
            <a:r>
              <a:rPr lang="es-ES" sz="1400" b="1" i="1" dirty="0" smtClean="0">
                <a:solidFill>
                  <a:srgbClr val="FF11B5"/>
                </a:solidFill>
                <a:latin typeface="Times New Roman" pitchFamily="18" charset="0"/>
                <a:cs typeface="Times New Roman" pitchFamily="18" charset="0"/>
              </a:rPr>
              <a:t>A. Garcia-Leis, J.V. Garcia-Ramos and S. Sanchez-Cortes. JPC C. (2013) DOI: 10.1021/jp401737y</a:t>
            </a:r>
            <a:endParaRPr lang="es-ES" sz="1400" b="1" i="1" dirty="0">
              <a:solidFill>
                <a:srgbClr val="FF11B5"/>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1754"/>
                                        </p:tgtEl>
                                        <p:attrNameLst>
                                          <p:attrName>style.visibility</p:attrName>
                                        </p:attrNameLst>
                                      </p:cBhvr>
                                      <p:to>
                                        <p:strVal val="visible"/>
                                      </p:to>
                                    </p:set>
                                    <p:animEffect transition="in" filter="fade">
                                      <p:cBhvr>
                                        <p:cTn id="13" dur="1000"/>
                                        <p:tgtEl>
                                          <p:spTgt spid="31754"/>
                                        </p:tgtEl>
                                      </p:cBhvr>
                                    </p:animEffect>
                                    <p:anim calcmode="lin" valueType="num">
                                      <p:cBhvr>
                                        <p:cTn id="14" dur="1000" fill="hold"/>
                                        <p:tgtEl>
                                          <p:spTgt spid="31754"/>
                                        </p:tgtEl>
                                        <p:attrNameLst>
                                          <p:attrName>ppt_x</p:attrName>
                                        </p:attrNameLst>
                                      </p:cBhvr>
                                      <p:tavLst>
                                        <p:tav tm="0">
                                          <p:val>
                                            <p:strVal val="#ppt_x"/>
                                          </p:val>
                                        </p:tav>
                                        <p:tav tm="100000">
                                          <p:val>
                                            <p:strVal val="#ppt_x"/>
                                          </p:val>
                                        </p:tav>
                                      </p:tavLst>
                                    </p:anim>
                                    <p:anim calcmode="lin" valueType="num">
                                      <p:cBhvr>
                                        <p:cTn id="15" dur="1000" fill="hold"/>
                                        <p:tgtEl>
                                          <p:spTgt spid="317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4" presetClass="entr" presetSubtype="0" accel="10000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strVal val="#ppt_w*0.05"/>
                                          </p:val>
                                        </p:tav>
                                        <p:tav tm="100000">
                                          <p:val>
                                            <p:strVal val="#ppt_w"/>
                                          </p:val>
                                        </p:tav>
                                      </p:tavLst>
                                    </p:anim>
                                    <p:anim calcmode="lin" valueType="num">
                                      <p:cBhvr>
                                        <p:cTn id="26" dur="500" fill="hold"/>
                                        <p:tgtEl>
                                          <p:spTgt spid="27"/>
                                        </p:tgtEl>
                                        <p:attrNameLst>
                                          <p:attrName>ppt_h</p:attrName>
                                        </p:attrNameLst>
                                      </p:cBhvr>
                                      <p:tavLst>
                                        <p:tav tm="0">
                                          <p:val>
                                            <p:strVal val="#ppt_h"/>
                                          </p:val>
                                        </p:tav>
                                        <p:tav tm="100000">
                                          <p:val>
                                            <p:strVal val="#ppt_h"/>
                                          </p:val>
                                        </p:tav>
                                      </p:tavLst>
                                    </p:anim>
                                    <p:anim calcmode="lin" valueType="num">
                                      <p:cBhvr>
                                        <p:cTn id="27" dur="500" fill="hold"/>
                                        <p:tgtEl>
                                          <p:spTgt spid="27"/>
                                        </p:tgtEl>
                                        <p:attrNameLst>
                                          <p:attrName>ppt_x</p:attrName>
                                        </p:attrNameLst>
                                      </p:cBhvr>
                                      <p:tavLst>
                                        <p:tav tm="0">
                                          <p:val>
                                            <p:strVal val="#ppt_x-.2"/>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Effect transition="in" filter="fade">
                                      <p:cBhvr>
                                        <p:cTn id="29" dur="500"/>
                                        <p:tgtEl>
                                          <p:spTgt spid="27"/>
                                        </p:tgtEl>
                                      </p:cBhvr>
                                    </p:animEffect>
                                  </p:childTnLst>
                                </p:cTn>
                              </p:par>
                            </p:childTnLst>
                          </p:cTn>
                        </p:par>
                        <p:par>
                          <p:cTn id="30" fill="hold">
                            <p:stCondLst>
                              <p:cond delay="3500"/>
                            </p:stCondLst>
                            <p:childTnLst>
                              <p:par>
                                <p:cTn id="31" presetID="54" presetClass="entr" presetSubtype="0" accel="10000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strVal val="#ppt_w*0.05"/>
                                          </p:val>
                                        </p:tav>
                                        <p:tav tm="100000">
                                          <p:val>
                                            <p:strVal val="#ppt_w"/>
                                          </p:val>
                                        </p:tav>
                                      </p:tavLst>
                                    </p:anim>
                                    <p:anim calcmode="lin" valueType="num">
                                      <p:cBhvr>
                                        <p:cTn id="34" dur="500" fill="hold"/>
                                        <p:tgtEl>
                                          <p:spTgt spid="18"/>
                                        </p:tgtEl>
                                        <p:attrNameLst>
                                          <p:attrName>ppt_h</p:attrName>
                                        </p:attrNameLst>
                                      </p:cBhvr>
                                      <p:tavLst>
                                        <p:tav tm="0">
                                          <p:val>
                                            <p:strVal val="#ppt_h"/>
                                          </p:val>
                                        </p:tav>
                                        <p:tav tm="100000">
                                          <p:val>
                                            <p:strVal val="#ppt_h"/>
                                          </p:val>
                                        </p:tav>
                                      </p:tavLst>
                                    </p:anim>
                                    <p:anim calcmode="lin" valueType="num">
                                      <p:cBhvr>
                                        <p:cTn id="35" dur="500" fill="hold"/>
                                        <p:tgtEl>
                                          <p:spTgt spid="18"/>
                                        </p:tgtEl>
                                        <p:attrNameLst>
                                          <p:attrName>ppt_x</p:attrName>
                                        </p:attrNameLst>
                                      </p:cBhvr>
                                      <p:tavLst>
                                        <p:tav tm="0">
                                          <p:val>
                                            <p:strVal val="#ppt_x-.2"/>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31750"/>
                                        </p:tgtEl>
                                        <p:attrNameLst>
                                          <p:attrName>style.visibility</p:attrName>
                                        </p:attrNameLst>
                                      </p:cBhvr>
                                      <p:to>
                                        <p:strVal val="visible"/>
                                      </p:to>
                                    </p:set>
                                    <p:animEffect transition="in" filter="fade">
                                      <p:cBhvr>
                                        <p:cTn id="42" dur="1000"/>
                                        <p:tgtEl>
                                          <p:spTgt spid="31750"/>
                                        </p:tgtEl>
                                      </p:cBhvr>
                                    </p:animEffect>
                                    <p:anim calcmode="lin" valueType="num">
                                      <p:cBhvr>
                                        <p:cTn id="43" dur="1000" fill="hold"/>
                                        <p:tgtEl>
                                          <p:spTgt spid="31750"/>
                                        </p:tgtEl>
                                        <p:attrNameLst>
                                          <p:attrName>ppt_x</p:attrName>
                                        </p:attrNameLst>
                                      </p:cBhvr>
                                      <p:tavLst>
                                        <p:tav tm="0">
                                          <p:val>
                                            <p:strVal val="#ppt_x"/>
                                          </p:val>
                                        </p:tav>
                                        <p:tav tm="100000">
                                          <p:val>
                                            <p:strVal val="#ppt_x"/>
                                          </p:val>
                                        </p:tav>
                                      </p:tavLst>
                                    </p:anim>
                                    <p:anim calcmode="lin" valueType="num">
                                      <p:cBhvr>
                                        <p:cTn id="44" dur="900" decel="100000" fill="hold"/>
                                        <p:tgtEl>
                                          <p:spTgt spid="3175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1750"/>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37"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900" decel="100000" fill="hold"/>
                                        <p:tgtEl>
                                          <p:spTgt spid="1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53" fill="hold">
                            <p:stCondLst>
                              <p:cond delay="2000"/>
                            </p:stCondLst>
                            <p:childTnLst>
                              <p:par>
                                <p:cTn id="54" presetID="54" presetClass="entr" presetSubtype="0" accel="100000"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strVal val="#ppt_w*0.05"/>
                                          </p:val>
                                        </p:tav>
                                        <p:tav tm="100000">
                                          <p:val>
                                            <p:strVal val="#ppt_w"/>
                                          </p:val>
                                        </p:tav>
                                      </p:tavLst>
                                    </p:anim>
                                    <p:anim calcmode="lin" valueType="num">
                                      <p:cBhvr>
                                        <p:cTn id="57" dur="500" fill="hold"/>
                                        <p:tgtEl>
                                          <p:spTgt spid="22"/>
                                        </p:tgtEl>
                                        <p:attrNameLst>
                                          <p:attrName>ppt_h</p:attrName>
                                        </p:attrNameLst>
                                      </p:cBhvr>
                                      <p:tavLst>
                                        <p:tav tm="0">
                                          <p:val>
                                            <p:strVal val="#ppt_h"/>
                                          </p:val>
                                        </p:tav>
                                        <p:tav tm="100000">
                                          <p:val>
                                            <p:strVal val="#ppt_h"/>
                                          </p:val>
                                        </p:tav>
                                      </p:tavLst>
                                    </p:anim>
                                    <p:anim calcmode="lin" valueType="num">
                                      <p:cBhvr>
                                        <p:cTn id="58" dur="500" fill="hold"/>
                                        <p:tgtEl>
                                          <p:spTgt spid="22"/>
                                        </p:tgtEl>
                                        <p:attrNameLst>
                                          <p:attrName>ppt_x</p:attrName>
                                        </p:attrNameLst>
                                      </p:cBhvr>
                                      <p:tavLst>
                                        <p:tav tm="0">
                                          <p:val>
                                            <p:strVal val="#ppt_x-.2"/>
                                          </p:val>
                                        </p:tav>
                                        <p:tav tm="100000">
                                          <p:val>
                                            <p:strVal val="#ppt_x"/>
                                          </p:val>
                                        </p:tav>
                                      </p:tavLst>
                                    </p:anim>
                                    <p:anim calcmode="lin" valueType="num">
                                      <p:cBhvr>
                                        <p:cTn id="59" dur="500" fill="hold"/>
                                        <p:tgtEl>
                                          <p:spTgt spid="22"/>
                                        </p:tgtEl>
                                        <p:attrNameLst>
                                          <p:attrName>ppt_y</p:attrName>
                                        </p:attrNameLst>
                                      </p:cBhvr>
                                      <p:tavLst>
                                        <p:tav tm="0">
                                          <p:val>
                                            <p:strVal val="#ppt_y"/>
                                          </p:val>
                                        </p:tav>
                                        <p:tav tm="100000">
                                          <p:val>
                                            <p:strVal val="#ppt_y"/>
                                          </p:val>
                                        </p:tav>
                                      </p:tavLst>
                                    </p:anim>
                                    <p:animEffect transition="in" filter="fade">
                                      <p:cBhvr>
                                        <p:cTn id="60" dur="500"/>
                                        <p:tgtEl>
                                          <p:spTgt spid="22"/>
                                        </p:tgtEl>
                                      </p:cBhvr>
                                    </p:animEffect>
                                  </p:childTnLst>
                                </p:cTn>
                              </p:par>
                            </p:childTnLst>
                          </p:cTn>
                        </p:par>
                        <p:par>
                          <p:cTn id="61" fill="hold">
                            <p:stCondLst>
                              <p:cond delay="2500"/>
                            </p:stCondLst>
                            <p:childTnLst>
                              <p:par>
                                <p:cTn id="62" presetID="54" presetClass="entr" presetSubtype="0" accel="10000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strVal val="#ppt_w*0.05"/>
                                          </p:val>
                                        </p:tav>
                                        <p:tav tm="100000">
                                          <p:val>
                                            <p:strVal val="#ppt_w"/>
                                          </p:val>
                                        </p:tav>
                                      </p:tavLst>
                                    </p:anim>
                                    <p:anim calcmode="lin" valueType="num">
                                      <p:cBhvr>
                                        <p:cTn id="65" dur="500" fill="hold"/>
                                        <p:tgtEl>
                                          <p:spTgt spid="26"/>
                                        </p:tgtEl>
                                        <p:attrNameLst>
                                          <p:attrName>ppt_h</p:attrName>
                                        </p:attrNameLst>
                                      </p:cBhvr>
                                      <p:tavLst>
                                        <p:tav tm="0">
                                          <p:val>
                                            <p:strVal val="#ppt_h"/>
                                          </p:val>
                                        </p:tav>
                                        <p:tav tm="100000">
                                          <p:val>
                                            <p:strVal val="#ppt_h"/>
                                          </p:val>
                                        </p:tav>
                                      </p:tavLst>
                                    </p:anim>
                                    <p:anim calcmode="lin" valueType="num">
                                      <p:cBhvr>
                                        <p:cTn id="66" dur="500" fill="hold"/>
                                        <p:tgtEl>
                                          <p:spTgt spid="26"/>
                                        </p:tgtEl>
                                        <p:attrNameLst>
                                          <p:attrName>ppt_x</p:attrName>
                                        </p:attrNameLst>
                                      </p:cBhvr>
                                      <p:tavLst>
                                        <p:tav tm="0">
                                          <p:val>
                                            <p:strVal val="#ppt_x-.2"/>
                                          </p:val>
                                        </p:tav>
                                        <p:tav tm="100000">
                                          <p:val>
                                            <p:strVal val="#ppt_x"/>
                                          </p:val>
                                        </p:tav>
                                      </p:tavLst>
                                    </p:anim>
                                    <p:anim calcmode="lin" valueType="num">
                                      <p:cBhvr>
                                        <p:cTn id="67" dur="500" fill="hold"/>
                                        <p:tgtEl>
                                          <p:spTgt spid="26"/>
                                        </p:tgtEl>
                                        <p:attrNameLst>
                                          <p:attrName>ppt_y</p:attrName>
                                        </p:attrNameLst>
                                      </p:cBhvr>
                                      <p:tavLst>
                                        <p:tav tm="0">
                                          <p:val>
                                            <p:strVal val="#ppt_y"/>
                                          </p:val>
                                        </p:tav>
                                        <p:tav tm="100000">
                                          <p:val>
                                            <p:strVal val="#ppt_y"/>
                                          </p:val>
                                        </p:tav>
                                      </p:tavLst>
                                    </p:anim>
                                    <p:animEffect transition="in" filter="fade">
                                      <p:cBhvr>
                                        <p:cTn id="68" dur="500"/>
                                        <p:tgtEl>
                                          <p:spTgt spid="26"/>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900" decel="100000" fill="hold"/>
                                        <p:tgtEl>
                                          <p:spTgt spid="1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sz="4000" dirty="0" smtClean="0"/>
              <a:t>Characterization</a:t>
            </a:r>
            <a:r>
              <a:rPr lang="en-US" sz="4400" dirty="0" smtClean="0"/>
              <a:t> of nanoparticles</a:t>
            </a:r>
            <a:endParaRPr lang="es-ES" dirty="0"/>
          </a:p>
        </p:txBody>
      </p:sp>
      <p:graphicFrame>
        <p:nvGraphicFramePr>
          <p:cNvPr id="30724" name="Object 4"/>
          <p:cNvGraphicFramePr>
            <a:graphicFrameLocks noChangeAspect="1"/>
          </p:cNvGraphicFramePr>
          <p:nvPr/>
        </p:nvGraphicFramePr>
        <p:xfrm>
          <a:off x="971600" y="1772816"/>
          <a:ext cx="4022880" cy="4132701"/>
        </p:xfrm>
        <a:graphic>
          <a:graphicData uri="http://schemas.openxmlformats.org/presentationml/2006/ole">
            <p:oleObj spid="_x0000_s30724" name="Graph" r:id="rId4" imgW="2210400" imgH="2269440" progId="Origin50.Graph">
              <p:embed/>
            </p:oleObj>
          </a:graphicData>
        </a:graphic>
      </p:graphicFrame>
      <p:graphicFrame>
        <p:nvGraphicFramePr>
          <p:cNvPr id="30725" name="Object 5"/>
          <p:cNvGraphicFramePr>
            <a:graphicFrameLocks noChangeAspect="1"/>
          </p:cNvGraphicFramePr>
          <p:nvPr/>
        </p:nvGraphicFramePr>
        <p:xfrm>
          <a:off x="4572000" y="1700808"/>
          <a:ext cx="4359604" cy="4396786"/>
        </p:xfrm>
        <a:graphic>
          <a:graphicData uri="http://schemas.openxmlformats.org/presentationml/2006/ole">
            <p:oleObj spid="_x0000_s30725" name="Graph" r:id="rId5" imgW="2233440" imgH="2252160" progId="Origin50.Graph">
              <p:embed/>
            </p:oleObj>
          </a:graphicData>
        </a:graphic>
      </p:graphicFrame>
      <p:grpSp>
        <p:nvGrpSpPr>
          <p:cNvPr id="16" name="15 Grupo"/>
          <p:cNvGrpSpPr/>
          <p:nvPr/>
        </p:nvGrpSpPr>
        <p:grpSpPr>
          <a:xfrm>
            <a:off x="3563888" y="2636912"/>
            <a:ext cx="1087965" cy="1061939"/>
            <a:chOff x="3484035" y="2799109"/>
            <a:chExt cx="1087965" cy="1061939"/>
          </a:xfrm>
        </p:grpSpPr>
        <p:pic>
          <p:nvPicPr>
            <p:cNvPr id="9" name="13 Imagen" descr="60000X0067.tif"/>
            <p:cNvPicPr/>
            <p:nvPr/>
          </p:nvPicPr>
          <p:blipFill>
            <a:blip r:embed="rId6" cstate="print">
              <a:lum bright="10000" contrast="30000"/>
            </a:blip>
            <a:srcRect l="36792" t="36136" r="45350" b="37926"/>
            <a:stretch>
              <a:fillRect/>
            </a:stretch>
          </p:blipFill>
          <p:spPr>
            <a:xfrm>
              <a:off x="3484035" y="2799109"/>
              <a:ext cx="1087965" cy="1061939"/>
            </a:xfrm>
            <a:prstGeom prst="rect">
              <a:avLst/>
            </a:prstGeom>
          </p:spPr>
        </p:pic>
        <p:cxnSp>
          <p:nvCxnSpPr>
            <p:cNvPr id="11" name="10 Conector recto"/>
            <p:cNvCxnSpPr/>
            <p:nvPr/>
          </p:nvCxnSpPr>
          <p:spPr>
            <a:xfrm>
              <a:off x="3707904" y="3789040"/>
              <a:ext cx="72008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563130" y="3536633"/>
              <a:ext cx="720080" cy="276999"/>
            </a:xfrm>
            <a:prstGeom prst="rect">
              <a:avLst/>
            </a:prstGeom>
            <a:noFill/>
          </p:spPr>
          <p:txBody>
            <a:bodyPr wrap="square" rtlCol="0">
              <a:spAutoFit/>
            </a:bodyPr>
            <a:lstStyle/>
            <a:p>
              <a:r>
                <a:rPr lang="es-ES" sz="1200" b="1" dirty="0" smtClean="0"/>
                <a:t>50 nm</a:t>
              </a:r>
              <a:endParaRPr lang="es-ES" sz="1200" b="1" dirty="0"/>
            </a:p>
          </p:txBody>
        </p:sp>
      </p:grpSp>
      <p:grpSp>
        <p:nvGrpSpPr>
          <p:cNvPr id="21" name="20 Grupo"/>
          <p:cNvGrpSpPr/>
          <p:nvPr/>
        </p:nvGrpSpPr>
        <p:grpSpPr>
          <a:xfrm>
            <a:off x="7164288" y="2282366"/>
            <a:ext cx="1080120" cy="1320736"/>
            <a:chOff x="7164288" y="2492896"/>
            <a:chExt cx="1080120" cy="1320736"/>
          </a:xfrm>
        </p:grpSpPr>
        <p:pic>
          <p:nvPicPr>
            <p:cNvPr id="17" name="5 Imagen" descr="AgAu 3.TIF"/>
            <p:cNvPicPr>
              <a:picLocks noChangeAspect="1" noChangeArrowheads="1"/>
            </p:cNvPicPr>
            <p:nvPr/>
          </p:nvPicPr>
          <p:blipFill>
            <a:blip r:embed="rId7" cstate="print">
              <a:lum bright="10000"/>
            </a:blip>
            <a:srcRect r="9732" b="14286"/>
            <a:stretch>
              <a:fillRect/>
            </a:stretch>
          </p:blipFill>
          <p:spPr bwMode="auto">
            <a:xfrm>
              <a:off x="7164288" y="2492896"/>
              <a:ext cx="1080120" cy="1124207"/>
            </a:xfrm>
            <a:prstGeom prst="rect">
              <a:avLst/>
            </a:prstGeom>
            <a:noFill/>
            <a:ln w="12700">
              <a:noFill/>
              <a:miter lim="800000"/>
              <a:headEnd/>
              <a:tailEnd/>
            </a:ln>
          </p:spPr>
        </p:pic>
        <p:cxnSp>
          <p:nvCxnSpPr>
            <p:cNvPr id="18" name="17 Conector recto"/>
            <p:cNvCxnSpPr/>
            <p:nvPr/>
          </p:nvCxnSpPr>
          <p:spPr>
            <a:xfrm>
              <a:off x="7380312" y="3789040"/>
              <a:ext cx="79208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7380312" y="3536633"/>
              <a:ext cx="720080" cy="276999"/>
            </a:xfrm>
            <a:prstGeom prst="rect">
              <a:avLst/>
            </a:prstGeom>
            <a:noFill/>
          </p:spPr>
          <p:txBody>
            <a:bodyPr wrap="square" rtlCol="0">
              <a:spAutoFit/>
            </a:bodyPr>
            <a:lstStyle/>
            <a:p>
              <a:r>
                <a:rPr lang="es-ES" sz="1200" b="1" dirty="0" smtClean="0"/>
                <a:t>300 nm</a:t>
              </a:r>
              <a:endParaRPr lang="es-ES" sz="12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1000"/>
                                        <p:tgtEl>
                                          <p:spTgt spid="30724"/>
                                        </p:tgtEl>
                                      </p:cBhvr>
                                    </p:animEffect>
                                    <p:anim calcmode="lin" valueType="num">
                                      <p:cBhvr>
                                        <p:cTn id="8" dur="1000" fill="hold"/>
                                        <p:tgtEl>
                                          <p:spTgt spid="30724"/>
                                        </p:tgtEl>
                                        <p:attrNameLst>
                                          <p:attrName>ppt_x</p:attrName>
                                        </p:attrNameLst>
                                      </p:cBhvr>
                                      <p:tavLst>
                                        <p:tav tm="0">
                                          <p:val>
                                            <p:strVal val="#ppt_x"/>
                                          </p:val>
                                        </p:tav>
                                        <p:tav tm="100000">
                                          <p:val>
                                            <p:strVal val="#ppt_x"/>
                                          </p:val>
                                        </p:tav>
                                      </p:tavLst>
                                    </p:anim>
                                    <p:anim calcmode="lin" valueType="num">
                                      <p:cBhvr>
                                        <p:cTn id="9" dur="900" decel="100000" fill="hold"/>
                                        <p:tgtEl>
                                          <p:spTgt spid="307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2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25"/>
                                        </p:tgtEl>
                                        <p:attrNameLst>
                                          <p:attrName>style.visibility</p:attrName>
                                        </p:attrNameLst>
                                      </p:cBhvr>
                                      <p:to>
                                        <p:strVal val="visible"/>
                                      </p:to>
                                    </p:set>
                                    <p:anim calcmode="lin" valueType="num">
                                      <p:cBhvr additive="base">
                                        <p:cTn id="25" dur="500" fill="hold"/>
                                        <p:tgtEl>
                                          <p:spTgt spid="30725"/>
                                        </p:tgtEl>
                                        <p:attrNameLst>
                                          <p:attrName>ppt_x</p:attrName>
                                        </p:attrNameLst>
                                      </p:cBhvr>
                                      <p:tavLst>
                                        <p:tav tm="0">
                                          <p:val>
                                            <p:strVal val="#ppt_x"/>
                                          </p:val>
                                        </p:tav>
                                        <p:tav tm="100000">
                                          <p:val>
                                            <p:strVal val="#ppt_x"/>
                                          </p:val>
                                        </p:tav>
                                      </p:tavLst>
                                    </p:anim>
                                    <p:anim calcmode="lin" valueType="num">
                                      <p:cBhvr additive="base">
                                        <p:cTn id="26"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4"/>
          <p:cNvPicPr>
            <a:picLocks noChangeAspect="1" noChangeArrowheads="1"/>
          </p:cNvPicPr>
          <p:nvPr/>
        </p:nvPicPr>
        <p:blipFill>
          <a:blip r:embed="rId2" cstate="print"/>
          <a:srcRect/>
          <a:stretch>
            <a:fillRect/>
          </a:stretch>
        </p:blipFill>
        <p:spPr bwMode="auto">
          <a:xfrm>
            <a:off x="2051720" y="1988840"/>
            <a:ext cx="2880320" cy="2160240"/>
          </a:xfrm>
          <a:prstGeom prst="rect">
            <a:avLst/>
          </a:prstGeom>
          <a:noFill/>
          <a:ln w="9525">
            <a:noFill/>
            <a:miter lim="800000"/>
            <a:headEnd/>
            <a:tailEnd/>
          </a:ln>
        </p:spPr>
      </p:pic>
      <p:pic>
        <p:nvPicPr>
          <p:cNvPr id="7" name="Picture 15" descr="AuCT"/>
          <p:cNvPicPr>
            <a:picLocks noChangeAspect="1" noChangeArrowheads="1"/>
          </p:cNvPicPr>
          <p:nvPr/>
        </p:nvPicPr>
        <p:blipFill>
          <a:blip r:embed="rId3" cstate="print"/>
          <a:srcRect/>
          <a:stretch>
            <a:fillRect/>
          </a:stretch>
        </p:blipFill>
        <p:spPr bwMode="auto">
          <a:xfrm>
            <a:off x="5724128" y="4221088"/>
            <a:ext cx="2952328" cy="2347508"/>
          </a:xfrm>
          <a:prstGeom prst="rect">
            <a:avLst/>
          </a:prstGeom>
          <a:noFill/>
          <a:ln w="9525">
            <a:noFill/>
            <a:miter lim="800000"/>
            <a:headEnd/>
            <a:tailEnd/>
          </a:ln>
        </p:spPr>
      </p:pic>
      <p:sp>
        <p:nvSpPr>
          <p:cNvPr id="8" name="7 Rectángulo"/>
          <p:cNvSpPr/>
          <p:nvPr/>
        </p:nvSpPr>
        <p:spPr>
          <a:xfrm>
            <a:off x="6660232" y="3212976"/>
            <a:ext cx="1210588" cy="769441"/>
          </a:xfrm>
          <a:prstGeom prst="rect">
            <a:avLst/>
          </a:prstGeom>
        </p:spPr>
        <p:txBody>
          <a:bodyPr wrap="none">
            <a:spAutoFit/>
          </a:bodyPr>
          <a:lstStyle/>
          <a:p>
            <a:r>
              <a:rPr lang="es-ES" sz="2800" b="1" dirty="0" smtClean="0">
                <a:ln/>
                <a:solidFill>
                  <a:schemeClr val="accent3"/>
                </a:solidFill>
              </a:rPr>
              <a:t>AuCT</a:t>
            </a:r>
          </a:p>
          <a:p>
            <a:pPr algn="ctr"/>
            <a:r>
              <a:rPr lang="es-ES" sz="1600" dirty="0" smtClean="0">
                <a:ln w="11430"/>
                <a:effectLst>
                  <a:outerShdw blurRad="80000" dist="40000" dir="5040000" algn="tl">
                    <a:srgbClr val="000000">
                      <a:alpha val="30000"/>
                    </a:srgbClr>
                  </a:outerShdw>
                </a:effectLst>
                <a:latin typeface="Times New Roman" pitchFamily="18" charset="0"/>
                <a:cs typeface="Times New Roman" pitchFamily="18" charset="0"/>
              </a:rPr>
              <a:t>(SEM)</a:t>
            </a:r>
            <a:endParaRPr lang="es-ES" sz="1600" dirty="0"/>
          </a:p>
        </p:txBody>
      </p:sp>
      <p:sp>
        <p:nvSpPr>
          <p:cNvPr id="9" name="8 Rectángulo"/>
          <p:cNvSpPr/>
          <p:nvPr/>
        </p:nvSpPr>
        <p:spPr>
          <a:xfrm>
            <a:off x="2843808" y="980728"/>
            <a:ext cx="1349896" cy="800219"/>
          </a:xfrm>
          <a:prstGeom prst="rect">
            <a:avLst/>
          </a:prstGeom>
        </p:spPr>
        <p:txBody>
          <a:bodyPr wrap="square">
            <a:spAutoFit/>
          </a:bodyPr>
          <a:lstStyle/>
          <a:p>
            <a:pPr algn="ctr"/>
            <a:r>
              <a:rPr lang="es-E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AgCT</a:t>
            </a:r>
          </a:p>
          <a:p>
            <a:pPr algn="ctr"/>
            <a:r>
              <a:rPr lang="es-ES" dirty="0" smtClean="0">
                <a:ln w="11430"/>
                <a:effectLst>
                  <a:outerShdw blurRad="80000" dist="40000" dir="5040000" algn="tl">
                    <a:srgbClr val="000000">
                      <a:alpha val="30000"/>
                    </a:srgbClr>
                  </a:outerShdw>
                </a:effectLst>
                <a:latin typeface="Times New Roman" pitchFamily="18" charset="0"/>
                <a:cs typeface="Times New Roman" pitchFamily="18" charset="0"/>
              </a:rPr>
              <a:t>(SEM)</a:t>
            </a:r>
            <a:endParaRPr lang="es-ES" dirty="0"/>
          </a:p>
        </p:txBody>
      </p:sp>
      <p:sp>
        <p:nvSpPr>
          <p:cNvPr id="10" name="9 CuadroTexto"/>
          <p:cNvSpPr txBox="1"/>
          <p:nvPr/>
        </p:nvSpPr>
        <p:spPr>
          <a:xfrm>
            <a:off x="2987824" y="260648"/>
            <a:ext cx="3816424" cy="707886"/>
          </a:xfrm>
          <a:prstGeom prst="rect">
            <a:avLst/>
          </a:prstGeom>
          <a:noFill/>
        </p:spPr>
        <p:txBody>
          <a:bodyPr wrap="square" rtlCol="0">
            <a:spAutoFit/>
          </a:bodyPr>
          <a:lstStyle/>
          <a:p>
            <a:r>
              <a:rPr lang="es-ES" sz="4000" b="1" i="1" dirty="0" smtClean="0">
                <a:solidFill>
                  <a:srgbClr val="FF0000"/>
                </a:solidFill>
                <a:latin typeface="Action Man Shaded" pitchFamily="2" charset="0"/>
              </a:rPr>
              <a:t>Nanospheres</a:t>
            </a:r>
            <a:endParaRPr lang="es-ES" sz="4000" b="1" i="1" dirty="0">
              <a:solidFill>
                <a:srgbClr val="FF0000"/>
              </a:solidFill>
              <a:latin typeface="Action Man Shaded"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Rectángulo"/>
          <p:cNvSpPr/>
          <p:nvPr/>
        </p:nvSpPr>
        <p:spPr>
          <a:xfrm>
            <a:off x="6588224" y="1196752"/>
            <a:ext cx="1368152" cy="360040"/>
          </a:xfrm>
          <a:prstGeom prst="rect">
            <a:avLst/>
          </a:prstGeom>
          <a:noFill/>
        </p:spPr>
        <p:txBody>
          <a:bodyPr wrap="none" lIns="91440" tIns="45720" rIns="91440" bIns="45720">
            <a:prstTxWarp prst="textPlain">
              <a:avLst/>
            </a:prstTxWarp>
            <a:spAutoFit/>
          </a:bodyPr>
          <a:lstStyle/>
          <a:p>
            <a:pPr algn="ctr"/>
            <a:r>
              <a:rPr lang="es-ES" sz="5400" b="1" dirty="0" smtClean="0">
                <a:ln w="24500" cmpd="dbl">
                  <a:solidFill>
                    <a:schemeClr val="accent2">
                      <a:lumMod val="75000"/>
                    </a:schemeClr>
                  </a:solidFill>
                  <a:prstDash val="solid"/>
                  <a:miter lim="800000"/>
                </a:ln>
                <a:solidFill>
                  <a:schemeClr val="accent2">
                    <a:lumMod val="60000"/>
                    <a:lumOff val="40000"/>
                  </a:schemeClr>
                </a:solidFill>
                <a:effectLst>
                  <a:outerShdw blurRad="38100" dist="38100" dir="7020000" algn="tl">
                    <a:srgbClr val="000000">
                      <a:alpha val="35000"/>
                    </a:srgbClr>
                  </a:outerShdw>
                </a:effectLst>
              </a:rPr>
              <a:t>NS-Ag</a:t>
            </a:r>
            <a:endParaRPr lang="es-ES" sz="5400" b="1" dirty="0">
              <a:ln w="24500" cmpd="dbl">
                <a:solidFill>
                  <a:schemeClr val="accent2">
                    <a:lumMod val="75000"/>
                  </a:schemeClr>
                </a:solidFill>
                <a:prstDash val="solid"/>
                <a:miter lim="800000"/>
              </a:ln>
              <a:solidFill>
                <a:schemeClr val="accent2">
                  <a:lumMod val="60000"/>
                  <a:lumOff val="40000"/>
                </a:schemeClr>
              </a:solidFill>
              <a:effectLst>
                <a:outerShdw blurRad="38100" dist="38100" dir="7020000" algn="tl">
                  <a:srgbClr val="000000">
                    <a:alpha val="35000"/>
                  </a:srgbClr>
                </a:outerShdw>
              </a:effectLst>
            </a:endParaRPr>
          </a:p>
        </p:txBody>
      </p:sp>
      <p:sp>
        <p:nvSpPr>
          <p:cNvPr id="44" name="43 Rectángulo"/>
          <p:cNvSpPr/>
          <p:nvPr/>
        </p:nvSpPr>
        <p:spPr>
          <a:xfrm>
            <a:off x="2483768" y="1052736"/>
            <a:ext cx="1938630" cy="360040"/>
          </a:xfrm>
          <a:prstGeom prst="rect">
            <a:avLst/>
          </a:prstGeom>
          <a:noFill/>
        </p:spPr>
        <p:txBody>
          <a:bodyPr wrap="none" lIns="91440" tIns="45720" rIns="91440" bIns="45720">
            <a:prstTxWarp prst="textPlain">
              <a:avLst/>
            </a:prstTxWarp>
            <a:spAutoFit/>
          </a:bodyPr>
          <a:lstStyle/>
          <a:p>
            <a:pPr algn="ctr"/>
            <a:r>
              <a:rPr lang="es-ES" sz="5400" b="1" dirty="0" smtClean="0">
                <a:ln w="24500" cmpd="dbl">
                  <a:solidFill>
                    <a:srgbClr val="7030A0"/>
                  </a:solidFill>
                  <a:prstDash val="solid"/>
                  <a:miter lim="800000"/>
                </a:ln>
                <a:solidFill>
                  <a:srgbClr val="CC99FF"/>
                </a:solidFill>
                <a:effectLst>
                  <a:outerShdw blurRad="38100" dist="38100" dir="7020000" algn="tl">
                    <a:srgbClr val="000000">
                      <a:alpha val="35000"/>
                    </a:srgbClr>
                  </a:outerShdw>
                </a:effectLst>
              </a:rPr>
              <a:t>NS-Ag@Au</a:t>
            </a:r>
            <a:endParaRPr lang="es-ES" sz="5400" b="1" dirty="0">
              <a:ln w="24500" cmpd="dbl">
                <a:solidFill>
                  <a:srgbClr val="7030A0"/>
                </a:solidFill>
                <a:prstDash val="solid"/>
                <a:miter lim="800000"/>
              </a:ln>
              <a:solidFill>
                <a:srgbClr val="CC99FF"/>
              </a:solidFill>
              <a:effectLst>
                <a:outerShdw blurRad="38100" dist="38100" dir="7020000" algn="tl">
                  <a:srgbClr val="000000">
                    <a:alpha val="35000"/>
                  </a:srgbClr>
                </a:outerShdw>
              </a:effectLst>
            </a:endParaRPr>
          </a:p>
        </p:txBody>
      </p:sp>
      <p:grpSp>
        <p:nvGrpSpPr>
          <p:cNvPr id="39" name="38 Grupo"/>
          <p:cNvGrpSpPr/>
          <p:nvPr/>
        </p:nvGrpSpPr>
        <p:grpSpPr>
          <a:xfrm>
            <a:off x="1979712" y="1529408"/>
            <a:ext cx="2977096" cy="5328592"/>
            <a:chOff x="1187624" y="1556788"/>
            <a:chExt cx="2977096" cy="5328592"/>
          </a:xfrm>
        </p:grpSpPr>
        <p:grpSp>
          <p:nvGrpSpPr>
            <p:cNvPr id="29" name="28 Grupo"/>
            <p:cNvGrpSpPr/>
            <p:nvPr/>
          </p:nvGrpSpPr>
          <p:grpSpPr>
            <a:xfrm>
              <a:off x="1187624" y="1556788"/>
              <a:ext cx="2977096" cy="5328592"/>
              <a:chOff x="4308736" y="3600786"/>
              <a:chExt cx="2977096" cy="5328592"/>
            </a:xfrm>
          </p:grpSpPr>
          <p:grpSp>
            <p:nvGrpSpPr>
              <p:cNvPr id="37" name="36 Grupo"/>
              <p:cNvGrpSpPr/>
              <p:nvPr/>
            </p:nvGrpSpPr>
            <p:grpSpPr>
              <a:xfrm>
                <a:off x="4318260" y="3600786"/>
                <a:ext cx="2967572" cy="5328592"/>
                <a:chOff x="5182356" y="3945763"/>
                <a:chExt cx="2967572" cy="5328592"/>
              </a:xfrm>
            </p:grpSpPr>
            <p:pic>
              <p:nvPicPr>
                <p:cNvPr id="2072" name="Picture 24" descr="TEM Ag_Au"/>
                <p:cNvPicPr>
                  <a:picLocks noChangeAspect="1" noChangeArrowheads="1"/>
                </p:cNvPicPr>
                <p:nvPr/>
              </p:nvPicPr>
              <p:blipFill>
                <a:blip r:embed="rId2" cstate="print">
                  <a:lum bright="10000"/>
                </a:blip>
                <a:srcRect t="14180"/>
                <a:stretch>
                  <a:fillRect/>
                </a:stretch>
              </p:blipFill>
              <p:spPr bwMode="auto">
                <a:xfrm>
                  <a:off x="5748896" y="7114115"/>
                  <a:ext cx="2401032" cy="2160240"/>
                </a:xfrm>
                <a:prstGeom prst="rect">
                  <a:avLst/>
                </a:prstGeom>
                <a:noFill/>
              </p:spPr>
            </p:pic>
            <p:grpSp>
              <p:nvGrpSpPr>
                <p:cNvPr id="36" name="35 Grupo"/>
                <p:cNvGrpSpPr/>
                <p:nvPr/>
              </p:nvGrpSpPr>
              <p:grpSpPr>
                <a:xfrm>
                  <a:off x="5182356" y="3945763"/>
                  <a:ext cx="2942802" cy="2561724"/>
                  <a:chOff x="4029099" y="5144335"/>
                  <a:chExt cx="3471718" cy="2880919"/>
                </a:xfrm>
              </p:grpSpPr>
              <p:pic>
                <p:nvPicPr>
                  <p:cNvPr id="2074" name="0 Imagen" descr="Ag_Au_SE_120K_2.tif"/>
                  <p:cNvPicPr>
                    <a:picLocks noChangeAspect="1" noChangeArrowheads="1"/>
                  </p:cNvPicPr>
                  <p:nvPr/>
                </p:nvPicPr>
                <p:blipFill>
                  <a:blip r:embed="rId3" cstate="print">
                    <a:lum contrast="-20000"/>
                  </a:blip>
                  <a:srcRect l="9492"/>
                  <a:stretch>
                    <a:fillRect/>
                  </a:stretch>
                </p:blipFill>
                <p:spPr bwMode="auto">
                  <a:xfrm>
                    <a:off x="4029099" y="5144335"/>
                    <a:ext cx="3471718" cy="2880919"/>
                  </a:xfrm>
                  <a:prstGeom prst="rect">
                    <a:avLst/>
                  </a:prstGeom>
                  <a:noFill/>
                </p:spPr>
              </p:pic>
              <p:pic>
                <p:nvPicPr>
                  <p:cNvPr id="2075" name="1 Imagen" descr="Ag_Au_SE_120K_1.tif"/>
                  <p:cNvPicPr>
                    <a:picLocks noChangeAspect="1" noChangeArrowheads="1"/>
                  </p:cNvPicPr>
                  <p:nvPr/>
                </p:nvPicPr>
                <p:blipFill>
                  <a:blip r:embed="rId4" cstate="print">
                    <a:lum contrast="-20000"/>
                  </a:blip>
                  <a:srcRect l="29841" t="24088" r="34805" b="23457"/>
                  <a:stretch>
                    <a:fillRect/>
                  </a:stretch>
                </p:blipFill>
                <p:spPr bwMode="auto">
                  <a:xfrm>
                    <a:off x="4047085" y="5225320"/>
                    <a:ext cx="1189300" cy="1320445"/>
                  </a:xfrm>
                  <a:prstGeom prst="rect">
                    <a:avLst/>
                  </a:prstGeom>
                  <a:noFill/>
                </p:spPr>
              </p:pic>
            </p:grpSp>
          </p:grpSp>
          <p:pic>
            <p:nvPicPr>
              <p:cNvPr id="2081" name="5 Imagen" descr="AgAu 3.TIF"/>
              <p:cNvPicPr>
                <a:picLocks noChangeAspect="1" noChangeArrowheads="1"/>
              </p:cNvPicPr>
              <p:nvPr/>
            </p:nvPicPr>
            <p:blipFill>
              <a:blip r:embed="rId5" cstate="print">
                <a:lum bright="10000"/>
              </a:blip>
              <a:srcRect r="9732" b="17647"/>
              <a:stretch>
                <a:fillRect/>
              </a:stretch>
            </p:blipFill>
            <p:spPr bwMode="auto">
              <a:xfrm>
                <a:off x="4308736" y="6553114"/>
                <a:ext cx="1008112" cy="1008112"/>
              </a:xfrm>
              <a:prstGeom prst="rect">
                <a:avLst/>
              </a:prstGeom>
              <a:noFill/>
              <a:ln w="12700">
                <a:noFill/>
                <a:miter lim="800000"/>
                <a:headEnd/>
                <a:tailEnd/>
              </a:ln>
            </p:spPr>
          </p:pic>
        </p:grpSp>
        <p:sp>
          <p:nvSpPr>
            <p:cNvPr id="32" name="31 CuadroTexto"/>
            <p:cNvSpPr txBox="1"/>
            <p:nvPr/>
          </p:nvSpPr>
          <p:spPr>
            <a:xfrm>
              <a:off x="3300624" y="4221084"/>
              <a:ext cx="792088" cy="369332"/>
            </a:xfrm>
            <a:prstGeom prst="rect">
              <a:avLst/>
            </a:prstGeom>
            <a:noFill/>
          </p:spPr>
          <p:txBody>
            <a:bodyPr wrap="square" rtlCol="0">
              <a:spAutoFit/>
            </a:bodyPr>
            <a:lstStyle/>
            <a:p>
              <a:r>
                <a:rPr lang="es-ES" dirty="0" smtClean="0"/>
                <a:t>TEM</a:t>
              </a:r>
              <a:endParaRPr lang="es-ES" dirty="0"/>
            </a:p>
          </p:txBody>
        </p:sp>
        <p:sp>
          <p:nvSpPr>
            <p:cNvPr id="34" name="33 CuadroTexto"/>
            <p:cNvSpPr txBox="1"/>
            <p:nvPr/>
          </p:nvSpPr>
          <p:spPr>
            <a:xfrm>
              <a:off x="2421286" y="1556792"/>
              <a:ext cx="955802" cy="369332"/>
            </a:xfrm>
            <a:prstGeom prst="rect">
              <a:avLst/>
            </a:prstGeom>
            <a:noFill/>
          </p:spPr>
          <p:txBody>
            <a:bodyPr wrap="square" rtlCol="0">
              <a:spAutoFit/>
            </a:bodyPr>
            <a:lstStyle/>
            <a:p>
              <a:r>
                <a:rPr lang="es-ES" dirty="0" smtClean="0">
                  <a:solidFill>
                    <a:schemeClr val="bg1">
                      <a:lumMod val="95000"/>
                    </a:schemeClr>
                  </a:solidFill>
                </a:rPr>
                <a:t>SEM</a:t>
              </a:r>
              <a:endParaRPr lang="es-ES" dirty="0">
                <a:solidFill>
                  <a:schemeClr val="bg1">
                    <a:lumMod val="95000"/>
                  </a:schemeClr>
                </a:solidFill>
              </a:endParaRPr>
            </a:p>
          </p:txBody>
        </p:sp>
      </p:grpSp>
      <p:grpSp>
        <p:nvGrpSpPr>
          <p:cNvPr id="45" name="44 Grupo"/>
          <p:cNvGrpSpPr/>
          <p:nvPr/>
        </p:nvGrpSpPr>
        <p:grpSpPr>
          <a:xfrm>
            <a:off x="5724128" y="1655356"/>
            <a:ext cx="2855755" cy="5202644"/>
            <a:chOff x="4283968" y="1538724"/>
            <a:chExt cx="2855755" cy="5202644"/>
          </a:xfrm>
        </p:grpSpPr>
        <p:grpSp>
          <p:nvGrpSpPr>
            <p:cNvPr id="42" name="41 Grupo"/>
            <p:cNvGrpSpPr/>
            <p:nvPr/>
          </p:nvGrpSpPr>
          <p:grpSpPr>
            <a:xfrm>
              <a:off x="4283968" y="1538724"/>
              <a:ext cx="2855755" cy="5202644"/>
              <a:chOff x="6323919" y="1467572"/>
              <a:chExt cx="2855755" cy="4994537"/>
            </a:xfrm>
          </p:grpSpPr>
          <p:grpSp>
            <p:nvGrpSpPr>
              <p:cNvPr id="31" name="30 Grupo"/>
              <p:cNvGrpSpPr/>
              <p:nvPr/>
            </p:nvGrpSpPr>
            <p:grpSpPr>
              <a:xfrm>
                <a:off x="6323919" y="1467808"/>
                <a:ext cx="2855755" cy="4994301"/>
                <a:chOff x="6323919" y="1467808"/>
                <a:chExt cx="2855755" cy="4994301"/>
              </a:xfrm>
            </p:grpSpPr>
            <p:sp>
              <p:nvSpPr>
                <p:cNvPr id="27" name="26 CuadroTexto"/>
                <p:cNvSpPr txBox="1"/>
                <p:nvPr/>
              </p:nvSpPr>
              <p:spPr>
                <a:xfrm>
                  <a:off x="7883671" y="6237382"/>
                  <a:ext cx="720081" cy="224727"/>
                </a:xfrm>
                <a:prstGeom prst="rect">
                  <a:avLst/>
                </a:prstGeom>
                <a:noFill/>
              </p:spPr>
              <p:txBody>
                <a:bodyPr wrap="square" rtlCol="0">
                  <a:spAutoFit/>
                </a:bodyPr>
                <a:lstStyle/>
                <a:p>
                  <a:r>
                    <a:rPr lang="es-ES" sz="900" b="1" dirty="0" smtClean="0"/>
                    <a:t>200 nm</a:t>
                  </a:r>
                  <a:endParaRPr lang="es-ES" sz="900" b="1" dirty="0"/>
                </a:p>
              </p:txBody>
            </p:sp>
            <p:grpSp>
              <p:nvGrpSpPr>
                <p:cNvPr id="30" name="29 Grupo"/>
                <p:cNvGrpSpPr/>
                <p:nvPr/>
              </p:nvGrpSpPr>
              <p:grpSpPr>
                <a:xfrm>
                  <a:off x="6323919" y="1467808"/>
                  <a:ext cx="2855755" cy="4834370"/>
                  <a:chOff x="6323919" y="1467808"/>
                  <a:chExt cx="2855755" cy="4834370"/>
                </a:xfrm>
              </p:grpSpPr>
              <p:grpSp>
                <p:nvGrpSpPr>
                  <p:cNvPr id="38" name="37 Grupo"/>
                  <p:cNvGrpSpPr/>
                  <p:nvPr/>
                </p:nvGrpSpPr>
                <p:grpSpPr>
                  <a:xfrm>
                    <a:off x="6323919" y="1467808"/>
                    <a:ext cx="2855755" cy="4834370"/>
                    <a:chOff x="6364759" y="1389725"/>
                    <a:chExt cx="2855755" cy="4834370"/>
                  </a:xfrm>
                </p:grpSpPr>
                <p:pic>
                  <p:nvPicPr>
                    <p:cNvPr id="2059" name="2 Imagen" descr="10000X0006.GIF"/>
                    <p:cNvPicPr>
                      <a:picLocks noChangeAspect="1" noChangeArrowheads="1"/>
                    </p:cNvPicPr>
                    <p:nvPr/>
                  </p:nvPicPr>
                  <p:blipFill>
                    <a:blip r:embed="rId6" cstate="print">
                      <a:lum bright="10000" contrast="10000"/>
                    </a:blip>
                    <a:srcRect l="35550" t="11462" b="7781"/>
                    <a:stretch>
                      <a:fillRect/>
                    </a:stretch>
                  </p:blipFill>
                  <p:spPr bwMode="auto">
                    <a:xfrm>
                      <a:off x="6940908" y="4292852"/>
                      <a:ext cx="2200380" cy="1931243"/>
                    </a:xfrm>
                    <a:prstGeom prst="rect">
                      <a:avLst/>
                    </a:prstGeom>
                    <a:noFill/>
                  </p:spPr>
                </p:pic>
                <p:grpSp>
                  <p:nvGrpSpPr>
                    <p:cNvPr id="2063" name="Group 15"/>
                    <p:cNvGrpSpPr>
                      <a:grpSpLocks/>
                    </p:cNvGrpSpPr>
                    <p:nvPr/>
                  </p:nvGrpSpPr>
                  <p:grpSpPr bwMode="auto">
                    <a:xfrm>
                      <a:off x="6364759" y="1389725"/>
                      <a:ext cx="2855755" cy="2419170"/>
                      <a:chOff x="2007" y="4906"/>
                      <a:chExt cx="4127" cy="3620"/>
                    </a:xfrm>
                  </p:grpSpPr>
                  <p:pic>
                    <p:nvPicPr>
                      <p:cNvPr id="2064" name="4 Imagen" descr="Ag_SE_60K_1.tif"/>
                      <p:cNvPicPr>
                        <a:picLocks noChangeAspect="1" noChangeArrowheads="1"/>
                      </p:cNvPicPr>
                      <p:nvPr/>
                    </p:nvPicPr>
                    <p:blipFill>
                      <a:blip r:embed="rId7" cstate="print">
                        <a:lum contrast="10000"/>
                      </a:blip>
                      <a:srcRect l="29139" t="14247"/>
                      <a:stretch>
                        <a:fillRect/>
                      </a:stretch>
                    </p:blipFill>
                    <p:spPr bwMode="auto">
                      <a:xfrm>
                        <a:off x="2007" y="4906"/>
                        <a:ext cx="4127" cy="3620"/>
                      </a:xfrm>
                      <a:prstGeom prst="rect">
                        <a:avLst/>
                      </a:prstGeom>
                      <a:noFill/>
                    </p:spPr>
                  </p:pic>
                  <p:pic>
                    <p:nvPicPr>
                      <p:cNvPr id="2065" name="5 Imagen" descr="Ag_SE_70K_1.tif"/>
                      <p:cNvPicPr>
                        <a:picLocks noChangeAspect="1" noChangeArrowheads="1"/>
                      </p:cNvPicPr>
                      <p:nvPr/>
                    </p:nvPicPr>
                    <p:blipFill>
                      <a:blip r:embed="rId8" cstate="print">
                        <a:lum contrast="10000"/>
                      </a:blip>
                      <a:srcRect l="46307" t="31915" r="23753" b="25798"/>
                      <a:stretch>
                        <a:fillRect/>
                      </a:stretch>
                    </p:blipFill>
                    <p:spPr bwMode="auto">
                      <a:xfrm>
                        <a:off x="4458" y="6766"/>
                        <a:ext cx="1363" cy="1436"/>
                      </a:xfrm>
                      <a:prstGeom prst="rect">
                        <a:avLst/>
                      </a:prstGeom>
                      <a:noFill/>
                    </p:spPr>
                  </p:pic>
                  <p:pic>
                    <p:nvPicPr>
                      <p:cNvPr id="2066" name="7 Imagen" descr="Ag_SE_70K_2.tif"/>
                      <p:cNvPicPr>
                        <a:picLocks noChangeAspect="1" noChangeArrowheads="1"/>
                      </p:cNvPicPr>
                      <p:nvPr/>
                    </p:nvPicPr>
                    <p:blipFill>
                      <a:blip r:embed="rId9" cstate="print">
                        <a:lum contrast="10000"/>
                      </a:blip>
                      <a:srcRect l="43625" t="35809" r="29283" b="21220"/>
                      <a:stretch>
                        <a:fillRect/>
                      </a:stretch>
                    </p:blipFill>
                    <p:spPr bwMode="auto">
                      <a:xfrm>
                        <a:off x="4713" y="5184"/>
                        <a:ext cx="1316" cy="1568"/>
                      </a:xfrm>
                      <a:prstGeom prst="rect">
                        <a:avLst/>
                      </a:prstGeom>
                      <a:noFill/>
                    </p:spPr>
                  </p:pic>
                </p:grpSp>
              </p:grpSp>
              <p:pic>
                <p:nvPicPr>
                  <p:cNvPr id="2082" name="7 Imagen" descr="AgNS 2.TIF"/>
                  <p:cNvPicPr>
                    <a:picLocks noChangeAspect="1" noChangeArrowheads="1"/>
                  </p:cNvPicPr>
                  <p:nvPr/>
                </p:nvPicPr>
                <p:blipFill>
                  <a:blip r:embed="rId10" cstate="print">
                    <a:lum bright="10000" contrast="20000"/>
                  </a:blip>
                  <a:srcRect r="-1515" b="18539"/>
                  <a:stretch>
                    <a:fillRect/>
                  </a:stretch>
                </p:blipFill>
                <p:spPr bwMode="auto">
                  <a:xfrm>
                    <a:off x="6324004" y="4568212"/>
                    <a:ext cx="938621" cy="770510"/>
                  </a:xfrm>
                  <a:prstGeom prst="rect">
                    <a:avLst/>
                  </a:prstGeom>
                  <a:noFill/>
                  <a:ln w="12700">
                    <a:noFill/>
                    <a:miter lim="800000"/>
                    <a:headEnd/>
                    <a:tailEnd/>
                  </a:ln>
                </p:spPr>
              </p:pic>
              <p:pic>
                <p:nvPicPr>
                  <p:cNvPr id="21" name="2 Imagen" descr="10000X0006.GIF"/>
                  <p:cNvPicPr>
                    <a:picLocks noChangeAspect="1" noChangeArrowheads="1"/>
                  </p:cNvPicPr>
                  <p:nvPr/>
                </p:nvPicPr>
                <p:blipFill>
                  <a:blip r:embed="rId6" cstate="print">
                    <a:lum bright="10000" contrast="10000"/>
                  </a:blip>
                  <a:srcRect l="-1520" t="15963" r="77877" b="54034"/>
                  <a:stretch>
                    <a:fillRect/>
                  </a:stretch>
                </p:blipFill>
                <p:spPr bwMode="auto">
                  <a:xfrm>
                    <a:off x="6998697" y="4005064"/>
                    <a:ext cx="693459" cy="616408"/>
                  </a:xfrm>
                  <a:prstGeom prst="rect">
                    <a:avLst/>
                  </a:prstGeom>
                  <a:noFill/>
                </p:spPr>
              </p:pic>
            </p:grpSp>
          </p:grpSp>
          <p:sp>
            <p:nvSpPr>
              <p:cNvPr id="33" name="32 CuadroTexto"/>
              <p:cNvSpPr txBox="1"/>
              <p:nvPr/>
            </p:nvSpPr>
            <p:spPr>
              <a:xfrm>
                <a:off x="8052111" y="3932475"/>
                <a:ext cx="1008027" cy="354559"/>
              </a:xfrm>
              <a:prstGeom prst="rect">
                <a:avLst/>
              </a:prstGeom>
              <a:noFill/>
            </p:spPr>
            <p:txBody>
              <a:bodyPr wrap="square" rtlCol="0">
                <a:spAutoFit/>
              </a:bodyPr>
              <a:lstStyle/>
              <a:p>
                <a:pPr algn="r"/>
                <a:r>
                  <a:rPr lang="es-ES" dirty="0" smtClean="0"/>
                  <a:t>TEM</a:t>
                </a:r>
                <a:endParaRPr lang="es-ES" dirty="0"/>
              </a:p>
            </p:txBody>
          </p:sp>
          <p:sp>
            <p:nvSpPr>
              <p:cNvPr id="35" name="34 CuadroTexto"/>
              <p:cNvSpPr txBox="1"/>
              <p:nvPr/>
            </p:nvSpPr>
            <p:spPr>
              <a:xfrm>
                <a:off x="8124119" y="1467572"/>
                <a:ext cx="936189" cy="354559"/>
              </a:xfrm>
              <a:prstGeom prst="rect">
                <a:avLst/>
              </a:prstGeom>
              <a:noFill/>
            </p:spPr>
            <p:txBody>
              <a:bodyPr wrap="square" rtlCol="0">
                <a:spAutoFit/>
              </a:bodyPr>
              <a:lstStyle/>
              <a:p>
                <a:pPr algn="r"/>
                <a:r>
                  <a:rPr lang="es-ES" dirty="0" smtClean="0">
                    <a:solidFill>
                      <a:schemeClr val="bg1">
                        <a:lumMod val="95000"/>
                      </a:schemeClr>
                    </a:solidFill>
                  </a:rPr>
                  <a:t>SEM</a:t>
                </a:r>
                <a:endParaRPr lang="es-ES" dirty="0">
                  <a:solidFill>
                    <a:schemeClr val="bg1">
                      <a:lumMod val="95000"/>
                    </a:schemeClr>
                  </a:solidFill>
                </a:endParaRPr>
              </a:p>
            </p:txBody>
          </p:sp>
        </p:grpSp>
        <p:cxnSp>
          <p:nvCxnSpPr>
            <p:cNvPr id="41" name="40 Conector recto"/>
            <p:cNvCxnSpPr/>
            <p:nvPr/>
          </p:nvCxnSpPr>
          <p:spPr>
            <a:xfrm>
              <a:off x="5948778" y="6724116"/>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 name="39 CuadroTexto"/>
          <p:cNvSpPr txBox="1"/>
          <p:nvPr/>
        </p:nvSpPr>
        <p:spPr>
          <a:xfrm>
            <a:off x="3635896" y="0"/>
            <a:ext cx="3456384" cy="984885"/>
          </a:xfrm>
          <a:prstGeom prst="rect">
            <a:avLst/>
          </a:prstGeom>
          <a:noFill/>
        </p:spPr>
        <p:txBody>
          <a:bodyPr wrap="square" rtlCol="0">
            <a:spAutoFit/>
          </a:bodyPr>
          <a:lstStyle/>
          <a:p>
            <a:r>
              <a:rPr lang="es-ES" sz="4000" b="1" i="1" dirty="0" smtClean="0">
                <a:solidFill>
                  <a:srgbClr val="FF0000"/>
                </a:solidFill>
                <a:latin typeface="Action Man Shaded" pitchFamily="2" charset="0"/>
              </a:rPr>
              <a:t>Nano-stars</a:t>
            </a:r>
          </a:p>
          <a:p>
            <a:pPr algn="ctr"/>
            <a:r>
              <a:rPr lang="es-ES" dirty="0" smtClean="0">
                <a:latin typeface="Times New Roman" pitchFamily="18" charset="0"/>
                <a:cs typeface="Times New Roman" pitchFamily="18" charset="0"/>
              </a:rPr>
              <a:t>(TEM and SEM characterization)</a:t>
            </a:r>
            <a:endParaRPr lang="es-E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additive="base">
                                        <p:cTn id="12" dur="500" fill="hold"/>
                                        <p:tgtEl>
                                          <p:spTgt spid="45"/>
                                        </p:tgtEl>
                                        <p:attrNameLst>
                                          <p:attrName>ppt_x</p:attrName>
                                        </p:attrNameLst>
                                      </p:cBhvr>
                                      <p:tavLst>
                                        <p:tav tm="0">
                                          <p:val>
                                            <p:strVal val="#ppt_x"/>
                                          </p:val>
                                        </p:tav>
                                        <p:tav tm="100000">
                                          <p:val>
                                            <p:strVal val="#ppt_x"/>
                                          </p:val>
                                        </p:tav>
                                      </p:tavLst>
                                    </p:anim>
                                    <p:anim calcmode="lin" valueType="num">
                                      <p:cBhvr additive="base">
                                        <p:cTn id="1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additive="base">
                                        <p:cTn id="18" dur="500" fill="hold"/>
                                        <p:tgtEl>
                                          <p:spTgt spid="44"/>
                                        </p:tgtEl>
                                        <p:attrNameLst>
                                          <p:attrName>ppt_x</p:attrName>
                                        </p:attrNameLst>
                                      </p:cBhvr>
                                      <p:tavLst>
                                        <p:tav tm="0">
                                          <p:val>
                                            <p:strVal val="#ppt_x"/>
                                          </p:val>
                                        </p:tav>
                                        <p:tav tm="100000">
                                          <p:val>
                                            <p:strVal val="#ppt_x"/>
                                          </p:val>
                                        </p:tav>
                                      </p:tavLst>
                                    </p:anim>
                                    <p:anim calcmode="lin" valueType="num">
                                      <p:cBhvr additive="base">
                                        <p:cTn id="19" dur="500" fill="hold"/>
                                        <p:tgtEl>
                                          <p:spTgt spid="4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10922</TotalTime>
  <Words>1727</Words>
  <Application>Microsoft Office PowerPoint</Application>
  <PresentationFormat>Presentación en pantalla (4:3)</PresentationFormat>
  <Paragraphs>409</Paragraphs>
  <Slides>45</Slides>
  <Notes>2</Notes>
  <HiddenSlides>11</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45</vt:i4>
      </vt:variant>
    </vt:vector>
  </HeadingPairs>
  <TitlesOfParts>
    <vt:vector size="49" baseType="lpstr">
      <vt:lpstr>Solsticio</vt:lpstr>
      <vt:lpstr>Graph</vt:lpstr>
      <vt:lpstr>ChemSketch</vt:lpstr>
      <vt:lpstr>Ecuación</vt:lpstr>
      <vt:lpstr>Bimetallic Nanostars (Ag@Au) with High Surface Enhanced Raman Scattering (SERS) Performance: Detection of -Amyloid and Its Marker Thioflavin T</vt:lpstr>
      <vt:lpstr>Diapositiva 2</vt:lpstr>
      <vt:lpstr>Surface Enhanced Raman Spectroscopy</vt:lpstr>
      <vt:lpstr>Metal nanostructures</vt:lpstr>
      <vt:lpstr>Diapositiva 5</vt:lpstr>
      <vt:lpstr>Nano-Stars and nano-spheres Fabrication</vt:lpstr>
      <vt:lpstr>Characterization of nanoparticles</vt:lpstr>
      <vt:lpstr>Diapositiva 8</vt:lpstr>
      <vt:lpstr>Diapositiva 9</vt:lpstr>
      <vt:lpstr>Diapositiva 10</vt:lpstr>
      <vt:lpstr>Diapositiva 11</vt:lpstr>
      <vt:lpstr>Diapositiva 12</vt:lpstr>
      <vt:lpstr>Diapositiva 13</vt:lpstr>
      <vt:lpstr>Tailoring the size and shape of Silver Nanostars  </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Alzheimer disease</vt:lpstr>
      <vt:lpstr>Diapositiva 28</vt:lpstr>
      <vt:lpstr>Diapositiva 29</vt:lpstr>
      <vt:lpstr>Diapositiva 30</vt:lpstr>
      <vt:lpstr>Diapositiva 31</vt:lpstr>
      <vt:lpstr>Diapositiva 32</vt:lpstr>
      <vt:lpstr>Detection of Congo Red by SERS</vt:lpstr>
      <vt:lpstr>Detection of Thioflavin T by SERS</vt:lpstr>
      <vt:lpstr>Diapositiva 35</vt:lpstr>
      <vt:lpstr>Detection by SERS</vt:lpstr>
      <vt:lpstr>Detection by SERS</vt:lpstr>
      <vt:lpstr>Detection by SERS</vt:lpstr>
      <vt:lpstr>Diapositiva 39</vt:lpstr>
      <vt:lpstr>Diapositiva 40</vt:lpstr>
      <vt:lpstr>Diapositiva 41</vt:lpstr>
      <vt:lpstr>Diapositiva 42</vt:lpstr>
      <vt:lpstr>Conclusions</vt:lpstr>
      <vt:lpstr>Diapositiva 44</vt:lpstr>
      <vt:lpstr>Diapositiva 45</vt:lpstr>
    </vt:vector>
  </TitlesOfParts>
  <Company>CSIC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Ultra-sensity Raman detection over plasmonic nanostars</dc:title>
  <dc:creator>Usuario</dc:creator>
  <cp:lastModifiedBy>Jose Vicente</cp:lastModifiedBy>
  <cp:revision>636</cp:revision>
  <dcterms:created xsi:type="dcterms:W3CDTF">2012-08-22T13:28:07Z</dcterms:created>
  <dcterms:modified xsi:type="dcterms:W3CDTF">2014-11-19T14:58:46Z</dcterms:modified>
</cp:coreProperties>
</file>