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346" r:id="rId3"/>
    <p:sldId id="330" r:id="rId4"/>
    <p:sldId id="335" r:id="rId5"/>
    <p:sldId id="336" r:id="rId6"/>
    <p:sldId id="333" r:id="rId7"/>
    <p:sldId id="334" r:id="rId8"/>
    <p:sldId id="337" r:id="rId9"/>
    <p:sldId id="338" r:id="rId10"/>
    <p:sldId id="296" r:id="rId11"/>
    <p:sldId id="341" r:id="rId12"/>
    <p:sldId id="343" r:id="rId13"/>
    <p:sldId id="317" r:id="rId14"/>
    <p:sldId id="344" r:id="rId15"/>
    <p:sldId id="322" r:id="rId16"/>
    <p:sldId id="340" r:id="rId17"/>
    <p:sldId id="318" r:id="rId18"/>
    <p:sldId id="349" r:id="rId19"/>
    <p:sldId id="350" r:id="rId20"/>
    <p:sldId id="320" r:id="rId21"/>
    <p:sldId id="323" r:id="rId22"/>
    <p:sldId id="301" r:id="rId23"/>
    <p:sldId id="314" r:id="rId24"/>
    <p:sldId id="326" r:id="rId25"/>
    <p:sldId id="291" r:id="rId26"/>
    <p:sldId id="329" r:id="rId27"/>
    <p:sldId id="311" r:id="rId28"/>
    <p:sldId id="312" r:id="rId29"/>
    <p:sldId id="313" r:id="rId30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6633"/>
    <a:srgbClr val="008000"/>
    <a:srgbClr val="0033CC"/>
    <a:srgbClr val="993300"/>
    <a:srgbClr val="FF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8" autoAdjust="0"/>
    <p:restoredTop sz="94647" autoAdjust="0"/>
  </p:normalViewPr>
  <p:slideViewPr>
    <p:cSldViewPr>
      <p:cViewPr varScale="1">
        <p:scale>
          <a:sx n="46" d="100"/>
          <a:sy n="46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2A701C-365C-4701-BC7C-591CEA2906C4}" type="datetimeFigureOut">
              <a:rPr lang="pt-PT"/>
              <a:pPr>
                <a:defRPr/>
              </a:pPr>
              <a:t>21-07-2014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6513F8-31CF-4C11-8C14-8C35162CE66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6387" name="Marcador de Posição do Número do Diapositivo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CD7CBAE-96EC-4D09-9436-7890190DA97B}" type="slidenum">
              <a:rPr lang="pt-PT" sz="1200">
                <a:latin typeface="+mn-lt"/>
              </a:rPr>
              <a:pPr algn="r">
                <a:defRPr/>
              </a:pPr>
              <a:t>2</a:t>
            </a:fld>
            <a:endParaRPr lang="pt-PT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0483" name="Marcador de Posição do Número do Diapositivo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F89D0A1-AE64-43C1-90D8-990242C80164}" type="slidenum">
              <a:rPr lang="pt-PT" sz="1200">
                <a:latin typeface="+mn-lt"/>
              </a:rPr>
              <a:pPr algn="r">
                <a:defRPr/>
              </a:pPr>
              <a:t>11</a:t>
            </a:fld>
            <a:endParaRPr lang="pt-PT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0483" name="Marcador de Posição do Número do Diapositivo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DFD1052-FC9E-4209-AE6F-D95569D52F93}" type="slidenum">
              <a:rPr lang="pt-PT" sz="1200">
                <a:latin typeface="+mn-lt"/>
              </a:rPr>
              <a:pPr algn="r">
                <a:defRPr/>
              </a:pPr>
              <a:t>12</a:t>
            </a:fld>
            <a:endParaRPr lang="pt-PT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253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559316-20D3-4B38-8573-267A4D461CAC}" type="slidenum">
              <a:rPr lang="pt-P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PT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2531" name="Marcador de Posição do Número do Diapositivo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FBD8FA6-FAEF-45DD-8144-4222CA970486}" type="slidenum">
              <a:rPr lang="pt-PT" sz="1200">
                <a:latin typeface="+mn-lt"/>
              </a:rPr>
              <a:pPr algn="r">
                <a:defRPr/>
              </a:pPr>
              <a:t>14</a:t>
            </a:fld>
            <a:endParaRPr lang="pt-PT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457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211837-4285-4311-A441-AFC58465A874}" type="slidenum">
              <a:rPr lang="pt-P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PT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8435" name="Marcador de Posição do Número do Diapositivo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79A6540-ABFC-48BA-B35B-CD8F4384CF16}" type="slidenum">
              <a:rPr lang="pt-PT" sz="1200">
                <a:latin typeface="+mn-lt"/>
              </a:rPr>
              <a:pPr algn="r">
                <a:defRPr/>
              </a:pPr>
              <a:t>16</a:t>
            </a:fld>
            <a:endParaRPr lang="pt-PT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662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1E2AA-AC46-4814-93EE-348AC2FDDC5A}" type="slidenum">
              <a:rPr lang="pt-P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PT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6627" name="Marcador de Posição do Número do Diapositivo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1ECDA79-2A9E-47C5-BC9A-157A1352D577}" type="slidenum">
              <a:rPr lang="pt-PT" sz="1200">
                <a:latin typeface="+mn-lt"/>
              </a:rPr>
              <a:pPr algn="r">
                <a:defRPr/>
              </a:pPr>
              <a:t>18</a:t>
            </a:fld>
            <a:endParaRPr lang="pt-PT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6627" name="Marcador de Posição do Número do Diapositivo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C70591E-A4F5-4611-ADF5-4F736B552C47}" type="slidenum">
              <a:rPr lang="pt-PT" sz="1200">
                <a:latin typeface="+mn-lt"/>
              </a:rPr>
              <a:pPr algn="r">
                <a:defRPr/>
              </a:pPr>
              <a:t>19</a:t>
            </a:fld>
            <a:endParaRPr lang="pt-PT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867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4E3116-114D-412A-9C8E-D5FB742A187E}" type="slidenum">
              <a:rPr lang="pt-P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PT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6387" name="Marcador de Posição do Número do Diapositivo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01FEBDB-853D-4052-83BD-28AA412AEBD1}" type="slidenum">
              <a:rPr lang="pt-PT" sz="1200">
                <a:latin typeface="+mn-lt"/>
              </a:rPr>
              <a:pPr algn="r">
                <a:defRPr/>
              </a:pPr>
              <a:t>3</a:t>
            </a:fld>
            <a:endParaRPr lang="pt-PT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072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45C938-39D0-4FBD-B337-27E8FBB96BBF}" type="slidenum">
              <a:rPr lang="pt-P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t-PT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505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10F857-6C74-41B2-9F8C-8D72AB837407}" type="slidenum">
              <a:rPr lang="pt-P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PT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710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BE3970-2C4C-4E28-B538-C74067F9D422}" type="slidenum">
              <a:rPr lang="pt-P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t-PT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smtClean="0"/>
              <a:t>Confirmar nomes dos alimentos em inglês</a:t>
            </a:r>
          </a:p>
        </p:txBody>
      </p:sp>
      <p:sp>
        <p:nvSpPr>
          <p:cNvPr id="3891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0CE727-70B9-4A7C-8776-02D45C9F8350}" type="slidenum">
              <a:rPr lang="pt-P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t-PT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301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3C7F02-5D82-489E-854F-BCB6CD2D5636}" type="slidenum">
              <a:rPr lang="pt-P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PT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65539" name="Marcador de Posição do Número do Diapositivo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B10AAFD-6695-418E-9810-26CA57FCBC48}" type="slidenum">
              <a:rPr lang="pt-PT" sz="1200">
                <a:latin typeface="Calibri" pitchFamily="34" charset="0"/>
              </a:rPr>
              <a:pPr algn="r"/>
              <a:t>26</a:t>
            </a:fld>
            <a:endParaRPr lang="pt-P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6387" name="Marcador de Posição do Número do Diapositivo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4565D61-3940-41A1-9730-BF871B380E55}" type="slidenum">
              <a:rPr lang="pt-PT" sz="1200">
                <a:latin typeface="+mn-lt"/>
              </a:rPr>
              <a:pPr algn="r">
                <a:defRPr/>
              </a:pPr>
              <a:t>4</a:t>
            </a:fld>
            <a:endParaRPr lang="pt-PT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6387" name="Marcador de Posição do Número do Diapositivo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7B6F9E4-660D-4709-98FD-DD63AF2FD74B}" type="slidenum">
              <a:rPr lang="pt-PT" sz="1200">
                <a:latin typeface="+mn-lt"/>
              </a:rPr>
              <a:pPr algn="r">
                <a:defRPr/>
              </a:pPr>
              <a:t>5</a:t>
            </a:fld>
            <a:endParaRPr lang="pt-PT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6387" name="Marcador de Posição do Número do Diapositivo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75C9869-26DF-49ED-A2F2-6FB01877E67C}" type="slidenum">
              <a:rPr lang="pt-PT" sz="1200">
                <a:latin typeface="+mn-lt"/>
              </a:rPr>
              <a:pPr algn="r">
                <a:defRPr/>
              </a:pPr>
              <a:t>6</a:t>
            </a:fld>
            <a:endParaRPr lang="pt-PT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6387" name="Marcador de Posição do Número do Diapositivo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D63343E-6FC7-4358-9697-0B5CCC75D12E}" type="slidenum">
              <a:rPr lang="pt-PT" sz="1200">
                <a:latin typeface="+mn-lt"/>
              </a:rPr>
              <a:pPr algn="r">
                <a:defRPr/>
              </a:pPr>
              <a:t>7</a:t>
            </a:fld>
            <a:endParaRPr lang="pt-PT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8675" name="Marcador de Posição do Número do Diapositivo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43E8F0-1934-447B-B030-8E0FC4D7E7A6}" type="slidenum">
              <a:rPr lang="pt-PT" sz="1200">
                <a:latin typeface="Calibri" pitchFamily="34" charset="0"/>
              </a:rPr>
              <a:pPr algn="r"/>
              <a:t>8</a:t>
            </a:fld>
            <a:endParaRPr lang="pt-P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8435" name="Marcador de Posição do Número do Diapositivo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8F25A47-0FE8-4FDB-A6A7-9049C0E2C827}" type="slidenum">
              <a:rPr lang="pt-PT" sz="1200">
                <a:latin typeface="+mn-lt"/>
              </a:rPr>
              <a:pPr algn="r">
                <a:defRPr/>
              </a:pPr>
              <a:t>9</a:t>
            </a:fld>
            <a:endParaRPr lang="pt-PT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048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E8502-D943-4BD8-A552-D32517710134}" type="slidenum">
              <a:rPr lang="pt-P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P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FFF3-2AF7-4A28-B4D0-B6579E6ED83E}" type="datetime1">
              <a:rPr lang="pt-PT"/>
              <a:pPr>
                <a:defRPr/>
              </a:pPr>
              <a:t>21-07-2014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HPBB 2014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7B5D0-746F-4D96-BFE1-C10D2BD77D8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F45E-7C60-4EB9-BE8E-F68E9C56CAFB}" type="datetime1">
              <a:rPr lang="pt-PT"/>
              <a:pPr>
                <a:defRPr/>
              </a:pPr>
              <a:t>21-07-2014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HPBB 2014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997B-5773-489C-AE5D-030721BC411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F33C1-E659-4738-BA84-0D7FE0D5B69F}" type="datetime1">
              <a:rPr lang="pt-PT"/>
              <a:pPr>
                <a:defRPr/>
              </a:pPr>
              <a:t>21-07-2014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HPBB 2014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30EE-088A-4838-9383-C233D80987C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E43EA-8CA8-444B-ADB5-C0787D785DC2}" type="datetime1">
              <a:rPr lang="pt-PT"/>
              <a:pPr>
                <a:defRPr/>
              </a:pPr>
              <a:t>21-07-2014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HPBB 2014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A3E01-DBEE-4B29-951A-1AD7B32E874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A4A0-CCD6-4D28-BD76-2842F9A9C69F}" type="datetime1">
              <a:rPr lang="pt-PT"/>
              <a:pPr>
                <a:defRPr/>
              </a:pPr>
              <a:t>21-07-2014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HPBB 2014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19B3B-5342-4B7C-9A0A-987CEF905EC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E0B2-BEFE-4353-91CD-64D91C785443}" type="datetime1">
              <a:rPr lang="pt-PT"/>
              <a:pPr>
                <a:defRPr/>
              </a:pPr>
              <a:t>21-07-2014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HPBB 2014</a:t>
            </a: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EA41A-A6E3-4528-AC2F-903C83A2019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C255F-9D56-4B35-92C1-7F60F540A6DF}" type="datetime1">
              <a:rPr lang="pt-PT"/>
              <a:pPr>
                <a:defRPr/>
              </a:pPr>
              <a:t>21-07-2014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HPBB 2014</a:t>
            </a: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5142-A805-4359-BBFB-C11C9180C5F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4222E-7959-48B9-833B-DEBE762D03A1}" type="datetime1">
              <a:rPr lang="pt-PT"/>
              <a:pPr>
                <a:defRPr/>
              </a:pPr>
              <a:t>21-07-2014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HPBB 2014</a:t>
            </a: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2C59D-8383-4869-8525-A8E41D2ADA9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E2E23-E5BE-418B-BDB3-35C448284627}" type="datetime1">
              <a:rPr lang="pt-PT"/>
              <a:pPr>
                <a:defRPr/>
              </a:pPr>
              <a:t>21-07-2014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HPBB 2014</a:t>
            </a: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5B7BB-3D5E-4835-8DC3-6F8A61C50C4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BDCD-67B4-4D9D-9885-8B90D5A85AC3}" type="datetime1">
              <a:rPr lang="pt-PT"/>
              <a:pPr>
                <a:defRPr/>
              </a:pPr>
              <a:t>21-07-2014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HPBB 2014</a:t>
            </a: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3F9B-BFB1-4565-831D-CB2D87AE2B8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AA247-7B46-421B-87B1-D0098FBFD1F0}" type="datetime1">
              <a:rPr lang="pt-PT"/>
              <a:pPr>
                <a:defRPr/>
              </a:pPr>
              <a:t>21-07-2014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HPBB 2014</a:t>
            </a: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10DBD-2C33-4C5E-9AEB-9ED5F64B529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C25EDF-4270-42EB-9942-C61AF87DB84A}" type="datetime1">
              <a:rPr lang="pt-PT"/>
              <a:pPr>
                <a:defRPr/>
              </a:pPr>
              <a:t>21-07-2014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HPBB 2014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F7F74F-2E83-4EE1-8C2C-AA3FDC85F22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.pt/ptaltapressao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a.pt/ptaltapressao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-242888"/>
            <a:ext cx="3714750" cy="13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825" y="1773238"/>
            <a:ext cx="8642350" cy="27352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of foods under mild pressure (hyperbaric storage) at variable (uncontrolled) room temperature – a possible new preservation concept and an alternative to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refrigeration</a:t>
            </a:r>
            <a:endParaRPr lang="pt-P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Subtítulo 2"/>
          <p:cNvSpPr>
            <a:spLocks noGrp="1"/>
          </p:cNvSpPr>
          <p:nvPr>
            <p:ph type="subTitle" idx="1"/>
          </p:nvPr>
        </p:nvSpPr>
        <p:spPr>
          <a:xfrm>
            <a:off x="539750" y="4941888"/>
            <a:ext cx="8064500" cy="1247775"/>
          </a:xfrm>
        </p:spPr>
        <p:txBody>
          <a:bodyPr/>
          <a:lstStyle/>
          <a:p>
            <a:pPr eaLnBrk="1" hangingPunct="1"/>
            <a:r>
              <a:rPr lang="pt-PT" sz="2400" b="1" smtClean="0">
                <a:solidFill>
                  <a:schemeClr val="tx1"/>
                </a:solidFill>
              </a:rPr>
              <a:t>Jorge A. Saraiva</a:t>
            </a:r>
          </a:p>
          <a:p>
            <a:pPr eaLnBrk="1" hangingPunct="1"/>
            <a:endParaRPr lang="pt-PT" sz="700" b="1" smtClean="0">
              <a:solidFill>
                <a:schemeClr val="tx1"/>
              </a:solidFill>
            </a:endParaRPr>
          </a:p>
          <a:p>
            <a:pPr eaLnBrk="1" hangingPunct="1"/>
            <a:r>
              <a:rPr lang="pt-PT" sz="2400" smtClean="0">
                <a:solidFill>
                  <a:schemeClr val="tx1"/>
                </a:solidFill>
              </a:rPr>
              <a:t>University of Aveiro</a:t>
            </a:r>
          </a:p>
          <a:p>
            <a:pPr eaLnBrk="1" hangingPunct="1"/>
            <a:endParaRPr lang="pt-PT" sz="2400" smtClean="0">
              <a:solidFill>
                <a:schemeClr val="tx1"/>
              </a:solidFill>
            </a:endParaRPr>
          </a:p>
          <a:p>
            <a:pPr eaLnBrk="1" hangingPunct="1"/>
            <a:endParaRPr lang="pt-PT" sz="2400" smtClean="0">
              <a:solidFill>
                <a:schemeClr val="tx1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277813"/>
            <a:ext cx="548005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7019925" y="6519863"/>
            <a:ext cx="2133600" cy="365125"/>
          </a:xfrm>
        </p:spPr>
        <p:txBody>
          <a:bodyPr/>
          <a:lstStyle/>
          <a:p>
            <a:pPr>
              <a:defRPr/>
            </a:pPr>
            <a:fld id="{6E012031-72D0-43ED-87E3-16F95010A9E8}" type="slidenum">
              <a:rPr lang="pt-PT"/>
              <a:pPr>
                <a:defRPr/>
              </a:pPr>
              <a:t>10</a:t>
            </a:fld>
            <a:endParaRPr lang="pt-PT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0638" y="115888"/>
            <a:ext cx="8229600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Microbiological Analyses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 r="50830"/>
          <a:stretch>
            <a:fillRect/>
          </a:stretch>
        </p:blipFill>
        <p:spPr bwMode="auto">
          <a:xfrm>
            <a:off x="1042988" y="1582738"/>
            <a:ext cx="664368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http://www.phytomare.com.br/blog/wp-content/uploads/2014/01/melanc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3000" y="-26988"/>
            <a:ext cx="1651000" cy="14827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31749" name="CaixaDeTexto 9"/>
          <p:cNvSpPr txBox="1">
            <a:spLocks noChangeArrowheads="1"/>
          </p:cNvSpPr>
          <p:nvPr/>
        </p:nvSpPr>
        <p:spPr bwMode="auto">
          <a:xfrm>
            <a:off x="611188" y="6316663"/>
            <a:ext cx="802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>
                <a:latin typeface="Calibri" pitchFamily="34" charset="0"/>
              </a:rPr>
              <a:t>Values shown as 6 and 1 log units are meant to be higher than 6 and lower than 1 log units, respectively.</a:t>
            </a:r>
            <a:endParaRPr lang="pt-PT" sz="1400">
              <a:latin typeface="Calibri" pitchFamily="34" charset="0"/>
            </a:endParaRPr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4356100" y="2708275"/>
            <a:ext cx="1225550" cy="382588"/>
          </a:xfrm>
          <a:prstGeom prst="rect">
            <a:avLst/>
          </a:prstGeom>
          <a:noFill/>
          <a:ln w="1587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993300"/>
                </a:solidFill>
              </a:rPr>
              <a:t>0.1 MPa</a:t>
            </a:r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5867400" y="3357563"/>
            <a:ext cx="1512888" cy="382587"/>
          </a:xfrm>
          <a:prstGeom prst="rect">
            <a:avLst/>
          </a:prstGeom>
          <a:noFill/>
          <a:ln w="1587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0033CC"/>
                </a:solidFill>
              </a:rPr>
              <a:t>Refrigeration</a:t>
            </a:r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4067175" y="4292600"/>
            <a:ext cx="1296988" cy="382588"/>
          </a:xfrm>
          <a:prstGeom prst="rect">
            <a:avLst/>
          </a:prstGeom>
          <a:noFill/>
          <a:ln w="15875">
            <a:solidFill>
              <a:srgbClr val="9933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993300"/>
                </a:solidFill>
              </a:rPr>
              <a:t>100 MPa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835150" y="2133600"/>
            <a:ext cx="1944688" cy="382588"/>
          </a:xfrm>
          <a:prstGeom prst="rect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008000"/>
                </a:solidFill>
              </a:rPr>
              <a:t>0.1 MPa, 30 ºC</a:t>
            </a:r>
          </a:p>
        </p:txBody>
      </p:sp>
      <p:grpSp>
        <p:nvGrpSpPr>
          <p:cNvPr id="31760" name="Group 16"/>
          <p:cNvGrpSpPr>
            <a:grpSpLocks/>
          </p:cNvGrpSpPr>
          <p:nvPr/>
        </p:nvGrpSpPr>
        <p:grpSpPr bwMode="auto">
          <a:xfrm>
            <a:off x="179388" y="4005263"/>
            <a:ext cx="2089150" cy="1736725"/>
            <a:chOff x="113" y="2523"/>
            <a:chExt cx="1316" cy="1094"/>
          </a:xfrm>
        </p:grpSpPr>
        <p:sp>
          <p:nvSpPr>
            <p:cNvPr id="31755" name="Text Box 13"/>
            <p:cNvSpPr txBox="1">
              <a:spLocks noChangeArrowheads="1"/>
            </p:cNvSpPr>
            <p:nvPr/>
          </p:nvSpPr>
          <p:spPr bwMode="auto">
            <a:xfrm>
              <a:off x="113" y="3203"/>
              <a:ext cx="771" cy="414"/>
            </a:xfrm>
            <a:prstGeom prst="rect">
              <a:avLst/>
            </a:prstGeom>
            <a:noFill/>
            <a:ln w="15875">
              <a:solidFill>
                <a:srgbClr val="3399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>
                  <a:solidFill>
                    <a:srgbClr val="008000"/>
                  </a:solidFill>
                </a:rPr>
                <a:t>100 MPa, 30 ºC</a:t>
              </a:r>
            </a:p>
          </p:txBody>
        </p:sp>
        <p:sp>
          <p:nvSpPr>
            <p:cNvPr id="2" name="Line 14"/>
            <p:cNvSpPr>
              <a:spLocks noChangeShapeType="1"/>
            </p:cNvSpPr>
            <p:nvPr/>
          </p:nvSpPr>
          <p:spPr bwMode="auto">
            <a:xfrm flipV="1">
              <a:off x="386" y="2523"/>
              <a:ext cx="1043" cy="635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 txBox="1">
            <a:spLocks noGrp="1"/>
          </p:cNvSpPr>
          <p:nvPr/>
        </p:nvSpPr>
        <p:spPr>
          <a:xfrm>
            <a:off x="7019925" y="65198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2A38F8D-EF43-4B6D-A901-2C6BF85C78CE}" type="slidenum">
              <a:rPr lang="pt-P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pt-PT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0638" y="115888"/>
            <a:ext cx="8229600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Microbiological Analyses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3" descr="http://www.phytomare.com.br/blog/wp-content/uploads/2014/01/melanc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0" y="-26988"/>
            <a:ext cx="1651000" cy="14827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/>
          <a:srcRect l="50000"/>
          <a:stretch>
            <a:fillRect/>
          </a:stretch>
        </p:blipFill>
        <p:spPr bwMode="auto">
          <a:xfrm>
            <a:off x="1116013" y="1557338"/>
            <a:ext cx="6769100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5219700" y="2565400"/>
            <a:ext cx="1225550" cy="382588"/>
          </a:xfrm>
          <a:prstGeom prst="rect">
            <a:avLst/>
          </a:prstGeom>
          <a:noFill/>
          <a:ln w="1587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993300"/>
                </a:solidFill>
              </a:rPr>
              <a:t>0.1 MPa</a:t>
            </a: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5580063" y="3644900"/>
            <a:ext cx="1512887" cy="382588"/>
          </a:xfrm>
          <a:prstGeom prst="rect">
            <a:avLst/>
          </a:prstGeom>
          <a:noFill/>
          <a:ln w="1587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0033CC"/>
                </a:solidFill>
              </a:rPr>
              <a:t>Refrigeration</a:t>
            </a:r>
          </a:p>
        </p:txBody>
      </p: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4421188" y="4403725"/>
            <a:ext cx="1296987" cy="382588"/>
          </a:xfrm>
          <a:prstGeom prst="rect">
            <a:avLst/>
          </a:prstGeom>
          <a:noFill/>
          <a:ln w="15875">
            <a:solidFill>
              <a:srgbClr val="9933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993300"/>
                </a:solidFill>
              </a:rPr>
              <a:t>100 MPa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1835150" y="2182813"/>
            <a:ext cx="1944688" cy="382587"/>
          </a:xfrm>
          <a:prstGeom prst="rect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008000"/>
                </a:solidFill>
              </a:rPr>
              <a:t>0.1 MPa, 30 ºC</a:t>
            </a:r>
          </a:p>
        </p:txBody>
      </p:sp>
      <p:sp>
        <p:nvSpPr>
          <p:cNvPr id="33801" name="CaixaDeTexto 9"/>
          <p:cNvSpPr txBox="1">
            <a:spLocks noChangeArrowheads="1"/>
          </p:cNvSpPr>
          <p:nvPr/>
        </p:nvSpPr>
        <p:spPr bwMode="auto">
          <a:xfrm>
            <a:off x="611188" y="6316663"/>
            <a:ext cx="802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>
                <a:latin typeface="Calibri" pitchFamily="34" charset="0"/>
              </a:rPr>
              <a:t>Values shown as 6 and 1 log units are meant to be higher than 6 and lower than 1 log units, respectively.</a:t>
            </a:r>
            <a:endParaRPr lang="pt-PT" sz="1400">
              <a:latin typeface="Calibri" pitchFamily="34" charset="0"/>
            </a:endParaRPr>
          </a:p>
        </p:txBody>
      </p:sp>
      <p:grpSp>
        <p:nvGrpSpPr>
          <p:cNvPr id="77841" name="Group 17"/>
          <p:cNvGrpSpPr>
            <a:grpSpLocks/>
          </p:cNvGrpSpPr>
          <p:nvPr/>
        </p:nvGrpSpPr>
        <p:grpSpPr bwMode="auto">
          <a:xfrm>
            <a:off x="179388" y="4429125"/>
            <a:ext cx="2089150" cy="1736725"/>
            <a:chOff x="113" y="2523"/>
            <a:chExt cx="1316" cy="1094"/>
          </a:xfrm>
        </p:grpSpPr>
        <p:sp>
          <p:nvSpPr>
            <p:cNvPr id="33803" name="Text Box 18"/>
            <p:cNvSpPr txBox="1">
              <a:spLocks noChangeArrowheads="1"/>
            </p:cNvSpPr>
            <p:nvPr/>
          </p:nvSpPr>
          <p:spPr bwMode="auto">
            <a:xfrm>
              <a:off x="113" y="3203"/>
              <a:ext cx="771" cy="414"/>
            </a:xfrm>
            <a:prstGeom prst="rect">
              <a:avLst/>
            </a:prstGeom>
            <a:noFill/>
            <a:ln w="15875">
              <a:solidFill>
                <a:srgbClr val="3399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>
                  <a:solidFill>
                    <a:srgbClr val="008000"/>
                  </a:solidFill>
                </a:rPr>
                <a:t>100 MPa, 30 ºC</a:t>
              </a:r>
            </a:p>
          </p:txBody>
        </p:sp>
        <p:sp>
          <p:nvSpPr>
            <p:cNvPr id="33804" name="Line 19"/>
            <p:cNvSpPr>
              <a:spLocks noChangeShapeType="1"/>
            </p:cNvSpPr>
            <p:nvPr/>
          </p:nvSpPr>
          <p:spPr bwMode="auto">
            <a:xfrm flipV="1">
              <a:off x="386" y="2523"/>
              <a:ext cx="1043" cy="635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557338"/>
            <a:ext cx="7272337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Posição do Número do Diapositivo 2"/>
          <p:cNvSpPr txBox="1">
            <a:spLocks noGrp="1"/>
          </p:cNvSpPr>
          <p:nvPr/>
        </p:nvSpPr>
        <p:spPr>
          <a:xfrm>
            <a:off x="7019925" y="65198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6A2EDB-21D7-4810-81E4-5592F72FC20A}" type="slidenum">
              <a:rPr lang="pt-P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pt-PT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0638" y="115888"/>
            <a:ext cx="8229600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Microbiological Analyses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3" descr="http://www.phytomare.com.br/blog/wp-content/uploads/2014/01/melanc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3000" y="-26988"/>
            <a:ext cx="1651000" cy="14827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35845" name="CaixaDeTexto 9"/>
          <p:cNvSpPr txBox="1">
            <a:spLocks noChangeArrowheads="1"/>
          </p:cNvSpPr>
          <p:nvPr/>
        </p:nvSpPr>
        <p:spPr bwMode="auto">
          <a:xfrm>
            <a:off x="611188" y="6316663"/>
            <a:ext cx="802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>
                <a:latin typeface="Calibri" pitchFamily="34" charset="0"/>
              </a:rPr>
              <a:t>Values shown as 6 and 1 log units are meant to be higher than 6 and lower than 1 log units, respectively.</a:t>
            </a:r>
            <a:endParaRPr lang="pt-PT" sz="1400">
              <a:latin typeface="Calibri" pitchFamily="34" charset="0"/>
            </a:endParaRPr>
          </a:p>
        </p:txBody>
      </p:sp>
      <p:sp>
        <p:nvSpPr>
          <p:cNvPr id="35846" name="Text Box 14"/>
          <p:cNvSpPr txBox="1">
            <a:spLocks noChangeArrowheads="1"/>
          </p:cNvSpPr>
          <p:nvPr/>
        </p:nvSpPr>
        <p:spPr bwMode="auto">
          <a:xfrm>
            <a:off x="4643438" y="1989138"/>
            <a:ext cx="1225550" cy="382587"/>
          </a:xfrm>
          <a:prstGeom prst="rect">
            <a:avLst/>
          </a:prstGeom>
          <a:noFill/>
          <a:ln w="1587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993300"/>
                </a:solidFill>
              </a:rPr>
              <a:t>0.1 MPa</a:t>
            </a:r>
          </a:p>
        </p:txBody>
      </p:sp>
      <p:sp>
        <p:nvSpPr>
          <p:cNvPr id="35847" name="Text Box 15"/>
          <p:cNvSpPr txBox="1">
            <a:spLocks noChangeArrowheads="1"/>
          </p:cNvSpPr>
          <p:nvPr/>
        </p:nvSpPr>
        <p:spPr bwMode="auto">
          <a:xfrm>
            <a:off x="6732588" y="3141663"/>
            <a:ext cx="1512887" cy="382587"/>
          </a:xfrm>
          <a:prstGeom prst="rect">
            <a:avLst/>
          </a:prstGeom>
          <a:noFill/>
          <a:ln w="1587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0033CC"/>
                </a:solidFill>
              </a:rPr>
              <a:t>Refrigeration</a:t>
            </a:r>
          </a:p>
        </p:txBody>
      </p:sp>
      <p:sp>
        <p:nvSpPr>
          <p:cNvPr id="35848" name="Text Box 16"/>
          <p:cNvSpPr txBox="1">
            <a:spLocks noChangeArrowheads="1"/>
          </p:cNvSpPr>
          <p:nvPr/>
        </p:nvSpPr>
        <p:spPr bwMode="auto">
          <a:xfrm>
            <a:off x="4421188" y="4403725"/>
            <a:ext cx="1296987" cy="382588"/>
          </a:xfrm>
          <a:prstGeom prst="rect">
            <a:avLst/>
          </a:prstGeom>
          <a:noFill/>
          <a:ln w="15875">
            <a:solidFill>
              <a:srgbClr val="9933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993300"/>
                </a:solidFill>
              </a:rPr>
              <a:t>100 MPa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1692275" y="1484313"/>
            <a:ext cx="1800225" cy="382587"/>
          </a:xfrm>
          <a:prstGeom prst="rect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008000"/>
                </a:solidFill>
              </a:rPr>
              <a:t>0.1 MPa, 30 ºC</a:t>
            </a:r>
          </a:p>
        </p:txBody>
      </p:sp>
      <p:grpSp>
        <p:nvGrpSpPr>
          <p:cNvPr id="81938" name="Group 18"/>
          <p:cNvGrpSpPr>
            <a:grpSpLocks/>
          </p:cNvGrpSpPr>
          <p:nvPr/>
        </p:nvGrpSpPr>
        <p:grpSpPr bwMode="auto">
          <a:xfrm>
            <a:off x="179388" y="4221163"/>
            <a:ext cx="2089150" cy="1736725"/>
            <a:chOff x="113" y="2523"/>
            <a:chExt cx="1316" cy="1094"/>
          </a:xfrm>
        </p:grpSpPr>
        <p:sp>
          <p:nvSpPr>
            <p:cNvPr id="35851" name="Text Box 19"/>
            <p:cNvSpPr txBox="1">
              <a:spLocks noChangeArrowheads="1"/>
            </p:cNvSpPr>
            <p:nvPr/>
          </p:nvSpPr>
          <p:spPr bwMode="auto">
            <a:xfrm>
              <a:off x="113" y="3203"/>
              <a:ext cx="771" cy="414"/>
            </a:xfrm>
            <a:prstGeom prst="rect">
              <a:avLst/>
            </a:prstGeom>
            <a:noFill/>
            <a:ln w="15875">
              <a:solidFill>
                <a:srgbClr val="3399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>
                  <a:solidFill>
                    <a:srgbClr val="008000"/>
                  </a:solidFill>
                </a:rPr>
                <a:t>100 MPa, 30 ºC</a:t>
              </a:r>
            </a:p>
          </p:txBody>
        </p:sp>
        <p:sp>
          <p:nvSpPr>
            <p:cNvPr id="35852" name="Line 20"/>
            <p:cNvSpPr>
              <a:spLocks noChangeShapeType="1"/>
            </p:cNvSpPr>
            <p:nvPr/>
          </p:nvSpPr>
          <p:spPr bwMode="auto">
            <a:xfrm flipV="1">
              <a:off x="386" y="2523"/>
              <a:ext cx="1043" cy="635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7019925" y="6519863"/>
            <a:ext cx="2133600" cy="365125"/>
          </a:xfrm>
        </p:spPr>
        <p:txBody>
          <a:bodyPr/>
          <a:lstStyle/>
          <a:p>
            <a:pPr>
              <a:defRPr/>
            </a:pPr>
            <a:fld id="{E3A30947-B786-4E27-A72B-C0CEC535B12C}" type="slidenum">
              <a:rPr lang="pt-PT"/>
              <a:pPr>
                <a:defRPr/>
              </a:pPr>
              <a:t>13</a:t>
            </a:fld>
            <a:endParaRPr lang="pt-PT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4288" y="115888"/>
            <a:ext cx="8229600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Microbiological Analyses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 r="50830"/>
          <a:stretch>
            <a:fillRect/>
          </a:stretch>
        </p:blipFill>
        <p:spPr bwMode="auto">
          <a:xfrm>
            <a:off x="233363" y="1268413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http://www.phytomare.com.br/blog/wp-content/uploads/2014/01/melanc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3000" y="-26988"/>
            <a:ext cx="1651000" cy="14827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1688" y="2668588"/>
            <a:ext cx="4267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CaixaDeTexto 9"/>
          <p:cNvSpPr txBox="1">
            <a:spLocks noChangeArrowheads="1"/>
          </p:cNvSpPr>
          <p:nvPr/>
        </p:nvSpPr>
        <p:spPr bwMode="auto">
          <a:xfrm>
            <a:off x="4581525" y="6316663"/>
            <a:ext cx="419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>
                <a:latin typeface="Calibri" pitchFamily="34" charset="0"/>
              </a:rPr>
              <a:t>Values shown as 6 and 1 log units are meant to be higher than 6 and lower than 1 log units, respectively.</a:t>
            </a:r>
            <a:endParaRPr lang="pt-PT" sz="1400">
              <a:latin typeface="Calibri" pitchFamily="34" charset="0"/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179388" y="4065588"/>
            <a:ext cx="43386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863600" y="1184275"/>
            <a:ext cx="7416800" cy="5268913"/>
            <a:chOff x="863588" y="1183815"/>
            <a:chExt cx="7416824" cy="5269904"/>
          </a:xfrm>
        </p:grpSpPr>
        <p:sp>
          <p:nvSpPr>
            <p:cNvPr id="13" name="Canto dobrado 12"/>
            <p:cNvSpPr/>
            <p:nvPr/>
          </p:nvSpPr>
          <p:spPr>
            <a:xfrm>
              <a:off x="863588" y="1183815"/>
              <a:ext cx="7416824" cy="5269904"/>
            </a:xfrm>
            <a:prstGeom prst="foldedCorner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bg1"/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116002" y="1628399"/>
              <a:ext cx="6911997" cy="37154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algn="just">
                <a:buFont typeface="Wingdings" pitchFamily="2" charset="2"/>
                <a:buChar char="ü"/>
              </a:pPr>
              <a:r>
                <a:rPr lang="pt-PT" sz="2400" u="sng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Storage at atmospheric pressure</a:t>
              </a:r>
              <a:r>
                <a:rPr lang="pt-PT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(0.1 MPa; 20 </a:t>
              </a:r>
              <a:r>
                <a:rPr lang="pt-PT" sz="24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o</a:t>
              </a:r>
              <a:r>
                <a:rPr lang="pt-PT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C): </a:t>
              </a:r>
            </a:p>
            <a:p>
              <a:pPr marL="285750" indent="-285750" algn="just"/>
              <a:endParaRPr lang="pt-PT" sz="11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 marL="742950" lvl="1" indent="-285750" algn="just">
                <a:buFont typeface="Wingdings" pitchFamily="2" charset="2"/>
                <a:buChar char="ü"/>
              </a:pPr>
              <a:r>
                <a:rPr lang="pt-PT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After 24h,  </a:t>
              </a:r>
              <a:r>
                <a:rPr lang="pt-PT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microbial levels </a:t>
              </a:r>
              <a:r>
                <a:rPr lang="pt-PT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were already</a:t>
              </a:r>
              <a:r>
                <a:rPr lang="pt-PT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aboved quantification levels </a:t>
              </a:r>
              <a:r>
                <a:rPr lang="pt-PT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and </a:t>
              </a:r>
              <a:r>
                <a:rPr lang="pt-PT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unacceptable for consumption</a:t>
              </a:r>
              <a:endParaRPr lang="pt-PT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 marL="742950" lvl="1" indent="-285750" algn="just">
                <a:buFont typeface="Wingdings" pitchFamily="2" charset="2"/>
                <a:buNone/>
              </a:pPr>
              <a:endParaRPr lang="pt-PT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pt-PT" sz="2400" u="sng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Hyperbaric storage</a:t>
              </a:r>
              <a:r>
                <a:rPr lang="pt-PT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(100 MPa; 20 </a:t>
              </a:r>
              <a:r>
                <a:rPr lang="pt-PT" sz="24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o</a:t>
              </a:r>
              <a:r>
                <a:rPr lang="pt-PT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C):</a:t>
              </a:r>
            </a:p>
            <a:p>
              <a:pPr marL="285750" indent="-285750" algn="just"/>
              <a:endParaRPr lang="pt-PT" sz="11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 marL="742950" lvl="1" indent="-285750" algn="just">
                <a:buFont typeface="Wingdings" pitchFamily="2" charset="2"/>
                <a:buChar char="ü"/>
              </a:pPr>
              <a:r>
                <a:rPr lang="pt-PT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After 8h, the </a:t>
              </a:r>
              <a:r>
                <a:rPr lang="pt-PT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initial microbial loads were reduced</a:t>
              </a:r>
              <a:r>
                <a:rPr lang="pt-PT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and </a:t>
              </a:r>
              <a:r>
                <a:rPr lang="pt-PT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remained thereafter unchanged </a:t>
              </a:r>
              <a:r>
                <a:rPr lang="pt-PT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up to 60h of storage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 txBox="1">
            <a:spLocks noGrp="1"/>
          </p:cNvSpPr>
          <p:nvPr/>
        </p:nvSpPr>
        <p:spPr>
          <a:xfrm>
            <a:off x="7019925" y="65198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B5A03A4-0CE0-4EEC-B205-716B38B92556}" type="slidenum">
              <a:rPr lang="pt-P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pt-PT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4288" y="115888"/>
            <a:ext cx="8229600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Microbiological Analyses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 r="50830"/>
          <a:stretch>
            <a:fillRect/>
          </a:stretch>
        </p:blipFill>
        <p:spPr bwMode="auto">
          <a:xfrm>
            <a:off x="233363" y="1268413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http://www.phytomare.com.br/blog/wp-content/uploads/2014/01/melanc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3000" y="-26988"/>
            <a:ext cx="1651000" cy="14827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1688" y="2668588"/>
            <a:ext cx="4267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CaixaDeTexto 9"/>
          <p:cNvSpPr txBox="1">
            <a:spLocks noChangeArrowheads="1"/>
          </p:cNvSpPr>
          <p:nvPr/>
        </p:nvSpPr>
        <p:spPr bwMode="auto">
          <a:xfrm>
            <a:off x="4581525" y="6316663"/>
            <a:ext cx="419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>
                <a:latin typeface="Calibri" pitchFamily="34" charset="0"/>
              </a:rPr>
              <a:t>Values shown as 6 and 1 log units are meant to be higher than 6 and lower than 1 log units, respectively.</a:t>
            </a:r>
            <a:endParaRPr lang="pt-PT" sz="1400">
              <a:latin typeface="Calibri" pitchFamily="34" charset="0"/>
            </a:endParaRPr>
          </a:p>
        </p:txBody>
      </p:sp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179388" y="4065588"/>
            <a:ext cx="43386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863600" y="1184275"/>
            <a:ext cx="7416800" cy="5268913"/>
            <a:chOff x="863588" y="1183815"/>
            <a:chExt cx="7416824" cy="5269904"/>
          </a:xfrm>
        </p:grpSpPr>
        <p:sp>
          <p:nvSpPr>
            <p:cNvPr id="13" name="Canto dobrado 12"/>
            <p:cNvSpPr/>
            <p:nvPr/>
          </p:nvSpPr>
          <p:spPr>
            <a:xfrm>
              <a:off x="863588" y="1183815"/>
              <a:ext cx="7416824" cy="5269904"/>
            </a:xfrm>
            <a:prstGeom prst="foldedCorner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bg1"/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116002" y="1628399"/>
              <a:ext cx="6911997" cy="37154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algn="just">
                <a:buFont typeface="Wingdings" pitchFamily="2" charset="2"/>
                <a:buChar char="ü"/>
              </a:pPr>
              <a:r>
                <a:rPr lang="pt-PT" sz="2400" u="sng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Storage at atmospheric pressure</a:t>
              </a:r>
              <a:r>
                <a:rPr lang="pt-PT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(0.1 MPa; </a:t>
              </a:r>
              <a:r>
                <a:rPr lang="pt-PT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30 </a:t>
              </a:r>
              <a:r>
                <a:rPr lang="pt-PT" sz="2400" b="1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o</a:t>
              </a:r>
              <a:r>
                <a:rPr lang="pt-PT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</a:t>
              </a:r>
              <a:r>
                <a:rPr lang="pt-PT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): </a:t>
              </a:r>
            </a:p>
            <a:p>
              <a:pPr marL="285750" indent="-285750" algn="just"/>
              <a:endParaRPr lang="pt-PT" sz="11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 marL="742950" lvl="1" indent="-285750" algn="just">
                <a:buFont typeface="Wingdings" pitchFamily="2" charset="2"/>
                <a:buChar char="ü"/>
              </a:pPr>
              <a:r>
                <a:rPr lang="pt-PT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Faster microbial growth after 8h,  </a:t>
              </a:r>
              <a:r>
                <a:rPr lang="pt-PT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compared to 20 </a:t>
              </a:r>
              <a:r>
                <a:rPr lang="pt-PT" sz="24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o</a:t>
              </a:r>
              <a:r>
                <a:rPr lang="pt-PT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</a:t>
              </a:r>
              <a:endParaRPr lang="pt-PT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 marL="742950" lvl="1" indent="-285750" algn="just">
                <a:buFont typeface="Wingdings" pitchFamily="2" charset="2"/>
                <a:buNone/>
              </a:pPr>
              <a:endParaRPr lang="pt-PT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pt-PT" sz="2400" u="sng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Hyperbaric storage</a:t>
              </a:r>
              <a:r>
                <a:rPr lang="pt-PT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(100 MPa; </a:t>
              </a:r>
              <a:r>
                <a:rPr lang="pt-PT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30 </a:t>
              </a:r>
              <a:r>
                <a:rPr lang="pt-PT" sz="2400" b="1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o</a:t>
              </a:r>
              <a:r>
                <a:rPr lang="pt-PT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</a:t>
              </a:r>
              <a:r>
                <a:rPr lang="pt-PT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):</a:t>
              </a:r>
            </a:p>
            <a:p>
              <a:pPr marL="285750" indent="-285750" algn="just"/>
              <a:endParaRPr lang="pt-PT" sz="11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 marL="742950" lvl="1" indent="-285750" algn="just">
                <a:buFont typeface="Wingdings" pitchFamily="2" charset="2"/>
                <a:buChar char="ü"/>
              </a:pPr>
              <a:r>
                <a:rPr lang="pt-PT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Similar results compared to 20 </a:t>
              </a:r>
              <a:r>
                <a:rPr lang="pt-PT" sz="24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o</a:t>
              </a:r>
              <a:r>
                <a:rPr lang="pt-PT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</a:t>
              </a:r>
            </a:p>
            <a:p>
              <a:pPr marL="742950" lvl="1" indent="-285750" algn="just">
                <a:buFont typeface="Wingdings" pitchFamily="2" charset="2"/>
                <a:buNone/>
              </a:pPr>
              <a:endParaRPr lang="pt-PT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 marL="742950" lvl="1" indent="-285750" algn="just">
                <a:buFont typeface="Wingdings" pitchFamily="2" charset="2"/>
                <a:buChar char="ü"/>
              </a:pPr>
              <a:r>
                <a:rPr lang="pt-PT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Can foods be preserved under pressure above room temperature?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7019925" y="6519863"/>
            <a:ext cx="2133600" cy="365125"/>
          </a:xfrm>
        </p:spPr>
        <p:txBody>
          <a:bodyPr/>
          <a:lstStyle/>
          <a:p>
            <a:pPr>
              <a:defRPr/>
            </a:pPr>
            <a:fld id="{C87E7B1A-1378-4133-B226-10B15BE0E5F8}" type="slidenum">
              <a:rPr lang="pt-PT"/>
              <a:pPr>
                <a:defRPr/>
              </a:pPr>
              <a:t>15</a:t>
            </a:fld>
            <a:endParaRPr lang="pt-PT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0638" y="115888"/>
            <a:ext cx="8229600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Physicochemical Analyses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3" descr="http://www.phytomare.com.br/blog/wp-content/uploads/2014/01/melanc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0" y="-26988"/>
            <a:ext cx="1651000" cy="14827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2" name="CaixaDeTexto 1"/>
          <p:cNvSpPr txBox="1"/>
          <p:nvPr/>
        </p:nvSpPr>
        <p:spPr>
          <a:xfrm>
            <a:off x="539750" y="1773238"/>
            <a:ext cx="3240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Hyperbaric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pt-P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storage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65238" y="2276475"/>
            <a:ext cx="7339012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PT" sz="2000" dirty="0" err="1">
                <a:latin typeface="+mn-lt"/>
                <a:cs typeface="+mn-cs"/>
              </a:rPr>
              <a:t>Attenuates</a:t>
            </a:r>
            <a:r>
              <a:rPr lang="pt-PT" sz="2000" dirty="0">
                <a:latin typeface="+mn-lt"/>
                <a:cs typeface="+mn-cs"/>
              </a:rPr>
              <a:t> </a:t>
            </a:r>
            <a:r>
              <a:rPr lang="pt-PT" sz="2000" dirty="0" err="1">
                <a:latin typeface="+mn-lt"/>
                <a:cs typeface="+mn-cs"/>
              </a:rPr>
              <a:t>the</a:t>
            </a:r>
            <a:r>
              <a:rPr lang="pt-PT" sz="2000" dirty="0">
                <a:latin typeface="+mn-lt"/>
                <a:cs typeface="+mn-cs"/>
              </a:rPr>
              <a:t> </a:t>
            </a:r>
            <a:r>
              <a:rPr lang="pt-PT" sz="2000" dirty="0" err="1">
                <a:latin typeface="+mn-lt"/>
                <a:cs typeface="+mn-cs"/>
              </a:rPr>
              <a:t>increase</a:t>
            </a:r>
            <a:r>
              <a:rPr lang="pt-PT" sz="2000" dirty="0">
                <a:latin typeface="+mn-lt"/>
                <a:cs typeface="+mn-cs"/>
              </a:rPr>
              <a:t> </a:t>
            </a:r>
            <a:r>
              <a:rPr lang="pt-PT" sz="2000" dirty="0" err="1">
                <a:latin typeface="+mn-lt"/>
                <a:cs typeface="+mn-cs"/>
              </a:rPr>
              <a:t>of</a:t>
            </a:r>
            <a:r>
              <a:rPr lang="pt-PT" sz="2000" dirty="0">
                <a:latin typeface="+mn-lt"/>
                <a:cs typeface="+mn-cs"/>
              </a:rPr>
              <a:t> </a:t>
            </a:r>
            <a:r>
              <a:rPr lang="pt-PT" sz="2000" b="1" dirty="0" err="1">
                <a:latin typeface="+mn-lt"/>
                <a:cs typeface="+mn-cs"/>
              </a:rPr>
              <a:t>titratable</a:t>
            </a:r>
            <a:r>
              <a:rPr lang="pt-PT" sz="2000" b="1" dirty="0">
                <a:latin typeface="+mn-lt"/>
                <a:cs typeface="+mn-cs"/>
              </a:rPr>
              <a:t> </a:t>
            </a:r>
            <a:r>
              <a:rPr lang="pt-PT" sz="2000" b="1" dirty="0" err="1">
                <a:latin typeface="+mn-lt"/>
                <a:cs typeface="+mn-cs"/>
              </a:rPr>
              <a:t>acidity</a:t>
            </a:r>
            <a:r>
              <a:rPr lang="pt-PT" sz="2000" b="1" dirty="0">
                <a:latin typeface="+mn-lt"/>
                <a:cs typeface="+mn-cs"/>
              </a:rPr>
              <a:t> </a:t>
            </a:r>
            <a:r>
              <a:rPr lang="pt-PT" sz="2000" dirty="0">
                <a:latin typeface="+mn-lt"/>
                <a:cs typeface="+mn-cs"/>
              </a:rPr>
              <a:t>(</a:t>
            </a:r>
            <a:r>
              <a:rPr lang="pt-PT" sz="2000" dirty="0" err="1">
                <a:latin typeface="+mn-lt"/>
                <a:cs typeface="+mn-cs"/>
              </a:rPr>
              <a:t>verified</a:t>
            </a:r>
            <a:r>
              <a:rPr lang="pt-PT" sz="2000" dirty="0">
                <a:latin typeface="+mn-lt"/>
                <a:cs typeface="+mn-cs"/>
              </a:rPr>
              <a:t> </a:t>
            </a:r>
            <a:r>
              <a:rPr lang="pt-PT" sz="2000" dirty="0" err="1">
                <a:latin typeface="+mn-lt"/>
                <a:cs typeface="+mn-cs"/>
              </a:rPr>
              <a:t>at</a:t>
            </a:r>
            <a:r>
              <a:rPr lang="pt-PT" sz="2000" dirty="0">
                <a:latin typeface="+mn-lt"/>
                <a:cs typeface="+mn-cs"/>
              </a:rPr>
              <a:t> 0.1 </a:t>
            </a:r>
            <a:r>
              <a:rPr lang="pt-PT" sz="2000" dirty="0" err="1">
                <a:latin typeface="+mn-lt"/>
                <a:cs typeface="+mn-cs"/>
              </a:rPr>
              <a:t>MPa</a:t>
            </a:r>
            <a:r>
              <a:rPr lang="pt-PT" sz="2000" dirty="0">
                <a:latin typeface="+mn-lt"/>
                <a:cs typeface="+mn-cs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pt-PT" sz="1400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PT" sz="2000" dirty="0" err="1">
                <a:latin typeface="+mn-lt"/>
                <a:cs typeface="+mn-cs"/>
              </a:rPr>
              <a:t>Higher</a:t>
            </a:r>
            <a:r>
              <a:rPr lang="pt-PT" sz="2000" dirty="0">
                <a:latin typeface="+mn-lt"/>
                <a:cs typeface="+mn-cs"/>
              </a:rPr>
              <a:t> </a:t>
            </a:r>
            <a:r>
              <a:rPr lang="pt-PT" sz="2000" b="1" dirty="0" err="1">
                <a:latin typeface="+mn-lt"/>
                <a:cs typeface="+mn-cs"/>
              </a:rPr>
              <a:t>colour</a:t>
            </a:r>
            <a:r>
              <a:rPr lang="pt-PT" sz="2000" dirty="0">
                <a:latin typeface="+mn-lt"/>
                <a:cs typeface="+mn-cs"/>
              </a:rPr>
              <a:t> </a:t>
            </a:r>
            <a:r>
              <a:rPr lang="pt-PT" sz="2000" dirty="0" err="1">
                <a:latin typeface="+mn-lt"/>
                <a:cs typeface="+mn-cs"/>
              </a:rPr>
              <a:t>changes</a:t>
            </a:r>
            <a:r>
              <a:rPr lang="pt-PT" sz="2000" dirty="0">
                <a:latin typeface="+mn-lt"/>
                <a:cs typeface="+mn-cs"/>
              </a:rPr>
              <a:t> (</a:t>
            </a:r>
            <a:r>
              <a:rPr lang="pt-PT" sz="2000" dirty="0" err="1">
                <a:latin typeface="+mn-lt"/>
                <a:cs typeface="+mn-cs"/>
              </a:rPr>
              <a:t>than</a:t>
            </a:r>
            <a:r>
              <a:rPr lang="pt-PT" sz="2000" dirty="0">
                <a:latin typeface="+mn-lt"/>
                <a:cs typeface="+mn-cs"/>
              </a:rPr>
              <a:t> 0.1 </a:t>
            </a:r>
            <a:r>
              <a:rPr lang="pt-PT" sz="2000" dirty="0" err="1">
                <a:latin typeface="+mn-lt"/>
                <a:cs typeface="+mn-cs"/>
              </a:rPr>
              <a:t>MPa</a:t>
            </a:r>
            <a:r>
              <a:rPr lang="pt-PT" sz="2000" dirty="0">
                <a:latin typeface="+mn-lt"/>
                <a:cs typeface="+mn-cs"/>
              </a:rPr>
              <a:t>):</a:t>
            </a: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PT" sz="2000" dirty="0" err="1">
                <a:latin typeface="+mn-lt"/>
                <a:cs typeface="+mn-cs"/>
              </a:rPr>
              <a:t>Higher</a:t>
            </a:r>
            <a:r>
              <a:rPr lang="pt-PT" sz="2000" dirty="0">
                <a:latin typeface="+mn-lt"/>
                <a:cs typeface="+mn-cs"/>
              </a:rPr>
              <a:t> </a:t>
            </a:r>
            <a:r>
              <a:rPr lang="pt-PT" sz="2000" dirty="0" err="1">
                <a:latin typeface="+mn-lt"/>
                <a:cs typeface="+mn-cs"/>
              </a:rPr>
              <a:t>lightness</a:t>
            </a:r>
            <a:r>
              <a:rPr lang="pt-PT" sz="2000" dirty="0">
                <a:latin typeface="+mn-lt"/>
                <a:cs typeface="+mn-cs"/>
              </a:rPr>
              <a:t>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pt-PT" sz="1400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PT" sz="2000" dirty="0" err="1">
                <a:latin typeface="+mn-lt"/>
                <a:cs typeface="+mn-cs"/>
              </a:rPr>
              <a:t>Lower</a:t>
            </a:r>
            <a:r>
              <a:rPr lang="pt-PT" sz="2000" dirty="0">
                <a:latin typeface="+mn-lt"/>
                <a:cs typeface="+mn-cs"/>
              </a:rPr>
              <a:t> </a:t>
            </a:r>
            <a:r>
              <a:rPr lang="pt-PT" sz="2000" b="1" dirty="0" err="1">
                <a:latin typeface="+mn-lt"/>
                <a:cs typeface="+mn-cs"/>
              </a:rPr>
              <a:t>browning</a:t>
            </a:r>
            <a:r>
              <a:rPr lang="pt-PT" sz="2000" b="1" dirty="0">
                <a:latin typeface="+mn-lt"/>
                <a:cs typeface="+mn-cs"/>
              </a:rPr>
              <a:t> </a:t>
            </a:r>
            <a:r>
              <a:rPr lang="pt-PT" sz="2000" b="1" dirty="0" err="1">
                <a:latin typeface="+mn-lt"/>
                <a:cs typeface="+mn-cs"/>
              </a:rPr>
              <a:t>degree</a:t>
            </a:r>
            <a:r>
              <a:rPr lang="pt-PT" sz="2000" b="1" dirty="0">
                <a:latin typeface="+mn-lt"/>
                <a:cs typeface="+mn-cs"/>
              </a:rPr>
              <a:t> </a:t>
            </a:r>
            <a:r>
              <a:rPr lang="pt-PT" sz="2000" dirty="0">
                <a:latin typeface="+mn-lt"/>
                <a:cs typeface="+mn-cs"/>
              </a:rPr>
              <a:t>(</a:t>
            </a:r>
            <a:r>
              <a:rPr lang="pt-PT" sz="2000" dirty="0" err="1">
                <a:latin typeface="+mn-lt"/>
                <a:cs typeface="+mn-cs"/>
              </a:rPr>
              <a:t>than</a:t>
            </a:r>
            <a:r>
              <a:rPr lang="pt-PT" sz="2000" dirty="0">
                <a:latin typeface="+mn-lt"/>
                <a:cs typeface="+mn-cs"/>
              </a:rPr>
              <a:t> 0.1 </a:t>
            </a:r>
            <a:r>
              <a:rPr lang="pt-PT" sz="2000" dirty="0" err="1">
                <a:latin typeface="+mn-lt"/>
                <a:cs typeface="+mn-cs"/>
              </a:rPr>
              <a:t>MPa</a:t>
            </a:r>
            <a:r>
              <a:rPr lang="pt-PT" sz="2000" dirty="0">
                <a:latin typeface="+mn-lt"/>
                <a:cs typeface="+mn-cs"/>
              </a:rPr>
              <a:t>).</a:t>
            </a:r>
          </a:p>
        </p:txBody>
      </p:sp>
      <p:sp>
        <p:nvSpPr>
          <p:cNvPr id="41990" name="CaixaDeTexto 4"/>
          <p:cNvSpPr txBox="1">
            <a:spLocks noChangeArrowheads="1"/>
          </p:cNvSpPr>
          <p:nvPr/>
        </p:nvSpPr>
        <p:spPr bwMode="auto">
          <a:xfrm>
            <a:off x="2339975" y="5446713"/>
            <a:ext cx="626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>
                <a:latin typeface="Calibri" pitchFamily="34" charset="0"/>
              </a:rPr>
              <a:t>The other parameters analyzed showed generally </a:t>
            </a:r>
            <a:r>
              <a:rPr lang="pt-PT" b="1">
                <a:latin typeface="Calibri" pitchFamily="34" charset="0"/>
              </a:rPr>
              <a:t>no </a:t>
            </a:r>
            <a:r>
              <a:rPr lang="en-US" b="1">
                <a:latin typeface="Calibri" pitchFamily="34" charset="0"/>
              </a:rPr>
              <a:t>statistical differences </a:t>
            </a:r>
            <a:r>
              <a:rPr lang="en-US">
                <a:latin typeface="Calibri" pitchFamily="34" charset="0"/>
              </a:rPr>
              <a:t>between the different samples</a:t>
            </a:r>
            <a:r>
              <a:rPr lang="pt-PT">
                <a:latin typeface="Calibri" pitchFamily="34" charset="0"/>
              </a:rPr>
              <a:t>.</a:t>
            </a:r>
          </a:p>
        </p:txBody>
      </p:sp>
      <p:sp>
        <p:nvSpPr>
          <p:cNvPr id="6" name="Seta em ângulo recto para cima 5"/>
          <p:cNvSpPr/>
          <p:nvPr/>
        </p:nvSpPr>
        <p:spPr>
          <a:xfrm rot="5400000">
            <a:off x="1776413" y="5376862"/>
            <a:ext cx="509588" cy="360363"/>
          </a:xfrm>
          <a:prstGeom prst="bentUp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392113" y="6323013"/>
            <a:ext cx="8212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/>
              <a:t>Fidalgo et al. (2013). </a:t>
            </a:r>
            <a:r>
              <a:rPr lang="en-US" sz="1600" i="1"/>
              <a:t>Food and Bioprocess Technol</a:t>
            </a:r>
            <a:r>
              <a:rPr lang="en-US" sz="1600"/>
              <a:t>ogy. DOI 10.1007/s11947-013-1201-x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" name="Marcador de Posição do Número do Diapositivo 3"/>
          <p:cNvSpPr txBox="1">
            <a:spLocks noGrp="1"/>
          </p:cNvSpPr>
          <p:nvPr/>
        </p:nvSpPr>
        <p:spPr>
          <a:xfrm>
            <a:off x="7005638" y="65198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8EF2583-CEE9-4538-8072-A564FA2D01EC}" type="slidenum">
              <a:rPr lang="pt-P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pt-PT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922588"/>
            <a:ext cx="1638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https://encrypted-tbn3.gstatic.com/images?q=tbn:ANd9GcQRGYCD4-kLor8bf2bEtN57SeiqC6sS7XoHSH0atJNor5Ug-w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084763"/>
            <a:ext cx="1250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AutoShape 7" descr="data:image/jpeg;base64,/9j/4AAQSkZJRgABAQAAAQABAAD/2wCEAAkGBxQSEhUUExQWFhUXGBgaFhcYFxgWGhgaHRgcGhcYFxwYHCggGxwlHBocITEiJSkrLi4uGh8zODMsNygtLisBCgoKDg0OGxAQGzAkICQvLCwsMDQsLCw0LDQsLCwsLCwsLCwsLCwsLCwsLCwsLCwsLCwsLCwsLCwsLCwsLCwsLP/AABEIANUA7QMBIgACEQEDEQH/xAAcAAABBQEBAQAAAAAAAAAAAAAAAgMEBQYBBwj/xABAEAABAwIEAwUHAQYFBAMBAAABAAIRAyEEBRIxQVFhBiJxgZETMkKhscHw0QcUUmLh8RUjcoKSM0NToiSy0hb/xAAaAQEAAwEBAQAAAAAAAAAAAAAAAQIDBAUG/8QALBEAAgIBBAIABAYDAQAAAAAAAAECEQMEEiExQVEFEyIyFGFxgaHwI5GxQv/aAAwDAQACEQMRAD8A9xQhCAEIQgBCEIAQhCAEIQgBCg5lnFDDj/OqsZ0J7x8Gi58gsxiv2i0pIoUatYjjGkeOxPqAs55YQ+5lXJLs2qF5/V7WY91m4RrCdi7UYtOxiSoQ7Z4ikZq0nDcd4vAmeQAbZc712O6Vkb0emoWDy7tnUcf8ykNJ2uWmOsiD8lpMPTpVYeCQSAe7UIj/AIlWjqVLpFk0+i4QqitSrsE06mro9oPo5sfMFIwWY1dnhpI3AlrvLcO8oWizLyiS6QmMPjGPEtPrZPrVNPoAhCFIBCEIAQhCAEIQgBCEIAQhCAEIQgBCEIAQhV2Y5mGamtI1AS4n3WA2Bd16f0mspKKtgdzPM6dBup5N7Na0anOJsA0Dr5Knx4xOIBAqfu7SLBl3z/M7h4N9VDJDX+0dqe+oYph07kXMe6AAOQgeKrO0Oa1KrhhMO4h5/wCrUaJ0jchkHfnyiF5+TVOXHRDaS5HsJ2GoAE1i6q+5LiSJ+fzV/lGCZRpinTDQGwNuI3J4k+KzuNwLqjqWGGIqksHfIESBbvGTeY36prP8yrYcezpPDyZ1EtALNgNOmAJ5mVzKai7oi1Hmi8qdn2OqvqOqPGog6RpAaRyJBIO20K1w7GRAvtuSTa8kO48ViMF2wqMLW4inIsCWmXTtJBP3WrOaMghrmsI0nvQAQYiD5gK+OUO0qJjOL6J2Ky6lUHfaD12I8wkHKKcQ1oEbRv6/qo+W53SqAy5jXAkETa2xBKn4etTJ7rwZM+8Dddkdr5RPDIUPpm0wPGFK7lQcAfQg/opLngC6brYYO6Hn+qvXoUQXtLXTx+qexOKfTb7RoLmRLm9ObTw8PoguPuO35pWHqaTodsfyFS+eOAS8Fi21WB7DY+o5g9Qn1m8vpmhW0j3HTb+E8D6ALQMqA2/PJbYsu5c9hDiEIWwBCEIAQhCAEIQgBCEIAQhCAEIUTMsc2izU7wA5ngolJRVsCMwx4Z3R7xjynbzVLXxVJgLnvaG6iSXH4repFlgM+7R1PbOcx3eiDI9w7OAGxMWlR8rw9TEOHvOvYEk34wF5eTNLI/yM3l8I0LcxdWr+2ktY0EUxHAiCSLzO8JVLDbuiJMmLSVoMB2caGt1G8XHkrJ+VNsOA3UxxeRtb7MhRoVJinMnlb5pTuztZ8zDY3M/PqtjQosbJHnx2/soRziiKhYe67qIkGIjr0UShFdsn5a8mGf2PqOMvq02cBM78BsAfJLw3YysCNRYAdyCXRcQCOR3WgznP6DajKcsJDpdqAIFjtfeYHFRMx7StpVdBe0scB7gPct8RvMnlELnbhHtlNkETMF2VAHeqX4w23kTwT3+AvaSWnbbmVEpdq8P3QHuJBvvEcTf3gpWE7U0ZgF8TuZPquiGTG+C1QHBh6xb8VuB3Ck4XMHs7rgfXh4fok/49T1CHGPG3oPukVM0paoqPk8oBjwI8Vopx8MnhdMuKdYVh9COajVJB0u33aecXhQm16Q9yoQeHXxhPYrF6mgOIndr27tPAlu8eCtKSq2WuydY1mnm3V9knE1xRpFxO2ot8eA9SFBwOOa65IBDYcJ90SS6ee0DnI5qJmYdiqjWM7rG+86YPK3W+wVJzqNx7fRN0i77O5y3FUybB7DpqNHB3MdDuPTgrVUuCwraAboEAb83A7z9fJXS7MMpOP1dimuwQhC2AIQhACEIQAhCEAIQhAIrVQ1pc4w0AknkBuvIe1va91avFE9xhMHmYifASY8fBaP8Aarnns6Yw7TBeNVQ8mTYeZB/4rFZNlhZSfWfZgAOkQXOE7X909etl52szf+THJJt7UcyHIqmIc0x3NUEnwm/QyF6hlWAZREMbA68+c8Nys9i+0FGhTZ+76X94iBaAb2t5eirsN2jruqFxfGqAGjYeHXquSM0mIuMP1N5iMypsdB36JmpnbAJg77Rw4KjNBzWh5F3G03J4ykYKa7iNgL7xP5ZdXzC+5nH5nVD3ObbXwgGOXmqrGZPWxDjUeJN4LuERwO262NPDUqY1AAm19/NNVKweBUc7uQO7wkeUuv8AQLDJC+Gxsvs8zbkhc5+p9Nobf3oLt/ckX2V5S7KgsaalUBzjbSNUgHhMX+itnZvhz3mNdVIJcwNEk2ufLmY95Z3Oe3rhqZTpBu4lxBg8bC2651CPuzPbCPZHzDJXUzMksBA1EBu8CbmOP6wtBRp4egyKnvGILiQCeMQJheYV84quMlxvNtgJ3iNh0CY/fHPMucSTzJPzN1aGOSM1JLpHodTMKPCByEgn9VJwddpuRPosDggXETN7CCN+Ek7BaHLsvqgS3vw0OJE6G9AfjMcAtVKuCU2zZ4bMaYFmAn+Y2Uivi2ubDmXOwDGCfAuBj0VIaWgSZ1m44AA+7MiOf4LGWV3Vz7MEk7F8mAJtHjzV3PijS30XeAyhusVg6zmkEWDp90w4C4kGD58U1mUt7tKoGHbSZaesGY9YXMRmLRVLQf8ALZpYfCzCfUqD2mPtKdQyG1aBh/8AM3g4dfzkom1sryi05Wv0KjBdp6+GqOZiDUe0SNMgweV7EeB+69I7H5szE4eWO1aDoJuLgAgd6+zgLztud15Lg8Qx006rdZcece9bW1wuCLWW9/ZtlbsMazS6W1AxwadwWyHG0i4Ldidk0M2slFMcn+xuUIQvYNwQhCAEIQgBCEIAQhM4uropvd/C1x9BKA8m7Q0vbYt+IqmKQfDRBvAhk9CADHXqo2eZ819M0KTYbYF3Awfh8YFz1VTm2ZOLnU7aQ4RHQRbx3WjyHsyCA6s25g6TNh1jc8V8/kbk9z8nOrlaiZvLsOXv0tufAm3kt/TyKnhqbXOIc9rgS6Yi+4HK/wBFJy3A0KDgGhrTpJmeHGeO538FTZ52yplr20yHWGkzGonhEbDjfhHFSqSb8+CYwUF9RrP3hsglwkdZjpbyWfxeObhHHbU90mwAuRubmO8LBZE9oKjxoYdJ03ItJDb+Rg+qYp4vXBe7hYbkCZP0UOc2XeRPo1vabtKPZllL4vi2jy8llKGILpNcOe3TDWyQNVtJgGLCUvCcgOe/iSrWnhnVRLhPIK8cbn9xnJuTszTsdUpNDWOLQJjTY33kjdUGIc4k8TuV6BX7Paz3N+K63J6VOn3yJDjqcAfACw8uV1aUdngjY2Y/B9nC6DUcROwAk+Ex5WWhxOU0MPTn2ZcHNgwCYvu4mwudzy6IZmtEPOhs1HO/y4BjaAXcBYnZW5DqjC18iR3osTzjTMDzWDcn9xrGCoy+NzoS0aGgtdcCA0NiNINpkE+au6OfUqbC8Q2WgMbG0kkF3SxjjHiqjNKWHw5DHMAOmdYv4SOPNY/G40ucYNogmIn85dFpjhb4K8xNPmGfuqvGl5l1p2a1u1mi8xO94WxyXG08NhvaEkb6ZtqsYdzMkEA7cl5lkdIO1PMnQBAGxJ5n9FqaOHFaqBWLnFjWve4RGn4aYaNvAcAfFX+2VIqruxivmLgKgdZzyzyB7/DyV7+9DEYprZMVqUE7fCRfzaR5rKDEDEGoZDdRq1BygBopNHhdcrY99KpSfMObqcPHUHEeFtv5lG3wVXBNLm3o1bPY5wY9vjz4ie9Pitt+zXtJ+8VxTfIqik/UIs6HM73ieX+rosV2uDSRWpCBUaHA8DIh4HIix8+iuP2X4N9LMqZd/wBzDvfb/Z+o9VfTx/yItG1I9qQhC9k6AQhCAEIQgBCEIAULO2F2HrAbmm8f+pU1NYlkscObSPkofKB5dkmTsbSp6ru9pqJMe8DPG5+uydzXtNTpvdTPvbXsGyfT3TqmVm8yzssa9tMnuuho5d2Jvyv5wsnXruddxJPEm/qvFWNsyc6VInvzmoXOLiXSCLmwkgnbnCiOrSoeu65qkwN+XPwV/lpdFI49xZ4OvpcDwG49QrjJaLXua0873iQbFVWU5Y557wMEAgiPS6vsJk2l5MuDQNpkkjkRz324LKckuEbx07NbgcrpGSJAFuc/n2XK9Q0wWkRyP0VPl9d1Ihzj7SdosW2t48VbVM2abHhBM7D8+6mGWlya/JE4fMmjUHOEfWx5KJj8G6o4hrixnEW787kcvug41moxpB4iAJ8FXYvNmiA14LnOFxBgGZPoqznuJWKlyMVcrbTrMLPdjvGeHT5RzS8bndOk54LhYANAmeZB8bKJmWdMabweIIsRHDzPJYmtVBcTzJgckhBz5ZSUdvQ9nWYurEE2gR4jhKiYfBucJjugTPNSKGF1ODXWkW2V86gBTLNWlrWkF25nc7ceY8At3JQSjEy2NkTAtcxvtnANbb2Y4F2xMD89U6zNSzD1HE/5lWWm0W2G0bAmPEqqzPGl+mJDGiGNJvb4jyJSHTXcGtsA282jn9gix+WRt9EzswJrtjjIdeO6QZ+Sse3FRs0g0AWftFx3QNvBR+yOHh5JBkD+m3mu9rBemOhPXw8FNf5Bt+kkFuvANOpx0gEcgdTwQPSfReofs5wgPsqhF2UNAP8Aq0f/AJ+S87wNL/4bKZkCA4+Bc4u9V7L2Owwbhw4CA6I/0gQPutNNC8lkxReoQhekXBCEIAQhCAi4+ppaCLX+xWexOdOa4DUb9Vf5oO55/YrD13gOlc2STUz0/h+GM73KzTMz48QD8lLoZ0w+9LfmPksYX8k4yqVKyM6Z/D8b6MvnWQVA97msLwXOgtuSJsYF9llMXhHAmWkQJIIgjrderOqkWK457XiHgOBEQQD9VRpM5Z/C0+Ys8tyrLYqNcfdNhxvtBHhf0Rn+UAumkQDwaOk2HkF6LickpFgDJpxMaTtMcD9OqzmY5LVpyQ3XJmWy4zJuRvMXXLOE1K0Vho3FUylyrNAWmW6HgaXem/yVg7MXDrc+n6qnq5HVqvJZLHgfECLzax3HDyXDl2IoMIc3XyIPTYzwWbwt8o3hjfTX7llTzZpmCDG7fdMgjncR90qtnLRsRAPejhMrK08pqvJe5ugG4JO3Uc0xUy5zZAfv0j73Vvw69kxxZZcqJbZnnZ1HQ7hEj7yqV1QkkyfHiutwR/ij/af1S25c4/GP+P8AVaxxqJnLQ55c7Rp9ck3MroZEEkeClU8oP8Y9Cpn+FGw7nz/RS1XRC+HZX2hyhSIgzJjpA4DxF/l4JbKZc0h5md9yDxFlzD5VVAgPp+pj/wCqlVMprEQHU7794/osvls2WhaVuLM1iGy4nhPHkFa5VhgGXtquTyj3R5m/kFMb2RruvqpARPvm/QWVrhez1RrQCG2EWd+q228UcctHkv7WcydgDI23J5kmVU5qPaP22t/ZaNmW1QCWsAPAam78DcqLSyOsXgubue93m/YpGHNmWTTZKra/9F7lGUGqynTECdDecAAEx5ySvWsPRDGtY2zWgAeAEBZLso2nTJc9zWkDS0Ex4n0t6rVMxlM7PYfBw/VdWKKijJ4pR7TH0LjXA7GV1bFAQhCAEIQgI+ObLD5LzzNra+Ylej4gS0+CxGcUYeeq5sy+o9X4XNKbRQYOuYa077kHlz+amMrSSOqgZy4Uga3FosNpgbHok4F5cxlSR34JtxIv5LJOuD6CSjJbvZcOcOZj84LjJ4QenFRMPXmZ3Ul9WNzx8VdcmDg1wOsqmINk8yqmGu5z53Sbf1H6KTNxTH6tNlT3gDBm6hYrJmOjSNMRtxA5g2nqpAbyP2+qW2pzT9SFa+1mdzXIa1R5iHAgwZiIFtQ67W5rMVMpqNPfpVAZiAJ8LieR2XpTa0XTntxxUbEzWOeceKTPK/YGNRYQ07GPlJtKcpED4QZ6m1+C9M9gyI0yJBAIsCDIjoqoZBS9o52hhY5t2xMOBF2xzH06qux+DeOqg73Iw7XDl9PzinWP5C/PitdjOy1JzTo7rtwdxPKOR/OSpq/Ziq090tcNpB0n0db5lVcJI3hnwy80QKWIA4GOMbpbMYeBj85+icrZVXY0F1JxGwiHHwhpP0VY2oPw+Sq7RvHZLrkn/vpmxn86pf8AiB4lw8P0Vc2tJtuLc/RcdWtPFQaJR9Fj/ijybOMcrqQ3Mni5VEagnff8hd9tHFV5L7YPwaKlmFYjUGEtgmdrcd05Sz2SBdZN2JPM+EpdMkXPooUpE/hoPtI2tDtFBsT9FeYLtHUMS90eJXnGGxj4LWmGn3oAkjkTErTZNWmAVpHJL2efq9JijG3E9LwGZucLlTf34c1msC61k7XrQFs8skj5DPCO7hF4M2GtrbEkgKyWK7PD2uKB4MBcfoB858ltVfTzlOLcjlkcIWYznDS2eIsVqFWZhSuRzuPv+dVbMuma6fJsmmYLMGDSZEx/ZUWW5oGltOC0zAEEgm5tO39Fq8fh4JWfzzAtOh1hBEcLrnkubPrdPNTjt9jtAAF0mTMyep5JH74S4Ws1x1H88VCzKk6lTLgZJu7x4JLKTqbi8EGd+Ez04KttcHUoRdu79Ghw2KDxI2kp0OlUFN2kaJ96SOZUrD1tLGybjcLRTOeenS5iWundckjnedvNMsxTTx4BNNxQIDuAfCtaMfly9Ep7/Pnz6pJfYSmxiQ4+E/3TeJd3CRYwSobJUOUmPmpwT9HEAW4KlOLDwwtuePp+qhV860ktE642PCDdV3pGv4Zy4NMMTeFI9oFRYTEaoMRz6nipoeQbKykYZMFOi2pwY+1uqcfkFCvBfTaSLg9esRI8bKtoVz+it8uxHVXTXk4s0ZwVxdFdi/2e0XEmlLCdjJcJ6tJ+i8szrLMRh31qNZmg3NM7tcD/AAO2InzE3hfRFB0gKHm+Ao12aa1Nr2gyAeB5g7hRkUUrOPF8RywlU22v5PmyvVe6mHgd4TI48pH1hcpVnENkETxWqzfCU/auNJopsuAJJmHOEkuJMn9FWlrIjgD6FcrmpI+l0lzSyRb5QxTDWCTd3pCGVNRupWhj4J5+f9lxzACSAFU9BTodot5K3ylveCrMOJWhyKjJHyVkjj1WWoOzaYMQ1cxj4EpyiIATGLk2FybAcydlebpHxeV3IvOyeGimanGof/Vth85Pmr1M4OgKdNrB8LQPQJ5dsI7YpHKwTGLpahbcXH3CfQrSW5UyDLZnhpEhZTNcJquTGmV6FjaEHodvHkspnGAnpPJcj9M934dqeUmzKYPEyw6hqOqw224qvxVJ1So4gEM58CVoK2A1VGx3Q0T/AESK8v1028Nvv9Fnt9n0Mc0bbiu+/wAipYIir8VOZHAtiAPn8lDzHEzV7l2VKdgODufyVlg8v/ytDj3rz9R9k5haVJgaeMQNXnxUUy26Pa7KDBjENNN1o16XA/wSSD4ifmlV6znuDmE6SSYHwvE/cT5q8rVwRAjfhwsomCwwpsl52JN+AJ6KaJja5/v99nMrxpdTe5w7zN442uPzkpjseDT1AiNLiL7gbqFica1nukAB3fi5i4M+ag5qNAbQaAGkgtcDJknb86JZSv3/ALRPy/B+0ouNNw1yS3pylTa2XtrtY9w01ARqjiRuE5lmD9mBFgYmOBVhovYdTHNWjFUZZcjcrbIxow63mOv2P9E6ATP080+Nr8fpzTcAbkxHAbwrUZbmwouI0k7Qem5PorbLDJ3t+T4KtDAN9uHPnFvP0VhgGAGeJvHO6k589OLNdhfdUbNK2mm48gfon8P7oWW/aBjtFDSDd7gCP5eKxy/VwfNZPuZ5nj3aQWk3bEXkEEn57H1UCtWLtxcgBx2mPdJA4gWn+szMe7VUc42mPkAN03ptb1VKPt9FBQwQT9L/AINUxsSnIk7eSep0CeHirLBZcTf88FKRtkyxjyyPgMLJt/ZbHJcFa42SMtywiCRC0NCjpCuuD5/Xa3dwhTjAUvs9gtbvauFmzp6nn5fXwTOEwbqzo2aPeP2HVamlTDQGtEACAFphhve59Hz85CkIQuwzBCEIBFWmHAgqkxeHk6TuPn1CvlFx1HUJ4jY/bwWOXG5crs0xzcHaMfi8LBMBVOHw5BeTu4ythUYHiCIIVXiMIQudNM9zTatONGYaDrfIsdKgUsv1teOIdZaSphoMxdIpUYJtup2nqR1NK4/l/BlMZg3Ne5rJEN1emxUPLNbm/wCaI9sDY2gjukee/otnVw41E8YhV+Y0wNBA9029FVwo6Yane0n6KWnlIplmozYhxNyT18VaHBM0z70EFvrZOUaGsX3j7pAp6DtI4jl/RSkQ5XxfJLoVg4WEdOUbp/brP6KDgW3I48OondWDGxHjH2Vkc+VJOkJjjxgdOn54JTmahHLwFrc/L8lLFPy58OdgnWUJM8FYxc0jlFgf+fnVW2W4Mki1haUYPAbcB0V5SYGBQ3XZ5up1NKoi3WC807aYoVKur4WAx1/CtP2lzg6v3ejd598j4Ry8T9FQYjJTUs4kxxvfqsq5s8zDFZMiUuvJgTQc7vOJ/vurHA4AkbHzC2NHs6BbgrfD5c0cFCifSZPikIqomWwWTE7jwV/g8qiCrZtIBc9rJ0tEnoptI8rPr5zOtpgKVg8C6r/Kzi7n0b+qfwOXj3qhBP8ACNvPn9PFXIqBbQwuXMjzJ5LChRaxoa0QAnEgPXdS6qoyFIXJXUAIQhAC44SuoQFVjsCfeZuoFLEBx0uEO5H7LSKHjMuZU3F+fFY5MKlyuGXjNopq+CB2UCrgYVo/CVqZt32+jv0KSMUNnCDyNlztyjxJHbj1cl2UNajfZQsbhrWG30Wr/d2FNV8AOClSTO/HropoyOEpnUU7Vw8248FeuyyDIC4cD0Uo6nq4t2jO08CW3v0j5/JTqAmPy6txlx5J+hlqlcGeTWRa5K3D4a8q1weAG5Hgp1HDBqec9rRJgAI5JHm5tW5dAykAqXtBm/s+5TvUO3Jv8xU41Kla1EQ3/wAhsP8AbzSqXZijBDwXk+8Sd/6KVjc+WcEpW+TH5dUo05JqNc513HUDfxU1ub0f/Iz/AJD9VpB2Uwv/AIgnG9m8ONqYR4JPyWWRJUjLuzyiPjB8JP0USv2ob8FOo7y0j53+S3AyKiPgCW3J6Q+AKVp35YeRHmtTNMTV2boHS59T+il4CjXHEr0QZdTHwhKGDZyV44lHoo5mawQq8Vb0Wu4qwGHA4JQphbIrZHYCngl6F3SpIEtKdCSGpSgAhCEAIQhACEIQHITVXDNcIIB8QnkICrqZM34CW+Bt6Gyi1cHVbtD/AD0lXyIWUsMJeCbZlKmY+z/6jHt/2kj1bKSO0eG41GjxkfVampRB3Cr8RkVF/vMafJZ/hkumW3lK7tNhR/3W+V/okf8A9Vh/hcT4NP3Cn1OyGHPwwmz2QpDZPkP2TuE4bNBUNjA9Srahh6boJGo83X9BsPRV1Ps8GbKywuHLVrDGolWye0pSRTS1oVBCEIAQhCAEIQgBCEIAQhCAEIQgBCEIAQhCAEIQgBCEIAQhCAEIQgBCEIAXIQhAdQhCAEIQgBCEIAQhCAEIQgBCEIAQhC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4039" name="AutoShape 9" descr="data:image/jpeg;base64,/9j/4AAQSkZJRgABAQAAAQABAAD/2wCEAAkGBxQSEhUUExQWFhUXGBgaFhcYFxgWGhgaHRgcGhcYFxwYHCggGxwlHBocITEiJSkrLi4uGh8zODMsNygtLisBCgoKDg0OGxAQGzAkICQvLCwsMDQsLCw0LDQsLCwsLCwsLCwsLCwsLCwsLCwsLCwsLCwsLCwsLCwsLCwsLCwsLP/AABEIANUA7QMBIgACEQEDEQH/xAAcAAABBQEBAQAAAAAAAAAAAAAAAgMEBQYBBwj/xABAEAABAwIEAwUHAQYFBAMBAAABAAIRAyEEBRIxQVFhBiJxgZETMkKhscHw0QcUUmLh8RUjcoKSM0NToiSy0hb/xAAaAQEAAwEBAQAAAAAAAAAAAAAAAQIDBAUG/8QALBEAAgIBBAIABAYDAQAAAAAAAAECEQMEEiExQVEFEyIyFGFxgaHwI5GxQv/aAAwDAQACEQMRAD8A9xQhCAEIQgBCEIAQhCAEIQgBCg5lnFDDj/OqsZ0J7x8Gi58gsxiv2i0pIoUatYjjGkeOxPqAs55YQ+5lXJLs2qF5/V7WY91m4RrCdi7UYtOxiSoQ7Z4ikZq0nDcd4vAmeQAbZc712O6Vkb0emoWDy7tnUcf8ykNJ2uWmOsiD8lpMPTpVYeCQSAe7UIj/AIlWjqVLpFk0+i4QqitSrsE06mro9oPo5sfMFIwWY1dnhpI3AlrvLcO8oWizLyiS6QmMPjGPEtPrZPrVNPoAhCFIBCEIAQhCAEIQgBCEIAQhCAEIQgBCEIAQhV2Y5mGamtI1AS4n3WA2Bd16f0mspKKtgdzPM6dBup5N7Na0anOJsA0Dr5Knx4xOIBAqfu7SLBl3z/M7h4N9VDJDX+0dqe+oYph07kXMe6AAOQgeKrO0Oa1KrhhMO4h5/wCrUaJ0jchkHfnyiF5+TVOXHRDaS5HsJ2GoAE1i6q+5LiSJ+fzV/lGCZRpinTDQGwNuI3J4k+KzuNwLqjqWGGIqksHfIESBbvGTeY36prP8yrYcezpPDyZ1EtALNgNOmAJ5mVzKai7oi1Hmi8qdn2OqvqOqPGog6RpAaRyJBIO20K1w7GRAvtuSTa8kO48ViMF2wqMLW4inIsCWmXTtJBP3WrOaMghrmsI0nvQAQYiD5gK+OUO0qJjOL6J2Ky6lUHfaD12I8wkHKKcQ1oEbRv6/qo+W53SqAy5jXAkETa2xBKn4etTJ7rwZM+8Dddkdr5RPDIUPpm0wPGFK7lQcAfQg/opLngC6brYYO6Hn+qvXoUQXtLXTx+qexOKfTb7RoLmRLm9ObTw8PoguPuO35pWHqaTodsfyFS+eOAS8Fi21WB7DY+o5g9Qn1m8vpmhW0j3HTb+E8D6ALQMqA2/PJbYsu5c9hDiEIWwBCEIAQhCAEIQgBCEIAQhCAEIUTMsc2izU7wA5ngolJRVsCMwx4Z3R7xjynbzVLXxVJgLnvaG6iSXH4repFlgM+7R1PbOcx3eiDI9w7OAGxMWlR8rw9TEOHvOvYEk34wF5eTNLI/yM3l8I0LcxdWr+2ktY0EUxHAiCSLzO8JVLDbuiJMmLSVoMB2caGt1G8XHkrJ+VNsOA3UxxeRtb7MhRoVJinMnlb5pTuztZ8zDY3M/PqtjQosbJHnx2/soRziiKhYe67qIkGIjr0UShFdsn5a8mGf2PqOMvq02cBM78BsAfJLw3YysCNRYAdyCXRcQCOR3WgznP6DajKcsJDpdqAIFjtfeYHFRMx7StpVdBe0scB7gPct8RvMnlELnbhHtlNkETMF2VAHeqX4w23kTwT3+AvaSWnbbmVEpdq8P3QHuJBvvEcTf3gpWE7U0ZgF8TuZPquiGTG+C1QHBh6xb8VuB3Ck4XMHs7rgfXh4fok/49T1CHGPG3oPukVM0paoqPk8oBjwI8Vopx8MnhdMuKdYVh9COajVJB0u33aecXhQm16Q9yoQeHXxhPYrF6mgOIndr27tPAlu8eCtKSq2WuydY1mnm3V9knE1xRpFxO2ot8eA9SFBwOOa65IBDYcJ90SS6ee0DnI5qJmYdiqjWM7rG+86YPK3W+wVJzqNx7fRN0i77O5y3FUybB7DpqNHB3MdDuPTgrVUuCwraAboEAb83A7z9fJXS7MMpOP1dimuwQhC2AIQhACEIQAhCEAIQhAIrVQ1pc4w0AknkBuvIe1va91avFE9xhMHmYifASY8fBaP8Aarnns6Yw7TBeNVQ8mTYeZB/4rFZNlhZSfWfZgAOkQXOE7X909etl52szf+THJJt7UcyHIqmIc0x3NUEnwm/QyF6hlWAZREMbA68+c8Nys9i+0FGhTZ+76X94iBaAb2t5eirsN2jruqFxfGqAGjYeHXquSM0mIuMP1N5iMypsdB36JmpnbAJg77Rw4KjNBzWh5F3G03J4ykYKa7iNgL7xP5ZdXzC+5nH5nVD3ObbXwgGOXmqrGZPWxDjUeJN4LuERwO262NPDUqY1AAm19/NNVKweBUc7uQO7wkeUuv8AQLDJC+Gxsvs8zbkhc5+p9Nobf3oLt/ckX2V5S7KgsaalUBzjbSNUgHhMX+itnZvhz3mNdVIJcwNEk2ufLmY95Z3Oe3rhqZTpBu4lxBg8bC2651CPuzPbCPZHzDJXUzMksBA1EBu8CbmOP6wtBRp4egyKnvGILiQCeMQJheYV84quMlxvNtgJ3iNh0CY/fHPMucSTzJPzN1aGOSM1JLpHodTMKPCByEgn9VJwddpuRPosDggXETN7CCN+Ek7BaHLsvqgS3vw0OJE6G9AfjMcAtVKuCU2zZ4bMaYFmAn+Y2Uivi2ubDmXOwDGCfAuBj0VIaWgSZ1m44AA+7MiOf4LGWV3Vz7MEk7F8mAJtHjzV3PijS30XeAyhusVg6zmkEWDp90w4C4kGD58U1mUt7tKoGHbSZaesGY9YXMRmLRVLQf8ALZpYfCzCfUqD2mPtKdQyG1aBh/8AM3g4dfzkom1sryi05Wv0KjBdp6+GqOZiDUe0SNMgweV7EeB+69I7H5szE4eWO1aDoJuLgAgd6+zgLztud15Lg8Qx006rdZcece9bW1wuCLWW9/ZtlbsMazS6W1AxwadwWyHG0i4Ldidk0M2slFMcn+xuUIQvYNwQhCAEIQgBCEIAQhM4uropvd/C1x9BKA8m7Q0vbYt+IqmKQfDRBvAhk9CADHXqo2eZ819M0KTYbYF3Awfh8YFz1VTm2ZOLnU7aQ4RHQRbx3WjyHsyCA6s25g6TNh1jc8V8/kbk9z8nOrlaiZvLsOXv0tufAm3kt/TyKnhqbXOIc9rgS6Yi+4HK/wBFJy3A0KDgGhrTpJmeHGeO538FTZ52yplr20yHWGkzGonhEbDjfhHFSqSb8+CYwUF9RrP3hsglwkdZjpbyWfxeObhHHbU90mwAuRubmO8LBZE9oKjxoYdJ03ItJDb+Rg+qYp4vXBe7hYbkCZP0UOc2XeRPo1vabtKPZllL4vi2jy8llKGILpNcOe3TDWyQNVtJgGLCUvCcgOe/iSrWnhnVRLhPIK8cbn9xnJuTszTsdUpNDWOLQJjTY33kjdUGIc4k8TuV6BX7Paz3N+K63J6VOn3yJDjqcAfACw8uV1aUdngjY2Y/B9nC6DUcROwAk+Ex5WWhxOU0MPTn2ZcHNgwCYvu4mwudzy6IZmtEPOhs1HO/y4BjaAXcBYnZW5DqjC18iR3osTzjTMDzWDcn9xrGCoy+NzoS0aGgtdcCA0NiNINpkE+au6OfUqbC8Q2WgMbG0kkF3SxjjHiqjNKWHw5DHMAOmdYv4SOPNY/G40ucYNogmIn85dFpjhb4K8xNPmGfuqvGl5l1p2a1u1mi8xO94WxyXG08NhvaEkb6ZtqsYdzMkEA7cl5lkdIO1PMnQBAGxJ5n9FqaOHFaqBWLnFjWve4RGn4aYaNvAcAfFX+2VIqruxivmLgKgdZzyzyB7/DyV7+9DEYprZMVqUE7fCRfzaR5rKDEDEGoZDdRq1BygBopNHhdcrY99KpSfMObqcPHUHEeFtv5lG3wVXBNLm3o1bPY5wY9vjz4ie9Pitt+zXtJ+8VxTfIqik/UIs6HM73ieX+rosV2uDSRWpCBUaHA8DIh4HIix8+iuP2X4N9LMqZd/wBzDvfb/Z+o9VfTx/yItG1I9qQhC9k6AQhCAEIQgBCEIAULO2F2HrAbmm8f+pU1NYlkscObSPkofKB5dkmTsbSp6ru9pqJMe8DPG5+uydzXtNTpvdTPvbXsGyfT3TqmVm8yzssa9tMnuuho5d2Jvyv5wsnXruddxJPEm/qvFWNsyc6VInvzmoXOLiXSCLmwkgnbnCiOrSoeu65qkwN+XPwV/lpdFI49xZ4OvpcDwG49QrjJaLXua0873iQbFVWU5Y557wMEAgiPS6vsJk2l5MuDQNpkkjkRz324LKckuEbx07NbgcrpGSJAFuc/n2XK9Q0wWkRyP0VPl9d1Ihzj7SdosW2t48VbVM2abHhBM7D8+6mGWlya/JE4fMmjUHOEfWx5KJj8G6o4hrixnEW787kcvug41moxpB4iAJ8FXYvNmiA14LnOFxBgGZPoqznuJWKlyMVcrbTrMLPdjvGeHT5RzS8bndOk54LhYANAmeZB8bKJmWdMabweIIsRHDzPJYmtVBcTzJgckhBz5ZSUdvQ9nWYurEE2gR4jhKiYfBucJjugTPNSKGF1ODXWkW2V86gBTLNWlrWkF25nc7ceY8At3JQSjEy2NkTAtcxvtnANbb2Y4F2xMD89U6zNSzD1HE/5lWWm0W2G0bAmPEqqzPGl+mJDGiGNJvb4jyJSHTXcGtsA282jn9gix+WRt9EzswJrtjjIdeO6QZ+Sse3FRs0g0AWftFx3QNvBR+yOHh5JBkD+m3mu9rBemOhPXw8FNf5Bt+kkFuvANOpx0gEcgdTwQPSfReofs5wgPsqhF2UNAP8Aq0f/AJ+S87wNL/4bKZkCA4+Bc4u9V7L2Owwbhw4CA6I/0gQPutNNC8lkxReoQhekXBCEIAQhCAi4+ppaCLX+xWexOdOa4DUb9Vf5oO55/YrD13gOlc2STUz0/h+GM73KzTMz48QD8lLoZ0w+9LfmPksYX8k4yqVKyM6Z/D8b6MvnWQVA97msLwXOgtuSJsYF9llMXhHAmWkQJIIgjrderOqkWK457XiHgOBEQQD9VRpM5Z/C0+Ys8tyrLYqNcfdNhxvtBHhf0Rn+UAumkQDwaOk2HkF6LickpFgDJpxMaTtMcD9OqzmY5LVpyQ3XJmWy4zJuRvMXXLOE1K0Vho3FUylyrNAWmW6HgaXem/yVg7MXDrc+n6qnq5HVqvJZLHgfECLzax3HDyXDl2IoMIc3XyIPTYzwWbwt8o3hjfTX7llTzZpmCDG7fdMgjncR90qtnLRsRAPejhMrK08pqvJe5ugG4JO3Uc0xUy5zZAfv0j73Vvw69kxxZZcqJbZnnZ1HQ7hEj7yqV1QkkyfHiutwR/ij/af1S25c4/GP+P8AVaxxqJnLQ55c7Rp9ck3MroZEEkeClU8oP8Y9Cpn+FGw7nz/RS1XRC+HZX2hyhSIgzJjpA4DxF/l4JbKZc0h5md9yDxFlzD5VVAgPp+pj/wCqlVMprEQHU7794/osvls2WhaVuLM1iGy4nhPHkFa5VhgGXtquTyj3R5m/kFMb2RruvqpARPvm/QWVrhez1RrQCG2EWd+q228UcctHkv7WcydgDI23J5kmVU5qPaP22t/ZaNmW1QCWsAPAam78DcqLSyOsXgubue93m/YpGHNmWTTZKra/9F7lGUGqynTECdDecAAEx5ySvWsPRDGtY2zWgAeAEBZLso2nTJc9zWkDS0Ex4n0t6rVMxlM7PYfBw/VdWKKijJ4pR7TH0LjXA7GV1bFAQhCAEIQgI+ObLD5LzzNra+Ylej4gS0+CxGcUYeeq5sy+o9X4XNKbRQYOuYa077kHlz+amMrSSOqgZy4Uga3FosNpgbHok4F5cxlSR34JtxIv5LJOuD6CSjJbvZcOcOZj84LjJ4QenFRMPXmZ3Ul9WNzx8VdcmDg1wOsqmINk8yqmGu5z53Sbf1H6KTNxTH6tNlT3gDBm6hYrJmOjSNMRtxA5g2nqpAbyP2+qW2pzT9SFa+1mdzXIa1R5iHAgwZiIFtQ67W5rMVMpqNPfpVAZiAJ8LieR2XpTa0XTntxxUbEzWOeceKTPK/YGNRYQ07GPlJtKcpED4QZ6m1+C9M9gyI0yJBAIsCDIjoqoZBS9o52hhY5t2xMOBF2xzH06qux+DeOqg73Iw7XDl9PzinWP5C/PitdjOy1JzTo7rtwdxPKOR/OSpq/Ziq090tcNpB0n0db5lVcJI3hnwy80QKWIA4GOMbpbMYeBj85+icrZVXY0F1JxGwiHHwhpP0VY2oPw+Sq7RvHZLrkn/vpmxn86pf8AiB4lw8P0Vc2tJtuLc/RcdWtPFQaJR9Fj/ijybOMcrqQ3Mni5VEagnff8hd9tHFV5L7YPwaKlmFYjUGEtgmdrcd05Sz2SBdZN2JPM+EpdMkXPooUpE/hoPtI2tDtFBsT9FeYLtHUMS90eJXnGGxj4LWmGn3oAkjkTErTZNWmAVpHJL2efq9JijG3E9LwGZucLlTf34c1msC61k7XrQFs8skj5DPCO7hF4M2GtrbEkgKyWK7PD2uKB4MBcfoB858ltVfTzlOLcjlkcIWYznDS2eIsVqFWZhSuRzuPv+dVbMuma6fJsmmYLMGDSZEx/ZUWW5oGltOC0zAEEgm5tO39Fq8fh4JWfzzAtOh1hBEcLrnkubPrdPNTjt9jtAAF0mTMyep5JH74S4Ws1x1H88VCzKk6lTLgZJu7x4JLKTqbi8EGd+Ez04KttcHUoRdu79Ghw2KDxI2kp0OlUFN2kaJ96SOZUrD1tLGybjcLRTOeenS5iWundckjnedvNMsxTTx4BNNxQIDuAfCtaMfly9Ep7/Pnz6pJfYSmxiQ4+E/3TeJd3CRYwSobJUOUmPmpwT9HEAW4KlOLDwwtuePp+qhV860ktE642PCDdV3pGv4Zy4NMMTeFI9oFRYTEaoMRz6nipoeQbKykYZMFOi2pwY+1uqcfkFCvBfTaSLg9esRI8bKtoVz+it8uxHVXTXk4s0ZwVxdFdi/2e0XEmlLCdjJcJ6tJ+i8szrLMRh31qNZmg3NM7tcD/AAO2InzE3hfRFB0gKHm+Ao12aa1Nr2gyAeB5g7hRkUUrOPF8RywlU22v5PmyvVe6mHgd4TI48pH1hcpVnENkETxWqzfCU/auNJopsuAJJmHOEkuJMn9FWlrIjgD6FcrmpI+l0lzSyRb5QxTDWCTd3pCGVNRupWhj4J5+f9lxzACSAFU9BTodot5K3ylveCrMOJWhyKjJHyVkjj1WWoOzaYMQ1cxj4EpyiIATGLk2FybAcydlebpHxeV3IvOyeGimanGof/Vth85Pmr1M4OgKdNrB8LQPQJ5dsI7YpHKwTGLpahbcXH3CfQrSW5UyDLZnhpEhZTNcJquTGmV6FjaEHodvHkspnGAnpPJcj9M934dqeUmzKYPEyw6hqOqw224qvxVJ1So4gEM58CVoK2A1VGx3Q0T/AESK8v1028Nvv9Fnt9n0Mc0bbiu+/wAipYIir8VOZHAtiAPn8lDzHEzV7l2VKdgODufyVlg8v/ytDj3rz9R9k5haVJgaeMQNXnxUUy26Pa7KDBjENNN1o16XA/wSSD4ifmlV6znuDmE6SSYHwvE/cT5q8rVwRAjfhwsomCwwpsl52JN+AJ6KaJja5/v99nMrxpdTe5w7zN442uPzkpjseDT1AiNLiL7gbqFica1nukAB3fi5i4M+ag5qNAbQaAGkgtcDJknb86JZSv3/ALRPy/B+0ouNNw1yS3pylTa2XtrtY9w01ARqjiRuE5lmD9mBFgYmOBVhovYdTHNWjFUZZcjcrbIxow63mOv2P9E6ATP080+Nr8fpzTcAbkxHAbwrUZbmwouI0k7Qem5PorbLDJ3t+T4KtDAN9uHPnFvP0VhgGAGeJvHO6k589OLNdhfdUbNK2mm48gfon8P7oWW/aBjtFDSDd7gCP5eKxy/VwfNZPuZ5nj3aQWk3bEXkEEn57H1UCtWLtxcgBx2mPdJA4gWn+szMe7VUc42mPkAN03ptb1VKPt9FBQwQT9L/AINUxsSnIk7eSep0CeHirLBZcTf88FKRtkyxjyyPgMLJt/ZbHJcFa42SMtywiCRC0NCjpCuuD5/Xa3dwhTjAUvs9gtbvauFmzp6nn5fXwTOEwbqzo2aPeP2HVamlTDQGtEACAFphhve59Hz85CkIQuwzBCEIBFWmHAgqkxeHk6TuPn1CvlFx1HUJ4jY/bwWOXG5crs0xzcHaMfi8LBMBVOHw5BeTu4ythUYHiCIIVXiMIQudNM9zTatONGYaDrfIsdKgUsv1teOIdZaSphoMxdIpUYJtup2nqR1NK4/l/BlMZg3Ne5rJEN1emxUPLNbm/wCaI9sDY2gjukee/otnVw41E8YhV+Y0wNBA9029FVwo6Yane0n6KWnlIplmozYhxNyT18VaHBM0z70EFvrZOUaGsX3j7pAp6DtI4jl/RSkQ5XxfJLoVg4WEdOUbp/brP6KDgW3I48OondWDGxHjH2Vkc+VJOkJjjxgdOn54JTmahHLwFrc/L8lLFPy58OdgnWUJM8FYxc0jlFgf+fnVW2W4Mki1haUYPAbcB0V5SYGBQ3XZ5up1NKoi3WC807aYoVKur4WAx1/CtP2lzg6v3ejd598j4Ry8T9FQYjJTUs4kxxvfqsq5s8zDFZMiUuvJgTQc7vOJ/vurHA4AkbHzC2NHs6BbgrfD5c0cFCifSZPikIqomWwWTE7jwV/g8qiCrZtIBc9rJ0tEnoptI8rPr5zOtpgKVg8C6r/Kzi7n0b+qfwOXj3qhBP8ACNvPn9PFXIqBbQwuXMjzJ5LChRaxoa0QAnEgPXdS6qoyFIXJXUAIQhAC44SuoQFVjsCfeZuoFLEBx0uEO5H7LSKHjMuZU3F+fFY5MKlyuGXjNopq+CB2UCrgYVo/CVqZt32+jv0KSMUNnCDyNlztyjxJHbj1cl2UNajfZQsbhrWG30Wr/d2FNV8AOClSTO/HropoyOEpnUU7Vw8248FeuyyDIC4cD0Uo6nq4t2jO08CW3v0j5/JTqAmPy6txlx5J+hlqlcGeTWRa5K3D4a8q1weAG5Hgp1HDBqec9rRJgAI5JHm5tW5dAykAqXtBm/s+5TvUO3Jv8xU41Kla1EQ3/wAhsP8AbzSqXZijBDwXk+8Sd/6KVjc+WcEpW+TH5dUo05JqNc513HUDfxU1ub0f/Iz/AJD9VpB2Uwv/AIgnG9m8ONqYR4JPyWWRJUjLuzyiPjB8JP0USv2ob8FOo7y0j53+S3AyKiPgCW3J6Q+AKVp35YeRHmtTNMTV2boHS59T+il4CjXHEr0QZdTHwhKGDZyV44lHoo5mawQq8Vb0Wu4qwGHA4JQphbIrZHYCngl6F3SpIEtKdCSGpSgAhCEAIQhACEIQHITVXDNcIIB8QnkICrqZM34CW+Bt6Gyi1cHVbtD/AD0lXyIWUsMJeCbZlKmY+z/6jHt/2kj1bKSO0eG41GjxkfVampRB3Cr8RkVF/vMafJZ/hkumW3lK7tNhR/3W+V/okf8A9Vh/hcT4NP3Cn1OyGHPwwmz2QpDZPkP2TuE4bNBUNjA9Srahh6boJGo83X9BsPRV1Ps8GbKywuHLVrDGolWye0pSRTS1oVBCEIAQhCAEIQgBCEIAQhCAEIQgBCEIAQhCAEIQgBCEIAQhCAEIQgBCEIAXIQhAdQhCAEIQgBCEIAQhCAEIQgBCEIAQhCA/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4040" name="AutoShape 11" descr="data:image/jpeg;base64,/9j/4AAQSkZJRgABAQAAAQABAAD/2wCEAAkGBxQSEhUUExQWFhUXGBgaFhcYFxgWGhgaHRgcGhcYFxwYHCggGxwlHBocITEiJSkrLi4uGh8zODMsNygtLisBCgoKDg0OGxAQGzAkICQvLCwsMDQsLCw0LDQsLCwsLCwsLCwsLCwsLCwsLCwsLCwsLCwsLCwsLCwsLCwsLCwsLP/AABEIANUA7QMBIgACEQEDEQH/xAAcAAABBQEBAQAAAAAAAAAAAAAAAgMEBQYBBwj/xABAEAABAwIEAwUHAQYFBAMBAAABAAIRAyEEBRIxQVFhBiJxgZETMkKhscHw0QcUUmLh8RUjcoKSM0NToiSy0hb/xAAaAQEAAwEBAQAAAAAAAAAAAAAAAQIDBAUG/8QALBEAAgIBBAIABAYDAQAAAAAAAAECEQMEEiExQVEFEyIyFGFxgaHwI5GxQv/aAAwDAQACEQMRAD8A9xQhCAEIQgBCEIAQhCAEIQgBCg5lnFDDj/OqsZ0J7x8Gi58gsxiv2i0pIoUatYjjGkeOxPqAs55YQ+5lXJLs2qF5/V7WY91m4RrCdi7UYtOxiSoQ7Z4ikZq0nDcd4vAmeQAbZc712O6Vkb0emoWDy7tnUcf8ykNJ2uWmOsiD8lpMPTpVYeCQSAe7UIj/AIlWjqVLpFk0+i4QqitSrsE06mro9oPo5sfMFIwWY1dnhpI3AlrvLcO8oWizLyiS6QmMPjGPEtPrZPrVNPoAhCFIBCEIAQhCAEIQgBCEIAQhCAEIQgBCEIAQhV2Y5mGamtI1AS4n3WA2Bd16f0mspKKtgdzPM6dBup5N7Na0anOJsA0Dr5Knx4xOIBAqfu7SLBl3z/M7h4N9VDJDX+0dqe+oYph07kXMe6AAOQgeKrO0Oa1KrhhMO4h5/wCrUaJ0jchkHfnyiF5+TVOXHRDaS5HsJ2GoAE1i6q+5LiSJ+fzV/lGCZRpinTDQGwNuI3J4k+KzuNwLqjqWGGIqksHfIESBbvGTeY36prP8yrYcezpPDyZ1EtALNgNOmAJ5mVzKai7oi1Hmi8qdn2OqvqOqPGog6RpAaRyJBIO20K1w7GRAvtuSTa8kO48ViMF2wqMLW4inIsCWmXTtJBP3WrOaMghrmsI0nvQAQYiD5gK+OUO0qJjOL6J2Ky6lUHfaD12I8wkHKKcQ1oEbRv6/qo+W53SqAy5jXAkETa2xBKn4etTJ7rwZM+8Dddkdr5RPDIUPpm0wPGFK7lQcAfQg/opLngC6brYYO6Hn+qvXoUQXtLXTx+qexOKfTb7RoLmRLm9ObTw8PoguPuO35pWHqaTodsfyFS+eOAS8Fi21WB7DY+o5g9Qn1m8vpmhW0j3HTb+E8D6ALQMqA2/PJbYsu5c9hDiEIWwBCEIAQhCAEIQgBCEIAQhCAEIUTMsc2izU7wA5ngolJRVsCMwx4Z3R7xjynbzVLXxVJgLnvaG6iSXH4repFlgM+7R1PbOcx3eiDI9w7OAGxMWlR8rw9TEOHvOvYEk34wF5eTNLI/yM3l8I0LcxdWr+2ktY0EUxHAiCSLzO8JVLDbuiJMmLSVoMB2caGt1G8XHkrJ+VNsOA3UxxeRtb7MhRoVJinMnlb5pTuztZ8zDY3M/PqtjQosbJHnx2/soRziiKhYe67qIkGIjr0UShFdsn5a8mGf2PqOMvq02cBM78BsAfJLw3YysCNRYAdyCXRcQCOR3WgznP6DajKcsJDpdqAIFjtfeYHFRMx7StpVdBe0scB7gPct8RvMnlELnbhHtlNkETMF2VAHeqX4w23kTwT3+AvaSWnbbmVEpdq8P3QHuJBvvEcTf3gpWE7U0ZgF8TuZPquiGTG+C1QHBh6xb8VuB3Ck4XMHs7rgfXh4fok/49T1CHGPG3oPukVM0paoqPk8oBjwI8Vopx8MnhdMuKdYVh9COajVJB0u33aecXhQm16Q9yoQeHXxhPYrF6mgOIndr27tPAlu8eCtKSq2WuydY1mnm3V9knE1xRpFxO2ot8eA9SFBwOOa65IBDYcJ90SS6ee0DnI5qJmYdiqjWM7rG+86YPK3W+wVJzqNx7fRN0i77O5y3FUybB7DpqNHB3MdDuPTgrVUuCwraAboEAb83A7z9fJXS7MMpOP1dimuwQhC2AIQhACEIQAhCEAIQhAIrVQ1pc4w0AknkBuvIe1va91avFE9xhMHmYifASY8fBaP8Aarnns6Yw7TBeNVQ8mTYeZB/4rFZNlhZSfWfZgAOkQXOE7X909etl52szf+THJJt7UcyHIqmIc0x3NUEnwm/QyF6hlWAZREMbA68+c8Nys9i+0FGhTZ+76X94iBaAb2t5eirsN2jruqFxfGqAGjYeHXquSM0mIuMP1N5iMypsdB36JmpnbAJg77Rw4KjNBzWh5F3G03J4ykYKa7iNgL7xP5ZdXzC+5nH5nVD3ObbXwgGOXmqrGZPWxDjUeJN4LuERwO262NPDUqY1AAm19/NNVKweBUc7uQO7wkeUuv8AQLDJC+Gxsvs8zbkhc5+p9Nobf3oLt/ckX2V5S7KgsaalUBzjbSNUgHhMX+itnZvhz3mNdVIJcwNEk2ufLmY95Z3Oe3rhqZTpBu4lxBg8bC2651CPuzPbCPZHzDJXUzMksBA1EBu8CbmOP6wtBRp4egyKnvGILiQCeMQJheYV84quMlxvNtgJ3iNh0CY/fHPMucSTzJPzN1aGOSM1JLpHodTMKPCByEgn9VJwddpuRPosDggXETN7CCN+Ek7BaHLsvqgS3vw0OJE6G9AfjMcAtVKuCU2zZ4bMaYFmAn+Y2Uivi2ubDmXOwDGCfAuBj0VIaWgSZ1m44AA+7MiOf4LGWV3Vz7MEk7F8mAJtHjzV3PijS30XeAyhusVg6zmkEWDp90w4C4kGD58U1mUt7tKoGHbSZaesGY9YXMRmLRVLQf8ALZpYfCzCfUqD2mPtKdQyG1aBh/8AM3g4dfzkom1sryi05Wv0KjBdp6+GqOZiDUe0SNMgweV7EeB+69I7H5szE4eWO1aDoJuLgAgd6+zgLztud15Lg8Qx006rdZcece9bW1wuCLWW9/ZtlbsMazS6W1AxwadwWyHG0i4Ldidk0M2slFMcn+xuUIQvYNwQhCAEIQgBCEIAQhM4uropvd/C1x9BKA8m7Q0vbYt+IqmKQfDRBvAhk9CADHXqo2eZ819M0KTYbYF3Awfh8YFz1VTm2ZOLnU7aQ4RHQRbx3WjyHsyCA6s25g6TNh1jc8V8/kbk9z8nOrlaiZvLsOXv0tufAm3kt/TyKnhqbXOIc9rgS6Yi+4HK/wBFJy3A0KDgGhrTpJmeHGeO538FTZ52yplr20yHWGkzGonhEbDjfhHFSqSb8+CYwUF9RrP3hsglwkdZjpbyWfxeObhHHbU90mwAuRubmO8LBZE9oKjxoYdJ03ItJDb+Rg+qYp4vXBe7hYbkCZP0UOc2XeRPo1vabtKPZllL4vi2jy8llKGILpNcOe3TDWyQNVtJgGLCUvCcgOe/iSrWnhnVRLhPIK8cbn9xnJuTszTsdUpNDWOLQJjTY33kjdUGIc4k8TuV6BX7Paz3N+K63J6VOn3yJDjqcAfACw8uV1aUdngjY2Y/B9nC6DUcROwAk+Ex5WWhxOU0MPTn2ZcHNgwCYvu4mwudzy6IZmtEPOhs1HO/y4BjaAXcBYnZW5DqjC18iR3osTzjTMDzWDcn9xrGCoy+NzoS0aGgtdcCA0NiNINpkE+au6OfUqbC8Q2WgMbG0kkF3SxjjHiqjNKWHw5DHMAOmdYv4SOPNY/G40ucYNogmIn85dFpjhb4K8xNPmGfuqvGl5l1p2a1u1mi8xO94WxyXG08NhvaEkb6ZtqsYdzMkEA7cl5lkdIO1PMnQBAGxJ5n9FqaOHFaqBWLnFjWve4RGn4aYaNvAcAfFX+2VIqruxivmLgKgdZzyzyB7/DyV7+9DEYprZMVqUE7fCRfzaR5rKDEDEGoZDdRq1BygBopNHhdcrY99KpSfMObqcPHUHEeFtv5lG3wVXBNLm3o1bPY5wY9vjz4ie9Pitt+zXtJ+8VxTfIqik/UIs6HM73ieX+rosV2uDSRWpCBUaHA8DIh4HIix8+iuP2X4N9LMqZd/wBzDvfb/Z+o9VfTx/yItG1I9qQhC9k6AQhCAEIQgBCEIAULO2F2HrAbmm8f+pU1NYlkscObSPkofKB5dkmTsbSp6ru9pqJMe8DPG5+uydzXtNTpvdTPvbXsGyfT3TqmVm8yzssa9tMnuuho5d2Jvyv5wsnXruddxJPEm/qvFWNsyc6VInvzmoXOLiXSCLmwkgnbnCiOrSoeu65qkwN+XPwV/lpdFI49xZ4OvpcDwG49QrjJaLXua0873iQbFVWU5Y557wMEAgiPS6vsJk2l5MuDQNpkkjkRz324LKckuEbx07NbgcrpGSJAFuc/n2XK9Q0wWkRyP0VPl9d1Ihzj7SdosW2t48VbVM2abHhBM7D8+6mGWlya/JE4fMmjUHOEfWx5KJj8G6o4hrixnEW787kcvug41moxpB4iAJ8FXYvNmiA14LnOFxBgGZPoqznuJWKlyMVcrbTrMLPdjvGeHT5RzS8bndOk54LhYANAmeZB8bKJmWdMabweIIsRHDzPJYmtVBcTzJgckhBz5ZSUdvQ9nWYurEE2gR4jhKiYfBucJjugTPNSKGF1ODXWkW2V86gBTLNWlrWkF25nc7ceY8At3JQSjEy2NkTAtcxvtnANbb2Y4F2xMD89U6zNSzD1HE/5lWWm0W2G0bAmPEqqzPGl+mJDGiGNJvb4jyJSHTXcGtsA282jn9gix+WRt9EzswJrtjjIdeO6QZ+Sse3FRs0g0AWftFx3QNvBR+yOHh5JBkD+m3mu9rBemOhPXw8FNf5Bt+kkFuvANOpx0gEcgdTwQPSfReofs5wgPsqhF2UNAP8Aq0f/AJ+S87wNL/4bKZkCA4+Bc4u9V7L2Owwbhw4CA6I/0gQPutNNC8lkxReoQhekXBCEIAQhCAi4+ppaCLX+xWexOdOa4DUb9Vf5oO55/YrD13gOlc2STUz0/h+GM73KzTMz48QD8lLoZ0w+9LfmPksYX8k4yqVKyM6Z/D8b6MvnWQVA97msLwXOgtuSJsYF9llMXhHAmWkQJIIgjrderOqkWK457XiHgOBEQQD9VRpM5Z/C0+Ys8tyrLYqNcfdNhxvtBHhf0Rn+UAumkQDwaOk2HkF6LickpFgDJpxMaTtMcD9OqzmY5LVpyQ3XJmWy4zJuRvMXXLOE1K0Vho3FUylyrNAWmW6HgaXem/yVg7MXDrc+n6qnq5HVqvJZLHgfECLzax3HDyXDl2IoMIc3XyIPTYzwWbwt8o3hjfTX7llTzZpmCDG7fdMgjncR90qtnLRsRAPejhMrK08pqvJe5ugG4JO3Uc0xUy5zZAfv0j73Vvw69kxxZZcqJbZnnZ1HQ7hEj7yqV1QkkyfHiutwR/ij/af1S25c4/GP+P8AVaxxqJnLQ55c7Rp9ck3MroZEEkeClU8oP8Y9Cpn+FGw7nz/RS1XRC+HZX2hyhSIgzJjpA4DxF/l4JbKZc0h5md9yDxFlzD5VVAgPp+pj/wCqlVMprEQHU7794/osvls2WhaVuLM1iGy4nhPHkFa5VhgGXtquTyj3R5m/kFMb2RruvqpARPvm/QWVrhez1RrQCG2EWd+q228UcctHkv7WcydgDI23J5kmVU5qPaP22t/ZaNmW1QCWsAPAam78DcqLSyOsXgubue93m/YpGHNmWTTZKra/9F7lGUGqynTECdDecAAEx5ySvWsPRDGtY2zWgAeAEBZLso2nTJc9zWkDS0Ex4n0t6rVMxlM7PYfBw/VdWKKijJ4pR7TH0LjXA7GV1bFAQhCAEIQgI+ObLD5LzzNra+Ylej4gS0+CxGcUYeeq5sy+o9X4XNKbRQYOuYa077kHlz+amMrSSOqgZy4Uga3FosNpgbHok4F5cxlSR34JtxIv5LJOuD6CSjJbvZcOcOZj84LjJ4QenFRMPXmZ3Ul9WNzx8VdcmDg1wOsqmINk8yqmGu5z53Sbf1H6KTNxTH6tNlT3gDBm6hYrJmOjSNMRtxA5g2nqpAbyP2+qW2pzT9SFa+1mdzXIa1R5iHAgwZiIFtQ67W5rMVMpqNPfpVAZiAJ8LieR2XpTa0XTntxxUbEzWOeceKTPK/YGNRYQ07GPlJtKcpED4QZ6m1+C9M9gyI0yJBAIsCDIjoqoZBS9o52hhY5t2xMOBF2xzH06qux+DeOqg73Iw7XDl9PzinWP5C/PitdjOy1JzTo7rtwdxPKOR/OSpq/Ziq090tcNpB0n0db5lVcJI3hnwy80QKWIA4GOMbpbMYeBj85+icrZVXY0F1JxGwiHHwhpP0VY2oPw+Sq7RvHZLrkn/vpmxn86pf8AiB4lw8P0Vc2tJtuLc/RcdWtPFQaJR9Fj/ijybOMcrqQ3Mni5VEagnff8hd9tHFV5L7YPwaKlmFYjUGEtgmdrcd05Sz2SBdZN2JPM+EpdMkXPooUpE/hoPtI2tDtFBsT9FeYLtHUMS90eJXnGGxj4LWmGn3oAkjkTErTZNWmAVpHJL2efq9JijG3E9LwGZucLlTf34c1msC61k7XrQFs8skj5DPCO7hF4M2GtrbEkgKyWK7PD2uKB4MBcfoB858ltVfTzlOLcjlkcIWYznDS2eIsVqFWZhSuRzuPv+dVbMuma6fJsmmYLMGDSZEx/ZUWW5oGltOC0zAEEgm5tO39Fq8fh4JWfzzAtOh1hBEcLrnkubPrdPNTjt9jtAAF0mTMyep5JH74S4Ws1x1H88VCzKk6lTLgZJu7x4JLKTqbi8EGd+Ez04KttcHUoRdu79Ghw2KDxI2kp0OlUFN2kaJ96SOZUrD1tLGybjcLRTOeenS5iWundckjnedvNMsxTTx4BNNxQIDuAfCtaMfly9Ep7/Pnz6pJfYSmxiQ4+E/3TeJd3CRYwSobJUOUmPmpwT9HEAW4KlOLDwwtuePp+qhV860ktE642PCDdV3pGv4Zy4NMMTeFI9oFRYTEaoMRz6nipoeQbKykYZMFOi2pwY+1uqcfkFCvBfTaSLg9esRI8bKtoVz+it8uxHVXTXk4s0ZwVxdFdi/2e0XEmlLCdjJcJ6tJ+i8szrLMRh31qNZmg3NM7tcD/AAO2InzE3hfRFB0gKHm+Ao12aa1Nr2gyAeB5g7hRkUUrOPF8RywlU22v5PmyvVe6mHgd4TI48pH1hcpVnENkETxWqzfCU/auNJopsuAJJmHOEkuJMn9FWlrIjgD6FcrmpI+l0lzSyRb5QxTDWCTd3pCGVNRupWhj4J5+f9lxzACSAFU9BTodot5K3ylveCrMOJWhyKjJHyVkjj1WWoOzaYMQ1cxj4EpyiIATGLk2FybAcydlebpHxeV3IvOyeGimanGof/Vth85Pmr1M4OgKdNrB8LQPQJ5dsI7YpHKwTGLpahbcXH3CfQrSW5UyDLZnhpEhZTNcJquTGmV6FjaEHodvHkspnGAnpPJcj9M934dqeUmzKYPEyw6hqOqw224qvxVJ1So4gEM58CVoK2A1VGx3Q0T/AESK8v1028Nvv9Fnt9n0Mc0bbiu+/wAipYIir8VOZHAtiAPn8lDzHEzV7l2VKdgODufyVlg8v/ytDj3rz9R9k5haVJgaeMQNXnxUUy26Pa7KDBjENNN1o16XA/wSSD4ifmlV6znuDmE6SSYHwvE/cT5q8rVwRAjfhwsomCwwpsl52JN+AJ6KaJja5/v99nMrxpdTe5w7zN442uPzkpjseDT1AiNLiL7gbqFica1nukAB3fi5i4M+ag5qNAbQaAGkgtcDJknb86JZSv3/ALRPy/B+0ouNNw1yS3pylTa2XtrtY9w01ARqjiRuE5lmD9mBFgYmOBVhovYdTHNWjFUZZcjcrbIxow63mOv2P9E6ATP080+Nr8fpzTcAbkxHAbwrUZbmwouI0k7Qem5PorbLDJ3t+T4KtDAN9uHPnFvP0VhgGAGeJvHO6k589OLNdhfdUbNK2mm48gfon8P7oWW/aBjtFDSDd7gCP5eKxy/VwfNZPuZ5nj3aQWk3bEXkEEn57H1UCtWLtxcgBx2mPdJA4gWn+szMe7VUc42mPkAN03ptb1VKPt9FBQwQT9L/AINUxsSnIk7eSep0CeHirLBZcTf88FKRtkyxjyyPgMLJt/ZbHJcFa42SMtywiCRC0NCjpCuuD5/Xa3dwhTjAUvs9gtbvauFmzp6nn5fXwTOEwbqzo2aPeP2HVamlTDQGtEACAFphhve59Hz85CkIQuwzBCEIBFWmHAgqkxeHk6TuPn1CvlFx1HUJ4jY/bwWOXG5crs0xzcHaMfi8LBMBVOHw5BeTu4ythUYHiCIIVXiMIQudNM9zTatONGYaDrfIsdKgUsv1teOIdZaSphoMxdIpUYJtup2nqR1NK4/l/BlMZg3Ne5rJEN1emxUPLNbm/wCaI9sDY2gjukee/otnVw41E8YhV+Y0wNBA9029FVwo6Yane0n6KWnlIplmozYhxNyT18VaHBM0z70EFvrZOUaGsX3j7pAp6DtI4jl/RSkQ5XxfJLoVg4WEdOUbp/brP6KDgW3I48OondWDGxHjH2Vkc+VJOkJjjxgdOn54JTmahHLwFrc/L8lLFPy58OdgnWUJM8FYxc0jlFgf+fnVW2W4Mki1haUYPAbcB0V5SYGBQ3XZ5up1NKoi3WC807aYoVKur4WAx1/CtP2lzg6v3ejd598j4Ry8T9FQYjJTUs4kxxvfqsq5s8zDFZMiUuvJgTQc7vOJ/vurHA4AkbHzC2NHs6BbgrfD5c0cFCifSZPikIqomWwWTE7jwV/g8qiCrZtIBc9rJ0tEnoptI8rPr5zOtpgKVg8C6r/Kzi7n0b+qfwOXj3qhBP8ACNvPn9PFXIqBbQwuXMjzJ5LChRaxoa0QAnEgPXdS6qoyFIXJXUAIQhAC44SuoQFVjsCfeZuoFLEBx0uEO5H7LSKHjMuZU3F+fFY5MKlyuGXjNopq+CB2UCrgYVo/CVqZt32+jv0KSMUNnCDyNlztyjxJHbj1cl2UNajfZQsbhrWG30Wr/d2FNV8AOClSTO/HropoyOEpnUU7Vw8248FeuyyDIC4cD0Uo6nq4t2jO08CW3v0j5/JTqAmPy6txlx5J+hlqlcGeTWRa5K3D4a8q1weAG5Hgp1HDBqec9rRJgAI5JHm5tW5dAykAqXtBm/s+5TvUO3Jv8xU41Kla1EQ3/wAhsP8AbzSqXZijBDwXk+8Sd/6KVjc+WcEpW+TH5dUo05JqNc513HUDfxU1ub0f/Iz/AJD9VpB2Uwv/AIgnG9m8ONqYR4JPyWWRJUjLuzyiPjB8JP0USv2ob8FOo7y0j53+S3AyKiPgCW3J6Q+AKVp35YeRHmtTNMTV2boHS59T+il4CjXHEr0QZdTHwhKGDZyV44lHoo5mawQq8Vb0Wu4qwGHA4JQphbIrZHYCngl6F3SpIEtKdCSGpSgAhCEAIQhACEIQHITVXDNcIIB8QnkICrqZM34CW+Bt6Gyi1cHVbtD/AD0lXyIWUsMJeCbZlKmY+z/6jHt/2kj1bKSO0eG41GjxkfVampRB3Cr8RkVF/vMafJZ/hkumW3lK7tNhR/3W+V/okf8A9Vh/hcT4NP3Cn1OyGHPwwmz2QpDZPkP2TuE4bNBUNjA9Srahh6boJGo83X9BsPRV1Ps8GbKywuHLVrDGolWye0pSRTS1oVBCEIAQhCAEIQgBCEIAQhCAEIQgBCEIAQhCAEIQgBCEIAQhCAEIQgBCEIAXIQhAdQhCAEIQgBCEIAQhCAEIQgBCEIAQhCA/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pic>
        <p:nvPicPr>
          <p:cNvPr id="44041" name="Picture 13" descr="http://www.phytomare.com.br/blog/wp-content/uploads/2014/01/melanc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3" y="1412875"/>
            <a:ext cx="1651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CaixaDeTexto 25"/>
          <p:cNvSpPr txBox="1">
            <a:spLocks noChangeArrowheads="1"/>
          </p:cNvSpPr>
          <p:nvPr/>
        </p:nvSpPr>
        <p:spPr bwMode="auto">
          <a:xfrm>
            <a:off x="1547813" y="4843463"/>
            <a:ext cx="38877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>
                <a:latin typeface="Calibri" pitchFamily="34" charset="0"/>
              </a:rPr>
              <a:t>8 hours:</a:t>
            </a:r>
          </a:p>
          <a:p>
            <a:pPr>
              <a:buFont typeface="Arial" charset="0"/>
              <a:buChar char="•"/>
            </a:pPr>
            <a:r>
              <a:rPr lang="pt-PT">
                <a:latin typeface="Calibri" pitchFamily="34" charset="0"/>
              </a:rPr>
              <a:t>0.1 MPa at 4 </a:t>
            </a:r>
            <a:r>
              <a:rPr lang="pt-PT" baseline="30000">
                <a:latin typeface="Calibri" pitchFamily="34" charset="0"/>
              </a:rPr>
              <a:t>o</a:t>
            </a:r>
            <a:r>
              <a:rPr lang="pt-PT">
                <a:latin typeface="Calibri" pitchFamily="34" charset="0"/>
              </a:rPr>
              <a:t>C</a:t>
            </a:r>
          </a:p>
          <a:p>
            <a:pPr>
              <a:buFont typeface="Arial" charset="0"/>
              <a:buChar char="•"/>
            </a:pPr>
            <a:r>
              <a:rPr lang="pt-PT">
                <a:latin typeface="Calibri" pitchFamily="34" charset="0"/>
              </a:rPr>
              <a:t>0.1, </a:t>
            </a:r>
            <a:r>
              <a:rPr lang="pt-PT" sz="2000" b="1" u="sng">
                <a:solidFill>
                  <a:srgbClr val="0033CC"/>
                </a:solidFill>
                <a:latin typeface="Calibri" pitchFamily="34" charset="0"/>
              </a:rPr>
              <a:t>50, 75</a:t>
            </a:r>
            <a:r>
              <a:rPr lang="pt-PT">
                <a:latin typeface="Calibri" pitchFamily="34" charset="0"/>
              </a:rPr>
              <a:t> and 150 MPa at </a:t>
            </a:r>
            <a:r>
              <a:rPr lang="pt-PT" sz="2000" b="1" u="sng">
                <a:solidFill>
                  <a:srgbClr val="33CC33"/>
                </a:solidFill>
                <a:latin typeface="Calibri" pitchFamily="34" charset="0"/>
              </a:rPr>
              <a:t>25 </a:t>
            </a:r>
            <a:r>
              <a:rPr lang="pt-PT" sz="2000" b="1" u="sng" baseline="30000">
                <a:solidFill>
                  <a:srgbClr val="33CC33"/>
                </a:solidFill>
                <a:latin typeface="Calibri" pitchFamily="34" charset="0"/>
              </a:rPr>
              <a:t>o</a:t>
            </a:r>
            <a:r>
              <a:rPr lang="pt-PT" sz="2000" b="1" u="sng">
                <a:solidFill>
                  <a:srgbClr val="33CC33"/>
                </a:solidFill>
                <a:latin typeface="Calibri" pitchFamily="34" charset="0"/>
              </a:rPr>
              <a:t>C</a:t>
            </a:r>
          </a:p>
          <a:p>
            <a:pPr>
              <a:buFont typeface="Arial" charset="0"/>
              <a:buChar char="•"/>
            </a:pPr>
            <a:r>
              <a:rPr lang="pt-PT">
                <a:latin typeface="Calibri" pitchFamily="34" charset="0"/>
              </a:rPr>
              <a:t>0.1, </a:t>
            </a:r>
            <a:r>
              <a:rPr lang="pt-PT" sz="2000" b="1" u="sng">
                <a:solidFill>
                  <a:srgbClr val="0033CC"/>
                </a:solidFill>
                <a:latin typeface="Calibri" pitchFamily="34" charset="0"/>
              </a:rPr>
              <a:t>25, 50, 75</a:t>
            </a:r>
            <a:r>
              <a:rPr lang="pt-PT">
                <a:latin typeface="Calibri" pitchFamily="34" charset="0"/>
              </a:rPr>
              <a:t> and 150 MPa at </a:t>
            </a:r>
            <a:r>
              <a:rPr lang="pt-PT" sz="2000" b="1" u="sng">
                <a:solidFill>
                  <a:srgbClr val="33CC33"/>
                </a:solidFill>
                <a:latin typeface="Calibri" pitchFamily="34" charset="0"/>
              </a:rPr>
              <a:t>30 </a:t>
            </a:r>
            <a:r>
              <a:rPr lang="pt-PT" sz="2000" b="1" u="sng" baseline="30000">
                <a:solidFill>
                  <a:srgbClr val="33CC33"/>
                </a:solidFill>
                <a:latin typeface="Calibri" pitchFamily="34" charset="0"/>
              </a:rPr>
              <a:t>o</a:t>
            </a:r>
            <a:r>
              <a:rPr lang="pt-PT" sz="2000" b="1" u="sng">
                <a:solidFill>
                  <a:srgbClr val="33CC33"/>
                </a:solidFill>
                <a:latin typeface="Calibri" pitchFamily="34" charset="0"/>
              </a:rPr>
              <a:t>C</a:t>
            </a:r>
          </a:p>
          <a:p>
            <a:pPr>
              <a:buFont typeface="Arial" charset="0"/>
              <a:buChar char="•"/>
            </a:pPr>
            <a:r>
              <a:rPr lang="pt-PT">
                <a:latin typeface="Calibri" pitchFamily="34" charset="0"/>
              </a:rPr>
              <a:t>0.1 and 100 MPa at </a:t>
            </a:r>
            <a:r>
              <a:rPr lang="pt-PT" sz="2000" b="1" u="sng">
                <a:solidFill>
                  <a:srgbClr val="33CC33"/>
                </a:solidFill>
                <a:latin typeface="Calibri" pitchFamily="34" charset="0"/>
              </a:rPr>
              <a:t>37 </a:t>
            </a:r>
            <a:r>
              <a:rPr lang="pt-PT" sz="2000" b="1" u="sng" baseline="30000">
                <a:solidFill>
                  <a:srgbClr val="33CC33"/>
                </a:solidFill>
                <a:latin typeface="Calibri" pitchFamily="34" charset="0"/>
              </a:rPr>
              <a:t>o</a:t>
            </a:r>
            <a:r>
              <a:rPr lang="pt-PT" sz="2000" b="1" u="sng">
                <a:solidFill>
                  <a:srgbClr val="33CC33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2051050" y="1692275"/>
            <a:ext cx="25209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latin typeface="+mn-lt"/>
                <a:cs typeface="+mn-cs"/>
              </a:rPr>
              <a:t>8, 16, 24 </a:t>
            </a:r>
            <a:r>
              <a:rPr lang="pt-PT" b="1" dirty="0" err="1">
                <a:latin typeface="+mn-lt"/>
                <a:cs typeface="+mn-cs"/>
              </a:rPr>
              <a:t>and</a:t>
            </a:r>
            <a:r>
              <a:rPr lang="pt-PT" b="1" dirty="0">
                <a:latin typeface="+mn-lt"/>
                <a:cs typeface="+mn-cs"/>
              </a:rPr>
              <a:t> 60 </a:t>
            </a:r>
            <a:r>
              <a:rPr lang="pt-PT" b="1" dirty="0" err="1">
                <a:latin typeface="+mn-lt"/>
                <a:cs typeface="+mn-cs"/>
              </a:rPr>
              <a:t>hours</a:t>
            </a:r>
            <a:r>
              <a:rPr lang="pt-PT" b="1" dirty="0">
                <a:latin typeface="+mn-lt"/>
                <a:cs typeface="+mn-cs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dirty="0">
                <a:latin typeface="+mn-lt"/>
                <a:cs typeface="+mn-cs"/>
              </a:rPr>
              <a:t>0.1 </a:t>
            </a:r>
            <a:r>
              <a:rPr lang="pt-PT" dirty="0" err="1">
                <a:latin typeface="+mn-lt"/>
                <a:cs typeface="+mn-cs"/>
              </a:rPr>
              <a:t>MPa</a:t>
            </a:r>
            <a:r>
              <a:rPr lang="pt-PT" dirty="0">
                <a:latin typeface="+mn-lt"/>
                <a:cs typeface="+mn-cs"/>
              </a:rPr>
              <a:t> </a:t>
            </a:r>
            <a:r>
              <a:rPr lang="pt-PT" dirty="0" err="1">
                <a:latin typeface="+mn-lt"/>
                <a:cs typeface="+mn-cs"/>
              </a:rPr>
              <a:t>at</a:t>
            </a:r>
            <a:r>
              <a:rPr lang="pt-PT" dirty="0">
                <a:latin typeface="+mn-lt"/>
                <a:cs typeface="+mn-cs"/>
              </a:rPr>
              <a:t> 5 </a:t>
            </a:r>
            <a:r>
              <a:rPr lang="pt-PT" baseline="30000" dirty="0" err="1">
                <a:latin typeface="+mn-lt"/>
                <a:cs typeface="+mn-cs"/>
              </a:rPr>
              <a:t>o</a:t>
            </a:r>
            <a:r>
              <a:rPr lang="pt-PT" dirty="0" err="1">
                <a:latin typeface="+mn-lt"/>
                <a:cs typeface="+mn-cs"/>
              </a:rPr>
              <a:t>C</a:t>
            </a:r>
            <a:endParaRPr lang="pt-PT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dirty="0">
                <a:latin typeface="+mn-lt"/>
                <a:cs typeface="+mn-cs"/>
              </a:rPr>
              <a:t>100 </a:t>
            </a:r>
            <a:r>
              <a:rPr lang="pt-PT" dirty="0" err="1">
                <a:latin typeface="+mn-lt"/>
                <a:cs typeface="+mn-cs"/>
              </a:rPr>
              <a:t>MPa</a:t>
            </a:r>
            <a:r>
              <a:rPr lang="pt-PT" dirty="0">
                <a:latin typeface="+mn-lt"/>
                <a:cs typeface="+mn-cs"/>
              </a:rPr>
              <a:t> </a:t>
            </a:r>
            <a:r>
              <a:rPr lang="pt-PT" dirty="0" err="1">
                <a:latin typeface="+mn-lt"/>
                <a:cs typeface="+mn-cs"/>
              </a:rPr>
              <a:t>at</a:t>
            </a:r>
            <a:r>
              <a:rPr lang="pt-PT" dirty="0">
                <a:latin typeface="+mn-lt"/>
                <a:cs typeface="+mn-cs"/>
              </a:rPr>
              <a:t> ≈ 20 </a:t>
            </a:r>
            <a:r>
              <a:rPr lang="pt-PT" baseline="30000" dirty="0" err="1">
                <a:latin typeface="+mn-lt"/>
                <a:cs typeface="+mn-cs"/>
              </a:rPr>
              <a:t>o</a:t>
            </a:r>
            <a:r>
              <a:rPr lang="pt-PT" dirty="0" err="1">
                <a:latin typeface="+mn-lt"/>
                <a:cs typeface="+mn-cs"/>
              </a:rPr>
              <a:t>C</a:t>
            </a:r>
            <a:endParaRPr lang="pt-PT" dirty="0">
              <a:latin typeface="+mn-lt"/>
              <a:cs typeface="+mn-cs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250825" y="1268413"/>
            <a:ext cx="5041900" cy="162718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31" name="Seta para a direita 30"/>
          <p:cNvSpPr/>
          <p:nvPr/>
        </p:nvSpPr>
        <p:spPr>
          <a:xfrm>
            <a:off x="4427538" y="3541713"/>
            <a:ext cx="865187" cy="4095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37" name="Rectângulo arredondado 36"/>
          <p:cNvSpPr/>
          <p:nvPr/>
        </p:nvSpPr>
        <p:spPr>
          <a:xfrm>
            <a:off x="250825" y="4581525"/>
            <a:ext cx="5041900" cy="20161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30" name="Rectângulo 29"/>
          <p:cNvSpPr/>
          <p:nvPr/>
        </p:nvSpPr>
        <p:spPr>
          <a:xfrm>
            <a:off x="4284663" y="2909888"/>
            <a:ext cx="215900" cy="16700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grpSp>
        <p:nvGrpSpPr>
          <p:cNvPr id="44048" name="Grupo 14335"/>
          <p:cNvGrpSpPr>
            <a:grpSpLocks/>
          </p:cNvGrpSpPr>
          <p:nvPr/>
        </p:nvGrpSpPr>
        <p:grpSpPr bwMode="auto">
          <a:xfrm>
            <a:off x="5651500" y="1576388"/>
            <a:ext cx="3173413" cy="4340225"/>
            <a:chOff x="5652120" y="1977025"/>
            <a:chExt cx="3172590" cy="4339844"/>
          </a:xfrm>
        </p:grpSpPr>
        <p:sp>
          <p:nvSpPr>
            <p:cNvPr id="42" name="CaixaDeTexto 41"/>
            <p:cNvSpPr txBox="1"/>
            <p:nvPr/>
          </p:nvSpPr>
          <p:spPr>
            <a:xfrm>
              <a:off x="5656882" y="1977025"/>
              <a:ext cx="3167828" cy="17540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b="1" dirty="0" err="1">
                  <a:latin typeface="+mn-lt"/>
                  <a:cs typeface="+mn-cs"/>
                </a:rPr>
                <a:t>Microbiological</a:t>
              </a:r>
              <a:r>
                <a:rPr lang="pt-PT" b="1" dirty="0">
                  <a:latin typeface="+mn-lt"/>
                  <a:cs typeface="+mn-cs"/>
                </a:rPr>
                <a:t> </a:t>
              </a:r>
              <a:r>
                <a:rPr lang="pt-PT" b="1" dirty="0" err="1">
                  <a:latin typeface="+mn-lt"/>
                  <a:cs typeface="+mn-cs"/>
                </a:rPr>
                <a:t>Analyses</a:t>
              </a:r>
              <a:r>
                <a:rPr lang="pt-PT" b="1" dirty="0">
                  <a:latin typeface="+mn-lt"/>
                  <a:cs typeface="+mn-cs"/>
                </a:rPr>
                <a:t>: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PT" dirty="0">
                  <a:latin typeface="+mn-lt"/>
                  <a:cs typeface="+mn-cs"/>
                </a:rPr>
                <a:t>Total </a:t>
              </a:r>
              <a:r>
                <a:rPr lang="pt-PT" dirty="0" err="1">
                  <a:latin typeface="+mn-lt"/>
                  <a:cs typeface="+mn-cs"/>
                </a:rPr>
                <a:t>aerobic</a:t>
              </a:r>
              <a:r>
                <a:rPr lang="pt-PT" dirty="0">
                  <a:latin typeface="+mn-lt"/>
                  <a:cs typeface="+mn-cs"/>
                </a:rPr>
                <a:t> </a:t>
              </a:r>
              <a:r>
                <a:rPr lang="pt-PT" dirty="0" err="1">
                  <a:latin typeface="+mn-lt"/>
                  <a:cs typeface="+mn-cs"/>
                </a:rPr>
                <a:t>mesophiles</a:t>
              </a:r>
              <a:endParaRPr lang="pt-PT" dirty="0">
                <a:latin typeface="+mn-lt"/>
                <a:cs typeface="+mn-cs"/>
              </a:endParaRP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PT" i="1" dirty="0" err="1">
                  <a:latin typeface="+mn-lt"/>
                  <a:cs typeface="+mn-cs"/>
                </a:rPr>
                <a:t>Enterobacteriaceae</a:t>
              </a:r>
              <a:endParaRPr lang="pt-PT" i="1" dirty="0">
                <a:latin typeface="+mn-lt"/>
                <a:cs typeface="+mn-cs"/>
              </a:endParaRP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PT" dirty="0" err="1">
                  <a:latin typeface="+mn-lt"/>
                  <a:cs typeface="+mn-cs"/>
                </a:rPr>
                <a:t>Yeasts</a:t>
              </a:r>
              <a:r>
                <a:rPr lang="pt-PT" dirty="0">
                  <a:latin typeface="+mn-lt"/>
                  <a:cs typeface="+mn-cs"/>
                </a:rPr>
                <a:t> </a:t>
              </a:r>
              <a:r>
                <a:rPr lang="pt-PT" dirty="0" err="1">
                  <a:latin typeface="+mn-lt"/>
                  <a:cs typeface="+mn-cs"/>
                </a:rPr>
                <a:t>and</a:t>
              </a:r>
              <a:r>
                <a:rPr lang="pt-PT" dirty="0">
                  <a:latin typeface="+mn-lt"/>
                  <a:cs typeface="+mn-cs"/>
                </a:rPr>
                <a:t> </a:t>
              </a:r>
              <a:r>
                <a:rPr lang="pt-PT" dirty="0" err="1">
                  <a:latin typeface="+mn-lt"/>
                  <a:cs typeface="+mn-cs"/>
                </a:rPr>
                <a:t>moulds</a:t>
              </a:r>
              <a:endParaRPr lang="pt-PT" dirty="0">
                <a:latin typeface="+mn-lt"/>
                <a:cs typeface="+mn-cs"/>
              </a:endParaRP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5652120" y="3731058"/>
              <a:ext cx="3167828" cy="25858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b="1" dirty="0" err="1">
                  <a:latin typeface="+mn-lt"/>
                  <a:cs typeface="+mn-cs"/>
                </a:rPr>
                <a:t>Physicochemical</a:t>
              </a:r>
              <a:r>
                <a:rPr lang="pt-PT" b="1" dirty="0">
                  <a:latin typeface="+mn-lt"/>
                  <a:cs typeface="+mn-cs"/>
                </a:rPr>
                <a:t> </a:t>
              </a:r>
              <a:r>
                <a:rPr lang="pt-PT" b="1" dirty="0" err="1">
                  <a:latin typeface="+mn-lt"/>
                  <a:cs typeface="+mn-cs"/>
                </a:rPr>
                <a:t>Analyses</a:t>
              </a:r>
              <a:r>
                <a:rPr lang="pt-PT" b="1" dirty="0">
                  <a:latin typeface="+mn-lt"/>
                  <a:cs typeface="+mn-cs"/>
                </a:rPr>
                <a:t>: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PT" dirty="0">
                  <a:latin typeface="+mn-lt"/>
                  <a:cs typeface="+mn-cs"/>
                </a:rPr>
                <a:t>pH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PT" dirty="0" err="1">
                  <a:latin typeface="+mn-lt"/>
                  <a:cs typeface="+mn-cs"/>
                </a:rPr>
                <a:t>Titratable</a:t>
              </a:r>
              <a:r>
                <a:rPr lang="pt-PT" dirty="0">
                  <a:latin typeface="+mn-lt"/>
                  <a:cs typeface="+mn-cs"/>
                </a:rPr>
                <a:t> </a:t>
              </a:r>
              <a:r>
                <a:rPr lang="pt-PT" dirty="0" err="1">
                  <a:latin typeface="+mn-lt"/>
                  <a:cs typeface="+mn-cs"/>
                </a:rPr>
                <a:t>acidity</a:t>
              </a:r>
              <a:endParaRPr lang="pt-PT" dirty="0">
                <a:latin typeface="+mn-lt"/>
                <a:cs typeface="+mn-cs"/>
              </a:endParaRP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PT" dirty="0" err="1">
                  <a:latin typeface="+mn-lt"/>
                  <a:cs typeface="+mn-cs"/>
                </a:rPr>
                <a:t>Browning</a:t>
              </a:r>
              <a:r>
                <a:rPr lang="pt-PT" dirty="0">
                  <a:latin typeface="+mn-lt"/>
                  <a:cs typeface="+mn-cs"/>
                </a:rPr>
                <a:t> </a:t>
              </a:r>
              <a:r>
                <a:rPr lang="pt-PT" dirty="0" err="1">
                  <a:latin typeface="+mn-lt"/>
                  <a:cs typeface="+mn-cs"/>
                </a:rPr>
                <a:t>degree</a:t>
              </a:r>
              <a:endParaRPr lang="pt-PT" dirty="0">
                <a:latin typeface="+mn-lt"/>
                <a:cs typeface="+mn-cs"/>
              </a:endParaRP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PT" dirty="0" err="1">
                  <a:latin typeface="+mn-lt"/>
                  <a:cs typeface="+mn-cs"/>
                </a:rPr>
                <a:t>Cloudiness</a:t>
              </a:r>
              <a:endParaRPr lang="pt-PT" dirty="0">
                <a:latin typeface="+mn-lt"/>
                <a:cs typeface="+mn-cs"/>
              </a:endParaRP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PT" dirty="0">
                  <a:latin typeface="+mn-lt"/>
                  <a:cs typeface="+mn-cs"/>
                </a:rPr>
                <a:t>Total </a:t>
              </a:r>
              <a:r>
                <a:rPr lang="pt-PT" dirty="0" err="1">
                  <a:latin typeface="+mn-lt"/>
                  <a:cs typeface="+mn-cs"/>
                </a:rPr>
                <a:t>soluble</a:t>
              </a:r>
              <a:r>
                <a:rPr lang="pt-PT" dirty="0">
                  <a:latin typeface="+mn-lt"/>
                  <a:cs typeface="+mn-cs"/>
                </a:rPr>
                <a:t> </a:t>
              </a:r>
              <a:r>
                <a:rPr lang="pt-PT" dirty="0" err="1">
                  <a:latin typeface="+mn-lt"/>
                  <a:cs typeface="+mn-cs"/>
                </a:rPr>
                <a:t>solids</a:t>
              </a:r>
              <a:endParaRPr lang="pt-PT" dirty="0">
                <a:latin typeface="+mn-lt"/>
                <a:cs typeface="+mn-cs"/>
              </a:endParaRPr>
            </a:p>
          </p:txBody>
        </p:sp>
      </p:grpSp>
      <p:cxnSp>
        <p:nvCxnSpPr>
          <p:cNvPr id="14338" name="Conexão recta 14337"/>
          <p:cNvCxnSpPr/>
          <p:nvPr/>
        </p:nvCxnSpPr>
        <p:spPr>
          <a:xfrm>
            <a:off x="5580063" y="1576388"/>
            <a:ext cx="0" cy="43402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0" name="CaixaDeTexto 14338"/>
          <p:cNvSpPr txBox="1">
            <a:spLocks noChangeArrowheads="1"/>
          </p:cNvSpPr>
          <p:nvPr/>
        </p:nvSpPr>
        <p:spPr bwMode="auto">
          <a:xfrm>
            <a:off x="319088" y="1258888"/>
            <a:ext cx="436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>
                <a:latin typeface="Calibri" pitchFamily="34" charset="0"/>
              </a:rPr>
              <a:t>A</a:t>
            </a:r>
          </a:p>
        </p:txBody>
      </p:sp>
      <p:sp>
        <p:nvSpPr>
          <p:cNvPr id="44051" name="CaixaDeTexto 48"/>
          <p:cNvSpPr txBox="1">
            <a:spLocks noChangeArrowheads="1"/>
          </p:cNvSpPr>
          <p:nvPr/>
        </p:nvSpPr>
        <p:spPr bwMode="auto">
          <a:xfrm>
            <a:off x="319088" y="4581525"/>
            <a:ext cx="436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>
                <a:latin typeface="Calibri" pitchFamily="34" charset="0"/>
              </a:rPr>
              <a:t>B</a:t>
            </a:r>
          </a:p>
        </p:txBody>
      </p:sp>
      <p:pic>
        <p:nvPicPr>
          <p:cNvPr id="44052" name="Picture 25" descr="MC900434713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0688" y="933450"/>
            <a:ext cx="18446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7019925" y="6519863"/>
            <a:ext cx="2133600" cy="365125"/>
          </a:xfrm>
        </p:spPr>
        <p:txBody>
          <a:bodyPr/>
          <a:lstStyle/>
          <a:p>
            <a:pPr>
              <a:defRPr/>
            </a:pPr>
            <a:fld id="{00088652-2E19-498E-BCD5-FFB1580A84EF}" type="slidenum">
              <a:rPr lang="pt-PT"/>
              <a:pPr>
                <a:defRPr/>
              </a:pPr>
              <a:t>17</a:t>
            </a:fld>
            <a:endParaRPr lang="pt-PT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4288" y="115888"/>
            <a:ext cx="8229600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Microbiological Analyses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CaixaDeTexto 9"/>
          <p:cNvSpPr txBox="1">
            <a:spLocks noChangeArrowheads="1"/>
          </p:cNvSpPr>
          <p:nvPr/>
        </p:nvSpPr>
        <p:spPr bwMode="auto">
          <a:xfrm>
            <a:off x="120650" y="6505575"/>
            <a:ext cx="865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>
                <a:latin typeface="Calibri" pitchFamily="34" charset="0"/>
              </a:rPr>
              <a:t>Bars with * and # are indicative of values  higher than 6 and lower than 1 Log10(CFU/mL), respectively.</a:t>
            </a:r>
            <a:endParaRPr lang="pt-PT" sz="1400">
              <a:latin typeface="Calibri" pitchFamily="34" charset="0"/>
            </a:endParaRPr>
          </a:p>
        </p:txBody>
      </p:sp>
      <p:pic>
        <p:nvPicPr>
          <p:cNvPr id="13" name="Picture 5" descr="https://encrypted-tbn3.gstatic.com/images?q=tbn:ANd9GcQRGYCD4-kLor8bf2bEtN57SeiqC6sS7XoHSH0atJNor5Ug-wLS"/>
          <p:cNvPicPr>
            <a:picLocks noChangeAspect="1" noChangeArrowheads="1"/>
          </p:cNvPicPr>
          <p:nvPr/>
        </p:nvPicPr>
        <p:blipFill rotWithShape="1">
          <a:blip r:embed="rId3"/>
          <a:srcRect l="8444" r="10881"/>
          <a:stretch/>
        </p:blipFill>
        <p:spPr bwMode="auto">
          <a:xfrm>
            <a:off x="7546975" y="3175"/>
            <a:ext cx="1597025" cy="148113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700213"/>
            <a:ext cx="7583488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 txBox="1">
            <a:spLocks noGrp="1"/>
          </p:cNvSpPr>
          <p:nvPr/>
        </p:nvSpPr>
        <p:spPr>
          <a:xfrm>
            <a:off x="7019925" y="65198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124CB6-5DC3-4CA8-B28F-E30A045B6733}" type="slidenum">
              <a:rPr lang="pt-P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pt-PT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4288" y="115888"/>
            <a:ext cx="8229600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Microbiological Analyses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CaixaDeTexto 9"/>
          <p:cNvSpPr txBox="1">
            <a:spLocks noChangeArrowheads="1"/>
          </p:cNvSpPr>
          <p:nvPr/>
        </p:nvSpPr>
        <p:spPr bwMode="auto">
          <a:xfrm>
            <a:off x="120650" y="6505575"/>
            <a:ext cx="865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>
                <a:latin typeface="Calibri" pitchFamily="34" charset="0"/>
              </a:rPr>
              <a:t>Bars with * and # are indicative of values  higher than 6 and lower than 1 Log10(CFU/mL), respectively.</a:t>
            </a:r>
            <a:endParaRPr lang="pt-PT" sz="1400">
              <a:latin typeface="Calibri" pitchFamily="34" charset="0"/>
            </a:endParaRPr>
          </a:p>
        </p:txBody>
      </p:sp>
      <p:pic>
        <p:nvPicPr>
          <p:cNvPr id="13" name="Picture 5" descr="https://encrypted-tbn3.gstatic.com/images?q=tbn:ANd9GcQRGYCD4-kLor8bf2bEtN57SeiqC6sS7XoHSH0atJNor5Ug-wLS"/>
          <p:cNvPicPr>
            <a:picLocks noChangeAspect="1" noChangeArrowheads="1"/>
          </p:cNvPicPr>
          <p:nvPr/>
        </p:nvPicPr>
        <p:blipFill rotWithShape="1">
          <a:blip r:embed="rId3"/>
          <a:srcRect l="8444" r="10881"/>
          <a:stretch/>
        </p:blipFill>
        <p:spPr bwMode="auto">
          <a:xfrm>
            <a:off x="7546975" y="3175"/>
            <a:ext cx="1597025" cy="148113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4"/>
          <a:srcRect l="833"/>
          <a:stretch>
            <a:fillRect/>
          </a:stretch>
        </p:blipFill>
        <p:spPr bwMode="auto">
          <a:xfrm>
            <a:off x="881063" y="1730375"/>
            <a:ext cx="7362825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 txBox="1">
            <a:spLocks noGrp="1"/>
          </p:cNvSpPr>
          <p:nvPr/>
        </p:nvSpPr>
        <p:spPr>
          <a:xfrm>
            <a:off x="7019925" y="65198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158EC59-7688-41BA-AE4B-CC487A9E2941}" type="slidenum">
              <a:rPr lang="pt-P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pt-PT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4288" y="115888"/>
            <a:ext cx="8229600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Microbiological Analyses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9" name="CaixaDeTexto 9"/>
          <p:cNvSpPr txBox="1">
            <a:spLocks noChangeArrowheads="1"/>
          </p:cNvSpPr>
          <p:nvPr/>
        </p:nvSpPr>
        <p:spPr bwMode="auto">
          <a:xfrm>
            <a:off x="120650" y="6505575"/>
            <a:ext cx="865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>
                <a:latin typeface="Calibri" pitchFamily="34" charset="0"/>
              </a:rPr>
              <a:t>Bars with * and # are indicative of values  higher than 6 and lower than 1 Log10(CFU/mL), respectively.</a:t>
            </a:r>
            <a:endParaRPr lang="pt-PT" sz="1400">
              <a:latin typeface="Calibri" pitchFamily="34" charset="0"/>
            </a:endParaRPr>
          </a:p>
        </p:txBody>
      </p:sp>
      <p:pic>
        <p:nvPicPr>
          <p:cNvPr id="13" name="Picture 5" descr="https://encrypted-tbn3.gstatic.com/images?q=tbn:ANd9GcQRGYCD4-kLor8bf2bEtN57SeiqC6sS7XoHSH0atJNor5Ug-wLS"/>
          <p:cNvPicPr>
            <a:picLocks noChangeAspect="1" noChangeArrowheads="1"/>
          </p:cNvPicPr>
          <p:nvPr/>
        </p:nvPicPr>
        <p:blipFill rotWithShape="1">
          <a:blip r:embed="rId3"/>
          <a:srcRect l="8444" r="10881"/>
          <a:stretch/>
        </p:blipFill>
        <p:spPr bwMode="auto">
          <a:xfrm>
            <a:off x="7546975" y="3175"/>
            <a:ext cx="1597025" cy="148113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719263"/>
            <a:ext cx="7416800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" name="Marcador de Posição do Número do Diapositivo 3"/>
          <p:cNvSpPr txBox="1">
            <a:spLocks noGrp="1"/>
          </p:cNvSpPr>
          <p:nvPr/>
        </p:nvSpPr>
        <p:spPr>
          <a:xfrm>
            <a:off x="7005638" y="65198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B7F535-DF66-475E-973D-260E21B16E11}" type="slidenum">
              <a:rPr lang="pt-P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pt-PT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CaixaDeTexto 1"/>
          <p:cNvSpPr txBox="1"/>
          <p:nvPr/>
        </p:nvSpPr>
        <p:spPr>
          <a:xfrm>
            <a:off x="828675" y="981075"/>
            <a:ext cx="8064500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High pressure room temperature/cold pasteurization by microbial inactivation</a:t>
            </a:r>
          </a:p>
        </p:txBody>
      </p:sp>
      <p:pic>
        <p:nvPicPr>
          <p:cNvPr id="15365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98625"/>
            <a:ext cx="8281988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7019925" y="6519863"/>
            <a:ext cx="2133600" cy="365125"/>
          </a:xfrm>
        </p:spPr>
        <p:txBody>
          <a:bodyPr/>
          <a:lstStyle/>
          <a:p>
            <a:pPr>
              <a:defRPr/>
            </a:pPr>
            <a:fld id="{B64303A8-A3FF-4119-A0F5-2A940B7107AF}" type="slidenum">
              <a:rPr lang="pt-PT"/>
              <a:pPr>
                <a:defRPr/>
              </a:pPr>
              <a:t>20</a:t>
            </a:fld>
            <a:endParaRPr lang="pt-PT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4288" y="115888"/>
            <a:ext cx="8229600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Microbiological Analyses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CaixaDeTexto 9"/>
          <p:cNvSpPr txBox="1">
            <a:spLocks noChangeArrowheads="1"/>
          </p:cNvSpPr>
          <p:nvPr/>
        </p:nvSpPr>
        <p:spPr bwMode="auto">
          <a:xfrm>
            <a:off x="120650" y="6505575"/>
            <a:ext cx="865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>
                <a:latin typeface="Calibri" pitchFamily="34" charset="0"/>
              </a:rPr>
              <a:t>Bars with * and # are indicative of values  higher than 6 and lower than 1 Log10(CFU/mL), respectively.</a:t>
            </a:r>
            <a:endParaRPr lang="pt-PT" sz="1400">
              <a:latin typeface="Calibri" pitchFamily="34" charset="0"/>
            </a:endParaRPr>
          </a:p>
        </p:txBody>
      </p:sp>
      <p:pic>
        <p:nvPicPr>
          <p:cNvPr id="13" name="Picture 5" descr="https://encrypted-tbn3.gstatic.com/images?q=tbn:ANd9GcQRGYCD4-kLor8bf2bEtN57SeiqC6sS7XoHSH0atJNor5Ug-wLS"/>
          <p:cNvPicPr>
            <a:picLocks noChangeAspect="1" noChangeArrowheads="1"/>
          </p:cNvPicPr>
          <p:nvPr/>
        </p:nvPicPr>
        <p:blipFill rotWithShape="1">
          <a:blip r:embed="rId3"/>
          <a:srcRect l="8444" r="10881"/>
          <a:stretch/>
        </p:blipFill>
        <p:spPr bwMode="auto">
          <a:xfrm>
            <a:off x="7546975" y="3175"/>
            <a:ext cx="1597025" cy="148113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8" y="1412875"/>
            <a:ext cx="44862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38" y="3960813"/>
            <a:ext cx="4486275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636838"/>
            <a:ext cx="44862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40" name="Group 12"/>
          <p:cNvGrpSpPr>
            <a:grpSpLocks/>
          </p:cNvGrpSpPr>
          <p:nvPr/>
        </p:nvGrpSpPr>
        <p:grpSpPr bwMode="auto">
          <a:xfrm>
            <a:off x="863600" y="1184275"/>
            <a:ext cx="7416800" cy="5303838"/>
            <a:chOff x="544" y="746"/>
            <a:chExt cx="4672" cy="3341"/>
          </a:xfrm>
        </p:grpSpPr>
        <p:sp>
          <p:nvSpPr>
            <p:cNvPr id="12" name="Canto dobrado 11"/>
            <p:cNvSpPr/>
            <p:nvPr/>
          </p:nvSpPr>
          <p:spPr>
            <a:xfrm>
              <a:off x="544" y="746"/>
              <a:ext cx="4672" cy="3319"/>
            </a:xfrm>
            <a:prstGeom prst="foldedCorner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bg1"/>
                </a:solidFill>
              </a:endParaRPr>
            </a:p>
          </p:txBody>
        </p:sp>
        <p:sp>
          <p:nvSpPr>
            <p:cNvPr id="52234" name="CaixaDeTexto 13"/>
            <p:cNvSpPr txBox="1">
              <a:spLocks noChangeArrowheads="1"/>
            </p:cNvSpPr>
            <p:nvPr/>
          </p:nvSpPr>
          <p:spPr bwMode="auto">
            <a:xfrm>
              <a:off x="633" y="809"/>
              <a:ext cx="4354" cy="3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en-US" sz="2400">
                  <a:solidFill>
                    <a:schemeClr val="bg1"/>
                  </a:solidFill>
                  <a:latin typeface="Calibri" pitchFamily="34" charset="0"/>
                </a:rPr>
                <a:t>Hyperbaric storage at </a:t>
              </a:r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25 MPa </a:t>
              </a:r>
              <a:r>
                <a:rPr lang="en-US" sz="2400">
                  <a:solidFill>
                    <a:schemeClr val="bg1"/>
                  </a:solidFill>
                  <a:latin typeface="Calibri" pitchFamily="34" charset="0"/>
                </a:rPr>
                <a:t>showed </a:t>
              </a:r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no relevant microbial inhibition</a:t>
              </a:r>
              <a:r>
                <a:rPr lang="en-US" sz="2400">
                  <a:solidFill>
                    <a:schemeClr val="bg1"/>
                  </a:solidFill>
                  <a:latin typeface="Calibri" pitchFamily="34" charset="0"/>
                </a:rPr>
                <a:t>;</a:t>
              </a:r>
              <a:endParaRPr lang="pt-PT" sz="2400">
                <a:solidFill>
                  <a:schemeClr val="bg1"/>
                </a:solidFill>
                <a:latin typeface="Calibri" pitchFamily="34" charset="0"/>
              </a:endParaRPr>
            </a:p>
            <a:p>
              <a:endParaRPr lang="en-US" sz="2400">
                <a:solidFill>
                  <a:schemeClr val="bg1"/>
                </a:solidFill>
                <a:latin typeface="Calibri" pitchFamily="34" charset="0"/>
              </a:endParaRPr>
            </a:p>
            <a:p>
              <a:pPr>
                <a:buFont typeface="Wingdings" pitchFamily="2" charset="2"/>
                <a:buChar char="ü"/>
              </a:pPr>
              <a:r>
                <a:rPr lang="en-US" sz="2400">
                  <a:solidFill>
                    <a:schemeClr val="bg1"/>
                  </a:solidFill>
                  <a:latin typeface="Calibri" pitchFamily="34" charset="0"/>
                </a:rPr>
                <a:t>After 8 hours of hyperbaric storage at </a:t>
              </a:r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50/75 MPa</a:t>
              </a:r>
              <a:r>
                <a:rPr lang="en-US" sz="2400">
                  <a:solidFill>
                    <a:schemeClr val="bg1"/>
                  </a:solidFill>
                  <a:latin typeface="Calibri" pitchFamily="34" charset="0"/>
                </a:rPr>
                <a:t>, the </a:t>
              </a:r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microbial counts </a:t>
              </a:r>
              <a:r>
                <a:rPr lang="en-US" sz="2400">
                  <a:solidFill>
                    <a:schemeClr val="bg1"/>
                  </a:solidFill>
                  <a:latin typeface="Calibri" pitchFamily="34" charset="0"/>
                </a:rPr>
                <a:t>were </a:t>
              </a:r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similar to refrigeration</a:t>
              </a:r>
              <a:endParaRPr lang="pt-PT" sz="2400">
                <a:solidFill>
                  <a:schemeClr val="bg1"/>
                </a:solidFill>
                <a:latin typeface="Calibri" pitchFamily="34" charset="0"/>
              </a:endParaRPr>
            </a:p>
            <a:p>
              <a:endParaRPr lang="en-US" sz="2400">
                <a:solidFill>
                  <a:schemeClr val="bg1"/>
                </a:solidFill>
                <a:latin typeface="Calibri" pitchFamily="34" charset="0"/>
              </a:endParaRPr>
            </a:p>
            <a:p>
              <a:pPr>
                <a:buFont typeface="Wingdings" pitchFamily="2" charset="2"/>
                <a:buChar char="ü"/>
              </a:pPr>
              <a:r>
                <a:rPr lang="en-US" sz="2400">
                  <a:solidFill>
                    <a:schemeClr val="bg1"/>
                  </a:solidFill>
                  <a:latin typeface="Calibri" pitchFamily="34" charset="0"/>
                </a:rPr>
                <a:t>After 8 hours of hyperbaric storage at </a:t>
              </a:r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100/150 MPa</a:t>
              </a:r>
              <a:r>
                <a:rPr lang="en-US" sz="2400">
                  <a:solidFill>
                    <a:schemeClr val="bg1"/>
                  </a:solidFill>
                  <a:latin typeface="Calibri" pitchFamily="34" charset="0"/>
                </a:rPr>
                <a:t>, the </a:t>
              </a:r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microbial counts </a:t>
              </a:r>
              <a:r>
                <a:rPr lang="en-US" sz="2400">
                  <a:solidFill>
                    <a:schemeClr val="bg1"/>
                  </a:solidFill>
                  <a:latin typeface="Calibri" pitchFamily="34" charset="0"/>
                </a:rPr>
                <a:t>were </a:t>
              </a:r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lower than refrigeration</a:t>
              </a:r>
              <a:r>
                <a:rPr lang="en-US" sz="2400">
                  <a:solidFill>
                    <a:schemeClr val="bg1"/>
                  </a:solidFill>
                  <a:latin typeface="Calibri" pitchFamily="34" charset="0"/>
                </a:rPr>
                <a:t>, due to microbial inactivation and microbial growth inhibition</a:t>
              </a:r>
            </a:p>
            <a:p>
              <a:pPr>
                <a:buFont typeface="Wingdings" pitchFamily="2" charset="2"/>
                <a:buChar char="ü"/>
              </a:pPr>
              <a:endParaRPr lang="en-US" sz="2400">
                <a:solidFill>
                  <a:schemeClr val="bg1"/>
                </a:solidFill>
                <a:latin typeface="Calibri" pitchFamily="34" charset="0"/>
              </a:endParaRPr>
            </a:p>
            <a:p>
              <a:pPr>
                <a:buFont typeface="Wingdings" pitchFamily="2" charset="2"/>
                <a:buChar char="ü"/>
              </a:pPr>
              <a:r>
                <a:rPr lang="en-US" sz="2400">
                  <a:solidFill>
                    <a:schemeClr val="bg1"/>
                  </a:solidFill>
                  <a:latin typeface="Calibri" pitchFamily="34" charset="0"/>
                </a:rPr>
                <a:t>Temperature at 20-37 </a:t>
              </a: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ºC</a:t>
              </a:r>
              <a:r>
                <a:rPr lang="en-US" sz="2400">
                  <a:solidFill>
                    <a:schemeClr val="bg1"/>
                  </a:solidFill>
                  <a:latin typeface="Calibri" pitchFamily="34" charset="0"/>
                </a:rPr>
                <a:t> seems to be irrelevant</a:t>
              </a:r>
            </a:p>
            <a:p>
              <a:pPr marL="742950" lvl="1" indent="-285750">
                <a:buFont typeface="Wingdings" pitchFamily="2" charset="2"/>
                <a:buChar char="ü"/>
              </a:pPr>
              <a:r>
                <a:rPr lang="en-US" sz="2400">
                  <a:solidFill>
                    <a:schemeClr val="bg1"/>
                  </a:solidFill>
                  <a:latin typeface="Calibri" pitchFamily="34" charset="0"/>
                </a:rPr>
                <a:t>Food preservation under naturally variable (uncontrolled) room temperature and above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7019925" y="6519863"/>
            <a:ext cx="2133600" cy="365125"/>
          </a:xfrm>
        </p:spPr>
        <p:txBody>
          <a:bodyPr/>
          <a:lstStyle/>
          <a:p>
            <a:pPr>
              <a:defRPr/>
            </a:pPr>
            <a:fld id="{E7CD18B7-ECDB-4B09-9AE9-9C52C23C7408}" type="slidenum">
              <a:rPr lang="pt-PT"/>
              <a:pPr>
                <a:defRPr/>
              </a:pPr>
              <a:t>21</a:t>
            </a:fld>
            <a:endParaRPr lang="pt-PT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4288" y="115888"/>
            <a:ext cx="8229600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Physicochemical Analyses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5" descr="https://encrypted-tbn3.gstatic.com/images?q=tbn:ANd9GcQRGYCD4-kLor8bf2bEtN57SeiqC6sS7XoHSH0atJNor5Ug-wLS"/>
          <p:cNvPicPr>
            <a:picLocks noChangeAspect="1" noChangeArrowheads="1"/>
          </p:cNvPicPr>
          <p:nvPr/>
        </p:nvPicPr>
        <p:blipFill rotWithShape="1">
          <a:blip r:embed="rId3"/>
          <a:srcRect l="8444" r="10881"/>
          <a:stretch/>
        </p:blipFill>
        <p:spPr bwMode="auto">
          <a:xfrm>
            <a:off x="7546975" y="3175"/>
            <a:ext cx="1597025" cy="148113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19250" y="5084763"/>
            <a:ext cx="6048375" cy="715962"/>
          </a:xfrm>
          <a:prstGeom prst="roundRect">
            <a:avLst/>
          </a:prstGeom>
          <a:ln>
            <a:prstDash val="sysDash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Hyperbaric storage </a:t>
            </a:r>
            <a:r>
              <a:rPr lang="en-US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effects</a:t>
            </a:r>
            <a:r>
              <a:rPr lang="en-US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on physicochemical parameters were </a:t>
            </a:r>
            <a:r>
              <a:rPr lang="en-US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similar</a:t>
            </a:r>
            <a:r>
              <a:rPr lang="en-US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to those observed with </a:t>
            </a:r>
            <a:r>
              <a:rPr lang="en-US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refrigeration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77" name="CaixaDeTexto 6"/>
          <p:cNvSpPr txBox="1">
            <a:spLocks noChangeArrowheads="1"/>
          </p:cNvSpPr>
          <p:nvPr/>
        </p:nvSpPr>
        <p:spPr bwMode="auto">
          <a:xfrm>
            <a:off x="1619250" y="1844675"/>
            <a:ext cx="316865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PT">
                <a:latin typeface="Calibri" pitchFamily="34" charset="0"/>
              </a:rPr>
              <a:t>pH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PT">
                <a:latin typeface="Calibri" pitchFamily="34" charset="0"/>
              </a:rPr>
              <a:t>Titratable acidity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PT">
                <a:latin typeface="Calibri" pitchFamily="34" charset="0"/>
              </a:rPr>
              <a:t>Browning degree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PT">
                <a:latin typeface="Calibri" pitchFamily="34" charset="0"/>
              </a:rPr>
              <a:t>Cloudiness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PT">
                <a:latin typeface="Calibri" pitchFamily="34" charset="0"/>
              </a:rPr>
              <a:t>Total soluble solids</a:t>
            </a:r>
          </a:p>
        </p:txBody>
      </p:sp>
      <p:sp>
        <p:nvSpPr>
          <p:cNvPr id="54278" name="Rectângulo 7"/>
          <p:cNvSpPr>
            <a:spLocks noChangeArrowheads="1"/>
          </p:cNvSpPr>
          <p:nvPr/>
        </p:nvSpPr>
        <p:spPr bwMode="auto">
          <a:xfrm>
            <a:off x="5132388" y="2474913"/>
            <a:ext cx="3025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These parameters did not show a clear variation trend with pressure</a:t>
            </a:r>
            <a:endParaRPr lang="pt-PT">
              <a:latin typeface="Calibri" pitchFamily="34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4211638" y="2724150"/>
            <a:ext cx="865187" cy="4095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4067175" y="2046288"/>
            <a:ext cx="217488" cy="18002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1763713" y="6237288"/>
            <a:ext cx="565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/>
              <a:t>Queirós et al. (2014).</a:t>
            </a:r>
            <a:r>
              <a:rPr lang="en-US"/>
              <a:t> </a:t>
            </a:r>
            <a:r>
              <a:rPr lang="en-GB" i="1"/>
              <a:t>Food Chemistry</a:t>
            </a:r>
            <a:r>
              <a:rPr lang="en-GB"/>
              <a:t>, 147, 209–214. 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33513"/>
            <a:ext cx="8229600" cy="113188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b="1" smtClean="0"/>
              <a:t>University of Aveiro High Pressure Based </a:t>
            </a:r>
            <a:r>
              <a:rPr lang="pt-PT" b="1" smtClean="0"/>
              <a:t>Multidisciplinary Technological Platform</a:t>
            </a:r>
            <a:r>
              <a:rPr lang="pt-PT" smtClean="0"/>
              <a:t>:</a:t>
            </a:r>
          </a:p>
        </p:txBody>
      </p:sp>
      <p:sp>
        <p:nvSpPr>
          <p:cNvPr id="56322" name="CaixaDeTexto 3"/>
          <p:cNvSpPr txBox="1">
            <a:spLocks noChangeArrowheads="1"/>
          </p:cNvSpPr>
          <p:nvPr/>
        </p:nvSpPr>
        <p:spPr bwMode="auto">
          <a:xfrm>
            <a:off x="1368425" y="6308725"/>
            <a:ext cx="6407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000" b="1">
                <a:latin typeface="Calibri" pitchFamily="34" charset="0"/>
              </a:rPr>
              <a:t>Platform website: </a:t>
            </a:r>
            <a:r>
              <a:rPr lang="pt-PT" sz="2000" b="1">
                <a:latin typeface="Calibri" pitchFamily="34" charset="0"/>
                <a:hlinkClick r:id="rId3"/>
              </a:rPr>
              <a:t>http://www.ua.pt/ptaltapressao/</a:t>
            </a:r>
            <a:endParaRPr lang="pt-PT" sz="2000" b="1">
              <a:latin typeface="Calibri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57200" y="115888"/>
            <a:ext cx="8229600" cy="10668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Pressure@University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Aveiro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350" y="2924175"/>
            <a:ext cx="73533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7019925" y="6519863"/>
            <a:ext cx="2133600" cy="365125"/>
          </a:xfrm>
        </p:spPr>
        <p:txBody>
          <a:bodyPr/>
          <a:lstStyle/>
          <a:p>
            <a:pPr>
              <a:defRPr/>
            </a:pPr>
            <a:fld id="{87CA3963-73DB-4252-91D0-653ECBE9E479}" type="slidenum">
              <a:rPr lang="pt-PT"/>
              <a:pPr>
                <a:defRPr/>
              </a:pPr>
              <a:t>22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113188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b="1" smtClean="0"/>
              <a:t>University of Aveiro High Pressure Based </a:t>
            </a:r>
            <a:r>
              <a:rPr lang="pt-PT" b="1" smtClean="0"/>
              <a:t>Multidisciplinary Technological Platform</a:t>
            </a:r>
            <a:r>
              <a:rPr lang="pt-PT" smtClean="0"/>
              <a:t>: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57200" y="115888"/>
            <a:ext cx="8229600" cy="10668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Pressure@University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Aveiro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8371" name="Grupo 4"/>
          <p:cNvGrpSpPr>
            <a:grpSpLocks/>
          </p:cNvGrpSpPr>
          <p:nvPr/>
        </p:nvGrpSpPr>
        <p:grpSpPr bwMode="auto">
          <a:xfrm>
            <a:off x="395288" y="3141663"/>
            <a:ext cx="8291512" cy="2303462"/>
            <a:chOff x="457200" y="2564905"/>
            <a:chExt cx="8291513" cy="2304256"/>
          </a:xfrm>
        </p:grpSpPr>
        <p:grpSp>
          <p:nvGrpSpPr>
            <p:cNvPr id="58374" name="Grupo 1"/>
            <p:cNvGrpSpPr>
              <a:grpSpLocks/>
            </p:cNvGrpSpPr>
            <p:nvPr/>
          </p:nvGrpSpPr>
          <p:grpSpPr bwMode="auto">
            <a:xfrm>
              <a:off x="3131840" y="2651369"/>
              <a:ext cx="5565225" cy="1857751"/>
              <a:chOff x="1043607" y="3947512"/>
              <a:chExt cx="5565225" cy="1857751"/>
            </a:xfrm>
          </p:grpSpPr>
          <p:pic>
            <p:nvPicPr>
              <p:cNvPr id="5838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43607" y="3947512"/>
                <a:ext cx="1847013" cy="18577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81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860032" y="3961799"/>
                <a:ext cx="1748800" cy="1843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82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950045" y="3961799"/>
                <a:ext cx="1832620" cy="1843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8375" name="Rectângulo 10"/>
            <p:cNvSpPr>
              <a:spLocks noChangeArrowheads="1"/>
            </p:cNvSpPr>
            <p:nvPr/>
          </p:nvSpPr>
          <p:spPr bwMode="auto">
            <a:xfrm>
              <a:off x="457200" y="3301534"/>
              <a:ext cx="274715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latin typeface="Calibri" pitchFamily="34" charset="0"/>
                </a:rPr>
                <a:t>Portfolio of </a:t>
              </a:r>
              <a:r>
                <a:rPr lang="en-US" sz="2400" b="1">
                  <a:latin typeface="Calibri" pitchFamily="34" charset="0"/>
                </a:rPr>
                <a:t>three equipments</a:t>
              </a:r>
              <a:r>
                <a:rPr lang="en-US" sz="2400">
                  <a:latin typeface="Calibri" pitchFamily="34" charset="0"/>
                </a:rPr>
                <a:t>:</a:t>
              </a:r>
              <a:endParaRPr lang="en-US" sz="2400" b="1">
                <a:latin typeface="Calibri" pitchFamily="34" charset="0"/>
              </a:endParaRPr>
            </a:p>
          </p:txBody>
        </p:sp>
        <p:sp>
          <p:nvSpPr>
            <p:cNvPr id="58376" name="Rectângulo 11"/>
            <p:cNvSpPr>
              <a:spLocks noChangeArrowheads="1"/>
            </p:cNvSpPr>
            <p:nvPr/>
          </p:nvSpPr>
          <p:spPr bwMode="auto">
            <a:xfrm>
              <a:off x="3131840" y="4530606"/>
              <a:ext cx="18470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Laboratorial scale</a:t>
              </a:r>
              <a:endParaRPr lang="en-US" sz="1600" b="1">
                <a:latin typeface="Calibri" pitchFamily="34" charset="0"/>
              </a:endParaRPr>
            </a:p>
          </p:txBody>
        </p:sp>
        <p:sp>
          <p:nvSpPr>
            <p:cNvPr id="58377" name="Rectângulo 12"/>
            <p:cNvSpPr>
              <a:spLocks noChangeArrowheads="1"/>
            </p:cNvSpPr>
            <p:nvPr/>
          </p:nvSpPr>
          <p:spPr bwMode="auto">
            <a:xfrm>
              <a:off x="5023885" y="4509120"/>
              <a:ext cx="18470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Pilot scale</a:t>
              </a:r>
              <a:endParaRPr lang="en-US" sz="1600" b="1">
                <a:latin typeface="Calibri" pitchFamily="34" charset="0"/>
              </a:endParaRPr>
            </a:p>
          </p:txBody>
        </p:sp>
        <p:sp>
          <p:nvSpPr>
            <p:cNvPr id="58378" name="Rectângulo 13"/>
            <p:cNvSpPr>
              <a:spLocks noChangeArrowheads="1"/>
            </p:cNvSpPr>
            <p:nvPr/>
          </p:nvSpPr>
          <p:spPr bwMode="auto">
            <a:xfrm>
              <a:off x="6948266" y="4513728"/>
              <a:ext cx="1748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Industrial scale</a:t>
              </a:r>
              <a:endParaRPr lang="en-US" sz="1600" b="1">
                <a:latin typeface="Calibri" pitchFamily="34" charset="0"/>
              </a:endParaRPr>
            </a:p>
          </p:txBody>
        </p:sp>
        <p:sp>
          <p:nvSpPr>
            <p:cNvPr id="15" name="Rectângulo 14"/>
            <p:cNvSpPr/>
            <p:nvPr/>
          </p:nvSpPr>
          <p:spPr>
            <a:xfrm>
              <a:off x="457200" y="2564905"/>
              <a:ext cx="8291513" cy="230425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</p:grp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7019925" y="6519863"/>
            <a:ext cx="2133600" cy="365125"/>
          </a:xfrm>
        </p:spPr>
        <p:txBody>
          <a:bodyPr/>
          <a:lstStyle/>
          <a:p>
            <a:pPr>
              <a:defRPr/>
            </a:pPr>
            <a:fld id="{DF8EA907-7C50-45A1-AA71-9ADCC44C3577}" type="slidenum">
              <a:rPr lang="pt-PT"/>
              <a:pPr>
                <a:defRPr/>
              </a:pPr>
              <a:t>23</a:t>
            </a:fld>
            <a:endParaRPr lang="pt-PT"/>
          </a:p>
        </p:txBody>
      </p:sp>
      <p:sp>
        <p:nvSpPr>
          <p:cNvPr id="58373" name="CaixaDeTexto 17"/>
          <p:cNvSpPr txBox="1">
            <a:spLocks noChangeArrowheads="1"/>
          </p:cNvSpPr>
          <p:nvPr/>
        </p:nvSpPr>
        <p:spPr bwMode="auto">
          <a:xfrm>
            <a:off x="1368425" y="6308725"/>
            <a:ext cx="6407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000" b="1">
                <a:latin typeface="Calibri" pitchFamily="34" charset="0"/>
              </a:rPr>
              <a:t>Platform website: </a:t>
            </a:r>
            <a:r>
              <a:rPr lang="pt-PT" sz="2000" b="1">
                <a:latin typeface="Calibri" pitchFamily="34" charset="0"/>
                <a:hlinkClick r:id="rId6"/>
              </a:rPr>
              <a:t>http://www.ua.pt/ptaltapressao/</a:t>
            </a:r>
            <a:endParaRPr lang="pt-PT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15888"/>
            <a:ext cx="8229600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 with different products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7019925" y="6519863"/>
            <a:ext cx="2133600" cy="365125"/>
          </a:xfrm>
        </p:spPr>
        <p:txBody>
          <a:bodyPr/>
          <a:lstStyle/>
          <a:p>
            <a:pPr>
              <a:defRPr/>
            </a:pPr>
            <a:fld id="{1C780B78-0F04-4DB2-9EC4-C85018FFB09C}" type="slidenum">
              <a:rPr lang="pt-PT"/>
              <a:pPr>
                <a:defRPr/>
              </a:pPr>
              <a:t>24</a:t>
            </a:fld>
            <a:endParaRPr lang="pt-PT" dirty="0"/>
          </a:p>
        </p:txBody>
      </p:sp>
      <p:pic>
        <p:nvPicPr>
          <p:cNvPr id="60419" name="Picture 2" descr="C:\Users\Maria Joao\Desktop\2014-05-28 20.30.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357313"/>
            <a:ext cx="284956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 descr="C:\Users\Maria Joao\Desktop\2014-05-28 20.29.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4076700"/>
            <a:ext cx="2847975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4" descr="C:\Users\Maria Joao\Desktop\2014-05-28 20.35.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3150" y="1500188"/>
            <a:ext cx="284797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C:\Users\Maria Joao\Desktop\2014-05-28 20.30.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2203450"/>
            <a:ext cx="271462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C:\Users\Maria Joao\Desktop\BN - 150 MPa (1).jpg"/>
          <p:cNvPicPr>
            <a:picLocks noChangeAspect="1" noChangeArrowheads="1"/>
          </p:cNvPicPr>
          <p:nvPr/>
        </p:nvPicPr>
        <p:blipFill>
          <a:blip r:embed="rId7"/>
          <a:srcRect t="7526" r="18816" b="7178"/>
          <a:stretch>
            <a:fillRect/>
          </a:stretch>
        </p:blipFill>
        <p:spPr bwMode="auto">
          <a:xfrm>
            <a:off x="95250" y="4076700"/>
            <a:ext cx="2786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CaixaDeTexto 13"/>
          <p:cNvSpPr txBox="1">
            <a:spLocks noChangeArrowheads="1"/>
          </p:cNvSpPr>
          <p:nvPr/>
        </p:nvSpPr>
        <p:spPr bwMode="auto">
          <a:xfrm>
            <a:off x="0" y="3500438"/>
            <a:ext cx="292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>
                <a:latin typeface="Calibri" pitchFamily="34" charset="0"/>
              </a:rPr>
              <a:t>Minced meat</a:t>
            </a:r>
          </a:p>
        </p:txBody>
      </p:sp>
      <p:sp>
        <p:nvSpPr>
          <p:cNvPr id="60425" name="CaixaDeTexto 14"/>
          <p:cNvSpPr txBox="1">
            <a:spLocks noChangeArrowheads="1"/>
          </p:cNvSpPr>
          <p:nvPr/>
        </p:nvSpPr>
        <p:spPr bwMode="auto">
          <a:xfrm>
            <a:off x="0" y="6219825"/>
            <a:ext cx="2928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>
                <a:latin typeface="Calibri" pitchFamily="34" charset="0"/>
              </a:rPr>
              <a:t>RTE meal (cod fish with potatoes and cream</a:t>
            </a:r>
          </a:p>
        </p:txBody>
      </p:sp>
      <p:sp>
        <p:nvSpPr>
          <p:cNvPr id="60426" name="CaixaDeTexto 15"/>
          <p:cNvSpPr txBox="1">
            <a:spLocks noChangeArrowheads="1"/>
          </p:cNvSpPr>
          <p:nvPr/>
        </p:nvSpPr>
        <p:spPr bwMode="auto">
          <a:xfrm>
            <a:off x="3287713" y="5000625"/>
            <a:ext cx="250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>
                <a:latin typeface="Calibri" pitchFamily="34" charset="0"/>
              </a:rPr>
              <a:t>RTE meal (duck rice)</a:t>
            </a:r>
          </a:p>
        </p:txBody>
      </p:sp>
      <p:sp>
        <p:nvSpPr>
          <p:cNvPr id="60427" name="CaixaDeTexto 16"/>
          <p:cNvSpPr txBox="1">
            <a:spLocks noChangeArrowheads="1"/>
          </p:cNvSpPr>
          <p:nvPr/>
        </p:nvSpPr>
        <p:spPr bwMode="auto">
          <a:xfrm>
            <a:off x="6119813" y="3643313"/>
            <a:ext cx="2928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>
                <a:latin typeface="Calibri" pitchFamily="34" charset="0"/>
              </a:rPr>
              <a:t>Sliced cooked ham</a:t>
            </a:r>
          </a:p>
        </p:txBody>
      </p:sp>
      <p:sp>
        <p:nvSpPr>
          <p:cNvPr id="60428" name="CaixaDeTexto 17"/>
          <p:cNvSpPr txBox="1">
            <a:spLocks noChangeArrowheads="1"/>
          </p:cNvSpPr>
          <p:nvPr/>
        </p:nvSpPr>
        <p:spPr bwMode="auto">
          <a:xfrm>
            <a:off x="6357938" y="6196013"/>
            <a:ext cx="2405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>
                <a:latin typeface="Calibri" pitchFamily="34" charset="0"/>
              </a:rPr>
              <a:t>RTE Soup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019925" y="6519863"/>
            <a:ext cx="2133600" cy="365125"/>
          </a:xfrm>
        </p:spPr>
        <p:txBody>
          <a:bodyPr/>
          <a:lstStyle/>
          <a:p>
            <a:pPr>
              <a:defRPr/>
            </a:pPr>
            <a:fld id="{32AE0310-C1F2-4129-BA62-9A12D3CF3C37}" type="slidenum">
              <a:rPr lang="pt-PT"/>
              <a:pPr>
                <a:defRPr/>
              </a:pPr>
              <a:t>25</a:t>
            </a:fld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115888"/>
            <a:ext cx="8229600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0825" y="1052513"/>
            <a:ext cx="8353425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Food preservation by microbial growth inhibition under pressure - hyperbaric storage (HS)</a:t>
            </a:r>
          </a:p>
        </p:txBody>
      </p:sp>
      <p:sp>
        <p:nvSpPr>
          <p:cNvPr id="62468" name="CaixaDeTexto 3"/>
          <p:cNvSpPr txBox="1">
            <a:spLocks noChangeArrowheads="1"/>
          </p:cNvSpPr>
          <p:nvPr/>
        </p:nvSpPr>
        <p:spPr bwMode="auto">
          <a:xfrm>
            <a:off x="468313" y="2205038"/>
            <a:ext cx="8207375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pt-PT" sz="2000">
                <a:latin typeface="Calibri" pitchFamily="34" charset="0"/>
              </a:rPr>
              <a:t>Minimum of 50-75 MPa to have microbial growth inhibition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pt-PT" sz="2000">
                <a:latin typeface="Calibri" pitchFamily="34" charset="0"/>
              </a:rPr>
              <a:t>At 100-150 MPa, additional inactivation effect, resulting in microbial loads lower than refrigeration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pt-PT" sz="2000">
                <a:latin typeface="Calibri" pitchFamily="34" charset="0"/>
              </a:rPr>
              <a:t>At 20-37 </a:t>
            </a:r>
            <a:r>
              <a:rPr lang="pt-PT" sz="2000">
                <a:latin typeface="Times New Roman" pitchFamily="18" charset="0"/>
              </a:rPr>
              <a:t>º</a:t>
            </a:r>
            <a:r>
              <a:rPr lang="pt-PT" sz="2000">
                <a:latin typeface="Calibri" pitchFamily="34" charset="0"/>
              </a:rPr>
              <a:t>C no relevant effect of temperature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endParaRPr lang="pt-PT" sz="1400">
              <a:latin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pt-PT" sz="2000">
                <a:latin typeface="Calibri" pitchFamily="34" charset="0"/>
              </a:rPr>
              <a:t>	Pressure can be used as a variable to slowdown/inhibit microbial proliferation – a novel conceptual food preservation methodology?</a:t>
            </a:r>
            <a:endParaRPr lang="pt-PT" sz="1400">
              <a:latin typeface="Calibri" pitchFamily="34" charset="0"/>
            </a:endParaRPr>
          </a:p>
        </p:txBody>
      </p:sp>
      <p:sp>
        <p:nvSpPr>
          <p:cNvPr id="62469" name="Rectangle 10"/>
          <p:cNvSpPr>
            <a:spLocks noChangeArrowheads="1"/>
          </p:cNvSpPr>
          <p:nvPr/>
        </p:nvSpPr>
        <p:spPr bwMode="auto">
          <a:xfrm>
            <a:off x="539750" y="5608638"/>
            <a:ext cx="81010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GB"/>
              <a:t>Fernandes et al. (2014).</a:t>
            </a:r>
            <a:r>
              <a:rPr lang="en-US"/>
              <a:t> Food preservation under pressure (hyperbaric storage) as a possible improvement/alternative to refrigeration: a review. </a:t>
            </a:r>
            <a:r>
              <a:rPr lang="pt-PT"/>
              <a:t>Food Engineering Reviews. DOI 10.1007/s12393-014-9083-x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Further Research</a:t>
            </a:r>
          </a:p>
        </p:txBody>
      </p:sp>
      <p:sp>
        <p:nvSpPr>
          <p:cNvPr id="64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" name="Marcador de Posição do Número do Diapositivo 3"/>
          <p:cNvSpPr txBox="1">
            <a:spLocks noGrp="1"/>
          </p:cNvSpPr>
          <p:nvPr/>
        </p:nvSpPr>
        <p:spPr>
          <a:xfrm>
            <a:off x="7005638" y="65198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87E12D-AD25-469A-AA5A-4FBD4974FA33}" type="slidenum">
              <a:rPr lang="pt-P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pt-PT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CaixaDeTexto 1"/>
          <p:cNvSpPr txBox="1"/>
          <p:nvPr/>
        </p:nvSpPr>
        <p:spPr>
          <a:xfrm>
            <a:off x="539750" y="1196975"/>
            <a:ext cx="83534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As a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novel recent possibility for food preservation, study:</a:t>
            </a:r>
          </a:p>
        </p:txBody>
      </p:sp>
      <p:sp>
        <p:nvSpPr>
          <p:cNvPr id="64517" name="CaixaDeTexto 3"/>
          <p:cNvSpPr txBox="1">
            <a:spLocks noChangeArrowheads="1"/>
          </p:cNvSpPr>
          <p:nvPr/>
        </p:nvSpPr>
        <p:spPr bwMode="auto">
          <a:xfrm>
            <a:off x="539750" y="1628775"/>
            <a:ext cx="80645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>
                <a:latin typeface="Calibri" pitchFamily="34" charset="0"/>
              </a:rPr>
              <a:t>Other microrganims, e. g., pathogens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>
                <a:latin typeface="Calibri" pitchFamily="34" charset="0"/>
              </a:rPr>
              <a:t>Other quality parameters, e. g., enzymes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>
                <a:latin typeface="Calibri" pitchFamily="34" charset="0"/>
              </a:rPr>
              <a:t>Other food matrixes (with different pH and a</a:t>
            </a:r>
            <a:r>
              <a:rPr lang="en-US" sz="2000" baseline="-25000">
                <a:latin typeface="Calibri" pitchFamily="34" charset="0"/>
              </a:rPr>
              <a:t>w</a:t>
            </a:r>
            <a:r>
              <a:rPr lang="en-US" sz="2000">
                <a:latin typeface="Calibri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>
                <a:latin typeface="Calibri" pitchFamily="34" charset="0"/>
              </a:rPr>
              <a:t>Quantitative effect and mathematical modeling of pressure/temperature on microbial growth inhibition and inactivation as influenced by food characteristics (pH, a</a:t>
            </a:r>
            <a:r>
              <a:rPr lang="en-US" sz="2000" baseline="-25000">
                <a:latin typeface="Calibri" pitchFamily="34" charset="0"/>
              </a:rPr>
              <a:t>w</a:t>
            </a:r>
            <a:r>
              <a:rPr lang="en-US" sz="2000">
                <a:latin typeface="Calibri" pitchFamily="34" charset="0"/>
              </a:rPr>
              <a:t>, etc)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>
                <a:latin typeface="Calibri" pitchFamily="34" charset="0"/>
              </a:rPr>
              <a:t>Longer storage experiments for shelf life determination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>
                <a:latin typeface="Calibri" pitchFamily="34" charset="0"/>
              </a:rPr>
              <a:t>Sensorial analyses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>
                <a:latin typeface="Calibri" pitchFamily="34" charset="0"/>
              </a:rPr>
              <a:t>Economical data to compare with refrigeration, including sustainability issues and ecological footprint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ângulo 31"/>
          <p:cNvSpPr/>
          <p:nvPr/>
        </p:nvSpPr>
        <p:spPr>
          <a:xfrm>
            <a:off x="395288" y="476250"/>
            <a:ext cx="8353425" cy="504031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66562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3175"/>
            <a:ext cx="9139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76713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Rectangle 9"/>
          <p:cNvSpPr>
            <a:spLocks noChangeArrowheads="1"/>
          </p:cNvSpPr>
          <p:nvPr/>
        </p:nvSpPr>
        <p:spPr bwMode="auto">
          <a:xfrm>
            <a:off x="395288" y="3052763"/>
            <a:ext cx="8208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latin typeface="Calibri" pitchFamily="34" charset="0"/>
              </a:rPr>
              <a:t>40 years old University, ≈</a:t>
            </a:r>
            <a:r>
              <a:rPr lang="pt-PT" sz="2000">
                <a:latin typeface="Calibri" pitchFamily="34" charset="0"/>
              </a:rPr>
              <a:t>15 000 students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7019925" y="6592888"/>
            <a:ext cx="2133600" cy="365125"/>
          </a:xfrm>
        </p:spPr>
        <p:txBody>
          <a:bodyPr/>
          <a:lstStyle/>
          <a:p>
            <a:pPr>
              <a:defRPr/>
            </a:pPr>
            <a:fld id="{3106CC60-EBDF-4A60-A679-02487A1E7D0A}" type="slidenum">
              <a:rPr lang="pt-PT"/>
              <a:pPr>
                <a:defRPr/>
              </a:pPr>
              <a:t>27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defTabSz="4649788" eaLnBrk="1" hangingPunct="1">
              <a:spcBef>
                <a:spcPts val="600"/>
              </a:spcBef>
            </a:pPr>
            <a:endParaRPr lang="en-US" sz="1800" smtClean="0">
              <a:solidFill>
                <a:srgbClr val="404040"/>
              </a:solidFill>
              <a:cs typeface="Times New Roman" pitchFamily="18" charset="0"/>
            </a:endParaRPr>
          </a:p>
          <a:p>
            <a:pPr algn="just" defTabSz="4649788" eaLnBrk="1" hangingPunct="1">
              <a:spcBef>
                <a:spcPts val="600"/>
              </a:spcBef>
            </a:pPr>
            <a:endParaRPr lang="en-US" sz="180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67586" name="AutoShape 15" descr="2Q=="/>
          <p:cNvSpPr>
            <a:spLocks noChangeAspect="1" noChangeArrowheads="1"/>
          </p:cNvSpPr>
          <p:nvPr/>
        </p:nvSpPr>
        <p:spPr bwMode="auto">
          <a:xfrm>
            <a:off x="63500" y="-34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67587" name="AutoShape 17" descr="2Q=="/>
          <p:cNvSpPr>
            <a:spLocks noChangeAspect="1" noChangeArrowheads="1"/>
          </p:cNvSpPr>
          <p:nvPr/>
        </p:nvSpPr>
        <p:spPr bwMode="auto">
          <a:xfrm>
            <a:off x="63500" y="-34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67588" name="AutoShape 19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67589" name="AutoShape 21" descr="Z"/>
          <p:cNvSpPr>
            <a:spLocks noChangeAspect="1" noChangeArrowheads="1"/>
          </p:cNvSpPr>
          <p:nvPr/>
        </p:nvSpPr>
        <p:spPr bwMode="auto">
          <a:xfrm>
            <a:off x="63500" y="-34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67590" name="AutoShape 27" descr="2Q=="/>
          <p:cNvSpPr>
            <a:spLocks noChangeAspect="1" noChangeArrowheads="1"/>
          </p:cNvSpPr>
          <p:nvPr/>
        </p:nvSpPr>
        <p:spPr bwMode="auto">
          <a:xfrm>
            <a:off x="63500" y="-34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67591" name="AutoShape 29" descr="2Q=="/>
          <p:cNvSpPr>
            <a:spLocks noChangeAspect="1" noChangeArrowheads="1"/>
          </p:cNvSpPr>
          <p:nvPr/>
        </p:nvSpPr>
        <p:spPr bwMode="auto">
          <a:xfrm>
            <a:off x="63500" y="-34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67592" name="AutoShape 31" descr="2Q=="/>
          <p:cNvSpPr>
            <a:spLocks noChangeAspect="1" noChangeArrowheads="1"/>
          </p:cNvSpPr>
          <p:nvPr/>
        </p:nvSpPr>
        <p:spPr bwMode="auto">
          <a:xfrm>
            <a:off x="63500" y="-34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67593" name="AutoShape 37" descr="2Q=="/>
          <p:cNvSpPr>
            <a:spLocks noChangeAspect="1" noChangeArrowheads="1"/>
          </p:cNvSpPr>
          <p:nvPr/>
        </p:nvSpPr>
        <p:spPr bwMode="auto">
          <a:xfrm>
            <a:off x="63500" y="-34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67594" name="AutoShape 39" descr="2Q=="/>
          <p:cNvSpPr>
            <a:spLocks noChangeAspect="1" noChangeArrowheads="1"/>
          </p:cNvSpPr>
          <p:nvPr/>
        </p:nvSpPr>
        <p:spPr bwMode="auto">
          <a:xfrm>
            <a:off x="63500" y="-34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grpSp>
        <p:nvGrpSpPr>
          <p:cNvPr id="67595" name="Grupo 1"/>
          <p:cNvGrpSpPr>
            <a:grpSpLocks/>
          </p:cNvGrpSpPr>
          <p:nvPr/>
        </p:nvGrpSpPr>
        <p:grpSpPr bwMode="auto">
          <a:xfrm>
            <a:off x="244475" y="952500"/>
            <a:ext cx="8623300" cy="5645150"/>
            <a:chOff x="215900" y="793698"/>
            <a:chExt cx="8623300" cy="5645124"/>
          </a:xfrm>
        </p:grpSpPr>
        <p:sp>
          <p:nvSpPr>
            <p:cNvPr id="32" name="Rectângulo 31"/>
            <p:cNvSpPr/>
            <p:nvPr/>
          </p:nvSpPr>
          <p:spPr>
            <a:xfrm>
              <a:off x="215900" y="793698"/>
              <a:ext cx="8623300" cy="564512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accent1"/>
                </a:solidFill>
              </a:endParaRPr>
            </a:p>
          </p:txBody>
        </p:sp>
        <p:pic>
          <p:nvPicPr>
            <p:cNvPr id="67599" name="Picture 13" descr="ANd9GcTUG-o_JdYEFkEd_8-YgjYEnJmo9pIlQ18lLG_x2De00mUut_0pKQ"/>
            <p:cNvPicPr>
              <a:picLocks noChangeAspect="1" noChangeArrowheads="1"/>
            </p:cNvPicPr>
            <p:nvPr/>
          </p:nvPicPr>
          <p:blipFill>
            <a:blip r:embed="rId2"/>
            <a:srcRect l="10603"/>
            <a:stretch>
              <a:fillRect/>
            </a:stretch>
          </p:blipFill>
          <p:spPr bwMode="auto">
            <a:xfrm>
              <a:off x="2411760" y="866060"/>
              <a:ext cx="2213917" cy="184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0" name="Picture 25" descr="ANd9GcSMN42L0t78Qd2Td3Kse8Z_7kSLyLcqNCuqLVsKu9Lxv8DBE6o-"/>
            <p:cNvPicPr>
              <a:picLocks noChangeAspect="1" noChangeArrowheads="1"/>
            </p:cNvPicPr>
            <p:nvPr/>
          </p:nvPicPr>
          <p:blipFill>
            <a:blip r:embed="rId3"/>
            <a:srcRect l="18172"/>
            <a:stretch>
              <a:fillRect/>
            </a:stretch>
          </p:blipFill>
          <p:spPr bwMode="auto">
            <a:xfrm>
              <a:off x="4425526" y="878583"/>
              <a:ext cx="2018682" cy="1835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1" name="Picture 23" descr="ANd9GcRtzfkNl579BAe02MOB2GVXjs1FttH8fUaQiDy-aGG1qR-fGbVKsQ"/>
            <p:cNvPicPr>
              <a:picLocks noChangeAspect="1" noChangeArrowheads="1"/>
            </p:cNvPicPr>
            <p:nvPr/>
          </p:nvPicPr>
          <p:blipFill>
            <a:blip r:embed="rId4"/>
            <a:srcRect l="10190" r="2586"/>
            <a:stretch>
              <a:fillRect/>
            </a:stretch>
          </p:blipFill>
          <p:spPr bwMode="auto">
            <a:xfrm>
              <a:off x="287005" y="866060"/>
              <a:ext cx="2151793" cy="184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2" name="Picture 33" descr="ANd9GcTwlzSJ0iLP3BuYLxUHfBXGXQTAhr-xCVIsm9MaEJHNOyXamSx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7005" y="2729087"/>
              <a:ext cx="2314575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3" name="Picture 61" descr="ANd9GcRBdXa_QDnBzmd4WxFg9Kf8mISEsXS-ZOLx9ij1K1atdtjECAd-Ww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44077" y="2712474"/>
              <a:ext cx="1571625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4" name="Picture 41" descr="ANd9GcTCXqH44SujZU7fczcRWi0a_yScDGp2fBd3m3yYpK4qIvvperiBx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77202" y="2712474"/>
              <a:ext cx="2428279" cy="1806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5" name="Picture 53" descr="ANd9GcQcqAM1ymcuX2Jv74bopRzecytRAzBYqtBhrLrPlwKSw_RPfgs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96855" y="4509120"/>
              <a:ext cx="2476500" cy="1855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6" name="Picture 59" descr="ANd9GcQ0zzquXpGY6c6zunLz3GlqDaKsmcbCvDUgqif4lucMCi5npCXyGFl-tA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14414" y="2708920"/>
              <a:ext cx="2389634" cy="180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7" name="Picture 63" descr="ANd9GcT_47_NSPz1x_pcYqpD1W8n2g8ZNgGdok72-gXAmGmdhCVG3ClzHuWzNAc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77202" y="878583"/>
              <a:ext cx="2428279" cy="1835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8" name="Picture 65" descr="ANd9GcRDbgEEccqcXobr49DnD8gTx_n6BmTjAl0mEptk9iBtDzOD7oC2YX7SmNM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87005" y="4509120"/>
              <a:ext cx="2609850" cy="1855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9" name="Picture 67" descr="ANd9GcQVaMXm8VLmZ8AUO5pPfLlEaWhbbg94gOF5aB8a7tDSoyuTkZh0xSSK5Q"/>
            <p:cNvPicPr>
              <a:picLocks noChangeAspect="1" noChangeArrowheads="1"/>
            </p:cNvPicPr>
            <p:nvPr/>
          </p:nvPicPr>
          <p:blipFill>
            <a:blip r:embed="rId12"/>
            <a:srcRect t="16539" b="10367"/>
            <a:stretch>
              <a:fillRect/>
            </a:stretch>
          </p:blipFill>
          <p:spPr bwMode="auto">
            <a:xfrm>
              <a:off x="5373355" y="4485753"/>
              <a:ext cx="3432127" cy="1879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Título 1"/>
          <p:cNvSpPr txBox="1">
            <a:spLocks/>
          </p:cNvSpPr>
          <p:nvPr/>
        </p:nvSpPr>
        <p:spPr>
          <a:xfrm>
            <a:off x="457200" y="-26988"/>
            <a:ext cx="8229600" cy="10668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Aveiro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the Portuguese Venice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7019925" y="6519863"/>
            <a:ext cx="2133600" cy="365125"/>
          </a:xfrm>
        </p:spPr>
        <p:txBody>
          <a:bodyPr/>
          <a:lstStyle/>
          <a:p>
            <a:pPr>
              <a:defRPr/>
            </a:pPr>
            <a:fld id="{3D0E52CA-BDD5-4373-8D28-71A1A4423DB4}" type="slidenum">
              <a:rPr lang="pt-PT"/>
              <a:pPr>
                <a:defRPr/>
              </a:pPr>
              <a:t>28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ângulo 31"/>
          <p:cNvSpPr/>
          <p:nvPr/>
        </p:nvSpPr>
        <p:spPr>
          <a:xfrm>
            <a:off x="250825" y="549275"/>
            <a:ext cx="8642350" cy="58324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9699" name="Rectangle 23"/>
          <p:cNvSpPr>
            <a:spLocks noChangeArrowheads="1"/>
          </p:cNvSpPr>
          <p:nvPr/>
        </p:nvSpPr>
        <p:spPr bwMode="auto">
          <a:xfrm>
            <a:off x="323850" y="476250"/>
            <a:ext cx="8280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High Pressure Research Team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1"/>
                </a:solidFill>
                <a:latin typeface="+mn-lt"/>
                <a:cs typeface="+mn-cs"/>
              </a:rPr>
              <a:t>(Food and Biotechnological Applications)</a:t>
            </a: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7019925" y="6519863"/>
            <a:ext cx="2133600" cy="365125"/>
          </a:xfrm>
        </p:spPr>
        <p:txBody>
          <a:bodyPr/>
          <a:lstStyle/>
          <a:p>
            <a:pPr>
              <a:defRPr/>
            </a:pPr>
            <a:fld id="{DF9B2422-8075-4FC4-A3C0-9BB207CB5554}" type="slidenum">
              <a:rPr lang="pt-PT"/>
              <a:pPr>
                <a:defRPr/>
              </a:pPr>
              <a:t>29</a:t>
            </a:fld>
            <a:endParaRPr lang="pt-PT"/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/>
          <a:srcRect l="7092" t="9991" r="12111" b="13437"/>
          <a:stretch>
            <a:fillRect/>
          </a:stretch>
        </p:blipFill>
        <p:spPr bwMode="auto">
          <a:xfrm>
            <a:off x="1331913" y="1700213"/>
            <a:ext cx="64801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" name="Marcador de Posição do Número do Diapositivo 3"/>
          <p:cNvSpPr txBox="1">
            <a:spLocks noGrp="1"/>
          </p:cNvSpPr>
          <p:nvPr/>
        </p:nvSpPr>
        <p:spPr>
          <a:xfrm>
            <a:off x="7005638" y="65198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47EA46-AD71-434C-AC1C-FDD48DF6E07A}" type="slidenum">
              <a:rPr lang="pt-P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pt-PT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CaixaDeTexto 1"/>
          <p:cNvSpPr txBox="1"/>
          <p:nvPr/>
        </p:nvSpPr>
        <p:spPr>
          <a:xfrm>
            <a:off x="539750" y="1125538"/>
            <a:ext cx="324008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First observations:</a:t>
            </a:r>
          </a:p>
        </p:txBody>
      </p:sp>
      <p:sp>
        <p:nvSpPr>
          <p:cNvPr id="17413" name="CaixaDeTexto 3"/>
          <p:cNvSpPr txBox="1">
            <a:spLocks noChangeArrowheads="1"/>
          </p:cNvSpPr>
          <p:nvPr/>
        </p:nvSpPr>
        <p:spPr bwMode="auto">
          <a:xfrm>
            <a:off x="1265238" y="1717675"/>
            <a:ext cx="733901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</a:pPr>
            <a:r>
              <a:rPr lang="en-US" sz="2000">
                <a:latin typeface="Calibri" pitchFamily="34" charset="0"/>
              </a:rPr>
              <a:t>40 years ago the Sub-marine Alvin sank to a depth of ~ 1,540 m   (~ 15 MPa at ~4 </a:t>
            </a:r>
            <a:r>
              <a:rPr lang="en-US" sz="2000">
                <a:latin typeface="Times New Roman" pitchFamily="18" charset="0"/>
              </a:rPr>
              <a:t>º</a:t>
            </a:r>
            <a:r>
              <a:rPr lang="en-US" sz="2000">
                <a:latin typeface="Calibri" pitchFamily="34" charset="0"/>
              </a:rPr>
              <a:t>C)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endParaRPr lang="en-US" sz="2000">
              <a:latin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>
                <a:latin typeface="Calibri" pitchFamily="34" charset="0"/>
              </a:rPr>
              <a:t>When rescued 10 months  later,  well-preserved  foods (bouillon,  sandwiches  and  apples)  were  recovered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None/>
            </a:pPr>
            <a:endParaRPr lang="en-US" sz="2000">
              <a:latin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>
                <a:latin typeface="Calibri" pitchFamily="34" charset="0"/>
              </a:rPr>
              <a:t>Possible </a:t>
            </a:r>
            <a:r>
              <a:rPr lang="en-US" sz="2000" u="sng">
                <a:latin typeface="Calibri" pitchFamily="34" charset="0"/>
              </a:rPr>
              <a:t>improvement</a:t>
            </a:r>
            <a:r>
              <a:rPr lang="en-US" sz="2000">
                <a:latin typeface="Calibri" pitchFamily="34" charset="0"/>
              </a:rPr>
              <a:t> of refrigeration by </a:t>
            </a:r>
            <a:r>
              <a:rPr lang="en-US" sz="2000" u="sng">
                <a:latin typeface="Calibri" pitchFamily="34" charset="0"/>
              </a:rPr>
              <a:t>additional</a:t>
            </a:r>
            <a:r>
              <a:rPr lang="en-US" sz="2000">
                <a:latin typeface="Calibri" pitchFamily="34" charset="0"/>
              </a:rPr>
              <a:t> microbial growth inhibition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endParaRPr lang="en-US" sz="2000">
              <a:latin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>
                <a:latin typeface="Calibri" pitchFamily="34" charset="0"/>
              </a:rPr>
              <a:t>Still energy consumption throughout the storage period</a:t>
            </a:r>
            <a:endParaRPr lang="pt-PT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" name="Marcador de Posição do Número do Diapositivo 3"/>
          <p:cNvSpPr txBox="1">
            <a:spLocks noGrp="1"/>
          </p:cNvSpPr>
          <p:nvPr/>
        </p:nvSpPr>
        <p:spPr>
          <a:xfrm>
            <a:off x="7005638" y="65198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182E3F-3D12-41C7-870E-AD98B868279B}" type="slidenum">
              <a:rPr lang="pt-P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pt-PT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CaixaDeTexto 1"/>
          <p:cNvSpPr txBox="1"/>
          <p:nvPr/>
        </p:nvSpPr>
        <p:spPr>
          <a:xfrm>
            <a:off x="539750" y="1239838"/>
            <a:ext cx="82804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What about storage under pressure at ~ room temperature?</a:t>
            </a:r>
          </a:p>
        </p:txBody>
      </p:sp>
      <p:sp>
        <p:nvSpPr>
          <p:cNvPr id="19461" name="CaixaDeTexto 3"/>
          <p:cNvSpPr txBox="1">
            <a:spLocks noChangeArrowheads="1"/>
          </p:cNvSpPr>
          <p:nvPr/>
        </p:nvSpPr>
        <p:spPr bwMode="auto">
          <a:xfrm>
            <a:off x="1265238" y="2103438"/>
            <a:ext cx="733901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</a:pPr>
            <a:r>
              <a:rPr lang="en-US"/>
              <a:t>Advantages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</a:pPr>
            <a:endParaRPr lang="en-US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/>
              <a:t>No energy consumption during storage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endParaRPr lang="en-US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/>
              <a:t>Energy needed only for compression and decompression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endParaRPr lang="en-US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/>
              <a:t>Reduced ecological footprint and better environmental sustainability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" name="Marcador de Posição do Número do Diapositivo 3"/>
          <p:cNvSpPr txBox="1">
            <a:spLocks noGrp="1"/>
          </p:cNvSpPr>
          <p:nvPr/>
        </p:nvSpPr>
        <p:spPr>
          <a:xfrm>
            <a:off x="7005638" y="65198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C2C9137-8C19-4DE8-96AF-B248466DE0FF}" type="slidenum">
              <a:rPr lang="pt-P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pt-PT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CaixaDeTexto 1"/>
          <p:cNvSpPr txBox="1"/>
          <p:nvPr/>
        </p:nvSpPr>
        <p:spPr>
          <a:xfrm>
            <a:off x="539750" y="1239838"/>
            <a:ext cx="82804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Questions</a:t>
            </a:r>
          </a:p>
        </p:txBody>
      </p:sp>
      <p:sp>
        <p:nvSpPr>
          <p:cNvPr id="21509" name="CaixaDeTexto 3"/>
          <p:cNvSpPr txBox="1">
            <a:spLocks noChangeArrowheads="1"/>
          </p:cNvSpPr>
          <p:nvPr/>
        </p:nvSpPr>
        <p:spPr bwMode="auto">
          <a:xfrm>
            <a:off x="1265238" y="2103438"/>
            <a:ext cx="7339012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/>
              <a:t>Q1 - Can food storage </a:t>
            </a:r>
            <a:r>
              <a:rPr lang="en-US" b="1"/>
              <a:t>under pressure</a:t>
            </a:r>
            <a:r>
              <a:rPr lang="en-US"/>
              <a:t> (</a:t>
            </a:r>
            <a:r>
              <a:rPr lang="en-US" b="1"/>
              <a:t>Hyperbaric Storage - HS</a:t>
            </a:r>
            <a:r>
              <a:rPr lang="en-US"/>
              <a:t>) be used as a food preservation methodology by </a:t>
            </a:r>
            <a:r>
              <a:rPr lang="en-US" b="1"/>
              <a:t>slowing down/inhibiting microbial growth</a:t>
            </a:r>
            <a:r>
              <a:rPr lang="en-US"/>
              <a:t> similarly to refrigeration?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</a:pPr>
            <a:endParaRPr lang="en-US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/>
              <a:t>Q2 - Can HS work </a:t>
            </a:r>
            <a:r>
              <a:rPr lang="en-US" b="1"/>
              <a:t>at and above room temperature</a:t>
            </a:r>
            <a:r>
              <a:rPr lang="en-US"/>
              <a:t> conditions and so under naturally variable (uncontrolled) room temperature conditions and </a:t>
            </a:r>
            <a:r>
              <a:rPr lang="en-US" b="1"/>
              <a:t>basically energetically costless</a:t>
            </a:r>
            <a:r>
              <a:rPr lang="en-US"/>
              <a:t>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" name="Marcador de Posição do Número do Diapositivo 3"/>
          <p:cNvSpPr txBox="1">
            <a:spLocks noGrp="1"/>
          </p:cNvSpPr>
          <p:nvPr/>
        </p:nvSpPr>
        <p:spPr>
          <a:xfrm>
            <a:off x="7005638" y="65198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6647EF3-5A66-4F06-BEB2-6A08149F3F4D}" type="slidenum">
              <a:rPr lang="pt-P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pt-PT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CaixaDeTexto 1"/>
          <p:cNvSpPr txBox="1"/>
          <p:nvPr/>
        </p:nvSpPr>
        <p:spPr>
          <a:xfrm>
            <a:off x="539750" y="981075"/>
            <a:ext cx="324008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First observations:</a:t>
            </a:r>
          </a:p>
        </p:txBody>
      </p:sp>
      <p:sp>
        <p:nvSpPr>
          <p:cNvPr id="23557" name="CaixaDeTexto 3"/>
          <p:cNvSpPr txBox="1">
            <a:spLocks noChangeArrowheads="1"/>
          </p:cNvSpPr>
          <p:nvPr/>
        </p:nvSpPr>
        <p:spPr bwMode="auto">
          <a:xfrm>
            <a:off x="1265238" y="1484313"/>
            <a:ext cx="7339012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</a:pPr>
            <a:r>
              <a:rPr lang="en-US"/>
              <a:t>Tilapia  ﬁllets at </a:t>
            </a:r>
            <a:r>
              <a:rPr lang="en-US" u="sng"/>
              <a:t>controlled 25 ºC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</a:pPr>
            <a:endParaRPr lang="en-US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/>
              <a:t>12 h at 101 MPa  total  plate counts </a:t>
            </a:r>
            <a:r>
              <a:rPr lang="en-US" b="1"/>
              <a:t>similar</a:t>
            </a:r>
            <a:r>
              <a:rPr lang="en-US"/>
              <a:t> to the initial (~ 4.7 Log CFU/g); at 203 MPa a </a:t>
            </a:r>
            <a:r>
              <a:rPr lang="en-US" b="1"/>
              <a:t>reduction</a:t>
            </a:r>
            <a:r>
              <a:rPr lang="en-US"/>
              <a:t> to 2.0  Log  CFU/g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/>
              <a:t>Same results for </a:t>
            </a:r>
            <a:r>
              <a:rPr lang="en-US" b="1"/>
              <a:t>psychrophilic</a:t>
            </a:r>
            <a:r>
              <a:rPr lang="en-US"/>
              <a:t> bacteria 101 and 203 MPa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/>
              <a:t>K value - at 203 MPa showed a higher freshness than control (0.1 MPa)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/>
              <a:t>Posthyperbaric  storage  for  12 h  at  25 ºC - enzymes were active and microorganisms could grow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/>
              <a:t>inhibitory effect caused by pressure was not caused by microbial inactivation but by growth inhibition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endParaRPr lang="en-US"/>
          </a:p>
          <a:p>
            <a:pPr marL="285750" indent="-285750"/>
            <a:r>
              <a:rPr lang="pt-PT"/>
              <a:t> 				</a:t>
            </a:r>
            <a:r>
              <a:rPr lang="pt-PT" sz="1400"/>
              <a:t>Ko WC, Hsu KC (2001). J Food Protect 64(1):94–98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" name="Marcador de Posição do Número do Diapositivo 3"/>
          <p:cNvSpPr txBox="1">
            <a:spLocks noGrp="1"/>
          </p:cNvSpPr>
          <p:nvPr/>
        </p:nvSpPr>
        <p:spPr>
          <a:xfrm>
            <a:off x="7005638" y="65198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7CF19C-C07C-47D3-AA42-D3738CECFCE1}" type="slidenum">
              <a:rPr lang="pt-P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pt-PT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CaixaDeTexto 1"/>
          <p:cNvSpPr txBox="1"/>
          <p:nvPr/>
        </p:nvSpPr>
        <p:spPr>
          <a:xfrm>
            <a:off x="539750" y="1114425"/>
            <a:ext cx="324008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Recent observations:</a:t>
            </a:r>
          </a:p>
        </p:txBody>
      </p:sp>
      <p:sp>
        <p:nvSpPr>
          <p:cNvPr id="25605" name="CaixaDeTexto 3"/>
          <p:cNvSpPr txBox="1">
            <a:spLocks noChangeArrowheads="1"/>
          </p:cNvSpPr>
          <p:nvPr/>
        </p:nvSpPr>
        <p:spPr bwMode="auto">
          <a:xfrm>
            <a:off x="1265238" y="1835150"/>
            <a:ext cx="7339012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</a:pPr>
            <a:r>
              <a:rPr lang="en-US"/>
              <a:t>Strawberry juice (acid food) at </a:t>
            </a:r>
            <a:r>
              <a:rPr lang="en-US" u="sng"/>
              <a:t>controlled 20ºC</a:t>
            </a:r>
            <a:r>
              <a:rPr lang="en-US"/>
              <a:t> for </a:t>
            </a:r>
            <a:r>
              <a:rPr lang="en-US" u="sng"/>
              <a:t>15 days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</a:pPr>
            <a:endParaRPr lang="en-US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/>
              <a:t>At 0.1 MPa after - microbial loads </a:t>
            </a:r>
            <a:r>
              <a:rPr lang="en-US" b="1"/>
              <a:t>increased</a:t>
            </a:r>
            <a:r>
              <a:rPr lang="en-US"/>
              <a:t> </a:t>
            </a:r>
            <a:r>
              <a:rPr lang="en-US" b="1"/>
              <a:t>by &gt; 3 Logs</a:t>
            </a:r>
            <a:r>
              <a:rPr lang="en-US"/>
              <a:t> (total aerobic mesophiles and yeasts/moulds), with </a:t>
            </a:r>
            <a:r>
              <a:rPr lang="en-US" b="1"/>
              <a:t>unpleasant smell</a:t>
            </a:r>
            <a:r>
              <a:rPr lang="en-US"/>
              <a:t> and  </a:t>
            </a:r>
            <a:r>
              <a:rPr lang="en-US" b="1"/>
              <a:t>gas production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/>
              <a:t>Under refrigeration (5 º) C - </a:t>
            </a:r>
            <a:r>
              <a:rPr lang="en-US" b="1"/>
              <a:t>2 Log units increase</a:t>
            </a:r>
            <a:r>
              <a:rPr lang="en-US"/>
              <a:t> for total aerobic mesophiles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/>
              <a:t>Under pressure (25, 100 and 220 MPa ) - microbial loads </a:t>
            </a:r>
            <a:r>
              <a:rPr lang="en-US" b="1"/>
              <a:t>below the detection limits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endParaRPr lang="en-US" b="1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endParaRPr lang="en-US"/>
          </a:p>
          <a:p>
            <a:pPr marL="285750" indent="-285750"/>
            <a:r>
              <a:rPr lang="pt-PT"/>
              <a:t> 		</a:t>
            </a:r>
            <a:r>
              <a:rPr lang="pt-PT" sz="1400"/>
              <a:t>Segovia-Bravo  et al. (</a:t>
            </a:r>
            <a:r>
              <a:rPr lang="pt-PT" sz="1400" b="1"/>
              <a:t>2012</a:t>
            </a:r>
            <a:r>
              <a:rPr lang="pt-PT" sz="1400"/>
              <a:t>) Innov Food Sci Emerg Technol 15:14–22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Experimental Strategy and Methods</a:t>
            </a:r>
          </a:p>
        </p:txBody>
      </p:sp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" name="Marcador de Posição do Número do Diapositivo 3"/>
          <p:cNvSpPr txBox="1">
            <a:spLocks noGrp="1"/>
          </p:cNvSpPr>
          <p:nvPr/>
        </p:nvSpPr>
        <p:spPr>
          <a:xfrm>
            <a:off x="7005638" y="65198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52F7DD9-01D4-4D8B-A1E6-92B7A5BC2CE5}" type="slidenum">
              <a:rPr lang="pt-P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pt-PT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CaixaDeTexto 1"/>
          <p:cNvSpPr txBox="1"/>
          <p:nvPr/>
        </p:nvSpPr>
        <p:spPr>
          <a:xfrm>
            <a:off x="539750" y="1114425"/>
            <a:ext cx="324008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Our experiments:</a:t>
            </a:r>
          </a:p>
        </p:txBody>
      </p:sp>
      <p:sp>
        <p:nvSpPr>
          <p:cNvPr id="27653" name="CaixaDeTexto 3"/>
          <p:cNvSpPr txBox="1">
            <a:spLocks noChangeArrowheads="1"/>
          </p:cNvSpPr>
          <p:nvPr/>
        </p:nvSpPr>
        <p:spPr bwMode="auto">
          <a:xfrm>
            <a:off x="1265238" y="1835150"/>
            <a:ext cx="7483475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</a:pPr>
            <a:r>
              <a:rPr lang="en-US" b="1"/>
              <a:t>Constrains</a:t>
            </a:r>
            <a:endParaRPr lang="en-US" b="1" u="sng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</a:pPr>
            <a:endParaRPr lang="en-US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/>
              <a:t>Very long experimental times to compare with refrigeration results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/>
              <a:t>Long use of pressure equipments needed for other experiments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endParaRPr lang="en-US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b="1"/>
              <a:t>Strategy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/>
              <a:t>Highly perishable foods (non acid &amp; high a</a:t>
            </a:r>
            <a:r>
              <a:rPr lang="en-US" baseline="-25000"/>
              <a:t>w</a:t>
            </a:r>
            <a:r>
              <a:rPr lang="en-US"/>
              <a:t>) as proof-of-concept case-studies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u="sng"/>
              <a:t>First experiments with watermelon and melon juices 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/>
              <a:t>Followed by other foods at and above room temperature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/>
              <a:t>First experiments in an industrial high pressure equipment</a:t>
            </a:r>
            <a:endParaRPr lang="pt-PT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" name="Marcador de Posição do Número do Diapositivo 3"/>
          <p:cNvSpPr txBox="1">
            <a:spLocks noGrp="1"/>
          </p:cNvSpPr>
          <p:nvPr/>
        </p:nvSpPr>
        <p:spPr>
          <a:xfrm>
            <a:off x="7005638" y="65198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19480B5-BF5C-4D1E-8419-ECBDBF3E0C26}" type="slidenum">
              <a:rPr lang="pt-P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pt-PT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922588"/>
            <a:ext cx="1638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7" descr="data:image/jpeg;base64,/9j/4AAQSkZJRgABAQAAAQABAAD/2wCEAAkGBxQSEhUUExQWFhUXGBgaFhcYFxgWGhgaHRgcGhcYFxwYHCggGxwlHBocITEiJSkrLi4uGh8zODMsNygtLisBCgoKDg0OGxAQGzAkICQvLCwsMDQsLCw0LDQsLCwsLCwsLCwsLCwsLCwsLCwsLCwsLCwsLCwsLCwsLCwsLCwsLP/AABEIANUA7QMBIgACEQEDEQH/xAAcAAABBQEBAQAAAAAAAAAAAAAAAgMEBQYBBwj/xABAEAABAwIEAwUHAQYFBAMBAAABAAIRAyEEBRIxQVFhBiJxgZETMkKhscHw0QcUUmLh8RUjcoKSM0NToiSy0hb/xAAaAQEAAwEBAQAAAAAAAAAAAAAAAQIDBAUG/8QALBEAAgIBBAIABAYDAQAAAAAAAAECEQMEEiExQVEFEyIyFGFxgaHwI5GxQv/aAAwDAQACEQMRAD8A9xQhCAEIQgBCEIAQhCAEIQgBCg5lnFDDj/OqsZ0J7x8Gi58gsxiv2i0pIoUatYjjGkeOxPqAs55YQ+5lXJLs2qF5/V7WY91m4RrCdi7UYtOxiSoQ7Z4ikZq0nDcd4vAmeQAbZc712O6Vkb0emoWDy7tnUcf8ykNJ2uWmOsiD8lpMPTpVYeCQSAe7UIj/AIlWjqVLpFk0+i4QqitSrsE06mro9oPo5sfMFIwWY1dnhpI3AlrvLcO8oWizLyiS6QmMPjGPEtPrZPrVNPoAhCFIBCEIAQhCAEIQgBCEIAQhCAEIQgBCEIAQhV2Y5mGamtI1AS4n3WA2Bd16f0mspKKtgdzPM6dBup5N7Na0anOJsA0Dr5Knx4xOIBAqfu7SLBl3z/M7h4N9VDJDX+0dqe+oYph07kXMe6AAOQgeKrO0Oa1KrhhMO4h5/wCrUaJ0jchkHfnyiF5+TVOXHRDaS5HsJ2GoAE1i6q+5LiSJ+fzV/lGCZRpinTDQGwNuI3J4k+KzuNwLqjqWGGIqksHfIESBbvGTeY36prP8yrYcezpPDyZ1EtALNgNOmAJ5mVzKai7oi1Hmi8qdn2OqvqOqPGog6RpAaRyJBIO20K1w7GRAvtuSTa8kO48ViMF2wqMLW4inIsCWmXTtJBP3WrOaMghrmsI0nvQAQYiD5gK+OUO0qJjOL6J2Ky6lUHfaD12I8wkHKKcQ1oEbRv6/qo+W53SqAy5jXAkETa2xBKn4etTJ7rwZM+8Dddkdr5RPDIUPpm0wPGFK7lQcAfQg/opLngC6brYYO6Hn+qvXoUQXtLXTx+qexOKfTb7RoLmRLm9ObTw8PoguPuO35pWHqaTodsfyFS+eOAS8Fi21WB7DY+o5g9Qn1m8vpmhW0j3HTb+E8D6ALQMqA2/PJbYsu5c9hDiEIWwBCEIAQhCAEIQgBCEIAQhCAEIUTMsc2izU7wA5ngolJRVsCMwx4Z3R7xjynbzVLXxVJgLnvaG6iSXH4repFlgM+7R1PbOcx3eiDI9w7OAGxMWlR8rw9TEOHvOvYEk34wF5eTNLI/yM3l8I0LcxdWr+2ktY0EUxHAiCSLzO8JVLDbuiJMmLSVoMB2caGt1G8XHkrJ+VNsOA3UxxeRtb7MhRoVJinMnlb5pTuztZ8zDY3M/PqtjQosbJHnx2/soRziiKhYe67qIkGIjr0UShFdsn5a8mGf2PqOMvq02cBM78BsAfJLw3YysCNRYAdyCXRcQCOR3WgznP6DajKcsJDpdqAIFjtfeYHFRMx7StpVdBe0scB7gPct8RvMnlELnbhHtlNkETMF2VAHeqX4w23kTwT3+AvaSWnbbmVEpdq8P3QHuJBvvEcTf3gpWE7U0ZgF8TuZPquiGTG+C1QHBh6xb8VuB3Ck4XMHs7rgfXh4fok/49T1CHGPG3oPukVM0paoqPk8oBjwI8Vopx8MnhdMuKdYVh9COajVJB0u33aecXhQm16Q9yoQeHXxhPYrF6mgOIndr27tPAlu8eCtKSq2WuydY1mnm3V9knE1xRpFxO2ot8eA9SFBwOOa65IBDYcJ90SS6ee0DnI5qJmYdiqjWM7rG+86YPK3W+wVJzqNx7fRN0i77O5y3FUybB7DpqNHB3MdDuPTgrVUuCwraAboEAb83A7z9fJXS7MMpOP1dimuwQhC2AIQhACEIQAhCEAIQhAIrVQ1pc4w0AknkBuvIe1va91avFE9xhMHmYifASY8fBaP8Aarnns6Yw7TBeNVQ8mTYeZB/4rFZNlhZSfWfZgAOkQXOE7X909etl52szf+THJJt7UcyHIqmIc0x3NUEnwm/QyF6hlWAZREMbA68+c8Nys9i+0FGhTZ+76X94iBaAb2t5eirsN2jruqFxfGqAGjYeHXquSM0mIuMP1N5iMypsdB36JmpnbAJg77Rw4KjNBzWh5F3G03J4ykYKa7iNgL7xP5ZdXzC+5nH5nVD3ObbXwgGOXmqrGZPWxDjUeJN4LuERwO262NPDUqY1AAm19/NNVKweBUc7uQO7wkeUuv8AQLDJC+Gxsvs8zbkhc5+p9Nobf3oLt/ckX2V5S7KgsaalUBzjbSNUgHhMX+itnZvhz3mNdVIJcwNEk2ufLmY95Z3Oe3rhqZTpBu4lxBg8bC2651CPuzPbCPZHzDJXUzMksBA1EBu8CbmOP6wtBRp4egyKnvGILiQCeMQJheYV84quMlxvNtgJ3iNh0CY/fHPMucSTzJPzN1aGOSM1JLpHodTMKPCByEgn9VJwddpuRPosDggXETN7CCN+Ek7BaHLsvqgS3vw0OJE6G9AfjMcAtVKuCU2zZ4bMaYFmAn+Y2Uivi2ubDmXOwDGCfAuBj0VIaWgSZ1m44AA+7MiOf4LGWV3Vz7MEk7F8mAJtHjzV3PijS30XeAyhusVg6zmkEWDp90w4C4kGD58U1mUt7tKoGHbSZaesGY9YXMRmLRVLQf8ALZpYfCzCfUqD2mPtKdQyG1aBh/8AM3g4dfzkom1sryi05Wv0KjBdp6+GqOZiDUe0SNMgweV7EeB+69I7H5szE4eWO1aDoJuLgAgd6+zgLztud15Lg8Qx006rdZcece9bW1wuCLWW9/ZtlbsMazS6W1AxwadwWyHG0i4Ldidk0M2slFMcn+xuUIQvYNwQhCAEIQgBCEIAQhM4uropvd/C1x9BKA8m7Q0vbYt+IqmKQfDRBvAhk9CADHXqo2eZ819M0KTYbYF3Awfh8YFz1VTm2ZOLnU7aQ4RHQRbx3WjyHsyCA6s25g6TNh1jc8V8/kbk9z8nOrlaiZvLsOXv0tufAm3kt/TyKnhqbXOIc9rgS6Yi+4HK/wBFJy3A0KDgGhrTpJmeHGeO538FTZ52yplr20yHWGkzGonhEbDjfhHFSqSb8+CYwUF9RrP3hsglwkdZjpbyWfxeObhHHbU90mwAuRubmO8LBZE9oKjxoYdJ03ItJDb+Rg+qYp4vXBe7hYbkCZP0UOc2XeRPo1vabtKPZllL4vi2jy8llKGILpNcOe3TDWyQNVtJgGLCUvCcgOe/iSrWnhnVRLhPIK8cbn9xnJuTszTsdUpNDWOLQJjTY33kjdUGIc4k8TuV6BX7Paz3N+K63J6VOn3yJDjqcAfACw8uV1aUdngjY2Y/B9nC6DUcROwAk+Ex5WWhxOU0MPTn2ZcHNgwCYvu4mwudzy6IZmtEPOhs1HO/y4BjaAXcBYnZW5DqjC18iR3osTzjTMDzWDcn9xrGCoy+NzoS0aGgtdcCA0NiNINpkE+au6OfUqbC8Q2WgMbG0kkF3SxjjHiqjNKWHw5DHMAOmdYv4SOPNY/G40ucYNogmIn85dFpjhb4K8xNPmGfuqvGl5l1p2a1u1mi8xO94WxyXG08NhvaEkb6ZtqsYdzMkEA7cl5lkdIO1PMnQBAGxJ5n9FqaOHFaqBWLnFjWve4RGn4aYaNvAcAfFX+2VIqruxivmLgKgdZzyzyB7/DyV7+9DEYprZMVqUE7fCRfzaR5rKDEDEGoZDdRq1BygBopNHhdcrY99KpSfMObqcPHUHEeFtv5lG3wVXBNLm3o1bPY5wY9vjz4ie9Pitt+zXtJ+8VxTfIqik/UIs6HM73ieX+rosV2uDSRWpCBUaHA8DIh4HIix8+iuP2X4N9LMqZd/wBzDvfb/Z+o9VfTx/yItG1I9qQhC9k6AQhCAEIQgBCEIAULO2F2HrAbmm8f+pU1NYlkscObSPkofKB5dkmTsbSp6ru9pqJMe8DPG5+uydzXtNTpvdTPvbXsGyfT3TqmVm8yzssa9tMnuuho5d2Jvyv5wsnXruddxJPEm/qvFWNsyc6VInvzmoXOLiXSCLmwkgnbnCiOrSoeu65qkwN+XPwV/lpdFI49xZ4OvpcDwG49QrjJaLXua0873iQbFVWU5Y557wMEAgiPS6vsJk2l5MuDQNpkkjkRz324LKckuEbx07NbgcrpGSJAFuc/n2XK9Q0wWkRyP0VPl9d1Ihzj7SdosW2t48VbVM2abHhBM7D8+6mGWlya/JE4fMmjUHOEfWx5KJj8G6o4hrixnEW787kcvug41moxpB4iAJ8FXYvNmiA14LnOFxBgGZPoqznuJWKlyMVcrbTrMLPdjvGeHT5RzS8bndOk54LhYANAmeZB8bKJmWdMabweIIsRHDzPJYmtVBcTzJgckhBz5ZSUdvQ9nWYurEE2gR4jhKiYfBucJjugTPNSKGF1ODXWkW2V86gBTLNWlrWkF25nc7ceY8At3JQSjEy2NkTAtcxvtnANbb2Y4F2xMD89U6zNSzD1HE/5lWWm0W2G0bAmPEqqzPGl+mJDGiGNJvb4jyJSHTXcGtsA282jn9gix+WRt9EzswJrtjjIdeO6QZ+Sse3FRs0g0AWftFx3QNvBR+yOHh5JBkD+m3mu9rBemOhPXw8FNf5Bt+kkFuvANOpx0gEcgdTwQPSfReofs5wgPsqhF2UNAP8Aq0f/AJ+S87wNL/4bKZkCA4+Bc4u9V7L2Owwbhw4CA6I/0gQPutNNC8lkxReoQhekXBCEIAQhCAi4+ppaCLX+xWexOdOa4DUb9Vf5oO55/YrD13gOlc2STUz0/h+GM73KzTMz48QD8lLoZ0w+9LfmPksYX8k4yqVKyM6Z/D8b6MvnWQVA97msLwXOgtuSJsYF9llMXhHAmWkQJIIgjrderOqkWK457XiHgOBEQQD9VRpM5Z/C0+Ys8tyrLYqNcfdNhxvtBHhf0Rn+UAumkQDwaOk2HkF6LickpFgDJpxMaTtMcD9OqzmY5LVpyQ3XJmWy4zJuRvMXXLOE1K0Vho3FUylyrNAWmW6HgaXem/yVg7MXDrc+n6qnq5HVqvJZLHgfECLzax3HDyXDl2IoMIc3XyIPTYzwWbwt8o3hjfTX7llTzZpmCDG7fdMgjncR90qtnLRsRAPejhMrK08pqvJe5ugG4JO3Uc0xUy5zZAfv0j73Vvw69kxxZZcqJbZnnZ1HQ7hEj7yqV1QkkyfHiutwR/ij/af1S25c4/GP+P8AVaxxqJnLQ55c7Rp9ck3MroZEEkeClU8oP8Y9Cpn+FGw7nz/RS1XRC+HZX2hyhSIgzJjpA4DxF/l4JbKZc0h5md9yDxFlzD5VVAgPp+pj/wCqlVMprEQHU7794/osvls2WhaVuLM1iGy4nhPHkFa5VhgGXtquTyj3R5m/kFMb2RruvqpARPvm/QWVrhez1RrQCG2EWd+q228UcctHkv7WcydgDI23J5kmVU5qPaP22t/ZaNmW1QCWsAPAam78DcqLSyOsXgubue93m/YpGHNmWTTZKra/9F7lGUGqynTECdDecAAEx5ySvWsPRDGtY2zWgAeAEBZLso2nTJc9zWkDS0Ex4n0t6rVMxlM7PYfBw/VdWKKijJ4pR7TH0LjXA7GV1bFAQhCAEIQgI+ObLD5LzzNra+Ylej4gS0+CxGcUYeeq5sy+o9X4XNKbRQYOuYa077kHlz+amMrSSOqgZy4Uga3FosNpgbHok4F5cxlSR34JtxIv5LJOuD6CSjJbvZcOcOZj84LjJ4QenFRMPXmZ3Ul9WNzx8VdcmDg1wOsqmINk8yqmGu5z53Sbf1H6KTNxTH6tNlT3gDBm6hYrJmOjSNMRtxA5g2nqpAbyP2+qW2pzT9SFa+1mdzXIa1R5iHAgwZiIFtQ67W5rMVMpqNPfpVAZiAJ8LieR2XpTa0XTntxxUbEzWOeceKTPK/YGNRYQ07GPlJtKcpED4QZ6m1+C9M9gyI0yJBAIsCDIjoqoZBS9o52hhY5t2xMOBF2xzH06qux+DeOqg73Iw7XDl9PzinWP5C/PitdjOy1JzTo7rtwdxPKOR/OSpq/Ziq090tcNpB0n0db5lVcJI3hnwy80QKWIA4GOMbpbMYeBj85+icrZVXY0F1JxGwiHHwhpP0VY2oPw+Sq7RvHZLrkn/vpmxn86pf8AiB4lw8P0Vc2tJtuLc/RcdWtPFQaJR9Fj/ijybOMcrqQ3Mni5VEagnff8hd9tHFV5L7YPwaKlmFYjUGEtgmdrcd05Sz2SBdZN2JPM+EpdMkXPooUpE/hoPtI2tDtFBsT9FeYLtHUMS90eJXnGGxj4LWmGn3oAkjkTErTZNWmAVpHJL2efq9JijG3E9LwGZucLlTf34c1msC61k7XrQFs8skj5DPCO7hF4M2GtrbEkgKyWK7PD2uKB4MBcfoB858ltVfTzlOLcjlkcIWYznDS2eIsVqFWZhSuRzuPv+dVbMuma6fJsmmYLMGDSZEx/ZUWW5oGltOC0zAEEgm5tO39Fq8fh4JWfzzAtOh1hBEcLrnkubPrdPNTjt9jtAAF0mTMyep5JH74S4Ws1x1H88VCzKk6lTLgZJu7x4JLKTqbi8EGd+Ez04KttcHUoRdu79Ghw2KDxI2kp0OlUFN2kaJ96SOZUrD1tLGybjcLRTOeenS5iWundckjnedvNMsxTTx4BNNxQIDuAfCtaMfly9Ep7/Pnz6pJfYSmxiQ4+E/3TeJd3CRYwSobJUOUmPmpwT9HEAW4KlOLDwwtuePp+qhV860ktE642PCDdV3pGv4Zy4NMMTeFI9oFRYTEaoMRz6nipoeQbKykYZMFOi2pwY+1uqcfkFCvBfTaSLg9esRI8bKtoVz+it8uxHVXTXk4s0ZwVxdFdi/2e0XEmlLCdjJcJ6tJ+i8szrLMRh31qNZmg3NM7tcD/AAO2InzE3hfRFB0gKHm+Ao12aa1Nr2gyAeB5g7hRkUUrOPF8RywlU22v5PmyvVe6mHgd4TI48pH1hcpVnENkETxWqzfCU/auNJopsuAJJmHOEkuJMn9FWlrIjgD6FcrmpI+l0lzSyRb5QxTDWCTd3pCGVNRupWhj4J5+f9lxzACSAFU9BTodot5K3ylveCrMOJWhyKjJHyVkjj1WWoOzaYMQ1cxj4EpyiIATGLk2FybAcydlebpHxeV3IvOyeGimanGof/Vth85Pmr1M4OgKdNrB8LQPQJ5dsI7YpHKwTGLpahbcXH3CfQrSW5UyDLZnhpEhZTNcJquTGmV6FjaEHodvHkspnGAnpPJcj9M934dqeUmzKYPEyw6hqOqw224qvxVJ1So4gEM58CVoK2A1VGx3Q0T/AESK8v1028Nvv9Fnt9n0Mc0bbiu+/wAipYIir8VOZHAtiAPn8lDzHEzV7l2VKdgODufyVlg8v/ytDj3rz9R9k5haVJgaeMQNXnxUUy26Pa7KDBjENNN1o16XA/wSSD4ifmlV6znuDmE6SSYHwvE/cT5q8rVwRAjfhwsomCwwpsl52JN+AJ6KaJja5/v99nMrxpdTe5w7zN442uPzkpjseDT1AiNLiL7gbqFica1nukAB3fi5i4M+ag5qNAbQaAGkgtcDJknb86JZSv3/ALRPy/B+0ouNNw1yS3pylTa2XtrtY9w01ARqjiRuE5lmD9mBFgYmOBVhovYdTHNWjFUZZcjcrbIxow63mOv2P9E6ATP080+Nr8fpzTcAbkxHAbwrUZbmwouI0k7Qem5PorbLDJ3t+T4KtDAN9uHPnFvP0VhgGAGeJvHO6k589OLNdhfdUbNK2mm48gfon8P7oWW/aBjtFDSDd7gCP5eKxy/VwfNZPuZ5nj3aQWk3bEXkEEn57H1UCtWLtxcgBx2mPdJA4gWn+szMe7VUc42mPkAN03ptb1VKPt9FBQwQT9L/AINUxsSnIk7eSep0CeHirLBZcTf88FKRtkyxjyyPgMLJt/ZbHJcFa42SMtywiCRC0NCjpCuuD5/Xa3dwhTjAUvs9gtbvauFmzp6nn5fXwTOEwbqzo2aPeP2HVamlTDQGtEACAFphhve59Hz85CkIQuwzBCEIBFWmHAgqkxeHk6TuPn1CvlFx1HUJ4jY/bwWOXG5crs0xzcHaMfi8LBMBVOHw5BeTu4ythUYHiCIIVXiMIQudNM9zTatONGYaDrfIsdKgUsv1teOIdZaSphoMxdIpUYJtup2nqR1NK4/l/BlMZg3Ne5rJEN1emxUPLNbm/wCaI9sDY2gjukee/otnVw41E8YhV+Y0wNBA9029FVwo6Yane0n6KWnlIplmozYhxNyT18VaHBM0z70EFvrZOUaGsX3j7pAp6DtI4jl/RSkQ5XxfJLoVg4WEdOUbp/brP6KDgW3I48OondWDGxHjH2Vkc+VJOkJjjxgdOn54JTmahHLwFrc/L8lLFPy58OdgnWUJM8FYxc0jlFgf+fnVW2W4Mki1haUYPAbcB0V5SYGBQ3XZ5up1NKoi3WC807aYoVKur4WAx1/CtP2lzg6v3ejd598j4Ry8T9FQYjJTUs4kxxvfqsq5s8zDFZMiUuvJgTQc7vOJ/vurHA4AkbHzC2NHs6BbgrfD5c0cFCifSZPikIqomWwWTE7jwV/g8qiCrZtIBc9rJ0tEnoptI8rPr5zOtpgKVg8C6r/Kzi7n0b+qfwOXj3qhBP8ACNvPn9PFXIqBbQwuXMjzJ5LChRaxoa0QAnEgPXdS6qoyFIXJXUAIQhAC44SuoQFVjsCfeZuoFLEBx0uEO5H7LSKHjMuZU3F+fFY5MKlyuGXjNopq+CB2UCrgYVo/CVqZt32+jv0KSMUNnCDyNlztyjxJHbj1cl2UNajfZQsbhrWG30Wr/d2FNV8AOClSTO/HropoyOEpnUU7Vw8248FeuyyDIC4cD0Uo6nq4t2jO08CW3v0j5/JTqAmPy6txlx5J+hlqlcGeTWRa5K3D4a8q1weAG5Hgp1HDBqec9rRJgAI5JHm5tW5dAykAqXtBm/s+5TvUO3Jv8xU41Kla1EQ3/wAhsP8AbzSqXZijBDwXk+8Sd/6KVjc+WcEpW+TH5dUo05JqNc513HUDfxU1ub0f/Iz/AJD9VpB2Uwv/AIgnG9m8ONqYR4JPyWWRJUjLuzyiPjB8JP0USv2ob8FOo7y0j53+S3AyKiPgCW3J6Q+AKVp35YeRHmtTNMTV2boHS59T+il4CjXHEr0QZdTHwhKGDZyV44lHoo5mawQq8Vb0Wu4qwGHA4JQphbIrZHYCngl6F3SpIEtKdCSGpSgAhCEAIQhACEIQHITVXDNcIIB8QnkICrqZM34CW+Bt6Gyi1cHVbtD/AD0lXyIWUsMJeCbZlKmY+z/6jHt/2kj1bKSO0eG41GjxkfVampRB3Cr8RkVF/vMafJZ/hkumW3lK7tNhR/3W+V/okf8A9Vh/hcT4NP3Cn1OyGHPwwmz2QpDZPkP2TuE4bNBUNjA9Srahh6boJGo83X9BsPRV1Ps8GbKywuHLVrDGolWye0pSRTS1oVBCEIAQhCAEIQgBCEIAQhCAEIQgBCEIAQhCAEIQgBCEIAQhCAEIQgBCEIAXIQhAdQhCAEIQgBCEIAQhCAEIQgBCEIAQhC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9702" name="AutoShape 9" descr="data:image/jpeg;base64,/9j/4AAQSkZJRgABAQAAAQABAAD/2wCEAAkGBxQSEhUUExQWFhUXGBgaFhcYFxgWGhgaHRgcGhcYFxwYHCggGxwlHBocITEiJSkrLi4uGh8zODMsNygtLisBCgoKDg0OGxAQGzAkICQvLCwsMDQsLCw0LDQsLCwsLCwsLCwsLCwsLCwsLCwsLCwsLCwsLCwsLCwsLCwsLCwsLP/AABEIANUA7QMBIgACEQEDEQH/xAAcAAABBQEBAQAAAAAAAAAAAAAAAgMEBQYBBwj/xABAEAABAwIEAwUHAQYFBAMBAAABAAIRAyEEBRIxQVFhBiJxgZETMkKhscHw0QcUUmLh8RUjcoKSM0NToiSy0hb/xAAaAQEAAwEBAQAAAAAAAAAAAAAAAQIDBAUG/8QALBEAAgIBBAIABAYDAQAAAAAAAAECEQMEEiExQVEFEyIyFGFxgaHwI5GxQv/aAAwDAQACEQMRAD8A9xQhCAEIQgBCEIAQhCAEIQgBCg5lnFDDj/OqsZ0J7x8Gi58gsxiv2i0pIoUatYjjGkeOxPqAs55YQ+5lXJLs2qF5/V7WY91m4RrCdi7UYtOxiSoQ7Z4ikZq0nDcd4vAmeQAbZc712O6Vkb0emoWDy7tnUcf8ykNJ2uWmOsiD8lpMPTpVYeCQSAe7UIj/AIlWjqVLpFk0+i4QqitSrsE06mro9oPo5sfMFIwWY1dnhpI3AlrvLcO8oWizLyiS6QmMPjGPEtPrZPrVNPoAhCFIBCEIAQhCAEIQgBCEIAQhCAEIQgBCEIAQhV2Y5mGamtI1AS4n3WA2Bd16f0mspKKtgdzPM6dBup5N7Na0anOJsA0Dr5Knx4xOIBAqfu7SLBl3z/M7h4N9VDJDX+0dqe+oYph07kXMe6AAOQgeKrO0Oa1KrhhMO4h5/wCrUaJ0jchkHfnyiF5+TVOXHRDaS5HsJ2GoAE1i6q+5LiSJ+fzV/lGCZRpinTDQGwNuI3J4k+KzuNwLqjqWGGIqksHfIESBbvGTeY36prP8yrYcezpPDyZ1EtALNgNOmAJ5mVzKai7oi1Hmi8qdn2OqvqOqPGog6RpAaRyJBIO20K1w7GRAvtuSTa8kO48ViMF2wqMLW4inIsCWmXTtJBP3WrOaMghrmsI0nvQAQYiD5gK+OUO0qJjOL6J2Ky6lUHfaD12I8wkHKKcQ1oEbRv6/qo+W53SqAy5jXAkETa2xBKn4etTJ7rwZM+8Dddkdr5RPDIUPpm0wPGFK7lQcAfQg/opLngC6brYYO6Hn+qvXoUQXtLXTx+qexOKfTb7RoLmRLm9ObTw8PoguPuO35pWHqaTodsfyFS+eOAS8Fi21WB7DY+o5g9Qn1m8vpmhW0j3HTb+E8D6ALQMqA2/PJbYsu5c9hDiEIWwBCEIAQhCAEIQgBCEIAQhCAEIUTMsc2izU7wA5ngolJRVsCMwx4Z3R7xjynbzVLXxVJgLnvaG6iSXH4repFlgM+7R1PbOcx3eiDI9w7OAGxMWlR8rw9TEOHvOvYEk34wF5eTNLI/yM3l8I0LcxdWr+2ktY0EUxHAiCSLzO8JVLDbuiJMmLSVoMB2caGt1G8XHkrJ+VNsOA3UxxeRtb7MhRoVJinMnlb5pTuztZ8zDY3M/PqtjQosbJHnx2/soRziiKhYe67qIkGIjr0UShFdsn5a8mGf2PqOMvq02cBM78BsAfJLw3YysCNRYAdyCXRcQCOR3WgznP6DajKcsJDpdqAIFjtfeYHFRMx7StpVdBe0scB7gPct8RvMnlELnbhHtlNkETMF2VAHeqX4w23kTwT3+AvaSWnbbmVEpdq8P3QHuJBvvEcTf3gpWE7U0ZgF8TuZPquiGTG+C1QHBh6xb8VuB3Ck4XMHs7rgfXh4fok/49T1CHGPG3oPukVM0paoqPk8oBjwI8Vopx8MnhdMuKdYVh9COajVJB0u33aecXhQm16Q9yoQeHXxhPYrF6mgOIndr27tPAlu8eCtKSq2WuydY1mnm3V9knE1xRpFxO2ot8eA9SFBwOOa65IBDYcJ90SS6ee0DnI5qJmYdiqjWM7rG+86YPK3W+wVJzqNx7fRN0i77O5y3FUybB7DpqNHB3MdDuPTgrVUuCwraAboEAb83A7z9fJXS7MMpOP1dimuwQhC2AIQhACEIQAhCEAIQhAIrVQ1pc4w0AknkBuvIe1va91avFE9xhMHmYifASY8fBaP8Aarnns6Yw7TBeNVQ8mTYeZB/4rFZNlhZSfWfZgAOkQXOE7X909etl52szf+THJJt7UcyHIqmIc0x3NUEnwm/QyF6hlWAZREMbA68+c8Nys9i+0FGhTZ+76X94iBaAb2t5eirsN2jruqFxfGqAGjYeHXquSM0mIuMP1N5iMypsdB36JmpnbAJg77Rw4KjNBzWh5F3G03J4ykYKa7iNgL7xP5ZdXzC+5nH5nVD3ObbXwgGOXmqrGZPWxDjUeJN4LuERwO262NPDUqY1AAm19/NNVKweBUc7uQO7wkeUuv8AQLDJC+Gxsvs8zbkhc5+p9Nobf3oLt/ckX2V5S7KgsaalUBzjbSNUgHhMX+itnZvhz3mNdVIJcwNEk2ufLmY95Z3Oe3rhqZTpBu4lxBg8bC2651CPuzPbCPZHzDJXUzMksBA1EBu8CbmOP6wtBRp4egyKnvGILiQCeMQJheYV84quMlxvNtgJ3iNh0CY/fHPMucSTzJPzN1aGOSM1JLpHodTMKPCByEgn9VJwddpuRPosDggXETN7CCN+Ek7BaHLsvqgS3vw0OJE6G9AfjMcAtVKuCU2zZ4bMaYFmAn+Y2Uivi2ubDmXOwDGCfAuBj0VIaWgSZ1m44AA+7MiOf4LGWV3Vz7MEk7F8mAJtHjzV3PijS30XeAyhusVg6zmkEWDp90w4C4kGD58U1mUt7tKoGHbSZaesGY9YXMRmLRVLQf8ALZpYfCzCfUqD2mPtKdQyG1aBh/8AM3g4dfzkom1sryi05Wv0KjBdp6+GqOZiDUe0SNMgweV7EeB+69I7H5szE4eWO1aDoJuLgAgd6+zgLztud15Lg8Qx006rdZcece9bW1wuCLWW9/ZtlbsMazS6W1AxwadwWyHG0i4Ldidk0M2slFMcn+xuUIQvYNwQhCAEIQgBCEIAQhM4uropvd/C1x9BKA8m7Q0vbYt+IqmKQfDRBvAhk9CADHXqo2eZ819M0KTYbYF3Awfh8YFz1VTm2ZOLnU7aQ4RHQRbx3WjyHsyCA6s25g6TNh1jc8V8/kbk9z8nOrlaiZvLsOXv0tufAm3kt/TyKnhqbXOIc9rgS6Yi+4HK/wBFJy3A0KDgGhrTpJmeHGeO538FTZ52yplr20yHWGkzGonhEbDjfhHFSqSb8+CYwUF9RrP3hsglwkdZjpbyWfxeObhHHbU90mwAuRubmO8LBZE9oKjxoYdJ03ItJDb+Rg+qYp4vXBe7hYbkCZP0UOc2XeRPo1vabtKPZllL4vi2jy8llKGILpNcOe3TDWyQNVtJgGLCUvCcgOe/iSrWnhnVRLhPIK8cbn9xnJuTszTsdUpNDWOLQJjTY33kjdUGIc4k8TuV6BX7Paz3N+K63J6VOn3yJDjqcAfACw8uV1aUdngjY2Y/B9nC6DUcROwAk+Ex5WWhxOU0MPTn2ZcHNgwCYvu4mwudzy6IZmtEPOhs1HO/y4BjaAXcBYnZW5DqjC18iR3osTzjTMDzWDcn9xrGCoy+NzoS0aGgtdcCA0NiNINpkE+au6OfUqbC8Q2WgMbG0kkF3SxjjHiqjNKWHw5DHMAOmdYv4SOPNY/G40ucYNogmIn85dFpjhb4K8xNPmGfuqvGl5l1p2a1u1mi8xO94WxyXG08NhvaEkb6ZtqsYdzMkEA7cl5lkdIO1PMnQBAGxJ5n9FqaOHFaqBWLnFjWve4RGn4aYaNvAcAfFX+2VIqruxivmLgKgdZzyzyB7/DyV7+9DEYprZMVqUE7fCRfzaR5rKDEDEGoZDdRq1BygBopNHhdcrY99KpSfMObqcPHUHEeFtv5lG3wVXBNLm3o1bPY5wY9vjz4ie9Pitt+zXtJ+8VxTfIqik/UIs6HM73ieX+rosV2uDSRWpCBUaHA8DIh4HIix8+iuP2X4N9LMqZd/wBzDvfb/Z+o9VfTx/yItG1I9qQhC9k6AQhCAEIQgBCEIAULO2F2HrAbmm8f+pU1NYlkscObSPkofKB5dkmTsbSp6ru9pqJMe8DPG5+uydzXtNTpvdTPvbXsGyfT3TqmVm8yzssa9tMnuuho5d2Jvyv5wsnXruddxJPEm/qvFWNsyc6VInvzmoXOLiXSCLmwkgnbnCiOrSoeu65qkwN+XPwV/lpdFI49xZ4OvpcDwG49QrjJaLXua0873iQbFVWU5Y557wMEAgiPS6vsJk2l5MuDQNpkkjkRz324LKckuEbx07NbgcrpGSJAFuc/n2XK9Q0wWkRyP0VPl9d1Ihzj7SdosW2t48VbVM2abHhBM7D8+6mGWlya/JE4fMmjUHOEfWx5KJj8G6o4hrixnEW787kcvug41moxpB4iAJ8FXYvNmiA14LnOFxBgGZPoqznuJWKlyMVcrbTrMLPdjvGeHT5RzS8bndOk54LhYANAmeZB8bKJmWdMabweIIsRHDzPJYmtVBcTzJgckhBz5ZSUdvQ9nWYurEE2gR4jhKiYfBucJjugTPNSKGF1ODXWkW2V86gBTLNWlrWkF25nc7ceY8At3JQSjEy2NkTAtcxvtnANbb2Y4F2xMD89U6zNSzD1HE/5lWWm0W2G0bAmPEqqzPGl+mJDGiGNJvb4jyJSHTXcGtsA282jn9gix+WRt9EzswJrtjjIdeO6QZ+Sse3FRs0g0AWftFx3QNvBR+yOHh5JBkD+m3mu9rBemOhPXw8FNf5Bt+kkFuvANOpx0gEcgdTwQPSfReofs5wgPsqhF2UNAP8Aq0f/AJ+S87wNL/4bKZkCA4+Bc4u9V7L2Owwbhw4CA6I/0gQPutNNC8lkxReoQhekXBCEIAQhCAi4+ppaCLX+xWexOdOa4DUb9Vf5oO55/YrD13gOlc2STUz0/h+GM73KzTMz48QD8lLoZ0w+9LfmPksYX8k4yqVKyM6Z/D8b6MvnWQVA97msLwXOgtuSJsYF9llMXhHAmWkQJIIgjrderOqkWK457XiHgOBEQQD9VRpM5Z/C0+Ys8tyrLYqNcfdNhxvtBHhf0Rn+UAumkQDwaOk2HkF6LickpFgDJpxMaTtMcD9OqzmY5LVpyQ3XJmWy4zJuRvMXXLOE1K0Vho3FUylyrNAWmW6HgaXem/yVg7MXDrc+n6qnq5HVqvJZLHgfECLzax3HDyXDl2IoMIc3XyIPTYzwWbwt8o3hjfTX7llTzZpmCDG7fdMgjncR90qtnLRsRAPejhMrK08pqvJe5ugG4JO3Uc0xUy5zZAfv0j73Vvw69kxxZZcqJbZnnZ1HQ7hEj7yqV1QkkyfHiutwR/ij/af1S25c4/GP+P8AVaxxqJnLQ55c7Rp9ck3MroZEEkeClU8oP8Y9Cpn+FGw7nz/RS1XRC+HZX2hyhSIgzJjpA4DxF/l4JbKZc0h5md9yDxFlzD5VVAgPp+pj/wCqlVMprEQHU7794/osvls2WhaVuLM1iGy4nhPHkFa5VhgGXtquTyj3R5m/kFMb2RruvqpARPvm/QWVrhez1RrQCG2EWd+q228UcctHkv7WcydgDI23J5kmVU5qPaP22t/ZaNmW1QCWsAPAam78DcqLSyOsXgubue93m/YpGHNmWTTZKra/9F7lGUGqynTECdDecAAEx5ySvWsPRDGtY2zWgAeAEBZLso2nTJc9zWkDS0Ex4n0t6rVMxlM7PYfBw/VdWKKijJ4pR7TH0LjXA7GV1bFAQhCAEIQgI+ObLD5LzzNra+Ylej4gS0+CxGcUYeeq5sy+o9X4XNKbRQYOuYa077kHlz+amMrSSOqgZy4Uga3FosNpgbHok4F5cxlSR34JtxIv5LJOuD6CSjJbvZcOcOZj84LjJ4QenFRMPXmZ3Ul9WNzx8VdcmDg1wOsqmINk8yqmGu5z53Sbf1H6KTNxTH6tNlT3gDBm6hYrJmOjSNMRtxA5g2nqpAbyP2+qW2pzT9SFa+1mdzXIa1R5iHAgwZiIFtQ67W5rMVMpqNPfpVAZiAJ8LieR2XpTa0XTntxxUbEzWOeceKTPK/YGNRYQ07GPlJtKcpED4QZ6m1+C9M9gyI0yJBAIsCDIjoqoZBS9o52hhY5t2xMOBF2xzH06qux+DeOqg73Iw7XDl9PzinWP5C/PitdjOy1JzTo7rtwdxPKOR/OSpq/Ziq090tcNpB0n0db5lVcJI3hnwy80QKWIA4GOMbpbMYeBj85+icrZVXY0F1JxGwiHHwhpP0VY2oPw+Sq7RvHZLrkn/vpmxn86pf8AiB4lw8P0Vc2tJtuLc/RcdWtPFQaJR9Fj/ijybOMcrqQ3Mni5VEagnff8hd9tHFV5L7YPwaKlmFYjUGEtgmdrcd05Sz2SBdZN2JPM+EpdMkXPooUpE/hoPtI2tDtFBsT9FeYLtHUMS90eJXnGGxj4LWmGn3oAkjkTErTZNWmAVpHJL2efq9JijG3E9LwGZucLlTf34c1msC61k7XrQFs8skj5DPCO7hF4M2GtrbEkgKyWK7PD2uKB4MBcfoB858ltVfTzlOLcjlkcIWYznDS2eIsVqFWZhSuRzuPv+dVbMuma6fJsmmYLMGDSZEx/ZUWW5oGltOC0zAEEgm5tO39Fq8fh4JWfzzAtOh1hBEcLrnkubPrdPNTjt9jtAAF0mTMyep5JH74S4Ws1x1H88VCzKk6lTLgZJu7x4JLKTqbi8EGd+Ez04KttcHUoRdu79Ghw2KDxI2kp0OlUFN2kaJ96SOZUrD1tLGybjcLRTOeenS5iWundckjnedvNMsxTTx4BNNxQIDuAfCtaMfly9Ep7/Pnz6pJfYSmxiQ4+E/3TeJd3CRYwSobJUOUmPmpwT9HEAW4KlOLDwwtuePp+qhV860ktE642PCDdV3pGv4Zy4NMMTeFI9oFRYTEaoMRz6nipoeQbKykYZMFOi2pwY+1uqcfkFCvBfTaSLg9esRI8bKtoVz+it8uxHVXTXk4s0ZwVxdFdi/2e0XEmlLCdjJcJ6tJ+i8szrLMRh31qNZmg3NM7tcD/AAO2InzE3hfRFB0gKHm+Ao12aa1Nr2gyAeB5g7hRkUUrOPF8RywlU22v5PmyvVe6mHgd4TI48pH1hcpVnENkETxWqzfCU/auNJopsuAJJmHOEkuJMn9FWlrIjgD6FcrmpI+l0lzSyRb5QxTDWCTd3pCGVNRupWhj4J5+f9lxzACSAFU9BTodot5K3ylveCrMOJWhyKjJHyVkjj1WWoOzaYMQ1cxj4EpyiIATGLk2FybAcydlebpHxeV3IvOyeGimanGof/Vth85Pmr1M4OgKdNrB8LQPQJ5dsI7YpHKwTGLpahbcXH3CfQrSW5UyDLZnhpEhZTNcJquTGmV6FjaEHodvHkspnGAnpPJcj9M934dqeUmzKYPEyw6hqOqw224qvxVJ1So4gEM58CVoK2A1VGx3Q0T/AESK8v1028Nvv9Fnt9n0Mc0bbiu+/wAipYIir8VOZHAtiAPn8lDzHEzV7l2VKdgODufyVlg8v/ytDj3rz9R9k5haVJgaeMQNXnxUUy26Pa7KDBjENNN1o16XA/wSSD4ifmlV6znuDmE6SSYHwvE/cT5q8rVwRAjfhwsomCwwpsl52JN+AJ6KaJja5/v99nMrxpdTe5w7zN442uPzkpjseDT1AiNLiL7gbqFica1nukAB3fi5i4M+ag5qNAbQaAGkgtcDJknb86JZSv3/ALRPy/B+0ouNNw1yS3pylTa2XtrtY9w01ARqjiRuE5lmD9mBFgYmOBVhovYdTHNWjFUZZcjcrbIxow63mOv2P9E6ATP080+Nr8fpzTcAbkxHAbwrUZbmwouI0k7Qem5PorbLDJ3t+T4KtDAN9uHPnFvP0VhgGAGeJvHO6k589OLNdhfdUbNK2mm48gfon8P7oWW/aBjtFDSDd7gCP5eKxy/VwfNZPuZ5nj3aQWk3bEXkEEn57H1UCtWLtxcgBx2mPdJA4gWn+szMe7VUc42mPkAN03ptb1VKPt9FBQwQT9L/AINUxsSnIk7eSep0CeHirLBZcTf88FKRtkyxjyyPgMLJt/ZbHJcFa42SMtywiCRC0NCjpCuuD5/Xa3dwhTjAUvs9gtbvauFmzp6nn5fXwTOEwbqzo2aPeP2HVamlTDQGtEACAFphhve59Hz85CkIQuwzBCEIBFWmHAgqkxeHk6TuPn1CvlFx1HUJ4jY/bwWOXG5crs0xzcHaMfi8LBMBVOHw5BeTu4ythUYHiCIIVXiMIQudNM9zTatONGYaDrfIsdKgUsv1teOIdZaSphoMxdIpUYJtup2nqR1NK4/l/BlMZg3Ne5rJEN1emxUPLNbm/wCaI9sDY2gjukee/otnVw41E8YhV+Y0wNBA9029FVwo6Yane0n6KWnlIplmozYhxNyT18VaHBM0z70EFvrZOUaGsX3j7pAp6DtI4jl/RSkQ5XxfJLoVg4WEdOUbp/brP6KDgW3I48OondWDGxHjH2Vkc+VJOkJjjxgdOn54JTmahHLwFrc/L8lLFPy58OdgnWUJM8FYxc0jlFgf+fnVW2W4Mki1haUYPAbcB0V5SYGBQ3XZ5up1NKoi3WC807aYoVKur4WAx1/CtP2lzg6v3ejd598j4Ry8T9FQYjJTUs4kxxvfqsq5s8zDFZMiUuvJgTQc7vOJ/vurHA4AkbHzC2NHs6BbgrfD5c0cFCifSZPikIqomWwWTE7jwV/g8qiCrZtIBc9rJ0tEnoptI8rPr5zOtpgKVg8C6r/Kzi7n0b+qfwOXj3qhBP8ACNvPn9PFXIqBbQwuXMjzJ5LChRaxoa0QAnEgPXdS6qoyFIXJXUAIQhAC44SuoQFVjsCfeZuoFLEBx0uEO5H7LSKHjMuZU3F+fFY5MKlyuGXjNopq+CB2UCrgYVo/CVqZt32+jv0KSMUNnCDyNlztyjxJHbj1cl2UNajfZQsbhrWG30Wr/d2FNV8AOClSTO/HropoyOEpnUU7Vw8248FeuyyDIC4cD0Uo6nq4t2jO08CW3v0j5/JTqAmPy6txlx5J+hlqlcGeTWRa5K3D4a8q1weAG5Hgp1HDBqec9rRJgAI5JHm5tW5dAykAqXtBm/s+5TvUO3Jv8xU41Kla1EQ3/wAhsP8AbzSqXZijBDwXk+8Sd/6KVjc+WcEpW+TH5dUo05JqNc513HUDfxU1ub0f/Iz/AJD9VpB2Uwv/AIgnG9m8ONqYR4JPyWWRJUjLuzyiPjB8JP0USv2ob8FOo7y0j53+S3AyKiPgCW3J6Q+AKVp35YeRHmtTNMTV2boHS59T+il4CjXHEr0QZdTHwhKGDZyV44lHoo5mawQq8Vb0Wu4qwGHA4JQphbIrZHYCngl6F3SpIEtKdCSGpSgAhCEAIQhACEIQHITVXDNcIIB8QnkICrqZM34CW+Bt6Gyi1cHVbtD/AD0lXyIWUsMJeCbZlKmY+z/6jHt/2kj1bKSO0eG41GjxkfVampRB3Cr8RkVF/vMafJZ/hkumW3lK7tNhR/3W+V/okf8A9Vh/hcT4NP3Cn1OyGHPwwmz2QpDZPkP2TuE4bNBUNjA9Srahh6boJGo83X9BsPRV1Ps8GbKywuHLVrDGolWye0pSRTS1oVBCEIAQhCAEIQgBCEIAQhCAEIQgBCEIAQhCAEIQgBCEIAQhCAEIQgBCEIAXIQhAdQhCAEIQgBCEIAQhCAEIQgBCEIAQhCA/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9703" name="AutoShape 11" descr="data:image/jpeg;base64,/9j/4AAQSkZJRgABAQAAAQABAAD/2wCEAAkGBxQSEhUUExQWFhUXGBgaFhcYFxgWGhgaHRgcGhcYFxwYHCggGxwlHBocITEiJSkrLi4uGh8zODMsNygtLisBCgoKDg0OGxAQGzAkICQvLCwsMDQsLCw0LDQsLCwsLCwsLCwsLCwsLCwsLCwsLCwsLCwsLCwsLCwsLCwsLCwsLP/AABEIANUA7QMBIgACEQEDEQH/xAAcAAABBQEBAQAAAAAAAAAAAAAAAgMEBQYBBwj/xABAEAABAwIEAwUHAQYFBAMBAAABAAIRAyEEBRIxQVFhBiJxgZETMkKhscHw0QcUUmLh8RUjcoKSM0NToiSy0hb/xAAaAQEAAwEBAQAAAAAAAAAAAAAAAQIDBAUG/8QALBEAAgIBBAIABAYDAQAAAAAAAAECEQMEEiExQVEFEyIyFGFxgaHwI5GxQv/aAAwDAQACEQMRAD8A9xQhCAEIQgBCEIAQhCAEIQgBCg5lnFDDj/OqsZ0J7x8Gi58gsxiv2i0pIoUatYjjGkeOxPqAs55YQ+5lXJLs2qF5/V7WY91m4RrCdi7UYtOxiSoQ7Z4ikZq0nDcd4vAmeQAbZc712O6Vkb0emoWDy7tnUcf8ykNJ2uWmOsiD8lpMPTpVYeCQSAe7UIj/AIlWjqVLpFk0+i4QqitSrsE06mro9oPo5sfMFIwWY1dnhpI3AlrvLcO8oWizLyiS6QmMPjGPEtPrZPrVNPoAhCFIBCEIAQhCAEIQgBCEIAQhCAEIQgBCEIAQhV2Y5mGamtI1AS4n3WA2Bd16f0mspKKtgdzPM6dBup5N7Na0anOJsA0Dr5Knx4xOIBAqfu7SLBl3z/M7h4N9VDJDX+0dqe+oYph07kXMe6AAOQgeKrO0Oa1KrhhMO4h5/wCrUaJ0jchkHfnyiF5+TVOXHRDaS5HsJ2GoAE1i6q+5LiSJ+fzV/lGCZRpinTDQGwNuI3J4k+KzuNwLqjqWGGIqksHfIESBbvGTeY36prP8yrYcezpPDyZ1EtALNgNOmAJ5mVzKai7oi1Hmi8qdn2OqvqOqPGog6RpAaRyJBIO20K1w7GRAvtuSTa8kO48ViMF2wqMLW4inIsCWmXTtJBP3WrOaMghrmsI0nvQAQYiD5gK+OUO0qJjOL6J2Ky6lUHfaD12I8wkHKKcQ1oEbRv6/qo+W53SqAy5jXAkETa2xBKn4etTJ7rwZM+8Dddkdr5RPDIUPpm0wPGFK7lQcAfQg/opLngC6brYYO6Hn+qvXoUQXtLXTx+qexOKfTb7RoLmRLm9ObTw8PoguPuO35pWHqaTodsfyFS+eOAS8Fi21WB7DY+o5g9Qn1m8vpmhW0j3HTb+E8D6ALQMqA2/PJbYsu5c9hDiEIWwBCEIAQhCAEIQgBCEIAQhCAEIUTMsc2izU7wA5ngolJRVsCMwx4Z3R7xjynbzVLXxVJgLnvaG6iSXH4repFlgM+7R1PbOcx3eiDI9w7OAGxMWlR8rw9TEOHvOvYEk34wF5eTNLI/yM3l8I0LcxdWr+2ktY0EUxHAiCSLzO8JVLDbuiJMmLSVoMB2caGt1G8XHkrJ+VNsOA3UxxeRtb7MhRoVJinMnlb5pTuztZ8zDY3M/PqtjQosbJHnx2/soRziiKhYe67qIkGIjr0UShFdsn5a8mGf2PqOMvq02cBM78BsAfJLw3YysCNRYAdyCXRcQCOR3WgznP6DajKcsJDpdqAIFjtfeYHFRMx7StpVdBe0scB7gPct8RvMnlELnbhHtlNkETMF2VAHeqX4w23kTwT3+AvaSWnbbmVEpdq8P3QHuJBvvEcTf3gpWE7U0ZgF8TuZPquiGTG+C1QHBh6xb8VuB3Ck4XMHs7rgfXh4fok/49T1CHGPG3oPukVM0paoqPk8oBjwI8Vopx8MnhdMuKdYVh9COajVJB0u33aecXhQm16Q9yoQeHXxhPYrF6mgOIndr27tPAlu8eCtKSq2WuydY1mnm3V9knE1xRpFxO2ot8eA9SFBwOOa65IBDYcJ90SS6ee0DnI5qJmYdiqjWM7rG+86YPK3W+wVJzqNx7fRN0i77O5y3FUybB7DpqNHB3MdDuPTgrVUuCwraAboEAb83A7z9fJXS7MMpOP1dimuwQhC2AIQhACEIQAhCEAIQhAIrVQ1pc4w0AknkBuvIe1va91avFE9xhMHmYifASY8fBaP8Aarnns6Yw7TBeNVQ8mTYeZB/4rFZNlhZSfWfZgAOkQXOE7X909etl52szf+THJJt7UcyHIqmIc0x3NUEnwm/QyF6hlWAZREMbA68+c8Nys9i+0FGhTZ+76X94iBaAb2t5eirsN2jruqFxfGqAGjYeHXquSM0mIuMP1N5iMypsdB36JmpnbAJg77Rw4KjNBzWh5F3G03J4ykYKa7iNgL7xP5ZdXzC+5nH5nVD3ObbXwgGOXmqrGZPWxDjUeJN4LuERwO262NPDUqY1AAm19/NNVKweBUc7uQO7wkeUuv8AQLDJC+Gxsvs8zbkhc5+p9Nobf3oLt/ckX2V5S7KgsaalUBzjbSNUgHhMX+itnZvhz3mNdVIJcwNEk2ufLmY95Z3Oe3rhqZTpBu4lxBg8bC2651CPuzPbCPZHzDJXUzMksBA1EBu8CbmOP6wtBRp4egyKnvGILiQCeMQJheYV84quMlxvNtgJ3iNh0CY/fHPMucSTzJPzN1aGOSM1JLpHodTMKPCByEgn9VJwddpuRPosDggXETN7CCN+Ek7BaHLsvqgS3vw0OJE6G9AfjMcAtVKuCU2zZ4bMaYFmAn+Y2Uivi2ubDmXOwDGCfAuBj0VIaWgSZ1m44AA+7MiOf4LGWV3Vz7MEk7F8mAJtHjzV3PijS30XeAyhusVg6zmkEWDp90w4C4kGD58U1mUt7tKoGHbSZaesGY9YXMRmLRVLQf8ALZpYfCzCfUqD2mPtKdQyG1aBh/8AM3g4dfzkom1sryi05Wv0KjBdp6+GqOZiDUe0SNMgweV7EeB+69I7H5szE4eWO1aDoJuLgAgd6+zgLztud15Lg8Qx006rdZcece9bW1wuCLWW9/ZtlbsMazS6W1AxwadwWyHG0i4Ldidk0M2slFMcn+xuUIQvYNwQhCAEIQgBCEIAQhM4uropvd/C1x9BKA8m7Q0vbYt+IqmKQfDRBvAhk9CADHXqo2eZ819M0KTYbYF3Awfh8YFz1VTm2ZOLnU7aQ4RHQRbx3WjyHsyCA6s25g6TNh1jc8V8/kbk9z8nOrlaiZvLsOXv0tufAm3kt/TyKnhqbXOIc9rgS6Yi+4HK/wBFJy3A0KDgGhrTpJmeHGeO538FTZ52yplr20yHWGkzGonhEbDjfhHFSqSb8+CYwUF9RrP3hsglwkdZjpbyWfxeObhHHbU90mwAuRubmO8LBZE9oKjxoYdJ03ItJDb+Rg+qYp4vXBe7hYbkCZP0UOc2XeRPo1vabtKPZllL4vi2jy8llKGILpNcOe3TDWyQNVtJgGLCUvCcgOe/iSrWnhnVRLhPIK8cbn9xnJuTszTsdUpNDWOLQJjTY33kjdUGIc4k8TuV6BX7Paz3N+K63J6VOn3yJDjqcAfACw8uV1aUdngjY2Y/B9nC6DUcROwAk+Ex5WWhxOU0MPTn2ZcHNgwCYvu4mwudzy6IZmtEPOhs1HO/y4BjaAXcBYnZW5DqjC18iR3osTzjTMDzWDcn9xrGCoy+NzoS0aGgtdcCA0NiNINpkE+au6OfUqbC8Q2WgMbG0kkF3SxjjHiqjNKWHw5DHMAOmdYv4SOPNY/G40ucYNogmIn85dFpjhb4K8xNPmGfuqvGl5l1p2a1u1mi8xO94WxyXG08NhvaEkb6ZtqsYdzMkEA7cl5lkdIO1PMnQBAGxJ5n9FqaOHFaqBWLnFjWve4RGn4aYaNvAcAfFX+2VIqruxivmLgKgdZzyzyB7/DyV7+9DEYprZMVqUE7fCRfzaR5rKDEDEGoZDdRq1BygBopNHhdcrY99KpSfMObqcPHUHEeFtv5lG3wVXBNLm3o1bPY5wY9vjz4ie9Pitt+zXtJ+8VxTfIqik/UIs6HM73ieX+rosV2uDSRWpCBUaHA8DIh4HIix8+iuP2X4N9LMqZd/wBzDvfb/Z+o9VfTx/yItG1I9qQhC9k6AQhCAEIQgBCEIAULO2F2HrAbmm8f+pU1NYlkscObSPkofKB5dkmTsbSp6ru9pqJMe8DPG5+uydzXtNTpvdTPvbXsGyfT3TqmVm8yzssa9tMnuuho5d2Jvyv5wsnXruddxJPEm/qvFWNsyc6VInvzmoXOLiXSCLmwkgnbnCiOrSoeu65qkwN+XPwV/lpdFI49xZ4OvpcDwG49QrjJaLXua0873iQbFVWU5Y557wMEAgiPS6vsJk2l5MuDQNpkkjkRz324LKckuEbx07NbgcrpGSJAFuc/n2XK9Q0wWkRyP0VPl9d1Ihzj7SdosW2t48VbVM2abHhBM7D8+6mGWlya/JE4fMmjUHOEfWx5KJj8G6o4hrixnEW787kcvug41moxpB4iAJ8FXYvNmiA14LnOFxBgGZPoqznuJWKlyMVcrbTrMLPdjvGeHT5RzS8bndOk54LhYANAmeZB8bKJmWdMabweIIsRHDzPJYmtVBcTzJgckhBz5ZSUdvQ9nWYurEE2gR4jhKiYfBucJjugTPNSKGF1ODXWkW2V86gBTLNWlrWkF25nc7ceY8At3JQSjEy2NkTAtcxvtnANbb2Y4F2xMD89U6zNSzD1HE/5lWWm0W2G0bAmPEqqzPGl+mJDGiGNJvb4jyJSHTXcGtsA282jn9gix+WRt9EzswJrtjjIdeO6QZ+Sse3FRs0g0AWftFx3QNvBR+yOHh5JBkD+m3mu9rBemOhPXw8FNf5Bt+kkFuvANOpx0gEcgdTwQPSfReofs5wgPsqhF2UNAP8Aq0f/AJ+S87wNL/4bKZkCA4+Bc4u9V7L2Owwbhw4CA6I/0gQPutNNC8lkxReoQhekXBCEIAQhCAi4+ppaCLX+xWexOdOa4DUb9Vf5oO55/YrD13gOlc2STUz0/h+GM73KzTMz48QD8lLoZ0w+9LfmPksYX8k4yqVKyM6Z/D8b6MvnWQVA97msLwXOgtuSJsYF9llMXhHAmWkQJIIgjrderOqkWK457XiHgOBEQQD9VRpM5Z/C0+Ys8tyrLYqNcfdNhxvtBHhf0Rn+UAumkQDwaOk2HkF6LickpFgDJpxMaTtMcD9OqzmY5LVpyQ3XJmWy4zJuRvMXXLOE1K0Vho3FUylyrNAWmW6HgaXem/yVg7MXDrc+n6qnq5HVqvJZLHgfECLzax3HDyXDl2IoMIc3XyIPTYzwWbwt8o3hjfTX7llTzZpmCDG7fdMgjncR90qtnLRsRAPejhMrK08pqvJe5ugG4JO3Uc0xUy5zZAfv0j73Vvw69kxxZZcqJbZnnZ1HQ7hEj7yqV1QkkyfHiutwR/ij/af1S25c4/GP+P8AVaxxqJnLQ55c7Rp9ck3MroZEEkeClU8oP8Y9Cpn+FGw7nz/RS1XRC+HZX2hyhSIgzJjpA4DxF/l4JbKZc0h5md9yDxFlzD5VVAgPp+pj/wCqlVMprEQHU7794/osvls2WhaVuLM1iGy4nhPHkFa5VhgGXtquTyj3R5m/kFMb2RruvqpARPvm/QWVrhez1RrQCG2EWd+q228UcctHkv7WcydgDI23J5kmVU5qPaP22t/ZaNmW1QCWsAPAam78DcqLSyOsXgubue93m/YpGHNmWTTZKra/9F7lGUGqynTECdDecAAEx5ySvWsPRDGtY2zWgAeAEBZLso2nTJc9zWkDS0Ex4n0t6rVMxlM7PYfBw/VdWKKijJ4pR7TH0LjXA7GV1bFAQhCAEIQgI+ObLD5LzzNra+Ylej4gS0+CxGcUYeeq5sy+o9X4XNKbRQYOuYa077kHlz+amMrSSOqgZy4Uga3FosNpgbHok4F5cxlSR34JtxIv5LJOuD6CSjJbvZcOcOZj84LjJ4QenFRMPXmZ3Ul9WNzx8VdcmDg1wOsqmINk8yqmGu5z53Sbf1H6KTNxTH6tNlT3gDBm6hYrJmOjSNMRtxA5g2nqpAbyP2+qW2pzT9SFa+1mdzXIa1R5iHAgwZiIFtQ67W5rMVMpqNPfpVAZiAJ8LieR2XpTa0XTntxxUbEzWOeceKTPK/YGNRYQ07GPlJtKcpED4QZ6m1+C9M9gyI0yJBAIsCDIjoqoZBS9o52hhY5t2xMOBF2xzH06qux+DeOqg73Iw7XDl9PzinWP5C/PitdjOy1JzTo7rtwdxPKOR/OSpq/Ziq090tcNpB0n0db5lVcJI3hnwy80QKWIA4GOMbpbMYeBj85+icrZVXY0F1JxGwiHHwhpP0VY2oPw+Sq7RvHZLrkn/vpmxn86pf8AiB4lw8P0Vc2tJtuLc/RcdWtPFQaJR9Fj/ijybOMcrqQ3Mni5VEagnff8hd9tHFV5L7YPwaKlmFYjUGEtgmdrcd05Sz2SBdZN2JPM+EpdMkXPooUpE/hoPtI2tDtFBsT9FeYLtHUMS90eJXnGGxj4LWmGn3oAkjkTErTZNWmAVpHJL2efq9JijG3E9LwGZucLlTf34c1msC61k7XrQFs8skj5DPCO7hF4M2GtrbEkgKyWK7PD2uKB4MBcfoB858ltVfTzlOLcjlkcIWYznDS2eIsVqFWZhSuRzuPv+dVbMuma6fJsmmYLMGDSZEx/ZUWW5oGltOC0zAEEgm5tO39Fq8fh4JWfzzAtOh1hBEcLrnkubPrdPNTjt9jtAAF0mTMyep5JH74S4Ws1x1H88VCzKk6lTLgZJu7x4JLKTqbi8EGd+Ez04KttcHUoRdu79Ghw2KDxI2kp0OlUFN2kaJ96SOZUrD1tLGybjcLRTOeenS5iWundckjnedvNMsxTTx4BNNxQIDuAfCtaMfly9Ep7/Pnz6pJfYSmxiQ4+E/3TeJd3CRYwSobJUOUmPmpwT9HEAW4KlOLDwwtuePp+qhV860ktE642PCDdV3pGv4Zy4NMMTeFI9oFRYTEaoMRz6nipoeQbKykYZMFOi2pwY+1uqcfkFCvBfTaSLg9esRI8bKtoVz+it8uxHVXTXk4s0ZwVxdFdi/2e0XEmlLCdjJcJ6tJ+i8szrLMRh31qNZmg3NM7tcD/AAO2InzE3hfRFB0gKHm+Ao12aa1Nr2gyAeB5g7hRkUUrOPF8RywlU22v5PmyvVe6mHgd4TI48pH1hcpVnENkETxWqzfCU/auNJopsuAJJmHOEkuJMn9FWlrIjgD6FcrmpI+l0lzSyRb5QxTDWCTd3pCGVNRupWhj4J5+f9lxzACSAFU9BTodot5K3ylveCrMOJWhyKjJHyVkjj1WWoOzaYMQ1cxj4EpyiIATGLk2FybAcydlebpHxeV3IvOyeGimanGof/Vth85Pmr1M4OgKdNrB8LQPQJ5dsI7YpHKwTGLpahbcXH3CfQrSW5UyDLZnhpEhZTNcJquTGmV6FjaEHodvHkspnGAnpPJcj9M934dqeUmzKYPEyw6hqOqw224qvxVJ1So4gEM58CVoK2A1VGx3Q0T/AESK8v1028Nvv9Fnt9n0Mc0bbiu+/wAipYIir8VOZHAtiAPn8lDzHEzV7l2VKdgODufyVlg8v/ytDj3rz9R9k5haVJgaeMQNXnxUUy26Pa7KDBjENNN1o16XA/wSSD4ifmlV6znuDmE6SSYHwvE/cT5q8rVwRAjfhwsomCwwpsl52JN+AJ6KaJja5/v99nMrxpdTe5w7zN442uPzkpjseDT1AiNLiL7gbqFica1nukAB3fi5i4M+ag5qNAbQaAGkgtcDJknb86JZSv3/ALRPy/B+0ouNNw1yS3pylTa2XtrtY9w01ARqjiRuE5lmD9mBFgYmOBVhovYdTHNWjFUZZcjcrbIxow63mOv2P9E6ATP080+Nr8fpzTcAbkxHAbwrUZbmwouI0k7Qem5PorbLDJ3t+T4KtDAN9uHPnFvP0VhgGAGeJvHO6k589OLNdhfdUbNK2mm48gfon8P7oWW/aBjtFDSDd7gCP5eKxy/VwfNZPuZ5nj3aQWk3bEXkEEn57H1UCtWLtxcgBx2mPdJA4gWn+szMe7VUc42mPkAN03ptb1VKPt9FBQwQT9L/AINUxsSnIk7eSep0CeHirLBZcTf88FKRtkyxjyyPgMLJt/ZbHJcFa42SMtywiCRC0NCjpCuuD5/Xa3dwhTjAUvs9gtbvauFmzp6nn5fXwTOEwbqzo2aPeP2HVamlTDQGtEACAFphhve59Hz85CkIQuwzBCEIBFWmHAgqkxeHk6TuPn1CvlFx1HUJ4jY/bwWOXG5crs0xzcHaMfi8LBMBVOHw5BeTu4ythUYHiCIIVXiMIQudNM9zTatONGYaDrfIsdKgUsv1teOIdZaSphoMxdIpUYJtup2nqR1NK4/l/BlMZg3Ne5rJEN1emxUPLNbm/wCaI9sDY2gjukee/otnVw41E8YhV+Y0wNBA9029FVwo6Yane0n6KWnlIplmozYhxNyT18VaHBM0z70EFvrZOUaGsX3j7pAp6DtI4jl/RSkQ5XxfJLoVg4WEdOUbp/brP6KDgW3I48OondWDGxHjH2Vkc+VJOkJjjxgdOn54JTmahHLwFrc/L8lLFPy58OdgnWUJM8FYxc0jlFgf+fnVW2W4Mki1haUYPAbcB0V5SYGBQ3XZ5up1NKoi3WC807aYoVKur4WAx1/CtP2lzg6v3ejd598j4Ry8T9FQYjJTUs4kxxvfqsq5s8zDFZMiUuvJgTQc7vOJ/vurHA4AkbHzC2NHs6BbgrfD5c0cFCifSZPikIqomWwWTE7jwV/g8qiCrZtIBc9rJ0tEnoptI8rPr5zOtpgKVg8C6r/Kzi7n0b+qfwOXj3qhBP8ACNvPn9PFXIqBbQwuXMjzJ5LChRaxoa0QAnEgPXdS6qoyFIXJXUAIQhAC44SuoQFVjsCfeZuoFLEBx0uEO5H7LSKHjMuZU3F+fFY5MKlyuGXjNopq+CB2UCrgYVo/CVqZt32+jv0KSMUNnCDyNlztyjxJHbj1cl2UNajfZQsbhrWG30Wr/d2FNV8AOClSTO/HropoyOEpnUU7Vw8248FeuyyDIC4cD0Uo6nq4t2jO08CW3v0j5/JTqAmPy6txlx5J+hlqlcGeTWRa5K3D4a8q1weAG5Hgp1HDBqec9rRJgAI5JHm5tW5dAykAqXtBm/s+5TvUO3Jv8xU41Kla1EQ3/wAhsP8AbzSqXZijBDwXk+8Sd/6KVjc+WcEpW+TH5dUo05JqNc513HUDfxU1ub0f/Iz/AJD9VpB2Uwv/AIgnG9m8ONqYR4JPyWWRJUjLuzyiPjB8JP0USv2ob8FOo7y0j53+S3AyKiPgCW3J6Q+AKVp35YeRHmtTNMTV2boHS59T+il4CjXHEr0QZdTHwhKGDZyV44lHoo5mawQq8Vb0Wu4qwGHA4JQphbIrZHYCngl6F3SpIEtKdCSGpSgAhCEAIQhACEIQHITVXDNcIIB8QnkICrqZM34CW+Bt6Gyi1cHVbtD/AD0lXyIWUsMJeCbZlKmY+z/6jHt/2kj1bKSO0eG41GjxkfVampRB3Cr8RkVF/vMafJZ/hkumW3lK7tNhR/3W+V/okf8A9Vh/hcT4NP3Cn1OyGHPwwmz2QpDZPkP2TuE4bNBUNjA9Srahh6boJGo83X9BsPRV1Ps8GbKywuHLVrDGolWye0pSRTS1oVBCEIAQhCAEIQgBCEIAQhCAEIQgBCEIAQhCAEIQgBCEIAQhCAEIQgBCEIAXIQhAdQhCAEIQgBCEIAQhCAEIQgBCEIAQhCA/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pic>
        <p:nvPicPr>
          <p:cNvPr id="29704" name="Picture 13" descr="http://www.phytomare.com.br/blog/wp-content/uploads/2014/01/melanc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3" y="1412875"/>
            <a:ext cx="1651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aixaDeTexto 33"/>
          <p:cNvSpPr txBox="1"/>
          <p:nvPr/>
        </p:nvSpPr>
        <p:spPr>
          <a:xfrm>
            <a:off x="2051050" y="1692275"/>
            <a:ext cx="25209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latin typeface="+mn-lt"/>
                <a:cs typeface="+mn-cs"/>
              </a:rPr>
              <a:t>8, 16, 24 </a:t>
            </a:r>
            <a:r>
              <a:rPr lang="pt-PT" b="1" dirty="0" err="1">
                <a:latin typeface="+mn-lt"/>
                <a:cs typeface="+mn-cs"/>
              </a:rPr>
              <a:t>and</a:t>
            </a:r>
            <a:r>
              <a:rPr lang="pt-PT" b="1" dirty="0">
                <a:latin typeface="+mn-lt"/>
                <a:cs typeface="+mn-cs"/>
              </a:rPr>
              <a:t> 60 </a:t>
            </a:r>
            <a:r>
              <a:rPr lang="pt-PT" b="1" dirty="0" err="1">
                <a:latin typeface="+mn-lt"/>
                <a:cs typeface="+mn-cs"/>
              </a:rPr>
              <a:t>hours</a:t>
            </a:r>
            <a:r>
              <a:rPr lang="pt-PT" b="1" dirty="0">
                <a:latin typeface="+mn-lt"/>
                <a:cs typeface="+mn-cs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dirty="0">
                <a:latin typeface="+mn-lt"/>
                <a:cs typeface="+mn-cs"/>
              </a:rPr>
              <a:t>0.1 </a:t>
            </a:r>
            <a:r>
              <a:rPr lang="pt-PT" dirty="0" err="1">
                <a:latin typeface="+mn-lt"/>
                <a:cs typeface="+mn-cs"/>
              </a:rPr>
              <a:t>MPa</a:t>
            </a:r>
            <a:r>
              <a:rPr lang="pt-PT" dirty="0">
                <a:latin typeface="+mn-lt"/>
                <a:cs typeface="+mn-cs"/>
              </a:rPr>
              <a:t> </a:t>
            </a:r>
            <a:r>
              <a:rPr lang="pt-PT" dirty="0" err="1">
                <a:latin typeface="+mn-lt"/>
                <a:cs typeface="+mn-cs"/>
              </a:rPr>
              <a:t>at</a:t>
            </a:r>
            <a:r>
              <a:rPr lang="pt-PT" dirty="0">
                <a:latin typeface="+mn-lt"/>
                <a:cs typeface="+mn-cs"/>
              </a:rPr>
              <a:t> 5 </a:t>
            </a:r>
            <a:r>
              <a:rPr lang="pt-PT" baseline="30000" dirty="0" err="1">
                <a:latin typeface="+mn-lt"/>
                <a:cs typeface="+mn-cs"/>
              </a:rPr>
              <a:t>o</a:t>
            </a:r>
            <a:r>
              <a:rPr lang="pt-PT" dirty="0" err="1">
                <a:latin typeface="+mn-lt"/>
                <a:cs typeface="+mn-cs"/>
              </a:rPr>
              <a:t>C</a:t>
            </a:r>
            <a:endParaRPr lang="pt-PT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dirty="0">
                <a:latin typeface="+mn-lt"/>
                <a:cs typeface="+mn-cs"/>
              </a:rPr>
              <a:t>100 </a:t>
            </a:r>
            <a:r>
              <a:rPr lang="pt-PT" dirty="0" err="1">
                <a:latin typeface="+mn-lt"/>
                <a:cs typeface="+mn-cs"/>
              </a:rPr>
              <a:t>MPa</a:t>
            </a:r>
            <a:r>
              <a:rPr lang="pt-PT" dirty="0">
                <a:latin typeface="+mn-lt"/>
                <a:cs typeface="+mn-cs"/>
              </a:rPr>
              <a:t> </a:t>
            </a:r>
            <a:r>
              <a:rPr lang="pt-PT" dirty="0" err="1">
                <a:latin typeface="+mn-lt"/>
                <a:cs typeface="+mn-cs"/>
              </a:rPr>
              <a:t>at</a:t>
            </a:r>
            <a:r>
              <a:rPr lang="pt-PT" dirty="0">
                <a:latin typeface="+mn-lt"/>
                <a:cs typeface="+mn-cs"/>
              </a:rPr>
              <a:t> ≈ 20 </a:t>
            </a:r>
            <a:r>
              <a:rPr lang="pt-PT" baseline="30000" dirty="0" err="1">
                <a:latin typeface="+mn-lt"/>
                <a:cs typeface="+mn-cs"/>
              </a:rPr>
              <a:t>o</a:t>
            </a:r>
            <a:r>
              <a:rPr lang="pt-PT" dirty="0" err="1">
                <a:latin typeface="+mn-lt"/>
                <a:cs typeface="+mn-cs"/>
              </a:rPr>
              <a:t>C</a:t>
            </a:r>
            <a:endParaRPr lang="pt-PT" dirty="0">
              <a:latin typeface="+mn-lt"/>
              <a:cs typeface="+mn-cs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250825" y="1268413"/>
            <a:ext cx="5041900" cy="162718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31" name="Seta para a direita 30"/>
          <p:cNvSpPr/>
          <p:nvPr/>
        </p:nvSpPr>
        <p:spPr>
          <a:xfrm>
            <a:off x="4427538" y="3541713"/>
            <a:ext cx="865187" cy="4095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30" name="Rectângulo 29"/>
          <p:cNvSpPr/>
          <p:nvPr/>
        </p:nvSpPr>
        <p:spPr>
          <a:xfrm>
            <a:off x="4284663" y="2909888"/>
            <a:ext cx="215900" cy="16700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grpSp>
        <p:nvGrpSpPr>
          <p:cNvPr id="29709" name="Grupo 14335"/>
          <p:cNvGrpSpPr>
            <a:grpSpLocks/>
          </p:cNvGrpSpPr>
          <p:nvPr/>
        </p:nvGrpSpPr>
        <p:grpSpPr bwMode="auto">
          <a:xfrm>
            <a:off x="5651500" y="1576388"/>
            <a:ext cx="3173413" cy="4340225"/>
            <a:chOff x="5652120" y="1977025"/>
            <a:chExt cx="3172590" cy="4339844"/>
          </a:xfrm>
        </p:grpSpPr>
        <p:sp>
          <p:nvSpPr>
            <p:cNvPr id="42" name="CaixaDeTexto 41"/>
            <p:cNvSpPr txBox="1"/>
            <p:nvPr/>
          </p:nvSpPr>
          <p:spPr>
            <a:xfrm>
              <a:off x="5656882" y="1977025"/>
              <a:ext cx="3167828" cy="17540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b="1" dirty="0" err="1">
                  <a:latin typeface="+mn-lt"/>
                  <a:cs typeface="+mn-cs"/>
                </a:rPr>
                <a:t>Microbiological</a:t>
              </a:r>
              <a:r>
                <a:rPr lang="pt-PT" b="1" dirty="0">
                  <a:latin typeface="+mn-lt"/>
                  <a:cs typeface="+mn-cs"/>
                </a:rPr>
                <a:t> </a:t>
              </a:r>
              <a:r>
                <a:rPr lang="pt-PT" b="1" dirty="0" err="1">
                  <a:latin typeface="+mn-lt"/>
                  <a:cs typeface="+mn-cs"/>
                </a:rPr>
                <a:t>Analyses</a:t>
              </a:r>
              <a:r>
                <a:rPr lang="pt-PT" b="1" dirty="0">
                  <a:latin typeface="+mn-lt"/>
                  <a:cs typeface="+mn-cs"/>
                </a:rPr>
                <a:t>: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PT" dirty="0">
                  <a:latin typeface="+mn-lt"/>
                  <a:cs typeface="+mn-cs"/>
                </a:rPr>
                <a:t>Total </a:t>
              </a:r>
              <a:r>
                <a:rPr lang="pt-PT" dirty="0" err="1">
                  <a:latin typeface="+mn-lt"/>
                  <a:cs typeface="+mn-cs"/>
                </a:rPr>
                <a:t>aerobic</a:t>
              </a:r>
              <a:r>
                <a:rPr lang="pt-PT" dirty="0">
                  <a:latin typeface="+mn-lt"/>
                  <a:cs typeface="+mn-cs"/>
                </a:rPr>
                <a:t> </a:t>
              </a:r>
              <a:r>
                <a:rPr lang="pt-PT" dirty="0" err="1">
                  <a:latin typeface="+mn-lt"/>
                  <a:cs typeface="+mn-cs"/>
                </a:rPr>
                <a:t>mesophiles</a:t>
              </a:r>
              <a:endParaRPr lang="pt-PT" dirty="0">
                <a:latin typeface="+mn-lt"/>
                <a:cs typeface="+mn-cs"/>
              </a:endParaRP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PT" i="1" dirty="0" err="1">
                  <a:latin typeface="+mn-lt"/>
                  <a:cs typeface="+mn-cs"/>
                </a:rPr>
                <a:t>Enterobacteriaceae</a:t>
              </a:r>
              <a:endParaRPr lang="pt-PT" i="1" dirty="0">
                <a:latin typeface="+mn-lt"/>
                <a:cs typeface="+mn-cs"/>
              </a:endParaRP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PT" dirty="0" err="1">
                  <a:latin typeface="+mn-lt"/>
                  <a:cs typeface="+mn-cs"/>
                </a:rPr>
                <a:t>Yeasts</a:t>
              </a:r>
              <a:r>
                <a:rPr lang="pt-PT" dirty="0">
                  <a:latin typeface="+mn-lt"/>
                  <a:cs typeface="+mn-cs"/>
                </a:rPr>
                <a:t> </a:t>
              </a:r>
              <a:r>
                <a:rPr lang="pt-PT" dirty="0" err="1">
                  <a:latin typeface="+mn-lt"/>
                  <a:cs typeface="+mn-cs"/>
                </a:rPr>
                <a:t>and</a:t>
              </a:r>
              <a:r>
                <a:rPr lang="pt-PT" dirty="0">
                  <a:latin typeface="+mn-lt"/>
                  <a:cs typeface="+mn-cs"/>
                </a:rPr>
                <a:t> </a:t>
              </a:r>
              <a:r>
                <a:rPr lang="pt-PT" dirty="0" err="1">
                  <a:latin typeface="+mn-lt"/>
                  <a:cs typeface="+mn-cs"/>
                </a:rPr>
                <a:t>moulds</a:t>
              </a:r>
              <a:endParaRPr lang="pt-PT" dirty="0">
                <a:latin typeface="+mn-lt"/>
                <a:cs typeface="+mn-cs"/>
              </a:endParaRP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5652120" y="3731058"/>
              <a:ext cx="3167828" cy="25858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b="1" dirty="0" err="1">
                  <a:latin typeface="+mn-lt"/>
                  <a:cs typeface="+mn-cs"/>
                </a:rPr>
                <a:t>Physicochemical</a:t>
              </a:r>
              <a:r>
                <a:rPr lang="pt-PT" b="1" dirty="0">
                  <a:latin typeface="+mn-lt"/>
                  <a:cs typeface="+mn-cs"/>
                </a:rPr>
                <a:t> </a:t>
              </a:r>
              <a:r>
                <a:rPr lang="pt-PT" b="1" dirty="0" err="1">
                  <a:latin typeface="+mn-lt"/>
                  <a:cs typeface="+mn-cs"/>
                </a:rPr>
                <a:t>Analyses</a:t>
              </a:r>
              <a:r>
                <a:rPr lang="pt-PT" b="1" dirty="0">
                  <a:latin typeface="+mn-lt"/>
                  <a:cs typeface="+mn-cs"/>
                </a:rPr>
                <a:t>: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PT" dirty="0">
                  <a:latin typeface="+mn-lt"/>
                  <a:cs typeface="+mn-cs"/>
                </a:rPr>
                <a:t>pH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PT" dirty="0" err="1">
                  <a:latin typeface="+mn-lt"/>
                  <a:cs typeface="+mn-cs"/>
                </a:rPr>
                <a:t>Titratable</a:t>
              </a:r>
              <a:r>
                <a:rPr lang="pt-PT" dirty="0">
                  <a:latin typeface="+mn-lt"/>
                  <a:cs typeface="+mn-cs"/>
                </a:rPr>
                <a:t> </a:t>
              </a:r>
              <a:r>
                <a:rPr lang="pt-PT" dirty="0" err="1">
                  <a:latin typeface="+mn-lt"/>
                  <a:cs typeface="+mn-cs"/>
                </a:rPr>
                <a:t>acidity</a:t>
              </a:r>
              <a:endParaRPr lang="pt-PT" dirty="0">
                <a:latin typeface="+mn-lt"/>
                <a:cs typeface="+mn-cs"/>
              </a:endParaRP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PT" dirty="0" err="1">
                  <a:latin typeface="+mn-lt"/>
                  <a:cs typeface="+mn-cs"/>
                </a:rPr>
                <a:t>Browning</a:t>
              </a:r>
              <a:r>
                <a:rPr lang="pt-PT" dirty="0">
                  <a:latin typeface="+mn-lt"/>
                  <a:cs typeface="+mn-cs"/>
                </a:rPr>
                <a:t> </a:t>
              </a:r>
              <a:r>
                <a:rPr lang="pt-PT" dirty="0" err="1">
                  <a:latin typeface="+mn-lt"/>
                  <a:cs typeface="+mn-cs"/>
                </a:rPr>
                <a:t>degree</a:t>
              </a:r>
              <a:endParaRPr lang="pt-PT" dirty="0">
                <a:latin typeface="+mn-lt"/>
                <a:cs typeface="+mn-cs"/>
              </a:endParaRP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PT" dirty="0" err="1">
                  <a:latin typeface="+mn-lt"/>
                  <a:cs typeface="+mn-cs"/>
                </a:rPr>
                <a:t>Cloudiness</a:t>
              </a:r>
              <a:endParaRPr lang="pt-PT" dirty="0">
                <a:latin typeface="+mn-lt"/>
                <a:cs typeface="+mn-cs"/>
              </a:endParaRP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PT" dirty="0">
                  <a:latin typeface="+mn-lt"/>
                  <a:cs typeface="+mn-cs"/>
                </a:rPr>
                <a:t>Total </a:t>
              </a:r>
              <a:r>
                <a:rPr lang="pt-PT" dirty="0" err="1">
                  <a:latin typeface="+mn-lt"/>
                  <a:cs typeface="+mn-cs"/>
                </a:rPr>
                <a:t>soluble</a:t>
              </a:r>
              <a:r>
                <a:rPr lang="pt-PT" dirty="0">
                  <a:latin typeface="+mn-lt"/>
                  <a:cs typeface="+mn-cs"/>
                </a:rPr>
                <a:t> </a:t>
              </a:r>
              <a:r>
                <a:rPr lang="pt-PT" dirty="0" err="1">
                  <a:latin typeface="+mn-lt"/>
                  <a:cs typeface="+mn-cs"/>
                </a:rPr>
                <a:t>solids</a:t>
              </a:r>
              <a:endParaRPr lang="pt-PT" dirty="0">
                <a:latin typeface="+mn-lt"/>
                <a:cs typeface="+mn-cs"/>
              </a:endParaRPr>
            </a:p>
          </p:txBody>
        </p:sp>
      </p:grpSp>
      <p:cxnSp>
        <p:nvCxnSpPr>
          <p:cNvPr id="14338" name="Conexão recta 14337"/>
          <p:cNvCxnSpPr/>
          <p:nvPr/>
        </p:nvCxnSpPr>
        <p:spPr>
          <a:xfrm>
            <a:off x="5580063" y="1576388"/>
            <a:ext cx="0" cy="43402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1" name="CaixaDeTexto 14338"/>
          <p:cNvSpPr txBox="1">
            <a:spLocks noChangeArrowheads="1"/>
          </p:cNvSpPr>
          <p:nvPr/>
        </p:nvSpPr>
        <p:spPr bwMode="auto">
          <a:xfrm>
            <a:off x="319088" y="1258888"/>
            <a:ext cx="436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>
                <a:latin typeface="Calibri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1286</Words>
  <Application>Microsoft Office PowerPoint</Application>
  <PresentationFormat>On-screen Show (4:3)</PresentationFormat>
  <Paragraphs>265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Tema do Office</vt:lpstr>
      <vt:lpstr>Storage of foods under mild pressure (hyperbaric storage) at variable (uncontrolled) room temperature – a possible new preservation concept and an alternative to refrigeration</vt:lpstr>
      <vt:lpstr>Introduction</vt:lpstr>
      <vt:lpstr>Introduction</vt:lpstr>
      <vt:lpstr>Introduction</vt:lpstr>
      <vt:lpstr>Introduction</vt:lpstr>
      <vt:lpstr>Introduction</vt:lpstr>
      <vt:lpstr>Introduction</vt:lpstr>
      <vt:lpstr>Experimental Strategy and Methods</vt:lpstr>
      <vt:lpstr>Methodology</vt:lpstr>
      <vt:lpstr>Slide 10</vt:lpstr>
      <vt:lpstr>Slide 11</vt:lpstr>
      <vt:lpstr>Slide 12</vt:lpstr>
      <vt:lpstr>Slide 13</vt:lpstr>
      <vt:lpstr>Slide 14</vt:lpstr>
      <vt:lpstr>Slide 15</vt:lpstr>
      <vt:lpstr>Methodology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Further Research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</dc:title>
  <dc:creator>RitaLopes</dc:creator>
  <cp:lastModifiedBy>Jorge Saraiva</cp:lastModifiedBy>
  <cp:revision>249</cp:revision>
  <dcterms:created xsi:type="dcterms:W3CDTF">2014-06-26T13:19:50Z</dcterms:created>
  <dcterms:modified xsi:type="dcterms:W3CDTF">2014-07-21T20:25:46Z</dcterms:modified>
</cp:coreProperties>
</file>