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8" r:id="rId1"/>
    <p:sldMasterId id="2147483780" r:id="rId2"/>
  </p:sldMasterIdLst>
  <p:notesMasterIdLst>
    <p:notesMasterId r:id="rId42"/>
  </p:notesMasterIdLst>
  <p:handoutMasterIdLst>
    <p:handoutMasterId r:id="rId43"/>
  </p:handoutMasterIdLst>
  <p:sldIdLst>
    <p:sldId id="311" r:id="rId3"/>
    <p:sldId id="312" r:id="rId4"/>
    <p:sldId id="256" r:id="rId5"/>
    <p:sldId id="291" r:id="rId6"/>
    <p:sldId id="278" r:id="rId7"/>
    <p:sldId id="300" r:id="rId8"/>
    <p:sldId id="299" r:id="rId9"/>
    <p:sldId id="303" r:id="rId10"/>
    <p:sldId id="309" r:id="rId11"/>
    <p:sldId id="304" r:id="rId12"/>
    <p:sldId id="258" r:id="rId13"/>
    <p:sldId id="310" r:id="rId14"/>
    <p:sldId id="277" r:id="rId15"/>
    <p:sldId id="280" r:id="rId16"/>
    <p:sldId id="305" r:id="rId17"/>
    <p:sldId id="279" r:id="rId18"/>
    <p:sldId id="297" r:id="rId19"/>
    <p:sldId id="287" r:id="rId20"/>
    <p:sldId id="274" r:id="rId21"/>
    <p:sldId id="293" r:id="rId22"/>
    <p:sldId id="290" r:id="rId23"/>
    <p:sldId id="306" r:id="rId24"/>
    <p:sldId id="301" r:id="rId25"/>
    <p:sldId id="289" r:id="rId26"/>
    <p:sldId id="307" r:id="rId27"/>
    <p:sldId id="273" r:id="rId28"/>
    <p:sldId id="272" r:id="rId29"/>
    <p:sldId id="264" r:id="rId30"/>
    <p:sldId id="267" r:id="rId31"/>
    <p:sldId id="269" r:id="rId32"/>
    <p:sldId id="302" r:id="rId33"/>
    <p:sldId id="295" r:id="rId34"/>
    <p:sldId id="292" r:id="rId35"/>
    <p:sldId id="257" r:id="rId36"/>
    <p:sldId id="294" r:id="rId37"/>
    <p:sldId id="296" r:id="rId38"/>
    <p:sldId id="298" r:id="rId39"/>
    <p:sldId id="308" r:id="rId40"/>
    <p:sldId id="313" r:id="rId41"/>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929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279" autoAdjust="0"/>
  </p:normalViewPr>
  <p:slideViewPr>
    <p:cSldViewPr>
      <p:cViewPr>
        <p:scale>
          <a:sx n="66" d="100"/>
          <a:sy n="66" d="100"/>
        </p:scale>
        <p:origin x="-1506" y="-174"/>
      </p:cViewPr>
      <p:guideLst>
        <p:guide orient="horz" pos="2160"/>
        <p:guide pos="288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handoutMaster" Target="handoutMasters/handoutMaster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969368A-A81D-4D5B-9E3F-2F3DD7A015A2}" type="datetimeFigureOut">
              <a:rPr lang="en-US" smtClean="0"/>
              <a:pPr/>
              <a:t>10/10/2014</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FB71E65-BB70-47D6-AA3E-BB4BEC17D842}" type="slidenum">
              <a:rPr lang="en-US" smtClean="0"/>
              <a:pPr/>
              <a:t>‹#›</a:t>
            </a:fld>
            <a:endParaRPr lang="en-US"/>
          </a:p>
        </p:txBody>
      </p:sp>
    </p:spTree>
    <p:extLst>
      <p:ext uri="{BB962C8B-B14F-4D97-AF65-F5344CB8AC3E}">
        <p14:creationId xmlns:p14="http://schemas.microsoft.com/office/powerpoint/2010/main" val="21924064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5138"/>
          </a:xfrm>
          <a:prstGeom prst="rect">
            <a:avLst/>
          </a:prstGeom>
        </p:spPr>
        <p:txBody>
          <a:bodyPr vert="horz" lIns="91440" tIns="45720" rIns="91440" bIns="45720" rtlCol="0"/>
          <a:lstStyle>
            <a:lvl1pPr algn="r">
              <a:defRPr sz="1200"/>
            </a:lvl1pPr>
          </a:lstStyle>
          <a:p>
            <a:fld id="{7E93A28D-E230-41CC-B454-7D2F62F1BAAE}" type="datetimeFigureOut">
              <a:rPr lang="en-US" smtClean="0"/>
              <a:pPr/>
              <a:t>10/10/2014</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16425"/>
            <a:ext cx="5607050" cy="41830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5138"/>
          </a:xfrm>
          <a:prstGeom prst="rect">
            <a:avLst/>
          </a:prstGeom>
        </p:spPr>
        <p:txBody>
          <a:bodyPr vert="horz" lIns="91440" tIns="45720" rIns="91440" bIns="45720" rtlCol="0" anchor="b"/>
          <a:lstStyle>
            <a:lvl1pPr algn="r">
              <a:defRPr sz="1200"/>
            </a:lvl1pPr>
          </a:lstStyle>
          <a:p>
            <a:fld id="{B249B8C1-90F2-4E66-B4C3-15536A136FA5}" type="slidenum">
              <a:rPr lang="en-US" smtClean="0"/>
              <a:pPr/>
              <a:t>‹#›</a:t>
            </a:fld>
            <a:endParaRPr lang="en-US"/>
          </a:p>
        </p:txBody>
      </p:sp>
    </p:spTree>
    <p:extLst>
      <p:ext uri="{BB962C8B-B14F-4D97-AF65-F5344CB8AC3E}">
        <p14:creationId xmlns:p14="http://schemas.microsoft.com/office/powerpoint/2010/main" val="189007470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Update with photo of me lecturing and a Before </a:t>
            </a:r>
            <a:r>
              <a:rPr lang="en-US" dirty="0" err="1" smtClean="0"/>
              <a:t>pic</a:t>
            </a:r>
            <a:endParaRPr lang="en-US" dirty="0"/>
          </a:p>
        </p:txBody>
      </p:sp>
      <p:sp>
        <p:nvSpPr>
          <p:cNvPr id="4" name="Slide Number Placeholder 3"/>
          <p:cNvSpPr>
            <a:spLocks noGrp="1"/>
          </p:cNvSpPr>
          <p:nvPr>
            <p:ph type="sldNum" sz="quarter" idx="10"/>
          </p:nvPr>
        </p:nvSpPr>
        <p:spPr/>
        <p:txBody>
          <a:bodyPr/>
          <a:lstStyle/>
          <a:p>
            <a:fld id="{B249B8C1-90F2-4E66-B4C3-15536A136FA5}" type="slidenum">
              <a:rPr lang="en-US" smtClean="0"/>
              <a:pPr/>
              <a:t>4</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Remove</a:t>
            </a:r>
            <a:r>
              <a:rPr lang="en-US" baseline="0" dirty="0" smtClean="0"/>
              <a:t> watermark, indicate  ‘before’  and </a:t>
            </a:r>
          </a:p>
          <a:p>
            <a:r>
              <a:rPr lang="en-US" baseline="0" dirty="0" smtClean="0"/>
              <a:t>‘after’ .  Move lower before to upper  and place after of the same pose below</a:t>
            </a:r>
            <a:endParaRPr lang="en-US" dirty="0"/>
          </a:p>
        </p:txBody>
      </p:sp>
      <p:sp>
        <p:nvSpPr>
          <p:cNvPr id="4" name="Slide Number Placeholder 3"/>
          <p:cNvSpPr>
            <a:spLocks noGrp="1"/>
          </p:cNvSpPr>
          <p:nvPr>
            <p:ph type="sldNum" sz="quarter" idx="10"/>
          </p:nvPr>
        </p:nvSpPr>
        <p:spPr/>
        <p:txBody>
          <a:bodyPr/>
          <a:lstStyle/>
          <a:p>
            <a:fld id="{B249B8C1-90F2-4E66-B4C3-15536A136FA5}" type="slidenum">
              <a:rPr lang="en-US" smtClean="0"/>
              <a:pPr/>
              <a:t>7</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55000" lnSpcReduction="20000"/>
          </a:bodyPr>
          <a:lstStyle/>
          <a:p>
            <a:pPr fontAlgn="base"/>
            <a:r>
              <a:rPr lang="en-US" sz="1200" b="1" u="sng" kern="1200" dirty="0" smtClean="0">
                <a:solidFill>
                  <a:schemeClr val="tx1"/>
                </a:solidFill>
                <a:latin typeface="+mn-lt"/>
                <a:ea typeface="+mn-ea"/>
                <a:cs typeface="+mn-cs"/>
              </a:rPr>
              <a:t>The Evolution of Low Level Laser Light Hair Therapy Device: The Ultimate Anti-Aging Treatment For Thinning Hair</a:t>
            </a:r>
            <a:endParaRPr lang="en-US" sz="1200" kern="1200" dirty="0" smtClean="0">
              <a:solidFill>
                <a:schemeClr val="tx1"/>
              </a:solidFill>
              <a:latin typeface="+mn-lt"/>
              <a:ea typeface="+mn-ea"/>
              <a:cs typeface="+mn-cs"/>
            </a:endParaRPr>
          </a:p>
          <a:p>
            <a:pPr fontAlgn="base"/>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By John Vincent, </a:t>
            </a:r>
          </a:p>
          <a:p>
            <a:pPr fontAlgn="base"/>
            <a:r>
              <a:rPr lang="en-US" sz="1200" kern="1200" dirty="0" smtClean="0">
                <a:solidFill>
                  <a:schemeClr val="tx1"/>
                </a:solidFill>
                <a:latin typeface="+mn-lt"/>
                <a:ea typeface="+mn-ea"/>
                <a:cs typeface="+mn-cs"/>
              </a:rPr>
              <a:t>American Hair Loss Council Master Certified Hair Restoration Specialist</a:t>
            </a:r>
          </a:p>
          <a:p>
            <a:pPr fontAlgn="base"/>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LLLT devices, like most electronic products, have evolved greatly since they were introduced in to the U.S. more than two decades ago. </a:t>
            </a:r>
          </a:p>
          <a:p>
            <a:pPr lvl="0"/>
            <a:r>
              <a:rPr lang="en-US" sz="1200" kern="1200" dirty="0" smtClean="0">
                <a:solidFill>
                  <a:schemeClr val="tx1"/>
                </a:solidFill>
                <a:latin typeface="+mn-lt"/>
                <a:ea typeface="+mn-ea"/>
                <a:cs typeface="+mn-cs"/>
              </a:rPr>
              <a:t>The first LLLT machines were large and bulky, contained in-the-neighborhood of two dozen laser diodes and were placed in a rotating mechanism to allow the few number of diodes to cover the entire scalp.  The machine had to be lowered to a position which enclosed the client’s hair bearing area.  For some patients, that led to a sense of claustrophobia.  These machines were very expensive and were typically located in salons and clinics.</a:t>
            </a:r>
          </a:p>
          <a:p>
            <a:pPr lvl="0"/>
            <a:r>
              <a:rPr lang="en-US" sz="1200" kern="1200" dirty="0" smtClean="0">
                <a:solidFill>
                  <a:schemeClr val="tx1"/>
                </a:solidFill>
                <a:latin typeface="+mn-lt"/>
                <a:ea typeface="+mn-ea"/>
                <a:cs typeface="+mn-cs"/>
              </a:rPr>
              <a:t>Next, flat panel lasers were introduced in the market place. These comparatively sleek surfaces- with no moving parts other than the adjustable arms to hold the head unit--contained upwards of a 100 laser diodes and effectively treated the entire hair loss area when placed at the sides back and top of the head.  Being less bulky, patients did not feel ‘enveloped’ by the machines--much like comparing an “closed”. MRI machine to the newer “open” MRI. Also costly and sizable in stature, these machines also are typically housed in a clinical environment.</a:t>
            </a:r>
          </a:p>
          <a:p>
            <a:pPr lvl="0"/>
            <a:r>
              <a:rPr lang="en-US" sz="1200" kern="1200" dirty="0" smtClean="0">
                <a:solidFill>
                  <a:schemeClr val="tx1"/>
                </a:solidFill>
                <a:latin typeface="+mn-lt"/>
                <a:ea typeface="+mn-ea"/>
                <a:cs typeface="+mn-cs"/>
              </a:rPr>
              <a:t>Eventually a more compact “home unit” LLLT device became available.  These devices with, typically, between 50 and 100 diodes were designed with all components contained in the head unit.  A simple supporting stand allowed the patient to move the device themselves and put it in a convenient or discreet area of the home.</a:t>
            </a:r>
          </a:p>
          <a:p>
            <a:r>
              <a:rPr lang="en-US" sz="1200" kern="1200" dirty="0" smtClean="0">
                <a:solidFill>
                  <a:schemeClr val="tx1"/>
                </a:solidFill>
                <a:latin typeface="+mn-lt"/>
                <a:ea typeface="+mn-ea"/>
                <a:cs typeface="+mn-cs"/>
              </a:rPr>
              <a:t> </a:t>
            </a:r>
          </a:p>
          <a:p>
            <a:r>
              <a:rPr lang="en-US" sz="1200" kern="1200" dirty="0" smtClean="0">
                <a:solidFill>
                  <a:schemeClr val="tx1"/>
                </a:solidFill>
                <a:latin typeface="+mn-lt"/>
                <a:ea typeface="+mn-ea"/>
                <a:cs typeface="+mn-cs"/>
              </a:rPr>
              <a:t>The above-described devices used continuous wave (CW) power.  CW mean the diodes are powered to run constantly to generate light (and, as a by-product, heat).  CW was the standard for many years. Several years ago, a photo-medicine expert at Harvard University speculated that pulsed wave (PW) energy (think: blinking) which was already being used in other low level laser devices for other purposes, demonstrated a more effective way of delivering the light.</a:t>
            </a:r>
          </a:p>
          <a:p>
            <a:r>
              <a:rPr lang="en-US" sz="1200" kern="1200" dirty="0" smtClean="0">
                <a:solidFill>
                  <a:schemeClr val="tx1"/>
                </a:solidFill>
                <a:latin typeface="+mn-lt"/>
                <a:ea typeface="+mn-ea"/>
                <a:cs typeface="+mn-cs"/>
              </a:rPr>
              <a:t>He and his study co-authors theorized Pulse wave could deliver a significant burst of energy with each ‘on’ cycle.  Importantly, the short burst of energy target the scalp cells without unnecessarily heating the skin surface (when compared to CW).</a:t>
            </a:r>
          </a:p>
          <a:p>
            <a:r>
              <a:rPr lang="en-US" sz="1200" kern="1200" dirty="0" smtClean="0">
                <a:solidFill>
                  <a:schemeClr val="tx1"/>
                </a:solidFill>
                <a:latin typeface="+mn-lt"/>
                <a:ea typeface="+mn-ea"/>
                <a:cs typeface="+mn-cs"/>
              </a:rPr>
              <a:t>However the most important finding in their observations revealed that PW energy penetrates Keratin fiber (what human hair consist of) more effectively than CW.  Therefore, it is believed that the presence of hair in the area to be treated with LLLT does not sufficiently impede the efficacy of LLLT treatment.</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(This effectively eliminated the need for the ‘teeth’ found in some hand held laser devices.)</a:t>
            </a:r>
          </a:p>
          <a:p>
            <a:pPr lvl="0"/>
            <a:r>
              <a:rPr lang="en-US" sz="1200" kern="1200" dirty="0" smtClean="0">
                <a:solidFill>
                  <a:schemeClr val="tx1"/>
                </a:solidFill>
                <a:latin typeface="+mn-lt"/>
                <a:ea typeface="+mn-ea"/>
                <a:cs typeface="+mn-cs"/>
              </a:rPr>
              <a:t>Currently, only two Low Level Laser Light Hair Therapy devices incorporate pulse wave.  Both are portable and battery-operated for use at the user’s convenience in any location.  One is the $3000. </a:t>
            </a:r>
            <a:r>
              <a:rPr lang="en-US" sz="1200" b="1" u="sng" kern="1200" dirty="0" smtClean="0">
                <a:solidFill>
                  <a:schemeClr val="tx1"/>
                </a:solidFill>
                <a:latin typeface="+mn-lt"/>
                <a:ea typeface="+mn-ea"/>
                <a:cs typeface="+mn-cs"/>
              </a:rPr>
              <a:t>LaserCap™</a:t>
            </a:r>
            <a:r>
              <a:rPr lang="en-US" sz="1200" kern="1200" dirty="0" smtClean="0">
                <a:solidFill>
                  <a:schemeClr val="tx1"/>
                </a:solidFill>
                <a:latin typeface="+mn-lt"/>
                <a:ea typeface="+mn-ea"/>
                <a:cs typeface="+mn-cs"/>
              </a:rPr>
              <a:t> ,with 224 semiconductor laser diodes, and the other, </a:t>
            </a:r>
            <a:r>
              <a:rPr lang="en-US" sz="1200" b="1" u="sng" kern="1200" dirty="0" smtClean="0">
                <a:solidFill>
                  <a:schemeClr val="tx1"/>
                </a:solidFill>
                <a:latin typeface="+mn-lt"/>
                <a:ea typeface="+mn-ea"/>
                <a:cs typeface="+mn-cs"/>
              </a:rPr>
              <a:t>Nutreve Personal Hair Therapy Laser™</a:t>
            </a:r>
            <a:r>
              <a:rPr lang="en-US" sz="1200" kern="1200" dirty="0" smtClean="0">
                <a:solidFill>
                  <a:schemeClr val="tx1"/>
                </a:solidFill>
                <a:latin typeface="+mn-lt"/>
                <a:ea typeface="+mn-ea"/>
                <a:cs typeface="+mn-cs"/>
              </a:rPr>
              <a:t> - MSRP $499-containing 35.</a:t>
            </a:r>
          </a:p>
          <a:p>
            <a:pPr fontAlgn="base"/>
            <a:r>
              <a:rPr lang="en-US" sz="1200" kern="1200" dirty="0" smtClean="0">
                <a:solidFill>
                  <a:schemeClr val="tx1"/>
                </a:solidFill>
                <a:latin typeface="+mn-lt"/>
                <a:ea typeface="+mn-ea"/>
                <a:cs typeface="+mn-cs"/>
              </a:rPr>
              <a:t> </a:t>
            </a:r>
          </a:p>
          <a:p>
            <a:pPr fontAlgn="base"/>
            <a:r>
              <a:rPr lang="en-US" sz="1200" kern="1200" dirty="0" smtClean="0">
                <a:solidFill>
                  <a:schemeClr val="tx1"/>
                </a:solidFill>
                <a:latin typeface="+mn-lt"/>
                <a:ea typeface="+mn-ea"/>
                <a:cs typeface="+mn-cs"/>
              </a:rPr>
              <a:t> </a:t>
            </a:r>
          </a:p>
          <a:p>
            <a:pPr fontAlgn="base"/>
            <a:r>
              <a:rPr lang="en-US" sz="1200" b="1" u="sng" kern="1200" dirty="0" smtClean="0">
                <a:solidFill>
                  <a:schemeClr val="tx1"/>
                </a:solidFill>
                <a:latin typeface="+mn-lt"/>
                <a:ea typeface="+mn-ea"/>
                <a:cs typeface="+mn-cs"/>
              </a:rPr>
              <a:t>How Laser Hair Therapy Works</a:t>
            </a:r>
            <a:endParaRPr lang="en-US" sz="1200" kern="1200" dirty="0" smtClean="0">
              <a:solidFill>
                <a:schemeClr val="tx1"/>
              </a:solidFill>
              <a:latin typeface="+mn-lt"/>
              <a:ea typeface="+mn-ea"/>
              <a:cs typeface="+mn-cs"/>
            </a:endParaRPr>
          </a:p>
          <a:p>
            <a:pPr fontAlgn="base"/>
            <a:r>
              <a:rPr lang="en-US" sz="1200" b="1" u="none" strike="noStrike" kern="1200" dirty="0" smtClean="0">
                <a:solidFill>
                  <a:schemeClr val="tx1"/>
                </a:solidFill>
                <a:latin typeface="+mn-lt"/>
                <a:ea typeface="+mn-ea"/>
                <a:cs typeface="+mn-cs"/>
              </a:rPr>
              <a:t> </a:t>
            </a:r>
            <a:endParaRPr lang="en-US" sz="1200" kern="1200" dirty="0" smtClean="0">
              <a:solidFill>
                <a:schemeClr val="tx1"/>
              </a:solidFill>
              <a:latin typeface="+mn-lt"/>
              <a:ea typeface="+mn-ea"/>
              <a:cs typeface="+mn-cs"/>
            </a:endParaRPr>
          </a:p>
          <a:p>
            <a:pPr fontAlgn="base"/>
            <a:r>
              <a:rPr lang="en-US" sz="1200" kern="1200" dirty="0" smtClean="0">
                <a:solidFill>
                  <a:schemeClr val="tx1"/>
                </a:solidFill>
                <a:latin typeface="+mn-lt"/>
                <a:ea typeface="+mn-ea"/>
                <a:cs typeface="+mn-cs"/>
              </a:rPr>
              <a:t>The above-mentioned scientist, Dr. Michael Hamblin, Associate Professor of Dermatology of Harvard University and lead investigator at the Wellman Center for </a:t>
            </a:r>
            <a:r>
              <a:rPr lang="en-US" sz="1200" kern="1200" dirty="0" err="1" smtClean="0">
                <a:solidFill>
                  <a:schemeClr val="tx1"/>
                </a:solidFill>
                <a:latin typeface="+mn-lt"/>
                <a:ea typeface="+mn-ea"/>
                <a:cs typeface="+mn-cs"/>
              </a:rPr>
              <a:t>Photomedicine</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Photodynamics</a:t>
            </a:r>
            <a:r>
              <a:rPr lang="en-US" sz="1200" kern="1200" dirty="0" smtClean="0">
                <a:solidFill>
                  <a:schemeClr val="tx1"/>
                </a:solidFill>
                <a:latin typeface="+mn-lt"/>
                <a:ea typeface="+mn-ea"/>
                <a:cs typeface="+mn-cs"/>
              </a:rPr>
              <a:t>, describes the mechanism of low level laser light therapy as affecting the growth of cells in the scalp, of which the hair cells are a key part</a:t>
            </a:r>
            <a:r>
              <a:rPr lang="en-US" sz="1200" kern="1200" baseline="30000" dirty="0" smtClean="0">
                <a:solidFill>
                  <a:schemeClr val="tx1"/>
                </a:solidFill>
                <a:latin typeface="+mn-lt"/>
                <a:ea typeface="+mn-ea"/>
                <a:cs typeface="+mn-cs"/>
              </a:rPr>
              <a:t>1</a:t>
            </a:r>
            <a:r>
              <a:rPr lang="en-US" sz="1200" kern="1200" dirty="0" smtClean="0">
                <a:solidFill>
                  <a:schemeClr val="tx1"/>
                </a:solidFill>
                <a:latin typeface="+mn-lt"/>
                <a:ea typeface="+mn-ea"/>
                <a:cs typeface="+mn-cs"/>
              </a:rPr>
              <a:t>.  He maintains:</a:t>
            </a:r>
          </a:p>
          <a:p>
            <a:pPr lvl="0" fontAlgn="base"/>
            <a:r>
              <a:rPr lang="en-US" sz="1200" kern="1200" dirty="0" smtClean="0">
                <a:solidFill>
                  <a:schemeClr val="tx1"/>
                </a:solidFill>
                <a:latin typeface="+mn-lt"/>
                <a:ea typeface="+mn-ea"/>
                <a:cs typeface="+mn-cs"/>
              </a:rPr>
              <a:t>As DHT is the agent in the body that blocks cell growth, LHT is thought to open the pathways to the cells, increasing microcirculation of blood and allowing the cells to take in nutrients and release toxins. This process is necessary to reverse “miniaturization” of hair follicles by allowing cells to grow and replicate.</a:t>
            </a:r>
          </a:p>
          <a:p>
            <a:pPr lvl="0" fontAlgn="base"/>
            <a:r>
              <a:rPr lang="en-US" sz="1200" kern="1200" dirty="0" smtClean="0">
                <a:solidFill>
                  <a:schemeClr val="tx1"/>
                </a:solidFill>
                <a:latin typeface="+mn-lt"/>
                <a:ea typeface="+mn-ea"/>
                <a:cs typeface="+mn-cs"/>
              </a:rPr>
              <a:t>Another bi-product of LHT, as witnessed in clinical studies, is an increase in the body and fullness of hair follicles being treated. This is believed to be caused by the stimulation of the </a:t>
            </a:r>
            <a:r>
              <a:rPr lang="en-US" sz="1200" kern="1200" dirty="0" err="1" smtClean="0">
                <a:solidFill>
                  <a:schemeClr val="tx1"/>
                </a:solidFill>
                <a:latin typeface="+mn-lt"/>
                <a:ea typeface="+mn-ea"/>
                <a:cs typeface="+mn-cs"/>
              </a:rPr>
              <a:t>arector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pili</a:t>
            </a:r>
            <a:r>
              <a:rPr lang="en-US" sz="1200" kern="1200" dirty="0" smtClean="0">
                <a:solidFill>
                  <a:schemeClr val="tx1"/>
                </a:solidFill>
                <a:latin typeface="+mn-lt"/>
                <a:ea typeface="+mn-ea"/>
                <a:cs typeface="+mn-cs"/>
              </a:rPr>
              <a:t> muscle-a tiny muscle found in every hair or follicular unit. The </a:t>
            </a:r>
            <a:r>
              <a:rPr lang="en-US" sz="1200" kern="1200" dirty="0" err="1" smtClean="0">
                <a:solidFill>
                  <a:schemeClr val="tx1"/>
                </a:solidFill>
                <a:latin typeface="+mn-lt"/>
                <a:ea typeface="+mn-ea"/>
                <a:cs typeface="+mn-cs"/>
              </a:rPr>
              <a:t>arector</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pili</a:t>
            </a:r>
            <a:r>
              <a:rPr lang="en-US" sz="1200" kern="1200" dirty="0" smtClean="0">
                <a:solidFill>
                  <a:schemeClr val="tx1"/>
                </a:solidFill>
                <a:latin typeface="+mn-lt"/>
                <a:ea typeface="+mn-ea"/>
                <a:cs typeface="+mn-cs"/>
              </a:rPr>
              <a:t> muscle is what gives hair support. Stimulated by LHT, the hair tends to regain its former support, providing lift to the hair.</a:t>
            </a:r>
          </a:p>
          <a:p>
            <a:pPr lvl="0" fontAlgn="base"/>
            <a:r>
              <a:rPr lang="en-US" sz="1200" kern="1200" dirty="0" smtClean="0">
                <a:solidFill>
                  <a:schemeClr val="tx1"/>
                </a:solidFill>
                <a:latin typeface="+mn-lt"/>
                <a:ea typeface="+mn-ea"/>
                <a:cs typeface="+mn-cs"/>
              </a:rPr>
              <a:t>Finally, the shine, luster and elasticity of the hair follicle are affected by the output of the sebaceous gland, the lubricating agent that allows the hair to penetrate the scalp. Clients of LHT often find their hair becoming shinier and more flexible, as opposed to dry and brittle. The effect of LHT on the sebaceous gland is thought to normalize the gland.</a:t>
            </a:r>
            <a:r>
              <a:rPr lang="en-US" sz="1200" kern="1200" baseline="30000" dirty="0" smtClean="0">
                <a:solidFill>
                  <a:schemeClr val="tx1"/>
                </a:solidFill>
                <a:latin typeface="+mn-lt"/>
                <a:ea typeface="+mn-ea"/>
                <a:cs typeface="+mn-cs"/>
              </a:rPr>
              <a:t>2</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fld id="{B249B8C1-90F2-4E66-B4C3-15536A136FA5}" type="slidenum">
              <a:rPr lang="en-US" smtClean="0"/>
              <a:pPr/>
              <a:t>10</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249B8C1-90F2-4E66-B4C3-15536A136FA5}" type="slidenum">
              <a:rPr lang="en-US" smtClean="0"/>
              <a:pPr/>
              <a:t>11</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Remove watermarks on slides</a:t>
            </a:r>
            <a:endParaRPr lang="en-US" dirty="0"/>
          </a:p>
        </p:txBody>
      </p:sp>
      <p:sp>
        <p:nvSpPr>
          <p:cNvPr id="4" name="Slide Number Placeholder 3"/>
          <p:cNvSpPr>
            <a:spLocks noGrp="1"/>
          </p:cNvSpPr>
          <p:nvPr>
            <p:ph type="sldNum" sz="quarter" idx="10"/>
          </p:nvPr>
        </p:nvSpPr>
        <p:spPr/>
        <p:txBody>
          <a:bodyPr/>
          <a:lstStyle/>
          <a:p>
            <a:fld id="{B249B8C1-90F2-4E66-B4C3-15536A136FA5}" type="slidenum">
              <a:rPr lang="en-US" smtClean="0"/>
              <a:pPr/>
              <a:t>34</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Isosceles Triangle 6"/>
          <p:cNvSpPr/>
          <p:nvPr/>
        </p:nvSpPr>
        <p:spPr>
          <a:xfrm rot="16200000">
            <a:off x="7554353" y="5254283"/>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540544" y="776288"/>
            <a:ext cx="8062912" cy="1470025"/>
          </a:xfrm>
        </p:spPr>
        <p:txBody>
          <a:bodyPr anchor="b">
            <a:normAutofit/>
          </a:bodyPr>
          <a:lstStyle>
            <a:lvl1pPr algn="r">
              <a:defRPr sz="4400"/>
            </a:lvl1pPr>
          </a:lstStyle>
          <a:p>
            <a:r>
              <a:rPr kumimoji="0" lang="en-US" smtClean="0"/>
              <a:t>Click to edit Master title style</a:t>
            </a:r>
            <a:endParaRPr kumimoji="0" lang="en-US"/>
          </a:p>
        </p:txBody>
      </p:sp>
      <p:sp>
        <p:nvSpPr>
          <p:cNvPr id="9" name="Subtitle 8"/>
          <p:cNvSpPr>
            <a:spLocks noGrp="1"/>
          </p:cNvSpPr>
          <p:nvPr>
            <p:ph type="subTitle" idx="1"/>
          </p:nvPr>
        </p:nvSpPr>
        <p:spPr>
          <a:xfrm>
            <a:off x="540544" y="2250280"/>
            <a:ext cx="8062912" cy="1752600"/>
          </a:xfrm>
        </p:spPr>
        <p:txBody>
          <a:bodyPr/>
          <a:lstStyle>
            <a:lvl1pPr marL="0" marR="36576" indent="0" algn="r">
              <a:spcBef>
                <a:spcPts val="0"/>
              </a:spcBef>
              <a:buNone/>
              <a:defRPr>
                <a:ln>
                  <a:solidFill>
                    <a:schemeClr val="bg2"/>
                  </a:solidFill>
                </a:ln>
                <a:solidFill>
                  <a:schemeClr val="tx1">
                    <a:tint val="75000"/>
                  </a:schemeClr>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1371600" y="6012656"/>
            <a:ext cx="5791200" cy="365125"/>
          </a:xfrm>
        </p:spPr>
        <p:txBody>
          <a:bodyPr tIns="0" bIns="0" anchor="t"/>
          <a:lstStyle>
            <a:lvl1pPr algn="r">
              <a:defRPr sz="1000"/>
            </a:lvl1pPr>
          </a:lstStyle>
          <a:p>
            <a:fld id="{489B3C59-B89E-4B06-B0F5-0F70C0BA654D}" type="datetimeFigureOut">
              <a:rPr lang="en-US" smtClean="0"/>
              <a:pPr/>
              <a:t>10/10/2014</a:t>
            </a:fld>
            <a:endParaRPr lang="en-US"/>
          </a:p>
        </p:txBody>
      </p:sp>
      <p:sp>
        <p:nvSpPr>
          <p:cNvPr id="17" name="Footer Placeholder 16"/>
          <p:cNvSpPr>
            <a:spLocks noGrp="1"/>
          </p:cNvSpPr>
          <p:nvPr>
            <p:ph type="ftr" sz="quarter" idx="11"/>
          </p:nvPr>
        </p:nvSpPr>
        <p:spPr>
          <a:xfrm>
            <a:off x="1371600" y="5650704"/>
            <a:ext cx="5791200" cy="365125"/>
          </a:xfrm>
        </p:spPr>
        <p:txBody>
          <a:bodyPr tIns="0" bIns="0" anchor="b"/>
          <a:lstStyle>
            <a:lvl1pPr algn="r">
              <a:defRPr sz="1100"/>
            </a:lvl1pPr>
          </a:lstStyle>
          <a:p>
            <a:endParaRPr lang="en-US"/>
          </a:p>
        </p:txBody>
      </p:sp>
      <p:sp>
        <p:nvSpPr>
          <p:cNvPr id="29" name="Slide Number Placeholder 28"/>
          <p:cNvSpPr>
            <a:spLocks noGrp="1"/>
          </p:cNvSpPr>
          <p:nvPr>
            <p:ph type="sldNum" sz="quarter" idx="12"/>
          </p:nvPr>
        </p:nvSpPr>
        <p:spPr>
          <a:xfrm>
            <a:off x="8392247" y="5752307"/>
            <a:ext cx="502920" cy="365125"/>
          </a:xfrm>
        </p:spPr>
        <p:txBody>
          <a:bodyPr anchor="ctr"/>
          <a:lstStyle>
            <a:lvl1pPr algn="ctr">
              <a:defRPr sz="1300">
                <a:solidFill>
                  <a:srgbClr val="FFFFFF"/>
                </a:solidFill>
              </a:defRPr>
            </a:lvl1pPr>
          </a:lstStyle>
          <a:p>
            <a:fld id="{6D38AF07-77E6-4130-B54F-FDC9A44336A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81000"/>
            <a:ext cx="1905000" cy="5486400"/>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381000"/>
            <a:ext cx="6248400" cy="5486400"/>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67494"/>
            <a:ext cx="8229600" cy="1399032"/>
          </a:xfrm>
        </p:spPr>
        <p:txBody>
          <a:bodyPr/>
          <a:lstStyle/>
          <a:p>
            <a:r>
              <a:rPr kumimoji="0" lang="en-US" smtClean="0"/>
              <a:t>Click to edit Master title style</a:t>
            </a:r>
            <a:endParaRPr kumimoji="0" lang="en-US"/>
          </a:p>
        </p:txBody>
      </p:sp>
      <p:sp>
        <p:nvSpPr>
          <p:cNvPr id="3" name="Content Placeholder 2"/>
          <p:cNvSpPr>
            <a:spLocks noGrp="1"/>
          </p:cNvSpPr>
          <p:nvPr>
            <p:ph idx="1"/>
          </p:nvPr>
        </p:nvSpPr>
        <p:spPr>
          <a:xfrm>
            <a:off x="457200" y="1882808"/>
            <a:ext cx="82296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4791456" y="6480048"/>
            <a:ext cx="2133600" cy="301752"/>
          </a:xfrm>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a:xfrm>
            <a:off x="457200" y="6480969"/>
            <a:ext cx="4260056" cy="300831"/>
          </a:xfrm>
        </p:spPr>
        <p:txBody>
          <a:bodyPr/>
          <a:lstStyle/>
          <a:p>
            <a:endParaRPr lang="en-US"/>
          </a:p>
        </p:txBody>
      </p:sp>
      <p:sp>
        <p:nvSpPr>
          <p:cNvPr id="6" name="Slide Number Placeholder 5"/>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2">
        <a:schemeClr val="bg1"/>
      </p:bgRef>
    </p:bg>
    <p:spTree>
      <p:nvGrpSpPr>
        <p:cNvPr id="1" name=""/>
        <p:cNvGrpSpPr/>
        <p:nvPr/>
      </p:nvGrpSpPr>
      <p:grpSpPr>
        <a:xfrm>
          <a:off x="0" y="0"/>
          <a:ext cx="0" cy="0"/>
          <a:chOff x="0" y="0"/>
          <a:chExt cx="0" cy="0"/>
        </a:xfrm>
      </p:grpSpPr>
      <p:sp>
        <p:nvSpPr>
          <p:cNvPr id="9" name="Right Triangle 8"/>
          <p:cNvSpPr/>
          <p:nvPr/>
        </p:nvSpPr>
        <p:spPr>
          <a:xfrm flipV="1">
            <a:off x="7034" y="7034"/>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marL="0" algn="ctr" defTabSz="914400" rtl="0" eaLnBrk="1" latinLnBrk="0" hangingPunct="1"/>
            <a:endParaRPr kumimoji="0" lang="en-US" sz="1800" kern="1200">
              <a:solidFill>
                <a:schemeClr val="lt1"/>
              </a:solidFill>
              <a:latin typeface="+mn-lt"/>
              <a:ea typeface="+mn-ea"/>
              <a:cs typeface="+mn-cs"/>
            </a:endParaRPr>
          </a:p>
        </p:txBody>
      </p:sp>
      <p:sp>
        <p:nvSpPr>
          <p:cNvPr id="8" name="Isosceles Triangle 7"/>
          <p:cNvSpPr/>
          <p:nvPr/>
        </p:nvSpPr>
        <p:spPr>
          <a:xfrm rot="5400000" flipV="1">
            <a:off x="7554353" y="309490"/>
            <a:ext cx="1892949" cy="1294228"/>
          </a:xfrm>
          <a:prstGeom prst="triangle">
            <a:avLst>
              <a:gd name="adj" fmla="val 51323"/>
            </a:avLst>
          </a:prstGeom>
          <a:gradFill flip="none" rotWithShape="1">
            <a:gsLst>
              <a:gs pos="0">
                <a:schemeClr val="accent1">
                  <a:shade val="30000"/>
                  <a:satMod val="155000"/>
                  <a:alpha val="100000"/>
                </a:schemeClr>
              </a:gs>
              <a:gs pos="60000">
                <a:schemeClr val="accent1">
                  <a:satMod val="160000"/>
                  <a:alpha val="100000"/>
                </a:schemeClr>
              </a:gs>
              <a:gs pos="100000">
                <a:schemeClr val="accent1">
                  <a:tint val="70000"/>
                  <a:satMod val="200000"/>
                  <a:alpha val="100000"/>
                </a:schemeClr>
              </a:gs>
            </a:gsLst>
            <a:lin ang="155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4" name="Date Placeholder 3"/>
          <p:cNvSpPr>
            <a:spLocks noGrp="1"/>
          </p:cNvSpPr>
          <p:nvPr>
            <p:ph type="dt" sz="half" idx="10"/>
          </p:nvPr>
        </p:nvSpPr>
        <p:spPr>
          <a:xfrm>
            <a:off x="6955632" y="6477000"/>
            <a:ext cx="2133600" cy="304800"/>
          </a:xfrm>
        </p:spPr>
        <p:txBody>
          <a:bodyPr/>
          <a:lstStyle/>
          <a:p>
            <a:fld id="{489B3C59-B89E-4B06-B0F5-0F70C0BA654D}" type="datetimeFigureOut">
              <a:rPr lang="en-US" smtClean="0"/>
              <a:pPr/>
              <a:t>10/10/2014</a:t>
            </a:fld>
            <a:endParaRPr lang="en-US"/>
          </a:p>
        </p:txBody>
      </p:sp>
      <p:sp>
        <p:nvSpPr>
          <p:cNvPr id="5" name="Footer Placeholder 4"/>
          <p:cNvSpPr>
            <a:spLocks noGrp="1"/>
          </p:cNvSpPr>
          <p:nvPr>
            <p:ph type="ftr" sz="quarter" idx="11"/>
          </p:nvPr>
        </p:nvSpPr>
        <p:spPr>
          <a:xfrm>
            <a:off x="2619376" y="6480969"/>
            <a:ext cx="4260056" cy="300831"/>
          </a:xfrm>
        </p:spPr>
        <p:txBody>
          <a:bodyPr/>
          <a:lstStyle/>
          <a:p>
            <a:endParaRPr lang="en-US"/>
          </a:p>
        </p:txBody>
      </p:sp>
      <p:sp>
        <p:nvSpPr>
          <p:cNvPr id="6" name="Slide Number Placeholder 5"/>
          <p:cNvSpPr>
            <a:spLocks noGrp="1"/>
          </p:cNvSpPr>
          <p:nvPr>
            <p:ph type="sldNum" sz="quarter" idx="12"/>
          </p:nvPr>
        </p:nvSpPr>
        <p:spPr>
          <a:xfrm>
            <a:off x="8451056" y="809624"/>
            <a:ext cx="502920" cy="300831"/>
          </a:xfrm>
        </p:spPr>
        <p:txBody>
          <a:bodyPr/>
          <a:lstStyle/>
          <a:p>
            <a:fld id="{6D38AF07-77E6-4130-B54F-FDC9A44336AC}" type="slidenum">
              <a:rPr lang="en-US" smtClean="0"/>
              <a:pPr/>
              <a:t>‹#›</a:t>
            </a:fld>
            <a:endParaRPr lang="en-US"/>
          </a:p>
        </p:txBody>
      </p:sp>
      <p:cxnSp>
        <p:nvCxnSpPr>
          <p:cNvPr id="11" name="Straight Connector 10"/>
          <p:cNvCxnSpPr/>
          <p:nvPr/>
        </p:nvCxnSpPr>
        <p:spPr>
          <a:xfrm rot="10800000">
            <a:off x="6468794" y="9381"/>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V="1">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 name="Title 1"/>
          <p:cNvSpPr>
            <a:spLocks noGrp="1"/>
          </p:cNvSpPr>
          <p:nvPr>
            <p:ph type="title"/>
          </p:nvPr>
        </p:nvSpPr>
        <p:spPr>
          <a:xfrm>
            <a:off x="381000" y="271464"/>
            <a:ext cx="7239000" cy="1362075"/>
          </a:xfrm>
        </p:spPr>
        <p:txBody>
          <a:bodyPr anchor="ctr"/>
          <a:lstStyle>
            <a:lvl1pPr marL="0" algn="l">
              <a:buNone/>
              <a:defRPr sz="3600" b="1"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381000" y="1633536"/>
            <a:ext cx="3886200" cy="2286000"/>
          </a:xfrm>
        </p:spPr>
        <p:txBody>
          <a:bodyPr anchor="t"/>
          <a:lstStyle>
            <a:lvl1pPr marL="54864" indent="0" algn="l">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marL="0" algn="l">
              <a:defRPr/>
            </a:lvl1pPr>
          </a:lstStyle>
          <a:p>
            <a:r>
              <a:rPr kumimoji="0" lang="en-US" smtClean="0"/>
              <a:t>Click to edit Master title style</a:t>
            </a:r>
            <a:endParaRPr kumimoji="0" lang="en-US"/>
          </a:p>
        </p:txBody>
      </p:sp>
      <p:sp>
        <p:nvSpPr>
          <p:cNvPr id="3" name="Content Placeholder 2"/>
          <p:cNvSpPr>
            <a:spLocks noGrp="1"/>
          </p:cNvSpPr>
          <p:nvPr>
            <p:ph sz="half" idx="1"/>
          </p:nvPr>
        </p:nvSpPr>
        <p:spPr>
          <a:xfrm>
            <a:off x="457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722437"/>
            <a:ext cx="4038600" cy="4525963"/>
          </a:xfrm>
        </p:spPr>
        <p:txBody>
          <a:bodyPr/>
          <a:lstStyle>
            <a:lvl1pPr>
              <a:defRPr sz="2600"/>
            </a:lvl1pPr>
            <a:lvl2pPr>
              <a:defRPr sz="2400"/>
            </a:lvl2pPr>
            <a:lvl3pPr>
              <a:defRPr sz="2000"/>
            </a:lvl3pPr>
            <a:lvl4pPr>
              <a:defRPr sz="1800"/>
            </a:lvl4pPr>
            <a:lvl5pPr>
              <a:defRPr sz="18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4791456" y="6480969"/>
            <a:ext cx="2133600" cy="301752"/>
          </a:xfrm>
        </p:spPr>
        <p:txBody>
          <a:bodyPr/>
          <a:lstStyle/>
          <a:p>
            <a:fld id="{489B3C59-B89E-4B06-B0F5-0F70C0BA654D}" type="datetimeFigureOut">
              <a:rPr lang="en-US" smtClean="0"/>
              <a:pPr/>
              <a:t>10/10/2014</a:t>
            </a:fld>
            <a:endParaRPr lang="en-US"/>
          </a:p>
        </p:txBody>
      </p:sp>
      <p:sp>
        <p:nvSpPr>
          <p:cNvPr id="6" name="Footer Placeholder 5"/>
          <p:cNvSpPr>
            <a:spLocks noGrp="1"/>
          </p:cNvSpPr>
          <p:nvPr>
            <p:ph type="ftr" sz="quarter" idx="11"/>
          </p:nvPr>
        </p:nvSpPr>
        <p:spPr>
          <a:xfrm>
            <a:off x="457200" y="6480969"/>
            <a:ext cx="4260056" cy="301752"/>
          </a:xfrm>
        </p:spPr>
        <p:txBody>
          <a:bodyPr/>
          <a:lstStyle/>
          <a:p>
            <a:endParaRPr lang="en-US"/>
          </a:p>
        </p:txBody>
      </p:sp>
      <p:sp>
        <p:nvSpPr>
          <p:cNvPr id="7" name="Slide Number Placeholder 6"/>
          <p:cNvSpPr>
            <a:spLocks noGrp="1"/>
          </p:cNvSpPr>
          <p:nvPr>
            <p:ph type="sldNum" sz="quarter" idx="12"/>
          </p:nvPr>
        </p:nvSpPr>
        <p:spPr>
          <a:xfrm>
            <a:off x="7589520" y="6480969"/>
            <a:ext cx="502920" cy="301752"/>
          </a:xfrm>
        </p:spPr>
        <p:txBody>
          <a:bodyPr/>
          <a:lstStyle/>
          <a:p>
            <a:fld id="{6D38AF07-77E6-4130-B54F-FDC9A44336A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48198" y="290732"/>
            <a:ext cx="1066800" cy="6153912"/>
          </a:xfrm>
        </p:spPr>
        <p:txBody>
          <a:bodyPr vert="vert270" anchor="b"/>
          <a:lstStyle>
            <a:lvl1pPr marL="0" algn="ctr">
              <a:defRPr sz="3300" b="1">
                <a:ln w="6350">
                  <a:solidFill>
                    <a:schemeClr val="tx1"/>
                  </a:solidFill>
                </a:ln>
                <a:solidFill>
                  <a:schemeClr val="tx1"/>
                </a:solidFill>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365006" y="290732"/>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1365006" y="3427124"/>
            <a:ext cx="581024" cy="3017520"/>
          </a:xfrm>
          <a:solidFill>
            <a:schemeClr val="bg1"/>
          </a:solidFill>
          <a:ln w="12700">
            <a:noFill/>
          </a:ln>
        </p:spPr>
        <p:txBody>
          <a:bodyPr vert="vert270" anchor="ctr"/>
          <a:lstStyle>
            <a:lvl1pPr marL="0" indent="0" algn="ctr">
              <a:buNone/>
              <a:defRPr sz="1600" b="0">
                <a:solidFill>
                  <a:schemeClr val="tx1"/>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2022230" y="290732"/>
            <a:ext cx="6858000" cy="3017520"/>
          </a:xfrm>
        </p:spPr>
        <p:txBody>
          <a:bodyPr/>
          <a:lstStyle>
            <a:lvl1pPr algn="l">
              <a:defRPr sz="2400"/>
            </a:lvl1pPr>
            <a:lvl2pPr algn="l">
              <a:defRPr sz="2000"/>
            </a:lvl2pPr>
            <a:lvl3pPr algn="l">
              <a:defRPr sz="1800"/>
            </a:lvl3pPr>
            <a:lvl4pPr algn="l">
              <a:defRPr sz="1600"/>
            </a:lvl4pPr>
            <a:lvl5pPr algn="l">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2022230" y="3427124"/>
            <a:ext cx="6858000" cy="3017520"/>
          </a:xfrm>
        </p:spPr>
        <p:txBody>
          <a:bodyPr/>
          <a:lstStyle>
            <a:lvl1pPr>
              <a:defRPr sz="2400"/>
            </a:lvl1pPr>
            <a:lvl2pPr>
              <a:defRPr sz="2000"/>
            </a:lvl2pPr>
            <a:lvl3pPr>
              <a:defRPr sz="1800"/>
            </a:lvl3pPr>
            <a:lvl4pPr>
              <a:defRPr sz="1600"/>
            </a:lvl4pPr>
            <a:lvl5pPr>
              <a:defRPr sz="16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a:xfrm>
            <a:off x="4791456" y="6480969"/>
            <a:ext cx="2130552" cy="301752"/>
          </a:xfrm>
        </p:spPr>
        <p:txBody>
          <a:bodyPr/>
          <a:lstStyle/>
          <a:p>
            <a:fld id="{489B3C59-B89E-4B06-B0F5-0F70C0BA654D}" type="datetimeFigureOut">
              <a:rPr lang="en-US" smtClean="0"/>
              <a:pPr/>
              <a:t>10/10/2014</a:t>
            </a:fld>
            <a:endParaRPr lang="en-US"/>
          </a:p>
        </p:txBody>
      </p:sp>
      <p:sp>
        <p:nvSpPr>
          <p:cNvPr id="8" name="Footer Placeholder 7"/>
          <p:cNvSpPr>
            <a:spLocks noGrp="1"/>
          </p:cNvSpPr>
          <p:nvPr>
            <p:ph type="ftr" sz="quarter" idx="11"/>
          </p:nvPr>
        </p:nvSpPr>
        <p:spPr>
          <a:xfrm>
            <a:off x="457200" y="6480969"/>
            <a:ext cx="4261104" cy="301752"/>
          </a:xfrm>
        </p:spPr>
        <p:txBody>
          <a:bodyPr/>
          <a:lstStyle/>
          <a:p>
            <a:endParaRPr lang="en-US"/>
          </a:p>
        </p:txBody>
      </p:sp>
      <p:sp>
        <p:nvSpPr>
          <p:cNvPr id="9" name="Slide Number Placeholder 8"/>
          <p:cNvSpPr>
            <a:spLocks noGrp="1"/>
          </p:cNvSpPr>
          <p:nvPr>
            <p:ph type="sldNum" sz="quarter" idx="12"/>
          </p:nvPr>
        </p:nvSpPr>
        <p:spPr>
          <a:xfrm>
            <a:off x="7589520" y="6483096"/>
            <a:ext cx="502920" cy="301752"/>
          </a:xfrm>
        </p:spPr>
        <p:txBody>
          <a:bodyPr/>
          <a:lstStyle>
            <a:lvl1pPr algn="ctr">
              <a:defRPr/>
            </a:lvl1pPr>
          </a:lstStyle>
          <a:p>
            <a:fld id="{6D38AF07-77E6-4130-B54F-FDC9A44336A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0"/>
            </a:lvl1p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489B3C59-B89E-4B06-B0F5-0F70C0BA654D}" type="datetimeFigureOut">
              <a:rPr lang="en-US" smtClean="0"/>
              <a:pPr/>
              <a:t>10/10/2014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D38AF07-77E6-4130-B54F-FDC9A44336A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791456" y="6480969"/>
            <a:ext cx="2133600" cy="301752"/>
          </a:xfrm>
        </p:spPr>
        <p:txBody>
          <a:bodyPr/>
          <a:lstStyle/>
          <a:p>
            <a:fld id="{489B3C59-B89E-4B06-B0F5-0F70C0BA654D}" type="datetimeFigureOut">
              <a:rPr lang="en-US" smtClean="0"/>
              <a:pPr/>
              <a:t>10/10/2014</a:t>
            </a:fld>
            <a:endParaRPr lang="en-US"/>
          </a:p>
        </p:txBody>
      </p:sp>
      <p:sp>
        <p:nvSpPr>
          <p:cNvPr id="3" name="Footer Placeholder 2"/>
          <p:cNvSpPr>
            <a:spLocks noGrp="1"/>
          </p:cNvSpPr>
          <p:nvPr>
            <p:ph type="ftr" sz="quarter" idx="11"/>
          </p:nvPr>
        </p:nvSpPr>
        <p:spPr>
          <a:xfrm>
            <a:off x="457200" y="6481890"/>
            <a:ext cx="4260056" cy="300831"/>
          </a:xfrm>
        </p:spPr>
        <p:txBody>
          <a:bodyPr/>
          <a:lstStyle/>
          <a:p>
            <a:endParaRPr lang="en-US"/>
          </a:p>
        </p:txBody>
      </p:sp>
      <p:sp>
        <p:nvSpPr>
          <p:cNvPr id="4" name="Slide Number Placeholder 3"/>
          <p:cNvSpPr>
            <a:spLocks noGrp="1"/>
          </p:cNvSpPr>
          <p:nvPr>
            <p:ph type="sldNum" sz="quarter" idx="12"/>
          </p:nvPr>
        </p:nvSpPr>
        <p:spPr>
          <a:xfrm>
            <a:off x="7589520" y="6480969"/>
            <a:ext cx="502920" cy="301752"/>
          </a:xfrm>
        </p:spPr>
        <p:txBody>
          <a:bodyPr/>
          <a:lstStyle/>
          <a:p>
            <a:fld id="{6D38AF07-77E6-4130-B54F-FDC9A44336A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367664"/>
            <a:ext cx="914400" cy="5943600"/>
          </a:xfrm>
        </p:spPr>
        <p:txBody>
          <a:bodyPr vert="vert270" anchor="b"/>
          <a:lstStyle>
            <a:lvl1pPr marL="0" marR="18288" algn="r">
              <a:spcBef>
                <a:spcPts val="0"/>
              </a:spcBef>
              <a:buNone/>
              <a:defRPr sz="2900" b="0" cap="all" baseline="0"/>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1135856" y="367664"/>
            <a:ext cx="2438400" cy="5943600"/>
          </a:xfrm>
        </p:spPr>
        <p:txBody>
          <a:bodyPr anchor="t"/>
          <a:lstStyle>
            <a:lvl1pPr marL="0" indent="0">
              <a:spcBef>
                <a:spcPts val="0"/>
              </a:spcBef>
              <a:buNone/>
              <a:defRPr sz="14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3651250" y="320040"/>
            <a:ext cx="5276088" cy="5989320"/>
          </a:xfrm>
        </p:spPr>
        <p:txBody>
          <a:bodyPr/>
          <a:lstStyle>
            <a:lvl1pPr>
              <a:spcBef>
                <a:spcPts val="0"/>
              </a:spcBef>
              <a:defRPr sz="3000"/>
            </a:lvl1pPr>
            <a:lvl2pPr>
              <a:defRPr sz="2600"/>
            </a:lvl2pPr>
            <a:lvl3pPr>
              <a:defRPr sz="2400"/>
            </a:lvl3pPr>
            <a:lvl4pPr>
              <a:defRPr sz="2000"/>
            </a:lvl4pPr>
            <a:lvl5pPr>
              <a:defRPr sz="2000"/>
            </a:lvl5p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278976" y="6556248"/>
            <a:ext cx="2133600" cy="301752"/>
          </a:xfrm>
        </p:spPr>
        <p:txBody>
          <a:bodyPr/>
          <a:lstStyle>
            <a:lvl1pPr>
              <a:defRPr sz="900"/>
            </a:lvl1pPr>
          </a:lstStyle>
          <a:p>
            <a:fld id="{489B3C59-B89E-4B06-B0F5-0F70C0BA654D}" type="datetimeFigureOut">
              <a:rPr lang="en-US" smtClean="0"/>
              <a:pPr/>
              <a:t>10/10/2014</a:t>
            </a:fld>
            <a:endParaRPr lang="en-US"/>
          </a:p>
        </p:txBody>
      </p:sp>
      <p:sp>
        <p:nvSpPr>
          <p:cNvPr id="6" name="Footer Placeholder 5"/>
          <p:cNvSpPr>
            <a:spLocks noGrp="1"/>
          </p:cNvSpPr>
          <p:nvPr>
            <p:ph type="ftr" sz="quarter" idx="11"/>
          </p:nvPr>
        </p:nvSpPr>
        <p:spPr>
          <a:xfrm>
            <a:off x="1135856" y="6556248"/>
            <a:ext cx="5143120"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410576" y="6556248"/>
            <a:ext cx="502920" cy="301752"/>
          </a:xfrm>
        </p:spPr>
        <p:txBody>
          <a:bodyPr/>
          <a:lstStyle>
            <a:lvl1pPr>
              <a:defRPr sz="900"/>
            </a:lvl1pPr>
          </a:lstStyle>
          <a:p>
            <a:fld id="{6D38AF07-77E6-4130-B54F-FDC9A44336A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219456" y="150896"/>
            <a:ext cx="914400" cy="6400800"/>
          </a:xfrm>
        </p:spPr>
        <p:txBody>
          <a:bodyPr vert="vert270" anchor="b"/>
          <a:lstStyle>
            <a:lvl1pPr marL="0" algn="l">
              <a:buNone/>
              <a:defRPr sz="3000" b="0" cap="all" baseline="0"/>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1138237" y="373966"/>
            <a:ext cx="7333488" cy="5486400"/>
          </a:xfrm>
          <a:solidFill>
            <a:schemeClr val="bg2">
              <a:shade val="50000"/>
            </a:schemeClr>
          </a:solidFill>
        </p:spPr>
        <p:txBody>
          <a:bodyPr/>
          <a:lstStyle>
            <a:lvl1pPr marL="0" indent="0">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1143000" y="5867400"/>
            <a:ext cx="7333488" cy="685800"/>
          </a:xfrm>
          <a:solidFill>
            <a:schemeClr val="accent1">
              <a:alpha val="15000"/>
            </a:schemeClr>
          </a:solidFill>
          <a:ln>
            <a:solidFill>
              <a:schemeClr val="accent1"/>
            </a:solidFill>
            <a:miter lim="800000"/>
          </a:ln>
        </p:spPr>
        <p:txBody>
          <a:bodyPr/>
          <a:lstStyle>
            <a:lvl1pPr marL="0" indent="0">
              <a:spcBef>
                <a:spcPts val="0"/>
              </a:spcBef>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a:xfrm>
            <a:off x="6108192" y="6556248"/>
            <a:ext cx="2103120" cy="301752"/>
          </a:xfrm>
        </p:spPr>
        <p:txBody>
          <a:bodyPr/>
          <a:lstStyle>
            <a:lvl1pPr>
              <a:defRPr sz="900"/>
            </a:lvl1pPr>
          </a:lstStyle>
          <a:p>
            <a:fld id="{489B3C59-B89E-4B06-B0F5-0F70C0BA654D}" type="datetimeFigureOut">
              <a:rPr lang="en-US" smtClean="0"/>
              <a:pPr/>
              <a:t>10/10/2014</a:t>
            </a:fld>
            <a:endParaRPr lang="en-US"/>
          </a:p>
        </p:txBody>
      </p:sp>
      <p:sp>
        <p:nvSpPr>
          <p:cNvPr id="6" name="Footer Placeholder 5"/>
          <p:cNvSpPr>
            <a:spLocks noGrp="1"/>
          </p:cNvSpPr>
          <p:nvPr>
            <p:ph type="ftr" sz="quarter" idx="11"/>
          </p:nvPr>
        </p:nvSpPr>
        <p:spPr>
          <a:xfrm>
            <a:off x="1170432" y="6557169"/>
            <a:ext cx="4948072" cy="301752"/>
          </a:xfrm>
        </p:spPr>
        <p:txBody>
          <a:bodyPr/>
          <a:lstStyle>
            <a:lvl1pPr>
              <a:defRPr sz="900"/>
            </a:lvl1pPr>
          </a:lstStyle>
          <a:p>
            <a:endParaRPr lang="en-US"/>
          </a:p>
        </p:txBody>
      </p:sp>
      <p:sp>
        <p:nvSpPr>
          <p:cNvPr id="7" name="Slide Number Placeholder 6"/>
          <p:cNvSpPr>
            <a:spLocks noGrp="1"/>
          </p:cNvSpPr>
          <p:nvPr>
            <p:ph type="sldNum" sz="quarter" idx="12"/>
          </p:nvPr>
        </p:nvSpPr>
        <p:spPr>
          <a:xfrm>
            <a:off x="8217192" y="6556248"/>
            <a:ext cx="365760" cy="301752"/>
          </a:xfrm>
        </p:spPr>
        <p:txBody>
          <a:bodyPr/>
          <a:lstStyle>
            <a:lvl1pPr algn="ctr">
              <a:defRPr sz="900"/>
            </a:lvl1pPr>
          </a:lstStyle>
          <a:p>
            <a:fld id="{6D38AF07-77E6-4130-B54F-FDC9A44336AC}" type="slidenum">
              <a:rPr lang="en-US" smtClean="0"/>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1" name="Right Triangle 10"/>
          <p:cNvSpPr/>
          <p:nvPr/>
        </p:nvSpPr>
        <p:spPr>
          <a:xfrm>
            <a:off x="7034" y="14068"/>
            <a:ext cx="9129932" cy="6836899"/>
          </a:xfrm>
          <a:prstGeom prst="rtTriangle">
            <a:avLst/>
          </a:prstGeom>
          <a:gradFill flip="none" rotWithShape="1">
            <a:gsLst>
              <a:gs pos="0">
                <a:schemeClr val="tx2">
                  <a:alpha val="10000"/>
                </a:schemeClr>
              </a:gs>
              <a:gs pos="70000">
                <a:schemeClr val="tx2">
                  <a:alpha val="8000"/>
                </a:schemeClr>
              </a:gs>
              <a:gs pos="100000">
                <a:schemeClr val="tx2">
                  <a:alpha val="1000"/>
                </a:schemeClr>
              </a:gs>
            </a:gsLst>
            <a:lin ang="8000000" scaled="1"/>
            <a:tileRect/>
          </a:gradFill>
          <a:ln w="381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cxnSp>
        <p:nvCxnSpPr>
          <p:cNvPr id="8" name="Straight Connector 7"/>
          <p:cNvCxnSpPr/>
          <p:nvPr/>
        </p:nvCxnSpPr>
        <p:spPr>
          <a:xfrm>
            <a:off x="0" y="7034"/>
            <a:ext cx="9136966" cy="6843933"/>
          </a:xfrm>
          <a:prstGeom prst="line">
            <a:avLst/>
          </a:prstGeom>
          <a:noFill/>
          <a:ln w="5000" cap="rnd" cmpd="sng" algn="ctr">
            <a:solidFill>
              <a:schemeClr val="bg2">
                <a:tint val="55000"/>
                <a:satMod val="200000"/>
                <a:alpha val="35000"/>
              </a:schemeClr>
            </a:solidFill>
            <a:prstDash val="solid"/>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rot="10800000" flipV="1">
            <a:off x="6468794" y="4948410"/>
            <a:ext cx="2672861" cy="1900210"/>
          </a:xfrm>
          <a:prstGeom prst="line">
            <a:avLst/>
          </a:prstGeom>
          <a:noFill/>
          <a:ln w="6000" cap="rnd" cmpd="sng" algn="ctr">
            <a:solidFill>
              <a:schemeClr val="bg2">
                <a:tint val="50000"/>
                <a:satMod val="200000"/>
                <a:alpha val="45000"/>
              </a:schemeClr>
            </a:solidFill>
            <a:prstDash val="solid"/>
          </a:ln>
          <a:effectLst/>
        </p:spPr>
        <p:style>
          <a:lnRef idx="2">
            <a:schemeClr val="accent1"/>
          </a:lnRef>
          <a:fillRef idx="0">
            <a:schemeClr val="accent1"/>
          </a:fillRef>
          <a:effectRef idx="1">
            <a:schemeClr val="accent1"/>
          </a:effectRef>
          <a:fontRef idx="minor">
            <a:schemeClr val="tx1"/>
          </a:fontRef>
        </p:style>
      </p:cxnSp>
      <p:sp>
        <p:nvSpPr>
          <p:cNvPr id="22" name="Title Placeholder 21"/>
          <p:cNvSpPr>
            <a:spLocks noGrp="1"/>
          </p:cNvSpPr>
          <p:nvPr>
            <p:ph type="title"/>
          </p:nvPr>
        </p:nvSpPr>
        <p:spPr>
          <a:xfrm>
            <a:off x="457200" y="267494"/>
            <a:ext cx="8229600" cy="1399032"/>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882808"/>
            <a:ext cx="8229600" cy="4572000"/>
          </a:xfrm>
          <a:prstGeom prst="rect">
            <a:avLst/>
          </a:prstGeom>
        </p:spPr>
        <p:txBody>
          <a:bodyPr vert="horz" anchor="t">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4791456" y="6480969"/>
            <a:ext cx="2133600" cy="301752"/>
          </a:xfrm>
          <a:prstGeom prst="rect">
            <a:avLst/>
          </a:prstGeom>
        </p:spPr>
        <p:txBody>
          <a:bodyPr vert="horz" anchor="b"/>
          <a:lstStyle>
            <a:lvl1pPr algn="l" eaLnBrk="1" latinLnBrk="0" hangingPunct="1">
              <a:defRPr kumimoji="0" sz="1000" b="0">
                <a:solidFill>
                  <a:schemeClr val="tx1"/>
                </a:solidFill>
              </a:defRPr>
            </a:lvl1pPr>
          </a:lstStyle>
          <a:p>
            <a:fld id="{489B3C59-B89E-4B06-B0F5-0F70C0BA654D}" type="datetimeFigureOut">
              <a:rPr lang="en-US" smtClean="0"/>
              <a:pPr/>
              <a:t>10/10/2014</a:t>
            </a:fld>
            <a:endParaRPr lang="en-US"/>
          </a:p>
        </p:txBody>
      </p:sp>
      <p:sp>
        <p:nvSpPr>
          <p:cNvPr id="3" name="Footer Placeholder 2"/>
          <p:cNvSpPr>
            <a:spLocks noGrp="1"/>
          </p:cNvSpPr>
          <p:nvPr>
            <p:ph type="ftr" sz="quarter" idx="3"/>
          </p:nvPr>
        </p:nvSpPr>
        <p:spPr>
          <a:xfrm>
            <a:off x="457200" y="6481890"/>
            <a:ext cx="4260056" cy="300831"/>
          </a:xfrm>
          <a:prstGeom prst="rect">
            <a:avLst/>
          </a:prstGeom>
        </p:spPr>
        <p:txBody>
          <a:bodyPr vert="horz" anchor="b"/>
          <a:lstStyle>
            <a:lvl1pPr algn="r" eaLnBrk="1" latinLnBrk="0" hangingPunct="1">
              <a:defRPr kumimoji="0" sz="1000">
                <a:solidFill>
                  <a:schemeClr val="tx1"/>
                </a:solidFill>
              </a:defRPr>
            </a:lvl1pPr>
          </a:lstStyle>
          <a:p>
            <a:endParaRPr lang="en-US"/>
          </a:p>
        </p:txBody>
      </p:sp>
      <p:sp>
        <p:nvSpPr>
          <p:cNvPr id="23" name="Slide Number Placeholder 22"/>
          <p:cNvSpPr>
            <a:spLocks noGrp="1"/>
          </p:cNvSpPr>
          <p:nvPr>
            <p:ph type="sldNum" sz="quarter" idx="4"/>
          </p:nvPr>
        </p:nvSpPr>
        <p:spPr>
          <a:xfrm>
            <a:off x="7589520" y="6480969"/>
            <a:ext cx="502920" cy="301752"/>
          </a:xfrm>
          <a:prstGeom prst="rect">
            <a:avLst/>
          </a:prstGeom>
        </p:spPr>
        <p:txBody>
          <a:bodyPr vert="horz" anchor="b"/>
          <a:lstStyle>
            <a:lvl1pPr algn="ctr" eaLnBrk="1" latinLnBrk="0" hangingPunct="1">
              <a:defRPr kumimoji="0" sz="1200">
                <a:solidFill>
                  <a:schemeClr val="tx1"/>
                </a:solidFill>
              </a:defRPr>
            </a:lvl1pPr>
          </a:lstStyle>
          <a:p>
            <a:fld id="{6D38AF07-77E6-4130-B54F-FDC9A44336AC}" type="slidenum">
              <a:rPr lang="en-US" smtClean="0"/>
              <a:pPr/>
              <a:t>‹#›</a:t>
            </a:fld>
            <a:endParaRPr lang="en-US"/>
          </a:p>
        </p:txBody>
      </p:sp>
    </p:spTree>
  </p:cSld>
  <p:clrMap bg1="dk1" tx1="lt1" bg2="dk2" tx2="lt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Lst>
  <p:txStyles>
    <p:titleStyle>
      <a:lvl1pPr marL="484632" algn="l" rtl="0" eaLnBrk="1" latinLnBrk="0" hangingPunct="1">
        <a:spcBef>
          <a:spcPct val="0"/>
        </a:spcBef>
        <a:buNone/>
        <a:defRPr kumimoji="0" sz="4200" kern="1200">
          <a:ln w="6350">
            <a:solidFill>
              <a:schemeClr val="accent1">
                <a:shade val="43000"/>
              </a:schemeClr>
            </a:solidFill>
          </a:ln>
          <a:solidFill>
            <a:schemeClr val="accent1">
              <a:tint val="83000"/>
              <a:satMod val="150000"/>
            </a:schemeClr>
          </a:solidFill>
          <a:effectLst>
            <a:outerShdw blurRad="26000" dist="26000" dir="14500000" algn="tl" rotWithShape="0">
              <a:srgbClr val="000000">
                <a:alpha val="40000"/>
              </a:srgbClr>
            </a:outerShdw>
          </a:effectLst>
          <a:latin typeface="+mj-lt"/>
          <a:ea typeface="+mj-ea"/>
          <a:cs typeface="+mj-cs"/>
        </a:defRPr>
      </a:lvl1pPr>
    </p:titleStyle>
    <p:bodyStyle>
      <a:lvl1pPr marL="448056" indent="-384048" algn="l" rtl="0" eaLnBrk="1" latinLnBrk="0" hangingPunct="1">
        <a:spcBef>
          <a:spcPct val="20000"/>
        </a:spcBef>
        <a:buClr>
          <a:schemeClr val="accent1"/>
        </a:buClr>
        <a:buSzPct val="80000"/>
        <a:buFont typeface="Wingdings 2"/>
        <a:buChar char=""/>
        <a:defRPr kumimoji="0" sz="3000" kern="1200">
          <a:solidFill>
            <a:schemeClr val="tx1"/>
          </a:solidFill>
          <a:latin typeface="+mn-lt"/>
          <a:ea typeface="+mn-ea"/>
          <a:cs typeface="+mn-cs"/>
        </a:defRPr>
      </a:lvl1pPr>
      <a:lvl2pPr marL="822960" indent="-285750" algn="l" rtl="0" eaLnBrk="1" latinLnBrk="0" hangingPunct="1">
        <a:spcBef>
          <a:spcPct val="20000"/>
        </a:spcBef>
        <a:buClr>
          <a:schemeClr val="accent1"/>
        </a:buClr>
        <a:buSzPct val="95000"/>
        <a:buFont typeface="Verdana"/>
        <a:buChar char="›"/>
        <a:defRPr kumimoji="0" sz="2600" kern="1200">
          <a:solidFill>
            <a:schemeClr val="tx1"/>
          </a:solidFill>
          <a:latin typeface="+mn-lt"/>
          <a:ea typeface="+mn-ea"/>
          <a:cs typeface="+mn-cs"/>
        </a:defRPr>
      </a:lvl2pPr>
      <a:lvl3pPr marL="1106424" indent="-228600" algn="l" rtl="0" eaLnBrk="1" latinLnBrk="0" hangingPunct="1">
        <a:spcBef>
          <a:spcPct val="20000"/>
        </a:spcBef>
        <a:buClr>
          <a:schemeClr val="accent1"/>
        </a:buClr>
        <a:buFont typeface="Wingdings 2"/>
        <a:buChar char=""/>
        <a:defRPr kumimoji="0" sz="2400" kern="1200">
          <a:solidFill>
            <a:schemeClr val="tx1"/>
          </a:solidFill>
          <a:latin typeface="+mn-lt"/>
          <a:ea typeface="+mn-ea"/>
          <a:cs typeface="+mn-cs"/>
        </a:defRPr>
      </a:lvl3pPr>
      <a:lvl4pPr marL="1371600" indent="-210312" algn="l" rtl="0" eaLnBrk="1" latinLnBrk="0" hangingPunct="1">
        <a:spcBef>
          <a:spcPct val="20000"/>
        </a:spcBef>
        <a:buClr>
          <a:schemeClr val="accent1"/>
        </a:buClr>
        <a:buFont typeface="Wingdings 2"/>
        <a:buChar char=""/>
        <a:defRPr kumimoji="0" sz="2000" kern="1200">
          <a:solidFill>
            <a:schemeClr val="tx1"/>
          </a:solidFill>
          <a:latin typeface="+mn-lt"/>
          <a:ea typeface="+mn-ea"/>
          <a:cs typeface="+mn-cs"/>
        </a:defRPr>
      </a:lvl4pPr>
      <a:lvl5pPr marL="1600200" indent="-210312" algn="l" rtl="0" eaLnBrk="1" latinLnBrk="0" hangingPunct="1">
        <a:spcBef>
          <a:spcPct val="20000"/>
        </a:spcBef>
        <a:buClr>
          <a:schemeClr val="accent1">
            <a:tint val="75000"/>
          </a:schemeClr>
        </a:buClr>
        <a:buFont typeface="Wingdings 2"/>
        <a:buChar char=""/>
        <a:defRPr kumimoji="0" sz="1900" kern="1200">
          <a:solidFill>
            <a:schemeClr val="tx1"/>
          </a:solidFill>
          <a:latin typeface="+mn-lt"/>
          <a:ea typeface="+mn-ea"/>
          <a:cs typeface="+mn-cs"/>
        </a:defRPr>
      </a:lvl5pPr>
      <a:lvl6pPr marL="1828800" indent="-210312" algn="l" rtl="0" eaLnBrk="1" latinLnBrk="0" hangingPunct="1">
        <a:spcBef>
          <a:spcPct val="20000"/>
        </a:spcBef>
        <a:buClr>
          <a:schemeClr val="accent1">
            <a:tint val="75000"/>
          </a:schemeClr>
        </a:buClr>
        <a:buFont typeface="Wingdings 2"/>
        <a:buChar char=""/>
        <a:defRPr kumimoji="0" sz="1800" kern="1200">
          <a:solidFill>
            <a:schemeClr val="tx1"/>
          </a:solidFill>
          <a:latin typeface="+mn-lt"/>
          <a:ea typeface="+mn-ea"/>
          <a:cs typeface="+mn-cs"/>
        </a:defRPr>
      </a:lvl6pPr>
      <a:lvl7pPr marL="2084832" indent="-210312"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7pPr>
      <a:lvl8pPr marL="22860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8pPr>
      <a:lvl9pPr marL="2514600" indent="-182880" algn="l" rtl="0" eaLnBrk="1" latinLnBrk="0" hangingPunct="1">
        <a:spcBef>
          <a:spcPct val="20000"/>
        </a:spcBef>
        <a:buClr>
          <a:schemeClr val="accent1">
            <a:tint val="75000"/>
          </a:schemeClr>
        </a:buClr>
        <a:buFont typeface="Wingdings 2"/>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89B3C59-B89E-4B06-B0F5-0F70C0BA654D}" type="datetimeFigureOut">
              <a:rPr lang="en-US" smtClean="0"/>
              <a:pPr/>
              <a:t>10/10/2014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38AF07-77E6-4130-B54F-FDC9A44336A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81" r:id="rId1"/>
    <p:sldLayoutId id="2147483782" r:id="rId2"/>
    <p:sldLayoutId id="2147483783" r:id="rId3"/>
    <p:sldLayoutId id="2147483784" r:id="rId4"/>
    <p:sldLayoutId id="2147483785" r:id="rId5"/>
    <p:sldLayoutId id="2147483786" r:id="rId6"/>
    <p:sldLayoutId id="2147483787" r:id="rId7"/>
    <p:sldLayoutId id="2147483788" r:id="rId8"/>
    <p:sldLayoutId id="2147483789" r:id="rId9"/>
    <p:sldLayoutId id="2147483790" r:id="rId10"/>
    <p:sldLayoutId id="214748379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omicsonline.org/scholarly-journals.php" TargetMode="External"/><Relationship Id="rId2" Type="http://schemas.openxmlformats.org/officeDocument/2006/relationships/hyperlink" Target="http://www.omicsonline.org/open-access-publication.php" TargetMode="External"/><Relationship Id="rId1" Type="http://schemas.openxmlformats.org/officeDocument/2006/relationships/slideLayout" Target="../slideLayouts/slideLayout2.xml"/><Relationship Id="rId4" Type="http://schemas.openxmlformats.org/officeDocument/2006/relationships/hyperlink" Target="http://www.omicsonline.org/international-scientific-conferences/"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15.gif"/><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7.jpe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13.xml"/><Relationship Id="rId4" Type="http://schemas.openxmlformats.org/officeDocument/2006/relationships/image" Target="../media/image21.jpeg"/></Relationships>
</file>

<file path=ppt/slides/_rels/slide1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9.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0.jpe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13.xml"/><Relationship Id="rId6" Type="http://schemas.openxmlformats.org/officeDocument/2006/relationships/image" Target="../media/image5.png"/><Relationship Id="rId5" Type="http://schemas.openxmlformats.org/officeDocument/2006/relationships/image" Target="../media/image36.jpeg"/><Relationship Id="rId4" Type="http://schemas.openxmlformats.org/officeDocument/2006/relationships/image" Target="../media/image35.jpeg"/></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5.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9.jpe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13.xml"/><Relationship Id="rId6" Type="http://schemas.openxmlformats.org/officeDocument/2006/relationships/image" Target="../media/image43.jpeg"/><Relationship Id="rId5" Type="http://schemas.openxmlformats.org/officeDocument/2006/relationships/image" Target="../media/image5.png"/><Relationship Id="rId4" Type="http://schemas.openxmlformats.org/officeDocument/2006/relationships/image" Target="../media/image42.png"/></Relationships>
</file>

<file path=ppt/slides/_rels/slide3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xml"/><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2" Type="http://schemas.openxmlformats.org/officeDocument/2006/relationships/hyperlink" Target="mailto:info@jvhairgroup.com" TargetMode="External"/><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hyperlink" Target="http://cosmetology-trichology.conferenceseries.com/" TargetMode="Externa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4.jpeg"/></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effectLst>
                  <a:outerShdw blurRad="38100" dist="38100" dir="2700000" algn="tl">
                    <a:srgbClr val="000000">
                      <a:alpha val="43137"/>
                    </a:srgbClr>
                  </a:outerShdw>
                </a:effectLst>
                <a:latin typeface="Baskerville Old Face" pitchFamily="18" charset="0"/>
              </a:rPr>
              <a:t>About OMICS Group</a:t>
            </a:r>
            <a:endParaRPr lang="en-US" sz="3600" b="1" dirty="0">
              <a:effectLst>
                <a:outerShdw blurRad="38100" dist="38100" dir="2700000" algn="tl">
                  <a:srgbClr val="000000">
                    <a:alpha val="43137"/>
                  </a:srgbClr>
                </a:outerShdw>
              </a:effectLst>
              <a:latin typeface="Baskerville Old Face" pitchFamily="18" charset="0"/>
            </a:endParaRPr>
          </a:p>
        </p:txBody>
      </p:sp>
      <p:sp>
        <p:nvSpPr>
          <p:cNvPr id="4" name="Content Placeholder 3"/>
          <p:cNvSpPr>
            <a:spLocks noGrp="1"/>
          </p:cNvSpPr>
          <p:nvPr>
            <p:ph idx="1"/>
          </p:nvPr>
        </p:nvSpPr>
        <p:spPr/>
        <p:txBody>
          <a:bodyPr>
            <a:normAutofit fontScale="92500" lnSpcReduction="10000"/>
          </a:bodyPr>
          <a:lstStyle/>
          <a:p>
            <a:pPr algn="just">
              <a:buFont typeface="Arial" charset="0"/>
              <a:buNone/>
              <a:defRPr/>
            </a:pPr>
            <a:r>
              <a:rPr lang="en-US" sz="2000" dirty="0" smtClean="0">
                <a:latin typeface="+mj-lt"/>
              </a:rPr>
              <a:t>      </a:t>
            </a:r>
            <a:r>
              <a:rPr lang="en-US" sz="2000" dirty="0" smtClean="0">
                <a:effectLst>
                  <a:outerShdw blurRad="38100" dist="38100" dir="2700000" algn="tl">
                    <a:srgbClr val="000000">
                      <a:alpha val="43137"/>
                    </a:srgbClr>
                  </a:outerShdw>
                </a:effectLst>
                <a:latin typeface="+mj-lt"/>
              </a:rPr>
              <a:t>OMICS Group International is an amalgamation of </a:t>
            </a:r>
            <a:r>
              <a:rPr lang="en-US" sz="2000" dirty="0" smtClean="0">
                <a:effectLst>
                  <a:outerShdw blurRad="38100" dist="38100" dir="2700000" algn="tl">
                    <a:srgbClr val="000000">
                      <a:alpha val="43137"/>
                    </a:srgbClr>
                  </a:outerShdw>
                </a:effectLst>
                <a:latin typeface="+mj-lt"/>
                <a:hlinkClick r:id="rId2" tooltip="Open Access publications"/>
              </a:rPr>
              <a:t>Open Access publications</a:t>
            </a:r>
            <a:r>
              <a:rPr lang="en-US" sz="2000" dirty="0" smtClean="0">
                <a:effectLst>
                  <a:outerShdw blurRad="38100" dist="38100" dir="2700000" algn="tl">
                    <a:srgbClr val="000000">
                      <a:alpha val="43137"/>
                    </a:srgbClr>
                  </a:outerShdw>
                </a:effectLst>
                <a:latin typeface="+mj-lt"/>
              </a:rPr>
              <a:t> and worldwide international science conferences and events. Established in the year 2007 with the sole aim of making the information on Sciences and technology ‘Open Access’, OMICS Group publishes 400 online open access </a:t>
            </a:r>
            <a:r>
              <a:rPr lang="en-US" sz="2000" dirty="0" smtClean="0">
                <a:effectLst>
                  <a:outerShdw blurRad="38100" dist="38100" dir="2700000" algn="tl">
                    <a:srgbClr val="000000">
                      <a:alpha val="43137"/>
                    </a:srgbClr>
                  </a:outerShdw>
                </a:effectLst>
                <a:latin typeface="+mj-lt"/>
                <a:hlinkClick r:id="rId3" tooltip="scholarly journals"/>
              </a:rPr>
              <a:t>scholarly journals</a:t>
            </a:r>
            <a:r>
              <a:rPr lang="en-US" sz="2000" dirty="0" smtClean="0">
                <a:effectLst>
                  <a:outerShdw blurRad="38100" dist="38100" dir="2700000" algn="tl">
                    <a:srgbClr val="000000">
                      <a:alpha val="43137"/>
                    </a:srgbClr>
                  </a:outerShdw>
                </a:effectLst>
                <a:latin typeface="+mj-lt"/>
              </a:rPr>
              <a:t> in all aspects of Science, Engineering, Management and Technology journals. OMICS Group has been instrumental in taking the knowledge on Science &amp; technology to the doorsteps of ordinary men and women. Research Scholars, Students, Libraries, Educational Institutions, Research centers and the industry are main stakeholders that benefitted greatly from this knowledge dissemination. OMICS Group also organizes 300 </a:t>
            </a:r>
            <a:r>
              <a:rPr lang="en-US" sz="2000" dirty="0" smtClean="0">
                <a:effectLst>
                  <a:outerShdw blurRad="38100" dist="38100" dir="2700000" algn="tl">
                    <a:srgbClr val="000000">
                      <a:alpha val="43137"/>
                    </a:srgbClr>
                  </a:outerShdw>
                </a:effectLst>
                <a:latin typeface="+mj-lt"/>
                <a:hlinkClick r:id="rId4" tooltip="International conferences"/>
              </a:rPr>
              <a:t>International conferences</a:t>
            </a:r>
            <a:r>
              <a:rPr lang="en-US" sz="2000" dirty="0" smtClean="0">
                <a:effectLst>
                  <a:outerShdw blurRad="38100" dist="38100" dir="2700000" algn="tl">
                    <a:srgbClr val="000000">
                      <a:alpha val="43137"/>
                    </a:srgbClr>
                  </a:outerShdw>
                </a:effectLst>
                <a:latin typeface="+mj-lt"/>
              </a:rPr>
              <a:t> annually across the globe, where knowledge transfer takes place through debates, round table discussions, poster presentations, workshops, symposia and exhibitions</a:t>
            </a:r>
            <a:r>
              <a:rPr lang="en-US" sz="1800" dirty="0" smtClean="0">
                <a:effectLst>
                  <a:outerShdw blurRad="38100" dist="38100" dir="2700000" algn="tl">
                    <a:srgbClr val="000000">
                      <a:alpha val="43137"/>
                    </a:srgbClr>
                  </a:outerShdw>
                </a:effectLst>
                <a:latin typeface="+mj-lt"/>
              </a:rPr>
              <a:t>.</a:t>
            </a:r>
            <a:endParaRPr lang="en-US" sz="1800" dirty="0">
              <a:effectLst>
                <a:outerShdw blurRad="38100" dist="38100" dir="2700000" algn="tl">
                  <a:srgbClr val="000000">
                    <a:alpha val="43137"/>
                  </a:srgbClr>
                </a:outerShdw>
              </a:effectLst>
              <a:latin typeface="+mj-lt"/>
            </a:endParaRPr>
          </a:p>
        </p:txBody>
      </p:sp>
    </p:spTree>
    <p:extLst>
      <p:ext uri="{BB962C8B-B14F-4D97-AF65-F5344CB8AC3E}">
        <p14:creationId xmlns:p14="http://schemas.microsoft.com/office/powerpoint/2010/main" val="17319400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ound Diagonal Corner Rectangle 12"/>
          <p:cNvSpPr/>
          <p:nvPr/>
        </p:nvSpPr>
        <p:spPr>
          <a:xfrm>
            <a:off x="-152400" y="3048000"/>
            <a:ext cx="4648200" cy="4724400"/>
          </a:xfrm>
          <a:prstGeom prst="round2Diag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 Diagonal Corner Rectangle 10"/>
          <p:cNvSpPr/>
          <p:nvPr/>
        </p:nvSpPr>
        <p:spPr>
          <a:xfrm>
            <a:off x="-228600" y="0"/>
            <a:ext cx="5181600" cy="990600"/>
          </a:xfrm>
          <a:prstGeom prst="round2Diag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8600" y="3962400"/>
            <a:ext cx="5943600" cy="4525963"/>
          </a:xfrm>
        </p:spPr>
        <p:txBody>
          <a:bodyPr>
            <a:normAutofit/>
          </a:bodyPr>
          <a:lstStyle/>
          <a:p>
            <a:pPr lvl="1"/>
            <a:r>
              <a:rPr lang="en-US" sz="2000" dirty="0" smtClean="0">
                <a:solidFill>
                  <a:schemeClr val="bg1"/>
                </a:solidFill>
              </a:rPr>
              <a:t>The stages of Hair Growth/Loss</a:t>
            </a:r>
          </a:p>
          <a:p>
            <a:pPr lvl="1"/>
            <a:r>
              <a:rPr lang="en-US" sz="2000" dirty="0" smtClean="0">
                <a:solidFill>
                  <a:schemeClr val="bg1"/>
                </a:solidFill>
              </a:rPr>
              <a:t>Used in the U.S. for 20 years </a:t>
            </a:r>
          </a:p>
          <a:p>
            <a:pPr lvl="1"/>
            <a:r>
              <a:rPr lang="en-US" sz="2000" dirty="0" smtClean="0">
                <a:solidFill>
                  <a:schemeClr val="bg1"/>
                </a:solidFill>
              </a:rPr>
              <a:t>1</a:t>
            </a:r>
            <a:r>
              <a:rPr lang="en-US" sz="2000" baseline="30000" dirty="0" smtClean="0">
                <a:solidFill>
                  <a:schemeClr val="bg1"/>
                </a:solidFill>
              </a:rPr>
              <a:t>st</a:t>
            </a:r>
            <a:r>
              <a:rPr lang="en-US" sz="2000" dirty="0" smtClean="0">
                <a:solidFill>
                  <a:schemeClr val="bg1"/>
                </a:solidFill>
              </a:rPr>
              <a:t> FDA cleared device in 2007, </a:t>
            </a:r>
            <a:br>
              <a:rPr lang="en-US" sz="2000" dirty="0" smtClean="0">
                <a:solidFill>
                  <a:schemeClr val="bg1"/>
                </a:solidFill>
              </a:rPr>
            </a:br>
            <a:r>
              <a:rPr lang="en-US" sz="2000" dirty="0" smtClean="0">
                <a:solidFill>
                  <a:schemeClr val="bg1"/>
                </a:solidFill>
              </a:rPr>
              <a:t>many followed</a:t>
            </a:r>
          </a:p>
          <a:p>
            <a:pPr lvl="1"/>
            <a:r>
              <a:rPr lang="en-US" sz="2000" dirty="0" smtClean="0">
                <a:solidFill>
                  <a:schemeClr val="bg1"/>
                </a:solidFill>
              </a:rPr>
              <a:t>Using the Authority of Others </a:t>
            </a:r>
            <a:br>
              <a:rPr lang="en-US" sz="2000" dirty="0" smtClean="0">
                <a:solidFill>
                  <a:schemeClr val="bg1"/>
                </a:solidFill>
              </a:rPr>
            </a:br>
            <a:r>
              <a:rPr lang="en-US" sz="2000" dirty="0" smtClean="0">
                <a:solidFill>
                  <a:schemeClr val="bg1"/>
                </a:solidFill>
              </a:rPr>
              <a:t>(Hamblin, et al)</a:t>
            </a:r>
          </a:p>
          <a:p>
            <a:pPr lvl="1"/>
            <a:endParaRPr lang="en-US" sz="1600" dirty="0" smtClean="0"/>
          </a:p>
        </p:txBody>
      </p:sp>
      <p:pic>
        <p:nvPicPr>
          <p:cNvPr id="3074" name="Picture 2" descr="C:\Users\John\Desktop\Documents\Other images\hair-growth-cycle-pic.gif"/>
          <p:cNvPicPr>
            <a:picLocks noChangeAspect="1" noChangeArrowheads="1"/>
          </p:cNvPicPr>
          <p:nvPr/>
        </p:nvPicPr>
        <p:blipFill>
          <a:blip r:embed="rId3" cstate="print"/>
          <a:srcRect/>
          <a:stretch>
            <a:fillRect/>
          </a:stretch>
        </p:blipFill>
        <p:spPr bwMode="auto">
          <a:xfrm>
            <a:off x="0" y="990600"/>
            <a:ext cx="4525403" cy="2419350"/>
          </a:xfrm>
          <a:prstGeom prst="rect">
            <a:avLst/>
          </a:prstGeom>
          <a:noFill/>
        </p:spPr>
      </p:pic>
      <p:pic>
        <p:nvPicPr>
          <p:cNvPr id="3075" name="Picture 3" descr="C:\Users\John\Desktop\hamblin.png"/>
          <p:cNvPicPr>
            <a:picLocks noChangeAspect="1" noChangeArrowheads="1"/>
          </p:cNvPicPr>
          <p:nvPr/>
        </p:nvPicPr>
        <p:blipFill>
          <a:blip r:embed="rId4" cstate="print"/>
          <a:srcRect/>
          <a:stretch>
            <a:fillRect/>
          </a:stretch>
        </p:blipFill>
        <p:spPr bwMode="auto">
          <a:xfrm>
            <a:off x="4495800" y="-152294"/>
            <a:ext cx="4648200" cy="6686369"/>
          </a:xfrm>
          <a:prstGeom prst="rect">
            <a:avLst/>
          </a:prstGeom>
          <a:noFill/>
        </p:spPr>
      </p:pic>
      <p:sp>
        <p:nvSpPr>
          <p:cNvPr id="10" name="TextBox 9"/>
          <p:cNvSpPr txBox="1"/>
          <p:nvPr/>
        </p:nvSpPr>
        <p:spPr>
          <a:xfrm>
            <a:off x="0" y="0"/>
            <a:ext cx="4800600" cy="954107"/>
          </a:xfrm>
          <a:prstGeom prst="rect">
            <a:avLst/>
          </a:prstGeom>
          <a:noFill/>
        </p:spPr>
        <p:txBody>
          <a:bodyPr wrap="square" rtlCol="0">
            <a:spAutoFit/>
          </a:bodyPr>
          <a:lstStyle/>
          <a:p>
            <a:r>
              <a:rPr lang="en-US" sz="2800" dirty="0" smtClean="0">
                <a:solidFill>
                  <a:schemeClr val="bg1"/>
                </a:solidFill>
                <a:latin typeface="Century Gothic" pitchFamily="34" charset="0"/>
              </a:rPr>
              <a:t>FACTS ABOUT COMMON HAIR LOSS AND ANSWERS</a:t>
            </a:r>
            <a:endParaRPr lang="en-US" sz="2800" dirty="0">
              <a:solidFill>
                <a:schemeClr val="bg1"/>
              </a:solidFill>
              <a:latin typeface="Century Gothic" pitchFamily="34" charset="0"/>
            </a:endParaRPr>
          </a:p>
        </p:txBody>
      </p:sp>
      <p:pic>
        <p:nvPicPr>
          <p:cNvPr id="1026" name="Picture 2" descr="C:\Users\John\Desktop\Untitled-1.png"/>
          <p:cNvPicPr>
            <a:picLocks noChangeAspect="1" noChangeArrowheads="1"/>
          </p:cNvPicPr>
          <p:nvPr/>
        </p:nvPicPr>
        <p:blipFill>
          <a:blip r:embed="rId5" cstate="print"/>
          <a:srcRect/>
          <a:stretch>
            <a:fillRect/>
          </a:stretch>
        </p:blipFill>
        <p:spPr bwMode="auto">
          <a:xfrm>
            <a:off x="304800" y="5638800"/>
            <a:ext cx="1325650" cy="1716088"/>
          </a:xfrm>
          <a:prstGeom prst="rect">
            <a:avLst/>
          </a:prstGeom>
          <a:noFill/>
        </p:spPr>
      </p:pic>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2332037"/>
            <a:ext cx="9144000" cy="1249363"/>
          </a:xfrm>
        </p:spPr>
        <p:txBody>
          <a:bodyPr>
            <a:normAutofit/>
          </a:bodyPr>
          <a:lstStyle/>
          <a:p>
            <a:pPr marL="0" indent="0" algn="ctr">
              <a:lnSpc>
                <a:spcPct val="150000"/>
              </a:lnSpc>
              <a:buNone/>
            </a:pPr>
            <a:r>
              <a:rPr lang="en-US" dirty="0" smtClean="0">
                <a:solidFill>
                  <a:schemeClr val="accent1"/>
                </a:solidFill>
              </a:rPr>
              <a:t> </a:t>
            </a:r>
            <a:r>
              <a:rPr lang="en-US" dirty="0" smtClean="0">
                <a:solidFill>
                  <a:schemeClr val="tx1">
                    <a:lumMod val="75000"/>
                    <a:lumOff val="25000"/>
                  </a:schemeClr>
                </a:solidFill>
              </a:rPr>
              <a:t>We </a:t>
            </a:r>
            <a:r>
              <a:rPr lang="en-US" dirty="0">
                <a:solidFill>
                  <a:schemeClr val="tx1">
                    <a:lumMod val="75000"/>
                    <a:lumOff val="25000"/>
                  </a:schemeClr>
                </a:solidFill>
              </a:rPr>
              <a:t>o</a:t>
            </a:r>
            <a:r>
              <a:rPr lang="en-US" dirty="0" smtClean="0">
                <a:solidFill>
                  <a:schemeClr val="tx1">
                    <a:lumMod val="75000"/>
                    <a:lumOff val="25000"/>
                  </a:schemeClr>
                </a:solidFill>
              </a:rPr>
              <a:t>ffer 3 USA-made Laser Hair Therapy Devices</a:t>
            </a:r>
          </a:p>
          <a:p>
            <a:pPr marL="0" indent="0" algn="ctr">
              <a:lnSpc>
                <a:spcPct val="150000"/>
              </a:lnSpc>
              <a:buNone/>
            </a:pPr>
            <a:endParaRPr lang="en-US" dirty="0" smtClean="0">
              <a:solidFill>
                <a:schemeClr val="tx1">
                  <a:lumMod val="75000"/>
                  <a:lumOff val="25000"/>
                </a:schemeClr>
              </a:solidFill>
            </a:endParaRPr>
          </a:p>
        </p:txBody>
      </p:sp>
      <p:sp>
        <p:nvSpPr>
          <p:cNvPr id="5" name="Rounded Rectangle 4"/>
          <p:cNvSpPr/>
          <p:nvPr/>
        </p:nvSpPr>
        <p:spPr>
          <a:xfrm>
            <a:off x="-228600" y="533400"/>
            <a:ext cx="8686800" cy="16002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304800" y="762000"/>
            <a:ext cx="7924800" cy="1077218"/>
          </a:xfrm>
          <a:prstGeom prst="rect">
            <a:avLst/>
          </a:prstGeom>
          <a:noFill/>
        </p:spPr>
        <p:txBody>
          <a:bodyPr wrap="square" rtlCol="0">
            <a:spAutoFit/>
          </a:bodyPr>
          <a:lstStyle/>
          <a:p>
            <a:r>
              <a:rPr lang="en-US" sz="3200" dirty="0" smtClean="0">
                <a:solidFill>
                  <a:schemeClr val="bg1"/>
                </a:solidFill>
                <a:latin typeface="Century Gothic" pitchFamily="34" charset="0"/>
              </a:rPr>
              <a:t>PROVEN LASER PRODUCTS &amp; AT VARIOUS PRICE POINTS AND FEATURES</a:t>
            </a:r>
            <a:endParaRPr lang="en-US" sz="3200" dirty="0">
              <a:solidFill>
                <a:schemeClr val="bg1"/>
              </a:solidFill>
              <a:latin typeface="Century Gothic" pitchFamily="34" charset="0"/>
            </a:endParaRPr>
          </a:p>
        </p:txBody>
      </p:sp>
      <p:pic>
        <p:nvPicPr>
          <p:cNvPr id="4098" name="Picture 2" descr="C:\Users\John\Desktop\product photos\NutreveLaser1.JPG"/>
          <p:cNvPicPr>
            <a:picLocks noChangeAspect="1" noChangeArrowheads="1"/>
          </p:cNvPicPr>
          <p:nvPr/>
        </p:nvPicPr>
        <p:blipFill>
          <a:blip r:embed="rId3" cstate="print"/>
          <a:srcRect/>
          <a:stretch>
            <a:fillRect/>
          </a:stretch>
        </p:blipFill>
        <p:spPr bwMode="auto">
          <a:xfrm>
            <a:off x="152400" y="3200400"/>
            <a:ext cx="4106862" cy="1221027"/>
          </a:xfrm>
          <a:prstGeom prst="rect">
            <a:avLst/>
          </a:prstGeom>
          <a:noFill/>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4267200"/>
            <a:ext cx="4727254" cy="2433266"/>
          </a:xfrm>
          <a:prstGeom prst="rect">
            <a:avLst/>
          </a:prstGeom>
        </p:spPr>
      </p:pic>
      <p:sp>
        <p:nvSpPr>
          <p:cNvPr id="12" name="Rectangle 11"/>
          <p:cNvSpPr/>
          <p:nvPr/>
        </p:nvSpPr>
        <p:spPr>
          <a:xfrm>
            <a:off x="140661" y="6629400"/>
            <a:ext cx="4812339" cy="130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1" name="Picture 5" descr="C:\Users\John\Desktop\cap-with-red-light-1.gif"/>
          <p:cNvPicPr>
            <a:picLocks noChangeAspect="1" noChangeArrowheads="1" noCrop="1"/>
          </p:cNvPicPr>
          <p:nvPr/>
        </p:nvPicPr>
        <p:blipFill>
          <a:blip r:embed="rId5" cstate="print"/>
          <a:srcRect/>
          <a:stretch>
            <a:fillRect/>
          </a:stretch>
        </p:blipFill>
        <p:spPr bwMode="auto">
          <a:xfrm>
            <a:off x="4343400" y="2956213"/>
            <a:ext cx="5049372" cy="3901787"/>
          </a:xfrm>
          <a:prstGeom prst="rect">
            <a:avLst/>
          </a:prstGeom>
          <a:noFill/>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Tree>
    <p:extLst>
      <p:ext uri="{BB962C8B-B14F-4D97-AF65-F5344CB8AC3E}">
        <p14:creationId xmlns:p14="http://schemas.microsoft.com/office/powerpoint/2010/main" val="2790022365"/>
      </p:ext>
    </p:extLst>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John\Desktop\wk9942f.jpg"/>
          <p:cNvPicPr>
            <a:picLocks noChangeAspect="1" noChangeArrowheads="1"/>
          </p:cNvPicPr>
          <p:nvPr/>
        </p:nvPicPr>
        <p:blipFill>
          <a:blip r:embed="rId2" cstate="print"/>
          <a:srcRect/>
          <a:stretch>
            <a:fillRect/>
          </a:stretch>
        </p:blipFill>
        <p:spPr bwMode="auto">
          <a:xfrm>
            <a:off x="457200" y="1752600"/>
            <a:ext cx="3911600" cy="5080000"/>
          </a:xfrm>
          <a:prstGeom prst="rect">
            <a:avLst/>
          </a:prstGeom>
          <a:noFill/>
        </p:spPr>
      </p:pic>
      <p:sp>
        <p:nvSpPr>
          <p:cNvPr id="5" name="Content Placeholder 2"/>
          <p:cNvSpPr>
            <a:spLocks noGrp="1"/>
          </p:cNvSpPr>
          <p:nvPr>
            <p:ph idx="1"/>
          </p:nvPr>
        </p:nvSpPr>
        <p:spPr>
          <a:xfrm>
            <a:off x="4495800" y="2057400"/>
            <a:ext cx="4419600" cy="3962400"/>
          </a:xfrm>
        </p:spPr>
        <p:txBody>
          <a:bodyPr>
            <a:normAutofit/>
          </a:bodyPr>
          <a:lstStyle/>
          <a:p>
            <a:r>
              <a:rPr lang="en-US" sz="2400" dirty="0" smtClean="0"/>
              <a:t>Knowing how to Explain Laser Hair Therapy (LHT)</a:t>
            </a:r>
          </a:p>
          <a:p>
            <a:r>
              <a:rPr lang="en-US" sz="2400" dirty="0" smtClean="0"/>
              <a:t>Understanding and Managing Client Expectations</a:t>
            </a:r>
          </a:p>
          <a:p>
            <a:r>
              <a:rPr lang="en-US" sz="2400" dirty="0" smtClean="0"/>
              <a:t>Tools to Measure Progress</a:t>
            </a:r>
          </a:p>
          <a:p>
            <a:r>
              <a:rPr lang="en-US" sz="2400" dirty="0" smtClean="0"/>
              <a:t>Helping Client Understand Results- Objectively and Subjectively</a:t>
            </a:r>
          </a:p>
          <a:p>
            <a:r>
              <a:rPr lang="en-US" sz="2400" dirty="0" smtClean="0"/>
              <a:t>“No Further Loss is Success”</a:t>
            </a:r>
            <a:endParaRPr lang="en-US" sz="2400" dirty="0"/>
          </a:p>
        </p:txBody>
      </p:sp>
      <p:sp>
        <p:nvSpPr>
          <p:cNvPr id="7" name="Rectangle 6"/>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CLIENT EDUCATION PROCESS</a:t>
            </a:r>
            <a:endParaRPr lang="en-US" sz="2800" dirty="0">
              <a:solidFill>
                <a:schemeClr val="bg1"/>
              </a:solidFill>
              <a:latin typeface="Century Gothic" pitchFamily="34"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332037"/>
            <a:ext cx="8229600" cy="4525963"/>
          </a:xfrm>
        </p:spPr>
        <p:txBody>
          <a:bodyPr>
            <a:noAutofit/>
          </a:bodyPr>
          <a:lstStyle/>
          <a:p>
            <a:pPr>
              <a:lnSpc>
                <a:spcPct val="150000"/>
              </a:lnSpc>
              <a:buNone/>
            </a:pPr>
            <a:r>
              <a:rPr lang="en-US" sz="2800" dirty="0" smtClean="0">
                <a:solidFill>
                  <a:schemeClr val="tx1">
                    <a:lumMod val="75000"/>
                    <a:lumOff val="25000"/>
                  </a:schemeClr>
                </a:solidFill>
              </a:rPr>
              <a:t> 		 Sunetics™: Clinical in-office treatment</a:t>
            </a:r>
          </a:p>
          <a:p>
            <a:pPr>
              <a:lnSpc>
                <a:spcPct val="150000"/>
              </a:lnSpc>
              <a:buNone/>
            </a:pPr>
            <a:r>
              <a:rPr lang="en-US" sz="2800" dirty="0" smtClean="0">
                <a:solidFill>
                  <a:schemeClr val="tx1">
                    <a:lumMod val="75000"/>
                    <a:lumOff val="25000"/>
                  </a:schemeClr>
                </a:solidFill>
              </a:rPr>
              <a:t>		Nutreve™: Hand-held </a:t>
            </a:r>
          </a:p>
          <a:p>
            <a:pPr>
              <a:lnSpc>
                <a:spcPct val="150000"/>
              </a:lnSpc>
              <a:buNone/>
            </a:pPr>
            <a:r>
              <a:rPr lang="en-US" sz="2800" dirty="0" smtClean="0">
                <a:solidFill>
                  <a:schemeClr val="tx1">
                    <a:lumMod val="75000"/>
                    <a:lumOff val="25000"/>
                  </a:schemeClr>
                </a:solidFill>
              </a:rPr>
              <a:t>		</a:t>
            </a:r>
            <a:r>
              <a:rPr lang="en-US" sz="2800" dirty="0" err="1" smtClean="0">
                <a:solidFill>
                  <a:schemeClr val="tx1">
                    <a:lumMod val="75000"/>
                    <a:lumOff val="25000"/>
                  </a:schemeClr>
                </a:solidFill>
              </a:rPr>
              <a:t>Theradome</a:t>
            </a:r>
            <a:r>
              <a:rPr lang="en-US" sz="2800" dirty="0" smtClean="0">
                <a:solidFill>
                  <a:schemeClr val="tx1">
                    <a:lumMod val="75000"/>
                    <a:lumOff val="25000"/>
                  </a:schemeClr>
                </a:solidFill>
              </a:rPr>
              <a:t>™: Wearable Budget Price Helmet  </a:t>
            </a:r>
          </a:p>
          <a:p>
            <a:pPr>
              <a:lnSpc>
                <a:spcPct val="150000"/>
              </a:lnSpc>
              <a:buNone/>
            </a:pPr>
            <a:r>
              <a:rPr lang="en-US" sz="2800" dirty="0" smtClean="0">
                <a:solidFill>
                  <a:schemeClr val="tx1">
                    <a:lumMod val="75000"/>
                    <a:lumOff val="25000"/>
                  </a:schemeClr>
                </a:solidFill>
              </a:rPr>
              <a:t>		LaserCap®:  Ultimate Discreet, Powerful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
        <p:nvSpPr>
          <p:cNvPr id="6" name="Rounded Rectangle 5"/>
          <p:cNvSpPr/>
          <p:nvPr/>
        </p:nvSpPr>
        <p:spPr>
          <a:xfrm>
            <a:off x="-304800" y="533400"/>
            <a:ext cx="8763000" cy="16002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304800" y="704671"/>
            <a:ext cx="6934200" cy="1200329"/>
          </a:xfrm>
          <a:prstGeom prst="rect">
            <a:avLst/>
          </a:prstGeom>
          <a:noFill/>
        </p:spPr>
        <p:txBody>
          <a:bodyPr wrap="square" rtlCol="0">
            <a:spAutoFit/>
          </a:bodyPr>
          <a:lstStyle/>
          <a:p>
            <a:r>
              <a:rPr lang="en-US" sz="3600" dirty="0" smtClean="0">
                <a:solidFill>
                  <a:schemeClr val="bg1"/>
                </a:solidFill>
                <a:latin typeface="Century Gothic" pitchFamily="34" charset="0"/>
              </a:rPr>
              <a:t>DISTRIBUTORS FOR THE BEST </a:t>
            </a:r>
            <a:br>
              <a:rPr lang="en-US" sz="3600" dirty="0" smtClean="0">
                <a:solidFill>
                  <a:schemeClr val="bg1"/>
                </a:solidFill>
                <a:latin typeface="Century Gothic" pitchFamily="34" charset="0"/>
              </a:rPr>
            </a:br>
            <a:r>
              <a:rPr lang="en-US" sz="3600" dirty="0" smtClean="0">
                <a:solidFill>
                  <a:schemeClr val="bg1"/>
                </a:solidFill>
                <a:latin typeface="Century Gothic" pitchFamily="34" charset="0"/>
              </a:rPr>
              <a:t>LHT DEVICES IN THEIR CLASS</a:t>
            </a:r>
            <a:endParaRPr lang="en-US" sz="3600" dirty="0">
              <a:solidFill>
                <a:schemeClr val="bg1"/>
              </a:solidFill>
              <a:latin typeface="Century Gothic" pitchFamily="34" charset="0"/>
            </a:endParaRPr>
          </a:p>
        </p:txBody>
      </p:sp>
      <p:sp>
        <p:nvSpPr>
          <p:cNvPr id="8" name="Chevron 7"/>
          <p:cNvSpPr/>
          <p:nvPr/>
        </p:nvSpPr>
        <p:spPr>
          <a:xfrm>
            <a:off x="914400" y="25908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914400" y="33528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914400" y="40386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a:off x="914400" y="48006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448139802"/>
      </p:ext>
    </p:extLst>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199" y="914400"/>
            <a:ext cx="8346353" cy="914399"/>
          </a:xfrm>
        </p:spPr>
        <p:txBody>
          <a:bodyPr/>
          <a:lstStyle/>
          <a:p>
            <a:pPr marL="0" indent="0">
              <a:buNone/>
            </a:pPr>
            <a:r>
              <a:rPr lang="en-US" dirty="0" smtClean="0">
                <a:solidFill>
                  <a:schemeClr val="accent1"/>
                </a:solidFill>
              </a:rPr>
              <a:t>Clinical in-Office</a:t>
            </a:r>
            <a:endParaRPr lang="en-US" dirty="0">
              <a:solidFill>
                <a:schemeClr val="accent1"/>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463142" y="2584859"/>
            <a:ext cx="4219668" cy="3164751"/>
          </a:xfrm>
          <a:prstGeom prst="rect">
            <a:avLst/>
          </a:prstGeom>
        </p:spPr>
      </p:pic>
      <p:sp>
        <p:nvSpPr>
          <p:cNvPr id="9" name="Content Placeholder 2"/>
          <p:cNvSpPr txBox="1">
            <a:spLocks/>
          </p:cNvSpPr>
          <p:nvPr/>
        </p:nvSpPr>
        <p:spPr>
          <a:xfrm>
            <a:off x="4648200" y="2865437"/>
            <a:ext cx="3962400" cy="28495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3600" dirty="0" smtClean="0">
                <a:solidFill>
                  <a:schemeClr val="tx1">
                    <a:lumMod val="75000"/>
                    <a:lumOff val="25000"/>
                  </a:schemeClr>
                </a:solidFill>
              </a:rPr>
              <a:t>Sunetics™ </a:t>
            </a:r>
            <a:br>
              <a:rPr lang="en-US" sz="3600" dirty="0" smtClean="0">
                <a:solidFill>
                  <a:schemeClr val="tx1">
                    <a:lumMod val="75000"/>
                    <a:lumOff val="25000"/>
                  </a:schemeClr>
                </a:solidFill>
              </a:rPr>
            </a:br>
            <a:r>
              <a:rPr lang="en-US" sz="3600" dirty="0" smtClean="0">
                <a:solidFill>
                  <a:schemeClr val="tx1">
                    <a:lumMod val="75000"/>
                    <a:lumOff val="25000"/>
                  </a:schemeClr>
                </a:solidFill>
              </a:rPr>
              <a:t>Clinical In-Office </a:t>
            </a:r>
            <a:br>
              <a:rPr lang="en-US" sz="3600" dirty="0" smtClean="0">
                <a:solidFill>
                  <a:schemeClr val="tx1">
                    <a:lumMod val="75000"/>
                    <a:lumOff val="25000"/>
                  </a:schemeClr>
                </a:solidFill>
              </a:rPr>
            </a:br>
            <a:r>
              <a:rPr lang="en-US" sz="3600" dirty="0" smtClean="0">
                <a:solidFill>
                  <a:schemeClr val="tx1">
                    <a:lumMod val="75000"/>
                    <a:lumOff val="25000"/>
                  </a:schemeClr>
                </a:solidFill>
              </a:rPr>
              <a:t>LHT Device</a:t>
            </a:r>
            <a:endParaRPr lang="en-US" sz="3600" dirty="0">
              <a:solidFill>
                <a:schemeClr val="tx1">
                  <a:lumMod val="75000"/>
                  <a:lumOff val="25000"/>
                </a:schemeClr>
              </a:solidFill>
            </a:endParaRPr>
          </a:p>
        </p:txBody>
      </p:sp>
      <p:sp>
        <p:nvSpPr>
          <p:cNvPr id="8" name="Rounded Rectangle 7"/>
          <p:cNvSpPr/>
          <p:nvPr/>
        </p:nvSpPr>
        <p:spPr>
          <a:xfrm>
            <a:off x="-304800" y="533400"/>
            <a:ext cx="8763000" cy="16002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1295400" y="685800"/>
            <a:ext cx="8229600" cy="1143000"/>
          </a:xfrm>
        </p:spPr>
        <p:txBody>
          <a:bodyPr>
            <a:normAutofit/>
          </a:bodyPr>
          <a:lstStyle/>
          <a:p>
            <a:r>
              <a:rPr lang="en-US" dirty="0" smtClean="0">
                <a:solidFill>
                  <a:schemeClr val="bg1"/>
                </a:solidFill>
                <a:latin typeface="Century Gothic" pitchFamily="34" charset="0"/>
              </a:rPr>
              <a:t>OUR PRODUCTS</a:t>
            </a:r>
            <a:endParaRPr lang="en-US" dirty="0">
              <a:solidFill>
                <a:schemeClr val="bg1"/>
              </a:solidFill>
              <a:latin typeface="Century Gothic" pitchFamily="34" charset="0"/>
            </a:endParaRPr>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Tree>
    <p:extLst>
      <p:ext uri="{BB962C8B-B14F-4D97-AF65-F5344CB8AC3E}">
        <p14:creationId xmlns:p14="http://schemas.microsoft.com/office/powerpoint/2010/main" val="2798910658"/>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3314" name="Picture 2" descr="C:\Users\John\Documents\Dropbox\JV HairGroup SHARE\New Share Drive\Advertising &amp; Show Material\Comparison Photos - Sunetics\Pam 59 yr-old after 6 mo sunetics office use.jpg"/>
          <p:cNvPicPr>
            <a:picLocks noChangeAspect="1" noChangeArrowheads="1"/>
          </p:cNvPicPr>
          <p:nvPr/>
        </p:nvPicPr>
        <p:blipFill>
          <a:blip r:embed="rId2" cstate="print"/>
          <a:srcRect/>
          <a:stretch>
            <a:fillRect/>
          </a:stretch>
        </p:blipFill>
        <p:spPr bwMode="auto">
          <a:xfrm>
            <a:off x="266701" y="0"/>
            <a:ext cx="8572499" cy="6858000"/>
          </a:xfrm>
          <a:prstGeom prst="rect">
            <a:avLst/>
          </a:prstGeom>
          <a:noFill/>
        </p:spPr>
      </p:pic>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14800" y="1143000"/>
            <a:ext cx="4686300" cy="3124200"/>
          </a:xfrm>
          <a:prstGeom prst="rect">
            <a:avLst/>
          </a:prstGeom>
        </p:spPr>
      </p:pic>
      <p:sp>
        <p:nvSpPr>
          <p:cNvPr id="7" name="Rounded Rectangle 6"/>
          <p:cNvSpPr/>
          <p:nvPr/>
        </p:nvSpPr>
        <p:spPr>
          <a:xfrm>
            <a:off x="-762000" y="304800"/>
            <a:ext cx="10439400" cy="12954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Content Placeholder 2"/>
          <p:cNvSpPr txBox="1">
            <a:spLocks/>
          </p:cNvSpPr>
          <p:nvPr/>
        </p:nvSpPr>
        <p:spPr>
          <a:xfrm>
            <a:off x="228600" y="609600"/>
            <a:ext cx="8458200" cy="121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600" dirty="0" smtClean="0">
                <a:solidFill>
                  <a:schemeClr val="bg1"/>
                </a:solidFill>
                <a:latin typeface="Century Gothic" pitchFamily="34" charset="0"/>
              </a:rPr>
              <a:t>NUTREVE™</a:t>
            </a:r>
            <a:endParaRPr kumimoji="0" lang="en-US" sz="18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pic>
        <p:nvPicPr>
          <p:cNvPr id="16387" name="Picture 3" descr="C:\Users\John\Desktop\Nutreve\Model Photos\IMG_5785.jpg"/>
          <p:cNvPicPr>
            <a:picLocks noChangeAspect="1" noChangeArrowheads="1"/>
          </p:cNvPicPr>
          <p:nvPr/>
        </p:nvPicPr>
        <p:blipFill>
          <a:blip r:embed="rId3" cstate="print"/>
          <a:srcRect/>
          <a:stretch>
            <a:fillRect/>
          </a:stretch>
        </p:blipFill>
        <p:spPr bwMode="auto">
          <a:xfrm>
            <a:off x="1" y="1828800"/>
            <a:ext cx="4116080" cy="5705476"/>
          </a:xfrm>
          <a:prstGeom prst="rect">
            <a:avLst/>
          </a:prstGeom>
          <a:noFill/>
        </p:spPr>
      </p:pic>
      <p:pic>
        <p:nvPicPr>
          <p:cNvPr id="16390" name="Picture 6" descr="C:\Users\John\Desktop\Nutreve\Model Photos\IMG_5670.jpg"/>
          <p:cNvPicPr>
            <a:picLocks noChangeAspect="1" noChangeArrowheads="1"/>
          </p:cNvPicPr>
          <p:nvPr/>
        </p:nvPicPr>
        <p:blipFill>
          <a:blip r:embed="rId4" cstate="print"/>
          <a:srcRect/>
          <a:stretch>
            <a:fillRect/>
          </a:stretch>
        </p:blipFill>
        <p:spPr bwMode="auto">
          <a:xfrm>
            <a:off x="3733800" y="3441700"/>
            <a:ext cx="5562600" cy="3708401"/>
          </a:xfrm>
          <a:prstGeom prst="rect">
            <a:avLst/>
          </a:prstGeom>
          <a:noFill/>
        </p:spPr>
      </p:pic>
    </p:spTree>
    <p:extLst>
      <p:ext uri="{BB962C8B-B14F-4D97-AF65-F5344CB8AC3E}">
        <p14:creationId xmlns:p14="http://schemas.microsoft.com/office/powerpoint/2010/main" val="3412717464"/>
      </p:ext>
    </p:extLst>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218" name="Picture 2" descr="C:\Users\John\Documents\Dropbox\JV HairGroup SHARE\New Share Drive\Advertising &amp; Show Material\Comparison Photos - Sunetics\Female 59 yr-old 6 mo sunetics office use.jpg"/>
          <p:cNvPicPr>
            <a:picLocks noChangeAspect="1" noChangeArrowheads="1"/>
          </p:cNvPicPr>
          <p:nvPr/>
        </p:nvPicPr>
        <p:blipFill>
          <a:blip r:embed="rId2" cstate="print"/>
          <a:srcRect/>
          <a:stretch>
            <a:fillRect/>
          </a:stretch>
        </p:blipFill>
        <p:spPr bwMode="auto">
          <a:xfrm>
            <a:off x="304800" y="1"/>
            <a:ext cx="8572499" cy="6858000"/>
          </a:xfrm>
          <a:prstGeom prst="rect">
            <a:avLst/>
          </a:prstGeom>
          <a:noFill/>
        </p:spPr>
      </p:pic>
    </p:spTree>
    <p:extLst>
      <p:ext uri="{BB962C8B-B14F-4D97-AF65-F5344CB8AC3E}">
        <p14:creationId xmlns:p14="http://schemas.microsoft.com/office/powerpoint/2010/main" val="3997144595"/>
      </p:ext>
    </p:extLst>
  </p:cSld>
  <p:clrMapOvr>
    <a:masterClrMapping/>
  </p:clrMapOv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 y="1752600"/>
            <a:ext cx="8308654" cy="4276725"/>
          </a:xfrm>
          <a:prstGeom prst="rect">
            <a:avLst/>
          </a:prstGeom>
        </p:spPr>
      </p:pic>
      <p:sp>
        <p:nvSpPr>
          <p:cNvPr id="8" name="Rounded Rectangle 7"/>
          <p:cNvSpPr/>
          <p:nvPr/>
        </p:nvSpPr>
        <p:spPr>
          <a:xfrm>
            <a:off x="-838200" y="304800"/>
            <a:ext cx="10439400" cy="12954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228600" y="533400"/>
            <a:ext cx="8458200" cy="1219200"/>
          </a:xfrm>
        </p:spPr>
        <p:txBody>
          <a:bodyPr>
            <a:normAutofit/>
          </a:bodyPr>
          <a:lstStyle/>
          <a:p>
            <a:pPr marL="0" indent="0">
              <a:buNone/>
            </a:pPr>
            <a:r>
              <a:rPr lang="en-US" dirty="0" smtClean="0">
                <a:solidFill>
                  <a:schemeClr val="bg1"/>
                </a:solidFill>
                <a:latin typeface="Century Gothic" pitchFamily="34" charset="0"/>
              </a:rPr>
              <a:t>THERADOME™ HELMET-STYLE LLLHT DEVICE</a:t>
            </a:r>
            <a:br>
              <a:rPr lang="en-US" dirty="0" smtClean="0">
                <a:solidFill>
                  <a:schemeClr val="bg1"/>
                </a:solidFill>
                <a:latin typeface="Century Gothic" pitchFamily="34" charset="0"/>
              </a:rPr>
            </a:br>
            <a:r>
              <a:rPr lang="en-US" sz="1800" dirty="0" smtClean="0">
                <a:solidFill>
                  <a:schemeClr val="bg1"/>
                </a:solidFill>
                <a:latin typeface="Century Gothic" pitchFamily="34" charset="0"/>
              </a:rPr>
              <a:t>FDA Cleared</a:t>
            </a:r>
            <a:endParaRPr lang="en-US" sz="1800" dirty="0">
              <a:solidFill>
                <a:schemeClr val="bg1"/>
              </a:solidFill>
              <a:latin typeface="Century Gothic" pitchFamily="34" charset="0"/>
            </a:endParaRPr>
          </a:p>
        </p:txBody>
      </p:sp>
      <p:sp>
        <p:nvSpPr>
          <p:cNvPr id="7" name="Rectangle 6"/>
          <p:cNvSpPr/>
          <p:nvPr/>
        </p:nvSpPr>
        <p:spPr>
          <a:xfrm>
            <a:off x="381000" y="5943600"/>
            <a:ext cx="8458200" cy="2286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9502114"/>
      </p:ext>
    </p:extLst>
  </p:cSld>
  <p:clrMapOvr>
    <a:masterClrMapping/>
  </p:clrMapOv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838200" y="304800"/>
            <a:ext cx="10439400" cy="12954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2"/>
          <p:cNvSpPr txBox="1">
            <a:spLocks/>
          </p:cNvSpPr>
          <p:nvPr/>
        </p:nvSpPr>
        <p:spPr>
          <a:xfrm>
            <a:off x="228600" y="457200"/>
            <a:ext cx="8458200" cy="121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600" dirty="0" smtClean="0">
                <a:solidFill>
                  <a:schemeClr val="bg1"/>
                </a:solidFill>
                <a:latin typeface="Century Gothic" pitchFamily="34" charset="0"/>
              </a:rPr>
              <a:t>LASERCAP®</a:t>
            </a:r>
            <a:r>
              <a:rPr kumimoji="0" lang="en-US" sz="3600" b="0" i="0" u="none" strike="noStrike" kern="1200" cap="none" spc="0" normalizeH="0" baseline="0" noProof="0" dirty="0" smtClean="0">
                <a:ln>
                  <a:noFill/>
                </a:ln>
                <a:solidFill>
                  <a:schemeClr val="bg1"/>
                </a:solidFill>
                <a:effectLst/>
                <a:uLnTx/>
                <a:uFillTx/>
                <a:latin typeface="Century Gothic" pitchFamily="34" charset="0"/>
                <a:ea typeface="+mn-ea"/>
                <a:cs typeface="+mn-cs"/>
              </a:rPr>
              <a:t> </a:t>
            </a:r>
            <a:r>
              <a:rPr kumimoji="0" lang="en-US" sz="3200" b="0" i="0" u="none" strike="noStrike" kern="1200" cap="none" spc="0" normalizeH="0" baseline="0" noProof="0" dirty="0" smtClean="0">
                <a:ln>
                  <a:noFill/>
                </a:ln>
                <a:solidFill>
                  <a:schemeClr val="bg1"/>
                </a:solidFill>
                <a:effectLst/>
                <a:uLnTx/>
                <a:uFillTx/>
                <a:latin typeface="Century Gothic" pitchFamily="34" charset="0"/>
                <a:ea typeface="+mn-ea"/>
                <a:cs typeface="+mn-cs"/>
              </a:rPr>
              <a:t/>
            </a:r>
            <a:br>
              <a:rPr kumimoji="0" lang="en-US" sz="3200" b="0" i="0" u="none" strike="noStrike" kern="1200" cap="none" spc="0" normalizeH="0" baseline="0" noProof="0" dirty="0" smtClean="0">
                <a:ln>
                  <a:noFill/>
                </a:ln>
                <a:solidFill>
                  <a:schemeClr val="bg1"/>
                </a:solidFill>
                <a:effectLst/>
                <a:uLnTx/>
                <a:uFillTx/>
                <a:latin typeface="Century Gothic" pitchFamily="34" charset="0"/>
                <a:ea typeface="+mn-ea"/>
                <a:cs typeface="+mn-cs"/>
              </a:rPr>
            </a:br>
            <a:r>
              <a:rPr lang="en-US" dirty="0" smtClean="0">
                <a:solidFill>
                  <a:schemeClr val="bg1"/>
                </a:solidFill>
                <a:latin typeface="Century Gothic" pitchFamily="34" charset="0"/>
              </a:rPr>
              <a:t>Buy Physician Only</a:t>
            </a:r>
            <a:endParaRPr kumimoji="0" lang="en-US" sz="18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pic>
        <p:nvPicPr>
          <p:cNvPr id="14339" name="Picture 3" descr="C:\Users\John\Desktop\lctrio.png"/>
          <p:cNvPicPr>
            <a:picLocks noChangeAspect="1" noChangeArrowheads="1"/>
          </p:cNvPicPr>
          <p:nvPr/>
        </p:nvPicPr>
        <p:blipFill>
          <a:blip r:embed="rId2" cstate="print"/>
          <a:srcRect/>
          <a:stretch>
            <a:fillRect/>
          </a:stretch>
        </p:blipFill>
        <p:spPr bwMode="auto">
          <a:xfrm>
            <a:off x="762000" y="1676400"/>
            <a:ext cx="7162800" cy="4980156"/>
          </a:xfrm>
          <a:prstGeom prst="rect">
            <a:avLst/>
          </a:prstGeom>
          <a:noFill/>
        </p:spPr>
      </p:pic>
    </p:spTree>
    <p:extLst>
      <p:ext uri="{BB962C8B-B14F-4D97-AF65-F5344CB8AC3E}">
        <p14:creationId xmlns:p14="http://schemas.microsoft.com/office/powerpoint/2010/main" val="1805385568"/>
      </p:ext>
    </p:extLst>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8625" y="285750"/>
            <a:ext cx="8229600" cy="1143000"/>
          </a:xfrm>
        </p:spPr>
        <p:txBody>
          <a:bodyPr/>
          <a:lstStyle/>
          <a:p>
            <a:pPr>
              <a:defRPr/>
            </a:pPr>
            <a:r>
              <a:rPr lang="en-US" sz="3600" b="1" dirty="0" smtClean="0">
                <a:effectLst>
                  <a:outerShdw blurRad="38100" dist="38100" dir="2700000" algn="tl">
                    <a:srgbClr val="000000">
                      <a:alpha val="43137"/>
                    </a:srgbClr>
                  </a:outerShdw>
                </a:effectLst>
                <a:latin typeface="Baskerville Old Face" pitchFamily="18" charset="0"/>
              </a:rPr>
              <a:t>About OMICS Group Conferences</a:t>
            </a:r>
          </a:p>
        </p:txBody>
      </p:sp>
      <p:sp>
        <p:nvSpPr>
          <p:cNvPr id="3" name="Content Placeholder 2"/>
          <p:cNvSpPr>
            <a:spLocks noGrp="1"/>
          </p:cNvSpPr>
          <p:nvPr>
            <p:ph idx="1"/>
          </p:nvPr>
        </p:nvSpPr>
        <p:spPr>
          <a:xfrm>
            <a:off x="571500" y="1571625"/>
            <a:ext cx="7972425" cy="4483100"/>
          </a:xfrm>
        </p:spPr>
        <p:txBody>
          <a:bodyPr/>
          <a:lstStyle/>
          <a:p>
            <a:pPr algn="just">
              <a:buFont typeface="Arial" charset="0"/>
              <a:buNone/>
              <a:defRPr/>
            </a:pPr>
            <a:r>
              <a:rPr lang="en-US" sz="2000" dirty="0" smtClean="0">
                <a:effectLst>
                  <a:outerShdw blurRad="38100" dist="38100" dir="2700000" algn="tl">
                    <a:srgbClr val="000000">
                      <a:alpha val="43137"/>
                    </a:srgbClr>
                  </a:outerShdw>
                </a:effectLst>
                <a:latin typeface="+mj-lt"/>
              </a:rPr>
              <a:t>     OMICS Group International is a pioneer and leading science event organizer, which publishes around 400 open access journals and conducts over 300 Medical, Clinical, Engineering, Life Sciences, </a:t>
            </a:r>
            <a:r>
              <a:rPr lang="en-US" sz="2000" dirty="0" err="1" smtClean="0">
                <a:effectLst>
                  <a:outerShdw blurRad="38100" dist="38100" dir="2700000" algn="tl">
                    <a:srgbClr val="000000">
                      <a:alpha val="43137"/>
                    </a:srgbClr>
                  </a:outerShdw>
                </a:effectLst>
                <a:latin typeface="+mj-lt"/>
              </a:rPr>
              <a:t>Phrama</a:t>
            </a:r>
            <a:r>
              <a:rPr lang="en-US" sz="2000" dirty="0" smtClean="0">
                <a:effectLst>
                  <a:outerShdw blurRad="38100" dist="38100" dir="2700000" algn="tl">
                    <a:srgbClr val="000000">
                      <a:alpha val="43137"/>
                    </a:srgbClr>
                  </a:outerShdw>
                </a:effectLst>
                <a:latin typeface="+mj-lt"/>
              </a:rPr>
              <a:t> scientific conferences all over the globe annually with the support of more than 1000 scientific associations and 30,000 editorial board members and 3.5 million followers to its credit.</a:t>
            </a:r>
            <a:br>
              <a:rPr lang="en-US" sz="2000" dirty="0" smtClean="0">
                <a:effectLst>
                  <a:outerShdw blurRad="38100" dist="38100" dir="2700000" algn="tl">
                    <a:srgbClr val="000000">
                      <a:alpha val="43137"/>
                    </a:srgbClr>
                  </a:outerShdw>
                </a:effectLst>
                <a:latin typeface="+mj-lt"/>
              </a:rPr>
            </a:br>
            <a:endParaRPr lang="en-US" sz="2000" dirty="0" smtClean="0">
              <a:effectLst>
                <a:outerShdw blurRad="38100" dist="38100" dir="2700000" algn="tl">
                  <a:srgbClr val="000000">
                    <a:alpha val="43137"/>
                  </a:srgbClr>
                </a:outerShdw>
              </a:effectLst>
              <a:latin typeface="+mj-lt"/>
            </a:endParaRPr>
          </a:p>
          <a:p>
            <a:pPr algn="just">
              <a:buFont typeface="Arial" charset="0"/>
              <a:buNone/>
              <a:defRPr/>
            </a:pPr>
            <a:r>
              <a:rPr lang="en-US" sz="2000" dirty="0" smtClean="0">
                <a:effectLst>
                  <a:outerShdw blurRad="38100" dist="38100" dir="2700000" algn="tl">
                    <a:srgbClr val="000000">
                      <a:alpha val="43137"/>
                    </a:srgbClr>
                  </a:outerShdw>
                </a:effectLst>
                <a:latin typeface="+mj-lt"/>
              </a:rPr>
              <a:t>    OMICS Group has organized 500 conferences, workshops and national symposiums across the major cities including San Francisco, Las Vegas, San Antonio, Omaha, Orlando, Raleigh, Santa Clara, Chicago, Philadelphia, Baltimore, United Kingdom, Valencia, Dubai, Beijing, Hyderabad, Bengaluru and Mumbai.</a:t>
            </a:r>
          </a:p>
          <a:p>
            <a:pPr>
              <a:defRPr/>
            </a:pPr>
            <a:endParaRPr lang="en-US" dirty="0"/>
          </a:p>
        </p:txBody>
      </p:sp>
    </p:spTree>
    <p:extLst>
      <p:ext uri="{BB962C8B-B14F-4D97-AF65-F5344CB8AC3E}">
        <p14:creationId xmlns:p14="http://schemas.microsoft.com/office/powerpoint/2010/main" val="18548847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146" name="Picture 2" descr="C:\Users\John\Desktop\73-Year-Old-Female-After-3-Months-In-Home-Laser-Hair-Therapy-Treatment.png"/>
          <p:cNvPicPr>
            <a:picLocks noChangeAspect="1" noChangeArrowheads="1"/>
          </p:cNvPicPr>
          <p:nvPr/>
        </p:nvPicPr>
        <p:blipFill>
          <a:blip r:embed="rId2" cstate="print"/>
          <a:srcRect/>
          <a:stretch>
            <a:fillRect/>
          </a:stretch>
        </p:blipFill>
        <p:spPr bwMode="auto">
          <a:xfrm>
            <a:off x="533400" y="304800"/>
            <a:ext cx="8184776" cy="6324600"/>
          </a:xfrm>
          <a:prstGeom prst="rect">
            <a:avLst/>
          </a:prstGeom>
          <a:noFill/>
        </p:spPr>
      </p:pic>
    </p:spTree>
    <p:extLst>
      <p:ext uri="{BB962C8B-B14F-4D97-AF65-F5344CB8AC3E}">
        <p14:creationId xmlns:p14="http://schemas.microsoft.com/office/powerpoint/2010/main" val="918604059"/>
      </p:ext>
    </p:extLst>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1250" y="1828800"/>
            <a:ext cx="5486400" cy="411480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13850" y="1828800"/>
            <a:ext cx="1715750" cy="4114800"/>
          </a:xfrm>
          <a:prstGeom prst="rect">
            <a:avLst/>
          </a:prstGeom>
        </p:spPr>
      </p:pic>
      <p:sp>
        <p:nvSpPr>
          <p:cNvPr id="8" name="Rounded Rectangle 7"/>
          <p:cNvSpPr/>
          <p:nvPr/>
        </p:nvSpPr>
        <p:spPr>
          <a:xfrm>
            <a:off x="-838200" y="304800"/>
            <a:ext cx="10439400" cy="1295400"/>
          </a:xfrm>
          <a:prstGeom prst="round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2"/>
          <p:cNvSpPr txBox="1">
            <a:spLocks/>
          </p:cNvSpPr>
          <p:nvPr/>
        </p:nvSpPr>
        <p:spPr>
          <a:xfrm>
            <a:off x="228600" y="609600"/>
            <a:ext cx="8458200" cy="1219200"/>
          </a:xfrm>
          <a:prstGeom prst="rect">
            <a:avLst/>
          </a:prstGeom>
        </p:spPr>
        <p:txBody>
          <a:bodyPr vert="horz" lIns="91440" tIns="45720" rIns="91440" bIns="45720" rtlCol="0">
            <a:normAutofit/>
          </a:bodyPr>
          <a:lstStyle/>
          <a:p>
            <a:pPr marL="0" marR="0" lvl="0" indent="0" algn="l" defTabSz="914400" rtl="0" eaLnBrk="1" fontAlgn="auto" latinLnBrk="0" hangingPunct="1">
              <a:lnSpc>
                <a:spcPct val="100000"/>
              </a:lnSpc>
              <a:spcBef>
                <a:spcPct val="20000"/>
              </a:spcBef>
              <a:spcAft>
                <a:spcPts val="0"/>
              </a:spcAft>
              <a:buClrTx/>
              <a:buSzTx/>
              <a:buFont typeface="Arial" pitchFamily="34" charset="0"/>
              <a:buNone/>
              <a:tabLst/>
              <a:defRPr/>
            </a:pPr>
            <a:r>
              <a:rPr lang="en-US" sz="3600" dirty="0" smtClean="0">
                <a:solidFill>
                  <a:schemeClr val="bg1"/>
                </a:solidFill>
                <a:latin typeface="Century Gothic" pitchFamily="34" charset="0"/>
              </a:rPr>
              <a:t>CESARE RAGAZZI LABORATORIES™</a:t>
            </a:r>
            <a:endParaRPr kumimoji="0" lang="en-US" sz="1800" b="0" i="0" u="none" strike="noStrike" kern="1200" cap="none" spc="0" normalizeH="0" baseline="0" noProof="0" dirty="0">
              <a:ln>
                <a:noFill/>
              </a:ln>
              <a:solidFill>
                <a:schemeClr val="bg1"/>
              </a:solidFill>
              <a:effectLst/>
              <a:uLnTx/>
              <a:uFillTx/>
              <a:latin typeface="Century Gothic" pitchFamily="34" charset="0"/>
              <a:ea typeface="+mn-ea"/>
              <a:cs typeface="+mn-cs"/>
            </a:endParaRPr>
          </a:p>
        </p:txBody>
      </p:sp>
    </p:spTree>
    <p:extLst>
      <p:ext uri="{BB962C8B-B14F-4D97-AF65-F5344CB8AC3E}">
        <p14:creationId xmlns:p14="http://schemas.microsoft.com/office/powerpoint/2010/main" val="1481917479"/>
      </p:ext>
    </p:extLst>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a:blip r:embed="rId2" cstate="print"/>
          <a:srcRect/>
          <a:stretch>
            <a:fillRect/>
          </a:stretch>
        </p:blipFill>
        <p:spPr bwMode="auto">
          <a:xfrm>
            <a:off x="3657600" y="1549614"/>
            <a:ext cx="5486400" cy="5308386"/>
          </a:xfrm>
          <a:prstGeom prst="rect">
            <a:avLst/>
          </a:prstGeom>
          <a:noFill/>
          <a:ln w="9525">
            <a:noFill/>
            <a:miter lim="800000"/>
            <a:headEnd/>
            <a:tailEnd/>
          </a:ln>
        </p:spPr>
      </p:pic>
      <p:sp>
        <p:nvSpPr>
          <p:cNvPr id="7" name="Rectangle 6"/>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Autofit/>
          </a:bodyPr>
          <a:lstStyle/>
          <a:p>
            <a:r>
              <a:rPr lang="en-US" sz="3600" dirty="0" smtClean="0">
                <a:solidFill>
                  <a:schemeClr val="bg1"/>
                </a:solidFill>
                <a:latin typeface="Century Gothic" pitchFamily="34" charset="0"/>
              </a:rPr>
              <a:t>EXCLUSIVE DISTRIBUTOR FOR </a:t>
            </a:r>
            <a:br>
              <a:rPr lang="en-US" sz="3600" dirty="0" smtClean="0">
                <a:solidFill>
                  <a:schemeClr val="bg1"/>
                </a:solidFill>
                <a:latin typeface="Century Gothic" pitchFamily="34" charset="0"/>
              </a:rPr>
            </a:br>
            <a:r>
              <a:rPr lang="en-US" sz="3600" dirty="0" smtClean="0">
                <a:solidFill>
                  <a:schemeClr val="bg1"/>
                </a:solidFill>
                <a:latin typeface="Century Gothic" pitchFamily="34" charset="0"/>
              </a:rPr>
              <a:t>CESARE RAGAZZI LABORATORIES™</a:t>
            </a:r>
            <a:endParaRPr lang="en-US" sz="3600" dirty="0">
              <a:solidFill>
                <a:schemeClr val="bg1"/>
              </a:solidFill>
              <a:latin typeface="Century Gothic" pitchFamily="34" charset="0"/>
            </a:endParaRPr>
          </a:p>
        </p:txBody>
      </p:sp>
      <p:pic>
        <p:nvPicPr>
          <p:cNvPr id="5124" name="Picture 4" descr="C:\Users\John\Desktop\crlogo.jpg"/>
          <p:cNvPicPr>
            <a:picLocks noChangeAspect="1" noChangeArrowheads="1"/>
          </p:cNvPicPr>
          <p:nvPr/>
        </p:nvPicPr>
        <p:blipFill>
          <a:blip r:embed="rId3" cstate="print"/>
          <a:srcRect/>
          <a:stretch>
            <a:fillRect/>
          </a:stretch>
        </p:blipFill>
        <p:spPr bwMode="auto">
          <a:xfrm>
            <a:off x="228600" y="2362200"/>
            <a:ext cx="3503613" cy="3503612"/>
          </a:xfrm>
          <a:prstGeom prst="rect">
            <a:avLst/>
          </a:prstGeom>
          <a:noFill/>
        </p:spPr>
      </p:pic>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04800" y="533400"/>
            <a:ext cx="8763000" cy="16002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0" y="685800"/>
            <a:ext cx="8229600" cy="1143000"/>
          </a:xfrm>
        </p:spPr>
        <p:txBody>
          <a:bodyPr>
            <a:normAutofit/>
          </a:bodyPr>
          <a:lstStyle/>
          <a:p>
            <a:r>
              <a:rPr lang="en-US" smtClean="0">
                <a:solidFill>
                  <a:schemeClr val="bg1"/>
                </a:solidFill>
                <a:latin typeface="Century Gothic" pitchFamily="34" charset="0"/>
              </a:rPr>
              <a:t>PHYSICIAN ONLY </a:t>
            </a:r>
            <a:r>
              <a:rPr lang="en-US" dirty="0" smtClean="0">
                <a:solidFill>
                  <a:schemeClr val="bg1"/>
                </a:solidFill>
                <a:latin typeface="Century Gothic" pitchFamily="34" charset="0"/>
              </a:rPr>
              <a:t>PROGRAM</a:t>
            </a:r>
            <a:endParaRPr lang="en-US" dirty="0">
              <a:solidFill>
                <a:schemeClr val="bg1"/>
              </a:solidFill>
              <a:latin typeface="Century Gothic" pitchFamily="34" charset="0"/>
            </a:endParaRPr>
          </a:p>
        </p:txBody>
      </p:sp>
      <p:sp>
        <p:nvSpPr>
          <p:cNvPr id="3" name="Content Placeholder 2"/>
          <p:cNvSpPr>
            <a:spLocks noGrp="1"/>
          </p:cNvSpPr>
          <p:nvPr>
            <p:ph idx="1"/>
          </p:nvPr>
        </p:nvSpPr>
        <p:spPr>
          <a:xfrm>
            <a:off x="990600" y="2286000"/>
            <a:ext cx="8229600" cy="3276600"/>
          </a:xfrm>
        </p:spPr>
        <p:txBody>
          <a:bodyPr>
            <a:noAutofit/>
          </a:bodyPr>
          <a:lstStyle/>
          <a:p>
            <a:pPr marL="0" indent="0">
              <a:lnSpc>
                <a:spcPct val="150000"/>
              </a:lnSpc>
              <a:buNone/>
            </a:pPr>
            <a:r>
              <a:rPr lang="en-US" sz="2000" dirty="0" smtClean="0">
                <a:solidFill>
                  <a:schemeClr val="tx1">
                    <a:lumMod val="65000"/>
                    <a:lumOff val="35000"/>
                  </a:schemeClr>
                </a:solidFill>
              </a:rPr>
              <a:t>Primary Distributor for LaserCap®</a:t>
            </a:r>
          </a:p>
          <a:p>
            <a:pPr marL="0" indent="0">
              <a:lnSpc>
                <a:spcPct val="150000"/>
              </a:lnSpc>
              <a:buNone/>
            </a:pPr>
            <a:r>
              <a:rPr lang="en-US" sz="2000" dirty="0" smtClean="0">
                <a:solidFill>
                  <a:schemeClr val="tx1">
                    <a:lumMod val="65000"/>
                    <a:lumOff val="35000"/>
                  </a:schemeClr>
                </a:solidFill>
              </a:rPr>
              <a:t>Invented by Dr. Michael Rabin</a:t>
            </a:r>
          </a:p>
          <a:p>
            <a:pPr marL="0" indent="0">
              <a:lnSpc>
                <a:spcPct val="150000"/>
              </a:lnSpc>
              <a:buNone/>
            </a:pPr>
            <a:r>
              <a:rPr lang="en-US" sz="2000" dirty="0" smtClean="0">
                <a:solidFill>
                  <a:schemeClr val="tx1">
                    <a:lumMod val="65000"/>
                    <a:lumOff val="35000"/>
                  </a:schemeClr>
                </a:solidFill>
              </a:rPr>
              <a:t>1</a:t>
            </a:r>
            <a:r>
              <a:rPr lang="en-US" sz="2000" baseline="30000" dirty="0" smtClean="0">
                <a:solidFill>
                  <a:schemeClr val="tx1">
                    <a:lumMod val="65000"/>
                    <a:lumOff val="35000"/>
                  </a:schemeClr>
                </a:solidFill>
              </a:rPr>
              <a:t>st</a:t>
            </a:r>
            <a:r>
              <a:rPr lang="en-US" sz="2000" dirty="0" smtClean="0">
                <a:solidFill>
                  <a:schemeClr val="tx1">
                    <a:lumMod val="65000"/>
                    <a:lumOff val="35000"/>
                  </a:schemeClr>
                </a:solidFill>
              </a:rPr>
              <a:t> Pulse Wave LHT device</a:t>
            </a:r>
          </a:p>
          <a:p>
            <a:pPr marL="0" indent="0">
              <a:lnSpc>
                <a:spcPct val="150000"/>
              </a:lnSpc>
              <a:buNone/>
            </a:pPr>
            <a:r>
              <a:rPr lang="en-US" sz="2000" dirty="0" smtClean="0">
                <a:solidFill>
                  <a:schemeClr val="tx1">
                    <a:lumMod val="65000"/>
                    <a:lumOff val="35000"/>
                  </a:schemeClr>
                </a:solidFill>
              </a:rPr>
              <a:t>Sold worldwide</a:t>
            </a:r>
          </a:p>
          <a:p>
            <a:pPr marL="0" indent="0">
              <a:lnSpc>
                <a:spcPct val="150000"/>
              </a:lnSpc>
              <a:buNone/>
            </a:pPr>
            <a:r>
              <a:rPr lang="en-US" sz="2000" dirty="0" smtClean="0">
                <a:solidFill>
                  <a:schemeClr val="tx1">
                    <a:lumMod val="65000"/>
                    <a:lumOff val="35000"/>
                  </a:schemeClr>
                </a:solidFill>
              </a:rPr>
              <a:t>Only USA-made Device Sold by Physician Only</a:t>
            </a:r>
          </a:p>
          <a:p>
            <a:pPr marL="0" indent="0">
              <a:lnSpc>
                <a:spcPct val="150000"/>
              </a:lnSpc>
              <a:buNone/>
            </a:pPr>
            <a:r>
              <a:rPr lang="en-US" sz="2000" dirty="0" smtClean="0">
                <a:solidFill>
                  <a:schemeClr val="tx1">
                    <a:lumMod val="65000"/>
                    <a:lumOff val="35000"/>
                  </a:schemeClr>
                </a:solidFill>
              </a:rPr>
              <a:t>Your Clinic can be a retailer of this product if affiliated with a physician</a:t>
            </a:r>
          </a:p>
          <a:p>
            <a:pPr marL="0" indent="0">
              <a:lnSpc>
                <a:spcPct val="150000"/>
              </a:lnSpc>
              <a:buNone/>
            </a:pPr>
            <a:endParaRPr lang="en-US" sz="2800" dirty="0" smtClean="0">
              <a:solidFill>
                <a:schemeClr val="accent1"/>
              </a:solidFill>
            </a:endParaRPr>
          </a:p>
        </p:txBody>
      </p:sp>
      <p:sp>
        <p:nvSpPr>
          <p:cNvPr id="6" name="Chevron 5"/>
          <p:cNvSpPr/>
          <p:nvPr/>
        </p:nvSpPr>
        <p:spPr>
          <a:xfrm>
            <a:off x="609600" y="24384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609600" y="29718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609600" y="35052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609600" y="39624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609600" y="44958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a:off x="609600" y="5029200"/>
            <a:ext cx="304800" cy="3048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Tree>
    <p:extLst>
      <p:ext uri="{BB962C8B-B14F-4D97-AF65-F5344CB8AC3E}">
        <p14:creationId xmlns:p14="http://schemas.microsoft.com/office/powerpoint/2010/main" val="2215487754"/>
      </p:ext>
    </p:extLst>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6"/>
          <p:cNvSpPr/>
          <p:nvPr/>
        </p:nvSpPr>
        <p:spPr>
          <a:xfrm>
            <a:off x="-304800" y="533400"/>
            <a:ext cx="8763000" cy="16002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381000" y="685800"/>
            <a:ext cx="8229600" cy="1143000"/>
          </a:xfrm>
        </p:spPr>
        <p:txBody>
          <a:bodyPr>
            <a:normAutofit/>
          </a:bodyPr>
          <a:lstStyle/>
          <a:p>
            <a:pPr algn="l"/>
            <a:r>
              <a:rPr lang="en-US" dirty="0" smtClean="0">
                <a:solidFill>
                  <a:schemeClr val="bg1"/>
                </a:solidFill>
                <a:latin typeface="Century Gothic" pitchFamily="34" charset="0"/>
              </a:rPr>
              <a:t>WHAT IS INCLUDED</a:t>
            </a:r>
            <a:endParaRPr lang="en-US" dirty="0">
              <a:solidFill>
                <a:schemeClr val="bg1"/>
              </a:solidFill>
              <a:latin typeface="Century Gothic" pitchFamily="34" charset="0"/>
            </a:endParaRPr>
          </a:p>
        </p:txBody>
      </p:sp>
      <p:pic>
        <p:nvPicPr>
          <p:cNvPr id="15362" name="Picture 2" descr="C:\Users\John\Desktop\lasercapwholesale.png"/>
          <p:cNvPicPr>
            <a:picLocks noChangeAspect="1" noChangeArrowheads="1"/>
          </p:cNvPicPr>
          <p:nvPr/>
        </p:nvPicPr>
        <p:blipFill>
          <a:blip r:embed="rId2" cstate="print"/>
          <a:srcRect/>
          <a:stretch>
            <a:fillRect/>
          </a:stretch>
        </p:blipFill>
        <p:spPr bwMode="auto">
          <a:xfrm>
            <a:off x="381000" y="2514600"/>
            <a:ext cx="4959458" cy="3810000"/>
          </a:xfrm>
          <a:prstGeom prst="rect">
            <a:avLst/>
          </a:prstGeom>
          <a:noFill/>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
        <p:nvSpPr>
          <p:cNvPr id="3" name="Content Placeholder 2"/>
          <p:cNvSpPr>
            <a:spLocks noGrp="1"/>
          </p:cNvSpPr>
          <p:nvPr>
            <p:ph idx="1"/>
          </p:nvPr>
        </p:nvSpPr>
        <p:spPr>
          <a:xfrm>
            <a:off x="4724400" y="2743200"/>
            <a:ext cx="3352800" cy="3711761"/>
          </a:xfrm>
        </p:spPr>
        <p:txBody>
          <a:bodyPr/>
          <a:lstStyle/>
          <a:p>
            <a:pPr marL="457200" lvl="1" indent="0">
              <a:buNone/>
            </a:pPr>
            <a:r>
              <a:rPr lang="en-US" dirty="0" smtClean="0">
                <a:solidFill>
                  <a:schemeClr val="tx1">
                    <a:lumMod val="75000"/>
                    <a:lumOff val="25000"/>
                  </a:schemeClr>
                </a:solidFill>
              </a:rPr>
              <a:t>Best wholesale pricing model and generous start-up kit to maximize your profit. </a:t>
            </a:r>
          </a:p>
          <a:p>
            <a:endParaRPr lang="en-US" dirty="0"/>
          </a:p>
        </p:txBody>
      </p:sp>
    </p:spTree>
    <p:extLst>
      <p:ext uri="{BB962C8B-B14F-4D97-AF65-F5344CB8AC3E}">
        <p14:creationId xmlns:p14="http://schemas.microsoft.com/office/powerpoint/2010/main" val="1822705921"/>
      </p:ext>
    </p:extLst>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1"/>
          <p:cNvSpPr txBox="1">
            <a:spLocks/>
          </p:cNvSpPr>
          <p:nvPr/>
        </p:nvSpPr>
        <p:spPr>
          <a:xfrm>
            <a:off x="457200" y="457200"/>
            <a:ext cx="8229600" cy="1143000"/>
          </a:xfrm>
          <a:prstGeom prst="rect">
            <a:avLst/>
          </a:prstGeom>
        </p:spPr>
        <p:txBody>
          <a:bodyPr>
            <a:no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200" b="0" i="0" u="none" strike="noStrike" kern="1200" cap="none" spc="0" normalizeH="0" baseline="0" noProof="0" dirty="0" smtClean="0">
                <a:ln>
                  <a:noFill/>
                </a:ln>
                <a:solidFill>
                  <a:schemeClr val="bg1"/>
                </a:solidFill>
                <a:effectLst/>
                <a:uLnTx/>
                <a:uFillTx/>
                <a:latin typeface="Century Gothic" pitchFamily="34" charset="0"/>
                <a:ea typeface="+mj-ea"/>
                <a:cs typeface="+mj-cs"/>
              </a:rPr>
              <a:t>LOW</a:t>
            </a:r>
            <a:r>
              <a:rPr kumimoji="0" lang="en-US" sz="3200" b="0" i="0" u="none" strike="noStrike" kern="1200" cap="none" spc="0" normalizeH="0" noProof="0" dirty="0" smtClean="0">
                <a:ln>
                  <a:noFill/>
                </a:ln>
                <a:solidFill>
                  <a:schemeClr val="bg1"/>
                </a:solidFill>
                <a:effectLst/>
                <a:uLnTx/>
                <a:uFillTx/>
                <a:latin typeface="Century Gothic" pitchFamily="34" charset="0"/>
                <a:ea typeface="+mj-ea"/>
                <a:cs typeface="+mj-cs"/>
              </a:rPr>
              <a:t> COST CLIENT FINANCE OPTIONS</a:t>
            </a:r>
            <a:endParaRPr kumimoji="0" lang="en-US" sz="3200" b="0" i="0" u="none" strike="noStrike" kern="1200" cap="none" spc="0" normalizeH="0" baseline="0" noProof="0" dirty="0">
              <a:ln>
                <a:noFill/>
              </a:ln>
              <a:solidFill>
                <a:schemeClr val="bg1"/>
              </a:solidFill>
              <a:effectLst/>
              <a:uLnTx/>
              <a:uFillTx/>
              <a:latin typeface="Century Gothic" pitchFamily="34" charset="0"/>
              <a:ea typeface="+mj-ea"/>
              <a:cs typeface="+mj-cs"/>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
        <p:nvSpPr>
          <p:cNvPr id="5" name="TextBox 4"/>
          <p:cNvSpPr txBox="1"/>
          <p:nvPr/>
        </p:nvSpPr>
        <p:spPr>
          <a:xfrm>
            <a:off x="609600" y="1828800"/>
            <a:ext cx="8305800" cy="3108543"/>
          </a:xfrm>
          <a:prstGeom prst="rect">
            <a:avLst/>
          </a:prstGeom>
          <a:noFill/>
        </p:spPr>
        <p:txBody>
          <a:bodyPr wrap="square" rtlCol="0">
            <a:spAutoFit/>
          </a:bodyPr>
          <a:lstStyle/>
          <a:p>
            <a:pPr>
              <a:buFont typeface="Arial" pitchFamily="34" charset="0"/>
              <a:buChar char="•"/>
            </a:pPr>
            <a:r>
              <a:rPr lang="en-US" sz="2800" dirty="0" smtClean="0"/>
              <a:t> Patient Finance programs</a:t>
            </a:r>
          </a:p>
          <a:p>
            <a:pPr>
              <a:buFont typeface="Arial" pitchFamily="34" charset="0"/>
              <a:buChar char="•"/>
            </a:pPr>
            <a:r>
              <a:rPr lang="en-US" sz="2800" dirty="0" smtClean="0"/>
              <a:t>No fees to the vendor</a:t>
            </a:r>
          </a:p>
          <a:p>
            <a:pPr>
              <a:buFont typeface="Arial" pitchFamily="34" charset="0"/>
              <a:buChar char="•"/>
            </a:pPr>
            <a:r>
              <a:rPr lang="en-US" sz="2800" dirty="0" smtClean="0"/>
              <a:t>14 month interest free for customer </a:t>
            </a:r>
            <a:br>
              <a:rPr lang="en-US" sz="2800" dirty="0" smtClean="0"/>
            </a:br>
            <a:r>
              <a:rPr lang="en-US" sz="2800" dirty="0" smtClean="0"/>
              <a:t>  (with 670 or more credit score)</a:t>
            </a:r>
          </a:p>
          <a:p>
            <a:pPr>
              <a:buFont typeface="Arial" pitchFamily="34" charset="0"/>
              <a:buChar char="•"/>
            </a:pPr>
            <a:r>
              <a:rPr lang="en-US" sz="2800" dirty="0" smtClean="0"/>
              <a:t>Other financing for all levels of credit</a:t>
            </a:r>
          </a:p>
          <a:p>
            <a:pPr>
              <a:buFont typeface="Arial" pitchFamily="34" charset="0"/>
              <a:buChar char="•"/>
            </a:pPr>
            <a:r>
              <a:rPr lang="en-US" sz="2800" dirty="0" smtClean="0"/>
              <a:t>Subprime financing not driven by credit score</a:t>
            </a:r>
          </a:p>
          <a:p>
            <a:pPr>
              <a:buFont typeface="Arial" pitchFamily="34" charset="0"/>
              <a:buChar char="•"/>
            </a:pPr>
            <a:r>
              <a:rPr lang="en-US" sz="2800" dirty="0" smtClean="0"/>
              <a:t>Credit approval rate in excess of 93%</a:t>
            </a:r>
            <a:endParaRPr lang="en-US" sz="2800"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257800" y="2895600"/>
            <a:ext cx="3505200" cy="3230563"/>
          </a:xfrm>
        </p:spPr>
        <p:txBody>
          <a:bodyPr/>
          <a:lstStyle/>
          <a:p>
            <a:pPr marL="457200" lvl="1" indent="0">
              <a:buNone/>
            </a:pPr>
            <a:r>
              <a:rPr lang="en-US" dirty="0" smtClean="0">
                <a:solidFill>
                  <a:schemeClr val="tx1">
                    <a:lumMod val="75000"/>
                    <a:lumOff val="25000"/>
                  </a:schemeClr>
                </a:solidFill>
              </a:rPr>
              <a:t>Direct access to our national consulting &amp; education team.</a:t>
            </a:r>
            <a:endParaRPr lang="en-US" dirty="0">
              <a:solidFill>
                <a:schemeClr val="tx1">
                  <a:lumMod val="75000"/>
                  <a:lumOff val="25000"/>
                </a:schemeClr>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8200" y="2590800"/>
            <a:ext cx="4452938" cy="2888824"/>
          </a:xfrm>
          <a:prstGeom prst="rect">
            <a:avLst/>
          </a:prstGeom>
        </p:spPr>
      </p:pic>
      <p:sp>
        <p:nvSpPr>
          <p:cNvPr id="8" name="Rectangle 7"/>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OUR STRENGTH IS EDUCATION AND SUPPORT</a:t>
            </a:r>
            <a:endParaRPr lang="en-US" sz="2800" dirty="0">
              <a:solidFill>
                <a:schemeClr val="bg1"/>
              </a:solidFill>
              <a:latin typeface="Century Gothic" pitchFamily="34"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Tree>
    <p:extLst>
      <p:ext uri="{BB962C8B-B14F-4D97-AF65-F5344CB8AC3E}">
        <p14:creationId xmlns:p14="http://schemas.microsoft.com/office/powerpoint/2010/main" val="3235942929"/>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2133601"/>
            <a:ext cx="8248513" cy="3505199"/>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5000" y="2133600"/>
            <a:ext cx="3429000" cy="3105261"/>
          </a:xfrm>
          <a:prstGeom prst="rect">
            <a:avLst/>
          </a:prstGeom>
        </p:spPr>
      </p:pic>
      <p:sp>
        <p:nvSpPr>
          <p:cNvPr id="9" name="Rectangle 8"/>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COMPREHENSIVE WEBSITE EVALUATION</a:t>
            </a:r>
            <a:endParaRPr lang="en-US" sz="2800" dirty="0">
              <a:solidFill>
                <a:schemeClr val="bg1"/>
              </a:solidFill>
              <a:latin typeface="Century Gothic" pitchFamily="34" charset="0"/>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Tree>
    <p:extLst>
      <p:ext uri="{BB962C8B-B14F-4D97-AF65-F5344CB8AC3E}">
        <p14:creationId xmlns:p14="http://schemas.microsoft.com/office/powerpoint/2010/main" val="2327023964"/>
      </p:ext>
    </p:extLst>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400" y="1704975"/>
            <a:ext cx="3013322" cy="2333625"/>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00600" y="1752600"/>
            <a:ext cx="3043531" cy="2356282"/>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2327" y="4267200"/>
            <a:ext cx="3017098" cy="2295864"/>
          </a:xfrm>
          <a:prstGeom prst="rect">
            <a:avLst/>
          </a:prstGeom>
        </p:spPr>
      </p:pic>
      <p:sp>
        <p:nvSpPr>
          <p:cNvPr id="10" name="Rectangle 9"/>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MARKETING MATERIALS, RESEARCH,</a:t>
            </a:r>
            <a:br>
              <a:rPr lang="en-US" sz="2800" dirty="0" smtClean="0">
                <a:solidFill>
                  <a:schemeClr val="bg1"/>
                </a:solidFill>
                <a:latin typeface="Century Gothic" pitchFamily="34" charset="0"/>
              </a:rPr>
            </a:br>
            <a:r>
              <a:rPr lang="en-US" sz="2800" dirty="0" smtClean="0">
                <a:solidFill>
                  <a:schemeClr val="bg1"/>
                </a:solidFill>
                <a:latin typeface="Century Gothic" pitchFamily="34" charset="0"/>
              </a:rPr>
              <a:t>&amp; DISPLAY PRODUCTS</a:t>
            </a:r>
            <a:endParaRPr lang="en-US" sz="2800" dirty="0">
              <a:solidFill>
                <a:schemeClr val="bg1"/>
              </a:solidFill>
              <a:latin typeface="Century Gothic" pitchFamily="34" charset="0"/>
            </a:endParaRPr>
          </a:p>
        </p:txBody>
      </p:sp>
      <p:pic>
        <p:nvPicPr>
          <p:cNvPr id="1026" name="Picture 2" descr="S:\Old Share Drive\Nutreve\Personal Laser\Nutreve PHTL Manual Front.jpg"/>
          <p:cNvPicPr>
            <a:picLocks noChangeAspect="1" noChangeArrowheads="1"/>
          </p:cNvPicPr>
          <p:nvPr/>
        </p:nvPicPr>
        <p:blipFill>
          <a:blip r:embed="rId5" cstate="print"/>
          <a:srcRect/>
          <a:stretch>
            <a:fillRect/>
          </a:stretch>
        </p:blipFill>
        <p:spPr bwMode="auto">
          <a:xfrm rot="5400000">
            <a:off x="5157832" y="3909968"/>
            <a:ext cx="2362200" cy="3076665"/>
          </a:xfrm>
          <a:prstGeom prst="rect">
            <a:avLst/>
          </a:prstGeom>
          <a:noFill/>
        </p:spPr>
      </p:pic>
      <p:pic>
        <p:nvPicPr>
          <p:cNvPr id="9" name="Picture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543800" y="6163019"/>
            <a:ext cx="1530927" cy="542581"/>
          </a:xfrm>
          <a:prstGeom prst="rect">
            <a:avLst/>
          </a:prstGeom>
        </p:spPr>
      </p:pic>
    </p:spTree>
    <p:extLst>
      <p:ext uri="{BB962C8B-B14F-4D97-AF65-F5344CB8AC3E}">
        <p14:creationId xmlns:p14="http://schemas.microsoft.com/office/powerpoint/2010/main" val="2336505786"/>
      </p:ext>
    </p:extLst>
  </p:cSld>
  <p:clrMapOvr>
    <a:masterClrMapping/>
  </p:clrMapOv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
        <p:nvSpPr>
          <p:cNvPr id="7" name="Rectangle 6"/>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TESTIMONIALS, PROGRESS PHOTOS, </a:t>
            </a:r>
            <a:br>
              <a:rPr lang="en-US" sz="2800" dirty="0" smtClean="0">
                <a:solidFill>
                  <a:schemeClr val="bg1"/>
                </a:solidFill>
                <a:latin typeface="Century Gothic" pitchFamily="34" charset="0"/>
              </a:rPr>
            </a:br>
            <a:r>
              <a:rPr lang="en-US" sz="2800" dirty="0" smtClean="0">
                <a:solidFill>
                  <a:schemeClr val="bg1"/>
                </a:solidFill>
                <a:latin typeface="Century Gothic" pitchFamily="34" charset="0"/>
              </a:rPr>
              <a:t>WEBSITE VIDEOS &amp; MORE</a:t>
            </a:r>
            <a:endParaRPr lang="en-US" sz="2800" dirty="0">
              <a:solidFill>
                <a:schemeClr val="bg1"/>
              </a:solidFill>
              <a:latin typeface="Century Gothic" pitchFamily="34" charset="0"/>
            </a:endParaRPr>
          </a:p>
        </p:txBody>
      </p:sp>
      <p:pic>
        <p:nvPicPr>
          <p:cNvPr id="2050" name="Picture 2" descr="C:\Users\John\Desktop\clientresultsvideos.png"/>
          <p:cNvPicPr>
            <a:picLocks noChangeAspect="1" noChangeArrowheads="1"/>
          </p:cNvPicPr>
          <p:nvPr/>
        </p:nvPicPr>
        <p:blipFill>
          <a:blip r:embed="rId3" cstate="print"/>
          <a:srcRect/>
          <a:stretch>
            <a:fillRect/>
          </a:stretch>
        </p:blipFill>
        <p:spPr bwMode="auto">
          <a:xfrm>
            <a:off x="3810000" y="1752600"/>
            <a:ext cx="5249378" cy="3505200"/>
          </a:xfrm>
          <a:prstGeom prst="rect">
            <a:avLst/>
          </a:prstGeom>
          <a:noFill/>
        </p:spPr>
      </p:pic>
      <p:pic>
        <p:nvPicPr>
          <p:cNvPr id="2051" name="Picture 3" descr="C:\Users\John\Desktop\clientphotos.png"/>
          <p:cNvPicPr>
            <a:picLocks noChangeAspect="1" noChangeArrowheads="1"/>
          </p:cNvPicPr>
          <p:nvPr/>
        </p:nvPicPr>
        <p:blipFill>
          <a:blip r:embed="rId4" cstate="print"/>
          <a:srcRect/>
          <a:stretch>
            <a:fillRect/>
          </a:stretch>
        </p:blipFill>
        <p:spPr bwMode="auto">
          <a:xfrm>
            <a:off x="457200" y="1952624"/>
            <a:ext cx="3651377" cy="4067176"/>
          </a:xfrm>
          <a:prstGeom prst="rect">
            <a:avLst/>
          </a:prstGeom>
          <a:noFill/>
        </p:spPr>
      </p:pic>
    </p:spTree>
    <p:extLst>
      <p:ext uri="{BB962C8B-B14F-4D97-AF65-F5344CB8AC3E}">
        <p14:creationId xmlns:p14="http://schemas.microsoft.com/office/powerpoint/2010/main" val="4063052655"/>
      </p:ext>
    </p:extLst>
  </p:cSld>
  <p:clrMapOvr>
    <a:masterClrMapping/>
  </p:clrMapOv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3400" y="1676400"/>
            <a:ext cx="9144000" cy="3240757"/>
          </a:xfrm>
          <a:prstGeom prst="rect">
            <a:avLst/>
          </a:prstGeom>
          <a:noFill/>
          <a:ln w="0">
            <a:noFill/>
          </a:ln>
          <a:effectLst>
            <a:innerShdw blurRad="914400">
              <a:schemeClr val="tx1"/>
            </a:innerShdw>
          </a:effectLst>
        </p:spPr>
      </p:pic>
    </p:spTree>
    <p:extLst>
      <p:ext uri="{BB962C8B-B14F-4D97-AF65-F5344CB8AC3E}">
        <p14:creationId xmlns:p14="http://schemas.microsoft.com/office/powerpoint/2010/main" val="1570966380"/>
      </p:ext>
    </p:extLst>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2971800"/>
            <a:ext cx="8229600" cy="4525963"/>
          </a:xfrm>
        </p:spPr>
        <p:txBody>
          <a:bodyPr/>
          <a:lstStyle/>
          <a:p>
            <a:pPr lvl="1">
              <a:buNone/>
            </a:pPr>
            <a:r>
              <a:rPr lang="en-US" sz="2400" dirty="0" smtClean="0">
                <a:solidFill>
                  <a:schemeClr val="tx1">
                    <a:lumMod val="75000"/>
                    <a:lumOff val="25000"/>
                  </a:schemeClr>
                </a:solidFill>
              </a:rPr>
              <a:t>Sample presentation script</a:t>
            </a:r>
          </a:p>
          <a:p>
            <a:pPr lvl="1">
              <a:buNone/>
            </a:pPr>
            <a:r>
              <a:rPr lang="en-US" sz="2400" dirty="0">
                <a:solidFill>
                  <a:schemeClr val="tx1">
                    <a:lumMod val="75000"/>
                    <a:lumOff val="25000"/>
                  </a:schemeClr>
                </a:solidFill>
              </a:rPr>
              <a:t>Consultation </a:t>
            </a:r>
            <a:r>
              <a:rPr lang="en-US" sz="2400" dirty="0" smtClean="0">
                <a:solidFill>
                  <a:schemeClr val="tx1">
                    <a:lumMod val="75000"/>
                    <a:lumOff val="25000"/>
                  </a:schemeClr>
                </a:solidFill>
              </a:rPr>
              <a:t>training</a:t>
            </a:r>
          </a:p>
          <a:p>
            <a:pPr lvl="1">
              <a:buNone/>
            </a:pPr>
            <a:r>
              <a:rPr lang="en-US" sz="2400" dirty="0" smtClean="0">
                <a:solidFill>
                  <a:schemeClr val="tx1">
                    <a:lumMod val="75000"/>
                    <a:lumOff val="25000"/>
                  </a:schemeClr>
                </a:solidFill>
              </a:rPr>
              <a:t>Training Video</a:t>
            </a:r>
            <a:endParaRPr lang="en-US" sz="2400" dirty="0">
              <a:solidFill>
                <a:schemeClr val="tx1">
                  <a:lumMod val="75000"/>
                  <a:lumOff val="25000"/>
                </a:schemeClr>
              </a:solidFill>
            </a:endParaRPr>
          </a:p>
          <a:p>
            <a:pPr marL="457200" lvl="1" indent="0">
              <a:buNone/>
            </a:pPr>
            <a:endParaRPr lang="en-US" dirty="0" smtClean="0">
              <a:solidFill>
                <a:schemeClr val="accent1"/>
              </a:solidFill>
            </a:endParaRPr>
          </a:p>
          <a:p>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0" y="2438400"/>
            <a:ext cx="4025874" cy="2679174"/>
          </a:xfrm>
          <a:prstGeom prst="rect">
            <a:avLst/>
          </a:prstGeom>
        </p:spPr>
      </p:pic>
      <p:sp>
        <p:nvSpPr>
          <p:cNvPr id="7" name="Rectangle 6"/>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PRODUCT PRESENTATION TRAINING</a:t>
            </a:r>
            <a:endParaRPr lang="en-US" sz="2800" dirty="0">
              <a:solidFill>
                <a:schemeClr val="bg1"/>
              </a:solidFill>
              <a:latin typeface="Century Gothic" pitchFamily="34" charset="0"/>
            </a:endParaRPr>
          </a:p>
        </p:txBody>
      </p:sp>
      <p:sp>
        <p:nvSpPr>
          <p:cNvPr id="9" name="Chevron 8"/>
          <p:cNvSpPr/>
          <p:nvPr/>
        </p:nvSpPr>
        <p:spPr>
          <a:xfrm>
            <a:off x="533400" y="3048000"/>
            <a:ext cx="3048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533400" y="3505200"/>
            <a:ext cx="3048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a:off x="533400" y="3962400"/>
            <a:ext cx="3048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Tree>
    <p:extLst>
      <p:ext uri="{BB962C8B-B14F-4D97-AF65-F5344CB8AC3E}">
        <p14:creationId xmlns:p14="http://schemas.microsoft.com/office/powerpoint/2010/main" val="3019833195"/>
      </p:ext>
    </p:extLst>
  </p:cSld>
  <p:clrMapOvr>
    <a:masterClrMapping/>
  </p:clrMapOv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828800"/>
            <a:ext cx="2906253" cy="378049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752600"/>
            <a:ext cx="3223845" cy="4191000"/>
          </a:xfrm>
          <a:prstGeom prst="rect">
            <a:avLst/>
          </a:prstGeo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29000" y="1905000"/>
            <a:ext cx="2606266" cy="1806097"/>
          </a:xfrm>
          <a:prstGeom prst="rect">
            <a:avLst/>
          </a:prstGeom>
        </p:spPr>
      </p:pic>
      <p:sp>
        <p:nvSpPr>
          <p:cNvPr id="13" name="Rectangle 12"/>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WHAT OUR TRAINING PACKAGE INCLUDES:</a:t>
            </a:r>
            <a:endParaRPr lang="en-US" sz="2800" dirty="0">
              <a:solidFill>
                <a:schemeClr val="bg1"/>
              </a:solidFill>
              <a:latin typeface="Century Gothic"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pic>
        <p:nvPicPr>
          <p:cNvPr id="10" name="Picture 9" descr="VL7II.jpg"/>
          <p:cNvPicPr>
            <a:picLocks noChangeAspect="1"/>
          </p:cNvPicPr>
          <p:nvPr/>
        </p:nvPicPr>
        <p:blipFill>
          <a:blip r:embed="rId6" cstate="print"/>
          <a:stretch>
            <a:fillRect/>
          </a:stretch>
        </p:blipFill>
        <p:spPr>
          <a:xfrm>
            <a:off x="3733800" y="3962400"/>
            <a:ext cx="2085975" cy="1933575"/>
          </a:xfrm>
          <a:prstGeom prst="rect">
            <a:avLst/>
          </a:prstGeom>
        </p:spPr>
      </p:pic>
    </p:spTree>
    <p:extLst>
      <p:ext uri="{BB962C8B-B14F-4D97-AF65-F5344CB8AC3E}">
        <p14:creationId xmlns:p14="http://schemas.microsoft.com/office/powerpoint/2010/main" val="2911557637"/>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4800" y="0"/>
            <a:ext cx="8572498" cy="6858000"/>
          </a:xfrm>
        </p:spPr>
      </p:pic>
    </p:spTree>
    <p:extLst>
      <p:ext uri="{BB962C8B-B14F-4D97-AF65-F5344CB8AC3E}">
        <p14:creationId xmlns:p14="http://schemas.microsoft.com/office/powerpoint/2010/main" val="1149416424"/>
      </p:ext>
    </p:extLst>
  </p:cSld>
  <p:clrMapOvr>
    <a:masterClrMapping/>
  </p:clrMapOv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242" name="Picture 2" descr="C:\Users\John\Documents\Dropbox\JV HairGroup SHARE\New Share Drive\Advertising &amp; Show Material\Comparison Photos - Sunetics\Female-53-12 months in office treatment.jpg"/>
          <p:cNvPicPr>
            <a:picLocks noChangeAspect="1" noChangeArrowheads="1"/>
          </p:cNvPicPr>
          <p:nvPr/>
        </p:nvPicPr>
        <p:blipFill>
          <a:blip r:embed="rId2" cstate="print"/>
          <a:srcRect/>
          <a:stretch>
            <a:fillRect/>
          </a:stretch>
        </p:blipFill>
        <p:spPr bwMode="auto">
          <a:xfrm>
            <a:off x="228600" y="-1"/>
            <a:ext cx="8686800" cy="6858001"/>
          </a:xfrm>
          <a:prstGeom prst="rect">
            <a:avLst/>
          </a:prstGeom>
          <a:noFill/>
        </p:spPr>
      </p:pic>
    </p:spTree>
    <p:extLst>
      <p:ext uri="{BB962C8B-B14F-4D97-AF65-F5344CB8AC3E}">
        <p14:creationId xmlns:p14="http://schemas.microsoft.com/office/powerpoint/2010/main" val="542459826"/>
      </p:ext>
    </p:extLst>
  </p:cSld>
  <p:clrMapOvr>
    <a:masterClrMapping/>
  </p:clrMapOv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1266" name="Picture 2" descr="C:\Users\John\Documents\Dropbox\JV HairGroup SHARE\New Share Drive\Advertising &amp; Show Material\Comparison Photos - Sunetics\Male 30 yr-old 6 mo sunetics office use.jpg"/>
          <p:cNvPicPr>
            <a:picLocks noChangeAspect="1" noChangeArrowheads="1"/>
          </p:cNvPicPr>
          <p:nvPr/>
        </p:nvPicPr>
        <p:blipFill>
          <a:blip r:embed="rId3" cstate="print"/>
          <a:srcRect/>
          <a:stretch>
            <a:fillRect/>
          </a:stretch>
        </p:blipFill>
        <p:spPr bwMode="auto">
          <a:xfrm>
            <a:off x="266701" y="1"/>
            <a:ext cx="8572499" cy="6858000"/>
          </a:xfrm>
          <a:prstGeom prst="rect">
            <a:avLst/>
          </a:prstGeom>
          <a:noFill/>
        </p:spPr>
      </p:pic>
    </p:spTree>
    <p:extLst>
      <p:ext uri="{BB962C8B-B14F-4D97-AF65-F5344CB8AC3E}">
        <p14:creationId xmlns:p14="http://schemas.microsoft.com/office/powerpoint/2010/main" val="3994289120"/>
      </p:ext>
    </p:extLst>
  </p:cSld>
  <p:clrMapOvr>
    <a:masterClrMapping/>
  </p:clrMapOv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pic>
        <p:nvPicPr>
          <p:cNvPr id="3074" name="Picture 2" descr="S:\Old Share Drive\pictures for framing from jesse hopkins\AllLayouts8x1014.jpg"/>
          <p:cNvPicPr>
            <a:picLocks noChangeAspect="1" noChangeArrowheads="1"/>
          </p:cNvPicPr>
          <p:nvPr/>
        </p:nvPicPr>
        <p:blipFill>
          <a:blip r:embed="rId2" cstate="print"/>
          <a:srcRect/>
          <a:stretch>
            <a:fillRect/>
          </a:stretch>
        </p:blipFill>
        <p:spPr bwMode="auto">
          <a:xfrm>
            <a:off x="381000" y="76200"/>
            <a:ext cx="8382000" cy="6705600"/>
          </a:xfrm>
          <a:prstGeom prst="rect">
            <a:avLst/>
          </a:prstGeom>
          <a:noFill/>
        </p:spPr>
      </p:pic>
      <p:sp>
        <p:nvSpPr>
          <p:cNvPr id="7" name="Rectangle 6"/>
          <p:cNvSpPr/>
          <p:nvPr/>
        </p:nvSpPr>
        <p:spPr>
          <a:xfrm>
            <a:off x="6019800" y="5638800"/>
            <a:ext cx="2895600" cy="9906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95800" y="5372653"/>
            <a:ext cx="4191000" cy="1485347"/>
          </a:xfrm>
          <a:prstGeom prst="rect">
            <a:avLst/>
          </a:prstGeom>
        </p:spPr>
      </p:pic>
      <p:sp>
        <p:nvSpPr>
          <p:cNvPr id="9" name="Rectangle 8"/>
          <p:cNvSpPr/>
          <p:nvPr/>
        </p:nvSpPr>
        <p:spPr>
          <a:xfrm>
            <a:off x="685800" y="5974081"/>
            <a:ext cx="3124200" cy="4571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41555713"/>
      </p:ext>
    </p:extLst>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170" name="Picture 2" descr="C:\Users\John\Documents\Dropbox\JV HairGroup SHARE\New Share Drive\Advertising &amp; Show Material\Comparison Photos - JV Hair Group Logo\In Office Use\Female 40 Years Old, 12 Months Post Chemo, 6 Months In Home Treatment in office use.jpg"/>
          <p:cNvPicPr>
            <a:picLocks noChangeAspect="1" noChangeArrowheads="1"/>
          </p:cNvPicPr>
          <p:nvPr/>
        </p:nvPicPr>
        <p:blipFill>
          <a:blip r:embed="rId2" cstate="print"/>
          <a:srcRect/>
          <a:stretch>
            <a:fillRect/>
          </a:stretch>
        </p:blipFill>
        <p:spPr bwMode="auto">
          <a:xfrm>
            <a:off x="533400" y="152400"/>
            <a:ext cx="8096249" cy="6477000"/>
          </a:xfrm>
          <a:prstGeom prst="rect">
            <a:avLst/>
          </a:prstGeom>
          <a:noFill/>
        </p:spPr>
      </p:pic>
    </p:spTree>
    <p:extLst>
      <p:ext uri="{BB962C8B-B14F-4D97-AF65-F5344CB8AC3E}">
        <p14:creationId xmlns:p14="http://schemas.microsoft.com/office/powerpoint/2010/main" val="4248159420"/>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Look for picture</a:t>
            </a:r>
            <a:endParaRPr lang="en-US" dirty="0"/>
          </a:p>
        </p:txBody>
      </p:sp>
      <p:pic>
        <p:nvPicPr>
          <p:cNvPr id="12290" name="Picture 2" descr="C:\Users\John\Documents\Dropbox\JV HairGroup SHARE\New Share Drive\Advertising &amp; Show Material\Comparison Photos - Sunetics\Male-44-6 months in office treatment.jpg"/>
          <p:cNvPicPr>
            <a:picLocks noChangeAspect="1" noChangeArrowheads="1"/>
          </p:cNvPicPr>
          <p:nvPr/>
        </p:nvPicPr>
        <p:blipFill>
          <a:blip r:embed="rId2" cstate="print"/>
          <a:srcRect/>
          <a:stretch>
            <a:fillRect/>
          </a:stretch>
        </p:blipFill>
        <p:spPr bwMode="auto">
          <a:xfrm>
            <a:off x="228600" y="0"/>
            <a:ext cx="8686800" cy="6858001"/>
          </a:xfrm>
          <a:prstGeom prst="rect">
            <a:avLst/>
          </a:prstGeom>
          <a:noFill/>
        </p:spPr>
      </p:pic>
    </p:spTree>
    <p:extLst>
      <p:ext uri="{BB962C8B-B14F-4D97-AF65-F5344CB8AC3E}">
        <p14:creationId xmlns:p14="http://schemas.microsoft.com/office/powerpoint/2010/main" val="3495695714"/>
      </p:ext>
    </p:extLst>
  </p:cSld>
  <p:clrMapOvr>
    <a:masterClrMapping/>
  </p:clrMapOv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228600" y="533400"/>
            <a:ext cx="8686800" cy="16002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 y="990600"/>
            <a:ext cx="7924800" cy="584775"/>
          </a:xfrm>
          <a:prstGeom prst="rect">
            <a:avLst/>
          </a:prstGeom>
          <a:noFill/>
        </p:spPr>
        <p:txBody>
          <a:bodyPr wrap="square" rtlCol="0">
            <a:spAutoFit/>
          </a:bodyPr>
          <a:lstStyle/>
          <a:p>
            <a:r>
              <a:rPr lang="en-US" sz="3200" dirty="0" smtClean="0">
                <a:solidFill>
                  <a:schemeClr val="bg1"/>
                </a:solidFill>
                <a:latin typeface="Century Gothic" pitchFamily="34" charset="0"/>
              </a:rPr>
              <a:t>HOW TO GET STARTED</a:t>
            </a:r>
            <a:endParaRPr lang="en-US" sz="3200" dirty="0">
              <a:solidFill>
                <a:schemeClr val="bg1"/>
              </a:solidFill>
              <a:latin typeface="Century Gothic" pitchFamily="34" charset="0"/>
            </a:endParaRPr>
          </a:p>
        </p:txBody>
      </p:sp>
      <p:sp>
        <p:nvSpPr>
          <p:cNvPr id="6" name="TextBox 5"/>
          <p:cNvSpPr txBox="1"/>
          <p:nvPr/>
        </p:nvSpPr>
        <p:spPr>
          <a:xfrm>
            <a:off x="1143000" y="2514600"/>
            <a:ext cx="6934200" cy="1754326"/>
          </a:xfrm>
          <a:prstGeom prst="rect">
            <a:avLst/>
          </a:prstGeom>
          <a:noFill/>
        </p:spPr>
        <p:txBody>
          <a:bodyPr wrap="square" rtlCol="0">
            <a:spAutoFit/>
          </a:bodyPr>
          <a:lstStyle/>
          <a:p>
            <a:r>
              <a:rPr lang="en-US" dirty="0" smtClean="0"/>
              <a:t>Fill out the form provided to get started and give us the information we need to help you.</a:t>
            </a:r>
            <a:br>
              <a:rPr lang="en-US" dirty="0" smtClean="0"/>
            </a:br>
            <a:r>
              <a:rPr lang="en-US" dirty="0" smtClean="0"/>
              <a:t/>
            </a:r>
            <a:br>
              <a:rPr lang="en-US" dirty="0" smtClean="0"/>
            </a:br>
            <a:r>
              <a:rPr lang="en-US" dirty="0" smtClean="0"/>
              <a:t>E-mail us at: </a:t>
            </a:r>
            <a:r>
              <a:rPr lang="en-US" dirty="0" smtClean="0">
                <a:hlinkClick r:id="rId2"/>
              </a:rPr>
              <a:t>info@jvhairgroup.com</a:t>
            </a:r>
            <a:r>
              <a:rPr lang="en-US" dirty="0" smtClean="0"/>
              <a:t/>
            </a:r>
            <a:br>
              <a:rPr lang="en-US" dirty="0" smtClean="0"/>
            </a:br>
            <a:r>
              <a:rPr lang="en-US" dirty="0" smtClean="0"/>
              <a:t/>
            </a:r>
            <a:br>
              <a:rPr lang="en-US" dirty="0" smtClean="0"/>
            </a:br>
            <a:r>
              <a:rPr lang="en-US" dirty="0" smtClean="0"/>
              <a:t>Call us at our office: (805) 597-3004</a:t>
            </a:r>
            <a:endParaRPr lang="en-US"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0063" y="428625"/>
            <a:ext cx="8186737" cy="1143000"/>
          </a:xfrm>
          <a:ln w="3175"/>
        </p:spPr>
        <p:txBody>
          <a:bodyPr/>
          <a:lstStyle/>
          <a:p>
            <a:pPr>
              <a:defRPr/>
            </a:pPr>
            <a:r>
              <a:rPr lang="en-US" sz="3600" b="1" dirty="0" smtClean="0">
                <a:latin typeface="Baskerville Old Face" pitchFamily="18" charset="0"/>
              </a:rPr>
              <a:t>Lets Meet again at Cosmetology-2015</a:t>
            </a:r>
            <a:endParaRPr lang="en-US" sz="3600" b="1" dirty="0">
              <a:latin typeface="Baskerville Old Face" pitchFamily="18" charset="0"/>
            </a:endParaRPr>
          </a:p>
        </p:txBody>
      </p:sp>
      <p:sp>
        <p:nvSpPr>
          <p:cNvPr id="3" name="Content Placeholder 2"/>
          <p:cNvSpPr>
            <a:spLocks noGrp="1"/>
          </p:cNvSpPr>
          <p:nvPr>
            <p:ph idx="1"/>
          </p:nvPr>
        </p:nvSpPr>
        <p:spPr>
          <a:xfrm>
            <a:off x="642938" y="1714500"/>
            <a:ext cx="8001000" cy="3643313"/>
          </a:xfrm>
          <a:ln w="19050">
            <a:solidFill>
              <a:srgbClr val="002060"/>
            </a:solidFill>
          </a:ln>
        </p:spPr>
        <p:txBody>
          <a:bodyPr>
            <a:normAutofit/>
          </a:bodyPr>
          <a:lstStyle/>
          <a:p>
            <a:pPr algn="ctr">
              <a:buFont typeface="Arial" charset="0"/>
              <a:buNone/>
              <a:defRPr/>
            </a:pPr>
            <a:r>
              <a:rPr lang="en-US" sz="2800" b="1" dirty="0" smtClean="0"/>
              <a:t>4</a:t>
            </a:r>
            <a:r>
              <a:rPr lang="en-US" sz="2800" b="1" baseline="30000" dirty="0" smtClean="0"/>
              <a:t>th</a:t>
            </a:r>
            <a:r>
              <a:rPr lang="en-US" sz="2800" b="1" dirty="0"/>
              <a:t> International Conference and Expo </a:t>
            </a:r>
            <a:endParaRPr lang="en-US" sz="2800" b="1" dirty="0" smtClean="0"/>
          </a:p>
          <a:p>
            <a:pPr algn="ctr">
              <a:buFont typeface="Arial" charset="0"/>
              <a:buNone/>
              <a:defRPr/>
            </a:pPr>
            <a:r>
              <a:rPr lang="en-US" sz="2800" b="1" dirty="0" smtClean="0"/>
              <a:t>On</a:t>
            </a:r>
            <a:r>
              <a:rPr lang="en-US" sz="2800" b="1" dirty="0"/>
              <a:t/>
            </a:r>
            <a:br>
              <a:rPr lang="en-US" sz="2800" b="1" dirty="0"/>
            </a:br>
            <a:r>
              <a:rPr lang="en-US" sz="2800" b="1" dirty="0"/>
              <a:t>Cosmetology &amp; </a:t>
            </a:r>
            <a:r>
              <a:rPr lang="en-US" sz="2800" b="1" dirty="0" smtClean="0"/>
              <a:t>Trichology</a:t>
            </a:r>
          </a:p>
          <a:p>
            <a:pPr algn="ctr">
              <a:buFont typeface="Arial" charset="0"/>
              <a:buNone/>
              <a:defRPr/>
            </a:pPr>
            <a:r>
              <a:rPr lang="en-US" sz="2400" b="1" dirty="0" smtClean="0">
                <a:solidFill>
                  <a:schemeClr val="accent2">
                    <a:lumMod val="50000"/>
                  </a:schemeClr>
                </a:solidFill>
                <a:effectLst>
                  <a:outerShdw blurRad="38100" dist="38100" dir="2700000" algn="tl">
                    <a:srgbClr val="000000">
                      <a:alpha val="43137"/>
                    </a:srgbClr>
                  </a:outerShdw>
                </a:effectLst>
                <a:latin typeface="Arial Black" pitchFamily="34" charset="0"/>
              </a:rPr>
              <a:t>June 22-24, </a:t>
            </a:r>
            <a:r>
              <a:rPr lang="en-US" sz="2400" b="1" smtClean="0">
                <a:solidFill>
                  <a:schemeClr val="accent2">
                    <a:lumMod val="50000"/>
                  </a:schemeClr>
                </a:solidFill>
                <a:effectLst>
                  <a:outerShdw blurRad="38100" dist="38100" dir="2700000" algn="tl">
                    <a:srgbClr val="000000">
                      <a:alpha val="43137"/>
                    </a:srgbClr>
                  </a:outerShdw>
                </a:effectLst>
                <a:latin typeface="Arial Black" pitchFamily="34" charset="0"/>
              </a:rPr>
              <a:t>2015 </a:t>
            </a:r>
            <a:r>
              <a:rPr lang="en-US" sz="2400" b="1">
                <a:solidFill>
                  <a:schemeClr val="accent2">
                    <a:lumMod val="50000"/>
                  </a:schemeClr>
                </a:solidFill>
                <a:effectLst>
                  <a:outerShdw blurRad="38100" dist="38100" dir="2700000" algn="tl">
                    <a:srgbClr val="000000">
                      <a:alpha val="43137"/>
                    </a:srgbClr>
                  </a:outerShdw>
                </a:effectLst>
                <a:latin typeface="Arial Black" pitchFamily="34" charset="0"/>
              </a:rPr>
              <a:t>Philadelphia, </a:t>
            </a:r>
            <a:r>
              <a:rPr lang="en-US" sz="2400" b="1" dirty="0" smtClean="0">
                <a:solidFill>
                  <a:schemeClr val="accent2">
                    <a:lumMod val="50000"/>
                  </a:schemeClr>
                </a:solidFill>
                <a:effectLst>
                  <a:outerShdw blurRad="38100" dist="38100" dir="2700000" algn="tl">
                    <a:srgbClr val="000000">
                      <a:alpha val="43137"/>
                    </a:srgbClr>
                  </a:outerShdw>
                </a:effectLst>
                <a:latin typeface="Arial Black" pitchFamily="34" charset="0"/>
              </a:rPr>
              <a:t>USA</a:t>
            </a:r>
          </a:p>
          <a:p>
            <a:pPr algn="ctr">
              <a:buFont typeface="Arial" charset="0"/>
              <a:buNone/>
              <a:defRPr/>
            </a:pPr>
            <a:r>
              <a:rPr lang="en-US" sz="2400" b="1" dirty="0" smtClean="0">
                <a:solidFill>
                  <a:srgbClr val="C00000"/>
                </a:solidFill>
                <a:effectLst>
                  <a:outerShdw blurRad="38100" dist="38100" dir="2700000" algn="tl">
                    <a:srgbClr val="000000">
                      <a:alpha val="43137"/>
                    </a:srgbClr>
                  </a:outerShdw>
                </a:effectLst>
              </a:rPr>
              <a:t>Theme: </a:t>
            </a:r>
            <a:r>
              <a:rPr lang="en-US" sz="2400" dirty="0"/>
              <a:t>Cosmetology and Trichology: Tracking and Tackling its </a:t>
            </a:r>
            <a:r>
              <a:rPr lang="en-US" sz="2400" dirty="0" smtClean="0"/>
              <a:t>Consequences</a:t>
            </a:r>
          </a:p>
          <a:p>
            <a:pPr algn="ctr">
              <a:buFont typeface="Arial" charset="0"/>
              <a:buNone/>
              <a:defRPr/>
            </a:pPr>
            <a:r>
              <a:rPr lang="en-US" sz="2400" b="1" i="1" dirty="0">
                <a:effectLst>
                  <a:outerShdw blurRad="38100" dist="38100" dir="2700000" algn="tl">
                    <a:srgbClr val="000000">
                      <a:alpha val="43137"/>
                    </a:srgbClr>
                  </a:outerShdw>
                </a:effectLst>
              </a:rPr>
              <a:t>Website</a:t>
            </a:r>
            <a:r>
              <a:rPr lang="en-US" sz="2400" b="1" i="1" dirty="0" smtClean="0">
                <a:effectLst>
                  <a:outerShdw blurRad="38100" dist="38100" dir="2700000" algn="tl">
                    <a:srgbClr val="000000">
                      <a:alpha val="43137"/>
                    </a:srgbClr>
                  </a:outerShdw>
                </a:effectLst>
              </a:rPr>
              <a:t>: </a:t>
            </a:r>
            <a:r>
              <a:rPr lang="en-US" sz="2400" b="1" i="1" dirty="0" smtClean="0">
                <a:effectLst>
                  <a:outerShdw blurRad="38100" dist="38100" dir="2700000" algn="tl">
                    <a:srgbClr val="000000">
                      <a:alpha val="43137"/>
                    </a:srgbClr>
                  </a:outerShdw>
                </a:effectLst>
                <a:hlinkClick r:id="rId2"/>
              </a:rPr>
              <a:t>http</a:t>
            </a:r>
            <a:r>
              <a:rPr lang="en-US" sz="2400" b="1" i="1" dirty="0">
                <a:effectLst>
                  <a:outerShdw blurRad="38100" dist="38100" dir="2700000" algn="tl">
                    <a:srgbClr val="000000">
                      <a:alpha val="43137"/>
                    </a:srgbClr>
                  </a:outerShdw>
                </a:effectLst>
                <a:hlinkClick r:id="rId2"/>
              </a:rPr>
              <a:t>://cosmetology-trichology.conferenceseries.com</a:t>
            </a:r>
            <a:r>
              <a:rPr lang="en-US" sz="2400" b="1" i="1" dirty="0" smtClean="0">
                <a:effectLst>
                  <a:outerShdw blurRad="38100" dist="38100" dir="2700000" algn="tl">
                    <a:srgbClr val="000000">
                      <a:alpha val="43137"/>
                    </a:srgbClr>
                  </a:outerShdw>
                </a:effectLst>
                <a:hlinkClick r:id="rId2"/>
              </a:rPr>
              <a:t>/</a:t>
            </a:r>
            <a:endParaRPr lang="en-US" sz="2400" b="1" i="1" dirty="0" smtClean="0">
              <a:effectLst>
                <a:outerShdw blurRad="38100" dist="38100" dir="2700000" algn="tl">
                  <a:srgbClr val="000000">
                    <a:alpha val="43137"/>
                  </a:srgbClr>
                </a:outerShdw>
              </a:effectLst>
            </a:endParaRPr>
          </a:p>
          <a:p>
            <a:pPr algn="ctr">
              <a:buFont typeface="Arial" charset="0"/>
              <a:buNone/>
              <a:defRPr/>
            </a:pPr>
            <a:endParaRPr lang="en-US" sz="2400" i="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02330524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 Single Corner Rectangle 5"/>
          <p:cNvSpPr/>
          <p:nvPr/>
        </p:nvSpPr>
        <p:spPr>
          <a:xfrm>
            <a:off x="-228600" y="-381000"/>
            <a:ext cx="9601200" cy="5181600"/>
          </a:xfrm>
          <a:prstGeom prst="round1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743200" y="3962400"/>
            <a:ext cx="3886200" cy="685800"/>
          </a:xfrm>
        </p:spPr>
        <p:txBody>
          <a:bodyPr>
            <a:normAutofit fontScale="92500" lnSpcReduction="10000"/>
          </a:bodyPr>
          <a:lstStyle/>
          <a:p>
            <a:pPr fontAlgn="base"/>
            <a:r>
              <a:rPr lang="en-US" sz="4400" dirty="0">
                <a:solidFill>
                  <a:schemeClr val="bg1"/>
                </a:solidFill>
                <a:latin typeface="Century Gothic" pitchFamily="34" charset="0"/>
              </a:rPr>
              <a:t>John </a:t>
            </a:r>
            <a:r>
              <a:rPr lang="en-US" sz="4400" dirty="0" smtClean="0">
                <a:solidFill>
                  <a:schemeClr val="bg1"/>
                </a:solidFill>
                <a:latin typeface="Century Gothic" pitchFamily="34" charset="0"/>
              </a:rPr>
              <a:t>Vincent</a:t>
            </a:r>
          </a:p>
          <a:p>
            <a:endParaRPr lang="en-US" sz="4400"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1999" y="4800600"/>
            <a:ext cx="4572001" cy="1620379"/>
          </a:xfrm>
          <a:prstGeom prst="rect">
            <a:avLst/>
          </a:prstGeom>
        </p:spPr>
      </p:pic>
      <p:sp>
        <p:nvSpPr>
          <p:cNvPr id="7" name="TextBox 6"/>
          <p:cNvSpPr txBox="1"/>
          <p:nvPr/>
        </p:nvSpPr>
        <p:spPr>
          <a:xfrm>
            <a:off x="304800" y="4953000"/>
            <a:ext cx="3962400" cy="1631216"/>
          </a:xfrm>
          <a:prstGeom prst="rect">
            <a:avLst/>
          </a:prstGeom>
          <a:noFill/>
        </p:spPr>
        <p:txBody>
          <a:bodyPr wrap="square" rtlCol="0">
            <a:spAutoFit/>
          </a:bodyPr>
          <a:lstStyle/>
          <a:p>
            <a:pPr fontAlgn="base"/>
            <a:r>
              <a:rPr lang="en-US" sz="2800" dirty="0" smtClean="0">
                <a:solidFill>
                  <a:schemeClr val="accent2">
                    <a:lumMod val="75000"/>
                  </a:schemeClr>
                </a:solidFill>
              </a:rPr>
              <a:t>President</a:t>
            </a:r>
            <a:r>
              <a:rPr lang="en-US" sz="2800" dirty="0" smtClean="0">
                <a:solidFill>
                  <a:schemeClr val="tx1">
                    <a:lumMod val="75000"/>
                    <a:lumOff val="25000"/>
                  </a:schemeClr>
                </a:solidFill>
              </a:rPr>
              <a:t> </a:t>
            </a:r>
          </a:p>
          <a:p>
            <a:pPr fontAlgn="base"/>
            <a:r>
              <a:rPr lang="en-US" dirty="0" smtClean="0">
                <a:solidFill>
                  <a:schemeClr val="tx1">
                    <a:lumMod val="75000"/>
                    <a:lumOff val="25000"/>
                  </a:schemeClr>
                </a:solidFill>
              </a:rPr>
              <a:t>AHLC Master Hair Restoration Specialist</a:t>
            </a:r>
            <a:endParaRPr lang="en-US" b="1" dirty="0" smtClean="0">
              <a:solidFill>
                <a:schemeClr val="tx1">
                  <a:lumMod val="75000"/>
                  <a:lumOff val="25000"/>
                </a:schemeClr>
              </a:solidFill>
            </a:endParaRPr>
          </a:p>
          <a:p>
            <a:pPr fontAlgn="base"/>
            <a:r>
              <a:rPr lang="en-US" i="1" dirty="0" smtClean="0">
                <a:solidFill>
                  <a:schemeClr val="tx1">
                    <a:lumMod val="75000"/>
                    <a:lumOff val="25000"/>
                  </a:schemeClr>
                </a:solidFill>
              </a:rPr>
              <a:t>Internationally-known authority </a:t>
            </a:r>
            <a:br>
              <a:rPr lang="en-US" i="1" dirty="0" smtClean="0">
                <a:solidFill>
                  <a:schemeClr val="tx1">
                    <a:lumMod val="75000"/>
                    <a:lumOff val="25000"/>
                  </a:schemeClr>
                </a:solidFill>
              </a:rPr>
            </a:br>
            <a:r>
              <a:rPr lang="en-US" i="1" dirty="0" smtClean="0">
                <a:solidFill>
                  <a:schemeClr val="tx1">
                    <a:lumMod val="75000"/>
                    <a:lumOff val="25000"/>
                  </a:schemeClr>
                </a:solidFill>
              </a:rPr>
              <a:t>on hair restoration options. </a:t>
            </a:r>
            <a:endParaRPr lang="en-US" b="1" i="1" dirty="0" smtClean="0">
              <a:solidFill>
                <a:schemeClr val="tx1">
                  <a:lumMod val="75000"/>
                  <a:lumOff val="25000"/>
                </a:schemeClr>
              </a:solidFill>
            </a:endParaRPr>
          </a:p>
          <a:p>
            <a:endParaRPr lang="en-US" dirty="0"/>
          </a:p>
        </p:txBody>
      </p:sp>
      <p:pic>
        <p:nvPicPr>
          <p:cNvPr id="2051" name="Picture 3" descr="C:\Users\John\Documents\Dropbox\JV HairGroup SHARE\New Share Drive\Admin Items\Staff\Pictures\John Vincent\John Vincent.jpg"/>
          <p:cNvPicPr>
            <a:picLocks noChangeAspect="1" noChangeArrowheads="1"/>
          </p:cNvPicPr>
          <p:nvPr/>
        </p:nvPicPr>
        <p:blipFill>
          <a:blip r:embed="rId4" cstate="print"/>
          <a:srcRect/>
          <a:stretch>
            <a:fillRect/>
          </a:stretch>
        </p:blipFill>
        <p:spPr bwMode="auto">
          <a:xfrm>
            <a:off x="2057400" y="0"/>
            <a:ext cx="5486400" cy="3657601"/>
          </a:xfrm>
          <a:prstGeom prst="rect">
            <a:avLst/>
          </a:prstGeom>
          <a:noFill/>
        </p:spPr>
      </p:pic>
    </p:spTree>
    <p:extLst>
      <p:ext uri="{BB962C8B-B14F-4D97-AF65-F5344CB8AC3E}">
        <p14:creationId xmlns:p14="http://schemas.microsoft.com/office/powerpoint/2010/main" val="2008366981"/>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66800" y="1600200"/>
            <a:ext cx="8229600" cy="4525963"/>
          </a:xfrm>
        </p:spPr>
        <p:txBody>
          <a:bodyPr>
            <a:normAutofit lnSpcReduction="10000"/>
          </a:bodyPr>
          <a:lstStyle/>
          <a:p>
            <a:pPr>
              <a:lnSpc>
                <a:spcPct val="150000"/>
              </a:lnSpc>
              <a:buNone/>
            </a:pPr>
            <a:r>
              <a:rPr lang="en-US" sz="3000" dirty="0" smtClean="0">
                <a:solidFill>
                  <a:schemeClr val="tx1">
                    <a:lumMod val="75000"/>
                    <a:lumOff val="25000"/>
                  </a:schemeClr>
                </a:solidFill>
              </a:rPr>
              <a:t>Safe, Risk-Free* Options</a:t>
            </a:r>
          </a:p>
          <a:p>
            <a:pPr>
              <a:lnSpc>
                <a:spcPct val="150000"/>
              </a:lnSpc>
              <a:buNone/>
            </a:pPr>
            <a:r>
              <a:rPr lang="en-US" sz="3000" dirty="0" smtClean="0">
                <a:solidFill>
                  <a:schemeClr val="tx1">
                    <a:lumMod val="75000"/>
                    <a:lumOff val="25000"/>
                  </a:schemeClr>
                </a:solidFill>
              </a:rPr>
              <a:t>Combine with Hair Treatments for Better Results</a:t>
            </a:r>
          </a:p>
          <a:p>
            <a:pPr>
              <a:lnSpc>
                <a:spcPct val="150000"/>
              </a:lnSpc>
              <a:buNone/>
            </a:pPr>
            <a:r>
              <a:rPr lang="en-US" sz="3000" dirty="0" smtClean="0">
                <a:solidFill>
                  <a:schemeClr val="tx1">
                    <a:lumMod val="75000"/>
                    <a:lumOff val="25000"/>
                  </a:schemeClr>
                </a:solidFill>
              </a:rPr>
              <a:t>Substantial Revenues</a:t>
            </a:r>
          </a:p>
          <a:p>
            <a:pPr>
              <a:lnSpc>
                <a:spcPct val="150000"/>
              </a:lnSpc>
              <a:buNone/>
            </a:pPr>
            <a:r>
              <a:rPr lang="en-US" sz="3000" dirty="0" smtClean="0">
                <a:solidFill>
                  <a:schemeClr val="tx1">
                    <a:lumMod val="75000"/>
                    <a:lumOff val="25000"/>
                  </a:schemeClr>
                </a:solidFill>
              </a:rPr>
              <a:t>Generous Profit Margins</a:t>
            </a:r>
          </a:p>
          <a:p>
            <a:pPr>
              <a:lnSpc>
                <a:spcPct val="150000"/>
              </a:lnSpc>
              <a:buNone/>
            </a:pPr>
            <a:r>
              <a:rPr lang="en-US" sz="3000" dirty="0" smtClean="0">
                <a:solidFill>
                  <a:schemeClr val="tx1">
                    <a:lumMod val="75000"/>
                    <a:lumOff val="25000"/>
                  </a:schemeClr>
                </a:solidFill>
              </a:rPr>
              <a:t>Happy Clients</a:t>
            </a:r>
            <a:r>
              <a:rPr lang="en-US" dirty="0" smtClean="0">
                <a:solidFill>
                  <a:schemeClr val="tx1">
                    <a:lumMod val="75000"/>
                    <a:lumOff val="25000"/>
                  </a:schemeClr>
                </a:solidFill>
              </a:rPr>
              <a:t/>
            </a:r>
            <a:br>
              <a:rPr lang="en-US" dirty="0" smtClean="0">
                <a:solidFill>
                  <a:schemeClr val="tx1">
                    <a:lumMod val="75000"/>
                    <a:lumOff val="25000"/>
                  </a:schemeClr>
                </a:solidFill>
              </a:rPr>
            </a:br>
            <a:endParaRPr lang="en-US" dirty="0">
              <a:solidFill>
                <a:schemeClr val="tx1">
                  <a:lumMod val="75000"/>
                  <a:lumOff val="25000"/>
                </a:schemeClr>
              </a:solidFill>
            </a:endParaRPr>
          </a:p>
        </p:txBody>
      </p:sp>
      <p:sp>
        <p:nvSpPr>
          <p:cNvPr id="6" name="Chevron 5"/>
          <p:cNvSpPr/>
          <p:nvPr/>
        </p:nvSpPr>
        <p:spPr>
          <a:xfrm>
            <a:off x="533400" y="2590800"/>
            <a:ext cx="3048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Rectangle 6"/>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WHY LASER HAIR THERAPY SHOULD BE A PART OF HAIR LOSS MANAGEMENT PROGRAM</a:t>
            </a:r>
            <a:endParaRPr lang="en-US" sz="2800" dirty="0">
              <a:solidFill>
                <a:schemeClr val="bg1"/>
              </a:solidFill>
              <a:latin typeface="Century Gothic" pitchFamily="34" charset="0"/>
            </a:endParaRPr>
          </a:p>
        </p:txBody>
      </p:sp>
      <p:sp>
        <p:nvSpPr>
          <p:cNvPr id="9" name="Chevron 8"/>
          <p:cNvSpPr/>
          <p:nvPr/>
        </p:nvSpPr>
        <p:spPr>
          <a:xfrm>
            <a:off x="533400" y="1828800"/>
            <a:ext cx="3048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533400" y="3276600"/>
            <a:ext cx="3048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a:off x="533400" y="4800600"/>
            <a:ext cx="3048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Chevron 11"/>
          <p:cNvSpPr/>
          <p:nvPr/>
        </p:nvSpPr>
        <p:spPr>
          <a:xfrm>
            <a:off x="533400" y="4038600"/>
            <a:ext cx="304800" cy="304800"/>
          </a:xfrm>
          <a:prstGeom prst="chevron">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p:cNvSpPr txBox="1"/>
          <p:nvPr/>
        </p:nvSpPr>
        <p:spPr>
          <a:xfrm>
            <a:off x="457200" y="5562600"/>
            <a:ext cx="3962400" cy="584775"/>
          </a:xfrm>
          <a:prstGeom prst="rect">
            <a:avLst/>
          </a:prstGeom>
          <a:noFill/>
        </p:spPr>
        <p:txBody>
          <a:bodyPr wrap="square" rtlCol="0">
            <a:spAutoFit/>
          </a:bodyPr>
          <a:lstStyle/>
          <a:p>
            <a:r>
              <a:rPr lang="en-US" sz="1600" dirty="0" smtClean="0">
                <a:solidFill>
                  <a:schemeClr val="tx1">
                    <a:lumMod val="75000"/>
                    <a:lumOff val="25000"/>
                  </a:schemeClr>
                </a:solidFill>
              </a:rPr>
              <a:t>*Class 2 and Class 3 lasers </a:t>
            </a:r>
            <a:br>
              <a:rPr lang="en-US" sz="1600" dirty="0" smtClean="0">
                <a:solidFill>
                  <a:schemeClr val="tx1">
                    <a:lumMod val="75000"/>
                    <a:lumOff val="25000"/>
                  </a:schemeClr>
                </a:solidFill>
              </a:rPr>
            </a:br>
            <a:r>
              <a:rPr lang="en-US" sz="1600" dirty="0" smtClean="0">
                <a:solidFill>
                  <a:schemeClr val="tx1">
                    <a:lumMod val="75000"/>
                    <a:lumOff val="25000"/>
                  </a:schemeClr>
                </a:solidFill>
              </a:rPr>
              <a:t>(similar to a laser pointer)</a:t>
            </a:r>
            <a:endParaRPr lang="en-US" sz="1600"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15200" y="6096000"/>
            <a:ext cx="1530927" cy="542581"/>
          </a:xfrm>
          <a:prstGeom prst="rect">
            <a:avLst/>
          </a:prstGeom>
        </p:spPr>
      </p:pic>
    </p:spTree>
    <p:extLst>
      <p:ext uri="{BB962C8B-B14F-4D97-AF65-F5344CB8AC3E}">
        <p14:creationId xmlns:p14="http://schemas.microsoft.com/office/powerpoint/2010/main" val="2312620073"/>
      </p:ext>
    </p:extLst>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292929">
            <a:alpha val="0"/>
          </a:srgbClr>
        </a:solidFill>
        <a:effectLst/>
      </p:bgPr>
    </p:bg>
    <p:spTree>
      <p:nvGrpSpPr>
        <p:cNvPr id="1" name=""/>
        <p:cNvGrpSpPr/>
        <p:nvPr/>
      </p:nvGrpSpPr>
      <p:grpSpPr>
        <a:xfrm>
          <a:off x="0" y="0"/>
          <a:ext cx="0" cy="0"/>
          <a:chOff x="0" y="0"/>
          <a:chExt cx="0" cy="0"/>
        </a:xfrm>
      </p:grpSpPr>
      <p:pic>
        <p:nvPicPr>
          <p:cNvPr id="5" name="Picture 4" descr="newmainshotlasercap copy.jpg"/>
          <p:cNvPicPr>
            <a:picLocks noChangeAspect="1"/>
          </p:cNvPicPr>
          <p:nvPr/>
        </p:nvPicPr>
        <p:blipFill>
          <a:blip r:embed="rId2" cstate="print"/>
          <a:stretch>
            <a:fillRect/>
          </a:stretch>
        </p:blipFill>
        <p:spPr>
          <a:xfrm>
            <a:off x="-76200" y="0"/>
            <a:ext cx="9847730" cy="7609609"/>
          </a:xfrm>
          <a:prstGeom prst="rect">
            <a:avLst/>
          </a:prstGeom>
        </p:spPr>
      </p:pic>
      <p:sp>
        <p:nvSpPr>
          <p:cNvPr id="6" name="Round Single Corner Rectangle 5"/>
          <p:cNvSpPr/>
          <p:nvPr/>
        </p:nvSpPr>
        <p:spPr>
          <a:xfrm>
            <a:off x="-76200" y="685800"/>
            <a:ext cx="10591800" cy="2057400"/>
          </a:xfrm>
          <a:prstGeom prst="round1Rect">
            <a:avLst/>
          </a:prstGeom>
          <a:solidFill>
            <a:schemeClr val="bg1">
              <a:alpha val="5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228600" y="1066800"/>
            <a:ext cx="9144000" cy="2362200"/>
          </a:xfrm>
        </p:spPr>
        <p:txBody>
          <a:bodyPr>
            <a:normAutofit/>
          </a:bodyPr>
          <a:lstStyle/>
          <a:p>
            <a:pPr fontAlgn="base"/>
            <a:r>
              <a:rPr lang="en-US" sz="3600" dirty="0" smtClean="0">
                <a:solidFill>
                  <a:schemeClr val="tx1">
                    <a:lumMod val="95000"/>
                    <a:lumOff val="5000"/>
                  </a:schemeClr>
                </a:solidFill>
                <a:latin typeface="Century Gothic" pitchFamily="34" charset="0"/>
              </a:rPr>
              <a:t>LEADING AUTHORITY ABOUT THE USE OF LOW LEVEL LASER HAIR THERAPY (LHT)</a:t>
            </a:r>
            <a:endParaRPr lang="en-US" sz="3600" b="1" i="1" dirty="0">
              <a:solidFill>
                <a:schemeClr val="tx1">
                  <a:lumMod val="95000"/>
                  <a:lumOff val="5000"/>
                </a:schemeClr>
              </a:solidFill>
              <a:latin typeface="Century Gothic" pitchFamily="34" charset="0"/>
            </a:endParaRPr>
          </a:p>
          <a:p>
            <a:endParaRPr lang="en-US" dirty="0"/>
          </a:p>
        </p:txBody>
      </p:sp>
      <p:pic>
        <p:nvPicPr>
          <p:cNvPr id="1026" name="Picture 2" descr="C:\Users\John\Desktop\Untitled-1.png"/>
          <p:cNvPicPr>
            <a:picLocks noChangeAspect="1" noChangeArrowheads="1"/>
          </p:cNvPicPr>
          <p:nvPr/>
        </p:nvPicPr>
        <p:blipFill>
          <a:blip r:embed="rId3" cstate="print"/>
          <a:srcRect/>
          <a:stretch>
            <a:fillRect/>
          </a:stretch>
        </p:blipFill>
        <p:spPr bwMode="auto">
          <a:xfrm>
            <a:off x="5410200" y="4038600"/>
            <a:ext cx="3535474" cy="4576762"/>
          </a:xfrm>
          <a:prstGeom prst="rect">
            <a:avLst/>
          </a:prstGeom>
          <a:noFill/>
        </p:spPr>
      </p:pic>
    </p:spTree>
    <p:extLst>
      <p:ext uri="{BB962C8B-B14F-4D97-AF65-F5344CB8AC3E}">
        <p14:creationId xmlns:p14="http://schemas.microsoft.com/office/powerpoint/2010/main" val="3536624964"/>
      </p:ext>
    </p:extLst>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8194" name="Picture 2" descr="C:\Users\John\Documents\Dropbox\JV HairGroup SHARE\New Share Drive\Advertising &amp; Show Material\Comparison Photos - JV Hair Group Logo\In Office Use\Emily Before and After Poster Clinical updated  no watermark.jpg"/>
          <p:cNvPicPr>
            <a:picLocks noChangeAspect="1" noChangeArrowheads="1"/>
          </p:cNvPicPr>
          <p:nvPr/>
        </p:nvPicPr>
        <p:blipFill>
          <a:blip r:embed="rId3" cstate="print"/>
          <a:srcRect/>
          <a:stretch>
            <a:fillRect/>
          </a:stretch>
        </p:blipFill>
        <p:spPr bwMode="auto">
          <a:xfrm>
            <a:off x="0" y="0"/>
            <a:ext cx="9144001" cy="6858000"/>
          </a:xfrm>
          <a:prstGeom prst="rect">
            <a:avLst/>
          </a:prstGeom>
          <a:noFill/>
        </p:spPr>
      </p:pic>
      <p:sp>
        <p:nvSpPr>
          <p:cNvPr id="6" name="TextBox 5"/>
          <p:cNvSpPr txBox="1"/>
          <p:nvPr/>
        </p:nvSpPr>
        <p:spPr>
          <a:xfrm>
            <a:off x="7467600" y="2283023"/>
            <a:ext cx="685800" cy="307777"/>
          </a:xfrm>
          <a:prstGeom prst="rect">
            <a:avLst/>
          </a:prstGeom>
          <a:noFill/>
        </p:spPr>
        <p:txBody>
          <a:bodyPr wrap="square" rtlCol="0">
            <a:spAutoFit/>
          </a:bodyPr>
          <a:lstStyle/>
          <a:p>
            <a:r>
              <a:rPr lang="en-US" sz="1400" dirty="0" smtClean="0">
                <a:solidFill>
                  <a:schemeClr val="bg1"/>
                </a:solidFill>
              </a:rPr>
              <a:t>Before</a:t>
            </a:r>
            <a:endParaRPr lang="en-US" sz="1400" dirty="0">
              <a:solidFill>
                <a:schemeClr val="bg1"/>
              </a:solidFill>
            </a:endParaRPr>
          </a:p>
        </p:txBody>
      </p:sp>
      <p:sp>
        <p:nvSpPr>
          <p:cNvPr id="7" name="TextBox 6"/>
          <p:cNvSpPr txBox="1"/>
          <p:nvPr/>
        </p:nvSpPr>
        <p:spPr>
          <a:xfrm>
            <a:off x="5334000" y="2895600"/>
            <a:ext cx="685800" cy="307777"/>
          </a:xfrm>
          <a:prstGeom prst="rect">
            <a:avLst/>
          </a:prstGeom>
          <a:noFill/>
        </p:spPr>
        <p:txBody>
          <a:bodyPr wrap="square" rtlCol="0">
            <a:spAutoFit/>
          </a:bodyPr>
          <a:lstStyle/>
          <a:p>
            <a:r>
              <a:rPr lang="en-US" sz="1400" dirty="0" smtClean="0">
                <a:solidFill>
                  <a:schemeClr val="bg1"/>
                </a:solidFill>
              </a:rPr>
              <a:t>After</a:t>
            </a:r>
            <a:endParaRPr lang="en-US" sz="1400" dirty="0">
              <a:solidFill>
                <a:schemeClr val="bg1"/>
              </a:solidFill>
            </a:endParaRPr>
          </a:p>
        </p:txBody>
      </p:sp>
    </p:spTree>
    <p:extLst>
      <p:ext uri="{BB962C8B-B14F-4D97-AF65-F5344CB8AC3E}">
        <p14:creationId xmlns:p14="http://schemas.microsoft.com/office/powerpoint/2010/main" val="1299874955"/>
      </p:ext>
    </p:extLst>
  </p:cSld>
  <p:clrMapOvr>
    <a:masterClrMapping/>
  </p:clrMapOv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pic>
        <p:nvPicPr>
          <p:cNvPr id="15" name="Picture 14" descr="newmainshotlasercap copy.jpg"/>
          <p:cNvPicPr>
            <a:picLocks noChangeAspect="1"/>
          </p:cNvPicPr>
          <p:nvPr/>
        </p:nvPicPr>
        <p:blipFill>
          <a:blip r:embed="rId2" cstate="print"/>
          <a:stretch>
            <a:fillRect/>
          </a:stretch>
        </p:blipFill>
        <p:spPr>
          <a:xfrm>
            <a:off x="0" y="0"/>
            <a:ext cx="14249400" cy="11010899"/>
          </a:xfrm>
          <a:prstGeom prst="rect">
            <a:avLst/>
          </a:prstGeom>
        </p:spPr>
      </p:pic>
      <p:sp>
        <p:nvSpPr>
          <p:cNvPr id="13" name="Rectangle 12"/>
          <p:cNvSpPr/>
          <p:nvPr/>
        </p:nvSpPr>
        <p:spPr>
          <a:xfrm>
            <a:off x="0" y="3581400"/>
            <a:ext cx="8382000" cy="83820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0" y="4495800"/>
            <a:ext cx="8382000" cy="83820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2667000"/>
            <a:ext cx="8382000" cy="838200"/>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371600" y="1600200"/>
            <a:ext cx="6934200" cy="4419600"/>
          </a:xfrm>
        </p:spPr>
        <p:txBody>
          <a:bodyPr>
            <a:normAutofit/>
          </a:bodyPr>
          <a:lstStyle/>
          <a:p>
            <a:pPr marL="0" indent="0">
              <a:lnSpc>
                <a:spcPct val="150000"/>
              </a:lnSpc>
              <a:buNone/>
            </a:pPr>
            <a:endParaRPr lang="en-US" sz="3600" dirty="0" smtClean="0">
              <a:solidFill>
                <a:schemeClr val="accent1"/>
              </a:solidFill>
            </a:endParaRPr>
          </a:p>
          <a:p>
            <a:pPr marL="0" indent="0">
              <a:lnSpc>
                <a:spcPct val="150000"/>
              </a:lnSpc>
              <a:buNone/>
            </a:pPr>
            <a:r>
              <a:rPr lang="en-US" sz="3600" dirty="0" smtClean="0">
                <a:solidFill>
                  <a:schemeClr val="tx1">
                    <a:lumMod val="85000"/>
                    <a:lumOff val="15000"/>
                  </a:schemeClr>
                </a:solidFill>
              </a:rPr>
              <a:t> Technology &amp; Credentials</a:t>
            </a:r>
          </a:p>
          <a:p>
            <a:pPr marL="0" indent="0">
              <a:lnSpc>
                <a:spcPct val="150000"/>
              </a:lnSpc>
              <a:buNone/>
            </a:pPr>
            <a:r>
              <a:rPr lang="en-US" sz="3600" dirty="0" smtClean="0">
                <a:solidFill>
                  <a:schemeClr val="tx1">
                    <a:lumMod val="85000"/>
                    <a:lumOff val="15000"/>
                  </a:schemeClr>
                </a:solidFill>
              </a:rPr>
              <a:t> The Best LHT Products</a:t>
            </a:r>
          </a:p>
          <a:p>
            <a:pPr marL="0" indent="0">
              <a:lnSpc>
                <a:spcPct val="150000"/>
              </a:lnSpc>
              <a:buNone/>
            </a:pPr>
            <a:r>
              <a:rPr lang="en-US" sz="3600" dirty="0" smtClean="0">
                <a:solidFill>
                  <a:schemeClr val="tx1">
                    <a:lumMod val="85000"/>
                    <a:lumOff val="15000"/>
                  </a:schemeClr>
                </a:solidFill>
              </a:rPr>
              <a:t> Client Education Process</a:t>
            </a:r>
          </a:p>
          <a:p>
            <a:endParaRPr lang="en-US" dirty="0" smtClean="0"/>
          </a:p>
          <a:p>
            <a:endParaRPr lang="en-US" dirty="0" smtClean="0"/>
          </a:p>
          <a:p>
            <a:endParaRPr lang="en-US" dirty="0" smtClean="0"/>
          </a:p>
          <a:p>
            <a:pPr>
              <a:buNone/>
            </a:pPr>
            <a:endParaRPr lang="en-US" dirty="0"/>
          </a:p>
        </p:txBody>
      </p:sp>
      <p:sp>
        <p:nvSpPr>
          <p:cNvPr id="4" name="Rounded Rectangle 3"/>
          <p:cNvSpPr/>
          <p:nvPr/>
        </p:nvSpPr>
        <p:spPr>
          <a:xfrm>
            <a:off x="-685800" y="533400"/>
            <a:ext cx="9144000" cy="1600200"/>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304800" y="685800"/>
            <a:ext cx="6934200" cy="1200329"/>
          </a:xfrm>
          <a:prstGeom prst="rect">
            <a:avLst/>
          </a:prstGeom>
          <a:noFill/>
        </p:spPr>
        <p:txBody>
          <a:bodyPr wrap="square" rtlCol="0">
            <a:spAutoFit/>
          </a:bodyPr>
          <a:lstStyle/>
          <a:p>
            <a:r>
              <a:rPr lang="en-US" sz="3600" dirty="0" smtClean="0">
                <a:solidFill>
                  <a:schemeClr val="bg1"/>
                </a:solidFill>
                <a:latin typeface="Century Gothic" pitchFamily="34" charset="0"/>
              </a:rPr>
              <a:t>COMPREHENSIVE  TRAINING PROGRAM FOR SELLING LHT</a:t>
            </a:r>
            <a:endParaRPr lang="en-US" sz="3600" dirty="0">
              <a:solidFill>
                <a:schemeClr val="bg1"/>
              </a:solidFill>
              <a:latin typeface="Century Gothic" pitchFamily="34" charset="0"/>
            </a:endParaRPr>
          </a:p>
        </p:txBody>
      </p:sp>
      <p:sp>
        <p:nvSpPr>
          <p:cNvPr id="6" name="Chevron 5"/>
          <p:cNvSpPr/>
          <p:nvPr/>
        </p:nvSpPr>
        <p:spPr>
          <a:xfrm>
            <a:off x="457200" y="2819400"/>
            <a:ext cx="533400" cy="5334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Chevron 6"/>
          <p:cNvSpPr/>
          <p:nvPr/>
        </p:nvSpPr>
        <p:spPr>
          <a:xfrm>
            <a:off x="838200" y="2819400"/>
            <a:ext cx="533400" cy="5334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hevron 7"/>
          <p:cNvSpPr/>
          <p:nvPr/>
        </p:nvSpPr>
        <p:spPr>
          <a:xfrm>
            <a:off x="457200" y="3733800"/>
            <a:ext cx="533400" cy="5334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hevron 8"/>
          <p:cNvSpPr/>
          <p:nvPr/>
        </p:nvSpPr>
        <p:spPr>
          <a:xfrm>
            <a:off x="838200" y="3733800"/>
            <a:ext cx="533400" cy="5334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0" name="Chevron 9"/>
          <p:cNvSpPr/>
          <p:nvPr/>
        </p:nvSpPr>
        <p:spPr>
          <a:xfrm>
            <a:off x="457200" y="4648200"/>
            <a:ext cx="533400" cy="5334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1" name="Chevron 10"/>
          <p:cNvSpPr/>
          <p:nvPr/>
        </p:nvSpPr>
        <p:spPr>
          <a:xfrm>
            <a:off x="838200" y="4648200"/>
            <a:ext cx="533400" cy="533400"/>
          </a:xfrm>
          <a:prstGeom prst="chevron">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pic>
        <p:nvPicPr>
          <p:cNvPr id="16" name="Picture 2" descr="C:\Users\John\Desktop\Untitled-1.png"/>
          <p:cNvPicPr>
            <a:picLocks noChangeAspect="1" noChangeArrowheads="1"/>
          </p:cNvPicPr>
          <p:nvPr/>
        </p:nvPicPr>
        <p:blipFill>
          <a:blip r:embed="rId3" cstate="print"/>
          <a:srcRect/>
          <a:stretch>
            <a:fillRect/>
          </a:stretch>
        </p:blipFill>
        <p:spPr bwMode="auto">
          <a:xfrm>
            <a:off x="228600" y="4724400"/>
            <a:ext cx="1325650" cy="1716088"/>
          </a:xfrm>
          <a:prstGeom prst="rect">
            <a:avLst/>
          </a:prstGeom>
          <a:noFill/>
        </p:spPr>
      </p:pic>
    </p:spTree>
  </p:cSld>
  <p:clrMapOvr>
    <a:masterClrMapping/>
  </p:clrMapOv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533400" y="2332037"/>
            <a:ext cx="8229600" cy="4525963"/>
          </a:xfrm>
        </p:spPr>
        <p:txBody>
          <a:bodyPr/>
          <a:lstStyle/>
          <a:p>
            <a:pPr>
              <a:buNone/>
            </a:pPr>
            <a:r>
              <a:rPr lang="en-US" sz="3600" dirty="0" smtClean="0"/>
              <a:t>You need</a:t>
            </a:r>
            <a:r>
              <a:rPr lang="en-US" dirty="0" smtClean="0"/>
              <a:t>:</a:t>
            </a:r>
          </a:p>
          <a:p>
            <a:r>
              <a:rPr lang="en-US" dirty="0" smtClean="0"/>
              <a:t>Supporting Science &amp; Technology</a:t>
            </a:r>
          </a:p>
          <a:p>
            <a:r>
              <a:rPr lang="en-US" dirty="0" smtClean="0"/>
              <a:t>The Best and Most Effective Products</a:t>
            </a:r>
          </a:p>
          <a:p>
            <a:r>
              <a:rPr lang="en-US" dirty="0" smtClean="0"/>
              <a:t>A Road Map for Education &amp; Client Results Monitoring </a:t>
            </a:r>
            <a:endParaRPr lang="en-US" dirty="0"/>
          </a:p>
        </p:txBody>
      </p:sp>
      <p:sp>
        <p:nvSpPr>
          <p:cNvPr id="6" name="Rectangle 5"/>
          <p:cNvSpPr/>
          <p:nvPr/>
        </p:nvSpPr>
        <p:spPr>
          <a:xfrm>
            <a:off x="0" y="0"/>
            <a:ext cx="9144000" cy="16002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a:spLocks noGrp="1"/>
          </p:cNvSpPr>
          <p:nvPr>
            <p:ph type="title"/>
          </p:nvPr>
        </p:nvSpPr>
        <p:spPr>
          <a:xfrm>
            <a:off x="457200" y="228600"/>
            <a:ext cx="8229600" cy="1143000"/>
          </a:xfrm>
        </p:spPr>
        <p:txBody>
          <a:bodyPr>
            <a:noAutofit/>
          </a:bodyPr>
          <a:lstStyle/>
          <a:p>
            <a:r>
              <a:rPr lang="en-US" sz="2800" dirty="0" smtClean="0">
                <a:solidFill>
                  <a:schemeClr val="bg1"/>
                </a:solidFill>
                <a:latin typeface="Century Gothic" pitchFamily="34" charset="0"/>
              </a:rPr>
              <a:t>IN ORDER TO BE SUCCESSFUL…</a:t>
            </a:r>
            <a:endParaRPr lang="en-US" sz="2800" dirty="0">
              <a:solidFill>
                <a:schemeClr val="bg1"/>
              </a:solidFill>
              <a:latin typeface="Century Gothic"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Verv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Verve">
      <a:fillStyleLst>
        <a:solidFill>
          <a:schemeClr val="phClr"/>
        </a:solidFill>
        <a:gradFill rotWithShape="1">
          <a:gsLst>
            <a:gs pos="0">
              <a:schemeClr val="phClr">
                <a:tint val="10000"/>
                <a:satMod val="300000"/>
              </a:schemeClr>
            </a:gs>
            <a:gs pos="34000">
              <a:schemeClr val="phClr">
                <a:tint val="13500"/>
                <a:satMod val="250000"/>
              </a:schemeClr>
            </a:gs>
            <a:gs pos="100000">
              <a:schemeClr val="phClr">
                <a:tint val="60000"/>
                <a:satMod val="200000"/>
              </a:schemeClr>
            </a:gs>
          </a:gsLst>
          <a:path path="circle">
            <a:fillToRect l="50000" t="155000" r="50000" b="-55000"/>
          </a:path>
        </a:gradFill>
        <a:gradFill rotWithShape="1">
          <a:gsLst>
            <a:gs pos="0">
              <a:schemeClr val="phClr">
                <a:tint val="60000"/>
                <a:satMod val="160000"/>
              </a:schemeClr>
            </a:gs>
            <a:gs pos="46000">
              <a:schemeClr val="phClr">
                <a:tint val="86000"/>
                <a:satMod val="160000"/>
              </a:schemeClr>
            </a:gs>
            <a:gs pos="100000">
              <a:schemeClr val="phClr">
                <a:shade val="40000"/>
                <a:satMod val="160000"/>
              </a:schemeClr>
            </a:gs>
          </a:gsLst>
          <a:path path="circle">
            <a:fillToRect l="50000" t="155000" r="50000" b="-55000"/>
          </a:path>
        </a:gradFill>
      </a:fillStyleLst>
      <a:lnStyleLst>
        <a:ln w="9525" cap="flat" cmpd="sng" algn="ctr">
          <a:solidFill>
            <a:schemeClr val="phClr">
              <a:satMod val="12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st="25400" dir="14700000" algn="t" rotWithShape="0">
              <a:srgbClr val="000000">
                <a:alpha val="50000"/>
              </a:srgbClr>
            </a:outerShdw>
          </a:effectLst>
        </a:effectStyle>
        <a:effectStyle>
          <a:effectLst>
            <a:outerShdw blurRad="50800" dist="38100" dir="14700000" algn="t" rotWithShape="0">
              <a:srgbClr val="000000">
                <a:alpha val="60000"/>
              </a:srgbClr>
            </a:outerShdw>
          </a:effectLst>
        </a:effectStyle>
        <a:effectStyle>
          <a:effectLst>
            <a:outerShdw blurRad="50800" dist="38100" dir="14700000" algn="t" rotWithShape="0">
              <a:srgbClr val="000000">
                <a:alpha val="60000"/>
              </a:srgbClr>
            </a:outerShdw>
          </a:effectLst>
          <a:scene3d>
            <a:camera prst="orthographicFront" fov="0">
              <a:rot lat="0" lon="0" rev="0"/>
            </a:camera>
            <a:lightRig rig="contrasting" dir="t">
              <a:rot lat="0" lon="0" rev="3600000"/>
            </a:lightRig>
          </a:scene3d>
          <a:sp3d prstMaterial="plastic">
            <a:bevelT w="127000" h="38200" prst="relaxedInset"/>
            <a:contourClr>
              <a:schemeClr val="phClr"/>
            </a:contourClr>
          </a:sp3d>
        </a:effectStyle>
      </a:effectStyleLst>
      <a:bgFillStyleLst>
        <a:solidFill>
          <a:schemeClr val="phClr"/>
        </a:solidFill>
        <a:gradFill rotWithShape="1">
          <a:gsLst>
            <a:gs pos="0">
              <a:schemeClr val="phClr">
                <a:shade val="48000"/>
                <a:satMod val="230000"/>
              </a:schemeClr>
            </a:gs>
            <a:gs pos="60000">
              <a:schemeClr val="phClr">
                <a:shade val="92000"/>
                <a:satMod val="230000"/>
              </a:schemeClr>
            </a:gs>
            <a:gs pos="100000">
              <a:schemeClr val="phClr">
                <a:tint val="85000"/>
                <a:satMod val="400000"/>
              </a:schemeClr>
            </a:gs>
          </a:gsLst>
          <a:lin ang="5400000" scaled="0"/>
        </a:gradFill>
        <a:blipFill>
          <a:blip xmlns:r="http://schemas.openxmlformats.org/officeDocument/2006/relationships" r:embed="rId1">
            <a:duotone>
              <a:schemeClr val="phClr">
                <a:shade val="1200"/>
                <a:satMod val="150000"/>
              </a:schemeClr>
              <a:schemeClr val="phClr">
                <a:tint val="90000"/>
                <a:satMod val="150000"/>
              </a:schemeClr>
            </a:duotone>
          </a:blip>
          <a:tile tx="0" ty="0" sx="70000" sy="7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Verve</Template>
  <TotalTime>8695</TotalTime>
  <Words>470</Words>
  <Application>Microsoft Office PowerPoint</Application>
  <PresentationFormat>On-screen Show (4:3)</PresentationFormat>
  <Paragraphs>124</Paragraphs>
  <Slides>39</Slides>
  <Notes>5</Notes>
  <HiddenSlides>0</HiddenSlides>
  <MMClips>0</MMClips>
  <ScaleCrop>false</ScaleCrop>
  <HeadingPairs>
    <vt:vector size="4" baseType="variant">
      <vt:variant>
        <vt:lpstr>Theme</vt:lpstr>
      </vt:variant>
      <vt:variant>
        <vt:i4>2</vt:i4>
      </vt:variant>
      <vt:variant>
        <vt:lpstr>Slide Titles</vt:lpstr>
      </vt:variant>
      <vt:variant>
        <vt:i4>39</vt:i4>
      </vt:variant>
    </vt:vector>
  </HeadingPairs>
  <TitlesOfParts>
    <vt:vector size="41" baseType="lpstr">
      <vt:lpstr>Verve</vt:lpstr>
      <vt:lpstr>Office Theme</vt:lpstr>
      <vt:lpstr>About OMICS Group</vt:lpstr>
      <vt:lpstr>About OMICS Group Conferences</vt:lpstr>
      <vt:lpstr>PowerPoint Presentation</vt:lpstr>
      <vt:lpstr>PowerPoint Presentation</vt:lpstr>
      <vt:lpstr>WHY LASER HAIR THERAPY SHOULD BE A PART OF HAIR LOSS MANAGEMENT PROGRAM</vt:lpstr>
      <vt:lpstr>PowerPoint Presentation</vt:lpstr>
      <vt:lpstr>PowerPoint Presentation</vt:lpstr>
      <vt:lpstr>PowerPoint Presentation</vt:lpstr>
      <vt:lpstr>IN ORDER TO BE SUCCESSFUL…</vt:lpstr>
      <vt:lpstr>PowerPoint Presentation</vt:lpstr>
      <vt:lpstr>PowerPoint Presentation</vt:lpstr>
      <vt:lpstr>CLIENT EDUCATION PROCESS</vt:lpstr>
      <vt:lpstr>PowerPoint Presentation</vt:lpstr>
      <vt:lpstr>OUR PRODUCTS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EXCLUSIVE DISTRIBUTOR FOR  CESARE RAGAZZI LABORATORIES™</vt:lpstr>
      <vt:lpstr>PHYSICIAN ONLY PROGRAM</vt:lpstr>
      <vt:lpstr>WHAT IS INCLUDED</vt:lpstr>
      <vt:lpstr>PowerPoint Presentation</vt:lpstr>
      <vt:lpstr>OUR STRENGTH IS EDUCATION AND SUPPORT</vt:lpstr>
      <vt:lpstr>COMPREHENSIVE WEBSITE EVALUATION</vt:lpstr>
      <vt:lpstr>MARKETING MATERIALS, RESEARCH, &amp; DISPLAY PRODUCTS</vt:lpstr>
      <vt:lpstr>TESTIMONIALS, PROGRESS PHOTOS,  WEBSITE VIDEOS &amp; MORE</vt:lpstr>
      <vt:lpstr>PRODUCT PRESENTATION TRAINING</vt:lpstr>
      <vt:lpstr>WHAT OUR TRAINING PACKAGE INCLUDES:</vt:lpstr>
      <vt:lpstr>PowerPoint Presentation</vt:lpstr>
      <vt:lpstr>PowerPoint Presentation</vt:lpstr>
      <vt:lpstr>PowerPoint Presentation</vt:lpstr>
      <vt:lpstr>PowerPoint Presentation</vt:lpstr>
      <vt:lpstr>PowerPoint Presentation</vt:lpstr>
      <vt:lpstr>Look for picture</vt:lpstr>
      <vt:lpstr>PowerPoint Presentation</vt:lpstr>
      <vt:lpstr>Lets Meet again at Cosmetology-2015</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Noe Klein</dc:creator>
  <cp:lastModifiedBy>Syeda Aeliya Fatima Zaidi</cp:lastModifiedBy>
  <cp:revision>163</cp:revision>
  <cp:lastPrinted>2014-03-13T21:23:25Z</cp:lastPrinted>
  <dcterms:created xsi:type="dcterms:W3CDTF">2014-03-10T20:04:43Z</dcterms:created>
  <dcterms:modified xsi:type="dcterms:W3CDTF">2014-10-10T05:29:14Z</dcterms:modified>
</cp:coreProperties>
</file>