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3"/>
  </p:notesMasterIdLst>
  <p:sldIdLst>
    <p:sldId id="256" r:id="rId2"/>
    <p:sldId id="275" r:id="rId3"/>
    <p:sldId id="282" r:id="rId4"/>
    <p:sldId id="283" r:id="rId5"/>
    <p:sldId id="276" r:id="rId6"/>
    <p:sldId id="277" r:id="rId7"/>
    <p:sldId id="287" r:id="rId8"/>
    <p:sldId id="288" r:id="rId9"/>
    <p:sldId id="298" r:id="rId10"/>
    <p:sldId id="286" r:id="rId11"/>
    <p:sldId id="289" r:id="rId12"/>
    <p:sldId id="292" r:id="rId13"/>
    <p:sldId id="290" r:id="rId14"/>
    <p:sldId id="291" r:id="rId15"/>
    <p:sldId id="293" r:id="rId16"/>
    <p:sldId id="295" r:id="rId17"/>
    <p:sldId id="296" r:id="rId18"/>
    <p:sldId id="278" r:id="rId19"/>
    <p:sldId id="258" r:id="rId20"/>
    <p:sldId id="257" r:id="rId21"/>
    <p:sldId id="269" r:id="rId22"/>
    <p:sldId id="271" r:id="rId23"/>
    <p:sldId id="272" r:id="rId24"/>
    <p:sldId id="279" r:id="rId25"/>
    <p:sldId id="280" r:id="rId26"/>
    <p:sldId id="284" r:id="rId27"/>
    <p:sldId id="281" r:id="rId28"/>
    <p:sldId id="285" r:id="rId29"/>
    <p:sldId id="297" r:id="rId30"/>
    <p:sldId id="294" r:id="rId31"/>
    <p:sldId id="274" r:id="rId3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4" y="-2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40535-7636-4800-9A50-9865E6872CB2}" type="doc">
      <dgm:prSet loTypeId="urn:microsoft.com/office/officeart/2005/8/layout/hierarchy2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x-none"/>
        </a:p>
      </dgm:t>
    </dgm:pt>
    <dgm:pt modelId="{F0AD8746-D2E9-4AC0-9D82-FC18E8C5460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Reporter</a:t>
          </a:r>
          <a:endParaRPr lang="x-none" dirty="0">
            <a:solidFill>
              <a:schemeClr val="bg1"/>
            </a:solidFill>
          </a:endParaRPr>
        </a:p>
      </dgm:t>
    </dgm:pt>
    <dgm:pt modelId="{99030EEC-C6F6-4797-9A75-FEC7FADDB21D}" type="parTrans" cxnId="{F0EB9549-CEEC-4C58-8DFA-E4D9F8B04B0C}">
      <dgm:prSet/>
      <dgm:spPr/>
      <dgm:t>
        <a:bodyPr/>
        <a:lstStyle/>
        <a:p>
          <a:endParaRPr lang="x-none">
            <a:solidFill>
              <a:schemeClr val="bg1"/>
            </a:solidFill>
          </a:endParaRPr>
        </a:p>
      </dgm:t>
    </dgm:pt>
    <dgm:pt modelId="{2EE1C299-2F08-47AF-8B61-31E531ACA629}" type="sibTrans" cxnId="{F0EB9549-CEEC-4C58-8DFA-E4D9F8B04B0C}">
      <dgm:prSet/>
      <dgm:spPr/>
      <dgm:t>
        <a:bodyPr/>
        <a:lstStyle/>
        <a:p>
          <a:endParaRPr lang="x-none">
            <a:solidFill>
              <a:schemeClr val="bg1"/>
            </a:solidFill>
          </a:endParaRPr>
        </a:p>
      </dgm:t>
    </dgm:pt>
    <dgm:pt modelId="{2D19C202-B219-47D4-A060-3530B478F6FD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Geolocated</a:t>
          </a:r>
          <a:r>
            <a:rPr lang="en-US" dirty="0">
              <a:solidFill>
                <a:schemeClr val="bg1"/>
              </a:solidFill>
            </a:rPr>
            <a:t> Video</a:t>
          </a:r>
          <a:endParaRPr lang="x-none" dirty="0">
            <a:solidFill>
              <a:schemeClr val="bg1"/>
            </a:solidFill>
          </a:endParaRPr>
        </a:p>
      </dgm:t>
    </dgm:pt>
    <dgm:pt modelId="{4F47954C-FDD4-4A59-B62E-728DDE5F938D}" type="parTrans" cxnId="{7B3C4F4C-2C72-467D-97C1-490EE76CAFF2}">
      <dgm:prSet/>
      <dgm:spPr/>
      <dgm:t>
        <a:bodyPr/>
        <a:lstStyle/>
        <a:p>
          <a:endParaRPr lang="x-none">
            <a:solidFill>
              <a:schemeClr val="bg1"/>
            </a:solidFill>
          </a:endParaRPr>
        </a:p>
      </dgm:t>
    </dgm:pt>
    <dgm:pt modelId="{422CAA58-314A-408E-BD7C-0AAE00FA8A9E}" type="sibTrans" cxnId="{7B3C4F4C-2C72-467D-97C1-490EE76CAFF2}">
      <dgm:prSet/>
      <dgm:spPr/>
      <dgm:t>
        <a:bodyPr/>
        <a:lstStyle/>
        <a:p>
          <a:endParaRPr lang="x-none">
            <a:solidFill>
              <a:schemeClr val="bg1"/>
            </a:solidFill>
          </a:endParaRPr>
        </a:p>
      </dgm:t>
    </dgm:pt>
    <dgm:pt modelId="{44695FAE-2AD9-4286-9505-3F5FE2BAB63A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Authenticated</a:t>
          </a:r>
          <a:endParaRPr lang="x-none">
            <a:solidFill>
              <a:schemeClr val="bg1"/>
            </a:solidFill>
          </a:endParaRPr>
        </a:p>
      </dgm:t>
    </dgm:pt>
    <dgm:pt modelId="{E235D17B-B205-4772-A639-F6B6E9E99363}" type="parTrans" cxnId="{E8F80C8F-B226-4F61-8513-13368C0F8933}">
      <dgm:prSet/>
      <dgm:spPr/>
      <dgm:t>
        <a:bodyPr/>
        <a:lstStyle/>
        <a:p>
          <a:endParaRPr lang="x-none">
            <a:solidFill>
              <a:schemeClr val="bg1"/>
            </a:solidFill>
          </a:endParaRPr>
        </a:p>
      </dgm:t>
    </dgm:pt>
    <dgm:pt modelId="{0FBF7745-86DE-4771-91A0-1A689477124E}" type="sibTrans" cxnId="{E8F80C8F-B226-4F61-8513-13368C0F8933}">
      <dgm:prSet/>
      <dgm:spPr/>
      <dgm:t>
        <a:bodyPr/>
        <a:lstStyle/>
        <a:p>
          <a:endParaRPr lang="x-none">
            <a:solidFill>
              <a:schemeClr val="bg1"/>
            </a:solidFill>
          </a:endParaRPr>
        </a:p>
      </dgm:t>
    </dgm:pt>
    <dgm:pt modelId="{3571D69E-A077-4CC9-A18B-B25AB9C3C03B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Immersive Storytelling</a:t>
          </a:r>
          <a:endParaRPr lang="x-none">
            <a:solidFill>
              <a:schemeClr val="bg1"/>
            </a:solidFill>
          </a:endParaRPr>
        </a:p>
      </dgm:t>
    </dgm:pt>
    <dgm:pt modelId="{2A53E3AE-7F85-4FFB-9DBD-8AD65B696786}" type="parTrans" cxnId="{E6BA7D8A-9E0F-4824-9E03-80CDD03F2AF8}">
      <dgm:prSet/>
      <dgm:spPr/>
      <dgm:t>
        <a:bodyPr/>
        <a:lstStyle/>
        <a:p>
          <a:endParaRPr lang="x-none">
            <a:solidFill>
              <a:schemeClr val="bg1"/>
            </a:solidFill>
          </a:endParaRPr>
        </a:p>
      </dgm:t>
    </dgm:pt>
    <dgm:pt modelId="{09E1929E-482C-4485-BAC7-64D18233495C}" type="sibTrans" cxnId="{E6BA7D8A-9E0F-4824-9E03-80CDD03F2AF8}">
      <dgm:prSet/>
      <dgm:spPr/>
      <dgm:t>
        <a:bodyPr/>
        <a:lstStyle/>
        <a:p>
          <a:endParaRPr lang="x-none">
            <a:solidFill>
              <a:schemeClr val="bg1"/>
            </a:solidFill>
          </a:endParaRPr>
        </a:p>
      </dgm:t>
    </dgm:pt>
    <dgm:pt modelId="{2F3088F8-5A59-432A-9558-C046620D5FE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Standard Video</a:t>
          </a:r>
          <a:endParaRPr lang="x-none" dirty="0">
            <a:solidFill>
              <a:schemeClr val="bg1"/>
            </a:solidFill>
          </a:endParaRPr>
        </a:p>
      </dgm:t>
    </dgm:pt>
    <dgm:pt modelId="{7F9C4729-B344-4DF2-807D-EA494EB0F122}" type="parTrans" cxnId="{72CF4D23-0CCE-461A-B38E-BB5121B7778E}">
      <dgm:prSet/>
      <dgm:spPr/>
      <dgm:t>
        <a:bodyPr/>
        <a:lstStyle/>
        <a:p>
          <a:endParaRPr lang="x-none">
            <a:solidFill>
              <a:schemeClr val="bg1"/>
            </a:solidFill>
          </a:endParaRPr>
        </a:p>
      </dgm:t>
    </dgm:pt>
    <dgm:pt modelId="{6898599E-85F6-49D5-B6CA-19C3F784373B}" type="sibTrans" cxnId="{72CF4D23-0CCE-461A-B38E-BB5121B7778E}">
      <dgm:prSet/>
      <dgm:spPr/>
      <dgm:t>
        <a:bodyPr/>
        <a:lstStyle/>
        <a:p>
          <a:endParaRPr lang="x-none">
            <a:solidFill>
              <a:schemeClr val="bg1"/>
            </a:solidFill>
          </a:endParaRPr>
        </a:p>
      </dgm:t>
    </dgm:pt>
    <dgm:pt modelId="{49B7C7C5-4D26-4D60-BED9-0DC97E444379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Debated</a:t>
          </a:r>
        </a:p>
        <a:p>
          <a:r>
            <a:rPr lang="en-US">
              <a:solidFill>
                <a:schemeClr val="bg1"/>
              </a:solidFill>
            </a:rPr>
            <a:t>PassivelyViewed</a:t>
          </a:r>
        </a:p>
      </dgm:t>
    </dgm:pt>
    <dgm:pt modelId="{66DAC455-999C-4920-8CEC-77376CC32AB9}" type="parTrans" cxnId="{11D9D607-26B3-4D93-AEDE-D0E97F16267B}">
      <dgm:prSet/>
      <dgm:spPr/>
      <dgm:t>
        <a:bodyPr/>
        <a:lstStyle/>
        <a:p>
          <a:endParaRPr lang="x-none">
            <a:solidFill>
              <a:schemeClr val="bg1"/>
            </a:solidFill>
          </a:endParaRPr>
        </a:p>
      </dgm:t>
    </dgm:pt>
    <dgm:pt modelId="{76D22E3A-8F90-4974-AF44-60507237C6B0}" type="sibTrans" cxnId="{11D9D607-26B3-4D93-AEDE-D0E97F16267B}">
      <dgm:prSet/>
      <dgm:spPr/>
      <dgm:t>
        <a:bodyPr/>
        <a:lstStyle/>
        <a:p>
          <a:endParaRPr lang="x-none">
            <a:solidFill>
              <a:schemeClr val="bg1"/>
            </a:solidFill>
          </a:endParaRPr>
        </a:p>
      </dgm:t>
    </dgm:pt>
    <dgm:pt modelId="{A8C07D67-2E43-4D7F-848B-663DCE99F76F}" type="pres">
      <dgm:prSet presAssocID="{09140535-7636-4800-9A50-9865E6872CB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x-none"/>
        </a:p>
      </dgm:t>
    </dgm:pt>
    <dgm:pt modelId="{56D703A5-6FC6-4C03-B195-70CE1EE0CB46}" type="pres">
      <dgm:prSet presAssocID="{F0AD8746-D2E9-4AC0-9D82-FC18E8C54601}" presName="root1" presStyleCnt="0"/>
      <dgm:spPr/>
      <dgm:t>
        <a:bodyPr/>
        <a:lstStyle/>
        <a:p>
          <a:endParaRPr lang="x-none"/>
        </a:p>
      </dgm:t>
    </dgm:pt>
    <dgm:pt modelId="{5CEACB88-ED9C-46D7-818B-899A8C9D50B4}" type="pres">
      <dgm:prSet presAssocID="{F0AD8746-D2E9-4AC0-9D82-FC18E8C5460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x-none"/>
        </a:p>
      </dgm:t>
    </dgm:pt>
    <dgm:pt modelId="{05EE9F9B-73E9-4A9C-951E-2F50F7853B11}" type="pres">
      <dgm:prSet presAssocID="{F0AD8746-D2E9-4AC0-9D82-FC18E8C54601}" presName="level2hierChild" presStyleCnt="0"/>
      <dgm:spPr/>
      <dgm:t>
        <a:bodyPr/>
        <a:lstStyle/>
        <a:p>
          <a:endParaRPr lang="x-none"/>
        </a:p>
      </dgm:t>
    </dgm:pt>
    <dgm:pt modelId="{BB459265-A391-4EF4-B791-C029213F5FC4}" type="pres">
      <dgm:prSet presAssocID="{4F47954C-FDD4-4A59-B62E-728DDE5F938D}" presName="conn2-1" presStyleLbl="parChTrans1D2" presStyleIdx="0" presStyleCnt="2"/>
      <dgm:spPr/>
      <dgm:t>
        <a:bodyPr/>
        <a:lstStyle/>
        <a:p>
          <a:endParaRPr lang="x-none"/>
        </a:p>
      </dgm:t>
    </dgm:pt>
    <dgm:pt modelId="{74616BE4-7FF8-4B59-9E60-7E007BD94C45}" type="pres">
      <dgm:prSet presAssocID="{4F47954C-FDD4-4A59-B62E-728DDE5F938D}" presName="connTx" presStyleLbl="parChTrans1D2" presStyleIdx="0" presStyleCnt="2"/>
      <dgm:spPr/>
      <dgm:t>
        <a:bodyPr/>
        <a:lstStyle/>
        <a:p>
          <a:endParaRPr lang="x-none"/>
        </a:p>
      </dgm:t>
    </dgm:pt>
    <dgm:pt modelId="{0E994EBA-6475-4EDB-862A-D000E82FBD02}" type="pres">
      <dgm:prSet presAssocID="{2D19C202-B219-47D4-A060-3530B478F6FD}" presName="root2" presStyleCnt="0"/>
      <dgm:spPr/>
      <dgm:t>
        <a:bodyPr/>
        <a:lstStyle/>
        <a:p>
          <a:endParaRPr lang="x-none"/>
        </a:p>
      </dgm:t>
    </dgm:pt>
    <dgm:pt modelId="{4A17592C-FED2-4D99-9779-3960304DDD45}" type="pres">
      <dgm:prSet presAssocID="{2D19C202-B219-47D4-A060-3530B478F6F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x-none"/>
        </a:p>
      </dgm:t>
    </dgm:pt>
    <dgm:pt modelId="{E1ACEFE3-A1C7-43C0-AE1F-D2E868767D1F}" type="pres">
      <dgm:prSet presAssocID="{2D19C202-B219-47D4-A060-3530B478F6FD}" presName="level3hierChild" presStyleCnt="0"/>
      <dgm:spPr/>
      <dgm:t>
        <a:bodyPr/>
        <a:lstStyle/>
        <a:p>
          <a:endParaRPr lang="x-none"/>
        </a:p>
      </dgm:t>
    </dgm:pt>
    <dgm:pt modelId="{544D3B44-C7D2-40CE-9AA0-429E37D9CBAF}" type="pres">
      <dgm:prSet presAssocID="{E235D17B-B205-4772-A639-F6B6E9E99363}" presName="conn2-1" presStyleLbl="parChTrans1D3" presStyleIdx="0" presStyleCnt="3"/>
      <dgm:spPr/>
      <dgm:t>
        <a:bodyPr/>
        <a:lstStyle/>
        <a:p>
          <a:endParaRPr lang="x-none"/>
        </a:p>
      </dgm:t>
    </dgm:pt>
    <dgm:pt modelId="{37A7F655-45BC-4EEF-ADDE-9616F15B25B4}" type="pres">
      <dgm:prSet presAssocID="{E235D17B-B205-4772-A639-F6B6E9E99363}" presName="connTx" presStyleLbl="parChTrans1D3" presStyleIdx="0" presStyleCnt="3"/>
      <dgm:spPr/>
      <dgm:t>
        <a:bodyPr/>
        <a:lstStyle/>
        <a:p>
          <a:endParaRPr lang="x-none"/>
        </a:p>
      </dgm:t>
    </dgm:pt>
    <dgm:pt modelId="{7F592F35-4C22-46AB-8261-A97E7F3D4834}" type="pres">
      <dgm:prSet presAssocID="{44695FAE-2AD9-4286-9505-3F5FE2BAB63A}" presName="root2" presStyleCnt="0"/>
      <dgm:spPr/>
      <dgm:t>
        <a:bodyPr/>
        <a:lstStyle/>
        <a:p>
          <a:endParaRPr lang="x-none"/>
        </a:p>
      </dgm:t>
    </dgm:pt>
    <dgm:pt modelId="{0EB8EB52-3D5F-46F8-905E-AFD699BA8FA9}" type="pres">
      <dgm:prSet presAssocID="{44695FAE-2AD9-4286-9505-3F5FE2BAB63A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x-none"/>
        </a:p>
      </dgm:t>
    </dgm:pt>
    <dgm:pt modelId="{B1128989-D725-4329-B0D7-F840352F1A87}" type="pres">
      <dgm:prSet presAssocID="{44695FAE-2AD9-4286-9505-3F5FE2BAB63A}" presName="level3hierChild" presStyleCnt="0"/>
      <dgm:spPr/>
      <dgm:t>
        <a:bodyPr/>
        <a:lstStyle/>
        <a:p>
          <a:endParaRPr lang="x-none"/>
        </a:p>
      </dgm:t>
    </dgm:pt>
    <dgm:pt modelId="{6A33313D-E424-4852-A414-BB7113A8DFD1}" type="pres">
      <dgm:prSet presAssocID="{2A53E3AE-7F85-4FFB-9DBD-8AD65B696786}" presName="conn2-1" presStyleLbl="parChTrans1D3" presStyleIdx="1" presStyleCnt="3"/>
      <dgm:spPr/>
      <dgm:t>
        <a:bodyPr/>
        <a:lstStyle/>
        <a:p>
          <a:endParaRPr lang="x-none"/>
        </a:p>
      </dgm:t>
    </dgm:pt>
    <dgm:pt modelId="{37164897-B2BF-47D3-8698-B088C41EAF2E}" type="pres">
      <dgm:prSet presAssocID="{2A53E3AE-7F85-4FFB-9DBD-8AD65B696786}" presName="connTx" presStyleLbl="parChTrans1D3" presStyleIdx="1" presStyleCnt="3"/>
      <dgm:spPr/>
      <dgm:t>
        <a:bodyPr/>
        <a:lstStyle/>
        <a:p>
          <a:endParaRPr lang="x-none"/>
        </a:p>
      </dgm:t>
    </dgm:pt>
    <dgm:pt modelId="{060EBC52-DF78-4370-8449-0165E93D7017}" type="pres">
      <dgm:prSet presAssocID="{3571D69E-A077-4CC9-A18B-B25AB9C3C03B}" presName="root2" presStyleCnt="0"/>
      <dgm:spPr/>
      <dgm:t>
        <a:bodyPr/>
        <a:lstStyle/>
        <a:p>
          <a:endParaRPr lang="x-none"/>
        </a:p>
      </dgm:t>
    </dgm:pt>
    <dgm:pt modelId="{FA2F30E9-73DE-4BFD-9A82-A79853D34DEB}" type="pres">
      <dgm:prSet presAssocID="{3571D69E-A077-4CC9-A18B-B25AB9C3C03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x-none"/>
        </a:p>
      </dgm:t>
    </dgm:pt>
    <dgm:pt modelId="{4F90F833-2B3A-4891-B968-C75DA324D768}" type="pres">
      <dgm:prSet presAssocID="{3571D69E-A077-4CC9-A18B-B25AB9C3C03B}" presName="level3hierChild" presStyleCnt="0"/>
      <dgm:spPr/>
      <dgm:t>
        <a:bodyPr/>
        <a:lstStyle/>
        <a:p>
          <a:endParaRPr lang="x-none"/>
        </a:p>
      </dgm:t>
    </dgm:pt>
    <dgm:pt modelId="{AD62D493-40DF-44C9-8552-F1EE166FABF5}" type="pres">
      <dgm:prSet presAssocID="{7F9C4729-B344-4DF2-807D-EA494EB0F122}" presName="conn2-1" presStyleLbl="parChTrans1D2" presStyleIdx="1" presStyleCnt="2"/>
      <dgm:spPr/>
      <dgm:t>
        <a:bodyPr/>
        <a:lstStyle/>
        <a:p>
          <a:endParaRPr lang="x-none"/>
        </a:p>
      </dgm:t>
    </dgm:pt>
    <dgm:pt modelId="{DE28EAE6-A00F-4BA7-B302-E635716C9AAE}" type="pres">
      <dgm:prSet presAssocID="{7F9C4729-B344-4DF2-807D-EA494EB0F122}" presName="connTx" presStyleLbl="parChTrans1D2" presStyleIdx="1" presStyleCnt="2"/>
      <dgm:spPr/>
      <dgm:t>
        <a:bodyPr/>
        <a:lstStyle/>
        <a:p>
          <a:endParaRPr lang="x-none"/>
        </a:p>
      </dgm:t>
    </dgm:pt>
    <dgm:pt modelId="{7A5F2E96-0A65-420D-8709-6AB98C227B9B}" type="pres">
      <dgm:prSet presAssocID="{2F3088F8-5A59-432A-9558-C046620D5FEB}" presName="root2" presStyleCnt="0"/>
      <dgm:spPr/>
      <dgm:t>
        <a:bodyPr/>
        <a:lstStyle/>
        <a:p>
          <a:endParaRPr lang="x-none"/>
        </a:p>
      </dgm:t>
    </dgm:pt>
    <dgm:pt modelId="{188CDB8E-339C-41F5-B3DB-72CD4979F979}" type="pres">
      <dgm:prSet presAssocID="{2F3088F8-5A59-432A-9558-C046620D5FE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x-none"/>
        </a:p>
      </dgm:t>
    </dgm:pt>
    <dgm:pt modelId="{6EBE30DF-5BA7-43A3-B872-382B234CF49F}" type="pres">
      <dgm:prSet presAssocID="{2F3088F8-5A59-432A-9558-C046620D5FEB}" presName="level3hierChild" presStyleCnt="0"/>
      <dgm:spPr/>
      <dgm:t>
        <a:bodyPr/>
        <a:lstStyle/>
        <a:p>
          <a:endParaRPr lang="x-none"/>
        </a:p>
      </dgm:t>
    </dgm:pt>
    <dgm:pt modelId="{96806138-111B-4BC4-98F7-63A2D2612701}" type="pres">
      <dgm:prSet presAssocID="{66DAC455-999C-4920-8CEC-77376CC32AB9}" presName="conn2-1" presStyleLbl="parChTrans1D3" presStyleIdx="2" presStyleCnt="3"/>
      <dgm:spPr/>
      <dgm:t>
        <a:bodyPr/>
        <a:lstStyle/>
        <a:p>
          <a:endParaRPr lang="x-none"/>
        </a:p>
      </dgm:t>
    </dgm:pt>
    <dgm:pt modelId="{70BC1D68-ED15-4417-95FD-7FAA60C888E4}" type="pres">
      <dgm:prSet presAssocID="{66DAC455-999C-4920-8CEC-77376CC32AB9}" presName="connTx" presStyleLbl="parChTrans1D3" presStyleIdx="2" presStyleCnt="3"/>
      <dgm:spPr/>
      <dgm:t>
        <a:bodyPr/>
        <a:lstStyle/>
        <a:p>
          <a:endParaRPr lang="x-none"/>
        </a:p>
      </dgm:t>
    </dgm:pt>
    <dgm:pt modelId="{41C1BD07-5DF6-41F5-BA2D-18FA38C179BF}" type="pres">
      <dgm:prSet presAssocID="{49B7C7C5-4D26-4D60-BED9-0DC97E444379}" presName="root2" presStyleCnt="0"/>
      <dgm:spPr/>
      <dgm:t>
        <a:bodyPr/>
        <a:lstStyle/>
        <a:p>
          <a:endParaRPr lang="x-none"/>
        </a:p>
      </dgm:t>
    </dgm:pt>
    <dgm:pt modelId="{AC5541FE-9A0C-4767-AA1A-F65A31DDA13C}" type="pres">
      <dgm:prSet presAssocID="{49B7C7C5-4D26-4D60-BED9-0DC97E444379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x-none"/>
        </a:p>
      </dgm:t>
    </dgm:pt>
    <dgm:pt modelId="{70863F69-E16C-440D-BD3A-45D233E2B3D3}" type="pres">
      <dgm:prSet presAssocID="{49B7C7C5-4D26-4D60-BED9-0DC97E444379}" presName="level3hierChild" presStyleCnt="0"/>
      <dgm:spPr/>
      <dgm:t>
        <a:bodyPr/>
        <a:lstStyle/>
        <a:p>
          <a:endParaRPr lang="x-none"/>
        </a:p>
      </dgm:t>
    </dgm:pt>
  </dgm:ptLst>
  <dgm:cxnLst>
    <dgm:cxn modelId="{E6BA7D8A-9E0F-4824-9E03-80CDD03F2AF8}" srcId="{2D19C202-B219-47D4-A060-3530B478F6FD}" destId="{3571D69E-A077-4CC9-A18B-B25AB9C3C03B}" srcOrd="1" destOrd="0" parTransId="{2A53E3AE-7F85-4FFB-9DBD-8AD65B696786}" sibTransId="{09E1929E-482C-4485-BAC7-64D18233495C}"/>
    <dgm:cxn modelId="{8A592FC7-83E6-0149-947B-B8DE44ED1C34}" type="presOf" srcId="{3571D69E-A077-4CC9-A18B-B25AB9C3C03B}" destId="{FA2F30E9-73DE-4BFD-9A82-A79853D34DEB}" srcOrd="0" destOrd="0" presId="urn:microsoft.com/office/officeart/2005/8/layout/hierarchy2"/>
    <dgm:cxn modelId="{F0EB9549-CEEC-4C58-8DFA-E4D9F8B04B0C}" srcId="{09140535-7636-4800-9A50-9865E6872CB2}" destId="{F0AD8746-D2E9-4AC0-9D82-FC18E8C54601}" srcOrd="0" destOrd="0" parTransId="{99030EEC-C6F6-4797-9A75-FEC7FADDB21D}" sibTransId="{2EE1C299-2F08-47AF-8B61-31E531ACA629}"/>
    <dgm:cxn modelId="{CB31BB13-7628-3C49-B894-65FE420BA6EE}" type="presOf" srcId="{4F47954C-FDD4-4A59-B62E-728DDE5F938D}" destId="{BB459265-A391-4EF4-B791-C029213F5FC4}" srcOrd="0" destOrd="0" presId="urn:microsoft.com/office/officeart/2005/8/layout/hierarchy2"/>
    <dgm:cxn modelId="{11D9D607-26B3-4D93-AEDE-D0E97F16267B}" srcId="{2F3088F8-5A59-432A-9558-C046620D5FEB}" destId="{49B7C7C5-4D26-4D60-BED9-0DC97E444379}" srcOrd="0" destOrd="0" parTransId="{66DAC455-999C-4920-8CEC-77376CC32AB9}" sibTransId="{76D22E3A-8F90-4974-AF44-60507237C6B0}"/>
    <dgm:cxn modelId="{CF7FEC8C-220F-794C-9E3D-533026E4B70A}" type="presOf" srcId="{44695FAE-2AD9-4286-9505-3F5FE2BAB63A}" destId="{0EB8EB52-3D5F-46F8-905E-AFD699BA8FA9}" srcOrd="0" destOrd="0" presId="urn:microsoft.com/office/officeart/2005/8/layout/hierarchy2"/>
    <dgm:cxn modelId="{49E1DCA3-4B12-8C43-B7DB-C79C48F7BD86}" type="presOf" srcId="{7F9C4729-B344-4DF2-807D-EA494EB0F122}" destId="{AD62D493-40DF-44C9-8552-F1EE166FABF5}" srcOrd="0" destOrd="0" presId="urn:microsoft.com/office/officeart/2005/8/layout/hierarchy2"/>
    <dgm:cxn modelId="{D89F61D5-68A7-FB4D-B43A-61EB213F1DDC}" type="presOf" srcId="{4F47954C-FDD4-4A59-B62E-728DDE5F938D}" destId="{74616BE4-7FF8-4B59-9E60-7E007BD94C45}" srcOrd="1" destOrd="0" presId="urn:microsoft.com/office/officeart/2005/8/layout/hierarchy2"/>
    <dgm:cxn modelId="{BFDE3863-D833-4549-A501-9DE218FD8288}" type="presOf" srcId="{09140535-7636-4800-9A50-9865E6872CB2}" destId="{A8C07D67-2E43-4D7F-848B-663DCE99F76F}" srcOrd="0" destOrd="0" presId="urn:microsoft.com/office/officeart/2005/8/layout/hierarchy2"/>
    <dgm:cxn modelId="{C1879CA8-D8DB-614F-B41C-7A1E8526DA85}" type="presOf" srcId="{2F3088F8-5A59-432A-9558-C046620D5FEB}" destId="{188CDB8E-339C-41F5-B3DB-72CD4979F979}" srcOrd="0" destOrd="0" presId="urn:microsoft.com/office/officeart/2005/8/layout/hierarchy2"/>
    <dgm:cxn modelId="{7B3C4F4C-2C72-467D-97C1-490EE76CAFF2}" srcId="{F0AD8746-D2E9-4AC0-9D82-FC18E8C54601}" destId="{2D19C202-B219-47D4-A060-3530B478F6FD}" srcOrd="0" destOrd="0" parTransId="{4F47954C-FDD4-4A59-B62E-728DDE5F938D}" sibTransId="{422CAA58-314A-408E-BD7C-0AAE00FA8A9E}"/>
    <dgm:cxn modelId="{9420E33F-3238-6F4B-8661-519B62B057BE}" type="presOf" srcId="{7F9C4729-B344-4DF2-807D-EA494EB0F122}" destId="{DE28EAE6-A00F-4BA7-B302-E635716C9AAE}" srcOrd="1" destOrd="0" presId="urn:microsoft.com/office/officeart/2005/8/layout/hierarchy2"/>
    <dgm:cxn modelId="{34EC30D4-BDE3-5846-BDCE-BF3533F1E7B2}" type="presOf" srcId="{2A53E3AE-7F85-4FFB-9DBD-8AD65B696786}" destId="{6A33313D-E424-4852-A414-BB7113A8DFD1}" srcOrd="0" destOrd="0" presId="urn:microsoft.com/office/officeart/2005/8/layout/hierarchy2"/>
    <dgm:cxn modelId="{72D5D0BE-5298-7741-8040-E7FEA52173A9}" type="presOf" srcId="{F0AD8746-D2E9-4AC0-9D82-FC18E8C54601}" destId="{5CEACB88-ED9C-46D7-818B-899A8C9D50B4}" srcOrd="0" destOrd="0" presId="urn:microsoft.com/office/officeart/2005/8/layout/hierarchy2"/>
    <dgm:cxn modelId="{614F09D1-F6B4-BE4C-96E2-E458EE43D833}" type="presOf" srcId="{66DAC455-999C-4920-8CEC-77376CC32AB9}" destId="{70BC1D68-ED15-4417-95FD-7FAA60C888E4}" srcOrd="1" destOrd="0" presId="urn:microsoft.com/office/officeart/2005/8/layout/hierarchy2"/>
    <dgm:cxn modelId="{72CF4D23-0CCE-461A-B38E-BB5121B7778E}" srcId="{F0AD8746-D2E9-4AC0-9D82-FC18E8C54601}" destId="{2F3088F8-5A59-432A-9558-C046620D5FEB}" srcOrd="1" destOrd="0" parTransId="{7F9C4729-B344-4DF2-807D-EA494EB0F122}" sibTransId="{6898599E-85F6-49D5-B6CA-19C3F784373B}"/>
    <dgm:cxn modelId="{8DD7C9E6-1D00-624C-99A7-79338ACCF706}" type="presOf" srcId="{49B7C7C5-4D26-4D60-BED9-0DC97E444379}" destId="{AC5541FE-9A0C-4767-AA1A-F65A31DDA13C}" srcOrd="0" destOrd="0" presId="urn:microsoft.com/office/officeart/2005/8/layout/hierarchy2"/>
    <dgm:cxn modelId="{05C9759E-B4FE-4C49-98F0-527AFAB32492}" type="presOf" srcId="{E235D17B-B205-4772-A639-F6B6E9E99363}" destId="{544D3B44-C7D2-40CE-9AA0-429E37D9CBAF}" srcOrd="0" destOrd="0" presId="urn:microsoft.com/office/officeart/2005/8/layout/hierarchy2"/>
    <dgm:cxn modelId="{151BDCFE-4AF6-B54E-BB5D-662B6A2E058E}" type="presOf" srcId="{2D19C202-B219-47D4-A060-3530B478F6FD}" destId="{4A17592C-FED2-4D99-9779-3960304DDD45}" srcOrd="0" destOrd="0" presId="urn:microsoft.com/office/officeart/2005/8/layout/hierarchy2"/>
    <dgm:cxn modelId="{37DB38B9-77AA-D14A-A2D3-BA8EA2A49F08}" type="presOf" srcId="{66DAC455-999C-4920-8CEC-77376CC32AB9}" destId="{96806138-111B-4BC4-98F7-63A2D2612701}" srcOrd="0" destOrd="0" presId="urn:microsoft.com/office/officeart/2005/8/layout/hierarchy2"/>
    <dgm:cxn modelId="{E8F80C8F-B226-4F61-8513-13368C0F8933}" srcId="{2D19C202-B219-47D4-A060-3530B478F6FD}" destId="{44695FAE-2AD9-4286-9505-3F5FE2BAB63A}" srcOrd="0" destOrd="0" parTransId="{E235D17B-B205-4772-A639-F6B6E9E99363}" sibTransId="{0FBF7745-86DE-4771-91A0-1A689477124E}"/>
    <dgm:cxn modelId="{15A456C3-85A3-3D47-BE72-93353738E6A4}" type="presOf" srcId="{2A53E3AE-7F85-4FFB-9DBD-8AD65B696786}" destId="{37164897-B2BF-47D3-8698-B088C41EAF2E}" srcOrd="1" destOrd="0" presId="urn:microsoft.com/office/officeart/2005/8/layout/hierarchy2"/>
    <dgm:cxn modelId="{DF0D3389-BE59-2B4C-8D04-FA328CCCEDB7}" type="presOf" srcId="{E235D17B-B205-4772-A639-F6B6E9E99363}" destId="{37A7F655-45BC-4EEF-ADDE-9616F15B25B4}" srcOrd="1" destOrd="0" presId="urn:microsoft.com/office/officeart/2005/8/layout/hierarchy2"/>
    <dgm:cxn modelId="{B07CFC71-1A10-A947-95A1-3619F55E861C}" type="presParOf" srcId="{A8C07D67-2E43-4D7F-848B-663DCE99F76F}" destId="{56D703A5-6FC6-4C03-B195-70CE1EE0CB46}" srcOrd="0" destOrd="0" presId="urn:microsoft.com/office/officeart/2005/8/layout/hierarchy2"/>
    <dgm:cxn modelId="{E5563BAC-D07A-374C-A7CD-967B4119C4CA}" type="presParOf" srcId="{56D703A5-6FC6-4C03-B195-70CE1EE0CB46}" destId="{5CEACB88-ED9C-46D7-818B-899A8C9D50B4}" srcOrd="0" destOrd="0" presId="urn:microsoft.com/office/officeart/2005/8/layout/hierarchy2"/>
    <dgm:cxn modelId="{619F8650-825B-0A43-8BC8-5C21E26C0CB6}" type="presParOf" srcId="{56D703A5-6FC6-4C03-B195-70CE1EE0CB46}" destId="{05EE9F9B-73E9-4A9C-951E-2F50F7853B11}" srcOrd="1" destOrd="0" presId="urn:microsoft.com/office/officeart/2005/8/layout/hierarchy2"/>
    <dgm:cxn modelId="{B9B443F9-01A7-6740-95FB-8018A16B8AF2}" type="presParOf" srcId="{05EE9F9B-73E9-4A9C-951E-2F50F7853B11}" destId="{BB459265-A391-4EF4-B791-C029213F5FC4}" srcOrd="0" destOrd="0" presId="urn:microsoft.com/office/officeart/2005/8/layout/hierarchy2"/>
    <dgm:cxn modelId="{374395B3-34CE-2F40-B4EA-D373A9C5999A}" type="presParOf" srcId="{BB459265-A391-4EF4-B791-C029213F5FC4}" destId="{74616BE4-7FF8-4B59-9E60-7E007BD94C45}" srcOrd="0" destOrd="0" presId="urn:microsoft.com/office/officeart/2005/8/layout/hierarchy2"/>
    <dgm:cxn modelId="{F734DE27-9B8B-C141-83DD-7C1AB80C42EF}" type="presParOf" srcId="{05EE9F9B-73E9-4A9C-951E-2F50F7853B11}" destId="{0E994EBA-6475-4EDB-862A-D000E82FBD02}" srcOrd="1" destOrd="0" presId="urn:microsoft.com/office/officeart/2005/8/layout/hierarchy2"/>
    <dgm:cxn modelId="{7CEAB491-3800-4C40-99D5-53131094C357}" type="presParOf" srcId="{0E994EBA-6475-4EDB-862A-D000E82FBD02}" destId="{4A17592C-FED2-4D99-9779-3960304DDD45}" srcOrd="0" destOrd="0" presId="urn:microsoft.com/office/officeart/2005/8/layout/hierarchy2"/>
    <dgm:cxn modelId="{CECAC8B8-6516-D540-8686-0B44C974FBD9}" type="presParOf" srcId="{0E994EBA-6475-4EDB-862A-D000E82FBD02}" destId="{E1ACEFE3-A1C7-43C0-AE1F-D2E868767D1F}" srcOrd="1" destOrd="0" presId="urn:microsoft.com/office/officeart/2005/8/layout/hierarchy2"/>
    <dgm:cxn modelId="{B98EF40B-EBCD-6A4C-92F0-686C9E38C76A}" type="presParOf" srcId="{E1ACEFE3-A1C7-43C0-AE1F-D2E868767D1F}" destId="{544D3B44-C7D2-40CE-9AA0-429E37D9CBAF}" srcOrd="0" destOrd="0" presId="urn:microsoft.com/office/officeart/2005/8/layout/hierarchy2"/>
    <dgm:cxn modelId="{94B03F49-0EF9-244B-9485-F354C64DAA5F}" type="presParOf" srcId="{544D3B44-C7D2-40CE-9AA0-429E37D9CBAF}" destId="{37A7F655-45BC-4EEF-ADDE-9616F15B25B4}" srcOrd="0" destOrd="0" presId="urn:microsoft.com/office/officeart/2005/8/layout/hierarchy2"/>
    <dgm:cxn modelId="{E6F89561-52AD-BF4B-90B5-D31E0B272CFE}" type="presParOf" srcId="{E1ACEFE3-A1C7-43C0-AE1F-D2E868767D1F}" destId="{7F592F35-4C22-46AB-8261-A97E7F3D4834}" srcOrd="1" destOrd="0" presId="urn:microsoft.com/office/officeart/2005/8/layout/hierarchy2"/>
    <dgm:cxn modelId="{2AEAC8BB-7B7D-CD48-B3DE-17089E29A812}" type="presParOf" srcId="{7F592F35-4C22-46AB-8261-A97E7F3D4834}" destId="{0EB8EB52-3D5F-46F8-905E-AFD699BA8FA9}" srcOrd="0" destOrd="0" presId="urn:microsoft.com/office/officeart/2005/8/layout/hierarchy2"/>
    <dgm:cxn modelId="{6246A348-2BC4-2646-9298-A8E16BCEB229}" type="presParOf" srcId="{7F592F35-4C22-46AB-8261-A97E7F3D4834}" destId="{B1128989-D725-4329-B0D7-F840352F1A87}" srcOrd="1" destOrd="0" presId="urn:microsoft.com/office/officeart/2005/8/layout/hierarchy2"/>
    <dgm:cxn modelId="{0DC6D96F-7F73-594B-8915-12A1CA5C812C}" type="presParOf" srcId="{E1ACEFE3-A1C7-43C0-AE1F-D2E868767D1F}" destId="{6A33313D-E424-4852-A414-BB7113A8DFD1}" srcOrd="2" destOrd="0" presId="urn:microsoft.com/office/officeart/2005/8/layout/hierarchy2"/>
    <dgm:cxn modelId="{154F3DC5-5EED-5344-8959-DE93A2342E3B}" type="presParOf" srcId="{6A33313D-E424-4852-A414-BB7113A8DFD1}" destId="{37164897-B2BF-47D3-8698-B088C41EAF2E}" srcOrd="0" destOrd="0" presId="urn:microsoft.com/office/officeart/2005/8/layout/hierarchy2"/>
    <dgm:cxn modelId="{62C3A99F-6C59-E74D-A670-3791E43B1409}" type="presParOf" srcId="{E1ACEFE3-A1C7-43C0-AE1F-D2E868767D1F}" destId="{060EBC52-DF78-4370-8449-0165E93D7017}" srcOrd="3" destOrd="0" presId="urn:microsoft.com/office/officeart/2005/8/layout/hierarchy2"/>
    <dgm:cxn modelId="{659DF63E-BE08-974A-B2F3-78A56E60C17F}" type="presParOf" srcId="{060EBC52-DF78-4370-8449-0165E93D7017}" destId="{FA2F30E9-73DE-4BFD-9A82-A79853D34DEB}" srcOrd="0" destOrd="0" presId="urn:microsoft.com/office/officeart/2005/8/layout/hierarchy2"/>
    <dgm:cxn modelId="{66FF0FCF-4A46-A440-A661-F434BCE618B1}" type="presParOf" srcId="{060EBC52-DF78-4370-8449-0165E93D7017}" destId="{4F90F833-2B3A-4891-B968-C75DA324D768}" srcOrd="1" destOrd="0" presId="urn:microsoft.com/office/officeart/2005/8/layout/hierarchy2"/>
    <dgm:cxn modelId="{30E818DA-195A-0F48-973F-BD502E22AE51}" type="presParOf" srcId="{05EE9F9B-73E9-4A9C-951E-2F50F7853B11}" destId="{AD62D493-40DF-44C9-8552-F1EE166FABF5}" srcOrd="2" destOrd="0" presId="urn:microsoft.com/office/officeart/2005/8/layout/hierarchy2"/>
    <dgm:cxn modelId="{22503167-583C-F94E-9407-8AA43CC9D008}" type="presParOf" srcId="{AD62D493-40DF-44C9-8552-F1EE166FABF5}" destId="{DE28EAE6-A00F-4BA7-B302-E635716C9AAE}" srcOrd="0" destOrd="0" presId="urn:microsoft.com/office/officeart/2005/8/layout/hierarchy2"/>
    <dgm:cxn modelId="{CEA1446C-5979-D447-A8FF-BB6B65F3664A}" type="presParOf" srcId="{05EE9F9B-73E9-4A9C-951E-2F50F7853B11}" destId="{7A5F2E96-0A65-420D-8709-6AB98C227B9B}" srcOrd="3" destOrd="0" presId="urn:microsoft.com/office/officeart/2005/8/layout/hierarchy2"/>
    <dgm:cxn modelId="{42638DF3-B142-954B-9378-85DABBF61056}" type="presParOf" srcId="{7A5F2E96-0A65-420D-8709-6AB98C227B9B}" destId="{188CDB8E-339C-41F5-B3DB-72CD4979F979}" srcOrd="0" destOrd="0" presId="urn:microsoft.com/office/officeart/2005/8/layout/hierarchy2"/>
    <dgm:cxn modelId="{A13248B7-BDDF-7648-B3B8-F211056AC86E}" type="presParOf" srcId="{7A5F2E96-0A65-420D-8709-6AB98C227B9B}" destId="{6EBE30DF-5BA7-43A3-B872-382B234CF49F}" srcOrd="1" destOrd="0" presId="urn:microsoft.com/office/officeart/2005/8/layout/hierarchy2"/>
    <dgm:cxn modelId="{E4FAC5C1-EB71-F04C-BE78-FDC7D2528B05}" type="presParOf" srcId="{6EBE30DF-5BA7-43A3-B872-382B234CF49F}" destId="{96806138-111B-4BC4-98F7-63A2D2612701}" srcOrd="0" destOrd="0" presId="urn:microsoft.com/office/officeart/2005/8/layout/hierarchy2"/>
    <dgm:cxn modelId="{E2B7B420-8830-FE45-BBE0-13927A936E9A}" type="presParOf" srcId="{96806138-111B-4BC4-98F7-63A2D2612701}" destId="{70BC1D68-ED15-4417-95FD-7FAA60C888E4}" srcOrd="0" destOrd="0" presId="urn:microsoft.com/office/officeart/2005/8/layout/hierarchy2"/>
    <dgm:cxn modelId="{752E7415-168A-894E-8D52-0262C20DF0FE}" type="presParOf" srcId="{6EBE30DF-5BA7-43A3-B872-382B234CF49F}" destId="{41C1BD07-5DF6-41F5-BA2D-18FA38C179BF}" srcOrd="1" destOrd="0" presId="urn:microsoft.com/office/officeart/2005/8/layout/hierarchy2"/>
    <dgm:cxn modelId="{DF02A7E4-6E1A-D04B-87A2-B702E17FF885}" type="presParOf" srcId="{41C1BD07-5DF6-41F5-BA2D-18FA38C179BF}" destId="{AC5541FE-9A0C-4767-AA1A-F65A31DDA13C}" srcOrd="0" destOrd="0" presId="urn:microsoft.com/office/officeart/2005/8/layout/hierarchy2"/>
    <dgm:cxn modelId="{013010AD-DBFC-7142-9B5A-F8BAAFBBC99C}" type="presParOf" srcId="{41C1BD07-5DF6-41F5-BA2D-18FA38C179BF}" destId="{70863F69-E16C-440D-BD3A-45D233E2B3D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ACB88-ED9C-46D7-818B-899A8C9D50B4}">
      <dsp:nvSpPr>
        <dsp:cNvPr id="0" name=""/>
        <dsp:cNvSpPr/>
      </dsp:nvSpPr>
      <dsp:spPr>
        <a:xfrm>
          <a:off x="432" y="1924391"/>
          <a:ext cx="1641759" cy="820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bg1"/>
              </a:solidFill>
            </a:rPr>
            <a:t>Reporter</a:t>
          </a:r>
          <a:endParaRPr lang="x-none" sz="1600" kern="1200" dirty="0">
            <a:solidFill>
              <a:schemeClr val="bg1"/>
            </a:solidFill>
          </a:endParaRPr>
        </a:p>
      </dsp:txBody>
      <dsp:txXfrm>
        <a:off x="24475" y="1948434"/>
        <a:ext cx="1593673" cy="772793"/>
      </dsp:txXfrm>
    </dsp:sp>
    <dsp:sp modelId="{BB459265-A391-4EF4-B791-C029213F5FC4}">
      <dsp:nvSpPr>
        <dsp:cNvPr id="0" name=""/>
        <dsp:cNvSpPr/>
      </dsp:nvSpPr>
      <dsp:spPr>
        <a:xfrm rot="18770822">
          <a:off x="1487704" y="1963226"/>
          <a:ext cx="965678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17600"/>
              </a:moveTo>
              <a:lnTo>
                <a:pt x="965678" y="1760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bg1"/>
            </a:solidFill>
          </a:endParaRPr>
        </a:p>
      </dsp:txBody>
      <dsp:txXfrm>
        <a:off x="1946401" y="1956684"/>
        <a:ext cx="48283" cy="48283"/>
      </dsp:txXfrm>
    </dsp:sp>
    <dsp:sp modelId="{4A17592C-FED2-4D99-9779-3960304DDD45}">
      <dsp:nvSpPr>
        <dsp:cNvPr id="0" name=""/>
        <dsp:cNvSpPr/>
      </dsp:nvSpPr>
      <dsp:spPr>
        <a:xfrm>
          <a:off x="2298895" y="1216382"/>
          <a:ext cx="1641759" cy="820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bg1"/>
              </a:solidFill>
            </a:rPr>
            <a:t>Geolocated</a:t>
          </a:r>
          <a:r>
            <a:rPr lang="en-US" sz="1600" kern="1200" dirty="0">
              <a:solidFill>
                <a:schemeClr val="bg1"/>
              </a:solidFill>
            </a:rPr>
            <a:t> Video</a:t>
          </a:r>
          <a:endParaRPr lang="x-none" sz="1600" kern="1200" dirty="0">
            <a:solidFill>
              <a:schemeClr val="bg1"/>
            </a:solidFill>
          </a:endParaRPr>
        </a:p>
      </dsp:txBody>
      <dsp:txXfrm>
        <a:off x="2322938" y="1240425"/>
        <a:ext cx="1593673" cy="772793"/>
      </dsp:txXfrm>
    </dsp:sp>
    <dsp:sp modelId="{544D3B44-C7D2-40CE-9AA0-429E37D9CBAF}">
      <dsp:nvSpPr>
        <dsp:cNvPr id="0" name=""/>
        <dsp:cNvSpPr/>
      </dsp:nvSpPr>
      <dsp:spPr>
        <a:xfrm rot="19457599">
          <a:off x="3864639" y="1373219"/>
          <a:ext cx="808732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17600"/>
              </a:moveTo>
              <a:lnTo>
                <a:pt x="808732" y="1760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bg1"/>
            </a:solidFill>
          </a:endParaRPr>
        </a:p>
      </dsp:txBody>
      <dsp:txXfrm>
        <a:off x="4248787" y="1370601"/>
        <a:ext cx="40436" cy="40436"/>
      </dsp:txXfrm>
    </dsp:sp>
    <dsp:sp modelId="{0EB8EB52-3D5F-46F8-905E-AFD699BA8FA9}">
      <dsp:nvSpPr>
        <dsp:cNvPr id="0" name=""/>
        <dsp:cNvSpPr/>
      </dsp:nvSpPr>
      <dsp:spPr>
        <a:xfrm>
          <a:off x="4597358" y="744376"/>
          <a:ext cx="1641759" cy="820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bg1"/>
              </a:solidFill>
            </a:rPr>
            <a:t>Authenticated</a:t>
          </a:r>
          <a:endParaRPr lang="x-none" sz="1600" kern="1200">
            <a:solidFill>
              <a:schemeClr val="bg1"/>
            </a:solidFill>
          </a:endParaRPr>
        </a:p>
      </dsp:txBody>
      <dsp:txXfrm>
        <a:off x="4621401" y="768419"/>
        <a:ext cx="1593673" cy="772793"/>
      </dsp:txXfrm>
    </dsp:sp>
    <dsp:sp modelId="{6A33313D-E424-4852-A414-BB7113A8DFD1}">
      <dsp:nvSpPr>
        <dsp:cNvPr id="0" name=""/>
        <dsp:cNvSpPr/>
      </dsp:nvSpPr>
      <dsp:spPr>
        <a:xfrm rot="2142401">
          <a:off x="3864639" y="1845225"/>
          <a:ext cx="808732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17600"/>
              </a:moveTo>
              <a:lnTo>
                <a:pt x="808732" y="1760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bg1"/>
            </a:solidFill>
          </a:endParaRPr>
        </a:p>
      </dsp:txBody>
      <dsp:txXfrm>
        <a:off x="4248787" y="1842606"/>
        <a:ext cx="40436" cy="40436"/>
      </dsp:txXfrm>
    </dsp:sp>
    <dsp:sp modelId="{FA2F30E9-73DE-4BFD-9A82-A79853D34DEB}">
      <dsp:nvSpPr>
        <dsp:cNvPr id="0" name=""/>
        <dsp:cNvSpPr/>
      </dsp:nvSpPr>
      <dsp:spPr>
        <a:xfrm>
          <a:off x="4597358" y="1688388"/>
          <a:ext cx="1641759" cy="820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bg1"/>
              </a:solidFill>
            </a:rPr>
            <a:t>Immersive Storytelling</a:t>
          </a:r>
          <a:endParaRPr lang="x-none" sz="1600" kern="1200">
            <a:solidFill>
              <a:schemeClr val="bg1"/>
            </a:solidFill>
          </a:endParaRPr>
        </a:p>
      </dsp:txBody>
      <dsp:txXfrm>
        <a:off x="4621401" y="1712431"/>
        <a:ext cx="1593673" cy="772793"/>
      </dsp:txXfrm>
    </dsp:sp>
    <dsp:sp modelId="{AD62D493-40DF-44C9-8552-F1EE166FABF5}">
      <dsp:nvSpPr>
        <dsp:cNvPr id="0" name=""/>
        <dsp:cNvSpPr/>
      </dsp:nvSpPr>
      <dsp:spPr>
        <a:xfrm rot="2829178">
          <a:off x="1487704" y="2671235"/>
          <a:ext cx="965678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17600"/>
              </a:moveTo>
              <a:lnTo>
                <a:pt x="965678" y="1760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bg1"/>
            </a:solidFill>
          </a:endParaRPr>
        </a:p>
      </dsp:txBody>
      <dsp:txXfrm>
        <a:off x="1946401" y="2664693"/>
        <a:ext cx="48283" cy="48283"/>
      </dsp:txXfrm>
    </dsp:sp>
    <dsp:sp modelId="{188CDB8E-339C-41F5-B3DB-72CD4979F979}">
      <dsp:nvSpPr>
        <dsp:cNvPr id="0" name=""/>
        <dsp:cNvSpPr/>
      </dsp:nvSpPr>
      <dsp:spPr>
        <a:xfrm>
          <a:off x="2298895" y="2632399"/>
          <a:ext cx="1641759" cy="820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bg1"/>
              </a:solidFill>
            </a:rPr>
            <a:t>Standard Video</a:t>
          </a:r>
          <a:endParaRPr lang="x-none" sz="1600" kern="1200" dirty="0">
            <a:solidFill>
              <a:schemeClr val="bg1"/>
            </a:solidFill>
          </a:endParaRPr>
        </a:p>
      </dsp:txBody>
      <dsp:txXfrm>
        <a:off x="2322938" y="2656442"/>
        <a:ext cx="1593673" cy="772793"/>
      </dsp:txXfrm>
    </dsp:sp>
    <dsp:sp modelId="{96806138-111B-4BC4-98F7-63A2D2612701}">
      <dsp:nvSpPr>
        <dsp:cNvPr id="0" name=""/>
        <dsp:cNvSpPr/>
      </dsp:nvSpPr>
      <dsp:spPr>
        <a:xfrm>
          <a:off x="3940654" y="3025239"/>
          <a:ext cx="656703" cy="35200"/>
        </a:xfrm>
        <a:custGeom>
          <a:avLst/>
          <a:gdLst/>
          <a:ahLst/>
          <a:cxnLst/>
          <a:rect l="0" t="0" r="0" b="0"/>
          <a:pathLst>
            <a:path>
              <a:moveTo>
                <a:pt x="0" y="17600"/>
              </a:moveTo>
              <a:lnTo>
                <a:pt x="656703" y="1760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bg1"/>
            </a:solidFill>
          </a:endParaRPr>
        </a:p>
      </dsp:txBody>
      <dsp:txXfrm>
        <a:off x="4252588" y="3026421"/>
        <a:ext cx="32835" cy="32835"/>
      </dsp:txXfrm>
    </dsp:sp>
    <dsp:sp modelId="{AC5541FE-9A0C-4767-AA1A-F65A31DDA13C}">
      <dsp:nvSpPr>
        <dsp:cNvPr id="0" name=""/>
        <dsp:cNvSpPr/>
      </dsp:nvSpPr>
      <dsp:spPr>
        <a:xfrm>
          <a:off x="4597358" y="2632399"/>
          <a:ext cx="1641759" cy="820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bg1"/>
              </a:solidFill>
            </a:rPr>
            <a:t>Debated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bg1"/>
              </a:solidFill>
            </a:rPr>
            <a:t>PassivelyViewed</a:t>
          </a:r>
        </a:p>
      </dsp:txBody>
      <dsp:txXfrm>
        <a:off x="4621401" y="2656442"/>
        <a:ext cx="1593673" cy="77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3464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2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www.washingtonpost.com</a:t>
            </a:r>
            <a:r>
              <a:rPr lang="en-US" dirty="0" smtClean="0"/>
              <a:t>/world/national-security/</a:t>
            </a:r>
            <a:r>
              <a:rPr lang="en-US" dirty="0" err="1" smtClean="0"/>
              <a:t>faa</a:t>
            </a:r>
            <a:r>
              <a:rPr lang="en-US" smtClean="0"/>
              <a:t>-said-to-be-planning-to-let-filmmakers-operate-drones/2014/09/24/cea7bc60-4415-11e4-b437-1a7368204804_story.html?hpid=z4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www.businessinsider.com</a:t>
            </a:r>
            <a:r>
              <a:rPr lang="en-US" dirty="0" smtClean="0"/>
              <a:t>/air-force-bug-sized-drones-are-scary-2013-2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2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www.popsci.com</a:t>
            </a:r>
            <a:r>
              <a:rPr lang="en-US" dirty="0" smtClean="0"/>
              <a:t>/article/technology/rise-insect-drones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49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raffaello_d_andrea</a:t>
            </a:r>
            <a:endParaRPr lang="nb-NO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www.ted.com</a:t>
            </a:r>
            <a:r>
              <a:rPr lang="en-US" dirty="0" smtClean="0"/>
              <a:t>/talks/</a:t>
            </a:r>
            <a:r>
              <a:rPr lang="en-US" dirty="0" err="1" smtClean="0"/>
              <a:t>raffaello_d_andrea_the_astounding_athletic_power_of_quadcopters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20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5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Phantom </a:t>
            </a:r>
            <a:r>
              <a:rPr lang="en" dirty="0" smtClean="0"/>
              <a:t>At </a:t>
            </a:r>
            <a:r>
              <a:rPr lang="en" dirty="0"/>
              <a:t>City Center </a:t>
            </a:r>
            <a:r>
              <a:rPr lang="en" dirty="0" smtClean="0"/>
              <a:t>Mall</a:t>
            </a:r>
            <a:r>
              <a:rPr lang="en-US" dirty="0" smtClean="0"/>
              <a:t>, Doha, Qatar</a:t>
            </a:r>
            <a:r>
              <a:rPr lang="en" dirty="0" smtClean="0"/>
              <a:t> </a:t>
            </a:r>
            <a:r>
              <a:rPr lang="en" dirty="0"/>
              <a:t>1 November </a:t>
            </a:r>
            <a:r>
              <a:rPr lang="en" dirty="0" smtClean="0"/>
              <a:t>2013</a:t>
            </a:r>
            <a:r>
              <a:rPr lang="en-US" dirty="0" smtClean="0"/>
              <a:t>.</a:t>
            </a:r>
            <a:r>
              <a:rPr lang="en-US" baseline="0" dirty="0" smtClean="0"/>
              <a:t>  Emirates now developing drone delivery program, like Amazon.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Drone video of gray</a:t>
            </a:r>
            <a:r>
              <a:rPr lang="en-US" baseline="0" dirty="0" smtClean="0"/>
              <a:t> whales off California coast 2014: </a:t>
            </a:r>
            <a:r>
              <a:rPr lang="it-IT" baseline="0" dirty="0" smtClean="0"/>
              <a:t>http://</a:t>
            </a:r>
            <a:r>
              <a:rPr lang="it-IT" baseline="0" dirty="0" err="1" smtClean="0"/>
              <a:t>lifebuzz.com</a:t>
            </a:r>
            <a:r>
              <a:rPr lang="it-IT" baseline="0" dirty="0" smtClean="0"/>
              <a:t>/drone/</a:t>
            </a:r>
            <a:endParaRPr lang="e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Kinomap sample and NU-Q QF ARC </a:t>
            </a:r>
            <a:r>
              <a:rPr lang="en" dirty="0" smtClean="0"/>
              <a:t>project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https://</a:t>
            </a:r>
            <a:r>
              <a:rPr lang="en-US" dirty="0" err="1" smtClean="0"/>
              <a:t>youtube.googleapis.com</a:t>
            </a:r>
            <a:r>
              <a:rPr lang="en-US" smtClean="0"/>
              <a:t>/v/3ArC8Lmsxds</a:t>
            </a:r>
          </a:p>
          <a:p>
            <a:pPr>
              <a:buNone/>
            </a:pP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marL="0" indent="152400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marL="0" indent="152400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raffaello_d_andrea_the_astounding_athletic_power_of_quadcopters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TWHP80hei0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166780" y="833734"/>
            <a:ext cx="8619698" cy="19811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Drones:</a:t>
            </a:r>
            <a:r>
              <a:rPr lang="en" dirty="0" smtClean="0"/>
              <a:t> </a:t>
            </a:r>
            <a:r>
              <a:rPr lang="en" dirty="0"/>
              <a:t>Transforming </a:t>
            </a:r>
            <a:r>
              <a:rPr lang="en-US" dirty="0" smtClean="0"/>
              <a:t>Media</a:t>
            </a:r>
            <a:br>
              <a:rPr lang="en-US" dirty="0" smtClean="0"/>
            </a:br>
            <a:r>
              <a:rPr lang="en-US" sz="3600" dirty="0" smtClean="0"/>
              <a:t>Broadcasting Media 2014</a:t>
            </a:r>
            <a:br>
              <a:rPr lang="en-US" sz="3600" dirty="0" smtClean="0"/>
            </a:br>
            <a:r>
              <a:rPr lang="en-US" sz="3600" dirty="0" smtClean="0"/>
              <a:t>Baltimore, MD</a:t>
            </a:r>
            <a:br>
              <a:rPr lang="en-US" sz="3600" dirty="0" smtClean="0"/>
            </a:br>
            <a:r>
              <a:rPr lang="en-US" sz="3600" dirty="0" smtClean="0"/>
              <a:t>20 October 2014</a:t>
            </a:r>
            <a:endParaRPr lang="en" sz="3600" dirty="0"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John </a:t>
            </a:r>
            <a:r>
              <a:rPr lang="en" dirty="0" smtClean="0"/>
              <a:t>V.</a:t>
            </a:r>
            <a:r>
              <a:rPr lang="en-US" dirty="0" smtClean="0"/>
              <a:t> </a:t>
            </a:r>
            <a:r>
              <a:rPr lang="en" dirty="0" smtClean="0"/>
              <a:t>Pavlik</a:t>
            </a:r>
            <a:r>
              <a:rPr lang="en-US" dirty="0" smtClean="0"/>
              <a:t>, Ph.D.</a:t>
            </a:r>
            <a:endParaRPr lang="en" dirty="0"/>
          </a:p>
          <a:p>
            <a:pPr lvl="0" rtl="0">
              <a:buNone/>
            </a:pPr>
            <a:r>
              <a:rPr lang="en-US" dirty="0" smtClean="0"/>
              <a:t>Professor, Journalism &amp; Media Studies, SC&amp;I</a:t>
            </a:r>
            <a:endParaRPr lang="en" dirty="0"/>
          </a:p>
          <a:p>
            <a:pPr>
              <a:buNone/>
            </a:pPr>
            <a:r>
              <a:rPr lang="en-US" dirty="0" smtClean="0"/>
              <a:t>Rutgers</a:t>
            </a:r>
            <a:r>
              <a:rPr lang="en" dirty="0" smtClean="0"/>
              <a:t> University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jvpavlik@gmail.com</a:t>
            </a:r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Amendment battle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drone video use be protected by First Amendment?</a:t>
            </a:r>
          </a:p>
          <a:p>
            <a:r>
              <a:rPr lang="en-US" dirty="0" smtClean="0"/>
              <a:t>Balance against privacy concerns?</a:t>
            </a:r>
          </a:p>
          <a:p>
            <a:r>
              <a:rPr lang="en-US" dirty="0" smtClean="0"/>
              <a:t>Paparazzi with drones?  Would you want an uninvited drone flying near your wedding reception?</a:t>
            </a:r>
          </a:p>
          <a:p>
            <a:r>
              <a:rPr lang="en-US" dirty="0" err="1" smtClean="0"/>
              <a:t>Microdrones</a:t>
            </a:r>
            <a:r>
              <a:rPr lang="en-US" dirty="0" smtClean="0"/>
              <a:t> coming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13" y="205978"/>
            <a:ext cx="8468187" cy="857400"/>
          </a:xfrm>
        </p:spPr>
        <p:txBody>
          <a:bodyPr/>
          <a:lstStyle/>
          <a:p>
            <a:r>
              <a:rPr lang="en-US" dirty="0" smtClean="0"/>
              <a:t>Insect sized drone…on a wire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rones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9" y="1178539"/>
            <a:ext cx="7096379" cy="396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0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 inspired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QuarterBee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31" y="1409700"/>
            <a:ext cx="508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1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working prototypes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ennyBees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97" y="1063378"/>
            <a:ext cx="6457719" cy="40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6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53" y="205978"/>
            <a:ext cx="8702871" cy="710041"/>
          </a:xfrm>
        </p:spPr>
        <p:txBody>
          <a:bodyPr/>
          <a:lstStyle/>
          <a:p>
            <a:r>
              <a:rPr lang="en-US" dirty="0" smtClean="0"/>
              <a:t>Swarming, coordinated flight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ming-swa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535"/>
            <a:ext cx="9144000" cy="39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9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32" y="353918"/>
            <a:ext cx="7630627" cy="718242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  <a:effectLst>
                  <a:outerShdw blurRad="50800" dist="38100" dir="3600000" algn="tl" rotWithShape="0">
                    <a:srgbClr val="000000">
                      <a:alpha val="43000"/>
                    </a:srgbClr>
                  </a:outerShdw>
                </a:effectLst>
                <a:hlinkClick r:id="rId3"/>
              </a:rPr>
              <a:t>Drones as Athletes</a:t>
            </a:r>
            <a:endParaRPr lang="en-US" b="1" u="sng" dirty="0">
              <a:solidFill>
                <a:schemeClr val="bg1"/>
              </a:solidFill>
              <a:effectLst>
                <a:outerShdw blurRad="50800" dist="38100" dir="36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Screen Shot 2014-09-19 at 11.05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51" y="1072160"/>
            <a:ext cx="6123904" cy="40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1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10-16 at 3.4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7" y="0"/>
            <a:ext cx="68465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1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10-16 at 3.48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38" y="0"/>
            <a:ext cx="69812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7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marketplace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companies making </a:t>
            </a:r>
            <a:r>
              <a:rPr lang="en-US" dirty="0" err="1"/>
              <a:t>quadricopters</a:t>
            </a:r>
            <a:r>
              <a:rPr lang="en-US" dirty="0"/>
              <a:t> bring various approaches to the </a:t>
            </a:r>
            <a:r>
              <a:rPr lang="en-US" dirty="0" smtClean="0"/>
              <a:t>technology.</a:t>
            </a:r>
          </a:p>
          <a:p>
            <a:r>
              <a:rPr lang="en-US" dirty="0" smtClean="0"/>
              <a:t>One </a:t>
            </a:r>
            <a:r>
              <a:rPr lang="en-US" dirty="0"/>
              <a:t>company, Paris-based Parrot SA, has developed a </a:t>
            </a:r>
            <a:r>
              <a:rPr lang="en-US" dirty="0" err="1"/>
              <a:t>wifi</a:t>
            </a:r>
            <a:r>
              <a:rPr lang="en-US" dirty="0"/>
              <a:t>-controlled </a:t>
            </a:r>
            <a:r>
              <a:rPr lang="en-US" dirty="0" err="1"/>
              <a:t>quadricopter</a:t>
            </a:r>
            <a:r>
              <a:rPr lang="en-US" dirty="0"/>
              <a:t> (selling for about $299) piloted remotely via smartphone or tablet. </a:t>
            </a:r>
            <a:endParaRPr lang="en-US" dirty="0" smtClean="0"/>
          </a:p>
          <a:p>
            <a:r>
              <a:rPr lang="en-US" dirty="0" smtClean="0"/>
              <a:t>Features 2 cameras (forward HDTV, downward Standard definition).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4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/>
              <a:t>Drones </a:t>
            </a:r>
            <a:r>
              <a:rPr lang="en-US" dirty="0" smtClean="0"/>
              <a:t>for Media</a:t>
            </a:r>
            <a:endParaRPr lang="en" dirty="0"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3" name="Picture 2" descr="Screen Shot 2014-10-16 at 3.48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960"/>
            <a:ext cx="9144000" cy="32722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Drones and Media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quipped </a:t>
            </a:r>
            <a:r>
              <a:rPr lang="en-US" dirty="0"/>
              <a:t>with geo-located high-definition video </a:t>
            </a:r>
            <a:r>
              <a:rPr lang="en-US" dirty="0" smtClean="0"/>
              <a:t>cameras, drones are emerging </a:t>
            </a:r>
            <a:r>
              <a:rPr lang="en-US" dirty="0"/>
              <a:t>as important new </a:t>
            </a:r>
            <a:r>
              <a:rPr lang="en-US" dirty="0" smtClean="0"/>
              <a:t>tool </a:t>
            </a:r>
            <a:r>
              <a:rPr lang="en-US" dirty="0"/>
              <a:t>for broadcasting media and film-</a:t>
            </a:r>
            <a:r>
              <a:rPr lang="en-US" dirty="0" smtClean="0"/>
              <a:t>makers. 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76" y="28194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5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 smtClean="0"/>
              <a:t>Geo-located </a:t>
            </a:r>
            <a:r>
              <a:rPr lang="en" dirty="0"/>
              <a:t>technology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Geo-located video cameras</a:t>
            </a:r>
          </a:p>
          <a:p>
            <a:pPr lvl="0" rtl="0">
              <a:buNone/>
            </a:pPr>
            <a:r>
              <a:rPr lang="en" dirty="0" smtClean="0"/>
              <a:t>Camera </a:t>
            </a:r>
            <a:r>
              <a:rPr lang="en" dirty="0"/>
              <a:t>synchs w/smartphone</a:t>
            </a:r>
          </a:p>
          <a:p>
            <a:endParaRPr lang="en" dirty="0"/>
          </a:p>
        </p:txBody>
      </p:sp>
      <p:sp>
        <p:nvSpPr>
          <p:cNvPr id="47" name="Shape 47"/>
          <p:cNvSpPr/>
          <p:nvPr/>
        </p:nvSpPr>
        <p:spPr>
          <a:xfrm>
            <a:off x="1276637" y="3078000"/>
            <a:ext cx="2466975" cy="1847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pic>
        <p:nvPicPr>
          <p:cNvPr id="3" name="Picture 2" descr="Screen Shot 2014-10-16 at 3.48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45" y="1063378"/>
            <a:ext cx="2394602" cy="40801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Pavlik and Vance (2013)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• </a:t>
            </a:r>
            <a:r>
              <a:rPr lang="en-US" b="1" dirty="0" err="1" smtClean="0"/>
              <a:t>Kinomap</a:t>
            </a:r>
            <a:r>
              <a:rPr lang="en-US" b="1" dirty="0" smtClean="0"/>
              <a:t> Maker</a:t>
            </a:r>
            <a:endParaRPr lang="en-US" b="1" dirty="0"/>
          </a:p>
          <a:p>
            <a:r>
              <a:rPr lang="en-US" b="1" dirty="0"/>
              <a:t>• </a:t>
            </a:r>
            <a:r>
              <a:rPr lang="en-US" b="1" dirty="0" err="1"/>
              <a:t>iOS</a:t>
            </a:r>
            <a:r>
              <a:rPr lang="en-US" b="1" dirty="0"/>
              <a:t> </a:t>
            </a:r>
            <a:r>
              <a:rPr lang="en-US" b="1" dirty="0" smtClean="0"/>
              <a:t>iPhone</a:t>
            </a:r>
            <a:endParaRPr lang="en-US" b="1" dirty="0"/>
          </a:p>
          <a:p>
            <a:r>
              <a:rPr lang="en-US" b="1" dirty="0"/>
              <a:t>• </a:t>
            </a:r>
            <a:r>
              <a:rPr lang="en-US" b="1" dirty="0" smtClean="0"/>
              <a:t>Several </a:t>
            </a:r>
            <a:r>
              <a:rPr lang="en-US" b="1" dirty="0"/>
              <a:t>locations </a:t>
            </a:r>
            <a:endParaRPr lang="en-US" b="1" dirty="0" smtClean="0"/>
          </a:p>
          <a:p>
            <a:r>
              <a:rPr lang="en-US" b="1" dirty="0" smtClean="0"/>
              <a:t>in </a:t>
            </a:r>
            <a:r>
              <a:rPr lang="en-US" b="1" dirty="0"/>
              <a:t>Doha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5" name="Picture 4" descr="Screen Shot 2014-10-16 at 3.49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02" y="1484209"/>
            <a:ext cx="4704997" cy="266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4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03" y="47539"/>
            <a:ext cx="8604919" cy="1015839"/>
          </a:xfrm>
        </p:spPr>
        <p:txBody>
          <a:bodyPr/>
          <a:lstStyle/>
          <a:p>
            <a:r>
              <a:rPr lang="en-US" dirty="0" smtClean="0"/>
              <a:t>Documenting Change, Authenticating Reporting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Road has been moved.</a:t>
            </a:r>
            <a:endParaRPr lang="en-US" dirty="0"/>
          </a:p>
        </p:txBody>
      </p:sp>
      <p:pic>
        <p:nvPicPr>
          <p:cNvPr id="5" name="Picture 4" descr="Qatar-Car-Wash-3.gif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4414"/>
          <a:stretch>
            <a:fillRect/>
          </a:stretch>
        </p:blipFill>
        <p:spPr>
          <a:xfrm>
            <a:off x="4969239" y="1852103"/>
            <a:ext cx="3954883" cy="2217739"/>
          </a:xfrm>
          <a:prstGeom prst="rect">
            <a:avLst/>
          </a:prstGeom>
        </p:spPr>
      </p:pic>
      <p:pic>
        <p:nvPicPr>
          <p:cNvPr id="6" name="Picture 5" descr="Screen Shot 2014-10-16 at 3.49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2" y="1654455"/>
            <a:ext cx="4419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4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Geolocated</a:t>
            </a:r>
            <a:r>
              <a:rPr lang="en-US" dirty="0" smtClean="0"/>
              <a:t> Video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Picture Placeholder 5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3174724784"/>
              </p:ext>
            </p:extLst>
          </p:nvPr>
        </p:nvGraphicFramePr>
        <p:xfrm>
          <a:off x="436563" y="1290332"/>
          <a:ext cx="6239550" cy="419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92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advantages of drones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Video-camera-equipped </a:t>
            </a:r>
            <a:r>
              <a:rPr lang="en-US" dirty="0" err="1"/>
              <a:t>quadricopters</a:t>
            </a:r>
            <a:r>
              <a:rPr lang="en-US" dirty="0"/>
              <a:t> offer broadcasting media and film industry important capabilities for producing aerial video at a much lower cost than traditional methods utilizing </a:t>
            </a:r>
            <a:r>
              <a:rPr lang="en-US" dirty="0" smtClean="0"/>
              <a:t>helicopters, which cost a million $ or more.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4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ecause </a:t>
            </a:r>
            <a:r>
              <a:rPr lang="en-US" dirty="0"/>
              <a:t>of their relative safety, small size (about one meter in diameter, made of mostly plastic) and ease of use, </a:t>
            </a:r>
            <a:r>
              <a:rPr lang="en-US" dirty="0" err="1"/>
              <a:t>quadricopters</a:t>
            </a:r>
            <a:r>
              <a:rPr lang="en-US" dirty="0"/>
              <a:t> can be used to shoot video in-doors or in other tight spaces. </a:t>
            </a:r>
          </a:p>
        </p:txBody>
      </p:sp>
    </p:spTree>
    <p:extLst>
      <p:ext uri="{BB962C8B-B14F-4D97-AF65-F5344CB8AC3E}">
        <p14:creationId xmlns:p14="http://schemas.microsoft.com/office/powerpoint/2010/main" val="259425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Their applications range widely from making deliveries to delivering Internet access (</a:t>
            </a:r>
            <a:r>
              <a:rPr lang="en-US" sz="2400" dirty="0" err="1"/>
              <a:t>Bilton</a:t>
            </a:r>
            <a:r>
              <a:rPr lang="en-US" sz="2400" dirty="0"/>
              <a:t> 2014).  </a:t>
            </a:r>
            <a:endParaRPr lang="en-US" sz="2400" dirty="0" smtClean="0"/>
          </a:p>
          <a:p>
            <a:r>
              <a:rPr lang="en-US" sz="2400" dirty="0" smtClean="0"/>
              <a:t>Broadcasters </a:t>
            </a:r>
            <a:r>
              <a:rPr lang="en-US" sz="2400" dirty="0"/>
              <a:t>and filmmakers are making increasing and sometimes innovative use of drones in video </a:t>
            </a:r>
            <a:r>
              <a:rPr lang="en-US" sz="2400" dirty="0" smtClean="0"/>
              <a:t>production.</a:t>
            </a:r>
          </a:p>
          <a:p>
            <a:r>
              <a:rPr lang="en-US" sz="2400" dirty="0" smtClean="0"/>
              <a:t>British </a:t>
            </a:r>
            <a:r>
              <a:rPr lang="en-US" sz="2400" dirty="0"/>
              <a:t>Broadcasting Corporation (BBC) used an underwater drone to capture video.  BBC producers employed a camera-equipped robotic tuna to obtain underwater video of a large dolphin pod swimming in the sea near Costa Rica. </a:t>
            </a:r>
          </a:p>
        </p:txBody>
      </p:sp>
    </p:spTree>
    <p:extLst>
      <p:ext uri="{BB962C8B-B14F-4D97-AF65-F5344CB8AC3E}">
        <p14:creationId xmlns:p14="http://schemas.microsoft.com/office/powerpoint/2010/main" val="24672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Uses…continued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Documentary </a:t>
            </a:r>
            <a:r>
              <a:rPr lang="en-US" dirty="0" smtClean="0"/>
              <a:t>makers</a:t>
            </a:r>
            <a:r>
              <a:rPr lang="en-US" dirty="0"/>
              <a:t> </a:t>
            </a:r>
            <a:r>
              <a:rPr lang="en-US" dirty="0" smtClean="0"/>
              <a:t>have </a:t>
            </a:r>
            <a:r>
              <a:rPr lang="en-US" dirty="0"/>
              <a:t>already started using drones in production of </a:t>
            </a:r>
            <a:r>
              <a:rPr lang="en-US" dirty="0" smtClean="0"/>
              <a:t>documentaries.</a:t>
            </a:r>
          </a:p>
          <a:p>
            <a:r>
              <a:rPr lang="en-US" dirty="0" smtClean="0"/>
              <a:t>Oscar</a:t>
            </a:r>
            <a:r>
              <a:rPr lang="en-US" dirty="0"/>
              <a:t>-nominated documentary-maker, </a:t>
            </a:r>
            <a:r>
              <a:rPr lang="en-US" dirty="0" err="1"/>
              <a:t>Bayley</a:t>
            </a:r>
            <a:r>
              <a:rPr lang="en-US" dirty="0"/>
              <a:t> </a:t>
            </a:r>
            <a:r>
              <a:rPr lang="en-US" dirty="0" err="1"/>
              <a:t>Silleck</a:t>
            </a:r>
            <a:r>
              <a:rPr lang="en-US" dirty="0"/>
              <a:t>, used a </a:t>
            </a:r>
            <a:r>
              <a:rPr lang="en-US" dirty="0" err="1"/>
              <a:t>quadricopter</a:t>
            </a:r>
            <a:r>
              <a:rPr lang="en-US" dirty="0"/>
              <a:t> to film under low bridges over the Rappahannock River in the Chesapeake Bay watershed. </a:t>
            </a:r>
          </a:p>
        </p:txBody>
      </p:sp>
    </p:spTree>
    <p:extLst>
      <p:ext uri="{BB962C8B-B14F-4D97-AF65-F5344CB8AC3E}">
        <p14:creationId xmlns:p14="http://schemas.microsoft.com/office/powerpoint/2010/main" val="310662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Storytelling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BBC</a:t>
            </a:r>
            <a:r>
              <a:rPr lang="en-US" dirty="0"/>
              <a:t> </a:t>
            </a:r>
            <a:r>
              <a:rPr lang="en-US" dirty="0" smtClean="0"/>
              <a:t>has </a:t>
            </a:r>
            <a:r>
              <a:rPr lang="en-US" dirty="0"/>
              <a:t>used a drone (a </a:t>
            </a:r>
            <a:r>
              <a:rPr lang="en-US" dirty="0" err="1"/>
              <a:t>hexacopter</a:t>
            </a:r>
            <a:r>
              <a:rPr lang="en-US" dirty="0"/>
              <a:t>, or </a:t>
            </a:r>
            <a:r>
              <a:rPr lang="en-US" dirty="0" err="1"/>
              <a:t>multicopter</a:t>
            </a:r>
            <a:r>
              <a:rPr lang="en-US" dirty="0"/>
              <a:t> with six rotators) to capture unique aerial video shot in a port and on a farm from angles and proximity to objects </a:t>
            </a:r>
            <a:r>
              <a:rPr lang="en-US" dirty="0" smtClean="0"/>
              <a:t>(2014</a:t>
            </a:r>
            <a:r>
              <a:rPr lang="en-US" dirty="0"/>
              <a:t>).  </a:t>
            </a:r>
            <a:r>
              <a:rPr lang="en-US" dirty="0" smtClean="0"/>
              <a:t>This </a:t>
            </a:r>
            <a:r>
              <a:rPr lang="en-US" dirty="0"/>
              <a:t>and other drone video can be viewed on YouTube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ZTWHP80hei0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0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10-16 at 3.49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12" y="0"/>
            <a:ext cx="68656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0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Drones and military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term "</a:t>
            </a:r>
            <a:r>
              <a:rPr lang="en-US" dirty="0" smtClean="0"/>
              <a:t>drone” </a:t>
            </a:r>
            <a:r>
              <a:rPr lang="en-US" dirty="0"/>
              <a:t>conjures negative imagery to the public, including their use in military strikes and spying (threatening privacy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4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Drone at Burning Man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10-16 at 3.4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94" y="1063378"/>
            <a:ext cx="5539560" cy="418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2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-103670" y="176750"/>
            <a:ext cx="9548335" cy="836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4400" dirty="0" smtClean="0"/>
              <a:t>What’s drone effect </a:t>
            </a:r>
            <a:r>
              <a:rPr lang="en-US" sz="4400" smtClean="0"/>
              <a:t>on media?</a:t>
            </a:r>
            <a:endParaRPr lang="en" sz="4400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686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1</a:t>
            </a:r>
            <a:r>
              <a:rPr lang="en" dirty="0"/>
              <a:t>) How media pros work (e.g., news      </a:t>
            </a:r>
          </a:p>
          <a:p>
            <a:pPr marL="0" lvl="0" indent="0" rtl="0">
              <a:buNone/>
            </a:pPr>
            <a:r>
              <a:rPr lang="en" dirty="0"/>
              <a:t>         gathering)</a:t>
            </a:r>
          </a:p>
          <a:p>
            <a:pPr lvl="0" rtl="0">
              <a:buNone/>
            </a:pPr>
            <a:r>
              <a:rPr lang="en" dirty="0"/>
              <a:t>	2) Content (e.g., storytelling)</a:t>
            </a:r>
          </a:p>
          <a:p>
            <a:pPr lvl="0" rtl="0">
              <a:buNone/>
            </a:pPr>
            <a:r>
              <a:rPr lang="en" dirty="0"/>
              <a:t>	3) </a:t>
            </a:r>
            <a:r>
              <a:rPr lang="en" dirty="0" smtClean="0"/>
              <a:t>Org</a:t>
            </a:r>
            <a:r>
              <a:rPr lang="en-US" dirty="0" err="1" smtClean="0"/>
              <a:t>anizational</a:t>
            </a:r>
            <a:r>
              <a:rPr lang="en" dirty="0" smtClean="0"/>
              <a:t> </a:t>
            </a:r>
            <a:r>
              <a:rPr lang="en" dirty="0"/>
              <a:t>structure (e.g., </a:t>
            </a:r>
            <a:r>
              <a:rPr lang="en-US" dirty="0" smtClean="0"/>
              <a:t>management, funding</a:t>
            </a:r>
            <a:r>
              <a:rPr lang="en" dirty="0" smtClean="0"/>
              <a:t>)</a:t>
            </a:r>
            <a:endParaRPr lang="en" dirty="0"/>
          </a:p>
          <a:p>
            <a:pPr lvl="0" rtl="0">
              <a:buNone/>
            </a:pPr>
            <a:r>
              <a:rPr lang="en" dirty="0"/>
              <a:t>	4) Relationships with public (e.g.,      </a:t>
            </a:r>
          </a:p>
          <a:p>
            <a:pPr lvl="0" rtl="0">
              <a:buNone/>
            </a:pPr>
            <a:r>
              <a:rPr lang="en" dirty="0"/>
              <a:t>         </a:t>
            </a:r>
            <a:r>
              <a:rPr lang="en" dirty="0" smtClean="0"/>
              <a:t>engagement</a:t>
            </a:r>
            <a:r>
              <a:rPr lang="en-US" dirty="0" smtClean="0"/>
              <a:t>, </a:t>
            </a:r>
            <a:r>
              <a:rPr lang="en-US" smtClean="0"/>
              <a:t>citizen drone video</a:t>
            </a:r>
            <a:r>
              <a:rPr lang="en" smtClean="0"/>
              <a:t>)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7371522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Drones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Drones have a long history, dating to at least the mid-1800s, when unmanned air balloons were used to deliver bombs from Vienna to Venice. 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1915 inventor Nicola Tesla proposed creating a fleet of UAVs designed for combat (Dempsey 2010).  </a:t>
            </a:r>
            <a:endParaRPr lang="en-US" sz="2400" dirty="0" smtClean="0"/>
          </a:p>
          <a:p>
            <a:r>
              <a:rPr lang="en-US" sz="2400" dirty="0" smtClean="0"/>
              <a:t>UAVs</a:t>
            </a:r>
            <a:r>
              <a:rPr lang="en-US" sz="2400" dirty="0"/>
              <a:t>, or drones, have become widely used in military operations, both for surveillance and for the delivery of explosives.  </a:t>
            </a:r>
          </a:p>
        </p:txBody>
      </p:sp>
    </p:spTree>
    <p:extLst>
      <p:ext uri="{BB962C8B-B14F-4D97-AF65-F5344CB8AC3E}">
        <p14:creationId xmlns:p14="http://schemas.microsoft.com/office/powerpoint/2010/main" val="117660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03" y="205978"/>
            <a:ext cx="8713280" cy="857400"/>
          </a:xfrm>
        </p:spPr>
        <p:txBody>
          <a:bodyPr/>
          <a:lstStyle/>
          <a:p>
            <a:r>
              <a:rPr lang="en-US" sz="4400" dirty="0" err="1" smtClean="0"/>
              <a:t>Quadricopter</a:t>
            </a:r>
            <a:r>
              <a:rPr lang="en-US" sz="4400" dirty="0" smtClean="0"/>
              <a:t> by any other name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Quadricopters</a:t>
            </a:r>
            <a:r>
              <a:rPr lang="en-US" dirty="0"/>
              <a:t> are </a:t>
            </a:r>
            <a:r>
              <a:rPr lang="en-US" dirty="0" err="1"/>
              <a:t>multicopters</a:t>
            </a:r>
            <a:r>
              <a:rPr lang="en-US" dirty="0"/>
              <a:t> that lift and propel via four rotors.   </a:t>
            </a:r>
            <a:endParaRPr lang="en-US" dirty="0" smtClean="0"/>
          </a:p>
          <a:p>
            <a:r>
              <a:rPr lang="en-US" dirty="0" err="1" smtClean="0"/>
              <a:t>Quadricopters</a:t>
            </a:r>
            <a:r>
              <a:rPr lang="en-US" dirty="0" smtClean="0"/>
              <a:t> </a:t>
            </a:r>
            <a:r>
              <a:rPr lang="en-US" dirty="0"/>
              <a:t>are an increasingly common, inexpensive and relatively safe form of unmanned aerial vehicle (UAV). </a:t>
            </a:r>
          </a:p>
        </p:txBody>
      </p:sp>
    </p:spTree>
    <p:extLst>
      <p:ext uri="{BB962C8B-B14F-4D97-AF65-F5344CB8AC3E}">
        <p14:creationId xmlns:p14="http://schemas.microsoft.com/office/powerpoint/2010/main" val="88429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Framework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government classifies </a:t>
            </a:r>
            <a:r>
              <a:rPr lang="en-US" dirty="0" err="1"/>
              <a:t>quadricopters</a:t>
            </a:r>
            <a:r>
              <a:rPr lang="en-US" dirty="0"/>
              <a:t> as rotorcraft rather than fixed-wing aircraft. </a:t>
            </a:r>
            <a:endParaRPr lang="en-US" dirty="0" smtClean="0"/>
          </a:p>
          <a:p>
            <a:r>
              <a:rPr lang="en-US" dirty="0" smtClean="0"/>
              <a:t>Regulatory </a:t>
            </a:r>
            <a:r>
              <a:rPr lang="en-US" dirty="0"/>
              <a:t>frameworks for </a:t>
            </a:r>
            <a:r>
              <a:rPr lang="en-US" dirty="0" err="1"/>
              <a:t>quadricopters</a:t>
            </a:r>
            <a:r>
              <a:rPr lang="en-US" dirty="0"/>
              <a:t> are still in an unsettled state in the U.S. and internationally. </a:t>
            </a:r>
          </a:p>
        </p:txBody>
      </p:sp>
    </p:spTree>
    <p:extLst>
      <p:ext uri="{BB962C8B-B14F-4D97-AF65-F5344CB8AC3E}">
        <p14:creationId xmlns:p14="http://schemas.microsoft.com/office/powerpoint/2010/main" val="268110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Most </a:t>
            </a:r>
            <a:r>
              <a:rPr lang="en-US" sz="2400" dirty="0" smtClean="0"/>
              <a:t>US </a:t>
            </a:r>
            <a:r>
              <a:rPr lang="en-US" sz="2400" dirty="0"/>
              <a:t>regulations as of this writing (March 2014) take the form of time, place and manner </a:t>
            </a:r>
            <a:r>
              <a:rPr lang="en-US" sz="2400" dirty="0" smtClean="0"/>
              <a:t>restrictions.</a:t>
            </a:r>
          </a:p>
          <a:p>
            <a:r>
              <a:rPr lang="en-US" sz="2400" dirty="0" smtClean="0"/>
              <a:t>Restrictions </a:t>
            </a:r>
            <a:r>
              <a:rPr lang="en-US" sz="2400" dirty="0"/>
              <a:t>are </a:t>
            </a:r>
            <a:r>
              <a:rPr lang="en-US" sz="2400" dirty="0" smtClean="0"/>
              <a:t>based </a:t>
            </a:r>
            <a:r>
              <a:rPr lang="en-US" sz="2400" dirty="0"/>
              <a:t>on </a:t>
            </a:r>
            <a:r>
              <a:rPr lang="en-US" sz="2400" dirty="0" smtClean="0"/>
              <a:t>1) altitude </a:t>
            </a:r>
            <a:r>
              <a:rPr lang="en-US" sz="2400" dirty="0"/>
              <a:t>(i.e., drones may not fly more than about 400 feet above ground), </a:t>
            </a:r>
            <a:r>
              <a:rPr lang="en-US" sz="2400" dirty="0" smtClean="0"/>
              <a:t>2) location </a:t>
            </a:r>
            <a:r>
              <a:rPr lang="en-US" sz="2400" dirty="0"/>
              <a:t>(e.g., drones are prohibited from flight over groups of persons or heavily populated areas) and </a:t>
            </a:r>
            <a:r>
              <a:rPr lang="en-US" sz="2400" dirty="0" smtClean="0"/>
              <a:t>3) line</a:t>
            </a:r>
            <a:r>
              <a:rPr lang="en-US" sz="2400" dirty="0"/>
              <a:t>-of-sight flight only (i.e., remotely controlled drone flight is permitted only when the pilot or operator maintains direct visual sight of the drone).  </a:t>
            </a:r>
            <a:endParaRPr lang="en-US" sz="2400" dirty="0" smtClean="0"/>
          </a:p>
          <a:p>
            <a:r>
              <a:rPr lang="en-US" sz="2400" dirty="0" smtClean="0"/>
              <a:t>No commercial or business </a:t>
            </a:r>
            <a:r>
              <a:rPr lang="en-US" sz="2400" dirty="0"/>
              <a:t>purposes. </a:t>
            </a:r>
          </a:p>
        </p:txBody>
      </p:sp>
    </p:spTree>
    <p:extLst>
      <p:ext uri="{BB962C8B-B14F-4D97-AF65-F5344CB8AC3E}">
        <p14:creationId xmlns:p14="http://schemas.microsoft.com/office/powerpoint/2010/main" val="266817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 to issue rules by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Pres. Obama has ordered FAA to issue commercial drone use rules by 2015.</a:t>
            </a:r>
          </a:p>
          <a:p>
            <a:r>
              <a:rPr lang="en-US" dirty="0" smtClean="0"/>
              <a:t>In meantime, Amazon, Google are testing drone delivery outside US, including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8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 to permit some drones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Sept. 2014, the FAA said it would permit filmmakers to use drones over populated areas, on sets and locations </a:t>
            </a:r>
          </a:p>
          <a:p>
            <a:r>
              <a:rPr lang="en-US" dirty="0" smtClean="0"/>
              <a:t>This is an exception to commercial ban, and suggests future rules will permit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2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1013</Words>
  <Application>Microsoft Macintosh PowerPoint</Application>
  <PresentationFormat>On-screen Show (16:9)</PresentationFormat>
  <Paragraphs>100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paper-plane</vt:lpstr>
      <vt:lpstr>Drones: Transforming Media Broadcasting Media 2014 Baltimore, MD 20 October 2014</vt:lpstr>
      <vt:lpstr>Drones and Media</vt:lpstr>
      <vt:lpstr>Drones and military</vt:lpstr>
      <vt:lpstr>History of Drones</vt:lpstr>
      <vt:lpstr>Quadricopter by any other name</vt:lpstr>
      <vt:lpstr>Regulatory Framework</vt:lpstr>
      <vt:lpstr>Regulations</vt:lpstr>
      <vt:lpstr>FAA to issue rules by 2015</vt:lpstr>
      <vt:lpstr>FAA to permit some drones</vt:lpstr>
      <vt:lpstr>First Amendment battle</vt:lpstr>
      <vt:lpstr>Insect sized drone…on a wire</vt:lpstr>
      <vt:lpstr>Butterfly inspired</vt:lpstr>
      <vt:lpstr>Some working prototypes</vt:lpstr>
      <vt:lpstr>Swarming, coordinated flight</vt:lpstr>
      <vt:lpstr>Drones as Athletes</vt:lpstr>
      <vt:lpstr>PowerPoint Presentation</vt:lpstr>
      <vt:lpstr>PowerPoint Presentation</vt:lpstr>
      <vt:lpstr>Commercial marketplace</vt:lpstr>
      <vt:lpstr>Drones for Media</vt:lpstr>
      <vt:lpstr>Geo-located technology</vt:lpstr>
      <vt:lpstr>Pavlik and Vance (2013)</vt:lpstr>
      <vt:lpstr>Documenting Change, Authenticating Reporting</vt:lpstr>
      <vt:lpstr>Geolocated Video Model</vt:lpstr>
      <vt:lpstr>Cost advantages of drones</vt:lpstr>
      <vt:lpstr>Safety</vt:lpstr>
      <vt:lpstr>Uses</vt:lpstr>
      <vt:lpstr>Uses…continued</vt:lpstr>
      <vt:lpstr>Transforming Storytelling</vt:lpstr>
      <vt:lpstr>PowerPoint Presentation</vt:lpstr>
      <vt:lpstr>Drone at Burning Man</vt:lpstr>
      <vt:lpstr>What’s drone effect on media?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Technologies Transforming  Journalism</dc:title>
  <cp:lastModifiedBy>Pavlik</cp:lastModifiedBy>
  <cp:revision>66</cp:revision>
  <dcterms:modified xsi:type="dcterms:W3CDTF">2014-10-16T19:54:53Z</dcterms:modified>
</cp:coreProperties>
</file>