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1"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C83E6-B721-4C15-9528-9D92F010C09D}" type="datetimeFigureOut">
              <a:rPr lang="el-GR" smtClean="0"/>
              <a:t>17/7/2014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5E547-8366-41E8-A91D-E90AC0AA09DD}" type="slidenum">
              <a:rPr lang="el-GR" smtClean="0"/>
              <a:t>‹#›</a:t>
            </a:fld>
            <a:endParaRPr lang="el-GR"/>
          </a:p>
        </p:txBody>
      </p:sp>
    </p:spTree>
    <p:extLst>
      <p:ext uri="{BB962C8B-B14F-4D97-AF65-F5344CB8AC3E}">
        <p14:creationId xmlns:p14="http://schemas.microsoft.com/office/powerpoint/2010/main" val="281310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EC81374-8EAB-4077-BF01-2FDD573325B0}" type="datetime1">
              <a:rPr lang="el-GR" smtClean="0"/>
              <a:t>17/7/2014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175986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BF4F74-5908-4CC0-BEC5-EBDF076287F1}" type="datetime1">
              <a:rPr lang="el-GR" smtClean="0"/>
              <a:t>17/7/2014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123321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9D3A2A1-0F23-4277-848C-C6987C898B4C}" type="datetime1">
              <a:rPr lang="el-GR" smtClean="0"/>
              <a:t>17/7/2014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143245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FEF39A7-444B-4781-85D4-303D9303B27B}" type="datetime1">
              <a:rPr lang="el-GR" smtClean="0"/>
              <a:t>17/7/2014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77551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A954674-4B6F-4A5D-A184-652547535F49}" type="datetime1">
              <a:rPr lang="el-GR" smtClean="0"/>
              <a:t>17/7/2014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413283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8629969-D842-45F7-B669-3C61F60B4792}" type="datetime1">
              <a:rPr lang="el-GR" smtClean="0"/>
              <a:t>17/7/2014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171184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EB57B54-37CD-440B-8168-C5B06998A049}" type="datetime1">
              <a:rPr lang="el-GR" smtClean="0"/>
              <a:t>17/7/2014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402174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0721CF9-A6ED-41B3-ABEA-82DE061F0A68}" type="datetime1">
              <a:rPr lang="el-GR" smtClean="0"/>
              <a:t>17/7/2014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302977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5FBF564-658D-4F66-9CB4-DE0A26D32B0B}" type="datetime1">
              <a:rPr lang="el-GR" smtClean="0"/>
              <a:t>17/7/2014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294963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B307731-F3CC-44DA-8409-CD8E83E83B7C}" type="datetime1">
              <a:rPr lang="el-GR" smtClean="0"/>
              <a:t>17/7/2014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215879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2B662C4-4F13-41C3-92F6-682D5D74D04B}" type="datetime1">
              <a:rPr lang="el-GR" smtClean="0"/>
              <a:t>17/7/2014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7B65B91-B37A-4DB0-AB06-957984FF318A}" type="slidenum">
              <a:rPr lang="el-GR" smtClean="0"/>
              <a:t>‹#›</a:t>
            </a:fld>
            <a:endParaRPr lang="el-GR"/>
          </a:p>
        </p:txBody>
      </p:sp>
    </p:spTree>
    <p:extLst>
      <p:ext uri="{BB962C8B-B14F-4D97-AF65-F5344CB8AC3E}">
        <p14:creationId xmlns:p14="http://schemas.microsoft.com/office/powerpoint/2010/main" val="387539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2D9DE-960F-4D9C-A5E2-254FCFB83543}" type="datetime1">
              <a:rPr lang="el-GR" smtClean="0"/>
              <a:t>17/7/2014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65B91-B37A-4DB0-AB06-957984FF318A}" type="slidenum">
              <a:rPr lang="el-GR" smtClean="0"/>
              <a:t>‹#›</a:t>
            </a:fld>
            <a:endParaRPr lang="el-GR"/>
          </a:p>
        </p:txBody>
      </p:sp>
    </p:spTree>
    <p:extLst>
      <p:ext uri="{BB962C8B-B14F-4D97-AF65-F5344CB8AC3E}">
        <p14:creationId xmlns:p14="http://schemas.microsoft.com/office/powerpoint/2010/main" val="126646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92697"/>
            <a:ext cx="7772400" cy="2907754"/>
          </a:xfrm>
          <a:solidFill>
            <a:srgbClr val="EAEAEA"/>
          </a:solidFill>
        </p:spPr>
        <p:txBody>
          <a:bodyPr>
            <a:normAutofit fontScale="90000"/>
          </a:bodyPr>
          <a:lstStyle/>
          <a:p>
            <a:r>
              <a:rPr lang="en-US" dirty="0" smtClean="0">
                <a:solidFill>
                  <a:srgbClr val="FF0000"/>
                </a:solidFill>
              </a:rPr>
              <a:t>“Study of antioxidant and antimicrobial activity of Chios mastic gum fractions (neutral, acidic) before and after encapsulation in liposomes”</a:t>
            </a:r>
            <a:endParaRPr lang="el-GR" dirty="0">
              <a:solidFill>
                <a:srgbClr val="FF0000"/>
              </a:solidFill>
            </a:endParaRPr>
          </a:p>
        </p:txBody>
      </p:sp>
      <p:sp>
        <p:nvSpPr>
          <p:cNvPr id="3" name="Υπότιτλος 2"/>
          <p:cNvSpPr>
            <a:spLocks noGrp="1"/>
          </p:cNvSpPr>
          <p:nvPr>
            <p:ph type="subTitle" idx="1"/>
          </p:nvPr>
        </p:nvSpPr>
        <p:spPr>
          <a:solidFill>
            <a:srgbClr val="EAEAEA"/>
          </a:solidFill>
        </p:spPr>
        <p:txBody>
          <a:bodyPr>
            <a:normAutofit fontScale="92500" lnSpcReduction="20000"/>
          </a:bodyPr>
          <a:lstStyle/>
          <a:p>
            <a:r>
              <a:rPr lang="en-US" sz="2400" dirty="0" smtClean="0">
                <a:solidFill>
                  <a:srgbClr val="7030A0"/>
                </a:solidFill>
              </a:rPr>
              <a:t>Dr. John Tsaknis</a:t>
            </a:r>
          </a:p>
          <a:p>
            <a:r>
              <a:rPr lang="en-US" sz="2400" dirty="0" smtClean="0">
                <a:solidFill>
                  <a:srgbClr val="7030A0"/>
                </a:solidFill>
              </a:rPr>
              <a:t>Dr. Olga </a:t>
            </a:r>
            <a:r>
              <a:rPr lang="en-US" sz="2400" dirty="0" err="1" smtClean="0">
                <a:solidFill>
                  <a:srgbClr val="7030A0"/>
                </a:solidFill>
              </a:rPr>
              <a:t>Gortzi</a:t>
            </a:r>
            <a:endParaRPr lang="en-US" sz="2400" dirty="0" smtClean="0">
              <a:solidFill>
                <a:srgbClr val="7030A0"/>
              </a:solidFill>
            </a:endParaRPr>
          </a:p>
          <a:p>
            <a:r>
              <a:rPr lang="en-US" sz="2400" dirty="0" smtClean="0">
                <a:solidFill>
                  <a:srgbClr val="7030A0"/>
                </a:solidFill>
              </a:rPr>
              <a:t>Department of Food Technology</a:t>
            </a:r>
          </a:p>
          <a:p>
            <a:r>
              <a:rPr lang="en-US" sz="2400" dirty="0" smtClean="0">
                <a:solidFill>
                  <a:srgbClr val="7030A0"/>
                </a:solidFill>
              </a:rPr>
              <a:t>Technological Educational Institutions (TEI) </a:t>
            </a:r>
          </a:p>
          <a:p>
            <a:r>
              <a:rPr lang="en-US" sz="2400" dirty="0" smtClean="0">
                <a:solidFill>
                  <a:srgbClr val="7030A0"/>
                </a:solidFill>
              </a:rPr>
              <a:t>of Athens</a:t>
            </a:r>
            <a:endParaRPr lang="el-GR" sz="2400" dirty="0">
              <a:solidFill>
                <a:srgbClr val="7030A0"/>
              </a:solidFill>
            </a:endParaRPr>
          </a:p>
        </p:txBody>
      </p:sp>
    </p:spTree>
    <p:extLst>
      <p:ext uri="{BB962C8B-B14F-4D97-AF65-F5344CB8AC3E}">
        <p14:creationId xmlns:p14="http://schemas.microsoft.com/office/powerpoint/2010/main" val="1171098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normAutofit fontScale="90000"/>
          </a:bodyPr>
          <a:lstStyle/>
          <a:p>
            <a:r>
              <a:rPr lang="en-US" dirty="0">
                <a:solidFill>
                  <a:srgbClr val="C00000"/>
                </a:solidFill>
              </a:rPr>
              <a:t>Methods for determining antimicrobial activity</a:t>
            </a:r>
            <a:endParaRPr lang="el-GR" dirty="0">
              <a:solidFill>
                <a:srgbClr val="C00000"/>
              </a:solidFill>
            </a:endParaRPr>
          </a:p>
        </p:txBody>
      </p:sp>
      <p:sp>
        <p:nvSpPr>
          <p:cNvPr id="3" name="Θέση περιεχομένου 2"/>
          <p:cNvSpPr>
            <a:spLocks noGrp="1"/>
          </p:cNvSpPr>
          <p:nvPr>
            <p:ph idx="1"/>
          </p:nvPr>
        </p:nvSpPr>
        <p:spPr>
          <a:solidFill>
            <a:srgbClr val="EAEAEA"/>
          </a:solidFill>
        </p:spPr>
        <p:txBody>
          <a:bodyPr>
            <a:normAutofit/>
          </a:bodyPr>
          <a:lstStyle/>
          <a:p>
            <a:r>
              <a:rPr lang="en-US" dirty="0"/>
              <a:t>In vitro antibacterial studies of crude extract (</a:t>
            </a:r>
            <a:r>
              <a:rPr lang="en-US" dirty="0" err="1"/>
              <a:t>EtOAc-MeOH</a:t>
            </a:r>
            <a:r>
              <a:rPr lang="en-US" dirty="0"/>
              <a:t>) of mastic, as well as, its acidic and neutral fractions were carried out by the dilution method by measuring the MIC values against: </a:t>
            </a:r>
            <a:endParaRPr lang="en-US" dirty="0" smtClean="0"/>
          </a:p>
          <a:p>
            <a:pPr>
              <a:buFont typeface="Wingdings" panose="05000000000000000000" pitchFamily="2" charset="2"/>
              <a:buChar char="ü"/>
            </a:pPr>
            <a:r>
              <a:rPr lang="en-US" dirty="0" smtClean="0">
                <a:solidFill>
                  <a:srgbClr val="FFC000"/>
                </a:solidFill>
              </a:rPr>
              <a:t>Staphylococcus </a:t>
            </a:r>
            <a:r>
              <a:rPr lang="en-US" dirty="0" err="1">
                <a:solidFill>
                  <a:srgbClr val="FFC000"/>
                </a:solidFill>
              </a:rPr>
              <a:t>aureus</a:t>
            </a:r>
            <a:r>
              <a:rPr lang="en-US" dirty="0"/>
              <a:t>, </a:t>
            </a:r>
            <a:endParaRPr lang="en-US" dirty="0" smtClean="0"/>
          </a:p>
          <a:p>
            <a:pPr>
              <a:buFont typeface="Wingdings" panose="05000000000000000000" pitchFamily="2" charset="2"/>
              <a:buChar char="ü"/>
            </a:pPr>
            <a:r>
              <a:rPr lang="en-US" dirty="0" smtClean="0">
                <a:solidFill>
                  <a:srgbClr val="7030A0"/>
                </a:solidFill>
              </a:rPr>
              <a:t>S</a:t>
            </a:r>
            <a:r>
              <a:rPr lang="en-US" dirty="0">
                <a:solidFill>
                  <a:srgbClr val="7030A0"/>
                </a:solidFill>
              </a:rPr>
              <a:t>. </a:t>
            </a:r>
            <a:r>
              <a:rPr lang="en-US" dirty="0" err="1">
                <a:solidFill>
                  <a:srgbClr val="7030A0"/>
                </a:solidFill>
              </a:rPr>
              <a:t>epidermidis</a:t>
            </a:r>
            <a:r>
              <a:rPr lang="en-US" dirty="0"/>
              <a:t>, </a:t>
            </a:r>
            <a:endParaRPr lang="en-US" dirty="0" smtClean="0"/>
          </a:p>
          <a:p>
            <a:pPr>
              <a:buFont typeface="Wingdings" panose="05000000000000000000" pitchFamily="2" charset="2"/>
              <a:buChar char="ü"/>
            </a:pPr>
            <a:r>
              <a:rPr lang="en-US" dirty="0" smtClean="0">
                <a:solidFill>
                  <a:srgbClr val="92D050"/>
                </a:solidFill>
              </a:rPr>
              <a:t>Pseudomonas </a:t>
            </a:r>
            <a:r>
              <a:rPr lang="en-US" dirty="0" err="1">
                <a:solidFill>
                  <a:srgbClr val="92D050"/>
                </a:solidFill>
              </a:rPr>
              <a:t>aeruginosa</a:t>
            </a:r>
            <a:r>
              <a:rPr lang="en-US" dirty="0"/>
              <a:t>, </a:t>
            </a:r>
            <a:endParaRPr lang="en-US" dirty="0" smtClean="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10</a:t>
            </a:fld>
            <a:endParaRPr lang="el-GR"/>
          </a:p>
        </p:txBody>
      </p:sp>
    </p:spTree>
    <p:extLst>
      <p:ext uri="{BB962C8B-B14F-4D97-AF65-F5344CB8AC3E}">
        <p14:creationId xmlns:p14="http://schemas.microsoft.com/office/powerpoint/2010/main" val="353951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908720"/>
            <a:ext cx="8229600" cy="5217443"/>
          </a:xfrm>
          <a:solidFill>
            <a:srgbClr val="EAEAEA"/>
          </a:solidFill>
        </p:spPr>
        <p:txBody>
          <a:bodyPr/>
          <a:lstStyle/>
          <a:p>
            <a:pPr>
              <a:buFont typeface="Wingdings" panose="05000000000000000000" pitchFamily="2" charset="2"/>
              <a:buChar char="ü"/>
            </a:pPr>
            <a:r>
              <a:rPr lang="en-US" dirty="0" err="1" smtClean="0">
                <a:solidFill>
                  <a:srgbClr val="0070C0"/>
                </a:solidFill>
              </a:rPr>
              <a:t>Enterobacter</a:t>
            </a:r>
            <a:r>
              <a:rPr lang="en-US" dirty="0" smtClean="0">
                <a:solidFill>
                  <a:srgbClr val="0070C0"/>
                </a:solidFill>
              </a:rPr>
              <a:t> </a:t>
            </a:r>
            <a:r>
              <a:rPr lang="en-US" dirty="0">
                <a:solidFill>
                  <a:srgbClr val="0070C0"/>
                </a:solidFill>
              </a:rPr>
              <a:t>cloacae</a:t>
            </a:r>
            <a:r>
              <a:rPr lang="en-US" dirty="0"/>
              <a:t>, </a:t>
            </a:r>
            <a:endParaRPr lang="en-US" dirty="0" smtClean="0"/>
          </a:p>
          <a:p>
            <a:pPr>
              <a:buFont typeface="Wingdings" panose="05000000000000000000" pitchFamily="2" charset="2"/>
              <a:buChar char="ü"/>
            </a:pPr>
            <a:r>
              <a:rPr lang="en-US" dirty="0" err="1" smtClean="0">
                <a:solidFill>
                  <a:srgbClr val="FF0000"/>
                </a:solidFill>
              </a:rPr>
              <a:t>Klebsiella</a:t>
            </a:r>
            <a:r>
              <a:rPr lang="en-US" dirty="0" smtClean="0">
                <a:solidFill>
                  <a:srgbClr val="FF0000"/>
                </a:solidFill>
              </a:rPr>
              <a:t> </a:t>
            </a:r>
            <a:r>
              <a:rPr lang="en-US" dirty="0" err="1">
                <a:solidFill>
                  <a:srgbClr val="FF0000"/>
                </a:solidFill>
              </a:rPr>
              <a:t>pneumoniae</a:t>
            </a:r>
            <a:r>
              <a:rPr lang="en-US" dirty="0"/>
              <a:t>, </a:t>
            </a:r>
            <a:endParaRPr lang="en-US" dirty="0" smtClean="0"/>
          </a:p>
          <a:p>
            <a:pPr>
              <a:buFont typeface="Wingdings" panose="05000000000000000000" pitchFamily="2" charset="2"/>
              <a:buChar char="ü"/>
            </a:pPr>
            <a:r>
              <a:rPr lang="en-US" dirty="0" smtClean="0">
                <a:solidFill>
                  <a:srgbClr val="C00000"/>
                </a:solidFill>
              </a:rPr>
              <a:t>Escherichia </a:t>
            </a:r>
            <a:r>
              <a:rPr lang="en-US" dirty="0">
                <a:solidFill>
                  <a:srgbClr val="C00000"/>
                </a:solidFill>
              </a:rPr>
              <a:t>coli</a:t>
            </a:r>
            <a:r>
              <a:rPr lang="en-US" dirty="0"/>
              <a:t>, </a:t>
            </a:r>
            <a:endParaRPr lang="en-US" dirty="0" smtClean="0"/>
          </a:p>
          <a:p>
            <a:pPr>
              <a:buFont typeface="Wingdings" panose="05000000000000000000" pitchFamily="2" charset="2"/>
              <a:buChar char="ü"/>
            </a:pPr>
            <a:r>
              <a:rPr lang="en-US" dirty="0" smtClean="0">
                <a:solidFill>
                  <a:srgbClr val="0070C0"/>
                </a:solidFill>
              </a:rPr>
              <a:t>Candida </a:t>
            </a:r>
            <a:r>
              <a:rPr lang="en-US" dirty="0" err="1">
                <a:solidFill>
                  <a:srgbClr val="0070C0"/>
                </a:solidFill>
              </a:rPr>
              <a:t>albicans</a:t>
            </a:r>
            <a:r>
              <a:rPr lang="en-US" dirty="0"/>
              <a:t>, </a:t>
            </a:r>
            <a:endParaRPr lang="en-US" dirty="0" smtClean="0"/>
          </a:p>
          <a:p>
            <a:pPr>
              <a:buFont typeface="Wingdings" panose="05000000000000000000" pitchFamily="2" charset="2"/>
              <a:buChar char="ü"/>
            </a:pPr>
            <a:r>
              <a:rPr lang="en-US" dirty="0" smtClean="0">
                <a:solidFill>
                  <a:srgbClr val="FF0000"/>
                </a:solidFill>
              </a:rPr>
              <a:t>C</a:t>
            </a:r>
            <a:r>
              <a:rPr lang="en-US" dirty="0">
                <a:solidFill>
                  <a:srgbClr val="FF0000"/>
                </a:solidFill>
              </a:rPr>
              <a:t>. </a:t>
            </a:r>
            <a:r>
              <a:rPr lang="en-US" dirty="0" err="1">
                <a:solidFill>
                  <a:srgbClr val="FF0000"/>
                </a:solidFill>
              </a:rPr>
              <a:t>tropicalis</a:t>
            </a:r>
            <a:r>
              <a:rPr lang="en-US" dirty="0">
                <a:solidFill>
                  <a:srgbClr val="FF0000"/>
                </a:solidFill>
              </a:rPr>
              <a:t> </a:t>
            </a:r>
            <a:r>
              <a:rPr lang="en-US" dirty="0"/>
              <a:t>and </a:t>
            </a:r>
            <a:endParaRPr lang="en-US" dirty="0" smtClean="0"/>
          </a:p>
          <a:p>
            <a:pPr>
              <a:buFont typeface="Wingdings" panose="05000000000000000000" pitchFamily="2" charset="2"/>
              <a:buChar char="ü"/>
            </a:pPr>
            <a:r>
              <a:rPr lang="en-US" dirty="0" smtClean="0">
                <a:solidFill>
                  <a:srgbClr val="0070C0"/>
                </a:solidFill>
              </a:rPr>
              <a:t>C</a:t>
            </a:r>
            <a:r>
              <a:rPr lang="en-US" dirty="0">
                <a:solidFill>
                  <a:srgbClr val="0070C0"/>
                </a:solidFill>
              </a:rPr>
              <a:t>. </a:t>
            </a:r>
            <a:r>
              <a:rPr lang="en-US" dirty="0" err="1">
                <a:solidFill>
                  <a:srgbClr val="0070C0"/>
                </a:solidFill>
              </a:rPr>
              <a:t>glabrata</a:t>
            </a:r>
            <a:r>
              <a:rPr lang="en-US" dirty="0">
                <a:solidFill>
                  <a:srgbClr val="0070C0"/>
                </a:solidFill>
              </a:rPr>
              <a:t> </a:t>
            </a:r>
            <a:endParaRPr lang="el-GR" dirty="0">
              <a:solidFill>
                <a:srgbClr val="0070C0"/>
              </a:solidFill>
            </a:endParaRPr>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11</a:t>
            </a:fld>
            <a:endParaRPr lang="el-GR"/>
          </a:p>
        </p:txBody>
      </p:sp>
    </p:spTree>
    <p:extLst>
      <p:ext uri="{BB962C8B-B14F-4D97-AF65-F5344CB8AC3E}">
        <p14:creationId xmlns:p14="http://schemas.microsoft.com/office/powerpoint/2010/main" val="277839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normAutofit fontScale="90000"/>
          </a:bodyPr>
          <a:lstStyle/>
          <a:p>
            <a:r>
              <a:rPr lang="en-US" dirty="0">
                <a:solidFill>
                  <a:srgbClr val="C00000"/>
                </a:solidFill>
              </a:rPr>
              <a:t>Results &amp; Discussion</a:t>
            </a:r>
            <a:br>
              <a:rPr lang="en-US" dirty="0">
                <a:solidFill>
                  <a:srgbClr val="C00000"/>
                </a:solidFill>
              </a:rPr>
            </a:br>
            <a:r>
              <a:rPr lang="en-US" sz="3600" dirty="0">
                <a:solidFill>
                  <a:srgbClr val="00B050"/>
                </a:solidFill>
              </a:rPr>
              <a:t>HS-SPME and GC-MS analysis</a:t>
            </a:r>
            <a:endParaRPr lang="el-GR" sz="3600" dirty="0">
              <a:solidFill>
                <a:srgbClr val="00B050"/>
              </a:solidFill>
            </a:endParaRPr>
          </a:p>
        </p:txBody>
      </p:sp>
      <p:sp>
        <p:nvSpPr>
          <p:cNvPr id="3" name="Θέση περιεχομένου 2"/>
          <p:cNvSpPr>
            <a:spLocks noGrp="1"/>
          </p:cNvSpPr>
          <p:nvPr>
            <p:ph idx="1"/>
          </p:nvPr>
        </p:nvSpPr>
        <p:spPr>
          <a:solidFill>
            <a:srgbClr val="EAEAEA"/>
          </a:solidFill>
        </p:spPr>
        <p:txBody>
          <a:bodyPr/>
          <a:lstStyle/>
          <a:p>
            <a:r>
              <a:rPr lang="en-US" dirty="0"/>
              <a:t>Through HS-SPME </a:t>
            </a:r>
            <a:r>
              <a:rPr lang="en-US" dirty="0" smtClean="0"/>
              <a:t>analysis:</a:t>
            </a:r>
          </a:p>
          <a:p>
            <a:pPr>
              <a:buFont typeface="Wingdings" panose="05000000000000000000" pitchFamily="2" charset="2"/>
              <a:buChar char="ü"/>
            </a:pPr>
            <a:r>
              <a:rPr lang="en-US" dirty="0" smtClean="0">
                <a:solidFill>
                  <a:srgbClr val="0070C0"/>
                </a:solidFill>
              </a:rPr>
              <a:t>α-</a:t>
            </a:r>
            <a:r>
              <a:rPr lang="en-US" dirty="0" err="1" smtClean="0">
                <a:solidFill>
                  <a:srgbClr val="0070C0"/>
                </a:solidFill>
              </a:rPr>
              <a:t>pinene</a:t>
            </a:r>
            <a:r>
              <a:rPr lang="en-US" dirty="0" smtClean="0"/>
              <a:t> </a:t>
            </a:r>
            <a:r>
              <a:rPr lang="en-US" dirty="0"/>
              <a:t>(25.6%), </a:t>
            </a:r>
            <a:endParaRPr lang="en-US" dirty="0" smtClean="0"/>
          </a:p>
          <a:p>
            <a:pPr>
              <a:buFont typeface="Wingdings" panose="05000000000000000000" pitchFamily="2" charset="2"/>
              <a:buChar char="ü"/>
            </a:pPr>
            <a:r>
              <a:rPr lang="en-US" dirty="0" err="1" smtClean="0">
                <a:solidFill>
                  <a:srgbClr val="92D050"/>
                </a:solidFill>
              </a:rPr>
              <a:t>verbenone</a:t>
            </a:r>
            <a:r>
              <a:rPr lang="en-US" dirty="0" smtClean="0"/>
              <a:t> </a:t>
            </a:r>
            <a:r>
              <a:rPr lang="en-US" dirty="0"/>
              <a:t>(14.0%), </a:t>
            </a:r>
            <a:endParaRPr lang="en-US" dirty="0" smtClean="0"/>
          </a:p>
          <a:p>
            <a:pPr>
              <a:buFont typeface="Wingdings" panose="05000000000000000000" pitchFamily="2" charset="2"/>
              <a:buChar char="ü"/>
            </a:pPr>
            <a:r>
              <a:rPr lang="en-US" dirty="0" smtClean="0">
                <a:solidFill>
                  <a:srgbClr val="FFC000"/>
                </a:solidFill>
              </a:rPr>
              <a:t>β-cymene </a:t>
            </a:r>
            <a:r>
              <a:rPr lang="en-US" dirty="0">
                <a:solidFill>
                  <a:srgbClr val="FFC000"/>
                </a:solidFill>
              </a:rPr>
              <a:t>and </a:t>
            </a:r>
            <a:r>
              <a:rPr lang="en-US" dirty="0" err="1">
                <a:solidFill>
                  <a:srgbClr val="FFC000"/>
                </a:solidFill>
              </a:rPr>
              <a:t>verbenene</a:t>
            </a:r>
            <a:r>
              <a:rPr lang="en-US" dirty="0">
                <a:solidFill>
                  <a:srgbClr val="FFC000"/>
                </a:solidFill>
              </a:rPr>
              <a:t> </a:t>
            </a:r>
            <a:r>
              <a:rPr lang="en-US" dirty="0"/>
              <a:t>appeared as the most abundant constituents, representing 58% of the total, among the 27 identified volatile components of the mastic (Table 1).</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12</a:t>
            </a:fld>
            <a:endParaRPr lang="el-GR"/>
          </a:p>
        </p:txBody>
      </p:sp>
    </p:spTree>
    <p:extLst>
      <p:ext uri="{BB962C8B-B14F-4D97-AF65-F5344CB8AC3E}">
        <p14:creationId xmlns:p14="http://schemas.microsoft.com/office/powerpoint/2010/main" val="3022815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a:bodyPr>
          <a:lstStyle/>
          <a:p>
            <a:r>
              <a:rPr lang="en-US" sz="2400" dirty="0">
                <a:solidFill>
                  <a:srgbClr val="C00000"/>
                </a:solidFill>
              </a:rPr>
              <a:t>Table 1. Mastic gum analysis through HS-SPME and GC-MS.</a:t>
            </a:r>
            <a:endParaRPr lang="el-GR" sz="2400" dirty="0">
              <a:solidFill>
                <a:srgbClr val="C00000"/>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501829005"/>
              </p:ext>
            </p:extLst>
          </p:nvPr>
        </p:nvGraphicFramePr>
        <p:xfrm>
          <a:off x="683568" y="1124746"/>
          <a:ext cx="7992887" cy="5616371"/>
        </p:xfrm>
        <a:graphic>
          <a:graphicData uri="http://schemas.openxmlformats.org/drawingml/2006/table">
            <a:tbl>
              <a:tblPr firstRow="1" firstCol="1" lastRow="1" lastCol="1" bandRow="1" bandCol="1"/>
              <a:tblGrid>
                <a:gridCol w="1263546"/>
                <a:gridCol w="5664899"/>
                <a:gridCol w="1064442"/>
              </a:tblGrid>
              <a:tr h="603298">
                <a:tc>
                  <a:txBody>
                    <a:bodyPr/>
                    <a:lstStyle/>
                    <a:p>
                      <a:pPr algn="ctr">
                        <a:lnSpc>
                          <a:spcPct val="150000"/>
                        </a:lnSpc>
                        <a:spcAft>
                          <a:spcPts val="0"/>
                        </a:spcAft>
                      </a:pPr>
                      <a:r>
                        <a:rPr lang="en-US" sz="2400" b="1" dirty="0">
                          <a:effectLst/>
                          <a:latin typeface="Times New Roman"/>
                          <a:ea typeface="MS Mincho"/>
                          <a:cs typeface="Arial"/>
                        </a:rPr>
                        <a:t>RT</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dirty="0">
                          <a:effectLst/>
                          <a:latin typeface="Times New Roman"/>
                          <a:ea typeface="MS Mincho"/>
                          <a:cs typeface="Arial"/>
                        </a:rPr>
                        <a:t>Constituents</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dirty="0">
                          <a:effectLst/>
                          <a:latin typeface="Times New Roman"/>
                          <a:ea typeface="MS Mincho"/>
                          <a:cs typeface="Arial"/>
                        </a:rPr>
                        <a:t>%</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298">
                <a:tc>
                  <a:txBody>
                    <a:bodyPr/>
                    <a:lstStyle/>
                    <a:p>
                      <a:pPr algn="ctr">
                        <a:lnSpc>
                          <a:spcPct val="150000"/>
                        </a:lnSpc>
                        <a:spcAft>
                          <a:spcPts val="0"/>
                        </a:spcAft>
                      </a:pPr>
                      <a:r>
                        <a:rPr lang="en-US" sz="2400" dirty="0">
                          <a:effectLst/>
                          <a:latin typeface="Times New Roman"/>
                          <a:ea typeface="MS Mincho"/>
                          <a:cs typeface="Arial"/>
                        </a:rPr>
                        <a:t>10.07</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400" b="1" dirty="0">
                          <a:effectLst/>
                          <a:latin typeface="Times New Roman"/>
                          <a:ea typeface="MS Mincho"/>
                          <a:cs typeface="Arial"/>
                        </a:rPr>
                        <a:t>α-</a:t>
                      </a:r>
                      <a:r>
                        <a:rPr lang="en-US" sz="2400" b="1" dirty="0" err="1">
                          <a:effectLst/>
                          <a:latin typeface="Times New Roman"/>
                          <a:ea typeface="MS Mincho"/>
                          <a:cs typeface="Arial"/>
                        </a:rPr>
                        <a:t>pinene</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2400" dirty="0">
                          <a:effectLst/>
                          <a:latin typeface="Times New Roman"/>
                          <a:ea typeface="MS Mincho"/>
                          <a:cs typeface="Arial"/>
                        </a:rPr>
                        <a:t>25.6</a:t>
                      </a:r>
                      <a:endParaRPr lang="el-GR" sz="2400" dirty="0">
                        <a:effectLst/>
                        <a:latin typeface="Times New Roman"/>
                        <a:ea typeface="MS Mincho"/>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603298">
                <a:tc>
                  <a:txBody>
                    <a:bodyPr/>
                    <a:lstStyle/>
                    <a:p>
                      <a:pPr algn="ctr">
                        <a:lnSpc>
                          <a:spcPct val="150000"/>
                        </a:lnSpc>
                        <a:spcAft>
                          <a:spcPts val="0"/>
                        </a:spcAft>
                      </a:pPr>
                      <a:r>
                        <a:rPr lang="en-US" sz="2400" dirty="0">
                          <a:effectLst/>
                          <a:latin typeface="Times New Roman"/>
                          <a:ea typeface="MS Mincho"/>
                          <a:cs typeface="Arial"/>
                        </a:rPr>
                        <a:t>10.79</a:t>
                      </a:r>
                      <a:endParaRPr lang="el-GR" sz="2400" dirty="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b="1" dirty="0" err="1">
                          <a:effectLst/>
                          <a:latin typeface="Times New Roman"/>
                          <a:ea typeface="MS Mincho"/>
                          <a:cs typeface="Arial"/>
                        </a:rPr>
                        <a:t>verbenene</a:t>
                      </a:r>
                      <a:endParaRPr lang="el-GR" sz="2400" dirty="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8.6</a:t>
                      </a:r>
                      <a:endParaRPr lang="el-GR" sz="2400" dirty="0">
                        <a:effectLst/>
                        <a:latin typeface="Times New Roman"/>
                        <a:ea typeface="MS Mincho"/>
                        <a:cs typeface="Arial"/>
                      </a:endParaRPr>
                    </a:p>
                  </a:txBody>
                  <a:tcPr marL="0" marR="0" marT="0" marB="0" anchor="ctr">
                    <a:lnL>
                      <a:noFill/>
                    </a:lnL>
                    <a:lnR>
                      <a:noFill/>
                    </a:lnR>
                    <a:lnT>
                      <a:noFill/>
                    </a:lnT>
                    <a:lnB>
                      <a:noFill/>
                    </a:lnB>
                  </a:tcPr>
                </a:tc>
              </a:tr>
              <a:tr h="603298">
                <a:tc>
                  <a:txBody>
                    <a:bodyPr/>
                    <a:lstStyle/>
                    <a:p>
                      <a:pPr algn="ctr">
                        <a:lnSpc>
                          <a:spcPct val="150000"/>
                        </a:lnSpc>
                        <a:spcAft>
                          <a:spcPts val="0"/>
                        </a:spcAft>
                      </a:pPr>
                      <a:r>
                        <a:rPr lang="en-US" sz="2400" dirty="0">
                          <a:effectLst/>
                          <a:latin typeface="Times New Roman"/>
                          <a:ea typeface="MS Mincho"/>
                          <a:cs typeface="Arial"/>
                        </a:rPr>
                        <a:t>11.70</a:t>
                      </a:r>
                      <a:endParaRPr lang="el-GR" sz="2400" dirty="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β-</a:t>
                      </a:r>
                      <a:r>
                        <a:rPr lang="en-US" sz="2400" dirty="0" err="1">
                          <a:effectLst/>
                          <a:latin typeface="Times New Roman"/>
                          <a:ea typeface="MS Mincho"/>
                          <a:cs typeface="Arial"/>
                        </a:rPr>
                        <a:t>pinene</a:t>
                      </a:r>
                      <a:endParaRPr lang="el-GR" sz="2400" dirty="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0.7</a:t>
                      </a:r>
                      <a:endParaRPr lang="el-GR" sz="2400" dirty="0">
                        <a:effectLst/>
                        <a:latin typeface="Times New Roman"/>
                        <a:ea typeface="MS Mincho"/>
                        <a:cs typeface="Arial"/>
                      </a:endParaRPr>
                    </a:p>
                  </a:txBody>
                  <a:tcPr marL="0" marR="0" marT="0" marB="0" anchor="ctr">
                    <a:lnL>
                      <a:noFill/>
                    </a:lnL>
                    <a:lnR>
                      <a:noFill/>
                    </a:lnR>
                    <a:lnT>
                      <a:noFill/>
                    </a:lnT>
                    <a:lnB>
                      <a:noFill/>
                    </a:lnB>
                  </a:tcPr>
                </a:tc>
              </a:tr>
              <a:tr h="603298">
                <a:tc>
                  <a:txBody>
                    <a:bodyPr/>
                    <a:lstStyle/>
                    <a:p>
                      <a:pPr algn="ctr">
                        <a:lnSpc>
                          <a:spcPct val="150000"/>
                        </a:lnSpc>
                        <a:spcAft>
                          <a:spcPts val="0"/>
                        </a:spcAft>
                      </a:pPr>
                      <a:r>
                        <a:rPr lang="en-US" sz="2400">
                          <a:effectLst/>
                          <a:latin typeface="Times New Roman"/>
                          <a:ea typeface="MS Mincho"/>
                          <a:cs typeface="Arial"/>
                        </a:rPr>
                        <a:t>21.03</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b="1">
                          <a:effectLst/>
                          <a:latin typeface="Times New Roman"/>
                          <a:ea typeface="MS Mincho"/>
                          <a:cs typeface="Arial"/>
                        </a:rPr>
                        <a:t>verbenone</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a:effectLst/>
                          <a:latin typeface="Times New Roman"/>
                          <a:ea typeface="MS Mincho"/>
                          <a:cs typeface="Arial"/>
                        </a:rPr>
                        <a:t>14.0</a:t>
                      </a:r>
                      <a:endParaRPr lang="el-GR" sz="2400">
                        <a:effectLst/>
                        <a:latin typeface="Times New Roman"/>
                        <a:ea typeface="MS Mincho"/>
                        <a:cs typeface="Arial"/>
                      </a:endParaRPr>
                    </a:p>
                  </a:txBody>
                  <a:tcPr marL="0" marR="0" marT="0" marB="0" anchor="ctr">
                    <a:lnL>
                      <a:noFill/>
                    </a:lnL>
                    <a:lnR>
                      <a:noFill/>
                    </a:lnR>
                    <a:lnT>
                      <a:noFill/>
                    </a:lnT>
                    <a:lnB>
                      <a:noFill/>
                    </a:lnB>
                  </a:tcPr>
                </a:tc>
              </a:tr>
              <a:tr h="603298">
                <a:tc>
                  <a:txBody>
                    <a:bodyPr/>
                    <a:lstStyle/>
                    <a:p>
                      <a:pPr algn="ctr">
                        <a:lnSpc>
                          <a:spcPct val="150000"/>
                        </a:lnSpc>
                        <a:spcAft>
                          <a:spcPts val="0"/>
                        </a:spcAft>
                      </a:pPr>
                      <a:r>
                        <a:rPr lang="en-US" sz="2400">
                          <a:effectLst/>
                          <a:latin typeface="Times New Roman"/>
                          <a:ea typeface="MS Mincho"/>
                          <a:cs typeface="Arial"/>
                        </a:rPr>
                        <a:t>21.36</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b="1">
                          <a:effectLst/>
                          <a:latin typeface="Times New Roman"/>
                          <a:ea typeface="MS Mincho"/>
                          <a:cs typeface="Arial"/>
                        </a:rPr>
                        <a:t>β-cymene</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9.8</a:t>
                      </a:r>
                      <a:endParaRPr lang="el-GR" sz="2400" dirty="0">
                        <a:effectLst/>
                        <a:latin typeface="Times New Roman"/>
                        <a:ea typeface="MS Mincho"/>
                        <a:cs typeface="Arial"/>
                      </a:endParaRPr>
                    </a:p>
                  </a:txBody>
                  <a:tcPr marL="0" marR="0" marT="0" marB="0" anchor="ctr">
                    <a:lnL>
                      <a:noFill/>
                    </a:lnL>
                    <a:lnR>
                      <a:noFill/>
                    </a:lnR>
                    <a:lnT>
                      <a:noFill/>
                    </a:lnT>
                    <a:lnB>
                      <a:noFill/>
                    </a:lnB>
                  </a:tcPr>
                </a:tc>
              </a:tr>
              <a:tr h="531028">
                <a:tc>
                  <a:txBody>
                    <a:bodyPr/>
                    <a:lstStyle/>
                    <a:p>
                      <a:pPr algn="ctr">
                        <a:lnSpc>
                          <a:spcPct val="150000"/>
                        </a:lnSpc>
                        <a:spcAft>
                          <a:spcPts val="0"/>
                        </a:spcAft>
                      </a:pPr>
                      <a:r>
                        <a:rPr lang="en-US" sz="2400">
                          <a:effectLst/>
                          <a:latin typeface="Times New Roman"/>
                          <a:ea typeface="MS Mincho"/>
                          <a:cs typeface="Arial"/>
                        </a:rPr>
                        <a:t>22.05</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a:effectLst/>
                          <a:latin typeface="Times New Roman"/>
                          <a:ea typeface="MS Mincho"/>
                          <a:cs typeface="Arial"/>
                        </a:rPr>
                        <a:t>p-mentha-1,5,8-triene</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a:effectLst/>
                          <a:latin typeface="Times New Roman"/>
                          <a:ea typeface="MS Mincho"/>
                          <a:cs typeface="Arial"/>
                        </a:rPr>
                        <a:t>&lt;0.5</a:t>
                      </a:r>
                      <a:endParaRPr lang="el-GR" sz="2400">
                        <a:effectLst/>
                        <a:latin typeface="Times New Roman"/>
                        <a:ea typeface="MS Mincho"/>
                        <a:cs typeface="Arial"/>
                      </a:endParaRPr>
                    </a:p>
                  </a:txBody>
                  <a:tcPr marL="0" marR="0" marT="0" marB="0" anchor="ctr">
                    <a:lnL>
                      <a:noFill/>
                    </a:lnL>
                    <a:lnR>
                      <a:noFill/>
                    </a:lnR>
                    <a:lnT>
                      <a:noFill/>
                    </a:lnT>
                    <a:lnB>
                      <a:noFill/>
                    </a:lnB>
                  </a:tcPr>
                </a:tc>
              </a:tr>
              <a:tr h="531028">
                <a:tc>
                  <a:txBody>
                    <a:bodyPr/>
                    <a:lstStyle/>
                    <a:p>
                      <a:pPr algn="ctr">
                        <a:lnSpc>
                          <a:spcPct val="150000"/>
                        </a:lnSpc>
                        <a:spcAft>
                          <a:spcPts val="0"/>
                        </a:spcAft>
                      </a:pPr>
                      <a:r>
                        <a:rPr lang="en-US" sz="2400">
                          <a:effectLst/>
                          <a:latin typeface="Times New Roman"/>
                          <a:ea typeface="MS Mincho"/>
                          <a:cs typeface="Arial"/>
                        </a:rPr>
                        <a:t>23.68</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a:effectLst/>
                          <a:latin typeface="Times New Roman"/>
                          <a:ea typeface="MS Mincho"/>
                          <a:cs typeface="Arial"/>
                        </a:rPr>
                        <a:t>trans-α-ocimene</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a:effectLst/>
                          <a:latin typeface="Times New Roman"/>
                          <a:ea typeface="MS Mincho"/>
                          <a:cs typeface="Arial"/>
                        </a:rPr>
                        <a:t>2.0</a:t>
                      </a:r>
                      <a:endParaRPr lang="el-GR" sz="2400">
                        <a:effectLst/>
                        <a:latin typeface="Times New Roman"/>
                        <a:ea typeface="MS Mincho"/>
                        <a:cs typeface="Arial"/>
                      </a:endParaRPr>
                    </a:p>
                  </a:txBody>
                  <a:tcPr marL="0" marR="0" marT="0" marB="0" anchor="ctr">
                    <a:lnL>
                      <a:noFill/>
                    </a:lnL>
                    <a:lnR>
                      <a:noFill/>
                    </a:lnR>
                    <a:lnT>
                      <a:noFill/>
                    </a:lnT>
                    <a:lnB>
                      <a:noFill/>
                    </a:lnB>
                  </a:tcPr>
                </a:tc>
              </a:tr>
              <a:tr h="531028">
                <a:tc>
                  <a:txBody>
                    <a:bodyPr/>
                    <a:lstStyle/>
                    <a:p>
                      <a:pPr algn="ctr">
                        <a:lnSpc>
                          <a:spcPct val="150000"/>
                        </a:lnSpc>
                        <a:spcAft>
                          <a:spcPts val="0"/>
                        </a:spcAft>
                      </a:pPr>
                      <a:r>
                        <a:rPr lang="en-US" sz="2400">
                          <a:effectLst/>
                          <a:latin typeface="Times New Roman"/>
                          <a:ea typeface="MS Mincho"/>
                          <a:cs typeface="Arial"/>
                        </a:rPr>
                        <a:t>23.77</a:t>
                      </a:r>
                      <a:endParaRPr lang="el-GR" sz="240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camphene</a:t>
                      </a:r>
                      <a:endParaRPr lang="el-GR" sz="2400" dirty="0">
                        <a:effectLst/>
                        <a:latin typeface="Times New Roman"/>
                        <a:ea typeface="MS Mincho"/>
                        <a:cs typeface="Arial"/>
                      </a:endParaRPr>
                    </a:p>
                  </a:txBody>
                  <a:tcPr marL="0" marR="0" marT="0" marB="0" anchor="ctr">
                    <a:lnL>
                      <a:noFill/>
                    </a:lnL>
                    <a:lnR>
                      <a:noFill/>
                    </a:lnR>
                    <a:lnT>
                      <a:noFill/>
                    </a:lnT>
                    <a:lnB>
                      <a:noFill/>
                    </a:lnB>
                  </a:tcPr>
                </a:tc>
                <a:tc>
                  <a:txBody>
                    <a:bodyPr/>
                    <a:lstStyle/>
                    <a:p>
                      <a:pPr algn="ctr">
                        <a:lnSpc>
                          <a:spcPct val="150000"/>
                        </a:lnSpc>
                        <a:spcAft>
                          <a:spcPts val="0"/>
                        </a:spcAft>
                      </a:pPr>
                      <a:r>
                        <a:rPr lang="en-US" sz="2400" dirty="0">
                          <a:effectLst/>
                          <a:latin typeface="Times New Roman"/>
                          <a:ea typeface="MS Mincho"/>
                          <a:cs typeface="Arial"/>
                        </a:rPr>
                        <a:t>&lt;0.5</a:t>
                      </a:r>
                      <a:endParaRPr lang="el-GR" sz="2400" dirty="0">
                        <a:effectLst/>
                        <a:latin typeface="Times New Roman"/>
                        <a:ea typeface="MS Mincho"/>
                        <a:cs typeface="Arial"/>
                      </a:endParaRPr>
                    </a:p>
                  </a:txBody>
                  <a:tcPr marL="0" marR="0" marT="0" marB="0" anchor="ctr">
                    <a:lnL>
                      <a:noFill/>
                    </a:lnL>
                    <a:lnR>
                      <a:noFill/>
                    </a:lnR>
                    <a:lnT>
                      <a:noFill/>
                    </a:lnT>
                    <a:lnB>
                      <a:noFill/>
                    </a:lnB>
                  </a:tcPr>
                </a:tc>
              </a:tr>
              <a:tr h="350663">
                <a:tc>
                  <a:txBody>
                    <a:bodyPr/>
                    <a:lstStyle/>
                    <a:p>
                      <a:pPr algn="ctr">
                        <a:lnSpc>
                          <a:spcPct val="150000"/>
                        </a:lnSpc>
                        <a:spcAft>
                          <a:spcPts val="0"/>
                        </a:spcAft>
                      </a:pPr>
                      <a:endParaRPr lang="el-GR" sz="1200">
                        <a:effectLst/>
                        <a:latin typeface="Times New Roman"/>
                        <a:ea typeface="MS Mincho"/>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l-GR" sz="1200" dirty="0">
                        <a:effectLst/>
                        <a:latin typeface="Times New Roman"/>
                        <a:ea typeface="MS Mincho"/>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l-GR" sz="1200" dirty="0">
                        <a:effectLst/>
                        <a:latin typeface="Times New Roman"/>
                        <a:ea typeface="MS Mincho"/>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fld id="{17B65B91-B37A-4DB0-AB06-957984FF318A}" type="slidenum">
              <a:rPr lang="el-GR" smtClean="0"/>
              <a:t>13</a:t>
            </a:fld>
            <a:endParaRPr lang="el-GR"/>
          </a:p>
        </p:txBody>
      </p:sp>
    </p:spTree>
    <p:extLst>
      <p:ext uri="{BB962C8B-B14F-4D97-AF65-F5344CB8AC3E}">
        <p14:creationId xmlns:p14="http://schemas.microsoft.com/office/powerpoint/2010/main" val="258688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92696"/>
            <a:ext cx="8229600" cy="5433467"/>
          </a:xfrm>
          <a:solidFill>
            <a:srgbClr val="EAEAEA"/>
          </a:solidFill>
        </p:spPr>
        <p:txBody>
          <a:bodyPr>
            <a:normAutofit lnSpcReduction="10000"/>
          </a:bodyPr>
          <a:lstStyle/>
          <a:p>
            <a:r>
              <a:rPr lang="en-US" dirty="0">
                <a:solidFill>
                  <a:srgbClr val="FF0000"/>
                </a:solidFill>
              </a:rPr>
              <a:t>Encapsulation Efficiency (EE</a:t>
            </a:r>
            <a:r>
              <a:rPr lang="en-US" dirty="0" smtClean="0">
                <a:solidFill>
                  <a:srgbClr val="FF0000"/>
                </a:solidFill>
              </a:rPr>
              <a:t>)</a:t>
            </a:r>
          </a:p>
          <a:p>
            <a:pPr>
              <a:buFont typeface="Wingdings" panose="05000000000000000000" pitchFamily="2" charset="2"/>
              <a:buChar char="ü"/>
            </a:pPr>
            <a:r>
              <a:rPr lang="en-US" dirty="0"/>
              <a:t>Trapping efficiencies for AMGE (acidic mastic gum extract) and NMGE (neutral mastic gum extract) in colloidal carriers were determined by GC-MS and the results are presented below (Table 2</a:t>
            </a:r>
            <a:r>
              <a:rPr lang="en-US" dirty="0" smtClean="0"/>
              <a:t>).</a:t>
            </a:r>
          </a:p>
          <a:p>
            <a:r>
              <a:rPr lang="en-US" dirty="0">
                <a:solidFill>
                  <a:srgbClr val="FF0000"/>
                </a:solidFill>
              </a:rPr>
              <a:t>Particle size </a:t>
            </a:r>
            <a:r>
              <a:rPr lang="en-US" dirty="0" smtClean="0">
                <a:solidFill>
                  <a:srgbClr val="FF0000"/>
                </a:solidFill>
              </a:rPr>
              <a:t>distribution</a:t>
            </a:r>
          </a:p>
          <a:p>
            <a:pPr>
              <a:buFont typeface="Wingdings" panose="05000000000000000000" pitchFamily="2" charset="2"/>
              <a:buChar char="ü"/>
            </a:pPr>
            <a:r>
              <a:rPr lang="en-US" dirty="0"/>
              <a:t>The mean particle size and </a:t>
            </a:r>
            <a:r>
              <a:rPr lang="en-US" dirty="0" err="1"/>
              <a:t>polydispersity</a:t>
            </a:r>
            <a:r>
              <a:rPr lang="en-US" dirty="0"/>
              <a:t> of liposomes obtained with different methods and loaded with AMGE and NMGE are summarized in Table 2.</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14</a:t>
            </a:fld>
            <a:endParaRPr lang="el-GR"/>
          </a:p>
        </p:txBody>
      </p:sp>
    </p:spTree>
    <p:extLst>
      <p:ext uri="{BB962C8B-B14F-4D97-AF65-F5344CB8AC3E}">
        <p14:creationId xmlns:p14="http://schemas.microsoft.com/office/powerpoint/2010/main" val="268085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700" dirty="0">
                <a:solidFill>
                  <a:srgbClr val="FF0000"/>
                </a:solidFill>
              </a:rPr>
              <a:t>Table 2. Effect of different preparation methods and loading capacity on particle size distribution of AMGE and NMGE liposomes (EE%: percentage of encapsulation efficiency).</a:t>
            </a:r>
            <a:endParaRPr lang="el-GR" sz="2700" dirty="0">
              <a:solidFill>
                <a:srgbClr val="FF0000"/>
              </a:solidFill>
            </a:endParaRPr>
          </a:p>
        </p:txBody>
      </p:sp>
      <p:pic>
        <p:nvPicPr>
          <p:cNvPr id="4" name="Θέση περιεχομένου 3"/>
          <p:cNvPicPr>
            <a:picLocks noGrp="1"/>
          </p:cNvPicPr>
          <p:nvPr>
            <p:ph idx="1"/>
          </p:nvPr>
        </p:nvPicPr>
        <p:blipFill rotWithShape="1">
          <a:blip r:embed="rId2" cstate="print">
            <a:extLst>
              <a:ext uri="{28A0092B-C50C-407E-A947-70E740481C1C}">
                <a14:useLocalDpi xmlns:a14="http://schemas.microsoft.com/office/drawing/2010/main" val="0"/>
              </a:ext>
            </a:extLst>
          </a:blip>
          <a:srcRect b="14615"/>
          <a:stretch/>
        </p:blipFill>
        <p:spPr bwMode="auto">
          <a:xfrm>
            <a:off x="1043608" y="1556792"/>
            <a:ext cx="7200799" cy="4680520"/>
          </a:xfrm>
          <a:prstGeom prst="rect">
            <a:avLst/>
          </a:prstGeom>
          <a:noFill/>
          <a:ln>
            <a:noFill/>
          </a:ln>
          <a:extLst>
            <a:ext uri="{53640926-AAD7-44D8-BBD7-CCE9431645EC}">
              <a14:shadowObscured xmlns:a14="http://schemas.microsoft.com/office/drawing/2010/main"/>
            </a:ext>
          </a:extLst>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15</a:t>
            </a:fld>
            <a:endParaRPr lang="el-GR"/>
          </a:p>
        </p:txBody>
      </p:sp>
    </p:spTree>
    <p:extLst>
      <p:ext uri="{BB962C8B-B14F-4D97-AF65-F5344CB8AC3E}">
        <p14:creationId xmlns:p14="http://schemas.microsoft.com/office/powerpoint/2010/main" val="147891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solidFill>
            <a:srgbClr val="EAEAEA"/>
          </a:solidFill>
        </p:spPr>
        <p:txBody>
          <a:bodyPr/>
          <a:lstStyle/>
          <a:p>
            <a:r>
              <a:rPr lang="en-US" dirty="0">
                <a:solidFill>
                  <a:srgbClr val="00B050"/>
                </a:solidFill>
              </a:rPr>
              <a:t>The freezing-thawing circles </a:t>
            </a:r>
            <a:r>
              <a:rPr lang="en-US" dirty="0"/>
              <a:t>caused an amount of entrapped AMGE and NMGE to leak from the bilayers, which lead to lower encapsulation efficiency for FT liposomes</a:t>
            </a:r>
            <a:r>
              <a:rPr lang="en-US" dirty="0" smtClean="0"/>
              <a:t>.</a:t>
            </a:r>
          </a:p>
          <a:p>
            <a:r>
              <a:rPr lang="en-US" dirty="0" smtClean="0"/>
              <a:t>Therefore</a:t>
            </a:r>
            <a:r>
              <a:rPr lang="en-US" dirty="0"/>
              <a:t>, </a:t>
            </a:r>
            <a:r>
              <a:rPr lang="en-US" dirty="0">
                <a:solidFill>
                  <a:srgbClr val="00B050"/>
                </a:solidFill>
              </a:rPr>
              <a:t>FT-IR, </a:t>
            </a:r>
            <a:r>
              <a:rPr lang="en-US" dirty="0" err="1">
                <a:solidFill>
                  <a:srgbClr val="00B050"/>
                </a:solidFill>
              </a:rPr>
              <a:t>Rancimat</a:t>
            </a:r>
            <a:r>
              <a:rPr lang="en-US" dirty="0">
                <a:solidFill>
                  <a:srgbClr val="00B050"/>
                </a:solidFill>
              </a:rPr>
              <a:t> and DSC </a:t>
            </a:r>
            <a:r>
              <a:rPr lang="en-US" dirty="0"/>
              <a:t>studies are given only for the two other liposome preparations.</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16</a:t>
            </a:fld>
            <a:endParaRPr lang="el-GR"/>
          </a:p>
        </p:txBody>
      </p:sp>
    </p:spTree>
    <p:extLst>
      <p:ext uri="{BB962C8B-B14F-4D97-AF65-F5344CB8AC3E}">
        <p14:creationId xmlns:p14="http://schemas.microsoft.com/office/powerpoint/2010/main" val="3105686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solidFill>
                  <a:srgbClr val="C00000"/>
                </a:solidFill>
              </a:rPr>
              <a:t>FT-IR</a:t>
            </a:r>
            <a:r>
              <a:rPr lang="en-US" dirty="0"/>
              <a:t/>
            </a:r>
            <a:br>
              <a:rPr lang="en-US" dirty="0"/>
            </a:br>
            <a:r>
              <a:rPr lang="en-US" sz="2700" dirty="0">
                <a:solidFill>
                  <a:srgbClr val="00B050"/>
                </a:solidFill>
              </a:rPr>
              <a:t>Fig. 1a. Comparative FT-IR graphs of TFE preparation</a:t>
            </a:r>
            <a:endParaRPr lang="el-GR" sz="2700" dirty="0">
              <a:solidFill>
                <a:srgbClr val="00B050"/>
              </a:solidFill>
            </a:endParaRP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1610" y="1412875"/>
            <a:ext cx="5558702" cy="4713288"/>
          </a:xfrm>
          <a:prstGeom prst="rect">
            <a:avLst/>
          </a:prstGeom>
          <a:noFill/>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17</a:t>
            </a:fld>
            <a:endParaRPr lang="el-GR"/>
          </a:p>
        </p:txBody>
      </p:sp>
    </p:spTree>
    <p:extLst>
      <p:ext uri="{BB962C8B-B14F-4D97-AF65-F5344CB8AC3E}">
        <p14:creationId xmlns:p14="http://schemas.microsoft.com/office/powerpoint/2010/main" val="126664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n-US" sz="2400" dirty="0">
                <a:solidFill>
                  <a:srgbClr val="00B050"/>
                </a:solidFill>
              </a:rPr>
              <a:t>Fig. 1b. Comparative FT-IR graphs of EI </a:t>
            </a:r>
            <a:r>
              <a:rPr lang="en-US" sz="2400" dirty="0" smtClean="0">
                <a:solidFill>
                  <a:srgbClr val="00B050"/>
                </a:solidFill>
              </a:rPr>
              <a:t>preparation</a:t>
            </a:r>
            <a:endParaRPr lang="el-GR" sz="2400" dirty="0">
              <a:solidFill>
                <a:srgbClr val="00B050"/>
              </a:solidFill>
            </a:endParaRPr>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2245" y="1054109"/>
            <a:ext cx="5779509" cy="4925995"/>
          </a:xfrm>
          <a:prstGeom prst="rect">
            <a:avLst/>
          </a:prstGeom>
          <a:noFill/>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18</a:t>
            </a:fld>
            <a:endParaRPr lang="el-GR"/>
          </a:p>
        </p:txBody>
      </p:sp>
    </p:spTree>
    <p:extLst>
      <p:ext uri="{BB962C8B-B14F-4D97-AF65-F5344CB8AC3E}">
        <p14:creationId xmlns:p14="http://schemas.microsoft.com/office/powerpoint/2010/main" val="2246298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01006"/>
          </a:xfrm>
          <a:solidFill>
            <a:srgbClr val="EAEAEA"/>
          </a:solidFill>
        </p:spPr>
        <p:txBody>
          <a:bodyPr>
            <a:normAutofit fontScale="90000"/>
          </a:bodyPr>
          <a:lstStyle/>
          <a:p>
            <a:r>
              <a:rPr lang="en-US" sz="2400" dirty="0">
                <a:solidFill>
                  <a:srgbClr val="0070C0"/>
                </a:solidFill>
              </a:rPr>
              <a:t>The characteristic functional groups with their frequencies were determined (Table 3</a:t>
            </a:r>
            <a:r>
              <a:rPr lang="en-US" sz="2400" dirty="0" smtClean="0">
                <a:solidFill>
                  <a:srgbClr val="0070C0"/>
                </a:solidFill>
              </a:rPr>
              <a:t>)</a:t>
            </a:r>
            <a:r>
              <a:rPr lang="en-US" sz="2400" dirty="0">
                <a:solidFill>
                  <a:srgbClr val="0070C0"/>
                </a:solidFill>
              </a:rPr>
              <a:t/>
            </a:r>
            <a:br>
              <a:rPr lang="en-US" sz="2400" dirty="0">
                <a:solidFill>
                  <a:srgbClr val="0070C0"/>
                </a:solidFill>
              </a:rPr>
            </a:br>
            <a:r>
              <a:rPr lang="en-US" sz="2400" dirty="0">
                <a:solidFill>
                  <a:srgbClr val="00B050"/>
                </a:solidFill>
              </a:rPr>
              <a:t>Table 3. FT-IR interpretation of TFE and EI preparations (empty and AMGE &amp; NMGE loaded</a:t>
            </a:r>
            <a:r>
              <a:rPr lang="en-US" sz="2400" dirty="0" smtClean="0">
                <a:solidFill>
                  <a:srgbClr val="00B050"/>
                </a:solidFill>
              </a:rPr>
              <a:t>)</a:t>
            </a:r>
            <a:endParaRPr lang="el-GR" sz="2400" dirty="0">
              <a:solidFill>
                <a:srgbClr val="00B050"/>
              </a:solidFill>
            </a:endParaRPr>
          </a:p>
        </p:txBody>
      </p:sp>
      <p:pic>
        <p:nvPicPr>
          <p:cNvPr id="4" name="Θέση περιεχομένου 3"/>
          <p:cNvPicPr>
            <a:picLocks noGrp="1"/>
          </p:cNvPicPr>
          <p:nvPr>
            <p:ph idx="1"/>
          </p:nvPr>
        </p:nvPicPr>
        <p:blipFill rotWithShape="1">
          <a:blip r:embed="rId2" cstate="print">
            <a:extLst>
              <a:ext uri="{28A0092B-C50C-407E-A947-70E740481C1C}">
                <a14:useLocalDpi xmlns:a14="http://schemas.microsoft.com/office/drawing/2010/main" val="0"/>
              </a:ext>
            </a:extLst>
          </a:blip>
          <a:srcRect l="12205" r="12368" b="12589"/>
          <a:stretch/>
        </p:blipFill>
        <p:spPr bwMode="auto">
          <a:xfrm>
            <a:off x="457200" y="1700808"/>
            <a:ext cx="8229600" cy="4536504"/>
          </a:xfrm>
          <a:prstGeom prst="rect">
            <a:avLst/>
          </a:prstGeom>
          <a:noFill/>
          <a:ln>
            <a:noFill/>
          </a:ln>
          <a:extLst>
            <a:ext uri="{53640926-AAD7-44D8-BBD7-CCE9431645EC}">
              <a14:shadowObscured xmlns:a14="http://schemas.microsoft.com/office/drawing/2010/main"/>
            </a:ext>
          </a:extLst>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19</a:t>
            </a:fld>
            <a:endParaRPr lang="el-GR"/>
          </a:p>
        </p:txBody>
      </p:sp>
    </p:spTree>
    <p:extLst>
      <p:ext uri="{BB962C8B-B14F-4D97-AF65-F5344CB8AC3E}">
        <p14:creationId xmlns:p14="http://schemas.microsoft.com/office/powerpoint/2010/main" val="423309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8229600" cy="5361459"/>
          </a:xfrm>
          <a:solidFill>
            <a:srgbClr val="EAEAEA"/>
          </a:solidFill>
        </p:spPr>
        <p:txBody>
          <a:bodyPr/>
          <a:lstStyle/>
          <a:p>
            <a:r>
              <a:rPr lang="en-US" dirty="0" smtClean="0"/>
              <a:t>Mastic is a well-known natural resin from the trunk and branches, </a:t>
            </a:r>
            <a:r>
              <a:rPr lang="en-US" dirty="0" smtClean="0">
                <a:solidFill>
                  <a:srgbClr val="FF0000"/>
                </a:solidFill>
              </a:rPr>
              <a:t>of </a:t>
            </a:r>
            <a:r>
              <a:rPr lang="en-US" dirty="0" err="1" smtClean="0">
                <a:solidFill>
                  <a:srgbClr val="FF0000"/>
                </a:solidFill>
              </a:rPr>
              <a:t>Pistacia</a:t>
            </a:r>
            <a:r>
              <a:rPr lang="en-US" dirty="0" smtClean="0">
                <a:solidFill>
                  <a:srgbClr val="FF0000"/>
                </a:solidFill>
              </a:rPr>
              <a:t> </a:t>
            </a:r>
            <a:r>
              <a:rPr lang="en-US" dirty="0" err="1" smtClean="0">
                <a:solidFill>
                  <a:srgbClr val="FF0000"/>
                </a:solidFill>
              </a:rPr>
              <a:t>lentiscus</a:t>
            </a:r>
            <a:r>
              <a:rPr lang="en-US" dirty="0" smtClean="0">
                <a:solidFill>
                  <a:srgbClr val="FF0000"/>
                </a:solidFill>
              </a:rPr>
              <a:t> var. chia (</a:t>
            </a:r>
            <a:r>
              <a:rPr lang="en-US" dirty="0" err="1" smtClean="0">
                <a:solidFill>
                  <a:srgbClr val="FF0000"/>
                </a:solidFill>
              </a:rPr>
              <a:t>Anacardiaceae</a:t>
            </a:r>
            <a:r>
              <a:rPr lang="en-US" dirty="0" smtClean="0">
                <a:solidFill>
                  <a:srgbClr val="FF0000"/>
                </a:solidFill>
              </a:rPr>
              <a:t>)</a:t>
            </a:r>
            <a:r>
              <a:rPr lang="en-US" dirty="0" smtClean="0"/>
              <a:t>, which is grown as endemic only in the Greek island of Chios. </a:t>
            </a:r>
          </a:p>
          <a:p>
            <a:r>
              <a:rPr lang="en-US" dirty="0" smtClean="0"/>
              <a:t>It has been used in traditional Greek medicine for various gastrointestinal disorders, while the plant has been mentioned by famous ancient Greek physicians (</a:t>
            </a:r>
            <a:r>
              <a:rPr lang="en-US" dirty="0" err="1" smtClean="0"/>
              <a:t>Dioscorides</a:t>
            </a:r>
            <a:r>
              <a:rPr lang="en-US" dirty="0" smtClean="0"/>
              <a:t>, </a:t>
            </a:r>
            <a:r>
              <a:rPr lang="en-US" dirty="0" err="1" smtClean="0"/>
              <a:t>Theophrastos</a:t>
            </a:r>
            <a:r>
              <a:rPr lang="en-US" dirty="0" smtClean="0"/>
              <a:t>, etc.) recommending its healing properties. </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2</a:t>
            </a:fld>
            <a:endParaRPr lang="el-GR"/>
          </a:p>
        </p:txBody>
      </p:sp>
    </p:spTree>
    <p:extLst>
      <p:ext uri="{BB962C8B-B14F-4D97-AF65-F5344CB8AC3E}">
        <p14:creationId xmlns:p14="http://schemas.microsoft.com/office/powerpoint/2010/main" val="3658542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8229600" cy="5577483"/>
          </a:xfrm>
          <a:solidFill>
            <a:srgbClr val="EAEAEA"/>
          </a:solidFill>
        </p:spPr>
        <p:txBody>
          <a:bodyPr>
            <a:normAutofit/>
          </a:bodyPr>
          <a:lstStyle/>
          <a:p>
            <a:r>
              <a:rPr lang="en-US" dirty="0">
                <a:solidFill>
                  <a:srgbClr val="0070C0"/>
                </a:solidFill>
              </a:rPr>
              <a:t>The first aspect </a:t>
            </a:r>
            <a:r>
              <a:rPr lang="en-US" dirty="0"/>
              <a:t>was detected in the vibration band located between 3600 and 3000 cm-1 (Figure 1). </a:t>
            </a:r>
            <a:endParaRPr lang="en-US" dirty="0" smtClean="0"/>
          </a:p>
          <a:p>
            <a:pPr>
              <a:buFont typeface="Wingdings" panose="05000000000000000000" pitchFamily="2" charset="2"/>
              <a:buChar char="ü"/>
            </a:pPr>
            <a:r>
              <a:rPr lang="en-US" dirty="0" smtClean="0">
                <a:solidFill>
                  <a:srgbClr val="00B050"/>
                </a:solidFill>
              </a:rPr>
              <a:t>This </a:t>
            </a:r>
            <a:r>
              <a:rPr lang="en-US" dirty="0">
                <a:solidFill>
                  <a:srgbClr val="00B050"/>
                </a:solidFill>
              </a:rPr>
              <a:t>band is related to O-H stretching vibration </a:t>
            </a:r>
            <a:r>
              <a:rPr lang="en-US" dirty="0"/>
              <a:t>and is much more pronounced in the liposomes formulations EI and TFE than in pure AMGE and NMGE. </a:t>
            </a:r>
            <a:endParaRPr lang="en-US" dirty="0" smtClean="0"/>
          </a:p>
          <a:p>
            <a:pPr>
              <a:buFont typeface="Wingdings" panose="05000000000000000000" pitchFamily="2" charset="2"/>
              <a:buChar char="ü"/>
            </a:pPr>
            <a:r>
              <a:rPr lang="en-US" dirty="0" smtClean="0"/>
              <a:t>This </a:t>
            </a:r>
            <a:r>
              <a:rPr lang="en-US" dirty="0"/>
              <a:t>indicates that </a:t>
            </a:r>
            <a:r>
              <a:rPr lang="en-US" dirty="0">
                <a:solidFill>
                  <a:srgbClr val="FF0000"/>
                </a:solidFill>
              </a:rPr>
              <a:t>the OH groups </a:t>
            </a:r>
            <a:r>
              <a:rPr lang="en-US" dirty="0"/>
              <a:t>of AMGE and NMGE components created hydrogen bonds with the containing phospholipids. </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20</a:t>
            </a:fld>
            <a:endParaRPr lang="el-GR"/>
          </a:p>
        </p:txBody>
      </p:sp>
    </p:spTree>
    <p:extLst>
      <p:ext uri="{BB962C8B-B14F-4D97-AF65-F5344CB8AC3E}">
        <p14:creationId xmlns:p14="http://schemas.microsoft.com/office/powerpoint/2010/main" val="367183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5865515"/>
          </a:xfrm>
          <a:solidFill>
            <a:srgbClr val="EAEAEA"/>
          </a:solidFill>
        </p:spPr>
        <p:txBody>
          <a:bodyPr>
            <a:normAutofit fontScale="92500" lnSpcReduction="20000"/>
          </a:bodyPr>
          <a:lstStyle/>
          <a:p>
            <a:pPr>
              <a:buFont typeface="Wingdings" panose="05000000000000000000" pitchFamily="2" charset="2"/>
              <a:buChar char="ü"/>
            </a:pPr>
            <a:r>
              <a:rPr lang="en-US" dirty="0"/>
              <a:t>These bonds are probably related to the </a:t>
            </a:r>
            <a:r>
              <a:rPr lang="en-US" dirty="0">
                <a:solidFill>
                  <a:srgbClr val="FF0000"/>
                </a:solidFill>
              </a:rPr>
              <a:t>interaction among the O-H groups </a:t>
            </a:r>
            <a:r>
              <a:rPr lang="en-US" dirty="0"/>
              <a:t>from AMGE and NMGE components and the polar groups of the phospholipids</a:t>
            </a:r>
            <a:r>
              <a:rPr lang="en-US" dirty="0" smtClean="0"/>
              <a:t>.</a:t>
            </a:r>
          </a:p>
          <a:p>
            <a:r>
              <a:rPr lang="en-US" dirty="0">
                <a:solidFill>
                  <a:srgbClr val="0070C0"/>
                </a:solidFill>
              </a:rPr>
              <a:t>A second important characteristic was related </a:t>
            </a:r>
            <a:r>
              <a:rPr lang="en-US" dirty="0"/>
              <a:t>to the peaks at 1236 cm-1 and 1720 cm-1, (Figure 1). </a:t>
            </a:r>
            <a:endParaRPr lang="en-US" dirty="0" smtClean="0"/>
          </a:p>
          <a:p>
            <a:pPr>
              <a:buFont typeface="Wingdings" panose="05000000000000000000" pitchFamily="2" charset="2"/>
              <a:buChar char="ü"/>
            </a:pPr>
            <a:r>
              <a:rPr lang="en-US" dirty="0" smtClean="0">
                <a:solidFill>
                  <a:srgbClr val="FF0000"/>
                </a:solidFill>
              </a:rPr>
              <a:t>The </a:t>
            </a:r>
            <a:r>
              <a:rPr lang="en-US" dirty="0">
                <a:solidFill>
                  <a:srgbClr val="FF0000"/>
                </a:solidFill>
              </a:rPr>
              <a:t>first one is related to the stretching of P=O </a:t>
            </a:r>
            <a:r>
              <a:rPr lang="en-US" dirty="0"/>
              <a:t>bond of the polar heads of phospholipids. The absorption band attributes to phosphate O-P-O asymmetric stretching vibrations and can also provide important clues about hydration and hydrogen bonding interactions at the surfaces phospholipid assemblies and AMGE components. </a:t>
            </a:r>
            <a:endParaRPr lang="en-US" dirty="0" smtClean="0"/>
          </a:p>
          <a:p>
            <a:endParaRPr lang="en-US" dirty="0"/>
          </a:p>
          <a:p>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21</a:t>
            </a:fld>
            <a:endParaRPr lang="el-GR"/>
          </a:p>
        </p:txBody>
      </p:sp>
    </p:spTree>
    <p:extLst>
      <p:ext uri="{BB962C8B-B14F-4D97-AF65-F5344CB8AC3E}">
        <p14:creationId xmlns:p14="http://schemas.microsoft.com/office/powerpoint/2010/main" val="989101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solidFill>
            <a:srgbClr val="EAEAEA"/>
          </a:solidFill>
        </p:spPr>
        <p:txBody>
          <a:bodyPr/>
          <a:lstStyle/>
          <a:p>
            <a:pPr>
              <a:buFont typeface="Wingdings" panose="05000000000000000000" pitchFamily="2" charset="2"/>
              <a:buChar char="ü"/>
            </a:pPr>
            <a:r>
              <a:rPr lang="en-US" dirty="0"/>
              <a:t>Also, in the case </a:t>
            </a:r>
            <a:r>
              <a:rPr lang="en-US" dirty="0">
                <a:solidFill>
                  <a:srgbClr val="FF0000"/>
                </a:solidFill>
              </a:rPr>
              <a:t>of the stretching of C=O of ester groups</a:t>
            </a:r>
            <a:r>
              <a:rPr lang="en-US" dirty="0"/>
              <a:t>, observed modifications (decreases) reflect differences in the degrees of hydration and/or hydrogen bonding to the ester carbonyl groups in the case of AMGE loaded liposomes.</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22</a:t>
            </a:fld>
            <a:endParaRPr lang="el-GR"/>
          </a:p>
        </p:txBody>
      </p:sp>
    </p:spTree>
    <p:extLst>
      <p:ext uri="{BB962C8B-B14F-4D97-AF65-F5344CB8AC3E}">
        <p14:creationId xmlns:p14="http://schemas.microsoft.com/office/powerpoint/2010/main" val="737647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lstStyle/>
          <a:p>
            <a:r>
              <a:rPr lang="en-US" dirty="0">
                <a:solidFill>
                  <a:srgbClr val="C00000"/>
                </a:solidFill>
              </a:rPr>
              <a:t>SEM</a:t>
            </a:r>
            <a:endParaRPr lang="el-GR" dirty="0">
              <a:solidFill>
                <a:srgbClr val="C00000"/>
              </a:solidFill>
            </a:endParaRPr>
          </a:p>
        </p:txBody>
      </p:sp>
      <p:sp>
        <p:nvSpPr>
          <p:cNvPr id="3" name="Θέση περιεχομένου 2"/>
          <p:cNvSpPr>
            <a:spLocks noGrp="1"/>
          </p:cNvSpPr>
          <p:nvPr>
            <p:ph idx="1"/>
          </p:nvPr>
        </p:nvSpPr>
        <p:spPr>
          <a:solidFill>
            <a:srgbClr val="EAEAEA"/>
          </a:solidFill>
        </p:spPr>
        <p:txBody>
          <a:bodyPr/>
          <a:lstStyle/>
          <a:p>
            <a:r>
              <a:rPr lang="en-US" dirty="0"/>
              <a:t>The SEM photograph of optimized formulation revealed that particles were roughly spherical</a:t>
            </a:r>
            <a:r>
              <a:rPr lang="en-US" dirty="0" smtClean="0"/>
              <a:t>.</a:t>
            </a:r>
          </a:p>
          <a:p>
            <a:r>
              <a:rPr lang="en-US" dirty="0" smtClean="0"/>
              <a:t>Additionally</a:t>
            </a:r>
            <a:r>
              <a:rPr lang="en-US" dirty="0"/>
              <a:t>, an uniformity was observed. </a:t>
            </a:r>
            <a:endParaRPr lang="en-US" dirty="0" smtClean="0"/>
          </a:p>
          <a:p>
            <a:r>
              <a:rPr lang="en-US" dirty="0" smtClean="0"/>
              <a:t>An </a:t>
            </a:r>
            <a:r>
              <a:rPr lang="en-US" dirty="0"/>
              <a:t>average particle size below 120 nm could be achieved and reproduced.</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23</a:t>
            </a:fld>
            <a:endParaRPr lang="el-GR"/>
          </a:p>
        </p:txBody>
      </p:sp>
    </p:spTree>
    <p:extLst>
      <p:ext uri="{BB962C8B-B14F-4D97-AF65-F5344CB8AC3E}">
        <p14:creationId xmlns:p14="http://schemas.microsoft.com/office/powerpoint/2010/main" val="531071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l"/>
            <a:r>
              <a:rPr lang="en-US" dirty="0">
                <a:solidFill>
                  <a:srgbClr val="C00000"/>
                </a:solidFill>
              </a:rPr>
              <a:t>Empty EI </a:t>
            </a:r>
            <a:r>
              <a:rPr lang="en-US" dirty="0" smtClean="0">
                <a:solidFill>
                  <a:srgbClr val="C00000"/>
                </a:solidFill>
              </a:rPr>
              <a:t> </a:t>
            </a:r>
            <a:r>
              <a:rPr lang="en-US" dirty="0" smtClean="0"/>
              <a:t>               </a:t>
            </a:r>
            <a:r>
              <a:rPr lang="en-US" dirty="0" smtClean="0">
                <a:solidFill>
                  <a:srgbClr val="C00000"/>
                </a:solidFill>
              </a:rPr>
              <a:t>NMGE </a:t>
            </a:r>
            <a:r>
              <a:rPr lang="en-US" dirty="0">
                <a:solidFill>
                  <a:srgbClr val="C00000"/>
                </a:solidFill>
              </a:rPr>
              <a:t>loaded EI</a:t>
            </a:r>
            <a:endParaRPr lang="el-GR" dirty="0">
              <a:solidFill>
                <a:srgbClr val="C00000"/>
              </a:solidFill>
            </a:endParaRPr>
          </a:p>
        </p:txBody>
      </p:sp>
      <p:pic>
        <p:nvPicPr>
          <p:cNvPr id="7" name="Θέση περιεχομένου 6"/>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2520280" cy="2664296"/>
          </a:xfrm>
          <a:prstGeom prst="rect">
            <a:avLst/>
          </a:prstGeom>
          <a:noFill/>
        </p:spPr>
      </p:pic>
      <p:pic>
        <p:nvPicPr>
          <p:cNvPr id="8" name="Θέση περιεχομένου 7"/>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564904"/>
            <a:ext cx="2232248" cy="2664296"/>
          </a:xfrm>
          <a:prstGeom prst="rect">
            <a:avLst/>
          </a:prstGeom>
          <a:noFill/>
        </p:spPr>
      </p:pic>
      <p:sp>
        <p:nvSpPr>
          <p:cNvPr id="5" name="Θέση αριθμού διαφάνειας 4"/>
          <p:cNvSpPr>
            <a:spLocks noGrp="1"/>
          </p:cNvSpPr>
          <p:nvPr>
            <p:ph type="sldNum" sz="quarter" idx="12"/>
          </p:nvPr>
        </p:nvSpPr>
        <p:spPr/>
        <p:txBody>
          <a:bodyPr/>
          <a:lstStyle/>
          <a:p>
            <a:fld id="{17B65B91-B37A-4DB0-AB06-957984FF318A}" type="slidenum">
              <a:rPr lang="el-GR" smtClean="0"/>
              <a:t>24</a:t>
            </a:fld>
            <a:endParaRPr lang="el-GR"/>
          </a:p>
        </p:txBody>
      </p:sp>
    </p:spTree>
    <p:extLst>
      <p:ext uri="{BB962C8B-B14F-4D97-AF65-F5344CB8AC3E}">
        <p14:creationId xmlns:p14="http://schemas.microsoft.com/office/powerpoint/2010/main" val="3751737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solidFill>
            <a:srgbClr val="EAEAEA"/>
          </a:solidFill>
        </p:spPr>
        <p:txBody>
          <a:bodyPr>
            <a:normAutofit fontScale="90000"/>
          </a:bodyPr>
          <a:lstStyle/>
          <a:p>
            <a:r>
              <a:rPr lang="en-US" sz="4000" dirty="0" err="1">
                <a:solidFill>
                  <a:srgbClr val="C00000"/>
                </a:solidFill>
              </a:rPr>
              <a:t>Rancimat</a:t>
            </a:r>
            <a:r>
              <a:rPr lang="en-US" sz="4000" dirty="0">
                <a:solidFill>
                  <a:srgbClr val="C00000"/>
                </a:solidFill>
              </a:rPr>
              <a:t> method</a:t>
            </a:r>
            <a:br>
              <a:rPr lang="en-US" sz="4000" dirty="0">
                <a:solidFill>
                  <a:srgbClr val="C00000"/>
                </a:solidFill>
              </a:rPr>
            </a:br>
            <a:endParaRPr lang="el-GR" sz="4000" dirty="0">
              <a:solidFill>
                <a:srgbClr val="C00000"/>
              </a:solidFill>
            </a:endParaRPr>
          </a:p>
        </p:txBody>
      </p:sp>
      <p:sp>
        <p:nvSpPr>
          <p:cNvPr id="6" name="Θέση περιεχομένου 5"/>
          <p:cNvSpPr>
            <a:spLocks noGrp="1"/>
          </p:cNvSpPr>
          <p:nvPr>
            <p:ph idx="1"/>
          </p:nvPr>
        </p:nvSpPr>
        <p:spPr>
          <a:solidFill>
            <a:srgbClr val="EAEAEA"/>
          </a:solidFill>
        </p:spPr>
        <p:txBody>
          <a:bodyPr/>
          <a:lstStyle/>
          <a:p>
            <a:r>
              <a:rPr lang="en-US" dirty="0"/>
              <a:t>Based </a:t>
            </a:r>
            <a:r>
              <a:rPr lang="en-US" dirty="0">
                <a:solidFill>
                  <a:srgbClr val="00B050"/>
                </a:solidFill>
              </a:rPr>
              <a:t>on the protection factor</a:t>
            </a:r>
            <a:r>
              <a:rPr lang="en-US" dirty="0"/>
              <a:t>, the results are a comparative study of the antioxidant activity of the samples, liposomes and known antioxidants (BHT or α-</a:t>
            </a:r>
            <a:r>
              <a:rPr lang="en-US" dirty="0" err="1"/>
              <a:t>tocopherol</a:t>
            </a:r>
            <a:r>
              <a:rPr lang="en-US" dirty="0"/>
              <a:t>).</a:t>
            </a:r>
            <a:endParaRPr lang="el-GR" dirty="0"/>
          </a:p>
        </p:txBody>
      </p:sp>
      <p:sp>
        <p:nvSpPr>
          <p:cNvPr id="4" name="Θέση αριθμού διαφάνειας 3"/>
          <p:cNvSpPr>
            <a:spLocks noGrp="1"/>
          </p:cNvSpPr>
          <p:nvPr>
            <p:ph type="sldNum" sz="quarter" idx="12"/>
          </p:nvPr>
        </p:nvSpPr>
        <p:spPr/>
        <p:txBody>
          <a:bodyPr/>
          <a:lstStyle/>
          <a:p>
            <a:fld id="{17B65B91-B37A-4DB0-AB06-957984FF318A}" type="slidenum">
              <a:rPr lang="el-GR" smtClean="0"/>
              <a:t>25</a:t>
            </a:fld>
            <a:endParaRPr lang="el-GR"/>
          </a:p>
        </p:txBody>
      </p:sp>
    </p:spTree>
    <p:extLst>
      <p:ext uri="{BB962C8B-B14F-4D97-AF65-F5344CB8AC3E}">
        <p14:creationId xmlns:p14="http://schemas.microsoft.com/office/powerpoint/2010/main" val="2021400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noAutofit/>
          </a:bodyPr>
          <a:lstStyle/>
          <a:p>
            <a:r>
              <a:rPr lang="en-US" sz="2000" dirty="0"/>
              <a:t>Fig. 2a. Protection factor of TFE preparation and known antioxidants (BHT and α-</a:t>
            </a:r>
            <a:r>
              <a:rPr lang="en-US" sz="2000" dirty="0" err="1"/>
              <a:t>tocopherol</a:t>
            </a:r>
            <a:r>
              <a:rPr lang="en-US" sz="2000" dirty="0"/>
              <a:t>) as determined by the </a:t>
            </a:r>
            <a:r>
              <a:rPr lang="en-US" sz="2000" dirty="0" err="1"/>
              <a:t>Rancimat</a:t>
            </a:r>
            <a:r>
              <a:rPr lang="en-US" sz="2000" dirty="0"/>
              <a:t> method.</a:t>
            </a:r>
            <a:endParaRPr lang="el-GR" sz="2000" dirty="0"/>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344816" cy="4968551"/>
          </a:xfrm>
          <a:prstGeom prst="rect">
            <a:avLst/>
          </a:prstGeom>
          <a:noFill/>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26</a:t>
            </a:fld>
            <a:endParaRPr lang="el-GR"/>
          </a:p>
        </p:txBody>
      </p:sp>
    </p:spTree>
    <p:extLst>
      <p:ext uri="{BB962C8B-B14F-4D97-AF65-F5344CB8AC3E}">
        <p14:creationId xmlns:p14="http://schemas.microsoft.com/office/powerpoint/2010/main" val="3364063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normAutofit/>
          </a:bodyPr>
          <a:lstStyle/>
          <a:p>
            <a:r>
              <a:rPr lang="en-US" sz="2000" dirty="0"/>
              <a:t>Fig. 2b. Protection factor of EI preparation and known antioxidants (BHT and α-</a:t>
            </a:r>
            <a:r>
              <a:rPr lang="en-US" sz="2000" dirty="0" err="1"/>
              <a:t>tocopherol</a:t>
            </a:r>
            <a:r>
              <a:rPr lang="en-US" sz="2000" dirty="0"/>
              <a:t>) as determined by the </a:t>
            </a:r>
            <a:r>
              <a:rPr lang="en-US" sz="2000" dirty="0" err="1"/>
              <a:t>Rancimat</a:t>
            </a:r>
            <a:r>
              <a:rPr lang="en-US" sz="2000" dirty="0"/>
              <a:t> method.</a:t>
            </a:r>
            <a:endParaRPr lang="el-GR" sz="2000" dirty="0"/>
          </a:p>
        </p:txBody>
      </p:sp>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064896" cy="5184576"/>
          </a:xfrm>
          <a:prstGeom prst="rect">
            <a:avLst/>
          </a:prstGeom>
          <a:noFill/>
        </p:spPr>
      </p:pic>
      <p:sp>
        <p:nvSpPr>
          <p:cNvPr id="6" name="Θέση αριθμού διαφάνειας 5"/>
          <p:cNvSpPr>
            <a:spLocks noGrp="1"/>
          </p:cNvSpPr>
          <p:nvPr>
            <p:ph type="sldNum" sz="quarter" idx="12"/>
          </p:nvPr>
        </p:nvSpPr>
        <p:spPr/>
        <p:txBody>
          <a:bodyPr/>
          <a:lstStyle/>
          <a:p>
            <a:fld id="{17B65B91-B37A-4DB0-AB06-957984FF318A}" type="slidenum">
              <a:rPr lang="el-GR" smtClean="0"/>
              <a:t>27</a:t>
            </a:fld>
            <a:endParaRPr lang="el-GR"/>
          </a:p>
        </p:txBody>
      </p:sp>
    </p:spTree>
    <p:extLst>
      <p:ext uri="{BB962C8B-B14F-4D97-AF65-F5344CB8AC3E}">
        <p14:creationId xmlns:p14="http://schemas.microsoft.com/office/powerpoint/2010/main" val="270434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a:solidFill>
            <a:srgbClr val="EAEAEA"/>
          </a:solidFill>
        </p:spPr>
        <p:txBody>
          <a:bodyPr>
            <a:normAutofit/>
          </a:bodyPr>
          <a:lstStyle/>
          <a:p>
            <a:r>
              <a:rPr lang="en-US" sz="3200" dirty="0">
                <a:solidFill>
                  <a:srgbClr val="C00000"/>
                </a:solidFill>
              </a:rPr>
              <a:t>DSC</a:t>
            </a:r>
            <a:endParaRPr lang="el-GR" sz="3200" dirty="0">
              <a:solidFill>
                <a:srgbClr val="C00000"/>
              </a:solidFill>
            </a:endParaRPr>
          </a:p>
        </p:txBody>
      </p:sp>
      <p:sp>
        <p:nvSpPr>
          <p:cNvPr id="3" name="Θέση περιεχομένου 2"/>
          <p:cNvSpPr>
            <a:spLocks noGrp="1"/>
          </p:cNvSpPr>
          <p:nvPr>
            <p:ph idx="1"/>
          </p:nvPr>
        </p:nvSpPr>
        <p:spPr>
          <a:xfrm>
            <a:off x="457200" y="980728"/>
            <a:ext cx="8229600" cy="5145435"/>
          </a:xfrm>
          <a:solidFill>
            <a:srgbClr val="EAEAEA"/>
          </a:solidFill>
        </p:spPr>
        <p:txBody>
          <a:bodyPr>
            <a:normAutofit/>
          </a:bodyPr>
          <a:lstStyle/>
          <a:p>
            <a:r>
              <a:rPr lang="en-US" dirty="0"/>
              <a:t>Thermal oxidative decomposition of AMGE and NMGE, TFE and EI preparations (empty and AMGE or NMGE loaded liposomes) was studied by the DSC method using the onset temperature (To) of curves at the point where the auto-oxidation process begins. </a:t>
            </a:r>
            <a:endParaRPr lang="en-US" dirty="0" smtClean="0"/>
          </a:p>
          <a:p>
            <a:r>
              <a:rPr lang="en-US" dirty="0" smtClean="0"/>
              <a:t>The </a:t>
            </a:r>
            <a:r>
              <a:rPr lang="en-US" dirty="0"/>
              <a:t>results were in line with those reported by other researchers who also suggested that </a:t>
            </a:r>
            <a:r>
              <a:rPr lang="en-US" dirty="0">
                <a:solidFill>
                  <a:srgbClr val="00B050"/>
                </a:solidFill>
              </a:rPr>
              <a:t>NMGE proved low oxidation stability</a:t>
            </a:r>
            <a:r>
              <a:rPr lang="en-US" dirty="0"/>
              <a:t>. </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28</a:t>
            </a:fld>
            <a:endParaRPr lang="el-GR"/>
          </a:p>
        </p:txBody>
      </p:sp>
    </p:spTree>
    <p:extLst>
      <p:ext uri="{BB962C8B-B14F-4D97-AF65-F5344CB8AC3E}">
        <p14:creationId xmlns:p14="http://schemas.microsoft.com/office/powerpoint/2010/main" val="1844003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916833"/>
            <a:ext cx="8229600" cy="3600400"/>
          </a:xfrm>
          <a:solidFill>
            <a:srgbClr val="EAEAEA"/>
          </a:solidFill>
        </p:spPr>
        <p:txBody>
          <a:bodyPr>
            <a:normAutofit fontScale="92500"/>
          </a:bodyPr>
          <a:lstStyle/>
          <a:p>
            <a:r>
              <a:rPr lang="en-US" dirty="0"/>
              <a:t>The oxidative stability of both extracts </a:t>
            </a:r>
            <a:r>
              <a:rPr lang="en-US" dirty="0">
                <a:solidFill>
                  <a:srgbClr val="00B050"/>
                </a:solidFill>
              </a:rPr>
              <a:t>was increased after encapsulation</a:t>
            </a:r>
            <a:r>
              <a:rPr lang="en-US" dirty="0"/>
              <a:t> and depended on the method of preparation used (TFE and EI</a:t>
            </a:r>
            <a:r>
              <a:rPr lang="en-US" dirty="0" smtClean="0"/>
              <a:t>).</a:t>
            </a:r>
          </a:p>
          <a:p>
            <a:endParaRPr lang="en-US" dirty="0"/>
          </a:p>
          <a:p>
            <a:pPr marL="0" indent="0">
              <a:buNone/>
            </a:pPr>
            <a:r>
              <a:rPr lang="en-US" i="1" dirty="0" smtClean="0"/>
              <a:t>The following figures show Thermal </a:t>
            </a:r>
            <a:r>
              <a:rPr lang="en-US" i="1" dirty="0"/>
              <a:t>profile of TFE and EI preparation as determined by the DSC.</a:t>
            </a:r>
          </a:p>
          <a:p>
            <a:endParaRPr lang="el-GR" i="1"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29</a:t>
            </a:fld>
            <a:endParaRPr lang="el-GR"/>
          </a:p>
        </p:txBody>
      </p:sp>
    </p:spTree>
    <p:extLst>
      <p:ext uri="{BB962C8B-B14F-4D97-AF65-F5344CB8AC3E}">
        <p14:creationId xmlns:p14="http://schemas.microsoft.com/office/powerpoint/2010/main" val="8554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908720"/>
            <a:ext cx="8229600" cy="5217443"/>
          </a:xfrm>
          <a:solidFill>
            <a:srgbClr val="EAEAEA"/>
          </a:solidFill>
          <a:ln>
            <a:solidFill>
              <a:schemeClr val="accent6">
                <a:lumMod val="20000"/>
                <a:lumOff val="80000"/>
              </a:schemeClr>
            </a:solidFill>
          </a:ln>
        </p:spPr>
        <p:txBody>
          <a:bodyPr>
            <a:normAutofit/>
          </a:bodyPr>
          <a:lstStyle/>
          <a:p>
            <a:r>
              <a:rPr lang="en-US" dirty="0"/>
              <a:t>During this work, a total mastic gum extract was prepared </a:t>
            </a:r>
            <a:r>
              <a:rPr lang="en-US" dirty="0">
                <a:solidFill>
                  <a:srgbClr val="0070C0"/>
                </a:solidFill>
              </a:rPr>
              <a:t>after removal of the contained insoluble polymer </a:t>
            </a:r>
            <a:r>
              <a:rPr lang="en-US" dirty="0"/>
              <a:t>in order to ameliorate solubility and enhance in vivo activity. </a:t>
            </a:r>
            <a:endParaRPr lang="en-US" dirty="0" smtClean="0"/>
          </a:p>
          <a:p>
            <a:r>
              <a:rPr lang="en-US" dirty="0" smtClean="0"/>
              <a:t>To </a:t>
            </a:r>
            <a:r>
              <a:rPr lang="en-US" dirty="0"/>
              <a:t>overcome the drawbacks (</a:t>
            </a:r>
            <a:r>
              <a:rPr lang="en-US" dirty="0" err="1"/>
              <a:t>i.e</a:t>
            </a:r>
            <a:r>
              <a:rPr lang="en-US" dirty="0"/>
              <a:t> solubility, bioavailability, etc.) of mastic gum extracts (acidic and neutral fraction), </a:t>
            </a:r>
            <a:r>
              <a:rPr lang="en-US" dirty="0">
                <a:solidFill>
                  <a:srgbClr val="FF0000"/>
                </a:solidFill>
              </a:rPr>
              <a:t>the selection of a suitable carrier is crucial</a:t>
            </a:r>
            <a:r>
              <a:rPr lang="en-US" dirty="0"/>
              <a:t>. </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3</a:t>
            </a:fld>
            <a:endParaRPr lang="el-GR"/>
          </a:p>
        </p:txBody>
      </p:sp>
    </p:spTree>
    <p:extLst>
      <p:ext uri="{BB962C8B-B14F-4D97-AF65-F5344CB8AC3E}">
        <p14:creationId xmlns:p14="http://schemas.microsoft.com/office/powerpoint/2010/main" val="4055596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136903" cy="5904656"/>
          </a:xfrm>
          <a:prstGeom prst="rect">
            <a:avLst/>
          </a:prstGeom>
          <a:noFill/>
        </p:spPr>
      </p:pic>
      <p:sp>
        <p:nvSpPr>
          <p:cNvPr id="5" name="Θέση αριθμού διαφάνειας 4"/>
          <p:cNvSpPr>
            <a:spLocks noGrp="1"/>
          </p:cNvSpPr>
          <p:nvPr>
            <p:ph type="sldNum" sz="quarter" idx="12"/>
          </p:nvPr>
        </p:nvSpPr>
        <p:spPr/>
        <p:txBody>
          <a:bodyPr/>
          <a:lstStyle/>
          <a:p>
            <a:fld id="{17B65B91-B37A-4DB0-AB06-957984FF318A}" type="slidenum">
              <a:rPr lang="el-GR" smtClean="0"/>
              <a:t>30</a:t>
            </a:fld>
            <a:endParaRPr lang="el-GR"/>
          </a:p>
        </p:txBody>
      </p:sp>
    </p:spTree>
    <p:extLst>
      <p:ext uri="{BB962C8B-B14F-4D97-AF65-F5344CB8AC3E}">
        <p14:creationId xmlns:p14="http://schemas.microsoft.com/office/powerpoint/2010/main" val="258014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476" y="1951920"/>
            <a:ext cx="7645047" cy="3822523"/>
          </a:xfrm>
          <a:prstGeom prst="rect">
            <a:avLst/>
          </a:prstGeom>
          <a:noFill/>
        </p:spPr>
      </p:pic>
      <p:sp>
        <p:nvSpPr>
          <p:cNvPr id="5" name="Θέση αριθμού διαφάνειας 4"/>
          <p:cNvSpPr>
            <a:spLocks noGrp="1"/>
          </p:cNvSpPr>
          <p:nvPr>
            <p:ph type="sldNum" sz="quarter" idx="12"/>
          </p:nvPr>
        </p:nvSpPr>
        <p:spPr/>
        <p:txBody>
          <a:bodyPr/>
          <a:lstStyle/>
          <a:p>
            <a:fld id="{17B65B91-B37A-4DB0-AB06-957984FF318A}" type="slidenum">
              <a:rPr lang="el-GR" smtClean="0"/>
              <a:t>31</a:t>
            </a:fld>
            <a:endParaRPr lang="el-GR"/>
          </a:p>
        </p:txBody>
      </p:sp>
    </p:spTree>
    <p:extLst>
      <p:ext uri="{BB962C8B-B14F-4D97-AF65-F5344CB8AC3E}">
        <p14:creationId xmlns:p14="http://schemas.microsoft.com/office/powerpoint/2010/main" val="3722520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a:solidFill>
            <a:srgbClr val="EAEAEA"/>
          </a:solidFill>
        </p:spPr>
        <p:txBody>
          <a:bodyPr>
            <a:normAutofit/>
          </a:bodyPr>
          <a:lstStyle/>
          <a:p>
            <a:r>
              <a:rPr lang="en-US" sz="4000" dirty="0">
                <a:solidFill>
                  <a:srgbClr val="C00000"/>
                </a:solidFill>
              </a:rPr>
              <a:t>Antimicrobial activity</a:t>
            </a:r>
            <a:endParaRPr lang="el-GR" sz="4000" dirty="0">
              <a:solidFill>
                <a:srgbClr val="C00000"/>
              </a:solidFill>
            </a:endParaRPr>
          </a:p>
        </p:txBody>
      </p:sp>
      <p:sp>
        <p:nvSpPr>
          <p:cNvPr id="3" name="Θέση περιεχομένου 2"/>
          <p:cNvSpPr>
            <a:spLocks noGrp="1"/>
          </p:cNvSpPr>
          <p:nvPr>
            <p:ph idx="1"/>
          </p:nvPr>
        </p:nvSpPr>
        <p:spPr>
          <a:solidFill>
            <a:srgbClr val="EAEAEA"/>
          </a:solidFill>
        </p:spPr>
        <p:txBody>
          <a:bodyPr>
            <a:normAutofit lnSpcReduction="10000"/>
          </a:bodyPr>
          <a:lstStyle/>
          <a:p>
            <a:r>
              <a:rPr lang="en-US" dirty="0"/>
              <a:t>All tested extracts of mastic, as well as, its acidic and neutral fractions showed a very interesting antimicrobial profile against all 9 assayed microorganisms. </a:t>
            </a:r>
            <a:endParaRPr lang="en-US" dirty="0" smtClean="0"/>
          </a:p>
          <a:p>
            <a:r>
              <a:rPr lang="en-US" dirty="0" smtClean="0"/>
              <a:t>Moreover</a:t>
            </a:r>
            <a:r>
              <a:rPr lang="en-US" dirty="0"/>
              <a:t>, </a:t>
            </a:r>
            <a:r>
              <a:rPr lang="en-US" dirty="0">
                <a:solidFill>
                  <a:srgbClr val="00B050"/>
                </a:solidFill>
              </a:rPr>
              <a:t>the crude extract appeared as the most active</a:t>
            </a:r>
            <a:r>
              <a:rPr lang="en-US" dirty="0"/>
              <a:t>, where it exhibited the strongest activity against Gram positive human pathogenic bacteria (MIC values 0.05-0.20 mg/mL).</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32</a:t>
            </a:fld>
            <a:endParaRPr lang="el-GR"/>
          </a:p>
        </p:txBody>
      </p:sp>
    </p:spTree>
    <p:extLst>
      <p:ext uri="{BB962C8B-B14F-4D97-AF65-F5344CB8AC3E}">
        <p14:creationId xmlns:p14="http://schemas.microsoft.com/office/powerpoint/2010/main" val="479381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a:solidFill>
            <a:srgbClr val="EAEAEA"/>
          </a:solidFill>
        </p:spPr>
        <p:txBody>
          <a:bodyPr>
            <a:normAutofit/>
          </a:bodyPr>
          <a:lstStyle/>
          <a:p>
            <a:r>
              <a:rPr lang="en-US" sz="2400" i="1" dirty="0"/>
              <a:t>Antimicrobial activity MIC (mg/ml) of the mastic </a:t>
            </a:r>
            <a:r>
              <a:rPr lang="en-US" sz="2400" i="1" dirty="0" smtClean="0"/>
              <a:t>gum</a:t>
            </a:r>
            <a:endParaRPr lang="el-GR" sz="24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386412808"/>
              </p:ext>
            </p:extLst>
          </p:nvPr>
        </p:nvGraphicFramePr>
        <p:xfrm>
          <a:off x="395532" y="980729"/>
          <a:ext cx="8280924" cy="5184577"/>
        </p:xfrm>
        <a:graphic>
          <a:graphicData uri="http://schemas.openxmlformats.org/drawingml/2006/table">
            <a:tbl>
              <a:tblPr firstRow="1" firstCol="1" lastRow="1" lastCol="1" bandRow="1" bandCol="1"/>
              <a:tblGrid>
                <a:gridCol w="1887789"/>
                <a:gridCol w="741011"/>
                <a:gridCol w="649023"/>
                <a:gridCol w="649023"/>
                <a:gridCol w="649023"/>
                <a:gridCol w="741011"/>
                <a:gridCol w="741011"/>
                <a:gridCol w="741011"/>
                <a:gridCol w="741011"/>
                <a:gridCol w="741011"/>
              </a:tblGrid>
              <a:tr h="1938986">
                <a:tc>
                  <a:txBody>
                    <a:bodyPr/>
                    <a:lstStyle/>
                    <a:p>
                      <a:pPr algn="ctr">
                        <a:lnSpc>
                          <a:spcPct val="150000"/>
                        </a:lnSpc>
                        <a:spcAft>
                          <a:spcPts val="0"/>
                        </a:spcAft>
                      </a:pPr>
                      <a:r>
                        <a:rPr lang="en-US" sz="1200" i="1">
                          <a:effectLst/>
                          <a:latin typeface="Times New Roman"/>
                          <a:ea typeface="MS Mincho"/>
                          <a:cs typeface="Arial"/>
                        </a:rPr>
                        <a:t> </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S. aureus</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S. epidermidis</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P. aeruginosa</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E. cloacae</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K. pnaumioniae</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E. coli</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C. albicans</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C. tropicalis</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i="1">
                          <a:effectLst/>
                          <a:latin typeface="Times New Roman"/>
                          <a:ea typeface="MS Mincho"/>
                          <a:cs typeface="Arial"/>
                        </a:rPr>
                        <a:t>C. glabrata</a:t>
                      </a:r>
                      <a:endParaRPr lang="el-GR" sz="1200">
                        <a:effectLst/>
                        <a:latin typeface="Times New Roman"/>
                        <a:ea typeface="MS Mincho"/>
                        <a:cs typeface="Arial"/>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20">
                <a:tc>
                  <a:txBody>
                    <a:bodyPr/>
                    <a:lstStyle/>
                    <a:p>
                      <a:pPr algn="ctr">
                        <a:lnSpc>
                          <a:spcPct val="150000"/>
                        </a:lnSpc>
                        <a:spcAft>
                          <a:spcPts val="0"/>
                        </a:spcAft>
                      </a:pPr>
                      <a:r>
                        <a:rPr lang="en-US" sz="1200" b="1">
                          <a:effectLst/>
                          <a:latin typeface="Times New Roman"/>
                          <a:ea typeface="MS Mincho"/>
                          <a:cs typeface="Arial"/>
                        </a:rPr>
                        <a:t>crude extract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0.04</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0.05</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0.21</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dirty="0">
                          <a:effectLst/>
                          <a:latin typeface="Times New Roman"/>
                          <a:ea typeface="MS Mincho"/>
                          <a:cs typeface="Arial"/>
                        </a:rPr>
                        <a:t>0.25</a:t>
                      </a:r>
                      <a:endParaRPr lang="el-GR" sz="1200" dirty="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0.34</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0.18</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0.73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0.56</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0.32</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20">
                <a:tc>
                  <a:txBody>
                    <a:bodyPr/>
                    <a:lstStyle/>
                    <a:p>
                      <a:pPr algn="ctr">
                        <a:lnSpc>
                          <a:spcPct val="150000"/>
                        </a:lnSpc>
                        <a:spcAft>
                          <a:spcPts val="0"/>
                        </a:spcAft>
                      </a:pPr>
                      <a:r>
                        <a:rPr lang="en-US" sz="1200" b="1">
                          <a:effectLst/>
                          <a:latin typeface="Times New Roman"/>
                          <a:ea typeface="MS Mincho"/>
                          <a:cs typeface="Arial"/>
                        </a:rPr>
                        <a:t>acidic fraction</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0.19</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0.20</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0.27</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0.38</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0.47</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0.25</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1.10</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0.98</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0.78</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20">
                <a:tc>
                  <a:txBody>
                    <a:bodyPr/>
                    <a:lstStyle/>
                    <a:p>
                      <a:pPr algn="ctr">
                        <a:lnSpc>
                          <a:spcPct val="150000"/>
                        </a:lnSpc>
                        <a:spcAft>
                          <a:spcPts val="0"/>
                        </a:spcAft>
                      </a:pPr>
                      <a:r>
                        <a:rPr lang="en-US" sz="1200" b="1">
                          <a:effectLst/>
                          <a:latin typeface="Times New Roman"/>
                          <a:ea typeface="MS Mincho"/>
                          <a:cs typeface="Arial"/>
                        </a:rPr>
                        <a:t>neutral fraction</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0.45</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0.52</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0.73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0.88</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1.00</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0.64</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1.25</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1.00</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0.85</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92">
                <a:tc>
                  <a:txBody>
                    <a:bodyPr/>
                    <a:lstStyle/>
                    <a:p>
                      <a:pPr algn="ctr">
                        <a:lnSpc>
                          <a:spcPct val="150000"/>
                        </a:lnSpc>
                        <a:spcAft>
                          <a:spcPts val="0"/>
                        </a:spcAft>
                      </a:pPr>
                      <a:r>
                        <a:rPr lang="en-US" sz="1200">
                          <a:effectLst/>
                          <a:latin typeface="Times New Roman"/>
                          <a:ea typeface="MS Mincho"/>
                          <a:cs typeface="Arial"/>
                        </a:rPr>
                        <a:t>amphotericin</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0.5·10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0.4·10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18">
                <a:tc>
                  <a:txBody>
                    <a:bodyPr/>
                    <a:lstStyle/>
                    <a:p>
                      <a:pPr algn="ctr">
                        <a:lnSpc>
                          <a:spcPct val="150000"/>
                        </a:lnSpc>
                        <a:spcAft>
                          <a:spcPts val="0"/>
                        </a:spcAft>
                      </a:pPr>
                      <a:r>
                        <a:rPr lang="en-US" sz="1200">
                          <a:effectLst/>
                          <a:latin typeface="Times New Roman"/>
                          <a:ea typeface="MS Mincho"/>
                          <a:cs typeface="Arial"/>
                        </a:rPr>
                        <a:t>5-flucytocine</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 </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0.1·10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621">
                <a:tc>
                  <a:txBody>
                    <a:bodyPr/>
                    <a:lstStyle/>
                    <a:p>
                      <a:pPr algn="ctr">
                        <a:lnSpc>
                          <a:spcPct val="150000"/>
                        </a:lnSpc>
                        <a:spcAft>
                          <a:spcPts val="0"/>
                        </a:spcAft>
                      </a:pPr>
                      <a:r>
                        <a:rPr lang="en-US" sz="1200">
                          <a:effectLst/>
                          <a:latin typeface="Times New Roman"/>
                          <a:ea typeface="MS Mincho"/>
                          <a:cs typeface="Arial"/>
                        </a:rPr>
                        <a:t>amoxicillin with clavulanic acid</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0.5·10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5.0·10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1.0·10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1.6·10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1.2·10</a:t>
                      </a:r>
                      <a:r>
                        <a:rPr lang="en-US" sz="1000" baseline="30000">
                          <a:effectLst/>
                          <a:latin typeface="Times New Roman"/>
                          <a:ea typeface="MS Mincho"/>
                          <a:cs typeface="Arial"/>
                        </a:rPr>
                        <a:t>-3</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a:effectLst/>
                          <a:latin typeface="Times New Roman"/>
                          <a:ea typeface="MS Mincho"/>
                          <a:cs typeface="Arial"/>
                        </a:rPr>
                        <a:t>-</a:t>
                      </a:r>
                      <a:endParaRPr lang="el-GR" sz="120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dirty="0">
                          <a:effectLst/>
                          <a:latin typeface="Times New Roman"/>
                          <a:ea typeface="MS Mincho"/>
                          <a:cs typeface="Arial"/>
                        </a:rPr>
                        <a:t>-</a:t>
                      </a:r>
                      <a:endParaRPr lang="el-GR" sz="1200" dirty="0">
                        <a:effectLst/>
                        <a:latin typeface="Times New Roman"/>
                        <a:ea typeface="MS Mincho"/>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fld id="{17B65B91-B37A-4DB0-AB06-957984FF318A}" type="slidenum">
              <a:rPr lang="el-GR" smtClean="0"/>
              <a:t>33</a:t>
            </a:fld>
            <a:endParaRPr lang="el-GR"/>
          </a:p>
        </p:txBody>
      </p:sp>
    </p:spTree>
    <p:extLst>
      <p:ext uri="{BB962C8B-B14F-4D97-AF65-F5344CB8AC3E}">
        <p14:creationId xmlns:p14="http://schemas.microsoft.com/office/powerpoint/2010/main" val="394690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a:solidFill>
            <a:srgbClr val="EAEAEA"/>
          </a:solidFill>
        </p:spPr>
        <p:txBody>
          <a:bodyPr/>
          <a:lstStyle/>
          <a:p>
            <a:r>
              <a:rPr lang="en-US" dirty="0">
                <a:solidFill>
                  <a:srgbClr val="C00000"/>
                </a:solidFill>
              </a:rPr>
              <a:t>Conclusion</a:t>
            </a:r>
            <a:endParaRPr lang="el-GR" dirty="0">
              <a:solidFill>
                <a:srgbClr val="C00000"/>
              </a:solidFill>
            </a:endParaRPr>
          </a:p>
        </p:txBody>
      </p:sp>
      <p:sp>
        <p:nvSpPr>
          <p:cNvPr id="3" name="Θέση περιεχομένου 2"/>
          <p:cNvSpPr>
            <a:spLocks noGrp="1"/>
          </p:cNvSpPr>
          <p:nvPr>
            <p:ph idx="1"/>
          </p:nvPr>
        </p:nvSpPr>
        <p:spPr>
          <a:xfrm>
            <a:off x="457200" y="1124744"/>
            <a:ext cx="8229600" cy="5001419"/>
          </a:xfrm>
          <a:solidFill>
            <a:srgbClr val="EAEAEA"/>
          </a:solidFill>
        </p:spPr>
        <p:txBody>
          <a:bodyPr>
            <a:normAutofit fontScale="92500" lnSpcReduction="20000"/>
          </a:bodyPr>
          <a:lstStyle/>
          <a:p>
            <a:r>
              <a:rPr lang="en-US" dirty="0"/>
              <a:t>During current study, colloidal systems (liposomes) containing AMGE and NMGE </a:t>
            </a:r>
            <a:r>
              <a:rPr lang="en-US" dirty="0">
                <a:solidFill>
                  <a:srgbClr val="92D050"/>
                </a:solidFill>
              </a:rPr>
              <a:t>were successfully prepared with three different methods (TFE, FT, EI</a:t>
            </a:r>
            <a:r>
              <a:rPr lang="en-US" dirty="0"/>
              <a:t>). </a:t>
            </a:r>
            <a:endParaRPr lang="en-US" dirty="0" smtClean="0"/>
          </a:p>
          <a:p>
            <a:r>
              <a:rPr lang="en-US" dirty="0" smtClean="0"/>
              <a:t>The </a:t>
            </a:r>
            <a:r>
              <a:rPr lang="en-US" dirty="0"/>
              <a:t>comparison of preparation methods (using their physicochemical properties) revealed that lipid based carriers prepared </a:t>
            </a:r>
            <a:r>
              <a:rPr lang="en-US" dirty="0">
                <a:solidFill>
                  <a:srgbClr val="0070C0"/>
                </a:solidFill>
              </a:rPr>
              <a:t>by the TFE and EI </a:t>
            </a:r>
            <a:r>
              <a:rPr lang="en-US" dirty="0"/>
              <a:t>methods showed better encapsulating efficiency</a:t>
            </a:r>
            <a:r>
              <a:rPr lang="en-US" dirty="0" smtClean="0"/>
              <a:t>.</a:t>
            </a:r>
          </a:p>
          <a:p>
            <a:r>
              <a:rPr lang="en-US" dirty="0" smtClean="0"/>
              <a:t>From </a:t>
            </a:r>
            <a:r>
              <a:rPr lang="en-US" dirty="0"/>
              <a:t>the experimental results it is concluded that </a:t>
            </a:r>
            <a:r>
              <a:rPr lang="en-US" dirty="0">
                <a:solidFill>
                  <a:srgbClr val="FF0000"/>
                </a:solidFill>
              </a:rPr>
              <a:t>the method of preparation </a:t>
            </a:r>
            <a:r>
              <a:rPr lang="en-US" dirty="0"/>
              <a:t>has an impact on the release rate of constituents (i.e. </a:t>
            </a:r>
            <a:r>
              <a:rPr lang="en-US" dirty="0" err="1"/>
              <a:t>terpenes</a:t>
            </a:r>
            <a:r>
              <a:rPr lang="en-US" dirty="0"/>
              <a:t>, </a:t>
            </a:r>
            <a:r>
              <a:rPr lang="en-US" dirty="0" err="1"/>
              <a:t>pinenes</a:t>
            </a:r>
            <a:r>
              <a:rPr lang="en-US" dirty="0"/>
              <a:t>, etc.).</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34</a:t>
            </a:fld>
            <a:endParaRPr lang="el-GR"/>
          </a:p>
        </p:txBody>
      </p:sp>
    </p:spTree>
    <p:extLst>
      <p:ext uri="{BB962C8B-B14F-4D97-AF65-F5344CB8AC3E}">
        <p14:creationId xmlns:p14="http://schemas.microsoft.com/office/powerpoint/2010/main" val="2501244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solidFill>
            <a:srgbClr val="EAEAEA"/>
          </a:solidFill>
        </p:spPr>
        <p:txBody>
          <a:bodyPr/>
          <a:lstStyle/>
          <a:p>
            <a:r>
              <a:rPr lang="en-US" dirty="0"/>
              <a:t>The encapsulated fractions of mastic gum (</a:t>
            </a:r>
            <a:r>
              <a:rPr lang="en-US" dirty="0">
                <a:solidFill>
                  <a:srgbClr val="FF0000"/>
                </a:solidFill>
              </a:rPr>
              <a:t>especially the acidic one</a:t>
            </a:r>
            <a:r>
              <a:rPr lang="en-US" dirty="0"/>
              <a:t>) presented higher antioxidant activity in comparison to the non-encapsulated ones.</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35</a:t>
            </a:fld>
            <a:endParaRPr lang="el-GR"/>
          </a:p>
        </p:txBody>
      </p:sp>
    </p:spTree>
    <p:extLst>
      <p:ext uri="{BB962C8B-B14F-4D97-AF65-F5344CB8AC3E}">
        <p14:creationId xmlns:p14="http://schemas.microsoft.com/office/powerpoint/2010/main" val="1358527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lstStyle/>
          <a:p>
            <a:r>
              <a:rPr lang="en-US" dirty="0">
                <a:solidFill>
                  <a:srgbClr val="C00000"/>
                </a:solidFill>
              </a:rPr>
              <a:t>Acknowledgements</a:t>
            </a:r>
            <a:endParaRPr lang="el-GR" dirty="0">
              <a:solidFill>
                <a:srgbClr val="C00000"/>
              </a:solidFill>
            </a:endParaRPr>
          </a:p>
        </p:txBody>
      </p:sp>
      <p:sp>
        <p:nvSpPr>
          <p:cNvPr id="3" name="Θέση περιεχομένου 2"/>
          <p:cNvSpPr>
            <a:spLocks noGrp="1"/>
          </p:cNvSpPr>
          <p:nvPr>
            <p:ph idx="1"/>
          </p:nvPr>
        </p:nvSpPr>
        <p:spPr>
          <a:solidFill>
            <a:srgbClr val="EAEAEA"/>
          </a:solidFill>
        </p:spPr>
        <p:txBody>
          <a:bodyPr/>
          <a:lstStyle/>
          <a:p>
            <a:pPr marL="0" indent="0">
              <a:buNone/>
            </a:pPr>
            <a:r>
              <a:rPr lang="en-US" i="1" dirty="0"/>
              <a:t>The study has been co-funded by 75% from E.E. and 25% from the Greek Government under the framework of the Education and Initial Vocational Training Program-Archimedes III.</a:t>
            </a:r>
            <a:endParaRPr lang="el-GR" i="1"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36</a:t>
            </a:fld>
            <a:endParaRPr lang="el-GR"/>
          </a:p>
        </p:txBody>
      </p:sp>
    </p:spTree>
    <p:extLst>
      <p:ext uri="{BB962C8B-B14F-4D97-AF65-F5344CB8AC3E}">
        <p14:creationId xmlns:p14="http://schemas.microsoft.com/office/powerpoint/2010/main" val="312536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88640"/>
            <a:ext cx="8229600" cy="5937523"/>
          </a:xfrm>
          <a:solidFill>
            <a:srgbClr val="EAEAEA"/>
          </a:solidFill>
        </p:spPr>
        <p:txBody>
          <a:bodyPr>
            <a:normAutofit/>
          </a:bodyPr>
          <a:lstStyle/>
          <a:p>
            <a:r>
              <a:rPr lang="en-US" dirty="0"/>
              <a:t>Three different methods of preparation, </a:t>
            </a:r>
            <a:r>
              <a:rPr lang="en-US" dirty="0">
                <a:solidFill>
                  <a:srgbClr val="FF0000"/>
                </a:solidFill>
              </a:rPr>
              <a:t>thin-film evaporation</a:t>
            </a:r>
            <a:r>
              <a:rPr lang="en-US" dirty="0"/>
              <a:t>, </a:t>
            </a:r>
            <a:r>
              <a:rPr lang="en-US" dirty="0">
                <a:solidFill>
                  <a:srgbClr val="00B050"/>
                </a:solidFill>
              </a:rPr>
              <a:t>freezing-thawing</a:t>
            </a:r>
            <a:r>
              <a:rPr lang="en-US" dirty="0"/>
              <a:t>, and </a:t>
            </a:r>
            <a:r>
              <a:rPr lang="en-US" dirty="0">
                <a:solidFill>
                  <a:srgbClr val="0070C0"/>
                </a:solidFill>
              </a:rPr>
              <a:t>ethanol injection </a:t>
            </a:r>
            <a:r>
              <a:rPr lang="en-US" dirty="0" smtClean="0"/>
              <a:t>were </a:t>
            </a:r>
            <a:r>
              <a:rPr lang="en-US" dirty="0"/>
              <a:t>used for the preparation of liposomes consisting of </a:t>
            </a:r>
            <a:r>
              <a:rPr lang="en-US" dirty="0" err="1"/>
              <a:t>phosphatidylcholine</a:t>
            </a:r>
            <a:r>
              <a:rPr lang="en-US" dirty="0"/>
              <a:t> (PC) and cholesterol (CH</a:t>
            </a:r>
            <a:r>
              <a:rPr lang="en-US" dirty="0" smtClean="0"/>
              <a:t>).</a:t>
            </a:r>
          </a:p>
          <a:p>
            <a:r>
              <a:rPr lang="en-US" dirty="0"/>
              <a:t>For the determination of the antioxidant activity two methods were used: </a:t>
            </a:r>
            <a:endParaRPr lang="en-US" dirty="0" smtClean="0"/>
          </a:p>
          <a:p>
            <a:pPr>
              <a:buFont typeface="Wingdings" panose="05000000000000000000" pitchFamily="2" charset="2"/>
              <a:buChar char="ü"/>
            </a:pPr>
            <a:r>
              <a:rPr lang="en-US" dirty="0"/>
              <a:t>I) </a:t>
            </a:r>
            <a:r>
              <a:rPr lang="en-US" dirty="0">
                <a:solidFill>
                  <a:srgbClr val="7030A0"/>
                </a:solidFill>
              </a:rPr>
              <a:t>The </a:t>
            </a:r>
            <a:r>
              <a:rPr lang="en-US" dirty="0" err="1">
                <a:solidFill>
                  <a:srgbClr val="7030A0"/>
                </a:solidFill>
              </a:rPr>
              <a:t>Rancimat</a:t>
            </a:r>
            <a:r>
              <a:rPr lang="en-US" dirty="0">
                <a:solidFill>
                  <a:srgbClr val="7030A0"/>
                </a:solidFill>
              </a:rPr>
              <a:t> method </a:t>
            </a:r>
            <a:r>
              <a:rPr lang="en-US" dirty="0"/>
              <a:t>where the protection factor was determined for each sample and compared with known antioxidants. </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4</a:t>
            </a:fld>
            <a:endParaRPr lang="el-GR"/>
          </a:p>
        </p:txBody>
      </p:sp>
    </p:spTree>
    <p:extLst>
      <p:ext uri="{BB962C8B-B14F-4D97-AF65-F5344CB8AC3E}">
        <p14:creationId xmlns:p14="http://schemas.microsoft.com/office/powerpoint/2010/main" val="248310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836712"/>
            <a:ext cx="8229600" cy="5289451"/>
          </a:xfrm>
          <a:solidFill>
            <a:srgbClr val="EAEAEA"/>
          </a:solidFill>
        </p:spPr>
        <p:txBody>
          <a:bodyPr/>
          <a:lstStyle/>
          <a:p>
            <a:pPr>
              <a:buFont typeface="Wingdings" panose="05000000000000000000" pitchFamily="2" charset="2"/>
              <a:buChar char="ü"/>
            </a:pPr>
            <a:r>
              <a:rPr lang="en-US" dirty="0"/>
              <a:t>II) </a:t>
            </a:r>
            <a:r>
              <a:rPr lang="en-US" dirty="0">
                <a:solidFill>
                  <a:srgbClr val="FF0000"/>
                </a:solidFill>
              </a:rPr>
              <a:t>Differential Scanning </a:t>
            </a:r>
            <a:r>
              <a:rPr lang="en-US" dirty="0" err="1">
                <a:solidFill>
                  <a:srgbClr val="FF0000"/>
                </a:solidFill>
              </a:rPr>
              <a:t>Calorimetry</a:t>
            </a:r>
            <a:r>
              <a:rPr lang="en-US" dirty="0">
                <a:solidFill>
                  <a:srgbClr val="FF0000"/>
                </a:solidFill>
              </a:rPr>
              <a:t> (DSC) </a:t>
            </a:r>
            <a:r>
              <a:rPr lang="en-US" dirty="0"/>
              <a:t>where the temperature of oxidation for each sample was determined. </a:t>
            </a:r>
            <a:endParaRPr lang="en-US" dirty="0" smtClean="0"/>
          </a:p>
          <a:p>
            <a:r>
              <a:rPr lang="en-US" dirty="0" smtClean="0">
                <a:solidFill>
                  <a:srgbClr val="7030A0"/>
                </a:solidFill>
              </a:rPr>
              <a:t>The </a:t>
            </a:r>
            <a:r>
              <a:rPr lang="en-US" dirty="0">
                <a:solidFill>
                  <a:srgbClr val="7030A0"/>
                </a:solidFill>
              </a:rPr>
              <a:t>crude extract (</a:t>
            </a:r>
            <a:r>
              <a:rPr lang="en-US" dirty="0" err="1">
                <a:solidFill>
                  <a:srgbClr val="7030A0"/>
                </a:solidFill>
              </a:rPr>
              <a:t>EtOAc-MeOH</a:t>
            </a:r>
            <a:r>
              <a:rPr lang="en-US" dirty="0">
                <a:solidFill>
                  <a:srgbClr val="7030A0"/>
                </a:solidFill>
              </a:rPr>
              <a:t>) </a:t>
            </a:r>
            <a:r>
              <a:rPr lang="en-US" dirty="0"/>
              <a:t>of mastic, as well as, its acidic and neutral fractions was assayed against a panel of 9 human and food pathogenic gram (±) bacteria and fungi.</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5</a:t>
            </a:fld>
            <a:endParaRPr lang="el-GR"/>
          </a:p>
        </p:txBody>
      </p:sp>
    </p:spTree>
    <p:extLst>
      <p:ext uri="{BB962C8B-B14F-4D97-AF65-F5344CB8AC3E}">
        <p14:creationId xmlns:p14="http://schemas.microsoft.com/office/powerpoint/2010/main" val="282591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a:solidFill>
            <a:srgbClr val="EAEAEA"/>
          </a:solidFill>
        </p:spPr>
        <p:txBody>
          <a:bodyPr/>
          <a:lstStyle/>
          <a:p>
            <a:r>
              <a:rPr lang="en-US" dirty="0">
                <a:solidFill>
                  <a:srgbClr val="FF0000"/>
                </a:solidFill>
              </a:rPr>
              <a:t>Methods of characterization</a:t>
            </a:r>
            <a:endParaRPr lang="el-GR" dirty="0">
              <a:solidFill>
                <a:srgbClr val="FF0000"/>
              </a:solidFill>
            </a:endParaRPr>
          </a:p>
        </p:txBody>
      </p:sp>
      <p:sp>
        <p:nvSpPr>
          <p:cNvPr id="3" name="Θέση περιεχομένου 2"/>
          <p:cNvSpPr>
            <a:spLocks noGrp="1"/>
          </p:cNvSpPr>
          <p:nvPr>
            <p:ph idx="1"/>
          </p:nvPr>
        </p:nvSpPr>
        <p:spPr>
          <a:xfrm>
            <a:off x="457200" y="1844824"/>
            <a:ext cx="8229600" cy="4281339"/>
          </a:xfrm>
          <a:solidFill>
            <a:srgbClr val="EAEAEA"/>
          </a:solidFill>
        </p:spPr>
        <p:txBody>
          <a:bodyPr/>
          <a:lstStyle/>
          <a:p>
            <a:r>
              <a:rPr lang="en-US" u="sng" dirty="0">
                <a:solidFill>
                  <a:srgbClr val="00B050"/>
                </a:solidFill>
              </a:rPr>
              <a:t>FT-IR</a:t>
            </a:r>
            <a:endParaRPr lang="el-GR" u="sng" dirty="0" smtClean="0">
              <a:solidFill>
                <a:srgbClr val="00B050"/>
              </a:solidFill>
            </a:endParaRPr>
          </a:p>
          <a:p>
            <a:pPr>
              <a:buFont typeface="Wingdings" panose="05000000000000000000" pitchFamily="2" charset="2"/>
              <a:buChar char="ü"/>
            </a:pPr>
            <a:r>
              <a:rPr lang="en-US" dirty="0"/>
              <a:t>Spectra in the transmission mode were carried out at the region of 4000-400 </a:t>
            </a:r>
            <a:r>
              <a:rPr lang="en-US" dirty="0" smtClean="0">
                <a:latin typeface="Calibri" panose="020F0502020204030204" pitchFamily="34" charset="0"/>
                <a:ea typeface="MS Mincho"/>
                <a:cs typeface="Arial"/>
              </a:rPr>
              <a:t>cm</a:t>
            </a:r>
            <a:r>
              <a:rPr lang="en-US" baseline="30000" dirty="0" smtClean="0">
                <a:latin typeface="Calibri" panose="020F0502020204030204" pitchFamily="34" charset="0"/>
                <a:ea typeface="MS Mincho"/>
                <a:cs typeface="Arial"/>
              </a:rPr>
              <a:t>-1</a:t>
            </a:r>
            <a:r>
              <a:rPr lang="en-US" dirty="0" smtClean="0"/>
              <a:t>. </a:t>
            </a:r>
            <a:r>
              <a:rPr lang="en-US" dirty="0"/>
              <a:t>Potassium bromide (</a:t>
            </a:r>
            <a:r>
              <a:rPr lang="en-US" dirty="0" err="1"/>
              <a:t>KBr</a:t>
            </a:r>
            <a:r>
              <a:rPr lang="en-US" dirty="0"/>
              <a:t>) pellets were prepared by gently mixing 6 mg sample powder with 120 mg </a:t>
            </a:r>
            <a:r>
              <a:rPr lang="en-US" dirty="0" err="1"/>
              <a:t>KBr</a:t>
            </a:r>
            <a:r>
              <a:rPr lang="en-US" dirty="0"/>
              <a:t> using an hydraulic press.</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6</a:t>
            </a:fld>
            <a:endParaRPr lang="el-GR"/>
          </a:p>
        </p:txBody>
      </p:sp>
    </p:spTree>
    <p:extLst>
      <p:ext uri="{BB962C8B-B14F-4D97-AF65-F5344CB8AC3E}">
        <p14:creationId xmlns:p14="http://schemas.microsoft.com/office/powerpoint/2010/main" val="1301065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solidFill>
            <a:srgbClr val="EAEAEA"/>
          </a:solidFill>
        </p:spPr>
        <p:txBody>
          <a:bodyPr>
            <a:normAutofit/>
          </a:bodyPr>
          <a:lstStyle/>
          <a:p>
            <a:r>
              <a:rPr lang="en-US" u="sng" dirty="0" smtClean="0">
                <a:solidFill>
                  <a:srgbClr val="00B050"/>
                </a:solidFill>
              </a:rPr>
              <a:t>SEM</a:t>
            </a:r>
          </a:p>
          <a:p>
            <a:pPr>
              <a:buFont typeface="Wingdings" panose="05000000000000000000" pitchFamily="2" charset="2"/>
              <a:buChar char="ü"/>
            </a:pPr>
            <a:r>
              <a:rPr lang="en-US" dirty="0"/>
              <a:t>Samples were lyophilized, coated with gold and palladium using a vacuum evaporator, and examined using SEM at 20 kV accelerating voltage</a:t>
            </a:r>
            <a:r>
              <a:rPr lang="en-US" dirty="0" smtClean="0"/>
              <a:t>.</a:t>
            </a:r>
          </a:p>
          <a:p>
            <a:r>
              <a:rPr lang="en-US" u="sng" dirty="0" smtClean="0">
                <a:solidFill>
                  <a:srgbClr val="00B050"/>
                </a:solidFill>
              </a:rPr>
              <a:t>Size distribution</a:t>
            </a:r>
          </a:p>
          <a:p>
            <a:pPr>
              <a:buFont typeface="Wingdings" panose="05000000000000000000" pitchFamily="2" charset="2"/>
              <a:buChar char="ü"/>
            </a:pPr>
            <a:r>
              <a:rPr lang="en-US" dirty="0"/>
              <a:t>Liposomes particle size was analyzed at </a:t>
            </a:r>
            <a:r>
              <a:rPr lang="en-US" dirty="0" smtClean="0">
                <a:latin typeface="Times New Roman"/>
                <a:ea typeface="MS Mincho"/>
                <a:cs typeface="Arial"/>
              </a:rPr>
              <a:t> </a:t>
            </a:r>
            <a:r>
              <a:rPr lang="en-US" dirty="0">
                <a:latin typeface="Calibri" panose="020F0502020204030204" pitchFamily="34" charset="0"/>
                <a:ea typeface="MS Mincho"/>
                <a:cs typeface="Arial"/>
              </a:rPr>
              <a:t>25</a:t>
            </a:r>
            <a:r>
              <a:rPr lang="en-US" dirty="0">
                <a:latin typeface="Times New Roman"/>
                <a:ea typeface="MS Mincho"/>
                <a:cs typeface="Arial"/>
              </a:rPr>
              <a:t>º</a:t>
            </a:r>
            <a:r>
              <a:rPr lang="en-US" dirty="0">
                <a:latin typeface="Calibri" panose="020F0502020204030204" pitchFamily="34" charset="0"/>
                <a:ea typeface="MS Mincho"/>
                <a:cs typeface="Arial"/>
              </a:rPr>
              <a:t>C</a:t>
            </a:r>
            <a:r>
              <a:rPr lang="en-US" dirty="0">
                <a:latin typeface="Times New Roman"/>
                <a:ea typeface="MS Mincho"/>
                <a:cs typeface="Arial"/>
              </a:rPr>
              <a:t>.</a:t>
            </a:r>
            <a:endParaRPr lang="el-GR" dirty="0"/>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7</a:t>
            </a:fld>
            <a:endParaRPr lang="el-GR"/>
          </a:p>
        </p:txBody>
      </p:sp>
    </p:spTree>
    <p:extLst>
      <p:ext uri="{BB962C8B-B14F-4D97-AF65-F5344CB8AC3E}">
        <p14:creationId xmlns:p14="http://schemas.microsoft.com/office/powerpoint/2010/main" val="29779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EAEAEA"/>
          </a:solidFill>
        </p:spPr>
        <p:txBody>
          <a:bodyPr>
            <a:normAutofit fontScale="90000"/>
          </a:bodyPr>
          <a:lstStyle/>
          <a:p>
            <a:r>
              <a:rPr lang="en-US" dirty="0">
                <a:solidFill>
                  <a:srgbClr val="FF0000"/>
                </a:solidFill>
              </a:rPr>
              <a:t>Methods for determining antioxidant activity</a:t>
            </a:r>
            <a:endParaRPr lang="el-GR" dirty="0">
              <a:solidFill>
                <a:srgbClr val="FF0000"/>
              </a:solidFill>
            </a:endParaRPr>
          </a:p>
        </p:txBody>
      </p:sp>
      <p:sp>
        <p:nvSpPr>
          <p:cNvPr id="3" name="Θέση περιεχομένου 2"/>
          <p:cNvSpPr>
            <a:spLocks noGrp="1"/>
          </p:cNvSpPr>
          <p:nvPr>
            <p:ph idx="1"/>
          </p:nvPr>
        </p:nvSpPr>
        <p:spPr>
          <a:solidFill>
            <a:srgbClr val="EAEAEA"/>
          </a:solidFill>
        </p:spPr>
        <p:txBody>
          <a:bodyPr>
            <a:normAutofit lnSpcReduction="10000"/>
          </a:bodyPr>
          <a:lstStyle/>
          <a:p>
            <a:r>
              <a:rPr lang="en-US" dirty="0" err="1" smtClean="0">
                <a:solidFill>
                  <a:srgbClr val="00B050"/>
                </a:solidFill>
              </a:rPr>
              <a:t>Rancimat</a:t>
            </a:r>
            <a:endParaRPr lang="en-US" dirty="0" smtClean="0">
              <a:solidFill>
                <a:srgbClr val="00B050"/>
              </a:solidFill>
            </a:endParaRPr>
          </a:p>
          <a:p>
            <a:pPr>
              <a:buFont typeface="Wingdings" panose="05000000000000000000" pitchFamily="2" charset="2"/>
              <a:buChar char="ü"/>
            </a:pPr>
            <a:r>
              <a:rPr lang="en-US" dirty="0"/>
              <a:t>About 3.0 g of sample oil were weighed into the glass vessel and the appropriate amount for each sample liposome or known antioxidant (BHT or α-</a:t>
            </a:r>
            <a:r>
              <a:rPr lang="en-US" dirty="0" err="1"/>
              <a:t>tocopherol</a:t>
            </a:r>
            <a:r>
              <a:rPr lang="en-US" dirty="0"/>
              <a:t>) was added</a:t>
            </a:r>
            <a:r>
              <a:rPr lang="en-US" dirty="0" smtClean="0"/>
              <a:t>.</a:t>
            </a:r>
          </a:p>
          <a:p>
            <a:pPr>
              <a:buFont typeface="Wingdings" panose="05000000000000000000" pitchFamily="2" charset="2"/>
              <a:buChar char="ü"/>
            </a:pPr>
            <a:r>
              <a:rPr lang="en-US" dirty="0" smtClean="0"/>
              <a:t> </a:t>
            </a:r>
            <a:r>
              <a:rPr lang="en-US" dirty="0"/>
              <a:t>The conditions were set at 90 </a:t>
            </a:r>
            <a:r>
              <a:rPr lang="en-US" dirty="0">
                <a:solidFill>
                  <a:prstClr val="black"/>
                </a:solidFill>
                <a:latin typeface="Times New Roman"/>
                <a:ea typeface="MS Mincho"/>
                <a:cs typeface="Arial"/>
              </a:rPr>
              <a:t>º</a:t>
            </a:r>
            <a:r>
              <a:rPr lang="en-US" dirty="0">
                <a:solidFill>
                  <a:prstClr val="black"/>
                </a:solidFill>
                <a:latin typeface="Calibri" panose="020F0502020204030204" pitchFamily="34" charset="0"/>
                <a:ea typeface="MS Mincho"/>
                <a:cs typeface="Arial"/>
              </a:rPr>
              <a:t>C</a:t>
            </a:r>
            <a:r>
              <a:rPr lang="en-US" dirty="0" smtClean="0"/>
              <a:t> </a:t>
            </a:r>
            <a:r>
              <a:rPr lang="en-US" dirty="0"/>
              <a:t>and 15 L/h</a:t>
            </a:r>
            <a:r>
              <a:rPr lang="en-US" dirty="0" smtClean="0"/>
              <a:t>.</a:t>
            </a:r>
          </a:p>
          <a:p>
            <a:pPr>
              <a:buFont typeface="Wingdings" panose="05000000000000000000" pitchFamily="2" charset="2"/>
              <a:buChar char="ü"/>
            </a:pPr>
            <a:r>
              <a:rPr lang="en-US" dirty="0" smtClean="0">
                <a:solidFill>
                  <a:srgbClr val="00B0F0"/>
                </a:solidFill>
              </a:rPr>
              <a:t>The </a:t>
            </a:r>
            <a:r>
              <a:rPr lang="en-US" dirty="0">
                <a:solidFill>
                  <a:srgbClr val="00B0F0"/>
                </a:solidFill>
              </a:rPr>
              <a:t>protection factor (PF) </a:t>
            </a:r>
            <a:r>
              <a:rPr lang="en-US" dirty="0"/>
              <a:t>was calculated as PF = (induction time with antioxidant)/(induction time without antioxidant). </a:t>
            </a:r>
            <a:endParaRPr lang="el-GR" dirty="0"/>
          </a:p>
        </p:txBody>
      </p:sp>
      <p:sp>
        <p:nvSpPr>
          <p:cNvPr id="6" name="Θέση αριθμού διαφάνειας 5"/>
          <p:cNvSpPr>
            <a:spLocks noGrp="1"/>
          </p:cNvSpPr>
          <p:nvPr>
            <p:ph type="sldNum" sz="quarter" idx="12"/>
          </p:nvPr>
        </p:nvSpPr>
        <p:spPr/>
        <p:txBody>
          <a:bodyPr/>
          <a:lstStyle/>
          <a:p>
            <a:fld id="{17B65B91-B37A-4DB0-AB06-957984FF318A}" type="slidenum">
              <a:rPr lang="el-GR" smtClean="0"/>
              <a:t>8</a:t>
            </a:fld>
            <a:endParaRPr lang="el-GR"/>
          </a:p>
        </p:txBody>
      </p:sp>
    </p:spTree>
    <p:extLst>
      <p:ext uri="{BB962C8B-B14F-4D97-AF65-F5344CB8AC3E}">
        <p14:creationId xmlns:p14="http://schemas.microsoft.com/office/powerpoint/2010/main" val="21534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5865515"/>
          </a:xfrm>
          <a:solidFill>
            <a:srgbClr val="EAEAEA"/>
          </a:solidFill>
        </p:spPr>
        <p:txBody>
          <a:bodyPr/>
          <a:lstStyle/>
          <a:p>
            <a:pPr>
              <a:buFont typeface="Wingdings" panose="05000000000000000000" pitchFamily="2" charset="2"/>
              <a:buChar char="ü"/>
            </a:pPr>
            <a:r>
              <a:rPr lang="en-US" dirty="0">
                <a:solidFill>
                  <a:srgbClr val="00B0F0"/>
                </a:solidFill>
              </a:rPr>
              <a:t>A protection factor greater than one </a:t>
            </a:r>
            <a:r>
              <a:rPr lang="en-US" dirty="0"/>
              <a:t>indicates inhibition of lipid oxidation. Higher PF value indicates better the antioxidant activity.</a:t>
            </a:r>
          </a:p>
          <a:p>
            <a:r>
              <a:rPr lang="en-US" dirty="0" smtClean="0">
                <a:solidFill>
                  <a:srgbClr val="00B050"/>
                </a:solidFill>
              </a:rPr>
              <a:t>DSC</a:t>
            </a:r>
          </a:p>
          <a:p>
            <a:pPr>
              <a:buFont typeface="Wingdings" panose="05000000000000000000" pitchFamily="2" charset="2"/>
              <a:buChar char="ü"/>
            </a:pPr>
            <a:r>
              <a:rPr lang="en-US" dirty="0">
                <a:solidFill>
                  <a:srgbClr val="002060"/>
                </a:solidFill>
              </a:rPr>
              <a:t>The thermal behavior was studied by heating of about 5.0 mg of each individual sample in a covered sample pan under nitrogen gas flow</a:t>
            </a:r>
            <a:r>
              <a:rPr lang="en-US" dirty="0" smtClean="0">
                <a:solidFill>
                  <a:srgbClr val="002060"/>
                </a:solidFill>
              </a:rPr>
              <a:t>.</a:t>
            </a:r>
          </a:p>
          <a:p>
            <a:pPr>
              <a:buFont typeface="Wingdings" panose="05000000000000000000" pitchFamily="2" charset="2"/>
              <a:buChar char="ü"/>
            </a:pPr>
            <a:r>
              <a:rPr lang="en-US" dirty="0" smtClean="0">
                <a:solidFill>
                  <a:srgbClr val="002060"/>
                </a:solidFill>
              </a:rPr>
              <a:t>The </a:t>
            </a:r>
            <a:r>
              <a:rPr lang="en-US" dirty="0">
                <a:solidFill>
                  <a:srgbClr val="002060"/>
                </a:solidFill>
              </a:rPr>
              <a:t>investigations were carried out at a temperature range of </a:t>
            </a:r>
            <a:r>
              <a:rPr lang="en-US" dirty="0" smtClean="0">
                <a:solidFill>
                  <a:srgbClr val="002060"/>
                </a:solidFill>
              </a:rPr>
              <a:t>25-580 </a:t>
            </a:r>
            <a:r>
              <a:rPr lang="en-US" dirty="0" smtClean="0">
                <a:latin typeface="Times New Roman"/>
                <a:ea typeface="MS Mincho"/>
                <a:cs typeface="Arial"/>
              </a:rPr>
              <a:t>º</a:t>
            </a:r>
            <a:r>
              <a:rPr lang="en-US" dirty="0" smtClean="0">
                <a:latin typeface="Calibri" panose="020F0502020204030204" pitchFamily="34" charset="0"/>
                <a:ea typeface="MS Mincho"/>
                <a:cs typeface="Arial"/>
              </a:rPr>
              <a:t>C</a:t>
            </a:r>
            <a:r>
              <a:rPr lang="en-US" dirty="0" smtClean="0">
                <a:solidFill>
                  <a:srgbClr val="002060"/>
                </a:solidFill>
              </a:rPr>
              <a:t>  </a:t>
            </a:r>
            <a:r>
              <a:rPr lang="en-US" dirty="0">
                <a:solidFill>
                  <a:srgbClr val="002060"/>
                </a:solidFill>
              </a:rPr>
              <a:t>and a heating rate of </a:t>
            </a:r>
            <a:r>
              <a:rPr lang="en-US" dirty="0" smtClean="0">
                <a:solidFill>
                  <a:srgbClr val="002060"/>
                </a:solidFill>
              </a:rPr>
              <a:t>10 </a:t>
            </a:r>
            <a:r>
              <a:rPr lang="en-US" dirty="0" smtClean="0">
                <a:latin typeface="Times New Roman"/>
                <a:ea typeface="MS Mincho"/>
                <a:cs typeface="Arial"/>
              </a:rPr>
              <a:t>º</a:t>
            </a:r>
            <a:r>
              <a:rPr lang="en-US" dirty="0" smtClean="0">
                <a:latin typeface="Calibri" panose="020F0502020204030204" pitchFamily="34" charset="0"/>
                <a:ea typeface="MS Mincho"/>
                <a:cs typeface="Arial"/>
              </a:rPr>
              <a:t>C</a:t>
            </a:r>
            <a:r>
              <a:rPr lang="en-US" dirty="0" smtClean="0">
                <a:latin typeface="Times New Roman"/>
                <a:ea typeface="MS Mincho"/>
                <a:cs typeface="Arial"/>
              </a:rPr>
              <a:t> </a:t>
            </a:r>
            <a:r>
              <a:rPr lang="en-US" dirty="0">
                <a:latin typeface="Calibri" panose="020F0502020204030204" pitchFamily="34" charset="0"/>
                <a:ea typeface="MS Mincho"/>
                <a:cs typeface="Arial"/>
              </a:rPr>
              <a:t>min</a:t>
            </a:r>
            <a:r>
              <a:rPr lang="en-US" baseline="30000" dirty="0">
                <a:latin typeface="Calibri" panose="020F0502020204030204" pitchFamily="34" charset="0"/>
                <a:ea typeface="MS Mincho"/>
                <a:cs typeface="Arial"/>
              </a:rPr>
              <a:t>-1</a:t>
            </a:r>
            <a:r>
              <a:rPr lang="en-US" dirty="0" smtClean="0">
                <a:solidFill>
                  <a:srgbClr val="002060"/>
                </a:solidFill>
              </a:rPr>
              <a:t>.</a:t>
            </a:r>
            <a:endParaRPr lang="el-GR" dirty="0">
              <a:solidFill>
                <a:srgbClr val="002060"/>
              </a:solidFill>
            </a:endParaRPr>
          </a:p>
        </p:txBody>
      </p:sp>
      <p:sp>
        <p:nvSpPr>
          <p:cNvPr id="5" name="Θέση αριθμού διαφάνειας 4"/>
          <p:cNvSpPr>
            <a:spLocks noGrp="1"/>
          </p:cNvSpPr>
          <p:nvPr>
            <p:ph type="sldNum" sz="quarter" idx="12"/>
          </p:nvPr>
        </p:nvSpPr>
        <p:spPr/>
        <p:txBody>
          <a:bodyPr/>
          <a:lstStyle/>
          <a:p>
            <a:fld id="{17B65B91-B37A-4DB0-AB06-957984FF318A}" type="slidenum">
              <a:rPr lang="el-GR" smtClean="0"/>
              <a:t>9</a:t>
            </a:fld>
            <a:endParaRPr lang="el-GR"/>
          </a:p>
        </p:txBody>
      </p:sp>
    </p:spTree>
    <p:extLst>
      <p:ext uri="{BB962C8B-B14F-4D97-AF65-F5344CB8AC3E}">
        <p14:creationId xmlns:p14="http://schemas.microsoft.com/office/powerpoint/2010/main" val="304865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1590</Words>
  <Application>Microsoft Office PowerPoint</Application>
  <PresentationFormat>Προβολή στην οθόνη (4:3)</PresentationFormat>
  <Paragraphs>223</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“Study of antioxidant and antimicrobial activity of Chios mastic gum fractions (neutral, acidic) before and after encapsulation in liposomes”</vt:lpstr>
      <vt:lpstr>Παρουσίαση του PowerPoint</vt:lpstr>
      <vt:lpstr>Παρουσίαση του PowerPoint</vt:lpstr>
      <vt:lpstr>Παρουσίαση του PowerPoint</vt:lpstr>
      <vt:lpstr>Παρουσίαση του PowerPoint</vt:lpstr>
      <vt:lpstr>Methods of characterization</vt:lpstr>
      <vt:lpstr>Παρουσίαση του PowerPoint</vt:lpstr>
      <vt:lpstr>Methods for determining antioxidant activity</vt:lpstr>
      <vt:lpstr>Παρουσίαση του PowerPoint</vt:lpstr>
      <vt:lpstr>Methods for determining antimicrobial activity</vt:lpstr>
      <vt:lpstr>Παρουσίαση του PowerPoint</vt:lpstr>
      <vt:lpstr>Results &amp; Discussion HS-SPME and GC-MS analysis</vt:lpstr>
      <vt:lpstr>Table 1. Mastic gum analysis through HS-SPME and GC-MS.</vt:lpstr>
      <vt:lpstr>Παρουσίαση του PowerPoint</vt:lpstr>
      <vt:lpstr>Table 2. Effect of different preparation methods and loading capacity on particle size distribution of AMGE and NMGE liposomes (EE%: percentage of encapsulation efficiency).</vt:lpstr>
      <vt:lpstr>Παρουσίαση του PowerPoint</vt:lpstr>
      <vt:lpstr>FT-IR Fig. 1a. Comparative FT-IR graphs of TFE preparation</vt:lpstr>
      <vt:lpstr>Fig. 1b. Comparative FT-IR graphs of EI preparation</vt:lpstr>
      <vt:lpstr>The characteristic functional groups with their frequencies were determined (Table 3) Table 3. FT-IR interpretation of TFE and EI preparations (empty and AMGE &amp; NMGE loaded)</vt:lpstr>
      <vt:lpstr>Παρουσίαση του PowerPoint</vt:lpstr>
      <vt:lpstr>Παρουσίαση του PowerPoint</vt:lpstr>
      <vt:lpstr>Παρουσίαση του PowerPoint</vt:lpstr>
      <vt:lpstr>SEM</vt:lpstr>
      <vt:lpstr>Empty EI                 NMGE loaded EI</vt:lpstr>
      <vt:lpstr>Rancimat method </vt:lpstr>
      <vt:lpstr>Fig. 2a. Protection factor of TFE preparation and known antioxidants (BHT and α-tocopherol) as determined by the Rancimat method.</vt:lpstr>
      <vt:lpstr>Fig. 2b. Protection factor of EI preparation and known antioxidants (BHT and α-tocopherol) as determined by the Rancimat method.</vt:lpstr>
      <vt:lpstr>DSC</vt:lpstr>
      <vt:lpstr>Παρουσίαση του PowerPoint</vt:lpstr>
      <vt:lpstr>Παρουσίαση του PowerPoint</vt:lpstr>
      <vt:lpstr>Παρουσίαση του PowerPoint</vt:lpstr>
      <vt:lpstr>Antimicrobial activity</vt:lpstr>
      <vt:lpstr>Antimicrobial activity MIC (mg/ml) of the mastic gum</vt:lpstr>
      <vt:lpstr>Conclusion</vt:lpstr>
      <vt:lpstr>Παρουσίαση του PowerPoint</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John</dc:creator>
  <cp:lastModifiedBy>John</cp:lastModifiedBy>
  <cp:revision>30</cp:revision>
  <dcterms:created xsi:type="dcterms:W3CDTF">2014-07-15T14:53:55Z</dcterms:created>
  <dcterms:modified xsi:type="dcterms:W3CDTF">2014-07-17T06:20:29Z</dcterms:modified>
</cp:coreProperties>
</file>