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Lst>
  <p:notesMasterIdLst>
    <p:notesMasterId r:id="rId31"/>
  </p:notesMasterIdLst>
  <p:sldIdLst>
    <p:sldId id="274" r:id="rId7"/>
    <p:sldId id="275" r:id="rId8"/>
    <p:sldId id="270" r:id="rId9"/>
    <p:sldId id="271" r:id="rId10"/>
    <p:sldId id="261" r:id="rId11"/>
    <p:sldId id="272" r:id="rId12"/>
    <p:sldId id="277" r:id="rId13"/>
    <p:sldId id="264" r:id="rId14"/>
    <p:sldId id="265" r:id="rId15"/>
    <p:sldId id="266" r:id="rId16"/>
    <p:sldId id="276" r:id="rId17"/>
    <p:sldId id="258" r:id="rId18"/>
    <p:sldId id="281" r:id="rId19"/>
    <p:sldId id="257" r:id="rId20"/>
    <p:sldId id="263" r:id="rId21"/>
    <p:sldId id="279" r:id="rId22"/>
    <p:sldId id="280" r:id="rId23"/>
    <p:sldId id="278" r:id="rId24"/>
    <p:sldId id="267" r:id="rId25"/>
    <p:sldId id="282" r:id="rId26"/>
    <p:sldId id="268" r:id="rId27"/>
    <p:sldId id="283" r:id="rId28"/>
    <p:sldId id="284" r:id="rId29"/>
    <p:sldId id="269" r:id="rId30"/>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06" autoAdjust="0"/>
  </p:normalViewPr>
  <p:slideViewPr>
    <p:cSldViewPr snapToGrid="0" snapToObjects="1">
      <p:cViewPr>
        <p:scale>
          <a:sx n="68" d="100"/>
          <a:sy n="68" d="100"/>
        </p:scale>
        <p:origin x="-2624" y="-72"/>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6C48B7-BE40-9442-956C-1FA490B65412}" type="datetimeFigureOut">
              <a:rPr lang="en-US" smtClean="0"/>
              <a:t>9/14/14</a:t>
            </a:fld>
            <a:endParaRPr lang="en-US" dirty="0"/>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B498A6-6592-4A4D-882B-829865C5E69F}" type="slidenum">
              <a:rPr lang="en-US" smtClean="0"/>
              <a:t>‹#›</a:t>
            </a:fld>
            <a:endParaRPr lang="en-US" dirty="0"/>
          </a:p>
        </p:txBody>
      </p:sp>
    </p:spTree>
    <p:extLst>
      <p:ext uri="{BB962C8B-B14F-4D97-AF65-F5344CB8AC3E}">
        <p14:creationId xmlns:p14="http://schemas.microsoft.com/office/powerpoint/2010/main" val="27947622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B498A6-6592-4A4D-882B-829865C5E69F}" type="slidenum">
              <a:rPr lang="en-US" smtClean="0"/>
              <a:t>1</a:t>
            </a:fld>
            <a:endParaRPr lang="en-US" dirty="0"/>
          </a:p>
        </p:txBody>
      </p:sp>
    </p:spTree>
    <p:extLst>
      <p:ext uri="{BB962C8B-B14F-4D97-AF65-F5344CB8AC3E}">
        <p14:creationId xmlns:p14="http://schemas.microsoft.com/office/powerpoint/2010/main" val="250018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CF2DAA-569E-AC40-B42E-00A53CE02CCA}" type="slidenum">
              <a:rPr lang="en-US"/>
              <a:pPr>
                <a:defRPr/>
              </a:pPr>
              <a:t>15</a:t>
            </a:fld>
            <a:endParaRPr lang="en-US" dirty="0"/>
          </a:p>
        </p:txBody>
      </p:sp>
      <p:sp>
        <p:nvSpPr>
          <p:cNvPr id="150530" name="Rectangle 2"/>
          <p:cNvSpPr>
            <a:spLocks noGrp="1" noRot="1" noChangeAspect="1" noChangeArrowheads="1" noTextEdit="1"/>
          </p:cNvSpPr>
          <p:nvPr>
            <p:ph type="sldImg"/>
          </p:nvPr>
        </p:nvSpPr>
        <p:spPr>
          <a:xfrm>
            <a:off x="2143125" y="685800"/>
            <a:ext cx="2571750" cy="3429000"/>
          </a:xfrm>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9"/>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6C22AC-C1AA-564A-AD71-84DDE51C5E34}" type="datetimeFigureOut">
              <a:rPr lang="en-US" smtClean="0"/>
              <a:t>9/14/14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08A3CC-E412-FB41-80D5-69AD9C425DB4}" type="slidenum">
              <a:rPr lang="en-US" smtClean="0"/>
              <a:t>‹#›</a:t>
            </a:fld>
            <a:endParaRPr lang="en-US" dirty="0"/>
          </a:p>
        </p:txBody>
      </p:sp>
    </p:spTree>
    <p:extLst>
      <p:ext uri="{BB962C8B-B14F-4D97-AF65-F5344CB8AC3E}">
        <p14:creationId xmlns:p14="http://schemas.microsoft.com/office/powerpoint/2010/main" val="715793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6C22AC-C1AA-564A-AD71-84DDE51C5E34}" type="datetimeFigureOut">
              <a:rPr lang="en-US" smtClean="0"/>
              <a:t>9/14/14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08A3CC-E412-FB41-80D5-69AD9C425DB4}" type="slidenum">
              <a:rPr lang="en-US" smtClean="0"/>
              <a:t>‹#›</a:t>
            </a:fld>
            <a:endParaRPr lang="en-US" dirty="0"/>
          </a:p>
        </p:txBody>
      </p:sp>
    </p:spTree>
    <p:extLst>
      <p:ext uri="{BB962C8B-B14F-4D97-AF65-F5344CB8AC3E}">
        <p14:creationId xmlns:p14="http://schemas.microsoft.com/office/powerpoint/2010/main" val="728376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6"/>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6"/>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6C22AC-C1AA-564A-AD71-84DDE51C5E34}" type="datetimeFigureOut">
              <a:rPr lang="en-US" smtClean="0"/>
              <a:t>9/14/14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08A3CC-E412-FB41-80D5-69AD9C425DB4}" type="slidenum">
              <a:rPr lang="en-US" smtClean="0"/>
              <a:t>‹#›</a:t>
            </a:fld>
            <a:endParaRPr lang="en-US" dirty="0"/>
          </a:p>
        </p:txBody>
      </p:sp>
    </p:spTree>
    <p:extLst>
      <p:ext uri="{BB962C8B-B14F-4D97-AF65-F5344CB8AC3E}">
        <p14:creationId xmlns:p14="http://schemas.microsoft.com/office/powerpoint/2010/main" val="3800241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0"/>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02907-86F7-4DCB-979B-F602D5773D4D}"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90D9043-4C17-4967-AB61-6FD7D79F92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01868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02907-86F7-4DCB-979B-F602D5773D4D}"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90D9043-4C17-4967-AB61-6FD7D79F92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86631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02907-86F7-4DCB-979B-F602D5773D4D}"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90D9043-4C17-4967-AB61-6FD7D79F92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1365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02907-86F7-4DCB-979B-F602D5773D4D}"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90D9043-4C17-4967-AB61-6FD7D79F92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93906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02907-86F7-4DCB-979B-F602D5773D4D}"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90D9043-4C17-4967-AB61-6FD7D79F92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35686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02907-86F7-4DCB-979B-F602D5773D4D}"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90D9043-4C17-4967-AB61-6FD7D79F92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25948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02907-86F7-4DCB-979B-F602D5773D4D}"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90D9043-4C17-4967-AB61-6FD7D79F92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31804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02907-86F7-4DCB-979B-F602D5773D4D}"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90D9043-4C17-4967-AB61-6FD7D79F92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6088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6C22AC-C1AA-564A-AD71-84DDE51C5E34}" type="datetimeFigureOut">
              <a:rPr lang="en-US" smtClean="0"/>
              <a:t>9/14/14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08A3CC-E412-FB41-80D5-69AD9C425DB4}" type="slidenum">
              <a:rPr lang="en-US" smtClean="0"/>
              <a:t>‹#›</a:t>
            </a:fld>
            <a:endParaRPr lang="en-US" dirty="0"/>
          </a:p>
        </p:txBody>
      </p:sp>
    </p:spTree>
    <p:extLst>
      <p:ext uri="{BB962C8B-B14F-4D97-AF65-F5344CB8AC3E}">
        <p14:creationId xmlns:p14="http://schemas.microsoft.com/office/powerpoint/2010/main" val="569157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02907-86F7-4DCB-979B-F602D5773D4D}"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90D9043-4C17-4967-AB61-6FD7D79F92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13426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02907-86F7-4DCB-979B-F602D5773D4D}"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90D9043-4C17-4967-AB61-6FD7D79F92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33424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8"/>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8"/>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02907-86F7-4DCB-979B-F602D5773D4D}"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90D9043-4C17-4967-AB61-6FD7D79F92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12573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0"/>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6297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6425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3275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59800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54054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61257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82356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6C22AC-C1AA-564A-AD71-84DDE51C5E34}" type="datetimeFigureOut">
              <a:rPr lang="en-US" smtClean="0"/>
              <a:t>9/14/14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08A3CC-E412-FB41-80D5-69AD9C425DB4}" type="slidenum">
              <a:rPr lang="en-US" smtClean="0"/>
              <a:t>‹#›</a:t>
            </a:fld>
            <a:endParaRPr lang="en-US" dirty="0"/>
          </a:p>
        </p:txBody>
      </p:sp>
    </p:spTree>
    <p:extLst>
      <p:ext uri="{BB962C8B-B14F-4D97-AF65-F5344CB8AC3E}">
        <p14:creationId xmlns:p14="http://schemas.microsoft.com/office/powerpoint/2010/main" val="1760273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87716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83970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74029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7"/>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7"/>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533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0"/>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99196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2731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3444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1512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2641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33305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6C22AC-C1AA-564A-AD71-84DDE51C5E34}" type="datetimeFigureOut">
              <a:rPr lang="en-US" smtClean="0"/>
              <a:t>9/14/14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08A3CC-E412-FB41-80D5-69AD9C425DB4}" type="slidenum">
              <a:rPr lang="en-US" smtClean="0"/>
              <a:t>‹#›</a:t>
            </a:fld>
            <a:endParaRPr lang="en-US" dirty="0"/>
          </a:p>
        </p:txBody>
      </p:sp>
    </p:spTree>
    <p:extLst>
      <p:ext uri="{BB962C8B-B14F-4D97-AF65-F5344CB8AC3E}">
        <p14:creationId xmlns:p14="http://schemas.microsoft.com/office/powerpoint/2010/main" val="1189290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47796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12981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98021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17323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7"/>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7"/>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19347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0"/>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71559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69692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9690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29490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22646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6C22AC-C1AA-564A-AD71-84DDE51C5E34}" type="datetimeFigureOut">
              <a:rPr lang="en-US" smtClean="0"/>
              <a:t>9/14/14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08A3CC-E412-FB41-80D5-69AD9C425DB4}" type="slidenum">
              <a:rPr lang="en-US" smtClean="0"/>
              <a:t>‹#›</a:t>
            </a:fld>
            <a:endParaRPr lang="en-US" dirty="0"/>
          </a:p>
        </p:txBody>
      </p:sp>
    </p:spTree>
    <p:extLst>
      <p:ext uri="{BB962C8B-B14F-4D97-AF65-F5344CB8AC3E}">
        <p14:creationId xmlns:p14="http://schemas.microsoft.com/office/powerpoint/2010/main" val="35985927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98721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898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34200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14174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5202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7"/>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7"/>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54230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0"/>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74670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0937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5122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09009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6C22AC-C1AA-564A-AD71-84DDE51C5E34}" type="datetimeFigureOut">
              <a:rPr lang="en-US" smtClean="0"/>
              <a:t>9/14/14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08A3CC-E412-FB41-80D5-69AD9C425DB4}" type="slidenum">
              <a:rPr lang="en-US" smtClean="0"/>
              <a:t>‹#›</a:t>
            </a:fld>
            <a:endParaRPr lang="en-US" dirty="0"/>
          </a:p>
        </p:txBody>
      </p:sp>
    </p:spTree>
    <p:extLst>
      <p:ext uri="{BB962C8B-B14F-4D97-AF65-F5344CB8AC3E}">
        <p14:creationId xmlns:p14="http://schemas.microsoft.com/office/powerpoint/2010/main" val="37777796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56513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02191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8324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94780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8050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90539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7"/>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7"/>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47445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6C22AC-C1AA-564A-AD71-84DDE51C5E34}" type="datetimeFigureOut">
              <a:rPr lang="en-US" smtClean="0"/>
              <a:t>9/14/14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08A3CC-E412-FB41-80D5-69AD9C425DB4}" type="slidenum">
              <a:rPr lang="en-US" smtClean="0"/>
              <a:t>‹#›</a:t>
            </a:fld>
            <a:endParaRPr lang="en-US" dirty="0"/>
          </a:p>
        </p:txBody>
      </p:sp>
    </p:spTree>
    <p:extLst>
      <p:ext uri="{BB962C8B-B14F-4D97-AF65-F5344CB8AC3E}">
        <p14:creationId xmlns:p14="http://schemas.microsoft.com/office/powerpoint/2010/main" val="324985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6C22AC-C1AA-564A-AD71-84DDE51C5E34}" type="datetimeFigureOut">
              <a:rPr lang="en-US" smtClean="0"/>
              <a:t>9/14/14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08A3CC-E412-FB41-80D5-69AD9C425DB4}" type="slidenum">
              <a:rPr lang="en-US" smtClean="0"/>
              <a:t>‹#›</a:t>
            </a:fld>
            <a:endParaRPr lang="en-US" dirty="0"/>
          </a:p>
        </p:txBody>
      </p:sp>
    </p:spTree>
    <p:extLst>
      <p:ext uri="{BB962C8B-B14F-4D97-AF65-F5344CB8AC3E}">
        <p14:creationId xmlns:p14="http://schemas.microsoft.com/office/powerpoint/2010/main" val="145701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6C22AC-C1AA-564A-AD71-84DDE51C5E34}" type="datetimeFigureOut">
              <a:rPr lang="en-US" smtClean="0"/>
              <a:t>9/14/14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08A3CC-E412-FB41-80D5-69AD9C425DB4}" type="slidenum">
              <a:rPr lang="en-US" smtClean="0"/>
              <a:t>‹#›</a:t>
            </a:fld>
            <a:endParaRPr lang="en-US" dirty="0"/>
          </a:p>
        </p:txBody>
      </p:sp>
    </p:spTree>
    <p:extLst>
      <p:ext uri="{BB962C8B-B14F-4D97-AF65-F5344CB8AC3E}">
        <p14:creationId xmlns:p14="http://schemas.microsoft.com/office/powerpoint/2010/main" val="6783774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2"/>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F66C22AC-C1AA-564A-AD71-84DDE51C5E34}" type="datetimeFigureOut">
              <a:rPr lang="en-US" smtClean="0"/>
              <a:t>9/14/14</a:t>
            </a:fld>
            <a:endParaRPr lang="en-US" dirty="0"/>
          </a:p>
        </p:txBody>
      </p:sp>
      <p:sp>
        <p:nvSpPr>
          <p:cNvPr id="5" name="Footer Placeholder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8A08A3CC-E412-FB41-80D5-69AD9C425DB4}" type="slidenum">
              <a:rPr lang="en-US" smtClean="0"/>
              <a:t>‹#›</a:t>
            </a:fld>
            <a:endParaRPr lang="en-US" dirty="0"/>
          </a:p>
        </p:txBody>
      </p:sp>
    </p:spTree>
    <p:extLst>
      <p:ext uri="{BB962C8B-B14F-4D97-AF65-F5344CB8AC3E}">
        <p14:creationId xmlns:p14="http://schemas.microsoft.com/office/powerpoint/2010/main" val="48282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0402907-86F7-4DCB-979B-F602D5773D4D}" type="datetimeFigureOut">
              <a:rPr lang="en-US" smtClean="0">
                <a:solidFill>
                  <a:prstClr val="black">
                    <a:tint val="75000"/>
                  </a:prstClr>
                </a:solidFill>
                <a:latin typeface="Calibri"/>
              </a:rPr>
              <a:pPr defTabSz="914400"/>
              <a:t>9/14/14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90D9043-4C17-4967-AB61-6FD7D79F9203}"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5953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28402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982264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85349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0527C75-8F00-7644-B132-9E5C1E4C5217}" type="datetimeFigureOut">
              <a:rPr lang="en-US" smtClean="0">
                <a:solidFill>
                  <a:prstClr val="black">
                    <a:tint val="75000"/>
                  </a:prstClr>
                </a:solidFill>
                <a:latin typeface="Calibri"/>
              </a:rPr>
              <a:pPr/>
              <a:t>9/14/14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EF3AC8CA-C664-B94F-8386-0CA630A7463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476887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jpe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86546"/>
            <a:ext cx="6858000" cy="7114454"/>
          </a:xfrm>
          <a:prstGeom prst="rect">
            <a:avLst/>
          </a:prstGeom>
        </p:spPr>
      </p:pic>
    </p:spTree>
    <p:extLst>
      <p:ext uri="{BB962C8B-B14F-4D97-AF65-F5344CB8AC3E}">
        <p14:creationId xmlns:p14="http://schemas.microsoft.com/office/powerpoint/2010/main" val="34725733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6858000" cy="6517754"/>
          </a:xfrm>
          <a:prstGeom prst="rect">
            <a:avLst/>
          </a:prstGeom>
        </p:spPr>
      </p:pic>
      <p:sp>
        <p:nvSpPr>
          <p:cNvPr id="3" name="TextBox 2"/>
          <p:cNvSpPr txBox="1"/>
          <p:nvPr/>
        </p:nvSpPr>
        <p:spPr>
          <a:xfrm>
            <a:off x="338667" y="8652939"/>
            <a:ext cx="6214650" cy="369332"/>
          </a:xfrm>
          <a:prstGeom prst="rect">
            <a:avLst/>
          </a:prstGeom>
          <a:noFill/>
        </p:spPr>
        <p:txBody>
          <a:bodyPr wrap="none" rtlCol="0">
            <a:spAutoFit/>
          </a:bodyPr>
          <a:lstStyle/>
          <a:p>
            <a:r>
              <a:rPr lang="en-US" i="1" dirty="0"/>
              <a:t>Reviews in Clinical and Experimental Hematology 8: 11-32, 1999 </a:t>
            </a:r>
          </a:p>
        </p:txBody>
      </p:sp>
      <p:sp>
        <p:nvSpPr>
          <p:cNvPr id="4" name="TextBox 3"/>
          <p:cNvSpPr txBox="1"/>
          <p:nvPr/>
        </p:nvSpPr>
        <p:spPr>
          <a:xfrm>
            <a:off x="2771098" y="2763287"/>
            <a:ext cx="1250913" cy="400110"/>
          </a:xfrm>
          <a:prstGeom prst="rect">
            <a:avLst/>
          </a:prstGeom>
          <a:noFill/>
        </p:spPr>
        <p:txBody>
          <a:bodyPr wrap="none" rtlCol="0">
            <a:spAutoFit/>
          </a:bodyPr>
          <a:lstStyle/>
          <a:p>
            <a:r>
              <a:rPr lang="en-US" sz="2000" b="1" dirty="0" smtClean="0">
                <a:solidFill>
                  <a:srgbClr val="FF0000"/>
                </a:solidFill>
              </a:rPr>
              <a:t>Day 54-65</a:t>
            </a:r>
            <a:endParaRPr lang="en-US" sz="2000" b="1" dirty="0">
              <a:solidFill>
                <a:srgbClr val="FF0000"/>
              </a:solidFill>
            </a:endParaRPr>
          </a:p>
        </p:txBody>
      </p:sp>
      <p:sp>
        <p:nvSpPr>
          <p:cNvPr id="5" name="Rectangle 4"/>
          <p:cNvSpPr/>
          <p:nvPr/>
        </p:nvSpPr>
        <p:spPr>
          <a:xfrm>
            <a:off x="3632476" y="4123050"/>
            <a:ext cx="1250913" cy="400110"/>
          </a:xfrm>
          <a:prstGeom prst="rect">
            <a:avLst/>
          </a:prstGeom>
        </p:spPr>
        <p:txBody>
          <a:bodyPr wrap="none">
            <a:spAutoFit/>
          </a:bodyPr>
          <a:lstStyle/>
          <a:p>
            <a:r>
              <a:rPr lang="en-US" sz="2000" b="1" dirty="0">
                <a:solidFill>
                  <a:srgbClr val="FF0000"/>
                </a:solidFill>
              </a:rPr>
              <a:t>Day </a:t>
            </a:r>
            <a:r>
              <a:rPr lang="en-US" sz="2000" b="1" dirty="0" smtClean="0">
                <a:solidFill>
                  <a:srgbClr val="FF0000"/>
                </a:solidFill>
              </a:rPr>
              <a:t>14-16</a:t>
            </a:r>
            <a:endParaRPr lang="en-US" sz="2000" b="1" dirty="0">
              <a:solidFill>
                <a:srgbClr val="FF0000"/>
              </a:solidFill>
            </a:endParaRPr>
          </a:p>
        </p:txBody>
      </p:sp>
      <p:sp>
        <p:nvSpPr>
          <p:cNvPr id="6" name="TextBox 5"/>
          <p:cNvSpPr txBox="1"/>
          <p:nvPr/>
        </p:nvSpPr>
        <p:spPr>
          <a:xfrm>
            <a:off x="1" y="6909941"/>
            <a:ext cx="6824462" cy="800219"/>
          </a:xfrm>
          <a:prstGeom prst="rect">
            <a:avLst/>
          </a:prstGeom>
          <a:noFill/>
        </p:spPr>
        <p:txBody>
          <a:bodyPr wrap="square" rtlCol="0">
            <a:spAutoFit/>
          </a:bodyPr>
          <a:lstStyle/>
          <a:p>
            <a:pPr lvl="0" algn="ctr"/>
            <a:r>
              <a:rPr lang="en-US" sz="2800" b="1" dirty="0">
                <a:solidFill>
                  <a:prstClr val="black"/>
                </a:solidFill>
                <a:latin typeface="Garamond"/>
                <a:cs typeface="Garamond"/>
              </a:rPr>
              <a:t>Engraftment frequency or chimeric index</a:t>
            </a:r>
          </a:p>
          <a:p>
            <a:pPr algn="ctr"/>
            <a:endParaRPr lang="en-US" dirty="0"/>
          </a:p>
        </p:txBody>
      </p:sp>
      <p:sp>
        <p:nvSpPr>
          <p:cNvPr id="7" name="TextBox 6"/>
          <p:cNvSpPr txBox="1"/>
          <p:nvPr/>
        </p:nvSpPr>
        <p:spPr>
          <a:xfrm>
            <a:off x="338667" y="7710160"/>
            <a:ext cx="5815377" cy="646331"/>
          </a:xfrm>
          <a:prstGeom prst="rect">
            <a:avLst/>
          </a:prstGeom>
          <a:noFill/>
        </p:spPr>
        <p:txBody>
          <a:bodyPr wrap="none" rtlCol="0">
            <a:spAutoFit/>
          </a:bodyPr>
          <a:lstStyle/>
          <a:p>
            <a:r>
              <a:rPr lang="en-US" dirty="0"/>
              <a:t>Engraftment = marrow presence usually HSC phenotype</a:t>
            </a:r>
          </a:p>
          <a:p>
            <a:r>
              <a:rPr lang="en-US" dirty="0"/>
              <a:t>Expression = differentiation markers external to the marrow</a:t>
            </a:r>
          </a:p>
        </p:txBody>
      </p:sp>
    </p:spTree>
    <p:extLst>
      <p:ext uri="{BB962C8B-B14F-4D97-AF65-F5344CB8AC3E}">
        <p14:creationId xmlns:p14="http://schemas.microsoft.com/office/powerpoint/2010/main" val="1094456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1" y="177846"/>
            <a:ext cx="6350000" cy="4102100"/>
          </a:xfrm>
          <a:prstGeom prst="rect">
            <a:avLst/>
          </a:prstGeom>
        </p:spPr>
      </p:pic>
      <p:sp>
        <p:nvSpPr>
          <p:cNvPr id="4" name="TextBox 3"/>
          <p:cNvSpPr txBox="1"/>
          <p:nvPr/>
        </p:nvSpPr>
        <p:spPr>
          <a:xfrm>
            <a:off x="0" y="4279947"/>
            <a:ext cx="6781800" cy="2523768"/>
          </a:xfrm>
          <a:prstGeom prst="rect">
            <a:avLst/>
          </a:prstGeom>
          <a:solidFill>
            <a:schemeClr val="tx2">
              <a:lumMod val="40000"/>
              <a:lumOff val="60000"/>
            </a:schemeClr>
          </a:solidFill>
        </p:spPr>
        <p:txBody>
          <a:bodyPr wrap="square" rtlCol="0">
            <a:spAutoFit/>
          </a:bodyPr>
          <a:lstStyle/>
          <a:p>
            <a:pPr>
              <a:tabLst>
                <a:tab pos="2455863" algn="l"/>
              </a:tabLst>
            </a:pPr>
            <a:r>
              <a:rPr lang="en-US" sz="2800" b="1" dirty="0" smtClean="0">
                <a:solidFill>
                  <a:prstClr val="black"/>
                </a:solidFill>
                <a:latin typeface="Calibri"/>
              </a:rPr>
              <a:t>Embryology </a:t>
            </a:r>
            <a:r>
              <a:rPr lang="en-US" sz="2800" b="1" dirty="0">
                <a:solidFill>
                  <a:prstClr val="black"/>
                </a:solidFill>
                <a:latin typeface="Calibri"/>
              </a:rPr>
              <a:t>of the thymus</a:t>
            </a:r>
            <a:r>
              <a:rPr lang="en-US" sz="2800" b="1" dirty="0" smtClean="0">
                <a:solidFill>
                  <a:prstClr val="black"/>
                </a:solidFill>
                <a:latin typeface="Calibri"/>
              </a:rPr>
              <a:t>:</a:t>
            </a:r>
            <a:endParaRPr lang="en-US" sz="2800" b="1" dirty="0">
              <a:solidFill>
                <a:prstClr val="black"/>
              </a:solidFill>
              <a:latin typeface="Calibri"/>
            </a:endParaRPr>
          </a:p>
          <a:p>
            <a:r>
              <a:rPr lang="en-US" sz="2800" b="1" dirty="0" smtClean="0">
                <a:solidFill>
                  <a:prstClr val="black"/>
                </a:solidFill>
                <a:latin typeface="Calibri"/>
              </a:rPr>
              <a:t>	At a </a:t>
            </a:r>
            <a:r>
              <a:rPr lang="en-US" sz="2800" b="1" dirty="0">
                <a:solidFill>
                  <a:prstClr val="black"/>
                </a:solidFill>
                <a:latin typeface="Calibri"/>
              </a:rPr>
              <a:t>defined stage in development the thymus demarcates </a:t>
            </a:r>
            <a:r>
              <a:rPr lang="en-US" sz="2800" b="1" dirty="0" smtClean="0">
                <a:solidFill>
                  <a:prstClr val="black"/>
                </a:solidFill>
                <a:latin typeface="Calibri"/>
              </a:rPr>
              <a:t>and undergoes vascularization with formation </a:t>
            </a:r>
            <a:r>
              <a:rPr lang="en-US" sz="2800" b="1" dirty="0">
                <a:solidFill>
                  <a:prstClr val="black"/>
                </a:solidFill>
                <a:latin typeface="Calibri"/>
              </a:rPr>
              <a:t>of </a:t>
            </a:r>
            <a:r>
              <a:rPr lang="en-US" sz="2800" b="1" dirty="0" smtClean="0">
                <a:solidFill>
                  <a:prstClr val="black"/>
                </a:solidFill>
                <a:latin typeface="Calibri"/>
              </a:rPr>
              <a:t>the medulla</a:t>
            </a:r>
            <a:r>
              <a:rPr lang="en-US" dirty="0">
                <a:solidFill>
                  <a:prstClr val="black"/>
                </a:solidFill>
                <a:latin typeface="Calibri"/>
              </a:rPr>
              <a:t>.</a:t>
            </a:r>
          </a:p>
          <a:p>
            <a:endParaRPr lang="en-US" dirty="0">
              <a:solidFill>
                <a:prstClr val="black"/>
              </a:solidFill>
              <a:latin typeface="Calibri"/>
            </a:endParaRPr>
          </a:p>
        </p:txBody>
      </p:sp>
      <p:sp>
        <p:nvSpPr>
          <p:cNvPr id="5" name="TextBox 4"/>
          <p:cNvSpPr txBox="1"/>
          <p:nvPr/>
        </p:nvSpPr>
        <p:spPr>
          <a:xfrm>
            <a:off x="389469" y="6502423"/>
            <a:ext cx="5283199" cy="1200329"/>
          </a:xfrm>
          <a:prstGeom prst="rect">
            <a:avLst/>
          </a:prstGeom>
          <a:noFill/>
        </p:spPr>
        <p:txBody>
          <a:bodyPr wrap="square" rtlCol="0">
            <a:spAutoFit/>
          </a:bodyPr>
          <a:lstStyle/>
          <a:p>
            <a:r>
              <a:rPr lang="en-US" sz="2400" b="1" dirty="0" smtClean="0">
                <a:solidFill>
                  <a:prstClr val="black"/>
                </a:solidFill>
                <a:latin typeface="Calibri"/>
              </a:rPr>
              <a:t>Gestational timing of demarcation:</a:t>
            </a:r>
          </a:p>
          <a:p>
            <a:r>
              <a:rPr lang="en-US" sz="2400" b="1" dirty="0">
                <a:solidFill>
                  <a:prstClr val="black"/>
                </a:solidFill>
                <a:latin typeface="Calibri"/>
              </a:rPr>
              <a:t>	</a:t>
            </a:r>
            <a:r>
              <a:rPr lang="en-US" sz="2400" b="1" dirty="0" smtClean="0">
                <a:solidFill>
                  <a:prstClr val="black"/>
                </a:solidFill>
                <a:latin typeface="Calibri"/>
              </a:rPr>
              <a:t>Sheep beyond day 50</a:t>
            </a:r>
          </a:p>
          <a:p>
            <a:r>
              <a:rPr lang="en-US" sz="2400" b="1" dirty="0">
                <a:solidFill>
                  <a:prstClr val="black"/>
                </a:solidFill>
                <a:latin typeface="Calibri"/>
              </a:rPr>
              <a:t>	</a:t>
            </a:r>
            <a:r>
              <a:rPr lang="en-US" sz="2400" b="1" dirty="0" smtClean="0">
                <a:solidFill>
                  <a:prstClr val="black"/>
                </a:solidFill>
                <a:latin typeface="Calibri"/>
              </a:rPr>
              <a:t>Mouse day 14-16</a:t>
            </a:r>
            <a:endParaRPr lang="en-US" sz="2400" b="1" dirty="0">
              <a:solidFill>
                <a:prstClr val="black"/>
              </a:solidFill>
              <a:latin typeface="Calibri"/>
            </a:endParaRPr>
          </a:p>
        </p:txBody>
      </p:sp>
      <p:sp>
        <p:nvSpPr>
          <p:cNvPr id="6" name="TextBox 5"/>
          <p:cNvSpPr txBox="1"/>
          <p:nvPr/>
        </p:nvSpPr>
        <p:spPr>
          <a:xfrm>
            <a:off x="355601" y="7789335"/>
            <a:ext cx="5204951" cy="1200329"/>
          </a:xfrm>
          <a:prstGeom prst="rect">
            <a:avLst/>
          </a:prstGeom>
          <a:noFill/>
        </p:spPr>
        <p:txBody>
          <a:bodyPr wrap="none" rtlCol="0">
            <a:spAutoFit/>
          </a:bodyPr>
          <a:lstStyle/>
          <a:p>
            <a:r>
              <a:rPr lang="en-US" i="1" dirty="0">
                <a:solidFill>
                  <a:prstClr val="black"/>
                </a:solidFill>
                <a:latin typeface="Calibri"/>
              </a:rPr>
              <a:t>Immunology 1987; 62: 97–105.</a:t>
            </a:r>
            <a:endParaRPr lang="en-US" dirty="0">
              <a:solidFill>
                <a:prstClr val="black"/>
              </a:solidFill>
              <a:latin typeface="Calibri"/>
            </a:endParaRPr>
          </a:p>
          <a:p>
            <a:r>
              <a:rPr lang="en-US" i="1" dirty="0">
                <a:solidFill>
                  <a:prstClr val="black"/>
                </a:solidFill>
                <a:latin typeface="Calibri"/>
              </a:rPr>
              <a:t> </a:t>
            </a:r>
            <a:endParaRPr lang="en-US" dirty="0">
              <a:solidFill>
                <a:prstClr val="black"/>
              </a:solidFill>
              <a:latin typeface="Calibri"/>
            </a:endParaRPr>
          </a:p>
          <a:p>
            <a:r>
              <a:rPr lang="en-US" i="1" dirty="0">
                <a:solidFill>
                  <a:prstClr val="black"/>
                </a:solidFill>
                <a:latin typeface="Calibri"/>
              </a:rPr>
              <a:t>Eur J Immunol 2000; 30:1948-1956 [PMID: 10940884]</a:t>
            </a:r>
            <a:endParaRPr lang="en-US" dirty="0">
              <a:solidFill>
                <a:prstClr val="black"/>
              </a:solidFill>
              <a:latin typeface="Calibri"/>
            </a:endParaRPr>
          </a:p>
          <a:p>
            <a:endParaRPr lang="en-US" dirty="0">
              <a:solidFill>
                <a:prstClr val="black"/>
              </a:solidFill>
              <a:latin typeface="Calibri"/>
            </a:endParaRPr>
          </a:p>
        </p:txBody>
      </p:sp>
    </p:spTree>
    <p:extLst>
      <p:ext uri="{BB962C8B-B14F-4D97-AF65-F5344CB8AC3E}">
        <p14:creationId xmlns:p14="http://schemas.microsoft.com/office/powerpoint/2010/main" val="1740545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342" y="152400"/>
            <a:ext cx="5431727" cy="8102179"/>
          </a:xfrm>
          <a:prstGeom prst="rect">
            <a:avLst/>
          </a:prstGeom>
        </p:spPr>
      </p:pic>
      <p:sp>
        <p:nvSpPr>
          <p:cNvPr id="3" name="TextBox 2"/>
          <p:cNvSpPr txBox="1"/>
          <p:nvPr/>
        </p:nvSpPr>
        <p:spPr>
          <a:xfrm>
            <a:off x="336131" y="8441327"/>
            <a:ext cx="4383507" cy="923330"/>
          </a:xfrm>
          <a:prstGeom prst="rect">
            <a:avLst/>
          </a:prstGeom>
          <a:noFill/>
        </p:spPr>
        <p:txBody>
          <a:bodyPr wrap="none" rtlCol="0">
            <a:spAutoFit/>
          </a:bodyPr>
          <a:lstStyle/>
          <a:p>
            <a:r>
              <a:rPr lang="en-US" i="1" dirty="0"/>
              <a:t>World J Stem Cells 2013 April 26; 5(2): 43-52</a:t>
            </a:r>
          </a:p>
          <a:p>
            <a:r>
              <a:rPr lang="en-US" i="1" dirty="0"/>
              <a:t> </a:t>
            </a:r>
            <a:r>
              <a:rPr lang="pl-PL" i="1" dirty="0"/>
              <a:t>doi:10.4252/wjsc.v5.i2.43</a:t>
            </a:r>
            <a:endParaRPr lang="en-US" i="1" dirty="0"/>
          </a:p>
          <a:p>
            <a:endParaRPr lang="en-US" dirty="0"/>
          </a:p>
        </p:txBody>
      </p:sp>
    </p:spTree>
    <p:extLst>
      <p:ext uri="{BB962C8B-B14F-4D97-AF65-F5344CB8AC3E}">
        <p14:creationId xmlns:p14="http://schemas.microsoft.com/office/powerpoint/2010/main" val="33143256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0329" y="989802"/>
            <a:ext cx="5994332" cy="3062785"/>
          </a:xfrm>
          <a:prstGeom prst="rect">
            <a:avLst/>
          </a:prstGeom>
        </p:spPr>
      </p:pic>
      <p:sp>
        <p:nvSpPr>
          <p:cNvPr id="3" name="TextBox 2"/>
          <p:cNvSpPr txBox="1"/>
          <p:nvPr/>
        </p:nvSpPr>
        <p:spPr>
          <a:xfrm>
            <a:off x="1" y="0"/>
            <a:ext cx="6857999" cy="954107"/>
          </a:xfrm>
          <a:prstGeom prst="rect">
            <a:avLst/>
          </a:prstGeom>
          <a:noFill/>
        </p:spPr>
        <p:txBody>
          <a:bodyPr wrap="square" rtlCol="0">
            <a:spAutoFit/>
          </a:bodyPr>
          <a:lstStyle/>
          <a:p>
            <a:pPr algn="ctr"/>
            <a:r>
              <a:rPr lang="en-US" sz="2800" b="1" dirty="0" smtClean="0">
                <a:latin typeface="Garamond"/>
                <a:cs typeface="Garamond"/>
              </a:rPr>
              <a:t>Human (xeno)  and allogeneic grafts are expandable after </a:t>
            </a:r>
            <a:r>
              <a:rPr lang="en-US" sz="2800" b="1" i="1" dirty="0" smtClean="0">
                <a:latin typeface="Garamond"/>
                <a:cs typeface="Garamond"/>
              </a:rPr>
              <a:t>in utero </a:t>
            </a:r>
            <a:r>
              <a:rPr lang="en-US" sz="2800" b="1" dirty="0" smtClean="0">
                <a:latin typeface="Garamond"/>
                <a:cs typeface="Garamond"/>
              </a:rPr>
              <a:t>transplantation</a:t>
            </a:r>
            <a:endParaRPr lang="en-US" sz="2800" b="1" dirty="0">
              <a:latin typeface="Garamond"/>
              <a:cs typeface="Garamond"/>
            </a:endParaRPr>
          </a:p>
        </p:txBody>
      </p:sp>
      <p:sp>
        <p:nvSpPr>
          <p:cNvPr id="4" name="TextBox 3"/>
          <p:cNvSpPr txBox="1"/>
          <p:nvPr/>
        </p:nvSpPr>
        <p:spPr>
          <a:xfrm>
            <a:off x="3548047" y="896413"/>
            <a:ext cx="2557110" cy="369332"/>
          </a:xfrm>
          <a:prstGeom prst="rect">
            <a:avLst/>
          </a:prstGeom>
          <a:noFill/>
        </p:spPr>
        <p:txBody>
          <a:bodyPr wrap="none" rtlCol="0">
            <a:spAutoFit/>
          </a:bodyPr>
          <a:lstStyle/>
          <a:p>
            <a:r>
              <a:rPr lang="en-US" dirty="0" smtClean="0"/>
              <a:t>Growth Factor treatment</a:t>
            </a:r>
            <a:endParaRPr lang="en-US" dirty="0"/>
          </a:p>
        </p:txBody>
      </p:sp>
      <p:sp>
        <p:nvSpPr>
          <p:cNvPr id="5" name="TextBox 4"/>
          <p:cNvSpPr txBox="1"/>
          <p:nvPr/>
        </p:nvSpPr>
        <p:spPr>
          <a:xfrm>
            <a:off x="1848720" y="1120531"/>
            <a:ext cx="1045740" cy="923330"/>
          </a:xfrm>
          <a:prstGeom prst="rect">
            <a:avLst/>
          </a:prstGeom>
          <a:noFill/>
        </p:spPr>
        <p:txBody>
          <a:bodyPr wrap="square" rtlCol="0">
            <a:spAutoFit/>
          </a:bodyPr>
          <a:lstStyle/>
          <a:p>
            <a:r>
              <a:rPr lang="en-US" dirty="0" smtClean="0"/>
              <a:t>No growth factors</a:t>
            </a:r>
            <a:endParaRPr lang="en-US" dirty="0"/>
          </a:p>
        </p:txBody>
      </p:sp>
      <p:sp>
        <p:nvSpPr>
          <p:cNvPr id="6" name="TextBox 5"/>
          <p:cNvSpPr txBox="1"/>
          <p:nvPr/>
        </p:nvSpPr>
        <p:spPr>
          <a:xfrm rot="5400000" flipV="1">
            <a:off x="-1042664" y="1723869"/>
            <a:ext cx="2741158" cy="646331"/>
          </a:xfrm>
          <a:prstGeom prst="rect">
            <a:avLst/>
          </a:prstGeom>
          <a:noFill/>
        </p:spPr>
        <p:txBody>
          <a:bodyPr wrap="square" rtlCol="0">
            <a:spAutoFit/>
          </a:bodyPr>
          <a:lstStyle/>
          <a:p>
            <a:r>
              <a:rPr lang="en-US" dirty="0" smtClean="0"/>
              <a:t>Human CD45 + cells in transplanted mice</a:t>
            </a:r>
            <a:endParaRPr lang="en-US" dirty="0"/>
          </a:p>
        </p:txBody>
      </p:sp>
      <p:sp>
        <p:nvSpPr>
          <p:cNvPr id="7" name="TextBox 6"/>
          <p:cNvSpPr txBox="1"/>
          <p:nvPr/>
        </p:nvSpPr>
        <p:spPr>
          <a:xfrm>
            <a:off x="168065" y="4220654"/>
            <a:ext cx="6689935" cy="2246769"/>
          </a:xfrm>
          <a:prstGeom prst="rect">
            <a:avLst/>
          </a:prstGeom>
          <a:noFill/>
        </p:spPr>
        <p:txBody>
          <a:bodyPr wrap="square" rtlCol="0">
            <a:spAutoFit/>
          </a:bodyPr>
          <a:lstStyle/>
          <a:p>
            <a:r>
              <a:rPr lang="en-US" sz="2800" b="1" dirty="0" smtClean="0">
                <a:latin typeface="Garamond"/>
                <a:cs typeface="Garamond"/>
              </a:rPr>
              <a:t>Allogeneic in mice</a:t>
            </a:r>
          </a:p>
          <a:p>
            <a:pPr marL="457200" indent="-457200">
              <a:buFont typeface="Arial"/>
              <a:buChar char="•"/>
            </a:pPr>
            <a:r>
              <a:rPr lang="en-US" sz="2800" dirty="0" smtClean="0">
                <a:latin typeface="Garamond"/>
                <a:cs typeface="Garamond"/>
              </a:rPr>
              <a:t>Prenatal </a:t>
            </a:r>
            <a:r>
              <a:rPr lang="en-US" sz="2800" dirty="0">
                <a:latin typeface="Garamond"/>
                <a:cs typeface="Garamond"/>
              </a:rPr>
              <a:t>tolerance induction and postnatal nonmyeloablative </a:t>
            </a:r>
            <a:r>
              <a:rPr lang="en-US" sz="2800" dirty="0" smtClean="0">
                <a:latin typeface="Garamond"/>
                <a:cs typeface="Garamond"/>
              </a:rPr>
              <a:t>bone marrow transplantation </a:t>
            </a:r>
          </a:p>
          <a:p>
            <a:r>
              <a:rPr lang="nl-NL" sz="2800" dirty="0" smtClean="0">
                <a:latin typeface="Garamond"/>
                <a:cs typeface="Garamond"/>
              </a:rPr>
              <a:t>     Blood</a:t>
            </a:r>
            <a:r>
              <a:rPr lang="nl-NL" sz="2800" dirty="0">
                <a:latin typeface="Garamond"/>
                <a:cs typeface="Garamond"/>
              </a:rPr>
              <a:t>. 2002; 100: 2225-2234</a:t>
            </a:r>
            <a:endParaRPr lang="en-US" sz="2800" dirty="0">
              <a:latin typeface="Garamond"/>
              <a:cs typeface="Garamond"/>
            </a:endParaRPr>
          </a:p>
        </p:txBody>
      </p:sp>
      <p:sp>
        <p:nvSpPr>
          <p:cNvPr id="8" name="TextBox 7"/>
          <p:cNvSpPr txBox="1"/>
          <p:nvPr/>
        </p:nvSpPr>
        <p:spPr>
          <a:xfrm>
            <a:off x="93369" y="6504775"/>
            <a:ext cx="6011788" cy="1815882"/>
          </a:xfrm>
          <a:prstGeom prst="rect">
            <a:avLst/>
          </a:prstGeom>
          <a:noFill/>
        </p:spPr>
        <p:txBody>
          <a:bodyPr wrap="square" rtlCol="0">
            <a:spAutoFit/>
          </a:bodyPr>
          <a:lstStyle/>
          <a:p>
            <a:r>
              <a:rPr lang="en-US" sz="2800" b="1" dirty="0" smtClean="0">
                <a:latin typeface="Garamond"/>
                <a:cs typeface="Garamond"/>
              </a:rPr>
              <a:t>Xenogeneic (human) in sheep</a:t>
            </a:r>
            <a:endParaRPr lang="en-US" sz="2800" b="1" dirty="0">
              <a:latin typeface="Garamond"/>
              <a:cs typeface="Garamond"/>
            </a:endParaRPr>
          </a:p>
          <a:p>
            <a:pPr marL="342900" indent="-342900">
              <a:buFont typeface="Arial"/>
              <a:buChar char="•"/>
            </a:pPr>
            <a:r>
              <a:rPr lang="en-US" sz="2800" dirty="0" smtClean="0">
                <a:latin typeface="Garamond"/>
                <a:cs typeface="Garamond"/>
              </a:rPr>
              <a:t>Postnatal administration of human </a:t>
            </a:r>
            <a:r>
              <a:rPr lang="en-US" sz="2800" dirty="0">
                <a:latin typeface="Garamond"/>
                <a:cs typeface="Garamond"/>
              </a:rPr>
              <a:t>g</a:t>
            </a:r>
            <a:r>
              <a:rPr lang="en-US" sz="2800" dirty="0" smtClean="0">
                <a:latin typeface="Garamond"/>
                <a:cs typeface="Garamond"/>
              </a:rPr>
              <a:t>rowth factors </a:t>
            </a:r>
          </a:p>
          <a:p>
            <a:r>
              <a:rPr lang="en-US" sz="2800" dirty="0" smtClean="0">
                <a:latin typeface="Garamond"/>
                <a:cs typeface="Garamond"/>
              </a:rPr>
              <a:t>    Exp </a:t>
            </a:r>
            <a:r>
              <a:rPr lang="en-US" sz="2800" dirty="0">
                <a:latin typeface="Garamond"/>
                <a:cs typeface="Garamond"/>
              </a:rPr>
              <a:t>Hematol. 2007; 35</a:t>
            </a:r>
            <a:r>
              <a:rPr lang="en-US" sz="2800" dirty="0" smtClean="0">
                <a:latin typeface="Garamond"/>
                <a:cs typeface="Garamond"/>
              </a:rPr>
              <a:t>: 1594</a:t>
            </a:r>
            <a:r>
              <a:rPr lang="en-US" sz="2800" dirty="0">
                <a:latin typeface="Garamond"/>
                <a:cs typeface="Garamond"/>
              </a:rPr>
              <a:t>–1600</a:t>
            </a:r>
            <a:r>
              <a:rPr lang="en-US" sz="2800" dirty="0" smtClean="0">
                <a:latin typeface="Garamond"/>
                <a:cs typeface="Garamond"/>
              </a:rPr>
              <a:t>.</a:t>
            </a:r>
            <a:endParaRPr lang="en-US" sz="2800" dirty="0">
              <a:latin typeface="Garamond"/>
              <a:cs typeface="Garamond"/>
            </a:endParaRPr>
          </a:p>
        </p:txBody>
      </p:sp>
    </p:spTree>
    <p:extLst>
      <p:ext uri="{BB962C8B-B14F-4D97-AF65-F5344CB8AC3E}">
        <p14:creationId xmlns:p14="http://schemas.microsoft.com/office/powerpoint/2010/main" val="16845370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479" y="495668"/>
            <a:ext cx="6553974" cy="7848041"/>
          </a:xfrm>
          <a:prstGeom prst="rect">
            <a:avLst/>
          </a:prstGeom>
        </p:spPr>
      </p:pic>
      <p:sp>
        <p:nvSpPr>
          <p:cNvPr id="3" name="TextBox 2"/>
          <p:cNvSpPr txBox="1"/>
          <p:nvPr/>
        </p:nvSpPr>
        <p:spPr>
          <a:xfrm>
            <a:off x="392152" y="8516036"/>
            <a:ext cx="4383507" cy="923330"/>
          </a:xfrm>
          <a:prstGeom prst="rect">
            <a:avLst/>
          </a:prstGeom>
          <a:noFill/>
        </p:spPr>
        <p:txBody>
          <a:bodyPr wrap="none" rtlCol="0">
            <a:spAutoFit/>
          </a:bodyPr>
          <a:lstStyle/>
          <a:p>
            <a:r>
              <a:rPr lang="en-US" i="1" dirty="0"/>
              <a:t>World J Stem Cells 2013 April 26; 5(2): 43-52</a:t>
            </a:r>
          </a:p>
          <a:p>
            <a:r>
              <a:rPr lang="en-US" i="1" dirty="0"/>
              <a:t> </a:t>
            </a:r>
            <a:r>
              <a:rPr lang="pl-PL" i="1" dirty="0"/>
              <a:t>doi:10.4252/wjsc.v5.i2.43</a:t>
            </a:r>
            <a:endParaRPr lang="en-US" i="1" dirty="0"/>
          </a:p>
          <a:p>
            <a:endParaRPr lang="en-US" dirty="0"/>
          </a:p>
        </p:txBody>
      </p:sp>
    </p:spTree>
    <p:extLst>
      <p:ext uri="{BB962C8B-B14F-4D97-AF65-F5344CB8AC3E}">
        <p14:creationId xmlns:p14="http://schemas.microsoft.com/office/powerpoint/2010/main" val="22174139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984"/>
            <a:ext cx="6400800" cy="687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5715" name="Text Box 3"/>
          <p:cNvSpPr txBox="1">
            <a:spLocks noChangeArrowheads="1"/>
          </p:cNvSpPr>
          <p:nvPr/>
        </p:nvSpPr>
        <p:spPr bwMode="auto">
          <a:xfrm>
            <a:off x="0" y="6958120"/>
            <a:ext cx="68580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1800" b="1" dirty="0">
                <a:latin typeface="Arial" charset="0"/>
                <a:cs typeface="+mn-cs"/>
              </a:rPr>
              <a:t>Liver section obtained at 11 months </a:t>
            </a:r>
            <a:r>
              <a:rPr lang="en-US" sz="1800" b="1" dirty="0" smtClean="0">
                <a:latin typeface="Arial" charset="0"/>
                <a:cs typeface="+mn-cs"/>
              </a:rPr>
              <a:t>post transplant </a:t>
            </a:r>
            <a:r>
              <a:rPr lang="en-US" sz="1800" b="1" dirty="0">
                <a:latin typeface="Arial" charset="0"/>
                <a:cs typeface="+mn-cs"/>
              </a:rPr>
              <a:t>from sheep transplanted with CB-derived CD34-Lin- cells and stained with anti-human hepatocyte antibody</a:t>
            </a:r>
            <a:endParaRPr lang="en-US" sz="2400" b="1" dirty="0">
              <a:latin typeface="Arial" charset="0"/>
              <a:cs typeface="+mn-cs"/>
            </a:endParaRPr>
          </a:p>
          <a:p>
            <a:pPr algn="l">
              <a:defRPr/>
            </a:pPr>
            <a:r>
              <a:rPr lang="en-US" sz="1400" b="1" dirty="0">
                <a:solidFill>
                  <a:schemeClr val="bg1"/>
                </a:solidFill>
                <a:latin typeface="Arial" charset="0"/>
                <a:cs typeface="+mn-cs"/>
              </a:rPr>
              <a:t>Blood First Edition </a:t>
            </a:r>
            <a:r>
              <a:rPr lang="en-US" sz="1400" b="1" dirty="0" smtClean="0">
                <a:solidFill>
                  <a:schemeClr val="bg1"/>
                </a:solidFill>
                <a:latin typeface="Arial" charset="0"/>
                <a:cs typeface="+mn-cs"/>
              </a:rPr>
              <a:t>online </a:t>
            </a:r>
            <a:r>
              <a:rPr lang="en-US" sz="1400" b="1" dirty="0">
                <a:solidFill>
                  <a:schemeClr val="bg1"/>
                </a:solidFill>
                <a:latin typeface="Arial" charset="0"/>
                <a:cs typeface="+mn-cs"/>
              </a:rPr>
              <a:t>July 1, 2004; DOI 10.1182/blood-2004-01-0259</a:t>
            </a:r>
            <a:endParaRPr lang="en-US" sz="1400" dirty="0">
              <a:solidFill>
                <a:schemeClr val="bg1"/>
              </a:solidFill>
              <a:latin typeface="Arial" charset="0"/>
              <a:cs typeface="+mn-cs"/>
            </a:endParaRPr>
          </a:p>
          <a:p>
            <a:pPr algn="l">
              <a:defRPr/>
            </a:pPr>
            <a:endParaRPr lang="en-US" sz="1400" b="1" dirty="0">
              <a:solidFill>
                <a:schemeClr val="bg1"/>
              </a:solidFill>
              <a:latin typeface="Arial" charset="0"/>
              <a:cs typeface="+mn-cs"/>
            </a:endParaRPr>
          </a:p>
        </p:txBody>
      </p:sp>
      <p:sp>
        <p:nvSpPr>
          <p:cNvPr id="2" name="TextBox 1"/>
          <p:cNvSpPr txBox="1"/>
          <p:nvPr/>
        </p:nvSpPr>
        <p:spPr>
          <a:xfrm>
            <a:off x="238127" y="7926495"/>
            <a:ext cx="6001579" cy="369332"/>
          </a:xfrm>
          <a:prstGeom prst="rect">
            <a:avLst/>
          </a:prstGeom>
          <a:noFill/>
        </p:spPr>
        <p:txBody>
          <a:bodyPr wrap="none" rtlCol="0">
            <a:spAutoFit/>
          </a:bodyPr>
          <a:lstStyle/>
          <a:p>
            <a:r>
              <a:rPr lang="en-US" b="1" dirty="0" smtClean="0">
                <a:solidFill>
                  <a:srgbClr val="FF0000"/>
                </a:solidFill>
              </a:rPr>
              <a:t>Tolerance to solid organ antigens/ Where are sheep NK cells?</a:t>
            </a:r>
            <a:endParaRPr lang="en-US" b="1" dirty="0">
              <a:solidFill>
                <a:srgbClr val="FF0000"/>
              </a:solidFill>
            </a:endParaRPr>
          </a:p>
        </p:txBody>
      </p:sp>
      <p:sp>
        <p:nvSpPr>
          <p:cNvPr id="3" name="TextBox 2"/>
          <p:cNvSpPr txBox="1"/>
          <p:nvPr/>
        </p:nvSpPr>
        <p:spPr>
          <a:xfrm>
            <a:off x="238127" y="8422653"/>
            <a:ext cx="4951314" cy="646331"/>
          </a:xfrm>
          <a:prstGeom prst="rect">
            <a:avLst/>
          </a:prstGeom>
          <a:noFill/>
        </p:spPr>
        <p:txBody>
          <a:bodyPr wrap="none" rtlCol="0">
            <a:spAutoFit/>
          </a:bodyPr>
          <a:lstStyle/>
          <a:p>
            <a:r>
              <a:rPr lang="nl-NL" i="1" dirty="0">
                <a:latin typeface="Garamond"/>
                <a:cs typeface="Garamond"/>
              </a:rPr>
              <a:t>Blood 2004; 104: 2582-2590</a:t>
            </a:r>
          </a:p>
          <a:p>
            <a:r>
              <a:rPr lang="nl-NL" i="1" dirty="0">
                <a:latin typeface="Garamond"/>
                <a:cs typeface="Garamond"/>
              </a:rPr>
              <a:t>[PMID: 15231580 DOI: 10.1182/blood-2004-01-0259]</a:t>
            </a:r>
            <a:endParaRPr lang="en-US" i="1" dirty="0">
              <a:latin typeface="Garamond"/>
              <a:cs typeface="Garamond"/>
            </a:endParaRPr>
          </a:p>
        </p:txBody>
      </p:sp>
    </p:spTree>
    <p:extLst>
      <p:ext uri="{BB962C8B-B14F-4D97-AF65-F5344CB8AC3E}">
        <p14:creationId xmlns:p14="http://schemas.microsoft.com/office/powerpoint/2010/main" val="1640337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10829"/>
            <a:ext cx="6858000" cy="8094523"/>
          </a:xfrm>
          <a:prstGeom prst="rect">
            <a:avLst/>
          </a:prstGeom>
          <a:noFill/>
        </p:spPr>
        <p:txBody>
          <a:bodyPr wrap="square" rtlCol="0">
            <a:spAutoFit/>
          </a:bodyPr>
          <a:lstStyle/>
          <a:p>
            <a:r>
              <a:rPr lang="en-US" sz="4000" dirty="0" smtClean="0">
                <a:latin typeface="Garamond"/>
                <a:cs typeface="Garamond"/>
              </a:rPr>
              <a:t>Stem Cell (SC) populations studied for in vivo differentiative capacity </a:t>
            </a:r>
          </a:p>
          <a:p>
            <a:endParaRPr lang="en-US" sz="2800" dirty="0">
              <a:latin typeface="Garamond"/>
              <a:cs typeface="Garamond"/>
            </a:endParaRPr>
          </a:p>
          <a:p>
            <a:pPr marL="514350" indent="-514350">
              <a:buAutoNum type="arabicPeriod"/>
            </a:pPr>
            <a:r>
              <a:rPr lang="en-US" sz="2800" dirty="0" smtClean="0">
                <a:latin typeface="Garamond"/>
                <a:cs typeface="Garamond"/>
              </a:rPr>
              <a:t>Human fetal pancreas derived mesenchymal SC</a:t>
            </a:r>
          </a:p>
          <a:p>
            <a:r>
              <a:rPr lang="en-US" sz="2400" dirty="0" smtClean="0">
                <a:latin typeface="Garamond"/>
                <a:cs typeface="Garamond"/>
              </a:rPr>
              <a:t>	</a:t>
            </a:r>
          </a:p>
          <a:p>
            <a:r>
              <a:rPr lang="en-US" sz="2400" i="1" dirty="0">
                <a:latin typeface="Garamond"/>
                <a:cs typeface="Garamond"/>
              </a:rPr>
              <a:t>	</a:t>
            </a:r>
            <a:r>
              <a:rPr lang="en-US" sz="2400" i="1" dirty="0" smtClean="0">
                <a:latin typeface="Garamond"/>
                <a:cs typeface="Garamond"/>
              </a:rPr>
              <a:t>Exp </a:t>
            </a:r>
            <a:r>
              <a:rPr lang="en-US" sz="2400" i="1" dirty="0">
                <a:latin typeface="Garamond"/>
                <a:cs typeface="Garamond"/>
              </a:rPr>
              <a:t>Hematol 2010; 38: 311-320 [PMID:</a:t>
            </a:r>
          </a:p>
          <a:p>
            <a:r>
              <a:rPr lang="pl-PL" sz="2400" i="1" dirty="0" smtClean="0">
                <a:latin typeface="Garamond"/>
                <a:cs typeface="Garamond"/>
              </a:rPr>
              <a:t>	20170708 </a:t>
            </a:r>
            <a:r>
              <a:rPr lang="pl-PL" sz="2400" i="1" dirty="0">
                <a:latin typeface="Garamond"/>
                <a:cs typeface="Garamond"/>
              </a:rPr>
              <a:t>DOI: 10.1016/j.exphem.2010.02.005]</a:t>
            </a:r>
            <a:endParaRPr lang="en-US" sz="2400" i="1" dirty="0" smtClean="0">
              <a:latin typeface="Garamond"/>
              <a:cs typeface="Garamond"/>
            </a:endParaRPr>
          </a:p>
          <a:p>
            <a:endParaRPr lang="en-US" sz="2800" dirty="0" smtClean="0">
              <a:latin typeface="Garamond"/>
              <a:cs typeface="Garamond"/>
            </a:endParaRPr>
          </a:p>
          <a:p>
            <a:r>
              <a:rPr lang="en-US" sz="2800" dirty="0" smtClean="0">
                <a:latin typeface="Garamond"/>
                <a:cs typeface="Garamond"/>
              </a:rPr>
              <a:t>2.   Embryonic SC derived CD34 cells</a:t>
            </a:r>
          </a:p>
          <a:p>
            <a:pPr marL="457200" indent="-457200">
              <a:buFont typeface="Arial"/>
              <a:buChar char="•"/>
            </a:pPr>
            <a:r>
              <a:rPr lang="en-US" sz="2800" dirty="0" smtClean="0">
                <a:latin typeface="Garamond"/>
                <a:cs typeface="Garamond"/>
              </a:rPr>
              <a:t>using mouse S17 BM stromal cell line and</a:t>
            </a:r>
          </a:p>
          <a:p>
            <a:pPr marL="457200" indent="-457200">
              <a:buFont typeface="Arial"/>
              <a:buChar char="•"/>
            </a:pPr>
            <a:endParaRPr lang="en-US" sz="2800" dirty="0" smtClean="0">
              <a:latin typeface="Garamond"/>
              <a:cs typeface="Garamond"/>
            </a:endParaRPr>
          </a:p>
          <a:p>
            <a:pPr marL="457200" indent="-457200">
              <a:buFont typeface="Arial"/>
              <a:buChar char="•"/>
            </a:pPr>
            <a:r>
              <a:rPr lang="en-US" sz="2800" dirty="0" smtClean="0">
                <a:latin typeface="Garamond"/>
                <a:cs typeface="Garamond"/>
              </a:rPr>
              <a:t>embryoid body formation and differentiation </a:t>
            </a:r>
            <a:r>
              <a:rPr lang="en-US" sz="2800" i="1" dirty="0" smtClean="0">
                <a:latin typeface="Garamond"/>
                <a:cs typeface="Garamond"/>
              </a:rPr>
              <a:t>in vitro </a:t>
            </a:r>
          </a:p>
          <a:p>
            <a:endParaRPr lang="en-US" sz="2800" i="1" dirty="0" smtClean="0">
              <a:latin typeface="Garamond"/>
              <a:cs typeface="Garamond"/>
            </a:endParaRPr>
          </a:p>
          <a:p>
            <a:r>
              <a:rPr lang="en-US" sz="2400" i="1" dirty="0" smtClean="0">
                <a:latin typeface="Garamond"/>
                <a:cs typeface="Garamond"/>
              </a:rPr>
              <a:t>	Exp Hematol 2010</a:t>
            </a:r>
            <a:r>
              <a:rPr lang="en-US" sz="2400" i="1" dirty="0">
                <a:latin typeface="Garamond"/>
                <a:cs typeface="Garamond"/>
              </a:rPr>
              <a:t>; 38: 516-525.e4 [PMID: 20227460 </a:t>
            </a:r>
            <a:r>
              <a:rPr lang="en-US" sz="2400" i="1" dirty="0" smtClean="0">
                <a:latin typeface="Garamond"/>
                <a:cs typeface="Garamond"/>
              </a:rPr>
              <a:t>	DOI</a:t>
            </a:r>
            <a:r>
              <a:rPr lang="en-US" sz="2400" i="1" dirty="0">
                <a:latin typeface="Garamond"/>
                <a:cs typeface="Garamond"/>
              </a:rPr>
              <a:t>: 10.1016</a:t>
            </a:r>
            <a:r>
              <a:rPr lang="en-US" sz="2400" i="1" dirty="0" smtClean="0">
                <a:latin typeface="Garamond"/>
                <a:cs typeface="Garamond"/>
              </a:rPr>
              <a:t>/</a:t>
            </a:r>
            <a:r>
              <a:rPr lang="pl-PL" sz="2400" i="1" dirty="0" smtClean="0">
                <a:latin typeface="Garamond"/>
                <a:cs typeface="Garamond"/>
              </a:rPr>
              <a:t>j.exphem</a:t>
            </a:r>
            <a:r>
              <a:rPr lang="pl-PL" sz="2400" i="1" dirty="0">
                <a:latin typeface="Garamond"/>
                <a:cs typeface="Garamond"/>
              </a:rPr>
              <a:t>.2010.03.002]</a:t>
            </a:r>
            <a:endParaRPr lang="en-US" sz="2400" i="1" dirty="0">
              <a:latin typeface="Garamond"/>
              <a:cs typeface="Garamond"/>
            </a:endParaRPr>
          </a:p>
        </p:txBody>
      </p:sp>
    </p:spTree>
    <p:extLst>
      <p:ext uri="{BB962C8B-B14F-4D97-AF65-F5344CB8AC3E}">
        <p14:creationId xmlns:p14="http://schemas.microsoft.com/office/powerpoint/2010/main" val="371940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200" y="884449"/>
            <a:ext cx="6184900" cy="7019436"/>
          </a:xfrm>
          <a:prstGeom prst="rect">
            <a:avLst/>
          </a:prstGeom>
        </p:spPr>
      </p:pic>
      <p:sp>
        <p:nvSpPr>
          <p:cNvPr id="3" name="TextBox 2"/>
          <p:cNvSpPr txBox="1"/>
          <p:nvPr/>
        </p:nvSpPr>
        <p:spPr>
          <a:xfrm>
            <a:off x="330200" y="56010"/>
            <a:ext cx="6184900" cy="830997"/>
          </a:xfrm>
          <a:prstGeom prst="rect">
            <a:avLst/>
          </a:prstGeom>
          <a:noFill/>
        </p:spPr>
        <p:txBody>
          <a:bodyPr wrap="square" rtlCol="0">
            <a:spAutoFit/>
          </a:bodyPr>
          <a:lstStyle/>
          <a:p>
            <a:r>
              <a:rPr lang="en-US" sz="2400" b="1" dirty="0" smtClean="0">
                <a:solidFill>
                  <a:srgbClr val="FFFF00"/>
                </a:solidFill>
                <a:latin typeface="Garamond"/>
                <a:cs typeface="Garamond"/>
              </a:rPr>
              <a:t>hfpSC </a:t>
            </a:r>
            <a:r>
              <a:rPr lang="en-US" sz="2400" b="1" dirty="0">
                <a:solidFill>
                  <a:srgbClr val="FFFF00"/>
                </a:solidFill>
                <a:latin typeface="Garamond"/>
                <a:cs typeface="Garamond"/>
              </a:rPr>
              <a:t>(human fetal pancreatic </a:t>
            </a:r>
            <a:r>
              <a:rPr lang="en-US" sz="2400" b="1" dirty="0" smtClean="0">
                <a:solidFill>
                  <a:srgbClr val="FFFF00"/>
                </a:solidFill>
                <a:latin typeface="Garamond"/>
                <a:cs typeface="Garamond"/>
              </a:rPr>
              <a:t>SC) phenotype in comparison to input population</a:t>
            </a:r>
            <a:endParaRPr lang="en-US" sz="2400" dirty="0"/>
          </a:p>
        </p:txBody>
      </p:sp>
      <p:sp>
        <p:nvSpPr>
          <p:cNvPr id="4" name="TextBox 3"/>
          <p:cNvSpPr txBox="1"/>
          <p:nvPr/>
        </p:nvSpPr>
        <p:spPr>
          <a:xfrm>
            <a:off x="1" y="8049141"/>
            <a:ext cx="6858000" cy="830997"/>
          </a:xfrm>
          <a:prstGeom prst="rect">
            <a:avLst/>
          </a:prstGeom>
          <a:noFill/>
        </p:spPr>
        <p:txBody>
          <a:bodyPr wrap="square" rtlCol="0">
            <a:spAutoFit/>
          </a:bodyPr>
          <a:lstStyle/>
          <a:p>
            <a:pPr algn="ctr"/>
            <a:r>
              <a:rPr lang="en-US" sz="2400" b="1" dirty="0" smtClean="0"/>
              <a:t>hfpSC + for mesenchymal markers: </a:t>
            </a:r>
          </a:p>
          <a:p>
            <a:pPr algn="ctr"/>
            <a:r>
              <a:rPr lang="en-US" sz="2400" b="1" dirty="0" smtClean="0"/>
              <a:t>CD29, 44, 73,90 and 105</a:t>
            </a:r>
            <a:endParaRPr lang="en-US" sz="2400" b="1" dirty="0"/>
          </a:p>
        </p:txBody>
      </p:sp>
    </p:spTree>
    <p:extLst>
      <p:ext uri="{BB962C8B-B14F-4D97-AF65-F5344CB8AC3E}">
        <p14:creationId xmlns:p14="http://schemas.microsoft.com/office/powerpoint/2010/main" val="1783218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354835"/>
            <a:ext cx="6858000" cy="2062103"/>
          </a:xfrm>
          <a:prstGeom prst="rect">
            <a:avLst/>
          </a:prstGeom>
          <a:noFill/>
        </p:spPr>
        <p:txBody>
          <a:bodyPr wrap="square" rtlCol="0">
            <a:spAutoFit/>
          </a:bodyPr>
          <a:lstStyle/>
          <a:p>
            <a:r>
              <a:rPr lang="en-US" sz="3200" b="1" dirty="0" smtClean="0">
                <a:solidFill>
                  <a:srgbClr val="FFFF00"/>
                </a:solidFill>
                <a:latin typeface="Garamond"/>
                <a:cs typeface="Garamond"/>
              </a:rPr>
              <a:t>Real time quantitative PCR detection of human DNA following transplantation with hfpSC (human fetal pancreatic stem cells)</a:t>
            </a:r>
            <a:endParaRPr lang="en-US" sz="3200" b="1" dirty="0">
              <a:solidFill>
                <a:srgbClr val="FFFF00"/>
              </a:solidFill>
              <a:latin typeface="Garamond"/>
              <a:cs typeface="Garamond"/>
            </a:endParaRPr>
          </a:p>
        </p:txBody>
      </p:sp>
      <p:pic>
        <p:nvPicPr>
          <p:cNvPr id="9" name="Picture 8"/>
          <p:cNvPicPr>
            <a:picLocks noChangeAspect="1"/>
          </p:cNvPicPr>
          <p:nvPr/>
        </p:nvPicPr>
        <p:blipFill>
          <a:blip r:embed="rId2"/>
          <a:stretch>
            <a:fillRect/>
          </a:stretch>
        </p:blipFill>
        <p:spPr>
          <a:xfrm>
            <a:off x="224087" y="2628899"/>
            <a:ext cx="6442505" cy="4225015"/>
          </a:xfrm>
          <a:prstGeom prst="rect">
            <a:avLst/>
          </a:prstGeom>
        </p:spPr>
      </p:pic>
      <p:sp>
        <p:nvSpPr>
          <p:cNvPr id="10" name="TextBox 9"/>
          <p:cNvSpPr txBox="1"/>
          <p:nvPr/>
        </p:nvSpPr>
        <p:spPr>
          <a:xfrm>
            <a:off x="0" y="7040659"/>
            <a:ext cx="7014247" cy="1384995"/>
          </a:xfrm>
          <a:prstGeom prst="rect">
            <a:avLst/>
          </a:prstGeom>
          <a:noFill/>
        </p:spPr>
        <p:txBody>
          <a:bodyPr wrap="square" rtlCol="0">
            <a:spAutoFit/>
          </a:bodyPr>
          <a:lstStyle/>
          <a:p>
            <a:pPr marL="457200" indent="-457200">
              <a:buFont typeface="Arial"/>
              <a:buChar char="•"/>
            </a:pPr>
            <a:r>
              <a:rPr lang="en-US" sz="2800" dirty="0" smtClean="0">
                <a:latin typeface="Garamond"/>
                <a:cs typeface="Garamond"/>
              </a:rPr>
              <a:t>Four 1 mm</a:t>
            </a:r>
            <a:r>
              <a:rPr lang="en-US" sz="2800" baseline="30000" dirty="0" smtClean="0">
                <a:latin typeface="Garamond"/>
                <a:cs typeface="Garamond"/>
              </a:rPr>
              <a:t>3</a:t>
            </a:r>
            <a:r>
              <a:rPr lang="en-US" sz="2800" dirty="0" smtClean="0">
                <a:latin typeface="Garamond"/>
                <a:cs typeface="Garamond"/>
              </a:rPr>
              <a:t> samples from the pancreatic tail</a:t>
            </a:r>
          </a:p>
          <a:p>
            <a:pPr marL="457200" indent="-457200">
              <a:buFont typeface="Arial"/>
              <a:buChar char="•"/>
            </a:pPr>
            <a:r>
              <a:rPr lang="en-US" sz="2800" dirty="0" smtClean="0">
                <a:latin typeface="Garamond"/>
                <a:cs typeface="Garamond"/>
              </a:rPr>
              <a:t>Limited sampling method </a:t>
            </a:r>
          </a:p>
          <a:p>
            <a:pPr marL="457200" indent="-457200">
              <a:buFont typeface="Arial"/>
              <a:buChar char="•"/>
            </a:pPr>
            <a:r>
              <a:rPr lang="en-US" sz="2800" dirty="0">
                <a:latin typeface="Garamond"/>
                <a:cs typeface="Garamond"/>
              </a:rPr>
              <a:t>C</a:t>
            </a:r>
            <a:r>
              <a:rPr lang="en-US" sz="2800" dirty="0" smtClean="0">
                <a:latin typeface="Garamond"/>
                <a:cs typeface="Garamond"/>
              </a:rPr>
              <a:t>himeric incidence: 79%</a:t>
            </a:r>
            <a:endParaRPr lang="en-US" sz="2800" dirty="0">
              <a:latin typeface="Garamond"/>
              <a:cs typeface="Garamond"/>
            </a:endParaRPr>
          </a:p>
        </p:txBody>
      </p:sp>
    </p:spTree>
    <p:extLst>
      <p:ext uri="{BB962C8B-B14F-4D97-AF65-F5344CB8AC3E}">
        <p14:creationId xmlns:p14="http://schemas.microsoft.com/office/powerpoint/2010/main" val="182551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776" y="1774174"/>
            <a:ext cx="5465232" cy="6496940"/>
          </a:xfrm>
          <a:prstGeom prst="rect">
            <a:avLst/>
          </a:prstGeom>
        </p:spPr>
      </p:pic>
      <p:sp>
        <p:nvSpPr>
          <p:cNvPr id="3" name="TextBox 2"/>
          <p:cNvSpPr txBox="1"/>
          <p:nvPr/>
        </p:nvSpPr>
        <p:spPr>
          <a:xfrm>
            <a:off x="0" y="153937"/>
            <a:ext cx="6858000" cy="1569660"/>
          </a:xfrm>
          <a:prstGeom prst="rect">
            <a:avLst/>
          </a:prstGeom>
          <a:noFill/>
        </p:spPr>
        <p:txBody>
          <a:bodyPr wrap="square" rtlCol="0">
            <a:spAutoFit/>
          </a:bodyPr>
          <a:lstStyle/>
          <a:p>
            <a:pPr algn="ctr"/>
            <a:r>
              <a:rPr lang="en-US" sz="3200" b="1" dirty="0">
                <a:solidFill>
                  <a:srgbClr val="FFFF00"/>
                </a:solidFill>
                <a:latin typeface="Times New Roman"/>
                <a:cs typeface="Times New Roman"/>
              </a:rPr>
              <a:t>Circulating human insulin </a:t>
            </a:r>
          </a:p>
          <a:p>
            <a:pPr algn="ctr"/>
            <a:r>
              <a:rPr lang="en-US" sz="3200" b="1" dirty="0">
                <a:solidFill>
                  <a:srgbClr val="FFFF00"/>
                </a:solidFill>
                <a:latin typeface="Times New Roman"/>
                <a:cs typeface="Times New Roman"/>
              </a:rPr>
              <a:t>in </a:t>
            </a:r>
            <a:r>
              <a:rPr lang="en-US" sz="3200" b="1" dirty="0" smtClean="0">
                <a:solidFill>
                  <a:srgbClr val="FFFF00"/>
                </a:solidFill>
                <a:latin typeface="Times New Roman"/>
                <a:cs typeface="Times New Roman"/>
              </a:rPr>
              <a:t>sheep 7 months to 2 years after transplantation of hfpSC </a:t>
            </a:r>
            <a:r>
              <a:rPr lang="en-US" sz="3200" b="1" i="1" dirty="0" smtClean="0">
                <a:solidFill>
                  <a:srgbClr val="FFFF00"/>
                </a:solidFill>
                <a:latin typeface="Times New Roman"/>
                <a:cs typeface="Times New Roman"/>
              </a:rPr>
              <a:t>in utero</a:t>
            </a:r>
            <a:endParaRPr lang="en-US" sz="3200" b="1" i="1" dirty="0">
              <a:solidFill>
                <a:srgbClr val="FFFF00"/>
              </a:solidFill>
              <a:latin typeface="Times New Roman"/>
              <a:cs typeface="Times New Roman"/>
            </a:endParaRPr>
          </a:p>
        </p:txBody>
      </p:sp>
      <p:sp>
        <p:nvSpPr>
          <p:cNvPr id="5" name="Rectangle 4"/>
          <p:cNvSpPr/>
          <p:nvPr/>
        </p:nvSpPr>
        <p:spPr>
          <a:xfrm>
            <a:off x="153950" y="8358556"/>
            <a:ext cx="6704050" cy="646331"/>
          </a:xfrm>
          <a:prstGeom prst="rect">
            <a:avLst/>
          </a:prstGeom>
        </p:spPr>
        <p:txBody>
          <a:bodyPr wrap="square">
            <a:spAutoFit/>
          </a:bodyPr>
          <a:lstStyle/>
          <a:p>
            <a:r>
              <a:rPr lang="en-US" i="1" dirty="0">
                <a:solidFill>
                  <a:prstClr val="white">
                    <a:lumMod val="85000"/>
                  </a:prstClr>
                </a:solidFill>
                <a:latin typeface="Calibri"/>
              </a:rPr>
              <a:t>Exp Hematol 2010; 38: 311-320 [PMID: </a:t>
            </a:r>
            <a:r>
              <a:rPr lang="pl-PL" i="1" dirty="0">
                <a:solidFill>
                  <a:prstClr val="white">
                    <a:lumMod val="85000"/>
                  </a:prstClr>
                </a:solidFill>
                <a:latin typeface="Calibri"/>
              </a:rPr>
              <a:t>20170708 DOI: 10.1016/j.exphem.2010.02.005]</a:t>
            </a:r>
            <a:endParaRPr lang="en-US" i="1" dirty="0">
              <a:solidFill>
                <a:prstClr val="white">
                  <a:lumMod val="85000"/>
                </a:prstClr>
              </a:solidFill>
              <a:latin typeface="Calibri"/>
            </a:endParaRPr>
          </a:p>
        </p:txBody>
      </p:sp>
    </p:spTree>
    <p:extLst>
      <p:ext uri="{BB962C8B-B14F-4D97-AF65-F5344CB8AC3E}">
        <p14:creationId xmlns:p14="http://schemas.microsoft.com/office/powerpoint/2010/main" val="1367840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Picture 2" descr="IMG_33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3176"/>
            <a:ext cx="6858000" cy="5191794"/>
          </a:xfrm>
          <a:prstGeom prst="rect">
            <a:avLst/>
          </a:prstGeom>
        </p:spPr>
      </p:pic>
      <p:sp>
        <p:nvSpPr>
          <p:cNvPr id="4" name="TextBox 3"/>
          <p:cNvSpPr txBox="1"/>
          <p:nvPr/>
        </p:nvSpPr>
        <p:spPr>
          <a:xfrm>
            <a:off x="0" y="-18687"/>
            <a:ext cx="6858000" cy="2062103"/>
          </a:xfrm>
          <a:prstGeom prst="rect">
            <a:avLst/>
          </a:prstGeom>
          <a:noFill/>
        </p:spPr>
        <p:txBody>
          <a:bodyPr wrap="square" rtlCol="0">
            <a:spAutoFit/>
          </a:bodyPr>
          <a:lstStyle/>
          <a:p>
            <a:pPr algn="ctr"/>
            <a:r>
              <a:rPr lang="en-US" sz="3200" b="1" dirty="0">
                <a:solidFill>
                  <a:srgbClr val="FFFF00"/>
                </a:solidFill>
                <a:latin typeface="Garamond"/>
                <a:cs typeface="Garamond"/>
              </a:rPr>
              <a:t>Generation of long-term human pancreatic islet cell activity </a:t>
            </a:r>
            <a:r>
              <a:rPr lang="en-US" sz="3200" b="1" i="1" dirty="0">
                <a:solidFill>
                  <a:srgbClr val="FFFF00"/>
                </a:solidFill>
                <a:latin typeface="Garamond"/>
                <a:cs typeface="Garamond"/>
              </a:rPr>
              <a:t>in vivo</a:t>
            </a:r>
            <a:r>
              <a:rPr lang="en-US" sz="3200" b="1" dirty="0">
                <a:solidFill>
                  <a:srgbClr val="FFFF00"/>
                </a:solidFill>
                <a:latin typeface="Garamond"/>
                <a:cs typeface="Garamond"/>
              </a:rPr>
              <a:t> by induction of immune tolerance to human stem cells </a:t>
            </a:r>
            <a:endParaRPr lang="en-US" sz="3200" dirty="0">
              <a:solidFill>
                <a:srgbClr val="FFFF00"/>
              </a:solidFill>
              <a:latin typeface="Garamond"/>
              <a:cs typeface="Garamond"/>
            </a:endParaRPr>
          </a:p>
        </p:txBody>
      </p:sp>
      <p:sp>
        <p:nvSpPr>
          <p:cNvPr id="6" name="TextBox 5"/>
          <p:cNvSpPr txBox="1"/>
          <p:nvPr/>
        </p:nvSpPr>
        <p:spPr>
          <a:xfrm>
            <a:off x="690934" y="7843710"/>
            <a:ext cx="5527483" cy="1231106"/>
          </a:xfrm>
          <a:prstGeom prst="rect">
            <a:avLst/>
          </a:prstGeom>
          <a:noFill/>
        </p:spPr>
        <p:txBody>
          <a:bodyPr wrap="square" rtlCol="0">
            <a:spAutoFit/>
          </a:bodyPr>
          <a:lstStyle/>
          <a:p>
            <a:pPr algn="ctr"/>
            <a:r>
              <a:rPr lang="en-US" sz="2800" b="1" dirty="0">
                <a:latin typeface="Garamond"/>
                <a:cs typeface="Garamond"/>
              </a:rPr>
              <a:t>John S. Pixley, </a:t>
            </a:r>
            <a:r>
              <a:rPr lang="en-US" sz="2800" b="1" dirty="0" smtClean="0">
                <a:latin typeface="Garamond"/>
                <a:cs typeface="Garamond"/>
              </a:rPr>
              <a:t>M.D.</a:t>
            </a:r>
            <a:endParaRPr lang="en-US" sz="2800" dirty="0">
              <a:latin typeface="Garamond"/>
              <a:cs typeface="Garamond"/>
            </a:endParaRPr>
          </a:p>
          <a:p>
            <a:pPr algn="ctr"/>
            <a:r>
              <a:rPr lang="en-US" sz="2800" dirty="0" smtClean="0">
                <a:latin typeface="Garamond"/>
                <a:cs typeface="Garamond"/>
              </a:rPr>
              <a:t>University </a:t>
            </a:r>
            <a:r>
              <a:rPr lang="en-US" sz="2800" dirty="0">
                <a:latin typeface="Garamond"/>
                <a:cs typeface="Garamond"/>
              </a:rPr>
              <a:t>of Nevada SOM, USA</a:t>
            </a:r>
          </a:p>
          <a:p>
            <a:endParaRPr lang="en-US" dirty="0"/>
          </a:p>
        </p:txBody>
      </p:sp>
    </p:spTree>
    <p:extLst>
      <p:ext uri="{BB962C8B-B14F-4D97-AF65-F5344CB8AC3E}">
        <p14:creationId xmlns:p14="http://schemas.microsoft.com/office/powerpoint/2010/main" val="1165572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43296"/>
            <a:ext cx="6858000" cy="5037766"/>
          </a:xfrm>
          <a:prstGeom prst="rect">
            <a:avLst/>
          </a:prstGeom>
        </p:spPr>
      </p:pic>
      <p:sp>
        <p:nvSpPr>
          <p:cNvPr id="3" name="TextBox 2"/>
          <p:cNvSpPr txBox="1"/>
          <p:nvPr/>
        </p:nvSpPr>
        <p:spPr>
          <a:xfrm>
            <a:off x="130717" y="168070"/>
            <a:ext cx="6573223" cy="2062103"/>
          </a:xfrm>
          <a:prstGeom prst="rect">
            <a:avLst/>
          </a:prstGeom>
          <a:noFill/>
        </p:spPr>
        <p:txBody>
          <a:bodyPr wrap="square" rtlCol="0">
            <a:spAutoFit/>
          </a:bodyPr>
          <a:lstStyle/>
          <a:p>
            <a:r>
              <a:rPr lang="en-US" sz="3200" b="1" dirty="0">
                <a:solidFill>
                  <a:srgbClr val="FFFF00"/>
                </a:solidFill>
                <a:latin typeface="Garamond"/>
                <a:cs typeface="Garamond"/>
              </a:rPr>
              <a:t>Human C-</a:t>
            </a:r>
            <a:r>
              <a:rPr lang="en-US" sz="3200" b="1" dirty="0" smtClean="0">
                <a:solidFill>
                  <a:srgbClr val="FFFF00"/>
                </a:solidFill>
                <a:latin typeface="Garamond"/>
                <a:cs typeface="Garamond"/>
              </a:rPr>
              <a:t>peptide levels in sheep ~ 2-3 years after transplantation of </a:t>
            </a:r>
            <a:r>
              <a:rPr lang="en-US" sz="3200" b="1" dirty="0">
                <a:solidFill>
                  <a:srgbClr val="FFFF00"/>
                </a:solidFill>
                <a:latin typeface="Garamond"/>
                <a:cs typeface="Garamond"/>
              </a:rPr>
              <a:t>human </a:t>
            </a:r>
            <a:r>
              <a:rPr lang="en-US" sz="3200" b="1" dirty="0" smtClean="0">
                <a:solidFill>
                  <a:srgbClr val="FFFF00"/>
                </a:solidFill>
                <a:latin typeface="Garamond"/>
                <a:cs typeface="Garamond"/>
              </a:rPr>
              <a:t>ESD-CD34+ SC during the fetal tolerance window  </a:t>
            </a:r>
            <a:endParaRPr lang="en-US" sz="3200" b="1" dirty="0">
              <a:solidFill>
                <a:srgbClr val="FFFF00"/>
              </a:solidFill>
              <a:latin typeface="Garamond"/>
              <a:cs typeface="Garamond"/>
            </a:endParaRPr>
          </a:p>
        </p:txBody>
      </p:sp>
      <p:sp>
        <p:nvSpPr>
          <p:cNvPr id="4" name="TextBox 3"/>
          <p:cNvSpPr txBox="1"/>
          <p:nvPr/>
        </p:nvSpPr>
        <p:spPr>
          <a:xfrm>
            <a:off x="336131" y="8441332"/>
            <a:ext cx="6367809" cy="923330"/>
          </a:xfrm>
          <a:prstGeom prst="rect">
            <a:avLst/>
          </a:prstGeom>
          <a:noFill/>
        </p:spPr>
        <p:txBody>
          <a:bodyPr wrap="square" rtlCol="0">
            <a:spAutoFit/>
          </a:bodyPr>
          <a:lstStyle/>
          <a:p>
            <a:r>
              <a:rPr lang="en-US" i="1" dirty="0">
                <a:latin typeface="Garamond"/>
                <a:cs typeface="Garamond"/>
              </a:rPr>
              <a:t>A.D. Goodrich et al. Exp Hematol 2010; 38: 516-525.e4 [PMID: 20227460 DOI: 10.1016/</a:t>
            </a:r>
            <a:r>
              <a:rPr lang="pl-PL" i="1" dirty="0">
                <a:latin typeface="Garamond"/>
                <a:cs typeface="Garamond"/>
              </a:rPr>
              <a:t>j.exphem.2010.03.002]</a:t>
            </a:r>
            <a:endParaRPr lang="en-US" i="1" dirty="0">
              <a:latin typeface="Garamond"/>
              <a:cs typeface="Garamond"/>
            </a:endParaRPr>
          </a:p>
          <a:p>
            <a:endParaRPr lang="en-US" dirty="0"/>
          </a:p>
        </p:txBody>
      </p:sp>
    </p:spTree>
    <p:extLst>
      <p:ext uri="{BB962C8B-B14F-4D97-AF65-F5344CB8AC3E}">
        <p14:creationId xmlns:p14="http://schemas.microsoft.com/office/powerpoint/2010/main" val="1242537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917700"/>
            <a:ext cx="7025115" cy="5303056"/>
          </a:xfrm>
          <a:prstGeom prst="rect">
            <a:avLst/>
          </a:prstGeom>
        </p:spPr>
      </p:pic>
      <p:sp>
        <p:nvSpPr>
          <p:cNvPr id="4" name="TextBox 3"/>
          <p:cNvSpPr txBox="1"/>
          <p:nvPr/>
        </p:nvSpPr>
        <p:spPr>
          <a:xfrm>
            <a:off x="1" y="417725"/>
            <a:ext cx="6858000" cy="954107"/>
          </a:xfrm>
          <a:prstGeom prst="rect">
            <a:avLst/>
          </a:prstGeom>
          <a:noFill/>
        </p:spPr>
        <p:txBody>
          <a:bodyPr wrap="square" rtlCol="0">
            <a:spAutoFit/>
          </a:bodyPr>
          <a:lstStyle/>
          <a:p>
            <a:pPr algn="ctr"/>
            <a:r>
              <a:rPr lang="en-US" sz="2800" b="1" i="1" dirty="0" smtClean="0">
                <a:latin typeface="Garamond"/>
                <a:cs typeface="Garamond"/>
              </a:rPr>
              <a:t>In situ </a:t>
            </a:r>
            <a:r>
              <a:rPr lang="en-US" sz="2800" b="1" dirty="0" smtClean="0">
                <a:latin typeface="Garamond"/>
                <a:cs typeface="Garamond"/>
              </a:rPr>
              <a:t>human islet activity in 2 sheep transplanted with human stem cells</a:t>
            </a:r>
            <a:endParaRPr lang="en-US" sz="2800" b="1" dirty="0">
              <a:latin typeface="Garamond"/>
              <a:cs typeface="Garamond"/>
            </a:endParaRPr>
          </a:p>
        </p:txBody>
      </p:sp>
      <p:sp>
        <p:nvSpPr>
          <p:cNvPr id="6" name="TextBox 5"/>
          <p:cNvSpPr txBox="1"/>
          <p:nvPr/>
        </p:nvSpPr>
        <p:spPr>
          <a:xfrm>
            <a:off x="484635" y="7485632"/>
            <a:ext cx="4161002" cy="369332"/>
          </a:xfrm>
          <a:prstGeom prst="rect">
            <a:avLst/>
          </a:prstGeom>
          <a:noFill/>
        </p:spPr>
        <p:txBody>
          <a:bodyPr wrap="none" rtlCol="0">
            <a:spAutoFit/>
          </a:bodyPr>
          <a:lstStyle/>
          <a:p>
            <a:r>
              <a:rPr lang="en-US" dirty="0" smtClean="0">
                <a:latin typeface="Garamond"/>
                <a:cs typeface="Garamond"/>
              </a:rPr>
              <a:t>Chromogranin A is predominantly in </a:t>
            </a:r>
            <a:r>
              <a:rPr lang="en-US" dirty="0" smtClean="0">
                <a:latin typeface="Symbol" charset="2"/>
                <a:cs typeface="Symbol" charset="2"/>
              </a:rPr>
              <a:t>a</a:t>
            </a:r>
            <a:r>
              <a:rPr lang="en-US" dirty="0" smtClean="0">
                <a:latin typeface="Garamond"/>
                <a:cs typeface="Garamond"/>
              </a:rPr>
              <a:t>-cells</a:t>
            </a:r>
            <a:endParaRPr lang="en-US" dirty="0">
              <a:latin typeface="Symbol" charset="2"/>
              <a:cs typeface="Symbol" charset="2"/>
            </a:endParaRPr>
          </a:p>
        </p:txBody>
      </p:sp>
      <p:sp>
        <p:nvSpPr>
          <p:cNvPr id="7" name="TextBox 6"/>
          <p:cNvSpPr txBox="1"/>
          <p:nvPr/>
        </p:nvSpPr>
        <p:spPr>
          <a:xfrm>
            <a:off x="334231" y="8053739"/>
            <a:ext cx="6316964" cy="707886"/>
          </a:xfrm>
          <a:prstGeom prst="rect">
            <a:avLst/>
          </a:prstGeom>
          <a:noFill/>
        </p:spPr>
        <p:txBody>
          <a:bodyPr wrap="square" rtlCol="0">
            <a:spAutoFit/>
          </a:bodyPr>
          <a:lstStyle/>
          <a:p>
            <a:r>
              <a:rPr lang="en-US" sz="2000" dirty="0" smtClean="0">
                <a:latin typeface="Garamond"/>
                <a:cs typeface="Garamond"/>
              </a:rPr>
              <a:t>A.D. Goodrich et al. </a:t>
            </a:r>
            <a:r>
              <a:rPr lang="en-US" sz="2000" dirty="0">
                <a:latin typeface="Garamond"/>
                <a:cs typeface="Garamond"/>
              </a:rPr>
              <a:t>Exp </a:t>
            </a:r>
            <a:r>
              <a:rPr lang="en-US" sz="2000" dirty="0" smtClean="0">
                <a:latin typeface="Garamond"/>
                <a:cs typeface="Garamond"/>
              </a:rPr>
              <a:t>Hematol</a:t>
            </a:r>
            <a:r>
              <a:rPr lang="en-US" sz="2000" dirty="0">
                <a:latin typeface="Garamond"/>
                <a:cs typeface="Garamond"/>
              </a:rPr>
              <a:t> </a:t>
            </a:r>
            <a:r>
              <a:rPr lang="en-US" sz="2000" dirty="0" smtClean="0">
                <a:latin typeface="Garamond"/>
                <a:cs typeface="Garamond"/>
              </a:rPr>
              <a:t>2010</a:t>
            </a:r>
            <a:r>
              <a:rPr lang="en-US" sz="2000" dirty="0">
                <a:latin typeface="Garamond"/>
                <a:cs typeface="Garamond"/>
              </a:rPr>
              <a:t>; 38: 516-525.e4 [PMID: 20227460 DOI: 10.1016</a:t>
            </a:r>
            <a:r>
              <a:rPr lang="en-US" sz="2000" dirty="0" smtClean="0">
                <a:latin typeface="Garamond"/>
                <a:cs typeface="Garamond"/>
              </a:rPr>
              <a:t>/</a:t>
            </a:r>
            <a:r>
              <a:rPr lang="pl-PL" sz="2000" dirty="0" smtClean="0">
                <a:latin typeface="Garamond"/>
                <a:cs typeface="Garamond"/>
              </a:rPr>
              <a:t>j.exphem</a:t>
            </a:r>
            <a:r>
              <a:rPr lang="pl-PL" sz="2000" dirty="0">
                <a:latin typeface="Garamond"/>
                <a:cs typeface="Garamond"/>
              </a:rPr>
              <a:t>.2010.03.002]</a:t>
            </a:r>
            <a:endParaRPr lang="en-US" sz="2000" dirty="0">
              <a:latin typeface="Garamond"/>
              <a:cs typeface="Garamond"/>
            </a:endParaRPr>
          </a:p>
        </p:txBody>
      </p:sp>
    </p:spTree>
    <p:extLst>
      <p:ext uri="{BB962C8B-B14F-4D97-AF65-F5344CB8AC3E}">
        <p14:creationId xmlns:p14="http://schemas.microsoft.com/office/powerpoint/2010/main" val="2762683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73479" y="261445"/>
            <a:ext cx="6125048" cy="707886"/>
          </a:xfrm>
          <a:prstGeom prst="rect">
            <a:avLst/>
          </a:prstGeom>
          <a:noFill/>
        </p:spPr>
        <p:txBody>
          <a:bodyPr wrap="square" rtlCol="0">
            <a:spAutoFit/>
          </a:bodyPr>
          <a:lstStyle/>
          <a:p>
            <a:pPr algn="ctr"/>
            <a:r>
              <a:rPr lang="en-US" sz="4000" b="1" dirty="0" smtClean="0">
                <a:solidFill>
                  <a:srgbClr val="FFFF00"/>
                </a:solidFill>
                <a:latin typeface="Garamond"/>
              </a:rPr>
              <a:t>Summary and conclusion</a:t>
            </a:r>
            <a:endParaRPr lang="en-US" sz="4000" b="1" dirty="0">
              <a:solidFill>
                <a:srgbClr val="FFFF00"/>
              </a:solidFill>
              <a:latin typeface="Garamond"/>
            </a:endParaRPr>
          </a:p>
        </p:txBody>
      </p:sp>
      <p:sp>
        <p:nvSpPr>
          <p:cNvPr id="3" name="TextBox 2"/>
          <p:cNvSpPr txBox="1"/>
          <p:nvPr/>
        </p:nvSpPr>
        <p:spPr>
          <a:xfrm>
            <a:off x="0" y="1419329"/>
            <a:ext cx="6858001" cy="6986528"/>
          </a:xfrm>
          <a:prstGeom prst="rect">
            <a:avLst/>
          </a:prstGeom>
          <a:noFill/>
        </p:spPr>
        <p:txBody>
          <a:bodyPr wrap="square" rtlCol="0">
            <a:spAutoFit/>
          </a:bodyPr>
          <a:lstStyle/>
          <a:p>
            <a:pPr marL="457200" indent="-457200">
              <a:buAutoNum type="arabicPeriod"/>
            </a:pPr>
            <a:r>
              <a:rPr lang="en-US" sz="2800" dirty="0" smtClean="0">
                <a:solidFill>
                  <a:schemeClr val="bg1">
                    <a:lumMod val="75000"/>
                  </a:schemeClr>
                </a:solidFill>
                <a:latin typeface="Garamond"/>
                <a:cs typeface="Garamond"/>
              </a:rPr>
              <a:t>Transplantation of allogeneic or xenogeneic SCs during the fetal tolerance window in any experimental animal renders that animal tolerant to donor specific SCs and their differentiated progeny  including species specific proteins </a:t>
            </a:r>
          </a:p>
          <a:p>
            <a:pPr marL="457200" indent="-457200">
              <a:buAutoNum type="arabicPeriod"/>
            </a:pPr>
            <a:endParaRPr lang="en-US" sz="2800" dirty="0">
              <a:solidFill>
                <a:schemeClr val="bg1">
                  <a:lumMod val="75000"/>
                </a:schemeClr>
              </a:solidFill>
              <a:latin typeface="Garamond"/>
              <a:cs typeface="Garamond"/>
            </a:endParaRPr>
          </a:p>
          <a:p>
            <a:pPr marL="457200" indent="-457200">
              <a:buAutoNum type="arabicPeriod"/>
            </a:pPr>
            <a:r>
              <a:rPr lang="en-US" sz="2800" dirty="0" smtClean="0">
                <a:solidFill>
                  <a:schemeClr val="bg1">
                    <a:lumMod val="75000"/>
                  </a:schemeClr>
                </a:solidFill>
                <a:latin typeface="Garamond"/>
                <a:cs typeface="Garamond"/>
              </a:rPr>
              <a:t>Any mulitpotent self-renewing SC population would likely be effective</a:t>
            </a:r>
          </a:p>
          <a:p>
            <a:pPr marL="457200" indent="-457200">
              <a:buAutoNum type="arabicPeriod"/>
            </a:pPr>
            <a:endParaRPr lang="en-US" sz="2800" dirty="0">
              <a:solidFill>
                <a:schemeClr val="bg1">
                  <a:lumMod val="75000"/>
                </a:schemeClr>
              </a:solidFill>
              <a:latin typeface="Garamond"/>
              <a:cs typeface="Garamond"/>
            </a:endParaRPr>
          </a:p>
          <a:p>
            <a:pPr marL="457200" indent="-457200">
              <a:buAutoNum type="arabicPeriod"/>
            </a:pPr>
            <a:r>
              <a:rPr lang="en-US" sz="2800" dirty="0" smtClean="0">
                <a:solidFill>
                  <a:schemeClr val="bg1">
                    <a:lumMod val="75000"/>
                  </a:schemeClr>
                </a:solidFill>
                <a:latin typeface="Garamond"/>
                <a:cs typeface="Garamond"/>
              </a:rPr>
              <a:t>The (self-)tolerant environment allows unfettered differentiation into both hematopoietic and solid organ lineages</a:t>
            </a:r>
          </a:p>
          <a:p>
            <a:pPr marL="457200" indent="-457200">
              <a:buAutoNum type="arabicPeriod"/>
            </a:pPr>
            <a:endParaRPr lang="en-US" sz="2800" dirty="0">
              <a:solidFill>
                <a:schemeClr val="bg1">
                  <a:lumMod val="75000"/>
                </a:schemeClr>
              </a:solidFill>
              <a:latin typeface="Garamond"/>
              <a:cs typeface="Garamond"/>
            </a:endParaRPr>
          </a:p>
          <a:p>
            <a:pPr marL="457200" indent="-457200">
              <a:buAutoNum type="arabicPeriod"/>
            </a:pPr>
            <a:r>
              <a:rPr lang="en-US" sz="2800" dirty="0" smtClean="0">
                <a:solidFill>
                  <a:schemeClr val="bg1">
                    <a:lumMod val="75000"/>
                  </a:schemeClr>
                </a:solidFill>
                <a:latin typeface="Garamond"/>
                <a:cs typeface="Garamond"/>
              </a:rPr>
              <a:t>Present evidence suggests these grafts are expandable</a:t>
            </a:r>
            <a:endParaRPr lang="en-US" sz="2800" dirty="0">
              <a:solidFill>
                <a:schemeClr val="bg1">
                  <a:lumMod val="75000"/>
                </a:schemeClr>
              </a:solidFill>
              <a:latin typeface="Garamond"/>
              <a:cs typeface="Garamond"/>
            </a:endParaRPr>
          </a:p>
        </p:txBody>
      </p:sp>
    </p:spTree>
    <p:extLst>
      <p:ext uri="{BB962C8B-B14F-4D97-AF65-F5344CB8AC3E}">
        <p14:creationId xmlns:p14="http://schemas.microsoft.com/office/powerpoint/2010/main" val="1993888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23630" y="203910"/>
            <a:ext cx="6834370" cy="1323439"/>
          </a:xfrm>
          <a:prstGeom prst="rect">
            <a:avLst/>
          </a:prstGeom>
        </p:spPr>
        <p:txBody>
          <a:bodyPr wrap="square">
            <a:spAutoFit/>
          </a:bodyPr>
          <a:lstStyle/>
          <a:p>
            <a:pPr lvl="0" algn="ctr"/>
            <a:r>
              <a:rPr lang="en-US" sz="4000" b="1" dirty="0">
                <a:solidFill>
                  <a:srgbClr val="FFFF00"/>
                </a:solidFill>
                <a:latin typeface="Garamond"/>
              </a:rPr>
              <a:t>Summary and </a:t>
            </a:r>
            <a:r>
              <a:rPr lang="en-US" sz="4000" b="1" dirty="0" smtClean="0">
                <a:solidFill>
                  <a:srgbClr val="FFFF00"/>
                </a:solidFill>
                <a:latin typeface="Garamond"/>
              </a:rPr>
              <a:t>conclusion continued</a:t>
            </a:r>
            <a:endParaRPr lang="en-US" sz="4000" b="1" dirty="0">
              <a:solidFill>
                <a:srgbClr val="FFFF00"/>
              </a:solidFill>
              <a:latin typeface="Garamond"/>
            </a:endParaRPr>
          </a:p>
        </p:txBody>
      </p:sp>
      <p:sp>
        <p:nvSpPr>
          <p:cNvPr id="4" name="TextBox 3"/>
          <p:cNvSpPr txBox="1"/>
          <p:nvPr/>
        </p:nvSpPr>
        <p:spPr>
          <a:xfrm>
            <a:off x="23631" y="2110315"/>
            <a:ext cx="6834370" cy="4832093"/>
          </a:xfrm>
          <a:prstGeom prst="rect">
            <a:avLst/>
          </a:prstGeom>
          <a:noFill/>
        </p:spPr>
        <p:txBody>
          <a:bodyPr wrap="square" rtlCol="0">
            <a:spAutoFit/>
          </a:bodyPr>
          <a:lstStyle/>
          <a:p>
            <a:r>
              <a:rPr lang="en-US" sz="2800" dirty="0" smtClean="0">
                <a:solidFill>
                  <a:schemeClr val="bg1">
                    <a:lumMod val="75000"/>
                  </a:schemeClr>
                </a:solidFill>
                <a:latin typeface="Garamond"/>
                <a:cs typeface="Garamond"/>
              </a:rPr>
              <a:t>5.    In utero transplantation is a powerful but  poorly understood investigative method that: </a:t>
            </a:r>
          </a:p>
          <a:p>
            <a:endParaRPr lang="en-US" sz="2800" dirty="0">
              <a:solidFill>
                <a:schemeClr val="bg1">
                  <a:lumMod val="75000"/>
                </a:schemeClr>
              </a:solidFill>
              <a:latin typeface="Garamond"/>
              <a:cs typeface="Garamond"/>
            </a:endParaRPr>
          </a:p>
          <a:p>
            <a:pPr marL="514350" indent="-514350">
              <a:buFont typeface="Arial"/>
              <a:buChar char="•"/>
            </a:pPr>
            <a:r>
              <a:rPr lang="en-US" sz="2800" dirty="0" smtClean="0">
                <a:solidFill>
                  <a:schemeClr val="bg1">
                    <a:lumMod val="75000"/>
                  </a:schemeClr>
                </a:solidFill>
                <a:latin typeface="Garamond"/>
                <a:cs typeface="Garamond"/>
              </a:rPr>
              <a:t>should provide detailed understanding of mechanisms underlying self-tolerance</a:t>
            </a:r>
          </a:p>
          <a:p>
            <a:pPr marL="514350" indent="-514350">
              <a:buFont typeface="Arial"/>
              <a:buChar char="•"/>
            </a:pPr>
            <a:endParaRPr lang="en-US" sz="2800" dirty="0" smtClean="0">
              <a:solidFill>
                <a:schemeClr val="bg1">
                  <a:lumMod val="75000"/>
                </a:schemeClr>
              </a:solidFill>
              <a:latin typeface="Garamond"/>
              <a:cs typeface="Garamond"/>
            </a:endParaRPr>
          </a:p>
          <a:p>
            <a:pPr marL="457200" indent="-457200">
              <a:buFont typeface="Arial"/>
              <a:buChar char="•"/>
            </a:pPr>
            <a:r>
              <a:rPr lang="en-US" sz="2800" dirty="0" smtClean="0">
                <a:solidFill>
                  <a:schemeClr val="bg1">
                    <a:lumMod val="75000"/>
                  </a:schemeClr>
                </a:solidFill>
                <a:latin typeface="Garamond"/>
                <a:cs typeface="Garamond"/>
              </a:rPr>
              <a:t> </a:t>
            </a:r>
            <a:r>
              <a:rPr lang="en-US" sz="2800" dirty="0">
                <a:solidFill>
                  <a:schemeClr val="bg1">
                    <a:lumMod val="75000"/>
                  </a:schemeClr>
                </a:solidFill>
                <a:latin typeface="Garamond"/>
                <a:cs typeface="Garamond"/>
              </a:rPr>
              <a:t> </a:t>
            </a:r>
            <a:r>
              <a:rPr lang="en-US" sz="2800" dirty="0" smtClean="0">
                <a:solidFill>
                  <a:schemeClr val="bg1">
                    <a:lumMod val="75000"/>
                  </a:schemeClr>
                </a:solidFill>
                <a:latin typeface="Garamond"/>
                <a:cs typeface="Garamond"/>
              </a:rPr>
              <a:t>may </a:t>
            </a:r>
            <a:r>
              <a:rPr lang="en-US" sz="2800" dirty="0" smtClean="0">
                <a:solidFill>
                  <a:schemeClr val="bg1">
                    <a:lumMod val="75000"/>
                  </a:schemeClr>
                </a:solidFill>
                <a:latin typeface="Garamond"/>
                <a:cs typeface="Garamond"/>
              </a:rPr>
              <a:t>provide </a:t>
            </a:r>
            <a:r>
              <a:rPr lang="en-US" sz="2800" dirty="0" smtClean="0">
                <a:solidFill>
                  <a:schemeClr val="bg1">
                    <a:lumMod val="75000"/>
                  </a:schemeClr>
                </a:solidFill>
                <a:latin typeface="Garamond"/>
                <a:cs typeface="Garamond"/>
              </a:rPr>
              <a:t>alternative methods for the</a:t>
            </a:r>
            <a:r>
              <a:rPr lang="en-US" sz="2800" dirty="0" smtClean="0">
                <a:latin typeface="Garamond"/>
                <a:cs typeface="Garamond"/>
              </a:rPr>
              <a:t> </a:t>
            </a:r>
          </a:p>
          <a:p>
            <a:r>
              <a:rPr lang="en-US" sz="2800" dirty="0">
                <a:solidFill>
                  <a:schemeClr val="bg1">
                    <a:lumMod val="75000"/>
                  </a:schemeClr>
                </a:solidFill>
                <a:latin typeface="Garamond"/>
                <a:cs typeface="Garamond"/>
              </a:rPr>
              <a:t> </a:t>
            </a:r>
            <a:r>
              <a:rPr lang="en-US" sz="2800" dirty="0" smtClean="0">
                <a:solidFill>
                  <a:schemeClr val="bg1">
                    <a:lumMod val="75000"/>
                  </a:schemeClr>
                </a:solidFill>
                <a:latin typeface="Garamond"/>
                <a:cs typeface="Garamond"/>
              </a:rPr>
              <a:t>      </a:t>
            </a:r>
            <a:r>
              <a:rPr lang="en-US" sz="2800" dirty="0">
                <a:solidFill>
                  <a:schemeClr val="bg1">
                    <a:lumMod val="75000"/>
                  </a:schemeClr>
                </a:solidFill>
                <a:latin typeface="Garamond"/>
                <a:cs typeface="Garamond"/>
              </a:rPr>
              <a:t>investigation of </a:t>
            </a:r>
            <a:r>
              <a:rPr lang="en-US" sz="2800" dirty="0" smtClean="0">
                <a:solidFill>
                  <a:schemeClr val="bg1">
                    <a:lumMod val="75000"/>
                  </a:schemeClr>
                </a:solidFill>
                <a:latin typeface="Garamond"/>
                <a:cs typeface="Garamond"/>
              </a:rPr>
              <a:t>biologic systems </a:t>
            </a:r>
          </a:p>
          <a:p>
            <a:r>
              <a:rPr lang="en-US" sz="2800" dirty="0" smtClean="0">
                <a:solidFill>
                  <a:schemeClr val="bg1">
                    <a:lumMod val="75000"/>
                  </a:schemeClr>
                </a:solidFill>
                <a:latin typeface="Garamond"/>
                <a:cs typeface="Garamond"/>
              </a:rPr>
              <a:t> </a:t>
            </a:r>
          </a:p>
          <a:p>
            <a:pPr marL="522288" indent="-522288">
              <a:buFont typeface="Arial"/>
              <a:buChar char="•"/>
            </a:pPr>
            <a:r>
              <a:rPr lang="en-US" sz="2800" dirty="0" smtClean="0">
                <a:solidFill>
                  <a:schemeClr val="bg1">
                    <a:lumMod val="75000"/>
                  </a:schemeClr>
                </a:solidFill>
                <a:latin typeface="Garamond"/>
                <a:cs typeface="Garamond"/>
              </a:rPr>
              <a:t>may </a:t>
            </a:r>
            <a:r>
              <a:rPr lang="en-US" sz="2800" dirty="0">
                <a:solidFill>
                  <a:schemeClr val="bg1">
                    <a:lumMod val="75000"/>
                  </a:schemeClr>
                </a:solidFill>
                <a:latin typeface="Garamond"/>
                <a:cs typeface="Garamond"/>
              </a:rPr>
              <a:t>allow alternative solutions to a number </a:t>
            </a:r>
            <a:r>
              <a:rPr lang="en-US" sz="2800" dirty="0" smtClean="0">
                <a:solidFill>
                  <a:schemeClr val="bg1">
                    <a:lumMod val="75000"/>
                  </a:schemeClr>
                </a:solidFill>
                <a:latin typeface="Garamond"/>
                <a:cs typeface="Garamond"/>
              </a:rPr>
              <a:t>   of </a:t>
            </a:r>
            <a:r>
              <a:rPr lang="en-US" sz="2800" dirty="0">
                <a:solidFill>
                  <a:schemeClr val="bg1">
                    <a:lumMod val="75000"/>
                  </a:schemeClr>
                </a:solidFill>
                <a:latin typeface="Garamond"/>
                <a:cs typeface="Garamond"/>
              </a:rPr>
              <a:t>clinical problems</a:t>
            </a:r>
          </a:p>
        </p:txBody>
      </p:sp>
    </p:spTree>
    <p:extLst>
      <p:ext uri="{BB962C8B-B14F-4D97-AF65-F5344CB8AC3E}">
        <p14:creationId xmlns:p14="http://schemas.microsoft.com/office/powerpoint/2010/main" val="1037258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094" y="880533"/>
            <a:ext cx="5354563" cy="5509200"/>
          </a:xfrm>
          <a:prstGeom prst="rect">
            <a:avLst/>
          </a:prstGeom>
          <a:noFill/>
        </p:spPr>
        <p:txBody>
          <a:bodyPr wrap="square" rtlCol="0">
            <a:spAutoFit/>
          </a:bodyPr>
          <a:lstStyle/>
          <a:p>
            <a:r>
              <a:rPr lang="en-US" sz="3200" b="1" dirty="0" smtClean="0">
                <a:latin typeface="Garamond"/>
                <a:cs typeface="Garamond"/>
              </a:rPr>
              <a:t>Acknowledgements</a:t>
            </a:r>
          </a:p>
          <a:p>
            <a:endParaRPr lang="en-US" sz="3200" dirty="0">
              <a:latin typeface="Garamond"/>
              <a:cs typeface="Garamond"/>
            </a:endParaRPr>
          </a:p>
          <a:p>
            <a:r>
              <a:rPr lang="en-US" sz="3200" dirty="0" smtClean="0">
                <a:latin typeface="Garamond"/>
                <a:cs typeface="Garamond"/>
              </a:rPr>
              <a:t>Alireza Torabi, M.D., Ph.D.</a:t>
            </a:r>
          </a:p>
          <a:p>
            <a:endParaRPr lang="en-US" sz="3200" dirty="0" smtClean="0">
              <a:latin typeface="Garamond"/>
              <a:cs typeface="Garamond"/>
            </a:endParaRPr>
          </a:p>
          <a:p>
            <a:r>
              <a:rPr lang="en-US" sz="3200" dirty="0" smtClean="0">
                <a:latin typeface="Garamond"/>
                <a:cs typeface="Garamond"/>
              </a:rPr>
              <a:t>Jessica Reed, DVM, Ph.D.</a:t>
            </a:r>
          </a:p>
          <a:p>
            <a:endParaRPr lang="en-US" sz="3200" dirty="0" smtClean="0">
              <a:latin typeface="Garamond"/>
              <a:cs typeface="Garamond"/>
            </a:endParaRPr>
          </a:p>
          <a:p>
            <a:r>
              <a:rPr lang="en-US" sz="3200" dirty="0">
                <a:latin typeface="Garamond"/>
                <a:cs typeface="Garamond"/>
              </a:rPr>
              <a:t>A</a:t>
            </a:r>
            <a:r>
              <a:rPr lang="en-US" sz="3200" dirty="0" smtClean="0">
                <a:latin typeface="Garamond"/>
                <a:cs typeface="Garamond"/>
              </a:rPr>
              <a:t>del Ersek, Ph.D.</a:t>
            </a:r>
          </a:p>
          <a:p>
            <a:endParaRPr lang="en-US" sz="3200" dirty="0" smtClean="0">
              <a:latin typeface="Garamond"/>
              <a:cs typeface="Garamond"/>
            </a:endParaRPr>
          </a:p>
          <a:p>
            <a:r>
              <a:rPr lang="en-US" sz="3200" dirty="0" smtClean="0">
                <a:latin typeface="Garamond"/>
                <a:cs typeface="Garamond"/>
              </a:rPr>
              <a:t>A Daisy Goodrich, Ph.D.</a:t>
            </a:r>
          </a:p>
          <a:p>
            <a:endParaRPr lang="en-US" sz="3200" dirty="0" smtClean="0">
              <a:latin typeface="Garamond"/>
              <a:cs typeface="Garamond"/>
            </a:endParaRPr>
          </a:p>
          <a:p>
            <a:r>
              <a:rPr lang="en-US" sz="3200" dirty="0" smtClean="0">
                <a:latin typeface="Garamond"/>
                <a:cs typeface="Garamond"/>
              </a:rPr>
              <a:t>Esmail D Zanjani, Ph.D.</a:t>
            </a:r>
            <a:endParaRPr lang="en-US" sz="3200" dirty="0">
              <a:latin typeface="Garamond"/>
              <a:cs typeface="Garamond"/>
            </a:endParaRPr>
          </a:p>
        </p:txBody>
      </p:sp>
      <p:sp>
        <p:nvSpPr>
          <p:cNvPr id="3" name="TextBox 2"/>
          <p:cNvSpPr txBox="1"/>
          <p:nvPr/>
        </p:nvSpPr>
        <p:spPr>
          <a:xfrm>
            <a:off x="0" y="7022746"/>
            <a:ext cx="6946589" cy="584776"/>
          </a:xfrm>
          <a:prstGeom prst="rect">
            <a:avLst/>
          </a:prstGeom>
          <a:noFill/>
        </p:spPr>
        <p:txBody>
          <a:bodyPr wrap="square" rtlCol="0">
            <a:spAutoFit/>
          </a:bodyPr>
          <a:lstStyle/>
          <a:p>
            <a:r>
              <a:rPr lang="en-US" sz="3200" dirty="0" smtClean="0">
                <a:latin typeface="Garamond"/>
                <a:cs typeface="Garamond"/>
              </a:rPr>
              <a:t>    My Family: Janice, </a:t>
            </a:r>
            <a:r>
              <a:rPr lang="en-US" sz="3200" dirty="0">
                <a:latin typeface="Garamond"/>
                <a:cs typeface="Garamond"/>
              </a:rPr>
              <a:t>A</a:t>
            </a:r>
            <a:r>
              <a:rPr lang="en-US" sz="3200" dirty="0" smtClean="0">
                <a:latin typeface="Garamond"/>
                <a:cs typeface="Garamond"/>
              </a:rPr>
              <a:t>aron and Jedediah</a:t>
            </a:r>
            <a:endParaRPr lang="en-US" sz="3200" dirty="0">
              <a:latin typeface="Garamond"/>
              <a:cs typeface="Garamond"/>
            </a:endParaRPr>
          </a:p>
        </p:txBody>
      </p:sp>
    </p:spTree>
    <p:extLst>
      <p:ext uri="{BB962C8B-B14F-4D97-AF65-F5344CB8AC3E}">
        <p14:creationId xmlns:p14="http://schemas.microsoft.com/office/powerpoint/2010/main" val="1602214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1466" y="931333"/>
            <a:ext cx="4588933" cy="5147739"/>
          </a:xfrm>
          <a:prstGeom prst="rect">
            <a:avLst/>
          </a:prstGeom>
        </p:spPr>
      </p:pic>
      <p:sp>
        <p:nvSpPr>
          <p:cNvPr id="3" name="TextBox 2"/>
          <p:cNvSpPr txBox="1"/>
          <p:nvPr/>
        </p:nvSpPr>
        <p:spPr>
          <a:xfrm>
            <a:off x="1" y="8500512"/>
            <a:ext cx="6858000" cy="615553"/>
          </a:xfrm>
          <a:prstGeom prst="rect">
            <a:avLst/>
          </a:prstGeom>
          <a:noFill/>
        </p:spPr>
        <p:txBody>
          <a:bodyPr wrap="square" rtlCol="0">
            <a:spAutoFit/>
          </a:bodyPr>
          <a:lstStyle/>
          <a:p>
            <a:endParaRPr lang="en-US" dirty="0"/>
          </a:p>
          <a:p>
            <a:r>
              <a:rPr lang="en-US" sz="1600" i="1" dirty="0" smtClean="0"/>
              <a:t> Science, </a:t>
            </a:r>
            <a:r>
              <a:rPr lang="en-US" sz="1600" i="1" dirty="0"/>
              <a:t>Vol. </a:t>
            </a:r>
            <a:r>
              <a:rPr lang="en-US" sz="1600" i="1" dirty="0" smtClean="0"/>
              <a:t>102:400</a:t>
            </a:r>
            <a:r>
              <a:rPr lang="en-US" sz="1600" i="1" dirty="0"/>
              <a:t>-</a:t>
            </a:r>
            <a:r>
              <a:rPr lang="en-US" sz="1600" i="1" dirty="0" smtClean="0"/>
              <a:t>401 (1945) </a:t>
            </a:r>
            <a:endParaRPr lang="en-US" sz="1600" i="1" dirty="0"/>
          </a:p>
        </p:txBody>
      </p:sp>
      <p:sp>
        <p:nvSpPr>
          <p:cNvPr id="4" name="TextBox 3"/>
          <p:cNvSpPr txBox="1"/>
          <p:nvPr/>
        </p:nvSpPr>
        <p:spPr>
          <a:xfrm>
            <a:off x="2" y="84673"/>
            <a:ext cx="6858000" cy="830997"/>
          </a:xfrm>
          <a:prstGeom prst="rect">
            <a:avLst/>
          </a:prstGeom>
          <a:noFill/>
        </p:spPr>
        <p:txBody>
          <a:bodyPr wrap="square" rtlCol="0">
            <a:spAutoFit/>
          </a:bodyPr>
          <a:lstStyle/>
          <a:p>
            <a:pPr algn="ctr"/>
            <a:r>
              <a:rPr lang="en-US" sz="2400" b="1" dirty="0"/>
              <a:t>Immunogenetic Consequences of Vascular Anastomoses between Bovine Twins </a:t>
            </a:r>
            <a:endParaRPr lang="en-US" sz="2400" b="1" dirty="0" smtClean="0"/>
          </a:p>
        </p:txBody>
      </p:sp>
      <p:sp>
        <p:nvSpPr>
          <p:cNvPr id="5" name="TextBox 4"/>
          <p:cNvSpPr txBox="1"/>
          <p:nvPr/>
        </p:nvSpPr>
        <p:spPr>
          <a:xfrm>
            <a:off x="33876" y="6214538"/>
            <a:ext cx="6824124" cy="1938992"/>
          </a:xfrm>
          <a:prstGeom prst="rect">
            <a:avLst/>
          </a:prstGeom>
          <a:noFill/>
        </p:spPr>
        <p:txBody>
          <a:bodyPr wrap="square" rtlCol="0">
            <a:spAutoFit/>
          </a:bodyPr>
          <a:lstStyle/>
          <a:p>
            <a:pPr marL="342900" indent="-342900">
              <a:buFont typeface="Arial"/>
              <a:buChar char="•"/>
            </a:pPr>
            <a:r>
              <a:rPr lang="en-US" sz="2400" b="1" dirty="0" smtClean="0"/>
              <a:t>Intermingling of siblings cells in placental circulation results in long-term chimerism</a:t>
            </a:r>
          </a:p>
          <a:p>
            <a:pPr marL="342900" indent="-342900">
              <a:buFont typeface="Arial"/>
              <a:buChar char="•"/>
            </a:pPr>
            <a:r>
              <a:rPr lang="en-US" sz="2400" b="1" dirty="0" smtClean="0"/>
              <a:t>Immune tolerance is acquired during development</a:t>
            </a:r>
          </a:p>
          <a:p>
            <a:pPr marL="342900" indent="-342900">
              <a:buFont typeface="Arial"/>
              <a:buChar char="•"/>
            </a:pPr>
            <a:r>
              <a:rPr lang="en-US" sz="2400" b="1" dirty="0" smtClean="0"/>
              <a:t>Existence of stem cells and their engraftment</a:t>
            </a:r>
            <a:endParaRPr lang="en-US" sz="2400" b="1" dirty="0"/>
          </a:p>
        </p:txBody>
      </p:sp>
    </p:spTree>
    <p:extLst>
      <p:ext uri="{BB962C8B-B14F-4D97-AF65-F5344CB8AC3E}">
        <p14:creationId xmlns:p14="http://schemas.microsoft.com/office/powerpoint/2010/main" val="6811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1630"/>
            <a:ext cx="6858000" cy="2523067"/>
          </a:xfrm>
          <a:prstGeom prst="rect">
            <a:avLst/>
          </a:prstGeom>
        </p:spPr>
      </p:pic>
      <p:sp>
        <p:nvSpPr>
          <p:cNvPr id="4" name="Rectangle 3"/>
          <p:cNvSpPr/>
          <p:nvPr/>
        </p:nvSpPr>
        <p:spPr>
          <a:xfrm>
            <a:off x="-1" y="2725340"/>
            <a:ext cx="6858000" cy="1754326"/>
          </a:xfrm>
          <a:prstGeom prst="rect">
            <a:avLst/>
          </a:prstGeom>
        </p:spPr>
        <p:txBody>
          <a:bodyPr wrap="square">
            <a:spAutoFit/>
          </a:bodyPr>
          <a:lstStyle/>
          <a:p>
            <a:r>
              <a:rPr lang="en-US" dirty="0"/>
              <a:t>The inoculum from A-line male suspension in ringer’s solution of small organized tissue clumps, isolated cells and cell debris prepare by prolonged chopping with scissors of testis, kidney and splenic tissue</a:t>
            </a:r>
          </a:p>
          <a:p>
            <a:r>
              <a:rPr lang="en-US" dirty="0"/>
              <a:t>0.01 ml injected via intraperitoneal injection into day 15-16 fetuses of a CBA X CBA mating</a:t>
            </a:r>
          </a:p>
          <a:p>
            <a:r>
              <a:rPr lang="en-US" dirty="0"/>
              <a:t>After birth skin graft acceptance was determined</a:t>
            </a:r>
          </a:p>
        </p:txBody>
      </p:sp>
      <p:sp>
        <p:nvSpPr>
          <p:cNvPr id="5" name="TextBox 4"/>
          <p:cNvSpPr txBox="1"/>
          <p:nvPr/>
        </p:nvSpPr>
        <p:spPr>
          <a:xfrm>
            <a:off x="50806" y="5367855"/>
            <a:ext cx="6807193" cy="2677656"/>
          </a:xfrm>
          <a:prstGeom prst="rect">
            <a:avLst/>
          </a:prstGeom>
          <a:noFill/>
        </p:spPr>
        <p:txBody>
          <a:bodyPr wrap="square" rtlCol="0">
            <a:spAutoFit/>
          </a:bodyPr>
          <a:lstStyle/>
          <a:p>
            <a:pPr algn="ctr"/>
            <a:r>
              <a:rPr lang="en-US" sz="2400" dirty="0" smtClean="0"/>
              <a:t>Summary</a:t>
            </a:r>
          </a:p>
          <a:p>
            <a:pPr algn="ctr"/>
            <a:endParaRPr lang="en-US" sz="2400" dirty="0" smtClean="0"/>
          </a:p>
          <a:p>
            <a:pPr marL="342900" indent="-342900">
              <a:buFont typeface="Arial"/>
              <a:buChar char="•"/>
            </a:pPr>
            <a:r>
              <a:rPr lang="en-US" sz="2400" dirty="0" smtClean="0"/>
              <a:t>Cellular inoculum during development results in skin graft tolerance in adult life</a:t>
            </a:r>
          </a:p>
          <a:p>
            <a:pPr marL="342900" indent="-342900">
              <a:buFont typeface="Arial"/>
              <a:buChar char="•"/>
            </a:pPr>
            <a:endParaRPr lang="en-US" sz="2400" dirty="0" smtClean="0"/>
          </a:p>
          <a:p>
            <a:pPr marL="342900" indent="-342900">
              <a:buFont typeface="Arial"/>
              <a:buChar char="•"/>
            </a:pPr>
            <a:r>
              <a:rPr lang="en-US" sz="2400" dirty="0" smtClean="0"/>
              <a:t>The tolerance is donor specific (i.e. full ability to respond to 3</a:t>
            </a:r>
            <a:r>
              <a:rPr lang="en-US" sz="2400" baseline="30000" dirty="0" smtClean="0"/>
              <a:t>rd</a:t>
            </a:r>
            <a:r>
              <a:rPr lang="en-US" sz="2400" dirty="0" smtClean="0"/>
              <a:t> party donor) </a:t>
            </a:r>
            <a:endParaRPr lang="en-US" sz="2400" dirty="0"/>
          </a:p>
        </p:txBody>
      </p:sp>
    </p:spTree>
    <p:extLst>
      <p:ext uri="{BB962C8B-B14F-4D97-AF65-F5344CB8AC3E}">
        <p14:creationId xmlns:p14="http://schemas.microsoft.com/office/powerpoint/2010/main" val="1286321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5750" y="101606"/>
            <a:ext cx="6172200" cy="980017"/>
          </a:xfrm>
          <a:prstGeom prst="rect">
            <a:avLst/>
          </a:prstGeom>
        </p:spPr>
        <p:txBody>
          <a:bodyPr vert="horz" lIns="91440" tIns="45720" rIns="91440" bIns="45720" rtlCol="0" anchor="ctr">
            <a:normAutofit/>
          </a:bodyPr>
          <a:lstStyle/>
          <a:p>
            <a:pPr algn="ctr" defTabSz="914400">
              <a:spcBef>
                <a:spcPct val="0"/>
              </a:spcBef>
              <a:defRPr/>
            </a:pPr>
            <a:r>
              <a:rPr lang="en-US" sz="3200" b="1" u="sng" dirty="0">
                <a:solidFill>
                  <a:prstClr val="black"/>
                </a:solidFill>
                <a:latin typeface="Times New Roman" pitchFamily="18" charset="0"/>
              </a:rPr>
              <a:t>Intrauterine transplantation</a:t>
            </a:r>
            <a:endParaRPr lang="en-US" sz="3200" b="1" u="sng" dirty="0">
              <a:solidFill>
                <a:srgbClr val="FFFF00"/>
              </a:solidFill>
              <a:latin typeface="Times New Roman" pitchFamily="18" charset="0"/>
            </a:endParaRPr>
          </a:p>
        </p:txBody>
      </p:sp>
      <p:pic>
        <p:nvPicPr>
          <p:cNvPr id="5" name="Picture 3" descr="In-uteroInjection"/>
          <p:cNvPicPr>
            <a:picLocks noChangeAspect="1" noChangeArrowheads="1"/>
          </p:cNvPicPr>
          <p:nvPr/>
        </p:nvPicPr>
        <p:blipFill>
          <a:blip r:embed="rId2" cstate="print"/>
          <a:srcRect/>
          <a:stretch>
            <a:fillRect/>
          </a:stretch>
        </p:blipFill>
        <p:spPr bwMode="auto">
          <a:xfrm>
            <a:off x="285751" y="2794001"/>
            <a:ext cx="2940050" cy="4530131"/>
          </a:xfrm>
          <a:prstGeom prst="rect">
            <a:avLst/>
          </a:prstGeom>
          <a:noFill/>
          <a:ln w="63500">
            <a:solidFill>
              <a:srgbClr val="00FF00"/>
            </a:solidFill>
            <a:miter lim="800000"/>
            <a:headEnd/>
            <a:tailEnd/>
          </a:ln>
        </p:spPr>
      </p:pic>
      <p:sp>
        <p:nvSpPr>
          <p:cNvPr id="10" name="Text Box 8"/>
          <p:cNvSpPr txBox="1">
            <a:spLocks noChangeArrowheads="1"/>
          </p:cNvSpPr>
          <p:nvPr/>
        </p:nvSpPr>
        <p:spPr bwMode="auto">
          <a:xfrm>
            <a:off x="482601" y="1828804"/>
            <a:ext cx="2692400" cy="830997"/>
          </a:xfrm>
          <a:prstGeom prst="rect">
            <a:avLst/>
          </a:prstGeom>
          <a:noFill/>
          <a:ln w="9525" cmpd="sng">
            <a:solidFill>
              <a:schemeClr val="tx1"/>
            </a:solidFill>
            <a:miter lim="800000"/>
            <a:headEnd/>
            <a:tailEnd/>
          </a:ln>
          <a:effectLst/>
        </p:spPr>
        <p:txBody>
          <a:bodyPr wrap="square">
            <a:spAutoFit/>
          </a:bodyPr>
          <a:lstStyle/>
          <a:p>
            <a:pPr algn="ctr" defTabSz="914400">
              <a:spcBef>
                <a:spcPct val="50000"/>
              </a:spcBef>
            </a:pPr>
            <a:r>
              <a:rPr lang="en-US" sz="2400" b="1" i="1" dirty="0">
                <a:solidFill>
                  <a:prstClr val="black"/>
                </a:solidFill>
                <a:latin typeface="Times New Roman" pitchFamily="18" charset="0"/>
                <a:cs typeface="Arial" charset="0"/>
              </a:rPr>
              <a:t>IP injection on day 58-65</a:t>
            </a:r>
          </a:p>
        </p:txBody>
      </p:sp>
      <p:pic>
        <p:nvPicPr>
          <p:cNvPr id="12" name="Picture 11"/>
          <p:cNvPicPr>
            <a:picLocks noChangeAspect="1"/>
          </p:cNvPicPr>
          <p:nvPr/>
        </p:nvPicPr>
        <p:blipFill>
          <a:blip r:embed="rId3"/>
          <a:stretch>
            <a:fillRect/>
          </a:stretch>
        </p:blipFill>
        <p:spPr>
          <a:xfrm>
            <a:off x="3225801" y="2794001"/>
            <a:ext cx="3632200" cy="4530131"/>
          </a:xfrm>
          <a:prstGeom prst="rect">
            <a:avLst/>
          </a:prstGeom>
        </p:spPr>
      </p:pic>
      <p:sp>
        <p:nvSpPr>
          <p:cNvPr id="3" name="TextBox 2"/>
          <p:cNvSpPr txBox="1"/>
          <p:nvPr/>
        </p:nvSpPr>
        <p:spPr>
          <a:xfrm>
            <a:off x="3886200" y="1828803"/>
            <a:ext cx="2457450" cy="1107996"/>
          </a:xfrm>
          <a:prstGeom prst="rect">
            <a:avLst/>
          </a:prstGeom>
          <a:noFill/>
          <a:ln w="9525" cmpd="sng">
            <a:solidFill>
              <a:schemeClr val="tx1"/>
            </a:solidFill>
          </a:ln>
        </p:spPr>
        <p:txBody>
          <a:bodyPr wrap="square" rtlCol="0">
            <a:spAutoFit/>
          </a:bodyPr>
          <a:lstStyle/>
          <a:p>
            <a:pPr algn="ctr"/>
            <a:r>
              <a:rPr lang="en-US" sz="2400" b="1" i="1" dirty="0">
                <a:solidFill>
                  <a:prstClr val="black"/>
                </a:solidFill>
                <a:latin typeface="Times New Roman" pitchFamily="18" charset="0"/>
                <a:cs typeface="Arial" charset="0"/>
              </a:rPr>
              <a:t>IP injection on day 14-16</a:t>
            </a:r>
          </a:p>
          <a:p>
            <a:endParaRPr lang="en-US" dirty="0">
              <a:solidFill>
                <a:prstClr val="black"/>
              </a:solidFill>
              <a:latin typeface="Calibri"/>
            </a:endParaRPr>
          </a:p>
        </p:txBody>
      </p:sp>
      <p:sp>
        <p:nvSpPr>
          <p:cNvPr id="14" name="TextBox 13"/>
          <p:cNvSpPr txBox="1"/>
          <p:nvPr/>
        </p:nvSpPr>
        <p:spPr>
          <a:xfrm>
            <a:off x="812800" y="7620000"/>
            <a:ext cx="1428596" cy="584776"/>
          </a:xfrm>
          <a:prstGeom prst="rect">
            <a:avLst/>
          </a:prstGeom>
          <a:noFill/>
        </p:spPr>
        <p:txBody>
          <a:bodyPr wrap="none" rtlCol="0">
            <a:spAutoFit/>
          </a:bodyPr>
          <a:lstStyle/>
          <a:p>
            <a:r>
              <a:rPr lang="en-US" sz="3200" dirty="0">
                <a:solidFill>
                  <a:prstClr val="black"/>
                </a:solidFill>
                <a:latin typeface="Times New Roman"/>
                <a:cs typeface="Times New Roman"/>
              </a:rPr>
              <a:t>SHEEP</a:t>
            </a:r>
          </a:p>
        </p:txBody>
      </p:sp>
      <p:sp>
        <p:nvSpPr>
          <p:cNvPr id="15" name="Rectangle 14"/>
          <p:cNvSpPr/>
          <p:nvPr/>
        </p:nvSpPr>
        <p:spPr>
          <a:xfrm>
            <a:off x="4304808" y="7587735"/>
            <a:ext cx="1621157" cy="584776"/>
          </a:xfrm>
          <a:prstGeom prst="rect">
            <a:avLst/>
          </a:prstGeom>
        </p:spPr>
        <p:txBody>
          <a:bodyPr wrap="none">
            <a:spAutoFit/>
          </a:bodyPr>
          <a:lstStyle/>
          <a:p>
            <a:r>
              <a:rPr lang="en-US" sz="3200" dirty="0">
                <a:solidFill>
                  <a:prstClr val="black"/>
                </a:solidFill>
                <a:latin typeface="Times New Roman"/>
                <a:cs typeface="Times New Roman"/>
              </a:rPr>
              <a:t>MOUSE</a:t>
            </a:r>
          </a:p>
        </p:txBody>
      </p:sp>
    </p:spTree>
    <p:extLst>
      <p:ext uri="{BB962C8B-B14F-4D97-AF65-F5344CB8AC3E}">
        <p14:creationId xmlns:p14="http://schemas.microsoft.com/office/powerpoint/2010/main" val="10230766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1198027"/>
            <a:ext cx="5181600" cy="7035800"/>
          </a:xfrm>
          <a:prstGeom prst="rect">
            <a:avLst/>
          </a:prstGeom>
        </p:spPr>
      </p:pic>
      <p:sp>
        <p:nvSpPr>
          <p:cNvPr id="4" name="TextBox 3"/>
          <p:cNvSpPr txBox="1"/>
          <p:nvPr/>
        </p:nvSpPr>
        <p:spPr>
          <a:xfrm>
            <a:off x="152402" y="12703"/>
            <a:ext cx="6502401" cy="1200329"/>
          </a:xfrm>
          <a:prstGeom prst="rect">
            <a:avLst/>
          </a:prstGeom>
          <a:noFill/>
        </p:spPr>
        <p:txBody>
          <a:bodyPr wrap="square" rtlCol="0">
            <a:spAutoFit/>
          </a:bodyPr>
          <a:lstStyle/>
          <a:p>
            <a:r>
              <a:rPr lang="en-US" sz="2400" b="1" dirty="0" smtClean="0">
                <a:solidFill>
                  <a:prstClr val="black"/>
                </a:solidFill>
                <a:latin typeface="Calibri"/>
              </a:rPr>
              <a:t>Engraftment and Long-term Expression of Human Fetal Hematopoietic Stem </a:t>
            </a:r>
            <a:r>
              <a:rPr lang="en-US" sz="2400" b="1" dirty="0">
                <a:solidFill>
                  <a:prstClr val="black"/>
                </a:solidFill>
                <a:latin typeface="Calibri"/>
              </a:rPr>
              <a:t>C</a:t>
            </a:r>
            <a:r>
              <a:rPr lang="en-US" sz="2400" b="1" dirty="0" smtClean="0">
                <a:solidFill>
                  <a:prstClr val="black"/>
                </a:solidFill>
                <a:latin typeface="Calibri"/>
              </a:rPr>
              <a:t>ells in Sheep </a:t>
            </a:r>
            <a:r>
              <a:rPr lang="en-US" sz="2400" b="1" dirty="0">
                <a:solidFill>
                  <a:prstClr val="black"/>
                </a:solidFill>
                <a:latin typeface="Calibri"/>
              </a:rPr>
              <a:t>F</a:t>
            </a:r>
            <a:r>
              <a:rPr lang="en-US" sz="2400" b="1" dirty="0" smtClean="0">
                <a:solidFill>
                  <a:prstClr val="black"/>
                </a:solidFill>
                <a:latin typeface="Calibri"/>
              </a:rPr>
              <a:t>ollowing </a:t>
            </a:r>
            <a:r>
              <a:rPr lang="en-US" sz="2400" b="1" dirty="0">
                <a:solidFill>
                  <a:prstClr val="black"/>
                </a:solidFill>
                <a:latin typeface="Calibri"/>
              </a:rPr>
              <a:t>T</a:t>
            </a:r>
            <a:r>
              <a:rPr lang="en-US" sz="2400" b="1" dirty="0" smtClean="0">
                <a:solidFill>
                  <a:prstClr val="black"/>
                </a:solidFill>
                <a:latin typeface="Calibri"/>
              </a:rPr>
              <a:t>ransplantation </a:t>
            </a:r>
            <a:r>
              <a:rPr lang="en-US" sz="2400" b="1" i="1" dirty="0" smtClean="0">
                <a:solidFill>
                  <a:prstClr val="black"/>
                </a:solidFill>
                <a:latin typeface="Calibri"/>
              </a:rPr>
              <a:t>in Utero </a:t>
            </a:r>
            <a:endParaRPr lang="en-US" sz="2400" b="1" i="1" dirty="0">
              <a:solidFill>
                <a:prstClr val="black"/>
              </a:solidFill>
              <a:latin typeface="Calibri"/>
            </a:endParaRPr>
          </a:p>
        </p:txBody>
      </p:sp>
      <p:sp>
        <p:nvSpPr>
          <p:cNvPr id="5" name="TextBox 4"/>
          <p:cNvSpPr txBox="1"/>
          <p:nvPr/>
        </p:nvSpPr>
        <p:spPr>
          <a:xfrm>
            <a:off x="186269" y="8212672"/>
            <a:ext cx="6578893" cy="369332"/>
          </a:xfrm>
          <a:prstGeom prst="rect">
            <a:avLst/>
          </a:prstGeom>
          <a:noFill/>
        </p:spPr>
        <p:txBody>
          <a:bodyPr wrap="square" rtlCol="0">
            <a:spAutoFit/>
          </a:bodyPr>
          <a:lstStyle/>
          <a:p>
            <a:r>
              <a:rPr lang="en-US" b="1" u="sng" dirty="0" smtClean="0">
                <a:solidFill>
                  <a:prstClr val="black"/>
                </a:solidFill>
                <a:latin typeface="Calibri"/>
              </a:rPr>
              <a:t>Fetal age at transplantation day 48-54 term gestation 145 days</a:t>
            </a:r>
            <a:endParaRPr lang="en-US" b="1" u="sng" dirty="0">
              <a:solidFill>
                <a:prstClr val="black"/>
              </a:solidFill>
              <a:latin typeface="Calibri"/>
            </a:endParaRPr>
          </a:p>
        </p:txBody>
      </p:sp>
      <p:sp>
        <p:nvSpPr>
          <p:cNvPr id="6" name="TextBox 5"/>
          <p:cNvSpPr txBox="1"/>
          <p:nvPr/>
        </p:nvSpPr>
        <p:spPr>
          <a:xfrm>
            <a:off x="541867" y="8703736"/>
            <a:ext cx="2742226" cy="369332"/>
          </a:xfrm>
          <a:prstGeom prst="rect">
            <a:avLst/>
          </a:prstGeom>
          <a:noFill/>
        </p:spPr>
        <p:txBody>
          <a:bodyPr wrap="none" rtlCol="0">
            <a:spAutoFit/>
          </a:bodyPr>
          <a:lstStyle/>
          <a:p>
            <a:r>
              <a:rPr lang="en-US" i="1" dirty="0" smtClean="0">
                <a:solidFill>
                  <a:prstClr val="black">
                    <a:lumMod val="85000"/>
                  </a:prstClr>
                </a:solidFill>
                <a:latin typeface="Calibri"/>
              </a:rPr>
              <a:t>J Clin Inv 1992; 89: 1178-88</a:t>
            </a:r>
            <a:endParaRPr lang="en-US" i="1" dirty="0">
              <a:solidFill>
                <a:prstClr val="black">
                  <a:lumMod val="85000"/>
                </a:prstClr>
              </a:solidFill>
              <a:latin typeface="Calibri"/>
            </a:endParaRPr>
          </a:p>
        </p:txBody>
      </p:sp>
    </p:spTree>
    <p:extLst>
      <p:ext uri="{BB962C8B-B14F-4D97-AF65-F5344CB8AC3E}">
        <p14:creationId xmlns:p14="http://schemas.microsoft.com/office/powerpoint/2010/main" val="2553237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1866" y="2683926"/>
            <a:ext cx="6316133" cy="4511587"/>
          </a:xfrm>
          <a:prstGeom prst="rect">
            <a:avLst/>
          </a:prstGeom>
        </p:spPr>
      </p:pic>
      <p:sp>
        <p:nvSpPr>
          <p:cNvPr id="3" name="TextBox 2"/>
          <p:cNvSpPr txBox="1"/>
          <p:nvPr/>
        </p:nvSpPr>
        <p:spPr>
          <a:xfrm>
            <a:off x="186267" y="457202"/>
            <a:ext cx="6536266" cy="1384995"/>
          </a:xfrm>
          <a:prstGeom prst="rect">
            <a:avLst/>
          </a:prstGeom>
          <a:noFill/>
        </p:spPr>
        <p:txBody>
          <a:bodyPr wrap="square" rtlCol="0">
            <a:spAutoFit/>
          </a:bodyPr>
          <a:lstStyle/>
          <a:p>
            <a:r>
              <a:rPr lang="en-US" sz="2800" b="1" dirty="0" smtClean="0">
                <a:solidFill>
                  <a:prstClr val="black"/>
                </a:solidFill>
                <a:latin typeface="Garamond"/>
                <a:cs typeface="Garamond"/>
              </a:rPr>
              <a:t>Prolonged hematopoietic chimerism in normal mice transplanted in utero with human hematopoietic stem cells</a:t>
            </a:r>
            <a:endParaRPr lang="en-US" sz="2800" b="1" dirty="0">
              <a:solidFill>
                <a:prstClr val="black"/>
              </a:solidFill>
              <a:latin typeface="Garamond"/>
              <a:cs typeface="Garamond"/>
            </a:endParaRPr>
          </a:p>
        </p:txBody>
      </p:sp>
      <p:sp>
        <p:nvSpPr>
          <p:cNvPr id="4" name="TextBox 3"/>
          <p:cNvSpPr txBox="1"/>
          <p:nvPr/>
        </p:nvSpPr>
        <p:spPr>
          <a:xfrm>
            <a:off x="338668" y="8568252"/>
            <a:ext cx="3338030" cy="400110"/>
          </a:xfrm>
          <a:prstGeom prst="rect">
            <a:avLst/>
          </a:prstGeom>
          <a:noFill/>
        </p:spPr>
        <p:txBody>
          <a:bodyPr wrap="none" rtlCol="0">
            <a:spAutoFit/>
          </a:bodyPr>
          <a:lstStyle/>
          <a:p>
            <a:r>
              <a:rPr lang="en-US" sz="2000" b="1" i="1" dirty="0" smtClean="0">
                <a:solidFill>
                  <a:prstClr val="black"/>
                </a:solidFill>
                <a:latin typeface="Garamond"/>
                <a:cs typeface="Garamond"/>
              </a:rPr>
              <a:t>Pathobiology 1998; 66: 230-39</a:t>
            </a:r>
            <a:endParaRPr lang="en-US" sz="2000" b="1" i="1" dirty="0">
              <a:solidFill>
                <a:prstClr val="black"/>
              </a:solidFill>
              <a:latin typeface="Garamond"/>
              <a:cs typeface="Garamond"/>
            </a:endParaRPr>
          </a:p>
        </p:txBody>
      </p:sp>
      <p:sp>
        <p:nvSpPr>
          <p:cNvPr id="5" name="TextBox 4"/>
          <p:cNvSpPr txBox="1"/>
          <p:nvPr/>
        </p:nvSpPr>
        <p:spPr>
          <a:xfrm>
            <a:off x="2912525" y="2666979"/>
            <a:ext cx="1394100" cy="307777"/>
          </a:xfrm>
          <a:prstGeom prst="rect">
            <a:avLst/>
          </a:prstGeom>
          <a:noFill/>
        </p:spPr>
        <p:txBody>
          <a:bodyPr wrap="none" rtlCol="0">
            <a:spAutoFit/>
          </a:bodyPr>
          <a:lstStyle/>
          <a:p>
            <a:r>
              <a:rPr lang="en-US" sz="1400" dirty="0" smtClean="0">
                <a:solidFill>
                  <a:srgbClr val="FF0000"/>
                </a:solidFill>
                <a:latin typeface="Calibri"/>
              </a:rPr>
              <a:t>Peripheral blood</a:t>
            </a:r>
            <a:endParaRPr lang="en-US" sz="1400" dirty="0">
              <a:solidFill>
                <a:srgbClr val="FF0000"/>
              </a:solidFill>
              <a:latin typeface="Calibri"/>
            </a:endParaRPr>
          </a:p>
        </p:txBody>
      </p:sp>
      <p:sp>
        <p:nvSpPr>
          <p:cNvPr id="6" name="TextBox 5"/>
          <p:cNvSpPr txBox="1"/>
          <p:nvPr/>
        </p:nvSpPr>
        <p:spPr>
          <a:xfrm>
            <a:off x="3230079" y="4783647"/>
            <a:ext cx="753604" cy="307777"/>
          </a:xfrm>
          <a:prstGeom prst="rect">
            <a:avLst/>
          </a:prstGeom>
          <a:noFill/>
        </p:spPr>
        <p:txBody>
          <a:bodyPr wrap="none" rtlCol="0">
            <a:spAutoFit/>
          </a:bodyPr>
          <a:lstStyle/>
          <a:p>
            <a:r>
              <a:rPr lang="en-US" sz="1400" dirty="0" smtClean="0">
                <a:solidFill>
                  <a:srgbClr val="FF0000"/>
                </a:solidFill>
                <a:latin typeface="Calibri"/>
              </a:rPr>
              <a:t>Thymus</a:t>
            </a:r>
            <a:endParaRPr lang="en-US" sz="1400" dirty="0">
              <a:solidFill>
                <a:srgbClr val="FF0000"/>
              </a:solidFill>
              <a:latin typeface="Calibri"/>
            </a:endParaRPr>
          </a:p>
        </p:txBody>
      </p:sp>
      <p:cxnSp>
        <p:nvCxnSpPr>
          <p:cNvPr id="8" name="Straight Arrow Connector 7"/>
          <p:cNvCxnSpPr/>
          <p:nvPr/>
        </p:nvCxnSpPr>
        <p:spPr>
          <a:xfrm flipV="1">
            <a:off x="186267" y="3031053"/>
            <a:ext cx="0" cy="3589866"/>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558757" y="4572050"/>
            <a:ext cx="1849936" cy="461665"/>
          </a:xfrm>
          <a:prstGeom prst="rect">
            <a:avLst/>
          </a:prstGeom>
          <a:noFill/>
        </p:spPr>
        <p:txBody>
          <a:bodyPr wrap="none" rtlCol="0">
            <a:spAutoFit/>
          </a:bodyPr>
          <a:lstStyle/>
          <a:p>
            <a:r>
              <a:rPr lang="en-US" sz="2400" b="1" dirty="0" smtClean="0">
                <a:solidFill>
                  <a:prstClr val="black"/>
                </a:solidFill>
                <a:latin typeface="Calibri"/>
              </a:rPr>
              <a:t>Human CD45</a:t>
            </a:r>
            <a:endParaRPr lang="en-US" sz="2400" b="1" dirty="0">
              <a:solidFill>
                <a:prstClr val="black"/>
              </a:solidFill>
              <a:latin typeface="Calibri"/>
            </a:endParaRPr>
          </a:p>
        </p:txBody>
      </p:sp>
      <p:cxnSp>
        <p:nvCxnSpPr>
          <p:cNvPr id="10" name="Straight Arrow Connector 9"/>
          <p:cNvCxnSpPr/>
          <p:nvPr/>
        </p:nvCxnSpPr>
        <p:spPr>
          <a:xfrm>
            <a:off x="897456" y="7636924"/>
            <a:ext cx="4910677"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40000" y="7701462"/>
            <a:ext cx="1634732" cy="461665"/>
          </a:xfrm>
          <a:prstGeom prst="rect">
            <a:avLst/>
          </a:prstGeom>
          <a:noFill/>
        </p:spPr>
        <p:txBody>
          <a:bodyPr wrap="none" rtlCol="0">
            <a:spAutoFit/>
          </a:bodyPr>
          <a:lstStyle/>
          <a:p>
            <a:r>
              <a:rPr lang="en-US" sz="2400" dirty="0" smtClean="0">
                <a:solidFill>
                  <a:prstClr val="black"/>
                </a:solidFill>
                <a:latin typeface="Calibri"/>
              </a:rPr>
              <a:t>Side scatter</a:t>
            </a:r>
            <a:endParaRPr lang="en-US" sz="2400" dirty="0">
              <a:solidFill>
                <a:prstClr val="black"/>
              </a:solidFill>
              <a:latin typeface="Calibri"/>
            </a:endParaRPr>
          </a:p>
        </p:txBody>
      </p:sp>
      <p:sp>
        <p:nvSpPr>
          <p:cNvPr id="14" name="TextBox 13"/>
          <p:cNvSpPr txBox="1"/>
          <p:nvPr/>
        </p:nvSpPr>
        <p:spPr>
          <a:xfrm>
            <a:off x="-2810933" y="2760133"/>
            <a:ext cx="184666" cy="369332"/>
          </a:xfrm>
          <a:prstGeom prst="rect">
            <a:avLst/>
          </a:prstGeom>
          <a:noFill/>
        </p:spPr>
        <p:txBody>
          <a:bodyPr wrap="none" rtlCol="0">
            <a:spAutoFit/>
          </a:bodyPr>
          <a:lstStyle/>
          <a:p>
            <a:endParaRPr lang="en-US" dirty="0">
              <a:solidFill>
                <a:prstClr val="black"/>
              </a:solidFill>
              <a:latin typeface="Calibri"/>
            </a:endParaRPr>
          </a:p>
        </p:txBody>
      </p:sp>
    </p:spTree>
    <p:extLst>
      <p:ext uri="{BB962C8B-B14F-4D97-AF65-F5344CB8AC3E}">
        <p14:creationId xmlns:p14="http://schemas.microsoft.com/office/powerpoint/2010/main" val="2706504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1" y="1651003"/>
            <a:ext cx="6337300" cy="513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7000" y="311833"/>
            <a:ext cx="6591300" cy="1077218"/>
          </a:xfrm>
          <a:prstGeom prst="rect">
            <a:avLst/>
          </a:prstGeom>
        </p:spPr>
        <p:txBody>
          <a:bodyPr wrap="square">
            <a:spAutoFit/>
          </a:bodyPr>
          <a:lstStyle/>
          <a:p>
            <a:pPr algn="ctr"/>
            <a:r>
              <a:rPr lang="en-US" sz="3200" b="1" dirty="0">
                <a:solidFill>
                  <a:prstClr val="black"/>
                </a:solidFill>
                <a:latin typeface="Garamond" panose="02020404030301010803" pitchFamily="18" charset="0"/>
              </a:rPr>
              <a:t>Engraftment receptivity is gestational age dependent</a:t>
            </a:r>
            <a:endParaRPr lang="en-US" sz="3200" dirty="0">
              <a:solidFill>
                <a:prstClr val="black"/>
              </a:solidFill>
              <a:latin typeface="Garamond" panose="02020404030301010803" pitchFamily="18" charset="0"/>
            </a:endParaRPr>
          </a:p>
        </p:txBody>
      </p:sp>
      <p:sp>
        <p:nvSpPr>
          <p:cNvPr id="3" name="Rectangle 2"/>
          <p:cNvSpPr/>
          <p:nvPr/>
        </p:nvSpPr>
        <p:spPr>
          <a:xfrm>
            <a:off x="437078" y="8438635"/>
            <a:ext cx="3393045" cy="369332"/>
          </a:xfrm>
          <a:prstGeom prst="rect">
            <a:avLst/>
          </a:prstGeom>
        </p:spPr>
        <p:txBody>
          <a:bodyPr wrap="none">
            <a:spAutoFit/>
          </a:bodyPr>
          <a:lstStyle/>
          <a:p>
            <a:r>
              <a:rPr lang="en-US" b="1" dirty="0">
                <a:solidFill>
                  <a:prstClr val="black"/>
                </a:solidFill>
                <a:latin typeface="Calibri"/>
              </a:rPr>
              <a:t>Fetal Diagn Ther 2009;25:102-110</a:t>
            </a:r>
            <a:endParaRPr lang="en-US" dirty="0">
              <a:solidFill>
                <a:prstClr val="black"/>
              </a:solidFill>
              <a:latin typeface="Calibri"/>
            </a:endParaRPr>
          </a:p>
        </p:txBody>
      </p:sp>
      <p:sp>
        <p:nvSpPr>
          <p:cNvPr id="4" name="TextBox 3"/>
          <p:cNvSpPr txBox="1"/>
          <p:nvPr/>
        </p:nvSpPr>
        <p:spPr>
          <a:xfrm>
            <a:off x="1016000" y="7429502"/>
            <a:ext cx="4789068" cy="461665"/>
          </a:xfrm>
          <a:prstGeom prst="rect">
            <a:avLst/>
          </a:prstGeom>
          <a:noFill/>
        </p:spPr>
        <p:txBody>
          <a:bodyPr wrap="none" rtlCol="0">
            <a:spAutoFit/>
          </a:bodyPr>
          <a:lstStyle/>
          <a:p>
            <a:r>
              <a:rPr lang="en-US" sz="2400" dirty="0">
                <a:solidFill>
                  <a:srgbClr val="FF0000"/>
                </a:solidFill>
                <a:latin typeface="Calibri"/>
              </a:rPr>
              <a:t>ENGRAFTMENT WINDOW: day 52-72</a:t>
            </a:r>
          </a:p>
        </p:txBody>
      </p:sp>
      <p:sp>
        <p:nvSpPr>
          <p:cNvPr id="5" name="TextBox 4"/>
          <p:cNvSpPr txBox="1"/>
          <p:nvPr/>
        </p:nvSpPr>
        <p:spPr>
          <a:xfrm>
            <a:off x="2577002" y="6050860"/>
            <a:ext cx="2291237" cy="369332"/>
          </a:xfrm>
          <a:prstGeom prst="rect">
            <a:avLst/>
          </a:prstGeom>
          <a:noFill/>
        </p:spPr>
        <p:txBody>
          <a:bodyPr wrap="none" rtlCol="0">
            <a:spAutoFit/>
          </a:bodyPr>
          <a:lstStyle/>
          <a:p>
            <a:r>
              <a:rPr lang="en-US" dirty="0" smtClean="0"/>
              <a:t>Sheep gestational age</a:t>
            </a:r>
            <a:endParaRPr lang="en-US" dirty="0"/>
          </a:p>
        </p:txBody>
      </p:sp>
    </p:spTree>
    <p:extLst>
      <p:ext uri="{BB962C8B-B14F-4D97-AF65-F5344CB8AC3E}">
        <p14:creationId xmlns:p14="http://schemas.microsoft.com/office/powerpoint/2010/main" val="676166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99628"/>
            <a:ext cx="6860086" cy="5579211"/>
          </a:xfrm>
          <a:prstGeom prst="rect">
            <a:avLst/>
          </a:prstGeom>
        </p:spPr>
      </p:pic>
      <p:sp>
        <p:nvSpPr>
          <p:cNvPr id="3" name="TextBox 2"/>
          <p:cNvSpPr txBox="1"/>
          <p:nvPr/>
        </p:nvSpPr>
        <p:spPr>
          <a:xfrm>
            <a:off x="169341" y="372535"/>
            <a:ext cx="6536260" cy="1384995"/>
          </a:xfrm>
          <a:prstGeom prst="rect">
            <a:avLst/>
          </a:prstGeom>
          <a:noFill/>
        </p:spPr>
        <p:txBody>
          <a:bodyPr wrap="square" rtlCol="0">
            <a:spAutoFit/>
          </a:bodyPr>
          <a:lstStyle/>
          <a:p>
            <a:pPr algn="ctr"/>
            <a:r>
              <a:rPr lang="en-US" sz="2800" b="1" u="sng" dirty="0" smtClean="0"/>
              <a:t>Murine maternal and fetal viability following in utero transplantation of human HSC</a:t>
            </a:r>
            <a:endParaRPr lang="en-US" sz="2800" b="1" u="sng" dirty="0"/>
          </a:p>
        </p:txBody>
      </p:sp>
      <p:sp>
        <p:nvSpPr>
          <p:cNvPr id="4" name="TextBox 3"/>
          <p:cNvSpPr txBox="1"/>
          <p:nvPr/>
        </p:nvSpPr>
        <p:spPr>
          <a:xfrm>
            <a:off x="711201" y="7721603"/>
            <a:ext cx="5788636" cy="646331"/>
          </a:xfrm>
          <a:prstGeom prst="rect">
            <a:avLst/>
          </a:prstGeom>
          <a:noFill/>
        </p:spPr>
        <p:txBody>
          <a:bodyPr wrap="none" rtlCol="0">
            <a:spAutoFit/>
          </a:bodyPr>
          <a:lstStyle/>
          <a:p>
            <a:r>
              <a:rPr lang="en-US" dirty="0" smtClean="0"/>
              <a:t>Engraftment = marrow presence usually HSC phenotype</a:t>
            </a:r>
          </a:p>
          <a:p>
            <a:r>
              <a:rPr lang="en-US" dirty="0" smtClean="0"/>
              <a:t>Expression = differentiation markers external to the marrow</a:t>
            </a:r>
            <a:endParaRPr lang="en-US" dirty="0"/>
          </a:p>
        </p:txBody>
      </p:sp>
      <p:sp>
        <p:nvSpPr>
          <p:cNvPr id="5" name="TextBox 4"/>
          <p:cNvSpPr txBox="1"/>
          <p:nvPr/>
        </p:nvSpPr>
        <p:spPr>
          <a:xfrm>
            <a:off x="237086" y="7128945"/>
            <a:ext cx="6490559" cy="523220"/>
          </a:xfrm>
          <a:prstGeom prst="rect">
            <a:avLst/>
          </a:prstGeom>
          <a:noFill/>
        </p:spPr>
        <p:txBody>
          <a:bodyPr wrap="none" rtlCol="0">
            <a:spAutoFit/>
          </a:bodyPr>
          <a:lstStyle/>
          <a:p>
            <a:r>
              <a:rPr lang="en-US" sz="2800" b="1" dirty="0" smtClean="0">
                <a:latin typeface="Garamond"/>
                <a:cs typeface="Garamond"/>
              </a:rPr>
              <a:t>Engraftment frequency or chimeric index</a:t>
            </a:r>
            <a:endParaRPr lang="en-US" sz="2800" b="1" dirty="0">
              <a:latin typeface="Garamond"/>
              <a:cs typeface="Garamond"/>
            </a:endParaRPr>
          </a:p>
        </p:txBody>
      </p:sp>
      <p:sp>
        <p:nvSpPr>
          <p:cNvPr id="6" name="TextBox 5"/>
          <p:cNvSpPr txBox="1"/>
          <p:nvPr/>
        </p:nvSpPr>
        <p:spPr>
          <a:xfrm>
            <a:off x="406400" y="8703741"/>
            <a:ext cx="3033716" cy="646331"/>
          </a:xfrm>
          <a:prstGeom prst="rect">
            <a:avLst/>
          </a:prstGeom>
          <a:noFill/>
        </p:spPr>
        <p:txBody>
          <a:bodyPr wrap="none" rtlCol="0">
            <a:spAutoFit/>
          </a:bodyPr>
          <a:lstStyle/>
          <a:p>
            <a:r>
              <a:rPr lang="en-US" b="1" i="1" dirty="0">
                <a:latin typeface="Garamond"/>
                <a:cs typeface="Garamond"/>
              </a:rPr>
              <a:t>Pathobiology 1998; 66: 230-39</a:t>
            </a:r>
          </a:p>
          <a:p>
            <a:endParaRPr lang="en-US" dirty="0"/>
          </a:p>
        </p:txBody>
      </p:sp>
    </p:spTree>
    <p:extLst>
      <p:ext uri="{BB962C8B-B14F-4D97-AF65-F5344CB8AC3E}">
        <p14:creationId xmlns:p14="http://schemas.microsoft.com/office/powerpoint/2010/main" val="2234214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425</TotalTime>
  <Words>971</Words>
  <Application>Microsoft Macintosh PowerPoint</Application>
  <PresentationFormat>On-screen Show (4:3)</PresentationFormat>
  <Paragraphs>132</Paragraphs>
  <Slides>24</Slides>
  <Notes>2</Notes>
  <HiddenSlides>0</HiddenSlides>
  <MMClips>0</MMClips>
  <ScaleCrop>false</ScaleCrop>
  <HeadingPairs>
    <vt:vector size="4" baseType="variant">
      <vt:variant>
        <vt:lpstr>Theme</vt:lpstr>
      </vt:variant>
      <vt:variant>
        <vt:i4>6</vt:i4>
      </vt:variant>
      <vt:variant>
        <vt:lpstr>Slide Titles</vt:lpstr>
      </vt:variant>
      <vt:variant>
        <vt:i4>24</vt:i4>
      </vt:variant>
    </vt:vector>
  </HeadingPairs>
  <TitlesOfParts>
    <vt:vector size="30" baseType="lpstr">
      <vt:lpstr>Office Theme</vt:lpstr>
      <vt:lpstr>2_Office Theme</vt:lpstr>
      <vt:lpstr>1_Office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 of Nevada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Pixley</dc:creator>
  <cp:lastModifiedBy>John Pixley</cp:lastModifiedBy>
  <cp:revision>26</cp:revision>
  <dcterms:created xsi:type="dcterms:W3CDTF">2014-09-07T00:39:40Z</dcterms:created>
  <dcterms:modified xsi:type="dcterms:W3CDTF">2014-09-14T19:41:56Z</dcterms:modified>
</cp:coreProperties>
</file>