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5"/>
  </p:notesMasterIdLst>
  <p:sldIdLst>
    <p:sldId id="281" r:id="rId5"/>
    <p:sldId id="257" r:id="rId6"/>
    <p:sldId id="312" r:id="rId7"/>
    <p:sldId id="259" r:id="rId8"/>
    <p:sldId id="260" r:id="rId9"/>
    <p:sldId id="299" r:id="rId10"/>
    <p:sldId id="267" r:id="rId11"/>
    <p:sldId id="295" r:id="rId12"/>
    <p:sldId id="268" r:id="rId13"/>
    <p:sldId id="262" r:id="rId14"/>
    <p:sldId id="263" r:id="rId15"/>
    <p:sldId id="285" r:id="rId16"/>
    <p:sldId id="288" r:id="rId17"/>
    <p:sldId id="300" r:id="rId18"/>
    <p:sldId id="301" r:id="rId19"/>
    <p:sldId id="265" r:id="rId20"/>
    <p:sldId id="276" r:id="rId21"/>
    <p:sldId id="275" r:id="rId22"/>
    <p:sldId id="279" r:id="rId23"/>
    <p:sldId id="294" r:id="rId24"/>
    <p:sldId id="280" r:id="rId25"/>
    <p:sldId id="273" r:id="rId26"/>
    <p:sldId id="282" r:id="rId27"/>
    <p:sldId id="278" r:id="rId28"/>
    <p:sldId id="289" r:id="rId29"/>
    <p:sldId id="292" r:id="rId30"/>
    <p:sldId id="293" r:id="rId31"/>
    <p:sldId id="302" r:id="rId32"/>
    <p:sldId id="304" r:id="rId33"/>
    <p:sldId id="305" r:id="rId34"/>
    <p:sldId id="291" r:id="rId35"/>
    <p:sldId id="297" r:id="rId36"/>
    <p:sldId id="306" r:id="rId37"/>
    <p:sldId id="296" r:id="rId38"/>
    <p:sldId id="303" r:id="rId39"/>
    <p:sldId id="283" r:id="rId40"/>
    <p:sldId id="284" r:id="rId41"/>
    <p:sldId id="309" r:id="rId42"/>
    <p:sldId id="311" r:id="rId43"/>
    <p:sldId id="308" r:id="rId4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BC3DE1-E109-EE4B-B192-8815B7CBD63D}">
          <p14:sldIdLst>
            <p14:sldId id="281"/>
            <p14:sldId id="257"/>
            <p14:sldId id="312"/>
            <p14:sldId id="259"/>
            <p14:sldId id="260"/>
            <p14:sldId id="299"/>
            <p14:sldId id="267"/>
            <p14:sldId id="295"/>
            <p14:sldId id="268"/>
            <p14:sldId id="262"/>
            <p14:sldId id="263"/>
            <p14:sldId id="285"/>
            <p14:sldId id="288"/>
            <p14:sldId id="300"/>
            <p14:sldId id="301"/>
            <p14:sldId id="265"/>
            <p14:sldId id="276"/>
            <p14:sldId id="275"/>
            <p14:sldId id="279"/>
            <p14:sldId id="294"/>
            <p14:sldId id="280"/>
            <p14:sldId id="273"/>
            <p14:sldId id="282"/>
            <p14:sldId id="278"/>
            <p14:sldId id="289"/>
            <p14:sldId id="292"/>
            <p14:sldId id="293"/>
            <p14:sldId id="302"/>
            <p14:sldId id="304"/>
            <p14:sldId id="305"/>
            <p14:sldId id="291"/>
            <p14:sldId id="297"/>
            <p14:sldId id="306"/>
            <p14:sldId id="296"/>
            <p14:sldId id="303"/>
            <p14:sldId id="283"/>
            <p14:sldId id="284"/>
            <p14:sldId id="309"/>
            <p14:sldId id="311"/>
            <p14:sldId id="308"/>
          </p14:sldIdLst>
        </p14:section>
        <p14:section name="Untitled Section" id="{527843C3-F68B-D94E-A21A-30D55C36923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9DD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9798" autoAdjust="0"/>
  </p:normalViewPr>
  <p:slideViewPr>
    <p:cSldViewPr snapToGrid="0" snapToObjects="1">
      <p:cViewPr>
        <p:scale>
          <a:sx n="75" d="100"/>
          <a:sy n="75" d="100"/>
        </p:scale>
        <p:origin x="-2512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immune%20tolerance%20plasticity1.ppt%20(Compatibility%20Mode)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4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en-US" sz="2400" dirty="0"/>
              <a:t>Response to allogeneic skin grafts by fetal sheep</a:t>
            </a:r>
          </a:p>
        </c:rich>
      </c:tx>
      <c:layout>
        <c:manualLayout>
          <c:xMode val="edge"/>
          <c:yMode val="edge"/>
          <c:x val="0.229376257545272"/>
          <c:y val="0.020134228187919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593561368209256"/>
          <c:y val="0.105704697986577"/>
          <c:w val="0.829979879275654"/>
          <c:h val="0.842281879194631"/>
        </c:manualLayout>
      </c:layout>
      <c:areaChart>
        <c:grouping val="standard"/>
        <c:varyColors val="0"/>
        <c:ser>
          <c:idx val="0"/>
          <c:order val="0"/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23">
                    <a:gamma/>
                    <a:tint val="30196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'[Chart in immune tolerance plasticity1.ppt (Compatibility Mode)]Sheet1'!$A$1:$A$4</c:f>
              <c:strCache>
                <c:ptCount val="4"/>
                <c:pt idx="0">
                  <c:v>64-67</c:v>
                </c:pt>
                <c:pt idx="1">
                  <c:v>77-100</c:v>
                </c:pt>
                <c:pt idx="2">
                  <c:v>100-150</c:v>
                </c:pt>
                <c:pt idx="3">
                  <c:v>Birth</c:v>
                </c:pt>
              </c:strCache>
            </c:strRef>
          </c:cat>
          <c:val>
            <c:numRef>
              <c:f>'[Chart in immune tolerance plasticity1.ppt (Compatibility Mode)]Sheet1'!$B$1:$B$4</c:f>
              <c:numCache>
                <c:formatCode>General</c:formatCode>
                <c:ptCount val="4"/>
                <c:pt idx="0">
                  <c:v>1.0</c:v>
                </c:pt>
                <c:pt idx="1">
                  <c:v>-1.0</c:v>
                </c:pt>
                <c:pt idx="2">
                  <c:v>-1.0</c:v>
                </c:pt>
                <c:pt idx="3">
                  <c:v>-1.0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328776"/>
        <c:axId val="2135334824"/>
      </c:areaChart>
      <c:catAx>
        <c:axId val="2135328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r>
                  <a:rPr lang="en-US" sz="2400" dirty="0"/>
                  <a:t>Gestational age at skin grafting</a:t>
                </a:r>
              </a:p>
            </c:rich>
          </c:tx>
          <c:layout>
            <c:manualLayout>
              <c:xMode val="edge"/>
              <c:yMode val="edge"/>
              <c:x val="0.375251509054326"/>
              <c:y val="0.9463087248322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353348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3533482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Garamond"/>
                    <a:ea typeface="Garamond"/>
                    <a:cs typeface="Garamond"/>
                  </a:defRPr>
                </a:pPr>
                <a:r>
                  <a:rPr lang="en-US" sz="2400" dirty="0"/>
                  <a:t>Rejection versus </a:t>
                </a:r>
                <a:r>
                  <a:rPr lang="en-US" sz="2000" dirty="0"/>
                  <a:t>tolerance</a:t>
                </a:r>
              </a:p>
            </c:rich>
          </c:tx>
          <c:layout>
            <c:manualLayout>
              <c:xMode val="edge"/>
              <c:yMode val="edge"/>
              <c:x val="0.0100603621730382"/>
              <c:y val="0.40436241610738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2135328776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rgbClr val="C0C0C0"/>
    </a:solidFill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001F-875A-4F15-8FAA-2F4F629E9002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65267-073B-4AEB-9BFD-7588B9A38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5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387A4A-7384-DD47-B3AA-ED3D24B7A34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F2DAA-569E-AC40-B42E-00A53CE02CC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00"/>
                </a:solidFill>
                <a:latin typeface="Garamond" pitchFamily="18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rgbClr val="FFFF00"/>
                </a:solidFill>
                <a:latin typeface="Garamond" pitchFamily="18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rgbClr val="FFFF00"/>
                </a:solidFill>
                <a:latin typeface="Garamond" pitchFamily="18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rgbClr val="FFFF00"/>
                </a:solidFill>
                <a:latin typeface="Garamond" pitchFamily="18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rgbClr val="FFFF00"/>
                </a:solidFill>
                <a:latin typeface="Garamond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Garamond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Garamond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Garamond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Garamond" pitchFamily="18" charset="0"/>
                <a:ea typeface="MS PGothic" pitchFamily="34" charset="-128"/>
              </a:defRPr>
            </a:lvl9pPr>
          </a:lstStyle>
          <a:p>
            <a:pPr eaLnBrk="1" hangingPunct="1"/>
            <a:fld id="{8552AB24-765B-4B63-A409-7816B739139C}" type="slidenum">
              <a:rPr lang="en-US" altLang="en-US" sz="1200">
                <a:solidFill>
                  <a:schemeClr val="tx1"/>
                </a:solidFill>
                <a:latin typeface="Arial" pitchFamily="34" charset="0"/>
              </a:rPr>
              <a:pPr eaLnBrk="1" hangingPunct="1"/>
              <a:t>16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5267-073B-4AEB-9BFD-7588B9A382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9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1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67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9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1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1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83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80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3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6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9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4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2907-86F7-4DCB-979B-F602D5773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9043-4C17-4967-AB61-6FD7D79F9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95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2907-86F7-4DCB-979B-F602D5773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9043-4C17-4967-AB61-6FD7D79F9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15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2907-86F7-4DCB-979B-F602D5773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9043-4C17-4967-AB61-6FD7D79F9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85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2907-86F7-4DCB-979B-F602D5773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9043-4C17-4967-AB61-6FD7D79F9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30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2907-86F7-4DCB-979B-F602D5773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9043-4C17-4967-AB61-6FD7D79F9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24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2907-86F7-4DCB-979B-F602D5773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9043-4C17-4967-AB61-6FD7D79F9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2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2907-86F7-4DCB-979B-F602D5773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9043-4C17-4967-AB61-6FD7D79F9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7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2907-86F7-4DCB-979B-F602D5773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9043-4C17-4967-AB61-6FD7D79F9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79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2907-86F7-4DCB-979B-F602D5773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9043-4C17-4967-AB61-6FD7D79F9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7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2907-86F7-4DCB-979B-F602D5773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9043-4C17-4967-AB61-6FD7D79F9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18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2907-86F7-4DCB-979B-F602D5773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9043-4C17-4967-AB61-6FD7D79F9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28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67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1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1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19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1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3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2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5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45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9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C75-8F00-7644-B132-9E5C1E4C5217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C8CA-C664-B94F-8386-0CA630A74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27C75-8F00-7644-B132-9E5C1E4C5217}" type="datetimeFigureOut">
              <a:rPr lang="en-US" smtClean="0"/>
              <a:t>9/29/14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C8CA-C664-B94F-8386-0CA630A746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2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63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402907-86F7-4DCB-979B-F602D5773D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9/29/14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90D9043-4C17-4967-AB61-6FD7D79F92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7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27C75-8F00-7644-B132-9E5C1E4C52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C8CA-C664-B94F-8386-0CA630A746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77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m/url?sa=i&amp;rct=j&amp;q=&amp;esrc=s&amp;frm=1&amp;source=images&amp;cd=&amp;cad=rja&amp;uact=8&amp;docid=Hla-dy_b-Z53ZM&amp;tbnid=GcFduT_84yaZoM:&amp;ved=0CAUQjRw&amp;url=http://avich.com/blog/2010/05/09/daddy-i-want-a-farm-losing-facebook-one-corn-at-a-time/&amp;ei=qY3zU5mKH_CK8gHH24GIBA&amp;bvm=bv.73373277,d.cGU&amp;psig=AFQjCNGKl58CJPqY3r48ZBGBI3MyWgc99A&amp;ust=1408556770001905" TargetMode="External"/><Relationship Id="rId3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280056"/>
              </p:ext>
            </p:extLst>
          </p:nvPr>
        </p:nvGraphicFramePr>
        <p:xfrm>
          <a:off x="-1" y="1523992"/>
          <a:ext cx="6858000" cy="589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Image" r:id="rId3" imgW="1868428" imgH="1401845" progId="">
                  <p:embed/>
                </p:oleObj>
              </mc:Choice>
              <mc:Fallback>
                <p:oleObj name="Image" r:id="rId3" imgW="1868428" imgH="140184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1523992"/>
                        <a:ext cx="6858000" cy="58928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18534" y="16951"/>
            <a:ext cx="69765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/>
                <a:cs typeface="Garamond"/>
              </a:rPr>
              <a:t>In utero transplantation: (IUT) an experimental window into immune self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latin typeface="Garamond"/>
                <a:cs typeface="Garamond"/>
              </a:rPr>
              <a:t>Basic and applied implications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-2" y="7484543"/>
            <a:ext cx="685800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John S. Pixley, M.D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Associate Professor and Director, 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Rheumatology / Immunology Division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UNSOM and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Chief, Rheumatology Section 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VA Sierra Health Care System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710267" y="719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7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17661"/>
              </p:ext>
            </p:extLst>
          </p:nvPr>
        </p:nvGraphicFramePr>
        <p:xfrm>
          <a:off x="-60266" y="1943062"/>
          <a:ext cx="6925469" cy="519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3037"/>
            <a:ext cx="685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Silverstein A, Prendergast RA, Kraner K: Fetal</a:t>
            </a:r>
          </a:p>
          <a:p>
            <a:r>
              <a:rPr lang="en-US" sz="2800" b="1" dirty="0"/>
              <a:t>response to antigenic stimulus. IV. Rejection</a:t>
            </a:r>
          </a:p>
          <a:p>
            <a:r>
              <a:rPr lang="en-US" sz="2800" b="1" dirty="0"/>
              <a:t>of skin homografts by the fetal lamb. </a:t>
            </a:r>
            <a:r>
              <a:rPr lang="en-US" sz="2800" b="1" i="1" dirty="0"/>
              <a:t>J</a:t>
            </a:r>
          </a:p>
          <a:p>
            <a:r>
              <a:rPr lang="en-US" sz="2800" b="1" i="1" dirty="0"/>
              <a:t>Exp Med </a:t>
            </a:r>
            <a:r>
              <a:rPr lang="en-US" sz="2800" b="1" dirty="0"/>
              <a:t>1964; 119: 955–964.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7498" y="3589878"/>
            <a:ext cx="82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Day 71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86933" y="3959210"/>
            <a:ext cx="16934" cy="6466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9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651003"/>
            <a:ext cx="6337300" cy="513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000" y="311833"/>
            <a:ext cx="6591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Engraftment receptivity is gestational age dependent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078" y="8438635"/>
            <a:ext cx="339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Fetal Diagn Ther 2009;25:102-110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00" y="7429502"/>
            <a:ext cx="478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ENGRAFTMENT WINDOW: day 52-72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0" y="7924800"/>
            <a:ext cx="6858000" cy="12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en-US" sz="1300" dirty="0">
                <a:solidFill>
                  <a:srgbClr val="006666"/>
                </a:solidFill>
                <a:latin typeface="Times New Roman" charset="0"/>
                <a:cs typeface="+mn-cs"/>
              </a:rPr>
              <a:t> </a:t>
            </a:r>
            <a:r>
              <a:rPr lang="en-US" sz="1800" dirty="0">
                <a:latin typeface="Times New Roman" charset="0"/>
                <a:cs typeface="+mn-cs"/>
              </a:rPr>
              <a:t>Interface hepatitis. The limiting plate of the portal tract is disrupted by a lymphoplasmacytic infiltrate. This histologic pattern is the hallmark of autoimmune hepatitis, but it is not disease specific. </a:t>
            </a:r>
            <a:r>
              <a:rPr lang="en-US" sz="1800" dirty="0" err="1">
                <a:latin typeface="Times New Roman" charset="0"/>
                <a:cs typeface="+mn-cs"/>
              </a:rPr>
              <a:t>Hematoxylin</a:t>
            </a:r>
            <a:r>
              <a:rPr lang="en-US" sz="1800" dirty="0">
                <a:latin typeface="Times New Roman" charset="0"/>
                <a:cs typeface="+mn-cs"/>
              </a:rPr>
              <a:t> and eosin, Å~200.</a:t>
            </a:r>
            <a:endParaRPr lang="en-US" sz="2000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7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984"/>
            <a:ext cx="6400800" cy="688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6858013"/>
            <a:ext cx="6858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Arial" charset="0"/>
                <a:cs typeface="+mn-cs"/>
              </a:rPr>
              <a:t>Liver section obtained at 11 months </a:t>
            </a:r>
            <a:r>
              <a:rPr lang="en-US" sz="1800" b="1" dirty="0" err="1">
                <a:latin typeface="Arial" charset="0"/>
                <a:cs typeface="+mn-cs"/>
              </a:rPr>
              <a:t>posttransplant</a:t>
            </a:r>
            <a:r>
              <a:rPr lang="en-US" sz="1800" b="1" dirty="0">
                <a:latin typeface="Arial" charset="0"/>
                <a:cs typeface="+mn-cs"/>
              </a:rPr>
              <a:t> from sheep transplanted with CB-derived CD34-Lin- cells and stained with anti-human hepatocyte antibody</a:t>
            </a:r>
            <a:endParaRPr lang="en-US" sz="2400" b="1" dirty="0"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Blood First Edition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+mn-cs"/>
              </a:rPr>
              <a:t>online </a:t>
            </a:r>
            <a:r>
              <a:rPr lang="en-US" sz="1400" b="1" dirty="0">
                <a:solidFill>
                  <a:schemeClr val="bg1"/>
                </a:solidFill>
                <a:latin typeface="Arial" charset="0"/>
                <a:cs typeface="+mn-cs"/>
              </a:rPr>
              <a:t>July 1, 2004; DOI 10.1182/blood-2004-01-0259</a:t>
            </a:r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algn="l">
              <a:defRPr/>
            </a:pPr>
            <a:endParaRPr lang="en-US" sz="14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127" y="7809455"/>
            <a:ext cx="600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Tolerance to solid organ antigens/ Where are sheep NK cells?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467" y="8415426"/>
            <a:ext cx="495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latin typeface="Garamond"/>
                <a:cs typeface="Garamond"/>
              </a:rPr>
              <a:t>Blood 2004; 104: 2582-2590</a:t>
            </a:r>
          </a:p>
          <a:p>
            <a:r>
              <a:rPr lang="nl-NL" i="1" dirty="0">
                <a:latin typeface="Garamond"/>
                <a:cs typeface="Garamond"/>
              </a:rPr>
              <a:t>[PMID: 15231580 DOI: 10.1182/blood-2004-01-0259]</a:t>
            </a:r>
            <a:endParaRPr lang="en-US" i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1052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35" y="1100667"/>
            <a:ext cx="63460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Phenotypic study of sheep lymphocytes at</a:t>
            </a:r>
          </a:p>
          <a:p>
            <a:r>
              <a:rPr lang="en-US" sz="2800" dirty="0" smtClean="0"/>
              <a:t> varying gestational ages </a:t>
            </a:r>
          </a:p>
          <a:p>
            <a:r>
              <a:rPr lang="en-US" sz="2800" dirty="0" smtClean="0"/>
              <a:t>Critical time day 45-72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75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3147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743200" y="4165601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E72C24"/>
                </a:solidFill>
                <a:latin typeface="Arial" charset="0"/>
                <a:ea typeface="ＭＳ Ｐゴシック" charset="0"/>
              </a:rPr>
              <a:t>d39</a:t>
            </a:r>
            <a:endParaRPr lang="en-US" sz="2000" b="1">
              <a:solidFill>
                <a:srgbClr val="E74E2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34290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3429000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8943" y="508006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Bone marrow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5067" y="508006"/>
            <a:ext cx="102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Spleen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400" y="5149334"/>
            <a:ext cx="116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Thymus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8937" y="5096939"/>
            <a:ext cx="89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Ileum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20"/>
            <a:ext cx="3314700" cy="460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0"/>
            <a:ext cx="34861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469900" y="4775201"/>
            <a:ext cx="612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" charset="0"/>
                <a:ea typeface="ＭＳ Ｐゴシック" charset="0"/>
              </a:rPr>
              <a:t>      DAY </a:t>
            </a:r>
            <a:r>
              <a:rPr lang="en-US" sz="2800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39 </a:t>
            </a:r>
            <a:r>
              <a:rPr lang="en-US" sz="2800" dirty="0" smtClean="0">
                <a:solidFill>
                  <a:srgbClr val="FF0000"/>
                </a:solidFill>
                <a:latin typeface="Times" charset="0"/>
                <a:ea typeface="ＭＳ Ｐゴシック" charset="0"/>
              </a:rPr>
              <a:t>                        DAY </a:t>
            </a:r>
            <a:r>
              <a:rPr lang="en-US" sz="2800" dirty="0">
                <a:solidFill>
                  <a:srgbClr val="FF0000"/>
                </a:solidFill>
                <a:latin typeface="Times" charset="0"/>
                <a:ea typeface="ＭＳ Ｐゴシック" charset="0"/>
              </a:rPr>
              <a:t>45</a:t>
            </a:r>
            <a:endParaRPr lang="en-US" sz="3200" dirty="0">
              <a:solidFill>
                <a:srgbClr val="EA2B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3200" y="4528811"/>
            <a:ext cx="14097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40933" y="6333067"/>
            <a:ext cx="3734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Thymus CD4 X CD8</a:t>
            </a:r>
          </a:p>
          <a:p>
            <a:r>
              <a:rPr lang="en-US" sz="3600" dirty="0" smtClean="0"/>
              <a:t>Days 39-45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3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74194" y="4267201"/>
            <a:ext cx="869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E72C24"/>
                </a:solidFill>
                <a:latin typeface="Arial" charset="0"/>
                <a:ea typeface="ＭＳ Ｐゴシック" charset="0"/>
              </a:rPr>
              <a:t>d58</a:t>
            </a:r>
            <a:endParaRPr lang="en-US" sz="1800">
              <a:latin typeface="Arial" charset="0"/>
              <a:ea typeface="ＭＳ Ｐゴシック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10" y="491071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Bone marrow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4269" y="524939"/>
            <a:ext cx="89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Ileum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4535" y="5113871"/>
            <a:ext cx="784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Liver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3213" y="5046139"/>
            <a:ext cx="2264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Peripheral blood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82880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00101" y="4267201"/>
            <a:ext cx="869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E72C24"/>
                </a:solidFill>
                <a:latin typeface="Arial" charset="0"/>
                <a:ea typeface="ＭＳ Ｐゴシック" charset="0"/>
              </a:rPr>
              <a:t>d58</a:t>
            </a:r>
            <a:endParaRPr lang="en-US" sz="1800" dirty="0"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6807200"/>
            <a:ext cx="7283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ntibody to sheep CD45 recognizes isoforms: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MW 225-190 Kilodaltons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47333" y="914400"/>
            <a:ext cx="1163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Thymus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5159"/>
            <a:ext cx="6172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53" y="8679935"/>
            <a:ext cx="337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Fetal </a:t>
            </a:r>
            <a:r>
              <a:rPr lang="en-US" i="1" dirty="0" err="1"/>
              <a:t>Diagn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i="1" dirty="0"/>
              <a:t> 2009;25:102-110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58797"/>
              </p:ext>
            </p:extLst>
          </p:nvPr>
        </p:nvGraphicFramePr>
        <p:xfrm>
          <a:off x="1854202" y="493487"/>
          <a:ext cx="208280" cy="629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2992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  <a:solidFill>
                      <a:srgbClr val="FF0000">
                        <a:alpha val="17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33523"/>
              </p:ext>
            </p:extLst>
          </p:nvPr>
        </p:nvGraphicFramePr>
        <p:xfrm>
          <a:off x="4102102" y="493487"/>
          <a:ext cx="208280" cy="629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62992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  <a:solidFill>
                      <a:srgbClr val="FF0000">
                        <a:alpha val="1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778329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</a:t>
            </a:r>
            <a:r>
              <a:rPr lang="en-US" dirty="0"/>
              <a:t>Representative histograms showing percent expression of CD45 on fetal </a:t>
            </a:r>
            <a:r>
              <a:rPr lang="en-US" dirty="0" smtClean="0"/>
              <a:t>ovine </a:t>
            </a:r>
            <a:r>
              <a:rPr lang="en-US" dirty="0"/>
              <a:t>thymus, PB, spleen, bone marrow, lung, and small intestine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selected time points throughout gestation.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2" y="1045635"/>
            <a:ext cx="5486399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55600"/>
            <a:ext cx="5473700" cy="439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03" y="4800600"/>
            <a:ext cx="6769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CD45 one of the most abundant cell surface glycoproteins (10% of cell surface) expressed on nucleated hematopoietic cells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RABC (240 </a:t>
            </a:r>
            <a:r>
              <a:rPr lang="en-US" dirty="0" err="1" smtClean="0">
                <a:solidFill>
                  <a:srgbClr val="FFFF00"/>
                </a:solidFill>
              </a:rPr>
              <a:t>kDa</a:t>
            </a:r>
            <a:r>
              <a:rPr lang="en-US" dirty="0" smtClean="0">
                <a:solidFill>
                  <a:srgbClr val="FFFF00"/>
                </a:solidFill>
              </a:rPr>
              <a:t> -----&gt; RO 180 </a:t>
            </a:r>
            <a:r>
              <a:rPr lang="en-US" dirty="0" err="1" smtClean="0">
                <a:solidFill>
                  <a:srgbClr val="FFFF00"/>
                </a:solidFill>
              </a:rPr>
              <a:t>kDa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Protein tyrosine phosphatase 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Controls the relative threshold sensitivity to external stimuli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Aberrancy in CD45 function may lead to autoimmunity, immunodeficiency and malignancy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</a:rPr>
              <a:t>Thymic selection generates T cells expressing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self</a:t>
            </a:r>
            <a:r>
              <a:rPr lang="en-US" dirty="0">
                <a:solidFill>
                  <a:srgbClr val="FFFF00"/>
                </a:solidFill>
              </a:rPr>
              <a:t>-reactive TCRs in the absence </a:t>
            </a:r>
            <a:r>
              <a:rPr lang="en-US" dirty="0" smtClean="0">
                <a:solidFill>
                  <a:srgbClr val="FFFF00"/>
                </a:solidFill>
              </a:rPr>
              <a:t>of CD45</a:t>
            </a:r>
            <a:r>
              <a:rPr lang="en-US" dirty="0">
                <a:solidFill>
                  <a:srgbClr val="FFFF00"/>
                </a:solidFill>
              </a:rPr>
              <a:t>. J </a:t>
            </a:r>
            <a:r>
              <a:rPr lang="en-US" dirty="0" err="1">
                <a:solidFill>
                  <a:srgbClr val="FFFF00"/>
                </a:solidFill>
              </a:rPr>
              <a:t>Immunol</a:t>
            </a:r>
            <a:r>
              <a:rPr lang="en-US" dirty="0">
                <a:solidFill>
                  <a:srgbClr val="FFFF00"/>
                </a:solidFill>
              </a:rPr>
              <a:t> 2000; 165: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</a:t>
            </a:r>
            <a:r>
              <a:rPr lang="en-US" dirty="0">
                <a:solidFill>
                  <a:srgbClr val="FFFF00"/>
                </a:solidFill>
              </a:rPr>
              <a:t>3073–</a:t>
            </a:r>
            <a:r>
              <a:rPr lang="en-US" dirty="0" smtClean="0">
                <a:solidFill>
                  <a:srgbClr val="FFFF00"/>
                </a:solidFill>
              </a:rPr>
              <a:t>3079.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1" y="0"/>
            <a:ext cx="352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Annu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 Rev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Immunol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 2003. 21:107-37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167"/>
            <a:ext cx="5486400" cy="587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765" y="8629135"/>
            <a:ext cx="337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Fetal </a:t>
            </a:r>
            <a:r>
              <a:rPr lang="en-US" i="1" dirty="0" err="1"/>
              <a:t>Diagn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i="1" dirty="0"/>
              <a:t> 2009;25:102-110</a:t>
            </a:r>
          </a:p>
        </p:txBody>
      </p:sp>
      <p:sp>
        <p:nvSpPr>
          <p:cNvPr id="3" name="Up Arrow 2"/>
          <p:cNvSpPr/>
          <p:nvPr/>
        </p:nvSpPr>
        <p:spPr>
          <a:xfrm>
            <a:off x="2273300" y="5010151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95600" y="240030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067427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Expression </a:t>
            </a:r>
            <a:r>
              <a:rPr lang="en-US" dirty="0">
                <a:solidFill>
                  <a:srgbClr val="FF0000"/>
                </a:solidFill>
              </a:rPr>
              <a:t>of identifiable CD45 isoforms (225-190 kilodaltons) </a:t>
            </a:r>
            <a:r>
              <a:rPr lang="en-US" dirty="0"/>
              <a:t>on cells of thymus and peripheral organs during sheep gestation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b </a:t>
            </a:r>
            <a:r>
              <a:rPr lang="en-US" dirty="0"/>
              <a:t>Cumulative data demonstrating expression of CD45 on cells from fetal ovine thymus, spleen, and PB throughout gestation. SEM is shown as error bars.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177846"/>
            <a:ext cx="6350000" cy="410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79947"/>
            <a:ext cx="6781800" cy="25237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2455863" algn="l"/>
              </a:tabLst>
            </a:pPr>
            <a:r>
              <a:rPr lang="en-US" sz="2800" b="1" dirty="0" smtClean="0"/>
              <a:t>Embryology </a:t>
            </a:r>
            <a:r>
              <a:rPr lang="en-US" sz="2800" b="1" dirty="0"/>
              <a:t>of the thymus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r>
              <a:rPr lang="en-US" sz="2800" b="1" dirty="0" smtClean="0"/>
              <a:t>	At a </a:t>
            </a:r>
            <a:r>
              <a:rPr lang="en-US" sz="2800" b="1" dirty="0"/>
              <a:t>defined stage in development the thymus demarcates </a:t>
            </a:r>
            <a:r>
              <a:rPr lang="en-US" sz="2800" b="1" dirty="0" smtClean="0"/>
              <a:t>and undergoes vascularization with formation </a:t>
            </a:r>
            <a:r>
              <a:rPr lang="en-US" sz="2800" b="1" dirty="0"/>
              <a:t>of </a:t>
            </a:r>
            <a:r>
              <a:rPr lang="en-US" sz="2800" b="1" dirty="0" smtClean="0"/>
              <a:t>the medulla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469" y="6502423"/>
            <a:ext cx="5283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Gestational timing of demarcation: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Sheep beyond day 50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Mouse day 14-16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5601" y="7789335"/>
            <a:ext cx="5204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Immunology 1987; 62: 97–105.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i="1" dirty="0"/>
              <a:t>Eur J Immunol 2000; 30:1948-1956 [PMID: 10940884]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1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1" y="601175"/>
            <a:ext cx="6223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1" y="4855594"/>
            <a:ext cx="6273800" cy="387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1320" y="279450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/>
                <a:cs typeface="Garamond"/>
              </a:rPr>
              <a:t>CD4+/CD8- Cells</a:t>
            </a:r>
            <a:endParaRPr lang="en-US" sz="24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3375" y="4387337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Garamond"/>
                <a:cs typeface="Garamond"/>
              </a:rPr>
              <a:t>CD4-/CD8+ </a:t>
            </a:r>
            <a:r>
              <a:rPr lang="en-US" sz="2400" b="1" dirty="0">
                <a:solidFill>
                  <a:srgbClr val="FF0000"/>
                </a:solidFill>
                <a:latin typeface="Garamond"/>
                <a:cs typeface="Garamond"/>
              </a:rPr>
              <a:t>Cells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1401" y="2781300"/>
            <a:ext cx="122227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Deletion?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073401" y="2108202"/>
            <a:ext cx="12700" cy="673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86100" y="3150634"/>
            <a:ext cx="0" cy="291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57600" y="6959600"/>
            <a:ext cx="1110498" cy="369332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Deletion?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143" y="8698256"/>
            <a:ext cx="3432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Fetal Diagn </a:t>
            </a:r>
            <a:r>
              <a:rPr lang="en-US" i="1" dirty="0" err="1"/>
              <a:t>Ther</a:t>
            </a:r>
            <a:r>
              <a:rPr lang="en-US" i="1" dirty="0"/>
              <a:t> 2009;25:102-110</a:t>
            </a:r>
          </a:p>
        </p:txBody>
      </p:sp>
    </p:spTree>
    <p:extLst>
      <p:ext uri="{BB962C8B-B14F-4D97-AF65-F5344CB8AC3E}">
        <p14:creationId xmlns:p14="http://schemas.microsoft.com/office/powerpoint/2010/main" val="40438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68300"/>
            <a:ext cx="54292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4765" y="8552935"/>
            <a:ext cx="337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Fetal </a:t>
            </a:r>
            <a:r>
              <a:rPr lang="en-US" i="1" dirty="0" err="1"/>
              <a:t>Diagn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i="1" dirty="0"/>
              <a:t> 2009;25:102-110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7930" y="4453465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 cell Deletion?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51200" y="4649232"/>
            <a:ext cx="1016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1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1571628"/>
            <a:ext cx="5191125" cy="54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114303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Induction of stable humoral tolerance to </a:t>
            </a:r>
            <a:r>
              <a:rPr lang="en-US" sz="28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b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</a:rPr>
              <a:t>-galactosidase following gene transplantation in utero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627" y="2305051"/>
            <a:ext cx="146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Control sheep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81625" y="3295653"/>
            <a:ext cx="147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Experimental  sheep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81626" y="4791075"/>
            <a:ext cx="149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Response to  ovalbumin both control and experimental sheep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239125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Blood 2001 97;(7): 3417-23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0399" y="1594883"/>
            <a:ext cx="345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Anti-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b-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galactosidase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1" y="4791075"/>
            <a:ext cx="142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Anti-ovalbumin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30399" y="4292600"/>
            <a:ext cx="166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Anti-ovalbumin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2" y="51377"/>
            <a:ext cx="5280025" cy="499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2" y="4943475"/>
            <a:ext cx="5581649" cy="388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4551" y="4305303"/>
            <a:ext cx="106680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Deletional phase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647950" y="3200402"/>
            <a:ext cx="19050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67014" y="4943475"/>
            <a:ext cx="165100" cy="1800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90878" y="4305303"/>
            <a:ext cx="8381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Cellular phase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67075" y="2790828"/>
            <a:ext cx="342900" cy="1419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438525" y="5042476"/>
            <a:ext cx="171450" cy="234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187"/>
            <a:ext cx="6858000" cy="5054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7776" y="4375111"/>
            <a:ext cx="17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Day 3 after birth</a:t>
            </a:r>
            <a:endParaRPr lang="en-US" b="1" dirty="0">
              <a:solidFill>
                <a:srgbClr val="660066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240011" y="3921039"/>
            <a:ext cx="380010" cy="13907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355471" y="2819400"/>
            <a:ext cx="606930" cy="24827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5472" y="5311740"/>
            <a:ext cx="21817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Deletional phase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5733" y="1134519"/>
            <a:ext cx="152958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Cellular phase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926077" y="1571586"/>
            <a:ext cx="152400" cy="43236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21151" y="1503852"/>
            <a:ext cx="558024" cy="278874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40775" y="1571586"/>
            <a:ext cx="285303" cy="142504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4001" y="67742"/>
            <a:ext cx="638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/>
                <a:cs typeface="Garamond"/>
              </a:rPr>
              <a:t>F</a:t>
            </a:r>
            <a:r>
              <a:rPr lang="en-US" sz="2400" b="1" dirty="0" smtClean="0">
                <a:latin typeface="Garamond"/>
                <a:cs typeface="Garamond"/>
              </a:rPr>
              <a:t>etal tolerance: Deletion phase followed by cellular phase </a:t>
            </a: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895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7420"/>
            <a:ext cx="68580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3</a:t>
            </a:r>
            <a:r>
              <a:rPr lang="en-US" dirty="0" smtClean="0"/>
              <a:t> days post </a:t>
            </a:r>
            <a:r>
              <a:rPr lang="en-US" dirty="0" err="1" smtClean="0"/>
              <a:t>thymectomy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 autoimmune disease in genetically susceptible mice</a:t>
            </a:r>
            <a:r>
              <a:rPr lang="en-US" dirty="0" smtClean="0"/>
              <a:t> (</a:t>
            </a:r>
            <a:r>
              <a:rPr lang="en-US" i="1" dirty="0" smtClean="0"/>
              <a:t> </a:t>
            </a:r>
            <a:r>
              <a:rPr lang="en-US" i="1" dirty="0" err="1"/>
              <a:t>Immunogenetics</a:t>
            </a:r>
            <a:r>
              <a:rPr lang="en-US" i="1" dirty="0"/>
              <a:t> 14: 15-27 (1981</a:t>
            </a:r>
            <a:r>
              <a:rPr lang="en-US" i="1" dirty="0" smtClean="0"/>
              <a:t>))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Thymectomy</a:t>
            </a:r>
            <a:r>
              <a:rPr lang="en-US" dirty="0" smtClean="0"/>
              <a:t> up to day 3 in mice </a:t>
            </a:r>
            <a:r>
              <a:rPr lang="en-US" dirty="0" smtClean="0">
                <a:sym typeface="Wingdings"/>
              </a:rPr>
              <a:t> Loss of T regulatory cells</a:t>
            </a:r>
          </a:p>
          <a:p>
            <a:pPr lvl="1"/>
            <a:r>
              <a:rPr lang="en-US" dirty="0" smtClean="0">
                <a:sym typeface="Wingdings"/>
              </a:rPr>
              <a:t>Development of autoimmune disease</a:t>
            </a:r>
          </a:p>
          <a:p>
            <a:pPr lvl="1"/>
            <a:r>
              <a:rPr lang="en-US" dirty="0" smtClean="0">
                <a:sym typeface="Wingdings"/>
              </a:rPr>
              <a:t>J Exp Med 161: 72-87 (1985)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Phenotypic identification of CD4/ CD25 cells in sheep during tolerance window</a:t>
            </a:r>
            <a:endParaRPr lang="en-US" i="1" dirty="0"/>
          </a:p>
          <a:p>
            <a:pPr lvl="1"/>
            <a:r>
              <a:rPr lang="en-US" dirty="0"/>
              <a:t>Experimental Hematology 33 (7) Supplement 1 #351, 2005 </a:t>
            </a:r>
            <a:endParaRPr lang="en-US" i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In Utero Bone Marrow Transplantation Induces Donor-Specific</a:t>
            </a:r>
          </a:p>
          <a:p>
            <a:r>
              <a:rPr lang="en-US" dirty="0" smtClean="0"/>
              <a:t>	Tolerance </a:t>
            </a:r>
            <a:r>
              <a:rPr lang="en-US" dirty="0"/>
              <a:t>by a Combination of Clonal Deletion and Clonal </a:t>
            </a:r>
            <a:r>
              <a:rPr lang="en-US" dirty="0" err="1" smtClean="0"/>
              <a:t>Anergy</a:t>
            </a:r>
            <a:r>
              <a:rPr lang="en-US" dirty="0" smtClean="0"/>
              <a:t>  	(In mice following allogeneic </a:t>
            </a:r>
            <a:r>
              <a:rPr lang="en-US" dirty="0" err="1" smtClean="0"/>
              <a:t>tx</a:t>
            </a:r>
            <a:r>
              <a:rPr lang="en-US" dirty="0" smtClean="0"/>
              <a:t>)</a:t>
            </a:r>
            <a:endParaRPr lang="en-US" i="1" dirty="0" smtClean="0"/>
          </a:p>
          <a:p>
            <a:r>
              <a:rPr lang="en-US" i="1" dirty="0"/>
              <a:t>	</a:t>
            </a:r>
            <a:r>
              <a:rPr lang="en-US" dirty="0" smtClean="0"/>
              <a:t>J </a:t>
            </a:r>
            <a:r>
              <a:rPr lang="en-US" dirty="0" err="1" smtClean="0"/>
              <a:t>Ped</a:t>
            </a:r>
            <a:r>
              <a:rPr lang="en-US" dirty="0" smtClean="0"/>
              <a:t> Surgery 34: 726-30 (1999)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humans preponderance of T regulatory cell phenotype in third trimester</a:t>
            </a:r>
          </a:p>
          <a:p>
            <a:r>
              <a:rPr lang="en-US" dirty="0"/>
              <a:t>	</a:t>
            </a:r>
            <a:r>
              <a:rPr lang="en-US" dirty="0" smtClean="0"/>
              <a:t>J of Immunology 152: 3098 (1994)</a:t>
            </a:r>
          </a:p>
          <a:p>
            <a:r>
              <a:rPr lang="en-US" dirty="0"/>
              <a:t>	</a:t>
            </a:r>
            <a:r>
              <a:rPr lang="en-US" dirty="0" smtClean="0"/>
              <a:t>Science 322: 1562-65 (2008)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45" y="237067"/>
            <a:ext cx="67902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aramond"/>
                <a:cs typeface="Garamond"/>
              </a:rPr>
              <a:t>Fetal transplantation tolerance/self-tolerance requires both the acquisition of deletional and cellular tolerance</a:t>
            </a:r>
            <a:endParaRPr lang="en-US" sz="32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520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267" y="338668"/>
            <a:ext cx="61129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Garamond"/>
                <a:cs typeface="Garamond"/>
              </a:rPr>
              <a:t>Ohki H, Martin C, Corbel C, </a:t>
            </a:r>
            <a:r>
              <a:rPr lang="en-US" sz="3200" dirty="0" err="1">
                <a:solidFill>
                  <a:srgbClr val="FFFF00"/>
                </a:solidFill>
                <a:latin typeface="Garamond"/>
                <a:cs typeface="Garamond"/>
              </a:rPr>
              <a:t>Coltey</a:t>
            </a:r>
            <a:r>
              <a:rPr lang="en-US" sz="3200" dirty="0">
                <a:solidFill>
                  <a:srgbClr val="FFFF00"/>
                </a:solidFill>
                <a:latin typeface="Garamond"/>
                <a:cs typeface="Garamond"/>
              </a:rPr>
              <a:t> M, </a:t>
            </a:r>
            <a:r>
              <a:rPr lang="en-US" sz="3200" dirty="0" err="1" smtClean="0">
                <a:solidFill>
                  <a:srgbClr val="FFFF00"/>
                </a:solidFill>
                <a:latin typeface="Garamond"/>
                <a:cs typeface="Garamond"/>
              </a:rPr>
              <a:t>LeDouarin</a:t>
            </a:r>
            <a:r>
              <a:rPr lang="en-US" sz="3200" dirty="0" smtClean="0">
                <a:solidFill>
                  <a:srgbClr val="FFFF00"/>
                </a:solidFill>
                <a:latin typeface="Garamond"/>
                <a:cs typeface="Garamond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Garamond"/>
                <a:cs typeface="Garamond"/>
              </a:rPr>
              <a:t>NM: </a:t>
            </a:r>
            <a:endParaRPr lang="en-US" sz="3200" dirty="0" smtClean="0">
              <a:solidFill>
                <a:srgbClr val="FFFF00"/>
              </a:solidFill>
              <a:latin typeface="Garamond"/>
              <a:cs typeface="Garamond"/>
            </a:endParaRPr>
          </a:p>
          <a:p>
            <a:endParaRPr lang="en-US" sz="3200" dirty="0" smtClean="0">
              <a:solidFill>
                <a:srgbClr val="FFFF00"/>
              </a:solidFill>
              <a:latin typeface="Garamond"/>
              <a:cs typeface="Garamond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Garamond"/>
                <a:cs typeface="Garamond"/>
              </a:rPr>
              <a:t>Tolerance </a:t>
            </a:r>
            <a:r>
              <a:rPr lang="en-US" sz="3200" dirty="0">
                <a:solidFill>
                  <a:srgbClr val="FFFF00"/>
                </a:solidFill>
                <a:latin typeface="Garamond"/>
                <a:cs typeface="Garamond"/>
              </a:rPr>
              <a:t>induced by thymic</a:t>
            </a:r>
          </a:p>
          <a:p>
            <a:r>
              <a:rPr lang="en-US" sz="3200" dirty="0">
                <a:solidFill>
                  <a:srgbClr val="FFFF00"/>
                </a:solidFill>
                <a:latin typeface="Garamond"/>
                <a:cs typeface="Garamond"/>
              </a:rPr>
              <a:t>epithelial grafts in birds. </a:t>
            </a:r>
            <a:endParaRPr lang="en-US" sz="3200" dirty="0" smtClean="0">
              <a:solidFill>
                <a:srgbClr val="FFFF00"/>
              </a:solidFill>
              <a:latin typeface="Garamond"/>
              <a:cs typeface="Garamond"/>
            </a:endParaRPr>
          </a:p>
          <a:p>
            <a:endParaRPr lang="en-US" sz="3200" dirty="0" smtClean="0">
              <a:solidFill>
                <a:srgbClr val="FFFF00"/>
              </a:solidFill>
              <a:latin typeface="Garamond"/>
              <a:cs typeface="Garamond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Garamond"/>
                <a:cs typeface="Garamond"/>
              </a:rPr>
              <a:t>Science </a:t>
            </a:r>
            <a:r>
              <a:rPr lang="en-US" sz="3200" dirty="0">
                <a:solidFill>
                  <a:srgbClr val="FFFF00"/>
                </a:solidFill>
                <a:latin typeface="Garamond"/>
                <a:cs typeface="Garamond"/>
              </a:rPr>
              <a:t>1987; 237:</a:t>
            </a:r>
          </a:p>
          <a:p>
            <a:r>
              <a:rPr lang="en-US" sz="3200" dirty="0">
                <a:solidFill>
                  <a:srgbClr val="FFFF00"/>
                </a:solidFill>
                <a:latin typeface="Garamond"/>
                <a:cs typeface="Garamond"/>
              </a:rPr>
              <a:t>1032–1035.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267" y="5571067"/>
            <a:ext cx="6366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Garamond"/>
                <a:cs typeface="Garamond"/>
              </a:rPr>
              <a:t>The developing (i.e. fetal) thymic epithelium is not static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140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320810"/>
            <a:ext cx="4857750" cy="5046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699" y="6576532"/>
            <a:ext cx="657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Karl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Landsteiner (1868–1943) in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his Vienna laboratory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in the early 1900s.</a:t>
            </a:r>
          </a:p>
          <a:p>
            <a:pPr algn="ctr"/>
            <a:r>
              <a:rPr lang="en-US" sz="24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Courtesy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University of </a:t>
            </a: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Wisconsin Middleton </a:t>
            </a:r>
            <a:r>
              <a:rPr lang="en-US" sz="2000" i="1" dirty="0">
                <a:solidFill>
                  <a:prstClr val="black"/>
                </a:solidFill>
                <a:latin typeface="Calibri"/>
              </a:rPr>
              <a:t>Library.)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1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/>
              </a:rPr>
              <a:t>“... 1955–1965 [was] the decade marked by the question, ‘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Does autoimmunity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exist?’ ...”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     N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. R. Rose and I R.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Mackay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867" y="8331200"/>
            <a:ext cx="3378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Garamond"/>
                <a:cs typeface="Garamond"/>
              </a:rPr>
              <a:t>Nature Immunology 2001, 2: 279-281.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186267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Thymus medulla consisting </a:t>
            </a:r>
            <a:r>
              <a:rPr lang="en-US" sz="2800" dirty="0" smtClean="0"/>
              <a:t>of epithelial </a:t>
            </a:r>
            <a:r>
              <a:rPr lang="en-US" sz="2800" dirty="0"/>
              <a:t>islets each </a:t>
            </a:r>
            <a:r>
              <a:rPr lang="en-US" sz="2800" dirty="0" smtClean="0"/>
              <a:t>derived from </a:t>
            </a:r>
            <a:r>
              <a:rPr lang="en-US" sz="2800" dirty="0"/>
              <a:t>a single progenitor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15067"/>
            <a:ext cx="68580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onstructed  chimeric </a:t>
            </a:r>
            <a:r>
              <a:rPr lang="en-US" dirty="0"/>
              <a:t>mice </a:t>
            </a:r>
            <a:r>
              <a:rPr lang="en-US" dirty="0" smtClean="0"/>
              <a:t>by injecting </a:t>
            </a:r>
            <a:r>
              <a:rPr lang="en-US" dirty="0"/>
              <a:t>embryonic stem (ES) </a:t>
            </a:r>
            <a:r>
              <a:rPr lang="en-US" dirty="0" smtClean="0"/>
              <a:t>cells into </a:t>
            </a:r>
            <a:r>
              <a:rPr lang="en-US" dirty="0"/>
              <a:t>blastocysts using ES </a:t>
            </a:r>
            <a:r>
              <a:rPr lang="en-US" dirty="0" smtClean="0"/>
              <a:t>cells and </a:t>
            </a:r>
            <a:r>
              <a:rPr lang="en-US" dirty="0"/>
              <a:t>blastocysts differing in their </a:t>
            </a:r>
            <a:r>
              <a:rPr lang="en-US" dirty="0" smtClean="0"/>
              <a:t>          major histocompatibility complex (</a:t>
            </a:r>
            <a:r>
              <a:rPr lang="en-US" dirty="0"/>
              <a:t>MHC) type.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MHC class-II-</a:t>
            </a:r>
            <a:r>
              <a:rPr lang="en-US" dirty="0" smtClean="0"/>
              <a:t>positive medullary </a:t>
            </a:r>
            <a:r>
              <a:rPr lang="en-US" dirty="0"/>
              <a:t>epithelium in these </a:t>
            </a:r>
            <a:r>
              <a:rPr lang="en-US" dirty="0" smtClean="0"/>
              <a:t>chimeras </a:t>
            </a:r>
            <a:r>
              <a:rPr lang="en-US" dirty="0"/>
              <a:t>is composed of </a:t>
            </a:r>
            <a:r>
              <a:rPr lang="en-US" dirty="0" smtClean="0"/>
              <a:t>cell clusters</a:t>
            </a:r>
            <a:r>
              <a:rPr lang="en-US" dirty="0"/>
              <a:t>, most of which derive from either embryonic stem </a:t>
            </a:r>
            <a:r>
              <a:rPr lang="en-US" dirty="0" smtClean="0"/>
              <a:t>cell or blastocyst </a:t>
            </a:r>
            <a:r>
              <a:rPr lang="en-US" dirty="0"/>
              <a:t>but not </a:t>
            </a:r>
            <a:r>
              <a:rPr lang="en-US" dirty="0" smtClean="0"/>
              <a:t>mixed </a:t>
            </a:r>
            <a:r>
              <a:rPr lang="en-US" dirty="0"/>
              <a:t>origin.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Thus</a:t>
            </a:r>
            <a:r>
              <a:rPr lang="en-US" dirty="0"/>
              <a:t>, the medulla </a:t>
            </a:r>
            <a:r>
              <a:rPr lang="en-US" dirty="0" smtClean="0"/>
              <a:t>comprises individual </a:t>
            </a:r>
            <a:r>
              <a:rPr lang="en-US" dirty="0"/>
              <a:t>epithelial `islets' each </a:t>
            </a:r>
            <a:r>
              <a:rPr lang="en-US" dirty="0" smtClean="0"/>
              <a:t>arising</a:t>
            </a:r>
          </a:p>
          <a:p>
            <a:r>
              <a:rPr lang="en-US" dirty="0" smtClean="0"/>
              <a:t>       from </a:t>
            </a:r>
            <a:r>
              <a:rPr lang="en-US" dirty="0"/>
              <a:t>a single progenitor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Islet </a:t>
            </a:r>
            <a:r>
              <a:rPr lang="en-US" dirty="0"/>
              <a:t>formation can be </a:t>
            </a:r>
            <a:r>
              <a:rPr lang="en-US" dirty="0" smtClean="0"/>
              <a:t>recapitulated after </a:t>
            </a:r>
            <a:r>
              <a:rPr lang="en-US" dirty="0"/>
              <a:t>implantation of </a:t>
            </a:r>
            <a:endParaRPr lang="en-US" dirty="0" smtClean="0"/>
          </a:p>
          <a:p>
            <a:r>
              <a:rPr lang="en-US" dirty="0" smtClean="0"/>
              <a:t>      “reaggregated </a:t>
            </a:r>
            <a:r>
              <a:rPr lang="en-US" dirty="0"/>
              <a:t>fetal thymic </a:t>
            </a:r>
            <a:r>
              <a:rPr lang="en-US" dirty="0" smtClean="0"/>
              <a:t>organs” into mice</a:t>
            </a:r>
            <a:r>
              <a:rPr lang="en-US" dirty="0"/>
              <a:t>, which shows </a:t>
            </a:r>
            <a:r>
              <a:rPr lang="en-US" dirty="0" smtClean="0"/>
              <a:t>that</a:t>
            </a:r>
          </a:p>
          <a:p>
            <a:r>
              <a:rPr lang="en-US" dirty="0" smtClean="0"/>
              <a:t>      medullary </a:t>
            </a:r>
            <a:r>
              <a:rPr lang="en-US" dirty="0"/>
              <a:t>`stem' cells retain their </a:t>
            </a:r>
            <a:r>
              <a:rPr lang="en-US" dirty="0" smtClean="0"/>
              <a:t>potential until </a:t>
            </a:r>
            <a:r>
              <a:rPr lang="en-US" dirty="0"/>
              <a:t>at least day 16.5 </a:t>
            </a:r>
            <a:endParaRPr lang="en-US" dirty="0" smtClean="0"/>
          </a:p>
          <a:p>
            <a:r>
              <a:rPr lang="en-US" dirty="0" smtClean="0"/>
              <a:t>      in </a:t>
            </a:r>
            <a:r>
              <a:rPr lang="en-US" dirty="0"/>
              <a:t>fetal development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dirty="0" smtClean="0"/>
              <a:t>medulla ± cortex </a:t>
            </a:r>
            <a:r>
              <a:rPr lang="en-US" dirty="0"/>
              <a:t>compartmentalization is established </a:t>
            </a:r>
            <a:r>
              <a:rPr lang="en-US" dirty="0" smtClean="0"/>
              <a:t>by</a:t>
            </a:r>
          </a:p>
          <a:p>
            <a:r>
              <a:rPr lang="en-US" dirty="0" smtClean="0"/>
              <a:t>      formation of medullary </a:t>
            </a:r>
            <a:r>
              <a:rPr lang="en-US" dirty="0"/>
              <a:t>islets from single progenitors.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267" y="8629270"/>
            <a:ext cx="284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Nature 414: 763-768 (2001)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4000" y="7502341"/>
            <a:ext cx="641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/>
                <a:cs typeface="Garamond"/>
              </a:rPr>
              <a:t>ROLE OF DENDRITIC CELLS!</a:t>
            </a:r>
            <a:endParaRPr lang="en-US" sz="28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1691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3190875"/>
            <a:ext cx="3429000" cy="502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29000" y="3190875"/>
            <a:ext cx="3429000" cy="502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6327" y="22553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1927" y="8667751"/>
            <a:ext cx="289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Exp Hematol 2008 36:816-22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28" y="104775"/>
            <a:ext cx="65341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Retroviral vector transplantation during the tolerance window is associated with enhanced gene expression in thymic epithelial cells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or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Expression </a:t>
            </a:r>
            <a:r>
              <a:rPr lang="en-US" sz="2400" b="1" dirty="0">
                <a:solidFill>
                  <a:srgbClr val="FFFF00"/>
                </a:solidFill>
              </a:rPr>
              <a:t>of gene product by thymic epithelial cells is gestational age dependent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69333"/>
            <a:ext cx="61637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/>
                <a:cs typeface="Garamond"/>
              </a:rPr>
              <a:t>What tolerizes the lymphoid compartment?</a:t>
            </a:r>
          </a:p>
          <a:p>
            <a:endParaRPr lang="en-US" sz="2400" b="1" dirty="0">
              <a:latin typeface="Garamond"/>
              <a:cs typeface="Garamond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Garamond"/>
                <a:cs typeface="Garamond"/>
              </a:rPr>
              <a:t>Role of dendritic cells and APCs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Garamond"/>
              <a:cs typeface="Garamond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Garamond"/>
                <a:cs typeface="Garamond"/>
              </a:rPr>
              <a:t>Thymic epithelial cells (TEC)</a:t>
            </a:r>
          </a:p>
          <a:p>
            <a:pPr marL="457200" indent="-457200">
              <a:buAutoNum type="arabicPeriod"/>
            </a:pPr>
            <a:endParaRPr lang="en-US" sz="2400" dirty="0" smtClean="0">
              <a:latin typeface="Garamond"/>
              <a:cs typeface="Garamond"/>
            </a:endParaRPr>
          </a:p>
          <a:p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Our phenotypic study points to the critical time! When immune competent cells undergo CD45 differentiation in the thymus after demarcation.</a:t>
            </a:r>
          </a:p>
          <a:p>
            <a:pPr marL="457200" indent="-457200">
              <a:buAutoNum type="arabicPeriod"/>
            </a:pPr>
            <a:endParaRPr lang="en-US" sz="2400" dirty="0">
              <a:latin typeface="Garamond"/>
              <a:cs typeface="Garamond"/>
            </a:endParaRPr>
          </a:p>
          <a:p>
            <a:pPr marL="457200" indent="-457200">
              <a:buAutoNum type="arabicPeriod"/>
            </a:pPr>
            <a:endParaRPr lang="en-US" sz="2400" dirty="0" smtClean="0">
              <a:latin typeface="Garamond"/>
              <a:cs typeface="Garamond"/>
            </a:endParaRPr>
          </a:p>
          <a:p>
            <a:pPr marL="457200" indent="-457200">
              <a:buAutoNum type="arabicPeriod"/>
            </a:pPr>
            <a:endParaRPr lang="en-US" sz="24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318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6858000" cy="760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Garamond"/>
                <a:cs typeface="Garamond"/>
              </a:rPr>
              <a:t>A short note on Natural Killer Cells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Garamond"/>
                <a:cs typeface="Garamond"/>
              </a:rPr>
              <a:t>Liver biopsy shown earlier</a:t>
            </a:r>
            <a:endParaRPr lang="en-US" sz="2400" dirty="0">
              <a:solidFill>
                <a:srgbClr val="FFFF00"/>
              </a:solidFill>
              <a:latin typeface="Garamond"/>
              <a:cs typeface="Garamond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Garamond"/>
                <a:cs typeface="Garamond"/>
              </a:rPr>
              <a:t>?innate?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Garamond"/>
                <a:cs typeface="Garamond"/>
              </a:rPr>
              <a:t>Education</a:t>
            </a:r>
          </a:p>
          <a:p>
            <a:endParaRPr lang="en-US" sz="2400" dirty="0">
              <a:solidFill>
                <a:srgbClr val="FFFF00"/>
              </a:solidFill>
              <a:latin typeface="Garamond"/>
              <a:cs typeface="Garamond"/>
            </a:endParaRPr>
          </a:p>
          <a:p>
            <a:r>
              <a:rPr lang="en-US" sz="2400" dirty="0"/>
              <a:t>Natural Killer Cells: Tolerance to Self and Innate</a:t>
            </a:r>
          </a:p>
          <a:p>
            <a:r>
              <a:rPr lang="en-US" sz="2400" dirty="0"/>
              <a:t>Immunity to Viral Infection and </a:t>
            </a:r>
            <a:r>
              <a:rPr lang="en-US" sz="2400" dirty="0" smtClean="0"/>
              <a:t>Malignancy</a:t>
            </a:r>
          </a:p>
          <a:p>
            <a:r>
              <a:rPr lang="en-US" sz="2400" dirty="0"/>
              <a:t>	</a:t>
            </a:r>
            <a:r>
              <a:rPr lang="en-US" sz="2400" i="1" dirty="0" err="1" smtClean="0">
                <a:solidFill>
                  <a:schemeClr val="bg1">
                    <a:lumMod val="85000"/>
                  </a:schemeClr>
                </a:solidFill>
              </a:rPr>
              <a:t>Biol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</a:rPr>
              <a:t> Blood Marrow Transplant 16: S97-S105 	(2010)</a:t>
            </a:r>
            <a:endParaRPr lang="en-US" sz="2400" dirty="0"/>
          </a:p>
          <a:p>
            <a:endParaRPr lang="en-US" sz="2400" dirty="0" smtClean="0">
              <a:solidFill>
                <a:srgbClr val="FFFF00"/>
              </a:solidFill>
              <a:latin typeface="Garamond"/>
              <a:cs typeface="Garamond"/>
            </a:endParaRPr>
          </a:p>
          <a:p>
            <a:r>
              <a:rPr lang="en-US" sz="2400" dirty="0"/>
              <a:t>T cell– and B cell–independent adaptive immunity</a:t>
            </a:r>
          </a:p>
          <a:p>
            <a:r>
              <a:rPr lang="en-US" sz="2400" dirty="0"/>
              <a:t>mediated by natural killer </a:t>
            </a:r>
            <a:r>
              <a:rPr lang="en-US" sz="2400" dirty="0" smtClean="0"/>
              <a:t>cells</a:t>
            </a:r>
          </a:p>
          <a:p>
            <a:r>
              <a:rPr lang="en-US" sz="2400" dirty="0"/>
              <a:t>	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</a:rPr>
              <a:t>Nature Immunology 7: 507- 516 (2006)</a:t>
            </a:r>
            <a:endParaRPr lang="en-US" sz="2400" i="1" dirty="0"/>
          </a:p>
          <a:p>
            <a:endParaRPr lang="en-US" sz="2400" dirty="0" smtClean="0">
              <a:solidFill>
                <a:srgbClr val="FFFF00"/>
              </a:solidFill>
              <a:latin typeface="Garamond"/>
              <a:cs typeface="Garamond"/>
            </a:endParaRPr>
          </a:p>
          <a:p>
            <a:r>
              <a:rPr lang="en-US" sz="2400" dirty="0"/>
              <a:t>NK-cell education: KIR-S come into </a:t>
            </a:r>
            <a:r>
              <a:rPr lang="en-US" sz="2400" dirty="0" smtClean="0"/>
              <a:t>play</a:t>
            </a:r>
          </a:p>
          <a:p>
            <a:r>
              <a:rPr lang="en-US" sz="2400" dirty="0"/>
              <a:t>	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</a:rPr>
              <a:t>Blood 115: 1110-1112 (2010)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NK cell development, homeostasis and function: parallels with CD8</a:t>
            </a:r>
            <a:r>
              <a:rPr lang="en-US" sz="2400" baseline="30000" dirty="0"/>
              <a:t>+ </a:t>
            </a:r>
            <a:r>
              <a:rPr lang="en-US" sz="2400" dirty="0"/>
              <a:t>T cells </a:t>
            </a:r>
            <a:endParaRPr lang="en-US" sz="2400" dirty="0" smtClean="0"/>
          </a:p>
          <a:p>
            <a:r>
              <a:rPr lang="en-US" sz="2400" dirty="0">
                <a:solidFill>
                  <a:srgbClr val="FFFF00"/>
                </a:solidFill>
                <a:latin typeface="Garamond"/>
                <a:cs typeface="Garamond"/>
              </a:rPr>
              <a:t>	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cs typeface="Garamond"/>
              </a:rPr>
              <a:t>Nature Rev </a:t>
            </a:r>
            <a:r>
              <a:rPr lang="en-US" sz="2400" i="1" dirty="0" err="1" smtClean="0">
                <a:solidFill>
                  <a:schemeClr val="bg1">
                    <a:lumMod val="85000"/>
                  </a:schemeClr>
                </a:solidFill>
                <a:cs typeface="Garamond"/>
              </a:rPr>
              <a:t>Immun</a:t>
            </a:r>
            <a:r>
              <a:rPr lang="en-US" sz="2400" i="1" dirty="0" smtClean="0">
                <a:solidFill>
                  <a:schemeClr val="bg1">
                    <a:lumMod val="85000"/>
                  </a:schemeClr>
                </a:solidFill>
                <a:cs typeface="Garamond"/>
              </a:rPr>
              <a:t>  11: 645-657 (2011)</a:t>
            </a:r>
            <a:endParaRPr lang="en-US" sz="2400" i="1" dirty="0">
              <a:solidFill>
                <a:schemeClr val="bg1">
                  <a:lumMod val="85000"/>
                </a:schemeClr>
              </a:solidFill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7755475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/>
                <a:cs typeface="Garamond"/>
              </a:rPr>
              <a:t>NKC development during tolerance window CD45 isoform differentiation</a:t>
            </a:r>
            <a:endParaRPr lang="en-US" sz="2800" b="1" dirty="0">
              <a:solidFill>
                <a:srgbClr val="FF00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8234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static.com/images?q=tbn:ANd9GcR14Di3QntlWzCfU2c0a-1IRTNrvdlvp87uen2NwCv0wpN7h6rAp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823913"/>
            <a:ext cx="454660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500" y="116027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Garamond Antiqua" pitchFamily="18" charset="0"/>
              </a:rPr>
              <a:t>IMPRINTING</a:t>
            </a:r>
            <a:endParaRPr lang="en-US" sz="4000" b="1" dirty="0">
              <a:solidFill>
                <a:srgbClr val="FFFF00"/>
              </a:solidFill>
              <a:latin typeface="Garamond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7785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Rapid time-dependent irreversible behavioral learning that occurs during development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5" y="8229605"/>
            <a:ext cx="6807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Der Kumpan in der Umwelt des Vogels [the companion in the bird’s world] Journal fuer Ornithologie. 83: 137-213</a:t>
            </a:r>
          </a:p>
          <a:p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Abbreviated translation 1937 in Auk, 54, 245-273</a:t>
            </a:r>
            <a:endParaRPr lang="en-US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0147"/>
            <a:ext cx="6857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     </a:t>
            </a:r>
            <a:r>
              <a:rPr lang="en-US" sz="3200" b="1" dirty="0" smtClean="0">
                <a:latin typeface="Garamond"/>
                <a:cs typeface="Garamond"/>
              </a:rPr>
              <a:t>Dr. </a:t>
            </a:r>
            <a:r>
              <a:rPr lang="en-US" sz="3200" b="1" dirty="0">
                <a:latin typeface="Garamond"/>
                <a:cs typeface="Garamond"/>
              </a:rPr>
              <a:t>P</a:t>
            </a:r>
            <a:r>
              <a:rPr lang="en-US" sz="3200" b="1" dirty="0" smtClean="0">
                <a:latin typeface="Garamond"/>
                <a:cs typeface="Garamond"/>
              </a:rPr>
              <a:t>ixley’s theory of imprinting:</a:t>
            </a:r>
          </a:p>
          <a:p>
            <a:endParaRPr lang="en-US" sz="3200" b="1" dirty="0">
              <a:latin typeface="Garamond"/>
              <a:cs typeface="Garamond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Garamond"/>
                <a:cs typeface="Garamond"/>
              </a:rPr>
              <a:t>During development (i.e. prior to “adulthood”)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Garamond"/>
                <a:cs typeface="Garamond"/>
              </a:rPr>
              <a:t>Cell potential response to stimulus is time dependent</a:t>
            </a:r>
            <a:endParaRPr lang="en-US" sz="3200" dirty="0">
              <a:latin typeface="Garamond"/>
              <a:cs typeface="Garamond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 rot="16200000">
            <a:off x="4548888" y="4635713"/>
            <a:ext cx="2296151" cy="835025"/>
            <a:chOff x="500" y="1775"/>
            <a:chExt cx="4750" cy="767"/>
          </a:xfrm>
        </p:grpSpPr>
        <p:grpSp>
          <p:nvGrpSpPr>
            <p:cNvPr id="4" name="Group 5"/>
            <p:cNvGrpSpPr>
              <a:grpSpLocks noChangeAspect="1"/>
            </p:cNvGrpSpPr>
            <p:nvPr/>
          </p:nvGrpSpPr>
          <p:grpSpPr bwMode="auto">
            <a:xfrm>
              <a:off x="500" y="1775"/>
              <a:ext cx="595" cy="766"/>
              <a:chOff x="528" y="1680"/>
              <a:chExt cx="595" cy="766"/>
            </a:xfrm>
          </p:grpSpPr>
          <p:sp>
            <p:nvSpPr>
              <p:cNvPr id="26" name="Freeform 6"/>
              <p:cNvSpPr>
                <a:spLocks noChangeAspect="1"/>
              </p:cNvSpPr>
              <p:nvPr/>
            </p:nvSpPr>
            <p:spPr bwMode="auto">
              <a:xfrm>
                <a:off x="528" y="1680"/>
                <a:ext cx="595" cy="766"/>
              </a:xfrm>
              <a:custGeom>
                <a:avLst/>
                <a:gdLst>
                  <a:gd name="T0" fmla="*/ 252 w 252"/>
                  <a:gd name="T1" fmla="*/ 270 h 324"/>
                  <a:gd name="T2" fmla="*/ 126 w 252"/>
                  <a:gd name="T3" fmla="*/ 288 h 324"/>
                  <a:gd name="T4" fmla="*/ 0 w 252"/>
                  <a:gd name="T5" fmla="*/ 270 h 324"/>
                  <a:gd name="T6" fmla="*/ 0 w 252"/>
                  <a:gd name="T7" fmla="*/ 72 h 324"/>
                  <a:gd name="T8" fmla="*/ 126 w 252"/>
                  <a:gd name="T9" fmla="*/ 0 h 324"/>
                  <a:gd name="T10" fmla="*/ 252 w 252"/>
                  <a:gd name="T11" fmla="*/ 72 h 324"/>
                  <a:gd name="T12" fmla="*/ 252 w 252"/>
                  <a:gd name="T13" fmla="*/ 270 h 3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"/>
                  <a:gd name="T22" fmla="*/ 0 h 324"/>
                  <a:gd name="T23" fmla="*/ 252 w 252"/>
                  <a:gd name="T24" fmla="*/ 324 h 3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" h="324">
                    <a:moveTo>
                      <a:pt x="252" y="270"/>
                    </a:moveTo>
                    <a:cubicBezTo>
                      <a:pt x="252" y="324"/>
                      <a:pt x="162" y="288"/>
                      <a:pt x="126" y="288"/>
                    </a:cubicBezTo>
                    <a:cubicBezTo>
                      <a:pt x="90" y="288"/>
                      <a:pt x="0" y="324"/>
                      <a:pt x="0" y="27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26"/>
                      <a:pt x="51" y="0"/>
                      <a:pt x="126" y="0"/>
                    </a:cubicBezTo>
                    <a:cubicBezTo>
                      <a:pt x="203" y="0"/>
                      <a:pt x="252" y="26"/>
                      <a:pt x="252" y="72"/>
                    </a:cubicBezTo>
                    <a:lnTo>
                      <a:pt x="252" y="270"/>
                    </a:lnTo>
                    <a:close/>
                  </a:path>
                </a:pathLst>
              </a:custGeom>
              <a:solidFill>
                <a:srgbClr val="FFF5EE"/>
              </a:solidFill>
              <a:ln w="635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7"/>
              <p:cNvSpPr>
                <a:spLocks noChangeAspect="1" noChangeArrowheads="1"/>
              </p:cNvSpPr>
              <p:nvPr/>
            </p:nvSpPr>
            <p:spPr bwMode="auto">
              <a:xfrm>
                <a:off x="706" y="1920"/>
                <a:ext cx="240" cy="28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"/>
            <p:cNvGrpSpPr>
              <a:grpSpLocks noChangeAspect="1"/>
            </p:cNvGrpSpPr>
            <p:nvPr/>
          </p:nvGrpSpPr>
          <p:grpSpPr bwMode="auto">
            <a:xfrm>
              <a:off x="1094" y="1775"/>
              <a:ext cx="595" cy="766"/>
              <a:chOff x="528" y="1680"/>
              <a:chExt cx="595" cy="766"/>
            </a:xfrm>
          </p:grpSpPr>
          <p:sp>
            <p:nvSpPr>
              <p:cNvPr id="24" name="Freeform 9"/>
              <p:cNvSpPr>
                <a:spLocks noChangeAspect="1"/>
              </p:cNvSpPr>
              <p:nvPr/>
            </p:nvSpPr>
            <p:spPr bwMode="auto">
              <a:xfrm>
                <a:off x="528" y="1680"/>
                <a:ext cx="595" cy="766"/>
              </a:xfrm>
              <a:custGeom>
                <a:avLst/>
                <a:gdLst>
                  <a:gd name="T0" fmla="*/ 252 w 252"/>
                  <a:gd name="T1" fmla="*/ 270 h 324"/>
                  <a:gd name="T2" fmla="*/ 126 w 252"/>
                  <a:gd name="T3" fmla="*/ 288 h 324"/>
                  <a:gd name="T4" fmla="*/ 0 w 252"/>
                  <a:gd name="T5" fmla="*/ 270 h 324"/>
                  <a:gd name="T6" fmla="*/ 0 w 252"/>
                  <a:gd name="T7" fmla="*/ 72 h 324"/>
                  <a:gd name="T8" fmla="*/ 126 w 252"/>
                  <a:gd name="T9" fmla="*/ 0 h 324"/>
                  <a:gd name="T10" fmla="*/ 252 w 252"/>
                  <a:gd name="T11" fmla="*/ 72 h 324"/>
                  <a:gd name="T12" fmla="*/ 252 w 252"/>
                  <a:gd name="T13" fmla="*/ 270 h 3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"/>
                  <a:gd name="T22" fmla="*/ 0 h 324"/>
                  <a:gd name="T23" fmla="*/ 252 w 252"/>
                  <a:gd name="T24" fmla="*/ 324 h 3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" h="324">
                    <a:moveTo>
                      <a:pt x="252" y="270"/>
                    </a:moveTo>
                    <a:cubicBezTo>
                      <a:pt x="252" y="324"/>
                      <a:pt x="162" y="288"/>
                      <a:pt x="126" y="288"/>
                    </a:cubicBezTo>
                    <a:cubicBezTo>
                      <a:pt x="90" y="288"/>
                      <a:pt x="0" y="324"/>
                      <a:pt x="0" y="27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26"/>
                      <a:pt x="51" y="0"/>
                      <a:pt x="126" y="0"/>
                    </a:cubicBezTo>
                    <a:cubicBezTo>
                      <a:pt x="203" y="0"/>
                      <a:pt x="252" y="26"/>
                      <a:pt x="252" y="72"/>
                    </a:cubicBezTo>
                    <a:lnTo>
                      <a:pt x="252" y="270"/>
                    </a:lnTo>
                    <a:close/>
                  </a:path>
                </a:pathLst>
              </a:custGeom>
              <a:solidFill>
                <a:srgbClr val="FFF5EE"/>
              </a:solidFill>
              <a:ln w="635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0"/>
              <p:cNvSpPr>
                <a:spLocks noChangeAspect="1" noChangeArrowheads="1"/>
              </p:cNvSpPr>
              <p:nvPr/>
            </p:nvSpPr>
            <p:spPr bwMode="auto">
              <a:xfrm>
                <a:off x="706" y="1920"/>
                <a:ext cx="240" cy="28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1"/>
            <p:cNvGrpSpPr>
              <a:grpSpLocks noChangeAspect="1"/>
            </p:cNvGrpSpPr>
            <p:nvPr/>
          </p:nvGrpSpPr>
          <p:grpSpPr bwMode="auto">
            <a:xfrm>
              <a:off x="1688" y="1775"/>
              <a:ext cx="595" cy="766"/>
              <a:chOff x="528" y="1680"/>
              <a:chExt cx="595" cy="766"/>
            </a:xfrm>
          </p:grpSpPr>
          <p:sp>
            <p:nvSpPr>
              <p:cNvPr id="22" name="Freeform 12"/>
              <p:cNvSpPr>
                <a:spLocks noChangeAspect="1"/>
              </p:cNvSpPr>
              <p:nvPr/>
            </p:nvSpPr>
            <p:spPr bwMode="auto">
              <a:xfrm>
                <a:off x="528" y="1680"/>
                <a:ext cx="595" cy="766"/>
              </a:xfrm>
              <a:custGeom>
                <a:avLst/>
                <a:gdLst>
                  <a:gd name="T0" fmla="*/ 252 w 252"/>
                  <a:gd name="T1" fmla="*/ 270 h 324"/>
                  <a:gd name="T2" fmla="*/ 126 w 252"/>
                  <a:gd name="T3" fmla="*/ 288 h 324"/>
                  <a:gd name="T4" fmla="*/ 0 w 252"/>
                  <a:gd name="T5" fmla="*/ 270 h 324"/>
                  <a:gd name="T6" fmla="*/ 0 w 252"/>
                  <a:gd name="T7" fmla="*/ 72 h 324"/>
                  <a:gd name="T8" fmla="*/ 126 w 252"/>
                  <a:gd name="T9" fmla="*/ 0 h 324"/>
                  <a:gd name="T10" fmla="*/ 252 w 252"/>
                  <a:gd name="T11" fmla="*/ 72 h 324"/>
                  <a:gd name="T12" fmla="*/ 252 w 252"/>
                  <a:gd name="T13" fmla="*/ 270 h 3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"/>
                  <a:gd name="T22" fmla="*/ 0 h 324"/>
                  <a:gd name="T23" fmla="*/ 252 w 252"/>
                  <a:gd name="T24" fmla="*/ 324 h 3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" h="324">
                    <a:moveTo>
                      <a:pt x="252" y="270"/>
                    </a:moveTo>
                    <a:cubicBezTo>
                      <a:pt x="252" y="324"/>
                      <a:pt x="162" y="288"/>
                      <a:pt x="126" y="288"/>
                    </a:cubicBezTo>
                    <a:cubicBezTo>
                      <a:pt x="90" y="288"/>
                      <a:pt x="0" y="324"/>
                      <a:pt x="0" y="27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26"/>
                      <a:pt x="51" y="0"/>
                      <a:pt x="126" y="0"/>
                    </a:cubicBezTo>
                    <a:cubicBezTo>
                      <a:pt x="203" y="0"/>
                      <a:pt x="252" y="26"/>
                      <a:pt x="252" y="72"/>
                    </a:cubicBezTo>
                    <a:lnTo>
                      <a:pt x="252" y="270"/>
                    </a:lnTo>
                    <a:close/>
                  </a:path>
                </a:pathLst>
              </a:custGeom>
              <a:solidFill>
                <a:srgbClr val="FFF5EE"/>
              </a:solidFill>
              <a:ln w="635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13"/>
              <p:cNvSpPr>
                <a:spLocks noChangeAspect="1" noChangeArrowheads="1"/>
              </p:cNvSpPr>
              <p:nvPr/>
            </p:nvSpPr>
            <p:spPr bwMode="auto">
              <a:xfrm>
                <a:off x="706" y="1920"/>
                <a:ext cx="240" cy="28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4"/>
            <p:cNvGrpSpPr>
              <a:grpSpLocks noChangeAspect="1"/>
            </p:cNvGrpSpPr>
            <p:nvPr/>
          </p:nvGrpSpPr>
          <p:grpSpPr bwMode="auto">
            <a:xfrm>
              <a:off x="2281" y="1776"/>
              <a:ext cx="595" cy="766"/>
              <a:chOff x="528" y="1680"/>
              <a:chExt cx="595" cy="766"/>
            </a:xfrm>
          </p:grpSpPr>
          <p:sp>
            <p:nvSpPr>
              <p:cNvPr id="20" name="Freeform 15"/>
              <p:cNvSpPr>
                <a:spLocks noChangeAspect="1"/>
              </p:cNvSpPr>
              <p:nvPr/>
            </p:nvSpPr>
            <p:spPr bwMode="auto">
              <a:xfrm>
                <a:off x="528" y="1680"/>
                <a:ext cx="595" cy="766"/>
              </a:xfrm>
              <a:custGeom>
                <a:avLst/>
                <a:gdLst>
                  <a:gd name="T0" fmla="*/ 252 w 252"/>
                  <a:gd name="T1" fmla="*/ 270 h 324"/>
                  <a:gd name="T2" fmla="*/ 126 w 252"/>
                  <a:gd name="T3" fmla="*/ 288 h 324"/>
                  <a:gd name="T4" fmla="*/ 0 w 252"/>
                  <a:gd name="T5" fmla="*/ 270 h 324"/>
                  <a:gd name="T6" fmla="*/ 0 w 252"/>
                  <a:gd name="T7" fmla="*/ 72 h 324"/>
                  <a:gd name="T8" fmla="*/ 126 w 252"/>
                  <a:gd name="T9" fmla="*/ 0 h 324"/>
                  <a:gd name="T10" fmla="*/ 252 w 252"/>
                  <a:gd name="T11" fmla="*/ 72 h 324"/>
                  <a:gd name="T12" fmla="*/ 252 w 252"/>
                  <a:gd name="T13" fmla="*/ 270 h 3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"/>
                  <a:gd name="T22" fmla="*/ 0 h 324"/>
                  <a:gd name="T23" fmla="*/ 252 w 252"/>
                  <a:gd name="T24" fmla="*/ 324 h 3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" h="324">
                    <a:moveTo>
                      <a:pt x="252" y="270"/>
                    </a:moveTo>
                    <a:cubicBezTo>
                      <a:pt x="252" y="324"/>
                      <a:pt x="162" y="288"/>
                      <a:pt x="126" y="288"/>
                    </a:cubicBezTo>
                    <a:cubicBezTo>
                      <a:pt x="90" y="288"/>
                      <a:pt x="0" y="324"/>
                      <a:pt x="0" y="27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26"/>
                      <a:pt x="51" y="0"/>
                      <a:pt x="126" y="0"/>
                    </a:cubicBezTo>
                    <a:cubicBezTo>
                      <a:pt x="203" y="0"/>
                      <a:pt x="252" y="26"/>
                      <a:pt x="252" y="72"/>
                    </a:cubicBezTo>
                    <a:lnTo>
                      <a:pt x="252" y="270"/>
                    </a:lnTo>
                    <a:close/>
                  </a:path>
                </a:pathLst>
              </a:custGeom>
              <a:solidFill>
                <a:srgbClr val="FFF5EE"/>
              </a:solidFill>
              <a:ln w="635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Oval 16"/>
              <p:cNvSpPr>
                <a:spLocks noChangeAspect="1" noChangeArrowheads="1"/>
              </p:cNvSpPr>
              <p:nvPr/>
            </p:nvSpPr>
            <p:spPr bwMode="auto">
              <a:xfrm>
                <a:off x="706" y="1920"/>
                <a:ext cx="240" cy="28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7"/>
            <p:cNvGrpSpPr>
              <a:grpSpLocks noChangeAspect="1"/>
            </p:cNvGrpSpPr>
            <p:nvPr/>
          </p:nvGrpSpPr>
          <p:grpSpPr bwMode="auto">
            <a:xfrm>
              <a:off x="2875" y="1776"/>
              <a:ext cx="595" cy="766"/>
              <a:chOff x="528" y="1680"/>
              <a:chExt cx="595" cy="766"/>
            </a:xfrm>
          </p:grpSpPr>
          <p:sp>
            <p:nvSpPr>
              <p:cNvPr id="18" name="Freeform 18"/>
              <p:cNvSpPr>
                <a:spLocks noChangeAspect="1"/>
              </p:cNvSpPr>
              <p:nvPr/>
            </p:nvSpPr>
            <p:spPr bwMode="auto">
              <a:xfrm>
                <a:off x="528" y="1680"/>
                <a:ext cx="595" cy="766"/>
              </a:xfrm>
              <a:custGeom>
                <a:avLst/>
                <a:gdLst>
                  <a:gd name="T0" fmla="*/ 252 w 252"/>
                  <a:gd name="T1" fmla="*/ 270 h 324"/>
                  <a:gd name="T2" fmla="*/ 126 w 252"/>
                  <a:gd name="T3" fmla="*/ 288 h 324"/>
                  <a:gd name="T4" fmla="*/ 0 w 252"/>
                  <a:gd name="T5" fmla="*/ 270 h 324"/>
                  <a:gd name="T6" fmla="*/ 0 w 252"/>
                  <a:gd name="T7" fmla="*/ 72 h 324"/>
                  <a:gd name="T8" fmla="*/ 126 w 252"/>
                  <a:gd name="T9" fmla="*/ 0 h 324"/>
                  <a:gd name="T10" fmla="*/ 252 w 252"/>
                  <a:gd name="T11" fmla="*/ 72 h 324"/>
                  <a:gd name="T12" fmla="*/ 252 w 252"/>
                  <a:gd name="T13" fmla="*/ 270 h 3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"/>
                  <a:gd name="T22" fmla="*/ 0 h 324"/>
                  <a:gd name="T23" fmla="*/ 252 w 252"/>
                  <a:gd name="T24" fmla="*/ 324 h 3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" h="324">
                    <a:moveTo>
                      <a:pt x="252" y="270"/>
                    </a:moveTo>
                    <a:cubicBezTo>
                      <a:pt x="252" y="324"/>
                      <a:pt x="162" y="288"/>
                      <a:pt x="126" y="288"/>
                    </a:cubicBezTo>
                    <a:cubicBezTo>
                      <a:pt x="90" y="288"/>
                      <a:pt x="0" y="324"/>
                      <a:pt x="0" y="27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26"/>
                      <a:pt x="51" y="0"/>
                      <a:pt x="126" y="0"/>
                    </a:cubicBezTo>
                    <a:cubicBezTo>
                      <a:pt x="203" y="0"/>
                      <a:pt x="252" y="26"/>
                      <a:pt x="252" y="72"/>
                    </a:cubicBezTo>
                    <a:lnTo>
                      <a:pt x="252" y="270"/>
                    </a:lnTo>
                    <a:close/>
                  </a:path>
                </a:pathLst>
              </a:custGeom>
              <a:solidFill>
                <a:srgbClr val="FFF5EE"/>
              </a:solidFill>
              <a:ln w="635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Oval 19"/>
              <p:cNvSpPr>
                <a:spLocks noChangeAspect="1" noChangeArrowheads="1"/>
              </p:cNvSpPr>
              <p:nvPr/>
            </p:nvSpPr>
            <p:spPr bwMode="auto">
              <a:xfrm>
                <a:off x="706" y="1920"/>
                <a:ext cx="240" cy="28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0"/>
            <p:cNvGrpSpPr>
              <a:grpSpLocks noChangeAspect="1"/>
            </p:cNvGrpSpPr>
            <p:nvPr/>
          </p:nvGrpSpPr>
          <p:grpSpPr bwMode="auto">
            <a:xfrm>
              <a:off x="3468" y="1776"/>
              <a:ext cx="595" cy="766"/>
              <a:chOff x="528" y="1680"/>
              <a:chExt cx="595" cy="766"/>
            </a:xfrm>
          </p:grpSpPr>
          <p:sp>
            <p:nvSpPr>
              <p:cNvPr id="16" name="Freeform 21"/>
              <p:cNvSpPr>
                <a:spLocks noChangeAspect="1"/>
              </p:cNvSpPr>
              <p:nvPr/>
            </p:nvSpPr>
            <p:spPr bwMode="auto">
              <a:xfrm>
                <a:off x="528" y="1680"/>
                <a:ext cx="595" cy="766"/>
              </a:xfrm>
              <a:custGeom>
                <a:avLst/>
                <a:gdLst>
                  <a:gd name="T0" fmla="*/ 252 w 252"/>
                  <a:gd name="T1" fmla="*/ 270 h 324"/>
                  <a:gd name="T2" fmla="*/ 126 w 252"/>
                  <a:gd name="T3" fmla="*/ 288 h 324"/>
                  <a:gd name="T4" fmla="*/ 0 w 252"/>
                  <a:gd name="T5" fmla="*/ 270 h 324"/>
                  <a:gd name="T6" fmla="*/ 0 w 252"/>
                  <a:gd name="T7" fmla="*/ 72 h 324"/>
                  <a:gd name="T8" fmla="*/ 126 w 252"/>
                  <a:gd name="T9" fmla="*/ 0 h 324"/>
                  <a:gd name="T10" fmla="*/ 252 w 252"/>
                  <a:gd name="T11" fmla="*/ 72 h 324"/>
                  <a:gd name="T12" fmla="*/ 252 w 252"/>
                  <a:gd name="T13" fmla="*/ 270 h 3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"/>
                  <a:gd name="T22" fmla="*/ 0 h 324"/>
                  <a:gd name="T23" fmla="*/ 252 w 252"/>
                  <a:gd name="T24" fmla="*/ 324 h 3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" h="324">
                    <a:moveTo>
                      <a:pt x="252" y="270"/>
                    </a:moveTo>
                    <a:cubicBezTo>
                      <a:pt x="252" y="324"/>
                      <a:pt x="162" y="288"/>
                      <a:pt x="126" y="288"/>
                    </a:cubicBezTo>
                    <a:cubicBezTo>
                      <a:pt x="90" y="288"/>
                      <a:pt x="0" y="324"/>
                      <a:pt x="0" y="27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26"/>
                      <a:pt x="51" y="0"/>
                      <a:pt x="126" y="0"/>
                    </a:cubicBezTo>
                    <a:cubicBezTo>
                      <a:pt x="203" y="0"/>
                      <a:pt x="252" y="26"/>
                      <a:pt x="252" y="72"/>
                    </a:cubicBezTo>
                    <a:lnTo>
                      <a:pt x="252" y="270"/>
                    </a:lnTo>
                    <a:close/>
                  </a:path>
                </a:pathLst>
              </a:custGeom>
              <a:solidFill>
                <a:srgbClr val="FFF5EE"/>
              </a:solidFill>
              <a:ln w="635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Oval 22"/>
              <p:cNvSpPr>
                <a:spLocks noChangeAspect="1" noChangeArrowheads="1"/>
              </p:cNvSpPr>
              <p:nvPr/>
            </p:nvSpPr>
            <p:spPr bwMode="auto">
              <a:xfrm>
                <a:off x="706" y="1920"/>
                <a:ext cx="240" cy="28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3"/>
            <p:cNvGrpSpPr>
              <a:grpSpLocks noChangeAspect="1"/>
            </p:cNvGrpSpPr>
            <p:nvPr/>
          </p:nvGrpSpPr>
          <p:grpSpPr bwMode="auto">
            <a:xfrm>
              <a:off x="4062" y="1776"/>
              <a:ext cx="595" cy="766"/>
              <a:chOff x="528" y="1680"/>
              <a:chExt cx="595" cy="766"/>
            </a:xfrm>
          </p:grpSpPr>
          <p:sp>
            <p:nvSpPr>
              <p:cNvPr id="14" name="Freeform 24"/>
              <p:cNvSpPr>
                <a:spLocks noChangeAspect="1"/>
              </p:cNvSpPr>
              <p:nvPr/>
            </p:nvSpPr>
            <p:spPr bwMode="auto">
              <a:xfrm>
                <a:off x="528" y="1680"/>
                <a:ext cx="595" cy="766"/>
              </a:xfrm>
              <a:custGeom>
                <a:avLst/>
                <a:gdLst>
                  <a:gd name="T0" fmla="*/ 252 w 252"/>
                  <a:gd name="T1" fmla="*/ 270 h 324"/>
                  <a:gd name="T2" fmla="*/ 126 w 252"/>
                  <a:gd name="T3" fmla="*/ 288 h 324"/>
                  <a:gd name="T4" fmla="*/ 0 w 252"/>
                  <a:gd name="T5" fmla="*/ 270 h 324"/>
                  <a:gd name="T6" fmla="*/ 0 w 252"/>
                  <a:gd name="T7" fmla="*/ 72 h 324"/>
                  <a:gd name="T8" fmla="*/ 126 w 252"/>
                  <a:gd name="T9" fmla="*/ 0 h 324"/>
                  <a:gd name="T10" fmla="*/ 252 w 252"/>
                  <a:gd name="T11" fmla="*/ 72 h 324"/>
                  <a:gd name="T12" fmla="*/ 252 w 252"/>
                  <a:gd name="T13" fmla="*/ 270 h 3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"/>
                  <a:gd name="T22" fmla="*/ 0 h 324"/>
                  <a:gd name="T23" fmla="*/ 252 w 252"/>
                  <a:gd name="T24" fmla="*/ 324 h 3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" h="324">
                    <a:moveTo>
                      <a:pt x="252" y="270"/>
                    </a:moveTo>
                    <a:cubicBezTo>
                      <a:pt x="252" y="324"/>
                      <a:pt x="162" y="288"/>
                      <a:pt x="126" y="288"/>
                    </a:cubicBezTo>
                    <a:cubicBezTo>
                      <a:pt x="90" y="288"/>
                      <a:pt x="0" y="324"/>
                      <a:pt x="0" y="27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26"/>
                      <a:pt x="51" y="0"/>
                      <a:pt x="126" y="0"/>
                    </a:cubicBezTo>
                    <a:cubicBezTo>
                      <a:pt x="203" y="0"/>
                      <a:pt x="252" y="26"/>
                      <a:pt x="252" y="72"/>
                    </a:cubicBezTo>
                    <a:lnTo>
                      <a:pt x="252" y="270"/>
                    </a:lnTo>
                    <a:close/>
                  </a:path>
                </a:pathLst>
              </a:custGeom>
              <a:solidFill>
                <a:srgbClr val="FFF5EE"/>
              </a:solidFill>
              <a:ln w="635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25"/>
              <p:cNvSpPr>
                <a:spLocks noChangeAspect="1" noChangeArrowheads="1"/>
              </p:cNvSpPr>
              <p:nvPr/>
            </p:nvSpPr>
            <p:spPr bwMode="auto">
              <a:xfrm>
                <a:off x="706" y="1920"/>
                <a:ext cx="240" cy="28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26"/>
            <p:cNvGrpSpPr>
              <a:grpSpLocks noChangeAspect="1"/>
            </p:cNvGrpSpPr>
            <p:nvPr/>
          </p:nvGrpSpPr>
          <p:grpSpPr bwMode="auto">
            <a:xfrm>
              <a:off x="4655" y="1776"/>
              <a:ext cx="595" cy="766"/>
              <a:chOff x="528" y="1680"/>
              <a:chExt cx="595" cy="766"/>
            </a:xfrm>
          </p:grpSpPr>
          <p:sp>
            <p:nvSpPr>
              <p:cNvPr id="12" name="Freeform 27"/>
              <p:cNvSpPr>
                <a:spLocks noChangeAspect="1"/>
              </p:cNvSpPr>
              <p:nvPr/>
            </p:nvSpPr>
            <p:spPr bwMode="auto">
              <a:xfrm>
                <a:off x="528" y="1680"/>
                <a:ext cx="595" cy="766"/>
              </a:xfrm>
              <a:custGeom>
                <a:avLst/>
                <a:gdLst>
                  <a:gd name="T0" fmla="*/ 252 w 252"/>
                  <a:gd name="T1" fmla="*/ 270 h 324"/>
                  <a:gd name="T2" fmla="*/ 126 w 252"/>
                  <a:gd name="T3" fmla="*/ 288 h 324"/>
                  <a:gd name="T4" fmla="*/ 0 w 252"/>
                  <a:gd name="T5" fmla="*/ 270 h 324"/>
                  <a:gd name="T6" fmla="*/ 0 w 252"/>
                  <a:gd name="T7" fmla="*/ 72 h 324"/>
                  <a:gd name="T8" fmla="*/ 126 w 252"/>
                  <a:gd name="T9" fmla="*/ 0 h 324"/>
                  <a:gd name="T10" fmla="*/ 252 w 252"/>
                  <a:gd name="T11" fmla="*/ 72 h 324"/>
                  <a:gd name="T12" fmla="*/ 252 w 252"/>
                  <a:gd name="T13" fmla="*/ 270 h 3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2"/>
                  <a:gd name="T22" fmla="*/ 0 h 324"/>
                  <a:gd name="T23" fmla="*/ 252 w 252"/>
                  <a:gd name="T24" fmla="*/ 324 h 3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2" h="324">
                    <a:moveTo>
                      <a:pt x="252" y="270"/>
                    </a:moveTo>
                    <a:cubicBezTo>
                      <a:pt x="252" y="324"/>
                      <a:pt x="162" y="288"/>
                      <a:pt x="126" y="288"/>
                    </a:cubicBezTo>
                    <a:cubicBezTo>
                      <a:pt x="90" y="288"/>
                      <a:pt x="0" y="324"/>
                      <a:pt x="0" y="27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26"/>
                      <a:pt x="51" y="0"/>
                      <a:pt x="126" y="0"/>
                    </a:cubicBezTo>
                    <a:cubicBezTo>
                      <a:pt x="203" y="0"/>
                      <a:pt x="252" y="26"/>
                      <a:pt x="252" y="72"/>
                    </a:cubicBezTo>
                    <a:lnTo>
                      <a:pt x="252" y="270"/>
                    </a:lnTo>
                    <a:close/>
                  </a:path>
                </a:pathLst>
              </a:custGeom>
              <a:solidFill>
                <a:srgbClr val="FFF5EE"/>
              </a:solidFill>
              <a:ln w="6350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28"/>
              <p:cNvSpPr>
                <a:spLocks noChangeAspect="1" noChangeArrowheads="1"/>
              </p:cNvSpPr>
              <p:nvPr/>
            </p:nvSpPr>
            <p:spPr bwMode="auto">
              <a:xfrm>
                <a:off x="706" y="1920"/>
                <a:ext cx="240" cy="288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9"/>
          <p:cNvGrpSpPr>
            <a:grpSpLocks noChangeAspect="1"/>
          </p:cNvGrpSpPr>
          <p:nvPr/>
        </p:nvGrpSpPr>
        <p:grpSpPr bwMode="auto">
          <a:xfrm>
            <a:off x="406408" y="3905148"/>
            <a:ext cx="1727200" cy="1809851"/>
            <a:chOff x="1728" y="720"/>
            <a:chExt cx="2516" cy="2880"/>
          </a:xfrm>
        </p:grpSpPr>
        <p:sp>
          <p:nvSpPr>
            <p:cNvPr id="29" name="Freeform 4"/>
            <p:cNvSpPr>
              <a:spLocks noChangeAspect="1"/>
            </p:cNvSpPr>
            <p:nvPr/>
          </p:nvSpPr>
          <p:spPr bwMode="auto">
            <a:xfrm>
              <a:off x="1728" y="720"/>
              <a:ext cx="2516" cy="2880"/>
            </a:xfrm>
            <a:custGeom>
              <a:avLst/>
              <a:gdLst>
                <a:gd name="T0" fmla="*/ 280 w 647"/>
                <a:gd name="T1" fmla="*/ 463 h 740"/>
                <a:gd name="T2" fmla="*/ 300 w 647"/>
                <a:gd name="T3" fmla="*/ 606 h 740"/>
                <a:gd name="T4" fmla="*/ 329 w 647"/>
                <a:gd name="T5" fmla="*/ 596 h 740"/>
                <a:gd name="T6" fmla="*/ 323 w 647"/>
                <a:gd name="T7" fmla="*/ 466 h 740"/>
                <a:gd name="T8" fmla="*/ 368 w 647"/>
                <a:gd name="T9" fmla="*/ 424 h 740"/>
                <a:gd name="T10" fmla="*/ 465 w 647"/>
                <a:gd name="T11" fmla="*/ 476 h 740"/>
                <a:gd name="T12" fmla="*/ 496 w 647"/>
                <a:gd name="T13" fmla="*/ 475 h 740"/>
                <a:gd name="T14" fmla="*/ 378 w 647"/>
                <a:gd name="T15" fmla="*/ 390 h 740"/>
                <a:gd name="T16" fmla="*/ 378 w 647"/>
                <a:gd name="T17" fmla="*/ 322 h 740"/>
                <a:gd name="T18" fmla="*/ 512 w 647"/>
                <a:gd name="T19" fmla="*/ 269 h 740"/>
                <a:gd name="T20" fmla="*/ 549 w 647"/>
                <a:gd name="T21" fmla="*/ 241 h 740"/>
                <a:gd name="T22" fmla="*/ 375 w 647"/>
                <a:gd name="T23" fmla="*/ 289 h 740"/>
                <a:gd name="T24" fmla="*/ 295 w 647"/>
                <a:gd name="T25" fmla="*/ 281 h 740"/>
                <a:gd name="T26" fmla="*/ 297 w 647"/>
                <a:gd name="T27" fmla="*/ 150 h 740"/>
                <a:gd name="T28" fmla="*/ 266 w 647"/>
                <a:gd name="T29" fmla="*/ 152 h 740"/>
                <a:gd name="T30" fmla="*/ 251 w 647"/>
                <a:gd name="T31" fmla="*/ 300 h 740"/>
                <a:gd name="T32" fmla="*/ 186 w 647"/>
                <a:gd name="T33" fmla="*/ 314 h 740"/>
                <a:gd name="T34" fmla="*/ 87 w 647"/>
                <a:gd name="T35" fmla="*/ 230 h 740"/>
                <a:gd name="T36" fmla="*/ 42 w 647"/>
                <a:gd name="T37" fmla="*/ 201 h 740"/>
                <a:gd name="T38" fmla="*/ 183 w 647"/>
                <a:gd name="T39" fmla="*/ 347 h 740"/>
                <a:gd name="T40" fmla="*/ 218 w 647"/>
                <a:gd name="T41" fmla="*/ 401 h 740"/>
                <a:gd name="T42" fmla="*/ 101 w 647"/>
                <a:gd name="T43" fmla="*/ 456 h 740"/>
                <a:gd name="T44" fmla="*/ 125 w 647"/>
                <a:gd name="T45" fmla="*/ 474 h 740"/>
                <a:gd name="T46" fmla="*/ 230 w 647"/>
                <a:gd name="T47" fmla="*/ 435 h 740"/>
                <a:gd name="T48" fmla="*/ 280 w 647"/>
                <a:gd name="T49" fmla="*/ 463 h 7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7"/>
                <a:gd name="T76" fmla="*/ 0 h 740"/>
                <a:gd name="T77" fmla="*/ 647 w 647"/>
                <a:gd name="T78" fmla="*/ 740 h 7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7" h="740">
                  <a:moveTo>
                    <a:pt x="280" y="463"/>
                  </a:moveTo>
                  <a:cubicBezTo>
                    <a:pt x="280" y="494"/>
                    <a:pt x="277" y="522"/>
                    <a:pt x="300" y="606"/>
                  </a:cubicBezTo>
                  <a:cubicBezTo>
                    <a:pt x="319" y="675"/>
                    <a:pt x="375" y="740"/>
                    <a:pt x="329" y="596"/>
                  </a:cubicBezTo>
                  <a:cubicBezTo>
                    <a:pt x="311" y="539"/>
                    <a:pt x="315" y="514"/>
                    <a:pt x="323" y="466"/>
                  </a:cubicBezTo>
                  <a:cubicBezTo>
                    <a:pt x="329" y="430"/>
                    <a:pt x="350" y="417"/>
                    <a:pt x="368" y="424"/>
                  </a:cubicBezTo>
                  <a:cubicBezTo>
                    <a:pt x="414" y="445"/>
                    <a:pt x="435" y="449"/>
                    <a:pt x="465" y="476"/>
                  </a:cubicBezTo>
                  <a:cubicBezTo>
                    <a:pt x="520" y="522"/>
                    <a:pt x="526" y="514"/>
                    <a:pt x="496" y="475"/>
                  </a:cubicBezTo>
                  <a:cubicBezTo>
                    <a:pt x="467" y="435"/>
                    <a:pt x="404" y="398"/>
                    <a:pt x="378" y="390"/>
                  </a:cubicBezTo>
                  <a:cubicBezTo>
                    <a:pt x="349" y="381"/>
                    <a:pt x="321" y="348"/>
                    <a:pt x="378" y="322"/>
                  </a:cubicBezTo>
                  <a:cubicBezTo>
                    <a:pt x="436" y="296"/>
                    <a:pt x="441" y="282"/>
                    <a:pt x="512" y="269"/>
                  </a:cubicBezTo>
                  <a:cubicBezTo>
                    <a:pt x="622" y="249"/>
                    <a:pt x="647" y="236"/>
                    <a:pt x="549" y="241"/>
                  </a:cubicBezTo>
                  <a:cubicBezTo>
                    <a:pt x="499" y="244"/>
                    <a:pt x="446" y="245"/>
                    <a:pt x="375" y="289"/>
                  </a:cubicBezTo>
                  <a:cubicBezTo>
                    <a:pt x="348" y="306"/>
                    <a:pt x="302" y="316"/>
                    <a:pt x="295" y="281"/>
                  </a:cubicBezTo>
                  <a:cubicBezTo>
                    <a:pt x="286" y="233"/>
                    <a:pt x="283" y="202"/>
                    <a:pt x="297" y="150"/>
                  </a:cubicBezTo>
                  <a:cubicBezTo>
                    <a:pt x="330" y="30"/>
                    <a:pt x="324" y="0"/>
                    <a:pt x="266" y="152"/>
                  </a:cubicBezTo>
                  <a:cubicBezTo>
                    <a:pt x="246" y="204"/>
                    <a:pt x="250" y="265"/>
                    <a:pt x="251" y="300"/>
                  </a:cubicBezTo>
                  <a:cubicBezTo>
                    <a:pt x="253" y="348"/>
                    <a:pt x="215" y="336"/>
                    <a:pt x="186" y="314"/>
                  </a:cubicBezTo>
                  <a:cubicBezTo>
                    <a:pt x="156" y="292"/>
                    <a:pt x="119" y="264"/>
                    <a:pt x="87" y="230"/>
                  </a:cubicBezTo>
                  <a:cubicBezTo>
                    <a:pt x="56" y="198"/>
                    <a:pt x="20" y="148"/>
                    <a:pt x="42" y="201"/>
                  </a:cubicBezTo>
                  <a:cubicBezTo>
                    <a:pt x="71" y="272"/>
                    <a:pt x="171" y="338"/>
                    <a:pt x="183" y="347"/>
                  </a:cubicBezTo>
                  <a:cubicBezTo>
                    <a:pt x="212" y="368"/>
                    <a:pt x="265" y="382"/>
                    <a:pt x="218" y="401"/>
                  </a:cubicBezTo>
                  <a:cubicBezTo>
                    <a:pt x="171" y="419"/>
                    <a:pt x="121" y="441"/>
                    <a:pt x="101" y="456"/>
                  </a:cubicBezTo>
                  <a:cubicBezTo>
                    <a:pt x="0" y="532"/>
                    <a:pt x="25" y="542"/>
                    <a:pt x="125" y="474"/>
                  </a:cubicBezTo>
                  <a:cubicBezTo>
                    <a:pt x="142" y="462"/>
                    <a:pt x="187" y="443"/>
                    <a:pt x="230" y="435"/>
                  </a:cubicBezTo>
                  <a:cubicBezTo>
                    <a:pt x="273" y="427"/>
                    <a:pt x="279" y="454"/>
                    <a:pt x="280" y="463"/>
                  </a:cubicBezTo>
                  <a:close/>
                </a:path>
              </a:pathLst>
            </a:custGeom>
            <a:solidFill>
              <a:srgbClr val="FFF5EE"/>
            </a:solidFill>
            <a:ln w="63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7"/>
            <p:cNvSpPr>
              <a:spLocks noChangeAspect="1"/>
            </p:cNvSpPr>
            <p:nvPr/>
          </p:nvSpPr>
          <p:spPr bwMode="auto">
            <a:xfrm>
              <a:off x="2678" y="1972"/>
              <a:ext cx="403" cy="376"/>
            </a:xfrm>
            <a:custGeom>
              <a:avLst/>
              <a:gdLst>
                <a:gd name="T0" fmla="*/ 33 w 140"/>
                <a:gd name="T1" fmla="*/ 118 h 128"/>
                <a:gd name="T2" fmla="*/ 80 w 140"/>
                <a:gd name="T3" fmla="*/ 122 h 128"/>
                <a:gd name="T4" fmla="*/ 121 w 140"/>
                <a:gd name="T5" fmla="*/ 44 h 128"/>
                <a:gd name="T6" fmla="*/ 39 w 140"/>
                <a:gd name="T7" fmla="*/ 10 h 128"/>
                <a:gd name="T8" fmla="*/ 2 w 140"/>
                <a:gd name="T9" fmla="*/ 59 h 128"/>
                <a:gd name="T10" fmla="*/ 33 w 140"/>
                <a:gd name="T11" fmla="*/ 118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0"/>
                <a:gd name="T19" fmla="*/ 0 h 128"/>
                <a:gd name="T20" fmla="*/ 140 w 140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0" h="128">
                  <a:moveTo>
                    <a:pt x="33" y="118"/>
                  </a:moveTo>
                  <a:cubicBezTo>
                    <a:pt x="49" y="128"/>
                    <a:pt x="67" y="127"/>
                    <a:pt x="80" y="122"/>
                  </a:cubicBezTo>
                  <a:cubicBezTo>
                    <a:pt x="98" y="116"/>
                    <a:pt x="140" y="88"/>
                    <a:pt x="121" y="44"/>
                  </a:cubicBezTo>
                  <a:cubicBezTo>
                    <a:pt x="99" y="0"/>
                    <a:pt x="57" y="2"/>
                    <a:pt x="39" y="10"/>
                  </a:cubicBezTo>
                  <a:cubicBezTo>
                    <a:pt x="19" y="20"/>
                    <a:pt x="4" y="38"/>
                    <a:pt x="2" y="59"/>
                  </a:cubicBezTo>
                  <a:cubicBezTo>
                    <a:pt x="0" y="79"/>
                    <a:pt x="3" y="100"/>
                    <a:pt x="33" y="118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2624667" y="4851164"/>
            <a:ext cx="1659466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70667" y="3964343"/>
            <a:ext cx="249299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Stimulus (antigen/</a:t>
            </a:r>
          </a:p>
          <a:p>
            <a:r>
              <a:rPr lang="en-US" sz="2400" dirty="0" smtClean="0">
                <a:latin typeface="Garamond"/>
                <a:cs typeface="Garamond"/>
              </a:rPr>
              <a:t>MHC?)</a:t>
            </a:r>
          </a:p>
          <a:p>
            <a:endParaRPr lang="en-US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505200" y="6201301"/>
            <a:ext cx="1507067" cy="38576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6533" y="6722533"/>
            <a:ext cx="4587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Irreversible Change / self-tolerance </a:t>
            </a:r>
          </a:p>
          <a:p>
            <a:r>
              <a:rPr lang="en-US" sz="2400" dirty="0" smtClean="0"/>
              <a:t>Epigenetic changes to TEC? 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505200" y="5810462"/>
            <a:ext cx="941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TIME</a:t>
            </a: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333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6858000" cy="3961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799" y="465631"/>
            <a:ext cx="5503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Garamond"/>
                <a:cs typeface="Garamond"/>
              </a:rPr>
              <a:t>Developmental acquisition of self-tolerance: antigen exposure model</a:t>
            </a:r>
            <a:endParaRPr lang="en-US" sz="3600" b="1" i="1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1" y="8314248"/>
            <a:ext cx="585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World J Stem Cells 2013 April 26; 5(2): 43-</a:t>
            </a:r>
            <a:r>
              <a:rPr lang="en-US" i="1" dirty="0" smtClean="0"/>
              <a:t>52</a:t>
            </a:r>
          </a:p>
          <a:p>
            <a:r>
              <a:rPr lang="en-US" i="1" dirty="0" smtClean="0"/>
              <a:t> </a:t>
            </a:r>
            <a:r>
              <a:rPr lang="pl-PL" i="1" dirty="0"/>
              <a:t>doi:10.4252/wjsc.v5.i2.43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909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4902"/>
            <a:ext cx="6858000" cy="4376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1133" y="487679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AIRE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0" y="404843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latin typeface="Garamond"/>
                <a:cs typeface="Garamond"/>
              </a:rPr>
              <a:t>Developmental acquisition </a:t>
            </a:r>
            <a:r>
              <a:rPr lang="en-US" sz="3600" b="1" i="1" dirty="0" smtClean="0">
                <a:latin typeface="Garamond"/>
                <a:cs typeface="Garamond"/>
              </a:rPr>
              <a:t>of self</a:t>
            </a:r>
            <a:r>
              <a:rPr lang="en-US" sz="3600" b="1" i="1" dirty="0">
                <a:latin typeface="Garamond"/>
                <a:cs typeface="Garamond"/>
              </a:rPr>
              <a:t>-tolerance: antigen exposure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8500536"/>
            <a:ext cx="438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World J Stem Cells 2013 April 26; 5(2): 43-52</a:t>
            </a:r>
          </a:p>
          <a:p>
            <a:r>
              <a:rPr lang="en-US" i="1" dirty="0"/>
              <a:t> </a:t>
            </a:r>
            <a:r>
              <a:rPr lang="pl-PL" i="1" dirty="0"/>
              <a:t>doi:10.4252/wjsc.v5.i2.43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1016"/>
            <a:ext cx="68579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Garamond"/>
                <a:cs typeface="Garamond"/>
              </a:rPr>
              <a:t>Summary</a:t>
            </a:r>
          </a:p>
          <a:p>
            <a:pPr algn="ctr"/>
            <a:endParaRPr lang="en-US" sz="4000" b="1" dirty="0" smtClean="0">
              <a:solidFill>
                <a:srgbClr val="FFFF00"/>
              </a:solidFill>
              <a:latin typeface="Garamond"/>
              <a:cs typeface="Garamond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Garamond"/>
              <a:cs typeface="Garamond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Garamond"/>
                <a:cs typeface="Garamond"/>
              </a:rPr>
              <a:t>IUT:  A powerful investigative method</a:t>
            </a:r>
          </a:p>
          <a:p>
            <a:pPr algn="ctr"/>
            <a:endParaRPr lang="en-US" sz="3600" b="1" dirty="0" smtClean="0">
              <a:solidFill>
                <a:srgbClr val="FFFF00"/>
              </a:solidFill>
              <a:latin typeface="Garamond"/>
              <a:cs typeface="Garamond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Garamond"/>
                <a:cs typeface="Garamond"/>
              </a:rPr>
              <a:t>	</a:t>
            </a:r>
            <a:endParaRPr lang="en-US" sz="2400" b="1" dirty="0" smtClean="0">
              <a:solidFill>
                <a:srgbClr val="FFFF00"/>
              </a:solidFill>
              <a:latin typeface="Garamond"/>
              <a:cs typeface="Garamond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Garamond"/>
                <a:cs typeface="Garamond"/>
              </a:rPr>
              <a:t>	</a:t>
            </a:r>
            <a:r>
              <a:rPr lang="en-US" sz="3600" b="1" dirty="0" smtClean="0">
                <a:solidFill>
                  <a:srgbClr val="FFFF00"/>
                </a:solidFill>
                <a:latin typeface="Garamond"/>
                <a:cs typeface="Garamond"/>
              </a:rPr>
              <a:t>1. Detailed understanding of mechanisms underlying self-tolerance</a:t>
            </a:r>
          </a:p>
          <a:p>
            <a:pPr algn="ctr"/>
            <a:endParaRPr lang="en-US" sz="3600" b="1" dirty="0" smtClean="0">
              <a:solidFill>
                <a:srgbClr val="FFFF00"/>
              </a:solidFill>
              <a:latin typeface="Garamond"/>
              <a:cs typeface="Garamond"/>
            </a:endParaRPr>
          </a:p>
          <a:p>
            <a:pPr algn="ctr"/>
            <a:endParaRPr lang="en-US" sz="2400" b="1" dirty="0" smtClean="0">
              <a:solidFill>
                <a:srgbClr val="FFFF00"/>
              </a:solidFill>
              <a:latin typeface="Garamond"/>
              <a:cs typeface="Garamond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Garamond"/>
                <a:cs typeface="Garamond"/>
              </a:rPr>
              <a:t>	</a:t>
            </a:r>
            <a:r>
              <a:rPr lang="en-US" sz="3600" b="1" dirty="0" smtClean="0">
                <a:solidFill>
                  <a:srgbClr val="FFFF00"/>
                </a:solidFill>
                <a:latin typeface="Garamond"/>
                <a:cs typeface="Garamond"/>
              </a:rPr>
              <a:t>2. Applications in therapeutics</a:t>
            </a:r>
            <a:endParaRPr lang="en-US" sz="3600" b="1" dirty="0">
              <a:solidFill>
                <a:srgbClr val="FFFF0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4306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6" y="1443037"/>
            <a:ext cx="5465232" cy="6753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647" y="153937"/>
            <a:ext cx="5384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Circulating human insulin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 sheep!</a:t>
            </a:r>
            <a:endParaRPr lang="en-US" sz="36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950" y="8358556"/>
            <a:ext cx="6704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 Hematol 2010; 38: 311-320 [PMID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pl-PL" dirty="0" smtClean="0">
                <a:solidFill>
                  <a:schemeClr val="bg1">
                    <a:lumMod val="85000"/>
                  </a:schemeClr>
                </a:solidFill>
              </a:rPr>
              <a:t>20170708 </a:t>
            </a:r>
            <a:r>
              <a:rPr lang="pl-PL" dirty="0">
                <a:solidFill>
                  <a:schemeClr val="bg1">
                    <a:lumMod val="85000"/>
                  </a:schemeClr>
                </a:solidFill>
              </a:rPr>
              <a:t>DOI: 10.1016/j.exphem.2010.02.005]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6" y="931333"/>
            <a:ext cx="4588933" cy="5147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8500512"/>
            <a:ext cx="6858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600" i="1" dirty="0" smtClean="0"/>
              <a:t> Science, </a:t>
            </a:r>
            <a:r>
              <a:rPr lang="en-US" sz="1600" i="1" dirty="0"/>
              <a:t>Vol. </a:t>
            </a:r>
            <a:r>
              <a:rPr lang="en-US" sz="1600" i="1" dirty="0" smtClean="0"/>
              <a:t>102:400</a:t>
            </a:r>
            <a:r>
              <a:rPr lang="en-US" sz="1600" i="1" dirty="0"/>
              <a:t>-</a:t>
            </a:r>
            <a:r>
              <a:rPr lang="en-US" sz="1600" i="1" dirty="0" smtClean="0"/>
              <a:t>401 (1945)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" y="84673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Immunogenetic Consequences of Vascular Anastomoses between Bovine Twins </a:t>
            </a: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876" y="6214538"/>
            <a:ext cx="6824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Intermingling of siblings cells in placental circulation results in long-term chimerism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Immune tolerance is acquired during development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/>
              <a:t>Existence of stem cells and their engraftment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384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094" y="50816"/>
            <a:ext cx="53545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aramond"/>
                <a:cs typeface="Garamond"/>
              </a:rPr>
              <a:t>Acknowledgements</a:t>
            </a:r>
          </a:p>
          <a:p>
            <a:endParaRPr lang="en-US" sz="3200" dirty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Alireza Torabi, M.D., Ph.D.</a:t>
            </a:r>
          </a:p>
          <a:p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Jessica Reed, DVM, Ph.D.</a:t>
            </a:r>
          </a:p>
          <a:p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A</a:t>
            </a:r>
            <a:r>
              <a:rPr lang="en-US" sz="2400" dirty="0" smtClean="0">
                <a:latin typeface="Garamond"/>
                <a:cs typeface="Garamond"/>
              </a:rPr>
              <a:t>del Ersek, Ph.D.</a:t>
            </a:r>
          </a:p>
          <a:p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A Daisy Goodrich, Ph.D.</a:t>
            </a:r>
          </a:p>
          <a:p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Esmail D Zanjani, Ph.D.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64265"/>
            <a:ext cx="69465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    </a:t>
            </a:r>
            <a:r>
              <a:rPr lang="en-US" sz="2400" dirty="0" smtClean="0">
                <a:latin typeface="Garamond"/>
                <a:cs typeface="Garamond"/>
              </a:rPr>
              <a:t>My Family: Janice, </a:t>
            </a:r>
            <a:r>
              <a:rPr lang="en-US" sz="2400" dirty="0">
                <a:latin typeface="Garamond"/>
                <a:cs typeface="Garamond"/>
              </a:rPr>
              <a:t>A</a:t>
            </a:r>
            <a:r>
              <a:rPr lang="en-US" sz="2400" dirty="0" smtClean="0">
                <a:latin typeface="Garamond"/>
                <a:cs typeface="Garamond"/>
              </a:rPr>
              <a:t>aron and Jedediah</a:t>
            </a: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5300132"/>
            <a:ext cx="4292405" cy="38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30"/>
            <a:ext cx="6858000" cy="2523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272534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inoculum from A-line male suspension in ringer’s solution of small organized tissue clumps, isolated cells and cell debris prepare by prolonged chopping with scissors of testis, kidney and splenic tissue</a:t>
            </a:r>
          </a:p>
          <a:p>
            <a:r>
              <a:rPr lang="en-US" dirty="0"/>
              <a:t>0.01 ml injected via intraperitoneal injection into day 15-16 fetuses of a CBA X CBA mating</a:t>
            </a:r>
          </a:p>
          <a:p>
            <a:r>
              <a:rPr lang="en-US" dirty="0"/>
              <a:t>After birth skin graft acceptance was determined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06" y="5367855"/>
            <a:ext cx="68071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Summary</a:t>
            </a:r>
          </a:p>
          <a:p>
            <a:pPr algn="ctr"/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Cellular inoculum during development results in skin graft tolerance in adult life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tolerance is donor specific (i.e. full ability to respond to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donor)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54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50" y="101604"/>
            <a:ext cx="6172200" cy="980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</a:rPr>
              <a:t>Intrauterine transplantation</a:t>
            </a:r>
            <a:endParaRPr lang="en-US" sz="3200" b="1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" name="Picture 3" descr="In-uteroInj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3" y="2794001"/>
            <a:ext cx="3403599" cy="4530131"/>
          </a:xfrm>
          <a:prstGeom prst="rect">
            <a:avLst/>
          </a:prstGeom>
          <a:noFill/>
          <a:ln w="635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933" y="1828801"/>
            <a:ext cx="3403600" cy="830997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IP injection </a:t>
            </a:r>
          </a:p>
          <a:p>
            <a:pPr algn="ctr" defTabSz="914400"/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on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day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58-65</a:t>
            </a:r>
            <a:endParaRPr lang="en-US" sz="2400" b="1" i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532" y="2794001"/>
            <a:ext cx="3437467" cy="4530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0533" y="1828802"/>
            <a:ext cx="3437467" cy="830997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IP injection </a:t>
            </a:r>
            <a:endParaRPr lang="en-US" sz="2400" b="1" i="1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/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on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day 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14-16</a:t>
            </a:r>
            <a:endParaRPr lang="en-US" sz="2400" b="1" i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7620000"/>
            <a:ext cx="14285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SHEEP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4806" y="7587734"/>
            <a:ext cx="162115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MOUSE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194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98027"/>
            <a:ext cx="5181600" cy="703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2" y="12703"/>
            <a:ext cx="6502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Engraftment and Long-term Expression of Human Fetal Hematopoietic Stem </a:t>
            </a:r>
            <a:r>
              <a:rPr lang="en-US" sz="2400" b="1" dirty="0"/>
              <a:t>C</a:t>
            </a:r>
            <a:r>
              <a:rPr lang="en-US" sz="2400" b="1" dirty="0" smtClean="0"/>
              <a:t>ells in Sheep </a:t>
            </a:r>
            <a:r>
              <a:rPr lang="en-US" sz="2400" b="1" dirty="0"/>
              <a:t>F</a:t>
            </a:r>
            <a:r>
              <a:rPr lang="en-US" sz="2400" b="1" dirty="0" smtClean="0"/>
              <a:t>ollowing </a:t>
            </a:r>
            <a:r>
              <a:rPr lang="en-US" sz="2400" b="1" dirty="0"/>
              <a:t>T</a:t>
            </a:r>
            <a:r>
              <a:rPr lang="en-US" sz="2400" b="1" dirty="0" smtClean="0"/>
              <a:t>ransplantation </a:t>
            </a:r>
            <a:r>
              <a:rPr lang="en-US" sz="2400" b="1" i="1" dirty="0" smtClean="0"/>
              <a:t>in Utero 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6269" y="8212672"/>
            <a:ext cx="657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Fetal age at transplantation day 48-54 term gestation 145 days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41867" y="8703736"/>
            <a:ext cx="274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85000"/>
                  </a:schemeClr>
                </a:solidFill>
              </a:rPr>
              <a:t>J Clin Inv 1992; 89: 1178-88</a:t>
            </a:r>
            <a:endParaRPr lang="en-US" i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5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6" y="2683926"/>
            <a:ext cx="6316133" cy="4511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67" y="457202"/>
            <a:ext cx="6536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aramond"/>
                <a:cs typeface="Garamond"/>
              </a:rPr>
              <a:t>Prolonged hematopoietic chimerism in normal mice transplanted in utero with human hematopoietic stem cells</a:t>
            </a:r>
            <a:endParaRPr lang="en-US" sz="28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668" y="8568252"/>
            <a:ext cx="3338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  <a:latin typeface="Garamond"/>
                <a:cs typeface="Garamond"/>
              </a:rPr>
              <a:t>Pathobiology 1998; 66: 230-39</a:t>
            </a:r>
            <a:endParaRPr lang="en-US" sz="2000" b="1" i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2525" y="2666979"/>
            <a:ext cx="1394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/>
              </a:rPr>
              <a:t>Peripheral blood</a:t>
            </a:r>
            <a:endParaRPr lang="en-US" sz="1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0079" y="4783647"/>
            <a:ext cx="753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/>
              </a:rPr>
              <a:t>Thymus</a:t>
            </a:r>
            <a:endParaRPr lang="en-US" sz="14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6267" y="3031053"/>
            <a:ext cx="0" cy="358986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558757" y="4572050"/>
            <a:ext cx="1849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Human CD45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97456" y="7636924"/>
            <a:ext cx="4910677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40000" y="7701462"/>
            <a:ext cx="163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Side scatter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-2810933" y="276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1"/>
            <a:ext cx="6858000" cy="7996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67" y="8652939"/>
            <a:ext cx="621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Reviews in Clinical and Experimental Hematology 8: 11-32, 1999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098" y="2520499"/>
            <a:ext cx="1237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Day 54-65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632476" y="4291134"/>
            <a:ext cx="1132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Day </a:t>
            </a:r>
            <a:r>
              <a:rPr lang="en-US" dirty="0" smtClean="0"/>
              <a:t>14-16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23217</TotalTime>
  <Words>1603</Words>
  <Application>Microsoft Macintosh PowerPoint</Application>
  <PresentationFormat>On-screen Show (4:3)</PresentationFormat>
  <Paragraphs>253</Paragraphs>
  <Slides>40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Office Theme</vt:lpstr>
      <vt:lpstr>1_Office Theme</vt:lpstr>
      <vt:lpstr>2_Office Theme</vt:lpstr>
      <vt:lpstr>3_Office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 of Nevada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Pixley</dc:creator>
  <cp:lastModifiedBy>John Pixley</cp:lastModifiedBy>
  <cp:revision>158</cp:revision>
  <dcterms:created xsi:type="dcterms:W3CDTF">2014-05-03T15:21:00Z</dcterms:created>
  <dcterms:modified xsi:type="dcterms:W3CDTF">2014-09-29T18:10:54Z</dcterms:modified>
</cp:coreProperties>
</file>