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Default Extension="tiff" ContentType="image/tiff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997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354" r:id="rId4"/>
    <p:sldId id="355" r:id="rId5"/>
    <p:sldId id="356" r:id="rId6"/>
    <p:sldId id="359" r:id="rId7"/>
    <p:sldId id="357" r:id="rId8"/>
    <p:sldId id="351" r:id="rId9"/>
    <p:sldId id="273" r:id="rId10"/>
    <p:sldId id="350" r:id="rId11"/>
    <p:sldId id="278" r:id="rId12"/>
    <p:sldId id="279" r:id="rId13"/>
    <p:sldId id="280" r:id="rId14"/>
    <p:sldId id="282" r:id="rId15"/>
    <p:sldId id="345" r:id="rId16"/>
    <p:sldId id="283" r:id="rId17"/>
    <p:sldId id="347" r:id="rId18"/>
    <p:sldId id="358" r:id="rId19"/>
  </p:sldIdLst>
  <p:sldSz cx="12192000" cy="6858000"/>
  <p:notesSz cx="7010400" cy="92964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pinskas" initials="p" lastIdx="2" clrIdx="0"/>
  <p:cmAuthor id="1" name="Chunmei Zhao" initials="" lastIdx="4" clrIdx="1"/>
  <p:cmAuthor id="2" name="Chunmei Zhao" initials="CZ" lastIdx="19" clrIdx="2">
    <p:extLst>
      <p:ext uri="{19B8F6BF-5375-455C-9EA6-DF929625EA0E}">
        <p15:presenceInfo xmlns:p15="http://schemas.microsoft.com/office/powerpoint/2012/main" xmlns="" userId="S-1-5-21-746137067-115176313-839522115-37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00"/>
    <a:srgbClr val="006666"/>
    <a:srgbClr val="0081C6"/>
    <a:srgbClr val="7F7F7F"/>
    <a:srgbClr val="4383EB"/>
    <a:srgbClr val="A50021"/>
    <a:srgbClr val="FFFF66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85" autoAdjust="0"/>
  </p:normalViewPr>
  <p:slideViewPr>
    <p:cSldViewPr snapToGrid="0" snapToObjects="1" showGuides="1">
      <p:cViewPr>
        <p:scale>
          <a:sx n="60" d="100"/>
          <a:sy n="60" d="100"/>
        </p:scale>
        <p:origin x="-84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024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uang\Desktop\HA\CRO\BioLegend\Neutrophil-calcu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Neutrophil</a:t>
            </a:r>
            <a:r>
              <a:rPr lang="en-US" sz="1800" dirty="0"/>
              <a:t> Infiltration in Air Pouch</a:t>
            </a:r>
          </a:p>
        </c:rich>
      </c:tx>
      <c:layout>
        <c:manualLayout>
          <c:xMode val="edge"/>
          <c:yMode val="edge"/>
          <c:x val="0.21667713213063614"/>
          <c:y val="1.461988640693610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'Summary-1'!$W$5</c:f>
              <c:strCache>
                <c:ptCount val="1"/>
                <c:pt idx="0">
                  <c:v>2 hours</c:v>
                </c:pt>
              </c:strCache>
            </c:strRef>
          </c:tx>
          <c:errBars>
            <c:errBarType val="plus"/>
            <c:errValType val="cust"/>
            <c:plus>
              <c:numRef>
                <c:f>'Summary-1'!$X$8:$AB$8</c:f>
                <c:numCache>
                  <c:formatCode>General</c:formatCode>
                  <c:ptCount val="5"/>
                  <c:pt idx="0">
                    <c:v>17490.027186020321</c:v>
                  </c:pt>
                  <c:pt idx="1">
                    <c:v>18568.325102581297</c:v>
                  </c:pt>
                  <c:pt idx="2">
                    <c:v>4882.1423596664144</c:v>
                  </c:pt>
                  <c:pt idx="3">
                    <c:v>6020.0302076237904</c:v>
                  </c:pt>
                  <c:pt idx="4">
                    <c:v>3838.083753088411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'Summary-1'!$X$4:$AB$4</c:f>
              <c:strCache>
                <c:ptCount val="5"/>
                <c:pt idx="0">
                  <c:v>PBS</c:v>
                </c:pt>
                <c:pt idx="1">
                  <c:v>LPS</c:v>
                </c:pt>
                <c:pt idx="2">
                  <c:v>rHuPH20</c:v>
                </c:pt>
                <c:pt idx="3">
                  <c:v>Select HA 250</c:v>
                </c:pt>
                <c:pt idx="4">
                  <c:v>HA 200</c:v>
                </c:pt>
              </c:strCache>
            </c:strRef>
          </c:cat>
          <c:val>
            <c:numRef>
              <c:f>'Summary-1'!$X$5:$AB$5</c:f>
              <c:numCache>
                <c:formatCode>General</c:formatCode>
                <c:ptCount val="5"/>
                <c:pt idx="0">
                  <c:v>28172.938933697609</c:v>
                </c:pt>
                <c:pt idx="1">
                  <c:v>41274.625164156176</c:v>
                </c:pt>
                <c:pt idx="2">
                  <c:v>14569.134200200449</c:v>
                </c:pt>
                <c:pt idx="3">
                  <c:v>9256.2987690419468</c:v>
                </c:pt>
                <c:pt idx="4">
                  <c:v>10908.993834742252</c:v>
                </c:pt>
              </c:numCache>
            </c:numRef>
          </c:val>
        </c:ser>
        <c:ser>
          <c:idx val="1"/>
          <c:order val="1"/>
          <c:tx>
            <c:strRef>
              <c:f>'Summary-1'!$W$6</c:f>
              <c:strCache>
                <c:ptCount val="1"/>
                <c:pt idx="0">
                  <c:v>8 hours</c:v>
                </c:pt>
              </c:strCache>
            </c:strRef>
          </c:tx>
          <c:errBars>
            <c:errBarType val="plus"/>
            <c:errValType val="cust"/>
            <c:plus>
              <c:numRef>
                <c:f>'Summary-1'!$X$9:$AB$9</c:f>
                <c:numCache>
                  <c:formatCode>General</c:formatCode>
                  <c:ptCount val="5"/>
                  <c:pt idx="0">
                    <c:v>4354.2067304112043</c:v>
                  </c:pt>
                  <c:pt idx="1">
                    <c:v>97460.491408309419</c:v>
                  </c:pt>
                  <c:pt idx="2">
                    <c:v>8751.9786810941823</c:v>
                  </c:pt>
                  <c:pt idx="3">
                    <c:v>31777.860270015673</c:v>
                  </c:pt>
                  <c:pt idx="4">
                    <c:v>4039.9708292292567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'Summary-1'!$X$4:$AB$4</c:f>
              <c:strCache>
                <c:ptCount val="5"/>
                <c:pt idx="0">
                  <c:v>PBS</c:v>
                </c:pt>
                <c:pt idx="1">
                  <c:v>LPS</c:v>
                </c:pt>
                <c:pt idx="2">
                  <c:v>rHuPH20</c:v>
                </c:pt>
                <c:pt idx="3">
                  <c:v>Select HA 250</c:v>
                </c:pt>
                <c:pt idx="4">
                  <c:v>HA 200</c:v>
                </c:pt>
              </c:strCache>
            </c:strRef>
          </c:cat>
          <c:val>
            <c:numRef>
              <c:f>'Summary-1'!$X$6:$AB$6</c:f>
              <c:numCache>
                <c:formatCode>General</c:formatCode>
                <c:ptCount val="5"/>
                <c:pt idx="0">
                  <c:v>10729.369410091129</c:v>
                </c:pt>
                <c:pt idx="1">
                  <c:v>409269.14503623324</c:v>
                </c:pt>
                <c:pt idx="2">
                  <c:v>21005.292663318924</c:v>
                </c:pt>
                <c:pt idx="3">
                  <c:v>47512.295409689323</c:v>
                </c:pt>
                <c:pt idx="4">
                  <c:v>15476.867966201</c:v>
                </c:pt>
              </c:numCache>
            </c:numRef>
          </c:val>
        </c:ser>
        <c:ser>
          <c:idx val="2"/>
          <c:order val="2"/>
          <c:tx>
            <c:strRef>
              <c:f>'Summary-1'!$W$7</c:f>
              <c:strCache>
                <c:ptCount val="1"/>
                <c:pt idx="0">
                  <c:v>24 hours</c:v>
                </c:pt>
              </c:strCache>
            </c:strRef>
          </c:tx>
          <c:errBars>
            <c:errBarType val="plus"/>
            <c:errValType val="cust"/>
            <c:plus>
              <c:numRef>
                <c:f>'Summary-1'!$X$10:$AB$10</c:f>
                <c:numCache>
                  <c:formatCode>General</c:formatCode>
                  <c:ptCount val="5"/>
                  <c:pt idx="0">
                    <c:v>564.46597485199629</c:v>
                  </c:pt>
                  <c:pt idx="1">
                    <c:v>12499.737675716169</c:v>
                  </c:pt>
                  <c:pt idx="2">
                    <c:v>755.81064905288986</c:v>
                  </c:pt>
                  <c:pt idx="3">
                    <c:v>2968.06507644565</c:v>
                  </c:pt>
                  <c:pt idx="4">
                    <c:v>3343.9587613540957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'Summary-1'!$X$4:$AB$4</c:f>
              <c:strCache>
                <c:ptCount val="5"/>
                <c:pt idx="0">
                  <c:v>PBS</c:v>
                </c:pt>
                <c:pt idx="1">
                  <c:v>LPS</c:v>
                </c:pt>
                <c:pt idx="2">
                  <c:v>rHuPH20</c:v>
                </c:pt>
                <c:pt idx="3">
                  <c:v>Select HA 250</c:v>
                </c:pt>
                <c:pt idx="4">
                  <c:v>HA 200</c:v>
                </c:pt>
              </c:strCache>
            </c:strRef>
          </c:cat>
          <c:val>
            <c:numRef>
              <c:f>'Summary-1'!$X$7:$AB$7</c:f>
              <c:numCache>
                <c:formatCode>General</c:formatCode>
                <c:ptCount val="5"/>
                <c:pt idx="0">
                  <c:v>3071.7551805156249</c:v>
                </c:pt>
                <c:pt idx="1">
                  <c:v>53153.982859981603</c:v>
                </c:pt>
                <c:pt idx="2">
                  <c:v>2365.791753756147</c:v>
                </c:pt>
                <c:pt idx="3">
                  <c:v>8309.5587767222551</c:v>
                </c:pt>
                <c:pt idx="4">
                  <c:v>8485.9432549578305</c:v>
                </c:pt>
              </c:numCache>
            </c:numRef>
          </c:val>
        </c:ser>
        <c:axId val="76527488"/>
        <c:axId val="76529024"/>
      </c:barChart>
      <c:catAx>
        <c:axId val="76527488"/>
        <c:scaling>
          <c:orientation val="minMax"/>
        </c:scaling>
        <c:axPos val="b"/>
        <c:numFmt formatCode="General" sourceLinked="0"/>
        <c:tickLblPos val="nextTo"/>
        <c:crossAx val="76529024"/>
        <c:crosses val="autoZero"/>
        <c:auto val="1"/>
        <c:lblAlgn val="ctr"/>
        <c:lblOffset val="100"/>
      </c:catAx>
      <c:valAx>
        <c:axId val="765290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Concentration (cells/ml)
</a:t>
                </a:r>
              </a:p>
            </c:rich>
          </c:tx>
          <c:layout/>
        </c:title>
        <c:numFmt formatCode="General" sourceLinked="1"/>
        <c:tickLblPos val="nextTo"/>
        <c:crossAx val="765274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7" tIns="45239" rIns="90477" bIns="45239" numCol="1" anchor="t" anchorCtr="0" compatLnSpc="1">
            <a:prstTxWarp prst="textNoShape">
              <a:avLst/>
            </a:prstTxWarp>
          </a:bodyPr>
          <a:lstStyle>
            <a:lvl1pPr>
              <a:defRPr sz="11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7" tIns="45239" rIns="90477" bIns="45239" numCol="1" anchor="t" anchorCtr="0" compatLnSpc="1">
            <a:prstTxWarp prst="textNoShape">
              <a:avLst/>
            </a:prstTxWarp>
          </a:bodyPr>
          <a:lstStyle>
            <a:lvl1pPr algn="r">
              <a:defRPr sz="11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7" tIns="45239" rIns="90477" bIns="45239" numCol="1" anchor="b" anchorCtr="0" compatLnSpc="1">
            <a:prstTxWarp prst="textNoShape">
              <a:avLst/>
            </a:prstTxWarp>
          </a:bodyPr>
          <a:lstStyle>
            <a:lvl1pPr>
              <a:defRPr sz="11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7" tIns="45239" rIns="90477" bIns="4523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413A4A1-9F9F-DE46-A4E6-2692AC3B3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944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6027" rIns="92050" bIns="46027" numCol="1" anchor="t" anchorCtr="0" compatLnSpc="1">
            <a:prstTxWarp prst="textNoShape">
              <a:avLst/>
            </a:prstTxWarp>
          </a:bodyPr>
          <a:lstStyle>
            <a:lvl1pPr defTabSz="920655">
              <a:defRPr sz="11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6027" rIns="92050" bIns="46027" numCol="1" anchor="t" anchorCtr="0" compatLnSpc="1">
            <a:prstTxWarp prst="textNoShape">
              <a:avLst/>
            </a:prstTxWarp>
          </a:bodyPr>
          <a:lstStyle>
            <a:lvl1pPr algn="r" defTabSz="920655">
              <a:defRPr sz="11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6027" rIns="92050" bIns="4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6027" rIns="92050" bIns="46027" numCol="1" anchor="b" anchorCtr="0" compatLnSpc="1">
            <a:prstTxWarp prst="textNoShape">
              <a:avLst/>
            </a:prstTxWarp>
          </a:bodyPr>
          <a:lstStyle>
            <a:lvl1pPr defTabSz="920655">
              <a:defRPr sz="11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6027" rIns="92050" bIns="46027" numCol="1" anchor="b" anchorCtr="0" compatLnSpc="1">
            <a:prstTxWarp prst="textNoShape">
              <a:avLst/>
            </a:prstTxWarp>
          </a:bodyPr>
          <a:lstStyle>
            <a:lvl1pPr algn="r" defTabSz="920655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3A692C-6F43-A940-A149-9ED987A3C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21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083EC-9411-489E-A61C-68F90DBE57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58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A672E-CA98-4512-B1C4-AA17CB3B365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102FE-44D7-4EA5-A8AA-7138A1C21A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90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2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2.pn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4.v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2.pn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2.png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6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2.png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vmlDrawing" Target="../drawings/vmlDrawing7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.png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vmlDrawing" Target="../drawings/vmlDrawing8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2.png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oleObject" Target="../embeddings/oleObject9.bin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vmlDrawing" Target="../drawings/vmlDrawing9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image" Target="../media/image2.png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1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image" Target="../media/image2.png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image" Target="../media/image2.png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2.png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image" Target="../media/image2.png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../media/image2.png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image" Target="../media/image2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image" Target="../media/image2.png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70651"/>
            <a:ext cx="1219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4" name="AutoShape 2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0719" name="think-cell Slide" r:id="rId6" imgW="0" imgH="0" progId="">
              <p:embed/>
            </p:oleObj>
          </a:graphicData>
        </a:graphic>
      </p:graphicFrame>
      <p:pic>
        <p:nvPicPr>
          <p:cNvPr id="5" name="Picture 3" descr="Halozyme%20Logo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2092" y="5345514"/>
            <a:ext cx="3697816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0" y="5029200"/>
            <a:ext cx="12192000" cy="1524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696A6C"/>
              </a:solidFill>
            </a:endParaRPr>
          </a:p>
        </p:txBody>
      </p:sp>
      <p:pic>
        <p:nvPicPr>
          <p:cNvPr id="7" name="Picture 9" descr="blu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5875"/>
            <a:ext cx="12192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5029200"/>
            <a:ext cx="12192000" cy="1524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696A6C"/>
              </a:solidFill>
            </a:endParaRPr>
          </a:p>
        </p:txBody>
      </p:sp>
      <p:pic>
        <p:nvPicPr>
          <p:cNvPr id="9" name="Picture 28" descr="blue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5875"/>
            <a:ext cx="12192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8443" y="3690938"/>
            <a:ext cx="7258756" cy="1490662"/>
          </a:xfrm>
        </p:spPr>
        <p:txBody>
          <a:bodyPr>
            <a:normAutofit/>
          </a:bodyPr>
          <a:lstStyle>
            <a:lvl1pPr marL="0" indent="0" algn="l">
              <a:lnSpc>
                <a:spcPts val="2280"/>
              </a:lnSpc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45811" y="381000"/>
            <a:ext cx="7139788" cy="3113088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42005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45077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48149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54293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59413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60437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61461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63509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64533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09941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260352" y="1100668"/>
            <a:ext cx="11322049" cy="502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7CEB3-C3AD-2B48-97D0-81C2D16069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13013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79566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80578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14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81602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0515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340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34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0515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0515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241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C289ED-820C-464B-A7F7-C4E3EDAD6CE9}" type="slidenum">
              <a:rPr lang="en-US" sz="2000" smtClean="0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4966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038"/>
            <a:ext cx="6705600" cy="639762"/>
          </a:xfrm>
        </p:spPr>
        <p:txBody>
          <a:bodyPr anchor="t">
            <a:no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0515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340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34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0515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0515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241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C289ED-820C-464B-A7F7-C4E3EDAD6CE9}" type="slidenum">
              <a:rPr lang="en-US" sz="1600" smtClean="0">
                <a:solidFill>
                  <a:prstClr val="white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4966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23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82626" name="think-cell Slide" r:id="rId13" imgW="0" imgH="0" progId="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ight Triangle 4"/>
          <p:cNvSpPr/>
          <p:nvPr>
            <p:custDataLst>
              <p:tags r:id="rId3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ight Triangle 7"/>
          <p:cNvSpPr/>
          <p:nvPr>
            <p:custDataLst>
              <p:tags r:id="rId6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77669-C7A1-41F3-8758-7AC2E79B4E07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>
          <a:xfrm>
            <a:off x="0" y="6561138"/>
            <a:ext cx="12192000" cy="304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Triangle 12"/>
          <p:cNvSpPr/>
          <p:nvPr userDrawn="1">
            <p:custDataLst>
              <p:tags r:id="rId8"/>
            </p:custDataLst>
          </p:nvPr>
        </p:nvSpPr>
        <p:spPr>
          <a:xfrm rot="10800000">
            <a:off x="8940800" y="6557963"/>
            <a:ext cx="508000" cy="304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>
          <a:xfrm>
            <a:off x="9448800" y="6557963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>
            <p:custDataLst>
              <p:tags r:id="rId10"/>
            </p:custDataLst>
          </p:nvPr>
        </p:nvSpPr>
        <p:spPr>
          <a:xfrm>
            <a:off x="9550400" y="6561138"/>
            <a:ext cx="26416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ight Triangle 15"/>
          <p:cNvSpPr/>
          <p:nvPr userDrawn="1">
            <p:custDataLst>
              <p:tags r:id="rId11"/>
            </p:custDataLst>
          </p:nvPr>
        </p:nvSpPr>
        <p:spPr>
          <a:xfrm rot="10800000">
            <a:off x="9042400" y="6561138"/>
            <a:ext cx="508000" cy="304800"/>
          </a:xfrm>
          <a:prstGeom prst="rtTriangle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 userDrawn="1"/>
        </p:nvSpPr>
        <p:spPr>
          <a:xfrm>
            <a:off x="9199033" y="6523039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2856C7-6D64-4876-93E3-8A3A87B54F65}" type="slidenum">
              <a:rPr lang="en-US" sz="20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92785" y="6605589"/>
            <a:ext cx="123824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61600" cy="639762"/>
          </a:xfrm>
        </p:spPr>
        <p:txBody>
          <a:bodyPr anchor="t"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260351" y="1100668"/>
            <a:ext cx="11654367" cy="502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7CEB3-C3AD-2B48-97D0-81C2D16069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1915431" y="1563687"/>
            <a:ext cx="8361139" cy="4151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47CEB3-C3AD-2B48-97D0-81C2D16069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>
            <p:custDataLst>
              <p:tags r:id="rId1"/>
            </p:custDataLst>
          </p:nvPr>
        </p:nvSpPr>
        <p:spPr>
          <a:xfrm>
            <a:off x="0" y="5422900"/>
            <a:ext cx="12192000" cy="1447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5181600"/>
            <a:ext cx="121920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8400" y="5638800"/>
            <a:ext cx="4489451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0" y="5181600"/>
            <a:ext cx="121920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7CEB3-C3AD-2B48-97D0-81C2D16069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5422900"/>
            <a:ext cx="12192000" cy="144780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5181600"/>
            <a:ext cx="121920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8400" y="5638800"/>
            <a:ext cx="4489451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0" y="5181600"/>
            <a:ext cx="12192000" cy="304800"/>
          </a:xfrm>
          <a:prstGeom prst="rect">
            <a:avLst/>
          </a:prstGeom>
          <a:solidFill>
            <a:srgbClr val="69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 bwMode="auto">
          <a:xfrm>
            <a:off x="260351" y="1100668"/>
            <a:ext cx="11654367" cy="39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7CEB3-C3AD-2B48-97D0-81C2D16069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352" y="1100139"/>
            <a:ext cx="5721857" cy="5026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984" y="1100139"/>
            <a:ext cx="5655733" cy="5026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7CEB3-C3AD-2B48-97D0-81C2D16069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1" y="1111773"/>
            <a:ext cx="5718048" cy="387484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49" y="1543353"/>
            <a:ext cx="5718048" cy="44611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984" y="1111773"/>
            <a:ext cx="5655733" cy="387484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984" y="1543352"/>
            <a:ext cx="5655733" cy="446119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7CEB3-C3AD-2B48-97D0-81C2D16069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alozyme Base.jpg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0" y="6545264"/>
            <a:ext cx="12192000" cy="326915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0351" y="58739"/>
            <a:ext cx="10898716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0352" y="1100139"/>
            <a:ext cx="11322049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379201" y="76201"/>
            <a:ext cx="6307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260351" y="949325"/>
            <a:ext cx="116459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6538913"/>
            <a:ext cx="38608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11379199" y="6545264"/>
            <a:ext cx="630767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147CEB3-C3AD-2B48-97D0-81C2D1606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7" r:id="rId1"/>
    <p:sldLayoutId id="2147487058" r:id="rId2"/>
    <p:sldLayoutId id="2147487059" r:id="rId3"/>
    <p:sldLayoutId id="2147487063" r:id="rId4"/>
    <p:sldLayoutId id="2147487060" r:id="rId5"/>
    <p:sldLayoutId id="2147487061" r:id="rId6"/>
    <p:sldLayoutId id="2147487062" r:id="rId7"/>
    <p:sldLayoutId id="2147487055" r:id="rId8"/>
    <p:sldLayoutId id="2147487064" r:id="rId9"/>
    <p:sldLayoutId id="2147487066" r:id="rId10"/>
    <p:sldLayoutId id="2147487069" r:id="rId11"/>
    <p:sldLayoutId id="2147487072" r:id="rId12"/>
    <p:sldLayoutId id="2147487078" r:id="rId13"/>
    <p:sldLayoutId id="2147487083" r:id="rId14"/>
    <p:sldLayoutId id="2147487084" r:id="rId15"/>
    <p:sldLayoutId id="2147487085" r:id="rId16"/>
    <p:sldLayoutId id="2147487087" r:id="rId17"/>
    <p:sldLayoutId id="2147487088" r:id="rId18"/>
    <p:sldLayoutId id="2147487132" r:id="rId19"/>
    <p:sldLayoutId id="2147487135" r:id="rId20"/>
    <p:sldLayoutId id="2147487136" r:id="rId21"/>
    <p:sldLayoutId id="2147487138" r:id="rId22"/>
    <p:sldLayoutId id="2147487139" r:id="rId23"/>
    <p:sldLayoutId id="2147487140" r:id="rId2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2475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1pPr>
      <a:lvl2pPr algn="l" rtl="0" eaLnBrk="1" fontAlgn="base" hangingPunct="1">
        <a:lnSpc>
          <a:spcPts val="2475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7" charset="-128"/>
          <a:cs typeface="Arial" charset="0"/>
        </a:defRPr>
      </a:lvl2pPr>
      <a:lvl3pPr algn="l" rtl="0" eaLnBrk="1" fontAlgn="base" hangingPunct="1">
        <a:lnSpc>
          <a:spcPts val="2475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7" charset="-128"/>
          <a:cs typeface="Arial" charset="0"/>
        </a:defRPr>
      </a:lvl3pPr>
      <a:lvl4pPr algn="l" rtl="0" eaLnBrk="1" fontAlgn="base" hangingPunct="1">
        <a:lnSpc>
          <a:spcPts val="2475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7" charset="-128"/>
          <a:cs typeface="Arial" charset="0"/>
        </a:defRPr>
      </a:lvl4pPr>
      <a:lvl5pPr algn="l" rtl="0" eaLnBrk="1" fontAlgn="base" hangingPunct="1">
        <a:lnSpc>
          <a:spcPts val="2475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7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spcBef>
          <a:spcPts val="900"/>
        </a:spcBef>
        <a:spcAft>
          <a:spcPct val="0"/>
        </a:spcAft>
        <a:buFont typeface="Arial" pitchFamily="-107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1pPr>
      <a:lvl2pPr marL="684213" indent="-227013" algn="l" rtl="0" eaLnBrk="1" fontAlgn="base" hangingPunct="1">
        <a:spcBef>
          <a:spcPts val="900"/>
        </a:spcBef>
        <a:spcAft>
          <a:spcPct val="0"/>
        </a:spcAft>
        <a:buFont typeface="Arial" pitchFamily="-107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087438" indent="-176213" algn="l" rtl="0" eaLnBrk="1" fontAlgn="base" hangingPunct="1">
        <a:spcBef>
          <a:spcPts val="900"/>
        </a:spcBef>
        <a:spcAft>
          <a:spcPct val="0"/>
        </a:spcAft>
        <a:buFont typeface="Arial" pitchFamily="-107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543050" indent="-171450" algn="l" rtl="0" eaLnBrk="1" fontAlgn="base" hangingPunct="1">
        <a:spcBef>
          <a:spcPts val="900"/>
        </a:spcBef>
        <a:spcAft>
          <a:spcPct val="0"/>
        </a:spcAft>
        <a:buFont typeface="Arial" pitchFamily="-107" charset="0"/>
        <a:buChar char="–"/>
        <a:defRPr sz="1600" kern="12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1998663" indent="-169863" algn="l" rtl="0" eaLnBrk="1" fontAlgn="base" hangingPunct="1">
        <a:spcBef>
          <a:spcPts val="900"/>
        </a:spcBef>
        <a:spcAft>
          <a:spcPct val="0"/>
        </a:spcAft>
        <a:buFont typeface="Arial" pitchFamily="-107" charset="0"/>
        <a:buChar char="»"/>
        <a:defRPr sz="1600" kern="12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7744" y="1455141"/>
            <a:ext cx="8144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Hyaluronidase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Hyaluronan</a:t>
            </a:r>
            <a:r>
              <a:rPr lang="en-US" sz="2800" b="1" dirty="0" smtClean="0">
                <a:solidFill>
                  <a:srgbClr val="FFFF00"/>
                </a:solidFill>
              </a:rPr>
              <a:t> and Inflammation: Answers from the air pouch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744" y="2966900"/>
            <a:ext cx="392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John </a:t>
            </a:r>
            <a:r>
              <a:rPr lang="en-US" b="1" dirty="0" smtClean="0">
                <a:solidFill>
                  <a:srgbClr val="FFFF00"/>
                </a:solidFill>
              </a:rPr>
              <a:t>Huang, Ph.D.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9974" y="225176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Air Pouch Model of inflammation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2370" t="10735" r="30262" b="75933"/>
          <a:stretch>
            <a:fillRect/>
          </a:stretch>
        </p:blipFill>
        <p:spPr bwMode="auto">
          <a:xfrm>
            <a:off x="2724885" y="3796146"/>
            <a:ext cx="6059057" cy="2507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5182875" y="4329171"/>
            <a:ext cx="1611909" cy="6385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1627" y="1075955"/>
            <a:ext cx="318986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 stimulation: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LPS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rHuPH20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LMW HA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Sigma </a:t>
            </a:r>
            <a:r>
              <a:rPr lang="en-US" dirty="0" err="1" smtClean="0">
                <a:solidFill>
                  <a:srgbClr val="0000FF"/>
                </a:solidFill>
              </a:rPr>
              <a:t>Hyal</a:t>
            </a:r>
            <a:r>
              <a:rPr lang="en-US" dirty="0" smtClean="0">
                <a:solidFill>
                  <a:srgbClr val="0000FF"/>
                </a:solidFill>
              </a:rPr>
              <a:t> type I-S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Sigma </a:t>
            </a:r>
            <a:r>
              <a:rPr lang="en-US" dirty="0" err="1" smtClean="0">
                <a:solidFill>
                  <a:srgbClr val="0000FF"/>
                </a:solidFill>
              </a:rPr>
              <a:t>Hyal</a:t>
            </a:r>
            <a:r>
              <a:rPr lang="en-US" dirty="0" smtClean="0">
                <a:solidFill>
                  <a:srgbClr val="0000FF"/>
                </a:solidFill>
              </a:rPr>
              <a:t> type IV-S</a:t>
            </a:r>
          </a:p>
        </p:txBody>
      </p:sp>
      <p:cxnSp>
        <p:nvCxnSpPr>
          <p:cNvPr id="19" name="Straight Arrow Connector 18"/>
          <p:cNvCxnSpPr>
            <a:stCxn id="13" idx="3"/>
          </p:cNvCxnSpPr>
          <p:nvPr/>
        </p:nvCxnSpPr>
        <p:spPr>
          <a:xfrm>
            <a:off x="3461488" y="2230117"/>
            <a:ext cx="2163700" cy="252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479628" y="2230117"/>
            <a:ext cx="1548275" cy="2244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740869" y="2729378"/>
            <a:ext cx="1813034" cy="2029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27903" y="1075955"/>
            <a:ext cx="41640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APE analysis: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85D8A"/>
                </a:solidFill>
              </a:rPr>
              <a:t>Cytokines/</a:t>
            </a:r>
            <a:r>
              <a:rPr lang="en-US" dirty="0" err="1" smtClean="0">
                <a:solidFill>
                  <a:srgbClr val="385D8A"/>
                </a:solidFill>
              </a:rPr>
              <a:t>Chemokines</a:t>
            </a:r>
            <a:endParaRPr lang="en-US" dirty="0" smtClean="0">
              <a:solidFill>
                <a:srgbClr val="385D8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85D8A"/>
                </a:solidFill>
              </a:rPr>
              <a:t>AP infiltrating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 l="21780"/>
          <a:stretch>
            <a:fillRect/>
          </a:stretch>
        </p:blipFill>
        <p:spPr bwMode="auto">
          <a:xfrm>
            <a:off x="314616" y="1729877"/>
            <a:ext cx="10899258" cy="370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 l="21780" t="46104"/>
          <a:stretch>
            <a:fillRect/>
          </a:stretch>
        </p:blipFill>
        <p:spPr bwMode="auto">
          <a:xfrm>
            <a:off x="330872" y="1746040"/>
            <a:ext cx="10899258" cy="37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 cstate="print"/>
          <a:srcRect l="21906" t="64208"/>
          <a:stretch>
            <a:fillRect/>
          </a:stretch>
        </p:blipFill>
        <p:spPr bwMode="auto">
          <a:xfrm>
            <a:off x="330872" y="1842379"/>
            <a:ext cx="10881704" cy="359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304800" y="192968"/>
            <a:ext cx="10261600" cy="639762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Neither LMW HA nor rHuPH20 stimulated cytokine/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chemokine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production in the air pouch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207606" y="2431296"/>
            <a:ext cx="289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Fold (over control)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930400" y="1481328"/>
          <a:ext cx="80264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76800" y="224332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799" y="256032"/>
            <a:ext cx="10825655" cy="639762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Neither LMW HA nor rHuPH20 induced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neutrophil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influx into the air pouch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9" y="1502664"/>
            <a:ext cx="57668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82880"/>
            <a:ext cx="10261600" cy="639762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Hyal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type I-S and IV-S are pro-inflammatory in vivo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191" y="1610514"/>
            <a:ext cx="5706809" cy="438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1" y="2221992"/>
          <a:ext cx="8737599" cy="2468880"/>
        </p:xfrm>
        <a:graphic>
          <a:graphicData uri="http://schemas.openxmlformats.org/drawingml/2006/table">
            <a:tbl>
              <a:tblPr/>
              <a:tblGrid>
                <a:gridCol w="3619911"/>
                <a:gridCol w="2558844"/>
                <a:gridCol w="2558844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Reagent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Endotoxin (EU/ml)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Stimulation of Inflammation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PBS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&lt;0.1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LPS (1 ug/ml)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3905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rHuPH20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2,400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U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/ml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&lt;0.1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Hyal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type I-S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(2,400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U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/ml)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34.7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Hyal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type IV-S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(2,400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U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/ml)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234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Select-HA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250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(500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/ml)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HA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200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(500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/ml)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&lt;0.1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7264"/>
            <a:ext cx="10261600" cy="639762"/>
          </a:xfrm>
        </p:spPr>
        <p:txBody>
          <a:bodyPr/>
          <a:lstStyle/>
          <a:p>
            <a:r>
              <a:rPr lang="en-US" sz="2400" dirty="0" err="1" smtClean="0" bmk="_Toc343156424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Endotoxin</a:t>
            </a:r>
            <a:r>
              <a:rPr lang="en-US" sz="2400" dirty="0" smtClean="0" bmk="_Toc343156424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 Level in the Test Reagents correlates with inflammation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5988" y="1250268"/>
            <a:ext cx="41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prstClr val="black"/>
                </a:solidFill>
              </a:rPr>
              <a:t>Cell Count in the Air Pouch </a:t>
            </a:r>
            <a:r>
              <a:rPr lang="en-US" b="1" dirty="0" err="1" smtClean="0">
                <a:solidFill>
                  <a:prstClr val="black"/>
                </a:solidFill>
              </a:rPr>
              <a:t>Exudate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50521" y="355195"/>
            <a:ext cx="11059063" cy="519319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Depletion of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Endotoxin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Reduced the Pro-inflammatory Activity of BTHs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46013" y="2641588"/>
            <a:ext cx="344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2"/>
                </a:solidFill>
              </a:rPr>
              <a:t>Endotoxin</a:t>
            </a:r>
            <a:r>
              <a:rPr lang="en-US" b="1" dirty="0" smtClean="0">
                <a:solidFill>
                  <a:schemeClr val="tx2"/>
                </a:solidFill>
              </a:rPr>
              <a:t> depleted BTH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406" y="5526792"/>
            <a:ext cx="108215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Endotoxin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one of the pro-inflammatory components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type I-S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Endotoxin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major pro-inflammatory component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type IV-S</a:t>
            </a:r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/>
          <a:srcRect b="37701"/>
          <a:stretch>
            <a:fillRect/>
          </a:stretch>
        </p:blipFill>
        <p:spPr bwMode="auto">
          <a:xfrm>
            <a:off x="156007" y="1657655"/>
            <a:ext cx="7962900" cy="30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506652" y="2052537"/>
            <a:ext cx="894945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521389" y="2101174"/>
            <a:ext cx="350196" cy="233464"/>
          </a:xfrm>
          <a:prstGeom prst="rect">
            <a:avLst/>
          </a:prstGeom>
          <a:solidFill>
            <a:srgbClr val="29837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17063" y="2710774"/>
            <a:ext cx="350196" cy="233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 l="61619" t="45048" r="34797" b="50820"/>
          <a:stretch>
            <a:fillRect/>
          </a:stretch>
        </p:blipFill>
        <p:spPr bwMode="auto">
          <a:xfrm>
            <a:off x="8560300" y="2733473"/>
            <a:ext cx="285344" cy="204281"/>
          </a:xfrm>
          <a:prstGeom prst="rect">
            <a:avLst/>
          </a:prstGeom>
          <a:solidFill>
            <a:srgbClr val="29837A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344433" y="2038491"/>
            <a:ext cx="1701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2"/>
                </a:solidFill>
              </a:rPr>
              <a:t>BTH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0116" y="4671444"/>
            <a:ext cx="144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2"/>
                </a:solidFill>
              </a:rPr>
              <a:t>PBS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3362" y="4648741"/>
            <a:ext cx="183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2"/>
                </a:solidFill>
              </a:rPr>
              <a:t>Hyal</a:t>
            </a:r>
            <a:r>
              <a:rPr lang="en-US" b="1" dirty="0" smtClean="0">
                <a:solidFill>
                  <a:schemeClr val="tx2"/>
                </a:solidFill>
              </a:rPr>
              <a:t> type I-S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53479" y="4645497"/>
            <a:ext cx="2062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2"/>
                </a:solidFill>
              </a:rPr>
              <a:t>Hyal</a:t>
            </a:r>
            <a:r>
              <a:rPr lang="en-US" b="1" dirty="0" smtClean="0">
                <a:solidFill>
                  <a:schemeClr val="tx2"/>
                </a:solidFill>
              </a:rPr>
              <a:t> type IV-S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518047" y="2049294"/>
            <a:ext cx="1607" cy="1485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84706" y="2048204"/>
            <a:ext cx="4199" cy="1496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51873" y="4216509"/>
            <a:ext cx="1464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* p&lt;0.05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779842" y="1761898"/>
            <a:ext cx="146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8501093" y="3143502"/>
          <a:ext cx="3485067" cy="731520"/>
        </p:xfrm>
        <a:graphic>
          <a:graphicData uri="http://schemas.openxmlformats.org/drawingml/2006/table">
            <a:tbl>
              <a:tblPr/>
              <a:tblGrid>
                <a:gridCol w="1818948"/>
                <a:gridCol w="1666119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Endotoxin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Hyal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type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I-S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0.29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U/mg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Hyal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type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IV-S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0.31 U/mg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75912" y="3284967"/>
            <a:ext cx="2438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75912" y="3563889"/>
            <a:ext cx="2438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75912" y="3877315"/>
            <a:ext cx="2438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75912" y="4215185"/>
            <a:ext cx="2438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75912" y="4860723"/>
            <a:ext cx="2438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75912" y="2723397"/>
            <a:ext cx="2438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75912" y="2596875"/>
            <a:ext cx="2438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/>
          <p:nvPr/>
        </p:nvSpPr>
        <p:spPr>
          <a:xfrm>
            <a:off x="303753" y="2463651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250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kDa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303753" y="2598799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148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kDa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303753" y="3134491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98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kDa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303753" y="3439291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64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kDa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303753" y="3726839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kDa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303753" y="4048891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kDa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303753" y="4750020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kDa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 rot="18900000" flipH="1">
            <a:off x="1962179" y="2130488"/>
            <a:ext cx="1013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rHuPH20 </a:t>
            </a:r>
          </a:p>
        </p:txBody>
      </p:sp>
      <p:sp>
        <p:nvSpPr>
          <p:cNvPr id="20" name="TextBox 24"/>
          <p:cNvSpPr txBox="1"/>
          <p:nvPr/>
        </p:nvSpPr>
        <p:spPr>
          <a:xfrm rot="18900000" flipH="1">
            <a:off x="2547398" y="2050577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Hyal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type I-S </a:t>
            </a:r>
          </a:p>
        </p:txBody>
      </p:sp>
      <p:sp>
        <p:nvSpPr>
          <p:cNvPr id="21" name="TextBox 25"/>
          <p:cNvSpPr txBox="1"/>
          <p:nvPr/>
        </p:nvSpPr>
        <p:spPr>
          <a:xfrm rot="18900000" flipH="1">
            <a:off x="3115014" y="2020539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Hyal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type IV-S </a:t>
            </a:r>
          </a:p>
        </p:txBody>
      </p:sp>
      <p:pic>
        <p:nvPicPr>
          <p:cNvPr id="22" name="Picture 21" descr="staining cz121712 gel 2.tif"/>
          <p:cNvPicPr>
            <a:picLocks noChangeAspect="1"/>
          </p:cNvPicPr>
          <p:nvPr/>
        </p:nvPicPr>
        <p:blipFill>
          <a:blip r:embed="rId2" cstate="print"/>
          <a:srcRect l="55498" t="26304" r="18098" b="24767"/>
          <a:stretch>
            <a:fillRect/>
          </a:stretch>
        </p:blipFill>
        <p:spPr>
          <a:xfrm>
            <a:off x="1340843" y="2510557"/>
            <a:ext cx="2465808" cy="256032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304800" y="121920"/>
            <a:ext cx="10261600" cy="639762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Many other proteins may also contribute to the pro-inflammatory activity of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Hyal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type I-S and IV-S.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2416" y="1350997"/>
            <a:ext cx="67177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-55563"/>
            <a:r>
              <a:rPr lang="en-US" sz="2800" b="1" dirty="0" smtClean="0"/>
              <a:t>Summary</a:t>
            </a:r>
          </a:p>
          <a:p>
            <a:pPr marL="55563" indent="-55563">
              <a:buFont typeface="Arial" pitchFamily="34" charset="0"/>
              <a:buChar char="•"/>
            </a:pPr>
            <a:endParaRPr lang="en-US" dirty="0" smtClean="0"/>
          </a:p>
          <a:p>
            <a:pPr marL="55563" indent="-55563">
              <a:buFont typeface="Arial" pitchFamily="34" charset="0"/>
              <a:buChar char="•"/>
            </a:pPr>
            <a:r>
              <a:rPr lang="en-US" dirty="0" smtClean="0"/>
              <a:t>rHuPH20</a:t>
            </a:r>
            <a:r>
              <a:rPr lang="en-US" dirty="0" smtClean="0"/>
              <a:t>, and its catabolic product LMW HA, do not stimulate inflammation in models evaluated</a:t>
            </a:r>
          </a:p>
          <a:p>
            <a:pPr marL="55563" indent="-55563">
              <a:buFont typeface="Arial" pitchFamily="34" charset="0"/>
              <a:buChar char="•"/>
            </a:pPr>
            <a:endParaRPr lang="en-US" dirty="0" smtClean="0"/>
          </a:p>
          <a:p>
            <a:pPr marL="55563" indent="-55563">
              <a:buFont typeface="Arial" pitchFamily="34" charset="0"/>
              <a:buChar char="•"/>
            </a:pPr>
            <a:r>
              <a:rPr lang="en-US" dirty="0" smtClean="0"/>
              <a:t>Bovine </a:t>
            </a:r>
            <a:r>
              <a:rPr lang="en-US" dirty="0" smtClean="0"/>
              <a:t>testis </a:t>
            </a:r>
            <a:r>
              <a:rPr lang="en-US" dirty="0" err="1" smtClean="0"/>
              <a:t>hyaluronidases</a:t>
            </a:r>
            <a:r>
              <a:rPr lang="en-US" dirty="0" smtClean="0"/>
              <a:t> (commercial source) stimulate inflammation</a:t>
            </a:r>
          </a:p>
          <a:p>
            <a:pPr marL="55563" indent="-55563">
              <a:buFont typeface="Arial" pitchFamily="34" charset="0"/>
              <a:buChar char="•"/>
            </a:pPr>
            <a:endParaRPr lang="en-US" dirty="0" smtClean="0"/>
          </a:p>
          <a:p>
            <a:pPr marL="55563" indent="-55563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endotoxin</a:t>
            </a:r>
            <a:r>
              <a:rPr lang="en-US" dirty="0" smtClean="0"/>
              <a:t> (and possibly other protein contents) but not the </a:t>
            </a:r>
            <a:r>
              <a:rPr lang="en-US" dirty="0" err="1" smtClean="0"/>
              <a:t>hyaluronidase</a:t>
            </a:r>
            <a:r>
              <a:rPr lang="en-US" dirty="0" smtClean="0"/>
              <a:t> activity </a:t>
            </a:r>
            <a:r>
              <a:rPr lang="en-US" dirty="0" smtClean="0"/>
              <a:t>are the </a:t>
            </a:r>
            <a:r>
              <a:rPr lang="en-US" dirty="0" smtClean="0"/>
              <a:t>contributing components in bovine testicular </a:t>
            </a:r>
            <a:r>
              <a:rPr lang="en-US" dirty="0" err="1" smtClean="0"/>
              <a:t>hyaluronidases</a:t>
            </a:r>
            <a:r>
              <a:rPr lang="en-US" dirty="0" smtClean="0"/>
              <a:t> that induces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huang\Desktop\HA\Halozyme publications\John Huang\JI submission\Huang_JI_Covver_2014-05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7635" y="1008413"/>
            <a:ext cx="4993420" cy="55152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1433" y="230832"/>
            <a:ext cx="1074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-58738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rHuPH20 and LMW HA are not pro-inflammatory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15" y="1401004"/>
            <a:ext cx="6450662" cy="241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04521" y="4474464"/>
            <a:ext cx="4701335" cy="12003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8738" indent="-58738"/>
            <a:r>
              <a:rPr lang="en-US" b="1" dirty="0" err="1" smtClean="0"/>
              <a:t>HyQvia</a:t>
            </a:r>
            <a:r>
              <a:rPr lang="en-US" b="1" baseline="30000" dirty="0" smtClean="0"/>
              <a:t>®</a:t>
            </a:r>
          </a:p>
          <a:p>
            <a:pPr marL="58738" indent="-58738"/>
            <a:r>
              <a:rPr lang="en-US" b="1" dirty="0" smtClean="0"/>
              <a:t>FDA BPAC meeting: 7/31/2014</a:t>
            </a:r>
          </a:p>
          <a:p>
            <a:pPr marL="58738" indent="-58738"/>
            <a:r>
              <a:rPr lang="en-US" b="1" dirty="0" smtClean="0"/>
              <a:t>FDA approval:           9/12/2014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-64000"/>
          </a:blip>
          <a:srcRect/>
          <a:stretch>
            <a:fillRect/>
          </a:stretch>
        </p:blipFill>
        <p:spPr bwMode="auto">
          <a:xfrm>
            <a:off x="0" y="2"/>
            <a:ext cx="121920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03200" y="601663"/>
            <a:ext cx="1178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Acknowledgements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2892133" y="1985576"/>
            <a:ext cx="311592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Michael </a:t>
            </a:r>
            <a:r>
              <a:rPr lang="en-US" b="1" dirty="0"/>
              <a:t>Shepard</a:t>
            </a:r>
          </a:p>
          <a:p>
            <a:r>
              <a:rPr lang="en-US" dirty="0"/>
              <a:t>Gregory </a:t>
            </a:r>
            <a:r>
              <a:rPr lang="en-US" dirty="0" smtClean="0"/>
              <a:t>Frost</a:t>
            </a:r>
          </a:p>
          <a:p>
            <a:r>
              <a:rPr lang="en-US" dirty="0" smtClean="0"/>
              <a:t>Dan Maneval</a:t>
            </a:r>
          </a:p>
          <a:p>
            <a:r>
              <a:rPr lang="en-US" dirty="0" smtClean="0"/>
              <a:t>Paula Lapinskas</a:t>
            </a:r>
          </a:p>
          <a:p>
            <a:r>
              <a:rPr lang="en-US" dirty="0" smtClean="0"/>
              <a:t>Gilbert Keller</a:t>
            </a:r>
          </a:p>
          <a:p>
            <a:r>
              <a:rPr lang="en-US" dirty="0" smtClean="0"/>
              <a:t>Curt Thompson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87060" y="1987860"/>
            <a:ext cx="31159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Chunmei Zhao</a:t>
            </a:r>
          </a:p>
          <a:p>
            <a:r>
              <a:rPr lang="en-US" b="1" dirty="0" smtClean="0"/>
              <a:t>Yanling Chen</a:t>
            </a:r>
          </a:p>
          <a:p>
            <a:r>
              <a:rPr lang="en-US" b="1" dirty="0" smtClean="0"/>
              <a:t>Jessica Cowell</a:t>
            </a:r>
          </a:p>
          <a:p>
            <a:r>
              <a:rPr lang="en-US" dirty="0" smtClean="0"/>
              <a:t>Lei Huang</a:t>
            </a:r>
          </a:p>
          <a:p>
            <a:r>
              <a:rPr lang="en-US" dirty="0" smtClean="0"/>
              <a:t>Marie Printz</a:t>
            </a:r>
          </a:p>
          <a:p>
            <a:r>
              <a:rPr lang="en-US" dirty="0" smtClean="0"/>
              <a:t>Anne Kultti</a:t>
            </a:r>
          </a:p>
          <a:p>
            <a:r>
              <a:rPr lang="en-US" dirty="0" smtClean="0"/>
              <a:t>Susan Zimmerman</a:t>
            </a:r>
          </a:p>
          <a:p>
            <a:r>
              <a:rPr lang="en-US" dirty="0" smtClean="0"/>
              <a:t>Steve Rowe</a:t>
            </a:r>
          </a:p>
          <a:p>
            <a:r>
              <a:rPr lang="en-US" dirty="0" smtClean="0"/>
              <a:t>Rebecca Simons</a:t>
            </a:r>
          </a:p>
          <a:p>
            <a:r>
              <a:rPr lang="en-US" dirty="0" smtClean="0"/>
              <a:t>Gina Wei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83788"/>
            <a:ext cx="10261600" cy="639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276" y="2167595"/>
            <a:ext cx="8811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Background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HA, rHuPH20 &amp; </a:t>
            </a:r>
            <a:r>
              <a:rPr lang="en-US" b="1" dirty="0" err="1" smtClean="0"/>
              <a:t>Enhanze</a:t>
            </a:r>
            <a:r>
              <a:rPr lang="en-US" b="1" dirty="0" smtClean="0"/>
              <a:t> technology for drug delivery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Studies on HA and rHuPH20 in inflammation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In vitro: HA-TLR interaction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In vivo: Air pouch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6097106" y="1230453"/>
            <a:ext cx="5384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tabLst>
                <a:tab pos="119063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Polysaccharide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charset="0"/>
              <a:buChar char="•"/>
              <a:tabLst>
                <a:tab pos="119063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Negatively charged and hydrophilic</a:t>
            </a:r>
            <a:endParaRPr lang="en-US" sz="1800" dirty="0">
              <a:solidFill>
                <a:srgbClr val="000000"/>
              </a:solidFill>
            </a:endParaRPr>
          </a:p>
          <a:p>
            <a:pPr marL="342900" indent="-342900" algn="just">
              <a:buFont typeface="Arial" charset="0"/>
              <a:buChar char="•"/>
              <a:tabLst>
                <a:tab pos="119063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Forms viscous hydrated </a:t>
            </a:r>
            <a:r>
              <a:rPr lang="en-US" sz="1800" dirty="0" smtClean="0">
                <a:solidFill>
                  <a:srgbClr val="000000"/>
                </a:solidFill>
              </a:rPr>
              <a:t>gel in ECM</a:t>
            </a:r>
          </a:p>
          <a:p>
            <a:pPr marL="342900" indent="-342900" algn="just">
              <a:buFont typeface="Arial" charset="0"/>
              <a:buChar char="•"/>
              <a:tabLst>
                <a:tab pos="119063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HA + collagens (and other ECM proteins) form semi-permeable matrix between cells</a:t>
            </a:r>
          </a:p>
          <a:p>
            <a:pPr marL="342900" indent="-342900" algn="just">
              <a:buFont typeface="Arial" charset="0"/>
              <a:buChar char="•"/>
              <a:tabLst>
                <a:tab pos="119063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~15 g HA in an adult human being, with ~5 g turned over daily</a:t>
            </a:r>
          </a:p>
        </p:txBody>
      </p:sp>
      <p:sp>
        <p:nvSpPr>
          <p:cNvPr id="15363" name="Title 6"/>
          <p:cNvSpPr>
            <a:spLocks noGrp="1"/>
          </p:cNvSpPr>
          <p:nvPr>
            <p:ph type="title"/>
          </p:nvPr>
        </p:nvSpPr>
        <p:spPr>
          <a:xfrm>
            <a:off x="101600" y="109729"/>
            <a:ext cx="11480800" cy="6397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Hyaluronan (HA) is a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glycosaminoglycan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(GAG) of up to 25,000 repeating disaccharide units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2" descr="An external file that holds a picture, illustration, etc., usually as some form of binary object. The name of referred object is ch19f38.jpg. 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6875" r="15625"/>
          <a:stretch>
            <a:fillRect/>
          </a:stretch>
        </p:blipFill>
        <p:spPr bwMode="auto">
          <a:xfrm>
            <a:off x="316991" y="2118441"/>
            <a:ext cx="5455083" cy="27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94400" y="4175760"/>
          <a:ext cx="5689600" cy="1844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67200"/>
                <a:gridCol w="1422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Tissue</a:t>
                      </a:r>
                      <a:endParaRPr lang="en-US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total</a:t>
                      </a:r>
                      <a:endParaRPr lang="en-US" sz="1800" b="1" dirty="0"/>
                    </a:p>
                  </a:txBody>
                  <a:tcPr marL="121920" marR="12192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Skin</a:t>
                      </a:r>
                      <a:endParaRPr lang="en-US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50%</a:t>
                      </a:r>
                      <a:endParaRPr lang="en-US" sz="1800" b="1" dirty="0"/>
                    </a:p>
                  </a:txBody>
                  <a:tcPr marL="121920" marR="121920"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Skeleton and supportive tissue </a:t>
                      </a:r>
                      <a:endParaRPr lang="en-US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endParaRPr lang="en-US" sz="1800" b="1" dirty="0"/>
                    </a:p>
                  </a:txBody>
                  <a:tcPr marL="121920" marR="12192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Muscle and Viscera </a:t>
                      </a:r>
                      <a:endParaRPr lang="en-US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15%</a:t>
                      </a:r>
                      <a:endParaRPr lang="en-US" sz="1800" b="1" dirty="0"/>
                    </a:p>
                  </a:txBody>
                  <a:tcPr marL="121920" marR="121920"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 tissues</a:t>
                      </a:r>
                      <a:endParaRPr lang="en-US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b="1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" y="6553201"/>
            <a:ext cx="2104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Laurent &amp; Fraser, 1992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2800" y="3733800"/>
            <a:ext cx="2928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Tissue distribution</a:t>
            </a:r>
            <a:endParaRPr lang="en-US" b="1" dirty="0"/>
          </a:p>
        </p:txBody>
      </p:sp>
      <p:sp>
        <p:nvSpPr>
          <p:cNvPr id="11" name="Circular Arrow 10"/>
          <p:cNvSpPr/>
          <p:nvPr/>
        </p:nvSpPr>
        <p:spPr>
          <a:xfrm>
            <a:off x="101600" y="1175930"/>
            <a:ext cx="2572512" cy="1885021"/>
          </a:xfrm>
          <a:prstGeom prst="circularArrow">
            <a:avLst>
              <a:gd name="adj1" fmla="val 7861"/>
              <a:gd name="adj2" fmla="val 1142319"/>
              <a:gd name="adj3" fmla="val 20354377"/>
              <a:gd name="adj4" fmla="val 16598989"/>
              <a:gd name="adj5" fmla="val 13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3752075" flipV="1">
            <a:off x="2248094" y="3614961"/>
            <a:ext cx="2778030" cy="2009870"/>
          </a:xfrm>
          <a:prstGeom prst="circularArrow">
            <a:avLst>
              <a:gd name="adj1" fmla="val 7861"/>
              <a:gd name="adj2" fmla="val 628637"/>
              <a:gd name="adj3" fmla="val 20354377"/>
              <a:gd name="adj4" fmla="val 16598989"/>
              <a:gd name="adj5" fmla="val 12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4112" y="1309283"/>
            <a:ext cx="284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synthase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7984" y="5366111"/>
            <a:ext cx="284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Hyaluronidase</a:t>
            </a:r>
            <a:endParaRPr lang="en-US" dirty="0" smtClean="0"/>
          </a:p>
          <a:p>
            <a:r>
              <a:rPr lang="en-US" dirty="0" smtClean="0"/>
              <a:t>(PH20)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1"/>
            <a:ext cx="2844800" cy="365125"/>
          </a:xfrm>
          <a:noFill/>
        </p:spPr>
        <p:txBody>
          <a:bodyPr/>
          <a:lstStyle/>
          <a:p>
            <a:fld id="{258EDD56-55E8-44CB-A02E-7509AA7955AC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12223541" cy="73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8" y="14288"/>
            <a:ext cx="12187767" cy="730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17" y="1"/>
            <a:ext cx="121920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103" name="Text Box 7"/>
          <p:cNvSpPr txBox="1">
            <a:spLocks noChangeArrowheads="1"/>
          </p:cNvSpPr>
          <p:nvPr/>
        </p:nvSpPr>
        <p:spPr bwMode="auto">
          <a:xfrm>
            <a:off x="304801" y="76201"/>
            <a:ext cx="115781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defTabSz="933450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PH20 Mechanism </a:t>
            </a:r>
            <a:r>
              <a:rPr lang="en-US" sz="2800" b="1" dirty="0">
                <a:solidFill>
                  <a:schemeClr val="bg1"/>
                </a:solidFill>
              </a:rPr>
              <a:t>of Action</a:t>
            </a:r>
          </a:p>
        </p:txBody>
      </p:sp>
      <p:pic>
        <p:nvPicPr>
          <p:cNvPr id="10" name="Picture 9" descr="H man- wh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79201" y="66675"/>
            <a:ext cx="640260" cy="6217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47" y="259506"/>
            <a:ext cx="10991936" cy="639762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Enhanze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Technology: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Subqutaneous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Dosing of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Biotherapeutics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6717" y="5171967"/>
            <a:ext cx="764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IV                                 </a:t>
            </a:r>
            <a:r>
              <a:rPr lang="en-US" sz="4800" b="1" dirty="0" smtClean="0">
                <a:sym typeface="Wingdings" pitchFamily="2" charset="2"/>
              </a:rPr>
              <a:t>SC</a:t>
            </a:r>
            <a:endParaRPr lang="en-US" sz="4800" b="1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042" y="2321084"/>
            <a:ext cx="4283241" cy="26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3652" name="Picture 4" descr="http://images.wisegeek.com/patient-with-intravenous-drip-connected-to-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480" y="2321084"/>
            <a:ext cx="4381500" cy="269364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5502163" y="3342306"/>
            <a:ext cx="1329283" cy="75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3654" name="Picture 6" descr="http://www.mojemedicina.cz/files/leciva/obrazky/herceptin/Herceptin_SC.jpg?h=b40"/>
          <p:cNvPicPr>
            <a:picLocks noChangeAspect="1" noChangeArrowheads="1"/>
          </p:cNvPicPr>
          <p:nvPr/>
        </p:nvPicPr>
        <p:blipFill>
          <a:blip r:embed="rId4" cstate="print"/>
          <a:srcRect b="77660"/>
          <a:stretch>
            <a:fillRect/>
          </a:stretch>
        </p:blipFill>
        <p:spPr bwMode="auto">
          <a:xfrm>
            <a:off x="7777162" y="1484823"/>
            <a:ext cx="2943225" cy="83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47" y="259506"/>
            <a:ext cx="10991936" cy="639762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Current Drugs using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Enhanze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Technology: Approved and Investigational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437" y="1295990"/>
            <a:ext cx="947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499" y="1724917"/>
            <a:ext cx="939880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36152" y="2060295"/>
            <a:ext cx="3842795" cy="12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3285" y="2733570"/>
            <a:ext cx="3842795" cy="12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531" y="5734942"/>
            <a:ext cx="2806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IV </a:t>
            </a:r>
            <a:r>
              <a:rPr lang="en-US" sz="4800" b="1" dirty="0" smtClean="0">
                <a:sym typeface="Wingdings" pitchFamily="2" charset="2"/>
              </a:rPr>
              <a:t> SC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45" y="137437"/>
            <a:ext cx="11058399" cy="752579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Literature Proposed Mechanism of Pro-Inflammatory Response by LMW HA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(Catabolic product of PH20)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HA in inflammaotry gene expres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68" y="980652"/>
            <a:ext cx="9922817" cy="4862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1858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Iijima</a:t>
            </a:r>
            <a:r>
              <a:rPr lang="en-US" sz="1600" dirty="0" smtClean="0">
                <a:solidFill>
                  <a:schemeClr val="bg1"/>
                </a:solidFill>
              </a:rPr>
              <a:t> et al., 2011)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713" y="4126596"/>
            <a:ext cx="1377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(5-750 </a:t>
            </a:r>
            <a:r>
              <a:rPr lang="en-US" sz="1200" b="1" dirty="0" err="1" smtClean="0"/>
              <a:t>kDa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25646" y="5371526"/>
            <a:ext cx="1649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(&gt;1,000 </a:t>
            </a:r>
            <a:r>
              <a:rPr lang="en-US" sz="1200" b="1" dirty="0" err="1" smtClean="0"/>
              <a:t>kDa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432468" y="5749478"/>
            <a:ext cx="10930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Since rHuPH20 </a:t>
            </a:r>
            <a:r>
              <a:rPr lang="en-US" dirty="0" smtClean="0">
                <a:sym typeface="Wingdings" pitchFamily="2" charset="2"/>
              </a:rPr>
              <a:t>degrades HMW HA  LMW HA fragments, does it stimulate inflammation?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161673" y="1222829"/>
          <a:ext cx="1688951" cy="3840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88951"/>
              </a:tblGrid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CCL2/MCP1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CCL3/MIP1a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Symbol" pitchFamily="18" charset="2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CCL4/MIP1b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Symbol" pitchFamily="18" charset="2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CCL5/RANTES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CXCL1/GRO/KC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CXCL2/MIP2a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Symbol" pitchFamily="18" charset="2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CXCL9/MIG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CXCL10/IP10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/>
                        <a:t>IL-1b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Symbol" pitchFamily="18" charset="2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/>
                        <a:t>IL-8/LIX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/>
                        <a:t>IL12 p40/p70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305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/>
                        <a:t>TNFa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Symbol" pitchFamily="18" charset="2"/>
                      </a:endParaRPr>
                    </a:p>
                  </a:txBody>
                  <a:tcPr marL="45720" marR="45720" anchor="b"/>
                </a:tc>
              </a:tr>
            </a:tbl>
          </a:graphicData>
        </a:graphic>
      </p:graphicFrame>
      <p:sp>
        <p:nvSpPr>
          <p:cNvPr id="9" name="Donut 8"/>
          <p:cNvSpPr/>
          <p:nvPr/>
        </p:nvSpPr>
        <p:spPr>
          <a:xfrm>
            <a:off x="1325725" y="1929965"/>
            <a:ext cx="1066490" cy="971731"/>
          </a:xfrm>
          <a:prstGeom prst="donut">
            <a:avLst>
              <a:gd name="adj" fmla="val 86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325725" y="1844621"/>
            <a:ext cx="1066490" cy="1130227"/>
          </a:xfrm>
          <a:prstGeom prst="mathMultiply">
            <a:avLst>
              <a:gd name="adj1" fmla="val 133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208" y="1728407"/>
            <a:ext cx="20381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hTLR2 or hTLR4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07404" y="1674571"/>
            <a:ext cx="86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3067287" y="3291291"/>
            <a:ext cx="2667000" cy="1905000"/>
          </a:xfrm>
          <a:prstGeom prst="arc">
            <a:avLst>
              <a:gd name="adj1" fmla="val 11458212"/>
              <a:gd name="adj2" fmla="val 114436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6487" y="4205692"/>
            <a:ext cx="1295400" cy="397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SEAP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514327" y="4327611"/>
            <a:ext cx="76200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6727" y="4327611"/>
            <a:ext cx="76200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9127" y="4327611"/>
            <a:ext cx="76200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1527" y="4327611"/>
            <a:ext cx="76200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23927" y="4327611"/>
            <a:ext cx="76200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99367" y="4403811"/>
            <a:ext cx="1097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4734" y="331332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r>
              <a:rPr lang="en-US" dirty="0" err="1" smtClean="0">
                <a:latin typeface="Symbol" pitchFamily="18" charset="2"/>
              </a:rPr>
              <a:t>k</a:t>
            </a:r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922013" y="3504651"/>
            <a:ext cx="1641513" cy="701040"/>
          </a:xfrm>
          <a:custGeom>
            <a:avLst/>
            <a:gdLst>
              <a:gd name="connsiteX0" fmla="*/ 1198880 w 1198880"/>
              <a:gd name="connsiteY0" fmla="*/ 0 h 701040"/>
              <a:gd name="connsiteX1" fmla="*/ 0 w 1198880"/>
              <a:gd name="connsiteY1" fmla="*/ 0 h 701040"/>
              <a:gd name="connsiteX2" fmla="*/ 0 w 1198880"/>
              <a:gd name="connsiteY2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8880" h="701040">
                <a:moveTo>
                  <a:pt x="1198880" y="0"/>
                </a:moveTo>
                <a:lnTo>
                  <a:pt x="0" y="0"/>
                </a:lnTo>
                <a:lnTo>
                  <a:pt x="0" y="701040"/>
                </a:lnTo>
              </a:path>
            </a:pathLst>
          </a:cu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89801" y="2666084"/>
            <a:ext cx="705080" cy="66101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3981930" y="1032833"/>
            <a:ext cx="3408220" cy="5334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HMW and LMW HA?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6428" y="5036695"/>
            <a:ext cx="335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Alkaline Phosphatase activity assay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81887" y="4403811"/>
            <a:ext cx="9144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79652" y="2126258"/>
            <a:ext cx="5864938" cy="36355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8053" y="192230"/>
            <a:ext cx="673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HEK-Blue hTLR2 and hTLR4 reporter system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06125" y="4631961"/>
            <a:ext cx="2338465" cy="809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71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680879"/>
            <a:ext cx="3834663" cy="3458917"/>
            <a:chOff x="4186918" y="1621119"/>
            <a:chExt cx="3834663" cy="34589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6918" y="1621119"/>
              <a:ext cx="3834663" cy="34589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63493" y="2195635"/>
              <a:ext cx="323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08823" y="1654297"/>
            <a:ext cx="3931920" cy="3179727"/>
            <a:chOff x="8008823" y="1591233"/>
            <a:chExt cx="3931920" cy="317972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8823" y="1591233"/>
              <a:ext cx="3931920" cy="317972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848120" y="2937150"/>
              <a:ext cx="323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10231" y="1958793"/>
              <a:ext cx="323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sp>
        <p:nvSpPr>
          <p:cNvPr id="15" name="Title 14"/>
          <p:cNvSpPr txBox="1">
            <a:spLocks noGrp="1"/>
          </p:cNvSpPr>
          <p:nvPr>
            <p:ph type="title"/>
          </p:nvPr>
        </p:nvSpPr>
        <p:spPr>
          <a:xfrm>
            <a:off x="304800" y="231648"/>
            <a:ext cx="10261600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HA does not activate TLR2/TLR4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cell-based assays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17062" y="1710765"/>
            <a:ext cx="3836500" cy="3466984"/>
            <a:chOff x="187538" y="1621119"/>
            <a:chExt cx="3836500" cy="34669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38" y="1621119"/>
              <a:ext cx="3836500" cy="34669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22010" y="2170966"/>
              <a:ext cx="323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7"/>
  <p:tag name="ISPRING_RESOURCE_PATHS_HASH" val="b44e663bd468ed97ce8eaafb5ef46aa90474a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RUNekUjUmrkPnci_p9H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grWCh_d0W6GEEtfadZO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pfwkiGLECGRJXQGdRIQ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5EiQFii0e2aJF6kZ3W9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Z04.WP0e_RXRo_kVJ.A"/>
</p:tagLst>
</file>

<file path=ppt/theme/theme1.xml><?xml version="1.0" encoding="utf-8"?>
<a:theme xmlns:a="http://schemas.openxmlformats.org/drawingml/2006/main" name="Halo_2014">
  <a:themeElements>
    <a:clrScheme name="Halozym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Halozy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 Master Halo_2014" id="{7983CB26-FFA8-43B6-9DB9-B4A1DCA1BB91}" vid="{2E248E07-55A3-4908-B48D-21B491CAC14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Master Halo_2014</Template>
  <TotalTime>5908</TotalTime>
  <Words>598</Words>
  <Application>Microsoft Office PowerPoint</Application>
  <PresentationFormat>Custom</PresentationFormat>
  <Paragraphs>163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Halo_2014</vt:lpstr>
      <vt:lpstr>think-cell Slide</vt:lpstr>
      <vt:lpstr>Slide 1</vt:lpstr>
      <vt:lpstr>Agenda</vt:lpstr>
      <vt:lpstr>Hyaluronan (HA) is a glycosaminoglycan (GAG) of up to 25,000 repeating disaccharide units  </vt:lpstr>
      <vt:lpstr>Slide 4</vt:lpstr>
      <vt:lpstr>Enhanze Technology: Subqutaneous Dosing of Biotherapeutics</vt:lpstr>
      <vt:lpstr>Current Drugs using Enhanze Technology: Approved and Investigational</vt:lpstr>
      <vt:lpstr>Literature Proposed Mechanism of Pro-Inflammatory Response by LMW HA (Catabolic product of PH20)</vt:lpstr>
      <vt:lpstr>Slide 8</vt:lpstr>
      <vt:lpstr>HA does not activate TLR2/TLR4 in cell-based assays</vt:lpstr>
      <vt:lpstr>Slide 10</vt:lpstr>
      <vt:lpstr>Neither LMW HA nor rHuPH20 stimulated cytokine/chemokine production in the air pouch</vt:lpstr>
      <vt:lpstr>Neither LMW HA nor rHuPH20 induced neutrophil influx into the air pouch</vt:lpstr>
      <vt:lpstr>Hyal type I-S and IV-S are pro-inflammatory in vivo</vt:lpstr>
      <vt:lpstr>Endotoxin Level in the Test Reagents correlates with inflammation</vt:lpstr>
      <vt:lpstr>Depletion of Endotoxin Reduced the Pro-inflammatory Activity of BTHs</vt:lpstr>
      <vt:lpstr>Many other proteins may also contribute to the pro-inflammatory activity of Hyal type I-S and IV-S.</vt:lpstr>
      <vt:lpstr>Slide 17</vt:lpstr>
      <vt:lpstr>Slide 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Temre Johnson</dc:creator>
  <cp:lastModifiedBy>jhuang</cp:lastModifiedBy>
  <cp:revision>465</cp:revision>
  <cp:lastPrinted>2014-06-19T20:03:55Z</cp:lastPrinted>
  <dcterms:created xsi:type="dcterms:W3CDTF">2014-04-29T18:50:22Z</dcterms:created>
  <dcterms:modified xsi:type="dcterms:W3CDTF">2014-10-01T13:44:46Z</dcterms:modified>
</cp:coreProperties>
</file>