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71" r:id="rId12"/>
    <p:sldId id="272" r:id="rId13"/>
    <p:sldId id="273" r:id="rId14"/>
    <p:sldId id="274" r:id="rId15"/>
    <p:sldId id="279" r:id="rId16"/>
    <p:sldId id="280" r:id="rId17"/>
    <p:sldId id="281" r:id="rId18"/>
    <p:sldId id="282" r:id="rId19"/>
    <p:sldId id="283" r:id="rId20"/>
    <p:sldId id="28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B17E5-BC4D-4D03-BDE0-8865BEE0B572}" type="datetimeFigureOut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0EF2F-E7DA-4BD3-887D-84A7622BF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FF598-288A-4D64-B5FB-7E92EACC3211}" type="datetimeFigureOut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62A10-A6C4-4FC0-B67A-44C65F5FE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B543E-CC7E-4069-9535-3B6F762DC65F}" type="datetimeFigureOut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1F1F0-F5A8-4B4E-AC50-4A6EFE9F3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79D96-4CFF-45B3-A92E-657E2574C939}" type="datetimeFigureOut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397B1-C90C-4414-A62F-B79105BF5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4A239-0E80-4AF1-8BE0-D6C18369AD2A}" type="datetimeFigureOut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443AD-0296-4073-A80D-1BC59363B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535C5-31F7-4DCE-A3F0-F8ABAA445CE4}" type="datetimeFigureOut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3FFC1-2474-422A-BEA7-141901695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69886-332A-4F22-925F-30CF2270852E}" type="datetimeFigureOut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9C9FF-8C83-479B-A57E-43B0D5F2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6D58-231F-4D30-A853-E17B95F1BAB9}" type="datetimeFigureOut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B648C-841A-4EC0-9DCB-D3E195952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7C600-1943-4B5B-AB76-38F48FB17066}" type="datetimeFigureOut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7787B-6DC8-43B8-9119-DE871789D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2F32C-00D4-4EEA-B935-903234EFF27C}" type="datetimeFigureOut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26E6A-6B06-4B2E-9341-9C15785A9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8E470-E8A7-40FB-A3C1-D3291882AE25}" type="datetimeFigureOut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CFDC1-FAFF-4027-9684-20B7004E1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DF5F3B-B4B4-43C5-A1D1-9DB93133595C}" type="datetimeFigureOut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53FDDB-7026-4C71-ADD0-55190AB47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3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/>
          <p:cNvPicPr>
            <a:picLocks noChangeAspect="1"/>
          </p:cNvPicPr>
          <p:nvPr/>
        </p:nvPicPr>
        <p:blipFill>
          <a:blip r:embed="rId2"/>
          <a:srcRect l="1935" t="-15079" r="84518" b="150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Box 7"/>
          <p:cNvSpPr txBox="1">
            <a:spLocks noChangeArrowheads="1"/>
          </p:cNvSpPr>
          <p:nvPr/>
        </p:nvSpPr>
        <p:spPr bwMode="auto">
          <a:xfrm>
            <a:off x="492125" y="1120775"/>
            <a:ext cx="82169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273050" algn="just"/>
            <a:r>
              <a:rPr lang="en-US" sz="2800">
                <a:latin typeface="Aharoni" pitchFamily="2" charset="-79"/>
                <a:cs typeface="Aharoni" pitchFamily="2" charset="-79"/>
              </a:rPr>
              <a:t>Effectiveness of Community Based Learning Networks (CBLNs) in Provision Of Intergraded HIV/AIDS And Reproductive Health Services To Cross Boarder Mobile Population Case Study Of Busia Hot spot. </a:t>
            </a:r>
          </a:p>
          <a:p>
            <a:pPr indent="-273050" algn="just"/>
            <a:r>
              <a:rPr lang="en-US" sz="2800">
                <a:latin typeface="Aharoni" pitchFamily="2" charset="-79"/>
                <a:cs typeface="Aharoni" pitchFamily="2" charset="-79"/>
              </a:rPr>
              <a:t>Presented in the 2</a:t>
            </a:r>
            <a:r>
              <a:rPr lang="en-US" sz="2800" baseline="30000">
                <a:latin typeface="Aharoni" pitchFamily="2" charset="-79"/>
                <a:cs typeface="Aharoni" pitchFamily="2" charset="-79"/>
              </a:rPr>
              <a:t>nd</a:t>
            </a:r>
            <a:r>
              <a:rPr lang="en-US" sz="2800">
                <a:latin typeface="Aharoni" pitchFamily="2" charset="-79"/>
                <a:cs typeface="Aharoni" pitchFamily="2" charset="-79"/>
              </a:rPr>
              <a:t> International conference on HIV/AIDS and STds in Las Vegas from 26</a:t>
            </a:r>
            <a:r>
              <a:rPr lang="en-US" sz="2800" baseline="30000">
                <a:latin typeface="Aharoni" pitchFamily="2" charset="-79"/>
                <a:cs typeface="Aharoni" pitchFamily="2" charset="-79"/>
              </a:rPr>
              <a:t>th</a:t>
            </a:r>
            <a:r>
              <a:rPr lang="en-US" sz="2800">
                <a:latin typeface="Aharoni" pitchFamily="2" charset="-79"/>
                <a:cs typeface="Aharoni" pitchFamily="2" charset="-79"/>
              </a:rPr>
              <a:t>-29</a:t>
            </a:r>
            <a:r>
              <a:rPr lang="en-US" sz="2800" baseline="30000">
                <a:latin typeface="Aharoni" pitchFamily="2" charset="-79"/>
                <a:cs typeface="Aharoni" pitchFamily="2" charset="-79"/>
              </a:rPr>
              <a:t>th</a:t>
            </a:r>
            <a:r>
              <a:rPr lang="en-US" sz="2800">
                <a:latin typeface="Aharoni" pitchFamily="2" charset="-79"/>
                <a:cs typeface="Aharoni" pitchFamily="2" charset="-79"/>
              </a:rPr>
              <a:t> October 2014</a:t>
            </a:r>
          </a:p>
          <a:p>
            <a:pPr indent="-273050" algn="r">
              <a:buFont typeface="Arial" charset="0"/>
              <a:buNone/>
            </a:pPr>
            <a:r>
              <a:rPr lang="en-US" sz="2800">
                <a:latin typeface="Calibri" pitchFamily="34" charset="0"/>
              </a:rPr>
              <a:t>By</a:t>
            </a:r>
          </a:p>
          <a:p>
            <a:pPr indent="-273050" algn="ctr">
              <a:buFont typeface="Arial" charset="0"/>
              <a:buNone/>
            </a:pPr>
            <a:endParaRPr lang="en-US" b="1">
              <a:latin typeface="Calibri" pitchFamily="34" charset="0"/>
            </a:endParaRPr>
          </a:p>
          <a:p>
            <a:pPr indent="-273050" algn="r">
              <a:buFont typeface="Arial" charset="0"/>
              <a:buNone/>
            </a:pPr>
            <a:r>
              <a:rPr lang="en-US" b="1">
                <a:latin typeface="Andalus" pitchFamily="18" charset="-78"/>
                <a:cs typeface="Andalus" pitchFamily="18" charset="-78"/>
              </a:rPr>
              <a:t>John Francis Oketcho </a:t>
            </a:r>
          </a:p>
          <a:p>
            <a:pPr indent="-273050" algn="r">
              <a:buFont typeface="Arial" charset="0"/>
              <a:buNone/>
            </a:pPr>
            <a:r>
              <a:rPr lang="en-US" b="1">
                <a:latin typeface="Andalus" pitchFamily="18" charset="-78"/>
                <a:cs typeface="Andalus" pitchFamily="18" charset="-78"/>
              </a:rPr>
              <a:t>Executive Director </a:t>
            </a:r>
          </a:p>
          <a:p>
            <a:pPr indent="-273050" algn="r">
              <a:buFont typeface="Arial" charset="0"/>
              <a:buNone/>
            </a:pPr>
            <a:r>
              <a:rPr lang="en-US" b="1">
                <a:latin typeface="Andalus" pitchFamily="18" charset="-78"/>
                <a:cs typeface="Andalus" pitchFamily="18" charset="-78"/>
              </a:rPr>
              <a:t>Friends Of Christ Revival Ministries (FOC-REV)</a:t>
            </a:r>
          </a:p>
          <a:p>
            <a:pPr indent="-273050" algn="r">
              <a:buFont typeface="Arial" charset="0"/>
              <a:buNone/>
            </a:pPr>
            <a:r>
              <a:rPr lang="en-US" b="1">
                <a:latin typeface="Andalus" pitchFamily="18" charset="-78"/>
                <a:cs typeface="Andalus" pitchFamily="18" charset="-78"/>
              </a:rPr>
              <a:t>Telephone: +256772647011/ 703106297</a:t>
            </a:r>
          </a:p>
          <a:p>
            <a:pPr indent="-273050" algn="r">
              <a:buFont typeface="Arial" charset="0"/>
              <a:buNone/>
            </a:pPr>
            <a:r>
              <a:rPr lang="en-US" b="1">
                <a:latin typeface="Andalus" pitchFamily="18" charset="-78"/>
                <a:cs typeface="Andalus" pitchFamily="18" charset="-78"/>
              </a:rPr>
              <a:t>Email: ed@focrevministries. Org</a:t>
            </a:r>
            <a:endParaRPr lang="en-ZW">
              <a:latin typeface="Calibri" pitchFamily="34" charset="0"/>
            </a:endParaRPr>
          </a:p>
        </p:txBody>
      </p:sp>
      <p:sp>
        <p:nvSpPr>
          <p:cNvPr id="5124" name="Title 12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PRESENTATION TOPIC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Cont’d Description of intervention</a:t>
            </a: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4339" name="Picture 4"/>
          <p:cNvPicPr>
            <a:picLocks noChangeAspect="1"/>
          </p:cNvPicPr>
          <p:nvPr/>
        </p:nvPicPr>
        <p:blipFill>
          <a:blip r:embed="rId2"/>
          <a:srcRect l="1935" t="-15079" r="84518" b="15079"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521575" cy="3579813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haroni" pitchFamily="2" charset="-79"/>
                <a:cs typeface="Aharoni" pitchFamily="2" charset="-79"/>
              </a:rPr>
              <a:t>Long distance truck drivers</a:t>
            </a:r>
          </a:p>
          <a:p>
            <a:pPr eaLnBrk="1" hangingPunct="1"/>
            <a:r>
              <a:rPr lang="en-US" sz="2800" smtClean="0">
                <a:latin typeface="Aharoni" pitchFamily="2" charset="-79"/>
                <a:cs typeface="Aharoni" pitchFamily="2" charset="-79"/>
              </a:rPr>
              <a:t>Boda-boda riders</a:t>
            </a:r>
          </a:p>
          <a:p>
            <a:pPr eaLnBrk="1" hangingPunct="1"/>
            <a:r>
              <a:rPr lang="en-US" sz="2800" smtClean="0">
                <a:latin typeface="Aharoni" pitchFamily="2" charset="-79"/>
                <a:cs typeface="Aharoni" pitchFamily="2" charset="-79"/>
              </a:rPr>
              <a:t>commercial sex workers</a:t>
            </a:r>
          </a:p>
          <a:p>
            <a:pPr eaLnBrk="1" hangingPunct="1"/>
            <a:endParaRPr lang="en-US" sz="2800" smtClean="0">
              <a:latin typeface="Aharoni" pitchFamily="2" charset="-79"/>
              <a:cs typeface="Aharoni" pitchFamily="2" charset="-79"/>
            </a:endParaRPr>
          </a:p>
          <a:p>
            <a:pPr eaLnBrk="1" hangingPunct="1"/>
            <a:r>
              <a:rPr lang="en-US" sz="2800" smtClean="0">
                <a:latin typeface="Aharoni" pitchFamily="2" charset="-79"/>
                <a:cs typeface="Aharoni" pitchFamily="2" charset="-79"/>
              </a:rPr>
              <a:t>8,780 youths and married/cohabiting couples were reached with ABC and AB interventions.</a:t>
            </a:r>
            <a:endParaRPr lang="en-ZA" sz="2800" b="1" smtClean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Cont’d Description of intervention</a:t>
            </a:r>
            <a:r>
              <a:rPr lang="en-US" dirty="0">
                <a:solidFill>
                  <a:srgbClr val="FF0000"/>
                </a:solidFill>
              </a:rPr>
              <a:t>    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5363" name="Picture 4"/>
          <p:cNvPicPr>
            <a:picLocks noChangeAspect="1"/>
          </p:cNvPicPr>
          <p:nvPr/>
        </p:nvPicPr>
        <p:blipFill>
          <a:blip r:embed="rId2"/>
          <a:srcRect l="1935" t="-15079" r="84518" b="15079"/>
          <a:stretch>
            <a:fillRect/>
          </a:stretch>
        </p:blipFill>
        <p:spPr bwMode="auto">
          <a:xfrm>
            <a:off x="0" y="-152400"/>
            <a:ext cx="89154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CBLN focuses on the direct and indirect consequences of HIV/AIDS and STIs on the host communities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         As a result ;-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800" dirty="0" smtClean="0">
              <a:latin typeface="Aharoni" pitchFamily="2" charset="-79"/>
              <a:cs typeface="Aharoni" pitchFamily="2" charset="-79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3,200 People living with HIV/AIDS have been identified and provided with Home based care services.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6"/>
          <p:cNvPicPr>
            <a:picLocks noChangeAspect="1"/>
          </p:cNvPicPr>
          <p:nvPr/>
        </p:nvPicPr>
        <p:blipFill>
          <a:blip r:embed="rId3"/>
          <a:srcRect l="1935" t="-15079" r="84518" b="15079"/>
          <a:stretch>
            <a:fillRect/>
          </a:stretch>
        </p:blipFill>
        <p:spPr bwMode="auto">
          <a:xfrm>
            <a:off x="76200" y="0"/>
            <a:ext cx="8915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IMPACT OF CBLN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026" name="Object 16"/>
          <p:cNvGraphicFramePr>
            <a:graphicFrameLocks noGrp="1"/>
          </p:cNvGraphicFramePr>
          <p:nvPr>
            <p:ph idx="1"/>
          </p:nvPr>
        </p:nvGraphicFramePr>
        <p:xfrm>
          <a:off x="263525" y="914400"/>
          <a:ext cx="8728075" cy="5715000"/>
        </p:xfrm>
        <a:graphic>
          <a:graphicData uri="http://schemas.openxmlformats.org/presentationml/2006/ole">
            <p:oleObj spid="_x0000_s1026" r:id="rId4" imgW="6864691" imgH="3316511" progId="Excel.Sheet.8">
              <p:embed/>
            </p:oleObj>
          </a:graphicData>
        </a:graphic>
      </p:graphicFrame>
      <p:sp>
        <p:nvSpPr>
          <p:cNvPr id="1029" name="Content Placeholder 2"/>
          <p:cNvSpPr txBox="1">
            <a:spLocks/>
          </p:cNvSpPr>
          <p:nvPr/>
        </p:nvSpPr>
        <p:spPr bwMode="auto">
          <a:xfrm>
            <a:off x="263525" y="914400"/>
            <a:ext cx="8578850" cy="383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800"/>
              </a:spcBef>
              <a:buFont typeface="Arial" charset="0"/>
              <a:buNone/>
            </a:pPr>
            <a:endParaRPr lang="en-US" sz="1600" b="1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54975" cy="5492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IMPACT OF CBLN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2" name="Picture 4"/>
          <p:cNvPicPr>
            <a:picLocks noChangeAspect="1"/>
          </p:cNvPicPr>
          <p:nvPr/>
        </p:nvPicPr>
        <p:blipFill>
          <a:blip r:embed="rId3"/>
          <a:srcRect l="1935" t="-15079" r="84518" b="15079"/>
          <a:stretch>
            <a:fillRect/>
          </a:stretch>
        </p:blipFill>
        <p:spPr bwMode="auto">
          <a:xfrm>
            <a:off x="152400" y="0"/>
            <a:ext cx="8763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16"/>
          <p:cNvGraphicFramePr>
            <a:graphicFrameLocks noGrp="1"/>
          </p:cNvGraphicFramePr>
          <p:nvPr>
            <p:ph idx="1"/>
          </p:nvPr>
        </p:nvGraphicFramePr>
        <p:xfrm>
          <a:off x="1143000" y="1027113"/>
          <a:ext cx="7162800" cy="3925887"/>
        </p:xfrm>
        <a:graphic>
          <a:graphicData uri="http://schemas.openxmlformats.org/presentationml/2006/ole">
            <p:oleObj spid="_x0000_s2050" name="Worksheet" r:id="rId4" imgW="6724468" imgH="3686091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521575" cy="5492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Reproductive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Health/Family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Planning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Method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endParaRPr lang="en-US" dirty="0"/>
          </a:p>
        </p:txBody>
      </p:sp>
      <p:pic>
        <p:nvPicPr>
          <p:cNvPr id="16387" name="Picture 4"/>
          <p:cNvPicPr>
            <a:picLocks noChangeAspect="1"/>
          </p:cNvPicPr>
          <p:nvPr/>
        </p:nvPicPr>
        <p:blipFill>
          <a:blip r:embed="rId2"/>
          <a:srcRect l="1935" t="-15079" r="84518" b="15079"/>
          <a:stretch>
            <a:fillRect/>
          </a:stretch>
        </p:blipFill>
        <p:spPr bwMode="auto">
          <a:xfrm>
            <a:off x="3276600" y="4114800"/>
            <a:ext cx="2514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1116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CBLN has engaged in Mobilization of  Busia community for Health Education talk and Family Planning Methods.</a:t>
            </a:r>
          </a:p>
          <a:p>
            <a:pPr marL="68263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400" dirty="0" smtClean="0"/>
          </a:p>
          <a:p>
            <a:pPr marL="525463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CBLN teams has continuously engaged with community Opinion leaders, Church leaders, VHTs, Expert clients</a:t>
            </a:r>
            <a:endParaRPr lang="en-US" sz="2400" dirty="0"/>
          </a:p>
          <a:p>
            <a:pPr marL="525463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525463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Dialogue meetings are conducted to share experiences  among church leaders, Opinion leaders and community Volunteers</a:t>
            </a:r>
          </a:p>
          <a:p>
            <a:pPr marL="68263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Reproductive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Health/Family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Planning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Method</a:t>
            </a:r>
            <a:r>
              <a:rPr lang="en-US" b="1" dirty="0">
                <a:solidFill>
                  <a:srgbClr val="00B050"/>
                </a:solidFill>
              </a:rPr>
              <a:t/>
            </a:r>
            <a:br>
              <a:rPr lang="en-US" b="1" dirty="0">
                <a:solidFill>
                  <a:srgbClr val="00B050"/>
                </a:solidFill>
              </a:rPr>
            </a:br>
            <a:endParaRPr lang="en-US" dirty="0"/>
          </a:p>
        </p:txBody>
      </p:sp>
      <p:pic>
        <p:nvPicPr>
          <p:cNvPr id="17411" name="Picture 5"/>
          <p:cNvPicPr>
            <a:picLocks noChangeAspect="1"/>
          </p:cNvPicPr>
          <p:nvPr/>
        </p:nvPicPr>
        <p:blipFill>
          <a:blip r:embed="rId2"/>
          <a:srcRect l="1935" t="-15079" r="84518" b="15079"/>
          <a:stretch>
            <a:fillRect/>
          </a:stretch>
        </p:blipFill>
        <p:spPr bwMode="auto">
          <a:xfrm>
            <a:off x="304800" y="457200"/>
            <a:ext cx="8229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1116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Male involvement in Reproductive health has Increased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  <a:p>
            <a:pPr marL="68263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400" dirty="0" smtClean="0">
              <a:latin typeface="Aharoni" pitchFamily="2" charset="-79"/>
              <a:cs typeface="Aharoni" pitchFamily="2" charset="-79"/>
            </a:endParaRPr>
          </a:p>
          <a:p>
            <a:pPr marL="41116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CBLN has seen Men take lead in mobilization and sensitization of  communities for Family Planning methods.</a:t>
            </a:r>
          </a:p>
          <a:p>
            <a:pPr marL="68263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400" dirty="0" smtClean="0">
              <a:latin typeface="Aharoni" pitchFamily="2" charset="-79"/>
              <a:cs typeface="Aharoni" pitchFamily="2" charset="-79"/>
            </a:endParaRPr>
          </a:p>
          <a:p>
            <a:pPr marL="41116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CBLN has advocated for improved access, affordable FP services and a wide rage of contraceptive methods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.</a:t>
            </a:r>
            <a:endParaRPr lang="en-US" sz="2400" dirty="0" smtClean="0">
              <a:latin typeface="Aharoni" pitchFamily="2" charset="-79"/>
              <a:cs typeface="Aharoni" pitchFamily="2" charset="-79"/>
            </a:endParaRPr>
          </a:p>
          <a:p>
            <a:pPr marL="68263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400" dirty="0" smtClean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7"/>
          <p:cNvPicPr>
            <a:picLocks noChangeAspect="1"/>
          </p:cNvPicPr>
          <p:nvPr/>
        </p:nvPicPr>
        <p:blipFill>
          <a:blip r:embed="rId3"/>
          <a:srcRect l="1935" t="-15079" r="84518" b="15079"/>
          <a:stretch>
            <a:fillRect/>
          </a:stretch>
        </p:blipFill>
        <p:spPr bwMode="auto">
          <a:xfrm>
            <a:off x="3200400" y="5181600"/>
            <a:ext cx="1828800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b="1" dirty="0" smtClean="0">
                <a:latin typeface="Andalus" pitchFamily="18" charset="-78"/>
                <a:cs typeface="Andalus" pitchFamily="18" charset="-78"/>
              </a:rPr>
            </a:br>
            <a:r>
              <a:rPr lang="en-US" b="1" dirty="0">
                <a:latin typeface="Andalus" pitchFamily="18" charset="-78"/>
                <a:cs typeface="Andalus" pitchFamily="18" charset="-78"/>
              </a:rPr>
              <a:t/>
            </a:r>
            <a:br>
              <a:rPr lang="en-US" b="1" dirty="0">
                <a:latin typeface="Andalus" pitchFamily="18" charset="-78"/>
                <a:cs typeface="Andalus" pitchFamily="18" charset="-78"/>
              </a:rPr>
            </a:br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Mothers </a:t>
            </a:r>
            <a:r>
              <a:rPr lang="en-US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Under a reproductive age (15-49) served with Family Planning Methods 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3074" name="Object 15"/>
          <p:cNvGraphicFramePr>
            <a:graphicFrameLocks noGrp="1"/>
          </p:cNvGraphicFramePr>
          <p:nvPr>
            <p:ph idx="1"/>
          </p:nvPr>
        </p:nvGraphicFramePr>
        <p:xfrm>
          <a:off x="1047750" y="1550988"/>
          <a:ext cx="6513513" cy="3559175"/>
        </p:xfrm>
        <a:graphic>
          <a:graphicData uri="http://schemas.openxmlformats.org/presentationml/2006/ole">
            <p:oleObj spid="_x0000_s3074" name="Worksheet" r:id="rId4" imgW="6762737" imgH="3695716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/>
          <p:cNvPicPr>
            <a:picLocks noChangeAspect="1"/>
          </p:cNvPicPr>
          <p:nvPr/>
        </p:nvPicPr>
        <p:blipFill>
          <a:blip r:embed="rId2"/>
          <a:srcRect l="1935" t="-15079" r="84518" b="15079"/>
          <a:stretch>
            <a:fillRect/>
          </a:stretch>
        </p:blipFill>
        <p:spPr bwMode="auto">
          <a:xfrm>
            <a:off x="0" y="-533400"/>
            <a:ext cx="8915400" cy="739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</a:br>
            <a:r>
              <a:rPr lang="en-US" b="1" dirty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en-US" b="1" dirty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</a:br>
            <a:r>
              <a:rPr lang="en-US" sz="26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Trained </a:t>
            </a:r>
            <a:r>
              <a:rPr lang="en-US" sz="26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CBLN Providing FP services to Mobile Population in the Hot spot of Busia.</a:t>
            </a:r>
            <a:r>
              <a:rPr lang="en-US" b="1" dirty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en-US" b="1" dirty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</a:br>
            <a:endParaRPr lang="en-US" dirty="0"/>
          </a:p>
        </p:txBody>
      </p:sp>
      <p:pic>
        <p:nvPicPr>
          <p:cNvPr id="18436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5213" y="1600200"/>
            <a:ext cx="7013575" cy="441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/>
          <p:cNvPicPr>
            <a:picLocks noChangeAspect="1"/>
          </p:cNvPicPr>
          <p:nvPr/>
        </p:nvPicPr>
        <p:blipFill>
          <a:blip r:embed="rId2"/>
          <a:srcRect l="1935" t="-15079" r="84518" b="15079"/>
          <a:stretch>
            <a:fillRect/>
          </a:stretch>
        </p:blipFill>
        <p:spPr bwMode="auto">
          <a:xfrm>
            <a:off x="0" y="-533400"/>
            <a:ext cx="8839200" cy="739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521575" cy="5492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Lessons Learnt</a:t>
            </a:r>
            <a:br>
              <a:rPr lang="en-US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Moon </a:t>
            </a:r>
            <a:r>
              <a:rPr lang="en-US" sz="2400" dirty="0"/>
              <a:t>light VCT offered from </a:t>
            </a:r>
            <a:r>
              <a:rPr lang="en-US" sz="2400" dirty="0" smtClean="0"/>
              <a:t>6.0-10pm </a:t>
            </a:r>
            <a:r>
              <a:rPr lang="en-US" sz="2400" dirty="0"/>
              <a:t>at the wellness Centre at the border point is accessible to truckers, CSWs and other cross border mobile population. </a:t>
            </a:r>
          </a:p>
          <a:p>
            <a:pPr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50" dirty="0" smtClean="0"/>
          </a:p>
          <a:p>
            <a:pPr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Use </a:t>
            </a:r>
            <a:r>
              <a:rPr lang="en-US" sz="2400" dirty="0"/>
              <a:t>of peer educators in information disseminations, referral’s and mobilization is an effective way of reaching out to cross border mobile populations. </a:t>
            </a:r>
          </a:p>
          <a:p>
            <a:pPr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 smtClean="0"/>
          </a:p>
          <a:p>
            <a:pPr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Stake </a:t>
            </a:r>
            <a:r>
              <a:rPr lang="en-US" sz="2400" dirty="0"/>
              <a:t>holder's dialogue meetings have helped in advocacy and community mobilization</a:t>
            </a:r>
            <a:r>
              <a:rPr lang="en-US" sz="2400" dirty="0" smtClean="0"/>
              <a:t>.</a:t>
            </a:r>
            <a:endParaRPr lang="en-US" sz="24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ChangeAspect="1"/>
          </p:cNvPicPr>
          <p:nvPr/>
        </p:nvPicPr>
        <p:blipFill>
          <a:blip r:embed="rId2"/>
          <a:srcRect l="1935" t="-15079" r="84518" b="15079"/>
          <a:stretch>
            <a:fillRect/>
          </a:stretch>
        </p:blipFill>
        <p:spPr bwMode="auto">
          <a:xfrm>
            <a:off x="0" y="-935038"/>
            <a:ext cx="8915400" cy="7772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  <a:cs typeface="Andalus" pitchFamily="18" charset="-78"/>
              </a:rPr>
              <a:t>Challenges faced </a:t>
            </a:r>
            <a:r>
              <a:rPr lang="en-US" b="1" dirty="0">
                <a:cs typeface="Andalus" pitchFamily="18" charset="-78"/>
              </a:rPr>
              <a:t/>
            </a:r>
            <a:br>
              <a:rPr lang="en-US" b="1" dirty="0">
                <a:cs typeface="Andalus" pitchFamily="18" charset="-78"/>
              </a:rPr>
            </a:b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610600" cy="3579813"/>
          </a:xfrm>
        </p:spPr>
        <p:txBody>
          <a:bodyPr rtlCol="0">
            <a:normAutofit/>
          </a:bodyPr>
          <a:lstStyle/>
          <a:p>
            <a:pPr marL="525780" indent="-4572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Poor coordination mechanism among CBLN team and Other CSO (HIV/AIDS and SRH Service Providers)</a:t>
            </a:r>
          </a:p>
          <a:p>
            <a:pPr marL="525780" indent="-4572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Social and Cultural Stereotypes </a:t>
            </a:r>
          </a:p>
          <a:p>
            <a:pPr marL="525780" indent="-4572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Poor Male Involvement </a:t>
            </a:r>
          </a:p>
          <a:p>
            <a:pPr marL="525780" indent="-4572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Inadequate Financial support</a:t>
            </a:r>
          </a:p>
          <a:p>
            <a:pPr marL="525780" indent="-4572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Political interference (local authorities)</a:t>
            </a:r>
          </a:p>
          <a:p>
            <a:pPr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/>
          <p:cNvPicPr>
            <a:picLocks noChangeAspect="1"/>
          </p:cNvPicPr>
          <p:nvPr/>
        </p:nvPicPr>
        <p:blipFill>
          <a:blip r:embed="rId2"/>
          <a:srcRect l="1935" t="-15079" r="84518" b="150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762000" y="1676400"/>
            <a:ext cx="78486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Aharoni" pitchFamily="2" charset="-79"/>
                <a:cs typeface="Aharoni" pitchFamily="2" charset="-79"/>
              </a:rPr>
              <a:t>   </a:t>
            </a:r>
          </a:p>
          <a:p>
            <a:pPr algn="just"/>
            <a:r>
              <a:rPr lang="en-US" sz="2800">
                <a:latin typeface="Aharoni" pitchFamily="2" charset="-79"/>
                <a:cs typeface="Aharoni" pitchFamily="2" charset="-79"/>
              </a:rPr>
              <a:t>        FOC-REV uses Community Based Learning Networks (CBLNs) in Provision Of Intergraded HIV/AIDS And Reproductive Health Services To Cross Boarder Mobile Population.</a:t>
            </a:r>
            <a:endParaRPr lang="en-ZA" sz="2800" b="1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14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Introduction</a:t>
            </a:r>
            <a:r>
              <a:rPr lang="en-US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ChangeAspect="1"/>
          </p:cNvPicPr>
          <p:nvPr/>
        </p:nvPicPr>
        <p:blipFill>
          <a:blip r:embed="rId2"/>
          <a:srcRect l="1935" t="-15079" r="84518" b="15079"/>
          <a:stretch>
            <a:fillRect/>
          </a:stretch>
        </p:blipFill>
        <p:spPr bwMode="auto">
          <a:xfrm>
            <a:off x="304800" y="304800"/>
            <a:ext cx="85344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Recommendations</a:t>
            </a:r>
            <a:br>
              <a:rPr lang="en-US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Community HCT outreaches should be complemented by moon light VCT.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9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Harmonization of protocols in testing, treatment and referral for cross border mobile populations is required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Involvement of community structures and local leadership promotes sustainability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Male Involvement in HCT,FP and SRH should be emphasized during dialogue meetings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marL="6858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/>
          <p:cNvPicPr>
            <a:picLocks noChangeAspect="1"/>
          </p:cNvPicPr>
          <p:nvPr/>
        </p:nvPicPr>
        <p:blipFill>
          <a:blip r:embed="rId2"/>
          <a:srcRect l="1935" t="-15079" r="84518" b="15079"/>
          <a:stretch>
            <a:fillRect/>
          </a:stretch>
        </p:blipFill>
        <p:spPr bwMode="auto">
          <a:xfrm>
            <a:off x="0" y="-609600"/>
            <a:ext cx="9144000" cy="746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Introduction</a:t>
            </a:r>
            <a:br>
              <a:rPr lang="en-US" b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</a:b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610600" cy="3852863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CBLN mobilizes cross boarder mobile population and the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host communities for the access of;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Comprehensive HIV/AIDS prevention, care, treatment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Social support services including HIV Counseling and Testing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Health education 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TB screening and referrals for treatment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Safe Male Circumcision(SMC)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STI/STD Case management and treatment at the wellness centre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Family Planning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/>
          </p:cNvPicPr>
          <p:nvPr/>
        </p:nvPicPr>
        <p:blipFill>
          <a:blip r:embed="rId2"/>
          <a:srcRect l="1935" t="-15079" r="84518" b="15079"/>
          <a:stretch>
            <a:fillRect/>
          </a:stretch>
        </p:blipFill>
        <p:spPr bwMode="auto">
          <a:xfrm>
            <a:off x="-152400" y="152400"/>
            <a:ext cx="92964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521575" cy="5492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Description </a:t>
            </a:r>
            <a:r>
              <a:rPr lang="en-US" b="1" dirty="0">
                <a:solidFill>
                  <a:srgbClr val="FF0000"/>
                </a:solidFill>
              </a:rPr>
              <a:t>of intervention</a:t>
            </a:r>
            <a:r>
              <a:rPr lang="en-US" dirty="0">
                <a:solidFill>
                  <a:srgbClr val="FF0000"/>
                </a:solidFill>
              </a:rPr>
              <a:t>    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CBLNs works with Union of truck drivers, association of Commercial sex workers (CSWs) and health units existing within the Hot spot. </a:t>
            </a:r>
          </a:p>
          <a:p>
            <a:pPr marL="68263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400" dirty="0">
              <a:latin typeface="Aharoni" pitchFamily="2" charset="-79"/>
              <a:cs typeface="Aharoni" pitchFamily="2" charset="-79"/>
            </a:endParaRPr>
          </a:p>
          <a:p>
            <a:pPr marL="525463" indent="-4572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CBLN works with church leaders, Opinion leaders, peer educators and clubs in the community to disseminate messages for prevention of HIV/AIDS, testing and treatment.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ZA" b="1" dirty="0" smtClean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>
                <a:solidFill>
                  <a:srgbClr val="FF0000"/>
                </a:solidFill>
              </a:rPr>
              <a:t>Goal, Objectives of CBLN</a:t>
            </a:r>
            <a:br>
              <a:rPr lang="en-US" b="1" i="1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27432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i="1" u="sng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Goal:</a:t>
            </a:r>
          </a:p>
          <a:p>
            <a:pPr indent="-27432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800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  <a:p>
            <a:pPr marL="68580" indent="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dirty="0">
                <a:latin typeface="Aharoni" pitchFamily="2" charset="-79"/>
                <a:cs typeface="Aharoni" pitchFamily="2" charset="-79"/>
              </a:rPr>
              <a:t>To foster collaboration, dialogue and learning among HIV/AIDS And Reproductive Health Services CSOs for improved delivery of services for mobile population and the host communities.</a:t>
            </a:r>
            <a:endParaRPr lang="en-ZA" sz="2800" b="1" dirty="0" smtClean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9220" name="Picture 4"/>
          <p:cNvPicPr>
            <a:picLocks noChangeAspect="1"/>
          </p:cNvPicPr>
          <p:nvPr/>
        </p:nvPicPr>
        <p:blipFill>
          <a:blip r:embed="rId2"/>
          <a:srcRect l="1935" t="-15079" r="84518" b="15079"/>
          <a:stretch>
            <a:fillRect/>
          </a:stretch>
        </p:blipFill>
        <p:spPr bwMode="auto">
          <a:xfrm>
            <a:off x="3276600" y="4267200"/>
            <a:ext cx="2667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/>
          </p:cNvPicPr>
          <p:nvPr/>
        </p:nvPicPr>
        <p:blipFill>
          <a:blip r:embed="rId2"/>
          <a:srcRect l="1935" t="-15079" r="84518" b="15079"/>
          <a:stretch>
            <a:fillRect/>
          </a:stretch>
        </p:blipFill>
        <p:spPr bwMode="auto">
          <a:xfrm>
            <a:off x="76200" y="-685800"/>
            <a:ext cx="9067800" cy="754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Objectives</a:t>
            </a:r>
            <a:r>
              <a:rPr lang="en-US" b="1" dirty="0">
                <a:solidFill>
                  <a:srgbClr val="00B050"/>
                </a:solidFill>
              </a:rPr>
              <a:t>;</a:t>
            </a:r>
            <a:br>
              <a:rPr lang="en-US" b="1" dirty="0">
                <a:solidFill>
                  <a:srgbClr val="00B050"/>
                </a:solidFill>
              </a:rPr>
            </a:br>
            <a:endParaRPr lang="en-US" dirty="0"/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>
          <a:xfrm>
            <a:off x="849313" y="1295400"/>
            <a:ext cx="7521575" cy="3581400"/>
          </a:xfrm>
        </p:spPr>
        <p:txBody>
          <a:bodyPr/>
          <a:lstStyle/>
          <a:p>
            <a:pPr algn="just" eaLnBrk="1" hangingPunct="1"/>
            <a:r>
              <a:rPr lang="en-US" sz="2800" smtClean="0">
                <a:latin typeface="Aharoni" pitchFamily="2" charset="-79"/>
                <a:cs typeface="Aharoni" pitchFamily="2" charset="-79"/>
              </a:rPr>
              <a:t>To improve information sharing among HIV/AIDS And Reproductive Health Services CSOs;</a:t>
            </a:r>
          </a:p>
          <a:p>
            <a:pPr algn="just" eaLnBrk="1" hangingPunct="1"/>
            <a:endParaRPr lang="en-US" sz="700" smtClean="0">
              <a:latin typeface="Aharoni" pitchFamily="2" charset="-79"/>
              <a:cs typeface="Aharoni" pitchFamily="2" charset="-79"/>
            </a:endParaRPr>
          </a:p>
          <a:p>
            <a:pPr algn="just" eaLnBrk="1" hangingPunct="1"/>
            <a:r>
              <a:rPr lang="en-US" sz="2800" smtClean="0">
                <a:latin typeface="Aharoni" pitchFamily="2" charset="-79"/>
                <a:cs typeface="Aharoni" pitchFamily="2" charset="-79"/>
              </a:rPr>
              <a:t>To strengthen the collective voice of HIV/AIDS,STIs And Reproductive Health Services CSOs in the hot spot</a:t>
            </a:r>
          </a:p>
          <a:p>
            <a:pPr algn="just" eaLnBrk="1" hangingPunct="1"/>
            <a:endParaRPr lang="en-US" sz="100" smtClean="0">
              <a:latin typeface="Aharoni" pitchFamily="2" charset="-79"/>
              <a:cs typeface="Aharoni" pitchFamily="2" charset="-79"/>
            </a:endParaRPr>
          </a:p>
          <a:p>
            <a:pPr algn="just" eaLnBrk="1" hangingPunct="1"/>
            <a:r>
              <a:rPr lang="en-US" sz="2800" smtClean="0">
                <a:latin typeface="Aharoni" pitchFamily="2" charset="-79"/>
                <a:cs typeface="Aharoni" pitchFamily="2" charset="-79"/>
              </a:rPr>
              <a:t>To strengthen referral mechanisms for HIV/AIDS,STIs And Reproductive Health Services in the hot spot</a:t>
            </a:r>
            <a:endParaRPr lang="en-ZA" sz="2800" b="1" smtClean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/>
          </p:cNvPicPr>
          <p:nvPr/>
        </p:nvPicPr>
        <p:blipFill>
          <a:blip r:embed="rId2"/>
          <a:srcRect l="1935" t="-15079" r="84518" b="15079"/>
          <a:stretch>
            <a:fillRect/>
          </a:stretch>
        </p:blipFill>
        <p:spPr bwMode="auto">
          <a:xfrm>
            <a:off x="0" y="0"/>
            <a:ext cx="8915400" cy="683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>
                <a:solidFill>
                  <a:srgbClr val="FF0000"/>
                </a:solidFill>
              </a:rPr>
              <a:t>Objectives cont.</a:t>
            </a:r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73050" algn="just" eaLnBrk="1" hangingPunct="1"/>
            <a:r>
              <a:rPr lang="en-US" sz="2800" smtClean="0">
                <a:latin typeface="Aharoni" pitchFamily="2" charset="-79"/>
                <a:cs typeface="Aharoni" pitchFamily="2" charset="-79"/>
              </a:rPr>
              <a:t>To improve coordination among CSOs and other service providers for enhanced service delivery for mobile population and the host communities</a:t>
            </a:r>
          </a:p>
          <a:p>
            <a:pPr indent="-273050" algn="just" eaLnBrk="1" hangingPunct="1"/>
            <a:endParaRPr lang="en-US" sz="2800" smtClean="0">
              <a:latin typeface="Aharoni" pitchFamily="2" charset="-79"/>
              <a:cs typeface="Aharoni" pitchFamily="2" charset="-79"/>
            </a:endParaRPr>
          </a:p>
          <a:p>
            <a:pPr indent="-273050" algn="just" eaLnBrk="1" hangingPunct="1"/>
            <a:r>
              <a:rPr lang="en-US" sz="2800" smtClean="0">
                <a:latin typeface="Aharoni" pitchFamily="2" charset="-79"/>
                <a:cs typeface="Aharoni" pitchFamily="2" charset="-79"/>
              </a:rPr>
              <a:t>To create an avenue for resource mobilization strategies and sharing both human and logistical resources.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/>
          </p:cNvPicPr>
          <p:nvPr/>
        </p:nvPicPr>
        <p:blipFill>
          <a:blip r:embed="rId2"/>
          <a:srcRect l="1935" t="-15079" r="84518" b="15079"/>
          <a:stretch>
            <a:fillRect/>
          </a:stretch>
        </p:blipFill>
        <p:spPr bwMode="auto">
          <a:xfrm>
            <a:off x="0" y="-304800"/>
            <a:ext cx="9144000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Description of intervention</a:t>
            </a:r>
            <a:r>
              <a:rPr lang="en-US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</a:p>
        </p:txBody>
      </p:sp>
      <p:sp>
        <p:nvSpPr>
          <p:cNvPr id="12292" name="Content Placeholder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005262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en-US" sz="2800" b="1" smtClean="0">
                <a:solidFill>
                  <a:srgbClr val="00B050"/>
                </a:solidFill>
              </a:rPr>
              <a:t>  </a:t>
            </a:r>
          </a:p>
          <a:p>
            <a:pPr algn="just" eaLnBrk="1" hangingPunct="1">
              <a:buFont typeface="Arial" charset="0"/>
              <a:buNone/>
            </a:pPr>
            <a:r>
              <a:rPr lang="en-US" sz="2800" b="1" smtClean="0">
                <a:solidFill>
                  <a:srgbClr val="00B050"/>
                </a:solidFill>
              </a:rPr>
              <a:t> </a:t>
            </a:r>
            <a:r>
              <a:rPr lang="en-US" sz="2800" smtClean="0">
                <a:latin typeface="Aharoni" pitchFamily="2" charset="-79"/>
                <a:cs typeface="Aharoni" pitchFamily="2" charset="-79"/>
              </a:rPr>
              <a:t>As</a:t>
            </a:r>
            <a:r>
              <a:rPr lang="en-US" sz="2800" smtClean="0"/>
              <a:t> a result, </a:t>
            </a:r>
          </a:p>
          <a:p>
            <a:pPr algn="just" eaLnBrk="1" hangingPunct="1"/>
            <a:r>
              <a:rPr lang="en-US" sz="2800" smtClean="0"/>
              <a:t>130 Home based care givers</a:t>
            </a:r>
          </a:p>
          <a:p>
            <a:pPr algn="just" eaLnBrk="1" hangingPunct="1"/>
            <a:r>
              <a:rPr lang="en-US" sz="2800" smtClean="0"/>
              <a:t>255 peer educators  </a:t>
            </a:r>
          </a:p>
          <a:p>
            <a:pPr algn="just" eaLnBrk="1" hangingPunct="1"/>
            <a:r>
              <a:rPr lang="en-US" sz="2800" smtClean="0"/>
              <a:t>106 condom distributors were trained in peer education, HIV/AIDS prevention strategies and Moon light HIV Counseling and testing.</a:t>
            </a:r>
            <a:endParaRPr lang="en-ZA" sz="2800" b="1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/>
          </p:cNvPicPr>
          <p:nvPr/>
        </p:nvPicPr>
        <p:blipFill>
          <a:blip r:embed="rId2"/>
          <a:srcRect l="1935" t="-15079" r="84518" b="15079"/>
          <a:stretch>
            <a:fillRect/>
          </a:stretch>
        </p:blipFill>
        <p:spPr bwMode="auto">
          <a:xfrm>
            <a:off x="0" y="-457200"/>
            <a:ext cx="87630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Cont’d Description of intervention</a:t>
            </a:r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3316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464820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endParaRPr lang="en-US" sz="2800" smtClean="0">
              <a:latin typeface="Aharoni" pitchFamily="2" charset="-79"/>
              <a:cs typeface="Aharoni" pitchFamily="2" charset="-79"/>
            </a:endParaRPr>
          </a:p>
          <a:p>
            <a:pPr algn="just" eaLnBrk="1" hangingPunct="1">
              <a:buFont typeface="Arial" charset="0"/>
              <a:buNone/>
            </a:pPr>
            <a:r>
              <a:rPr lang="en-US" sz="2800" smtClean="0">
                <a:latin typeface="Aharoni" pitchFamily="2" charset="-79"/>
                <a:cs typeface="Aharoni" pitchFamily="2" charset="-79"/>
              </a:rPr>
              <a:t>Between July 2013 and June 2014</a:t>
            </a:r>
          </a:p>
          <a:p>
            <a:pPr algn="just" eaLnBrk="1" hangingPunct="1"/>
            <a:r>
              <a:rPr lang="en-US" sz="2800" smtClean="0">
                <a:latin typeface="Aharoni" pitchFamily="2" charset="-79"/>
                <a:cs typeface="Aharoni" pitchFamily="2" charset="-79"/>
              </a:rPr>
              <a:t>total 4,006 individuals were reached with HCT</a:t>
            </a:r>
          </a:p>
          <a:p>
            <a:pPr algn="just" eaLnBrk="1" hangingPunct="1"/>
            <a:r>
              <a:rPr lang="en-US" sz="2800" smtClean="0">
                <a:latin typeface="Aharoni" pitchFamily="2" charset="-79"/>
                <a:cs typeface="Aharoni" pitchFamily="2" charset="-79"/>
              </a:rPr>
              <a:t>425 referred for different services including SMC, TB treatment, cotrimoxazole prophylaxis,STI treatment and other HIV related services among others in different health units including Busia Health Centre IV</a:t>
            </a:r>
          </a:p>
          <a:p>
            <a:pPr algn="just" eaLnBrk="1" hangingPunct="1"/>
            <a:r>
              <a:rPr lang="en-US" sz="2800" smtClean="0">
                <a:latin typeface="Aharoni" pitchFamily="2" charset="-79"/>
                <a:cs typeface="Aharoni" pitchFamily="2" charset="-79"/>
              </a:rPr>
              <a:t>2,732 Cross boarder mobile population(CBMPs</a:t>
            </a:r>
            <a:r>
              <a:rPr lang="en-US" sz="2800" smtClean="0"/>
              <a:t>) </a:t>
            </a:r>
            <a:endParaRPr lang="en-ZA" sz="2800" b="1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5496</TotalTime>
  <Words>736</Words>
  <Application>Microsoft Office PowerPoint</Application>
  <PresentationFormat>On-screen Show (4:3)</PresentationFormat>
  <Paragraphs>98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Aharoni</vt:lpstr>
      <vt:lpstr>Andalus</vt:lpstr>
      <vt:lpstr>Wingdings 2</vt:lpstr>
      <vt:lpstr>Office Theme</vt:lpstr>
      <vt:lpstr>Microsoft Office Excel 97-2003 Worksheet</vt:lpstr>
      <vt:lpstr>Worksheet</vt:lpstr>
      <vt:lpstr>PRESENTATION TOPIC</vt:lpstr>
      <vt:lpstr>Introduction </vt:lpstr>
      <vt:lpstr>Introduction </vt:lpstr>
      <vt:lpstr> Description of intervention     </vt:lpstr>
      <vt:lpstr>Goal, Objectives of CBLN </vt:lpstr>
      <vt:lpstr>Objectives; </vt:lpstr>
      <vt:lpstr>Objectives cont.</vt:lpstr>
      <vt:lpstr>Description of intervention </vt:lpstr>
      <vt:lpstr>Cont’d Description of intervention     </vt:lpstr>
      <vt:lpstr>Cont’d Description of intervention       </vt:lpstr>
      <vt:lpstr>Cont’d Description of intervention     </vt:lpstr>
      <vt:lpstr>IMPACT OF CBLN </vt:lpstr>
      <vt:lpstr>IMPACT OF CBLN </vt:lpstr>
      <vt:lpstr>Reproductive Health/Family Planning Method </vt:lpstr>
      <vt:lpstr>Reproductive Health/Family Planning Method </vt:lpstr>
      <vt:lpstr>  Mothers Under a reproductive age (15-49) served with Family Planning Methods  </vt:lpstr>
      <vt:lpstr>  Trained CBLN Providing FP services to Mobile Population in the Hot spot of Busia. </vt:lpstr>
      <vt:lpstr>Lessons Learnt </vt:lpstr>
      <vt:lpstr>Challenges faced  </vt:lpstr>
      <vt:lpstr>Recommendations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sahoo</cp:lastModifiedBy>
  <cp:revision>30</cp:revision>
  <dcterms:created xsi:type="dcterms:W3CDTF">2014-08-29T11:57:27Z</dcterms:created>
  <dcterms:modified xsi:type="dcterms:W3CDTF">2014-10-31T10:39:06Z</dcterms:modified>
</cp:coreProperties>
</file>