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  <p:sldId id="272" r:id="rId11"/>
    <p:sldId id="267" r:id="rId12"/>
    <p:sldId id="273" r:id="rId13"/>
    <p:sldId id="268" r:id="rId14"/>
    <p:sldId id="269" r:id="rId15"/>
    <p:sldId id="270" r:id="rId16"/>
    <p:sldId id="271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sulliva:Desktop:John's%20Files:ESRD%20Oligopoly:10%20Largest%20Provider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jsulliva:Desktop:John's%20Files:ESRD%20Oligopoly:Treatment%20modailit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Ten largest US Dialysis</a:t>
            </a:r>
            <a:r>
              <a:rPr lang="en-US" baseline="0"/>
              <a:t> Providers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Fresenius Medical Care N.A.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Sheet1!$B$2:$G$2</c:f>
              <c:numCache>
                <c:formatCode>_(* #,##0_);_(* \(#,##0\);_(* "-"??_);_(@_)</c:formatCode>
                <c:ptCount val="6"/>
                <c:pt idx="0">
                  <c:v>123363.0</c:v>
                </c:pt>
                <c:pt idx="1">
                  <c:v>132381.0</c:v>
                </c:pt>
                <c:pt idx="2">
                  <c:v>137325.0</c:v>
                </c:pt>
                <c:pt idx="3">
                  <c:v>158249.0</c:v>
                </c:pt>
                <c:pt idx="4">
                  <c:v>164561.0</c:v>
                </c:pt>
                <c:pt idx="5">
                  <c:v>172006.0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DaVita Inc.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Sheet1!$B$3:$G$3</c:f>
              <c:numCache>
                <c:formatCode>_(* #,##0_);_(* \(#,##0\);_(* "-"??_);_(@_)</c:formatCode>
                <c:ptCount val="6"/>
                <c:pt idx="0">
                  <c:v>114500.0</c:v>
                </c:pt>
                <c:pt idx="1">
                  <c:v>120400.0</c:v>
                </c:pt>
                <c:pt idx="2">
                  <c:v>129000.0</c:v>
                </c:pt>
                <c:pt idx="3">
                  <c:v>144600.0</c:v>
                </c:pt>
                <c:pt idx="4">
                  <c:v>157000.0</c:v>
                </c:pt>
                <c:pt idx="5">
                  <c:v>166000.0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Dialysis Clinic Inc.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Sheet1!$B$4:$G$4</c:f>
              <c:numCache>
                <c:formatCode>_(* #,##0_);_(* \(#,##0\);_(* "-"??_);_(@_)</c:formatCode>
                <c:ptCount val="6"/>
                <c:pt idx="0">
                  <c:v>12980.0</c:v>
                </c:pt>
                <c:pt idx="1">
                  <c:v>13350.0</c:v>
                </c:pt>
                <c:pt idx="2">
                  <c:v>13487.0</c:v>
                </c:pt>
                <c:pt idx="3">
                  <c:v>13674.0</c:v>
                </c:pt>
                <c:pt idx="4">
                  <c:v>13954.0</c:v>
                </c:pt>
                <c:pt idx="5">
                  <c:v>14462.0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Renal Advantage Inc.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Sheet1!$B$5:$G$5</c:f>
              <c:numCache>
                <c:formatCode>_(* #,##0_);_(* \(#,##0\);_(* "-"??_);_(@_)</c:formatCode>
                <c:ptCount val="6"/>
                <c:pt idx="0">
                  <c:v>10664.0</c:v>
                </c:pt>
                <c:pt idx="1">
                  <c:v>12000.0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DSI Renal Inc.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Sheet1!$B$6:$G$6</c:f>
              <c:numCache>
                <c:formatCode>_(* #,##0_);_(* \(#,##0\);_(* "-"??_);_(@_)</c:formatCode>
                <c:ptCount val="6"/>
                <c:pt idx="0">
                  <c:v>7692.0</c:v>
                </c:pt>
                <c:pt idx="1">
                  <c:v>7868.0</c:v>
                </c:pt>
                <c:pt idx="2">
                  <c:v>8029.0</c:v>
                </c:pt>
                <c:pt idx="3">
                  <c:v>6424.0</c:v>
                </c:pt>
                <c:pt idx="4">
                  <c:v>6540.0</c:v>
                </c:pt>
                <c:pt idx="5">
                  <c:v>6656.0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American Renal Associates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Sheet1!$B$7:$G$7</c:f>
              <c:numCache>
                <c:formatCode>_(* #,##0_);_(* \(#,##0\);_(* "-"??_);_(@_)</c:formatCode>
                <c:ptCount val="6"/>
                <c:pt idx="0">
                  <c:v>5000.0</c:v>
                </c:pt>
                <c:pt idx="1">
                  <c:v>5800.0</c:v>
                </c:pt>
                <c:pt idx="2">
                  <c:v>7025.0</c:v>
                </c:pt>
                <c:pt idx="3">
                  <c:v>8015.0</c:v>
                </c:pt>
                <c:pt idx="4">
                  <c:v>9460.0</c:v>
                </c:pt>
                <c:pt idx="5">
                  <c:v>10760.0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Liberty Dialysis Holdings LLC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Sheet1!$B$8:$G$8</c:f>
              <c:numCache>
                <c:formatCode>_(* #,##0_);_(* \(#,##0\);_(* "-"??_);_(@_)</c:formatCode>
                <c:ptCount val="6"/>
                <c:pt idx="0">
                  <c:v>4940.0</c:v>
                </c:pt>
                <c:pt idx="1">
                  <c:v>6100.0</c:v>
                </c:pt>
                <c:pt idx="2">
                  <c:v>19450.0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Satellite Healthcare Inc.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Sheet1!$B$9:$G$9</c:f>
              <c:numCache>
                <c:formatCode>_(* #,##0_);_(* \(#,##0\);_(* "-"??_);_(@_)</c:formatCode>
                <c:ptCount val="6"/>
                <c:pt idx="0">
                  <c:v>4009.0</c:v>
                </c:pt>
                <c:pt idx="1">
                  <c:v>4317.0</c:v>
                </c:pt>
                <c:pt idx="2">
                  <c:v>4647.0</c:v>
                </c:pt>
                <c:pt idx="3">
                  <c:v>5095.0</c:v>
                </c:pt>
                <c:pt idx="4">
                  <c:v>5537.0</c:v>
                </c:pt>
                <c:pt idx="5">
                  <c:v>6215.0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Innovative Dialysis Systems 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Sheet1!$B$10:$G$10</c:f>
              <c:numCache>
                <c:formatCode>_(* #,##0_);_(* \(#,##0\);_(* "-"??_);_(@_)</c:formatCode>
                <c:ptCount val="6"/>
                <c:pt idx="0">
                  <c:v>3385.0</c:v>
                </c:pt>
                <c:pt idx="1">
                  <c:v>3911.0</c:v>
                </c:pt>
                <c:pt idx="2">
                  <c:v>3876.0</c:v>
                </c:pt>
                <c:pt idx="3">
                  <c:v>6000.0</c:v>
                </c:pt>
                <c:pt idx="4">
                  <c:v>6262.0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U.S. Renal Care Inc.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Sheet1!$B$11:$G$11</c:f>
              <c:numCache>
                <c:formatCode>_(* #,##0_);_(* \(#,##0\);_(* "-"??_);_(@_)</c:formatCode>
                <c:ptCount val="6"/>
                <c:pt idx="0">
                  <c:v>3196.0</c:v>
                </c:pt>
                <c:pt idx="1">
                  <c:v>5508.0</c:v>
                </c:pt>
                <c:pt idx="2">
                  <c:v>5884.0</c:v>
                </c:pt>
                <c:pt idx="3">
                  <c:v>6310.0</c:v>
                </c:pt>
                <c:pt idx="4">
                  <c:v>6910.0</c:v>
                </c:pt>
                <c:pt idx="5">
                  <c:v>14387.0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Centers for Dialysis Care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Sheet1!$B$12:$G$12</c:f>
              <c:numCache>
                <c:formatCode>General</c:formatCode>
                <c:ptCount val="6"/>
                <c:pt idx="2" formatCode="_(* #,##0_);_(* \(#,##0\);_(* &quot;-&quot;??_);_(@_)">
                  <c:v>1718.0</c:v>
                </c:pt>
                <c:pt idx="3" formatCode="_(* #,##0_);_(* \(#,##0\);_(* &quot;-&quot;??_);_(@_)">
                  <c:v>1691.0</c:v>
                </c:pt>
                <c:pt idx="4" formatCode="_(* #,##0_);_(* \(#,##0\);_(* &quot;-&quot;??_);_(@_)">
                  <c:v>1696.0</c:v>
                </c:pt>
                <c:pt idx="5" formatCode="_(* #,##0_);_(* \(#,##0\);_(* &quot;-&quot;??_);_(@_)">
                  <c:v>1654.0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Renal Ventures Management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Sheet1!$B$13:$G$13</c:f>
              <c:numCache>
                <c:formatCode>General</c:formatCode>
                <c:ptCount val="6"/>
                <c:pt idx="3" formatCode="_(* #,##0_);_(* \(#,##0\);_(* &quot;-&quot;??_);_(@_)">
                  <c:v>2177.0</c:v>
                </c:pt>
                <c:pt idx="4" formatCode="_(* #,##0_);_(* \(#,##0\);_(* &quot;-&quot;??_);_(@_)">
                  <c:v>2276.0</c:v>
                </c:pt>
                <c:pt idx="5" formatCode="_(* #,##0_);_(* \(#,##0\);_(* &quot;-&quot;??_);_(@_)">
                  <c:v>2316.0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Northwest Kidney Centers</c:v>
                </c:pt>
              </c:strCache>
            </c:strRef>
          </c:tx>
          <c:cat>
            <c:numRef>
              <c:f>Sheet1!$B$1:$G$1</c:f>
              <c:numCache>
                <c:formatCode>General</c:formatCode>
                <c:ptCount val="6"/>
                <c:pt idx="0">
                  <c:v>2009.0</c:v>
                </c:pt>
                <c:pt idx="1">
                  <c:v>2010.0</c:v>
                </c:pt>
                <c:pt idx="2">
                  <c:v>2011.0</c:v>
                </c:pt>
                <c:pt idx="3">
                  <c:v>2012.0</c:v>
                </c:pt>
                <c:pt idx="4">
                  <c:v>2013.0</c:v>
                </c:pt>
                <c:pt idx="5">
                  <c:v>2014.0</c:v>
                </c:pt>
              </c:numCache>
            </c:numRef>
          </c:cat>
          <c:val>
            <c:numRef>
              <c:f>Sheet1!$B$14:$G$14</c:f>
              <c:numCache>
                <c:formatCode>General</c:formatCode>
                <c:ptCount val="6"/>
                <c:pt idx="5" formatCode="_(* #,##0_);_(* \(#,##0\);_(* &quot;-&quot;??_);_(@_)">
                  <c:v>1563.0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622296"/>
        <c:axId val="2124625448"/>
      </c:lineChart>
      <c:catAx>
        <c:axId val="2124622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4625448"/>
        <c:crosses val="autoZero"/>
        <c:auto val="1"/>
        <c:lblAlgn val="ctr"/>
        <c:lblOffset val="100"/>
        <c:noMultiLvlLbl val="0"/>
      </c:catAx>
      <c:valAx>
        <c:axId val="21246254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#</a:t>
                </a:r>
                <a:r>
                  <a:rPr lang="en-US" baseline="0"/>
                  <a:t> of Patients</a:t>
                </a:r>
                <a:endParaRPr lang="en-US"/>
              </a:p>
            </c:rich>
          </c:tx>
          <c:layout/>
          <c:overlay val="0"/>
        </c:title>
        <c:numFmt formatCode="_(* #,##0_);_(* \(#,##0\);_(* &quot;-&quot;??_);_(@_)" sourceLinked="1"/>
        <c:majorTickMark val="none"/>
        <c:minorTickMark val="none"/>
        <c:tickLblPos val="nextTo"/>
        <c:crossAx val="21246222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HD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251261.0</c:v>
                </c:pt>
                <c:pt idx="1">
                  <c:v>266203.0</c:v>
                </c:pt>
                <c:pt idx="2">
                  <c:v>284905.0</c:v>
                </c:pt>
                <c:pt idx="3">
                  <c:v>296243.0</c:v>
                </c:pt>
                <c:pt idx="4">
                  <c:v>313411.0</c:v>
                </c:pt>
                <c:pt idx="5">
                  <c:v>330865.0</c:v>
                </c:pt>
                <c:pt idx="6">
                  <c:v>348212.0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Home HD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2321.0</c:v>
                </c:pt>
                <c:pt idx="1">
                  <c:v>2836.0</c:v>
                </c:pt>
                <c:pt idx="2">
                  <c:v>3569.0</c:v>
                </c:pt>
                <c:pt idx="3">
                  <c:v>3921.0</c:v>
                </c:pt>
                <c:pt idx="4">
                  <c:v>5087.0</c:v>
                </c:pt>
                <c:pt idx="5">
                  <c:v>5783.0</c:v>
                </c:pt>
                <c:pt idx="6">
                  <c:v>6098.0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PD</c:v>
                </c:pt>
              </c:strCache>
            </c:strRef>
          </c:tx>
          <c:marker>
            <c:symbol val="none"/>
          </c:marker>
          <c:cat>
            <c:numRef>
              <c:f>Sheet1!$A$2:$A$8</c:f>
              <c:numCache>
                <c:formatCode>General</c:formatCode>
                <c:ptCount val="7"/>
                <c:pt idx="0">
                  <c:v>2008.0</c:v>
                </c:pt>
                <c:pt idx="1">
                  <c:v>2009.0</c:v>
                </c:pt>
                <c:pt idx="2">
                  <c:v>2010.0</c:v>
                </c:pt>
                <c:pt idx="3">
                  <c:v>2011.0</c:v>
                </c:pt>
                <c:pt idx="4">
                  <c:v>2012.0</c:v>
                </c:pt>
                <c:pt idx="5">
                  <c:v>2013.0</c:v>
                </c:pt>
                <c:pt idx="6">
                  <c:v>2014.0</c:v>
                </c:pt>
              </c:numCache>
            </c:numRef>
          </c:cat>
          <c:val>
            <c:numRef>
              <c:f>Sheet1!$D$2:$D$8</c:f>
              <c:numCache>
                <c:formatCode>General</c:formatCode>
                <c:ptCount val="7"/>
                <c:pt idx="0">
                  <c:v>20474.0</c:v>
                </c:pt>
                <c:pt idx="1">
                  <c:v>20690.0</c:v>
                </c:pt>
                <c:pt idx="2">
                  <c:v>23159.0</c:v>
                </c:pt>
                <c:pt idx="3">
                  <c:v>27265.0</c:v>
                </c:pt>
                <c:pt idx="4">
                  <c:v>30448.0</c:v>
                </c:pt>
                <c:pt idx="5">
                  <c:v>34067.0</c:v>
                </c:pt>
                <c:pt idx="6">
                  <c:v>38424.0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4695000"/>
        <c:axId val="2124697976"/>
      </c:lineChart>
      <c:catAx>
        <c:axId val="21246950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24697976"/>
        <c:crosses val="autoZero"/>
        <c:auto val="1"/>
        <c:lblAlgn val="ctr"/>
        <c:lblOffset val="100"/>
        <c:noMultiLvlLbl val="0"/>
      </c:catAx>
      <c:valAx>
        <c:axId val="2124697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24695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9/13/15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b="1" dirty="0"/>
              <a:t>Creating an Oligopoly in the Treatment of End Stage Renal Disease and the Subsequent Impact on Home Hemodialysis Therapies in the United States</a:t>
            </a:r>
            <a:r>
              <a:rPr lang="en-US" sz="3600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dirty="0" smtClean="0"/>
              <a:t>John D Sullivan, Ph.D.</a:t>
            </a:r>
          </a:p>
          <a:p>
            <a:pPr algn="ctr"/>
            <a:r>
              <a:rPr lang="en-US" dirty="0" smtClean="0"/>
              <a:t>Boston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0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003" b="1300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5589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 &amp; the Oligopoly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Question:  Has consolidation had an impact on the type of delivery for patients based on profit and expense considerations</a:t>
            </a:r>
          </a:p>
          <a:p>
            <a:r>
              <a:rPr lang="en-US" dirty="0" smtClean="0"/>
              <a:t>Hypothesis:  The creation of an oligopoly has created an environment that drives patients towards in-center home hemodialysis</a:t>
            </a:r>
          </a:p>
          <a:p>
            <a:r>
              <a:rPr lang="en-US" dirty="0" smtClean="0"/>
              <a:t>Two largest providers control 70% of the service market</a:t>
            </a:r>
          </a:p>
          <a:p>
            <a:r>
              <a:rPr lang="en-US" dirty="0" smtClean="0"/>
              <a:t>Data was collected from three sources:</a:t>
            </a:r>
          </a:p>
          <a:p>
            <a:pPr lvl="1"/>
            <a:r>
              <a:rPr lang="en-US" dirty="0" smtClean="0"/>
              <a:t>United States Renal Data System (University of Michigan)</a:t>
            </a:r>
          </a:p>
          <a:p>
            <a:pPr lvl="1"/>
            <a:r>
              <a:rPr lang="en-US" dirty="0" smtClean="0"/>
              <a:t>Financial Filings by the Publicly Traded Companies</a:t>
            </a:r>
          </a:p>
          <a:p>
            <a:pPr lvl="1"/>
            <a:r>
              <a:rPr lang="en-US" dirty="0" smtClean="0"/>
              <a:t>Nephrology News and Issues data collection for the ten largest dialysis providers in the United States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60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Consolidation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Mergers &amp; Acquisition Strategy</a:t>
            </a:r>
          </a:p>
          <a:p>
            <a:r>
              <a:rPr lang="en-US" dirty="0" smtClean="0"/>
              <a:t>Small to Medium Size Targets</a:t>
            </a:r>
          </a:p>
          <a:p>
            <a:pPr lvl="1"/>
            <a:r>
              <a:rPr lang="en-US" dirty="0" smtClean="0"/>
              <a:t>Revenue Enhancement</a:t>
            </a:r>
          </a:p>
          <a:p>
            <a:pPr lvl="2"/>
            <a:r>
              <a:rPr lang="en-US" dirty="0" smtClean="0"/>
              <a:t>Commercial leverage to renegotiate third-party payer contracts through market leverage</a:t>
            </a:r>
          </a:p>
          <a:p>
            <a:pPr lvl="2"/>
            <a:r>
              <a:rPr lang="en-US" dirty="0" smtClean="0"/>
              <a:t>Ancillary revenue through subsidiaries, if available</a:t>
            </a:r>
          </a:p>
          <a:p>
            <a:pPr lvl="1"/>
            <a:r>
              <a:rPr lang="en-US" dirty="0" smtClean="0"/>
              <a:t>Expense Reduction</a:t>
            </a:r>
          </a:p>
          <a:p>
            <a:pPr lvl="2"/>
            <a:r>
              <a:rPr lang="en-US" dirty="0" smtClean="0"/>
              <a:t>Roll-up – Elimination of Administrative overhead</a:t>
            </a:r>
          </a:p>
          <a:p>
            <a:pPr lvl="2"/>
            <a:r>
              <a:rPr lang="en-US" dirty="0" smtClean="0"/>
              <a:t>Leverage in purchasing drugs and supplies</a:t>
            </a:r>
          </a:p>
        </p:txBody>
      </p:sp>
    </p:spTree>
    <p:extLst>
      <p:ext uri="{BB962C8B-B14F-4D97-AF65-F5344CB8AC3E}">
        <p14:creationId xmlns:p14="http://schemas.microsoft.com/office/powerpoint/2010/main" val="3080711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Formation of the Oligopoly as measured by Patients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828800"/>
          <a:ext cx="7583487" cy="420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5529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Fresenius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Based </a:t>
            </a:r>
            <a:r>
              <a:rPr lang="en-US" smtClean="0"/>
              <a:t>in Bad Hamburg</a:t>
            </a:r>
            <a:r>
              <a:rPr lang="en-US" dirty="0" smtClean="0"/>
              <a:t>, Germany</a:t>
            </a:r>
          </a:p>
          <a:p>
            <a:r>
              <a:rPr lang="en-US" dirty="0" smtClean="0"/>
              <a:t>Serves patients through outpatient </a:t>
            </a:r>
            <a:r>
              <a:rPr lang="en-US" dirty="0" err="1" smtClean="0"/>
              <a:t>clincs</a:t>
            </a:r>
            <a:r>
              <a:rPr lang="en-US" dirty="0" smtClean="0"/>
              <a:t> (acquired </a:t>
            </a:r>
            <a:r>
              <a:rPr lang="en-US" dirty="0" err="1" smtClean="0"/>
              <a:t>nmc</a:t>
            </a:r>
            <a:r>
              <a:rPr lang="en-US" dirty="0" smtClean="0"/>
              <a:t> in 1997)</a:t>
            </a:r>
          </a:p>
          <a:p>
            <a:r>
              <a:rPr lang="en-US" dirty="0" smtClean="0"/>
              <a:t>Manufactures dialysis medical equipment and supplies</a:t>
            </a:r>
          </a:p>
          <a:p>
            <a:r>
              <a:rPr lang="en-US" dirty="0" smtClean="0"/>
              <a:t>Owns </a:t>
            </a:r>
            <a:r>
              <a:rPr lang="en-US" dirty="0" err="1" smtClean="0"/>
              <a:t>Venofir</a:t>
            </a:r>
            <a:r>
              <a:rPr lang="en-US" dirty="0" smtClean="0"/>
              <a:t> (iron sucrose drug company)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30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DaVita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Largest operator of dialysis clinics in the United States</a:t>
            </a:r>
          </a:p>
          <a:p>
            <a:r>
              <a:rPr lang="en-US" dirty="0" smtClean="0"/>
              <a:t>Owns DaVita Labs, the largest provider of dialysis lab analysis in the United 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837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Trends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79463" y="1828800"/>
          <a:ext cx="7583487" cy="4208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4977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With the exception of transplantation, treatment modalities such as peritoneal dialysis and home hemodialysis remain an insignificant treatment modality in so far as numbers of patients.</a:t>
            </a:r>
          </a:p>
          <a:p>
            <a:r>
              <a:rPr lang="en-US" dirty="0" smtClean="0"/>
              <a:t>Given profit incentives by large publicly traded companies such as Fresenius and DaVita, it can be inferred that this trend will continue</a:t>
            </a:r>
          </a:p>
          <a:p>
            <a:r>
              <a:rPr lang="en-US" dirty="0" smtClean="0"/>
              <a:t>Given the Federal Government’s concern with Medicare expenditures, questions arise as to whether or not reductions or raises, previously taken by the </a:t>
            </a:r>
            <a:r>
              <a:rPr lang="en-US" dirty="0" err="1" smtClean="0"/>
              <a:t>pharma</a:t>
            </a:r>
            <a:r>
              <a:rPr lang="en-US" dirty="0" smtClean="0"/>
              <a:t> industry, will continue.  </a:t>
            </a:r>
          </a:p>
          <a:p>
            <a:r>
              <a:rPr lang="en-US" dirty="0" smtClean="0"/>
              <a:t>How will ARA’s public offering impact the industry – Does this make them a target and what is the private equity exit strategy?</a:t>
            </a:r>
          </a:p>
          <a:p>
            <a:r>
              <a:rPr lang="en-US" dirty="0" smtClean="0"/>
              <a:t>US Renal and DSI merger – how much will be divested?</a:t>
            </a:r>
          </a:p>
          <a:p>
            <a:r>
              <a:rPr lang="en-US" dirty="0" smtClean="0"/>
              <a:t>Does the Medical Director compensation model need to be changed to encourage other treatment modalities?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7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Grant Application to study the economic cost shift from Medicare to commercial insurance carriers</a:t>
            </a:r>
          </a:p>
          <a:p>
            <a:r>
              <a:rPr lang="en-US" dirty="0" smtClean="0"/>
              <a:t>Changes in FTC interpretations of Hart Scott </a:t>
            </a:r>
            <a:r>
              <a:rPr lang="en-US" dirty="0" err="1" smtClean="0"/>
              <a:t>Rodino</a:t>
            </a:r>
            <a:r>
              <a:rPr lang="en-US" dirty="0" smtClean="0"/>
              <a:t> testing</a:t>
            </a:r>
          </a:p>
          <a:p>
            <a:r>
              <a:rPr lang="en-US" dirty="0" smtClean="0"/>
              <a:t>How are joint venture financing structures used to circumnavigate antitrust law.</a:t>
            </a:r>
          </a:p>
          <a:p>
            <a:r>
              <a:rPr lang="en-US" dirty="0" smtClean="0"/>
              <a:t>Does joint venture structures with physicians contribute to incentives that lead to prescriptions for in-center hemodialysis</a:t>
            </a:r>
          </a:p>
          <a:p>
            <a:r>
              <a:rPr lang="en-US" dirty="0" smtClean="0"/>
              <a:t>What is the true economic cost of patients unable to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6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</a:p>
          <a:p>
            <a:r>
              <a:rPr lang="en-US" dirty="0" smtClean="0"/>
              <a:t>Disease &amp; Modalities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Consolidation &amp; the Oligopoly</a:t>
            </a:r>
          </a:p>
          <a:p>
            <a:r>
              <a:rPr lang="en-US" dirty="0" smtClean="0"/>
              <a:t>Treatment Modality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39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Technology vs. Cost</a:t>
            </a:r>
          </a:p>
          <a:p>
            <a:r>
              <a:rPr lang="en-US" dirty="0" smtClean="0"/>
              <a:t>Cost was expected to be minimal:</a:t>
            </a:r>
          </a:p>
          <a:p>
            <a:pPr lvl="1"/>
            <a:r>
              <a:rPr lang="en-US" dirty="0" smtClean="0"/>
              <a:t>Projected: $200,000,000 to Medicare in Year 1</a:t>
            </a:r>
          </a:p>
          <a:p>
            <a:pPr lvl="1"/>
            <a:r>
              <a:rPr lang="en-US" dirty="0" smtClean="0"/>
              <a:t>Transplant technology would reduce expenditures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First Year cost to Medicare: 1 Billion</a:t>
            </a:r>
          </a:p>
          <a:p>
            <a:r>
              <a:rPr lang="en-US" dirty="0" smtClean="0"/>
              <a:t>Social Security Amendment of 1972</a:t>
            </a:r>
          </a:p>
          <a:p>
            <a:pPr lvl="1"/>
            <a:r>
              <a:rPr lang="en-US" dirty="0" smtClean="0"/>
              <a:t>Anyone that had paid into Social Security is eligible for coverage after a 33 month waiting period</a:t>
            </a:r>
          </a:p>
          <a:p>
            <a:pPr lvl="1"/>
            <a:r>
              <a:rPr lang="en-US" dirty="0" smtClean="0"/>
              <a:t>Outpatient (less expensive than in-patient) clinics would become an extension of the physician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983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Expenditures continue to rise</a:t>
            </a:r>
          </a:p>
          <a:p>
            <a:r>
              <a:rPr lang="en-US" dirty="0" smtClean="0"/>
              <a:t>Approximately $20 billion (2012)  to Medicare covering &lt; 1% of the Medicare population but consuming 7% of the Medicare Budget</a:t>
            </a:r>
          </a:p>
          <a:p>
            <a:r>
              <a:rPr lang="en-US" dirty="0" smtClean="0"/>
              <a:t>1980s – Consolidation begins with small for-profit chains emerging</a:t>
            </a:r>
          </a:p>
          <a:p>
            <a:r>
              <a:rPr lang="en-US" dirty="0" smtClean="0"/>
              <a:t>1990s – Consolidation continues with additional corporate structures that allow the physician to be a joint venture partner</a:t>
            </a:r>
          </a:p>
          <a:p>
            <a:r>
              <a:rPr lang="en-US" dirty="0" smtClean="0"/>
              <a:t>2000s – Medicare continues a cost cutting strategy by not raising reimbursement rates with the thinking that commercial insurance companies (20% of the patient population) paying for most of the service</a:t>
            </a:r>
          </a:p>
          <a:p>
            <a:r>
              <a:rPr lang="en-US" dirty="0" smtClean="0"/>
              <a:t>2010s – Medicare introduces a bundled payment establishing a single payment amount for each treatment in an attempt to control costs</a:t>
            </a:r>
          </a:p>
          <a:p>
            <a:r>
              <a:rPr lang="en-US" dirty="0" smtClean="0"/>
              <a:t>Present patient trends within the United States project growth to escalate beyond the current 3% (with a mortality rate of 20%) as a result of diabetes, hypertension, and the aging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969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 &amp; Treatment Modalities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Almost 90% of patients with renal failure have diabetes or hypertension</a:t>
            </a:r>
          </a:p>
          <a:p>
            <a:r>
              <a:rPr lang="en-US" dirty="0" smtClean="0"/>
              <a:t>Demographics – Incidence and prevalence in African Americans and Hispanics are significantly higher than whites</a:t>
            </a:r>
          </a:p>
          <a:p>
            <a:r>
              <a:rPr lang="en-US" dirty="0" smtClean="0"/>
              <a:t>For patients with renal failure, there are four possible treatment modalities each with an economic benefit or cost</a:t>
            </a:r>
          </a:p>
          <a:p>
            <a:pPr lvl="1"/>
            <a:r>
              <a:rPr lang="en-US" dirty="0" smtClean="0"/>
              <a:t>In-Center Hemodialysis</a:t>
            </a:r>
          </a:p>
          <a:p>
            <a:pPr lvl="1"/>
            <a:r>
              <a:rPr lang="en-US" dirty="0" smtClean="0"/>
              <a:t>Peritoneal Dialysis</a:t>
            </a:r>
          </a:p>
          <a:p>
            <a:pPr lvl="1"/>
            <a:r>
              <a:rPr lang="en-US" dirty="0" smtClean="0"/>
              <a:t>Home Hemodialysis</a:t>
            </a:r>
          </a:p>
          <a:p>
            <a:pPr lvl="1"/>
            <a:r>
              <a:rPr lang="en-US" dirty="0" smtClean="0"/>
              <a:t>Transplantation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383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In-Center Hemodialysis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Patients are treated 3x per week in an outpatient setting for 3 to 4 hours each session</a:t>
            </a:r>
          </a:p>
          <a:p>
            <a:r>
              <a:rPr lang="en-US" dirty="0" smtClean="0"/>
              <a:t>Patients typically fall out of the workforce while being treated causing an economic drain</a:t>
            </a:r>
          </a:p>
          <a:p>
            <a:r>
              <a:rPr lang="en-US" dirty="0" smtClean="0"/>
              <a:t>Medicare pays a bundled rate and commercial insurance companies pay a negotiated rate typically more than three times the Medicare rate.</a:t>
            </a:r>
            <a:endParaRPr lang="en-US" dirty="0"/>
          </a:p>
          <a:p>
            <a:r>
              <a:rPr lang="en-US" dirty="0" smtClean="0"/>
              <a:t>Economics:  Facilities cost between $1 &amp; $2 million – Large fixed cost structure requiring volume for profitability</a:t>
            </a:r>
            <a:endParaRPr lang="en-US" dirty="0"/>
          </a:p>
          <a:p>
            <a:r>
              <a:rPr lang="en-US" dirty="0" smtClean="0"/>
              <a:t>Patient Outcomes – Mixed – there is considerable literature that argues that patients should be treated more frequently.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71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Peritoneal 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dialyze in the home using a catheter and dialysis solutions 7 days a week</a:t>
            </a:r>
          </a:p>
          <a:p>
            <a:endParaRPr lang="en-US" dirty="0"/>
          </a:p>
          <a:p>
            <a:r>
              <a:rPr lang="en-US" dirty="0" smtClean="0"/>
              <a:t>Economics:  Low fixed costs, fewer drug needs, and higher variable costs</a:t>
            </a:r>
          </a:p>
          <a:p>
            <a:endParaRPr lang="en-US" dirty="0"/>
          </a:p>
          <a:p>
            <a:r>
              <a:rPr lang="en-US" dirty="0" smtClean="0"/>
              <a:t>Outcomes:  Patients tend to say in the workforce and are healthier – Risk of Peritonitis &amp; Peritoneal membrane failure after 1 year of 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5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Hemodialysis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dialyze at home 6x per week for 1 to 1.5 hours</a:t>
            </a:r>
            <a:endParaRPr lang="en-US" dirty="0"/>
          </a:p>
          <a:p>
            <a:r>
              <a:rPr lang="en-US" dirty="0" smtClean="0"/>
              <a:t>Economics:  Low Fixed Costs &amp; Higher Variable Costs</a:t>
            </a:r>
            <a:endParaRPr lang="en-US" dirty="0"/>
          </a:p>
          <a:p>
            <a:r>
              <a:rPr lang="en-US" dirty="0" smtClean="0"/>
              <a:t>Outcomes:  Patients tend to stay in the workforce with lower drug needs with higher mobility (machine is portable)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6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Transplant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Best treatment for a patient</a:t>
            </a:r>
          </a:p>
          <a:p>
            <a:endParaRPr lang="en-US" dirty="0"/>
          </a:p>
          <a:p>
            <a:r>
              <a:rPr lang="en-US" dirty="0" smtClean="0"/>
              <a:t>Economics:  High upfront cost of over $200,000, may continue working, but with high immunosuppressive drug expenditures ($15,000 per year)</a:t>
            </a:r>
          </a:p>
          <a:p>
            <a:endParaRPr lang="en-US" dirty="0"/>
          </a:p>
          <a:p>
            <a:r>
              <a:rPr lang="en-US" dirty="0" smtClean="0"/>
              <a:t>Outcomes:  Likely the best for the patient with a higher probability of serious infection – Few transplants &lt;15 thousand performed each year due to a lack of kidneys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1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2985</TotalTime>
  <Words>1007</Words>
  <Application>Microsoft Macintosh PowerPoint</Application>
  <PresentationFormat>On-screen Show (4:3)</PresentationFormat>
  <Paragraphs>101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Revolution</vt:lpstr>
      <vt:lpstr>Creating an Oligopoly in the Treatment of End Stage Renal Disease and the Subsequent Impact on Home Hemodialysis Therapies in the United States </vt:lpstr>
      <vt:lpstr>Agenda </vt:lpstr>
      <vt:lpstr>History </vt:lpstr>
      <vt:lpstr>History </vt:lpstr>
      <vt:lpstr>Disease &amp; Treatment Modalities</vt:lpstr>
      <vt:lpstr>In-Center Hemodialysis</vt:lpstr>
      <vt:lpstr>Peritoneal Dialysis</vt:lpstr>
      <vt:lpstr>Home Hemodialysis</vt:lpstr>
      <vt:lpstr>Transplant</vt:lpstr>
      <vt:lpstr>Transplant</vt:lpstr>
      <vt:lpstr>Consolidation &amp; the Oligopoly</vt:lpstr>
      <vt:lpstr>Consolidation </vt:lpstr>
      <vt:lpstr>Formation of the Oligopoly as measured by Patients</vt:lpstr>
      <vt:lpstr>Fresenius Medical Care</vt:lpstr>
      <vt:lpstr>DaVita</vt:lpstr>
      <vt:lpstr>Treatment Trends</vt:lpstr>
      <vt:lpstr>Initial Conclusions</vt:lpstr>
      <vt:lpstr>Further Study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Forming an oligopoly as a tool to reduce cost expenditures for ESRD and its subsequent impact on treatment modalities</dc:title>
  <dc:creator>MET</dc:creator>
  <cp:lastModifiedBy>MET</cp:lastModifiedBy>
  <cp:revision>21</cp:revision>
  <dcterms:created xsi:type="dcterms:W3CDTF">2014-10-25T13:49:35Z</dcterms:created>
  <dcterms:modified xsi:type="dcterms:W3CDTF">2015-09-13T16:17:34Z</dcterms:modified>
</cp:coreProperties>
</file>