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2" r:id="rId2"/>
    <p:sldId id="311" r:id="rId3"/>
    <p:sldId id="307" r:id="rId4"/>
    <p:sldId id="354" r:id="rId5"/>
    <p:sldId id="315" r:id="rId6"/>
    <p:sldId id="303" r:id="rId7"/>
    <p:sldId id="288" r:id="rId8"/>
    <p:sldId id="287" r:id="rId9"/>
    <p:sldId id="351" r:id="rId10"/>
    <p:sldId id="317" r:id="rId11"/>
    <p:sldId id="349" r:id="rId12"/>
    <p:sldId id="353" r:id="rId13"/>
    <p:sldId id="300" r:id="rId14"/>
    <p:sldId id="314" r:id="rId15"/>
    <p:sldId id="335" r:id="rId16"/>
    <p:sldId id="261" r:id="rId17"/>
    <p:sldId id="313" r:id="rId18"/>
    <p:sldId id="309" r:id="rId1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arreno" initials="mrc" lastIdx="1" clrIdx="0"/>
  <p:cmAuthor id="1" name="John Barrett" initials="J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17T20:45:19.085" idx="1">
    <p:pos x="10" y="10"/>
    <p:text>agree with mapi.  suggest therapeutic response of Ad-RTS-IL12 + INXN-1001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EF0C980-61C9-43D0-953D-A15D10B90013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0B9513A-9C22-4492-A848-9750AE4AB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43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E9532EFB-13C0-4FEC-8D16-321A1C45D9FA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A3A689B-A691-4624-AE65-6B14B928E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clinical progression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7BA8-A131-43F6-A7CF-2E260DEF4A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10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F412-173A-4C5E-A7BF-DEDF423DE3F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0194-2092-4ADB-ACE6-1B6C28625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Localized Regulated Expression of IL-12 as a Gene Therapy Approach to Cancer Immunotherapy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A. Barrett Ph.D.</a:t>
            </a:r>
            <a:br>
              <a:rPr lang="en-US" dirty="0" smtClean="0"/>
            </a:br>
            <a:r>
              <a:rPr lang="en-US" dirty="0" smtClean="0"/>
              <a:t>Ziopharm Oncology, Boston MA 02129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250143" y="1424813"/>
            <a:ext cx="8604504" cy="4503797"/>
          </a:xfrm>
        </p:spPr>
        <p:txBody>
          <a:bodyPr/>
          <a:lstStyle/>
          <a:p>
            <a:pPr marL="1588" lvl="1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can control gene expression to achieve a systemic immune response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High expression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IL-12 mRNA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tumors, tightly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controlled by veledimex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Tumor biopsies show increased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tumor infiltrating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lymphocytes in both injected and systemic non-injected lesions</a:t>
            </a:r>
          </a:p>
          <a:p>
            <a:pPr marL="1588" lvl="1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have seen systemic and fully reversible toxicity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Serious adverse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mechanism-based and consistent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immunotherapy (Fever, N&amp;V, leukopenia, increased LFTs, hyponatremia,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cytokine release response)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Serious adverse events reversed within days after stopping veledimex dosing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Subjects who have had IL-12 expression turned “off” have been redosed, and IL-12 turned “on” again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 algn="ctr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668" y="160389"/>
            <a:ext cx="8579531" cy="84666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Observations to Date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89948" y="6650242"/>
            <a:ext cx="501650" cy="190821"/>
          </a:xfrm>
          <a:prstGeom prst="rect">
            <a:avLst/>
          </a:prstGeom>
        </p:spPr>
        <p:txBody>
          <a:bodyPr/>
          <a:lstStyle/>
          <a:p>
            <a:fld id="{9E3D297F-CD08-7E43-9F4D-631F76DA5B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95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18753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Increase in Patient Serum Cytokine Expression Cycle 1</a:t>
            </a:r>
            <a:endParaRPr lang="en-U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93500"/>
            <a:ext cx="4069080" cy="3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0690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7357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Ad-RTS-hIL-12 + Veledimex (AL) in Melanoma Patient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6A8C9CD-BE8C-4E6F-BC30-790510A45CE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52788"/>
            <a:ext cx="3057676" cy="2293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452788"/>
            <a:ext cx="3057676" cy="2293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4053112"/>
            <a:ext cx="3057676" cy="2293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4343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724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Initial increase in lesion size due to inflammatory response seen at Cycle 1 Day 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Lesion was undetectable  at Day 30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686050" y="1307645"/>
            <a:ext cx="1504950" cy="361951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55 Roman" pitchFamily="34" charset="0"/>
                <a:cs typeface="Arial" charset="0"/>
              </a:rPr>
              <a:t>C1D1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77075" y="1307645"/>
            <a:ext cx="1504950" cy="361951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55 Roman" pitchFamily="34" charset="0"/>
                <a:cs typeface="Arial" charset="0"/>
              </a:rPr>
              <a:t>C1D15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10400" y="3927020"/>
            <a:ext cx="1504950" cy="361951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55 Roman" pitchFamily="34" charset="0"/>
                <a:cs typeface="Arial" charset="0"/>
              </a:rPr>
              <a:t>Day 30</a:t>
            </a:r>
          </a:p>
        </p:txBody>
      </p:sp>
    </p:spTree>
    <p:extLst>
      <p:ext uri="{BB962C8B-B14F-4D97-AF65-F5344CB8AC3E}">
        <p14:creationId xmlns="" xmlns:p14="http://schemas.microsoft.com/office/powerpoint/2010/main" val="2949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39057"/>
            <a:ext cx="8382000" cy="951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Veledimex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Normal and in GL261 Orthotopic Glioma Mouse Brains</a:t>
            </a:r>
            <a:endParaRPr lang="de-DE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38200"/>
            <a:ext cx="650360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248400"/>
            <a:ext cx="392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Veledimex levels at 24 hr posttreatment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678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Ad-RTS-mIL-12 + Veledimex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(AL)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Orthotopic GL261 Mouse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oup 3 Animal 1 (brain).JPG"/>
          <p:cNvPicPr>
            <a:picLocks noChangeAspect="1"/>
          </p:cNvPicPr>
          <p:nvPr/>
        </p:nvPicPr>
        <p:blipFill>
          <a:blip r:embed="rId2" cstate="print"/>
          <a:srcRect l="4094" t="10714" r="37427" b="32143"/>
          <a:stretch>
            <a:fillRect/>
          </a:stretch>
        </p:blipFill>
        <p:spPr>
          <a:xfrm rot="16200000">
            <a:off x="2590800" y="2514600"/>
            <a:ext cx="30480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Mouse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410200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Vehicle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BID x 14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657600"/>
            <a:ext cx="38250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2400" y="2209799"/>
            <a:ext cx="2145989" cy="3048000"/>
            <a:chOff x="152400" y="2514600"/>
            <a:chExt cx="2145989" cy="304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11111"/>
            <a:stretch>
              <a:fillRect/>
            </a:stretch>
          </p:blipFill>
          <p:spPr bwMode="auto">
            <a:xfrm>
              <a:off x="152400" y="2514600"/>
              <a:ext cx="2145989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895600"/>
              <a:ext cx="317500" cy="537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971800"/>
              <a:ext cx="382503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502426" y="1447800"/>
            <a:ext cx="3641574" cy="5086529"/>
            <a:chOff x="5502426" y="1447800"/>
            <a:chExt cx="3641574" cy="5086529"/>
          </a:xfrm>
        </p:grpSpPr>
        <p:sp>
          <p:nvSpPr>
            <p:cNvPr id="9" name="TextBox 8"/>
            <p:cNvSpPr txBox="1"/>
            <p:nvPr/>
          </p:nvSpPr>
          <p:spPr>
            <a:xfrm>
              <a:off x="5502426" y="5334000"/>
              <a:ext cx="36415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Ad-RTS-mIL-12 1x10</a:t>
              </a:r>
              <a:r>
                <a:rPr lang="en-US" sz="2400" baseline="30000" dirty="0" smtClean="0"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vp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AL 450 mg/m</a:t>
              </a:r>
              <a:r>
                <a:rPr lang="en-US" sz="24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/day </a:t>
              </a:r>
            </a:p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BID x14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0" y="2276474"/>
              <a:ext cx="2286000" cy="2914650"/>
              <a:chOff x="6096000" y="2209800"/>
              <a:chExt cx="2286000" cy="2914650"/>
            </a:xfrm>
          </p:grpSpPr>
          <p:pic>
            <p:nvPicPr>
              <p:cNvPr id="7" name="Picture 2" descr="C:\Users\JABarrett\Documents\intrexon\aacr2014\poster material\DSCN121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1748" t="50485" r="29126"/>
              <a:stretch>
                <a:fillRect/>
              </a:stretch>
            </p:blipFill>
            <p:spPr bwMode="auto">
              <a:xfrm>
                <a:off x="6096000" y="2209800"/>
                <a:ext cx="2286000" cy="291465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Users\JABarrett\Documents\intrexon\aacr2014\poster material\DSCN121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719" t="63430" r="53398" b="28803"/>
              <a:stretch>
                <a:fillRect/>
              </a:stretch>
            </p:blipFill>
            <p:spPr bwMode="auto">
              <a:xfrm>
                <a:off x="6477000" y="2667000"/>
                <a:ext cx="228600" cy="45720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857716" y="1447800"/>
              <a:ext cx="32862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Treatment For 14 days</a:t>
              </a:r>
            </a:p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Day 74 (end of study)</a:t>
              </a:r>
            </a:p>
            <a:p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600200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Day 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Increased Expression of Tumor IL-12 mRNA &amp; IL-12 Protein in Response to Veledimex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292608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164287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066800" y="4267200"/>
            <a:ext cx="7352694" cy="3133378"/>
            <a:chOff x="876906" y="4318982"/>
            <a:chExt cx="7352694" cy="313337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4318982"/>
              <a:ext cx="3276600" cy="313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6906" y="4343400"/>
              <a:ext cx="2744581" cy="310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067675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Ad-RTS-mIL-12 + Veledimex (AL) Results in Increased Survival When Compared to Control in the GL261 Orthotopic Glioma Mouse Model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6" y="1371599"/>
            <a:ext cx="6820184" cy="496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42447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Ad-RTS-mIL12 administered on Day 5 ; Veledimex  (mg/m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administered BID for 14 days from Day 5;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543" y="228600"/>
            <a:ext cx="8299828" cy="1143000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Ad-RTS-mIL-12 + veledimex significantly reduces brain cancer stem cells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GL-261 Orthotopic Glioma Model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33" y="5497286"/>
            <a:ext cx="5419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Nestin levels (marker for cancer stem cells)</a:t>
            </a:r>
          </a:p>
          <a:p>
            <a:r>
              <a:rPr lang="en-US" sz="2000" dirty="0" smtClean="0"/>
              <a:t>inverse correlation with survival (Pearson r= 0.92)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7" y="1524000"/>
            <a:ext cx="82953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1CD9DC9-5104-44DD-BE50-9F0BEEAC4E3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57200" y="166688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972545"/>
            <a:ext cx="8839200" cy="54282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Ad-RTS-hIL-12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veledimex PO exhibits controllable systemic immune activation in human subjects with melanoma and breast cancer.  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Veledimex exhibits dose-related increases in plasma and brain tissue exposure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no accumulation in brain.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Ad-RTS-mIL-12 (1x10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vp)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veledimex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improves survival over temozolomide, dexamethasone and bevacizumab.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Ad-RTS-mIL-12 + veledimex significantly reduces brain cancer stem cells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These findings support the utility of localized, regulatable IL-12 production as an approach for the treatment of malignant glioma in human subjects.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9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Background &amp; Rationale IL-12 in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Oncology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Tumors </a:t>
            </a:r>
            <a:r>
              <a:rPr lang="en-US" smtClean="0">
                <a:latin typeface="Arial" pitchFamily="34" charset="0"/>
                <a:cs typeface="Arial" pitchFamily="34" charset="0"/>
              </a:rPr>
              <a:t>grow &amp; escape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immune system through the process of immunoediting. Thus, restoration of the immune system’s ability to detect the tumor should result in improved treatment outcomes.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Localized IL-12 administration has been shown to have antitumor activity that is mediated by direct tumor cell cytotoxicity, and enhancement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immuno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-regulatory activities including activation of anti-tumor natural killer (NK) cells, CD4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 cells and CD8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 cells.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3"/>
          <p:cNvSpPr txBox="1">
            <a:spLocks noChangeArrowheads="1"/>
          </p:cNvSpPr>
          <p:nvPr/>
        </p:nvSpPr>
        <p:spPr bwMode="auto">
          <a:xfrm>
            <a:off x="5611430" y="1714500"/>
            <a:ext cx="316547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 smtClean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TextBox 79"/>
          <p:cNvSpPr txBox="1">
            <a:spLocks noChangeArrowheads="1"/>
          </p:cNvSpPr>
          <p:nvPr/>
        </p:nvSpPr>
        <p:spPr bwMode="auto">
          <a:xfrm>
            <a:off x="222250" y="3409455"/>
            <a:ext cx="8699500" cy="268384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The Switch Components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: The RTS® gene program includes 2 receptor protein fusions: VP16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-RXR and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Gal4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-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EcR.  They form unstable and unproductive heterodimers in the absence of any ligand.</a:t>
            </a:r>
            <a:endParaRPr lang="en-US" sz="1800" b="1" dirty="0">
              <a:solidFill>
                <a:schemeClr val="accent5">
                  <a:lumMod val="10000"/>
                </a:schemeClr>
              </a:solidFill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The Inducible Promoter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: A customizable promoter to which basal 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transcription proteins are recruited and the target gene is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transcribed.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The Activator Ligand (veledimex):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An </a:t>
            </a:r>
            <a:r>
              <a:rPr lang="en-US" sz="1800" dirty="0" err="1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ecdysone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 analog, </a:t>
            </a:r>
            <a:r>
              <a:rPr lang="en-US" sz="1800" dirty="0" err="1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diacylhydrazine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-based small molecule functions as an activator. In the presence of the ligand, the protein </a:t>
            </a:r>
            <a:r>
              <a:rPr lang="en-US" sz="1800" dirty="0" err="1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heterodimer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 changes to a stable conformation and binds to the inducible promoter.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defRPr/>
            </a:pPr>
            <a:endParaRPr lang="en-US" sz="1800" dirty="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TextBox 50"/>
          <p:cNvSpPr txBox="1">
            <a:spLocks noChangeArrowheads="1"/>
          </p:cNvSpPr>
          <p:nvPr/>
        </p:nvSpPr>
        <p:spPr bwMode="auto">
          <a:xfrm>
            <a:off x="2622550" y="1328940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+mn-lt"/>
              </a:rPr>
              <a:t>EcR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987675"/>
            <a:ext cx="5041519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24612" y="2940050"/>
            <a:ext cx="19272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42925" y="2886075"/>
            <a:ext cx="509587" cy="219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063625" y="2884488"/>
            <a:ext cx="509587" cy="21907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573212" y="2884488"/>
            <a:ext cx="511175" cy="2190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262187" y="2882900"/>
            <a:ext cx="511175" cy="2206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784475" y="2882900"/>
            <a:ext cx="511175" cy="2206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095500" y="2919413"/>
            <a:ext cx="149225" cy="142875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533977" y="2890838"/>
            <a:ext cx="436563" cy="204787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976890" y="2881313"/>
            <a:ext cx="890587" cy="214312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4873827" y="2874963"/>
            <a:ext cx="311150" cy="227012"/>
          </a:xfrm>
          <a:prstGeom prst="roundRect">
            <a:avLst>
              <a:gd name="adj" fmla="val 16667"/>
            </a:avLst>
          </a:prstGeom>
          <a:solidFill>
            <a:srgbClr val="B3B3B3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Elbow Connector 16"/>
          <p:cNvCxnSpPr>
            <a:stCxn id="8" idx="0"/>
          </p:cNvCxnSpPr>
          <p:nvPr/>
        </p:nvCxnSpPr>
        <p:spPr>
          <a:xfrm rot="5400000" flipH="1" flipV="1">
            <a:off x="804863" y="2671762"/>
            <a:ext cx="207962" cy="2206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 rot="1352586">
            <a:off x="957262" y="2019300"/>
            <a:ext cx="361950" cy="550863"/>
          </a:xfrm>
          <a:prstGeom prst="ellipse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 rot="5159119">
            <a:off x="1493837" y="1492250"/>
            <a:ext cx="352425" cy="568325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206500" y="1878013"/>
            <a:ext cx="236537" cy="153987"/>
          </a:xfrm>
          <a:custGeom>
            <a:avLst/>
            <a:gdLst>
              <a:gd name="connsiteX0" fmla="*/ 71252 w 247744"/>
              <a:gd name="connsiteY0" fmla="*/ 166255 h 166255"/>
              <a:gd name="connsiteX1" fmla="*/ 35626 w 247744"/>
              <a:gd name="connsiteY1" fmla="*/ 154379 h 166255"/>
              <a:gd name="connsiteX2" fmla="*/ 0 w 247744"/>
              <a:gd name="connsiteY2" fmla="*/ 83127 h 166255"/>
              <a:gd name="connsiteX3" fmla="*/ 35626 w 247744"/>
              <a:gd name="connsiteY3" fmla="*/ 59377 h 166255"/>
              <a:gd name="connsiteX4" fmla="*/ 130629 w 247744"/>
              <a:gd name="connsiteY4" fmla="*/ 83127 h 166255"/>
              <a:gd name="connsiteX5" fmla="*/ 201881 w 247744"/>
              <a:gd name="connsiteY5" fmla="*/ 118753 h 166255"/>
              <a:gd name="connsiteX6" fmla="*/ 237507 w 247744"/>
              <a:gd name="connsiteY6" fmla="*/ 106878 h 166255"/>
              <a:gd name="connsiteX7" fmla="*/ 237507 w 247744"/>
              <a:gd name="connsiteY7" fmla="*/ 0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44" h="166255">
                <a:moveTo>
                  <a:pt x="71252" y="166255"/>
                </a:moveTo>
                <a:cubicBezTo>
                  <a:pt x="59377" y="162296"/>
                  <a:pt x="45401" y="162199"/>
                  <a:pt x="35626" y="154379"/>
                </a:cubicBezTo>
                <a:cubicBezTo>
                  <a:pt x="14700" y="137638"/>
                  <a:pt x="7823" y="106595"/>
                  <a:pt x="0" y="83127"/>
                </a:cubicBezTo>
                <a:cubicBezTo>
                  <a:pt x="11875" y="75210"/>
                  <a:pt x="21464" y="61147"/>
                  <a:pt x="35626" y="59377"/>
                </a:cubicBezTo>
                <a:cubicBezTo>
                  <a:pt x="56470" y="56772"/>
                  <a:pt x="107364" y="75372"/>
                  <a:pt x="130629" y="83127"/>
                </a:cubicBezTo>
                <a:cubicBezTo>
                  <a:pt x="148642" y="95136"/>
                  <a:pt x="177297" y="118753"/>
                  <a:pt x="201881" y="118753"/>
                </a:cubicBezTo>
                <a:cubicBezTo>
                  <a:pt x="214399" y="118753"/>
                  <a:pt x="233910" y="118868"/>
                  <a:pt x="237507" y="106878"/>
                </a:cubicBezTo>
                <a:cubicBezTo>
                  <a:pt x="247744" y="72754"/>
                  <a:pt x="237507" y="35626"/>
                  <a:pt x="237507" y="0"/>
                </a:cubicBezTo>
              </a:path>
            </a:pathLst>
          </a:cu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1" name="Flowchart: Terminator 39"/>
          <p:cNvSpPr>
            <a:spLocks noChangeArrowheads="1"/>
          </p:cNvSpPr>
          <p:nvPr/>
        </p:nvSpPr>
        <p:spPr bwMode="auto">
          <a:xfrm>
            <a:off x="2674937" y="2160588"/>
            <a:ext cx="647700" cy="296862"/>
          </a:xfrm>
          <a:prstGeom prst="flowChartTerminator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Terminator 40"/>
          <p:cNvSpPr>
            <a:spLocks noChangeArrowheads="1"/>
          </p:cNvSpPr>
          <p:nvPr/>
        </p:nvSpPr>
        <p:spPr bwMode="auto">
          <a:xfrm>
            <a:off x="2617787" y="1619250"/>
            <a:ext cx="511175" cy="407988"/>
          </a:xfrm>
          <a:prstGeom prst="flowChartTerminator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959100" y="2036763"/>
            <a:ext cx="180975" cy="111125"/>
          </a:xfrm>
          <a:custGeom>
            <a:avLst/>
            <a:gdLst>
              <a:gd name="connsiteX0" fmla="*/ 118753 w 190005"/>
              <a:gd name="connsiteY0" fmla="*/ 120949 h 120949"/>
              <a:gd name="connsiteX1" fmla="*/ 154379 w 190005"/>
              <a:gd name="connsiteY1" fmla="*/ 109074 h 120949"/>
              <a:gd name="connsiteX2" fmla="*/ 190005 w 190005"/>
              <a:gd name="connsiteY2" fmla="*/ 73448 h 120949"/>
              <a:gd name="connsiteX3" fmla="*/ 154379 w 190005"/>
              <a:gd name="connsiteY3" fmla="*/ 49697 h 120949"/>
              <a:gd name="connsiteX4" fmla="*/ 0 w 190005"/>
              <a:gd name="connsiteY4" fmla="*/ 37822 h 120949"/>
              <a:gd name="connsiteX5" fmla="*/ 35626 w 190005"/>
              <a:gd name="connsiteY5" fmla="*/ 25946 h 120949"/>
              <a:gd name="connsiteX6" fmla="*/ 83127 w 190005"/>
              <a:gd name="connsiteY6" fmla="*/ 2196 h 12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05" h="120949">
                <a:moveTo>
                  <a:pt x="118753" y="120949"/>
                </a:moveTo>
                <a:cubicBezTo>
                  <a:pt x="130628" y="116991"/>
                  <a:pt x="143964" y="116018"/>
                  <a:pt x="154379" y="109074"/>
                </a:cubicBezTo>
                <a:cubicBezTo>
                  <a:pt x="168353" y="99758"/>
                  <a:pt x="190005" y="90242"/>
                  <a:pt x="190005" y="73448"/>
                </a:cubicBezTo>
                <a:cubicBezTo>
                  <a:pt x="190005" y="59176"/>
                  <a:pt x="168407" y="52327"/>
                  <a:pt x="154379" y="49697"/>
                </a:cubicBezTo>
                <a:cubicBezTo>
                  <a:pt x="103651" y="40186"/>
                  <a:pt x="51460" y="41780"/>
                  <a:pt x="0" y="37822"/>
                </a:cubicBezTo>
                <a:cubicBezTo>
                  <a:pt x="11875" y="33863"/>
                  <a:pt x="24430" y="31544"/>
                  <a:pt x="35626" y="25946"/>
                </a:cubicBezTo>
                <a:cubicBezTo>
                  <a:pt x="87517" y="0"/>
                  <a:pt x="53382" y="2196"/>
                  <a:pt x="83127" y="2196"/>
                </a:cubicBezTo>
              </a:path>
            </a:pathLst>
          </a:cu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4" name="Flowchart: Terminator 42"/>
          <p:cNvSpPr>
            <a:spLocks noChangeArrowheads="1"/>
          </p:cNvSpPr>
          <p:nvPr/>
        </p:nvSpPr>
        <p:spPr bwMode="auto">
          <a:xfrm>
            <a:off x="3533977" y="2657475"/>
            <a:ext cx="441325" cy="214313"/>
          </a:xfrm>
          <a:prstGeom prst="flowChartTerminator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Terminator 43"/>
          <p:cNvSpPr>
            <a:spLocks noChangeArrowheads="1"/>
          </p:cNvSpPr>
          <p:nvPr/>
        </p:nvSpPr>
        <p:spPr bwMode="auto">
          <a:xfrm>
            <a:off x="3608590" y="2241550"/>
            <a:ext cx="350837" cy="295275"/>
          </a:xfrm>
          <a:prstGeom prst="flowChartTerminator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23415" y="2576513"/>
            <a:ext cx="123825" cy="80962"/>
          </a:xfrm>
          <a:custGeom>
            <a:avLst/>
            <a:gdLst>
              <a:gd name="connsiteX0" fmla="*/ 118753 w 190005"/>
              <a:gd name="connsiteY0" fmla="*/ 120949 h 120949"/>
              <a:gd name="connsiteX1" fmla="*/ 154379 w 190005"/>
              <a:gd name="connsiteY1" fmla="*/ 109074 h 120949"/>
              <a:gd name="connsiteX2" fmla="*/ 190005 w 190005"/>
              <a:gd name="connsiteY2" fmla="*/ 73448 h 120949"/>
              <a:gd name="connsiteX3" fmla="*/ 154379 w 190005"/>
              <a:gd name="connsiteY3" fmla="*/ 49697 h 120949"/>
              <a:gd name="connsiteX4" fmla="*/ 0 w 190005"/>
              <a:gd name="connsiteY4" fmla="*/ 37822 h 120949"/>
              <a:gd name="connsiteX5" fmla="*/ 35626 w 190005"/>
              <a:gd name="connsiteY5" fmla="*/ 25946 h 120949"/>
              <a:gd name="connsiteX6" fmla="*/ 83127 w 190005"/>
              <a:gd name="connsiteY6" fmla="*/ 2196 h 12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05" h="120949">
                <a:moveTo>
                  <a:pt x="118753" y="120949"/>
                </a:moveTo>
                <a:cubicBezTo>
                  <a:pt x="130628" y="116991"/>
                  <a:pt x="143964" y="116018"/>
                  <a:pt x="154379" y="109074"/>
                </a:cubicBezTo>
                <a:cubicBezTo>
                  <a:pt x="168353" y="99758"/>
                  <a:pt x="190005" y="90242"/>
                  <a:pt x="190005" y="73448"/>
                </a:cubicBezTo>
                <a:cubicBezTo>
                  <a:pt x="190005" y="59176"/>
                  <a:pt x="168407" y="52327"/>
                  <a:pt x="154379" y="49697"/>
                </a:cubicBezTo>
                <a:cubicBezTo>
                  <a:pt x="103651" y="40186"/>
                  <a:pt x="51460" y="41780"/>
                  <a:pt x="0" y="37822"/>
                </a:cubicBezTo>
                <a:cubicBezTo>
                  <a:pt x="11875" y="33863"/>
                  <a:pt x="24430" y="31544"/>
                  <a:pt x="35626" y="25946"/>
                </a:cubicBezTo>
                <a:cubicBezTo>
                  <a:pt x="87517" y="0"/>
                  <a:pt x="53382" y="2196"/>
                  <a:pt x="83127" y="2196"/>
                </a:cubicBezTo>
              </a:path>
            </a:pathLst>
          </a:cu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 rot="1352586">
            <a:off x="3805440" y="1831975"/>
            <a:ext cx="260350" cy="377825"/>
          </a:xfrm>
          <a:prstGeom prst="ellipse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5159119">
            <a:off x="4125321" y="1442244"/>
            <a:ext cx="241300" cy="404812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3333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11516" y="1768418"/>
            <a:ext cx="169863" cy="106362"/>
          </a:xfrm>
          <a:custGeom>
            <a:avLst/>
            <a:gdLst>
              <a:gd name="connsiteX0" fmla="*/ 71252 w 247744"/>
              <a:gd name="connsiteY0" fmla="*/ 166255 h 166255"/>
              <a:gd name="connsiteX1" fmla="*/ 35626 w 247744"/>
              <a:gd name="connsiteY1" fmla="*/ 154379 h 166255"/>
              <a:gd name="connsiteX2" fmla="*/ 0 w 247744"/>
              <a:gd name="connsiteY2" fmla="*/ 83127 h 166255"/>
              <a:gd name="connsiteX3" fmla="*/ 35626 w 247744"/>
              <a:gd name="connsiteY3" fmla="*/ 59377 h 166255"/>
              <a:gd name="connsiteX4" fmla="*/ 130629 w 247744"/>
              <a:gd name="connsiteY4" fmla="*/ 83127 h 166255"/>
              <a:gd name="connsiteX5" fmla="*/ 201881 w 247744"/>
              <a:gd name="connsiteY5" fmla="*/ 118753 h 166255"/>
              <a:gd name="connsiteX6" fmla="*/ 237507 w 247744"/>
              <a:gd name="connsiteY6" fmla="*/ 106878 h 166255"/>
              <a:gd name="connsiteX7" fmla="*/ 237507 w 247744"/>
              <a:gd name="connsiteY7" fmla="*/ 0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44" h="166255">
                <a:moveTo>
                  <a:pt x="71252" y="166255"/>
                </a:moveTo>
                <a:cubicBezTo>
                  <a:pt x="59377" y="162296"/>
                  <a:pt x="45401" y="162199"/>
                  <a:pt x="35626" y="154379"/>
                </a:cubicBezTo>
                <a:cubicBezTo>
                  <a:pt x="14700" y="137638"/>
                  <a:pt x="7823" y="106595"/>
                  <a:pt x="0" y="83127"/>
                </a:cubicBezTo>
                <a:cubicBezTo>
                  <a:pt x="11875" y="75210"/>
                  <a:pt x="21464" y="61147"/>
                  <a:pt x="35626" y="59377"/>
                </a:cubicBezTo>
                <a:cubicBezTo>
                  <a:pt x="56470" y="56772"/>
                  <a:pt x="107364" y="75372"/>
                  <a:pt x="130629" y="83127"/>
                </a:cubicBezTo>
                <a:cubicBezTo>
                  <a:pt x="148642" y="95136"/>
                  <a:pt x="177297" y="118753"/>
                  <a:pt x="201881" y="118753"/>
                </a:cubicBezTo>
                <a:cubicBezTo>
                  <a:pt x="214399" y="118753"/>
                  <a:pt x="233910" y="118868"/>
                  <a:pt x="237507" y="106878"/>
                </a:cubicBezTo>
                <a:cubicBezTo>
                  <a:pt x="247744" y="72754"/>
                  <a:pt x="237507" y="35626"/>
                  <a:pt x="237507" y="0"/>
                </a:cubicBezTo>
              </a:path>
            </a:pathLst>
          </a:cu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0" name="TextBox 48"/>
          <p:cNvSpPr txBox="1">
            <a:spLocks noChangeArrowheads="1"/>
          </p:cNvSpPr>
          <p:nvPr/>
        </p:nvSpPr>
        <p:spPr bwMode="auto">
          <a:xfrm>
            <a:off x="493712" y="2073275"/>
            <a:ext cx="590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+mn-lt"/>
              </a:rPr>
              <a:t>RXR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9512" y="1371600"/>
            <a:ext cx="7223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pitchFamily="-109" charset="-128"/>
                <a:cs typeface="+mn-cs"/>
              </a:rPr>
              <a:t>VP16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11388" y="2205038"/>
            <a:ext cx="5921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pitchFamily="-109" charset="-128"/>
                <a:cs typeface="+mn-cs"/>
              </a:rPr>
              <a:t>Gal4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6597650" y="2820988"/>
            <a:ext cx="436562" cy="2032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>
            <a:solidFill>
              <a:srgbClr val="FFCC3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7040562" y="2809875"/>
            <a:ext cx="890588" cy="214313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7937500" y="2805113"/>
            <a:ext cx="311150" cy="225425"/>
          </a:xfrm>
          <a:prstGeom prst="roundRect">
            <a:avLst>
              <a:gd name="adj" fmla="val 16667"/>
            </a:avLst>
          </a:prstGeom>
          <a:solidFill>
            <a:srgbClr val="B3B3B3"/>
          </a:solidFill>
          <a:ln w="9525">
            <a:solidFill>
              <a:srgbClr val="002F4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Terminator 61"/>
          <p:cNvSpPr>
            <a:spLocks noChangeArrowheads="1"/>
          </p:cNvSpPr>
          <p:nvPr/>
        </p:nvSpPr>
        <p:spPr bwMode="auto">
          <a:xfrm>
            <a:off x="6592887" y="2601913"/>
            <a:ext cx="441325" cy="215900"/>
          </a:xfrm>
          <a:prstGeom prst="flowChartTerminator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Terminator 62"/>
          <p:cNvSpPr>
            <a:spLocks noChangeArrowheads="1"/>
          </p:cNvSpPr>
          <p:nvPr/>
        </p:nvSpPr>
        <p:spPr bwMode="auto">
          <a:xfrm>
            <a:off x="6548437" y="2255838"/>
            <a:ext cx="347663" cy="293687"/>
          </a:xfrm>
          <a:prstGeom prst="flowChartTerminator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796087" y="2530475"/>
            <a:ext cx="125413" cy="79375"/>
          </a:xfrm>
          <a:custGeom>
            <a:avLst/>
            <a:gdLst>
              <a:gd name="connsiteX0" fmla="*/ 118753 w 190005"/>
              <a:gd name="connsiteY0" fmla="*/ 120949 h 120949"/>
              <a:gd name="connsiteX1" fmla="*/ 154379 w 190005"/>
              <a:gd name="connsiteY1" fmla="*/ 109074 h 120949"/>
              <a:gd name="connsiteX2" fmla="*/ 190005 w 190005"/>
              <a:gd name="connsiteY2" fmla="*/ 73448 h 120949"/>
              <a:gd name="connsiteX3" fmla="*/ 154379 w 190005"/>
              <a:gd name="connsiteY3" fmla="*/ 49697 h 120949"/>
              <a:gd name="connsiteX4" fmla="*/ 0 w 190005"/>
              <a:gd name="connsiteY4" fmla="*/ 37822 h 120949"/>
              <a:gd name="connsiteX5" fmla="*/ 35626 w 190005"/>
              <a:gd name="connsiteY5" fmla="*/ 25946 h 120949"/>
              <a:gd name="connsiteX6" fmla="*/ 83127 w 190005"/>
              <a:gd name="connsiteY6" fmla="*/ 2196 h 12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05" h="120949">
                <a:moveTo>
                  <a:pt x="118753" y="120949"/>
                </a:moveTo>
                <a:cubicBezTo>
                  <a:pt x="130628" y="116991"/>
                  <a:pt x="143964" y="116018"/>
                  <a:pt x="154379" y="109074"/>
                </a:cubicBezTo>
                <a:cubicBezTo>
                  <a:pt x="168353" y="99758"/>
                  <a:pt x="190005" y="90242"/>
                  <a:pt x="190005" y="73448"/>
                </a:cubicBezTo>
                <a:cubicBezTo>
                  <a:pt x="190005" y="59176"/>
                  <a:pt x="168407" y="52327"/>
                  <a:pt x="154379" y="49697"/>
                </a:cubicBezTo>
                <a:cubicBezTo>
                  <a:pt x="103651" y="40186"/>
                  <a:pt x="51460" y="41780"/>
                  <a:pt x="0" y="37822"/>
                </a:cubicBezTo>
                <a:cubicBezTo>
                  <a:pt x="11875" y="33863"/>
                  <a:pt x="24430" y="31544"/>
                  <a:pt x="35626" y="25946"/>
                </a:cubicBezTo>
                <a:cubicBezTo>
                  <a:pt x="87517" y="0"/>
                  <a:pt x="53382" y="2196"/>
                  <a:pt x="83127" y="2196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1352586">
            <a:off x="6742112" y="1905000"/>
            <a:ext cx="258763" cy="376238"/>
          </a:xfrm>
          <a:prstGeom prst="ellipse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 rot="2742434">
            <a:off x="6605875" y="2117071"/>
            <a:ext cx="192024" cy="192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43650" y="1897063"/>
            <a:ext cx="300037" cy="23812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rrowheads="1"/>
          </p:cNvSpPr>
          <p:nvPr/>
        </p:nvSpPr>
        <p:spPr bwMode="auto">
          <a:xfrm rot="19756428">
            <a:off x="7027862" y="2043113"/>
            <a:ext cx="539750" cy="868362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6739041">
            <a:off x="7174706" y="1815306"/>
            <a:ext cx="314325" cy="455613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964362" y="1893888"/>
            <a:ext cx="169863" cy="106362"/>
          </a:xfrm>
          <a:custGeom>
            <a:avLst/>
            <a:gdLst>
              <a:gd name="connsiteX0" fmla="*/ 71252 w 247744"/>
              <a:gd name="connsiteY0" fmla="*/ 166255 h 166255"/>
              <a:gd name="connsiteX1" fmla="*/ 35626 w 247744"/>
              <a:gd name="connsiteY1" fmla="*/ 154379 h 166255"/>
              <a:gd name="connsiteX2" fmla="*/ 0 w 247744"/>
              <a:gd name="connsiteY2" fmla="*/ 83127 h 166255"/>
              <a:gd name="connsiteX3" fmla="*/ 35626 w 247744"/>
              <a:gd name="connsiteY3" fmla="*/ 59377 h 166255"/>
              <a:gd name="connsiteX4" fmla="*/ 130629 w 247744"/>
              <a:gd name="connsiteY4" fmla="*/ 83127 h 166255"/>
              <a:gd name="connsiteX5" fmla="*/ 201881 w 247744"/>
              <a:gd name="connsiteY5" fmla="*/ 118753 h 166255"/>
              <a:gd name="connsiteX6" fmla="*/ 237507 w 247744"/>
              <a:gd name="connsiteY6" fmla="*/ 106878 h 166255"/>
              <a:gd name="connsiteX7" fmla="*/ 237507 w 247744"/>
              <a:gd name="connsiteY7" fmla="*/ 0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44" h="166255">
                <a:moveTo>
                  <a:pt x="71252" y="166255"/>
                </a:moveTo>
                <a:cubicBezTo>
                  <a:pt x="59377" y="162296"/>
                  <a:pt x="45401" y="162199"/>
                  <a:pt x="35626" y="154379"/>
                </a:cubicBezTo>
                <a:cubicBezTo>
                  <a:pt x="14700" y="137638"/>
                  <a:pt x="7823" y="106595"/>
                  <a:pt x="0" y="83127"/>
                </a:cubicBezTo>
                <a:cubicBezTo>
                  <a:pt x="11875" y="75210"/>
                  <a:pt x="21464" y="61147"/>
                  <a:pt x="35626" y="59377"/>
                </a:cubicBezTo>
                <a:cubicBezTo>
                  <a:pt x="56470" y="56772"/>
                  <a:pt x="107364" y="75372"/>
                  <a:pt x="130629" y="83127"/>
                </a:cubicBezTo>
                <a:cubicBezTo>
                  <a:pt x="148642" y="95136"/>
                  <a:pt x="177297" y="118753"/>
                  <a:pt x="201881" y="118753"/>
                </a:cubicBezTo>
                <a:cubicBezTo>
                  <a:pt x="214399" y="118753"/>
                  <a:pt x="233910" y="118868"/>
                  <a:pt x="237507" y="106878"/>
                </a:cubicBezTo>
                <a:cubicBezTo>
                  <a:pt x="247744" y="72754"/>
                  <a:pt x="237507" y="35626"/>
                  <a:pt x="237507" y="0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7600950" y="2166938"/>
            <a:ext cx="100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latin typeface="+mn-lt"/>
                <a:cs typeface="Arial" charset="0"/>
              </a:rPr>
              <a:t>Basal Transcription Proteins</a:t>
            </a: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562600" y="1611313"/>
            <a:ext cx="103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+mn-lt"/>
              </a:rPr>
              <a:t>Activator Ligand</a:t>
            </a:r>
          </a:p>
        </p:txBody>
      </p:sp>
      <p:sp>
        <p:nvSpPr>
          <p:cNvPr id="47" name="TextBox 64"/>
          <p:cNvSpPr txBox="1">
            <a:spLocks noChangeArrowheads="1"/>
          </p:cNvSpPr>
          <p:nvPr/>
        </p:nvSpPr>
        <p:spPr bwMode="auto">
          <a:xfrm>
            <a:off x="1090612" y="3101975"/>
            <a:ext cx="441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RXR</a:t>
            </a:r>
          </a:p>
        </p:txBody>
      </p:sp>
      <p:sp>
        <p:nvSpPr>
          <p:cNvPr id="48" name="TextBox 69"/>
          <p:cNvSpPr txBox="1">
            <a:spLocks noChangeArrowheads="1"/>
          </p:cNvSpPr>
          <p:nvPr/>
        </p:nvSpPr>
        <p:spPr bwMode="auto">
          <a:xfrm>
            <a:off x="1558925" y="3108325"/>
            <a:ext cx="507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VP16</a:t>
            </a:r>
          </a:p>
        </p:txBody>
      </p:sp>
      <p:sp>
        <p:nvSpPr>
          <p:cNvPr id="49" name="TextBox 76"/>
          <p:cNvSpPr txBox="1">
            <a:spLocks noChangeArrowheads="1"/>
          </p:cNvSpPr>
          <p:nvPr/>
        </p:nvSpPr>
        <p:spPr bwMode="auto">
          <a:xfrm>
            <a:off x="2298700" y="3097213"/>
            <a:ext cx="4687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Gal4</a:t>
            </a:r>
          </a:p>
        </p:txBody>
      </p:sp>
      <p:sp>
        <p:nvSpPr>
          <p:cNvPr id="50" name="TextBox 77"/>
          <p:cNvSpPr txBox="1">
            <a:spLocks noChangeArrowheads="1"/>
          </p:cNvSpPr>
          <p:nvPr/>
        </p:nvSpPr>
        <p:spPr bwMode="auto">
          <a:xfrm>
            <a:off x="2803525" y="3092450"/>
            <a:ext cx="415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EcR</a:t>
            </a: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>
            <a:off x="3447667" y="3108325"/>
            <a:ext cx="215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Inducible Gene Program</a:t>
            </a: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6481762" y="3038475"/>
            <a:ext cx="215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Inducible Gene Program</a:t>
            </a:r>
          </a:p>
        </p:txBody>
      </p:sp>
      <p:sp>
        <p:nvSpPr>
          <p:cNvPr id="53" name="Oval 52"/>
          <p:cNvSpPr/>
          <p:nvPr/>
        </p:nvSpPr>
        <p:spPr>
          <a:xfrm rot="2742434">
            <a:off x="5355622" y="1973080"/>
            <a:ext cx="192024" cy="192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52400" y="838200"/>
            <a:ext cx="8699500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002C5F"/>
                </a:solidFill>
                <a:latin typeface="+mn-lt"/>
                <a:ea typeface="ＭＳ Ｐゴシック" pitchFamily="-109" charset="-128"/>
                <a:cs typeface="+mn-cs"/>
              </a:rPr>
              <a:t>RheoSwitch Therapeutic System® (RTS®) is a 3-component transcriptional regulator</a:t>
            </a:r>
            <a:endParaRPr lang="en-US" sz="1800" b="1" dirty="0">
              <a:solidFill>
                <a:srgbClr val="002C5F"/>
              </a:solidFill>
              <a:latin typeface="+mn-lt"/>
              <a:ea typeface="ＭＳ Ｐゴシック" pitchFamily="-109" charset="-128"/>
              <a:cs typeface="+mn-cs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Gene Regulation: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RheoSwitch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Therapeutic System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28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6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Regulated intratumoral expression of IL-12 promotes activation of TIL’s to drive a cytotoxic immune response against distant tumors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600200" y="1600200"/>
            <a:ext cx="5965825" cy="4594225"/>
            <a:chOff x="1600200" y="1600200"/>
            <a:chExt cx="5965825" cy="459422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600200"/>
              <a:ext cx="5965825" cy="459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reeform 5"/>
            <p:cNvSpPr/>
            <p:nvPr/>
          </p:nvSpPr>
          <p:spPr>
            <a:xfrm>
              <a:off x="4635504" y="3966072"/>
              <a:ext cx="893935" cy="459282"/>
            </a:xfrm>
            <a:custGeom>
              <a:avLst/>
              <a:gdLst>
                <a:gd name="connsiteX0" fmla="*/ 79715 w 893935"/>
                <a:gd name="connsiteY0" fmla="*/ 143220 h 459282"/>
                <a:gd name="connsiteX1" fmla="*/ 167850 w 893935"/>
                <a:gd name="connsiteY1" fmla="*/ 110169 h 459282"/>
                <a:gd name="connsiteX2" fmla="*/ 267002 w 893935"/>
                <a:gd name="connsiteY2" fmla="*/ 77118 h 459282"/>
                <a:gd name="connsiteX3" fmla="*/ 300053 w 893935"/>
                <a:gd name="connsiteY3" fmla="*/ 55085 h 459282"/>
                <a:gd name="connsiteX4" fmla="*/ 366154 w 893935"/>
                <a:gd name="connsiteY4" fmla="*/ 33051 h 459282"/>
                <a:gd name="connsiteX5" fmla="*/ 410221 w 893935"/>
                <a:gd name="connsiteY5" fmla="*/ 11017 h 459282"/>
                <a:gd name="connsiteX6" fmla="*/ 443272 w 893935"/>
                <a:gd name="connsiteY6" fmla="*/ 0 h 459282"/>
                <a:gd name="connsiteX7" fmla="*/ 630559 w 893935"/>
                <a:gd name="connsiteY7" fmla="*/ 11017 h 459282"/>
                <a:gd name="connsiteX8" fmla="*/ 729710 w 893935"/>
                <a:gd name="connsiteY8" fmla="*/ 22034 h 459282"/>
                <a:gd name="connsiteX9" fmla="*/ 762761 w 893935"/>
                <a:gd name="connsiteY9" fmla="*/ 55085 h 459282"/>
                <a:gd name="connsiteX10" fmla="*/ 806829 w 893935"/>
                <a:gd name="connsiteY10" fmla="*/ 121186 h 459282"/>
                <a:gd name="connsiteX11" fmla="*/ 850896 w 893935"/>
                <a:gd name="connsiteY11" fmla="*/ 187287 h 459282"/>
                <a:gd name="connsiteX12" fmla="*/ 861913 w 893935"/>
                <a:gd name="connsiteY12" fmla="*/ 352540 h 459282"/>
                <a:gd name="connsiteX13" fmla="*/ 850896 w 893935"/>
                <a:gd name="connsiteY13" fmla="*/ 418641 h 459282"/>
                <a:gd name="connsiteX14" fmla="*/ 751744 w 893935"/>
                <a:gd name="connsiteY14" fmla="*/ 429658 h 459282"/>
                <a:gd name="connsiteX15" fmla="*/ 531407 w 893935"/>
                <a:gd name="connsiteY15" fmla="*/ 429658 h 459282"/>
                <a:gd name="connsiteX16" fmla="*/ 498356 w 893935"/>
                <a:gd name="connsiteY16" fmla="*/ 418641 h 459282"/>
                <a:gd name="connsiteX17" fmla="*/ 421238 w 893935"/>
                <a:gd name="connsiteY17" fmla="*/ 407624 h 459282"/>
                <a:gd name="connsiteX18" fmla="*/ 355137 w 893935"/>
                <a:gd name="connsiteY18" fmla="*/ 385591 h 459282"/>
                <a:gd name="connsiteX19" fmla="*/ 289036 w 893935"/>
                <a:gd name="connsiteY19" fmla="*/ 352540 h 459282"/>
                <a:gd name="connsiteX20" fmla="*/ 156833 w 893935"/>
                <a:gd name="connsiteY20" fmla="*/ 341523 h 459282"/>
                <a:gd name="connsiteX21" fmla="*/ 90732 w 893935"/>
                <a:gd name="connsiteY21" fmla="*/ 330506 h 459282"/>
                <a:gd name="connsiteX22" fmla="*/ 24631 w 893935"/>
                <a:gd name="connsiteY22" fmla="*/ 286439 h 459282"/>
                <a:gd name="connsiteX23" fmla="*/ 2597 w 893935"/>
                <a:gd name="connsiteY23" fmla="*/ 253388 h 459282"/>
                <a:gd name="connsiteX24" fmla="*/ 35648 w 893935"/>
                <a:gd name="connsiteY24" fmla="*/ 231355 h 459282"/>
                <a:gd name="connsiteX25" fmla="*/ 46665 w 893935"/>
                <a:gd name="connsiteY25" fmla="*/ 198304 h 459282"/>
                <a:gd name="connsiteX26" fmla="*/ 68698 w 893935"/>
                <a:gd name="connsiteY26" fmla="*/ 165253 h 459282"/>
                <a:gd name="connsiteX27" fmla="*/ 79715 w 893935"/>
                <a:gd name="connsiteY27" fmla="*/ 143220 h 45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3935" h="459282">
                  <a:moveTo>
                    <a:pt x="79715" y="143220"/>
                  </a:moveTo>
                  <a:cubicBezTo>
                    <a:pt x="175125" y="119367"/>
                    <a:pt x="71834" y="148576"/>
                    <a:pt x="167850" y="110169"/>
                  </a:cubicBezTo>
                  <a:lnTo>
                    <a:pt x="267002" y="77118"/>
                  </a:lnTo>
                  <a:cubicBezTo>
                    <a:pt x="279563" y="72931"/>
                    <a:pt x="287954" y="60462"/>
                    <a:pt x="300053" y="55085"/>
                  </a:cubicBezTo>
                  <a:cubicBezTo>
                    <a:pt x="321277" y="45652"/>
                    <a:pt x="344120" y="40396"/>
                    <a:pt x="366154" y="33051"/>
                  </a:cubicBezTo>
                  <a:cubicBezTo>
                    <a:pt x="381734" y="27858"/>
                    <a:pt x="395126" y="17486"/>
                    <a:pt x="410221" y="11017"/>
                  </a:cubicBezTo>
                  <a:cubicBezTo>
                    <a:pt x="420895" y="6442"/>
                    <a:pt x="432255" y="3672"/>
                    <a:pt x="443272" y="0"/>
                  </a:cubicBezTo>
                  <a:lnTo>
                    <a:pt x="630559" y="11017"/>
                  </a:lnTo>
                  <a:cubicBezTo>
                    <a:pt x="663715" y="13567"/>
                    <a:pt x="698163" y="11518"/>
                    <a:pt x="729710" y="22034"/>
                  </a:cubicBezTo>
                  <a:cubicBezTo>
                    <a:pt x="744491" y="26961"/>
                    <a:pt x="751744" y="44068"/>
                    <a:pt x="762761" y="55085"/>
                  </a:cubicBezTo>
                  <a:cubicBezTo>
                    <a:pt x="783831" y="118294"/>
                    <a:pt x="758689" y="59292"/>
                    <a:pt x="806829" y="121186"/>
                  </a:cubicBezTo>
                  <a:cubicBezTo>
                    <a:pt x="823087" y="142089"/>
                    <a:pt x="850896" y="187287"/>
                    <a:pt x="850896" y="187287"/>
                  </a:cubicBezTo>
                  <a:cubicBezTo>
                    <a:pt x="854568" y="242371"/>
                    <a:pt x="855816" y="297671"/>
                    <a:pt x="861913" y="352540"/>
                  </a:cubicBezTo>
                  <a:cubicBezTo>
                    <a:pt x="864344" y="374417"/>
                    <a:pt x="893935" y="402991"/>
                    <a:pt x="850896" y="418641"/>
                  </a:cubicBezTo>
                  <a:cubicBezTo>
                    <a:pt x="819644" y="430005"/>
                    <a:pt x="784795" y="425986"/>
                    <a:pt x="751744" y="429658"/>
                  </a:cubicBezTo>
                  <a:cubicBezTo>
                    <a:pt x="662876" y="459282"/>
                    <a:pt x="711389" y="447656"/>
                    <a:pt x="531407" y="429658"/>
                  </a:cubicBezTo>
                  <a:cubicBezTo>
                    <a:pt x="519852" y="428502"/>
                    <a:pt x="509743" y="420919"/>
                    <a:pt x="498356" y="418641"/>
                  </a:cubicBezTo>
                  <a:cubicBezTo>
                    <a:pt x="472893" y="413548"/>
                    <a:pt x="446944" y="411296"/>
                    <a:pt x="421238" y="407624"/>
                  </a:cubicBezTo>
                  <a:cubicBezTo>
                    <a:pt x="399204" y="400280"/>
                    <a:pt x="374462" y="398474"/>
                    <a:pt x="355137" y="385591"/>
                  </a:cubicBezTo>
                  <a:cubicBezTo>
                    <a:pt x="331927" y="370118"/>
                    <a:pt x="317542" y="356341"/>
                    <a:pt x="289036" y="352540"/>
                  </a:cubicBezTo>
                  <a:cubicBezTo>
                    <a:pt x="245203" y="346696"/>
                    <a:pt x="200901" y="345195"/>
                    <a:pt x="156833" y="341523"/>
                  </a:cubicBezTo>
                  <a:cubicBezTo>
                    <a:pt x="134799" y="337851"/>
                    <a:pt x="111351" y="339097"/>
                    <a:pt x="90732" y="330506"/>
                  </a:cubicBezTo>
                  <a:cubicBezTo>
                    <a:pt x="66288" y="320321"/>
                    <a:pt x="24631" y="286439"/>
                    <a:pt x="24631" y="286439"/>
                  </a:cubicBezTo>
                  <a:cubicBezTo>
                    <a:pt x="17286" y="275422"/>
                    <a:pt x="0" y="266372"/>
                    <a:pt x="2597" y="253388"/>
                  </a:cubicBezTo>
                  <a:cubicBezTo>
                    <a:pt x="5194" y="240405"/>
                    <a:pt x="27377" y="241694"/>
                    <a:pt x="35648" y="231355"/>
                  </a:cubicBezTo>
                  <a:cubicBezTo>
                    <a:pt x="42903" y="222287"/>
                    <a:pt x="41472" y="208691"/>
                    <a:pt x="46665" y="198304"/>
                  </a:cubicBezTo>
                  <a:cubicBezTo>
                    <a:pt x="52586" y="186461"/>
                    <a:pt x="61886" y="176607"/>
                    <a:pt x="68698" y="165253"/>
                  </a:cubicBezTo>
                  <a:cubicBezTo>
                    <a:pt x="72923" y="158212"/>
                    <a:pt x="76043" y="150564"/>
                    <a:pt x="79715" y="1432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15070" y="3661815"/>
              <a:ext cx="554530" cy="359342"/>
            </a:xfrm>
            <a:custGeom>
              <a:avLst/>
              <a:gdLst>
                <a:gd name="connsiteX0" fmla="*/ 1836 w 554530"/>
                <a:gd name="connsiteY0" fmla="*/ 172055 h 359342"/>
                <a:gd name="connsiteX1" fmla="*/ 12853 w 554530"/>
                <a:gd name="connsiteY1" fmla="*/ 205105 h 359342"/>
                <a:gd name="connsiteX2" fmla="*/ 23870 w 554530"/>
                <a:gd name="connsiteY2" fmla="*/ 260190 h 359342"/>
                <a:gd name="connsiteX3" fmla="*/ 100988 w 554530"/>
                <a:gd name="connsiteY3" fmla="*/ 348325 h 359342"/>
                <a:gd name="connsiteX4" fmla="*/ 134038 w 554530"/>
                <a:gd name="connsiteY4" fmla="*/ 359342 h 359342"/>
                <a:gd name="connsiteX5" fmla="*/ 167089 w 554530"/>
                <a:gd name="connsiteY5" fmla="*/ 337308 h 359342"/>
                <a:gd name="connsiteX6" fmla="*/ 189123 w 554530"/>
                <a:gd name="connsiteY6" fmla="*/ 304257 h 359342"/>
                <a:gd name="connsiteX7" fmla="*/ 255224 w 554530"/>
                <a:gd name="connsiteY7" fmla="*/ 260190 h 359342"/>
                <a:gd name="connsiteX8" fmla="*/ 310308 w 554530"/>
                <a:gd name="connsiteY8" fmla="*/ 205105 h 359342"/>
                <a:gd name="connsiteX9" fmla="*/ 332342 w 554530"/>
                <a:gd name="connsiteY9" fmla="*/ 249173 h 359342"/>
                <a:gd name="connsiteX10" fmla="*/ 365393 w 554530"/>
                <a:gd name="connsiteY10" fmla="*/ 271207 h 359342"/>
                <a:gd name="connsiteX11" fmla="*/ 387426 w 554530"/>
                <a:gd name="connsiteY11" fmla="*/ 304257 h 359342"/>
                <a:gd name="connsiteX12" fmla="*/ 453528 w 554530"/>
                <a:gd name="connsiteY12" fmla="*/ 337308 h 359342"/>
                <a:gd name="connsiteX13" fmla="*/ 530646 w 554530"/>
                <a:gd name="connsiteY13" fmla="*/ 326291 h 359342"/>
                <a:gd name="connsiteX14" fmla="*/ 530646 w 554530"/>
                <a:gd name="connsiteY14" fmla="*/ 172055 h 359342"/>
                <a:gd name="connsiteX15" fmla="*/ 475561 w 554530"/>
                <a:gd name="connsiteY15" fmla="*/ 127987 h 359342"/>
                <a:gd name="connsiteX16" fmla="*/ 409460 w 554530"/>
                <a:gd name="connsiteY16" fmla="*/ 83920 h 359342"/>
                <a:gd name="connsiteX17" fmla="*/ 354376 w 554530"/>
                <a:gd name="connsiteY17" fmla="*/ 17819 h 359342"/>
                <a:gd name="connsiteX18" fmla="*/ 321325 w 554530"/>
                <a:gd name="connsiteY18" fmla="*/ 6802 h 359342"/>
                <a:gd name="connsiteX19" fmla="*/ 244207 w 554530"/>
                <a:gd name="connsiteY19" fmla="*/ 17819 h 359342"/>
                <a:gd name="connsiteX20" fmla="*/ 145055 w 554530"/>
                <a:gd name="connsiteY20" fmla="*/ 50869 h 359342"/>
                <a:gd name="connsiteX21" fmla="*/ 112005 w 554530"/>
                <a:gd name="connsiteY21" fmla="*/ 61886 h 359342"/>
                <a:gd name="connsiteX22" fmla="*/ 78954 w 554530"/>
                <a:gd name="connsiteY22" fmla="*/ 72903 h 359342"/>
                <a:gd name="connsiteX23" fmla="*/ 23870 w 554530"/>
                <a:gd name="connsiteY23" fmla="*/ 150021 h 359342"/>
                <a:gd name="connsiteX24" fmla="*/ 1836 w 554530"/>
                <a:gd name="connsiteY24" fmla="*/ 172055 h 35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4530" h="359342">
                  <a:moveTo>
                    <a:pt x="1836" y="172055"/>
                  </a:moveTo>
                  <a:cubicBezTo>
                    <a:pt x="0" y="181236"/>
                    <a:pt x="10036" y="193839"/>
                    <a:pt x="12853" y="205105"/>
                  </a:cubicBezTo>
                  <a:cubicBezTo>
                    <a:pt x="17395" y="223271"/>
                    <a:pt x="16121" y="243143"/>
                    <a:pt x="23870" y="260190"/>
                  </a:cubicBezTo>
                  <a:cubicBezTo>
                    <a:pt x="43312" y="302963"/>
                    <a:pt x="61889" y="328775"/>
                    <a:pt x="100988" y="348325"/>
                  </a:cubicBezTo>
                  <a:cubicBezTo>
                    <a:pt x="111375" y="353518"/>
                    <a:pt x="123021" y="355670"/>
                    <a:pt x="134038" y="359342"/>
                  </a:cubicBezTo>
                  <a:cubicBezTo>
                    <a:pt x="145055" y="351997"/>
                    <a:pt x="157726" y="346671"/>
                    <a:pt x="167089" y="337308"/>
                  </a:cubicBezTo>
                  <a:cubicBezTo>
                    <a:pt x="176452" y="327945"/>
                    <a:pt x="179158" y="312976"/>
                    <a:pt x="189123" y="304257"/>
                  </a:cubicBezTo>
                  <a:cubicBezTo>
                    <a:pt x="209052" y="286819"/>
                    <a:pt x="255224" y="260190"/>
                    <a:pt x="255224" y="260190"/>
                  </a:cubicBezTo>
                  <a:cubicBezTo>
                    <a:pt x="259862" y="253233"/>
                    <a:pt x="290981" y="197374"/>
                    <a:pt x="310308" y="205105"/>
                  </a:cubicBezTo>
                  <a:cubicBezTo>
                    <a:pt x="325556" y="211205"/>
                    <a:pt x="321828" y="236556"/>
                    <a:pt x="332342" y="249173"/>
                  </a:cubicBezTo>
                  <a:cubicBezTo>
                    <a:pt x="340819" y="259345"/>
                    <a:pt x="354376" y="263862"/>
                    <a:pt x="365393" y="271207"/>
                  </a:cubicBezTo>
                  <a:cubicBezTo>
                    <a:pt x="372737" y="282224"/>
                    <a:pt x="378064" y="294895"/>
                    <a:pt x="387426" y="304257"/>
                  </a:cubicBezTo>
                  <a:cubicBezTo>
                    <a:pt x="408783" y="325614"/>
                    <a:pt x="426647" y="328348"/>
                    <a:pt x="453528" y="337308"/>
                  </a:cubicBezTo>
                  <a:cubicBezTo>
                    <a:pt x="479234" y="333636"/>
                    <a:pt x="511104" y="343390"/>
                    <a:pt x="530646" y="326291"/>
                  </a:cubicBezTo>
                  <a:cubicBezTo>
                    <a:pt x="554530" y="305393"/>
                    <a:pt x="533831" y="183734"/>
                    <a:pt x="530646" y="172055"/>
                  </a:cubicBezTo>
                  <a:cubicBezTo>
                    <a:pt x="518287" y="126738"/>
                    <a:pt x="507038" y="145474"/>
                    <a:pt x="475561" y="127987"/>
                  </a:cubicBezTo>
                  <a:cubicBezTo>
                    <a:pt x="452412" y="115127"/>
                    <a:pt x="431494" y="98609"/>
                    <a:pt x="409460" y="83920"/>
                  </a:cubicBezTo>
                  <a:cubicBezTo>
                    <a:pt x="283579" y="0"/>
                    <a:pt x="455987" y="99106"/>
                    <a:pt x="354376" y="17819"/>
                  </a:cubicBezTo>
                  <a:cubicBezTo>
                    <a:pt x="345308" y="10565"/>
                    <a:pt x="332342" y="10474"/>
                    <a:pt x="321325" y="6802"/>
                  </a:cubicBezTo>
                  <a:cubicBezTo>
                    <a:pt x="295619" y="10474"/>
                    <a:pt x="269509" y="11980"/>
                    <a:pt x="244207" y="17819"/>
                  </a:cubicBezTo>
                  <a:cubicBezTo>
                    <a:pt x="244201" y="17820"/>
                    <a:pt x="161583" y="45360"/>
                    <a:pt x="145055" y="50869"/>
                  </a:cubicBezTo>
                  <a:lnTo>
                    <a:pt x="112005" y="61886"/>
                  </a:lnTo>
                  <a:lnTo>
                    <a:pt x="78954" y="72903"/>
                  </a:lnTo>
                  <a:cubicBezTo>
                    <a:pt x="53248" y="150021"/>
                    <a:pt x="78954" y="131659"/>
                    <a:pt x="23870" y="150021"/>
                  </a:cubicBezTo>
                  <a:cubicBezTo>
                    <a:pt x="11211" y="187999"/>
                    <a:pt x="3672" y="162874"/>
                    <a:pt x="1836" y="1720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32164" y="4935866"/>
              <a:ext cx="627961" cy="588891"/>
            </a:xfrm>
            <a:custGeom>
              <a:avLst/>
              <a:gdLst>
                <a:gd name="connsiteX0" fmla="*/ 264405 w 627961"/>
                <a:gd name="connsiteY0" fmla="*/ 43758 h 588891"/>
                <a:gd name="connsiteX1" fmla="*/ 66101 w 627961"/>
                <a:gd name="connsiteY1" fmla="*/ 109859 h 588891"/>
                <a:gd name="connsiteX2" fmla="*/ 0 w 627961"/>
                <a:gd name="connsiteY2" fmla="*/ 120876 h 588891"/>
                <a:gd name="connsiteX3" fmla="*/ 11017 w 627961"/>
                <a:gd name="connsiteY3" fmla="*/ 242062 h 588891"/>
                <a:gd name="connsiteX4" fmla="*/ 22034 w 627961"/>
                <a:gd name="connsiteY4" fmla="*/ 275112 h 588891"/>
                <a:gd name="connsiteX5" fmla="*/ 66101 w 627961"/>
                <a:gd name="connsiteY5" fmla="*/ 341214 h 588891"/>
                <a:gd name="connsiteX6" fmla="*/ 121185 w 627961"/>
                <a:gd name="connsiteY6" fmla="*/ 418332 h 588891"/>
                <a:gd name="connsiteX7" fmla="*/ 165253 w 627961"/>
                <a:gd name="connsiteY7" fmla="*/ 440365 h 588891"/>
                <a:gd name="connsiteX8" fmla="*/ 231354 w 627961"/>
                <a:gd name="connsiteY8" fmla="*/ 484433 h 588891"/>
                <a:gd name="connsiteX9" fmla="*/ 297455 w 627961"/>
                <a:gd name="connsiteY9" fmla="*/ 539517 h 588891"/>
                <a:gd name="connsiteX10" fmla="*/ 363556 w 627961"/>
                <a:gd name="connsiteY10" fmla="*/ 561551 h 588891"/>
                <a:gd name="connsiteX11" fmla="*/ 396607 w 627961"/>
                <a:gd name="connsiteY11" fmla="*/ 572568 h 588891"/>
                <a:gd name="connsiteX12" fmla="*/ 550843 w 627961"/>
                <a:gd name="connsiteY12" fmla="*/ 528500 h 588891"/>
                <a:gd name="connsiteX13" fmla="*/ 594911 w 627961"/>
                <a:gd name="connsiteY13" fmla="*/ 462399 h 588891"/>
                <a:gd name="connsiteX14" fmla="*/ 616944 w 627961"/>
                <a:gd name="connsiteY14" fmla="*/ 429348 h 588891"/>
                <a:gd name="connsiteX15" fmla="*/ 627961 w 627961"/>
                <a:gd name="connsiteY15" fmla="*/ 330197 h 588891"/>
                <a:gd name="connsiteX16" fmla="*/ 594911 w 627961"/>
                <a:gd name="connsiteY16" fmla="*/ 231045 h 588891"/>
                <a:gd name="connsiteX17" fmla="*/ 583894 w 627961"/>
                <a:gd name="connsiteY17" fmla="*/ 186977 h 588891"/>
                <a:gd name="connsiteX18" fmla="*/ 572877 w 627961"/>
                <a:gd name="connsiteY18" fmla="*/ 153927 h 588891"/>
                <a:gd name="connsiteX19" fmla="*/ 539826 w 627961"/>
                <a:gd name="connsiteY19" fmla="*/ 220028 h 588891"/>
                <a:gd name="connsiteX20" fmla="*/ 473725 w 627961"/>
                <a:gd name="connsiteY20" fmla="*/ 242062 h 588891"/>
                <a:gd name="connsiteX21" fmla="*/ 440675 w 627961"/>
                <a:gd name="connsiteY21" fmla="*/ 264095 h 588891"/>
                <a:gd name="connsiteX22" fmla="*/ 330506 w 627961"/>
                <a:gd name="connsiteY22" fmla="*/ 231045 h 588891"/>
                <a:gd name="connsiteX23" fmla="*/ 308472 w 627961"/>
                <a:gd name="connsiteY23" fmla="*/ 197994 h 588891"/>
                <a:gd name="connsiteX24" fmla="*/ 330506 w 627961"/>
                <a:gd name="connsiteY24" fmla="*/ 120876 h 588891"/>
                <a:gd name="connsiteX25" fmla="*/ 286438 w 627961"/>
                <a:gd name="connsiteY25" fmla="*/ 65792 h 588891"/>
                <a:gd name="connsiteX26" fmla="*/ 220337 w 627961"/>
                <a:gd name="connsiteY26" fmla="*/ 43758 h 588891"/>
                <a:gd name="connsiteX27" fmla="*/ 187287 w 627961"/>
                <a:gd name="connsiteY27" fmla="*/ 21724 h 588891"/>
                <a:gd name="connsiteX28" fmla="*/ 143219 w 627961"/>
                <a:gd name="connsiteY28" fmla="*/ 10707 h 588891"/>
                <a:gd name="connsiteX29" fmla="*/ 176270 w 627961"/>
                <a:gd name="connsiteY29" fmla="*/ 32741 h 588891"/>
                <a:gd name="connsiteX30" fmla="*/ 209320 w 627961"/>
                <a:gd name="connsiteY30" fmla="*/ 65792 h 588891"/>
                <a:gd name="connsiteX31" fmla="*/ 242371 w 627961"/>
                <a:gd name="connsiteY31" fmla="*/ 87826 h 588891"/>
                <a:gd name="connsiteX32" fmla="*/ 264405 w 627961"/>
                <a:gd name="connsiteY32" fmla="*/ 43758 h 5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7961" h="588891">
                  <a:moveTo>
                    <a:pt x="264405" y="43758"/>
                  </a:moveTo>
                  <a:cubicBezTo>
                    <a:pt x="235027" y="47430"/>
                    <a:pt x="132202" y="87825"/>
                    <a:pt x="66101" y="109859"/>
                  </a:cubicBezTo>
                  <a:cubicBezTo>
                    <a:pt x="44910" y="116923"/>
                    <a:pt x="22034" y="117204"/>
                    <a:pt x="0" y="120876"/>
                  </a:cubicBezTo>
                  <a:cubicBezTo>
                    <a:pt x="3672" y="161271"/>
                    <a:pt x="5281" y="201908"/>
                    <a:pt x="11017" y="242062"/>
                  </a:cubicBezTo>
                  <a:cubicBezTo>
                    <a:pt x="12659" y="253558"/>
                    <a:pt x="16394" y="264961"/>
                    <a:pt x="22034" y="275112"/>
                  </a:cubicBezTo>
                  <a:cubicBezTo>
                    <a:pt x="34894" y="298261"/>
                    <a:pt x="51412" y="319180"/>
                    <a:pt x="66101" y="341214"/>
                  </a:cubicBezTo>
                  <a:cubicBezTo>
                    <a:pt x="96434" y="386715"/>
                    <a:pt x="75260" y="385528"/>
                    <a:pt x="121185" y="418332"/>
                  </a:cubicBezTo>
                  <a:cubicBezTo>
                    <a:pt x="134549" y="427878"/>
                    <a:pt x="151170" y="431915"/>
                    <a:pt x="165253" y="440365"/>
                  </a:cubicBezTo>
                  <a:cubicBezTo>
                    <a:pt x="187961" y="453989"/>
                    <a:pt x="210451" y="468175"/>
                    <a:pt x="231354" y="484433"/>
                  </a:cubicBezTo>
                  <a:cubicBezTo>
                    <a:pt x="265942" y="511334"/>
                    <a:pt x="258092" y="522022"/>
                    <a:pt x="297455" y="539517"/>
                  </a:cubicBezTo>
                  <a:cubicBezTo>
                    <a:pt x="318679" y="548950"/>
                    <a:pt x="341522" y="554206"/>
                    <a:pt x="363556" y="561551"/>
                  </a:cubicBezTo>
                  <a:lnTo>
                    <a:pt x="396607" y="572568"/>
                  </a:lnTo>
                  <a:cubicBezTo>
                    <a:pt x="494881" y="563634"/>
                    <a:pt x="503872" y="588891"/>
                    <a:pt x="550843" y="528500"/>
                  </a:cubicBezTo>
                  <a:cubicBezTo>
                    <a:pt x="567101" y="507597"/>
                    <a:pt x="580222" y="484433"/>
                    <a:pt x="594911" y="462399"/>
                  </a:cubicBezTo>
                  <a:lnTo>
                    <a:pt x="616944" y="429348"/>
                  </a:lnTo>
                  <a:cubicBezTo>
                    <a:pt x="620616" y="396298"/>
                    <a:pt x="627961" y="363451"/>
                    <a:pt x="627961" y="330197"/>
                  </a:cubicBezTo>
                  <a:cubicBezTo>
                    <a:pt x="627961" y="273863"/>
                    <a:pt x="612831" y="278833"/>
                    <a:pt x="594911" y="231045"/>
                  </a:cubicBezTo>
                  <a:cubicBezTo>
                    <a:pt x="589595" y="216868"/>
                    <a:pt x="588054" y="201536"/>
                    <a:pt x="583894" y="186977"/>
                  </a:cubicBezTo>
                  <a:cubicBezTo>
                    <a:pt x="580704" y="175811"/>
                    <a:pt x="576549" y="164944"/>
                    <a:pt x="572877" y="153927"/>
                  </a:cubicBezTo>
                  <a:cubicBezTo>
                    <a:pt x="566874" y="171935"/>
                    <a:pt x="557810" y="208788"/>
                    <a:pt x="539826" y="220028"/>
                  </a:cubicBezTo>
                  <a:cubicBezTo>
                    <a:pt x="520131" y="232338"/>
                    <a:pt x="493050" y="229179"/>
                    <a:pt x="473725" y="242062"/>
                  </a:cubicBezTo>
                  <a:lnTo>
                    <a:pt x="440675" y="264095"/>
                  </a:lnTo>
                  <a:cubicBezTo>
                    <a:pt x="360209" y="237274"/>
                    <a:pt x="397105" y="247695"/>
                    <a:pt x="330506" y="231045"/>
                  </a:cubicBezTo>
                  <a:cubicBezTo>
                    <a:pt x="323161" y="220028"/>
                    <a:pt x="310345" y="211102"/>
                    <a:pt x="308472" y="197994"/>
                  </a:cubicBezTo>
                  <a:cubicBezTo>
                    <a:pt x="307089" y="188311"/>
                    <a:pt x="326372" y="133278"/>
                    <a:pt x="330506" y="120876"/>
                  </a:cubicBezTo>
                  <a:cubicBezTo>
                    <a:pt x="318559" y="85037"/>
                    <a:pt x="325437" y="83125"/>
                    <a:pt x="286438" y="65792"/>
                  </a:cubicBezTo>
                  <a:cubicBezTo>
                    <a:pt x="265214" y="56359"/>
                    <a:pt x="220337" y="43758"/>
                    <a:pt x="220337" y="43758"/>
                  </a:cubicBezTo>
                  <a:cubicBezTo>
                    <a:pt x="209320" y="36413"/>
                    <a:pt x="199457" y="26940"/>
                    <a:pt x="187287" y="21724"/>
                  </a:cubicBezTo>
                  <a:cubicBezTo>
                    <a:pt x="173370" y="15759"/>
                    <a:pt x="153926" y="0"/>
                    <a:pt x="143219" y="10707"/>
                  </a:cubicBezTo>
                  <a:cubicBezTo>
                    <a:pt x="133856" y="20070"/>
                    <a:pt x="166098" y="24264"/>
                    <a:pt x="176270" y="32741"/>
                  </a:cubicBezTo>
                  <a:cubicBezTo>
                    <a:pt x="188239" y="42715"/>
                    <a:pt x="197351" y="55818"/>
                    <a:pt x="209320" y="65792"/>
                  </a:cubicBezTo>
                  <a:cubicBezTo>
                    <a:pt x="219492" y="74269"/>
                    <a:pt x="231354" y="95171"/>
                    <a:pt x="242371" y="87826"/>
                  </a:cubicBezTo>
                  <a:cubicBezTo>
                    <a:pt x="254593" y="79678"/>
                    <a:pt x="293783" y="40086"/>
                    <a:pt x="264405" y="437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1309" t="31513" r="31027" b="56876"/>
            <a:stretch>
              <a:fillRect/>
            </a:stretch>
          </p:blipFill>
          <p:spPr bwMode="auto">
            <a:xfrm>
              <a:off x="5876926" y="2847970"/>
              <a:ext cx="457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9814" t="21562" r="38691" b="66828"/>
            <a:stretch>
              <a:fillRect/>
            </a:stretch>
          </p:blipFill>
          <p:spPr bwMode="auto">
            <a:xfrm>
              <a:off x="5048252" y="2924170"/>
              <a:ext cx="685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9814" t="27574" r="38691" b="66828"/>
            <a:stretch>
              <a:fillRect/>
            </a:stretch>
          </p:blipFill>
          <p:spPr bwMode="auto">
            <a:xfrm>
              <a:off x="4948237" y="3267074"/>
              <a:ext cx="685800" cy="25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1633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IL-12 Production is Modulated by Activator Ligand in </a:t>
            </a:r>
            <a:br>
              <a:rPr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 1080 Cells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BCA8CC-4E42-406A-A0E6-10F82D930E89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1838" y="1425575"/>
            <a:ext cx="7680325" cy="4846638"/>
            <a:chOff x="762000" y="1447800"/>
            <a:chExt cx="7467600" cy="5240338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687" r="8061"/>
            <a:stretch>
              <a:fillRect/>
            </a:stretch>
          </p:blipFill>
          <p:spPr bwMode="auto">
            <a:xfrm>
              <a:off x="762000" y="1447800"/>
              <a:ext cx="7467600" cy="524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752947" y="5105566"/>
              <a:ext cx="0" cy="456577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276411" y="1753329"/>
              <a:ext cx="0" cy="456577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943631" y="4952801"/>
              <a:ext cx="0" cy="456577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3" name="TextBox 7"/>
            <p:cNvSpPr txBox="1">
              <a:spLocks noChangeArrowheads="1"/>
            </p:cNvSpPr>
            <p:nvPr/>
          </p:nvSpPr>
          <p:spPr bwMode="auto">
            <a:xfrm>
              <a:off x="1600200" y="4648200"/>
              <a:ext cx="4587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On</a:t>
              </a:r>
            </a:p>
          </p:txBody>
        </p:sp>
        <p:sp>
          <p:nvSpPr>
            <p:cNvPr id="16394" name="TextBox 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4762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Off</a:t>
              </a:r>
            </a:p>
          </p:txBody>
        </p:sp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5715000" y="4572000"/>
              <a:ext cx="4587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On</a:t>
              </a:r>
            </a:p>
          </p:txBody>
        </p:sp>
        <p:sp>
          <p:nvSpPr>
            <p:cNvPr id="16396" name="TextBox 2"/>
            <p:cNvSpPr txBox="1">
              <a:spLocks noChangeArrowheads="1"/>
            </p:cNvSpPr>
            <p:nvPr/>
          </p:nvSpPr>
          <p:spPr bwMode="auto">
            <a:xfrm>
              <a:off x="5715000" y="1839913"/>
              <a:ext cx="12176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</a:rPr>
                <a:t>AL=75nM</a:t>
              </a:r>
              <a:endParaRPr lang="en-US" sz="1800"/>
            </a:p>
          </p:txBody>
        </p:sp>
      </p:grp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eaLnBrk="1" hangingPunct="1"/>
            <a:fld id="{97F1F49E-0B62-4A8D-9167-7A24D1F73AAE}" type="slidenum">
              <a:rPr lang="en-US" sz="1200" smtClean="0">
                <a:solidFill>
                  <a:srgbClr val="9A9A9B"/>
                </a:solidFill>
              </a:rPr>
              <a:pPr algn="r" eaLnBrk="1" hangingPunct="1"/>
              <a:t>5</a:t>
            </a:fld>
            <a:endParaRPr lang="en-US" sz="1200" dirty="0" smtClean="0">
              <a:solidFill>
                <a:srgbClr val="9A9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50300" cy="914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Dose-Dependent Increase in Expression of Tumor IL-12 mRNA &amp; IL-12 Protein in Response to Veledimex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37314" y="35814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1143000"/>
            <a:ext cx="3657600" cy="2879725"/>
            <a:chOff x="0" y="1143000"/>
            <a:chExt cx="3657600" cy="2879725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8429"/>
            <a:stretch>
              <a:fillRect/>
            </a:stretch>
          </p:blipFill>
          <p:spPr bwMode="auto">
            <a:xfrm>
              <a:off x="0" y="1143000"/>
              <a:ext cx="3657600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838200" y="3581400"/>
              <a:ext cx="0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057400" y="350520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10000" y="1143000"/>
            <a:ext cx="5292725" cy="2879725"/>
            <a:chOff x="3810000" y="1143000"/>
            <a:chExt cx="5292725" cy="2879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143000"/>
              <a:ext cx="5292725" cy="287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5791200" y="358140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0" y="3941763"/>
            <a:ext cx="7391400" cy="2916237"/>
            <a:chOff x="0" y="3941763"/>
            <a:chExt cx="7391400" cy="2916237"/>
          </a:xfrm>
        </p:grpSpPr>
        <p:grpSp>
          <p:nvGrpSpPr>
            <p:cNvPr id="25" name="Group 24"/>
            <p:cNvGrpSpPr/>
            <p:nvPr/>
          </p:nvGrpSpPr>
          <p:grpSpPr>
            <a:xfrm>
              <a:off x="3810000" y="3978275"/>
              <a:ext cx="3581400" cy="2879725"/>
              <a:chOff x="5257800" y="3505200"/>
              <a:chExt cx="3581400" cy="2879725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6172200" y="5943600"/>
                <a:ext cx="0" cy="381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5257800" y="3505200"/>
                <a:ext cx="3581400" cy="2879725"/>
                <a:chOff x="3733800" y="3978275"/>
                <a:chExt cx="3581400" cy="2879725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38596"/>
                <a:stretch>
                  <a:fillRect/>
                </a:stretch>
              </p:blipFill>
              <p:spPr bwMode="auto">
                <a:xfrm>
                  <a:off x="3733800" y="3978275"/>
                  <a:ext cx="3581400" cy="287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791200" y="6324600"/>
                  <a:ext cx="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0" y="3941763"/>
              <a:ext cx="3581400" cy="2916237"/>
              <a:chOff x="0" y="3941763"/>
              <a:chExt cx="3581400" cy="2916237"/>
            </a:xfrm>
          </p:grpSpPr>
          <p:pic>
            <p:nvPicPr>
              <p:cNvPr id="3584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40428"/>
              <a:stretch>
                <a:fillRect/>
              </a:stretch>
            </p:blipFill>
            <p:spPr bwMode="auto">
              <a:xfrm>
                <a:off x="0" y="3941763"/>
                <a:ext cx="3581400" cy="291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V="1">
                <a:off x="838200" y="6324600"/>
                <a:ext cx="0" cy="381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057400" y="6324600"/>
                <a:ext cx="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07" y="228600"/>
            <a:ext cx="8734693" cy="11064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Ad-RTS-mIL-12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Veledimex I</a:t>
            </a:r>
            <a:r>
              <a:rPr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ncreases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Tumor </a:t>
            </a:r>
            <a:r>
              <a:rPr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CD8</a:t>
            </a:r>
            <a:r>
              <a:rPr sz="2800" b="1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CD4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While Decreasing CD4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Fox P3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TILs </a:t>
            </a:r>
            <a:r>
              <a:rPr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4T1 Syngeneic </a:t>
            </a:r>
            <a:r>
              <a:rPr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Mouse</a:t>
            </a:r>
            <a:endParaRPr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304800" y="2895600"/>
            <a:ext cx="8914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latin typeface="Arial" charset="0"/>
              </a:rPr>
              <a:t>Vehicle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2536" name="TextBox 5"/>
          <p:cNvSpPr txBox="1">
            <a:spLocks noChangeArrowheads="1"/>
          </p:cNvSpPr>
          <p:nvPr/>
        </p:nvSpPr>
        <p:spPr bwMode="auto">
          <a:xfrm>
            <a:off x="0" y="4648200"/>
            <a:ext cx="175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charset="0"/>
              </a:rPr>
              <a:t>Ad-RTS-mIL-12 1 x 10</a:t>
            </a:r>
            <a:r>
              <a:rPr lang="en-US" sz="1600" b="1" baseline="30000" dirty="0" smtClean="0">
                <a:latin typeface="Arial" charset="0"/>
              </a:rPr>
              <a:t>10 </a:t>
            </a:r>
            <a:r>
              <a:rPr lang="en-US" sz="1600" b="1" dirty="0" smtClean="0">
                <a:latin typeface="Arial" charset="0"/>
              </a:rPr>
              <a:t>vp </a:t>
            </a:r>
          </a:p>
          <a:p>
            <a:r>
              <a:rPr lang="en-US" sz="1600" b="1" dirty="0" smtClean="0">
                <a:latin typeface="Arial" charset="0"/>
              </a:rPr>
              <a:t>+ Veledimex </a:t>
            </a:r>
            <a:r>
              <a:rPr lang="en-US" sz="1600" b="1" dirty="0">
                <a:latin typeface="Arial" charset="0"/>
              </a:rPr>
              <a:t>150 </a:t>
            </a:r>
            <a:r>
              <a:rPr lang="en-US" sz="1600" b="1" dirty="0" smtClean="0">
                <a:latin typeface="Arial" charset="0"/>
              </a:rPr>
              <a:t>mg/m</a:t>
            </a:r>
            <a:r>
              <a:rPr lang="en-US" sz="1600" b="1" baseline="30000" dirty="0" smtClean="0">
                <a:latin typeface="Arial" charset="0"/>
              </a:rPr>
              <a:t>2</a:t>
            </a:r>
            <a:endParaRPr lang="en-US" sz="1600" b="1" dirty="0">
              <a:latin typeface="Arial" charset="0"/>
            </a:endParaRPr>
          </a:p>
          <a:p>
            <a:pPr algn="ctr"/>
            <a:r>
              <a:rPr lang="en-US" sz="2000" b="1" dirty="0">
                <a:latin typeface="Arial" charset="0"/>
              </a:rPr>
              <a:t>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05850" y="6413500"/>
            <a:ext cx="3921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FAC4F69-FF59-4B1C-B416-0DEC0D22C9B9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5356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CD8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 t="2768" r="5391" b="28043"/>
          <a:stretch>
            <a:fillRect/>
          </a:stretch>
        </p:blipFill>
        <p:spPr bwMode="auto">
          <a:xfrm>
            <a:off x="1600200" y="2057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695" t="5112" r="5774" b="2875"/>
          <a:stretch>
            <a:fillRect/>
          </a:stretch>
        </p:blipFill>
        <p:spPr bwMode="auto">
          <a:xfrm>
            <a:off x="4096595" y="2057400"/>
            <a:ext cx="2588768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4065" y="2057400"/>
            <a:ext cx="2549935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676400" y="4343400"/>
            <a:ext cx="7453601" cy="1901952"/>
            <a:chOff x="1676400" y="4343400"/>
            <a:chExt cx="7453601" cy="1901952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763" t="5536" r="6066" b="25926"/>
            <a:stretch>
              <a:fillRect/>
            </a:stretch>
          </p:blipFill>
          <p:spPr bwMode="auto">
            <a:xfrm>
              <a:off x="1676400" y="4343400"/>
              <a:ext cx="2514600" cy="188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865" t="4984" r="4895"/>
            <a:stretch>
              <a:fillRect/>
            </a:stretch>
          </p:blipFill>
          <p:spPr bwMode="auto">
            <a:xfrm>
              <a:off x="4191000" y="4343400"/>
              <a:ext cx="2494363" cy="190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94065" y="4343400"/>
              <a:ext cx="2535936" cy="190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TextBox 18"/>
          <p:cNvSpPr txBox="1"/>
          <p:nvPr/>
        </p:nvSpPr>
        <p:spPr>
          <a:xfrm>
            <a:off x="4953000" y="15356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CD4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153566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CD4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Fox P3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0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0" y="1733550"/>
            <a:ext cx="8359000" cy="391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799" y="191457"/>
            <a:ext cx="8458201" cy="951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Dose-Dependent Anti-Tumor Activity of Ad-RTS-mIL-12 + Veledimex (AL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Murine 4T1 Model  </a:t>
            </a:r>
            <a:endParaRPr lang="de-DE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08314" y="4086999"/>
            <a:ext cx="0" cy="506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3810000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treatment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66800" y="4953000"/>
            <a:ext cx="0" cy="545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579" y="5498459"/>
            <a:ext cx="287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Tumor volume reached 100-200 mm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60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77097" y="6332600"/>
            <a:ext cx="56407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41A206-80D5-4CD1-A7BA-136C90CC9258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-457200"/>
            <a:ext cx="8599967" cy="6753369"/>
            <a:chOff x="228600" y="-457200"/>
            <a:chExt cx="8599967" cy="6753369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-5262" b="-1"/>
            <a:stretch/>
          </p:blipFill>
          <p:spPr bwMode="auto">
            <a:xfrm>
              <a:off x="228600" y="-457200"/>
              <a:ext cx="8599967" cy="6753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3766583" y="188273"/>
              <a:ext cx="4953000" cy="977653"/>
              <a:chOff x="3766583" y="188273"/>
              <a:chExt cx="4953000" cy="977653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35005" t="4815" r="22780" b="88326"/>
              <a:stretch/>
            </p:blipFill>
            <p:spPr bwMode="auto">
              <a:xfrm>
                <a:off x="5089106" y="188273"/>
                <a:ext cx="3630477" cy="440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3766583" y="861126"/>
                <a:ext cx="1447800" cy="304800"/>
                <a:chOff x="3810000" y="838200"/>
                <a:chExt cx="1447800" cy="3048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810000" y="838200"/>
                  <a:ext cx="1447800" cy="20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648200" y="939800"/>
                  <a:ext cx="255723" cy="20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3" name="Rectangle 12"/>
          <p:cNvSpPr/>
          <p:nvPr/>
        </p:nvSpPr>
        <p:spPr>
          <a:xfrm>
            <a:off x="3848100" y="4476750"/>
            <a:ext cx="11811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775" y="4451350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LEFT Flank</a:t>
            </a:r>
            <a:endParaRPr lang="en-US" sz="1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4993" y="795599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RIGHT Flank</a:t>
            </a:r>
            <a:endParaRPr lang="en-US" sz="14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58100" y="609600"/>
            <a:ext cx="255723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52578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9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741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Localized Regulated Expression of IL-12 as a Gene Therapy Approach to Cancer Immunotherapy  </vt:lpstr>
      <vt:lpstr>Background &amp; Rationale IL-12 in Oncology</vt:lpstr>
      <vt:lpstr>Slide 3</vt:lpstr>
      <vt:lpstr>Regulated intratumoral expression of IL-12 promotes activation of TIL’s to drive a cytotoxic immune response against distant tumors</vt:lpstr>
      <vt:lpstr>IL-12 Production is Modulated by Activator Ligand in  HT 1080 Cells</vt:lpstr>
      <vt:lpstr>Dose-Dependent Increase in Expression of Tumor IL-12 mRNA &amp; IL-12 Protein in Response to Veledimex</vt:lpstr>
      <vt:lpstr>Ad-RTS-mIL-12 + Veledimex Increases Tumor CD8+ &amp; CD4+ While Decreasing CD4+ Fox P3+ TILs in the 4T1 Syngeneic Mouse</vt:lpstr>
      <vt:lpstr>Slide 8</vt:lpstr>
      <vt:lpstr>Slide 9</vt:lpstr>
      <vt:lpstr>Clinical Observations to Date</vt:lpstr>
      <vt:lpstr>Increase in Patient Serum Cytokine Expression Cycle 1</vt:lpstr>
      <vt:lpstr>Effects of Ad-RTS-hIL-12 + Veledimex (AL) in Melanoma Patient</vt:lpstr>
      <vt:lpstr>Slide 13</vt:lpstr>
      <vt:lpstr>Effects of Ad-RTS-mIL-12 + Veledimex (AL) in the Orthotopic GL261 Mouse</vt:lpstr>
      <vt:lpstr>Increased Expression of Tumor IL-12 mRNA &amp; IL-12 Protein in Response to Veledimex</vt:lpstr>
      <vt:lpstr>Ad-RTS-mIL-12 + Veledimex (AL) Results in Increased Survival When Compared to Control in the GL261 Orthotopic Glioma Mouse Model</vt:lpstr>
      <vt:lpstr>Ad-RTS-mIL-12 + veledimex significantly reduces brain cancer stem cells in GL-261 Orthotopic Glioma Model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Barrett</dc:creator>
  <cp:lastModifiedBy>John Barrett</cp:lastModifiedBy>
  <cp:revision>217</cp:revision>
  <cp:lastPrinted>2014-05-07T17:53:40Z</cp:lastPrinted>
  <dcterms:created xsi:type="dcterms:W3CDTF">2014-04-17T13:45:03Z</dcterms:created>
  <dcterms:modified xsi:type="dcterms:W3CDTF">2014-10-28T14:45:28Z</dcterms:modified>
</cp:coreProperties>
</file>