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3"/>
  </p:notesMasterIdLst>
  <p:handoutMasterIdLst>
    <p:handoutMasterId r:id="rId34"/>
  </p:handoutMasterIdLst>
  <p:sldIdLst>
    <p:sldId id="402" r:id="rId2"/>
    <p:sldId id="504" r:id="rId3"/>
    <p:sldId id="509" r:id="rId4"/>
    <p:sldId id="510" r:id="rId5"/>
    <p:sldId id="503" r:id="rId6"/>
    <p:sldId id="459" r:id="rId7"/>
    <p:sldId id="461" r:id="rId8"/>
    <p:sldId id="462" r:id="rId9"/>
    <p:sldId id="463" r:id="rId10"/>
    <p:sldId id="454" r:id="rId11"/>
    <p:sldId id="455" r:id="rId12"/>
    <p:sldId id="464" r:id="rId13"/>
    <p:sldId id="457" r:id="rId14"/>
    <p:sldId id="465" r:id="rId15"/>
    <p:sldId id="468" r:id="rId16"/>
    <p:sldId id="469" r:id="rId17"/>
    <p:sldId id="473" r:id="rId18"/>
    <p:sldId id="506" r:id="rId19"/>
    <p:sldId id="476" r:id="rId20"/>
    <p:sldId id="479" r:id="rId21"/>
    <p:sldId id="429" r:id="rId22"/>
    <p:sldId id="511" r:id="rId23"/>
    <p:sldId id="493" r:id="rId24"/>
    <p:sldId id="495" r:id="rId25"/>
    <p:sldId id="496" r:id="rId26"/>
    <p:sldId id="513" r:id="rId27"/>
    <p:sldId id="497" r:id="rId28"/>
    <p:sldId id="512" r:id="rId29"/>
    <p:sldId id="489" r:id="rId30"/>
    <p:sldId id="514" r:id="rId31"/>
    <p:sldId id="490" r:id="rId32"/>
  </p:sldIdLst>
  <p:sldSz cx="9144000" cy="6858000" type="screen4x3"/>
  <p:notesSz cx="7315200" cy="9601200"/>
  <p:defaultTextStyle>
    <a:defPPr>
      <a:defRPr lang="de-DE"/>
    </a:defPPr>
    <a:lvl1pPr algn="l" rtl="0" fontAlgn="base">
      <a:spcBef>
        <a:spcPct val="0"/>
      </a:spcBef>
      <a:spcAft>
        <a:spcPct val="0"/>
      </a:spcAft>
      <a:defRPr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kern="1200">
        <a:solidFill>
          <a:schemeClr val="tx1"/>
        </a:solidFill>
        <a:latin typeface="Verdana" pitchFamily="34" charset="0"/>
        <a:ea typeface="+mn-ea"/>
        <a:cs typeface="Times New Roman" pitchFamily="18" charset="0"/>
      </a:defRPr>
    </a:lvl5pPr>
    <a:lvl6pPr marL="2286000" algn="l" defTabSz="914400" rtl="0" eaLnBrk="1" latinLnBrk="0" hangingPunct="1">
      <a:defRPr kern="1200">
        <a:solidFill>
          <a:schemeClr val="tx1"/>
        </a:solidFill>
        <a:latin typeface="Verdana" pitchFamily="34" charset="0"/>
        <a:ea typeface="+mn-ea"/>
        <a:cs typeface="Times New Roman" pitchFamily="18" charset="0"/>
      </a:defRPr>
    </a:lvl6pPr>
    <a:lvl7pPr marL="2743200" algn="l" defTabSz="914400" rtl="0" eaLnBrk="1" latinLnBrk="0" hangingPunct="1">
      <a:defRPr kern="1200">
        <a:solidFill>
          <a:schemeClr val="tx1"/>
        </a:solidFill>
        <a:latin typeface="Verdana" pitchFamily="34" charset="0"/>
        <a:ea typeface="+mn-ea"/>
        <a:cs typeface="Times New Roman" pitchFamily="18" charset="0"/>
      </a:defRPr>
    </a:lvl7pPr>
    <a:lvl8pPr marL="3200400" algn="l" defTabSz="914400" rtl="0" eaLnBrk="1" latinLnBrk="0" hangingPunct="1">
      <a:defRPr kern="1200">
        <a:solidFill>
          <a:schemeClr val="tx1"/>
        </a:solidFill>
        <a:latin typeface="Verdana" pitchFamily="34" charset="0"/>
        <a:ea typeface="+mn-ea"/>
        <a:cs typeface="Times New Roman" pitchFamily="18" charset="0"/>
      </a:defRPr>
    </a:lvl8pPr>
    <a:lvl9pPr marL="3657600" algn="l" defTabSz="914400" rtl="0" eaLnBrk="1" latinLnBrk="0" hangingPunct="1">
      <a:defRPr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99FF"/>
    <a:srgbClr val="FF339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5362" autoAdjust="0"/>
  </p:normalViewPr>
  <p:slideViewPr>
    <p:cSldViewPr>
      <p:cViewPr>
        <p:scale>
          <a:sx n="75" d="100"/>
          <a:sy n="75" d="100"/>
        </p:scale>
        <p:origin x="-1002" y="90"/>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slide" Target="slides/slide19.xml"/><Relationship Id="rId1"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Tabelle1!$B$1</c:f>
              <c:strCache>
                <c:ptCount val="1"/>
                <c:pt idx="0">
                  <c:v>1. cycle</c:v>
                </c:pt>
              </c:strCache>
            </c:strRef>
          </c:tx>
          <c:cat>
            <c:strRef>
              <c:f>Tabelle1!$A$2</c:f>
              <c:strCache>
                <c:ptCount val="1"/>
                <c:pt idx="0">
                  <c:v>Female age</c:v>
                </c:pt>
              </c:strCache>
            </c:strRef>
          </c:cat>
          <c:val>
            <c:numRef>
              <c:f>Tabelle1!$B$2</c:f>
              <c:numCache>
                <c:formatCode>General</c:formatCode>
                <c:ptCount val="1"/>
                <c:pt idx="0">
                  <c:v>36.800000000000011</c:v>
                </c:pt>
              </c:numCache>
            </c:numRef>
          </c:val>
        </c:ser>
        <c:ser>
          <c:idx val="1"/>
          <c:order val="1"/>
          <c:tx>
            <c:strRef>
              <c:f>Tabelle1!$C$1</c:f>
              <c:strCache>
                <c:ptCount val="1"/>
                <c:pt idx="0">
                  <c:v>2. cycle</c:v>
                </c:pt>
              </c:strCache>
            </c:strRef>
          </c:tx>
          <c:cat>
            <c:strRef>
              <c:f>Tabelle1!$A$2</c:f>
              <c:strCache>
                <c:ptCount val="1"/>
                <c:pt idx="0">
                  <c:v>Female age</c:v>
                </c:pt>
              </c:strCache>
            </c:strRef>
          </c:cat>
          <c:val>
            <c:numRef>
              <c:f>Tabelle1!$C$2</c:f>
              <c:numCache>
                <c:formatCode>General</c:formatCode>
                <c:ptCount val="1"/>
                <c:pt idx="0">
                  <c:v>38.1</c:v>
                </c:pt>
              </c:numCache>
            </c:numRef>
          </c:val>
        </c:ser>
        <c:dLbls/>
        <c:axId val="44464768"/>
        <c:axId val="44470656"/>
      </c:barChart>
      <c:catAx>
        <c:axId val="44464768"/>
        <c:scaling>
          <c:orientation val="minMax"/>
        </c:scaling>
        <c:axPos val="b"/>
        <c:tickLblPos val="nextTo"/>
        <c:crossAx val="44470656"/>
        <c:crosses val="autoZero"/>
        <c:auto val="1"/>
        <c:lblAlgn val="ctr"/>
        <c:lblOffset val="100"/>
      </c:catAx>
      <c:valAx>
        <c:axId val="44470656"/>
        <c:scaling>
          <c:orientation val="minMax"/>
        </c:scaling>
        <c:axPos val="l"/>
        <c:majorGridlines/>
        <c:numFmt formatCode="General" sourceLinked="1"/>
        <c:tickLblPos val="nextTo"/>
        <c:crossAx val="44464768"/>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Tabelle1!$B$1</c:f>
              <c:strCache>
                <c:ptCount val="1"/>
                <c:pt idx="0">
                  <c:v>Without Supplement</c:v>
                </c:pt>
              </c:strCache>
            </c:strRef>
          </c:tx>
          <c:cat>
            <c:strRef>
              <c:f>Tabelle1!$A$2</c:f>
              <c:strCache>
                <c:ptCount val="1"/>
                <c:pt idx="0">
                  <c:v>Top Blastocyst Rate</c:v>
                </c:pt>
              </c:strCache>
            </c:strRef>
          </c:cat>
          <c:val>
            <c:numRef>
              <c:f>Tabelle1!$B$2</c:f>
              <c:numCache>
                <c:formatCode>General</c:formatCode>
                <c:ptCount val="1"/>
                <c:pt idx="0">
                  <c:v>5.5</c:v>
                </c:pt>
              </c:numCache>
            </c:numRef>
          </c:val>
        </c:ser>
        <c:ser>
          <c:idx val="1"/>
          <c:order val="1"/>
          <c:tx>
            <c:strRef>
              <c:f>Tabelle1!$C$1</c:f>
              <c:strCache>
                <c:ptCount val="1"/>
                <c:pt idx="0">
                  <c:v>With Supplement</c:v>
                </c:pt>
              </c:strCache>
            </c:strRef>
          </c:tx>
          <c:cat>
            <c:strRef>
              <c:f>Tabelle1!$A$2</c:f>
              <c:strCache>
                <c:ptCount val="1"/>
                <c:pt idx="0">
                  <c:v>Top Blastocyst Rate</c:v>
                </c:pt>
              </c:strCache>
            </c:strRef>
          </c:cat>
          <c:val>
            <c:numRef>
              <c:f>Tabelle1!$C$2</c:f>
              <c:numCache>
                <c:formatCode>General</c:formatCode>
                <c:ptCount val="1"/>
                <c:pt idx="0">
                  <c:v>8.2000000000000011</c:v>
                </c:pt>
              </c:numCache>
            </c:numRef>
          </c:val>
        </c:ser>
        <c:dLbls/>
        <c:axId val="45430272"/>
        <c:axId val="45431808"/>
      </c:barChart>
      <c:catAx>
        <c:axId val="45430272"/>
        <c:scaling>
          <c:orientation val="minMax"/>
        </c:scaling>
        <c:axPos val="b"/>
        <c:tickLblPos val="nextTo"/>
        <c:crossAx val="45431808"/>
        <c:crosses val="autoZero"/>
        <c:auto val="1"/>
        <c:lblAlgn val="ctr"/>
        <c:lblOffset val="100"/>
      </c:catAx>
      <c:valAx>
        <c:axId val="45431808"/>
        <c:scaling>
          <c:orientation val="minMax"/>
        </c:scaling>
        <c:axPos val="l"/>
        <c:majorGridlines/>
        <c:numFmt formatCode="General" sourceLinked="1"/>
        <c:tickLblPos val="nextTo"/>
        <c:crossAx val="45430272"/>
        <c:crosses val="autoZero"/>
        <c:crossBetween val="between"/>
      </c:valAx>
    </c:plotArea>
    <c:legend>
      <c:legendPos val="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Tabelle1!$B$1</c:f>
              <c:strCache>
                <c:ptCount val="1"/>
                <c:pt idx="0">
                  <c:v>Without Supplementation</c:v>
                </c:pt>
              </c:strCache>
            </c:strRef>
          </c:tx>
          <c:cat>
            <c:strRef>
              <c:f>Tabelle1!$A$2:$A$3</c:f>
              <c:strCache>
                <c:ptCount val="2"/>
                <c:pt idx="0">
                  <c:v>Pregnancy Rate</c:v>
                </c:pt>
                <c:pt idx="1">
                  <c:v>Ongoing Pregnancy Rate</c:v>
                </c:pt>
              </c:strCache>
            </c:strRef>
          </c:cat>
          <c:val>
            <c:numRef>
              <c:f>Tabelle1!$B$2:$B$3</c:f>
              <c:numCache>
                <c:formatCode>General</c:formatCode>
                <c:ptCount val="2"/>
                <c:pt idx="0">
                  <c:v>34.800000000000011</c:v>
                </c:pt>
                <c:pt idx="1">
                  <c:v>32.6</c:v>
                </c:pt>
              </c:numCache>
            </c:numRef>
          </c:val>
        </c:ser>
        <c:ser>
          <c:idx val="1"/>
          <c:order val="1"/>
          <c:tx>
            <c:strRef>
              <c:f>Tabelle1!$C$1</c:f>
              <c:strCache>
                <c:ptCount val="1"/>
                <c:pt idx="0">
                  <c:v>With Supplementation</c:v>
                </c:pt>
              </c:strCache>
            </c:strRef>
          </c:tx>
          <c:cat>
            <c:strRef>
              <c:f>Tabelle1!$A$2:$A$3</c:f>
              <c:strCache>
                <c:ptCount val="2"/>
                <c:pt idx="0">
                  <c:v>Pregnancy Rate</c:v>
                </c:pt>
                <c:pt idx="1">
                  <c:v>Ongoing Pregnancy Rate</c:v>
                </c:pt>
              </c:strCache>
            </c:strRef>
          </c:cat>
          <c:val>
            <c:numRef>
              <c:f>Tabelle1!$C$2:$C$3</c:f>
              <c:numCache>
                <c:formatCode>General</c:formatCode>
                <c:ptCount val="2"/>
                <c:pt idx="0">
                  <c:v>44.5</c:v>
                </c:pt>
                <c:pt idx="1">
                  <c:v>39.1</c:v>
                </c:pt>
              </c:numCache>
            </c:numRef>
          </c:val>
        </c:ser>
        <c:dLbls/>
        <c:axId val="45449600"/>
        <c:axId val="45451136"/>
      </c:barChart>
      <c:catAx>
        <c:axId val="45449600"/>
        <c:scaling>
          <c:orientation val="minMax"/>
        </c:scaling>
        <c:axPos val="b"/>
        <c:tickLblPos val="nextTo"/>
        <c:crossAx val="45451136"/>
        <c:crosses val="autoZero"/>
        <c:auto val="1"/>
        <c:lblAlgn val="ctr"/>
        <c:lblOffset val="100"/>
      </c:catAx>
      <c:valAx>
        <c:axId val="45451136"/>
        <c:scaling>
          <c:orientation val="minMax"/>
        </c:scaling>
        <c:axPos val="l"/>
        <c:majorGridlines/>
        <c:numFmt formatCode="General" sourceLinked="1"/>
        <c:tickLblPos val="nextTo"/>
        <c:crossAx val="45449600"/>
        <c:crosses val="autoZero"/>
        <c:crossBetween val="between"/>
      </c:valAx>
    </c:plotArea>
    <c:legend>
      <c:legendPos val="r"/>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Times New Roman" pitchFamily="18" charset="0"/>
              </a:defRPr>
            </a:lvl1pPr>
          </a:lstStyle>
          <a:p>
            <a:pPr>
              <a:defRPr/>
            </a:pPr>
            <a:endParaRPr lang="de-DE"/>
          </a:p>
        </p:txBody>
      </p:sp>
      <p:sp>
        <p:nvSpPr>
          <p:cNvPr id="91139" name="Rectangle 3"/>
          <p:cNvSpPr>
            <a:spLocks noGrp="1" noChangeArrowheads="1"/>
          </p:cNvSpPr>
          <p:nvPr>
            <p:ph type="dt" sz="quarter" idx="1"/>
          </p:nvPr>
        </p:nvSpPr>
        <p:spPr bwMode="auto">
          <a:xfrm>
            <a:off x="414528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Times New Roman" pitchFamily="18" charset="0"/>
              </a:defRPr>
            </a:lvl1pPr>
          </a:lstStyle>
          <a:p>
            <a:pPr>
              <a:defRPr/>
            </a:pPr>
            <a:endParaRPr lang="de-DE"/>
          </a:p>
        </p:txBody>
      </p:sp>
      <p:sp>
        <p:nvSpPr>
          <p:cNvPr id="91140" name="Rectangle 4"/>
          <p:cNvSpPr>
            <a:spLocks noGrp="1" noChangeArrowheads="1"/>
          </p:cNvSpPr>
          <p:nvPr>
            <p:ph type="ftr" sz="quarter" idx="2"/>
          </p:nvPr>
        </p:nvSpPr>
        <p:spPr bwMode="auto">
          <a:xfrm>
            <a:off x="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Times New Roman" pitchFamily="18" charset="0"/>
              </a:defRPr>
            </a:lvl1pPr>
          </a:lstStyle>
          <a:p>
            <a:pPr>
              <a:defRPr/>
            </a:pPr>
            <a:endParaRPr lang="de-DE"/>
          </a:p>
        </p:txBody>
      </p:sp>
      <p:sp>
        <p:nvSpPr>
          <p:cNvPr id="91141" name="Rectangle 5"/>
          <p:cNvSpPr>
            <a:spLocks noGrp="1" noChangeArrowheads="1"/>
          </p:cNvSpPr>
          <p:nvPr>
            <p:ph type="sldNum" sz="quarter" idx="3"/>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Times New Roman" pitchFamily="18" charset="0"/>
              </a:defRPr>
            </a:lvl1pPr>
          </a:lstStyle>
          <a:p>
            <a:pPr>
              <a:defRPr/>
            </a:pPr>
            <a:fld id="{ED312EF2-5C70-4AC9-A86F-489B55B9D559}" type="slidenum">
              <a:rPr lang="de-DE"/>
              <a:pPr>
                <a:defRPr/>
              </a:pPr>
              <a:t>‹#›</a:t>
            </a:fld>
            <a:endParaRPr lang="de-DE"/>
          </a:p>
        </p:txBody>
      </p:sp>
    </p:spTree>
    <p:extLst>
      <p:ext uri="{BB962C8B-B14F-4D97-AF65-F5344CB8AC3E}">
        <p14:creationId xmlns:p14="http://schemas.microsoft.com/office/powerpoint/2010/main" xmlns="" val="3133378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Times New Roman" pitchFamily="18" charset="0"/>
              </a:defRPr>
            </a:lvl1pPr>
          </a:lstStyle>
          <a:p>
            <a:pPr>
              <a:defRPr/>
            </a:pPr>
            <a:endParaRPr lang="de-DE"/>
          </a:p>
        </p:txBody>
      </p:sp>
      <p:sp>
        <p:nvSpPr>
          <p:cNvPr id="11267" name="Rectangle 1027"/>
          <p:cNvSpPr>
            <a:spLocks noGrp="1" noChangeArrowheads="1"/>
          </p:cNvSpPr>
          <p:nvPr>
            <p:ph type="dt" idx="1"/>
          </p:nvPr>
        </p:nvSpPr>
        <p:spPr bwMode="auto">
          <a:xfrm>
            <a:off x="4145280" y="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Times New Roman" pitchFamily="18" charset="0"/>
              </a:defRPr>
            </a:lvl1pPr>
          </a:lstStyle>
          <a:p>
            <a:pPr>
              <a:defRPr/>
            </a:pPr>
            <a:endParaRPr lang="de-DE"/>
          </a:p>
        </p:txBody>
      </p:sp>
      <p:sp>
        <p:nvSpPr>
          <p:cNvPr id="74756" name="Rectangle 1028"/>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1269" name="Rectangle 1029"/>
          <p:cNvSpPr>
            <a:spLocks noGrp="1" noChangeArrowheads="1"/>
          </p:cNvSpPr>
          <p:nvPr>
            <p:ph type="body" sz="quarter" idx="3"/>
          </p:nvPr>
        </p:nvSpPr>
        <p:spPr bwMode="auto">
          <a:xfrm>
            <a:off x="975360" y="4560570"/>
            <a:ext cx="5364480" cy="4320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70" name="Rectangle 1030"/>
          <p:cNvSpPr>
            <a:spLocks noGrp="1" noChangeArrowheads="1"/>
          </p:cNvSpPr>
          <p:nvPr>
            <p:ph type="ftr" sz="quarter" idx="4"/>
          </p:nvPr>
        </p:nvSpPr>
        <p:spPr bwMode="auto">
          <a:xfrm>
            <a:off x="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Times New Roman" pitchFamily="18" charset="0"/>
              </a:defRPr>
            </a:lvl1pPr>
          </a:lstStyle>
          <a:p>
            <a:pPr>
              <a:defRPr/>
            </a:pPr>
            <a:endParaRPr lang="de-DE"/>
          </a:p>
        </p:txBody>
      </p:sp>
      <p:sp>
        <p:nvSpPr>
          <p:cNvPr id="11271" name="Rectangle 1031"/>
          <p:cNvSpPr>
            <a:spLocks noGrp="1" noChangeArrowheads="1"/>
          </p:cNvSpPr>
          <p:nvPr>
            <p:ph type="sldNum" sz="quarter" idx="5"/>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Times New Roman" pitchFamily="18" charset="0"/>
              </a:defRPr>
            </a:lvl1pPr>
          </a:lstStyle>
          <a:p>
            <a:pPr>
              <a:defRPr/>
            </a:pPr>
            <a:fld id="{2AFE0119-A325-4DE6-A99D-521E371D21C3}" type="slidenum">
              <a:rPr lang="de-DE"/>
              <a:pPr>
                <a:defRPr/>
              </a:pPr>
              <a:t>‹#›</a:t>
            </a:fld>
            <a:endParaRPr lang="de-DE"/>
          </a:p>
        </p:txBody>
      </p:sp>
    </p:spTree>
    <p:extLst>
      <p:ext uri="{BB962C8B-B14F-4D97-AF65-F5344CB8AC3E}">
        <p14:creationId xmlns:p14="http://schemas.microsoft.com/office/powerpoint/2010/main" xmlns="" val="439553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C77A4D7B-3F89-48D6-812A-C3E16B990B17}" type="slidenum">
              <a:rPr lang="de-DE" altLang="de-DE" smtClean="0"/>
              <a:pPr eaLnBrk="1" hangingPunct="1">
                <a:spcBef>
                  <a:spcPct val="0"/>
                </a:spcBef>
              </a:pPr>
              <a:t>1</a:t>
            </a:fld>
            <a:endParaRPr lang="de-DE" altLang="de-DE"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65021817-AD8D-4BC3-BC64-4DFA3021E775}" type="slidenum">
              <a:rPr lang="de-DE" altLang="de-DE" smtClean="0"/>
              <a:pPr eaLnBrk="1" hangingPunct="1">
                <a:spcBef>
                  <a:spcPct val="0"/>
                </a:spcBef>
              </a:pPr>
              <a:t>16</a:t>
            </a:fld>
            <a:endParaRPr lang="de-DE" altLang="de-DE"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B183EF95-ED14-4A1D-A8A0-B7C499351CF9}" type="slidenum">
              <a:rPr lang="de-DE" altLang="de-DE" smtClean="0"/>
              <a:pPr eaLnBrk="1" hangingPunct="1">
                <a:spcBef>
                  <a:spcPct val="0"/>
                </a:spcBef>
              </a:pPr>
              <a:t>17</a:t>
            </a:fld>
            <a:endParaRPr lang="de-DE" altLang="de-DE"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7E21D719-0DB9-453D-A78F-B9DE9E120BBB}" type="slidenum">
              <a:rPr lang="de-DE" altLang="de-DE" smtClean="0"/>
              <a:pPr eaLnBrk="1" hangingPunct="1">
                <a:spcBef>
                  <a:spcPct val="0"/>
                </a:spcBef>
              </a:pPr>
              <a:t>19</a:t>
            </a:fld>
            <a:endParaRPr lang="de-DE" altLang="de-DE" smtClean="0"/>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24959" indent="-278572" eaLnBrk="0" hangingPunct="0">
              <a:spcBef>
                <a:spcPct val="30000"/>
              </a:spcBef>
              <a:defRPr sz="1300">
                <a:solidFill>
                  <a:schemeClr val="tx1"/>
                </a:solidFill>
                <a:latin typeface="Times New Roman" pitchFamily="18" charset="0"/>
                <a:cs typeface="Times New Roman" pitchFamily="18" charset="0"/>
              </a:defRPr>
            </a:lvl2pPr>
            <a:lvl3pPr marL="1114289" indent="-221515" eaLnBrk="0" hangingPunct="0">
              <a:spcBef>
                <a:spcPct val="30000"/>
              </a:spcBef>
              <a:defRPr sz="1300">
                <a:solidFill>
                  <a:schemeClr val="tx1"/>
                </a:solidFill>
                <a:latin typeface="Times New Roman" pitchFamily="18" charset="0"/>
                <a:cs typeface="Times New Roman" pitchFamily="18" charset="0"/>
              </a:defRPr>
            </a:lvl3pPr>
            <a:lvl4pPr marL="1560676" indent="-221515" eaLnBrk="0" hangingPunct="0">
              <a:spcBef>
                <a:spcPct val="30000"/>
              </a:spcBef>
              <a:defRPr sz="1300">
                <a:solidFill>
                  <a:schemeClr val="tx1"/>
                </a:solidFill>
                <a:latin typeface="Times New Roman" pitchFamily="18" charset="0"/>
                <a:cs typeface="Times New Roman" pitchFamily="18" charset="0"/>
              </a:defRPr>
            </a:lvl4pPr>
            <a:lvl5pPr marL="2007063" indent="-221515" eaLnBrk="0" hangingPunct="0">
              <a:spcBef>
                <a:spcPct val="30000"/>
              </a:spcBef>
              <a:defRPr sz="1300">
                <a:solidFill>
                  <a:schemeClr val="tx1"/>
                </a:solidFill>
                <a:latin typeface="Times New Roman" pitchFamily="18" charset="0"/>
                <a:cs typeface="Times New Roman" pitchFamily="18" charset="0"/>
              </a:defRPr>
            </a:lvl5pPr>
            <a:lvl6pPr marL="2490369"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2973675"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456981"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3940287"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96D2B80A-8F77-4CF1-8CE4-B29B38291D46}" type="slidenum">
              <a:rPr lang="de-DE" altLang="de-DE" smtClean="0">
                <a:latin typeface="Arial" pitchFamily="34" charset="0"/>
              </a:rPr>
              <a:pPr eaLnBrk="1" hangingPunct="1">
                <a:spcBef>
                  <a:spcPct val="0"/>
                </a:spcBef>
              </a:pPr>
              <a:t>28</a:t>
            </a:fld>
            <a:endParaRPr lang="de-DE" altLang="de-DE"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1F13F677-E916-4E0C-B168-0137480B7A52}" type="slidenum">
              <a:rPr lang="de-DE" altLang="de-DE" smtClean="0"/>
              <a:pPr eaLnBrk="1" hangingPunct="1">
                <a:spcBef>
                  <a:spcPct val="0"/>
                </a:spcBef>
              </a:pPr>
              <a:t>29</a:t>
            </a:fld>
            <a:endParaRPr lang="de-DE" altLang="de-DE"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85372" indent="-302066" eaLnBrk="0" hangingPunct="0">
              <a:spcBef>
                <a:spcPct val="30000"/>
              </a:spcBef>
              <a:defRPr sz="1300">
                <a:solidFill>
                  <a:schemeClr val="tx1"/>
                </a:solidFill>
                <a:latin typeface="Times New Roman" pitchFamily="18" charset="0"/>
                <a:cs typeface="Times New Roman" pitchFamily="18" charset="0"/>
              </a:defRPr>
            </a:lvl2pPr>
            <a:lvl3pPr marL="1208265" indent="-241653" eaLnBrk="0" hangingPunct="0">
              <a:spcBef>
                <a:spcPct val="30000"/>
              </a:spcBef>
              <a:defRPr sz="1300">
                <a:solidFill>
                  <a:schemeClr val="tx1"/>
                </a:solidFill>
                <a:latin typeface="Times New Roman" pitchFamily="18" charset="0"/>
                <a:cs typeface="Times New Roman" pitchFamily="18" charset="0"/>
              </a:defRPr>
            </a:lvl3pPr>
            <a:lvl4pPr marL="1691571" indent="-241653" eaLnBrk="0" hangingPunct="0">
              <a:spcBef>
                <a:spcPct val="30000"/>
              </a:spcBef>
              <a:defRPr sz="1300">
                <a:solidFill>
                  <a:schemeClr val="tx1"/>
                </a:solidFill>
                <a:latin typeface="Times New Roman" pitchFamily="18" charset="0"/>
                <a:cs typeface="Times New Roman" pitchFamily="18" charset="0"/>
              </a:defRPr>
            </a:lvl4pPr>
            <a:lvl5pPr marL="2174878" indent="-241653" eaLnBrk="0" hangingPunct="0">
              <a:spcBef>
                <a:spcPct val="30000"/>
              </a:spcBef>
              <a:defRPr sz="1300">
                <a:solidFill>
                  <a:schemeClr val="tx1"/>
                </a:solidFill>
                <a:latin typeface="Times New Roman" pitchFamily="18" charset="0"/>
                <a:cs typeface="Times New Roman" pitchFamily="18" charset="0"/>
              </a:defRPr>
            </a:lvl5pPr>
            <a:lvl6pPr marL="2658184"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3141490"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624796"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4108102" indent="-241653"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8F216263-4A81-4E06-8F0E-5CFFFFA11F5E}" type="slidenum">
              <a:rPr lang="de-DE" altLang="de-DE" smtClean="0"/>
              <a:pPr eaLnBrk="1" hangingPunct="1">
                <a:spcBef>
                  <a:spcPct val="0"/>
                </a:spcBef>
              </a:pPr>
              <a:t>31</a:t>
            </a:fld>
            <a:endParaRPr lang="de-DE" alt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143427" y="9120172"/>
            <a:ext cx="3170138" cy="479539"/>
          </a:xfrm>
          <a:prstGeom prst="rect">
            <a:avLst/>
          </a:prstGeom>
          <a:noFill/>
          <a:ln w="9525">
            <a:noFill/>
            <a:miter lim="800000"/>
            <a:headEnd/>
            <a:tailEnd/>
          </a:ln>
        </p:spPr>
        <p:txBody>
          <a:bodyPr lIns="96652" tIns="48326" rIns="96652" bIns="48326" anchor="b"/>
          <a:lstStyle/>
          <a:p>
            <a:pPr algn="r"/>
            <a:fld id="{AA19C8DC-88C9-494D-9A66-EC0F6F9A7755}" type="slidenum">
              <a:rPr lang="de-DE" sz="1300">
                <a:latin typeface="Arial" charset="0"/>
              </a:rPr>
              <a:pPr algn="r"/>
              <a:t>3</a:t>
            </a:fld>
            <a:endParaRPr lang="de-DE" sz="1300" dirty="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427" y="9120172"/>
            <a:ext cx="3170138" cy="479539"/>
          </a:xfrm>
          <a:prstGeom prst="rect">
            <a:avLst/>
          </a:prstGeom>
          <a:noFill/>
          <a:ln w="9525">
            <a:noFill/>
            <a:miter lim="800000"/>
            <a:headEnd/>
            <a:tailEnd/>
          </a:ln>
        </p:spPr>
        <p:txBody>
          <a:bodyPr lIns="96652" tIns="48326" rIns="96652" bIns="48326" anchor="b"/>
          <a:lstStyle/>
          <a:p>
            <a:pPr algn="r"/>
            <a:fld id="{2C848A76-CCFA-42E8-A635-83EFC55B21A9}" type="slidenum">
              <a:rPr lang="de-DE" sz="1300">
                <a:latin typeface="Arial" charset="0"/>
              </a:rPr>
              <a:pPr algn="r"/>
              <a:t>4</a:t>
            </a:fld>
            <a:endParaRPr lang="de-DE" sz="1300" dirty="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300">
                <a:solidFill>
                  <a:schemeClr val="tx1"/>
                </a:solidFill>
                <a:latin typeface="Times New Roman" pitchFamily="18" charset="0"/>
                <a:cs typeface="Times New Roman" pitchFamily="18" charset="0"/>
              </a:defRPr>
            </a:lvl1pPr>
            <a:lvl2pPr marL="724959" indent="-278572" eaLnBrk="0" hangingPunct="0">
              <a:spcBef>
                <a:spcPct val="30000"/>
              </a:spcBef>
              <a:defRPr sz="1300">
                <a:solidFill>
                  <a:schemeClr val="tx1"/>
                </a:solidFill>
                <a:latin typeface="Times New Roman" pitchFamily="18" charset="0"/>
                <a:cs typeface="Times New Roman" pitchFamily="18" charset="0"/>
              </a:defRPr>
            </a:lvl2pPr>
            <a:lvl3pPr marL="1114289" indent="-221515" eaLnBrk="0" hangingPunct="0">
              <a:spcBef>
                <a:spcPct val="30000"/>
              </a:spcBef>
              <a:defRPr sz="1300">
                <a:solidFill>
                  <a:schemeClr val="tx1"/>
                </a:solidFill>
                <a:latin typeface="Times New Roman" pitchFamily="18" charset="0"/>
                <a:cs typeface="Times New Roman" pitchFamily="18" charset="0"/>
              </a:defRPr>
            </a:lvl3pPr>
            <a:lvl4pPr marL="1560676" indent="-221515" eaLnBrk="0" hangingPunct="0">
              <a:spcBef>
                <a:spcPct val="30000"/>
              </a:spcBef>
              <a:defRPr sz="1300">
                <a:solidFill>
                  <a:schemeClr val="tx1"/>
                </a:solidFill>
                <a:latin typeface="Times New Roman" pitchFamily="18" charset="0"/>
                <a:cs typeface="Times New Roman" pitchFamily="18" charset="0"/>
              </a:defRPr>
            </a:lvl4pPr>
            <a:lvl5pPr marL="2007063" indent="-221515" eaLnBrk="0" hangingPunct="0">
              <a:spcBef>
                <a:spcPct val="30000"/>
              </a:spcBef>
              <a:defRPr sz="1300">
                <a:solidFill>
                  <a:schemeClr val="tx1"/>
                </a:solidFill>
                <a:latin typeface="Times New Roman" pitchFamily="18" charset="0"/>
                <a:cs typeface="Times New Roman" pitchFamily="18" charset="0"/>
              </a:defRPr>
            </a:lvl5pPr>
            <a:lvl6pPr marL="2490369"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6pPr>
            <a:lvl7pPr marL="2973675"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7pPr>
            <a:lvl8pPr marL="3456981"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8pPr>
            <a:lvl9pPr marL="3940287" indent="-221515" eaLnBrk="0" fontAlgn="base" hangingPunct="0">
              <a:spcBef>
                <a:spcPct val="30000"/>
              </a:spcBef>
              <a:spcAft>
                <a:spcPct val="0"/>
              </a:spcAft>
              <a:defRPr sz="1300">
                <a:solidFill>
                  <a:schemeClr val="tx1"/>
                </a:solidFill>
                <a:latin typeface="Times New Roman" pitchFamily="18" charset="0"/>
                <a:cs typeface="Times New Roman" pitchFamily="18" charset="0"/>
              </a:defRPr>
            </a:lvl9pPr>
          </a:lstStyle>
          <a:p>
            <a:pPr eaLnBrk="1" hangingPunct="1">
              <a:spcBef>
                <a:spcPct val="0"/>
              </a:spcBef>
            </a:pPr>
            <a:fld id="{96D2B80A-8F77-4CF1-8CE4-B29B38291D46}" type="slidenum">
              <a:rPr lang="de-DE" altLang="de-DE" smtClean="0">
                <a:latin typeface="Arial" pitchFamily="34" charset="0"/>
              </a:rPr>
              <a:pPr eaLnBrk="1" hangingPunct="1">
                <a:spcBef>
                  <a:spcPct val="0"/>
                </a:spcBef>
              </a:pPr>
              <a:t>5</a:t>
            </a:fld>
            <a:endParaRPr lang="de-DE" altLang="de-DE"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altLang="de-DE" dirty="0" smtClean="0"/>
              <a:t>In summary, the “in vivo” formation of large vacuoles appearing as non-membrane-bound areas may originate from </a:t>
            </a:r>
            <a:r>
              <a:rPr lang="en-US" altLang="de-DE" dirty="0" err="1" smtClean="0"/>
              <a:t>spermiogenesis</a:t>
            </a:r>
            <a:r>
              <a:rPr lang="en-US" altLang="de-DE" dirty="0" smtClean="0"/>
              <a:t> impairment through uneven processes of chromatin condensation. This results in anomalies of sperm chromatin packaging and abnormal chromatin remodeling during sperm maturation which, in its turn, may render spermatozoa more vulnerable to DNA damage.</a:t>
            </a:r>
            <a:endParaRPr lang="de-DE" alt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938F3298-6847-478A-BBD5-4944FA8EABB2}" type="slidenum">
              <a:rPr lang="de-DE"/>
              <a:pPr>
                <a:defRPr/>
              </a:pPr>
              <a:t>‹#›</a:t>
            </a:fld>
            <a:endParaRPr lang="de-DE"/>
          </a:p>
        </p:txBody>
      </p:sp>
    </p:spTree>
    <p:extLst>
      <p:ext uri="{BB962C8B-B14F-4D97-AF65-F5344CB8AC3E}">
        <p14:creationId xmlns:p14="http://schemas.microsoft.com/office/powerpoint/2010/main" xmlns="" val="23667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434033A9-2ACE-4CFF-83EE-783D3DF50C50}" type="slidenum">
              <a:rPr lang="de-DE"/>
              <a:pPr>
                <a:defRPr/>
              </a:pPr>
              <a:t>‹#›</a:t>
            </a:fld>
            <a:endParaRPr lang="de-DE"/>
          </a:p>
        </p:txBody>
      </p:sp>
    </p:spTree>
    <p:extLst>
      <p:ext uri="{BB962C8B-B14F-4D97-AF65-F5344CB8AC3E}">
        <p14:creationId xmlns:p14="http://schemas.microsoft.com/office/powerpoint/2010/main" xmlns="" val="370763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985D0FF9-12F2-42C3-B531-3D2168590992}" type="slidenum">
              <a:rPr lang="de-DE"/>
              <a:pPr>
                <a:defRPr/>
              </a:pPr>
              <a:t>‹#›</a:t>
            </a:fld>
            <a:endParaRPr lang="de-DE"/>
          </a:p>
        </p:txBody>
      </p:sp>
    </p:spTree>
    <p:extLst>
      <p:ext uri="{BB962C8B-B14F-4D97-AF65-F5344CB8AC3E}">
        <p14:creationId xmlns:p14="http://schemas.microsoft.com/office/powerpoint/2010/main" xmlns="" val="51379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5" name="Rectangle 6"/>
          <p:cNvSpPr>
            <a:spLocks noGrp="1" noChangeArrowheads="1"/>
          </p:cNvSpPr>
          <p:nvPr>
            <p:ph type="sldNum" sz="quarter" idx="12"/>
          </p:nvPr>
        </p:nvSpPr>
        <p:spPr>
          <a:ln/>
        </p:spPr>
        <p:txBody>
          <a:bodyPr/>
          <a:lstStyle>
            <a:lvl1pPr>
              <a:defRPr/>
            </a:lvl1pPr>
          </a:lstStyle>
          <a:p>
            <a:pPr>
              <a:defRPr/>
            </a:pPr>
            <a:fld id="{1D17D414-CD41-4203-B1BB-AF2C87A7581F}" type="slidenum">
              <a:rPr lang="de-DE"/>
              <a:pPr>
                <a:defRPr/>
              </a:pPr>
              <a:t>‹#›</a:t>
            </a:fld>
            <a:endParaRPr lang="de-DE"/>
          </a:p>
        </p:txBody>
      </p:sp>
    </p:spTree>
    <p:extLst>
      <p:ext uri="{BB962C8B-B14F-4D97-AF65-F5344CB8AC3E}">
        <p14:creationId xmlns:p14="http://schemas.microsoft.com/office/powerpoint/2010/main" xmlns="" val="247538362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6858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iagrammplatzhalter 3"/>
          <p:cNvSpPr>
            <a:spLocks noGrp="1"/>
          </p:cNvSpPr>
          <p:nvPr>
            <p:ph type="chart" sz="half" idx="2"/>
          </p:nvPr>
        </p:nvSpPr>
        <p:spPr>
          <a:xfrm>
            <a:off x="4648200" y="1981200"/>
            <a:ext cx="3810000" cy="4114800"/>
          </a:xfrm>
        </p:spPr>
        <p:txBody>
          <a:bodyPr/>
          <a:lstStyle/>
          <a:p>
            <a:pPr lvl="0"/>
            <a:r>
              <a:rPr lang="de-DE" noProof="0" smtClean="0"/>
              <a:t>Diagramm durch Klicken auf Symbol hinzufügen</a:t>
            </a:r>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de-DE"/>
          </a:p>
        </p:txBody>
      </p:sp>
      <p:sp>
        <p:nvSpPr>
          <p:cNvPr id="6" name="Rectangle 5"/>
          <p:cNvSpPr>
            <a:spLocks noGrp="1" noChangeArrowheads="1"/>
          </p:cNvSpPr>
          <p:nvPr>
            <p:ph type="ftr" sz="quarter" idx="11"/>
          </p:nvPr>
        </p:nvSpPr>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p:txBody>
          <a:bodyPr/>
          <a:lstStyle>
            <a:lvl1pPr>
              <a:defRPr/>
            </a:lvl1pPr>
          </a:lstStyle>
          <a:p>
            <a:pPr>
              <a:defRPr/>
            </a:pPr>
            <a:fld id="{D22FBCA5-D1EA-4835-9675-07E7E34DF49F}" type="slidenum">
              <a:rPr lang="de-DE"/>
              <a:pPr>
                <a:defRPr/>
              </a:pPr>
              <a:t>‹#›</a:t>
            </a:fld>
            <a:endParaRPr lang="de-DE"/>
          </a:p>
        </p:txBody>
      </p:sp>
    </p:spTree>
    <p:extLst>
      <p:ext uri="{BB962C8B-B14F-4D97-AF65-F5344CB8AC3E}">
        <p14:creationId xmlns:p14="http://schemas.microsoft.com/office/powerpoint/2010/main" xmlns="" val="3250876008"/>
      </p:ext>
    </p:extLst>
  </p:cSld>
  <p:clrMapOvr>
    <a:masterClrMapping/>
  </p:clrMapOvr>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a:ln/>
        </p:spPr>
        <p:txBody>
          <a:bodyPr/>
          <a:lstStyle>
            <a:lvl1pPr>
              <a:defRPr/>
            </a:lvl1pPr>
          </a:lstStyle>
          <a:p>
            <a:pPr>
              <a:defRPr/>
            </a:pPr>
            <a:fld id="{09FC828B-98A2-4E00-8799-0964058B143D}" type="slidenum">
              <a:rPr lang="de-DE"/>
              <a:pPr>
                <a:defRPr/>
              </a:pPr>
              <a:t>‹#›</a:t>
            </a:fld>
            <a:endParaRPr lang="de-DE"/>
          </a:p>
        </p:txBody>
      </p:sp>
    </p:spTree>
    <p:extLst>
      <p:ext uri="{BB962C8B-B14F-4D97-AF65-F5344CB8AC3E}">
        <p14:creationId xmlns:p14="http://schemas.microsoft.com/office/powerpoint/2010/main" xmlns="" val="4265351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57200" y="1600200"/>
            <a:ext cx="8229600" cy="4525963"/>
          </a:xfrm>
        </p:spPr>
        <p:txBody>
          <a:bodyPr/>
          <a:lstStyle/>
          <a:p>
            <a:pPr lvl="0"/>
            <a:r>
              <a:rPr lang="de-DE" noProof="0" smtClean="0"/>
              <a:t>Diagramm durch Klicken auf Symbol hinzufügen</a:t>
            </a:r>
            <a:endParaRPr lang="de-DE" noProof="0"/>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9CC17D49-91F6-484C-A3EE-E3896853B189}" type="slidenum">
              <a:rPr lang="de-DE"/>
              <a:pPr>
                <a:defRPr/>
              </a:pPr>
              <a:t>‹#›</a:t>
            </a:fld>
            <a:endParaRPr lang="de-DE"/>
          </a:p>
        </p:txBody>
      </p:sp>
    </p:spTree>
    <p:extLst>
      <p:ext uri="{BB962C8B-B14F-4D97-AF65-F5344CB8AC3E}">
        <p14:creationId xmlns:p14="http://schemas.microsoft.com/office/powerpoint/2010/main" xmlns="" val="178296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1_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8200" y="1600200"/>
            <a:ext cx="4038600" cy="4525963"/>
          </a:xfrm>
        </p:spPr>
        <p:txBody>
          <a:bodyPr/>
          <a:lstStyle/>
          <a:p>
            <a:pPr lvl="0"/>
            <a:r>
              <a:rPr lang="de-DE" noProof="0" smtClean="0"/>
              <a:t>Diagramm durch Klicken auf Symbol hinzufügen</a:t>
            </a:r>
            <a:endParaRPr lang="de-DE" noProof="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a:ln/>
        </p:spPr>
        <p:txBody>
          <a:bodyPr/>
          <a:lstStyle>
            <a:lvl1pPr>
              <a:defRPr/>
            </a:lvl1pPr>
          </a:lstStyle>
          <a:p>
            <a:pPr>
              <a:defRPr/>
            </a:pPr>
            <a:fld id="{19F58ADE-AA60-4C3A-B155-89CAE9E7D7A9}" type="slidenum">
              <a:rPr lang="de-DE"/>
              <a:pPr>
                <a:defRPr/>
              </a:pPr>
              <a:t>‹#›</a:t>
            </a:fld>
            <a:endParaRPr lang="de-DE"/>
          </a:p>
        </p:txBody>
      </p:sp>
    </p:spTree>
    <p:extLst>
      <p:ext uri="{BB962C8B-B14F-4D97-AF65-F5344CB8AC3E}">
        <p14:creationId xmlns:p14="http://schemas.microsoft.com/office/powerpoint/2010/main" xmlns="" val="1458752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8" name="Rectangle 6"/>
          <p:cNvSpPr>
            <a:spLocks noGrp="1" noChangeArrowheads="1"/>
          </p:cNvSpPr>
          <p:nvPr>
            <p:ph type="sldNum" sz="quarter" idx="12"/>
          </p:nvPr>
        </p:nvSpPr>
        <p:spPr>
          <a:ln/>
        </p:spPr>
        <p:txBody>
          <a:bodyPr/>
          <a:lstStyle>
            <a:lvl1pPr>
              <a:defRPr/>
            </a:lvl1pPr>
          </a:lstStyle>
          <a:p>
            <a:pPr>
              <a:defRPr/>
            </a:pPr>
            <a:fld id="{D801E72C-2611-4B06-9F54-3360735BBBF1}" type="slidenum">
              <a:rPr lang="de-DE"/>
              <a:pPr>
                <a:defRPr/>
              </a:pPr>
              <a:t>‹#›</a:t>
            </a:fld>
            <a:endParaRPr lang="de-DE"/>
          </a:p>
        </p:txBody>
      </p:sp>
    </p:spTree>
    <p:extLst>
      <p:ext uri="{BB962C8B-B14F-4D97-AF65-F5344CB8AC3E}">
        <p14:creationId xmlns:p14="http://schemas.microsoft.com/office/powerpoint/2010/main" xmlns="" val="422860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74220C38-EDF8-4DD7-B2CC-A90F668CA67F}" type="slidenum">
              <a:rPr lang="de-DE"/>
              <a:pPr>
                <a:defRPr/>
              </a:pPr>
              <a:t>‹#›</a:t>
            </a:fld>
            <a:endParaRPr lang="de-DE"/>
          </a:p>
        </p:txBody>
      </p:sp>
    </p:spTree>
    <p:extLst>
      <p:ext uri="{BB962C8B-B14F-4D97-AF65-F5344CB8AC3E}">
        <p14:creationId xmlns:p14="http://schemas.microsoft.com/office/powerpoint/2010/main" xmlns="" val="309098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6" name="Rectangle 6"/>
          <p:cNvSpPr>
            <a:spLocks noGrp="1" noChangeArrowheads="1"/>
          </p:cNvSpPr>
          <p:nvPr>
            <p:ph type="sldNum" sz="quarter" idx="12"/>
          </p:nvPr>
        </p:nvSpPr>
        <p:spPr>
          <a:ln/>
        </p:spPr>
        <p:txBody>
          <a:bodyPr/>
          <a:lstStyle>
            <a:lvl1pPr>
              <a:defRPr/>
            </a:lvl1pPr>
          </a:lstStyle>
          <a:p>
            <a:pPr>
              <a:defRPr/>
            </a:pPr>
            <a:fld id="{A2A7D13E-13D2-439B-8E5E-A9925EC05B45}" type="slidenum">
              <a:rPr lang="de-DE"/>
              <a:pPr>
                <a:defRPr/>
              </a:pPr>
              <a:t>‹#›</a:t>
            </a:fld>
            <a:endParaRPr lang="de-DE"/>
          </a:p>
        </p:txBody>
      </p:sp>
    </p:spTree>
    <p:extLst>
      <p:ext uri="{BB962C8B-B14F-4D97-AF65-F5344CB8AC3E}">
        <p14:creationId xmlns:p14="http://schemas.microsoft.com/office/powerpoint/2010/main" xmlns="" val="10157604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a:ln/>
        </p:spPr>
        <p:txBody>
          <a:bodyPr/>
          <a:lstStyle>
            <a:lvl1pPr>
              <a:defRPr/>
            </a:lvl1pPr>
          </a:lstStyle>
          <a:p>
            <a:pPr>
              <a:defRPr/>
            </a:pPr>
            <a:fld id="{96C655CD-3D8B-46DB-9280-8A7136F006A8}" type="slidenum">
              <a:rPr lang="de-DE"/>
              <a:pPr>
                <a:defRPr/>
              </a:pPr>
              <a:t>‹#›</a:t>
            </a:fld>
            <a:endParaRPr lang="de-DE"/>
          </a:p>
        </p:txBody>
      </p:sp>
    </p:spTree>
    <p:extLst>
      <p:ext uri="{BB962C8B-B14F-4D97-AF65-F5344CB8AC3E}">
        <p14:creationId xmlns:p14="http://schemas.microsoft.com/office/powerpoint/2010/main" xmlns="" val="2012482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9" name="Rectangle 6"/>
          <p:cNvSpPr>
            <a:spLocks noGrp="1" noChangeArrowheads="1"/>
          </p:cNvSpPr>
          <p:nvPr>
            <p:ph type="sldNum" sz="quarter" idx="12"/>
          </p:nvPr>
        </p:nvSpPr>
        <p:spPr>
          <a:ln/>
        </p:spPr>
        <p:txBody>
          <a:bodyPr/>
          <a:lstStyle>
            <a:lvl1pPr>
              <a:defRPr/>
            </a:lvl1pPr>
          </a:lstStyle>
          <a:p>
            <a:pPr>
              <a:defRPr/>
            </a:pPr>
            <a:fld id="{374BA5BF-EDD8-4E13-BAE4-C71F9E2167A9}" type="slidenum">
              <a:rPr lang="de-DE"/>
              <a:pPr>
                <a:defRPr/>
              </a:pPr>
              <a:t>‹#›</a:t>
            </a:fld>
            <a:endParaRPr lang="de-DE"/>
          </a:p>
        </p:txBody>
      </p:sp>
    </p:spTree>
    <p:extLst>
      <p:ext uri="{BB962C8B-B14F-4D97-AF65-F5344CB8AC3E}">
        <p14:creationId xmlns:p14="http://schemas.microsoft.com/office/powerpoint/2010/main" xmlns="" val="26283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5" name="Rectangle 6"/>
          <p:cNvSpPr>
            <a:spLocks noGrp="1" noChangeArrowheads="1"/>
          </p:cNvSpPr>
          <p:nvPr>
            <p:ph type="sldNum" sz="quarter" idx="12"/>
          </p:nvPr>
        </p:nvSpPr>
        <p:spPr>
          <a:ln/>
        </p:spPr>
        <p:txBody>
          <a:bodyPr/>
          <a:lstStyle>
            <a:lvl1pPr>
              <a:defRPr/>
            </a:lvl1pPr>
          </a:lstStyle>
          <a:p>
            <a:pPr>
              <a:defRPr/>
            </a:pPr>
            <a:fld id="{2BCDB3C3-D46F-45B1-B11A-B20CE96BBB54}" type="slidenum">
              <a:rPr lang="de-DE"/>
              <a:pPr>
                <a:defRPr/>
              </a:pPr>
              <a:t>‹#›</a:t>
            </a:fld>
            <a:endParaRPr lang="de-DE"/>
          </a:p>
        </p:txBody>
      </p:sp>
    </p:spTree>
    <p:extLst>
      <p:ext uri="{BB962C8B-B14F-4D97-AF65-F5344CB8AC3E}">
        <p14:creationId xmlns:p14="http://schemas.microsoft.com/office/powerpoint/2010/main" xmlns="" val="22267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solidFill>
          <a:schemeClr val="bg1"/>
        </a:solidFill>
        <a:effectLst/>
      </p:bgPr>
    </p:bg>
    <p:spTree>
      <p:nvGrpSpPr>
        <p:cNvPr id="1" name=""/>
        <p:cNvGrpSpPr/>
        <p:nvPr/>
      </p:nvGrpSpPr>
      <p:grpSpPr>
        <a:xfrm>
          <a:off x="0" y="0"/>
          <a:ext cx="0" cy="0"/>
          <a:chOff x="0" y="0"/>
          <a:chExt cx="0" cy="0"/>
        </a:xfrm>
      </p:grpSpPr>
      <p:pic>
        <p:nvPicPr>
          <p:cNvPr id="2" name="Grafik 6" descr="Logo.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5" y="142875"/>
            <a:ext cx="78581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feld 2"/>
          <p:cNvSpPr txBox="1">
            <a:spLocks noChangeArrowheads="1"/>
          </p:cNvSpPr>
          <p:nvPr/>
        </p:nvSpPr>
        <p:spPr bwMode="auto">
          <a:xfrm>
            <a:off x="388938" y="795338"/>
            <a:ext cx="292893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Times New Roman" pitchFamily="18" charset="0"/>
              </a:defRPr>
            </a:lvl1pPr>
            <a:lvl2pPr marL="742950" indent="-285750" eaLnBrk="0" hangingPunct="0">
              <a:defRPr>
                <a:solidFill>
                  <a:schemeClr val="tx1"/>
                </a:solidFill>
                <a:latin typeface="Verdana" pitchFamily="34" charset="0"/>
                <a:cs typeface="Times New Roman" pitchFamily="18" charset="0"/>
              </a:defRPr>
            </a:lvl2pPr>
            <a:lvl3pPr marL="1143000" indent="-228600" eaLnBrk="0" hangingPunct="0">
              <a:defRPr>
                <a:solidFill>
                  <a:schemeClr val="tx1"/>
                </a:solidFill>
                <a:latin typeface="Verdana" pitchFamily="34" charset="0"/>
                <a:cs typeface="Times New Roman" pitchFamily="18" charset="0"/>
              </a:defRPr>
            </a:lvl3pPr>
            <a:lvl4pPr marL="1600200" indent="-228600" eaLnBrk="0" hangingPunct="0">
              <a:defRPr>
                <a:solidFill>
                  <a:schemeClr val="tx1"/>
                </a:solidFill>
                <a:latin typeface="Verdana" pitchFamily="34" charset="0"/>
                <a:cs typeface="Times New Roman" pitchFamily="18" charset="0"/>
              </a:defRPr>
            </a:lvl4pPr>
            <a:lvl5pPr marL="2057400" indent="-228600" eaLnBrk="0" hangingPunct="0">
              <a:defRPr>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Verdana" pitchFamily="34" charset="0"/>
                <a:cs typeface="Times New Roman" pitchFamily="18" charset="0"/>
              </a:defRPr>
            </a:lvl9pPr>
          </a:lstStyle>
          <a:p>
            <a:pPr eaLnBrk="1" hangingPunct="1">
              <a:defRPr/>
            </a:pPr>
            <a:r>
              <a:rPr lang="de-AT" altLang="de-DE" sz="1000" b="1" smtClean="0">
                <a:solidFill>
                  <a:srgbClr val="F1CED8"/>
                </a:solidFill>
              </a:rPr>
              <a:t>IVF Zentren Prof. Zech</a:t>
            </a:r>
          </a:p>
          <a:p>
            <a:pPr eaLnBrk="1" hangingPunct="1">
              <a:defRPr/>
            </a:pPr>
            <a:r>
              <a:rPr lang="de-AT" altLang="de-DE" sz="1000" b="1" smtClean="0">
                <a:solidFill>
                  <a:srgbClr val="A2DAF4"/>
                </a:solidFill>
              </a:rPr>
              <a:t>Der Liebe Leben geben</a:t>
            </a:r>
          </a:p>
        </p:txBody>
      </p:sp>
      <p:sp>
        <p:nvSpPr>
          <p:cNvPr id="4" name="Rechteck 3"/>
          <p:cNvSpPr/>
          <p:nvPr/>
        </p:nvSpPr>
        <p:spPr>
          <a:xfrm>
            <a:off x="0" y="6659563"/>
            <a:ext cx="4518025" cy="198437"/>
          </a:xfrm>
          <a:prstGeom prst="rect">
            <a:avLst/>
          </a:prstGeom>
          <a:solidFill>
            <a:srgbClr val="A2DA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5" name="Rechteck 4"/>
          <p:cNvSpPr/>
          <p:nvPr/>
        </p:nvSpPr>
        <p:spPr>
          <a:xfrm>
            <a:off x="4625975" y="6659563"/>
            <a:ext cx="4518025" cy="198437"/>
          </a:xfrm>
          <a:prstGeom prst="rect">
            <a:avLst/>
          </a:prstGeom>
          <a:solidFill>
            <a:srgbClr val="F1CE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6" name="Rectangle 4"/>
          <p:cNvSpPr>
            <a:spLocks noGrp="1" noChangeArrowheads="1"/>
          </p:cNvSpPr>
          <p:nvPr>
            <p:ph type="dt" sz="half" idx="10"/>
          </p:nvPr>
        </p:nvSpPr>
        <p:spPr/>
        <p:txBody>
          <a:bodyPr/>
          <a:lstStyle>
            <a:lvl1pPr>
              <a:defRPr/>
            </a:lvl1pPr>
          </a:lstStyle>
          <a:p>
            <a:pPr>
              <a:defRPr/>
            </a:pPr>
            <a:endParaRPr lang="de-DE"/>
          </a:p>
        </p:txBody>
      </p:sp>
      <p:sp>
        <p:nvSpPr>
          <p:cNvPr id="7" name="Rectangle 5"/>
          <p:cNvSpPr>
            <a:spLocks noGrp="1" noChangeArrowheads="1"/>
          </p:cNvSpPr>
          <p:nvPr>
            <p:ph type="ftr" sz="quarter" idx="11"/>
          </p:nvPr>
        </p:nvSpPr>
        <p:spPr/>
        <p:txBody>
          <a:bodyPr/>
          <a:lstStyle>
            <a:lvl1pPr>
              <a:defRPr/>
            </a:lvl1pPr>
          </a:lstStyle>
          <a:p>
            <a:pPr>
              <a:defRPr/>
            </a:pPr>
            <a:r>
              <a:rPr lang="de-DE"/>
              <a:t>QM 2009</a:t>
            </a:r>
          </a:p>
        </p:txBody>
      </p:sp>
      <p:sp>
        <p:nvSpPr>
          <p:cNvPr id="8" name="Rectangle 6"/>
          <p:cNvSpPr>
            <a:spLocks noGrp="1" noChangeArrowheads="1"/>
          </p:cNvSpPr>
          <p:nvPr>
            <p:ph type="sldNum" sz="quarter" idx="12"/>
          </p:nvPr>
        </p:nvSpPr>
        <p:spPr/>
        <p:txBody>
          <a:bodyPr/>
          <a:lstStyle>
            <a:lvl1pPr>
              <a:defRPr/>
            </a:lvl1pPr>
          </a:lstStyle>
          <a:p>
            <a:pPr>
              <a:defRPr/>
            </a:pPr>
            <a:fld id="{B1A86ACA-6722-49EE-9586-49219DBB9FB5}" type="slidenum">
              <a:rPr lang="de-DE"/>
              <a:pPr>
                <a:defRPr/>
              </a:pPr>
              <a:t>‹#›</a:t>
            </a:fld>
            <a:endParaRPr lang="de-DE"/>
          </a:p>
        </p:txBody>
      </p:sp>
    </p:spTree>
    <p:extLst>
      <p:ext uri="{BB962C8B-B14F-4D97-AF65-F5344CB8AC3E}">
        <p14:creationId xmlns:p14="http://schemas.microsoft.com/office/powerpoint/2010/main" xmlns="" val="39448800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a:ln/>
        </p:spPr>
        <p:txBody>
          <a:bodyPr/>
          <a:lstStyle>
            <a:lvl1pPr>
              <a:defRPr/>
            </a:lvl1pPr>
          </a:lstStyle>
          <a:p>
            <a:pPr>
              <a:defRPr/>
            </a:pPr>
            <a:fld id="{CBDC719E-F236-4C17-894C-7A450AE8E28B}" type="slidenum">
              <a:rPr lang="de-DE"/>
              <a:pPr>
                <a:defRPr/>
              </a:pPr>
              <a:t>‹#›</a:t>
            </a:fld>
            <a:endParaRPr lang="de-DE"/>
          </a:p>
        </p:txBody>
      </p:sp>
    </p:spTree>
    <p:extLst>
      <p:ext uri="{BB962C8B-B14F-4D97-AF65-F5344CB8AC3E}">
        <p14:creationId xmlns:p14="http://schemas.microsoft.com/office/powerpoint/2010/main" xmlns="" val="308888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QM 2009</a:t>
            </a:r>
          </a:p>
        </p:txBody>
      </p:sp>
      <p:sp>
        <p:nvSpPr>
          <p:cNvPr id="7" name="Rectangle 6"/>
          <p:cNvSpPr>
            <a:spLocks noGrp="1" noChangeArrowheads="1"/>
          </p:cNvSpPr>
          <p:nvPr>
            <p:ph type="sldNum" sz="quarter" idx="12"/>
          </p:nvPr>
        </p:nvSpPr>
        <p:spPr>
          <a:ln/>
        </p:spPr>
        <p:txBody>
          <a:bodyPr/>
          <a:lstStyle>
            <a:lvl1pPr>
              <a:defRPr/>
            </a:lvl1pPr>
          </a:lstStyle>
          <a:p>
            <a:pPr>
              <a:defRPr/>
            </a:pPr>
            <a:fld id="{5C10B0C0-159D-4900-8156-5BBB4215F9BA}" type="slidenum">
              <a:rPr lang="de-DE"/>
              <a:pPr>
                <a:defRPr/>
              </a:pPr>
              <a:t>‹#›</a:t>
            </a:fld>
            <a:endParaRPr lang="de-DE"/>
          </a:p>
        </p:txBody>
      </p:sp>
    </p:spTree>
    <p:extLst>
      <p:ext uri="{BB962C8B-B14F-4D97-AF65-F5344CB8AC3E}">
        <p14:creationId xmlns:p14="http://schemas.microsoft.com/office/powerpoint/2010/main" xmlns="" val="351595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de-DE"/>
              <a:t>QM 2009</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D7AC06A-32A0-46F3-A3F2-16B56E441713}"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45" r:id="rId7"/>
    <p:sldLayoutId id="2147483736" r:id="rId8"/>
    <p:sldLayoutId id="2147483737" r:id="rId9"/>
    <p:sldLayoutId id="2147483738" r:id="rId10"/>
    <p:sldLayoutId id="2147483739" r:id="rId11"/>
    <p:sldLayoutId id="2147483740" r:id="rId12"/>
    <p:sldLayoutId id="2147483746" r:id="rId13"/>
    <p:sldLayoutId id="2147483741" r:id="rId14"/>
    <p:sldLayoutId id="2147483742" r:id="rId15"/>
    <p:sldLayoutId id="2147483743" r:id="rId16"/>
    <p:sldLayoutId id="2147483744" r:id="rId17"/>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pitchFamily="34" charset="0"/>
        </a:defRPr>
      </a:lvl2pPr>
      <a:lvl3pPr algn="ctr" rtl="0" eaLnBrk="1" fontAlgn="base" hangingPunct="1">
        <a:spcBef>
          <a:spcPct val="0"/>
        </a:spcBef>
        <a:spcAft>
          <a:spcPct val="0"/>
        </a:spcAft>
        <a:defRPr sz="4400">
          <a:solidFill>
            <a:schemeClr val="tx2"/>
          </a:solidFill>
          <a:latin typeface="Lucida Sans" pitchFamily="34" charset="0"/>
        </a:defRPr>
      </a:lvl3pPr>
      <a:lvl4pPr algn="ctr" rtl="0" eaLnBrk="1" fontAlgn="base" hangingPunct="1">
        <a:spcBef>
          <a:spcPct val="0"/>
        </a:spcBef>
        <a:spcAft>
          <a:spcPct val="0"/>
        </a:spcAft>
        <a:defRPr sz="4400">
          <a:solidFill>
            <a:schemeClr val="tx2"/>
          </a:solidFill>
          <a:latin typeface="Lucida Sans" pitchFamily="34" charset="0"/>
        </a:defRPr>
      </a:lvl4pPr>
      <a:lvl5pPr algn="ctr" rtl="0" eaLnBrk="1" fontAlgn="base" hangingPunct="1">
        <a:spcBef>
          <a:spcPct val="0"/>
        </a:spcBef>
        <a:spcAft>
          <a:spcPct val="0"/>
        </a:spcAft>
        <a:defRPr sz="4400">
          <a:solidFill>
            <a:schemeClr val="tx2"/>
          </a:solidFill>
          <a:latin typeface="Lucida Sans"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1427163"/>
            <a:ext cx="8837613" cy="3657600"/>
          </a:xfrm>
        </p:spPr>
        <p:txBody>
          <a:bodyPr/>
          <a:lstStyle/>
          <a:p>
            <a:r>
              <a:rPr lang="en-US" sz="2800" b="1" dirty="0">
                <a:solidFill>
                  <a:srgbClr val="00B0F0"/>
                </a:solidFill>
              </a:rPr>
              <a:t>Antioxidant Supplementation of </a:t>
            </a:r>
            <a:r>
              <a:rPr lang="en-US" sz="2800" b="1" dirty="0" err="1">
                <a:solidFill>
                  <a:srgbClr val="00B0F0"/>
                </a:solidFill>
              </a:rPr>
              <a:t>Subfertile</a:t>
            </a:r>
            <a:r>
              <a:rPr lang="en-US" sz="2800" b="1" dirty="0">
                <a:solidFill>
                  <a:srgbClr val="00B0F0"/>
                </a:solidFill>
              </a:rPr>
              <a:t> Men Improves Top Blastocyst Rate in Couples Undergoing </a:t>
            </a:r>
            <a:r>
              <a:rPr lang="en-US" sz="2800" b="1" dirty="0" smtClean="0">
                <a:solidFill>
                  <a:srgbClr val="00B0F0"/>
                </a:solidFill>
              </a:rPr>
              <a:t>IVF/ICSI</a:t>
            </a:r>
            <a:br>
              <a:rPr lang="en-US" sz="2800" b="1" dirty="0" smtClean="0">
                <a:solidFill>
                  <a:srgbClr val="00B0F0"/>
                </a:solidFill>
              </a:rPr>
            </a:br>
            <a:r>
              <a:rPr lang="en-US" sz="2800" b="1" dirty="0">
                <a:solidFill>
                  <a:srgbClr val="00B0F0"/>
                </a:solidFill>
              </a:rPr>
              <a:t/>
            </a:r>
            <a:br>
              <a:rPr lang="en-US" sz="2800" b="1" dirty="0">
                <a:solidFill>
                  <a:srgbClr val="00B0F0"/>
                </a:solidFill>
              </a:rPr>
            </a:br>
            <a:r>
              <a:rPr lang="en-US" sz="2000" b="1" dirty="0" smtClean="0">
                <a:solidFill>
                  <a:schemeClr val="accent4"/>
                </a:solidFill>
              </a:rPr>
              <a:t>Nutrition &amp; Food Sciences 2014</a:t>
            </a:r>
            <a:br>
              <a:rPr lang="en-US" sz="2000" b="1" dirty="0" smtClean="0">
                <a:solidFill>
                  <a:schemeClr val="accent4"/>
                </a:solidFill>
              </a:rPr>
            </a:br>
            <a:r>
              <a:rPr lang="en-US" sz="2000" b="1" dirty="0" smtClean="0">
                <a:solidFill>
                  <a:schemeClr val="accent4"/>
                </a:solidFill>
              </a:rPr>
              <a:t>Valencia</a:t>
            </a:r>
            <a:endParaRPr lang="de-DE" sz="2000" dirty="0">
              <a:solidFill>
                <a:schemeClr val="accent4"/>
              </a:solidFill>
            </a:endParaRPr>
          </a:p>
        </p:txBody>
      </p:sp>
      <p:sp>
        <p:nvSpPr>
          <p:cNvPr id="4099" name="Rectangle 3"/>
          <p:cNvSpPr>
            <a:spLocks noGrp="1" noChangeArrowheads="1"/>
          </p:cNvSpPr>
          <p:nvPr>
            <p:ph type="subTitle" idx="1"/>
          </p:nvPr>
        </p:nvSpPr>
        <p:spPr>
          <a:xfrm>
            <a:off x="685800" y="5157788"/>
            <a:ext cx="7620000" cy="533400"/>
          </a:xfrm>
        </p:spPr>
        <p:txBody>
          <a:bodyPr>
            <a:normAutofit fontScale="77500" lnSpcReduction="20000"/>
          </a:bodyPr>
          <a:lstStyle/>
          <a:p>
            <a:pPr eaLnBrk="1" hangingPunct="1">
              <a:defRPr/>
            </a:pPr>
            <a:r>
              <a:rPr lang="de-DE" altLang="de-DE" sz="2000" dirty="0" smtClean="0"/>
              <a:t>Johannes Wogatzky, MD</a:t>
            </a:r>
          </a:p>
          <a:p>
            <a:pPr eaLnBrk="1" hangingPunct="1">
              <a:defRPr/>
            </a:pPr>
            <a:r>
              <a:rPr lang="de-DE" altLang="de-DE" sz="2000" dirty="0" smtClean="0"/>
              <a:t>IVF Centers  Prof. Zech, Bregenz-Austria</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88640"/>
            <a:ext cx="8229600" cy="1143000"/>
          </a:xfrm>
        </p:spPr>
        <p:txBody>
          <a:bodyPr/>
          <a:lstStyle/>
          <a:p>
            <a:pPr algn="r" eaLnBrk="1" hangingPunct="1"/>
            <a:r>
              <a:rPr lang="de-DE" altLang="de-DE" sz="2400" dirty="0" smtClean="0">
                <a:solidFill>
                  <a:srgbClr val="00B0F0"/>
                </a:solidFill>
              </a:rPr>
              <a:t>Nature </a:t>
            </a:r>
            <a:r>
              <a:rPr lang="de-DE" altLang="de-DE" sz="2400" dirty="0" err="1" smtClean="0">
                <a:solidFill>
                  <a:srgbClr val="00B0F0"/>
                </a:solidFill>
              </a:rPr>
              <a:t>of</a:t>
            </a:r>
            <a:r>
              <a:rPr lang="de-DE" altLang="de-DE" sz="2400" dirty="0" smtClean="0">
                <a:solidFill>
                  <a:srgbClr val="00B0F0"/>
                </a:solidFill>
              </a:rPr>
              <a:t> </a:t>
            </a:r>
            <a:r>
              <a:rPr lang="de-DE" altLang="de-DE" sz="2400" dirty="0" err="1" smtClean="0">
                <a:solidFill>
                  <a:srgbClr val="00B0F0"/>
                </a:solidFill>
              </a:rPr>
              <a:t>Nuclear</a:t>
            </a:r>
            <a:r>
              <a:rPr lang="de-DE" altLang="de-DE" sz="2400" dirty="0" smtClean="0">
                <a:solidFill>
                  <a:srgbClr val="00B0F0"/>
                </a:solidFill>
              </a:rPr>
              <a:t> </a:t>
            </a:r>
            <a:r>
              <a:rPr lang="de-DE" altLang="de-DE" sz="2400" dirty="0" err="1" smtClean="0">
                <a:solidFill>
                  <a:srgbClr val="00B0F0"/>
                </a:solidFill>
              </a:rPr>
              <a:t>Vacuoles</a:t>
            </a:r>
            <a:r>
              <a:rPr lang="de-DE" altLang="de-DE" sz="2400" dirty="0" smtClean="0">
                <a:solidFill>
                  <a:srgbClr val="00B0F0"/>
                </a:solidFill>
              </a:rPr>
              <a:t>?</a:t>
            </a:r>
          </a:p>
        </p:txBody>
      </p:sp>
      <p:sp>
        <p:nvSpPr>
          <p:cNvPr id="60419" name="Rectangle 3"/>
          <p:cNvSpPr>
            <a:spLocks noGrp="1" noChangeArrowheads="1"/>
          </p:cNvSpPr>
          <p:nvPr>
            <p:ph type="body" idx="1"/>
          </p:nvPr>
        </p:nvSpPr>
        <p:spPr>
          <a:xfrm>
            <a:off x="468313" y="1700808"/>
            <a:ext cx="8229600" cy="4032448"/>
          </a:xfrm>
        </p:spPr>
        <p:txBody>
          <a:bodyPr/>
          <a:lstStyle/>
          <a:p>
            <a:pPr eaLnBrk="1" hangingPunct="1">
              <a:lnSpc>
                <a:spcPct val="150000"/>
              </a:lnSpc>
            </a:pPr>
            <a:r>
              <a:rPr lang="de-DE" altLang="de-DE" sz="2000" dirty="0" smtClean="0"/>
              <a:t>Franco et al. , </a:t>
            </a:r>
            <a:r>
              <a:rPr lang="de-DE" altLang="de-DE" sz="2000" dirty="0" err="1" smtClean="0"/>
              <a:t>observed</a:t>
            </a:r>
            <a:r>
              <a:rPr lang="de-DE" altLang="de-DE" sz="2000" dirty="0" smtClean="0"/>
              <a:t> 2008 a high </a:t>
            </a:r>
            <a:r>
              <a:rPr lang="de-DE" altLang="de-DE" sz="2000" dirty="0" err="1" smtClean="0"/>
              <a:t>level</a:t>
            </a:r>
            <a:r>
              <a:rPr lang="de-DE" altLang="de-DE" sz="2000" dirty="0" smtClean="0"/>
              <a:t> </a:t>
            </a:r>
            <a:r>
              <a:rPr lang="de-DE" altLang="de-DE" sz="2000" dirty="0" err="1" smtClean="0"/>
              <a:t>of</a:t>
            </a:r>
            <a:r>
              <a:rPr lang="de-DE" altLang="de-DE" sz="2000" dirty="0" smtClean="0"/>
              <a:t> </a:t>
            </a:r>
            <a:r>
              <a:rPr lang="de-DE" altLang="de-DE" sz="2000" dirty="0" err="1" smtClean="0"/>
              <a:t>denatured</a:t>
            </a:r>
            <a:r>
              <a:rPr lang="de-DE" altLang="de-DE" sz="2000" dirty="0" smtClean="0"/>
              <a:t> DNA in </a:t>
            </a:r>
            <a:r>
              <a:rPr lang="de-DE" altLang="de-DE" sz="2000" dirty="0" err="1" smtClean="0"/>
              <a:t>spermatozoa</a:t>
            </a:r>
            <a:r>
              <a:rPr lang="de-DE" altLang="de-DE" sz="2000" dirty="0" smtClean="0"/>
              <a:t> </a:t>
            </a:r>
            <a:r>
              <a:rPr lang="de-DE" altLang="de-DE" sz="2000" dirty="0" err="1" smtClean="0"/>
              <a:t>with</a:t>
            </a:r>
            <a:r>
              <a:rPr lang="de-DE" altLang="de-DE" sz="2000" dirty="0" smtClean="0"/>
              <a:t> large </a:t>
            </a:r>
            <a:r>
              <a:rPr lang="de-DE" altLang="de-DE" sz="2000" dirty="0" err="1" smtClean="0"/>
              <a:t>nuclear</a:t>
            </a:r>
            <a:r>
              <a:rPr lang="de-DE" altLang="de-DE" sz="2000" dirty="0" smtClean="0"/>
              <a:t> </a:t>
            </a:r>
            <a:r>
              <a:rPr lang="de-DE" altLang="de-DE" sz="2000" dirty="0" err="1" smtClean="0"/>
              <a:t>vacuoles</a:t>
            </a:r>
            <a:endParaRPr lang="de-DE" altLang="de-DE" sz="2000" dirty="0" smtClean="0"/>
          </a:p>
          <a:p>
            <a:pPr eaLnBrk="1" hangingPunct="1">
              <a:lnSpc>
                <a:spcPct val="150000"/>
              </a:lnSpc>
            </a:pPr>
            <a:r>
              <a:rPr lang="de-DE" altLang="de-DE" sz="2000" dirty="0" smtClean="0"/>
              <a:t>Oliveira et al </a:t>
            </a:r>
            <a:r>
              <a:rPr lang="de-DE" altLang="de-DE" sz="2000" dirty="0" err="1" smtClean="0"/>
              <a:t>showed</a:t>
            </a:r>
            <a:r>
              <a:rPr lang="de-DE" altLang="de-DE" sz="2000" dirty="0" smtClean="0"/>
              <a:t> 2010 a positive </a:t>
            </a:r>
            <a:r>
              <a:rPr lang="de-DE" altLang="de-DE" sz="2000" dirty="0" err="1" smtClean="0"/>
              <a:t>correlation</a:t>
            </a:r>
            <a:r>
              <a:rPr lang="de-DE" altLang="de-DE" sz="2000" dirty="0" smtClean="0"/>
              <a:t> </a:t>
            </a:r>
            <a:r>
              <a:rPr lang="de-DE" altLang="de-DE" sz="2000" dirty="0" err="1" smtClean="0"/>
              <a:t>between</a:t>
            </a:r>
            <a:r>
              <a:rPr lang="de-DE" altLang="de-DE" sz="2000" dirty="0" smtClean="0"/>
              <a:t> </a:t>
            </a:r>
            <a:r>
              <a:rPr lang="de-DE" altLang="de-DE" sz="2000" dirty="0" err="1" smtClean="0"/>
              <a:t>percentages</a:t>
            </a:r>
            <a:r>
              <a:rPr lang="de-DE" altLang="de-DE" sz="2000" dirty="0" smtClean="0"/>
              <a:t> </a:t>
            </a:r>
            <a:r>
              <a:rPr lang="de-DE" altLang="de-DE" sz="2000" dirty="0" err="1" smtClean="0"/>
              <a:t>of</a:t>
            </a:r>
            <a:r>
              <a:rPr lang="de-DE" altLang="de-DE" sz="2000" dirty="0" smtClean="0"/>
              <a:t> </a:t>
            </a:r>
            <a:r>
              <a:rPr lang="de-DE" altLang="de-DE" sz="2000" dirty="0" err="1" smtClean="0"/>
              <a:t>spermatozoa</a:t>
            </a:r>
            <a:r>
              <a:rPr lang="de-DE" altLang="de-DE" sz="2000" dirty="0" smtClean="0"/>
              <a:t> </a:t>
            </a:r>
            <a:r>
              <a:rPr lang="de-DE" altLang="de-DE" sz="2000" dirty="0" err="1" smtClean="0"/>
              <a:t>with</a:t>
            </a:r>
            <a:r>
              <a:rPr lang="de-DE" altLang="de-DE" sz="2000" dirty="0" smtClean="0"/>
              <a:t> </a:t>
            </a:r>
            <a:r>
              <a:rPr lang="de-DE" altLang="de-DE" sz="2000" dirty="0" err="1" smtClean="0"/>
              <a:t>nuclear</a:t>
            </a:r>
            <a:r>
              <a:rPr lang="de-DE" altLang="de-DE" sz="2000" dirty="0" smtClean="0"/>
              <a:t> </a:t>
            </a:r>
            <a:r>
              <a:rPr lang="de-DE" altLang="de-DE" sz="2000" dirty="0" err="1" smtClean="0"/>
              <a:t>vacuoles</a:t>
            </a:r>
            <a:r>
              <a:rPr lang="de-DE" altLang="de-DE" sz="2000" dirty="0" smtClean="0"/>
              <a:t> </a:t>
            </a:r>
            <a:r>
              <a:rPr lang="de-DE" altLang="de-DE" sz="2000" dirty="0" err="1" smtClean="0"/>
              <a:t>and</a:t>
            </a:r>
            <a:r>
              <a:rPr lang="de-DE" altLang="de-DE" sz="2000" dirty="0" smtClean="0"/>
              <a:t> </a:t>
            </a:r>
            <a:r>
              <a:rPr lang="de-DE" altLang="de-DE" sz="2000" dirty="0" err="1" smtClean="0"/>
              <a:t>those</a:t>
            </a:r>
            <a:r>
              <a:rPr lang="de-DE" altLang="de-DE" sz="2000" dirty="0" smtClean="0"/>
              <a:t> </a:t>
            </a:r>
            <a:r>
              <a:rPr lang="de-DE" altLang="de-DE" sz="2000" dirty="0" err="1" smtClean="0"/>
              <a:t>with</a:t>
            </a:r>
            <a:r>
              <a:rPr lang="de-DE" altLang="de-DE" sz="2000" dirty="0" smtClean="0"/>
              <a:t> DNA </a:t>
            </a:r>
            <a:r>
              <a:rPr lang="de-DE" altLang="de-DE" sz="2000" dirty="0" err="1" smtClean="0"/>
              <a:t>fragmentation</a:t>
            </a:r>
            <a:r>
              <a:rPr lang="de-DE" altLang="de-DE" sz="2000" dirty="0" smtClean="0"/>
              <a:t>.</a:t>
            </a:r>
          </a:p>
          <a:p>
            <a:pPr eaLnBrk="1" hangingPunct="1">
              <a:lnSpc>
                <a:spcPct val="150000"/>
              </a:lnSpc>
            </a:pPr>
            <a:r>
              <a:rPr lang="de-DE" altLang="de-DE" sz="2000" dirty="0" err="1" smtClean="0"/>
              <a:t>Perdrix</a:t>
            </a:r>
            <a:r>
              <a:rPr lang="de-DE" altLang="de-DE" sz="2000" dirty="0" smtClean="0"/>
              <a:t> et al </a:t>
            </a:r>
            <a:r>
              <a:rPr lang="de-DE" altLang="de-DE" sz="2000" dirty="0" err="1" smtClean="0"/>
              <a:t>found</a:t>
            </a:r>
            <a:r>
              <a:rPr lang="de-DE" altLang="de-DE" sz="2000" dirty="0" smtClean="0"/>
              <a:t> 2011 </a:t>
            </a:r>
            <a:r>
              <a:rPr lang="de-DE" altLang="de-DE" sz="2000" dirty="0" err="1" smtClean="0"/>
              <a:t>that</a:t>
            </a:r>
            <a:r>
              <a:rPr lang="de-DE" altLang="de-DE" sz="2000" dirty="0" smtClean="0"/>
              <a:t> </a:t>
            </a:r>
            <a:r>
              <a:rPr lang="de-DE" altLang="de-DE" sz="2000" dirty="0" err="1" smtClean="0"/>
              <a:t>aneuploidy</a:t>
            </a:r>
            <a:r>
              <a:rPr lang="de-DE" altLang="de-DE" sz="2000" dirty="0" smtClean="0"/>
              <a:t> </a:t>
            </a:r>
            <a:r>
              <a:rPr lang="de-DE" altLang="de-DE" sz="2000" dirty="0" err="1" smtClean="0"/>
              <a:t>and</a:t>
            </a:r>
            <a:r>
              <a:rPr lang="de-DE" altLang="de-DE" sz="2000" dirty="0" smtClean="0"/>
              <a:t> </a:t>
            </a:r>
            <a:r>
              <a:rPr lang="de-DE" altLang="de-DE" sz="2000" dirty="0" err="1" smtClean="0"/>
              <a:t>chromatin</a:t>
            </a:r>
            <a:r>
              <a:rPr lang="de-DE" altLang="de-DE" sz="2000" dirty="0" smtClean="0"/>
              <a:t> </a:t>
            </a:r>
            <a:r>
              <a:rPr lang="de-DE" altLang="de-DE" sz="2000" dirty="0" err="1" smtClean="0"/>
              <a:t>condensation</a:t>
            </a:r>
            <a:r>
              <a:rPr lang="de-DE" altLang="de-DE" sz="2000" dirty="0" smtClean="0"/>
              <a:t> </a:t>
            </a:r>
            <a:r>
              <a:rPr lang="de-DE" altLang="de-DE" sz="2000" dirty="0" err="1" smtClean="0"/>
              <a:t>defects</a:t>
            </a:r>
            <a:r>
              <a:rPr lang="de-DE" altLang="de-DE" sz="2000" dirty="0" smtClean="0"/>
              <a:t> </a:t>
            </a:r>
            <a:r>
              <a:rPr lang="de-DE" altLang="de-DE" sz="2000" dirty="0" err="1" smtClean="0"/>
              <a:t>are</a:t>
            </a:r>
            <a:r>
              <a:rPr lang="de-DE" altLang="de-DE" sz="2000" dirty="0" smtClean="0"/>
              <a:t> </a:t>
            </a:r>
            <a:r>
              <a:rPr lang="de-DE" altLang="de-DE" sz="2000" dirty="0" err="1" smtClean="0"/>
              <a:t>important</a:t>
            </a:r>
            <a:r>
              <a:rPr lang="de-DE" altLang="de-DE" sz="2000" dirty="0" smtClean="0"/>
              <a:t> </a:t>
            </a:r>
            <a:r>
              <a:rPr lang="de-DE" altLang="de-DE" sz="2000" dirty="0" err="1" smtClean="0"/>
              <a:t>alterations</a:t>
            </a:r>
            <a:r>
              <a:rPr lang="de-DE" altLang="de-DE" sz="2000" dirty="0" smtClean="0"/>
              <a:t> </a:t>
            </a:r>
            <a:r>
              <a:rPr lang="de-DE" altLang="de-DE" sz="2000" dirty="0" err="1" smtClean="0"/>
              <a:t>observed</a:t>
            </a:r>
            <a:r>
              <a:rPr lang="de-DE" altLang="de-DE" sz="2000" dirty="0" smtClean="0"/>
              <a:t> in </a:t>
            </a:r>
            <a:r>
              <a:rPr lang="de-DE" altLang="de-DE" sz="2000" dirty="0" err="1" smtClean="0"/>
              <a:t>sperms</a:t>
            </a:r>
            <a:r>
              <a:rPr lang="de-DE" altLang="de-DE" sz="2000" dirty="0" smtClean="0"/>
              <a:t> </a:t>
            </a:r>
            <a:r>
              <a:rPr lang="de-DE" altLang="de-DE" sz="2000" dirty="0" err="1" smtClean="0"/>
              <a:t>exhibiting</a:t>
            </a:r>
            <a:r>
              <a:rPr lang="de-DE" altLang="de-DE" sz="2000" dirty="0" smtClean="0"/>
              <a:t> </a:t>
            </a:r>
            <a:r>
              <a:rPr lang="de-DE" altLang="de-DE" sz="2000" dirty="0" err="1" smtClean="0"/>
              <a:t>nuclear</a:t>
            </a:r>
            <a:r>
              <a:rPr lang="de-DE" altLang="de-DE" sz="2000" dirty="0" smtClean="0"/>
              <a:t> </a:t>
            </a:r>
            <a:r>
              <a:rPr lang="de-DE" altLang="de-DE" sz="2000" dirty="0" err="1" smtClean="0"/>
              <a:t>vacuoles</a:t>
            </a:r>
            <a:endParaRPr lang="de-DE" altLang="de-DE" sz="2000" dirty="0" smtClean="0"/>
          </a:p>
          <a:p>
            <a:pPr eaLnBrk="1" hangingPunct="1">
              <a:lnSpc>
                <a:spcPct val="80000"/>
              </a:lnSpc>
              <a:buFontTx/>
              <a:buNone/>
            </a:pPr>
            <a:endParaRPr lang="de-DE" altLang="de-DE" sz="1800" dirty="0" smtClean="0"/>
          </a:p>
          <a:p>
            <a:pPr eaLnBrk="1" hangingPunct="1">
              <a:lnSpc>
                <a:spcPct val="80000"/>
              </a:lnSpc>
            </a:pPr>
            <a:endParaRPr lang="de-DE" altLang="de-DE" sz="1800" dirty="0" smtClean="0"/>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title"/>
          </p:nvPr>
        </p:nvSpPr>
        <p:spPr/>
        <p:txBody>
          <a:bodyPr/>
          <a:lstStyle/>
          <a:p>
            <a:pPr algn="r" eaLnBrk="1" hangingPunct="1"/>
            <a:r>
              <a:rPr lang="de-DE" altLang="de-DE" sz="2400" dirty="0" err="1" smtClean="0">
                <a:solidFill>
                  <a:srgbClr val="00B0F0"/>
                </a:solidFill>
              </a:rPr>
              <a:t>Two</a:t>
            </a:r>
            <a:r>
              <a:rPr lang="de-DE" altLang="de-DE" sz="2400" dirty="0" smtClean="0">
                <a:solidFill>
                  <a:srgbClr val="00B0F0"/>
                </a:solidFill>
              </a:rPr>
              <a:t> </a:t>
            </a:r>
            <a:r>
              <a:rPr lang="de-DE" altLang="de-DE" sz="2400" dirty="0" err="1" smtClean="0">
                <a:solidFill>
                  <a:srgbClr val="00B0F0"/>
                </a:solidFill>
              </a:rPr>
              <a:t>step</a:t>
            </a:r>
            <a:r>
              <a:rPr lang="de-DE" altLang="de-DE" sz="2400" dirty="0" smtClean="0">
                <a:solidFill>
                  <a:srgbClr val="00B0F0"/>
                </a:solidFill>
              </a:rPr>
              <a:t> </a:t>
            </a:r>
            <a:r>
              <a:rPr lang="de-DE" altLang="de-DE" sz="2400" dirty="0" err="1" smtClean="0">
                <a:solidFill>
                  <a:srgbClr val="00B0F0"/>
                </a:solidFill>
              </a:rPr>
              <a:t>hypothesis</a:t>
            </a:r>
            <a:endParaRPr lang="de-DE" altLang="de-DE" sz="2400" dirty="0" smtClean="0">
              <a:solidFill>
                <a:srgbClr val="00B0F0"/>
              </a:solidFill>
            </a:endParaRPr>
          </a:p>
        </p:txBody>
      </p:sp>
      <p:pic>
        <p:nvPicPr>
          <p:cNvPr id="61443" name="Picture 4" descr="Magical Snap - 2011"/>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755650" y="1628775"/>
            <a:ext cx="7569200" cy="4525963"/>
          </a:xfrm>
        </p:spPr>
      </p:pic>
      <p:sp>
        <p:nvSpPr>
          <p:cNvPr id="61444" name="Text Box 7"/>
          <p:cNvSpPr txBox="1">
            <a:spLocks noChangeArrowheads="1"/>
          </p:cNvSpPr>
          <p:nvPr/>
        </p:nvSpPr>
        <p:spPr bwMode="auto">
          <a:xfrm>
            <a:off x="5940425" y="2924175"/>
            <a:ext cx="1944688" cy="27463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200">
                <a:latin typeface="Lucida Sans" pitchFamily="34" charset="0"/>
              </a:rPr>
              <a:t>Spermatid with vacuole</a:t>
            </a:r>
          </a:p>
        </p:txBody>
      </p:sp>
      <p:sp>
        <p:nvSpPr>
          <p:cNvPr id="5"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
        <p:nvSpPr>
          <p:cNvPr id="3" name="Textfeld 2"/>
          <p:cNvSpPr txBox="1"/>
          <p:nvPr/>
        </p:nvSpPr>
        <p:spPr>
          <a:xfrm>
            <a:off x="827584" y="6115992"/>
            <a:ext cx="7344816" cy="215444"/>
          </a:xfrm>
          <a:prstGeom prst="rect">
            <a:avLst/>
          </a:prstGeom>
          <a:noFill/>
        </p:spPr>
        <p:txBody>
          <a:bodyPr wrap="square" rtlCol="0">
            <a:spAutoFit/>
          </a:bodyPr>
          <a:lstStyle/>
          <a:p>
            <a:r>
              <a:rPr lang="de-DE" sz="800" dirty="0"/>
              <a:t>Aitken RJ, Smith TB, </a:t>
            </a:r>
            <a:r>
              <a:rPr lang="de-DE" sz="800" dirty="0" err="1"/>
              <a:t>Jobling</a:t>
            </a:r>
            <a:r>
              <a:rPr lang="de-DE" sz="800" dirty="0"/>
              <a:t> MS, Baker MA, De </a:t>
            </a:r>
            <a:r>
              <a:rPr lang="de-DE" sz="800" dirty="0" err="1"/>
              <a:t>Iuliis</a:t>
            </a:r>
            <a:r>
              <a:rPr lang="de-DE" sz="800" dirty="0"/>
              <a:t> GN. Oxidative stress </a:t>
            </a:r>
            <a:r>
              <a:rPr lang="de-DE" sz="800" dirty="0" err="1"/>
              <a:t>and</a:t>
            </a:r>
            <a:r>
              <a:rPr lang="de-DE" sz="800" dirty="0"/>
              <a:t> male </a:t>
            </a:r>
            <a:r>
              <a:rPr lang="de-DE" sz="800" dirty="0" err="1"/>
              <a:t>reproductive</a:t>
            </a:r>
            <a:r>
              <a:rPr lang="de-DE" sz="800" dirty="0"/>
              <a:t> </a:t>
            </a:r>
            <a:r>
              <a:rPr lang="de-DE" sz="800" dirty="0" err="1"/>
              <a:t>health</a:t>
            </a:r>
            <a:r>
              <a:rPr lang="de-DE" sz="800" dirty="0"/>
              <a:t>. Asian J </a:t>
            </a:r>
            <a:r>
              <a:rPr lang="de-DE" sz="800" dirty="0" err="1"/>
              <a:t>Androl</a:t>
            </a:r>
            <a:r>
              <a:rPr lang="de-DE" sz="800" dirty="0"/>
              <a:t> 2014;16:31-8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16632"/>
            <a:ext cx="8229600" cy="1511300"/>
          </a:xfrm>
        </p:spPr>
        <p:txBody>
          <a:bodyPr/>
          <a:lstStyle/>
          <a:p>
            <a:pPr algn="r" eaLnBrk="1" hangingPunct="1"/>
            <a:r>
              <a:rPr lang="de-DE" altLang="de-DE" sz="2400" dirty="0" smtClean="0">
                <a:solidFill>
                  <a:srgbClr val="00B0F0"/>
                </a:solidFill>
              </a:rPr>
              <a:t>Routine</a:t>
            </a:r>
          </a:p>
        </p:txBody>
      </p:sp>
      <p:sp>
        <p:nvSpPr>
          <p:cNvPr id="18435" name="Rectangle 3"/>
          <p:cNvSpPr>
            <a:spLocks noGrp="1" noChangeArrowheads="1"/>
          </p:cNvSpPr>
          <p:nvPr>
            <p:ph type="body" sz="half" idx="1"/>
          </p:nvPr>
        </p:nvSpPr>
        <p:spPr>
          <a:xfrm>
            <a:off x="457200" y="1773238"/>
            <a:ext cx="8001000" cy="4608512"/>
          </a:xfrm>
        </p:spPr>
        <p:txBody>
          <a:bodyPr/>
          <a:lstStyle/>
          <a:p>
            <a:pPr eaLnBrk="1" hangingPunct="1">
              <a:lnSpc>
                <a:spcPct val="110000"/>
              </a:lnSpc>
              <a:tabLst>
                <a:tab pos="1803400" algn="l"/>
              </a:tabLst>
              <a:defRPr/>
            </a:pPr>
            <a:r>
              <a:rPr lang="en-US" sz="2000" dirty="0" smtClean="0"/>
              <a:t>In our center we use MSOME routinely to find best suitable sperm for ART (IMSI) </a:t>
            </a:r>
          </a:p>
          <a:p>
            <a:pPr eaLnBrk="1" hangingPunct="1">
              <a:lnSpc>
                <a:spcPct val="90000"/>
              </a:lnSpc>
              <a:buFontTx/>
              <a:buNone/>
              <a:tabLst>
                <a:tab pos="1803400" algn="l"/>
              </a:tabLst>
              <a:defRPr/>
            </a:pPr>
            <a:endParaRPr lang="en-US" sz="2000" dirty="0" smtClean="0"/>
          </a:p>
          <a:p>
            <a:pPr eaLnBrk="1" hangingPunct="1">
              <a:lnSpc>
                <a:spcPct val="90000"/>
              </a:lnSpc>
              <a:tabLst>
                <a:tab pos="1803400" algn="l"/>
              </a:tabLst>
              <a:defRPr/>
            </a:pPr>
            <a:r>
              <a:rPr lang="en-US" sz="2000" dirty="0" smtClean="0"/>
              <a:t>It involves the grading of spermatozoa at x6000-x12,500 magnification according to the presence of nuclear vacuoles </a:t>
            </a:r>
            <a:r>
              <a:rPr lang="en-US" sz="1800" dirty="0" smtClean="0"/>
              <a:t>(</a:t>
            </a:r>
            <a:r>
              <a:rPr lang="en-US" sz="1800" dirty="0" err="1" smtClean="0"/>
              <a:t>Vanderzwalmen</a:t>
            </a:r>
            <a:r>
              <a:rPr lang="en-US" sz="1800" dirty="0" smtClean="0"/>
              <a:t> et al., 2008)</a:t>
            </a:r>
            <a:r>
              <a:rPr lang="en-US" sz="2000" dirty="0" smtClean="0"/>
              <a:t> </a:t>
            </a:r>
          </a:p>
          <a:p>
            <a:pPr eaLnBrk="1" hangingPunct="1">
              <a:lnSpc>
                <a:spcPct val="90000"/>
              </a:lnSpc>
              <a:buFontTx/>
              <a:buNone/>
              <a:tabLst>
                <a:tab pos="1803400" algn="l"/>
              </a:tabLst>
              <a:defRPr/>
            </a:pPr>
            <a:endParaRPr lang="en-US" sz="1000" dirty="0" smtClean="0"/>
          </a:p>
          <a:p>
            <a:pPr eaLnBrk="1" hangingPunct="1">
              <a:lnSpc>
                <a:spcPct val="90000"/>
              </a:lnSpc>
              <a:buFontTx/>
              <a:buNone/>
              <a:tabLst>
                <a:tab pos="1803400" algn="l"/>
              </a:tabLst>
              <a:defRPr/>
            </a:pPr>
            <a:r>
              <a:rPr lang="en-US" sz="2400" b="1" dirty="0" smtClean="0">
                <a:effectLst>
                  <a:outerShdw blurRad="38100" dist="38100" dir="2700000" algn="tl">
                    <a:srgbClr val="000000">
                      <a:alpha val="43137"/>
                    </a:srgbClr>
                  </a:outerShdw>
                </a:effectLst>
              </a:rPr>
              <a:t>	</a:t>
            </a:r>
            <a:r>
              <a:rPr lang="en-US" sz="2000" dirty="0" smtClean="0">
                <a:solidFill>
                  <a:srgbClr val="00B0F0"/>
                </a:solidFill>
              </a:rPr>
              <a:t>class I:</a:t>
            </a:r>
            <a:r>
              <a:rPr lang="en-US" sz="2000" dirty="0" smtClean="0"/>
              <a:t> 	normal shaped sperm without vacuoles or with 	1-2 	small vacuoles &lt;4% of the head length</a:t>
            </a:r>
          </a:p>
          <a:p>
            <a:pPr eaLnBrk="1" hangingPunct="1">
              <a:lnSpc>
                <a:spcPct val="90000"/>
              </a:lnSpc>
              <a:buFontTx/>
              <a:buNone/>
              <a:tabLst>
                <a:tab pos="1803400" algn="l"/>
              </a:tabLst>
              <a:defRPr/>
            </a:pPr>
            <a:endParaRPr lang="en-US" sz="600" dirty="0" smtClean="0"/>
          </a:p>
          <a:p>
            <a:pPr eaLnBrk="1" hangingPunct="1">
              <a:lnSpc>
                <a:spcPct val="90000"/>
              </a:lnSpc>
              <a:buFontTx/>
              <a:buNone/>
              <a:tabLst>
                <a:tab pos="1803400" algn="l"/>
              </a:tabLst>
              <a:defRPr/>
            </a:pPr>
            <a:r>
              <a:rPr lang="en-US" sz="2000" dirty="0" smtClean="0"/>
              <a:t>	</a:t>
            </a:r>
            <a:r>
              <a:rPr lang="de-DE" sz="2000" dirty="0" err="1" smtClean="0">
                <a:solidFill>
                  <a:srgbClr val="00B0F0"/>
                </a:solidFill>
              </a:rPr>
              <a:t>class</a:t>
            </a:r>
            <a:r>
              <a:rPr lang="de-DE" sz="2000" dirty="0" smtClean="0">
                <a:solidFill>
                  <a:srgbClr val="00B0F0"/>
                </a:solidFill>
              </a:rPr>
              <a:t> II:</a:t>
            </a:r>
            <a:r>
              <a:rPr lang="de-DE" sz="2000" b="1" dirty="0" smtClean="0"/>
              <a:t>	</a:t>
            </a:r>
            <a:r>
              <a:rPr lang="en-US" sz="2000" dirty="0" smtClean="0"/>
              <a:t>normal shaped sperm with one or more large 		vacuoles &gt; 4% head area</a:t>
            </a:r>
          </a:p>
          <a:p>
            <a:pPr eaLnBrk="1" hangingPunct="1">
              <a:lnSpc>
                <a:spcPct val="90000"/>
              </a:lnSpc>
              <a:buFontTx/>
              <a:buNone/>
              <a:tabLst>
                <a:tab pos="1803400" algn="l"/>
              </a:tabLst>
              <a:defRPr/>
            </a:pPr>
            <a:endParaRPr lang="de-DE" sz="600" dirty="0" smtClean="0"/>
          </a:p>
          <a:p>
            <a:pPr eaLnBrk="1" hangingPunct="1">
              <a:lnSpc>
                <a:spcPct val="90000"/>
              </a:lnSpc>
              <a:buFontTx/>
              <a:buNone/>
              <a:tabLst>
                <a:tab pos="1803400" algn="l"/>
              </a:tabLst>
              <a:defRPr/>
            </a:pPr>
            <a:r>
              <a:rPr lang="de-DE" sz="2000" dirty="0" smtClean="0"/>
              <a:t>	</a:t>
            </a:r>
            <a:r>
              <a:rPr lang="de-DE" sz="2000" dirty="0" err="1" smtClean="0">
                <a:solidFill>
                  <a:srgbClr val="00B0F0"/>
                </a:solidFill>
              </a:rPr>
              <a:t>class</a:t>
            </a:r>
            <a:r>
              <a:rPr lang="de-DE" sz="2000" dirty="0" smtClean="0">
                <a:solidFill>
                  <a:srgbClr val="00B0F0"/>
                </a:solidFill>
              </a:rPr>
              <a:t> III:</a:t>
            </a:r>
            <a:r>
              <a:rPr lang="de-DE" sz="2000" dirty="0" smtClean="0"/>
              <a:t>	</a:t>
            </a:r>
            <a:r>
              <a:rPr lang="en-US" sz="2000" dirty="0" smtClean="0"/>
              <a:t>sperm with abnormal morphology with our 		without vacuoles. </a:t>
            </a:r>
            <a:endParaRPr lang="de-DE" sz="2000" dirty="0" smtClean="0"/>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5"/>
          <p:cNvSpPr>
            <a:spLocks noGrp="1" noChangeArrowheads="1"/>
          </p:cNvSpPr>
          <p:nvPr>
            <p:ph type="title"/>
          </p:nvPr>
        </p:nvSpPr>
        <p:spPr/>
        <p:txBody>
          <a:bodyPr/>
          <a:lstStyle/>
          <a:p>
            <a:pPr algn="r" eaLnBrk="1" hangingPunct="1"/>
            <a:r>
              <a:rPr lang="de-DE" altLang="de-DE" sz="2400" dirty="0" smtClean="0">
                <a:solidFill>
                  <a:srgbClr val="00B0F0"/>
                </a:solidFill>
              </a:rPr>
              <a:t>IMSI Unit Leica 6000</a:t>
            </a:r>
          </a:p>
        </p:txBody>
      </p:sp>
      <p:pic>
        <p:nvPicPr>
          <p:cNvPr id="63491" name="Picture 11" descr="Microskop"/>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2051050" y="1412875"/>
            <a:ext cx="5072063" cy="5111750"/>
          </a:xfrm>
        </p:spPr>
      </p:pic>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6"/>
          <p:cNvSpPr>
            <a:spLocks noChangeArrowheads="1"/>
          </p:cNvSpPr>
          <p:nvPr/>
        </p:nvSpPr>
        <p:spPr bwMode="auto">
          <a:xfrm>
            <a:off x="-762000" y="-2894013"/>
            <a:ext cx="184150" cy="396875"/>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sz="2000" kern="0">
              <a:solidFill>
                <a:sysClr val="windowText" lastClr="000000"/>
              </a:solidFill>
              <a:latin typeface="Calibri" pitchFamily="34" charset="0"/>
              <a:cs typeface="+mn-cs"/>
            </a:endParaRPr>
          </a:p>
        </p:txBody>
      </p:sp>
      <p:pic>
        <p:nvPicPr>
          <p:cNvPr id="12291" name="Picture 39" descr="tmp1BB3"/>
          <p:cNvPicPr>
            <a:picLocks noChangeAspect="1" noChangeArrowheads="1"/>
          </p:cNvPicPr>
          <p:nvPr/>
        </p:nvPicPr>
        <p:blipFill>
          <a:blip r:embed="rId3" cstate="print">
            <a:extLst>
              <a:ext uri="{28A0092B-C50C-407E-A947-70E740481C1C}">
                <a14:useLocalDpi xmlns:a14="http://schemas.microsoft.com/office/drawing/2010/main" xmlns="" val="0"/>
              </a:ext>
            </a:extLst>
          </a:blip>
          <a:srcRect t="34235"/>
          <a:stretch>
            <a:fillRect/>
          </a:stretch>
        </p:blipFill>
        <p:spPr bwMode="auto">
          <a:xfrm>
            <a:off x="1524000" y="1295400"/>
            <a:ext cx="6781800" cy="508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0" name="Text Box 11"/>
          <p:cNvSpPr txBox="1">
            <a:spLocks noChangeArrowheads="1"/>
          </p:cNvSpPr>
          <p:nvPr/>
        </p:nvSpPr>
        <p:spPr bwMode="auto">
          <a:xfrm>
            <a:off x="7308973" y="519063"/>
            <a:ext cx="20875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defRPr/>
            </a:pPr>
            <a:r>
              <a:rPr lang="de-DE" sz="2400" dirty="0" smtClean="0">
                <a:solidFill>
                  <a:srgbClr val="00B0F0"/>
                </a:solidFill>
                <a:latin typeface="+mj-lt"/>
                <a:cs typeface="Times New Roman" pitchFamily="18" charset="0"/>
              </a:rPr>
              <a:t>Report</a:t>
            </a:r>
          </a:p>
        </p:txBody>
      </p:sp>
      <p:sp>
        <p:nvSpPr>
          <p:cNvPr id="5"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2"/>
          <p:cNvSpPr>
            <a:spLocks noGrp="1"/>
          </p:cNvSpPr>
          <p:nvPr>
            <p:ph type="title"/>
          </p:nvPr>
        </p:nvSpPr>
        <p:spPr>
          <a:xfrm>
            <a:off x="609600" y="341313"/>
            <a:ext cx="8229600" cy="1143000"/>
          </a:xfrm>
        </p:spPr>
        <p:txBody>
          <a:bodyPr/>
          <a:lstStyle/>
          <a:p>
            <a:pPr algn="r" eaLnBrk="1" hangingPunct="1"/>
            <a:r>
              <a:rPr lang="de-DE" altLang="de-DE" sz="2400" dirty="0" smtClean="0">
                <a:solidFill>
                  <a:srgbClr val="00B0F0"/>
                </a:solidFill>
              </a:rPr>
              <a:t>So </a:t>
            </a:r>
            <a:r>
              <a:rPr lang="de-DE" altLang="de-DE" sz="2400" dirty="0" err="1">
                <a:solidFill>
                  <a:srgbClr val="00B0F0"/>
                </a:solidFill>
              </a:rPr>
              <a:t>H</a:t>
            </a:r>
            <a:r>
              <a:rPr lang="de-DE" altLang="de-DE" sz="2400" dirty="0" err="1" smtClean="0">
                <a:solidFill>
                  <a:srgbClr val="00B0F0"/>
                </a:solidFill>
              </a:rPr>
              <a:t>ow</a:t>
            </a:r>
            <a:r>
              <a:rPr lang="de-DE" altLang="de-DE" sz="2400" dirty="0" smtClean="0">
                <a:solidFill>
                  <a:srgbClr val="00B0F0"/>
                </a:solidFill>
              </a:rPr>
              <a:t> </a:t>
            </a:r>
            <a:r>
              <a:rPr lang="de-DE" altLang="de-DE" sz="2400" dirty="0" err="1" smtClean="0">
                <a:solidFill>
                  <a:srgbClr val="00B0F0"/>
                </a:solidFill>
              </a:rPr>
              <a:t>to</a:t>
            </a:r>
            <a:r>
              <a:rPr lang="de-DE" altLang="de-DE" sz="2400" dirty="0" smtClean="0">
                <a:solidFill>
                  <a:srgbClr val="00B0F0"/>
                </a:solidFill>
              </a:rPr>
              <a:t> </a:t>
            </a:r>
            <a:r>
              <a:rPr lang="de-DE" altLang="de-DE" sz="2400" dirty="0" err="1">
                <a:solidFill>
                  <a:srgbClr val="00B0F0"/>
                </a:solidFill>
              </a:rPr>
              <a:t>G</a:t>
            </a:r>
            <a:r>
              <a:rPr lang="de-DE" altLang="de-DE" sz="2400" dirty="0" err="1" smtClean="0">
                <a:solidFill>
                  <a:srgbClr val="00B0F0"/>
                </a:solidFill>
              </a:rPr>
              <a:t>et</a:t>
            </a:r>
            <a:r>
              <a:rPr lang="de-DE" altLang="de-DE" sz="2400" dirty="0" smtClean="0">
                <a:solidFill>
                  <a:srgbClr val="00B0F0"/>
                </a:solidFill>
              </a:rPr>
              <a:t> </a:t>
            </a:r>
            <a:r>
              <a:rPr lang="de-DE" altLang="de-DE" sz="2400" dirty="0">
                <a:solidFill>
                  <a:srgbClr val="00B0F0"/>
                </a:solidFill>
              </a:rPr>
              <a:t>C</a:t>
            </a:r>
            <a:r>
              <a:rPr lang="de-DE" altLang="de-DE" sz="2400" dirty="0" smtClean="0">
                <a:solidFill>
                  <a:srgbClr val="00B0F0"/>
                </a:solidFill>
              </a:rPr>
              <a:t>lass I </a:t>
            </a:r>
            <a:r>
              <a:rPr lang="de-DE" altLang="de-DE" sz="2400" dirty="0" err="1">
                <a:solidFill>
                  <a:srgbClr val="00B0F0"/>
                </a:solidFill>
              </a:rPr>
              <a:t>S</a:t>
            </a:r>
            <a:r>
              <a:rPr lang="de-DE" altLang="de-DE" sz="2400" dirty="0" err="1" smtClean="0">
                <a:solidFill>
                  <a:srgbClr val="00B0F0"/>
                </a:solidFill>
              </a:rPr>
              <a:t>perms</a:t>
            </a:r>
            <a:r>
              <a:rPr lang="de-DE" altLang="de-DE" sz="2400" dirty="0" smtClean="0">
                <a:solidFill>
                  <a:srgbClr val="00B0F0"/>
                </a:solidFill>
              </a:rPr>
              <a:t>?</a:t>
            </a:r>
            <a:endParaRPr lang="de-AT" altLang="de-DE" sz="2400" dirty="0" smtClean="0">
              <a:solidFill>
                <a:srgbClr val="00B0F0"/>
              </a:solidFill>
            </a:endParaRPr>
          </a:p>
        </p:txBody>
      </p:sp>
      <p:pic>
        <p:nvPicPr>
          <p:cNvPr id="15363" name="Grafik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68538" y="1541463"/>
            <a:ext cx="5056187" cy="5056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18864" y="260648"/>
            <a:ext cx="8229600" cy="990600"/>
          </a:xfrm>
        </p:spPr>
        <p:txBody>
          <a:bodyPr/>
          <a:lstStyle/>
          <a:p>
            <a:pPr algn="r" eaLnBrk="1" hangingPunct="1"/>
            <a:r>
              <a:rPr lang="de-DE" altLang="de-DE" sz="2400" dirty="0" err="1" smtClean="0">
                <a:solidFill>
                  <a:srgbClr val="00B0F0"/>
                </a:solidFill>
              </a:rPr>
              <a:t>Which</a:t>
            </a:r>
            <a:r>
              <a:rPr lang="de-DE" altLang="de-DE" sz="2400" dirty="0" smtClean="0">
                <a:solidFill>
                  <a:srgbClr val="00B0F0"/>
                </a:solidFill>
              </a:rPr>
              <a:t> </a:t>
            </a:r>
            <a:r>
              <a:rPr lang="de-DE" altLang="de-DE" sz="2400" dirty="0" err="1">
                <a:solidFill>
                  <a:srgbClr val="00B0F0"/>
                </a:solidFill>
              </a:rPr>
              <a:t>F</a:t>
            </a:r>
            <a:r>
              <a:rPr lang="de-DE" altLang="de-DE" sz="2400" dirty="0" err="1" smtClean="0">
                <a:solidFill>
                  <a:srgbClr val="00B0F0"/>
                </a:solidFill>
              </a:rPr>
              <a:t>actors</a:t>
            </a:r>
            <a:r>
              <a:rPr lang="de-DE" altLang="de-DE" sz="2400" dirty="0" smtClean="0">
                <a:solidFill>
                  <a:srgbClr val="00B0F0"/>
                </a:solidFill>
              </a:rPr>
              <a:t> </a:t>
            </a:r>
            <a:r>
              <a:rPr lang="de-DE" altLang="de-DE" sz="2400" dirty="0">
                <a:solidFill>
                  <a:srgbClr val="00B0F0"/>
                </a:solidFill>
              </a:rPr>
              <a:t>I</a:t>
            </a:r>
            <a:r>
              <a:rPr lang="de-DE" altLang="de-DE" sz="2400" dirty="0" smtClean="0">
                <a:solidFill>
                  <a:srgbClr val="00B0F0"/>
                </a:solidFill>
              </a:rPr>
              <a:t>mpair </a:t>
            </a:r>
            <a:br>
              <a:rPr lang="de-DE" altLang="de-DE" sz="2400" dirty="0" smtClean="0">
                <a:solidFill>
                  <a:srgbClr val="00B0F0"/>
                </a:solidFill>
              </a:rPr>
            </a:br>
            <a:r>
              <a:rPr lang="de-DE" altLang="de-DE" sz="2400" dirty="0">
                <a:solidFill>
                  <a:srgbClr val="00B0F0"/>
                </a:solidFill>
              </a:rPr>
              <a:t>S</a:t>
            </a:r>
            <a:r>
              <a:rPr lang="de-DE" altLang="de-DE" sz="2400" dirty="0" smtClean="0">
                <a:solidFill>
                  <a:srgbClr val="00B0F0"/>
                </a:solidFill>
              </a:rPr>
              <a:t>emen </a:t>
            </a:r>
            <a:r>
              <a:rPr lang="de-DE" altLang="de-DE" sz="2400" dirty="0">
                <a:solidFill>
                  <a:srgbClr val="00B0F0"/>
                </a:solidFill>
              </a:rPr>
              <a:t>Q</a:t>
            </a:r>
            <a:r>
              <a:rPr lang="de-DE" altLang="de-DE" sz="2400" dirty="0" smtClean="0">
                <a:solidFill>
                  <a:srgbClr val="00B0F0"/>
                </a:solidFill>
              </a:rPr>
              <a:t>uality?</a:t>
            </a:r>
          </a:p>
        </p:txBody>
      </p:sp>
      <p:sp>
        <p:nvSpPr>
          <p:cNvPr id="16387" name="Rectangle 3"/>
          <p:cNvSpPr>
            <a:spLocks noGrp="1" noChangeArrowheads="1"/>
          </p:cNvSpPr>
          <p:nvPr>
            <p:ph idx="1"/>
          </p:nvPr>
        </p:nvSpPr>
        <p:spPr>
          <a:xfrm>
            <a:off x="179512" y="1628800"/>
            <a:ext cx="8713788" cy="4104456"/>
          </a:xfrm>
        </p:spPr>
        <p:txBody>
          <a:bodyPr/>
          <a:lstStyle/>
          <a:p>
            <a:pPr eaLnBrk="1" hangingPunct="1"/>
            <a:r>
              <a:rPr lang="de-DE" altLang="de-DE" sz="2000" dirty="0" smtClean="0"/>
              <a:t>Drugs, e.g. </a:t>
            </a:r>
            <a:r>
              <a:rPr lang="de-DE" altLang="de-DE" sz="2000" dirty="0" err="1" smtClean="0"/>
              <a:t>chemotherapy</a:t>
            </a:r>
            <a:endParaRPr lang="de-DE" altLang="de-DE" sz="2000" dirty="0" smtClean="0"/>
          </a:p>
          <a:p>
            <a:pPr eaLnBrk="1" hangingPunct="1"/>
            <a:r>
              <a:rPr lang="de-DE" altLang="de-DE" sz="2000" dirty="0" err="1" smtClean="0"/>
              <a:t>Varicocele</a:t>
            </a:r>
            <a:r>
              <a:rPr lang="de-DE" altLang="de-DE" sz="2000" dirty="0" smtClean="0"/>
              <a:t> </a:t>
            </a:r>
          </a:p>
          <a:p>
            <a:pPr eaLnBrk="1" hangingPunct="1"/>
            <a:r>
              <a:rPr lang="de-DE" altLang="de-DE" sz="2000" dirty="0" err="1" smtClean="0"/>
              <a:t>Genetic</a:t>
            </a:r>
            <a:r>
              <a:rPr lang="de-DE" altLang="de-DE" sz="2000" dirty="0" smtClean="0"/>
              <a:t> </a:t>
            </a:r>
            <a:r>
              <a:rPr lang="de-DE" altLang="de-DE" sz="2000" dirty="0" err="1" smtClean="0"/>
              <a:t>disorders</a:t>
            </a:r>
            <a:r>
              <a:rPr lang="de-DE" altLang="de-DE" sz="2000" dirty="0" smtClean="0"/>
              <a:t> (</a:t>
            </a:r>
            <a:r>
              <a:rPr lang="de-DE" altLang="de-DE" sz="2000" dirty="0" err="1" smtClean="0"/>
              <a:t>Klinefelter</a:t>
            </a:r>
            <a:r>
              <a:rPr lang="de-DE" altLang="de-DE" sz="2000" dirty="0" smtClean="0"/>
              <a:t>, AZF1 +2, </a:t>
            </a:r>
            <a:r>
              <a:rPr lang="de-DE" altLang="de-DE" sz="2000" dirty="0" err="1" smtClean="0"/>
              <a:t>mucoviscidosis</a:t>
            </a:r>
            <a:r>
              <a:rPr lang="de-DE" altLang="de-DE" sz="2000" dirty="0" smtClean="0"/>
              <a:t> </a:t>
            </a:r>
            <a:r>
              <a:rPr lang="de-DE" altLang="de-DE" sz="2000" dirty="0" err="1" smtClean="0"/>
              <a:t>and</a:t>
            </a:r>
            <a:r>
              <a:rPr lang="de-DE" altLang="de-DE" sz="2000" dirty="0" smtClean="0"/>
              <a:t> </a:t>
            </a:r>
            <a:r>
              <a:rPr lang="de-DE" altLang="de-DE" sz="2000" dirty="0" err="1" smtClean="0"/>
              <a:t>others</a:t>
            </a:r>
            <a:r>
              <a:rPr lang="de-DE" altLang="de-DE" sz="2000" dirty="0" smtClean="0"/>
              <a:t>)</a:t>
            </a:r>
          </a:p>
          <a:p>
            <a:pPr eaLnBrk="1" hangingPunct="1"/>
            <a:r>
              <a:rPr lang="de-DE" altLang="de-DE" sz="2000" dirty="0" smtClean="0"/>
              <a:t>Environmental </a:t>
            </a:r>
            <a:r>
              <a:rPr lang="de-DE" altLang="de-DE" sz="2000" dirty="0" err="1" smtClean="0"/>
              <a:t>factors</a:t>
            </a:r>
            <a:r>
              <a:rPr lang="de-DE" altLang="de-DE" sz="2000" dirty="0" smtClean="0"/>
              <a:t> such </a:t>
            </a:r>
            <a:r>
              <a:rPr lang="de-DE" altLang="de-DE" sz="2000" dirty="0" err="1" smtClean="0"/>
              <a:t>as</a:t>
            </a:r>
            <a:r>
              <a:rPr lang="de-DE" altLang="de-DE" sz="2000" dirty="0" smtClean="0"/>
              <a:t> </a:t>
            </a:r>
            <a:r>
              <a:rPr lang="de-DE" altLang="de-DE" sz="2000" dirty="0" err="1" smtClean="0"/>
              <a:t>xenooestrogens</a:t>
            </a:r>
            <a:r>
              <a:rPr lang="de-DE" altLang="de-DE" sz="2000" dirty="0" smtClean="0"/>
              <a:t>, PCBs, </a:t>
            </a:r>
            <a:r>
              <a:rPr lang="de-DE" altLang="de-DE" sz="2000" dirty="0" err="1" smtClean="0"/>
              <a:t>bisphosphates</a:t>
            </a:r>
            <a:r>
              <a:rPr lang="de-DE" altLang="de-DE" sz="2000" dirty="0" smtClean="0"/>
              <a:t>, </a:t>
            </a:r>
            <a:r>
              <a:rPr lang="de-DE" altLang="de-DE" sz="2000" dirty="0" err="1" smtClean="0"/>
              <a:t>radiation</a:t>
            </a:r>
            <a:r>
              <a:rPr lang="de-DE" altLang="de-DE" sz="2000" dirty="0" smtClean="0"/>
              <a:t> ...</a:t>
            </a:r>
          </a:p>
          <a:p>
            <a:pPr eaLnBrk="1" hangingPunct="1"/>
            <a:r>
              <a:rPr lang="de-DE" altLang="de-DE" sz="2000" dirty="0" err="1" smtClean="0"/>
              <a:t>Infections</a:t>
            </a:r>
            <a:r>
              <a:rPr lang="de-DE" altLang="de-DE" sz="2000" dirty="0" smtClean="0"/>
              <a:t> : </a:t>
            </a:r>
            <a:r>
              <a:rPr lang="de-DE" altLang="de-DE" sz="2000" dirty="0" err="1" smtClean="0"/>
              <a:t>Chlamydia</a:t>
            </a:r>
            <a:r>
              <a:rPr lang="de-DE" altLang="de-DE" sz="2000" dirty="0" smtClean="0"/>
              <a:t>, </a:t>
            </a:r>
            <a:r>
              <a:rPr lang="de-DE" altLang="de-DE" sz="2000" dirty="0" err="1" smtClean="0"/>
              <a:t>epididymitis</a:t>
            </a:r>
            <a:r>
              <a:rPr lang="de-DE" altLang="de-DE" sz="2000" dirty="0" smtClean="0"/>
              <a:t>, </a:t>
            </a:r>
            <a:r>
              <a:rPr lang="de-DE" altLang="de-DE" sz="2000" dirty="0" err="1" smtClean="0"/>
              <a:t>prostatitis</a:t>
            </a:r>
            <a:endParaRPr lang="de-DE" altLang="de-DE" sz="2000" dirty="0" smtClean="0"/>
          </a:p>
          <a:p>
            <a:pPr eaLnBrk="1" hangingPunct="1"/>
            <a:r>
              <a:rPr lang="de-DE" altLang="de-DE" sz="2000" dirty="0" smtClean="0"/>
              <a:t>Age</a:t>
            </a:r>
          </a:p>
          <a:p>
            <a:r>
              <a:rPr lang="de-DE" altLang="de-DE" sz="2000" dirty="0" smtClean="0"/>
              <a:t>Lifestyle </a:t>
            </a:r>
            <a:r>
              <a:rPr lang="de-DE" altLang="de-DE" sz="2000" dirty="0" err="1" smtClean="0"/>
              <a:t>factors</a:t>
            </a:r>
            <a:r>
              <a:rPr lang="de-DE" altLang="de-DE" sz="2000" dirty="0" smtClean="0"/>
              <a:t> such </a:t>
            </a:r>
            <a:r>
              <a:rPr lang="de-DE" altLang="de-DE" sz="2000" dirty="0" err="1" smtClean="0"/>
              <a:t>as</a:t>
            </a:r>
            <a:r>
              <a:rPr lang="de-DE" altLang="de-DE" sz="2000" dirty="0" smtClean="0"/>
              <a:t> BMI, </a:t>
            </a:r>
            <a:r>
              <a:rPr lang="de-DE" altLang="de-DE" sz="2000" dirty="0" err="1" smtClean="0"/>
              <a:t>ejaculation</a:t>
            </a:r>
            <a:r>
              <a:rPr lang="de-DE" altLang="de-DE" sz="2000" dirty="0" smtClean="0"/>
              <a:t> </a:t>
            </a:r>
            <a:r>
              <a:rPr lang="de-DE" altLang="de-DE" sz="2000" dirty="0" err="1" smtClean="0"/>
              <a:t>frequency</a:t>
            </a:r>
            <a:r>
              <a:rPr lang="de-DE" altLang="de-DE" sz="2000" dirty="0" smtClean="0"/>
              <a:t> </a:t>
            </a:r>
            <a:r>
              <a:rPr lang="de-DE" altLang="de-DE" sz="2000" u="sng" dirty="0" err="1" smtClean="0"/>
              <a:t>and</a:t>
            </a:r>
            <a:r>
              <a:rPr lang="de-DE" altLang="de-DE" sz="2000" u="sng" dirty="0" smtClean="0"/>
              <a:t> </a:t>
            </a:r>
            <a:r>
              <a:rPr lang="de-DE" altLang="de-DE" sz="2000" u="sng" dirty="0" err="1" smtClean="0"/>
              <a:t>nutrition</a:t>
            </a:r>
            <a:endParaRPr lang="de-DE" altLang="de-DE" sz="2000" u="sng" dirty="0" smtClean="0"/>
          </a:p>
          <a:p>
            <a:pPr marL="0" indent="0" eaLnBrk="1" hangingPunct="1">
              <a:buNone/>
            </a:pPr>
            <a:endParaRPr lang="de-DE" altLang="de-DE" sz="2000" dirty="0" smtClean="0">
              <a:solidFill>
                <a:srgbClr val="00B0F0"/>
              </a:solidFill>
            </a:endParaRPr>
          </a:p>
          <a:p>
            <a:pPr eaLnBrk="1" hangingPunct="1"/>
            <a:r>
              <a:rPr lang="de-DE" altLang="de-DE" sz="2400" dirty="0" smtClean="0">
                <a:solidFill>
                  <a:srgbClr val="00B0F0"/>
                </a:solidFill>
              </a:rPr>
              <a:t>Most </a:t>
            </a:r>
            <a:r>
              <a:rPr lang="de-DE" altLang="de-DE" sz="2400" dirty="0" err="1" smtClean="0">
                <a:solidFill>
                  <a:srgbClr val="00B0F0"/>
                </a:solidFill>
              </a:rPr>
              <a:t>of</a:t>
            </a:r>
            <a:r>
              <a:rPr lang="de-DE" altLang="de-DE" sz="2400" dirty="0" smtClean="0">
                <a:solidFill>
                  <a:srgbClr val="00B0F0"/>
                </a:solidFill>
              </a:rPr>
              <a:t> the </a:t>
            </a:r>
            <a:r>
              <a:rPr lang="de-DE" altLang="de-DE" sz="2400" dirty="0" err="1" smtClean="0">
                <a:solidFill>
                  <a:srgbClr val="00B0F0"/>
                </a:solidFill>
              </a:rPr>
              <a:t>factors</a:t>
            </a:r>
            <a:r>
              <a:rPr lang="de-DE" altLang="de-DE" sz="2400" dirty="0" smtClean="0">
                <a:solidFill>
                  <a:srgbClr val="00B0F0"/>
                </a:solidFill>
              </a:rPr>
              <a:t> </a:t>
            </a:r>
            <a:r>
              <a:rPr lang="de-DE" altLang="de-DE" sz="2400" dirty="0" err="1" smtClean="0">
                <a:solidFill>
                  <a:srgbClr val="00B0F0"/>
                </a:solidFill>
              </a:rPr>
              <a:t>described</a:t>
            </a:r>
            <a:r>
              <a:rPr lang="de-DE" altLang="de-DE" sz="2400" dirty="0" smtClean="0">
                <a:solidFill>
                  <a:srgbClr val="00B0F0"/>
                </a:solidFill>
              </a:rPr>
              <a:t> </a:t>
            </a:r>
            <a:r>
              <a:rPr lang="de-DE" altLang="de-DE" sz="2400" dirty="0" err="1" smtClean="0">
                <a:solidFill>
                  <a:srgbClr val="00B0F0"/>
                </a:solidFill>
              </a:rPr>
              <a:t>above</a:t>
            </a:r>
            <a:r>
              <a:rPr lang="de-DE" altLang="de-DE" sz="2400" dirty="0" smtClean="0">
                <a:solidFill>
                  <a:srgbClr val="00B0F0"/>
                </a:solidFill>
              </a:rPr>
              <a:t> </a:t>
            </a:r>
            <a:r>
              <a:rPr lang="de-DE" altLang="de-DE" sz="2400" dirty="0" err="1" smtClean="0">
                <a:solidFill>
                  <a:srgbClr val="00B0F0"/>
                </a:solidFill>
              </a:rPr>
              <a:t>contribute</a:t>
            </a:r>
            <a:r>
              <a:rPr lang="de-DE" altLang="de-DE" sz="2400" dirty="0" smtClean="0">
                <a:solidFill>
                  <a:srgbClr val="00B0F0"/>
                </a:solidFill>
              </a:rPr>
              <a:t> </a:t>
            </a:r>
            <a:r>
              <a:rPr lang="de-DE" altLang="de-DE" sz="2400" dirty="0" err="1" smtClean="0">
                <a:solidFill>
                  <a:srgbClr val="00B0F0"/>
                </a:solidFill>
              </a:rPr>
              <a:t>to</a:t>
            </a:r>
            <a:r>
              <a:rPr lang="de-DE" altLang="de-DE" sz="2400" dirty="0" smtClean="0">
                <a:solidFill>
                  <a:srgbClr val="00B0F0"/>
                </a:solidFill>
              </a:rPr>
              <a:t> </a:t>
            </a:r>
            <a:r>
              <a:rPr lang="de-DE" altLang="de-DE" sz="2400" dirty="0" err="1" smtClean="0">
                <a:solidFill>
                  <a:srgbClr val="00B0F0"/>
                </a:solidFill>
              </a:rPr>
              <a:t>generation</a:t>
            </a:r>
            <a:r>
              <a:rPr lang="de-DE" altLang="de-DE" sz="2400" dirty="0" smtClean="0">
                <a:solidFill>
                  <a:srgbClr val="00B0F0"/>
                </a:solidFill>
              </a:rPr>
              <a:t> </a:t>
            </a:r>
            <a:r>
              <a:rPr lang="de-DE" altLang="de-DE" sz="2400" dirty="0" err="1" smtClean="0">
                <a:solidFill>
                  <a:srgbClr val="00B0F0"/>
                </a:solidFill>
              </a:rPr>
              <a:t>of</a:t>
            </a:r>
            <a:r>
              <a:rPr lang="de-DE" altLang="de-DE" sz="2400" dirty="0" smtClean="0">
                <a:solidFill>
                  <a:srgbClr val="00B0F0"/>
                </a:solidFill>
              </a:rPr>
              <a:t> </a:t>
            </a:r>
            <a:r>
              <a:rPr lang="de-DE" altLang="de-DE" sz="2400" dirty="0" err="1" smtClean="0">
                <a:solidFill>
                  <a:srgbClr val="00B0F0"/>
                </a:solidFill>
              </a:rPr>
              <a:t>and</a:t>
            </a:r>
            <a:r>
              <a:rPr lang="de-DE" altLang="de-DE" sz="2400" dirty="0" smtClean="0">
                <a:solidFill>
                  <a:srgbClr val="00B0F0"/>
                </a:solidFill>
              </a:rPr>
              <a:t>/</a:t>
            </a:r>
            <a:r>
              <a:rPr lang="de-DE" altLang="de-DE" sz="2400" dirty="0" err="1" smtClean="0">
                <a:solidFill>
                  <a:srgbClr val="00B0F0"/>
                </a:solidFill>
              </a:rPr>
              <a:t>or</a:t>
            </a:r>
            <a:r>
              <a:rPr lang="de-DE" altLang="de-DE" sz="2400" dirty="0" smtClean="0">
                <a:solidFill>
                  <a:srgbClr val="00B0F0"/>
                </a:solidFill>
              </a:rPr>
              <a:t> </a:t>
            </a:r>
            <a:r>
              <a:rPr lang="de-DE" altLang="de-DE" sz="2400" dirty="0" err="1" smtClean="0">
                <a:solidFill>
                  <a:srgbClr val="00B0F0"/>
                </a:solidFill>
              </a:rPr>
              <a:t>exposure</a:t>
            </a:r>
            <a:r>
              <a:rPr lang="de-DE" altLang="de-DE" sz="2400" dirty="0" smtClean="0">
                <a:solidFill>
                  <a:srgbClr val="00B0F0"/>
                </a:solidFill>
              </a:rPr>
              <a:t> </a:t>
            </a:r>
            <a:r>
              <a:rPr lang="de-DE" altLang="de-DE" sz="2400" dirty="0" err="1" smtClean="0">
                <a:solidFill>
                  <a:srgbClr val="00B0F0"/>
                </a:solidFill>
              </a:rPr>
              <a:t>to</a:t>
            </a:r>
            <a:r>
              <a:rPr lang="de-DE" altLang="de-DE" sz="2400" dirty="0" smtClean="0">
                <a:solidFill>
                  <a:srgbClr val="00B0F0"/>
                </a:solidFill>
              </a:rPr>
              <a:t> </a:t>
            </a:r>
            <a:r>
              <a:rPr lang="de-DE" altLang="de-DE" sz="2400" u="sng" dirty="0" smtClean="0">
                <a:solidFill>
                  <a:srgbClr val="00B0F0"/>
                </a:solidFill>
              </a:rPr>
              <a:t>oxidative stress</a:t>
            </a:r>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3432" y="548680"/>
            <a:ext cx="6477000" cy="54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Rectangle 4"/>
          <p:cNvSpPr>
            <a:spLocks noChangeArrowheads="1"/>
          </p:cNvSpPr>
          <p:nvPr/>
        </p:nvSpPr>
        <p:spPr bwMode="auto">
          <a:xfrm>
            <a:off x="2133600" y="4005064"/>
            <a:ext cx="5867400" cy="685800"/>
          </a:xfrm>
          <a:prstGeom prst="rect">
            <a:avLst/>
          </a:prstGeom>
          <a:noFill/>
          <a:ln w="2857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en-US" altLang="de-DE" sz="1800">
              <a:latin typeface="Verdana" pitchFamily="34" charset="0"/>
            </a:endParaRPr>
          </a:p>
        </p:txBody>
      </p:sp>
      <p:sp>
        <p:nvSpPr>
          <p:cNvPr id="20485" name="Rectangle 5"/>
          <p:cNvSpPr>
            <a:spLocks noChangeArrowheads="1"/>
          </p:cNvSpPr>
          <p:nvPr/>
        </p:nvSpPr>
        <p:spPr bwMode="auto">
          <a:xfrm>
            <a:off x="1983432" y="6248400"/>
            <a:ext cx="6934200" cy="304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buNone/>
            </a:pPr>
            <a:r>
              <a:rPr lang="pt-BR" sz="1200" dirty="0" smtClean="0"/>
              <a:t>Marcello Corcuza- Int</a:t>
            </a:r>
            <a:r>
              <a:rPr lang="pt-BR" sz="1200" dirty="0"/>
              <a:t>. braz j urol. vol.33 no.5 Rio de Janeiro Sept./Oct. 2007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836712"/>
            <a:ext cx="8229600" cy="50932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9378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03648" y="332656"/>
            <a:ext cx="7272808" cy="838200"/>
          </a:xfrm>
        </p:spPr>
        <p:txBody>
          <a:bodyPr/>
          <a:lstStyle/>
          <a:p>
            <a:pPr algn="r" eaLnBrk="1" hangingPunct="1"/>
            <a:r>
              <a:rPr lang="de-DE" altLang="de-DE" sz="2400" dirty="0" err="1" smtClean="0">
                <a:solidFill>
                  <a:srgbClr val="00B0F0"/>
                </a:solidFill>
              </a:rPr>
              <a:t>Proposed</a:t>
            </a:r>
            <a:r>
              <a:rPr lang="de-DE" altLang="de-DE" sz="2400" dirty="0" smtClean="0">
                <a:solidFill>
                  <a:srgbClr val="00B0F0"/>
                </a:solidFill>
              </a:rPr>
              <a:t> </a:t>
            </a:r>
            <a:r>
              <a:rPr lang="de-DE" altLang="de-DE" sz="2400" dirty="0" err="1">
                <a:solidFill>
                  <a:srgbClr val="00B0F0"/>
                </a:solidFill>
              </a:rPr>
              <a:t>S</a:t>
            </a:r>
            <a:r>
              <a:rPr lang="de-DE" altLang="de-DE" sz="2400" dirty="0" err="1" smtClean="0">
                <a:solidFill>
                  <a:srgbClr val="00B0F0"/>
                </a:solidFill>
              </a:rPr>
              <a:t>trategies</a:t>
            </a:r>
            <a:r>
              <a:rPr lang="de-DE" altLang="de-DE" sz="2400" dirty="0" smtClean="0">
                <a:solidFill>
                  <a:srgbClr val="00B0F0"/>
                </a:solidFill>
              </a:rPr>
              <a:t> </a:t>
            </a:r>
            <a:r>
              <a:rPr lang="de-DE" altLang="de-DE" sz="2400" dirty="0" err="1" smtClean="0">
                <a:solidFill>
                  <a:srgbClr val="00B0F0"/>
                </a:solidFill>
              </a:rPr>
              <a:t>to</a:t>
            </a:r>
            <a:r>
              <a:rPr lang="de-DE" altLang="de-DE" sz="2400" dirty="0" smtClean="0">
                <a:solidFill>
                  <a:srgbClr val="00B0F0"/>
                </a:solidFill>
              </a:rPr>
              <a:t> </a:t>
            </a:r>
            <a:r>
              <a:rPr lang="de-DE" altLang="de-DE" sz="2400" dirty="0" err="1">
                <a:solidFill>
                  <a:srgbClr val="00B0F0"/>
                </a:solidFill>
              </a:rPr>
              <a:t>P</a:t>
            </a:r>
            <a:r>
              <a:rPr lang="de-DE" altLang="de-DE" sz="2400" dirty="0" err="1" smtClean="0">
                <a:solidFill>
                  <a:srgbClr val="00B0F0"/>
                </a:solidFill>
              </a:rPr>
              <a:t>revent</a:t>
            </a:r>
            <a:r>
              <a:rPr lang="de-DE" altLang="de-DE" sz="2400" dirty="0" smtClean="0">
                <a:solidFill>
                  <a:srgbClr val="00B0F0"/>
                </a:solidFill>
              </a:rPr>
              <a:t> </a:t>
            </a:r>
            <a:br>
              <a:rPr lang="de-DE" altLang="de-DE" sz="2400" dirty="0" smtClean="0">
                <a:solidFill>
                  <a:srgbClr val="00B0F0"/>
                </a:solidFill>
              </a:rPr>
            </a:br>
            <a:r>
              <a:rPr lang="de-DE" altLang="de-DE" sz="2400" dirty="0" smtClean="0">
                <a:solidFill>
                  <a:srgbClr val="00B0F0"/>
                </a:solidFill>
              </a:rPr>
              <a:t>Impact on </a:t>
            </a:r>
            <a:r>
              <a:rPr lang="de-DE" altLang="de-DE" sz="2400" dirty="0" err="1" smtClean="0">
                <a:solidFill>
                  <a:srgbClr val="00B0F0"/>
                </a:solidFill>
              </a:rPr>
              <a:t>Sperm</a:t>
            </a:r>
            <a:r>
              <a:rPr lang="de-DE" altLang="de-DE" sz="2400" dirty="0" smtClean="0">
                <a:solidFill>
                  <a:srgbClr val="00B0F0"/>
                </a:solidFill>
              </a:rPr>
              <a:t> </a:t>
            </a:r>
            <a:r>
              <a:rPr lang="de-DE" altLang="de-DE" sz="2400" dirty="0" err="1" smtClean="0">
                <a:solidFill>
                  <a:srgbClr val="00B0F0"/>
                </a:solidFill>
              </a:rPr>
              <a:t>or</a:t>
            </a:r>
            <a:r>
              <a:rPr lang="de-DE" altLang="de-DE" sz="2400" dirty="0" smtClean="0">
                <a:solidFill>
                  <a:srgbClr val="00B0F0"/>
                </a:solidFill>
              </a:rPr>
              <a:t> </a:t>
            </a:r>
            <a:r>
              <a:rPr lang="de-DE" altLang="de-DE" sz="2400" dirty="0" err="1">
                <a:solidFill>
                  <a:srgbClr val="00B0F0"/>
                </a:solidFill>
              </a:rPr>
              <a:t>R</a:t>
            </a:r>
            <a:r>
              <a:rPr lang="de-DE" altLang="de-DE" sz="2400" dirty="0" err="1" smtClean="0">
                <a:solidFill>
                  <a:srgbClr val="00B0F0"/>
                </a:solidFill>
              </a:rPr>
              <a:t>educe</a:t>
            </a:r>
            <a:r>
              <a:rPr lang="de-DE" altLang="de-DE" sz="2400" dirty="0" smtClean="0">
                <a:solidFill>
                  <a:srgbClr val="00B0F0"/>
                </a:solidFill>
              </a:rPr>
              <a:t> </a:t>
            </a:r>
            <a:r>
              <a:rPr lang="de-DE" altLang="de-DE" sz="2400" dirty="0">
                <a:solidFill>
                  <a:srgbClr val="00B0F0"/>
                </a:solidFill>
              </a:rPr>
              <a:t>O</a:t>
            </a:r>
            <a:r>
              <a:rPr lang="de-DE" altLang="de-DE" sz="2400" dirty="0" smtClean="0">
                <a:solidFill>
                  <a:srgbClr val="00B0F0"/>
                </a:solidFill>
              </a:rPr>
              <a:t>xidative </a:t>
            </a:r>
            <a:r>
              <a:rPr lang="de-DE" altLang="de-DE" sz="2400" dirty="0">
                <a:solidFill>
                  <a:srgbClr val="00B0F0"/>
                </a:solidFill>
              </a:rPr>
              <a:t>S</a:t>
            </a:r>
            <a:r>
              <a:rPr lang="de-DE" altLang="de-DE" sz="2400" dirty="0" smtClean="0">
                <a:solidFill>
                  <a:srgbClr val="00B0F0"/>
                </a:solidFill>
              </a:rPr>
              <a:t>tress </a:t>
            </a:r>
          </a:p>
        </p:txBody>
      </p:sp>
      <p:sp>
        <p:nvSpPr>
          <p:cNvPr id="23555" name="Rectangle 3"/>
          <p:cNvSpPr>
            <a:spLocks noGrp="1" noChangeArrowheads="1"/>
          </p:cNvSpPr>
          <p:nvPr>
            <p:ph idx="1"/>
          </p:nvPr>
        </p:nvSpPr>
        <p:spPr>
          <a:xfrm>
            <a:off x="611560" y="1412776"/>
            <a:ext cx="7772400" cy="5112568"/>
          </a:xfrm>
          <a:ln>
            <a:solidFill>
              <a:srgbClr val="00B0F0"/>
            </a:solidFill>
          </a:ln>
        </p:spPr>
        <p:txBody>
          <a:bodyPr/>
          <a:lstStyle/>
          <a:p>
            <a:pPr eaLnBrk="1" hangingPunct="1"/>
            <a:r>
              <a:rPr lang="de-DE" altLang="de-DE" sz="2000" dirty="0" err="1" smtClean="0"/>
              <a:t>Minimize</a:t>
            </a:r>
            <a:r>
              <a:rPr lang="de-DE" altLang="de-DE" sz="2000" dirty="0" smtClean="0"/>
              <a:t> </a:t>
            </a:r>
            <a:r>
              <a:rPr lang="de-DE" altLang="de-DE" sz="2000" dirty="0" err="1" smtClean="0"/>
              <a:t>gonadotoxins</a:t>
            </a:r>
            <a:r>
              <a:rPr lang="de-DE" altLang="de-DE" sz="2000" dirty="0" smtClean="0"/>
              <a:t> </a:t>
            </a:r>
            <a:r>
              <a:rPr lang="de-DE" altLang="de-DE" sz="2000" dirty="0" err="1" smtClean="0"/>
              <a:t>and</a:t>
            </a:r>
            <a:r>
              <a:rPr lang="de-DE" altLang="de-DE" sz="2000" dirty="0" smtClean="0"/>
              <a:t> </a:t>
            </a:r>
            <a:r>
              <a:rPr lang="de-DE" altLang="de-DE" sz="2000" dirty="0" err="1" smtClean="0"/>
              <a:t>hyperthermia</a:t>
            </a:r>
            <a:endParaRPr lang="de-DE" altLang="de-DE" sz="2000" dirty="0" smtClean="0"/>
          </a:p>
          <a:p>
            <a:pPr lvl="1" eaLnBrk="1" hangingPunct="1"/>
            <a:r>
              <a:rPr lang="de-DE" altLang="de-DE" sz="2000" dirty="0" smtClean="0"/>
              <a:t>E.g. </a:t>
            </a:r>
            <a:r>
              <a:rPr lang="de-DE" altLang="de-DE" sz="2000" dirty="0" err="1" smtClean="0"/>
              <a:t>quit</a:t>
            </a:r>
            <a:r>
              <a:rPr lang="de-DE" altLang="de-DE" sz="2000" dirty="0" smtClean="0"/>
              <a:t> </a:t>
            </a:r>
            <a:r>
              <a:rPr lang="de-DE" altLang="de-DE" sz="2000" dirty="0" err="1" smtClean="0"/>
              <a:t>smoking</a:t>
            </a:r>
            <a:r>
              <a:rPr lang="de-DE" altLang="de-DE" sz="2000" dirty="0" smtClean="0"/>
              <a:t>, hot-tubs, </a:t>
            </a:r>
            <a:r>
              <a:rPr lang="de-DE" altLang="de-DE" sz="2000" dirty="0" err="1" smtClean="0"/>
              <a:t>occupational</a:t>
            </a:r>
            <a:r>
              <a:rPr lang="de-DE" altLang="de-DE" sz="2000" dirty="0" smtClean="0"/>
              <a:t> </a:t>
            </a:r>
            <a:r>
              <a:rPr lang="de-DE" altLang="de-DE" sz="2000" dirty="0" err="1" smtClean="0"/>
              <a:t>hazards</a:t>
            </a:r>
            <a:endParaRPr lang="de-DE" altLang="de-DE" sz="2000" dirty="0" smtClean="0"/>
          </a:p>
          <a:p>
            <a:pPr eaLnBrk="1" hangingPunct="1"/>
            <a:r>
              <a:rPr lang="de-DE" altLang="de-DE" sz="2000" dirty="0" err="1" smtClean="0"/>
              <a:t>Antibiotics</a:t>
            </a:r>
            <a:r>
              <a:rPr lang="de-DE" altLang="de-DE" sz="2000" dirty="0" smtClean="0"/>
              <a:t> </a:t>
            </a:r>
            <a:r>
              <a:rPr lang="de-DE" altLang="de-DE" sz="2000" dirty="0" err="1" smtClean="0"/>
              <a:t>for</a:t>
            </a:r>
            <a:r>
              <a:rPr lang="de-DE" altLang="de-DE" sz="2000" dirty="0" smtClean="0"/>
              <a:t> </a:t>
            </a:r>
            <a:r>
              <a:rPr lang="de-DE" altLang="de-DE" sz="2000" dirty="0" err="1" smtClean="0"/>
              <a:t>semen</a:t>
            </a:r>
            <a:r>
              <a:rPr lang="de-DE" altLang="de-DE" sz="2000" dirty="0" smtClean="0"/>
              <a:t> </a:t>
            </a:r>
            <a:r>
              <a:rPr lang="de-DE" altLang="de-DE" sz="2000" dirty="0" err="1" smtClean="0"/>
              <a:t>or</a:t>
            </a:r>
            <a:r>
              <a:rPr lang="de-DE" altLang="de-DE" sz="2000" dirty="0" smtClean="0"/>
              <a:t> genital </a:t>
            </a:r>
            <a:r>
              <a:rPr lang="de-DE" altLang="de-DE" sz="2000" dirty="0" err="1" smtClean="0"/>
              <a:t>tract</a:t>
            </a:r>
            <a:r>
              <a:rPr lang="de-DE" altLang="de-DE" sz="2000" dirty="0" smtClean="0"/>
              <a:t> </a:t>
            </a:r>
            <a:r>
              <a:rPr lang="de-DE" altLang="de-DE" sz="2000" dirty="0" err="1" smtClean="0"/>
              <a:t>infection</a:t>
            </a:r>
            <a:r>
              <a:rPr lang="de-DE" altLang="de-DE" sz="2000" dirty="0" smtClean="0"/>
              <a:t> </a:t>
            </a:r>
          </a:p>
          <a:p>
            <a:pPr lvl="1" eaLnBrk="1" hangingPunct="1"/>
            <a:r>
              <a:rPr lang="de-DE" altLang="de-DE" sz="2000" dirty="0" err="1" smtClean="0"/>
              <a:t>Reduction</a:t>
            </a:r>
            <a:r>
              <a:rPr lang="de-DE" altLang="de-DE" sz="2000" dirty="0" smtClean="0"/>
              <a:t> of </a:t>
            </a:r>
            <a:r>
              <a:rPr lang="de-DE" altLang="de-DE" sz="2000" dirty="0" err="1" smtClean="0"/>
              <a:t>leukocytes</a:t>
            </a:r>
            <a:r>
              <a:rPr lang="de-DE" altLang="de-DE" sz="2000" dirty="0" smtClean="0"/>
              <a:t> in </a:t>
            </a:r>
            <a:r>
              <a:rPr lang="de-DE" altLang="de-DE" sz="2000" dirty="0" err="1" smtClean="0"/>
              <a:t>semen</a:t>
            </a:r>
            <a:r>
              <a:rPr lang="de-DE" altLang="de-DE" sz="2000" dirty="0" smtClean="0"/>
              <a:t> </a:t>
            </a:r>
            <a:r>
              <a:rPr lang="de-DE" altLang="de-DE" sz="2000" dirty="0" err="1" smtClean="0"/>
              <a:t>diminishes</a:t>
            </a:r>
            <a:r>
              <a:rPr lang="de-DE" altLang="de-DE" sz="2000" dirty="0" smtClean="0"/>
              <a:t> </a:t>
            </a:r>
            <a:r>
              <a:rPr lang="de-DE" altLang="de-DE" sz="2000" dirty="0" err="1" smtClean="0"/>
              <a:t>the</a:t>
            </a:r>
            <a:r>
              <a:rPr lang="de-DE" altLang="de-DE" sz="2000" dirty="0" smtClean="0"/>
              <a:t> </a:t>
            </a:r>
            <a:r>
              <a:rPr lang="de-DE" altLang="de-DE" sz="2000" dirty="0" err="1" smtClean="0"/>
              <a:t>main</a:t>
            </a:r>
            <a:r>
              <a:rPr lang="de-DE" altLang="de-DE" sz="2000" dirty="0" smtClean="0"/>
              <a:t> </a:t>
            </a:r>
            <a:r>
              <a:rPr lang="de-DE" altLang="de-DE" sz="2000" dirty="0" err="1" smtClean="0"/>
              <a:t>producers</a:t>
            </a:r>
            <a:r>
              <a:rPr lang="de-DE" altLang="de-DE" sz="2000" dirty="0" smtClean="0"/>
              <a:t> of ROS</a:t>
            </a:r>
          </a:p>
          <a:p>
            <a:pPr marL="342900" lvl="1" indent="-342900">
              <a:buFontTx/>
              <a:buChar char="•"/>
            </a:pPr>
            <a:r>
              <a:rPr lang="de-DE" altLang="de-DE" sz="2000" dirty="0" err="1" smtClean="0">
                <a:solidFill>
                  <a:srgbClr val="00B0F0"/>
                </a:solidFill>
              </a:rPr>
              <a:t>Reduction</a:t>
            </a:r>
            <a:r>
              <a:rPr lang="de-DE" altLang="de-DE" sz="2000" dirty="0" smtClean="0">
                <a:solidFill>
                  <a:srgbClr val="00B0F0"/>
                </a:solidFill>
              </a:rPr>
              <a:t> </a:t>
            </a:r>
            <a:r>
              <a:rPr lang="de-DE" altLang="de-DE" sz="2000" dirty="0">
                <a:solidFill>
                  <a:srgbClr val="00B0F0"/>
                </a:solidFill>
              </a:rPr>
              <a:t>of </a:t>
            </a:r>
            <a:r>
              <a:rPr lang="de-DE" altLang="de-DE" sz="2000" dirty="0" err="1">
                <a:solidFill>
                  <a:srgbClr val="00B0F0"/>
                </a:solidFill>
              </a:rPr>
              <a:t>abacterial</a:t>
            </a:r>
            <a:r>
              <a:rPr lang="de-DE" altLang="de-DE" sz="2000" dirty="0">
                <a:solidFill>
                  <a:srgbClr val="00B0F0"/>
                </a:solidFill>
              </a:rPr>
              <a:t> </a:t>
            </a:r>
            <a:r>
              <a:rPr lang="de-DE" altLang="de-DE" sz="2000" dirty="0" err="1" smtClean="0">
                <a:solidFill>
                  <a:srgbClr val="00B0F0"/>
                </a:solidFill>
              </a:rPr>
              <a:t>inflammation</a:t>
            </a:r>
            <a:r>
              <a:rPr lang="de-DE" altLang="de-DE" sz="2000" dirty="0" smtClean="0">
                <a:solidFill>
                  <a:srgbClr val="00B0F0"/>
                </a:solidFill>
              </a:rPr>
              <a:t>:-e.g. </a:t>
            </a:r>
            <a:r>
              <a:rPr lang="de-DE" altLang="de-DE" sz="2000" dirty="0" err="1" smtClean="0">
                <a:solidFill>
                  <a:srgbClr val="00B0F0"/>
                </a:solidFill>
              </a:rPr>
              <a:t>lycopene</a:t>
            </a:r>
            <a:r>
              <a:rPr lang="de-DE" altLang="de-DE" sz="2000" dirty="0" smtClean="0">
                <a:solidFill>
                  <a:srgbClr val="00B0F0"/>
                </a:solidFill>
              </a:rPr>
              <a:t> (</a:t>
            </a:r>
            <a:r>
              <a:rPr lang="de-DE" altLang="de-DE" sz="2000" dirty="0" err="1" smtClean="0">
                <a:solidFill>
                  <a:srgbClr val="00B0F0"/>
                </a:solidFill>
              </a:rPr>
              <a:t>antiinflam</a:t>
            </a:r>
            <a:r>
              <a:rPr lang="de-DE" altLang="de-DE" sz="2000" dirty="0" smtClean="0">
                <a:solidFill>
                  <a:srgbClr val="00B0F0"/>
                </a:solidFill>
              </a:rPr>
              <a:t>. </a:t>
            </a:r>
            <a:r>
              <a:rPr lang="de-DE" altLang="de-DE" sz="2000" dirty="0" err="1">
                <a:solidFill>
                  <a:srgbClr val="00B0F0"/>
                </a:solidFill>
              </a:rPr>
              <a:t>f</a:t>
            </a:r>
            <a:r>
              <a:rPr lang="de-DE" altLang="de-DE" sz="2000" dirty="0" err="1" smtClean="0">
                <a:solidFill>
                  <a:srgbClr val="00B0F0"/>
                </a:solidFill>
              </a:rPr>
              <a:t>eature</a:t>
            </a:r>
            <a:r>
              <a:rPr lang="de-DE" altLang="de-DE" sz="2000" dirty="0" smtClean="0">
                <a:solidFill>
                  <a:srgbClr val="00B0F0"/>
                </a:solidFill>
              </a:rPr>
              <a:t>)</a:t>
            </a:r>
            <a:endParaRPr lang="de-DE" altLang="de-DE" sz="2000" dirty="0">
              <a:solidFill>
                <a:srgbClr val="00B0F0"/>
              </a:solidFill>
            </a:endParaRPr>
          </a:p>
          <a:p>
            <a:r>
              <a:rPr lang="de-DE" altLang="de-DE" sz="2000" dirty="0" err="1" smtClean="0">
                <a:solidFill>
                  <a:srgbClr val="00B0F0"/>
                </a:solidFill>
              </a:rPr>
              <a:t>Improvement</a:t>
            </a:r>
            <a:r>
              <a:rPr lang="de-DE" altLang="de-DE" sz="2000" dirty="0" smtClean="0">
                <a:solidFill>
                  <a:srgbClr val="00B0F0"/>
                </a:solidFill>
              </a:rPr>
              <a:t> </a:t>
            </a:r>
            <a:r>
              <a:rPr lang="de-DE" altLang="de-DE" sz="2000" dirty="0" err="1" smtClean="0">
                <a:solidFill>
                  <a:srgbClr val="00B0F0"/>
                </a:solidFill>
              </a:rPr>
              <a:t>of</a:t>
            </a:r>
            <a:r>
              <a:rPr lang="de-DE" altLang="de-DE" sz="2000" dirty="0" smtClean="0">
                <a:solidFill>
                  <a:srgbClr val="00B0F0"/>
                </a:solidFill>
              </a:rPr>
              <a:t> </a:t>
            </a:r>
            <a:r>
              <a:rPr lang="de-DE" altLang="de-DE" sz="2000" dirty="0" err="1" smtClean="0">
                <a:solidFill>
                  <a:srgbClr val="00B0F0"/>
                </a:solidFill>
              </a:rPr>
              <a:t>blood</a:t>
            </a:r>
            <a:r>
              <a:rPr lang="de-DE" altLang="de-DE" sz="2000" dirty="0" smtClean="0">
                <a:solidFill>
                  <a:srgbClr val="00B0F0"/>
                </a:solidFill>
              </a:rPr>
              <a:t> </a:t>
            </a:r>
            <a:r>
              <a:rPr lang="de-DE" altLang="de-DE" sz="2000" dirty="0" err="1" smtClean="0">
                <a:solidFill>
                  <a:srgbClr val="00B0F0"/>
                </a:solidFill>
              </a:rPr>
              <a:t>flow</a:t>
            </a:r>
            <a:r>
              <a:rPr lang="de-DE" altLang="de-DE" sz="2000" dirty="0">
                <a:solidFill>
                  <a:srgbClr val="00B0F0"/>
                </a:solidFill>
              </a:rPr>
              <a:t>-</a:t>
            </a:r>
            <a:r>
              <a:rPr lang="de-DE" altLang="de-DE" sz="2000" dirty="0" smtClean="0">
                <a:solidFill>
                  <a:srgbClr val="00B0F0"/>
                </a:solidFill>
              </a:rPr>
              <a:t> e.g. l- </a:t>
            </a:r>
            <a:r>
              <a:rPr lang="de-DE" altLang="de-DE" sz="2000" dirty="0" err="1" smtClean="0">
                <a:solidFill>
                  <a:srgbClr val="00B0F0"/>
                </a:solidFill>
              </a:rPr>
              <a:t>citrullin</a:t>
            </a:r>
            <a:r>
              <a:rPr lang="de-DE" altLang="de-DE" sz="2000" dirty="0" smtClean="0">
                <a:solidFill>
                  <a:srgbClr val="00B0F0"/>
                </a:solidFill>
              </a:rPr>
              <a:t> ( </a:t>
            </a:r>
            <a:r>
              <a:rPr lang="de-DE" altLang="de-DE" sz="2000" dirty="0" err="1" smtClean="0">
                <a:solidFill>
                  <a:srgbClr val="00B0F0"/>
                </a:solidFill>
              </a:rPr>
              <a:t>precursor</a:t>
            </a:r>
            <a:r>
              <a:rPr lang="de-DE" altLang="de-DE" sz="2000" dirty="0" smtClean="0">
                <a:solidFill>
                  <a:srgbClr val="00B0F0"/>
                </a:solidFill>
              </a:rPr>
              <a:t> </a:t>
            </a:r>
            <a:r>
              <a:rPr lang="de-DE" altLang="de-DE" sz="2000" dirty="0" err="1" smtClean="0">
                <a:solidFill>
                  <a:srgbClr val="00B0F0"/>
                </a:solidFill>
              </a:rPr>
              <a:t>of</a:t>
            </a:r>
            <a:r>
              <a:rPr lang="de-DE" altLang="de-DE" sz="2000" dirty="0" smtClean="0">
                <a:solidFill>
                  <a:srgbClr val="00B0F0"/>
                </a:solidFill>
              </a:rPr>
              <a:t> l-arginine -NO </a:t>
            </a:r>
            <a:r>
              <a:rPr lang="de-DE" altLang="de-DE" sz="2000" dirty="0" err="1" smtClean="0">
                <a:solidFill>
                  <a:srgbClr val="00B0F0"/>
                </a:solidFill>
              </a:rPr>
              <a:t>donator</a:t>
            </a:r>
            <a:r>
              <a:rPr lang="de-DE" altLang="de-DE" sz="2000" dirty="0" smtClean="0">
                <a:solidFill>
                  <a:srgbClr val="00B0F0"/>
                </a:solidFill>
              </a:rPr>
              <a:t>)</a:t>
            </a:r>
          </a:p>
          <a:p>
            <a:r>
              <a:rPr lang="de-DE" altLang="de-DE" sz="2000" dirty="0" err="1" smtClean="0">
                <a:solidFill>
                  <a:srgbClr val="00B0F0"/>
                </a:solidFill>
              </a:rPr>
              <a:t>Improvement</a:t>
            </a:r>
            <a:r>
              <a:rPr lang="de-DE" altLang="de-DE" sz="2000" dirty="0" smtClean="0">
                <a:solidFill>
                  <a:srgbClr val="00B0F0"/>
                </a:solidFill>
              </a:rPr>
              <a:t> of antioxidative </a:t>
            </a:r>
            <a:r>
              <a:rPr lang="de-DE" altLang="de-DE" sz="2000" dirty="0" err="1" smtClean="0">
                <a:solidFill>
                  <a:srgbClr val="00B0F0"/>
                </a:solidFill>
              </a:rPr>
              <a:t>enzyme</a:t>
            </a:r>
            <a:r>
              <a:rPr lang="de-DE" altLang="de-DE" sz="2000" dirty="0" smtClean="0">
                <a:solidFill>
                  <a:srgbClr val="00B0F0"/>
                </a:solidFill>
              </a:rPr>
              <a:t> </a:t>
            </a:r>
            <a:r>
              <a:rPr lang="de-DE" altLang="de-DE" sz="2000" dirty="0" err="1" smtClean="0">
                <a:solidFill>
                  <a:srgbClr val="00B0F0"/>
                </a:solidFill>
              </a:rPr>
              <a:t>activity</a:t>
            </a:r>
            <a:r>
              <a:rPr lang="de-DE" altLang="de-DE" sz="2000" dirty="0">
                <a:solidFill>
                  <a:srgbClr val="00B0F0"/>
                </a:solidFill>
              </a:rPr>
              <a:t>-</a:t>
            </a:r>
            <a:r>
              <a:rPr lang="de-DE" altLang="de-DE" sz="2000" dirty="0" smtClean="0">
                <a:solidFill>
                  <a:srgbClr val="00B0F0"/>
                </a:solidFill>
              </a:rPr>
              <a:t>  e.g. </a:t>
            </a:r>
            <a:r>
              <a:rPr lang="de-DE" altLang="de-DE" sz="2000" dirty="0" err="1" smtClean="0">
                <a:solidFill>
                  <a:srgbClr val="00B0F0"/>
                </a:solidFill>
              </a:rPr>
              <a:t>zinc</a:t>
            </a:r>
            <a:r>
              <a:rPr lang="de-DE" altLang="de-DE" sz="2000" dirty="0" smtClean="0">
                <a:solidFill>
                  <a:srgbClr val="00B0F0"/>
                </a:solidFill>
              </a:rPr>
              <a:t>, </a:t>
            </a:r>
            <a:r>
              <a:rPr lang="de-DE" altLang="de-DE" sz="2000" dirty="0" err="1" smtClean="0">
                <a:solidFill>
                  <a:srgbClr val="00B0F0"/>
                </a:solidFill>
              </a:rPr>
              <a:t>selenium</a:t>
            </a:r>
            <a:r>
              <a:rPr lang="de-DE" altLang="de-DE" sz="2000" dirty="0" smtClean="0">
                <a:solidFill>
                  <a:srgbClr val="00B0F0"/>
                </a:solidFill>
              </a:rPr>
              <a:t> </a:t>
            </a:r>
            <a:r>
              <a:rPr lang="de-DE" altLang="de-DE" sz="2000" dirty="0" err="1" smtClean="0">
                <a:solidFill>
                  <a:srgbClr val="00B0F0"/>
                </a:solidFill>
              </a:rPr>
              <a:t>improving</a:t>
            </a:r>
            <a:r>
              <a:rPr lang="de-DE" altLang="de-DE" sz="2000" dirty="0" smtClean="0">
                <a:solidFill>
                  <a:srgbClr val="00B0F0"/>
                </a:solidFill>
              </a:rPr>
              <a:t> the </a:t>
            </a:r>
            <a:r>
              <a:rPr lang="de-DE" altLang="de-DE" sz="2000" dirty="0" err="1" smtClean="0">
                <a:solidFill>
                  <a:srgbClr val="00B0F0"/>
                </a:solidFill>
              </a:rPr>
              <a:t>gluthation</a:t>
            </a:r>
            <a:r>
              <a:rPr lang="de-DE" altLang="de-DE" sz="2000" dirty="0" smtClean="0">
                <a:solidFill>
                  <a:srgbClr val="00B0F0"/>
                </a:solidFill>
              </a:rPr>
              <a:t>-</a:t>
            </a:r>
            <a:r>
              <a:rPr lang="de-DE" altLang="de-DE" sz="2000" dirty="0" err="1" smtClean="0">
                <a:solidFill>
                  <a:srgbClr val="00B0F0"/>
                </a:solidFill>
              </a:rPr>
              <a:t>peroxidase</a:t>
            </a:r>
            <a:r>
              <a:rPr lang="de-DE" altLang="de-DE" sz="2000" dirty="0" smtClean="0">
                <a:solidFill>
                  <a:srgbClr val="00B0F0"/>
                </a:solidFill>
              </a:rPr>
              <a:t>-enzyme-</a:t>
            </a:r>
            <a:r>
              <a:rPr lang="de-DE" altLang="de-DE" sz="2000" dirty="0" err="1" smtClean="0">
                <a:solidFill>
                  <a:srgbClr val="00B0F0"/>
                </a:solidFill>
              </a:rPr>
              <a:t>activity</a:t>
            </a:r>
            <a:r>
              <a:rPr lang="de-DE" altLang="de-DE" sz="2000" dirty="0" smtClean="0">
                <a:solidFill>
                  <a:srgbClr val="00B0F0"/>
                </a:solidFill>
              </a:rPr>
              <a:t> </a:t>
            </a:r>
          </a:p>
          <a:p>
            <a:r>
              <a:rPr lang="de-DE" altLang="de-DE" sz="2000" dirty="0" err="1" smtClean="0">
                <a:solidFill>
                  <a:srgbClr val="00B0F0"/>
                </a:solidFill>
              </a:rPr>
              <a:t>Improvement</a:t>
            </a:r>
            <a:r>
              <a:rPr lang="de-DE" altLang="de-DE" sz="2000" dirty="0" smtClean="0">
                <a:solidFill>
                  <a:srgbClr val="00B0F0"/>
                </a:solidFill>
              </a:rPr>
              <a:t> of </a:t>
            </a:r>
            <a:r>
              <a:rPr lang="de-DE" altLang="de-DE" sz="2000" dirty="0" err="1" smtClean="0">
                <a:solidFill>
                  <a:srgbClr val="00B0F0"/>
                </a:solidFill>
              </a:rPr>
              <a:t>mitochondrial</a:t>
            </a:r>
            <a:r>
              <a:rPr lang="de-DE" altLang="de-DE" sz="2000" dirty="0" smtClean="0">
                <a:solidFill>
                  <a:srgbClr val="00B0F0"/>
                </a:solidFill>
              </a:rPr>
              <a:t> </a:t>
            </a:r>
            <a:r>
              <a:rPr lang="de-DE" altLang="de-DE" sz="2000" dirty="0" err="1" smtClean="0">
                <a:solidFill>
                  <a:srgbClr val="00B0F0"/>
                </a:solidFill>
              </a:rPr>
              <a:t>funtion</a:t>
            </a:r>
            <a:r>
              <a:rPr lang="de-DE" altLang="de-DE" sz="2000" dirty="0" smtClean="0">
                <a:solidFill>
                  <a:srgbClr val="00B0F0"/>
                </a:solidFill>
              </a:rPr>
              <a:t>- e.g. </a:t>
            </a:r>
            <a:r>
              <a:rPr lang="de-DE" altLang="de-DE" sz="2000" dirty="0" err="1" smtClean="0">
                <a:solidFill>
                  <a:srgbClr val="00B0F0"/>
                </a:solidFill>
              </a:rPr>
              <a:t>coenzyme</a:t>
            </a:r>
            <a:r>
              <a:rPr lang="de-DE" altLang="de-DE" sz="2000" dirty="0" smtClean="0">
                <a:solidFill>
                  <a:srgbClr val="00B0F0"/>
                </a:solidFill>
              </a:rPr>
              <a:t> Q10, </a:t>
            </a:r>
            <a:r>
              <a:rPr lang="de-DE" altLang="de-DE" sz="2000" dirty="0">
                <a:solidFill>
                  <a:srgbClr val="00B0F0"/>
                </a:solidFill>
              </a:rPr>
              <a:t>l</a:t>
            </a:r>
            <a:r>
              <a:rPr lang="de-DE" altLang="de-DE" sz="2000" dirty="0" smtClean="0">
                <a:solidFill>
                  <a:srgbClr val="00B0F0"/>
                </a:solidFill>
              </a:rPr>
              <a:t>-</a:t>
            </a:r>
            <a:r>
              <a:rPr lang="de-DE" altLang="de-DE" sz="2000" dirty="0" err="1" smtClean="0">
                <a:solidFill>
                  <a:srgbClr val="00B0F0"/>
                </a:solidFill>
              </a:rPr>
              <a:t>carnitin</a:t>
            </a:r>
            <a:endParaRPr lang="de-DE" altLang="de-DE" sz="2000" dirty="0"/>
          </a:p>
          <a:p>
            <a:r>
              <a:rPr lang="de-DE" altLang="de-DE" sz="2000" dirty="0" err="1" smtClean="0">
                <a:solidFill>
                  <a:srgbClr val="00B0F0"/>
                </a:solidFill>
              </a:rPr>
              <a:t>Distinct</a:t>
            </a:r>
            <a:r>
              <a:rPr lang="de-DE" altLang="de-DE" sz="2000" dirty="0" smtClean="0">
                <a:solidFill>
                  <a:srgbClr val="00B0F0"/>
                </a:solidFill>
              </a:rPr>
              <a:t> </a:t>
            </a:r>
            <a:r>
              <a:rPr lang="de-DE" altLang="de-DE" sz="2000" dirty="0" err="1" smtClean="0">
                <a:solidFill>
                  <a:srgbClr val="00B0F0"/>
                </a:solidFill>
              </a:rPr>
              <a:t>antioxidative</a:t>
            </a:r>
            <a:r>
              <a:rPr lang="de-DE" altLang="de-DE" sz="2000" dirty="0" smtClean="0">
                <a:solidFill>
                  <a:srgbClr val="00B0F0"/>
                </a:solidFill>
              </a:rPr>
              <a:t> </a:t>
            </a:r>
            <a:r>
              <a:rPr lang="de-DE" altLang="de-DE" sz="2000" dirty="0" err="1" smtClean="0">
                <a:solidFill>
                  <a:srgbClr val="00B0F0"/>
                </a:solidFill>
              </a:rPr>
              <a:t>supplementation</a:t>
            </a:r>
            <a:r>
              <a:rPr lang="de-DE" altLang="de-DE" sz="2000" dirty="0">
                <a:solidFill>
                  <a:srgbClr val="00B0F0"/>
                </a:solidFill>
              </a:rPr>
              <a:t>-</a:t>
            </a:r>
            <a:r>
              <a:rPr lang="de-DE" altLang="de-DE" sz="2000" dirty="0" smtClean="0">
                <a:solidFill>
                  <a:srgbClr val="00B0F0"/>
                </a:solidFill>
              </a:rPr>
              <a:t> e.g. </a:t>
            </a:r>
            <a:r>
              <a:rPr lang="de-DE" altLang="de-DE" sz="2000" dirty="0" err="1" smtClean="0">
                <a:solidFill>
                  <a:srgbClr val="00B0F0"/>
                </a:solidFill>
              </a:rPr>
              <a:t>Vit</a:t>
            </a:r>
            <a:r>
              <a:rPr lang="de-DE" altLang="de-DE" sz="2000" dirty="0" smtClean="0">
                <a:solidFill>
                  <a:srgbClr val="00B0F0"/>
                </a:solidFill>
              </a:rPr>
              <a:t> C, </a:t>
            </a:r>
            <a:r>
              <a:rPr lang="de-DE" altLang="de-DE" sz="2000" dirty="0" err="1" smtClean="0">
                <a:solidFill>
                  <a:srgbClr val="00B0F0"/>
                </a:solidFill>
              </a:rPr>
              <a:t>Vit</a:t>
            </a:r>
            <a:r>
              <a:rPr lang="de-DE" altLang="de-DE" sz="2000" dirty="0" smtClean="0">
                <a:solidFill>
                  <a:srgbClr val="00B0F0"/>
                </a:solidFill>
              </a:rPr>
              <a:t> E, </a:t>
            </a:r>
            <a:r>
              <a:rPr lang="de-DE" altLang="de-DE" sz="2000" dirty="0" err="1" smtClean="0">
                <a:solidFill>
                  <a:srgbClr val="00B0F0"/>
                </a:solidFill>
              </a:rPr>
              <a:t>folic</a:t>
            </a:r>
            <a:r>
              <a:rPr lang="de-DE" altLang="de-DE" sz="2000" dirty="0" smtClean="0">
                <a:solidFill>
                  <a:srgbClr val="00B0F0"/>
                </a:solidFill>
              </a:rPr>
              <a:t> </a:t>
            </a:r>
            <a:r>
              <a:rPr lang="de-DE" altLang="de-DE" sz="2000" dirty="0" err="1" smtClean="0">
                <a:solidFill>
                  <a:srgbClr val="00B0F0"/>
                </a:solidFill>
              </a:rPr>
              <a:t>acid</a:t>
            </a:r>
            <a:r>
              <a:rPr lang="de-DE" altLang="de-DE" sz="2000" dirty="0" smtClean="0">
                <a:solidFill>
                  <a:srgbClr val="00B0F0"/>
                </a:solidFill>
              </a:rPr>
              <a:t>, </a:t>
            </a:r>
            <a:r>
              <a:rPr lang="de-DE" altLang="de-DE" sz="2000" dirty="0" err="1">
                <a:solidFill>
                  <a:srgbClr val="00B0F0"/>
                </a:solidFill>
              </a:rPr>
              <a:t>g</a:t>
            </a:r>
            <a:r>
              <a:rPr lang="de-DE" altLang="de-DE" sz="2000" dirty="0" err="1" smtClean="0">
                <a:solidFill>
                  <a:srgbClr val="00B0F0"/>
                </a:solidFill>
              </a:rPr>
              <a:t>lutathion</a:t>
            </a:r>
            <a:r>
              <a:rPr lang="de-DE" altLang="de-DE" sz="2000" dirty="0" smtClean="0">
                <a:solidFill>
                  <a:srgbClr val="00B0F0"/>
                </a:solidFill>
              </a:rPr>
              <a:t>, N-</a:t>
            </a:r>
            <a:r>
              <a:rPr lang="de-DE" altLang="de-DE" sz="2000" dirty="0" err="1" smtClean="0">
                <a:solidFill>
                  <a:srgbClr val="00B0F0"/>
                </a:solidFill>
              </a:rPr>
              <a:t>acetyl</a:t>
            </a:r>
            <a:r>
              <a:rPr lang="de-DE" altLang="de-DE" sz="2000" dirty="0" smtClean="0">
                <a:solidFill>
                  <a:srgbClr val="00B0F0"/>
                </a:solidFill>
              </a:rPr>
              <a:t>-</a:t>
            </a:r>
            <a:r>
              <a:rPr lang="de-DE" altLang="de-DE" sz="2000" dirty="0" err="1" smtClean="0">
                <a:solidFill>
                  <a:srgbClr val="00B0F0"/>
                </a:solidFill>
              </a:rPr>
              <a:t>cysteine</a:t>
            </a:r>
            <a:r>
              <a:rPr lang="de-DE" altLang="de-DE" sz="2000" dirty="0" smtClean="0">
                <a:solidFill>
                  <a:srgbClr val="00B0F0"/>
                </a:solidFill>
              </a:rPr>
              <a:t>  </a:t>
            </a:r>
            <a:r>
              <a:rPr lang="de-DE" altLang="de-DE" sz="2000" dirty="0" err="1" smtClean="0">
                <a:solidFill>
                  <a:srgbClr val="00B0F0"/>
                </a:solidFill>
              </a:rPr>
              <a:t>as</a:t>
            </a:r>
            <a:r>
              <a:rPr lang="de-DE" altLang="de-DE" sz="2000" dirty="0" smtClean="0">
                <a:solidFill>
                  <a:srgbClr val="00B0F0"/>
                </a:solidFill>
              </a:rPr>
              <a:t> </a:t>
            </a:r>
            <a:r>
              <a:rPr lang="de-DE" altLang="de-DE" sz="2000" dirty="0" err="1" smtClean="0">
                <a:solidFill>
                  <a:srgbClr val="00B0F0"/>
                </a:solidFill>
              </a:rPr>
              <a:t>precursor</a:t>
            </a:r>
            <a:r>
              <a:rPr lang="de-DE" altLang="de-DE" sz="2000" dirty="0" smtClean="0">
                <a:solidFill>
                  <a:srgbClr val="00B0F0"/>
                </a:solidFill>
              </a:rPr>
              <a:t> </a:t>
            </a:r>
            <a:r>
              <a:rPr lang="de-DE" altLang="de-DE" sz="2000" dirty="0" err="1" smtClean="0">
                <a:solidFill>
                  <a:srgbClr val="00B0F0"/>
                </a:solidFill>
              </a:rPr>
              <a:t>of</a:t>
            </a:r>
            <a:r>
              <a:rPr lang="de-DE" altLang="de-DE" sz="2000" dirty="0" smtClean="0">
                <a:solidFill>
                  <a:srgbClr val="00B0F0"/>
                </a:solidFill>
              </a:rPr>
              <a:t> </a:t>
            </a:r>
            <a:r>
              <a:rPr lang="de-DE" altLang="de-DE" sz="2000" dirty="0" err="1" smtClean="0">
                <a:solidFill>
                  <a:srgbClr val="00B0F0"/>
                </a:solidFill>
              </a:rPr>
              <a:t>glutathione</a:t>
            </a:r>
            <a:endParaRPr lang="de-DE" altLang="de-DE" sz="2000" dirty="0" smtClean="0">
              <a:solidFill>
                <a:srgbClr val="00B0F0"/>
              </a:solidFill>
            </a:endParaRPr>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79388" y="1268413"/>
            <a:ext cx="8534400" cy="5416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lnSpc>
                <a:spcPct val="150000"/>
              </a:lnSpc>
              <a:spcBef>
                <a:spcPct val="50000"/>
              </a:spcBef>
              <a:buFontTx/>
              <a:buNone/>
            </a:pPr>
            <a:r>
              <a:rPr lang="en-US" altLang="de-DE" sz="2000" dirty="0" smtClean="0">
                <a:latin typeface="+mn-lt"/>
              </a:rPr>
              <a:t>IVF/ ICSI technique was first induced 1990. At </a:t>
            </a:r>
            <a:r>
              <a:rPr lang="en-US" altLang="de-DE" sz="2000" dirty="0">
                <a:latin typeface="+mn-lt"/>
              </a:rPr>
              <a:t>first, it was thought that the success rates of ICSI are not related to </a:t>
            </a:r>
            <a:r>
              <a:rPr lang="en-US" altLang="de-DE" sz="2000" dirty="0" smtClean="0">
                <a:latin typeface="+mn-lt"/>
              </a:rPr>
              <a:t>basic </a:t>
            </a:r>
            <a:r>
              <a:rPr lang="en-US" altLang="de-DE" sz="2000" dirty="0">
                <a:latin typeface="+mn-lt"/>
              </a:rPr>
              <a:t>semen parameters (</a:t>
            </a:r>
            <a:r>
              <a:rPr lang="en-US" altLang="de-DE" sz="2000" dirty="0" err="1">
                <a:latin typeface="+mn-lt"/>
              </a:rPr>
              <a:t>Kupler</a:t>
            </a:r>
            <a:r>
              <a:rPr lang="en-US" altLang="de-DE" sz="2000" dirty="0">
                <a:latin typeface="+mn-lt"/>
              </a:rPr>
              <a:t> 1995; Mansour 1995; Nagy 1995; </a:t>
            </a:r>
            <a:r>
              <a:rPr lang="en-US" altLang="de-DE" sz="2000" dirty="0" err="1">
                <a:latin typeface="+mn-lt"/>
              </a:rPr>
              <a:t>Svalander</a:t>
            </a:r>
            <a:r>
              <a:rPr lang="en-US" altLang="de-DE" sz="2000" dirty="0">
                <a:latin typeface="+mn-lt"/>
              </a:rPr>
              <a:t> 1996).</a:t>
            </a:r>
          </a:p>
          <a:p>
            <a:pPr>
              <a:spcBef>
                <a:spcPct val="50000"/>
              </a:spcBef>
              <a:buFontTx/>
              <a:buNone/>
            </a:pPr>
            <a:endParaRPr lang="en-US" altLang="de-DE" sz="2000" dirty="0">
              <a:latin typeface="+mn-lt"/>
            </a:endParaRPr>
          </a:p>
          <a:p>
            <a:pPr>
              <a:spcBef>
                <a:spcPct val="50000"/>
              </a:spcBef>
              <a:buFontTx/>
              <a:buNone/>
            </a:pPr>
            <a:r>
              <a:rPr lang="en-US" altLang="de-DE" sz="2000" b="1" u="sng" dirty="0">
                <a:latin typeface="+mn-lt"/>
              </a:rPr>
              <a:t>however:</a:t>
            </a:r>
          </a:p>
          <a:p>
            <a:pPr>
              <a:spcBef>
                <a:spcPct val="50000"/>
              </a:spcBef>
              <a:buFontTx/>
              <a:buNone/>
            </a:pPr>
            <a:endParaRPr lang="en-US" altLang="de-DE" sz="2000" b="1" u="sng" dirty="0">
              <a:latin typeface="+mn-lt"/>
            </a:endParaRPr>
          </a:p>
          <a:p>
            <a:pPr>
              <a:lnSpc>
                <a:spcPct val="150000"/>
              </a:lnSpc>
              <a:spcBef>
                <a:spcPct val="50000"/>
              </a:spcBef>
              <a:buFontTx/>
              <a:buNone/>
            </a:pPr>
            <a:r>
              <a:rPr lang="en-US" altLang="de-DE" sz="2000" dirty="0">
                <a:latin typeface="+mn-lt"/>
              </a:rPr>
              <a:t>In several cases of recurrent negative IVF results in conventional IVF and ICSI attempts the influence of the  </a:t>
            </a:r>
            <a:r>
              <a:rPr lang="en-US" altLang="de-DE" sz="2000" u="sng" dirty="0">
                <a:latin typeface="+mn-lt"/>
              </a:rPr>
              <a:t>“</a:t>
            </a:r>
            <a:r>
              <a:rPr lang="en-US" altLang="de-DE" sz="2000" b="1" u="sng" dirty="0">
                <a:latin typeface="+mn-lt"/>
              </a:rPr>
              <a:t>PATERNAL</a:t>
            </a:r>
            <a:r>
              <a:rPr lang="en-US" altLang="de-DE" sz="2000" b="1" dirty="0">
                <a:latin typeface="+mn-lt"/>
              </a:rPr>
              <a:t> </a:t>
            </a:r>
            <a:r>
              <a:rPr lang="en-US" altLang="de-DE" sz="2000" b="1" u="sng" dirty="0">
                <a:latin typeface="+mn-lt"/>
              </a:rPr>
              <a:t>Effect“</a:t>
            </a:r>
            <a:r>
              <a:rPr lang="en-US" altLang="de-DE" sz="2000" b="1" dirty="0">
                <a:latin typeface="+mn-lt"/>
              </a:rPr>
              <a:t> </a:t>
            </a:r>
            <a:r>
              <a:rPr lang="en-US" altLang="de-DE" sz="2000" dirty="0">
                <a:latin typeface="+mn-lt"/>
              </a:rPr>
              <a:t>on early embryogenesis was suggested as a reason for IVF failure. (</a:t>
            </a:r>
            <a:r>
              <a:rPr lang="en-US" altLang="de-DE" sz="2000" dirty="0" err="1">
                <a:latin typeface="+mn-lt"/>
              </a:rPr>
              <a:t>Vanderzwalmen</a:t>
            </a:r>
            <a:r>
              <a:rPr lang="en-US" altLang="de-DE" sz="2000" dirty="0">
                <a:latin typeface="+mn-lt"/>
              </a:rPr>
              <a:t> 1991; </a:t>
            </a:r>
            <a:r>
              <a:rPr lang="en-US" altLang="de-DE" sz="2000" dirty="0" err="1">
                <a:latin typeface="+mn-lt"/>
              </a:rPr>
              <a:t>Parinaud</a:t>
            </a:r>
            <a:r>
              <a:rPr lang="en-US" altLang="de-DE" sz="2000" dirty="0">
                <a:latin typeface="+mn-lt"/>
              </a:rPr>
              <a:t> 1993; </a:t>
            </a:r>
            <a:r>
              <a:rPr lang="en-US" altLang="de-DE" sz="2000" dirty="0" err="1">
                <a:latin typeface="+mn-lt"/>
              </a:rPr>
              <a:t>Shoukir</a:t>
            </a:r>
            <a:r>
              <a:rPr lang="en-US" altLang="de-DE" sz="2000" dirty="0">
                <a:latin typeface="+mn-lt"/>
              </a:rPr>
              <a:t> 1998; </a:t>
            </a:r>
            <a:r>
              <a:rPr lang="en-US" altLang="de-DE" sz="2000" dirty="0" err="1">
                <a:latin typeface="+mn-lt"/>
              </a:rPr>
              <a:t>Tesarik</a:t>
            </a:r>
            <a:r>
              <a:rPr lang="en-US" altLang="de-DE" sz="2000" dirty="0">
                <a:latin typeface="+mn-lt"/>
              </a:rPr>
              <a:t> 2004; 2005).</a:t>
            </a:r>
          </a:p>
          <a:p>
            <a:pPr>
              <a:spcBef>
                <a:spcPct val="50000"/>
              </a:spcBef>
              <a:buFontTx/>
              <a:buNone/>
            </a:pPr>
            <a:endParaRPr lang="de-DE" altLang="de-DE" sz="2400" dirty="0">
              <a:latin typeface="Arial" pitchFamily="34" charset="0"/>
            </a:endParaRPr>
          </a:p>
        </p:txBody>
      </p:sp>
      <p:sp>
        <p:nvSpPr>
          <p:cNvPr id="3"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xmlns="" val="210677398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188640"/>
            <a:ext cx="8229600" cy="1143000"/>
          </a:xfrm>
        </p:spPr>
        <p:txBody>
          <a:bodyPr/>
          <a:lstStyle/>
          <a:p>
            <a:pPr algn="r"/>
            <a:r>
              <a:rPr lang="de-DE" altLang="de-DE" sz="2400" dirty="0" smtClean="0">
                <a:solidFill>
                  <a:srgbClr val="00B0F0"/>
                </a:solidFill>
              </a:rPr>
              <a:t>Supplement </a:t>
            </a:r>
            <a:r>
              <a:rPr lang="de-DE" altLang="de-DE" sz="2400" dirty="0">
                <a:solidFill>
                  <a:srgbClr val="00B0F0"/>
                </a:solidFill>
              </a:rPr>
              <a:t>F</a:t>
            </a:r>
            <a:r>
              <a:rPr lang="de-DE" altLang="de-DE" sz="2400" dirty="0" smtClean="0">
                <a:solidFill>
                  <a:srgbClr val="00B0F0"/>
                </a:solidFill>
              </a:rPr>
              <a:t>acts</a:t>
            </a:r>
          </a:p>
        </p:txBody>
      </p:sp>
      <p:sp>
        <p:nvSpPr>
          <p:cNvPr id="26627" name="Inhaltsplatzhalter 2"/>
          <p:cNvSpPr>
            <a:spLocks noGrp="1"/>
          </p:cNvSpPr>
          <p:nvPr>
            <p:ph idx="1"/>
          </p:nvPr>
        </p:nvSpPr>
        <p:spPr>
          <a:xfrm>
            <a:off x="468313" y="1557338"/>
            <a:ext cx="8229600" cy="4525962"/>
          </a:xfrm>
        </p:spPr>
        <p:txBody>
          <a:bodyPr/>
          <a:lstStyle/>
          <a:p>
            <a:pPr marL="0" indent="0">
              <a:spcBef>
                <a:spcPct val="0"/>
              </a:spcBef>
              <a:buFontTx/>
              <a:buNone/>
            </a:pPr>
            <a:r>
              <a:rPr lang="de-DE" altLang="de-DE" sz="2400" smtClean="0">
                <a:latin typeface="Arial" pitchFamily="34" charset="0"/>
                <a:cs typeface="Arial" pitchFamily="34" charset="0"/>
              </a:rPr>
              <a:t>   </a:t>
            </a:r>
          </a:p>
        </p:txBody>
      </p:sp>
      <p:graphicFrame>
        <p:nvGraphicFramePr>
          <p:cNvPr id="7" name="Tabelle 6"/>
          <p:cNvGraphicFramePr>
            <a:graphicFrameLocks noGrp="1"/>
          </p:cNvGraphicFramePr>
          <p:nvPr>
            <p:extLst>
              <p:ext uri="{D42A27DB-BD31-4B8C-83A1-F6EECF244321}">
                <p14:modId xmlns:p14="http://schemas.microsoft.com/office/powerpoint/2010/main" xmlns="" val="4071163963"/>
              </p:ext>
            </p:extLst>
          </p:nvPr>
        </p:nvGraphicFramePr>
        <p:xfrm>
          <a:off x="1043609" y="1556794"/>
          <a:ext cx="6195391" cy="4176456"/>
        </p:xfrm>
        <a:graphic>
          <a:graphicData uri="http://schemas.openxmlformats.org/drawingml/2006/table">
            <a:tbl>
              <a:tblPr/>
              <a:tblGrid>
                <a:gridCol w="2675448"/>
                <a:gridCol w="2036617"/>
                <a:gridCol w="1483326"/>
              </a:tblGrid>
              <a:tr h="582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Book Antiqua" pitchFamily="18" charset="0"/>
                          <a:cs typeface="Times New Roman" pitchFamily="18" charset="0"/>
                        </a:rPr>
                        <a:t> </a:t>
                      </a:r>
                      <a:r>
                        <a:rPr kumimoji="0" lang="en-US" sz="1800" b="0" i="0" u="none" strike="noStrike" cap="none" normalizeH="0" baseline="0" dirty="0" err="1" smtClean="0">
                          <a:ln>
                            <a:noFill/>
                          </a:ln>
                          <a:solidFill>
                            <a:srgbClr val="000000"/>
                          </a:solidFill>
                          <a:effectLst/>
                          <a:latin typeface="Book Antiqua" pitchFamily="18" charset="0"/>
                          <a:cs typeface="Times New Roman" pitchFamily="18" charset="0"/>
                        </a:rPr>
                        <a:t>Fertilovit</a:t>
                      </a:r>
                      <a:r>
                        <a:rPr kumimoji="0" lang="en-US" sz="1800" b="0" i="0" u="none" strike="noStrike" cap="none" normalizeH="0" baseline="30000" dirty="0" err="1" smtClean="0">
                          <a:ln>
                            <a:noFill/>
                          </a:ln>
                          <a:solidFill>
                            <a:srgbClr val="000000"/>
                          </a:solidFill>
                          <a:effectLst/>
                          <a:latin typeface="Book Antiqua"/>
                          <a:cs typeface="Times New Roman" pitchFamily="18" charset="0"/>
                        </a:rPr>
                        <a:t>®</a:t>
                      </a:r>
                      <a:r>
                        <a:rPr kumimoji="0" lang="en-US" sz="1800" b="0" i="0" u="none" strike="noStrike" cap="none" normalizeH="0" baseline="0" dirty="0" err="1" smtClean="0">
                          <a:ln>
                            <a:noFill/>
                          </a:ln>
                          <a:solidFill>
                            <a:srgbClr val="000000"/>
                          </a:solidFill>
                          <a:effectLst/>
                          <a:latin typeface="Book Antiqua" pitchFamily="18" charset="0"/>
                          <a:cs typeface="Times New Roman" pitchFamily="18" charset="0"/>
                        </a:rPr>
                        <a:t>Mplus</a:t>
                      </a:r>
                      <a:endParaRPr kumimoji="0" lang="de-DE" sz="1800" b="0" i="0" u="none" strike="noStrike" cap="none" normalizeH="0" baseline="0" dirty="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Book Antiqua" pitchFamily="18" charset="0"/>
                          <a:cs typeface="Times New Roman" pitchFamily="18" charset="0"/>
                        </a:rPr>
                        <a:t>Daily dose </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 RDA *</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Book Antiqua" pitchFamily="18" charset="0"/>
                          <a:cs typeface="Times New Roman" pitchFamily="18" charset="0"/>
                        </a:rPr>
                        <a:t>Vitamin C (</a:t>
                      </a:r>
                      <a:r>
                        <a:rPr kumimoji="0" lang="it-IT" sz="1400" b="0" i="0" u="none" strike="noStrike" cap="none" normalizeH="0" baseline="0" dirty="0" err="1" smtClean="0">
                          <a:ln>
                            <a:noFill/>
                          </a:ln>
                          <a:solidFill>
                            <a:srgbClr val="000000"/>
                          </a:solidFill>
                          <a:effectLst/>
                          <a:latin typeface="Book Antiqua" pitchFamily="18" charset="0"/>
                          <a:cs typeface="Times New Roman" pitchFamily="18" charset="0"/>
                        </a:rPr>
                        <a:t>sustained</a:t>
                      </a:r>
                      <a:r>
                        <a:rPr kumimoji="0" lang="it-IT" sz="1400" b="0" i="0" u="none" strike="noStrike" cap="none" normalizeH="0" baseline="0" dirty="0" smtClean="0">
                          <a:ln>
                            <a:noFill/>
                          </a:ln>
                          <a:solidFill>
                            <a:srgbClr val="000000"/>
                          </a:solidFill>
                          <a:effectLst/>
                          <a:latin typeface="Book Antiqua" pitchFamily="18" charset="0"/>
                          <a:cs typeface="Times New Roman" pitchFamily="18" charset="0"/>
                        </a:rPr>
                        <a:t> </a:t>
                      </a:r>
                      <a:r>
                        <a:rPr kumimoji="0" lang="it-IT" sz="1400" b="0" i="0" u="none" strike="noStrike" cap="none" normalizeH="0" baseline="0" dirty="0" err="1" smtClean="0">
                          <a:ln>
                            <a:noFill/>
                          </a:ln>
                          <a:solidFill>
                            <a:srgbClr val="000000"/>
                          </a:solidFill>
                          <a:effectLst/>
                          <a:latin typeface="Book Antiqua" pitchFamily="18" charset="0"/>
                          <a:cs typeface="Times New Roman" pitchFamily="18" charset="0"/>
                        </a:rPr>
                        <a:t>rel</a:t>
                      </a:r>
                      <a:r>
                        <a:rPr kumimoji="0" lang="it-IT" sz="1400" b="0" i="0" u="none" strike="noStrike" cap="none" normalizeH="0" baseline="0" dirty="0" smtClean="0">
                          <a:ln>
                            <a:noFill/>
                          </a:ln>
                          <a:solidFill>
                            <a:srgbClr val="000000"/>
                          </a:solidFill>
                          <a:effectLst/>
                          <a:latin typeface="Book Antiqua" pitchFamily="18" charset="0"/>
                          <a:cs typeface="Times New Roman" pitchFamily="18" charset="0"/>
                        </a:rPr>
                        <a:t>.) </a:t>
                      </a:r>
                      <a:endParaRPr kumimoji="0" lang="de-DE" sz="1400" b="0" i="0" u="none" strike="noStrike" cap="none" normalizeH="0" baseline="0" dirty="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100 mg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125</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Vitamin E   </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100 mg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833</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Folic acid </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500</a:t>
                      </a: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 </a:t>
                      </a: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µ</a:t>
                      </a: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250</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Zinc </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 25 mg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250</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rgbClr val="000000"/>
                          </a:solidFill>
                          <a:effectLst/>
                          <a:latin typeface="Book Antiqua" pitchFamily="18" charset="0"/>
                          <a:cs typeface="Times New Roman" pitchFamily="18" charset="0"/>
                        </a:rPr>
                        <a:t>Selenium</a:t>
                      </a:r>
                      <a:r>
                        <a:rPr kumimoji="0" lang="de-DE" sz="1400" b="0" i="0" u="none" strike="noStrike" cap="none" normalizeH="0" baseline="0" dirty="0" smtClean="0">
                          <a:ln>
                            <a:noFill/>
                          </a:ln>
                          <a:solidFill>
                            <a:srgbClr val="000000"/>
                          </a:solidFill>
                          <a:effectLst/>
                          <a:latin typeface="Book Antiqua" pitchFamily="18" charset="0"/>
                          <a:cs typeface="Times New Roman" pitchFamily="18" charset="0"/>
                        </a:rPr>
                        <a:t> </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100 </a:t>
                      </a:r>
                      <a:r>
                        <a:rPr kumimoji="0" lang="it-IT" sz="1400" b="0" i="0" u="none" strike="noStrike" cap="none" normalizeH="0" baseline="0" smtClean="0">
                          <a:ln>
                            <a:noFill/>
                          </a:ln>
                          <a:solidFill>
                            <a:srgbClr val="000000"/>
                          </a:solidFill>
                          <a:effectLst/>
                          <a:latin typeface="Book Antiqua" pitchFamily="18" charset="0"/>
                          <a:cs typeface="Times New Roman" pitchFamily="18" charset="0"/>
                        </a:rPr>
                        <a:t> </a:t>
                      </a: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µg</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182</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Book Antiqua" pitchFamily="18" charset="0"/>
                          <a:cs typeface="Times New Roman" pitchFamily="18" charset="0"/>
                        </a:rPr>
                        <a:t>L-citrulline</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300 mg</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L-carnitine</a:t>
                      </a:r>
                      <a:endParaRPr kumimoji="0" lang="de-DE" sz="1400" b="1" i="0" u="none" strike="noStrike" cap="none" normalizeH="0" baseline="0" smtClean="0">
                        <a:ln>
                          <a:noFill/>
                        </a:ln>
                        <a:solidFill>
                          <a:srgbClr val="FF0000"/>
                        </a:solidFill>
                        <a:effectLst/>
                        <a:latin typeface="Book Antiqua" pitchFamily="18" charset="0"/>
                        <a:ea typeface="Arial Unicode MS" pitchFamily="34" charset="-128"/>
                        <a:cs typeface="Arial Unicode MS" pitchFamily="34" charset="-128"/>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300 mg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N-acetyl-L-cysteine </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 </a:t>
                      </a: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50 mg</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Glutathione, red. </a:t>
                      </a:r>
                      <a:endParaRPr kumimoji="0" lang="de-DE" sz="14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rgbClr val="000000"/>
                          </a:solidFill>
                          <a:effectLst/>
                          <a:latin typeface="Book Antiqua" pitchFamily="18" charset="0"/>
                          <a:cs typeface="Times New Roman" pitchFamily="18" charset="0"/>
                        </a:rPr>
                        <a:t> </a:t>
                      </a: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50 mg</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Book Antiqua" pitchFamily="18" charset="0"/>
                          <a:cs typeface="Times New Roman" pitchFamily="18" charset="0"/>
                        </a:rPr>
                        <a:t>Coenzyme Q10 </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 15 mg</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Lycopene </a:t>
                      </a:r>
                      <a:endParaRPr kumimoji="0" lang="de-DE" sz="1400" b="1" i="0" u="none" strike="noStrike" cap="none" normalizeH="0" baseline="0" smtClean="0">
                        <a:ln>
                          <a:noFill/>
                        </a:ln>
                        <a:solidFill>
                          <a:srgbClr val="FF0000"/>
                        </a:solidFill>
                        <a:effectLst/>
                        <a:latin typeface="Book Antiqua" pitchFamily="18" charset="0"/>
                        <a:ea typeface="Arial Unicode MS" pitchFamily="34" charset="-128"/>
                        <a:cs typeface="Arial Unicode MS" pitchFamily="34" charset="-128"/>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  4 mg</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Book Antiqua" pitchFamily="18" charset="0"/>
                          <a:cs typeface="Times New Roman" pitchFamily="18" charset="0"/>
                        </a:rPr>
                        <a:t>-</a:t>
                      </a: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99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Book Antiqua" pitchFamily="18" charset="0"/>
                          <a:cs typeface="Times New Roman" pitchFamily="18" charset="0"/>
                        </a:rPr>
                        <a:t> </a:t>
                      </a:r>
                      <a:endParaRPr kumimoji="0" lang="de-DE" sz="12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8F9"/>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smtClean="0">
                          <a:ln>
                            <a:noFill/>
                          </a:ln>
                          <a:solidFill>
                            <a:srgbClr val="000000"/>
                          </a:solidFill>
                          <a:effectLst/>
                          <a:latin typeface="Book Antiqua" pitchFamily="18" charset="0"/>
                          <a:cs typeface="Times New Roman" pitchFamily="18" charset="0"/>
                        </a:rPr>
                        <a:t> </a:t>
                      </a:r>
                      <a:endParaRPr kumimoji="0" lang="de-DE" sz="1200" b="0" i="0" u="none" strike="noStrike" cap="none" normalizeH="0" baseline="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000" b="0" i="0" u="none" strike="noStrike" cap="none" normalizeH="0" baseline="0" dirty="0" smtClean="0">
                          <a:ln>
                            <a:noFill/>
                          </a:ln>
                          <a:solidFill>
                            <a:srgbClr val="000000"/>
                          </a:solidFill>
                          <a:effectLst/>
                          <a:latin typeface="Book Antiqua" pitchFamily="18" charset="0"/>
                          <a:cs typeface="Times New Roman" pitchFamily="18" charset="0"/>
                        </a:rPr>
                        <a:t> </a:t>
                      </a:r>
                      <a:endParaRPr kumimoji="0" lang="de-DE" sz="1200" b="0" i="0" u="none" strike="noStrike" cap="none" normalizeH="0" baseline="0" dirty="0" smtClean="0">
                        <a:ln>
                          <a:noFill/>
                        </a:ln>
                        <a:solidFill>
                          <a:srgbClr val="000000"/>
                        </a:solidFill>
                        <a:effectLst/>
                        <a:latin typeface="Book Antiqua" pitchFamily="18" charset="0"/>
                        <a:cs typeface="Times New Roman" pitchFamily="18" charset="0"/>
                      </a:endParaRPr>
                    </a:p>
                  </a:txBody>
                  <a:tcPr marL="44450" marR="444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6" name="Rectangle 1"/>
          <p:cNvSpPr>
            <a:spLocks noChangeArrowheads="1"/>
          </p:cNvSpPr>
          <p:nvPr/>
        </p:nvSpPr>
        <p:spPr bwMode="auto">
          <a:xfrm>
            <a:off x="3708400" y="5949950"/>
            <a:ext cx="5327650" cy="554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p>
            <a:pPr>
              <a:buFontTx/>
              <a:buChar char="•"/>
              <a:defRPr/>
            </a:pPr>
            <a:r>
              <a:rPr lang="en-GB" sz="1200" dirty="0">
                <a:latin typeface="+mn-lt"/>
                <a:ea typeface="Times New Roman" pitchFamily="18" charset="0"/>
                <a:cs typeface="Arial" pitchFamily="34" charset="0"/>
              </a:rPr>
              <a:t>% of recommended daily allowance (according to EU-guidelines)</a:t>
            </a:r>
            <a:r>
              <a:rPr lang="en-US" sz="1200" dirty="0">
                <a:latin typeface="+mn-lt"/>
                <a:ea typeface="Times New Roman" pitchFamily="18" charset="0"/>
                <a:cs typeface="Arial" pitchFamily="34" charset="0"/>
              </a:rPr>
              <a:t>	</a:t>
            </a:r>
            <a:endParaRPr lang="de-DE" sz="800" dirty="0">
              <a:latin typeface="+mn-lt"/>
              <a:cs typeface="Arial" pitchFamily="34" charset="0"/>
            </a:endParaRPr>
          </a:p>
          <a:p>
            <a:pPr eaLnBrk="0" hangingPunct="0">
              <a:defRPr/>
            </a:pPr>
            <a:endParaRPr lang="en-US" dirty="0">
              <a:latin typeface="+mn-lt"/>
              <a:cs typeface="Arial" pitchFamily="34" charset="0"/>
            </a:endParaRPr>
          </a:p>
        </p:txBody>
      </p:sp>
      <p:sp>
        <p:nvSpPr>
          <p:cNvPr id="8"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pPr algn="r"/>
            <a:r>
              <a:rPr lang="de-DE" altLang="de-DE" sz="2400" dirty="0" smtClean="0">
                <a:solidFill>
                  <a:srgbClr val="00B0F0"/>
                </a:solidFill>
              </a:rPr>
              <a:t>Can a </a:t>
            </a:r>
            <a:r>
              <a:rPr lang="de-DE" altLang="de-DE" sz="2400" dirty="0" err="1" smtClean="0">
                <a:solidFill>
                  <a:srgbClr val="00B0F0"/>
                </a:solidFill>
              </a:rPr>
              <a:t>supplemet</a:t>
            </a:r>
            <a:r>
              <a:rPr lang="de-DE" altLang="de-DE" sz="2400" dirty="0" smtClean="0">
                <a:solidFill>
                  <a:srgbClr val="00B0F0"/>
                </a:solidFill>
              </a:rPr>
              <a:t> </a:t>
            </a:r>
            <a:r>
              <a:rPr lang="de-DE" altLang="de-DE" sz="2400" dirty="0" err="1" smtClean="0">
                <a:solidFill>
                  <a:srgbClr val="00B0F0"/>
                </a:solidFill>
              </a:rPr>
              <a:t>improve</a:t>
            </a:r>
            <a:r>
              <a:rPr lang="de-DE" altLang="de-DE" sz="2400" dirty="0" smtClean="0">
                <a:solidFill>
                  <a:srgbClr val="00B0F0"/>
                </a:solidFill>
              </a:rPr>
              <a:t> </a:t>
            </a:r>
            <a:r>
              <a:rPr lang="de-DE" altLang="de-DE" sz="2400" dirty="0" err="1" smtClean="0">
                <a:solidFill>
                  <a:srgbClr val="00B0F0"/>
                </a:solidFill>
              </a:rPr>
              <a:t>sperm</a:t>
            </a:r>
            <a:r>
              <a:rPr lang="de-DE" altLang="de-DE" sz="2400" dirty="0" smtClean="0">
                <a:solidFill>
                  <a:srgbClr val="00B0F0"/>
                </a:solidFill>
              </a:rPr>
              <a:t> </a:t>
            </a:r>
            <a:br>
              <a:rPr lang="de-DE" altLang="de-DE" sz="2400" dirty="0" smtClean="0">
                <a:solidFill>
                  <a:srgbClr val="00B0F0"/>
                </a:solidFill>
              </a:rPr>
            </a:br>
            <a:r>
              <a:rPr lang="de-DE" altLang="de-DE" sz="2400" dirty="0" err="1" smtClean="0">
                <a:solidFill>
                  <a:srgbClr val="00B0F0"/>
                </a:solidFill>
              </a:rPr>
              <a:t>according</a:t>
            </a:r>
            <a:r>
              <a:rPr lang="de-DE" altLang="de-DE" sz="2400" dirty="0" smtClean="0">
                <a:solidFill>
                  <a:srgbClr val="00B0F0"/>
                </a:solidFill>
              </a:rPr>
              <a:t> </a:t>
            </a:r>
            <a:r>
              <a:rPr lang="de-DE" altLang="de-DE" sz="2400" dirty="0" err="1" smtClean="0">
                <a:solidFill>
                  <a:srgbClr val="00B0F0"/>
                </a:solidFill>
              </a:rPr>
              <a:t>to</a:t>
            </a:r>
            <a:r>
              <a:rPr lang="de-DE" altLang="de-DE" sz="2400" dirty="0" smtClean="0">
                <a:solidFill>
                  <a:srgbClr val="00B0F0"/>
                </a:solidFill>
              </a:rPr>
              <a:t> </a:t>
            </a:r>
            <a:r>
              <a:rPr lang="de-DE" altLang="de-DE" sz="2400" dirty="0" err="1" smtClean="0">
                <a:solidFill>
                  <a:srgbClr val="00B0F0"/>
                </a:solidFill>
              </a:rPr>
              <a:t>vacuolisation</a:t>
            </a:r>
            <a:r>
              <a:rPr lang="de-DE" altLang="de-DE" sz="2400" dirty="0" smtClean="0">
                <a:solidFill>
                  <a:srgbClr val="00B0F0"/>
                </a:solidFill>
              </a:rPr>
              <a:t> rate?</a:t>
            </a:r>
          </a:p>
        </p:txBody>
      </p:sp>
      <p:sp>
        <p:nvSpPr>
          <p:cNvPr id="3" name="Inhaltsplatzhalter 2"/>
          <p:cNvSpPr>
            <a:spLocks noGrp="1"/>
          </p:cNvSpPr>
          <p:nvPr>
            <p:ph idx="1"/>
          </p:nvPr>
        </p:nvSpPr>
        <p:spPr>
          <a:xfrm>
            <a:off x="179512" y="1341387"/>
            <a:ext cx="8856984" cy="5688013"/>
          </a:xfrm>
        </p:spPr>
        <p:txBody>
          <a:bodyPr>
            <a:noAutofit/>
          </a:bodyPr>
          <a:lstStyle/>
          <a:p>
            <a:pPr marL="0" indent="0">
              <a:buFontTx/>
              <a:buNone/>
              <a:defRPr/>
            </a:pPr>
            <a:r>
              <a:rPr lang="en-US" sz="1600" dirty="0" smtClean="0"/>
              <a:t> </a:t>
            </a:r>
            <a:endParaRPr lang="de-AT" sz="1600" dirty="0" smtClean="0"/>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1904" y="1268760"/>
            <a:ext cx="3908104" cy="51845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feld 1"/>
          <p:cNvSpPr txBox="1"/>
          <p:nvPr/>
        </p:nvSpPr>
        <p:spPr>
          <a:xfrm>
            <a:off x="323528" y="2204864"/>
            <a:ext cx="2088232" cy="830997"/>
          </a:xfrm>
          <a:prstGeom prst="rect">
            <a:avLst/>
          </a:prstGeom>
          <a:noFill/>
        </p:spPr>
        <p:txBody>
          <a:bodyPr wrap="square" rtlCol="0">
            <a:spAutoFit/>
          </a:bodyPr>
          <a:lstStyle/>
          <a:p>
            <a:r>
              <a:rPr lang="de-DE" sz="4800" dirty="0" smtClean="0">
                <a:solidFill>
                  <a:srgbClr val="00B0F0"/>
                </a:solidFill>
              </a:rPr>
              <a:t>Yes!</a:t>
            </a:r>
            <a:endParaRPr lang="de-DE" sz="4800" dirty="0">
              <a:solidFill>
                <a:srgbClr val="00B0F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pPr algn="r"/>
            <a:r>
              <a:rPr lang="de-DE" altLang="de-DE" sz="2400" dirty="0" smtClean="0">
                <a:solidFill>
                  <a:srgbClr val="00B0F0"/>
                </a:solidFill>
              </a:rPr>
              <a:t>Can a </a:t>
            </a:r>
            <a:r>
              <a:rPr lang="de-DE" altLang="de-DE" sz="2400" dirty="0">
                <a:solidFill>
                  <a:srgbClr val="00B0F0"/>
                </a:solidFill>
              </a:rPr>
              <a:t>S</a:t>
            </a:r>
            <a:r>
              <a:rPr lang="de-DE" altLang="de-DE" sz="2400" dirty="0" smtClean="0">
                <a:solidFill>
                  <a:srgbClr val="00B0F0"/>
                </a:solidFill>
              </a:rPr>
              <a:t>upplement also </a:t>
            </a:r>
            <a:br>
              <a:rPr lang="de-DE" altLang="de-DE" sz="2400" dirty="0" smtClean="0">
                <a:solidFill>
                  <a:srgbClr val="00B0F0"/>
                </a:solidFill>
              </a:rPr>
            </a:br>
            <a:r>
              <a:rPr lang="de-DE" altLang="de-DE" sz="2400" dirty="0" err="1">
                <a:solidFill>
                  <a:srgbClr val="00B0F0"/>
                </a:solidFill>
              </a:rPr>
              <a:t>I</a:t>
            </a:r>
            <a:r>
              <a:rPr lang="de-DE" altLang="de-DE" sz="2400" dirty="0" err="1" smtClean="0">
                <a:solidFill>
                  <a:srgbClr val="00B0F0"/>
                </a:solidFill>
              </a:rPr>
              <a:t>mprove</a:t>
            </a:r>
            <a:r>
              <a:rPr lang="de-DE" altLang="de-DE" sz="2400" dirty="0" smtClean="0">
                <a:solidFill>
                  <a:srgbClr val="00B0F0"/>
                </a:solidFill>
              </a:rPr>
              <a:t> </a:t>
            </a:r>
            <a:r>
              <a:rPr lang="de-DE" altLang="de-DE" sz="2400" dirty="0" err="1" smtClean="0">
                <a:solidFill>
                  <a:srgbClr val="00B0F0"/>
                </a:solidFill>
              </a:rPr>
              <a:t>Blastocyst</a:t>
            </a:r>
            <a:r>
              <a:rPr lang="de-DE" altLang="de-DE" sz="2400" dirty="0" smtClean="0">
                <a:solidFill>
                  <a:srgbClr val="00B0F0"/>
                </a:solidFill>
              </a:rPr>
              <a:t> </a:t>
            </a:r>
            <a:r>
              <a:rPr lang="de-DE" altLang="de-DE" sz="2400" dirty="0">
                <a:solidFill>
                  <a:srgbClr val="00B0F0"/>
                </a:solidFill>
              </a:rPr>
              <a:t>Q</a:t>
            </a:r>
            <a:r>
              <a:rPr lang="de-DE" altLang="de-DE" sz="2400" dirty="0" smtClean="0">
                <a:solidFill>
                  <a:srgbClr val="00B0F0"/>
                </a:solidFill>
              </a:rPr>
              <a:t>uality? </a:t>
            </a:r>
          </a:p>
        </p:txBody>
      </p:sp>
      <p:sp>
        <p:nvSpPr>
          <p:cNvPr id="3" name="Inhaltsplatzhalter 2"/>
          <p:cNvSpPr>
            <a:spLocks noGrp="1"/>
          </p:cNvSpPr>
          <p:nvPr>
            <p:ph idx="1"/>
          </p:nvPr>
        </p:nvSpPr>
        <p:spPr>
          <a:xfrm>
            <a:off x="179512" y="1341387"/>
            <a:ext cx="8856984" cy="5688013"/>
          </a:xfrm>
        </p:spPr>
        <p:txBody>
          <a:bodyPr>
            <a:noAutofit/>
          </a:bodyPr>
          <a:lstStyle/>
          <a:p>
            <a:pPr marL="0" indent="0">
              <a:buFontTx/>
              <a:buNone/>
              <a:defRPr/>
            </a:pPr>
            <a:r>
              <a:rPr lang="en-US" sz="1600" dirty="0" smtClean="0"/>
              <a:t>The semen analyses and IVF/IMSI treatment outcomes of 92 </a:t>
            </a:r>
            <a:r>
              <a:rPr lang="en-US" sz="1600" dirty="0" err="1" smtClean="0"/>
              <a:t>subfertile</a:t>
            </a:r>
            <a:r>
              <a:rPr lang="en-US" sz="1600" dirty="0" smtClean="0"/>
              <a:t> male IVF patients and their partners were evaluated in two separate treatment cycles. One cycle was performed with no supplementation, the second cycle with an antioxidant supplementation ( </a:t>
            </a:r>
            <a:r>
              <a:rPr lang="en-US" sz="1600" dirty="0" err="1" smtClean="0"/>
              <a:t>Fertilovit</a:t>
            </a:r>
            <a:r>
              <a:rPr lang="en-US" sz="1600" dirty="0" smtClean="0"/>
              <a:t> </a:t>
            </a:r>
            <a:r>
              <a:rPr lang="en-US" sz="1600" dirty="0" err="1" smtClean="0"/>
              <a:t>Mplus</a:t>
            </a:r>
            <a:r>
              <a:rPr lang="en-US" sz="1600" dirty="0" smtClean="0"/>
              <a:t>).  </a:t>
            </a:r>
          </a:p>
          <a:p>
            <a:pPr marL="0" indent="0">
              <a:buFontTx/>
              <a:buNone/>
              <a:defRPr/>
            </a:pPr>
            <a:r>
              <a:rPr lang="en-US" sz="1600" u="sng" dirty="0" smtClean="0"/>
              <a:t>Parameters analyzed with respect to semen quality: </a:t>
            </a:r>
          </a:p>
          <a:p>
            <a:pPr>
              <a:defRPr/>
            </a:pPr>
            <a:r>
              <a:rPr lang="en-US" sz="1600" dirty="0" smtClean="0"/>
              <a:t>Semen volume </a:t>
            </a:r>
          </a:p>
          <a:p>
            <a:pPr>
              <a:defRPr/>
            </a:pPr>
            <a:r>
              <a:rPr lang="en-US" sz="1600" dirty="0" smtClean="0"/>
              <a:t>Concentration</a:t>
            </a:r>
          </a:p>
          <a:p>
            <a:pPr>
              <a:defRPr/>
            </a:pPr>
            <a:r>
              <a:rPr lang="en-US" sz="1600" dirty="0" smtClean="0"/>
              <a:t>Motility  </a:t>
            </a:r>
          </a:p>
          <a:p>
            <a:pPr>
              <a:defRPr/>
            </a:pPr>
            <a:r>
              <a:rPr lang="en-US" sz="1600" dirty="0" smtClean="0"/>
              <a:t>Morphology according to MSOME (motile sperm organelle morphology examination)</a:t>
            </a:r>
          </a:p>
          <a:p>
            <a:pPr marL="0" indent="0">
              <a:buFontTx/>
              <a:buNone/>
              <a:defRPr/>
            </a:pPr>
            <a:r>
              <a:rPr lang="en-US" sz="1600" u="sng" dirty="0" smtClean="0"/>
              <a:t>Treatment outcome:</a:t>
            </a:r>
          </a:p>
          <a:p>
            <a:pPr>
              <a:defRPr/>
            </a:pPr>
            <a:r>
              <a:rPr lang="en-US" sz="1600" dirty="0" smtClean="0"/>
              <a:t>2PN</a:t>
            </a:r>
          </a:p>
          <a:p>
            <a:pPr>
              <a:defRPr/>
            </a:pPr>
            <a:r>
              <a:rPr lang="en-US" sz="1600" dirty="0" smtClean="0"/>
              <a:t>Blastocysts</a:t>
            </a:r>
          </a:p>
          <a:p>
            <a:pPr>
              <a:defRPr/>
            </a:pPr>
            <a:r>
              <a:rPr lang="en-US" sz="1600" dirty="0" smtClean="0"/>
              <a:t>Top-Blastocysts</a:t>
            </a:r>
          </a:p>
          <a:p>
            <a:pPr>
              <a:defRPr/>
            </a:pPr>
            <a:r>
              <a:rPr lang="en-US" sz="1600" dirty="0" smtClean="0"/>
              <a:t>Fertilization rate</a:t>
            </a:r>
          </a:p>
          <a:p>
            <a:pPr>
              <a:defRPr/>
            </a:pPr>
            <a:r>
              <a:rPr lang="en-US" sz="1600" dirty="0" smtClean="0"/>
              <a:t>Pregnancy rate</a:t>
            </a:r>
          </a:p>
          <a:p>
            <a:pPr>
              <a:defRPr/>
            </a:pPr>
            <a:r>
              <a:rPr lang="en-US" sz="1600" dirty="0" smtClean="0"/>
              <a:t>Ongoing pregnancy rate</a:t>
            </a:r>
          </a:p>
          <a:p>
            <a:pPr marL="0" indent="0">
              <a:buNone/>
              <a:defRPr/>
            </a:pPr>
            <a:endParaRPr lang="en-US" sz="1600" dirty="0"/>
          </a:p>
          <a:p>
            <a:pPr marL="0" indent="0">
              <a:buFontTx/>
              <a:buNone/>
              <a:defRPr/>
            </a:pPr>
            <a:r>
              <a:rPr lang="en-US" sz="1600" dirty="0" smtClean="0"/>
              <a:t>The Student’s </a:t>
            </a:r>
            <a:r>
              <a:rPr lang="en-US" sz="1600" i="1" dirty="0" smtClean="0"/>
              <a:t>t</a:t>
            </a:r>
            <a:r>
              <a:rPr lang="en-US" sz="1600" dirty="0" smtClean="0"/>
              <a:t>-test and chi square test were used to evaluate                                                           the significance of data.</a:t>
            </a:r>
            <a:endParaRPr lang="de-AT" sz="1600" dirty="0" smtClean="0"/>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pic>
        <p:nvPicPr>
          <p:cNvPr id="5" name="Picture 2" descr="http://rocktheseesaw.com/wp-content/uploads/2009/03/sperm-300x29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3649" y="3933056"/>
            <a:ext cx="2494275" cy="24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0090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z="2400" dirty="0" err="1" smtClean="0">
                <a:solidFill>
                  <a:srgbClr val="00B0F0"/>
                </a:solidFill>
              </a:rPr>
              <a:t>Results</a:t>
            </a:r>
            <a:r>
              <a:rPr lang="de-DE" sz="2400" dirty="0" smtClean="0">
                <a:solidFill>
                  <a:srgbClr val="00B0F0"/>
                </a:solidFill>
              </a:rPr>
              <a:t> </a:t>
            </a:r>
            <a:br>
              <a:rPr lang="de-DE" sz="2400" dirty="0" smtClean="0">
                <a:solidFill>
                  <a:srgbClr val="00B0F0"/>
                </a:solidFill>
              </a:rPr>
            </a:br>
            <a:r>
              <a:rPr lang="de-DE" sz="2400" dirty="0" smtClean="0">
                <a:solidFill>
                  <a:srgbClr val="00B0F0"/>
                </a:solidFill>
              </a:rPr>
              <a:t>– Semen Quality</a:t>
            </a:r>
            <a:endParaRPr lang="de-DE" sz="2400" dirty="0">
              <a:solidFill>
                <a:srgbClr val="00B0F0"/>
              </a:solidFill>
            </a:endParaRPr>
          </a:p>
        </p:txBody>
      </p:sp>
      <p:sp>
        <p:nvSpPr>
          <p:cNvPr id="6"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graphicFrame>
        <p:nvGraphicFramePr>
          <p:cNvPr id="3" name="Tabelle 2"/>
          <p:cNvGraphicFramePr>
            <a:graphicFrameLocks noGrp="1"/>
          </p:cNvGraphicFramePr>
          <p:nvPr>
            <p:extLst>
              <p:ext uri="{D42A27DB-BD31-4B8C-83A1-F6EECF244321}">
                <p14:modId xmlns:p14="http://schemas.microsoft.com/office/powerpoint/2010/main" xmlns="" val="2604645883"/>
              </p:ext>
            </p:extLst>
          </p:nvPr>
        </p:nvGraphicFramePr>
        <p:xfrm>
          <a:off x="154484" y="190722"/>
          <a:ext cx="5256584" cy="6131172"/>
        </p:xfrm>
        <a:graphic>
          <a:graphicData uri="http://schemas.openxmlformats.org/drawingml/2006/table">
            <a:tbl>
              <a:tblPr firstRow="1" firstCol="1" bandRow="1">
                <a:tableStyleId>{5C22544A-7EE6-4342-B048-85BDC9FD1C3A}</a:tableStyleId>
              </a:tblPr>
              <a:tblGrid>
                <a:gridCol w="1609312"/>
                <a:gridCol w="1428941"/>
                <a:gridCol w="1542684"/>
                <a:gridCol w="675647"/>
              </a:tblGrid>
              <a:tr h="466801">
                <a:tc>
                  <a:txBody>
                    <a:bodyPr/>
                    <a:lstStyle/>
                    <a:p>
                      <a:pPr>
                        <a:lnSpc>
                          <a:spcPct val="115000"/>
                        </a:lnSpc>
                      </a:pPr>
                      <a:endParaRPr lang="de-DE" sz="1000" b="1" dirty="0">
                        <a:effectLst/>
                        <a:latin typeface="Calibri"/>
                        <a:cs typeface="Times New Roman"/>
                      </a:endParaRPr>
                    </a:p>
                  </a:txBody>
                  <a:tcPr marL="38291" marR="38291" marT="0" marB="0"/>
                </a:tc>
                <a:tc>
                  <a:txBody>
                    <a:bodyPr/>
                    <a:lstStyle/>
                    <a:p>
                      <a:pPr>
                        <a:lnSpc>
                          <a:spcPct val="150000"/>
                        </a:lnSpc>
                        <a:spcAft>
                          <a:spcPts val="0"/>
                        </a:spcAft>
                      </a:pPr>
                      <a:r>
                        <a:rPr lang="en-US" sz="1000" b="1" dirty="0">
                          <a:solidFill>
                            <a:srgbClr val="0070C0"/>
                          </a:solidFill>
                          <a:effectLst/>
                        </a:rPr>
                        <a:t>First cycle </a:t>
                      </a:r>
                      <a:r>
                        <a:rPr lang="en-US" sz="1000" b="1" kern="1200" dirty="0">
                          <a:solidFill>
                            <a:srgbClr val="0070C0"/>
                          </a:solidFill>
                          <a:effectLst/>
                        </a:rPr>
                        <a:t>without Supplementation</a:t>
                      </a:r>
                      <a:endParaRPr lang="de-DE" sz="1000" b="1" dirty="0">
                        <a:solidFill>
                          <a:srgbClr val="0070C0"/>
                        </a:solidFill>
                        <a:effectLst/>
                        <a:latin typeface="Times New Roman"/>
                        <a:ea typeface="Times New Roman"/>
                        <a:cs typeface="Times New Roman"/>
                      </a:endParaRPr>
                    </a:p>
                  </a:txBody>
                  <a:tcPr marL="0" marR="0" marT="0" marB="0"/>
                </a:tc>
                <a:tc>
                  <a:txBody>
                    <a:bodyPr/>
                    <a:lstStyle/>
                    <a:p>
                      <a:pPr>
                        <a:lnSpc>
                          <a:spcPct val="150000"/>
                        </a:lnSpc>
                        <a:spcAft>
                          <a:spcPts val="0"/>
                        </a:spcAft>
                      </a:pPr>
                      <a:r>
                        <a:rPr lang="en-US" sz="1000" b="1">
                          <a:solidFill>
                            <a:srgbClr val="0070C0"/>
                          </a:solidFill>
                          <a:effectLst/>
                        </a:rPr>
                        <a:t>Second cycle with Supplementation</a:t>
                      </a:r>
                      <a:endParaRPr lang="de-DE" sz="1000" b="1">
                        <a:solidFill>
                          <a:srgbClr val="0070C0"/>
                        </a:solidFill>
                        <a:effectLst/>
                        <a:latin typeface="Times New Roman"/>
                        <a:ea typeface="Times New Roman"/>
                        <a:cs typeface="Times New Roman"/>
                      </a:endParaRPr>
                    </a:p>
                  </a:txBody>
                  <a:tcPr marL="38291" marR="38291" marT="0" marB="0"/>
                </a:tc>
                <a:tc>
                  <a:txBody>
                    <a:bodyPr/>
                    <a:lstStyle/>
                    <a:p>
                      <a:pPr>
                        <a:lnSpc>
                          <a:spcPct val="150000"/>
                        </a:lnSpc>
                        <a:spcAft>
                          <a:spcPts val="0"/>
                        </a:spcAft>
                      </a:pPr>
                      <a:r>
                        <a:rPr lang="en-US" sz="1000" b="1" dirty="0">
                          <a:solidFill>
                            <a:srgbClr val="0070C0"/>
                          </a:solidFill>
                          <a:effectLst/>
                        </a:rPr>
                        <a:t>p-value</a:t>
                      </a:r>
                      <a:endParaRPr lang="de-DE" sz="1000" b="1" dirty="0">
                        <a:solidFill>
                          <a:srgbClr val="0070C0"/>
                        </a:solidFill>
                        <a:effectLst/>
                        <a:latin typeface="Times New Roman"/>
                        <a:ea typeface="Times New Roman"/>
                        <a:cs typeface="Times New Roman"/>
                      </a:endParaRPr>
                    </a:p>
                  </a:txBody>
                  <a:tcPr marL="0" marR="0" marT="0" marB="0"/>
                </a:tc>
              </a:tr>
              <a:tr h="295414">
                <a:tc gridSpan="4">
                  <a:txBody>
                    <a:bodyPr/>
                    <a:lstStyle/>
                    <a:p>
                      <a:pPr>
                        <a:lnSpc>
                          <a:spcPct val="200000"/>
                        </a:lnSpc>
                        <a:spcAft>
                          <a:spcPts val="0"/>
                        </a:spcAft>
                      </a:pPr>
                      <a:r>
                        <a:rPr lang="en-US" sz="1000" b="1" dirty="0">
                          <a:solidFill>
                            <a:srgbClr val="0070C0"/>
                          </a:solidFill>
                          <a:effectLst/>
                        </a:rPr>
                        <a:t>Male characteristics</a:t>
                      </a:r>
                      <a:endParaRPr lang="de-DE" sz="1000" b="1" dirty="0">
                        <a:solidFill>
                          <a:srgbClr val="0070C0"/>
                        </a:solidFill>
                        <a:effectLst/>
                        <a:latin typeface="Times New Roman"/>
                        <a:ea typeface="Times New Roman"/>
                        <a:cs typeface="Times New Roman"/>
                      </a:endParaRPr>
                    </a:p>
                  </a:txBody>
                  <a:tcPr marL="38291" marR="38291" marT="0" marB="0"/>
                </a:tc>
                <a:tc hMerge="1">
                  <a:txBody>
                    <a:bodyPr/>
                    <a:lstStyle/>
                    <a:p>
                      <a:endParaRPr lang="de-DE"/>
                    </a:p>
                  </a:txBody>
                  <a:tcPr/>
                </a:tc>
                <a:tc hMerge="1">
                  <a:txBody>
                    <a:bodyPr/>
                    <a:lstStyle/>
                    <a:p>
                      <a:endParaRPr lang="de-DE"/>
                    </a:p>
                  </a:txBody>
                  <a:tcPr/>
                </a:tc>
                <a:tc hMerge="1">
                  <a:txBody>
                    <a:bodyPr/>
                    <a:lstStyle/>
                    <a:p>
                      <a:endParaRPr lang="de-DE"/>
                    </a:p>
                  </a:txBody>
                  <a:tcPr/>
                </a:tc>
              </a:tr>
              <a:tr h="188883">
                <a:tc gridSpan="2">
                  <a:txBody>
                    <a:bodyPr/>
                    <a:lstStyle/>
                    <a:p>
                      <a:pPr>
                        <a:lnSpc>
                          <a:spcPct val="115000"/>
                        </a:lnSpc>
                      </a:pPr>
                      <a:endParaRPr lang="de-DE" sz="1000" b="1" dirty="0">
                        <a:solidFill>
                          <a:srgbClr val="0070C0"/>
                        </a:solidFill>
                        <a:effectLst/>
                        <a:latin typeface="Calibri"/>
                        <a:cs typeface="Times New Roman"/>
                      </a:endParaRPr>
                    </a:p>
                  </a:txBody>
                  <a:tcPr marL="38291" marR="38291" marT="0" marB="0"/>
                </a:tc>
                <a:tc hMerge="1">
                  <a:txBody>
                    <a:bodyPr/>
                    <a:lstStyle/>
                    <a:p>
                      <a:endParaRPr lang="de-DE"/>
                    </a:p>
                  </a:txBody>
                  <a:tcPr/>
                </a:tc>
                <a:tc gridSpan="2">
                  <a:txBody>
                    <a:bodyPr/>
                    <a:lstStyle/>
                    <a:p>
                      <a:pPr>
                        <a:lnSpc>
                          <a:spcPct val="115000"/>
                        </a:lnSpc>
                      </a:pPr>
                      <a:endParaRPr lang="de-DE" sz="1000" b="1" dirty="0">
                        <a:effectLst/>
                        <a:latin typeface="Calibri"/>
                        <a:cs typeface="Times New Roman"/>
                      </a:endParaRPr>
                    </a:p>
                  </a:txBody>
                  <a:tcPr marL="38291" marR="38291" marT="0" marB="0"/>
                </a:tc>
                <a:tc hMerge="1">
                  <a:txBody>
                    <a:bodyPr/>
                    <a:lstStyle/>
                    <a:p>
                      <a:endParaRPr lang="de-DE"/>
                    </a:p>
                  </a:txBody>
                  <a:tcPr/>
                </a:tc>
              </a:tr>
              <a:tr h="295414">
                <a:tc>
                  <a:txBody>
                    <a:bodyPr/>
                    <a:lstStyle/>
                    <a:p>
                      <a:pPr>
                        <a:lnSpc>
                          <a:spcPct val="200000"/>
                        </a:lnSpc>
                        <a:spcAft>
                          <a:spcPts val="0"/>
                        </a:spcAft>
                      </a:pPr>
                      <a:r>
                        <a:rPr lang="en-US" sz="1000" b="1" dirty="0">
                          <a:solidFill>
                            <a:srgbClr val="0070C0"/>
                          </a:solidFill>
                          <a:effectLst/>
                        </a:rPr>
                        <a:t>Male age (years)</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39.2 +/- 8.5</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40.6 +/-8.5</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rPr>
                        <a:t>Male BMI (kg/m2)</a:t>
                      </a:r>
                      <a:endParaRPr lang="de-DE" sz="1000" b="1" dirty="0">
                        <a:solidFill>
                          <a:srgbClr val="0070C0"/>
                        </a:solidFill>
                      </a:endParaRPr>
                    </a:p>
                  </a:txBody>
                  <a:tcPr marL="38291" marR="38291" marT="0" marB="0"/>
                </a:tc>
                <a:tc>
                  <a:txBody>
                    <a:bodyPr/>
                    <a:lstStyle/>
                    <a:p>
                      <a:pPr algn="ctr">
                        <a:lnSpc>
                          <a:spcPct val="200000"/>
                        </a:lnSpc>
                        <a:spcAft>
                          <a:spcPts val="0"/>
                        </a:spcAft>
                      </a:pPr>
                      <a:r>
                        <a:rPr lang="en-US" sz="1000" b="1" dirty="0"/>
                        <a:t>26.0+/-3.0</a:t>
                      </a:r>
                      <a:endParaRPr lang="de-DE" sz="1000" b="1" dirty="0"/>
                    </a:p>
                  </a:txBody>
                  <a:tcPr marL="0" marR="0" marT="0" marB="0">
                    <a:noFill/>
                  </a:tcPr>
                </a:tc>
                <a:tc>
                  <a:txBody>
                    <a:bodyPr/>
                    <a:lstStyle/>
                    <a:p>
                      <a:pPr algn="ctr">
                        <a:lnSpc>
                          <a:spcPct val="200000"/>
                        </a:lnSpc>
                        <a:spcAft>
                          <a:spcPts val="0"/>
                        </a:spcAft>
                      </a:pPr>
                      <a:r>
                        <a:rPr lang="en-US" sz="1000" b="1" dirty="0"/>
                        <a:t>26.1+/-3.1</a:t>
                      </a:r>
                      <a:endParaRPr lang="de-DE" sz="1000" b="1" dirty="0"/>
                    </a:p>
                  </a:txBody>
                  <a:tcPr marL="38291" marR="38291" marT="0" marB="0"/>
                </a:tc>
                <a:tc>
                  <a:txBody>
                    <a:bodyPr/>
                    <a:lstStyle/>
                    <a:p>
                      <a:pPr>
                        <a:lnSpc>
                          <a:spcPct val="200000"/>
                        </a:lnSpc>
                        <a:spcAft>
                          <a:spcPts val="0"/>
                        </a:spcAft>
                      </a:pPr>
                      <a:r>
                        <a:rPr lang="en-US" sz="1000" b="1" dirty="0" err="1"/>
                        <a:t>n.s</a:t>
                      </a:r>
                      <a:endParaRPr lang="de-DE" sz="1000" b="1" dirty="0"/>
                    </a:p>
                  </a:txBody>
                  <a:tcPr marL="0" marR="0" marT="0" marB="0"/>
                </a:tc>
              </a:tr>
              <a:tr h="295414">
                <a:tc gridSpan="4">
                  <a:txBody>
                    <a:bodyPr/>
                    <a:lstStyle/>
                    <a:p>
                      <a:pPr>
                        <a:lnSpc>
                          <a:spcPct val="200000"/>
                        </a:lnSpc>
                        <a:spcAft>
                          <a:spcPts val="0"/>
                        </a:spcAft>
                      </a:pPr>
                      <a:r>
                        <a:rPr lang="en-US" sz="1000" b="1" dirty="0">
                          <a:solidFill>
                            <a:srgbClr val="0070C0"/>
                          </a:solidFill>
                          <a:effectLst/>
                        </a:rPr>
                        <a:t>Semen assessment</a:t>
                      </a:r>
                      <a:endParaRPr lang="de-DE" sz="1000" b="1" dirty="0">
                        <a:solidFill>
                          <a:srgbClr val="0070C0"/>
                        </a:solidFill>
                        <a:effectLst/>
                        <a:latin typeface="Times New Roman"/>
                        <a:ea typeface="Times New Roman"/>
                        <a:cs typeface="Times New Roman"/>
                      </a:endParaRPr>
                    </a:p>
                  </a:txBody>
                  <a:tcPr marL="38291" marR="38291" marT="0" marB="0"/>
                </a:tc>
                <a:tc hMerge="1">
                  <a:txBody>
                    <a:bodyPr/>
                    <a:lstStyle/>
                    <a:p>
                      <a:endParaRPr lang="de-DE"/>
                    </a:p>
                  </a:txBody>
                  <a:tcPr/>
                </a:tc>
                <a:tc hMerge="1">
                  <a:txBody>
                    <a:bodyPr/>
                    <a:lstStyle/>
                    <a:p>
                      <a:endParaRPr lang="de-DE"/>
                    </a:p>
                  </a:txBody>
                  <a:tcPr/>
                </a:tc>
                <a:tc hMerge="1">
                  <a:txBody>
                    <a:bodyPr/>
                    <a:lstStyle/>
                    <a:p>
                      <a:endParaRPr lang="de-DE"/>
                    </a:p>
                  </a:txBody>
                  <a:tcPr/>
                </a:tc>
              </a:tr>
              <a:tr h="295414">
                <a:tc>
                  <a:txBody>
                    <a:bodyPr/>
                    <a:lstStyle/>
                    <a:p>
                      <a:pPr>
                        <a:lnSpc>
                          <a:spcPct val="200000"/>
                        </a:lnSpc>
                        <a:spcAft>
                          <a:spcPts val="0"/>
                        </a:spcAft>
                      </a:pPr>
                      <a:r>
                        <a:rPr lang="en-US" sz="1000" b="1" dirty="0">
                          <a:solidFill>
                            <a:srgbClr val="0070C0"/>
                          </a:solidFill>
                          <a:effectLst/>
                        </a:rPr>
                        <a:t>Sample volume (ml)</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2.9 +/- 1.5</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2.3 +/- 1.4</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a:effectLst/>
                        </a:rPr>
                        <a:t>&lt; 0.01</a:t>
                      </a:r>
                      <a:endParaRPr lang="de-DE" sz="1000" b="1" dirty="0">
                        <a:effectLst/>
                        <a:latin typeface="Times New Roman"/>
                        <a:ea typeface="Times New Roman"/>
                        <a:cs typeface="Times New Roman"/>
                      </a:endParaRPr>
                    </a:p>
                  </a:txBody>
                  <a:tcPr marL="0" marR="0" marT="0" marB="0"/>
                </a:tc>
              </a:tr>
              <a:tr h="451744">
                <a:tc>
                  <a:txBody>
                    <a:bodyPr/>
                    <a:lstStyle/>
                    <a:p>
                      <a:pPr>
                        <a:lnSpc>
                          <a:spcPct val="200000"/>
                        </a:lnSpc>
                        <a:spcAft>
                          <a:spcPts val="0"/>
                        </a:spcAft>
                      </a:pPr>
                      <a:r>
                        <a:rPr lang="en-US" sz="1000" b="1" dirty="0">
                          <a:solidFill>
                            <a:srgbClr val="0070C0"/>
                          </a:solidFill>
                          <a:effectLst/>
                        </a:rPr>
                        <a:t>Total sperm count (TSC)</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44.3 +/- 49.5</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49.4 +/- 41.5</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a:effectLst/>
                        </a:rPr>
                        <a:t>n.s </a:t>
                      </a:r>
                      <a:endParaRPr lang="de-DE" sz="1000" b="1">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Concentration (Mio/ml)</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16.7 +/- 17.6</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20.8 +/- 22.5</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a:effectLst/>
                        </a:rPr>
                        <a:t>n.s </a:t>
                      </a:r>
                      <a:endParaRPr lang="de-DE" sz="1000" b="1">
                        <a:effectLst/>
                        <a:latin typeface="Times New Roman"/>
                        <a:ea typeface="Times New Roman"/>
                        <a:cs typeface="Times New Roman"/>
                      </a:endParaRPr>
                    </a:p>
                  </a:txBody>
                  <a:tcPr marL="0" marR="0" marT="0" marB="0"/>
                </a:tc>
              </a:tr>
              <a:tr h="295414">
                <a:tc gridSpan="4">
                  <a:txBody>
                    <a:bodyPr/>
                    <a:lstStyle/>
                    <a:p>
                      <a:pPr>
                        <a:lnSpc>
                          <a:spcPct val="200000"/>
                        </a:lnSpc>
                        <a:spcAft>
                          <a:spcPts val="0"/>
                        </a:spcAft>
                      </a:pPr>
                      <a:r>
                        <a:rPr lang="en-US" sz="1000" b="1" dirty="0">
                          <a:solidFill>
                            <a:srgbClr val="0070C0"/>
                          </a:solidFill>
                          <a:effectLst/>
                        </a:rPr>
                        <a:t>Sperm motility (%)</a:t>
                      </a:r>
                      <a:endParaRPr lang="de-DE" sz="1000" b="1" dirty="0">
                        <a:solidFill>
                          <a:srgbClr val="0070C0"/>
                        </a:solidFill>
                        <a:effectLst/>
                        <a:latin typeface="Times New Roman"/>
                        <a:ea typeface="Times New Roman"/>
                        <a:cs typeface="Times New Roman"/>
                      </a:endParaRPr>
                    </a:p>
                  </a:txBody>
                  <a:tcPr marL="38291" marR="38291" marT="0" marB="0"/>
                </a:tc>
                <a:tc hMerge="1">
                  <a:txBody>
                    <a:bodyPr/>
                    <a:lstStyle/>
                    <a:p>
                      <a:endParaRPr lang="de-DE"/>
                    </a:p>
                  </a:txBody>
                  <a:tcPr/>
                </a:tc>
                <a:tc hMerge="1">
                  <a:txBody>
                    <a:bodyPr/>
                    <a:lstStyle/>
                    <a:p>
                      <a:endParaRPr lang="de-DE"/>
                    </a:p>
                  </a:txBody>
                  <a:tcPr/>
                </a:tc>
                <a:tc hMerge="1">
                  <a:txBody>
                    <a:bodyPr/>
                    <a:lstStyle/>
                    <a:p>
                      <a:endParaRPr lang="de-DE"/>
                    </a:p>
                  </a:txBody>
                  <a:tcPr/>
                </a:tc>
              </a:tr>
              <a:tr h="295414">
                <a:tc>
                  <a:txBody>
                    <a:bodyPr/>
                    <a:lstStyle/>
                    <a:p>
                      <a:pPr>
                        <a:lnSpc>
                          <a:spcPct val="200000"/>
                        </a:lnSpc>
                        <a:spcAft>
                          <a:spcPts val="0"/>
                        </a:spcAft>
                      </a:pPr>
                      <a:r>
                        <a:rPr lang="en-US" sz="1000" b="1" dirty="0">
                          <a:solidFill>
                            <a:srgbClr val="0070C0"/>
                          </a:solidFill>
                          <a:effectLst/>
                        </a:rPr>
                        <a:t>Grade a</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tabLst>
                          <a:tab pos="311150" algn="l"/>
                        </a:tabLst>
                      </a:pPr>
                      <a:r>
                        <a:rPr lang="en-US" sz="1000" b="1">
                          <a:effectLst/>
                        </a:rPr>
                        <a:t>3.9 +/- 6.3</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4.0 +/- 6.5</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r>
                        <a:rPr lang="en-US" sz="1000" b="1" dirty="0">
                          <a:effectLst/>
                        </a:rPr>
                        <a:t> </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Grade b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30.6 +/- 18.7</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dirty="0">
                          <a:effectLst/>
                        </a:rPr>
                        <a:t>29.0 +/- 19.6</a:t>
                      </a:r>
                      <a:endParaRPr lang="de-DE" sz="1000" b="1" dirty="0">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r>
                        <a:rPr lang="en-US" sz="1000" b="1" dirty="0">
                          <a:effectLst/>
                        </a:rPr>
                        <a:t> </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Grade c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dirty="0">
                          <a:effectLst/>
                        </a:rPr>
                        <a:t>14.9 +/- 14.7</a:t>
                      </a:r>
                      <a:endParaRPr lang="de-DE" sz="1000" b="1" dirty="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21.4+/- 18.1</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a:effectLst/>
                        </a:rPr>
                        <a:t>&lt; 0.05</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Grade d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dirty="0">
                          <a:effectLst/>
                        </a:rPr>
                        <a:t>50.6 +/- 24.2</a:t>
                      </a:r>
                      <a:endParaRPr lang="de-DE" sz="1000" b="1" dirty="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45.6 +/- 22.1</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a:effectLst/>
                        </a:rPr>
                        <a:t>n.s </a:t>
                      </a:r>
                      <a:endParaRPr lang="de-DE" sz="1000" b="1">
                        <a:effectLst/>
                        <a:latin typeface="Times New Roman"/>
                        <a:ea typeface="Times New Roman"/>
                        <a:cs typeface="Times New Roman"/>
                      </a:endParaRPr>
                    </a:p>
                  </a:txBody>
                  <a:tcPr marL="0" marR="0" marT="0" marB="0"/>
                </a:tc>
              </a:tr>
              <a:tr h="451744">
                <a:tc>
                  <a:txBody>
                    <a:bodyPr/>
                    <a:lstStyle/>
                    <a:p>
                      <a:pPr>
                        <a:lnSpc>
                          <a:spcPct val="200000"/>
                        </a:lnSpc>
                        <a:spcAft>
                          <a:spcPts val="0"/>
                        </a:spcAft>
                      </a:pPr>
                      <a:r>
                        <a:rPr lang="en-US" sz="1000" b="1" dirty="0">
                          <a:solidFill>
                            <a:srgbClr val="0070C0"/>
                          </a:solidFill>
                          <a:effectLst/>
                        </a:rPr>
                        <a:t>Progressive Motility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34.5 +/- 21.6</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32.6 +/- 21.3</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r>
                        <a:rPr lang="en-US" sz="1000" b="1" dirty="0">
                          <a:effectLst/>
                        </a:rPr>
                        <a:t> </a:t>
                      </a:r>
                      <a:endParaRPr lang="de-DE" sz="1000" b="1" dirty="0">
                        <a:effectLst/>
                        <a:latin typeface="Times New Roman"/>
                        <a:ea typeface="Times New Roman"/>
                        <a:cs typeface="Times New Roman"/>
                      </a:endParaRPr>
                    </a:p>
                  </a:txBody>
                  <a:tcPr marL="0" marR="0" marT="0" marB="0"/>
                </a:tc>
              </a:tr>
              <a:tr h="295414">
                <a:tc gridSpan="4">
                  <a:txBody>
                    <a:bodyPr/>
                    <a:lstStyle/>
                    <a:p>
                      <a:pPr>
                        <a:lnSpc>
                          <a:spcPct val="200000"/>
                        </a:lnSpc>
                        <a:spcAft>
                          <a:spcPts val="0"/>
                        </a:spcAft>
                      </a:pPr>
                      <a:r>
                        <a:rPr lang="en-US" sz="1000" b="1" dirty="0">
                          <a:solidFill>
                            <a:srgbClr val="0070C0"/>
                          </a:solidFill>
                          <a:effectLst/>
                        </a:rPr>
                        <a:t>MSOME criteria (%)</a:t>
                      </a:r>
                      <a:endParaRPr lang="de-DE" sz="1000" b="1" dirty="0">
                        <a:solidFill>
                          <a:srgbClr val="0070C0"/>
                        </a:solidFill>
                        <a:effectLst/>
                        <a:latin typeface="Times New Roman"/>
                        <a:ea typeface="Times New Roman"/>
                        <a:cs typeface="Times New Roman"/>
                      </a:endParaRPr>
                    </a:p>
                  </a:txBody>
                  <a:tcPr marL="38291" marR="38291" marT="0" marB="0"/>
                </a:tc>
                <a:tc hMerge="1">
                  <a:txBody>
                    <a:bodyPr/>
                    <a:lstStyle/>
                    <a:p>
                      <a:endParaRPr lang="de-DE"/>
                    </a:p>
                  </a:txBody>
                  <a:tcPr/>
                </a:tc>
                <a:tc hMerge="1">
                  <a:txBody>
                    <a:bodyPr/>
                    <a:lstStyle/>
                    <a:p>
                      <a:endParaRPr lang="de-DE"/>
                    </a:p>
                  </a:txBody>
                  <a:tcPr/>
                </a:tc>
                <a:tc hMerge="1">
                  <a:txBody>
                    <a:bodyPr/>
                    <a:lstStyle/>
                    <a:p>
                      <a:endParaRPr lang="de-DE"/>
                    </a:p>
                  </a:txBody>
                  <a:tcPr/>
                </a:tc>
              </a:tr>
              <a:tr h="295414">
                <a:tc>
                  <a:txBody>
                    <a:bodyPr/>
                    <a:lstStyle/>
                    <a:p>
                      <a:pPr>
                        <a:lnSpc>
                          <a:spcPct val="200000"/>
                        </a:lnSpc>
                        <a:spcAft>
                          <a:spcPts val="0"/>
                        </a:spcAft>
                      </a:pPr>
                      <a:r>
                        <a:rPr lang="en-US" sz="1000" b="1" dirty="0">
                          <a:solidFill>
                            <a:srgbClr val="FF0000"/>
                          </a:solidFill>
                          <a:effectLst/>
                        </a:rPr>
                        <a:t>Class I </a:t>
                      </a:r>
                      <a:endParaRPr lang="de-DE" sz="1000" b="1" dirty="0">
                        <a:solidFill>
                          <a:srgbClr val="FF000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3.8 +/- 4.9</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6.0 +/- 5.8</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a:effectLst/>
                        </a:rPr>
                        <a:t>&lt; 0.01</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Class II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a:effectLst/>
                        </a:rPr>
                        <a:t>38.9 +/- 16.7</a:t>
                      </a:r>
                      <a:endParaRPr lang="de-DE" sz="1000" b="1">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41.9 +/- 14.5</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r>
                        <a:rPr lang="en-US" sz="1000" b="1" dirty="0">
                          <a:effectLst/>
                        </a:rPr>
                        <a:t> </a:t>
                      </a:r>
                      <a:endParaRPr lang="de-DE" sz="1000" b="1" dirty="0">
                        <a:effectLst/>
                        <a:latin typeface="Times New Roman"/>
                        <a:ea typeface="Times New Roman"/>
                        <a:cs typeface="Times New Roman"/>
                      </a:endParaRPr>
                    </a:p>
                  </a:txBody>
                  <a:tcPr marL="0" marR="0" marT="0" marB="0"/>
                </a:tc>
              </a:tr>
              <a:tr h="295414">
                <a:tc>
                  <a:txBody>
                    <a:bodyPr/>
                    <a:lstStyle/>
                    <a:p>
                      <a:pPr>
                        <a:lnSpc>
                          <a:spcPct val="200000"/>
                        </a:lnSpc>
                        <a:spcAft>
                          <a:spcPts val="0"/>
                        </a:spcAft>
                      </a:pPr>
                      <a:r>
                        <a:rPr lang="en-US" sz="1000" b="1" dirty="0">
                          <a:solidFill>
                            <a:srgbClr val="0070C0"/>
                          </a:solidFill>
                          <a:effectLst/>
                        </a:rPr>
                        <a:t>Class III </a:t>
                      </a:r>
                      <a:endParaRPr lang="de-DE" sz="1000" b="1" dirty="0">
                        <a:solidFill>
                          <a:srgbClr val="0070C0"/>
                        </a:solidFill>
                        <a:effectLst/>
                        <a:latin typeface="Times New Roman"/>
                        <a:ea typeface="Times New Roman"/>
                        <a:cs typeface="Times New Roman"/>
                      </a:endParaRPr>
                    </a:p>
                  </a:txBody>
                  <a:tcPr marL="38291" marR="38291" marT="0" marB="0"/>
                </a:tc>
                <a:tc>
                  <a:txBody>
                    <a:bodyPr/>
                    <a:lstStyle/>
                    <a:p>
                      <a:pPr algn="ctr">
                        <a:lnSpc>
                          <a:spcPct val="200000"/>
                        </a:lnSpc>
                        <a:spcAft>
                          <a:spcPts val="0"/>
                        </a:spcAft>
                      </a:pPr>
                      <a:r>
                        <a:rPr lang="en-US" sz="1000" b="1" dirty="0">
                          <a:effectLst/>
                        </a:rPr>
                        <a:t>57.3 +/- 19.3</a:t>
                      </a:r>
                      <a:endParaRPr lang="de-DE" sz="1000" b="1" dirty="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1000" b="1">
                          <a:effectLst/>
                        </a:rPr>
                        <a:t>52.1 +/- 18.0</a:t>
                      </a:r>
                      <a:endParaRPr lang="de-DE" sz="1000" b="1">
                        <a:effectLst/>
                        <a:latin typeface="Times New Roman"/>
                        <a:ea typeface="Times New Roman"/>
                        <a:cs typeface="Times New Roman"/>
                      </a:endParaRPr>
                    </a:p>
                  </a:txBody>
                  <a:tcPr marL="38291" marR="38291" marT="0" marB="0"/>
                </a:tc>
                <a:tc>
                  <a:txBody>
                    <a:bodyPr/>
                    <a:lstStyle/>
                    <a:p>
                      <a:pPr>
                        <a:lnSpc>
                          <a:spcPct val="200000"/>
                        </a:lnSpc>
                        <a:spcAft>
                          <a:spcPts val="0"/>
                        </a:spcAft>
                      </a:pPr>
                      <a:r>
                        <a:rPr lang="en-US" sz="1000" b="1" dirty="0" err="1">
                          <a:effectLst/>
                        </a:rPr>
                        <a:t>n.s</a:t>
                      </a:r>
                      <a:r>
                        <a:rPr lang="en-US" sz="1000" b="1" dirty="0">
                          <a:effectLst/>
                        </a:rPr>
                        <a:t> </a:t>
                      </a:r>
                      <a:endParaRPr lang="de-DE" sz="1000" b="1" dirty="0">
                        <a:effectLst/>
                        <a:latin typeface="Times New Roman"/>
                        <a:ea typeface="Times New Roman"/>
                        <a:cs typeface="Times New Roman"/>
                      </a:endParaRPr>
                    </a:p>
                  </a:txBody>
                  <a:tcPr marL="0" marR="0" marT="0" marB="0"/>
                </a:tc>
              </a:tr>
            </a:tbl>
          </a:graphicData>
        </a:graphic>
      </p:graphicFrame>
      <p:sp>
        <p:nvSpPr>
          <p:cNvPr id="5" name="Ellipse 4"/>
          <p:cNvSpPr/>
          <p:nvPr/>
        </p:nvSpPr>
        <p:spPr>
          <a:xfrm>
            <a:off x="4585444" y="5229200"/>
            <a:ext cx="79208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xmlns="" val="100222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r"/>
            <a:r>
              <a:rPr lang="de-DE" sz="2400" dirty="0" err="1" smtClean="0">
                <a:solidFill>
                  <a:srgbClr val="00B0F0"/>
                </a:solidFill>
              </a:rPr>
              <a:t>Results</a:t>
            </a:r>
            <a:r>
              <a:rPr lang="de-DE" sz="2400" dirty="0" smtClean="0">
                <a:solidFill>
                  <a:srgbClr val="00B0F0"/>
                </a:solidFill>
              </a:rPr>
              <a:t> </a:t>
            </a:r>
            <a:br>
              <a:rPr lang="de-DE" sz="2400" dirty="0" smtClean="0">
                <a:solidFill>
                  <a:srgbClr val="00B0F0"/>
                </a:solidFill>
              </a:rPr>
            </a:br>
            <a:r>
              <a:rPr lang="de-DE" sz="2400" dirty="0" smtClean="0">
                <a:solidFill>
                  <a:srgbClr val="00B0F0"/>
                </a:solidFill>
              </a:rPr>
              <a:t>– Treatment Outcome</a:t>
            </a:r>
            <a:endParaRPr lang="de-DE" sz="2400" dirty="0">
              <a:solidFill>
                <a:srgbClr val="00B0F0"/>
              </a:solidFill>
            </a:endParaRPr>
          </a:p>
        </p:txBody>
      </p:sp>
      <p:sp>
        <p:nvSpPr>
          <p:cNvPr id="5" name="Fußzeilenplatzhalter 4"/>
          <p:cNvSpPr>
            <a:spLocks noGrp="1"/>
          </p:cNvSpPr>
          <p:nvPr>
            <p:ph type="ftr" sz="quarter" idx="11"/>
          </p:nvPr>
        </p:nvSpPr>
        <p:spPr/>
        <p:txBody>
          <a:bodyPr/>
          <a:lstStyle/>
          <a:p>
            <a:pPr>
              <a:defRPr/>
            </a:pPr>
            <a:endParaRPr lang="de-DE" dirty="0"/>
          </a:p>
        </p:txBody>
      </p:sp>
      <p:sp>
        <p:nvSpPr>
          <p:cNvPr id="9"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graphicFrame>
        <p:nvGraphicFramePr>
          <p:cNvPr id="7" name="Inhaltsplatzhalter 6"/>
          <p:cNvGraphicFramePr>
            <a:graphicFrameLocks noGrp="1"/>
          </p:cNvGraphicFramePr>
          <p:nvPr>
            <p:ph idx="1"/>
            <p:extLst>
              <p:ext uri="{D42A27DB-BD31-4B8C-83A1-F6EECF244321}">
                <p14:modId xmlns:p14="http://schemas.microsoft.com/office/powerpoint/2010/main" xmlns="" val="42295711"/>
              </p:ext>
            </p:extLst>
          </p:nvPr>
        </p:nvGraphicFramePr>
        <p:xfrm>
          <a:off x="661987" y="1241426"/>
          <a:ext cx="8208913" cy="5428563"/>
        </p:xfrm>
        <a:graphic>
          <a:graphicData uri="http://schemas.openxmlformats.org/drawingml/2006/table">
            <a:tbl>
              <a:tblPr firstRow="1" firstCol="1" bandRow="1">
                <a:tableStyleId>{5C22544A-7EE6-4342-B048-85BDC9FD1C3A}</a:tableStyleId>
              </a:tblPr>
              <a:tblGrid>
                <a:gridCol w="2342366"/>
                <a:gridCol w="2379295"/>
                <a:gridCol w="2534862"/>
                <a:gridCol w="952390"/>
              </a:tblGrid>
              <a:tr h="334126">
                <a:tc>
                  <a:txBody>
                    <a:bodyPr/>
                    <a:lstStyle/>
                    <a:p>
                      <a:pPr>
                        <a:lnSpc>
                          <a:spcPct val="115000"/>
                        </a:lnSpc>
                      </a:pPr>
                      <a:endParaRPr lang="de-DE" sz="900" dirty="0">
                        <a:solidFill>
                          <a:srgbClr val="0070C0"/>
                        </a:solidFill>
                        <a:effectLst/>
                        <a:latin typeface="Calibri"/>
                        <a:cs typeface="Times New Roman"/>
                      </a:endParaRPr>
                    </a:p>
                  </a:txBody>
                  <a:tcPr marL="29263" marR="29263" marT="0" marB="0"/>
                </a:tc>
                <a:tc>
                  <a:txBody>
                    <a:bodyPr/>
                    <a:lstStyle/>
                    <a:p>
                      <a:pPr>
                        <a:lnSpc>
                          <a:spcPct val="200000"/>
                        </a:lnSpc>
                        <a:spcAft>
                          <a:spcPts val="0"/>
                        </a:spcAft>
                      </a:pPr>
                      <a:r>
                        <a:rPr lang="en-US" sz="900" dirty="0">
                          <a:solidFill>
                            <a:srgbClr val="0070C0"/>
                          </a:solidFill>
                          <a:effectLst/>
                        </a:rPr>
                        <a:t>First cycle </a:t>
                      </a:r>
                      <a:r>
                        <a:rPr lang="en-US" sz="900" kern="1200" dirty="0">
                          <a:solidFill>
                            <a:srgbClr val="0070C0"/>
                          </a:solidFill>
                          <a:effectLst/>
                        </a:rPr>
                        <a:t>without Supplementation</a:t>
                      </a:r>
                      <a:endParaRPr lang="de-DE" sz="900" dirty="0">
                        <a:solidFill>
                          <a:srgbClr val="0070C0"/>
                        </a:solidFill>
                        <a:effectLst/>
                        <a:latin typeface="Times New Roman"/>
                        <a:ea typeface="Times New Roman"/>
                        <a:cs typeface="Times New Roman"/>
                      </a:endParaRPr>
                    </a:p>
                  </a:txBody>
                  <a:tcPr marL="0" marR="0" marT="0" marB="0"/>
                </a:tc>
                <a:tc>
                  <a:txBody>
                    <a:bodyPr/>
                    <a:lstStyle/>
                    <a:p>
                      <a:pPr>
                        <a:lnSpc>
                          <a:spcPct val="200000"/>
                        </a:lnSpc>
                        <a:spcAft>
                          <a:spcPts val="0"/>
                        </a:spcAft>
                      </a:pPr>
                      <a:r>
                        <a:rPr lang="en-US" sz="900">
                          <a:solidFill>
                            <a:srgbClr val="0070C0"/>
                          </a:solidFill>
                          <a:effectLst/>
                        </a:rPr>
                        <a:t>Second cycle with Supplementation</a:t>
                      </a:r>
                      <a:endParaRPr lang="de-DE" sz="900">
                        <a:solidFill>
                          <a:srgbClr val="0070C0"/>
                        </a:solidFill>
                        <a:effectLst/>
                        <a:latin typeface="Times New Roman"/>
                        <a:ea typeface="Times New Roman"/>
                        <a:cs typeface="Times New Roman"/>
                      </a:endParaRPr>
                    </a:p>
                  </a:txBody>
                  <a:tcPr marL="29263" marR="29263" marT="0" marB="0"/>
                </a:tc>
                <a:tc>
                  <a:txBody>
                    <a:bodyPr/>
                    <a:lstStyle/>
                    <a:p>
                      <a:pPr>
                        <a:lnSpc>
                          <a:spcPct val="200000"/>
                        </a:lnSpc>
                        <a:spcAft>
                          <a:spcPts val="0"/>
                        </a:spcAft>
                      </a:pPr>
                      <a:r>
                        <a:rPr lang="en-US" sz="900" dirty="0">
                          <a:solidFill>
                            <a:srgbClr val="0070C0"/>
                          </a:solidFill>
                          <a:effectLst/>
                        </a:rPr>
                        <a:t>p-value</a:t>
                      </a:r>
                      <a:endParaRPr lang="de-DE" sz="900" dirty="0">
                        <a:solidFill>
                          <a:srgbClr val="0070C0"/>
                        </a:solidFill>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dirty="0">
                          <a:solidFill>
                            <a:srgbClr val="0070C0"/>
                          </a:solidFill>
                          <a:effectLst/>
                        </a:rPr>
                        <a:t>Female Age (years)</a:t>
                      </a:r>
                      <a:endParaRPr lang="de-DE" sz="900" dirty="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solidFill>
                            <a:srgbClr val="FF0000"/>
                          </a:solidFill>
                          <a:effectLst/>
                        </a:rPr>
                        <a:t>36.8 +/- 4.2</a:t>
                      </a:r>
                      <a:endParaRPr lang="de-DE" sz="900" dirty="0">
                        <a:solidFill>
                          <a:srgbClr val="FF0000"/>
                        </a:solidFill>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dirty="0">
                          <a:solidFill>
                            <a:srgbClr val="FF0000"/>
                          </a:solidFill>
                          <a:effectLst/>
                        </a:rPr>
                        <a:t>38.1 +/- 3.9</a:t>
                      </a:r>
                      <a:endParaRPr lang="de-DE" sz="900" dirty="0">
                        <a:solidFill>
                          <a:srgbClr val="FF000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n.s</a:t>
                      </a:r>
                      <a:endParaRPr lang="de-DE" sz="90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Stimulation dose (IU)</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2451 +/- 745</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dirty="0">
                          <a:effectLst/>
                        </a:rPr>
                        <a:t>2647 +/- 764</a:t>
                      </a:r>
                      <a:endParaRPr lang="de-DE" sz="900" dirty="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n.s.</a:t>
                      </a:r>
                      <a:endParaRPr lang="de-DE" sz="900">
                        <a:effectLst/>
                        <a:latin typeface="Times New Roman"/>
                        <a:ea typeface="Times New Roman"/>
                        <a:cs typeface="Times New Roman"/>
                      </a:endParaRPr>
                    </a:p>
                  </a:txBody>
                  <a:tcPr marL="0" marR="0" marT="0" marB="0"/>
                </a:tc>
              </a:tr>
              <a:tr h="501189">
                <a:tc>
                  <a:txBody>
                    <a:bodyPr/>
                    <a:lstStyle/>
                    <a:p>
                      <a:pPr>
                        <a:lnSpc>
                          <a:spcPct val="200000"/>
                        </a:lnSpc>
                        <a:spcAft>
                          <a:spcPts val="0"/>
                        </a:spcAft>
                      </a:pPr>
                      <a:r>
                        <a:rPr lang="en-US" sz="900">
                          <a:solidFill>
                            <a:srgbClr val="0070C0"/>
                          </a:solidFill>
                          <a:effectLst/>
                        </a:rPr>
                        <a:t>Number of oocytes retrieved (total)</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1127</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dirty="0">
                          <a:effectLst/>
                        </a:rPr>
                        <a:t>1092</a:t>
                      </a:r>
                      <a:endParaRPr lang="de-DE" sz="900" dirty="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n.s.</a:t>
                      </a:r>
                      <a:endParaRPr lang="de-DE" sz="900">
                        <a:effectLst/>
                        <a:latin typeface="Times New Roman"/>
                        <a:ea typeface="Times New Roman"/>
                        <a:cs typeface="Times New Roman"/>
                      </a:endParaRPr>
                    </a:p>
                  </a:txBody>
                  <a:tcPr marL="0" marR="0" marT="0" marB="0"/>
                </a:tc>
              </a:tr>
              <a:tr h="249415">
                <a:tc>
                  <a:txBody>
                    <a:bodyPr/>
                    <a:lstStyle/>
                    <a:p>
                      <a:pPr>
                        <a:lnSpc>
                          <a:spcPct val="200000"/>
                        </a:lnSpc>
                        <a:spcAft>
                          <a:spcPts val="0"/>
                        </a:spcAft>
                      </a:pPr>
                      <a:r>
                        <a:rPr lang="en-US" sz="900">
                          <a:solidFill>
                            <a:srgbClr val="0070C0"/>
                          </a:solidFill>
                          <a:effectLst/>
                        </a:rPr>
                        <a:t>Oocytes (mean)</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12.4 +/- 5.9</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12.1 +/- 5.7</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 </a:t>
                      </a:r>
                      <a:endParaRPr lang="de-DE" sz="90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Number of 2PN (total)</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672</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659</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 </a:t>
                      </a:r>
                      <a:endParaRPr lang="de-DE" sz="900" dirty="0">
                        <a:effectLst/>
                        <a:latin typeface="Times New Roman"/>
                        <a:ea typeface="Times New Roman"/>
                        <a:cs typeface="Times New Roman"/>
                      </a:endParaRPr>
                    </a:p>
                  </a:txBody>
                  <a:tcPr marL="0" marR="0" marT="0" marB="0"/>
                </a:tc>
              </a:tr>
              <a:tr h="249415">
                <a:tc>
                  <a:txBody>
                    <a:bodyPr/>
                    <a:lstStyle/>
                    <a:p>
                      <a:pPr>
                        <a:lnSpc>
                          <a:spcPct val="200000"/>
                        </a:lnSpc>
                        <a:spcAft>
                          <a:spcPts val="0"/>
                        </a:spcAft>
                      </a:pPr>
                      <a:r>
                        <a:rPr lang="en-US" sz="900">
                          <a:solidFill>
                            <a:srgbClr val="0070C0"/>
                          </a:solidFill>
                          <a:effectLst/>
                        </a:rPr>
                        <a:t>2PN (mean)</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7.3+/- 3.9</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7.3 +/- 4.3</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 </a:t>
                      </a:r>
                      <a:endParaRPr lang="de-DE" sz="900">
                        <a:effectLst/>
                        <a:latin typeface="Times New Roman"/>
                        <a:ea typeface="Times New Roman"/>
                        <a:cs typeface="Times New Roman"/>
                      </a:endParaRPr>
                    </a:p>
                  </a:txBody>
                  <a:tcPr marL="0" marR="0" marT="0" marB="0"/>
                </a:tc>
              </a:tr>
              <a:tr h="249415">
                <a:tc>
                  <a:txBody>
                    <a:bodyPr/>
                    <a:lstStyle/>
                    <a:p>
                      <a:pPr>
                        <a:lnSpc>
                          <a:spcPct val="200000"/>
                        </a:lnSpc>
                        <a:spcAft>
                          <a:spcPts val="0"/>
                        </a:spcAft>
                      </a:pPr>
                      <a:r>
                        <a:rPr lang="en-US" sz="900">
                          <a:solidFill>
                            <a:srgbClr val="0070C0"/>
                          </a:solidFill>
                          <a:effectLst/>
                        </a:rPr>
                        <a:t>FR (%)</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59.6</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60.4</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err="1">
                          <a:effectLst/>
                        </a:rPr>
                        <a:t>n.s</a:t>
                      </a:r>
                      <a:r>
                        <a:rPr lang="en-US" sz="900" dirty="0">
                          <a:effectLst/>
                        </a:rPr>
                        <a:t>.</a:t>
                      </a:r>
                      <a:endParaRPr lang="de-DE" sz="900" dirty="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Number of blastocysts (total)</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267</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288</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a:t>
                      </a:r>
                      <a:endParaRPr lang="de-DE" sz="900" dirty="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Blastocysts (mean)</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2.9 +/- 2.4</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dirty="0">
                          <a:effectLst/>
                        </a:rPr>
                        <a:t>3.1 +/- 2.7</a:t>
                      </a:r>
                      <a:endParaRPr lang="de-DE" sz="900" dirty="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 </a:t>
                      </a:r>
                      <a:endParaRPr lang="de-DE" sz="900" dirty="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Blastocyst Rate (%)</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39.7</a:t>
                      </a:r>
                      <a:endParaRPr lang="de-DE" sz="900" dirty="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43.7</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err="1">
                          <a:effectLst/>
                        </a:rPr>
                        <a:t>n.s</a:t>
                      </a:r>
                      <a:r>
                        <a:rPr lang="en-US" sz="900" dirty="0">
                          <a:effectLst/>
                        </a:rPr>
                        <a:t>.</a:t>
                      </a:r>
                      <a:endParaRPr lang="de-DE" sz="900" dirty="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Top-Blastocysts (mean)</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0.4 +/- 1.1</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0.6 +/- 1.0</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 </a:t>
                      </a:r>
                      <a:endParaRPr lang="de-DE" sz="900" dirty="0">
                        <a:effectLst/>
                        <a:latin typeface="Times New Roman"/>
                        <a:ea typeface="Times New Roman"/>
                        <a:cs typeface="Times New Roman"/>
                      </a:endParaRPr>
                    </a:p>
                  </a:txBody>
                  <a:tcPr marL="0" marR="0" marT="0" marB="0"/>
                </a:tc>
              </a:tr>
              <a:tr h="539346">
                <a:tc>
                  <a:txBody>
                    <a:bodyPr/>
                    <a:lstStyle/>
                    <a:p>
                      <a:pPr>
                        <a:lnSpc>
                          <a:spcPct val="200000"/>
                        </a:lnSpc>
                        <a:spcAft>
                          <a:spcPts val="0"/>
                        </a:spcAft>
                      </a:pPr>
                      <a:r>
                        <a:rPr lang="en-US" sz="900" dirty="0" smtClean="0">
                          <a:solidFill>
                            <a:srgbClr val="FF0000"/>
                          </a:solidFill>
                          <a:effectLst/>
                        </a:rPr>
                        <a:t>Top BR </a:t>
                      </a:r>
                      <a:r>
                        <a:rPr lang="en-US" sz="900" dirty="0">
                          <a:solidFill>
                            <a:srgbClr val="FF0000"/>
                          </a:solidFill>
                          <a:effectLst/>
                        </a:rPr>
                        <a:t>(%)</a:t>
                      </a:r>
                      <a:endParaRPr lang="de-DE" sz="900" dirty="0">
                        <a:solidFill>
                          <a:srgbClr val="FF0000"/>
                        </a:solidFill>
                        <a:effectLst/>
                      </a:endParaRPr>
                    </a:p>
                    <a:p>
                      <a:pPr>
                        <a:lnSpc>
                          <a:spcPct val="200000"/>
                        </a:lnSpc>
                        <a:spcAft>
                          <a:spcPts val="0"/>
                        </a:spcAft>
                      </a:pPr>
                      <a:r>
                        <a:rPr lang="en-US" sz="900" dirty="0">
                          <a:solidFill>
                            <a:srgbClr val="0070C0"/>
                          </a:solidFill>
                          <a:effectLst/>
                        </a:rPr>
                        <a:t>(Nb. of top-blastocysts)</a:t>
                      </a:r>
                      <a:endParaRPr lang="de-DE" sz="900" dirty="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5.5</a:t>
                      </a:r>
                      <a:endParaRPr lang="de-DE" sz="900">
                        <a:effectLst/>
                      </a:endParaRPr>
                    </a:p>
                    <a:p>
                      <a:pPr algn="ctr">
                        <a:lnSpc>
                          <a:spcPct val="200000"/>
                        </a:lnSpc>
                        <a:spcAft>
                          <a:spcPts val="0"/>
                        </a:spcAft>
                      </a:pPr>
                      <a:r>
                        <a:rPr lang="en-US" sz="900">
                          <a:effectLst/>
                        </a:rPr>
                        <a:t>(n= 37)</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8.5</a:t>
                      </a:r>
                      <a:endParaRPr lang="de-DE" sz="900">
                        <a:effectLst/>
                      </a:endParaRPr>
                    </a:p>
                    <a:p>
                      <a:pPr algn="ctr">
                        <a:lnSpc>
                          <a:spcPct val="200000"/>
                        </a:lnSpc>
                        <a:spcAft>
                          <a:spcPts val="0"/>
                        </a:spcAft>
                      </a:pPr>
                      <a:r>
                        <a:rPr lang="en-US" sz="900">
                          <a:effectLst/>
                        </a:rPr>
                        <a:t>(n= 56)</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a:effectLst/>
                        </a:rPr>
                        <a:t>&lt; 0.05</a:t>
                      </a:r>
                      <a:endParaRPr lang="de-DE" sz="900" dirty="0">
                        <a:effectLst/>
                        <a:latin typeface="Times New Roman"/>
                        <a:ea typeface="Times New Roman"/>
                        <a:cs typeface="Times New Roman"/>
                      </a:endParaRPr>
                    </a:p>
                  </a:txBody>
                  <a:tcPr marL="0" marR="0" marT="0" marB="0"/>
                </a:tc>
              </a:tr>
              <a:tr h="334126">
                <a:tc>
                  <a:txBody>
                    <a:bodyPr/>
                    <a:lstStyle/>
                    <a:p>
                      <a:pPr>
                        <a:lnSpc>
                          <a:spcPct val="200000"/>
                        </a:lnSpc>
                        <a:spcAft>
                          <a:spcPts val="0"/>
                        </a:spcAft>
                      </a:pPr>
                      <a:r>
                        <a:rPr lang="en-US" sz="900">
                          <a:solidFill>
                            <a:srgbClr val="0070C0"/>
                          </a:solidFill>
                          <a:effectLst/>
                        </a:rPr>
                        <a:t>Embryos transferred </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1.9+/- 0.4</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1.9+/- 0.3</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err="1">
                          <a:effectLst/>
                        </a:rPr>
                        <a:t>n.s</a:t>
                      </a:r>
                      <a:r>
                        <a:rPr lang="en-US" sz="900" dirty="0">
                          <a:effectLst/>
                        </a:rPr>
                        <a:t>.</a:t>
                      </a:r>
                      <a:endParaRPr lang="de-DE" sz="900" dirty="0">
                        <a:effectLst/>
                        <a:latin typeface="Times New Roman"/>
                        <a:ea typeface="Times New Roman"/>
                        <a:cs typeface="Times New Roman"/>
                      </a:endParaRPr>
                    </a:p>
                  </a:txBody>
                  <a:tcPr marL="0" marR="0" marT="0" marB="0"/>
                </a:tc>
              </a:tr>
              <a:tr h="249415">
                <a:tc>
                  <a:txBody>
                    <a:bodyPr/>
                    <a:lstStyle/>
                    <a:p>
                      <a:pPr>
                        <a:lnSpc>
                          <a:spcPct val="200000"/>
                        </a:lnSpc>
                        <a:spcAft>
                          <a:spcPts val="0"/>
                        </a:spcAft>
                      </a:pPr>
                      <a:r>
                        <a:rPr lang="en-US" sz="900">
                          <a:solidFill>
                            <a:srgbClr val="0070C0"/>
                          </a:solidFill>
                          <a:effectLst/>
                        </a:rPr>
                        <a:t>PR</a:t>
                      </a:r>
                      <a:endParaRPr lang="de-DE" sz="90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34.8</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44.5</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err="1">
                          <a:effectLst/>
                        </a:rPr>
                        <a:t>n.s</a:t>
                      </a:r>
                      <a:r>
                        <a:rPr lang="en-US" sz="900" dirty="0">
                          <a:effectLst/>
                        </a:rPr>
                        <a:t>.</a:t>
                      </a:r>
                      <a:endParaRPr lang="de-DE" sz="900" dirty="0">
                        <a:effectLst/>
                        <a:latin typeface="Times New Roman"/>
                        <a:ea typeface="Times New Roman"/>
                        <a:cs typeface="Times New Roman"/>
                      </a:endParaRPr>
                    </a:p>
                  </a:txBody>
                  <a:tcPr marL="0" marR="0" marT="0" marB="0"/>
                </a:tc>
              </a:tr>
              <a:tr h="249415">
                <a:tc>
                  <a:txBody>
                    <a:bodyPr/>
                    <a:lstStyle/>
                    <a:p>
                      <a:pPr>
                        <a:lnSpc>
                          <a:spcPct val="200000"/>
                        </a:lnSpc>
                        <a:spcAft>
                          <a:spcPts val="0"/>
                        </a:spcAft>
                      </a:pPr>
                      <a:r>
                        <a:rPr lang="en-US" sz="900" dirty="0" err="1">
                          <a:solidFill>
                            <a:srgbClr val="0070C0"/>
                          </a:solidFill>
                          <a:effectLst/>
                        </a:rPr>
                        <a:t>cPR</a:t>
                      </a:r>
                      <a:endParaRPr lang="de-DE" sz="900" dirty="0">
                        <a:solidFill>
                          <a:srgbClr val="0070C0"/>
                        </a:solidFill>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a:effectLst/>
                        </a:rPr>
                        <a:t>32.8</a:t>
                      </a:r>
                      <a:endParaRPr lang="de-DE" sz="900">
                        <a:effectLst/>
                        <a:latin typeface="Times New Roman"/>
                        <a:ea typeface="Times New Roman"/>
                        <a:cs typeface="Times New Roman"/>
                      </a:endParaRPr>
                    </a:p>
                  </a:txBody>
                  <a:tcPr marL="0" marR="0" marT="0" marB="0"/>
                </a:tc>
                <a:tc>
                  <a:txBody>
                    <a:bodyPr/>
                    <a:lstStyle/>
                    <a:p>
                      <a:pPr algn="ctr">
                        <a:lnSpc>
                          <a:spcPct val="200000"/>
                        </a:lnSpc>
                        <a:spcAft>
                          <a:spcPts val="0"/>
                        </a:spcAft>
                      </a:pPr>
                      <a:r>
                        <a:rPr lang="en-US" sz="900">
                          <a:effectLst/>
                        </a:rPr>
                        <a:t>39.1</a:t>
                      </a:r>
                      <a:endParaRPr lang="de-DE" sz="900">
                        <a:effectLst/>
                        <a:latin typeface="Times New Roman"/>
                        <a:ea typeface="Times New Roman"/>
                        <a:cs typeface="Times New Roman"/>
                      </a:endParaRPr>
                    </a:p>
                  </a:txBody>
                  <a:tcPr marL="29263" marR="29263" marT="0" marB="0"/>
                </a:tc>
                <a:tc>
                  <a:txBody>
                    <a:bodyPr/>
                    <a:lstStyle/>
                    <a:p>
                      <a:pPr algn="ctr">
                        <a:lnSpc>
                          <a:spcPct val="200000"/>
                        </a:lnSpc>
                        <a:spcAft>
                          <a:spcPts val="0"/>
                        </a:spcAft>
                      </a:pPr>
                      <a:r>
                        <a:rPr lang="en-US" sz="900" dirty="0" err="1">
                          <a:effectLst/>
                        </a:rPr>
                        <a:t>n.s</a:t>
                      </a:r>
                      <a:r>
                        <a:rPr lang="en-US" sz="900" dirty="0">
                          <a:effectLst/>
                        </a:rPr>
                        <a:t>.</a:t>
                      </a:r>
                      <a:endParaRPr lang="de-DE" sz="900" dirty="0">
                        <a:effectLst/>
                        <a:latin typeface="Times New Roman"/>
                        <a:ea typeface="Times New Roman"/>
                        <a:cs typeface="Times New Roman"/>
                      </a:endParaRPr>
                    </a:p>
                  </a:txBody>
                  <a:tcPr marL="0" marR="0" marT="0" marB="0"/>
                </a:tc>
              </a:tr>
            </a:tbl>
          </a:graphicData>
        </a:graphic>
      </p:graphicFrame>
      <p:sp>
        <p:nvSpPr>
          <p:cNvPr id="10" name="Rectangle 1"/>
          <p:cNvSpPr>
            <a:spLocks noChangeArrowheads="1"/>
          </p:cNvSpPr>
          <p:nvPr/>
        </p:nvSpPr>
        <p:spPr bwMode="auto">
          <a:xfrm>
            <a:off x="3578225"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Ellipse 1"/>
          <p:cNvSpPr/>
          <p:nvPr/>
        </p:nvSpPr>
        <p:spPr>
          <a:xfrm>
            <a:off x="7740352" y="5280756"/>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xmlns="" val="2324538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z="2400" dirty="0" smtClean="0">
                <a:solidFill>
                  <a:srgbClr val="00B0F0"/>
                </a:solidFill>
              </a:rPr>
              <a:t>Fertilisation </a:t>
            </a:r>
            <a:r>
              <a:rPr lang="de-DE" sz="2400" dirty="0" err="1" smtClean="0">
                <a:solidFill>
                  <a:srgbClr val="00B0F0"/>
                </a:solidFill>
              </a:rPr>
              <a:t>and</a:t>
            </a:r>
            <a:r>
              <a:rPr lang="de-DE" sz="2400" dirty="0" smtClean="0">
                <a:solidFill>
                  <a:srgbClr val="00B0F0"/>
                </a:solidFill>
              </a:rPr>
              <a:t> </a:t>
            </a:r>
            <a:r>
              <a:rPr lang="de-DE" sz="2400" dirty="0" err="1" smtClean="0">
                <a:solidFill>
                  <a:srgbClr val="00B0F0"/>
                </a:solidFill>
              </a:rPr>
              <a:t>Blastocyst</a:t>
            </a:r>
            <a:r>
              <a:rPr lang="de-DE" sz="2400" dirty="0" smtClean="0">
                <a:solidFill>
                  <a:srgbClr val="00B0F0"/>
                </a:solidFill>
              </a:rPr>
              <a:t> Rates</a:t>
            </a:r>
            <a:endParaRPr lang="de-DE" sz="2400" dirty="0">
              <a:solidFill>
                <a:srgbClr val="00B0F0"/>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xmlns="" val="18650470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xmlns="" val="79351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z="2400" dirty="0" smtClean="0">
                <a:solidFill>
                  <a:srgbClr val="00B0F0"/>
                </a:solidFill>
              </a:rPr>
              <a:t>Fertilisation </a:t>
            </a:r>
            <a:r>
              <a:rPr lang="de-DE" sz="2400" dirty="0" err="1" smtClean="0">
                <a:solidFill>
                  <a:srgbClr val="00B0F0"/>
                </a:solidFill>
              </a:rPr>
              <a:t>and</a:t>
            </a:r>
            <a:r>
              <a:rPr lang="de-DE" sz="2400" dirty="0" smtClean="0">
                <a:solidFill>
                  <a:srgbClr val="00B0F0"/>
                </a:solidFill>
              </a:rPr>
              <a:t> </a:t>
            </a:r>
            <a:r>
              <a:rPr lang="de-DE" sz="2400" dirty="0" err="1" smtClean="0">
                <a:solidFill>
                  <a:srgbClr val="00B0F0"/>
                </a:solidFill>
              </a:rPr>
              <a:t>Blastocyst</a:t>
            </a:r>
            <a:r>
              <a:rPr lang="de-DE" sz="2400" dirty="0" smtClean="0">
                <a:solidFill>
                  <a:srgbClr val="00B0F0"/>
                </a:solidFill>
              </a:rPr>
              <a:t> Rates</a:t>
            </a:r>
            <a:endParaRPr lang="de-DE" sz="2400" dirty="0">
              <a:solidFill>
                <a:srgbClr val="00B0F0"/>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xmlns="" val="34465295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xmlns="" val="1040831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de-DE" sz="2400" dirty="0" err="1" smtClean="0">
                <a:solidFill>
                  <a:srgbClr val="00B0F0"/>
                </a:solidFill>
              </a:rPr>
              <a:t>Pregnancy</a:t>
            </a:r>
            <a:endParaRPr lang="de-DE" sz="2400" dirty="0">
              <a:solidFill>
                <a:srgbClr val="00B0F0"/>
              </a:solidFill>
            </a:endParaRPr>
          </a:p>
        </p:txBody>
      </p:sp>
      <p:graphicFrame>
        <p:nvGraphicFramePr>
          <p:cNvPr id="6" name="Inhaltsplatzhalter 5"/>
          <p:cNvGraphicFramePr>
            <a:graphicFrameLocks noGrp="1"/>
          </p:cNvGraphicFramePr>
          <p:nvPr>
            <p:ph idx="1"/>
            <p:extLst>
              <p:ext uri="{D42A27DB-BD31-4B8C-83A1-F6EECF244321}">
                <p14:modId xmlns:p14="http://schemas.microsoft.com/office/powerpoint/2010/main" xmlns="" val="353111057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extLst>
      <p:ext uri="{BB962C8B-B14F-4D97-AF65-F5344CB8AC3E}">
        <p14:creationId xmlns:p14="http://schemas.microsoft.com/office/powerpoint/2010/main" xmlns="" val="248466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050" descr="MET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1760538"/>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2051" descr="2P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1770063"/>
            <a:ext cx="701675"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2052" descr="2cella~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2053" descr="8cell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58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Text Box 2054"/>
          <p:cNvSpPr txBox="1">
            <a:spLocks noChangeArrowheads="1"/>
          </p:cNvSpPr>
          <p:nvPr/>
        </p:nvSpPr>
        <p:spPr bwMode="auto">
          <a:xfrm>
            <a:off x="381000" y="1236663"/>
            <a:ext cx="8583613"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spcBef>
                <a:spcPct val="50000"/>
              </a:spcBef>
              <a:buFontTx/>
              <a:buNone/>
            </a:pPr>
            <a:r>
              <a:rPr lang="fr-FR" altLang="de-DE" sz="1800" dirty="0">
                <a:latin typeface="+mn-lt"/>
              </a:rPr>
              <a:t>Day   0		1	  2	          3	</a:t>
            </a:r>
            <a:r>
              <a:rPr lang="fr-FR" altLang="de-DE" sz="2400" dirty="0">
                <a:latin typeface="+mn-lt"/>
              </a:rPr>
              <a:t>     	   </a:t>
            </a:r>
            <a:r>
              <a:rPr lang="fr-FR" altLang="de-DE" sz="1800" dirty="0" smtClean="0">
                <a:latin typeface="+mn-lt"/>
              </a:rPr>
              <a:t>4 </a:t>
            </a:r>
            <a:r>
              <a:rPr lang="fr-FR" altLang="de-DE" sz="2400" dirty="0" smtClean="0">
                <a:latin typeface="+mn-lt"/>
              </a:rPr>
              <a:t>              </a:t>
            </a:r>
            <a:r>
              <a:rPr lang="fr-FR" altLang="de-DE" sz="1800" dirty="0">
                <a:latin typeface="+mn-lt"/>
              </a:rPr>
              <a:t>5</a:t>
            </a:r>
          </a:p>
        </p:txBody>
      </p:sp>
      <p:pic>
        <p:nvPicPr>
          <p:cNvPr id="41991" name="Picture 2055" descr="Photo 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28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2" name="Text Box 2057"/>
          <p:cNvSpPr txBox="1">
            <a:spLocks noChangeArrowheads="1"/>
          </p:cNvSpPr>
          <p:nvPr/>
        </p:nvSpPr>
        <p:spPr bwMode="auto">
          <a:xfrm>
            <a:off x="454025" y="3522663"/>
            <a:ext cx="2778125"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b="1" dirty="0">
                <a:solidFill>
                  <a:schemeClr val="bg1">
                    <a:lumMod val="85000"/>
                  </a:schemeClr>
                </a:solidFill>
                <a:latin typeface="+mn-lt"/>
              </a:rPr>
              <a:t>„Early </a:t>
            </a:r>
            <a:r>
              <a:rPr lang="de-DE" altLang="de-DE" sz="1600" b="1" dirty="0" err="1">
                <a:solidFill>
                  <a:schemeClr val="bg1">
                    <a:lumMod val="85000"/>
                  </a:schemeClr>
                </a:solidFill>
                <a:latin typeface="+mn-lt"/>
              </a:rPr>
              <a:t>paternal</a:t>
            </a:r>
            <a:r>
              <a:rPr lang="de-DE" altLang="de-DE" sz="1600" b="1" dirty="0">
                <a:solidFill>
                  <a:schemeClr val="bg1">
                    <a:lumMod val="85000"/>
                  </a:schemeClr>
                </a:solidFill>
                <a:latin typeface="+mn-lt"/>
              </a:rPr>
              <a:t> </a:t>
            </a:r>
            <a:r>
              <a:rPr lang="de-DE" altLang="de-DE" sz="1600" b="1" dirty="0" err="1">
                <a:solidFill>
                  <a:schemeClr val="bg1">
                    <a:lumMod val="85000"/>
                  </a:schemeClr>
                </a:solidFill>
                <a:latin typeface="+mn-lt"/>
              </a:rPr>
              <a:t>defects</a:t>
            </a:r>
            <a:r>
              <a:rPr lang="de-DE" altLang="de-DE" sz="1600" b="1" dirty="0">
                <a:solidFill>
                  <a:schemeClr val="bg1">
                    <a:lumMod val="85000"/>
                  </a:schemeClr>
                </a:solidFill>
                <a:latin typeface="+mn-lt"/>
              </a:rPr>
              <a:t>“</a:t>
            </a:r>
            <a:endParaRPr lang="de-AT" altLang="de-DE" sz="1600" b="1" dirty="0">
              <a:solidFill>
                <a:schemeClr val="bg1">
                  <a:lumMod val="85000"/>
                </a:schemeClr>
              </a:solidFill>
              <a:latin typeface="+mn-lt"/>
            </a:endParaRPr>
          </a:p>
        </p:txBody>
      </p:sp>
      <p:sp>
        <p:nvSpPr>
          <p:cNvPr id="41993" name="Text Box 2058"/>
          <p:cNvSpPr txBox="1">
            <a:spLocks noChangeArrowheads="1"/>
          </p:cNvSpPr>
          <p:nvPr/>
        </p:nvSpPr>
        <p:spPr bwMode="auto">
          <a:xfrm>
            <a:off x="6319837" y="3377307"/>
            <a:ext cx="2860675"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b="1" dirty="0">
                <a:solidFill>
                  <a:srgbClr val="00B0F0"/>
                </a:solidFill>
                <a:latin typeface="+mn-lt"/>
              </a:rPr>
              <a:t>„</a:t>
            </a:r>
            <a:r>
              <a:rPr lang="de-DE" altLang="de-DE" sz="1600" b="1" dirty="0" err="1">
                <a:solidFill>
                  <a:srgbClr val="00B0F0"/>
                </a:solidFill>
                <a:latin typeface="+mn-lt"/>
              </a:rPr>
              <a:t>Late</a:t>
            </a:r>
            <a:r>
              <a:rPr lang="de-DE" altLang="de-DE" sz="1600" b="1" dirty="0">
                <a:solidFill>
                  <a:srgbClr val="00B0F0"/>
                </a:solidFill>
                <a:latin typeface="+mn-lt"/>
              </a:rPr>
              <a:t> </a:t>
            </a:r>
            <a:r>
              <a:rPr lang="de-DE" altLang="de-DE" sz="1600" b="1" dirty="0" err="1">
                <a:solidFill>
                  <a:srgbClr val="00B0F0"/>
                </a:solidFill>
                <a:latin typeface="+mn-lt"/>
              </a:rPr>
              <a:t>paternal</a:t>
            </a:r>
            <a:r>
              <a:rPr lang="de-DE" altLang="de-DE" sz="1600" b="1" dirty="0">
                <a:solidFill>
                  <a:srgbClr val="00B0F0"/>
                </a:solidFill>
                <a:latin typeface="+mn-lt"/>
              </a:rPr>
              <a:t> </a:t>
            </a:r>
            <a:r>
              <a:rPr lang="de-DE" altLang="de-DE" sz="1600" b="1" dirty="0" err="1" smtClean="0">
                <a:solidFill>
                  <a:srgbClr val="00B0F0"/>
                </a:solidFill>
                <a:latin typeface="+mn-lt"/>
              </a:rPr>
              <a:t>effects</a:t>
            </a:r>
            <a:r>
              <a:rPr lang="de-DE" altLang="de-DE" sz="1600" b="1" dirty="0">
                <a:solidFill>
                  <a:srgbClr val="00B0F0"/>
                </a:solidFill>
                <a:latin typeface="+mn-lt"/>
              </a:rPr>
              <a:t>“</a:t>
            </a:r>
            <a:endParaRPr lang="de-AT" altLang="de-DE" sz="1600" b="1" dirty="0">
              <a:solidFill>
                <a:srgbClr val="00B0F0"/>
              </a:solidFill>
              <a:latin typeface="+mn-lt"/>
            </a:endParaRPr>
          </a:p>
        </p:txBody>
      </p:sp>
      <p:sp>
        <p:nvSpPr>
          <p:cNvPr id="41994" name="Line 2059"/>
          <p:cNvSpPr>
            <a:spLocks noChangeShapeType="1"/>
          </p:cNvSpPr>
          <p:nvPr/>
        </p:nvSpPr>
        <p:spPr bwMode="auto">
          <a:xfrm>
            <a:off x="762000" y="2673350"/>
            <a:ext cx="3749675" cy="0"/>
          </a:xfrm>
          <a:prstGeom prst="line">
            <a:avLst/>
          </a:prstGeom>
          <a:noFill/>
          <a:ln w="57150">
            <a:solidFill>
              <a:schemeClr val="accent3">
                <a:lumMod val="85000"/>
              </a:schemeClr>
            </a:solidFill>
            <a:prstDash val="sysDot"/>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1995" name="Text Box 2060"/>
          <p:cNvSpPr txBox="1">
            <a:spLocks noChangeArrowheads="1"/>
          </p:cNvSpPr>
          <p:nvPr/>
        </p:nvSpPr>
        <p:spPr bwMode="auto">
          <a:xfrm>
            <a:off x="76200" y="3925888"/>
            <a:ext cx="3332163"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800" b="1" u="sng" dirty="0" err="1">
                <a:solidFill>
                  <a:schemeClr val="bg1">
                    <a:lumMod val="85000"/>
                  </a:schemeClr>
                </a:solidFill>
                <a:latin typeface="+mn-lt"/>
              </a:rPr>
              <a:t>Sperm</a:t>
            </a:r>
            <a:r>
              <a:rPr lang="de-DE" altLang="de-DE" sz="1800" b="1" u="sng" dirty="0">
                <a:solidFill>
                  <a:schemeClr val="bg1">
                    <a:lumMod val="85000"/>
                  </a:schemeClr>
                </a:solidFill>
                <a:latin typeface="+mn-lt"/>
              </a:rPr>
              <a:t> </a:t>
            </a:r>
            <a:r>
              <a:rPr lang="de-DE" altLang="de-DE" sz="1800" b="1" u="sng" dirty="0" err="1">
                <a:solidFill>
                  <a:schemeClr val="bg1">
                    <a:lumMod val="85000"/>
                  </a:schemeClr>
                </a:solidFill>
                <a:latin typeface="+mn-lt"/>
              </a:rPr>
              <a:t>Cytoplasmic</a:t>
            </a:r>
            <a:r>
              <a:rPr lang="de-DE" altLang="de-DE" sz="1800" b="1" u="sng" dirty="0">
                <a:solidFill>
                  <a:schemeClr val="bg1">
                    <a:lumMod val="85000"/>
                  </a:schemeClr>
                </a:solidFill>
                <a:latin typeface="+mn-lt"/>
              </a:rPr>
              <a:t> </a:t>
            </a:r>
            <a:r>
              <a:rPr lang="de-DE" altLang="de-DE" sz="1800" b="1" u="sng" dirty="0" err="1">
                <a:solidFill>
                  <a:schemeClr val="bg1">
                    <a:lumMod val="85000"/>
                  </a:schemeClr>
                </a:solidFill>
                <a:latin typeface="+mn-lt"/>
              </a:rPr>
              <a:t>Defects</a:t>
            </a:r>
            <a:endParaRPr lang="de-AT" altLang="de-DE" sz="1800" b="1" u="sng" dirty="0">
              <a:solidFill>
                <a:schemeClr val="bg1">
                  <a:lumMod val="85000"/>
                </a:schemeClr>
              </a:solidFill>
              <a:latin typeface="+mn-lt"/>
            </a:endParaRPr>
          </a:p>
        </p:txBody>
      </p:sp>
      <p:sp>
        <p:nvSpPr>
          <p:cNvPr id="41996" name="Text Box 2061"/>
          <p:cNvSpPr txBox="1">
            <a:spLocks noChangeArrowheads="1"/>
          </p:cNvSpPr>
          <p:nvPr/>
        </p:nvSpPr>
        <p:spPr bwMode="auto">
          <a:xfrm>
            <a:off x="611188" y="2771775"/>
            <a:ext cx="2792412"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dirty="0">
                <a:solidFill>
                  <a:schemeClr val="bg1">
                    <a:lumMod val="85000"/>
                  </a:schemeClr>
                </a:solidFill>
                <a:latin typeface="+mn-lt"/>
              </a:rPr>
              <a:t>abnormal </a:t>
            </a:r>
            <a:r>
              <a:rPr lang="de-DE" altLang="de-DE" sz="1600" dirty="0" err="1">
                <a:solidFill>
                  <a:schemeClr val="bg1">
                    <a:lumMod val="85000"/>
                  </a:schemeClr>
                </a:solidFill>
                <a:latin typeface="+mn-lt"/>
              </a:rPr>
              <a:t>development</a:t>
            </a:r>
            <a:endParaRPr lang="de-AT" altLang="de-DE" sz="1600" dirty="0">
              <a:solidFill>
                <a:schemeClr val="bg1">
                  <a:lumMod val="85000"/>
                </a:schemeClr>
              </a:solidFill>
              <a:latin typeface="+mn-lt"/>
            </a:endParaRPr>
          </a:p>
        </p:txBody>
      </p:sp>
      <p:sp>
        <p:nvSpPr>
          <p:cNvPr id="41997" name="AutoShape 2062"/>
          <p:cNvSpPr>
            <a:spLocks noChangeArrowheads="1"/>
          </p:cNvSpPr>
          <p:nvPr/>
        </p:nvSpPr>
        <p:spPr bwMode="auto">
          <a:xfrm>
            <a:off x="1574800" y="3082925"/>
            <a:ext cx="238125" cy="446088"/>
          </a:xfrm>
          <a:prstGeom prst="upArrow">
            <a:avLst>
              <a:gd name="adj1" fmla="val 50000"/>
              <a:gd name="adj2" fmla="val 43668"/>
            </a:avLst>
          </a:prstGeom>
          <a:solidFill>
            <a:schemeClr val="accent1"/>
          </a:solidFill>
          <a:ln w="9525">
            <a:solidFill>
              <a:schemeClr val="accent3">
                <a:lumMod val="85000"/>
              </a:scheme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DE" altLang="de-DE" sz="1800">
              <a:solidFill>
                <a:schemeClr val="bg1">
                  <a:lumMod val="85000"/>
                </a:schemeClr>
              </a:solidFill>
              <a:latin typeface="+mn-lt"/>
            </a:endParaRPr>
          </a:p>
        </p:txBody>
      </p:sp>
      <p:sp>
        <p:nvSpPr>
          <p:cNvPr id="41998" name="Text Box 2063"/>
          <p:cNvSpPr txBox="1">
            <a:spLocks noChangeArrowheads="1"/>
          </p:cNvSpPr>
          <p:nvPr/>
        </p:nvSpPr>
        <p:spPr bwMode="auto">
          <a:xfrm>
            <a:off x="381000" y="4456113"/>
            <a:ext cx="3236913"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800" dirty="0" err="1">
                <a:solidFill>
                  <a:schemeClr val="bg1">
                    <a:lumMod val="85000"/>
                  </a:schemeClr>
                </a:solidFill>
                <a:latin typeface="+mn-lt"/>
              </a:rPr>
              <a:t>Oocyte</a:t>
            </a:r>
            <a:r>
              <a:rPr lang="de-DE" altLang="de-DE" sz="1800" dirty="0">
                <a:solidFill>
                  <a:schemeClr val="bg1">
                    <a:lumMod val="85000"/>
                  </a:schemeClr>
                </a:solidFill>
                <a:latin typeface="+mn-lt"/>
              </a:rPr>
              <a:t> </a:t>
            </a:r>
            <a:r>
              <a:rPr lang="de-DE" altLang="de-DE" sz="1800" dirty="0" err="1">
                <a:solidFill>
                  <a:schemeClr val="bg1">
                    <a:lumMod val="85000"/>
                  </a:schemeClr>
                </a:solidFill>
                <a:latin typeface="+mn-lt"/>
              </a:rPr>
              <a:t>activation</a:t>
            </a:r>
            <a:r>
              <a:rPr lang="de-DE" altLang="de-DE" sz="1800" dirty="0">
                <a:solidFill>
                  <a:schemeClr val="bg1">
                    <a:lumMod val="85000"/>
                  </a:schemeClr>
                </a:solidFill>
                <a:latin typeface="+mn-lt"/>
              </a:rPr>
              <a:t> </a:t>
            </a:r>
            <a:r>
              <a:rPr lang="de-DE" altLang="de-DE" sz="1800" dirty="0" err="1">
                <a:solidFill>
                  <a:schemeClr val="bg1">
                    <a:lumMod val="85000"/>
                  </a:schemeClr>
                </a:solidFill>
                <a:latin typeface="+mn-lt"/>
              </a:rPr>
              <a:t>factor</a:t>
            </a:r>
            <a:endParaRPr lang="de-DE" altLang="de-DE" sz="1800" dirty="0">
              <a:solidFill>
                <a:schemeClr val="bg1">
                  <a:lumMod val="85000"/>
                </a:schemeClr>
              </a:solidFill>
              <a:latin typeface="+mn-lt"/>
            </a:endParaRPr>
          </a:p>
          <a:p>
            <a:pPr eaLnBrk="1" hangingPunct="1">
              <a:spcBef>
                <a:spcPct val="50000"/>
              </a:spcBef>
              <a:buFontTx/>
              <a:buNone/>
            </a:pPr>
            <a:r>
              <a:rPr lang="de-DE" altLang="de-DE" sz="1800" dirty="0" err="1">
                <a:solidFill>
                  <a:schemeClr val="bg1">
                    <a:lumMod val="85000"/>
                  </a:schemeClr>
                </a:solidFill>
                <a:latin typeface="+mn-lt"/>
              </a:rPr>
              <a:t>Centriole</a:t>
            </a:r>
            <a:endParaRPr lang="de-DE" altLang="de-DE" sz="1800" dirty="0">
              <a:solidFill>
                <a:schemeClr val="bg1">
                  <a:lumMod val="85000"/>
                </a:schemeClr>
              </a:solidFill>
              <a:latin typeface="+mn-lt"/>
            </a:endParaRPr>
          </a:p>
          <a:p>
            <a:pPr eaLnBrk="1" hangingPunct="1">
              <a:spcBef>
                <a:spcPct val="50000"/>
              </a:spcBef>
              <a:buFontTx/>
              <a:buNone/>
            </a:pPr>
            <a:endParaRPr lang="de-AT" altLang="de-DE" sz="2000" dirty="0">
              <a:latin typeface="+mn-lt"/>
            </a:endParaRPr>
          </a:p>
        </p:txBody>
      </p:sp>
      <p:sp>
        <p:nvSpPr>
          <p:cNvPr id="41999" name="Text Box 2066"/>
          <p:cNvSpPr txBox="1">
            <a:spLocks noChangeArrowheads="1"/>
          </p:cNvSpPr>
          <p:nvPr/>
        </p:nvSpPr>
        <p:spPr bwMode="auto">
          <a:xfrm>
            <a:off x="5372100" y="3717925"/>
            <a:ext cx="36750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b="1" u="sng" dirty="0" err="1">
                <a:solidFill>
                  <a:srgbClr val="FF99FF"/>
                </a:solidFill>
                <a:latin typeface="+mn-lt"/>
              </a:rPr>
              <a:t>Sperm-Nuclear-Defects</a:t>
            </a:r>
            <a:r>
              <a:rPr lang="de-DE" altLang="de-DE" sz="2000" b="1" u="sng" dirty="0">
                <a:solidFill>
                  <a:srgbClr val="FF99FF"/>
                </a:solidFill>
                <a:latin typeface="+mn-lt"/>
              </a:rPr>
              <a:t> </a:t>
            </a:r>
            <a:endParaRPr lang="de-AT" altLang="de-DE" sz="2000" b="1" u="sng" dirty="0">
              <a:solidFill>
                <a:srgbClr val="FF99FF"/>
              </a:solidFill>
              <a:latin typeface="+mn-lt"/>
            </a:endParaRPr>
          </a:p>
        </p:txBody>
      </p:sp>
      <p:sp>
        <p:nvSpPr>
          <p:cNvPr id="17" name="Text Box 2069"/>
          <p:cNvSpPr txBox="1">
            <a:spLocks noChangeArrowheads="1"/>
          </p:cNvSpPr>
          <p:nvPr/>
        </p:nvSpPr>
        <p:spPr bwMode="auto">
          <a:xfrm>
            <a:off x="1187624" y="333375"/>
            <a:ext cx="77771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defRPr/>
            </a:pPr>
            <a:r>
              <a:rPr lang="de-DE" sz="2000" dirty="0" smtClean="0">
                <a:solidFill>
                  <a:srgbClr val="00B0F0"/>
                </a:solidFill>
                <a:latin typeface="+mn-lt"/>
              </a:rPr>
              <a:t>Data </a:t>
            </a:r>
            <a:r>
              <a:rPr lang="de-DE" sz="2000" dirty="0" err="1" smtClean="0">
                <a:solidFill>
                  <a:srgbClr val="00B0F0"/>
                </a:solidFill>
                <a:latin typeface="+mn-lt"/>
              </a:rPr>
              <a:t>Hints</a:t>
            </a:r>
            <a:r>
              <a:rPr lang="de-DE" sz="2000" dirty="0" smtClean="0">
                <a:solidFill>
                  <a:srgbClr val="00B0F0"/>
                </a:solidFill>
                <a:latin typeface="+mn-lt"/>
              </a:rPr>
              <a:t> at an </a:t>
            </a:r>
            <a:r>
              <a:rPr lang="de-DE" sz="2000" dirty="0">
                <a:solidFill>
                  <a:srgbClr val="00B0F0"/>
                </a:solidFill>
                <a:latin typeface="+mn-lt"/>
              </a:rPr>
              <a:t>P</a:t>
            </a:r>
            <a:r>
              <a:rPr lang="de-DE" sz="2000" dirty="0" smtClean="0">
                <a:solidFill>
                  <a:srgbClr val="00B0F0"/>
                </a:solidFill>
                <a:latin typeface="+mn-lt"/>
              </a:rPr>
              <a:t>ositive Impact </a:t>
            </a:r>
            <a:r>
              <a:rPr lang="de-DE" sz="2000" dirty="0" err="1" smtClean="0">
                <a:solidFill>
                  <a:srgbClr val="00B0F0"/>
                </a:solidFill>
                <a:latin typeface="+mn-lt"/>
              </a:rPr>
              <a:t>of</a:t>
            </a:r>
            <a:r>
              <a:rPr lang="de-DE" sz="2000" dirty="0" smtClean="0">
                <a:solidFill>
                  <a:srgbClr val="00B0F0"/>
                </a:solidFill>
                <a:latin typeface="+mn-lt"/>
              </a:rPr>
              <a:t> the </a:t>
            </a:r>
            <a:r>
              <a:rPr lang="de-DE" sz="2000" dirty="0" err="1">
                <a:solidFill>
                  <a:srgbClr val="00B0F0"/>
                </a:solidFill>
                <a:latin typeface="+mn-lt"/>
              </a:rPr>
              <a:t>C</a:t>
            </a:r>
            <a:r>
              <a:rPr lang="de-DE" sz="2000" dirty="0" err="1" smtClean="0">
                <a:solidFill>
                  <a:srgbClr val="00B0F0"/>
                </a:solidFill>
                <a:latin typeface="+mn-lt"/>
              </a:rPr>
              <a:t>ompount</a:t>
            </a:r>
            <a:r>
              <a:rPr lang="de-DE" sz="2000" dirty="0" smtClean="0">
                <a:solidFill>
                  <a:srgbClr val="00B0F0"/>
                </a:solidFill>
                <a:latin typeface="+mn-lt"/>
              </a:rPr>
              <a:t> </a:t>
            </a:r>
            <a:r>
              <a:rPr lang="de-DE" sz="2000" dirty="0" err="1" smtClean="0">
                <a:solidFill>
                  <a:srgbClr val="00B0F0"/>
                </a:solidFill>
                <a:latin typeface="+mn-lt"/>
              </a:rPr>
              <a:t>Antioxidant</a:t>
            </a:r>
            <a:r>
              <a:rPr lang="de-DE" sz="2000" dirty="0" smtClean="0">
                <a:solidFill>
                  <a:srgbClr val="00B0F0"/>
                </a:solidFill>
                <a:latin typeface="+mn-lt"/>
              </a:rPr>
              <a:t> </a:t>
            </a:r>
          </a:p>
          <a:p>
            <a:pPr algn="r">
              <a:spcBef>
                <a:spcPct val="50000"/>
              </a:spcBef>
              <a:defRPr/>
            </a:pPr>
            <a:r>
              <a:rPr lang="de-DE" sz="2000" dirty="0" smtClean="0">
                <a:solidFill>
                  <a:srgbClr val="00B0F0"/>
                </a:solidFill>
                <a:latin typeface="+mn-lt"/>
              </a:rPr>
              <a:t>Treatment on </a:t>
            </a:r>
            <a:r>
              <a:rPr lang="de-DE" sz="2000" dirty="0" err="1" smtClean="0">
                <a:solidFill>
                  <a:srgbClr val="00B0F0"/>
                </a:solidFill>
                <a:latin typeface="+mn-lt"/>
              </a:rPr>
              <a:t>Late</a:t>
            </a:r>
            <a:r>
              <a:rPr lang="de-DE" sz="2000" dirty="0" smtClean="0">
                <a:solidFill>
                  <a:srgbClr val="00B0F0"/>
                </a:solidFill>
                <a:latin typeface="+mn-lt"/>
              </a:rPr>
              <a:t> </a:t>
            </a:r>
            <a:r>
              <a:rPr lang="de-DE" sz="2000" dirty="0" err="1" smtClean="0">
                <a:solidFill>
                  <a:srgbClr val="00B0F0"/>
                </a:solidFill>
                <a:latin typeface="+mn-lt"/>
              </a:rPr>
              <a:t>Paternal</a:t>
            </a:r>
            <a:r>
              <a:rPr lang="de-DE" sz="2000" dirty="0" smtClean="0">
                <a:solidFill>
                  <a:srgbClr val="00B0F0"/>
                </a:solidFill>
                <a:latin typeface="+mn-lt"/>
              </a:rPr>
              <a:t> </a:t>
            </a:r>
            <a:r>
              <a:rPr lang="de-DE" sz="2000" dirty="0" err="1" smtClean="0">
                <a:solidFill>
                  <a:srgbClr val="00B0F0"/>
                </a:solidFill>
                <a:latin typeface="+mn-lt"/>
              </a:rPr>
              <a:t>Effects</a:t>
            </a:r>
            <a:endParaRPr lang="de-AT" sz="2000" dirty="0">
              <a:solidFill>
                <a:srgbClr val="00B0F0"/>
              </a:solidFill>
              <a:latin typeface="+mn-lt"/>
            </a:endParaRPr>
          </a:p>
        </p:txBody>
      </p:sp>
      <p:sp>
        <p:nvSpPr>
          <p:cNvPr id="42001" name="AutoShape 2070"/>
          <p:cNvSpPr>
            <a:spLocks noChangeArrowheads="1"/>
          </p:cNvSpPr>
          <p:nvPr/>
        </p:nvSpPr>
        <p:spPr bwMode="auto">
          <a:xfrm>
            <a:off x="7391400" y="2938463"/>
            <a:ext cx="238125" cy="446087"/>
          </a:xfrm>
          <a:prstGeom prst="upArrow">
            <a:avLst>
              <a:gd name="adj1" fmla="val 50000"/>
              <a:gd name="adj2" fmla="val 43668"/>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DE" altLang="de-DE" sz="1800">
              <a:latin typeface="+mn-lt"/>
            </a:endParaRPr>
          </a:p>
        </p:txBody>
      </p:sp>
      <p:sp>
        <p:nvSpPr>
          <p:cNvPr id="42002" name="Line 2071"/>
          <p:cNvSpPr>
            <a:spLocks noChangeShapeType="1"/>
          </p:cNvSpPr>
          <p:nvPr/>
        </p:nvSpPr>
        <p:spPr bwMode="auto">
          <a:xfrm flipV="1">
            <a:off x="4352925" y="2503488"/>
            <a:ext cx="4395788" cy="7937"/>
          </a:xfrm>
          <a:prstGeom prst="line">
            <a:avLst/>
          </a:prstGeom>
          <a:noFill/>
          <a:ln w="57150">
            <a:solidFill>
              <a:srgbClr val="FF0000"/>
            </a:solidFill>
            <a:prstDash val="sysDot"/>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03" name="Text Box 2072"/>
          <p:cNvSpPr txBox="1">
            <a:spLocks noChangeArrowheads="1"/>
          </p:cNvSpPr>
          <p:nvPr/>
        </p:nvSpPr>
        <p:spPr bwMode="auto">
          <a:xfrm>
            <a:off x="5715000" y="2609850"/>
            <a:ext cx="317817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a:solidFill>
                  <a:srgbClr val="FF0000"/>
                </a:solidFill>
                <a:latin typeface="+mn-lt"/>
              </a:rPr>
              <a:t>abnormal development/ abortion</a:t>
            </a:r>
            <a:endParaRPr lang="de-AT" altLang="de-DE" sz="1600">
              <a:solidFill>
                <a:srgbClr val="FF0000"/>
              </a:solidFill>
              <a:latin typeface="+mn-lt"/>
            </a:endParaRPr>
          </a:p>
        </p:txBody>
      </p:sp>
      <p:sp>
        <p:nvSpPr>
          <p:cNvPr id="42004" name="Text Box 2073"/>
          <p:cNvSpPr txBox="1">
            <a:spLocks noChangeArrowheads="1"/>
          </p:cNvSpPr>
          <p:nvPr/>
        </p:nvSpPr>
        <p:spPr bwMode="auto">
          <a:xfrm>
            <a:off x="5867400" y="4170363"/>
            <a:ext cx="2736850" cy="701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r>
              <a:rPr lang="de-DE" altLang="de-DE" sz="1800" dirty="0">
                <a:latin typeface="+mn-lt"/>
              </a:rPr>
              <a:t> </a:t>
            </a:r>
            <a:r>
              <a:rPr lang="de-DE" altLang="de-DE" sz="1600" dirty="0" err="1">
                <a:latin typeface="+mn-lt"/>
              </a:rPr>
              <a:t>C</a:t>
            </a:r>
            <a:r>
              <a:rPr lang="de-DE" altLang="de-DE" sz="1600" dirty="0" err="1" smtClean="0">
                <a:latin typeface="+mn-lt"/>
              </a:rPr>
              <a:t>hromosomal</a:t>
            </a:r>
            <a:r>
              <a:rPr lang="de-DE" altLang="de-DE" sz="1600" dirty="0" smtClean="0">
                <a:latin typeface="+mn-lt"/>
              </a:rPr>
              <a:t> </a:t>
            </a:r>
            <a:r>
              <a:rPr lang="de-DE" altLang="de-DE" sz="1600" dirty="0" err="1">
                <a:latin typeface="+mn-lt"/>
              </a:rPr>
              <a:t>a</a:t>
            </a:r>
            <a:r>
              <a:rPr lang="de-DE" altLang="de-DE" sz="1600" dirty="0" err="1" smtClean="0">
                <a:latin typeface="+mn-lt"/>
              </a:rPr>
              <a:t>berrations</a:t>
            </a:r>
            <a:endParaRPr lang="de-DE" altLang="de-DE" sz="1600" dirty="0">
              <a:latin typeface="+mn-lt"/>
            </a:endParaRPr>
          </a:p>
          <a:p>
            <a:pPr eaLnBrk="1" hangingPunct="1"/>
            <a:r>
              <a:rPr lang="de-DE" altLang="de-DE" sz="1800" dirty="0" smtClean="0">
                <a:latin typeface="+mn-lt"/>
              </a:rPr>
              <a:t>  DNA </a:t>
            </a:r>
            <a:r>
              <a:rPr lang="de-DE" altLang="de-DE" sz="1800" dirty="0" err="1">
                <a:latin typeface="+mn-lt"/>
              </a:rPr>
              <a:t>f</a:t>
            </a:r>
            <a:r>
              <a:rPr lang="de-DE" altLang="de-DE" sz="1800" dirty="0" err="1" smtClean="0">
                <a:latin typeface="+mn-lt"/>
              </a:rPr>
              <a:t>ragmentation</a:t>
            </a:r>
            <a:r>
              <a:rPr lang="de-DE" altLang="de-DE" sz="1800" dirty="0" smtClean="0">
                <a:latin typeface="+mn-lt"/>
              </a:rPr>
              <a:t> </a:t>
            </a:r>
            <a:endParaRPr lang="de-DE" altLang="de-DE" sz="1800" dirty="0">
              <a:latin typeface="+mn-lt"/>
            </a:endParaRPr>
          </a:p>
        </p:txBody>
      </p:sp>
      <p:pic>
        <p:nvPicPr>
          <p:cNvPr id="42007" name="Picture 2077" descr="normal-sper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0000" y="3048000"/>
            <a:ext cx="140335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8" name="Line 2065"/>
          <p:cNvSpPr>
            <a:spLocks noChangeShapeType="1"/>
          </p:cNvSpPr>
          <p:nvPr/>
        </p:nvSpPr>
        <p:spPr bwMode="auto">
          <a:xfrm flipH="1">
            <a:off x="2243138" y="4346575"/>
            <a:ext cx="2268537" cy="606425"/>
          </a:xfrm>
          <a:prstGeom prst="line">
            <a:avLst/>
          </a:prstGeom>
          <a:noFill/>
          <a:ln w="38100">
            <a:solidFill>
              <a:schemeClr val="accent3">
                <a:lumMod val="8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09" name="Line 2064"/>
          <p:cNvSpPr>
            <a:spLocks noChangeShapeType="1"/>
          </p:cNvSpPr>
          <p:nvPr/>
        </p:nvSpPr>
        <p:spPr bwMode="auto">
          <a:xfrm flipH="1">
            <a:off x="2916238" y="4038600"/>
            <a:ext cx="1392237" cy="614363"/>
          </a:xfrm>
          <a:prstGeom prst="line">
            <a:avLst/>
          </a:prstGeom>
          <a:noFill/>
          <a:ln w="38100">
            <a:solidFill>
              <a:schemeClr val="accent3">
                <a:lumMod val="85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10" name="Line 2074"/>
          <p:cNvSpPr>
            <a:spLocks noChangeShapeType="1"/>
          </p:cNvSpPr>
          <p:nvPr/>
        </p:nvSpPr>
        <p:spPr bwMode="auto">
          <a:xfrm flipH="1" flipV="1">
            <a:off x="4419600" y="3797300"/>
            <a:ext cx="952500" cy="12858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27"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pic>
        <p:nvPicPr>
          <p:cNvPr id="26" name="Picture 2053" descr="8cell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7400" y="1760537"/>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90692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r" eaLnBrk="1" hangingPunct="1"/>
            <a:r>
              <a:rPr lang="de-DE" altLang="de-DE" sz="2400" dirty="0" err="1" smtClean="0">
                <a:solidFill>
                  <a:srgbClr val="00B0F0"/>
                </a:solidFill>
              </a:rPr>
              <a:t>Conclusion</a:t>
            </a:r>
            <a:endParaRPr lang="de-DE" altLang="de-DE" sz="2400" dirty="0" smtClean="0">
              <a:solidFill>
                <a:srgbClr val="00B0F0"/>
              </a:solidFill>
            </a:endParaRPr>
          </a:p>
        </p:txBody>
      </p:sp>
      <p:sp>
        <p:nvSpPr>
          <p:cNvPr id="36867" name="Rectangle 3"/>
          <p:cNvSpPr>
            <a:spLocks noGrp="1" noChangeArrowheads="1"/>
          </p:cNvSpPr>
          <p:nvPr>
            <p:ph idx="1"/>
          </p:nvPr>
        </p:nvSpPr>
        <p:spPr>
          <a:xfrm>
            <a:off x="457200" y="1340768"/>
            <a:ext cx="8229600" cy="4525963"/>
          </a:xfrm>
        </p:spPr>
        <p:txBody>
          <a:bodyPr/>
          <a:lstStyle/>
          <a:p>
            <a:r>
              <a:rPr lang="en-US" altLang="de-DE" sz="2000" dirty="0" smtClean="0"/>
              <a:t> In previous studies, we could show, that a specific supplementation ( </a:t>
            </a:r>
            <a:r>
              <a:rPr lang="de-AT" sz="2000" dirty="0" err="1" smtClean="0"/>
              <a:t>Fertilovit</a:t>
            </a:r>
            <a:r>
              <a:rPr lang="de-AT" sz="2000" baseline="30000" dirty="0" err="1" smtClean="0">
                <a:latin typeface="Arial"/>
                <a:cs typeface="Arial"/>
              </a:rPr>
              <a:t>®</a:t>
            </a:r>
            <a:r>
              <a:rPr lang="de-AT" sz="2000" dirty="0" err="1" smtClean="0"/>
              <a:t>Mplus</a:t>
            </a:r>
            <a:r>
              <a:rPr lang="de-AT" sz="2000" dirty="0" smtClean="0"/>
              <a:t> ) </a:t>
            </a:r>
            <a:r>
              <a:rPr lang="en-US" altLang="de-DE" sz="2000" dirty="0" smtClean="0"/>
              <a:t>improved sperm quality significantly, not only on WHO criteria (as shown in a previous study), but also with respect to morphology as evaluated according to MSOME criteria.</a:t>
            </a:r>
          </a:p>
          <a:p>
            <a:r>
              <a:rPr lang="en-US" altLang="de-DE" sz="2000" dirty="0" smtClean="0"/>
              <a:t>In addition to this, in this study a significant impact on the top blastocyst rate as well as a marked improvement of pregnancy rate and ongoing pregnancy rate was observed.</a:t>
            </a:r>
          </a:p>
          <a:p>
            <a:r>
              <a:rPr lang="en-US" altLang="de-DE" sz="2000" dirty="0" smtClean="0"/>
              <a:t>This is consistent with other studies (Ross et al, 2010 and </a:t>
            </a:r>
            <a:r>
              <a:rPr lang="en-US" altLang="de-DE" sz="2000" dirty="0" err="1" smtClean="0"/>
              <a:t>Showell</a:t>
            </a:r>
            <a:r>
              <a:rPr lang="en-US" altLang="de-DE" sz="2000" dirty="0" smtClean="0"/>
              <a:t> et al, 2011) and the observed correlation between sperm head </a:t>
            </a:r>
            <a:r>
              <a:rPr lang="en-US" altLang="de-DE" sz="2000" dirty="0" err="1" smtClean="0"/>
              <a:t>vacuolisation</a:t>
            </a:r>
            <a:r>
              <a:rPr lang="en-US" altLang="de-DE" sz="2000" dirty="0" smtClean="0"/>
              <a:t> and success of fertility treatment and might hint at an influence of </a:t>
            </a:r>
            <a:r>
              <a:rPr lang="en-US" altLang="de-DE" sz="2000" dirty="0" err="1" smtClean="0"/>
              <a:t>antioxidatives</a:t>
            </a:r>
            <a:r>
              <a:rPr lang="en-US" altLang="de-DE" sz="2000" dirty="0" smtClean="0"/>
              <a:t> (</a:t>
            </a:r>
            <a:r>
              <a:rPr lang="de-AT" sz="2000" dirty="0" err="1" smtClean="0"/>
              <a:t>Fertilovit</a:t>
            </a:r>
            <a:r>
              <a:rPr lang="de-AT" sz="2000" baseline="30000" dirty="0" err="1" smtClean="0">
                <a:latin typeface="Arial"/>
                <a:cs typeface="Arial"/>
              </a:rPr>
              <a:t>®</a:t>
            </a:r>
            <a:r>
              <a:rPr lang="de-AT" sz="2000" dirty="0" err="1" smtClean="0"/>
              <a:t>Mplus</a:t>
            </a:r>
            <a:r>
              <a:rPr lang="de-AT" sz="2000" dirty="0" smtClean="0"/>
              <a:t>)</a:t>
            </a:r>
            <a:r>
              <a:rPr lang="de-AT" sz="2000" dirty="0" smtClean="0">
                <a:solidFill>
                  <a:srgbClr val="00B0F0"/>
                </a:solidFill>
              </a:rPr>
              <a:t> </a:t>
            </a:r>
            <a:r>
              <a:rPr lang="en-US" altLang="de-DE" sz="2000" dirty="0" smtClean="0"/>
              <a:t>on late paternal effects</a:t>
            </a:r>
          </a:p>
          <a:p>
            <a:r>
              <a:rPr lang="en-US" altLang="de-DE" sz="2000" dirty="0" smtClean="0"/>
              <a:t>We strongly believe, that the issue of sufficient antioxidant uptake should be addressed when counseling and treating ART-patients</a:t>
            </a:r>
          </a:p>
          <a:p>
            <a:pPr marL="0" indent="0" eaLnBrk="1" hangingPunct="1">
              <a:lnSpc>
                <a:spcPct val="90000"/>
              </a:lnSpc>
              <a:buNone/>
            </a:pPr>
            <a:endParaRPr lang="de-DE" altLang="de-DE" sz="2000" dirty="0" smtClean="0">
              <a:solidFill>
                <a:schemeClr val="hlink"/>
              </a:solidFill>
            </a:endParaRPr>
          </a:p>
          <a:p>
            <a:pPr eaLnBrk="1" hangingPunct="1">
              <a:lnSpc>
                <a:spcPct val="90000"/>
              </a:lnSpc>
            </a:pPr>
            <a:endParaRPr lang="de-DE" altLang="de-DE" sz="2000" dirty="0" smtClean="0">
              <a:solidFill>
                <a:schemeClr val="hlink"/>
              </a:solidFill>
            </a:endParaRPr>
          </a:p>
        </p:txBody>
      </p:sp>
      <p:sp>
        <p:nvSpPr>
          <p:cNvPr id="5"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124075" y="692150"/>
            <a:ext cx="6697663" cy="396875"/>
          </a:xfrm>
          <a:prstGeom prst="rect">
            <a:avLst/>
          </a:prstGeom>
          <a:noFill/>
          <a:ln w="9525">
            <a:noFill/>
            <a:miter lim="800000"/>
            <a:headEnd/>
            <a:tailEnd/>
          </a:ln>
        </p:spPr>
        <p:txBody>
          <a:bodyPr>
            <a:spAutoFit/>
          </a:bodyPr>
          <a:lstStyle/>
          <a:p>
            <a:pPr algn="r"/>
            <a:r>
              <a:rPr lang="en-GB" sz="2000" b="1" dirty="0"/>
              <a:t>ICSI </a:t>
            </a:r>
            <a:endParaRPr lang="de-DE" sz="2000" b="1" dirty="0"/>
          </a:p>
        </p:txBody>
      </p:sp>
      <p:pic>
        <p:nvPicPr>
          <p:cNvPr id="25603" name="Picture 2" descr="005_0586_small"/>
          <p:cNvPicPr>
            <a:picLocks noChangeAspect="1" noChangeArrowheads="1"/>
          </p:cNvPicPr>
          <p:nvPr/>
        </p:nvPicPr>
        <p:blipFill>
          <a:blip r:embed="rId3" cstate="print"/>
          <a:srcRect/>
          <a:stretch>
            <a:fillRect/>
          </a:stretch>
        </p:blipFill>
        <p:spPr bwMode="auto">
          <a:xfrm>
            <a:off x="1022350" y="1389063"/>
            <a:ext cx="7099300" cy="5040312"/>
          </a:xfrm>
          <a:prstGeom prst="rect">
            <a:avLst/>
          </a:prstGeom>
          <a:noFill/>
          <a:ln w="9525">
            <a:noFill/>
            <a:miter lim="800000"/>
            <a:headEnd/>
            <a:tailEnd/>
          </a:ln>
        </p:spPr>
      </p:pic>
      <p:sp>
        <p:nvSpPr>
          <p:cNvPr id="25605" name="Line 3"/>
          <p:cNvSpPr>
            <a:spLocks noChangeShapeType="1"/>
          </p:cNvSpPr>
          <p:nvPr/>
        </p:nvSpPr>
        <p:spPr bwMode="auto">
          <a:xfrm>
            <a:off x="250825" y="1198563"/>
            <a:ext cx="8642350" cy="0"/>
          </a:xfrm>
          <a:prstGeom prst="line">
            <a:avLst/>
          </a:prstGeom>
          <a:noFill/>
          <a:ln w="19050">
            <a:solidFill>
              <a:srgbClr val="F1CED8"/>
            </a:solidFill>
            <a:round/>
            <a:headEnd/>
            <a:tailEnd/>
          </a:ln>
        </p:spPr>
        <p:txBody>
          <a:bodyPr/>
          <a:lstStyle/>
          <a:p>
            <a:endParaRPr lang="en-US"/>
          </a:p>
        </p:txBody>
      </p:sp>
    </p:spTree>
    <p:extLst>
      <p:ext uri="{BB962C8B-B14F-4D97-AF65-F5344CB8AC3E}">
        <p14:creationId xmlns:p14="http://schemas.microsoft.com/office/powerpoint/2010/main" xmlns="" val="17309281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Thanks</a:t>
            </a:r>
            <a:r>
              <a:rPr lang="de-DE" dirty="0" smtClean="0"/>
              <a:t> </a:t>
            </a:r>
            <a:r>
              <a:rPr lang="de-DE" dirty="0" err="1" smtClean="0"/>
              <a:t>to</a:t>
            </a:r>
            <a:r>
              <a:rPr lang="de-DE" dirty="0" smtClean="0"/>
              <a:t>...</a:t>
            </a:r>
            <a:endParaRPr lang="de-DE" dirty="0"/>
          </a:p>
        </p:txBody>
      </p:sp>
      <p:sp>
        <p:nvSpPr>
          <p:cNvPr id="3" name="Inhaltsplatzhalter 2"/>
          <p:cNvSpPr>
            <a:spLocks noGrp="1"/>
          </p:cNvSpPr>
          <p:nvPr>
            <p:ph idx="1"/>
          </p:nvPr>
        </p:nvSpPr>
        <p:spPr/>
        <p:txBody>
          <a:bodyPr/>
          <a:lstStyle/>
          <a:p>
            <a:r>
              <a:rPr lang="de-DE" dirty="0" err="1"/>
              <a:t>H.Zech</a:t>
            </a:r>
            <a:endParaRPr lang="de-DE" dirty="0"/>
          </a:p>
          <a:p>
            <a:r>
              <a:rPr lang="de-DE" dirty="0" err="1" smtClean="0"/>
              <a:t>N.Zech</a:t>
            </a:r>
            <a:endParaRPr lang="de-DE" dirty="0" smtClean="0"/>
          </a:p>
          <a:p>
            <a:r>
              <a:rPr lang="de-DE" dirty="0" err="1" smtClean="0"/>
              <a:t>M.Murtinger</a:t>
            </a:r>
            <a:endParaRPr lang="de-DE" dirty="0" smtClean="0"/>
          </a:p>
          <a:p>
            <a:r>
              <a:rPr lang="de-DE" dirty="0" err="1" smtClean="0"/>
              <a:t>M.Schuff</a:t>
            </a:r>
            <a:endParaRPr lang="de-DE" dirty="0" smtClean="0"/>
          </a:p>
          <a:p>
            <a:r>
              <a:rPr lang="de-DE" dirty="0" err="1" smtClean="0"/>
              <a:t>B.Wierleitner</a:t>
            </a:r>
            <a:endParaRPr lang="de-DE" dirty="0" smtClean="0"/>
          </a:p>
          <a:p>
            <a:r>
              <a:rPr lang="de-DE" dirty="0" err="1" smtClean="0"/>
              <a:t>B.Schechinger</a:t>
            </a:r>
            <a:endParaRPr lang="de-DE" dirty="0" smtClean="0"/>
          </a:p>
          <a:p>
            <a:r>
              <a:rPr lang="de-DE" dirty="0" err="1" smtClean="0"/>
              <a:t>A.Stecher</a:t>
            </a:r>
            <a:endParaRPr lang="de-DE" dirty="0" smtClean="0"/>
          </a:p>
          <a:p>
            <a:endParaRPr lang="de-DE" dirty="0"/>
          </a:p>
        </p:txBody>
      </p:sp>
    </p:spTree>
    <p:extLst>
      <p:ext uri="{BB962C8B-B14F-4D97-AF65-F5344CB8AC3E}">
        <p14:creationId xmlns:p14="http://schemas.microsoft.com/office/powerpoint/2010/main" xmlns="" val="2533668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Magical Snap - 2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3032" y="1427272"/>
            <a:ext cx="7963424" cy="5188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2"/>
          <p:cNvSpPr>
            <a:spLocks noChangeArrowheads="1"/>
          </p:cNvSpPr>
          <p:nvPr/>
        </p:nvSpPr>
        <p:spPr bwMode="auto">
          <a:xfrm>
            <a:off x="1835150" y="5013325"/>
            <a:ext cx="56165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lgn="ctr" eaLnBrk="1" hangingPunct="1">
              <a:spcBef>
                <a:spcPct val="0"/>
              </a:spcBef>
              <a:buFontTx/>
              <a:buNone/>
            </a:pPr>
            <a:r>
              <a:rPr lang="de-DE" altLang="de-DE" sz="4400">
                <a:solidFill>
                  <a:schemeClr val="bg1"/>
                </a:solidFill>
                <a:latin typeface="Lucida Sans" pitchFamily="34" charset="0"/>
              </a:rPr>
              <a:t>Thank you for your attention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24075" y="692150"/>
            <a:ext cx="6697663" cy="396875"/>
          </a:xfrm>
          <a:prstGeom prst="rect">
            <a:avLst/>
          </a:prstGeom>
          <a:noFill/>
          <a:ln w="9525">
            <a:noFill/>
            <a:miter lim="800000"/>
            <a:headEnd/>
            <a:tailEnd/>
          </a:ln>
        </p:spPr>
        <p:txBody>
          <a:bodyPr>
            <a:spAutoFit/>
          </a:bodyPr>
          <a:lstStyle/>
          <a:p>
            <a:pPr algn="r"/>
            <a:r>
              <a:rPr lang="en-GB" sz="2000" b="1" dirty="0"/>
              <a:t>ICSI </a:t>
            </a:r>
            <a:endParaRPr lang="de-DE" sz="2000" b="1" dirty="0"/>
          </a:p>
        </p:txBody>
      </p:sp>
      <p:pic>
        <p:nvPicPr>
          <p:cNvPr id="26627" name="Picture 2" descr="006_0588_small"/>
          <p:cNvPicPr>
            <a:picLocks noChangeAspect="1" noChangeArrowheads="1"/>
          </p:cNvPicPr>
          <p:nvPr/>
        </p:nvPicPr>
        <p:blipFill>
          <a:blip r:embed="rId3" cstate="print"/>
          <a:srcRect/>
          <a:stretch>
            <a:fillRect/>
          </a:stretch>
        </p:blipFill>
        <p:spPr bwMode="auto">
          <a:xfrm>
            <a:off x="927100" y="1389063"/>
            <a:ext cx="7289800" cy="5040312"/>
          </a:xfrm>
          <a:prstGeom prst="rect">
            <a:avLst/>
          </a:prstGeom>
          <a:noFill/>
          <a:ln w="9525">
            <a:noFill/>
            <a:miter lim="800000"/>
            <a:headEnd/>
            <a:tailEnd/>
          </a:ln>
        </p:spPr>
      </p:pic>
      <p:sp>
        <p:nvSpPr>
          <p:cNvPr id="26629" name="Line 3"/>
          <p:cNvSpPr>
            <a:spLocks noChangeShapeType="1"/>
          </p:cNvSpPr>
          <p:nvPr/>
        </p:nvSpPr>
        <p:spPr bwMode="auto">
          <a:xfrm>
            <a:off x="250825" y="1198563"/>
            <a:ext cx="8642350" cy="0"/>
          </a:xfrm>
          <a:prstGeom prst="line">
            <a:avLst/>
          </a:prstGeom>
          <a:noFill/>
          <a:ln w="19050">
            <a:solidFill>
              <a:srgbClr val="F1CED8"/>
            </a:solidFill>
            <a:round/>
            <a:headEnd/>
            <a:tailEnd/>
          </a:ln>
        </p:spPr>
        <p:txBody>
          <a:bodyPr/>
          <a:lstStyle/>
          <a:p>
            <a:endParaRPr lang="en-US"/>
          </a:p>
        </p:txBody>
      </p:sp>
    </p:spTree>
    <p:extLst>
      <p:ext uri="{BB962C8B-B14F-4D97-AF65-F5344CB8AC3E}">
        <p14:creationId xmlns:p14="http://schemas.microsoft.com/office/powerpoint/2010/main" xmlns="" val="26353410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050" descr="META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1760538"/>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7" name="Picture 2051" descr="2P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1770063"/>
            <a:ext cx="701675"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8" name="Picture 2052" descr="2cella~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89" name="Picture 2053" descr="8cell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58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Text Box 2054"/>
          <p:cNvSpPr txBox="1">
            <a:spLocks noChangeArrowheads="1"/>
          </p:cNvSpPr>
          <p:nvPr/>
        </p:nvSpPr>
        <p:spPr bwMode="auto">
          <a:xfrm>
            <a:off x="381000" y="1236663"/>
            <a:ext cx="8583613"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spcBef>
                <a:spcPct val="50000"/>
              </a:spcBef>
              <a:buFontTx/>
              <a:buNone/>
            </a:pPr>
            <a:r>
              <a:rPr lang="fr-FR" altLang="de-DE" sz="1800" dirty="0">
                <a:latin typeface="+mn-lt"/>
              </a:rPr>
              <a:t>Day   0		1	  2	          3	</a:t>
            </a:r>
            <a:r>
              <a:rPr lang="fr-FR" altLang="de-DE" sz="2400" dirty="0">
                <a:latin typeface="+mn-lt"/>
              </a:rPr>
              <a:t>     	</a:t>
            </a:r>
            <a:r>
              <a:rPr lang="fr-FR" altLang="de-DE" sz="1800" dirty="0" smtClean="0">
                <a:latin typeface="+mn-lt"/>
              </a:rPr>
              <a:t>4  </a:t>
            </a:r>
            <a:r>
              <a:rPr lang="fr-FR" altLang="de-DE" sz="2400" dirty="0" smtClean="0">
                <a:latin typeface="+mn-lt"/>
              </a:rPr>
              <a:t>                  </a:t>
            </a:r>
            <a:r>
              <a:rPr lang="fr-FR" altLang="de-DE" sz="1800" dirty="0">
                <a:latin typeface="+mn-lt"/>
              </a:rPr>
              <a:t>5</a:t>
            </a:r>
          </a:p>
        </p:txBody>
      </p:sp>
      <p:pic>
        <p:nvPicPr>
          <p:cNvPr id="41991" name="Picture 2055" descr="Photo 00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62800" y="1770063"/>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2" name="Text Box 2057"/>
          <p:cNvSpPr txBox="1">
            <a:spLocks noChangeArrowheads="1"/>
          </p:cNvSpPr>
          <p:nvPr/>
        </p:nvSpPr>
        <p:spPr bwMode="auto">
          <a:xfrm>
            <a:off x="454025" y="3522663"/>
            <a:ext cx="2954338"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b="1" dirty="0">
                <a:solidFill>
                  <a:srgbClr val="00B0F0"/>
                </a:solidFill>
                <a:latin typeface="+mn-lt"/>
              </a:rPr>
              <a:t>„Early </a:t>
            </a:r>
            <a:r>
              <a:rPr lang="de-DE" altLang="de-DE" sz="2000" b="1" dirty="0" err="1">
                <a:solidFill>
                  <a:srgbClr val="00B0F0"/>
                </a:solidFill>
                <a:latin typeface="+mn-lt"/>
              </a:rPr>
              <a:t>paternal</a:t>
            </a:r>
            <a:r>
              <a:rPr lang="de-DE" altLang="de-DE" sz="2000" b="1" dirty="0">
                <a:solidFill>
                  <a:srgbClr val="00B0F0"/>
                </a:solidFill>
                <a:latin typeface="+mn-lt"/>
              </a:rPr>
              <a:t> </a:t>
            </a:r>
            <a:r>
              <a:rPr lang="de-DE" altLang="de-DE" sz="2000" b="1" dirty="0" err="1" smtClean="0">
                <a:solidFill>
                  <a:srgbClr val="00B0F0"/>
                </a:solidFill>
                <a:latin typeface="+mn-lt"/>
              </a:rPr>
              <a:t>effects</a:t>
            </a:r>
            <a:r>
              <a:rPr lang="de-DE" altLang="de-DE" sz="2000" b="1" dirty="0">
                <a:solidFill>
                  <a:srgbClr val="00B0F0"/>
                </a:solidFill>
                <a:latin typeface="+mn-lt"/>
              </a:rPr>
              <a:t>“</a:t>
            </a:r>
            <a:endParaRPr lang="de-AT" altLang="de-DE" sz="2000" b="1" dirty="0">
              <a:solidFill>
                <a:srgbClr val="00B0F0"/>
              </a:solidFill>
              <a:latin typeface="+mn-lt"/>
            </a:endParaRPr>
          </a:p>
        </p:txBody>
      </p:sp>
      <p:sp>
        <p:nvSpPr>
          <p:cNvPr id="41993" name="Text Box 2058"/>
          <p:cNvSpPr txBox="1">
            <a:spLocks noChangeArrowheads="1"/>
          </p:cNvSpPr>
          <p:nvPr/>
        </p:nvSpPr>
        <p:spPr bwMode="auto">
          <a:xfrm>
            <a:off x="5716985" y="3334484"/>
            <a:ext cx="3465512"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b="1" dirty="0">
                <a:solidFill>
                  <a:srgbClr val="00B0F0"/>
                </a:solidFill>
                <a:latin typeface="+mn-lt"/>
              </a:rPr>
              <a:t>„</a:t>
            </a:r>
            <a:r>
              <a:rPr lang="de-DE" altLang="de-DE" sz="2000" b="1" dirty="0" err="1">
                <a:solidFill>
                  <a:srgbClr val="00B0F0"/>
                </a:solidFill>
                <a:latin typeface="+mn-lt"/>
              </a:rPr>
              <a:t>Late</a:t>
            </a:r>
            <a:r>
              <a:rPr lang="de-DE" altLang="de-DE" sz="2000" b="1" dirty="0">
                <a:solidFill>
                  <a:srgbClr val="00B0F0"/>
                </a:solidFill>
                <a:latin typeface="+mn-lt"/>
              </a:rPr>
              <a:t> </a:t>
            </a:r>
            <a:r>
              <a:rPr lang="de-DE" altLang="de-DE" sz="2000" b="1" dirty="0" err="1">
                <a:solidFill>
                  <a:srgbClr val="00B0F0"/>
                </a:solidFill>
                <a:latin typeface="+mn-lt"/>
              </a:rPr>
              <a:t>paternal</a:t>
            </a:r>
            <a:r>
              <a:rPr lang="de-DE" altLang="de-DE" sz="2000" b="1" dirty="0">
                <a:solidFill>
                  <a:srgbClr val="00B0F0"/>
                </a:solidFill>
                <a:latin typeface="+mn-lt"/>
              </a:rPr>
              <a:t> </a:t>
            </a:r>
            <a:r>
              <a:rPr lang="de-DE" altLang="de-DE" sz="2000" b="1" dirty="0" err="1" smtClean="0">
                <a:solidFill>
                  <a:srgbClr val="00B0F0"/>
                </a:solidFill>
                <a:latin typeface="+mn-lt"/>
              </a:rPr>
              <a:t>effects</a:t>
            </a:r>
            <a:r>
              <a:rPr lang="de-DE" altLang="de-DE" sz="2000" b="1" dirty="0">
                <a:solidFill>
                  <a:srgbClr val="00B0F0"/>
                </a:solidFill>
                <a:latin typeface="+mn-lt"/>
              </a:rPr>
              <a:t>“</a:t>
            </a:r>
            <a:endParaRPr lang="de-AT" altLang="de-DE" sz="2000" b="1" dirty="0">
              <a:solidFill>
                <a:srgbClr val="00B0F0"/>
              </a:solidFill>
              <a:latin typeface="+mn-lt"/>
            </a:endParaRPr>
          </a:p>
        </p:txBody>
      </p:sp>
      <p:sp>
        <p:nvSpPr>
          <p:cNvPr id="41994" name="Line 2059"/>
          <p:cNvSpPr>
            <a:spLocks noChangeShapeType="1"/>
          </p:cNvSpPr>
          <p:nvPr/>
        </p:nvSpPr>
        <p:spPr bwMode="auto">
          <a:xfrm>
            <a:off x="762000" y="2673350"/>
            <a:ext cx="3749675" cy="0"/>
          </a:xfrm>
          <a:prstGeom prst="line">
            <a:avLst/>
          </a:prstGeom>
          <a:noFill/>
          <a:ln w="57150">
            <a:solidFill>
              <a:srgbClr val="333399"/>
            </a:solidFill>
            <a:prstDash val="sysDot"/>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1995" name="Text Box 2060"/>
          <p:cNvSpPr txBox="1">
            <a:spLocks noChangeArrowheads="1"/>
          </p:cNvSpPr>
          <p:nvPr/>
        </p:nvSpPr>
        <p:spPr bwMode="auto">
          <a:xfrm>
            <a:off x="76200" y="3925888"/>
            <a:ext cx="3332163"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800" b="1" u="sng" dirty="0" err="1">
                <a:solidFill>
                  <a:srgbClr val="FF99FF"/>
                </a:solidFill>
                <a:latin typeface="+mn-lt"/>
              </a:rPr>
              <a:t>Sperm</a:t>
            </a:r>
            <a:r>
              <a:rPr lang="de-DE" altLang="de-DE" sz="1800" b="1" u="sng" dirty="0">
                <a:solidFill>
                  <a:srgbClr val="FF99FF"/>
                </a:solidFill>
                <a:latin typeface="+mn-lt"/>
              </a:rPr>
              <a:t> </a:t>
            </a:r>
            <a:r>
              <a:rPr lang="de-DE" altLang="de-DE" sz="1800" b="1" u="sng" dirty="0" err="1">
                <a:solidFill>
                  <a:srgbClr val="FF99FF"/>
                </a:solidFill>
                <a:latin typeface="+mn-lt"/>
              </a:rPr>
              <a:t>Cytoplasmic</a:t>
            </a:r>
            <a:r>
              <a:rPr lang="de-DE" altLang="de-DE" sz="1800" b="1" u="sng" dirty="0">
                <a:solidFill>
                  <a:srgbClr val="FF99FF"/>
                </a:solidFill>
                <a:latin typeface="+mn-lt"/>
              </a:rPr>
              <a:t> </a:t>
            </a:r>
            <a:r>
              <a:rPr lang="de-DE" altLang="de-DE" sz="1800" b="1" u="sng" dirty="0" err="1">
                <a:solidFill>
                  <a:srgbClr val="FF99FF"/>
                </a:solidFill>
                <a:latin typeface="+mn-lt"/>
              </a:rPr>
              <a:t>Defects</a:t>
            </a:r>
            <a:endParaRPr lang="de-AT" altLang="de-DE" sz="1800" b="1" u="sng" dirty="0">
              <a:solidFill>
                <a:srgbClr val="FF99FF"/>
              </a:solidFill>
              <a:latin typeface="+mn-lt"/>
            </a:endParaRPr>
          </a:p>
        </p:txBody>
      </p:sp>
      <p:sp>
        <p:nvSpPr>
          <p:cNvPr id="41996" name="Text Box 2061"/>
          <p:cNvSpPr txBox="1">
            <a:spLocks noChangeArrowheads="1"/>
          </p:cNvSpPr>
          <p:nvPr/>
        </p:nvSpPr>
        <p:spPr bwMode="auto">
          <a:xfrm>
            <a:off x="611188" y="2771775"/>
            <a:ext cx="2792412"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a:solidFill>
                  <a:srgbClr val="333399"/>
                </a:solidFill>
                <a:latin typeface="+mn-lt"/>
              </a:rPr>
              <a:t>abnormal development</a:t>
            </a:r>
            <a:endParaRPr lang="de-AT" altLang="de-DE" sz="1600">
              <a:solidFill>
                <a:srgbClr val="333399"/>
              </a:solidFill>
              <a:latin typeface="+mn-lt"/>
            </a:endParaRPr>
          </a:p>
        </p:txBody>
      </p:sp>
      <p:sp>
        <p:nvSpPr>
          <p:cNvPr id="41997" name="AutoShape 2062"/>
          <p:cNvSpPr>
            <a:spLocks noChangeArrowheads="1"/>
          </p:cNvSpPr>
          <p:nvPr/>
        </p:nvSpPr>
        <p:spPr bwMode="auto">
          <a:xfrm>
            <a:off x="1590675" y="3006725"/>
            <a:ext cx="238125" cy="446088"/>
          </a:xfrm>
          <a:prstGeom prst="upArrow">
            <a:avLst>
              <a:gd name="adj1" fmla="val 50000"/>
              <a:gd name="adj2" fmla="val 43668"/>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DE" altLang="de-DE" sz="1800">
              <a:latin typeface="+mn-lt"/>
            </a:endParaRPr>
          </a:p>
        </p:txBody>
      </p:sp>
      <p:sp>
        <p:nvSpPr>
          <p:cNvPr id="41998" name="Text Box 2063"/>
          <p:cNvSpPr txBox="1">
            <a:spLocks noChangeArrowheads="1"/>
          </p:cNvSpPr>
          <p:nvPr/>
        </p:nvSpPr>
        <p:spPr bwMode="auto">
          <a:xfrm>
            <a:off x="381000" y="4456113"/>
            <a:ext cx="3236913"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800">
                <a:latin typeface="+mn-lt"/>
              </a:rPr>
              <a:t>Oocyte activation factor</a:t>
            </a:r>
          </a:p>
          <a:p>
            <a:pPr eaLnBrk="1" hangingPunct="1">
              <a:spcBef>
                <a:spcPct val="50000"/>
              </a:spcBef>
              <a:buFontTx/>
              <a:buNone/>
            </a:pPr>
            <a:r>
              <a:rPr lang="de-DE" altLang="de-DE" sz="1800">
                <a:latin typeface="+mn-lt"/>
              </a:rPr>
              <a:t>Centriole</a:t>
            </a:r>
          </a:p>
          <a:p>
            <a:pPr eaLnBrk="1" hangingPunct="1">
              <a:spcBef>
                <a:spcPct val="50000"/>
              </a:spcBef>
              <a:buFontTx/>
              <a:buNone/>
            </a:pPr>
            <a:endParaRPr lang="de-AT" altLang="de-DE" sz="2000">
              <a:latin typeface="+mn-lt"/>
            </a:endParaRPr>
          </a:p>
        </p:txBody>
      </p:sp>
      <p:sp>
        <p:nvSpPr>
          <p:cNvPr id="41999" name="Text Box 2066"/>
          <p:cNvSpPr txBox="1">
            <a:spLocks noChangeArrowheads="1"/>
          </p:cNvSpPr>
          <p:nvPr/>
        </p:nvSpPr>
        <p:spPr bwMode="auto">
          <a:xfrm>
            <a:off x="5372100" y="3717925"/>
            <a:ext cx="3675063"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b="1" u="sng" dirty="0" err="1">
                <a:solidFill>
                  <a:srgbClr val="FF99FF"/>
                </a:solidFill>
                <a:latin typeface="+mn-lt"/>
              </a:rPr>
              <a:t>Sperm-Nuclear-Defects</a:t>
            </a:r>
            <a:r>
              <a:rPr lang="de-DE" altLang="de-DE" sz="2000" b="1" u="sng" dirty="0">
                <a:solidFill>
                  <a:srgbClr val="FF99FF"/>
                </a:solidFill>
                <a:latin typeface="+mn-lt"/>
              </a:rPr>
              <a:t> </a:t>
            </a:r>
            <a:endParaRPr lang="de-AT" altLang="de-DE" sz="2000" b="1" u="sng" dirty="0">
              <a:solidFill>
                <a:srgbClr val="FF99FF"/>
              </a:solidFill>
              <a:latin typeface="+mn-lt"/>
            </a:endParaRPr>
          </a:p>
        </p:txBody>
      </p:sp>
      <p:sp>
        <p:nvSpPr>
          <p:cNvPr id="17" name="Text Box 2069"/>
          <p:cNvSpPr txBox="1">
            <a:spLocks noChangeArrowheads="1"/>
          </p:cNvSpPr>
          <p:nvPr/>
        </p:nvSpPr>
        <p:spPr bwMode="auto">
          <a:xfrm>
            <a:off x="1187624" y="333375"/>
            <a:ext cx="7777162" cy="861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defRPr/>
            </a:pPr>
            <a:r>
              <a:rPr lang="de-DE" sz="2000" dirty="0" smtClean="0">
                <a:solidFill>
                  <a:srgbClr val="00B0F0"/>
                </a:solidFill>
                <a:latin typeface="+mn-lt"/>
              </a:rPr>
              <a:t>Early </a:t>
            </a:r>
            <a:r>
              <a:rPr lang="de-DE" sz="2000" dirty="0" err="1" smtClean="0">
                <a:solidFill>
                  <a:srgbClr val="00B0F0"/>
                </a:solidFill>
                <a:latin typeface="+mn-lt"/>
              </a:rPr>
              <a:t>and</a:t>
            </a:r>
            <a:r>
              <a:rPr lang="de-DE" sz="2000" dirty="0" smtClean="0">
                <a:solidFill>
                  <a:srgbClr val="00B0F0"/>
                </a:solidFill>
                <a:latin typeface="+mn-lt"/>
              </a:rPr>
              <a:t> </a:t>
            </a:r>
            <a:r>
              <a:rPr lang="de-DE" sz="2000" dirty="0" err="1" smtClean="0">
                <a:solidFill>
                  <a:srgbClr val="00B0F0"/>
                </a:solidFill>
                <a:latin typeface="+mn-lt"/>
              </a:rPr>
              <a:t>Late</a:t>
            </a:r>
            <a:r>
              <a:rPr lang="de-DE" sz="2000" dirty="0" smtClean="0">
                <a:solidFill>
                  <a:srgbClr val="00B0F0"/>
                </a:solidFill>
                <a:latin typeface="+mn-lt"/>
              </a:rPr>
              <a:t> </a:t>
            </a:r>
            <a:r>
              <a:rPr lang="de-DE" sz="2000" dirty="0" err="1" smtClean="0">
                <a:solidFill>
                  <a:srgbClr val="00B0F0"/>
                </a:solidFill>
                <a:latin typeface="+mn-lt"/>
              </a:rPr>
              <a:t>Paternal</a:t>
            </a:r>
            <a:r>
              <a:rPr lang="de-DE" sz="2000" dirty="0" smtClean="0">
                <a:solidFill>
                  <a:srgbClr val="00B0F0"/>
                </a:solidFill>
                <a:latin typeface="+mn-lt"/>
              </a:rPr>
              <a:t> </a:t>
            </a:r>
            <a:r>
              <a:rPr lang="de-DE" sz="2000" dirty="0" err="1" smtClean="0">
                <a:solidFill>
                  <a:srgbClr val="00B0F0"/>
                </a:solidFill>
                <a:latin typeface="+mn-lt"/>
              </a:rPr>
              <a:t>Effects</a:t>
            </a:r>
            <a:r>
              <a:rPr lang="de-DE" sz="2000" dirty="0" smtClean="0">
                <a:solidFill>
                  <a:srgbClr val="00B0F0"/>
                </a:solidFill>
                <a:latin typeface="+mn-lt"/>
              </a:rPr>
              <a:t> </a:t>
            </a:r>
          </a:p>
          <a:p>
            <a:pPr algn="r">
              <a:spcBef>
                <a:spcPct val="50000"/>
              </a:spcBef>
              <a:defRPr/>
            </a:pPr>
            <a:r>
              <a:rPr lang="de-DE" sz="2000" dirty="0" smtClean="0">
                <a:solidFill>
                  <a:srgbClr val="00B0F0"/>
                </a:solidFill>
                <a:latin typeface="+mn-lt"/>
              </a:rPr>
              <a:t>on Embryo-Development</a:t>
            </a:r>
            <a:endParaRPr lang="de-AT" sz="2000" dirty="0">
              <a:solidFill>
                <a:srgbClr val="00B0F0"/>
              </a:solidFill>
              <a:latin typeface="+mn-lt"/>
            </a:endParaRPr>
          </a:p>
        </p:txBody>
      </p:sp>
      <p:sp>
        <p:nvSpPr>
          <p:cNvPr id="42001" name="AutoShape 2070"/>
          <p:cNvSpPr>
            <a:spLocks noChangeArrowheads="1"/>
          </p:cNvSpPr>
          <p:nvPr/>
        </p:nvSpPr>
        <p:spPr bwMode="auto">
          <a:xfrm>
            <a:off x="7391400" y="2938463"/>
            <a:ext cx="238125" cy="446087"/>
          </a:xfrm>
          <a:prstGeom prst="upArrow">
            <a:avLst>
              <a:gd name="adj1" fmla="val 50000"/>
              <a:gd name="adj2" fmla="val 43668"/>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DE" altLang="de-DE" sz="1800">
              <a:latin typeface="+mn-lt"/>
            </a:endParaRPr>
          </a:p>
        </p:txBody>
      </p:sp>
      <p:sp>
        <p:nvSpPr>
          <p:cNvPr id="42002" name="Line 2071"/>
          <p:cNvSpPr>
            <a:spLocks noChangeShapeType="1"/>
          </p:cNvSpPr>
          <p:nvPr/>
        </p:nvSpPr>
        <p:spPr bwMode="auto">
          <a:xfrm flipV="1">
            <a:off x="4352925" y="2503488"/>
            <a:ext cx="4395788" cy="7937"/>
          </a:xfrm>
          <a:prstGeom prst="line">
            <a:avLst/>
          </a:prstGeom>
          <a:noFill/>
          <a:ln w="57150">
            <a:solidFill>
              <a:srgbClr val="FF0000"/>
            </a:solidFill>
            <a:prstDash val="sysDot"/>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03" name="Text Box 2072"/>
          <p:cNvSpPr txBox="1">
            <a:spLocks noChangeArrowheads="1"/>
          </p:cNvSpPr>
          <p:nvPr/>
        </p:nvSpPr>
        <p:spPr bwMode="auto">
          <a:xfrm>
            <a:off x="5715000" y="2609850"/>
            <a:ext cx="317817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1600">
                <a:solidFill>
                  <a:srgbClr val="FF0000"/>
                </a:solidFill>
                <a:latin typeface="+mn-lt"/>
              </a:rPr>
              <a:t>abnormal development/ abortion</a:t>
            </a:r>
            <a:endParaRPr lang="de-AT" altLang="de-DE" sz="1600">
              <a:solidFill>
                <a:srgbClr val="FF0000"/>
              </a:solidFill>
              <a:latin typeface="+mn-lt"/>
            </a:endParaRPr>
          </a:p>
        </p:txBody>
      </p:sp>
      <p:sp>
        <p:nvSpPr>
          <p:cNvPr id="42004" name="Text Box 2073"/>
          <p:cNvSpPr txBox="1">
            <a:spLocks noChangeArrowheads="1"/>
          </p:cNvSpPr>
          <p:nvPr/>
        </p:nvSpPr>
        <p:spPr bwMode="auto">
          <a:xfrm>
            <a:off x="5372099" y="4170363"/>
            <a:ext cx="3376613"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r>
              <a:rPr lang="de-DE" altLang="de-DE" sz="1800" dirty="0">
                <a:latin typeface="+mn-lt"/>
              </a:rPr>
              <a:t> </a:t>
            </a:r>
            <a:r>
              <a:rPr lang="de-DE" altLang="de-DE" sz="2000" dirty="0" err="1">
                <a:latin typeface="+mn-lt"/>
              </a:rPr>
              <a:t>C</a:t>
            </a:r>
            <a:r>
              <a:rPr lang="de-DE" altLang="de-DE" sz="2000" dirty="0" err="1" smtClean="0">
                <a:latin typeface="+mn-lt"/>
              </a:rPr>
              <a:t>hromosomal</a:t>
            </a:r>
            <a:r>
              <a:rPr lang="de-DE" altLang="de-DE" sz="1600" dirty="0" smtClean="0">
                <a:latin typeface="+mn-lt"/>
              </a:rPr>
              <a:t> </a:t>
            </a:r>
            <a:r>
              <a:rPr lang="de-DE" altLang="de-DE" sz="2000" dirty="0" err="1">
                <a:latin typeface="+mn-lt"/>
              </a:rPr>
              <a:t>a</a:t>
            </a:r>
            <a:r>
              <a:rPr lang="de-DE" altLang="de-DE" sz="2000" dirty="0" err="1" smtClean="0">
                <a:latin typeface="+mn-lt"/>
              </a:rPr>
              <a:t>berrations</a:t>
            </a:r>
            <a:endParaRPr lang="de-DE" altLang="de-DE" sz="2000" dirty="0">
              <a:latin typeface="+mn-lt"/>
            </a:endParaRPr>
          </a:p>
          <a:p>
            <a:pPr eaLnBrk="1" hangingPunct="1"/>
            <a:r>
              <a:rPr lang="de-DE" altLang="de-DE" sz="1800" dirty="0" smtClean="0">
                <a:latin typeface="+mn-lt"/>
              </a:rPr>
              <a:t> </a:t>
            </a:r>
            <a:r>
              <a:rPr lang="de-DE" altLang="de-DE" sz="2000" dirty="0" smtClean="0">
                <a:latin typeface="+mn-lt"/>
              </a:rPr>
              <a:t>DNA </a:t>
            </a:r>
            <a:r>
              <a:rPr lang="de-DE" altLang="de-DE" sz="2000" dirty="0" err="1">
                <a:latin typeface="+mn-lt"/>
              </a:rPr>
              <a:t>f</a:t>
            </a:r>
            <a:r>
              <a:rPr lang="de-DE" altLang="de-DE" sz="2000" dirty="0" err="1" smtClean="0">
                <a:latin typeface="+mn-lt"/>
              </a:rPr>
              <a:t>ragmentation</a:t>
            </a:r>
            <a:r>
              <a:rPr lang="de-DE" altLang="de-DE" sz="2000" dirty="0" smtClean="0">
                <a:latin typeface="+mn-lt"/>
              </a:rPr>
              <a:t> </a:t>
            </a:r>
            <a:endParaRPr lang="de-DE" altLang="de-DE" sz="2000" dirty="0">
              <a:latin typeface="+mn-lt"/>
            </a:endParaRPr>
          </a:p>
        </p:txBody>
      </p:sp>
      <p:pic>
        <p:nvPicPr>
          <p:cNvPr id="42007" name="Picture 2077" descr="normal-sperm"/>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0000" y="3048000"/>
            <a:ext cx="140335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08" name="Line 2065"/>
          <p:cNvSpPr>
            <a:spLocks noChangeShapeType="1"/>
          </p:cNvSpPr>
          <p:nvPr/>
        </p:nvSpPr>
        <p:spPr bwMode="auto">
          <a:xfrm flipH="1">
            <a:off x="2243138" y="4346575"/>
            <a:ext cx="2268537" cy="60642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09" name="Line 2064"/>
          <p:cNvSpPr>
            <a:spLocks noChangeShapeType="1"/>
          </p:cNvSpPr>
          <p:nvPr/>
        </p:nvSpPr>
        <p:spPr bwMode="auto">
          <a:xfrm flipH="1">
            <a:off x="2916238" y="4038600"/>
            <a:ext cx="1392237" cy="614363"/>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42010" name="Line 2074"/>
          <p:cNvSpPr>
            <a:spLocks noChangeShapeType="1"/>
          </p:cNvSpPr>
          <p:nvPr/>
        </p:nvSpPr>
        <p:spPr bwMode="auto">
          <a:xfrm flipH="1" flipV="1">
            <a:off x="4419600" y="3797300"/>
            <a:ext cx="952500" cy="12858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latin typeface="+mn-lt"/>
            </a:endParaRPr>
          </a:p>
        </p:txBody>
      </p:sp>
      <p:sp>
        <p:nvSpPr>
          <p:cNvPr id="27"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latin typeface="+mn-lt"/>
            </a:endParaRPr>
          </a:p>
        </p:txBody>
      </p:sp>
      <p:pic>
        <p:nvPicPr>
          <p:cNvPr id="26" name="Picture 2053" descr="8cells"/>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5000" y="1760537"/>
            <a:ext cx="701675"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433683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Magical Snap - 20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4171950"/>
            <a:ext cx="3886200" cy="244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Rectangle 2"/>
          <p:cNvSpPr>
            <a:spLocks noGrp="1" noChangeArrowheads="1"/>
          </p:cNvSpPr>
          <p:nvPr>
            <p:ph type="title"/>
          </p:nvPr>
        </p:nvSpPr>
        <p:spPr>
          <a:xfrm>
            <a:off x="685800" y="44624"/>
            <a:ext cx="8229600" cy="1484313"/>
          </a:xfrm>
        </p:spPr>
        <p:txBody>
          <a:bodyPr/>
          <a:lstStyle/>
          <a:p>
            <a:pPr algn="r" eaLnBrk="1" hangingPunct="1"/>
            <a:r>
              <a:rPr lang="de-DE" altLang="de-DE" sz="3200" dirty="0" smtClean="0">
                <a:solidFill>
                  <a:srgbClr val="00B0F0"/>
                </a:solidFill>
              </a:rPr>
              <a:t>   </a:t>
            </a:r>
            <a:r>
              <a:rPr lang="de-DE" altLang="de-DE" sz="2400" dirty="0" err="1" smtClean="0">
                <a:solidFill>
                  <a:srgbClr val="00B0F0"/>
                </a:solidFill>
              </a:rPr>
              <a:t>What</a:t>
            </a:r>
            <a:r>
              <a:rPr lang="de-DE" altLang="de-DE" sz="2400" dirty="0" smtClean="0">
                <a:solidFill>
                  <a:srgbClr val="00B0F0"/>
                </a:solidFill>
              </a:rPr>
              <a:t> </a:t>
            </a:r>
            <a:r>
              <a:rPr lang="de-DE" altLang="de-DE" sz="2400" dirty="0" err="1" smtClean="0">
                <a:solidFill>
                  <a:srgbClr val="00B0F0"/>
                </a:solidFill>
              </a:rPr>
              <a:t>is</a:t>
            </a:r>
            <a:r>
              <a:rPr lang="de-DE" altLang="de-DE" sz="2400" dirty="0" smtClean="0">
                <a:solidFill>
                  <a:srgbClr val="00B0F0"/>
                </a:solidFill>
              </a:rPr>
              <a:t> </a:t>
            </a:r>
            <a:r>
              <a:rPr lang="de-DE" altLang="de-DE" sz="2400" dirty="0" err="1" smtClean="0">
                <a:solidFill>
                  <a:srgbClr val="00B0F0"/>
                </a:solidFill>
              </a:rPr>
              <a:t>good</a:t>
            </a:r>
            <a:r>
              <a:rPr lang="de-DE" altLang="de-DE" sz="2400" dirty="0" smtClean="0">
                <a:solidFill>
                  <a:srgbClr val="00B0F0"/>
                </a:solidFill>
              </a:rPr>
              <a:t> </a:t>
            </a:r>
            <a:r>
              <a:rPr lang="de-DE" altLang="de-DE" sz="2400" dirty="0" err="1" smtClean="0">
                <a:solidFill>
                  <a:srgbClr val="00B0F0"/>
                </a:solidFill>
              </a:rPr>
              <a:t>semen</a:t>
            </a:r>
            <a:r>
              <a:rPr lang="de-DE" altLang="de-DE" sz="2400" dirty="0" smtClean="0">
                <a:solidFill>
                  <a:srgbClr val="00B0F0"/>
                </a:solidFill>
              </a:rPr>
              <a:t> </a:t>
            </a:r>
            <a:r>
              <a:rPr lang="de-DE" altLang="de-DE" sz="2400" dirty="0" err="1" smtClean="0">
                <a:solidFill>
                  <a:srgbClr val="00B0F0"/>
                </a:solidFill>
              </a:rPr>
              <a:t>quality</a:t>
            </a:r>
            <a:r>
              <a:rPr lang="de-DE" altLang="de-DE" sz="2400" dirty="0" smtClean="0">
                <a:solidFill>
                  <a:srgbClr val="00B0F0"/>
                </a:solidFill>
              </a:rPr>
              <a:t>?</a:t>
            </a:r>
          </a:p>
        </p:txBody>
      </p:sp>
      <p:sp>
        <p:nvSpPr>
          <p:cNvPr id="15363" name="Rectangle 3"/>
          <p:cNvSpPr>
            <a:spLocks noGrp="1" noChangeArrowheads="1"/>
          </p:cNvSpPr>
          <p:nvPr>
            <p:ph idx="1"/>
          </p:nvPr>
        </p:nvSpPr>
        <p:spPr>
          <a:xfrm>
            <a:off x="107950" y="1412875"/>
            <a:ext cx="9036050" cy="4332288"/>
          </a:xfrm>
        </p:spPr>
        <p:txBody>
          <a:bodyPr/>
          <a:lstStyle/>
          <a:p>
            <a:pPr marL="376238" indent="-376238" eaLnBrk="1" hangingPunct="1">
              <a:lnSpc>
                <a:spcPct val="90000"/>
              </a:lnSpc>
              <a:tabLst>
                <a:tab pos="565150" algn="l"/>
              </a:tabLst>
              <a:defRPr/>
            </a:pPr>
            <a:r>
              <a:rPr lang="en-US" sz="2400" dirty="0" smtClean="0"/>
              <a:t>Sperm analysis according to the WHO criteria is undergoing changes</a:t>
            </a:r>
            <a:r>
              <a:rPr lang="en-US" sz="1800" dirty="0" smtClean="0"/>
              <a:t>:</a:t>
            </a:r>
          </a:p>
          <a:p>
            <a:pPr marL="376238" indent="-376238" eaLnBrk="1" hangingPunct="1">
              <a:lnSpc>
                <a:spcPct val="90000"/>
              </a:lnSpc>
              <a:tabLst>
                <a:tab pos="565150" algn="l"/>
              </a:tabLst>
              <a:defRPr/>
            </a:pPr>
            <a:endParaRPr lang="en-US" sz="800" dirty="0" smtClean="0"/>
          </a:p>
          <a:p>
            <a:pPr marL="376238" indent="-376238" eaLnBrk="1" hangingPunct="1">
              <a:lnSpc>
                <a:spcPct val="90000"/>
              </a:lnSpc>
              <a:buFontTx/>
              <a:buNone/>
              <a:tabLst>
                <a:tab pos="565150" algn="l"/>
              </a:tabLst>
              <a:defRPr/>
            </a:pPr>
            <a:r>
              <a:rPr lang="en-US" sz="2000" dirty="0" smtClean="0">
                <a:sym typeface="Symbol" pitchFamily="28" charset="2"/>
              </a:rPr>
              <a:t>	-	</a:t>
            </a:r>
            <a:r>
              <a:rPr lang="en-US" sz="2000" dirty="0" smtClean="0"/>
              <a:t>Has been revised in 2010 </a:t>
            </a:r>
          </a:p>
          <a:p>
            <a:pPr marL="376238" indent="-376238" eaLnBrk="1" hangingPunct="1">
              <a:lnSpc>
                <a:spcPct val="90000"/>
              </a:lnSpc>
              <a:buFontTx/>
              <a:buNone/>
              <a:tabLst>
                <a:tab pos="565150" algn="l"/>
              </a:tabLst>
              <a:defRPr/>
            </a:pPr>
            <a:endParaRPr lang="en-US" sz="800" dirty="0" smtClean="0"/>
          </a:p>
          <a:p>
            <a:pPr marL="376238" indent="-376238" eaLnBrk="1" hangingPunct="1">
              <a:lnSpc>
                <a:spcPct val="90000"/>
              </a:lnSpc>
              <a:buFontTx/>
              <a:buNone/>
              <a:tabLst>
                <a:tab pos="565150" algn="l"/>
              </a:tabLst>
              <a:defRPr/>
            </a:pPr>
            <a:r>
              <a:rPr lang="en-US" sz="2000" dirty="0" smtClean="0"/>
              <a:t>	-	A so called „normal“ sperm sample according to the 			WHO criteria is not necessarily a good sperm sample </a:t>
            </a:r>
          </a:p>
          <a:p>
            <a:pPr marL="376238" indent="-376238" eaLnBrk="1" hangingPunct="1">
              <a:lnSpc>
                <a:spcPct val="90000"/>
              </a:lnSpc>
              <a:buFontTx/>
              <a:buNone/>
              <a:tabLst>
                <a:tab pos="565150" algn="l"/>
              </a:tabLst>
              <a:defRPr/>
            </a:pPr>
            <a:r>
              <a:rPr lang="en-US" sz="2000" dirty="0" smtClean="0"/>
              <a:t>		</a:t>
            </a:r>
            <a:r>
              <a:rPr lang="en-US" sz="1800" dirty="0" smtClean="0"/>
              <a:t>(e.g. a sperm sample with 5% normal morphology)</a:t>
            </a:r>
            <a:r>
              <a:rPr lang="en-US" sz="2000" dirty="0" smtClean="0"/>
              <a:t> </a:t>
            </a:r>
          </a:p>
          <a:p>
            <a:pPr marL="852488" lvl="1" eaLnBrk="1" hangingPunct="1">
              <a:lnSpc>
                <a:spcPct val="90000"/>
              </a:lnSpc>
              <a:buFontTx/>
              <a:buChar char="-"/>
              <a:tabLst>
                <a:tab pos="565150" algn="l"/>
              </a:tabLst>
              <a:defRPr/>
            </a:pPr>
            <a:endParaRPr lang="en-US" sz="800" dirty="0" smtClean="0"/>
          </a:p>
          <a:p>
            <a:pPr marL="852488" lvl="1" eaLnBrk="1" hangingPunct="1">
              <a:lnSpc>
                <a:spcPct val="90000"/>
              </a:lnSpc>
              <a:buFontTx/>
              <a:buChar char="-"/>
              <a:tabLst>
                <a:tab pos="565150" algn="l"/>
              </a:tabLst>
              <a:defRPr/>
            </a:pPr>
            <a:endParaRPr lang="en-US" sz="800" dirty="0" smtClean="0"/>
          </a:p>
          <a:p>
            <a:pPr marL="376238" indent="-376238" eaLnBrk="1" hangingPunct="1">
              <a:lnSpc>
                <a:spcPct val="90000"/>
              </a:lnSpc>
              <a:tabLst>
                <a:tab pos="565150" algn="l"/>
              </a:tabLst>
              <a:defRPr/>
            </a:pPr>
            <a:r>
              <a:rPr lang="en-US" sz="2400" dirty="0" smtClean="0"/>
              <a:t>Which other criteria for sperm quality do we know ?</a:t>
            </a:r>
          </a:p>
          <a:p>
            <a:pPr marL="376238" indent="-376238" eaLnBrk="1" hangingPunct="1">
              <a:lnSpc>
                <a:spcPct val="90000"/>
              </a:lnSpc>
              <a:buFontTx/>
              <a:buNone/>
              <a:tabLst>
                <a:tab pos="565150" algn="l"/>
              </a:tabLst>
              <a:defRPr/>
            </a:pPr>
            <a:r>
              <a:rPr lang="en-US" sz="800" dirty="0" smtClean="0"/>
              <a:t>	</a:t>
            </a:r>
          </a:p>
          <a:p>
            <a:pPr marL="376238" indent="-376238" eaLnBrk="1" hangingPunct="1">
              <a:lnSpc>
                <a:spcPct val="80000"/>
              </a:lnSpc>
              <a:buFontTx/>
              <a:buNone/>
              <a:tabLst>
                <a:tab pos="565150" algn="l"/>
              </a:tabLst>
              <a:defRPr/>
            </a:pPr>
            <a:r>
              <a:rPr lang="en-US" sz="800" dirty="0" smtClean="0"/>
              <a:t>	</a:t>
            </a:r>
            <a:r>
              <a:rPr lang="en-US" sz="2000" dirty="0" smtClean="0"/>
              <a:t>-	Tests for DNA integration </a:t>
            </a:r>
          </a:p>
          <a:p>
            <a:pPr marL="376238" indent="-376238" eaLnBrk="1" hangingPunct="1">
              <a:lnSpc>
                <a:spcPct val="80000"/>
              </a:lnSpc>
              <a:buFontTx/>
              <a:buNone/>
              <a:tabLst>
                <a:tab pos="565150" algn="l"/>
              </a:tabLst>
              <a:defRPr/>
            </a:pPr>
            <a:r>
              <a:rPr lang="en-US" sz="2000" dirty="0" smtClean="0"/>
              <a:t>		</a:t>
            </a:r>
            <a:r>
              <a:rPr lang="en-US" sz="1600" dirty="0" smtClean="0"/>
              <a:t>(e.g. TUNEL-Assay,  Comet assay, </a:t>
            </a:r>
            <a:r>
              <a:rPr lang="en-US" sz="1600" dirty="0" err="1" smtClean="0"/>
              <a:t>Halosperm</a:t>
            </a:r>
            <a:r>
              <a:rPr lang="en-US" sz="1600" dirty="0" smtClean="0"/>
              <a:t>)</a:t>
            </a:r>
          </a:p>
          <a:p>
            <a:pPr marL="376238" indent="-376238" eaLnBrk="1" hangingPunct="1">
              <a:lnSpc>
                <a:spcPct val="80000"/>
              </a:lnSpc>
              <a:buFontTx/>
              <a:buNone/>
              <a:tabLst>
                <a:tab pos="565150" algn="l"/>
              </a:tabLst>
              <a:defRPr/>
            </a:pPr>
            <a:endParaRPr lang="en-US" sz="500" dirty="0" smtClean="0"/>
          </a:p>
          <a:p>
            <a:pPr marL="376238" indent="-376238" eaLnBrk="1" hangingPunct="1">
              <a:lnSpc>
                <a:spcPct val="90000"/>
              </a:lnSpc>
              <a:buFontTx/>
              <a:buNone/>
              <a:tabLst>
                <a:tab pos="565150" algn="l"/>
              </a:tabLst>
              <a:defRPr/>
            </a:pPr>
            <a:r>
              <a:rPr lang="en-US" sz="2000" dirty="0" smtClean="0"/>
              <a:t>	-	Tests for </a:t>
            </a:r>
            <a:r>
              <a:rPr lang="en-US" sz="2000" dirty="0" err="1" smtClean="0"/>
              <a:t>protamination</a:t>
            </a:r>
            <a:r>
              <a:rPr lang="en-US" sz="2000" dirty="0" smtClean="0"/>
              <a:t> </a:t>
            </a:r>
          </a:p>
          <a:p>
            <a:pPr marL="376238" indent="-376238" eaLnBrk="1" hangingPunct="1">
              <a:lnSpc>
                <a:spcPct val="90000"/>
              </a:lnSpc>
              <a:buFontTx/>
              <a:buNone/>
              <a:tabLst>
                <a:tab pos="565150" algn="l"/>
              </a:tabLst>
              <a:defRPr/>
            </a:pPr>
            <a:r>
              <a:rPr lang="en-US" sz="2000" dirty="0" smtClean="0"/>
              <a:t>		</a:t>
            </a:r>
            <a:r>
              <a:rPr lang="en-US" sz="1600" dirty="0" smtClean="0"/>
              <a:t>(e.g. </a:t>
            </a:r>
            <a:r>
              <a:rPr lang="en-US" sz="1600" dirty="0" err="1" smtClean="0"/>
              <a:t>Acritin</a:t>
            </a:r>
            <a:r>
              <a:rPr lang="en-US" sz="1600" dirty="0" smtClean="0"/>
              <a:t> orange) </a:t>
            </a:r>
            <a:endParaRPr lang="en-US" sz="500" dirty="0" smtClean="0"/>
          </a:p>
          <a:p>
            <a:pPr marL="376238" indent="-376238" eaLnBrk="1" hangingPunct="1">
              <a:lnSpc>
                <a:spcPct val="90000"/>
              </a:lnSpc>
              <a:buFontTx/>
              <a:buNone/>
              <a:tabLst>
                <a:tab pos="565150" algn="l"/>
              </a:tabLst>
              <a:defRPr/>
            </a:pPr>
            <a:endParaRPr lang="en-US" sz="500" dirty="0" smtClean="0"/>
          </a:p>
          <a:p>
            <a:pPr marL="376238" indent="-376238" eaLnBrk="1" hangingPunct="1">
              <a:lnSpc>
                <a:spcPct val="90000"/>
              </a:lnSpc>
              <a:buFontTx/>
              <a:buNone/>
              <a:tabLst>
                <a:tab pos="565150" algn="l"/>
              </a:tabLst>
              <a:defRPr/>
            </a:pPr>
            <a:r>
              <a:rPr lang="en-US" sz="500" dirty="0" smtClean="0"/>
              <a:t>	</a:t>
            </a:r>
            <a:r>
              <a:rPr lang="en-US" sz="2000" dirty="0" smtClean="0"/>
              <a:t>-	PICSI </a:t>
            </a:r>
          </a:p>
          <a:p>
            <a:pPr marL="376238" indent="-376238" eaLnBrk="1" hangingPunct="1">
              <a:lnSpc>
                <a:spcPct val="90000"/>
              </a:lnSpc>
              <a:buFontTx/>
              <a:buNone/>
              <a:tabLst>
                <a:tab pos="565150" algn="l"/>
              </a:tabLst>
              <a:defRPr/>
            </a:pPr>
            <a:r>
              <a:rPr lang="en-US" sz="2000" dirty="0">
                <a:solidFill>
                  <a:srgbClr val="00B0F0"/>
                </a:solidFill>
                <a:effectLst>
                  <a:outerShdw blurRad="38100" dist="38100" dir="2700000" algn="tl">
                    <a:srgbClr val="000000">
                      <a:alpha val="43137"/>
                    </a:srgbClr>
                  </a:outerShdw>
                </a:effectLst>
              </a:rPr>
              <a:t> </a:t>
            </a:r>
            <a:r>
              <a:rPr lang="en-US" sz="2000" dirty="0" smtClean="0">
                <a:solidFill>
                  <a:srgbClr val="00B0F0"/>
                </a:solidFill>
                <a:effectLst>
                  <a:outerShdw blurRad="38100" dist="38100" dir="2700000" algn="tl">
                    <a:srgbClr val="000000">
                      <a:alpha val="43137"/>
                    </a:srgbClr>
                  </a:outerShdw>
                </a:effectLst>
              </a:rPr>
              <a:t>     - </a:t>
            </a:r>
            <a:r>
              <a:rPr lang="en-US" sz="2000" dirty="0" smtClean="0">
                <a:solidFill>
                  <a:srgbClr val="00B0F0"/>
                </a:solidFill>
              </a:rPr>
              <a:t>Subtle morphology (MSOME)</a:t>
            </a:r>
          </a:p>
        </p:txBody>
      </p:sp>
      <p:sp>
        <p:nvSpPr>
          <p:cNvPr id="5"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457200" y="188640"/>
            <a:ext cx="8229600" cy="1143000"/>
          </a:xfrm>
        </p:spPr>
        <p:txBody>
          <a:bodyPr/>
          <a:lstStyle/>
          <a:p>
            <a:pPr algn="r"/>
            <a:r>
              <a:rPr lang="de-DE" altLang="de-DE" sz="2800" dirty="0" smtClean="0">
                <a:solidFill>
                  <a:srgbClr val="00B0F0"/>
                </a:solidFill>
              </a:rPr>
              <a:t>MSOME</a:t>
            </a:r>
          </a:p>
        </p:txBody>
      </p:sp>
      <p:sp>
        <p:nvSpPr>
          <p:cNvPr id="8195" name="Inhaltsplatzhalter 2"/>
          <p:cNvSpPr>
            <a:spLocks noGrp="1"/>
          </p:cNvSpPr>
          <p:nvPr>
            <p:ph idx="1"/>
          </p:nvPr>
        </p:nvSpPr>
        <p:spPr>
          <a:xfrm>
            <a:off x="179388" y="1916113"/>
            <a:ext cx="8785225" cy="4525962"/>
          </a:xfrm>
        </p:spPr>
        <p:txBody>
          <a:bodyPr/>
          <a:lstStyle/>
          <a:p>
            <a:r>
              <a:rPr lang="en-GB" altLang="de-DE" sz="2400" dirty="0" smtClean="0"/>
              <a:t>Detailed examination of subtle sperm morphology by MSOME was first introduced by </a:t>
            </a:r>
            <a:r>
              <a:rPr lang="da-DK" altLang="de-DE" sz="2400" dirty="0" smtClean="0"/>
              <a:t>Bartoov et al. 10 years ago</a:t>
            </a:r>
            <a:r>
              <a:rPr lang="en-GB" altLang="de-DE" sz="2400" dirty="0" smtClean="0"/>
              <a:t>. </a:t>
            </a:r>
          </a:p>
          <a:p>
            <a:r>
              <a:rPr lang="en-GB" altLang="de-DE" sz="2400" dirty="0" smtClean="0"/>
              <a:t>It allows the examination of the sperm’s fine morphology in </a:t>
            </a:r>
            <a:r>
              <a:rPr lang="en-GB" altLang="de-DE" sz="2400" i="1" dirty="0" smtClean="0"/>
              <a:t>vivo</a:t>
            </a:r>
            <a:r>
              <a:rPr lang="en-GB" altLang="de-DE" sz="2400" dirty="0" smtClean="0"/>
              <a:t> at high magnification (6000-12500x), thus providing the possibility of detailed sperm analyses, in particular assessment of the sperm head. </a:t>
            </a:r>
          </a:p>
          <a:p>
            <a:r>
              <a:rPr lang="en-GB" altLang="de-DE" sz="2400" dirty="0" smtClean="0"/>
              <a:t>MSOME enabled the observation of so-called nuclear vacuoles, which cannot be detected by lower magnifications. </a:t>
            </a:r>
          </a:p>
          <a:p>
            <a:r>
              <a:rPr lang="en-GB" altLang="de-DE" sz="2400" dirty="0" smtClean="0"/>
              <a:t>MSOME was subsequently applied to complement ICSI, and IMSI (</a:t>
            </a:r>
            <a:r>
              <a:rPr lang="en-GB" altLang="de-DE" sz="2400" dirty="0" err="1" smtClean="0"/>
              <a:t>intracytoplasmic</a:t>
            </a:r>
            <a:r>
              <a:rPr lang="en-GB" altLang="de-DE" sz="2400" dirty="0" smtClean="0"/>
              <a:t> morphologically selected sperm injection) was successfully established in ART. </a:t>
            </a:r>
            <a:endParaRPr lang="de-DE" altLang="de-DE" sz="2400" dirty="0" smtClean="0"/>
          </a:p>
          <a:p>
            <a:endParaRPr lang="de-DE" altLang="de-DE" sz="2400" dirty="0" smtClean="0"/>
          </a:p>
        </p:txBody>
      </p:sp>
      <p:sp>
        <p:nvSpPr>
          <p:cNvPr id="4"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Inhaltsplatzhalter 2"/>
          <p:cNvSpPr>
            <a:spLocks noGrp="1"/>
          </p:cNvSpPr>
          <p:nvPr>
            <p:ph idx="1"/>
          </p:nvPr>
        </p:nvSpPr>
        <p:spPr/>
        <p:txBody>
          <a:bodyPr/>
          <a:lstStyle/>
          <a:p>
            <a:pPr marL="0" indent="0">
              <a:buFontTx/>
              <a:buNone/>
            </a:pPr>
            <a:r>
              <a:rPr lang="de-DE" altLang="de-DE" smtClean="0"/>
              <a:t>    </a:t>
            </a:r>
          </a:p>
        </p:txBody>
      </p:sp>
      <p:sp>
        <p:nvSpPr>
          <p:cNvPr id="9220" name="Rectangle 4"/>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DE" altLang="de-DE" sz="4400">
              <a:solidFill>
                <a:schemeClr val="tx2"/>
              </a:solidFill>
              <a:latin typeface="Times New Roman" pitchFamily="18" charset="0"/>
            </a:endParaRPr>
          </a:p>
        </p:txBody>
      </p:sp>
      <p:pic>
        <p:nvPicPr>
          <p:cNvPr id="9221" name="Picture 1026" descr="npo00002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9338" y="260350"/>
            <a:ext cx="3429000" cy="2667000"/>
          </a:xfrm>
          <a:prstGeom prst="rect">
            <a:avLst/>
          </a:prstGeom>
          <a:noFill/>
          <a:ln w="28575" algn="ctr">
            <a:solidFill>
              <a:srgbClr val="00B0F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222" name="Picture 1027" descr="npo00002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59338" y="3933825"/>
            <a:ext cx="3429000" cy="2438400"/>
          </a:xfrm>
          <a:prstGeom prst="rect">
            <a:avLst/>
          </a:prstGeom>
          <a:noFill/>
          <a:ln w="28575" algn="ctr">
            <a:solidFill>
              <a:srgbClr val="00B0F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23" name="Text Box 11"/>
          <p:cNvSpPr txBox="1">
            <a:spLocks noChangeArrowheads="1"/>
          </p:cNvSpPr>
          <p:nvPr/>
        </p:nvSpPr>
        <p:spPr bwMode="auto">
          <a:xfrm>
            <a:off x="1643063" y="1878013"/>
            <a:ext cx="18192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lgn="ctr" eaLnBrk="1" hangingPunct="1">
              <a:spcBef>
                <a:spcPct val="50000"/>
              </a:spcBef>
              <a:buFontTx/>
              <a:buNone/>
            </a:pPr>
            <a:r>
              <a:rPr lang="fr-FR" altLang="de-DE" sz="2400" b="1">
                <a:solidFill>
                  <a:srgbClr val="00B0F0"/>
                </a:solidFill>
                <a:latin typeface="Comic Sans MS" pitchFamily="66" charset="0"/>
              </a:rPr>
              <a:t>X</a:t>
            </a:r>
            <a:r>
              <a:rPr lang="fr-FR" altLang="de-DE" sz="2400" b="1">
                <a:solidFill>
                  <a:srgbClr val="FF0000"/>
                </a:solidFill>
                <a:latin typeface="Comic Sans MS" pitchFamily="66" charset="0"/>
              </a:rPr>
              <a:t> </a:t>
            </a:r>
            <a:r>
              <a:rPr lang="fr-FR" altLang="de-DE" sz="2400" b="1">
                <a:solidFill>
                  <a:srgbClr val="00B0F0"/>
                </a:solidFill>
                <a:latin typeface="Comic Sans MS" pitchFamily="66" charset="0"/>
              </a:rPr>
              <a:t>300</a:t>
            </a:r>
          </a:p>
        </p:txBody>
      </p:sp>
      <p:sp>
        <p:nvSpPr>
          <p:cNvPr id="9224" name="Text Box 12"/>
          <p:cNvSpPr txBox="1">
            <a:spLocks noChangeArrowheads="1"/>
          </p:cNvSpPr>
          <p:nvPr/>
        </p:nvSpPr>
        <p:spPr bwMode="auto">
          <a:xfrm>
            <a:off x="6331024" y="3141663"/>
            <a:ext cx="2057400" cy="830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algn="ctr" eaLnBrk="1" hangingPunct="1">
              <a:spcBef>
                <a:spcPct val="50000"/>
              </a:spcBef>
              <a:buFontTx/>
              <a:buNone/>
            </a:pPr>
            <a:r>
              <a:rPr lang="fr-FR" altLang="de-DE" sz="2400" b="1" dirty="0">
                <a:solidFill>
                  <a:srgbClr val="00B0F0"/>
                </a:solidFill>
                <a:latin typeface="Comic Sans MS" pitchFamily="66" charset="0"/>
              </a:rPr>
              <a:t>X 6000-10000</a:t>
            </a:r>
          </a:p>
        </p:txBody>
      </p:sp>
      <p:sp>
        <p:nvSpPr>
          <p:cNvPr id="9225" name="Oval 13"/>
          <p:cNvSpPr>
            <a:spLocks noChangeArrowheads="1"/>
          </p:cNvSpPr>
          <p:nvPr/>
        </p:nvSpPr>
        <p:spPr bwMode="auto">
          <a:xfrm>
            <a:off x="1295400" y="2895600"/>
            <a:ext cx="1295400" cy="838200"/>
          </a:xfrm>
          <a:prstGeom prst="ellipse">
            <a:avLst/>
          </a:prstGeom>
          <a:noFill/>
          <a:ln w="95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AT" altLang="de-DE" sz="1800">
              <a:latin typeface="Verdana" pitchFamily="34" charset="0"/>
            </a:endParaRPr>
          </a:p>
        </p:txBody>
      </p:sp>
      <p:sp>
        <p:nvSpPr>
          <p:cNvPr id="9226" name="Oval 14"/>
          <p:cNvSpPr>
            <a:spLocks noChangeArrowheads="1"/>
          </p:cNvSpPr>
          <p:nvPr/>
        </p:nvSpPr>
        <p:spPr bwMode="auto">
          <a:xfrm>
            <a:off x="1905000" y="3733800"/>
            <a:ext cx="1066800" cy="838200"/>
          </a:xfrm>
          <a:prstGeom prst="ellipse">
            <a:avLst/>
          </a:prstGeom>
          <a:noFill/>
          <a:ln w="95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AT" altLang="de-DE" sz="1800">
              <a:latin typeface="Verdana" pitchFamily="34" charset="0"/>
            </a:endParaRPr>
          </a:p>
        </p:txBody>
      </p:sp>
      <p:sp>
        <p:nvSpPr>
          <p:cNvPr id="9227" name="Text Box 15"/>
          <p:cNvSpPr txBox="1">
            <a:spLocks noChangeArrowheads="1"/>
          </p:cNvSpPr>
          <p:nvPr/>
        </p:nvSpPr>
        <p:spPr bwMode="auto">
          <a:xfrm>
            <a:off x="2057400" y="26670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fr-FR" altLang="de-DE" sz="2400">
                <a:latin typeface="Comic Sans MS" pitchFamily="66" charset="0"/>
              </a:rPr>
              <a:t>1</a:t>
            </a:r>
          </a:p>
        </p:txBody>
      </p:sp>
      <p:sp>
        <p:nvSpPr>
          <p:cNvPr id="9228" name="Text Box 16"/>
          <p:cNvSpPr txBox="1">
            <a:spLocks noChangeArrowheads="1"/>
          </p:cNvSpPr>
          <p:nvPr/>
        </p:nvSpPr>
        <p:spPr bwMode="auto">
          <a:xfrm>
            <a:off x="2362200" y="4419600"/>
            <a:ext cx="381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fr-FR" altLang="de-DE" sz="2400">
                <a:latin typeface="Comic Sans MS" pitchFamily="66" charset="0"/>
              </a:rPr>
              <a:t>2</a:t>
            </a:r>
          </a:p>
        </p:txBody>
      </p:sp>
      <p:pic>
        <p:nvPicPr>
          <p:cNvPr id="9229" name="Picture 1036" descr="npo00002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2590800"/>
            <a:ext cx="3200400" cy="2400300"/>
          </a:xfrm>
          <a:prstGeom prst="rect">
            <a:avLst/>
          </a:prstGeom>
          <a:noFill/>
          <a:ln w="28575" algn="ctr">
            <a:solidFill>
              <a:srgbClr val="00B0F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30" name="Oval 20"/>
          <p:cNvSpPr>
            <a:spLocks noChangeArrowheads="1"/>
          </p:cNvSpPr>
          <p:nvPr/>
        </p:nvSpPr>
        <p:spPr bwMode="auto">
          <a:xfrm>
            <a:off x="1295400" y="2971800"/>
            <a:ext cx="1143000" cy="762000"/>
          </a:xfrm>
          <a:prstGeom prst="ellipse">
            <a:avLst/>
          </a:prstGeom>
          <a:noFill/>
          <a:ln w="9525">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AT" altLang="de-DE" sz="1800">
              <a:latin typeface="Verdana" pitchFamily="34" charset="0"/>
            </a:endParaRPr>
          </a:p>
        </p:txBody>
      </p:sp>
      <p:sp>
        <p:nvSpPr>
          <p:cNvPr id="9231" name="Oval 22"/>
          <p:cNvSpPr>
            <a:spLocks noChangeArrowheads="1"/>
          </p:cNvSpPr>
          <p:nvPr/>
        </p:nvSpPr>
        <p:spPr bwMode="auto">
          <a:xfrm>
            <a:off x="1828800" y="3733800"/>
            <a:ext cx="1295400" cy="685800"/>
          </a:xfrm>
          <a:prstGeom prst="ellipse">
            <a:avLst/>
          </a:prstGeom>
          <a:noFill/>
          <a:ln w="9525">
            <a:solidFill>
              <a:srgbClr val="00B0F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0"/>
              </a:spcBef>
              <a:buFontTx/>
              <a:buNone/>
            </a:pPr>
            <a:endParaRPr lang="de-AT" altLang="de-DE" sz="1800">
              <a:latin typeface="Verdana" pitchFamily="34" charset="0"/>
            </a:endParaRPr>
          </a:p>
        </p:txBody>
      </p:sp>
      <p:sp>
        <p:nvSpPr>
          <p:cNvPr id="16" name="Text Box 25"/>
          <p:cNvSpPr txBox="1">
            <a:spLocks noChangeArrowheads="1"/>
          </p:cNvSpPr>
          <p:nvPr/>
        </p:nvSpPr>
        <p:spPr bwMode="auto">
          <a:xfrm>
            <a:off x="554038" y="1811338"/>
            <a:ext cx="1584325" cy="585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Times New Roman" pitchFamily="18" charset="0"/>
              </a:defRPr>
            </a:lvl1pPr>
            <a:lvl2pPr marL="742950" indent="-285750" eaLnBrk="0" hangingPunct="0">
              <a:defRPr>
                <a:solidFill>
                  <a:schemeClr val="tx1"/>
                </a:solidFill>
                <a:latin typeface="Verdana" pitchFamily="34" charset="0"/>
                <a:cs typeface="Times New Roman" pitchFamily="18" charset="0"/>
              </a:defRPr>
            </a:lvl2pPr>
            <a:lvl3pPr marL="1143000" indent="-228600" eaLnBrk="0" hangingPunct="0">
              <a:defRPr>
                <a:solidFill>
                  <a:schemeClr val="tx1"/>
                </a:solidFill>
                <a:latin typeface="Verdana" pitchFamily="34" charset="0"/>
                <a:cs typeface="Times New Roman" pitchFamily="18" charset="0"/>
              </a:defRPr>
            </a:lvl3pPr>
            <a:lvl4pPr marL="1600200" indent="-228600" eaLnBrk="0" hangingPunct="0">
              <a:defRPr>
                <a:solidFill>
                  <a:schemeClr val="tx1"/>
                </a:solidFill>
                <a:latin typeface="Verdana" pitchFamily="34" charset="0"/>
                <a:cs typeface="Times New Roman" pitchFamily="18" charset="0"/>
              </a:defRPr>
            </a:lvl4pPr>
            <a:lvl5pPr marL="2057400" indent="-228600" eaLnBrk="0" hangingPunct="0">
              <a:defRPr>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Verdana" pitchFamily="34" charset="0"/>
                <a:cs typeface="Times New Roman" pitchFamily="18" charset="0"/>
              </a:defRPr>
            </a:lvl9pPr>
          </a:lstStyle>
          <a:p>
            <a:pPr eaLnBrk="1" hangingPunct="1">
              <a:spcBef>
                <a:spcPct val="50000"/>
              </a:spcBef>
              <a:defRPr/>
            </a:pPr>
            <a:r>
              <a:rPr lang="de-DE" sz="1600" dirty="0" smtClean="0">
                <a:latin typeface="+mn-lt"/>
              </a:rPr>
              <a:t>Average </a:t>
            </a:r>
            <a:r>
              <a:rPr lang="de-DE" sz="1600" dirty="0" err="1" smtClean="0">
                <a:latin typeface="+mn-lt"/>
              </a:rPr>
              <a:t>sperm</a:t>
            </a:r>
            <a:r>
              <a:rPr lang="de-DE" sz="1600" dirty="0" smtClean="0">
                <a:latin typeface="+mn-lt"/>
              </a:rPr>
              <a:t> </a:t>
            </a:r>
            <a:r>
              <a:rPr lang="de-DE" sz="1600" dirty="0" err="1" smtClean="0">
                <a:latin typeface="+mn-lt"/>
              </a:rPr>
              <a:t>magnification</a:t>
            </a:r>
            <a:endParaRPr lang="de-DE" sz="1600" dirty="0">
              <a:latin typeface="+mn-lt"/>
            </a:endParaRPr>
          </a:p>
        </p:txBody>
      </p:sp>
      <p:sp>
        <p:nvSpPr>
          <p:cNvPr id="9233" name="Text Box 26"/>
          <p:cNvSpPr txBox="1">
            <a:spLocks noChangeArrowheads="1"/>
          </p:cNvSpPr>
          <p:nvPr/>
        </p:nvSpPr>
        <p:spPr bwMode="auto">
          <a:xfrm>
            <a:off x="5292725" y="3168650"/>
            <a:ext cx="201612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400" dirty="0">
                <a:solidFill>
                  <a:srgbClr val="FFC000"/>
                </a:solidFill>
                <a:latin typeface="Arial" pitchFamily="34" charset="0"/>
              </a:rPr>
              <a:t>MSOME</a:t>
            </a:r>
          </a:p>
        </p:txBody>
      </p:sp>
      <p:sp>
        <p:nvSpPr>
          <p:cNvPr id="9234" name="Line 27"/>
          <p:cNvSpPr>
            <a:spLocks noChangeShapeType="1"/>
          </p:cNvSpPr>
          <p:nvPr/>
        </p:nvSpPr>
        <p:spPr bwMode="auto">
          <a:xfrm flipV="1">
            <a:off x="2339975" y="1844675"/>
            <a:ext cx="2736850" cy="1368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9235" name="Line 28"/>
          <p:cNvSpPr>
            <a:spLocks noChangeShapeType="1"/>
          </p:cNvSpPr>
          <p:nvPr/>
        </p:nvSpPr>
        <p:spPr bwMode="auto">
          <a:xfrm>
            <a:off x="2987675" y="4149725"/>
            <a:ext cx="230505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25760"/>
            <a:ext cx="8229600" cy="1143000"/>
          </a:xfrm>
        </p:spPr>
        <p:txBody>
          <a:bodyPr/>
          <a:lstStyle/>
          <a:p>
            <a:pPr algn="r" eaLnBrk="1" hangingPunct="1"/>
            <a:r>
              <a:rPr lang="de-DE" altLang="de-DE" sz="2800" dirty="0" err="1" smtClean="0">
                <a:solidFill>
                  <a:srgbClr val="00B0F0"/>
                </a:solidFill>
              </a:rPr>
              <a:t>Vacuolisation</a:t>
            </a:r>
            <a:r>
              <a:rPr lang="de-DE" altLang="de-DE" sz="2800" dirty="0" smtClean="0">
                <a:solidFill>
                  <a:srgbClr val="00B0F0"/>
                </a:solidFill>
              </a:rPr>
              <a:t>?</a:t>
            </a:r>
          </a:p>
        </p:txBody>
      </p:sp>
      <p:pic>
        <p:nvPicPr>
          <p:cNvPr id="10243" name="Picture 4" descr="Vacuole"/>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t="4364"/>
          <a:stretch>
            <a:fillRect/>
          </a:stretch>
        </p:blipFill>
        <p:spPr>
          <a:xfrm>
            <a:off x="1027113" y="1276350"/>
            <a:ext cx="4027487" cy="4097338"/>
          </a:xfrm>
          <a:noFill/>
        </p:spPr>
      </p:pic>
      <p:sp>
        <p:nvSpPr>
          <p:cNvPr id="10244" name="Text Box 6"/>
          <p:cNvSpPr txBox="1">
            <a:spLocks noChangeArrowheads="1"/>
          </p:cNvSpPr>
          <p:nvPr/>
        </p:nvSpPr>
        <p:spPr bwMode="auto">
          <a:xfrm>
            <a:off x="5040313" y="1600200"/>
            <a:ext cx="4103687" cy="3968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a:latin typeface="Verdana" pitchFamily="34" charset="0"/>
              </a:rPr>
              <a:t>Amorph substances ?</a:t>
            </a:r>
            <a:endParaRPr lang="de-DE" altLang="de-DE" sz="1800">
              <a:latin typeface="Verdana" pitchFamily="34" charset="0"/>
            </a:endParaRPr>
          </a:p>
        </p:txBody>
      </p:sp>
      <p:sp>
        <p:nvSpPr>
          <p:cNvPr id="10245" name="Text Box 8"/>
          <p:cNvSpPr txBox="1">
            <a:spLocks noChangeArrowheads="1"/>
          </p:cNvSpPr>
          <p:nvPr/>
        </p:nvSpPr>
        <p:spPr bwMode="auto">
          <a:xfrm>
            <a:off x="5032375" y="2438400"/>
            <a:ext cx="2663825" cy="701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a:latin typeface="Verdana" pitchFamily="34" charset="0"/>
              </a:rPr>
              <a:t>Membranous structures?</a:t>
            </a:r>
          </a:p>
        </p:txBody>
      </p:sp>
      <p:sp>
        <p:nvSpPr>
          <p:cNvPr id="10246" name="Line 9"/>
          <p:cNvSpPr>
            <a:spLocks noChangeShapeType="1"/>
          </p:cNvSpPr>
          <p:nvPr/>
        </p:nvSpPr>
        <p:spPr bwMode="auto">
          <a:xfrm>
            <a:off x="3132138" y="3933825"/>
            <a:ext cx="172720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de-DE"/>
          </a:p>
        </p:txBody>
      </p:sp>
      <p:sp>
        <p:nvSpPr>
          <p:cNvPr id="10247" name="Text Box 10"/>
          <p:cNvSpPr txBox="1">
            <a:spLocks noChangeArrowheads="1"/>
          </p:cNvSpPr>
          <p:nvPr/>
        </p:nvSpPr>
        <p:spPr bwMode="auto">
          <a:xfrm>
            <a:off x="5105400" y="4327525"/>
            <a:ext cx="3200400" cy="701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Book Antiqua" pitchFamily="18" charset="0"/>
              </a:defRPr>
            </a:lvl1pPr>
            <a:lvl2pPr marL="742950" indent="-285750" eaLnBrk="0" hangingPunct="0">
              <a:spcBef>
                <a:spcPct val="20000"/>
              </a:spcBef>
              <a:buChar char="–"/>
              <a:defRPr sz="2800">
                <a:solidFill>
                  <a:schemeClr val="tx1"/>
                </a:solidFill>
                <a:latin typeface="Book Antiqua" pitchFamily="18" charset="0"/>
              </a:defRPr>
            </a:lvl2pPr>
            <a:lvl3pPr marL="1143000" indent="-228600" eaLnBrk="0" hangingPunct="0">
              <a:spcBef>
                <a:spcPct val="20000"/>
              </a:spcBef>
              <a:buChar char="•"/>
              <a:defRPr sz="2400">
                <a:solidFill>
                  <a:schemeClr val="tx1"/>
                </a:solidFill>
                <a:latin typeface="Book Antiqua" pitchFamily="18" charset="0"/>
              </a:defRPr>
            </a:lvl3pPr>
            <a:lvl4pPr marL="1600200" indent="-228600" eaLnBrk="0" hangingPunct="0">
              <a:spcBef>
                <a:spcPct val="20000"/>
              </a:spcBef>
              <a:buChar char="–"/>
              <a:defRPr sz="2000">
                <a:solidFill>
                  <a:schemeClr val="tx1"/>
                </a:solidFill>
                <a:latin typeface="Book Antiqua" pitchFamily="18" charset="0"/>
              </a:defRPr>
            </a:lvl4pPr>
            <a:lvl5pPr marL="2057400" indent="-228600" eaLnBrk="0" hangingPunct="0">
              <a:spcBef>
                <a:spcPct val="20000"/>
              </a:spcBef>
              <a:buChar char="»"/>
              <a:defRPr sz="2000">
                <a:solidFill>
                  <a:schemeClr val="tx1"/>
                </a:solidFill>
                <a:latin typeface="Book Antiqua" pitchFamily="18" charset="0"/>
              </a:defRPr>
            </a:lvl5pPr>
            <a:lvl6pPr marL="2514600" indent="-228600" eaLnBrk="0" fontAlgn="base" hangingPunct="0">
              <a:spcBef>
                <a:spcPct val="20000"/>
              </a:spcBef>
              <a:spcAft>
                <a:spcPct val="0"/>
              </a:spcAft>
              <a:buChar char="»"/>
              <a:defRPr sz="2000">
                <a:solidFill>
                  <a:schemeClr val="tx1"/>
                </a:solidFill>
                <a:latin typeface="Book Antiqua" pitchFamily="18" charset="0"/>
              </a:defRPr>
            </a:lvl6pPr>
            <a:lvl7pPr marL="2971800" indent="-228600" eaLnBrk="0" fontAlgn="base" hangingPunct="0">
              <a:spcBef>
                <a:spcPct val="20000"/>
              </a:spcBef>
              <a:spcAft>
                <a:spcPct val="0"/>
              </a:spcAft>
              <a:buChar char="»"/>
              <a:defRPr sz="2000">
                <a:solidFill>
                  <a:schemeClr val="tx1"/>
                </a:solidFill>
                <a:latin typeface="Book Antiqua" pitchFamily="18" charset="0"/>
              </a:defRPr>
            </a:lvl7pPr>
            <a:lvl8pPr marL="3429000" indent="-228600" eaLnBrk="0" fontAlgn="base" hangingPunct="0">
              <a:spcBef>
                <a:spcPct val="20000"/>
              </a:spcBef>
              <a:spcAft>
                <a:spcPct val="0"/>
              </a:spcAft>
              <a:buChar char="»"/>
              <a:defRPr sz="2000">
                <a:solidFill>
                  <a:schemeClr val="tx1"/>
                </a:solidFill>
                <a:latin typeface="Book Antiqua" pitchFamily="18" charset="0"/>
              </a:defRPr>
            </a:lvl8pPr>
            <a:lvl9pPr marL="3886200" indent="-228600" eaLnBrk="0" fontAlgn="base" hangingPunct="0">
              <a:spcBef>
                <a:spcPct val="20000"/>
              </a:spcBef>
              <a:spcAft>
                <a:spcPct val="0"/>
              </a:spcAft>
              <a:buChar char="»"/>
              <a:defRPr sz="2000">
                <a:solidFill>
                  <a:schemeClr val="tx1"/>
                </a:solidFill>
                <a:latin typeface="Book Antiqua" pitchFamily="18" charset="0"/>
              </a:defRPr>
            </a:lvl9pPr>
          </a:lstStyle>
          <a:p>
            <a:pPr eaLnBrk="1" hangingPunct="1">
              <a:spcBef>
                <a:spcPct val="50000"/>
              </a:spcBef>
              <a:buFontTx/>
              <a:buNone/>
            </a:pPr>
            <a:r>
              <a:rPr lang="de-DE" altLang="de-DE" sz="2000">
                <a:latin typeface="Verdana" pitchFamily="34" charset="0"/>
              </a:rPr>
              <a:t>Small vesicles without inner structures?</a:t>
            </a:r>
          </a:p>
        </p:txBody>
      </p:sp>
      <p:sp>
        <p:nvSpPr>
          <p:cNvPr id="17416" name="Text Box 11"/>
          <p:cNvSpPr txBox="1">
            <a:spLocks noChangeArrowheads="1"/>
          </p:cNvSpPr>
          <p:nvPr/>
        </p:nvSpPr>
        <p:spPr bwMode="auto">
          <a:xfrm>
            <a:off x="266700" y="5349875"/>
            <a:ext cx="849630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tabLst>
                <a:tab pos="674688" algn="l"/>
              </a:tabLst>
              <a:defRPr>
                <a:solidFill>
                  <a:schemeClr val="tx1"/>
                </a:solidFill>
                <a:latin typeface="Verdana" pitchFamily="34" charset="0"/>
                <a:cs typeface="Arial" charset="0"/>
              </a:defRPr>
            </a:lvl1pPr>
            <a:lvl2pPr marL="742950" indent="-285750" eaLnBrk="0" hangingPunct="0">
              <a:tabLst>
                <a:tab pos="674688" algn="l"/>
              </a:tabLst>
              <a:defRPr>
                <a:solidFill>
                  <a:schemeClr val="tx1"/>
                </a:solidFill>
                <a:latin typeface="Verdana" pitchFamily="34" charset="0"/>
                <a:cs typeface="Arial" charset="0"/>
              </a:defRPr>
            </a:lvl2pPr>
            <a:lvl3pPr marL="1143000" indent="-228600" eaLnBrk="0" hangingPunct="0">
              <a:tabLst>
                <a:tab pos="674688" algn="l"/>
              </a:tabLst>
              <a:defRPr>
                <a:solidFill>
                  <a:schemeClr val="tx1"/>
                </a:solidFill>
                <a:latin typeface="Verdana" pitchFamily="34" charset="0"/>
                <a:cs typeface="Arial" charset="0"/>
              </a:defRPr>
            </a:lvl3pPr>
            <a:lvl4pPr marL="1600200" indent="-228600" eaLnBrk="0" hangingPunct="0">
              <a:tabLst>
                <a:tab pos="674688" algn="l"/>
              </a:tabLst>
              <a:defRPr>
                <a:solidFill>
                  <a:schemeClr val="tx1"/>
                </a:solidFill>
                <a:latin typeface="Verdana" pitchFamily="34" charset="0"/>
                <a:cs typeface="Arial" charset="0"/>
              </a:defRPr>
            </a:lvl4pPr>
            <a:lvl5pPr marL="2057400" indent="-228600" eaLnBrk="0" hangingPunct="0">
              <a:tabLst>
                <a:tab pos="674688" algn="l"/>
              </a:tabLst>
              <a:defRPr>
                <a:solidFill>
                  <a:schemeClr val="tx1"/>
                </a:solidFill>
                <a:latin typeface="Verdana" pitchFamily="34" charset="0"/>
                <a:cs typeface="Arial" charset="0"/>
              </a:defRPr>
            </a:lvl5pPr>
            <a:lvl6pPr marL="2514600" indent="-228600" eaLnBrk="0" fontAlgn="base" hangingPunct="0">
              <a:spcBef>
                <a:spcPct val="0"/>
              </a:spcBef>
              <a:spcAft>
                <a:spcPct val="0"/>
              </a:spcAft>
              <a:tabLst>
                <a:tab pos="674688" algn="l"/>
              </a:tabLst>
              <a:defRPr>
                <a:solidFill>
                  <a:schemeClr val="tx1"/>
                </a:solidFill>
                <a:latin typeface="Verdana" pitchFamily="34" charset="0"/>
                <a:cs typeface="Arial" charset="0"/>
              </a:defRPr>
            </a:lvl6pPr>
            <a:lvl7pPr marL="2971800" indent="-228600" eaLnBrk="0" fontAlgn="base" hangingPunct="0">
              <a:spcBef>
                <a:spcPct val="0"/>
              </a:spcBef>
              <a:spcAft>
                <a:spcPct val="0"/>
              </a:spcAft>
              <a:tabLst>
                <a:tab pos="674688" algn="l"/>
              </a:tabLst>
              <a:defRPr>
                <a:solidFill>
                  <a:schemeClr val="tx1"/>
                </a:solidFill>
                <a:latin typeface="Verdana" pitchFamily="34" charset="0"/>
                <a:cs typeface="Arial" charset="0"/>
              </a:defRPr>
            </a:lvl7pPr>
            <a:lvl8pPr marL="3429000" indent="-228600" eaLnBrk="0" fontAlgn="base" hangingPunct="0">
              <a:spcBef>
                <a:spcPct val="0"/>
              </a:spcBef>
              <a:spcAft>
                <a:spcPct val="0"/>
              </a:spcAft>
              <a:tabLst>
                <a:tab pos="674688" algn="l"/>
              </a:tabLst>
              <a:defRPr>
                <a:solidFill>
                  <a:schemeClr val="tx1"/>
                </a:solidFill>
                <a:latin typeface="Verdana" pitchFamily="34" charset="0"/>
                <a:cs typeface="Arial" charset="0"/>
              </a:defRPr>
            </a:lvl8pPr>
            <a:lvl9pPr marL="3886200" indent="-228600" eaLnBrk="0" fontAlgn="base" hangingPunct="0">
              <a:spcBef>
                <a:spcPct val="0"/>
              </a:spcBef>
              <a:spcAft>
                <a:spcPct val="0"/>
              </a:spcAft>
              <a:tabLst>
                <a:tab pos="674688" algn="l"/>
              </a:tabLst>
              <a:defRPr>
                <a:solidFill>
                  <a:schemeClr val="tx1"/>
                </a:solidFill>
                <a:latin typeface="Verdana" pitchFamily="34" charset="0"/>
                <a:cs typeface="Arial" charset="0"/>
              </a:defRPr>
            </a:lvl9pPr>
          </a:lstStyle>
          <a:p>
            <a:pPr eaLnBrk="1" hangingPunct="1">
              <a:spcBef>
                <a:spcPct val="50000"/>
              </a:spcBef>
              <a:defRPr/>
            </a:pPr>
            <a:r>
              <a:rPr lang="de-DE" dirty="0" smtClean="0">
                <a:cs typeface="Times New Roman" pitchFamily="18" charset="0"/>
              </a:rPr>
              <a:t>	</a:t>
            </a:r>
            <a:r>
              <a:rPr lang="de-DE" sz="2000" dirty="0" smtClean="0">
                <a:solidFill>
                  <a:srgbClr val="00B0F0"/>
                </a:solidFill>
                <a:effectLst>
                  <a:outerShdw blurRad="38100" dist="38100" dir="2700000" algn="tl">
                    <a:srgbClr val="000000">
                      <a:alpha val="43137"/>
                    </a:srgbClr>
                  </a:outerShdw>
                </a:effectLst>
                <a:cs typeface="Times New Roman" pitchFamily="18" charset="0"/>
              </a:rPr>
              <a:t>Craters?</a:t>
            </a:r>
            <a:r>
              <a:rPr lang="de-DE" dirty="0" smtClean="0">
                <a:cs typeface="Times New Roman" pitchFamily="18" charset="0"/>
              </a:rPr>
              <a:t> (</a:t>
            </a:r>
            <a:r>
              <a:rPr lang="de-DE" dirty="0" err="1" smtClean="0">
                <a:cs typeface="Times New Roman" pitchFamily="18" charset="0"/>
              </a:rPr>
              <a:t>Westbroock</a:t>
            </a:r>
            <a:r>
              <a:rPr lang="de-DE" dirty="0" smtClean="0">
                <a:cs typeface="Times New Roman" pitchFamily="18" charset="0"/>
              </a:rPr>
              <a:t>, 2000), </a:t>
            </a:r>
          </a:p>
          <a:p>
            <a:pPr eaLnBrk="1" hangingPunct="1">
              <a:spcBef>
                <a:spcPct val="50000"/>
              </a:spcBef>
              <a:defRPr/>
            </a:pPr>
            <a:r>
              <a:rPr lang="de-DE" dirty="0" smtClean="0">
                <a:cs typeface="Times New Roman" pitchFamily="18" charset="0"/>
              </a:rPr>
              <a:t>	</a:t>
            </a:r>
            <a:r>
              <a:rPr lang="de-DE" sz="2000" dirty="0" err="1" smtClean="0">
                <a:solidFill>
                  <a:srgbClr val="00B0F0"/>
                </a:solidFill>
                <a:effectLst>
                  <a:outerShdw blurRad="38100" dist="38100" dir="2700000" algn="tl">
                    <a:srgbClr val="000000">
                      <a:alpha val="43137"/>
                    </a:srgbClr>
                  </a:outerShdw>
                </a:effectLst>
                <a:cs typeface="Times New Roman" pitchFamily="18" charset="0"/>
              </a:rPr>
              <a:t>Hollow</a:t>
            </a:r>
            <a:r>
              <a:rPr lang="de-DE" sz="2000" dirty="0" smtClean="0">
                <a:solidFill>
                  <a:srgbClr val="00B0F0"/>
                </a:solidFill>
                <a:effectLst>
                  <a:outerShdw blurRad="38100" dist="38100" dir="2700000" algn="tl">
                    <a:srgbClr val="000000">
                      <a:alpha val="43137"/>
                    </a:srgbClr>
                  </a:outerShdw>
                </a:effectLst>
                <a:cs typeface="Times New Roman" pitchFamily="18" charset="0"/>
              </a:rPr>
              <a:t>?</a:t>
            </a:r>
            <a:r>
              <a:rPr lang="de-DE" dirty="0" smtClean="0">
                <a:cs typeface="Times New Roman" pitchFamily="18" charset="0"/>
              </a:rPr>
              <a:t> (Watanabe, 2009), </a:t>
            </a:r>
          </a:p>
          <a:p>
            <a:pPr eaLnBrk="1" hangingPunct="1">
              <a:spcBef>
                <a:spcPct val="50000"/>
              </a:spcBef>
              <a:defRPr/>
            </a:pPr>
            <a:r>
              <a:rPr lang="de-DE" dirty="0" smtClean="0">
                <a:cs typeface="Times New Roman" pitchFamily="18" charset="0"/>
              </a:rPr>
              <a:t>	</a:t>
            </a:r>
            <a:r>
              <a:rPr lang="de-DE" dirty="0" err="1" smtClean="0">
                <a:solidFill>
                  <a:srgbClr val="00B0F0"/>
                </a:solidFill>
                <a:effectLst>
                  <a:outerShdw blurRad="38100" dist="38100" dir="2700000" algn="tl">
                    <a:srgbClr val="000000">
                      <a:alpha val="43137"/>
                    </a:srgbClr>
                  </a:outerShdw>
                </a:effectLst>
                <a:cs typeface="Times New Roman" pitchFamily="18" charset="0"/>
              </a:rPr>
              <a:t>Vesicles</a:t>
            </a:r>
            <a:r>
              <a:rPr lang="de-DE" dirty="0" smtClean="0">
                <a:solidFill>
                  <a:srgbClr val="00B0F0"/>
                </a:solidFill>
                <a:effectLst>
                  <a:outerShdw blurRad="38100" dist="38100" dir="2700000" algn="tl">
                    <a:srgbClr val="000000">
                      <a:alpha val="43137"/>
                    </a:srgbClr>
                  </a:outerShdw>
                </a:effectLst>
                <a:cs typeface="Times New Roman" pitchFamily="18" charset="0"/>
              </a:rPr>
              <a:t>?</a:t>
            </a:r>
          </a:p>
        </p:txBody>
      </p:sp>
      <p:sp>
        <p:nvSpPr>
          <p:cNvPr id="9" name="Line 3"/>
          <p:cNvSpPr>
            <a:spLocks noChangeShapeType="1"/>
          </p:cNvSpPr>
          <p:nvPr/>
        </p:nvSpPr>
        <p:spPr bwMode="auto">
          <a:xfrm>
            <a:off x="0" y="1198563"/>
            <a:ext cx="8642350" cy="0"/>
          </a:xfrm>
          <a:prstGeom prst="line">
            <a:avLst/>
          </a:prstGeom>
          <a:noFill/>
          <a:ln w="19050">
            <a:solidFill>
              <a:srgbClr val="F1CED8"/>
            </a:solidFill>
            <a:round/>
            <a:headEnd/>
            <a:tailEnd/>
          </a:ln>
          <a:extLst>
            <a:ext uri="{909E8E84-426E-40DD-AFC4-6F175D3DCCD1}">
              <a14:hiddenFill xmlns:a14="http://schemas.microsoft.com/office/drawing/2010/main" xmlns="">
                <a:noFill/>
              </a14:hiddenFill>
            </a:ext>
          </a:extLst>
        </p:spPr>
        <p:txBody>
          <a:bodyPr/>
          <a:lstStyle/>
          <a:p>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skau 2013">
  <a:themeElements>
    <a:clrScheme name="ProfZe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Ze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fZe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fZe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fZe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fZe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fZe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fZe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fZe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fZe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fZe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fZe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fZe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Patienteninfo Wogatzky</Template>
  <TotalTime>0</TotalTime>
  <Words>1417</Words>
  <Application>Microsoft Office PowerPoint</Application>
  <PresentationFormat>On-screen Show (4:3)</PresentationFormat>
  <Paragraphs>331</Paragraphs>
  <Slides>31</Slides>
  <Notes>18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Moskau 2013</vt:lpstr>
      <vt:lpstr>Antioxidant Supplementation of Subfertile Men Improves Top Blastocyst Rate in Couples Undergoing IVF/ICSI  Nutrition &amp; Food Sciences 2014 Valencia</vt:lpstr>
      <vt:lpstr>Slide 2</vt:lpstr>
      <vt:lpstr>Slide 3</vt:lpstr>
      <vt:lpstr>Slide 4</vt:lpstr>
      <vt:lpstr>Slide 5</vt:lpstr>
      <vt:lpstr>   What is good semen quality?</vt:lpstr>
      <vt:lpstr>MSOME</vt:lpstr>
      <vt:lpstr>Slide 8</vt:lpstr>
      <vt:lpstr>Vacuolisation?</vt:lpstr>
      <vt:lpstr>Nature of Nuclear Vacuoles?</vt:lpstr>
      <vt:lpstr>Two step hypothesis</vt:lpstr>
      <vt:lpstr>Routine</vt:lpstr>
      <vt:lpstr>IMSI Unit Leica 6000</vt:lpstr>
      <vt:lpstr>Slide 14</vt:lpstr>
      <vt:lpstr>So How to Get Class I Sperms?</vt:lpstr>
      <vt:lpstr>Which Factors Impair  Semen Quality?</vt:lpstr>
      <vt:lpstr>Slide 17</vt:lpstr>
      <vt:lpstr>Slide 18</vt:lpstr>
      <vt:lpstr>Proposed Strategies to Prevent  Impact on Sperm or Reduce Oxidative Stress </vt:lpstr>
      <vt:lpstr>Supplement Facts</vt:lpstr>
      <vt:lpstr>Can a supplemet improve sperm  according to vacuolisation rate?</vt:lpstr>
      <vt:lpstr>Can a Supplement also  Improve Blastocyst Quality? </vt:lpstr>
      <vt:lpstr>Results  – Semen Quality</vt:lpstr>
      <vt:lpstr>Results  – Treatment Outcome</vt:lpstr>
      <vt:lpstr>Fertilisation and Blastocyst Rates</vt:lpstr>
      <vt:lpstr>Fertilisation and Blastocyst Rates</vt:lpstr>
      <vt:lpstr>Pregnancy</vt:lpstr>
      <vt:lpstr>Slide 28</vt:lpstr>
      <vt:lpstr>Conclusion</vt:lpstr>
      <vt:lpstr>Thanks to...</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Antioxidant Supplementation of Subfertile Men Improves Top Blastocyst Rate in Couples Undergoing IVF/ICSI</dc:title>
  <dc:creator>Birgit</dc:creator>
  <cp:lastModifiedBy>satyakeerthi-s</cp:lastModifiedBy>
  <cp:revision>85</cp:revision>
  <dcterms:created xsi:type="dcterms:W3CDTF">2014-01-23T08:26:59Z</dcterms:created>
  <dcterms:modified xsi:type="dcterms:W3CDTF">2014-10-15T14:36:21Z</dcterms:modified>
</cp:coreProperties>
</file>