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05" r:id="rId5"/>
    <p:sldId id="380" r:id="rId6"/>
    <p:sldId id="378" r:id="rId7"/>
    <p:sldId id="372" r:id="rId8"/>
    <p:sldId id="387" r:id="rId9"/>
    <p:sldId id="373" r:id="rId10"/>
    <p:sldId id="374" r:id="rId11"/>
    <p:sldId id="375" r:id="rId12"/>
    <p:sldId id="376" r:id="rId13"/>
    <p:sldId id="384" r:id="rId14"/>
    <p:sldId id="385" r:id="rId15"/>
    <p:sldId id="331" r:id="rId16"/>
    <p:sldId id="336" r:id="rId17"/>
    <p:sldId id="350" r:id="rId18"/>
    <p:sldId id="386" r:id="rId19"/>
    <p:sldId id="31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47" autoAdjust="0"/>
  </p:normalViewPr>
  <p:slideViewPr>
    <p:cSldViewPr snapToGrid="0" snapToObjects="1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A27CC9-0516-4030-BA30-DF2F0899E7F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24D64A-E958-4CCE-9C29-4EE82EB59809}">
      <dgm:prSet phldrT="[Text]" custT="1"/>
      <dgm:spPr/>
      <dgm:t>
        <a:bodyPr/>
        <a:lstStyle/>
        <a:p>
          <a:r>
            <a:rPr lang="en-GB" sz="1800" dirty="0" smtClean="0"/>
            <a:t>Business</a:t>
          </a:r>
          <a:endParaRPr lang="en-GB" sz="1800" dirty="0"/>
        </a:p>
      </dgm:t>
    </dgm:pt>
    <dgm:pt modelId="{068E3D25-76D9-4D5A-B233-8B1B9AC50143}" type="parTrans" cxnId="{3D8505C9-CF60-4149-B922-8C743394D28B}">
      <dgm:prSet/>
      <dgm:spPr/>
      <dgm:t>
        <a:bodyPr/>
        <a:lstStyle/>
        <a:p>
          <a:endParaRPr lang="en-GB"/>
        </a:p>
      </dgm:t>
    </dgm:pt>
    <dgm:pt modelId="{F05E29A5-AD7C-4DD8-ABC2-1F9952065902}" type="sibTrans" cxnId="{3D8505C9-CF60-4149-B922-8C743394D28B}">
      <dgm:prSet/>
      <dgm:spPr/>
      <dgm:t>
        <a:bodyPr/>
        <a:lstStyle/>
        <a:p>
          <a:endParaRPr lang="en-GB"/>
        </a:p>
      </dgm:t>
    </dgm:pt>
    <dgm:pt modelId="{3C307930-9A85-4806-B811-D210003FAC92}">
      <dgm:prSet phldrT="[Text]" custT="1"/>
      <dgm:spPr/>
      <dgm:t>
        <a:bodyPr/>
        <a:lstStyle/>
        <a:p>
          <a:r>
            <a:rPr lang="en-GB" sz="1200" dirty="0" smtClean="0"/>
            <a:t>Health Economics</a:t>
          </a:r>
          <a:endParaRPr lang="en-GB" sz="1400" dirty="0"/>
        </a:p>
      </dgm:t>
    </dgm:pt>
    <dgm:pt modelId="{D53D8914-ADC2-4FB4-8386-5A7E0DE75F17}" type="parTrans" cxnId="{0B5DFD9B-5683-40DC-B875-62BA72AD7D17}">
      <dgm:prSet/>
      <dgm:spPr/>
      <dgm:t>
        <a:bodyPr/>
        <a:lstStyle/>
        <a:p>
          <a:endParaRPr lang="en-GB"/>
        </a:p>
      </dgm:t>
    </dgm:pt>
    <dgm:pt modelId="{9780215A-9754-48DA-8C10-B25DD6C8F1BC}" type="sibTrans" cxnId="{0B5DFD9B-5683-40DC-B875-62BA72AD7D17}">
      <dgm:prSet/>
      <dgm:spPr/>
      <dgm:t>
        <a:bodyPr/>
        <a:lstStyle/>
        <a:p>
          <a:endParaRPr lang="en-GB"/>
        </a:p>
      </dgm:t>
    </dgm:pt>
    <dgm:pt modelId="{C492DF72-C722-4CA6-BADF-8CF5FCDB4B4A}">
      <dgm:prSet phldrT="[Text]" custT="1"/>
      <dgm:spPr/>
      <dgm:t>
        <a:bodyPr/>
        <a:lstStyle/>
        <a:p>
          <a:r>
            <a:rPr lang="en-GB" sz="1800" dirty="0" smtClean="0">
              <a:latin typeface="Georgia" panose="02040502050405020303" pitchFamily="18" charset="0"/>
            </a:rPr>
            <a:t>Manufacturing </a:t>
          </a:r>
        </a:p>
        <a:p>
          <a:r>
            <a:rPr lang="en-GB" sz="1800" dirty="0" smtClean="0">
              <a:latin typeface="Georgia" panose="02040502050405020303" pitchFamily="18" charset="0"/>
            </a:rPr>
            <a:t> and </a:t>
          </a:r>
        </a:p>
        <a:p>
          <a:r>
            <a:rPr lang="en-GB" sz="1800" dirty="0" smtClean="0">
              <a:latin typeface="Georgia" panose="02040502050405020303" pitchFamily="18" charset="0"/>
            </a:rPr>
            <a:t>Supply Chain</a:t>
          </a:r>
          <a:endParaRPr lang="en-GB" sz="1800" dirty="0">
            <a:latin typeface="Georgia" panose="02040502050405020303" pitchFamily="18" charset="0"/>
          </a:endParaRPr>
        </a:p>
      </dgm:t>
    </dgm:pt>
    <dgm:pt modelId="{4911A07E-ED9A-42E8-91AF-CFEF8514E6EA}" type="parTrans" cxnId="{F44EBDD3-2992-4246-A655-0C9B88415C27}">
      <dgm:prSet/>
      <dgm:spPr/>
      <dgm:t>
        <a:bodyPr/>
        <a:lstStyle/>
        <a:p>
          <a:endParaRPr lang="en-GB"/>
        </a:p>
      </dgm:t>
    </dgm:pt>
    <dgm:pt modelId="{E3806982-200B-4609-9EFE-8575655CE146}" type="sibTrans" cxnId="{F44EBDD3-2992-4246-A655-0C9B88415C27}">
      <dgm:prSet/>
      <dgm:spPr/>
      <dgm:t>
        <a:bodyPr/>
        <a:lstStyle/>
        <a:p>
          <a:endParaRPr lang="en-GB"/>
        </a:p>
      </dgm:t>
    </dgm:pt>
    <dgm:pt modelId="{659B860A-61BE-4CF8-B013-3434EC2F6890}">
      <dgm:prSet phldrT="[Text]" custT="1"/>
      <dgm:spPr/>
      <dgm:t>
        <a:bodyPr/>
        <a:lstStyle/>
        <a:p>
          <a:r>
            <a:rPr lang="en-GB" sz="1200" dirty="0" smtClean="0"/>
            <a:t>Robustness &amp; Reliability</a:t>
          </a:r>
          <a:endParaRPr lang="en-GB" sz="1200" dirty="0"/>
        </a:p>
      </dgm:t>
    </dgm:pt>
    <dgm:pt modelId="{F3E7EB7F-793F-4011-8942-11D7CFEC0FBB}" type="parTrans" cxnId="{270B2E10-764D-4EA1-B01A-3BD743636910}">
      <dgm:prSet/>
      <dgm:spPr/>
      <dgm:t>
        <a:bodyPr/>
        <a:lstStyle/>
        <a:p>
          <a:endParaRPr lang="en-GB"/>
        </a:p>
      </dgm:t>
    </dgm:pt>
    <dgm:pt modelId="{C854943D-4A7C-4AC3-97EB-E0C671B5F752}" type="sibTrans" cxnId="{270B2E10-764D-4EA1-B01A-3BD743636910}">
      <dgm:prSet/>
      <dgm:spPr/>
      <dgm:t>
        <a:bodyPr/>
        <a:lstStyle/>
        <a:p>
          <a:endParaRPr lang="en-GB"/>
        </a:p>
      </dgm:t>
    </dgm:pt>
    <dgm:pt modelId="{66D2B0B1-2680-4934-8D5B-60FAC292C3A3}">
      <dgm:prSet phldrT="[Text]" custT="1"/>
      <dgm:spPr/>
      <dgm:t>
        <a:bodyPr/>
        <a:lstStyle/>
        <a:p>
          <a:r>
            <a:rPr lang="en-GB" sz="1800" dirty="0" smtClean="0"/>
            <a:t>Clinical </a:t>
          </a:r>
        </a:p>
        <a:p>
          <a:r>
            <a:rPr lang="en-GB" sz="1800" dirty="0" smtClean="0"/>
            <a:t>And</a:t>
          </a:r>
        </a:p>
        <a:p>
          <a:r>
            <a:rPr lang="en-GB" sz="1800" dirty="0" smtClean="0"/>
            <a:t> Regulatory</a:t>
          </a:r>
          <a:endParaRPr lang="en-GB" sz="1800" dirty="0"/>
        </a:p>
      </dgm:t>
    </dgm:pt>
    <dgm:pt modelId="{03FC751E-2041-4CE1-8EE1-F27A5ADB46CF}" type="parTrans" cxnId="{6E24D340-71C4-48A1-84C1-FBAF827EDADD}">
      <dgm:prSet/>
      <dgm:spPr/>
      <dgm:t>
        <a:bodyPr/>
        <a:lstStyle/>
        <a:p>
          <a:endParaRPr lang="en-GB"/>
        </a:p>
      </dgm:t>
    </dgm:pt>
    <dgm:pt modelId="{254460B9-ADC2-4CB4-AFB3-B7A4A26383F1}" type="sibTrans" cxnId="{6E24D340-71C4-48A1-84C1-FBAF827EDADD}">
      <dgm:prSet/>
      <dgm:spPr/>
      <dgm:t>
        <a:bodyPr/>
        <a:lstStyle/>
        <a:p>
          <a:endParaRPr lang="en-GB"/>
        </a:p>
      </dgm:t>
    </dgm:pt>
    <dgm:pt modelId="{4E5D24DF-4537-45A5-A84D-9CEC6946CD5B}">
      <dgm:prSet phldrT="[Text]" custT="1"/>
      <dgm:spPr/>
      <dgm:t>
        <a:bodyPr/>
        <a:lstStyle/>
        <a:p>
          <a:r>
            <a:rPr lang="en-GB" sz="1200" dirty="0" smtClean="0"/>
            <a:t>Complex Regulatory Landscape</a:t>
          </a:r>
          <a:endParaRPr lang="en-GB" sz="1200" dirty="0"/>
        </a:p>
      </dgm:t>
    </dgm:pt>
    <dgm:pt modelId="{D76E9980-2EE0-4AEC-8EA2-8B363273289B}" type="parTrans" cxnId="{217BDAF3-25F4-4EC9-8BD7-C5E65705AFDE}">
      <dgm:prSet/>
      <dgm:spPr/>
      <dgm:t>
        <a:bodyPr/>
        <a:lstStyle/>
        <a:p>
          <a:endParaRPr lang="en-GB"/>
        </a:p>
      </dgm:t>
    </dgm:pt>
    <dgm:pt modelId="{4540318A-3995-4418-BB68-52A2CD3B24FE}" type="sibTrans" cxnId="{217BDAF3-25F4-4EC9-8BD7-C5E65705AFDE}">
      <dgm:prSet/>
      <dgm:spPr/>
      <dgm:t>
        <a:bodyPr/>
        <a:lstStyle/>
        <a:p>
          <a:endParaRPr lang="en-GB"/>
        </a:p>
      </dgm:t>
    </dgm:pt>
    <dgm:pt modelId="{824D38AD-5933-485A-8D8C-D30844B30A56}">
      <dgm:prSet phldrT="[Text]" custT="1"/>
      <dgm:spPr/>
      <dgm:t>
        <a:bodyPr/>
        <a:lstStyle/>
        <a:p>
          <a:r>
            <a:rPr lang="en-GB" sz="1200" dirty="0" smtClean="0"/>
            <a:t>Reimbursement </a:t>
          </a:r>
          <a:endParaRPr lang="en-GB" sz="1200" dirty="0"/>
        </a:p>
      </dgm:t>
    </dgm:pt>
    <dgm:pt modelId="{AB5E49CF-C1D2-4A42-98E6-ABEA74A6EA2A}" type="parTrans" cxnId="{EBD1E2D8-46A1-4DC6-B0F1-1E1AF502544C}">
      <dgm:prSet/>
      <dgm:spPr/>
      <dgm:t>
        <a:bodyPr/>
        <a:lstStyle/>
        <a:p>
          <a:endParaRPr lang="en-GB"/>
        </a:p>
      </dgm:t>
    </dgm:pt>
    <dgm:pt modelId="{1865850E-3137-4F84-9011-A512D7F7A53F}" type="sibTrans" cxnId="{EBD1E2D8-46A1-4DC6-B0F1-1E1AF502544C}">
      <dgm:prSet/>
      <dgm:spPr/>
      <dgm:t>
        <a:bodyPr/>
        <a:lstStyle/>
        <a:p>
          <a:endParaRPr lang="en-GB"/>
        </a:p>
      </dgm:t>
    </dgm:pt>
    <dgm:pt modelId="{82A265B3-06F0-445A-B724-BEE4AAD3762F}">
      <dgm:prSet phldrT="[Text]" custT="1"/>
      <dgm:spPr/>
      <dgm:t>
        <a:bodyPr/>
        <a:lstStyle/>
        <a:p>
          <a:r>
            <a:rPr lang="en-GB" sz="1200" dirty="0" smtClean="0"/>
            <a:t>Partnering</a:t>
          </a:r>
          <a:endParaRPr lang="en-GB" sz="1200" dirty="0"/>
        </a:p>
      </dgm:t>
    </dgm:pt>
    <dgm:pt modelId="{01C22CA6-89A4-4E19-8F9F-A03F61A89C9C}" type="parTrans" cxnId="{1675F9EC-80DF-455E-9213-8F4C57024349}">
      <dgm:prSet/>
      <dgm:spPr/>
      <dgm:t>
        <a:bodyPr/>
        <a:lstStyle/>
        <a:p>
          <a:endParaRPr lang="en-GB"/>
        </a:p>
      </dgm:t>
    </dgm:pt>
    <dgm:pt modelId="{6D685C55-1E6E-4FA4-9F76-F29088998AB0}" type="sibTrans" cxnId="{1675F9EC-80DF-455E-9213-8F4C57024349}">
      <dgm:prSet/>
      <dgm:spPr/>
      <dgm:t>
        <a:bodyPr/>
        <a:lstStyle/>
        <a:p>
          <a:endParaRPr lang="en-GB"/>
        </a:p>
      </dgm:t>
    </dgm:pt>
    <dgm:pt modelId="{A0D66AA8-B65E-4382-B26A-687BF04DC10F}">
      <dgm:prSet phldrT="[Text]" custT="1"/>
      <dgm:spPr/>
      <dgm:t>
        <a:bodyPr/>
        <a:lstStyle/>
        <a:p>
          <a:r>
            <a:rPr lang="en-GB" sz="1200" dirty="0" smtClean="0"/>
            <a:t>Characterisation &amp; Analytical</a:t>
          </a:r>
          <a:endParaRPr lang="en-GB" sz="1200" dirty="0"/>
        </a:p>
      </dgm:t>
    </dgm:pt>
    <dgm:pt modelId="{69317BB8-BB8B-41E7-8B30-1C7717860E2D}" type="parTrans" cxnId="{F7C36100-B269-46F3-8BD6-3E5D0303A064}">
      <dgm:prSet/>
      <dgm:spPr/>
      <dgm:t>
        <a:bodyPr/>
        <a:lstStyle/>
        <a:p>
          <a:endParaRPr lang="en-GB"/>
        </a:p>
      </dgm:t>
    </dgm:pt>
    <dgm:pt modelId="{DDCBBFAD-FA29-44D5-A9E1-A4BC50A28892}" type="sibTrans" cxnId="{F7C36100-B269-46F3-8BD6-3E5D0303A064}">
      <dgm:prSet/>
      <dgm:spPr/>
      <dgm:t>
        <a:bodyPr/>
        <a:lstStyle/>
        <a:p>
          <a:endParaRPr lang="en-GB"/>
        </a:p>
      </dgm:t>
    </dgm:pt>
    <dgm:pt modelId="{8C3A0AE9-C064-470B-B454-6359443BA3CF}">
      <dgm:prSet phldrT="[Text]" custT="1"/>
      <dgm:spPr/>
      <dgm:t>
        <a:bodyPr/>
        <a:lstStyle/>
        <a:p>
          <a:r>
            <a:rPr lang="en-GB" sz="1200" dirty="0" smtClean="0"/>
            <a:t>CMC</a:t>
          </a:r>
          <a:endParaRPr lang="en-GB" sz="1200" dirty="0"/>
        </a:p>
      </dgm:t>
    </dgm:pt>
    <dgm:pt modelId="{B6ADB1EF-5C69-4231-8870-E18BE850996D}" type="parTrans" cxnId="{1D1C665B-D1FD-4F4F-A72F-3E9866A67554}">
      <dgm:prSet/>
      <dgm:spPr/>
      <dgm:t>
        <a:bodyPr/>
        <a:lstStyle/>
        <a:p>
          <a:endParaRPr lang="en-GB"/>
        </a:p>
      </dgm:t>
    </dgm:pt>
    <dgm:pt modelId="{B2DC8D15-33C4-4A7A-8FA5-A53638D78E96}" type="sibTrans" cxnId="{1D1C665B-D1FD-4F4F-A72F-3E9866A67554}">
      <dgm:prSet/>
      <dgm:spPr/>
      <dgm:t>
        <a:bodyPr/>
        <a:lstStyle/>
        <a:p>
          <a:endParaRPr lang="en-GB"/>
        </a:p>
      </dgm:t>
    </dgm:pt>
    <dgm:pt modelId="{12683F85-1A16-4444-8523-4D8CB56015A5}">
      <dgm:prSet phldrT="[Text]" custT="1"/>
      <dgm:spPr/>
      <dgm:t>
        <a:bodyPr/>
        <a:lstStyle/>
        <a:p>
          <a:r>
            <a:rPr lang="en-GB" sz="1200" dirty="0" smtClean="0"/>
            <a:t>Pre Clinical Packages</a:t>
          </a:r>
          <a:endParaRPr lang="en-GB" sz="1200" dirty="0"/>
        </a:p>
      </dgm:t>
    </dgm:pt>
    <dgm:pt modelId="{B81A8440-069A-47DB-BCE1-D51C753461BD}" type="parTrans" cxnId="{75A6147E-1148-40F3-990E-50BF935D41C7}">
      <dgm:prSet/>
      <dgm:spPr/>
      <dgm:t>
        <a:bodyPr/>
        <a:lstStyle/>
        <a:p>
          <a:endParaRPr lang="en-GB"/>
        </a:p>
      </dgm:t>
    </dgm:pt>
    <dgm:pt modelId="{647DAFC8-F5EE-41E8-B299-AD10B8956DFD}" type="sibTrans" cxnId="{75A6147E-1148-40F3-990E-50BF935D41C7}">
      <dgm:prSet/>
      <dgm:spPr/>
      <dgm:t>
        <a:bodyPr/>
        <a:lstStyle/>
        <a:p>
          <a:endParaRPr lang="en-GB"/>
        </a:p>
      </dgm:t>
    </dgm:pt>
    <dgm:pt modelId="{6673B237-0F8D-4424-8177-411A14FB345A}">
      <dgm:prSet phldrT="[Text]" custT="1"/>
      <dgm:spPr/>
      <dgm:t>
        <a:bodyPr/>
        <a:lstStyle/>
        <a:p>
          <a:r>
            <a:rPr lang="en-GB" sz="1200" dirty="0" smtClean="0"/>
            <a:t>Clinical trial design</a:t>
          </a:r>
          <a:endParaRPr lang="en-GB" sz="1200" dirty="0"/>
        </a:p>
      </dgm:t>
    </dgm:pt>
    <dgm:pt modelId="{915FF2B0-E4F0-465A-BE2F-284995D62FA1}" type="parTrans" cxnId="{5FB919F1-BC0F-407C-BA9A-FADA1C85CF8C}">
      <dgm:prSet/>
      <dgm:spPr/>
      <dgm:t>
        <a:bodyPr/>
        <a:lstStyle/>
        <a:p>
          <a:endParaRPr lang="en-GB"/>
        </a:p>
      </dgm:t>
    </dgm:pt>
    <dgm:pt modelId="{18D672D0-C702-47B1-8AD4-106F389B4B9F}" type="sibTrans" cxnId="{5FB919F1-BC0F-407C-BA9A-FADA1C85CF8C}">
      <dgm:prSet/>
      <dgm:spPr/>
      <dgm:t>
        <a:bodyPr/>
        <a:lstStyle/>
        <a:p>
          <a:endParaRPr lang="en-GB"/>
        </a:p>
      </dgm:t>
    </dgm:pt>
    <dgm:pt modelId="{6CEE029E-07AB-44DB-8099-FAF33EFD7590}">
      <dgm:prSet phldrT="[Text]" custT="1"/>
      <dgm:spPr/>
      <dgm:t>
        <a:bodyPr/>
        <a:lstStyle/>
        <a:p>
          <a:r>
            <a:rPr lang="en-GB" sz="1200" dirty="0" smtClean="0"/>
            <a:t>NHS partnering</a:t>
          </a:r>
          <a:endParaRPr lang="en-GB" sz="1200" dirty="0"/>
        </a:p>
      </dgm:t>
    </dgm:pt>
    <dgm:pt modelId="{11D3277A-4399-43F7-90E1-2B5D26FBFC62}" type="parTrans" cxnId="{A183745E-FFC0-4D1B-AD45-2A2F9E9E38FF}">
      <dgm:prSet/>
      <dgm:spPr/>
      <dgm:t>
        <a:bodyPr/>
        <a:lstStyle/>
        <a:p>
          <a:endParaRPr lang="en-GB"/>
        </a:p>
      </dgm:t>
    </dgm:pt>
    <dgm:pt modelId="{B954662E-F747-4B2D-925A-F4C79633D3C9}" type="sibTrans" cxnId="{A183745E-FFC0-4D1B-AD45-2A2F9E9E38FF}">
      <dgm:prSet/>
      <dgm:spPr/>
      <dgm:t>
        <a:bodyPr/>
        <a:lstStyle/>
        <a:p>
          <a:endParaRPr lang="en-GB"/>
        </a:p>
      </dgm:t>
    </dgm:pt>
    <dgm:pt modelId="{B60767C4-719F-40FF-AB2F-EE36F6A4F792}">
      <dgm:prSet phldrT="[Text]" custT="1"/>
      <dgm:spPr/>
      <dgm:t>
        <a:bodyPr/>
        <a:lstStyle/>
        <a:p>
          <a:r>
            <a:rPr lang="en-GB" sz="1200" dirty="0" smtClean="0"/>
            <a:t>Delivery</a:t>
          </a:r>
          <a:endParaRPr lang="en-GB" sz="1200" dirty="0"/>
        </a:p>
      </dgm:t>
    </dgm:pt>
    <dgm:pt modelId="{1AF1C32F-2EAA-42E3-B3B2-2CF1C2E75A72}" type="parTrans" cxnId="{68600A94-01E1-44E8-9EA7-6DB65CCE9C1E}">
      <dgm:prSet/>
      <dgm:spPr/>
      <dgm:t>
        <a:bodyPr/>
        <a:lstStyle/>
        <a:p>
          <a:endParaRPr lang="en-GB"/>
        </a:p>
      </dgm:t>
    </dgm:pt>
    <dgm:pt modelId="{1C545CEA-A063-49CE-B80F-10D8ACEE0664}" type="sibTrans" cxnId="{68600A94-01E1-44E8-9EA7-6DB65CCE9C1E}">
      <dgm:prSet/>
      <dgm:spPr/>
      <dgm:t>
        <a:bodyPr/>
        <a:lstStyle/>
        <a:p>
          <a:endParaRPr lang="en-GB"/>
        </a:p>
      </dgm:t>
    </dgm:pt>
    <dgm:pt modelId="{E2325F4B-CD54-4A1F-950D-038CB7264825}">
      <dgm:prSet phldrT="[Text]" custT="1"/>
      <dgm:spPr/>
      <dgm:t>
        <a:bodyPr/>
        <a:lstStyle/>
        <a:p>
          <a:r>
            <a:rPr lang="en-GB" sz="1200" dirty="0" smtClean="0"/>
            <a:t>COGS &amp; Scale up</a:t>
          </a:r>
          <a:endParaRPr lang="en-GB" sz="1200" dirty="0"/>
        </a:p>
      </dgm:t>
    </dgm:pt>
    <dgm:pt modelId="{1922B76E-BE61-4DC6-AB46-41021A33CA77}" type="parTrans" cxnId="{F37FE42B-0F6B-4A9F-BA2C-FBD3BA7A2804}">
      <dgm:prSet/>
      <dgm:spPr/>
      <dgm:t>
        <a:bodyPr/>
        <a:lstStyle/>
        <a:p>
          <a:endParaRPr lang="en-GB"/>
        </a:p>
      </dgm:t>
    </dgm:pt>
    <dgm:pt modelId="{C4BE5060-A991-4DC2-B46D-ABAB0F1E3590}" type="sibTrans" cxnId="{F37FE42B-0F6B-4A9F-BA2C-FBD3BA7A2804}">
      <dgm:prSet/>
      <dgm:spPr/>
      <dgm:t>
        <a:bodyPr/>
        <a:lstStyle/>
        <a:p>
          <a:endParaRPr lang="en-GB"/>
        </a:p>
      </dgm:t>
    </dgm:pt>
    <dgm:pt modelId="{BA4F9486-3286-4E16-AAE7-9D2A26B4320B}">
      <dgm:prSet phldrT="[Text]" custT="1"/>
      <dgm:spPr/>
      <dgm:t>
        <a:bodyPr/>
        <a:lstStyle/>
        <a:p>
          <a:r>
            <a:rPr lang="en-GB" sz="1200" dirty="0" smtClean="0"/>
            <a:t>GMP</a:t>
          </a:r>
          <a:endParaRPr lang="en-GB" sz="1200" dirty="0"/>
        </a:p>
      </dgm:t>
    </dgm:pt>
    <dgm:pt modelId="{63731775-7E32-4A12-8D77-3A60247A8DAB}" type="parTrans" cxnId="{CB27AAFB-53F7-4BE2-9EEE-1265DEAAA372}">
      <dgm:prSet/>
      <dgm:spPr/>
      <dgm:t>
        <a:bodyPr/>
        <a:lstStyle/>
        <a:p>
          <a:endParaRPr lang="en-GB"/>
        </a:p>
      </dgm:t>
    </dgm:pt>
    <dgm:pt modelId="{410F115A-94BB-499A-ABD4-F12AB41B0BCF}" type="sibTrans" cxnId="{CB27AAFB-53F7-4BE2-9EEE-1265DEAAA372}">
      <dgm:prSet/>
      <dgm:spPr/>
      <dgm:t>
        <a:bodyPr/>
        <a:lstStyle/>
        <a:p>
          <a:endParaRPr lang="en-GB"/>
        </a:p>
      </dgm:t>
    </dgm:pt>
    <dgm:pt modelId="{4E13E6C9-375C-4D10-A597-1D3A6030C029}">
      <dgm:prSet phldrT="[Text]" custT="1"/>
      <dgm:spPr/>
      <dgm:t>
        <a:bodyPr/>
        <a:lstStyle/>
        <a:p>
          <a:r>
            <a:rPr lang="en-GB" sz="1200" dirty="0" smtClean="0"/>
            <a:t>Business Models</a:t>
          </a:r>
          <a:endParaRPr lang="en-GB" sz="1400" dirty="0"/>
        </a:p>
      </dgm:t>
    </dgm:pt>
    <dgm:pt modelId="{DB839FE5-E8F9-4CF2-B0C4-5DC33FBE2E68}" type="parTrans" cxnId="{B8A240E7-845B-4075-85EB-CF4B946A148A}">
      <dgm:prSet/>
      <dgm:spPr/>
      <dgm:t>
        <a:bodyPr/>
        <a:lstStyle/>
        <a:p>
          <a:endParaRPr lang="en-GB"/>
        </a:p>
      </dgm:t>
    </dgm:pt>
    <dgm:pt modelId="{73392AF4-0403-4CD7-9095-941770B52155}" type="sibTrans" cxnId="{B8A240E7-845B-4075-85EB-CF4B946A148A}">
      <dgm:prSet/>
      <dgm:spPr/>
      <dgm:t>
        <a:bodyPr/>
        <a:lstStyle/>
        <a:p>
          <a:endParaRPr lang="en-GB"/>
        </a:p>
      </dgm:t>
    </dgm:pt>
    <dgm:pt modelId="{9E303013-3177-4C27-9076-0CE1FB421B5A}" type="pres">
      <dgm:prSet presAssocID="{F4A27CC9-0516-4030-BA30-DF2F0899E7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412A743-3B6E-42C8-9BF1-AF174E386F4E}" type="pres">
      <dgm:prSet presAssocID="{0524D64A-E958-4CCE-9C29-4EE82EB59809}" presName="linNode" presStyleCnt="0"/>
      <dgm:spPr/>
    </dgm:pt>
    <dgm:pt modelId="{ED63FBF3-29B5-4BAA-AA1E-525D33AC7A0E}" type="pres">
      <dgm:prSet presAssocID="{0524D64A-E958-4CCE-9C29-4EE82EB5980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FC9C5C-7334-460E-AD33-77572113D2AB}" type="pres">
      <dgm:prSet presAssocID="{0524D64A-E958-4CCE-9C29-4EE82EB5980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DAC50A8-0CC9-4E90-8EA9-943930C00DD6}" type="pres">
      <dgm:prSet presAssocID="{F05E29A5-AD7C-4DD8-ABC2-1F9952065902}" presName="sp" presStyleCnt="0"/>
      <dgm:spPr/>
    </dgm:pt>
    <dgm:pt modelId="{C22B0563-7771-4872-AD8A-40105F94D752}" type="pres">
      <dgm:prSet presAssocID="{C492DF72-C722-4CA6-BADF-8CF5FCDB4B4A}" presName="linNode" presStyleCnt="0"/>
      <dgm:spPr/>
    </dgm:pt>
    <dgm:pt modelId="{631DEB97-70F8-4837-844D-7D7CEB129BD8}" type="pres">
      <dgm:prSet presAssocID="{C492DF72-C722-4CA6-BADF-8CF5FCDB4B4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71D91E-8CD0-48A9-81C0-85BA149B5951}" type="pres">
      <dgm:prSet presAssocID="{C492DF72-C722-4CA6-BADF-8CF5FCDB4B4A}" presName="descendantText" presStyleLbl="alignAccFollowNode1" presStyleIdx="1" presStyleCnt="3" custScaleY="12355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DACBA8-7990-49F5-8B68-03D2BA4D9AE6}" type="pres">
      <dgm:prSet presAssocID="{E3806982-200B-4609-9EFE-8575655CE146}" presName="sp" presStyleCnt="0"/>
      <dgm:spPr/>
    </dgm:pt>
    <dgm:pt modelId="{378DFD3A-4FB2-4A89-B4DF-F2713379F4ED}" type="pres">
      <dgm:prSet presAssocID="{66D2B0B1-2680-4934-8D5B-60FAC292C3A3}" presName="linNode" presStyleCnt="0"/>
      <dgm:spPr/>
    </dgm:pt>
    <dgm:pt modelId="{D1A5A106-9B7A-4C91-8E08-9ED26A2850C2}" type="pres">
      <dgm:prSet presAssocID="{66D2B0B1-2680-4934-8D5B-60FAC292C3A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2A7157-987C-4693-99D7-59D42990C192}" type="pres">
      <dgm:prSet presAssocID="{66D2B0B1-2680-4934-8D5B-60FAC292C3A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675F9EC-80DF-455E-9213-8F4C57024349}" srcId="{0524D64A-E958-4CCE-9C29-4EE82EB59809}" destId="{82A265B3-06F0-445A-B724-BEE4AAD3762F}" srcOrd="3" destOrd="0" parTransId="{01C22CA6-89A4-4E19-8F9F-A03F61A89C9C}" sibTransId="{6D685C55-1E6E-4FA4-9F76-F29088998AB0}"/>
    <dgm:cxn modelId="{DF694EE3-6033-46A5-8A3E-EA86825D1836}" type="presOf" srcId="{6673B237-0F8D-4424-8177-411A14FB345A}" destId="{E92A7157-987C-4693-99D7-59D42990C192}" srcOrd="0" destOrd="2" presId="urn:microsoft.com/office/officeart/2005/8/layout/vList5"/>
    <dgm:cxn modelId="{F44EBDD3-2992-4246-A655-0C9B88415C27}" srcId="{F4A27CC9-0516-4030-BA30-DF2F0899E7F6}" destId="{C492DF72-C722-4CA6-BADF-8CF5FCDB4B4A}" srcOrd="1" destOrd="0" parTransId="{4911A07E-ED9A-42E8-91AF-CFEF8514E6EA}" sibTransId="{E3806982-200B-4609-9EFE-8575655CE146}"/>
    <dgm:cxn modelId="{6E24D340-71C4-48A1-84C1-FBAF827EDADD}" srcId="{F4A27CC9-0516-4030-BA30-DF2F0899E7F6}" destId="{66D2B0B1-2680-4934-8D5B-60FAC292C3A3}" srcOrd="2" destOrd="0" parTransId="{03FC751E-2041-4CE1-8EE1-F27A5ADB46CF}" sibTransId="{254460B9-ADC2-4CB4-AFB3-B7A4A26383F1}"/>
    <dgm:cxn modelId="{68600A94-01E1-44E8-9EA7-6DB65CCE9C1E}" srcId="{C492DF72-C722-4CA6-BADF-8CF5FCDB4B4A}" destId="{B60767C4-719F-40FF-AB2F-EE36F6A4F792}" srcOrd="5" destOrd="0" parTransId="{1AF1C32F-2EAA-42E3-B3B2-2CF1C2E75A72}" sibTransId="{1C545CEA-A063-49CE-B80F-10D8ACEE0664}"/>
    <dgm:cxn modelId="{B8A240E7-845B-4075-85EB-CF4B946A148A}" srcId="{0524D64A-E958-4CCE-9C29-4EE82EB59809}" destId="{4E13E6C9-375C-4D10-A597-1D3A6030C029}" srcOrd="1" destOrd="0" parTransId="{DB839FE5-E8F9-4CF2-B0C4-5DC33FBE2E68}" sibTransId="{73392AF4-0403-4CD7-9095-941770B52155}"/>
    <dgm:cxn modelId="{2F593B5C-7C72-4B76-9392-B0EE9BD499D5}" type="presOf" srcId="{12683F85-1A16-4444-8523-4D8CB56015A5}" destId="{E92A7157-987C-4693-99D7-59D42990C192}" srcOrd="0" destOrd="1" presId="urn:microsoft.com/office/officeart/2005/8/layout/vList5"/>
    <dgm:cxn modelId="{90685B94-5BF7-480B-A99B-D187C16F702E}" type="presOf" srcId="{E2325F4B-CD54-4A1F-950D-038CB7264825}" destId="{6171D91E-8CD0-48A9-81C0-85BA149B5951}" srcOrd="0" destOrd="1" presId="urn:microsoft.com/office/officeart/2005/8/layout/vList5"/>
    <dgm:cxn modelId="{B8AE3E49-310E-495E-A71A-BF4FC31AB4D1}" type="presOf" srcId="{0524D64A-E958-4CCE-9C29-4EE82EB59809}" destId="{ED63FBF3-29B5-4BAA-AA1E-525D33AC7A0E}" srcOrd="0" destOrd="0" presId="urn:microsoft.com/office/officeart/2005/8/layout/vList5"/>
    <dgm:cxn modelId="{C5A0E807-2194-4A2F-8990-A2B03F3D4E17}" type="presOf" srcId="{BA4F9486-3286-4E16-AAE7-9D2A26B4320B}" destId="{6171D91E-8CD0-48A9-81C0-85BA149B5951}" srcOrd="0" destOrd="3" presId="urn:microsoft.com/office/officeart/2005/8/layout/vList5"/>
    <dgm:cxn modelId="{977D8C86-6158-4E8C-88B3-72566A1B74CE}" type="presOf" srcId="{F4A27CC9-0516-4030-BA30-DF2F0899E7F6}" destId="{9E303013-3177-4C27-9076-0CE1FB421B5A}" srcOrd="0" destOrd="0" presId="urn:microsoft.com/office/officeart/2005/8/layout/vList5"/>
    <dgm:cxn modelId="{C644BA03-5D9B-4D11-8BEC-69E47DBB56A4}" type="presOf" srcId="{659B860A-61BE-4CF8-B013-3434EC2F6890}" destId="{6171D91E-8CD0-48A9-81C0-85BA149B5951}" srcOrd="0" destOrd="0" presId="urn:microsoft.com/office/officeart/2005/8/layout/vList5"/>
    <dgm:cxn modelId="{3D8505C9-CF60-4149-B922-8C743394D28B}" srcId="{F4A27CC9-0516-4030-BA30-DF2F0899E7F6}" destId="{0524D64A-E958-4CCE-9C29-4EE82EB59809}" srcOrd="0" destOrd="0" parTransId="{068E3D25-76D9-4D5A-B233-8B1B9AC50143}" sibTransId="{F05E29A5-AD7C-4DD8-ABC2-1F9952065902}"/>
    <dgm:cxn modelId="{0B5DFD9B-5683-40DC-B875-62BA72AD7D17}" srcId="{0524D64A-E958-4CCE-9C29-4EE82EB59809}" destId="{3C307930-9A85-4806-B811-D210003FAC92}" srcOrd="0" destOrd="0" parTransId="{D53D8914-ADC2-4FB4-8386-5A7E0DE75F17}" sibTransId="{9780215A-9754-48DA-8C10-B25DD6C8F1BC}"/>
    <dgm:cxn modelId="{6D5CF091-3068-4F70-848C-51FCCB415A47}" type="presOf" srcId="{824D38AD-5933-485A-8D8C-D30844B30A56}" destId="{75FC9C5C-7334-460E-AD33-77572113D2AB}" srcOrd="0" destOrd="2" presId="urn:microsoft.com/office/officeart/2005/8/layout/vList5"/>
    <dgm:cxn modelId="{F02AD879-2E1D-4589-B352-F31242B49295}" type="presOf" srcId="{B60767C4-719F-40FF-AB2F-EE36F6A4F792}" destId="{6171D91E-8CD0-48A9-81C0-85BA149B5951}" srcOrd="0" destOrd="5" presId="urn:microsoft.com/office/officeart/2005/8/layout/vList5"/>
    <dgm:cxn modelId="{F0C2F698-CBB0-43D8-98A5-9CFA6E01AB4A}" type="presOf" srcId="{3C307930-9A85-4806-B811-D210003FAC92}" destId="{75FC9C5C-7334-460E-AD33-77572113D2AB}" srcOrd="0" destOrd="0" presId="urn:microsoft.com/office/officeart/2005/8/layout/vList5"/>
    <dgm:cxn modelId="{270B2E10-764D-4EA1-B01A-3BD743636910}" srcId="{C492DF72-C722-4CA6-BADF-8CF5FCDB4B4A}" destId="{659B860A-61BE-4CF8-B013-3434EC2F6890}" srcOrd="0" destOrd="0" parTransId="{F3E7EB7F-793F-4011-8942-11D7CFEC0FBB}" sibTransId="{C854943D-4A7C-4AC3-97EB-E0C671B5F752}"/>
    <dgm:cxn modelId="{75A6147E-1148-40F3-990E-50BF935D41C7}" srcId="{66D2B0B1-2680-4934-8D5B-60FAC292C3A3}" destId="{12683F85-1A16-4444-8523-4D8CB56015A5}" srcOrd="1" destOrd="0" parTransId="{B81A8440-069A-47DB-BCE1-D51C753461BD}" sibTransId="{647DAFC8-F5EE-41E8-B299-AD10B8956DFD}"/>
    <dgm:cxn modelId="{C0F3EEA0-05C0-443F-B9BE-35F9D66D12A8}" type="presOf" srcId="{6CEE029E-07AB-44DB-8099-FAF33EFD7590}" destId="{E92A7157-987C-4693-99D7-59D42990C192}" srcOrd="0" destOrd="3" presId="urn:microsoft.com/office/officeart/2005/8/layout/vList5"/>
    <dgm:cxn modelId="{F37FE42B-0F6B-4A9F-BA2C-FBD3BA7A2804}" srcId="{C492DF72-C722-4CA6-BADF-8CF5FCDB4B4A}" destId="{E2325F4B-CD54-4A1F-950D-038CB7264825}" srcOrd="1" destOrd="0" parTransId="{1922B76E-BE61-4DC6-AB46-41021A33CA77}" sibTransId="{C4BE5060-A991-4DC2-B46D-ABAB0F1E3590}"/>
    <dgm:cxn modelId="{0A5F98EE-1C6C-462E-B0B2-C7763B285327}" type="presOf" srcId="{8C3A0AE9-C064-470B-B454-6359443BA3CF}" destId="{6171D91E-8CD0-48A9-81C0-85BA149B5951}" srcOrd="0" destOrd="4" presId="urn:microsoft.com/office/officeart/2005/8/layout/vList5"/>
    <dgm:cxn modelId="{8CFF6F58-7C0B-484E-ACD2-788428F04354}" type="presOf" srcId="{4E13E6C9-375C-4D10-A597-1D3A6030C029}" destId="{75FC9C5C-7334-460E-AD33-77572113D2AB}" srcOrd="0" destOrd="1" presId="urn:microsoft.com/office/officeart/2005/8/layout/vList5"/>
    <dgm:cxn modelId="{217BDAF3-25F4-4EC9-8BD7-C5E65705AFDE}" srcId="{66D2B0B1-2680-4934-8D5B-60FAC292C3A3}" destId="{4E5D24DF-4537-45A5-A84D-9CEC6946CD5B}" srcOrd="0" destOrd="0" parTransId="{D76E9980-2EE0-4AEC-8EA2-8B363273289B}" sibTransId="{4540318A-3995-4418-BB68-52A2CD3B24FE}"/>
    <dgm:cxn modelId="{0D962FE3-001F-4A8A-9C43-B6AD6780C5E2}" type="presOf" srcId="{A0D66AA8-B65E-4382-B26A-687BF04DC10F}" destId="{6171D91E-8CD0-48A9-81C0-85BA149B5951}" srcOrd="0" destOrd="2" presId="urn:microsoft.com/office/officeart/2005/8/layout/vList5"/>
    <dgm:cxn modelId="{A183745E-FFC0-4D1B-AD45-2A2F9E9E38FF}" srcId="{66D2B0B1-2680-4934-8D5B-60FAC292C3A3}" destId="{6CEE029E-07AB-44DB-8099-FAF33EFD7590}" srcOrd="3" destOrd="0" parTransId="{11D3277A-4399-43F7-90E1-2B5D26FBFC62}" sibTransId="{B954662E-F747-4B2D-925A-F4C79633D3C9}"/>
    <dgm:cxn modelId="{EBD1E2D8-46A1-4DC6-B0F1-1E1AF502544C}" srcId="{0524D64A-E958-4CCE-9C29-4EE82EB59809}" destId="{824D38AD-5933-485A-8D8C-D30844B30A56}" srcOrd="2" destOrd="0" parTransId="{AB5E49CF-C1D2-4A42-98E6-ABEA74A6EA2A}" sibTransId="{1865850E-3137-4F84-9011-A512D7F7A53F}"/>
    <dgm:cxn modelId="{F7C36100-B269-46F3-8BD6-3E5D0303A064}" srcId="{C492DF72-C722-4CA6-BADF-8CF5FCDB4B4A}" destId="{A0D66AA8-B65E-4382-B26A-687BF04DC10F}" srcOrd="2" destOrd="0" parTransId="{69317BB8-BB8B-41E7-8B30-1C7717860E2D}" sibTransId="{DDCBBFAD-FA29-44D5-A9E1-A4BC50A28892}"/>
    <dgm:cxn modelId="{F813F929-3F17-44EB-BA28-BF95E1B3AD83}" type="presOf" srcId="{66D2B0B1-2680-4934-8D5B-60FAC292C3A3}" destId="{D1A5A106-9B7A-4C91-8E08-9ED26A2850C2}" srcOrd="0" destOrd="0" presId="urn:microsoft.com/office/officeart/2005/8/layout/vList5"/>
    <dgm:cxn modelId="{A461EBAB-18AC-4E52-9FB0-84AAD2AEA3CC}" type="presOf" srcId="{4E5D24DF-4537-45A5-A84D-9CEC6946CD5B}" destId="{E92A7157-987C-4693-99D7-59D42990C192}" srcOrd="0" destOrd="0" presId="urn:microsoft.com/office/officeart/2005/8/layout/vList5"/>
    <dgm:cxn modelId="{1FB76A70-DB87-46EE-AA4C-A5B52046030B}" type="presOf" srcId="{C492DF72-C722-4CA6-BADF-8CF5FCDB4B4A}" destId="{631DEB97-70F8-4837-844D-7D7CEB129BD8}" srcOrd="0" destOrd="0" presId="urn:microsoft.com/office/officeart/2005/8/layout/vList5"/>
    <dgm:cxn modelId="{E311C7E6-D0EB-4589-9B65-756CCAB50172}" type="presOf" srcId="{82A265B3-06F0-445A-B724-BEE4AAD3762F}" destId="{75FC9C5C-7334-460E-AD33-77572113D2AB}" srcOrd="0" destOrd="3" presId="urn:microsoft.com/office/officeart/2005/8/layout/vList5"/>
    <dgm:cxn modelId="{1D1C665B-D1FD-4F4F-A72F-3E9866A67554}" srcId="{C492DF72-C722-4CA6-BADF-8CF5FCDB4B4A}" destId="{8C3A0AE9-C064-470B-B454-6359443BA3CF}" srcOrd="4" destOrd="0" parTransId="{B6ADB1EF-5C69-4231-8870-E18BE850996D}" sibTransId="{B2DC8D15-33C4-4A7A-8FA5-A53638D78E96}"/>
    <dgm:cxn modelId="{5FB919F1-BC0F-407C-BA9A-FADA1C85CF8C}" srcId="{66D2B0B1-2680-4934-8D5B-60FAC292C3A3}" destId="{6673B237-0F8D-4424-8177-411A14FB345A}" srcOrd="2" destOrd="0" parTransId="{915FF2B0-E4F0-465A-BE2F-284995D62FA1}" sibTransId="{18D672D0-C702-47B1-8AD4-106F389B4B9F}"/>
    <dgm:cxn modelId="{CB27AAFB-53F7-4BE2-9EEE-1265DEAAA372}" srcId="{C492DF72-C722-4CA6-BADF-8CF5FCDB4B4A}" destId="{BA4F9486-3286-4E16-AAE7-9D2A26B4320B}" srcOrd="3" destOrd="0" parTransId="{63731775-7E32-4A12-8D77-3A60247A8DAB}" sibTransId="{410F115A-94BB-499A-ABD4-F12AB41B0BCF}"/>
    <dgm:cxn modelId="{3B05D8F8-EDDF-457F-B639-7339A40F5DB3}" type="presParOf" srcId="{9E303013-3177-4C27-9076-0CE1FB421B5A}" destId="{5412A743-3B6E-42C8-9BF1-AF174E386F4E}" srcOrd="0" destOrd="0" presId="urn:microsoft.com/office/officeart/2005/8/layout/vList5"/>
    <dgm:cxn modelId="{AAAEC282-D802-4AC9-8817-70D2F98B9D39}" type="presParOf" srcId="{5412A743-3B6E-42C8-9BF1-AF174E386F4E}" destId="{ED63FBF3-29B5-4BAA-AA1E-525D33AC7A0E}" srcOrd="0" destOrd="0" presId="urn:microsoft.com/office/officeart/2005/8/layout/vList5"/>
    <dgm:cxn modelId="{37B136D3-175A-4630-B4C4-61141819ACBB}" type="presParOf" srcId="{5412A743-3B6E-42C8-9BF1-AF174E386F4E}" destId="{75FC9C5C-7334-460E-AD33-77572113D2AB}" srcOrd="1" destOrd="0" presId="urn:microsoft.com/office/officeart/2005/8/layout/vList5"/>
    <dgm:cxn modelId="{13C5A139-D223-4B65-B660-149C86D88AFB}" type="presParOf" srcId="{9E303013-3177-4C27-9076-0CE1FB421B5A}" destId="{BDAC50A8-0CC9-4E90-8EA9-943930C00DD6}" srcOrd="1" destOrd="0" presId="urn:microsoft.com/office/officeart/2005/8/layout/vList5"/>
    <dgm:cxn modelId="{E94F86F2-DA52-4D2E-9B5C-F8CFD7613D4D}" type="presParOf" srcId="{9E303013-3177-4C27-9076-0CE1FB421B5A}" destId="{C22B0563-7771-4872-AD8A-40105F94D752}" srcOrd="2" destOrd="0" presId="urn:microsoft.com/office/officeart/2005/8/layout/vList5"/>
    <dgm:cxn modelId="{6E1D9C0E-7F62-4009-9FD9-80407035C2D5}" type="presParOf" srcId="{C22B0563-7771-4872-AD8A-40105F94D752}" destId="{631DEB97-70F8-4837-844D-7D7CEB129BD8}" srcOrd="0" destOrd="0" presId="urn:microsoft.com/office/officeart/2005/8/layout/vList5"/>
    <dgm:cxn modelId="{9E349E63-F5AC-4374-AE91-A80F13AC8677}" type="presParOf" srcId="{C22B0563-7771-4872-AD8A-40105F94D752}" destId="{6171D91E-8CD0-48A9-81C0-85BA149B5951}" srcOrd="1" destOrd="0" presId="urn:microsoft.com/office/officeart/2005/8/layout/vList5"/>
    <dgm:cxn modelId="{EBB9FD31-CCE3-4A99-92F3-7FEB48E23AAB}" type="presParOf" srcId="{9E303013-3177-4C27-9076-0CE1FB421B5A}" destId="{C0DACBA8-7990-49F5-8B68-03D2BA4D9AE6}" srcOrd="3" destOrd="0" presId="urn:microsoft.com/office/officeart/2005/8/layout/vList5"/>
    <dgm:cxn modelId="{406F6E18-3C13-4379-99FA-69F2B75D10C6}" type="presParOf" srcId="{9E303013-3177-4C27-9076-0CE1FB421B5A}" destId="{378DFD3A-4FB2-4A89-B4DF-F2713379F4ED}" srcOrd="4" destOrd="0" presId="urn:microsoft.com/office/officeart/2005/8/layout/vList5"/>
    <dgm:cxn modelId="{0D0ECE4A-8984-4138-96A4-E6BBDD90C62F}" type="presParOf" srcId="{378DFD3A-4FB2-4A89-B4DF-F2713379F4ED}" destId="{D1A5A106-9B7A-4C91-8E08-9ED26A2850C2}" srcOrd="0" destOrd="0" presId="urn:microsoft.com/office/officeart/2005/8/layout/vList5"/>
    <dgm:cxn modelId="{2A049832-850D-46C2-95F7-4E616889D066}" type="presParOf" srcId="{378DFD3A-4FB2-4A89-B4DF-F2713379F4ED}" destId="{E92A7157-987C-4693-99D7-59D42990C19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900B47-7712-4289-B2A6-1F694D352D1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AF2D96-F578-4B0E-BD52-42D2E091AAD5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GB" baseline="0" dirty="0" smtClean="0">
              <a:solidFill>
                <a:schemeClr val="tx1"/>
              </a:solidFill>
            </a:rPr>
            <a:t>Govt</a:t>
          </a:r>
          <a:r>
            <a:rPr lang="en-GB" dirty="0" smtClean="0">
              <a:solidFill>
                <a:schemeClr val="tx1"/>
              </a:solidFill>
            </a:rPr>
            <a:t>.</a:t>
          </a:r>
        </a:p>
        <a:p>
          <a:r>
            <a:rPr lang="en-GB" dirty="0" smtClean="0">
              <a:solidFill>
                <a:schemeClr val="tx1"/>
              </a:solidFill>
            </a:rPr>
            <a:t>Support</a:t>
          </a:r>
          <a:endParaRPr lang="en-GB" dirty="0">
            <a:solidFill>
              <a:schemeClr val="tx1"/>
            </a:solidFill>
          </a:endParaRPr>
        </a:p>
      </dgm:t>
    </dgm:pt>
    <dgm:pt modelId="{73267D9C-62F4-4DFA-9850-3306F5181601}" type="parTrans" cxnId="{47C058D2-9DC7-472E-93A4-0FAF68E5D805}">
      <dgm:prSet/>
      <dgm:spPr/>
      <dgm:t>
        <a:bodyPr/>
        <a:lstStyle/>
        <a:p>
          <a:endParaRPr lang="en-GB"/>
        </a:p>
      </dgm:t>
    </dgm:pt>
    <dgm:pt modelId="{0E6C9636-C5AF-4649-A268-C64004FB18D3}" type="sibTrans" cxnId="{47C058D2-9DC7-472E-93A4-0FAF68E5D805}">
      <dgm:prSet/>
      <dgm:spPr/>
      <dgm:t>
        <a:bodyPr/>
        <a:lstStyle/>
        <a:p>
          <a:endParaRPr lang="en-GB"/>
        </a:p>
      </dgm:t>
    </dgm:pt>
    <dgm:pt modelId="{A416E379-39B0-4B6F-8542-BECA0C0303EE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Medical Charities</a:t>
          </a:r>
          <a:endParaRPr lang="en-GB" dirty="0">
            <a:solidFill>
              <a:schemeClr val="tx1"/>
            </a:solidFill>
          </a:endParaRPr>
        </a:p>
      </dgm:t>
    </dgm:pt>
    <dgm:pt modelId="{E7641EEA-8EF4-46B4-977F-56809E476C1C}" type="parTrans" cxnId="{F7894993-FFFD-4D0A-938D-CBC9366990E0}">
      <dgm:prSet/>
      <dgm:spPr/>
      <dgm:t>
        <a:bodyPr/>
        <a:lstStyle/>
        <a:p>
          <a:endParaRPr lang="en-GB"/>
        </a:p>
      </dgm:t>
    </dgm:pt>
    <dgm:pt modelId="{BFE477DC-27D4-4023-ACE9-C955F9B2B25E}" type="sibTrans" cxnId="{F7894993-FFFD-4D0A-938D-CBC9366990E0}">
      <dgm:prSet/>
      <dgm:spPr/>
      <dgm:t>
        <a:bodyPr/>
        <a:lstStyle/>
        <a:p>
          <a:endParaRPr lang="en-GB"/>
        </a:p>
      </dgm:t>
    </dgm:pt>
    <dgm:pt modelId="{86F6F9C5-09E8-4640-AFE5-0002D658E2E2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Financial </a:t>
          </a:r>
          <a:r>
            <a:rPr lang="en-GB" baseline="0" dirty="0" smtClean="0">
              <a:solidFill>
                <a:schemeClr val="tx1"/>
              </a:solidFill>
            </a:rPr>
            <a:t>Investment</a:t>
          </a:r>
          <a:endParaRPr lang="en-GB" baseline="0" dirty="0">
            <a:solidFill>
              <a:schemeClr val="tx1"/>
            </a:solidFill>
          </a:endParaRPr>
        </a:p>
      </dgm:t>
    </dgm:pt>
    <dgm:pt modelId="{F2ACC9DD-7410-4A6F-82BA-4B8C7D67F240}" type="parTrans" cxnId="{44A5BD68-44A6-4810-8404-789F649D4AFD}">
      <dgm:prSet/>
      <dgm:spPr/>
      <dgm:t>
        <a:bodyPr/>
        <a:lstStyle/>
        <a:p>
          <a:endParaRPr lang="en-GB"/>
        </a:p>
      </dgm:t>
    </dgm:pt>
    <dgm:pt modelId="{5AB5653D-E880-47BC-8E71-11DBCDAECE64}" type="sibTrans" cxnId="{44A5BD68-44A6-4810-8404-789F649D4AFD}">
      <dgm:prSet/>
      <dgm:spPr/>
      <dgm:t>
        <a:bodyPr/>
        <a:lstStyle/>
        <a:p>
          <a:endParaRPr lang="en-GB"/>
        </a:p>
      </dgm:t>
    </dgm:pt>
    <dgm:pt modelId="{73433617-E642-429F-90FF-A8D8D7E6AE28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Corporate  Venturing</a:t>
          </a:r>
          <a:endParaRPr lang="en-GB" dirty="0">
            <a:solidFill>
              <a:schemeClr val="tx1"/>
            </a:solidFill>
          </a:endParaRPr>
        </a:p>
      </dgm:t>
    </dgm:pt>
    <dgm:pt modelId="{A1D4F5E2-4FF6-4263-9864-FDCCCBD8ADD6}" type="parTrans" cxnId="{C35A7FD1-1C30-40A5-920F-ADF561BB6063}">
      <dgm:prSet/>
      <dgm:spPr/>
      <dgm:t>
        <a:bodyPr/>
        <a:lstStyle/>
        <a:p>
          <a:endParaRPr lang="en-GB"/>
        </a:p>
      </dgm:t>
    </dgm:pt>
    <dgm:pt modelId="{9D01F9EE-D145-404E-B37F-6BCB0963585E}" type="sibTrans" cxnId="{C35A7FD1-1C30-40A5-920F-ADF561BB6063}">
      <dgm:prSet/>
      <dgm:spPr/>
      <dgm:t>
        <a:bodyPr/>
        <a:lstStyle/>
        <a:p>
          <a:endParaRPr lang="en-GB"/>
        </a:p>
      </dgm:t>
    </dgm:pt>
    <dgm:pt modelId="{3A444C2F-5B9D-40D6-B6DD-9842A6615DCB}" type="pres">
      <dgm:prSet presAssocID="{59900B47-7712-4289-B2A6-1F694D352D1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64AC7B8-A7EC-44AF-8315-AF959F82E917}" type="pres">
      <dgm:prSet presAssocID="{59900B47-7712-4289-B2A6-1F694D352D1B}" presName="cycle" presStyleCnt="0"/>
      <dgm:spPr/>
    </dgm:pt>
    <dgm:pt modelId="{41DC0B71-F7E2-4DC3-B514-3A4672DDB0CF}" type="pres">
      <dgm:prSet presAssocID="{59900B47-7712-4289-B2A6-1F694D352D1B}" presName="centerShape" presStyleCnt="0"/>
      <dgm:spPr/>
    </dgm:pt>
    <dgm:pt modelId="{D098CB26-B545-42BA-91EF-BE4652BB51B2}" type="pres">
      <dgm:prSet presAssocID="{59900B47-7712-4289-B2A6-1F694D352D1B}" presName="connSite" presStyleLbl="node1" presStyleIdx="0" presStyleCnt="5"/>
      <dgm:spPr/>
    </dgm:pt>
    <dgm:pt modelId="{44AB0919-403C-41C0-BAF9-12AC4A77D070}" type="pres">
      <dgm:prSet presAssocID="{59900B47-7712-4289-B2A6-1F694D352D1B}" presName="visible" presStyleLbl="node1" presStyleIdx="0" presStyleCnt="5" custScaleX="60275" custScaleY="60275" custLinFactNeighborX="-1820" custLinFactNeighborY="14759"/>
      <dgm:spPr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</dgm:spPr>
      <dgm:t>
        <a:bodyPr/>
        <a:lstStyle/>
        <a:p>
          <a:endParaRPr lang="en-GB"/>
        </a:p>
      </dgm:t>
    </dgm:pt>
    <dgm:pt modelId="{379C881C-22CC-4E8F-8D28-2EA9614D1CE4}" type="pres">
      <dgm:prSet presAssocID="{73267D9C-62F4-4DFA-9850-3306F5181601}" presName="Name25" presStyleLbl="parChTrans1D1" presStyleIdx="0" presStyleCnt="4"/>
      <dgm:spPr/>
      <dgm:t>
        <a:bodyPr/>
        <a:lstStyle/>
        <a:p>
          <a:endParaRPr lang="en-GB"/>
        </a:p>
      </dgm:t>
    </dgm:pt>
    <dgm:pt modelId="{B042302F-B8EA-44F7-915C-9230BC3A5FDA}" type="pres">
      <dgm:prSet presAssocID="{F2AF2D96-F578-4B0E-BD52-42D2E091AAD5}" presName="node" presStyleCnt="0"/>
      <dgm:spPr/>
    </dgm:pt>
    <dgm:pt modelId="{5270F96E-BAFB-40FF-AC4C-31D6588E6467}" type="pres">
      <dgm:prSet presAssocID="{F2AF2D96-F578-4B0E-BD52-42D2E091AAD5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063646-D889-4623-973F-7F2177F92286}" type="pres">
      <dgm:prSet presAssocID="{F2AF2D96-F578-4B0E-BD52-42D2E091AAD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51B181-99E9-4D2E-973C-A1CB139477A7}" type="pres">
      <dgm:prSet presAssocID="{E7641EEA-8EF4-46B4-977F-56809E476C1C}" presName="Name25" presStyleLbl="parChTrans1D1" presStyleIdx="1" presStyleCnt="4"/>
      <dgm:spPr/>
      <dgm:t>
        <a:bodyPr/>
        <a:lstStyle/>
        <a:p>
          <a:endParaRPr lang="en-GB"/>
        </a:p>
      </dgm:t>
    </dgm:pt>
    <dgm:pt modelId="{DA7E5594-A5C1-489E-9233-B0DE45162F72}" type="pres">
      <dgm:prSet presAssocID="{A416E379-39B0-4B6F-8542-BECA0C0303EE}" presName="node" presStyleCnt="0"/>
      <dgm:spPr/>
    </dgm:pt>
    <dgm:pt modelId="{DAA9CF48-E519-42CB-A88A-394209344F08}" type="pres">
      <dgm:prSet presAssocID="{A416E379-39B0-4B6F-8542-BECA0C0303EE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9F5031-E376-44E2-B08F-6FBCB38B1919}" type="pres">
      <dgm:prSet presAssocID="{A416E379-39B0-4B6F-8542-BECA0C0303E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0C3590-6D7E-4DCC-B6B7-4BAA16F614EF}" type="pres">
      <dgm:prSet presAssocID="{F2ACC9DD-7410-4A6F-82BA-4B8C7D67F240}" presName="Name25" presStyleLbl="parChTrans1D1" presStyleIdx="2" presStyleCnt="4"/>
      <dgm:spPr/>
      <dgm:t>
        <a:bodyPr/>
        <a:lstStyle/>
        <a:p>
          <a:endParaRPr lang="en-GB"/>
        </a:p>
      </dgm:t>
    </dgm:pt>
    <dgm:pt modelId="{CAACE90D-A4FC-4E46-A2CB-C031356C13E7}" type="pres">
      <dgm:prSet presAssocID="{86F6F9C5-09E8-4640-AFE5-0002D658E2E2}" presName="node" presStyleCnt="0"/>
      <dgm:spPr/>
    </dgm:pt>
    <dgm:pt modelId="{DA5FD711-F1C9-4053-83D1-3DAF1A9339E6}" type="pres">
      <dgm:prSet presAssocID="{86F6F9C5-09E8-4640-AFE5-0002D658E2E2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2868FF-15DC-438D-B272-FC3FE848A5B5}" type="pres">
      <dgm:prSet presAssocID="{86F6F9C5-09E8-4640-AFE5-0002D658E2E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650171-7F9A-4195-92A0-DD6C80FE7FEB}" type="pres">
      <dgm:prSet presAssocID="{A1D4F5E2-4FF6-4263-9864-FDCCCBD8ADD6}" presName="Name25" presStyleLbl="parChTrans1D1" presStyleIdx="3" presStyleCnt="4"/>
      <dgm:spPr/>
      <dgm:t>
        <a:bodyPr/>
        <a:lstStyle/>
        <a:p>
          <a:endParaRPr lang="en-GB"/>
        </a:p>
      </dgm:t>
    </dgm:pt>
    <dgm:pt modelId="{87D35AD6-213B-4119-B8D3-DBCC1BE432B2}" type="pres">
      <dgm:prSet presAssocID="{73433617-E642-429F-90FF-A8D8D7E6AE28}" presName="node" presStyleCnt="0"/>
      <dgm:spPr/>
    </dgm:pt>
    <dgm:pt modelId="{E6696BBC-0D38-4D43-BEE9-1BCE46556210}" type="pres">
      <dgm:prSet presAssocID="{73433617-E642-429F-90FF-A8D8D7E6AE28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F6E9D4-7715-40C0-BABA-532EE5473DCD}" type="pres">
      <dgm:prSet presAssocID="{73433617-E642-429F-90FF-A8D8D7E6AE2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E77AB1-DC87-4C18-9CE5-F22500250A77}" type="presOf" srcId="{F2ACC9DD-7410-4A6F-82BA-4B8C7D67F240}" destId="{E20C3590-6D7E-4DCC-B6B7-4BAA16F614EF}" srcOrd="0" destOrd="0" presId="urn:microsoft.com/office/officeart/2005/8/layout/radial2"/>
    <dgm:cxn modelId="{C35A7FD1-1C30-40A5-920F-ADF561BB6063}" srcId="{59900B47-7712-4289-B2A6-1F694D352D1B}" destId="{73433617-E642-429F-90FF-A8D8D7E6AE28}" srcOrd="3" destOrd="0" parTransId="{A1D4F5E2-4FF6-4263-9864-FDCCCBD8ADD6}" sibTransId="{9D01F9EE-D145-404E-B37F-6BCB0963585E}"/>
    <dgm:cxn modelId="{5B57CCC2-CF1E-4579-9B00-43935FF9270B}" type="presOf" srcId="{73433617-E642-429F-90FF-A8D8D7E6AE28}" destId="{E6696BBC-0D38-4D43-BEE9-1BCE46556210}" srcOrd="0" destOrd="0" presId="urn:microsoft.com/office/officeart/2005/8/layout/radial2"/>
    <dgm:cxn modelId="{81831023-BD87-4E72-99B1-C69D71B26275}" type="presOf" srcId="{F2AF2D96-F578-4B0E-BD52-42D2E091AAD5}" destId="{5270F96E-BAFB-40FF-AC4C-31D6588E6467}" srcOrd="0" destOrd="0" presId="urn:microsoft.com/office/officeart/2005/8/layout/radial2"/>
    <dgm:cxn modelId="{44A5BD68-44A6-4810-8404-789F649D4AFD}" srcId="{59900B47-7712-4289-B2A6-1F694D352D1B}" destId="{86F6F9C5-09E8-4640-AFE5-0002D658E2E2}" srcOrd="2" destOrd="0" parTransId="{F2ACC9DD-7410-4A6F-82BA-4B8C7D67F240}" sibTransId="{5AB5653D-E880-47BC-8E71-11DBCDAECE64}"/>
    <dgm:cxn modelId="{47C058D2-9DC7-472E-93A4-0FAF68E5D805}" srcId="{59900B47-7712-4289-B2A6-1F694D352D1B}" destId="{F2AF2D96-F578-4B0E-BD52-42D2E091AAD5}" srcOrd="0" destOrd="0" parTransId="{73267D9C-62F4-4DFA-9850-3306F5181601}" sibTransId="{0E6C9636-C5AF-4649-A268-C64004FB18D3}"/>
    <dgm:cxn modelId="{E9DF2521-1553-49DF-91E8-931113299537}" type="presOf" srcId="{A1D4F5E2-4FF6-4263-9864-FDCCCBD8ADD6}" destId="{90650171-7F9A-4195-92A0-DD6C80FE7FEB}" srcOrd="0" destOrd="0" presId="urn:microsoft.com/office/officeart/2005/8/layout/radial2"/>
    <dgm:cxn modelId="{D455A7F8-2AFF-4A93-998C-BA6168D0C1F1}" type="presOf" srcId="{E7641EEA-8EF4-46B4-977F-56809E476C1C}" destId="{0051B181-99E9-4D2E-973C-A1CB139477A7}" srcOrd="0" destOrd="0" presId="urn:microsoft.com/office/officeart/2005/8/layout/radial2"/>
    <dgm:cxn modelId="{CDBD1B65-10F0-4A57-A794-7C1124642324}" type="presOf" srcId="{73267D9C-62F4-4DFA-9850-3306F5181601}" destId="{379C881C-22CC-4E8F-8D28-2EA9614D1CE4}" srcOrd="0" destOrd="0" presId="urn:microsoft.com/office/officeart/2005/8/layout/radial2"/>
    <dgm:cxn modelId="{BC720F46-36FA-474F-B7B4-2760668C22F4}" type="presOf" srcId="{A416E379-39B0-4B6F-8542-BECA0C0303EE}" destId="{DAA9CF48-E519-42CB-A88A-394209344F08}" srcOrd="0" destOrd="0" presId="urn:microsoft.com/office/officeart/2005/8/layout/radial2"/>
    <dgm:cxn modelId="{FFAAC3E3-14D4-4B25-9858-24C6784CECE4}" type="presOf" srcId="{59900B47-7712-4289-B2A6-1F694D352D1B}" destId="{3A444C2F-5B9D-40D6-B6DD-9842A6615DCB}" srcOrd="0" destOrd="0" presId="urn:microsoft.com/office/officeart/2005/8/layout/radial2"/>
    <dgm:cxn modelId="{192F0FF9-2BF5-461D-A400-7663B96DFE72}" type="presOf" srcId="{86F6F9C5-09E8-4640-AFE5-0002D658E2E2}" destId="{DA5FD711-F1C9-4053-83D1-3DAF1A9339E6}" srcOrd="0" destOrd="0" presId="urn:microsoft.com/office/officeart/2005/8/layout/radial2"/>
    <dgm:cxn modelId="{F7894993-FFFD-4D0A-938D-CBC9366990E0}" srcId="{59900B47-7712-4289-B2A6-1F694D352D1B}" destId="{A416E379-39B0-4B6F-8542-BECA0C0303EE}" srcOrd="1" destOrd="0" parTransId="{E7641EEA-8EF4-46B4-977F-56809E476C1C}" sibTransId="{BFE477DC-27D4-4023-ACE9-C955F9B2B25E}"/>
    <dgm:cxn modelId="{C963B39D-BF2D-49EE-9D68-F9583BEB0182}" type="presParOf" srcId="{3A444C2F-5B9D-40D6-B6DD-9842A6615DCB}" destId="{364AC7B8-A7EC-44AF-8315-AF959F82E917}" srcOrd="0" destOrd="0" presId="urn:microsoft.com/office/officeart/2005/8/layout/radial2"/>
    <dgm:cxn modelId="{048BF373-A98A-4BB8-B81F-0FC99ABC0327}" type="presParOf" srcId="{364AC7B8-A7EC-44AF-8315-AF959F82E917}" destId="{41DC0B71-F7E2-4DC3-B514-3A4672DDB0CF}" srcOrd="0" destOrd="0" presId="urn:microsoft.com/office/officeart/2005/8/layout/radial2"/>
    <dgm:cxn modelId="{322C53EA-1AFB-4DC2-B8B1-4966E4851F3B}" type="presParOf" srcId="{41DC0B71-F7E2-4DC3-B514-3A4672DDB0CF}" destId="{D098CB26-B545-42BA-91EF-BE4652BB51B2}" srcOrd="0" destOrd="0" presId="urn:microsoft.com/office/officeart/2005/8/layout/radial2"/>
    <dgm:cxn modelId="{E90FDE31-451F-4D17-86B3-422B83EA4257}" type="presParOf" srcId="{41DC0B71-F7E2-4DC3-B514-3A4672DDB0CF}" destId="{44AB0919-403C-41C0-BAF9-12AC4A77D070}" srcOrd="1" destOrd="0" presId="urn:microsoft.com/office/officeart/2005/8/layout/radial2"/>
    <dgm:cxn modelId="{57D210D6-2F03-4427-8716-863F9B288B8E}" type="presParOf" srcId="{364AC7B8-A7EC-44AF-8315-AF959F82E917}" destId="{379C881C-22CC-4E8F-8D28-2EA9614D1CE4}" srcOrd="1" destOrd="0" presId="urn:microsoft.com/office/officeart/2005/8/layout/radial2"/>
    <dgm:cxn modelId="{F2ACB098-B8CA-4A88-B3BC-3F8021C1FEC4}" type="presParOf" srcId="{364AC7B8-A7EC-44AF-8315-AF959F82E917}" destId="{B042302F-B8EA-44F7-915C-9230BC3A5FDA}" srcOrd="2" destOrd="0" presId="urn:microsoft.com/office/officeart/2005/8/layout/radial2"/>
    <dgm:cxn modelId="{E9A7E277-9441-4F8B-AF58-73477B270CB5}" type="presParOf" srcId="{B042302F-B8EA-44F7-915C-9230BC3A5FDA}" destId="{5270F96E-BAFB-40FF-AC4C-31D6588E6467}" srcOrd="0" destOrd="0" presId="urn:microsoft.com/office/officeart/2005/8/layout/radial2"/>
    <dgm:cxn modelId="{0E8E9BEE-54CF-405D-8F85-30827894B543}" type="presParOf" srcId="{B042302F-B8EA-44F7-915C-9230BC3A5FDA}" destId="{66063646-D889-4623-973F-7F2177F92286}" srcOrd="1" destOrd="0" presId="urn:microsoft.com/office/officeart/2005/8/layout/radial2"/>
    <dgm:cxn modelId="{D5C60BC9-E274-4496-B28C-A61E73D44EE0}" type="presParOf" srcId="{364AC7B8-A7EC-44AF-8315-AF959F82E917}" destId="{0051B181-99E9-4D2E-973C-A1CB139477A7}" srcOrd="3" destOrd="0" presId="urn:microsoft.com/office/officeart/2005/8/layout/radial2"/>
    <dgm:cxn modelId="{DB5C6EF0-C76D-42F9-B9B2-F1D4243EE664}" type="presParOf" srcId="{364AC7B8-A7EC-44AF-8315-AF959F82E917}" destId="{DA7E5594-A5C1-489E-9233-B0DE45162F72}" srcOrd="4" destOrd="0" presId="urn:microsoft.com/office/officeart/2005/8/layout/radial2"/>
    <dgm:cxn modelId="{16F043AD-A4E0-429F-8F4F-6D2F65DE1785}" type="presParOf" srcId="{DA7E5594-A5C1-489E-9233-B0DE45162F72}" destId="{DAA9CF48-E519-42CB-A88A-394209344F08}" srcOrd="0" destOrd="0" presId="urn:microsoft.com/office/officeart/2005/8/layout/radial2"/>
    <dgm:cxn modelId="{6963449D-F956-4EF4-845C-6B6B41D0A1B3}" type="presParOf" srcId="{DA7E5594-A5C1-489E-9233-B0DE45162F72}" destId="{CE9F5031-E376-44E2-B08F-6FBCB38B1919}" srcOrd="1" destOrd="0" presId="urn:microsoft.com/office/officeart/2005/8/layout/radial2"/>
    <dgm:cxn modelId="{4892B832-DE15-489E-912E-454762337802}" type="presParOf" srcId="{364AC7B8-A7EC-44AF-8315-AF959F82E917}" destId="{E20C3590-6D7E-4DCC-B6B7-4BAA16F614EF}" srcOrd="5" destOrd="0" presId="urn:microsoft.com/office/officeart/2005/8/layout/radial2"/>
    <dgm:cxn modelId="{3FF44946-662E-4E1D-95D7-B5E4A5960E01}" type="presParOf" srcId="{364AC7B8-A7EC-44AF-8315-AF959F82E917}" destId="{CAACE90D-A4FC-4E46-A2CB-C031356C13E7}" srcOrd="6" destOrd="0" presId="urn:microsoft.com/office/officeart/2005/8/layout/radial2"/>
    <dgm:cxn modelId="{71222717-73EF-4379-88CA-8059CBC1B1CB}" type="presParOf" srcId="{CAACE90D-A4FC-4E46-A2CB-C031356C13E7}" destId="{DA5FD711-F1C9-4053-83D1-3DAF1A9339E6}" srcOrd="0" destOrd="0" presId="urn:microsoft.com/office/officeart/2005/8/layout/radial2"/>
    <dgm:cxn modelId="{F0DB436D-F0AE-4442-89D5-B94089A0CFE4}" type="presParOf" srcId="{CAACE90D-A4FC-4E46-A2CB-C031356C13E7}" destId="{AD2868FF-15DC-438D-B272-FC3FE848A5B5}" srcOrd="1" destOrd="0" presId="urn:microsoft.com/office/officeart/2005/8/layout/radial2"/>
    <dgm:cxn modelId="{506747E9-D5E1-4662-BF10-2EFE92BEC93D}" type="presParOf" srcId="{364AC7B8-A7EC-44AF-8315-AF959F82E917}" destId="{90650171-7F9A-4195-92A0-DD6C80FE7FEB}" srcOrd="7" destOrd="0" presId="urn:microsoft.com/office/officeart/2005/8/layout/radial2"/>
    <dgm:cxn modelId="{F8DD607D-FECD-432C-AD7D-5DA4CA831204}" type="presParOf" srcId="{364AC7B8-A7EC-44AF-8315-AF959F82E917}" destId="{87D35AD6-213B-4119-B8D3-DBCC1BE432B2}" srcOrd="8" destOrd="0" presId="urn:microsoft.com/office/officeart/2005/8/layout/radial2"/>
    <dgm:cxn modelId="{F9D24A2F-4B0C-4E99-B735-B489F54FF3CF}" type="presParOf" srcId="{87D35AD6-213B-4119-B8D3-DBCC1BE432B2}" destId="{E6696BBC-0D38-4D43-BEE9-1BCE46556210}" srcOrd="0" destOrd="0" presId="urn:microsoft.com/office/officeart/2005/8/layout/radial2"/>
    <dgm:cxn modelId="{06D013EB-1686-4A2A-A9E6-A50BB9DDAEC7}" type="presParOf" srcId="{87D35AD6-213B-4119-B8D3-DBCC1BE432B2}" destId="{A2F6E9D4-7715-40C0-BABA-532EE5473DC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C9C5C-7334-460E-AD33-77572113D2AB}">
      <dsp:nvSpPr>
        <dsp:cNvPr id="0" name=""/>
        <dsp:cNvSpPr/>
      </dsp:nvSpPr>
      <dsp:spPr>
        <a:xfrm rot="5400000">
          <a:off x="3352090" y="-1148375"/>
          <a:ext cx="1095708" cy="36705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Health Economics</a:t>
          </a:r>
          <a:endParaRPr lang="en-GB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Business Models</a:t>
          </a:r>
          <a:endParaRPr lang="en-GB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Reimbursement 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Partnering</a:t>
          </a:r>
          <a:endParaRPr lang="en-GB" sz="1200" kern="1200" dirty="0"/>
        </a:p>
      </dsp:txBody>
      <dsp:txXfrm rot="-5400000">
        <a:off x="2064676" y="192527"/>
        <a:ext cx="3617048" cy="988732"/>
      </dsp:txXfrm>
    </dsp:sp>
    <dsp:sp modelId="{ED63FBF3-29B5-4BAA-AA1E-525D33AC7A0E}">
      <dsp:nvSpPr>
        <dsp:cNvPr id="0" name=""/>
        <dsp:cNvSpPr/>
      </dsp:nvSpPr>
      <dsp:spPr>
        <a:xfrm>
          <a:off x="0" y="2075"/>
          <a:ext cx="2064676" cy="1369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Business</a:t>
          </a:r>
          <a:endParaRPr lang="en-GB" sz="1800" kern="1200" dirty="0"/>
        </a:p>
      </dsp:txBody>
      <dsp:txXfrm>
        <a:off x="66860" y="68935"/>
        <a:ext cx="1930956" cy="1235915"/>
      </dsp:txXfrm>
    </dsp:sp>
    <dsp:sp modelId="{6171D91E-8CD0-48A9-81C0-85BA149B5951}">
      <dsp:nvSpPr>
        <dsp:cNvPr id="0" name=""/>
        <dsp:cNvSpPr/>
      </dsp:nvSpPr>
      <dsp:spPr>
        <a:xfrm rot="5400000">
          <a:off x="3223021" y="289741"/>
          <a:ext cx="1353845" cy="36705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Robustness &amp; Reliability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COGS &amp; Scale up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Characterisation &amp; Analytical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GMP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CMC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Delivery</a:t>
          </a:r>
          <a:endParaRPr lang="en-GB" sz="1200" kern="1200" dirty="0"/>
        </a:p>
      </dsp:txBody>
      <dsp:txXfrm rot="-5400000">
        <a:off x="2064676" y="1514176"/>
        <a:ext cx="3604447" cy="1221667"/>
      </dsp:txXfrm>
    </dsp:sp>
    <dsp:sp modelId="{631DEB97-70F8-4837-844D-7D7CEB129BD8}">
      <dsp:nvSpPr>
        <dsp:cNvPr id="0" name=""/>
        <dsp:cNvSpPr/>
      </dsp:nvSpPr>
      <dsp:spPr>
        <a:xfrm>
          <a:off x="0" y="1440191"/>
          <a:ext cx="2064676" cy="1369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latin typeface="Georgia" panose="02040502050405020303" pitchFamily="18" charset="0"/>
            </a:rPr>
            <a:t>Manufacturing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latin typeface="Georgia" panose="02040502050405020303" pitchFamily="18" charset="0"/>
            </a:rPr>
            <a:t> and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latin typeface="Georgia" panose="02040502050405020303" pitchFamily="18" charset="0"/>
            </a:rPr>
            <a:t>Supply Chain</a:t>
          </a:r>
          <a:endParaRPr lang="en-GB" sz="1800" kern="1200" dirty="0">
            <a:latin typeface="Georgia" panose="02040502050405020303" pitchFamily="18" charset="0"/>
          </a:endParaRPr>
        </a:p>
      </dsp:txBody>
      <dsp:txXfrm>
        <a:off x="66860" y="1507051"/>
        <a:ext cx="1930956" cy="1235915"/>
      </dsp:txXfrm>
    </dsp:sp>
    <dsp:sp modelId="{E92A7157-987C-4693-99D7-59D42990C192}">
      <dsp:nvSpPr>
        <dsp:cNvPr id="0" name=""/>
        <dsp:cNvSpPr/>
      </dsp:nvSpPr>
      <dsp:spPr>
        <a:xfrm rot="5400000">
          <a:off x="3352090" y="1727858"/>
          <a:ext cx="1095708" cy="36705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Complex Regulatory Landscape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Pre Clinical Packages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Clinical trial design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NHS partnering</a:t>
          </a:r>
          <a:endParaRPr lang="en-GB" sz="1200" kern="1200" dirty="0"/>
        </a:p>
      </dsp:txBody>
      <dsp:txXfrm rot="-5400000">
        <a:off x="2064676" y="3068760"/>
        <a:ext cx="3617048" cy="988732"/>
      </dsp:txXfrm>
    </dsp:sp>
    <dsp:sp modelId="{D1A5A106-9B7A-4C91-8E08-9ED26A2850C2}">
      <dsp:nvSpPr>
        <dsp:cNvPr id="0" name=""/>
        <dsp:cNvSpPr/>
      </dsp:nvSpPr>
      <dsp:spPr>
        <a:xfrm>
          <a:off x="0" y="2878308"/>
          <a:ext cx="2064676" cy="1369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Clinical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And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 Regulatory</a:t>
          </a:r>
          <a:endParaRPr lang="en-GB" sz="1800" kern="1200" dirty="0"/>
        </a:p>
      </dsp:txBody>
      <dsp:txXfrm>
        <a:off x="66860" y="2945168"/>
        <a:ext cx="1930956" cy="12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50171-7F9A-4195-92A0-DD6C80FE7FEB}">
      <dsp:nvSpPr>
        <dsp:cNvPr id="0" name=""/>
        <dsp:cNvSpPr/>
      </dsp:nvSpPr>
      <dsp:spPr>
        <a:xfrm rot="3683033">
          <a:off x="1292038" y="2540927"/>
          <a:ext cx="678074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678074" y="24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C3590-6D7E-4DCC-B6B7-4BAA16F614EF}">
      <dsp:nvSpPr>
        <dsp:cNvPr id="0" name=""/>
        <dsp:cNvSpPr/>
      </dsp:nvSpPr>
      <dsp:spPr>
        <a:xfrm rot="1312575">
          <a:off x="1664988" y="2052063"/>
          <a:ext cx="484443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484443" y="24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1B181-99E9-4D2E-973C-A1CB139477A7}">
      <dsp:nvSpPr>
        <dsp:cNvPr id="0" name=""/>
        <dsp:cNvSpPr/>
      </dsp:nvSpPr>
      <dsp:spPr>
        <a:xfrm rot="20326006">
          <a:off x="1663630" y="1489912"/>
          <a:ext cx="553880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553880" y="24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C881C-22CC-4E8F-8D28-2EA9614D1CE4}">
      <dsp:nvSpPr>
        <dsp:cNvPr id="0" name=""/>
        <dsp:cNvSpPr/>
      </dsp:nvSpPr>
      <dsp:spPr>
        <a:xfrm rot="17996576">
          <a:off x="1302901" y="991008"/>
          <a:ext cx="719211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719211" y="244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AB0919-403C-41C0-BAF9-12AC4A77D070}">
      <dsp:nvSpPr>
        <dsp:cNvPr id="0" name=""/>
        <dsp:cNvSpPr/>
      </dsp:nvSpPr>
      <dsp:spPr>
        <a:xfrm>
          <a:off x="782627" y="1590774"/>
          <a:ext cx="810001" cy="81000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0F96E-BAFB-40FF-AC4C-31D6588E6467}">
      <dsp:nvSpPr>
        <dsp:cNvPr id="0" name=""/>
        <dsp:cNvSpPr/>
      </dsp:nvSpPr>
      <dsp:spPr>
        <a:xfrm>
          <a:off x="1653602" y="1792"/>
          <a:ext cx="752293" cy="752293"/>
        </a:xfrm>
        <a:prstGeom prst="ellipse">
          <a:avLst/>
        </a:prstGeom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baseline="0" dirty="0" smtClean="0">
              <a:solidFill>
                <a:schemeClr val="tx1"/>
              </a:solidFill>
            </a:rPr>
            <a:t>Govt</a:t>
          </a:r>
          <a:r>
            <a:rPr lang="en-GB" sz="800" kern="1200" dirty="0" smtClean="0">
              <a:solidFill>
                <a:schemeClr val="tx1"/>
              </a:solidFill>
            </a:rPr>
            <a:t>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tx1"/>
              </a:solidFill>
            </a:rPr>
            <a:t>Support</a:t>
          </a:r>
          <a:endParaRPr lang="en-GB" sz="800" kern="1200" dirty="0">
            <a:solidFill>
              <a:schemeClr val="tx1"/>
            </a:solidFill>
          </a:endParaRPr>
        </a:p>
      </dsp:txBody>
      <dsp:txXfrm>
        <a:off x="1763773" y="111963"/>
        <a:ext cx="531951" cy="531951"/>
      </dsp:txXfrm>
    </dsp:sp>
    <dsp:sp modelId="{DAA9CF48-E519-42CB-A88A-394209344F08}">
      <dsp:nvSpPr>
        <dsp:cNvPr id="0" name=""/>
        <dsp:cNvSpPr/>
      </dsp:nvSpPr>
      <dsp:spPr>
        <a:xfrm>
          <a:off x="2173174" y="901718"/>
          <a:ext cx="752293" cy="752293"/>
        </a:xfrm>
        <a:prstGeom prst="ellipse">
          <a:avLst/>
        </a:prstGeom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tx1"/>
              </a:solidFill>
            </a:rPr>
            <a:t>Medical Charities</a:t>
          </a:r>
          <a:endParaRPr lang="en-GB" sz="800" kern="1200" dirty="0">
            <a:solidFill>
              <a:schemeClr val="tx1"/>
            </a:solidFill>
          </a:endParaRPr>
        </a:p>
      </dsp:txBody>
      <dsp:txXfrm>
        <a:off x="2283345" y="1011889"/>
        <a:ext cx="531951" cy="531951"/>
      </dsp:txXfrm>
    </dsp:sp>
    <dsp:sp modelId="{DA5FD711-F1C9-4053-83D1-3DAF1A9339E6}">
      <dsp:nvSpPr>
        <dsp:cNvPr id="0" name=""/>
        <dsp:cNvSpPr/>
      </dsp:nvSpPr>
      <dsp:spPr>
        <a:xfrm>
          <a:off x="2102958" y="1913857"/>
          <a:ext cx="806305" cy="806305"/>
        </a:xfrm>
        <a:prstGeom prst="ellipse">
          <a:avLst/>
        </a:prstGeom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tx1"/>
              </a:solidFill>
            </a:rPr>
            <a:t>Financial </a:t>
          </a:r>
          <a:r>
            <a:rPr lang="en-GB" sz="800" kern="1200" baseline="0" dirty="0" smtClean="0">
              <a:solidFill>
                <a:schemeClr val="tx1"/>
              </a:solidFill>
            </a:rPr>
            <a:t>Investment</a:t>
          </a:r>
          <a:endParaRPr lang="en-GB" sz="800" kern="1200" baseline="0" dirty="0">
            <a:solidFill>
              <a:schemeClr val="tx1"/>
            </a:solidFill>
          </a:endParaRPr>
        </a:p>
      </dsp:txBody>
      <dsp:txXfrm>
        <a:off x="2221039" y="2031938"/>
        <a:ext cx="570143" cy="570143"/>
      </dsp:txXfrm>
    </dsp:sp>
    <dsp:sp modelId="{E6696BBC-0D38-4D43-BEE9-1BCE46556210}">
      <dsp:nvSpPr>
        <dsp:cNvPr id="0" name=""/>
        <dsp:cNvSpPr/>
      </dsp:nvSpPr>
      <dsp:spPr>
        <a:xfrm>
          <a:off x="1583386" y="2813782"/>
          <a:ext cx="806305" cy="806305"/>
        </a:xfrm>
        <a:prstGeom prst="ellipse">
          <a:avLst/>
        </a:prstGeom>
        <a:gradFill rotWithShape="0">
          <a:gsLst>
            <a:gs pos="0">
              <a:schemeClr val="bg1">
                <a:lumMod val="85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 smtClean="0">
              <a:solidFill>
                <a:schemeClr val="tx1"/>
              </a:solidFill>
            </a:rPr>
            <a:t>Corporate  Venturing</a:t>
          </a:r>
          <a:endParaRPr lang="en-GB" sz="800" kern="1200" dirty="0">
            <a:solidFill>
              <a:schemeClr val="tx1"/>
            </a:solidFill>
          </a:endParaRPr>
        </a:p>
      </dsp:txBody>
      <dsp:txXfrm>
        <a:off x="1701467" y="2931863"/>
        <a:ext cx="570143" cy="570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BDD18-4901-0748-9F63-7A145AF76FFC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1F509-18F2-7846-B4C9-6294B00D0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24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3B92E-325F-AE4F-B953-F24DE5E05BFF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A48C1-B8F5-D74A-9DD9-2974BACF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5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48C1-B8F5-D74A-9DD9-2974BACF7A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7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Existing firms getting funding </a:t>
            </a:r>
          </a:p>
          <a:p>
            <a:pPr marL="523875" lvl="1" indent="-342900"/>
            <a:r>
              <a:rPr lang="en-GB" dirty="0" smtClean="0"/>
              <a:t>		Most </a:t>
            </a:r>
            <a:r>
              <a:rPr lang="en-GB" dirty="0"/>
              <a:t>still small beer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Reneuron</a:t>
            </a:r>
            <a:r>
              <a:rPr lang="en-GB" dirty="0"/>
              <a:t>  raise significant funds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GSK expanding </a:t>
            </a:r>
            <a:r>
              <a:rPr lang="en-GB" dirty="0" err="1"/>
              <a:t>Regen</a:t>
            </a:r>
            <a:r>
              <a:rPr lang="en-GB" dirty="0"/>
              <a:t> med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AZ doing due diligence on cell therapy opportunity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Investors more engaged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TAP sold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UK is certainly in the game as inward investor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Research council environment is positive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Academics largely positive (and healed</a:t>
            </a:r>
            <a:r>
              <a:rPr lang="en-GB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Window is open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Enough firms with well organised approach to late stage trials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Osiris Acquired by </a:t>
            </a:r>
            <a:r>
              <a:rPr lang="en-GB" dirty="0" err="1"/>
              <a:t>Mesoblast</a:t>
            </a:r>
            <a:r>
              <a:rPr lang="en-GB" dirty="0"/>
              <a:t> resulting in consolidation to three major MSC players </a:t>
            </a:r>
          </a:p>
          <a:p>
            <a:pPr marL="523875" lvl="1" indent="-342900"/>
            <a:r>
              <a:rPr lang="en-GB" dirty="0" smtClean="0"/>
              <a:t>		</a:t>
            </a:r>
            <a:r>
              <a:rPr lang="en-GB" dirty="0" err="1" smtClean="0"/>
              <a:t>Mesoblast</a:t>
            </a:r>
            <a:r>
              <a:rPr lang="en-GB" dirty="0"/>
              <a:t>, </a:t>
            </a:r>
            <a:r>
              <a:rPr lang="en-GB" dirty="0" err="1"/>
              <a:t>Athersys</a:t>
            </a:r>
            <a:r>
              <a:rPr lang="en-GB" dirty="0"/>
              <a:t>, </a:t>
            </a:r>
            <a:r>
              <a:rPr lang="en-GB" dirty="0" err="1"/>
              <a:t>Pluristem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Shake </a:t>
            </a:r>
            <a:r>
              <a:rPr lang="en-GB" dirty="0"/>
              <a:t>out starting as money finds its way to the leading companies</a:t>
            </a:r>
            <a:r>
              <a:rPr lang="en-GB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Organogenesis reimbursement , </a:t>
            </a:r>
            <a:r>
              <a:rPr lang="en-GB" dirty="0" err="1" smtClean="0"/>
              <a:t>Dermagraft</a:t>
            </a:r>
            <a:r>
              <a:rPr lang="en-GB" dirty="0" smtClean="0"/>
              <a:t> acquisition , Shire Exit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CIRM still in trouble but still has 1.4bn to spend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Catapult seen as the EU entry mechanism and European Authority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50CA9-F529-4EF9-93A7-ADB12F4CD25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358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53496-81E5-4092-9E7F-D03B4438EB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49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53496-81E5-4092-9E7F-D03B4438EB76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lls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986" y="-1"/>
            <a:ext cx="6678014" cy="68580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4221" y="2224614"/>
            <a:ext cx="4085033" cy="881170"/>
          </a:xfrm>
        </p:spPr>
        <p:txBody>
          <a:bodyPr anchor="t"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4220" y="3153310"/>
            <a:ext cx="4085034" cy="991507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854225" y="6511189"/>
            <a:ext cx="3176263" cy="244475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 smtClean="0"/>
              <a:t>Click to edit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3" y="5434"/>
            <a:ext cx="3651995" cy="17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205360"/>
            <a:ext cx="6478761" cy="102609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199" y="3238304"/>
            <a:ext cx="6478762" cy="682297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5" y="5058347"/>
            <a:ext cx="3678865" cy="18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205360"/>
            <a:ext cx="6478761" cy="102609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199" y="3238304"/>
            <a:ext cx="6478762" cy="68229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5" y="5058347"/>
            <a:ext cx="3678865" cy="18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1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0444"/>
            <a:ext cx="4038600" cy="480571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0444"/>
            <a:ext cx="4038600" cy="480571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1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5324"/>
            <a:ext cx="4038600" cy="237262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5324"/>
            <a:ext cx="4038600" cy="237262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885744"/>
            <a:ext cx="4038600" cy="237262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885744"/>
            <a:ext cx="4038600" cy="237262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79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866"/>
            <a:ext cx="1960289" cy="492064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2545724" y="1270046"/>
            <a:ext cx="1960289" cy="492064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4634247" y="1268866"/>
            <a:ext cx="1960289" cy="492064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722770" y="1268866"/>
            <a:ext cx="1960289" cy="492064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1380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9345"/>
            <a:ext cx="2572320" cy="4860165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3223650" y="1330525"/>
            <a:ext cx="2682368" cy="4860165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6114480" y="1329345"/>
            <a:ext cx="2572320" cy="4860165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4135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6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6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6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6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9FDF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04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" y="4800600"/>
            <a:ext cx="7830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7363" y="612775"/>
            <a:ext cx="779005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363" y="5367338"/>
            <a:ext cx="7830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8BD5-8C8D-AA41-954E-CB2BAC72CFBF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1320-CD2F-0D47-B4BB-B2DE25A8CBA5}" type="slidenum">
              <a:rPr lang="en-US" smtClean="0"/>
              <a:t>‹#›</a:t>
            </a:fld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15" y="5873371"/>
            <a:ext cx="2008485" cy="98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4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38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2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4221" y="2224614"/>
            <a:ext cx="4085033" cy="88117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4220" y="3153310"/>
            <a:ext cx="4085034" cy="991507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854225" y="6511189"/>
            <a:ext cx="3176263" cy="244475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edit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8865" cy="18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3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lls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986" y="-1"/>
            <a:ext cx="6678014" cy="6858001"/>
          </a:xfrm>
          <a:prstGeom prst="rect">
            <a:avLst/>
          </a:prstGeom>
        </p:spPr>
      </p:pic>
      <p:pic>
        <p:nvPicPr>
          <p:cNvPr id="8" name="Picture 7" descr="TSB_Logo_75Bla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7" y="6026739"/>
            <a:ext cx="2722895" cy="45183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8535" y="4090737"/>
            <a:ext cx="272289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Cell Therapy Catapult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12th Floor Tower Wing Guy’s Hospital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 Maze Pond </a:t>
            </a:r>
          </a:p>
          <a:p>
            <a:pPr>
              <a:spcAft>
                <a:spcPts val="600"/>
              </a:spcAft>
            </a:pP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London SE1 9RT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+44(0)20 3728 9500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3" y="5434"/>
            <a:ext cx="3651995" cy="17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9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4221" y="2224614"/>
            <a:ext cx="4085033" cy="88117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4220" y="3153310"/>
            <a:ext cx="4085034" cy="991507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854225" y="6511189"/>
            <a:ext cx="3176263" cy="244475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edit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8865" cy="18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1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 flip="none" rotWithShape="1">
          <a:gsLst>
            <a:gs pos="22000">
              <a:schemeClr val="tx2"/>
            </a:gs>
            <a:gs pos="95000">
              <a:schemeClr val="accent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84221" y="2224614"/>
            <a:ext cx="6750870" cy="88117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4220" y="3153311"/>
            <a:ext cx="6750871" cy="460416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8865" cy="18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6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205360"/>
            <a:ext cx="6478761" cy="102609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199" y="3238304"/>
            <a:ext cx="6478762" cy="682297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5" y="5058347"/>
            <a:ext cx="3678865" cy="18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205360"/>
            <a:ext cx="6478761" cy="102609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199" y="3238304"/>
            <a:ext cx="6478762" cy="682297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35" y="5058347"/>
            <a:ext cx="3678865" cy="1803506"/>
          </a:xfrm>
          <a:prstGeom prst="rect">
            <a:avLst/>
          </a:prstGeom>
        </p:spPr>
      </p:pic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3764"/>
            <a:ext cx="2133600" cy="365125"/>
          </a:xfrm>
        </p:spPr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3764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4707" y="6493764"/>
            <a:ext cx="2133600" cy="365125"/>
          </a:xfrm>
        </p:spPr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42" y="5054494"/>
            <a:ext cx="3678865" cy="18035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2BFD-0901-724C-9DAB-0C398F184B25}" type="datetimeFigureOut">
              <a:rPr lang="en-US" smtClean="0"/>
              <a:t>10/25/2014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56452-A28D-C04D-A782-A5B3A9604B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205360"/>
            <a:ext cx="6478761" cy="102609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199" y="3238304"/>
            <a:ext cx="6478762" cy="682297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5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451739"/>
            <a:ext cx="8229598" cy="691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524"/>
            <a:ext cx="8229599" cy="4971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37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F2BFD-0901-724C-9DAB-0C398F184B25}" type="datetimeFigureOut">
              <a:rPr lang="en-US" smtClean="0"/>
              <a:pPr/>
              <a:t>10/25/2014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37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4707" y="64937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56452-A28D-C04D-A782-A5B3A9604B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bject 2"/>
          <p:cNvSpPr/>
          <p:nvPr userDrawn="1"/>
        </p:nvSpPr>
        <p:spPr>
          <a:xfrm>
            <a:off x="457200" y="1161525"/>
            <a:ext cx="8242300" cy="0"/>
          </a:xfrm>
          <a:custGeom>
            <a:avLst/>
            <a:gdLst/>
            <a:ahLst/>
            <a:cxnLst/>
            <a:rect l="l" t="t" r="r" b="b"/>
            <a:pathLst>
              <a:path w="8242300">
                <a:moveTo>
                  <a:pt x="0" y="0"/>
                </a:moveTo>
                <a:lnTo>
                  <a:pt x="8242198" y="0"/>
                </a:lnTo>
              </a:path>
            </a:pathLst>
          </a:custGeom>
          <a:ln w="19050"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15" y="5873371"/>
            <a:ext cx="2008485" cy="98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2" r:id="rId2"/>
    <p:sldLayoutId id="2147483703" r:id="rId3"/>
    <p:sldLayoutId id="2147483667" r:id="rId4"/>
    <p:sldLayoutId id="2147483704" r:id="rId5"/>
    <p:sldLayoutId id="2147483650" r:id="rId6"/>
    <p:sldLayoutId id="2147483663" r:id="rId7"/>
    <p:sldLayoutId id="2147483664" r:id="rId8"/>
    <p:sldLayoutId id="2147483651" r:id="rId9"/>
    <p:sldLayoutId id="2147483665" r:id="rId10"/>
    <p:sldLayoutId id="2147483666" r:id="rId11"/>
    <p:sldLayoutId id="2147483652" r:id="rId12"/>
    <p:sldLayoutId id="2147483660" r:id="rId13"/>
    <p:sldLayoutId id="2147483661" r:id="rId14"/>
    <p:sldLayoutId id="2147483662" r:id="rId15"/>
    <p:sldLayoutId id="2147483653" r:id="rId16"/>
    <p:sldLayoutId id="2147483684" r:id="rId17"/>
    <p:sldLayoutId id="2147483654" r:id="rId18"/>
    <p:sldLayoutId id="2147483655" r:id="rId19"/>
    <p:sldLayoutId id="2147483705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rgbClr val="009FDF"/>
          </a:solidFill>
          <a:latin typeface="+mj-lt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Tx/>
        <a:buBlip>
          <a:blip r:embed="rId2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Tx/>
        <a:buBlip>
          <a:blip r:embed="rId2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Tx/>
        <a:buBlip>
          <a:blip r:embed="rId2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g"/><Relationship Id="rId5" Type="http://schemas.openxmlformats.org/officeDocument/2006/relationships/image" Target="../media/image23.gif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diagramData" Target="../diagrams/data2.xml"/><Relationship Id="rId21" Type="http://schemas.openxmlformats.org/officeDocument/2006/relationships/image" Target="../media/image56.jpeg"/><Relationship Id="rId34" Type="http://schemas.openxmlformats.org/officeDocument/2006/relationships/image" Target="../media/image69.jpeg"/><Relationship Id="rId7" Type="http://schemas.microsoft.com/office/2007/relationships/diagramDrawing" Target="../diagrams/drawing2.xml"/><Relationship Id="rId12" Type="http://schemas.openxmlformats.org/officeDocument/2006/relationships/image" Target="../media/image47.jpg"/><Relationship Id="rId17" Type="http://schemas.openxmlformats.org/officeDocument/2006/relationships/image" Target="../media/image52.gif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jpg"/><Relationship Id="rId20" Type="http://schemas.openxmlformats.org/officeDocument/2006/relationships/image" Target="../media/image55.pn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6.jp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0.gif"/><Relationship Id="rId23" Type="http://schemas.openxmlformats.org/officeDocument/2006/relationships/image" Target="../media/image58.jpeg"/><Relationship Id="rId28" Type="http://schemas.openxmlformats.org/officeDocument/2006/relationships/image" Target="../media/image63.pn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31" Type="http://schemas.openxmlformats.org/officeDocument/2006/relationships/image" Target="../media/image6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4.gif"/><Relationship Id="rId14" Type="http://schemas.openxmlformats.org/officeDocument/2006/relationships/image" Target="../media/image49.jpe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jpg"/><Relationship Id="rId3" Type="http://schemas.openxmlformats.org/officeDocument/2006/relationships/image" Target="../media/image71.png"/><Relationship Id="rId21" Type="http://schemas.openxmlformats.org/officeDocument/2006/relationships/image" Target="../media/image89.jp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gif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.uk/url?sa=i&amp;rct=j&amp;q=&amp;esrc=s&amp;frm=1&amp;source=images&amp;cd=&amp;cad=rja&amp;docid=5EpSq6G8h-uRtM&amp;tbnid=AxVkKrHVNpXhfM:&amp;ved=0CAUQjRw&amp;url=http://www.bdonline.co.uk/news/analysis/refurbishment-is-the-height-of-fashion/5050333.article&amp;ei=38gdUue-EeyZ0QWRvoHIAQ&amp;bvm=bv.51156542,d.d2k&amp;psig=AFQjCNGEnZPqA3NeZ2a_TWL7yAOeV2LgTQ&amp;ust=1377770043268169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4221" y="2069679"/>
            <a:ext cx="3819479" cy="2409304"/>
          </a:xfrm>
        </p:spPr>
        <p:txBody>
          <a:bodyPr>
            <a:noAutofit/>
          </a:bodyPr>
          <a:lstStyle/>
          <a:p>
            <a:r>
              <a:rPr lang="en-GB" dirty="0"/>
              <a:t>Growing a Cell Therapy Industry: Opportunities and </a:t>
            </a:r>
            <a:r>
              <a:rPr lang="en-GB" dirty="0" smtClean="0"/>
              <a:t>Challenges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4221" y="4371462"/>
            <a:ext cx="6391048" cy="3303615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October </a:t>
            </a:r>
            <a:r>
              <a:rPr lang="en-US" dirty="0" smtClean="0"/>
              <a:t>27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 smtClean="0"/>
              <a:t>2014</a:t>
            </a:r>
            <a:endParaRPr lang="en-US" dirty="0"/>
          </a:p>
          <a:p>
            <a:r>
              <a:rPr lang="en-US" sz="1800" dirty="0" smtClean="0"/>
              <a:t>ct.catapult.org.uk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438935" y="6511189"/>
            <a:ext cx="3176263" cy="244475"/>
          </a:xfrm>
        </p:spPr>
        <p:txBody>
          <a:bodyPr>
            <a:normAutofit/>
          </a:bodyPr>
          <a:lstStyle/>
          <a:p>
            <a:pPr algn="l"/>
            <a:r>
              <a:rPr lang="en-US" sz="900" dirty="0" smtClean="0"/>
              <a:t>Catapult is a Innovate UK programme.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913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650206" y="5757087"/>
            <a:ext cx="2255372" cy="1100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 Single Corner Rectangle 30"/>
          <p:cNvSpPr/>
          <p:nvPr/>
        </p:nvSpPr>
        <p:spPr>
          <a:xfrm flipH="1" flipV="1">
            <a:off x="220199" y="3921308"/>
            <a:ext cx="4026789" cy="247156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2" name="Round Single Corner Rectangle 31"/>
          <p:cNvSpPr/>
          <p:nvPr/>
        </p:nvSpPr>
        <p:spPr>
          <a:xfrm flipH="1">
            <a:off x="269954" y="1511344"/>
            <a:ext cx="4026789" cy="226232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4418759" y="3948425"/>
            <a:ext cx="4281352" cy="247156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 Single Corner Rectangle 28"/>
          <p:cNvSpPr/>
          <p:nvPr/>
        </p:nvSpPr>
        <p:spPr>
          <a:xfrm>
            <a:off x="4441083" y="1556792"/>
            <a:ext cx="4281352" cy="226232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374401">
            <a:off x="4300208" y="2862916"/>
            <a:ext cx="2005677" cy="826661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185271"/>
              </a:avLst>
            </a:prstTxWarp>
            <a:spAutoFit/>
          </a:bodyPr>
          <a:lstStyle/>
          <a:p>
            <a:r>
              <a:rPr lang="en-GB" b="1" dirty="0" smtClean="0"/>
              <a:t>Cell Expansion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 rot="18333349">
            <a:off x="2744555" y="2679978"/>
            <a:ext cx="1393134" cy="826661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4482643"/>
              </a:avLst>
            </a:prstTxWarp>
            <a:spAutoFit/>
          </a:bodyPr>
          <a:lstStyle/>
          <a:p>
            <a:r>
              <a:rPr lang="en-GB" b="1" dirty="0"/>
              <a:t>F</a:t>
            </a:r>
            <a:r>
              <a:rPr lang="en-GB" b="1" dirty="0" smtClean="0"/>
              <a:t>ill finish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 rot="3151434">
            <a:off x="2484738" y="4492461"/>
            <a:ext cx="1772568" cy="481939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457058"/>
              </a:avLst>
            </a:prstTxWarp>
            <a:spAutoFit/>
          </a:bodyPr>
          <a:lstStyle/>
          <a:p>
            <a:pPr algn="r"/>
            <a:r>
              <a:rPr lang="en-GB" b="1" dirty="0" smtClean="0"/>
              <a:t>In process control</a:t>
            </a:r>
          </a:p>
        </p:txBody>
      </p:sp>
      <p:sp>
        <p:nvSpPr>
          <p:cNvPr id="9" name="TextBox 8"/>
          <p:cNvSpPr txBox="1"/>
          <p:nvPr/>
        </p:nvSpPr>
        <p:spPr>
          <a:xfrm rot="19547147">
            <a:off x="3994173" y="4367397"/>
            <a:ext cx="2143594" cy="82666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97879"/>
              </a:avLst>
            </a:prstTxWarp>
            <a:spAutoFit/>
          </a:bodyPr>
          <a:lstStyle/>
          <a:p>
            <a:pPr algn="r"/>
            <a:r>
              <a:rPr lang="en-GB" b="1" dirty="0" smtClean="0"/>
              <a:t>Primary recovery</a:t>
            </a:r>
            <a:endParaRPr lang="en-GB" b="1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69954" y="59913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Process Development </a:t>
            </a:r>
            <a:r>
              <a:rPr lang="en-GB" dirty="0" smtClean="0">
                <a:solidFill>
                  <a:srgbClr val="00B0F0"/>
                </a:solidFill>
              </a:rPr>
              <a:t>Capability all the way to GMP proving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3236783"/>
            <a:ext cx="16163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25 FTE’s</a:t>
            </a:r>
          </a:p>
          <a:p>
            <a:pPr algn="ctr"/>
            <a:endParaRPr lang="en-GB" b="1" dirty="0">
              <a:solidFill>
                <a:srgbClr val="002060"/>
              </a:solidFill>
            </a:endParaRPr>
          </a:p>
          <a:p>
            <a:pPr algn="ctr"/>
            <a:r>
              <a:rPr lang="en-GB" b="1" dirty="0" smtClean="0">
                <a:solidFill>
                  <a:srgbClr val="002060"/>
                </a:solidFill>
              </a:rPr>
              <a:t>£2 Million Investment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" name="Circular Arrow 4"/>
          <p:cNvSpPr/>
          <p:nvPr/>
        </p:nvSpPr>
        <p:spPr>
          <a:xfrm rot="12788233">
            <a:off x="2828108" y="2270945"/>
            <a:ext cx="3096344" cy="3096344"/>
          </a:xfrm>
          <a:prstGeom prst="circularArrow">
            <a:avLst>
              <a:gd name="adj1" fmla="val 11477"/>
              <a:gd name="adj2" fmla="val 1142319"/>
              <a:gd name="adj3" fmla="val 382752"/>
              <a:gd name="adj4" fmla="val 2124179"/>
              <a:gd name="adj5" fmla="val 125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05641" y="4071854"/>
            <a:ext cx="882529" cy="1039116"/>
            <a:chOff x="3194988" y="1916832"/>
            <a:chExt cx="882529" cy="10391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" t="13044" r="10870" b="8694"/>
            <a:stretch/>
          </p:blipFill>
          <p:spPr>
            <a:xfrm>
              <a:off x="3206418" y="1916832"/>
              <a:ext cx="843771" cy="79936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94988" y="2694338"/>
              <a:ext cx="8825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err="1" smtClean="0"/>
                <a:t>KSep</a:t>
              </a:r>
              <a:endParaRPr lang="en-GB" sz="11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96932" y="5217553"/>
            <a:ext cx="961919" cy="1030153"/>
            <a:chOff x="5041381" y="1916832"/>
            <a:chExt cx="961919" cy="10301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t="1297" r="861" b="1297"/>
            <a:stretch/>
          </p:blipFill>
          <p:spPr>
            <a:xfrm>
              <a:off x="5041381" y="1916832"/>
              <a:ext cx="961919" cy="80686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056861" y="2685375"/>
              <a:ext cx="9309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SciLog</a:t>
              </a:r>
              <a:r>
                <a:rPr lang="en-GB" sz="1100" dirty="0" smtClean="0"/>
                <a:t> TFF </a:t>
              </a:r>
              <a:endParaRPr lang="en-GB" sz="11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13931" y="5256050"/>
            <a:ext cx="1100690" cy="1021594"/>
            <a:chOff x="4059084" y="2425208"/>
            <a:chExt cx="1100690" cy="10215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/>
            <a:stretch/>
          </p:blipFill>
          <p:spPr>
            <a:xfrm>
              <a:off x="4059084" y="2673126"/>
              <a:ext cx="1100690" cy="77367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228817" y="2425208"/>
              <a:ext cx="76495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err="1"/>
                <a:t>Akta</a:t>
              </a:r>
              <a:r>
                <a:rPr lang="en-GB" sz="1100" dirty="0"/>
                <a:t> </a:t>
              </a:r>
              <a:r>
                <a:rPr lang="en-GB" sz="1100" dirty="0" smtClean="0"/>
                <a:t>TFF</a:t>
              </a:r>
              <a:endParaRPr lang="en-GB" sz="11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7115" y="5220052"/>
            <a:ext cx="882529" cy="995479"/>
            <a:chOff x="6209751" y="2973824"/>
            <a:chExt cx="882529" cy="9954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752" y="2973824"/>
              <a:ext cx="823131" cy="74904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209751" y="3707693"/>
              <a:ext cx="8825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Cubian</a:t>
              </a:r>
              <a:r>
                <a:rPr lang="en-GB" sz="1100" dirty="0" smtClean="0"/>
                <a:t> XC</a:t>
              </a:r>
              <a:endParaRPr lang="en-GB" sz="11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50797" y="5332735"/>
            <a:ext cx="811468" cy="1007581"/>
            <a:chOff x="6188823" y="4329874"/>
            <a:chExt cx="811468" cy="100758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823" y="4329874"/>
              <a:ext cx="811468" cy="7490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188823" y="5075845"/>
              <a:ext cx="8114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Peregrine</a:t>
              </a:r>
              <a:endParaRPr lang="en-GB" sz="11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5451" y="4044401"/>
            <a:ext cx="811468" cy="1024727"/>
            <a:chOff x="5323951" y="3773186"/>
            <a:chExt cx="811468" cy="102472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006" y="3773186"/>
              <a:ext cx="765700" cy="7657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23951" y="4536303"/>
              <a:ext cx="8114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Vi-CELL</a:t>
              </a:r>
              <a:endParaRPr lang="en-GB" sz="11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5501" y="2597562"/>
            <a:ext cx="901692" cy="1029113"/>
            <a:chOff x="3405765" y="5144590"/>
            <a:chExt cx="901692" cy="102911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765" y="5424654"/>
              <a:ext cx="834655" cy="749049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408647" y="5144590"/>
              <a:ext cx="8988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Automated</a:t>
              </a:r>
              <a:endParaRPr lang="en-GB" sz="11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6579" y="1511344"/>
            <a:ext cx="1333678" cy="1012592"/>
            <a:chOff x="4372455" y="5161111"/>
            <a:chExt cx="1333678" cy="101259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493" y="5424655"/>
              <a:ext cx="1331640" cy="74904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372455" y="5161111"/>
              <a:ext cx="13336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/>
                <a:t>Manual</a:t>
              </a:r>
              <a:endParaRPr lang="en-GB" sz="11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40405" y="1779620"/>
            <a:ext cx="1174315" cy="1675226"/>
            <a:chOff x="944535" y="4104826"/>
            <a:chExt cx="1174315" cy="167522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6" t="3448" r="5778" b="3448"/>
            <a:stretch/>
          </p:blipFill>
          <p:spPr>
            <a:xfrm>
              <a:off x="948461" y="4104826"/>
              <a:ext cx="971659" cy="141809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44535" y="5518442"/>
              <a:ext cx="11743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Stirred platform</a:t>
              </a:r>
              <a:endParaRPr lang="en-GB" sz="1100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10529" y="2134856"/>
            <a:ext cx="882917" cy="1684261"/>
            <a:chOff x="2025620" y="3395778"/>
            <a:chExt cx="882917" cy="168426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6" t="7045" r="7766" b="4899"/>
            <a:stretch/>
          </p:blipFill>
          <p:spPr>
            <a:xfrm>
              <a:off x="2076558" y="3395778"/>
              <a:ext cx="691754" cy="141809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025620" y="4818429"/>
              <a:ext cx="8829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Quantum</a:t>
              </a:r>
              <a:r>
                <a:rPr lang="en-GB" sz="1100" baseline="30000" dirty="0" smtClean="0"/>
                <a:t>®</a:t>
              </a:r>
              <a:endParaRPr lang="en-GB" sz="1100" baseline="300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12660" y="1601813"/>
            <a:ext cx="1231200" cy="1027135"/>
            <a:chOff x="899592" y="2808701"/>
            <a:chExt cx="1231200" cy="102713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6" t="2570" r="19969" b="2359"/>
            <a:stretch/>
          </p:blipFill>
          <p:spPr>
            <a:xfrm>
              <a:off x="948461" y="2808701"/>
              <a:ext cx="1182331" cy="75424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99592" y="3574226"/>
              <a:ext cx="1231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Rocking platform</a:t>
              </a:r>
              <a:endParaRPr lang="en-GB" sz="11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35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650206" y="5757087"/>
            <a:ext cx="2255372" cy="1100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 Single Corner Rectangle 30"/>
          <p:cNvSpPr/>
          <p:nvPr/>
        </p:nvSpPr>
        <p:spPr>
          <a:xfrm flipH="1" flipV="1">
            <a:off x="205540" y="3981770"/>
            <a:ext cx="4026789" cy="247156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2" name="Round Single Corner Rectangle 31"/>
          <p:cNvSpPr/>
          <p:nvPr/>
        </p:nvSpPr>
        <p:spPr>
          <a:xfrm flipH="1">
            <a:off x="269954" y="1532806"/>
            <a:ext cx="4026789" cy="226232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0" name="Round Single Corner Rectangle 29"/>
          <p:cNvSpPr/>
          <p:nvPr/>
        </p:nvSpPr>
        <p:spPr>
          <a:xfrm flipV="1">
            <a:off x="4427984" y="3981770"/>
            <a:ext cx="4281352" cy="247156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 Single Corner Rectangle 28"/>
          <p:cNvSpPr/>
          <p:nvPr/>
        </p:nvSpPr>
        <p:spPr>
          <a:xfrm>
            <a:off x="4441083" y="1556792"/>
            <a:ext cx="4281352" cy="2262325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517206">
            <a:off x="4300208" y="2862916"/>
            <a:ext cx="2005677" cy="826661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185271"/>
              </a:avLst>
            </a:prstTxWarp>
            <a:spAutoFit/>
          </a:bodyPr>
          <a:lstStyle/>
          <a:p>
            <a:r>
              <a:rPr lang="en-GB" b="1" dirty="0" smtClean="0"/>
              <a:t>Molecular Biology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 rot="17012849">
            <a:off x="2637896" y="3068222"/>
            <a:ext cx="1393134" cy="826661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4482643"/>
              </a:avLst>
            </a:prstTxWarp>
            <a:spAutoFit/>
          </a:bodyPr>
          <a:lstStyle/>
          <a:p>
            <a:r>
              <a:rPr lang="en-GB" b="1" dirty="0" smtClean="0"/>
              <a:t>Imaging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 rot="3633559">
            <a:off x="2835811" y="4115747"/>
            <a:ext cx="1311309" cy="82666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457058"/>
              </a:avLst>
            </a:prstTxWarp>
            <a:spAutoFit/>
          </a:bodyPr>
          <a:lstStyle/>
          <a:p>
            <a:pPr algn="r"/>
            <a:r>
              <a:rPr lang="en-GB" b="1" dirty="0" smtClean="0"/>
              <a:t>Protein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0087" y="2738232"/>
            <a:ext cx="941964" cy="898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060848"/>
            <a:ext cx="1277710" cy="8991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12" y="1745843"/>
            <a:ext cx="1108594" cy="110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" y="5298389"/>
            <a:ext cx="1144989" cy="10084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r="9574"/>
          <a:stretch/>
        </p:blipFill>
        <p:spPr>
          <a:xfrm>
            <a:off x="1427401" y="4049234"/>
            <a:ext cx="1276947" cy="1173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18" y="5302948"/>
            <a:ext cx="1215647" cy="9871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40"/>
          <a:stretch/>
        </p:blipFill>
        <p:spPr>
          <a:xfrm>
            <a:off x="1693630" y="1737932"/>
            <a:ext cx="1958340" cy="9542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3" y="2564904"/>
            <a:ext cx="1840220" cy="1161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712928">
            <a:off x="3766106" y="4480093"/>
            <a:ext cx="2143594" cy="82666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97879"/>
              </a:avLst>
            </a:prstTxWarp>
            <a:spAutoFit/>
          </a:bodyPr>
          <a:lstStyle/>
          <a:p>
            <a:pPr algn="r"/>
            <a:r>
              <a:rPr lang="en-GB" b="1" dirty="0" smtClean="0"/>
              <a:t>Automation</a:t>
            </a:r>
            <a:endParaRPr lang="en-GB" b="1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69954" y="22734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Analytical Capability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8000" b="13251"/>
          <a:stretch/>
        </p:blipFill>
        <p:spPr>
          <a:xfrm>
            <a:off x="6773577" y="4034078"/>
            <a:ext cx="1790391" cy="1434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19" y="5102454"/>
            <a:ext cx="1535679" cy="1309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888" y="3236783"/>
            <a:ext cx="16163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10 FTE’s</a:t>
            </a:r>
          </a:p>
          <a:p>
            <a:pPr algn="ctr"/>
            <a:endParaRPr lang="en-GB" b="1" dirty="0">
              <a:solidFill>
                <a:srgbClr val="002060"/>
              </a:solidFill>
            </a:endParaRPr>
          </a:p>
          <a:p>
            <a:pPr algn="ctr"/>
            <a:r>
              <a:rPr lang="en-GB" b="1" dirty="0" smtClean="0">
                <a:solidFill>
                  <a:srgbClr val="002060"/>
                </a:solidFill>
              </a:rPr>
              <a:t>£1.5 Million Investment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" name="Circular Arrow 4"/>
          <p:cNvSpPr/>
          <p:nvPr/>
        </p:nvSpPr>
        <p:spPr>
          <a:xfrm rot="12788233">
            <a:off x="2836582" y="2276872"/>
            <a:ext cx="3096344" cy="3096344"/>
          </a:xfrm>
          <a:prstGeom prst="circularArrow">
            <a:avLst>
              <a:gd name="adj1" fmla="val 11477"/>
              <a:gd name="adj2" fmla="val 1142319"/>
              <a:gd name="adj3" fmla="val 382752"/>
              <a:gd name="adj4" fmla="val 2124179"/>
              <a:gd name="adj5" fmla="val 125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2395"/>
            <a:ext cx="8229598" cy="691602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UK preclinical and clinical stage cell therapies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/>
              <a:pPr/>
              <a:t>12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097577"/>
              </p:ext>
            </p:extLst>
          </p:nvPr>
        </p:nvGraphicFramePr>
        <p:xfrm>
          <a:off x="539552" y="1772816"/>
          <a:ext cx="7560841" cy="38542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1516"/>
                <a:gridCol w="1623921"/>
                <a:gridCol w="3065404"/>
              </a:tblGrid>
              <a:tr h="170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Category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smtClean="0">
                          <a:effectLst/>
                        </a:rPr>
                        <a:t>#</a:t>
                      </a:r>
                      <a:r>
                        <a:rPr lang="en-GB" sz="1600" baseline="0" smtClean="0">
                          <a:effectLst/>
                        </a:rPr>
                        <a:t> </a:t>
                      </a:r>
                      <a:r>
                        <a:rPr lang="en-GB" sz="1600" smtClean="0">
                          <a:effectLst/>
                        </a:rPr>
                        <a:t>2014 (2013)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Comparison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91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Preclinical (</a:t>
                      </a:r>
                      <a:r>
                        <a:rPr lang="en-GB" sz="1600" u="sng" dirty="0" smtClean="0">
                          <a:effectLst/>
                        </a:rPr>
                        <a:t>&lt;</a:t>
                      </a:r>
                      <a:r>
                        <a:rPr lang="en-GB" sz="1600" dirty="0" smtClean="0">
                          <a:effectLst/>
                        </a:rPr>
                        <a:t>2 yrs from clinic)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45 (37)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latin typeface="+mn-lt"/>
                        </a:rPr>
                        <a:t>A l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arger</a:t>
                      </a:r>
                      <a:r>
                        <a:rPr lang="en-GB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variety of cell types and a larger range of indications </a:t>
                      </a:r>
                      <a:r>
                        <a:rPr lang="en-GB" sz="1400" baseline="0" dirty="0" smtClean="0">
                          <a:latin typeface="+mn-lt"/>
                        </a:rPr>
                        <a:t>in preclinical stages</a:t>
                      </a:r>
                    </a:p>
                    <a:p>
                      <a:pPr algn="ctr"/>
                      <a:endParaRPr lang="en-GB" sz="1400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Seven of the projects identified in the 2013 pre-clinical database have moved into the UK Clinical Trials Database along the timeline anticipated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Trials in the UK Clinical Trials Database are mainly early stage</a:t>
                      </a:r>
                      <a:endParaRPr lang="en-GB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  <a:tr h="890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Clinical (UK trial ongoing)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41 (34)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0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Total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86 (71)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3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158276"/>
            <a:ext cx="3898985" cy="4367068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 smtClean="0"/>
              <a:t>Allowing </a:t>
            </a:r>
            <a:r>
              <a:rPr lang="en-GB" dirty="0"/>
              <a:t>CMOs </a:t>
            </a:r>
            <a:r>
              <a:rPr lang="en-GB" sz="2200" b="1" dirty="0"/>
              <a:t>and </a:t>
            </a:r>
            <a:r>
              <a:rPr lang="en-GB" dirty="0"/>
              <a:t> product development companies enable the manufacture </a:t>
            </a:r>
            <a:r>
              <a:rPr lang="en-GB" sz="2200" b="1" dirty="0"/>
              <a:t>at large scale</a:t>
            </a:r>
          </a:p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/>
              <a:t>Access large scale infrastructure without the capital outlay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/>
              <a:t>5000m</a:t>
            </a:r>
            <a:r>
              <a:rPr lang="en-GB" baseline="30000" dirty="0"/>
              <a:t>2 </a:t>
            </a:r>
            <a:r>
              <a:rPr lang="en-GB" b="1" dirty="0"/>
              <a:t>Flexible/modular</a:t>
            </a:r>
            <a:r>
              <a:rPr lang="en-GB" dirty="0"/>
              <a:t> space</a:t>
            </a:r>
          </a:p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/>
              <a:t>Operated as a subsidiary of Cell Therapy Catapult sharing corporate </a:t>
            </a:r>
            <a:r>
              <a:rPr lang="en-GB" dirty="0" smtClean="0"/>
              <a:t>services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200" dirty="0" smtClean="0"/>
              <a:t>Capital, </a:t>
            </a:r>
            <a:r>
              <a:rPr lang="en-GB" dirty="0" smtClean="0"/>
              <a:t>Revenue (Start </a:t>
            </a:r>
            <a:r>
              <a:rPr lang="en-GB" dirty="0"/>
              <a:t>up and initial operating </a:t>
            </a:r>
            <a:r>
              <a:rPr lang="en-GB" dirty="0" smtClean="0"/>
              <a:t>costs and supporting </a:t>
            </a:r>
            <a:r>
              <a:rPr lang="en-GB" dirty="0"/>
              <a:t>TSB </a:t>
            </a:r>
            <a:r>
              <a:rPr lang="en-GB" dirty="0" smtClean="0"/>
              <a:t>programmes)</a:t>
            </a:r>
            <a:endParaRPr lang="en-GB" dirty="0"/>
          </a:p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GB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22" y="2176117"/>
            <a:ext cx="4521314" cy="3011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173" y="1547510"/>
            <a:ext cx="800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eorgia" panose="02040502050405020303" pitchFamily="18" charset="0"/>
              </a:rPr>
              <a:t>£55m manufacturing </a:t>
            </a:r>
            <a:r>
              <a:rPr lang="en-GB" sz="2400" dirty="0">
                <a:latin typeface="Georgia" panose="02040502050405020303" pitchFamily="18" charset="0"/>
              </a:rPr>
              <a:t>hotel to support industry growth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Large-scale Manufacturing Centre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Funding for Cell Therapy in the </a:t>
            </a:r>
            <a:r>
              <a:rPr lang="en-GB" dirty="0" smtClean="0">
                <a:solidFill>
                  <a:schemeClr val="tx2"/>
                </a:solidFill>
              </a:rPr>
              <a:t>UK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119343"/>
              </p:ext>
            </p:extLst>
          </p:nvPr>
        </p:nvGraphicFramePr>
        <p:xfrm>
          <a:off x="176311" y="1974493"/>
          <a:ext cx="4941094" cy="362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8580" y="1678809"/>
            <a:ext cx="7330410" cy="4258353"/>
            <a:chOff x="654491" y="1987903"/>
            <a:chExt cx="6715099" cy="3657829"/>
          </a:xfrm>
        </p:grpSpPr>
        <p:pic>
          <p:nvPicPr>
            <p:cNvPr id="15" name="Picture 6" descr="Arthritis Research U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949" y="3269469"/>
              <a:ext cx="1137051" cy="536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Rock Spring Venture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851" y="4173494"/>
              <a:ext cx="1227110" cy="51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 b="5000"/>
            <a:stretch/>
          </p:blipFill>
          <p:spPr>
            <a:xfrm>
              <a:off x="2564515" y="2403523"/>
              <a:ext cx="1411578" cy="4112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737" y="2501286"/>
              <a:ext cx="1378085" cy="2821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031" y="2008966"/>
              <a:ext cx="659888" cy="659888"/>
            </a:xfrm>
            <a:prstGeom prst="rect">
              <a:avLst/>
            </a:prstGeom>
          </p:spPr>
        </p:pic>
        <p:pic>
          <p:nvPicPr>
            <p:cNvPr id="2050" name="Picture 2" descr="CRUK 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105" y="2914620"/>
              <a:ext cx="1054943" cy="408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ritish Heart Foundatio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126" y="2960063"/>
              <a:ext cx="629982" cy="687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ight for Sight 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755" y="3174166"/>
              <a:ext cx="898460" cy="581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629" y="3333791"/>
              <a:ext cx="1115087" cy="421732"/>
            </a:xfrm>
            <a:prstGeom prst="rect">
              <a:avLst/>
            </a:prstGeom>
          </p:spPr>
        </p:pic>
        <p:pic>
          <p:nvPicPr>
            <p:cNvPr id="2056" name="Picture 8" descr="Diabetes UK home page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6791" y="2980871"/>
              <a:ext cx="1274152" cy="23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www.abingworth.com/images/home.pn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3" t="52395" r="48593" b="33811"/>
            <a:stretch/>
          </p:blipFill>
          <p:spPr bwMode="auto">
            <a:xfrm>
              <a:off x="3254652" y="3971546"/>
              <a:ext cx="1213118" cy="439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IP Group pl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067" y="4066118"/>
              <a:ext cx="919832" cy="28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Syncona Partners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773" y="4408746"/>
              <a:ext cx="1523042" cy="264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Kurma Biofun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933" y="3924964"/>
              <a:ext cx="1025128" cy="478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http://www.imperialinnovations.co.uk/media/assets/4b/7cbccd2c01e44666ba74dc46e4ae6e11cf5fb5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066" y="4012844"/>
              <a:ext cx="388524" cy="876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Wellcome Trust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7" r="63420"/>
            <a:stretch/>
          </p:blipFill>
          <p:spPr bwMode="auto">
            <a:xfrm>
              <a:off x="3146754" y="2922567"/>
              <a:ext cx="1350000" cy="292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611" y="4835642"/>
              <a:ext cx="876868" cy="427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586" y="5227547"/>
              <a:ext cx="1219707" cy="4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713" y="4974219"/>
              <a:ext cx="762383" cy="56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785" y="4889648"/>
              <a:ext cx="668950" cy="414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803" y="5313121"/>
              <a:ext cx="592931" cy="2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54491" y="3303786"/>
              <a:ext cx="1196005" cy="9002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rgbClr val="0070C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prstClr val="black"/>
                  </a:solidFill>
                </a:rPr>
                <a:t>Commercial </a:t>
              </a:r>
            </a:p>
            <a:p>
              <a:r>
                <a:rPr lang="en-GB" sz="1050" dirty="0">
                  <a:solidFill>
                    <a:prstClr val="black"/>
                  </a:solidFill>
                </a:rPr>
                <a:t>Development</a:t>
              </a:r>
            </a:p>
            <a:p>
              <a:r>
                <a:rPr lang="en-GB" sz="1050" dirty="0">
                  <a:solidFill>
                    <a:prstClr val="black"/>
                  </a:solidFill>
                </a:rPr>
                <a:t>Plan</a:t>
              </a:r>
            </a:p>
            <a:p>
              <a:endParaRPr lang="en-GB" sz="1050" dirty="0">
                <a:solidFill>
                  <a:prstClr val="black"/>
                </a:solidFill>
              </a:endParaRPr>
            </a:p>
            <a:p>
              <a:endParaRPr lang="en-GB" sz="1050" dirty="0">
                <a:solidFill>
                  <a:prstClr val="black"/>
                </a:solidFill>
              </a:endParaRPr>
            </a:p>
          </p:txBody>
        </p:sp>
        <p:pic>
          <p:nvPicPr>
            <p:cNvPr id="2068" name="Picture 20" descr="SV Life Sciences"/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4" b="46850"/>
            <a:stretch/>
          </p:blipFill>
          <p:spPr bwMode="auto">
            <a:xfrm>
              <a:off x="4086766" y="4611094"/>
              <a:ext cx="1428750" cy="27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East of England RDSU: Research Development and Support Unit.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7986" r="-2077" b="772"/>
            <a:stretch/>
          </p:blipFill>
          <p:spPr bwMode="auto">
            <a:xfrm>
              <a:off x="5334036" y="2298497"/>
              <a:ext cx="1268988" cy="646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Baxter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421" y="5048954"/>
              <a:ext cx="1021556" cy="178594"/>
            </a:xfrm>
            <a:prstGeom prst="rect">
              <a:avLst/>
            </a:prstGeom>
            <a:solidFill>
              <a:schemeClr val="accent1"/>
            </a:solidFill>
          </p:spPr>
        </p:pic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2761605" y="1987903"/>
              <a:ext cx="2923317" cy="309458"/>
              <a:chOff x="249" y="3490"/>
              <a:chExt cx="5217" cy="605"/>
            </a:xfrm>
          </p:grpSpPr>
          <p:pic>
            <p:nvPicPr>
              <p:cNvPr id="32" name="Picture 31" descr="Docs-Presentations-WG10-MRC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" y="3490"/>
                <a:ext cx="1361" cy="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2" descr="BBSRC: bioscience for the future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3612"/>
                <a:ext cx="1361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3" descr="sponsor-hires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" y="3498"/>
                <a:ext cx="1477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017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in collaboration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06" y="2323074"/>
            <a:ext cx="2481945" cy="260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3230" y="2825231"/>
            <a:ext cx="1304749" cy="342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631" y="2250385"/>
            <a:ext cx="2054233" cy="416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152" y="4399547"/>
            <a:ext cx="2584059" cy="532411"/>
          </a:xfrm>
          <a:prstGeom prst="rect">
            <a:avLst/>
          </a:prstGeom>
        </p:spPr>
      </p:pic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43" y="2778074"/>
            <a:ext cx="941310" cy="45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631" y="3928234"/>
            <a:ext cx="2334243" cy="370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330" y="3817104"/>
            <a:ext cx="1041765" cy="6818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7" y="2827157"/>
            <a:ext cx="1077413" cy="498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9878" y="4649306"/>
            <a:ext cx="1160933" cy="723501"/>
          </a:xfrm>
          <a:prstGeom prst="rect">
            <a:avLst/>
          </a:prstGeom>
        </p:spPr>
      </p:pic>
      <p:pic>
        <p:nvPicPr>
          <p:cNvPr id="16" name="Picture 2" descr="European Commission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84" y="5177937"/>
            <a:ext cx="1170246" cy="8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0256" y="3194084"/>
            <a:ext cx="1260115" cy="392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1284" y="5613812"/>
            <a:ext cx="2101168" cy="3877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4919" y="5077045"/>
            <a:ext cx="1453593" cy="291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9383" y="3375122"/>
            <a:ext cx="696161" cy="5618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8592" y="3308172"/>
            <a:ext cx="1865162" cy="4911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4" y="2257922"/>
            <a:ext cx="1362134" cy="2388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82" y="2483122"/>
            <a:ext cx="1817477" cy="3671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65" y="1996312"/>
            <a:ext cx="1848226" cy="318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7" y="1314622"/>
            <a:ext cx="2876453" cy="612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67" y="4158048"/>
            <a:ext cx="706866" cy="7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4368" y="1809507"/>
            <a:ext cx="3853542" cy="49718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Contract or co-develop  cell therapy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Next Generation process and technology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Solve generic industry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</a:rPr>
              <a:t>Driven by success of the industry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3" y="5806564"/>
            <a:ext cx="2539644" cy="88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7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54" y="245446"/>
            <a:ext cx="8229600" cy="1143000"/>
          </a:xfrm>
        </p:spPr>
        <p:txBody>
          <a:bodyPr/>
          <a:lstStyle/>
          <a:p>
            <a:r>
              <a:rPr lang="en-GB" dirty="0" smtClean="0"/>
              <a:t>Cell therapy – New and not so new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6318" y="1527193"/>
            <a:ext cx="4230000" cy="4616451"/>
          </a:xfrm>
        </p:spPr>
        <p:txBody>
          <a:bodyPr/>
          <a:lstStyle/>
          <a:p>
            <a:r>
              <a:rPr lang="en-GB" dirty="0" smtClean="0"/>
              <a:t>Bone Marrow Transplant</a:t>
            </a:r>
          </a:p>
          <a:p>
            <a:pPr lvl="1"/>
            <a:r>
              <a:rPr lang="en-GB" dirty="0" smtClean="0"/>
              <a:t>Till and McCulloch 1960s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69954" y="1527193"/>
            <a:ext cx="4230608" cy="4616451"/>
          </a:xfrm>
        </p:spPr>
        <p:txBody>
          <a:bodyPr/>
          <a:lstStyle/>
          <a:p>
            <a:r>
              <a:rPr lang="en-GB" dirty="0" smtClean="0"/>
              <a:t>Blood Transfusion</a:t>
            </a:r>
          </a:p>
          <a:p>
            <a:pPr lvl="1"/>
            <a:r>
              <a:rPr lang="en-GB" dirty="0" smtClean="0"/>
              <a:t>The oldest cell therapy?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6" y="2542617"/>
            <a:ext cx="3048644" cy="40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67" y="237744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0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of Cell Therapies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99" y="1478742"/>
            <a:ext cx="3066725" cy="4805363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168749" y="1320444"/>
            <a:ext cx="2708821" cy="480571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Potential cell sources include:</a:t>
            </a:r>
          </a:p>
          <a:p>
            <a:r>
              <a:rPr lang="en-GB" dirty="0"/>
              <a:t>Somatic cells</a:t>
            </a:r>
          </a:p>
          <a:p>
            <a:r>
              <a:rPr lang="en-GB" dirty="0" smtClean="0"/>
              <a:t>Pluripotent </a:t>
            </a:r>
            <a:r>
              <a:rPr lang="en-GB" dirty="0" smtClean="0"/>
              <a:t>stem cells</a:t>
            </a:r>
          </a:p>
          <a:p>
            <a:r>
              <a:rPr lang="en-GB" dirty="0" smtClean="0"/>
              <a:t>Immune cells</a:t>
            </a:r>
          </a:p>
          <a:p>
            <a:r>
              <a:rPr lang="en-GB" dirty="0" smtClean="0"/>
              <a:t>Gene modified cells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7500" y="1640509"/>
            <a:ext cx="1992853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Stroke </a:t>
            </a:r>
          </a:p>
          <a:p>
            <a:pPr>
              <a:lnSpc>
                <a:spcPct val="90000"/>
              </a:lnSpc>
            </a:pPr>
            <a:r>
              <a:rPr lang="en-GB" sz="1400" dirty="0" smtClean="0"/>
              <a:t>Traumatic brain injury</a:t>
            </a:r>
          </a:p>
          <a:p>
            <a:pPr>
              <a:lnSpc>
                <a:spcPct val="90000"/>
              </a:lnSpc>
            </a:pPr>
            <a:r>
              <a:rPr lang="en-GB" sz="1400" dirty="0" smtClean="0"/>
              <a:t>Alzheimer’s disease</a:t>
            </a:r>
          </a:p>
          <a:p>
            <a:pPr>
              <a:lnSpc>
                <a:spcPct val="90000"/>
              </a:lnSpc>
            </a:pPr>
            <a:r>
              <a:rPr lang="en-GB" sz="1400" dirty="0" smtClean="0"/>
              <a:t>Parkinson’s disease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37500" y="2516157"/>
            <a:ext cx="125386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Missing teeth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500" y="3216877"/>
            <a:ext cx="139172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Wound healing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37500" y="3886214"/>
            <a:ext cx="1471878" cy="644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1400" dirty="0" smtClean="0"/>
              <a:t>Bone marrow</a:t>
            </a:r>
            <a:br>
              <a:rPr lang="en-GB" sz="1400" dirty="0" smtClean="0"/>
            </a:br>
            <a:r>
              <a:rPr lang="en-GB" sz="1400" dirty="0" smtClean="0"/>
              <a:t>transplantation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1000" dirty="0" smtClean="0"/>
              <a:t>(currently established)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37499" y="4541406"/>
            <a:ext cx="11097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Spinal</a:t>
            </a:r>
            <a:br>
              <a:rPr lang="en-GB" sz="1400" dirty="0" smtClean="0"/>
            </a:br>
            <a:r>
              <a:rPr lang="en-GB" sz="1400" dirty="0" smtClean="0"/>
              <a:t>cord injury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7500" y="5060286"/>
            <a:ext cx="1289135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Osteoarthritis</a:t>
            </a:r>
            <a:br>
              <a:rPr lang="en-GB" sz="1400" dirty="0" smtClean="0"/>
            </a:br>
            <a:r>
              <a:rPr lang="en-GB" sz="1400" dirty="0" smtClean="0"/>
              <a:t>Rheumatoid</a:t>
            </a:r>
            <a:br>
              <a:rPr lang="en-GB" sz="1400" dirty="0" smtClean="0"/>
            </a:br>
            <a:r>
              <a:rPr lang="en-GB" sz="1400" dirty="0" smtClean="0"/>
              <a:t>arthritis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657240" y="1521241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Baldness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657240" y="2166706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Blindness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657240" y="2529769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Deafness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57240" y="1785746"/>
            <a:ext cx="119135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Lou Gehrig’s</a:t>
            </a:r>
            <a:br>
              <a:rPr lang="en-GB" sz="1400" dirty="0" smtClean="0"/>
            </a:br>
            <a:r>
              <a:rPr lang="en-GB" sz="1400" dirty="0" smtClean="0"/>
              <a:t>disease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657240" y="3604935"/>
            <a:ext cx="99578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err="1" smtClean="0"/>
              <a:t>Myoardial</a:t>
            </a: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>infarction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657240" y="4654573"/>
            <a:ext cx="97975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Muscular</a:t>
            </a:r>
            <a:br>
              <a:rPr lang="en-GB" sz="1400" dirty="0" smtClean="0"/>
            </a:br>
            <a:r>
              <a:rPr lang="en-GB" sz="1400" dirty="0" smtClean="0"/>
              <a:t>dystrophy</a:t>
            </a:r>
            <a:endParaRPr lang="en-GB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657240" y="5143827"/>
            <a:ext cx="87556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Diabetes</a:t>
            </a:r>
            <a:endParaRPr lang="en-GB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37500" y="5753398"/>
            <a:ext cx="131638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Multiple sites:</a:t>
            </a:r>
            <a:br>
              <a:rPr lang="en-GB" sz="1400" dirty="0" smtClean="0"/>
            </a:br>
            <a:r>
              <a:rPr lang="en-GB" sz="1400" dirty="0" smtClean="0"/>
              <a:t>Cancers</a:t>
            </a:r>
            <a:endParaRPr lang="en-GB" sz="1400" dirty="0"/>
          </a:p>
        </p:txBody>
      </p:sp>
      <p:sp>
        <p:nvSpPr>
          <p:cNvPr id="27" name="Right Bracket 26"/>
          <p:cNvSpPr/>
          <p:nvPr/>
        </p:nvSpPr>
        <p:spPr>
          <a:xfrm>
            <a:off x="2431994" y="1584351"/>
            <a:ext cx="133004" cy="887155"/>
          </a:xfrm>
          <a:prstGeom prst="rightBracket">
            <a:avLst>
              <a:gd name="adj" fmla="val 0"/>
            </a:avLst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>
            <a:stCxn id="27" idx="2"/>
          </p:cNvCxnSpPr>
          <p:nvPr/>
        </p:nvCxnSpPr>
        <p:spPr>
          <a:xfrm flipV="1">
            <a:off x="2564998" y="2027928"/>
            <a:ext cx="396000" cy="1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3"/>
          </p:cNvCxnSpPr>
          <p:nvPr/>
        </p:nvCxnSpPr>
        <p:spPr>
          <a:xfrm flipV="1">
            <a:off x="1691369" y="2645423"/>
            <a:ext cx="1408062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3"/>
          </p:cNvCxnSpPr>
          <p:nvPr/>
        </p:nvCxnSpPr>
        <p:spPr>
          <a:xfrm flipV="1">
            <a:off x="1829228" y="3346143"/>
            <a:ext cx="488426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728882" y="4151331"/>
            <a:ext cx="340935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3"/>
          </p:cNvCxnSpPr>
          <p:nvPr/>
        </p:nvCxnSpPr>
        <p:spPr>
          <a:xfrm flipV="1">
            <a:off x="1547213" y="4753772"/>
            <a:ext cx="1552218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16786" y="5288762"/>
            <a:ext cx="341072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9" idx="1"/>
          </p:cNvCxnSpPr>
          <p:nvPr/>
        </p:nvCxnSpPr>
        <p:spPr>
          <a:xfrm flipH="1" flipV="1">
            <a:off x="3449270" y="1659742"/>
            <a:ext cx="1207970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0" idx="1"/>
          </p:cNvCxnSpPr>
          <p:nvPr/>
        </p:nvCxnSpPr>
        <p:spPr>
          <a:xfrm flipH="1" flipV="1">
            <a:off x="3449270" y="2305207"/>
            <a:ext cx="1207970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21" idx="1"/>
          </p:cNvCxnSpPr>
          <p:nvPr/>
        </p:nvCxnSpPr>
        <p:spPr>
          <a:xfrm rot="10800000">
            <a:off x="3654638" y="2491984"/>
            <a:ext cx="1002602" cy="191674"/>
          </a:xfrm>
          <a:prstGeom prst="bentConnector3">
            <a:avLst>
              <a:gd name="adj1" fmla="val 50000"/>
            </a:avLst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5" idx="1"/>
          </p:cNvCxnSpPr>
          <p:nvPr/>
        </p:nvCxnSpPr>
        <p:spPr>
          <a:xfrm flipH="1" flipV="1">
            <a:off x="3548272" y="5273093"/>
            <a:ext cx="1108968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478698" y="1988822"/>
            <a:ext cx="1117957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3179762" y="3813919"/>
            <a:ext cx="1407910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14791" y="4843223"/>
            <a:ext cx="313845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657240" y="5761896"/>
            <a:ext cx="79701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 dirty="0" smtClean="0"/>
              <a:t>Crohn’s</a:t>
            </a:r>
            <a:br>
              <a:rPr lang="en-GB" sz="1400" dirty="0" smtClean="0"/>
            </a:br>
            <a:r>
              <a:rPr lang="en-GB" sz="1400" dirty="0" smtClean="0"/>
              <a:t>disease</a:t>
            </a:r>
            <a:endParaRPr lang="en-GB" sz="1400" dirty="0"/>
          </a:p>
        </p:txBody>
      </p:sp>
      <p:cxnSp>
        <p:nvCxnSpPr>
          <p:cNvPr id="74" name="Straight Connector 73"/>
          <p:cNvCxnSpPr>
            <a:stCxn id="73" idx="1"/>
          </p:cNvCxnSpPr>
          <p:nvPr/>
        </p:nvCxnSpPr>
        <p:spPr>
          <a:xfrm flipH="1" flipV="1">
            <a:off x="3654638" y="5891162"/>
            <a:ext cx="1002602" cy="0"/>
          </a:xfrm>
          <a:prstGeom prst="line">
            <a:avLst/>
          </a:prstGeom>
          <a:ln w="19050"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97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54" y="106690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Cell Therapy-Translational gap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0"/>
          <a:stretch>
            <a:fillRect/>
          </a:stretch>
        </p:blipFill>
        <p:spPr bwMode="auto">
          <a:xfrm>
            <a:off x="0" y="1767672"/>
            <a:ext cx="4499992" cy="412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2051720" y="3637488"/>
            <a:ext cx="1799919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Catapult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83968" y="1767672"/>
            <a:ext cx="4824536" cy="4829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GB" sz="1800" dirty="0" smtClean="0"/>
              <a:t>UK have a world leading research base in the area of Cell Therapies  </a:t>
            </a:r>
          </a:p>
          <a:p>
            <a:pPr>
              <a:buFont typeface="Arial"/>
              <a:buChar char="•"/>
            </a:pPr>
            <a:r>
              <a:rPr lang="en-GB" sz="1800" dirty="0" smtClean="0"/>
              <a:t>UK have many very strong clinician led innovative therapies but at early translation stage</a:t>
            </a:r>
          </a:p>
          <a:p>
            <a:pPr>
              <a:buFont typeface="Arial"/>
              <a:buChar char="•"/>
            </a:pPr>
            <a:r>
              <a:rPr lang="en-GB" sz="1800" dirty="0" smtClean="0"/>
              <a:t>UK have a globally competitive environment in translation towards commercialisation and clinical reality.</a:t>
            </a:r>
            <a:endParaRPr lang="en-US" sz="18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Limited commercial investment </a:t>
            </a:r>
          </a:p>
          <a:p>
            <a:pPr>
              <a:buFont typeface="Arial"/>
              <a:buChar char="•"/>
            </a:pPr>
            <a:r>
              <a:rPr lang="en-GB" sz="1800" dirty="0"/>
              <a:t>Working to help bring effective therapies to patients</a:t>
            </a:r>
            <a:endParaRPr lang="en-US" sz="1800" dirty="0" smtClean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602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369359"/>
            <a:ext cx="8229598" cy="6916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UK Cell Therapy environment: Regenerative medicine as an example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15546" y="8237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4" y="1664845"/>
            <a:ext cx="6279172" cy="47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40760" y="2924944"/>
            <a:ext cx="2064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Working to </a:t>
            </a:r>
            <a:r>
              <a:rPr lang="en-GB" sz="2000" dirty="0"/>
              <a:t>help bring effective therapies to </a:t>
            </a:r>
            <a:r>
              <a:rPr lang="en-GB" sz="2000" dirty="0" smtClean="0"/>
              <a:t>patients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6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5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Cell Therapy Catapult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8" name="Picture 6" descr="http://www.bdonline.co.uk/Pictures/web/d/j/i/BDrev_web__634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5" t="-217" r="29808" b="152"/>
          <a:stretch/>
        </p:blipFill>
        <p:spPr bwMode="auto">
          <a:xfrm>
            <a:off x="6228184" y="1556792"/>
            <a:ext cx="25701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"/>
              <p:cNvSpPr txBox="1">
                <a:spLocks noChangeArrowheads="1"/>
              </p:cNvSpPr>
              <p:nvPr/>
            </p:nvSpPr>
            <p:spPr>
              <a:xfrm>
                <a:off x="306114" y="1484784"/>
                <a:ext cx="5778054" cy="49902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Georgia" pitchFamily="18" charset="0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Georgia" pitchFamily="18" charset="0"/>
                    <a:ea typeface="+mn-ea"/>
                    <a:cs typeface="+mn-cs"/>
                  </a:defRPr>
                </a:lvl2pPr>
                <a:lvl3pPr marL="361950" indent="-180975" algn="l" defTabSz="9144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400" kern="1200">
                    <a:solidFill>
                      <a:schemeClr val="bg2"/>
                    </a:solidFill>
                    <a:latin typeface="Georgia" pitchFamily="18" charset="0"/>
                    <a:ea typeface="+mn-ea"/>
                    <a:cs typeface="+mn-cs"/>
                  </a:defRPr>
                </a:lvl3pPr>
                <a:lvl4pPr marL="536575" indent="-174625" algn="l" defTabSz="9144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400" kern="1200">
                    <a:solidFill>
                      <a:schemeClr val="bg2"/>
                    </a:solidFill>
                    <a:latin typeface="Georgia" pitchFamily="18" charset="0"/>
                    <a:ea typeface="+mn-ea"/>
                    <a:cs typeface="+mn-cs"/>
                  </a:defRPr>
                </a:lvl4pPr>
                <a:lvl5pPr marL="717550" indent="-180975" algn="l" defTabSz="9144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400" kern="1200">
                    <a:solidFill>
                      <a:schemeClr val="bg2"/>
                    </a:solidFill>
                    <a:latin typeface="Georgia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sz="1600" dirty="0" smtClean="0"/>
                  <a:t>An </a:t>
                </a:r>
                <a:r>
                  <a:rPr lang="en-GB" sz="1600" dirty="0" smtClean="0"/>
                  <a:t>independent, </a:t>
                </a:r>
                <a:r>
                  <a:rPr lang="en-GB" sz="1600" dirty="0"/>
                  <a:t>not for </a:t>
                </a:r>
                <a:r>
                  <a:rPr lang="en-GB" sz="1600" dirty="0" smtClean="0"/>
                  <a:t>profit, company limited </a:t>
                </a:r>
                <a:r>
                  <a:rPr lang="en-GB" sz="1600" dirty="0"/>
                  <a:t>by </a:t>
                </a:r>
                <a:r>
                  <a:rPr lang="en-GB" sz="1600" dirty="0" smtClean="0"/>
                  <a:t>guarantee</a:t>
                </a:r>
                <a:r>
                  <a:rPr lang="en-US" sz="1600" dirty="0" smtClean="0"/>
                  <a:t>, founded </a:t>
                </a:r>
                <a:r>
                  <a:rPr lang="en-US" sz="1600" dirty="0"/>
                  <a:t>in 2012 as part of </a:t>
                </a:r>
                <a:r>
                  <a:rPr lang="en-US" sz="1600" dirty="0" smtClean="0"/>
                  <a:t>the Innovate UK/BIS </a:t>
                </a:r>
                <a:r>
                  <a:rPr lang="en-US" sz="1600" dirty="0"/>
                  <a:t>Catapult program</a:t>
                </a:r>
              </a:p>
              <a:p>
                <a:pPr>
                  <a:lnSpc>
                    <a:spcPct val="90000"/>
                  </a:lnSpc>
                </a:pPr>
                <a:endParaRPr lang="en-US" sz="1600" dirty="0" smtClean="0"/>
              </a:p>
              <a:p>
                <a:pPr>
                  <a:lnSpc>
                    <a:spcPct val="90000"/>
                  </a:lnSpc>
                </a:pPr>
                <a:r>
                  <a:rPr lang="en-US" sz="1600" dirty="0" smtClean="0"/>
                  <a:t>Revenue is generated from:</a:t>
                </a:r>
              </a:p>
              <a:p>
                <a:pPr marL="285750" indent="-285750">
                  <a:lnSpc>
                    <a:spcPct val="90000"/>
                  </a:lnSpc>
                  <a:buFont typeface="Arial" pitchFamily="34" charset="0"/>
                  <a:buChar char="•"/>
                </a:pPr>
                <a:r>
                  <a:rPr lang="en-US" sz="1600" dirty="0"/>
                  <a:t>P</a:t>
                </a:r>
                <a:r>
                  <a:rPr lang="en-US" sz="1600" dirty="0" smtClean="0"/>
                  <a:t>ublic sector investment. £</a:t>
                </a:r>
                <a:r>
                  <a:rPr lang="en-US" sz="1600" b="1" dirty="0" smtClean="0"/>
                  <a:t>70</a:t>
                </a:r>
                <a:r>
                  <a:rPr lang="en-US" sz="1600" dirty="0" smtClean="0"/>
                  <a:t>m core government grant for first 5 years with a further &gt;£</a:t>
                </a:r>
                <a:r>
                  <a:rPr lang="en-US" sz="1600" b="1" dirty="0" smtClean="0"/>
                  <a:t>50</a:t>
                </a:r>
                <a:r>
                  <a:rPr lang="en-US" sz="1600" dirty="0" smtClean="0"/>
                  <a:t>m for the coming 5 years</a:t>
                </a:r>
              </a:p>
              <a:p>
                <a:pPr marL="285750" indent="-285750">
                  <a:lnSpc>
                    <a:spcPct val="90000"/>
                  </a:lnSpc>
                  <a:buFont typeface="Arial" pitchFamily="34" charset="0"/>
                  <a:buChar char="•"/>
                </a:pPr>
                <a:r>
                  <a:rPr lang="en-US" sz="1600" dirty="0" smtClean="0"/>
                  <a:t>Subcontract agreements with industry and academia</a:t>
                </a:r>
              </a:p>
              <a:p>
                <a:pPr marL="285750" indent="-285750">
                  <a:lnSpc>
                    <a:spcPct val="90000"/>
                  </a:lnSpc>
                  <a:buFont typeface="Arial" pitchFamily="34" charset="0"/>
                  <a:buChar char="•"/>
                </a:pPr>
                <a:r>
                  <a:rPr lang="en-US" sz="1600" dirty="0"/>
                  <a:t>C</a:t>
                </a:r>
                <a:r>
                  <a:rPr lang="en-US" sz="1600" dirty="0" smtClean="0"/>
                  <a:t>ollaborative project grants </a:t>
                </a:r>
              </a:p>
              <a:p>
                <a:pPr>
                  <a:lnSpc>
                    <a:spcPct val="90000"/>
                  </a:lnSpc>
                </a:pPr>
                <a:endParaRPr lang="en-US" sz="1600" dirty="0" smtClean="0">
                  <a:cs typeface="Times New Roman" pitchFamily="18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1600" dirty="0" smtClean="0">
                    <a:cs typeface="Times New Roman" pitchFamily="18" charset="0"/>
                  </a:rPr>
                  <a:t>A personnel count of 90 (Sept, 2014) with in-depth expertise in business, manufacturing and clinical development</a:t>
                </a:r>
              </a:p>
              <a:p>
                <a:pPr>
                  <a:lnSpc>
                    <a:spcPct val="90000"/>
                  </a:lnSpc>
                </a:pPr>
                <a:endParaRPr lang="en-US" sz="1600" dirty="0" smtClean="0">
                  <a:cs typeface="Times New Roman" pitchFamily="18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1600" dirty="0" smtClean="0">
                    <a:cs typeface="Times New Roman" pitchFamily="18" charset="0"/>
                  </a:rPr>
                  <a:t>A </a:t>
                </a:r>
                <a:r>
                  <a:rPr lang="en-US" sz="1600" dirty="0"/>
                  <a:t>1200 m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/>
                      </a:rPr>
                      <m:t>²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smtClean="0">
                    <a:cs typeface="Times New Roman" pitchFamily="18" charset="0"/>
                  </a:rPr>
                  <a:t>state-of-the-art laboratory facility in central London</a:t>
                </a:r>
                <a:r>
                  <a:rPr lang="en-US" sz="1600" dirty="0" smtClean="0"/>
                  <a:t> </a:t>
                </a:r>
                <a:r>
                  <a:rPr lang="en-US" sz="1600" dirty="0">
                    <a:cs typeface="Times New Roman" pitchFamily="18" charset="0"/>
                  </a:rPr>
                  <a:t>enabling advanced </a:t>
                </a:r>
                <a:r>
                  <a:rPr lang="en-US" sz="1600" dirty="0" smtClean="0">
                    <a:cs typeface="Times New Roman" pitchFamily="18" charset="0"/>
                  </a:rPr>
                  <a:t>process and analytical development, including t</a:t>
                </a:r>
                <a:r>
                  <a:rPr lang="en-US" sz="1600" dirty="0" smtClean="0"/>
                  <a:t>ranslational </a:t>
                </a:r>
                <a:r>
                  <a:rPr lang="en-US" sz="1600" dirty="0"/>
                  <a:t>GXP </a:t>
                </a:r>
                <a:r>
                  <a:rPr lang="en-US" sz="1600" dirty="0" smtClean="0"/>
                  <a:t>laboratories</a:t>
                </a:r>
              </a:p>
              <a:p>
                <a:endParaRPr lang="en-US" sz="1600" dirty="0">
                  <a:cs typeface="Times New Roman" pitchFamily="18" charset="0"/>
                </a:endParaRPr>
              </a:p>
              <a:p>
                <a:pPr lvl="0"/>
                <a:r>
                  <a:rPr lang="en-GB" sz="1600" dirty="0" smtClean="0"/>
                  <a:t>In April, the UK </a:t>
                </a:r>
                <a:r>
                  <a:rPr lang="en-GB" sz="1600" dirty="0"/>
                  <a:t>Government </a:t>
                </a:r>
                <a:r>
                  <a:rPr lang="en-GB" sz="1600" dirty="0" smtClean="0"/>
                  <a:t>announced it is investing £</a:t>
                </a:r>
                <a:r>
                  <a:rPr lang="en-GB" sz="1600" b="1" dirty="0" smtClean="0"/>
                  <a:t>55</a:t>
                </a:r>
                <a:r>
                  <a:rPr lang="en-GB" sz="1600" dirty="0" smtClean="0"/>
                  <a:t>m </a:t>
                </a:r>
                <a:r>
                  <a:rPr lang="en-GB" sz="1600" dirty="0"/>
                  <a:t>over 5 </a:t>
                </a:r>
                <a:r>
                  <a:rPr lang="en-GB" sz="1600" dirty="0" smtClean="0"/>
                  <a:t>years in a </a:t>
                </a:r>
                <a:r>
                  <a:rPr lang="en-GB" sz="1600" dirty="0"/>
                  <a:t>late stage </a:t>
                </a:r>
                <a:r>
                  <a:rPr lang="en-GB" sz="1600" dirty="0" smtClean="0"/>
                  <a:t>clinical trials and commercial manufacture facility under Catapult/Innovate UK governance.</a:t>
                </a:r>
                <a:endParaRPr lang="en-GB" sz="1600" dirty="0"/>
              </a:p>
            </p:txBody>
          </p:sp>
        </mc:Choice>
        <mc:Fallback xmlns="">
          <p:sp>
            <p:nvSpPr>
              <p:cNvPr id="9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14" y="1484784"/>
                <a:ext cx="5778054" cy="4990207"/>
              </a:xfrm>
              <a:prstGeom prst="rect">
                <a:avLst/>
              </a:prstGeom>
              <a:blipFill rotWithShape="0">
                <a:blip r:embed="rId4"/>
                <a:stretch>
                  <a:fillRect l="-527" t="-856" r="-9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19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54939"/>
            <a:ext cx="8229598" cy="691602"/>
          </a:xfrm>
        </p:spPr>
        <p:txBody>
          <a:bodyPr>
            <a:normAutofit fontScale="90000"/>
          </a:bodyPr>
          <a:lstStyle/>
          <a:p>
            <a:r>
              <a:rPr lang="en-US" sz="3300" dirty="0" smtClean="0">
                <a:solidFill>
                  <a:schemeClr val="tx2"/>
                </a:solidFill>
              </a:rPr>
              <a:t>Strategic Goals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65" y="1593716"/>
            <a:ext cx="7811235" cy="47816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Goal</a:t>
            </a:r>
            <a:endParaRPr lang="en-US" dirty="0">
              <a:solidFill>
                <a:schemeClr val="accent1"/>
              </a:solidFill>
            </a:endParaRPr>
          </a:p>
          <a:p>
            <a:pPr marL="257175" indent="-257175">
              <a:buFont typeface="Arial" pitchFamily="34" charset="0"/>
              <a:buChar char="•"/>
            </a:pPr>
            <a:r>
              <a:rPr lang="en-US" dirty="0"/>
              <a:t>Build a £10bn industry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Pipeline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en-US" dirty="0" smtClean="0"/>
              <a:t>Increase </a:t>
            </a:r>
            <a:r>
              <a:rPr lang="en-US" dirty="0"/>
              <a:t>cell therapies </a:t>
            </a:r>
            <a:r>
              <a:rPr lang="en-US" dirty="0" smtClean="0"/>
              <a:t>in UK clinical trial </a:t>
            </a:r>
            <a:r>
              <a:rPr lang="en-US" dirty="0"/>
              <a:t>and </a:t>
            </a:r>
            <a:r>
              <a:rPr lang="en-US" dirty="0" smtClean="0"/>
              <a:t>clinical use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Value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en-US" dirty="0" smtClean="0"/>
              <a:t>Investible propositions created leading to cell </a:t>
            </a:r>
            <a:r>
              <a:rPr lang="en-US" dirty="0"/>
              <a:t>therapy </a:t>
            </a:r>
            <a:r>
              <a:rPr lang="en-US" dirty="0" smtClean="0"/>
              <a:t>companies that </a:t>
            </a:r>
            <a:r>
              <a:rPr lang="en-US" dirty="0"/>
              <a:t>succeed and stay in the UK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Attractiveness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en-US" dirty="0" smtClean="0"/>
              <a:t>Demonstrating </a:t>
            </a:r>
            <a:r>
              <a:rPr lang="en-US" dirty="0"/>
              <a:t>that the UK is the place to do this work, with increased inward </a:t>
            </a:r>
            <a:r>
              <a:rPr lang="en-US" dirty="0" smtClean="0"/>
              <a:t>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8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2FBE9-5921-4AD7-8708-D707E6AB4D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6400" y="457200"/>
            <a:ext cx="82677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Addressing Barriers: Catapult Capabilities </a:t>
            </a:r>
            <a:br>
              <a:rPr lang="en-US" b="1" dirty="0" smtClean="0"/>
            </a:b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15628" y="1627253"/>
            <a:ext cx="6840760" cy="4250019"/>
            <a:chOff x="12328" y="1527448"/>
            <a:chExt cx="7757609" cy="4646907"/>
          </a:xfrm>
        </p:grpSpPr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12328" y="1527448"/>
            <a:ext cx="6503888" cy="46469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ounded Rectangle 7"/>
            <p:cNvSpPr/>
            <p:nvPr/>
          </p:nvSpPr>
          <p:spPr>
            <a:xfrm>
              <a:off x="5281882" y="5113758"/>
              <a:ext cx="2488055" cy="70651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  <a:latin typeface="Georgia" panose="02040502050405020303" pitchFamily="18" charset="0"/>
                </a:rPr>
                <a:t>Clinical Operations &amp; Regulatory Affairs</a:t>
              </a:r>
              <a:endParaRPr lang="en-GB" sz="1600" dirty="0">
                <a:solidFill>
                  <a:srgbClr val="FFFFFF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281881" y="3525329"/>
              <a:ext cx="2488055" cy="7065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  <a:latin typeface="Georgia" panose="02040502050405020303" pitchFamily="18" charset="0"/>
                </a:rPr>
                <a:t>Process Development</a:t>
              </a:r>
              <a:endParaRPr lang="en-GB" sz="1600" dirty="0">
                <a:solidFill>
                  <a:srgbClr val="FFFFFF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281882" y="1916832"/>
              <a:ext cx="2488055" cy="7065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  <a:latin typeface="Georgia" panose="02040502050405020303" pitchFamily="18" charset="0"/>
                </a:rPr>
                <a:t>Business Development</a:t>
              </a:r>
              <a:endParaRPr lang="en-GB" sz="1600" dirty="0">
                <a:solidFill>
                  <a:srgbClr val="FFFFFF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6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2354" y="257814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Project led approach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72202" y="382456"/>
            <a:ext cx="685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B2FBE9-5921-4AD7-8708-D707E6AB4D18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58065" y="1593716"/>
            <a:ext cx="7932792" cy="478168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chemeClr val="tx2"/>
                </a:solidFill>
              </a:rPr>
              <a:t>Pathfind</a:t>
            </a:r>
            <a:r>
              <a:rPr lang="en-GB" dirty="0">
                <a:solidFill>
                  <a:schemeClr val="tx2"/>
                </a:solidFill>
              </a:rPr>
              <a:t> therapies into and through the Clinic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/>
              <a:t>Core </a:t>
            </a:r>
            <a:r>
              <a:rPr lang="en-GB" dirty="0"/>
              <a:t>projects with direct </a:t>
            </a:r>
            <a:r>
              <a:rPr lang="en-GB" dirty="0" smtClean="0"/>
              <a:t>investment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/>
              <a:t>Rounded </a:t>
            </a:r>
            <a:r>
              <a:rPr lang="en-GB" dirty="0"/>
              <a:t>phase II data </a:t>
            </a:r>
            <a:r>
              <a:rPr lang="en-GB" dirty="0" smtClean="0"/>
              <a:t>package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/>
              <a:t>Investible </a:t>
            </a:r>
            <a:r>
              <a:rPr lang="en-GB" dirty="0" smtClean="0"/>
              <a:t>propositions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endParaRPr lang="en-GB" dirty="0" smtClean="0"/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tx2"/>
                </a:solidFill>
              </a:rPr>
              <a:t>Assist </a:t>
            </a:r>
            <a:r>
              <a:rPr lang="en-GB" dirty="0">
                <a:solidFill>
                  <a:schemeClr val="tx2"/>
                </a:solidFill>
              </a:rPr>
              <a:t>industry to progress to </a:t>
            </a:r>
            <a:r>
              <a:rPr lang="en-GB" dirty="0" smtClean="0">
                <a:solidFill>
                  <a:schemeClr val="tx2"/>
                </a:solidFill>
              </a:rPr>
              <a:t>commercialisation</a:t>
            </a:r>
            <a:endParaRPr lang="en-GB" dirty="0">
              <a:solidFill>
                <a:schemeClr val="tx2"/>
              </a:solidFill>
            </a:endParaRP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/>
              <a:t>Collaboration </a:t>
            </a:r>
            <a:r>
              <a:rPr lang="en-GB" dirty="0"/>
              <a:t>(also JV) </a:t>
            </a:r>
            <a:endParaRPr lang="en-GB" dirty="0" smtClean="0"/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/>
              <a:t>Contract research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/>
              <a:t>UK as entry point into the </a:t>
            </a:r>
            <a:r>
              <a:rPr lang="en-GB" dirty="0" smtClean="0"/>
              <a:t>EU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>
                <a:solidFill>
                  <a:schemeClr val="tx2"/>
                </a:solidFill>
              </a:rPr>
              <a:t>Assist academia to progress to commercialisation</a:t>
            </a:r>
            <a:endParaRPr lang="en-US" dirty="0">
              <a:solidFill>
                <a:schemeClr val="tx2"/>
              </a:solidFill>
            </a:endParaRPr>
          </a:p>
          <a:p>
            <a:pPr marL="257175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sz="2000" dirty="0"/>
              <a:t>Collaboration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/>
              <a:t>Contract </a:t>
            </a:r>
            <a:r>
              <a:rPr lang="en-GB" dirty="0" smtClean="0"/>
              <a:t>research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tx2"/>
                </a:solidFill>
              </a:rPr>
              <a:t>Technology  </a:t>
            </a:r>
            <a:r>
              <a:rPr lang="en-GB" dirty="0">
                <a:solidFill>
                  <a:schemeClr val="tx2"/>
                </a:solidFill>
              </a:rPr>
              <a:t>platforms</a:t>
            </a:r>
          </a:p>
          <a:p>
            <a:pPr marL="257175" lvl="1" indent="-257175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/>
              <a:t>Develop </a:t>
            </a:r>
            <a:r>
              <a:rPr lang="en-GB" dirty="0"/>
              <a:t>novel technologies and license to </a:t>
            </a:r>
            <a:r>
              <a:rPr lang="en-GB" dirty="0" smtClean="0"/>
              <a:t>industry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28" y="1992682"/>
            <a:ext cx="1600200" cy="41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99" y="1992682"/>
            <a:ext cx="1275700" cy="529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017" y="6233697"/>
            <a:ext cx="1666289" cy="44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-1" b="26012"/>
          <a:stretch/>
        </p:blipFill>
        <p:spPr>
          <a:xfrm>
            <a:off x="6457724" y="4841907"/>
            <a:ext cx="1097115" cy="737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457" y="4680967"/>
            <a:ext cx="1013723" cy="897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634" y="3353427"/>
            <a:ext cx="2555542" cy="63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009FDF"/>
      </a:dk2>
      <a:lt2>
        <a:srgbClr val="999999"/>
      </a:lt2>
      <a:accent1>
        <a:srgbClr val="009FDF"/>
      </a:accent1>
      <a:accent2>
        <a:srgbClr val="4FA735"/>
      </a:accent2>
      <a:accent3>
        <a:srgbClr val="A42572"/>
      </a:accent3>
      <a:accent4>
        <a:srgbClr val="F6BC27"/>
      </a:accent4>
      <a:accent5>
        <a:srgbClr val="999999"/>
      </a:accent5>
      <a:accent6>
        <a:srgbClr val="000000"/>
      </a:accent6>
      <a:hlink>
        <a:srgbClr val="009FDF"/>
      </a:hlink>
      <a:folHlink>
        <a:srgbClr val="A4257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FBB2336C0464F9A6772511828729A" ma:contentTypeVersion="0" ma:contentTypeDescription="Create a new document." ma:contentTypeScope="" ma:versionID="44c0b182dea1ea808e5ea1c11aaae16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ac70ad0e419328bfd4ee6fad14cd64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E9E85E-77AA-43E5-B922-F821C501D7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B73534D-E1C6-4F8F-BB47-EC0194451C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062608-0F95-49E6-A601-B83373224344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7106</TotalTime>
  <Words>733</Words>
  <Application>Microsoft Office PowerPoint</Application>
  <PresentationFormat>On-screen Show (4:3)</PresentationFormat>
  <Paragraphs>208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Rounded MT Bold</vt:lpstr>
      <vt:lpstr>Calibri</vt:lpstr>
      <vt:lpstr>Cambria Math</vt:lpstr>
      <vt:lpstr>Georgia</vt:lpstr>
      <vt:lpstr>Times New Roman</vt:lpstr>
      <vt:lpstr>Office Theme</vt:lpstr>
      <vt:lpstr>Growing a Cell Therapy Industry: Opportunities and Challenges</vt:lpstr>
      <vt:lpstr>Cell therapy – New and not so new</vt:lpstr>
      <vt:lpstr>Potential of Cell Therapies</vt:lpstr>
      <vt:lpstr>Cell Therapy-Translational gap</vt:lpstr>
      <vt:lpstr>The UK Cell Therapy environment: Regenerative medicine as an example</vt:lpstr>
      <vt:lpstr>The Cell Therapy Catapult</vt:lpstr>
      <vt:lpstr>Strategic Goals </vt:lpstr>
      <vt:lpstr>PowerPoint Presentation</vt:lpstr>
      <vt:lpstr>Project led approach</vt:lpstr>
      <vt:lpstr>Process Development Capability all the way to GMP proving</vt:lpstr>
      <vt:lpstr>Analytical Capability</vt:lpstr>
      <vt:lpstr>UK preclinical and clinical stage cell therapies</vt:lpstr>
      <vt:lpstr>Large-scale Manufacturing Centre</vt:lpstr>
      <vt:lpstr>Funding for Cell Therapy in the UK</vt:lpstr>
      <vt:lpstr>Future in collaboration</vt:lpstr>
      <vt:lpstr>PowerPoint Presentation</vt:lpstr>
    </vt:vector>
  </TitlesOfParts>
  <Company>FD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Jones</dc:creator>
  <cp:lastModifiedBy>Johan Hyllner</cp:lastModifiedBy>
  <cp:revision>172</cp:revision>
  <cp:lastPrinted>2014-04-23T15:22:27Z</cp:lastPrinted>
  <dcterms:created xsi:type="dcterms:W3CDTF">2011-06-29T08:40:18Z</dcterms:created>
  <dcterms:modified xsi:type="dcterms:W3CDTF">2014-10-25T02:14:57Z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0x010100367FBB2336C0464F9A6772511828729A</vt:lpwstr>
  </property>
  <property fmtid="{D5CDD505-2E9C-101B-9397-08002B2CF9AE}" pid="3" name="IsMyDocuments">
    <vt:bool>true</vt:bool>
  </property>
</Properties>
</file>