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notesMasterIdLst>
    <p:notesMasterId r:id="rId15"/>
  </p:notesMasterIdLst>
  <p:sldIdLst>
    <p:sldId id="273" r:id="rId3"/>
    <p:sldId id="284" r:id="rId4"/>
    <p:sldId id="282" r:id="rId5"/>
    <p:sldId id="274" r:id="rId6"/>
    <p:sldId id="277" r:id="rId7"/>
    <p:sldId id="276" r:id="rId8"/>
    <p:sldId id="275" r:id="rId9"/>
    <p:sldId id="278" r:id="rId10"/>
    <p:sldId id="279" r:id="rId11"/>
    <p:sldId id="280" r:id="rId12"/>
    <p:sldId id="281" r:id="rId13"/>
    <p:sldId id="28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lissa Upjohn" initials="MU" lastIdx="31" clrIdx="0"/>
  <p:cmAuthor id="1" name="Polly Compston" initials="PC" lastIdx="6" clrIdx="1"/>
  <p:cmAuthor id="2" name="Tamsin Hirson" initials="TH" lastIdx="2" clrIdx="2"/>
  <p:cmAuthor id="3" name="Jogen" initials="J" lastIdx="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5" autoAdjust="0"/>
    <p:restoredTop sz="95204" autoAdjust="0"/>
  </p:normalViewPr>
  <p:slideViewPr>
    <p:cSldViewPr showGuides="1">
      <p:cViewPr>
        <p:scale>
          <a:sx n="97" d="100"/>
          <a:sy n="97" d="100"/>
        </p:scale>
        <p:origin x="-288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9B553-08DF-48CA-B064-522D22FF8B23}" type="datetimeFigureOut">
              <a:rPr lang="en-GB" smtClean="0"/>
              <a:t>12/09/2014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43D03-698A-40EF-9D41-99425B04E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060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43D03-698A-40EF-9D41-99425B04E05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683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43D03-698A-40EF-9D41-99425B04E05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82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7544" y="2130426"/>
            <a:ext cx="8208912" cy="225868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Talk title goes in here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7544" y="4485117"/>
            <a:ext cx="8208912" cy="144016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Your name goes in here with your company/educational facility underneath it.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1909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7498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81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824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070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77AC-A08B-42DB-BE75-0CE528E96E67}" type="datetimeFigureOut">
              <a:rPr lang="en-IN" smtClean="0"/>
              <a:t>12-09-2014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4E78-EB53-4931-88EF-84C2D0A11D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7816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77AC-A08B-42DB-BE75-0CE528E96E67}" type="datetimeFigureOut">
              <a:rPr lang="en-IN" smtClean="0"/>
              <a:t>12-09-2014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4E78-EB53-4931-88EF-84C2D0A11D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930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77AC-A08B-42DB-BE75-0CE528E96E67}" type="datetimeFigureOut">
              <a:rPr lang="en-IN" smtClean="0"/>
              <a:t>12-09-2014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4E78-EB53-4931-88EF-84C2D0A11D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8877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77AC-A08B-42DB-BE75-0CE528E96E67}" type="datetimeFigureOut">
              <a:rPr lang="en-IN" smtClean="0"/>
              <a:t>12-09-2014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4E78-EB53-4931-88EF-84C2D0A11D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4103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77AC-A08B-42DB-BE75-0CE528E96E67}" type="datetimeFigureOut">
              <a:rPr lang="en-IN" smtClean="0"/>
              <a:t>12-09-2014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4E78-EB53-4931-88EF-84C2D0A11D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3919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77AC-A08B-42DB-BE75-0CE528E96E67}" type="datetimeFigureOut">
              <a:rPr lang="en-IN" smtClean="0"/>
              <a:t>12-09-2014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4E78-EB53-4931-88EF-84C2D0A11D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092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606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77AC-A08B-42DB-BE75-0CE528E96E67}" type="datetimeFigureOut">
              <a:rPr lang="en-IN" smtClean="0"/>
              <a:t>12-09-2014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4E78-EB53-4931-88EF-84C2D0A11D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4887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77AC-A08B-42DB-BE75-0CE528E96E67}" type="datetimeFigureOut">
              <a:rPr lang="en-IN" smtClean="0"/>
              <a:t>12-09-2014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4E78-EB53-4931-88EF-84C2D0A11D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5111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77AC-A08B-42DB-BE75-0CE528E96E67}" type="datetimeFigureOut">
              <a:rPr lang="en-IN" smtClean="0"/>
              <a:t>12-09-2014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4E78-EB53-4931-88EF-84C2D0A11D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0783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77AC-A08B-42DB-BE75-0CE528E96E67}" type="datetimeFigureOut">
              <a:rPr lang="en-IN" smtClean="0"/>
              <a:t>12-09-2014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4E78-EB53-4931-88EF-84C2D0A11D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1753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77AC-A08B-42DB-BE75-0CE528E96E67}" type="datetimeFigureOut">
              <a:rPr lang="en-IN" smtClean="0"/>
              <a:t>12-09-2014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4E78-EB53-4931-88EF-84C2D0A11D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6173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2977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5967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646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025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222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780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99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979712" y="6345040"/>
            <a:ext cx="146065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900" b="1" dirty="0" smtClean="0">
                <a:solidFill>
                  <a:schemeClr val="bg1"/>
                </a:solidFill>
              </a:rPr>
              <a:t>@</a:t>
            </a:r>
            <a:r>
              <a:rPr lang="en-GB" sz="1900" b="1" dirty="0" err="1" smtClean="0">
                <a:solidFill>
                  <a:schemeClr val="bg1"/>
                </a:solidFill>
              </a:rPr>
              <a:t>theBrooke</a:t>
            </a:r>
            <a:endParaRPr lang="en-GB" sz="19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polly.compston\Desktop\Brooke Logo - no strapline.jpg"/>
          <p:cNvPicPr>
            <a:picLocks noChangeAspect="1" noChangeArrowheads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7" r="18092" b="4673"/>
          <a:stretch/>
        </p:blipFill>
        <p:spPr bwMode="auto">
          <a:xfrm>
            <a:off x="8011487" y="32285"/>
            <a:ext cx="1006679" cy="204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06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60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F77AC-A08B-42DB-BE75-0CE528E96E67}" type="datetimeFigureOut">
              <a:rPr lang="en-IN" smtClean="0"/>
              <a:t>12-09-2014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64E78-EB53-4931-88EF-84C2D0A11DC6}" type="slidenum">
              <a:rPr lang="en-IN" smtClean="0"/>
              <a:t>‹#›</a:t>
            </a:fld>
            <a:endParaRPr lang="en-IN"/>
          </a:p>
        </p:txBody>
      </p:sp>
      <p:sp>
        <p:nvSpPr>
          <p:cNvPr id="7" name="TextBox 6"/>
          <p:cNvSpPr txBox="1"/>
          <p:nvPr userDrawn="1"/>
        </p:nvSpPr>
        <p:spPr>
          <a:xfrm>
            <a:off x="1979712" y="6345040"/>
            <a:ext cx="146065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900" b="1" dirty="0" smtClean="0">
                <a:solidFill>
                  <a:schemeClr val="bg1"/>
                </a:solidFill>
              </a:rPr>
              <a:t>@</a:t>
            </a:r>
            <a:r>
              <a:rPr lang="en-GB" sz="1900" b="1" dirty="0" err="1" smtClean="0">
                <a:solidFill>
                  <a:schemeClr val="bg1"/>
                </a:solidFill>
              </a:rPr>
              <a:t>theBrooke</a:t>
            </a:r>
            <a:endParaRPr lang="en-GB" sz="19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C:\Users\polly.compston\Desktop\Brooke Logo - no strapline.jp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7" r="18092" b="4673"/>
          <a:stretch/>
        </p:blipFill>
        <p:spPr bwMode="auto">
          <a:xfrm>
            <a:off x="8011487" y="32285"/>
            <a:ext cx="1006679" cy="204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73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212977"/>
            <a:ext cx="8280920" cy="11521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2800" dirty="0">
                <a:latin typeface="Arial Black" panose="020B0A04020102020204" pitchFamily="34" charset="0"/>
              </a:rPr>
              <a:t>Formulation of Balanced feed for Working Equids under field conditions</a:t>
            </a:r>
            <a:br>
              <a:rPr lang="en-US" sz="2800" dirty="0">
                <a:latin typeface="Arial Black" panose="020B0A04020102020204" pitchFamily="34" charset="0"/>
              </a:rPr>
            </a:br>
            <a:endParaRPr lang="en-IN" sz="2800" dirty="0">
              <a:latin typeface="Arial Black" panose="020B0A04020102020204" pitchFamily="34" charset="0"/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6" b="4816"/>
          <a:stretch>
            <a:fillRect/>
          </a:stretch>
        </p:blipFill>
        <p:spPr>
          <a:xfrm>
            <a:off x="1259632" y="260649"/>
            <a:ext cx="6120680" cy="2664295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755576" y="4581128"/>
            <a:ext cx="7992888" cy="2112235"/>
          </a:xfrm>
        </p:spPr>
        <p:txBody>
          <a:bodyPr>
            <a:normAutofit fontScale="92500"/>
          </a:bodyPr>
          <a:lstStyle/>
          <a:p>
            <a:r>
              <a:rPr lang="en-US" sz="2000" b="1" dirty="0" smtClean="0">
                <a:latin typeface="Arial Black" panose="020B0A04020102020204" pitchFamily="34" charset="0"/>
              </a:rPr>
              <a:t>2</a:t>
            </a:r>
            <a:r>
              <a:rPr lang="en-US" sz="2000" b="1" baseline="30000" dirty="0" smtClean="0">
                <a:latin typeface="Arial Black" panose="020B0A04020102020204" pitchFamily="34" charset="0"/>
              </a:rPr>
              <a:t>nd</a:t>
            </a:r>
            <a:r>
              <a:rPr lang="en-US" sz="2000" b="1" dirty="0" smtClean="0">
                <a:latin typeface="Arial Black" panose="020B0A04020102020204" pitchFamily="34" charset="0"/>
              </a:rPr>
              <a:t> International Conference on ANIMAL &amp; DAIRY Sciences, September 15 – 17, 2014  HICC, Hyderabad, India</a:t>
            </a:r>
            <a:endParaRPr lang="en-US" sz="1400" b="1" dirty="0" smtClean="0">
              <a:latin typeface="Arial Black" panose="020B0A04020102020204" pitchFamily="34" charset="0"/>
            </a:endParaRPr>
          </a:p>
          <a:p>
            <a:pPr lvl="8"/>
            <a:endParaRPr lang="en-US" sz="1800" b="1" dirty="0" smtClean="0"/>
          </a:p>
          <a:p>
            <a:pPr lvl="8"/>
            <a:r>
              <a:rPr lang="en-US" sz="2400" b="1" dirty="0" smtClean="0"/>
              <a:t>By Dr. Jogen Kalita</a:t>
            </a:r>
          </a:p>
          <a:p>
            <a:pPr lvl="8"/>
            <a:r>
              <a:rPr lang="en-US" sz="2400" b="1" dirty="0" smtClean="0"/>
              <a:t>Brooke Hospital for Animals(India)</a:t>
            </a:r>
          </a:p>
          <a:p>
            <a:pPr lvl="8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3285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922114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The Association takes </a:t>
            </a:r>
            <a:r>
              <a:rPr lang="en-US" sz="3600" dirty="0" smtClean="0">
                <a:latin typeface="Arial Black" panose="020B0A04020102020204" pitchFamily="34" charset="0"/>
              </a:rPr>
              <a:t>on the business</a:t>
            </a:r>
            <a:endParaRPr lang="en-IN" sz="3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898776" cy="438908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local Equine welfare association has taken up production of the balanced feed as business opportunity</a:t>
            </a:r>
          </a:p>
          <a:p>
            <a:r>
              <a:rPr lang="en-US" dirty="0"/>
              <a:t>They organized exposure visit of owners from their </a:t>
            </a:r>
            <a:r>
              <a:rPr lang="en-US" dirty="0" smtClean="0"/>
              <a:t>12 member </a:t>
            </a:r>
            <a:r>
              <a:rPr lang="en-US" dirty="0"/>
              <a:t>villages</a:t>
            </a:r>
          </a:p>
          <a:p>
            <a:r>
              <a:rPr lang="en-US" dirty="0"/>
              <a:t>The Owners could see the impact both in financial &amp; nutritional </a:t>
            </a:r>
            <a:r>
              <a:rPr lang="en-US" dirty="0" smtClean="0"/>
              <a:t>aspects</a:t>
            </a:r>
            <a:endParaRPr lang="en-US" dirty="0"/>
          </a:p>
          <a:p>
            <a:r>
              <a:rPr lang="en-US" dirty="0"/>
              <a:t>This </a:t>
            </a:r>
            <a:r>
              <a:rPr lang="en-US" dirty="0" smtClean="0"/>
              <a:t>resulted in </a:t>
            </a:r>
            <a:r>
              <a:rPr lang="en-US" dirty="0"/>
              <a:t>adoption of formula by 100 </a:t>
            </a:r>
            <a:r>
              <a:rPr lang="en-US" dirty="0" smtClean="0"/>
              <a:t>owners</a:t>
            </a:r>
            <a:endParaRPr lang="en-US" dirty="0"/>
          </a:p>
          <a:p>
            <a:r>
              <a:rPr lang="en-US" dirty="0"/>
              <a:t>The formula has been diffused to 5 nearby districts</a:t>
            </a:r>
            <a:endParaRPr lang="en-IN" dirty="0"/>
          </a:p>
          <a:p>
            <a:endParaRPr lang="en-IN" dirty="0"/>
          </a:p>
        </p:txBody>
      </p:sp>
      <p:pic>
        <p:nvPicPr>
          <p:cNvPr id="2050" name="Picture 2" descr="C:\Users\Jogen\Pictures\IMG_53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04864"/>
            <a:ext cx="4464496" cy="317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24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Insights</a:t>
            </a:r>
            <a:endParaRPr lang="en-IN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99176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To develop ownership on any intervention participation of owners in each step is helpful</a:t>
            </a:r>
            <a:endParaRPr lang="en-US" dirty="0"/>
          </a:p>
          <a:p>
            <a:r>
              <a:rPr lang="en-US" dirty="0" smtClean="0"/>
              <a:t>Computer Based Feed Software </a:t>
            </a:r>
            <a:r>
              <a:rPr lang="en-US" dirty="0"/>
              <a:t>was the </a:t>
            </a:r>
            <a:r>
              <a:rPr lang="en-US" dirty="0" smtClean="0"/>
              <a:t>key input in implementing scheme.</a:t>
            </a:r>
            <a:endParaRPr lang="en-US" dirty="0"/>
          </a:p>
          <a:p>
            <a:r>
              <a:rPr lang="en-US" dirty="0"/>
              <a:t>Local association </a:t>
            </a:r>
            <a:r>
              <a:rPr lang="en-US" dirty="0" smtClean="0"/>
              <a:t>became the </a:t>
            </a:r>
            <a:r>
              <a:rPr lang="en-US" dirty="0"/>
              <a:t>pivotal platform for rapid diffusion of the </a:t>
            </a:r>
            <a:r>
              <a:rPr lang="en-US" dirty="0" smtClean="0"/>
              <a:t>formula</a:t>
            </a:r>
            <a:endParaRPr lang="en-US" dirty="0"/>
          </a:p>
          <a:p>
            <a:r>
              <a:rPr lang="en-US" dirty="0"/>
              <a:t>As the formula was cheaper </a:t>
            </a:r>
            <a:r>
              <a:rPr lang="en-US" dirty="0" smtClean="0"/>
              <a:t>as well as nutritious</a:t>
            </a:r>
            <a:r>
              <a:rPr lang="en-US" dirty="0"/>
              <a:t>, it could attract owners more </a:t>
            </a:r>
            <a:r>
              <a:rPr lang="en-US" dirty="0" smtClean="0"/>
              <a:t>rapidly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4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dirty="0" smtClean="0"/>
          </a:p>
          <a:p>
            <a:pPr marL="0" indent="0" algn="ctr">
              <a:buNone/>
            </a:pPr>
            <a:r>
              <a:rPr lang="en-US" sz="9600" dirty="0" smtClean="0">
                <a:latin typeface="Arial Black" panose="020B0A04020102020204" pitchFamily="34" charset="0"/>
              </a:rPr>
              <a:t>THANKS</a:t>
            </a:r>
            <a:endParaRPr lang="en-IN" sz="9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0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Contents of this Presentation</a:t>
            </a:r>
            <a:endParaRPr lang="en-IN" sz="4000" dirty="0">
              <a:latin typeface="Arial Black" panose="020B0A040201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Current Equine Population in India</a:t>
            </a:r>
          </a:p>
          <a:p>
            <a:r>
              <a:rPr lang="en-US" dirty="0" smtClean="0"/>
              <a:t>A brief Introduction to Brooke Hospital for Animals(India)</a:t>
            </a:r>
          </a:p>
          <a:p>
            <a:r>
              <a:rPr lang="en-US" dirty="0" smtClean="0"/>
              <a:t>Brooke Hospital for Animal(India)'S community engagement model</a:t>
            </a:r>
          </a:p>
          <a:p>
            <a:r>
              <a:rPr lang="en-US" dirty="0" smtClean="0"/>
              <a:t>Gaps in feeding of working equids</a:t>
            </a:r>
          </a:p>
          <a:p>
            <a:r>
              <a:rPr lang="en-US" dirty="0" smtClean="0"/>
              <a:t>Methods of Intervention made by BHA</a:t>
            </a:r>
          </a:p>
          <a:p>
            <a:r>
              <a:rPr lang="en-US" dirty="0" smtClean="0"/>
              <a:t>Feed formula developed</a:t>
            </a:r>
          </a:p>
          <a:p>
            <a:r>
              <a:rPr lang="en-US" dirty="0" smtClean="0"/>
              <a:t>Owners’ observation after piloting</a:t>
            </a:r>
          </a:p>
          <a:p>
            <a:r>
              <a:rPr lang="en-US" dirty="0" smtClean="0"/>
              <a:t>Associations takes on this business</a:t>
            </a:r>
          </a:p>
          <a:p>
            <a:r>
              <a:rPr lang="en-US" dirty="0" smtClean="0"/>
              <a:t>Insights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2127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7344816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Equine population in India</a:t>
            </a:r>
            <a:br>
              <a:rPr lang="en-US" sz="3600" b="1" dirty="0" smtClean="0"/>
            </a:br>
            <a:r>
              <a:rPr lang="en-US" sz="3600" b="1" dirty="0" smtClean="0"/>
              <a:t>(19</a:t>
            </a:r>
            <a:r>
              <a:rPr lang="en-US" sz="3600" b="1" baseline="30000" dirty="0" smtClean="0"/>
              <a:t>th</a:t>
            </a:r>
            <a:r>
              <a:rPr lang="en-US" sz="3600" b="1" dirty="0" smtClean="0"/>
              <a:t> Livestock census 2012)</a:t>
            </a:r>
            <a:endParaRPr lang="en-IN" sz="3600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2766703"/>
              </p:ext>
            </p:extLst>
          </p:nvPr>
        </p:nvGraphicFramePr>
        <p:xfrm>
          <a:off x="1043608" y="1556792"/>
          <a:ext cx="6696744" cy="2848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2664296"/>
              </a:tblGrid>
              <a:tr h="243242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HORSES and PONIES</a:t>
                      </a:r>
                      <a:endParaRPr lang="en-IN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0.62 million</a:t>
                      </a:r>
                      <a:endParaRPr lang="en-IN" sz="3200" b="1" dirty="0"/>
                    </a:p>
                  </a:txBody>
                  <a:tcPr/>
                </a:tc>
              </a:tr>
              <a:tr h="642352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MULES</a:t>
                      </a:r>
                      <a:endParaRPr lang="en-IN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0.19 million</a:t>
                      </a:r>
                      <a:endParaRPr lang="en-IN" sz="3200" b="1" dirty="0"/>
                    </a:p>
                  </a:txBody>
                  <a:tcPr/>
                </a:tc>
              </a:tr>
              <a:tr h="813436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DONKEYs</a:t>
                      </a:r>
                      <a:endParaRPr lang="en-IN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0.32 million</a:t>
                      </a:r>
                      <a:endParaRPr lang="en-IN" sz="3200" b="1" dirty="0"/>
                    </a:p>
                  </a:txBody>
                  <a:tcPr/>
                </a:tc>
              </a:tr>
              <a:tr h="813436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Total Equines</a:t>
                      </a:r>
                      <a:endParaRPr lang="en-IN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1.13 million</a:t>
                      </a:r>
                      <a:endParaRPr lang="en-IN" sz="3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023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99412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About Brooke Hospital for Animals(BHA), India</a:t>
            </a:r>
            <a:endParaRPr lang="en-IN" sz="3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99176" cy="48051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Brooke Hospital for Animals(BHA), India is an affiliate of the Brooke, UK</a:t>
            </a:r>
          </a:p>
          <a:p>
            <a:r>
              <a:rPr lang="en-US" dirty="0" smtClean="0"/>
              <a:t>BHA </a:t>
            </a:r>
            <a:r>
              <a:rPr lang="en-US" dirty="0"/>
              <a:t>works for reducing pain &amp; suffering of working equids</a:t>
            </a:r>
          </a:p>
          <a:p>
            <a:r>
              <a:rPr lang="en-US" dirty="0"/>
              <a:t>In India, </a:t>
            </a:r>
            <a:r>
              <a:rPr lang="en-US" dirty="0" smtClean="0"/>
              <a:t>BHA </a:t>
            </a:r>
            <a:r>
              <a:rPr lang="en-US" dirty="0"/>
              <a:t>works in 11 states covering around 160000 working equids mainly in northern India</a:t>
            </a:r>
          </a:p>
          <a:p>
            <a:r>
              <a:rPr lang="en-US" dirty="0"/>
              <a:t>Service provision &amp; Community Engagements are two pivotal approaches practiced by BHA, India</a:t>
            </a:r>
          </a:p>
          <a:p>
            <a:pPr marL="0" indent="0">
              <a:buNone/>
            </a:pP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3068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499176" cy="658084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BHA’s Community Engagement Model</a:t>
            </a:r>
            <a:endParaRPr lang="en-IN" sz="2800" dirty="0">
              <a:latin typeface="Arial Black" panose="020B0A040201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95536" y="4792376"/>
            <a:ext cx="1152128" cy="9840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Owner in Village</a:t>
            </a:r>
            <a:endParaRPr lang="en-IN" sz="1600" dirty="0"/>
          </a:p>
        </p:txBody>
      </p:sp>
      <p:sp>
        <p:nvSpPr>
          <p:cNvPr id="6" name="Oval 5"/>
          <p:cNvSpPr/>
          <p:nvPr/>
        </p:nvSpPr>
        <p:spPr>
          <a:xfrm flipH="1">
            <a:off x="2771803" y="4792376"/>
            <a:ext cx="1211743" cy="9840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Owners in Village</a:t>
            </a:r>
            <a:endParaRPr lang="en-IN" sz="1600" dirty="0"/>
          </a:p>
        </p:txBody>
      </p:sp>
      <p:sp>
        <p:nvSpPr>
          <p:cNvPr id="7" name="Oval 6"/>
          <p:cNvSpPr/>
          <p:nvPr/>
        </p:nvSpPr>
        <p:spPr>
          <a:xfrm>
            <a:off x="4932040" y="4851085"/>
            <a:ext cx="1230166" cy="1077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Owners in Village</a:t>
            </a:r>
            <a:endParaRPr lang="en-IN" sz="1600" dirty="0"/>
          </a:p>
        </p:txBody>
      </p:sp>
      <p:sp>
        <p:nvSpPr>
          <p:cNvPr id="9" name="Oval 8"/>
          <p:cNvSpPr/>
          <p:nvPr/>
        </p:nvSpPr>
        <p:spPr>
          <a:xfrm>
            <a:off x="7226184" y="4965172"/>
            <a:ext cx="1224136" cy="984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Owners in Village</a:t>
            </a:r>
            <a:endParaRPr lang="en-IN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611561" y="3429001"/>
            <a:ext cx="2363871" cy="6485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Equine Welfare Group in Village</a:t>
            </a:r>
            <a:endParaRPr lang="en-IN" dirty="0"/>
          </a:p>
        </p:txBody>
      </p:sp>
      <p:sp>
        <p:nvSpPr>
          <p:cNvPr id="11" name="Rounded Rectangle 10"/>
          <p:cNvSpPr/>
          <p:nvPr/>
        </p:nvSpPr>
        <p:spPr>
          <a:xfrm>
            <a:off x="5823738" y="3429001"/>
            <a:ext cx="2626582" cy="7295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Equine Welfare Group in Village</a:t>
            </a:r>
            <a:endParaRPr lang="en-IN" dirty="0"/>
          </a:p>
        </p:txBody>
      </p:sp>
      <p:sp>
        <p:nvSpPr>
          <p:cNvPr id="12" name="Hexagon 11"/>
          <p:cNvSpPr/>
          <p:nvPr/>
        </p:nvSpPr>
        <p:spPr>
          <a:xfrm>
            <a:off x="3371477" y="2092311"/>
            <a:ext cx="2028617" cy="105611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ASSOCIATION in Block level</a:t>
            </a:r>
            <a:endParaRPr lang="en-IN" dirty="0"/>
          </a:p>
        </p:txBody>
      </p:sp>
      <p:sp>
        <p:nvSpPr>
          <p:cNvPr id="26" name="Left-Right-Up Arrow 25"/>
          <p:cNvSpPr/>
          <p:nvPr/>
        </p:nvSpPr>
        <p:spPr>
          <a:xfrm>
            <a:off x="2975434" y="3116965"/>
            <a:ext cx="2820705" cy="1008112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Left-Right-Up Arrow 26"/>
          <p:cNvSpPr/>
          <p:nvPr/>
        </p:nvSpPr>
        <p:spPr>
          <a:xfrm>
            <a:off x="1547664" y="4158573"/>
            <a:ext cx="1224136" cy="1385025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Left-Right-Up Arrow 28"/>
          <p:cNvSpPr/>
          <p:nvPr/>
        </p:nvSpPr>
        <p:spPr>
          <a:xfrm>
            <a:off x="6156176" y="4293096"/>
            <a:ext cx="1152128" cy="144016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Isosceles Triangle 35"/>
          <p:cNvSpPr/>
          <p:nvPr/>
        </p:nvSpPr>
        <p:spPr>
          <a:xfrm>
            <a:off x="6186724" y="1459870"/>
            <a:ext cx="2489732" cy="1202639"/>
          </a:xfrm>
          <a:prstGeom prst="triangle">
            <a:avLst>
              <a:gd name="adj" fmla="val 487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Stakeholders </a:t>
            </a:r>
            <a:endParaRPr lang="en-IN" sz="1600" dirty="0"/>
          </a:p>
        </p:txBody>
      </p:sp>
      <p:sp>
        <p:nvSpPr>
          <p:cNvPr id="37" name="Isosceles Triangle 36"/>
          <p:cNvSpPr/>
          <p:nvPr/>
        </p:nvSpPr>
        <p:spPr>
          <a:xfrm>
            <a:off x="971600" y="1591983"/>
            <a:ext cx="1800200" cy="1000652"/>
          </a:xfrm>
          <a:prstGeom prst="triangle">
            <a:avLst>
              <a:gd name="adj" fmla="val 521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Services</a:t>
            </a:r>
            <a:endParaRPr lang="en-IN" sz="1600" dirty="0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1793495" y="2592635"/>
            <a:ext cx="39136" cy="85957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7267245" y="2662508"/>
            <a:ext cx="20529" cy="76649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771800" y="2592633"/>
            <a:ext cx="59967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36" idx="2"/>
          </p:cNvCxnSpPr>
          <p:nvPr/>
        </p:nvCxnSpPr>
        <p:spPr>
          <a:xfrm>
            <a:off x="5400093" y="2662509"/>
            <a:ext cx="786633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292080" y="2852936"/>
            <a:ext cx="639671" cy="49878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915816" y="2924944"/>
            <a:ext cx="648072" cy="50405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Gaps in </a:t>
            </a:r>
            <a:r>
              <a:rPr lang="en-US" dirty="0" smtClean="0">
                <a:latin typeface="Arial Black" panose="020B0A04020102020204" pitchFamily="34" charset="0"/>
              </a:rPr>
              <a:t>feeding </a:t>
            </a:r>
            <a:r>
              <a:rPr lang="en-US" dirty="0">
                <a:latin typeface="Arial Black" panose="020B0A04020102020204" pitchFamily="34" charset="0"/>
              </a:rPr>
              <a:t>of </a:t>
            </a:r>
            <a:r>
              <a:rPr lang="en-US" dirty="0" smtClean="0">
                <a:latin typeface="Arial Black" panose="020B0A04020102020204" pitchFamily="34" charset="0"/>
              </a:rPr>
              <a:t>working equids</a:t>
            </a:r>
            <a:endParaRPr lang="en-IN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No b</a:t>
            </a:r>
            <a:r>
              <a:rPr lang="en-US" dirty="0" smtClean="0"/>
              <a:t>alanced feed for equine is available in </a:t>
            </a:r>
            <a:r>
              <a:rPr lang="en-US" dirty="0"/>
              <a:t>the </a:t>
            </a:r>
            <a:r>
              <a:rPr lang="en-US" dirty="0" smtClean="0"/>
              <a:t>local market</a:t>
            </a:r>
            <a:endParaRPr lang="en-US" dirty="0"/>
          </a:p>
          <a:p>
            <a:r>
              <a:rPr lang="en-US" dirty="0" smtClean="0"/>
              <a:t>Owners are poor and desire cheaper feed</a:t>
            </a:r>
            <a:endParaRPr lang="en-US" dirty="0"/>
          </a:p>
          <a:p>
            <a:r>
              <a:rPr lang="en-US" dirty="0"/>
              <a:t>Rice bran, wheat bran, </a:t>
            </a:r>
            <a:r>
              <a:rPr lang="en-US" dirty="0" smtClean="0"/>
              <a:t>gram </a:t>
            </a:r>
            <a:r>
              <a:rPr lang="en-US" dirty="0"/>
              <a:t>are traditional feeds used in North India</a:t>
            </a:r>
          </a:p>
          <a:p>
            <a:r>
              <a:rPr lang="en-US" dirty="0"/>
              <a:t>Improper feeding can lead to higher susceptibility to diseases, potentially lowering working capacity and life </a:t>
            </a:r>
            <a:r>
              <a:rPr lang="en-US" dirty="0" smtClean="0"/>
              <a:t>span with many other adverse effects.</a:t>
            </a:r>
            <a:endParaRPr lang="en-IN" dirty="0"/>
          </a:p>
          <a:p>
            <a:endParaRPr lang="en-IN" dirty="0"/>
          </a:p>
        </p:txBody>
      </p:sp>
      <p:pic>
        <p:nvPicPr>
          <p:cNvPr id="1026" name="Picture 2" descr="C:\Users\Jogen\Pictures\DCIM\101MSDCF\DSC003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2856"/>
            <a:ext cx="417646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53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499176" cy="56207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Methods of </a:t>
            </a:r>
            <a:r>
              <a:rPr lang="en-US" dirty="0" smtClean="0">
                <a:latin typeface="Arial Black" panose="020B0A04020102020204" pitchFamily="34" charset="0"/>
              </a:rPr>
              <a:t>Intervention</a:t>
            </a:r>
            <a:endParaRPr lang="en-IN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2769" y="1026689"/>
            <a:ext cx="5328592" cy="5628633"/>
          </a:xfrm>
        </p:spPr>
        <p:txBody>
          <a:bodyPr/>
          <a:lstStyle/>
          <a:p>
            <a:pPr marL="0" indent="0">
              <a:buNone/>
            </a:pP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395538" y="1100742"/>
            <a:ext cx="5256583" cy="624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Development of Computer Based </a:t>
            </a:r>
            <a:r>
              <a:rPr lang="en-US" smtClean="0"/>
              <a:t>Feed Software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413319" y="2078481"/>
            <a:ext cx="5238801" cy="672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Analysis of gaps in feeding practice through series of community meetings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395538" y="2932347"/>
            <a:ext cx="5256583" cy="672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/>
              <a:t>Development </a:t>
            </a:r>
            <a:r>
              <a:rPr lang="en-US" dirty="0" smtClean="0"/>
              <a:t>of </a:t>
            </a:r>
            <a:r>
              <a:rPr lang="en-US" dirty="0"/>
              <a:t>c</a:t>
            </a:r>
            <a:r>
              <a:rPr lang="en-US" dirty="0" smtClean="0"/>
              <a:t>heap &amp; </a:t>
            </a:r>
            <a:r>
              <a:rPr lang="en-US" dirty="0" smtClean="0"/>
              <a:t>best </a:t>
            </a:r>
            <a:r>
              <a:rPr lang="en-US" dirty="0" smtClean="0"/>
              <a:t>Formulation </a:t>
            </a:r>
            <a:r>
              <a:rPr lang="en-US" dirty="0"/>
              <a:t>by community </a:t>
            </a:r>
            <a:r>
              <a:rPr lang="en-US" dirty="0" smtClean="0"/>
              <a:t>considering technical &amp; economic factors</a:t>
            </a:r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395537" y="3861048"/>
            <a:ext cx="5256582" cy="480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/>
              <a:t>Pre-piloting body condition status recorded</a:t>
            </a:r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395537" y="4581129"/>
            <a:ext cx="5256582" cy="607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Feed </a:t>
            </a:r>
            <a:r>
              <a:rPr lang="en-US" dirty="0" smtClean="0"/>
              <a:t>formulation by EWG </a:t>
            </a:r>
            <a:r>
              <a:rPr lang="en-US" dirty="0"/>
              <a:t>&amp; Feeding to 14 equids for 4 weeks</a:t>
            </a:r>
            <a:endParaRPr lang="en-IN" dirty="0"/>
          </a:p>
        </p:txBody>
      </p:sp>
      <p:sp>
        <p:nvSpPr>
          <p:cNvPr id="10" name="Rectangle 9"/>
          <p:cNvSpPr/>
          <p:nvPr/>
        </p:nvSpPr>
        <p:spPr>
          <a:xfrm>
            <a:off x="425559" y="5445224"/>
            <a:ext cx="5238801" cy="1018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Post piloting body condition status recorded, analyzed in community meeting</a:t>
            </a:r>
            <a:endParaRPr lang="en-IN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064631" y="2468893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067944" y="141277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064631" y="4948562"/>
            <a:ext cx="0" cy="2466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771800" y="1724811"/>
            <a:ext cx="0" cy="3536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771800" y="2756926"/>
            <a:ext cx="0" cy="1754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771800" y="3604421"/>
            <a:ext cx="0" cy="2566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771800" y="4341102"/>
            <a:ext cx="0" cy="2633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771800" y="5195256"/>
            <a:ext cx="0" cy="2499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Jogen\Desktop\DSC046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612910"/>
            <a:ext cx="3024633" cy="280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84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427168" cy="754095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 Black" panose="020B0A04020102020204" pitchFamily="34" charset="0"/>
              </a:rPr>
              <a:t>Feed Formula </a:t>
            </a:r>
            <a:r>
              <a:rPr lang="en-US" sz="2000" dirty="0" smtClean="0">
                <a:latin typeface="Arial Black" panose="020B0A04020102020204" pitchFamily="34" charset="0"/>
              </a:rPr>
              <a:t>for a working equid with 250 Kg body weight working for 4-8 hours/day</a:t>
            </a:r>
            <a:endParaRPr lang="en-IN" sz="2000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442557"/>
              </p:ext>
            </p:extLst>
          </p:nvPr>
        </p:nvGraphicFramePr>
        <p:xfrm>
          <a:off x="395537" y="1220755"/>
          <a:ext cx="7488831" cy="5285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1"/>
                <a:gridCol w="504056"/>
                <a:gridCol w="576064"/>
                <a:gridCol w="1368152"/>
                <a:gridCol w="720080"/>
                <a:gridCol w="648072"/>
                <a:gridCol w="864096"/>
                <a:gridCol w="1080121"/>
                <a:gridCol w="720079"/>
              </a:tblGrid>
              <a:tr h="98410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Feed</a:t>
                      </a:r>
                      <a:r>
                        <a:rPr lang="en-US" sz="1800" baseline="0" dirty="0" smtClean="0"/>
                        <a:t> stuff</a:t>
                      </a:r>
                      <a:endParaRPr lang="en-IN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DM </a:t>
                      </a:r>
                    </a:p>
                    <a:p>
                      <a:r>
                        <a:rPr lang="en-US" sz="1800" dirty="0" smtClean="0"/>
                        <a:t>%</a:t>
                      </a:r>
                      <a:endParaRPr lang="en-IN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CP </a:t>
                      </a:r>
                    </a:p>
                    <a:p>
                      <a:r>
                        <a:rPr lang="en-US" sz="1800" dirty="0" smtClean="0"/>
                        <a:t> %</a:t>
                      </a:r>
                      <a:endParaRPr lang="en-IN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Digestible Energy M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calories</a:t>
                      </a:r>
                      <a:endParaRPr lang="en-IN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 </a:t>
                      </a:r>
                    </a:p>
                    <a:p>
                      <a:r>
                        <a:rPr lang="en-US" sz="1800" dirty="0" smtClean="0"/>
                        <a:t>%</a:t>
                      </a:r>
                      <a:endParaRPr lang="en-IN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 </a:t>
                      </a:r>
                    </a:p>
                    <a:p>
                      <a:r>
                        <a:rPr lang="en-US" sz="1800" dirty="0" smtClean="0"/>
                        <a:t>%</a:t>
                      </a:r>
                      <a:endParaRPr lang="en-IN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Kg per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100Kg feed</a:t>
                      </a:r>
                      <a:endParaRPr lang="en-IN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Cost</a:t>
                      </a:r>
                      <a:r>
                        <a:rPr lang="en-US" sz="1800" baseline="0" dirty="0" smtClean="0"/>
                        <a:t> per Kg INR</a:t>
                      </a:r>
                      <a:endParaRPr lang="en-IN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Total</a:t>
                      </a:r>
                      <a:r>
                        <a:rPr lang="en-US" sz="1800" baseline="0" dirty="0" smtClean="0"/>
                        <a:t> cost INR</a:t>
                      </a:r>
                      <a:endParaRPr lang="en-IN" sz="1800" dirty="0"/>
                    </a:p>
                  </a:txBody>
                  <a:tcPr marT="60960" marB="60960"/>
                </a:tc>
              </a:tr>
              <a:tr h="46892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Maize</a:t>
                      </a:r>
                      <a:endParaRPr lang="en-IN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88</a:t>
                      </a:r>
                      <a:endParaRPr lang="en-IN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9.1</a:t>
                      </a:r>
                      <a:endParaRPr lang="en-IN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3.88</a:t>
                      </a:r>
                      <a:endParaRPr lang="en-IN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0.04</a:t>
                      </a:r>
                      <a:endParaRPr lang="en-IN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0.3</a:t>
                      </a:r>
                      <a:endParaRPr lang="en-IN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</a:t>
                      </a:r>
                      <a:endParaRPr lang="en-IN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15</a:t>
                      </a:r>
                      <a:endParaRPr lang="en-IN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300</a:t>
                      </a:r>
                      <a:endParaRPr lang="en-IN" sz="1800" dirty="0"/>
                    </a:p>
                  </a:txBody>
                  <a:tcPr marT="60960" marB="60960"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Barley</a:t>
                      </a:r>
                      <a:endParaRPr lang="en-IN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88</a:t>
                      </a:r>
                      <a:endParaRPr lang="en-IN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</a:t>
                      </a:r>
                      <a:endParaRPr lang="en-IN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3.67</a:t>
                      </a:r>
                      <a:endParaRPr lang="en-IN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0.06</a:t>
                      </a:r>
                      <a:endParaRPr lang="en-IN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0.04</a:t>
                      </a:r>
                      <a:endParaRPr lang="en-IN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</a:t>
                      </a:r>
                      <a:endParaRPr lang="en-IN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13</a:t>
                      </a:r>
                      <a:endParaRPr lang="en-IN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260</a:t>
                      </a:r>
                      <a:endParaRPr lang="en-IN" sz="1800" dirty="0"/>
                    </a:p>
                  </a:txBody>
                  <a:tcPr marT="60960" marB="60960"/>
                </a:tc>
              </a:tr>
              <a:tr h="4470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Wheat</a:t>
                      </a:r>
                      <a:endParaRPr lang="en-IN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88</a:t>
                      </a:r>
                      <a:endParaRPr lang="en-IN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14</a:t>
                      </a:r>
                      <a:endParaRPr lang="en-IN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3.83</a:t>
                      </a:r>
                      <a:endParaRPr lang="en-IN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0.05</a:t>
                      </a:r>
                      <a:endParaRPr lang="en-IN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0.43</a:t>
                      </a:r>
                      <a:endParaRPr lang="en-IN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26</a:t>
                      </a:r>
                      <a:endParaRPr lang="en-IN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14</a:t>
                      </a:r>
                      <a:endParaRPr lang="en-IN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364</a:t>
                      </a:r>
                      <a:endParaRPr lang="en-IN" sz="1800" dirty="0"/>
                    </a:p>
                  </a:txBody>
                  <a:tcPr marT="60960" marB="60960"/>
                </a:tc>
              </a:tr>
              <a:tr h="5482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Gram Husk</a:t>
                      </a:r>
                      <a:endParaRPr lang="en-IN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90</a:t>
                      </a:r>
                      <a:endParaRPr lang="en-IN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</a:t>
                      </a:r>
                      <a:endParaRPr lang="en-IN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3.7</a:t>
                      </a:r>
                      <a:endParaRPr lang="en-IN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0.15</a:t>
                      </a:r>
                      <a:endParaRPr lang="en-IN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0.35</a:t>
                      </a:r>
                      <a:endParaRPr lang="en-IN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6.5</a:t>
                      </a:r>
                      <a:endParaRPr lang="en-IN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25</a:t>
                      </a:r>
                      <a:endParaRPr lang="en-IN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163</a:t>
                      </a:r>
                      <a:endParaRPr lang="en-IN" sz="1800" dirty="0"/>
                    </a:p>
                  </a:txBody>
                  <a:tcPr marT="60960" marB="60960"/>
                </a:tc>
              </a:tr>
              <a:tr h="4500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Wheat Bran</a:t>
                      </a:r>
                      <a:endParaRPr lang="en-IN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89</a:t>
                      </a:r>
                      <a:endParaRPr lang="en-IN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</a:t>
                      </a:r>
                      <a:endParaRPr lang="en-IN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3.22</a:t>
                      </a:r>
                      <a:endParaRPr lang="en-IN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0.13</a:t>
                      </a:r>
                      <a:endParaRPr lang="en-IN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1.18</a:t>
                      </a:r>
                      <a:endParaRPr lang="en-IN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26</a:t>
                      </a:r>
                      <a:endParaRPr lang="en-IN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13</a:t>
                      </a:r>
                      <a:endParaRPr lang="en-IN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338</a:t>
                      </a:r>
                      <a:endParaRPr lang="en-IN" sz="1800" dirty="0"/>
                    </a:p>
                  </a:txBody>
                  <a:tcPr marT="60960" marB="60960"/>
                </a:tc>
              </a:tr>
              <a:tr h="52529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Mineral Mix</a:t>
                      </a:r>
                      <a:endParaRPr lang="en-IN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en-IN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en-IN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en-IN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en-IN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en-IN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1.5</a:t>
                      </a:r>
                      <a:endParaRPr lang="en-IN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en-IN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150</a:t>
                      </a:r>
                      <a:endParaRPr lang="en-IN" sz="1800" dirty="0"/>
                    </a:p>
                  </a:txBody>
                  <a:tcPr marT="60960" marB="60960"/>
                </a:tc>
              </a:tr>
              <a:tr h="447040">
                <a:tc gridSpan="6">
                  <a:txBody>
                    <a:bodyPr/>
                    <a:lstStyle/>
                    <a:p>
                      <a:r>
                        <a:rPr lang="en-US" sz="1800" dirty="0" err="1" smtClean="0"/>
                        <a:t>Labour</a:t>
                      </a:r>
                      <a:r>
                        <a:rPr lang="en-US" sz="1800" dirty="0" smtClean="0"/>
                        <a:t>,</a:t>
                      </a:r>
                      <a:r>
                        <a:rPr lang="en-US" sz="1800" baseline="0" dirty="0" smtClean="0"/>
                        <a:t> transportation cost &amp; profit to association</a:t>
                      </a:r>
                      <a:endParaRPr lang="en-IN" sz="1800" dirty="0"/>
                    </a:p>
                  </a:txBody>
                  <a:tcPr marT="60960" marB="60960"/>
                </a:tc>
                <a:tc hMerge="1">
                  <a:txBody>
                    <a:bodyPr/>
                    <a:lstStyle/>
                    <a:p>
                      <a:endParaRPr lang="en-IN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-----</a:t>
                      </a:r>
                      <a:endParaRPr lang="en-IN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en-IN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575</a:t>
                      </a:r>
                      <a:endParaRPr lang="en-IN" sz="1800" dirty="0"/>
                    </a:p>
                  </a:txBody>
                  <a:tcPr marT="60960" marB="60960"/>
                </a:tc>
              </a:tr>
              <a:tr h="447040">
                <a:tc gridSpan="6">
                  <a:txBody>
                    <a:bodyPr/>
                    <a:lstStyle/>
                    <a:p>
                      <a:r>
                        <a:rPr lang="en-US" sz="1800" b="1" dirty="0" smtClean="0"/>
                        <a:t>Total</a:t>
                      </a:r>
                      <a:endParaRPr lang="en-IN" sz="1800" b="1" dirty="0"/>
                    </a:p>
                  </a:txBody>
                  <a:tcPr marT="60960" marB="6096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100</a:t>
                      </a:r>
                      <a:endParaRPr lang="en-IN" sz="1800" b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en-IN" sz="1800" b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2000</a:t>
                      </a:r>
                      <a:endParaRPr lang="en-IN" sz="1800" b="1" dirty="0"/>
                    </a:p>
                  </a:txBody>
                  <a:tcPr marT="60960" marB="609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818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139136" cy="123414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Owners’ </a:t>
            </a:r>
            <a:r>
              <a:rPr lang="en-US" dirty="0">
                <a:latin typeface="Arial Black" panose="020B0A04020102020204" pitchFamily="34" charset="0"/>
              </a:rPr>
              <a:t>Observation after </a:t>
            </a:r>
            <a:r>
              <a:rPr lang="en-US" dirty="0" smtClean="0">
                <a:latin typeface="Arial Black" panose="020B0A04020102020204" pitchFamily="34" charset="0"/>
              </a:rPr>
              <a:t>piloting</a:t>
            </a:r>
            <a:endParaRPr lang="en-IN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715200" cy="4901140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Palatability has increased</a:t>
            </a:r>
            <a:endParaRPr lang="en-IN" dirty="0"/>
          </a:p>
          <a:p>
            <a:pPr lvl="0"/>
            <a:r>
              <a:rPr lang="en-US" dirty="0"/>
              <a:t>The animals </a:t>
            </a:r>
            <a:r>
              <a:rPr lang="en-US" dirty="0" smtClean="0"/>
              <a:t>are </a:t>
            </a:r>
            <a:r>
              <a:rPr lang="en-US" dirty="0"/>
              <a:t>more alert </a:t>
            </a:r>
            <a:r>
              <a:rPr lang="en-US" dirty="0" smtClean="0"/>
              <a:t>than </a:t>
            </a:r>
            <a:r>
              <a:rPr lang="en-US" dirty="0"/>
              <a:t>before</a:t>
            </a:r>
            <a:endParaRPr lang="en-IN" dirty="0"/>
          </a:p>
          <a:p>
            <a:r>
              <a:rPr lang="en-US" dirty="0"/>
              <a:t>The animals are </a:t>
            </a:r>
            <a:r>
              <a:rPr lang="en-US" dirty="0" smtClean="0"/>
              <a:t>alert </a:t>
            </a:r>
            <a:r>
              <a:rPr lang="en-US" dirty="0"/>
              <a:t>even after heavy work</a:t>
            </a:r>
            <a:endParaRPr lang="en-IN" dirty="0"/>
          </a:p>
          <a:p>
            <a:pPr lvl="0"/>
            <a:r>
              <a:rPr lang="en-US" dirty="0" smtClean="0"/>
              <a:t>The animals’ ability to cope with daily work has increased</a:t>
            </a:r>
            <a:endParaRPr lang="en-IN" dirty="0"/>
          </a:p>
          <a:p>
            <a:pPr lvl="0"/>
            <a:r>
              <a:rPr lang="en-US" dirty="0" smtClean="0"/>
              <a:t>Balanced feed costs less that earlier(INR 20 per kg of feed against INR 40 per kg of gram)</a:t>
            </a:r>
            <a:endParaRPr lang="en-IN" dirty="0"/>
          </a:p>
          <a:p>
            <a:pPr lvl="0"/>
            <a:r>
              <a:rPr lang="en-US" dirty="0" smtClean="0"/>
              <a:t>Animals’ body </a:t>
            </a:r>
            <a:r>
              <a:rPr lang="en-US" dirty="0"/>
              <a:t>condition </a:t>
            </a:r>
            <a:r>
              <a:rPr lang="en-US" dirty="0" smtClean="0"/>
              <a:t>has </a:t>
            </a:r>
            <a:r>
              <a:rPr lang="en-US" dirty="0"/>
              <a:t>begun to improve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0839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1333</TotalTime>
  <Words>617</Words>
  <Application>Microsoft Office PowerPoint</Application>
  <PresentationFormat>On-screen Show (4:3)</PresentationFormat>
  <Paragraphs>147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1_Office Theme</vt:lpstr>
      <vt:lpstr>Office Theme</vt:lpstr>
      <vt:lpstr> Formulation of Balanced feed for Working Equids under field conditions </vt:lpstr>
      <vt:lpstr>Contents of this Presentation</vt:lpstr>
      <vt:lpstr>Equine population in India (19th Livestock census 2012)</vt:lpstr>
      <vt:lpstr>About Brooke Hospital for Animals(BHA), India</vt:lpstr>
      <vt:lpstr>BHA’s Community Engagement Model</vt:lpstr>
      <vt:lpstr>Gaps in feeding of working equids</vt:lpstr>
      <vt:lpstr>Methods of Intervention</vt:lpstr>
      <vt:lpstr>Feed Formula for a working equid with 250 Kg body weight working for 4-8 hours/day</vt:lpstr>
      <vt:lpstr>Owners’ Observation after piloting</vt:lpstr>
      <vt:lpstr>The Association takes on the business</vt:lpstr>
      <vt:lpstr>Insights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Basil Hayes</dc:creator>
  <cp:lastModifiedBy>Jogen</cp:lastModifiedBy>
  <cp:revision>177</cp:revision>
  <dcterms:created xsi:type="dcterms:W3CDTF">2014-03-25T11:57:47Z</dcterms:created>
  <dcterms:modified xsi:type="dcterms:W3CDTF">2014-09-12T11:23:19Z</dcterms:modified>
</cp:coreProperties>
</file>