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Baza%20molekularna1\Wykresy-grudz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aza%20molekularna1\Wykresy-grudz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aza%20molekularna1\Wykresy-grudz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aza%20molekularna1\Wykresy-grudz%20201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Baza%20molekularna1\Wykresy-grudz%20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aza%20molekularna1\Wykresy-grudz%2020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aza%20molekularna1\Wykresy-grudz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4074788169406904E-2"/>
          <c:y val="3.524237712909984E-2"/>
          <c:w val="0.94592521748921998"/>
          <c:h val="0.85653105861767365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NTP!$A$5:$A$14</c:f>
              <c:strCache>
                <c:ptCount val="10"/>
                <c:pt idx="0">
                  <c:v>kontrola</c:v>
                </c:pt>
                <c:pt idx="1">
                  <c:v>MMP9</c:v>
                </c:pt>
                <c:pt idx="2">
                  <c:v>TIMP1</c:v>
                </c:pt>
                <c:pt idx="3">
                  <c:v>MMP2</c:v>
                </c:pt>
                <c:pt idx="4">
                  <c:v>TIMP2</c:v>
                </c:pt>
                <c:pt idx="5">
                  <c:v>MMP12</c:v>
                </c:pt>
                <c:pt idx="6">
                  <c:v>MMP14</c:v>
                </c:pt>
                <c:pt idx="7">
                  <c:v>IGF1R</c:v>
                </c:pt>
                <c:pt idx="8">
                  <c:v>TGF-b</c:v>
                </c:pt>
                <c:pt idx="9">
                  <c:v>IL-6</c:v>
                </c:pt>
              </c:strCache>
            </c:strRef>
          </c:cat>
          <c:val>
            <c:numRef>
              <c:f>NTP!$A$1:$J$1</c:f>
              <c:numCache>
                <c:formatCode>General</c:formatCode>
                <c:ptCount val="10"/>
                <c:pt idx="0">
                  <c:v>1</c:v>
                </c:pt>
                <c:pt idx="1">
                  <c:v>1.9500000000000004</c:v>
                </c:pt>
                <c:pt idx="2">
                  <c:v>3.21</c:v>
                </c:pt>
                <c:pt idx="3">
                  <c:v>3.8499999999999988</c:v>
                </c:pt>
                <c:pt idx="4">
                  <c:v>3.1</c:v>
                </c:pt>
                <c:pt idx="5">
                  <c:v>2.94</c:v>
                </c:pt>
                <c:pt idx="6">
                  <c:v>3.34</c:v>
                </c:pt>
                <c:pt idx="7">
                  <c:v>2.48</c:v>
                </c:pt>
                <c:pt idx="8">
                  <c:v>2.04</c:v>
                </c:pt>
                <c:pt idx="9">
                  <c:v>1.8</c:v>
                </c:pt>
              </c:numCache>
            </c:numRef>
          </c:val>
        </c:ser>
        <c:overlap val="100"/>
        <c:axId val="56151424"/>
        <c:axId val="56181888"/>
      </c:barChart>
      <c:catAx>
        <c:axId val="56151424"/>
        <c:scaling>
          <c:orientation val="minMax"/>
        </c:scaling>
        <c:delete val="1"/>
        <c:axPos val="b"/>
        <c:tickLblPos val="none"/>
        <c:crossAx val="56181888"/>
        <c:crosses val="autoZero"/>
        <c:auto val="1"/>
        <c:lblAlgn val="ctr"/>
        <c:lblOffset val="100"/>
      </c:catAx>
      <c:valAx>
        <c:axId val="56181888"/>
        <c:scaling>
          <c:orientation val="minMax"/>
          <c:max val="12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pl-PL" sz="1600"/>
            </a:pPr>
            <a:endParaRPr lang="en-US"/>
          </a:p>
        </c:txPr>
        <c:crossAx val="56151424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baseline="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1749514107281312E-2"/>
          <c:y val="2.7526309971797822E-2"/>
          <c:w val="0.94825048589271721"/>
          <c:h val="0.73698199183435409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</c:spPr>
          <c:cat>
            <c:strRef>
              <c:f>NTP!$A$37:$A$46</c:f>
              <c:strCache>
                <c:ptCount val="10"/>
                <c:pt idx="0">
                  <c:v>kontrola</c:v>
                </c:pt>
                <c:pt idx="1">
                  <c:v>MMP9</c:v>
                </c:pt>
                <c:pt idx="2">
                  <c:v>TIMP1</c:v>
                </c:pt>
                <c:pt idx="3">
                  <c:v>MMP2</c:v>
                </c:pt>
                <c:pt idx="4">
                  <c:v>TIMP2</c:v>
                </c:pt>
                <c:pt idx="5">
                  <c:v>MMP12</c:v>
                </c:pt>
                <c:pt idx="6">
                  <c:v>MMP14</c:v>
                </c:pt>
                <c:pt idx="7">
                  <c:v>IGF1R</c:v>
                </c:pt>
                <c:pt idx="8">
                  <c:v>TGF-b</c:v>
                </c:pt>
                <c:pt idx="9">
                  <c:v>IL-6</c:v>
                </c:pt>
              </c:strCache>
            </c:strRef>
          </c:cat>
          <c:val>
            <c:numRef>
              <c:f>NTP!$A$33:$J$33</c:f>
              <c:numCache>
                <c:formatCode>General</c:formatCode>
                <c:ptCount val="10"/>
                <c:pt idx="0">
                  <c:v>1</c:v>
                </c:pt>
                <c:pt idx="1">
                  <c:v>3.14</c:v>
                </c:pt>
                <c:pt idx="2">
                  <c:v>1.54</c:v>
                </c:pt>
                <c:pt idx="3">
                  <c:v>10.870000000000006</c:v>
                </c:pt>
                <c:pt idx="4">
                  <c:v>1.4</c:v>
                </c:pt>
                <c:pt idx="5">
                  <c:v>2.69</c:v>
                </c:pt>
                <c:pt idx="6">
                  <c:v>4.0199999999999996</c:v>
                </c:pt>
                <c:pt idx="7">
                  <c:v>2.8499999999999988</c:v>
                </c:pt>
                <c:pt idx="8">
                  <c:v>1.61</c:v>
                </c:pt>
                <c:pt idx="9">
                  <c:v>1.9800000000000026</c:v>
                </c:pt>
              </c:numCache>
            </c:numRef>
          </c:val>
        </c:ser>
        <c:overlap val="100"/>
        <c:axId val="56185600"/>
        <c:axId val="56187136"/>
      </c:barChart>
      <c:catAx>
        <c:axId val="56185600"/>
        <c:scaling>
          <c:orientation val="minMax"/>
        </c:scaling>
        <c:axPos val="b"/>
        <c:tickLblPos val="nextTo"/>
        <c:txPr>
          <a:bodyPr/>
          <a:lstStyle/>
          <a:p>
            <a:pPr>
              <a:defRPr lang="pl-PL" sz="1600" b="1" i="0" baseline="0"/>
            </a:pPr>
            <a:endParaRPr lang="en-US"/>
          </a:p>
        </c:txPr>
        <c:crossAx val="56187136"/>
        <c:crosses val="autoZero"/>
        <c:auto val="1"/>
        <c:lblAlgn val="ctr"/>
        <c:lblOffset val="100"/>
      </c:catAx>
      <c:valAx>
        <c:axId val="56187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pl-PL" sz="1600" baseline="0"/>
            </a:pPr>
            <a:endParaRPr lang="en-US"/>
          </a:p>
        </c:txPr>
        <c:crossAx val="5618560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plotArea>
      <c:layout>
        <c:manualLayout>
          <c:layoutTarget val="inner"/>
          <c:xMode val="edge"/>
          <c:yMode val="edge"/>
          <c:x val="7.8201937807114194E-2"/>
          <c:y val="8.0404049723398027E-2"/>
          <c:w val="0.92179810037175269"/>
          <c:h val="0.8019372068287387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</c:spPr>
          <c:cat>
            <c:strRef>
              <c:f>NAFLD!$A$8:$A$17</c:f>
              <c:strCache>
                <c:ptCount val="10"/>
                <c:pt idx="0">
                  <c:v>kontrola</c:v>
                </c:pt>
                <c:pt idx="1">
                  <c:v>MMP9</c:v>
                </c:pt>
                <c:pt idx="2">
                  <c:v>TIMP1</c:v>
                </c:pt>
                <c:pt idx="3">
                  <c:v>MMP2</c:v>
                </c:pt>
                <c:pt idx="4">
                  <c:v>TIMP2</c:v>
                </c:pt>
                <c:pt idx="5">
                  <c:v>MMP12</c:v>
                </c:pt>
                <c:pt idx="6">
                  <c:v>MMP14</c:v>
                </c:pt>
                <c:pt idx="7">
                  <c:v>IGF1R</c:v>
                </c:pt>
                <c:pt idx="8">
                  <c:v>TGF-b</c:v>
                </c:pt>
                <c:pt idx="9">
                  <c:v>IL-6</c:v>
                </c:pt>
              </c:strCache>
            </c:strRef>
          </c:cat>
          <c:val>
            <c:numRef>
              <c:f>NAFLD!$A$1:$J$1</c:f>
              <c:numCache>
                <c:formatCode>General</c:formatCode>
                <c:ptCount val="10"/>
                <c:pt idx="0">
                  <c:v>1</c:v>
                </c:pt>
                <c:pt idx="1">
                  <c:v>2.4299999999999997</c:v>
                </c:pt>
                <c:pt idx="2">
                  <c:v>1.45</c:v>
                </c:pt>
                <c:pt idx="3">
                  <c:v>1.9500000000000024</c:v>
                </c:pt>
                <c:pt idx="4">
                  <c:v>1.41</c:v>
                </c:pt>
                <c:pt idx="5">
                  <c:v>1.6500000000000001</c:v>
                </c:pt>
                <c:pt idx="6">
                  <c:v>0.56000000000000005</c:v>
                </c:pt>
                <c:pt idx="7">
                  <c:v>1.28</c:v>
                </c:pt>
                <c:pt idx="8">
                  <c:v>3.11</c:v>
                </c:pt>
                <c:pt idx="9">
                  <c:v>0.74000000000000121</c:v>
                </c:pt>
              </c:numCache>
            </c:numRef>
          </c:val>
        </c:ser>
        <c:axId val="58905344"/>
        <c:axId val="58906880"/>
      </c:barChart>
      <c:catAx>
        <c:axId val="58905344"/>
        <c:scaling>
          <c:orientation val="minMax"/>
        </c:scaling>
        <c:axPos val="b"/>
        <c:tickLblPos val="nextTo"/>
        <c:txPr>
          <a:bodyPr/>
          <a:lstStyle/>
          <a:p>
            <a:pPr>
              <a:defRPr lang="pl-PL" sz="1600" b="1"/>
            </a:pPr>
            <a:endParaRPr lang="en-US"/>
          </a:p>
        </c:txPr>
        <c:crossAx val="58906880"/>
        <c:crosses val="autoZero"/>
        <c:auto val="1"/>
        <c:lblAlgn val="ctr"/>
        <c:lblOffset val="100"/>
      </c:catAx>
      <c:valAx>
        <c:axId val="58906880"/>
        <c:scaling>
          <c:orientation val="minMax"/>
          <c:max val="12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pl-PL" sz="1600"/>
            </a:pPr>
            <a:endParaRPr lang="en-US"/>
          </a:p>
        </c:txPr>
        <c:crossAx val="58905344"/>
        <c:crosses val="autoZero"/>
        <c:crossBetween val="between"/>
        <c:majorUnit val="2"/>
      </c:valAx>
      <c:spPr>
        <a:noFill/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5.3750569394223423E-2"/>
          <c:y val="8.0614201299703842E-2"/>
          <c:w val="0.8884805399325062"/>
          <c:h val="0.79822506561679785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cat>
            <c:strRef>
              <c:f>OTYłość!$A$7:$A$16</c:f>
              <c:strCache>
                <c:ptCount val="10"/>
                <c:pt idx="0">
                  <c:v>kontrola</c:v>
                </c:pt>
                <c:pt idx="1">
                  <c:v>MMP9</c:v>
                </c:pt>
                <c:pt idx="2">
                  <c:v>TIMP1</c:v>
                </c:pt>
                <c:pt idx="3">
                  <c:v>MMP2</c:v>
                </c:pt>
                <c:pt idx="4">
                  <c:v>TIMP2</c:v>
                </c:pt>
                <c:pt idx="5">
                  <c:v>MMP12</c:v>
                </c:pt>
                <c:pt idx="6">
                  <c:v>MMP14</c:v>
                </c:pt>
                <c:pt idx="7">
                  <c:v>IGF1R</c:v>
                </c:pt>
                <c:pt idx="8">
                  <c:v>TGF-b</c:v>
                </c:pt>
                <c:pt idx="9">
                  <c:v>IL-6</c:v>
                </c:pt>
              </c:strCache>
            </c:strRef>
          </c:cat>
          <c:val>
            <c:numRef>
              <c:f>OTYłość!$A$1:$J$1</c:f>
              <c:numCache>
                <c:formatCode>General</c:formatCode>
                <c:ptCount val="10"/>
                <c:pt idx="0">
                  <c:v>1</c:v>
                </c:pt>
                <c:pt idx="1">
                  <c:v>5.0599999999999996</c:v>
                </c:pt>
                <c:pt idx="2">
                  <c:v>1.61</c:v>
                </c:pt>
                <c:pt idx="3">
                  <c:v>0.62000000000000122</c:v>
                </c:pt>
                <c:pt idx="4">
                  <c:v>1.56</c:v>
                </c:pt>
                <c:pt idx="5">
                  <c:v>1.35</c:v>
                </c:pt>
                <c:pt idx="6">
                  <c:v>1.9800000000000026</c:v>
                </c:pt>
                <c:pt idx="7">
                  <c:v>1.76</c:v>
                </c:pt>
                <c:pt idx="8">
                  <c:v>1.1700000000000021</c:v>
                </c:pt>
                <c:pt idx="9">
                  <c:v>0.77000000000000135</c:v>
                </c:pt>
              </c:numCache>
            </c:numRef>
          </c:val>
        </c:ser>
        <c:axId val="59753984"/>
        <c:axId val="59755520"/>
      </c:barChart>
      <c:catAx>
        <c:axId val="597539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pl-PL" sz="1600" b="1"/>
            </a:pPr>
            <a:endParaRPr lang="en-US"/>
          </a:p>
        </c:txPr>
        <c:crossAx val="59755520"/>
        <c:crosses val="autoZero"/>
        <c:auto val="1"/>
        <c:lblAlgn val="ctr"/>
        <c:lblOffset val="100"/>
      </c:catAx>
      <c:valAx>
        <c:axId val="59755520"/>
        <c:scaling>
          <c:orientation val="minMax"/>
          <c:max val="12"/>
        </c:scaling>
        <c:axPos val="l"/>
        <c:majorGridlines/>
        <c:numFmt formatCode="General" sourceLinked="1"/>
        <c:tickLblPos val="nextTo"/>
        <c:spPr>
          <a:noFill/>
        </c:spPr>
        <c:txPr>
          <a:bodyPr/>
          <a:lstStyle/>
          <a:p>
            <a:pPr>
              <a:defRPr lang="pl-PL" sz="1600"/>
            </a:pPr>
            <a:endParaRPr lang="en-US"/>
          </a:p>
        </c:txPr>
        <c:crossAx val="59753984"/>
        <c:crosses val="autoZero"/>
        <c:crossBetween val="between"/>
        <c:majorUnit val="2"/>
      </c:valAx>
      <c:spPr>
        <a:ln w="25400">
          <a:noFill/>
        </a:ln>
      </c:spPr>
    </c:plotArea>
    <c:plotVisOnly val="1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4074788169406904E-2"/>
          <c:y val="3.5242377129099847E-2"/>
          <c:w val="0.94592521748922043"/>
          <c:h val="0.85653105861767365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NTP!$A$5:$A$14</c:f>
              <c:strCache>
                <c:ptCount val="10"/>
                <c:pt idx="0">
                  <c:v>kontrola</c:v>
                </c:pt>
                <c:pt idx="1">
                  <c:v>MMP9</c:v>
                </c:pt>
                <c:pt idx="2">
                  <c:v>TIMP1</c:v>
                </c:pt>
                <c:pt idx="3">
                  <c:v>MMP2</c:v>
                </c:pt>
                <c:pt idx="4">
                  <c:v>TIMP2</c:v>
                </c:pt>
                <c:pt idx="5">
                  <c:v>MMP12</c:v>
                </c:pt>
                <c:pt idx="6">
                  <c:v>MMP14</c:v>
                </c:pt>
                <c:pt idx="7">
                  <c:v>IGF1R</c:v>
                </c:pt>
                <c:pt idx="8">
                  <c:v>TGF-b</c:v>
                </c:pt>
                <c:pt idx="9">
                  <c:v>IL-6</c:v>
                </c:pt>
              </c:strCache>
            </c:strRef>
          </c:cat>
          <c:val>
            <c:numRef>
              <c:f>NTP!$A$1:$J$1</c:f>
              <c:numCache>
                <c:formatCode>General</c:formatCode>
                <c:ptCount val="10"/>
                <c:pt idx="0">
                  <c:v>1</c:v>
                </c:pt>
                <c:pt idx="1">
                  <c:v>1.9500000000000026</c:v>
                </c:pt>
                <c:pt idx="2">
                  <c:v>3.21</c:v>
                </c:pt>
                <c:pt idx="3">
                  <c:v>3.8499999999999988</c:v>
                </c:pt>
                <c:pt idx="4">
                  <c:v>3.1</c:v>
                </c:pt>
                <c:pt idx="5">
                  <c:v>2.94</c:v>
                </c:pt>
                <c:pt idx="6">
                  <c:v>3.34</c:v>
                </c:pt>
                <c:pt idx="7">
                  <c:v>2.48</c:v>
                </c:pt>
                <c:pt idx="8">
                  <c:v>2.04</c:v>
                </c:pt>
                <c:pt idx="9">
                  <c:v>1.8</c:v>
                </c:pt>
              </c:numCache>
            </c:numRef>
          </c:val>
        </c:ser>
        <c:overlap val="100"/>
        <c:axId val="59798272"/>
        <c:axId val="59799808"/>
      </c:barChart>
      <c:catAx>
        <c:axId val="59798272"/>
        <c:scaling>
          <c:orientation val="minMax"/>
        </c:scaling>
        <c:delete val="1"/>
        <c:axPos val="b"/>
        <c:tickLblPos val="none"/>
        <c:crossAx val="59799808"/>
        <c:crosses val="autoZero"/>
        <c:auto val="1"/>
        <c:lblAlgn val="ctr"/>
        <c:lblOffset val="100"/>
      </c:catAx>
      <c:valAx>
        <c:axId val="59799808"/>
        <c:scaling>
          <c:orientation val="minMax"/>
          <c:max val="12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pl-PL" sz="1600"/>
            </a:pPr>
            <a:endParaRPr lang="en-US"/>
          </a:p>
        </c:txPr>
        <c:crossAx val="59798272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baseline="0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1749443298570695E-2"/>
          <c:y val="6.1028758242548213E-2"/>
          <c:w val="0.94825048589271699"/>
          <c:h val="0.73698199183435409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</c:spPr>
          <c:cat>
            <c:strRef>
              <c:f>NTP!$A$37:$A$46</c:f>
              <c:strCache>
                <c:ptCount val="10"/>
                <c:pt idx="0">
                  <c:v>kontrola</c:v>
                </c:pt>
                <c:pt idx="1">
                  <c:v>MMP9</c:v>
                </c:pt>
                <c:pt idx="2">
                  <c:v>TIMP1</c:v>
                </c:pt>
                <c:pt idx="3">
                  <c:v>MMP2</c:v>
                </c:pt>
                <c:pt idx="4">
                  <c:v>TIMP2</c:v>
                </c:pt>
                <c:pt idx="5">
                  <c:v>MMP12</c:v>
                </c:pt>
                <c:pt idx="6">
                  <c:v>MMP14</c:v>
                </c:pt>
                <c:pt idx="7">
                  <c:v>IGF1R</c:v>
                </c:pt>
                <c:pt idx="8">
                  <c:v>TGF-b</c:v>
                </c:pt>
                <c:pt idx="9">
                  <c:v>IL-6</c:v>
                </c:pt>
              </c:strCache>
            </c:strRef>
          </c:cat>
          <c:val>
            <c:numRef>
              <c:f>NTP!$A$33:$J$33</c:f>
              <c:numCache>
                <c:formatCode>General</c:formatCode>
                <c:ptCount val="10"/>
                <c:pt idx="0">
                  <c:v>1</c:v>
                </c:pt>
                <c:pt idx="1">
                  <c:v>3.14</c:v>
                </c:pt>
                <c:pt idx="2">
                  <c:v>1.54</c:v>
                </c:pt>
                <c:pt idx="3">
                  <c:v>10.870000000000006</c:v>
                </c:pt>
                <c:pt idx="4">
                  <c:v>1.4</c:v>
                </c:pt>
                <c:pt idx="5">
                  <c:v>2.69</c:v>
                </c:pt>
                <c:pt idx="6">
                  <c:v>4.0199999999999996</c:v>
                </c:pt>
                <c:pt idx="7">
                  <c:v>2.8499999999999988</c:v>
                </c:pt>
                <c:pt idx="8">
                  <c:v>1.61</c:v>
                </c:pt>
                <c:pt idx="9">
                  <c:v>1.9800000000000031</c:v>
                </c:pt>
              </c:numCache>
            </c:numRef>
          </c:val>
        </c:ser>
        <c:overlap val="100"/>
        <c:axId val="59822080"/>
        <c:axId val="59824768"/>
      </c:barChart>
      <c:catAx>
        <c:axId val="598220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pl-PL" sz="1600" b="1" i="0" baseline="0"/>
            </a:pPr>
            <a:endParaRPr lang="en-US"/>
          </a:p>
        </c:txPr>
        <c:crossAx val="59824768"/>
        <c:crosses val="autoZero"/>
        <c:auto val="1"/>
        <c:lblAlgn val="ctr"/>
        <c:lblOffset val="100"/>
      </c:catAx>
      <c:valAx>
        <c:axId val="598247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pl-PL" sz="1600" baseline="0"/>
            </a:pPr>
            <a:endParaRPr lang="en-US"/>
          </a:p>
        </c:txPr>
        <c:crossAx val="59822080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5.0754649314850152E-2"/>
          <c:y val="8.0614231268989464E-2"/>
          <c:w val="0.91515823638643357"/>
          <c:h val="0.7320866257915787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cat>
            <c:strRef>
              <c:f>OTYłość!$A$7:$A$16</c:f>
              <c:strCache>
                <c:ptCount val="10"/>
                <c:pt idx="0">
                  <c:v>kontrola</c:v>
                </c:pt>
                <c:pt idx="1">
                  <c:v>MMP9</c:v>
                </c:pt>
                <c:pt idx="2">
                  <c:v>TIMP1</c:v>
                </c:pt>
                <c:pt idx="3">
                  <c:v>MMP2</c:v>
                </c:pt>
                <c:pt idx="4">
                  <c:v>TIMP2</c:v>
                </c:pt>
                <c:pt idx="5">
                  <c:v>MMP12</c:v>
                </c:pt>
                <c:pt idx="6">
                  <c:v>MMP14</c:v>
                </c:pt>
                <c:pt idx="7">
                  <c:v>IGF1R</c:v>
                </c:pt>
                <c:pt idx="8">
                  <c:v>TGF-b</c:v>
                </c:pt>
                <c:pt idx="9">
                  <c:v>IL-6</c:v>
                </c:pt>
              </c:strCache>
            </c:strRef>
          </c:cat>
          <c:val>
            <c:numRef>
              <c:f>OTYłość!$A$1:$J$1</c:f>
              <c:numCache>
                <c:formatCode>General</c:formatCode>
                <c:ptCount val="10"/>
                <c:pt idx="0">
                  <c:v>1</c:v>
                </c:pt>
                <c:pt idx="1">
                  <c:v>5.0599999999999996</c:v>
                </c:pt>
                <c:pt idx="2">
                  <c:v>1.61</c:v>
                </c:pt>
                <c:pt idx="3">
                  <c:v>0.62000000000000144</c:v>
                </c:pt>
                <c:pt idx="4">
                  <c:v>1.56</c:v>
                </c:pt>
                <c:pt idx="5">
                  <c:v>1.35</c:v>
                </c:pt>
                <c:pt idx="6">
                  <c:v>1.9800000000000031</c:v>
                </c:pt>
                <c:pt idx="7">
                  <c:v>1.76</c:v>
                </c:pt>
                <c:pt idx="8">
                  <c:v>1.1700000000000021</c:v>
                </c:pt>
                <c:pt idx="9">
                  <c:v>0.77000000000000168</c:v>
                </c:pt>
              </c:numCache>
            </c:numRef>
          </c:val>
        </c:ser>
        <c:axId val="59878016"/>
        <c:axId val="59892096"/>
      </c:barChart>
      <c:catAx>
        <c:axId val="59878016"/>
        <c:scaling>
          <c:orientation val="minMax"/>
        </c:scaling>
        <c:axPos val="b"/>
        <c:tickLblPos val="nextTo"/>
        <c:txPr>
          <a:bodyPr/>
          <a:lstStyle/>
          <a:p>
            <a:pPr>
              <a:defRPr lang="pl-PL" sz="1600" b="1"/>
            </a:pPr>
            <a:endParaRPr lang="en-US"/>
          </a:p>
        </c:txPr>
        <c:crossAx val="59892096"/>
        <c:crosses val="autoZero"/>
        <c:auto val="1"/>
        <c:lblAlgn val="ctr"/>
        <c:lblOffset val="100"/>
      </c:catAx>
      <c:valAx>
        <c:axId val="59892096"/>
        <c:scaling>
          <c:orientation val="minMax"/>
          <c:max val="12"/>
        </c:scaling>
        <c:axPos val="l"/>
        <c:majorGridlines/>
        <c:numFmt formatCode="General" sourceLinked="1"/>
        <c:tickLblPos val="nextTo"/>
        <c:spPr>
          <a:noFill/>
        </c:spPr>
        <c:txPr>
          <a:bodyPr/>
          <a:lstStyle/>
          <a:p>
            <a:pPr>
              <a:defRPr lang="pl-PL" sz="1600"/>
            </a:pPr>
            <a:endParaRPr lang="en-US"/>
          </a:p>
        </c:txPr>
        <c:crossAx val="59878016"/>
        <c:crosses val="autoZero"/>
        <c:crossBetween val="between"/>
        <c:majorUnit val="2"/>
      </c:valAx>
      <c:spPr>
        <a:ln w="25400">
          <a:noFill/>
        </a:ln>
      </c:spPr>
    </c:plotArea>
    <c:plotVisOnly val="1"/>
  </c:chart>
  <c:spPr>
    <a:solidFill>
      <a:schemeClr val="bg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0.02311</cdr:x>
      <cdr:y>0.14247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0" y="0"/>
          <a:ext cx="1847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pl-PL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0.02311</cdr:x>
      <cdr:y>0.14247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0" y="0"/>
          <a:ext cx="1847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pl-PL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D287-303E-4397-B88B-50EC1D19972D}" type="datetimeFigureOut">
              <a:rPr lang="pl-PL" smtClean="0"/>
              <a:pPr/>
              <a:t>2014-09-28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14D4-3EDD-4CF0-8092-ABDBCF38DA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D287-303E-4397-B88B-50EC1D19972D}" type="datetimeFigureOut">
              <a:rPr lang="pl-PL" smtClean="0"/>
              <a:pPr/>
              <a:t>2014-09-28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14D4-3EDD-4CF0-8092-ABDBCF38DA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D287-303E-4397-B88B-50EC1D19972D}" type="datetimeFigureOut">
              <a:rPr lang="pl-PL" smtClean="0"/>
              <a:pPr/>
              <a:t>2014-09-28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14D4-3EDD-4CF0-8092-ABDBCF38DA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D287-303E-4397-B88B-50EC1D19972D}" type="datetimeFigureOut">
              <a:rPr lang="pl-PL" smtClean="0"/>
              <a:pPr/>
              <a:t>2014-09-28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14D4-3EDD-4CF0-8092-ABDBCF38DA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D287-303E-4397-B88B-50EC1D19972D}" type="datetimeFigureOut">
              <a:rPr lang="pl-PL" smtClean="0"/>
              <a:pPr/>
              <a:t>2014-09-28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14D4-3EDD-4CF0-8092-ABDBCF38DA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D287-303E-4397-B88B-50EC1D19972D}" type="datetimeFigureOut">
              <a:rPr lang="pl-PL" smtClean="0"/>
              <a:pPr/>
              <a:t>2014-09-28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14D4-3EDD-4CF0-8092-ABDBCF38DA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D287-303E-4397-B88B-50EC1D19972D}" type="datetimeFigureOut">
              <a:rPr lang="pl-PL" smtClean="0"/>
              <a:pPr/>
              <a:t>2014-09-28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14D4-3EDD-4CF0-8092-ABDBCF38DA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D287-303E-4397-B88B-50EC1D19972D}" type="datetimeFigureOut">
              <a:rPr lang="pl-PL" smtClean="0"/>
              <a:pPr/>
              <a:t>2014-09-28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14D4-3EDD-4CF0-8092-ABDBCF38DA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D287-303E-4397-B88B-50EC1D19972D}" type="datetimeFigureOut">
              <a:rPr lang="pl-PL" smtClean="0"/>
              <a:pPr/>
              <a:t>2014-09-28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14D4-3EDD-4CF0-8092-ABDBCF38DA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D287-303E-4397-B88B-50EC1D19972D}" type="datetimeFigureOut">
              <a:rPr lang="pl-PL" smtClean="0"/>
              <a:pPr/>
              <a:t>2014-09-28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14D4-3EDD-4CF0-8092-ABDBCF38DA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D287-303E-4397-B88B-50EC1D19972D}" type="datetimeFigureOut">
              <a:rPr lang="pl-PL" smtClean="0"/>
              <a:pPr/>
              <a:t>2014-09-28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14D4-3EDD-4CF0-8092-ABDBCF38DA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D287-303E-4397-B88B-50EC1D19972D}" type="datetimeFigureOut">
              <a:rPr lang="pl-PL" smtClean="0"/>
              <a:pPr/>
              <a:t>2014-09-28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714D4-3EDD-4CF0-8092-ABDBCF38DAF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erj.ersjournals.com/content/40/3/766/F1.expansi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1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91680" y="3789040"/>
            <a:ext cx="53691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 smtClean="0"/>
              <a:t>Joanna Trojanek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Dept. of </a:t>
            </a:r>
            <a:r>
              <a:rPr lang="pl-PL" sz="2000" dirty="0" err="1" smtClean="0"/>
              <a:t>Microbiology</a:t>
            </a:r>
            <a:r>
              <a:rPr lang="pl-PL" sz="2000" dirty="0" smtClean="0"/>
              <a:t> &amp; </a:t>
            </a:r>
            <a:r>
              <a:rPr lang="pl-PL" sz="2000" dirty="0" err="1" smtClean="0"/>
              <a:t>Clinical</a:t>
            </a:r>
            <a:r>
              <a:rPr lang="pl-PL" sz="2000" dirty="0" smtClean="0"/>
              <a:t> </a:t>
            </a:r>
            <a:r>
              <a:rPr lang="pl-PL" sz="2000" dirty="0" err="1" smtClean="0"/>
              <a:t>Immunology</a:t>
            </a:r>
            <a:endParaRPr lang="pl-PL" sz="2000" dirty="0" smtClean="0"/>
          </a:p>
          <a:p>
            <a:pPr algn="ctr"/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Children’s</a:t>
            </a:r>
            <a:r>
              <a:rPr lang="pl-PL" sz="2000" dirty="0" smtClean="0"/>
              <a:t> </a:t>
            </a:r>
            <a:r>
              <a:rPr lang="pl-PL" sz="2000" dirty="0" err="1" smtClean="0"/>
              <a:t>Memorial</a:t>
            </a:r>
            <a:r>
              <a:rPr lang="pl-PL" sz="2000" dirty="0" smtClean="0"/>
              <a:t> Health </a:t>
            </a:r>
            <a:r>
              <a:rPr lang="pl-PL" sz="2000" dirty="0" err="1" smtClean="0"/>
              <a:t>Institute</a:t>
            </a:r>
            <a:r>
              <a:rPr lang="pl-PL" sz="2000" dirty="0" smtClean="0"/>
              <a:t>, Warsaw</a:t>
            </a: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755576" y="620688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err="1" smtClean="0"/>
              <a:t>Metalloproteinases</a:t>
            </a:r>
            <a:r>
              <a:rPr lang="pl-PL" sz="3200" dirty="0" smtClean="0"/>
              <a:t> and </a:t>
            </a:r>
            <a:r>
              <a:rPr lang="pl-PL" sz="3200" dirty="0" err="1" smtClean="0"/>
              <a:t>their</a:t>
            </a:r>
            <a:r>
              <a:rPr lang="pl-PL" sz="3200" dirty="0" smtClean="0"/>
              <a:t> </a:t>
            </a:r>
            <a:r>
              <a:rPr lang="pl-PL" sz="3200" dirty="0" err="1" smtClean="0"/>
              <a:t>inhibitors</a:t>
            </a:r>
            <a:r>
              <a:rPr lang="pl-PL" sz="3200" dirty="0" smtClean="0"/>
              <a:t> </a:t>
            </a:r>
            <a:r>
              <a:rPr lang="pl-PL" sz="3200" dirty="0" err="1" smtClean="0"/>
              <a:t>gene</a:t>
            </a:r>
            <a:r>
              <a:rPr lang="pl-PL" sz="3200" dirty="0" smtClean="0"/>
              <a:t> </a:t>
            </a:r>
            <a:r>
              <a:rPr lang="pl-PL" sz="3200" dirty="0" err="1" smtClean="0"/>
              <a:t>expression</a:t>
            </a:r>
            <a:r>
              <a:rPr lang="pl-PL" sz="3200" dirty="0" smtClean="0"/>
              <a:t> </a:t>
            </a:r>
            <a:r>
              <a:rPr lang="pl-PL" sz="3200" dirty="0" err="1" smtClean="0"/>
              <a:t>profiles</a:t>
            </a:r>
            <a:r>
              <a:rPr lang="pl-PL" sz="3200" dirty="0" smtClean="0"/>
              <a:t> </a:t>
            </a:r>
            <a:r>
              <a:rPr lang="pl-PL" sz="3200" dirty="0" err="1" smtClean="0"/>
              <a:t>in</a:t>
            </a:r>
            <a:r>
              <a:rPr lang="pl-PL" sz="3200" dirty="0" smtClean="0"/>
              <a:t> </a:t>
            </a:r>
            <a:r>
              <a:rPr lang="pl-PL" sz="3200" dirty="0" err="1" smtClean="0"/>
              <a:t>leukocytes</a:t>
            </a:r>
            <a:r>
              <a:rPr lang="pl-PL" sz="3200" dirty="0" smtClean="0"/>
              <a:t> of </a:t>
            </a:r>
            <a:r>
              <a:rPr lang="pl-PL" sz="3200" dirty="0" err="1" smtClean="0"/>
              <a:t>primary</a:t>
            </a:r>
            <a:r>
              <a:rPr lang="pl-PL" sz="3200" dirty="0" smtClean="0"/>
              <a:t> </a:t>
            </a:r>
            <a:r>
              <a:rPr lang="pl-PL" sz="3200" dirty="0" err="1" smtClean="0"/>
              <a:t>hypertension</a:t>
            </a:r>
            <a:r>
              <a:rPr lang="pl-PL" sz="3200" dirty="0" smtClean="0"/>
              <a:t> (PH), </a:t>
            </a:r>
            <a:r>
              <a:rPr lang="pl-PL" sz="3200" dirty="0" err="1" smtClean="0"/>
              <a:t>non-alcoholic</a:t>
            </a:r>
            <a:r>
              <a:rPr lang="pl-PL" sz="3200" dirty="0" smtClean="0"/>
              <a:t> </a:t>
            </a:r>
            <a:r>
              <a:rPr lang="pl-PL" sz="3200" dirty="0" err="1" smtClean="0"/>
              <a:t>fatty</a:t>
            </a:r>
            <a:r>
              <a:rPr lang="pl-PL" sz="3200" dirty="0" smtClean="0"/>
              <a:t> </a:t>
            </a:r>
            <a:r>
              <a:rPr lang="pl-PL" sz="3200" dirty="0" err="1" smtClean="0"/>
              <a:t>liver</a:t>
            </a:r>
            <a:r>
              <a:rPr lang="pl-PL" sz="3200" dirty="0" smtClean="0"/>
              <a:t> </a:t>
            </a:r>
            <a:r>
              <a:rPr lang="pl-PL" sz="3200" dirty="0" err="1" smtClean="0"/>
              <a:t>disease</a:t>
            </a:r>
            <a:r>
              <a:rPr lang="pl-PL" sz="3200" dirty="0" smtClean="0"/>
              <a:t> (NAFLD), and </a:t>
            </a:r>
            <a:r>
              <a:rPr lang="pl-PL" sz="3200" dirty="0" err="1" smtClean="0"/>
              <a:t>obese</a:t>
            </a:r>
            <a:r>
              <a:rPr lang="pl-PL" sz="3200" dirty="0" smtClean="0"/>
              <a:t> </a:t>
            </a:r>
            <a:r>
              <a:rPr lang="pl-PL" sz="3200" dirty="0" err="1" smtClean="0"/>
              <a:t>children</a:t>
            </a:r>
            <a:r>
              <a:rPr lang="pl-PL" sz="3200" dirty="0" smtClean="0"/>
              <a:t>. 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404664"/>
            <a:ext cx="588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Tissue</a:t>
            </a:r>
            <a:r>
              <a:rPr lang="pl-PL" sz="2400" dirty="0" smtClean="0"/>
              <a:t> inhibitor of metalloproteinases - </a:t>
            </a:r>
            <a:r>
              <a:rPr lang="pl-PL" sz="2400" dirty="0" err="1" smtClean="0"/>
              <a:t>TIMPs</a:t>
            </a: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899592" y="1476067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 </a:t>
            </a:r>
            <a:r>
              <a:rPr lang="en-US" sz="2000" dirty="0" smtClean="0"/>
              <a:t>ensure a balance of MMPs / TIMPs</a:t>
            </a:r>
            <a:endParaRPr lang="pl-PL" sz="2000" dirty="0" smtClean="0"/>
          </a:p>
          <a:p>
            <a:endParaRPr lang="pl-PL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  inhibit excessive degradation of ECM </a:t>
            </a:r>
            <a:endParaRPr lang="pl-PL" sz="2000" dirty="0" smtClean="0"/>
          </a:p>
          <a:p>
            <a:pPr>
              <a:buFont typeface="Wingdings" pitchFamily="2" charset="2"/>
              <a:buChar char="Ø"/>
            </a:pPr>
            <a:endParaRPr lang="pl-PL" sz="2000" dirty="0" smtClean="0"/>
          </a:p>
          <a:p>
            <a:pPr>
              <a:buFont typeface="Wingdings" pitchFamily="2" charset="2"/>
              <a:buChar char="Ø"/>
            </a:pPr>
            <a:r>
              <a:rPr lang="pl-PL" sz="2000" dirty="0" smtClean="0"/>
              <a:t> </a:t>
            </a:r>
            <a:r>
              <a:rPr lang="en-US" sz="2000" dirty="0" smtClean="0"/>
              <a:t>form a coordination bond stable and reversible </a:t>
            </a:r>
            <a:r>
              <a:rPr lang="pl-PL" sz="2000" dirty="0" smtClean="0"/>
              <a:t> </a:t>
            </a:r>
            <a:r>
              <a:rPr lang="en-US" sz="2000" dirty="0" smtClean="0"/>
              <a:t>MMP in a </a:t>
            </a:r>
            <a:endParaRPr lang="pl-PL" sz="2000" dirty="0" smtClean="0"/>
          </a:p>
          <a:p>
            <a:r>
              <a:rPr lang="pl-PL" sz="2000" dirty="0" smtClean="0"/>
              <a:t>     s</a:t>
            </a:r>
            <a:r>
              <a:rPr lang="en-US" sz="2000" dirty="0" err="1" smtClean="0"/>
              <a:t>toichiometric</a:t>
            </a:r>
            <a:r>
              <a:rPr lang="en-US" sz="2000" dirty="0" smtClean="0"/>
              <a:t> ratio of 1: 1 or 2: 2 </a:t>
            </a:r>
            <a:endParaRPr lang="pl-PL" sz="2000" dirty="0" smtClean="0"/>
          </a:p>
          <a:p>
            <a:pPr>
              <a:buFont typeface="Wingdings" pitchFamily="2" charset="2"/>
              <a:buChar char="Ø"/>
            </a:pPr>
            <a:endParaRPr lang="pl-PL" sz="2000" dirty="0" smtClean="0"/>
          </a:p>
          <a:p>
            <a:pPr>
              <a:buFont typeface="Wingdings" pitchFamily="2" charset="2"/>
              <a:buChar char="Ø"/>
            </a:pPr>
            <a:r>
              <a:rPr lang="pl-PL" sz="2000" dirty="0" smtClean="0"/>
              <a:t> </a:t>
            </a:r>
            <a:r>
              <a:rPr lang="en-US" sz="2000" dirty="0" smtClean="0"/>
              <a:t>blocking access of substrate to the catalytic site of MMPs </a:t>
            </a:r>
            <a:endParaRPr lang="pl-PL" sz="2000" dirty="0" smtClean="0"/>
          </a:p>
          <a:p>
            <a:pPr>
              <a:buFont typeface="Wingdings" pitchFamily="2" charset="2"/>
              <a:buChar char="Ø"/>
            </a:pPr>
            <a:endParaRPr lang="pl-PL" sz="2000" dirty="0" smtClean="0"/>
          </a:p>
          <a:p>
            <a:pPr>
              <a:buFont typeface="Wingdings" pitchFamily="2" charset="2"/>
              <a:buChar char="Ø"/>
            </a:pPr>
            <a:r>
              <a:rPr lang="pl-PL" sz="2000" dirty="0" smtClean="0"/>
              <a:t> f</a:t>
            </a:r>
            <a:r>
              <a:rPr lang="en-US" sz="2000" dirty="0" smtClean="0"/>
              <a:t>our types of the vertebrate </a:t>
            </a:r>
            <a:endParaRPr lang="pl-PL" sz="2000" dirty="0" smtClean="0"/>
          </a:p>
          <a:p>
            <a:pPr>
              <a:buFont typeface="Wingdings" pitchFamily="2" charset="2"/>
              <a:buChar char="Ø"/>
            </a:pPr>
            <a:endParaRPr lang="pl-PL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involved in all processes of development and tissue remodeling </a:t>
            </a:r>
            <a:endParaRPr lang="pl-PL" sz="2000" dirty="0" smtClean="0"/>
          </a:p>
          <a:p>
            <a:pPr>
              <a:buFont typeface="Wingdings" pitchFamily="2" charset="2"/>
              <a:buChar char="Ø"/>
            </a:pPr>
            <a:endParaRPr lang="pl-PL" sz="2000" dirty="0" smtClean="0"/>
          </a:p>
          <a:p>
            <a:pPr>
              <a:buFont typeface="Wingdings" pitchFamily="2" charset="2"/>
              <a:buChar char="Ø"/>
            </a:pPr>
            <a:r>
              <a:rPr lang="pl-PL" sz="2000" dirty="0" smtClean="0"/>
              <a:t> </a:t>
            </a:r>
            <a:r>
              <a:rPr lang="en-US" sz="2000" dirty="0" smtClean="0"/>
              <a:t>in pathological processes disturbed balance </a:t>
            </a:r>
            <a:r>
              <a:rPr lang="pl-PL" sz="2000" dirty="0" smtClean="0"/>
              <a:t>of </a:t>
            </a:r>
            <a:r>
              <a:rPr lang="en-US" sz="2000" dirty="0" smtClean="0"/>
              <a:t>MMPs / TIMPs</a:t>
            </a:r>
            <a:endParaRPr lang="en-US" sz="2000" dirty="0"/>
          </a:p>
        </p:txBody>
      </p:sp>
      <p:sp>
        <p:nvSpPr>
          <p:cNvPr id="4" name="Trójkąt równoramienny 3"/>
          <p:cNvSpPr/>
          <p:nvPr/>
        </p:nvSpPr>
        <p:spPr>
          <a:xfrm>
            <a:off x="6786578" y="1643050"/>
            <a:ext cx="357190" cy="357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6000760" y="1428736"/>
            <a:ext cx="178595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 rot="20811682">
            <a:off x="5848267" y="1503421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MMPs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 rot="20620807">
            <a:off x="7212286" y="1202359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TIMPs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2400" dirty="0" err="1" smtClean="0">
                <a:latin typeface="Calibri" pitchFamily="34" charset="0"/>
              </a:rPr>
              <a:t>Classification</a:t>
            </a:r>
            <a:r>
              <a:rPr lang="pl-PL" altLang="pl-PL" sz="2400" dirty="0" smtClean="0">
                <a:latin typeface="Calibri" pitchFamily="34" charset="0"/>
              </a:rPr>
              <a:t> of </a:t>
            </a:r>
            <a:r>
              <a:rPr lang="pl-PL" altLang="pl-PL" sz="2400" dirty="0" err="1" smtClean="0">
                <a:latin typeface="Calibri" pitchFamily="34" charset="0"/>
              </a:rPr>
              <a:t>children’s</a:t>
            </a:r>
            <a:r>
              <a:rPr lang="pl-PL" altLang="pl-PL" sz="2400" dirty="0" smtClean="0">
                <a:latin typeface="Calibri" pitchFamily="34" charset="0"/>
              </a:rPr>
              <a:t> </a:t>
            </a:r>
            <a:r>
              <a:rPr lang="pl-PL" altLang="pl-PL" sz="2400" dirty="0" err="1" smtClean="0">
                <a:latin typeface="Calibri" pitchFamily="34" charset="0"/>
              </a:rPr>
              <a:t>blood</a:t>
            </a:r>
            <a:r>
              <a:rPr lang="pl-PL" altLang="pl-PL" sz="2400" dirty="0" smtClean="0">
                <a:latin typeface="Calibri" pitchFamily="34" charset="0"/>
              </a:rPr>
              <a:t> </a:t>
            </a:r>
            <a:r>
              <a:rPr lang="pl-PL" altLang="pl-PL" sz="2400" dirty="0" err="1" smtClean="0">
                <a:latin typeface="Calibri" pitchFamily="34" charset="0"/>
              </a:rPr>
              <a:t>pressure</a:t>
            </a:r>
            <a:r>
              <a:rPr lang="pl-PL" altLang="pl-PL" sz="2400" dirty="0" smtClean="0">
                <a:latin typeface="Calibri" pitchFamily="34" charset="0"/>
              </a:rPr>
              <a:t> </a:t>
            </a:r>
            <a:r>
              <a:rPr lang="pl-PL" altLang="pl-PL" sz="2400" dirty="0" err="1" smtClean="0">
                <a:latin typeface="Calibri" pitchFamily="34" charset="0"/>
              </a:rPr>
              <a:t>level</a:t>
            </a:r>
            <a:endParaRPr lang="en-GB" altLang="pl-PL" sz="2400" dirty="0">
              <a:latin typeface="Calibri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292600"/>
            <a:ext cx="914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pl-PL" altLang="pl-PL" sz="2400" dirty="0">
              <a:latin typeface="Tahoma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1559" y="1268760"/>
          <a:ext cx="7632849" cy="4881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/>
                <a:gridCol w="2544283"/>
                <a:gridCol w="2544283"/>
              </a:tblGrid>
              <a:tr h="953661">
                <a:tc>
                  <a:txBody>
                    <a:bodyPr/>
                    <a:lstStyle/>
                    <a:p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95366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pl-PL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Normal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blood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pressure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&lt; 90 cc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     </a:t>
                      </a:r>
                    </a:p>
                    <a:p>
                      <a:r>
                        <a:rPr lang="pl-PL" dirty="0" smtClean="0"/>
                        <a:t>      &lt; 120              &lt; 80</a:t>
                      </a:r>
                      <a:endParaRPr lang="pl-PL" dirty="0"/>
                    </a:p>
                  </a:txBody>
                  <a:tcPr/>
                </a:tc>
              </a:tr>
              <a:tr h="953661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dirty="0" err="1" smtClean="0"/>
                        <a:t>Prehypertension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&gt; 90 cc and &lt; 95 cc</a:t>
                      </a:r>
                    </a:p>
                    <a:p>
                      <a:r>
                        <a:rPr lang="pl-PL" sz="1600" dirty="0" smtClean="0"/>
                        <a:t>(</a:t>
                      </a:r>
                      <a:r>
                        <a:rPr lang="pl-PL" sz="1600" dirty="0" err="1" smtClean="0"/>
                        <a:t>always</a:t>
                      </a:r>
                      <a:r>
                        <a:rPr lang="pl-PL" sz="1600" dirty="0" smtClean="0"/>
                        <a:t> ≥ 120/80 </a:t>
                      </a:r>
                      <a:r>
                        <a:rPr lang="pl-PL" sz="1600" dirty="0" err="1" smtClean="0"/>
                        <a:t>mmHg</a:t>
                      </a:r>
                      <a:endParaRPr lang="pl-PL" sz="1600" dirty="0" smtClean="0"/>
                    </a:p>
                    <a:p>
                      <a:r>
                        <a:rPr lang="pl-PL" sz="1600" dirty="0" err="1" smtClean="0"/>
                        <a:t>even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if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it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dirty="0" err="1" smtClean="0"/>
                        <a:t>corresponds</a:t>
                      </a:r>
                      <a:r>
                        <a:rPr lang="pl-PL" sz="1600" dirty="0" smtClean="0"/>
                        <a:t> to &lt;90 cc </a:t>
                      </a:r>
                      <a:r>
                        <a:rPr lang="pl-PL" sz="1600" dirty="0" err="1" smtClean="0"/>
                        <a:t>values</a:t>
                      </a:r>
                      <a:r>
                        <a:rPr lang="pl-PL" sz="1600" dirty="0" smtClean="0"/>
                        <a:t>)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  </a:t>
                      </a:r>
                    </a:p>
                    <a:p>
                      <a:r>
                        <a:rPr lang="pl-PL" dirty="0" smtClean="0"/>
                        <a:t>     120-139          80-89     </a:t>
                      </a:r>
                      <a:endParaRPr lang="pl-PL" dirty="0"/>
                    </a:p>
                  </a:txBody>
                  <a:tcPr/>
                </a:tc>
              </a:tr>
              <a:tr h="953661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Stage</a:t>
                      </a:r>
                      <a:r>
                        <a:rPr lang="pl-PL" dirty="0" smtClean="0"/>
                        <a:t> I </a:t>
                      </a:r>
                      <a:r>
                        <a:rPr lang="pl-PL" dirty="0" err="1" smtClean="0"/>
                        <a:t>hypertension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≥ 95 cc +</a:t>
                      </a:r>
                      <a:r>
                        <a:rPr lang="pl-PL" baseline="0" dirty="0" smtClean="0"/>
                        <a:t> 5 </a:t>
                      </a:r>
                      <a:r>
                        <a:rPr lang="pl-PL" baseline="0" dirty="0" err="1" smtClean="0"/>
                        <a:t>mmHg</a:t>
                      </a:r>
                      <a:r>
                        <a:rPr lang="pl-PL" baseline="0" dirty="0" smtClean="0"/>
                        <a:t> &gt; 99 cc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     140-159        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 90-99</a:t>
                      </a:r>
                      <a:endParaRPr lang="pl-PL" dirty="0"/>
                    </a:p>
                  </a:txBody>
                  <a:tcPr/>
                </a:tc>
              </a:tr>
              <a:tr h="953661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Stage</a:t>
                      </a:r>
                      <a:r>
                        <a:rPr lang="pl-PL" baseline="0" dirty="0" smtClean="0"/>
                        <a:t> II </a:t>
                      </a:r>
                      <a:r>
                        <a:rPr lang="pl-PL" baseline="0" dirty="0" err="1" smtClean="0"/>
                        <a:t>hypertension</a:t>
                      </a:r>
                      <a:r>
                        <a:rPr lang="pl-PL" baseline="0" dirty="0" smtClean="0"/>
                        <a:t>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≥ 99 cc +</a:t>
                      </a:r>
                      <a:r>
                        <a:rPr lang="pl-PL" baseline="0" dirty="0" smtClean="0"/>
                        <a:t> 5 </a:t>
                      </a:r>
                      <a:r>
                        <a:rPr lang="pl-PL" baseline="0" dirty="0" err="1" smtClean="0"/>
                        <a:t>mmHg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       &gt; 160 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            &gt;100         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827584" y="1556792"/>
            <a:ext cx="1405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Classification</a:t>
            </a:r>
            <a:endParaRPr lang="pl-PL" dirty="0" smtClean="0"/>
          </a:p>
          <a:p>
            <a:r>
              <a:rPr lang="pl-PL" dirty="0" smtClean="0"/>
              <a:t>     (USA)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275856" y="1628800"/>
            <a:ext cx="243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Children</a:t>
            </a:r>
            <a:r>
              <a:rPr lang="pl-PL" sz="1600" dirty="0" smtClean="0"/>
              <a:t> (</a:t>
            </a:r>
            <a:r>
              <a:rPr lang="pl-PL" sz="1600" dirty="0" err="1" smtClean="0"/>
              <a:t>percentile</a:t>
            </a:r>
            <a:r>
              <a:rPr lang="pl-PL" sz="1600" dirty="0" smtClean="0"/>
              <a:t> </a:t>
            </a:r>
            <a:r>
              <a:rPr lang="pl-PL" sz="1600" dirty="0" err="1" smtClean="0"/>
              <a:t>values</a:t>
            </a:r>
            <a:endParaRPr lang="pl-PL" sz="1600" dirty="0" smtClean="0"/>
          </a:p>
          <a:p>
            <a:r>
              <a:rPr lang="pl-PL" sz="1600" dirty="0" smtClean="0"/>
              <a:t>of </a:t>
            </a:r>
            <a:r>
              <a:rPr lang="pl-PL" sz="1600" dirty="0" err="1" smtClean="0"/>
              <a:t>systolic</a:t>
            </a:r>
            <a:r>
              <a:rPr lang="pl-PL" sz="1600" dirty="0" smtClean="0"/>
              <a:t> and/</a:t>
            </a:r>
            <a:r>
              <a:rPr lang="pl-PL" sz="1600" dirty="0" err="1" smtClean="0"/>
              <a:t>or</a:t>
            </a:r>
            <a:r>
              <a:rPr lang="pl-PL" sz="1600" dirty="0" smtClean="0"/>
              <a:t> </a:t>
            </a:r>
            <a:r>
              <a:rPr lang="pl-PL" sz="1600" dirty="0" err="1" smtClean="0"/>
              <a:t>diastolic</a:t>
            </a:r>
            <a:r>
              <a:rPr lang="pl-PL" sz="1600" dirty="0" smtClean="0"/>
              <a:t>)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940152" y="1630541"/>
            <a:ext cx="2178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</a:t>
            </a:r>
            <a:r>
              <a:rPr lang="pl-PL" dirty="0" err="1" smtClean="0"/>
              <a:t>Adults</a:t>
            </a:r>
            <a:r>
              <a:rPr lang="pl-PL" dirty="0" smtClean="0"/>
              <a:t> [</a:t>
            </a:r>
            <a:r>
              <a:rPr lang="pl-PL" dirty="0" err="1" smtClean="0"/>
              <a:t>mmHg</a:t>
            </a:r>
            <a:r>
              <a:rPr lang="pl-PL" dirty="0" smtClean="0"/>
              <a:t>]</a:t>
            </a:r>
          </a:p>
          <a:p>
            <a:r>
              <a:rPr lang="pl-PL" dirty="0" err="1" smtClean="0"/>
              <a:t>systolic</a:t>
            </a:r>
            <a:r>
              <a:rPr lang="pl-PL" dirty="0" smtClean="0"/>
              <a:t>          </a:t>
            </a:r>
            <a:r>
              <a:rPr lang="pl-PL" dirty="0" err="1" smtClean="0"/>
              <a:t>diastolic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58" y="326330"/>
            <a:ext cx="8910638" cy="591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5580063" y="6453188"/>
            <a:ext cx="35099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600" i="1" dirty="0">
                <a:latin typeface="+mn-lt"/>
              </a:rPr>
              <a:t>Litwin M et al. </a:t>
            </a:r>
            <a:r>
              <a:rPr lang="pl-PL" sz="1600" i="1" dirty="0" err="1">
                <a:latin typeface="+mn-lt"/>
              </a:rPr>
              <a:t>Curr</a:t>
            </a:r>
            <a:r>
              <a:rPr lang="pl-PL" sz="1600" i="1" dirty="0">
                <a:latin typeface="+mn-lt"/>
              </a:rPr>
              <a:t> </a:t>
            </a:r>
            <a:r>
              <a:rPr lang="pl-PL" sz="1600" i="1" dirty="0" err="1">
                <a:latin typeface="+mn-lt"/>
              </a:rPr>
              <a:t>Hypertens</a:t>
            </a:r>
            <a:r>
              <a:rPr lang="pl-PL" sz="1600" i="1" dirty="0">
                <a:latin typeface="+mn-lt"/>
              </a:rPr>
              <a:t> Rep 2013</a:t>
            </a:r>
          </a:p>
        </p:txBody>
      </p:sp>
      <p:sp>
        <p:nvSpPr>
          <p:cNvPr id="4" name="Elipsa 3"/>
          <p:cNvSpPr/>
          <p:nvPr/>
        </p:nvSpPr>
        <p:spPr>
          <a:xfrm>
            <a:off x="4932363" y="2276872"/>
            <a:ext cx="2592387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Immune</a:t>
            </a: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activation</a:t>
            </a: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children</a:t>
            </a: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</a:t>
            </a: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primary</a:t>
            </a: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hypertension</a:t>
            </a: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pl-PL" alt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association</a:t>
            </a: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</a:t>
            </a: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metabolic</a:t>
            </a: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abnormalities</a:t>
            </a: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pl-PL" alt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visceral</a:t>
            </a: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obesity</a:t>
            </a:r>
            <a:endParaRPr kumimoji="0" lang="en-GB" alt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9750" y="1844675"/>
            <a:ext cx="1192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>
                <a:solidFill>
                  <a:srgbClr val="FF3300"/>
                </a:solidFill>
                <a:latin typeface="Tahoma" pitchFamily="34" charset="0"/>
              </a:rPr>
              <a:t>p = 0.006</a:t>
            </a:r>
            <a:endParaRPr lang="en-GB" altLang="pl-PL">
              <a:solidFill>
                <a:srgbClr val="FF3300"/>
              </a:solidFill>
              <a:latin typeface="Tahom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341438"/>
            <a:ext cx="2195736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163"/>
            <a:ext cx="255428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8313" y="4508500"/>
            <a:ext cx="127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>
                <a:solidFill>
                  <a:srgbClr val="FF3300"/>
                </a:solidFill>
              </a:rPr>
              <a:t>p = 0.0001</a:t>
            </a:r>
          </a:p>
          <a:p>
            <a:r>
              <a:rPr lang="pl-PL" altLang="pl-PL">
                <a:solidFill>
                  <a:srgbClr val="FF3300"/>
                </a:solidFill>
              </a:rPr>
              <a:t>r = 0.479</a:t>
            </a:r>
            <a:endParaRPr lang="en-GB" altLang="pl-PL">
              <a:solidFill>
                <a:srgbClr val="FF3300"/>
              </a:solidFill>
            </a:endParaRPr>
          </a:p>
          <a:p>
            <a:endParaRPr lang="pl-PL" altLang="pl-PL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627312" y="1628775"/>
            <a:ext cx="352886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dirty="0" err="1">
                <a:latin typeface="Calibri" pitchFamily="34" charset="0"/>
              </a:rPr>
              <a:t>Increased</a:t>
            </a:r>
            <a:r>
              <a:rPr lang="pl-PL" altLang="pl-PL" sz="2000" dirty="0">
                <a:latin typeface="Calibri" pitchFamily="34" charset="0"/>
              </a:rPr>
              <a:t> serum </a:t>
            </a:r>
            <a:r>
              <a:rPr lang="pl-PL" altLang="pl-PL" sz="2000" dirty="0" err="1" smtClean="0">
                <a:latin typeface="Calibri" pitchFamily="34" charset="0"/>
              </a:rPr>
              <a:t>concentrations</a:t>
            </a:r>
            <a:r>
              <a:rPr lang="pl-PL" altLang="pl-PL" sz="2000" dirty="0" smtClean="0">
                <a:latin typeface="Calibri" pitchFamily="34" charset="0"/>
              </a:rPr>
              <a:t> of MIP-1</a:t>
            </a:r>
            <a:r>
              <a:rPr lang="el-GR" altLang="pl-PL" sz="2000" dirty="0">
                <a:latin typeface="Calibri" pitchFamily="34" charset="0"/>
              </a:rPr>
              <a:t>β</a:t>
            </a:r>
            <a:r>
              <a:rPr lang="pl-PL" altLang="pl-PL" sz="2000" dirty="0">
                <a:latin typeface="Calibri" pitchFamily="34" charset="0"/>
              </a:rPr>
              <a:t> and RANTES </a:t>
            </a:r>
            <a:r>
              <a:rPr lang="pl-PL" altLang="pl-PL" sz="2000" dirty="0" smtClean="0">
                <a:latin typeface="Calibri" pitchFamily="34" charset="0"/>
              </a:rPr>
              <a:t>of </a:t>
            </a:r>
            <a:r>
              <a:rPr lang="pl-PL" altLang="pl-PL" sz="2000" dirty="0" err="1" smtClean="0">
                <a:latin typeface="Calibri" pitchFamily="34" charset="0"/>
              </a:rPr>
              <a:t>hypertensive</a:t>
            </a:r>
            <a:r>
              <a:rPr lang="pl-PL" altLang="pl-PL" sz="2000" dirty="0" smtClean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children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in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comparison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with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normotensive</a:t>
            </a:r>
            <a:r>
              <a:rPr lang="pl-PL" altLang="pl-PL" sz="2000" dirty="0">
                <a:latin typeface="Calibri" pitchFamily="34" charset="0"/>
              </a:rPr>
              <a:t> controls</a:t>
            </a:r>
          </a:p>
          <a:p>
            <a:endParaRPr lang="pl-PL" altLang="pl-PL" sz="2000" dirty="0">
              <a:latin typeface="Calibri" pitchFamily="34" charset="0"/>
            </a:endParaRPr>
          </a:p>
          <a:p>
            <a:r>
              <a:rPr lang="pl-PL" altLang="pl-PL" sz="2000" dirty="0" err="1">
                <a:latin typeface="Calibri" pitchFamily="34" charset="0"/>
              </a:rPr>
              <a:t>The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greater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number</a:t>
            </a:r>
            <a:r>
              <a:rPr lang="pl-PL" altLang="pl-PL" sz="2000" dirty="0">
                <a:latin typeface="Calibri" pitchFamily="34" charset="0"/>
              </a:rPr>
              <a:t> of </a:t>
            </a:r>
            <a:r>
              <a:rPr lang="pl-PL" altLang="pl-PL" sz="2000" dirty="0" err="1">
                <a:latin typeface="Calibri" pitchFamily="34" charset="0"/>
              </a:rPr>
              <a:t>metabolic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abnormalities</a:t>
            </a:r>
            <a:r>
              <a:rPr lang="pl-PL" altLang="pl-PL" sz="2000" dirty="0">
                <a:latin typeface="Calibri" pitchFamily="34" charset="0"/>
              </a:rPr>
              <a:t>, </a:t>
            </a:r>
            <a:r>
              <a:rPr lang="pl-PL" altLang="pl-PL" sz="2000" dirty="0" err="1">
                <a:latin typeface="Calibri" pitchFamily="34" charset="0"/>
              </a:rPr>
              <a:t>the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greater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immune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activity</a:t>
            </a:r>
            <a:r>
              <a:rPr lang="pl-PL" altLang="pl-PL" sz="2000" dirty="0">
                <a:latin typeface="Calibri" pitchFamily="34" charset="0"/>
              </a:rPr>
              <a:t>.</a:t>
            </a:r>
          </a:p>
          <a:p>
            <a:endParaRPr lang="pl-PL" altLang="pl-PL" sz="2000" dirty="0">
              <a:latin typeface="Calibri" pitchFamily="34" charset="0"/>
            </a:endParaRPr>
          </a:p>
          <a:p>
            <a:r>
              <a:rPr lang="pl-PL" altLang="pl-PL" sz="2000" dirty="0" err="1">
                <a:latin typeface="Calibri" pitchFamily="34" charset="0"/>
              </a:rPr>
              <a:t>The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greater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immune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activity</a:t>
            </a:r>
            <a:r>
              <a:rPr lang="pl-PL" altLang="pl-PL" sz="2000" dirty="0">
                <a:latin typeface="Calibri" pitchFamily="34" charset="0"/>
              </a:rPr>
              <a:t>, </a:t>
            </a:r>
            <a:r>
              <a:rPr lang="pl-PL" altLang="pl-PL" sz="2000" dirty="0" err="1">
                <a:latin typeface="Calibri" pitchFamily="34" charset="0"/>
              </a:rPr>
              <a:t>the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greater</a:t>
            </a:r>
            <a:r>
              <a:rPr lang="pl-PL" altLang="pl-PL" sz="2000" dirty="0">
                <a:latin typeface="Calibri" pitchFamily="34" charset="0"/>
              </a:rPr>
              <a:t> </a:t>
            </a:r>
            <a:r>
              <a:rPr lang="pl-PL" altLang="pl-PL" sz="2000" dirty="0" err="1">
                <a:latin typeface="Calibri" pitchFamily="34" charset="0"/>
              </a:rPr>
              <a:t>cIMT</a:t>
            </a:r>
            <a:r>
              <a:rPr lang="pl-PL" altLang="pl-PL" sz="2000" dirty="0">
                <a:latin typeface="Calibri" pitchFamily="34" charset="0"/>
              </a:rPr>
              <a:t>. </a:t>
            </a:r>
            <a:r>
              <a:rPr lang="en-US" altLang="pl-PL" sz="2000" dirty="0">
                <a:latin typeface="Calibri" pitchFamily="34" charset="0"/>
              </a:rPr>
              <a:t> </a:t>
            </a:r>
            <a:endParaRPr lang="pl-PL" altLang="pl-PL" sz="2000" i="1" dirty="0"/>
          </a:p>
          <a:p>
            <a:r>
              <a:rPr lang="pl-PL" altLang="pl-PL" sz="1600" i="1" dirty="0">
                <a:latin typeface="Calibri" pitchFamily="34" charset="0"/>
              </a:rPr>
              <a:t> </a:t>
            </a:r>
          </a:p>
          <a:p>
            <a:r>
              <a:rPr lang="pl-PL" altLang="pl-PL" sz="1600" i="1" dirty="0">
                <a:latin typeface="Calibri" pitchFamily="34" charset="0"/>
              </a:rPr>
              <a:t> </a:t>
            </a:r>
            <a:r>
              <a:rPr lang="pl-PL" altLang="pl-PL" sz="1200" i="1" dirty="0">
                <a:latin typeface="Calibri" pitchFamily="34" charset="0"/>
              </a:rPr>
              <a:t>Litwin M et al. </a:t>
            </a:r>
            <a:r>
              <a:rPr lang="pl-PL" altLang="pl-PL" sz="1200" i="1" dirty="0" err="1">
                <a:latin typeface="Calibri" pitchFamily="34" charset="0"/>
              </a:rPr>
              <a:t>Pediatr</a:t>
            </a:r>
            <a:r>
              <a:rPr lang="pl-PL" altLang="pl-PL" sz="1200" i="1" dirty="0">
                <a:latin typeface="Calibri" pitchFamily="34" charset="0"/>
              </a:rPr>
              <a:t> </a:t>
            </a:r>
            <a:r>
              <a:rPr lang="pl-PL" altLang="pl-PL" sz="1200" i="1" dirty="0" err="1">
                <a:latin typeface="Calibri" pitchFamily="34" charset="0"/>
              </a:rPr>
              <a:t>Nephrol</a:t>
            </a:r>
            <a:r>
              <a:rPr lang="pl-PL" altLang="pl-PL" sz="1200" i="1" dirty="0">
                <a:latin typeface="Calibri" pitchFamily="34" charset="0"/>
              </a:rPr>
              <a:t> 2010; 25: 1711-8</a:t>
            </a:r>
            <a:endParaRPr lang="en-US" altLang="pl-PL" sz="1200" dirty="0">
              <a:latin typeface="Calibri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45188" y="2133600"/>
            <a:ext cx="3198812" cy="3313113"/>
          </a:xfrm>
          <a:prstGeom prst="rect">
            <a:avLst/>
          </a:prstGeom>
          <a:noFill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667625" y="292417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>
                <a:solidFill>
                  <a:srgbClr val="FF0000"/>
                </a:solidFill>
              </a:rPr>
              <a:t>p = 0.007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08038" y="143192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>
                <a:solidFill>
                  <a:srgbClr val="FF0000"/>
                </a:solidFill>
              </a:rPr>
              <a:t>p = 0.006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57200" y="562670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Evidences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MMPs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TIMPs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implications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hypertensions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9248" y="2104256"/>
            <a:ext cx="6491064" cy="25488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Remodeling of arterial wall structure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organ damage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Interactions with RAAS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Plasma/serum level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Implication in other metabolic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99592" y="4859868"/>
            <a:ext cx="54707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200" dirty="0" err="1" smtClean="0">
                <a:solidFill>
                  <a:srgbClr val="FF0000"/>
                </a:solidFill>
              </a:rPr>
              <a:t>Fold</a:t>
            </a:r>
            <a:r>
              <a:rPr lang="pl-PL" sz="2200" dirty="0" smtClean="0">
                <a:solidFill>
                  <a:srgbClr val="FF0000"/>
                </a:solidFill>
              </a:rPr>
              <a:t> </a:t>
            </a:r>
            <a:r>
              <a:rPr lang="pl-PL" sz="2200" dirty="0" err="1" smtClean="0">
                <a:solidFill>
                  <a:srgbClr val="FF0000"/>
                </a:solidFill>
              </a:rPr>
              <a:t>change</a:t>
            </a:r>
            <a:r>
              <a:rPr lang="pl-PL" sz="2200" dirty="0" smtClean="0">
                <a:solidFill>
                  <a:srgbClr val="FF0000"/>
                </a:solidFill>
              </a:rPr>
              <a:t> </a:t>
            </a:r>
            <a:r>
              <a:rPr lang="pl-PL" sz="2200" dirty="0" err="1" smtClean="0">
                <a:solidFill>
                  <a:srgbClr val="FF0000"/>
                </a:solidFill>
              </a:rPr>
              <a:t>mRNA</a:t>
            </a:r>
            <a:r>
              <a:rPr lang="pl-PL" sz="2200" dirty="0" smtClean="0">
                <a:solidFill>
                  <a:srgbClr val="FF0000"/>
                </a:solidFill>
              </a:rPr>
              <a:t> </a:t>
            </a:r>
            <a:r>
              <a:rPr lang="pl-PL" sz="2200" dirty="0" err="1" smtClean="0">
                <a:solidFill>
                  <a:srgbClr val="FF0000"/>
                </a:solidFill>
              </a:rPr>
              <a:t>level</a:t>
            </a:r>
            <a:r>
              <a:rPr lang="pl-PL" sz="2200" dirty="0" smtClean="0">
                <a:solidFill>
                  <a:srgbClr val="FF0000"/>
                </a:solidFill>
              </a:rPr>
              <a:t> </a:t>
            </a:r>
            <a:r>
              <a:rPr lang="pl-PL" sz="2200" dirty="0" err="1" smtClean="0">
                <a:solidFill>
                  <a:srgbClr val="FF0000"/>
                </a:solidFill>
              </a:rPr>
              <a:t>in</a:t>
            </a:r>
            <a:r>
              <a:rPr lang="pl-PL" sz="2200" dirty="0" smtClean="0">
                <a:solidFill>
                  <a:srgbClr val="FF0000"/>
                </a:solidFill>
              </a:rPr>
              <a:t> PH </a:t>
            </a:r>
            <a:r>
              <a:rPr lang="pl-PL" sz="2200" dirty="0" err="1" smtClean="0">
                <a:solidFill>
                  <a:srgbClr val="FF0000"/>
                </a:solidFill>
              </a:rPr>
              <a:t>leukocytes</a:t>
            </a:r>
            <a:r>
              <a:rPr lang="pl-PL" sz="2200" dirty="0" smtClean="0">
                <a:solidFill>
                  <a:srgbClr val="FF0000"/>
                </a:solidFill>
              </a:rPr>
              <a:t>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1–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5351503" cy="54006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771800" y="6309320"/>
            <a:ext cx="2854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dirty="0" err="1" smtClean="0"/>
              <a:t>Chelladurai</a:t>
            </a:r>
            <a:r>
              <a:rPr lang="pl-PL" sz="1400" i="1" dirty="0" smtClean="0"/>
              <a:t> P. et </a:t>
            </a:r>
            <a:r>
              <a:rPr lang="pl-PL" sz="1400" i="1" dirty="0" err="1" smtClean="0"/>
              <a:t>al.Eur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Respir</a:t>
            </a:r>
            <a:r>
              <a:rPr lang="pl-PL" sz="1400" i="1" dirty="0" smtClean="0"/>
              <a:t> J, 2012</a:t>
            </a:r>
            <a:endParaRPr lang="pl-PL" sz="14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332656"/>
            <a:ext cx="7916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Arterial</a:t>
            </a:r>
            <a:r>
              <a:rPr lang="pl-PL" sz="2400" dirty="0" smtClean="0"/>
              <a:t> </a:t>
            </a:r>
            <a:r>
              <a:rPr lang="pl-PL" sz="2400" dirty="0" err="1" smtClean="0"/>
              <a:t>wall</a:t>
            </a:r>
            <a:r>
              <a:rPr lang="pl-PL" sz="2400" dirty="0" smtClean="0"/>
              <a:t> </a:t>
            </a:r>
            <a:r>
              <a:rPr lang="pl-PL" sz="2400" dirty="0" err="1" smtClean="0"/>
              <a:t>structure</a:t>
            </a:r>
            <a:r>
              <a:rPr lang="pl-PL" sz="2400" dirty="0" smtClean="0"/>
              <a:t> and </a:t>
            </a:r>
            <a:r>
              <a:rPr lang="pl-PL" sz="2400" dirty="0" err="1" smtClean="0"/>
              <a:t>its</a:t>
            </a:r>
            <a:r>
              <a:rPr lang="pl-PL" sz="2400" dirty="0" smtClean="0"/>
              <a:t> </a:t>
            </a:r>
            <a:r>
              <a:rPr lang="pl-PL" sz="2400" dirty="0" err="1" smtClean="0"/>
              <a:t>extracellular</a:t>
            </a:r>
            <a:r>
              <a:rPr lang="pl-PL" sz="2400" dirty="0" smtClean="0"/>
              <a:t> </a:t>
            </a:r>
            <a:r>
              <a:rPr lang="pl-PL" sz="2400" dirty="0" err="1" smtClean="0"/>
              <a:t>matrix</a:t>
            </a:r>
            <a:r>
              <a:rPr lang="pl-PL" sz="2400" dirty="0" smtClean="0"/>
              <a:t> </a:t>
            </a:r>
            <a:r>
              <a:rPr lang="pl-PL" sz="2400" dirty="0" err="1" smtClean="0"/>
              <a:t>components</a:t>
            </a:r>
            <a:endParaRPr lang="pl-PL" sz="2400" dirty="0"/>
          </a:p>
        </p:txBody>
      </p:sp>
      <p:pic>
        <p:nvPicPr>
          <p:cNvPr id="5" name="Picture 2" descr="http://upload.wikimedia.org/wikipedia/commons/4/49/Calcificatio_atherosclerot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80728"/>
            <a:ext cx="2643206" cy="1609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ajpcell.physiology.org/content/ajpcell/292/1/C82/F4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785" y="548680"/>
            <a:ext cx="7125591" cy="525658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796136" y="625879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/>
              <a:t>Mehta PK et al. </a:t>
            </a:r>
            <a:r>
              <a:rPr lang="pl-PL" sz="1600" i="1" dirty="0" err="1" smtClean="0"/>
              <a:t>Am</a:t>
            </a:r>
            <a:r>
              <a:rPr lang="pl-PL" sz="1600" i="1" dirty="0" smtClean="0"/>
              <a:t> J </a:t>
            </a:r>
            <a:r>
              <a:rPr lang="pl-PL" sz="1600" i="1" dirty="0" err="1" smtClean="0"/>
              <a:t>Cell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Physiol</a:t>
            </a:r>
            <a:r>
              <a:rPr lang="pl-PL" sz="1600" i="1" dirty="0" smtClean="0"/>
              <a:t> </a:t>
            </a:r>
            <a:endParaRPr lang="pl-PL" sz="1600" i="1" dirty="0"/>
          </a:p>
        </p:txBody>
      </p:sp>
      <p:sp>
        <p:nvSpPr>
          <p:cNvPr id="4" name="Elipsa 3"/>
          <p:cNvSpPr/>
          <p:nvPr/>
        </p:nvSpPr>
        <p:spPr>
          <a:xfrm>
            <a:off x="4067944" y="5229200"/>
            <a:ext cx="2592288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83968" y="1844824"/>
            <a:ext cx="1872208" cy="244827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Genes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expression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peripheral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blood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leukocytes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23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hypertensive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adolescents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(15 </a:t>
            </a:r>
            <a:r>
              <a:rPr kumimoji="0" lang="en-US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±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2.1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yrs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)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before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and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after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6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mts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of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non-pharmacological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treatment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–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comparison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with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normotensive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control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group (n = 23).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Normalization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to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constitutive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genes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expression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in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PBLs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  <a:b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endParaRPr kumimoji="0" lang="en-US" alt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8" y="1916832"/>
            <a:ext cx="88963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08538" y="1196752"/>
            <a:ext cx="4392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1600" i="1" dirty="0"/>
              <a:t>Litwin M &amp; Michalkiewicz J, </a:t>
            </a:r>
            <a:r>
              <a:rPr lang="pl-PL" altLang="pl-PL" sz="1600" i="1" dirty="0" err="1"/>
              <a:t>Hypertension</a:t>
            </a:r>
            <a:r>
              <a:rPr lang="pl-PL" altLang="pl-PL" sz="1600" i="1" dirty="0"/>
              <a:t> 2013</a:t>
            </a:r>
          </a:p>
          <a:p>
            <a:endParaRPr lang="pl-PL" alt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9514" y="1988840"/>
          <a:ext cx="8856982" cy="4156550"/>
        </p:xfrm>
        <a:graphic>
          <a:graphicData uri="http://schemas.openxmlformats.org/drawingml/2006/table">
            <a:tbl>
              <a:tblPr/>
              <a:tblGrid>
                <a:gridCol w="2232246"/>
                <a:gridCol w="1800200"/>
                <a:gridCol w="1656184"/>
                <a:gridCol w="1656184"/>
                <a:gridCol w="1512168"/>
              </a:tblGrid>
              <a:tr h="105596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Parameters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 </a:t>
                      </a:r>
                    </a:p>
                  </a:txBody>
                  <a:tcPr marL="90000" marR="90000" marT="11484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PH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children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 (n=113)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Lucida Sans Unicode" pitchFamily="34" charset="0"/>
                      </a:endParaRPr>
                    </a:p>
                  </a:txBody>
                  <a:tcPr marL="90000" marR="90000" marT="11484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NAFLD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children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 (n=51)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Lucida Sans Unicode" pitchFamily="34" charset="0"/>
                      </a:endParaRPr>
                    </a:p>
                  </a:txBody>
                  <a:tcPr marL="90000" marR="90000" marT="11484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OBESE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children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 (n=31)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Lucida Sans Unicode" pitchFamily="34" charset="0"/>
                      </a:endParaRPr>
                    </a:p>
                  </a:txBody>
                  <a:tcPr marL="90000" marR="90000" marT="11484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CONTROL(n=40)</a:t>
                      </a:r>
                    </a:p>
                  </a:txBody>
                  <a:tcPr marL="90000" marR="90000" marT="10728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9596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MMP9  [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ng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/ml]</a:t>
                      </a:r>
                    </a:p>
                  </a:txBody>
                  <a:tcPr marL="90000" marR="90000" marT="10728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  <a:tab pos="15925800" algn="l"/>
                          <a:tab pos="166497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49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±27*</a:t>
                      </a:r>
                    </a:p>
                  </a:txBody>
                  <a:tcPr marL="90000" marR="90000" marT="2363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  <a:tab pos="15925800" algn="l"/>
                          <a:tab pos="166497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54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±23*</a:t>
                      </a:r>
                    </a:p>
                  </a:txBody>
                  <a:tcPr marL="90000" marR="90000" marT="2363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  <a:tab pos="15925800" algn="l"/>
                          <a:tab pos="166497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± 26*</a:t>
                      </a:r>
                    </a:p>
                  </a:txBody>
                  <a:tcPr marL="90000" marR="90000" marT="2363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38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18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 </a:t>
                      </a:r>
                    </a:p>
                  </a:txBody>
                  <a:tcPr marL="90000" marR="90000" marT="10728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9596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TIMP1  [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ng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/ml]</a:t>
                      </a:r>
                    </a:p>
                  </a:txBody>
                  <a:tcPr marL="90000" marR="90000" marT="10728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  <a:tab pos="15925800" algn="l"/>
                          <a:tab pos="166497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115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50*</a:t>
                      </a:r>
                    </a:p>
                  </a:txBody>
                  <a:tcPr marL="90000" marR="90000" marT="2363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  <a:tab pos="15925800" algn="l"/>
                          <a:tab pos="166497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172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126*</a:t>
                      </a:r>
                    </a:p>
                  </a:txBody>
                  <a:tcPr marL="90000" marR="90000" marT="2363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  <a:tab pos="15925800" algn="l"/>
                          <a:tab pos="166497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± 72</a:t>
                      </a:r>
                    </a:p>
                  </a:txBody>
                  <a:tcPr marL="90000" marR="90000" marT="2363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98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 51</a:t>
                      </a:r>
                    </a:p>
                  </a:txBody>
                  <a:tcPr marL="90000" marR="90000" marT="10728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9596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 IL-6     [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pg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/ml]</a:t>
                      </a:r>
                    </a:p>
                  </a:txBody>
                  <a:tcPr marL="90000" marR="90000" marT="10728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  <a:tab pos="15925800" algn="l"/>
                          <a:tab pos="16649700" algn="l"/>
                          <a:tab pos="17373600" algn="l"/>
                          <a:tab pos="18097500" algn="l"/>
                          <a:tab pos="18821400" algn="l"/>
                          <a:tab pos="19545300" algn="l"/>
                          <a:tab pos="20269200" algn="l"/>
                          <a:tab pos="20993100" algn="l"/>
                          <a:tab pos="21717000" algn="l"/>
                          <a:tab pos="22440900" algn="l"/>
                          <a:tab pos="231648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11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8</a:t>
                      </a:r>
                    </a:p>
                  </a:txBody>
                  <a:tcPr marL="90000" marR="90000" marT="2363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  <a:tab pos="15925800" algn="l"/>
                          <a:tab pos="166497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8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5</a:t>
                      </a:r>
                    </a:p>
                  </a:txBody>
                  <a:tcPr marL="90000" marR="90000" marT="2363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  <a:tab pos="15925800" algn="l"/>
                          <a:tab pos="166497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± 8</a:t>
                      </a:r>
                    </a:p>
                  </a:txBody>
                  <a:tcPr marL="90000" marR="90000" marT="2363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12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10,5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Lucida Sans Unicode" pitchFamily="34" charset="0"/>
                      </a:endParaRPr>
                    </a:p>
                  </a:txBody>
                  <a:tcPr marL="90000" marR="90000" marT="10728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1268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s CD14  [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ng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/ml]</a:t>
                      </a:r>
                    </a:p>
                  </a:txBody>
                  <a:tcPr marL="90000" marR="90000" marT="10728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  <a:tab pos="15925800" algn="l"/>
                          <a:tab pos="16649700" algn="l"/>
                          <a:tab pos="17373600" algn="l"/>
                          <a:tab pos="18097500" algn="l"/>
                          <a:tab pos="18821400" algn="l"/>
                          <a:tab pos="19545300" algn="l"/>
                          <a:tab pos="20269200" algn="l"/>
                          <a:tab pos="20993100" algn="l"/>
                          <a:tab pos="21717000" algn="l"/>
                          <a:tab pos="22440900" algn="l"/>
                          <a:tab pos="231648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861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211*</a:t>
                      </a:r>
                    </a:p>
                  </a:txBody>
                  <a:tcPr marL="90000" marR="90000" marT="2363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  <a:tab pos="15925800" algn="l"/>
                          <a:tab pos="166497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1296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172*</a:t>
                      </a:r>
                    </a:p>
                  </a:txBody>
                  <a:tcPr marL="90000" marR="90000" marT="2363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  <a:tab pos="15925800" algn="l"/>
                          <a:tab pos="166497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1282 ±249*</a:t>
                      </a:r>
                    </a:p>
                  </a:txBody>
                  <a:tcPr marL="90000" marR="90000" marT="2363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1039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311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Lucida Sans Unicode" pitchFamily="34" charset="0"/>
                      </a:endParaRPr>
                    </a:p>
                  </a:txBody>
                  <a:tcPr marL="90000" marR="90000" marT="10728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23528" y="548680"/>
            <a:ext cx="8351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Selected</a:t>
            </a:r>
            <a:r>
              <a:rPr lang="pl-PL" sz="2400" dirty="0" smtClean="0"/>
              <a:t> </a:t>
            </a:r>
            <a:r>
              <a:rPr lang="pl-PL" sz="2400" dirty="0" err="1" smtClean="0"/>
              <a:t>inflammatory</a:t>
            </a:r>
            <a:r>
              <a:rPr lang="pl-PL" sz="2400" dirty="0" smtClean="0"/>
              <a:t> </a:t>
            </a:r>
            <a:r>
              <a:rPr lang="pl-PL" sz="2400" dirty="0" err="1" smtClean="0"/>
              <a:t>mediators</a:t>
            </a:r>
            <a:r>
              <a:rPr lang="pl-PL" sz="2400" dirty="0" smtClean="0"/>
              <a:t> </a:t>
            </a:r>
            <a:r>
              <a:rPr lang="pl-PL" sz="2400" dirty="0" err="1" smtClean="0"/>
              <a:t>level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plasma</a:t>
            </a:r>
            <a:r>
              <a:rPr lang="pl-PL" sz="2400" dirty="0" smtClean="0"/>
              <a:t> of </a:t>
            </a:r>
            <a:r>
              <a:rPr lang="pl-PL" sz="2400" dirty="0" err="1" smtClean="0"/>
              <a:t>children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PH, NAFLD and </a:t>
            </a:r>
            <a:r>
              <a:rPr lang="pl-PL" sz="2400" dirty="0" err="1" smtClean="0"/>
              <a:t>obesity</a:t>
            </a:r>
            <a:r>
              <a:rPr lang="pl-PL" sz="2400" dirty="0" smtClean="0"/>
              <a:t>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NAFLD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45704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NASH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45704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Fibrosis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209800"/>
            <a:ext cx="45704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Cirrhosis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971800"/>
            <a:ext cx="45704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971600" y="637203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Fibrosis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- 58% NAFLD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children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 wg </a:t>
            </a:r>
            <a:r>
              <a:rPr lang="pl-PL" i="1" dirty="0" err="1" smtClean="0">
                <a:solidFill>
                  <a:schemeClr val="bg2">
                    <a:lumMod val="25000"/>
                  </a:schemeClr>
                </a:solidFill>
              </a:rPr>
              <a:t>Nobili</a:t>
            </a:r>
            <a:r>
              <a:rPr lang="pl-PL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i="1" dirty="0" err="1" smtClean="0">
                <a:solidFill>
                  <a:schemeClr val="bg2">
                    <a:lumMod val="25000"/>
                  </a:schemeClr>
                </a:solidFill>
              </a:rPr>
              <a:t>Hepatology</a:t>
            </a:r>
            <a:r>
              <a:rPr lang="pl-PL" i="1" dirty="0" smtClean="0">
                <a:solidFill>
                  <a:schemeClr val="bg2">
                    <a:lumMod val="25000"/>
                  </a:schemeClr>
                </a:solidFill>
              </a:rPr>
              <a:t> 2006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528" y="116632"/>
            <a:ext cx="5034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NAFLD – </a:t>
            </a:r>
            <a:r>
              <a:rPr lang="pl-PL" sz="2800" dirty="0" err="1" smtClean="0"/>
              <a:t>progress</a:t>
            </a:r>
            <a:r>
              <a:rPr lang="pl-PL" sz="2800" dirty="0" smtClean="0"/>
              <a:t> of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disease</a:t>
            </a:r>
            <a:endParaRPr lang="pl-PL" sz="2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67909" y="5877272"/>
            <a:ext cx="364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fatty-inflammation-fibrosis-cirrhosis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48478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known</a:t>
            </a:r>
            <a:r>
              <a:rPr lang="pl-PL" dirty="0" smtClean="0"/>
              <a:t> </a:t>
            </a:r>
            <a:r>
              <a:rPr lang="pl-PL" dirty="0" err="1" smtClean="0"/>
              <a:t>matrixins</a:t>
            </a: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</a:t>
            </a:r>
            <a:r>
              <a:rPr lang="pl-PL" dirty="0" err="1" smtClean="0"/>
              <a:t>zinc</a:t>
            </a:r>
            <a:r>
              <a:rPr lang="pl-PL" dirty="0" smtClean="0"/>
              <a:t> </a:t>
            </a:r>
            <a:r>
              <a:rPr lang="pl-PL" dirty="0" err="1" smtClean="0"/>
              <a:t>endoproteinase</a:t>
            </a: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25 </a:t>
            </a:r>
            <a:r>
              <a:rPr lang="pl-PL" dirty="0" err="1" smtClean="0"/>
              <a:t>distinct</a:t>
            </a:r>
            <a:r>
              <a:rPr lang="pl-PL" dirty="0" smtClean="0"/>
              <a:t> </a:t>
            </a:r>
            <a:r>
              <a:rPr lang="pl-PL" dirty="0" err="1" smtClean="0"/>
              <a:t>MMPs</a:t>
            </a:r>
            <a:r>
              <a:rPr lang="pl-PL" dirty="0" smtClean="0"/>
              <a:t> </a:t>
            </a:r>
            <a:r>
              <a:rPr lang="pl-PL" dirty="0" err="1" smtClean="0"/>
              <a:t>identified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vertebrates</a:t>
            </a:r>
            <a:r>
              <a:rPr lang="pl-PL" dirty="0" smtClean="0"/>
              <a:t>, 23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human</a:t>
            </a:r>
            <a:r>
              <a:rPr lang="pl-PL" dirty="0" smtClean="0"/>
              <a:t> (</a:t>
            </a:r>
            <a:r>
              <a:rPr lang="pl-PL" dirty="0" err="1" smtClean="0"/>
              <a:t>encoded</a:t>
            </a:r>
            <a:r>
              <a:rPr lang="pl-PL" dirty="0" smtClean="0"/>
              <a:t> for 24 </a:t>
            </a:r>
            <a:r>
              <a:rPr lang="pl-PL" dirty="0" err="1" smtClean="0"/>
              <a:t>genes</a:t>
            </a:r>
            <a:r>
              <a:rPr lang="pl-PL" dirty="0" smtClean="0"/>
              <a:t>)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</a:t>
            </a:r>
            <a:r>
              <a:rPr lang="pl-PL" dirty="0" err="1" smtClean="0"/>
              <a:t>degrade</a:t>
            </a:r>
            <a:r>
              <a:rPr lang="pl-PL" dirty="0" smtClean="0"/>
              <a:t> (</a:t>
            </a:r>
            <a:r>
              <a:rPr lang="pl-PL" dirty="0" err="1" smtClean="0"/>
              <a:t>cleave</a:t>
            </a:r>
            <a:r>
              <a:rPr lang="pl-PL" dirty="0" smtClean="0"/>
              <a:t>) protein </a:t>
            </a:r>
            <a:r>
              <a:rPr lang="pl-PL" dirty="0" err="1" smtClean="0"/>
              <a:t>components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extracellular</a:t>
            </a:r>
            <a:r>
              <a:rPr lang="pl-PL" dirty="0" smtClean="0"/>
              <a:t> </a:t>
            </a:r>
            <a:r>
              <a:rPr lang="pl-PL" dirty="0" err="1" smtClean="0"/>
              <a:t>matrix</a:t>
            </a:r>
            <a:r>
              <a:rPr lang="pl-PL" dirty="0" smtClean="0"/>
              <a:t> (ECM)</a:t>
            </a:r>
            <a:r>
              <a:rPr lang="en-US" dirty="0" smtClean="0"/>
              <a:t> </a:t>
            </a:r>
            <a:r>
              <a:rPr lang="pl-PL" dirty="0" smtClean="0"/>
              <a:t> </a:t>
            </a:r>
          </a:p>
          <a:p>
            <a:r>
              <a:rPr lang="pl-PL" dirty="0" smtClean="0"/>
              <a:t>    </a:t>
            </a:r>
            <a:r>
              <a:rPr lang="en-US" dirty="0" smtClean="0"/>
              <a:t>collagens, </a:t>
            </a:r>
            <a:r>
              <a:rPr lang="en-US" dirty="0" err="1" smtClean="0"/>
              <a:t>elastin</a:t>
            </a:r>
            <a:r>
              <a:rPr lang="en-US" dirty="0" smtClean="0"/>
              <a:t>, </a:t>
            </a:r>
            <a:r>
              <a:rPr lang="en-US" dirty="0" err="1" smtClean="0"/>
              <a:t>fibronectin</a:t>
            </a:r>
            <a:r>
              <a:rPr lang="en-US" dirty="0" smtClean="0"/>
              <a:t>, gelatin and </a:t>
            </a:r>
            <a:r>
              <a:rPr lang="en-US" dirty="0" err="1" smtClean="0"/>
              <a:t>aggrecan</a:t>
            </a:r>
            <a:r>
              <a:rPr lang="en-US" dirty="0" smtClean="0"/>
              <a:t>, as well as non-ECM </a:t>
            </a:r>
            <a:endParaRPr lang="pl-PL" dirty="0" smtClean="0"/>
          </a:p>
          <a:p>
            <a:r>
              <a:rPr lang="pl-PL" dirty="0" smtClean="0"/>
              <a:t>    </a:t>
            </a:r>
            <a:r>
              <a:rPr lang="en-US" dirty="0" smtClean="0"/>
              <a:t>molecules – transforming growth factor (TGF)-β, pro-IL-1β, pro-IL-8, </a:t>
            </a:r>
            <a:r>
              <a:rPr lang="en-US" dirty="0" err="1" smtClean="0"/>
              <a:t>Fas</a:t>
            </a:r>
            <a:r>
              <a:rPr lang="en-US" dirty="0" smtClean="0"/>
              <a:t> </a:t>
            </a:r>
            <a:r>
              <a:rPr lang="en-US" dirty="0" err="1" smtClean="0"/>
              <a:t>ligand</a:t>
            </a:r>
            <a:r>
              <a:rPr lang="en-US" dirty="0" smtClean="0"/>
              <a:t>,</a:t>
            </a:r>
            <a:endParaRPr lang="pl-PL" dirty="0" smtClean="0"/>
          </a:p>
          <a:p>
            <a:r>
              <a:rPr lang="pl-PL" dirty="0" smtClean="0"/>
              <a:t>   a</a:t>
            </a:r>
            <a:r>
              <a:rPr lang="en-US" dirty="0" err="1" smtClean="0"/>
              <a:t>nd</a:t>
            </a:r>
            <a:r>
              <a:rPr lang="en-US" dirty="0" smtClean="0"/>
              <a:t> pro-TNF</a:t>
            </a:r>
            <a:endParaRPr lang="pl-PL" dirty="0" smtClean="0"/>
          </a:p>
          <a:p>
            <a:r>
              <a:rPr lang="pl-PL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</a:t>
            </a:r>
            <a:r>
              <a:rPr lang="pl-PL" dirty="0" err="1" smtClean="0"/>
              <a:t>cause</a:t>
            </a:r>
            <a:r>
              <a:rPr lang="pl-PL" dirty="0" smtClean="0"/>
              <a:t> </a:t>
            </a:r>
            <a:r>
              <a:rPr lang="pl-PL" dirty="0" err="1" smtClean="0"/>
              <a:t>renewal</a:t>
            </a:r>
            <a:r>
              <a:rPr lang="pl-PL" dirty="0" smtClean="0"/>
              <a:t> and </a:t>
            </a:r>
            <a:r>
              <a:rPr lang="pl-PL" dirty="0" err="1" smtClean="0"/>
              <a:t>reconstruction</a:t>
            </a:r>
            <a:r>
              <a:rPr lang="pl-PL" dirty="0" smtClean="0"/>
              <a:t> of ECM (</a:t>
            </a:r>
            <a:r>
              <a:rPr lang="pl-PL" dirty="0" err="1" smtClean="0"/>
              <a:t>ECM</a:t>
            </a:r>
            <a:r>
              <a:rPr lang="pl-PL" dirty="0" smtClean="0"/>
              <a:t> </a:t>
            </a:r>
            <a:r>
              <a:rPr lang="pl-PL" dirty="0" err="1" smtClean="0"/>
              <a:t>turnover</a:t>
            </a:r>
            <a:r>
              <a:rPr lang="pl-PL" dirty="0" smtClean="0"/>
              <a:t>)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</a:t>
            </a:r>
            <a:r>
              <a:rPr lang="pl-PL" dirty="0" err="1" smtClean="0"/>
              <a:t>maintain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correct </a:t>
            </a:r>
            <a:r>
              <a:rPr lang="pl-PL" dirty="0" err="1" smtClean="0"/>
              <a:t>structure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ECM and </a:t>
            </a:r>
            <a:r>
              <a:rPr lang="pl-PL" dirty="0" err="1" smtClean="0"/>
              <a:t>basement</a:t>
            </a:r>
            <a:r>
              <a:rPr lang="pl-PL" dirty="0" smtClean="0"/>
              <a:t> </a:t>
            </a:r>
            <a:r>
              <a:rPr lang="pl-PL" dirty="0" err="1" smtClean="0"/>
              <a:t>membrane</a:t>
            </a:r>
            <a:endParaRPr lang="pl-PL" dirty="0" smtClean="0"/>
          </a:p>
          <a:p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major </a:t>
            </a:r>
            <a:r>
              <a:rPr lang="pl-PL" dirty="0" err="1" smtClean="0"/>
              <a:t>players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many </a:t>
            </a:r>
            <a:r>
              <a:rPr lang="pl-PL" dirty="0" err="1" smtClean="0"/>
              <a:t>physiological</a:t>
            </a:r>
            <a:r>
              <a:rPr lang="pl-PL" dirty="0" smtClean="0"/>
              <a:t> and </a:t>
            </a:r>
            <a:r>
              <a:rPr lang="pl-PL" dirty="0" err="1" smtClean="0"/>
              <a:t>pathological</a:t>
            </a:r>
            <a:r>
              <a:rPr lang="pl-PL" dirty="0" smtClean="0"/>
              <a:t> </a:t>
            </a:r>
            <a:r>
              <a:rPr lang="pl-PL" dirty="0" err="1" smtClean="0"/>
              <a:t>processess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51695" y="476672"/>
            <a:ext cx="472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/>
              <a:t>Matrix</a:t>
            </a:r>
            <a:r>
              <a:rPr lang="pl-PL" sz="2400" dirty="0" smtClean="0"/>
              <a:t> </a:t>
            </a:r>
            <a:r>
              <a:rPr lang="pl-PL" sz="2400" dirty="0" err="1" smtClean="0"/>
              <a:t>metalloproteinase</a:t>
            </a:r>
            <a:r>
              <a:rPr lang="pl-PL" sz="2400" dirty="0" smtClean="0"/>
              <a:t> - </a:t>
            </a:r>
            <a:r>
              <a:rPr lang="pl-PL" sz="2400" dirty="0" err="1" smtClean="0"/>
              <a:t>MMPs</a:t>
            </a:r>
            <a:r>
              <a:rPr lang="pl-PL" sz="2400" dirty="0" smtClean="0"/>
              <a:t>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 flipH="1">
            <a:off x="395536" y="0"/>
            <a:ext cx="837921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 smtClean="0"/>
          </a:p>
          <a:p>
            <a:r>
              <a:rPr lang="pl-PL" sz="2400" dirty="0" smtClean="0"/>
              <a:t>NAFLD  - </a:t>
            </a:r>
            <a:r>
              <a:rPr lang="pl-PL" sz="2400" dirty="0" err="1" smtClean="0"/>
              <a:t>some</a:t>
            </a:r>
            <a:r>
              <a:rPr lang="pl-PL" sz="2400" dirty="0" smtClean="0"/>
              <a:t> </a:t>
            </a:r>
            <a:r>
              <a:rPr lang="pl-PL" sz="2400" dirty="0" err="1" smtClean="0"/>
              <a:t>information</a:t>
            </a:r>
            <a:endParaRPr lang="pl-PL" sz="2400" dirty="0" smtClean="0"/>
          </a:p>
          <a:p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   e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xcessive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accumulation of fatty substances in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hepatocytes</a:t>
            </a:r>
            <a:endParaRPr lang="pl-PL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pl-PL" sz="2000" dirty="0" smtClean="0"/>
          </a:p>
          <a:p>
            <a:r>
              <a:rPr lang="pl-PL" sz="2000" u="sng" dirty="0" err="1" smtClean="0"/>
              <a:t>Reasons</a:t>
            </a:r>
            <a:r>
              <a:rPr lang="pl-PL" sz="2000" u="sng" dirty="0" smtClean="0"/>
              <a:t>  - </a:t>
            </a:r>
            <a:r>
              <a:rPr lang="pl-PL" sz="2000" u="sng" dirty="0" err="1" smtClean="0"/>
              <a:t>depend</a:t>
            </a:r>
            <a:r>
              <a:rPr lang="pl-PL" sz="2000" u="sng" dirty="0" smtClean="0"/>
              <a:t> on </a:t>
            </a:r>
            <a:r>
              <a:rPr lang="pl-PL" sz="2000" u="sng" dirty="0" err="1" smtClean="0"/>
              <a:t>the</a:t>
            </a:r>
            <a:r>
              <a:rPr lang="pl-PL" sz="2000" u="sng" dirty="0" smtClean="0"/>
              <a:t> </a:t>
            </a:r>
            <a:r>
              <a:rPr lang="pl-PL" sz="2000" u="sng" dirty="0" err="1" smtClean="0"/>
              <a:t>patient</a:t>
            </a:r>
            <a:r>
              <a:rPr lang="pl-PL" sz="2000" u="sng" dirty="0" smtClean="0"/>
              <a:t> </a:t>
            </a:r>
            <a:r>
              <a:rPr lang="pl-PL" sz="2000" u="sng" dirty="0" err="1" smtClean="0"/>
              <a:t>age</a:t>
            </a:r>
            <a:r>
              <a:rPr lang="pl-PL" sz="2000" u="sng" dirty="0" smtClean="0"/>
              <a:t>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1. </a:t>
            </a:r>
            <a:r>
              <a:rPr lang="pl-PL" sz="2000" dirty="0" err="1" smtClean="0"/>
              <a:t>systemic</a:t>
            </a:r>
            <a:r>
              <a:rPr lang="pl-PL" sz="2000" dirty="0" smtClean="0"/>
              <a:t> (</a:t>
            </a:r>
            <a:r>
              <a:rPr lang="pl-PL" sz="2000" dirty="0" err="1" smtClean="0"/>
              <a:t>e.g</a:t>
            </a:r>
            <a:r>
              <a:rPr lang="pl-PL" sz="2000" dirty="0" smtClean="0"/>
              <a:t>. </a:t>
            </a:r>
            <a:r>
              <a:rPr lang="pl-PL" sz="2000" dirty="0" err="1" smtClean="0"/>
              <a:t>obesity</a:t>
            </a:r>
            <a:r>
              <a:rPr lang="pl-PL" sz="2000" dirty="0" smtClean="0"/>
              <a:t> / </a:t>
            </a:r>
            <a:r>
              <a:rPr lang="pl-PL" sz="2000" dirty="0" err="1" smtClean="0"/>
              <a:t>metabolic</a:t>
            </a:r>
            <a:r>
              <a:rPr lang="pl-PL" sz="2000" dirty="0" smtClean="0"/>
              <a:t> </a:t>
            </a:r>
            <a:r>
              <a:rPr lang="pl-PL" sz="2000" dirty="0" err="1" smtClean="0"/>
              <a:t>syndrome</a:t>
            </a:r>
            <a:r>
              <a:rPr lang="pl-PL" sz="2000" dirty="0" smtClean="0"/>
              <a:t>, </a:t>
            </a:r>
            <a:r>
              <a:rPr lang="pl-PL" sz="2000" dirty="0" err="1" smtClean="0"/>
              <a:t>anorexia</a:t>
            </a:r>
            <a:r>
              <a:rPr lang="pl-PL" sz="2000" dirty="0" smtClean="0"/>
              <a:t>, </a:t>
            </a:r>
            <a:r>
              <a:rPr lang="pl-PL" sz="2000" dirty="0" err="1" smtClean="0"/>
              <a:t>diabetes</a:t>
            </a:r>
            <a:r>
              <a:rPr lang="pl-PL" sz="2000" dirty="0" smtClean="0"/>
              <a:t> </a:t>
            </a:r>
            <a:r>
              <a:rPr lang="pl-PL" sz="2000" dirty="0" err="1" smtClean="0"/>
              <a:t>mellitus</a:t>
            </a:r>
            <a:endParaRPr lang="pl-PL" sz="2000" dirty="0" smtClean="0"/>
          </a:p>
          <a:p>
            <a:r>
              <a:rPr lang="pl-PL" sz="2000" dirty="0" smtClean="0"/>
              <a:t>    </a:t>
            </a:r>
            <a:r>
              <a:rPr lang="pl-PL" sz="2000" dirty="0" err="1" smtClean="0"/>
              <a:t>type</a:t>
            </a:r>
            <a:r>
              <a:rPr lang="pl-PL" sz="2000" dirty="0" smtClean="0"/>
              <a:t> 1; </a:t>
            </a:r>
            <a:r>
              <a:rPr lang="pl-PL" sz="2000" dirty="0" err="1" smtClean="0"/>
              <a:t>polycystic</a:t>
            </a:r>
            <a:r>
              <a:rPr lang="pl-PL" sz="2000" dirty="0" smtClean="0"/>
              <a:t> </a:t>
            </a:r>
            <a:r>
              <a:rPr lang="pl-PL" sz="2000" dirty="0" err="1" smtClean="0"/>
              <a:t>ovarian</a:t>
            </a:r>
            <a:r>
              <a:rPr lang="pl-PL" sz="2000" dirty="0" smtClean="0"/>
              <a:t> </a:t>
            </a:r>
            <a:r>
              <a:rPr lang="pl-PL" sz="2000" dirty="0" err="1" smtClean="0"/>
              <a:t>syndrome</a:t>
            </a:r>
            <a:r>
              <a:rPr lang="pl-PL" sz="2000" dirty="0" smtClean="0"/>
              <a:t>; </a:t>
            </a:r>
            <a:r>
              <a:rPr lang="pl-PL" sz="2000" dirty="0" err="1" smtClean="0"/>
              <a:t>Hepatitis</a:t>
            </a:r>
            <a:r>
              <a:rPr lang="pl-PL" sz="2000" dirty="0" smtClean="0"/>
              <a:t> C) 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2. </a:t>
            </a:r>
            <a:r>
              <a:rPr lang="pl-PL" sz="2000" dirty="0" err="1" smtClean="0"/>
              <a:t>metabolic</a:t>
            </a:r>
            <a:r>
              <a:rPr lang="pl-PL" sz="2000" dirty="0" smtClean="0"/>
              <a:t> (</a:t>
            </a:r>
            <a:r>
              <a:rPr lang="pl-PL" sz="2000" dirty="0" err="1" smtClean="0"/>
              <a:t>e.g</a:t>
            </a:r>
            <a:r>
              <a:rPr lang="pl-PL" sz="2000" dirty="0" smtClean="0"/>
              <a:t>.. </a:t>
            </a:r>
            <a:r>
              <a:rPr lang="pl-PL" sz="2000" dirty="0" err="1" smtClean="0"/>
              <a:t>Wilson's</a:t>
            </a:r>
            <a:r>
              <a:rPr lang="pl-PL" sz="2000" dirty="0" smtClean="0"/>
              <a:t> </a:t>
            </a:r>
            <a:r>
              <a:rPr lang="pl-PL" sz="2000" dirty="0" err="1" smtClean="0"/>
              <a:t>disease</a:t>
            </a:r>
            <a:r>
              <a:rPr lang="pl-PL" sz="2000" dirty="0" smtClean="0"/>
              <a:t>, </a:t>
            </a:r>
            <a:r>
              <a:rPr lang="pl-PL" sz="2000" dirty="0" err="1" smtClean="0"/>
              <a:t>deficiency</a:t>
            </a:r>
            <a:r>
              <a:rPr lang="pl-PL" sz="2000" dirty="0" smtClean="0"/>
              <a:t> of a 1-antitrypsin; </a:t>
            </a:r>
          </a:p>
          <a:p>
            <a:r>
              <a:rPr lang="pl-PL" sz="2000" dirty="0" smtClean="0"/>
              <a:t>    </a:t>
            </a:r>
            <a:r>
              <a:rPr lang="pl-PL" sz="2000" dirty="0" err="1" smtClean="0"/>
              <a:t>cystic</a:t>
            </a:r>
            <a:r>
              <a:rPr lang="pl-PL" sz="2000" dirty="0" smtClean="0"/>
              <a:t> </a:t>
            </a:r>
            <a:r>
              <a:rPr lang="pl-PL" sz="2000" dirty="0" err="1" smtClean="0"/>
              <a:t>fibrosis</a:t>
            </a:r>
            <a:r>
              <a:rPr lang="pl-PL" sz="2000" dirty="0" smtClean="0"/>
              <a:t>; </a:t>
            </a:r>
            <a:r>
              <a:rPr lang="pl-PL" sz="2000" dirty="0" err="1" smtClean="0"/>
              <a:t>other</a:t>
            </a:r>
            <a:r>
              <a:rPr lang="pl-PL" sz="2000" dirty="0" smtClean="0"/>
              <a:t> </a:t>
            </a:r>
            <a:r>
              <a:rPr lang="pl-PL" sz="2000" dirty="0" err="1" smtClean="0"/>
              <a:t>congenital</a:t>
            </a:r>
            <a:r>
              <a:rPr lang="pl-PL" sz="2000" dirty="0" smtClean="0"/>
              <a:t> </a:t>
            </a:r>
            <a:r>
              <a:rPr lang="pl-PL" sz="2000" dirty="0" err="1" smtClean="0"/>
              <a:t>diseases</a:t>
            </a:r>
            <a:r>
              <a:rPr lang="pl-PL" sz="2000" dirty="0" smtClean="0"/>
              <a:t>) 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3. </a:t>
            </a:r>
            <a:r>
              <a:rPr lang="pl-PL" sz="2000" dirty="0" err="1" smtClean="0"/>
              <a:t>toxic</a:t>
            </a:r>
            <a:r>
              <a:rPr lang="pl-PL" sz="2000" dirty="0" smtClean="0"/>
              <a:t> (eg. </a:t>
            </a:r>
            <a:r>
              <a:rPr lang="pl-PL" sz="2000" dirty="0" err="1" smtClean="0"/>
              <a:t>Ethanol</a:t>
            </a:r>
            <a:r>
              <a:rPr lang="pl-PL" sz="2000" dirty="0" smtClean="0"/>
              <a:t>, </a:t>
            </a:r>
            <a:r>
              <a:rPr lang="pl-PL" sz="2000" dirty="0" err="1" smtClean="0"/>
              <a:t>ecstasy</a:t>
            </a:r>
            <a:r>
              <a:rPr lang="pl-PL" sz="2000" dirty="0" smtClean="0"/>
              <a:t>, </a:t>
            </a:r>
            <a:r>
              <a:rPr lang="pl-PL" sz="2000" dirty="0" err="1" smtClean="0"/>
              <a:t>cocaine</a:t>
            </a:r>
            <a:r>
              <a:rPr lang="pl-PL" sz="2000" dirty="0" smtClean="0"/>
              <a:t>, </a:t>
            </a:r>
            <a:r>
              <a:rPr lang="pl-PL" sz="2000" dirty="0" err="1" smtClean="0"/>
              <a:t>solvents</a:t>
            </a:r>
            <a:r>
              <a:rPr lang="pl-PL" sz="2000" dirty="0" smtClean="0"/>
              <a:t>, </a:t>
            </a:r>
            <a:r>
              <a:rPr lang="pl-PL" sz="2000" dirty="0" err="1" smtClean="0"/>
              <a:t>pesticides</a:t>
            </a:r>
            <a:r>
              <a:rPr lang="pl-PL" sz="2000" dirty="0" smtClean="0"/>
              <a:t>, etc.) </a:t>
            </a:r>
            <a:br>
              <a:rPr lang="pl-PL" sz="2000" dirty="0" smtClean="0"/>
            </a:br>
            <a:endParaRPr lang="pl-PL" sz="2000" dirty="0" smtClean="0"/>
          </a:p>
          <a:p>
            <a:r>
              <a:rPr lang="pl-PL" sz="2000" u="sng" dirty="0" err="1" smtClean="0"/>
              <a:t>Clinical</a:t>
            </a:r>
            <a:r>
              <a:rPr lang="pl-PL" sz="2000" u="sng" dirty="0" smtClean="0"/>
              <a:t> </a:t>
            </a:r>
            <a:r>
              <a:rPr lang="pl-PL" sz="2000" u="sng" dirty="0" err="1" smtClean="0"/>
              <a:t>symptoms</a:t>
            </a:r>
            <a:r>
              <a:rPr lang="pl-PL" sz="2000" dirty="0" smtClean="0"/>
              <a:t>:</a:t>
            </a:r>
          </a:p>
          <a:p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- </a:t>
            </a:r>
            <a:r>
              <a:rPr lang="pl-PL" sz="2000" dirty="0" err="1" smtClean="0"/>
              <a:t>visceral</a:t>
            </a:r>
            <a:r>
              <a:rPr lang="pl-PL" sz="2000" dirty="0" smtClean="0"/>
              <a:t> </a:t>
            </a:r>
            <a:r>
              <a:rPr lang="pl-PL" sz="2000" dirty="0" err="1" smtClean="0"/>
              <a:t>obesity</a:t>
            </a:r>
            <a:r>
              <a:rPr lang="pl-PL" sz="2000" dirty="0" smtClean="0"/>
              <a:t> (</a:t>
            </a:r>
            <a:r>
              <a:rPr lang="pl-PL" sz="2000" dirty="0" err="1" smtClean="0"/>
              <a:t>waist</a:t>
            </a:r>
            <a:r>
              <a:rPr lang="pl-PL" sz="2000" dirty="0" smtClean="0"/>
              <a:t> </a:t>
            </a:r>
            <a:r>
              <a:rPr lang="pl-PL" sz="2000" dirty="0" err="1" smtClean="0"/>
              <a:t>circumference</a:t>
            </a:r>
            <a:r>
              <a:rPr lang="pl-PL" sz="2000" dirty="0" smtClean="0"/>
              <a:t>)</a:t>
            </a:r>
          </a:p>
          <a:p>
            <a:r>
              <a:rPr lang="pl-PL" sz="2000" dirty="0" smtClean="0"/>
              <a:t>- </a:t>
            </a:r>
            <a:r>
              <a:rPr lang="pl-PL" sz="2000" dirty="0" err="1" smtClean="0"/>
              <a:t>metabolic</a:t>
            </a:r>
            <a:r>
              <a:rPr lang="pl-PL" sz="2000" dirty="0" smtClean="0"/>
              <a:t> </a:t>
            </a:r>
            <a:r>
              <a:rPr lang="pl-PL" sz="2000" dirty="0" err="1" smtClean="0"/>
              <a:t>syndrome</a:t>
            </a:r>
            <a:r>
              <a:rPr lang="pl-PL" sz="2000" dirty="0" smtClean="0"/>
              <a:t>/</a:t>
            </a:r>
            <a:r>
              <a:rPr lang="pl-PL" sz="2000" dirty="0" err="1" smtClean="0"/>
              <a:t>diabetes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- </a:t>
            </a:r>
            <a:r>
              <a:rPr lang="pl-PL" sz="2000" dirty="0" err="1" smtClean="0"/>
              <a:t>hepato</a:t>
            </a:r>
            <a:r>
              <a:rPr lang="pl-PL" sz="2000" dirty="0" smtClean="0"/>
              <a:t>-/</a:t>
            </a:r>
            <a:r>
              <a:rPr lang="pl-PL" sz="2000" dirty="0" err="1" smtClean="0"/>
              <a:t>splenomegaly</a:t>
            </a:r>
            <a:r>
              <a:rPr lang="pl-PL" sz="2000" dirty="0" smtClean="0"/>
              <a:t>, </a:t>
            </a:r>
            <a:r>
              <a:rPr lang="pl-PL" sz="2000" dirty="0" err="1" smtClean="0"/>
              <a:t>cholestasis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- </a:t>
            </a:r>
            <a:r>
              <a:rPr lang="pl-PL" sz="2000" dirty="0" err="1" smtClean="0"/>
              <a:t>other</a:t>
            </a:r>
            <a:r>
              <a:rPr lang="pl-PL" sz="2000" dirty="0" smtClean="0"/>
              <a:t> </a:t>
            </a:r>
            <a:r>
              <a:rPr lang="pl-PL" sz="2000" dirty="0" err="1" smtClean="0"/>
              <a:t>systemic</a:t>
            </a:r>
            <a:r>
              <a:rPr lang="pl-PL" sz="2000" dirty="0" smtClean="0"/>
              <a:t> </a:t>
            </a:r>
            <a:r>
              <a:rPr lang="pl-PL" sz="2000" dirty="0" err="1" smtClean="0"/>
              <a:t>disorders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endParaRPr lang="pl-PL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0"/>
            <a:ext cx="55446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OBESITY</a:t>
            </a:r>
            <a:endParaRPr lang="en-US" sz="2400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cause of fatty liver</a:t>
            </a: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More likely to have cirrhosis </a:t>
            </a: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Distribution of body fat - visceral obesity - cardiovascular risk</a:t>
            </a: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Lipid disorders - Insulin Resistance </a:t>
            </a:r>
          </a:p>
          <a:p>
            <a:endParaRPr lang="pl-PL" dirty="0" smtClean="0"/>
          </a:p>
          <a:p>
            <a:r>
              <a:rPr lang="en-US" b="1" dirty="0" smtClean="0"/>
              <a:t>CAUSES AND CONSEQUENCES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  lifestyle, lack of physical activity 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en-US" dirty="0" smtClean="0"/>
              <a:t>increased appetite - positive energy balance 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en-US" dirty="0" smtClean="0"/>
              <a:t>reducing the secretion of </a:t>
            </a:r>
            <a:r>
              <a:rPr lang="en-US" dirty="0" err="1" smtClean="0"/>
              <a:t>corticotropin</a:t>
            </a:r>
            <a:r>
              <a:rPr lang="en-US" dirty="0" smtClean="0"/>
              <a:t> 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en-US" dirty="0" smtClean="0"/>
              <a:t>pronounced effect of </a:t>
            </a:r>
            <a:r>
              <a:rPr lang="en-US" dirty="0" err="1" smtClean="0"/>
              <a:t>neuropeptide</a:t>
            </a:r>
            <a:r>
              <a:rPr lang="en-US" dirty="0" smtClean="0"/>
              <a:t> Y in the </a:t>
            </a:r>
            <a:endParaRPr lang="pl-PL" dirty="0" smtClean="0"/>
          </a:p>
          <a:p>
            <a:r>
              <a:rPr lang="pl-PL" dirty="0" smtClean="0"/>
              <a:t>    </a:t>
            </a:r>
            <a:r>
              <a:rPr lang="en-US" dirty="0" smtClean="0"/>
              <a:t>hypothalamus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en-US" dirty="0" smtClean="0"/>
              <a:t>increased concentrations of TNF-alpha 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en-US" dirty="0" smtClean="0"/>
              <a:t>suppression of </a:t>
            </a:r>
            <a:r>
              <a:rPr lang="en-US" dirty="0" err="1" smtClean="0"/>
              <a:t>adiponectin</a:t>
            </a:r>
            <a:r>
              <a:rPr lang="en-US" dirty="0" smtClean="0"/>
              <a:t> secretion from </a:t>
            </a:r>
            <a:r>
              <a:rPr lang="en-US" dirty="0" err="1" smtClean="0"/>
              <a:t>adipocytes</a:t>
            </a:r>
            <a:r>
              <a:rPr lang="en-US" dirty="0" smtClean="0"/>
              <a:t> 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en-US" dirty="0" smtClean="0"/>
              <a:t>complications of the cardiovascular system 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en-US" dirty="0" smtClean="0"/>
              <a:t>the risk of coronary heart disease, hypertension, </a:t>
            </a:r>
            <a:endParaRPr lang="pl-PL" dirty="0" smtClean="0"/>
          </a:p>
          <a:p>
            <a:r>
              <a:rPr lang="pl-PL" dirty="0" smtClean="0"/>
              <a:t>   </a:t>
            </a:r>
            <a:r>
              <a:rPr lang="en-US" dirty="0" smtClean="0"/>
              <a:t>diabetes t II and </a:t>
            </a:r>
            <a:r>
              <a:rPr lang="en-US" dirty="0" err="1" smtClean="0"/>
              <a:t>hyperlipidemia</a:t>
            </a:r>
            <a:endParaRPr lang="pl-PL" dirty="0"/>
          </a:p>
        </p:txBody>
      </p:sp>
      <p:pic>
        <p:nvPicPr>
          <p:cNvPr id="3" name="Picture 2" descr="http://losyziemi.pl/wp-content/uploads/2013/10/Grube-dziec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2184949" cy="2042927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436096" y="4089846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Visceral</a:t>
            </a:r>
            <a:r>
              <a:rPr lang="pl-PL" dirty="0" smtClean="0"/>
              <a:t> </a:t>
            </a:r>
            <a:r>
              <a:rPr lang="pl-PL" dirty="0" err="1" smtClean="0"/>
              <a:t>obesity=metabolic</a:t>
            </a:r>
            <a:r>
              <a:rPr lang="pl-PL" dirty="0" smtClean="0"/>
              <a:t> </a:t>
            </a:r>
            <a:r>
              <a:rPr lang="pl-PL" dirty="0" err="1" smtClean="0"/>
              <a:t>disorders</a:t>
            </a:r>
            <a:endParaRPr lang="pl-PL" dirty="0" smtClean="0"/>
          </a:p>
          <a:p>
            <a:r>
              <a:rPr lang="pl-PL" dirty="0" smtClean="0"/>
              <a:t>dominant </a:t>
            </a:r>
            <a:r>
              <a:rPr lang="pl-PL" dirty="0" err="1" smtClean="0"/>
              <a:t>intermediate</a:t>
            </a:r>
            <a:r>
              <a:rPr lang="pl-PL" dirty="0" smtClean="0"/>
              <a:t> </a:t>
            </a:r>
            <a:r>
              <a:rPr lang="pl-PL" dirty="0" err="1" smtClean="0"/>
              <a:t>phenotype</a:t>
            </a:r>
            <a:r>
              <a:rPr lang="pl-PL" dirty="0" smtClean="0"/>
              <a:t>   </a:t>
            </a:r>
          </a:p>
          <a:p>
            <a:r>
              <a:rPr lang="pl-PL" dirty="0" smtClean="0"/>
              <a:t>            15-20% </a:t>
            </a:r>
            <a:r>
              <a:rPr lang="pl-PL" dirty="0" err="1" smtClean="0"/>
              <a:t>children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PH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5364088" y="3717032"/>
            <a:ext cx="3707904" cy="151216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3313" y="188640"/>
            <a:ext cx="498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Genes</a:t>
            </a:r>
            <a:r>
              <a:rPr lang="pl-PL" sz="2400" dirty="0" smtClean="0"/>
              <a:t> </a:t>
            </a:r>
            <a:r>
              <a:rPr lang="pl-PL" sz="2400" dirty="0" err="1" smtClean="0"/>
              <a:t>expression</a:t>
            </a:r>
            <a:r>
              <a:rPr lang="pl-PL" sz="2400" dirty="0" smtClean="0"/>
              <a:t> -1 (PH </a:t>
            </a:r>
            <a:r>
              <a:rPr lang="pl-PL" sz="2400" dirty="0" err="1" smtClean="0"/>
              <a:t>nw</a:t>
            </a:r>
            <a:r>
              <a:rPr lang="pl-PL" sz="2400" dirty="0" smtClean="0"/>
              <a:t>/Contr </a:t>
            </a:r>
            <a:r>
              <a:rPr lang="pl-PL" sz="2400" dirty="0" err="1" smtClean="0"/>
              <a:t>nw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698959"/>
            <a:ext cx="7028230" cy="561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3688" y="3326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Gene</a:t>
            </a:r>
            <a:r>
              <a:rPr lang="pl-PL" sz="2400" dirty="0" smtClean="0"/>
              <a:t> </a:t>
            </a:r>
            <a:r>
              <a:rPr lang="pl-PL" sz="2400" dirty="0" err="1" smtClean="0"/>
              <a:t>expression</a:t>
            </a:r>
            <a:r>
              <a:rPr lang="pl-PL" sz="2400" dirty="0" smtClean="0"/>
              <a:t> -2 (PH Ob/Contr Ob)</a:t>
            </a:r>
            <a:endParaRPr lang="pl-PL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32428"/>
            <a:ext cx="7416823" cy="58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274511" cy="56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619672" y="3233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</a:t>
            </a:r>
            <a:r>
              <a:rPr lang="pl-PL" sz="2400" dirty="0" err="1" smtClean="0"/>
              <a:t>Gene</a:t>
            </a:r>
            <a:r>
              <a:rPr lang="pl-PL" sz="2400" dirty="0" smtClean="0"/>
              <a:t> </a:t>
            </a:r>
            <a:r>
              <a:rPr lang="pl-PL" sz="2400" dirty="0" err="1" smtClean="0"/>
              <a:t>expression</a:t>
            </a:r>
            <a:r>
              <a:rPr lang="pl-PL" sz="2400" dirty="0" smtClean="0"/>
              <a:t> – 3 (Contr Ob/Contr </a:t>
            </a:r>
            <a:r>
              <a:rPr lang="pl-PL" sz="2400" dirty="0" err="1" smtClean="0"/>
              <a:t>nw</a:t>
            </a:r>
            <a:r>
              <a:rPr lang="pl-PL" sz="2400" dirty="0" smtClean="0"/>
              <a:t>)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97924" y="332656"/>
            <a:ext cx="20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Correlations</a:t>
            </a:r>
            <a:r>
              <a:rPr lang="pl-PL" sz="2400" dirty="0" smtClean="0"/>
              <a:t> -1</a:t>
            </a:r>
            <a:endParaRPr lang="pl-PL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272808" cy="554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40466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Correlations</a:t>
            </a:r>
            <a:r>
              <a:rPr lang="pl-PL" sz="2400" dirty="0" smtClean="0"/>
              <a:t> - 2 (PH </a:t>
            </a:r>
            <a:r>
              <a:rPr lang="pl-PL" sz="2400" dirty="0" err="1" smtClean="0"/>
              <a:t>ob</a:t>
            </a:r>
            <a:r>
              <a:rPr lang="pl-PL" sz="2400" dirty="0" smtClean="0"/>
              <a:t>/Contr </a:t>
            </a:r>
            <a:r>
              <a:rPr lang="pl-PL" sz="2400" dirty="0" err="1" smtClean="0"/>
              <a:t>ob</a:t>
            </a:r>
            <a:r>
              <a:rPr lang="pl-PL" sz="2400" dirty="0" smtClean="0"/>
              <a:t>)</a:t>
            </a:r>
            <a:endParaRPr lang="pl-PL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0" y="1524361"/>
          <a:ext cx="4199896" cy="4136888"/>
        </p:xfrm>
        <a:graphic>
          <a:graphicData uri="http://schemas.openxmlformats.org/presentationml/2006/ole">
            <p:oleObj spid="_x0000_s1026" r:id="rId3" imgW="5760000" imgH="4320000" progId="">
              <p:embed/>
            </p:oleObj>
          </a:graphicData>
        </a:graphic>
      </p:graphicFrame>
      <p:sp>
        <p:nvSpPr>
          <p:cNvPr id="5" name="Prostokąt 4"/>
          <p:cNvSpPr/>
          <p:nvPr/>
        </p:nvSpPr>
        <p:spPr>
          <a:xfrm>
            <a:off x="2699792" y="1556792"/>
            <a:ext cx="153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R = 0.4376  p&lt;0.05</a:t>
            </a:r>
            <a:endParaRPr lang="pl-PL" sz="1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198064" y="1484784"/>
          <a:ext cx="4945936" cy="4145858"/>
        </p:xfrm>
        <a:graphic>
          <a:graphicData uri="http://schemas.openxmlformats.org/presentationml/2006/ole">
            <p:oleObj spid="_x0000_s1027" r:id="rId4" imgW="5760000" imgH="4320000" progId="">
              <p:embed/>
            </p:oleObj>
          </a:graphicData>
        </a:graphic>
      </p:graphicFrame>
      <p:sp>
        <p:nvSpPr>
          <p:cNvPr id="8" name="Prostokąt 7"/>
          <p:cNvSpPr/>
          <p:nvPr/>
        </p:nvSpPr>
        <p:spPr>
          <a:xfrm>
            <a:off x="7273098" y="1484784"/>
            <a:ext cx="1835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R=-0.6487 p&lt;0.05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434" y="447055"/>
            <a:ext cx="441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Correlations</a:t>
            </a:r>
            <a:r>
              <a:rPr lang="pl-PL" sz="2400" dirty="0" smtClean="0"/>
              <a:t> - 3 (PH </a:t>
            </a:r>
            <a:r>
              <a:rPr lang="pl-PL" sz="2400" dirty="0" err="1" smtClean="0"/>
              <a:t>nw</a:t>
            </a:r>
            <a:r>
              <a:rPr lang="pl-PL" sz="2400" dirty="0" smtClean="0"/>
              <a:t>/Contr </a:t>
            </a:r>
            <a:r>
              <a:rPr lang="pl-PL" sz="2400" dirty="0" err="1" smtClean="0"/>
              <a:t>nw</a:t>
            </a:r>
            <a:r>
              <a:rPr lang="pl-PL" sz="2400" dirty="0" smtClean="0"/>
              <a:t>)</a:t>
            </a:r>
            <a:endParaRPr lang="pl-PL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-1" y="1628800"/>
          <a:ext cx="4512501" cy="3384376"/>
        </p:xfrm>
        <a:graphic>
          <a:graphicData uri="http://schemas.openxmlformats.org/presentationml/2006/ole">
            <p:oleObj spid="_x0000_s2050" r:id="rId3" imgW="5760000" imgH="4320000" progId="">
              <p:embed/>
            </p:oleObj>
          </a:graphicData>
        </a:graphic>
      </p:graphicFrame>
      <p:sp>
        <p:nvSpPr>
          <p:cNvPr id="5" name="Prostokąt 4"/>
          <p:cNvSpPr/>
          <p:nvPr/>
        </p:nvSpPr>
        <p:spPr>
          <a:xfrm>
            <a:off x="2771800" y="1609055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R = 0.2502 p&lt;0.05</a:t>
            </a:r>
            <a:endParaRPr lang="pl-PL" sz="1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416490" y="72008"/>
          <a:ext cx="4475989" cy="3356992"/>
        </p:xfrm>
        <a:graphic>
          <a:graphicData uri="http://schemas.openxmlformats.org/presentationml/2006/ole">
            <p:oleObj spid="_x0000_s2051" r:id="rId4" imgW="5760000" imgH="4320000" progId="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24328" y="71046"/>
            <a:ext cx="12961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R=-0.3303 p&lt;0.05</a:t>
            </a:r>
            <a:endParaRPr kumimoji="0" lang="pl-PL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499992" y="3429000"/>
          <a:ext cx="4379979" cy="3312368"/>
        </p:xfrm>
        <a:graphic>
          <a:graphicData uri="http://schemas.openxmlformats.org/presentationml/2006/ole">
            <p:oleObj spid="_x0000_s2052" r:id="rId5" imgW="5760000" imgH="4320000" progId="">
              <p:embed/>
            </p:oleObj>
          </a:graphicData>
        </a:graphic>
      </p:graphicFrame>
      <p:sp>
        <p:nvSpPr>
          <p:cNvPr id="12" name="Prostokąt 11"/>
          <p:cNvSpPr/>
          <p:nvPr/>
        </p:nvSpPr>
        <p:spPr>
          <a:xfrm>
            <a:off x="7452320" y="3429000"/>
            <a:ext cx="12961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/>
              <a:t>R=-0.3317 p&lt;0.05</a:t>
            </a:r>
            <a:endParaRPr lang="pl-PL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59632" y="116632"/>
            <a:ext cx="547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err="1" smtClean="0"/>
              <a:t>Genes</a:t>
            </a:r>
            <a:r>
              <a:rPr lang="pl-PL" sz="2400" dirty="0" smtClean="0"/>
              <a:t> </a:t>
            </a:r>
            <a:r>
              <a:rPr lang="pl-PL" sz="2400" dirty="0" err="1" smtClean="0"/>
              <a:t>expression</a:t>
            </a:r>
            <a:r>
              <a:rPr lang="pl-PL" sz="2400" dirty="0" smtClean="0"/>
              <a:t> </a:t>
            </a:r>
            <a:r>
              <a:rPr lang="pl-PL" sz="2400" dirty="0" err="1" smtClean="0"/>
              <a:t>levels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PH </a:t>
            </a:r>
            <a:r>
              <a:rPr lang="pl-PL" sz="2400" dirty="0" err="1" smtClean="0"/>
              <a:t>leukocytes</a:t>
            </a:r>
            <a:endParaRPr lang="pl-PL" sz="2400" dirty="0"/>
          </a:p>
        </p:txBody>
      </p:sp>
      <p:graphicFrame>
        <p:nvGraphicFramePr>
          <p:cNvPr id="3" name="Wykres 2"/>
          <p:cNvGraphicFramePr/>
          <p:nvPr/>
        </p:nvGraphicFramePr>
        <p:xfrm>
          <a:off x="323528" y="692696"/>
          <a:ext cx="799288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/>
          <p:cNvGraphicFramePr/>
          <p:nvPr/>
        </p:nvGraphicFramePr>
        <p:xfrm>
          <a:off x="395536" y="3501008"/>
          <a:ext cx="7991476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 rot="16200000">
            <a:off x="-1220680" y="1611768"/>
            <a:ext cx="282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err="1" smtClean="0">
                <a:solidFill>
                  <a:srgbClr val="00CC00"/>
                </a:solidFill>
              </a:rPr>
              <a:t>Fold</a:t>
            </a:r>
            <a:r>
              <a:rPr lang="pl-PL" sz="1400" b="1" dirty="0" smtClean="0">
                <a:solidFill>
                  <a:srgbClr val="00CC00"/>
                </a:solidFill>
              </a:rPr>
              <a:t> </a:t>
            </a:r>
            <a:r>
              <a:rPr lang="pl-PL" sz="1400" b="1" dirty="0" err="1" smtClean="0">
                <a:solidFill>
                  <a:srgbClr val="00CC00"/>
                </a:solidFill>
              </a:rPr>
              <a:t>change</a:t>
            </a:r>
            <a:r>
              <a:rPr lang="pl-PL" sz="1400" b="1" dirty="0" smtClean="0">
                <a:solidFill>
                  <a:srgbClr val="00CC00"/>
                </a:solidFill>
              </a:rPr>
              <a:t>: 55 PH </a:t>
            </a:r>
            <a:r>
              <a:rPr lang="pl-PL" sz="1400" b="1" dirty="0" err="1" smtClean="0">
                <a:solidFill>
                  <a:srgbClr val="00CC00"/>
                </a:solidFill>
              </a:rPr>
              <a:t>nw</a:t>
            </a:r>
            <a:r>
              <a:rPr lang="pl-PL" sz="1400" b="1" dirty="0" smtClean="0">
                <a:solidFill>
                  <a:srgbClr val="00CC00"/>
                </a:solidFill>
              </a:rPr>
              <a:t>/19 contr </a:t>
            </a:r>
            <a:r>
              <a:rPr lang="pl-PL" sz="1400" b="1" dirty="0" err="1" smtClean="0">
                <a:solidFill>
                  <a:srgbClr val="00CC00"/>
                </a:solidFill>
              </a:rPr>
              <a:t>nw</a:t>
            </a:r>
            <a:endParaRPr lang="pl-PL" sz="1400" b="1" dirty="0">
              <a:solidFill>
                <a:srgbClr val="00CC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 rot="16200000">
            <a:off x="-1474788" y="4852128"/>
            <a:ext cx="3328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err="1" smtClean="0">
                <a:solidFill>
                  <a:srgbClr val="00B0F0"/>
                </a:solidFill>
              </a:rPr>
              <a:t>Fold</a:t>
            </a:r>
            <a:r>
              <a:rPr lang="pl-PL" sz="1400" b="1" dirty="0" smtClean="0">
                <a:solidFill>
                  <a:srgbClr val="00B0F0"/>
                </a:solidFill>
              </a:rPr>
              <a:t> </a:t>
            </a:r>
            <a:r>
              <a:rPr lang="pl-PL" sz="1400" b="1" dirty="0" err="1" smtClean="0">
                <a:solidFill>
                  <a:srgbClr val="00B0F0"/>
                </a:solidFill>
              </a:rPr>
              <a:t>change</a:t>
            </a:r>
            <a:r>
              <a:rPr lang="pl-PL" sz="1400" b="1" dirty="0" smtClean="0">
                <a:solidFill>
                  <a:srgbClr val="00B0F0"/>
                </a:solidFill>
              </a:rPr>
              <a:t>: 23 PH </a:t>
            </a:r>
            <a:r>
              <a:rPr lang="pl-PL" sz="1400" b="1" dirty="0" err="1" smtClean="0">
                <a:solidFill>
                  <a:srgbClr val="00B0F0"/>
                </a:solidFill>
              </a:rPr>
              <a:t>obese</a:t>
            </a:r>
            <a:r>
              <a:rPr lang="pl-PL" sz="1400" b="1" dirty="0" smtClean="0">
                <a:solidFill>
                  <a:srgbClr val="00B0F0"/>
                </a:solidFill>
              </a:rPr>
              <a:t>/26 contr </a:t>
            </a:r>
            <a:r>
              <a:rPr lang="pl-PL" sz="1400" b="1" dirty="0" err="1" smtClean="0">
                <a:solidFill>
                  <a:srgbClr val="00B0F0"/>
                </a:solidFill>
              </a:rPr>
              <a:t>obese</a:t>
            </a:r>
            <a:endParaRPr lang="pl-PL" sz="1400" b="1" dirty="0">
              <a:solidFill>
                <a:srgbClr val="00B0F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51638" y="24115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483768" y="21955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263806" y="20608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4775974" y="21955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3995936" y="21955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7812360" y="241159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7020272" y="241159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5496054" y="21235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6288142" y="233958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4067944" y="56519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3275856" y="35637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2555776" y="55799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1823646" y="5229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4847982" y="53732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5568062" y="50758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6360150" y="53639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7092280" y="55892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7872318" y="55079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8088342" y="3212976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 </a:t>
            </a:r>
            <a:r>
              <a:rPr lang="pl-PL" sz="1600" dirty="0" smtClean="0"/>
              <a:t>p&lt;0,05</a:t>
            </a:r>
            <a:endParaRPr lang="pl-PL" sz="1600" dirty="0"/>
          </a:p>
        </p:txBody>
      </p:sp>
      <p:sp>
        <p:nvSpPr>
          <p:cNvPr id="26" name="Prostokąt 25"/>
          <p:cNvSpPr/>
          <p:nvPr/>
        </p:nvSpPr>
        <p:spPr>
          <a:xfrm>
            <a:off x="7944326" y="32849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27" name="Prostokąt 26"/>
          <p:cNvSpPr/>
          <p:nvPr/>
        </p:nvSpPr>
        <p:spPr>
          <a:xfrm>
            <a:off x="7956376" y="3222268"/>
            <a:ext cx="936104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9775" y="476672"/>
            <a:ext cx="587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err="1" smtClean="0"/>
              <a:t>Genes</a:t>
            </a:r>
            <a:r>
              <a:rPr lang="pl-PL" sz="2400" dirty="0" smtClean="0"/>
              <a:t> </a:t>
            </a:r>
            <a:r>
              <a:rPr lang="pl-PL" sz="2400" dirty="0" err="1" smtClean="0"/>
              <a:t>expression</a:t>
            </a:r>
            <a:r>
              <a:rPr lang="pl-PL" sz="2400" dirty="0" smtClean="0"/>
              <a:t> </a:t>
            </a:r>
            <a:r>
              <a:rPr lang="pl-PL" sz="2400" dirty="0" err="1" smtClean="0"/>
              <a:t>levels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NAFLD </a:t>
            </a:r>
            <a:r>
              <a:rPr lang="pl-PL" sz="2400" dirty="0" err="1" smtClean="0"/>
              <a:t>leukocytes</a:t>
            </a:r>
            <a:endParaRPr lang="pl-PL" sz="2400" dirty="0"/>
          </a:p>
        </p:txBody>
      </p:sp>
      <p:graphicFrame>
        <p:nvGraphicFramePr>
          <p:cNvPr id="3" name="Wykres 2"/>
          <p:cNvGraphicFramePr/>
          <p:nvPr/>
        </p:nvGraphicFramePr>
        <p:xfrm>
          <a:off x="467544" y="1268760"/>
          <a:ext cx="7848872" cy="3555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3"/>
          <p:cNvSpPr/>
          <p:nvPr/>
        </p:nvSpPr>
        <p:spPr>
          <a:xfrm rot="16200000">
            <a:off x="-1243021" y="2915497"/>
            <a:ext cx="3257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 err="1" smtClean="0"/>
              <a:t>Fold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change</a:t>
            </a:r>
            <a:r>
              <a:rPr lang="pl-PL" sz="1400" b="1" dirty="0" smtClean="0"/>
              <a:t>: 20 NAFLD/20 contr </a:t>
            </a:r>
            <a:r>
              <a:rPr lang="pl-PL" sz="1400" b="1" dirty="0" err="1" smtClean="0"/>
              <a:t>SDS-BMI</a:t>
            </a:r>
            <a:endParaRPr lang="pl-PL" sz="1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051720" y="35637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*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6360150" y="37890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*</a:t>
            </a:r>
            <a:endParaRPr lang="pl-PL" b="1" dirty="0"/>
          </a:p>
        </p:txBody>
      </p:sp>
      <p:sp>
        <p:nvSpPr>
          <p:cNvPr id="7" name="Prostokąt 6"/>
          <p:cNvSpPr/>
          <p:nvPr/>
        </p:nvSpPr>
        <p:spPr>
          <a:xfrm>
            <a:off x="5640070" y="39957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*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4919990" y="37797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*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4199910" y="37797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*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3491880" y="36450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*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2759750" y="37890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*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7080230" y="341970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*</a:t>
            </a:r>
            <a:endParaRPr lang="pl-PL" b="1" dirty="0"/>
          </a:p>
        </p:txBody>
      </p:sp>
      <p:sp>
        <p:nvSpPr>
          <p:cNvPr id="13" name="Prostokąt 12"/>
          <p:cNvSpPr/>
          <p:nvPr/>
        </p:nvSpPr>
        <p:spPr>
          <a:xfrm>
            <a:off x="7800310" y="39957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*</a:t>
            </a:r>
            <a:endParaRPr lang="pl-PL" b="1" dirty="0"/>
          </a:p>
        </p:txBody>
      </p:sp>
      <p:sp>
        <p:nvSpPr>
          <p:cNvPr id="14" name="Prostokąt 13"/>
          <p:cNvSpPr/>
          <p:nvPr/>
        </p:nvSpPr>
        <p:spPr>
          <a:xfrm>
            <a:off x="8088342" y="4931876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 </a:t>
            </a:r>
            <a:r>
              <a:rPr lang="pl-PL" sz="1600" dirty="0" smtClean="0"/>
              <a:t>p&lt;0,05</a:t>
            </a:r>
            <a:endParaRPr lang="pl-PL" sz="1600" dirty="0"/>
          </a:p>
        </p:txBody>
      </p:sp>
      <p:sp>
        <p:nvSpPr>
          <p:cNvPr id="15" name="Prostokąt 14"/>
          <p:cNvSpPr/>
          <p:nvPr/>
        </p:nvSpPr>
        <p:spPr>
          <a:xfrm>
            <a:off x="7944326" y="50038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7956376" y="4941168"/>
            <a:ext cx="936104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06264"/>
            <a:ext cx="6048672" cy="4699000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02696" y="6348427"/>
            <a:ext cx="26536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i="1" dirty="0" smtClean="0"/>
              <a:t>Fontana </a:t>
            </a:r>
            <a:r>
              <a:rPr lang="pl-PL" sz="1200" i="1" dirty="0" smtClean="0"/>
              <a:t>V et al. </a:t>
            </a:r>
            <a:r>
              <a:rPr lang="en-US" sz="1200" i="1" dirty="0" err="1" smtClean="0"/>
              <a:t>Clin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Chim</a:t>
            </a:r>
            <a:r>
              <a:rPr lang="pl-PL" sz="1200" i="1" dirty="0" smtClean="0"/>
              <a:t> </a:t>
            </a:r>
            <a:r>
              <a:rPr lang="en-US" sz="1200" i="1" dirty="0" err="1" smtClean="0"/>
              <a:t>Acta</a:t>
            </a:r>
            <a:r>
              <a:rPr lang="en-US" sz="1200" i="1" dirty="0" smtClean="0"/>
              <a:t> 2012 </a:t>
            </a:r>
            <a:endParaRPr lang="en-US" sz="1200" i="1" dirty="0"/>
          </a:p>
        </p:txBody>
      </p:sp>
      <p:sp>
        <p:nvSpPr>
          <p:cNvPr id="4" name="Prostokąt 3"/>
          <p:cNvSpPr/>
          <p:nvPr/>
        </p:nvSpPr>
        <p:spPr>
          <a:xfrm>
            <a:off x="1403648" y="332656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/>
              <a:t>Which</a:t>
            </a:r>
            <a:r>
              <a:rPr lang="pl-PL" sz="2400" dirty="0" smtClean="0"/>
              <a:t> </a:t>
            </a:r>
            <a:r>
              <a:rPr lang="pl-PL" sz="2400" dirty="0" err="1" smtClean="0"/>
              <a:t>cells</a:t>
            </a:r>
            <a:r>
              <a:rPr lang="pl-PL" sz="2400" dirty="0" smtClean="0"/>
              <a:t> </a:t>
            </a:r>
            <a:r>
              <a:rPr lang="pl-PL" sz="2400" dirty="0" err="1" smtClean="0"/>
              <a:t>synthetise</a:t>
            </a:r>
            <a:r>
              <a:rPr lang="pl-PL" sz="2400" dirty="0" smtClean="0"/>
              <a:t>/</a:t>
            </a:r>
            <a:r>
              <a:rPr lang="pl-PL" sz="2400" dirty="0" err="1" smtClean="0"/>
              <a:t>express</a:t>
            </a:r>
            <a:r>
              <a:rPr lang="pl-PL" sz="2400" dirty="0" smtClean="0"/>
              <a:t> </a:t>
            </a:r>
            <a:r>
              <a:rPr lang="pl-PL" sz="2400" dirty="0" err="1" smtClean="0"/>
              <a:t>MMPs</a:t>
            </a:r>
            <a:r>
              <a:rPr lang="pl-PL" sz="2400" dirty="0" smtClean="0"/>
              <a:t> ? </a:t>
            </a:r>
            <a:endParaRPr lang="pl-PL" sz="2400" dirty="0"/>
          </a:p>
        </p:txBody>
      </p:sp>
      <p:sp>
        <p:nvSpPr>
          <p:cNvPr id="5" name="Kształt litery L 4"/>
          <p:cNvSpPr/>
          <p:nvPr/>
        </p:nvSpPr>
        <p:spPr>
          <a:xfrm>
            <a:off x="1907704" y="2708920"/>
            <a:ext cx="3888432" cy="3528392"/>
          </a:xfrm>
          <a:prstGeom prst="corner">
            <a:avLst/>
          </a:prstGeom>
          <a:noFill/>
          <a:ln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4" descr="http://www.limfocyty.pl/wp-content/uploads/2011/12/leukocyt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13455"/>
            <a:ext cx="2005289" cy="1467873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715900" y="6381328"/>
            <a:ext cx="975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LEUKOCYTES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64564" y="807095"/>
            <a:ext cx="5957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err="1" smtClean="0"/>
              <a:t>Genes</a:t>
            </a:r>
            <a:r>
              <a:rPr lang="pl-PL" sz="2400" dirty="0" smtClean="0"/>
              <a:t> </a:t>
            </a:r>
            <a:r>
              <a:rPr lang="pl-PL" sz="2400" dirty="0" err="1" smtClean="0"/>
              <a:t>expression</a:t>
            </a:r>
            <a:r>
              <a:rPr lang="pl-PL" sz="2400" dirty="0" smtClean="0"/>
              <a:t> </a:t>
            </a:r>
            <a:r>
              <a:rPr lang="pl-PL" sz="2400" dirty="0" err="1" smtClean="0"/>
              <a:t>levels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obesity</a:t>
            </a:r>
            <a:r>
              <a:rPr lang="pl-PL" sz="2400" dirty="0" smtClean="0"/>
              <a:t> </a:t>
            </a:r>
            <a:r>
              <a:rPr lang="pl-PL" sz="2400" dirty="0" err="1" smtClean="0"/>
              <a:t>leukocytes</a:t>
            </a:r>
            <a:endParaRPr lang="pl-PL" sz="2400" dirty="0"/>
          </a:p>
        </p:txBody>
      </p:sp>
      <p:graphicFrame>
        <p:nvGraphicFramePr>
          <p:cNvPr id="3" name="Wykres 2"/>
          <p:cNvGraphicFramePr/>
          <p:nvPr/>
        </p:nvGraphicFramePr>
        <p:xfrm>
          <a:off x="539552" y="1844824"/>
          <a:ext cx="8424936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3"/>
          <p:cNvSpPr/>
          <p:nvPr/>
        </p:nvSpPr>
        <p:spPr>
          <a:xfrm>
            <a:off x="2699792" y="432503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*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1954838" y="346093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*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3467006" y="454105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*</a:t>
            </a:r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4211960" y="432503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*</a:t>
            </a: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5699254" y="418101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*</a:t>
            </a:r>
            <a:endParaRPr lang="pl-PL" sz="2000" dirty="0"/>
          </a:p>
        </p:txBody>
      </p:sp>
      <p:sp>
        <p:nvSpPr>
          <p:cNvPr id="9" name="Prostokąt 8"/>
          <p:cNvSpPr/>
          <p:nvPr/>
        </p:nvSpPr>
        <p:spPr>
          <a:xfrm>
            <a:off x="6444208" y="425302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*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8081039" y="5723964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 </a:t>
            </a:r>
            <a:r>
              <a:rPr lang="pl-PL" sz="1600" dirty="0" smtClean="0"/>
              <a:t>p&lt;0,05</a:t>
            </a:r>
            <a:endParaRPr lang="pl-PL" sz="1600" dirty="0"/>
          </a:p>
        </p:txBody>
      </p:sp>
      <p:sp>
        <p:nvSpPr>
          <p:cNvPr id="11" name="Prostokąt 10"/>
          <p:cNvSpPr/>
          <p:nvPr/>
        </p:nvSpPr>
        <p:spPr>
          <a:xfrm>
            <a:off x="7937023" y="57959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7949073" y="5733256"/>
            <a:ext cx="936104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 rot="16200000">
            <a:off x="-1388801" y="3435806"/>
            <a:ext cx="3475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err="1" smtClean="0"/>
              <a:t>Fold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change</a:t>
            </a:r>
            <a:r>
              <a:rPr lang="pl-PL" sz="1600" b="1" dirty="0" smtClean="0"/>
              <a:t>: 26 </a:t>
            </a:r>
            <a:r>
              <a:rPr lang="pl-PL" sz="1600" b="1" dirty="0" err="1" smtClean="0"/>
              <a:t>obese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pts</a:t>
            </a:r>
            <a:r>
              <a:rPr lang="pl-PL" sz="1600" b="1" dirty="0" smtClean="0"/>
              <a:t>/19 contr </a:t>
            </a:r>
            <a:r>
              <a:rPr lang="pl-PL" sz="1600" b="1" dirty="0" err="1" smtClean="0"/>
              <a:t>nw</a:t>
            </a:r>
            <a:endParaRPr lang="pl-P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/>
        </p:nvGraphicFramePr>
        <p:xfrm>
          <a:off x="395536" y="260648"/>
          <a:ext cx="813690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/>
          <p:cNvGraphicFramePr/>
          <p:nvPr/>
        </p:nvGraphicFramePr>
        <p:xfrm>
          <a:off x="395536" y="2204864"/>
          <a:ext cx="82809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899592" y="446475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err="1" smtClean="0">
                <a:solidFill>
                  <a:srgbClr val="00CC00"/>
                </a:solidFill>
              </a:rPr>
              <a:t>Fold</a:t>
            </a:r>
            <a:r>
              <a:rPr lang="pl-PL" sz="1200" b="1" dirty="0" smtClean="0">
                <a:solidFill>
                  <a:srgbClr val="00CC00"/>
                </a:solidFill>
              </a:rPr>
              <a:t> </a:t>
            </a:r>
            <a:r>
              <a:rPr lang="pl-PL" sz="1200" b="1" dirty="0" err="1" smtClean="0">
                <a:solidFill>
                  <a:srgbClr val="00CC00"/>
                </a:solidFill>
              </a:rPr>
              <a:t>change</a:t>
            </a:r>
            <a:r>
              <a:rPr lang="pl-PL" sz="1200" b="1" dirty="0" smtClean="0">
                <a:solidFill>
                  <a:srgbClr val="00CC00"/>
                </a:solidFill>
              </a:rPr>
              <a:t>: 55 PH </a:t>
            </a:r>
            <a:r>
              <a:rPr lang="pl-PL" sz="1200" b="1" dirty="0" err="1" smtClean="0">
                <a:solidFill>
                  <a:srgbClr val="00CC00"/>
                </a:solidFill>
              </a:rPr>
              <a:t>nw</a:t>
            </a:r>
            <a:r>
              <a:rPr lang="pl-PL" sz="1200" b="1" dirty="0" smtClean="0">
                <a:solidFill>
                  <a:srgbClr val="00CC00"/>
                </a:solidFill>
              </a:rPr>
              <a:t>/19 contr </a:t>
            </a:r>
            <a:r>
              <a:rPr lang="pl-PL" sz="1200" b="1" dirty="0" err="1" smtClean="0">
                <a:solidFill>
                  <a:srgbClr val="00CC00"/>
                </a:solidFill>
              </a:rPr>
              <a:t>nw</a:t>
            </a:r>
            <a:endParaRPr lang="pl-PL" sz="1200" b="1" dirty="0">
              <a:solidFill>
                <a:srgbClr val="00CC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9592" y="24208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err="1" smtClean="0">
                <a:solidFill>
                  <a:srgbClr val="00B0F0"/>
                </a:solidFill>
              </a:rPr>
              <a:t>Fold</a:t>
            </a:r>
            <a:r>
              <a:rPr lang="pl-PL" sz="1200" b="1" dirty="0" smtClean="0">
                <a:solidFill>
                  <a:srgbClr val="00B0F0"/>
                </a:solidFill>
              </a:rPr>
              <a:t> </a:t>
            </a:r>
            <a:r>
              <a:rPr lang="pl-PL" sz="1200" b="1" dirty="0" err="1" smtClean="0">
                <a:solidFill>
                  <a:srgbClr val="00B0F0"/>
                </a:solidFill>
              </a:rPr>
              <a:t>change</a:t>
            </a:r>
            <a:r>
              <a:rPr lang="pl-PL" sz="1200" b="1" dirty="0" smtClean="0">
                <a:solidFill>
                  <a:srgbClr val="00B0F0"/>
                </a:solidFill>
              </a:rPr>
              <a:t>: 23 PH </a:t>
            </a:r>
            <a:r>
              <a:rPr lang="pl-PL" sz="1200" b="1" dirty="0" err="1" smtClean="0">
                <a:solidFill>
                  <a:srgbClr val="00B0F0"/>
                </a:solidFill>
              </a:rPr>
              <a:t>obese</a:t>
            </a:r>
            <a:r>
              <a:rPr lang="pl-PL" sz="1200" b="1" dirty="0" smtClean="0">
                <a:solidFill>
                  <a:srgbClr val="00B0F0"/>
                </a:solidFill>
              </a:rPr>
              <a:t>/</a:t>
            </a:r>
          </a:p>
          <a:p>
            <a:r>
              <a:rPr lang="pl-PL" sz="1200" b="1" dirty="0" smtClean="0">
                <a:solidFill>
                  <a:srgbClr val="00B0F0"/>
                </a:solidFill>
              </a:rPr>
              <a:t>26 contr </a:t>
            </a:r>
            <a:r>
              <a:rPr lang="pl-PL" sz="1200" b="1" dirty="0" err="1" smtClean="0">
                <a:solidFill>
                  <a:srgbClr val="00B0F0"/>
                </a:solidFill>
              </a:rPr>
              <a:t>obese</a:t>
            </a:r>
            <a:endParaRPr lang="pl-PL" sz="1200" b="1" dirty="0">
              <a:solidFill>
                <a:srgbClr val="00B0F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100392" y="449288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#, &amp;&lt;0,05</a:t>
            </a:r>
            <a:endParaRPr lang="pl-PL" sz="1400" dirty="0"/>
          </a:p>
        </p:txBody>
      </p:sp>
      <p:sp>
        <p:nvSpPr>
          <p:cNvPr id="8" name="Prostokąt 7"/>
          <p:cNvSpPr/>
          <p:nvPr/>
        </p:nvSpPr>
        <p:spPr>
          <a:xfrm>
            <a:off x="8100392" y="404664"/>
            <a:ext cx="844743" cy="332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" name="Wykres 8"/>
          <p:cNvGraphicFramePr/>
          <p:nvPr/>
        </p:nvGraphicFramePr>
        <p:xfrm>
          <a:off x="395536" y="4293096"/>
          <a:ext cx="85689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rostokąt 9"/>
          <p:cNvSpPr/>
          <p:nvPr/>
        </p:nvSpPr>
        <p:spPr>
          <a:xfrm>
            <a:off x="971600" y="4509120"/>
            <a:ext cx="2658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err="1" smtClean="0"/>
              <a:t>Fold</a:t>
            </a:r>
            <a:r>
              <a:rPr lang="pl-PL" sz="1200" b="1" dirty="0" smtClean="0"/>
              <a:t> </a:t>
            </a:r>
            <a:r>
              <a:rPr lang="pl-PL" sz="1200" b="1" dirty="0" err="1" smtClean="0"/>
              <a:t>change</a:t>
            </a:r>
            <a:r>
              <a:rPr lang="pl-PL" sz="1200" b="1" dirty="0" smtClean="0"/>
              <a:t>: 26 </a:t>
            </a:r>
            <a:r>
              <a:rPr lang="pl-PL" sz="1200" b="1" dirty="0" err="1" smtClean="0"/>
              <a:t>obese</a:t>
            </a:r>
            <a:r>
              <a:rPr lang="pl-PL" sz="1200" b="1" dirty="0" smtClean="0"/>
              <a:t> </a:t>
            </a:r>
            <a:r>
              <a:rPr lang="pl-PL" sz="1200" b="1" dirty="0" err="1" smtClean="0"/>
              <a:t>pts</a:t>
            </a:r>
            <a:r>
              <a:rPr lang="pl-PL" sz="1200" b="1" dirty="0" smtClean="0"/>
              <a:t>/19 contr </a:t>
            </a:r>
            <a:r>
              <a:rPr lang="pl-PL" sz="1200" b="1" dirty="0" err="1" smtClean="0"/>
              <a:t>nw</a:t>
            </a:r>
            <a:endParaRPr lang="pl-PL" sz="1200" b="1" dirty="0"/>
          </a:p>
        </p:txBody>
      </p:sp>
      <p:sp>
        <p:nvSpPr>
          <p:cNvPr id="11" name="Trójkąt równoramienny 10"/>
          <p:cNvSpPr/>
          <p:nvPr/>
        </p:nvSpPr>
        <p:spPr>
          <a:xfrm>
            <a:off x="5179367" y="2855786"/>
            <a:ext cx="357190" cy="35719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Łącznik prosty 11"/>
          <p:cNvCxnSpPr/>
          <p:nvPr/>
        </p:nvCxnSpPr>
        <p:spPr>
          <a:xfrm flipV="1">
            <a:off x="4393549" y="2641472"/>
            <a:ext cx="1785950" cy="4286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20811682">
            <a:off x="4241056" y="2716157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>
                <a:solidFill>
                  <a:schemeClr val="bg1">
                    <a:lumMod val="75000"/>
                  </a:schemeClr>
                </a:solidFill>
              </a:rPr>
              <a:t>MMPs</a:t>
            </a:r>
            <a:endParaRPr lang="pl-PL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 rot="20620807">
            <a:off x="5605075" y="2415095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>
                <a:solidFill>
                  <a:schemeClr val="bg1">
                    <a:lumMod val="75000"/>
                  </a:schemeClr>
                </a:solidFill>
              </a:rPr>
              <a:t>TIMPs</a:t>
            </a:r>
            <a:endParaRPr lang="pl-PL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35696" y="500388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&amp;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619672" y="3409255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p=0,07</a:t>
            </a:r>
            <a:endParaRPr lang="pl-PL" sz="14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651743" y="5229200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p=0,06</a:t>
            </a:r>
            <a:endParaRPr lang="pl-PL" sz="14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347864" y="57959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#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3419872" y="21955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#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3491880" y="58052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&amp;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611560" y="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/>
              <a:t>Gene</a:t>
            </a:r>
            <a:r>
              <a:rPr lang="pl-PL" sz="2400" dirty="0" smtClean="0"/>
              <a:t> </a:t>
            </a:r>
            <a:r>
              <a:rPr lang="pl-PL" sz="2400" dirty="0" err="1" smtClean="0"/>
              <a:t>expression</a:t>
            </a:r>
            <a:r>
              <a:rPr lang="pl-PL" sz="2400" dirty="0" smtClean="0"/>
              <a:t> </a:t>
            </a:r>
            <a:r>
              <a:rPr lang="pl-PL" sz="2400" dirty="0" err="1" smtClean="0"/>
              <a:t>levels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PH  and </a:t>
            </a:r>
            <a:r>
              <a:rPr lang="pl-PL" sz="2400" dirty="0" err="1" smtClean="0"/>
              <a:t>obese</a:t>
            </a:r>
            <a:r>
              <a:rPr lang="pl-PL" sz="2400" dirty="0" smtClean="0"/>
              <a:t> </a:t>
            </a:r>
            <a:r>
              <a:rPr lang="pl-PL" sz="2400" dirty="0" err="1" smtClean="0"/>
              <a:t>children</a:t>
            </a:r>
            <a:r>
              <a:rPr lang="pl-PL" sz="2400" dirty="0" smtClean="0"/>
              <a:t> </a:t>
            </a:r>
            <a:r>
              <a:rPr lang="pl-PL" sz="2400" dirty="0" err="1" smtClean="0"/>
              <a:t>leukocytes</a:t>
            </a:r>
            <a:endParaRPr lang="pl-PL" sz="2400" dirty="0"/>
          </a:p>
        </p:txBody>
      </p:sp>
      <p:sp>
        <p:nvSpPr>
          <p:cNvPr id="22" name="Prostokąt 21"/>
          <p:cNvSpPr/>
          <p:nvPr/>
        </p:nvSpPr>
        <p:spPr>
          <a:xfrm>
            <a:off x="2615734" y="35730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#</a:t>
            </a:r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4199910" y="363573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#</a:t>
            </a:r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8160350" y="3501008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#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627784" y="56519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&amp;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4211960" y="565195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&amp;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4820095" y="5785519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p=0,06</a:t>
            </a:r>
            <a:endParaRPr lang="pl-PL" sz="14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4932040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&amp;</a:t>
            </a:r>
            <a:endParaRPr lang="pl-PL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5612183" y="5661248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p=0,07</a:t>
            </a:r>
            <a:endParaRPr lang="pl-PL" sz="14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6372200" y="5569495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p=0,08</a:t>
            </a:r>
            <a:endParaRPr lang="pl-PL" sz="14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7308304" y="5661248"/>
            <a:ext cx="26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&amp;</a:t>
            </a:r>
            <a:endParaRPr lang="pl-PL" dirty="0"/>
          </a:p>
        </p:txBody>
      </p:sp>
      <p:sp>
        <p:nvSpPr>
          <p:cNvPr id="32" name="Prostokąt 31"/>
          <p:cNvSpPr/>
          <p:nvPr/>
        </p:nvSpPr>
        <p:spPr>
          <a:xfrm>
            <a:off x="8028384" y="5795972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# &amp;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908720"/>
            <a:ext cx="796679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u="sng" dirty="0" err="1" smtClean="0"/>
              <a:t>Conclusions</a:t>
            </a:r>
            <a:r>
              <a:rPr lang="pl-PL" sz="2400" u="sng" dirty="0" smtClean="0"/>
              <a:t>: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pPr marL="457200" indent="-457200"/>
            <a:r>
              <a:rPr lang="pl-PL" sz="2400" dirty="0" smtClean="0"/>
              <a:t>1. </a:t>
            </a:r>
            <a:r>
              <a:rPr lang="pl-PL" sz="2400" dirty="0" err="1" smtClean="0"/>
              <a:t>Obesity</a:t>
            </a:r>
            <a:r>
              <a:rPr lang="pl-PL" sz="2400" dirty="0" smtClean="0"/>
              <a:t> </a:t>
            </a:r>
            <a:r>
              <a:rPr lang="pl-PL" sz="2400" dirty="0" err="1" smtClean="0"/>
              <a:t>significantly</a:t>
            </a:r>
            <a:r>
              <a:rPr lang="pl-PL" sz="2400" dirty="0" smtClean="0"/>
              <a:t> </a:t>
            </a:r>
            <a:r>
              <a:rPr lang="pl-PL" sz="2400" dirty="0" err="1" smtClean="0"/>
              <a:t>up-regulates</a:t>
            </a:r>
            <a:r>
              <a:rPr lang="pl-PL" sz="2400" dirty="0" smtClean="0"/>
              <a:t> MMP-2 </a:t>
            </a:r>
            <a:r>
              <a:rPr lang="pl-PL" sz="2400" dirty="0" err="1" smtClean="0"/>
              <a:t>expression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endParaRPr lang="pl-PL" sz="2400" dirty="0" smtClean="0"/>
          </a:p>
          <a:p>
            <a:pPr marL="457200" indent="-457200"/>
            <a:r>
              <a:rPr lang="pl-PL" sz="2400" dirty="0" smtClean="0"/>
              <a:t>    PH </a:t>
            </a:r>
            <a:r>
              <a:rPr lang="pl-PL" sz="2400" dirty="0" err="1" smtClean="0"/>
              <a:t>leukocytes</a:t>
            </a:r>
            <a:endParaRPr lang="pl-PL" sz="2400" dirty="0" smtClean="0"/>
          </a:p>
          <a:p>
            <a:pPr marL="457200" indent="-457200"/>
            <a:endParaRPr lang="pl-PL" sz="2400" dirty="0" smtClean="0"/>
          </a:p>
          <a:p>
            <a:pPr marL="457200" indent="-457200"/>
            <a:r>
              <a:rPr lang="pl-PL" sz="2400" dirty="0" smtClean="0"/>
              <a:t>2. MMP-2 </a:t>
            </a:r>
            <a:r>
              <a:rPr lang="pl-PL" sz="2400" dirty="0" err="1" smtClean="0"/>
              <a:t>over-expression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PH </a:t>
            </a:r>
            <a:r>
              <a:rPr lang="pl-PL" sz="2400" dirty="0" err="1" smtClean="0"/>
              <a:t>leukocytes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not </a:t>
            </a:r>
            <a:r>
              <a:rPr lang="pl-PL" sz="2400" dirty="0" err="1" smtClean="0"/>
              <a:t>counter</a:t>
            </a:r>
            <a:r>
              <a:rPr lang="pl-PL" sz="2400" dirty="0" smtClean="0"/>
              <a:t>-</a:t>
            </a:r>
          </a:p>
          <a:p>
            <a:pPr marL="457200" indent="-457200"/>
            <a:r>
              <a:rPr lang="pl-PL" sz="2400" dirty="0" smtClean="0"/>
              <a:t>     -</a:t>
            </a:r>
            <a:r>
              <a:rPr lang="pl-PL" sz="2400" dirty="0" err="1" smtClean="0"/>
              <a:t>regulated</a:t>
            </a:r>
            <a:r>
              <a:rPr lang="pl-PL" sz="2400" dirty="0" smtClean="0"/>
              <a:t> by TIMP-1 and -2</a:t>
            </a:r>
          </a:p>
          <a:p>
            <a:pPr marL="457200" indent="-457200"/>
            <a:endParaRPr lang="pl-PL" sz="2400" dirty="0" smtClean="0"/>
          </a:p>
          <a:p>
            <a:pPr marL="457200" indent="-457200"/>
            <a:r>
              <a:rPr lang="pl-PL" sz="2400" dirty="0" smtClean="0"/>
              <a:t>3. MMP-9 </a:t>
            </a:r>
            <a:r>
              <a:rPr lang="pl-PL" sz="2400" dirty="0" err="1" smtClean="0"/>
              <a:t>expression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highly</a:t>
            </a:r>
            <a:r>
              <a:rPr lang="pl-PL" sz="2400" dirty="0" smtClean="0"/>
              <a:t> </a:t>
            </a:r>
            <a:r>
              <a:rPr lang="pl-PL" sz="2400" dirty="0" err="1" smtClean="0"/>
              <a:t>specific</a:t>
            </a:r>
            <a:r>
              <a:rPr lang="pl-PL" sz="2400" dirty="0" smtClean="0"/>
              <a:t> for </a:t>
            </a:r>
            <a:r>
              <a:rPr lang="pl-PL" sz="2400" dirty="0" err="1" smtClean="0"/>
              <a:t>obesity</a:t>
            </a:r>
            <a:r>
              <a:rPr lang="pl-PL" sz="2400" dirty="0" smtClean="0"/>
              <a:t> but not PH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620688"/>
            <a:ext cx="3304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Department of </a:t>
            </a:r>
            <a:r>
              <a:rPr lang="pl-PL" dirty="0" err="1" smtClean="0"/>
              <a:t>Microbiology</a:t>
            </a:r>
            <a:r>
              <a:rPr lang="pl-PL" dirty="0" smtClean="0"/>
              <a:t> and</a:t>
            </a:r>
          </a:p>
          <a:p>
            <a:pPr marL="342900" indent="-342900"/>
            <a:r>
              <a:rPr lang="pl-PL" dirty="0" err="1" smtClean="0"/>
              <a:t>Clinical</a:t>
            </a:r>
            <a:r>
              <a:rPr lang="pl-PL" dirty="0" smtClean="0"/>
              <a:t> </a:t>
            </a:r>
            <a:r>
              <a:rPr lang="pl-PL" dirty="0" err="1" smtClean="0"/>
              <a:t>Immunology</a:t>
            </a:r>
            <a:endParaRPr lang="pl-PL" dirty="0" smtClean="0"/>
          </a:p>
          <a:p>
            <a:pPr marL="342900" indent="-342900"/>
            <a:r>
              <a:rPr lang="pl-PL" b="1" dirty="0" smtClean="0"/>
              <a:t>Jacek </a:t>
            </a:r>
            <a:r>
              <a:rPr lang="pl-PL" b="1" dirty="0" err="1" smtClean="0"/>
              <a:t>Michałkiewicz</a:t>
            </a:r>
            <a:r>
              <a:rPr lang="pl-PL" b="1" dirty="0" smtClean="0"/>
              <a:t> </a:t>
            </a:r>
            <a:r>
              <a:rPr lang="pl-PL" dirty="0" smtClean="0"/>
              <a:t>MD </a:t>
            </a:r>
            <a:r>
              <a:rPr lang="pl-PL" dirty="0" err="1" smtClean="0"/>
              <a:t>PhD</a:t>
            </a:r>
            <a:endParaRPr lang="pl-PL" dirty="0" smtClean="0"/>
          </a:p>
          <a:p>
            <a:pPr marL="342900" indent="-342900"/>
            <a:r>
              <a:rPr lang="pl-PL" b="1" dirty="0" smtClean="0"/>
              <a:t>Ewa Balas </a:t>
            </a:r>
            <a:r>
              <a:rPr lang="pl-PL" dirty="0" err="1" smtClean="0"/>
              <a:t>tech</a:t>
            </a:r>
            <a:r>
              <a:rPr lang="pl-PL" dirty="0" smtClean="0"/>
              <a:t> </a:t>
            </a:r>
            <a:r>
              <a:rPr lang="pl-PL" dirty="0" err="1" smtClean="0"/>
              <a:t>assist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932040" y="620688"/>
            <a:ext cx="3880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Department of </a:t>
            </a:r>
            <a:r>
              <a:rPr lang="pl-PL" dirty="0" err="1" smtClean="0"/>
              <a:t>Nephrology</a:t>
            </a:r>
            <a:r>
              <a:rPr lang="pl-PL" dirty="0" smtClean="0"/>
              <a:t> and </a:t>
            </a:r>
            <a:r>
              <a:rPr lang="pl-PL" dirty="0" err="1" smtClean="0"/>
              <a:t>Arterial</a:t>
            </a:r>
            <a:endParaRPr lang="pl-PL" dirty="0" smtClean="0"/>
          </a:p>
          <a:p>
            <a:r>
              <a:rPr lang="pl-PL" dirty="0" err="1" smtClean="0"/>
              <a:t>Hypertension</a:t>
            </a:r>
            <a:endParaRPr lang="pl-PL" dirty="0" smtClean="0"/>
          </a:p>
          <a:p>
            <a:r>
              <a:rPr lang="pl-PL" b="1" dirty="0" smtClean="0"/>
              <a:t>Mieczysław Litwin </a:t>
            </a:r>
            <a:r>
              <a:rPr lang="pl-PL" dirty="0" smtClean="0"/>
              <a:t>MD </a:t>
            </a:r>
            <a:r>
              <a:rPr lang="pl-PL" dirty="0" err="1" smtClean="0"/>
              <a:t>PhD</a:t>
            </a:r>
            <a:endParaRPr lang="pl-PL" dirty="0" smtClean="0"/>
          </a:p>
          <a:p>
            <a:r>
              <a:rPr lang="pl-PL" b="1" dirty="0" smtClean="0"/>
              <a:t>Anna </a:t>
            </a:r>
            <a:r>
              <a:rPr lang="pl-PL" b="1" dirty="0" err="1" smtClean="0"/>
              <a:t>Niemirska</a:t>
            </a:r>
            <a:r>
              <a:rPr lang="pl-PL" b="1" dirty="0" smtClean="0"/>
              <a:t> </a:t>
            </a:r>
            <a:r>
              <a:rPr lang="pl-PL" dirty="0" smtClean="0"/>
              <a:t>MD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3568" y="2492896"/>
            <a:ext cx="3439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Department of </a:t>
            </a:r>
            <a:r>
              <a:rPr lang="pl-PL" dirty="0" err="1" smtClean="0"/>
              <a:t>Gastroenterology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Hepatology</a:t>
            </a:r>
            <a:r>
              <a:rPr lang="pl-PL" dirty="0" smtClean="0"/>
              <a:t>, and </a:t>
            </a:r>
            <a:r>
              <a:rPr lang="pl-PL" dirty="0" err="1" smtClean="0"/>
              <a:t>Feeding</a:t>
            </a:r>
            <a:r>
              <a:rPr lang="pl-PL" dirty="0" smtClean="0"/>
              <a:t> </a:t>
            </a:r>
            <a:r>
              <a:rPr lang="pl-PL" dirty="0" err="1" smtClean="0"/>
              <a:t>Disorders</a:t>
            </a:r>
            <a:endParaRPr lang="pl-PL" dirty="0" smtClean="0"/>
          </a:p>
          <a:p>
            <a:r>
              <a:rPr lang="pl-PL" b="1" dirty="0" smtClean="0"/>
              <a:t>Piotr Socha </a:t>
            </a:r>
            <a:r>
              <a:rPr lang="pl-PL" dirty="0" smtClean="0"/>
              <a:t>MD </a:t>
            </a:r>
            <a:r>
              <a:rPr lang="pl-PL" dirty="0" err="1" smtClean="0"/>
              <a:t>PhD</a:t>
            </a:r>
            <a:endParaRPr lang="pl-PL" dirty="0" smtClean="0"/>
          </a:p>
          <a:p>
            <a:r>
              <a:rPr lang="pl-PL" b="1" dirty="0" smtClean="0"/>
              <a:t>Wojciech Jańczyk </a:t>
            </a:r>
            <a:r>
              <a:rPr lang="pl-PL" dirty="0" smtClean="0"/>
              <a:t>MD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932040" y="2348880"/>
            <a:ext cx="33417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Department of </a:t>
            </a:r>
            <a:r>
              <a:rPr lang="pl-PL" dirty="0" err="1" smtClean="0"/>
              <a:t>Biochemistry</a:t>
            </a:r>
            <a:r>
              <a:rPr lang="pl-PL" dirty="0" smtClean="0"/>
              <a:t>, </a:t>
            </a:r>
          </a:p>
          <a:p>
            <a:r>
              <a:rPr lang="pl-PL" dirty="0" err="1" smtClean="0"/>
              <a:t>Radioimmunology</a:t>
            </a:r>
            <a:r>
              <a:rPr lang="pl-PL" dirty="0" smtClean="0"/>
              <a:t> and  </a:t>
            </a:r>
          </a:p>
          <a:p>
            <a:r>
              <a:rPr lang="pl-PL" dirty="0" err="1" smtClean="0"/>
              <a:t>Experimental</a:t>
            </a:r>
            <a:r>
              <a:rPr lang="pl-PL" dirty="0" smtClean="0"/>
              <a:t> </a:t>
            </a:r>
            <a:r>
              <a:rPr lang="pl-PL" dirty="0" err="1" smtClean="0"/>
              <a:t>Medicine</a:t>
            </a:r>
            <a:endParaRPr lang="pl-PL" dirty="0" smtClean="0"/>
          </a:p>
          <a:p>
            <a:r>
              <a:rPr lang="pl-PL" b="1" dirty="0" smtClean="0"/>
              <a:t>Paweł Płudowski </a:t>
            </a:r>
            <a:r>
              <a:rPr lang="pl-PL" dirty="0" err="1" smtClean="0"/>
              <a:t>PhD</a:t>
            </a:r>
            <a:endParaRPr lang="pl-PL" dirty="0" smtClean="0"/>
          </a:p>
          <a:p>
            <a:r>
              <a:rPr lang="pl-PL" b="1" dirty="0" smtClean="0"/>
              <a:t>Aldona Wierzbicka-Rucińska </a:t>
            </a:r>
            <a:r>
              <a:rPr lang="pl-PL" dirty="0" err="1" smtClean="0"/>
              <a:t>MSc</a:t>
            </a:r>
            <a:endParaRPr lang="pl-PL" dirty="0" smtClean="0"/>
          </a:p>
          <a:p>
            <a:endParaRPr lang="pl-PL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683568" y="4005064"/>
            <a:ext cx="41301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Department of </a:t>
            </a:r>
            <a:r>
              <a:rPr lang="pl-PL" dirty="0" err="1" smtClean="0"/>
              <a:t>Immunology</a:t>
            </a:r>
            <a:r>
              <a:rPr lang="pl-PL" dirty="0" smtClean="0"/>
              <a:t>, Collegium</a:t>
            </a:r>
          </a:p>
          <a:p>
            <a:r>
              <a:rPr lang="pl-PL" dirty="0" err="1" smtClean="0"/>
              <a:t>Medicum</a:t>
            </a:r>
            <a:r>
              <a:rPr lang="pl-PL" dirty="0" smtClean="0"/>
              <a:t>, Bydgoszcz, Nicolaus </a:t>
            </a:r>
            <a:r>
              <a:rPr lang="pl-PL" dirty="0" err="1" smtClean="0"/>
              <a:t>Copernicus</a:t>
            </a:r>
            <a:endParaRPr lang="pl-PL" dirty="0" smtClean="0"/>
          </a:p>
          <a:p>
            <a:r>
              <a:rPr lang="pl-PL" dirty="0" err="1" smtClean="0"/>
              <a:t>University</a:t>
            </a:r>
            <a:r>
              <a:rPr lang="pl-PL" dirty="0" smtClean="0"/>
              <a:t> , Toruń, Poland</a:t>
            </a:r>
          </a:p>
          <a:p>
            <a:r>
              <a:rPr lang="pl-PL" b="1" dirty="0" smtClean="0"/>
              <a:t>Lidia Gackowska </a:t>
            </a:r>
            <a:r>
              <a:rPr lang="pl-PL" dirty="0" err="1" smtClean="0"/>
              <a:t>PhD</a:t>
            </a:r>
            <a:endParaRPr lang="pl-PL" dirty="0" smtClean="0"/>
          </a:p>
          <a:p>
            <a:r>
              <a:rPr lang="pl-PL" b="1" dirty="0" smtClean="0"/>
              <a:t>Izabela </a:t>
            </a:r>
            <a:r>
              <a:rPr lang="pl-PL" b="1" dirty="0" err="1" smtClean="0"/>
              <a:t>Kubiszewska</a:t>
            </a:r>
            <a:r>
              <a:rPr lang="pl-PL" b="1" dirty="0" smtClean="0"/>
              <a:t>  </a:t>
            </a:r>
            <a:r>
              <a:rPr lang="pl-PL" dirty="0" err="1" smtClean="0"/>
              <a:t>MSc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04048" y="4581128"/>
            <a:ext cx="2966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Department of </a:t>
            </a:r>
            <a:r>
              <a:rPr lang="pl-PL" dirty="0" err="1" smtClean="0"/>
              <a:t>Endocrinology</a:t>
            </a:r>
            <a:endParaRPr lang="pl-PL" dirty="0" smtClean="0"/>
          </a:p>
          <a:p>
            <a:r>
              <a:rPr lang="pl-PL" b="1" dirty="0" smtClean="0"/>
              <a:t>Mieczysław </a:t>
            </a:r>
            <a:r>
              <a:rPr lang="pl-PL" b="1" dirty="0" err="1" smtClean="0"/>
              <a:t>Szalecki</a:t>
            </a:r>
            <a:r>
              <a:rPr lang="pl-PL" b="1" dirty="0" smtClean="0"/>
              <a:t> </a:t>
            </a:r>
            <a:r>
              <a:rPr lang="pl-PL" dirty="0" smtClean="0"/>
              <a:t>MD </a:t>
            </a:r>
            <a:r>
              <a:rPr lang="pl-PL" dirty="0" err="1" smtClean="0"/>
              <a:t>PhD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39552" y="404664"/>
            <a:ext cx="3960440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339752" y="6093296"/>
            <a:ext cx="529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Children’s</a:t>
            </a:r>
            <a:r>
              <a:rPr lang="pl-PL" b="1" dirty="0" smtClean="0"/>
              <a:t> </a:t>
            </a:r>
            <a:r>
              <a:rPr lang="pl-PL" b="1" dirty="0" err="1" smtClean="0"/>
              <a:t>Memorial</a:t>
            </a:r>
            <a:r>
              <a:rPr lang="pl-PL" b="1" dirty="0" smtClean="0"/>
              <a:t> Health </a:t>
            </a:r>
            <a:r>
              <a:rPr lang="pl-PL" b="1" dirty="0" err="1" smtClean="0"/>
              <a:t>Institute</a:t>
            </a:r>
            <a:r>
              <a:rPr lang="pl-PL" b="1" dirty="0" smtClean="0"/>
              <a:t>, Warsaw, Poland</a:t>
            </a:r>
            <a:endParaRPr lang="pl-PL" b="1" dirty="0"/>
          </a:p>
        </p:txBody>
      </p:sp>
      <p:pic>
        <p:nvPicPr>
          <p:cNvPr id="10" name="Picture 7" descr="logo_cz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522" y="5877272"/>
            <a:ext cx="97020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ytuł 1"/>
          <p:cNvSpPr txBox="1">
            <a:spLocks/>
          </p:cNvSpPr>
          <p:nvPr/>
        </p:nvSpPr>
        <p:spPr>
          <a:xfrm>
            <a:off x="179512" y="188640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Domain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5" name="Text Box 240"/>
          <p:cNvSpPr txBox="1">
            <a:spLocks noChangeArrowheads="1"/>
          </p:cNvSpPr>
          <p:nvPr/>
        </p:nvSpPr>
        <p:spPr bwMode="auto">
          <a:xfrm>
            <a:off x="1887778" y="6422716"/>
            <a:ext cx="210374" cy="1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pl-PL" sz="800" dirty="0" smtClean="0"/>
          </a:p>
        </p:txBody>
      </p:sp>
      <p:grpSp>
        <p:nvGrpSpPr>
          <p:cNvPr id="106" name="Grupa 105"/>
          <p:cNvGrpSpPr/>
          <p:nvPr/>
        </p:nvGrpSpPr>
        <p:grpSpPr>
          <a:xfrm>
            <a:off x="1547664" y="980728"/>
            <a:ext cx="4864015" cy="928296"/>
            <a:chOff x="2033910" y="1786499"/>
            <a:chExt cx="2470081" cy="475993"/>
          </a:xfrm>
        </p:grpSpPr>
        <p:sp>
          <p:nvSpPr>
            <p:cNvPr id="107" name="Rectangle 243"/>
            <p:cNvSpPr>
              <a:spLocks noChangeArrowheads="1"/>
            </p:cNvSpPr>
            <p:nvPr/>
          </p:nvSpPr>
          <p:spPr bwMode="auto">
            <a:xfrm>
              <a:off x="2443776" y="1786499"/>
              <a:ext cx="411680" cy="174661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1200" b="1" dirty="0">
                  <a:latin typeface="Arial" charset="0"/>
                  <a:ea typeface="ＭＳ Ｐゴシック" charset="0"/>
                </a:rPr>
                <a:t>Pro</a:t>
              </a:r>
            </a:p>
          </p:txBody>
        </p:sp>
        <p:sp>
          <p:nvSpPr>
            <p:cNvPr id="108" name="Rectangle 244"/>
            <p:cNvSpPr>
              <a:spLocks noChangeArrowheads="1"/>
            </p:cNvSpPr>
            <p:nvPr/>
          </p:nvSpPr>
          <p:spPr bwMode="auto">
            <a:xfrm>
              <a:off x="2033910" y="1786499"/>
              <a:ext cx="411680" cy="17466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1200" b="1" dirty="0">
                  <a:latin typeface="Arial" charset="0"/>
                  <a:ea typeface="ＭＳ Ｐゴシック" charset="0"/>
                </a:rPr>
                <a:t>PS</a:t>
              </a:r>
            </a:p>
          </p:txBody>
        </p:sp>
        <p:sp>
          <p:nvSpPr>
            <p:cNvPr id="109" name="Rectangle 245"/>
            <p:cNvSpPr>
              <a:spLocks noChangeArrowheads="1"/>
            </p:cNvSpPr>
            <p:nvPr/>
          </p:nvSpPr>
          <p:spPr bwMode="auto">
            <a:xfrm>
              <a:off x="2855457" y="1786499"/>
              <a:ext cx="1648534" cy="17466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pl-PL" sz="1200" b="1" dirty="0" smtClean="0">
                  <a:latin typeface="Arial" charset="0"/>
                  <a:ea typeface="ＭＳ Ｐゴシック" charset="0"/>
                </a:rPr>
                <a:t>                     </a:t>
              </a:r>
              <a:r>
                <a:rPr lang="pl-PL" sz="1200" b="1" dirty="0" err="1" smtClean="0">
                  <a:latin typeface="Arial" charset="0"/>
                  <a:ea typeface="ＭＳ Ｐゴシック" charset="0"/>
                </a:rPr>
                <a:t>Catalytic</a:t>
              </a:r>
              <a:r>
                <a:rPr lang="pl-PL" sz="1200" b="1" dirty="0" smtClean="0">
                  <a:latin typeface="Arial" charset="0"/>
                  <a:ea typeface="ＭＳ Ｐゴシック" charset="0"/>
                </a:rPr>
                <a:t>                  </a:t>
              </a:r>
              <a:r>
                <a:rPr lang="pl-PL" sz="1200" b="1" dirty="0">
                  <a:latin typeface="Arial" charset="0"/>
                  <a:ea typeface="ＭＳ Ｐゴシック" charset="0"/>
                </a:rPr>
                <a:t>Zn</a:t>
              </a:r>
            </a:p>
          </p:txBody>
        </p:sp>
        <p:sp>
          <p:nvSpPr>
            <p:cNvPr id="110" name="Rectangle 321"/>
            <p:cNvSpPr>
              <a:spLocks noChangeArrowheads="1"/>
            </p:cNvSpPr>
            <p:nvPr/>
          </p:nvSpPr>
          <p:spPr bwMode="auto">
            <a:xfrm>
              <a:off x="2816755" y="2088895"/>
              <a:ext cx="679861" cy="173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l-PL" sz="1600" b="1" dirty="0">
                  <a:latin typeface="Arial" charset="0"/>
                  <a:ea typeface="ＭＳ Ｐゴシック" charset="0"/>
                </a:rPr>
                <a:t>MMP-7, -26 </a:t>
              </a:r>
            </a:p>
          </p:txBody>
        </p:sp>
      </p:grpSp>
      <p:sp>
        <p:nvSpPr>
          <p:cNvPr id="111" name="Rectangle 242"/>
          <p:cNvSpPr>
            <a:spLocks noChangeArrowheads="1"/>
          </p:cNvSpPr>
          <p:nvPr/>
        </p:nvSpPr>
        <p:spPr bwMode="auto">
          <a:xfrm>
            <a:off x="2157233" y="4349903"/>
            <a:ext cx="5223079" cy="1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l-PL" sz="800" b="1">
                <a:latin typeface="Arial" charset="0"/>
                <a:ea typeface="ＭＳ Ｐゴシック" charset="0"/>
              </a:rPr>
              <a:t>MT-MMP 1, 2, 3, 5 (MMP-14, -15, -16, -24)</a:t>
            </a:r>
          </a:p>
        </p:txBody>
      </p:sp>
      <p:grpSp>
        <p:nvGrpSpPr>
          <p:cNvPr id="112" name="Grupa 111"/>
          <p:cNvGrpSpPr/>
          <p:nvPr/>
        </p:nvGrpSpPr>
        <p:grpSpPr>
          <a:xfrm>
            <a:off x="2195736" y="1988840"/>
            <a:ext cx="5472608" cy="4680520"/>
            <a:chOff x="1992198" y="2333598"/>
            <a:chExt cx="4412414" cy="4136636"/>
          </a:xfrm>
        </p:grpSpPr>
        <p:grpSp>
          <p:nvGrpSpPr>
            <p:cNvPr id="113" name="Group 93"/>
            <p:cNvGrpSpPr>
              <a:grpSpLocks/>
            </p:cNvGrpSpPr>
            <p:nvPr/>
          </p:nvGrpSpPr>
          <p:grpSpPr bwMode="auto">
            <a:xfrm>
              <a:off x="2030283" y="2333598"/>
              <a:ext cx="3540087" cy="291529"/>
              <a:chOff x="384" y="781"/>
              <a:chExt cx="1952" cy="227"/>
            </a:xfrm>
          </p:grpSpPr>
          <p:grpSp>
            <p:nvGrpSpPr>
              <p:cNvPr id="198" name="Group 246"/>
              <p:cNvGrpSpPr>
                <a:grpSpLocks/>
              </p:cNvGrpSpPr>
              <p:nvPr/>
            </p:nvGrpSpPr>
            <p:grpSpPr bwMode="auto">
              <a:xfrm>
                <a:off x="1746" y="781"/>
                <a:ext cx="590" cy="227"/>
                <a:chOff x="2562" y="618"/>
                <a:chExt cx="998" cy="318"/>
              </a:xfrm>
            </p:grpSpPr>
            <p:sp>
              <p:nvSpPr>
                <p:cNvPr id="204" name="Oval 247"/>
                <p:cNvSpPr>
                  <a:spLocks noChangeArrowheads="1"/>
                </p:cNvSpPr>
                <p:nvPr/>
              </p:nvSpPr>
              <p:spPr bwMode="auto">
                <a:xfrm>
                  <a:off x="2834" y="723"/>
                  <a:ext cx="726" cy="21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5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562" y="618"/>
                  <a:ext cx="181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6" name="Line 249"/>
                <p:cNvSpPr>
                  <a:spLocks noChangeShapeType="1"/>
                </p:cNvSpPr>
                <p:nvPr/>
              </p:nvSpPr>
              <p:spPr bwMode="auto">
                <a:xfrm>
                  <a:off x="2743" y="618"/>
                  <a:ext cx="183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9" name="Text Box 250"/>
              <p:cNvSpPr txBox="1">
                <a:spLocks noChangeArrowheads="1"/>
              </p:cNvSpPr>
              <p:nvPr/>
            </p:nvSpPr>
            <p:spPr bwMode="auto">
              <a:xfrm>
                <a:off x="1960" y="854"/>
                <a:ext cx="24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pl-PL" sz="800" b="1" dirty="0" err="1" smtClean="0"/>
                  <a:t>Hpx</a:t>
                </a:r>
                <a:endParaRPr lang="pl-PL" sz="800" b="1" dirty="0" smtClean="0"/>
              </a:p>
            </p:txBody>
          </p:sp>
          <p:grpSp>
            <p:nvGrpSpPr>
              <p:cNvPr id="200" name="Group 251"/>
              <p:cNvGrpSpPr>
                <a:grpSpLocks/>
              </p:cNvGrpSpPr>
              <p:nvPr/>
            </p:nvGrpSpPr>
            <p:grpSpPr bwMode="auto">
              <a:xfrm>
                <a:off x="384" y="827"/>
                <a:ext cx="1362" cy="136"/>
                <a:chOff x="295" y="300"/>
                <a:chExt cx="1362" cy="136"/>
              </a:xfrm>
            </p:grpSpPr>
            <p:sp>
              <p:nvSpPr>
                <p:cNvPr id="201" name="Rectangle 252"/>
                <p:cNvSpPr>
                  <a:spLocks noChangeArrowheads="1"/>
                </p:cNvSpPr>
                <p:nvPr/>
              </p:nvSpPr>
              <p:spPr bwMode="auto">
                <a:xfrm>
                  <a:off x="521" y="300"/>
                  <a:ext cx="227" cy="136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l-PL" sz="800" b="1">
                      <a:latin typeface="Arial" charset="0"/>
                      <a:ea typeface="ＭＳ Ｐゴシック" charset="0"/>
                    </a:rPr>
                    <a:t>Pro</a:t>
                  </a:r>
                </a:p>
              </p:txBody>
            </p:sp>
            <p:sp>
              <p:nvSpPr>
                <p:cNvPr id="202" name="Rectangle 253"/>
                <p:cNvSpPr>
                  <a:spLocks noChangeArrowheads="1"/>
                </p:cNvSpPr>
                <p:nvPr/>
              </p:nvSpPr>
              <p:spPr bwMode="auto">
                <a:xfrm>
                  <a:off x="295" y="300"/>
                  <a:ext cx="227" cy="1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l-PL" sz="800" b="1" dirty="0">
                      <a:latin typeface="Arial" charset="0"/>
                      <a:ea typeface="ＭＳ Ｐゴシック" charset="0"/>
                    </a:rPr>
                    <a:t>PS</a:t>
                  </a:r>
                </a:p>
              </p:txBody>
            </p:sp>
            <p:sp>
              <p:nvSpPr>
                <p:cNvPr id="203" name="Rectangle 254"/>
                <p:cNvSpPr>
                  <a:spLocks noChangeArrowheads="1"/>
                </p:cNvSpPr>
                <p:nvPr/>
              </p:nvSpPr>
              <p:spPr bwMode="auto">
                <a:xfrm>
                  <a:off x="748" y="300"/>
                  <a:ext cx="909" cy="136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pl-PL" sz="800" b="1" dirty="0" err="1" smtClean="0">
                      <a:latin typeface="Arial" charset="0"/>
                      <a:ea typeface="ＭＳ Ｐゴシック" charset="0"/>
                    </a:rPr>
                    <a:t>Catalytic</a:t>
                  </a:r>
                  <a:r>
                    <a:rPr lang="pl-PL" sz="800" b="1" dirty="0" smtClean="0">
                      <a:latin typeface="Arial" charset="0"/>
                      <a:ea typeface="ＭＳ Ｐゴシック" charset="0"/>
                    </a:rPr>
                    <a:t>            </a:t>
                  </a:r>
                  <a:r>
                    <a:rPr lang="pl-PL" sz="800" b="1" dirty="0">
                      <a:latin typeface="Arial" charset="0"/>
                      <a:ea typeface="ＭＳ Ｐゴシック" charset="0"/>
                    </a:rPr>
                    <a:t>Zn</a:t>
                  </a:r>
                </a:p>
              </p:txBody>
            </p:sp>
          </p:grpSp>
        </p:grpSp>
        <p:sp>
          <p:nvSpPr>
            <p:cNvPr id="114" name="Rectangle 322"/>
            <p:cNvSpPr>
              <a:spLocks noChangeArrowheads="1"/>
            </p:cNvSpPr>
            <p:nvPr/>
          </p:nvSpPr>
          <p:spPr bwMode="auto">
            <a:xfrm>
              <a:off x="1992198" y="2684204"/>
              <a:ext cx="4153074" cy="174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sz="800" b="1" dirty="0">
                  <a:latin typeface="Arial" charset="0"/>
                  <a:ea typeface="ＭＳ Ｐゴシック" charset="0"/>
                </a:rPr>
                <a:t>MMP-1, -3, -8, -10, -12, -13, -18, -19, -20, -22, -27</a:t>
              </a:r>
            </a:p>
          </p:txBody>
        </p:sp>
        <p:grpSp>
          <p:nvGrpSpPr>
            <p:cNvPr id="115" name="Group 114"/>
            <p:cNvGrpSpPr>
              <a:grpSpLocks/>
            </p:cNvGrpSpPr>
            <p:nvPr/>
          </p:nvGrpSpPr>
          <p:grpSpPr bwMode="auto">
            <a:xfrm>
              <a:off x="2033910" y="2951333"/>
              <a:ext cx="3536460" cy="466190"/>
              <a:chOff x="386" y="1280"/>
              <a:chExt cx="1950" cy="363"/>
            </a:xfrm>
          </p:grpSpPr>
          <p:grpSp>
            <p:nvGrpSpPr>
              <p:cNvPr id="183" name="Group 255"/>
              <p:cNvGrpSpPr>
                <a:grpSpLocks/>
              </p:cNvGrpSpPr>
              <p:nvPr/>
            </p:nvGrpSpPr>
            <p:grpSpPr bwMode="auto">
              <a:xfrm>
                <a:off x="1746" y="1280"/>
                <a:ext cx="590" cy="227"/>
                <a:chOff x="1657" y="1525"/>
                <a:chExt cx="590" cy="227"/>
              </a:xfrm>
            </p:grpSpPr>
            <p:grpSp>
              <p:nvGrpSpPr>
                <p:cNvPr id="193" name="Group 256"/>
                <p:cNvGrpSpPr>
                  <a:grpSpLocks/>
                </p:cNvGrpSpPr>
                <p:nvPr/>
              </p:nvGrpSpPr>
              <p:grpSpPr bwMode="auto">
                <a:xfrm>
                  <a:off x="1657" y="1525"/>
                  <a:ext cx="590" cy="227"/>
                  <a:chOff x="2562" y="618"/>
                  <a:chExt cx="998" cy="318"/>
                </a:xfrm>
              </p:grpSpPr>
              <p:sp>
                <p:nvSpPr>
                  <p:cNvPr id="195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723"/>
                    <a:ext cx="726" cy="21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 sz="800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6" name="Line 2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2" y="618"/>
                    <a:ext cx="181" cy="1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pl-PL" sz="800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7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743" y="618"/>
                    <a:ext cx="183" cy="1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pl-PL" sz="800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94" name="Text Box 260"/>
                <p:cNvSpPr txBox="1">
                  <a:spLocks noChangeArrowheads="1"/>
                </p:cNvSpPr>
                <p:nvPr/>
              </p:nvSpPr>
              <p:spPr bwMode="auto">
                <a:xfrm>
                  <a:off x="1871" y="1598"/>
                  <a:ext cx="246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pl-PL" sz="800" b="1" dirty="0" err="1" smtClean="0"/>
                    <a:t>Hpx</a:t>
                  </a:r>
                  <a:endParaRPr lang="pl-PL" sz="800" b="1" dirty="0" smtClean="0"/>
                </a:p>
              </p:txBody>
            </p:sp>
          </p:grpSp>
          <p:sp>
            <p:nvSpPr>
              <p:cNvPr id="184" name="Rectangle 261"/>
              <p:cNvSpPr>
                <a:spLocks noChangeArrowheads="1"/>
              </p:cNvSpPr>
              <p:nvPr/>
            </p:nvSpPr>
            <p:spPr bwMode="auto">
              <a:xfrm>
                <a:off x="612" y="1326"/>
                <a:ext cx="227" cy="136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pl-PL" sz="800" b="1">
                    <a:latin typeface="Arial" charset="0"/>
                    <a:ea typeface="ＭＳ Ｐゴシック" charset="0"/>
                  </a:rPr>
                  <a:t>Pro</a:t>
                </a:r>
              </a:p>
            </p:txBody>
          </p:sp>
          <p:sp>
            <p:nvSpPr>
              <p:cNvPr id="185" name="Rectangle 262"/>
              <p:cNvSpPr>
                <a:spLocks noChangeArrowheads="1"/>
              </p:cNvSpPr>
              <p:nvPr/>
            </p:nvSpPr>
            <p:spPr bwMode="auto">
              <a:xfrm>
                <a:off x="386" y="1326"/>
                <a:ext cx="227" cy="13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pl-PL" sz="800" b="1">
                    <a:latin typeface="Arial" charset="0"/>
                    <a:ea typeface="ＭＳ Ｐゴシック" charset="0"/>
                  </a:rPr>
                  <a:t>PS</a:t>
                </a:r>
              </a:p>
            </p:txBody>
          </p:sp>
          <p:sp>
            <p:nvSpPr>
              <p:cNvPr id="186" name="Rectangle 263"/>
              <p:cNvSpPr>
                <a:spLocks noChangeArrowheads="1"/>
              </p:cNvSpPr>
              <p:nvPr/>
            </p:nvSpPr>
            <p:spPr bwMode="auto">
              <a:xfrm>
                <a:off x="839" y="1325"/>
                <a:ext cx="909" cy="136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pl-PL" sz="800" b="1" dirty="0" err="1" smtClean="0">
                    <a:latin typeface="Arial" charset="0"/>
                    <a:ea typeface="ＭＳ Ｐゴシック" charset="0"/>
                  </a:rPr>
                  <a:t>Catalytic</a:t>
                </a:r>
                <a:r>
                  <a:rPr lang="pl-PL" sz="800" b="1" dirty="0" smtClean="0">
                    <a:latin typeface="Arial" charset="0"/>
                    <a:ea typeface="ＭＳ Ｐゴシック" charset="0"/>
                  </a:rPr>
                  <a:t>           </a:t>
                </a:r>
                <a:r>
                  <a:rPr lang="pl-PL" sz="800" b="1" dirty="0">
                    <a:latin typeface="Arial" charset="0"/>
                    <a:ea typeface="ＭＳ Ｐゴシック" charset="0"/>
                  </a:rPr>
                  <a:t>Zn</a:t>
                </a:r>
              </a:p>
            </p:txBody>
          </p:sp>
          <p:grpSp>
            <p:nvGrpSpPr>
              <p:cNvPr id="187" name="Group 264"/>
              <p:cNvGrpSpPr>
                <a:grpSpLocks/>
              </p:cNvGrpSpPr>
              <p:nvPr/>
            </p:nvGrpSpPr>
            <p:grpSpPr bwMode="auto">
              <a:xfrm>
                <a:off x="1383" y="1280"/>
                <a:ext cx="363" cy="258"/>
                <a:chOff x="3107" y="1902"/>
                <a:chExt cx="363" cy="258"/>
              </a:xfrm>
            </p:grpSpPr>
            <p:sp>
              <p:nvSpPr>
                <p:cNvPr id="189" name="Oval 265"/>
                <p:cNvSpPr>
                  <a:spLocks noChangeArrowheads="1"/>
                </p:cNvSpPr>
                <p:nvPr/>
              </p:nvSpPr>
              <p:spPr bwMode="auto">
                <a:xfrm rot="5400000">
                  <a:off x="3026" y="1995"/>
                  <a:ext cx="258" cy="71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Oval 266"/>
                <p:cNvSpPr>
                  <a:spLocks noChangeArrowheads="1"/>
                </p:cNvSpPr>
                <p:nvPr/>
              </p:nvSpPr>
              <p:spPr bwMode="auto">
                <a:xfrm rot="5400000">
                  <a:off x="3097" y="1996"/>
                  <a:ext cx="258" cy="71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1" name="Oval 267"/>
                <p:cNvSpPr>
                  <a:spLocks noChangeArrowheads="1"/>
                </p:cNvSpPr>
                <p:nvPr/>
              </p:nvSpPr>
              <p:spPr bwMode="auto">
                <a:xfrm rot="5400000">
                  <a:off x="3169" y="1996"/>
                  <a:ext cx="258" cy="71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Text Box 268"/>
                <p:cNvSpPr txBox="1">
                  <a:spLocks noChangeArrowheads="1"/>
                </p:cNvSpPr>
                <p:nvPr/>
              </p:nvSpPr>
              <p:spPr bwMode="auto">
                <a:xfrm>
                  <a:off x="3107" y="1933"/>
                  <a:ext cx="363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pl-PL" sz="800" b="1" smtClean="0">
                      <a:solidFill>
                        <a:schemeClr val="bg1"/>
                      </a:solidFill>
                    </a:rPr>
                    <a:t>Fn II</a:t>
                  </a:r>
                </a:p>
              </p:txBody>
            </p:sp>
          </p:grpSp>
          <p:sp>
            <p:nvSpPr>
              <p:cNvPr id="188" name="Rectangle 323"/>
              <p:cNvSpPr>
                <a:spLocks noChangeArrowheads="1"/>
              </p:cNvSpPr>
              <p:nvPr/>
            </p:nvSpPr>
            <p:spPr bwMode="auto">
              <a:xfrm>
                <a:off x="658" y="1507"/>
                <a:ext cx="78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l-PL" sz="800" b="1" dirty="0">
                    <a:latin typeface="Arial" charset="0"/>
                    <a:ea typeface="ＭＳ Ｐゴシック" charset="0"/>
                  </a:rPr>
                  <a:t>MMP-2, -9</a:t>
                </a:r>
              </a:p>
            </p:txBody>
          </p:sp>
        </p:grpSp>
        <p:grpSp>
          <p:nvGrpSpPr>
            <p:cNvPr id="116" name="Group 279"/>
            <p:cNvGrpSpPr>
              <a:grpSpLocks/>
            </p:cNvGrpSpPr>
            <p:nvPr/>
          </p:nvGrpSpPr>
          <p:grpSpPr bwMode="auto">
            <a:xfrm>
              <a:off x="4665399" y="4015993"/>
              <a:ext cx="1070006" cy="291529"/>
              <a:chOff x="1657" y="2024"/>
              <a:chExt cx="590" cy="227"/>
            </a:xfrm>
          </p:grpSpPr>
          <p:grpSp>
            <p:nvGrpSpPr>
              <p:cNvPr id="178" name="Group 280"/>
              <p:cNvGrpSpPr>
                <a:grpSpLocks/>
              </p:cNvGrpSpPr>
              <p:nvPr/>
            </p:nvGrpSpPr>
            <p:grpSpPr bwMode="auto">
              <a:xfrm>
                <a:off x="1657" y="2024"/>
                <a:ext cx="590" cy="227"/>
                <a:chOff x="2562" y="618"/>
                <a:chExt cx="998" cy="318"/>
              </a:xfrm>
            </p:grpSpPr>
            <p:sp>
              <p:nvSpPr>
                <p:cNvPr id="180" name="Oval 281"/>
                <p:cNvSpPr>
                  <a:spLocks noChangeArrowheads="1"/>
                </p:cNvSpPr>
                <p:nvPr/>
              </p:nvSpPr>
              <p:spPr bwMode="auto">
                <a:xfrm>
                  <a:off x="2834" y="723"/>
                  <a:ext cx="726" cy="21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2562" y="618"/>
                  <a:ext cx="181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2" name="Line 283"/>
                <p:cNvSpPr>
                  <a:spLocks noChangeShapeType="1"/>
                </p:cNvSpPr>
                <p:nvPr/>
              </p:nvSpPr>
              <p:spPr bwMode="auto">
                <a:xfrm>
                  <a:off x="2743" y="618"/>
                  <a:ext cx="183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9" name="Text Box 284"/>
              <p:cNvSpPr txBox="1">
                <a:spLocks noChangeArrowheads="1"/>
              </p:cNvSpPr>
              <p:nvPr/>
            </p:nvSpPr>
            <p:spPr bwMode="auto">
              <a:xfrm>
                <a:off x="1871" y="2097"/>
                <a:ext cx="24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pl-PL" sz="800" b="1" dirty="0" err="1" smtClean="0"/>
                  <a:t>Hpx</a:t>
                </a:r>
                <a:endParaRPr lang="pl-PL" sz="800" b="1" dirty="0" smtClean="0"/>
              </a:p>
            </p:txBody>
          </p:sp>
        </p:grpSp>
        <p:sp>
          <p:nvSpPr>
            <p:cNvPr id="117" name="Rectangle 286"/>
            <p:cNvSpPr>
              <a:spLocks noChangeArrowheads="1"/>
            </p:cNvSpPr>
            <p:nvPr/>
          </p:nvSpPr>
          <p:spPr bwMode="auto">
            <a:xfrm>
              <a:off x="2443776" y="4075069"/>
              <a:ext cx="411680" cy="174661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800" b="1">
                  <a:latin typeface="Arial" charset="0"/>
                  <a:ea typeface="ＭＳ Ｐゴシック" charset="0"/>
                </a:rPr>
                <a:t>Pro</a:t>
              </a: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2033910" y="4075069"/>
              <a:ext cx="411680" cy="17466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800" b="1">
                  <a:latin typeface="Arial" charset="0"/>
                  <a:ea typeface="ＭＳ Ｐゴシック" charset="0"/>
                </a:rPr>
                <a:t>PS</a:t>
              </a:r>
            </a:p>
          </p:txBody>
        </p:sp>
        <p:sp>
          <p:nvSpPr>
            <p:cNvPr id="119" name="Rectangle 288"/>
            <p:cNvSpPr>
              <a:spLocks noChangeArrowheads="1"/>
            </p:cNvSpPr>
            <p:nvPr/>
          </p:nvSpPr>
          <p:spPr bwMode="auto">
            <a:xfrm>
              <a:off x="3020491" y="4075069"/>
              <a:ext cx="1648534" cy="17466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pl-PL" sz="800" b="1" dirty="0" err="1" smtClean="0">
                  <a:latin typeface="Arial" charset="0"/>
                  <a:ea typeface="ＭＳ Ｐゴシック" charset="0"/>
                </a:rPr>
                <a:t>Catalytic</a:t>
              </a:r>
              <a:r>
                <a:rPr lang="pl-PL" sz="800" b="1" dirty="0" smtClean="0">
                  <a:latin typeface="Arial" charset="0"/>
                  <a:ea typeface="ＭＳ Ｐゴシック" charset="0"/>
                </a:rPr>
                <a:t>           </a:t>
              </a:r>
              <a:r>
                <a:rPr lang="pl-PL" sz="800" b="1" dirty="0">
                  <a:latin typeface="Arial" charset="0"/>
                  <a:ea typeface="ＭＳ Ｐゴシック" charset="0"/>
                </a:rPr>
                <a:t>Zn</a:t>
              </a:r>
            </a:p>
          </p:txBody>
        </p:sp>
        <p:sp>
          <p:nvSpPr>
            <p:cNvPr id="120" name="Rectangle 289"/>
            <p:cNvSpPr>
              <a:spLocks noChangeArrowheads="1"/>
            </p:cNvSpPr>
            <p:nvPr/>
          </p:nvSpPr>
          <p:spPr bwMode="auto">
            <a:xfrm>
              <a:off x="2855457" y="3965906"/>
              <a:ext cx="165035" cy="331342"/>
            </a:xfrm>
            <a:prstGeom prst="rect">
              <a:avLst/>
            </a:prstGeom>
            <a:gradFill rotWithShape="1">
              <a:gsLst>
                <a:gs pos="0">
                  <a:srgbClr val="76393B"/>
                </a:gs>
                <a:gs pos="5000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800" b="1">
                  <a:solidFill>
                    <a:srgbClr val="660066"/>
                  </a:solidFill>
                  <a:latin typeface="Arial" charset="0"/>
                  <a:ea typeface="ＭＳ Ｐゴシック" charset="0"/>
                </a:rPr>
                <a:t>F</a:t>
              </a:r>
            </a:p>
          </p:txBody>
        </p:sp>
        <p:sp>
          <p:nvSpPr>
            <p:cNvPr id="121" name="Line 290"/>
            <p:cNvSpPr>
              <a:spLocks noChangeShapeType="1"/>
            </p:cNvSpPr>
            <p:nvPr/>
          </p:nvSpPr>
          <p:spPr bwMode="auto">
            <a:xfrm>
              <a:off x="5733591" y="4209918"/>
              <a:ext cx="351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 sz="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Text Box 291"/>
            <p:cNvSpPr txBox="1">
              <a:spLocks noChangeArrowheads="1"/>
            </p:cNvSpPr>
            <p:nvPr/>
          </p:nvSpPr>
          <p:spPr bwMode="auto">
            <a:xfrm>
              <a:off x="5733591" y="4023699"/>
              <a:ext cx="411680" cy="174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pl-PL" sz="800" b="1" smtClean="0"/>
                <a:t>TB</a:t>
              </a:r>
            </a:p>
          </p:txBody>
        </p:sp>
        <p:sp>
          <p:nvSpPr>
            <p:cNvPr id="123" name="Rectangle 292"/>
            <p:cNvSpPr>
              <a:spLocks noChangeArrowheads="1"/>
            </p:cNvSpPr>
            <p:nvPr/>
          </p:nvSpPr>
          <p:spPr bwMode="auto">
            <a:xfrm>
              <a:off x="6063661" y="4132862"/>
              <a:ext cx="340951" cy="159250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8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124" name="Rectangle 300"/>
            <p:cNvSpPr>
              <a:spLocks noChangeArrowheads="1"/>
            </p:cNvSpPr>
            <p:nvPr/>
          </p:nvSpPr>
          <p:spPr bwMode="auto">
            <a:xfrm>
              <a:off x="2443776" y="4723626"/>
              <a:ext cx="411680" cy="174661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800" b="1">
                  <a:latin typeface="Arial" charset="0"/>
                  <a:ea typeface="ＭＳ Ｐゴシック" charset="0"/>
                </a:rPr>
                <a:t>Pro</a:t>
              </a:r>
            </a:p>
          </p:txBody>
        </p:sp>
        <p:sp>
          <p:nvSpPr>
            <p:cNvPr id="125" name="Rectangle 301"/>
            <p:cNvSpPr>
              <a:spLocks noChangeArrowheads="1"/>
            </p:cNvSpPr>
            <p:nvPr/>
          </p:nvSpPr>
          <p:spPr bwMode="auto">
            <a:xfrm>
              <a:off x="2032096" y="4723626"/>
              <a:ext cx="411680" cy="17466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800" b="1">
                  <a:latin typeface="Arial" charset="0"/>
                  <a:ea typeface="ＭＳ Ｐゴシック" charset="0"/>
                </a:rPr>
                <a:t>PS</a:t>
              </a:r>
            </a:p>
          </p:txBody>
        </p:sp>
        <p:sp>
          <p:nvSpPr>
            <p:cNvPr id="126" name="Rectangle 304"/>
            <p:cNvSpPr>
              <a:spLocks noChangeArrowheads="1"/>
            </p:cNvSpPr>
            <p:nvPr/>
          </p:nvSpPr>
          <p:spPr bwMode="auto">
            <a:xfrm>
              <a:off x="2853643" y="5363193"/>
              <a:ext cx="328256" cy="174661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800" b="1">
                  <a:latin typeface="Arial" charset="0"/>
                  <a:ea typeface="ＭＳ Ｐゴシック" charset="0"/>
                </a:rPr>
                <a:t>Vn</a:t>
              </a:r>
            </a:p>
          </p:txBody>
        </p:sp>
        <p:grpSp>
          <p:nvGrpSpPr>
            <p:cNvPr id="127" name="Group 119"/>
            <p:cNvGrpSpPr>
              <a:grpSpLocks/>
            </p:cNvGrpSpPr>
            <p:nvPr/>
          </p:nvGrpSpPr>
          <p:grpSpPr bwMode="auto">
            <a:xfrm>
              <a:off x="2855457" y="4606757"/>
              <a:ext cx="3291628" cy="349322"/>
              <a:chOff x="1020" y="2614"/>
              <a:chExt cx="1815" cy="272"/>
            </a:xfrm>
          </p:grpSpPr>
          <p:grpSp>
            <p:nvGrpSpPr>
              <p:cNvPr id="165" name="Group 294"/>
              <p:cNvGrpSpPr>
                <a:grpSpLocks/>
              </p:cNvGrpSpPr>
              <p:nvPr/>
            </p:nvGrpSpPr>
            <p:grpSpPr bwMode="auto">
              <a:xfrm>
                <a:off x="2018" y="2659"/>
                <a:ext cx="590" cy="227"/>
                <a:chOff x="1657" y="2024"/>
                <a:chExt cx="590" cy="227"/>
              </a:xfrm>
            </p:grpSpPr>
            <p:grpSp>
              <p:nvGrpSpPr>
                <p:cNvPr id="173" name="Group 295"/>
                <p:cNvGrpSpPr>
                  <a:grpSpLocks/>
                </p:cNvGrpSpPr>
                <p:nvPr/>
              </p:nvGrpSpPr>
              <p:grpSpPr bwMode="auto">
                <a:xfrm>
                  <a:off x="1657" y="2024"/>
                  <a:ext cx="590" cy="227"/>
                  <a:chOff x="2562" y="618"/>
                  <a:chExt cx="998" cy="318"/>
                </a:xfrm>
              </p:grpSpPr>
              <p:sp>
                <p:nvSpPr>
                  <p:cNvPr id="175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723"/>
                    <a:ext cx="726" cy="21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 sz="800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6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2" y="618"/>
                    <a:ext cx="181" cy="1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pl-PL" sz="800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7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743" y="618"/>
                    <a:ext cx="183" cy="1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pl-PL" sz="800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74" name="Text Box 299"/>
                <p:cNvSpPr txBox="1">
                  <a:spLocks noChangeArrowheads="1"/>
                </p:cNvSpPr>
                <p:nvPr/>
              </p:nvSpPr>
              <p:spPr bwMode="auto">
                <a:xfrm>
                  <a:off x="1871" y="2097"/>
                  <a:ext cx="246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pl-PL" sz="800" b="1" smtClean="0"/>
                    <a:t>Hpx</a:t>
                  </a:r>
                </a:p>
              </p:txBody>
            </p:sp>
          </p:grpSp>
          <p:sp>
            <p:nvSpPr>
              <p:cNvPr id="166" name="Rectangle 302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909" cy="136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pl-PL" sz="800" b="1" dirty="0" err="1" smtClean="0">
                    <a:latin typeface="Arial" charset="0"/>
                    <a:ea typeface="ＭＳ Ｐゴシック" charset="0"/>
                  </a:rPr>
                  <a:t>Catalytic</a:t>
                </a:r>
                <a:r>
                  <a:rPr lang="pl-PL" sz="800" b="1" dirty="0" smtClean="0">
                    <a:latin typeface="Arial" charset="0"/>
                    <a:ea typeface="ＭＳ Ｐゴシック" charset="0"/>
                  </a:rPr>
                  <a:t>           </a:t>
                </a:r>
                <a:r>
                  <a:rPr lang="pl-PL" sz="800" b="1" dirty="0">
                    <a:latin typeface="Arial" charset="0"/>
                    <a:ea typeface="ＭＳ Ｐゴシック" charset="0"/>
                  </a:rPr>
                  <a:t>Zn</a:t>
                </a:r>
              </a:p>
            </p:txBody>
          </p:sp>
          <p:sp>
            <p:nvSpPr>
              <p:cNvPr id="167" name="Rectangle 303"/>
              <p:cNvSpPr>
                <a:spLocks noChangeArrowheads="1"/>
              </p:cNvSpPr>
              <p:nvPr/>
            </p:nvSpPr>
            <p:spPr bwMode="auto">
              <a:xfrm>
                <a:off x="1020" y="2628"/>
                <a:ext cx="91" cy="258"/>
              </a:xfrm>
              <a:prstGeom prst="rect">
                <a:avLst/>
              </a:prstGeom>
              <a:gradFill rotWithShape="1">
                <a:gsLst>
                  <a:gs pos="0">
                    <a:srgbClr val="76393B"/>
                  </a:gs>
                  <a:gs pos="50000">
                    <a:srgbClr val="FF7C80"/>
                  </a:gs>
                  <a:gs pos="100000">
                    <a:srgbClr val="76393B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pl-PL" sz="800" b="1">
                    <a:solidFill>
                      <a:srgbClr val="660066"/>
                    </a:solidFill>
                    <a:latin typeface="Arial" charset="0"/>
                    <a:ea typeface="ＭＳ Ｐゴシック" charset="0"/>
                  </a:rPr>
                  <a:t>F</a:t>
                </a:r>
              </a:p>
            </p:txBody>
          </p:sp>
          <p:grpSp>
            <p:nvGrpSpPr>
              <p:cNvPr id="168" name="Group 305"/>
              <p:cNvGrpSpPr>
                <a:grpSpLocks/>
              </p:cNvGrpSpPr>
              <p:nvPr/>
            </p:nvGrpSpPr>
            <p:grpSpPr bwMode="auto">
              <a:xfrm>
                <a:off x="2486" y="2614"/>
                <a:ext cx="349" cy="182"/>
                <a:chOff x="3574" y="2342"/>
                <a:chExt cx="531" cy="181"/>
              </a:xfrm>
            </p:grpSpPr>
            <p:sp>
              <p:nvSpPr>
                <p:cNvPr id="169" name="Rectangle 306"/>
                <p:cNvSpPr>
                  <a:spLocks noChangeArrowheads="1"/>
                </p:cNvSpPr>
                <p:nvPr/>
              </p:nvSpPr>
              <p:spPr bwMode="auto">
                <a:xfrm>
                  <a:off x="3574" y="2342"/>
                  <a:ext cx="304" cy="181"/>
                </a:xfrm>
                <a:prstGeom prst="rect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l-PL" sz="800" b="1">
                      <a:latin typeface="Arial" charset="0"/>
                      <a:ea typeface="ＭＳ Ｐゴシック" charset="0"/>
                    </a:rPr>
                    <a:t>GPI</a:t>
                  </a:r>
                </a:p>
              </p:txBody>
            </p:sp>
            <p:sp>
              <p:nvSpPr>
                <p:cNvPr id="170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3878" y="2387"/>
                  <a:ext cx="91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1" name="Line 308"/>
                <p:cNvSpPr>
                  <a:spLocks noChangeShapeType="1"/>
                </p:cNvSpPr>
                <p:nvPr/>
              </p:nvSpPr>
              <p:spPr bwMode="auto">
                <a:xfrm>
                  <a:off x="3970" y="2387"/>
                  <a:ext cx="44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2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4014" y="2387"/>
                  <a:ext cx="91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28" name="Rectangle 324"/>
            <p:cNvSpPr>
              <a:spLocks noChangeArrowheads="1"/>
            </p:cNvSpPr>
            <p:nvPr/>
          </p:nvSpPr>
          <p:spPr bwMode="auto">
            <a:xfrm>
              <a:off x="2197131" y="4985617"/>
              <a:ext cx="2961559" cy="174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sz="800" b="1">
                  <a:latin typeface="Arial" charset="0"/>
                  <a:ea typeface="ＭＳ Ｐゴシック" charset="0"/>
                </a:rPr>
                <a:t>MT-MMP 4, 6 (MMP-17, -25)</a:t>
              </a:r>
            </a:p>
          </p:txBody>
        </p:sp>
        <p:sp>
          <p:nvSpPr>
            <p:cNvPr id="129" name="Rectangle 275"/>
            <p:cNvSpPr>
              <a:spLocks noChangeArrowheads="1"/>
            </p:cNvSpPr>
            <p:nvPr/>
          </p:nvSpPr>
          <p:spPr bwMode="auto">
            <a:xfrm>
              <a:off x="2443776" y="5363193"/>
              <a:ext cx="411680" cy="174661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800" b="1">
                  <a:latin typeface="Arial" charset="0"/>
                  <a:ea typeface="ＭＳ Ｐゴシック" charset="0"/>
                </a:rPr>
                <a:t>Pro</a:t>
              </a:r>
            </a:p>
          </p:txBody>
        </p:sp>
        <p:sp>
          <p:nvSpPr>
            <p:cNvPr id="130" name="Rectangle 276"/>
            <p:cNvSpPr>
              <a:spLocks noChangeArrowheads="1"/>
            </p:cNvSpPr>
            <p:nvPr/>
          </p:nvSpPr>
          <p:spPr bwMode="auto">
            <a:xfrm>
              <a:off x="2033910" y="5363193"/>
              <a:ext cx="411680" cy="17466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800" b="1">
                  <a:latin typeface="Arial" charset="0"/>
                  <a:ea typeface="ＭＳ Ｐゴシック" charset="0"/>
                </a:rPr>
                <a:t>PS</a:t>
              </a:r>
            </a:p>
          </p:txBody>
        </p:sp>
        <p:grpSp>
          <p:nvGrpSpPr>
            <p:cNvPr id="131" name="Group 118"/>
            <p:cNvGrpSpPr>
              <a:grpSpLocks/>
            </p:cNvGrpSpPr>
            <p:nvPr/>
          </p:nvGrpSpPr>
          <p:grpSpPr bwMode="auto">
            <a:xfrm>
              <a:off x="3183713" y="5265588"/>
              <a:ext cx="2879948" cy="331342"/>
              <a:chOff x="839" y="3158"/>
              <a:chExt cx="1588" cy="258"/>
            </a:xfrm>
          </p:grpSpPr>
          <p:grpSp>
            <p:nvGrpSpPr>
              <p:cNvPr id="157" name="Group 269"/>
              <p:cNvGrpSpPr>
                <a:grpSpLocks/>
              </p:cNvGrpSpPr>
              <p:nvPr/>
            </p:nvGrpSpPr>
            <p:grpSpPr bwMode="auto">
              <a:xfrm>
                <a:off x="1837" y="3189"/>
                <a:ext cx="590" cy="227"/>
                <a:chOff x="1657" y="2024"/>
                <a:chExt cx="590" cy="227"/>
              </a:xfrm>
            </p:grpSpPr>
            <p:grpSp>
              <p:nvGrpSpPr>
                <p:cNvPr id="160" name="Group 270"/>
                <p:cNvGrpSpPr>
                  <a:grpSpLocks/>
                </p:cNvGrpSpPr>
                <p:nvPr/>
              </p:nvGrpSpPr>
              <p:grpSpPr bwMode="auto">
                <a:xfrm>
                  <a:off x="1657" y="2024"/>
                  <a:ext cx="590" cy="227"/>
                  <a:chOff x="2562" y="618"/>
                  <a:chExt cx="998" cy="318"/>
                </a:xfrm>
              </p:grpSpPr>
              <p:sp>
                <p:nvSpPr>
                  <p:cNvPr id="162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723"/>
                    <a:ext cx="726" cy="21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 sz="800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3" name="Line 2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2" y="618"/>
                    <a:ext cx="181" cy="1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pl-PL" sz="800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4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2743" y="618"/>
                    <a:ext cx="183" cy="1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pl-PL" sz="800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61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1871" y="2097"/>
                  <a:ext cx="246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pl-PL" sz="800" b="1" dirty="0" err="1" smtClean="0"/>
                    <a:t>Hpx</a:t>
                  </a:r>
                  <a:endParaRPr lang="pl-PL" sz="800" b="1" dirty="0" smtClean="0"/>
                </a:p>
              </p:txBody>
            </p:sp>
          </p:grpSp>
          <p:sp>
            <p:nvSpPr>
              <p:cNvPr id="158" name="Rectangle 277"/>
              <p:cNvSpPr>
                <a:spLocks noChangeArrowheads="1"/>
              </p:cNvSpPr>
              <p:nvPr/>
            </p:nvSpPr>
            <p:spPr bwMode="auto">
              <a:xfrm>
                <a:off x="930" y="3235"/>
                <a:ext cx="909" cy="136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pl-PL" sz="800" b="1" dirty="0" err="1" smtClean="0">
                    <a:latin typeface="Arial" charset="0"/>
                    <a:ea typeface="ＭＳ Ｐゴシック" charset="0"/>
                  </a:rPr>
                  <a:t>Catalytic</a:t>
                </a:r>
                <a:r>
                  <a:rPr lang="pl-PL" sz="800" b="1" dirty="0" smtClean="0">
                    <a:latin typeface="Arial" charset="0"/>
                    <a:ea typeface="ＭＳ Ｐゴシック" charset="0"/>
                  </a:rPr>
                  <a:t>            </a:t>
                </a:r>
                <a:r>
                  <a:rPr lang="pl-PL" sz="800" b="1" dirty="0">
                    <a:latin typeface="Arial" charset="0"/>
                    <a:ea typeface="ＭＳ Ｐゴシック" charset="0"/>
                  </a:rPr>
                  <a:t>Zn</a:t>
                </a:r>
              </a:p>
            </p:txBody>
          </p:sp>
          <p:sp>
            <p:nvSpPr>
              <p:cNvPr id="159" name="Rectangle 278"/>
              <p:cNvSpPr>
                <a:spLocks noChangeArrowheads="1"/>
              </p:cNvSpPr>
              <p:nvPr/>
            </p:nvSpPr>
            <p:spPr bwMode="auto">
              <a:xfrm>
                <a:off x="839" y="3158"/>
                <a:ext cx="91" cy="258"/>
              </a:xfrm>
              <a:prstGeom prst="rect">
                <a:avLst/>
              </a:prstGeom>
              <a:gradFill rotWithShape="1">
                <a:gsLst>
                  <a:gs pos="0">
                    <a:srgbClr val="76393B"/>
                  </a:gs>
                  <a:gs pos="50000">
                    <a:srgbClr val="FF7C80"/>
                  </a:gs>
                  <a:gs pos="100000">
                    <a:srgbClr val="76393B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pl-PL" sz="800" b="1">
                    <a:solidFill>
                      <a:srgbClr val="660066"/>
                    </a:solidFill>
                    <a:latin typeface="Arial" charset="0"/>
                    <a:ea typeface="ＭＳ Ｐゴシック" charset="0"/>
                  </a:rPr>
                  <a:t>F</a:t>
                </a:r>
              </a:p>
            </p:txBody>
          </p:sp>
        </p:grpSp>
        <p:sp>
          <p:nvSpPr>
            <p:cNvPr id="132" name="Rectangle 325"/>
            <p:cNvSpPr>
              <a:spLocks noChangeArrowheads="1"/>
            </p:cNvSpPr>
            <p:nvPr/>
          </p:nvSpPr>
          <p:spPr bwMode="auto">
            <a:xfrm>
              <a:off x="2690422" y="5631605"/>
              <a:ext cx="652885" cy="174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l-PL" sz="800" b="1">
                  <a:latin typeface="Arial" charset="0"/>
                  <a:ea typeface="ＭＳ Ｐゴシック" charset="0"/>
                </a:rPr>
                <a:t>MMP-21</a:t>
              </a:r>
            </a:p>
          </p:txBody>
        </p:sp>
        <p:grpSp>
          <p:nvGrpSpPr>
            <p:cNvPr id="133" name="Group 310"/>
            <p:cNvGrpSpPr>
              <a:grpSpLocks/>
            </p:cNvGrpSpPr>
            <p:nvPr/>
          </p:nvGrpSpPr>
          <p:grpSpPr bwMode="auto">
            <a:xfrm>
              <a:off x="2001266" y="5923135"/>
              <a:ext cx="2635116" cy="331342"/>
              <a:chOff x="295" y="1993"/>
              <a:chExt cx="1453" cy="258"/>
            </a:xfrm>
          </p:grpSpPr>
          <p:sp>
            <p:nvSpPr>
              <p:cNvPr id="153" name="Rectangle 311"/>
              <p:cNvSpPr>
                <a:spLocks noChangeArrowheads="1"/>
              </p:cNvSpPr>
              <p:nvPr/>
            </p:nvSpPr>
            <p:spPr bwMode="auto">
              <a:xfrm>
                <a:off x="521" y="2070"/>
                <a:ext cx="227" cy="136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pl-PL" sz="800" b="1">
                    <a:latin typeface="Arial" charset="0"/>
                    <a:ea typeface="ＭＳ Ｐゴシック" charset="0"/>
                  </a:rPr>
                  <a:t>Pro</a:t>
                </a:r>
              </a:p>
            </p:txBody>
          </p:sp>
          <p:sp>
            <p:nvSpPr>
              <p:cNvPr id="154" name="Rectangle 312"/>
              <p:cNvSpPr>
                <a:spLocks noChangeArrowheads="1"/>
              </p:cNvSpPr>
              <p:nvPr/>
            </p:nvSpPr>
            <p:spPr bwMode="auto">
              <a:xfrm>
                <a:off x="295" y="2070"/>
                <a:ext cx="227" cy="13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pl-PL" sz="800" b="1">
                    <a:latin typeface="Arial" charset="0"/>
                    <a:ea typeface="ＭＳ Ｐゴシック" charset="0"/>
                  </a:rPr>
                  <a:t>PS</a:t>
                </a:r>
              </a:p>
            </p:txBody>
          </p:sp>
          <p:sp>
            <p:nvSpPr>
              <p:cNvPr id="155" name="Rectangle 313"/>
              <p:cNvSpPr>
                <a:spLocks noChangeArrowheads="1"/>
              </p:cNvSpPr>
              <p:nvPr/>
            </p:nvSpPr>
            <p:spPr bwMode="auto">
              <a:xfrm>
                <a:off x="839" y="2070"/>
                <a:ext cx="909" cy="136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pl-PL" sz="800" b="1" dirty="0" err="1" smtClean="0">
                    <a:latin typeface="Arial" charset="0"/>
                    <a:ea typeface="ＭＳ Ｐゴシック" charset="0"/>
                  </a:rPr>
                  <a:t>Catalytic</a:t>
                </a:r>
                <a:r>
                  <a:rPr lang="pl-PL" sz="800" b="1" dirty="0" smtClean="0">
                    <a:latin typeface="Arial" charset="0"/>
                    <a:ea typeface="ＭＳ Ｐゴシック" charset="0"/>
                  </a:rPr>
                  <a:t>           </a:t>
                </a:r>
                <a:r>
                  <a:rPr lang="pl-PL" sz="800" b="1" dirty="0">
                    <a:latin typeface="Arial" charset="0"/>
                    <a:ea typeface="ＭＳ Ｐゴシック" charset="0"/>
                  </a:rPr>
                  <a:t>Zn</a:t>
                </a:r>
              </a:p>
            </p:txBody>
          </p:sp>
          <p:sp>
            <p:nvSpPr>
              <p:cNvPr id="156" name="Rectangle 314"/>
              <p:cNvSpPr>
                <a:spLocks noChangeArrowheads="1"/>
              </p:cNvSpPr>
              <p:nvPr/>
            </p:nvSpPr>
            <p:spPr bwMode="auto">
              <a:xfrm>
                <a:off x="748" y="1993"/>
                <a:ext cx="91" cy="258"/>
              </a:xfrm>
              <a:prstGeom prst="rect">
                <a:avLst/>
              </a:prstGeom>
              <a:gradFill rotWithShape="1">
                <a:gsLst>
                  <a:gs pos="0">
                    <a:srgbClr val="76393B"/>
                  </a:gs>
                  <a:gs pos="50000">
                    <a:srgbClr val="FF7C80"/>
                  </a:gs>
                  <a:gs pos="100000">
                    <a:srgbClr val="76393B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pl-PL" sz="800" b="1">
                    <a:solidFill>
                      <a:srgbClr val="660066"/>
                    </a:solidFill>
                    <a:latin typeface="Arial" charset="0"/>
                    <a:ea typeface="ＭＳ Ｐゴシック" charset="0"/>
                  </a:rPr>
                  <a:t>F</a:t>
                </a:r>
              </a:p>
            </p:txBody>
          </p:sp>
        </p:grpSp>
        <p:sp>
          <p:nvSpPr>
            <p:cNvPr id="134" name="Line 315"/>
            <p:cNvSpPr>
              <a:spLocks noChangeShapeType="1"/>
            </p:cNvSpPr>
            <p:nvPr/>
          </p:nvSpPr>
          <p:spPr bwMode="auto">
            <a:xfrm flipV="1">
              <a:off x="4636382" y="5938546"/>
              <a:ext cx="148713" cy="1489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 sz="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35" name="Line 316"/>
            <p:cNvSpPr>
              <a:spLocks noChangeShapeType="1"/>
            </p:cNvSpPr>
            <p:nvPr/>
          </p:nvSpPr>
          <p:spPr bwMode="auto">
            <a:xfrm>
              <a:off x="4785094" y="5938546"/>
              <a:ext cx="150526" cy="1489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 sz="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" name="Oval 317"/>
            <p:cNvSpPr>
              <a:spLocks noChangeArrowheads="1"/>
            </p:cNvSpPr>
            <p:nvPr/>
          </p:nvSpPr>
          <p:spPr bwMode="auto">
            <a:xfrm>
              <a:off x="4859451" y="6038719"/>
              <a:ext cx="375409" cy="233737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800" b="1">
                  <a:latin typeface="Arial" charset="0"/>
                  <a:ea typeface="ＭＳ Ｐゴシック" charset="0"/>
                </a:rPr>
                <a:t>Cys</a:t>
              </a:r>
            </a:p>
          </p:txBody>
        </p:sp>
        <p:sp>
          <p:nvSpPr>
            <p:cNvPr id="137" name="Line 318"/>
            <p:cNvSpPr>
              <a:spLocks noChangeShapeType="1"/>
            </p:cNvSpPr>
            <p:nvPr/>
          </p:nvSpPr>
          <p:spPr bwMode="auto">
            <a:xfrm>
              <a:off x="5211283" y="6178705"/>
              <a:ext cx="2756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 sz="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" name="Line 319"/>
            <p:cNvSpPr>
              <a:spLocks noChangeShapeType="1"/>
            </p:cNvSpPr>
            <p:nvPr/>
          </p:nvSpPr>
          <p:spPr bwMode="auto">
            <a:xfrm flipV="1">
              <a:off x="5486946" y="6005328"/>
              <a:ext cx="248459" cy="1733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 sz="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39" name="Line 320"/>
            <p:cNvSpPr>
              <a:spLocks noChangeShapeType="1"/>
            </p:cNvSpPr>
            <p:nvPr/>
          </p:nvSpPr>
          <p:spPr bwMode="auto">
            <a:xfrm>
              <a:off x="5486946" y="6178705"/>
              <a:ext cx="275663" cy="1399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 sz="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40" name="Rectangle 326"/>
            <p:cNvSpPr>
              <a:spLocks noChangeArrowheads="1"/>
            </p:cNvSpPr>
            <p:nvPr/>
          </p:nvSpPr>
          <p:spPr bwMode="auto">
            <a:xfrm>
              <a:off x="2773846" y="6295573"/>
              <a:ext cx="758072" cy="174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sz="800" b="1">
                  <a:latin typeface="Arial" charset="0"/>
                  <a:ea typeface="ＭＳ Ｐゴシック" charset="0"/>
                </a:rPr>
                <a:t>MMP-23</a:t>
              </a:r>
            </a:p>
          </p:txBody>
        </p:sp>
        <p:sp>
          <p:nvSpPr>
            <p:cNvPr id="141" name="Text Box 327"/>
            <p:cNvSpPr txBox="1">
              <a:spLocks noChangeArrowheads="1"/>
            </p:cNvSpPr>
            <p:nvPr/>
          </p:nvSpPr>
          <p:spPr bwMode="auto">
            <a:xfrm>
              <a:off x="5240300" y="5888460"/>
              <a:ext cx="315561" cy="174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800" b="1" smtClean="0"/>
                <a:t>Ig</a:t>
              </a:r>
            </a:p>
          </p:txBody>
        </p:sp>
        <p:grpSp>
          <p:nvGrpSpPr>
            <p:cNvPr id="142" name="Group 104"/>
            <p:cNvGrpSpPr>
              <a:grpSpLocks/>
            </p:cNvGrpSpPr>
            <p:nvPr/>
          </p:nvGrpSpPr>
          <p:grpSpPr bwMode="auto">
            <a:xfrm>
              <a:off x="4665399" y="3476599"/>
              <a:ext cx="1070006" cy="291529"/>
              <a:chOff x="1747" y="1661"/>
              <a:chExt cx="590" cy="227"/>
            </a:xfrm>
          </p:grpSpPr>
          <p:grpSp>
            <p:nvGrpSpPr>
              <p:cNvPr id="148" name="Group 246"/>
              <p:cNvGrpSpPr>
                <a:grpSpLocks/>
              </p:cNvGrpSpPr>
              <p:nvPr/>
            </p:nvGrpSpPr>
            <p:grpSpPr bwMode="auto">
              <a:xfrm>
                <a:off x="1747" y="1661"/>
                <a:ext cx="590" cy="227"/>
                <a:chOff x="2562" y="618"/>
                <a:chExt cx="998" cy="318"/>
              </a:xfrm>
            </p:grpSpPr>
            <p:sp>
              <p:nvSpPr>
                <p:cNvPr id="150" name="Oval 247"/>
                <p:cNvSpPr>
                  <a:spLocks noChangeArrowheads="1"/>
                </p:cNvSpPr>
                <p:nvPr/>
              </p:nvSpPr>
              <p:spPr bwMode="auto">
                <a:xfrm>
                  <a:off x="2834" y="723"/>
                  <a:ext cx="726" cy="21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1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562" y="618"/>
                  <a:ext cx="181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2" name="Line 249"/>
                <p:cNvSpPr>
                  <a:spLocks noChangeShapeType="1"/>
                </p:cNvSpPr>
                <p:nvPr/>
              </p:nvSpPr>
              <p:spPr bwMode="auto">
                <a:xfrm>
                  <a:off x="2743" y="618"/>
                  <a:ext cx="183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l-PL" sz="800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9" name="Text Box 250"/>
              <p:cNvSpPr txBox="1">
                <a:spLocks noChangeArrowheads="1"/>
              </p:cNvSpPr>
              <p:nvPr/>
            </p:nvSpPr>
            <p:spPr bwMode="auto">
              <a:xfrm>
                <a:off x="1961" y="1734"/>
                <a:ext cx="24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pl-PL" sz="800" b="1" smtClean="0"/>
                  <a:t>Hpx</a:t>
                </a:r>
              </a:p>
            </p:txBody>
          </p:sp>
        </p:grpSp>
        <p:sp>
          <p:nvSpPr>
            <p:cNvPr id="143" name="Rectangle 252"/>
            <p:cNvSpPr>
              <a:spLocks noChangeArrowheads="1"/>
            </p:cNvSpPr>
            <p:nvPr/>
          </p:nvSpPr>
          <p:spPr bwMode="auto">
            <a:xfrm>
              <a:off x="2441963" y="3535676"/>
              <a:ext cx="411680" cy="174661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800" b="1" dirty="0">
                  <a:latin typeface="Arial" charset="0"/>
                  <a:ea typeface="ＭＳ Ｐゴシック" charset="0"/>
                </a:rPr>
                <a:t>Pro</a:t>
              </a:r>
            </a:p>
          </p:txBody>
        </p:sp>
        <p:sp>
          <p:nvSpPr>
            <p:cNvPr id="144" name="Rectangle 253"/>
            <p:cNvSpPr>
              <a:spLocks noChangeArrowheads="1"/>
            </p:cNvSpPr>
            <p:nvPr/>
          </p:nvSpPr>
          <p:spPr bwMode="auto">
            <a:xfrm>
              <a:off x="2032096" y="3535676"/>
              <a:ext cx="411680" cy="17466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800" b="1">
                  <a:latin typeface="Arial" charset="0"/>
                  <a:ea typeface="ＭＳ Ｐゴシック" charset="0"/>
                </a:rPr>
                <a:t>PS</a:t>
              </a:r>
            </a:p>
          </p:txBody>
        </p:sp>
        <p:sp>
          <p:nvSpPr>
            <p:cNvPr id="145" name="Rectangle 254"/>
            <p:cNvSpPr>
              <a:spLocks noChangeArrowheads="1"/>
            </p:cNvSpPr>
            <p:nvPr/>
          </p:nvSpPr>
          <p:spPr bwMode="auto">
            <a:xfrm>
              <a:off x="3020491" y="3535676"/>
              <a:ext cx="1648534" cy="17466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pl-PL" sz="800" b="1" dirty="0" err="1" smtClean="0">
                  <a:latin typeface="Arial" charset="0"/>
                  <a:ea typeface="ＭＳ Ｐゴシック" charset="0"/>
                </a:rPr>
                <a:t>Catalytic</a:t>
              </a:r>
              <a:r>
                <a:rPr lang="pl-PL" sz="800" b="1" dirty="0" smtClean="0">
                  <a:latin typeface="Arial" charset="0"/>
                  <a:ea typeface="ＭＳ Ｐゴシック" charset="0"/>
                </a:rPr>
                <a:t>            </a:t>
              </a:r>
              <a:r>
                <a:rPr lang="pl-PL" sz="800" b="1" dirty="0">
                  <a:latin typeface="Arial" charset="0"/>
                  <a:ea typeface="ＭＳ Ｐゴシック" charset="0"/>
                </a:rPr>
                <a:t>Zn</a:t>
              </a:r>
            </a:p>
          </p:txBody>
        </p:sp>
        <p:sp>
          <p:nvSpPr>
            <p:cNvPr id="146" name="Text Box 108"/>
            <p:cNvSpPr txBox="1">
              <a:spLocks noChangeArrowheads="1"/>
            </p:cNvSpPr>
            <p:nvPr/>
          </p:nvSpPr>
          <p:spPr bwMode="auto">
            <a:xfrm>
              <a:off x="2608811" y="3768129"/>
              <a:ext cx="881395" cy="174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l-PL" sz="800" b="1" dirty="0">
                  <a:latin typeface="Arial" charset="0"/>
                  <a:ea typeface="ＭＳ Ｐゴシック" charset="0"/>
                </a:rPr>
                <a:t>MMP-11, -28</a:t>
              </a:r>
            </a:p>
          </p:txBody>
        </p:sp>
        <p:sp>
          <p:nvSpPr>
            <p:cNvPr id="147" name="Rectangle 289"/>
            <p:cNvSpPr>
              <a:spLocks noChangeArrowheads="1"/>
            </p:cNvSpPr>
            <p:nvPr/>
          </p:nvSpPr>
          <p:spPr bwMode="auto">
            <a:xfrm>
              <a:off x="2855457" y="3440640"/>
              <a:ext cx="165035" cy="331342"/>
            </a:xfrm>
            <a:prstGeom prst="rect">
              <a:avLst/>
            </a:prstGeom>
            <a:gradFill rotWithShape="1">
              <a:gsLst>
                <a:gs pos="0">
                  <a:srgbClr val="76393B"/>
                </a:gs>
                <a:gs pos="5000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l-PL" sz="800" b="1">
                  <a:solidFill>
                    <a:srgbClr val="660066"/>
                  </a:solidFill>
                  <a:latin typeface="Arial" charset="0"/>
                  <a:ea typeface="ＭＳ Ｐゴシック" charset="0"/>
                </a:rPr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555776" y="-99392"/>
            <a:ext cx="4176464" cy="548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MMPs classification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-31" y="534848"/>
          <a:ext cx="9144031" cy="6370370"/>
        </p:xfrm>
        <a:graphic>
          <a:graphicData uri="http://schemas.openxmlformats.org/drawingml/2006/table">
            <a:tbl>
              <a:tblPr/>
              <a:tblGrid>
                <a:gridCol w="1442361"/>
                <a:gridCol w="1391013"/>
                <a:gridCol w="1108945"/>
                <a:gridCol w="1061760"/>
                <a:gridCol w="4032448"/>
                <a:gridCol w="107504"/>
              </a:tblGrid>
              <a:tr h="307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Class</a:t>
                      </a:r>
                      <a:endParaRPr lang="pl-PL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Common</a:t>
                      </a:r>
                      <a:r>
                        <a:rPr lang="pl-PL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pl-PL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pl-PL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MMP</a:t>
                      </a:r>
                      <a:endParaRPr lang="pl-PL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Substrat</a:t>
                      </a:r>
                      <a:endParaRPr lang="pl-PL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pl-PL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collagen</a:t>
                      </a:r>
                      <a:endParaRPr lang="pl-PL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kern="0" dirty="0" err="1" smtClean="0">
                          <a:latin typeface="Cambria"/>
                          <a:ea typeface="ＭＳ 明朝"/>
                          <a:cs typeface="Times New Roman"/>
                        </a:rPr>
                        <a:t>Other</a:t>
                      </a:r>
                      <a:r>
                        <a:rPr lang="en-US" sz="1100" b="1" kern="0" dirty="0" smtClean="0"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100" b="1" kern="0" dirty="0" err="1" smtClean="0">
                          <a:latin typeface="Cambria"/>
                          <a:ea typeface="ＭＳ 明朝"/>
                          <a:cs typeface="Times New Roman"/>
                        </a:rPr>
                        <a:t>substrat</a:t>
                      </a:r>
                      <a:r>
                        <a:rPr lang="pl-PL" sz="1100" b="1" kern="0" dirty="0" smtClean="0">
                          <a:latin typeface="Cambria"/>
                          <a:ea typeface="ＭＳ 明朝"/>
                          <a:cs typeface="Times New Roman"/>
                        </a:rPr>
                        <a:t>es</a:t>
                      </a:r>
                      <a:endParaRPr lang="pl-PL" sz="1100" b="1" kern="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Collagenases</a:t>
                      </a: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Collagenase-1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Collagenase-2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Collagenase-3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MMP-1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MMP-8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MMP-13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I, II, III, VII, VIII, X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I, II, III, V, VII, VIII, X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I,  II, III, </a:t>
                      </a:r>
                      <a:r>
                        <a:rPr lang="pl-PL" sz="1000" b="1" dirty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, V, VII, IX, X</a:t>
                      </a: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MMP-2, -9,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proteoglycans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fibronectyn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pl-PL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laminin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pro TNF</a:t>
                      </a:r>
                      <a:r>
                        <a:rPr lang="en-US" sz="1000" dirty="0">
                          <a:latin typeface="Symbol"/>
                          <a:ea typeface="Times New Roman"/>
                          <a:cs typeface="Times New Roman"/>
                        </a:rPr>
                        <a:t>a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fibronectyn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proteoglycans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ADAMTS-1, proMMP-8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laminin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proteoglycans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>
                          <a:latin typeface="Times New Roman"/>
                          <a:ea typeface="Times New Roman"/>
                          <a:cs typeface="Times New Roman"/>
                        </a:rPr>
                        <a:t>fibrinogen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, proMMP-9, -13</a:t>
                      </a: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Gelatinases</a:t>
                      </a:r>
                      <a:endParaRPr lang="pl-P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Gelatinase</a:t>
                      </a: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pl-P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Gelatinase</a:t>
                      </a: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pl-P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MMP-2</a:t>
                      </a:r>
                      <a:endParaRPr lang="pl-P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MMP-9</a:t>
                      </a:r>
                      <a:endParaRPr lang="pl-P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Times New Roman"/>
                          <a:ea typeface="Times New Roman"/>
                          <a:cs typeface="Times New Roman"/>
                        </a:rPr>
                        <a:t>I, II, III, IV, </a:t>
                      </a:r>
                      <a:r>
                        <a:rPr lang="pl-PL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V,VII,X,XI</a:t>
                      </a:r>
                      <a:endParaRPr lang="pl-P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Times New Roman"/>
                          <a:ea typeface="Times New Roman"/>
                          <a:cs typeface="Times New Roman"/>
                        </a:rPr>
                        <a:t>III, IV V, VII, </a:t>
                      </a:r>
                      <a:r>
                        <a:rPr lang="pl-PL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X,XI</a:t>
                      </a:r>
                      <a:endParaRPr lang="pl-P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r>
                        <a:rPr lang="pl-PL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fibronectin</a:t>
                      </a:r>
                      <a:r>
                        <a:rPr lang="pl-PL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pl-PL" sz="1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laminin</a:t>
                      </a:r>
                      <a:r>
                        <a:rPr lang="pl-PL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elastyn, </a:t>
                      </a:r>
                      <a:r>
                        <a:rPr lang="pl-PL" sz="1000" b="1" dirty="0">
                          <a:latin typeface="Times New Roman"/>
                          <a:ea typeface="Times New Roman"/>
                          <a:cs typeface="Times New Roman"/>
                        </a:rPr>
                        <a:t>proMMP-9, -13, </a:t>
                      </a:r>
                      <a:r>
                        <a:rPr lang="pl-PL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IGFBPs</a:t>
                      </a:r>
                      <a:r>
                        <a:rPr lang="pl-PL" sz="1000" b="1" dirty="0">
                          <a:latin typeface="Times New Roman"/>
                          <a:ea typeface="Times New Roman"/>
                          <a:cs typeface="Times New Roman"/>
                        </a:rPr>
                        <a:t>, IL-1</a:t>
                      </a: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b, </a:t>
                      </a:r>
                      <a:r>
                        <a:rPr lang="pl-PL" sz="1000" b="1" dirty="0">
                          <a:latin typeface="Times New Roman"/>
                          <a:ea typeface="Times New Roman"/>
                          <a:cs typeface="Times New Roman"/>
                        </a:rPr>
                        <a:t>TGF-</a:t>
                      </a: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b, a1-</a:t>
                      </a:r>
                      <a:r>
                        <a:rPr lang="pl-PL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antyproteinase</a:t>
                      </a:r>
                      <a:endParaRPr lang="pl-P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r>
                        <a:rPr lang="pl-PL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 elastyn, </a:t>
                      </a:r>
                      <a:r>
                        <a:rPr lang="pl-PL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laminin</a:t>
                      </a:r>
                      <a:r>
                        <a:rPr lang="pl-PL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fibronectin</a:t>
                      </a:r>
                      <a:r>
                        <a:rPr lang="pl-PL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vitronectin</a:t>
                      </a:r>
                      <a:r>
                        <a:rPr lang="pl-PL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b="1" dirty="0">
                          <a:latin typeface="Times New Roman"/>
                          <a:ea typeface="Times New Roman"/>
                          <a:cs typeface="Times New Roman"/>
                        </a:rPr>
                        <a:t>CXCL5, IL-1</a:t>
                      </a: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pl-PL" sz="1000" b="1" dirty="0">
                          <a:latin typeface="Times New Roman"/>
                          <a:ea typeface="Times New Roman"/>
                          <a:cs typeface="Times New Roman"/>
                        </a:rPr>
                        <a:t>, TGF-</a:t>
                      </a: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pl-PL" sz="10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plasminogen</a:t>
                      </a:r>
                      <a:endParaRPr lang="pl-P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Stromelysins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Matrilysins</a:t>
                      </a: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Stromelysin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Stromelysin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Stromelysin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Matrilysin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Matrilysin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MMP-3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MMP-10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MMP-11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MMP-7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MMP-26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, IV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, V, VII, IX, X, XI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I, III. </a:t>
                      </a:r>
                      <a:r>
                        <a:rPr lang="pl-PL" sz="1000" b="1" dirty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, V, IX, X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Cambria"/>
                          <a:ea typeface="ＭＳ 明朝"/>
                          <a:cs typeface="Times New Roman"/>
                        </a:rPr>
                        <a:t>IV</a:t>
                      </a:r>
                      <a:endParaRPr lang="pl-PL" sz="1000" b="1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fibronectin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laminin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proMMP-1, -7, -8, -9, -13, </a:t>
                      </a:r>
                      <a:r>
                        <a:rPr lang="pl-PL" sz="1000" dirty="0" err="1">
                          <a:latin typeface="Times New Roman"/>
                          <a:ea typeface="Times New Roman"/>
                          <a:cs typeface="Times New Roman"/>
                        </a:rPr>
                        <a:t>proTNF</a:t>
                      </a:r>
                      <a:r>
                        <a:rPr lang="en-US" sz="1000" dirty="0">
                          <a:latin typeface="Symbo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E-cadheryn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L-selectyn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laminin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casein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MMP-1, -8,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fibronectin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proteoglycans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fibronectin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laminin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laminin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elastin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fibronectin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proteoglycans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>
                          <a:latin typeface="Times New Roman"/>
                          <a:ea typeface="Times New Roman"/>
                          <a:cs typeface="Times New Roman"/>
                        </a:rPr>
                        <a:t>proMMPs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>
                          <a:latin typeface="Times New Roman"/>
                          <a:ea typeface="Times New Roman"/>
                          <a:cs typeface="Times New Roman"/>
                        </a:rPr>
                        <a:t>proTNF</a:t>
                      </a:r>
                      <a:r>
                        <a:rPr lang="en-US" sz="1000" dirty="0">
                          <a:latin typeface="Symbo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E-cadheryn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laminin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elastin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fibronectin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proteoglycans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>
                          <a:latin typeface="Times New Roman"/>
                          <a:ea typeface="Times New Roman"/>
                          <a:cs typeface="Times New Roman"/>
                        </a:rPr>
                        <a:t>proMMPs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>
                          <a:latin typeface="Times New Roman"/>
                          <a:ea typeface="Times New Roman"/>
                          <a:cs typeface="Times New Roman"/>
                        </a:rPr>
                        <a:t>proTNF</a:t>
                      </a:r>
                      <a:r>
                        <a:rPr lang="en-US" sz="1000" dirty="0">
                          <a:latin typeface="Symbo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E-cadheryn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Transmembrane</a:t>
                      </a:r>
                      <a:endParaRPr lang="pl-PL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Type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II</a:t>
                      </a: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MT1-MMP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MT2-MMP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MT3-MMP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MT4-MMP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MT5-MMP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MT6-MMP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MMP-14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MMP-15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MMP-16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MMP-17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MMP-24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MMP-25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I, II, III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fibronectin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laminin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vitronectrin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proteoglycans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proMMP-2 i  proMMP-13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proMMP-2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proMMP-2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proMMP-2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proMMP-2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Other</a:t>
                      </a:r>
                      <a:endParaRPr lang="pl-PL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MMPs</a:t>
                      </a: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Macrophage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metalloelastase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Collagenase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pl-PL" sz="1000" dirty="0" err="1">
                          <a:latin typeface="Times New Roman"/>
                          <a:ea typeface="Times New Roman"/>
                          <a:cs typeface="Times New Roman"/>
                        </a:rPr>
                        <a:t>Xenopus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RASI-1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Epilizyn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MMP-12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MMP-18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MMP-19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MMP-21,      -27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MMP-28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ＭＳ 明朝"/>
                          <a:cs typeface="Times New Roman"/>
                        </a:rPr>
                        <a:t>IV</a:t>
                      </a:r>
                      <a:endParaRPr lang="pl-PL" sz="1000" b="1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ＭＳ 明朝"/>
                          <a:cs typeface="Times New Roman"/>
                        </a:rPr>
                        <a:t>IV</a:t>
                      </a:r>
                      <a:endParaRPr lang="pl-PL" sz="1000" b="1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elastyn,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fibronectin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proteoglycans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plasminogen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Times New Roman"/>
                          <a:cs typeface="Times New Roman"/>
                        </a:rPr>
                        <a:t>elementy błon podstawnych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gelatin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casein</a:t>
                      </a: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autocatalise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proTNF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000" dirty="0">
                          <a:latin typeface="Symbol"/>
                          <a:ea typeface="Times New Roman"/>
                          <a:cs typeface="Times New Roman"/>
                        </a:rPr>
                        <a:t>b</a:t>
                      </a: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71" marR="40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699792" y="116632"/>
            <a:ext cx="2880320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Activation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187624" y="1110754"/>
            <a:ext cx="5390825" cy="2737460"/>
            <a:chOff x="1350" y="900"/>
            <a:chExt cx="2206" cy="982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622" y="1502"/>
              <a:ext cx="185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b="1" dirty="0" smtClean="0"/>
                <a:t>      </a:t>
              </a:r>
              <a:r>
                <a:rPr lang="pl-PL" sz="1600" b="1" dirty="0"/>
                <a:t>PR</a:t>
              </a:r>
              <a:r>
                <a:rPr lang="pl-PL" sz="1600" b="1" dirty="0">
                  <a:solidFill>
                    <a:srgbClr val="CC3300"/>
                  </a:solidFill>
                </a:rPr>
                <a:t>C</a:t>
              </a:r>
              <a:r>
                <a:rPr lang="pl-PL" sz="1600" b="1" dirty="0"/>
                <a:t>GXPD        </a:t>
              </a:r>
              <a:r>
                <a:rPr lang="pl-PL" sz="1600" b="1" dirty="0" smtClean="0"/>
                <a:t>                               A</a:t>
              </a:r>
              <a:r>
                <a:rPr lang="pl-PL" sz="1600" b="1" dirty="0" smtClean="0">
                  <a:solidFill>
                    <a:schemeClr val="accent2"/>
                  </a:solidFill>
                </a:rPr>
                <a:t>H</a:t>
              </a:r>
              <a:r>
                <a:rPr lang="pl-PL" sz="1600" b="1" dirty="0" smtClean="0"/>
                <a:t>EXG</a:t>
              </a:r>
              <a:r>
                <a:rPr lang="pl-PL" sz="1600" b="1" dirty="0" smtClean="0">
                  <a:solidFill>
                    <a:schemeClr val="accent2"/>
                  </a:solidFill>
                </a:rPr>
                <a:t>H</a:t>
              </a:r>
              <a:r>
                <a:rPr lang="pl-PL" sz="1600" b="1" dirty="0" smtClean="0"/>
                <a:t>XXGXX</a:t>
              </a:r>
              <a:r>
                <a:rPr lang="pl-PL" sz="1600" b="1" dirty="0" smtClean="0">
                  <a:solidFill>
                    <a:schemeClr val="accent2"/>
                  </a:solidFill>
                </a:rPr>
                <a:t>H</a:t>
              </a:r>
              <a:endParaRPr lang="pl-PL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894" y="1434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 sz="160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758" y="1321"/>
              <a:ext cx="179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b="1" dirty="0" smtClean="0"/>
                <a:t>   HS                                                  N      </a:t>
              </a:r>
              <a:r>
                <a:rPr lang="pl-PL" sz="1600" b="1" dirty="0" err="1"/>
                <a:t>N</a:t>
              </a:r>
              <a:r>
                <a:rPr lang="pl-PL" sz="1600" b="1" dirty="0"/>
                <a:t>    </a:t>
              </a:r>
              <a:r>
                <a:rPr lang="pl-PL" sz="1600" b="1" dirty="0" smtClean="0"/>
                <a:t>        </a:t>
              </a:r>
              <a:r>
                <a:rPr lang="pl-PL" sz="1600" b="1" dirty="0" err="1"/>
                <a:t>N</a:t>
              </a:r>
              <a:r>
                <a:rPr lang="pl-PL" sz="1600" b="1" dirty="0"/>
                <a:t> 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154" y="981"/>
              <a:ext cx="774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1985" y="1200"/>
              <a:ext cx="943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002" y="1115"/>
              <a:ext cx="2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b="1" dirty="0">
                  <a:solidFill>
                    <a:srgbClr val="FF0000"/>
                  </a:solidFill>
                </a:rPr>
                <a:t>Zn</a:t>
              </a:r>
              <a:r>
                <a:rPr lang="pl-PL" sz="1600" b="1" baseline="30000" dirty="0">
                  <a:solidFill>
                    <a:srgbClr val="FF0000"/>
                  </a:solidFill>
                </a:rPr>
                <a:t>2</a:t>
              </a:r>
              <a:r>
                <a:rPr lang="pl-PL" sz="1600" b="1" baseline="30000" dirty="0">
                  <a:solidFill>
                    <a:srgbClr val="CC0066"/>
                  </a:solidFill>
                </a:rPr>
                <a:t>+</a:t>
              </a:r>
              <a:endParaRPr lang="pl-PL" sz="1600" b="1" dirty="0">
                <a:solidFill>
                  <a:srgbClr val="CC0066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713" y="1765"/>
              <a:ext cx="453" cy="117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 sz="1600" b="1"/>
                <a:t>Pro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350" y="1765"/>
              <a:ext cx="363" cy="1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 sz="1600" b="1"/>
                <a:t>PS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166" y="1765"/>
              <a:ext cx="1379" cy="117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l-PL" sz="1600" b="1" dirty="0" smtClean="0"/>
                <a:t>         </a:t>
              </a:r>
              <a:r>
                <a:rPr lang="pl-PL" sz="1600" b="1" dirty="0" err="1" smtClean="0"/>
                <a:t>Catalytic</a:t>
              </a:r>
              <a:r>
                <a:rPr lang="pl-PL" sz="1600" b="1" dirty="0" smtClean="0"/>
                <a:t> </a:t>
              </a:r>
              <a:endParaRPr lang="pl-PL" sz="1600" b="1" dirty="0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763" y="1597"/>
              <a:ext cx="177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 sz="160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1940" y="1592"/>
              <a:ext cx="15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 sz="16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50" y="1618"/>
              <a:ext cx="27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 sz="160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3120" y="1618"/>
              <a:ext cx="285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 sz="1600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908" y="1434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 sz="1600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074" y="1434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 sz="1600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376" y="1425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 sz="1600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2908" y="1248"/>
              <a:ext cx="68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3073" y="1252"/>
              <a:ext cx="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 flipV="1">
              <a:off x="3201" y="1233"/>
              <a:ext cx="117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/>
            </a:p>
          </p:txBody>
        </p: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1745" y="900"/>
              <a:ext cx="422" cy="179"/>
              <a:chOff x="1745" y="1107"/>
              <a:chExt cx="422" cy="179"/>
            </a:xfrm>
          </p:grpSpPr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1745" y="1165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 b="1" dirty="0"/>
                  <a:t>HO</a:t>
                </a: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V="1">
                <a:off x="1915" y="1184"/>
                <a:ext cx="117" cy="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sz="1600"/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2028" y="1107"/>
                <a:ext cx="13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 b="1" dirty="0"/>
                  <a:t>H</a:t>
                </a:r>
              </a:p>
            </p:txBody>
          </p:sp>
        </p:grp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2373" y="934"/>
              <a:ext cx="27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dirty="0" err="1" smtClean="0">
                  <a:solidFill>
                    <a:srgbClr val="CC3300"/>
                  </a:solidFill>
                </a:rPr>
                <a:t>active</a:t>
              </a:r>
              <a:endParaRPr lang="pl-PL" sz="1600" dirty="0">
                <a:solidFill>
                  <a:srgbClr val="CC3300"/>
                </a:solidFill>
              </a:endParaRP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2142" y="1347"/>
              <a:ext cx="44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dirty="0" err="1" smtClean="0"/>
                <a:t>non-active</a:t>
              </a:r>
              <a:endParaRPr lang="pl-PL" sz="1600" dirty="0"/>
            </a:p>
          </p:txBody>
        </p:sp>
      </p:grpSp>
      <p:sp>
        <p:nvSpPr>
          <p:cNvPr id="29" name="Schemat blokowy: przechowywane dane 28"/>
          <p:cNvSpPr/>
          <p:nvPr/>
        </p:nvSpPr>
        <p:spPr>
          <a:xfrm>
            <a:off x="1403648" y="5006193"/>
            <a:ext cx="986408" cy="612648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Łza 29"/>
          <p:cNvSpPr/>
          <p:nvPr/>
        </p:nvSpPr>
        <p:spPr>
          <a:xfrm>
            <a:off x="2051720" y="5150209"/>
            <a:ext cx="483572" cy="372165"/>
          </a:xfrm>
          <a:prstGeom prst="teardrop">
            <a:avLst>
              <a:gd name="adj" fmla="val 6967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Zn</a:t>
            </a:r>
            <a:endParaRPr lang="pl-PL" sz="1000" dirty="0"/>
          </a:p>
        </p:txBody>
      </p:sp>
      <p:sp>
        <p:nvSpPr>
          <p:cNvPr id="31" name="Księżyc 30"/>
          <p:cNvSpPr/>
          <p:nvPr/>
        </p:nvSpPr>
        <p:spPr>
          <a:xfrm rot="9172320">
            <a:off x="2391095" y="4810394"/>
            <a:ext cx="413248" cy="938273"/>
          </a:xfrm>
          <a:prstGeom prst="moon">
            <a:avLst>
              <a:gd name="adj" fmla="val 42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2" name="Schemat blokowy: przechowywane dane 31"/>
          <p:cNvSpPr/>
          <p:nvPr/>
        </p:nvSpPr>
        <p:spPr>
          <a:xfrm>
            <a:off x="971600" y="5006193"/>
            <a:ext cx="1418456" cy="612648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Inactive</a:t>
            </a:r>
            <a:r>
              <a:rPr lang="pl-PL" dirty="0" smtClean="0"/>
              <a:t> MMP-2</a:t>
            </a:r>
            <a:endParaRPr lang="pl-PL" dirty="0"/>
          </a:p>
        </p:txBody>
      </p:sp>
      <p:sp>
        <p:nvSpPr>
          <p:cNvPr id="33" name="pole tekstowe 32"/>
          <p:cNvSpPr txBox="1"/>
          <p:nvPr/>
        </p:nvSpPr>
        <p:spPr>
          <a:xfrm rot="3916217">
            <a:off x="2324965" y="5125205"/>
            <a:ext cx="739305" cy="260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90" b="1" dirty="0" smtClean="0">
                <a:solidFill>
                  <a:schemeClr val="bg1"/>
                </a:solidFill>
              </a:rPr>
              <a:t>PRCGXPD</a:t>
            </a:r>
            <a:endParaRPr lang="pl-PL" sz="1090" b="1" dirty="0">
              <a:solidFill>
                <a:schemeClr val="bg1"/>
              </a:solidFill>
            </a:endParaRPr>
          </a:p>
        </p:txBody>
      </p:sp>
      <p:sp>
        <p:nvSpPr>
          <p:cNvPr id="34" name="Schemat blokowy: przechowywane dane 33"/>
          <p:cNvSpPr/>
          <p:nvPr/>
        </p:nvSpPr>
        <p:spPr>
          <a:xfrm>
            <a:off x="5960636" y="5078201"/>
            <a:ext cx="986408" cy="612648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Łza 34"/>
          <p:cNvSpPr/>
          <p:nvPr/>
        </p:nvSpPr>
        <p:spPr>
          <a:xfrm>
            <a:off x="6608708" y="5222217"/>
            <a:ext cx="483572" cy="372165"/>
          </a:xfrm>
          <a:prstGeom prst="teardrop">
            <a:avLst>
              <a:gd name="adj" fmla="val 6967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Zn</a:t>
            </a:r>
            <a:endParaRPr lang="pl-PL" sz="1000" dirty="0"/>
          </a:p>
        </p:txBody>
      </p:sp>
      <p:sp>
        <p:nvSpPr>
          <p:cNvPr id="36" name="Schemat blokowy: przechowywane dane 35"/>
          <p:cNvSpPr/>
          <p:nvPr/>
        </p:nvSpPr>
        <p:spPr>
          <a:xfrm>
            <a:off x="5528588" y="5078201"/>
            <a:ext cx="1418456" cy="612648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 smtClean="0">
                <a:solidFill>
                  <a:srgbClr val="FFC000"/>
                </a:solidFill>
              </a:rPr>
              <a:t>Active</a:t>
            </a:r>
            <a:r>
              <a:rPr lang="pl-PL" dirty="0" smtClean="0">
                <a:solidFill>
                  <a:srgbClr val="FFC000"/>
                </a:solidFill>
              </a:rPr>
              <a:t>      MMP-2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7" name="Prążkowana strzałka w prawo 36"/>
          <p:cNvSpPr/>
          <p:nvPr/>
        </p:nvSpPr>
        <p:spPr>
          <a:xfrm>
            <a:off x="3275856" y="5294225"/>
            <a:ext cx="2016224" cy="124592"/>
          </a:xfrm>
          <a:prstGeom prst="strip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/>
          <p:cNvSpPr txBox="1"/>
          <p:nvPr/>
        </p:nvSpPr>
        <p:spPr>
          <a:xfrm>
            <a:off x="3707904" y="4855170"/>
            <a:ext cx="1016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MMP 14</a:t>
            </a:r>
          </a:p>
          <a:p>
            <a:endParaRPr lang="pl-PL" dirty="0" smtClean="0"/>
          </a:p>
          <a:p>
            <a:r>
              <a:rPr lang="pl-PL" dirty="0" smtClean="0"/>
              <a:t>  TIMP-2</a:t>
            </a:r>
            <a:endParaRPr lang="pl-PL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5444926" y="966738"/>
            <a:ext cx="2943498" cy="369332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„</a:t>
            </a:r>
            <a:r>
              <a:rPr lang="pl-PL" dirty="0" err="1" smtClean="0"/>
              <a:t>cysteine-switch</a:t>
            </a:r>
            <a:r>
              <a:rPr lang="pl-PL" dirty="0" smtClean="0"/>
              <a:t>” </a:t>
            </a:r>
            <a:r>
              <a:rPr lang="pl-PL" dirty="0" err="1" smtClean="0"/>
              <a:t>mechanism</a:t>
            </a:r>
            <a:endParaRPr lang="pl-PL" dirty="0"/>
          </a:p>
        </p:txBody>
      </p:sp>
      <p:sp>
        <p:nvSpPr>
          <p:cNvPr id="40" name="Księżyc 39"/>
          <p:cNvSpPr/>
          <p:nvPr/>
        </p:nvSpPr>
        <p:spPr>
          <a:xfrm rot="12097642">
            <a:off x="7527597" y="3962195"/>
            <a:ext cx="413248" cy="938273"/>
          </a:xfrm>
          <a:prstGeom prst="moon">
            <a:avLst>
              <a:gd name="adj" fmla="val 42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1" name="pole tekstowe 40"/>
          <p:cNvSpPr txBox="1"/>
          <p:nvPr/>
        </p:nvSpPr>
        <p:spPr>
          <a:xfrm rot="6841539">
            <a:off x="7461467" y="4323617"/>
            <a:ext cx="739305" cy="260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90" b="1" dirty="0" smtClean="0">
                <a:solidFill>
                  <a:schemeClr val="bg1"/>
                </a:solidFill>
              </a:rPr>
              <a:t>PRCGXPD</a:t>
            </a:r>
            <a:endParaRPr lang="pl-PL" sz="109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17848"/>
            <a:ext cx="7128792" cy="5047456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47296" y="6309320"/>
            <a:ext cx="2825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pl-PL" sz="1200" i="1" dirty="0" smtClean="0"/>
              <a:t>Fontana V et  al. </a:t>
            </a:r>
            <a:r>
              <a:rPr lang="en-US" sz="1200" i="1" dirty="0" err="1" smtClean="0"/>
              <a:t>Clin</a:t>
            </a:r>
            <a:r>
              <a:rPr lang="pl-PL" sz="1200" i="1" dirty="0" smtClean="0"/>
              <a:t> </a:t>
            </a:r>
            <a:r>
              <a:rPr lang="en-US" sz="1200" i="1" dirty="0" err="1" smtClean="0"/>
              <a:t>Chim</a:t>
            </a:r>
            <a:r>
              <a:rPr lang="en-US" sz="1200" i="1" dirty="0" smtClean="0"/>
              <a:t> </a:t>
            </a:r>
            <a:r>
              <a:rPr lang="en-US" sz="1200" i="1" dirty="0" err="1"/>
              <a:t>Acta</a:t>
            </a:r>
            <a:r>
              <a:rPr lang="en-US" sz="1200" i="1" dirty="0"/>
              <a:t> </a:t>
            </a:r>
            <a:r>
              <a:rPr lang="pl-PL" sz="1200" i="1" dirty="0" smtClean="0"/>
              <a:t> </a:t>
            </a:r>
            <a:r>
              <a:rPr lang="en-US" sz="1200" i="1" dirty="0" smtClean="0"/>
              <a:t>2012 </a:t>
            </a:r>
            <a:endParaRPr lang="en-US" sz="1200" i="1" dirty="0"/>
          </a:p>
        </p:txBody>
      </p:sp>
      <p:sp>
        <p:nvSpPr>
          <p:cNvPr id="4" name="Prostokąt 3"/>
          <p:cNvSpPr/>
          <p:nvPr/>
        </p:nvSpPr>
        <p:spPr>
          <a:xfrm>
            <a:off x="1547664" y="26064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/>
              <a:t>Regulation</a:t>
            </a:r>
            <a:r>
              <a:rPr lang="pl-PL" sz="2400" dirty="0" smtClean="0"/>
              <a:t> of MMP </a:t>
            </a:r>
            <a:r>
              <a:rPr lang="pl-PL" sz="2400" dirty="0" err="1" smtClean="0"/>
              <a:t>expression</a:t>
            </a:r>
            <a:r>
              <a:rPr lang="pl-PL" sz="2400" dirty="0" smtClean="0"/>
              <a:t> and </a:t>
            </a:r>
            <a:r>
              <a:rPr lang="pl-PL" sz="2400" dirty="0" err="1" smtClean="0"/>
              <a:t>activity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1" descr="nri3499-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4680520" cy="594928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813048" y="188640"/>
            <a:ext cx="437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Immunological</a:t>
            </a:r>
            <a:r>
              <a:rPr lang="pl-PL" sz="2400" dirty="0" smtClean="0"/>
              <a:t> </a:t>
            </a:r>
            <a:r>
              <a:rPr lang="pl-PL" sz="2400" dirty="0" err="1" smtClean="0"/>
              <a:t>context</a:t>
            </a:r>
            <a:r>
              <a:rPr lang="pl-PL" sz="2400" dirty="0" smtClean="0"/>
              <a:t> of </a:t>
            </a:r>
            <a:r>
              <a:rPr lang="pl-PL" sz="2400" dirty="0" err="1" smtClean="0"/>
              <a:t>view</a:t>
            </a:r>
            <a:r>
              <a:rPr lang="pl-PL" sz="2400" dirty="0" smtClean="0"/>
              <a:t>…..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116632"/>
          <a:ext cx="9144000" cy="679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/>
                <a:gridCol w="5004048"/>
              </a:tblGrid>
              <a:tr h="664157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Physiological</a:t>
                      </a: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processes</a:t>
                      </a:r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Pathological</a:t>
                      </a: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processes</a:t>
                      </a:r>
                      <a:endParaRPr lang="pl-PL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6045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l-P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dirty="0" smtClean="0"/>
                        <a:t> 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embryogenesis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a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ngiogenesis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apoptosis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bone growth, tooth enamel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d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evelopment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nervous system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w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ound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healing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repair of spinal cord injury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reconstruction of the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endometrium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 and implantation of the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embryo during pregnancy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processes associated with the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d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evelopment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reconstruction of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c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onnective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tissue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l-PL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etiology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inflammatory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processes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fibrosis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cancer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dysplasia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muscular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dystrophy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cardio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vascular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diseases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atherosclerosis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myocardial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infarction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aneurysms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hypertension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autoimmune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diseases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degenerative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rheumatoid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arthritis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RA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sclerosis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neurological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diseases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chronic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obstructive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pulmonary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disease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COPD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Hypertension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PH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2.Non-alcoholic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fatty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liver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disease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NAFLD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3.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Obesity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pl-PL" b="0" u="sng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4211960" y="5682952"/>
            <a:ext cx="4320480" cy="1058416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1612</Words>
  <Application>Microsoft Office PowerPoint</Application>
  <PresentationFormat>On-screen Show (4:3)</PresentationFormat>
  <Paragraphs>494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Motyw pakietu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ipczd</dc:creator>
  <cp:lastModifiedBy>Nivedita-Pc</cp:lastModifiedBy>
  <cp:revision>19</cp:revision>
  <dcterms:created xsi:type="dcterms:W3CDTF">2014-09-25T07:38:34Z</dcterms:created>
  <dcterms:modified xsi:type="dcterms:W3CDTF">2014-09-28T14:53:00Z</dcterms:modified>
</cp:coreProperties>
</file>