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59" r:id="rId3"/>
    <p:sldId id="280" r:id="rId4"/>
    <p:sldId id="278" r:id="rId5"/>
    <p:sldId id="277" r:id="rId6"/>
    <p:sldId id="262" r:id="rId7"/>
    <p:sldId id="261" r:id="rId8"/>
    <p:sldId id="279" r:id="rId9"/>
    <p:sldId id="260" r:id="rId10"/>
    <p:sldId id="281" r:id="rId11"/>
    <p:sldId id="266" r:id="rId12"/>
    <p:sldId id="290" r:id="rId13"/>
    <p:sldId id="265" r:id="rId14"/>
    <p:sldId id="267" r:id="rId15"/>
    <p:sldId id="268" r:id="rId16"/>
    <p:sldId id="293" r:id="rId17"/>
    <p:sldId id="269" r:id="rId18"/>
    <p:sldId id="291" r:id="rId19"/>
    <p:sldId id="263" r:id="rId20"/>
    <p:sldId id="283" r:id="rId21"/>
    <p:sldId id="282" r:id="rId22"/>
    <p:sldId id="270" r:id="rId23"/>
    <p:sldId id="272" r:id="rId24"/>
    <p:sldId id="273" r:id="rId25"/>
    <p:sldId id="295" r:id="rId26"/>
    <p:sldId id="275" r:id="rId27"/>
    <p:sldId id="288"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463A"/>
    <a:srgbClr val="0E0F10"/>
    <a:srgbClr val="8F1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4" autoAdjust="0"/>
    <p:restoredTop sz="65070" autoAdjust="0"/>
  </p:normalViewPr>
  <p:slideViewPr>
    <p:cSldViewPr>
      <p:cViewPr varScale="1">
        <p:scale>
          <a:sx n="42" d="100"/>
          <a:sy n="42" d="100"/>
        </p:scale>
        <p:origin x="1181"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4F73B-6956-4E0C-970E-B86710A1DE8E}" type="datetimeFigureOut">
              <a:rPr lang="en-AU" smtClean="0"/>
              <a:t>27/07/2015</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AB811-95A9-404B-923A-F72C07F6B754}" type="slidenum">
              <a:rPr lang="en-AU" smtClean="0"/>
              <a:t>‹#›</a:t>
            </a:fld>
            <a:endParaRPr lang="en-AU" dirty="0"/>
          </a:p>
        </p:txBody>
      </p:sp>
    </p:spTree>
    <p:extLst>
      <p:ext uri="{BB962C8B-B14F-4D97-AF65-F5344CB8AC3E}">
        <p14:creationId xmlns:p14="http://schemas.microsoft.com/office/powerpoint/2010/main" val="258035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1</a:t>
            </a:fld>
            <a:endParaRPr lang="en-AU" dirty="0"/>
          </a:p>
        </p:txBody>
      </p:sp>
    </p:spTree>
    <p:extLst>
      <p:ext uri="{BB962C8B-B14F-4D97-AF65-F5344CB8AC3E}">
        <p14:creationId xmlns:p14="http://schemas.microsoft.com/office/powerpoint/2010/main" val="159215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support these figures…parents</a:t>
            </a:r>
            <a:r>
              <a:rPr lang="en-AU" baseline="0" dirty="0" smtClean="0"/>
              <a:t> also left us with these comments that capture and support the quantitative data…</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12</a:t>
            </a:fld>
            <a:endParaRPr lang="en-AU" dirty="0"/>
          </a:p>
        </p:txBody>
      </p:sp>
    </p:spTree>
    <p:extLst>
      <p:ext uri="{BB962C8B-B14F-4D97-AF65-F5344CB8AC3E}">
        <p14:creationId xmlns:p14="http://schemas.microsoft.com/office/powerpoint/2010/main" val="303196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One</a:t>
            </a:r>
            <a:r>
              <a:rPr lang="en-AU" baseline="0" dirty="0" smtClean="0"/>
              <a:t> quarter of parents reported that their child……</a:t>
            </a:r>
          </a:p>
          <a:p>
            <a:r>
              <a:rPr lang="en-AU" baseline="0" dirty="0" smtClean="0"/>
              <a:t>While just over one third said that their child…</a:t>
            </a:r>
          </a:p>
          <a:p>
            <a:r>
              <a:rPr lang="en-AU" baseline="0" dirty="0" smtClean="0"/>
              <a:t>And this has been signified as a major issue for people or children with ASD. </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13</a:t>
            </a:fld>
            <a:endParaRPr lang="en-AU" dirty="0"/>
          </a:p>
        </p:txBody>
      </p:sp>
    </p:spTree>
    <p:extLst>
      <p:ext uri="{BB962C8B-B14F-4D97-AF65-F5344CB8AC3E}">
        <p14:creationId xmlns:p14="http://schemas.microsoft.com/office/powerpoint/2010/main" val="354656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Further more, the</a:t>
            </a:r>
            <a:r>
              <a:rPr lang="en-AU" baseline="0" dirty="0" smtClean="0"/>
              <a:t> survey revealed that that one in five children required to have….</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14</a:t>
            </a:fld>
            <a:endParaRPr lang="en-AU" dirty="0"/>
          </a:p>
        </p:txBody>
      </p:sp>
    </p:spTree>
    <p:extLst>
      <p:ext uri="{BB962C8B-B14F-4D97-AF65-F5344CB8AC3E}">
        <p14:creationId xmlns:p14="http://schemas.microsoft.com/office/powerpoint/2010/main" val="347827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Once again, few parents</a:t>
            </a:r>
            <a:r>
              <a:rPr lang="en-AU" baseline="0" dirty="0" smtClean="0"/>
              <a:t> further commented on those quant items and this allowed us to gather some valuable data that provides us with insight as to the barriers experiences by people with </a:t>
            </a:r>
            <a:r>
              <a:rPr lang="en-AU" baseline="0" dirty="0" err="1" smtClean="0"/>
              <a:t>asd</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16</a:t>
            </a:fld>
            <a:endParaRPr lang="en-AU" dirty="0"/>
          </a:p>
        </p:txBody>
      </p:sp>
    </p:spTree>
    <p:extLst>
      <p:ext uri="{BB962C8B-B14F-4D97-AF65-F5344CB8AC3E}">
        <p14:creationId xmlns:p14="http://schemas.microsoft.com/office/powerpoint/2010/main" val="1968878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vast majority</a:t>
            </a:r>
            <a:r>
              <a:rPr lang="en-AU" baseline="0" dirty="0" smtClean="0"/>
              <a:t> of parents told us that they’d like to learn more </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17</a:t>
            </a:fld>
            <a:endParaRPr lang="en-AU" dirty="0"/>
          </a:p>
        </p:txBody>
      </p:sp>
    </p:spTree>
    <p:extLst>
      <p:ext uri="{BB962C8B-B14F-4D97-AF65-F5344CB8AC3E}">
        <p14:creationId xmlns:p14="http://schemas.microsoft.com/office/powerpoint/2010/main" val="229545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a:t>
            </a:r>
            <a:r>
              <a:rPr lang="en-AU" baseline="0" dirty="0" smtClean="0"/>
              <a:t> </a:t>
            </a:r>
            <a:r>
              <a:rPr lang="en-AU" baseline="0" dirty="0" err="1" smtClean="0"/>
              <a:t>Leoni</a:t>
            </a:r>
            <a:r>
              <a:rPr lang="en-AU" baseline="0" dirty="0" smtClean="0"/>
              <a:t> said yesterday “it’ll take a village to get this to develop but it can be done… and done very well with the right approach, commitment, persistence  and resources that are sustainable.</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20</a:t>
            </a:fld>
            <a:endParaRPr lang="en-AU" dirty="0"/>
          </a:p>
        </p:txBody>
      </p:sp>
    </p:spTree>
    <p:extLst>
      <p:ext uri="{BB962C8B-B14F-4D97-AF65-F5344CB8AC3E}">
        <p14:creationId xmlns:p14="http://schemas.microsoft.com/office/powerpoint/2010/main" val="4291081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else are we doing</a:t>
            </a:r>
            <a:r>
              <a:rPr lang="en-AU" baseline="0" dirty="0" smtClean="0"/>
              <a:t> in the research space to further this area…we are also interested in finding out what are the dental needs and barriers for adults living with ASC… so we are collaborating with </a:t>
            </a:r>
            <a:r>
              <a:rPr lang="en-AU" baseline="0" dirty="0" err="1" smtClean="0"/>
              <a:t>UofQ</a:t>
            </a:r>
            <a:r>
              <a:rPr lang="en-AU" baseline="0" dirty="0" smtClean="0"/>
              <a:t> to gather adult with ASC self reported data. So we can look at the differences or similarities across the life span that affect various individuals with autism. So we can better understand their dental problems </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21</a:t>
            </a:fld>
            <a:endParaRPr lang="en-AU" dirty="0"/>
          </a:p>
        </p:txBody>
      </p:sp>
    </p:spTree>
    <p:extLst>
      <p:ext uri="{BB962C8B-B14F-4D97-AF65-F5344CB8AC3E}">
        <p14:creationId xmlns:p14="http://schemas.microsoft.com/office/powerpoint/2010/main" val="90693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do we think is the</a:t>
            </a:r>
            <a:r>
              <a:rPr lang="en-AU" baseline="0" dirty="0" smtClean="0"/>
              <a:t> future for a specific educational program… we feel that the </a:t>
            </a:r>
            <a:r>
              <a:rPr lang="en-AU" baseline="0" dirty="0" err="1" smtClean="0"/>
              <a:t>rigth</a:t>
            </a:r>
            <a:r>
              <a:rPr lang="en-AU" baseline="0" dirty="0" smtClean="0"/>
              <a:t> iPad App holds the key to this approach…because </a:t>
            </a:r>
            <a:r>
              <a:rPr lang="en-AU" baseline="0" dirty="0" err="1" smtClean="0"/>
              <a:t>tehr</a:t>
            </a:r>
            <a:r>
              <a:rPr lang="en-AU" baseline="0" dirty="0" smtClean="0"/>
              <a:t> </a:t>
            </a:r>
            <a:r>
              <a:rPr lang="en-AU" baseline="0" dirty="0" err="1" smtClean="0"/>
              <a:t>eis</a:t>
            </a:r>
            <a:r>
              <a:rPr lang="en-AU" baseline="0" dirty="0" smtClean="0"/>
              <a:t> nothing out there that is specific for or comprehensive enough to cut the mustard so to speak… </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22</a:t>
            </a:fld>
            <a:endParaRPr lang="en-AU" dirty="0"/>
          </a:p>
        </p:txBody>
      </p:sp>
    </p:spTree>
    <p:extLst>
      <p:ext uri="{BB962C8B-B14F-4D97-AF65-F5344CB8AC3E}">
        <p14:creationId xmlns:p14="http://schemas.microsoft.com/office/powerpoint/2010/main" val="837721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feel that this</a:t>
            </a:r>
            <a:r>
              <a:rPr lang="en-AU" baseline="0" dirty="0" smtClean="0"/>
              <a:t> is a plan that is very much doable, realistic, relevant and would be beneficial and helpful to families living with autism but also to practitioners who are willing to treat and dentally manage people with autism. </a:t>
            </a:r>
          </a:p>
          <a:p>
            <a:r>
              <a:rPr lang="en-AU" baseline="0" dirty="0" smtClean="0"/>
              <a:t>We feel that the pervasive nature of digital media in the lives of young people and families these days presents as a perfect opportunity and a popular landscape to hit the mark and make a difference to individuals and families affected by disability.</a:t>
            </a:r>
          </a:p>
          <a:p>
            <a:r>
              <a:rPr lang="en-AU" baseline="0" dirty="0" smtClean="0"/>
              <a:t>This type of App has the potentially to significantly increase awareness; improve knowledge thru education; give skills to child and parent and empower parents to feel more confident and take control over the child’s oral hygiene and daily care.  </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24</a:t>
            </a:fld>
            <a:endParaRPr lang="en-AU" dirty="0"/>
          </a:p>
        </p:txBody>
      </p:sp>
    </p:spTree>
    <p:extLst>
      <p:ext uri="{BB962C8B-B14F-4D97-AF65-F5344CB8AC3E}">
        <p14:creationId xmlns:p14="http://schemas.microsoft.com/office/powerpoint/2010/main" val="2846750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Lastly,</a:t>
            </a:r>
            <a:r>
              <a:rPr lang="en-AU" baseline="0" dirty="0" smtClean="0"/>
              <a:t> I want to share this last slide with you…it’s a survey comment made by a parent of two boys with autism. I think it encapsulates the dental health issue for children with autism and supports this study and inspires us to charge forth to make a difference for people with autism and beyond. </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25</a:t>
            </a:fld>
            <a:endParaRPr lang="en-AU" dirty="0"/>
          </a:p>
        </p:txBody>
      </p:sp>
    </p:spTree>
    <p:extLst>
      <p:ext uri="{BB962C8B-B14F-4D97-AF65-F5344CB8AC3E}">
        <p14:creationId xmlns:p14="http://schemas.microsoft.com/office/powerpoint/2010/main" val="2218671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Autism is a neurodevelopmental disorder characterised by impairments in language and communication, social interactions and restricted and repetitive behaviours. Under the DSM IV there were</a:t>
            </a:r>
            <a:r>
              <a:rPr lang="en-AU" altLang="en-US" baseline="0" dirty="0" smtClean="0"/>
              <a:t> three criteria’s of impairments or a triad of impairments, and three autism labels (autism or autistic disorder; PDD-NOS and </a:t>
            </a:r>
            <a:r>
              <a:rPr lang="en-AU" altLang="en-US" baseline="0" dirty="0" err="1" smtClean="0"/>
              <a:t>Aspergers</a:t>
            </a:r>
            <a:r>
              <a:rPr lang="en-AU" altLang="en-US" baseline="0" dirty="0" smtClean="0"/>
              <a:t> Syndrome (which essentially is HFA). Since, May 2013 and the release of DSM V, the social and language core impairments have been combined to make the criteria a dyad of impairments rather than a triad of impairments (social communication and RRB).</a:t>
            </a:r>
            <a:endParaRPr lang="en-AU" altLang="en-US" dirty="0" smtClean="0"/>
          </a:p>
          <a:p>
            <a:pPr eaLnBrk="1" hangingPunct="1">
              <a:spcBef>
                <a:spcPct val="0"/>
              </a:spcBef>
            </a:pPr>
            <a:endParaRPr lang="en-AU" altLang="en-US" dirty="0" smtClean="0"/>
          </a:p>
          <a:p>
            <a:pPr eaLnBrk="1" hangingPunct="1">
              <a:spcBef>
                <a:spcPct val="0"/>
              </a:spcBef>
            </a:pPr>
            <a:r>
              <a:rPr lang="en-AU" altLang="en-US" dirty="0" smtClean="0"/>
              <a:t>ASD</a:t>
            </a:r>
            <a:r>
              <a:rPr lang="en-AU" altLang="en-US" baseline="0" dirty="0" smtClean="0"/>
              <a:t> is an</a:t>
            </a:r>
            <a:r>
              <a:rPr lang="en-AU" altLang="en-US" dirty="0" smtClean="0"/>
              <a:t> umbrella term that is often used </a:t>
            </a:r>
            <a:r>
              <a:rPr lang="en-AU" altLang="en-US" dirty="0" smtClean="0"/>
              <a:t>and I will most likely use autism and </a:t>
            </a:r>
            <a:r>
              <a:rPr lang="en-AU" altLang="en-US" dirty="0" err="1" smtClean="0"/>
              <a:t>asd</a:t>
            </a:r>
            <a:r>
              <a:rPr lang="en-AU" altLang="en-US" dirty="0" smtClean="0"/>
              <a:t> interchangeably </a:t>
            </a:r>
            <a:r>
              <a:rPr lang="en-AU" altLang="en-US" dirty="0" smtClean="0"/>
              <a:t>in my talk today. </a:t>
            </a:r>
          </a:p>
          <a:p>
            <a:pPr eaLnBrk="1" hangingPunct="1">
              <a:spcBef>
                <a:spcPct val="0"/>
              </a:spcBef>
            </a:pPr>
            <a:r>
              <a:rPr lang="en-AU" altLang="en-US" dirty="0" smtClean="0"/>
              <a:t>Autism affects at least 1 in 100 people with most recent prevalence rates coming out of US from CDC state that Autism affects 1 in 88 people.</a:t>
            </a:r>
          </a:p>
          <a:p>
            <a:pPr eaLnBrk="1" hangingPunct="1">
              <a:spcBef>
                <a:spcPct val="0"/>
              </a:spcBef>
            </a:pPr>
            <a:r>
              <a:rPr lang="en-AU" altLang="en-US" dirty="0" smtClean="0"/>
              <a:t>With an explosion of an unexplained 25 fold increase in </a:t>
            </a:r>
            <a:r>
              <a:rPr lang="en-AU" altLang="en-US" dirty="0" smtClean="0"/>
              <a:t>autism over the last few decades. </a:t>
            </a:r>
            <a:endParaRPr lang="en-AU" altLang="en-US" dirty="0" smtClean="0"/>
          </a:p>
          <a:p>
            <a:pPr eaLnBrk="1" hangingPunct="1">
              <a:spcBef>
                <a:spcPct val="0"/>
              </a:spcBef>
            </a:pPr>
            <a:r>
              <a:rPr lang="en-AU" altLang="en-US" dirty="0" smtClean="0"/>
              <a:t>It is often said that if you have met one person with autism – you have met just one person with autism and that’s because the characteristics of their autism are essentially unique to them, having their own strengths and weakness in the three domains  that I’ve just describe. </a:t>
            </a:r>
          </a:p>
          <a:p>
            <a:pPr eaLnBrk="1" hangingPunct="1">
              <a:spcBef>
                <a:spcPct val="0"/>
              </a:spcBef>
            </a:pPr>
            <a:r>
              <a:rPr lang="en-AU" altLang="en-US" dirty="0" smtClean="0"/>
              <a:t>It is a highly heritable condition and at present there is no cure nor standard </a:t>
            </a:r>
            <a:r>
              <a:rPr lang="en-AU" altLang="en-US" dirty="0" err="1" smtClean="0"/>
              <a:t>tx</a:t>
            </a:r>
            <a:r>
              <a:rPr lang="en-AU" altLang="en-US" dirty="0" smtClean="0"/>
              <a:t> for ASD.</a:t>
            </a:r>
          </a:p>
          <a:p>
            <a:pPr eaLnBrk="1" hangingPunct="1">
              <a:spcBef>
                <a:spcPct val="0"/>
              </a:spcBef>
            </a:pPr>
            <a:r>
              <a:rPr lang="en-AU" altLang="en-US" dirty="0" smtClean="0"/>
              <a:t>ASD</a:t>
            </a:r>
            <a:r>
              <a:rPr lang="en-AU" altLang="en-US" baseline="0" dirty="0" smtClean="0"/>
              <a:t> is </a:t>
            </a:r>
            <a:r>
              <a:rPr lang="en-AU" altLang="en-US" dirty="0" smtClean="0"/>
              <a:t>a life-long condition that can be further complicated by some individuals having other sig medical problems</a:t>
            </a:r>
          </a:p>
          <a:p>
            <a:pPr eaLnBrk="1" hangingPunct="1">
              <a:spcBef>
                <a:spcPct val="0"/>
              </a:spcBef>
            </a:pPr>
            <a:r>
              <a:rPr lang="en-AU" altLang="en-US" dirty="0" smtClean="0"/>
              <a:t>Due to its pervasive and debilitating nature, and ongoing therapy and behavioural management of individuals with autism this collective impact is enormous on families daily living. So it is no surprising that Autism families have the high rate of marriage</a:t>
            </a:r>
            <a:r>
              <a:rPr lang="en-AU" altLang="en-US" baseline="0" dirty="0" smtClean="0"/>
              <a:t> dissatisfaction or </a:t>
            </a:r>
            <a:r>
              <a:rPr lang="en-AU" altLang="en-US" dirty="0" smtClean="0"/>
              <a:t>divorce when compared with other childhood disorders.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454F2DB-6C55-4D4D-BFBB-17C7A8EDE0DB}" type="slidenum">
              <a:rPr lang="en-AU" altLang="en-US"/>
              <a:pPr eaLnBrk="1" hangingPunct="1">
                <a:spcBef>
                  <a:spcPct val="0"/>
                </a:spcBef>
              </a:pPr>
              <a:t>3</a:t>
            </a:fld>
            <a:endParaRPr lang="en-AU" altLang="en-US"/>
          </a:p>
        </p:txBody>
      </p:sp>
    </p:spTree>
    <p:extLst>
      <p:ext uri="{BB962C8B-B14F-4D97-AF65-F5344CB8AC3E}">
        <p14:creationId xmlns:p14="http://schemas.microsoft.com/office/powerpoint/2010/main" val="4196718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Thank</a:t>
            </a:r>
            <a:r>
              <a:rPr lang="en-AU" baseline="0" dirty="0" smtClean="0"/>
              <a:t> you and I welcome your questions and comments on this issue. </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26</a:t>
            </a:fld>
            <a:endParaRPr lang="en-AU" dirty="0"/>
          </a:p>
        </p:txBody>
      </p:sp>
    </p:spTree>
    <p:extLst>
      <p:ext uri="{BB962C8B-B14F-4D97-AF65-F5344CB8AC3E}">
        <p14:creationId xmlns:p14="http://schemas.microsoft.com/office/powerpoint/2010/main" val="1024738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2732ED3-AFDE-45D1-9A1C-240A6AAB3F24}" type="slidenum">
              <a:rPr lang="en-AU" altLang="en-US" smtClean="0"/>
              <a:pPr eaLnBrk="1" hangingPunct="1"/>
              <a:t>27</a:t>
            </a:fld>
            <a:endParaRPr lang="en-AU" altLang="en-US" dirty="0" smtClean="0"/>
          </a:p>
        </p:txBody>
      </p:sp>
    </p:spTree>
    <p:extLst>
      <p:ext uri="{BB962C8B-B14F-4D97-AF65-F5344CB8AC3E}">
        <p14:creationId xmlns:p14="http://schemas.microsoft.com/office/powerpoint/2010/main" val="2107476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FCE2299A-FB54-487B-8B92-C8F2039722B8}" type="slidenum">
              <a:rPr lang="en-AU" altLang="en-US" smtClean="0"/>
              <a:pPr eaLnBrk="1" hangingPunct="1"/>
              <a:t>28</a:t>
            </a:fld>
            <a:endParaRPr lang="en-AU" altLang="en-US" dirty="0" smtClean="0"/>
          </a:p>
        </p:txBody>
      </p:sp>
    </p:spTree>
    <p:extLst>
      <p:ext uri="{BB962C8B-B14F-4D97-AF65-F5344CB8AC3E}">
        <p14:creationId xmlns:p14="http://schemas.microsoft.com/office/powerpoint/2010/main" val="275813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what type of impact does autism</a:t>
            </a:r>
            <a:r>
              <a:rPr lang="en-AU" baseline="0" dirty="0" smtClean="0"/>
              <a:t> have on the individual and what are the implications for oral health.</a:t>
            </a:r>
            <a:endParaRPr lang="en-AU" dirty="0" smtClean="0"/>
          </a:p>
          <a:p>
            <a:r>
              <a:rPr lang="en-AU" dirty="0" smtClean="0"/>
              <a:t>Communication deficits</a:t>
            </a:r>
            <a:r>
              <a:rPr lang="en-AU" baseline="0" dirty="0" smtClean="0"/>
              <a:t> effect their ability to express needs and concerns, and understand others.</a:t>
            </a:r>
          </a:p>
          <a:p>
            <a:r>
              <a:rPr lang="en-AU" dirty="0" smtClean="0"/>
              <a:t>Coupled</a:t>
            </a:r>
            <a:r>
              <a:rPr lang="en-AU" baseline="0" dirty="0" smtClean="0"/>
              <a:t> with inattention lead to comprehension issues, and in understanding for </a:t>
            </a:r>
            <a:r>
              <a:rPr lang="en-AU" baseline="0" dirty="0" err="1" smtClean="0"/>
              <a:t>eg</a:t>
            </a:r>
            <a:r>
              <a:rPr lang="en-AU" baseline="0" dirty="0" smtClean="0"/>
              <a:t> dental treatments or post operative care plans. </a:t>
            </a:r>
          </a:p>
          <a:p>
            <a:r>
              <a:rPr lang="en-AU" baseline="0" dirty="0" smtClean="0"/>
              <a:t>Individuals with autism have in general heightened levels of anxiety with dental visits posing even greater anxiety. And in some cases other comorbid conditions like depression that once again impact on their capacity to deal with dental situations.</a:t>
            </a:r>
          </a:p>
          <a:p>
            <a:r>
              <a:rPr lang="en-AU" baseline="0" dirty="0" smtClean="0"/>
              <a:t>Other features of ASD can present as poor executive function – the inability to plan, organise, coordinate and process information and behaviours.</a:t>
            </a:r>
          </a:p>
          <a:p>
            <a:r>
              <a:rPr lang="en-AU" dirty="0" smtClean="0"/>
              <a:t>Emotional outburst and decreased pain perception.</a:t>
            </a:r>
          </a:p>
          <a:p>
            <a:r>
              <a:rPr lang="en-AU" dirty="0" smtClean="0"/>
              <a:t>Sensory</a:t>
            </a:r>
            <a:r>
              <a:rPr lang="en-AU" baseline="0" dirty="0" smtClean="0"/>
              <a:t> processing difficulties can trigger escalation in behaviours and over-responsiveness to various elements in the environment…causing potential melt downs. Or adding to the already heightened anxiety level.</a:t>
            </a:r>
          </a:p>
          <a:p>
            <a:r>
              <a:rPr lang="en-AU" baseline="0" dirty="0" smtClean="0"/>
              <a:t>Many people with ASD also have restricted diets and tend to eat certain types of foods like for </a:t>
            </a:r>
            <a:r>
              <a:rPr lang="en-AU" baseline="0" dirty="0" err="1" smtClean="0"/>
              <a:t>eg</a:t>
            </a:r>
            <a:r>
              <a:rPr lang="en-AU" baseline="0" dirty="0" smtClean="0"/>
              <a:t>: only white food…</a:t>
            </a:r>
            <a:r>
              <a:rPr lang="en-AU" baseline="0" dirty="0" err="1" smtClean="0"/>
              <a:t>pasta,rice</a:t>
            </a:r>
            <a:r>
              <a:rPr lang="en-AU" baseline="0" dirty="0" smtClean="0"/>
              <a:t>, bread…refined carbohydrates. Or, receive many sugary treats or rewards for good behaviour or efforts during therapies or through out the day. All of which contributes to increased levels of food </a:t>
            </a:r>
            <a:r>
              <a:rPr lang="en-AU" baseline="0" dirty="0" smtClean="0"/>
              <a:t>intake</a:t>
            </a:r>
            <a:r>
              <a:rPr lang="en-AU" baseline="0" dirty="0" smtClean="0"/>
              <a:t>, </a:t>
            </a:r>
            <a:r>
              <a:rPr lang="en-AU" baseline="0" dirty="0" err="1" smtClean="0"/>
              <a:t>freq</a:t>
            </a:r>
            <a:r>
              <a:rPr lang="en-AU" baseline="0" dirty="0" smtClean="0"/>
              <a:t> acid attacks. </a:t>
            </a:r>
          </a:p>
          <a:p>
            <a:endParaRPr lang="en-AU" dirty="0" smtClean="0"/>
          </a:p>
          <a:p>
            <a:r>
              <a:rPr lang="en-AU" dirty="0" smtClean="0"/>
              <a:t>To</a:t>
            </a:r>
            <a:r>
              <a:rPr lang="en-AU" baseline="0" dirty="0" smtClean="0"/>
              <a:t> add, o</a:t>
            </a:r>
            <a:r>
              <a:rPr lang="en-AU" dirty="0" smtClean="0"/>
              <a:t>ver</a:t>
            </a:r>
            <a:r>
              <a:rPr lang="en-AU" baseline="0" dirty="0" smtClean="0"/>
              <a:t> 50 % of individuals with ASD are usually taking some form of </a:t>
            </a:r>
            <a:r>
              <a:rPr lang="en-AU" dirty="0" smtClean="0"/>
              <a:t>psychotropic medication </a:t>
            </a:r>
            <a:r>
              <a:rPr lang="en-AU" dirty="0" smtClean="0"/>
              <a:t>(SSRI or antipsychotics)</a:t>
            </a:r>
            <a:r>
              <a:rPr lang="en-AU" baseline="0" dirty="0" smtClean="0"/>
              <a:t> </a:t>
            </a:r>
            <a:r>
              <a:rPr lang="en-AU" dirty="0" smtClean="0"/>
              <a:t>which </a:t>
            </a:r>
            <a:r>
              <a:rPr lang="en-AU" dirty="0" smtClean="0"/>
              <a:t>typically </a:t>
            </a:r>
            <a:r>
              <a:rPr lang="en-AU" dirty="0" smtClean="0"/>
              <a:t>have </a:t>
            </a:r>
            <a:r>
              <a:rPr lang="en-AU" dirty="0" smtClean="0"/>
              <a:t>general</a:t>
            </a:r>
            <a:r>
              <a:rPr lang="en-AU" baseline="0" dirty="0" smtClean="0"/>
              <a:t> </a:t>
            </a:r>
            <a:r>
              <a:rPr lang="en-AU" dirty="0" smtClean="0"/>
              <a:t>side effects – dry</a:t>
            </a:r>
            <a:r>
              <a:rPr lang="en-AU" baseline="0" dirty="0" smtClean="0"/>
              <a:t> mouth, reduced salivary flow hence reduced saliva’s natural buffering capacity and thus predisposes people with </a:t>
            </a:r>
            <a:r>
              <a:rPr lang="en-AU" baseline="0" dirty="0" err="1" smtClean="0"/>
              <a:t>asd</a:t>
            </a:r>
            <a:r>
              <a:rPr lang="en-AU" baseline="0" dirty="0" smtClean="0"/>
              <a:t> who are taking medication to increased risk of caries experience.</a:t>
            </a:r>
            <a:r>
              <a:rPr lang="en-AU" dirty="0" smtClean="0"/>
              <a:t> </a:t>
            </a:r>
          </a:p>
          <a:p>
            <a:r>
              <a:rPr lang="en-AU" dirty="0" smtClean="0"/>
              <a:t>As you can see al</a:t>
            </a:r>
            <a:r>
              <a:rPr lang="en-AU" baseline="0" dirty="0" smtClean="0"/>
              <a:t>l of these factors either directly or indirectly influence the ability of individuals with </a:t>
            </a:r>
            <a:r>
              <a:rPr lang="en-AU" baseline="0" dirty="0" err="1" smtClean="0"/>
              <a:t>asd</a:t>
            </a:r>
            <a:r>
              <a:rPr lang="en-AU" baseline="0" dirty="0" smtClean="0"/>
              <a:t> to care for themselves, attend dental visits, receive dental </a:t>
            </a:r>
            <a:r>
              <a:rPr lang="en-AU" baseline="0" dirty="0" err="1" smtClean="0"/>
              <a:t>tx</a:t>
            </a:r>
            <a:r>
              <a:rPr lang="en-AU" baseline="0" dirty="0" smtClean="0"/>
              <a:t> , perform OH and act on appropriate preventive strategies.  </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4</a:t>
            </a:fld>
            <a:endParaRPr lang="en-AU" dirty="0"/>
          </a:p>
        </p:txBody>
      </p:sp>
    </p:spTree>
    <p:extLst>
      <p:ext uri="{BB962C8B-B14F-4D97-AF65-F5344CB8AC3E}">
        <p14:creationId xmlns:p14="http://schemas.microsoft.com/office/powerpoint/2010/main" val="1882896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now that we understand the</a:t>
            </a:r>
            <a:r>
              <a:rPr lang="en-AU" baseline="0" dirty="0" smtClean="0"/>
              <a:t> impact of ASD on oral health we also now understand that </a:t>
            </a:r>
            <a:r>
              <a:rPr lang="en-AU" baseline="0" dirty="0" err="1" smtClean="0"/>
              <a:t>asd</a:t>
            </a:r>
            <a:r>
              <a:rPr lang="en-AU" baseline="0" dirty="0" smtClean="0"/>
              <a:t> has plenty to do with oral health, But most importantly oral health is integral and important for general health and well being.  </a:t>
            </a:r>
          </a:p>
          <a:p>
            <a:r>
              <a:rPr lang="en-AU" baseline="0" dirty="0" smtClean="0"/>
              <a:t>We’ve got some evidence that tells us that Poor oral health has been linked with mental illnesses and chronic conditions. </a:t>
            </a:r>
          </a:p>
          <a:p>
            <a:r>
              <a:rPr lang="en-AU" baseline="0" dirty="0" smtClean="0"/>
              <a:t>People with disabilities have been identified as a priority group in the NOHP and I’ve just presented  an excellent rationale as to why they present as a high risk group for oral health issues. </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5</a:t>
            </a:fld>
            <a:endParaRPr lang="en-AU" dirty="0"/>
          </a:p>
        </p:txBody>
      </p:sp>
    </p:spTree>
    <p:extLst>
      <p:ext uri="{BB962C8B-B14F-4D97-AF65-F5344CB8AC3E}">
        <p14:creationId xmlns:p14="http://schemas.microsoft.com/office/powerpoint/2010/main" val="382259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a:t>
            </a:r>
            <a:r>
              <a:rPr lang="en-AU" baseline="0" dirty="0" smtClean="0"/>
              <a:t> date there are no designated reports about oral and dental health of people with </a:t>
            </a:r>
            <a:r>
              <a:rPr lang="en-AU" baseline="0" dirty="0" err="1" smtClean="0"/>
              <a:t>asd</a:t>
            </a:r>
            <a:r>
              <a:rPr lang="en-AU" baseline="0" dirty="0" smtClean="0"/>
              <a:t>. At the global level there are only few reports that have reported on individuals with </a:t>
            </a:r>
            <a:r>
              <a:rPr lang="en-AU" baseline="0" dirty="0" err="1" smtClean="0"/>
              <a:t>asd</a:t>
            </a:r>
            <a:r>
              <a:rPr lang="en-AU" baseline="0" dirty="0" smtClean="0"/>
              <a:t>, with some inconclusive results however in general the rates of ….</a:t>
            </a:r>
          </a:p>
          <a:p>
            <a:r>
              <a:rPr lang="en-AU" baseline="0" dirty="0" smtClean="0"/>
              <a:t> </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6</a:t>
            </a:fld>
            <a:endParaRPr lang="en-AU" dirty="0"/>
          </a:p>
        </p:txBody>
      </p:sp>
    </p:spTree>
    <p:extLst>
      <p:ext uri="{BB962C8B-B14F-4D97-AF65-F5344CB8AC3E}">
        <p14:creationId xmlns:p14="http://schemas.microsoft.com/office/powerpoint/2010/main" val="23653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WAABR or the CRC AA </a:t>
            </a:r>
            <a:r>
              <a:rPr lang="en-AU" dirty="0" err="1" smtClean="0"/>
              <a:t>Biobank</a:t>
            </a:r>
            <a:r>
              <a:rPr lang="en-AU" baseline="0" dirty="0" smtClean="0"/>
              <a:t> is essentially a storehouse of autism data, it’s a </a:t>
            </a:r>
            <a:r>
              <a:rPr lang="en-AU" dirty="0" smtClean="0"/>
              <a:t>comprehensive study that collects</a:t>
            </a:r>
            <a:r>
              <a:rPr lang="en-AU" baseline="0" dirty="0" smtClean="0"/>
              <a:t> </a:t>
            </a:r>
            <a:r>
              <a:rPr lang="en-AU" dirty="0" smtClean="0"/>
              <a:t>phenotypical and</a:t>
            </a:r>
            <a:r>
              <a:rPr lang="en-AU" baseline="0" dirty="0" smtClean="0"/>
              <a:t> biological information on children and adolescents with </a:t>
            </a:r>
            <a:r>
              <a:rPr lang="en-AU" baseline="0" dirty="0" err="1" smtClean="0"/>
              <a:t>asd</a:t>
            </a:r>
            <a:r>
              <a:rPr lang="en-AU" baseline="0" dirty="0" smtClean="0"/>
              <a:t> and their biological parents to identify the causes of autism by studying genetics and behaviours.</a:t>
            </a:r>
          </a:p>
          <a:p>
            <a:r>
              <a:rPr lang="en-AU" baseline="0" dirty="0" smtClean="0"/>
              <a:t>We adopted an online survey method for this study and received 74 responses from primary caregivers  about their child with </a:t>
            </a:r>
            <a:r>
              <a:rPr lang="en-AU" baseline="0" dirty="0" err="1" smtClean="0"/>
              <a:t>asd</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8</a:t>
            </a:fld>
            <a:endParaRPr lang="en-AU" dirty="0"/>
          </a:p>
        </p:txBody>
      </p:sp>
    </p:spTree>
    <p:extLst>
      <p:ext uri="{BB962C8B-B14F-4D97-AF65-F5344CB8AC3E}">
        <p14:creationId xmlns:p14="http://schemas.microsoft.com/office/powerpoint/2010/main" val="3938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online survey was developed from a range of existing measures (from </a:t>
            </a:r>
            <a:r>
              <a:rPr lang="en-AU" baseline="0" dirty="0" err="1" smtClean="0"/>
              <a:t>Uni</a:t>
            </a:r>
            <a:r>
              <a:rPr lang="en-AU" baseline="0" dirty="0" smtClean="0"/>
              <a:t> of South </a:t>
            </a:r>
            <a:r>
              <a:rPr lang="en-AU" baseline="0" dirty="0" smtClean="0"/>
              <a:t>California </a:t>
            </a:r>
            <a:r>
              <a:rPr lang="en-AU" baseline="0" dirty="0" smtClean="0"/>
              <a:t>– </a:t>
            </a:r>
            <a:r>
              <a:rPr lang="en-AU" baseline="0" dirty="0" smtClean="0"/>
              <a:t>thru a </a:t>
            </a:r>
            <a:r>
              <a:rPr lang="en-AU" baseline="0" dirty="0" smtClean="0"/>
              <a:t>collaborator Amy Stein and items derived from a number of surveys developed by the Australian Research Centre for Population Oral Health at University of Adelaide. We also included the World Health Organisation Quality of Life scale and asked the carers or parents to rate themselves on this scale. </a:t>
            </a:r>
          </a:p>
          <a:p>
            <a:endParaRPr lang="en-AU" baseline="0" dirty="0" smtClean="0"/>
          </a:p>
          <a:p>
            <a:r>
              <a:rPr lang="en-AU" baseline="0" dirty="0" smtClean="0"/>
              <a:t>So in general  relevant items were used or adapted to ask parents about various aspects of their child’s oral habits, hygiene routines and care, dental visits experience and barriers when seeking dental treatments. And the final product resulted in a comprehensive online oral health, dental needs and barriers survey of children with </a:t>
            </a:r>
            <a:r>
              <a:rPr lang="en-AU" baseline="0" dirty="0" err="1" smtClean="0"/>
              <a:t>asd</a:t>
            </a:r>
            <a:r>
              <a:rPr lang="en-AU" baseline="0" dirty="0" smtClean="0"/>
              <a:t>. </a:t>
            </a:r>
          </a:p>
          <a:p>
            <a:r>
              <a:rPr lang="en-AU" baseline="0" dirty="0" smtClean="0"/>
              <a:t>Unfortunately due to time restrictions and the extent of the data I’ll only be presenting key survey results. </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9</a:t>
            </a:fld>
            <a:endParaRPr lang="en-AU" dirty="0"/>
          </a:p>
        </p:txBody>
      </p:sp>
    </p:spTree>
    <p:extLst>
      <p:ext uri="{BB962C8B-B14F-4D97-AF65-F5344CB8AC3E}">
        <p14:creationId xmlns:p14="http://schemas.microsoft.com/office/powerpoint/2010/main" val="412295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now lets</a:t>
            </a:r>
            <a:r>
              <a:rPr lang="en-AU" baseline="0" dirty="0" smtClean="0"/>
              <a:t> have a look at the type of people that engaged with the survey…</a:t>
            </a:r>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10</a:t>
            </a:fld>
            <a:endParaRPr lang="en-AU" dirty="0"/>
          </a:p>
        </p:txBody>
      </p:sp>
    </p:spTree>
    <p:extLst>
      <p:ext uri="{BB962C8B-B14F-4D97-AF65-F5344CB8AC3E}">
        <p14:creationId xmlns:p14="http://schemas.microsoft.com/office/powerpoint/2010/main" val="329903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and what did the parents tell us… </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130AB811-95A9-404B-923A-F72C07F6B754}" type="slidenum">
              <a:rPr lang="en-AU" smtClean="0"/>
              <a:t>11</a:t>
            </a:fld>
            <a:endParaRPr lang="en-AU" dirty="0"/>
          </a:p>
        </p:txBody>
      </p:sp>
    </p:spTree>
    <p:extLst>
      <p:ext uri="{BB962C8B-B14F-4D97-AF65-F5344CB8AC3E}">
        <p14:creationId xmlns:p14="http://schemas.microsoft.com/office/powerpoint/2010/main" val="3573696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qua wav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2" y="0"/>
            <a:ext cx="9144000" cy="6858000"/>
          </a:xfrm>
          <a:prstGeom prst="rect">
            <a:avLst/>
          </a:prstGeom>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8" name="Title 7"/>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12461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ink square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252119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lime star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 y="0"/>
            <a:ext cx="9142740" cy="6858000"/>
          </a:xfrm>
          <a:prstGeom prst="rect">
            <a:avLst/>
          </a:prstGeom>
        </p:spPr>
      </p:pic>
      <p:sp>
        <p:nvSpPr>
          <p:cNvPr id="2" name="Title 1"/>
          <p:cNvSpPr>
            <a:spLocks noGrp="1"/>
          </p:cNvSpPr>
          <p:nvPr>
            <p:ph type="ctrTitle"/>
          </p:nvPr>
        </p:nvSpPr>
        <p:spPr>
          <a:xfrm>
            <a:off x="685800" y="1412776"/>
            <a:ext cx="7772400" cy="1470025"/>
          </a:xfrm>
        </p:spPr>
        <p:txBody>
          <a:bodyPr/>
          <a:lstStyle>
            <a:lvl1pPr algn="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683568" y="3168551"/>
            <a:ext cx="7088832"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109565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blue triangle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 y="0"/>
            <a:ext cx="9142740" cy="6858000"/>
          </a:xfrm>
          <a:prstGeom prst="rect">
            <a:avLst/>
          </a:prstGeom>
        </p:spPr>
      </p:pic>
      <p:sp>
        <p:nvSpPr>
          <p:cNvPr id="2" name="Title 1"/>
          <p:cNvSpPr>
            <a:spLocks noGrp="1"/>
          </p:cNvSpPr>
          <p:nvPr>
            <p:ph type="ctrTitle"/>
          </p:nvPr>
        </p:nvSpPr>
        <p:spPr>
          <a:xfrm>
            <a:off x="685800" y="1412776"/>
            <a:ext cx="7772400" cy="1470025"/>
          </a:xfrm>
        </p:spPr>
        <p:txBody>
          <a:bodyPr/>
          <a:lstStyle>
            <a:lvl1pPr algn="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683568" y="3212976"/>
            <a:ext cx="7088832"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94910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arm">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6720"/>
            <a:ext cx="9144000" cy="650128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16C18583-F6A7-4EBB-A92E-A4D8C7C02A92}" type="datetimeFigureOut">
              <a:rPr lang="en-AU" smtClean="0"/>
              <a:t>27/07/2015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CD1F7F2-17A5-4864-80A7-96B38DB4F959}" type="slidenum">
              <a:rPr lang="en-AU" smtClean="0"/>
              <a:t>‹#›</a:t>
            </a:fld>
            <a:endParaRPr lang="en-AU" dirty="0"/>
          </a:p>
        </p:txBody>
      </p:sp>
    </p:spTree>
    <p:extLst>
      <p:ext uri="{BB962C8B-B14F-4D97-AF65-F5344CB8AC3E}">
        <p14:creationId xmlns:p14="http://schemas.microsoft.com/office/powerpoint/2010/main" val="142681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coo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274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6C18583-F6A7-4EBB-A92E-A4D8C7C02A92}" type="datetimeFigureOut">
              <a:rPr lang="en-AU" smtClean="0"/>
              <a:t>27/07/2015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CD1F7F2-17A5-4864-80A7-96B38DB4F959}" type="slidenum">
              <a:rPr lang="en-AU" smtClean="0"/>
              <a:t>‹#›</a:t>
            </a:fld>
            <a:endParaRPr lang="en-AU" dirty="0"/>
          </a:p>
        </p:txBody>
      </p:sp>
    </p:spTree>
    <p:extLst>
      <p:ext uri="{BB962C8B-B14F-4D97-AF65-F5344CB8AC3E}">
        <p14:creationId xmlns:p14="http://schemas.microsoft.com/office/powerpoint/2010/main" val="3149336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18583-F6A7-4EBB-A92E-A4D8C7C02A92}" type="datetimeFigureOut">
              <a:rPr lang="en-AU" smtClean="0"/>
              <a:t>27/07/2015</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1F7F2-17A5-4864-80A7-96B38DB4F959}" type="slidenum">
              <a:rPr lang="en-AU" smtClean="0"/>
              <a:t>‹#›</a:t>
            </a:fld>
            <a:endParaRPr lang="en-AU" dirty="0"/>
          </a:p>
        </p:txBody>
      </p:sp>
    </p:spTree>
    <p:extLst>
      <p:ext uri="{BB962C8B-B14F-4D97-AF65-F5344CB8AC3E}">
        <p14:creationId xmlns:p14="http://schemas.microsoft.com/office/powerpoint/2010/main" val="312005571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0" r:id="rId5"/>
    <p:sldLayoutId id="2147483654" r:id="rId6"/>
  </p:sldLayoutIdLst>
  <p:txStyles>
    <p:titleStyle>
      <a:lvl1pPr algn="ctr" defTabSz="9144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_ENREF_33"/></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1.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1.jp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3.jpg"/><Relationship Id="rId1" Type="http://schemas.openxmlformats.org/officeDocument/2006/relationships/slideLayout" Target="../slideLayouts/slideLayout6.xml"/><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8.jpg"/><Relationship Id="rId5" Type="http://schemas.openxmlformats.org/officeDocument/2006/relationships/image" Target="../media/image47.png"/><Relationship Id="rId4" Type="http://schemas.openxmlformats.org/officeDocument/2006/relationships/image" Target="../media/image46.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0.jp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wmf"/></Relationships>
</file>

<file path=ppt/slides/_rels/slide2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emf"/><Relationship Id="rId7"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hyperlink" Target="http://autism.childhealthresearch.org.au/" TargetMode="External"/><Relationship Id="rId4" Type="http://schemas.openxmlformats.org/officeDocument/2006/relationships/image" Target="../media/image56.png"/><Relationship Id="rId9" Type="http://schemas.openxmlformats.org/officeDocument/2006/relationships/hyperlink" Target="http://www.facebook.com/TelethonKidsAutismTe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183" y="580950"/>
            <a:ext cx="7772400" cy="1902073"/>
          </a:xfrm>
        </p:spPr>
        <p:txBody>
          <a:bodyPr>
            <a:normAutofit fontScale="90000"/>
          </a:bodyPr>
          <a:lstStyle/>
          <a:p>
            <a:pPr algn="ctr"/>
            <a:r>
              <a:rPr lang="en-AU" b="1" dirty="0" smtClean="0"/>
              <a:t>Oral health, dental </a:t>
            </a:r>
            <a:r>
              <a:rPr lang="en-AU" b="1" dirty="0"/>
              <a:t>n</a:t>
            </a:r>
            <a:r>
              <a:rPr lang="en-AU" b="1" dirty="0" smtClean="0"/>
              <a:t>eeds and barriers in children with an autism spectrum disorder</a:t>
            </a:r>
            <a:br>
              <a:rPr lang="en-AU" b="1" dirty="0" smtClean="0"/>
            </a:br>
            <a:r>
              <a:rPr lang="en-AU" b="1" dirty="0" smtClean="0"/>
              <a:t> </a:t>
            </a:r>
            <a:endParaRPr lang="en-AU" b="1" dirty="0"/>
          </a:p>
        </p:txBody>
      </p:sp>
      <p:sp>
        <p:nvSpPr>
          <p:cNvPr id="3" name="Subtitle 2"/>
          <p:cNvSpPr>
            <a:spLocks noGrp="1"/>
          </p:cNvSpPr>
          <p:nvPr>
            <p:ph type="subTitle" idx="1"/>
          </p:nvPr>
        </p:nvSpPr>
        <p:spPr>
          <a:xfrm>
            <a:off x="179512" y="3789040"/>
            <a:ext cx="7736904" cy="1752600"/>
          </a:xfrm>
        </p:spPr>
        <p:txBody>
          <a:bodyPr>
            <a:normAutofit/>
          </a:bodyPr>
          <a:lstStyle/>
          <a:p>
            <a:pPr algn="ctr"/>
            <a:r>
              <a:rPr lang="en-AU" sz="2400" b="1" u="sng" dirty="0" smtClean="0"/>
              <a:t>Joanna Granich</a:t>
            </a:r>
            <a:r>
              <a:rPr lang="en-AU" sz="2400" dirty="0" smtClean="0"/>
              <a:t>, Anna Hunt, Alena Dass, Ashleigh Lin and Andrew J O Whitehouse</a:t>
            </a:r>
            <a:endParaRPr lang="en-AU" sz="2400" dirty="0"/>
          </a:p>
        </p:txBody>
      </p:sp>
      <p:sp>
        <p:nvSpPr>
          <p:cNvPr id="4" name="TextBox 3"/>
          <p:cNvSpPr txBox="1"/>
          <p:nvPr/>
        </p:nvSpPr>
        <p:spPr>
          <a:xfrm>
            <a:off x="2195736" y="5079975"/>
            <a:ext cx="5900192" cy="923330"/>
          </a:xfrm>
          <a:prstGeom prst="rect">
            <a:avLst/>
          </a:prstGeom>
          <a:noFill/>
        </p:spPr>
        <p:txBody>
          <a:bodyPr wrap="square" rtlCol="0">
            <a:spAutoFit/>
          </a:bodyPr>
          <a:lstStyle/>
          <a:p>
            <a:pPr algn="ctr"/>
            <a:r>
              <a:rPr lang="en-AU" b="1" dirty="0" smtClean="0"/>
              <a:t>4</a:t>
            </a:r>
            <a:r>
              <a:rPr lang="en-AU" b="1" baseline="30000" dirty="0" smtClean="0"/>
              <a:t>th</a:t>
            </a:r>
            <a:r>
              <a:rPr lang="en-AU" b="1" dirty="0" smtClean="0"/>
              <a:t> Asia Pacific Congress and Expo on Dental and Oral Health </a:t>
            </a:r>
          </a:p>
          <a:p>
            <a:pPr algn="ctr"/>
            <a:r>
              <a:rPr lang="en-AU" b="1" dirty="0" smtClean="0"/>
              <a:t>28</a:t>
            </a:r>
            <a:r>
              <a:rPr lang="en-AU" b="1" baseline="30000" dirty="0" smtClean="0"/>
              <a:t>th</a:t>
            </a:r>
            <a:r>
              <a:rPr lang="en-AU" b="1" dirty="0" smtClean="0"/>
              <a:t> of July, 2015</a:t>
            </a:r>
          </a:p>
          <a:p>
            <a:pPr algn="ctr"/>
            <a:r>
              <a:rPr lang="en-AU" b="1" dirty="0" smtClean="0"/>
              <a:t>Brisbane, Australia</a:t>
            </a:r>
            <a:endParaRPr lang="en-AU" b="1" dirty="0"/>
          </a:p>
        </p:txBody>
      </p:sp>
      <p:pic>
        <p:nvPicPr>
          <p:cNvPr id="7" name="Picture 6"/>
          <p:cNvPicPr>
            <a:picLocks noChangeAspect="1"/>
          </p:cNvPicPr>
          <p:nvPr/>
        </p:nvPicPr>
        <p:blipFill>
          <a:blip r:embed="rId3"/>
          <a:stretch>
            <a:fillRect/>
          </a:stretch>
        </p:blipFill>
        <p:spPr>
          <a:xfrm>
            <a:off x="3347864" y="2420888"/>
            <a:ext cx="2025534" cy="1208829"/>
          </a:xfrm>
          <a:prstGeom prst="rect">
            <a:avLst/>
          </a:prstGeom>
        </p:spPr>
      </p:pic>
    </p:spTree>
    <p:extLst>
      <p:ext uri="{BB962C8B-B14F-4D97-AF65-F5344CB8AC3E}">
        <p14:creationId xmlns:p14="http://schemas.microsoft.com/office/powerpoint/2010/main" val="4033977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43920"/>
            <a:ext cx="8229600" cy="1143000"/>
          </a:xfrm>
        </p:spPr>
        <p:txBody>
          <a:bodyPr>
            <a:normAutofit/>
          </a:bodyPr>
          <a:lstStyle/>
          <a:p>
            <a:r>
              <a:rPr lang="en-AU" b="1" dirty="0" smtClean="0"/>
              <a:t>Participant Characteristics</a:t>
            </a:r>
            <a:endParaRPr lang="en-AU" b="1" dirty="0"/>
          </a:p>
        </p:txBody>
      </p:sp>
      <p:cxnSp>
        <p:nvCxnSpPr>
          <p:cNvPr id="4" name="Straight Connector 3"/>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457200" y="1758950"/>
            <a:ext cx="8856663" cy="5073650"/>
          </a:xfrm>
        </p:spPr>
        <p:txBody>
          <a:bodyPr>
            <a:normAutofit/>
          </a:bodyPr>
          <a:lstStyle/>
          <a:p>
            <a:pPr>
              <a:buFont typeface="Wingdings" panose="05000000000000000000" pitchFamily="2" charset="2"/>
              <a:buChar char="Ø"/>
            </a:pPr>
            <a:endParaRPr lang="en-AU" dirty="0" smtClean="0"/>
          </a:p>
          <a:p>
            <a:pPr>
              <a:buFont typeface="Wingdings" panose="05000000000000000000" pitchFamily="2" charset="2"/>
              <a:buChar char="Ø"/>
            </a:pPr>
            <a:endParaRPr lang="en-AU" dirty="0" smtClean="0"/>
          </a:p>
          <a:p>
            <a:pPr marL="0" indent="0">
              <a:buNone/>
            </a:pPr>
            <a:endParaRPr lang="en-AU" dirty="0" smtClean="0"/>
          </a:p>
          <a:p>
            <a:pPr marL="0" indent="0">
              <a:buNone/>
            </a:pPr>
            <a:endParaRPr lang="en-AU" dirty="0"/>
          </a:p>
        </p:txBody>
      </p:sp>
      <p:sp>
        <p:nvSpPr>
          <p:cNvPr id="7" name="AutoShape 2" descr="Image result for kids dental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4" descr="Image result for kids dental pictures"/>
          <p:cNvSpPr>
            <a:spLocks noChangeAspect="1" noChangeArrowheads="1"/>
          </p:cNvSpPr>
          <p:nvPr/>
        </p:nvSpPr>
        <p:spPr bwMode="auto">
          <a:xfrm>
            <a:off x="307975" y="-6893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6" descr="Image result for kids dental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184" y="0"/>
            <a:ext cx="2014816" cy="134076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23181933"/>
              </p:ext>
            </p:extLst>
          </p:nvPr>
        </p:nvGraphicFramePr>
        <p:xfrm>
          <a:off x="0" y="1124744"/>
          <a:ext cx="9144000" cy="6019800"/>
        </p:xfrm>
        <a:graphic>
          <a:graphicData uri="http://schemas.openxmlformats.org/drawingml/2006/table">
            <a:tbl>
              <a:tblPr firstRow="1" bandRow="1">
                <a:tableStyleId>{5C22544A-7EE6-4342-B048-85BDC9FD1C3A}</a:tableStyleId>
              </a:tblPr>
              <a:tblGrid>
                <a:gridCol w="5886232"/>
                <a:gridCol w="1884042"/>
                <a:gridCol w="1373726"/>
              </a:tblGrid>
              <a:tr h="568072">
                <a:tc>
                  <a:txBody>
                    <a:bodyPr/>
                    <a:lstStyle/>
                    <a:p>
                      <a:pPr algn="ctr"/>
                      <a:r>
                        <a:rPr lang="en-AU" sz="1800" dirty="0" smtClean="0"/>
                        <a:t>Characteristics</a:t>
                      </a:r>
                      <a:endParaRPr lang="en-AU" sz="1800" dirty="0"/>
                    </a:p>
                  </a:txBody>
                  <a:tcPr/>
                </a:tc>
                <a:tc>
                  <a:txBody>
                    <a:bodyPr/>
                    <a:lstStyle/>
                    <a:p>
                      <a:pPr algn="ctr"/>
                      <a:r>
                        <a:rPr lang="en-AU" sz="1800" dirty="0" smtClean="0"/>
                        <a:t> N=74</a:t>
                      </a:r>
                    </a:p>
                    <a:p>
                      <a:pPr algn="ctr"/>
                      <a:r>
                        <a:rPr lang="en-AU" sz="1800" dirty="0" smtClean="0"/>
                        <a:t>n (%)</a:t>
                      </a:r>
                      <a:endParaRPr lang="en-AU" sz="1800" dirty="0"/>
                    </a:p>
                  </a:txBody>
                  <a:tcPr/>
                </a:tc>
                <a:tc>
                  <a:txBody>
                    <a:bodyPr/>
                    <a:lstStyle/>
                    <a:p>
                      <a:pPr algn="ctr"/>
                      <a:r>
                        <a:rPr lang="en-AU" sz="1800" dirty="0" smtClean="0"/>
                        <a:t>Mean (</a:t>
                      </a:r>
                      <a:r>
                        <a:rPr lang="en-AU" sz="1800" dirty="0" smtClean="0">
                          <a:latin typeface="Vrinda" panose="020B0502040204020203" pitchFamily="34" charset="0"/>
                          <a:cs typeface="Vrinda" panose="020B0502040204020203" pitchFamily="34" charset="0"/>
                        </a:rPr>
                        <a:t>±</a:t>
                      </a:r>
                      <a:r>
                        <a:rPr lang="en-AU" sz="1800" i="1" dirty="0" smtClean="0"/>
                        <a:t>SD</a:t>
                      </a:r>
                      <a:r>
                        <a:rPr lang="en-AU" sz="1800" dirty="0" smtClean="0"/>
                        <a:t>)</a:t>
                      </a:r>
                      <a:endParaRPr lang="en-AU" sz="1800" dirty="0"/>
                    </a:p>
                  </a:txBody>
                  <a:tcPr/>
                </a:tc>
              </a:tr>
              <a:tr h="1106364">
                <a:tc>
                  <a:txBody>
                    <a:bodyPr/>
                    <a:lstStyle/>
                    <a:p>
                      <a:pPr algn="r"/>
                      <a:r>
                        <a:rPr lang="en-AU" sz="1800" b="1" dirty="0" smtClean="0"/>
                        <a:t>Parents:</a:t>
                      </a:r>
                      <a:r>
                        <a:rPr lang="en-AU" sz="1800" b="1" baseline="0" dirty="0" smtClean="0"/>
                        <a:t> </a:t>
                      </a:r>
                      <a:r>
                        <a:rPr lang="en-AU" sz="1800" dirty="0" smtClean="0"/>
                        <a:t>Mother</a:t>
                      </a:r>
                    </a:p>
                    <a:p>
                      <a:pPr algn="r"/>
                      <a:r>
                        <a:rPr lang="en-AU" sz="1800" dirty="0" smtClean="0"/>
                        <a:t>Father</a:t>
                      </a:r>
                    </a:p>
                    <a:p>
                      <a:pPr algn="r"/>
                      <a:r>
                        <a:rPr lang="en-AU" sz="1800" dirty="0" smtClean="0"/>
                        <a:t>Both parents</a:t>
                      </a:r>
                    </a:p>
                    <a:p>
                      <a:pPr algn="r"/>
                      <a:r>
                        <a:rPr lang="en-AU" sz="1800" dirty="0" smtClean="0"/>
                        <a:t>Caregiver</a:t>
                      </a:r>
                    </a:p>
                  </a:txBody>
                  <a:tcPr/>
                </a:tc>
                <a:tc>
                  <a:txBody>
                    <a:bodyPr/>
                    <a:lstStyle/>
                    <a:p>
                      <a:pPr algn="ctr"/>
                      <a:r>
                        <a:rPr lang="en-AU" sz="1800" dirty="0" smtClean="0"/>
                        <a:t>68 (91.9)</a:t>
                      </a:r>
                    </a:p>
                    <a:p>
                      <a:pPr algn="ctr"/>
                      <a:r>
                        <a:rPr lang="en-AU" sz="1800" dirty="0" smtClean="0"/>
                        <a:t>4 (5.4)</a:t>
                      </a:r>
                    </a:p>
                    <a:p>
                      <a:pPr algn="ctr"/>
                      <a:r>
                        <a:rPr lang="en-AU" sz="1800" dirty="0" smtClean="0"/>
                        <a:t>1 (1.4)</a:t>
                      </a:r>
                    </a:p>
                    <a:p>
                      <a:pPr algn="ctr"/>
                      <a:r>
                        <a:rPr lang="en-AU" sz="1800" dirty="0" smtClean="0"/>
                        <a:t>1 (1.4)</a:t>
                      </a:r>
                      <a:endParaRPr lang="en-AU" sz="1800" dirty="0"/>
                    </a:p>
                  </a:txBody>
                  <a:tcPr/>
                </a:tc>
                <a:tc>
                  <a:txBody>
                    <a:bodyPr/>
                    <a:lstStyle/>
                    <a:p>
                      <a:endParaRPr lang="en-AU" sz="1800"/>
                    </a:p>
                  </a:txBody>
                  <a:tcPr/>
                </a:tc>
              </a:tr>
              <a:tr h="595734">
                <a:tc>
                  <a:txBody>
                    <a:bodyPr/>
                    <a:lstStyle/>
                    <a:p>
                      <a:pPr algn="r"/>
                      <a:r>
                        <a:rPr lang="en-AU" sz="1800" b="1" dirty="0" smtClean="0"/>
                        <a:t>Main</a:t>
                      </a:r>
                      <a:r>
                        <a:rPr lang="en-AU" sz="1800" b="1" baseline="0" dirty="0" smtClean="0"/>
                        <a:t> Language at home</a:t>
                      </a:r>
                      <a:r>
                        <a:rPr lang="en-AU" sz="1800" b="1" baseline="30000" dirty="0" smtClean="0"/>
                        <a:t>*</a:t>
                      </a:r>
                      <a:r>
                        <a:rPr lang="en-AU" sz="1800" b="1" baseline="0" dirty="0" smtClean="0"/>
                        <a:t>: </a:t>
                      </a:r>
                      <a:r>
                        <a:rPr lang="en-AU" sz="1800" baseline="0" dirty="0" smtClean="0"/>
                        <a:t>English</a:t>
                      </a:r>
                    </a:p>
                    <a:p>
                      <a:pPr algn="r"/>
                      <a:r>
                        <a:rPr lang="en-AU" sz="1800" baseline="0" dirty="0" smtClean="0"/>
                        <a:t>Other</a:t>
                      </a:r>
                      <a:endParaRPr lang="en-AU" sz="1800" dirty="0"/>
                    </a:p>
                  </a:txBody>
                  <a:tcPr/>
                </a:tc>
                <a:tc>
                  <a:txBody>
                    <a:bodyPr/>
                    <a:lstStyle/>
                    <a:p>
                      <a:pPr algn="ctr"/>
                      <a:r>
                        <a:rPr lang="en-AU" sz="1800" dirty="0" smtClean="0"/>
                        <a:t>64</a:t>
                      </a:r>
                      <a:r>
                        <a:rPr lang="en-AU" sz="1800" baseline="0" dirty="0" smtClean="0"/>
                        <a:t> (97.0)</a:t>
                      </a:r>
                    </a:p>
                    <a:p>
                      <a:pPr algn="ctr"/>
                      <a:r>
                        <a:rPr lang="en-AU" sz="1800" baseline="0" dirty="0" smtClean="0"/>
                        <a:t>2 (3.0)</a:t>
                      </a:r>
                      <a:endParaRPr lang="en-AU" sz="1800" dirty="0"/>
                    </a:p>
                  </a:txBody>
                  <a:tcPr/>
                </a:tc>
                <a:tc>
                  <a:txBody>
                    <a:bodyPr/>
                    <a:lstStyle/>
                    <a:p>
                      <a:endParaRPr lang="en-AU" sz="1800"/>
                    </a:p>
                  </a:txBody>
                  <a:tcPr/>
                </a:tc>
              </a:tr>
              <a:tr h="595734">
                <a:tc>
                  <a:txBody>
                    <a:bodyPr/>
                    <a:lstStyle/>
                    <a:p>
                      <a:pPr algn="r"/>
                      <a:r>
                        <a:rPr lang="en-AU" sz="1800" b="1" dirty="0" smtClean="0"/>
                        <a:t>Child’s Gender</a:t>
                      </a:r>
                      <a:r>
                        <a:rPr lang="en-AU" sz="1800" b="1" baseline="30000" dirty="0" smtClean="0"/>
                        <a:t>*</a:t>
                      </a:r>
                      <a:r>
                        <a:rPr lang="en-AU" sz="1800" b="1" dirty="0" smtClean="0"/>
                        <a:t>:</a:t>
                      </a:r>
                      <a:r>
                        <a:rPr lang="en-AU" sz="1800" b="1" baseline="0" dirty="0" smtClean="0"/>
                        <a:t> </a:t>
                      </a:r>
                      <a:r>
                        <a:rPr lang="en-AU" sz="1800" b="0" dirty="0" smtClean="0"/>
                        <a:t>Female</a:t>
                      </a:r>
                    </a:p>
                    <a:p>
                      <a:pPr algn="r"/>
                      <a:r>
                        <a:rPr lang="en-AU" sz="1800" b="0" dirty="0" smtClean="0"/>
                        <a:t>Male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8 (12)</a:t>
                      </a:r>
                    </a:p>
                    <a:p>
                      <a:pPr algn="ctr"/>
                      <a:r>
                        <a:rPr lang="en-AU" sz="1800" dirty="0" smtClean="0"/>
                        <a:t>59 (88)</a:t>
                      </a:r>
                    </a:p>
                  </a:txBody>
                  <a:tcPr/>
                </a:tc>
                <a:tc>
                  <a:txBody>
                    <a:bodyPr/>
                    <a:lstStyle/>
                    <a:p>
                      <a:endParaRPr lang="en-AU" sz="1800"/>
                    </a:p>
                  </a:txBody>
                  <a:tcPr/>
                </a:tc>
              </a:tr>
              <a:tr h="340420">
                <a:tc>
                  <a:txBody>
                    <a:bodyPr/>
                    <a:lstStyle/>
                    <a:p>
                      <a:pPr algn="r"/>
                      <a:r>
                        <a:rPr lang="en-AU" sz="1800" b="1" dirty="0" smtClean="0"/>
                        <a:t>Child’ age</a:t>
                      </a:r>
                      <a:endParaRPr lang="en-AU" sz="1800" b="1" dirty="0"/>
                    </a:p>
                  </a:txBody>
                  <a:tcPr/>
                </a:tc>
                <a:tc>
                  <a:txBody>
                    <a:bodyPr/>
                    <a:lstStyle/>
                    <a:p>
                      <a:pPr algn="l"/>
                      <a:endParaRPr lang="en-AU" sz="1800" dirty="0"/>
                    </a:p>
                  </a:txBody>
                  <a:tcPr/>
                </a:tc>
                <a:tc>
                  <a:txBody>
                    <a:bodyPr/>
                    <a:lstStyle/>
                    <a:p>
                      <a:pPr algn="ctr"/>
                      <a:r>
                        <a:rPr lang="en-AU" sz="1800" dirty="0" smtClean="0"/>
                        <a:t>10.92 </a:t>
                      </a:r>
                      <a:r>
                        <a:rPr lang="en-AU" sz="1800" i="1" dirty="0" smtClean="0"/>
                        <a:t>(5.92</a:t>
                      </a:r>
                      <a:r>
                        <a:rPr lang="en-AU" sz="1800" dirty="0" smtClean="0"/>
                        <a:t>)</a:t>
                      </a:r>
                      <a:endParaRPr lang="en-AU" sz="1800" dirty="0"/>
                    </a:p>
                  </a:txBody>
                  <a:tcPr/>
                </a:tc>
              </a:tr>
              <a:tr h="595734">
                <a:tc>
                  <a:txBody>
                    <a:bodyPr/>
                    <a:lstStyle/>
                    <a:p>
                      <a:pPr algn="r"/>
                      <a:r>
                        <a:rPr lang="en-AU" sz="1800" b="1" dirty="0" smtClean="0"/>
                        <a:t>Family Income</a:t>
                      </a:r>
                      <a:r>
                        <a:rPr lang="en-US" sz="1800" kern="1200" baseline="30000" dirty="0" smtClean="0">
                          <a:solidFill>
                            <a:schemeClr val="dk1"/>
                          </a:solidFill>
                          <a:effectLst/>
                          <a:latin typeface="+mn-lt"/>
                          <a:ea typeface="+mn-ea"/>
                          <a:cs typeface="+mn-cs"/>
                        </a:rPr>
                        <a:t>#</a:t>
                      </a:r>
                      <a:r>
                        <a:rPr lang="en-AU" sz="1800" b="1" baseline="30000" dirty="0" smtClean="0"/>
                        <a:t>*</a:t>
                      </a:r>
                      <a:r>
                        <a:rPr lang="en-AU" sz="1800" b="1" dirty="0" smtClean="0"/>
                        <a:t>: </a:t>
                      </a:r>
                      <a:r>
                        <a:rPr lang="en-AU" sz="1800" dirty="0" smtClean="0"/>
                        <a:t>Below</a:t>
                      </a:r>
                      <a:r>
                        <a:rPr lang="en-AU" sz="1800" baseline="0" dirty="0" smtClean="0"/>
                        <a:t> Poverty </a:t>
                      </a:r>
                      <a:r>
                        <a:rPr lang="en-US" sz="1800" kern="1200" dirty="0" smtClean="0">
                          <a:solidFill>
                            <a:schemeClr val="dk1"/>
                          </a:solidFill>
                          <a:effectLst/>
                          <a:latin typeface="+mn-lt"/>
                          <a:ea typeface="+mn-ea"/>
                          <a:cs typeface="+mn-cs"/>
                        </a:rPr>
                        <a:t>&lt;47,800</a:t>
                      </a:r>
                      <a:r>
                        <a:rPr lang="en-AU" sz="1800" baseline="0" dirty="0" smtClean="0"/>
                        <a:t> </a:t>
                      </a:r>
                    </a:p>
                    <a:p>
                      <a:pPr algn="r"/>
                      <a:r>
                        <a:rPr lang="en-AU" sz="1800" baseline="0" dirty="0" smtClean="0"/>
                        <a:t>Above Poverty </a:t>
                      </a:r>
                      <a:r>
                        <a:rPr lang="en-US" sz="1800" kern="1200" dirty="0" smtClean="0">
                          <a:solidFill>
                            <a:schemeClr val="dk1"/>
                          </a:solidFill>
                          <a:effectLst/>
                          <a:latin typeface="+mn-lt"/>
                          <a:ea typeface="+mn-ea"/>
                          <a:cs typeface="+mn-cs"/>
                        </a:rPr>
                        <a:t> &gt;$47,801</a:t>
                      </a:r>
                      <a:r>
                        <a:rPr lang="en-AU" sz="1800" baseline="0" dirty="0" smtClean="0"/>
                        <a:t> </a:t>
                      </a:r>
                      <a:endParaRPr lang="en-AU" sz="1800" dirty="0"/>
                    </a:p>
                  </a:txBody>
                  <a:tcPr/>
                </a:tc>
                <a:tc>
                  <a:txBody>
                    <a:bodyPr/>
                    <a:lstStyle/>
                    <a:p>
                      <a:pPr algn="ctr"/>
                      <a:r>
                        <a:rPr lang="en-AU" sz="1800" dirty="0" smtClean="0"/>
                        <a:t>7 (11.9)</a:t>
                      </a:r>
                    </a:p>
                    <a:p>
                      <a:pPr algn="ctr"/>
                      <a:r>
                        <a:rPr lang="en-AU" sz="1800" dirty="0" smtClean="0"/>
                        <a:t>45 (76.3)</a:t>
                      </a:r>
                      <a:endParaRPr lang="en-AU" sz="1800" dirty="0"/>
                    </a:p>
                  </a:txBody>
                  <a:tcPr/>
                </a:tc>
                <a:tc>
                  <a:txBody>
                    <a:bodyPr/>
                    <a:lstStyle/>
                    <a:p>
                      <a:endParaRPr lang="en-AU" sz="1800"/>
                    </a:p>
                  </a:txBody>
                  <a:tcPr/>
                </a:tc>
              </a:tr>
              <a:tr h="851049">
                <a:tc>
                  <a:txBody>
                    <a:bodyPr/>
                    <a:lstStyle/>
                    <a:p>
                      <a:pPr algn="r"/>
                      <a:r>
                        <a:rPr lang="en-AU" sz="1800" b="1" dirty="0" smtClean="0"/>
                        <a:t>Maternal Education</a:t>
                      </a:r>
                      <a:r>
                        <a:rPr lang="en-AU" sz="1800" b="1" baseline="30000" dirty="0" smtClean="0"/>
                        <a:t>*</a:t>
                      </a:r>
                      <a:r>
                        <a:rPr lang="en-AU" sz="1800" b="1" dirty="0" smtClean="0"/>
                        <a:t>:</a:t>
                      </a:r>
                      <a:r>
                        <a:rPr lang="en-AU" sz="1800" dirty="0" smtClean="0"/>
                        <a:t> High School Completion</a:t>
                      </a:r>
                      <a:r>
                        <a:rPr lang="en-AU" sz="1800" baseline="0" dirty="0" smtClean="0"/>
                        <a:t> </a:t>
                      </a:r>
                      <a:r>
                        <a:rPr lang="en-AU" sz="1800" dirty="0" smtClean="0"/>
                        <a:t>or</a:t>
                      </a:r>
                      <a:r>
                        <a:rPr lang="en-AU" sz="1800" baseline="0" dirty="0" smtClean="0"/>
                        <a:t> less</a:t>
                      </a:r>
                    </a:p>
                    <a:p>
                      <a:pPr algn="r"/>
                      <a:r>
                        <a:rPr lang="en-AU" sz="1800" baseline="0" dirty="0" smtClean="0"/>
                        <a:t>Trade Qualification</a:t>
                      </a:r>
                    </a:p>
                    <a:p>
                      <a:pPr algn="r"/>
                      <a:r>
                        <a:rPr lang="en-AU" sz="1800" baseline="0" dirty="0" smtClean="0"/>
                        <a:t>Bachelor or higher Degree</a:t>
                      </a:r>
                      <a:endParaRPr lang="en-AU" sz="1800" dirty="0"/>
                    </a:p>
                  </a:txBody>
                  <a:tcPr/>
                </a:tc>
                <a:tc>
                  <a:txBody>
                    <a:bodyPr/>
                    <a:lstStyle/>
                    <a:p>
                      <a:pPr algn="ctr"/>
                      <a:r>
                        <a:rPr lang="en-AU" sz="1800" dirty="0" smtClean="0"/>
                        <a:t>18 (30.5)</a:t>
                      </a:r>
                    </a:p>
                    <a:p>
                      <a:pPr algn="ctr"/>
                      <a:r>
                        <a:rPr lang="en-AU" sz="1800" dirty="0" smtClean="0"/>
                        <a:t>6 (10.2)</a:t>
                      </a:r>
                    </a:p>
                    <a:p>
                      <a:pPr algn="ctr"/>
                      <a:r>
                        <a:rPr lang="en-AU" sz="1800" dirty="0" smtClean="0"/>
                        <a:t>35</a:t>
                      </a:r>
                      <a:r>
                        <a:rPr lang="en-AU" sz="1800" baseline="0" dirty="0" smtClean="0"/>
                        <a:t> (59.3)</a:t>
                      </a:r>
                      <a:endParaRPr lang="en-AU" sz="1800" dirty="0"/>
                    </a:p>
                  </a:txBody>
                  <a:tcPr/>
                </a:tc>
                <a:tc>
                  <a:txBody>
                    <a:bodyPr/>
                    <a:lstStyle/>
                    <a:p>
                      <a:endParaRPr lang="en-AU" sz="1800" dirty="0"/>
                    </a:p>
                  </a:txBody>
                  <a:tcPr/>
                </a:tc>
              </a:tr>
              <a:tr h="581550">
                <a:tc gridSpan="3">
                  <a:txBody>
                    <a:bodyPr/>
                    <a:lstStyle/>
                    <a:p>
                      <a:pPr algn="l"/>
                      <a:r>
                        <a:rPr lang="en-AU" b="1" baseline="30000" dirty="0" smtClean="0"/>
                        <a:t>* </a:t>
                      </a:r>
                      <a:r>
                        <a:rPr lang="en-AU" sz="1100" b="0" baseline="0" dirty="0" smtClean="0"/>
                        <a:t>Missing values</a:t>
                      </a:r>
                      <a:endParaRPr lang="en-US" sz="1100" b="0" kern="1200" baseline="30000" dirty="0" smtClean="0">
                        <a:solidFill>
                          <a:schemeClr val="dk1"/>
                        </a:solidFill>
                        <a:effectLst/>
                        <a:latin typeface="+mn-lt"/>
                        <a:ea typeface="+mn-ea"/>
                        <a:cs typeface="+mn-cs"/>
                      </a:endParaRPr>
                    </a:p>
                    <a:p>
                      <a:pPr algn="l"/>
                      <a:r>
                        <a:rPr lang="en-US" sz="1800" kern="1200" baseline="30000" dirty="0" smtClean="0">
                          <a:solidFill>
                            <a:schemeClr val="dk1"/>
                          </a:solidFill>
                          <a:effectLst/>
                          <a:latin typeface="+mn-lt"/>
                          <a:ea typeface="+mn-ea"/>
                          <a:cs typeface="+mn-cs"/>
                        </a:rPr>
                        <a:t>#</a:t>
                      </a:r>
                      <a:r>
                        <a:rPr lang="en-US" sz="1100" kern="1200" dirty="0" smtClean="0">
                          <a:solidFill>
                            <a:schemeClr val="dk1"/>
                          </a:solidFill>
                          <a:effectLst/>
                          <a:latin typeface="+mn-lt"/>
                          <a:ea typeface="+mn-ea"/>
                          <a:cs typeface="+mn-cs"/>
                        </a:rPr>
                        <a:t>Threshold for the ‘family poverty line’ in Australia (</a:t>
                      </a:r>
                      <a:r>
                        <a:rPr lang="en-US" sz="1100" u="none" strike="noStrike" kern="1200" dirty="0" smtClean="0">
                          <a:solidFill>
                            <a:schemeClr val="dk1"/>
                          </a:solidFill>
                          <a:effectLst/>
                          <a:latin typeface="+mn-lt"/>
                          <a:ea typeface="+mn-ea"/>
                          <a:cs typeface="+mn-cs"/>
                          <a:hlinkClick r:id="rId4" action="ppaction://hlinkfile" tooltip="Melbourne Institute of Applied Economic and Social Research, 2014 #627"/>
                        </a:rPr>
                        <a:t>Melbourne Institute of Applied Economic and Social Research, 2014</a:t>
                      </a:r>
                      <a:r>
                        <a:rPr lang="en-US" sz="1100" kern="1200" dirty="0" smtClean="0">
                          <a:solidFill>
                            <a:schemeClr val="dk1"/>
                          </a:solidFill>
                          <a:effectLst/>
                          <a:latin typeface="+mn-lt"/>
                          <a:ea typeface="+mn-ea"/>
                          <a:cs typeface="+mn-cs"/>
                        </a:rPr>
                        <a:t>)</a:t>
                      </a:r>
                    </a:p>
                    <a:p>
                      <a:pPr algn="l"/>
                      <a:endParaRPr lang="en-AU" sz="1100" dirty="0"/>
                    </a:p>
                  </a:txBody>
                  <a:tcPr/>
                </a:tc>
                <a:tc hMerge="1">
                  <a:txBody>
                    <a:bodyPr/>
                    <a:lstStyle/>
                    <a:p>
                      <a:pPr algn="l"/>
                      <a:endParaRPr lang="en-AU" dirty="0"/>
                    </a:p>
                  </a:txBody>
                  <a:tcPr/>
                </a:tc>
                <a:tc hMerge="1">
                  <a:txBody>
                    <a:bodyPr/>
                    <a:lstStyle/>
                    <a:p>
                      <a:endParaRPr lang="en-AU"/>
                    </a:p>
                  </a:txBody>
                  <a:tcPr/>
                </a:tc>
              </a:tr>
              <a:tr h="340420">
                <a:tc gridSpan="3">
                  <a:txBody>
                    <a:bodyPr/>
                    <a:lstStyle/>
                    <a:p>
                      <a:pPr algn="l"/>
                      <a:endParaRPr lang="en-AU" dirty="0"/>
                    </a:p>
                  </a:txBody>
                  <a:tcPr/>
                </a:tc>
                <a:tc hMerge="1">
                  <a:txBody>
                    <a:bodyPr/>
                    <a:lstStyle/>
                    <a:p>
                      <a:pPr algn="l"/>
                      <a:endParaRPr lang="en-AU" dirty="0"/>
                    </a:p>
                  </a:txBody>
                  <a:tcPr/>
                </a:tc>
                <a:tc hMerge="1">
                  <a:txBody>
                    <a:bodyPr/>
                    <a:lstStyle/>
                    <a:p>
                      <a:endParaRPr lang="en-AU"/>
                    </a:p>
                  </a:txBody>
                  <a:tcPr/>
                </a:tc>
              </a:tr>
            </a:tbl>
          </a:graphicData>
        </a:graphic>
      </p:graphicFrame>
      <p:sp>
        <p:nvSpPr>
          <p:cNvPr id="10" name="TextBox 9"/>
          <p:cNvSpPr txBox="1"/>
          <p:nvPr/>
        </p:nvSpPr>
        <p:spPr>
          <a:xfrm>
            <a:off x="1115616" y="6021288"/>
            <a:ext cx="2448272" cy="576064"/>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3698755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75002"/>
            <a:ext cx="8229600" cy="1143000"/>
          </a:xfrm>
        </p:spPr>
        <p:txBody>
          <a:bodyPr/>
          <a:lstStyle/>
          <a:p>
            <a:r>
              <a:rPr lang="en-AU" b="1" dirty="0" smtClean="0"/>
              <a:t>Key Survey Results </a:t>
            </a:r>
            <a:endParaRPr lang="en-AU" b="1" dirty="0"/>
          </a:p>
        </p:txBody>
      </p:sp>
      <p:sp>
        <p:nvSpPr>
          <p:cNvPr id="3" name="Content Placeholder 2"/>
          <p:cNvSpPr>
            <a:spLocks noGrp="1"/>
          </p:cNvSpPr>
          <p:nvPr>
            <p:ph idx="1"/>
          </p:nvPr>
        </p:nvSpPr>
        <p:spPr/>
        <p:txBody>
          <a:bodyPr>
            <a:normAutofit fontScale="85000" lnSpcReduction="20000"/>
          </a:bodyPr>
          <a:lstStyle/>
          <a:p>
            <a:r>
              <a:rPr lang="en-AU" dirty="0" smtClean="0"/>
              <a:t>40% of children had oral health problems</a:t>
            </a:r>
          </a:p>
          <a:p>
            <a:pPr lvl="1">
              <a:buFont typeface="Wingdings" panose="05000000000000000000" pitchFamily="2" charset="2"/>
              <a:buChar char="Ø"/>
            </a:pPr>
            <a:r>
              <a:rPr lang="en-AU" dirty="0"/>
              <a:t> </a:t>
            </a:r>
            <a:r>
              <a:rPr lang="en-AU" dirty="0" smtClean="0"/>
              <a:t>stained teeth </a:t>
            </a:r>
          </a:p>
          <a:p>
            <a:pPr lvl="1">
              <a:buFont typeface="Wingdings" panose="05000000000000000000" pitchFamily="2" charset="2"/>
              <a:buChar char="Ø"/>
            </a:pPr>
            <a:r>
              <a:rPr lang="en-AU" dirty="0"/>
              <a:t> </a:t>
            </a:r>
            <a:r>
              <a:rPr lang="en-AU" dirty="0" smtClean="0"/>
              <a:t>halitosis</a:t>
            </a:r>
            <a:r>
              <a:rPr lang="en-AU" dirty="0"/>
              <a:t>	</a:t>
            </a:r>
            <a:endParaRPr lang="en-AU" dirty="0" smtClean="0"/>
          </a:p>
          <a:p>
            <a:pPr lvl="1">
              <a:buFont typeface="Wingdings" panose="05000000000000000000" pitchFamily="2" charset="2"/>
              <a:buChar char="Ø"/>
            </a:pPr>
            <a:r>
              <a:rPr lang="en-AU" dirty="0" smtClean="0"/>
              <a:t> dental decay</a:t>
            </a:r>
          </a:p>
          <a:p>
            <a:pPr marL="457200" lvl="1" indent="0">
              <a:buNone/>
            </a:pPr>
            <a:endParaRPr lang="en-AU" dirty="0"/>
          </a:p>
          <a:p>
            <a:pPr marL="285750" lvl="1">
              <a:buFont typeface="Arial" panose="020B0604020202020204" pitchFamily="34" charset="0"/>
              <a:buChar char="•"/>
            </a:pPr>
            <a:endParaRPr lang="en-AU" sz="3200" dirty="0" smtClean="0"/>
          </a:p>
          <a:p>
            <a:pPr marL="285750" lvl="1">
              <a:buFont typeface="Arial" panose="020B0604020202020204" pitchFamily="34" charset="0"/>
              <a:buChar char="•"/>
            </a:pPr>
            <a:r>
              <a:rPr lang="en-AU" sz="3200" dirty="0" smtClean="0"/>
              <a:t>53% of children required physical, verbal or visual supports to brush their teeth everyday</a:t>
            </a:r>
          </a:p>
          <a:p>
            <a:pPr marL="285750" lvl="1">
              <a:buFont typeface="Arial" panose="020B0604020202020204" pitchFamily="34" charset="0"/>
              <a:buChar char="•"/>
            </a:pPr>
            <a:endParaRPr lang="en-AU" sz="3200" dirty="0"/>
          </a:p>
          <a:p>
            <a:pPr marL="285750" lvl="1">
              <a:buFont typeface="Arial" panose="020B0604020202020204" pitchFamily="34" charset="0"/>
              <a:buChar char="•"/>
            </a:pPr>
            <a:r>
              <a:rPr lang="en-AU" sz="3200" dirty="0"/>
              <a:t>55% of parents experienced difficulties with their child’s oral care at home</a:t>
            </a:r>
          </a:p>
          <a:p>
            <a:pPr marL="285750" lvl="1">
              <a:buFont typeface="Arial" panose="020B0604020202020204" pitchFamily="34" charset="0"/>
              <a:buChar char="•"/>
            </a:pPr>
            <a:endParaRPr lang="en-AU" sz="3200" dirty="0" smtClean="0"/>
          </a:p>
          <a:p>
            <a:pPr marL="457200" lvl="1" indent="0">
              <a:buNone/>
            </a:pPr>
            <a:endParaRPr lang="en-AU"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710" y="2060848"/>
            <a:ext cx="2254297" cy="158315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373"/>
            <a:ext cx="1907704" cy="13493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6014" y="5499472"/>
            <a:ext cx="2227986" cy="1358528"/>
          </a:xfrm>
          <a:prstGeom prst="rect">
            <a:avLst/>
          </a:prstGeom>
        </p:spPr>
      </p:pic>
    </p:spTree>
    <p:extLst>
      <p:ext uri="{BB962C8B-B14F-4D97-AF65-F5344CB8AC3E}">
        <p14:creationId xmlns:p14="http://schemas.microsoft.com/office/powerpoint/2010/main" val="4012274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507288" cy="4525963"/>
          </a:xfrm>
        </p:spPr>
        <p:txBody>
          <a:bodyPr>
            <a:normAutofit fontScale="92500" lnSpcReduction="10000"/>
          </a:bodyPr>
          <a:lstStyle/>
          <a:p>
            <a:r>
              <a:rPr lang="en-AU" i="1" dirty="0" smtClean="0"/>
              <a:t>“My </a:t>
            </a:r>
            <a:r>
              <a:rPr lang="en-AU" i="1" dirty="0"/>
              <a:t>child doesn't understand why he has to brush his teeth. And dislikes doing </a:t>
            </a:r>
            <a:r>
              <a:rPr lang="en-AU" i="1" dirty="0" smtClean="0"/>
              <a:t>so”</a:t>
            </a:r>
          </a:p>
          <a:p>
            <a:r>
              <a:rPr lang="en-AU" i="1" dirty="0" smtClean="0"/>
              <a:t>“…he refuses </a:t>
            </a:r>
            <a:r>
              <a:rPr lang="en-AU" i="1" dirty="0"/>
              <a:t>to brush </a:t>
            </a:r>
            <a:r>
              <a:rPr lang="en-AU" i="1" dirty="0" smtClean="0"/>
              <a:t>teeth</a:t>
            </a:r>
            <a:r>
              <a:rPr lang="en-AU" i="1" dirty="0"/>
              <a:t>” </a:t>
            </a:r>
            <a:endParaRPr lang="en-AU" i="1" dirty="0" smtClean="0"/>
          </a:p>
          <a:p>
            <a:r>
              <a:rPr lang="en-AU" i="1" dirty="0" smtClean="0"/>
              <a:t>“ he has…sensory </a:t>
            </a:r>
            <a:r>
              <a:rPr lang="en-AU" i="1" dirty="0"/>
              <a:t>issues about the whole </a:t>
            </a:r>
            <a:r>
              <a:rPr lang="en-AU" i="1" dirty="0" smtClean="0"/>
              <a:t>thing”</a:t>
            </a:r>
          </a:p>
          <a:p>
            <a:r>
              <a:rPr lang="en-AU" i="1" dirty="0" smtClean="0"/>
              <a:t>“The </a:t>
            </a:r>
            <a:r>
              <a:rPr lang="en-AU" i="1" dirty="0"/>
              <a:t>main issues we have found are around sensory and anxiety issues to the sounds, taste, lights and sitting still</a:t>
            </a:r>
            <a:r>
              <a:rPr lang="en-AU" i="1" dirty="0" smtClean="0"/>
              <a:t>.”</a:t>
            </a:r>
          </a:p>
          <a:p>
            <a:r>
              <a:rPr lang="en-AU" i="1" dirty="0" smtClean="0"/>
              <a:t>“ …(he) has to </a:t>
            </a:r>
            <a:r>
              <a:rPr lang="en-AU" i="1" dirty="0"/>
              <a:t>be reminded </a:t>
            </a:r>
            <a:r>
              <a:rPr lang="en-AU" i="1" dirty="0" smtClean="0"/>
              <a:t>and assisted </a:t>
            </a:r>
            <a:r>
              <a:rPr lang="en-AU" i="1" dirty="0"/>
              <a:t>everyday - just wouldn't do it unless </a:t>
            </a:r>
            <a:r>
              <a:rPr lang="en-AU" i="1" dirty="0" smtClean="0"/>
              <a:t>prompted</a:t>
            </a:r>
            <a:r>
              <a:rPr lang="en-AU" dirty="0" smtClean="0"/>
              <a:t>” </a:t>
            </a:r>
            <a:endParaRPr lang="en-AU" i="1" dirty="0"/>
          </a:p>
        </p:txBody>
      </p:sp>
      <p:sp>
        <p:nvSpPr>
          <p:cNvPr id="4" name="Title 1"/>
          <p:cNvSpPr>
            <a:spLocks noGrp="1"/>
          </p:cNvSpPr>
          <p:nvPr>
            <p:ph type="title"/>
          </p:nvPr>
        </p:nvSpPr>
        <p:spPr/>
        <p:txBody>
          <a:bodyPr/>
          <a:lstStyle/>
          <a:p>
            <a:r>
              <a:rPr lang="en-AU" b="1" dirty="0"/>
              <a:t>Key Survey Results </a:t>
            </a:r>
            <a:r>
              <a:rPr lang="en-AU" b="1" dirty="0" smtClean="0"/>
              <a:t>Cont’d</a:t>
            </a:r>
            <a:endParaRPr lang="en-AU"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944" y="5589239"/>
            <a:ext cx="2307055" cy="12919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78" y="5517233"/>
            <a:ext cx="2014813" cy="1340767"/>
          </a:xfrm>
          <a:prstGeom prst="rect">
            <a:avLst/>
          </a:prstGeom>
        </p:spPr>
      </p:pic>
    </p:spTree>
    <p:extLst>
      <p:ext uri="{BB962C8B-B14F-4D97-AF65-F5344CB8AC3E}">
        <p14:creationId xmlns:p14="http://schemas.microsoft.com/office/powerpoint/2010/main" val="83036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863"/>
            <a:ext cx="8229600" cy="1143000"/>
          </a:xfrm>
        </p:spPr>
        <p:txBody>
          <a:bodyPr/>
          <a:lstStyle/>
          <a:p>
            <a:r>
              <a:rPr lang="en-AU" b="1" dirty="0"/>
              <a:t>Key Survey Results </a:t>
            </a:r>
            <a:r>
              <a:rPr lang="en-AU" b="1" dirty="0" smtClean="0"/>
              <a:t>Cont’d</a:t>
            </a:r>
            <a:endParaRPr lang="en-AU" dirty="0"/>
          </a:p>
        </p:txBody>
      </p:sp>
      <p:sp>
        <p:nvSpPr>
          <p:cNvPr id="3" name="Content Placeholder 2"/>
          <p:cNvSpPr>
            <a:spLocks noGrp="1"/>
          </p:cNvSpPr>
          <p:nvPr>
            <p:ph idx="1"/>
          </p:nvPr>
        </p:nvSpPr>
        <p:spPr/>
        <p:txBody>
          <a:bodyPr>
            <a:normAutofit lnSpcReduction="10000"/>
          </a:bodyPr>
          <a:lstStyle/>
          <a:p>
            <a:r>
              <a:rPr lang="en-AU" dirty="0" smtClean="0"/>
              <a:t>25% of children had a very bad experience at the last dental visit</a:t>
            </a:r>
          </a:p>
          <a:p>
            <a:pPr marL="0" indent="0">
              <a:buNone/>
            </a:pPr>
            <a:endParaRPr lang="en-AU" sz="2000" dirty="0"/>
          </a:p>
          <a:p>
            <a:pPr marL="0" indent="0">
              <a:buNone/>
            </a:pPr>
            <a:endParaRPr lang="en-AU" sz="2000" dirty="0"/>
          </a:p>
          <a:p>
            <a:r>
              <a:rPr lang="en-AU" dirty="0" smtClean="0"/>
              <a:t>32% of children would feel afraid or anxious to visit the dentist again…reasons:</a:t>
            </a:r>
          </a:p>
          <a:p>
            <a:pPr indent="468313">
              <a:buFont typeface="Wingdings" panose="05000000000000000000" pitchFamily="2" charset="2"/>
              <a:buChar char="Ø"/>
            </a:pPr>
            <a:r>
              <a:rPr lang="en-AU" dirty="0" smtClean="0"/>
              <a:t>oral instrumentation</a:t>
            </a:r>
          </a:p>
          <a:p>
            <a:pPr indent="468313">
              <a:buFont typeface="Wingdings" panose="05000000000000000000" pitchFamily="2" charset="2"/>
              <a:buChar char="Ø"/>
            </a:pPr>
            <a:r>
              <a:rPr lang="en-AU" dirty="0" smtClean="0"/>
              <a:t>bright lights</a:t>
            </a:r>
          </a:p>
          <a:p>
            <a:pPr indent="468313">
              <a:buFont typeface="Wingdings" panose="05000000000000000000" pitchFamily="2" charset="2"/>
              <a:buChar char="Ø"/>
            </a:pPr>
            <a:r>
              <a:rPr lang="en-AU" dirty="0"/>
              <a:t>s</a:t>
            </a:r>
            <a:r>
              <a:rPr lang="en-AU" dirty="0" smtClean="0"/>
              <a:t>mells and sounds</a:t>
            </a:r>
            <a:endParaRPr lang="en-AU"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8805" y="71503"/>
            <a:ext cx="1706714" cy="125915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8851" y="5444474"/>
            <a:ext cx="2216706" cy="1438077"/>
          </a:xfrm>
          <a:prstGeom prst="rect">
            <a:avLst/>
          </a:prstGeom>
        </p:spPr>
      </p:pic>
      <p:sp>
        <p:nvSpPr>
          <p:cNvPr id="17" name="TextBox 16"/>
          <p:cNvSpPr txBox="1"/>
          <p:nvPr/>
        </p:nvSpPr>
        <p:spPr>
          <a:xfrm>
            <a:off x="611560" y="5871124"/>
            <a:ext cx="4464496" cy="584775"/>
          </a:xfrm>
          <a:prstGeom prst="rect">
            <a:avLst/>
          </a:prstGeom>
          <a:noFill/>
        </p:spPr>
        <p:txBody>
          <a:bodyPr wrap="square" rtlCol="0">
            <a:spAutoFit/>
          </a:bodyPr>
          <a:lstStyle/>
          <a:p>
            <a:r>
              <a:rPr lang="en-AU" sz="3200" dirty="0" smtClean="0">
                <a:solidFill>
                  <a:srgbClr val="FF0000"/>
                </a:solidFill>
              </a:rPr>
              <a:t>   </a:t>
            </a:r>
            <a:r>
              <a:rPr lang="en-AU" sz="3200" dirty="0">
                <a:solidFill>
                  <a:srgbClr val="FF0000"/>
                </a:solidFill>
              </a:rPr>
              <a:t>=</a:t>
            </a:r>
            <a:r>
              <a:rPr lang="en-AU" sz="3200" dirty="0" smtClean="0">
                <a:solidFill>
                  <a:srgbClr val="FF0000"/>
                </a:solidFill>
              </a:rPr>
              <a:t> </a:t>
            </a:r>
            <a:r>
              <a:rPr lang="en-AU" sz="3200" b="1" dirty="0" smtClean="0">
                <a:solidFill>
                  <a:srgbClr val="FF0000"/>
                </a:solidFill>
              </a:rPr>
              <a:t>Sensory Sensitivities</a:t>
            </a:r>
            <a:endParaRPr lang="en-AU" sz="3200" b="1" dirty="0">
              <a:solidFill>
                <a:srgbClr val="FF0000"/>
              </a:solidFill>
            </a:endParaRPr>
          </a:p>
        </p:txBody>
      </p:sp>
    </p:spTree>
    <p:extLst>
      <p:ext uri="{BB962C8B-B14F-4D97-AF65-F5344CB8AC3E}">
        <p14:creationId xmlns:p14="http://schemas.microsoft.com/office/powerpoint/2010/main" val="3716720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863"/>
            <a:ext cx="8229600" cy="1143000"/>
          </a:xfrm>
        </p:spPr>
        <p:txBody>
          <a:bodyPr/>
          <a:lstStyle/>
          <a:p>
            <a:r>
              <a:rPr lang="en-AU" b="1" dirty="0"/>
              <a:t>Key Survey Results </a:t>
            </a:r>
            <a:r>
              <a:rPr lang="en-AU" b="1" dirty="0" smtClean="0"/>
              <a:t>Cont’d</a:t>
            </a:r>
            <a:endParaRPr lang="en-AU" dirty="0"/>
          </a:p>
        </p:txBody>
      </p:sp>
      <p:sp>
        <p:nvSpPr>
          <p:cNvPr id="3" name="Content Placeholder 2"/>
          <p:cNvSpPr>
            <a:spLocks noGrp="1"/>
          </p:cNvSpPr>
          <p:nvPr>
            <p:ph idx="1"/>
          </p:nvPr>
        </p:nvSpPr>
        <p:spPr>
          <a:xfrm>
            <a:off x="457200" y="1600200"/>
            <a:ext cx="8507288" cy="4525963"/>
          </a:xfrm>
        </p:spPr>
        <p:txBody>
          <a:bodyPr/>
          <a:lstStyle/>
          <a:p>
            <a:endParaRPr lang="en-AU" dirty="0" smtClean="0"/>
          </a:p>
          <a:p>
            <a:pPr marL="0" indent="0">
              <a:buNone/>
            </a:pPr>
            <a:endParaRPr lang="en-AU"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8805" y="71503"/>
            <a:ext cx="1706714" cy="12591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5168922"/>
            <a:ext cx="1917576" cy="1405247"/>
          </a:xfrm>
          <a:prstGeom prst="rect">
            <a:avLst/>
          </a:prstGeom>
        </p:spPr>
      </p:pic>
      <p:sp>
        <p:nvSpPr>
          <p:cNvPr id="9" name="TextBox 8"/>
          <p:cNvSpPr txBox="1"/>
          <p:nvPr/>
        </p:nvSpPr>
        <p:spPr>
          <a:xfrm>
            <a:off x="443272" y="1665223"/>
            <a:ext cx="8305192" cy="3046988"/>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20% of children required </a:t>
            </a:r>
            <a:r>
              <a:rPr lang="en-AU" sz="3200" u="sng" dirty="0" smtClean="0"/>
              <a:t>routine dental treatment</a:t>
            </a:r>
            <a:r>
              <a:rPr lang="en-AU" sz="3200" dirty="0" smtClean="0"/>
              <a:t> under general anaesthesia</a:t>
            </a:r>
            <a:r>
              <a:rPr lang="en-AU" sz="2400" dirty="0" smtClean="0"/>
              <a:t>…</a:t>
            </a:r>
          </a:p>
          <a:p>
            <a:r>
              <a:rPr lang="en-AU" sz="2400" dirty="0" smtClean="0"/>
              <a:t>    </a:t>
            </a:r>
            <a:r>
              <a:rPr lang="en-AU" sz="3200" dirty="0" smtClean="0"/>
              <a:t>due to </a:t>
            </a:r>
          </a:p>
          <a:p>
            <a:pPr marL="742950" lvl="1" indent="-285750">
              <a:buFont typeface="Wingdings" panose="05000000000000000000" pitchFamily="2" charset="2"/>
              <a:buChar char="Ø"/>
            </a:pPr>
            <a:r>
              <a:rPr lang="en-AU" sz="3200" dirty="0" smtClean="0"/>
              <a:t>Extreme anxiety</a:t>
            </a:r>
          </a:p>
          <a:p>
            <a:pPr marL="742950" lvl="1" indent="-285750">
              <a:buFont typeface="Wingdings" panose="05000000000000000000" pitchFamily="2" charset="2"/>
              <a:buChar char="Ø"/>
            </a:pPr>
            <a:r>
              <a:rPr lang="en-AU" sz="3200" dirty="0" smtClean="0"/>
              <a:t>Uncooperative behaviour </a:t>
            </a:r>
          </a:p>
          <a:p>
            <a:pPr marL="742950" lvl="1" indent="-285750">
              <a:buFont typeface="Wingdings" panose="05000000000000000000" pitchFamily="2" charset="2"/>
              <a:buChar char="Ø"/>
            </a:pPr>
            <a:r>
              <a:rPr lang="en-AU" sz="3200" dirty="0" smtClean="0"/>
              <a:t>Inability to tolerate oral instrumentation</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704" y="5179444"/>
            <a:ext cx="2088232" cy="1392155"/>
          </a:xfrm>
          <a:prstGeom prst="rect">
            <a:avLst/>
          </a:prstGeom>
        </p:spPr>
      </p:pic>
    </p:spTree>
    <p:extLst>
      <p:ext uri="{BB962C8B-B14F-4D97-AF65-F5344CB8AC3E}">
        <p14:creationId xmlns:p14="http://schemas.microsoft.com/office/powerpoint/2010/main" val="3592673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863"/>
            <a:ext cx="8229600" cy="1143000"/>
          </a:xfrm>
        </p:spPr>
        <p:txBody>
          <a:bodyPr/>
          <a:lstStyle/>
          <a:p>
            <a:r>
              <a:rPr lang="en-AU" b="1" dirty="0"/>
              <a:t>Key Survey Results </a:t>
            </a:r>
            <a:r>
              <a:rPr lang="en-AU" b="1" dirty="0" smtClean="0"/>
              <a:t>Cont’d</a:t>
            </a:r>
            <a:endParaRPr lang="en-AU" dirty="0"/>
          </a:p>
        </p:txBody>
      </p:sp>
      <p:sp>
        <p:nvSpPr>
          <p:cNvPr id="3" name="Content Placeholder 2"/>
          <p:cNvSpPr>
            <a:spLocks noGrp="1"/>
          </p:cNvSpPr>
          <p:nvPr>
            <p:ph idx="1"/>
          </p:nvPr>
        </p:nvSpPr>
        <p:spPr>
          <a:xfrm>
            <a:off x="457200" y="1600200"/>
            <a:ext cx="8507288" cy="4525963"/>
          </a:xfrm>
        </p:spPr>
        <p:txBody>
          <a:bodyPr/>
          <a:lstStyle/>
          <a:p>
            <a:endParaRPr lang="en-AU" dirty="0" smtClean="0"/>
          </a:p>
          <a:p>
            <a:pPr marL="0" indent="0">
              <a:buNone/>
            </a:pPr>
            <a:endParaRPr lang="en-AU"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805" y="71503"/>
            <a:ext cx="1706714" cy="1259150"/>
          </a:xfrm>
          <a:prstGeom prst="rect">
            <a:avLst/>
          </a:prstGeom>
        </p:spPr>
      </p:pic>
      <p:sp>
        <p:nvSpPr>
          <p:cNvPr id="9" name="TextBox 8"/>
          <p:cNvSpPr txBox="1"/>
          <p:nvPr/>
        </p:nvSpPr>
        <p:spPr>
          <a:xfrm>
            <a:off x="443271" y="1665223"/>
            <a:ext cx="8692247" cy="3662541"/>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53% of parents identified barriers when seeking dental services…most commonly reported:</a:t>
            </a:r>
          </a:p>
          <a:p>
            <a:endParaRPr lang="en-AU" sz="2400" dirty="0" smtClean="0"/>
          </a:p>
          <a:p>
            <a:pPr marL="914400" lvl="1" indent="-457200">
              <a:buFont typeface="Wingdings" panose="05000000000000000000" pitchFamily="2" charset="2"/>
              <a:buChar char="Ø"/>
            </a:pPr>
            <a:r>
              <a:rPr lang="en-AU" sz="3200" dirty="0" smtClean="0"/>
              <a:t>Unwilling dentists</a:t>
            </a:r>
          </a:p>
          <a:p>
            <a:pPr marL="914400" lvl="1" indent="-457200">
              <a:buFont typeface="Wingdings" panose="05000000000000000000" pitchFamily="2" charset="2"/>
              <a:buChar char="Ø"/>
            </a:pPr>
            <a:r>
              <a:rPr lang="en-AU" sz="3200" dirty="0" smtClean="0"/>
              <a:t>Lack of operator skills to adequately manage and treat children with autism</a:t>
            </a:r>
          </a:p>
          <a:p>
            <a:endParaRPr lang="en-AU" sz="2400" dirty="0" smtClean="0"/>
          </a:p>
          <a:p>
            <a:r>
              <a:rPr lang="en-AU" sz="2400" dirty="0" smtClean="0"/>
              <a:t>   </a:t>
            </a:r>
            <a:endParaRPr lang="en-AU" sz="32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543" y="5025836"/>
            <a:ext cx="2466975" cy="1847850"/>
          </a:xfrm>
          <a:prstGeom prst="rect">
            <a:avLst/>
          </a:prstGeom>
        </p:spPr>
      </p:pic>
    </p:spTree>
    <p:extLst>
      <p:ext uri="{BB962C8B-B14F-4D97-AF65-F5344CB8AC3E}">
        <p14:creationId xmlns:p14="http://schemas.microsoft.com/office/powerpoint/2010/main" val="2208966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507288" cy="4525963"/>
          </a:xfrm>
        </p:spPr>
        <p:txBody>
          <a:bodyPr>
            <a:normAutofit/>
          </a:bodyPr>
          <a:lstStyle/>
          <a:p>
            <a:r>
              <a:rPr lang="en-AU" sz="2800" i="1" dirty="0" smtClean="0"/>
              <a:t>“…school </a:t>
            </a:r>
            <a:r>
              <a:rPr lang="en-AU" sz="2800" i="1" dirty="0"/>
              <a:t>dentists - not willing to treat children with </a:t>
            </a:r>
            <a:r>
              <a:rPr lang="en-AU" sz="2800" i="1" dirty="0" smtClean="0"/>
              <a:t>disabilities“</a:t>
            </a:r>
          </a:p>
          <a:p>
            <a:r>
              <a:rPr lang="en-AU" sz="2800" i="1" dirty="0" smtClean="0"/>
              <a:t>“…dentist </a:t>
            </a:r>
            <a:r>
              <a:rPr lang="en-AU" sz="2800" i="1" dirty="0"/>
              <a:t>had no skills for special needs </a:t>
            </a:r>
            <a:r>
              <a:rPr lang="en-AU" sz="2800" i="1" dirty="0" smtClean="0"/>
              <a:t>children”</a:t>
            </a:r>
          </a:p>
          <a:p>
            <a:r>
              <a:rPr lang="en-AU" sz="2800" i="1" dirty="0"/>
              <a:t>“…lack of knowledge </a:t>
            </a:r>
            <a:r>
              <a:rPr lang="en-AU" sz="2800" i="1" dirty="0" smtClean="0"/>
              <a:t>about who </a:t>
            </a:r>
            <a:r>
              <a:rPr lang="en-AU" sz="2800" i="1" dirty="0"/>
              <a:t>will see people with disabilities” </a:t>
            </a:r>
          </a:p>
          <a:p>
            <a:r>
              <a:rPr lang="en-AU" sz="2800" i="1" dirty="0" smtClean="0"/>
              <a:t> </a:t>
            </a:r>
            <a:r>
              <a:rPr lang="en-AU" sz="2800" i="1" dirty="0"/>
              <a:t>“…wait time needed to get to see a </a:t>
            </a:r>
            <a:r>
              <a:rPr lang="en-AU" sz="2800" i="1" dirty="0" smtClean="0"/>
              <a:t>dentist…they're </a:t>
            </a:r>
            <a:r>
              <a:rPr lang="en-AU" sz="2800" i="1" dirty="0"/>
              <a:t>always full” </a:t>
            </a:r>
          </a:p>
        </p:txBody>
      </p:sp>
      <p:sp>
        <p:nvSpPr>
          <p:cNvPr id="4" name="Title 1"/>
          <p:cNvSpPr>
            <a:spLocks noGrp="1"/>
          </p:cNvSpPr>
          <p:nvPr>
            <p:ph type="title"/>
          </p:nvPr>
        </p:nvSpPr>
        <p:spPr/>
        <p:txBody>
          <a:bodyPr/>
          <a:lstStyle/>
          <a:p>
            <a:r>
              <a:rPr lang="en-AU" b="1" dirty="0"/>
              <a:t>Key Survey Results </a:t>
            </a:r>
            <a:r>
              <a:rPr lang="en-AU" b="1" dirty="0" smtClean="0"/>
              <a:t>Cont’d</a:t>
            </a:r>
            <a:endParaRPr lang="en-AU"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944" y="5589239"/>
            <a:ext cx="2307055" cy="12919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78" y="5517233"/>
            <a:ext cx="2014813" cy="1340767"/>
          </a:xfrm>
          <a:prstGeom prst="rect">
            <a:avLst/>
          </a:prstGeom>
        </p:spPr>
      </p:pic>
    </p:spTree>
    <p:extLst>
      <p:ext uri="{BB962C8B-B14F-4D97-AF65-F5344CB8AC3E}">
        <p14:creationId xmlns:p14="http://schemas.microsoft.com/office/powerpoint/2010/main" val="3493935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6863"/>
            <a:ext cx="8229600" cy="1143000"/>
          </a:xfrm>
        </p:spPr>
        <p:txBody>
          <a:bodyPr/>
          <a:lstStyle/>
          <a:p>
            <a:r>
              <a:rPr lang="en-AU" b="1" dirty="0"/>
              <a:t>Key Survey Results </a:t>
            </a:r>
            <a:r>
              <a:rPr lang="en-AU" b="1" dirty="0" smtClean="0"/>
              <a:t>Cont’d</a:t>
            </a:r>
            <a:endParaRPr lang="en-AU" dirty="0"/>
          </a:p>
        </p:txBody>
      </p:sp>
      <p:sp>
        <p:nvSpPr>
          <p:cNvPr id="3" name="Content Placeholder 2"/>
          <p:cNvSpPr>
            <a:spLocks noGrp="1"/>
          </p:cNvSpPr>
          <p:nvPr>
            <p:ph idx="1"/>
          </p:nvPr>
        </p:nvSpPr>
        <p:spPr>
          <a:xfrm>
            <a:off x="457200" y="1600200"/>
            <a:ext cx="8507288" cy="4525963"/>
          </a:xfrm>
        </p:spPr>
        <p:txBody>
          <a:bodyPr/>
          <a:lstStyle/>
          <a:p>
            <a:endParaRPr lang="en-AU" dirty="0" smtClean="0"/>
          </a:p>
          <a:p>
            <a:pPr marL="0" indent="0">
              <a:buNone/>
            </a:pPr>
            <a:endParaRPr lang="en-AU"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8805" y="71503"/>
            <a:ext cx="1706714" cy="1259150"/>
          </a:xfrm>
          <a:prstGeom prst="rect">
            <a:avLst/>
          </a:prstGeom>
        </p:spPr>
      </p:pic>
      <p:sp>
        <p:nvSpPr>
          <p:cNvPr id="9" name="TextBox 8"/>
          <p:cNvSpPr txBox="1"/>
          <p:nvPr/>
        </p:nvSpPr>
        <p:spPr>
          <a:xfrm>
            <a:off x="443271" y="1665223"/>
            <a:ext cx="8692247" cy="3046988"/>
          </a:xfrm>
          <a:prstGeom prst="rect">
            <a:avLst/>
          </a:prstGeom>
          <a:noFill/>
        </p:spPr>
        <p:txBody>
          <a:bodyPr wrap="square" rtlCol="0">
            <a:spAutoFit/>
          </a:bodyPr>
          <a:lstStyle/>
          <a:p>
            <a:pPr marL="342900" indent="-342900">
              <a:buFont typeface="Arial" panose="020B0604020202020204" pitchFamily="34" charset="0"/>
              <a:buChar char="•"/>
            </a:pPr>
            <a:r>
              <a:rPr lang="en-AU" sz="3200" dirty="0" smtClean="0"/>
              <a:t>70% of parents indicated they want to learn more about…</a:t>
            </a:r>
          </a:p>
          <a:p>
            <a:pPr marL="342900" indent="-342900">
              <a:buFont typeface="Wingdings" panose="05000000000000000000" pitchFamily="2" charset="2"/>
              <a:buChar char="Ø"/>
            </a:pPr>
            <a:r>
              <a:rPr lang="en-AU" sz="3200" dirty="0" smtClean="0"/>
              <a:t> Oral hygiene for their child </a:t>
            </a:r>
            <a:r>
              <a:rPr lang="en-AU" sz="3200" smtClean="0"/>
              <a:t>with autism</a:t>
            </a:r>
            <a:endParaRPr lang="en-AU" sz="3200" dirty="0" smtClean="0"/>
          </a:p>
          <a:p>
            <a:pPr marL="342900" indent="-342900">
              <a:buFont typeface="Wingdings" panose="05000000000000000000" pitchFamily="2" charset="2"/>
              <a:buChar char="Ø"/>
            </a:pPr>
            <a:r>
              <a:rPr lang="en-AU" sz="3200" dirty="0" smtClean="0"/>
              <a:t> Develop or access dental social stories </a:t>
            </a:r>
          </a:p>
          <a:p>
            <a:pPr marL="342900" indent="-342900">
              <a:buFont typeface="Wingdings" panose="05000000000000000000" pitchFamily="2" charset="2"/>
              <a:buChar char="Ø"/>
            </a:pPr>
            <a:r>
              <a:rPr lang="en-AU" sz="3200" dirty="0" smtClean="0"/>
              <a:t> Learn about desensitisation to daily oral care   </a:t>
            </a:r>
          </a:p>
          <a:p>
            <a:r>
              <a:rPr lang="en-AU" sz="3200" dirty="0"/>
              <a:t> </a:t>
            </a:r>
            <a:r>
              <a:rPr lang="en-AU" sz="3200" dirty="0" smtClean="0"/>
              <a:t>    and dental visits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719" y="5180519"/>
            <a:ext cx="3047281" cy="170080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257800"/>
            <a:ext cx="2865120" cy="1600200"/>
          </a:xfrm>
          <a:prstGeom prst="rect">
            <a:avLst/>
          </a:prstGeom>
        </p:spPr>
      </p:pic>
    </p:spTree>
    <p:extLst>
      <p:ext uri="{BB962C8B-B14F-4D97-AF65-F5344CB8AC3E}">
        <p14:creationId xmlns:p14="http://schemas.microsoft.com/office/powerpoint/2010/main" val="563440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920" y="134976"/>
            <a:ext cx="8229600" cy="1143000"/>
          </a:xfrm>
        </p:spPr>
        <p:txBody>
          <a:bodyPr/>
          <a:lstStyle/>
          <a:p>
            <a:r>
              <a:rPr lang="en-AU" b="1" dirty="0"/>
              <a:t>Key Survey Results Cont’d</a:t>
            </a:r>
            <a:endParaRPr lang="en-AU" dirty="0"/>
          </a:p>
        </p:txBody>
      </p:sp>
      <p:sp>
        <p:nvSpPr>
          <p:cNvPr id="3" name="Content Placeholder 2"/>
          <p:cNvSpPr>
            <a:spLocks noGrp="1"/>
          </p:cNvSpPr>
          <p:nvPr>
            <p:ph idx="1"/>
          </p:nvPr>
        </p:nvSpPr>
        <p:spPr>
          <a:xfrm>
            <a:off x="179512" y="1408337"/>
            <a:ext cx="8229600" cy="5069160"/>
          </a:xfrm>
        </p:spPr>
        <p:txBody>
          <a:bodyPr>
            <a:normAutofit fontScale="92500" lnSpcReduction="10000"/>
          </a:bodyPr>
          <a:lstStyle/>
          <a:p>
            <a:r>
              <a:rPr lang="en-AU" i="1" dirty="0" smtClean="0"/>
              <a:t>“We </a:t>
            </a:r>
            <a:r>
              <a:rPr lang="en-AU" i="1" dirty="0"/>
              <a:t>only recently successfully attended a dentist in October </a:t>
            </a:r>
            <a:r>
              <a:rPr lang="en-AU" i="1" dirty="0" smtClean="0"/>
              <a:t>(2014) after </a:t>
            </a:r>
            <a:r>
              <a:rPr lang="en-AU" i="1" dirty="0"/>
              <a:t>nearly 8 years of zero dental </a:t>
            </a:r>
            <a:r>
              <a:rPr lang="en-AU" i="1" dirty="0" smtClean="0"/>
              <a:t>input”</a:t>
            </a:r>
          </a:p>
          <a:p>
            <a:r>
              <a:rPr lang="en-AU" i="1" dirty="0" smtClean="0"/>
              <a:t>“…they could ask questions </a:t>
            </a:r>
            <a:r>
              <a:rPr lang="en-AU" i="1" dirty="0"/>
              <a:t>on the initial form </a:t>
            </a:r>
            <a:r>
              <a:rPr lang="en-AU" dirty="0" smtClean="0"/>
              <a:t>(medical history) </a:t>
            </a:r>
            <a:r>
              <a:rPr lang="en-AU" i="1" dirty="0" smtClean="0"/>
              <a:t>for </a:t>
            </a:r>
            <a:r>
              <a:rPr lang="en-AU" i="1" dirty="0"/>
              <a:t>more </a:t>
            </a:r>
            <a:r>
              <a:rPr lang="en-AU" i="1" dirty="0" smtClean="0"/>
              <a:t>information </a:t>
            </a:r>
            <a:r>
              <a:rPr lang="en-AU" i="1" dirty="0"/>
              <a:t>about </a:t>
            </a:r>
            <a:r>
              <a:rPr lang="en-AU" i="1" dirty="0" smtClean="0"/>
              <a:t>the condition </a:t>
            </a:r>
            <a:r>
              <a:rPr lang="en-AU" dirty="0" smtClean="0"/>
              <a:t>(autism) </a:t>
            </a:r>
            <a:r>
              <a:rPr lang="en-AU" i="1" dirty="0" smtClean="0"/>
              <a:t>and </a:t>
            </a:r>
            <a:r>
              <a:rPr lang="en-AU" i="1" dirty="0"/>
              <a:t>talk to parents before </a:t>
            </a:r>
            <a:r>
              <a:rPr lang="en-AU" dirty="0" smtClean="0"/>
              <a:t>(dental) </a:t>
            </a:r>
            <a:r>
              <a:rPr lang="en-AU" i="1" dirty="0" smtClean="0"/>
              <a:t>visits and treatment”</a:t>
            </a:r>
          </a:p>
          <a:p>
            <a:r>
              <a:rPr lang="en-AU" i="1" dirty="0" smtClean="0"/>
              <a:t>“…</a:t>
            </a:r>
            <a:r>
              <a:rPr lang="en-AU" dirty="0" smtClean="0"/>
              <a:t>(develop) </a:t>
            </a:r>
            <a:r>
              <a:rPr lang="en-AU" i="1" dirty="0" smtClean="0"/>
              <a:t>social stories”</a:t>
            </a:r>
          </a:p>
          <a:p>
            <a:r>
              <a:rPr lang="en-AU" i="1" dirty="0" smtClean="0"/>
              <a:t>“…more </a:t>
            </a:r>
            <a:r>
              <a:rPr lang="en-AU" i="1" dirty="0"/>
              <a:t>time allocated to give the person with </a:t>
            </a:r>
            <a:r>
              <a:rPr lang="en-AU" i="1" dirty="0" smtClean="0"/>
              <a:t>autism time </a:t>
            </a:r>
            <a:r>
              <a:rPr lang="en-AU" i="1" dirty="0"/>
              <a:t>to look, feel and process what's going </a:t>
            </a:r>
            <a:r>
              <a:rPr lang="en-AU" i="1" dirty="0" smtClean="0"/>
              <a:t>on” </a:t>
            </a:r>
          </a:p>
          <a:p>
            <a:endParaRPr lang="en-AU" i="1" dirty="0"/>
          </a:p>
        </p:txBody>
      </p:sp>
      <p:cxnSp>
        <p:nvCxnSpPr>
          <p:cNvPr id="4" name="Straight Connector 3"/>
          <p:cNvCxnSpPr/>
          <p:nvPr/>
        </p:nvCxnSpPr>
        <p:spPr>
          <a:xfrm>
            <a:off x="-1" y="127336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913521" cy="1273361"/>
          </a:xfrm>
          <a:prstGeom prst="rect">
            <a:avLst/>
          </a:prstGeom>
        </p:spPr>
      </p:pic>
    </p:spTree>
    <p:extLst>
      <p:ext uri="{BB962C8B-B14F-4D97-AF65-F5344CB8AC3E}">
        <p14:creationId xmlns:p14="http://schemas.microsoft.com/office/powerpoint/2010/main" val="3058939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Conclusions &amp; Looking Forward</a:t>
            </a:r>
            <a:r>
              <a:rPr lang="en-AU" dirty="0" smtClean="0"/>
              <a:t> </a:t>
            </a:r>
            <a:endParaRPr lang="en-AU" dirty="0"/>
          </a:p>
        </p:txBody>
      </p:sp>
      <p:sp>
        <p:nvSpPr>
          <p:cNvPr id="3" name="Content Placeholder 2"/>
          <p:cNvSpPr>
            <a:spLocks noGrp="1"/>
          </p:cNvSpPr>
          <p:nvPr>
            <p:ph idx="1"/>
          </p:nvPr>
        </p:nvSpPr>
        <p:spPr>
          <a:xfrm>
            <a:off x="437118" y="1628800"/>
            <a:ext cx="8686800" cy="4525963"/>
          </a:xfrm>
        </p:spPr>
        <p:txBody>
          <a:bodyPr>
            <a:normAutofit fontScale="92500" lnSpcReduction="10000"/>
          </a:bodyPr>
          <a:lstStyle/>
          <a:p>
            <a:r>
              <a:rPr lang="en-AU" dirty="0" smtClean="0"/>
              <a:t>Identified an urgent need to address oral and dental health of children </a:t>
            </a:r>
            <a:r>
              <a:rPr lang="en-AU" dirty="0" smtClean="0"/>
              <a:t>(and people) with </a:t>
            </a:r>
            <a:r>
              <a:rPr lang="en-AU" dirty="0" smtClean="0"/>
              <a:t>Autism</a:t>
            </a:r>
          </a:p>
          <a:p>
            <a:r>
              <a:rPr lang="en-AU" dirty="0" smtClean="0"/>
              <a:t>We need to develop…</a:t>
            </a:r>
          </a:p>
          <a:p>
            <a:pPr marL="625475" lvl="1">
              <a:buFont typeface="Wingdings" panose="05000000000000000000" pitchFamily="2" charset="2"/>
              <a:buChar char="Ø"/>
            </a:pPr>
            <a:r>
              <a:rPr lang="en-AU" dirty="0" smtClean="0"/>
              <a:t> Specific dental education for parents of children with </a:t>
            </a:r>
            <a:r>
              <a:rPr lang="en-AU" dirty="0"/>
              <a:t> </a:t>
            </a:r>
            <a:endParaRPr lang="en-AU" dirty="0" smtClean="0"/>
          </a:p>
          <a:p>
            <a:pPr marL="339725" lvl="1" indent="0">
              <a:buNone/>
            </a:pPr>
            <a:r>
              <a:rPr lang="en-AU" dirty="0"/>
              <a:t> </a:t>
            </a:r>
            <a:r>
              <a:rPr lang="en-AU" dirty="0" smtClean="0"/>
              <a:t>   Autism</a:t>
            </a:r>
          </a:p>
          <a:p>
            <a:pPr indent="107950">
              <a:buFont typeface="Wingdings" panose="05000000000000000000" pitchFamily="2" charset="2"/>
              <a:buChar char="Ø"/>
            </a:pPr>
            <a:r>
              <a:rPr lang="en-AU" sz="2800" dirty="0"/>
              <a:t> E</a:t>
            </a:r>
            <a:r>
              <a:rPr lang="en-AU" sz="2800" dirty="0" smtClean="0"/>
              <a:t>ducational tools; teach modifiable strategies </a:t>
            </a:r>
          </a:p>
          <a:p>
            <a:pPr indent="0">
              <a:buNone/>
            </a:pPr>
            <a:r>
              <a:rPr lang="en-AU" sz="2800" dirty="0"/>
              <a:t> </a:t>
            </a:r>
            <a:r>
              <a:rPr lang="en-AU" sz="2800" dirty="0" smtClean="0"/>
              <a:t>    that are Autism friendly (for home care and dental </a:t>
            </a:r>
            <a:r>
              <a:rPr lang="en-AU" sz="2800" dirty="0"/>
              <a:t> </a:t>
            </a:r>
            <a:r>
              <a:rPr lang="en-AU" sz="2800" dirty="0" smtClean="0"/>
              <a:t>  </a:t>
            </a:r>
          </a:p>
          <a:p>
            <a:pPr indent="0">
              <a:buNone/>
            </a:pPr>
            <a:r>
              <a:rPr lang="en-AU" sz="2800" dirty="0"/>
              <a:t> </a:t>
            </a:r>
            <a:r>
              <a:rPr lang="en-AU" sz="2800" dirty="0" smtClean="0"/>
              <a:t>    settings)</a:t>
            </a:r>
          </a:p>
          <a:p>
            <a:pPr indent="107950">
              <a:buFont typeface="Wingdings" panose="05000000000000000000" pitchFamily="2" charset="2"/>
              <a:buChar char="Ø"/>
            </a:pPr>
            <a:r>
              <a:rPr lang="en-AU" sz="2800" dirty="0"/>
              <a:t> </a:t>
            </a:r>
            <a:r>
              <a:rPr lang="en-AU" sz="2800" dirty="0" smtClean="0"/>
              <a:t>Improve child, parent and operator dental </a:t>
            </a:r>
          </a:p>
          <a:p>
            <a:pPr indent="0">
              <a:buNone/>
            </a:pPr>
            <a:r>
              <a:rPr lang="en-AU" sz="2800" dirty="0" smtClean="0"/>
              <a:t>     experience </a:t>
            </a:r>
            <a:endParaRPr lang="en-AU" sz="2800"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315" y="5157193"/>
            <a:ext cx="2089686" cy="1725896"/>
          </a:xfrm>
          <a:prstGeom prst="rect">
            <a:avLst/>
          </a:prstGeom>
        </p:spPr>
      </p:pic>
    </p:spTree>
    <p:extLst>
      <p:ext uri="{BB962C8B-B14F-4D97-AF65-F5344CB8AC3E}">
        <p14:creationId xmlns:p14="http://schemas.microsoft.com/office/powerpoint/2010/main" val="3901037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256962"/>
            <a:ext cx="8229600" cy="1143000"/>
          </a:xfrm>
        </p:spPr>
        <p:txBody>
          <a:bodyPr/>
          <a:lstStyle/>
          <a:p>
            <a:r>
              <a:rPr lang="en-AU" b="1" dirty="0" smtClean="0">
                <a:latin typeface="Arial Narrow" panose="020B0606020202030204" pitchFamily="34" charset="0"/>
              </a:rPr>
              <a:t>Outline</a:t>
            </a:r>
            <a:endParaRPr lang="en-AU" dirty="0">
              <a:latin typeface="Arial Narrow" panose="020B0606020202030204" pitchFamily="34" charset="0"/>
            </a:endParaRPr>
          </a:p>
        </p:txBody>
      </p:sp>
      <p:sp>
        <p:nvSpPr>
          <p:cNvPr id="3" name="Content Placeholder 2"/>
          <p:cNvSpPr>
            <a:spLocks noGrp="1"/>
          </p:cNvSpPr>
          <p:nvPr>
            <p:ph idx="1"/>
          </p:nvPr>
        </p:nvSpPr>
        <p:spPr>
          <a:xfrm>
            <a:off x="446043" y="1616784"/>
            <a:ext cx="8856984" cy="5073778"/>
          </a:xfrm>
        </p:spPr>
        <p:txBody>
          <a:bodyPr>
            <a:normAutofit/>
          </a:bodyPr>
          <a:lstStyle/>
          <a:p>
            <a:pPr marL="0" indent="0">
              <a:buNone/>
            </a:pPr>
            <a:r>
              <a:rPr lang="en-AU" dirty="0" smtClean="0"/>
              <a:t>1. Overview of Autism Spectrum Disorder (ASD)</a:t>
            </a:r>
          </a:p>
          <a:p>
            <a:pPr marL="0" indent="0">
              <a:buNone/>
            </a:pPr>
            <a:r>
              <a:rPr lang="en-AU" dirty="0" smtClean="0"/>
              <a:t>2. Oral health and ASD 	is it a problem?</a:t>
            </a:r>
          </a:p>
          <a:p>
            <a:pPr marL="0" indent="0">
              <a:buNone/>
            </a:pPr>
            <a:r>
              <a:rPr lang="en-AU" dirty="0"/>
              <a:t>	</a:t>
            </a:r>
            <a:r>
              <a:rPr lang="en-AU" dirty="0" smtClean="0"/>
              <a:t>		 	     	what’s the evidence? </a:t>
            </a:r>
          </a:p>
          <a:p>
            <a:pPr marL="0" indent="0">
              <a:buNone/>
            </a:pPr>
            <a:r>
              <a:rPr lang="en-AU" dirty="0" smtClean="0"/>
              <a:t>3. What we wanted to find out…</a:t>
            </a:r>
          </a:p>
          <a:p>
            <a:pPr marL="0" indent="0">
              <a:buNone/>
            </a:pPr>
            <a:r>
              <a:rPr lang="en-AU" dirty="0" smtClean="0"/>
              <a:t>4. How we did it…   </a:t>
            </a:r>
          </a:p>
          <a:p>
            <a:pPr marL="0" indent="0">
              <a:buNone/>
            </a:pPr>
            <a:r>
              <a:rPr lang="en-AU" dirty="0" smtClean="0"/>
              <a:t>5. What the key results tell us…</a:t>
            </a:r>
          </a:p>
          <a:p>
            <a:pPr marL="0" indent="0">
              <a:buNone/>
            </a:pPr>
            <a:r>
              <a:rPr lang="en-AU" dirty="0" smtClean="0"/>
              <a:t>6. What can we do about it?</a:t>
            </a:r>
          </a:p>
          <a:p>
            <a:pPr marL="0" indent="0">
              <a:buNone/>
            </a:pPr>
            <a:r>
              <a:rPr lang="en-AU" dirty="0" smtClean="0"/>
              <a:t>7. A way forward…</a:t>
            </a:r>
            <a:endParaRPr lang="en-AU" dirty="0"/>
          </a:p>
        </p:txBody>
      </p:sp>
      <p:cxnSp>
        <p:nvCxnSpPr>
          <p:cNvPr id="4" name="Straight Connector 3"/>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5073524"/>
            <a:ext cx="1619672" cy="1404611"/>
          </a:xfrm>
          <a:prstGeom prst="rect">
            <a:avLst/>
          </a:prstGeom>
        </p:spPr>
      </p:pic>
      <p:pic>
        <p:nvPicPr>
          <p:cNvPr id="9" name="Picture 8" descr="C:\Users\jgranich\Desktop\CHRS 20thSept 2013_Copy\CAM Pics 1\boy blocks AS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871"/>
            <a:ext cx="1271409" cy="13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972" y="14215"/>
            <a:ext cx="2103028" cy="1310690"/>
          </a:xfrm>
          <a:prstGeom prst="rect">
            <a:avLst/>
          </a:prstGeom>
        </p:spPr>
      </p:pic>
      <p:sp>
        <p:nvSpPr>
          <p:cNvPr id="16" name="Right Arrow 15"/>
          <p:cNvSpPr/>
          <p:nvPr/>
        </p:nvSpPr>
        <p:spPr>
          <a:xfrm rot="1791706">
            <a:off x="4305221" y="2882606"/>
            <a:ext cx="640525" cy="404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ight Arrow 17"/>
          <p:cNvSpPr/>
          <p:nvPr/>
        </p:nvSpPr>
        <p:spPr>
          <a:xfrm>
            <a:off x="4355976" y="2483768"/>
            <a:ext cx="648072" cy="369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740218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Looking Forward…</a:t>
            </a:r>
            <a:r>
              <a:rPr lang="en-AU" dirty="0" smtClean="0"/>
              <a:t> </a:t>
            </a:r>
            <a:endParaRPr lang="en-AU" dirty="0"/>
          </a:p>
        </p:txBody>
      </p:sp>
      <p:sp>
        <p:nvSpPr>
          <p:cNvPr id="3" name="Content Placeholder 2"/>
          <p:cNvSpPr>
            <a:spLocks noGrp="1"/>
          </p:cNvSpPr>
          <p:nvPr>
            <p:ph idx="1"/>
          </p:nvPr>
        </p:nvSpPr>
        <p:spPr>
          <a:xfrm>
            <a:off x="437118" y="1628800"/>
            <a:ext cx="8686800" cy="4752528"/>
          </a:xfrm>
        </p:spPr>
        <p:txBody>
          <a:bodyPr>
            <a:normAutofit fontScale="85000" lnSpcReduction="20000"/>
          </a:bodyPr>
          <a:lstStyle/>
          <a:p>
            <a:r>
              <a:rPr lang="en-AU" dirty="0" smtClean="0"/>
              <a:t>Develop </a:t>
            </a:r>
            <a:r>
              <a:rPr lang="en-AU" dirty="0" smtClean="0"/>
              <a:t>industry and all sector </a:t>
            </a:r>
            <a:r>
              <a:rPr lang="en-AU" dirty="0" smtClean="0"/>
              <a:t>partnerships</a:t>
            </a:r>
          </a:p>
          <a:p>
            <a:pPr marL="804863" indent="0">
              <a:buFont typeface="Wingdings" panose="05000000000000000000" pitchFamily="2" charset="2"/>
              <a:buChar char="Ø"/>
            </a:pPr>
            <a:r>
              <a:rPr lang="en-AU" dirty="0"/>
              <a:t> </a:t>
            </a:r>
            <a:r>
              <a:rPr lang="en-AU" dirty="0" smtClean="0"/>
              <a:t> promoting and delivering oral health to disadvantaged populations should be everyone’s business! Public and Private!</a:t>
            </a:r>
            <a:endParaRPr lang="en-AU" dirty="0" smtClean="0"/>
          </a:p>
          <a:p>
            <a:r>
              <a:rPr lang="en-AU" dirty="0" smtClean="0"/>
              <a:t>Gather more evidence – improve dental reporting and surveillance </a:t>
            </a:r>
          </a:p>
          <a:p>
            <a:pPr marL="1358900" indent="-457200" defTabSz="1338263">
              <a:buFont typeface="Wingdings" panose="05000000000000000000" pitchFamily="2" charset="2"/>
              <a:buChar char="Ø"/>
            </a:pPr>
            <a:r>
              <a:rPr lang="en-AU" dirty="0"/>
              <a:t>d</a:t>
            </a:r>
            <a:r>
              <a:rPr lang="en-AU" dirty="0" smtClean="0"/>
              <a:t>irect </a:t>
            </a:r>
            <a:r>
              <a:rPr lang="en-AU" dirty="0" smtClean="0"/>
              <a:t>oral examinations</a:t>
            </a:r>
            <a:r>
              <a:rPr lang="en-AU" dirty="0"/>
              <a:t>	</a:t>
            </a:r>
            <a:r>
              <a:rPr lang="en-AU" dirty="0" smtClean="0"/>
              <a:t>	</a:t>
            </a:r>
          </a:p>
          <a:p>
            <a:r>
              <a:rPr lang="en-AU" dirty="0" smtClean="0"/>
              <a:t>Forge a Vision </a:t>
            </a:r>
            <a:r>
              <a:rPr lang="en-AU" dirty="0" smtClean="0"/>
              <a:t>= Develop a sustainable dental action and prevention plan for dentally disadvantaged population </a:t>
            </a:r>
          </a:p>
          <a:p>
            <a:pPr marL="0" indent="0">
              <a:buNone/>
            </a:pPr>
            <a:r>
              <a:rPr lang="en-AU" dirty="0"/>
              <a:t> </a:t>
            </a:r>
            <a:r>
              <a:rPr lang="en-AU" dirty="0" smtClean="0"/>
              <a:t>   i.e., children (and people) with </a:t>
            </a:r>
            <a:r>
              <a:rPr lang="en-AU" dirty="0" smtClean="0"/>
              <a:t>Autism</a:t>
            </a:r>
          </a:p>
          <a:p>
            <a:pPr marL="800100" indent="4763">
              <a:buFont typeface="Wingdings" panose="05000000000000000000" pitchFamily="2" charset="2"/>
              <a:buChar char="Ø"/>
            </a:pPr>
            <a:r>
              <a:rPr lang="en-AU" dirty="0" smtClean="0"/>
              <a:t> We need to continue this conversation so it </a:t>
            </a:r>
          </a:p>
          <a:p>
            <a:pPr marL="0" indent="0">
              <a:buNone/>
            </a:pPr>
            <a:r>
              <a:rPr lang="en-AU" dirty="0"/>
              <a:t> </a:t>
            </a:r>
            <a:r>
              <a:rPr lang="en-AU" dirty="0" smtClean="0"/>
              <a:t>              gains momentum!</a:t>
            </a:r>
            <a:endParaRPr lang="en-AU" dirty="0" smtClean="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 y="183766"/>
            <a:ext cx="1531532" cy="11284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481" y="119020"/>
            <a:ext cx="1570437" cy="1176312"/>
          </a:xfrm>
          <a:prstGeom prst="rect">
            <a:avLst/>
          </a:prstGeom>
        </p:spPr>
      </p:pic>
    </p:spTree>
    <p:extLst>
      <p:ext uri="{BB962C8B-B14F-4D97-AF65-F5344CB8AC3E}">
        <p14:creationId xmlns:p14="http://schemas.microsoft.com/office/powerpoint/2010/main" val="1781951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38" y="209819"/>
            <a:ext cx="8229600" cy="1143000"/>
          </a:xfrm>
        </p:spPr>
        <p:txBody>
          <a:bodyPr>
            <a:normAutofit/>
          </a:bodyPr>
          <a:lstStyle/>
          <a:p>
            <a:r>
              <a:rPr lang="en-AU" b="1" dirty="0" smtClean="0"/>
              <a:t>Collaboration</a:t>
            </a:r>
            <a:r>
              <a:rPr lang="en-AU" dirty="0" smtClean="0"/>
              <a:t> </a:t>
            </a:r>
            <a:endParaRPr lang="en-AU" dirty="0"/>
          </a:p>
        </p:txBody>
      </p:sp>
      <p:sp>
        <p:nvSpPr>
          <p:cNvPr id="3" name="Content Placeholder 2"/>
          <p:cNvSpPr>
            <a:spLocks noGrp="1"/>
          </p:cNvSpPr>
          <p:nvPr>
            <p:ph idx="1"/>
          </p:nvPr>
        </p:nvSpPr>
        <p:spPr/>
        <p:txBody>
          <a:bodyPr/>
          <a:lstStyle/>
          <a:p>
            <a:pPr marL="0" indent="0">
              <a:buNone/>
            </a:pPr>
            <a:r>
              <a:rPr lang="en-AU" dirty="0" smtClean="0"/>
              <a:t> </a:t>
            </a:r>
            <a:endParaRPr lang="en-AU"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174224" y="1947208"/>
            <a:ext cx="1995806" cy="2246769"/>
          </a:xfrm>
          <a:prstGeom prst="rect">
            <a:avLst/>
          </a:prstGeom>
        </p:spPr>
        <p:txBody>
          <a:bodyPr wrap="square">
            <a:spAutoFit/>
          </a:bodyPr>
          <a:lstStyle/>
          <a:p>
            <a:pPr>
              <a:spcAft>
                <a:spcPts val="0"/>
              </a:spcAft>
            </a:pPr>
            <a:r>
              <a:rPr lang="en-AU" sz="1400" b="1" dirty="0" smtClean="0">
                <a:solidFill>
                  <a:srgbClr val="1F497D"/>
                </a:solidFill>
                <a:latin typeface="Arial Narrow" panose="020B0606020202030204" pitchFamily="34" charset="0"/>
                <a:ea typeface="Times New Roman" panose="02020603050405020304" pitchFamily="18" charset="0"/>
                <a:cs typeface="Tahoma" panose="020B0604030504040204" pitchFamily="34" charset="0"/>
              </a:rPr>
              <a:t>Dr Kate van Dooren</a:t>
            </a:r>
          </a:p>
          <a:p>
            <a:pPr>
              <a:spcAft>
                <a:spcPts val="0"/>
              </a:spcAft>
            </a:pPr>
            <a:r>
              <a:rPr lang="en-AU" sz="1400" b="1" dirty="0" smtClean="0">
                <a:solidFill>
                  <a:srgbClr val="1F497D"/>
                </a:solidFill>
                <a:latin typeface="Arial Narrow" panose="020B0606020202030204" pitchFamily="34" charset="0"/>
                <a:ea typeface="Times New Roman" panose="02020603050405020304" pitchFamily="18" charset="0"/>
                <a:cs typeface="Tahoma" panose="020B0604030504040204" pitchFamily="34" charset="0"/>
              </a:rPr>
              <a:t>Dr Nick Lennox</a:t>
            </a:r>
          </a:p>
          <a:p>
            <a:pPr>
              <a:spcAft>
                <a:spcPts val="0"/>
              </a:spcAft>
            </a:pPr>
            <a:r>
              <a:rPr lang="en-AU" sz="1400" b="1" dirty="0" smtClean="0">
                <a:solidFill>
                  <a:srgbClr val="1F497D"/>
                </a:solidFill>
                <a:latin typeface="Arial Narrow" panose="020B0606020202030204" pitchFamily="34" charset="0"/>
                <a:ea typeface="Times New Roman" panose="02020603050405020304" pitchFamily="18" charset="0"/>
                <a:cs typeface="Tahoma" panose="020B0604030504040204" pitchFamily="34" charset="0"/>
              </a:rPr>
              <a:t>Ms Lyn McPherson</a:t>
            </a:r>
          </a:p>
          <a:p>
            <a:pPr>
              <a:spcAft>
                <a:spcPts val="0"/>
              </a:spcAft>
            </a:pPr>
            <a:endParaRPr lang="en-AU" sz="1400" b="1" dirty="0" smtClean="0">
              <a:solidFill>
                <a:srgbClr val="1F497D"/>
              </a:solidFill>
              <a:latin typeface="Arial Narrow" panose="020B0606020202030204" pitchFamily="34" charset="0"/>
              <a:ea typeface="Times New Roman" panose="02020603050405020304" pitchFamily="18" charset="0"/>
              <a:cs typeface="Tahoma" panose="020B0604030504040204" pitchFamily="34" charset="0"/>
            </a:endParaRPr>
          </a:p>
          <a:p>
            <a:pPr>
              <a:spcAft>
                <a:spcPts val="0"/>
              </a:spcAft>
            </a:pPr>
            <a:r>
              <a:rPr lang="en-AU" sz="1400" b="1" dirty="0" smtClean="0">
                <a:solidFill>
                  <a:srgbClr val="1F497D"/>
                </a:solidFill>
                <a:latin typeface="Arial Narrow" panose="020B0606020202030204" pitchFamily="34" charset="0"/>
                <a:ea typeface="Times New Roman" panose="02020603050405020304" pitchFamily="18" charset="0"/>
                <a:cs typeface="Tahoma" panose="020B0604030504040204" pitchFamily="34" charset="0"/>
              </a:rPr>
              <a:t>QCIDD </a:t>
            </a:r>
            <a:r>
              <a:rPr lang="en-AU" sz="1400" b="1" dirty="0">
                <a:solidFill>
                  <a:srgbClr val="1F497D"/>
                </a:solidFill>
                <a:latin typeface="Arial Narrow" panose="020B0606020202030204" pitchFamily="34" charset="0"/>
                <a:ea typeface="Times New Roman" panose="02020603050405020304" pitchFamily="18" charset="0"/>
                <a:cs typeface="Tahoma" panose="020B0604030504040204" pitchFamily="34" charset="0"/>
              </a:rPr>
              <a:t>| </a:t>
            </a:r>
            <a:endParaRPr lang="en-AU" sz="1400" b="1" dirty="0" smtClean="0">
              <a:solidFill>
                <a:srgbClr val="1F497D"/>
              </a:solidFill>
              <a:latin typeface="Arial Narrow" panose="020B0606020202030204" pitchFamily="34" charset="0"/>
              <a:ea typeface="Times New Roman" panose="02020603050405020304" pitchFamily="18" charset="0"/>
              <a:cs typeface="Tahoma" panose="020B0604030504040204" pitchFamily="34" charset="0"/>
            </a:endParaRPr>
          </a:p>
          <a:p>
            <a:pPr>
              <a:spcAft>
                <a:spcPts val="0"/>
              </a:spcAft>
            </a:pPr>
            <a:r>
              <a:rPr lang="en-AU" sz="1400" b="1" dirty="0" smtClean="0">
                <a:solidFill>
                  <a:srgbClr val="1F497D"/>
                </a:solidFill>
                <a:latin typeface="Arial Narrow" panose="020B0606020202030204" pitchFamily="34" charset="0"/>
                <a:ea typeface="Times New Roman" panose="02020603050405020304" pitchFamily="18" charset="0"/>
                <a:cs typeface="Tahoma" panose="020B0604030504040204" pitchFamily="34" charset="0"/>
              </a:rPr>
              <a:t>Queensland </a:t>
            </a:r>
            <a:r>
              <a:rPr lang="en-AU" sz="1400" b="1" dirty="0">
                <a:solidFill>
                  <a:srgbClr val="1F497D"/>
                </a:solidFill>
                <a:latin typeface="Arial Narrow" panose="020B0606020202030204" pitchFamily="34" charset="0"/>
                <a:ea typeface="Times New Roman" panose="02020603050405020304" pitchFamily="18" charset="0"/>
                <a:cs typeface="Tahoma" panose="020B0604030504040204" pitchFamily="34" charset="0"/>
              </a:rPr>
              <a:t>Centre </a:t>
            </a:r>
            <a:endParaRPr lang="en-AU" sz="1400" b="1" dirty="0" smtClean="0">
              <a:solidFill>
                <a:srgbClr val="1F497D"/>
              </a:solidFill>
              <a:latin typeface="Arial Narrow" panose="020B0606020202030204" pitchFamily="34" charset="0"/>
              <a:ea typeface="Times New Roman" panose="02020603050405020304" pitchFamily="18" charset="0"/>
              <a:cs typeface="Tahoma" panose="020B0604030504040204" pitchFamily="34" charset="0"/>
            </a:endParaRPr>
          </a:p>
          <a:p>
            <a:pPr>
              <a:spcAft>
                <a:spcPts val="0"/>
              </a:spcAft>
            </a:pPr>
            <a:r>
              <a:rPr lang="en-AU" sz="1400" b="1" dirty="0" smtClean="0">
                <a:solidFill>
                  <a:srgbClr val="1F497D"/>
                </a:solidFill>
                <a:latin typeface="Arial Narrow" panose="020B0606020202030204" pitchFamily="34" charset="0"/>
                <a:ea typeface="Times New Roman" panose="02020603050405020304" pitchFamily="18" charset="0"/>
                <a:cs typeface="Tahoma" panose="020B0604030504040204" pitchFamily="34" charset="0"/>
              </a:rPr>
              <a:t>for </a:t>
            </a:r>
            <a:r>
              <a:rPr lang="en-AU" sz="1400" b="1" dirty="0">
                <a:solidFill>
                  <a:srgbClr val="1F497D"/>
                </a:solidFill>
                <a:latin typeface="Arial Narrow" panose="020B0606020202030204" pitchFamily="34" charset="0"/>
                <a:ea typeface="Times New Roman" panose="02020603050405020304" pitchFamily="18" charset="0"/>
                <a:cs typeface="Tahoma" panose="020B0604030504040204" pitchFamily="34" charset="0"/>
              </a:rPr>
              <a:t>Intellectual and </a:t>
            </a:r>
            <a:endParaRPr lang="en-AU" sz="1400" b="1" dirty="0" smtClean="0">
              <a:solidFill>
                <a:srgbClr val="1F497D"/>
              </a:solidFill>
              <a:latin typeface="Arial Narrow" panose="020B0606020202030204" pitchFamily="34" charset="0"/>
              <a:ea typeface="Times New Roman" panose="02020603050405020304" pitchFamily="18" charset="0"/>
              <a:cs typeface="Tahoma" panose="020B0604030504040204" pitchFamily="34" charset="0"/>
            </a:endParaRPr>
          </a:p>
          <a:p>
            <a:pPr>
              <a:spcAft>
                <a:spcPts val="0"/>
              </a:spcAft>
            </a:pPr>
            <a:r>
              <a:rPr lang="en-AU" sz="1400" b="1" dirty="0" smtClean="0">
                <a:solidFill>
                  <a:srgbClr val="1F497D"/>
                </a:solidFill>
                <a:latin typeface="Arial Narrow" panose="020B0606020202030204" pitchFamily="34" charset="0"/>
                <a:ea typeface="Times New Roman" panose="02020603050405020304" pitchFamily="18" charset="0"/>
                <a:cs typeface="Tahoma" panose="020B0604030504040204" pitchFamily="34" charset="0"/>
              </a:rPr>
              <a:t>Developmental Disability, The University of Queensland</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5443" y="0"/>
            <a:ext cx="2286000" cy="12964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5971" y="1389105"/>
            <a:ext cx="4536504" cy="3018837"/>
          </a:xfrm>
          <a:prstGeom prst="rect">
            <a:avLst/>
          </a:prstGeom>
        </p:spPr>
      </p:pic>
      <p:cxnSp>
        <p:nvCxnSpPr>
          <p:cNvPr id="9" name="Straight Arrow Connector 8"/>
          <p:cNvCxnSpPr/>
          <p:nvPr/>
        </p:nvCxnSpPr>
        <p:spPr>
          <a:xfrm>
            <a:off x="1619672" y="4436475"/>
            <a:ext cx="28083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932040" y="4436475"/>
            <a:ext cx="195043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28615" y="4558512"/>
            <a:ext cx="2684223" cy="923330"/>
          </a:xfrm>
          <a:prstGeom prst="rect">
            <a:avLst/>
          </a:prstGeom>
          <a:noFill/>
        </p:spPr>
        <p:txBody>
          <a:bodyPr wrap="square" rtlCol="0">
            <a:spAutoFit/>
          </a:bodyPr>
          <a:lstStyle/>
          <a:p>
            <a:r>
              <a:rPr lang="en-AU" dirty="0" smtClean="0"/>
              <a:t>n=74 </a:t>
            </a:r>
            <a:endParaRPr lang="en-AU" dirty="0"/>
          </a:p>
          <a:p>
            <a:r>
              <a:rPr lang="en-AU" dirty="0" smtClean="0"/>
              <a:t>Parents of children and adolescents with Autism</a:t>
            </a:r>
            <a:endParaRPr lang="en-AU" dirty="0"/>
          </a:p>
        </p:txBody>
      </p:sp>
      <p:sp>
        <p:nvSpPr>
          <p:cNvPr id="13" name="TextBox 12"/>
          <p:cNvSpPr txBox="1"/>
          <p:nvPr/>
        </p:nvSpPr>
        <p:spPr>
          <a:xfrm>
            <a:off x="5076056" y="4540984"/>
            <a:ext cx="2350655" cy="646331"/>
          </a:xfrm>
          <a:prstGeom prst="rect">
            <a:avLst/>
          </a:prstGeom>
          <a:noFill/>
        </p:spPr>
        <p:txBody>
          <a:bodyPr wrap="square" rtlCol="0">
            <a:spAutoFit/>
          </a:bodyPr>
          <a:lstStyle/>
          <a:p>
            <a:r>
              <a:rPr lang="en-AU" dirty="0" smtClean="0"/>
              <a:t>Target at least 30 adults with ASC</a:t>
            </a:r>
            <a:endParaRPr lang="en-AU" dirty="0"/>
          </a:p>
        </p:txBody>
      </p:sp>
      <p:sp>
        <p:nvSpPr>
          <p:cNvPr id="14" name="TextBox 13"/>
          <p:cNvSpPr txBox="1"/>
          <p:nvPr/>
        </p:nvSpPr>
        <p:spPr>
          <a:xfrm>
            <a:off x="127654" y="5698818"/>
            <a:ext cx="7776864" cy="707886"/>
          </a:xfrm>
          <a:prstGeom prst="rect">
            <a:avLst/>
          </a:prstGeom>
          <a:noFill/>
        </p:spPr>
        <p:txBody>
          <a:bodyPr wrap="square" rtlCol="0">
            <a:spAutoFit/>
          </a:bodyPr>
          <a:lstStyle/>
          <a:p>
            <a:pPr marL="285750" indent="-285750" algn="ctr">
              <a:buFont typeface="Wingdings" panose="05000000000000000000" pitchFamily="2" charset="2"/>
              <a:buChar char="µ"/>
            </a:pPr>
            <a:r>
              <a:rPr lang="en-AU" b="1" dirty="0" smtClean="0">
                <a:solidFill>
                  <a:srgbClr val="0070C0"/>
                </a:solidFill>
              </a:rPr>
              <a:t>On</a:t>
            </a:r>
            <a:r>
              <a:rPr lang="en-AU" sz="2000" b="1" dirty="0" smtClean="0">
                <a:solidFill>
                  <a:srgbClr val="0070C0"/>
                </a:solidFill>
              </a:rPr>
              <a:t>line Survey </a:t>
            </a:r>
            <a:r>
              <a:rPr lang="en-AU" sz="2000" b="1" dirty="0" smtClean="0">
                <a:solidFill>
                  <a:srgbClr val="0070C0"/>
                </a:solidFill>
              </a:rPr>
              <a:t>(x2) of </a:t>
            </a:r>
            <a:r>
              <a:rPr lang="en-AU" sz="2000" b="1" dirty="0" smtClean="0">
                <a:solidFill>
                  <a:srgbClr val="0070C0"/>
                </a:solidFill>
              </a:rPr>
              <a:t>Oral and Dental Health Needs and Barriers of </a:t>
            </a:r>
          </a:p>
          <a:p>
            <a:pPr algn="ctr"/>
            <a:r>
              <a:rPr lang="en-AU" sz="2000" b="1" dirty="0" smtClean="0">
                <a:solidFill>
                  <a:srgbClr val="0070C0"/>
                </a:solidFill>
              </a:rPr>
              <a:t>People with Autism </a:t>
            </a:r>
            <a:endParaRPr lang="en-AU" sz="2000" b="1" dirty="0">
              <a:solidFill>
                <a:srgbClr val="0070C0"/>
              </a:solidFill>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244"/>
            <a:ext cx="1403648" cy="1340767"/>
          </a:xfrm>
          <a:prstGeom prst="rect">
            <a:avLst/>
          </a:prstGeom>
        </p:spPr>
      </p:pic>
    </p:spTree>
    <p:extLst>
      <p:ext uri="{BB962C8B-B14F-4D97-AF65-F5344CB8AC3E}">
        <p14:creationId xmlns:p14="http://schemas.microsoft.com/office/powerpoint/2010/main" val="3550217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Future Plans = Innovation</a:t>
            </a:r>
            <a:endParaRPr lang="en-AU" b="1"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9712" y="2818795"/>
            <a:ext cx="5433090" cy="4074818"/>
          </a:xfrm>
        </p:spPr>
      </p:pic>
      <p:sp>
        <p:nvSpPr>
          <p:cNvPr id="10" name="TextBox 9"/>
          <p:cNvSpPr txBox="1"/>
          <p:nvPr/>
        </p:nvSpPr>
        <p:spPr>
          <a:xfrm>
            <a:off x="429749" y="1556792"/>
            <a:ext cx="8686800" cy="1384995"/>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To develop an interactive ‘virtual’ educational iPad App addressing the needs of dental patients with autism </a:t>
            </a:r>
          </a:p>
          <a:p>
            <a:r>
              <a:rPr lang="en-AU" sz="2800" dirty="0"/>
              <a:t>	</a:t>
            </a:r>
            <a:r>
              <a:rPr lang="en-AU" sz="2800" dirty="0" smtClean="0"/>
              <a:t>	    </a:t>
            </a:r>
            <a:endParaRPr lang="en-AU" sz="2800" dirty="0"/>
          </a:p>
        </p:txBody>
      </p:sp>
    </p:spTree>
    <p:extLst>
      <p:ext uri="{BB962C8B-B14F-4D97-AF65-F5344CB8AC3E}">
        <p14:creationId xmlns:p14="http://schemas.microsoft.com/office/powerpoint/2010/main" val="447266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02" y="197768"/>
            <a:ext cx="8229600" cy="1143000"/>
          </a:xfrm>
        </p:spPr>
        <p:txBody>
          <a:bodyPr/>
          <a:lstStyle/>
          <a:p>
            <a:r>
              <a:rPr lang="en-AU" b="1" dirty="0" smtClean="0"/>
              <a:t>iPad App Innovation</a:t>
            </a:r>
            <a:endParaRPr lang="en-AU" b="1"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 y="1556792"/>
            <a:ext cx="8686800" cy="5016758"/>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Target: children with autism aged 3-8 and parents</a:t>
            </a:r>
          </a:p>
          <a:p>
            <a:pPr marL="285750" indent="-285750">
              <a:buFont typeface="Arial" panose="020B0604020202020204" pitchFamily="34" charset="0"/>
              <a:buChar char="•"/>
            </a:pPr>
            <a:r>
              <a:rPr lang="en-AU" sz="3200" dirty="0" smtClean="0"/>
              <a:t>iPad App will include educational modules:</a:t>
            </a:r>
          </a:p>
          <a:p>
            <a:pPr marL="285750" indent="-285750">
              <a:buFont typeface="Arial" panose="020B0604020202020204" pitchFamily="34" charset="0"/>
              <a:buChar char="•"/>
            </a:pPr>
            <a:endParaRPr lang="en-AU" sz="3200" dirty="0" smtClean="0"/>
          </a:p>
          <a:p>
            <a:pPr marL="514350" indent="-514350">
              <a:buAutoNum type="arabicParenR"/>
            </a:pPr>
            <a:r>
              <a:rPr lang="en-AU" sz="3200" dirty="0" smtClean="0"/>
              <a:t>Combining dental education, oral health promotion and sensory profiling</a:t>
            </a:r>
          </a:p>
          <a:p>
            <a:endParaRPr lang="en-AU" sz="3200" dirty="0" smtClean="0"/>
          </a:p>
          <a:p>
            <a:r>
              <a:rPr lang="en-AU" sz="3200" dirty="0" smtClean="0"/>
              <a:t>2)  Virtual dental landscape using principles of </a:t>
            </a:r>
          </a:p>
          <a:p>
            <a:r>
              <a:rPr lang="en-AU" sz="3200" dirty="0"/>
              <a:t> </a:t>
            </a:r>
            <a:r>
              <a:rPr lang="en-AU" sz="3200" dirty="0" smtClean="0"/>
              <a:t>     desensitisation to tailor to children’s needs</a:t>
            </a:r>
          </a:p>
          <a:p>
            <a:endParaRPr lang="en-AU" sz="3200" dirty="0" smtClean="0"/>
          </a:p>
          <a:p>
            <a:r>
              <a:rPr lang="en-AU" sz="3200" dirty="0" smtClean="0"/>
              <a:t>3)</a:t>
            </a:r>
            <a:r>
              <a:rPr lang="en-AU" sz="3200" dirty="0"/>
              <a:t> </a:t>
            </a:r>
            <a:r>
              <a:rPr lang="en-AU" sz="3200" dirty="0" smtClean="0"/>
              <a:t> Social stories – context specific </a:t>
            </a:r>
            <a:endParaRPr lang="en-AU"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9037" y="-27510"/>
            <a:ext cx="1944963" cy="136827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593" y="5510778"/>
            <a:ext cx="1943093" cy="134722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663"/>
            <a:ext cx="1577208" cy="1367787"/>
          </a:xfrm>
          <a:prstGeom prst="rect">
            <a:avLst/>
          </a:prstGeom>
        </p:spPr>
      </p:pic>
    </p:spTree>
    <p:extLst>
      <p:ext uri="{BB962C8B-B14F-4D97-AF65-F5344CB8AC3E}">
        <p14:creationId xmlns:p14="http://schemas.microsoft.com/office/powerpoint/2010/main" val="2210549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65191"/>
            <a:ext cx="9249353" cy="1143000"/>
          </a:xfrm>
        </p:spPr>
        <p:txBody>
          <a:bodyPr>
            <a:normAutofit fontScale="90000"/>
          </a:bodyPr>
          <a:lstStyle/>
          <a:p>
            <a:r>
              <a:rPr lang="en-AU" b="1" dirty="0" smtClean="0"/>
              <a:t>Innovation = potential to make a difference!</a:t>
            </a:r>
            <a:endParaRPr lang="en-AU" b="1"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1340768"/>
            <a:ext cx="8686800" cy="8463855"/>
          </a:xfrm>
          <a:prstGeom prst="rect">
            <a:avLst/>
          </a:prstGeom>
          <a:noFill/>
        </p:spPr>
        <p:txBody>
          <a:bodyPr wrap="square" rtlCol="0">
            <a:spAutoFit/>
          </a:bodyPr>
          <a:lstStyle/>
          <a:p>
            <a:pPr marL="285750" indent="-285750">
              <a:buFont typeface="Arial" panose="020B0604020202020204" pitchFamily="34" charset="0"/>
              <a:buChar char="•"/>
            </a:pPr>
            <a:r>
              <a:rPr lang="en-AU" sz="3200" dirty="0" smtClean="0"/>
              <a:t>iPad = a highly accessible platform to create…</a:t>
            </a:r>
          </a:p>
          <a:p>
            <a:pPr marL="914400" lvl="1" indent="-457200">
              <a:buFont typeface="Wingdings" panose="05000000000000000000" pitchFamily="2" charset="2"/>
              <a:buChar char="Ø"/>
            </a:pPr>
            <a:r>
              <a:rPr lang="en-AU" sz="3200" dirty="0" smtClean="0"/>
              <a:t>Awareness</a:t>
            </a:r>
          </a:p>
          <a:p>
            <a:pPr marL="1371600" lvl="2" indent="-457200">
              <a:buFont typeface="Wingdings" panose="05000000000000000000" pitchFamily="2" charset="2"/>
              <a:buChar char="Ø"/>
            </a:pPr>
            <a:r>
              <a:rPr lang="en-AU" sz="3200" dirty="0" smtClean="0"/>
              <a:t>Education</a:t>
            </a:r>
          </a:p>
          <a:p>
            <a:pPr marL="1828800" lvl="3" indent="-457200">
              <a:buFont typeface="Wingdings" panose="05000000000000000000" pitchFamily="2" charset="2"/>
              <a:buChar char="Ø"/>
            </a:pPr>
            <a:r>
              <a:rPr lang="en-AU" sz="3200" dirty="0" smtClean="0"/>
              <a:t>Give skills and empower</a:t>
            </a:r>
          </a:p>
          <a:p>
            <a:pPr marL="2286000" lvl="4" indent="-457200">
              <a:buFont typeface="Wingdings" panose="05000000000000000000" pitchFamily="2" charset="2"/>
              <a:buChar char="Ø"/>
            </a:pPr>
            <a:r>
              <a:rPr lang="en-AU" sz="3200" dirty="0" smtClean="0"/>
              <a:t>Prepare and anticipate</a:t>
            </a:r>
          </a:p>
          <a:p>
            <a:pPr marL="2743200" lvl="5" indent="-457200">
              <a:buFont typeface="Wingdings" panose="05000000000000000000" pitchFamily="2" charset="2"/>
              <a:buChar char="Ø"/>
            </a:pPr>
            <a:r>
              <a:rPr lang="en-AU" sz="3200" dirty="0"/>
              <a:t>Seek dental services </a:t>
            </a:r>
            <a:endParaRPr lang="en-AU" sz="3200" dirty="0" smtClean="0"/>
          </a:p>
          <a:p>
            <a:pPr marL="3200400" lvl="6" indent="-457200">
              <a:buFont typeface="Wingdings" panose="05000000000000000000" pitchFamily="2" charset="2"/>
              <a:buChar char="Ø"/>
            </a:pPr>
            <a:r>
              <a:rPr lang="en-AU" sz="3200" dirty="0" smtClean="0"/>
              <a:t>Improve dental experience</a:t>
            </a:r>
          </a:p>
          <a:p>
            <a:pPr marL="3657600" lvl="7" indent="-457200">
              <a:buFont typeface="Wingdings" panose="05000000000000000000" pitchFamily="2" charset="2"/>
              <a:buChar char="Ø"/>
            </a:pPr>
            <a:r>
              <a:rPr lang="en-AU" sz="3200" dirty="0" smtClean="0"/>
              <a:t>Encourage continuing dental care across the lifespan</a:t>
            </a:r>
          </a:p>
          <a:p>
            <a:pPr marL="3200400" lvl="6" indent="-457200">
              <a:buFont typeface="Wingdings" panose="05000000000000000000" pitchFamily="2" charset="2"/>
              <a:buChar char="Ø"/>
            </a:pPr>
            <a:endParaRPr lang="en-AU" sz="3200" dirty="0" smtClean="0"/>
          </a:p>
          <a:p>
            <a:pPr marL="3200400" lvl="6" indent="-457200">
              <a:buFont typeface="Wingdings" panose="05000000000000000000" pitchFamily="2" charset="2"/>
              <a:buChar char="Ø"/>
            </a:pPr>
            <a:endParaRPr lang="en-AU" sz="3200" dirty="0" smtClean="0"/>
          </a:p>
          <a:p>
            <a:pPr marL="2743200" lvl="5" indent="-457200">
              <a:buFont typeface="Wingdings" panose="05000000000000000000" pitchFamily="2" charset="2"/>
              <a:buChar char="Ø"/>
            </a:pPr>
            <a:endParaRPr lang="en-AU" sz="3200" dirty="0" smtClean="0"/>
          </a:p>
          <a:p>
            <a:pPr marL="1828800" lvl="3" indent="-457200">
              <a:buFont typeface="Wingdings" panose="05000000000000000000" pitchFamily="2" charset="2"/>
              <a:buChar char="Ø"/>
            </a:pPr>
            <a:endParaRPr lang="en-AU" sz="3200" dirty="0" smtClean="0"/>
          </a:p>
          <a:p>
            <a:pPr marL="1828800" lvl="3" indent="-457200">
              <a:buFont typeface="Wingdings" panose="05000000000000000000" pitchFamily="2" charset="2"/>
              <a:buChar char="Ø"/>
            </a:pPr>
            <a:endParaRPr lang="en-AU" sz="3200" dirty="0" smtClean="0"/>
          </a:p>
          <a:p>
            <a:r>
              <a:rPr lang="en-AU" sz="3200" dirty="0" smtClean="0"/>
              <a:t>	</a:t>
            </a:r>
          </a:p>
          <a:p>
            <a:endParaRPr lang="en-AU" sz="3200" dirty="0"/>
          </a:p>
          <a:p>
            <a:endParaRPr lang="en-AU" sz="3200" dirty="0" smtClean="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 y="3351446"/>
            <a:ext cx="1617576" cy="120583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36384"/>
            <a:ext cx="1619672" cy="107391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10298"/>
            <a:ext cx="1619672" cy="124770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672" y="5603604"/>
            <a:ext cx="1944216" cy="1254396"/>
          </a:xfrm>
          <a:prstGeom prst="rect">
            <a:avLst/>
          </a:prstGeom>
        </p:spPr>
      </p:pic>
    </p:spTree>
    <p:extLst>
      <p:ext uri="{BB962C8B-B14F-4D97-AF65-F5344CB8AC3E}">
        <p14:creationId xmlns:p14="http://schemas.microsoft.com/office/powerpoint/2010/main" val="4142485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507288" cy="5107706"/>
          </a:xfrm>
        </p:spPr>
        <p:txBody>
          <a:bodyPr>
            <a:normAutofit fontScale="92500" lnSpcReduction="20000"/>
          </a:bodyPr>
          <a:lstStyle/>
          <a:p>
            <a:r>
              <a:rPr lang="en-AU" sz="2800" i="1" dirty="0" smtClean="0"/>
              <a:t>“Thank </a:t>
            </a:r>
            <a:r>
              <a:rPr lang="en-AU" sz="2800" i="1" dirty="0"/>
              <a:t>you for conducting this research</a:t>
            </a:r>
            <a:r>
              <a:rPr lang="en-AU" sz="2800" i="1" dirty="0" smtClean="0"/>
              <a:t>! </a:t>
            </a:r>
            <a:r>
              <a:rPr lang="en-AU" sz="2800" i="1" dirty="0"/>
              <a:t>I pray that there is an excellent outcome for autistic people's ability to access relevant dental health experiences in the future.  We were </a:t>
            </a:r>
            <a:r>
              <a:rPr lang="en-AU" sz="2800" b="1" i="1" dirty="0"/>
              <a:t>literally in dental 'limbo' for nearly 10 years with no hope of seeing a dentist due to our earlier </a:t>
            </a:r>
            <a:r>
              <a:rPr lang="en-AU" sz="2800" b="1" i="1" dirty="0" smtClean="0"/>
              <a:t>negative experiences </a:t>
            </a:r>
            <a:r>
              <a:rPr lang="en-AU" sz="2800" b="1" i="1" dirty="0"/>
              <a:t>with </a:t>
            </a:r>
            <a:r>
              <a:rPr lang="en-AU" sz="2800" b="1" i="1" dirty="0" smtClean="0"/>
              <a:t>dentists…many </a:t>
            </a:r>
            <a:r>
              <a:rPr lang="en-AU" sz="2800" b="1" i="1" dirty="0"/>
              <a:t>dentists.  It's taken me years to help my children be able to successfully see the dentist </a:t>
            </a:r>
            <a:r>
              <a:rPr lang="en-AU" sz="2800" i="1" dirty="0" smtClean="0"/>
              <a:t>in October 2014 and </a:t>
            </a:r>
            <a:r>
              <a:rPr lang="en-AU" sz="2800" i="1" dirty="0"/>
              <a:t>we are </a:t>
            </a:r>
            <a:r>
              <a:rPr lang="en-AU" sz="2800" b="1" i="1" dirty="0"/>
              <a:t>currently working with a psych AND our dentist to continue to support both our children to have a pleasant experience</a:t>
            </a:r>
            <a:r>
              <a:rPr lang="en-AU" sz="2800" i="1" dirty="0"/>
              <a:t>, as we have YEARS ahead of us of orthodontic treatments for both of them.  </a:t>
            </a:r>
            <a:r>
              <a:rPr lang="en-AU" sz="2800" i="1" dirty="0" smtClean="0"/>
              <a:t>Thank </a:t>
            </a:r>
            <a:r>
              <a:rPr lang="en-AU" sz="2800" i="1" dirty="0"/>
              <a:t>you for seeing dental therapy as a burden for families with ASD children and seeking a solution for us! </a:t>
            </a:r>
            <a:r>
              <a:rPr lang="en-AU" sz="2800" i="1" dirty="0" smtClean="0"/>
              <a:t>:-)”</a:t>
            </a:r>
          </a:p>
          <a:p>
            <a:pPr marL="0" indent="0">
              <a:buNone/>
            </a:pPr>
            <a:r>
              <a:rPr lang="en-AU" sz="2800" i="1" dirty="0" smtClean="0"/>
              <a:t>    </a:t>
            </a:r>
            <a:r>
              <a:rPr lang="en-AU" sz="2200" i="1" dirty="0" smtClean="0"/>
              <a:t>(Mother of two boys with autism)</a:t>
            </a:r>
            <a:endParaRPr lang="en-AU" sz="2200" i="1" dirty="0"/>
          </a:p>
        </p:txBody>
      </p:sp>
      <p:sp>
        <p:nvSpPr>
          <p:cNvPr id="4" name="Title 1"/>
          <p:cNvSpPr>
            <a:spLocks noGrp="1"/>
          </p:cNvSpPr>
          <p:nvPr>
            <p:ph type="title"/>
          </p:nvPr>
        </p:nvSpPr>
        <p:spPr/>
        <p:txBody>
          <a:bodyPr/>
          <a:lstStyle/>
          <a:p>
            <a:r>
              <a:rPr lang="en-AU" b="1" dirty="0" smtClean="0"/>
              <a:t>Final (Parent) Comment…</a:t>
            </a:r>
            <a:endParaRPr lang="en-AU"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224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1036" y="274638"/>
            <a:ext cx="4541214" cy="1916235"/>
          </a:xfr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036" y="2492897"/>
            <a:ext cx="4522372" cy="3024336"/>
          </a:xfrm>
          <a:prstGeom prst="rect">
            <a:avLst/>
          </a:prstGeom>
        </p:spPr>
      </p:pic>
    </p:spTree>
    <p:extLst>
      <p:ext uri="{BB962C8B-B14F-4D97-AF65-F5344CB8AC3E}">
        <p14:creationId xmlns:p14="http://schemas.microsoft.com/office/powerpoint/2010/main" val="4208723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1827" y="164457"/>
            <a:ext cx="8229600" cy="1143000"/>
          </a:xfrm>
        </p:spPr>
        <p:txBody>
          <a:bodyPr/>
          <a:lstStyle/>
          <a:p>
            <a:r>
              <a:rPr lang="en-AU" altLang="en-US" b="1" dirty="0" smtClean="0">
                <a:solidFill>
                  <a:srgbClr val="0070C0"/>
                </a:solidFill>
                <a:latin typeface="Arial Narrow" pitchFamily="34" charset="0"/>
              </a:rPr>
              <a:t>Acknowledgements</a:t>
            </a:r>
          </a:p>
        </p:txBody>
      </p:sp>
      <p:cxnSp>
        <p:nvCxnSpPr>
          <p:cNvPr id="3" name="Straight Connector 2"/>
          <p:cNvCxnSpPr/>
          <p:nvPr/>
        </p:nvCxnSpPr>
        <p:spPr>
          <a:xfrm>
            <a:off x="4627" y="1397264"/>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9700" name="Picture 5" descr="family-silhouette-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 y="138562"/>
            <a:ext cx="118762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
          <p:cNvSpPr txBox="1">
            <a:spLocks noChangeArrowheads="1"/>
          </p:cNvSpPr>
          <p:nvPr/>
        </p:nvSpPr>
        <p:spPr bwMode="auto">
          <a:xfrm>
            <a:off x="2053390" y="2018457"/>
            <a:ext cx="4033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AU" altLang="en-US" dirty="0"/>
          </a:p>
        </p:txBody>
      </p:sp>
      <p:pic>
        <p:nvPicPr>
          <p:cNvPr id="29704" name="Picture 8" descr="C:\Users\jgranich\AppData\Local\Microsoft\Windows\Temporary Internet Files\Content.IE5\SWSKGLXZ\MC90038364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5114" y="97367"/>
            <a:ext cx="936625"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AutoShape 12" descr="data:image/jpeg;base64,/9j/4AAQSkZJRgABAQAAAQABAAD/2wCEAAkGBhASERUTEhQSEhUWEhUYGRQVEhQbIBwWFBQVFBwSFh4XHCYeGR0jGhUVKzggJCw1LDAsFyA9NTAqNSYrLCkBCQoKDQsNGQ4OGjYkHiQsNDU0KSwpLDQqNDQvLCksKSwsLCwsNCwpLDQ0KSwsLCwsKSk0KSwsLCksKSksKSkpKf/AABEIAFAAUAMBIgACEQEDEQH/xAAbAAACAgMBAAAAAAAAAAAAAAAFBgMEAAIHAf/EADIQAAIBAgQFAgMIAwEAAAAAAAECAAMRBBIhQQUGMVFhIoETcaEyQlJiscHR8SOR8Af/xAAaAQACAwEBAAAAAAAAAAAAAAADBQIEBgEA/8QAHxEAAgICAwEBAQAAAAAAAAAAAAECAxESBCExQXEF/9oADAMBAAIRAxEAPwDlgE9ntpgEtlQy0mw+ELkWsLkDXzNEHT5zWtVW4N19J1Vex3030gbLNekFhXsskmIRV6Zib2tpvoJCuvgjqNLzR3BqekMq9SCdPBHvI2rEasLaW0LDb7VxAq2S9COomImZZFhK17g9iQxbt3ElRwe3t5liE1L9AyhqjUiayQrNSIQgSzelTuf1J2A6mZlm4B+n/X8SM24xbRKKzJIvcM4a+IrfDQAgAtmB+6Pp6p0HAf8AneFNNcyZWIF9d+39T3k/hNOnSXKNSAzN3J/j9o8ULWGkRWWuUujQ0UqMe0JjcgYSmpVUPzLE/rAvEuWKIUqF07aTpmIIt0izxNM0FtIO4xx4crxfLGQMy2JU7jbveAwjq9yOwPToehFp0Di1hfsevy/uI3Eit1AuWVibk2Fjawl6ix+irk1qJMacjZJeSncAzRqMc46FOTREk9EWI0vfTff5TESWKBKkMOoIP+j0nJx2i0di8NM6NyziglFAQWso6eDGfAcbw9XRW1vax7xT4Zg2akgouUBtdxa+U+oqvbUkX8SfB8s/DqGoatR9SbsenZe5HmZxxw2aeLbSGHjXHaOHS7dfw3iw/FjVXPkCjYEi5He3WScx0lq4pc17Kg00+8bTzGcpYepUNTLY5APtnbcTyw/SclL4KmKq5ix+cVMTw5mJstl1ObXQ7dPMeeP4RaKqq6k9Se8X8OrHTYki3m4IP6ydTafRXnWpLMiLDUP8a6fdEypRhU0PEgqUZo0uuzNN9gxFllKcjpLLdJJ04OnJmIHwgPwnL9SR9CIyY6sAoGurAE26XidyvVsSvkN+xhutiWUm4qFc3XL9B3me5MNL5I1PDs2oiCuZOIpTrWzXuosApa/g/wAw7S4gr0lYgoxUXHtBGK4dSQmp8CrmO5yAe3qmvCHqu5JQrT6Ldh19usE/Cy216gVzK+cH8pEA8Irg1AliTcMdNjex+kP821lBZV3FvcEylyvlBqA2B9Fjcaix0Gve8PxIqVqTF/Mk41ywXKlCU61KG6tOD8Sk0TM2LdFZfw6SrRWX6IkESfpewjFWDDaNXDuJrUBV9hrFfDKSQACSdhJcdiPh4kYcellohie7sblfZSsXc+ENVJ+jP+fZNT1Xg2VcBRAzEA32LXgHj/HAq2Q22FoDx9fE7Np4EFsjt9q5inr4OHZt1gzEYk1Gubn+ZQ41gC6HuNR7QrQwZvCdHhIqEIdFNy5/Iou3ueg8tOKTUlqRaWjyV+UhVXDIKpZrjMLnorZSBrtr9YSxAjInBwqksAL5Bl09OYghQPChdIDo4BqiOVObI7IdPw23GxuNY8o5CxrMQW1fYn//2Q=="/>
          <p:cNvSpPr>
            <a:spLocks noChangeAspect="1" noChangeArrowheads="1"/>
          </p:cNvSpPr>
          <p:nvPr/>
        </p:nvSpPr>
        <p:spPr bwMode="auto">
          <a:xfrm>
            <a:off x="52388" y="-182033"/>
            <a:ext cx="76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AU" altLang="en-US" dirty="0"/>
          </a:p>
        </p:txBody>
      </p:sp>
      <p:sp>
        <p:nvSpPr>
          <p:cNvPr id="29708" name="AutoShape 14" descr="data:image/jpeg;base64,/9j/4AAQSkZJRgABAQAAAQABAAD/2wCEAAkGBhASERUTEhQSEhUWEhUYGRQVEhQbIBwWFBQVFBwSFh4XHCYeGR0jGhUVKzggJCw1LDAsFyA9NTAqNSYrLCkBCQoKDQsNGQ4OGjYkHiQsNDU0KSwpLDQqNDQvLCksKSwsLCwsNCwpLDQ0KSwsLCwsKSk0KSwsLCksKSksKSkpKf/AABEIAFAAUAMBIgACEQEDEQH/xAAbAAACAgMBAAAAAAAAAAAAAAAFBgMEAAIHAf/EADIQAAIBAgQFAgMIAwEAAAAAAAECAAMRBBIhQQUGMVFhIoETcaEyQlJiscHR8SOR8Af/xAAaAQACAwEBAAAAAAAAAAAAAAADBQIEBgEA/8QAHxEAAgICAwEBAQAAAAAAAAAAAAECAxESBCExQXEF/9oADAMBAAIRAxEAPwDlgE9ntpgEtlQy0mw+ELkWsLkDXzNEHT5zWtVW4N19J1Vex3030gbLNekFhXsskmIRV6Zib2tpvoJCuvgjqNLzR3BqekMq9SCdPBHvI2rEasLaW0LDb7VxAq2S9COomImZZFhK17g9iQxbt3ElRwe3t5liE1L9AyhqjUiayQrNSIQgSzelTuf1J2A6mZlm4B+n/X8SM24xbRKKzJIvcM4a+IrfDQAgAtmB+6Pp6p0HAf8AneFNNcyZWIF9d+39T3k/hNOnSXKNSAzN3J/j9o8ULWGkRWWuUujQ0UqMe0JjcgYSmpVUPzLE/rAvEuWKIUqF07aTpmIIt0izxNM0FtIO4xx4crxfLGQMy2JU7jbveAwjq9yOwPToehFp0Di1hfsevy/uI3Eit1AuWVibk2Fjawl6ix+irk1qJMacjZJeSncAzRqMc46FOTREk9EWI0vfTff5TESWKBKkMOoIP+j0nJx2i0di8NM6NyziglFAQWso6eDGfAcbw9XRW1vax7xT4Zg2akgouUBtdxa+U+oqvbUkX8SfB8s/DqGoatR9SbsenZe5HmZxxw2aeLbSGHjXHaOHS7dfw3iw/FjVXPkCjYEi5He3WScx0lq4pc17Kg00+8bTzGcpYepUNTLY5APtnbcTyw/SclL4KmKq5ix+cVMTw5mJstl1ObXQ7dPMeeP4RaKqq6k9Se8X8OrHTYki3m4IP6ydTafRXnWpLMiLDUP8a6fdEypRhU0PEgqUZo0uuzNN9gxFllKcjpLLdJJ04OnJmIHwgPwnL9SR9CIyY6sAoGurAE26XidyvVsSvkN+xhutiWUm4qFc3XL9B3me5MNL5I1PDs2oiCuZOIpTrWzXuosApa/g/wAw7S4gr0lYgoxUXHtBGK4dSQmp8CrmO5yAe3qmvCHqu5JQrT6Ldh19usE/Cy216gVzK+cH8pEA8Irg1AliTcMdNjex+kP821lBZV3FvcEylyvlBqA2B9Fjcaix0Gve8PxIqVqTF/Mk41ywXKlCU61KG6tOD8Sk0TM2LdFZfw6SrRWX6IkESfpewjFWDDaNXDuJrUBV9hrFfDKSQACSdhJcdiPh4kYcellohie7sblfZSsXc+ENVJ+jP+fZNT1Xg2VcBRAzEA32LXgHj/HAq2Q22FoDx9fE7Np4EFsjt9q5inr4OHZt1gzEYk1Gubn+ZQ41gC6HuNR7QrQwZvCdHhIqEIdFNy5/Iou3ueg8tOKTUlqRaWjyV+UhVXDIKpZrjMLnorZSBrtr9YSxAjInBwqksAL5Bl09OYghQPChdIDo4BqiOVObI7IdPw23GxuNY8o5CxrMQW1fYn//2Q=="/>
          <p:cNvSpPr>
            <a:spLocks noChangeAspect="1" noChangeArrowheads="1"/>
          </p:cNvSpPr>
          <p:nvPr/>
        </p:nvSpPr>
        <p:spPr bwMode="auto">
          <a:xfrm>
            <a:off x="204788" y="21167"/>
            <a:ext cx="76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AU" altLang="en-US" dirty="0"/>
          </a:p>
        </p:txBody>
      </p:sp>
      <p:sp>
        <p:nvSpPr>
          <p:cNvPr id="29710" name="AutoShape 18" descr="data:image/jpeg;base64,/9j/4AAQSkZJRgABAQAAAQABAAD/2wCEAAkGBwgHBgkIBwgKCgkLDRYPDQwMDRsUFRAWIB0iIiAdHx8kKDQsJCYxJx8fLT0tMTU3Ojo6Iys/RD84QzQ5OjcBCgoKDQwNGg8PGjclHyU3Nzc3Nzc3Nzc3Nzc3Nzc3Nzc3Nzc3Nzc3Nzc3Nzc3Nzc3Nzc3Nzc3Nzc3Nzc3Nzc3N//AABEIAGYARAMBIgACEQEDEQH/xAAbAAABBQEBAAAAAAAAAAAAAAAGAAMEBQcCAf/EADUQAAIBAwIEAwYFAwUAAAAAAAECAwAEEQUSBiExQRMiUUJhcZGhsRQygcHwBxXxJTNSU3L/xAAZAQACAwEAAAAAAAAAAAAAAAADBAECBQD/xAAmEQADAAICAAUEAwAAAAAAAAAAAQIDERIxBBMhUWEiI0GRFEKB/9oADAMBAAIRAxEAPwCk1mP/AEn4c6hcOZN/FuHPFW2rDdo5x6fvUPh6zlfU4TGjP5cnA6UfEvtt/BTI9ZKXyS9QhRb3f7Wf3qdh3uYjz2iicaXY2kgedEe5PM7sMEH2zTskcUrbvAZU7ZA50lk+q+SGfM+1MezArjK2eSSzeGNnA5HaM1Q3EMsUgR0Zc9NwxWlxSI0xiIDlTlVJH+ak3NhDOscTqMk4K7enKrK9MF/XQ3oKkaVBnsBWb/1AkZdddQxxgcs8q1uPTHsbTw1O5E+goE4isLe61d/GUEkDnXZGlG2QlukjPJZGDfpSo0/sdofYHypUovExob8uiwFsJbB45FzgHlUrR2j0uxacgbwM4z1PYfADn/miRNP0LaVF2uD189BepOxhktkPmV9u5e/M5P0pyqfFShTvI69xltVmmvGnldmYsSsfsr7zVovECBFjG3JH5nJPyqitbJrqRhFkjGAB6VbWvDNzPGzPlEjB/U0u8iTDzhbHLrUYvC3QytGSO3lB/nSpeizrA8TSzFssXc5J7dK40/hM3cW64kKkZwM0zd6ZPp0LeE5wvtDtVHmL+QHi6qptt4Bwqggd8d6COI2jTiJokI8yBhjtmueF5rq/M0cknOM5Vh7Weo+1V+uwvFxLbIzEsYeZPc5omR7xsDPpaJeK9rrwj60qyjQ1sA9zAcmPzq2sJmn08xKcSJ5evUdag3tn+DdEmfBdc/CptoiJtDx5CY2FeRJK9fvWvdalMz8cOqa9i2tNVj0a0aR0LSuQEVRkmosPGF7cTRokZjRzhH3ZB7U/DpDalIjsfEZFyqqCPsetdvo0lsvirZohU4hWQ4LNnl3+lLfTr17HFz36DnEOsatplxbxIAZJ1BQMcA9qb0fiye6lax1VECyEx7x2aiHibTTezWj3EsbR+EAJHUeV8DH71Ft9EVEWS8tbdih8uxyxPw5VCcqSWqb2SNHsv7ZqBWSRUWVsjJwPfTuu6BcXusQ38DpsVcYz1qr1dXeGAGR3DOVkJIB6deXbkRQ9f8Q3+lD8La3BEUKhQDz596LjpUuADLi4pZPkPBolwwB3IKVZW/HuthvLcjH/AJr2u/iYwfn2Fdxbx3+jzTSxBnUEbsVAsod9hE3RkGKudLu9uizRGMHJ6mo+kFd4UqNvpTGLGrVQLvM8bWQ60rUFshgANnoSeVNajf3t8j3VvLsdcrEoGeXc0tXgC3j7RhHwQB291UsMEonLtcv4I8pjA5fz9aTrHxppmnGXnCa/JZWkms30wM174VvgrImP9z169KmprtzFObZ5C5Q+Vs9RVbJHprx+HGZRIe4JGPqftTMFolkc7nK4wm9iTnuedRSRdNoMJszWM1ysDnERbcB5d3P98fHNZaQ92JI5iS+eZ9a1+BCvCkqHqUJP61mdxYmxkDSc/EOQae8GoVcX20KZad/4wZn03wpNpNKrK+3eP+lKqKmFrDGw40tTJp8qr1JpWStBOEccxT/DEL3CCKCNncnoozREnDMguvxV7IEQDPhqMk/E0bw+pdNmTkTqUkDus28ptlvFUmNWKyY7Dlg/OquFFXPiAOp9OprRpLeNLUw4Gw5BGORoE1rTn0tzMmTZseTf9Z9D7vQ0vnnlToe8NSmVDGYprWNvJYBmHc8zTrxNc3ETCPc5YLHEvdj0qr/GiM7nddvXOaMeB9Olnn/udwhDDlBGfZB749aBMbYxeXXqEWs6adO0fZkEPCMkf8sYNZhxEAywe6t4QRXFk8V7Erx4wVYZBoS4j/ptb6jGH0q8Ns45iOVd6H3Z6j603Mayza6QrN+jT/Jhd7Jmc49KVWeu8I8Q6ZqL20+k3crDmJLaFpUYeoZR98H3UqrxHm0+mb5b6baaKoNhbRJFjDbE8wHx6muroGaHynKkcsd+VWTeZSO4qIihXlix5fzp8D1HzzRTMKKYb4lbH5lDfMUN67f2em2kj35BjYECLGTLy6Ad6KtUuFtLQeDA1xcFPJCnyyT2H8FZPxBpVzc3Ut7rtwwwPzIMLEvoPQCoZxTaHqdnDrjXFzprm0VspH4m8w984x5jy6Gtv4Yu7S6tY7nT5UmgfmGT6gjsfcawvTbV7+ZNPt9pchHLjHtEnn78du1adwvw7caQC2m3ey4Byyuvkk9zV2kjuTfZps0m+2OFwSRUo5AXbVHa30ksQjubdoJx+YZ3K3vVh9jzq3M+FXGDyFW2SPEMOjDFKvCc4PTIpVJGiETgoR38tR7nyXUBHtbl/elSqpxFktVKAjysfaFZ/wD1KnNraW8EaKZbiXYXPYY++cUqVSkQ+gOtYo0uo2id0niO5GA5HA5Z59eVavwzenUtOivtgR5E8w7ZHI/avaVd2gcd/svYkKpljk1NHIAV5SqApOXBRc+le0qVSSf/2Q=="/>
          <p:cNvSpPr>
            <a:spLocks noChangeAspect="1" noChangeArrowheads="1"/>
          </p:cNvSpPr>
          <p:nvPr/>
        </p:nvSpPr>
        <p:spPr bwMode="auto">
          <a:xfrm>
            <a:off x="52388" y="-182033"/>
            <a:ext cx="60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AU" altLang="en-US" dirty="0"/>
          </a:p>
        </p:txBody>
      </p:sp>
      <p:sp>
        <p:nvSpPr>
          <p:cNvPr id="29711" name="AutoShape 17" descr="data:image/jpeg;base64,/9j/4AAQSkZJRgABAQAAAQABAAD/2wCEAAkGBhQSERUUEhQVFRUUFxcXFxQYFxoYGBcUFxUYFxcYFxgXHSYeGBkjGhQXHy8gIycpLCwsFR8xNTAqNSYrLCkBCQoKDgwOGg8PGiwkHyQpLCwsLDAsLCksLCwsLCksLCwpLCwsLCwsKSwpLCwsLCwsLCwsLCwsLCksLCwsKSwsLP/AABEIAQUArgMBIgACEQEDEQH/xAAcAAABBQEBAQAAAAAAAAAAAAAFAQIDBAYABwj/xABFEAACAQIEAwUFBAcHAwQDAAABAhEAAwQSITEFQVEGImFxgRMykaGxQsHR8AcUUmKCkuEVIzNDcqKyJMLxCBaD4hc0c//EABoBAAIDAQEAAAAAAAAAAAAAAAIDAAEEBQb/xAAvEQACAQIFAgUEAgIDAAAAAAAAAQIDEQQSITFBUfATImFxoYGRwdEy4ULxBRQj/9oADAMBAAIRAxEAPwD0bE9m7i+7DDw0PwP4mhl3DsphgQfER/5rfUy5aDCGAI6ESPnWaWHT2CzGAilitbiOztptgVPgdPgaGYjs26+6Qw+B+B/GkSoyQV0BopQKmvYZl0ZSvmI/80wLStiCBelPFKBTwKos5akFNCU+Kog0iomFTSKnwOB9od4Uakx+datalFBbBYwASegpXwJBhiB84HidqL4nG20tuLZy5RqQJZvU6b9fhXlHaTtgxJW3IHnOvjI1osrbsiHoicORgct9Cy7jUR67/KqGKw5QkGPMag+RrzTh/H2jc5mcMW5kjYDrznzPIVqOG9pCFi40jNzOsGdhy5ab1JRaJYNM1MJp8ZhKxBpvsD1+VKcki7DD50xwP61P+r04WR0oc4VimH8J8hTGB6H5UQNuozbq7ksH/wD32LWl7J8crfy6z8BV3h/6QMHd09pkMxDgr89qwjdmrH7B9GPSOdKnZ6yNsw/in6itEcRJC8p6zZxCuMyMGB2KkEfEU+vKMNwUWzmt3bqHqrRPw3o/guOYi3vdNwfvoPquU0+OJT3RWU27ICIIkdDQ/EcCtNsCp/d/A6VXwvHmZRKAEgkHMSDBiYid5qq/Frjkhbir5Kw+ZBpkpxktrlao7EcAddVIYfyn56fOhpuqrAMQCTGpgTMb7fOm3cQzE5iWgkamdQYqjjeO2bJi7cCnLmyaklZjQc5MwOeU9KyKDqSy04u/TcJuyuzRYDgAuqtxrt+Ggi2ItADxCDMZ/eY1WvZva3FKgKrQsEyV5Ejl5k69OdVMR+k5IBs4e5cBG5YLDRIQjUhiII0gzoTBhmE7RDEI90oRldlKq3tCGChoEAZmysO6BMyNSK11qHhxV1+/2Ap5mWvZyQAJJ26Tpz66/Km9oeK+wtC3bO+pj3iI3HieR5CN6ns31zxIzKMxX7QXvAGN4lSJ2kHpQnjNj2ilgRrBJ8DsPgAPSsWXXQctTNY3i1w22UAZm1JmVHICN2Op3PjHOs1f4Izas0+g+7861tMJw1RB38ep5muxXsl3ZQfMTQ+LZ2ibadBbsxmF7Od4SYGu2/L4Ve4rwVWtSkg25IP1+VF3dAMxIy66+gJ+tVLPGrNyURgSdKS5TbzdBs4QirBnszeL2RO4EHzG9FslD+yFucOHiM06eRM0ZyVc9ZM55WyUns6tZK72dLIVslMa3V32VMa3RkB3tKUNWi9rZb3ranxyj/tqN+H4ZuRXyZh/ykU3w5C7oBrRKzwdjbLsQoGwOpI9NtxXXeChZZHkLLQd4USRmXTlvAqj2Q7RtxBr1tgLYS0ptqhJiSQS0mGglTEAUGSrLSKJngmk3uHLOGZRbGkhLg0On+Kka8t6V1ymW7szqEmepmDG436edZT9KzXUGES29wZ1vBlQkF2BtGSEiTqTA0FYW1i7uH/xP1yyZnOpKyDESt0AGNees+Fb4vJFJ7meVXzNW2PT8XCl2PdQ3GCs3dBLMcoDNAJPnWT44PbYhRbYXVNmRaSG9rcW4QEzj7JzCYba2w0JBoAO1JaJu+0Gf2rs9vLcS5lyZ0uBj39QAAI2J2mivZfgljFLnm8PZHKqOUdIy5xKm2AVBeYmDzBky/DZKUvE1v7dv6/YFzzvKgljuH4hLLFrN5rrrJAEMLgiRltE6CRliBBG0RWJ4d20uYINZm1clnd7dy2GVbpC6ZgQze5BjugkROpr0DgXB2t3WT9Ya5ZtqqKEiWDILgzkyAZuSHBkZzGp7msxWGS5C3UW5uBmT2gGmoBZTGnlNPqYm+kkmvTT29voFCBiuw/GP1ziasEVAMK9pijZkBBzAW52AztrrJnWN9NiMMQvsz7xnQdQRHw++l4V2dw+Fum9hrS23yuCFzZSGAJGQNAMqPn10rLxJ2uF2gsXAAEQAVzQI5d08zXMr1YqSsjdh6Tnf0B2KJto0fZBA8wI0/POsPi+GMWZ7hbMGTIVJMqZLSDoIkR+TXoZGbl/Sh2KwoUhm1jYDryrHSqWvodF081rgnifDjcwYQxnEGNpIIMHzAigXDODw+YaQ0wdwsQUP1nwFarFcStwRJlYkBTv0BI7x8qr4W+ra7a7GAY8Y0q4ynGLXUuVNSeprOBXEayAmyMyH/WpBaPDvTV4pVTs3hclgn9u5dceRbKPkgokUpa2OdNJSaRBkpQlSZacq1YBHkqNrdW8tRslEQqr2hwjbrl/gj5rUq4zCN7t0D+Jl+TUGfgw6fI/1qu/CBXQzz9GKsaZcKje5dB9Vb6QaReHurZkK5ts0FWI6EwZ8prLf2P0H0qwnDrq+67D+I/jUzvmJVgzj8Bdujvtd/8AjvMh/wBrCazz9jyslL2JSZ9/NdGscwynlzY7mrwfEr/nff8AUVLb4xeU63EI6NbAP+1gatU42flt9imlcz47O3Q0s1m+IIKsoViY0BLqxAmPtT0qrascQsZ/Y4e0C7AkqyNIiDIYiDog00ATaSTW4HHAR3gh9R9DNNOPsc0A8tP+NVB06buku/Ypwv1KXZH2rfrDXxDm8ADkNsMqWLSBlUk905TrOsctgedORzRptI5dRVAXsOdnZfifqDUndG19B/qOX5yBVSmpO6sEo2LWk6ee255k9TNDcfYFxg5OoGwESo9093mM0eRq8lu4dsr+IYGnFm+1baOgmPQLMfKkzWZWHU5unK6M37ffQgyRroYB0PhIg+tCeKY4K4L5tIAAEks353PWjHHlyXFYAhWUGIgwO7t6D4ihbd5gfCJ3kGs6jkZ0ozzRTFucMd1BHs1GmrXF0md422+dA1De2IOTKIy3EJhwEzMYPQkrPOKKY3DSNFE+Qn41TvtlUEnUfkz0FHJ3tZbly8qzNmn4F2qwypbstcKuM6mVOWVdsxkbLOYZjAORulaVSGEqQR1BBHxGleG9jsRluG8xBAvq7ZTqRbfOzNBkT3gqncxHu1p+JdoWt4lr2HYqSqp/hgknKvcZGPectuT7o21kVsqYKzUYdPk4/i3u2eklaVFrzzhv6QsS1xFZbT5uYUqIBVe7lY5jLHUd0FTvW4wPEw9y5bKkNbyzqCDnXMIPkeY6day1KE6btIJSTL5Wo2FTmo2FKDKrLVW5fUGCyjzIpl7tFhQYOIsz/wD0FZTi3EbGdjntuCTEMj6HfTNIooU1J66ElGa/xZrC6nYr8RUtq2GJnWshhSpUFQIMnQc9SdjpryrY8N1Yx0BoqlPJazATbumOucLt5ScgkAkGTuASDv1oVguDW8TeVLkgQxBWAQYHUHpRni6ObLC04R5SGInu51zrsdSmYetZ7FYDEuVbCXfZuoY/6pAhfPQ02lK0G5a7EteSV7epprvYe39m448wp+kVWfsWRtdnzUj/ALjWR42/EGve2tYu8tpVs5lX3AyWrZuhtjr320XaZjar/bni/FEvM2Eu21w0KUKrbctIG5YNuwYCKdUyNeRokU27MNN2UujZ0P58qY3Z2+OSnyIH1NW+HcSvLYQ4h812BmKgKMx+yoGkA8zvBofxDirMzBmJgxEwJHlWilgJSV5iJVknZDLvZ5mBBdbbRyIz+YJgfOu4ZhjY9pmxWIZwhyWj+1BgiWKOdoB06+EK44xoSOqnUeeu1PfGKy+7B6jkeq8x5Vtp4KnHgTKtJljj9xb4DDUEAqeeUjQ/CshdRrZg7bgj8OXlR/D3J08/LqfTWfj0qO/hgd6dVwsKkbPfhl0sRKm9NuhnL/EnIELMc4jnRLgHC7OItOcSVB9ocmYusooAzBlMRnz6EbAHyz3FuMJbuODna3bYB7igGP2uesHQka76VsOHumUAKty24BWBIIiVKka7Vx/+pJJ62a2N1XEqSSWqKifo8UT+r3VjMXiUud8tObdWJ5a8qo8S7B4kJ3QpjTL310iAM2wX7RAMsRrpWkxPZ1SAU7s8n6+B1PxFU7XtLRjMyn91zB8RBg0iVXEUHeX7QEck9jHLwa9auZntkQphwMxmV/ZkKuhIXxAJ1JrX9iyztde4SSWWCdzlSPXkJ5wfCiNrG3T7zSP3gGPzE1bw4E7ASZpU8W6q1QapJO4Xc03NSW6cRSLhmExfDkIGYLoCDoNsxPToYoVd43hdCyTlhWbIjagwCQDm5bkUebMy7jUeI3HrTUwZOhKHTmD+NdXwYiHWqcMpt2qw3eUDUDIoyKIIMA7wWiNp3qG32qDhlKGBcyZc2WVUKVY+Op5/Z0mRRb+yVBIZbZ8QhHjuW8arY9BbTuxPQELMMOZ6TVKEYu4rzvdlri/E1uhrbxcHvDOWyghQ6PopnUjaSKZxDh6uVV8UyvaMyouKQ8AgyjAEiQRuKRcRlJ6aRroV5H4UcuXzlDIVJIXQ3MoggHkDtPSikkv46DE1z38A3C8ftYfD3O/7cqGuFnS/mOuxdwZAzECSdK7g3aoYweyS0oQBTmkypSIgERpl06elM7S3WbA4kNlLG2wCo5cnUHmBLabRVP8AR5gvZ4dnZSpZmgNvlSB/yJoaNLNXT+r79y6jiqbt38I0eLuagch91CsWP7+4P2srfzL+KmrbPOtV+IiLltv2lKn+GGHyzfGvQxVjnXIQsGeXPypj2YPgdvwq2RTAN1NQhSLsplRJBmOvh5n5zTeNcRK2M9iDcuAi0DyaDmJG8oAdObALzqe4nxHzoTxS3Csw5BjqdpEk/ISeeWdx3r0kVsY66DctCQSxGQRqe8RmLAc4MTvJ1rZdnLQ9ktsF4Q6T3e6QdB4TGnjWfu28r2GEq3tCPZ9E0WQCs5ZE6iNzpMVreHolxQ+rTOpMAkH8/CudBqzQ25egDQH76VDJiorl9F3Kr86hxeMVQGBmWA+M6D4VU6anFxfIalZ3L6NrV7D7021wW5HfKbD3Tz/iIq9hMEQBO9eVlodSKLFmpaRVilJo4u5GjOW+CFQADcgcs0U8cLb971aid7EECWaANyYA+JoXd7RYcCTiLZBmCtxX20PuTsd67l0uTHYlPD3P/n8Ka3AwfeCnzk/WqVztXhh/mM3kr/8AcBTU7TWiyqqOS2xIA32576ilynBbstJ8BP8AsleZT1j76nTAp+2PhVWzi+8Q5soABE3ZafEZcq6/vH6SVtm2wUpdQEHvDMryo5DKRlJ01MxB0pDxVFcj3hqqV3FkSYRP2ifJf6VVvsP7yCYUZRO/j8yav37wC5lde7qQUZs0cgwbKJ0E60KsibZ8QfjXYwtLLebMVfTyla2e7XcQWUU/ssD6e6fkxPpTMM3dNLduSseBFdMxi5tvKmXF51Dg8SHQFegnzqwpkULRdxjrmEjegnF3hG5QDuJjzA3o0DBobx2wTbYrvlOg3IA5eI5fCgfUsz+LU5th7Vm1UAMGEfaEkJMddRE0Z7MXVYPb1gQRvAMQwUkkkbHfnQnEEmQ2Y3GKkMDlITeWMRGrSBMaDoar4XEMjkrAdJzGQM5J1GUHoZzEdOtcm9pJ99NPThc/QZHvvry+PqbV8GkQRM86C2MH/wBTZst7pxFo/wAJzCPnFEcLiHP+IsHk4P1HSrnC8AHxuGc/YLswgwQttspnYQzDfflTqknCLv0DirnoH6uv7I+FR3MOKsTTGry1RLg3KTKTYUdagfDnrVx2qvcepEetTLpfuawwEcwij0lgx+dQDhlvF4hbWJdmXK7qq5VYtKgyUWcpBPTVTrRNeA27GFdRevYhxGVrpzOAGACqFUd3XnPnVbgmBvDE27nsXCqHBYrl0ZQBBaJ1HzNdF6ba/Jic4p5Qkf0f4OICODBg+0cxpE6kj41mz+jzFlQQbQYLEZzvEaHL1r0cz5VAcSc0UdXJHdBQu9gdw7s9bFi0t61bNwIgfQN31QKTMa6iZ8aiPZ6yJy2ra+IRQfjFH81QXBJgb1idNZrocsTUisuZ/cCdpEVLaqogs3+1dfqRQzDtpUvaDEZr+Xkgy+u5+selV0aK9VhYZaKT3epzq03KbbKanKzDx+v5NNutB8NKkxwghuuh+78+NUcbehSemta76CBnAUHslI13/wCRoiDBodwlR7NMp1yr8xOvxq+D1oihbo0/O1VMUCUMbjUDrG49RPrVzNVVzlO/lQ8lmQYQv2XV15liEA1kkEkbA/Z92JGhprKPdJm2pOV4klmGmUwQg0jbYb6zU+KsBLzC0QGLEBYAhX294AO3rsI5VEoknKGKgAuhlWY+6SZ0KmNgRtA0iuLUWWTT6/1f06J889Ri9O/T8tccdDU8Mv57Snnl+mlGOCYfPcj93Q9GzLBE9I+7nWY4Awe0crZcpO/IHUHTlFazsugZ3kFwqgHLO5bw5aVMY/8AwfsPo/zQdfjsWwyrnYj3QYG06E8vjTW7RpAzLcUnl7NmjzKggDxMVePDlIGg02HTwoF2hwTgJ7NW3MlZMQNJAEwdRXIowpStCS163NFRuKcl9i9h+MW7ql1OgJBLDLEGCe9sPOmfrSt7rK3kwP0NeccWe1al8SqIeRdSHJ8EAzE+lZjG9vVQxYtIo/auyzHyRSco9aZLCWk0v2bFUpqnGV9Wtrar36fc+jFUDYAeQj6Vxqjd4yg6n5VVfjpPur8a3qokYMjDEVWu4VZktHwoNc4jcPOPKq7SdyTSalp7oOKcdmaHEcRtD3mBodd7Q2bWXKhlmyqYOrEE78tAT6UPCAcqr4wZgPA6ecEfQmjp088kinkjq0Ui5Zix1JJJ8yZpztTctc08q75zht0BlIOx09KA8Wci1dBPeVHM9YUsresD50fIga7Csh20x4KIi/5lwISOSgEx5FstVN2Vy0tQzgzIX7JgeW3KrmYjeqeHSNPzpVtTHiKdcWPBqLFrKmNxqPvp+XpXTNC0EjK8Ruy096TAVo7inmJGzHN5wfCq19BmyNAyAksWzB+alyCCPXlIiIm1xdPZXCcuYOIGsEHWcoHPQbajyqiqiQpIKKQWI0IciCGBkEnXQax4CuRX0m3336Pdu61GLbvv6rZLXQLcGdi7OVIDZQTrBkCNCAcpGx56+novYLh3s7d1v27mg/dUQPWS3yrzHg+McOftZkkDLBZQxEkDTppv93pHYPjdt0a1JW5mLZTzGUTB5nQ0ism6Pl2Q+D82prqz3bTtMmCw7XH1YKxUeIG/xIHmRR9nArwL9N3aH2l82lOgbL/Db1PxuH/aK59KnnlqaG7ann/HO0NzEXWuXGlm+Cj9leg+u9Cs1MJpVNdO1hR9Wheg/P5NI08/rT7aMTuFEbTr8Kc9oLu2/OI/qayOSRoUWyEfn5VOlpjssf6j929RfrIHiP2oK/MfeKt/rICe8wB5Aa69HWIHqKpXexbViHE8McqwDBWIOUldjGhyneKAYKzdXOLzFmDkBtQCoAghT7okvp4eVF/7XCiF7oncn2jHqSW7oP8ANUFzFG4cxJ9TO0+Fb8Jni2mZa6i7NFUimXb4QEnWNgNyeVNxdwnQbecULvWDyY+pJrqrYxsp8YxdwoWJyKIhF1J1Agn7hUn/ALYc99l1QSqkbMDJJ/h5Rpv4Vb4WGONwyxmIuBj0gA6+gBPoK9Mv4UFWEakEfEVzMViZ0qkYr3ZppU4yi7nlmGu8uR2+8HxFXUaoOJ4LKS6juncdCNyB93MHqKbhb8jX8/n766yaaujK1Z2ZcimMKcD8K41CADtCYa2wjMcygRJIIEhY1nTy60DbT3fcUBnWJXfWCAZ6RsI8KP8AaEHuBZDFtCI57zOwidfCs+EzEj3WXNnM5QWzbZTBnkCYHxiuXiV539O/1zcZDbvv34sEOza/9QpMw4fLrmKZTmGvjl0+Ek1pcSj22Fyz7wggqJIIPTxEg/1rFNfKE3EhboIYJ7sgQROYCSSvXUSNa1d1zcjI0AgEHwIkfKhpK6afffXkO/ffaPSMJxHPY9sRBCksvRlBJHlpPkRXyv2v4gbuKcnWIHqe83+5j8K9Q4l20fAYa9auXEL3+7bQHMwWCrXGA9xT7onUkbQJrxnHvN1z1ZvrWWFJQk7GjNmSIqcq0gpwFNBPqmxdOzNp1Ghq3btqomAZ+0Zn4zB+NVhw+SNTvOn58fGiFjhw56/P+nwrnzcb6GxeoxsYW2Bb6fcKyHaDj62GPtle2DlgZDqdZIgZPnW8hU/Aan0A3qPEjMpUqCDuGAYfyyAeXM1dGahK7WnuBPzKyPMcZ21soYsWmumffumAefdVSPmY0o/w7HNdsJccAM6yQohRqQABpyig3H+wd+2XuYZLV5SSRaAW0ygmYCg5HEzpmXyJNGOGWmWxaVxlcIuYHk0d4R4H6V6Cn4DinT3+TFUzLSR19ooXisx+0R5AURv3JOnxP3UJx1zoSI3I0Apr0Qk0X6PsH/fXrhliiqmYx7zElgPIIv8ANW6mgnY/hnscKgIhnm4/WW2nyUKPSjgFecxEvEqtm2CtGxiOJ4fLcuIdiSR57j5VnsRgyhzIJHNfvX8Ph0Oz7aLbtot57i25ZEBbQF2MKJ6nxgabis5iH1HLnHPfUehruYWpeKMtWOpUsXpAI1qUmomt6ypg7mdm8T0PjTP1kaZu6TtOx8jsa2iAf2jE2xMe8BJbLGu+bl/Ws7cdTCtqikw4UkkkaZSQQvT031mtNxsZrTBdT0gEkc4DQCYmJ+e1ZhRuyiUDf4bErJI+0GnNuNJ5xE6VzsUmpJ9399k+3wMh3/rld9Rj3jAzA94AIwjKBtoDB2PPlz0rU8LxLLh7atGZFybdIg+RAU+tY/HYpLSS7D+8EMpBLxMgDpoJ2GvloH7Sdr3uqET+7Vl74GrMBKiTyBUCQOm8Gs9NqO/ffzvyNSb77704KPbfiwxOKLJGVALYYfaykkt8WIHgBQG+e9PXX15/OpLCyQOv15VNdwZECNzoOpPQdaB7jUVqs4PCs5hROn4VVUy0bD6Cpc/iR61RT0Ppfsb2qfFqwdEDW4zEMAxkaH2cHQ696Y005gaVbp/HcfMiR5GsHx7sw2HYPhZQySQmgJ0gheunKPWahsdv7yLldFNwaKx073nIHocp29aWBdWOelZ+nQFYpUvJV368M32K4latCbjBAeu59Bq23jWY4j+kFZy4dGuNynQajTQeJG5FYvH8RW47XLzM7t9lMqIIEL3ssHnIynzohgeH4zFDLaRbFk9B7JDP++55EkdI2rZT/wCPhTWaq/wv2/gRPGym7U1+f6XyN4tx69cn297KB/lJuIkiVEZTt7xB860hv91QJJyr4/ZG5qxwT9GdlIN7++boRltjyQb+ppL9sKzDaGI200O3yrTGpSby0+PoDGFReafJRvqdjHpP5NVuG4X2+Jt2RqucNcPLKneZfEGAp/1VJir51yx5mjfYLBf4l3SBFpY20h3M89SonwNKxU8lNsbSV5GyFSAUxKfXDguTYzxv/wBQfFP/ANbDg7B7rr59y3PKDF3+WvM8P2/xSKqF1cIIUuksABp3lILdJJJrVfp7vn+0gOQw9oD+e631Y15hW+m3FaCpJM1P/wCSsSVIZbJBEe60/wDLX1qpZ7cX1JjLB/y8o9mfEq0knyIoAUFN9nrTvGn1AyR6Gob9INyIW1aHq8fDNp5UPw/a68t32jQ+s5SIAPVY2Pjv9aE5BXKARtQyqTlo2RRiuAjx/jn6xczAZVGw5yfeJAJAJPSNqFo+tOgdKayjlQBLTQV2ggiuvMWBZpaTAM7eG3Sm3TTlsZhIImQMvPXn5ULCQ6yAEnWSY8OX9flXClu2ypKnddNOtMmoA9T7AvWwwgigXFOyiXvAn7Q3/wDsPA/Kj6mpUFZ6c5Qd4sdOEZK0kZ7gnYWxZIOTO/7dzvH0Gy+grVWcIBSIamU0c6kpu8ncGMIxVoofFYLHXM1xz1ZvrW3xV3KjMN1Vj8ATXnzvArVg1q2Lqg/il0BSfz9a2nYyyVwVmdS4Ln+Ni30Irz/jV3uH1+lem8HhbNpdstq2PXIKLH6qKBobthQGKTPVc3qGcU44ttSSQI3JMCKwKI88r/8AUHwX+8sYoaqU9g/7rKzOn8wdx/AK8dKgV6r237SNjUezZKENElyRMGRkO0yNzXlOJtNbdkcQymCOhHlWiDWwDOmmG7TC01wSjJYd7ek9r4UuSkyVRNBDeNJmpzW6YVqixeVXEwMqCOYqiDWm4fbBQLBDACQd/PyNU2UwKcG1KmCPMijz4Kmrgqq4J9OKalV6rhqixvEUsrmcwNh1JrPtuaEm3ZBNXp1zEqolmCjxMfDrWJxPaa6zkK2RY0UDvfHf5jyqkcaSdWljzYyYpEq9tkaI4dvdmsxnaiNLSz+831yj7zWPvu2YsXfUkmTIJO+mw9K58brAPmar4rE+NJU6l73/AAPVOMVaxVwSe2vqlzvJJMQBIA2JWDvFelWHgfWvNuFXsuLtzzkkeEA/hSdrv0pKhNnCQ9wSC26If+9vL1PKttGUqmsm2Yq6jB6Kxr+0na21hl7zanZRufIfea8c7V8UxWPMKwFuf8Gcs/6mOjnwMCg9zidy5cLXmYuTqTz8uUeAopw9J15CnWZnzGW9resNlYFSPsOOXUA/UVX4viBdYOAQxADiZEjQEHcacj08dNr27GXDWUI7xuFv9C5Iy+sgnxrEpbneijuVcoUs069bykj8xTAaYEOk0kVwrqoh0UhpRXGqILaQsQBuSAPM6VtuIWAmR9ihVfNTpH56msrwfhr3nhFYkCe6rMeg90GNTzgeNH7PDL1pNSXdTKWywIVuTMC2UEb5QSZiYiKCTKYXbC/WnDCUP4Hx72rlHADAcjExoRB568jyNHIqgD2zNWV4/iQcR70hBEclb7z+eVaDFXSqMQCSAYA3mOVYS/wu7ckkFEB1Y6Mw8J28z86z1E3ob8PZNyYz+0M9xgh0Ud5h1Oy+e58hVY8UE5bakk8hJZvEnePlU2F4e10+ztDKn2mA0HWJ95j1rU8P4RbsIAAAB8ydyTzNDChm1ew+pXUNFuZjD8HxNwyQEGpliTHTur4+VMGBdbgDsHO5ykwAOsgfkUT7Q9skSbVthm5kbL/Ws5ieNLky2ySze82v1NHOEUrRWoEKkn5pPQA9tuKn2pS25AYEPl0OXSBI1AOsxvFZJmlgB9mAI0IOmgP53o83Zlrjlg/eJkluZ/IpV7O3FbM1nbUMmsny+etaKLVNWOfVbnK4HGNJRlYEtIiPeHiBzFavsthWCh7ojXurzMfaPh0FR4LhoXvFSo6RBbz50Zwja67/AJ0FHOpdaIBQsCe3KylrxZj/ALd6zFjCb1oO0pLYgqdcqoB4SoY/M/IVVSxFVBEbAnFuEkWfbDZXVGH+oMwP+0j1oHXqXDeFC/hb1o/5kgHoyoGQ+jR6TXlpor62DjsdSzSUlQsWlIpK4GqIH+zFglbhDsoOVTlMSNTB60UbhbxC3WE1Q7K3xlZNJnN4xsfoPjWiRKAF7gjhHZk27guM8hTIAB97lPlNaOo0FSA1GUeyFqR4jvbdKiv4oLWK7Wdv7eGBE5rh2tg6+bH7I8aiXUM0nFONWrCFmKoo3J0ArzTjH6QHxJZLMog0zbM0zt+yNPPyrE8c7RXsU+a62g91B7q+Q5nxNJwV+8w8Afn/AFqPYgbVauYeehqC1ZJ8fr6dfWiuEMDafLQ/D8KkVchLhjBolZvxsaqoFaP/AAdInT1Hxqx+rDkY86OxRTx10s8kyfz0qzgLWsmobluGM71Zw9JkyGa4yJxL+BHyUCowtM4jiR+sXfByKRL69RT4bC2aXs+ctpj0Ln4IK8u41hclzwcBh67/ADBr03h5/wCmc9UvfQr91YrtLhZthh9gx6HT6gVXLCjoZiumurqgw6urq6oQM9nMC7XFcaKranSdvdjfUH61sQKy/ZC/3nTqAw9DB+orU0DAe5Kpp4qNDTwKootfpB7a3rTC1b7pYEl5kgdAI38a8wu3CxJYkk6kkySfE866uog2MojwQf3sdQfxrq6oyjXWbcVaRp3/AD5dK6uq47ELTuV13899utXlaurqIhWxB7586msV1dWeRZksThwbtwnm7n5mozw5TXV1aVsKe5LhsEUBAuPkJk257pI5x8CRzgTMUuJsh1ZDswI/A+hg+ldXVZVzBGupK6ljxa4V1dVkCHAbmXEW45nL6MCp+tblDpXV1BIBktqpDXV1CUf/2Q=="/>
          <p:cNvSpPr>
            <a:spLocks noChangeAspect="1" noChangeArrowheads="1"/>
          </p:cNvSpPr>
          <p:nvPr/>
        </p:nvSpPr>
        <p:spPr bwMode="auto">
          <a:xfrm>
            <a:off x="52388" y="-192617"/>
            <a:ext cx="304800"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AU" altLang="en-US" dirty="0"/>
          </a:p>
        </p:txBody>
      </p:sp>
      <p:sp>
        <p:nvSpPr>
          <p:cNvPr id="29712" name="AutoShape 19" descr="data:image/jpeg;base64,/9j/4AAQSkZJRgABAQAAAQABAAD/2wCEAAkGBhQSERUUEhQVFRUUFxcXFxQYFxoYGBcUFxUYFxcYFxgXHSYeGBkjGhQXHy8gIycpLCwsFR8xNTAqNSYrLCkBCQoKDgwOGg8PGiwkHyQpLCwsLDAsLCksLCwsLCksLCwpLCwsLCwsKSwpLCwsLCwsLCwsLCwsLCksLCwsKSwsLP/AABEIAQUArgMBIgACEQEDEQH/xAAcAAABBQEBAQAAAAAAAAAAAAAFAQIDBAYABwj/xABFEAACAQIEAwUFBAcHAwQDAAABAhEAAwQSITEFQVEGImFxgRMykaGxQsHR8AcUUmKCkuEVIzNDcqKyJMLxCBaD4hc0c//EABoBAAIDAQEAAAAAAAAAAAAAAAIDAAEEBQb/xAAvEQACAQIFAgUEAgIDAAAAAAAAAQIDEQQSITFBUfATImFxoYGRwdEy4ULxBRQj/9oADAMBAAIRAxEAPwD0bE9m7i+7DDw0PwP4mhl3DsphgQfER/5rfUy5aDCGAI6ESPnWaWHT2CzGAilitbiOztptgVPgdPgaGYjs26+6Qw+B+B/GkSoyQV0BopQKmvYZl0ZSvmI/80wLStiCBelPFKBTwKos5akFNCU+Kog0iomFTSKnwOB9od4Uakx+datalFBbBYwASegpXwJBhiB84HidqL4nG20tuLZy5RqQJZvU6b9fhXlHaTtgxJW3IHnOvjI1osrbsiHoicORgct9Cy7jUR67/KqGKw5QkGPMag+RrzTh/H2jc5mcMW5kjYDrznzPIVqOG9pCFi40jNzOsGdhy5ab1JRaJYNM1MJp8ZhKxBpvsD1+VKcki7DD50xwP61P+r04WR0oc4VimH8J8hTGB6H5UQNuozbq7ksH/wD32LWl7J8crfy6z8BV3h/6QMHd09pkMxDgr89qwjdmrH7B9GPSOdKnZ6yNsw/in6itEcRJC8p6zZxCuMyMGB2KkEfEU+vKMNwUWzmt3bqHqrRPw3o/guOYi3vdNwfvoPquU0+OJT3RWU27ICIIkdDQ/EcCtNsCp/d/A6VXwvHmZRKAEgkHMSDBiYid5qq/Frjkhbir5Kw+ZBpkpxktrlao7EcAddVIYfyn56fOhpuqrAMQCTGpgTMb7fOm3cQzE5iWgkamdQYqjjeO2bJi7cCnLmyaklZjQc5MwOeU9KyKDqSy04u/TcJuyuzRYDgAuqtxrt+Ggi2ItADxCDMZ/eY1WvZva3FKgKrQsEyV5Ejl5k69OdVMR+k5IBs4e5cBG5YLDRIQjUhiII0gzoTBhmE7RDEI90oRldlKq3tCGChoEAZmysO6BMyNSK11qHhxV1+/2Ap5mWvZyQAJJ26Tpz66/Km9oeK+wtC3bO+pj3iI3HieR5CN6ns31zxIzKMxX7QXvAGN4lSJ2kHpQnjNj2ilgRrBJ8DsPgAPSsWXXQctTNY3i1w22UAZm1JmVHICN2Op3PjHOs1f4Izas0+g+7861tMJw1RB38ep5muxXsl3ZQfMTQ+LZ2ibadBbsxmF7Od4SYGu2/L4Ve4rwVWtSkg25IP1+VF3dAMxIy66+gJ+tVLPGrNyURgSdKS5TbzdBs4QirBnszeL2RO4EHzG9FslD+yFucOHiM06eRM0ZyVc9ZM55WyUns6tZK72dLIVslMa3V32VMa3RkB3tKUNWi9rZb3ranxyj/tqN+H4ZuRXyZh/ykU3w5C7oBrRKzwdjbLsQoGwOpI9NtxXXeChZZHkLLQd4USRmXTlvAqj2Q7RtxBr1tgLYS0ptqhJiSQS0mGglTEAUGSrLSKJngmk3uHLOGZRbGkhLg0On+Kka8t6V1ymW7szqEmepmDG436edZT9KzXUGES29wZ1vBlQkF2BtGSEiTqTA0FYW1i7uH/xP1yyZnOpKyDESt0AGNees+Fb4vJFJ7meVXzNW2PT8XCl2PdQ3GCs3dBLMcoDNAJPnWT44PbYhRbYXVNmRaSG9rcW4QEzj7JzCYba2w0JBoAO1JaJu+0Gf2rs9vLcS5lyZ0uBj39QAAI2J2mivZfgljFLnm8PZHKqOUdIy5xKm2AVBeYmDzBky/DZKUvE1v7dv6/YFzzvKgljuH4hLLFrN5rrrJAEMLgiRltE6CRliBBG0RWJ4d20uYINZm1clnd7dy2GVbpC6ZgQze5BjugkROpr0DgXB2t3WT9Ya5ZtqqKEiWDILgzkyAZuSHBkZzGp7msxWGS5C3UW5uBmT2gGmoBZTGnlNPqYm+kkmvTT29voFCBiuw/GP1ziasEVAMK9pijZkBBzAW52AztrrJnWN9NiMMQvsz7xnQdQRHw++l4V2dw+Fum9hrS23yuCFzZSGAJGQNAMqPn10rLxJ2uF2gsXAAEQAVzQI5d08zXMr1YqSsjdh6Tnf0B2KJto0fZBA8wI0/POsPi+GMWZ7hbMGTIVJMqZLSDoIkR+TXoZGbl/Sh2KwoUhm1jYDryrHSqWvodF081rgnifDjcwYQxnEGNpIIMHzAigXDODw+YaQ0wdwsQUP1nwFarFcStwRJlYkBTv0BI7x8qr4W+ra7a7GAY8Y0q4ynGLXUuVNSeprOBXEayAmyMyH/WpBaPDvTV4pVTs3hclgn9u5dceRbKPkgokUpa2OdNJSaRBkpQlSZacq1YBHkqNrdW8tRslEQqr2hwjbrl/gj5rUq4zCN7t0D+Jl+TUGfgw6fI/1qu/CBXQzz9GKsaZcKje5dB9Vb6QaReHurZkK5ts0FWI6EwZ8prLf2P0H0qwnDrq+67D+I/jUzvmJVgzj8Bdujvtd/8AjvMh/wBrCazz9jyslL2JSZ9/NdGscwynlzY7mrwfEr/nff8AUVLb4xeU63EI6NbAP+1gatU42flt9imlcz47O3Q0s1m+IIKsoViY0BLqxAmPtT0qrascQsZ/Y4e0C7AkqyNIiDIYiDog00ATaSTW4HHAR3gh9R9DNNOPsc0A8tP+NVB06buku/Ypwv1KXZH2rfrDXxDm8ADkNsMqWLSBlUk905TrOsctgedORzRptI5dRVAXsOdnZfifqDUndG19B/qOX5yBVSmpO6sEo2LWk6ee255k9TNDcfYFxg5OoGwESo9093mM0eRq8lu4dsr+IYGnFm+1baOgmPQLMfKkzWZWHU5unK6M37ffQgyRroYB0PhIg+tCeKY4K4L5tIAAEks353PWjHHlyXFYAhWUGIgwO7t6D4ihbd5gfCJ3kGs6jkZ0ozzRTFucMd1BHs1GmrXF0md422+dA1De2IOTKIy3EJhwEzMYPQkrPOKKY3DSNFE+Qn41TvtlUEnUfkz0FHJ3tZbly8qzNmn4F2qwypbstcKuM6mVOWVdsxkbLOYZjAORulaVSGEqQR1BBHxGleG9jsRluG8xBAvq7ZTqRbfOzNBkT3gqncxHu1p+JdoWt4lr2HYqSqp/hgknKvcZGPectuT7o21kVsqYKzUYdPk4/i3u2eklaVFrzzhv6QsS1xFZbT5uYUqIBVe7lY5jLHUd0FTvW4wPEw9y5bKkNbyzqCDnXMIPkeY6day1KE6btIJSTL5Wo2FTmo2FKDKrLVW5fUGCyjzIpl7tFhQYOIsz/wD0FZTi3EbGdjntuCTEMj6HfTNIooU1J66ElGa/xZrC6nYr8RUtq2GJnWshhSpUFQIMnQc9SdjpryrY8N1Yx0BoqlPJazATbumOucLt5ScgkAkGTuASDv1oVguDW8TeVLkgQxBWAQYHUHpRni6ObLC04R5SGInu51zrsdSmYetZ7FYDEuVbCXfZuoY/6pAhfPQ02lK0G5a7EteSV7epprvYe39m448wp+kVWfsWRtdnzUj/ALjWR42/EGve2tYu8tpVs5lX3AyWrZuhtjr320XaZjar/bni/FEvM2Eu21w0KUKrbctIG5YNuwYCKdUyNeRokU27MNN2UujZ0P58qY3Z2+OSnyIH1NW+HcSvLYQ4h812BmKgKMx+yoGkA8zvBofxDirMzBmJgxEwJHlWilgJSV5iJVknZDLvZ5mBBdbbRyIz+YJgfOu4ZhjY9pmxWIZwhyWj+1BgiWKOdoB06+EK44xoSOqnUeeu1PfGKy+7B6jkeq8x5Vtp4KnHgTKtJljj9xb4DDUEAqeeUjQ/CshdRrZg7bgj8OXlR/D3J08/LqfTWfj0qO/hgd6dVwsKkbPfhl0sRKm9NuhnL/EnIELMc4jnRLgHC7OItOcSVB9ocmYusooAzBlMRnz6EbAHyz3FuMJbuODna3bYB7igGP2uesHQka76VsOHumUAKty24BWBIIiVKka7Vx/+pJJ62a2N1XEqSSWqKifo8UT+r3VjMXiUud8tObdWJ5a8qo8S7B4kJ3QpjTL310iAM2wX7RAMsRrpWkxPZ1SAU7s8n6+B1PxFU7XtLRjMyn91zB8RBg0iVXEUHeX7QEck9jHLwa9auZntkQphwMxmV/ZkKuhIXxAJ1JrX9iyztde4SSWWCdzlSPXkJ5wfCiNrG3T7zSP3gGPzE1bw4E7ASZpU8W6q1QapJO4Xc03NSW6cRSLhmExfDkIGYLoCDoNsxPToYoVd43hdCyTlhWbIjagwCQDm5bkUebMy7jUeI3HrTUwZOhKHTmD+NdXwYiHWqcMpt2qw3eUDUDIoyKIIMA7wWiNp3qG32qDhlKGBcyZc2WVUKVY+Op5/Z0mRRb+yVBIZbZ8QhHjuW8arY9BbTuxPQELMMOZ6TVKEYu4rzvdlri/E1uhrbxcHvDOWyghQ6PopnUjaSKZxDh6uVV8UyvaMyouKQ8AgyjAEiQRuKRcRlJ6aRroV5H4UcuXzlDIVJIXQ3MoggHkDtPSikkv46DE1z38A3C8ftYfD3O/7cqGuFnS/mOuxdwZAzECSdK7g3aoYweyS0oQBTmkypSIgERpl06elM7S3WbA4kNlLG2wCo5cnUHmBLabRVP8AR5gvZ4dnZSpZmgNvlSB/yJoaNLNXT+r79y6jiqbt38I0eLuagch91CsWP7+4P2srfzL+KmrbPOtV+IiLltv2lKn+GGHyzfGvQxVjnXIQsGeXPypj2YPgdvwq2RTAN1NQhSLsplRJBmOvh5n5zTeNcRK2M9iDcuAi0DyaDmJG8oAdObALzqe4nxHzoTxS3Csw5BjqdpEk/ISeeWdx3r0kVsY66DctCQSxGQRqe8RmLAc4MTvJ1rZdnLQ9ktsF4Q6T3e6QdB4TGnjWfu28r2GEq3tCPZ9E0WQCs5ZE6iNzpMVreHolxQ+rTOpMAkH8/CudBqzQ25egDQH76VDJiorl9F3Kr86hxeMVQGBmWA+M6D4VU6anFxfIalZ3L6NrV7D7021wW5HfKbD3Tz/iIq9hMEQBO9eVlodSKLFmpaRVilJo4u5GjOW+CFQADcgcs0U8cLb971aid7EECWaANyYA+JoXd7RYcCTiLZBmCtxX20PuTsd67l0uTHYlPD3P/n8Ka3AwfeCnzk/WqVztXhh/mM3kr/8AcBTU7TWiyqqOS2xIA32576ilynBbstJ8BP8AsleZT1j76nTAp+2PhVWzi+8Q5soABE3ZafEZcq6/vH6SVtm2wUpdQEHvDMryo5DKRlJ01MxB0pDxVFcj3hqqV3FkSYRP2ifJf6VVvsP7yCYUZRO/j8yav37wC5lde7qQUZs0cgwbKJ0E60KsibZ8QfjXYwtLLebMVfTyla2e7XcQWUU/ssD6e6fkxPpTMM3dNLduSseBFdMxi5tvKmXF51Dg8SHQFegnzqwpkULRdxjrmEjegnF3hG5QDuJjzA3o0DBobx2wTbYrvlOg3IA5eI5fCgfUsz+LU5th7Vm1UAMGEfaEkJMddRE0Z7MXVYPb1gQRvAMQwUkkkbHfnQnEEmQ2Y3GKkMDlITeWMRGrSBMaDoar4XEMjkrAdJzGQM5J1GUHoZzEdOtcm9pJ99NPThc/QZHvvry+PqbV8GkQRM86C2MH/wBTZst7pxFo/wAJzCPnFEcLiHP+IsHk4P1HSrnC8AHxuGc/YLswgwQttspnYQzDfflTqknCLv0DirnoH6uv7I+FR3MOKsTTGry1RLg3KTKTYUdagfDnrVx2qvcepEetTLpfuawwEcwij0lgx+dQDhlvF4hbWJdmXK7qq5VYtKgyUWcpBPTVTrRNeA27GFdRevYhxGVrpzOAGACqFUd3XnPnVbgmBvDE27nsXCqHBYrl0ZQBBaJ1HzNdF6ba/Jic4p5Qkf0f4OICODBg+0cxpE6kj41mz+jzFlQQbQYLEZzvEaHL1r0cz5VAcSc0UdXJHdBQu9gdw7s9bFi0t61bNwIgfQN31QKTMa6iZ8aiPZ6yJy2ra+IRQfjFH81QXBJgb1idNZrocsTUisuZ/cCdpEVLaqogs3+1dfqRQzDtpUvaDEZr+Xkgy+u5+selV0aK9VhYZaKT3epzq03KbbKanKzDx+v5NNutB8NKkxwghuuh+78+NUcbehSemta76CBnAUHslI13/wCRoiDBodwlR7NMp1yr8xOvxq+D1oihbo0/O1VMUCUMbjUDrG49RPrVzNVVzlO/lQ8lmQYQv2XV15liEA1kkEkbA/Z92JGhprKPdJm2pOV4klmGmUwQg0jbYb6zU+KsBLzC0QGLEBYAhX294AO3rsI5VEoknKGKgAuhlWY+6SZ0KmNgRtA0iuLUWWTT6/1f06J889Ri9O/T8tccdDU8Mv57Snnl+mlGOCYfPcj93Q9GzLBE9I+7nWY4Awe0crZcpO/IHUHTlFazsugZ3kFwqgHLO5bw5aVMY/8AwfsPo/zQdfjsWwyrnYj3QYG06E8vjTW7RpAzLcUnl7NmjzKggDxMVePDlIGg02HTwoF2hwTgJ7NW3MlZMQNJAEwdRXIowpStCS163NFRuKcl9i9h+MW7ql1OgJBLDLEGCe9sPOmfrSt7rK3kwP0NeccWe1al8SqIeRdSHJ8EAzE+lZjG9vVQxYtIo/auyzHyRSco9aZLCWk0v2bFUpqnGV9Wtrar36fc+jFUDYAeQj6Vxqjd4yg6n5VVfjpPur8a3qokYMjDEVWu4VZktHwoNc4jcPOPKq7SdyTSalp7oOKcdmaHEcRtD3mBodd7Q2bWXKhlmyqYOrEE78tAT6UPCAcqr4wZgPA6ecEfQmjp088kinkjq0Ui5Zix1JJJ8yZpztTctc08q75zht0BlIOx09KA8Wci1dBPeVHM9YUsresD50fIga7Csh20x4KIi/5lwISOSgEx5FstVN2Vy0tQzgzIX7JgeW3KrmYjeqeHSNPzpVtTHiKdcWPBqLFrKmNxqPvp+XpXTNC0EjK8Ruy096TAVo7inmJGzHN5wfCq19BmyNAyAksWzB+alyCCPXlIiIm1xdPZXCcuYOIGsEHWcoHPQbajyqiqiQpIKKQWI0IciCGBkEnXQax4CuRX0m3336Pdu61GLbvv6rZLXQLcGdi7OVIDZQTrBkCNCAcpGx56+novYLh3s7d1v27mg/dUQPWS3yrzHg+McOftZkkDLBZQxEkDTppv93pHYPjdt0a1JW5mLZTzGUTB5nQ0ism6Pl2Q+D82prqz3bTtMmCw7XH1YKxUeIG/xIHmRR9nArwL9N3aH2l82lOgbL/Db1PxuH/aK59KnnlqaG7ann/HO0NzEXWuXGlm+Cj9leg+u9Cs1MJpVNdO1hR9Wheg/P5NI08/rT7aMTuFEbTr8Kc9oLu2/OI/qayOSRoUWyEfn5VOlpjssf6j929RfrIHiP2oK/MfeKt/rICe8wB5Aa69HWIHqKpXexbViHE8McqwDBWIOUldjGhyneKAYKzdXOLzFmDkBtQCoAghT7okvp4eVF/7XCiF7oncn2jHqSW7oP8ANUFzFG4cxJ9TO0+Fb8Jni2mZa6i7NFUimXb4QEnWNgNyeVNxdwnQbecULvWDyY+pJrqrYxsp8YxdwoWJyKIhF1J1Agn7hUn/ALYc99l1QSqkbMDJJ/h5Rpv4Vb4WGONwyxmIuBj0gA6+gBPoK9Mv4UFWEakEfEVzMViZ0qkYr3ZppU4yi7nlmGu8uR2+8HxFXUaoOJ4LKS6juncdCNyB93MHqKbhb8jX8/n766yaaujK1Z2ZcimMKcD8K41CADtCYa2wjMcygRJIIEhY1nTy60DbT3fcUBnWJXfWCAZ6RsI8KP8AaEHuBZDFtCI57zOwidfCs+EzEj3WXNnM5QWzbZTBnkCYHxiuXiV539O/1zcZDbvv34sEOza/9QpMw4fLrmKZTmGvjl0+Ek1pcSj22Fyz7wggqJIIPTxEg/1rFNfKE3EhboIYJ7sgQROYCSSvXUSNa1d1zcjI0AgEHwIkfKhpK6afffXkO/ffaPSMJxHPY9sRBCksvRlBJHlpPkRXyv2v4gbuKcnWIHqe83+5j8K9Q4l20fAYa9auXEL3+7bQHMwWCrXGA9xT7onUkbQJrxnHvN1z1ZvrWWFJQk7GjNmSIqcq0gpwFNBPqmxdOzNp1Ghq3btqomAZ+0Zn4zB+NVhw+SNTvOn58fGiFjhw56/P+nwrnzcb6GxeoxsYW2Bb6fcKyHaDj62GPtle2DlgZDqdZIgZPnW8hU/Aan0A3qPEjMpUqCDuGAYfyyAeXM1dGahK7WnuBPzKyPMcZ21soYsWmumffumAefdVSPmY0o/w7HNdsJccAM6yQohRqQABpyig3H+wd+2XuYZLV5SSRaAW0ygmYCg5HEzpmXyJNGOGWmWxaVxlcIuYHk0d4R4H6V6Cn4DinT3+TFUzLSR19ooXisx+0R5AURv3JOnxP3UJx1zoSI3I0Apr0Qk0X6PsH/fXrhliiqmYx7zElgPIIv8ANW6mgnY/hnscKgIhnm4/WW2nyUKPSjgFecxEvEqtm2CtGxiOJ4fLcuIdiSR57j5VnsRgyhzIJHNfvX8Ph0Oz7aLbtot57i25ZEBbQF2MKJ6nxgabis5iH1HLnHPfUehruYWpeKMtWOpUsXpAI1qUmomt6ypg7mdm8T0PjTP1kaZu6TtOx8jsa2iAf2jE2xMe8BJbLGu+bl/Ws7cdTCtqikw4UkkkaZSQQvT031mtNxsZrTBdT0gEkc4DQCYmJ+e1ZhRuyiUDf4bErJI+0GnNuNJ5xE6VzsUmpJ9399k+3wMh3/rld9Rj3jAzA94AIwjKBtoDB2PPlz0rU8LxLLh7atGZFybdIg+RAU+tY/HYpLSS7D+8EMpBLxMgDpoJ2GvloH7Sdr3uqET+7Vl74GrMBKiTyBUCQOm8Gs9NqO/ffzvyNSb77704KPbfiwxOKLJGVALYYfaykkt8WIHgBQG+e9PXX15/OpLCyQOv15VNdwZECNzoOpPQdaB7jUVqs4PCs5hROn4VVUy0bD6Cpc/iR61RT0Ppfsb2qfFqwdEDW4zEMAxkaH2cHQ696Y005gaVbp/HcfMiR5GsHx7sw2HYPhZQySQmgJ0gheunKPWahsdv7yLldFNwaKx073nIHocp29aWBdWOelZ+nQFYpUvJV368M32K4latCbjBAeu59Bq23jWY4j+kFZy4dGuNynQajTQeJG5FYvH8RW47XLzM7t9lMqIIEL3ssHnIynzohgeH4zFDLaRbFk9B7JDP++55EkdI2rZT/wCPhTWaq/wv2/gRPGym7U1+f6XyN4tx69cn297KB/lJuIkiVEZTt7xB860hv91QJJyr4/ZG5qxwT9GdlIN7++boRltjyQb+ppL9sKzDaGI200O3yrTGpSby0+PoDGFReafJRvqdjHpP5NVuG4X2+Jt2RqucNcPLKneZfEGAp/1VJir51yx5mjfYLBf4l3SBFpY20h3M89SonwNKxU8lNsbSV5GyFSAUxKfXDguTYzxv/wBQfFP/ANbDg7B7rr59y3PKDF3+WvM8P2/xSKqF1cIIUuksABp3lILdJJJrVfp7vn+0gOQw9oD+e631Y15hW+m3FaCpJM1P/wCSsSVIZbJBEe60/wDLX1qpZ7cX1JjLB/y8o9mfEq0knyIoAUFN9nrTvGn1AyR6Gob9INyIW1aHq8fDNp5UPw/a68t32jQ+s5SIAPVY2Pjv9aE5BXKARtQyqTlo2RRiuAjx/jn6xczAZVGw5yfeJAJAJPSNqFo+tOgdKayjlQBLTQV2ggiuvMWBZpaTAM7eG3Sm3TTlsZhIImQMvPXn5ULCQ6yAEnWSY8OX9flXClu2ypKnddNOtMmoA9T7AvWwwgigXFOyiXvAn7Q3/wDsPA/Kj6mpUFZ6c5Qd4sdOEZK0kZ7gnYWxZIOTO/7dzvH0Gy+grVWcIBSIamU0c6kpu8ncGMIxVoofFYLHXM1xz1ZvrW3xV3KjMN1Vj8ATXnzvArVg1q2Lqg/il0BSfz9a2nYyyVwVmdS4Ln+Ni30Irz/jV3uH1+lem8HhbNpdstq2PXIKLH6qKBobthQGKTPVc3qGcU44ttSSQI3JMCKwKI88r/8AUHwX+8sYoaqU9g/7rKzOn8wdx/AK8dKgV6r237SNjUezZKENElyRMGRkO0yNzXlOJtNbdkcQymCOhHlWiDWwDOmmG7TC01wSjJYd7ek9r4UuSkyVRNBDeNJmpzW6YVqixeVXEwMqCOYqiDWm4fbBQLBDACQd/PyNU2UwKcG1KmCPMijz4Kmrgqq4J9OKalV6rhqixvEUsrmcwNh1JrPtuaEm3ZBNXp1zEqolmCjxMfDrWJxPaa6zkK2RY0UDvfHf5jyqkcaSdWljzYyYpEq9tkaI4dvdmsxnaiNLSz+831yj7zWPvu2YsXfUkmTIJO+mw9K58brAPmar4rE+NJU6l73/AAPVOMVaxVwSe2vqlzvJJMQBIA2JWDvFelWHgfWvNuFXsuLtzzkkeEA/hSdrv0pKhNnCQ9wSC26If+9vL1PKttGUqmsm2Yq6jB6Kxr+0na21hl7zanZRufIfea8c7V8UxWPMKwFuf8Gcs/6mOjnwMCg9zidy5cLXmYuTqTz8uUeAopw9J15CnWZnzGW9resNlYFSPsOOXUA/UVX4viBdYOAQxADiZEjQEHcacj08dNr27GXDWUI7xuFv9C5Iy+sgnxrEpbneijuVcoUs069bykj8xTAaYEOk0kVwrqoh0UhpRXGqILaQsQBuSAPM6VtuIWAmR9ihVfNTpH56msrwfhr3nhFYkCe6rMeg90GNTzgeNH7PDL1pNSXdTKWywIVuTMC2UEb5QSZiYiKCTKYXbC/WnDCUP4Hx72rlHADAcjExoRB568jyNHIqgD2zNWV4/iQcR70hBEclb7z+eVaDFXSqMQCSAYA3mOVYS/wu7ckkFEB1Y6Mw8J28z86z1E3ob8PZNyYz+0M9xgh0Ud5h1Oy+e58hVY8UE5bakk8hJZvEnePlU2F4e10+ztDKn2mA0HWJ95j1rU8P4RbsIAAAB8ydyTzNDChm1ew+pXUNFuZjD8HxNwyQEGpliTHTur4+VMGBdbgDsHO5ykwAOsgfkUT7Q9skSbVthm5kbL/Ws5ieNLky2ySze82v1NHOEUrRWoEKkn5pPQA9tuKn2pS25AYEPl0OXSBI1AOsxvFZJmlgB9mAI0IOmgP53o83Zlrjlg/eJkluZ/IpV7O3FbM1nbUMmsny+etaKLVNWOfVbnK4HGNJRlYEtIiPeHiBzFavsthWCh7ojXurzMfaPh0FR4LhoXvFSo6RBbz50Zwja67/AJ0FHOpdaIBQsCe3KylrxZj/ALd6zFjCb1oO0pLYgqdcqoB4SoY/M/IVVSxFVBEbAnFuEkWfbDZXVGH+oMwP+0j1oHXqXDeFC/hb1o/5kgHoyoGQ+jR6TXlpor62DjsdSzSUlQsWlIpK4GqIH+zFglbhDsoOVTlMSNTB60UbhbxC3WE1Q7K3xlZNJnN4xsfoPjWiRKAF7gjhHZk27guM8hTIAB97lPlNaOo0FSA1GUeyFqR4jvbdKiv4oLWK7Wdv7eGBE5rh2tg6+bH7I8aiXUM0nFONWrCFmKoo3J0ArzTjH6QHxJZLMog0zbM0zt+yNPPyrE8c7RXsU+a62g91B7q+Q5nxNJwV+8w8Afn/AFqPYgbVauYeehqC1ZJ8fr6dfWiuEMDafLQ/D8KkVchLhjBolZvxsaqoFaP/AAdInT1Hxqx+rDkY86OxRTx10s8kyfz0qzgLWsmobluGM71Zw9JkyGa4yJxL+BHyUCowtM4jiR+sXfByKRL69RT4bC2aXs+ctpj0Ln4IK8u41hclzwcBh67/ADBr03h5/wCmc9UvfQr91YrtLhZthh9gx6HT6gVXLCjoZiumurqgw6urq6oQM9nMC7XFcaKranSdvdjfUH61sQKy/ZC/3nTqAw9DB+orU0DAe5Kpp4qNDTwKootfpB7a3rTC1b7pYEl5kgdAI38a8wu3CxJYkk6kkySfE866uog2MojwQf3sdQfxrq6oyjXWbcVaRp3/AD5dK6uq47ELTuV13899utXlaurqIhWxB7586msV1dWeRZksThwbtwnm7n5mozw5TXV1aVsKe5LhsEUBAuPkJk257pI5x8CRzgTMUuJsh1ZDswI/A+hg+ldXVZVzBGupK6ljxa4V1dVkCHAbmXEW45nL6MCp+tblDpXV1BIBktqpDXV1CUf/2Q=="/>
          <p:cNvSpPr>
            <a:spLocks noChangeAspect="1" noChangeArrowheads="1"/>
          </p:cNvSpPr>
          <p:nvPr/>
        </p:nvSpPr>
        <p:spPr bwMode="auto">
          <a:xfrm>
            <a:off x="204788" y="105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AU" altLang="en-US" dirty="0"/>
          </a:p>
        </p:txBody>
      </p:sp>
      <p:sp>
        <p:nvSpPr>
          <p:cNvPr id="29713" name="AutoShape 21" descr="data:image/jpeg;base64,/9j/4AAQSkZJRgABAQAAAQABAAD/2wCEAAkGBhQSERUUEhQVFRUUFxcXFxQYFxoYGBcUFxUYFxcYFxgXHSYeGBkjGhQXHy8gIycpLCwsFR8xNTAqNSYrLCkBCQoKDgwOGg8PGiwkHyQpLCwsLDAsLCksLCwsLCksLCwpLCwsLCwsKSwpLCwsLCwsLCwsLCwsLCksLCwsKSwsLP/AABEIAQUArgMBIgACEQEDEQH/xAAcAAABBQEBAQAAAAAAAAAAAAAFAQIDBAYABwj/xABFEAACAQIEAwUFBAcHAwQDAAABAhEAAwQSITEFQVEGImFxgRMykaGxQsHR8AcUUmKCkuEVIzNDcqKyJMLxCBaD4hc0c//EABoBAAIDAQEAAAAAAAAAAAAAAAIDAAEEBQb/xAAvEQACAQIFAgUEAgIDAAAAAAAAAQIDEQQSITFBUfATImFxoYGRwdEy4ULxBRQj/9oADAMBAAIRAxEAPwD0bE9m7i+7DDw0PwP4mhl3DsphgQfER/5rfUy5aDCGAI6ESPnWaWHT2CzGAilitbiOztptgVPgdPgaGYjs26+6Qw+B+B/GkSoyQV0BopQKmvYZl0ZSvmI/80wLStiCBelPFKBTwKos5akFNCU+Kog0iomFTSKnwOB9od4Uakx+datalFBbBYwASegpXwJBhiB84HidqL4nG20tuLZy5RqQJZvU6b9fhXlHaTtgxJW3IHnOvjI1osrbsiHoicORgct9Cy7jUR67/KqGKw5QkGPMag+RrzTh/H2jc5mcMW5kjYDrznzPIVqOG9pCFi40jNzOsGdhy5ab1JRaJYNM1MJp8ZhKxBpvsD1+VKcki7DD50xwP61P+r04WR0oc4VimH8J8hTGB6H5UQNuozbq7ksH/wD32LWl7J8crfy6z8BV3h/6QMHd09pkMxDgr89qwjdmrH7B9GPSOdKnZ6yNsw/in6itEcRJC8p6zZxCuMyMGB2KkEfEU+vKMNwUWzmt3bqHqrRPw3o/guOYi3vdNwfvoPquU0+OJT3RWU27ICIIkdDQ/EcCtNsCp/d/A6VXwvHmZRKAEgkHMSDBiYid5qq/Frjkhbir5Kw+ZBpkpxktrlao7EcAddVIYfyn56fOhpuqrAMQCTGpgTMb7fOm3cQzE5iWgkamdQYqjjeO2bJi7cCnLmyaklZjQc5MwOeU9KyKDqSy04u/TcJuyuzRYDgAuqtxrt+Ggi2ItADxCDMZ/eY1WvZva3FKgKrQsEyV5Ejl5k69OdVMR+k5IBs4e5cBG5YLDRIQjUhiII0gzoTBhmE7RDEI90oRldlKq3tCGChoEAZmysO6BMyNSK11qHhxV1+/2Ap5mWvZyQAJJ26Tpz66/Km9oeK+wtC3bO+pj3iI3HieR5CN6ns31zxIzKMxX7QXvAGN4lSJ2kHpQnjNj2ilgRrBJ8DsPgAPSsWXXQctTNY3i1w22UAZm1JmVHICN2Op3PjHOs1f4Izas0+g+7861tMJw1RB38ep5muxXsl3ZQfMTQ+LZ2ibadBbsxmF7Od4SYGu2/L4Ve4rwVWtSkg25IP1+VF3dAMxIy66+gJ+tVLPGrNyURgSdKS5TbzdBs4QirBnszeL2RO4EHzG9FslD+yFucOHiM06eRM0ZyVc9ZM55WyUns6tZK72dLIVslMa3V32VMa3RkB3tKUNWi9rZb3ranxyj/tqN+H4ZuRXyZh/ykU3w5C7oBrRKzwdjbLsQoGwOpI9NtxXXeChZZHkLLQd4USRmXTlvAqj2Q7RtxBr1tgLYS0ptqhJiSQS0mGglTEAUGSrLSKJngmk3uHLOGZRbGkhLg0On+Kka8t6V1ymW7szqEmepmDG436edZT9KzXUGES29wZ1vBlQkF2BtGSEiTqTA0FYW1i7uH/xP1yyZnOpKyDESt0AGNees+Fb4vJFJ7meVXzNW2PT8XCl2PdQ3GCs3dBLMcoDNAJPnWT44PbYhRbYXVNmRaSG9rcW4QEzj7JzCYba2w0JBoAO1JaJu+0Gf2rs9vLcS5lyZ0uBj39QAAI2J2mivZfgljFLnm8PZHKqOUdIy5xKm2AVBeYmDzBky/DZKUvE1v7dv6/YFzzvKgljuH4hLLFrN5rrrJAEMLgiRltE6CRliBBG0RWJ4d20uYINZm1clnd7dy2GVbpC6ZgQze5BjugkROpr0DgXB2t3WT9Ya5ZtqqKEiWDILgzkyAZuSHBkZzGp7msxWGS5C3UW5uBmT2gGmoBZTGnlNPqYm+kkmvTT29voFCBiuw/GP1ziasEVAMK9pijZkBBzAW52AztrrJnWN9NiMMQvsz7xnQdQRHw++l4V2dw+Fum9hrS23yuCFzZSGAJGQNAMqPn10rLxJ2uF2gsXAAEQAVzQI5d08zXMr1YqSsjdh6Tnf0B2KJto0fZBA8wI0/POsPi+GMWZ7hbMGTIVJMqZLSDoIkR+TXoZGbl/Sh2KwoUhm1jYDryrHSqWvodF081rgnifDjcwYQxnEGNpIIMHzAigXDODw+YaQ0wdwsQUP1nwFarFcStwRJlYkBTv0BI7x8qr4W+ra7a7GAY8Y0q4ynGLXUuVNSeprOBXEayAmyMyH/WpBaPDvTV4pVTs3hclgn9u5dceRbKPkgokUpa2OdNJSaRBkpQlSZacq1YBHkqNrdW8tRslEQqr2hwjbrl/gj5rUq4zCN7t0D+Jl+TUGfgw6fI/1qu/CBXQzz9GKsaZcKje5dB9Vb6QaReHurZkK5ts0FWI6EwZ8prLf2P0H0qwnDrq+67D+I/jUzvmJVgzj8Bdujvtd/8AjvMh/wBrCazz9jyslL2JSZ9/NdGscwynlzY7mrwfEr/nff8AUVLb4xeU63EI6NbAP+1gatU42flt9imlcz47O3Q0s1m+IIKsoViY0BLqxAmPtT0qrascQsZ/Y4e0C7AkqyNIiDIYiDog00ATaSTW4HHAR3gh9R9DNNOPsc0A8tP+NVB06buku/Ypwv1KXZH2rfrDXxDm8ADkNsMqWLSBlUk905TrOsctgedORzRptI5dRVAXsOdnZfifqDUndG19B/qOX5yBVSmpO6sEo2LWk6ee255k9TNDcfYFxg5OoGwESo9093mM0eRq8lu4dsr+IYGnFm+1baOgmPQLMfKkzWZWHU5unK6M37ffQgyRroYB0PhIg+tCeKY4K4L5tIAAEks353PWjHHlyXFYAhWUGIgwO7t6D4ihbd5gfCJ3kGs6jkZ0ozzRTFucMd1BHs1GmrXF0md422+dA1De2IOTKIy3EJhwEzMYPQkrPOKKY3DSNFE+Qn41TvtlUEnUfkz0FHJ3tZbly8qzNmn4F2qwypbstcKuM6mVOWVdsxkbLOYZjAORulaVSGEqQR1BBHxGleG9jsRluG8xBAvq7ZTqRbfOzNBkT3gqncxHu1p+JdoWt4lr2HYqSqp/hgknKvcZGPectuT7o21kVsqYKzUYdPk4/i3u2eklaVFrzzhv6QsS1xFZbT5uYUqIBVe7lY5jLHUd0FTvW4wPEw9y5bKkNbyzqCDnXMIPkeY6day1KE6btIJSTL5Wo2FTmo2FKDKrLVW5fUGCyjzIpl7tFhQYOIsz/wD0FZTi3EbGdjntuCTEMj6HfTNIooU1J66ElGa/xZrC6nYr8RUtq2GJnWshhSpUFQIMnQc9SdjpryrY8N1Yx0BoqlPJazATbumOucLt5ScgkAkGTuASDv1oVguDW8TeVLkgQxBWAQYHUHpRni6ObLC04R5SGInu51zrsdSmYetZ7FYDEuVbCXfZuoY/6pAhfPQ02lK0G5a7EteSV7epprvYe39m448wp+kVWfsWRtdnzUj/ALjWR42/EGve2tYu8tpVs5lX3AyWrZuhtjr320XaZjar/bni/FEvM2Eu21w0KUKrbctIG5YNuwYCKdUyNeRokU27MNN2UujZ0P58qY3Z2+OSnyIH1NW+HcSvLYQ4h812BmKgKMx+yoGkA8zvBofxDirMzBmJgxEwJHlWilgJSV5iJVknZDLvZ5mBBdbbRyIz+YJgfOu4ZhjY9pmxWIZwhyWj+1BgiWKOdoB06+EK44xoSOqnUeeu1PfGKy+7B6jkeq8x5Vtp4KnHgTKtJljj9xb4DDUEAqeeUjQ/CshdRrZg7bgj8OXlR/D3J08/LqfTWfj0qO/hgd6dVwsKkbPfhl0sRKm9NuhnL/EnIELMc4jnRLgHC7OItOcSVB9ocmYusooAzBlMRnz6EbAHyz3FuMJbuODna3bYB7igGP2uesHQka76VsOHumUAKty24BWBIIiVKka7Vx/+pJJ62a2N1XEqSSWqKifo8UT+r3VjMXiUud8tObdWJ5a8qo8S7B4kJ3QpjTL310iAM2wX7RAMsRrpWkxPZ1SAU7s8n6+B1PxFU7XtLRjMyn91zB8RBg0iVXEUHeX7QEck9jHLwa9auZntkQphwMxmV/ZkKuhIXxAJ1JrX9iyztde4SSWWCdzlSPXkJ5wfCiNrG3T7zSP3gGPzE1bw4E7ASZpU8W6q1QapJO4Xc03NSW6cRSLhmExfDkIGYLoCDoNsxPToYoVd43hdCyTlhWbIjagwCQDm5bkUebMy7jUeI3HrTUwZOhKHTmD+NdXwYiHWqcMpt2qw3eUDUDIoyKIIMA7wWiNp3qG32qDhlKGBcyZc2WVUKVY+Op5/Z0mRRb+yVBIZbZ8QhHjuW8arY9BbTuxPQELMMOZ6TVKEYu4rzvdlri/E1uhrbxcHvDOWyghQ6PopnUjaSKZxDh6uVV8UyvaMyouKQ8AgyjAEiQRuKRcRlJ6aRroV5H4UcuXzlDIVJIXQ3MoggHkDtPSikkv46DE1z38A3C8ftYfD3O/7cqGuFnS/mOuxdwZAzECSdK7g3aoYweyS0oQBTmkypSIgERpl06elM7S3WbA4kNlLG2wCo5cnUHmBLabRVP8AR5gvZ4dnZSpZmgNvlSB/yJoaNLNXT+r79y6jiqbt38I0eLuagch91CsWP7+4P2srfzL+KmrbPOtV+IiLltv2lKn+GGHyzfGvQxVjnXIQsGeXPypj2YPgdvwq2RTAN1NQhSLsplRJBmOvh5n5zTeNcRK2M9iDcuAi0DyaDmJG8oAdObALzqe4nxHzoTxS3Csw5BjqdpEk/ISeeWdx3r0kVsY66DctCQSxGQRqe8RmLAc4MTvJ1rZdnLQ9ktsF4Q6T3e6QdB4TGnjWfu28r2GEq3tCPZ9E0WQCs5ZE6iNzpMVreHolxQ+rTOpMAkH8/CudBqzQ25egDQH76VDJiorl9F3Kr86hxeMVQGBmWA+M6D4VU6anFxfIalZ3L6NrV7D7021wW5HfKbD3Tz/iIq9hMEQBO9eVlodSKLFmpaRVilJo4u5GjOW+CFQADcgcs0U8cLb971aid7EECWaANyYA+JoXd7RYcCTiLZBmCtxX20PuTsd67l0uTHYlPD3P/n8Ka3AwfeCnzk/WqVztXhh/mM3kr/8AcBTU7TWiyqqOS2xIA32576ilynBbstJ8BP8AsleZT1j76nTAp+2PhVWzi+8Q5soABE3ZafEZcq6/vH6SVtm2wUpdQEHvDMryo5DKRlJ01MxB0pDxVFcj3hqqV3FkSYRP2ifJf6VVvsP7yCYUZRO/j8yav37wC5lde7qQUZs0cgwbKJ0E60KsibZ8QfjXYwtLLebMVfTyla2e7XcQWUU/ssD6e6fkxPpTMM3dNLduSseBFdMxi5tvKmXF51Dg8SHQFegnzqwpkULRdxjrmEjegnF3hG5QDuJjzA3o0DBobx2wTbYrvlOg3IA5eI5fCgfUsz+LU5th7Vm1UAMGEfaEkJMddRE0Z7MXVYPb1gQRvAMQwUkkkbHfnQnEEmQ2Y3GKkMDlITeWMRGrSBMaDoar4XEMjkrAdJzGQM5J1GUHoZzEdOtcm9pJ99NPThc/QZHvvry+PqbV8GkQRM86C2MH/wBTZst7pxFo/wAJzCPnFEcLiHP+IsHk4P1HSrnC8AHxuGc/YLswgwQttspnYQzDfflTqknCLv0DirnoH6uv7I+FR3MOKsTTGry1RLg3KTKTYUdagfDnrVx2qvcepEetTLpfuawwEcwij0lgx+dQDhlvF4hbWJdmXK7qq5VYtKgyUWcpBPTVTrRNeA27GFdRevYhxGVrpzOAGACqFUd3XnPnVbgmBvDE27nsXCqHBYrl0ZQBBaJ1HzNdF6ba/Jic4p5Qkf0f4OICODBg+0cxpE6kj41mz+jzFlQQbQYLEZzvEaHL1r0cz5VAcSc0UdXJHdBQu9gdw7s9bFi0t61bNwIgfQN31QKTMa6iZ8aiPZ6yJy2ra+IRQfjFH81QXBJgb1idNZrocsTUisuZ/cCdpEVLaqogs3+1dfqRQzDtpUvaDEZr+Xkgy+u5+selV0aK9VhYZaKT3epzq03KbbKanKzDx+v5NNutB8NKkxwghuuh+78+NUcbehSemta76CBnAUHslI13/wCRoiDBodwlR7NMp1yr8xOvxq+D1oihbo0/O1VMUCUMbjUDrG49RPrVzNVVzlO/lQ8lmQYQv2XV15liEA1kkEkbA/Z92JGhprKPdJm2pOV4klmGmUwQg0jbYb6zU+KsBLzC0QGLEBYAhX294AO3rsI5VEoknKGKgAuhlWY+6SZ0KmNgRtA0iuLUWWTT6/1f06J889Ri9O/T8tccdDU8Mv57Snnl+mlGOCYfPcj93Q9GzLBE9I+7nWY4Awe0crZcpO/IHUHTlFazsugZ3kFwqgHLO5bw5aVMY/8AwfsPo/zQdfjsWwyrnYj3QYG06E8vjTW7RpAzLcUnl7NmjzKggDxMVePDlIGg02HTwoF2hwTgJ7NW3MlZMQNJAEwdRXIowpStCS163NFRuKcl9i9h+MW7ql1OgJBLDLEGCe9sPOmfrSt7rK3kwP0NeccWe1al8SqIeRdSHJ8EAzE+lZjG9vVQxYtIo/auyzHyRSco9aZLCWk0v2bFUpqnGV9Wtrar36fc+jFUDYAeQj6Vxqjd4yg6n5VVfjpPur8a3qokYMjDEVWu4VZktHwoNc4jcPOPKq7SdyTSalp7oOKcdmaHEcRtD3mBodd7Q2bWXKhlmyqYOrEE78tAT6UPCAcqr4wZgPA6ecEfQmjp088kinkjq0Ui5Zix1JJJ8yZpztTctc08q75zht0BlIOx09KA8Wci1dBPeVHM9YUsresD50fIga7Csh20x4KIi/5lwISOSgEx5FstVN2Vy0tQzgzIX7JgeW3KrmYjeqeHSNPzpVtTHiKdcWPBqLFrKmNxqPvp+XpXTNC0EjK8Ruy096TAVo7inmJGzHN5wfCq19BmyNAyAksWzB+alyCCPXlIiIm1xdPZXCcuYOIGsEHWcoHPQbajyqiqiQpIKKQWI0IciCGBkEnXQax4CuRX0m3336Pdu61GLbvv6rZLXQLcGdi7OVIDZQTrBkCNCAcpGx56+novYLh3s7d1v27mg/dUQPWS3yrzHg+McOftZkkDLBZQxEkDTppv93pHYPjdt0a1JW5mLZTzGUTB5nQ0ism6Pl2Q+D82prqz3bTtMmCw7XH1YKxUeIG/xIHmRR9nArwL9N3aH2l82lOgbL/Db1PxuH/aK59KnnlqaG7ann/HO0NzEXWuXGlm+Cj9leg+u9Cs1MJpVNdO1hR9Wheg/P5NI08/rT7aMTuFEbTr8Kc9oLu2/OI/qayOSRoUWyEfn5VOlpjssf6j929RfrIHiP2oK/MfeKt/rICe8wB5Aa69HWIHqKpXexbViHE8McqwDBWIOUldjGhyneKAYKzdXOLzFmDkBtQCoAghT7okvp4eVF/7XCiF7oncn2jHqSW7oP8ANUFzFG4cxJ9TO0+Fb8Jni2mZa6i7NFUimXb4QEnWNgNyeVNxdwnQbecULvWDyY+pJrqrYxsp8YxdwoWJyKIhF1J1Agn7hUn/ALYc99l1QSqkbMDJJ/h5Rpv4Vb4WGONwyxmIuBj0gA6+gBPoK9Mv4UFWEakEfEVzMViZ0qkYr3ZppU4yi7nlmGu8uR2+8HxFXUaoOJ4LKS6juncdCNyB93MHqKbhb8jX8/n766yaaujK1Z2ZcimMKcD8K41CADtCYa2wjMcygRJIIEhY1nTy60DbT3fcUBnWJXfWCAZ6RsI8KP8AaEHuBZDFtCI57zOwidfCs+EzEj3WXNnM5QWzbZTBnkCYHxiuXiV539O/1zcZDbvv34sEOza/9QpMw4fLrmKZTmGvjl0+Ek1pcSj22Fyz7wggqJIIPTxEg/1rFNfKE3EhboIYJ7sgQROYCSSvXUSNa1d1zcjI0AgEHwIkfKhpK6afffXkO/ffaPSMJxHPY9sRBCksvRlBJHlpPkRXyv2v4gbuKcnWIHqe83+5j8K9Q4l20fAYa9auXEL3+7bQHMwWCrXGA9xT7onUkbQJrxnHvN1z1ZvrWWFJQk7GjNmSIqcq0gpwFNBPqmxdOzNp1Ghq3btqomAZ+0Zn4zB+NVhw+SNTvOn58fGiFjhw56/P+nwrnzcb6GxeoxsYW2Bb6fcKyHaDj62GPtle2DlgZDqdZIgZPnW8hU/Aan0A3qPEjMpUqCDuGAYfyyAeXM1dGahK7WnuBPzKyPMcZ21soYsWmumffumAefdVSPmY0o/w7HNdsJccAM6yQohRqQABpyig3H+wd+2XuYZLV5SSRaAW0ygmYCg5HEzpmXyJNGOGWmWxaVxlcIuYHk0d4R4H6V6Cn4DinT3+TFUzLSR19ooXisx+0R5AURv3JOnxP3UJx1zoSI3I0Apr0Qk0X6PsH/fXrhliiqmYx7zElgPIIv8ANW6mgnY/hnscKgIhnm4/WW2nyUKPSjgFecxEvEqtm2CtGxiOJ4fLcuIdiSR57j5VnsRgyhzIJHNfvX8Ph0Oz7aLbtot57i25ZEBbQF2MKJ6nxgabis5iH1HLnHPfUehruYWpeKMtWOpUsXpAI1qUmomt6ypg7mdm8T0PjTP1kaZu6TtOx8jsa2iAf2jE2xMe8BJbLGu+bl/Ws7cdTCtqikw4UkkkaZSQQvT031mtNxsZrTBdT0gEkc4DQCYmJ+e1ZhRuyiUDf4bErJI+0GnNuNJ5xE6VzsUmpJ9399k+3wMh3/rld9Rj3jAzA94AIwjKBtoDB2PPlz0rU8LxLLh7atGZFybdIg+RAU+tY/HYpLSS7D+8EMpBLxMgDpoJ2GvloH7Sdr3uqET+7Vl74GrMBKiTyBUCQOm8Gs9NqO/ffzvyNSb77704KPbfiwxOKLJGVALYYfaykkt8WIHgBQG+e9PXX15/OpLCyQOv15VNdwZECNzoOpPQdaB7jUVqs4PCs5hROn4VVUy0bD6Cpc/iR61RT0Ppfsb2qfFqwdEDW4zEMAxkaH2cHQ696Y005gaVbp/HcfMiR5GsHx7sw2HYPhZQySQmgJ0gheunKPWahsdv7yLldFNwaKx073nIHocp29aWBdWOelZ+nQFYpUvJV368M32K4latCbjBAeu59Bq23jWY4j+kFZy4dGuNynQajTQeJG5FYvH8RW47XLzM7t9lMqIIEL3ssHnIynzohgeH4zFDLaRbFk9B7JDP++55EkdI2rZT/wCPhTWaq/wv2/gRPGym7U1+f6XyN4tx69cn297KB/lJuIkiVEZTt7xB860hv91QJJyr4/ZG5qxwT9GdlIN7++boRltjyQb+ppL9sKzDaGI200O3yrTGpSby0+PoDGFReafJRvqdjHpP5NVuG4X2+Jt2RqucNcPLKneZfEGAp/1VJir51yx5mjfYLBf4l3SBFpY20h3M89SonwNKxU8lNsbSV5GyFSAUxKfXDguTYzxv/wBQfFP/ANbDg7B7rr59y3PKDF3+WvM8P2/xSKqF1cIIUuksABp3lILdJJJrVfp7vn+0gOQw9oD+e631Y15hW+m3FaCpJM1P/wCSsSVIZbJBEe60/wDLX1qpZ7cX1JjLB/y8o9mfEq0knyIoAUFN9nrTvGn1AyR6Gob9INyIW1aHq8fDNp5UPw/a68t32jQ+s5SIAPVY2Pjv9aE5BXKARtQyqTlo2RRiuAjx/jn6xczAZVGw5yfeJAJAJPSNqFo+tOgdKayjlQBLTQV2ggiuvMWBZpaTAM7eG3Sm3TTlsZhIImQMvPXn5ULCQ6yAEnWSY8OX9flXClu2ypKnddNOtMmoA9T7AvWwwgigXFOyiXvAn7Q3/wDsPA/Kj6mpUFZ6c5Qd4sdOEZK0kZ7gnYWxZIOTO/7dzvH0Gy+grVWcIBSIamU0c6kpu8ncGMIxVoofFYLHXM1xz1ZvrW3xV3KjMN1Vj8ATXnzvArVg1q2Lqg/il0BSfz9a2nYyyVwVmdS4Ln+Ni30Irz/jV3uH1+lem8HhbNpdstq2PXIKLH6qKBobthQGKTPVc3qGcU44ttSSQI3JMCKwKI88r/8AUHwX+8sYoaqU9g/7rKzOn8wdx/AK8dKgV6r237SNjUezZKENElyRMGRkO0yNzXlOJtNbdkcQymCOhHlWiDWwDOmmG7TC01wSjJYd7ek9r4UuSkyVRNBDeNJmpzW6YVqixeVXEwMqCOYqiDWm4fbBQLBDACQd/PyNU2UwKcG1KmCPMijz4Kmrgqq4J9OKalV6rhqixvEUsrmcwNh1JrPtuaEm3ZBNXp1zEqolmCjxMfDrWJxPaa6zkK2RY0UDvfHf5jyqkcaSdWljzYyYpEq9tkaI4dvdmsxnaiNLSz+831yj7zWPvu2YsXfUkmTIJO+mw9K58brAPmar4rE+NJU6l73/AAPVOMVaxVwSe2vqlzvJJMQBIA2JWDvFelWHgfWvNuFXsuLtzzkkeEA/hSdrv0pKhNnCQ9wSC26If+9vL1PKttGUqmsm2Yq6jB6Kxr+0na21hl7zanZRufIfea8c7V8UxWPMKwFuf8Gcs/6mOjnwMCg9zidy5cLXmYuTqTz8uUeAopw9J15CnWZnzGW9resNlYFSPsOOXUA/UVX4viBdYOAQxADiZEjQEHcacj08dNr27GXDWUI7xuFv9C5Iy+sgnxrEpbneijuVcoUs069bykj8xTAaYEOk0kVwrqoh0UhpRXGqILaQsQBuSAPM6VtuIWAmR9ihVfNTpH56msrwfhr3nhFYkCe6rMeg90GNTzgeNH7PDL1pNSXdTKWywIVuTMC2UEb5QSZiYiKCTKYXbC/WnDCUP4Hx72rlHADAcjExoRB568jyNHIqgD2zNWV4/iQcR70hBEclb7z+eVaDFXSqMQCSAYA3mOVYS/wu7ckkFEB1Y6Mw8J28z86z1E3ob8PZNyYz+0M9xgh0Ud5h1Oy+e58hVY8UE5bakk8hJZvEnePlU2F4e10+ztDKn2mA0HWJ95j1rU8P4RbsIAAAB8ydyTzNDChm1ew+pXUNFuZjD8HxNwyQEGpliTHTur4+VMGBdbgDsHO5ykwAOsgfkUT7Q9skSbVthm5kbL/Ws5ieNLky2ySze82v1NHOEUrRWoEKkn5pPQA9tuKn2pS25AYEPl0OXSBI1AOsxvFZJmlgB9mAI0IOmgP53o83Zlrjlg/eJkluZ/IpV7O3FbM1nbUMmsny+etaKLVNWOfVbnK4HGNJRlYEtIiPeHiBzFavsthWCh7ojXurzMfaPh0FR4LhoXvFSo6RBbz50Zwja67/AJ0FHOpdaIBQsCe3KylrxZj/ALd6zFjCb1oO0pLYgqdcqoB4SoY/M/IVVSxFVBEbAnFuEkWfbDZXVGH+oMwP+0j1oHXqXDeFC/hb1o/5kgHoyoGQ+jR6TXlpor62DjsdSzSUlQsWlIpK4GqIH+zFglbhDsoOVTlMSNTB60UbhbxC3WE1Q7K3xlZNJnN4xsfoPjWiRKAF7gjhHZk27guM8hTIAB97lPlNaOo0FSA1GUeyFqR4jvbdKiv4oLWK7Wdv7eGBE5rh2tg6+bH7I8aiXUM0nFONWrCFmKoo3J0ArzTjH6QHxJZLMog0zbM0zt+yNPPyrE8c7RXsU+a62g91B7q+Q5nxNJwV+8w8Afn/AFqPYgbVauYeehqC1ZJ8fr6dfWiuEMDafLQ/D8KkVchLhjBolZvxsaqoFaP/AAdInT1Hxqx+rDkY86OxRTx10s8kyfz0qzgLWsmobluGM71Zw9JkyGa4yJxL+BHyUCowtM4jiR+sXfByKRL69RT4bC2aXs+ctpj0Ln4IK8u41hclzwcBh67/ADBr03h5/wCmc9UvfQr91YrtLhZthh9gx6HT6gVXLCjoZiumurqgw6urq6oQM9nMC7XFcaKranSdvdjfUH61sQKy/ZC/3nTqAw9DB+orU0DAe5Kpp4qNDTwKootfpB7a3rTC1b7pYEl5kgdAI38a8wu3CxJYkk6kkySfE866uog2MojwQf3sdQfxrq6oyjXWbcVaRp3/AD5dK6uq47ELTuV13899utXlaurqIhWxB7586msV1dWeRZksThwbtwnm7n5mozw5TXV1aVsKe5LhsEUBAuPkJk257pI5x8CRzgTMUuJsh1ZDswI/A+hg+ldXVZVzBGupK6ljxa4V1dVkCHAbmXEW45nL6MCp+tblDpXV1BIBktqpDXV1CUf/2Q=="/>
          <p:cNvSpPr>
            <a:spLocks noChangeAspect="1" noChangeArrowheads="1"/>
          </p:cNvSpPr>
          <p:nvPr/>
        </p:nvSpPr>
        <p:spPr bwMode="auto">
          <a:xfrm>
            <a:off x="357188" y="2137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AU" altLang="en-US" dirty="0"/>
          </a:p>
        </p:txBody>
      </p:sp>
      <p:sp>
        <p:nvSpPr>
          <p:cNvPr id="29715" name="AutoShape 25" descr="data:image/jpeg;base64,/9j/4AAQSkZJRgABAQAAAQABAAD/2wCEAAkGBxQSEhQUExEVFBQVGSIbGBYWFxgYHBUbHSAfGR8YHBYYHSggJBolGxQVITEhJSk3OjouHB8zODMsNygtLiwBCgoKDg0OGxAQGywlHCQsKzcsLCwsLC8sLDU3LDQsLC43LCwsLCwsLCwsLCssLCwsLCwsNywsLCwsKyssLCs3LP/AABEIAFgAWAMBIgACEQEDEQH/xAAcAAACAgMBAQAAAAAAAAAAAAAABgUHAwQIAQL/xAA4EAACAQIEBAQDBwEJAAAAAAABAhEAAwQFEiEGMUFRImFxgQcToRQyQlKRwfByFiMkQ2KCkrHR/8QAGAEAAwEBAAAAAAAAAAAAAAAAAgMEAQD/xAAhEQACAgICAgMBAAAAAAAAAAAAAQIRAyESMUFCE1FhIv/aAAwDAQACEQMRAD8Asw0UUVgs+WNLmZ8Y4awYd5/p3iob4l8StYAsIYLCWby5Bff9qqBsNdxD7EyxgDqTQuQ2MLWy4cb8QrbD/DL8w9S2wHtS9f8AibibZg2bLf8AJfrJqC/sbiLVnXG/rv61A5phLgUaxJHWh5DPjS8FlZT8V7TmL9g2v9SPrA9QVBHtNPuExtu6oa26srciDzrlo3v1FMfC/ErWDpO6HePyt+YUW0LcU+jog18mlzgniNsXZ1XSiszsEAO7qvXTTIaIU1R8UUUVxxvmig1hxTlVJET51xxWvxjwO1m4v3hII7gxB9jP61LfC/hNUtLfc6mYSu33R396UOK83uYi81m34iASWnlHn2k05Y3OVsYa0PmXNQtKdFsxoUgAMYk7mdzS3sqiqQ35gi8ucUkcSZWh6A0ZZn04W6bl3U4grIgkcun/AHSvdzb5rFrjFlG+lSRA6naltcmNX8rYrZ5woQS1s+ZU9PelZpXblVgpjkMlWIA5qZO3+6k7Owr3ptAkNyEHnTYN9MRNeUOfweUC9cugjWulSpE+Bp8QbnMqKuo1zLwznD4W+lxDEGGnkVncGuk8Je1ordxP8+tGKl9mSiiiuAN81DcX5j9nwl24OcaR6sY/epio7iHLvtFh7e07ETykGd/LaK5mrs5zt5s1q+zkEgyHEwWB/gNdA4/JlFkWyhgKBI07wI5neqf404Xe0uv5ZAjnz9j/AO1aGPzhr+GwxDBRetglyfCvhBO/vSZSpFcFb/DNbyu3h8JddAJuKE5zsNW2r1c0kZNgE1FNAbqATpPtsZp0zi2PsqouIVtIgAMhA86r5cSEaTfBKzDSDG+/LpQNsbxRJY/CASNAHfxav2FJ+b4QM6H8nt1pquYo3E19O/eljOMyWy5UgksDy6etdBtgTSE++kOwHIEir8+GuZNewaat9IA1fsfOAKoEgkzO5q2ODkfDXEPyDaBG5BfRcJAAkiY9SOZFUE0lotGivAaK0Ub9FFeVxwt8V5TfxNs2k0IDzeSZHb5cc+XWl/4b5gl21cwbDx4Z5QH8STyH9JkEdiKsOlTH8E2jiVxVi6+GvA6joAKsfNT0Mmd6CULGwycSRzLApatlUtqUJkIVBVN52EbCelVvmWGLv4o0jkqqAOvYeZq2MzxTLb2UkntVb5oWLHaJ79PalSlsrjTRqXrsKo/Lv7mq54mY/PM9hT9cSsNrgdcweRiEsldiukszDuBqAgUWKkxWV6sguCOFTizqZHKzEx4B3JJgk8oAq3ci4c+zgBr9y4q/cRidKfWT5AmpHJssTDWUs250oIBMSfMx1rbNOomcrPSaK+TRWgkga8orLh7M7nlWGpW6MF1wok7CtRsxQc5APIxs3TYz3PWs3E14rYbR96Dp9YgcvMjel7CZajOy2LfykPgmTqJP+YF5CFJg9/SjitWzWt0hiwl35tksVhTJXeZHIN7wfpSVnOGloUVYv2cIoVRCqoAA6AbR9BSxmGF3JiaiydleNaEW7YgnvWsqEOCpKsu4IMEE7cxTWcqO4I8R+nrUficsKxpHibYeZ7+1ZFNukbJpLZs5fxaynRfQtHO4vMeq9fap7C51ZuGFubnkGBWf1pOfCkxpVdCnQTAYmdixPffap7KuHUe0ha2ukSVEfeB/GR3POrGlGOyRR5PQwmioi872OXiUfhPT0PSig+RBPDIZjW9yAFFFdIzGQ+ebhkJjUpE8oJ2G/vWvkt3+9DFdIYr+LUd1bmeUDYD0NFFP9AfYYsSuoRWq2E7sfYAfWvKKkaKEzEcOqiAu385mlbM7mskgSreBSp3mYMHsN/pXlFOwpbF5GzUyzLQWW1J0hoJ/O7nSxHkoUgecmn65bEbDbpRRW5PBmMWc8WJoooqZlS6P/9k="/>
          <p:cNvSpPr>
            <a:spLocks noChangeAspect="1" noChangeArrowheads="1"/>
          </p:cNvSpPr>
          <p:nvPr/>
        </p:nvSpPr>
        <p:spPr bwMode="auto">
          <a:xfrm>
            <a:off x="509588" y="4169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AU" altLang="en-US" dirty="0"/>
          </a:p>
        </p:txBody>
      </p:sp>
      <p:sp>
        <p:nvSpPr>
          <p:cNvPr id="29716" name="AutoShape 27" descr="data:image/jpeg;base64,/9j/4AAQSkZJRgABAQAAAQABAAD/2wCEAAkGBxQSEhQUExEVFBQVGSIbGBYWFxgYHBUbHSAfGR8YHBYYHSggJBolGxQVITEhJSk3OjouHB8zODMsNygtLiwBCgoKDg0OGxAQGywlHCQsKzcsLCwsLC8sLDU3LDQsLC43LCwsLCwsLCwsLCssLCwsLCwsNywsLCwsKyssLCs3LP/AABEIAFgAWAMBIgACEQEDEQH/xAAcAAACAgMBAQAAAAAAAAAAAAAABgUHAwQIAQL/xAA4EAACAQIEBAQDBwEJAAAAAAABAhEAAwQFEiEGMUFRImFxgQcToRQyQlKRwfByFiMkQ2KCkrHR/8QAGAEAAwEBAAAAAAAAAAAAAAAAAgMEAQD/xAAhEQACAgICAgMBAAAAAAAAAAAAAQIRAyESMUFCE1FhIv/aAAwDAQACEQMRAD8Asw0UUVgs+WNLmZ8Y4awYd5/p3iob4l8StYAsIYLCWby5Bff9qqBsNdxD7EyxgDqTQuQ2MLWy4cb8QrbD/DL8w9S2wHtS9f8AibibZg2bLf8AJfrJqC/sbiLVnXG/rv61A5phLgUaxJHWh5DPjS8FlZT8V7TmL9g2v9SPrA9QVBHtNPuExtu6oa26srciDzrlo3v1FMfC/ErWDpO6HePyt+YUW0LcU+jog18mlzgniNsXZ1XSiszsEAO7qvXTTIaIU1R8UUUVxxvmig1hxTlVJET51xxWvxjwO1m4v3hII7gxB9jP61LfC/hNUtLfc6mYSu33R396UOK83uYi81m34iASWnlHn2k05Y3OVsYa0PmXNQtKdFsxoUgAMYk7mdzS3sqiqQ35gi8ucUkcSZWh6A0ZZn04W6bl3U4grIgkcun/AHSvdzb5rFrjFlG+lSRA6naltcmNX8rYrZ5woQS1s+ZU9PelZpXblVgpjkMlWIA5qZO3+6k7Owr3ptAkNyEHnTYN9MRNeUOfweUC9cugjWulSpE+Bp8QbnMqKuo1zLwznD4W+lxDEGGnkVncGuk8Je1ordxP8+tGKl9mSiiiuAN81DcX5j9nwl24OcaR6sY/epio7iHLvtFh7e07ETykGd/LaK5mrs5zt5s1q+zkEgyHEwWB/gNdA4/JlFkWyhgKBI07wI5neqf404Xe0uv5ZAjnz9j/AO1aGPzhr+GwxDBRetglyfCvhBO/vSZSpFcFb/DNbyu3h8JddAJuKE5zsNW2r1c0kZNgE1FNAbqATpPtsZp0zi2PsqouIVtIgAMhA86r5cSEaTfBKzDSDG+/LpQNsbxRJY/CASNAHfxav2FJ+b4QM6H8nt1pquYo3E19O/eljOMyWy5UgksDy6etdBtgTSE++kOwHIEir8+GuZNewaat9IA1fsfOAKoEgkzO5q2ODkfDXEPyDaBG5BfRcJAAkiY9SOZFUE0lotGivAaK0Ub9FFeVxwt8V5TfxNs2k0IDzeSZHb5cc+XWl/4b5gl21cwbDx4Z5QH8STyH9JkEdiKsOlTH8E2jiVxVi6+GvA6joAKsfNT0Mmd6CULGwycSRzLApatlUtqUJkIVBVN52EbCelVvmWGLv4o0jkqqAOvYeZq2MzxTLb2UkntVb5oWLHaJ79PalSlsrjTRqXrsKo/Lv7mq54mY/PM9hT9cSsNrgdcweRiEsldiukszDuBqAgUWKkxWV6sguCOFTizqZHKzEx4B3JJgk8oAq3ci4c+zgBr9y4q/cRidKfWT5AmpHJssTDWUs250oIBMSfMx1rbNOomcrPSaK+TRWgkga8orLh7M7nlWGpW6MF1wok7CtRsxQc5APIxs3TYz3PWs3E14rYbR96Dp9YgcvMjel7CZajOy2LfykPgmTqJP+YF5CFJg9/SjitWzWt0hiwl35tksVhTJXeZHIN7wfpSVnOGloUVYv2cIoVRCqoAA6AbR9BSxmGF3JiaiydleNaEW7YgnvWsqEOCpKsu4IMEE7cxTWcqO4I8R+nrUficsKxpHibYeZ7+1ZFNukbJpLZs5fxaynRfQtHO4vMeq9fap7C51ZuGFubnkGBWf1pOfCkxpVdCnQTAYmdixPffap7KuHUe0ha2ukSVEfeB/GR3POrGlGOyRR5PQwmioi872OXiUfhPT0PSig+RBPDIZjW9yAFFFdIzGQ+ebhkJjUpE8oJ2G/vWvkt3+9DFdIYr+LUd1bmeUDYD0NFFP9AfYYsSuoRWq2E7sfYAfWvKKkaKEzEcOqiAu385mlbM7mskgSreBSp3mYMHsN/pXlFOwpbF5GzUyzLQWW1J0hoJ/O7nSxHkoUgecmn65bEbDbpRRW5PBmMWc8WJoooqZlS6P/9k="/>
          <p:cNvSpPr>
            <a:spLocks noChangeAspect="1" noChangeArrowheads="1"/>
          </p:cNvSpPr>
          <p:nvPr/>
        </p:nvSpPr>
        <p:spPr bwMode="auto">
          <a:xfrm>
            <a:off x="661988" y="620184"/>
            <a:ext cx="30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AU" altLang="en-US" dirty="0"/>
          </a:p>
        </p:txBody>
      </p:sp>
      <p:pic>
        <p:nvPicPr>
          <p:cNvPr id="19" name="Picture 2" descr="U:\WAABR\images\Autism Team Brady bunch photo updated 14.11.14.jpg"/>
          <p:cNvPicPr>
            <a:picLocks noChangeAspect="1" noChangeArrowheads="1"/>
          </p:cNvPicPr>
          <p:nvPr/>
        </p:nvPicPr>
        <p:blipFill rotWithShape="1">
          <a:blip r:embed="rId5">
            <a:extLst>
              <a:ext uri="{28A0092B-C50C-407E-A947-70E740481C1C}">
                <a14:useLocalDpi xmlns:a14="http://schemas.microsoft.com/office/drawing/2010/main" val="0"/>
              </a:ext>
            </a:extLst>
          </a:blip>
          <a:srcRect l="40161" t="40258" r="40162" b="39936"/>
          <a:stretch/>
        </p:blipFill>
        <p:spPr bwMode="auto">
          <a:xfrm>
            <a:off x="375732" y="4941916"/>
            <a:ext cx="1349406" cy="13582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U:\WAABR\images\Autism Team Brady bunch photo updated 14.11.14.jpg"/>
          <p:cNvPicPr>
            <a:picLocks noChangeAspect="1" noChangeArrowheads="1"/>
          </p:cNvPicPr>
          <p:nvPr/>
        </p:nvPicPr>
        <p:blipFill rotWithShape="1">
          <a:blip r:embed="rId5">
            <a:extLst>
              <a:ext uri="{28A0092B-C50C-407E-A947-70E740481C1C}">
                <a14:useLocalDpi xmlns:a14="http://schemas.microsoft.com/office/drawing/2010/main" val="0"/>
              </a:ext>
            </a:extLst>
          </a:blip>
          <a:srcRect l="21003" r="59968" b="80194"/>
          <a:stretch/>
        </p:blipFill>
        <p:spPr bwMode="auto">
          <a:xfrm>
            <a:off x="327689" y="2862382"/>
            <a:ext cx="1305017" cy="13582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U:\WAABR\images\Autism Team Brady bunch photo updated 14.11.14.jpg"/>
          <p:cNvPicPr>
            <a:picLocks noChangeAspect="1" noChangeArrowheads="1"/>
          </p:cNvPicPr>
          <p:nvPr/>
        </p:nvPicPr>
        <p:blipFill rotWithShape="1">
          <a:blip r:embed="rId5">
            <a:extLst>
              <a:ext uri="{28A0092B-C50C-407E-A947-70E740481C1C}">
                <a14:useLocalDpi xmlns:a14="http://schemas.microsoft.com/office/drawing/2010/main" val="0"/>
              </a:ext>
            </a:extLst>
          </a:blip>
          <a:srcRect l="20744" t="40684" r="60356" b="39936"/>
          <a:stretch/>
        </p:blipFill>
        <p:spPr bwMode="auto">
          <a:xfrm>
            <a:off x="4523860" y="2893552"/>
            <a:ext cx="1338442" cy="13724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8201" y="1556792"/>
            <a:ext cx="4181276" cy="830997"/>
          </a:xfrm>
          <a:prstGeom prst="rect">
            <a:avLst/>
          </a:prstGeom>
          <a:noFill/>
        </p:spPr>
        <p:txBody>
          <a:bodyPr wrap="square" rtlCol="0">
            <a:spAutoFit/>
          </a:bodyPr>
          <a:lstStyle/>
          <a:p>
            <a:pPr marL="342900" indent="-342900">
              <a:buFont typeface="Arial" charset="0"/>
              <a:buChar char="•"/>
            </a:pPr>
            <a:r>
              <a:rPr lang="en-AU" sz="2400" dirty="0" smtClean="0">
                <a:solidFill>
                  <a:srgbClr val="15158F"/>
                </a:solidFill>
                <a:latin typeface="Arial Narrow" panose="020B0606020202030204" pitchFamily="34" charset="0"/>
              </a:rPr>
              <a:t>WAABR Children and Parents</a:t>
            </a:r>
          </a:p>
          <a:p>
            <a:pPr marL="342900" indent="-342900">
              <a:buFont typeface="Arial" charset="0"/>
              <a:buChar char="•"/>
            </a:pPr>
            <a:r>
              <a:rPr lang="en-AU" sz="2400" dirty="0" smtClean="0">
                <a:solidFill>
                  <a:srgbClr val="15158F"/>
                </a:solidFill>
                <a:latin typeface="Arial Narrow" panose="020B0606020202030204" pitchFamily="34" charset="0"/>
              </a:rPr>
              <a:t>Investigators </a:t>
            </a:r>
            <a:endParaRPr lang="en-AU" sz="2400" dirty="0">
              <a:solidFill>
                <a:srgbClr val="15158F"/>
              </a:solidFill>
              <a:latin typeface="Arial Narrow" panose="020B0606020202030204" pitchFamily="34" charset="0"/>
            </a:endParaRPr>
          </a:p>
        </p:txBody>
      </p:sp>
      <p:sp>
        <p:nvSpPr>
          <p:cNvPr id="6" name="TextBox 5"/>
          <p:cNvSpPr txBox="1"/>
          <p:nvPr/>
        </p:nvSpPr>
        <p:spPr>
          <a:xfrm>
            <a:off x="5862302" y="3845740"/>
            <a:ext cx="1802565" cy="400110"/>
          </a:xfrm>
          <a:prstGeom prst="rect">
            <a:avLst/>
          </a:prstGeom>
          <a:noFill/>
        </p:spPr>
        <p:txBody>
          <a:bodyPr wrap="square" rtlCol="0">
            <a:spAutoFit/>
          </a:bodyPr>
          <a:lstStyle/>
          <a:p>
            <a:r>
              <a:rPr lang="en-AU" sz="2000" dirty="0" smtClean="0">
                <a:solidFill>
                  <a:srgbClr val="15158F"/>
                </a:solidFill>
              </a:rPr>
              <a:t>Dr Ashleigh Lin</a:t>
            </a:r>
            <a:endParaRPr lang="en-AU" sz="2000" dirty="0">
              <a:solidFill>
                <a:srgbClr val="15158F"/>
              </a:solidFill>
            </a:endParaRPr>
          </a:p>
        </p:txBody>
      </p:sp>
      <p:sp>
        <p:nvSpPr>
          <p:cNvPr id="24" name="TextBox 23"/>
          <p:cNvSpPr txBox="1"/>
          <p:nvPr/>
        </p:nvSpPr>
        <p:spPr>
          <a:xfrm>
            <a:off x="1877051" y="3831183"/>
            <a:ext cx="1802565" cy="400110"/>
          </a:xfrm>
          <a:prstGeom prst="rect">
            <a:avLst/>
          </a:prstGeom>
          <a:noFill/>
        </p:spPr>
        <p:txBody>
          <a:bodyPr wrap="square" rtlCol="0">
            <a:spAutoFit/>
          </a:bodyPr>
          <a:lstStyle/>
          <a:p>
            <a:r>
              <a:rPr lang="en-AU" sz="2000" dirty="0" smtClean="0">
                <a:solidFill>
                  <a:srgbClr val="15158F"/>
                </a:solidFill>
              </a:rPr>
              <a:t>Ms Anna Hunt</a:t>
            </a:r>
            <a:endParaRPr lang="en-AU" sz="2000" dirty="0">
              <a:solidFill>
                <a:srgbClr val="15158F"/>
              </a:solidFill>
            </a:endParaRPr>
          </a:p>
        </p:txBody>
      </p:sp>
      <p:sp>
        <p:nvSpPr>
          <p:cNvPr id="25" name="TextBox 24"/>
          <p:cNvSpPr txBox="1"/>
          <p:nvPr/>
        </p:nvSpPr>
        <p:spPr>
          <a:xfrm>
            <a:off x="1725138" y="5889370"/>
            <a:ext cx="2993823" cy="400110"/>
          </a:xfrm>
          <a:prstGeom prst="rect">
            <a:avLst/>
          </a:prstGeom>
          <a:noFill/>
        </p:spPr>
        <p:txBody>
          <a:bodyPr wrap="square" rtlCol="0">
            <a:spAutoFit/>
          </a:bodyPr>
          <a:lstStyle/>
          <a:p>
            <a:r>
              <a:rPr lang="en-AU" sz="2000" dirty="0" smtClean="0">
                <a:solidFill>
                  <a:srgbClr val="15158F"/>
                </a:solidFill>
              </a:rPr>
              <a:t>Prof Andrew Whitehouse</a:t>
            </a:r>
            <a:endParaRPr lang="en-AU" sz="2000" dirty="0">
              <a:solidFill>
                <a:srgbClr val="15158F"/>
              </a:solidFill>
            </a:endParaRPr>
          </a:p>
        </p:txBody>
      </p:sp>
      <p:sp>
        <p:nvSpPr>
          <p:cNvPr id="26" name="TextBox 25"/>
          <p:cNvSpPr txBox="1"/>
          <p:nvPr/>
        </p:nvSpPr>
        <p:spPr>
          <a:xfrm>
            <a:off x="5862302" y="5868270"/>
            <a:ext cx="2095385" cy="400110"/>
          </a:xfrm>
          <a:prstGeom prst="rect">
            <a:avLst/>
          </a:prstGeom>
          <a:noFill/>
        </p:spPr>
        <p:txBody>
          <a:bodyPr wrap="square" rtlCol="0">
            <a:spAutoFit/>
          </a:bodyPr>
          <a:lstStyle/>
          <a:p>
            <a:r>
              <a:rPr lang="en-AU" sz="2000" dirty="0" smtClean="0">
                <a:solidFill>
                  <a:srgbClr val="15158F"/>
                </a:solidFill>
              </a:rPr>
              <a:t>Miss Alena Dass</a:t>
            </a:r>
            <a:endParaRPr lang="en-AU" sz="2000" dirty="0">
              <a:solidFill>
                <a:srgbClr val="15158F"/>
              </a:solidFill>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3860" y="4772458"/>
            <a:ext cx="1338442" cy="1517022"/>
          </a:xfrm>
          <a:prstGeom prst="rect">
            <a:avLst/>
          </a:prstGeom>
        </p:spPr>
      </p:pic>
    </p:spTree>
    <p:extLst>
      <p:ext uri="{BB962C8B-B14F-4D97-AF65-F5344CB8AC3E}">
        <p14:creationId xmlns:p14="http://schemas.microsoft.com/office/powerpoint/2010/main" val="196835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AU" altLang="en-US" b="1" dirty="0" smtClean="0">
                <a:solidFill>
                  <a:srgbClr val="0070C0"/>
                </a:solidFill>
                <a:latin typeface="Arial Narrow" pitchFamily="34" charset="0"/>
              </a:rPr>
              <a:t>For</a:t>
            </a:r>
            <a:r>
              <a:rPr lang="en-AU" altLang="en-US" b="1" dirty="0" smtClean="0">
                <a:solidFill>
                  <a:srgbClr val="0070C0"/>
                </a:solidFill>
                <a:latin typeface="Arial Narrow" pitchFamily="34" charset="0"/>
              </a:rPr>
              <a:t> </a:t>
            </a:r>
            <a:r>
              <a:rPr lang="en-AU" altLang="en-US" b="1" dirty="0" smtClean="0">
                <a:solidFill>
                  <a:srgbClr val="0070C0"/>
                </a:solidFill>
                <a:latin typeface="Arial Narrow" pitchFamily="34" charset="0"/>
              </a:rPr>
              <a:t>Further Information</a:t>
            </a:r>
            <a:r>
              <a:rPr lang="en-AU" altLang="en-US" b="1" dirty="0" smtClean="0">
                <a:solidFill>
                  <a:srgbClr val="0070C0"/>
                </a:solidFill>
                <a:latin typeface="Arial Narrow" pitchFamily="34" charset="0"/>
              </a:rPr>
              <a:t>…</a:t>
            </a:r>
            <a:endParaRPr lang="en-AU" altLang="en-US" b="1" dirty="0" smtClean="0">
              <a:solidFill>
                <a:srgbClr val="0070C0"/>
              </a:solidFill>
              <a:latin typeface="Arial Narrow" pitchFamily="34" charset="0"/>
            </a:endParaRPr>
          </a:p>
        </p:txBody>
      </p:sp>
      <p:cxnSp>
        <p:nvCxnSpPr>
          <p:cNvPr id="3" name="Straight Connector 2"/>
          <p:cNvCxnSpPr/>
          <p:nvPr/>
        </p:nvCxnSpPr>
        <p:spPr>
          <a:xfrm>
            <a:off x="0" y="1266977"/>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072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376" y="141176"/>
            <a:ext cx="1058862" cy="104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TextBox 1"/>
          <p:cNvSpPr txBox="1">
            <a:spLocks noChangeArrowheads="1"/>
          </p:cNvSpPr>
          <p:nvPr/>
        </p:nvSpPr>
        <p:spPr bwMode="auto">
          <a:xfrm>
            <a:off x="5185476" y="2345929"/>
            <a:ext cx="4319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AU" altLang="en-US" b="1" dirty="0">
                <a:solidFill>
                  <a:srgbClr val="00B0F0"/>
                </a:solidFill>
                <a:sym typeface="Wingdings" pitchFamily="2" charset="2"/>
              </a:rPr>
              <a:t> </a:t>
            </a:r>
            <a:r>
              <a:rPr lang="en-AU" altLang="en-US" b="1" dirty="0" smtClean="0">
                <a:solidFill>
                  <a:srgbClr val="00B0F0"/>
                </a:solidFill>
              </a:rPr>
              <a:t>autism@telethonkids.org.au</a:t>
            </a:r>
            <a:endParaRPr lang="en-AU" altLang="en-US" b="1" dirty="0">
              <a:solidFill>
                <a:srgbClr val="00B0F0"/>
              </a:solidFill>
            </a:endParaRPr>
          </a:p>
        </p:txBody>
      </p:sp>
      <p:pic>
        <p:nvPicPr>
          <p:cNvPr id="3072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580477"/>
            <a:ext cx="4582779" cy="337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8" name="Rectangle 3"/>
          <p:cNvSpPr>
            <a:spLocks noChangeArrowheads="1"/>
          </p:cNvSpPr>
          <p:nvPr/>
        </p:nvSpPr>
        <p:spPr bwMode="auto">
          <a:xfrm>
            <a:off x="6247551" y="3947796"/>
            <a:ext cx="4083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AU" altLang="en-US" b="1" u="sng" dirty="0" smtClean="0">
                <a:hlinkClick r:id="rId5"/>
              </a:rPr>
              <a:t>autism.telethonkids.org.au</a:t>
            </a:r>
            <a:endParaRPr lang="en-AU" altLang="en-US" dirty="0"/>
          </a:p>
        </p:txBody>
      </p:sp>
      <p:pic>
        <p:nvPicPr>
          <p:cNvPr id="30729" name="Picture 18" descr="C:\Users\jgranich\AppData\Local\Microsoft\Windows\Temporary Internet Files\Content.IE5\MS3AGC6N\MC90044212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5200" y="2302933"/>
            <a:ext cx="412750" cy="55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extBox 4"/>
          <p:cNvSpPr txBox="1">
            <a:spLocks noChangeArrowheads="1"/>
          </p:cNvSpPr>
          <p:nvPr/>
        </p:nvSpPr>
        <p:spPr bwMode="auto">
          <a:xfrm>
            <a:off x="5185138" y="2945437"/>
            <a:ext cx="4083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AU" altLang="en-US" b="1" dirty="0">
                <a:solidFill>
                  <a:srgbClr val="7030A0"/>
                </a:solidFill>
              </a:rPr>
              <a:t> </a:t>
            </a:r>
            <a:r>
              <a:rPr lang="en-AU" altLang="en-US" b="1" dirty="0" smtClean="0">
                <a:solidFill>
                  <a:srgbClr val="7030A0"/>
                </a:solidFill>
              </a:rPr>
              <a:t>joanna.granich@telethonkids.org.au</a:t>
            </a:r>
            <a:endParaRPr lang="en-AU" altLang="en-US" b="1" dirty="0">
              <a:solidFill>
                <a:srgbClr val="7030A0"/>
              </a:solidFill>
            </a:endParaRPr>
          </a:p>
        </p:txBody>
      </p:sp>
      <p:pic>
        <p:nvPicPr>
          <p:cNvPr id="30732" name="Picture 18" descr="C:\Users\jgranich\AppData\Local\Microsoft\Windows\Temporary Internet Files\Content.IE5\MS3AGC6N\MC90044212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2388" y="2866105"/>
            <a:ext cx="412750" cy="55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3117" y="3814361"/>
            <a:ext cx="1371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3568" y="5470431"/>
            <a:ext cx="220186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
          <p:cNvSpPr txBox="1">
            <a:spLocks noChangeArrowheads="1"/>
          </p:cNvSpPr>
          <p:nvPr/>
        </p:nvSpPr>
        <p:spPr bwMode="auto">
          <a:xfrm>
            <a:off x="2872330" y="5701849"/>
            <a:ext cx="63706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sz="1800" b="1" i="1" u="sng" dirty="0" err="1">
                <a:solidFill>
                  <a:schemeClr val="accent2">
                    <a:lumMod val="75000"/>
                  </a:schemeClr>
                </a:solidFill>
                <a:hlinkClick r:id="rId9"/>
              </a:rPr>
              <a:t>www.facebook.com</a:t>
            </a:r>
            <a:r>
              <a:rPr lang="en-AU" sz="1800" b="1" i="1" u="sng" dirty="0">
                <a:solidFill>
                  <a:schemeClr val="accent2">
                    <a:lumMod val="75000"/>
                  </a:schemeClr>
                </a:solidFill>
                <a:hlinkClick r:id="rId9"/>
              </a:rPr>
              <a:t>/</a:t>
            </a:r>
            <a:r>
              <a:rPr lang="en-AU" sz="1800" b="1" i="1" u="sng" dirty="0" err="1">
                <a:solidFill>
                  <a:schemeClr val="accent2">
                    <a:lumMod val="75000"/>
                  </a:schemeClr>
                </a:solidFill>
                <a:hlinkClick r:id="rId9"/>
              </a:rPr>
              <a:t>TelethonKidsAutismTeam</a:t>
            </a:r>
            <a:endParaRPr lang="en-AU" altLang="en-US" sz="1800" b="1" dirty="0">
              <a:solidFill>
                <a:schemeClr val="accent2">
                  <a:lumMod val="75000"/>
                </a:schemeClr>
              </a:solidFill>
            </a:endParaRPr>
          </a:p>
        </p:txBody>
      </p:sp>
    </p:spTree>
    <p:extLst>
      <p:ext uri="{BB962C8B-B14F-4D97-AF65-F5344CB8AC3E}">
        <p14:creationId xmlns:p14="http://schemas.microsoft.com/office/powerpoint/2010/main" val="616125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34975" y="77788"/>
            <a:ext cx="8229600" cy="1143000"/>
          </a:xfrm>
        </p:spPr>
        <p:txBody>
          <a:bodyPr/>
          <a:lstStyle/>
          <a:p>
            <a:r>
              <a:rPr lang="en-AU" altLang="en-US" b="1" dirty="0" smtClean="0">
                <a:solidFill>
                  <a:srgbClr val="0070C0"/>
                </a:solidFill>
                <a:latin typeface="Arial Narrow" panose="020B0606020202030204" pitchFamily="34" charset="0"/>
              </a:rPr>
              <a:t>What is Autism?</a:t>
            </a:r>
          </a:p>
        </p:txBody>
      </p:sp>
      <p:cxnSp>
        <p:nvCxnSpPr>
          <p:cNvPr id="3" name="Straight Connector 2"/>
          <p:cNvCxnSpPr/>
          <p:nvPr/>
        </p:nvCxnSpPr>
        <p:spPr>
          <a:xfrm>
            <a:off x="-22225" y="1220788"/>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noGrp="1"/>
          </p:cNvSpPr>
          <p:nvPr>
            <p:ph idx="1"/>
          </p:nvPr>
        </p:nvSpPr>
        <p:spPr>
          <a:xfrm>
            <a:off x="587374" y="1341438"/>
            <a:ext cx="7671857" cy="5039890"/>
          </a:xfrm>
        </p:spPr>
        <p:txBody>
          <a:bodyPr>
            <a:normAutofit fontScale="92500"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AU" sz="2400" dirty="0" smtClean="0">
                <a:solidFill>
                  <a:srgbClr val="0E0640"/>
                </a:solidFill>
                <a:ea typeface="ＭＳ Ｐゴシック" pitchFamily="34" charset="-128"/>
              </a:rPr>
              <a:t>Neurodevelopmental condition</a:t>
            </a:r>
          </a:p>
          <a:p>
            <a:pPr marL="0" indent="0">
              <a:buNone/>
              <a:defRPr/>
            </a:pPr>
            <a:r>
              <a:rPr lang="en-AU" sz="2400" dirty="0">
                <a:solidFill>
                  <a:srgbClr val="0E0640"/>
                </a:solidFill>
                <a:ea typeface="ＭＳ Ｐゴシック" pitchFamily="34" charset="-128"/>
              </a:rPr>
              <a:t>	</a:t>
            </a:r>
            <a:r>
              <a:rPr lang="en-AU" sz="2400" dirty="0" smtClean="0">
                <a:solidFill>
                  <a:srgbClr val="0E0640"/>
                </a:solidFill>
                <a:ea typeface="ＭＳ Ｐゴシック" pitchFamily="34" charset="-128"/>
              </a:rPr>
              <a:t>	- Cluster of disorders…</a:t>
            </a:r>
          </a:p>
          <a:p>
            <a:pPr marL="0" indent="0">
              <a:buNone/>
              <a:defRPr/>
            </a:pPr>
            <a:r>
              <a:rPr lang="en-AU" sz="2400" dirty="0">
                <a:solidFill>
                  <a:srgbClr val="0E0640"/>
                </a:solidFill>
                <a:ea typeface="ＭＳ Ｐゴシック" pitchFamily="34" charset="-128"/>
              </a:rPr>
              <a:t>	</a:t>
            </a:r>
            <a:r>
              <a:rPr lang="en-AU" sz="2400" dirty="0" smtClean="0">
                <a:solidFill>
                  <a:srgbClr val="0E0640"/>
                </a:solidFill>
                <a:ea typeface="ＭＳ Ｐゴシック" pitchFamily="34" charset="-128"/>
              </a:rPr>
              <a:t>	</a:t>
            </a:r>
            <a:endParaRPr lang="en-AU" sz="2400" dirty="0" smtClean="0">
              <a:solidFill>
                <a:srgbClr val="0E0640"/>
              </a:solidFill>
            </a:endParaRPr>
          </a:p>
          <a:p>
            <a:pPr marL="914400" lvl="1" indent="-514350">
              <a:defRPr/>
            </a:pPr>
            <a:r>
              <a:rPr lang="en-AU" sz="2400" dirty="0" smtClean="0">
                <a:solidFill>
                  <a:srgbClr val="0E0640"/>
                </a:solidFill>
              </a:rPr>
              <a:t>1% population and increasing</a:t>
            </a:r>
          </a:p>
          <a:p>
            <a:pPr marL="1314450" lvl="2" indent="-514350">
              <a:defRPr/>
            </a:pPr>
            <a:r>
              <a:rPr lang="en-AU" sz="1400" dirty="0" smtClean="0">
                <a:solidFill>
                  <a:srgbClr val="0E0640"/>
                </a:solidFill>
              </a:rPr>
              <a:t>More than combined number of children with cerebral palsy,</a:t>
            </a:r>
          </a:p>
          <a:p>
            <a:pPr marL="800100" lvl="2" indent="0">
              <a:buFontTx/>
              <a:buNone/>
              <a:defRPr/>
            </a:pPr>
            <a:r>
              <a:rPr lang="en-AU" sz="1400" dirty="0" smtClean="0">
                <a:solidFill>
                  <a:srgbClr val="0E0640"/>
                </a:solidFill>
              </a:rPr>
              <a:t>	          diabetes, deafness, blindness and leukaemia.</a:t>
            </a:r>
          </a:p>
          <a:p>
            <a:pPr marL="1258888" lvl="2" indent="-450850">
              <a:defRPr/>
            </a:pPr>
            <a:r>
              <a:rPr lang="en-AU" sz="1500" dirty="0" smtClean="0">
                <a:solidFill>
                  <a:srgbClr val="0E0640"/>
                </a:solidFill>
              </a:rPr>
              <a:t> Gender ratio 4:1 between males and females</a:t>
            </a:r>
          </a:p>
          <a:p>
            <a:pPr marL="914400" lvl="1" indent="-514350">
              <a:defRPr/>
            </a:pPr>
            <a:r>
              <a:rPr lang="en-AU" sz="2400" dirty="0" smtClean="0">
                <a:solidFill>
                  <a:srgbClr val="0E0640"/>
                </a:solidFill>
              </a:rPr>
              <a:t>Symptoms vary in severity </a:t>
            </a:r>
          </a:p>
          <a:p>
            <a:pPr marL="914400" lvl="1" indent="-514350">
              <a:defRPr/>
            </a:pPr>
            <a:r>
              <a:rPr lang="en-AU" sz="2400" dirty="0" smtClean="0">
                <a:solidFill>
                  <a:srgbClr val="0E0640"/>
                </a:solidFill>
              </a:rPr>
              <a:t>Highly heritable but 85% unknown cause</a:t>
            </a:r>
          </a:p>
          <a:p>
            <a:pPr marL="914400" lvl="1" indent="-514350">
              <a:defRPr/>
            </a:pPr>
            <a:r>
              <a:rPr lang="en-AU" sz="2400" dirty="0" smtClean="0">
                <a:solidFill>
                  <a:srgbClr val="0E0640"/>
                </a:solidFill>
              </a:rPr>
              <a:t>No ‘cure’ = life-long condition and no standard Tx</a:t>
            </a:r>
          </a:p>
          <a:p>
            <a:pPr marL="914400" lvl="1" indent="-514350">
              <a:defRPr/>
            </a:pPr>
            <a:r>
              <a:rPr lang="en-AU" sz="2400" dirty="0" smtClean="0">
                <a:solidFill>
                  <a:srgbClr val="0E0640"/>
                </a:solidFill>
              </a:rPr>
              <a:t>Often presents with many other difficulties &amp; co-morbidities </a:t>
            </a:r>
          </a:p>
          <a:p>
            <a:pPr marL="400050" lvl="1" indent="0">
              <a:buNone/>
              <a:defRPr/>
            </a:pPr>
            <a:r>
              <a:rPr lang="en-AU" sz="2400" dirty="0">
                <a:solidFill>
                  <a:srgbClr val="0E0640"/>
                </a:solidFill>
              </a:rPr>
              <a:t>	</a:t>
            </a:r>
            <a:r>
              <a:rPr lang="en-AU" sz="1400" dirty="0" smtClean="0">
                <a:solidFill>
                  <a:srgbClr val="0E0640"/>
                </a:solidFill>
              </a:rPr>
              <a:t>e.g., ADHD, ID, OCD, Epilepsy, </a:t>
            </a:r>
            <a:r>
              <a:rPr lang="en-AU" sz="1400" u="sng" dirty="0" smtClean="0">
                <a:solidFill>
                  <a:srgbClr val="0E0640"/>
                </a:solidFill>
              </a:rPr>
              <a:t>Sensory Processing Difficulties</a:t>
            </a:r>
            <a:r>
              <a:rPr lang="en-AU" sz="1400" dirty="0" smtClean="0">
                <a:solidFill>
                  <a:srgbClr val="0E0640"/>
                </a:solidFill>
              </a:rPr>
              <a:t>, Sleep or GIT Problems </a:t>
            </a:r>
          </a:p>
          <a:p>
            <a:pPr marL="914400" lvl="1" indent="-514350">
              <a:defRPr/>
            </a:pPr>
            <a:r>
              <a:rPr lang="en-AU" sz="2400" dirty="0" smtClean="0">
                <a:solidFill>
                  <a:srgbClr val="0E0640"/>
                </a:solidFill>
              </a:rPr>
              <a:t>Effects on family are significant</a:t>
            </a:r>
          </a:p>
          <a:p>
            <a:pPr marL="1314450" lvl="2" indent="-514350">
              <a:defRPr/>
            </a:pPr>
            <a:r>
              <a:rPr lang="en-AU" sz="1400" dirty="0" smtClean="0">
                <a:solidFill>
                  <a:srgbClr val="0E0640"/>
                </a:solidFill>
              </a:rPr>
              <a:t>e.g., high parental divorce of any childhood condition </a:t>
            </a:r>
          </a:p>
          <a:p>
            <a:pPr>
              <a:defRPr/>
            </a:pPr>
            <a:endParaRPr lang="en-US" dirty="0" smtClean="0">
              <a:ea typeface="ＭＳ Ｐゴシック" pitchFamily="34" charset="-128"/>
            </a:endParaRPr>
          </a:p>
          <a:p>
            <a:pPr>
              <a:defRPr/>
            </a:pPr>
            <a:endParaRPr lang="en-US" dirty="0" smtClean="0">
              <a:ea typeface="ＭＳ Ｐゴシック" pitchFamily="34" charset="-128"/>
            </a:endParaRPr>
          </a:p>
        </p:txBody>
      </p:sp>
      <p:sp>
        <p:nvSpPr>
          <p:cNvPr id="11" name="AutoShape 11"/>
          <p:cNvSpPr>
            <a:spLocks noChangeArrowheads="1"/>
          </p:cNvSpPr>
          <p:nvPr/>
        </p:nvSpPr>
        <p:spPr bwMode="auto">
          <a:xfrm>
            <a:off x="7075891" y="1360777"/>
            <a:ext cx="1073150" cy="94297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1400" b="1" dirty="0"/>
              <a:t>Social</a:t>
            </a:r>
          </a:p>
          <a:p>
            <a:pPr algn="ctr" eaLnBrk="1" hangingPunct="1">
              <a:spcBef>
                <a:spcPct val="0"/>
              </a:spcBef>
              <a:buFontTx/>
              <a:buNone/>
            </a:pPr>
            <a:r>
              <a:rPr lang="en-AU" altLang="en-US" sz="1400" b="1" dirty="0"/>
              <a:t>Difficultie</a:t>
            </a:r>
            <a:r>
              <a:rPr lang="en-AU" altLang="en-US" sz="1400" dirty="0"/>
              <a:t>s</a:t>
            </a:r>
            <a:endParaRPr lang="en-US" altLang="en-US" sz="1400" dirty="0"/>
          </a:p>
        </p:txBody>
      </p:sp>
      <p:sp>
        <p:nvSpPr>
          <p:cNvPr id="7" name="AutoShape 11"/>
          <p:cNvSpPr>
            <a:spLocks noChangeArrowheads="1"/>
          </p:cNvSpPr>
          <p:nvPr/>
        </p:nvSpPr>
        <p:spPr bwMode="auto">
          <a:xfrm>
            <a:off x="6227763" y="2525713"/>
            <a:ext cx="1184275" cy="101917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AU" altLang="en-US" sz="1200" dirty="0"/>
          </a:p>
          <a:p>
            <a:pPr algn="ctr" eaLnBrk="1" hangingPunct="1">
              <a:spcBef>
                <a:spcPct val="0"/>
              </a:spcBef>
              <a:buFontTx/>
              <a:buNone/>
            </a:pPr>
            <a:r>
              <a:rPr lang="en-AU" altLang="en-US" sz="1200" b="1" dirty="0"/>
              <a:t>Repetitive </a:t>
            </a:r>
          </a:p>
          <a:p>
            <a:pPr algn="ctr" eaLnBrk="1" hangingPunct="1">
              <a:spcBef>
                <a:spcPct val="0"/>
              </a:spcBef>
              <a:buFontTx/>
              <a:buNone/>
            </a:pPr>
            <a:r>
              <a:rPr lang="en-AU" altLang="en-US" sz="1200" b="1" dirty="0"/>
              <a:t>Behaviours </a:t>
            </a:r>
            <a:endParaRPr lang="en-US" altLang="en-US" sz="1200" b="1" dirty="0"/>
          </a:p>
          <a:p>
            <a:pPr algn="ctr" eaLnBrk="1" hangingPunct="1">
              <a:spcBef>
                <a:spcPct val="0"/>
              </a:spcBef>
              <a:buFontTx/>
              <a:buNone/>
            </a:pPr>
            <a:endParaRPr lang="en-US" altLang="en-US" sz="1400" dirty="0"/>
          </a:p>
        </p:txBody>
      </p:sp>
      <p:sp>
        <p:nvSpPr>
          <p:cNvPr id="8" name="AutoShape 11"/>
          <p:cNvSpPr>
            <a:spLocks noChangeArrowheads="1"/>
          </p:cNvSpPr>
          <p:nvPr/>
        </p:nvSpPr>
        <p:spPr bwMode="auto">
          <a:xfrm>
            <a:off x="7823200" y="2525713"/>
            <a:ext cx="1260475" cy="104775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1200" b="1" dirty="0"/>
              <a:t>Deficits in</a:t>
            </a:r>
          </a:p>
          <a:p>
            <a:pPr algn="ctr" eaLnBrk="1" hangingPunct="1">
              <a:spcBef>
                <a:spcPct val="0"/>
              </a:spcBef>
              <a:buFontTx/>
              <a:buNone/>
            </a:pPr>
            <a:r>
              <a:rPr lang="en-AU" altLang="en-US" sz="1200" b="1" dirty="0"/>
              <a:t>Communication</a:t>
            </a:r>
          </a:p>
        </p:txBody>
      </p:sp>
      <p:sp>
        <p:nvSpPr>
          <p:cNvPr id="10" name="AutoShape 14"/>
          <p:cNvSpPr>
            <a:spLocks noChangeArrowheads="1"/>
          </p:cNvSpPr>
          <p:nvPr/>
        </p:nvSpPr>
        <p:spPr bwMode="auto">
          <a:xfrm rot="2060627">
            <a:off x="7097713" y="2308225"/>
            <a:ext cx="331787" cy="646113"/>
          </a:xfrm>
          <a:prstGeom prst="upDownArrow">
            <a:avLst>
              <a:gd name="adj1" fmla="val 50000"/>
              <a:gd name="adj2" fmla="val 4286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2" name="AutoShape 15"/>
          <p:cNvSpPr>
            <a:spLocks noChangeArrowheads="1"/>
          </p:cNvSpPr>
          <p:nvPr/>
        </p:nvSpPr>
        <p:spPr bwMode="auto">
          <a:xfrm rot="5400000">
            <a:off x="7422887" y="2805818"/>
            <a:ext cx="430212" cy="692150"/>
          </a:xfrm>
          <a:prstGeom prst="upDownArrow">
            <a:avLst>
              <a:gd name="adj1" fmla="val 50000"/>
              <a:gd name="adj2" fmla="val 4304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sp>
        <p:nvSpPr>
          <p:cNvPr id="13" name="AutoShape 16"/>
          <p:cNvSpPr>
            <a:spLocks noChangeArrowheads="1"/>
          </p:cNvSpPr>
          <p:nvPr/>
        </p:nvSpPr>
        <p:spPr bwMode="auto">
          <a:xfrm rot="8947230">
            <a:off x="7785100" y="2320925"/>
            <a:ext cx="327025" cy="663575"/>
          </a:xfrm>
          <a:prstGeom prst="upDownArrow">
            <a:avLst>
              <a:gd name="adj1" fmla="val 50000"/>
              <a:gd name="adj2" fmla="val 4290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pic>
        <p:nvPicPr>
          <p:cNvPr id="4107" name="Picture 7" descr="C:\Users\jgranich\Desktop\CHRS 20thSept 2013_Copy\CAM Pics 1\ASD puzz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34937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9" descr="C:\Users\jgranich\Desktop\CHRS 20thSept 2013_Copy\CAM Pics\autism br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200" y="11113"/>
            <a:ext cx="1304925"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11"/>
          <p:cNvSpPr>
            <a:spLocks noChangeArrowheads="1"/>
          </p:cNvSpPr>
          <p:nvPr/>
        </p:nvSpPr>
        <p:spPr bwMode="auto">
          <a:xfrm>
            <a:off x="5694753" y="1340486"/>
            <a:ext cx="1366838" cy="968375"/>
          </a:xfrm>
          <a:prstGeom prst="triangle">
            <a:avLst>
              <a:gd name="adj" fmla="val 50000"/>
            </a:avLst>
          </a:prstGeom>
          <a:solidFill>
            <a:schemeClr val="accent1">
              <a:lumMod val="40000"/>
              <a:lumOff val="6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rgbClr val="003A62"/>
                </a:solidFill>
                <a:latin typeface="Calibri" pitchFamily="34" charset="0"/>
                <a:ea typeface="ＭＳ Ｐゴシック" pitchFamily="34" charset="-128"/>
              </a:defRPr>
            </a:lvl1pPr>
            <a:lvl2pPr marL="742950" indent="-285750" eaLnBrk="0" hangingPunct="0">
              <a:spcBef>
                <a:spcPct val="20000"/>
              </a:spcBef>
              <a:buChar char="–"/>
              <a:defRPr sz="2800">
                <a:solidFill>
                  <a:srgbClr val="003A62"/>
                </a:solidFill>
                <a:latin typeface="Calibri" pitchFamily="34" charset="0"/>
                <a:ea typeface="ＭＳ Ｐゴシック" pitchFamily="34" charset="-128"/>
              </a:defRPr>
            </a:lvl2pPr>
            <a:lvl3pPr marL="1143000" indent="-228600" eaLnBrk="0" hangingPunct="0">
              <a:spcBef>
                <a:spcPct val="20000"/>
              </a:spcBef>
              <a:buChar char="•"/>
              <a:defRPr sz="2400">
                <a:solidFill>
                  <a:srgbClr val="003A62"/>
                </a:solidFill>
                <a:latin typeface="Calibri" pitchFamily="34" charset="0"/>
                <a:ea typeface="ＭＳ Ｐゴシック" pitchFamily="34" charset="-128"/>
              </a:defRPr>
            </a:lvl3pPr>
            <a:lvl4pPr marL="1600200" indent="-228600" eaLnBrk="0" hangingPunct="0">
              <a:spcBef>
                <a:spcPct val="20000"/>
              </a:spcBef>
              <a:buChar char="–"/>
              <a:defRPr sz="2000">
                <a:solidFill>
                  <a:srgbClr val="003A62"/>
                </a:solidFill>
                <a:latin typeface="Calibri" pitchFamily="34" charset="0"/>
                <a:ea typeface="ＭＳ Ｐゴシック" pitchFamily="34" charset="-128"/>
              </a:defRPr>
            </a:lvl4pPr>
            <a:lvl5pPr marL="2057400" indent="-228600" eaLnBrk="0" hangingPunct="0">
              <a:spcBef>
                <a:spcPct val="20000"/>
              </a:spcBef>
              <a:buChar char="»"/>
              <a:defRPr sz="2000">
                <a:solidFill>
                  <a:srgbClr val="003A62"/>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003A62"/>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003A62"/>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003A62"/>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003A62"/>
                </a:solidFill>
                <a:latin typeface="Calibri" pitchFamily="34" charset="0"/>
                <a:ea typeface="ＭＳ Ｐゴシック" pitchFamily="34" charset="-128"/>
              </a:defRPr>
            </a:lvl9pPr>
          </a:lstStyle>
          <a:p>
            <a:pPr algn="ctr" eaLnBrk="1" fontAlgn="base" hangingPunct="1">
              <a:spcBef>
                <a:spcPct val="0"/>
              </a:spcBef>
              <a:spcAft>
                <a:spcPct val="0"/>
              </a:spcAft>
              <a:buFontTx/>
              <a:buNone/>
              <a:defRPr/>
            </a:pPr>
            <a:r>
              <a:rPr lang="en-AU" altLang="en-US" sz="1200" dirty="0" smtClean="0">
                <a:solidFill>
                  <a:srgbClr val="000000"/>
                </a:solidFill>
                <a:latin typeface="Arial" charset="0"/>
                <a:cs typeface="Arial" charset="0"/>
              </a:rPr>
              <a:t>Social</a:t>
            </a:r>
          </a:p>
          <a:p>
            <a:pPr algn="ctr" eaLnBrk="1" fontAlgn="base" hangingPunct="1">
              <a:spcBef>
                <a:spcPct val="0"/>
              </a:spcBef>
              <a:spcAft>
                <a:spcPct val="0"/>
              </a:spcAft>
              <a:buFontTx/>
              <a:buNone/>
              <a:defRPr/>
            </a:pPr>
            <a:r>
              <a:rPr lang="en-AU" altLang="en-US" sz="1200" dirty="0" smtClean="0">
                <a:solidFill>
                  <a:srgbClr val="000000"/>
                </a:solidFill>
                <a:latin typeface="Arial" charset="0"/>
                <a:cs typeface="Arial" charset="0"/>
              </a:rPr>
              <a:t>communication </a:t>
            </a:r>
          </a:p>
          <a:p>
            <a:pPr algn="ctr" eaLnBrk="1" fontAlgn="base" hangingPunct="1">
              <a:spcBef>
                <a:spcPct val="0"/>
              </a:spcBef>
              <a:spcAft>
                <a:spcPct val="0"/>
              </a:spcAft>
              <a:buFontTx/>
              <a:buNone/>
              <a:defRPr/>
            </a:pPr>
            <a:r>
              <a:rPr lang="en-AU" altLang="en-US" sz="1200" dirty="0" smtClean="0">
                <a:solidFill>
                  <a:srgbClr val="000000"/>
                </a:solidFill>
                <a:latin typeface="Arial" charset="0"/>
                <a:cs typeface="Arial" charset="0"/>
              </a:rPr>
              <a:t>difficulties</a:t>
            </a:r>
            <a:endParaRPr lang="en-US" altLang="en-US" sz="1200" dirty="0" smtClean="0">
              <a:solidFill>
                <a:srgbClr val="000000"/>
              </a:solidFill>
              <a:latin typeface="Arial" charset="0"/>
              <a:cs typeface="Arial" charset="0"/>
            </a:endParaRPr>
          </a:p>
        </p:txBody>
      </p:sp>
      <p:sp>
        <p:nvSpPr>
          <p:cNvPr id="15" name="AutoShape 16"/>
          <p:cNvSpPr>
            <a:spLocks noChangeArrowheads="1"/>
          </p:cNvSpPr>
          <p:nvPr/>
        </p:nvSpPr>
        <p:spPr bwMode="auto">
          <a:xfrm rot="16200000">
            <a:off x="7315200" y="1665056"/>
            <a:ext cx="323850" cy="692150"/>
          </a:xfrm>
          <a:prstGeom prst="upDownArrow">
            <a:avLst>
              <a:gd name="adj1" fmla="val 50000"/>
              <a:gd name="adj2" fmla="val 42884"/>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6" name="AutoShape 11"/>
          <p:cNvSpPr>
            <a:spLocks noChangeArrowheads="1"/>
          </p:cNvSpPr>
          <p:nvPr/>
        </p:nvSpPr>
        <p:spPr bwMode="auto">
          <a:xfrm>
            <a:off x="7779082" y="1305991"/>
            <a:ext cx="1366838" cy="968375"/>
          </a:xfrm>
          <a:prstGeom prst="triangle">
            <a:avLst>
              <a:gd name="adj" fmla="val 50000"/>
            </a:avLst>
          </a:prstGeom>
          <a:solidFill>
            <a:schemeClr val="accent1">
              <a:lumMod val="40000"/>
              <a:lumOff val="60000"/>
            </a:schemeClr>
          </a:solidFill>
          <a:ln w="9525">
            <a:solidFill>
              <a:schemeClr val="tx1"/>
            </a:solidFill>
            <a:miter lim="800000"/>
            <a:headEnd/>
            <a:tailEnd/>
          </a:ln>
          <a:effectLst/>
        </p:spPr>
        <p:txBody>
          <a:bodyPr wrap="none" anchor="ctr"/>
          <a:lstStyle>
            <a:lvl1pPr eaLnBrk="0" hangingPunct="0">
              <a:spcBef>
                <a:spcPct val="20000"/>
              </a:spcBef>
              <a:buChar char="•"/>
              <a:defRPr sz="3200">
                <a:solidFill>
                  <a:srgbClr val="003A62"/>
                </a:solidFill>
                <a:latin typeface="Calibri" pitchFamily="34" charset="0"/>
                <a:ea typeface="ＭＳ Ｐゴシック" pitchFamily="34" charset="-128"/>
              </a:defRPr>
            </a:lvl1pPr>
            <a:lvl2pPr marL="742950" indent="-285750" eaLnBrk="0" hangingPunct="0">
              <a:spcBef>
                <a:spcPct val="20000"/>
              </a:spcBef>
              <a:buChar char="–"/>
              <a:defRPr sz="2800">
                <a:solidFill>
                  <a:srgbClr val="003A62"/>
                </a:solidFill>
                <a:latin typeface="Calibri" pitchFamily="34" charset="0"/>
                <a:ea typeface="ＭＳ Ｐゴシック" pitchFamily="34" charset="-128"/>
              </a:defRPr>
            </a:lvl2pPr>
            <a:lvl3pPr marL="1143000" indent="-228600" eaLnBrk="0" hangingPunct="0">
              <a:spcBef>
                <a:spcPct val="20000"/>
              </a:spcBef>
              <a:buChar char="•"/>
              <a:defRPr sz="2400">
                <a:solidFill>
                  <a:srgbClr val="003A62"/>
                </a:solidFill>
                <a:latin typeface="Calibri" pitchFamily="34" charset="0"/>
                <a:ea typeface="ＭＳ Ｐゴシック" pitchFamily="34" charset="-128"/>
              </a:defRPr>
            </a:lvl3pPr>
            <a:lvl4pPr marL="1600200" indent="-228600" eaLnBrk="0" hangingPunct="0">
              <a:spcBef>
                <a:spcPct val="20000"/>
              </a:spcBef>
              <a:buChar char="–"/>
              <a:defRPr sz="2000">
                <a:solidFill>
                  <a:srgbClr val="003A62"/>
                </a:solidFill>
                <a:latin typeface="Calibri" pitchFamily="34" charset="0"/>
                <a:ea typeface="ＭＳ Ｐゴシック" pitchFamily="34" charset="-128"/>
              </a:defRPr>
            </a:lvl4pPr>
            <a:lvl5pPr marL="2057400" indent="-228600" eaLnBrk="0" hangingPunct="0">
              <a:spcBef>
                <a:spcPct val="20000"/>
              </a:spcBef>
              <a:buChar char="»"/>
              <a:defRPr sz="2000">
                <a:solidFill>
                  <a:srgbClr val="003A62"/>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rgbClr val="003A62"/>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rgbClr val="003A62"/>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rgbClr val="003A62"/>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rgbClr val="003A62"/>
                </a:solidFill>
                <a:latin typeface="Calibri" pitchFamily="34" charset="0"/>
                <a:ea typeface="ＭＳ Ｐゴシック" pitchFamily="34" charset="-128"/>
              </a:defRPr>
            </a:lvl9pPr>
          </a:lstStyle>
          <a:p>
            <a:pPr algn="ctr" eaLnBrk="1" fontAlgn="base" hangingPunct="1">
              <a:spcBef>
                <a:spcPct val="0"/>
              </a:spcBef>
              <a:spcAft>
                <a:spcPct val="0"/>
              </a:spcAft>
              <a:buFontTx/>
              <a:buNone/>
              <a:defRPr/>
            </a:pPr>
            <a:endParaRPr lang="en-AU" altLang="en-US" sz="1200" dirty="0" smtClean="0">
              <a:solidFill>
                <a:srgbClr val="000000"/>
              </a:solidFill>
              <a:latin typeface="Arial" charset="0"/>
              <a:cs typeface="Arial" charset="0"/>
            </a:endParaRPr>
          </a:p>
          <a:p>
            <a:pPr algn="ctr" eaLnBrk="1" fontAlgn="base" hangingPunct="1">
              <a:spcBef>
                <a:spcPct val="0"/>
              </a:spcBef>
              <a:spcAft>
                <a:spcPct val="0"/>
              </a:spcAft>
              <a:buFontTx/>
              <a:buNone/>
              <a:defRPr/>
            </a:pPr>
            <a:r>
              <a:rPr lang="en-AU" altLang="en-US" sz="1200" dirty="0" smtClean="0">
                <a:solidFill>
                  <a:srgbClr val="000000"/>
                </a:solidFill>
                <a:latin typeface="Arial" charset="0"/>
                <a:cs typeface="Arial" charset="0"/>
              </a:rPr>
              <a:t>Repetitive </a:t>
            </a:r>
          </a:p>
          <a:p>
            <a:pPr algn="ctr" eaLnBrk="1" fontAlgn="base" hangingPunct="1">
              <a:spcBef>
                <a:spcPct val="0"/>
              </a:spcBef>
              <a:spcAft>
                <a:spcPct val="0"/>
              </a:spcAft>
              <a:buFontTx/>
              <a:buNone/>
              <a:defRPr/>
            </a:pPr>
            <a:r>
              <a:rPr lang="en-AU" altLang="en-US" sz="1200" dirty="0" smtClean="0">
                <a:solidFill>
                  <a:srgbClr val="000000"/>
                </a:solidFill>
                <a:latin typeface="Arial" charset="0"/>
                <a:cs typeface="Arial" charset="0"/>
              </a:rPr>
              <a:t>behaviours </a:t>
            </a:r>
            <a:endParaRPr lang="en-US" altLang="en-US" sz="1200" dirty="0" smtClean="0">
              <a:solidFill>
                <a:srgbClr val="000000"/>
              </a:solidFill>
              <a:latin typeface="Arial" charset="0"/>
              <a:cs typeface="Arial" charset="0"/>
            </a:endParaRPr>
          </a:p>
          <a:p>
            <a:pPr algn="ctr" eaLnBrk="1" fontAlgn="base" hangingPunct="1">
              <a:spcBef>
                <a:spcPct val="0"/>
              </a:spcBef>
              <a:spcAft>
                <a:spcPct val="0"/>
              </a:spcAft>
              <a:buFontTx/>
              <a:buNone/>
              <a:defRPr/>
            </a:pPr>
            <a:endParaRPr lang="en-US" altLang="en-US" sz="1400" dirty="0" smtClean="0">
              <a:solidFill>
                <a:srgbClr val="000000"/>
              </a:solidFill>
              <a:latin typeface="Arial" charset="0"/>
              <a:cs typeface="Arial" charset="0"/>
            </a:endParaRPr>
          </a:p>
        </p:txBody>
      </p:sp>
    </p:spTree>
    <p:extLst>
      <p:ext uri="{BB962C8B-B14F-4D97-AF65-F5344CB8AC3E}">
        <p14:creationId xmlns:p14="http://schemas.microsoft.com/office/powerpoint/2010/main" val="126768945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xEl>
                                              <p:pRg st="3" end="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
                                            <p:txEl>
                                              <p:pRg st="10" end="1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
                                            <p:txEl>
                                              <p:pRg st="12" end="12"/>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10"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32" y="78274"/>
            <a:ext cx="8229600" cy="1143000"/>
          </a:xfrm>
        </p:spPr>
        <p:txBody>
          <a:bodyPr>
            <a:normAutofit fontScale="90000"/>
          </a:bodyPr>
          <a:lstStyle/>
          <a:p>
            <a:r>
              <a:rPr lang="en-AU" b="1" dirty="0" smtClean="0">
                <a:latin typeface="Arial Narrow" panose="020B0606020202030204" pitchFamily="34" charset="0"/>
              </a:rPr>
              <a:t>Autism &amp; Implications for Oral </a:t>
            </a:r>
            <a:r>
              <a:rPr lang="en-AU" b="1" dirty="0">
                <a:latin typeface="Arial Narrow" panose="020B0606020202030204" pitchFamily="34" charset="0"/>
              </a:rPr>
              <a:t>H</a:t>
            </a:r>
            <a:r>
              <a:rPr lang="en-AU" b="1" dirty="0" smtClean="0">
                <a:latin typeface="Arial Narrow" panose="020B0606020202030204" pitchFamily="34" charset="0"/>
              </a:rPr>
              <a:t>ealth</a:t>
            </a:r>
            <a:endParaRPr lang="en-AU" b="1" dirty="0">
              <a:latin typeface="Arial Narrow" panose="020B0606020202030204" pitchFamily="34" charset="0"/>
            </a:endParaRPr>
          </a:p>
        </p:txBody>
      </p:sp>
      <p:cxnSp>
        <p:nvCxnSpPr>
          <p:cNvPr id="4" name="Straight Connector 3"/>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1520" y="1386812"/>
            <a:ext cx="9036496" cy="6432530"/>
          </a:xfrm>
          <a:prstGeom prst="rect">
            <a:avLst/>
          </a:prstGeom>
          <a:noFill/>
        </p:spPr>
        <p:txBody>
          <a:bodyPr wrap="square" rtlCol="0">
            <a:spAutoFit/>
          </a:bodyPr>
          <a:lstStyle/>
          <a:p>
            <a:pPr marL="342900" indent="-342900">
              <a:buFont typeface="Arial" panose="020B0604020202020204" pitchFamily="34" charset="0"/>
              <a:buChar char="•"/>
            </a:pPr>
            <a:r>
              <a:rPr lang="en-AU" sz="2800" u="sng" dirty="0" smtClean="0">
                <a:solidFill>
                  <a:srgbClr val="0E0F10"/>
                </a:solidFill>
              </a:rPr>
              <a:t>Clinical features of autism:</a:t>
            </a:r>
          </a:p>
          <a:p>
            <a:pPr marL="285750" indent="-285750">
              <a:buFont typeface="Wingdings" panose="05000000000000000000" pitchFamily="2" charset="2"/>
              <a:buChar char="Ø"/>
            </a:pPr>
            <a:r>
              <a:rPr lang="en-AU" sz="2400" dirty="0" smtClean="0">
                <a:solidFill>
                  <a:srgbClr val="0E0F10"/>
                </a:solidFill>
              </a:rPr>
              <a:t>Communication difficulties</a:t>
            </a:r>
          </a:p>
          <a:p>
            <a:pPr marL="901700" indent="357188" defTabSz="1258888">
              <a:buFont typeface="Wingdings" panose="05000000000000000000" pitchFamily="2" charset="2"/>
              <a:buChar char="Ø"/>
            </a:pPr>
            <a:r>
              <a:rPr lang="en-AU" sz="2400" dirty="0" smtClean="0">
                <a:solidFill>
                  <a:srgbClr val="0E0F10"/>
                </a:solidFill>
              </a:rPr>
              <a:t>expression and comprehension</a:t>
            </a:r>
          </a:p>
          <a:p>
            <a:pPr marL="285750" indent="-285750">
              <a:buFont typeface="Wingdings" panose="05000000000000000000" pitchFamily="2" charset="2"/>
              <a:buChar char="Ø"/>
            </a:pPr>
            <a:r>
              <a:rPr lang="en-AU" sz="2400" dirty="0" smtClean="0">
                <a:solidFill>
                  <a:srgbClr val="0E0F10"/>
                </a:solidFill>
              </a:rPr>
              <a:t>Attention and hyperactivity deficits</a:t>
            </a:r>
          </a:p>
          <a:p>
            <a:pPr marL="285750" indent="-285750">
              <a:buFont typeface="Wingdings" panose="05000000000000000000" pitchFamily="2" charset="2"/>
              <a:buChar char="Ø"/>
            </a:pPr>
            <a:r>
              <a:rPr lang="en-AU" sz="2400" dirty="0" smtClean="0">
                <a:solidFill>
                  <a:srgbClr val="0E0F10"/>
                </a:solidFill>
              </a:rPr>
              <a:t>Repetitive and uncooperative behaviours</a:t>
            </a:r>
          </a:p>
          <a:p>
            <a:pPr marL="285750" indent="-285750">
              <a:buFont typeface="Wingdings" panose="05000000000000000000" pitchFamily="2" charset="2"/>
              <a:buChar char="Ø"/>
            </a:pPr>
            <a:r>
              <a:rPr lang="en-AU" sz="2400" dirty="0" smtClean="0">
                <a:solidFill>
                  <a:srgbClr val="0E0F10"/>
                </a:solidFill>
              </a:rPr>
              <a:t>Anxiety/depression</a:t>
            </a:r>
          </a:p>
          <a:p>
            <a:pPr marL="285750" indent="-285750">
              <a:buFont typeface="Wingdings" panose="05000000000000000000" pitchFamily="2" charset="2"/>
              <a:buChar char="Ø"/>
            </a:pPr>
            <a:r>
              <a:rPr lang="en-AU" sz="2400" dirty="0" smtClean="0">
                <a:solidFill>
                  <a:srgbClr val="0E0F10"/>
                </a:solidFill>
              </a:rPr>
              <a:t>Impaired executive function</a:t>
            </a:r>
          </a:p>
          <a:p>
            <a:pPr marL="285750" indent="-285750">
              <a:buFont typeface="Wingdings" panose="05000000000000000000" pitchFamily="2" charset="2"/>
              <a:buChar char="Ø"/>
            </a:pPr>
            <a:r>
              <a:rPr lang="en-AU" sz="2400" dirty="0" smtClean="0">
                <a:solidFill>
                  <a:srgbClr val="0E0F10"/>
                </a:solidFill>
              </a:rPr>
              <a:t>Emotional dysregulation</a:t>
            </a:r>
          </a:p>
          <a:p>
            <a:pPr marL="285750" indent="-285750">
              <a:buFont typeface="Wingdings" panose="05000000000000000000" pitchFamily="2" charset="2"/>
              <a:buChar char="Ø"/>
            </a:pPr>
            <a:r>
              <a:rPr lang="en-AU" sz="2400" dirty="0" smtClean="0">
                <a:solidFill>
                  <a:srgbClr val="0E0F10"/>
                </a:solidFill>
              </a:rPr>
              <a:t>Altered pain receptors</a:t>
            </a:r>
          </a:p>
          <a:p>
            <a:pPr marL="285750" indent="-285750">
              <a:buFont typeface="Wingdings" panose="05000000000000000000" pitchFamily="2" charset="2"/>
              <a:buChar char="Ø"/>
            </a:pPr>
            <a:r>
              <a:rPr lang="en-AU" sz="2400" dirty="0" smtClean="0">
                <a:solidFill>
                  <a:srgbClr val="0E0F10"/>
                </a:solidFill>
              </a:rPr>
              <a:t>Sensorimotor deficits – sensory processing</a:t>
            </a:r>
          </a:p>
          <a:p>
            <a:pPr marL="685800" indent="215900">
              <a:buFont typeface="Wingdings" panose="05000000000000000000" pitchFamily="2" charset="2"/>
              <a:buChar char="Ø"/>
            </a:pPr>
            <a:r>
              <a:rPr lang="en-AU" sz="2400" dirty="0">
                <a:solidFill>
                  <a:srgbClr val="0E0F10"/>
                </a:solidFill>
              </a:rPr>
              <a:t> </a:t>
            </a:r>
            <a:r>
              <a:rPr lang="en-AU" sz="2400" dirty="0" smtClean="0">
                <a:solidFill>
                  <a:srgbClr val="0E0F10"/>
                </a:solidFill>
              </a:rPr>
              <a:t> sensory stimuli over-</a:t>
            </a:r>
            <a:r>
              <a:rPr lang="en-AU" sz="2400" dirty="0" err="1" smtClean="0">
                <a:solidFill>
                  <a:srgbClr val="0E0F10"/>
                </a:solidFill>
              </a:rPr>
              <a:t>responsivity</a:t>
            </a:r>
            <a:endParaRPr lang="en-AU" sz="2400" dirty="0" smtClean="0">
              <a:solidFill>
                <a:srgbClr val="0E0F10"/>
              </a:solidFill>
            </a:endParaRPr>
          </a:p>
          <a:p>
            <a:pPr marL="685800"/>
            <a:endParaRPr lang="en-AU" sz="2400" dirty="0" smtClean="0">
              <a:solidFill>
                <a:srgbClr val="0E0F10"/>
              </a:solidFill>
            </a:endParaRPr>
          </a:p>
          <a:p>
            <a:pPr marL="285750" indent="-285750">
              <a:buFont typeface="Wingdings" panose="05000000000000000000" pitchFamily="2" charset="2"/>
              <a:buChar char="Ø"/>
            </a:pPr>
            <a:r>
              <a:rPr lang="en-AU" sz="2400" b="1" dirty="0" smtClean="0">
                <a:solidFill>
                  <a:srgbClr val="74463A"/>
                </a:solidFill>
              </a:rPr>
              <a:t>Dietary factors – selective eaters</a:t>
            </a:r>
          </a:p>
          <a:p>
            <a:pPr marL="742950" lvl="1" indent="-26988">
              <a:buFont typeface="Wingdings" panose="05000000000000000000" pitchFamily="2" charset="2"/>
              <a:buChar char="Ø"/>
            </a:pPr>
            <a:r>
              <a:rPr lang="en-AU" sz="2400" b="1" dirty="0" smtClean="0">
                <a:solidFill>
                  <a:srgbClr val="74463A"/>
                </a:solidFill>
              </a:rPr>
              <a:t> edible rewards =      carbohydrate intake </a:t>
            </a:r>
          </a:p>
          <a:p>
            <a:pPr marL="285750" indent="-285750">
              <a:buFont typeface="Wingdings" panose="05000000000000000000" pitchFamily="2" charset="2"/>
              <a:buChar char="Ø"/>
            </a:pPr>
            <a:endParaRPr lang="en-AU" sz="2400" dirty="0" smtClean="0"/>
          </a:p>
          <a:p>
            <a:pPr marL="285750" indent="-285750">
              <a:buFont typeface="Wingdings" panose="05000000000000000000" pitchFamily="2" charset="2"/>
              <a:buChar char="Ø"/>
            </a:pPr>
            <a:endParaRPr lang="en-AU" sz="2400" dirty="0"/>
          </a:p>
          <a:p>
            <a:pPr marL="285750" indent="-285750">
              <a:buFont typeface="Wingdings" panose="05000000000000000000" pitchFamily="2" charset="2"/>
              <a:buChar char="Ø"/>
            </a:pPr>
            <a:endParaRPr lang="en-AU" sz="2400" dirty="0"/>
          </a:p>
        </p:txBody>
      </p:sp>
      <p:sp>
        <p:nvSpPr>
          <p:cNvPr id="10" name="TextBox 9"/>
          <p:cNvSpPr txBox="1"/>
          <p:nvPr/>
        </p:nvSpPr>
        <p:spPr>
          <a:xfrm>
            <a:off x="6372200" y="1600339"/>
            <a:ext cx="2319165" cy="4708981"/>
          </a:xfrm>
          <a:prstGeom prst="rect">
            <a:avLst/>
          </a:prstGeom>
          <a:noFill/>
        </p:spPr>
        <p:txBody>
          <a:bodyPr wrap="square" rtlCol="0">
            <a:spAutoFit/>
          </a:bodyPr>
          <a:lstStyle/>
          <a:p>
            <a:r>
              <a:rPr lang="en-AU" sz="3600" b="1" dirty="0">
                <a:solidFill>
                  <a:srgbClr val="FF0000"/>
                </a:solidFill>
                <a:sym typeface="Wingdings" panose="05000000000000000000" pitchFamily="2" charset="2"/>
              </a:rPr>
              <a:t></a:t>
            </a:r>
            <a:r>
              <a:rPr lang="en-AU" dirty="0" smtClean="0">
                <a:sym typeface="Wingdings" panose="05000000000000000000" pitchFamily="2" charset="2"/>
              </a:rPr>
              <a:t> </a:t>
            </a:r>
            <a:r>
              <a:rPr lang="en-AU" sz="2400" b="1" dirty="0" smtClean="0">
                <a:solidFill>
                  <a:srgbClr val="8F1F7A"/>
                </a:solidFill>
              </a:rPr>
              <a:t>Influences the ability to receive:</a:t>
            </a:r>
          </a:p>
          <a:p>
            <a:pPr marL="342900" indent="-342900">
              <a:buAutoNum type="arabicParenR"/>
            </a:pPr>
            <a:r>
              <a:rPr lang="en-AU" sz="2400" b="1" dirty="0" smtClean="0">
                <a:solidFill>
                  <a:srgbClr val="8F1F7A"/>
                </a:solidFill>
              </a:rPr>
              <a:t>Oral Care</a:t>
            </a:r>
          </a:p>
          <a:p>
            <a:pPr marL="342900" indent="-342900">
              <a:buAutoNum type="arabicParenR"/>
            </a:pPr>
            <a:r>
              <a:rPr lang="en-AU" sz="2400" b="1" dirty="0" smtClean="0">
                <a:solidFill>
                  <a:srgbClr val="8F1F7A"/>
                </a:solidFill>
              </a:rPr>
              <a:t>Dental visit</a:t>
            </a:r>
          </a:p>
          <a:p>
            <a:pPr marL="342900" indent="-342900">
              <a:buAutoNum type="arabicParenR"/>
            </a:pPr>
            <a:endParaRPr lang="en-AU" sz="2400" b="1" dirty="0" smtClean="0">
              <a:solidFill>
                <a:srgbClr val="8F1F7A"/>
              </a:solidFill>
            </a:endParaRPr>
          </a:p>
          <a:p>
            <a:pPr marL="342900" indent="-342900">
              <a:buAutoNum type="arabicParenR"/>
            </a:pPr>
            <a:r>
              <a:rPr lang="en-AU" sz="2400" b="1" dirty="0" smtClean="0">
                <a:solidFill>
                  <a:srgbClr val="8F1F7A"/>
                </a:solidFill>
              </a:rPr>
              <a:t>Treatment &amp; Management</a:t>
            </a:r>
          </a:p>
          <a:p>
            <a:pPr marL="342900" indent="-342900">
              <a:buAutoNum type="arabicParenR"/>
            </a:pPr>
            <a:r>
              <a:rPr lang="en-AU" sz="2400" b="1" dirty="0" smtClean="0">
                <a:solidFill>
                  <a:srgbClr val="8F1F7A"/>
                </a:solidFill>
              </a:rPr>
              <a:t>Prevention </a:t>
            </a:r>
          </a:p>
          <a:p>
            <a:pPr marL="342900" indent="-342900">
              <a:buAutoNum type="arabicParenR"/>
            </a:pPr>
            <a:r>
              <a:rPr lang="en-AU" sz="2400" b="1" dirty="0" smtClean="0">
                <a:solidFill>
                  <a:srgbClr val="74463A"/>
                </a:solidFill>
              </a:rPr>
              <a:t>At – risk for tooth </a:t>
            </a:r>
          </a:p>
          <a:p>
            <a:r>
              <a:rPr lang="en-AU" sz="2400" b="1" dirty="0">
                <a:solidFill>
                  <a:srgbClr val="74463A"/>
                </a:solidFill>
              </a:rPr>
              <a:t> </a:t>
            </a:r>
            <a:r>
              <a:rPr lang="en-AU" sz="2400" b="1" dirty="0" smtClean="0">
                <a:solidFill>
                  <a:srgbClr val="74463A"/>
                </a:solidFill>
              </a:rPr>
              <a:t>    decay</a:t>
            </a:r>
            <a:endParaRPr lang="en-AU" sz="2400" b="1" dirty="0">
              <a:solidFill>
                <a:srgbClr val="74463A"/>
              </a:solidFill>
            </a:endParaRPr>
          </a:p>
        </p:txBody>
      </p:sp>
      <p:sp>
        <p:nvSpPr>
          <p:cNvPr id="12" name="Right Brace 11"/>
          <p:cNvSpPr/>
          <p:nvPr/>
        </p:nvSpPr>
        <p:spPr>
          <a:xfrm>
            <a:off x="4860032" y="1844824"/>
            <a:ext cx="2250504" cy="394606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 name="Up Arrow 2"/>
          <p:cNvSpPr/>
          <p:nvPr/>
        </p:nvSpPr>
        <p:spPr>
          <a:xfrm>
            <a:off x="3635896" y="6309320"/>
            <a:ext cx="72008"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62064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894"/>
            <a:ext cx="8229600" cy="1143000"/>
          </a:xfrm>
        </p:spPr>
        <p:txBody>
          <a:bodyPr/>
          <a:lstStyle/>
          <a:p>
            <a:r>
              <a:rPr lang="en-AU" b="1" dirty="0" smtClean="0"/>
              <a:t>More Background</a:t>
            </a:r>
            <a:r>
              <a:rPr lang="en-AU" dirty="0" smtClean="0"/>
              <a:t> </a:t>
            </a:r>
            <a:endParaRPr lang="en-AU" dirty="0"/>
          </a:p>
        </p:txBody>
      </p:sp>
      <p:sp>
        <p:nvSpPr>
          <p:cNvPr id="3" name="Content Placeholder 2"/>
          <p:cNvSpPr>
            <a:spLocks noGrp="1"/>
          </p:cNvSpPr>
          <p:nvPr>
            <p:ph idx="1"/>
          </p:nvPr>
        </p:nvSpPr>
        <p:spPr>
          <a:xfrm>
            <a:off x="143508" y="1373560"/>
            <a:ext cx="8856984" cy="5073778"/>
          </a:xfrm>
        </p:spPr>
        <p:txBody>
          <a:bodyPr/>
          <a:lstStyle/>
          <a:p>
            <a:pPr marL="0" indent="0">
              <a:buNone/>
            </a:pPr>
            <a:r>
              <a:rPr lang="en-AU" dirty="0" smtClean="0"/>
              <a:t>So what has Oral Health got to do with Autism?</a:t>
            </a:r>
          </a:p>
          <a:p>
            <a:pPr marL="0" indent="0">
              <a:buNone/>
            </a:pPr>
            <a:r>
              <a:rPr lang="en-AU" sz="2400" dirty="0" smtClean="0"/>
              <a:t>1) Integral to general health &amp; well-being</a:t>
            </a:r>
          </a:p>
          <a:p>
            <a:pPr marL="0" indent="0">
              <a:buNone/>
            </a:pPr>
            <a:r>
              <a:rPr lang="en-AU" sz="2400" dirty="0" smtClean="0"/>
              <a:t>2) Poor oral health associated with chronic conditions &amp; mental illness </a:t>
            </a:r>
          </a:p>
          <a:p>
            <a:pPr marL="0" indent="0" algn="ctr">
              <a:buNone/>
            </a:pPr>
            <a:r>
              <a:rPr lang="en-AU" sz="1800" i="1" dirty="0"/>
              <a:t> </a:t>
            </a:r>
            <a:r>
              <a:rPr lang="en-AU" sz="1800" i="1" dirty="0" smtClean="0"/>
              <a:t>(Anders and Davis, 2010; </a:t>
            </a:r>
            <a:r>
              <a:rPr lang="en-AU" sz="1800" i="1" dirty="0" err="1" smtClean="0"/>
              <a:t>Sischo</a:t>
            </a:r>
            <a:r>
              <a:rPr lang="en-AU" sz="1800" i="1" dirty="0" smtClean="0"/>
              <a:t>, 2011; </a:t>
            </a:r>
            <a:r>
              <a:rPr lang="en-AU" sz="1800" i="1" dirty="0" err="1" smtClean="0"/>
              <a:t>Kisely</a:t>
            </a:r>
            <a:r>
              <a:rPr lang="en-AU" sz="1800" i="1" dirty="0" smtClean="0"/>
              <a:t>, et al., 2015)</a:t>
            </a:r>
            <a:r>
              <a:rPr lang="en-AU" sz="1800" i="1" dirty="0"/>
              <a:t>	</a:t>
            </a:r>
            <a:r>
              <a:rPr lang="en-AU" sz="2400" dirty="0" smtClean="0"/>
              <a:t>	</a:t>
            </a:r>
            <a:endParaRPr lang="en-AU" dirty="0"/>
          </a:p>
        </p:txBody>
      </p:sp>
      <p:cxnSp>
        <p:nvCxnSpPr>
          <p:cNvPr id="4" name="Straight Connector 3"/>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972" y="30078"/>
            <a:ext cx="2103028" cy="1310690"/>
          </a:xfrm>
          <a:prstGeom prst="rect">
            <a:avLst/>
          </a:prstGeom>
        </p:spPr>
      </p:pic>
      <p:sp>
        <p:nvSpPr>
          <p:cNvPr id="10" name="Down Arrow 9"/>
          <p:cNvSpPr/>
          <p:nvPr/>
        </p:nvSpPr>
        <p:spPr>
          <a:xfrm>
            <a:off x="3347864" y="3429000"/>
            <a:ext cx="2041343" cy="1268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p:cNvSpPr txBox="1"/>
          <p:nvPr/>
        </p:nvSpPr>
        <p:spPr>
          <a:xfrm>
            <a:off x="287524" y="4637071"/>
            <a:ext cx="8568952" cy="2554545"/>
          </a:xfrm>
          <a:prstGeom prst="rect">
            <a:avLst/>
          </a:prstGeom>
          <a:noFill/>
        </p:spPr>
        <p:txBody>
          <a:bodyPr wrap="square" rtlCol="0">
            <a:spAutoFit/>
          </a:bodyPr>
          <a:lstStyle/>
          <a:p>
            <a:pPr marL="285750" indent="-285750">
              <a:buFont typeface="Wingdings" panose="05000000000000000000" pitchFamily="2" charset="2"/>
              <a:buChar char="ü"/>
            </a:pPr>
            <a:r>
              <a:rPr lang="en-AU" sz="2400" dirty="0" smtClean="0">
                <a:solidFill>
                  <a:schemeClr val="tx1">
                    <a:lumMod val="50000"/>
                  </a:schemeClr>
                </a:solidFill>
              </a:rPr>
              <a:t>Priority area in the National</a:t>
            </a:r>
            <a:r>
              <a:rPr lang="en-AU" sz="2400" dirty="0">
                <a:solidFill>
                  <a:schemeClr val="tx1">
                    <a:lumMod val="50000"/>
                  </a:schemeClr>
                </a:solidFill>
              </a:rPr>
              <a:t> </a:t>
            </a:r>
            <a:r>
              <a:rPr lang="en-AU" sz="2400" dirty="0" smtClean="0">
                <a:solidFill>
                  <a:schemeClr val="tx1">
                    <a:lumMod val="50000"/>
                  </a:schemeClr>
                </a:solidFill>
              </a:rPr>
              <a:t>Oral</a:t>
            </a:r>
            <a:r>
              <a:rPr lang="en-AU" sz="2400" dirty="0">
                <a:solidFill>
                  <a:schemeClr val="tx1">
                    <a:lumMod val="50000"/>
                  </a:schemeClr>
                </a:solidFill>
              </a:rPr>
              <a:t> </a:t>
            </a:r>
            <a:r>
              <a:rPr lang="en-AU" sz="2400" dirty="0" smtClean="0">
                <a:solidFill>
                  <a:schemeClr val="tx1">
                    <a:lumMod val="50000"/>
                  </a:schemeClr>
                </a:solidFill>
              </a:rPr>
              <a:t>Health</a:t>
            </a:r>
            <a:r>
              <a:rPr lang="en-AU" sz="2400" dirty="0">
                <a:solidFill>
                  <a:schemeClr val="tx1">
                    <a:lumMod val="50000"/>
                  </a:schemeClr>
                </a:solidFill>
              </a:rPr>
              <a:t> </a:t>
            </a:r>
            <a:r>
              <a:rPr lang="en-AU" sz="2400" dirty="0" smtClean="0">
                <a:solidFill>
                  <a:schemeClr val="tx1">
                    <a:lumMod val="50000"/>
                  </a:schemeClr>
                </a:solidFill>
              </a:rPr>
              <a:t>Plan</a:t>
            </a:r>
            <a:r>
              <a:rPr lang="en-AU" sz="2400" dirty="0">
                <a:solidFill>
                  <a:schemeClr val="tx1">
                    <a:lumMod val="50000"/>
                  </a:schemeClr>
                </a:solidFill>
              </a:rPr>
              <a:t> </a:t>
            </a:r>
            <a:r>
              <a:rPr lang="en-AU" sz="2400" dirty="0" smtClean="0">
                <a:solidFill>
                  <a:schemeClr val="tx1">
                    <a:lumMod val="50000"/>
                  </a:schemeClr>
                </a:solidFill>
              </a:rPr>
              <a:t>(2015-2024)</a:t>
            </a:r>
          </a:p>
          <a:p>
            <a:pPr marL="285750" indent="-285750">
              <a:buFont typeface="Wingdings" panose="05000000000000000000" pitchFamily="2" charset="2"/>
              <a:buChar char="ü"/>
            </a:pPr>
            <a:r>
              <a:rPr lang="en-AU" sz="2400" dirty="0" smtClean="0">
                <a:solidFill>
                  <a:schemeClr val="tx1">
                    <a:lumMod val="50000"/>
                  </a:schemeClr>
                </a:solidFill>
              </a:rPr>
              <a:t>People with autism represent a </a:t>
            </a:r>
            <a:r>
              <a:rPr lang="en-AU" sz="2400" b="1" u="sng" dirty="0" smtClean="0">
                <a:solidFill>
                  <a:srgbClr val="FF0000"/>
                </a:solidFill>
              </a:rPr>
              <a:t>high-risk group </a:t>
            </a:r>
            <a:r>
              <a:rPr lang="en-AU" sz="2400" dirty="0" smtClean="0">
                <a:solidFill>
                  <a:schemeClr val="tx1">
                    <a:lumMod val="50000"/>
                  </a:schemeClr>
                </a:solidFill>
              </a:rPr>
              <a:t>for oral health problems</a:t>
            </a:r>
          </a:p>
          <a:p>
            <a:r>
              <a:rPr lang="en-AU" sz="2400" dirty="0">
                <a:solidFill>
                  <a:schemeClr val="tx1">
                    <a:lumMod val="50000"/>
                  </a:schemeClr>
                </a:solidFill>
              </a:rPr>
              <a:t>	</a:t>
            </a:r>
            <a:endParaRPr lang="en-AU" sz="2400" dirty="0" smtClean="0">
              <a:solidFill>
                <a:schemeClr val="tx1">
                  <a:lumMod val="50000"/>
                </a:schemeClr>
              </a:solidFill>
            </a:endParaRPr>
          </a:p>
          <a:p>
            <a:r>
              <a:rPr lang="en-AU" sz="2400" dirty="0">
                <a:solidFill>
                  <a:schemeClr val="tx1">
                    <a:lumMod val="50000"/>
                  </a:schemeClr>
                </a:solidFill>
              </a:rPr>
              <a:t>	</a:t>
            </a:r>
            <a:r>
              <a:rPr lang="en-AU" sz="2400" dirty="0" smtClean="0">
                <a:solidFill>
                  <a:schemeClr val="tx1">
                    <a:lumMod val="50000"/>
                  </a:schemeClr>
                </a:solidFill>
              </a:rPr>
              <a:t>Identified as a </a:t>
            </a:r>
            <a:r>
              <a:rPr lang="en-AU" sz="2400" dirty="0">
                <a:solidFill>
                  <a:schemeClr val="tx1">
                    <a:lumMod val="50000"/>
                  </a:schemeClr>
                </a:solidFill>
              </a:rPr>
              <a:t>d</a:t>
            </a:r>
            <a:r>
              <a:rPr lang="en-AU" sz="2400" dirty="0" smtClean="0">
                <a:solidFill>
                  <a:schemeClr val="tx1">
                    <a:lumMod val="50000"/>
                  </a:schemeClr>
                </a:solidFill>
              </a:rPr>
              <a:t>entally disadvantaged population</a:t>
            </a:r>
          </a:p>
          <a:p>
            <a:pPr marL="285750" indent="-285750">
              <a:buFont typeface="Wingdings" panose="05000000000000000000" pitchFamily="2" charset="2"/>
              <a:buChar char="ü"/>
            </a:pPr>
            <a:endParaRPr lang="en-AU" sz="2000" dirty="0">
              <a:solidFill>
                <a:schemeClr val="tx1">
                  <a:lumMod val="50000"/>
                </a:schemeClr>
              </a:solidFill>
            </a:endParaRPr>
          </a:p>
          <a:p>
            <a:pPr marL="285750" indent="-285750">
              <a:buFont typeface="Wingdings" panose="05000000000000000000" pitchFamily="2" charset="2"/>
              <a:buChar char="ü"/>
            </a:pPr>
            <a:endParaRPr lang="en-AU" sz="2000" dirty="0"/>
          </a:p>
        </p:txBody>
      </p:sp>
      <p:sp>
        <p:nvSpPr>
          <p:cNvPr id="5" name="Bent-Up Arrow 4"/>
          <p:cNvSpPr/>
          <p:nvPr/>
        </p:nvSpPr>
        <p:spPr>
          <a:xfrm rot="5400000">
            <a:off x="686567" y="5946281"/>
            <a:ext cx="498058" cy="50405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304689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Background Cont’d</a:t>
            </a:r>
            <a:r>
              <a:rPr lang="en-AU" dirty="0" smtClean="0"/>
              <a:t> </a:t>
            </a:r>
            <a:endParaRPr lang="en-AU"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747"/>
            <a:ext cx="1440160" cy="124893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52265"/>
            <a:ext cx="1743075" cy="2628900"/>
          </a:xfrm>
          <a:prstGeom prst="rect">
            <a:avLst/>
          </a:prstGeom>
        </p:spPr>
      </p:pic>
      <p:sp>
        <p:nvSpPr>
          <p:cNvPr id="12" name="TextBox 11"/>
          <p:cNvSpPr txBox="1"/>
          <p:nvPr/>
        </p:nvSpPr>
        <p:spPr>
          <a:xfrm>
            <a:off x="168491" y="1448175"/>
            <a:ext cx="8604448" cy="5078313"/>
          </a:xfrm>
          <a:prstGeom prst="rect">
            <a:avLst/>
          </a:prstGeom>
          <a:noFill/>
        </p:spPr>
        <p:txBody>
          <a:bodyPr wrap="square" rtlCol="0">
            <a:spAutoFit/>
          </a:bodyPr>
          <a:lstStyle/>
          <a:p>
            <a:pPr marL="285750" indent="-285750">
              <a:buFont typeface="Wingdings" panose="05000000000000000000" pitchFamily="2" charset="2"/>
              <a:buChar char="Ø"/>
            </a:pPr>
            <a:r>
              <a:rPr lang="en-AU" sz="2400" dirty="0" smtClean="0"/>
              <a:t>No specific reports in Australia  about dental health of people with autism</a:t>
            </a:r>
          </a:p>
          <a:p>
            <a:pPr marL="285750" indent="-285750">
              <a:buFont typeface="Wingdings" panose="05000000000000000000" pitchFamily="2" charset="2"/>
              <a:buChar char="Ø"/>
            </a:pPr>
            <a:r>
              <a:rPr lang="en-AU" sz="2400" dirty="0" smtClean="0"/>
              <a:t>Globally, limited </a:t>
            </a:r>
            <a:r>
              <a:rPr lang="en-AU" sz="2400" dirty="0"/>
              <a:t>scientific information and </a:t>
            </a:r>
            <a:r>
              <a:rPr lang="en-AU" sz="2400" dirty="0" smtClean="0"/>
              <a:t>inconclusive but few studies showed:</a:t>
            </a:r>
          </a:p>
          <a:p>
            <a:r>
              <a:rPr lang="en-AU" sz="2400" dirty="0"/>
              <a:t> </a:t>
            </a:r>
            <a:r>
              <a:rPr lang="en-AU" sz="2400" dirty="0" smtClean="0"/>
              <a:t>   rates of…</a:t>
            </a:r>
          </a:p>
          <a:p>
            <a:pPr marL="1657350" lvl="3" indent="-285750">
              <a:buFont typeface="Wingdings" panose="05000000000000000000" pitchFamily="2" charset="2"/>
              <a:buChar char="Ø"/>
            </a:pPr>
            <a:r>
              <a:rPr lang="en-AU" sz="2400" dirty="0" smtClean="0"/>
              <a:t> dental disease compared to the general population </a:t>
            </a:r>
          </a:p>
          <a:p>
            <a:pPr marL="2114550" lvl="4" indent="-285750">
              <a:buFont typeface="Wingdings" panose="05000000000000000000" pitchFamily="2" charset="2"/>
              <a:buChar char="Ø"/>
            </a:pPr>
            <a:r>
              <a:rPr lang="en-AU" sz="2400" dirty="0" smtClean="0"/>
              <a:t>Poor oral hygiene and </a:t>
            </a:r>
            <a:r>
              <a:rPr lang="en-AU" sz="2400" dirty="0"/>
              <a:t>dental habits</a:t>
            </a:r>
          </a:p>
          <a:p>
            <a:pPr marL="2628900" lvl="5" indent="61913">
              <a:buFont typeface="Wingdings" panose="05000000000000000000" pitchFamily="2" charset="2"/>
              <a:buChar char="Ø"/>
            </a:pPr>
            <a:r>
              <a:rPr lang="en-AU" sz="2400" dirty="0" smtClean="0"/>
              <a:t>Dental anxiety          -ve experience &amp; stress</a:t>
            </a:r>
          </a:p>
          <a:p>
            <a:pPr marL="3486150" lvl="7" indent="-285750">
              <a:buFont typeface="Wingdings" panose="05000000000000000000" pitchFamily="2" charset="2"/>
              <a:buChar char="Ø"/>
            </a:pPr>
            <a:r>
              <a:rPr lang="en-AU" sz="2400" dirty="0" smtClean="0"/>
              <a:t>Early </a:t>
            </a:r>
            <a:r>
              <a:rPr lang="en-AU" sz="2400" dirty="0"/>
              <a:t>years - vulnerable period </a:t>
            </a:r>
            <a:endParaRPr lang="en-AU" sz="2400" dirty="0" smtClean="0"/>
          </a:p>
          <a:p>
            <a:pPr marL="3943350" lvl="8" indent="-285750">
              <a:buFont typeface="Wingdings" panose="05000000000000000000" pitchFamily="2" charset="2"/>
              <a:buChar char="Ø"/>
            </a:pPr>
            <a:r>
              <a:rPr lang="en-AU" sz="2400" dirty="0" smtClean="0"/>
              <a:t>Life-time of oral health problems</a:t>
            </a:r>
          </a:p>
          <a:p>
            <a:pPr lvl="5"/>
            <a:r>
              <a:rPr lang="en-AU" sz="2400" dirty="0" smtClean="0"/>
              <a:t>	</a:t>
            </a:r>
          </a:p>
          <a:p>
            <a:pPr marL="285750" indent="-285750">
              <a:buFont typeface="Wingdings" panose="05000000000000000000" pitchFamily="2" charset="2"/>
              <a:buChar char="Ø"/>
            </a:pPr>
            <a:endParaRPr lang="en-AU" sz="2400" dirty="0" smtClean="0"/>
          </a:p>
          <a:p>
            <a:pPr marL="285750" indent="-285750">
              <a:buFont typeface="Wingdings" panose="05000000000000000000" pitchFamily="2" charset="2"/>
              <a:buChar char="Ø"/>
            </a:pPr>
            <a:endParaRPr lang="en-AU" dirty="0"/>
          </a:p>
          <a:p>
            <a:pPr marL="285750" indent="-285750">
              <a:buFont typeface="Wingdings" panose="05000000000000000000" pitchFamily="2" charset="2"/>
              <a:buChar char="Ø"/>
            </a:pPr>
            <a:endParaRPr lang="en-AU" dirty="0"/>
          </a:p>
        </p:txBody>
      </p:sp>
      <p:sp>
        <p:nvSpPr>
          <p:cNvPr id="13" name="Up Arrow 12"/>
          <p:cNvSpPr/>
          <p:nvPr/>
        </p:nvSpPr>
        <p:spPr>
          <a:xfrm>
            <a:off x="234628" y="3009992"/>
            <a:ext cx="216024" cy="2985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ight Arrow 14"/>
          <p:cNvSpPr/>
          <p:nvPr/>
        </p:nvSpPr>
        <p:spPr>
          <a:xfrm>
            <a:off x="5041983" y="4204145"/>
            <a:ext cx="432048" cy="166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Curved Left Arrow 15"/>
          <p:cNvSpPr/>
          <p:nvPr/>
        </p:nvSpPr>
        <p:spPr>
          <a:xfrm rot="830374">
            <a:off x="8457472" y="3625351"/>
            <a:ext cx="526083" cy="14053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731037" y="48999"/>
            <a:ext cx="1184363" cy="1184363"/>
          </a:xfrm>
        </p:spPr>
      </p:pic>
    </p:spTree>
    <p:extLst>
      <p:ext uri="{BB962C8B-B14F-4D97-AF65-F5344CB8AC3E}">
        <p14:creationId xmlns:p14="http://schemas.microsoft.com/office/powerpoint/2010/main" val="1479864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 </a:t>
            </a:r>
            <a:r>
              <a:rPr lang="en-AU" b="1" dirty="0" smtClean="0"/>
              <a:t>AIM of this Study</a:t>
            </a:r>
            <a:r>
              <a:rPr lang="en-AU" dirty="0" smtClean="0"/>
              <a:t> </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68344" y="28051"/>
            <a:ext cx="1396740" cy="1396740"/>
          </a:xfrm>
        </p:spPr>
      </p:pic>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4657" y="2670479"/>
            <a:ext cx="8604448" cy="3816429"/>
          </a:xfrm>
          <a:prstGeom prst="rect">
            <a:avLst/>
          </a:prstGeom>
          <a:noFill/>
        </p:spPr>
        <p:txBody>
          <a:bodyPr wrap="square" rtlCol="0">
            <a:spAutoFit/>
          </a:bodyPr>
          <a:lstStyle/>
          <a:p>
            <a:r>
              <a:rPr lang="en-AU" sz="2800" dirty="0" smtClean="0"/>
              <a:t>To identify…</a:t>
            </a:r>
          </a:p>
          <a:p>
            <a:pPr marL="457200" indent="-457200">
              <a:buFont typeface="Wingdings" panose="05000000000000000000" pitchFamily="2" charset="2"/>
              <a:buChar char="Ø"/>
            </a:pPr>
            <a:r>
              <a:rPr lang="en-AU" sz="2800" dirty="0" smtClean="0"/>
              <a:t>oral health status</a:t>
            </a:r>
          </a:p>
          <a:p>
            <a:pPr marL="742950" lvl="1" indent="-285750">
              <a:buFont typeface="Wingdings" panose="05000000000000000000" pitchFamily="2" charset="2"/>
              <a:buChar char="Ø"/>
            </a:pPr>
            <a:r>
              <a:rPr lang="en-AU" sz="2800" dirty="0" smtClean="0"/>
              <a:t> dental needs </a:t>
            </a:r>
          </a:p>
          <a:p>
            <a:pPr marL="1200150" lvl="2" indent="-285750">
              <a:buFont typeface="Wingdings" panose="05000000000000000000" pitchFamily="2" charset="2"/>
              <a:buChar char="Ø"/>
            </a:pPr>
            <a:r>
              <a:rPr lang="en-AU" sz="2800" dirty="0"/>
              <a:t>o</a:t>
            </a:r>
            <a:r>
              <a:rPr lang="en-AU" sz="2800" dirty="0" smtClean="0"/>
              <a:t>ral care routines and practices</a:t>
            </a:r>
          </a:p>
          <a:p>
            <a:pPr marL="1657350" lvl="3" indent="-285750">
              <a:buFont typeface="Wingdings" panose="05000000000000000000" pitchFamily="2" charset="2"/>
              <a:buChar char="Ø"/>
            </a:pPr>
            <a:r>
              <a:rPr lang="en-AU" sz="2800" dirty="0"/>
              <a:t>b</a:t>
            </a:r>
            <a:r>
              <a:rPr lang="en-AU" sz="2800" dirty="0" smtClean="0"/>
              <a:t>arriers to oral hygiene</a:t>
            </a:r>
          </a:p>
          <a:p>
            <a:pPr marL="2114550" lvl="4" indent="-285750">
              <a:buFont typeface="Wingdings" panose="05000000000000000000" pitchFamily="2" charset="2"/>
              <a:buChar char="Ø"/>
            </a:pPr>
            <a:r>
              <a:rPr lang="en-AU" sz="2800" dirty="0"/>
              <a:t>p</a:t>
            </a:r>
            <a:r>
              <a:rPr lang="en-AU" sz="2800" dirty="0" smtClean="0"/>
              <a:t>revious experience / dental visits</a:t>
            </a:r>
          </a:p>
          <a:p>
            <a:pPr marL="2571750" lvl="5" indent="-285750">
              <a:buFont typeface="Wingdings" panose="05000000000000000000" pitchFamily="2" charset="2"/>
              <a:buChar char="Ø"/>
            </a:pPr>
            <a:r>
              <a:rPr lang="en-AU" sz="2800" dirty="0" smtClean="0"/>
              <a:t>access &amp; barriers to dental services</a:t>
            </a:r>
          </a:p>
          <a:p>
            <a:pPr marL="3028950" lvl="6" indent="-285750">
              <a:buFont typeface="Wingdings" panose="05000000000000000000" pitchFamily="2" charset="2"/>
              <a:buChar char="Ø"/>
            </a:pPr>
            <a:r>
              <a:rPr lang="en-AU" sz="2800" dirty="0" smtClean="0"/>
              <a:t>what may assist…?</a:t>
            </a:r>
          </a:p>
          <a:p>
            <a:r>
              <a:rPr lang="en-AU" dirty="0" smtClean="0"/>
              <a:t> </a:t>
            </a:r>
            <a:endParaRPr lang="en-AU" dirty="0"/>
          </a:p>
        </p:txBody>
      </p:sp>
      <p:sp>
        <p:nvSpPr>
          <p:cNvPr id="8" name="TextBox 7"/>
          <p:cNvSpPr txBox="1"/>
          <p:nvPr/>
        </p:nvSpPr>
        <p:spPr>
          <a:xfrm>
            <a:off x="936171" y="1596890"/>
            <a:ext cx="8372796" cy="954107"/>
          </a:xfrm>
          <a:prstGeom prst="rect">
            <a:avLst/>
          </a:prstGeom>
          <a:noFill/>
        </p:spPr>
        <p:txBody>
          <a:bodyPr wrap="square" rtlCol="0">
            <a:spAutoFit/>
          </a:bodyPr>
          <a:lstStyle/>
          <a:p>
            <a:pPr algn="ctr"/>
            <a:r>
              <a:rPr lang="en-AU" sz="2800" dirty="0" smtClean="0"/>
              <a:t>To gather descriptive data about oral &amp; dental health </a:t>
            </a:r>
          </a:p>
          <a:p>
            <a:pPr algn="ctr"/>
            <a:r>
              <a:rPr lang="en-AU" sz="2800" dirty="0" smtClean="0"/>
              <a:t>of children with autism</a:t>
            </a:r>
            <a:endParaRPr lang="en-AU" sz="2800" dirty="0"/>
          </a:p>
        </p:txBody>
      </p:sp>
      <p:sp>
        <p:nvSpPr>
          <p:cNvPr id="9" name="5-Point Star 8"/>
          <p:cNvSpPr/>
          <p:nvPr/>
        </p:nvSpPr>
        <p:spPr>
          <a:xfrm>
            <a:off x="686037" y="1627568"/>
            <a:ext cx="504056" cy="586570"/>
          </a:xfrm>
          <a:prstGeom prst="star5">
            <a:avLst>
              <a:gd name="adj" fmla="val 11365"/>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4915"/>
            <a:ext cx="1783085" cy="1783085"/>
          </a:xfrm>
          <a:prstGeom prst="rect">
            <a:avLst/>
          </a:prstGeom>
        </p:spPr>
      </p:pic>
    </p:spTree>
    <p:extLst>
      <p:ext uri="{BB962C8B-B14F-4D97-AF65-F5344CB8AC3E}">
        <p14:creationId xmlns:p14="http://schemas.microsoft.com/office/powerpoint/2010/main" val="922413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Methods</a:t>
            </a:r>
            <a:r>
              <a:rPr lang="en-AU" dirty="0"/>
              <a:t> </a:t>
            </a:r>
          </a:p>
        </p:txBody>
      </p:sp>
      <p:cxnSp>
        <p:nvCxnSpPr>
          <p:cNvPr id="4" name="Straight Connector 3"/>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252263" y="1743249"/>
            <a:ext cx="8867328" cy="4525963"/>
          </a:xfrm>
        </p:spPr>
        <p:txBody>
          <a:bodyPr>
            <a:normAutofit/>
          </a:bodyPr>
          <a:lstStyle/>
          <a:p>
            <a:r>
              <a:rPr lang="en-AU" dirty="0" smtClean="0"/>
              <a:t>Sampling frame – Western Australian Autism </a:t>
            </a:r>
          </a:p>
          <a:p>
            <a:pPr marL="0" indent="0">
              <a:buNone/>
            </a:pPr>
            <a:r>
              <a:rPr lang="en-AU" dirty="0"/>
              <a:t> </a:t>
            </a:r>
            <a:r>
              <a:rPr lang="en-AU" dirty="0" smtClean="0"/>
              <a:t>   Biological Registry (WAABR)…now…</a:t>
            </a:r>
          </a:p>
          <a:p>
            <a:pPr marL="0" indent="0">
              <a:buNone/>
            </a:pPr>
            <a:r>
              <a:rPr lang="en-AU" dirty="0"/>
              <a:t> </a:t>
            </a:r>
            <a:r>
              <a:rPr lang="en-AU" dirty="0" smtClean="0"/>
              <a:t>   Australian Autism Bio-bank </a:t>
            </a:r>
            <a:r>
              <a:rPr lang="en-AU" sz="2400" dirty="0" smtClean="0"/>
              <a:t>(CRC for Living with Autism)</a:t>
            </a:r>
          </a:p>
          <a:p>
            <a:r>
              <a:rPr lang="en-AU" dirty="0"/>
              <a:t>Online Survey   </a:t>
            </a:r>
            <a:r>
              <a:rPr lang="en-AU" dirty="0" smtClean="0"/>
              <a:t>n=74 </a:t>
            </a:r>
            <a:r>
              <a:rPr lang="en-AU" sz="2000" dirty="0" smtClean="0"/>
              <a:t>(October 2014 – April 2015)</a:t>
            </a:r>
            <a:endParaRPr lang="en-AU" sz="2000" dirty="0"/>
          </a:p>
          <a:p>
            <a:r>
              <a:rPr lang="en-AU" dirty="0" smtClean="0"/>
              <a:t>Parents </a:t>
            </a:r>
            <a:r>
              <a:rPr lang="en-AU" dirty="0"/>
              <a:t>of </a:t>
            </a:r>
            <a:r>
              <a:rPr lang="en-AU" dirty="0" smtClean="0"/>
              <a:t>children (diagnosed) with autism</a:t>
            </a:r>
          </a:p>
          <a:p>
            <a:pPr marL="0" indent="0">
              <a:buNone/>
            </a:pPr>
            <a:r>
              <a:rPr lang="en-AU" dirty="0"/>
              <a:t> </a:t>
            </a:r>
            <a:r>
              <a:rPr lang="en-AU" dirty="0" smtClean="0"/>
              <a:t>   self-completed  about…their</a:t>
            </a:r>
          </a:p>
          <a:p>
            <a:r>
              <a:rPr lang="en-AU" dirty="0" smtClean="0"/>
              <a:t>Children aged 2-17 </a:t>
            </a:r>
            <a:r>
              <a:rPr lang="en-AU" dirty="0"/>
              <a:t>years</a:t>
            </a:r>
          </a:p>
          <a:p>
            <a:endParaRPr lang="en-AU" dirty="0" smtClean="0"/>
          </a:p>
          <a:p>
            <a:endParaRPr lang="en-AU" dirty="0" smtClean="0"/>
          </a:p>
          <a:p>
            <a:endParaRPr lang="en-AU" dirty="0"/>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6196"/>
            <a:ext cx="1475656" cy="138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7115"/>
            <a:ext cx="1907704" cy="130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5"/>
          <a:stretch>
            <a:fillRect/>
          </a:stretch>
        </p:blipFill>
        <p:spPr>
          <a:xfrm>
            <a:off x="6012160" y="4797151"/>
            <a:ext cx="3131840" cy="2079375"/>
          </a:xfrm>
          <a:prstGeom prst="rect">
            <a:avLst/>
          </a:prstGeom>
        </p:spPr>
      </p:pic>
    </p:spTree>
    <p:extLst>
      <p:ext uri="{BB962C8B-B14F-4D97-AF65-F5344CB8AC3E}">
        <p14:creationId xmlns:p14="http://schemas.microsoft.com/office/powerpoint/2010/main" val="3591667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77"/>
            <a:ext cx="8229600" cy="1143000"/>
          </a:xfrm>
        </p:spPr>
        <p:txBody>
          <a:bodyPr/>
          <a:lstStyle/>
          <a:p>
            <a:r>
              <a:rPr lang="en-AU" b="1" dirty="0" smtClean="0"/>
              <a:t>Methods Cont’d</a:t>
            </a:r>
            <a:r>
              <a:rPr lang="en-AU" dirty="0" smtClean="0"/>
              <a:t> </a:t>
            </a:r>
            <a:endParaRPr lang="en-AU" dirty="0"/>
          </a:p>
        </p:txBody>
      </p:sp>
      <p:cxnSp>
        <p:nvCxnSpPr>
          <p:cNvPr id="5" name="Straight Connector 4"/>
          <p:cNvCxnSpPr/>
          <p:nvPr/>
        </p:nvCxnSpPr>
        <p:spPr>
          <a:xfrm>
            <a:off x="0" y="1340768"/>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Content Placeholder 3"/>
          <p:cNvSpPr txBox="1">
            <a:spLocks/>
          </p:cNvSpPr>
          <p:nvPr/>
        </p:nvSpPr>
        <p:spPr>
          <a:xfrm>
            <a:off x="179512" y="1545642"/>
            <a:ext cx="8064896" cy="3019695"/>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4600" b="1" dirty="0" smtClean="0">
                <a:solidFill>
                  <a:srgbClr val="0E0F10"/>
                </a:solidFill>
              </a:rPr>
              <a:t>Measures used:</a:t>
            </a:r>
          </a:p>
          <a:p>
            <a:pPr marL="514350" indent="-514350">
              <a:buFont typeface="Arial" panose="020B0604020202020204" pitchFamily="34" charset="0"/>
              <a:buAutoNum type="arabicParenR"/>
            </a:pPr>
            <a:r>
              <a:rPr lang="en-AU" sz="3100" dirty="0" smtClean="0">
                <a:solidFill>
                  <a:srgbClr val="0E0F10"/>
                </a:solidFill>
              </a:rPr>
              <a:t>WAABR CHQ</a:t>
            </a:r>
          </a:p>
          <a:p>
            <a:pPr marL="514350" indent="-514350">
              <a:buFont typeface="Arial" panose="020B0604020202020204" pitchFamily="34" charset="0"/>
              <a:buAutoNum type="arabicParenR"/>
            </a:pPr>
            <a:r>
              <a:rPr lang="en-AU" sz="3100" dirty="0" smtClean="0">
                <a:solidFill>
                  <a:srgbClr val="0E0F10"/>
                </a:solidFill>
              </a:rPr>
              <a:t>Oral Care and Sensory Measure </a:t>
            </a:r>
            <a:r>
              <a:rPr lang="en-AU" sz="3100" i="1" dirty="0">
                <a:solidFill>
                  <a:srgbClr val="0E0F10"/>
                </a:solidFill>
              </a:rPr>
              <a:t>(Stein, 2012</a:t>
            </a:r>
            <a:r>
              <a:rPr lang="en-AU" sz="3100" i="1" dirty="0" smtClean="0">
                <a:solidFill>
                  <a:srgbClr val="0E0F10"/>
                </a:solidFill>
              </a:rPr>
              <a:t>)</a:t>
            </a:r>
            <a:endParaRPr lang="en-AU" sz="3100" dirty="0" smtClean="0">
              <a:solidFill>
                <a:srgbClr val="0E0F10"/>
              </a:solidFill>
            </a:endParaRPr>
          </a:p>
          <a:p>
            <a:pPr marL="514350" indent="-514350">
              <a:buFont typeface="Arial" panose="020B0604020202020204" pitchFamily="34" charset="0"/>
              <a:buAutoNum type="arabicParenR"/>
            </a:pPr>
            <a:r>
              <a:rPr lang="en-AU" sz="3100" dirty="0" smtClean="0">
                <a:solidFill>
                  <a:srgbClr val="0E0F10"/>
                </a:solidFill>
              </a:rPr>
              <a:t>Special Needs Measure</a:t>
            </a:r>
          </a:p>
          <a:p>
            <a:pPr marL="514350" indent="-514350">
              <a:buFont typeface="Arial" panose="020B0604020202020204" pitchFamily="34" charset="0"/>
              <a:buAutoNum type="arabicParenR"/>
            </a:pPr>
            <a:r>
              <a:rPr lang="en-AU" sz="3100" dirty="0" smtClean="0">
                <a:solidFill>
                  <a:srgbClr val="0E0F10"/>
                </a:solidFill>
              </a:rPr>
              <a:t>Child and Teenager Dental Survey</a:t>
            </a:r>
          </a:p>
          <a:p>
            <a:pPr marL="514350" indent="-514350">
              <a:buFont typeface="Arial" panose="020B0604020202020204" pitchFamily="34" charset="0"/>
              <a:buAutoNum type="arabicParenR"/>
            </a:pPr>
            <a:r>
              <a:rPr lang="en-AU" sz="3100" dirty="0" smtClean="0">
                <a:solidFill>
                  <a:srgbClr val="0E0F10"/>
                </a:solidFill>
              </a:rPr>
              <a:t>Parent Perception Questionnaire</a:t>
            </a:r>
          </a:p>
          <a:p>
            <a:pPr marL="514350" indent="-514350">
              <a:buFont typeface="Arial" panose="020B0604020202020204" pitchFamily="34" charset="0"/>
              <a:buAutoNum type="arabicParenR"/>
            </a:pPr>
            <a:r>
              <a:rPr lang="en-AU" sz="3100" dirty="0" smtClean="0">
                <a:solidFill>
                  <a:srgbClr val="0E0F10"/>
                </a:solidFill>
              </a:rPr>
              <a:t>Family Impact Scales</a:t>
            </a:r>
          </a:p>
          <a:p>
            <a:pPr marL="514350" indent="-514350">
              <a:buFont typeface="Arial" panose="020B0604020202020204" pitchFamily="34" charset="0"/>
              <a:buAutoNum type="arabicParenR"/>
            </a:pPr>
            <a:r>
              <a:rPr lang="en-AU" sz="3100" dirty="0" smtClean="0">
                <a:solidFill>
                  <a:srgbClr val="0E0F10"/>
                </a:solidFill>
              </a:rPr>
              <a:t>WHO </a:t>
            </a:r>
            <a:r>
              <a:rPr lang="en-AU" sz="3100" dirty="0" err="1" smtClean="0">
                <a:solidFill>
                  <a:srgbClr val="0E0F10"/>
                </a:solidFill>
              </a:rPr>
              <a:t>QoL</a:t>
            </a:r>
            <a:endParaRPr lang="en-AU" sz="3100" dirty="0" smtClean="0">
              <a:solidFill>
                <a:srgbClr val="0E0F10"/>
              </a:solidFill>
            </a:endParaRPr>
          </a:p>
          <a:p>
            <a:pPr marL="514350" indent="-514350">
              <a:buFont typeface="Arial" panose="020B0604020202020204" pitchFamily="34" charset="0"/>
              <a:buAutoNum type="arabicParenR"/>
            </a:pPr>
            <a:endParaRPr lang="en-AU" sz="1200" i="1" dirty="0"/>
          </a:p>
          <a:p>
            <a:pPr marL="514350" indent="-514350">
              <a:buFont typeface="Arial" panose="020B0604020202020204" pitchFamily="34" charset="0"/>
              <a:buAutoNum type="arabicParenR"/>
            </a:pPr>
            <a:endParaRPr lang="en-AU" sz="1200" i="1" dirty="0" smtClean="0"/>
          </a:p>
          <a:p>
            <a:pPr marL="514350" indent="-514350">
              <a:buFont typeface="Arial" panose="020B0604020202020204" pitchFamily="34" charset="0"/>
              <a:buAutoNum type="arabicParenR"/>
            </a:pPr>
            <a:endParaRPr lang="en-AU" sz="1200" i="1" dirty="0"/>
          </a:p>
          <a:p>
            <a:pPr marL="514350" indent="-514350">
              <a:buFont typeface="Arial" panose="020B0604020202020204" pitchFamily="34" charset="0"/>
              <a:buAutoNum type="arabicParenR"/>
            </a:pPr>
            <a:endParaRPr lang="en-AU" sz="1200" i="1" dirty="0" smtClean="0"/>
          </a:p>
          <a:p>
            <a:pPr marL="0" indent="0">
              <a:buNone/>
            </a:pPr>
            <a:endParaRPr lang="en-AU" sz="1200" i="1" dirty="0"/>
          </a:p>
        </p:txBody>
      </p:sp>
      <p:pic>
        <p:nvPicPr>
          <p:cNvPr id="12" name="Picture 2" descr="http://www.askingsmarterquestions.com/wp-content/uploads/2011/01/surv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724" y="14112"/>
            <a:ext cx="1603276" cy="1312155"/>
          </a:xfrm>
          <a:prstGeom prst="rect">
            <a:avLst/>
          </a:prstGeom>
          <a:noFill/>
          <a:extLst>
            <a:ext uri="{909E8E84-426E-40DD-AFC4-6F175D3DCCD1}">
              <a14:hiddenFill xmlns:a14="http://schemas.microsoft.com/office/drawing/2010/main">
                <a:solidFill>
                  <a:srgbClr val="FFFFFF"/>
                </a:solidFill>
              </a14:hiddenFill>
            </a:ext>
          </a:extLst>
        </p:spPr>
      </p:pic>
      <p:sp>
        <p:nvSpPr>
          <p:cNvPr id="7" name="Right Brace 6"/>
          <p:cNvSpPr/>
          <p:nvPr/>
        </p:nvSpPr>
        <p:spPr>
          <a:xfrm>
            <a:off x="4788024" y="2755666"/>
            <a:ext cx="1224136" cy="1321405"/>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 name="TextBox 7"/>
          <p:cNvSpPr txBox="1"/>
          <p:nvPr/>
        </p:nvSpPr>
        <p:spPr>
          <a:xfrm>
            <a:off x="6372200" y="3247090"/>
            <a:ext cx="1862389" cy="400110"/>
          </a:xfrm>
          <a:prstGeom prst="rect">
            <a:avLst/>
          </a:prstGeom>
          <a:noFill/>
        </p:spPr>
        <p:txBody>
          <a:bodyPr wrap="square" rtlCol="0">
            <a:spAutoFit/>
          </a:bodyPr>
          <a:lstStyle/>
          <a:p>
            <a:r>
              <a:rPr lang="en-AU" sz="2000" i="1" dirty="0" smtClean="0"/>
              <a:t>(ARCPOH, 2012) </a:t>
            </a:r>
            <a:endParaRPr lang="en-AU" sz="2000" i="1" dirty="0"/>
          </a:p>
        </p:txBody>
      </p:sp>
      <p:sp>
        <p:nvSpPr>
          <p:cNvPr id="13" name="TextBox 12"/>
          <p:cNvSpPr txBox="1"/>
          <p:nvPr/>
        </p:nvSpPr>
        <p:spPr>
          <a:xfrm>
            <a:off x="-180528" y="5463500"/>
            <a:ext cx="8229600" cy="954107"/>
          </a:xfrm>
          <a:prstGeom prst="rect">
            <a:avLst/>
          </a:prstGeom>
          <a:noFill/>
        </p:spPr>
        <p:txBody>
          <a:bodyPr wrap="square" rtlCol="0">
            <a:spAutoFit/>
          </a:bodyPr>
          <a:lstStyle/>
          <a:p>
            <a:pPr marL="342900" indent="-342900" algn="ctr">
              <a:buFont typeface="Wingdings" panose="05000000000000000000" pitchFamily="2" charset="2"/>
              <a:buChar char="µ"/>
            </a:pPr>
            <a:r>
              <a:rPr lang="en-AU" sz="2800" dirty="0" smtClean="0">
                <a:solidFill>
                  <a:srgbClr val="0E0F10"/>
                </a:solidFill>
              </a:rPr>
              <a:t>Comprehensive Oral Health Survey of children with Autism    </a:t>
            </a:r>
            <a:endParaRPr lang="en-AU" sz="2800" dirty="0">
              <a:solidFill>
                <a:srgbClr val="0E0F10"/>
              </a:solidFill>
            </a:endParaRPr>
          </a:p>
        </p:txBody>
      </p:sp>
      <p:sp>
        <p:nvSpPr>
          <p:cNvPr id="14" name="Down Arrow 13"/>
          <p:cNvSpPr/>
          <p:nvPr/>
        </p:nvSpPr>
        <p:spPr>
          <a:xfrm>
            <a:off x="2123728" y="4194689"/>
            <a:ext cx="1440160" cy="1129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4797" y="5023108"/>
            <a:ext cx="1319203" cy="1834892"/>
          </a:xfrm>
          <a:prstGeom prst="rect">
            <a:avLst/>
          </a:prstGeom>
        </p:spPr>
      </p:pic>
    </p:spTree>
    <p:extLst>
      <p:ext uri="{BB962C8B-B14F-4D97-AF65-F5344CB8AC3E}">
        <p14:creationId xmlns:p14="http://schemas.microsoft.com/office/powerpoint/2010/main" val="1917123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53565A"/>
      </a:dk1>
      <a:lt1>
        <a:srgbClr val="FFFFFF"/>
      </a:lt1>
      <a:dk2>
        <a:srgbClr val="CB6015"/>
      </a:dk2>
      <a:lt2>
        <a:srgbClr val="426DA9"/>
      </a:lt2>
      <a:accent1>
        <a:srgbClr val="93328E"/>
      </a:accent1>
      <a:accent2>
        <a:srgbClr val="4C4184"/>
      </a:accent2>
      <a:accent3>
        <a:srgbClr val="008578"/>
      </a:accent3>
      <a:accent4>
        <a:srgbClr val="658D1B"/>
      </a:accent4>
      <a:accent5>
        <a:srgbClr val="BFB800"/>
      </a:accent5>
      <a:accent6>
        <a:srgbClr val="B1B3B3"/>
      </a:accent6>
      <a:hlink>
        <a:srgbClr val="75787B"/>
      </a:hlink>
      <a:folHlink>
        <a:srgbClr val="6CA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2932</Words>
  <Application>Microsoft Office PowerPoint</Application>
  <PresentationFormat>On-screen Show (4:3)</PresentationFormat>
  <Paragraphs>359</Paragraphs>
  <Slides>28</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Arial Narrow</vt:lpstr>
      <vt:lpstr>Calibri</vt:lpstr>
      <vt:lpstr>Tahoma</vt:lpstr>
      <vt:lpstr>Times New Roman</vt:lpstr>
      <vt:lpstr>Vrinda</vt:lpstr>
      <vt:lpstr>Wingdings</vt:lpstr>
      <vt:lpstr>Office Theme</vt:lpstr>
      <vt:lpstr>Oral health, dental needs and barriers in children with an autism spectrum disorder  </vt:lpstr>
      <vt:lpstr>Outline</vt:lpstr>
      <vt:lpstr>What is Autism?</vt:lpstr>
      <vt:lpstr>Autism &amp; Implications for Oral Health</vt:lpstr>
      <vt:lpstr>More Background </vt:lpstr>
      <vt:lpstr>Background Cont’d </vt:lpstr>
      <vt:lpstr> AIM of this Study </vt:lpstr>
      <vt:lpstr>Methods </vt:lpstr>
      <vt:lpstr>Methods Cont’d </vt:lpstr>
      <vt:lpstr>Participant Characteristics</vt:lpstr>
      <vt:lpstr>Key Survey Results </vt:lpstr>
      <vt:lpstr>Key Survey Results Cont’d</vt:lpstr>
      <vt:lpstr>Key Survey Results Cont’d</vt:lpstr>
      <vt:lpstr>Key Survey Results Cont’d</vt:lpstr>
      <vt:lpstr>Key Survey Results Cont’d</vt:lpstr>
      <vt:lpstr>Key Survey Results Cont’d</vt:lpstr>
      <vt:lpstr>Key Survey Results Cont’d</vt:lpstr>
      <vt:lpstr>Key Survey Results Cont’d</vt:lpstr>
      <vt:lpstr>Conclusions &amp; Looking Forward </vt:lpstr>
      <vt:lpstr>Looking Forward… </vt:lpstr>
      <vt:lpstr>Collaboration </vt:lpstr>
      <vt:lpstr>Future Plans = Innovation</vt:lpstr>
      <vt:lpstr>iPad App Innovation</vt:lpstr>
      <vt:lpstr>Innovation = potential to make a difference!</vt:lpstr>
      <vt:lpstr>Final (Parent) Comment…</vt:lpstr>
      <vt:lpstr>PowerPoint Presentation</vt:lpstr>
      <vt:lpstr>Acknowledgements</vt:lpstr>
      <vt:lpstr>For Further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Gibbs</dc:creator>
  <cp:lastModifiedBy>Joanna Granich</cp:lastModifiedBy>
  <cp:revision>244</cp:revision>
  <dcterms:created xsi:type="dcterms:W3CDTF">2014-02-20T09:08:25Z</dcterms:created>
  <dcterms:modified xsi:type="dcterms:W3CDTF">2015-07-27T11:37:20Z</dcterms:modified>
</cp:coreProperties>
</file>