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8"/>
  </p:notesMasterIdLst>
  <p:handoutMasterIdLst>
    <p:handoutMasterId r:id="rId39"/>
  </p:handoutMasterIdLst>
  <p:sldIdLst>
    <p:sldId id="390" r:id="rId2"/>
    <p:sldId id="401" r:id="rId3"/>
    <p:sldId id="408" r:id="rId4"/>
    <p:sldId id="625" r:id="rId5"/>
    <p:sldId id="626" r:id="rId6"/>
    <p:sldId id="628" r:id="rId7"/>
    <p:sldId id="662" r:id="rId8"/>
    <p:sldId id="738" r:id="rId9"/>
    <p:sldId id="739" r:id="rId10"/>
    <p:sldId id="665" r:id="rId11"/>
    <p:sldId id="633" r:id="rId12"/>
    <p:sldId id="635" r:id="rId13"/>
    <p:sldId id="636" r:id="rId14"/>
    <p:sldId id="637" r:id="rId15"/>
    <p:sldId id="638" r:id="rId16"/>
    <p:sldId id="666" r:id="rId17"/>
    <p:sldId id="639" r:id="rId18"/>
    <p:sldId id="679" r:id="rId19"/>
    <p:sldId id="640" r:id="rId20"/>
    <p:sldId id="642" r:id="rId21"/>
    <p:sldId id="643" r:id="rId22"/>
    <p:sldId id="680" r:id="rId23"/>
    <p:sldId id="644" r:id="rId24"/>
    <p:sldId id="740" r:id="rId25"/>
    <p:sldId id="741" r:id="rId26"/>
    <p:sldId id="742" r:id="rId27"/>
    <p:sldId id="736" r:id="rId28"/>
    <p:sldId id="653" r:id="rId29"/>
    <p:sldId id="682" r:id="rId30"/>
    <p:sldId id="654" r:id="rId31"/>
    <p:sldId id="655" r:id="rId32"/>
    <p:sldId id="656" r:id="rId33"/>
    <p:sldId id="735" r:id="rId34"/>
    <p:sldId id="649" r:id="rId35"/>
    <p:sldId id="716" r:id="rId36"/>
    <p:sldId id="714" r:id="rId37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75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rs | AngioBiomed" initials="A|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2"/>
    <a:srgbClr val="5C7BC7"/>
    <a:srgbClr val="55A0FB"/>
    <a:srgbClr val="FFFFFF"/>
    <a:srgbClr val="339933"/>
    <a:srgbClr val="FBF0F0"/>
    <a:srgbClr val="0063A4"/>
    <a:srgbClr val="942825"/>
    <a:srgbClr val="00B05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7513" autoAdjust="0"/>
  </p:normalViewPr>
  <p:slideViewPr>
    <p:cSldViewPr snapToGrid="0" snapToObjects="1">
      <p:cViewPr varScale="1">
        <p:scale>
          <a:sx n="126" d="100"/>
          <a:sy n="126" d="100"/>
        </p:scale>
        <p:origin x="-1152" y="-102"/>
      </p:cViewPr>
      <p:guideLst>
        <p:guide orient="horz" pos="3475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salers\Documents\Mappe1%20(Automatisch%20gespeichert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salers\Documents\Mappe1%20(Automatisch%20gespeichert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salers\Documents\Mappe1%20(Automatisch%20gespeichert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salers\Documents\Mappe1%20(Automatisch%20gespeichert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5.800925925925926E-2"/>
          <c:w val="0.89019685039370078"/>
          <c:h val="0.84318642461358995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Tabelle1!$A$34</c:f>
              <c:strCache>
                <c:ptCount val="1"/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cat>
            <c:strRef>
              <c:f>Tabelle1!$B$33:$E$33</c:f>
              <c:strCache>
                <c:ptCount val="4"/>
                <c:pt idx="0">
                  <c:v>0h</c:v>
                </c:pt>
                <c:pt idx="1">
                  <c:v>12h</c:v>
                </c:pt>
                <c:pt idx="2">
                  <c:v>24h</c:v>
                </c:pt>
                <c:pt idx="3">
                  <c:v>48h</c:v>
                </c:pt>
              </c:strCache>
            </c:strRef>
          </c:cat>
          <c:val>
            <c:numRef>
              <c:f>Tabelle1!$B$34:$E$34</c:f>
              <c:numCache>
                <c:formatCode>General</c:formatCode>
                <c:ptCount val="4"/>
                <c:pt idx="0">
                  <c:v>570</c:v>
                </c:pt>
                <c:pt idx="1">
                  <c:v>512.20000000000005</c:v>
                </c:pt>
                <c:pt idx="2">
                  <c:v>459.5</c:v>
                </c:pt>
                <c:pt idx="3">
                  <c:v>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05504"/>
        <c:axId val="122114432"/>
      </c:lineChart>
      <c:catAx>
        <c:axId val="8640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114432"/>
        <c:crosses val="autoZero"/>
        <c:auto val="1"/>
        <c:lblAlgn val="ctr"/>
        <c:lblOffset val="100"/>
        <c:noMultiLvlLbl val="0"/>
      </c:catAx>
      <c:valAx>
        <c:axId val="122114432"/>
        <c:scaling>
          <c:orientation val="minMax"/>
          <c:max val="6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64055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260960735729"/>
          <c:y val="5.3432812795826352E-2"/>
          <c:w val="0.85918985220011301"/>
          <c:h val="0.81986176655517284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cat>
            <c:strRef>
              <c:f>Tabelle1!$A$36:$E$36</c:f>
              <c:strCache>
                <c:ptCount val="5"/>
                <c:pt idx="0">
                  <c:v>Time</c:v>
                </c:pt>
                <c:pt idx="1">
                  <c:v>0h</c:v>
                </c:pt>
                <c:pt idx="2">
                  <c:v>12h</c:v>
                </c:pt>
                <c:pt idx="3">
                  <c:v>24h</c:v>
                </c:pt>
                <c:pt idx="4">
                  <c:v>48h</c:v>
                </c:pt>
              </c:strCache>
            </c:strRef>
          </c:cat>
          <c:val>
            <c:numRef>
              <c:f>Tabelle1!$A$37:$E$37</c:f>
              <c:numCache>
                <c:formatCode>General</c:formatCode>
                <c:ptCount val="5"/>
                <c:pt idx="0">
                  <c:v>85.4</c:v>
                </c:pt>
                <c:pt idx="1">
                  <c:v>129.6</c:v>
                </c:pt>
                <c:pt idx="2">
                  <c:v>244.4</c:v>
                </c:pt>
                <c:pt idx="3">
                  <c:v>322</c:v>
                </c:pt>
                <c:pt idx="4">
                  <c:v>411.1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129792"/>
        <c:axId val="122152448"/>
      </c:lineChart>
      <c:catAx>
        <c:axId val="122129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152448"/>
        <c:crosses val="autoZero"/>
        <c:auto val="1"/>
        <c:lblAlgn val="ctr"/>
        <c:lblOffset val="100"/>
        <c:noMultiLvlLbl val="0"/>
      </c:catAx>
      <c:valAx>
        <c:axId val="122152448"/>
        <c:scaling>
          <c:orientation val="minMax"/>
          <c:max val="6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12979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48505641787943"/>
          <c:y val="4.155909137409057E-2"/>
          <c:w val="0.85918985220011301"/>
          <c:h val="0.83173572495424553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cat>
            <c:strRef>
              <c:f>Tabelle1!$B$39:$E$39</c:f>
              <c:strCache>
                <c:ptCount val="4"/>
                <c:pt idx="0">
                  <c:v>0h</c:v>
                </c:pt>
                <c:pt idx="1">
                  <c:v>12h</c:v>
                </c:pt>
                <c:pt idx="2">
                  <c:v>24h</c:v>
                </c:pt>
                <c:pt idx="3">
                  <c:v>48h</c:v>
                </c:pt>
              </c:strCache>
            </c:strRef>
          </c:cat>
          <c:val>
            <c:numRef>
              <c:f>Tabelle1!$B$40:$E$40</c:f>
              <c:numCache>
                <c:formatCode>General</c:formatCode>
                <c:ptCount val="4"/>
                <c:pt idx="0">
                  <c:v>200.2</c:v>
                </c:pt>
                <c:pt idx="1">
                  <c:v>140.4</c:v>
                </c:pt>
                <c:pt idx="2">
                  <c:v>185.8</c:v>
                </c:pt>
                <c:pt idx="3">
                  <c:v>195.3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52992"/>
        <c:axId val="122054912"/>
      </c:lineChart>
      <c:catAx>
        <c:axId val="122052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054912"/>
        <c:crosses val="autoZero"/>
        <c:auto val="1"/>
        <c:lblAlgn val="ctr"/>
        <c:lblOffset val="100"/>
        <c:noMultiLvlLbl val="0"/>
      </c:catAx>
      <c:valAx>
        <c:axId val="122054912"/>
        <c:scaling>
          <c:orientation val="minMax"/>
          <c:max val="6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05299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cat>
            <c:strRef>
              <c:f>Tabelle1!$B$48:$E$48</c:f>
              <c:strCache>
                <c:ptCount val="4"/>
                <c:pt idx="0">
                  <c:v>0h</c:v>
                </c:pt>
                <c:pt idx="1">
                  <c:v>12h</c:v>
                </c:pt>
                <c:pt idx="2">
                  <c:v>24h</c:v>
                </c:pt>
                <c:pt idx="3">
                  <c:v>48h</c:v>
                </c:pt>
              </c:strCache>
            </c:strRef>
          </c:cat>
          <c:val>
            <c:numRef>
              <c:f>Tabelle1!$B$49:$E$49</c:f>
              <c:numCache>
                <c:formatCode>General</c:formatCode>
                <c:ptCount val="4"/>
                <c:pt idx="0">
                  <c:v>75</c:v>
                </c:pt>
                <c:pt idx="1">
                  <c:v>83</c:v>
                </c:pt>
                <c:pt idx="2">
                  <c:v>95</c:v>
                </c:pt>
                <c:pt idx="3">
                  <c:v>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61952"/>
        <c:axId val="122063872"/>
      </c:lineChart>
      <c:catAx>
        <c:axId val="12206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063872"/>
        <c:crosses val="autoZero"/>
        <c:auto val="1"/>
        <c:lblAlgn val="ctr"/>
        <c:lblOffset val="100"/>
        <c:noMultiLvlLbl val="0"/>
      </c:catAx>
      <c:valAx>
        <c:axId val="122063872"/>
        <c:scaling>
          <c:orientation val="minMax"/>
          <c:max val="6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06195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081ED-230A-4707-8322-A5E830949FA0}" type="datetimeFigureOut">
              <a:rPr lang="de-DE" smtClean="0"/>
              <a:t>29.03.2016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800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2F010-20CB-457E-B238-19EA6E3D4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430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66810-9DB9-4A1C-B180-0B0C123A349E}" type="datetimeFigureOut">
              <a:rPr lang="de-DE" smtClean="0"/>
              <a:t>29.03.2016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593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8216E-B5E6-4168-8F2D-FD2AF83C0A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44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7CB6-98CB-49E9-B8FB-8F62A890967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207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216E-B5E6-4168-8F2D-FD2AF83C0AA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780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216E-B5E6-4168-8F2D-FD2AF83C0AA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546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7CB6-98CB-49E9-B8FB-8F62A890967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086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216E-B5E6-4168-8F2D-FD2AF83C0AA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241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7CB6-98CB-49E9-B8FB-8F62A890967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114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216E-B5E6-4168-8F2D-FD2AF83C0AA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487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216E-B5E6-4168-8F2D-FD2AF83C0AA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332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7CB6-98CB-49E9-B8FB-8F62A890967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650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216E-B5E6-4168-8F2D-FD2AF83C0AA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941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Penkid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216E-B5E6-4168-8F2D-FD2AF83C0AA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26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216E-B5E6-4168-8F2D-FD2AF83C0AA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145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216E-B5E6-4168-8F2D-FD2AF83C0AA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137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216E-B5E6-4168-8F2D-FD2AF83C0AA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933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216E-B5E6-4168-8F2D-FD2AF83C0AA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098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55938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7CB6-98CB-49E9-B8FB-8F62A890967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518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216E-B5E6-4168-8F2D-FD2AF83C0AA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20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216E-B5E6-4168-8F2D-FD2AF83C0AA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85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216E-B5E6-4168-8F2D-FD2AF83C0AA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64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216E-B5E6-4168-8F2D-FD2AF83C0AA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58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55938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7CB6-98CB-49E9-B8FB-8F62A890967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718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55938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7CB6-98CB-49E9-B8FB-8F62A890967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981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216E-B5E6-4168-8F2D-FD2AF83C0AA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64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7CB6-98CB-49E9-B8FB-8F62A890967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45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6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6DF8-CBD8-4958-916D-A8FA23D7F03C}" type="datetime1">
              <a:rPr lang="en-US" smtClean="0"/>
              <a:t>3/29/2016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CONFIDENTIAL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0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55D3-D5A5-4D63-AC27-404CD02304BA}" type="datetime1">
              <a:rPr lang="en-US" smtClean="0"/>
              <a:t>3/29/2016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CONFIDENTIAL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58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2111-19DD-42A6-BC1D-64168BFFE2A9}" type="datetime1">
              <a:rPr lang="en-US" smtClean="0"/>
              <a:t>3/29/2016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CONFIDENTIAL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60BA-A328-4CF0-8849-162992589C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63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E7B77CE-952C-4027-B494-BC7A0A573726}" type="datetime1">
              <a:rPr lang="en-US" smtClean="0">
                <a:solidFill>
                  <a:srgbClr val="000000"/>
                </a:solidFill>
              </a:rPr>
              <a:t>3/29/2016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CONFIDENTIAL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119748" y="6356351"/>
            <a:ext cx="189691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 </a:t>
            </a:r>
            <a:fld id="{6AE7E944-0162-4BD1-8194-2BC25646616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353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BEC31F9-1E4A-4097-8287-B0EE522352AF}" type="datetime1">
              <a:rPr lang="en-US" smtClean="0">
                <a:solidFill>
                  <a:srgbClr val="000000"/>
                </a:solidFill>
              </a:rPr>
              <a:t>3/29/2016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CONFIDENTIAL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119748" y="6356351"/>
            <a:ext cx="189691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 </a:t>
            </a:r>
            <a:fld id="{6AE7E944-0162-4BD1-8194-2BC25646616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2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784D3FD-4449-496C-B43F-D4FE8E551545}" type="datetime1">
              <a:rPr lang="en-US" smtClean="0">
                <a:solidFill>
                  <a:srgbClr val="000000"/>
                </a:solidFill>
              </a:rPr>
              <a:t>3/29/2016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CONFIDENTIAL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119748" y="6356351"/>
            <a:ext cx="189691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 </a:t>
            </a:r>
            <a:fld id="{6AE7E944-0162-4BD1-8194-2BC25646616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01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CC48-6E02-4AB0-8372-A9B88D3861AB}" type="datetime1">
              <a:rPr lang="en-US" smtClean="0"/>
              <a:t>3/29/2016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CONFIDENTIAL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7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D71A-A31C-4331-9598-ABC525B8235E}" type="datetime1">
              <a:rPr lang="en-US" smtClean="0"/>
              <a:t>3/29/2016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CONFIDENTIAL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00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1A2F-3884-49E3-91BE-03FEA3ACD7F5}" type="datetime1">
              <a:rPr lang="en-US" smtClean="0"/>
              <a:t>3/29/2016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CONFIDENTIAL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78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F20D-1570-498A-856B-4413E3126665}" type="datetime1">
              <a:rPr lang="en-US" smtClean="0"/>
              <a:t>3/29/2016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CONFIDENTIAL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01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EA78A-DC37-48AF-B2C0-4F40CAE9C50C}" type="datetime1">
              <a:rPr lang="en-US" smtClean="0"/>
              <a:t>3/29/2016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CONFIDENTIAL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9748" y="6356351"/>
            <a:ext cx="1896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7527-267A-409B-A892-E225D20478A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50826" y="1058363"/>
            <a:ext cx="8642350" cy="0"/>
          </a:xfrm>
          <a:prstGeom prst="line">
            <a:avLst/>
          </a:prstGeom>
          <a:noFill/>
          <a:ln w="25400">
            <a:solidFill>
              <a:srgbClr val="9A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50826" y="6365506"/>
            <a:ext cx="7056000" cy="0"/>
          </a:xfrm>
          <a:prstGeom prst="line">
            <a:avLst/>
          </a:prstGeom>
          <a:noFill/>
          <a:ln w="25400">
            <a:solidFill>
              <a:srgbClr val="13317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77" y="6147771"/>
            <a:ext cx="1617309" cy="5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gif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gif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wikia.com/beyblade/images/7/79/12379140591570510706dholler_ok.svg.med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b="12186"/>
          <a:stretch/>
        </p:blipFill>
        <p:spPr>
          <a:xfrm flipH="1">
            <a:off x="-493487" y="1"/>
            <a:ext cx="9651109" cy="68453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-493487" y="-40460"/>
            <a:ext cx="9753853" cy="5276827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 dirty="0"/>
          </a:p>
        </p:txBody>
      </p:sp>
      <p:sp>
        <p:nvSpPr>
          <p:cNvPr id="5" name="Textfeld 4"/>
          <p:cNvSpPr txBox="1"/>
          <p:nvPr/>
        </p:nvSpPr>
        <p:spPr>
          <a:xfrm>
            <a:off x="409248" y="655226"/>
            <a:ext cx="830373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>
                <a:solidFill>
                  <a:srgbClr val="BF0000"/>
                </a:solidFill>
                <a:latin typeface="+mj-lt"/>
              </a:rPr>
              <a:t>Pro-</a:t>
            </a:r>
            <a:r>
              <a:rPr lang="en-US" sz="4800" b="1" dirty="0" err="1" smtClean="0">
                <a:solidFill>
                  <a:srgbClr val="BF0000"/>
                </a:solidFill>
                <a:latin typeface="+mj-lt"/>
              </a:rPr>
              <a:t>Enkephalin</a:t>
            </a:r>
            <a:r>
              <a:rPr lang="en-US" sz="4800" b="1" dirty="0" smtClean="0">
                <a:solidFill>
                  <a:srgbClr val="BF0000"/>
                </a:solidFill>
                <a:latin typeface="+mj-lt"/>
              </a:rPr>
              <a:t> </a:t>
            </a:r>
            <a:r>
              <a:rPr lang="en-US" sz="4800" b="1" dirty="0">
                <a:solidFill>
                  <a:srgbClr val="BF0000"/>
                </a:solidFill>
                <a:latin typeface="+mj-lt"/>
              </a:rPr>
              <a:t>(</a:t>
            </a:r>
            <a:r>
              <a:rPr lang="en-US" sz="4800" b="1" dirty="0" err="1">
                <a:solidFill>
                  <a:srgbClr val="BF0000"/>
                </a:solidFill>
                <a:latin typeface="+mj-lt"/>
              </a:rPr>
              <a:t>penKid</a:t>
            </a:r>
            <a:r>
              <a:rPr lang="en-US" sz="4800" b="1" dirty="0">
                <a:solidFill>
                  <a:srgbClr val="BF0000"/>
                </a:solidFill>
                <a:latin typeface="+mj-lt"/>
              </a:rPr>
              <a:t>): </a:t>
            </a:r>
            <a:endParaRPr lang="en-US" sz="4800" b="1" dirty="0" smtClean="0">
              <a:solidFill>
                <a:srgbClr val="BF0000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en-US" sz="4800" b="1" dirty="0" smtClean="0">
                <a:solidFill>
                  <a:srgbClr val="BF0000"/>
                </a:solidFill>
                <a:latin typeface="+mj-lt"/>
              </a:rPr>
              <a:t>A </a:t>
            </a:r>
            <a:r>
              <a:rPr lang="en-US" sz="4800" b="1" dirty="0">
                <a:solidFill>
                  <a:srgbClr val="BF0000"/>
                </a:solidFill>
                <a:latin typeface="+mj-lt"/>
              </a:rPr>
              <a:t>novel plasma biomarker to assess renal </a:t>
            </a:r>
            <a:r>
              <a:rPr lang="en-US" sz="4800" b="1" dirty="0" smtClean="0">
                <a:solidFill>
                  <a:srgbClr val="BF0000"/>
                </a:solidFill>
                <a:latin typeface="+mj-lt"/>
              </a:rPr>
              <a:t>impairment</a:t>
            </a:r>
            <a:endParaRPr lang="de-DE" sz="4800" b="1" dirty="0">
              <a:solidFill>
                <a:srgbClr val="BF0000"/>
              </a:solidFill>
              <a:latin typeface="+mj-l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-527791" y="4686301"/>
            <a:ext cx="9671791" cy="2171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62" dirty="0" smtClean="0"/>
              <a:t>das</a:t>
            </a:r>
            <a:endParaRPr lang="de-DE" sz="1662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00" y="5266589"/>
            <a:ext cx="2277208" cy="76336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661747" y="2773822"/>
            <a:ext cx="8516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de-DE" sz="3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84182" y="2861830"/>
            <a:ext cx="727372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dirty="0" smtClean="0"/>
              <a:t>Joachim Struck, </a:t>
            </a:r>
            <a:r>
              <a:rPr lang="de-DE" sz="2800" dirty="0" err="1" smtClean="0"/>
              <a:t>PhD</a:t>
            </a:r>
            <a:endParaRPr lang="de-DE" sz="2800" dirty="0" smtClean="0"/>
          </a:p>
          <a:p>
            <a:pPr>
              <a:spcAft>
                <a:spcPts val="600"/>
              </a:spcAft>
            </a:pPr>
            <a:r>
              <a:rPr lang="de-DE" sz="2800" dirty="0" smtClean="0">
                <a:latin typeface="+mj-lt"/>
              </a:rPr>
              <a:t>Chief Research Officer</a:t>
            </a:r>
          </a:p>
          <a:p>
            <a:pPr>
              <a:spcAft>
                <a:spcPts val="600"/>
              </a:spcAft>
            </a:pPr>
            <a:r>
              <a:rPr lang="de-DE" sz="2800" dirty="0" err="1" smtClean="0">
                <a:latin typeface="+mj-lt"/>
              </a:rPr>
              <a:t>sphingotec</a:t>
            </a:r>
            <a:r>
              <a:rPr lang="de-DE" sz="2800" dirty="0" smtClean="0">
                <a:latin typeface="+mj-lt"/>
              </a:rPr>
              <a:t> GmbH (Hennigsdorf/Berlin, Germany)</a:t>
            </a:r>
            <a:endParaRPr lang="de-DE" sz="2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7" y="5345149"/>
            <a:ext cx="5791952" cy="77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2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nb.it/wp-content/uploads/2013/09/logo-sapienz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09" y="1227372"/>
            <a:ext cx="2627591" cy="90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6546827" y="2024727"/>
            <a:ext cx="2422330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2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Prof. </a:t>
            </a:r>
            <a:r>
              <a:rPr lang="en-US" sz="1662" b="1" dirty="0">
                <a:latin typeface="Calibri" panose="020F0502020204030204" pitchFamily="34" charset="0"/>
                <a:cs typeface="Calibri" panose="020F0502020204030204" pitchFamily="34" charset="0"/>
              </a:rPr>
              <a:t>Salvatore Di </a:t>
            </a:r>
            <a:r>
              <a:rPr lang="en-US" sz="1662" b="1" dirty="0" err="1">
                <a:latin typeface="Calibri" panose="020F0502020204030204" pitchFamily="34" charset="0"/>
                <a:cs typeface="Calibri" panose="020F0502020204030204" pitchFamily="34" charset="0"/>
              </a:rPr>
              <a:t>Somma</a:t>
            </a:r>
            <a:endParaRPr lang="de-DE" sz="1662" b="1" dirty="0"/>
          </a:p>
        </p:txBody>
      </p:sp>
      <p:sp>
        <p:nvSpPr>
          <p:cNvPr id="13" name="Rechteck 12"/>
          <p:cNvSpPr/>
          <p:nvPr/>
        </p:nvSpPr>
        <p:spPr>
          <a:xfrm>
            <a:off x="484473" y="1246554"/>
            <a:ext cx="5908561" cy="138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15" b="1" dirty="0">
                <a:cs typeface="Calibri" panose="020F0502020204030204" pitchFamily="34" charset="0"/>
              </a:rPr>
              <a:t>Sepsis in </a:t>
            </a:r>
            <a:r>
              <a:rPr lang="en-US" sz="2215" b="1" dirty="0" smtClean="0">
                <a:cs typeface="Calibri" panose="020F0502020204030204" pitchFamily="34" charset="0"/>
              </a:rPr>
              <a:t>Emergency Departments (ED) </a:t>
            </a:r>
            <a:endParaRPr lang="en-US" sz="2215" b="1" dirty="0">
              <a:cs typeface="Calibri" panose="020F0502020204030204" pitchFamily="34" charset="0"/>
            </a:endParaRPr>
          </a:p>
          <a:p>
            <a:r>
              <a:rPr lang="en-US" sz="2000" dirty="0">
                <a:cs typeface="Calibri" panose="020F0502020204030204" pitchFamily="34" charset="0"/>
              </a:rPr>
              <a:t>Di </a:t>
            </a:r>
            <a:r>
              <a:rPr lang="en-US" sz="2000" dirty="0" err="1">
                <a:cs typeface="Calibri" panose="020F0502020204030204" pitchFamily="34" charset="0"/>
              </a:rPr>
              <a:t>Somma</a:t>
            </a:r>
            <a:r>
              <a:rPr lang="en-US" sz="2000" dirty="0">
                <a:cs typeface="Calibri" panose="020F0502020204030204" pitchFamily="34" charset="0"/>
              </a:rPr>
              <a:t> (IT</a:t>
            </a:r>
            <a:r>
              <a:rPr lang="en-US" sz="2000" dirty="0" smtClean="0">
                <a:cs typeface="Calibri" panose="020F0502020204030204" pitchFamily="34" charset="0"/>
              </a:rPr>
              <a:t>)</a:t>
            </a:r>
          </a:p>
          <a:p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=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101</a:t>
            </a:r>
          </a:p>
          <a:p>
            <a:endParaRPr lang="en-US" sz="2215" dirty="0">
              <a:cs typeface="Calibri" panose="020F0502020204030204" pitchFamily="34" charset="0"/>
            </a:endParaRPr>
          </a:p>
        </p:txBody>
      </p:sp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484473" y="2456539"/>
            <a:ext cx="3805442" cy="244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554"/>
              </a:spcAft>
            </a:pPr>
            <a:r>
              <a:rPr lang="it-IT" sz="1846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Inclusion</a:t>
            </a:r>
            <a:r>
              <a:rPr lang="it-IT" sz="1846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46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r>
              <a:rPr lang="it-IT" sz="1846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16531" indent="-31653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it-IT" sz="184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Consecutive </a:t>
            </a:r>
            <a:r>
              <a:rPr lang="it-IT" sz="184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it-IT" sz="184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4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arriving</a:t>
            </a:r>
            <a:r>
              <a:rPr lang="it-IT" sz="184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ED with </a:t>
            </a:r>
            <a:r>
              <a:rPr lang="it-IT" sz="184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it-IT" sz="184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846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sepsis</a:t>
            </a:r>
            <a:endParaRPr lang="it-IT" sz="1846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6531" indent="-31653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it-IT" sz="1846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</a:t>
            </a:r>
            <a:r>
              <a:rPr lang="it-IT" sz="1846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4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it-IT" sz="184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hours</a:t>
            </a:r>
          </a:p>
          <a:p>
            <a:pPr marL="316531" indent="-31653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it-IT" sz="1846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lang="it-IT" sz="1846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4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it-IT" sz="184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4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draws</a:t>
            </a:r>
            <a:r>
              <a:rPr lang="it-IT" sz="184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1846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6531" indent="-31653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it-IT" sz="1846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AKI </a:t>
            </a:r>
            <a:r>
              <a:rPr lang="it-IT" sz="1846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defined</a:t>
            </a:r>
            <a:r>
              <a:rPr lang="it-IT" sz="1846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RIFLE </a:t>
            </a:r>
            <a:r>
              <a:rPr lang="it-IT" sz="1846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endParaRPr lang="it-IT" sz="1846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it-IT" sz="1846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585505"/>
              </p:ext>
            </p:extLst>
          </p:nvPr>
        </p:nvGraphicFramePr>
        <p:xfrm>
          <a:off x="4674165" y="2370479"/>
          <a:ext cx="4363957" cy="3511329"/>
        </p:xfrm>
        <a:graphic>
          <a:graphicData uri="http://schemas.openxmlformats.org/drawingml/2006/table">
            <a:tbl>
              <a:tblPr/>
              <a:tblGrid>
                <a:gridCol w="3221015"/>
                <a:gridCol w="1142942"/>
              </a:tblGrid>
              <a:tr h="243457"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Demographics</a:t>
                      </a:r>
                      <a:endParaRPr lang="en-US" sz="13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3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Gender - male</a:t>
                      </a:r>
                      <a:endParaRPr lang="en-US" sz="13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097" marR="6122" marT="6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  <a:endParaRPr lang="en-US" sz="13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Age - median [IQR]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097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 [72-83]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Concomitant diseases</a:t>
                      </a:r>
                      <a:endParaRPr lang="en-US" sz="13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3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Cardiovascular - yes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097" marR="6122" marT="6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26%</a:t>
                      </a:r>
                      <a:endParaRPr lang="en-US" sz="13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Hypertensive - yes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097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47%</a:t>
                      </a:r>
                      <a:endParaRPr lang="en-US" sz="13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Diabetes - yes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097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  <a:endParaRPr lang="en-US" sz="13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Cancer - yes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097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  <a:endParaRPr lang="en-US" sz="13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Routine laboratory variables</a:t>
                      </a:r>
                      <a:endParaRPr lang="en-US" sz="13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Creatinine clearance (</a:t>
                      </a:r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mL/min</a:t>
                      </a: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) - median [</a:t>
                      </a:r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IQR]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097" marR="6122" marT="6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 [23-77]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PCT (ng/mL) - median [IQR]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097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2.8 [0.6-10.7]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  <a:endParaRPr lang="en-US" sz="13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3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APACHE</a:t>
                      </a:r>
                      <a:r>
                        <a:rPr lang="en-US" sz="13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II </a:t>
                      </a:r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score (points) - median [IQR]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097" marR="6122" marT="6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[13-21]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Final diagnosis - severe sepsis or shock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097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  <a:endParaRPr lang="en-US" sz="13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Days hospitalized - median [IQR]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097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[2-7]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7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Deaths within 28</a:t>
                      </a:r>
                      <a:r>
                        <a:rPr lang="en-US" sz="13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days after presentation</a:t>
                      </a:r>
                      <a:endParaRPr lang="en-US" sz="1300" b="0" i="0" u="none" strike="noStrike" noProof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097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2" marR="6122" marT="6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Rechteck 11"/>
          <p:cNvSpPr/>
          <p:nvPr/>
        </p:nvSpPr>
        <p:spPr>
          <a:xfrm>
            <a:off x="185537" y="6379190"/>
            <a:ext cx="65782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54"/>
              </a:spcAft>
            </a:pPr>
            <a:r>
              <a:rPr lang="it-IT" sz="900" dirty="0"/>
              <a:t>Marino et al. Critical Care 2014, </a:t>
            </a:r>
            <a:r>
              <a:rPr lang="it-IT" sz="900" dirty="0" smtClean="0"/>
              <a:t>18:R34</a:t>
            </a:r>
            <a:endParaRPr lang="en-US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60BA-A328-4CF0-8849-162992589CF8}" type="slidenum">
              <a:rPr lang="de-DE" smtClean="0"/>
              <a:t>10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 rot="19555094">
            <a:off x="-779542" y="423024"/>
            <a:ext cx="3218156" cy="4331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15" b="1" dirty="0" smtClean="0">
                <a:cs typeface="Calibri" panose="020F0502020204030204" pitchFamily="34" charset="0"/>
              </a:rPr>
              <a:t>Pilot Study I</a:t>
            </a:r>
          </a:p>
        </p:txBody>
      </p:sp>
    </p:spTree>
    <p:extLst>
      <p:ext uri="{BB962C8B-B14F-4D97-AF65-F5344CB8AC3E}">
        <p14:creationId xmlns:p14="http://schemas.microsoft.com/office/powerpoint/2010/main" val="85646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431581" y="1235528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7" r="9354" b="20356"/>
          <a:stretch/>
        </p:blipFill>
        <p:spPr bwMode="auto">
          <a:xfrm>
            <a:off x="4976446" y="1979854"/>
            <a:ext cx="3710354" cy="352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Textfeld 103"/>
          <p:cNvSpPr txBox="1"/>
          <p:nvPr/>
        </p:nvSpPr>
        <p:spPr>
          <a:xfrm>
            <a:off x="6352154" y="5245237"/>
            <a:ext cx="1573719" cy="255776"/>
          </a:xfrm>
          <a:prstGeom prst="rect">
            <a:avLst/>
          </a:prstGeom>
          <a:solidFill>
            <a:schemeClr val="bg1"/>
          </a:solidFill>
        </p:spPr>
        <p:txBody>
          <a:bodyPr wrap="none" lIns="66462" tIns="0" rIns="66462" bIns="0" rtlCol="0">
            <a:spAutoFit/>
          </a:bodyPr>
          <a:lstStyle/>
          <a:p>
            <a:pPr algn="ctr"/>
            <a:r>
              <a:rPr lang="de-DE" sz="1662" b="1" dirty="0" err="1"/>
              <a:t>penKid</a:t>
            </a:r>
            <a:r>
              <a:rPr lang="de-DE" sz="1662" b="1" dirty="0"/>
              <a:t> [</a:t>
            </a:r>
            <a:r>
              <a:rPr lang="de-DE" sz="1662" b="1" dirty="0" err="1"/>
              <a:t>pmol</a:t>
            </a:r>
            <a:r>
              <a:rPr lang="de-DE" sz="1662" b="1" dirty="0"/>
              <a:t>/L]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7139013" y="2158807"/>
            <a:ext cx="1040670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46" b="1" dirty="0">
                <a:solidFill>
                  <a:srgbClr val="C00000"/>
                </a:solidFill>
              </a:rPr>
              <a:t>r = - 0.72</a:t>
            </a:r>
          </a:p>
        </p:txBody>
      </p:sp>
      <p:sp>
        <p:nvSpPr>
          <p:cNvPr id="106" name="Textfeld 105"/>
          <p:cNvSpPr txBox="1"/>
          <p:nvPr/>
        </p:nvSpPr>
        <p:spPr>
          <a:xfrm>
            <a:off x="5721029" y="4591058"/>
            <a:ext cx="885179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92" dirty="0"/>
              <a:t>p &lt; 0.0001</a:t>
            </a:r>
          </a:p>
        </p:txBody>
      </p:sp>
      <p:sp>
        <p:nvSpPr>
          <p:cNvPr id="108" name="Textfeld 8"/>
          <p:cNvSpPr txBox="1">
            <a:spLocks noChangeArrowheads="1"/>
          </p:cNvSpPr>
          <p:nvPr/>
        </p:nvSpPr>
        <p:spPr bwMode="auto">
          <a:xfrm>
            <a:off x="231713" y="6051326"/>
            <a:ext cx="5594473" cy="2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15" dirty="0">
                <a:latin typeface="+mn-lt"/>
              </a:rPr>
              <a:t>* BP, creatinine, and urea left out due to high correlation with MAP or creatinine clearance</a:t>
            </a:r>
          </a:p>
        </p:txBody>
      </p:sp>
      <p:pic>
        <p:nvPicPr>
          <p:cNvPr id="109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1"/>
          <a:stretch/>
        </p:blipFill>
        <p:spPr bwMode="auto">
          <a:xfrm>
            <a:off x="1090593" y="2419439"/>
            <a:ext cx="3258523" cy="28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hteck 109"/>
          <p:cNvSpPr/>
          <p:nvPr/>
        </p:nvSpPr>
        <p:spPr>
          <a:xfrm>
            <a:off x="2110220" y="1936466"/>
            <a:ext cx="2469305" cy="49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92" dirty="0"/>
              <a:t>Multivariable linear regression predicting </a:t>
            </a:r>
            <a:r>
              <a:rPr lang="en-US" sz="1292" dirty="0" err="1"/>
              <a:t>penKid</a:t>
            </a:r>
            <a:r>
              <a:rPr lang="en-US" sz="1292" dirty="0"/>
              <a:t>*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2840575" y="5234544"/>
            <a:ext cx="799834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92" dirty="0"/>
              <a:t>Partial R²</a:t>
            </a:r>
          </a:p>
        </p:txBody>
      </p:sp>
      <p:sp>
        <p:nvSpPr>
          <p:cNvPr id="112" name="Textfeld 5"/>
          <p:cNvSpPr txBox="1">
            <a:spLocks noChangeArrowheads="1"/>
          </p:cNvSpPr>
          <p:nvPr/>
        </p:nvSpPr>
        <p:spPr bwMode="auto">
          <a:xfrm>
            <a:off x="397183" y="2949966"/>
            <a:ext cx="1713037" cy="29117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92" b="1" dirty="0" err="1">
                <a:latin typeface="+mn-lt"/>
              </a:rPr>
              <a:t>Cardiovasc</a:t>
            </a:r>
            <a:r>
              <a:rPr lang="en-US" sz="1292" b="1" dirty="0">
                <a:latin typeface="+mn-lt"/>
              </a:rPr>
              <a:t>.</a:t>
            </a:r>
          </a:p>
        </p:txBody>
      </p:sp>
      <p:sp>
        <p:nvSpPr>
          <p:cNvPr id="113" name="Textfeld 5"/>
          <p:cNvSpPr txBox="1">
            <a:spLocks noChangeArrowheads="1"/>
          </p:cNvSpPr>
          <p:nvPr/>
        </p:nvSpPr>
        <p:spPr bwMode="auto">
          <a:xfrm>
            <a:off x="307731" y="2621822"/>
            <a:ext cx="1802490" cy="29117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92" b="1" dirty="0">
                <a:solidFill>
                  <a:srgbClr val="C00000"/>
                </a:solidFill>
                <a:latin typeface="+mn-lt"/>
              </a:rPr>
              <a:t>Creatinine clearance</a:t>
            </a:r>
          </a:p>
        </p:txBody>
      </p:sp>
      <p:sp>
        <p:nvSpPr>
          <p:cNvPr id="114" name="Textfeld 5"/>
          <p:cNvSpPr txBox="1">
            <a:spLocks noChangeArrowheads="1"/>
          </p:cNvSpPr>
          <p:nvPr/>
        </p:nvSpPr>
        <p:spPr bwMode="auto">
          <a:xfrm>
            <a:off x="397183" y="3278112"/>
            <a:ext cx="1713037" cy="29117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92" b="1" dirty="0">
                <a:latin typeface="+mn-lt"/>
              </a:rPr>
              <a:t>MAP [mmHg]</a:t>
            </a:r>
          </a:p>
        </p:txBody>
      </p:sp>
      <p:sp>
        <p:nvSpPr>
          <p:cNvPr id="115" name="Textfeld 5"/>
          <p:cNvSpPr txBox="1">
            <a:spLocks noChangeArrowheads="1"/>
          </p:cNvSpPr>
          <p:nvPr/>
        </p:nvSpPr>
        <p:spPr bwMode="auto">
          <a:xfrm>
            <a:off x="397183" y="3606257"/>
            <a:ext cx="1713037" cy="29117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92" b="1" dirty="0">
                <a:latin typeface="+mn-lt"/>
              </a:rPr>
              <a:t>APACHE II score</a:t>
            </a:r>
          </a:p>
        </p:txBody>
      </p:sp>
      <p:sp>
        <p:nvSpPr>
          <p:cNvPr id="116" name="Textfeld 5"/>
          <p:cNvSpPr txBox="1">
            <a:spLocks noChangeArrowheads="1"/>
          </p:cNvSpPr>
          <p:nvPr/>
        </p:nvSpPr>
        <p:spPr bwMode="auto">
          <a:xfrm>
            <a:off x="397183" y="3934404"/>
            <a:ext cx="1713037" cy="29117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92" b="1" dirty="0">
                <a:latin typeface="+mn-lt"/>
              </a:rPr>
              <a:t>Age</a:t>
            </a:r>
          </a:p>
        </p:txBody>
      </p:sp>
      <p:sp>
        <p:nvSpPr>
          <p:cNvPr id="117" name="Textfeld 5"/>
          <p:cNvSpPr txBox="1">
            <a:spLocks noChangeArrowheads="1"/>
          </p:cNvSpPr>
          <p:nvPr/>
        </p:nvSpPr>
        <p:spPr bwMode="auto">
          <a:xfrm>
            <a:off x="397183" y="4262549"/>
            <a:ext cx="1713037" cy="29117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92" b="1" dirty="0">
                <a:latin typeface="+mn-lt"/>
              </a:rPr>
              <a:t>Gender</a:t>
            </a:r>
          </a:p>
        </p:txBody>
      </p:sp>
      <p:sp>
        <p:nvSpPr>
          <p:cNvPr id="118" name="Textfeld 5"/>
          <p:cNvSpPr txBox="1">
            <a:spLocks noChangeArrowheads="1"/>
          </p:cNvSpPr>
          <p:nvPr/>
        </p:nvSpPr>
        <p:spPr bwMode="auto">
          <a:xfrm>
            <a:off x="474784" y="4590694"/>
            <a:ext cx="1635436" cy="49000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92" b="1" dirty="0">
                <a:latin typeface="+mn-lt"/>
              </a:rPr>
              <a:t>Acute organ dysfunction</a:t>
            </a:r>
          </a:p>
        </p:txBody>
      </p:sp>
      <p:sp>
        <p:nvSpPr>
          <p:cNvPr id="119" name="Rechteck 118"/>
          <p:cNvSpPr/>
          <p:nvPr/>
        </p:nvSpPr>
        <p:spPr>
          <a:xfrm>
            <a:off x="563310" y="2616062"/>
            <a:ext cx="3755077" cy="303284"/>
          </a:xfrm>
          <a:prstGeom prst="rect">
            <a:avLst/>
          </a:prstGeom>
          <a:solidFill>
            <a:srgbClr val="C00000">
              <a:alpha val="16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77"/>
          </a:p>
        </p:txBody>
      </p:sp>
      <p:sp>
        <p:nvSpPr>
          <p:cNvPr id="120" name="Textfeld 119"/>
          <p:cNvSpPr txBox="1"/>
          <p:nvPr/>
        </p:nvSpPr>
        <p:spPr>
          <a:xfrm>
            <a:off x="368217" y="-7614"/>
            <a:ext cx="8623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>
                <a:solidFill>
                  <a:srgbClr val="C00000"/>
                </a:solidFill>
              </a:rPr>
              <a:t>Kidney function is the strongest determinant for </a:t>
            </a:r>
            <a:r>
              <a:rPr lang="en-US" sz="3200" dirty="0" err="1" smtClean="0">
                <a:solidFill>
                  <a:srgbClr val="C00000"/>
                </a:solidFill>
              </a:rPr>
              <a:t>penKid</a:t>
            </a:r>
            <a:r>
              <a:rPr lang="en-US" sz="3200" dirty="0" smtClean="0">
                <a:solidFill>
                  <a:srgbClr val="C00000"/>
                </a:solidFill>
              </a:rPr>
              <a:t> and negatively </a:t>
            </a:r>
            <a:r>
              <a:rPr lang="en-US" sz="3200" dirty="0">
                <a:solidFill>
                  <a:srgbClr val="C00000"/>
                </a:solidFill>
              </a:rPr>
              <a:t>correlates with </a:t>
            </a:r>
            <a:r>
              <a:rPr lang="en-US" sz="3200" dirty="0" err="1">
                <a:solidFill>
                  <a:srgbClr val="C00000"/>
                </a:solidFill>
              </a:rPr>
              <a:t>penKid</a:t>
            </a:r>
            <a:r>
              <a:rPr lang="en-US" sz="3200" dirty="0">
                <a:solidFill>
                  <a:srgbClr val="C00000"/>
                </a:solidFill>
              </a:rPr>
              <a:t> level</a:t>
            </a:r>
            <a:endParaRPr lang="de-DE" sz="3200" dirty="0">
              <a:solidFill>
                <a:srgbClr val="C00000"/>
              </a:solidFill>
            </a:endParaRPr>
          </a:p>
        </p:txBody>
      </p:sp>
      <p:sp>
        <p:nvSpPr>
          <p:cNvPr id="121" name="Rechteck 120"/>
          <p:cNvSpPr/>
          <p:nvPr/>
        </p:nvSpPr>
        <p:spPr>
          <a:xfrm>
            <a:off x="368217" y="1156999"/>
            <a:ext cx="4220308" cy="9444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46" b="1" dirty="0" smtClean="0">
                <a:cs typeface="Calibri" panose="020F0502020204030204" pitchFamily="34" charset="0"/>
              </a:rPr>
              <a:t>Pilot Study I: Sepsis </a:t>
            </a:r>
            <a:r>
              <a:rPr lang="en-US" sz="1846" b="1" dirty="0">
                <a:cs typeface="Calibri" panose="020F0502020204030204" pitchFamily="34" charset="0"/>
              </a:rPr>
              <a:t>in ED</a:t>
            </a:r>
          </a:p>
          <a:p>
            <a:r>
              <a:rPr lang="en-US" sz="1846" dirty="0">
                <a:cs typeface="Calibri" panose="020F0502020204030204" pitchFamily="34" charset="0"/>
              </a:rPr>
              <a:t>Di </a:t>
            </a:r>
            <a:r>
              <a:rPr lang="en-US" sz="1846" dirty="0" err="1">
                <a:cs typeface="Calibri" panose="020F0502020204030204" pitchFamily="34" charset="0"/>
              </a:rPr>
              <a:t>Somma</a:t>
            </a:r>
            <a:r>
              <a:rPr lang="en-US" sz="1846" dirty="0">
                <a:cs typeface="Calibri" panose="020F0502020204030204" pitchFamily="34" charset="0"/>
              </a:rPr>
              <a:t> (IT) </a:t>
            </a:r>
          </a:p>
          <a:p>
            <a:endParaRPr lang="en-US" sz="1846" dirty="0">
              <a:cs typeface="Calibri" panose="020F0502020204030204" pitchFamily="34" charset="0"/>
            </a:endParaRPr>
          </a:p>
        </p:txBody>
      </p:sp>
      <p:sp>
        <p:nvSpPr>
          <p:cNvPr id="122" name="Rechteck 121"/>
          <p:cNvSpPr/>
          <p:nvPr/>
        </p:nvSpPr>
        <p:spPr>
          <a:xfrm>
            <a:off x="253345" y="6411177"/>
            <a:ext cx="6578278" cy="205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54"/>
              </a:spcAft>
            </a:pPr>
            <a:r>
              <a:rPr lang="de-DE" sz="738" dirty="0"/>
              <a:t>Marino et al. (2015)  </a:t>
            </a:r>
            <a:r>
              <a:rPr lang="en-US" sz="738" dirty="0"/>
              <a:t>J </a:t>
            </a:r>
            <a:r>
              <a:rPr lang="en-US" sz="738" dirty="0" err="1"/>
              <a:t>Nephrol</a:t>
            </a:r>
            <a:r>
              <a:rPr lang="en-US" sz="738" dirty="0"/>
              <a:t>. 28(6): 717-24.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19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31581" y="1235528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98072" y="0"/>
            <a:ext cx="8123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 err="1">
                <a:solidFill>
                  <a:srgbClr val="C00000"/>
                </a:solidFill>
              </a:rPr>
              <a:t>penKid</a:t>
            </a:r>
            <a:r>
              <a:rPr lang="en-US" sz="3200" dirty="0">
                <a:solidFill>
                  <a:srgbClr val="C00000"/>
                </a:solidFill>
              </a:rPr>
              <a:t> correlates with severity of acute kidney injury (AKI) and is independent of inflammation</a:t>
            </a:r>
          </a:p>
        </p:txBody>
      </p:sp>
      <p:sp>
        <p:nvSpPr>
          <p:cNvPr id="77" name="Textfeld 76"/>
          <p:cNvSpPr txBox="1"/>
          <p:nvPr/>
        </p:nvSpPr>
        <p:spPr>
          <a:xfrm rot="16200000">
            <a:off x="-257528" y="3811773"/>
            <a:ext cx="1726755" cy="34810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de-DE" sz="1662" dirty="0" err="1"/>
              <a:t>penKid</a:t>
            </a:r>
            <a:r>
              <a:rPr lang="de-DE" sz="1662" dirty="0"/>
              <a:t> [</a:t>
            </a:r>
            <a:r>
              <a:rPr lang="de-DE" sz="1662" dirty="0" err="1"/>
              <a:t>pmol</a:t>
            </a:r>
            <a:r>
              <a:rPr lang="de-DE" sz="1662" dirty="0"/>
              <a:t>/L]   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/>
          <a:srcRect l="9362" t="8085" b="16931"/>
          <a:stretch/>
        </p:blipFill>
        <p:spPr>
          <a:xfrm>
            <a:off x="685750" y="2707196"/>
            <a:ext cx="3545712" cy="2686630"/>
          </a:xfrm>
          <a:prstGeom prst="rect">
            <a:avLst/>
          </a:prstGeom>
        </p:spPr>
      </p:pic>
      <p:sp>
        <p:nvSpPr>
          <p:cNvPr id="74" name="Rechteck 73"/>
          <p:cNvSpPr/>
          <p:nvPr/>
        </p:nvSpPr>
        <p:spPr bwMode="auto">
          <a:xfrm>
            <a:off x="1145114" y="4290612"/>
            <a:ext cx="3002767" cy="588283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cxnSp>
        <p:nvCxnSpPr>
          <p:cNvPr id="76" name="Gerade Verbindung 8"/>
          <p:cNvCxnSpPr/>
          <p:nvPr/>
        </p:nvCxnSpPr>
        <p:spPr bwMode="auto">
          <a:xfrm>
            <a:off x="1095299" y="4878893"/>
            <a:ext cx="305258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hteck 82"/>
          <p:cNvSpPr/>
          <p:nvPr/>
        </p:nvSpPr>
        <p:spPr>
          <a:xfrm>
            <a:off x="2834143" y="4552552"/>
            <a:ext cx="1342291" cy="3481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62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normal range</a:t>
            </a:r>
          </a:p>
        </p:txBody>
      </p:sp>
      <p:cxnSp>
        <p:nvCxnSpPr>
          <p:cNvPr id="75" name="Gerade Verbindung 8"/>
          <p:cNvCxnSpPr/>
          <p:nvPr/>
        </p:nvCxnSpPr>
        <p:spPr bwMode="auto">
          <a:xfrm>
            <a:off x="1095299" y="4290609"/>
            <a:ext cx="305258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3100473" y="5384605"/>
            <a:ext cx="29046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/>
              <a:t>F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1892840" y="5384605"/>
            <a:ext cx="31451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/>
              <a:t>R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2502285" y="5384605"/>
            <a:ext cx="24558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/>
              <a:t>I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3690837" y="5384605"/>
            <a:ext cx="28245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/>
              <a:t>L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287594" y="5384605"/>
            <a:ext cx="30168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/>
              <a:t>0</a:t>
            </a:r>
          </a:p>
        </p:txBody>
      </p:sp>
      <p:cxnSp>
        <p:nvCxnSpPr>
          <p:cNvPr id="51" name="Gerader Verbinder 50"/>
          <p:cNvCxnSpPr/>
          <p:nvPr/>
        </p:nvCxnSpPr>
        <p:spPr>
          <a:xfrm flipH="1">
            <a:off x="1438286" y="2489592"/>
            <a:ext cx="150" cy="64126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hteck 77"/>
          <p:cNvSpPr/>
          <p:nvPr/>
        </p:nvSpPr>
        <p:spPr>
          <a:xfrm>
            <a:off x="1192084" y="2678082"/>
            <a:ext cx="538209" cy="2628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7"/>
          <a:stretch/>
        </p:blipFill>
        <p:spPr bwMode="auto">
          <a:xfrm>
            <a:off x="4420131" y="2668063"/>
            <a:ext cx="3955691" cy="267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hteck 34"/>
          <p:cNvSpPr/>
          <p:nvPr/>
        </p:nvSpPr>
        <p:spPr>
          <a:xfrm>
            <a:off x="4919190" y="2524938"/>
            <a:ext cx="3475434" cy="19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77"/>
          </a:p>
        </p:txBody>
      </p:sp>
      <p:sp>
        <p:nvSpPr>
          <p:cNvPr id="36" name="Rechteck 35"/>
          <p:cNvSpPr/>
          <p:nvPr/>
        </p:nvSpPr>
        <p:spPr bwMode="auto">
          <a:xfrm>
            <a:off x="4964138" y="4998197"/>
            <a:ext cx="3397032" cy="307647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37" name="Textfeld 36"/>
          <p:cNvSpPr txBox="1"/>
          <p:nvPr/>
        </p:nvSpPr>
        <p:spPr>
          <a:xfrm rot="16200000">
            <a:off x="3741817" y="3749516"/>
            <a:ext cx="1521122" cy="34810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62" dirty="0"/>
              <a:t>NGAL [µg/ml]   </a:t>
            </a:r>
          </a:p>
        </p:txBody>
      </p:sp>
      <p:sp>
        <p:nvSpPr>
          <p:cNvPr id="46" name="Rechteck 45"/>
          <p:cNvSpPr/>
          <p:nvPr/>
        </p:nvSpPr>
        <p:spPr>
          <a:xfrm>
            <a:off x="6934072" y="4977583"/>
            <a:ext cx="1342291" cy="3481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62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normal range</a:t>
            </a:r>
          </a:p>
        </p:txBody>
      </p:sp>
      <p:sp>
        <p:nvSpPr>
          <p:cNvPr id="48" name="Rechteck 47"/>
          <p:cNvSpPr/>
          <p:nvPr/>
        </p:nvSpPr>
        <p:spPr>
          <a:xfrm rot="16200000">
            <a:off x="7049511" y="3882482"/>
            <a:ext cx="2738536" cy="256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50" name="Textfeld 49"/>
          <p:cNvSpPr txBox="1"/>
          <p:nvPr/>
        </p:nvSpPr>
        <p:spPr>
          <a:xfrm>
            <a:off x="7127927" y="5370955"/>
            <a:ext cx="29046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/>
              <a:t>F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5880435" y="5370955"/>
            <a:ext cx="31451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/>
              <a:t>R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553099" y="5370955"/>
            <a:ext cx="24558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/>
              <a:t>I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7781886" y="5370955"/>
            <a:ext cx="28245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/>
              <a:t>L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5244032" y="5370955"/>
            <a:ext cx="30168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/>
              <a:t>0</a:t>
            </a:r>
          </a:p>
        </p:txBody>
      </p:sp>
      <p:cxnSp>
        <p:nvCxnSpPr>
          <p:cNvPr id="56" name="Gerade Verbindung 8"/>
          <p:cNvCxnSpPr/>
          <p:nvPr/>
        </p:nvCxnSpPr>
        <p:spPr bwMode="auto">
          <a:xfrm>
            <a:off x="4952488" y="4990187"/>
            <a:ext cx="3339692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5102914" y="2714669"/>
            <a:ext cx="582700" cy="2262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cxnSp>
        <p:nvCxnSpPr>
          <p:cNvPr id="5" name="Gerader Verbinder 4"/>
          <p:cNvCxnSpPr/>
          <p:nvPr/>
        </p:nvCxnSpPr>
        <p:spPr>
          <a:xfrm>
            <a:off x="4955346" y="5305844"/>
            <a:ext cx="33264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/>
        </p:nvCxnSpPr>
        <p:spPr>
          <a:xfrm rot="5400000">
            <a:off x="3668136" y="4013935"/>
            <a:ext cx="25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hteck 62"/>
          <p:cNvSpPr/>
          <p:nvPr/>
        </p:nvSpPr>
        <p:spPr>
          <a:xfrm>
            <a:off x="488602" y="2119304"/>
            <a:ext cx="3560168" cy="660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6156" algn="ctr">
              <a:spcAft>
                <a:spcPts val="554"/>
              </a:spcAft>
            </a:pPr>
            <a:r>
              <a:rPr lang="en-US" sz="1846" b="1" dirty="0" err="1">
                <a:solidFill>
                  <a:srgbClr val="C00000"/>
                </a:solidFill>
              </a:rPr>
              <a:t>penKid</a:t>
            </a:r>
            <a:r>
              <a:rPr lang="en-US" sz="1846" b="1" dirty="0">
                <a:solidFill>
                  <a:srgbClr val="C00000"/>
                </a:solidFill>
              </a:rPr>
              <a:t> is in </a:t>
            </a:r>
            <a:r>
              <a:rPr lang="en-US" sz="1846" b="1" u="sng" dirty="0">
                <a:solidFill>
                  <a:srgbClr val="C00000"/>
                </a:solidFill>
              </a:rPr>
              <a:t>normal</a:t>
            </a:r>
            <a:r>
              <a:rPr lang="en-US" sz="1846" b="1" dirty="0">
                <a:solidFill>
                  <a:srgbClr val="C00000"/>
                </a:solidFill>
              </a:rPr>
              <a:t> range in septic patients</a:t>
            </a:r>
          </a:p>
        </p:txBody>
      </p:sp>
      <p:cxnSp>
        <p:nvCxnSpPr>
          <p:cNvPr id="60" name="Gerader Verbinder 59"/>
          <p:cNvCxnSpPr/>
          <p:nvPr/>
        </p:nvCxnSpPr>
        <p:spPr>
          <a:xfrm>
            <a:off x="5394264" y="2489591"/>
            <a:ext cx="2778" cy="432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/>
          <p:cNvSpPr/>
          <p:nvPr/>
        </p:nvSpPr>
        <p:spPr>
          <a:xfrm>
            <a:off x="4641081" y="2119304"/>
            <a:ext cx="3891287" cy="660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6156" algn="ctr"/>
            <a:r>
              <a:rPr lang="en-US" sz="1846" b="1" dirty="0">
                <a:solidFill>
                  <a:srgbClr val="C00000"/>
                </a:solidFill>
              </a:rPr>
              <a:t>NGAL is elevated above normal</a:t>
            </a:r>
          </a:p>
          <a:p>
            <a:pPr marL="166156" algn="ctr"/>
            <a:r>
              <a:rPr lang="en-US" sz="1846" b="1" dirty="0">
                <a:solidFill>
                  <a:srgbClr val="C00000"/>
                </a:solidFill>
              </a:rPr>
              <a:t>in septic patients</a:t>
            </a:r>
          </a:p>
        </p:txBody>
      </p:sp>
      <p:sp>
        <p:nvSpPr>
          <p:cNvPr id="44" name="Rechteck 43"/>
          <p:cNvSpPr/>
          <p:nvPr/>
        </p:nvSpPr>
        <p:spPr>
          <a:xfrm>
            <a:off x="253345" y="6411177"/>
            <a:ext cx="6578278" cy="205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54"/>
              </a:spcAft>
            </a:pPr>
            <a:r>
              <a:rPr lang="de-DE" sz="738" dirty="0"/>
              <a:t>Marino et al. (2015)  </a:t>
            </a:r>
            <a:r>
              <a:rPr lang="en-US" sz="738" dirty="0"/>
              <a:t>J </a:t>
            </a:r>
            <a:r>
              <a:rPr lang="en-US" sz="738" dirty="0" err="1"/>
              <a:t>Nephrol</a:t>
            </a:r>
            <a:r>
              <a:rPr lang="en-US" sz="738" dirty="0"/>
              <a:t>. 28(6): 717-24.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12</a:t>
            </a:fld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368217" y="1156999"/>
            <a:ext cx="4220308" cy="9444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46" b="1" dirty="0" smtClean="0">
                <a:cs typeface="Calibri" panose="020F0502020204030204" pitchFamily="34" charset="0"/>
              </a:rPr>
              <a:t>Pilot Study I: Sepsis </a:t>
            </a:r>
            <a:r>
              <a:rPr lang="en-US" sz="1846" b="1" dirty="0">
                <a:cs typeface="Calibri" panose="020F0502020204030204" pitchFamily="34" charset="0"/>
              </a:rPr>
              <a:t>in ED</a:t>
            </a:r>
          </a:p>
          <a:p>
            <a:r>
              <a:rPr lang="en-US" sz="1846" dirty="0">
                <a:cs typeface="Calibri" panose="020F0502020204030204" pitchFamily="34" charset="0"/>
              </a:rPr>
              <a:t>Di </a:t>
            </a:r>
            <a:r>
              <a:rPr lang="en-US" sz="1846" dirty="0" err="1">
                <a:cs typeface="Calibri" panose="020F0502020204030204" pitchFamily="34" charset="0"/>
              </a:rPr>
              <a:t>Somma</a:t>
            </a:r>
            <a:r>
              <a:rPr lang="en-US" sz="1846" dirty="0">
                <a:cs typeface="Calibri" panose="020F0502020204030204" pitchFamily="34" charset="0"/>
              </a:rPr>
              <a:t> (IT) </a:t>
            </a:r>
          </a:p>
          <a:p>
            <a:endParaRPr lang="en-US" sz="1846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31581" y="1235528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0" name="Tabel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03807"/>
              </p:ext>
            </p:extLst>
          </p:nvPr>
        </p:nvGraphicFramePr>
        <p:xfrm>
          <a:off x="431581" y="4319090"/>
          <a:ext cx="7153250" cy="1250032"/>
        </p:xfrm>
        <a:graphic>
          <a:graphicData uri="http://schemas.openxmlformats.org/drawingml/2006/table">
            <a:tbl>
              <a:tblPr/>
              <a:tblGrid>
                <a:gridCol w="2870166"/>
                <a:gridCol w="1547446"/>
                <a:gridCol w="1704957"/>
                <a:gridCol w="1030681"/>
              </a:tblGrid>
              <a:tr h="613598">
                <a:tc>
                  <a:txBody>
                    <a:bodyPr/>
                    <a:lstStyle/>
                    <a:p>
                      <a:pPr algn="l" fontAlgn="b"/>
                      <a:endParaRPr lang="de-DE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92" marR="8792" marT="87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 </a:t>
                      </a:r>
                      <a:r>
                        <a:rPr lang="de-DE" sz="17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day</a:t>
                      </a:r>
                      <a:r>
                        <a:rPr lang="de-DE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de-DE" sz="17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survivors</a:t>
                      </a:r>
                      <a:r>
                        <a:rPr lang="de-DE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/>
                      </a:r>
                      <a:br>
                        <a:rPr lang="de-DE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de-DE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</a:t>
                      </a:r>
                      <a:r>
                        <a:rPr lang="de-DE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n=73)</a:t>
                      </a:r>
                      <a:endParaRPr lang="de-DE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92" marR="8792" marT="87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deaths 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within 7 </a:t>
                      </a: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days (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n=28)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92" marR="8792" marT="87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p-</a:t>
                      </a:r>
                      <a:r>
                        <a:rPr lang="de-DE" sz="1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  <a:endParaRPr lang="de-DE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2" marR="8792" marT="87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8217">
                <a:tc>
                  <a:txBody>
                    <a:bodyPr/>
                    <a:lstStyle/>
                    <a:p>
                      <a:pPr algn="l" fontAlgn="b"/>
                      <a:r>
                        <a:rPr lang="de-DE" sz="17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   </a:t>
                      </a:r>
                      <a:r>
                        <a:rPr lang="de-DE" sz="1700" b="1" i="0" u="none" strike="noStrike" dirty="0" err="1" smtClean="0">
                          <a:solidFill>
                            <a:srgbClr val="C00000"/>
                          </a:solidFill>
                          <a:latin typeface="Calibri"/>
                        </a:rPr>
                        <a:t>penKid</a:t>
                      </a:r>
                      <a:r>
                        <a:rPr lang="de-DE" sz="17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(</a:t>
                      </a:r>
                      <a:r>
                        <a:rPr lang="de-DE" sz="1700" b="1" i="0" u="none" strike="noStrike" dirty="0" err="1" smtClean="0">
                          <a:solidFill>
                            <a:srgbClr val="C00000"/>
                          </a:solidFill>
                          <a:latin typeface="Calibri"/>
                        </a:rPr>
                        <a:t>pmol</a:t>
                      </a:r>
                      <a:r>
                        <a:rPr lang="de-DE" sz="17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/L)</a:t>
                      </a:r>
                      <a:endParaRPr lang="de-DE" sz="17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8792" marR="8792" marT="8789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7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75 [47-124]</a:t>
                      </a:r>
                      <a:endParaRPr lang="de-DE" sz="17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92" marR="8792" marT="87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7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209 [77-499]</a:t>
                      </a:r>
                      <a:endParaRPr lang="de-DE" sz="17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92" marR="8792" marT="87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&lt;0.001</a:t>
                      </a:r>
                    </a:p>
                  </a:txBody>
                  <a:tcPr marL="8792" marR="8792" marT="87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8217">
                <a:tc>
                  <a:txBody>
                    <a:bodyPr/>
                    <a:lstStyle/>
                    <a:p>
                      <a:pPr algn="l" fontAlgn="b"/>
                      <a:r>
                        <a:rPr lang="de-DE" sz="1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de-DE" sz="17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Creatinine</a:t>
                      </a:r>
                      <a:r>
                        <a:rPr lang="de-DE" sz="1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7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clearance</a:t>
                      </a:r>
                      <a:r>
                        <a:rPr lang="de-DE" sz="1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de-DE" sz="17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mL</a:t>
                      </a:r>
                      <a:r>
                        <a:rPr lang="de-DE" sz="1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/min)</a:t>
                      </a:r>
                      <a:endParaRPr lang="de-DE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2" marR="8792" marT="8789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 [29-81]</a:t>
                      </a:r>
                      <a:endParaRPr lang="de-DE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2" marR="8792" marT="87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 [15-69]</a:t>
                      </a:r>
                      <a:endParaRPr lang="de-DE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2" marR="8792" marT="87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7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0.071</a:t>
                      </a:r>
                      <a:endParaRPr lang="de-DE" sz="17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92" marR="8792" marT="878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31581" y="1235528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99545" y="0"/>
            <a:ext cx="8544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 err="1">
                <a:solidFill>
                  <a:srgbClr val="C00000"/>
                </a:solidFill>
              </a:rPr>
              <a:t>penKid</a:t>
            </a:r>
            <a:r>
              <a:rPr lang="en-US" sz="3200" dirty="0">
                <a:solidFill>
                  <a:srgbClr val="C00000"/>
                </a:solidFill>
              </a:rPr>
              <a:t> is a </a:t>
            </a:r>
            <a:r>
              <a:rPr lang="en-US" sz="3200" dirty="0" smtClean="0">
                <a:solidFill>
                  <a:srgbClr val="C00000"/>
                </a:solidFill>
              </a:rPr>
              <a:t>predictor </a:t>
            </a:r>
            <a:r>
              <a:rPr lang="en-US" sz="3200" dirty="0">
                <a:solidFill>
                  <a:srgbClr val="C00000"/>
                </a:solidFill>
              </a:rPr>
              <a:t>of mortality </a:t>
            </a:r>
            <a:r>
              <a:rPr lang="en-US" sz="3200" dirty="0" smtClean="0">
                <a:solidFill>
                  <a:srgbClr val="C00000"/>
                </a:solidFill>
              </a:rPr>
              <a:t>stronger than </a:t>
            </a:r>
            <a:r>
              <a:rPr lang="en-US" sz="3200" dirty="0">
                <a:solidFill>
                  <a:srgbClr val="C00000"/>
                </a:solidFill>
              </a:rPr>
              <a:t>creatinine clearance in emergency departments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2778566" y="1637489"/>
            <a:ext cx="3746646" cy="2651221"/>
            <a:chOff x="2451797" y="3843112"/>
            <a:chExt cx="3236780" cy="2298365"/>
          </a:xfrm>
        </p:grpSpPr>
        <p:pic>
          <p:nvPicPr>
            <p:cNvPr id="50" name="Picture 34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1"/>
            <a:stretch/>
          </p:blipFill>
          <p:spPr bwMode="auto">
            <a:xfrm>
              <a:off x="2451797" y="3843112"/>
              <a:ext cx="3232502" cy="2298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Rechteck 64"/>
            <p:cNvSpPr/>
            <p:nvPr/>
          </p:nvSpPr>
          <p:spPr bwMode="auto">
            <a:xfrm>
              <a:off x="2914304" y="5282373"/>
              <a:ext cx="2769996" cy="700606"/>
            </a:xfrm>
            <a:prstGeom prst="rect">
              <a:avLst/>
            </a:prstGeom>
            <a:solidFill>
              <a:srgbClr val="92D05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77"/>
            </a:p>
          </p:txBody>
        </p:sp>
        <p:cxnSp>
          <p:nvCxnSpPr>
            <p:cNvPr id="66" name="Gerade Verbindung 8"/>
            <p:cNvCxnSpPr/>
            <p:nvPr/>
          </p:nvCxnSpPr>
          <p:spPr bwMode="auto">
            <a:xfrm>
              <a:off x="2914303" y="5982979"/>
              <a:ext cx="2769017" cy="4077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8"/>
            <p:cNvCxnSpPr/>
            <p:nvPr/>
          </p:nvCxnSpPr>
          <p:spPr bwMode="auto">
            <a:xfrm>
              <a:off x="2914303" y="5279792"/>
              <a:ext cx="2774274" cy="4341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feld 70"/>
          <p:cNvSpPr txBox="1"/>
          <p:nvPr/>
        </p:nvSpPr>
        <p:spPr>
          <a:xfrm rot="16200000">
            <a:off x="2096640" y="2774965"/>
            <a:ext cx="1553630" cy="31963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>
            <a:spAutoFit/>
          </a:bodyPr>
          <a:lstStyle/>
          <a:p>
            <a:r>
              <a:rPr lang="de-DE" sz="1477" dirty="0" err="1"/>
              <a:t>penKid</a:t>
            </a:r>
            <a:r>
              <a:rPr lang="de-DE" sz="1477" dirty="0"/>
              <a:t> [</a:t>
            </a:r>
            <a:r>
              <a:rPr lang="de-DE" sz="1477" dirty="0" err="1"/>
              <a:t>pmol</a:t>
            </a:r>
            <a:r>
              <a:rPr lang="de-DE" sz="1477" dirty="0"/>
              <a:t>/L]   </a:t>
            </a:r>
          </a:p>
        </p:txBody>
      </p:sp>
      <p:cxnSp>
        <p:nvCxnSpPr>
          <p:cNvPr id="34" name="Gerade Verbindung 8"/>
          <p:cNvCxnSpPr/>
          <p:nvPr/>
        </p:nvCxnSpPr>
        <p:spPr bwMode="auto">
          <a:xfrm flipV="1">
            <a:off x="3331787" y="3547749"/>
            <a:ext cx="3173538" cy="4311"/>
          </a:xfrm>
          <a:prstGeom prst="line">
            <a:avLst/>
          </a:prstGeom>
          <a:ln w="22225">
            <a:solidFill>
              <a:srgbClr val="DCF0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568273" y="4941722"/>
            <a:ext cx="6880307" cy="304818"/>
          </a:xfrm>
          <a:prstGeom prst="rect">
            <a:avLst/>
          </a:prstGeom>
          <a:solidFill>
            <a:srgbClr val="C00000">
              <a:alpha val="1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25" name="Rechteck 24"/>
          <p:cNvSpPr/>
          <p:nvPr/>
        </p:nvSpPr>
        <p:spPr>
          <a:xfrm>
            <a:off x="253345" y="6411177"/>
            <a:ext cx="6578278" cy="205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54"/>
              </a:spcAft>
            </a:pPr>
            <a:r>
              <a:rPr lang="de-DE" sz="738" dirty="0"/>
              <a:t>Marino et al. (2015)  </a:t>
            </a:r>
            <a:r>
              <a:rPr lang="en-US" sz="738" dirty="0"/>
              <a:t>J </a:t>
            </a:r>
            <a:r>
              <a:rPr lang="en-US" sz="738" dirty="0" err="1"/>
              <a:t>Nephrol</a:t>
            </a:r>
            <a:r>
              <a:rPr lang="en-US" sz="738" dirty="0"/>
              <a:t>. 28(6): 717-24.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13</a:t>
            </a:fld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368217" y="1156999"/>
            <a:ext cx="4220308" cy="9444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46" b="1" dirty="0" smtClean="0">
                <a:cs typeface="Calibri" panose="020F0502020204030204" pitchFamily="34" charset="0"/>
              </a:rPr>
              <a:t>Pilot Study I: Sepsis </a:t>
            </a:r>
            <a:r>
              <a:rPr lang="en-US" sz="1846" b="1" dirty="0">
                <a:cs typeface="Calibri" panose="020F0502020204030204" pitchFamily="34" charset="0"/>
              </a:rPr>
              <a:t>in ED</a:t>
            </a:r>
          </a:p>
          <a:p>
            <a:r>
              <a:rPr lang="en-US" sz="1846" dirty="0">
                <a:cs typeface="Calibri" panose="020F0502020204030204" pitchFamily="34" charset="0"/>
              </a:rPr>
              <a:t>Di </a:t>
            </a:r>
            <a:r>
              <a:rPr lang="en-US" sz="1846" dirty="0" err="1">
                <a:cs typeface="Calibri" panose="020F0502020204030204" pitchFamily="34" charset="0"/>
              </a:rPr>
              <a:t>Somma</a:t>
            </a:r>
            <a:r>
              <a:rPr lang="en-US" sz="1846" dirty="0">
                <a:cs typeface="Calibri" panose="020F0502020204030204" pitchFamily="34" charset="0"/>
              </a:rPr>
              <a:t> (IT) </a:t>
            </a:r>
          </a:p>
          <a:p>
            <a:endParaRPr lang="en-US" sz="1846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622802"/>
              </p:ext>
            </p:extLst>
          </p:nvPr>
        </p:nvGraphicFramePr>
        <p:xfrm>
          <a:off x="4875073" y="1562775"/>
          <a:ext cx="3236260" cy="197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Diagramm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149743"/>
              </p:ext>
            </p:extLst>
          </p:nvPr>
        </p:nvGraphicFramePr>
        <p:xfrm>
          <a:off x="886410" y="3960319"/>
          <a:ext cx="3290978" cy="197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Diagramm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843732"/>
              </p:ext>
            </p:extLst>
          </p:nvPr>
        </p:nvGraphicFramePr>
        <p:xfrm>
          <a:off x="867859" y="1627441"/>
          <a:ext cx="3290978" cy="197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Diagramm 23"/>
          <p:cNvGraphicFramePr>
            <a:graphicFrameLocks noChangeAspect="1"/>
          </p:cNvGraphicFramePr>
          <p:nvPr>
            <p:extLst/>
          </p:nvPr>
        </p:nvGraphicFramePr>
        <p:xfrm>
          <a:off x="4853319" y="3960319"/>
          <a:ext cx="3290978" cy="197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4" name="Rechteck 53"/>
          <p:cNvSpPr/>
          <p:nvPr/>
        </p:nvSpPr>
        <p:spPr>
          <a:xfrm>
            <a:off x="5149343" y="1672262"/>
            <a:ext cx="2882053" cy="1344544"/>
          </a:xfrm>
          <a:prstGeom prst="rect">
            <a:avLst/>
          </a:prstGeom>
          <a:solidFill>
            <a:srgbClr val="C0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55" name="Rechteck 54"/>
          <p:cNvSpPr/>
          <p:nvPr/>
        </p:nvSpPr>
        <p:spPr>
          <a:xfrm>
            <a:off x="1210573" y="1709947"/>
            <a:ext cx="2839206" cy="1344544"/>
          </a:xfrm>
          <a:prstGeom prst="rect">
            <a:avLst/>
          </a:prstGeom>
          <a:solidFill>
            <a:srgbClr val="C0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56" name="Rechteck 55"/>
          <p:cNvSpPr/>
          <p:nvPr/>
        </p:nvSpPr>
        <p:spPr>
          <a:xfrm>
            <a:off x="5194995" y="4086305"/>
            <a:ext cx="2839206" cy="1278617"/>
          </a:xfrm>
          <a:prstGeom prst="rect">
            <a:avLst/>
          </a:prstGeom>
          <a:solidFill>
            <a:srgbClr val="C0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57" name="Rechteck 56"/>
          <p:cNvSpPr/>
          <p:nvPr/>
        </p:nvSpPr>
        <p:spPr>
          <a:xfrm>
            <a:off x="1219512" y="4086305"/>
            <a:ext cx="2839206" cy="1259856"/>
          </a:xfrm>
          <a:prstGeom prst="rect">
            <a:avLst/>
          </a:prstGeom>
          <a:solidFill>
            <a:srgbClr val="C0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>
          <a:xfrm>
            <a:off x="431581" y="1108528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>
          <a:xfrm>
            <a:off x="431581" y="1108528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299545" y="175160"/>
            <a:ext cx="8544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000" dirty="0" err="1">
                <a:solidFill>
                  <a:srgbClr val="C00000"/>
                </a:solidFill>
              </a:rPr>
              <a:t>penKid</a:t>
            </a:r>
            <a:r>
              <a:rPr lang="en-US" sz="4000" dirty="0">
                <a:solidFill>
                  <a:srgbClr val="C00000"/>
                </a:solidFill>
              </a:rPr>
              <a:t> – a highly dynamic biomarker </a:t>
            </a:r>
          </a:p>
        </p:txBody>
      </p:sp>
      <p:sp>
        <p:nvSpPr>
          <p:cNvPr id="45" name="Textfeld 44"/>
          <p:cNvSpPr txBox="1"/>
          <p:nvPr/>
        </p:nvSpPr>
        <p:spPr>
          <a:xfrm rot="16200000">
            <a:off x="3957732" y="2330665"/>
            <a:ext cx="1423788" cy="31963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>
            <a:spAutoFit/>
          </a:bodyPr>
          <a:lstStyle/>
          <a:p>
            <a:r>
              <a:rPr lang="de-DE" sz="1477" dirty="0" err="1"/>
              <a:t>penKid</a:t>
            </a:r>
            <a:r>
              <a:rPr lang="de-DE" sz="1477" dirty="0"/>
              <a:t> [</a:t>
            </a:r>
            <a:r>
              <a:rPr lang="de-DE" sz="1477" dirty="0" err="1"/>
              <a:t>pmol</a:t>
            </a:r>
            <a:r>
              <a:rPr lang="de-DE" sz="1477" dirty="0"/>
              <a:t>/L]</a:t>
            </a: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-11415" y="4783771"/>
            <a:ext cx="1423788" cy="31963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>
            <a:spAutoFit/>
          </a:bodyPr>
          <a:lstStyle/>
          <a:p>
            <a:r>
              <a:rPr lang="de-DE" sz="1477" dirty="0" err="1"/>
              <a:t>penKid</a:t>
            </a:r>
            <a:r>
              <a:rPr lang="de-DE" sz="1477" dirty="0"/>
              <a:t> [</a:t>
            </a:r>
            <a:r>
              <a:rPr lang="de-DE" sz="1477" dirty="0" err="1"/>
              <a:t>pmol</a:t>
            </a:r>
            <a:r>
              <a:rPr lang="de-DE" sz="1477" dirty="0"/>
              <a:t>/L]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-51876" y="2427801"/>
            <a:ext cx="1423788" cy="31963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>
            <a:spAutoFit/>
          </a:bodyPr>
          <a:lstStyle/>
          <a:p>
            <a:r>
              <a:rPr lang="de-DE" sz="1477" dirty="0" err="1"/>
              <a:t>penKid</a:t>
            </a:r>
            <a:r>
              <a:rPr lang="de-DE" sz="1477" dirty="0"/>
              <a:t> [</a:t>
            </a:r>
            <a:r>
              <a:rPr lang="de-DE" sz="1477" dirty="0" err="1"/>
              <a:t>pmol</a:t>
            </a:r>
            <a:r>
              <a:rPr lang="de-DE" sz="1477" dirty="0"/>
              <a:t>/L]</a:t>
            </a:r>
          </a:p>
        </p:txBody>
      </p:sp>
      <p:sp>
        <p:nvSpPr>
          <p:cNvPr id="25" name="Textfeld 24"/>
          <p:cNvSpPr txBox="1"/>
          <p:nvPr/>
        </p:nvSpPr>
        <p:spPr>
          <a:xfrm rot="16200000">
            <a:off x="3985169" y="4638864"/>
            <a:ext cx="1423788" cy="31963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>
            <a:spAutoFit/>
          </a:bodyPr>
          <a:lstStyle/>
          <a:p>
            <a:r>
              <a:rPr lang="de-DE" sz="1477" dirty="0" err="1"/>
              <a:t>penKid</a:t>
            </a:r>
            <a:r>
              <a:rPr lang="de-DE" sz="1477" dirty="0"/>
              <a:t> [</a:t>
            </a:r>
            <a:r>
              <a:rPr lang="de-DE" sz="1477" dirty="0" err="1"/>
              <a:t>pmol</a:t>
            </a:r>
            <a:r>
              <a:rPr lang="de-DE" sz="1477" dirty="0"/>
              <a:t>/L]</a:t>
            </a:r>
          </a:p>
        </p:txBody>
      </p:sp>
      <p:sp>
        <p:nvSpPr>
          <p:cNvPr id="6" name="Rechteck 5"/>
          <p:cNvSpPr/>
          <p:nvPr/>
        </p:nvSpPr>
        <p:spPr>
          <a:xfrm>
            <a:off x="5143483" y="3034166"/>
            <a:ext cx="2883877" cy="30581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29" name="Rechteck 28"/>
          <p:cNvSpPr/>
          <p:nvPr/>
        </p:nvSpPr>
        <p:spPr>
          <a:xfrm>
            <a:off x="1209536" y="5370439"/>
            <a:ext cx="2860431" cy="30581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30" name="Rechteck 29"/>
          <p:cNvSpPr/>
          <p:nvPr/>
        </p:nvSpPr>
        <p:spPr>
          <a:xfrm>
            <a:off x="1209536" y="3042472"/>
            <a:ext cx="2825262" cy="30581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31" name="Rechteck 30"/>
          <p:cNvSpPr/>
          <p:nvPr/>
        </p:nvSpPr>
        <p:spPr>
          <a:xfrm>
            <a:off x="5194995" y="5369031"/>
            <a:ext cx="2825262" cy="30581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61" name="Textfeld 8"/>
          <p:cNvSpPr txBox="1">
            <a:spLocks noChangeArrowheads="1"/>
          </p:cNvSpPr>
          <p:nvPr/>
        </p:nvSpPr>
        <p:spPr bwMode="auto">
          <a:xfrm>
            <a:off x="973291" y="3784165"/>
            <a:ext cx="1720391" cy="30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en-US" sz="1846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</a:t>
            </a:r>
            <a:r>
              <a:rPr lang="en-US" sz="1846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1846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died</a:t>
            </a:r>
            <a:endParaRPr lang="en-US" sz="1846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feld 8"/>
          <p:cNvSpPr txBox="1">
            <a:spLocks noChangeArrowheads="1"/>
          </p:cNvSpPr>
          <p:nvPr/>
        </p:nvSpPr>
        <p:spPr bwMode="auto">
          <a:xfrm>
            <a:off x="4734965" y="3790455"/>
            <a:ext cx="2279468" cy="30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en-US" sz="1846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</a:t>
            </a:r>
            <a:r>
              <a:rPr lang="en-US" sz="1846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1846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endParaRPr lang="en-US" sz="1846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feld 8"/>
          <p:cNvSpPr txBox="1">
            <a:spLocks noChangeArrowheads="1"/>
          </p:cNvSpPr>
          <p:nvPr/>
        </p:nvSpPr>
        <p:spPr bwMode="auto">
          <a:xfrm>
            <a:off x="510435" y="1387388"/>
            <a:ext cx="2119741" cy="30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en-US" sz="1846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1</a:t>
            </a:r>
            <a:r>
              <a:rPr lang="en-US" sz="1846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46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died</a:t>
            </a:r>
            <a:endParaRPr lang="en-US" sz="1846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feld 8"/>
          <p:cNvSpPr txBox="1">
            <a:spLocks noChangeArrowheads="1"/>
          </p:cNvSpPr>
          <p:nvPr/>
        </p:nvSpPr>
        <p:spPr bwMode="auto">
          <a:xfrm>
            <a:off x="4585752" y="1363523"/>
            <a:ext cx="2390925" cy="30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en-US" sz="1846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</a:t>
            </a:r>
            <a:r>
              <a:rPr lang="en-US" sz="1846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1846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endParaRPr lang="en-US" sz="1846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143483" y="1663363"/>
            <a:ext cx="2883877" cy="16766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38" name="Rechteck 37"/>
          <p:cNvSpPr/>
          <p:nvPr/>
        </p:nvSpPr>
        <p:spPr>
          <a:xfrm>
            <a:off x="1209536" y="1715111"/>
            <a:ext cx="2825262" cy="16331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39" name="Rechteck 38"/>
          <p:cNvSpPr/>
          <p:nvPr/>
        </p:nvSpPr>
        <p:spPr>
          <a:xfrm>
            <a:off x="1209536" y="4081625"/>
            <a:ext cx="2849498" cy="15946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41" name="Rechteck 40"/>
          <p:cNvSpPr/>
          <p:nvPr/>
        </p:nvSpPr>
        <p:spPr>
          <a:xfrm>
            <a:off x="5183273" y="4090173"/>
            <a:ext cx="2825262" cy="158725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42" name="Rechteck 41"/>
          <p:cNvSpPr/>
          <p:nvPr/>
        </p:nvSpPr>
        <p:spPr>
          <a:xfrm>
            <a:off x="5141595" y="3031825"/>
            <a:ext cx="1213089" cy="3196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477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normal range</a:t>
            </a:r>
          </a:p>
        </p:txBody>
      </p:sp>
      <p:sp>
        <p:nvSpPr>
          <p:cNvPr id="43" name="Rechteck 42"/>
          <p:cNvSpPr/>
          <p:nvPr/>
        </p:nvSpPr>
        <p:spPr>
          <a:xfrm>
            <a:off x="1184599" y="5378756"/>
            <a:ext cx="1213089" cy="3196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477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normal range</a:t>
            </a:r>
          </a:p>
        </p:txBody>
      </p:sp>
      <p:sp>
        <p:nvSpPr>
          <p:cNvPr id="44" name="Rechteck 43"/>
          <p:cNvSpPr/>
          <p:nvPr/>
        </p:nvSpPr>
        <p:spPr>
          <a:xfrm>
            <a:off x="1191354" y="3036202"/>
            <a:ext cx="1213089" cy="3196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477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normal range</a:t>
            </a:r>
          </a:p>
        </p:txBody>
      </p:sp>
      <p:sp>
        <p:nvSpPr>
          <p:cNvPr id="46" name="Rechteck 45"/>
          <p:cNvSpPr/>
          <p:nvPr/>
        </p:nvSpPr>
        <p:spPr>
          <a:xfrm>
            <a:off x="5193107" y="5422726"/>
            <a:ext cx="1213089" cy="3196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477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normal range</a:t>
            </a:r>
          </a:p>
        </p:txBody>
      </p:sp>
      <p:cxnSp>
        <p:nvCxnSpPr>
          <p:cNvPr id="4" name="Gerader Verbinder 3"/>
          <p:cNvCxnSpPr/>
          <p:nvPr/>
        </p:nvCxnSpPr>
        <p:spPr>
          <a:xfrm>
            <a:off x="5143483" y="3034166"/>
            <a:ext cx="288387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/>
          <p:cNvCxnSpPr/>
          <p:nvPr/>
        </p:nvCxnSpPr>
        <p:spPr>
          <a:xfrm>
            <a:off x="1201616" y="5362643"/>
            <a:ext cx="28578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/>
          <p:cNvCxnSpPr/>
          <p:nvPr/>
        </p:nvCxnSpPr>
        <p:spPr>
          <a:xfrm>
            <a:off x="1210573" y="3054794"/>
            <a:ext cx="282461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/>
          <p:cNvCxnSpPr/>
          <p:nvPr/>
        </p:nvCxnSpPr>
        <p:spPr>
          <a:xfrm>
            <a:off x="5178703" y="5370439"/>
            <a:ext cx="282461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06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8"/>
          <p:cNvSpPr txBox="1">
            <a:spLocks noChangeArrowheads="1"/>
          </p:cNvSpPr>
          <p:nvPr/>
        </p:nvSpPr>
        <p:spPr bwMode="auto">
          <a:xfrm>
            <a:off x="4908184" y="1979629"/>
            <a:ext cx="2910980" cy="60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62" dirty="0">
                <a:latin typeface="Calibri" panose="020F0502020204030204" pitchFamily="34" charset="0"/>
                <a:cs typeface="Calibri" panose="020F0502020204030204" pitchFamily="34" charset="0"/>
              </a:rPr>
              <a:t>Subgroup </a:t>
            </a:r>
            <a:r>
              <a:rPr lang="en-US" sz="1662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en-US" sz="1662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sz="1662" dirty="0">
                <a:latin typeface="Calibri" panose="020F0502020204030204" pitchFamily="34" charset="0"/>
                <a:cs typeface="Calibri" panose="020F0502020204030204" pitchFamily="34" charset="0"/>
              </a:rPr>
              <a:t>measured again after 24 </a:t>
            </a:r>
            <a:r>
              <a:rPr lang="en-US" sz="1662" dirty="0" err="1">
                <a:latin typeface="Calibri" panose="020F0502020204030204" pitchFamily="34" charset="0"/>
                <a:cs typeface="Calibri" panose="020F0502020204030204" pitchFamily="34" charset="0"/>
              </a:rPr>
              <a:t>hrs</a:t>
            </a:r>
            <a:endParaRPr lang="en-US" sz="1662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75764" y="1961742"/>
            <a:ext cx="3426426" cy="6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2" dirty="0" err="1">
                <a:latin typeface="Calibri" panose="020F0502020204030204" pitchFamily="34" charset="0"/>
                <a:cs typeface="Calibri" panose="020F0502020204030204" pitchFamily="34" charset="0"/>
              </a:rPr>
              <a:t>penKid</a:t>
            </a:r>
            <a:r>
              <a:rPr lang="en-US" sz="1662" dirty="0">
                <a:latin typeface="Calibri" panose="020F0502020204030204" pitchFamily="34" charset="0"/>
                <a:cs typeface="Calibri" panose="020F0502020204030204" pitchFamily="34" charset="0"/>
              </a:rPr>
              <a:t> levels at admission </a:t>
            </a:r>
          </a:p>
          <a:p>
            <a:r>
              <a:rPr lang="en-US" sz="1662" b="1" dirty="0">
                <a:latin typeface="Calibri" panose="020F0502020204030204" pitchFamily="34" charset="0"/>
                <a:cs typeface="Calibri" panose="020F0502020204030204" pitchFamily="34" charset="0"/>
              </a:rPr>
              <a:t>low </a:t>
            </a:r>
            <a:r>
              <a:rPr lang="en-US" sz="1662" dirty="0"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1662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62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en-US" sz="1662" dirty="0">
                <a:latin typeface="Calibri" panose="020F0502020204030204" pitchFamily="34" charset="0"/>
                <a:cs typeface="Calibri" panose="020F0502020204030204" pitchFamily="34" charset="0"/>
              </a:rPr>
              <a:t> (cut-off: 100 </a:t>
            </a:r>
            <a:r>
              <a:rPr lang="en-US" sz="1662" dirty="0" err="1">
                <a:latin typeface="Calibri" panose="020F0502020204030204" pitchFamily="34" charset="0"/>
                <a:cs typeface="Calibri" panose="020F0502020204030204" pitchFamily="34" charset="0"/>
              </a:rPr>
              <a:t>pmol</a:t>
            </a:r>
            <a:r>
              <a:rPr lang="en-US" sz="1662" dirty="0">
                <a:latin typeface="Calibri" panose="020F0502020204030204" pitchFamily="34" charset="0"/>
                <a:cs typeface="Calibri" panose="020F0502020204030204" pitchFamily="34" charset="0"/>
              </a:rPr>
              <a:t>/L)</a:t>
            </a:r>
            <a:endParaRPr lang="de-DE" sz="1662" dirty="0"/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>
          <a:xfrm>
            <a:off x="431581" y="1235528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>
          <a:xfrm>
            <a:off x="431581" y="1235528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72" name="Gruppieren 71"/>
          <p:cNvGrpSpPr/>
          <p:nvPr/>
        </p:nvGrpSpPr>
        <p:grpSpPr>
          <a:xfrm>
            <a:off x="505653" y="2466330"/>
            <a:ext cx="4086902" cy="3335284"/>
            <a:chOff x="21223" y="2640519"/>
            <a:chExt cx="4427480" cy="3613224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 rotWithShape="1">
            <a:blip r:embed="rId2" cstate="print"/>
            <a:srcRect l="18207" r="-1" b="8684"/>
            <a:stretch/>
          </p:blipFill>
          <p:spPr>
            <a:xfrm>
              <a:off x="661965" y="2690475"/>
              <a:ext cx="3213262" cy="3383919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/>
          </p:nvSpPr>
          <p:spPr>
            <a:xfrm>
              <a:off x="3847496" y="3269908"/>
              <a:ext cx="601207" cy="377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62" b="1" dirty="0">
                  <a:latin typeface="Calibri" pitchFamily="34" charset="0"/>
                </a:rPr>
                <a:t>86%</a:t>
              </a:r>
            </a:p>
          </p:txBody>
        </p:sp>
        <p:sp>
          <p:nvSpPr>
            <p:cNvPr id="37" name="Rechteck 36"/>
            <p:cNvSpPr/>
            <p:nvPr/>
          </p:nvSpPr>
          <p:spPr>
            <a:xfrm>
              <a:off x="2946353" y="3039974"/>
              <a:ext cx="552166" cy="377118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r>
                <a:rPr lang="en-US" sz="1662" b="1" dirty="0">
                  <a:latin typeface="Calibri" pitchFamily="34" charset="0"/>
                </a:rPr>
                <a:t>low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2929628" y="3794057"/>
              <a:ext cx="613363" cy="377118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62" b="1" dirty="0">
                  <a:solidFill>
                    <a:srgbClr val="FF0000"/>
                  </a:solidFill>
                  <a:latin typeface="Calibri" pitchFamily="34" charset="0"/>
                </a:rPr>
                <a:t>high</a:t>
              </a: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21223" y="2640519"/>
              <a:ext cx="705402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77" dirty="0"/>
                <a:t>100 %</a:t>
              </a: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125418" y="4653833"/>
              <a:ext cx="601207" cy="3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77" dirty="0"/>
                <a:t>50 %</a:t>
              </a:r>
            </a:p>
          </p:txBody>
        </p:sp>
        <p:sp>
          <p:nvSpPr>
            <p:cNvPr id="59" name="Rechteck 58"/>
            <p:cNvSpPr/>
            <p:nvPr/>
          </p:nvSpPr>
          <p:spPr>
            <a:xfrm rot="16200000">
              <a:off x="-345944" y="3658896"/>
              <a:ext cx="1468111" cy="4077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46" dirty="0">
                  <a:latin typeface="Calibri" panose="020F0502020204030204" pitchFamily="34" charset="0"/>
                  <a:cs typeface="Calibri" panose="020F0502020204030204" pitchFamily="34" charset="0"/>
                </a:rPr>
                <a:t>survival rate</a:t>
              </a:r>
              <a:endParaRPr lang="de-DE" sz="1846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3840402" y="4389743"/>
              <a:ext cx="601207" cy="377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662" b="1" dirty="0">
                  <a:solidFill>
                    <a:srgbClr val="FF0000"/>
                  </a:solidFill>
                  <a:latin typeface="Calibri" pitchFamily="34" charset="0"/>
                </a:rPr>
                <a:t>56%</a:t>
              </a:r>
            </a:p>
          </p:txBody>
        </p:sp>
        <p:sp>
          <p:nvSpPr>
            <p:cNvPr id="60" name="Rechteck 59"/>
            <p:cNvSpPr/>
            <p:nvPr/>
          </p:nvSpPr>
          <p:spPr>
            <a:xfrm>
              <a:off x="776833" y="5290701"/>
              <a:ext cx="3012219" cy="352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62"/>
            </a:p>
          </p:txBody>
        </p:sp>
        <p:sp>
          <p:nvSpPr>
            <p:cNvPr id="70" name="CasellaDiTesto 7"/>
            <p:cNvSpPr txBox="1"/>
            <p:nvPr/>
          </p:nvSpPr>
          <p:spPr>
            <a:xfrm>
              <a:off x="1691581" y="5938309"/>
              <a:ext cx="1035562" cy="315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92" dirty="0">
                  <a:latin typeface="Calibri" panose="020F0502020204030204" pitchFamily="34" charset="0"/>
                </a:rPr>
                <a:t>Time (days)</a:t>
              </a:r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4851131" y="2468064"/>
            <a:ext cx="3778640" cy="3328029"/>
            <a:chOff x="5679296" y="2645339"/>
            <a:chExt cx="4093527" cy="3605363"/>
          </a:xfrm>
        </p:grpSpPr>
        <p:sp>
          <p:nvSpPr>
            <p:cNvPr id="20" name="Rechteck 19"/>
            <p:cNvSpPr/>
            <p:nvPr/>
          </p:nvSpPr>
          <p:spPr bwMode="auto">
            <a:xfrm>
              <a:off x="6699848" y="5931608"/>
              <a:ext cx="1944688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62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 l="16568" b="7916"/>
            <a:stretch/>
          </p:blipFill>
          <p:spPr>
            <a:xfrm>
              <a:off x="5679296" y="2690564"/>
              <a:ext cx="3288956" cy="3365738"/>
            </a:xfrm>
            <a:prstGeom prst="rect">
              <a:avLst/>
            </a:prstGeom>
          </p:spPr>
        </p:pic>
        <p:sp>
          <p:nvSpPr>
            <p:cNvPr id="25" name="Textfeld 11"/>
            <p:cNvSpPr txBox="1">
              <a:spLocks noChangeArrowheads="1"/>
            </p:cNvSpPr>
            <p:nvPr/>
          </p:nvSpPr>
          <p:spPr bwMode="auto">
            <a:xfrm>
              <a:off x="7709137" y="2849699"/>
              <a:ext cx="1138863" cy="37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62" b="1" dirty="0">
                  <a:solidFill>
                    <a:schemeClr val="accent5"/>
                  </a:solidFill>
                  <a:latin typeface="Calibri" pitchFamily="34" charset="0"/>
                </a:rPr>
                <a:t>high/low</a:t>
              </a:r>
            </a:p>
          </p:txBody>
        </p:sp>
        <p:sp>
          <p:nvSpPr>
            <p:cNvPr id="27" name="Textfeld 11"/>
            <p:cNvSpPr txBox="1">
              <a:spLocks noChangeArrowheads="1"/>
            </p:cNvSpPr>
            <p:nvPr/>
          </p:nvSpPr>
          <p:spPr bwMode="auto">
            <a:xfrm>
              <a:off x="7709137" y="3953710"/>
              <a:ext cx="1119935" cy="37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62" b="1" dirty="0">
                  <a:solidFill>
                    <a:schemeClr val="accent6"/>
                  </a:solidFill>
                  <a:latin typeface="Calibri" pitchFamily="34" charset="0"/>
                </a:rPr>
                <a:t>high/high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8937300" y="2645339"/>
              <a:ext cx="835523" cy="3771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62" b="1" dirty="0">
                  <a:solidFill>
                    <a:schemeClr val="accent5"/>
                  </a:solidFill>
                  <a:latin typeface="Calibri" pitchFamily="34" charset="0"/>
                </a:rPr>
                <a:t>100 %</a:t>
              </a:r>
            </a:p>
          </p:txBody>
        </p:sp>
        <p:sp>
          <p:nvSpPr>
            <p:cNvPr id="10" name="Rechteck 9"/>
            <p:cNvSpPr/>
            <p:nvPr/>
          </p:nvSpPr>
          <p:spPr>
            <a:xfrm>
              <a:off x="8937300" y="4571502"/>
              <a:ext cx="601207" cy="377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62" b="1" dirty="0">
                  <a:solidFill>
                    <a:schemeClr val="accent6"/>
                  </a:solidFill>
                  <a:latin typeface="Calibri" pitchFamily="34" charset="0"/>
                </a:rPr>
                <a:t>50%</a:t>
              </a:r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5790516" y="2819399"/>
              <a:ext cx="3038556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>
              <a:off x="5786909" y="3125632"/>
              <a:ext cx="46800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6222393" y="3125632"/>
              <a:ext cx="0" cy="7560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 rot="5400000">
              <a:off x="6441621" y="3603923"/>
              <a:ext cx="0" cy="5040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>
              <a:off x="6628885" y="3965855"/>
              <a:ext cx="48600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/>
            <p:nvPr/>
          </p:nvCxnSpPr>
          <p:spPr>
            <a:xfrm>
              <a:off x="7073590" y="4276642"/>
              <a:ext cx="43200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>
              <a:off x="7505164" y="4377227"/>
              <a:ext cx="133200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/>
            <p:cNvCxnSpPr/>
            <p:nvPr/>
          </p:nvCxnSpPr>
          <p:spPr>
            <a:xfrm>
              <a:off x="5803093" y="2820832"/>
              <a:ext cx="0" cy="3240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/>
            <p:cNvCxnSpPr/>
            <p:nvPr/>
          </p:nvCxnSpPr>
          <p:spPr>
            <a:xfrm>
              <a:off x="7077160" y="3965855"/>
              <a:ext cx="0" cy="3240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/>
            <p:cNvCxnSpPr/>
            <p:nvPr/>
          </p:nvCxnSpPr>
          <p:spPr>
            <a:xfrm>
              <a:off x="7511282" y="4262711"/>
              <a:ext cx="0" cy="1440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/>
            <p:cNvCxnSpPr/>
            <p:nvPr/>
          </p:nvCxnSpPr>
          <p:spPr>
            <a:xfrm>
              <a:off x="6648553" y="3842722"/>
              <a:ext cx="0" cy="1440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/>
            <p:cNvCxnSpPr/>
            <p:nvPr/>
          </p:nvCxnSpPr>
          <p:spPr>
            <a:xfrm>
              <a:off x="8809126" y="4373189"/>
              <a:ext cx="0" cy="4320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/>
          </p:nvSpPr>
          <p:spPr>
            <a:xfrm>
              <a:off x="5876710" y="5245384"/>
              <a:ext cx="3017957" cy="383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62"/>
            </a:p>
          </p:txBody>
        </p:sp>
        <p:sp>
          <p:nvSpPr>
            <p:cNvPr id="71" name="CasellaDiTesto 7"/>
            <p:cNvSpPr txBox="1"/>
            <p:nvPr/>
          </p:nvSpPr>
          <p:spPr>
            <a:xfrm>
              <a:off x="6857119" y="5935268"/>
              <a:ext cx="1035562" cy="315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92" dirty="0">
                  <a:latin typeface="Calibri" panose="020F0502020204030204" pitchFamily="34" charset="0"/>
                </a:rPr>
                <a:t>Time (days)</a:t>
              </a:r>
            </a:p>
          </p:txBody>
        </p:sp>
      </p:grpSp>
      <p:sp>
        <p:nvSpPr>
          <p:cNvPr id="52" name="Textfeld 51"/>
          <p:cNvSpPr txBox="1"/>
          <p:nvPr/>
        </p:nvSpPr>
        <p:spPr>
          <a:xfrm>
            <a:off x="303592" y="736"/>
            <a:ext cx="8721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>
                <a:solidFill>
                  <a:srgbClr val="C00000"/>
                </a:solidFill>
              </a:rPr>
              <a:t>Rising and falling </a:t>
            </a:r>
            <a:r>
              <a:rPr lang="en-US" sz="3200" dirty="0" err="1">
                <a:solidFill>
                  <a:srgbClr val="C00000"/>
                </a:solidFill>
              </a:rPr>
              <a:t>penKid</a:t>
            </a:r>
            <a:r>
              <a:rPr lang="en-US" sz="3200" dirty="0">
                <a:solidFill>
                  <a:srgbClr val="C00000"/>
                </a:solidFill>
              </a:rPr>
              <a:t> levels allow monitoring the change in risk of mortality</a:t>
            </a:r>
          </a:p>
        </p:txBody>
      </p:sp>
      <p:sp>
        <p:nvSpPr>
          <p:cNvPr id="58" name="Rechteck 57"/>
          <p:cNvSpPr/>
          <p:nvPr/>
        </p:nvSpPr>
        <p:spPr>
          <a:xfrm>
            <a:off x="368217" y="1156999"/>
            <a:ext cx="4220308" cy="9444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46" b="1" dirty="0" smtClean="0">
                <a:cs typeface="Calibri" panose="020F0502020204030204" pitchFamily="34" charset="0"/>
              </a:rPr>
              <a:t>Pilot Study I: Sepsis </a:t>
            </a:r>
            <a:r>
              <a:rPr lang="en-US" sz="1846" b="1" dirty="0">
                <a:cs typeface="Calibri" panose="020F0502020204030204" pitchFamily="34" charset="0"/>
              </a:rPr>
              <a:t>in ED</a:t>
            </a:r>
          </a:p>
          <a:p>
            <a:r>
              <a:rPr lang="en-US" sz="1846" dirty="0">
                <a:cs typeface="Calibri" panose="020F0502020204030204" pitchFamily="34" charset="0"/>
              </a:rPr>
              <a:t>Di </a:t>
            </a:r>
            <a:r>
              <a:rPr lang="en-US" sz="1846" dirty="0" err="1">
                <a:cs typeface="Calibri" panose="020F0502020204030204" pitchFamily="34" charset="0"/>
              </a:rPr>
              <a:t>Somma</a:t>
            </a:r>
            <a:r>
              <a:rPr lang="en-US" sz="1846" dirty="0">
                <a:cs typeface="Calibri" panose="020F0502020204030204" pitchFamily="34" charset="0"/>
              </a:rPr>
              <a:t> (IT) </a:t>
            </a:r>
          </a:p>
          <a:p>
            <a:endParaRPr lang="en-US" sz="1846" dirty="0">
              <a:cs typeface="Calibri" panose="020F0502020204030204" pitchFamily="34" charset="0"/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184284" y="6389035"/>
            <a:ext cx="65782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54"/>
              </a:spcAft>
            </a:pPr>
            <a:r>
              <a:rPr lang="de-DE" sz="900" dirty="0"/>
              <a:t>Marino et al. (2015)  </a:t>
            </a:r>
            <a:r>
              <a:rPr lang="en-US" sz="900" dirty="0"/>
              <a:t>J </a:t>
            </a:r>
            <a:r>
              <a:rPr lang="en-US" sz="900" dirty="0" err="1"/>
              <a:t>Nephrol</a:t>
            </a:r>
            <a:r>
              <a:rPr lang="en-US" sz="900" dirty="0"/>
              <a:t>. 28(6): 717-24.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89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 rot="19715072">
            <a:off x="-492337" y="435655"/>
            <a:ext cx="2825941" cy="4331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15" b="1" dirty="0" smtClean="0">
                <a:cs typeface="Calibri" panose="020F0502020204030204" pitchFamily="34" charset="0"/>
              </a:rPr>
              <a:t>Pilot Study II</a:t>
            </a:r>
          </a:p>
        </p:txBody>
      </p:sp>
      <p:sp>
        <p:nvSpPr>
          <p:cNvPr id="14" name="Rechteck 13"/>
          <p:cNvSpPr/>
          <p:nvPr/>
        </p:nvSpPr>
        <p:spPr>
          <a:xfrm>
            <a:off x="6297033" y="2155992"/>
            <a:ext cx="2088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Prof. Gernot Marx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Dr. Tobias </a:t>
            </a:r>
            <a:r>
              <a:rPr lang="en-US" b="1" dirty="0" err="1" smtClean="0">
                <a:latin typeface="Calibri" panose="020F0502020204030204" pitchFamily="34" charset="0"/>
              </a:rPr>
              <a:t>Schürholz</a:t>
            </a:r>
            <a:endParaRPr lang="de-DE" b="1" dirty="0"/>
          </a:p>
        </p:txBody>
      </p:sp>
      <p:sp>
        <p:nvSpPr>
          <p:cNvPr id="16" name="Rechteck 15"/>
          <p:cNvSpPr/>
          <p:nvPr/>
        </p:nvSpPr>
        <p:spPr>
          <a:xfrm>
            <a:off x="465314" y="2373520"/>
            <a:ext cx="56544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ea typeface="MS Mincho" panose="02020609040205080304" pitchFamily="49" charset="-128"/>
              </a:rPr>
              <a:t>42 </a:t>
            </a:r>
            <a:r>
              <a:rPr lang="en-US" b="1" dirty="0" smtClean="0">
                <a:ea typeface="MS Mincho" panose="02020609040205080304" pitchFamily="49" charset="-128"/>
              </a:rPr>
              <a:t>consecutive </a:t>
            </a:r>
            <a:r>
              <a:rPr lang="en-US" b="1" dirty="0">
                <a:ea typeface="MS Mincho" panose="02020609040205080304" pitchFamily="49" charset="-128"/>
              </a:rPr>
              <a:t>ICU patients </a:t>
            </a:r>
            <a:r>
              <a:rPr lang="en-US" b="1" dirty="0" smtClean="0">
                <a:ea typeface="MS Mincho" panose="02020609040205080304" pitchFamily="49" charset="-128"/>
              </a:rPr>
              <a:t>after </a:t>
            </a:r>
            <a:r>
              <a:rPr lang="en-US" b="1" dirty="0">
                <a:ea typeface="MS Mincho" panose="02020609040205080304" pitchFamily="49" charset="-128"/>
              </a:rPr>
              <a:t>major surgery with clinical signs of sepsis </a:t>
            </a:r>
            <a:r>
              <a:rPr lang="en-US" dirty="0">
                <a:ea typeface="MS Mincho" panose="02020609040205080304" pitchFamily="49" charset="-128"/>
              </a:rPr>
              <a:t>and 14 patients admitted routinely to </a:t>
            </a:r>
            <a:r>
              <a:rPr lang="en-US" dirty="0" smtClean="0">
                <a:ea typeface="MS Mincho" panose="02020609040205080304" pitchFamily="49" charset="-128"/>
              </a:rPr>
              <a:t>the ICU </a:t>
            </a:r>
            <a:r>
              <a:rPr lang="en-US" dirty="0">
                <a:ea typeface="MS Mincho" panose="02020609040205080304" pitchFamily="49" charset="-128"/>
              </a:rPr>
              <a:t>after major surgery</a:t>
            </a:r>
            <a:endParaRPr lang="en-US" dirty="0" smtClean="0">
              <a:ea typeface="MS Mincho" panose="02020609040205080304" pitchFamily="49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ea typeface="MS Mincho" panose="02020609040205080304" pitchFamily="49" charset="-128"/>
              </a:rPr>
              <a:t>Plasma</a:t>
            </a:r>
            <a:r>
              <a:rPr lang="en-US" dirty="0" smtClean="0">
                <a:ea typeface="MS Mincho" panose="02020609040205080304" pitchFamily="49" charset="-128"/>
              </a:rPr>
              <a:t> </a:t>
            </a:r>
            <a:r>
              <a:rPr lang="en-US" b="1" dirty="0" smtClean="0">
                <a:ea typeface="MS Mincho" panose="02020609040205080304" pitchFamily="49" charset="-128"/>
              </a:rPr>
              <a:t>samples: drawn </a:t>
            </a:r>
            <a:r>
              <a:rPr lang="en-US" b="1" dirty="0">
                <a:ea typeface="MS Mincho" panose="02020609040205080304" pitchFamily="49" charset="-128"/>
              </a:rPr>
              <a:t>within 16 </a:t>
            </a:r>
            <a:r>
              <a:rPr lang="en-US" b="1" dirty="0" err="1" smtClean="0">
                <a:ea typeface="MS Mincho" panose="02020609040205080304" pitchFamily="49" charset="-128"/>
              </a:rPr>
              <a:t>hrs</a:t>
            </a:r>
            <a:r>
              <a:rPr lang="en-US" b="1" dirty="0" smtClean="0">
                <a:ea typeface="MS Mincho" panose="02020609040205080304" pitchFamily="49" charset="-128"/>
              </a:rPr>
              <a:t> </a:t>
            </a:r>
            <a:r>
              <a:rPr lang="en-US" b="1" dirty="0">
                <a:ea typeface="MS Mincho" panose="02020609040205080304" pitchFamily="49" charset="-128"/>
              </a:rPr>
              <a:t>after diagnosis of </a:t>
            </a:r>
            <a:r>
              <a:rPr lang="en-US" b="1" dirty="0" smtClean="0">
                <a:ea typeface="MS Mincho" panose="02020609040205080304" pitchFamily="49" charset="-128"/>
              </a:rPr>
              <a:t>sepsis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ea typeface="MS Mincho" panose="02020609040205080304" pitchFamily="49" charset="-128"/>
              </a:rPr>
              <a:t>Survival status: determined 90 </a:t>
            </a:r>
            <a:r>
              <a:rPr lang="en-US" b="1" dirty="0">
                <a:ea typeface="MS Mincho" panose="02020609040205080304" pitchFamily="49" charset="-128"/>
              </a:rPr>
              <a:t>days after onset of </a:t>
            </a:r>
            <a:r>
              <a:rPr lang="en-US" b="1" dirty="0" smtClean="0">
                <a:ea typeface="MS Mincho" panose="02020609040205080304" pitchFamily="49" charset="-128"/>
              </a:rPr>
              <a:t>sepsis</a:t>
            </a:r>
            <a:endParaRPr lang="en-US" b="1" dirty="0">
              <a:ea typeface="MS Mincho" panose="02020609040205080304" pitchFamily="49" charset="-128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297033" y="3477676"/>
            <a:ext cx="361443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ea typeface="MS Mincho" panose="02020609040205080304" pitchFamily="49" charset="-128"/>
              </a:rPr>
              <a:t>Patients</a:t>
            </a:r>
          </a:p>
          <a:p>
            <a:r>
              <a:rPr lang="en-US" sz="1400" dirty="0" smtClean="0">
                <a:ea typeface="MS Mincho" panose="02020609040205080304" pitchFamily="49" charset="-128"/>
              </a:rPr>
              <a:t>Gender: 66% male</a:t>
            </a:r>
          </a:p>
          <a:p>
            <a:r>
              <a:rPr lang="en-US" sz="1400" dirty="0" smtClean="0">
                <a:ea typeface="MS Mincho" panose="02020609040205080304" pitchFamily="49" charset="-128"/>
              </a:rPr>
              <a:t>Age: 70 </a:t>
            </a:r>
            <a:r>
              <a:rPr lang="en-US" sz="1400" dirty="0">
                <a:ea typeface="MS Mincho" panose="02020609040205080304" pitchFamily="49" charset="-128"/>
              </a:rPr>
              <a:t>years </a:t>
            </a:r>
            <a:r>
              <a:rPr lang="en-US" sz="1400" dirty="0" smtClean="0">
                <a:ea typeface="MS Mincho" panose="02020609040205080304" pitchFamily="49" charset="-128"/>
              </a:rPr>
              <a:t>(</a:t>
            </a:r>
            <a:r>
              <a:rPr lang="en-US" sz="1400" dirty="0">
                <a:ea typeface="MS Mincho" panose="02020609040205080304" pitchFamily="49" charset="-128"/>
              </a:rPr>
              <a:t>IQR </a:t>
            </a:r>
            <a:r>
              <a:rPr lang="en-US" sz="1400" dirty="0" smtClean="0">
                <a:ea typeface="MS Mincho" panose="02020609040205080304" pitchFamily="49" charset="-128"/>
              </a:rPr>
              <a:t>18-91)</a:t>
            </a:r>
          </a:p>
          <a:p>
            <a:r>
              <a:rPr lang="en-US" sz="1400" dirty="0" smtClean="0">
                <a:ea typeface="MS Mincho" panose="02020609040205080304" pitchFamily="49" charset="-128"/>
              </a:rPr>
              <a:t>BMI: 26.2kg/m² (IQR 19.5-46.1)</a:t>
            </a:r>
          </a:p>
          <a:p>
            <a:r>
              <a:rPr lang="en-US" sz="1400" dirty="0" smtClean="0">
                <a:ea typeface="MS Mincho" panose="02020609040205080304" pitchFamily="49" charset="-128"/>
              </a:rPr>
              <a:t>Stay </a:t>
            </a:r>
            <a:r>
              <a:rPr lang="en-US" sz="1400" dirty="0">
                <a:ea typeface="MS Mincho" panose="02020609040205080304" pitchFamily="49" charset="-128"/>
              </a:rPr>
              <a:t>in </a:t>
            </a:r>
            <a:r>
              <a:rPr lang="en-US" sz="1400" dirty="0" smtClean="0">
                <a:ea typeface="MS Mincho" panose="02020609040205080304" pitchFamily="49" charset="-128"/>
              </a:rPr>
              <a:t>ICU: 6 days </a:t>
            </a:r>
            <a:r>
              <a:rPr lang="en-US" sz="1400" dirty="0">
                <a:ea typeface="MS Mincho" panose="02020609040205080304" pitchFamily="49" charset="-128"/>
              </a:rPr>
              <a:t>(IQR </a:t>
            </a:r>
            <a:r>
              <a:rPr lang="en-US" sz="1400" dirty="0" smtClean="0">
                <a:ea typeface="MS Mincho" panose="02020609040205080304" pitchFamily="49" charset="-128"/>
              </a:rPr>
              <a:t>2-18)</a:t>
            </a:r>
          </a:p>
          <a:p>
            <a:r>
              <a:rPr lang="en-US" sz="1400" dirty="0" smtClean="0">
                <a:ea typeface="MS Mincho" panose="02020609040205080304" pitchFamily="49" charset="-128"/>
              </a:rPr>
              <a:t>Stay in hospital: 18 days (IQR </a:t>
            </a:r>
            <a:r>
              <a:rPr lang="en-US" sz="1400" dirty="0">
                <a:ea typeface="MS Mincho" panose="02020609040205080304" pitchFamily="49" charset="-128"/>
              </a:rPr>
              <a:t>11-26) </a:t>
            </a:r>
            <a:endParaRPr lang="en-US" sz="1400" dirty="0" smtClean="0">
              <a:ea typeface="MS Mincho" panose="02020609040205080304" pitchFamily="49" charset="-128"/>
            </a:endParaRPr>
          </a:p>
          <a:p>
            <a:endParaRPr lang="en-US" sz="1400" dirty="0">
              <a:ea typeface="MS Mincho" panose="02020609040205080304" pitchFamily="49" charset="-128"/>
            </a:endParaRPr>
          </a:p>
          <a:p>
            <a:r>
              <a:rPr lang="en-US" sz="1400" dirty="0" smtClean="0">
                <a:ea typeface="MS Mincho" panose="02020609040205080304" pitchFamily="49" charset="-128"/>
              </a:rPr>
              <a:t>Control: n = 14</a:t>
            </a:r>
          </a:p>
          <a:p>
            <a:r>
              <a:rPr lang="en-US" sz="1400" dirty="0" smtClean="0">
                <a:ea typeface="MS Mincho" panose="02020609040205080304" pitchFamily="49" charset="-128"/>
              </a:rPr>
              <a:t>Sepsis: n = 8 </a:t>
            </a:r>
          </a:p>
          <a:p>
            <a:r>
              <a:rPr lang="en-US" sz="1400" dirty="0" smtClean="0">
                <a:ea typeface="MS Mincho" panose="02020609040205080304" pitchFamily="49" charset="-128"/>
              </a:rPr>
              <a:t>Severe Sepsis: n = 19 </a:t>
            </a:r>
          </a:p>
          <a:p>
            <a:r>
              <a:rPr lang="en-US" sz="1400" dirty="0" smtClean="0">
                <a:ea typeface="MS Mincho" panose="02020609040205080304" pitchFamily="49" charset="-128"/>
              </a:rPr>
              <a:t>Septic shock: n = 15</a:t>
            </a:r>
            <a:endParaRPr lang="de-DE" sz="1400" dirty="0"/>
          </a:p>
        </p:txBody>
      </p:sp>
      <p:sp>
        <p:nvSpPr>
          <p:cNvPr id="19" name="Rechteck 18"/>
          <p:cNvSpPr/>
          <p:nvPr/>
        </p:nvSpPr>
        <p:spPr>
          <a:xfrm>
            <a:off x="185537" y="6379190"/>
            <a:ext cx="65782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54"/>
              </a:spcAft>
            </a:pPr>
            <a:r>
              <a:rPr lang="it-IT" sz="900" dirty="0" err="1" smtClean="0"/>
              <a:t>Doemmig</a:t>
            </a:r>
            <a:r>
              <a:rPr lang="it-IT" sz="900" dirty="0" smtClean="0"/>
              <a:t> et al. (2015) </a:t>
            </a:r>
            <a:r>
              <a:rPr lang="de-DE" sz="900" dirty="0"/>
              <a:t>Intensive Care </a:t>
            </a:r>
            <a:r>
              <a:rPr lang="de-DE" sz="900" dirty="0" err="1"/>
              <a:t>Medicine</a:t>
            </a:r>
            <a:r>
              <a:rPr lang="de-DE" sz="900" dirty="0"/>
              <a:t> </a:t>
            </a:r>
            <a:r>
              <a:rPr lang="de-DE" sz="900" dirty="0" smtClean="0"/>
              <a:t>Experimental. </a:t>
            </a:r>
            <a:r>
              <a:rPr lang="de-DE" sz="900" b="1" dirty="0" smtClean="0"/>
              <a:t>3 </a:t>
            </a:r>
            <a:r>
              <a:rPr lang="de-DE" sz="900" dirty="0" smtClean="0"/>
              <a:t>(</a:t>
            </a:r>
            <a:r>
              <a:rPr lang="de-DE" sz="900" dirty="0" err="1"/>
              <a:t>Suppl</a:t>
            </a:r>
            <a:r>
              <a:rPr lang="de-DE" sz="900" dirty="0"/>
              <a:t> 1):</a:t>
            </a:r>
            <a:r>
              <a:rPr lang="de-DE" sz="900" dirty="0" smtClean="0"/>
              <a:t>A256</a:t>
            </a:r>
            <a:r>
              <a:rPr lang="en-US" sz="900" dirty="0" smtClean="0"/>
              <a:t>.</a:t>
            </a:r>
            <a:endParaRPr lang="en-US" sz="9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33" y="1212649"/>
            <a:ext cx="2703536" cy="92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465314" y="1150466"/>
            <a:ext cx="64009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cs typeface="Calibri" panose="020F0502020204030204" pitchFamily="34" charset="0"/>
              </a:rPr>
              <a:t>Sepsis </a:t>
            </a:r>
            <a:r>
              <a:rPr lang="en-US" sz="2400" b="1" dirty="0">
                <a:cs typeface="Calibri" panose="020F0502020204030204" pitchFamily="34" charset="0"/>
              </a:rPr>
              <a:t>in surgical ICU patients </a:t>
            </a:r>
          </a:p>
          <a:p>
            <a:r>
              <a:rPr lang="en-US" sz="2000" dirty="0">
                <a:cs typeface="Calibri" panose="020F0502020204030204" pitchFamily="34" charset="0"/>
              </a:rPr>
              <a:t>Marx (GER</a:t>
            </a:r>
            <a:r>
              <a:rPr lang="en-US" sz="2000" dirty="0" smtClean="0">
                <a:cs typeface="Calibri" panose="020F0502020204030204" pitchFamily="34" charset="0"/>
              </a:rPr>
              <a:t>)</a:t>
            </a:r>
          </a:p>
          <a:p>
            <a:r>
              <a:rPr lang="en-US" sz="2000" dirty="0">
                <a:cs typeface="Calibri" panose="020F0502020204030204" pitchFamily="34" charset="0"/>
              </a:rPr>
              <a:t>n</a:t>
            </a:r>
            <a:r>
              <a:rPr lang="en-US" sz="2000" dirty="0" smtClean="0">
                <a:cs typeface="Calibri" panose="020F0502020204030204" pitchFamily="34" charset="0"/>
              </a:rPr>
              <a:t> = 56</a:t>
            </a:r>
            <a:endParaRPr lang="en-US" sz="2000" dirty="0">
              <a:cs typeface="Calibri" panose="020F0502020204030204" pitchFamily="34" charset="0"/>
            </a:endParaRPr>
          </a:p>
          <a:p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60BA-A328-4CF0-8849-162992589CF8}" type="slidenum">
              <a:rPr lang="de-DE" smtClean="0"/>
              <a:t>16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84" y="4523326"/>
            <a:ext cx="4979331" cy="15410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11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68217" y="1149184"/>
            <a:ext cx="4572000" cy="660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46" b="1" dirty="0" smtClean="0">
                <a:cs typeface="Calibri" panose="020F0502020204030204" pitchFamily="34" charset="0"/>
              </a:rPr>
              <a:t>Pilot study II: Sepsis </a:t>
            </a:r>
            <a:r>
              <a:rPr lang="en-US" sz="1846" b="1" dirty="0">
                <a:cs typeface="Calibri" panose="020F0502020204030204" pitchFamily="34" charset="0"/>
              </a:rPr>
              <a:t>in surgical ICU patients </a:t>
            </a:r>
          </a:p>
          <a:p>
            <a:r>
              <a:rPr lang="en-US" sz="1846" dirty="0">
                <a:cs typeface="Calibri" panose="020F0502020204030204" pitchFamily="34" charset="0"/>
              </a:rPr>
              <a:t>Marx (GER)</a:t>
            </a:r>
            <a:endParaRPr lang="de-DE" sz="1846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31579" y="1235526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431579" y="1235526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431579" y="1235526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09964" y="6025980"/>
            <a:ext cx="8842241" cy="29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92" dirty="0">
                <a:ea typeface="MS Mincho" panose="02020609040205080304" pitchFamily="49" charset="-128"/>
              </a:rPr>
              <a:t>* = acute oliguria (urine output &lt;0.5 ml/kg/h for at least 2h despite adequate fluid resuscitation)</a:t>
            </a:r>
            <a:endParaRPr lang="de-DE" sz="1292" dirty="0"/>
          </a:p>
        </p:txBody>
      </p:sp>
      <p:sp>
        <p:nvSpPr>
          <p:cNvPr id="23" name="Rechteck 22"/>
          <p:cNvSpPr/>
          <p:nvPr/>
        </p:nvSpPr>
        <p:spPr>
          <a:xfrm>
            <a:off x="205871" y="6393046"/>
            <a:ext cx="68582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54"/>
              </a:spcAft>
            </a:pPr>
            <a:r>
              <a:rPr lang="it-IT" sz="900" dirty="0" err="1"/>
              <a:t>Doemmig</a:t>
            </a:r>
            <a:r>
              <a:rPr lang="it-IT" sz="900" dirty="0"/>
              <a:t> et al. (2015) </a:t>
            </a:r>
            <a:r>
              <a:rPr lang="de-DE" sz="900" dirty="0"/>
              <a:t>Intensive Care </a:t>
            </a:r>
            <a:r>
              <a:rPr lang="de-DE" sz="900" dirty="0" err="1"/>
              <a:t>Medicine</a:t>
            </a:r>
            <a:r>
              <a:rPr lang="de-DE" sz="900" dirty="0"/>
              <a:t> Experimental. </a:t>
            </a:r>
            <a:r>
              <a:rPr lang="de-DE" sz="900" b="1" dirty="0"/>
              <a:t>3 </a:t>
            </a:r>
            <a:r>
              <a:rPr lang="de-DE" sz="900" dirty="0"/>
              <a:t>(</a:t>
            </a:r>
            <a:r>
              <a:rPr lang="de-DE" sz="900" dirty="0" err="1"/>
              <a:t>Suppl</a:t>
            </a:r>
            <a:r>
              <a:rPr lang="de-DE" sz="900" dirty="0"/>
              <a:t> 1):A256</a:t>
            </a:r>
            <a:r>
              <a:rPr lang="en-US" sz="900" dirty="0"/>
              <a:t>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17</a:t>
            </a:fld>
            <a:endParaRPr lang="de-DE"/>
          </a:p>
        </p:txBody>
      </p:sp>
      <p:pic>
        <p:nvPicPr>
          <p:cNvPr id="46" name="Grafik 45"/>
          <p:cNvPicPr/>
          <p:nvPr/>
        </p:nvPicPr>
        <p:blipFill rotWithShape="1">
          <a:blip r:embed="rId3"/>
          <a:srcRect l="3916" r="49780" b="11702"/>
          <a:stretch/>
        </p:blipFill>
        <p:spPr>
          <a:xfrm>
            <a:off x="605210" y="2443129"/>
            <a:ext cx="4039507" cy="3293534"/>
          </a:xfrm>
          <a:prstGeom prst="rect">
            <a:avLst/>
          </a:prstGeom>
        </p:spPr>
      </p:pic>
      <p:sp>
        <p:nvSpPr>
          <p:cNvPr id="52" name="Rechteck 51"/>
          <p:cNvSpPr/>
          <p:nvPr/>
        </p:nvSpPr>
        <p:spPr bwMode="auto">
          <a:xfrm>
            <a:off x="980696" y="4270608"/>
            <a:ext cx="3612415" cy="1133168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77"/>
          </a:p>
        </p:txBody>
      </p:sp>
      <p:cxnSp>
        <p:nvCxnSpPr>
          <p:cNvPr id="53" name="Gerade Verbindung 8"/>
          <p:cNvCxnSpPr/>
          <p:nvPr/>
        </p:nvCxnSpPr>
        <p:spPr bwMode="auto">
          <a:xfrm>
            <a:off x="981024" y="5390181"/>
            <a:ext cx="3619468" cy="250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8"/>
          <p:cNvCxnSpPr/>
          <p:nvPr/>
        </p:nvCxnSpPr>
        <p:spPr bwMode="auto">
          <a:xfrm>
            <a:off x="966986" y="4273440"/>
            <a:ext cx="3619468" cy="25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hteck 54"/>
          <p:cNvSpPr/>
          <p:nvPr/>
        </p:nvSpPr>
        <p:spPr>
          <a:xfrm>
            <a:off x="3123086" y="4995987"/>
            <a:ext cx="1469826" cy="3763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846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normal range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700390" y="2141538"/>
            <a:ext cx="4149580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85" b="1" dirty="0"/>
              <a:t>Renal dysfunction</a:t>
            </a:r>
            <a:r>
              <a:rPr lang="en-US" sz="2585" b="1" baseline="30000" dirty="0"/>
              <a:t>*</a:t>
            </a:r>
            <a:endParaRPr lang="de-DE" sz="2585" b="1" baseline="30000" dirty="0"/>
          </a:p>
        </p:txBody>
      </p:sp>
      <p:sp>
        <p:nvSpPr>
          <p:cNvPr id="57" name="Textfeld 56"/>
          <p:cNvSpPr txBox="1"/>
          <p:nvPr/>
        </p:nvSpPr>
        <p:spPr>
          <a:xfrm>
            <a:off x="1694411" y="4248291"/>
            <a:ext cx="489236" cy="399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215" b="1" dirty="0" err="1">
                <a:solidFill>
                  <a:schemeClr val="accent6">
                    <a:lumMod val="75000"/>
                  </a:schemeClr>
                </a:solidFill>
              </a:rPr>
              <a:t>no</a:t>
            </a:r>
            <a:endParaRPr lang="de-DE" sz="2215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3348695" y="3205628"/>
            <a:ext cx="572593" cy="399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215" b="1" dirty="0" err="1">
                <a:solidFill>
                  <a:srgbClr val="C00000"/>
                </a:solidFill>
              </a:rPr>
              <a:t>yes</a:t>
            </a:r>
            <a:endParaRPr lang="de-DE" sz="2215" b="1" dirty="0">
              <a:solidFill>
                <a:srgbClr val="C00000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 rot="16200000">
            <a:off x="-409028" y="3902524"/>
            <a:ext cx="1726755" cy="34810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>
            <a:spAutoFit/>
          </a:bodyPr>
          <a:lstStyle/>
          <a:p>
            <a:r>
              <a:rPr lang="de-DE" sz="1662" dirty="0" err="1"/>
              <a:t>penKid</a:t>
            </a:r>
            <a:r>
              <a:rPr lang="de-DE" sz="1662" dirty="0"/>
              <a:t> [</a:t>
            </a:r>
            <a:r>
              <a:rPr lang="de-DE" sz="1662" dirty="0" err="1"/>
              <a:t>pmol</a:t>
            </a:r>
            <a:r>
              <a:rPr lang="de-DE" sz="1662" dirty="0"/>
              <a:t>/L]   </a:t>
            </a:r>
          </a:p>
        </p:txBody>
      </p:sp>
      <p:sp>
        <p:nvSpPr>
          <p:cNvPr id="60" name="Rechteck 59"/>
          <p:cNvSpPr/>
          <p:nvPr/>
        </p:nvSpPr>
        <p:spPr>
          <a:xfrm>
            <a:off x="605210" y="2606743"/>
            <a:ext cx="269978" cy="31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pic>
        <p:nvPicPr>
          <p:cNvPr id="61" name="Grafik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632" y="2527593"/>
            <a:ext cx="3560885" cy="3376246"/>
          </a:xfrm>
          <a:prstGeom prst="rect">
            <a:avLst/>
          </a:prstGeom>
        </p:spPr>
      </p:pic>
      <p:sp>
        <p:nvSpPr>
          <p:cNvPr id="62" name="Rechteck 61"/>
          <p:cNvSpPr/>
          <p:nvPr/>
        </p:nvSpPr>
        <p:spPr>
          <a:xfrm>
            <a:off x="4578477" y="1859118"/>
            <a:ext cx="4369420" cy="745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85" b="1" dirty="0">
                <a:ea typeface="MS Mincho" panose="02020609040205080304" pitchFamily="49" charset="-128"/>
              </a:rPr>
              <a:t>ROC curve</a:t>
            </a:r>
          </a:p>
          <a:p>
            <a:pPr algn="ctr"/>
            <a:r>
              <a:rPr lang="en-US" sz="1662" dirty="0">
                <a:ea typeface="MS Mincho" panose="02020609040205080304" pitchFamily="49" charset="-128"/>
              </a:rPr>
              <a:t>(renal dysfunction vs. no renal dysfunction)</a:t>
            </a:r>
            <a:endParaRPr lang="de-DE" sz="1662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5416685" y="2735894"/>
            <a:ext cx="2749282" cy="2754092"/>
            <a:chOff x="3858692" y="2489360"/>
            <a:chExt cx="3323446" cy="3360408"/>
          </a:xfrm>
        </p:grpSpPr>
        <p:sp>
          <p:nvSpPr>
            <p:cNvPr id="64" name="Rechteck 63"/>
            <p:cNvSpPr/>
            <p:nvPr/>
          </p:nvSpPr>
          <p:spPr>
            <a:xfrm>
              <a:off x="3899563" y="2533926"/>
              <a:ext cx="1221187" cy="528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15" b="1" dirty="0" err="1">
                  <a:solidFill>
                    <a:srgbClr val="C00000"/>
                  </a:solidFill>
                  <a:ea typeface="MS Mincho" panose="02020609040205080304" pitchFamily="49" charset="-128"/>
                </a:rPr>
                <a:t>penKid</a:t>
              </a:r>
              <a:endParaRPr lang="de-DE" sz="2215" b="1" dirty="0">
                <a:solidFill>
                  <a:srgbClr val="C00000"/>
                </a:solidFill>
              </a:endParaRPr>
            </a:p>
          </p:txBody>
        </p:sp>
        <p:cxnSp>
          <p:nvCxnSpPr>
            <p:cNvPr id="65" name="Gerader Verbinder 64"/>
            <p:cNvCxnSpPr/>
            <p:nvPr/>
          </p:nvCxnSpPr>
          <p:spPr>
            <a:xfrm flipH="1">
              <a:off x="5486400" y="2501900"/>
              <a:ext cx="1612900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65"/>
            <p:cNvCxnSpPr/>
            <p:nvPr/>
          </p:nvCxnSpPr>
          <p:spPr>
            <a:xfrm flipH="1">
              <a:off x="5181600" y="2836560"/>
              <a:ext cx="288000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66"/>
            <p:cNvCxnSpPr/>
            <p:nvPr/>
          </p:nvCxnSpPr>
          <p:spPr>
            <a:xfrm flipH="1">
              <a:off x="4248150" y="3167792"/>
              <a:ext cx="936000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r Verbinder 67"/>
            <p:cNvCxnSpPr/>
            <p:nvPr/>
          </p:nvCxnSpPr>
          <p:spPr>
            <a:xfrm flipH="1">
              <a:off x="4044950" y="3827160"/>
              <a:ext cx="216000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68"/>
            <p:cNvCxnSpPr/>
            <p:nvPr/>
          </p:nvCxnSpPr>
          <p:spPr>
            <a:xfrm flipH="1">
              <a:off x="3858692" y="4805060"/>
              <a:ext cx="216000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69"/>
            <p:cNvCxnSpPr/>
            <p:nvPr/>
          </p:nvCxnSpPr>
          <p:spPr>
            <a:xfrm rot="5400000" flipH="1">
              <a:off x="5298000" y="2669360"/>
              <a:ext cx="360000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70"/>
            <p:cNvCxnSpPr/>
            <p:nvPr/>
          </p:nvCxnSpPr>
          <p:spPr>
            <a:xfrm rot="5400000" flipH="1">
              <a:off x="5019600" y="3011260"/>
              <a:ext cx="324000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r Verbinder 71"/>
            <p:cNvCxnSpPr/>
            <p:nvPr/>
          </p:nvCxnSpPr>
          <p:spPr>
            <a:xfrm rot="5400000" flipH="1">
              <a:off x="3936950" y="3488984"/>
              <a:ext cx="648000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72"/>
            <p:cNvCxnSpPr/>
            <p:nvPr/>
          </p:nvCxnSpPr>
          <p:spPr>
            <a:xfrm rot="5400000" flipH="1">
              <a:off x="3575992" y="4311684"/>
              <a:ext cx="972000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r Verbinder 73"/>
            <p:cNvCxnSpPr/>
            <p:nvPr/>
          </p:nvCxnSpPr>
          <p:spPr>
            <a:xfrm rot="5400000" flipH="1">
              <a:off x="3381722" y="5283684"/>
              <a:ext cx="972000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hteck 74"/>
            <p:cNvSpPr/>
            <p:nvPr/>
          </p:nvSpPr>
          <p:spPr>
            <a:xfrm>
              <a:off x="4592638" y="5253352"/>
              <a:ext cx="2589500" cy="596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62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5416381" y="5306916"/>
              <a:ext cx="1657209" cy="428472"/>
            </a:xfrm>
            <a:prstGeom prst="rect">
              <a:avLst/>
            </a:prstGeom>
          </p:spPr>
          <p:txBody>
            <a:bodyPr wrap="none" lIns="66462" tIns="33231" rIns="66462" bIns="33231">
              <a:spAutoFit/>
            </a:bodyPr>
            <a:lstStyle/>
            <a:p>
              <a:pPr algn="r"/>
              <a:r>
                <a:rPr lang="en-US" sz="1846" b="1" dirty="0">
                  <a:solidFill>
                    <a:srgbClr val="C00000"/>
                  </a:solidFill>
                  <a:ea typeface="MS Mincho" panose="02020609040205080304" pitchFamily="49" charset="-128"/>
                </a:rPr>
                <a:t>AUC: 0.87 (!)</a:t>
              </a:r>
              <a:endParaRPr lang="de-DE" sz="1846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7" name="Textfeld 76"/>
          <p:cNvSpPr txBox="1"/>
          <p:nvPr/>
        </p:nvSpPr>
        <p:spPr>
          <a:xfrm>
            <a:off x="299544" y="150776"/>
            <a:ext cx="854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 err="1">
                <a:solidFill>
                  <a:srgbClr val="C00000"/>
                </a:solidFill>
              </a:rPr>
              <a:t>penKid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is a diagnostic marker for renal </a:t>
            </a:r>
            <a:r>
              <a:rPr lang="en-US" sz="3200" dirty="0">
                <a:solidFill>
                  <a:srgbClr val="C00000"/>
                </a:solidFill>
              </a:rPr>
              <a:t>dysfunction</a:t>
            </a:r>
          </a:p>
        </p:txBody>
      </p:sp>
    </p:spTree>
    <p:extLst>
      <p:ext uri="{BB962C8B-B14F-4D97-AF65-F5344CB8AC3E}">
        <p14:creationId xmlns:p14="http://schemas.microsoft.com/office/powerpoint/2010/main" val="255178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221154" y="1150255"/>
            <a:ext cx="74067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cs typeface="Calibri" panose="020F0502020204030204" pitchFamily="34" charset="0"/>
              </a:rPr>
              <a:t>FROG-ICU</a:t>
            </a:r>
          </a:p>
          <a:p>
            <a:r>
              <a:rPr lang="en-US" dirty="0" err="1" smtClean="0">
                <a:cs typeface="Calibri" panose="020F0502020204030204" pitchFamily="34" charset="0"/>
              </a:rPr>
              <a:t>Mebazaa</a:t>
            </a:r>
            <a:r>
              <a:rPr lang="en-US" dirty="0" smtClean="0">
                <a:cs typeface="Calibri" panose="020F0502020204030204" pitchFamily="34" charset="0"/>
              </a:rPr>
              <a:t> (FR)</a:t>
            </a:r>
            <a:r>
              <a:rPr lang="en-US" b="1" dirty="0" smtClean="0">
                <a:solidFill>
                  <a:schemeClr val="accent6"/>
                </a:solidFill>
                <a:cs typeface="Calibri" panose="020F0502020204030204" pitchFamily="34" charset="0"/>
              </a:rPr>
              <a:t> </a:t>
            </a:r>
          </a:p>
          <a:p>
            <a:r>
              <a:rPr lang="en-US" dirty="0" smtClean="0">
                <a:cs typeface="Calibri" panose="020F0502020204030204" pitchFamily="34" charset="0"/>
              </a:rPr>
              <a:t>n = 2,078</a:t>
            </a:r>
          </a:p>
          <a:p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18" name="Textfeld 3"/>
          <p:cNvSpPr txBox="1">
            <a:spLocks noChangeArrowheads="1"/>
          </p:cNvSpPr>
          <p:nvPr/>
        </p:nvSpPr>
        <p:spPr bwMode="auto">
          <a:xfrm>
            <a:off x="221156" y="2903287"/>
            <a:ext cx="5023946" cy="22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0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Calibri" panose="020F0502020204030204" pitchFamily="34" charset="0"/>
              </a:rPr>
              <a:t>Observational </a:t>
            </a:r>
            <a:r>
              <a:rPr lang="en-US" dirty="0">
                <a:latin typeface="+mn-lt"/>
                <a:cs typeface="Calibri" panose="020F0502020204030204" pitchFamily="34" charset="0"/>
              </a:rPr>
              <a:t>study on consecutive </a:t>
            </a:r>
            <a:r>
              <a:rPr lang="en-US" b="1" dirty="0" smtClean="0">
                <a:latin typeface="+mn-lt"/>
                <a:cs typeface="Calibri" panose="020F0502020204030204" pitchFamily="34" charset="0"/>
              </a:rPr>
              <a:t>patients </a:t>
            </a:r>
            <a:r>
              <a:rPr lang="en-US" b="1" dirty="0">
                <a:latin typeface="+mn-lt"/>
                <a:cs typeface="Calibri" panose="020F0502020204030204" pitchFamily="34" charset="0"/>
              </a:rPr>
              <a:t>discharged alive from ICU </a:t>
            </a:r>
            <a:r>
              <a:rPr lang="en-US" dirty="0">
                <a:latin typeface="+mn-lt"/>
                <a:cs typeface="Calibri" panose="020F0502020204030204" pitchFamily="34" charset="0"/>
              </a:rPr>
              <a:t>who needed </a:t>
            </a:r>
            <a:r>
              <a:rPr lang="en-US" dirty="0" smtClean="0">
                <a:latin typeface="+mn-lt"/>
                <a:cs typeface="Calibri" panose="020F0502020204030204" pitchFamily="34" charset="0"/>
              </a:rPr>
              <a:t>mechanical </a:t>
            </a:r>
            <a:r>
              <a:rPr lang="en-US" dirty="0">
                <a:latin typeface="+mn-lt"/>
                <a:cs typeface="Calibri" panose="020F0502020204030204" pitchFamily="34" charset="0"/>
              </a:rPr>
              <a:t>ventilation &gt;</a:t>
            </a:r>
            <a:r>
              <a:rPr lang="en-US" dirty="0" smtClean="0">
                <a:latin typeface="+mn-lt"/>
                <a:cs typeface="Calibri" panose="020F0502020204030204" pitchFamily="34" charset="0"/>
              </a:rPr>
              <a:t>24h or vasopressors/ inotropes </a:t>
            </a:r>
            <a:r>
              <a:rPr lang="en-US" dirty="0">
                <a:latin typeface="+mn-lt"/>
                <a:cs typeface="Calibri" panose="020F0502020204030204" pitchFamily="34" charset="0"/>
              </a:rPr>
              <a:t>&gt;</a:t>
            </a:r>
            <a:r>
              <a:rPr lang="en-US" dirty="0" smtClean="0">
                <a:latin typeface="+mn-lt"/>
                <a:cs typeface="Calibri" panose="020F0502020204030204" pitchFamily="34" charset="0"/>
              </a:rPr>
              <a:t>24h </a:t>
            </a:r>
            <a:r>
              <a:rPr lang="en-US" dirty="0">
                <a:latin typeface="+mn-lt"/>
                <a:cs typeface="Calibri" panose="020F0502020204030204" pitchFamily="34" charset="0"/>
              </a:rPr>
              <a:t>during </a:t>
            </a:r>
            <a:r>
              <a:rPr lang="en-US" dirty="0" smtClean="0">
                <a:latin typeface="+mn-lt"/>
                <a:cs typeface="Calibri" panose="020F0502020204030204" pitchFamily="34" charset="0"/>
              </a:rPr>
              <a:t>ICU stay</a:t>
            </a:r>
            <a:endParaRPr lang="en-US" dirty="0">
              <a:latin typeface="+mn-lt"/>
              <a:cs typeface="Calibri" panose="020F0502020204030204" pitchFamily="34" charset="0"/>
            </a:endParaRPr>
          </a:p>
          <a:p>
            <a:pPr marL="3420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  <a:cs typeface="Calibri" panose="020F0502020204030204" pitchFamily="34" charset="0"/>
              </a:rPr>
              <a:t>Main endpoint: </a:t>
            </a:r>
            <a:r>
              <a:rPr lang="en-US" dirty="0" smtClean="0">
                <a:latin typeface="+mn-lt"/>
                <a:cs typeface="Calibri" panose="020F0502020204030204" pitchFamily="34" charset="0"/>
              </a:rPr>
              <a:t>1-year </a:t>
            </a:r>
            <a:r>
              <a:rPr lang="en-US" dirty="0">
                <a:latin typeface="+mn-lt"/>
                <a:cs typeface="Calibri" panose="020F0502020204030204" pitchFamily="34" charset="0"/>
              </a:rPr>
              <a:t>all-cause mortality for ICU-survivors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it-IT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1154" y="6305840"/>
            <a:ext cx="5200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Mebazaa</a:t>
            </a: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et al. (2015) BMC </a:t>
            </a:r>
            <a:r>
              <a:rPr kumimoji="0" lang="de-DE" altLang="de-DE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Anesthesiology</a:t>
            </a:r>
            <a:r>
              <a:rPr lang="de-DE" altLang="de-DE" sz="900" dirty="0" smtClean="0"/>
              <a:t> </a:t>
            </a: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15:143.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900" dirty="0" smtClean="0"/>
              <a:t>Legrand et al. (2016) Poster AKI/CRRT </a:t>
            </a:r>
            <a:r>
              <a:rPr lang="de-DE" altLang="de-DE" sz="900" dirty="0" err="1" smtClean="0"/>
              <a:t>congress</a:t>
            </a:r>
            <a:r>
              <a:rPr lang="de-DE" altLang="de-DE" sz="900" dirty="0" smtClean="0"/>
              <a:t> 2016, San Diego</a:t>
            </a: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21154" y="128486"/>
            <a:ext cx="8891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cs typeface="Calibri" panose="020F0502020204030204" pitchFamily="34" charset="0"/>
              </a:rPr>
              <a:t>The </a:t>
            </a:r>
            <a:r>
              <a:rPr lang="en-US" sz="2400" b="1" u="sng" dirty="0">
                <a:solidFill>
                  <a:schemeClr val="accent6"/>
                </a:solidFill>
                <a:cs typeface="Calibri" panose="020F0502020204030204" pitchFamily="34" charset="0"/>
              </a:rPr>
              <a:t>F</a:t>
            </a:r>
            <a:r>
              <a:rPr lang="en-US" sz="2400" b="1" dirty="0">
                <a:cs typeface="Calibri" panose="020F0502020204030204" pitchFamily="34" charset="0"/>
              </a:rPr>
              <a:t>rench and </a:t>
            </a:r>
            <a:r>
              <a:rPr lang="en-US" sz="2400" b="1" dirty="0" err="1">
                <a:cs typeface="Calibri" panose="020F0502020204030204" pitchFamily="34" charset="0"/>
              </a:rPr>
              <a:t>eu</a:t>
            </a:r>
            <a:r>
              <a:rPr lang="en-US" sz="2400" b="1" u="sng" dirty="0" err="1">
                <a:solidFill>
                  <a:schemeClr val="accent6"/>
                </a:solidFill>
                <a:cs typeface="Calibri" panose="020F0502020204030204" pitchFamily="34" charset="0"/>
              </a:rPr>
              <a:t>R</a:t>
            </a:r>
            <a:r>
              <a:rPr lang="en-US" sz="2400" b="1" dirty="0" err="1">
                <a:cs typeface="Calibri" panose="020F0502020204030204" pitchFamily="34" charset="0"/>
              </a:rPr>
              <a:t>opean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u="sng" dirty="0">
                <a:solidFill>
                  <a:schemeClr val="accent6"/>
                </a:solidFill>
                <a:cs typeface="Calibri" panose="020F0502020204030204" pitchFamily="34" charset="0"/>
              </a:rPr>
              <a:t>O</a:t>
            </a:r>
            <a:r>
              <a:rPr lang="en-US" sz="2400" b="1" dirty="0">
                <a:cs typeface="Calibri" panose="020F0502020204030204" pitchFamily="34" charset="0"/>
              </a:rPr>
              <a:t>utcome </a:t>
            </a:r>
            <a:r>
              <a:rPr lang="en-US" sz="2400" b="1" dirty="0" err="1">
                <a:cs typeface="Calibri" panose="020F0502020204030204" pitchFamily="34" charset="0"/>
              </a:rPr>
              <a:t>re</a:t>
            </a:r>
            <a:r>
              <a:rPr lang="en-US" sz="2400" b="1" u="sng" dirty="0" err="1">
                <a:solidFill>
                  <a:schemeClr val="accent6"/>
                </a:solidFill>
                <a:cs typeface="Calibri" panose="020F0502020204030204" pitchFamily="34" charset="0"/>
              </a:rPr>
              <a:t>G</a:t>
            </a:r>
            <a:r>
              <a:rPr lang="en-US" sz="2400" b="1" dirty="0" err="1">
                <a:cs typeface="Calibri" panose="020F0502020204030204" pitchFamily="34" charset="0"/>
              </a:rPr>
              <a:t>istry</a:t>
            </a:r>
            <a:r>
              <a:rPr lang="en-US" sz="2400" b="1" dirty="0">
                <a:cs typeface="Calibri" panose="020F0502020204030204" pitchFamily="34" charset="0"/>
              </a:rPr>
              <a:t> in Intensive Care Units (</a:t>
            </a:r>
            <a:r>
              <a:rPr lang="en-US" sz="2400" b="1" dirty="0">
                <a:solidFill>
                  <a:schemeClr val="accent6"/>
                </a:solidFill>
                <a:cs typeface="Calibri" panose="020F0502020204030204" pitchFamily="34" charset="0"/>
              </a:rPr>
              <a:t>FROG</a:t>
            </a:r>
            <a:r>
              <a:rPr lang="en-US" sz="2400" b="1" dirty="0">
                <a:cs typeface="Calibri" panose="020F0502020204030204" pitchFamily="34" charset="0"/>
              </a:rPr>
              <a:t>-ICU) observational study 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/>
          </p:nvPr>
        </p:nvGraphicFramePr>
        <p:xfrm>
          <a:off x="5245102" y="3030439"/>
          <a:ext cx="3898898" cy="29443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98748"/>
                <a:gridCol w="1200150"/>
              </a:tblGrid>
              <a:tr h="245364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Male </a:t>
                      </a:r>
                      <a:r>
                        <a:rPr lang="de-DE" sz="1100" dirty="0" err="1">
                          <a:effectLst/>
                        </a:rPr>
                        <a:t>gender</a:t>
                      </a:r>
                      <a:r>
                        <a:rPr lang="de-DE" sz="1100" dirty="0">
                          <a:effectLst/>
                        </a:rPr>
                        <a:t> [n (%)]</a:t>
                      </a:r>
                      <a:endParaRPr lang="de-DE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1361 (65.2)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Age (years)</a:t>
                      </a:r>
                      <a:endParaRPr lang="de-DE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63 (</a:t>
                      </a:r>
                      <a:r>
                        <a:rPr lang="de-DE" sz="1100" dirty="0" smtClean="0">
                          <a:effectLst/>
                        </a:rPr>
                        <a:t>51-74</a:t>
                      </a:r>
                      <a:r>
                        <a:rPr lang="de-DE" sz="1100" dirty="0">
                          <a:effectLst/>
                        </a:rPr>
                        <a:t>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</a:rPr>
                        <a:t>Cause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admission</a:t>
                      </a:r>
                      <a:endParaRPr lang="de-DE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453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100">
                          <a:effectLst/>
                        </a:rPr>
                        <a:t>out-of-hospital cardiac arrest [n (%)]</a:t>
                      </a:r>
                      <a:endParaRPr lang="de-DE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179 (8.6)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de-DE" sz="1100">
                          <a:effectLst/>
                        </a:rPr>
                        <a:t>septic shock [n (%)]</a:t>
                      </a:r>
                      <a:endParaRPr lang="de-DE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488 (23.4)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de-DE" sz="1100">
                          <a:effectLst/>
                        </a:rPr>
                        <a:t>acute respiratory failure [n (%)]</a:t>
                      </a:r>
                      <a:endParaRPr lang="de-DE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394 (18.9)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SOFA score at admission</a:t>
                      </a:r>
                      <a:endParaRPr lang="de-DE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8 (</a:t>
                      </a:r>
                      <a:r>
                        <a:rPr lang="de-DE" sz="1100" dirty="0" smtClean="0">
                          <a:effectLst/>
                        </a:rPr>
                        <a:t>5-10</a:t>
                      </a:r>
                      <a:r>
                        <a:rPr lang="de-DE" sz="1100" dirty="0">
                          <a:effectLst/>
                        </a:rPr>
                        <a:t>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SAPS-II at admission</a:t>
                      </a:r>
                      <a:endParaRPr lang="de-DE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49 (</a:t>
                      </a:r>
                      <a:r>
                        <a:rPr lang="de-DE" sz="1100" dirty="0" smtClean="0">
                          <a:effectLst/>
                        </a:rPr>
                        <a:t>36-63</a:t>
                      </a:r>
                      <a:r>
                        <a:rPr lang="de-DE" sz="1100" dirty="0">
                          <a:effectLst/>
                        </a:rPr>
                        <a:t>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eGFR</a:t>
                      </a:r>
                      <a:r>
                        <a:rPr lang="en-US" sz="1100" dirty="0">
                          <a:effectLst/>
                        </a:rPr>
                        <a:t> at admission [mL/min/1.73 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]</a:t>
                      </a:r>
                      <a:endParaRPr lang="de-DE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76.3 (</a:t>
                      </a:r>
                      <a:r>
                        <a:rPr lang="de-DE" sz="1100" dirty="0" smtClean="0">
                          <a:effectLst/>
                        </a:rPr>
                        <a:t>37.1-104.2</a:t>
                      </a:r>
                      <a:r>
                        <a:rPr lang="de-DE" sz="1100" dirty="0">
                          <a:effectLst/>
                        </a:rPr>
                        <a:t>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in-ICU mortality [n (%)]</a:t>
                      </a:r>
                      <a:endParaRPr lang="de-DE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452 (21.7)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</a:rPr>
                        <a:t>One-year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mortality</a:t>
                      </a:r>
                      <a:r>
                        <a:rPr lang="de-DE" sz="1100" dirty="0">
                          <a:effectLst/>
                        </a:rPr>
                        <a:t> [n (%)]</a:t>
                      </a:r>
                      <a:endParaRPr lang="de-DE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785 (37.6)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4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01" y="1378122"/>
            <a:ext cx="3689413" cy="1111164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60BA-A328-4CF0-8849-162992589CF8}" type="slidenum">
              <a:rPr lang="de-DE" smtClean="0"/>
              <a:t>18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221154" y="2130884"/>
            <a:ext cx="5322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cs typeface="Calibri" panose="020F0502020204030204" pitchFamily="34" charset="0"/>
              </a:rPr>
              <a:t>Multicenter </a:t>
            </a:r>
            <a:r>
              <a:rPr lang="en-US" b="1" dirty="0">
                <a:solidFill>
                  <a:schemeClr val="accent6"/>
                </a:solidFill>
                <a:cs typeface="Calibri" panose="020F0502020204030204" pitchFamily="34" charset="0"/>
              </a:rPr>
              <a:t>(28</a:t>
            </a:r>
            <a:r>
              <a:rPr lang="en-US" b="1" dirty="0" smtClean="0">
                <a:solidFill>
                  <a:schemeClr val="accent6"/>
                </a:solidFill>
                <a:cs typeface="Calibri" panose="020F0502020204030204" pitchFamily="34" charset="0"/>
              </a:rPr>
              <a:t>) | </a:t>
            </a:r>
            <a:r>
              <a:rPr lang="en-US" b="1" dirty="0">
                <a:solidFill>
                  <a:schemeClr val="accent6"/>
                </a:solidFill>
                <a:cs typeface="Calibri" panose="020F0502020204030204" pitchFamily="34" charset="0"/>
              </a:rPr>
              <a:t>International (</a:t>
            </a:r>
            <a:r>
              <a:rPr lang="en-US" b="1" dirty="0" smtClean="0">
                <a:solidFill>
                  <a:schemeClr val="accent6"/>
                </a:solidFill>
                <a:cs typeface="Calibri" panose="020F0502020204030204" pitchFamily="34" charset="0"/>
              </a:rPr>
              <a:t>EU)</a:t>
            </a:r>
          </a:p>
          <a:p>
            <a:r>
              <a:rPr lang="en-US" b="1" dirty="0" err="1" smtClean="0">
                <a:solidFill>
                  <a:schemeClr val="accent6"/>
                </a:solidFill>
                <a:cs typeface="Calibri" panose="020F0502020204030204" pitchFamily="34" charset="0"/>
              </a:rPr>
              <a:t>Confirmational</a:t>
            </a:r>
            <a:r>
              <a:rPr lang="en-US" b="1" dirty="0" smtClean="0">
                <a:solidFill>
                  <a:schemeClr val="accent6"/>
                </a:solidFill>
                <a:cs typeface="Calibri" panose="020F0502020204030204" pitchFamily="34" charset="0"/>
              </a:rPr>
              <a:t> Study </a:t>
            </a:r>
            <a:endParaRPr lang="en-US" b="1" dirty="0">
              <a:solidFill>
                <a:schemeClr val="accent6"/>
              </a:solidFill>
              <a:cs typeface="Calibri" panose="020F0502020204030204" pitchFamily="34" charset="0"/>
            </a:endParaRPr>
          </a:p>
          <a:p>
            <a:endParaRPr lang="en-US" b="1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89" y="4752644"/>
            <a:ext cx="4294987" cy="14717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118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212156" y="468189"/>
            <a:ext cx="8813030" cy="43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15" dirty="0">
                <a:cs typeface="Calibri" panose="020F0502020204030204" pitchFamily="34" charset="0"/>
              </a:rPr>
              <a:t>	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431579" y="1235526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12156" y="-25353"/>
            <a:ext cx="8869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3200" dirty="0" err="1">
                <a:solidFill>
                  <a:srgbClr val="C00000"/>
                </a:solidFill>
                <a:cs typeface="Calibri" panose="020F0502020204030204" pitchFamily="34" charset="0"/>
              </a:rPr>
              <a:t>penKid</a:t>
            </a:r>
            <a:r>
              <a:rPr lang="de-DE" sz="3200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de-DE" sz="3200" dirty="0" err="1" smtClean="0">
                <a:solidFill>
                  <a:srgbClr val="C00000"/>
                </a:solidFill>
                <a:cs typeface="Calibri" panose="020F0502020204030204" pitchFamily="34" charset="0"/>
              </a:rPr>
              <a:t>is</a:t>
            </a:r>
            <a:r>
              <a:rPr lang="de-DE" sz="3200" dirty="0" smtClean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de-DE" sz="3200" dirty="0" err="1">
                <a:solidFill>
                  <a:srgbClr val="C00000"/>
                </a:solidFill>
                <a:cs typeface="Calibri" panose="020F0502020204030204" pitchFamily="34" charset="0"/>
              </a:rPr>
              <a:t>strongly</a:t>
            </a:r>
            <a:r>
              <a:rPr lang="de-DE" sz="3200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de-DE" sz="3200" dirty="0" err="1">
                <a:solidFill>
                  <a:srgbClr val="C00000"/>
                </a:solidFill>
                <a:cs typeface="Calibri" panose="020F0502020204030204" pitchFamily="34" charset="0"/>
              </a:rPr>
              <a:t>related</a:t>
            </a:r>
            <a:r>
              <a:rPr lang="de-DE" sz="3200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de-DE" sz="3200" dirty="0" err="1">
                <a:solidFill>
                  <a:srgbClr val="C00000"/>
                </a:solidFill>
                <a:cs typeface="Calibri" panose="020F0502020204030204" pitchFamily="34" charset="0"/>
              </a:rPr>
              <a:t>to</a:t>
            </a:r>
            <a:r>
              <a:rPr lang="de-DE" sz="3200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de-DE" sz="3200" dirty="0" err="1">
                <a:solidFill>
                  <a:srgbClr val="C00000"/>
                </a:solidFill>
                <a:cs typeface="Calibri" panose="020F0502020204030204" pitchFamily="34" charset="0"/>
              </a:rPr>
              <a:t>kidney</a:t>
            </a:r>
            <a:r>
              <a:rPr lang="de-DE" sz="3200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de-DE" sz="3200" dirty="0" err="1">
                <a:solidFill>
                  <a:srgbClr val="C00000"/>
                </a:solidFill>
                <a:cs typeface="Calibri" panose="020F0502020204030204" pitchFamily="34" charset="0"/>
              </a:rPr>
              <a:t>dysfunction</a:t>
            </a:r>
            <a:r>
              <a:rPr lang="de-DE" sz="3200" dirty="0">
                <a:solidFill>
                  <a:srgbClr val="C00000"/>
                </a:solidFill>
                <a:cs typeface="Calibri" panose="020F0502020204030204" pitchFamily="34" charset="0"/>
              </a:rPr>
              <a:t> in ICU </a:t>
            </a:r>
            <a:r>
              <a:rPr lang="de-DE" sz="3200" dirty="0" err="1">
                <a:solidFill>
                  <a:srgbClr val="C00000"/>
                </a:solidFill>
                <a:cs typeface="Calibri" panose="020F0502020204030204" pitchFamily="34" charset="0"/>
              </a:rPr>
              <a:t>patients</a:t>
            </a:r>
            <a:r>
              <a:rPr lang="de-DE" sz="3200" dirty="0">
                <a:solidFill>
                  <a:srgbClr val="C00000"/>
                </a:solidFill>
                <a:cs typeface="Calibri" panose="020F0502020204030204" pitchFamily="34" charset="0"/>
              </a:rPr>
              <a:t> (FROG-ICU)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30" name="Gruppieren 1"/>
          <p:cNvGrpSpPr>
            <a:grpSpLocks/>
          </p:cNvGrpSpPr>
          <p:nvPr/>
        </p:nvGrpSpPr>
        <p:grpSpPr bwMode="auto">
          <a:xfrm>
            <a:off x="2308399" y="1929994"/>
            <a:ext cx="4175948" cy="3928689"/>
            <a:chOff x="898525" y="22683524"/>
            <a:chExt cx="7229475" cy="6863519"/>
          </a:xfrm>
        </p:grpSpPr>
        <p:pic>
          <p:nvPicPr>
            <p:cNvPr id="31" name="Picture 2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" y="22689043"/>
              <a:ext cx="722947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hteck 7"/>
            <p:cNvSpPr>
              <a:spLocks noChangeArrowheads="1"/>
            </p:cNvSpPr>
            <p:nvPr/>
          </p:nvSpPr>
          <p:spPr bwMode="auto">
            <a:xfrm>
              <a:off x="2857133" y="22683524"/>
              <a:ext cx="2090241" cy="75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altLang="de-DE" sz="2215" b="1" dirty="0">
                  <a:solidFill>
                    <a:srgbClr val="C00000"/>
                  </a:solidFill>
                </a:rPr>
                <a:t>r = ‒0.75</a:t>
              </a:r>
              <a:endParaRPr lang="de-DE" altLang="de-DE" sz="2215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Rechteck 12"/>
          <p:cNvSpPr/>
          <p:nvPr/>
        </p:nvSpPr>
        <p:spPr>
          <a:xfrm>
            <a:off x="359781" y="1160711"/>
            <a:ext cx="3600127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46" b="1" dirty="0">
                <a:cs typeface="Calibri" panose="020F0502020204030204" pitchFamily="34" charset="0"/>
              </a:rPr>
              <a:t>FROG-ICU </a:t>
            </a:r>
            <a:r>
              <a:rPr lang="en-US" sz="1846" b="1" dirty="0" smtClean="0">
                <a:cs typeface="Calibri" panose="020F0502020204030204" pitchFamily="34" charset="0"/>
              </a:rPr>
              <a:t>Study</a:t>
            </a:r>
          </a:p>
          <a:p>
            <a:r>
              <a:rPr lang="en-US" sz="1846" dirty="0" err="1" smtClean="0">
                <a:cs typeface="Calibri" panose="020F0502020204030204" pitchFamily="34" charset="0"/>
              </a:rPr>
              <a:t>Mebazaa</a:t>
            </a:r>
            <a:r>
              <a:rPr lang="en-US" sz="1846" dirty="0" smtClean="0">
                <a:cs typeface="Calibri" panose="020F0502020204030204" pitchFamily="34" charset="0"/>
              </a:rPr>
              <a:t> </a:t>
            </a:r>
            <a:r>
              <a:rPr lang="en-US" sz="1846" dirty="0">
                <a:cs typeface="Calibri" panose="020F0502020204030204" pitchFamily="34" charset="0"/>
              </a:rPr>
              <a:t>(FR)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19</a:t>
            </a:fld>
            <a:endParaRPr lang="de-DE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1154" y="6333977"/>
            <a:ext cx="5200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Mebazaa</a:t>
            </a: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et al. (2015) BMC </a:t>
            </a:r>
            <a:r>
              <a:rPr kumimoji="0" lang="de-DE" altLang="de-DE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Anesthesiology</a:t>
            </a:r>
            <a:r>
              <a:rPr lang="de-DE" altLang="de-DE" sz="900" dirty="0" smtClean="0"/>
              <a:t> </a:t>
            </a: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15:143.</a:t>
            </a:r>
            <a:r>
              <a:rPr lang="de-DE" altLang="de-DE" sz="900" dirty="0"/>
              <a:t> </a:t>
            </a:r>
            <a:endParaRPr lang="de-DE" altLang="de-DE" sz="9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900" dirty="0" smtClean="0"/>
              <a:t>Legrand </a:t>
            </a:r>
            <a:r>
              <a:rPr lang="de-DE" altLang="de-DE" sz="900" dirty="0"/>
              <a:t>et al. (2016) Poster AKI/CRRT </a:t>
            </a:r>
            <a:r>
              <a:rPr lang="de-DE" altLang="de-DE" sz="900" dirty="0" err="1"/>
              <a:t>congress</a:t>
            </a:r>
            <a:r>
              <a:rPr lang="de-DE" altLang="de-DE" sz="900" dirty="0"/>
              <a:t> 2016, San </a:t>
            </a:r>
            <a:r>
              <a:rPr lang="de-DE" altLang="de-DE" sz="900" dirty="0" smtClean="0"/>
              <a:t>Diego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38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9"/>
          <a:stretch/>
        </p:blipFill>
        <p:spPr>
          <a:xfrm>
            <a:off x="246806" y="1173345"/>
            <a:ext cx="8650387" cy="491523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" y="1079524"/>
            <a:ext cx="9144000" cy="5070423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17240" y="1548413"/>
            <a:ext cx="4964980" cy="480793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240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72340" y="2720660"/>
            <a:ext cx="3955355" cy="18789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00" indent="0">
              <a:spcBef>
                <a:spcPts val="1200"/>
              </a:spcBef>
              <a:buClr>
                <a:srgbClr val="4671AE"/>
              </a:buClr>
              <a:buNone/>
            </a:pPr>
            <a:r>
              <a:rPr lang="de-DE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sphingo</a:t>
            </a:r>
            <a:r>
              <a:rPr lang="de-DE" sz="2400" b="1" dirty="0" err="1" smtClean="0">
                <a:solidFill>
                  <a:srgbClr val="0055A4"/>
                </a:solidFill>
                <a:latin typeface="Calibri" panose="020F0502020204030204" pitchFamily="34" charset="0"/>
              </a:rPr>
              <a:t>test</a:t>
            </a:r>
            <a:r>
              <a:rPr lang="de-DE" sz="2400" b="1" dirty="0" smtClean="0">
                <a:solidFill>
                  <a:srgbClr val="0055A4"/>
                </a:solidFill>
                <a:latin typeface="Calibri" panose="020F0502020204030204" pitchFamily="34" charset="0"/>
              </a:rPr>
              <a:t>®</a:t>
            </a:r>
            <a:r>
              <a:rPr lang="de-DE" sz="2400" b="1" dirty="0" smtClean="0">
                <a:solidFill>
                  <a:srgbClr val="4671AE"/>
                </a:solidFill>
                <a:latin typeface="Calibri" panose="020F0502020204030204" pitchFamily="34" charset="0"/>
              </a:rPr>
              <a:t> </a:t>
            </a:r>
            <a:r>
              <a:rPr lang="de-DE" sz="2400" b="1" dirty="0" err="1" smtClean="0">
                <a:latin typeface="Calibri" panose="020F0502020204030204" pitchFamily="34" charset="0"/>
              </a:rPr>
              <a:t>penKid</a:t>
            </a:r>
            <a:r>
              <a:rPr lang="de-DE" sz="2400" b="1" dirty="0" smtClean="0">
                <a:solidFill>
                  <a:srgbClr val="4671AE"/>
                </a:solidFill>
                <a:latin typeface="Calibri" panose="020F0502020204030204" pitchFamily="34" charset="0"/>
              </a:rPr>
              <a:t/>
            </a:r>
            <a:br>
              <a:rPr lang="de-DE" sz="2400" b="1" dirty="0" smtClean="0">
                <a:solidFill>
                  <a:srgbClr val="4671AE"/>
                </a:solidFill>
                <a:latin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</a:rPr>
              <a:t>diagnosis &amp; prediction of acute kidney injury and monitoring the change of risk</a:t>
            </a:r>
          </a:p>
          <a:p>
            <a:pPr marL="54900" indent="0">
              <a:spcBef>
                <a:spcPts val="1200"/>
              </a:spcBef>
              <a:buClr>
                <a:srgbClr val="4671AE"/>
              </a:buClr>
              <a:buNone/>
            </a:pPr>
            <a:r>
              <a:rPr lang="de-DE" sz="24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sphingo</a:t>
            </a:r>
            <a:r>
              <a:rPr lang="de-DE" sz="2400" b="1" dirty="0" err="1">
                <a:solidFill>
                  <a:srgbClr val="0055A4"/>
                </a:solidFill>
                <a:latin typeface="Calibri" panose="020F0502020204030204" pitchFamily="34" charset="0"/>
              </a:rPr>
              <a:t>test</a:t>
            </a:r>
            <a:r>
              <a:rPr lang="de-DE" sz="2400" b="1" dirty="0">
                <a:solidFill>
                  <a:srgbClr val="0055A4"/>
                </a:solidFill>
                <a:latin typeface="Calibri" panose="020F0502020204030204" pitchFamily="34" charset="0"/>
              </a:rPr>
              <a:t>®</a:t>
            </a:r>
            <a:r>
              <a:rPr lang="de-DE" sz="2400" b="1" dirty="0">
                <a:solidFill>
                  <a:srgbClr val="4671AE"/>
                </a:solidFill>
                <a:latin typeface="Calibri" panose="020F0502020204030204" pitchFamily="34" charset="0"/>
              </a:rPr>
              <a:t> </a:t>
            </a:r>
            <a:r>
              <a:rPr lang="de-DE" sz="2400" b="1" dirty="0">
                <a:latin typeface="Calibri" panose="020F0502020204030204" pitchFamily="34" charset="0"/>
              </a:rPr>
              <a:t>bio-ADM</a:t>
            </a:r>
            <a:r>
              <a:rPr lang="de-DE" sz="2400" b="1" dirty="0">
                <a:solidFill>
                  <a:srgbClr val="4671AE"/>
                </a:solidFill>
                <a:latin typeface="Calibri" panose="020F0502020204030204" pitchFamily="34" charset="0"/>
              </a:rPr>
              <a:t/>
            </a:r>
            <a:br>
              <a:rPr lang="de-DE" sz="2400" b="1" dirty="0">
                <a:solidFill>
                  <a:srgbClr val="4671AE"/>
                </a:solidFill>
                <a:latin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</a:rPr>
              <a:t>prediction of septic shock &amp; </a:t>
            </a:r>
            <a:r>
              <a:rPr lang="en-US" sz="1400" dirty="0" smtClean="0">
                <a:latin typeface="Calibri" panose="020F0502020204030204" pitchFamily="34" charset="0"/>
              </a:rPr>
              <a:t>monitoring the change of risk of septic shock &amp; guidance </a:t>
            </a:r>
            <a:r>
              <a:rPr lang="en-US" sz="1400" dirty="0">
                <a:latin typeface="Calibri" panose="020F0502020204030204" pitchFamily="34" charset="0"/>
              </a:rPr>
              <a:t>of vasopressor therapy </a:t>
            </a:r>
          </a:p>
          <a:p>
            <a:pPr marL="54900" indent="0">
              <a:spcBef>
                <a:spcPts val="1200"/>
              </a:spcBef>
              <a:buClr>
                <a:srgbClr val="4671AE"/>
              </a:buClr>
              <a:buNone/>
            </a:pPr>
            <a:endParaRPr lang="de-DE" sz="2400" dirty="0" smtClean="0">
              <a:latin typeface="Calibri" panose="020F050202020403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17240" y="224167"/>
            <a:ext cx="8509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err="1" smtClean="0">
                <a:latin typeface="Calibri" panose="020F0502020204030204" pitchFamily="34" charset="0"/>
              </a:rPr>
              <a:t>sphingotec</a:t>
            </a:r>
            <a:r>
              <a:rPr lang="de-DE" sz="3200" dirty="0" smtClean="0">
                <a:latin typeface="Calibri" panose="020F0502020204030204" pitchFamily="34" charset="0"/>
              </a:rPr>
              <a:t> – Innovative Biomarkers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5352655" y="2695664"/>
            <a:ext cx="331970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4671AE"/>
              </a:buClr>
            </a:pPr>
            <a:r>
              <a:rPr lang="de-DE" sz="24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sphingo</a:t>
            </a:r>
            <a:r>
              <a:rPr lang="de-DE" sz="2400" b="1" dirty="0" err="1">
                <a:solidFill>
                  <a:srgbClr val="0055A4"/>
                </a:solidFill>
                <a:latin typeface="Calibri" panose="020F0502020204030204" pitchFamily="34" charset="0"/>
              </a:rPr>
              <a:t>test</a:t>
            </a:r>
            <a:r>
              <a:rPr lang="de-DE" sz="2400" b="1" dirty="0">
                <a:solidFill>
                  <a:srgbClr val="0055A4"/>
                </a:solidFill>
                <a:latin typeface="Calibri" panose="020F0502020204030204" pitchFamily="34" charset="0"/>
              </a:rPr>
              <a:t>®</a:t>
            </a:r>
            <a:r>
              <a:rPr lang="de-DE" sz="2400" b="1" dirty="0">
                <a:solidFill>
                  <a:srgbClr val="4671AE"/>
                </a:solidFill>
                <a:latin typeface="Calibri" panose="020F0502020204030204" pitchFamily="34" charset="0"/>
              </a:rPr>
              <a:t> </a:t>
            </a:r>
            <a:r>
              <a:rPr lang="de-DE" sz="2400" b="1" dirty="0">
                <a:latin typeface="Calibri" panose="020F0502020204030204" pitchFamily="34" charset="0"/>
              </a:rPr>
              <a:t>pro-NT</a:t>
            </a:r>
            <a:br>
              <a:rPr lang="de-DE" sz="2400" b="1" dirty="0">
                <a:latin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</a:rPr>
              <a:t>prediction of breast cancer </a:t>
            </a:r>
            <a:r>
              <a:rPr lang="en-US" sz="1400" dirty="0" smtClean="0">
                <a:latin typeface="Calibri" panose="020F0502020204030204" pitchFamily="34" charset="0"/>
              </a:rPr>
              <a:t>risk &amp; cardiovascular disease</a:t>
            </a:r>
            <a:endParaRPr lang="en-US" sz="14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rgbClr val="4671AE"/>
              </a:buClr>
            </a:pPr>
            <a:r>
              <a:rPr lang="en-US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sphingo</a:t>
            </a:r>
            <a:r>
              <a:rPr lang="en-US" sz="2400" b="1" dirty="0" err="1" smtClean="0">
                <a:solidFill>
                  <a:srgbClr val="0055A4"/>
                </a:solidFill>
                <a:latin typeface="Calibri" panose="020F0502020204030204" pitchFamily="34" charset="0"/>
              </a:rPr>
              <a:t>test</a:t>
            </a:r>
            <a:r>
              <a:rPr lang="en-US" sz="2400" b="1" dirty="0">
                <a:solidFill>
                  <a:srgbClr val="0055A4"/>
                </a:solidFill>
                <a:latin typeface="Calibri" panose="020F0502020204030204" pitchFamily="34" charset="0"/>
              </a:rPr>
              <a:t>® </a:t>
            </a:r>
            <a:r>
              <a:rPr lang="en-US" sz="2400" b="1" dirty="0" smtClean="0">
                <a:latin typeface="Calibri" panose="020F0502020204030204" pitchFamily="34" charset="0"/>
              </a:rPr>
              <a:t>pro-ENK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</a:rPr>
              <a:t>prediction of breast cancer </a:t>
            </a:r>
            <a:r>
              <a:rPr lang="en-US" sz="1400" dirty="0" smtClean="0">
                <a:latin typeface="Calibri" panose="020F0502020204030204" pitchFamily="34" charset="0"/>
              </a:rPr>
              <a:t>risk &amp; risk of chronic kidney disease</a:t>
            </a:r>
            <a:endParaRPr lang="en-US" sz="14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rgbClr val="4671AE"/>
              </a:buClr>
            </a:pPr>
            <a:r>
              <a:rPr lang="de-DE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sphingo</a:t>
            </a:r>
            <a:r>
              <a:rPr lang="de-DE" sz="2400" b="1" dirty="0" err="1" smtClean="0">
                <a:solidFill>
                  <a:srgbClr val="0055A4"/>
                </a:solidFill>
                <a:latin typeface="Calibri" panose="020F0502020204030204" pitchFamily="34" charset="0"/>
              </a:rPr>
              <a:t>test</a:t>
            </a:r>
            <a:r>
              <a:rPr lang="de-DE" sz="2400" b="1" dirty="0">
                <a:solidFill>
                  <a:srgbClr val="0055A4"/>
                </a:solidFill>
                <a:latin typeface="Calibri" panose="020F0502020204030204" pitchFamily="34" charset="0"/>
              </a:rPr>
              <a:t>®</a:t>
            </a:r>
            <a:r>
              <a:rPr lang="de-DE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vr-hGH</a:t>
            </a:r>
            <a:r>
              <a:rPr lang="en-US" sz="2400" b="1" dirty="0">
                <a:latin typeface="Calibri" panose="020F0502020204030204" pitchFamily="34" charset="0"/>
              </a:rPr>
              <a:t/>
            </a:r>
            <a:br>
              <a:rPr lang="en-US" sz="2400" b="1" dirty="0">
                <a:latin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</a:rPr>
              <a:t>prediction of cardiovascular risk</a:t>
            </a:r>
          </a:p>
          <a:p>
            <a:pPr>
              <a:spcBef>
                <a:spcPts val="600"/>
              </a:spcBef>
              <a:buClr>
                <a:srgbClr val="4671AE"/>
              </a:buClr>
            </a:pPr>
            <a:r>
              <a:rPr lang="de-DE" sz="24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sphingo</a:t>
            </a:r>
            <a:r>
              <a:rPr lang="de-DE" sz="2400" b="1" dirty="0" err="1">
                <a:solidFill>
                  <a:srgbClr val="0055A4"/>
                </a:solidFill>
                <a:latin typeface="Calibri" panose="020F0502020204030204" pitchFamily="34" charset="0"/>
              </a:rPr>
              <a:t>test</a:t>
            </a:r>
            <a:r>
              <a:rPr lang="de-DE" sz="2400" b="1" dirty="0">
                <a:solidFill>
                  <a:srgbClr val="0055A4"/>
                </a:solidFill>
                <a:latin typeface="Calibri" panose="020F0502020204030204" pitchFamily="34" charset="0"/>
              </a:rPr>
              <a:t>®</a:t>
            </a:r>
            <a:r>
              <a:rPr lang="de-DE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</a:rPr>
              <a:t>ApoE4</a:t>
            </a:r>
            <a:r>
              <a:rPr lang="en-US" sz="2400" b="1" dirty="0">
                <a:solidFill>
                  <a:srgbClr val="4671AE"/>
                </a:solidFill>
                <a:latin typeface="Calibri" panose="020F0502020204030204" pitchFamily="34" charset="0"/>
              </a:rPr>
              <a:t/>
            </a:r>
            <a:br>
              <a:rPr lang="en-US" sz="2400" b="1" dirty="0">
                <a:solidFill>
                  <a:srgbClr val="4671AE"/>
                </a:solidFill>
                <a:latin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</a:rPr>
              <a:t>prediction of Alzheimer's disease risk</a:t>
            </a:r>
            <a:endParaRPr 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542433" y="1548031"/>
            <a:ext cx="38852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err="1" smtClean="0">
                <a:latin typeface="Calibri" panose="020F0502020204030204" pitchFamily="34" charset="0"/>
              </a:rPr>
              <a:t>Acute</a:t>
            </a:r>
            <a:r>
              <a:rPr lang="de-DE" sz="2400" b="1" dirty="0" smtClean="0">
                <a:latin typeface="Calibri" panose="020F0502020204030204" pitchFamily="34" charset="0"/>
              </a:rPr>
              <a:t> Care Biomarker</a:t>
            </a:r>
          </a:p>
          <a:p>
            <a:r>
              <a:rPr lang="de-DE" dirty="0" err="1">
                <a:latin typeface="Calibri" panose="020F0502020204030204" pitchFamily="34" charset="0"/>
              </a:rPr>
              <a:t>I</a:t>
            </a:r>
            <a:r>
              <a:rPr lang="de-DE" dirty="0" err="1" smtClean="0">
                <a:latin typeface="Calibri" panose="020F0502020204030204" pitchFamily="34" charset="0"/>
              </a:rPr>
              <a:t>mprove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clinical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decision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making</a:t>
            </a:r>
            <a:r>
              <a:rPr lang="de-DE" dirty="0" smtClean="0">
                <a:latin typeface="Calibri" panose="020F0502020204030204" pitchFamily="34" charset="0"/>
              </a:rPr>
              <a:t> in </a:t>
            </a:r>
            <a:r>
              <a:rPr lang="de-DE" dirty="0" err="1" smtClean="0">
                <a:latin typeface="Calibri" panose="020F0502020204030204" pitchFamily="34" charset="0"/>
              </a:rPr>
              <a:t>acute</a:t>
            </a:r>
            <a:r>
              <a:rPr lang="de-DE" dirty="0" smtClean="0">
                <a:latin typeface="Calibri" panose="020F0502020204030204" pitchFamily="34" charset="0"/>
              </a:rPr>
              <a:t> care </a:t>
            </a:r>
            <a:r>
              <a:rPr lang="de-DE" dirty="0" err="1" smtClean="0">
                <a:latin typeface="Calibri" panose="020F0502020204030204" pitchFamily="34" charset="0"/>
              </a:rPr>
              <a:t>environments</a:t>
            </a:r>
            <a:endParaRPr lang="de-DE" dirty="0" smtClean="0">
              <a:latin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352653" y="1494460"/>
            <a:ext cx="37433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latin typeface="Calibri" panose="020F0502020204030204" pitchFamily="34" charset="0"/>
              </a:rPr>
              <a:t>„</a:t>
            </a:r>
            <a:r>
              <a:rPr lang="de-DE" sz="2400" b="1" dirty="0" err="1" smtClean="0">
                <a:latin typeface="Calibri" panose="020F0502020204030204" pitchFamily="34" charset="0"/>
              </a:rPr>
              <a:t>Medicine</a:t>
            </a:r>
            <a:r>
              <a:rPr lang="de-DE" sz="2400" b="1" dirty="0" smtClean="0">
                <a:latin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</a:rPr>
              <a:t>of</a:t>
            </a:r>
            <a:r>
              <a:rPr lang="de-DE" sz="2400" b="1" dirty="0">
                <a:latin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</a:rPr>
              <a:t>the</a:t>
            </a:r>
            <a:r>
              <a:rPr lang="de-DE" sz="2400" b="1" dirty="0">
                <a:latin typeface="Calibri" panose="020F0502020204030204" pitchFamily="34" charset="0"/>
              </a:rPr>
              <a:t> </a:t>
            </a:r>
            <a:r>
              <a:rPr lang="de-DE" sz="2400" b="1" dirty="0" err="1" smtClean="0">
                <a:latin typeface="Calibri" panose="020F0502020204030204" pitchFamily="34" charset="0"/>
              </a:rPr>
              <a:t>future</a:t>
            </a:r>
            <a:r>
              <a:rPr lang="de-DE" sz="2400" b="1" dirty="0" smtClean="0">
                <a:latin typeface="Calibri" panose="020F0502020204030204" pitchFamily="34" charset="0"/>
              </a:rPr>
              <a:t>“</a:t>
            </a:r>
          </a:p>
          <a:p>
            <a:r>
              <a:rPr lang="de-DE" dirty="0" err="1" smtClean="0">
                <a:latin typeface="Calibri" panose="020F0502020204030204" pitchFamily="34" charset="0"/>
              </a:rPr>
              <a:t>Prediction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health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risks</a:t>
            </a:r>
            <a:r>
              <a:rPr lang="de-DE" dirty="0" smtClean="0">
                <a:latin typeface="Calibri" panose="020F0502020204030204" pitchFamily="34" charset="0"/>
              </a:rPr>
              <a:t> in </a:t>
            </a:r>
            <a:r>
              <a:rPr lang="de-DE" dirty="0" err="1" smtClean="0">
                <a:latin typeface="Calibri" panose="020F0502020204030204" pitchFamily="34" charset="0"/>
              </a:rPr>
              <a:t>the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general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population</a:t>
            </a:r>
            <a:endParaRPr lang="de-DE" dirty="0" smtClean="0">
              <a:latin typeface="Calibri" panose="020F0502020204030204" pitchFamily="34" charset="0"/>
            </a:endParaRPr>
          </a:p>
          <a:p>
            <a:endParaRPr lang="de-DE" b="1" dirty="0" smtClean="0">
              <a:latin typeface="Calibri" panose="020F0502020204030204" pitchFamily="34" charset="0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29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" r="2865"/>
          <a:stretch/>
        </p:blipFill>
        <p:spPr bwMode="auto">
          <a:xfrm>
            <a:off x="4537204" y="2025146"/>
            <a:ext cx="4256775" cy="358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6533235" y="2134167"/>
            <a:ext cx="664474" cy="188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 b="1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431579" y="1235526"/>
            <a:ext cx="1728265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06502" y="-5843"/>
            <a:ext cx="8527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 err="1">
                <a:solidFill>
                  <a:srgbClr val="C00000"/>
                </a:solidFill>
              </a:rPr>
              <a:t>penKid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level </a:t>
            </a:r>
            <a:r>
              <a:rPr lang="en-US" sz="3200" dirty="0">
                <a:solidFill>
                  <a:srgbClr val="C00000"/>
                </a:solidFill>
              </a:rPr>
              <a:t>predicts </a:t>
            </a:r>
            <a:r>
              <a:rPr lang="en-US" sz="3200" dirty="0" smtClean="0">
                <a:solidFill>
                  <a:srgbClr val="C00000"/>
                </a:solidFill>
              </a:rPr>
              <a:t>severity of acute </a:t>
            </a:r>
            <a:r>
              <a:rPr lang="en-US" sz="3200" dirty="0">
                <a:solidFill>
                  <a:srgbClr val="C00000"/>
                </a:solidFill>
              </a:rPr>
              <a:t>kidney injury </a:t>
            </a:r>
            <a:r>
              <a:rPr lang="en-US" sz="3200" dirty="0" smtClean="0">
                <a:solidFill>
                  <a:srgbClr val="C00000"/>
                </a:solidFill>
              </a:rPr>
              <a:t>in </a:t>
            </a:r>
            <a:r>
              <a:rPr lang="en-US" sz="3200" dirty="0">
                <a:solidFill>
                  <a:srgbClr val="C00000"/>
                </a:solidFill>
              </a:rPr>
              <a:t>ICU </a:t>
            </a:r>
            <a:r>
              <a:rPr lang="en-US" sz="3200" dirty="0" smtClean="0">
                <a:solidFill>
                  <a:srgbClr val="C00000"/>
                </a:solidFill>
              </a:rPr>
              <a:t>patients (FROG-ICU)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 rot="16200000">
            <a:off x="3580227" y="3605786"/>
            <a:ext cx="1582484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2" dirty="0" err="1">
                <a:latin typeface="Calibri" panose="020F0502020204030204" pitchFamily="34" charset="0"/>
                <a:cs typeface="Calibri" panose="020F0502020204030204" pitchFamily="34" charset="0"/>
              </a:rPr>
              <a:t>penKid</a:t>
            </a:r>
            <a:r>
              <a:rPr lang="en-US" sz="1662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n-US" sz="1662" dirty="0" err="1">
                <a:latin typeface="Calibri" panose="020F0502020204030204" pitchFamily="34" charset="0"/>
                <a:cs typeface="Calibri" panose="020F0502020204030204" pitchFamily="34" charset="0"/>
              </a:rPr>
              <a:t>pmol</a:t>
            </a:r>
            <a:r>
              <a:rPr lang="en-US" sz="1662" dirty="0">
                <a:latin typeface="Calibri" panose="020F0502020204030204" pitchFamily="34" charset="0"/>
                <a:cs typeface="Calibri" panose="020F0502020204030204" pitchFamily="34" charset="0"/>
              </a:rPr>
              <a:t>/L]</a:t>
            </a:r>
            <a:endParaRPr lang="de-DE" sz="1662" dirty="0"/>
          </a:p>
        </p:txBody>
      </p:sp>
      <p:sp>
        <p:nvSpPr>
          <p:cNvPr id="60" name="Rechteck 59"/>
          <p:cNvSpPr/>
          <p:nvPr/>
        </p:nvSpPr>
        <p:spPr bwMode="auto">
          <a:xfrm>
            <a:off x="4882330" y="4079146"/>
            <a:ext cx="3954462" cy="72244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cxnSp>
        <p:nvCxnSpPr>
          <p:cNvPr id="61" name="Gerade Verbindung 14"/>
          <p:cNvCxnSpPr/>
          <p:nvPr/>
        </p:nvCxnSpPr>
        <p:spPr bwMode="auto">
          <a:xfrm>
            <a:off x="4873106" y="4069604"/>
            <a:ext cx="398473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15"/>
          <p:cNvCxnSpPr/>
          <p:nvPr/>
        </p:nvCxnSpPr>
        <p:spPr bwMode="auto">
          <a:xfrm>
            <a:off x="4882330" y="4801585"/>
            <a:ext cx="397450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6971960" y="5016801"/>
            <a:ext cx="728084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92" dirty="0">
                <a:latin typeface="Calibri" panose="020F0502020204030204" pitchFamily="34" charset="0"/>
              </a:rPr>
              <a:t>p&lt;0.001</a:t>
            </a:r>
            <a:endParaRPr lang="de-DE" sz="1292" dirty="0">
              <a:latin typeface="Calibri" panose="020F0502020204030204" pitchFamily="34" charset="0"/>
            </a:endParaRPr>
          </a:p>
        </p:txBody>
      </p:sp>
      <p:sp>
        <p:nvSpPr>
          <p:cNvPr id="79" name="Rechteck 78"/>
          <p:cNvSpPr/>
          <p:nvPr/>
        </p:nvSpPr>
        <p:spPr>
          <a:xfrm>
            <a:off x="5339926" y="5548929"/>
            <a:ext cx="3634868" cy="34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2" b="1" dirty="0">
                <a:latin typeface="Calibri" panose="020F0502020204030204" pitchFamily="34" charset="0"/>
                <a:cs typeface="Calibri" panose="020F0502020204030204" pitchFamily="34" charset="0"/>
              </a:rPr>
              <a:t>0                 R                 I                 </a:t>
            </a:r>
            <a:r>
              <a:rPr lang="en-US" sz="1662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  <a:endParaRPr lang="de-DE" sz="1662" b="1" dirty="0"/>
          </a:p>
        </p:txBody>
      </p:sp>
      <p:sp>
        <p:nvSpPr>
          <p:cNvPr id="84" name="Rechteck 83"/>
          <p:cNvSpPr/>
          <p:nvPr/>
        </p:nvSpPr>
        <p:spPr>
          <a:xfrm>
            <a:off x="7544808" y="4444809"/>
            <a:ext cx="1342291" cy="3481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62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normal range</a:t>
            </a:r>
          </a:p>
        </p:txBody>
      </p:sp>
      <p:sp>
        <p:nvSpPr>
          <p:cNvPr id="85" name="Rechteck 84"/>
          <p:cNvSpPr/>
          <p:nvPr/>
        </p:nvSpPr>
        <p:spPr>
          <a:xfrm>
            <a:off x="5233171" y="1572416"/>
            <a:ext cx="3272819" cy="774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15" dirty="0" smtClean="0"/>
              <a:t>AKI severity (RIFLE criteria)</a:t>
            </a:r>
          </a:p>
          <a:p>
            <a:endParaRPr lang="de-DE" sz="2215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20</a:t>
            </a:fld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359781" y="1160711"/>
            <a:ext cx="3600127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46" b="1" dirty="0">
                <a:cs typeface="Calibri" panose="020F0502020204030204" pitchFamily="34" charset="0"/>
              </a:rPr>
              <a:t>FROG-ICU </a:t>
            </a:r>
            <a:r>
              <a:rPr lang="en-US" sz="1846" b="1" dirty="0" smtClean="0">
                <a:cs typeface="Calibri" panose="020F0502020204030204" pitchFamily="34" charset="0"/>
              </a:rPr>
              <a:t>Study</a:t>
            </a:r>
          </a:p>
          <a:p>
            <a:r>
              <a:rPr lang="en-US" sz="1846" dirty="0" err="1" smtClean="0">
                <a:cs typeface="Calibri" panose="020F0502020204030204" pitchFamily="34" charset="0"/>
              </a:rPr>
              <a:t>Mebazaa</a:t>
            </a:r>
            <a:r>
              <a:rPr lang="en-US" sz="1846" dirty="0" smtClean="0">
                <a:cs typeface="Calibri" panose="020F0502020204030204" pitchFamily="34" charset="0"/>
              </a:rPr>
              <a:t> </a:t>
            </a:r>
            <a:r>
              <a:rPr lang="en-US" sz="1846" dirty="0">
                <a:cs typeface="Calibri" panose="020F0502020204030204" pitchFamily="34" charset="0"/>
              </a:rPr>
              <a:t>(FR) </a:t>
            </a:r>
          </a:p>
        </p:txBody>
      </p:sp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40" y="1951831"/>
            <a:ext cx="3930239" cy="393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1241636" y="2405076"/>
            <a:ext cx="1154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</a:rPr>
              <a:t>AUC 0.81</a:t>
            </a:r>
            <a:endParaRPr lang="de-DE" sz="2000" b="1" dirty="0">
              <a:solidFill>
                <a:srgbClr val="C0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006877" y="4625265"/>
            <a:ext cx="728084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90" dirty="0"/>
              <a:t>p&lt;0.001</a:t>
            </a:r>
            <a:endParaRPr lang="de-DE" sz="1290" dirty="0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21154" y="6333977"/>
            <a:ext cx="5200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Mebazaa</a:t>
            </a: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et al. (2015) BMC </a:t>
            </a:r>
            <a:r>
              <a:rPr kumimoji="0" lang="de-DE" altLang="de-DE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Anesthesiology</a:t>
            </a:r>
            <a:r>
              <a:rPr lang="de-DE" altLang="de-DE" sz="900" dirty="0" smtClean="0"/>
              <a:t> </a:t>
            </a: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15:143.</a:t>
            </a:r>
            <a:r>
              <a:rPr lang="de-DE" altLang="de-DE" sz="900" dirty="0"/>
              <a:t> </a:t>
            </a:r>
            <a:endParaRPr lang="de-DE" altLang="de-DE" sz="9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900" dirty="0" smtClean="0"/>
              <a:t>Legrand </a:t>
            </a:r>
            <a:r>
              <a:rPr lang="de-DE" altLang="de-DE" sz="900" dirty="0"/>
              <a:t>et al. (2016) Poster AKI/CRRT </a:t>
            </a:r>
            <a:r>
              <a:rPr lang="de-DE" altLang="de-DE" sz="900" dirty="0" err="1"/>
              <a:t>congress</a:t>
            </a:r>
            <a:r>
              <a:rPr lang="de-DE" altLang="de-DE" sz="900" dirty="0"/>
              <a:t> 2016, San </a:t>
            </a:r>
            <a:r>
              <a:rPr lang="de-DE" altLang="de-DE" sz="900" dirty="0" smtClean="0"/>
              <a:t>Diego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88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3"/>
          <p:cNvPicPr>
            <a:picLocks noChangeAspect="1"/>
          </p:cNvPicPr>
          <p:nvPr/>
        </p:nvPicPr>
        <p:blipFill rotWithShape="1">
          <a:blip r:embed="rId3">
            <a:lum bright="-40000" contrast="-40000"/>
          </a:blip>
          <a:srcRect l="-81" t="53427" r="66817" b="-126"/>
          <a:stretch/>
        </p:blipFill>
        <p:spPr>
          <a:xfrm>
            <a:off x="1815623" y="2320433"/>
            <a:ext cx="4142420" cy="3733304"/>
          </a:xfrm>
          <a:prstGeom prst="rect">
            <a:avLst/>
          </a:prstGeom>
        </p:spPr>
      </p:pic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431579" y="1235526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15040" y="-36954"/>
            <a:ext cx="851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 err="1" smtClean="0">
                <a:solidFill>
                  <a:srgbClr val="C00000"/>
                </a:solidFill>
              </a:rPr>
              <a:t>penKid</a:t>
            </a:r>
            <a:r>
              <a:rPr lang="en-US" sz="3200" dirty="0" smtClean="0">
                <a:solidFill>
                  <a:srgbClr val="C00000"/>
                </a:solidFill>
              </a:rPr>
              <a:t> supports discharge decision by predicting post-ICU </a:t>
            </a:r>
            <a:r>
              <a:rPr lang="en-US" sz="3200" dirty="0">
                <a:solidFill>
                  <a:srgbClr val="C00000"/>
                </a:solidFill>
              </a:rPr>
              <a:t>mortality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2188483" y="1899699"/>
            <a:ext cx="3857851" cy="4331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215" dirty="0" err="1"/>
              <a:t>Quartiles</a:t>
            </a:r>
            <a:r>
              <a:rPr lang="de-DE" sz="2215" dirty="0"/>
              <a:t> </a:t>
            </a:r>
            <a:r>
              <a:rPr lang="de-DE" sz="2215" dirty="0" err="1"/>
              <a:t>of</a:t>
            </a:r>
            <a:r>
              <a:rPr lang="de-DE" sz="2215" dirty="0"/>
              <a:t> </a:t>
            </a:r>
            <a:r>
              <a:rPr lang="de-DE" sz="2215" dirty="0" err="1"/>
              <a:t>penKid</a:t>
            </a:r>
            <a:r>
              <a:rPr lang="de-DE" sz="2215" dirty="0"/>
              <a:t> at </a:t>
            </a:r>
            <a:r>
              <a:rPr lang="de-DE" sz="2215" dirty="0" err="1"/>
              <a:t>discharge</a:t>
            </a:r>
            <a:endParaRPr lang="de-DE" sz="2215" dirty="0"/>
          </a:p>
        </p:txBody>
      </p:sp>
      <p:sp>
        <p:nvSpPr>
          <p:cNvPr id="11" name="Rechteck 10"/>
          <p:cNvSpPr/>
          <p:nvPr/>
        </p:nvSpPr>
        <p:spPr>
          <a:xfrm rot="16200000">
            <a:off x="1102768" y="3695752"/>
            <a:ext cx="1795043" cy="37638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846" dirty="0">
                <a:latin typeface="Calibri" panose="020F0502020204030204" pitchFamily="34" charset="0"/>
                <a:cs typeface="Calibri" panose="020F0502020204030204" pitchFamily="34" charset="0"/>
              </a:rPr>
              <a:t>Post-ICU survival</a:t>
            </a:r>
            <a:endParaRPr lang="de-DE" sz="1846" dirty="0"/>
          </a:p>
        </p:txBody>
      </p:sp>
      <p:sp>
        <p:nvSpPr>
          <p:cNvPr id="12" name="Rechteck 11"/>
          <p:cNvSpPr/>
          <p:nvPr/>
        </p:nvSpPr>
        <p:spPr>
          <a:xfrm>
            <a:off x="3495532" y="5636237"/>
            <a:ext cx="1290546" cy="37638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846" dirty="0">
                <a:latin typeface="Calibri" panose="020F0502020204030204" pitchFamily="34" charset="0"/>
                <a:cs typeface="Calibri" panose="020F0502020204030204" pitchFamily="34" charset="0"/>
              </a:rPr>
              <a:t>Time (days)</a:t>
            </a:r>
            <a:endParaRPr lang="de-DE" sz="1846" dirty="0"/>
          </a:p>
        </p:txBody>
      </p:sp>
      <p:sp>
        <p:nvSpPr>
          <p:cNvPr id="14" name="Rechteck 13"/>
          <p:cNvSpPr/>
          <p:nvPr/>
        </p:nvSpPr>
        <p:spPr>
          <a:xfrm>
            <a:off x="5692930" y="2840848"/>
            <a:ext cx="2642951" cy="66043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de-DE" sz="1846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Death (1 </a:t>
            </a:r>
            <a:r>
              <a:rPr lang="de-DE" sz="1846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de-DE" sz="1846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de-DE" sz="1846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r>
              <a:rPr lang="de-DE" sz="1846" b="1" baseline="-25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Q4/Q1</a:t>
            </a:r>
            <a:r>
              <a:rPr lang="de-DE" sz="1846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846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4.3 </a:t>
            </a:r>
          </a:p>
        </p:txBody>
      </p:sp>
      <p:sp>
        <p:nvSpPr>
          <p:cNvPr id="15" name="Rechteck 14"/>
          <p:cNvSpPr/>
          <p:nvPr/>
        </p:nvSpPr>
        <p:spPr>
          <a:xfrm>
            <a:off x="4257062" y="5046356"/>
            <a:ext cx="1976008" cy="3196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de-DE" sz="1477" dirty="0">
                <a:latin typeface="Calibri" panose="020F0502020204030204" pitchFamily="34" charset="0"/>
                <a:cs typeface="Calibri" panose="020F0502020204030204" pitchFamily="34" charset="0"/>
              </a:rPr>
              <a:t>p &lt; 0.0001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21</a:t>
            </a:fld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359781" y="1160711"/>
            <a:ext cx="3600127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46" b="1" dirty="0">
                <a:cs typeface="Calibri" panose="020F0502020204030204" pitchFamily="34" charset="0"/>
              </a:rPr>
              <a:t>FROG-ICU </a:t>
            </a:r>
            <a:r>
              <a:rPr lang="en-US" sz="1846" b="1" dirty="0" smtClean="0">
                <a:cs typeface="Calibri" panose="020F0502020204030204" pitchFamily="34" charset="0"/>
              </a:rPr>
              <a:t>Study</a:t>
            </a:r>
          </a:p>
          <a:p>
            <a:r>
              <a:rPr lang="en-US" sz="1846" dirty="0" err="1" smtClean="0">
                <a:cs typeface="Calibri" panose="020F0502020204030204" pitchFamily="34" charset="0"/>
              </a:rPr>
              <a:t>Mebazaa</a:t>
            </a:r>
            <a:r>
              <a:rPr lang="en-US" sz="1846" dirty="0" smtClean="0">
                <a:cs typeface="Calibri" panose="020F0502020204030204" pitchFamily="34" charset="0"/>
              </a:rPr>
              <a:t> </a:t>
            </a:r>
            <a:r>
              <a:rPr lang="en-US" sz="1846" dirty="0">
                <a:cs typeface="Calibri" panose="020F0502020204030204" pitchFamily="34" charset="0"/>
              </a:rPr>
              <a:t>(FR) 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348" y="1235526"/>
            <a:ext cx="3236306" cy="977634"/>
          </a:xfrm>
          <a:prstGeom prst="rect">
            <a:avLst/>
          </a:prstGeom>
        </p:spPr>
      </p:pic>
      <p:sp>
        <p:nvSpPr>
          <p:cNvPr id="19" name="CasellaDiTesto 8"/>
          <p:cNvSpPr txBox="1"/>
          <p:nvPr/>
        </p:nvSpPr>
        <p:spPr>
          <a:xfrm>
            <a:off x="5654300" y="2864688"/>
            <a:ext cx="43794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2" b="1" dirty="0"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20" name="CasellaDiTesto 9"/>
          <p:cNvSpPr txBox="1"/>
          <p:nvPr/>
        </p:nvSpPr>
        <p:spPr>
          <a:xfrm>
            <a:off x="5654300" y="3354144"/>
            <a:ext cx="43794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2" b="1" dirty="0"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21" name="CasellaDiTesto 10"/>
          <p:cNvSpPr txBox="1"/>
          <p:nvPr/>
        </p:nvSpPr>
        <p:spPr>
          <a:xfrm>
            <a:off x="5654300" y="3632912"/>
            <a:ext cx="43794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2" b="1" dirty="0"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22" name="CasellaDiTesto 11"/>
          <p:cNvSpPr txBox="1"/>
          <p:nvPr/>
        </p:nvSpPr>
        <p:spPr>
          <a:xfrm>
            <a:off x="5654300" y="4453762"/>
            <a:ext cx="43794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2" b="1" dirty="0"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23" name="Rechteck 22"/>
          <p:cNvSpPr/>
          <p:nvPr/>
        </p:nvSpPr>
        <p:spPr>
          <a:xfrm>
            <a:off x="2543844" y="4498912"/>
            <a:ext cx="1252704" cy="830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21154" y="6333977"/>
            <a:ext cx="5200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Mebazaa</a:t>
            </a: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et al. (2015) BMC </a:t>
            </a:r>
            <a:r>
              <a:rPr kumimoji="0" lang="de-DE" altLang="de-DE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Anesthesiology</a:t>
            </a:r>
            <a:r>
              <a:rPr lang="de-DE" altLang="de-DE" sz="900" dirty="0" smtClean="0"/>
              <a:t> </a:t>
            </a: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15:143.</a:t>
            </a:r>
            <a:r>
              <a:rPr lang="de-DE" altLang="de-DE" sz="900" dirty="0"/>
              <a:t> </a:t>
            </a:r>
            <a:endParaRPr lang="de-DE" altLang="de-DE" sz="9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900" dirty="0" smtClean="0"/>
              <a:t>Legrand </a:t>
            </a:r>
            <a:r>
              <a:rPr lang="de-DE" altLang="de-DE" sz="900" dirty="0"/>
              <a:t>et al. (2016) Poster AKI/CRRT </a:t>
            </a:r>
            <a:r>
              <a:rPr lang="de-DE" altLang="de-DE" sz="900" dirty="0" err="1"/>
              <a:t>congress</a:t>
            </a:r>
            <a:r>
              <a:rPr lang="de-DE" altLang="de-DE" sz="900" dirty="0"/>
              <a:t> 2016, San </a:t>
            </a:r>
            <a:r>
              <a:rPr lang="de-DE" altLang="de-DE" sz="900" dirty="0" smtClean="0"/>
              <a:t>Diego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57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16001" r="1137"/>
          <a:stretch/>
        </p:blipFill>
        <p:spPr bwMode="auto">
          <a:xfrm>
            <a:off x="5335577" y="4807006"/>
            <a:ext cx="3771901" cy="191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5293310" y="4560403"/>
            <a:ext cx="3814168" cy="71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73315" y="1192905"/>
            <a:ext cx="6919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cs typeface="Calibri" panose="020F0502020204030204" pitchFamily="34" charset="0"/>
              </a:rPr>
              <a:t>ALBIOS</a:t>
            </a:r>
            <a:endParaRPr lang="en-US" sz="2000" b="1" dirty="0"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Gattinoni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(IT) </a:t>
            </a:r>
          </a:p>
          <a:p>
            <a:r>
              <a:rPr lang="en-US" dirty="0" smtClean="0">
                <a:cs typeface="Calibri" panose="020F0502020204030204" pitchFamily="34" charset="0"/>
              </a:rPr>
              <a:t>n = 956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0" name="Textfeld 3"/>
          <p:cNvSpPr txBox="1">
            <a:spLocks noChangeArrowheads="1"/>
          </p:cNvSpPr>
          <p:nvPr/>
        </p:nvSpPr>
        <p:spPr bwMode="auto">
          <a:xfrm>
            <a:off x="343304" y="2893655"/>
            <a:ext cx="47677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Multicenter</a:t>
            </a:r>
            <a:r>
              <a:rPr lang="en-US" dirty="0">
                <a:latin typeface="Calibri" panose="020F0502020204030204" pitchFamily="34" charset="0"/>
              </a:rPr>
              <a:t>, open-label, randomized </a:t>
            </a:r>
            <a:r>
              <a:rPr lang="en-US" dirty="0" smtClean="0">
                <a:latin typeface="Calibri" panose="020F0502020204030204" pitchFamily="34" charset="0"/>
              </a:rPr>
              <a:t>trial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Patients </a:t>
            </a:r>
            <a:r>
              <a:rPr lang="en-US" dirty="0">
                <a:latin typeface="Calibri" panose="020F0502020204030204" pitchFamily="34" charset="0"/>
              </a:rPr>
              <a:t>with severe sepsis or septic </a:t>
            </a:r>
            <a:r>
              <a:rPr lang="en-US" dirty="0" smtClean="0">
                <a:latin typeface="Calibri" panose="020F0502020204030204" pitchFamily="34" charset="0"/>
              </a:rPr>
              <a:t>shock enrolled between 2008-2012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follow-up</a:t>
            </a:r>
            <a:r>
              <a:rPr lang="en-US" dirty="0">
                <a:latin typeface="Calibri" panose="020F0502020204030204" pitchFamily="34" charset="0"/>
              </a:rPr>
              <a:t>: 90 </a:t>
            </a:r>
            <a:r>
              <a:rPr lang="en-US" dirty="0" smtClean="0">
                <a:latin typeface="Calibri" panose="020F0502020204030204" pitchFamily="34" charset="0"/>
              </a:rPr>
              <a:t>days</a:t>
            </a: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20</a:t>
            </a:r>
            <a:r>
              <a:rPr lang="en-US" dirty="0">
                <a:latin typeface="Calibri" panose="020F0502020204030204" pitchFamily="34" charset="0"/>
              </a:rPr>
              <a:t>% albumin vs. </a:t>
            </a:r>
            <a:r>
              <a:rPr lang="en-US" dirty="0" smtClean="0">
                <a:latin typeface="Calibri" panose="020F0502020204030204" pitchFamily="34" charset="0"/>
              </a:rPr>
              <a:t>crystalloid: no </a:t>
            </a:r>
            <a:r>
              <a:rPr lang="en-US" dirty="0">
                <a:latin typeface="Calibri" panose="020F0502020204030204" pitchFamily="34" charset="0"/>
              </a:rPr>
              <a:t>significant difference for 28 d and 90 d </a:t>
            </a:r>
            <a:r>
              <a:rPr lang="en-US" dirty="0" smtClean="0">
                <a:latin typeface="Calibri" panose="020F0502020204030204" pitchFamily="34" charset="0"/>
              </a:rPr>
              <a:t>survival</a:t>
            </a:r>
            <a:r>
              <a:rPr lang="en-US" sz="2400" dirty="0">
                <a:latin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</a:rPr>
            </a:b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4" descr="ALBIOS_1.tif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65100" y="1395804"/>
            <a:ext cx="2180575" cy="80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373315" y="262839"/>
            <a:ext cx="817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335AB9"/>
                </a:solidFill>
                <a:cs typeface="Calibri" panose="020F0502020204030204" pitchFamily="34" charset="0"/>
              </a:rPr>
              <a:t>Alb</a:t>
            </a:r>
            <a:r>
              <a:rPr lang="en-US" sz="3200" b="1" dirty="0">
                <a:cs typeface="Calibri" panose="020F0502020204030204" pitchFamily="34" charset="0"/>
              </a:rPr>
              <a:t>umin </a:t>
            </a:r>
            <a:r>
              <a:rPr lang="en-US" sz="3200" b="1" u="sng" dirty="0">
                <a:solidFill>
                  <a:srgbClr val="335AB9"/>
                </a:solidFill>
                <a:cs typeface="Calibri" panose="020F0502020204030204" pitchFamily="34" charset="0"/>
              </a:rPr>
              <a:t>I</a:t>
            </a:r>
            <a:r>
              <a:rPr lang="en-US" sz="3200" b="1" dirty="0">
                <a:cs typeface="Calibri" panose="020F0502020204030204" pitchFamily="34" charset="0"/>
              </a:rPr>
              <a:t>talian </a:t>
            </a:r>
            <a:r>
              <a:rPr lang="en-US" sz="3200" b="1" u="sng" dirty="0">
                <a:solidFill>
                  <a:srgbClr val="335AB9"/>
                </a:solidFill>
                <a:cs typeface="Calibri" panose="020F0502020204030204" pitchFamily="34" charset="0"/>
              </a:rPr>
              <a:t>O</a:t>
            </a:r>
            <a:r>
              <a:rPr lang="en-US" sz="3200" b="1" dirty="0">
                <a:cs typeface="Calibri" panose="020F0502020204030204" pitchFamily="34" charset="0"/>
              </a:rPr>
              <a:t>utcome </a:t>
            </a:r>
            <a:r>
              <a:rPr lang="en-US" sz="3200" b="1" u="sng" dirty="0">
                <a:solidFill>
                  <a:srgbClr val="335AB9"/>
                </a:solidFill>
                <a:cs typeface="Calibri" panose="020F0502020204030204" pitchFamily="34" charset="0"/>
              </a:rPr>
              <a:t>S</a:t>
            </a:r>
            <a:r>
              <a:rPr lang="en-US" sz="3200" b="1" dirty="0">
                <a:cs typeface="Calibri" panose="020F0502020204030204" pitchFamily="34" charset="0"/>
              </a:rPr>
              <a:t>epsis (ALBIOS) study</a:t>
            </a:r>
          </a:p>
        </p:txBody>
      </p:sp>
      <p:sp>
        <p:nvSpPr>
          <p:cNvPr id="2" name="Rechteck 1"/>
          <p:cNvSpPr/>
          <p:nvPr/>
        </p:nvSpPr>
        <p:spPr>
          <a:xfrm>
            <a:off x="373315" y="2183473"/>
            <a:ext cx="4465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5C7BC7"/>
                </a:solidFill>
                <a:cs typeface="Calibri" panose="020F0502020204030204" pitchFamily="34" charset="0"/>
              </a:rPr>
              <a:t>Multicenter (</a:t>
            </a:r>
            <a:r>
              <a:rPr lang="en-US" b="1" dirty="0" smtClean="0">
                <a:solidFill>
                  <a:srgbClr val="5C7BC7"/>
                </a:solidFill>
                <a:cs typeface="Calibri" panose="020F0502020204030204" pitchFamily="34" charset="0"/>
              </a:rPr>
              <a:t>35)</a:t>
            </a:r>
          </a:p>
          <a:p>
            <a:r>
              <a:rPr lang="en-US" b="1" dirty="0" err="1" smtClean="0">
                <a:solidFill>
                  <a:srgbClr val="5C7BC7"/>
                </a:solidFill>
                <a:cs typeface="Calibri" panose="020F0502020204030204" pitchFamily="34" charset="0"/>
              </a:rPr>
              <a:t>Confirmational</a:t>
            </a:r>
            <a:r>
              <a:rPr lang="en-US" b="1" dirty="0" smtClean="0">
                <a:solidFill>
                  <a:srgbClr val="5C7BC7"/>
                </a:solidFill>
                <a:cs typeface="Calibri" panose="020F0502020204030204" pitchFamily="34" charset="0"/>
              </a:rPr>
              <a:t> Study – Sepsis &amp; Septic shock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75532" y="2877452"/>
            <a:ext cx="3947264" cy="13234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</a:rPr>
              <a:t>Age (median) 70 years [57-78]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</a:rPr>
              <a:t>58.7% males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</a:rPr>
              <a:t>BMI 26.4 ± 5.5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</a:rPr>
              <a:t>90 day survival: 61.2%  (369 deaths)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</a:rPr>
              <a:t>bio-ADM available at day 1, 2 and 7</a:t>
            </a:r>
            <a:endParaRPr lang="de-DE" sz="1600" dirty="0"/>
          </a:p>
        </p:txBody>
      </p:sp>
      <p:pic>
        <p:nvPicPr>
          <p:cNvPr id="8194" name="Picture 2" descr="http://www.uni-muenster.de/ZBMed/aktuelles/wp-content/uploads/nejm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86" y="4710443"/>
            <a:ext cx="2879248" cy="56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151675" y="6376277"/>
            <a:ext cx="27462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50" dirty="0" smtClean="0"/>
              <a:t>Masson et al. (2016) Abstract AKI &amp; CRRT 2016</a:t>
            </a:r>
          </a:p>
          <a:p>
            <a:pPr>
              <a:defRPr/>
            </a:pPr>
            <a:r>
              <a:rPr lang="de-DE" sz="1050" dirty="0" smtClean="0"/>
              <a:t>[</a:t>
            </a:r>
            <a:r>
              <a:rPr lang="de-DE" sz="1050" dirty="0" err="1" smtClean="0"/>
              <a:t>manuscript</a:t>
            </a:r>
            <a:r>
              <a:rPr lang="de-DE" sz="1050" dirty="0" smtClean="0"/>
              <a:t> </a:t>
            </a:r>
            <a:r>
              <a:rPr lang="de-DE" sz="1050" dirty="0"/>
              <a:t>in </a:t>
            </a:r>
            <a:r>
              <a:rPr lang="de-DE" sz="1050" dirty="0" err="1"/>
              <a:t>preparation</a:t>
            </a:r>
            <a:r>
              <a:rPr lang="de-DE" sz="1050" dirty="0" smtClean="0"/>
              <a:t>]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748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359781" y="1153581"/>
            <a:ext cx="4064226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46" b="1" dirty="0">
                <a:cs typeface="Calibri" panose="020F0502020204030204" pitchFamily="34" charset="0"/>
              </a:rPr>
              <a:t>ALBIOS </a:t>
            </a:r>
            <a:r>
              <a:rPr lang="en-US" sz="1846" b="1" dirty="0" smtClean="0">
                <a:cs typeface="Calibri" panose="020F0502020204030204" pitchFamily="34" charset="0"/>
              </a:rPr>
              <a:t>(Sepsis &amp; Septic shock)</a:t>
            </a:r>
            <a:endParaRPr lang="en-US" sz="1846" b="1" dirty="0">
              <a:cs typeface="Calibri" panose="020F0502020204030204" pitchFamily="34" charset="0"/>
            </a:endParaRPr>
          </a:p>
          <a:p>
            <a:r>
              <a:rPr lang="en-US" sz="1846" dirty="0" err="1">
                <a:cs typeface="Calibri" panose="020F0502020204030204" pitchFamily="34" charset="0"/>
              </a:rPr>
              <a:t>Gattinoni</a:t>
            </a:r>
            <a:r>
              <a:rPr lang="en-US" sz="1846" dirty="0">
                <a:cs typeface="Calibri" panose="020F0502020204030204" pitchFamily="34" charset="0"/>
              </a:rPr>
              <a:t> (IT)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15356" y="0"/>
            <a:ext cx="8828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 smtClean="0">
                <a:solidFill>
                  <a:srgbClr val="C00000"/>
                </a:solidFill>
              </a:rPr>
              <a:t>Association of </a:t>
            </a:r>
            <a:r>
              <a:rPr lang="en-US" sz="3200" dirty="0" err="1" smtClean="0">
                <a:solidFill>
                  <a:srgbClr val="C00000"/>
                </a:solidFill>
              </a:rPr>
              <a:t>penKid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level with Renal SOFA </a:t>
            </a:r>
            <a:r>
              <a:rPr lang="en-US" sz="3200" dirty="0" smtClean="0">
                <a:solidFill>
                  <a:srgbClr val="C00000"/>
                </a:solidFill>
              </a:rPr>
              <a:t>score enables early diagnosis of AKI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1310234" y="2570872"/>
            <a:ext cx="4639874" cy="3467511"/>
            <a:chOff x="871538" y="28617863"/>
            <a:chExt cx="8121650" cy="6259512"/>
          </a:xfrm>
        </p:grpSpPr>
        <p:pic>
          <p:nvPicPr>
            <p:cNvPr id="24" name="Grafik 1" descr="image00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538" y="28617863"/>
              <a:ext cx="8121650" cy="625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hteck 24"/>
            <p:cNvSpPr/>
            <p:nvPr/>
          </p:nvSpPr>
          <p:spPr bwMode="auto">
            <a:xfrm>
              <a:off x="2030414" y="31384874"/>
              <a:ext cx="6865220" cy="1211262"/>
            </a:xfrm>
            <a:prstGeom prst="rect">
              <a:avLst/>
            </a:prstGeom>
            <a:solidFill>
              <a:srgbClr val="00CC00">
                <a:alpha val="16078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62"/>
            </a:p>
          </p:txBody>
        </p:sp>
      </p:grpSp>
      <p:sp>
        <p:nvSpPr>
          <p:cNvPr id="4" name="Rechteck 3"/>
          <p:cNvSpPr/>
          <p:nvPr/>
        </p:nvSpPr>
        <p:spPr>
          <a:xfrm>
            <a:off x="2194852" y="1702052"/>
            <a:ext cx="3508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Association of </a:t>
            </a:r>
            <a:r>
              <a:rPr lang="en-US" sz="2400" b="1" dirty="0" err="1"/>
              <a:t>penKid</a:t>
            </a:r>
            <a:r>
              <a:rPr lang="en-US" sz="2400" b="1" dirty="0"/>
              <a:t> </a:t>
            </a:r>
            <a:r>
              <a:rPr lang="en-US" sz="2400" b="1" dirty="0" smtClean="0"/>
              <a:t>with </a:t>
            </a:r>
            <a:r>
              <a:rPr lang="en-US" sz="2400" b="1" dirty="0"/>
              <a:t>Renal SOFA score</a:t>
            </a:r>
            <a:endParaRPr lang="de-DE" sz="2400" b="1" dirty="0"/>
          </a:p>
        </p:txBody>
      </p:sp>
      <p:sp>
        <p:nvSpPr>
          <p:cNvPr id="17" name="Rechteck 16"/>
          <p:cNvSpPr/>
          <p:nvPr/>
        </p:nvSpPr>
        <p:spPr>
          <a:xfrm>
            <a:off x="4718949" y="4489872"/>
            <a:ext cx="1540138" cy="31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77" dirty="0">
                <a:solidFill>
                  <a:schemeClr val="accent6">
                    <a:lumMod val="75000"/>
                  </a:schemeClr>
                </a:solidFill>
              </a:rPr>
              <a:t>normal range</a:t>
            </a:r>
            <a:endParaRPr lang="de-DE" sz="147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23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151675" y="6376277"/>
            <a:ext cx="27462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50" dirty="0" smtClean="0"/>
              <a:t>Masson et al. (2016) Abstract AKI &amp; CRRT 2016</a:t>
            </a:r>
          </a:p>
          <a:p>
            <a:pPr>
              <a:defRPr/>
            </a:pPr>
            <a:r>
              <a:rPr lang="de-DE" sz="1050" dirty="0" smtClean="0"/>
              <a:t>[</a:t>
            </a:r>
            <a:r>
              <a:rPr lang="de-DE" sz="1050" dirty="0" err="1" smtClean="0"/>
              <a:t>manuscript</a:t>
            </a:r>
            <a:r>
              <a:rPr lang="de-DE" sz="1050" dirty="0" smtClean="0"/>
              <a:t> </a:t>
            </a:r>
            <a:r>
              <a:rPr lang="de-DE" sz="1050" dirty="0"/>
              <a:t>in </a:t>
            </a:r>
            <a:r>
              <a:rPr lang="de-DE" sz="1050" dirty="0" err="1"/>
              <a:t>preparation</a:t>
            </a:r>
            <a:r>
              <a:rPr lang="de-DE" sz="1050" dirty="0" smtClean="0"/>
              <a:t>]</a:t>
            </a:r>
            <a:endParaRPr lang="de-DE" sz="1050" dirty="0"/>
          </a:p>
        </p:txBody>
      </p:sp>
      <p:sp>
        <p:nvSpPr>
          <p:cNvPr id="6" name="Rechteck 5"/>
          <p:cNvSpPr/>
          <p:nvPr/>
        </p:nvSpPr>
        <p:spPr>
          <a:xfrm>
            <a:off x="5006024" y="4881436"/>
            <a:ext cx="811441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90" dirty="0"/>
              <a:t>p&lt;0.0001</a:t>
            </a:r>
            <a:endParaRPr lang="de-DE" sz="1290" dirty="0"/>
          </a:p>
        </p:txBody>
      </p:sp>
      <p:sp>
        <p:nvSpPr>
          <p:cNvPr id="14" name="Rechteck 1"/>
          <p:cNvSpPr>
            <a:spLocks noChangeArrowheads="1"/>
          </p:cNvSpPr>
          <p:nvPr/>
        </p:nvSpPr>
        <p:spPr bwMode="auto">
          <a:xfrm rot="16200000">
            <a:off x="715670" y="3871373"/>
            <a:ext cx="143959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dirty="0" err="1"/>
              <a:t>penKid</a:t>
            </a:r>
            <a:r>
              <a:rPr lang="en-US" altLang="de-DE" sz="1200" dirty="0"/>
              <a:t> [</a:t>
            </a:r>
            <a:r>
              <a:rPr lang="en-US" altLang="de-DE" sz="1200" dirty="0" err="1"/>
              <a:t>pmol</a:t>
            </a:r>
            <a:r>
              <a:rPr lang="en-US" altLang="de-DE" sz="1200" dirty="0"/>
              <a:t>/L]</a:t>
            </a:r>
            <a:endParaRPr lang="de-DE" altLang="de-DE" sz="1200" dirty="0"/>
          </a:p>
        </p:txBody>
      </p:sp>
      <p:sp>
        <p:nvSpPr>
          <p:cNvPr id="15" name="Textfeld 14"/>
          <p:cNvSpPr txBox="1"/>
          <p:nvPr/>
        </p:nvSpPr>
        <p:spPr bwMode="auto">
          <a:xfrm>
            <a:off x="2884611" y="6004230"/>
            <a:ext cx="210403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err="1">
                <a:latin typeface="+mn-lt"/>
                <a:cs typeface="Arial" panose="020B0604020202020204" pitchFamily="34" charset="0"/>
              </a:rPr>
              <a:t>Grouping</a:t>
            </a:r>
            <a:r>
              <a:rPr lang="de-DE" sz="12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+mn-lt"/>
                <a:cs typeface="Arial" panose="020B0604020202020204" pitchFamily="34" charset="0"/>
              </a:rPr>
              <a:t>by</a:t>
            </a:r>
            <a:r>
              <a:rPr lang="de-DE" sz="1200" dirty="0">
                <a:latin typeface="+mn-lt"/>
                <a:cs typeface="Arial" panose="020B0604020202020204" pitchFamily="34" charset="0"/>
              </a:rPr>
              <a:t> ‘renal SOFA score‘</a:t>
            </a:r>
            <a:endParaRPr lang="de-DE" sz="1200" baseline="30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140216" y="5511787"/>
            <a:ext cx="785591" cy="49244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de-DE" sz="1600" b="1" dirty="0" smtClean="0"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de-DE" sz="1000" b="1" dirty="0" smtClean="0">
                <a:cs typeface="Arial" panose="020B0604020202020204" pitchFamily="34" charset="0"/>
              </a:rPr>
              <a:t>(n=391)</a:t>
            </a:r>
            <a:endParaRPr lang="de-DE" sz="1000" b="1" dirty="0"/>
          </a:p>
        </p:txBody>
      </p:sp>
      <p:sp>
        <p:nvSpPr>
          <p:cNvPr id="18" name="Rechteck 17"/>
          <p:cNvSpPr/>
          <p:nvPr/>
        </p:nvSpPr>
        <p:spPr>
          <a:xfrm>
            <a:off x="2812646" y="5519738"/>
            <a:ext cx="791993" cy="49244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de-DE" sz="1600" b="1" dirty="0" smtClean="0"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de-DE" sz="1000" b="1" dirty="0" smtClean="0">
                <a:cs typeface="Arial" panose="020B0604020202020204" pitchFamily="34" charset="0"/>
              </a:rPr>
              <a:t>(n=206)</a:t>
            </a:r>
            <a:endParaRPr lang="de-DE" sz="1000" b="1" dirty="0"/>
          </a:p>
        </p:txBody>
      </p:sp>
      <p:sp>
        <p:nvSpPr>
          <p:cNvPr id="20" name="Rechteck 19"/>
          <p:cNvSpPr/>
          <p:nvPr/>
        </p:nvSpPr>
        <p:spPr>
          <a:xfrm>
            <a:off x="3553380" y="5519738"/>
            <a:ext cx="791993" cy="49244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de-DE" sz="1600" b="1" dirty="0" smtClean="0"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de-DE" sz="1000" b="1" dirty="0" smtClean="0">
                <a:cs typeface="Arial" panose="020B0604020202020204" pitchFamily="34" charset="0"/>
              </a:rPr>
              <a:t>(n=141)</a:t>
            </a:r>
            <a:endParaRPr lang="de-DE" sz="1000" b="1" dirty="0"/>
          </a:p>
        </p:txBody>
      </p:sp>
      <p:sp>
        <p:nvSpPr>
          <p:cNvPr id="21" name="Rechteck 20"/>
          <p:cNvSpPr/>
          <p:nvPr/>
        </p:nvSpPr>
        <p:spPr>
          <a:xfrm>
            <a:off x="4326811" y="5528334"/>
            <a:ext cx="704514" cy="49244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de-DE" sz="1600" b="1" dirty="0">
                <a:cs typeface="Arial" panose="020B0604020202020204" pitchFamily="34" charset="0"/>
              </a:rPr>
              <a:t>3</a:t>
            </a:r>
            <a:endParaRPr lang="de-DE" sz="1600" b="1" dirty="0" smtClean="0">
              <a:cs typeface="Arial" panose="020B0604020202020204" pitchFamily="34" charset="0"/>
            </a:endParaRPr>
          </a:p>
          <a:p>
            <a:pPr algn="ctr"/>
            <a:r>
              <a:rPr lang="de-DE" sz="1000" b="1" dirty="0" smtClean="0">
                <a:cs typeface="Arial" panose="020B0604020202020204" pitchFamily="34" charset="0"/>
              </a:rPr>
              <a:t>(n=81)</a:t>
            </a:r>
            <a:endParaRPr lang="de-DE" sz="1000" b="1" dirty="0"/>
          </a:p>
        </p:txBody>
      </p:sp>
      <p:sp>
        <p:nvSpPr>
          <p:cNvPr id="22" name="Rechteck 21"/>
          <p:cNvSpPr/>
          <p:nvPr/>
        </p:nvSpPr>
        <p:spPr>
          <a:xfrm>
            <a:off x="5003714" y="5525722"/>
            <a:ext cx="791993" cy="49244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de-DE" sz="1600" b="1" dirty="0" smtClean="0"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de-DE" sz="1000" b="1" dirty="0" smtClean="0">
                <a:cs typeface="Arial" panose="020B0604020202020204" pitchFamily="34" charset="0"/>
              </a:rPr>
              <a:t>(n=123)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33249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3"/>
          <p:cNvSpPr txBox="1">
            <a:spLocks noChangeArrowheads="1"/>
          </p:cNvSpPr>
          <p:nvPr/>
        </p:nvSpPr>
        <p:spPr>
          <a:xfrm>
            <a:off x="431579" y="1235526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>
          <a:xfrm>
            <a:off x="431579" y="1235526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1139" y="-2711"/>
            <a:ext cx="8349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 err="1" smtClean="0">
                <a:solidFill>
                  <a:srgbClr val="C00000"/>
                </a:solidFill>
              </a:rPr>
              <a:t>penKid</a:t>
            </a:r>
            <a:r>
              <a:rPr lang="en-US" sz="3200" dirty="0" smtClean="0">
                <a:solidFill>
                  <a:srgbClr val="C00000"/>
                </a:solidFill>
              </a:rPr>
              <a:t> enables early diagnosis of AKI and indicates need for renal </a:t>
            </a:r>
            <a:r>
              <a:rPr lang="en-US" sz="3200" dirty="0">
                <a:solidFill>
                  <a:srgbClr val="C00000"/>
                </a:solidFill>
              </a:rPr>
              <a:t>replacement </a:t>
            </a:r>
            <a:r>
              <a:rPr lang="en-US" sz="3200" dirty="0" smtClean="0">
                <a:solidFill>
                  <a:srgbClr val="C00000"/>
                </a:solidFill>
              </a:rPr>
              <a:t>therapy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5" name="Grafik 2" descr="image00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3"/>
          <a:stretch/>
        </p:blipFill>
        <p:spPr bwMode="auto">
          <a:xfrm>
            <a:off x="4424007" y="2750317"/>
            <a:ext cx="4007186" cy="281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3" descr="image00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8"/>
          <a:stretch/>
        </p:blipFill>
        <p:spPr bwMode="auto">
          <a:xfrm>
            <a:off x="240434" y="2728268"/>
            <a:ext cx="3976671" cy="283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4"/>
          <p:cNvSpPr>
            <a:spLocks noChangeArrowheads="1"/>
          </p:cNvSpPr>
          <p:nvPr/>
        </p:nvSpPr>
        <p:spPr bwMode="auto">
          <a:xfrm flipH="1">
            <a:off x="2009841" y="2908373"/>
            <a:ext cx="1198655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de-DE" sz="1846" b="1" dirty="0">
                <a:solidFill>
                  <a:srgbClr val="C00000"/>
                </a:solidFill>
              </a:rPr>
              <a:t>AUC=0.70</a:t>
            </a:r>
            <a:endParaRPr lang="de-DE" altLang="de-DE" sz="1846" b="1" dirty="0">
              <a:solidFill>
                <a:srgbClr val="C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086337" y="2881231"/>
            <a:ext cx="1144031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846" b="1" dirty="0">
                <a:solidFill>
                  <a:srgbClr val="C00000"/>
                </a:solidFill>
              </a:rPr>
              <a:t>AUC=0.77</a:t>
            </a:r>
            <a:endParaRPr lang="de-DE" altLang="de-DE" sz="1846" b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20817" y="2232496"/>
            <a:ext cx="4070666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15" b="1" dirty="0"/>
              <a:t>Renal </a:t>
            </a:r>
            <a:r>
              <a:rPr lang="de-DE" sz="2215" b="1" dirty="0" err="1"/>
              <a:t>replacement</a:t>
            </a:r>
            <a:r>
              <a:rPr lang="de-DE" sz="2215" b="1" dirty="0"/>
              <a:t> </a:t>
            </a:r>
            <a:r>
              <a:rPr lang="de-DE" sz="2215" b="1" dirty="0" err="1"/>
              <a:t>therapy</a:t>
            </a:r>
            <a:r>
              <a:rPr lang="de-DE" sz="2215" b="1" dirty="0"/>
              <a:t> (RRT)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62976" y="2232495"/>
            <a:ext cx="3105274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15" b="1" dirty="0" err="1"/>
              <a:t>Acute</a:t>
            </a:r>
            <a:r>
              <a:rPr lang="de-DE" sz="2215" b="1" dirty="0"/>
              <a:t> </a:t>
            </a:r>
            <a:r>
              <a:rPr lang="de-DE" sz="2215" b="1" dirty="0" err="1"/>
              <a:t>kidney</a:t>
            </a:r>
            <a:r>
              <a:rPr lang="de-DE" sz="2215" b="1" dirty="0"/>
              <a:t> </a:t>
            </a:r>
            <a:r>
              <a:rPr lang="de-DE" sz="2215" b="1" dirty="0" err="1"/>
              <a:t>injury</a:t>
            </a:r>
            <a:r>
              <a:rPr lang="de-DE" sz="2215" b="1" dirty="0"/>
              <a:t> (AKI)</a:t>
            </a:r>
          </a:p>
        </p:txBody>
      </p:sp>
      <p:sp>
        <p:nvSpPr>
          <p:cNvPr id="19" name="Rechteck 4"/>
          <p:cNvSpPr>
            <a:spLocks noChangeArrowheads="1"/>
          </p:cNvSpPr>
          <p:nvPr/>
        </p:nvSpPr>
        <p:spPr bwMode="auto">
          <a:xfrm flipH="1">
            <a:off x="1419939" y="5526164"/>
            <a:ext cx="698852" cy="44396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tIns="0">
            <a:spAutoFit/>
          </a:bodyPr>
          <a:lstStyle/>
          <a:p>
            <a:r>
              <a:rPr lang="en-US" altLang="de-DE" sz="2585" b="1" dirty="0">
                <a:solidFill>
                  <a:srgbClr val="C00000"/>
                </a:solidFill>
              </a:rPr>
              <a:t>yes</a:t>
            </a:r>
            <a:endParaRPr lang="de-DE" altLang="de-DE" sz="2585" b="1" dirty="0">
              <a:solidFill>
                <a:srgbClr val="C00000"/>
              </a:solidFill>
            </a:endParaRPr>
          </a:p>
        </p:txBody>
      </p:sp>
      <p:sp>
        <p:nvSpPr>
          <p:cNvPr id="23" name="Rechteck 4"/>
          <p:cNvSpPr>
            <a:spLocks noChangeArrowheads="1"/>
          </p:cNvSpPr>
          <p:nvPr/>
        </p:nvSpPr>
        <p:spPr bwMode="auto">
          <a:xfrm flipH="1">
            <a:off x="5579245" y="5524852"/>
            <a:ext cx="698852" cy="44396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tIns="0">
            <a:spAutoFit/>
          </a:bodyPr>
          <a:lstStyle/>
          <a:p>
            <a:r>
              <a:rPr lang="en-US" altLang="de-DE" sz="2585" b="1" dirty="0">
                <a:solidFill>
                  <a:srgbClr val="C00000"/>
                </a:solidFill>
              </a:rPr>
              <a:t>yes</a:t>
            </a:r>
            <a:endParaRPr lang="de-DE" altLang="de-DE" sz="2585" b="1" dirty="0">
              <a:solidFill>
                <a:srgbClr val="C00000"/>
              </a:solidFill>
            </a:endParaRPr>
          </a:p>
        </p:txBody>
      </p:sp>
      <p:sp>
        <p:nvSpPr>
          <p:cNvPr id="24" name="Rechteck 4"/>
          <p:cNvSpPr>
            <a:spLocks noChangeArrowheads="1"/>
          </p:cNvSpPr>
          <p:nvPr/>
        </p:nvSpPr>
        <p:spPr bwMode="auto">
          <a:xfrm flipH="1">
            <a:off x="2978108" y="5504478"/>
            <a:ext cx="698852" cy="44396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tIns="0">
            <a:spAutoFit/>
          </a:bodyPr>
          <a:lstStyle/>
          <a:p>
            <a:r>
              <a:rPr lang="en-US" altLang="de-DE" sz="2585" b="1" dirty="0">
                <a:solidFill>
                  <a:schemeClr val="accent6">
                    <a:lumMod val="75000"/>
                  </a:schemeClr>
                </a:solidFill>
              </a:rPr>
              <a:t>no</a:t>
            </a:r>
            <a:endParaRPr lang="de-DE" altLang="de-DE" sz="2585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Rechteck 4"/>
          <p:cNvSpPr>
            <a:spLocks noChangeArrowheads="1"/>
          </p:cNvSpPr>
          <p:nvPr/>
        </p:nvSpPr>
        <p:spPr bwMode="auto">
          <a:xfrm flipH="1">
            <a:off x="7191167" y="5524852"/>
            <a:ext cx="698852" cy="44396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tIns="0">
            <a:spAutoFit/>
          </a:bodyPr>
          <a:lstStyle/>
          <a:p>
            <a:r>
              <a:rPr lang="en-US" altLang="de-DE" sz="2585" b="1" dirty="0">
                <a:solidFill>
                  <a:schemeClr val="accent6">
                    <a:lumMod val="75000"/>
                  </a:schemeClr>
                </a:solidFill>
              </a:rPr>
              <a:t>no</a:t>
            </a:r>
            <a:endParaRPr lang="de-DE" altLang="de-DE" sz="2585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24</a:t>
            </a:fld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359781" y="1153581"/>
            <a:ext cx="4064226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46" b="1" dirty="0">
                <a:cs typeface="Calibri" panose="020F0502020204030204" pitchFamily="34" charset="0"/>
              </a:rPr>
              <a:t>ALBIOS </a:t>
            </a:r>
            <a:r>
              <a:rPr lang="en-US" sz="1846" b="1" dirty="0" smtClean="0">
                <a:cs typeface="Calibri" panose="020F0502020204030204" pitchFamily="34" charset="0"/>
              </a:rPr>
              <a:t>(Sepsis &amp; Septic shock)</a:t>
            </a:r>
            <a:endParaRPr lang="en-US" sz="1846" b="1" dirty="0">
              <a:cs typeface="Calibri" panose="020F0502020204030204" pitchFamily="34" charset="0"/>
            </a:endParaRPr>
          </a:p>
          <a:p>
            <a:r>
              <a:rPr lang="en-US" sz="1846" dirty="0" err="1">
                <a:cs typeface="Calibri" panose="020F0502020204030204" pitchFamily="34" charset="0"/>
              </a:rPr>
              <a:t>Gattinoni</a:t>
            </a:r>
            <a:r>
              <a:rPr lang="en-US" sz="1846" dirty="0">
                <a:cs typeface="Calibri" panose="020F0502020204030204" pitchFamily="34" charset="0"/>
              </a:rPr>
              <a:t> (IT)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844" y="1172165"/>
            <a:ext cx="3211357" cy="97570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084855" y="4587942"/>
            <a:ext cx="811441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90" dirty="0"/>
              <a:t>p&lt;0.0001</a:t>
            </a:r>
            <a:endParaRPr lang="de-DE" sz="1290" dirty="0"/>
          </a:p>
        </p:txBody>
      </p:sp>
      <p:sp>
        <p:nvSpPr>
          <p:cNvPr id="20" name="Rechteck 19"/>
          <p:cNvSpPr/>
          <p:nvPr/>
        </p:nvSpPr>
        <p:spPr>
          <a:xfrm>
            <a:off x="6305353" y="4572393"/>
            <a:ext cx="811441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90" dirty="0"/>
              <a:t>p&lt;0.0001</a:t>
            </a:r>
            <a:endParaRPr lang="de-DE" sz="1290" dirty="0"/>
          </a:p>
        </p:txBody>
      </p:sp>
      <p:sp>
        <p:nvSpPr>
          <p:cNvPr id="22" name="Rechteck 21"/>
          <p:cNvSpPr/>
          <p:nvPr/>
        </p:nvSpPr>
        <p:spPr>
          <a:xfrm>
            <a:off x="151675" y="6376277"/>
            <a:ext cx="27462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50" dirty="0" smtClean="0"/>
              <a:t>Masson et al. (2016) Abstract AKI &amp; CRRT 2016</a:t>
            </a:r>
          </a:p>
          <a:p>
            <a:pPr>
              <a:defRPr/>
            </a:pPr>
            <a:r>
              <a:rPr lang="de-DE" sz="1050" dirty="0" smtClean="0"/>
              <a:t>[</a:t>
            </a:r>
            <a:r>
              <a:rPr lang="de-DE" sz="1050" dirty="0" err="1" smtClean="0"/>
              <a:t>manuscript</a:t>
            </a:r>
            <a:r>
              <a:rPr lang="de-DE" sz="1050" dirty="0" smtClean="0"/>
              <a:t> </a:t>
            </a:r>
            <a:r>
              <a:rPr lang="de-DE" sz="1050" dirty="0"/>
              <a:t>in </a:t>
            </a:r>
            <a:r>
              <a:rPr lang="de-DE" sz="1050" dirty="0" err="1"/>
              <a:t>preparation</a:t>
            </a:r>
            <a:r>
              <a:rPr lang="de-DE" sz="1050" dirty="0" smtClean="0"/>
              <a:t>]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1779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1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9402" t="9190" r="3080" b="9426"/>
          <a:stretch/>
        </p:blipFill>
        <p:spPr>
          <a:xfrm>
            <a:off x="707762" y="2296031"/>
            <a:ext cx="3524417" cy="3306023"/>
          </a:xfrm>
          <a:prstGeom prst="rect">
            <a:avLst/>
          </a:prstGeom>
        </p:spPr>
      </p:pic>
      <p:sp>
        <p:nvSpPr>
          <p:cNvPr id="34" name="CasellaDiTesto 2"/>
          <p:cNvSpPr txBox="1"/>
          <p:nvPr/>
        </p:nvSpPr>
        <p:spPr>
          <a:xfrm rot="16200000">
            <a:off x="-204380" y="3615150"/>
            <a:ext cx="1371209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46" dirty="0">
                <a:latin typeface="Calibri" panose="020F0502020204030204" pitchFamily="34" charset="0"/>
              </a:rPr>
              <a:t>Survival rate</a:t>
            </a:r>
          </a:p>
        </p:txBody>
      </p:sp>
      <p:sp>
        <p:nvSpPr>
          <p:cNvPr id="35" name="CasellaDiTesto 8"/>
          <p:cNvSpPr txBox="1"/>
          <p:nvPr/>
        </p:nvSpPr>
        <p:spPr>
          <a:xfrm>
            <a:off x="3676234" y="2808705"/>
            <a:ext cx="43794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2" b="1" dirty="0"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37" name="CasellaDiTesto 9"/>
          <p:cNvSpPr txBox="1"/>
          <p:nvPr/>
        </p:nvSpPr>
        <p:spPr>
          <a:xfrm>
            <a:off x="3676234" y="3204856"/>
            <a:ext cx="43794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2" b="1" dirty="0"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38" name="CasellaDiTesto 10"/>
          <p:cNvSpPr txBox="1"/>
          <p:nvPr/>
        </p:nvSpPr>
        <p:spPr>
          <a:xfrm>
            <a:off x="3676234" y="3875505"/>
            <a:ext cx="43794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2" b="1" dirty="0"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39" name="CasellaDiTesto 11"/>
          <p:cNvSpPr txBox="1"/>
          <p:nvPr/>
        </p:nvSpPr>
        <p:spPr>
          <a:xfrm>
            <a:off x="3676234" y="4285813"/>
            <a:ext cx="43794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2" b="1" dirty="0"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40" name="CasellaDiTesto 7"/>
          <p:cNvSpPr txBox="1"/>
          <p:nvPr/>
        </p:nvSpPr>
        <p:spPr>
          <a:xfrm>
            <a:off x="1884616" y="5540863"/>
            <a:ext cx="1450654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2" dirty="0">
                <a:latin typeface="Calibri" panose="020F0502020204030204" pitchFamily="34" charset="0"/>
              </a:rPr>
              <a:t>Time (months)</a:t>
            </a:r>
          </a:p>
        </p:txBody>
      </p:sp>
      <p:sp>
        <p:nvSpPr>
          <p:cNvPr id="41" name="CasellaDiTesto 69"/>
          <p:cNvSpPr txBox="1"/>
          <p:nvPr/>
        </p:nvSpPr>
        <p:spPr>
          <a:xfrm>
            <a:off x="4487832" y="4944145"/>
            <a:ext cx="4087690" cy="731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8" dirty="0">
                <a:latin typeface="Calibri" panose="020F0502020204030204" pitchFamily="34" charset="0"/>
              </a:rPr>
              <a:t>*</a:t>
            </a:r>
            <a:r>
              <a:rPr lang="en-US" sz="1015" dirty="0">
                <a:latin typeface="Calibri" panose="020F0502020204030204" pitchFamily="34" charset="0"/>
              </a:rPr>
              <a:t>Cox multivariable models adjusted for age, sex, BMI, MAP, FiO</a:t>
            </a:r>
            <a:r>
              <a:rPr lang="en-US" sz="1015" baseline="-25000" dirty="0">
                <a:latin typeface="Calibri" panose="020F0502020204030204" pitchFamily="34" charset="0"/>
              </a:rPr>
              <a:t>2</a:t>
            </a:r>
            <a:r>
              <a:rPr lang="en-US" sz="1015" dirty="0">
                <a:latin typeface="Calibri" panose="020F0502020204030204" pitchFamily="34" charset="0"/>
              </a:rPr>
              <a:t>, diuresis, </a:t>
            </a:r>
            <a:r>
              <a:rPr lang="en-US" sz="1015" u="sng" dirty="0">
                <a:latin typeface="Calibri" panose="020F0502020204030204" pitchFamily="34" charset="0"/>
              </a:rPr>
              <a:t>serum creatinine</a:t>
            </a:r>
            <a:r>
              <a:rPr lang="en-US" sz="1015" dirty="0">
                <a:latin typeface="Calibri" panose="020F0502020204030204" pitchFamily="34" charset="0"/>
              </a:rPr>
              <a:t>, pre-existing liver disease or COPD or </a:t>
            </a:r>
            <a:r>
              <a:rPr lang="en-US" sz="1015" u="sng" dirty="0">
                <a:latin typeface="Calibri" panose="020F0502020204030204" pitchFamily="34" charset="0"/>
              </a:rPr>
              <a:t>chronic renal failure </a:t>
            </a:r>
            <a:r>
              <a:rPr lang="en-US" sz="1015" dirty="0" smtClean="0">
                <a:latin typeface="Calibri" panose="020F0502020204030204" pitchFamily="34" charset="0"/>
              </a:rPr>
              <a:t>or </a:t>
            </a:r>
            <a:r>
              <a:rPr lang="en-US" sz="1015" dirty="0">
                <a:latin typeface="Calibri" panose="020F0502020204030204" pitchFamily="34" charset="0"/>
              </a:rPr>
              <a:t>immunodeficiency or congestive / ischemic heart disease. HR [95%CI] for an increment of 1 IQR of </a:t>
            </a:r>
            <a:r>
              <a:rPr lang="en-US" sz="1015" dirty="0" err="1">
                <a:latin typeface="Calibri" panose="020F0502020204030204" pitchFamily="34" charset="0"/>
              </a:rPr>
              <a:t>penKid</a:t>
            </a:r>
            <a:r>
              <a:rPr lang="en-US" sz="1015" dirty="0">
                <a:latin typeface="Calibri" panose="020F0502020204030204" pitchFamily="34" charset="0"/>
              </a:rPr>
              <a:t>.</a:t>
            </a:r>
          </a:p>
        </p:txBody>
      </p:sp>
      <p:cxnSp>
        <p:nvCxnSpPr>
          <p:cNvPr id="44" name="Connettore 1 52"/>
          <p:cNvCxnSpPr/>
          <p:nvPr/>
        </p:nvCxnSpPr>
        <p:spPr>
          <a:xfrm>
            <a:off x="6115451" y="3674324"/>
            <a:ext cx="114255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50"/>
          <p:cNvCxnSpPr/>
          <p:nvPr/>
        </p:nvCxnSpPr>
        <p:spPr>
          <a:xfrm>
            <a:off x="6538824" y="3249429"/>
            <a:ext cx="7968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24"/>
          <p:cNvCxnSpPr/>
          <p:nvPr/>
        </p:nvCxnSpPr>
        <p:spPr>
          <a:xfrm flipV="1">
            <a:off x="5381787" y="4086936"/>
            <a:ext cx="0" cy="114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25"/>
          <p:cNvCxnSpPr/>
          <p:nvPr/>
        </p:nvCxnSpPr>
        <p:spPr>
          <a:xfrm flipV="1">
            <a:off x="5903081" y="4086936"/>
            <a:ext cx="0" cy="114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26"/>
          <p:cNvCxnSpPr/>
          <p:nvPr/>
        </p:nvCxnSpPr>
        <p:spPr>
          <a:xfrm flipV="1">
            <a:off x="6391128" y="4086936"/>
            <a:ext cx="0" cy="114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27"/>
          <p:cNvCxnSpPr/>
          <p:nvPr/>
        </p:nvCxnSpPr>
        <p:spPr>
          <a:xfrm flipV="1">
            <a:off x="6820765" y="4086936"/>
            <a:ext cx="0" cy="114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28"/>
          <p:cNvCxnSpPr/>
          <p:nvPr/>
        </p:nvCxnSpPr>
        <p:spPr>
          <a:xfrm flipV="1">
            <a:off x="7258004" y="4086936"/>
            <a:ext cx="0" cy="114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29"/>
          <p:cNvCxnSpPr/>
          <p:nvPr/>
        </p:nvCxnSpPr>
        <p:spPr>
          <a:xfrm flipV="1">
            <a:off x="7685960" y="4086936"/>
            <a:ext cx="0" cy="114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30"/>
          <p:cNvSpPr txBox="1"/>
          <p:nvPr/>
        </p:nvSpPr>
        <p:spPr>
          <a:xfrm>
            <a:off x="5172796" y="4233509"/>
            <a:ext cx="425116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77" dirty="0">
                <a:latin typeface="Calibri" panose="020F0502020204030204" pitchFamily="34" charset="0"/>
              </a:rPr>
              <a:t>1.0</a:t>
            </a:r>
          </a:p>
        </p:txBody>
      </p:sp>
      <p:sp>
        <p:nvSpPr>
          <p:cNvPr id="74" name="CasellaDiTesto 32"/>
          <p:cNvSpPr txBox="1"/>
          <p:nvPr/>
        </p:nvSpPr>
        <p:spPr>
          <a:xfrm>
            <a:off x="6183409" y="4233509"/>
            <a:ext cx="425116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77" dirty="0">
                <a:latin typeface="Calibri" panose="020F0502020204030204" pitchFamily="34" charset="0"/>
              </a:rPr>
              <a:t>1.5</a:t>
            </a:r>
          </a:p>
        </p:txBody>
      </p:sp>
      <p:sp>
        <p:nvSpPr>
          <p:cNvPr id="76" name="CasellaDiTesto 34"/>
          <p:cNvSpPr txBox="1"/>
          <p:nvPr/>
        </p:nvSpPr>
        <p:spPr>
          <a:xfrm>
            <a:off x="7040720" y="4233509"/>
            <a:ext cx="425116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77" dirty="0">
                <a:latin typeface="Calibri" panose="020F0502020204030204" pitchFamily="34" charset="0"/>
              </a:rPr>
              <a:t>2.0</a:t>
            </a:r>
          </a:p>
        </p:txBody>
      </p:sp>
      <p:sp>
        <p:nvSpPr>
          <p:cNvPr id="77" name="Ovale 40"/>
          <p:cNvSpPr/>
          <p:nvPr/>
        </p:nvSpPr>
        <p:spPr>
          <a:xfrm>
            <a:off x="6829019" y="3163987"/>
            <a:ext cx="166154" cy="166154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77">
              <a:latin typeface="Calibri" panose="020F0502020204030204" pitchFamily="34" charset="0"/>
            </a:endParaRPr>
          </a:p>
        </p:txBody>
      </p:sp>
      <p:sp>
        <p:nvSpPr>
          <p:cNvPr id="78" name="Ovale 41"/>
          <p:cNvSpPr/>
          <p:nvPr/>
        </p:nvSpPr>
        <p:spPr>
          <a:xfrm>
            <a:off x="6461797" y="3588991"/>
            <a:ext cx="166154" cy="1661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77">
              <a:latin typeface="Calibri" panose="020F0502020204030204" pitchFamily="34" charset="0"/>
            </a:endParaRPr>
          </a:p>
        </p:txBody>
      </p:sp>
      <p:sp>
        <p:nvSpPr>
          <p:cNvPr id="79" name="CasellaDiTesto 57"/>
          <p:cNvSpPr txBox="1"/>
          <p:nvPr/>
        </p:nvSpPr>
        <p:spPr>
          <a:xfrm>
            <a:off x="4523101" y="3062899"/>
            <a:ext cx="1105046" cy="3481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62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Univariate</a:t>
            </a:r>
            <a:endParaRPr lang="en-US" sz="1662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0" name="CasellaDiTesto 58"/>
          <p:cNvSpPr txBox="1"/>
          <p:nvPr/>
        </p:nvSpPr>
        <p:spPr>
          <a:xfrm>
            <a:off x="4523101" y="3510971"/>
            <a:ext cx="1077346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2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Adjusted*</a:t>
            </a:r>
          </a:p>
        </p:txBody>
      </p:sp>
      <p:sp>
        <p:nvSpPr>
          <p:cNvPr id="81" name="CasellaDiTesto 64"/>
          <p:cNvSpPr txBox="1"/>
          <p:nvPr/>
        </p:nvSpPr>
        <p:spPr>
          <a:xfrm>
            <a:off x="7539817" y="3062899"/>
            <a:ext cx="1252266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7" dirty="0">
                <a:latin typeface="Calibri" panose="020F0502020204030204" pitchFamily="34" charset="0"/>
              </a:rPr>
              <a:t>1.8    [1.6-2.1]</a:t>
            </a:r>
          </a:p>
        </p:txBody>
      </p:sp>
      <p:sp>
        <p:nvSpPr>
          <p:cNvPr id="82" name="CasellaDiTesto 65"/>
          <p:cNvSpPr txBox="1"/>
          <p:nvPr/>
        </p:nvSpPr>
        <p:spPr>
          <a:xfrm>
            <a:off x="7539817" y="3486817"/>
            <a:ext cx="1252266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7" dirty="0">
                <a:latin typeface="Calibri" panose="020F0502020204030204" pitchFamily="34" charset="0"/>
              </a:rPr>
              <a:t>1.6    [1.3-2.0]</a:t>
            </a:r>
          </a:p>
          <a:p>
            <a:r>
              <a:rPr lang="en-US" sz="1477" dirty="0">
                <a:latin typeface="Calibri" panose="020F0502020204030204" pitchFamily="34" charset="0"/>
              </a:rPr>
              <a:t>        </a:t>
            </a:r>
          </a:p>
        </p:txBody>
      </p:sp>
      <p:sp>
        <p:nvSpPr>
          <p:cNvPr id="83" name="CasellaDiTesto 66"/>
          <p:cNvSpPr txBox="1"/>
          <p:nvPr/>
        </p:nvSpPr>
        <p:spPr>
          <a:xfrm>
            <a:off x="7539817" y="2712433"/>
            <a:ext cx="1170513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7" dirty="0">
                <a:latin typeface="Calibri" panose="020F0502020204030204" pitchFamily="34" charset="0"/>
              </a:rPr>
              <a:t>HR    [95%CI]</a:t>
            </a:r>
          </a:p>
        </p:txBody>
      </p:sp>
      <p:sp>
        <p:nvSpPr>
          <p:cNvPr id="84" name="CasellaDiTesto 70"/>
          <p:cNvSpPr txBox="1"/>
          <p:nvPr/>
        </p:nvSpPr>
        <p:spPr>
          <a:xfrm>
            <a:off x="5967968" y="4533323"/>
            <a:ext cx="1040670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7" dirty="0">
                <a:latin typeface="Calibri" panose="020F0502020204030204" pitchFamily="34" charset="0"/>
              </a:rPr>
              <a:t>HR [95%CI]</a:t>
            </a:r>
            <a:endParaRPr lang="it-IT" sz="1477" dirty="0">
              <a:latin typeface="Calibri" panose="020F0502020204030204" pitchFamily="34" charset="0"/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212156" y="468189"/>
            <a:ext cx="8813030" cy="43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15" dirty="0">
                <a:cs typeface="Calibri" panose="020F0502020204030204" pitchFamily="34" charset="0"/>
              </a:rPr>
              <a:t>	</a:t>
            </a:r>
          </a:p>
        </p:txBody>
      </p:sp>
      <p:sp>
        <p:nvSpPr>
          <p:cNvPr id="91" name="Rechteck 90"/>
          <p:cNvSpPr/>
          <p:nvPr/>
        </p:nvSpPr>
        <p:spPr>
          <a:xfrm>
            <a:off x="2634390" y="1965812"/>
            <a:ext cx="2032988" cy="66043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de-DE" sz="1846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Death (3 </a:t>
            </a:r>
            <a:r>
              <a:rPr lang="de-DE" sz="1846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de-DE" sz="1846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de-DE" sz="1846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(</a:t>
            </a:r>
            <a:r>
              <a:rPr lang="de-DE" sz="1846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Q4/Q1): </a:t>
            </a:r>
            <a:r>
              <a:rPr lang="de-DE" sz="1846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2.85 </a:t>
            </a:r>
          </a:p>
        </p:txBody>
      </p:sp>
      <p:sp>
        <p:nvSpPr>
          <p:cNvPr id="92" name="Rectangle 3"/>
          <p:cNvSpPr txBox="1">
            <a:spLocks noChangeArrowheads="1"/>
          </p:cNvSpPr>
          <p:nvPr/>
        </p:nvSpPr>
        <p:spPr>
          <a:xfrm>
            <a:off x="431579" y="1235526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3" name="Rectangle 3"/>
          <p:cNvSpPr txBox="1">
            <a:spLocks noChangeArrowheads="1"/>
          </p:cNvSpPr>
          <p:nvPr/>
        </p:nvSpPr>
        <p:spPr>
          <a:xfrm>
            <a:off x="431579" y="1235526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352414" y="-6903"/>
            <a:ext cx="8087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 err="1" smtClean="0">
                <a:solidFill>
                  <a:srgbClr val="C00000"/>
                </a:solidFill>
              </a:rPr>
              <a:t>penKid</a:t>
            </a:r>
            <a:r>
              <a:rPr lang="en-US" sz="3200" dirty="0" smtClean="0">
                <a:solidFill>
                  <a:srgbClr val="C00000"/>
                </a:solidFill>
              </a:rPr>
              <a:t> admission </a:t>
            </a:r>
            <a:r>
              <a:rPr lang="en-US" sz="3200" dirty="0">
                <a:solidFill>
                  <a:srgbClr val="C00000"/>
                </a:solidFill>
              </a:rPr>
              <a:t>level </a:t>
            </a:r>
            <a:r>
              <a:rPr lang="en-US" sz="3200" u="sng" dirty="0" smtClean="0">
                <a:solidFill>
                  <a:srgbClr val="C00000"/>
                </a:solidFill>
              </a:rPr>
              <a:t>independently</a:t>
            </a:r>
            <a:r>
              <a:rPr lang="en-US" sz="3200" dirty="0" smtClean="0">
                <a:solidFill>
                  <a:srgbClr val="C00000"/>
                </a:solidFill>
              </a:rPr>
              <a:t> predicts mortality </a:t>
            </a:r>
            <a:r>
              <a:rPr lang="en-US" sz="3200" dirty="0">
                <a:solidFill>
                  <a:srgbClr val="C00000"/>
                </a:solidFill>
              </a:rPr>
              <a:t>of septic patients</a:t>
            </a:r>
          </a:p>
        </p:txBody>
      </p:sp>
      <p:sp>
        <p:nvSpPr>
          <p:cNvPr id="4" name="Rechteck 3"/>
          <p:cNvSpPr/>
          <p:nvPr/>
        </p:nvSpPr>
        <p:spPr>
          <a:xfrm>
            <a:off x="7694753" y="4009887"/>
            <a:ext cx="911865" cy="29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92" dirty="0">
                <a:latin typeface="Calibri" panose="020F0502020204030204" pitchFamily="34" charset="0"/>
              </a:rPr>
              <a:t>p&lt;0.0001</a:t>
            </a:r>
            <a:endParaRPr lang="de-DE" sz="1292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5368599" y="4200999"/>
            <a:ext cx="23261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3394799" y="4991302"/>
            <a:ext cx="811441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92" dirty="0">
                <a:latin typeface="Calibri" panose="020F0502020204030204" pitchFamily="34" charset="0"/>
              </a:rPr>
              <a:t>p&lt;0.0001</a:t>
            </a:r>
            <a:endParaRPr lang="de-DE" sz="1292" dirty="0">
              <a:latin typeface="Calibri" panose="020F0502020204030204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352414" y="1163083"/>
            <a:ext cx="4064226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46" b="1" dirty="0">
                <a:cs typeface="Calibri" panose="020F0502020204030204" pitchFamily="34" charset="0"/>
              </a:rPr>
              <a:t>ALBIOS Sepsis Study </a:t>
            </a:r>
          </a:p>
          <a:p>
            <a:r>
              <a:rPr lang="en-US" sz="1846" dirty="0" err="1">
                <a:cs typeface="Calibri" panose="020F0502020204030204" pitchFamily="34" charset="0"/>
              </a:rPr>
              <a:t>Gattinoni</a:t>
            </a:r>
            <a:r>
              <a:rPr lang="en-US" sz="1846" dirty="0">
                <a:cs typeface="Calibri" panose="020F0502020204030204" pitchFamily="34" charset="0"/>
              </a:rPr>
              <a:t> (IT)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25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146" y="1240946"/>
            <a:ext cx="3368297" cy="1023389"/>
          </a:xfrm>
          <a:prstGeom prst="rect">
            <a:avLst/>
          </a:prstGeom>
        </p:spPr>
      </p:pic>
      <p:sp>
        <p:nvSpPr>
          <p:cNvPr id="42" name="Rechteck 41"/>
          <p:cNvSpPr/>
          <p:nvPr/>
        </p:nvSpPr>
        <p:spPr>
          <a:xfrm>
            <a:off x="151675" y="6376277"/>
            <a:ext cx="27462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50" dirty="0" smtClean="0"/>
              <a:t>Masson et al. (2016) Abstract AKI &amp; CRRT 2016</a:t>
            </a:r>
          </a:p>
          <a:p>
            <a:pPr>
              <a:defRPr/>
            </a:pPr>
            <a:r>
              <a:rPr lang="de-DE" sz="1050" dirty="0" smtClean="0"/>
              <a:t>[</a:t>
            </a:r>
            <a:r>
              <a:rPr lang="de-DE" sz="1050" dirty="0" err="1" smtClean="0"/>
              <a:t>manuscript</a:t>
            </a:r>
            <a:r>
              <a:rPr lang="de-DE" sz="1050" dirty="0" smtClean="0"/>
              <a:t> </a:t>
            </a:r>
            <a:r>
              <a:rPr lang="de-DE" sz="1050" dirty="0"/>
              <a:t>in </a:t>
            </a:r>
            <a:r>
              <a:rPr lang="de-DE" sz="1050" dirty="0" err="1"/>
              <a:t>preparation</a:t>
            </a:r>
            <a:r>
              <a:rPr lang="de-DE" sz="1050" dirty="0" smtClean="0"/>
              <a:t>]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30958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rafik 1" descr="image0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4" r="2408" b="7894"/>
          <a:stretch/>
        </p:blipFill>
        <p:spPr bwMode="auto">
          <a:xfrm>
            <a:off x="968977" y="1969930"/>
            <a:ext cx="4704492" cy="395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3"/>
          <p:cNvSpPr txBox="1">
            <a:spLocks noChangeArrowheads="1"/>
          </p:cNvSpPr>
          <p:nvPr/>
        </p:nvSpPr>
        <p:spPr>
          <a:xfrm>
            <a:off x="431579" y="1235526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>
          <a:xfrm>
            <a:off x="431579" y="1235526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9375" y="-1411"/>
            <a:ext cx="8494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>
                <a:solidFill>
                  <a:srgbClr val="C00000"/>
                </a:solidFill>
              </a:rPr>
              <a:t>Rising and falling </a:t>
            </a:r>
            <a:r>
              <a:rPr lang="en-US" sz="3200" dirty="0" smtClean="0">
                <a:solidFill>
                  <a:srgbClr val="C00000"/>
                </a:solidFill>
              </a:rPr>
              <a:t>of the kidney function marker </a:t>
            </a:r>
            <a:r>
              <a:rPr lang="en-US" sz="3200" dirty="0" err="1" smtClean="0">
                <a:solidFill>
                  <a:srgbClr val="C00000"/>
                </a:solidFill>
              </a:rPr>
              <a:t>penKid</a:t>
            </a:r>
            <a:r>
              <a:rPr lang="en-US" sz="3200" dirty="0" smtClean="0">
                <a:solidFill>
                  <a:srgbClr val="C00000"/>
                </a:solidFill>
              </a:rPr>
              <a:t> reflects </a:t>
            </a:r>
            <a:r>
              <a:rPr lang="en-US" sz="3200" dirty="0">
                <a:solidFill>
                  <a:srgbClr val="C00000"/>
                </a:solidFill>
              </a:rPr>
              <a:t>the change in mortality </a:t>
            </a:r>
            <a:r>
              <a:rPr lang="en-US" sz="3200" dirty="0" smtClean="0">
                <a:solidFill>
                  <a:srgbClr val="C00000"/>
                </a:solidFill>
              </a:rPr>
              <a:t>risk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CasellaDiTesto 7"/>
          <p:cNvSpPr txBox="1"/>
          <p:nvPr/>
        </p:nvSpPr>
        <p:spPr>
          <a:xfrm>
            <a:off x="3085881" y="5852330"/>
            <a:ext cx="1330172" cy="34810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62" dirty="0">
                <a:latin typeface="Calibri" panose="020F0502020204030204" pitchFamily="34" charset="0"/>
              </a:rPr>
              <a:t>Time (weeks)</a:t>
            </a:r>
          </a:p>
        </p:txBody>
      </p:sp>
      <p:sp>
        <p:nvSpPr>
          <p:cNvPr id="14" name="CasellaDiTesto 2"/>
          <p:cNvSpPr txBox="1"/>
          <p:nvPr/>
        </p:nvSpPr>
        <p:spPr>
          <a:xfrm rot="16200000">
            <a:off x="-363110" y="3575196"/>
            <a:ext cx="3224409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46" dirty="0">
                <a:latin typeface="Calibri" panose="020F0502020204030204" pitchFamily="34" charset="0"/>
              </a:rPr>
              <a:t>Proportion of patients surviving</a:t>
            </a:r>
          </a:p>
        </p:txBody>
      </p:sp>
      <p:sp>
        <p:nvSpPr>
          <p:cNvPr id="15" name="CasellaDiTesto 7"/>
          <p:cNvSpPr txBox="1"/>
          <p:nvPr/>
        </p:nvSpPr>
        <p:spPr>
          <a:xfrm>
            <a:off x="5610820" y="2433040"/>
            <a:ext cx="1006109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46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low/low</a:t>
            </a:r>
          </a:p>
        </p:txBody>
      </p:sp>
      <p:sp>
        <p:nvSpPr>
          <p:cNvPr id="16" name="CasellaDiTesto 7"/>
          <p:cNvSpPr txBox="1"/>
          <p:nvPr/>
        </p:nvSpPr>
        <p:spPr>
          <a:xfrm>
            <a:off x="5610820" y="2837531"/>
            <a:ext cx="1069075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46" b="1" dirty="0">
                <a:solidFill>
                  <a:srgbClr val="00CE00"/>
                </a:solidFill>
                <a:latin typeface="Calibri" panose="020F0502020204030204" pitchFamily="34" charset="0"/>
              </a:rPr>
              <a:t>high/low</a:t>
            </a:r>
          </a:p>
        </p:txBody>
      </p:sp>
      <p:sp>
        <p:nvSpPr>
          <p:cNvPr id="17" name="CasellaDiTesto 7"/>
          <p:cNvSpPr txBox="1"/>
          <p:nvPr/>
        </p:nvSpPr>
        <p:spPr>
          <a:xfrm>
            <a:off x="5610820" y="3298540"/>
            <a:ext cx="1069075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46" b="1" dirty="0">
                <a:solidFill>
                  <a:srgbClr val="D42424"/>
                </a:solidFill>
                <a:latin typeface="Calibri" panose="020F0502020204030204" pitchFamily="34" charset="0"/>
              </a:rPr>
              <a:t>low/high</a:t>
            </a:r>
          </a:p>
        </p:txBody>
      </p:sp>
      <p:sp>
        <p:nvSpPr>
          <p:cNvPr id="18" name="CasellaDiTesto 7"/>
          <p:cNvSpPr txBox="1"/>
          <p:nvPr/>
        </p:nvSpPr>
        <p:spPr>
          <a:xfrm>
            <a:off x="5610820" y="3682624"/>
            <a:ext cx="1132041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46" b="1" dirty="0">
                <a:latin typeface="Calibri" panose="020F0502020204030204" pitchFamily="34" charset="0"/>
              </a:rPr>
              <a:t>high/high</a:t>
            </a:r>
          </a:p>
        </p:txBody>
      </p:sp>
      <p:sp>
        <p:nvSpPr>
          <p:cNvPr id="19" name="CasellaDiTesto 7"/>
          <p:cNvSpPr txBox="1"/>
          <p:nvPr/>
        </p:nvSpPr>
        <p:spPr>
          <a:xfrm>
            <a:off x="2035801" y="4613841"/>
            <a:ext cx="3492956" cy="85965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662" b="1" dirty="0" err="1"/>
              <a:t>penKid</a:t>
            </a:r>
            <a:r>
              <a:rPr lang="en-US" sz="1662" b="1" dirty="0"/>
              <a:t> measured on day 1 and 7</a:t>
            </a:r>
          </a:p>
          <a:p>
            <a:r>
              <a:rPr lang="de-DE" sz="1662" dirty="0" err="1"/>
              <a:t>cut</a:t>
            </a:r>
            <a:r>
              <a:rPr lang="de-DE" sz="1662" dirty="0"/>
              <a:t>-off: 80 </a:t>
            </a:r>
            <a:r>
              <a:rPr lang="de-DE" sz="1662" dirty="0" err="1"/>
              <a:t>pmol</a:t>
            </a:r>
            <a:r>
              <a:rPr lang="de-DE" sz="1662" dirty="0"/>
              <a:t>/L</a:t>
            </a:r>
          </a:p>
          <a:p>
            <a:r>
              <a:rPr lang="de-DE" sz="1662" dirty="0"/>
              <a:t>n = 956</a:t>
            </a:r>
            <a:endParaRPr lang="en-US" sz="1662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26</a:t>
            </a:fld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359781" y="1153581"/>
            <a:ext cx="4064226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46" b="1" dirty="0">
                <a:cs typeface="Calibri" panose="020F0502020204030204" pitchFamily="34" charset="0"/>
              </a:rPr>
              <a:t>ALBIOS </a:t>
            </a:r>
            <a:r>
              <a:rPr lang="en-US" sz="1846" b="1" dirty="0" smtClean="0">
                <a:cs typeface="Calibri" panose="020F0502020204030204" pitchFamily="34" charset="0"/>
              </a:rPr>
              <a:t>(Sepsis &amp; Septic shock)</a:t>
            </a:r>
            <a:endParaRPr lang="en-US" sz="1846" b="1" dirty="0">
              <a:cs typeface="Calibri" panose="020F0502020204030204" pitchFamily="34" charset="0"/>
            </a:endParaRPr>
          </a:p>
          <a:p>
            <a:r>
              <a:rPr lang="en-US" sz="1846" dirty="0" err="1">
                <a:cs typeface="Calibri" panose="020F0502020204030204" pitchFamily="34" charset="0"/>
              </a:rPr>
              <a:t>Gattinoni</a:t>
            </a:r>
            <a:r>
              <a:rPr lang="en-US" sz="1846" dirty="0">
                <a:cs typeface="Calibri" panose="020F0502020204030204" pitchFamily="34" charset="0"/>
              </a:rPr>
              <a:t> (IT)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514" y="1193848"/>
            <a:ext cx="3090332" cy="938935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151675" y="6376277"/>
            <a:ext cx="27462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50" dirty="0" smtClean="0"/>
              <a:t>Masson et al. (2016) Abstract AKI &amp; CRRT 2016</a:t>
            </a:r>
          </a:p>
          <a:p>
            <a:pPr>
              <a:defRPr/>
            </a:pPr>
            <a:r>
              <a:rPr lang="de-DE" sz="1050" dirty="0" smtClean="0"/>
              <a:t>[</a:t>
            </a:r>
            <a:r>
              <a:rPr lang="de-DE" sz="1050" dirty="0" err="1" smtClean="0"/>
              <a:t>manuscript</a:t>
            </a:r>
            <a:r>
              <a:rPr lang="de-DE" sz="1050" dirty="0" smtClean="0"/>
              <a:t> </a:t>
            </a:r>
            <a:r>
              <a:rPr lang="de-DE" sz="1050" dirty="0"/>
              <a:t>in </a:t>
            </a:r>
            <a:r>
              <a:rPr lang="de-DE" sz="1050" dirty="0" err="1"/>
              <a:t>preparation</a:t>
            </a:r>
            <a:r>
              <a:rPr lang="de-DE" sz="1050" dirty="0" smtClean="0"/>
              <a:t>]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6058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7039"/>
          <a:stretch/>
        </p:blipFill>
        <p:spPr>
          <a:xfrm>
            <a:off x="-237744" y="-377372"/>
            <a:ext cx="9381744" cy="723537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-237744" y="-391887"/>
            <a:ext cx="9381744" cy="724988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 dirty="0"/>
          </a:p>
        </p:txBody>
      </p:sp>
      <p:sp>
        <p:nvSpPr>
          <p:cNvPr id="8" name="Textfeld 7"/>
          <p:cNvSpPr txBox="1"/>
          <p:nvPr/>
        </p:nvSpPr>
        <p:spPr>
          <a:xfrm>
            <a:off x="-118872" y="1892324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6000" dirty="0" smtClean="0">
                <a:solidFill>
                  <a:srgbClr val="BF0000"/>
                </a:solidFill>
                <a:latin typeface="+mj-lt"/>
              </a:rPr>
              <a:t>Clinical </a:t>
            </a:r>
            <a:r>
              <a:rPr lang="de-DE" sz="6000" dirty="0" err="1" smtClean="0">
                <a:solidFill>
                  <a:srgbClr val="BF0000"/>
                </a:solidFill>
                <a:latin typeface="+mj-lt"/>
              </a:rPr>
              <a:t>performance</a:t>
            </a:r>
            <a:r>
              <a:rPr lang="de-DE" sz="6000" dirty="0" smtClean="0">
                <a:solidFill>
                  <a:srgbClr val="BF0000"/>
                </a:solidFill>
                <a:latin typeface="+mj-lt"/>
              </a:rPr>
              <a:t> </a:t>
            </a:r>
            <a:r>
              <a:rPr lang="de-DE" sz="6000" dirty="0" err="1" smtClean="0">
                <a:solidFill>
                  <a:srgbClr val="BF0000"/>
                </a:solidFill>
                <a:latin typeface="+mj-lt"/>
              </a:rPr>
              <a:t>of</a:t>
            </a:r>
            <a:r>
              <a:rPr lang="de-DE" sz="6000" dirty="0" smtClean="0">
                <a:solidFill>
                  <a:srgbClr val="BF0000"/>
                </a:solidFill>
                <a:latin typeface="+mj-lt"/>
              </a:rPr>
              <a:t> </a:t>
            </a:r>
            <a:r>
              <a:rPr lang="de-DE" sz="6000" dirty="0" err="1" smtClean="0">
                <a:solidFill>
                  <a:srgbClr val="BF0000"/>
                </a:solidFill>
                <a:latin typeface="+mj-lt"/>
              </a:rPr>
              <a:t>penKid</a:t>
            </a:r>
            <a:r>
              <a:rPr lang="de-DE" sz="6000" dirty="0" smtClean="0">
                <a:solidFill>
                  <a:srgbClr val="BF0000"/>
                </a:solidFill>
                <a:latin typeface="+mj-lt"/>
              </a:rPr>
              <a:t> in CV </a:t>
            </a:r>
            <a:r>
              <a:rPr lang="de-DE" sz="6000" dirty="0" err="1" smtClean="0">
                <a:solidFill>
                  <a:srgbClr val="BF0000"/>
                </a:solidFill>
                <a:latin typeface="+mj-lt"/>
              </a:rPr>
              <a:t>disease</a:t>
            </a:r>
            <a:endParaRPr lang="de-DE" sz="5400" dirty="0">
              <a:solidFill>
                <a:srgbClr val="B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607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28</a:t>
            </a:fld>
            <a:endParaRPr lang="de-DE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257712" y="1317527"/>
            <a:ext cx="8681860" cy="320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2000" b="1" dirty="0">
                <a:cs typeface="Calibri" panose="020F0502020204030204" pitchFamily="34" charset="0"/>
              </a:rPr>
              <a:t>1,141 cases of acute myocardial infarction (AMI) </a:t>
            </a:r>
            <a:r>
              <a:rPr lang="en-US" sz="2000" dirty="0">
                <a:cs typeface="Calibri" panose="020F0502020204030204" pitchFamily="34" charset="0"/>
              </a:rPr>
              <a:t>admitted to University Hospitals of Leicester between August 2004 and April 2007</a:t>
            </a:r>
          </a:p>
          <a:p>
            <a:pPr>
              <a:spcBef>
                <a:spcPts val="600"/>
              </a:spcBef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cs typeface="Calibri" panose="020F0502020204030204" pitchFamily="34" charset="0"/>
              </a:rPr>
              <a:t>Blood samples: taken on admission (36 hours after symptom onset the latest) </a:t>
            </a:r>
          </a:p>
          <a:p>
            <a:pPr>
              <a:spcBef>
                <a:spcPts val="600"/>
              </a:spcBef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cs typeface="Calibri" panose="020F0502020204030204" pitchFamily="34" charset="0"/>
              </a:rPr>
              <a:t>Follow up: at least 2 years</a:t>
            </a:r>
          </a:p>
          <a:p>
            <a:pPr>
              <a:spcBef>
                <a:spcPts val="600"/>
              </a:spcBef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cs typeface="Calibri" panose="020F0502020204030204" pitchFamily="34" charset="0"/>
              </a:rPr>
              <a:t>323 Major Adverse Cardiac Events (MACE) within 2 year period</a:t>
            </a:r>
          </a:p>
          <a:p>
            <a:pPr>
              <a:spcBef>
                <a:spcPts val="600"/>
              </a:spcBef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cs typeface="Calibri" panose="020F0502020204030204" pitchFamily="34" charset="0"/>
              </a:rPr>
              <a:t>MACE = all-cause mortality, HF hospitalization or re-AMI</a:t>
            </a:r>
          </a:p>
          <a:p>
            <a:pPr>
              <a:buClrTx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http://saidfoundation.org/sites/default/files/Leices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87" y="249359"/>
            <a:ext cx="2591298" cy="6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346614" y="102718"/>
            <a:ext cx="61649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Calibri" panose="020F0502020204030204" pitchFamily="34" charset="0"/>
              </a:rPr>
              <a:t>Acute myocardial infarction (AMI)</a:t>
            </a:r>
          </a:p>
          <a:p>
            <a:r>
              <a:rPr lang="en-US" sz="2400" dirty="0">
                <a:cs typeface="Calibri" panose="020F0502020204030204" pitchFamily="34" charset="0"/>
              </a:rPr>
              <a:t>Prof. Leong L. Ng (UK)</a:t>
            </a:r>
          </a:p>
        </p:txBody>
      </p:sp>
      <p:sp>
        <p:nvSpPr>
          <p:cNvPr id="13" name="Rechteck 12"/>
          <p:cNvSpPr/>
          <p:nvPr/>
        </p:nvSpPr>
        <p:spPr>
          <a:xfrm>
            <a:off x="239794" y="6404337"/>
            <a:ext cx="77768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Ng LL et al. (2014)  J Am </a:t>
            </a:r>
            <a:r>
              <a:rPr lang="en-US" sz="900" dirty="0" err="1"/>
              <a:t>Coll</a:t>
            </a:r>
            <a:r>
              <a:rPr lang="en-US" sz="900" dirty="0"/>
              <a:t> </a:t>
            </a:r>
            <a:r>
              <a:rPr lang="en-US" sz="900" dirty="0" err="1"/>
              <a:t>Cardiol</a:t>
            </a:r>
            <a:r>
              <a:rPr lang="en-US" sz="900" dirty="0"/>
              <a:t>. 63(3):280-9.</a:t>
            </a:r>
            <a:endParaRPr lang="de-DE" sz="9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421" y="3601330"/>
            <a:ext cx="5247621" cy="2222574"/>
          </a:xfrm>
          <a:prstGeom prst="rect">
            <a:avLst/>
          </a:prstGeom>
        </p:spPr>
      </p:pic>
      <p:pic>
        <p:nvPicPr>
          <p:cNvPr id="15" name="Picture 2" descr="Journal Cover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" b="1556"/>
          <a:stretch/>
        </p:blipFill>
        <p:spPr bwMode="auto">
          <a:xfrm>
            <a:off x="7565062" y="4522981"/>
            <a:ext cx="903191" cy="11612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642" y="3715849"/>
            <a:ext cx="2696510" cy="50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299545" y="1195853"/>
            <a:ext cx="4572000" cy="8879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cs typeface="Calibri" panose="020F0502020204030204" pitchFamily="34" charset="0"/>
              </a:rPr>
              <a:t>Acute myocardial </a:t>
            </a:r>
            <a:r>
              <a:rPr lang="en-US" b="1" dirty="0" smtClean="0">
                <a:cs typeface="Calibri" panose="020F0502020204030204" pitchFamily="34" charset="0"/>
              </a:rPr>
              <a:t>infarction</a:t>
            </a:r>
            <a:endParaRPr lang="en-US" b="1" dirty="0">
              <a:cs typeface="Calibri" panose="020F0502020204030204" pitchFamily="34" charset="0"/>
            </a:endParaRPr>
          </a:p>
          <a:p>
            <a:r>
              <a:rPr lang="en-US" sz="1662" dirty="0">
                <a:cs typeface="Calibri" panose="020F0502020204030204" pitchFamily="34" charset="0"/>
              </a:rPr>
              <a:t>Ng (UK)</a:t>
            </a:r>
          </a:p>
          <a:p>
            <a:r>
              <a:rPr lang="en-US" sz="1662" dirty="0">
                <a:cs typeface="Calibri" panose="020F0502020204030204" pitchFamily="34" charset="0"/>
              </a:rPr>
              <a:t>n = 1,141</a:t>
            </a:r>
          </a:p>
        </p:txBody>
      </p:sp>
      <p:sp>
        <p:nvSpPr>
          <p:cNvPr id="19" name="Rechteck 18"/>
          <p:cNvSpPr/>
          <p:nvPr/>
        </p:nvSpPr>
        <p:spPr>
          <a:xfrm>
            <a:off x="202035" y="6428819"/>
            <a:ext cx="7178644" cy="220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31" dirty="0"/>
              <a:t>Ng LL et al. (2014)  J Am </a:t>
            </a:r>
            <a:r>
              <a:rPr lang="en-US" sz="831" dirty="0" err="1"/>
              <a:t>Coll</a:t>
            </a:r>
            <a:r>
              <a:rPr lang="en-US" sz="831" dirty="0"/>
              <a:t> </a:t>
            </a:r>
            <a:r>
              <a:rPr lang="en-US" sz="831" dirty="0" err="1"/>
              <a:t>Cardiol</a:t>
            </a:r>
            <a:r>
              <a:rPr lang="en-US" sz="831" dirty="0"/>
              <a:t>. 63(3):280-9.</a:t>
            </a:r>
            <a:endParaRPr lang="de-DE" sz="83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09" y="2383724"/>
            <a:ext cx="7005615" cy="349749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9545" y="-10265"/>
            <a:ext cx="8219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>
                <a:solidFill>
                  <a:srgbClr val="C00000"/>
                </a:solidFill>
              </a:rPr>
              <a:t>Kidney dysfunction is the major determinant for </a:t>
            </a:r>
            <a:r>
              <a:rPr lang="en-US" sz="3200" dirty="0" err="1">
                <a:solidFill>
                  <a:srgbClr val="C00000"/>
                </a:solidFill>
              </a:rPr>
              <a:t>penKid</a:t>
            </a:r>
            <a:r>
              <a:rPr lang="en-US" sz="3200" dirty="0">
                <a:solidFill>
                  <a:srgbClr val="C00000"/>
                </a:solidFill>
              </a:rPr>
              <a:t> in acute myocardial infarction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29</a:t>
            </a:fld>
            <a:endParaRPr lang="de-DE"/>
          </a:p>
        </p:txBody>
      </p:sp>
      <p:grpSp>
        <p:nvGrpSpPr>
          <p:cNvPr id="10" name="Gruppieren 9"/>
          <p:cNvGrpSpPr/>
          <p:nvPr/>
        </p:nvGrpSpPr>
        <p:grpSpPr>
          <a:xfrm>
            <a:off x="5460561" y="1165305"/>
            <a:ext cx="3568293" cy="944367"/>
            <a:chOff x="5460561" y="1165305"/>
            <a:chExt cx="3568293" cy="94436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0561" y="1165305"/>
              <a:ext cx="3568293" cy="944367"/>
            </a:xfrm>
            <a:prstGeom prst="rect">
              <a:avLst/>
            </a:prstGeom>
          </p:spPr>
        </p:pic>
        <p:sp>
          <p:nvSpPr>
            <p:cNvPr id="13" name="Rechteck 12"/>
            <p:cNvSpPr/>
            <p:nvPr/>
          </p:nvSpPr>
          <p:spPr>
            <a:xfrm>
              <a:off x="7121236" y="1524000"/>
              <a:ext cx="429491" cy="3879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1610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331773" y="2500652"/>
            <a:ext cx="8812227" cy="3455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latin typeface="Calibri" panose="020F0502020204030204" pitchFamily="34" charset="0"/>
            </a:endParaRPr>
          </a:p>
        </p:txBody>
      </p:sp>
      <p:graphicFrame>
        <p:nvGraphicFramePr>
          <p:cNvPr id="14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911880"/>
              </p:ext>
            </p:extLst>
          </p:nvPr>
        </p:nvGraphicFramePr>
        <p:xfrm>
          <a:off x="580459" y="2720640"/>
          <a:ext cx="8477816" cy="24769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4011"/>
                <a:gridCol w="2892249"/>
                <a:gridCol w="2761556"/>
              </a:tblGrid>
              <a:tr h="599564"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Early </a:t>
                      </a:r>
                      <a:r>
                        <a:rPr lang="de-DE" sz="1400" b="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diagnosis</a:t>
                      </a:r>
                      <a:r>
                        <a:rPr lang="de-DE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sepsis</a:t>
                      </a:r>
                      <a:endParaRPr lang="de-DE" sz="1400" b="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8000" marR="216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Early </a:t>
                      </a:r>
                      <a:r>
                        <a:rPr lang="de-DE" sz="14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diagnosis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de-DE" sz="14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prediction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acute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kidney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injury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(AKI)</a:t>
                      </a:r>
                    </a:p>
                  </a:txBody>
                  <a:tcPr marL="108000" marR="216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Early diagnosis &amp; prediction of septic shock</a:t>
                      </a:r>
                      <a:endParaRPr lang="de-DE" sz="14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8000" marR="216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322"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Monitoring </a:t>
                      </a:r>
                      <a:r>
                        <a:rPr lang="de-DE" sz="140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antibacteria</a:t>
                      </a:r>
                      <a:r>
                        <a:rPr lang="de-DE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de-DE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140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early</a:t>
                      </a:r>
                      <a:r>
                        <a:rPr lang="de-DE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sepsis</a:t>
                      </a:r>
                      <a:endParaRPr lang="de-DE" sz="1400" b="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8000" marR="216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Monitoring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actual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kidney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status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change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de-DE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risk</a:t>
                      </a:r>
                      <a:endParaRPr lang="de-DE" sz="1400" b="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8000" marR="216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4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Supporting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clinical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decision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 </a:t>
                      </a:r>
                      <a:r>
                        <a:rPr lang="de-DE" sz="14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vasopressor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use</a:t>
                      </a:r>
                      <a:endParaRPr lang="de-DE" sz="14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216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392"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40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Falling</a:t>
                      </a:r>
                      <a:r>
                        <a:rPr lang="de-DE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PCT </a:t>
                      </a:r>
                      <a:r>
                        <a:rPr lang="de-DE" sz="140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levels</a:t>
                      </a:r>
                      <a:r>
                        <a:rPr lang="de-DE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(&lt;24</a:t>
                      </a:r>
                      <a:r>
                        <a:rPr lang="de-DE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hrs</a:t>
                      </a:r>
                      <a:r>
                        <a:rPr lang="de-DE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de-DE" sz="140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indicate</a:t>
                      </a:r>
                      <a:r>
                        <a:rPr lang="de-DE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successful</a:t>
                      </a:r>
                      <a:r>
                        <a:rPr lang="de-DE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treatment</a:t>
                      </a:r>
                      <a:endParaRPr lang="de-DE" sz="1400" b="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8000" marR="216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4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Prediction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change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de-DE" sz="14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creatinine</a:t>
                      </a:r>
                      <a:endParaRPr lang="de-DE" sz="14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80000" indent="-18000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8000" marR="216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4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Supporting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clinical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decision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 </a:t>
                      </a:r>
                      <a:r>
                        <a:rPr lang="de-DE" sz="14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discharge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ICU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216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392"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de-DE" sz="1400" b="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8000" marR="216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8000" marR="216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216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Richtungspfeil 16"/>
          <p:cNvSpPr/>
          <p:nvPr/>
        </p:nvSpPr>
        <p:spPr>
          <a:xfrm>
            <a:off x="1" y="1025002"/>
            <a:ext cx="9249764" cy="689786"/>
          </a:xfrm>
          <a:prstGeom prst="homePlate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FF0000">
                  <a:tint val="44500"/>
                  <a:satMod val="160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450240" y="1046728"/>
            <a:ext cx="2994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all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Management </a:t>
            </a:r>
            <a:r>
              <a:rPr kumimoji="0" lang="de-DE" b="1" i="0" u="none" strike="noStrike" kern="0" cap="all" spc="0" normalizeH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of</a:t>
            </a:r>
            <a:r>
              <a:rPr kumimoji="0" lang="de-DE" b="1" i="0" u="none" strike="noStrike" kern="0" cap="all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cap="all" dirty="0" smtClean="0">
                <a:latin typeface="Calibri" panose="020F0502020204030204" pitchFamily="34" charset="0"/>
              </a:rPr>
              <a:t>SEPTIC SHOCK</a:t>
            </a:r>
            <a:endParaRPr kumimoji="0" lang="de-DE" b="1" i="0" u="none" strike="noStrike" kern="0" cap="all" spc="0" normalizeH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555614" y="1046729"/>
            <a:ext cx="2964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all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Management </a:t>
            </a:r>
            <a:r>
              <a:rPr kumimoji="0" lang="de-DE" b="1" i="0" u="none" strike="noStrike" kern="0" cap="all" spc="0" normalizeH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of</a:t>
            </a:r>
            <a:endParaRPr kumimoji="0" lang="de-DE" b="1" i="0" u="none" strike="noStrike" kern="0" cap="all" spc="0" normalizeH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cap="all" dirty="0" smtClean="0">
                <a:latin typeface="Calibri" panose="020F0502020204030204" pitchFamily="34" charset="0"/>
              </a:rPr>
              <a:t>ACUTE KIDNEY INJURY</a:t>
            </a:r>
            <a:endParaRPr kumimoji="0" lang="de-DE" b="1" i="0" u="none" strike="noStrike" kern="0" cap="all" spc="0" normalizeH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34462" y="1888238"/>
            <a:ext cx="96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PCT</a:t>
            </a:r>
            <a:endParaRPr lang="de-DE" sz="28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555613" y="1877413"/>
            <a:ext cx="133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penKid</a:t>
            </a:r>
            <a:endParaRPr lang="de-DE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Gerader Verbinder 24"/>
          <p:cNvCxnSpPr/>
          <p:nvPr/>
        </p:nvCxnSpPr>
        <p:spPr>
          <a:xfrm>
            <a:off x="3331362" y="875915"/>
            <a:ext cx="0" cy="5436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6189739" y="886779"/>
            <a:ext cx="0" cy="5436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0" y="2295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Novel biomarkers for sepsis management</a:t>
            </a:r>
          </a:p>
        </p:txBody>
      </p:sp>
      <p:sp>
        <p:nvSpPr>
          <p:cNvPr id="28" name="Rechteck 27"/>
          <p:cNvSpPr/>
          <p:nvPr/>
        </p:nvSpPr>
        <p:spPr>
          <a:xfrm>
            <a:off x="734462" y="1044655"/>
            <a:ext cx="2955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b="1" kern="0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management</a:t>
            </a:r>
            <a:r>
              <a:rPr lang="de-DE" b="1" kern="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kern="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b="1" kern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kern="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ANTIBIOTIC THERAPY</a:t>
            </a:r>
            <a:endParaRPr lang="de-DE" b="1" kern="0" cap="all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77102" y="2584908"/>
            <a:ext cx="2896164" cy="3306094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3</a:t>
            </a:fld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256525" y="2564855"/>
            <a:ext cx="2896164" cy="3306094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6473688" y="1877413"/>
            <a:ext cx="1595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bio-ADM</a:t>
            </a:r>
            <a:endParaRPr lang="de-DE" sz="28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1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49522" b="6766"/>
          <a:stretch/>
        </p:blipFill>
        <p:spPr>
          <a:xfrm>
            <a:off x="1235074" y="2478060"/>
            <a:ext cx="4230925" cy="3217149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1581" y="1235528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99545" y="-18354"/>
            <a:ext cx="8287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 smtClean="0">
                <a:solidFill>
                  <a:srgbClr val="C00000"/>
                </a:solidFill>
              </a:rPr>
              <a:t>Kidney dysfunction detected by </a:t>
            </a:r>
            <a:r>
              <a:rPr lang="en-US" sz="3200" dirty="0" err="1" smtClean="0">
                <a:solidFill>
                  <a:srgbClr val="C00000"/>
                </a:solidFill>
              </a:rPr>
              <a:t>penKid</a:t>
            </a:r>
            <a:r>
              <a:rPr lang="en-US" sz="3200" dirty="0" smtClean="0">
                <a:solidFill>
                  <a:srgbClr val="C00000"/>
                </a:solidFill>
              </a:rPr>
              <a:t> strongly predicts 2-year </a:t>
            </a:r>
            <a:r>
              <a:rPr lang="en-US" sz="3200" dirty="0">
                <a:solidFill>
                  <a:srgbClr val="C00000"/>
                </a:solidFill>
              </a:rPr>
              <a:t>mortality in patients with </a:t>
            </a:r>
            <a:r>
              <a:rPr lang="en-US" sz="3200" dirty="0" smtClean="0">
                <a:solidFill>
                  <a:srgbClr val="C00000"/>
                </a:solidFill>
              </a:rPr>
              <a:t>AMI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CasellaDiTesto 7"/>
          <p:cNvSpPr txBox="1"/>
          <p:nvPr/>
        </p:nvSpPr>
        <p:spPr>
          <a:xfrm>
            <a:off x="1606877" y="5679030"/>
            <a:ext cx="3727938" cy="348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2" dirty="0">
                <a:latin typeface="Calibri" panose="020F0502020204030204" pitchFamily="34" charset="0"/>
              </a:rPr>
              <a:t>Time to death (days)</a:t>
            </a:r>
          </a:p>
        </p:txBody>
      </p:sp>
      <p:sp>
        <p:nvSpPr>
          <p:cNvPr id="25" name="Rechteck 24"/>
          <p:cNvSpPr/>
          <p:nvPr/>
        </p:nvSpPr>
        <p:spPr>
          <a:xfrm>
            <a:off x="5334815" y="2729670"/>
            <a:ext cx="339008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Event free portion for patients with </a:t>
            </a:r>
            <a:r>
              <a:rPr lang="en-US" sz="2000" dirty="0" err="1"/>
              <a:t>penKid</a:t>
            </a:r>
            <a:r>
              <a:rPr lang="en-US" sz="2000" dirty="0"/>
              <a:t> levels </a:t>
            </a:r>
            <a:r>
              <a:rPr lang="en-US" sz="2000" b="1" dirty="0">
                <a:solidFill>
                  <a:srgbClr val="C00000"/>
                </a:solidFill>
              </a:rPr>
              <a:t>above</a:t>
            </a:r>
            <a:r>
              <a:rPr lang="en-US" sz="2000" b="1" dirty="0"/>
              <a:t> </a:t>
            </a:r>
            <a:r>
              <a:rPr lang="en-US" sz="2000" dirty="0"/>
              <a:t>or </a:t>
            </a:r>
            <a:r>
              <a:rPr lang="en-US" sz="2000" b="1" dirty="0">
                <a:solidFill>
                  <a:srgbClr val="0055A4"/>
                </a:solidFill>
              </a:rPr>
              <a:t>below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the cut-off (99</a:t>
            </a:r>
            <a:r>
              <a:rPr lang="en-US" sz="2000" baseline="30000" dirty="0"/>
              <a:t>th</a:t>
            </a:r>
            <a:r>
              <a:rPr lang="en-US" sz="2000" dirty="0"/>
              <a:t> percentile of normal range)</a:t>
            </a:r>
            <a:endParaRPr lang="de-DE" sz="5400" baseline="30000" dirty="0"/>
          </a:p>
        </p:txBody>
      </p:sp>
      <p:sp>
        <p:nvSpPr>
          <p:cNvPr id="18" name="CasellaDiTesto 7"/>
          <p:cNvSpPr txBox="1"/>
          <p:nvPr/>
        </p:nvSpPr>
        <p:spPr>
          <a:xfrm rot="16200000">
            <a:off x="151930" y="3963728"/>
            <a:ext cx="2246459" cy="348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2" dirty="0">
                <a:solidFill>
                  <a:schemeClr val="bg1"/>
                </a:solidFill>
                <a:latin typeface="Calibri" panose="020F0502020204030204" pitchFamily="34" charset="0"/>
              </a:rPr>
              <a:t>Event free survival (%)</a:t>
            </a:r>
          </a:p>
        </p:txBody>
      </p:sp>
      <p:sp>
        <p:nvSpPr>
          <p:cNvPr id="20" name="Rechteck 19"/>
          <p:cNvSpPr/>
          <p:nvPr/>
        </p:nvSpPr>
        <p:spPr>
          <a:xfrm>
            <a:off x="299545" y="1195853"/>
            <a:ext cx="4572000" cy="8879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cs typeface="Calibri" panose="020F0502020204030204" pitchFamily="34" charset="0"/>
              </a:rPr>
              <a:t>Acute myocardial infarction</a:t>
            </a:r>
          </a:p>
          <a:p>
            <a:r>
              <a:rPr lang="en-US" sz="1662" dirty="0">
                <a:cs typeface="Calibri" panose="020F0502020204030204" pitchFamily="34" charset="0"/>
              </a:rPr>
              <a:t>Ng (UK)</a:t>
            </a:r>
          </a:p>
          <a:p>
            <a:r>
              <a:rPr lang="en-US" sz="1662" dirty="0">
                <a:cs typeface="Calibri" panose="020F0502020204030204" pitchFamily="34" charset="0"/>
              </a:rPr>
              <a:t>n = 1,141</a:t>
            </a:r>
          </a:p>
        </p:txBody>
      </p:sp>
      <p:sp>
        <p:nvSpPr>
          <p:cNvPr id="14" name="CasellaDiTesto 7"/>
          <p:cNvSpPr txBox="1"/>
          <p:nvPr/>
        </p:nvSpPr>
        <p:spPr>
          <a:xfrm rot="16200000">
            <a:off x="44860" y="3923562"/>
            <a:ext cx="2246459" cy="348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2" dirty="0">
                <a:latin typeface="Calibri" panose="020F0502020204030204" pitchFamily="34" charset="0"/>
              </a:rPr>
              <a:t>Event free survival (%)</a:t>
            </a:r>
          </a:p>
        </p:txBody>
      </p:sp>
      <p:sp>
        <p:nvSpPr>
          <p:cNvPr id="21" name="Rechteck 20"/>
          <p:cNvSpPr/>
          <p:nvPr/>
        </p:nvSpPr>
        <p:spPr>
          <a:xfrm>
            <a:off x="202035" y="6428819"/>
            <a:ext cx="7178644" cy="220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31" dirty="0"/>
              <a:t>Ng LL et al. (2014)  J Am </a:t>
            </a:r>
            <a:r>
              <a:rPr lang="en-US" sz="831" dirty="0" err="1"/>
              <a:t>Coll</a:t>
            </a:r>
            <a:r>
              <a:rPr lang="en-US" sz="831" dirty="0"/>
              <a:t> </a:t>
            </a:r>
            <a:r>
              <a:rPr lang="en-US" sz="831" dirty="0" err="1"/>
              <a:t>Cardiol</a:t>
            </a:r>
            <a:r>
              <a:rPr lang="en-US" sz="831" dirty="0"/>
              <a:t>. 63(3):280-9.</a:t>
            </a:r>
            <a:endParaRPr lang="de-DE" sz="83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30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5460561" y="1165305"/>
            <a:ext cx="3568293" cy="944367"/>
            <a:chOff x="5460561" y="1165305"/>
            <a:chExt cx="3568293" cy="944367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0561" y="1165305"/>
              <a:ext cx="3568293" cy="944367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7121236" y="1524000"/>
              <a:ext cx="429491" cy="3879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813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3526" y="1383463"/>
            <a:ext cx="5975824" cy="2080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527" lvl="1" indent="-316527">
              <a:buFont typeface="Wingdings" panose="05000000000000000000" pitchFamily="2" charset="2"/>
              <a:buChar char="§"/>
            </a:pPr>
            <a:r>
              <a:rPr lang="en-US" sz="1846" b="1" dirty="0"/>
              <a:t>92 patients </a:t>
            </a:r>
            <a:r>
              <a:rPr lang="en-US" sz="1846" dirty="0"/>
              <a:t>undergoing Coronary Artery Bypass Graft (CABG) surgery at the Veterans Affairs San Diego Healthcare System</a:t>
            </a:r>
          </a:p>
          <a:p>
            <a:pPr marL="316527" lvl="1" indent="-316527">
              <a:buFont typeface="Wingdings" panose="05000000000000000000" pitchFamily="2" charset="2"/>
              <a:buChar char="§"/>
            </a:pPr>
            <a:r>
              <a:rPr lang="en-US" sz="1846" b="1" dirty="0"/>
              <a:t>20 subjects developed AKI post-operatively </a:t>
            </a:r>
          </a:p>
          <a:p>
            <a:pPr marL="316527" lvl="1" indent="-316527">
              <a:buFont typeface="Wingdings" panose="05000000000000000000" pitchFamily="2" charset="2"/>
              <a:buChar char="§"/>
            </a:pPr>
            <a:r>
              <a:rPr lang="de-DE" sz="1846" dirty="0"/>
              <a:t>Plasma </a:t>
            </a:r>
            <a:r>
              <a:rPr lang="de-DE" sz="1846" dirty="0" err="1"/>
              <a:t>samples</a:t>
            </a:r>
            <a:r>
              <a:rPr lang="de-DE" sz="1846" dirty="0"/>
              <a:t> </a:t>
            </a:r>
            <a:r>
              <a:rPr lang="de-DE" sz="1846" dirty="0" err="1"/>
              <a:t>taken</a:t>
            </a:r>
            <a:r>
              <a:rPr lang="de-DE" sz="1846" dirty="0"/>
              <a:t>:</a:t>
            </a:r>
          </a:p>
          <a:p>
            <a:pPr marL="738564" lvl="2" indent="-316527">
              <a:buFont typeface="Wingdings" panose="05000000000000000000" pitchFamily="2" charset="2"/>
              <a:buChar char="§"/>
            </a:pPr>
            <a:r>
              <a:rPr lang="de-DE" sz="1846" dirty="0" err="1"/>
              <a:t>Pre</a:t>
            </a:r>
            <a:r>
              <a:rPr lang="de-DE" sz="1846" dirty="0"/>
              <a:t>-OP</a:t>
            </a:r>
          </a:p>
          <a:p>
            <a:pPr marL="738564" lvl="2" indent="-316527">
              <a:buFont typeface="Wingdings" panose="05000000000000000000" pitchFamily="2" charset="2"/>
              <a:buChar char="§"/>
            </a:pPr>
            <a:r>
              <a:rPr lang="de-DE" sz="1846" dirty="0"/>
              <a:t>Post-OP: 2 h, 6 h, 12 h, 24 h, 48 h</a:t>
            </a:r>
          </a:p>
        </p:txBody>
      </p:sp>
      <p:sp>
        <p:nvSpPr>
          <p:cNvPr id="5" name="Rechteck 4"/>
          <p:cNvSpPr/>
          <p:nvPr/>
        </p:nvSpPr>
        <p:spPr>
          <a:xfrm>
            <a:off x="253526" y="245875"/>
            <a:ext cx="8300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cs typeface="Calibri" panose="020F0502020204030204" pitchFamily="34" charset="0"/>
              </a:rPr>
              <a:t>Coronary Artery Bypass Graft (CABG) </a:t>
            </a:r>
            <a:r>
              <a:rPr lang="en-US" sz="3200" b="1" dirty="0" smtClean="0">
                <a:cs typeface="Calibri" panose="020F0502020204030204" pitchFamily="34" charset="0"/>
              </a:rPr>
              <a:t>surgery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81120" y="6427768"/>
            <a:ext cx="6048230" cy="220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31" dirty="0"/>
              <a:t>Shah et al. (2015) </a:t>
            </a:r>
            <a:r>
              <a:rPr lang="en-US" sz="831" dirty="0" err="1"/>
              <a:t>Clin</a:t>
            </a:r>
            <a:r>
              <a:rPr lang="en-US" sz="831" dirty="0"/>
              <a:t> </a:t>
            </a:r>
            <a:r>
              <a:rPr lang="en-US" sz="831" dirty="0" err="1"/>
              <a:t>Nephrol</a:t>
            </a:r>
            <a:r>
              <a:rPr lang="en-US" sz="831" dirty="0"/>
              <a:t>. 83(1):29-35.</a:t>
            </a:r>
            <a:endParaRPr lang="de-DE" sz="831" dirty="0"/>
          </a:p>
        </p:txBody>
      </p:sp>
      <p:pic>
        <p:nvPicPr>
          <p:cNvPr id="1028" name="Picture 4" descr="http://www.m2sys.com/healthcare/wp-content/uploads/2012/10/UCS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46" y="1201136"/>
            <a:ext cx="2845830" cy="10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ustri.com/typo3temp/pics/fbff3cd5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32" y="4338062"/>
            <a:ext cx="1154772" cy="156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604" y="4369218"/>
            <a:ext cx="3532276" cy="15728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hteck 5"/>
          <p:cNvSpPr/>
          <p:nvPr/>
        </p:nvSpPr>
        <p:spPr>
          <a:xfrm>
            <a:off x="6229350" y="2100597"/>
            <a:ext cx="2494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Calibri" panose="020F0502020204030204" pitchFamily="34" charset="0"/>
              </a:rPr>
              <a:t>Prof. Alan S Maisel (USA)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31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/>
          <a:srcRect r="27135"/>
          <a:stretch/>
        </p:blipFill>
        <p:spPr>
          <a:xfrm>
            <a:off x="407530" y="3646488"/>
            <a:ext cx="3230819" cy="13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" t="11283" r="524" b="14485"/>
          <a:stretch/>
        </p:blipFill>
        <p:spPr bwMode="auto">
          <a:xfrm>
            <a:off x="1834488" y="2411509"/>
            <a:ext cx="6103687" cy="325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212158" y="468189"/>
            <a:ext cx="8813030" cy="43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15" dirty="0"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31581" y="1235528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31581" y="1235528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431581" y="1235528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24319" y="-18563"/>
            <a:ext cx="8544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 err="1">
                <a:solidFill>
                  <a:srgbClr val="C00000"/>
                </a:solidFill>
              </a:rPr>
              <a:t>penKid</a:t>
            </a:r>
            <a:r>
              <a:rPr lang="en-US" sz="3200" dirty="0">
                <a:solidFill>
                  <a:srgbClr val="C00000"/>
                </a:solidFill>
              </a:rPr>
              <a:t> levels are significantly elevated in cardiac surgery patients who developed AKI</a:t>
            </a:r>
          </a:p>
        </p:txBody>
      </p:sp>
      <p:sp>
        <p:nvSpPr>
          <p:cNvPr id="30" name="Textfeld 29"/>
          <p:cNvSpPr txBox="1"/>
          <p:nvPr/>
        </p:nvSpPr>
        <p:spPr>
          <a:xfrm rot="16200000">
            <a:off x="1320492" y="3741792"/>
            <a:ext cx="1593468" cy="348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62" dirty="0" err="1">
                <a:latin typeface="+mj-lt"/>
              </a:rPr>
              <a:t>penKid</a:t>
            </a:r>
            <a:r>
              <a:rPr lang="de-DE" sz="1662" dirty="0">
                <a:latin typeface="+mj-lt"/>
              </a:rPr>
              <a:t> [</a:t>
            </a:r>
            <a:r>
              <a:rPr lang="de-DE" sz="1662" dirty="0" err="1">
                <a:latin typeface="+mj-lt"/>
              </a:rPr>
              <a:t>pmol</a:t>
            </a:r>
            <a:r>
              <a:rPr lang="de-DE" sz="1662" dirty="0">
                <a:latin typeface="+mj-lt"/>
              </a:rPr>
              <a:t>/L]   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766158" y="5725791"/>
            <a:ext cx="2360384" cy="25577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de-DE" sz="1662" dirty="0">
                <a:latin typeface="+mj-lt"/>
              </a:rPr>
              <a:t>Time (</a:t>
            </a:r>
            <a:r>
              <a:rPr lang="de-DE" sz="1662" dirty="0" err="1">
                <a:latin typeface="+mj-lt"/>
              </a:rPr>
              <a:t>hrs</a:t>
            </a:r>
            <a:r>
              <a:rPr lang="de-DE" sz="1662" dirty="0">
                <a:latin typeface="+mj-lt"/>
              </a:rPr>
              <a:t>) </a:t>
            </a:r>
            <a:r>
              <a:rPr lang="de-DE" sz="1662" dirty="0" err="1">
                <a:latin typeface="+mj-lt"/>
              </a:rPr>
              <a:t>post</a:t>
            </a:r>
            <a:r>
              <a:rPr lang="de-DE" sz="1662" dirty="0">
                <a:latin typeface="+mj-lt"/>
              </a:rPr>
              <a:t> </a:t>
            </a:r>
            <a:r>
              <a:rPr lang="de-DE" sz="1662" dirty="0" err="1">
                <a:latin typeface="+mj-lt"/>
              </a:rPr>
              <a:t>surgery</a:t>
            </a:r>
            <a:r>
              <a:rPr lang="de-DE" sz="1662" dirty="0">
                <a:latin typeface="+mj-lt"/>
              </a:rPr>
              <a:t>  </a:t>
            </a: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6864379" y="3752488"/>
            <a:ext cx="2097346" cy="348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62" dirty="0" err="1">
                <a:latin typeface="+mj-lt"/>
              </a:rPr>
              <a:t>Creatinine</a:t>
            </a:r>
            <a:r>
              <a:rPr lang="de-DE" sz="1662" dirty="0">
                <a:latin typeface="+mj-lt"/>
              </a:rPr>
              <a:t> [mg/</a:t>
            </a:r>
            <a:r>
              <a:rPr lang="de-DE" sz="1662" dirty="0" err="1">
                <a:latin typeface="+mj-lt"/>
              </a:rPr>
              <a:t>dL</a:t>
            </a:r>
            <a:r>
              <a:rPr lang="de-DE" sz="1662" dirty="0">
                <a:latin typeface="+mj-lt"/>
              </a:rPr>
              <a:t>]  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769854" y="2393571"/>
            <a:ext cx="1168375" cy="255776"/>
          </a:xfrm>
          <a:prstGeom prst="rect">
            <a:avLst/>
          </a:prstGeom>
          <a:solidFill>
            <a:schemeClr val="bg1"/>
          </a:solidFill>
        </p:spPr>
        <p:txBody>
          <a:bodyPr wrap="none" lIns="33231" tIns="0" rIns="33231" bIns="0" rtlCol="0">
            <a:spAutoFit/>
          </a:bodyPr>
          <a:lstStyle/>
          <a:p>
            <a:r>
              <a:rPr lang="de-DE" sz="1662" b="1" dirty="0" err="1">
                <a:solidFill>
                  <a:srgbClr val="904342"/>
                </a:solidFill>
              </a:rPr>
              <a:t>penKid</a:t>
            </a:r>
            <a:r>
              <a:rPr lang="de-DE" sz="1662" b="1" dirty="0">
                <a:solidFill>
                  <a:srgbClr val="904342"/>
                </a:solidFill>
              </a:rPr>
              <a:t> (AKI)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446220" y="3105638"/>
            <a:ext cx="1460569" cy="255776"/>
          </a:xfrm>
          <a:prstGeom prst="rect">
            <a:avLst/>
          </a:prstGeom>
          <a:solidFill>
            <a:schemeClr val="bg1"/>
          </a:solidFill>
        </p:spPr>
        <p:txBody>
          <a:bodyPr wrap="none" lIns="33231" tIns="0" rIns="33231" bIns="0" rtlCol="0">
            <a:spAutoFit/>
          </a:bodyPr>
          <a:lstStyle/>
          <a:p>
            <a:r>
              <a:rPr lang="de-DE" sz="1662" b="1" dirty="0" err="1">
                <a:solidFill>
                  <a:srgbClr val="D79093"/>
                </a:solidFill>
              </a:rPr>
              <a:t>Creatinine</a:t>
            </a:r>
            <a:r>
              <a:rPr lang="de-DE" sz="1662" b="1" dirty="0">
                <a:solidFill>
                  <a:srgbClr val="D79093"/>
                </a:solidFill>
              </a:rPr>
              <a:t> (AKI)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631396" y="3768806"/>
            <a:ext cx="1736286" cy="255776"/>
          </a:xfrm>
          <a:prstGeom prst="rect">
            <a:avLst/>
          </a:prstGeom>
          <a:solidFill>
            <a:schemeClr val="bg1"/>
          </a:solidFill>
        </p:spPr>
        <p:txBody>
          <a:bodyPr wrap="none" lIns="33231" tIns="0" rIns="33231" bIns="0" rtlCol="0">
            <a:spAutoFit/>
          </a:bodyPr>
          <a:lstStyle/>
          <a:p>
            <a:r>
              <a:rPr lang="de-DE" sz="1662" b="1" dirty="0" err="1">
                <a:solidFill>
                  <a:srgbClr val="82CADD"/>
                </a:solidFill>
              </a:rPr>
              <a:t>Creatinine</a:t>
            </a:r>
            <a:r>
              <a:rPr lang="de-DE" sz="1662" b="1" dirty="0">
                <a:solidFill>
                  <a:srgbClr val="82CADD"/>
                </a:solidFill>
              </a:rPr>
              <a:t> (</a:t>
            </a:r>
            <a:r>
              <a:rPr lang="de-DE" sz="1662" b="1" dirty="0" err="1">
                <a:solidFill>
                  <a:srgbClr val="82CADD"/>
                </a:solidFill>
              </a:rPr>
              <a:t>no</a:t>
            </a:r>
            <a:r>
              <a:rPr lang="de-DE" sz="1662" b="1" dirty="0">
                <a:solidFill>
                  <a:srgbClr val="82CADD"/>
                </a:solidFill>
              </a:rPr>
              <a:t> AKI)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5942068" y="4512425"/>
            <a:ext cx="1444091" cy="255776"/>
          </a:xfrm>
          <a:prstGeom prst="rect">
            <a:avLst/>
          </a:prstGeom>
          <a:solidFill>
            <a:schemeClr val="bg1"/>
          </a:solidFill>
        </p:spPr>
        <p:txBody>
          <a:bodyPr wrap="none" lIns="33231" tIns="0" rIns="33231" bIns="0" rtlCol="0">
            <a:spAutoFit/>
          </a:bodyPr>
          <a:lstStyle/>
          <a:p>
            <a:r>
              <a:rPr lang="de-DE" sz="1662" b="1" dirty="0" err="1">
                <a:solidFill>
                  <a:srgbClr val="588FCB"/>
                </a:solidFill>
              </a:rPr>
              <a:t>penKid</a:t>
            </a:r>
            <a:r>
              <a:rPr lang="de-DE" sz="1662" b="1" dirty="0">
                <a:solidFill>
                  <a:srgbClr val="588FCB"/>
                </a:solidFill>
              </a:rPr>
              <a:t> (</a:t>
            </a:r>
            <a:r>
              <a:rPr lang="de-DE" sz="1662" b="1" dirty="0" err="1">
                <a:solidFill>
                  <a:srgbClr val="588FCB"/>
                </a:solidFill>
              </a:rPr>
              <a:t>no</a:t>
            </a:r>
            <a:r>
              <a:rPr lang="de-DE" sz="1662" b="1" dirty="0">
                <a:solidFill>
                  <a:srgbClr val="588FCB"/>
                </a:solidFill>
              </a:rPr>
              <a:t> AKI)</a:t>
            </a:r>
          </a:p>
        </p:txBody>
      </p:sp>
      <p:sp>
        <p:nvSpPr>
          <p:cNvPr id="23" name="Rechteck 22"/>
          <p:cNvSpPr/>
          <p:nvPr/>
        </p:nvSpPr>
        <p:spPr>
          <a:xfrm>
            <a:off x="324319" y="1174039"/>
            <a:ext cx="3850284" cy="944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46" b="1" dirty="0">
                <a:cs typeface="Calibri" panose="020F0502020204030204" pitchFamily="34" charset="0"/>
              </a:rPr>
              <a:t>Coronary Artery Bypass surgery</a:t>
            </a:r>
          </a:p>
          <a:p>
            <a:r>
              <a:rPr lang="en-US" sz="1846" dirty="0">
                <a:cs typeface="Calibri" panose="020F0502020204030204" pitchFamily="34" charset="0"/>
              </a:rPr>
              <a:t>Maisel (USA)</a:t>
            </a:r>
          </a:p>
          <a:p>
            <a:r>
              <a:rPr lang="en-US" sz="1846" dirty="0">
                <a:cs typeface="Calibri" panose="020F0502020204030204" pitchFamily="34" charset="0"/>
              </a:rPr>
              <a:t>n = 92</a:t>
            </a:r>
          </a:p>
        </p:txBody>
      </p:sp>
      <p:sp>
        <p:nvSpPr>
          <p:cNvPr id="27" name="Rechteck 26"/>
          <p:cNvSpPr/>
          <p:nvPr/>
        </p:nvSpPr>
        <p:spPr>
          <a:xfrm>
            <a:off x="181120" y="6427768"/>
            <a:ext cx="6048230" cy="220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31" dirty="0"/>
              <a:t>Shah et al. (2015) </a:t>
            </a:r>
            <a:r>
              <a:rPr lang="en-US" sz="831" dirty="0" err="1"/>
              <a:t>Clin</a:t>
            </a:r>
            <a:r>
              <a:rPr lang="en-US" sz="831" dirty="0"/>
              <a:t> </a:t>
            </a:r>
            <a:r>
              <a:rPr lang="en-US" sz="831" dirty="0" err="1"/>
              <a:t>Nephrol</a:t>
            </a:r>
            <a:r>
              <a:rPr lang="en-US" sz="831" dirty="0"/>
              <a:t>. 83(1):29-35.</a:t>
            </a:r>
            <a:endParaRPr lang="de-DE" sz="83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32</a:t>
            </a:fld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241769" y="2575572"/>
            <a:ext cx="21745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penKid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quicker than creatinine</a:t>
            </a:r>
            <a:endParaRPr lang="de-DE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 rot="1849014">
            <a:off x="2568516" y="2652572"/>
            <a:ext cx="504056" cy="11036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4"/>
          <a:srcRect r="27135"/>
          <a:stretch/>
        </p:blipFill>
        <p:spPr>
          <a:xfrm>
            <a:off x="6445688" y="1118717"/>
            <a:ext cx="2423541" cy="103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3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medicinenet.com/images/share-article-images/share-kidney-fail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"/>
          <a:stretch/>
        </p:blipFill>
        <p:spPr bwMode="auto">
          <a:xfrm>
            <a:off x="-1059543" y="259740"/>
            <a:ext cx="10203543" cy="506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-237744" y="-391886"/>
            <a:ext cx="9381744" cy="709331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62" dirty="0" smtClean="0"/>
              <a:t> </a:t>
            </a:r>
            <a:endParaRPr lang="de-DE" sz="1662" dirty="0"/>
          </a:p>
        </p:txBody>
      </p:sp>
      <p:sp>
        <p:nvSpPr>
          <p:cNvPr id="8" name="Textfeld 7"/>
          <p:cNvSpPr txBox="1"/>
          <p:nvPr/>
        </p:nvSpPr>
        <p:spPr>
          <a:xfrm>
            <a:off x="-219619" y="1892324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6000" dirty="0" smtClean="0">
                <a:solidFill>
                  <a:srgbClr val="BF0000"/>
                </a:solidFill>
                <a:latin typeface="+mj-lt"/>
              </a:rPr>
              <a:t>Clinical </a:t>
            </a:r>
            <a:r>
              <a:rPr lang="de-DE" sz="6000" dirty="0" err="1" smtClean="0">
                <a:solidFill>
                  <a:srgbClr val="BF0000"/>
                </a:solidFill>
                <a:latin typeface="+mj-lt"/>
              </a:rPr>
              <a:t>performance</a:t>
            </a:r>
            <a:r>
              <a:rPr lang="de-DE" sz="6000" dirty="0" smtClean="0">
                <a:solidFill>
                  <a:srgbClr val="BF0000"/>
                </a:solidFill>
                <a:latin typeface="+mj-lt"/>
              </a:rPr>
              <a:t> </a:t>
            </a:r>
            <a:r>
              <a:rPr lang="de-DE" sz="6000" dirty="0" err="1" smtClean="0">
                <a:solidFill>
                  <a:srgbClr val="BF0000"/>
                </a:solidFill>
                <a:latin typeface="+mj-lt"/>
              </a:rPr>
              <a:t>of</a:t>
            </a:r>
            <a:r>
              <a:rPr lang="de-DE" sz="6000" dirty="0" smtClean="0">
                <a:solidFill>
                  <a:srgbClr val="BF0000"/>
                </a:solidFill>
                <a:latin typeface="+mj-lt"/>
              </a:rPr>
              <a:t> </a:t>
            </a:r>
            <a:r>
              <a:rPr lang="de-DE" sz="6000" dirty="0" err="1" smtClean="0">
                <a:solidFill>
                  <a:srgbClr val="BF0000"/>
                </a:solidFill>
                <a:latin typeface="+mj-lt"/>
              </a:rPr>
              <a:t>penKid</a:t>
            </a:r>
            <a:r>
              <a:rPr lang="de-DE" sz="6000" dirty="0" smtClean="0">
                <a:solidFill>
                  <a:srgbClr val="BF0000"/>
                </a:solidFill>
                <a:latin typeface="+mj-lt"/>
              </a:rPr>
              <a:t> in graft </a:t>
            </a:r>
            <a:r>
              <a:rPr lang="de-DE" sz="6000" dirty="0" err="1" smtClean="0">
                <a:solidFill>
                  <a:srgbClr val="BF0000"/>
                </a:solidFill>
                <a:latin typeface="+mj-lt"/>
              </a:rPr>
              <a:t>failure</a:t>
            </a:r>
            <a:endParaRPr lang="de-DE" sz="5400" dirty="0">
              <a:solidFill>
                <a:srgbClr val="BF0000"/>
              </a:solidFill>
              <a:latin typeface="+mj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0208" y="5987441"/>
            <a:ext cx="9043792" cy="87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04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212156" y="468189"/>
            <a:ext cx="8813030" cy="43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15" dirty="0"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31579" y="1235526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31579" y="1235526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431579" y="1235526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47743" y="-17409"/>
            <a:ext cx="8406531" cy="111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 err="1">
                <a:solidFill>
                  <a:srgbClr val="C00000"/>
                </a:solidFill>
              </a:rPr>
              <a:t>penKid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strongly predicts </a:t>
            </a:r>
            <a:r>
              <a:rPr lang="en-US" sz="3200" dirty="0">
                <a:solidFill>
                  <a:srgbClr val="C00000"/>
                </a:solidFill>
              </a:rPr>
              <a:t>risk of graft failure in </a:t>
            </a:r>
            <a:r>
              <a:rPr lang="en-US" sz="3200" dirty="0" smtClean="0">
                <a:solidFill>
                  <a:srgbClr val="C00000"/>
                </a:solidFill>
              </a:rPr>
              <a:t>renal transplant </a:t>
            </a:r>
            <a:r>
              <a:rPr lang="en-US" sz="3200" dirty="0">
                <a:solidFill>
                  <a:srgbClr val="C00000"/>
                </a:solidFill>
              </a:rPr>
              <a:t>recipients</a:t>
            </a:r>
          </a:p>
        </p:txBody>
      </p:sp>
      <p:sp>
        <p:nvSpPr>
          <p:cNvPr id="27" name="Rechteck 26"/>
          <p:cNvSpPr/>
          <p:nvPr/>
        </p:nvSpPr>
        <p:spPr>
          <a:xfrm>
            <a:off x="347743" y="1233773"/>
            <a:ext cx="5109994" cy="1360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08"/>
              </a:spcAft>
            </a:pPr>
            <a:r>
              <a:rPr lang="en-US" sz="2000" b="1" dirty="0">
                <a:cs typeface="Calibri" panose="020F0502020204030204" pitchFamily="34" charset="0"/>
              </a:rPr>
              <a:t>Prediction of long-term outcome in renal transplant recipients</a:t>
            </a:r>
          </a:p>
          <a:p>
            <a:r>
              <a:rPr lang="en-US" sz="1662" dirty="0">
                <a:cs typeface="Calibri" panose="020F0502020204030204" pitchFamily="34" charset="0"/>
              </a:rPr>
              <a:t>Prof. Stephan J.L. Bakker</a:t>
            </a:r>
          </a:p>
          <a:p>
            <a:r>
              <a:rPr lang="en-US" sz="1662" dirty="0">
                <a:cs typeface="Calibri" panose="020F0502020204030204" pitchFamily="34" charset="0"/>
              </a:rPr>
              <a:t>Prof. Ron </a:t>
            </a:r>
            <a:r>
              <a:rPr lang="en-US" sz="1662" dirty="0" err="1" smtClean="0">
                <a:cs typeface="Calibri" panose="020F0502020204030204" pitchFamily="34" charset="0"/>
              </a:rPr>
              <a:t>Gansevort</a:t>
            </a:r>
            <a:r>
              <a:rPr lang="en-US" sz="1662" dirty="0" smtClean="0">
                <a:cs typeface="Calibri" panose="020F0502020204030204" pitchFamily="34" charset="0"/>
              </a:rPr>
              <a:t> </a:t>
            </a:r>
            <a:r>
              <a:rPr lang="en-US" sz="1662" dirty="0">
                <a:cs typeface="Calibri" panose="020F0502020204030204" pitchFamily="34" charset="0"/>
              </a:rPr>
              <a:t>(NL)</a:t>
            </a:r>
          </a:p>
        </p:txBody>
      </p:sp>
      <p:sp>
        <p:nvSpPr>
          <p:cNvPr id="29" name="Rechteck 28"/>
          <p:cNvSpPr/>
          <p:nvPr/>
        </p:nvSpPr>
        <p:spPr>
          <a:xfrm>
            <a:off x="-79049" y="2765003"/>
            <a:ext cx="44375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477" lvl="1" indent="-263776"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707 stable renal transplant recipients</a:t>
            </a:r>
            <a:r>
              <a:rPr lang="nl-NL" sz="2000" b="1" dirty="0">
                <a:cs typeface="Calibri" panose="020F0502020204030204" pitchFamily="34" charset="0"/>
              </a:rPr>
              <a:t> </a:t>
            </a:r>
            <a:endParaRPr lang="en-US" dirty="0">
              <a:cs typeface="Calibri" panose="020F0502020204030204" pitchFamily="34" charset="0"/>
            </a:endParaRPr>
          </a:p>
          <a:p>
            <a:pPr marL="639477" lvl="1" indent="-263776">
              <a:buFont typeface="Wingdings" panose="05000000000000000000" pitchFamily="2" charset="2"/>
              <a:buChar char="§"/>
            </a:pPr>
            <a:r>
              <a:rPr lang="en-US" dirty="0">
                <a:cs typeface="Calibri" panose="020F0502020204030204" pitchFamily="34" charset="0"/>
              </a:rPr>
              <a:t>≥1 year post transplantation</a:t>
            </a:r>
          </a:p>
          <a:p>
            <a:pPr marL="639477" lvl="1" indent="-263776"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Visits between 2008 and 2011</a:t>
            </a:r>
          </a:p>
          <a:p>
            <a:pPr marL="639477" lvl="1" indent="-263776">
              <a:buFont typeface="Wingdings" panose="05000000000000000000" pitchFamily="2" charset="2"/>
              <a:buChar char="§"/>
            </a:pPr>
            <a:r>
              <a:rPr lang="en-US" dirty="0"/>
              <a:t>Biomarker subset: </a:t>
            </a:r>
            <a:r>
              <a:rPr lang="en-US" b="1" dirty="0"/>
              <a:t>n=664</a:t>
            </a:r>
            <a:endParaRPr lang="nl-NL" sz="2000" b="1" dirty="0">
              <a:solidFill>
                <a:srgbClr val="C00000"/>
              </a:solidFill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06" y="1758566"/>
            <a:ext cx="1547805" cy="75155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34</a:t>
            </a:fld>
            <a:endParaRPr lang="de-DE"/>
          </a:p>
        </p:txBody>
      </p:sp>
      <p:pic>
        <p:nvPicPr>
          <p:cNvPr id="28" name="Afbeelding 5"/>
          <p:cNvPicPr/>
          <p:nvPr/>
        </p:nvPicPr>
        <p:blipFill rotWithShape="1">
          <a:blip r:embed="rId4" cstate="email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t="6238" r="24970"/>
          <a:stretch/>
        </p:blipFill>
        <p:spPr bwMode="auto">
          <a:xfrm>
            <a:off x="5190224" y="1712712"/>
            <a:ext cx="3460869" cy="354132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sellaDiTesto 7"/>
          <p:cNvSpPr txBox="1"/>
          <p:nvPr/>
        </p:nvSpPr>
        <p:spPr>
          <a:xfrm>
            <a:off x="5096352" y="4974199"/>
            <a:ext cx="4038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Time to graft failure (years)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0294" y="1880965"/>
            <a:ext cx="2428875" cy="2495550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8151143" y="179279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8176543" y="240239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8176543" y="411689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36" name="CasellaDiTesto 7"/>
          <p:cNvSpPr txBox="1"/>
          <p:nvPr/>
        </p:nvSpPr>
        <p:spPr>
          <a:xfrm rot="16200000">
            <a:off x="3304895" y="3178184"/>
            <a:ext cx="37279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</a:rPr>
              <a:t>% free of graft failure</a:t>
            </a:r>
          </a:p>
        </p:txBody>
      </p:sp>
      <p:sp>
        <p:nvSpPr>
          <p:cNvPr id="50" name="Rechteck 49"/>
          <p:cNvSpPr/>
          <p:nvPr/>
        </p:nvSpPr>
        <p:spPr>
          <a:xfrm>
            <a:off x="151675" y="6376277"/>
            <a:ext cx="28712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50" dirty="0" err="1" smtClean="0"/>
              <a:t>Kieneker</a:t>
            </a:r>
            <a:r>
              <a:rPr lang="de-DE" sz="1050" dirty="0" smtClean="0"/>
              <a:t> et al. (2016) Abstract AKI &amp; CRRT 2016</a:t>
            </a:r>
          </a:p>
          <a:p>
            <a:pPr>
              <a:defRPr/>
            </a:pPr>
            <a:r>
              <a:rPr lang="de-DE" sz="1050" dirty="0" smtClean="0"/>
              <a:t>[</a:t>
            </a:r>
            <a:r>
              <a:rPr lang="de-DE" sz="1050" dirty="0" err="1" smtClean="0"/>
              <a:t>manuscript</a:t>
            </a:r>
            <a:r>
              <a:rPr lang="de-DE" sz="1050" dirty="0" smtClean="0"/>
              <a:t> </a:t>
            </a:r>
            <a:r>
              <a:rPr lang="de-DE" sz="1050" dirty="0"/>
              <a:t>in </a:t>
            </a:r>
            <a:r>
              <a:rPr lang="de-DE" sz="1050" dirty="0" err="1"/>
              <a:t>preparation</a:t>
            </a:r>
            <a:r>
              <a:rPr lang="de-DE" sz="1050" dirty="0" smtClean="0"/>
              <a:t>]</a:t>
            </a:r>
            <a:endParaRPr lang="de-DE" sz="105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43" y="4514588"/>
            <a:ext cx="4440600" cy="13232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75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35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4986321" y="1665538"/>
            <a:ext cx="3085366" cy="60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46" b="1" dirty="0">
                <a:solidFill>
                  <a:srgbClr val="0063A4"/>
                </a:solidFill>
              </a:rPr>
              <a:t>Plasma </a:t>
            </a:r>
            <a:r>
              <a:rPr lang="de-DE" sz="1846" b="1" dirty="0" err="1">
                <a:solidFill>
                  <a:srgbClr val="0063A4"/>
                </a:solidFill>
              </a:rPr>
              <a:t>as</a:t>
            </a:r>
            <a:r>
              <a:rPr lang="de-DE" sz="1846" b="1" dirty="0">
                <a:solidFill>
                  <a:srgbClr val="0063A4"/>
                </a:solidFill>
              </a:rPr>
              <a:t> sample </a:t>
            </a:r>
            <a:r>
              <a:rPr lang="de-DE" sz="1846" b="1" dirty="0" err="1">
                <a:solidFill>
                  <a:srgbClr val="0063A4"/>
                </a:solidFill>
              </a:rPr>
              <a:t>matrix</a:t>
            </a:r>
            <a:r>
              <a:rPr lang="de-DE" sz="1846" b="1" dirty="0">
                <a:solidFill>
                  <a:srgbClr val="0063A4"/>
                </a:solidFill>
              </a:rPr>
              <a:t> </a:t>
            </a:r>
            <a:r>
              <a:rPr lang="de-DE" sz="1846" b="1" dirty="0">
                <a:solidFill>
                  <a:srgbClr val="1D8E1D"/>
                </a:solidFill>
                <a:sym typeface="Wingdings" panose="05000000000000000000" pitchFamily="2" charset="2"/>
              </a:rPr>
              <a:t></a:t>
            </a:r>
            <a:endParaRPr lang="de-DE" sz="1846" b="1" dirty="0">
              <a:solidFill>
                <a:srgbClr val="1D8E1D"/>
              </a:solidFill>
            </a:endParaRPr>
          </a:p>
          <a:p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»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urine</a:t>
            </a:r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less</a:t>
            </a:r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 in ED &amp; ICU</a:t>
            </a:r>
          </a:p>
        </p:txBody>
      </p:sp>
      <p:sp>
        <p:nvSpPr>
          <p:cNvPr id="5" name="Rechteck 4"/>
          <p:cNvSpPr/>
          <p:nvPr/>
        </p:nvSpPr>
        <p:spPr>
          <a:xfrm>
            <a:off x="4986321" y="4987031"/>
            <a:ext cx="3774334" cy="60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46" b="1" dirty="0">
                <a:solidFill>
                  <a:srgbClr val="0063A4"/>
                </a:solidFill>
              </a:rPr>
              <a:t>Independent </a:t>
            </a:r>
            <a:r>
              <a:rPr lang="de-DE" sz="1846" b="1" dirty="0" err="1">
                <a:solidFill>
                  <a:srgbClr val="0063A4"/>
                </a:solidFill>
              </a:rPr>
              <a:t>of</a:t>
            </a:r>
            <a:r>
              <a:rPr lang="de-DE" sz="1846" b="1" dirty="0">
                <a:solidFill>
                  <a:srgbClr val="0063A4"/>
                </a:solidFill>
              </a:rPr>
              <a:t> </a:t>
            </a:r>
            <a:r>
              <a:rPr lang="de-DE" sz="1846" b="1" dirty="0" err="1">
                <a:solidFill>
                  <a:srgbClr val="0063A4"/>
                </a:solidFill>
              </a:rPr>
              <a:t>inflammation</a:t>
            </a:r>
            <a:r>
              <a:rPr lang="de-DE" sz="1846" b="1" dirty="0">
                <a:solidFill>
                  <a:srgbClr val="0063A4"/>
                </a:solidFill>
              </a:rPr>
              <a:t> </a:t>
            </a:r>
            <a:r>
              <a:rPr lang="de-DE" sz="1846" b="1" dirty="0">
                <a:solidFill>
                  <a:srgbClr val="1D8E1D"/>
                </a:solidFill>
                <a:sym typeface="Wingdings" panose="05000000000000000000" pitchFamily="2" charset="2"/>
              </a:rPr>
              <a:t></a:t>
            </a:r>
            <a:endParaRPr lang="de-DE" sz="1846" b="1" dirty="0">
              <a:solidFill>
                <a:srgbClr val="0063A4"/>
              </a:solidFill>
            </a:endParaRPr>
          </a:p>
          <a:p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»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suitable</a:t>
            </a:r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septic</a:t>
            </a:r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patients</a:t>
            </a:r>
            <a:endParaRPr lang="de-DE" sz="1662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986321" y="2500401"/>
            <a:ext cx="3533954" cy="60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46" b="1" dirty="0">
                <a:solidFill>
                  <a:srgbClr val="0063A4"/>
                </a:solidFill>
              </a:rPr>
              <a:t>Dynamic </a:t>
            </a:r>
            <a:r>
              <a:rPr lang="de-DE" sz="1846" b="1" dirty="0" err="1">
                <a:solidFill>
                  <a:srgbClr val="0063A4"/>
                </a:solidFill>
              </a:rPr>
              <a:t>kinetic</a:t>
            </a:r>
            <a:r>
              <a:rPr lang="de-DE" sz="1846" b="1" dirty="0">
                <a:solidFill>
                  <a:srgbClr val="0063A4"/>
                </a:solidFill>
              </a:rPr>
              <a:t> </a:t>
            </a:r>
            <a:r>
              <a:rPr lang="de-DE" sz="1846" b="1" dirty="0">
                <a:solidFill>
                  <a:srgbClr val="1D8E1D"/>
                </a:solidFill>
                <a:sym typeface="Wingdings" panose="05000000000000000000" pitchFamily="2" charset="2"/>
              </a:rPr>
              <a:t></a:t>
            </a:r>
            <a:endParaRPr lang="de-DE" sz="1846" b="1" dirty="0">
              <a:solidFill>
                <a:srgbClr val="0063A4"/>
              </a:solidFill>
            </a:endParaRPr>
          </a:p>
          <a:p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»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timely</a:t>
            </a:r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diagnosis</a:t>
            </a:r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monitoring</a:t>
            </a:r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7" name="Rechteck 6"/>
          <p:cNvSpPr/>
          <p:nvPr/>
        </p:nvSpPr>
        <p:spPr>
          <a:xfrm>
            <a:off x="4986321" y="3326285"/>
            <a:ext cx="3718456" cy="60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46" b="1" dirty="0">
                <a:solidFill>
                  <a:srgbClr val="0063A4"/>
                </a:solidFill>
              </a:rPr>
              <a:t>Simple </a:t>
            </a:r>
            <a:r>
              <a:rPr lang="de-DE" sz="1846" b="1" dirty="0" err="1">
                <a:solidFill>
                  <a:srgbClr val="0063A4"/>
                </a:solidFill>
              </a:rPr>
              <a:t>cut</a:t>
            </a:r>
            <a:r>
              <a:rPr lang="de-DE" sz="1846" b="1" dirty="0">
                <a:solidFill>
                  <a:srgbClr val="0063A4"/>
                </a:solidFill>
              </a:rPr>
              <a:t>-off </a:t>
            </a:r>
            <a:r>
              <a:rPr lang="de-DE" sz="1846" b="1" dirty="0" err="1">
                <a:solidFill>
                  <a:srgbClr val="0063A4"/>
                </a:solidFill>
              </a:rPr>
              <a:t>value</a:t>
            </a:r>
            <a:r>
              <a:rPr lang="de-DE" sz="1846" b="1" dirty="0">
                <a:solidFill>
                  <a:srgbClr val="0063A4"/>
                </a:solidFill>
              </a:rPr>
              <a:t> </a:t>
            </a:r>
            <a:r>
              <a:rPr lang="de-DE" sz="1846" b="1" dirty="0">
                <a:solidFill>
                  <a:srgbClr val="1D8E1D"/>
                </a:solidFill>
                <a:sym typeface="Wingdings" panose="05000000000000000000" pitchFamily="2" charset="2"/>
              </a:rPr>
              <a:t></a:t>
            </a:r>
            <a:endParaRPr lang="de-DE" sz="1846" b="1" dirty="0">
              <a:solidFill>
                <a:srgbClr val="0063A4"/>
              </a:solidFill>
            </a:endParaRPr>
          </a:p>
          <a:p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»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unambigious</a:t>
            </a:r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clear</a:t>
            </a:r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decisions</a:t>
            </a:r>
            <a:endParaRPr lang="de-DE" sz="147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6861" y="-10628"/>
            <a:ext cx="8817139" cy="111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penKid</a:t>
            </a:r>
            <a:r>
              <a:rPr lang="en-US" sz="3200" dirty="0"/>
              <a:t> – a novel biomarker for </a:t>
            </a:r>
            <a:r>
              <a:rPr lang="en-US" sz="3200" dirty="0" smtClean="0"/>
              <a:t>acute kidney injury designed </a:t>
            </a:r>
            <a:r>
              <a:rPr lang="en-US" sz="3200" dirty="0"/>
              <a:t>for acute care environments</a:t>
            </a:r>
          </a:p>
        </p:txBody>
      </p:sp>
      <p:sp>
        <p:nvSpPr>
          <p:cNvPr id="9" name="Rechteck 8"/>
          <p:cNvSpPr/>
          <p:nvPr/>
        </p:nvSpPr>
        <p:spPr>
          <a:xfrm>
            <a:off x="4986321" y="4161148"/>
            <a:ext cx="3718456" cy="60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46" b="1" dirty="0" err="1">
                <a:solidFill>
                  <a:srgbClr val="0063A4"/>
                </a:solidFill>
              </a:rPr>
              <a:t>Highly</a:t>
            </a:r>
            <a:r>
              <a:rPr lang="de-DE" sz="1846" b="1" dirty="0">
                <a:solidFill>
                  <a:srgbClr val="0063A4"/>
                </a:solidFill>
              </a:rPr>
              <a:t> sensitive </a:t>
            </a:r>
            <a:r>
              <a:rPr lang="de-DE" sz="1846" b="1" dirty="0">
                <a:solidFill>
                  <a:srgbClr val="1D8E1D"/>
                </a:solidFill>
                <a:sym typeface="Wingdings" panose="05000000000000000000" pitchFamily="2" charset="2"/>
              </a:rPr>
              <a:t></a:t>
            </a:r>
            <a:endParaRPr lang="de-DE" sz="1846" b="1" dirty="0">
              <a:solidFill>
                <a:srgbClr val="0063A4"/>
              </a:solidFill>
            </a:endParaRPr>
          </a:p>
          <a:p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»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precise</a:t>
            </a:r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reliable</a:t>
            </a:r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77" dirty="0" err="1">
                <a:solidFill>
                  <a:schemeClr val="bg1">
                    <a:lumMod val="50000"/>
                  </a:schemeClr>
                </a:solidFill>
              </a:rPr>
              <a:t>measurement</a:t>
            </a:r>
            <a:r>
              <a:rPr lang="de-DE" sz="1477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147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199262" y="2478350"/>
            <a:ext cx="697846" cy="6978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77" y="2564172"/>
            <a:ext cx="498462" cy="498462"/>
          </a:xfrm>
          <a:prstGeom prst="rect">
            <a:avLst/>
          </a:prstGeom>
          <a:ln w="38100">
            <a:noFill/>
          </a:ln>
        </p:spPr>
      </p:pic>
      <p:sp>
        <p:nvSpPr>
          <p:cNvPr id="12" name="Ellipse 11"/>
          <p:cNvSpPr/>
          <p:nvPr/>
        </p:nvSpPr>
        <p:spPr>
          <a:xfrm>
            <a:off x="4199262" y="4936533"/>
            <a:ext cx="697846" cy="6978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46" y="5006917"/>
            <a:ext cx="498462" cy="498462"/>
          </a:xfrm>
          <a:prstGeom prst="rect">
            <a:avLst/>
          </a:prstGeom>
          <a:ln w="38100">
            <a:noFill/>
          </a:ln>
        </p:spPr>
      </p:pic>
      <p:sp>
        <p:nvSpPr>
          <p:cNvPr id="14" name="Ellipse 13"/>
          <p:cNvSpPr/>
          <p:nvPr/>
        </p:nvSpPr>
        <p:spPr>
          <a:xfrm>
            <a:off x="4199262" y="3294752"/>
            <a:ext cx="697846" cy="6978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310240" y="3391584"/>
            <a:ext cx="498462" cy="498462"/>
          </a:xfrm>
          <a:prstGeom prst="rect">
            <a:avLst/>
          </a:prstGeom>
          <a:ln w="38100">
            <a:noFill/>
          </a:ln>
        </p:spPr>
      </p:pic>
      <p:sp>
        <p:nvSpPr>
          <p:cNvPr id="16" name="Ellipse 15"/>
          <p:cNvSpPr/>
          <p:nvPr/>
        </p:nvSpPr>
        <p:spPr>
          <a:xfrm>
            <a:off x="4199262" y="4120133"/>
            <a:ext cx="697846" cy="6978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17" name="Halbbogen 16"/>
          <p:cNvSpPr/>
          <p:nvPr/>
        </p:nvSpPr>
        <p:spPr>
          <a:xfrm>
            <a:off x="4321870" y="4306101"/>
            <a:ext cx="465231" cy="465231"/>
          </a:xfrm>
          <a:prstGeom prst="blockArc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199262" y="1652969"/>
            <a:ext cx="697846" cy="6978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39" y="1742997"/>
            <a:ext cx="498462" cy="498462"/>
          </a:xfrm>
          <a:prstGeom prst="rect">
            <a:avLst/>
          </a:prstGeom>
          <a:ln w="38100">
            <a:noFill/>
          </a:ln>
        </p:spPr>
      </p:pic>
      <p:cxnSp>
        <p:nvCxnSpPr>
          <p:cNvPr id="20" name="Gerade Verbindung mit Pfeil 19"/>
          <p:cNvCxnSpPr/>
          <p:nvPr/>
        </p:nvCxnSpPr>
        <p:spPr>
          <a:xfrm flipH="1" flipV="1">
            <a:off x="4302773" y="4339192"/>
            <a:ext cx="201957" cy="163490"/>
          </a:xfrm>
          <a:prstGeom prst="straightConnector1">
            <a:avLst/>
          </a:prstGeom>
          <a:ln w="38100" cap="rnd">
            <a:solidFill>
              <a:schemeClr val="accent5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489887" y="2130366"/>
            <a:ext cx="3212348" cy="77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85" b="1" dirty="0" smtClean="0">
                <a:solidFill>
                  <a:srgbClr val="C00000"/>
                </a:solidFill>
              </a:rPr>
              <a:t>Early </a:t>
            </a:r>
            <a:r>
              <a:rPr lang="de-DE" sz="2585" b="1" dirty="0">
                <a:solidFill>
                  <a:srgbClr val="C00000"/>
                </a:solidFill>
              </a:rPr>
              <a:t>D</a:t>
            </a:r>
            <a:r>
              <a:rPr lang="de-DE" sz="2585" b="1" dirty="0" smtClean="0">
                <a:solidFill>
                  <a:srgbClr val="C00000"/>
                </a:solidFill>
              </a:rPr>
              <a:t>iagnosis</a:t>
            </a:r>
            <a:endParaRPr lang="de-DE" sz="1846" b="1" dirty="0">
              <a:solidFill>
                <a:srgbClr val="C00000"/>
              </a:solidFill>
            </a:endParaRPr>
          </a:p>
          <a:p>
            <a:r>
              <a:rPr lang="de-DE" sz="1846" b="1" dirty="0"/>
              <a:t>	</a:t>
            </a:r>
            <a:r>
              <a:rPr lang="de-DE" sz="1846" b="1" dirty="0" err="1"/>
              <a:t>of</a:t>
            </a:r>
            <a:r>
              <a:rPr lang="de-DE" sz="1846" b="1" dirty="0"/>
              <a:t> </a:t>
            </a:r>
            <a:r>
              <a:rPr lang="de-DE" sz="1846" b="1" dirty="0" err="1" smtClean="0"/>
              <a:t>acute</a:t>
            </a:r>
            <a:r>
              <a:rPr lang="de-DE" sz="1846" b="1" dirty="0" smtClean="0"/>
              <a:t> </a:t>
            </a:r>
            <a:r>
              <a:rPr lang="de-DE" sz="1846" b="1" dirty="0" err="1" smtClean="0"/>
              <a:t>kidney</a:t>
            </a:r>
            <a:r>
              <a:rPr lang="de-DE" sz="1846" b="1" dirty="0" smtClean="0"/>
              <a:t> </a:t>
            </a:r>
            <a:r>
              <a:rPr lang="de-DE" sz="1846" b="1" dirty="0" err="1" smtClean="0"/>
              <a:t>injury</a:t>
            </a:r>
            <a:endParaRPr lang="de-DE" sz="1477" b="1" dirty="0"/>
          </a:p>
        </p:txBody>
      </p:sp>
      <p:sp>
        <p:nvSpPr>
          <p:cNvPr id="22" name="Rechteck 21"/>
          <p:cNvSpPr/>
          <p:nvPr/>
        </p:nvSpPr>
        <p:spPr>
          <a:xfrm>
            <a:off x="489887" y="3058936"/>
            <a:ext cx="3212348" cy="77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85" b="1" dirty="0" err="1">
                <a:solidFill>
                  <a:srgbClr val="C00000"/>
                </a:solidFill>
              </a:rPr>
              <a:t>Prediction</a:t>
            </a:r>
            <a:endParaRPr lang="de-DE" sz="2585" b="1" dirty="0">
              <a:solidFill>
                <a:srgbClr val="C00000"/>
              </a:solidFill>
            </a:endParaRPr>
          </a:p>
          <a:p>
            <a:r>
              <a:rPr lang="de-DE" sz="1846" b="1" dirty="0"/>
              <a:t>	</a:t>
            </a:r>
            <a:r>
              <a:rPr lang="de-DE" sz="1846" b="1" dirty="0" err="1"/>
              <a:t>of</a:t>
            </a:r>
            <a:r>
              <a:rPr lang="de-DE" sz="1846" b="1" dirty="0"/>
              <a:t> </a:t>
            </a:r>
            <a:r>
              <a:rPr lang="de-DE" sz="1846" b="1" dirty="0" err="1"/>
              <a:t>acute</a:t>
            </a:r>
            <a:r>
              <a:rPr lang="de-DE" sz="1846" b="1" dirty="0"/>
              <a:t> </a:t>
            </a:r>
            <a:r>
              <a:rPr lang="de-DE" sz="1846" b="1" dirty="0" err="1"/>
              <a:t>kidney</a:t>
            </a:r>
            <a:r>
              <a:rPr lang="de-DE" sz="1846" b="1" dirty="0"/>
              <a:t> </a:t>
            </a:r>
            <a:r>
              <a:rPr lang="de-DE" sz="1846" b="1" dirty="0" err="1"/>
              <a:t>injury</a:t>
            </a:r>
            <a:endParaRPr lang="de-DE" sz="1477" b="1" dirty="0"/>
          </a:p>
        </p:txBody>
      </p:sp>
      <p:sp>
        <p:nvSpPr>
          <p:cNvPr id="23" name="Rechteck 22"/>
          <p:cNvSpPr/>
          <p:nvPr/>
        </p:nvSpPr>
        <p:spPr>
          <a:xfrm>
            <a:off x="489887" y="3981885"/>
            <a:ext cx="3212348" cy="77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85" b="1" dirty="0">
                <a:solidFill>
                  <a:srgbClr val="C00000"/>
                </a:solidFill>
              </a:rPr>
              <a:t>Monitoring</a:t>
            </a:r>
          </a:p>
          <a:p>
            <a:r>
              <a:rPr lang="de-DE" sz="1846" b="1" dirty="0"/>
              <a:t>	</a:t>
            </a:r>
            <a:r>
              <a:rPr lang="de-DE" sz="1846" b="1" dirty="0" err="1"/>
              <a:t>the</a:t>
            </a:r>
            <a:r>
              <a:rPr lang="de-DE" sz="1846" b="1" dirty="0"/>
              <a:t> </a:t>
            </a:r>
            <a:r>
              <a:rPr lang="de-DE" sz="1846" b="1" dirty="0" err="1"/>
              <a:t>change</a:t>
            </a:r>
            <a:r>
              <a:rPr lang="de-DE" sz="1846" b="1" dirty="0"/>
              <a:t> </a:t>
            </a:r>
            <a:r>
              <a:rPr lang="de-DE" sz="1846" b="1" dirty="0" err="1"/>
              <a:t>of</a:t>
            </a:r>
            <a:r>
              <a:rPr lang="de-DE" sz="1846" b="1" dirty="0"/>
              <a:t> </a:t>
            </a:r>
            <a:r>
              <a:rPr lang="de-DE" sz="1846" b="1" dirty="0" err="1"/>
              <a:t>risk</a:t>
            </a:r>
            <a:endParaRPr lang="de-DE" sz="1477" b="1" dirty="0"/>
          </a:p>
        </p:txBody>
      </p:sp>
      <p:sp>
        <p:nvSpPr>
          <p:cNvPr id="24" name="Rechteck 23"/>
          <p:cNvSpPr/>
          <p:nvPr/>
        </p:nvSpPr>
        <p:spPr>
          <a:xfrm>
            <a:off x="489886" y="4855790"/>
            <a:ext cx="3415363" cy="77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85" b="1" dirty="0" err="1">
                <a:solidFill>
                  <a:srgbClr val="C00000"/>
                </a:solidFill>
              </a:rPr>
              <a:t>Prediction</a:t>
            </a:r>
            <a:endParaRPr lang="de-DE" sz="2585" b="1" dirty="0">
              <a:solidFill>
                <a:srgbClr val="C00000"/>
              </a:solidFill>
            </a:endParaRPr>
          </a:p>
          <a:p>
            <a:r>
              <a:rPr lang="de-DE" sz="1846" b="1" dirty="0"/>
              <a:t>	</a:t>
            </a:r>
            <a:r>
              <a:rPr lang="de-DE" sz="1846" b="1" dirty="0" err="1"/>
              <a:t>of</a:t>
            </a:r>
            <a:r>
              <a:rPr lang="de-DE" sz="1846" b="1" dirty="0"/>
              <a:t> </a:t>
            </a:r>
            <a:r>
              <a:rPr lang="de-DE" sz="1846" b="1" dirty="0" err="1" smtClean="0"/>
              <a:t>change</a:t>
            </a:r>
            <a:r>
              <a:rPr lang="de-DE" sz="1846" b="1" dirty="0" smtClean="0"/>
              <a:t> in </a:t>
            </a:r>
            <a:r>
              <a:rPr lang="de-DE" sz="1846" b="1" dirty="0" err="1" smtClean="0"/>
              <a:t>creatinine</a:t>
            </a:r>
            <a:endParaRPr lang="de-DE" sz="1477" b="1" dirty="0"/>
          </a:p>
        </p:txBody>
      </p:sp>
    </p:spTree>
    <p:extLst>
      <p:ext uri="{BB962C8B-B14F-4D97-AF65-F5344CB8AC3E}">
        <p14:creationId xmlns:p14="http://schemas.microsoft.com/office/powerpoint/2010/main" val="8707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6.googleusercontent.com/-M3ghAUUKxEc/VrOB0QmZdLI/AAAAAAAAAAw/esx6RdqBD0Y/w1194-h892-no/Foto%2BGeb%25C3%25A4u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96" y="-253999"/>
            <a:ext cx="9442200" cy="705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-263896" y="1"/>
            <a:ext cx="9671791" cy="48273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 dirty="0"/>
          </a:p>
        </p:txBody>
      </p:sp>
      <p:sp>
        <p:nvSpPr>
          <p:cNvPr id="8" name="Textfeld 7"/>
          <p:cNvSpPr txBox="1"/>
          <p:nvPr/>
        </p:nvSpPr>
        <p:spPr>
          <a:xfrm>
            <a:off x="-378692" y="1786813"/>
            <a:ext cx="9442200" cy="173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de-DE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de-DE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de-DE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</a:t>
            </a:r>
            <a:endParaRPr lang="de-DE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de-DE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de-DE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de-DE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-493487" y="4686301"/>
            <a:ext cx="9671791" cy="2171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62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5" y="5491329"/>
            <a:ext cx="2353682" cy="78900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992919" y="5772151"/>
            <a:ext cx="2309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struck@sphingotec.de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28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4</a:t>
            </a:fld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256644" y="49227"/>
            <a:ext cx="89274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3200" dirty="0" smtClean="0">
                <a:solidFill>
                  <a:srgbClr val="C00000"/>
                </a:solidFill>
              </a:rPr>
              <a:t>Early </a:t>
            </a:r>
            <a:r>
              <a:rPr lang="de-DE" sz="3200" dirty="0" err="1" smtClean="0">
                <a:solidFill>
                  <a:srgbClr val="C00000"/>
                </a:solidFill>
              </a:rPr>
              <a:t>diagnosis</a:t>
            </a:r>
            <a:r>
              <a:rPr lang="de-DE" sz="3200" dirty="0" smtClean="0">
                <a:solidFill>
                  <a:srgbClr val="C00000"/>
                </a:solidFill>
              </a:rPr>
              <a:t> </a:t>
            </a:r>
            <a:r>
              <a:rPr lang="de-DE" sz="3200" dirty="0" err="1" smtClean="0">
                <a:solidFill>
                  <a:srgbClr val="C00000"/>
                </a:solidFill>
              </a:rPr>
              <a:t>of</a:t>
            </a:r>
            <a:r>
              <a:rPr lang="de-DE" sz="3200" dirty="0" smtClean="0">
                <a:solidFill>
                  <a:srgbClr val="C00000"/>
                </a:solidFill>
              </a:rPr>
              <a:t> </a:t>
            </a:r>
            <a:r>
              <a:rPr lang="de-DE" sz="3200" dirty="0" err="1" smtClean="0">
                <a:solidFill>
                  <a:srgbClr val="C00000"/>
                </a:solidFill>
              </a:rPr>
              <a:t>acute</a:t>
            </a:r>
            <a:r>
              <a:rPr lang="de-DE" sz="3200" dirty="0" smtClean="0">
                <a:solidFill>
                  <a:srgbClr val="C00000"/>
                </a:solidFill>
              </a:rPr>
              <a:t> </a:t>
            </a:r>
            <a:r>
              <a:rPr lang="de-DE" sz="3200" dirty="0" err="1" smtClean="0">
                <a:solidFill>
                  <a:srgbClr val="C00000"/>
                </a:solidFill>
              </a:rPr>
              <a:t>kidney</a:t>
            </a:r>
            <a:r>
              <a:rPr lang="de-DE" sz="3200" dirty="0" smtClean="0">
                <a:solidFill>
                  <a:srgbClr val="C00000"/>
                </a:solidFill>
              </a:rPr>
              <a:t> </a:t>
            </a:r>
            <a:r>
              <a:rPr lang="de-DE" sz="3200" dirty="0" err="1" smtClean="0">
                <a:solidFill>
                  <a:srgbClr val="C00000"/>
                </a:solidFill>
              </a:rPr>
              <a:t>injury</a:t>
            </a:r>
            <a:r>
              <a:rPr lang="de-DE" sz="3200" dirty="0" smtClean="0">
                <a:solidFill>
                  <a:srgbClr val="C00000"/>
                </a:solidFill>
              </a:rPr>
              <a:t> (AKI) in </a:t>
            </a:r>
            <a:r>
              <a:rPr lang="de-DE" sz="3200" dirty="0" err="1" smtClean="0">
                <a:solidFill>
                  <a:srgbClr val="C00000"/>
                </a:solidFill>
              </a:rPr>
              <a:t>critically</a:t>
            </a:r>
            <a:r>
              <a:rPr lang="de-DE" sz="3200" dirty="0" smtClean="0">
                <a:solidFill>
                  <a:srgbClr val="C00000"/>
                </a:solidFill>
              </a:rPr>
              <a:t> </a:t>
            </a:r>
            <a:r>
              <a:rPr lang="de-DE" sz="3200" dirty="0" err="1" smtClean="0">
                <a:solidFill>
                  <a:srgbClr val="C00000"/>
                </a:solidFill>
              </a:rPr>
              <a:t>ill</a:t>
            </a:r>
            <a:r>
              <a:rPr lang="de-DE" sz="3200" dirty="0" smtClean="0">
                <a:solidFill>
                  <a:srgbClr val="C00000"/>
                </a:solidFill>
              </a:rPr>
              <a:t> </a:t>
            </a:r>
            <a:r>
              <a:rPr lang="de-DE" sz="3200" dirty="0" err="1" smtClean="0">
                <a:solidFill>
                  <a:srgbClr val="C00000"/>
                </a:solidFill>
              </a:rPr>
              <a:t>patients</a:t>
            </a:r>
            <a:r>
              <a:rPr lang="de-DE" sz="3200" dirty="0" smtClean="0">
                <a:solidFill>
                  <a:srgbClr val="C00000"/>
                </a:solidFill>
              </a:rPr>
              <a:t> </a:t>
            </a:r>
            <a:r>
              <a:rPr lang="de-DE" sz="3200" dirty="0" err="1" smtClean="0">
                <a:solidFill>
                  <a:srgbClr val="C00000"/>
                </a:solidFill>
              </a:rPr>
              <a:t>is</a:t>
            </a:r>
            <a:r>
              <a:rPr lang="de-DE" sz="3200" dirty="0" smtClean="0">
                <a:solidFill>
                  <a:srgbClr val="C00000"/>
                </a:solidFill>
              </a:rPr>
              <a:t> a substantial </a:t>
            </a:r>
            <a:r>
              <a:rPr lang="de-DE" sz="3200" dirty="0" err="1" smtClean="0">
                <a:solidFill>
                  <a:srgbClr val="C00000"/>
                </a:solidFill>
              </a:rPr>
              <a:t>unmet</a:t>
            </a:r>
            <a:r>
              <a:rPr lang="de-DE" sz="3200" dirty="0" smtClean="0">
                <a:solidFill>
                  <a:srgbClr val="C00000"/>
                </a:solidFill>
              </a:rPr>
              <a:t> </a:t>
            </a:r>
            <a:r>
              <a:rPr lang="de-DE" sz="3200" dirty="0" err="1" smtClean="0">
                <a:solidFill>
                  <a:srgbClr val="C00000"/>
                </a:solidFill>
              </a:rPr>
              <a:t>need</a:t>
            </a:r>
            <a:endParaRPr lang="de-DE" sz="3200" dirty="0">
              <a:solidFill>
                <a:srgbClr val="C0000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16504" y="6400801"/>
            <a:ext cx="9868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0" i="0" u="none" strike="noStrike" baseline="0" dirty="0" smtClean="0"/>
              <a:t>Uchino </a:t>
            </a:r>
            <a:r>
              <a:rPr lang="de-DE" sz="800" b="0" i="0" u="none" strike="noStrike" baseline="0" dirty="0" smtClean="0"/>
              <a:t>et al.</a:t>
            </a:r>
            <a:r>
              <a:rPr lang="de-DE" sz="800" b="0" i="0" u="none" strike="noStrike" dirty="0" smtClean="0"/>
              <a:t> (2005) </a:t>
            </a:r>
            <a:r>
              <a:rPr lang="de-DE" sz="800" b="0" i="0" u="none" strike="noStrike" baseline="0" dirty="0" smtClean="0"/>
              <a:t> </a:t>
            </a:r>
            <a:r>
              <a:rPr lang="de-DE" sz="800" b="0" i="1" u="none" strike="noStrike" baseline="0" dirty="0" smtClean="0"/>
              <a:t>JAMA </a:t>
            </a:r>
            <a:r>
              <a:rPr lang="de-DE" sz="800" b="0" i="0" u="none" strike="noStrike" baseline="0" dirty="0" smtClean="0"/>
              <a:t>294: 813–818.</a:t>
            </a:r>
          </a:p>
          <a:p>
            <a:r>
              <a:rPr lang="de-DE" sz="800" dirty="0" err="1" smtClean="0"/>
              <a:t>Zarbock</a:t>
            </a:r>
            <a:r>
              <a:rPr lang="de-DE" sz="800" dirty="0" smtClean="0"/>
              <a:t> et al. (2014) </a:t>
            </a:r>
            <a:r>
              <a:rPr lang="de-DE" sz="800" dirty="0" err="1"/>
              <a:t>Curr</a:t>
            </a:r>
            <a:r>
              <a:rPr lang="de-DE" sz="800" dirty="0"/>
              <a:t> </a:t>
            </a:r>
            <a:r>
              <a:rPr lang="de-DE" sz="800" dirty="0" err="1"/>
              <a:t>Opin</a:t>
            </a:r>
            <a:r>
              <a:rPr lang="de-DE" sz="800" dirty="0"/>
              <a:t> </a:t>
            </a:r>
            <a:r>
              <a:rPr lang="de-DE" sz="800" dirty="0" err="1"/>
              <a:t>Crit</a:t>
            </a:r>
            <a:r>
              <a:rPr lang="de-DE" sz="800" dirty="0"/>
              <a:t> Care. </a:t>
            </a:r>
            <a:r>
              <a:rPr lang="de-DE" sz="800" dirty="0" smtClean="0"/>
              <a:t>20(6</a:t>
            </a:r>
            <a:r>
              <a:rPr lang="de-DE" sz="800" dirty="0"/>
              <a:t>):588-95. </a:t>
            </a:r>
            <a:endParaRPr lang="de-DE" sz="800" b="0" i="0" u="none" strike="noStrike" baseline="0" dirty="0" smtClean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32" t="3714" r="21457" b="4462"/>
          <a:stretch/>
        </p:blipFill>
        <p:spPr>
          <a:xfrm>
            <a:off x="338357" y="4297114"/>
            <a:ext cx="1536422" cy="1456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45" t="4456" r="21951" b="4309"/>
          <a:stretch/>
        </p:blipFill>
        <p:spPr>
          <a:xfrm>
            <a:off x="284503" y="1529132"/>
            <a:ext cx="1523967" cy="145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feld 24"/>
          <p:cNvSpPr txBox="1"/>
          <p:nvPr/>
        </p:nvSpPr>
        <p:spPr>
          <a:xfrm>
            <a:off x="2016489" y="1590635"/>
            <a:ext cx="6896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AKI </a:t>
            </a:r>
            <a:r>
              <a:rPr lang="de-DE" sz="3200" dirty="0" err="1"/>
              <a:t>is</a:t>
            </a:r>
            <a:r>
              <a:rPr lang="de-DE" sz="3200" dirty="0"/>
              <a:t> a </a:t>
            </a:r>
            <a:r>
              <a:rPr lang="de-DE" sz="3200" dirty="0" err="1"/>
              <a:t>frequent</a:t>
            </a:r>
            <a:r>
              <a:rPr lang="de-DE" sz="3200" dirty="0"/>
              <a:t> </a:t>
            </a:r>
            <a:r>
              <a:rPr lang="de-DE" sz="3200" dirty="0" err="1"/>
              <a:t>complication</a:t>
            </a:r>
            <a:r>
              <a:rPr lang="de-DE" sz="3200" dirty="0"/>
              <a:t> </a:t>
            </a:r>
            <a:r>
              <a:rPr lang="de-DE" sz="3200" dirty="0" err="1"/>
              <a:t>that</a:t>
            </a:r>
            <a:r>
              <a:rPr lang="de-DE" sz="3200" dirty="0"/>
              <a:t> </a:t>
            </a:r>
            <a:r>
              <a:rPr lang="de-DE" sz="3200" dirty="0" err="1"/>
              <a:t>occurs</a:t>
            </a:r>
            <a:r>
              <a:rPr lang="de-DE" sz="3200" dirty="0"/>
              <a:t> in </a:t>
            </a:r>
            <a:r>
              <a:rPr lang="de-DE" sz="3200" dirty="0" err="1" smtClean="0"/>
              <a:t>approx</a:t>
            </a:r>
            <a:r>
              <a:rPr lang="de-DE" sz="3200" dirty="0" smtClean="0"/>
              <a:t>. 30</a:t>
            </a:r>
            <a:r>
              <a:rPr lang="de-DE" sz="3200" dirty="0"/>
              <a:t>% </a:t>
            </a:r>
            <a:r>
              <a:rPr lang="de-DE" sz="3200" dirty="0" err="1"/>
              <a:t>of</a:t>
            </a:r>
            <a:r>
              <a:rPr lang="de-DE" sz="3200" dirty="0"/>
              <a:t> ICU </a:t>
            </a:r>
            <a:r>
              <a:rPr lang="de-DE" sz="3200" dirty="0" err="1" smtClean="0"/>
              <a:t>patients</a:t>
            </a:r>
            <a:endParaRPr lang="de-DE" sz="3200" baseline="30000" dirty="0"/>
          </a:p>
        </p:txBody>
      </p:sp>
      <p:sp>
        <p:nvSpPr>
          <p:cNvPr id="29" name="Textfeld 28"/>
          <p:cNvSpPr txBox="1"/>
          <p:nvPr/>
        </p:nvSpPr>
        <p:spPr>
          <a:xfrm>
            <a:off x="2205066" y="3143159"/>
            <a:ext cx="562985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AKI </a:t>
            </a:r>
            <a:r>
              <a:rPr lang="de-DE" sz="3200" dirty="0" err="1" smtClean="0"/>
              <a:t>occurs</a:t>
            </a:r>
            <a:r>
              <a:rPr lang="de-DE" sz="3200" dirty="0" smtClean="0"/>
              <a:t> in 50%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patients</a:t>
            </a:r>
            <a:r>
              <a:rPr lang="de-DE" sz="3200" dirty="0" smtClean="0"/>
              <a:t> </a:t>
            </a:r>
            <a:r>
              <a:rPr lang="de-DE" sz="3200" dirty="0" err="1" smtClean="0"/>
              <a:t>with</a:t>
            </a:r>
            <a:r>
              <a:rPr lang="de-DE" sz="3200" dirty="0" smtClean="0"/>
              <a:t> </a:t>
            </a:r>
            <a:r>
              <a:rPr lang="de-DE" sz="3200" dirty="0" err="1" smtClean="0"/>
              <a:t>septic</a:t>
            </a:r>
            <a:r>
              <a:rPr lang="de-DE" sz="3200" dirty="0" smtClean="0"/>
              <a:t> </a:t>
            </a:r>
            <a:r>
              <a:rPr lang="de-DE" sz="3200" dirty="0" err="1" smtClean="0"/>
              <a:t>shock</a:t>
            </a:r>
            <a:endParaRPr lang="de-DE" sz="3200" dirty="0"/>
          </a:p>
        </p:txBody>
      </p:sp>
      <p:sp>
        <p:nvSpPr>
          <p:cNvPr id="30" name="Rechteck 29"/>
          <p:cNvSpPr/>
          <p:nvPr/>
        </p:nvSpPr>
        <p:spPr>
          <a:xfrm>
            <a:off x="1006025" y="1795297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</a:t>
            </a:r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108008" y="4727530"/>
            <a:ext cx="5726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The </a:t>
            </a:r>
            <a:r>
              <a:rPr lang="de-DE" sz="3200" dirty="0" err="1"/>
              <a:t>mortality</a:t>
            </a:r>
            <a:r>
              <a:rPr lang="de-DE" sz="3200" dirty="0"/>
              <a:t> rate </a:t>
            </a:r>
            <a:r>
              <a:rPr lang="de-DE" sz="3200" dirty="0" err="1" smtClean="0"/>
              <a:t>of</a:t>
            </a:r>
            <a:r>
              <a:rPr lang="de-DE" sz="3200" dirty="0" smtClean="0"/>
              <a:t> AKI </a:t>
            </a:r>
            <a:r>
              <a:rPr lang="de-DE" sz="3200" dirty="0" err="1" smtClean="0"/>
              <a:t>is</a:t>
            </a:r>
            <a:r>
              <a:rPr lang="de-DE" sz="3200" dirty="0" smtClean="0"/>
              <a:t> </a:t>
            </a:r>
            <a:r>
              <a:rPr lang="de-DE" sz="3200" dirty="0" err="1" smtClean="0"/>
              <a:t>around</a:t>
            </a:r>
            <a:r>
              <a:rPr lang="de-DE" sz="3200" dirty="0" smtClean="0"/>
              <a:t> </a:t>
            </a:r>
            <a:r>
              <a:rPr lang="de-DE" sz="3200" dirty="0"/>
              <a:t>50%</a:t>
            </a:r>
            <a:endParaRPr lang="de-DE" sz="3200" baseline="30000" dirty="0"/>
          </a:p>
        </p:txBody>
      </p:sp>
      <p:sp>
        <p:nvSpPr>
          <p:cNvPr id="37" name="Rechteck 36"/>
          <p:cNvSpPr/>
          <p:nvPr/>
        </p:nvSpPr>
        <p:spPr>
          <a:xfrm>
            <a:off x="1062763" y="4761066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32" t="3714" r="21457" b="4462"/>
          <a:stretch/>
        </p:blipFill>
        <p:spPr>
          <a:xfrm flipH="1">
            <a:off x="7274985" y="2926986"/>
            <a:ext cx="1536422" cy="1456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Rechteck 38"/>
          <p:cNvSpPr/>
          <p:nvPr/>
        </p:nvSpPr>
        <p:spPr>
          <a:xfrm>
            <a:off x="7286736" y="3397367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94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feld 32"/>
          <p:cNvSpPr txBox="1"/>
          <p:nvPr/>
        </p:nvSpPr>
        <p:spPr>
          <a:xfrm>
            <a:off x="240932" y="38817"/>
            <a:ext cx="87915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3200" dirty="0" err="1" smtClean="0"/>
              <a:t>Present</a:t>
            </a:r>
            <a:r>
              <a:rPr lang="de-DE" sz="3200" dirty="0" smtClean="0"/>
              <a:t> </a:t>
            </a:r>
            <a:r>
              <a:rPr lang="de-DE" sz="3200" dirty="0" err="1" smtClean="0"/>
              <a:t>day</a:t>
            </a:r>
            <a:r>
              <a:rPr lang="de-DE" sz="3200" dirty="0" smtClean="0"/>
              <a:t> </a:t>
            </a:r>
            <a:r>
              <a:rPr lang="de-DE" sz="3200" dirty="0" err="1" smtClean="0"/>
              <a:t>kidney</a:t>
            </a:r>
            <a:r>
              <a:rPr lang="de-DE" sz="3200" dirty="0" smtClean="0"/>
              <a:t> </a:t>
            </a:r>
            <a:r>
              <a:rPr lang="de-DE" sz="3200" dirty="0" err="1" smtClean="0"/>
              <a:t>biomarkers</a:t>
            </a:r>
            <a:r>
              <a:rPr lang="de-DE" sz="3200" dirty="0" smtClean="0"/>
              <a:t> do not </a:t>
            </a:r>
            <a:r>
              <a:rPr lang="de-DE" sz="3200" dirty="0" err="1" smtClean="0"/>
              <a:t>fulfill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requirements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use</a:t>
            </a:r>
            <a:r>
              <a:rPr lang="de-DE" sz="3200" dirty="0" smtClean="0"/>
              <a:t> in </a:t>
            </a:r>
            <a:r>
              <a:rPr lang="de-DE" sz="3200" dirty="0" err="1" smtClean="0"/>
              <a:t>critically</a:t>
            </a:r>
            <a:r>
              <a:rPr lang="de-DE" sz="3200" dirty="0" smtClean="0"/>
              <a:t> </a:t>
            </a:r>
            <a:r>
              <a:rPr lang="de-DE" sz="3200" dirty="0" err="1" smtClean="0"/>
              <a:t>ill</a:t>
            </a:r>
            <a:r>
              <a:rPr lang="de-DE" sz="3200" dirty="0" smtClean="0"/>
              <a:t> </a:t>
            </a:r>
            <a:r>
              <a:rPr lang="de-DE" sz="3200" dirty="0" err="1" smtClean="0"/>
              <a:t>patients</a:t>
            </a:r>
            <a:endParaRPr lang="de-DE" sz="32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7738" y="1324776"/>
            <a:ext cx="7929589" cy="4019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1846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396208"/>
              </p:ext>
            </p:extLst>
          </p:nvPr>
        </p:nvGraphicFramePr>
        <p:xfrm>
          <a:off x="320647" y="1589905"/>
          <a:ext cx="8387028" cy="299741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56614"/>
                <a:gridCol w="2294772"/>
                <a:gridCol w="1563078"/>
                <a:gridCol w="1536282"/>
                <a:gridCol w="1536282"/>
              </a:tblGrid>
              <a:tr h="598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Sample</a:t>
                      </a: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matrix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suitable</a:t>
                      </a: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for ED/ICU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332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5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de-DE" sz="15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nflammation-independent</a:t>
                      </a:r>
                      <a:endParaRPr lang="de-DE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332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Kidney</a:t>
                      </a:r>
                      <a:r>
                        <a:rPr lang="de-DE" sz="15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5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specific</a:t>
                      </a:r>
                      <a:endParaRPr lang="de-DE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332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Dynamic</a:t>
                      </a:r>
                      <a:r>
                        <a:rPr lang="de-DE" sz="15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5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enough</a:t>
                      </a:r>
                      <a:r>
                        <a:rPr lang="de-DE" sz="15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5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de-DE" sz="15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5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assess</a:t>
                      </a:r>
                      <a:r>
                        <a:rPr lang="de-DE" sz="15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5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  <a:r>
                        <a:rPr lang="de-DE" sz="15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5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kidney</a:t>
                      </a:r>
                      <a:r>
                        <a:rPr lang="de-DE" sz="15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5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de-DE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33231" anchor="ctr">
                    <a:noFill/>
                  </a:tcPr>
                </a:tc>
              </a:tr>
              <a:tr h="452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Creatinine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Plasma/Serum</a:t>
                      </a:r>
                      <a:r>
                        <a:rPr lang="de-DE" sz="13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(+ Urine)</a:t>
                      </a: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4923" marR="63305" marT="0" marB="0" anchor="ctr">
                    <a:solidFill>
                      <a:srgbClr val="DCF0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solidFill>
                      <a:srgbClr val="DC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x</a:t>
                      </a:r>
                      <a:endParaRPr lang="de-DE" sz="13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</a:t>
                      </a:r>
                      <a:endParaRPr lang="de-DE" sz="13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29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Cystatin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Plasma/Serum</a:t>
                      </a:r>
                      <a:r>
                        <a:rPr lang="de-DE" sz="13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(+ Urine)</a:t>
                      </a: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4923" marR="63305" marT="0" marB="0" anchor="ctr">
                    <a:solidFill>
                      <a:srgbClr val="DC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</a:t>
                      </a:r>
                      <a:endParaRPr lang="de-DE" sz="13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</a:t>
                      </a:r>
                      <a:endParaRPr lang="de-DE" sz="13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j</a:t>
                      </a:r>
                      <a:endParaRPr lang="de-DE" sz="13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2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NGAL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Plasma/Serum</a:t>
                      </a:r>
                      <a:r>
                        <a:rPr lang="de-DE" sz="13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(+ Urine)</a:t>
                      </a: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4923" marR="63305" marT="0" marB="0" anchor="ctr">
                    <a:solidFill>
                      <a:srgbClr val="DC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a, g</a:t>
                      </a:r>
                      <a:endParaRPr lang="de-DE" sz="13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</a:t>
                      </a: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</a:t>
                      </a:r>
                      <a:endParaRPr lang="de-DE" sz="13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KIM-1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Plasma/Serum</a:t>
                      </a:r>
                      <a:r>
                        <a:rPr lang="de-DE" sz="13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(+ Urine)</a:t>
                      </a: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4923" marR="63305" marT="0" marB="0" anchor="ctr">
                    <a:solidFill>
                      <a:srgbClr val="DC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</a:t>
                      </a:r>
                      <a:endParaRPr lang="de-DE" sz="13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</a:t>
                      </a:r>
                      <a:endParaRPr lang="de-DE" sz="13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</a:t>
                      </a:r>
                      <a:endParaRPr lang="de-DE" sz="13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2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NephroCheck</a:t>
                      </a:r>
                      <a:r>
                        <a:rPr lang="de-DE" sz="1300" baseline="300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TM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Urine</a:t>
                      </a:r>
                    </a:p>
                  </a:txBody>
                  <a:tcPr marL="564923" marR="6330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</a:t>
                      </a: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aseline="300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d,c</a:t>
                      </a:r>
                      <a:endParaRPr lang="de-DE" sz="13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</a:t>
                      </a:r>
                      <a:endParaRPr lang="de-DE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4" descr="File:12379140591570510706dholler ok.svg.med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40" y="2416509"/>
            <a:ext cx="260299" cy="26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ile:12379140591570510706dholler ok.svg.med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40" y="2852581"/>
            <a:ext cx="260299" cy="26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File:12379140591570510706dholler ok.svg.med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37" y="3303004"/>
            <a:ext cx="260298" cy="26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File:12379140591570510706dholler ok.svg.med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37" y="3745804"/>
            <a:ext cx="260298" cy="26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File:12379140591570510706dholler ok.svg.med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40" y="2416509"/>
            <a:ext cx="260298" cy="26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File:12379140591570510706dholler ok.svg.med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54" y="3291282"/>
            <a:ext cx="260298" cy="26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Form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26" y="2852569"/>
            <a:ext cx="260326" cy="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Form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26" y="3302990"/>
            <a:ext cx="260326" cy="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Form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26" y="3745790"/>
            <a:ext cx="260326" cy="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orm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26" y="4200438"/>
            <a:ext cx="260326" cy="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Form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78" y="2416496"/>
            <a:ext cx="260326" cy="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orm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78" y="2852569"/>
            <a:ext cx="260326" cy="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Form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78" y="3302990"/>
            <a:ext cx="260326" cy="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orm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78" y="3745790"/>
            <a:ext cx="260326" cy="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Form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80" y="2416496"/>
            <a:ext cx="260326" cy="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Form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80" y="4200438"/>
            <a:ext cx="260326" cy="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Form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2" y="3291267"/>
            <a:ext cx="260326" cy="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File:12379140591570510706dholler ok.svg.med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14" y="4200450"/>
            <a:ext cx="260298" cy="26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Form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63" y="4200438"/>
            <a:ext cx="260326" cy="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Form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80" y="3745790"/>
            <a:ext cx="260326" cy="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Form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23" y="4200438"/>
            <a:ext cx="260326" cy="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Form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80" y="2852569"/>
            <a:ext cx="260326" cy="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ußzeilenplatzhalter 4"/>
          <p:cNvSpPr txBox="1">
            <a:spLocks/>
          </p:cNvSpPr>
          <p:nvPr/>
        </p:nvSpPr>
        <p:spPr>
          <a:xfrm>
            <a:off x="191778" y="5802705"/>
            <a:ext cx="6961498" cy="6185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00" dirty="0">
                <a:latin typeface="Calibri" panose="020F0502020204030204" pitchFamily="34" charset="0"/>
              </a:rPr>
              <a:t>a) Bell M et al. Disease markers 2015. 2015:158658. b) </a:t>
            </a:r>
            <a:r>
              <a:rPr lang="en-US" sz="700" dirty="0" err="1">
                <a:latin typeface="Calibri" panose="020F0502020204030204" pitchFamily="34" charset="0"/>
              </a:rPr>
              <a:t>Wetz</a:t>
            </a:r>
            <a:r>
              <a:rPr lang="en-US" sz="700" dirty="0">
                <a:latin typeface="Calibri" panose="020F0502020204030204" pitchFamily="34" charset="0"/>
              </a:rPr>
              <a:t> AJ et al. Critical care 2015;19:3. c) </a:t>
            </a:r>
            <a:r>
              <a:rPr lang="da-DK" sz="700" dirty="0">
                <a:latin typeface="Calibri" panose="020F0502020204030204" pitchFamily="34" charset="0"/>
              </a:rPr>
              <a:t>Parikh CR et al., J Am Soc Nephrol. 2011 Sep;22(9):1748-57 d) Kellum JA et al. Nephrology, dialysis, transplantation: official publication of the European Dialysis and Transplant Association - European Renal Association 2015. e) Parikh CR et al. CJASN 2013;8:1079-88. f) Knight EL, et al., Kidney international 2004;65:1416-21. g) Martensson J,  et al., Intensive care medicine 2010;36:1333-40. h) own data, unpublished i) </a:t>
            </a:r>
            <a:r>
              <a:rPr lang="en-US" sz="700" dirty="0" err="1">
                <a:latin typeface="Calibri" panose="020F0502020204030204" pitchFamily="34" charset="0"/>
              </a:rPr>
              <a:t>Martensson</a:t>
            </a:r>
            <a:r>
              <a:rPr lang="en-US" sz="700" dirty="0">
                <a:latin typeface="Calibri" panose="020F0502020204030204" pitchFamily="34" charset="0"/>
              </a:rPr>
              <a:t> J et al., British J of </a:t>
            </a:r>
            <a:r>
              <a:rPr lang="en-US" sz="700" dirty="0" err="1">
                <a:latin typeface="Calibri" panose="020F0502020204030204" pitchFamily="34" charset="0"/>
              </a:rPr>
              <a:t>anaesthesia</a:t>
            </a:r>
            <a:r>
              <a:rPr lang="en-US" sz="700" dirty="0">
                <a:latin typeface="Calibri" panose="020F0502020204030204" pitchFamily="34" charset="0"/>
              </a:rPr>
              <a:t> 2012;109:843-50</a:t>
            </a:r>
            <a:r>
              <a:rPr lang="en-US" sz="700" dirty="0" smtClean="0">
                <a:latin typeface="Calibri" panose="020F0502020204030204" pitchFamily="34" charset="0"/>
              </a:rPr>
              <a:t>.  </a:t>
            </a:r>
            <a:r>
              <a:rPr lang="en-US" sz="700" dirty="0">
                <a:latin typeface="Calibri" panose="020F0502020204030204" pitchFamily="34" charset="0"/>
              </a:rPr>
              <a:t>j) </a:t>
            </a:r>
            <a:r>
              <a:rPr lang="en-US" sz="700" dirty="0" err="1">
                <a:latin typeface="Calibri" panose="020F0502020204030204" pitchFamily="34" charset="0"/>
              </a:rPr>
              <a:t>Koyner</a:t>
            </a:r>
            <a:r>
              <a:rPr lang="en-US" sz="700" dirty="0">
                <a:latin typeface="Calibri" panose="020F0502020204030204" pitchFamily="34" charset="0"/>
              </a:rPr>
              <a:t> JL et al. American journal of kidney diseases 2013;61:730-8.</a:t>
            </a:r>
            <a:endParaRPr lang="de-DE" sz="700" dirty="0">
              <a:latin typeface="Calibri" panose="020F0502020204030204" pitchFamily="34" charset="0"/>
            </a:endParaRPr>
          </a:p>
          <a:p>
            <a:pPr>
              <a:defRPr/>
            </a:pPr>
            <a:endParaRPr lang="de-DE" sz="800" dirty="0">
              <a:latin typeface="Calibri" panose="020F050202020403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2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ach links gekrümmter Pfeil 23"/>
          <p:cNvSpPr/>
          <p:nvPr/>
        </p:nvSpPr>
        <p:spPr>
          <a:xfrm rot="14406545">
            <a:off x="4932471" y="2144388"/>
            <a:ext cx="1031710" cy="1639290"/>
          </a:xfrm>
          <a:prstGeom prst="curvedLeftArrow">
            <a:avLst/>
          </a:prstGeom>
          <a:solidFill>
            <a:srgbClr val="D9A6B1"/>
          </a:solidFill>
          <a:ln>
            <a:solidFill>
              <a:srgbClr val="942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218" name="Group 173"/>
          <p:cNvGrpSpPr>
            <a:grpSpLocks noChangeAspect="1"/>
          </p:cNvGrpSpPr>
          <p:nvPr/>
        </p:nvGrpSpPr>
        <p:grpSpPr bwMode="auto">
          <a:xfrm flipH="1">
            <a:off x="4480637" y="3133555"/>
            <a:ext cx="1083296" cy="1550781"/>
            <a:chOff x="3527" y="1347"/>
            <a:chExt cx="1416" cy="2027"/>
          </a:xfrm>
        </p:grpSpPr>
        <p:sp>
          <p:nvSpPr>
            <p:cNvPr id="219" name="Freeform 174"/>
            <p:cNvSpPr>
              <a:spLocks/>
            </p:cNvSpPr>
            <p:nvPr/>
          </p:nvSpPr>
          <p:spPr bwMode="auto">
            <a:xfrm>
              <a:off x="3527" y="1347"/>
              <a:ext cx="1258" cy="2027"/>
            </a:xfrm>
            <a:custGeom>
              <a:avLst/>
              <a:gdLst>
                <a:gd name="T0" fmla="*/ 458 w 503"/>
                <a:gd name="T1" fmla="*/ 9562 h 760"/>
                <a:gd name="T2" fmla="*/ 895 w 503"/>
                <a:gd name="T3" fmla="*/ 10970 h 760"/>
                <a:gd name="T4" fmla="*/ 4492 w 503"/>
                <a:gd name="T5" fmla="*/ 14114 h 760"/>
                <a:gd name="T6" fmla="*/ 4492 w 503"/>
                <a:gd name="T7" fmla="*/ 14114 h 760"/>
                <a:gd name="T8" fmla="*/ 4897 w 503"/>
                <a:gd name="T9" fmla="*/ 14056 h 760"/>
                <a:gd name="T10" fmla="*/ 7068 w 503"/>
                <a:gd name="T11" fmla="*/ 11837 h 760"/>
                <a:gd name="T12" fmla="*/ 7088 w 503"/>
                <a:gd name="T13" fmla="*/ 9033 h 760"/>
                <a:gd name="T14" fmla="*/ 6680 w 503"/>
                <a:gd name="T15" fmla="*/ 7399 h 760"/>
                <a:gd name="T16" fmla="*/ 7130 w 503"/>
                <a:gd name="T17" fmla="*/ 5556 h 760"/>
                <a:gd name="T18" fmla="*/ 7818 w 503"/>
                <a:gd name="T19" fmla="*/ 3051 h 760"/>
                <a:gd name="T20" fmla="*/ 4942 w 503"/>
                <a:gd name="T21" fmla="*/ 21 h 760"/>
                <a:gd name="T22" fmla="*/ 1863 w 503"/>
                <a:gd name="T23" fmla="*/ 1651 h 760"/>
                <a:gd name="T24" fmla="*/ 1458 w 503"/>
                <a:gd name="T25" fmla="*/ 2467 h 760"/>
                <a:gd name="T26" fmla="*/ 783 w 503"/>
                <a:gd name="T27" fmla="*/ 4177 h 760"/>
                <a:gd name="T28" fmla="*/ 300 w 503"/>
                <a:gd name="T29" fmla="*/ 6054 h 760"/>
                <a:gd name="T30" fmla="*/ 458 w 503"/>
                <a:gd name="T31" fmla="*/ 9562 h 7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03" h="760">
                  <a:moveTo>
                    <a:pt x="29" y="504"/>
                  </a:moveTo>
                  <a:cubicBezTo>
                    <a:pt x="38" y="531"/>
                    <a:pt x="53" y="567"/>
                    <a:pt x="57" y="578"/>
                  </a:cubicBezTo>
                  <a:cubicBezTo>
                    <a:pt x="75" y="633"/>
                    <a:pt x="151" y="760"/>
                    <a:pt x="287" y="744"/>
                  </a:cubicBezTo>
                  <a:cubicBezTo>
                    <a:pt x="287" y="744"/>
                    <a:pt x="287" y="744"/>
                    <a:pt x="287" y="744"/>
                  </a:cubicBezTo>
                  <a:cubicBezTo>
                    <a:pt x="296" y="744"/>
                    <a:pt x="304" y="743"/>
                    <a:pt x="313" y="741"/>
                  </a:cubicBezTo>
                  <a:cubicBezTo>
                    <a:pt x="401" y="727"/>
                    <a:pt x="440" y="674"/>
                    <a:pt x="452" y="624"/>
                  </a:cubicBezTo>
                  <a:cubicBezTo>
                    <a:pt x="461" y="585"/>
                    <a:pt x="466" y="513"/>
                    <a:pt x="453" y="476"/>
                  </a:cubicBezTo>
                  <a:cubicBezTo>
                    <a:pt x="441" y="439"/>
                    <a:pt x="429" y="426"/>
                    <a:pt x="427" y="390"/>
                  </a:cubicBezTo>
                  <a:cubicBezTo>
                    <a:pt x="426" y="353"/>
                    <a:pt x="440" y="316"/>
                    <a:pt x="456" y="293"/>
                  </a:cubicBezTo>
                  <a:cubicBezTo>
                    <a:pt x="472" y="270"/>
                    <a:pt x="503" y="230"/>
                    <a:pt x="500" y="161"/>
                  </a:cubicBezTo>
                  <a:cubicBezTo>
                    <a:pt x="493" y="86"/>
                    <a:pt x="448" y="5"/>
                    <a:pt x="316" y="1"/>
                  </a:cubicBezTo>
                  <a:cubicBezTo>
                    <a:pt x="237" y="0"/>
                    <a:pt x="164" y="23"/>
                    <a:pt x="119" y="87"/>
                  </a:cubicBezTo>
                  <a:cubicBezTo>
                    <a:pt x="106" y="105"/>
                    <a:pt x="98" y="119"/>
                    <a:pt x="93" y="130"/>
                  </a:cubicBezTo>
                  <a:cubicBezTo>
                    <a:pt x="82" y="157"/>
                    <a:pt x="62" y="197"/>
                    <a:pt x="50" y="220"/>
                  </a:cubicBezTo>
                  <a:cubicBezTo>
                    <a:pt x="40" y="241"/>
                    <a:pt x="28" y="272"/>
                    <a:pt x="19" y="319"/>
                  </a:cubicBezTo>
                  <a:cubicBezTo>
                    <a:pt x="0" y="416"/>
                    <a:pt x="19" y="478"/>
                    <a:pt x="29" y="504"/>
                  </a:cubicBezTo>
                  <a:close/>
                </a:path>
              </a:pathLst>
            </a:custGeom>
            <a:solidFill>
              <a:srgbClr val="802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20" name="Freeform 175"/>
            <p:cNvSpPr>
              <a:spLocks/>
            </p:cNvSpPr>
            <p:nvPr/>
          </p:nvSpPr>
          <p:spPr bwMode="auto">
            <a:xfrm>
              <a:off x="4592" y="2128"/>
              <a:ext cx="351" cy="1171"/>
            </a:xfrm>
            <a:custGeom>
              <a:avLst/>
              <a:gdLst>
                <a:gd name="T0" fmla="*/ 426 w 140"/>
                <a:gd name="T1" fmla="*/ 3473 h 439"/>
                <a:gd name="T2" fmla="*/ 20 w 140"/>
                <a:gd name="T3" fmla="*/ 1843 h 439"/>
                <a:gd name="T4" fmla="*/ 471 w 140"/>
                <a:gd name="T5" fmla="*/ 0 h 439"/>
                <a:gd name="T6" fmla="*/ 491 w 140"/>
                <a:gd name="T7" fmla="*/ 21 h 439"/>
                <a:gd name="T8" fmla="*/ 2144 w 140"/>
                <a:gd name="T9" fmla="*/ 4076 h 439"/>
                <a:gd name="T10" fmla="*/ 2144 w 140"/>
                <a:gd name="T11" fmla="*/ 8333 h 439"/>
                <a:gd name="T12" fmla="*/ 1527 w 140"/>
                <a:gd name="T13" fmla="*/ 8333 h 439"/>
                <a:gd name="T14" fmla="*/ 1339 w 140"/>
                <a:gd name="T15" fmla="*/ 5257 h 439"/>
                <a:gd name="T16" fmla="*/ 534 w 140"/>
                <a:gd name="T17" fmla="*/ 4135 h 439"/>
                <a:gd name="T18" fmla="*/ 426 w 140"/>
                <a:gd name="T19" fmla="*/ 3473 h 4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0" h="439">
                  <a:moveTo>
                    <a:pt x="27" y="183"/>
                  </a:moveTo>
                  <a:cubicBezTo>
                    <a:pt x="15" y="146"/>
                    <a:pt x="3" y="133"/>
                    <a:pt x="1" y="97"/>
                  </a:cubicBezTo>
                  <a:cubicBezTo>
                    <a:pt x="0" y="60"/>
                    <a:pt x="14" y="23"/>
                    <a:pt x="30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82" y="40"/>
                    <a:pt x="132" y="76"/>
                    <a:pt x="136" y="215"/>
                  </a:cubicBezTo>
                  <a:cubicBezTo>
                    <a:pt x="140" y="367"/>
                    <a:pt x="136" y="439"/>
                    <a:pt x="136" y="439"/>
                  </a:cubicBezTo>
                  <a:cubicBezTo>
                    <a:pt x="97" y="439"/>
                    <a:pt x="97" y="439"/>
                    <a:pt x="97" y="439"/>
                  </a:cubicBezTo>
                  <a:cubicBezTo>
                    <a:pt x="97" y="384"/>
                    <a:pt x="96" y="338"/>
                    <a:pt x="85" y="277"/>
                  </a:cubicBezTo>
                  <a:cubicBezTo>
                    <a:pt x="79" y="249"/>
                    <a:pt x="62" y="221"/>
                    <a:pt x="34" y="218"/>
                  </a:cubicBezTo>
                  <a:cubicBezTo>
                    <a:pt x="33" y="205"/>
                    <a:pt x="31" y="193"/>
                    <a:pt x="27" y="183"/>
                  </a:cubicBezTo>
                  <a:close/>
                </a:path>
              </a:pathLst>
            </a:custGeom>
            <a:solidFill>
              <a:srgbClr val="FDC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21" name="Freeform 176"/>
            <p:cNvSpPr>
              <a:spLocks/>
            </p:cNvSpPr>
            <p:nvPr/>
          </p:nvSpPr>
          <p:spPr bwMode="auto">
            <a:xfrm>
              <a:off x="3587" y="1357"/>
              <a:ext cx="738" cy="1094"/>
            </a:xfrm>
            <a:custGeom>
              <a:avLst/>
              <a:gdLst>
                <a:gd name="T0" fmla="*/ 1033 w 295"/>
                <a:gd name="T1" fmla="*/ 4557 h 410"/>
                <a:gd name="T2" fmla="*/ 2179 w 295"/>
                <a:gd name="T3" fmla="*/ 2071 h 410"/>
                <a:gd name="T4" fmla="*/ 4618 w 295"/>
                <a:gd name="T5" fmla="*/ 205 h 410"/>
                <a:gd name="T6" fmla="*/ 1534 w 295"/>
                <a:gd name="T7" fmla="*/ 2092 h 410"/>
                <a:gd name="T8" fmla="*/ 751 w 295"/>
                <a:gd name="T9" fmla="*/ 4144 h 410"/>
                <a:gd name="T10" fmla="*/ 83 w 295"/>
                <a:gd name="T11" fmla="*/ 7789 h 410"/>
                <a:gd name="T12" fmla="*/ 1033 w 295"/>
                <a:gd name="T13" fmla="*/ 4557 h 4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5" h="410">
                  <a:moveTo>
                    <a:pt x="66" y="240"/>
                  </a:moveTo>
                  <a:cubicBezTo>
                    <a:pt x="81" y="210"/>
                    <a:pt x="107" y="154"/>
                    <a:pt x="139" y="109"/>
                  </a:cubicBezTo>
                  <a:cubicBezTo>
                    <a:pt x="184" y="46"/>
                    <a:pt x="266" y="13"/>
                    <a:pt x="295" y="11"/>
                  </a:cubicBezTo>
                  <a:cubicBezTo>
                    <a:pt x="224" y="0"/>
                    <a:pt x="126" y="51"/>
                    <a:pt x="98" y="110"/>
                  </a:cubicBezTo>
                  <a:cubicBezTo>
                    <a:pt x="70" y="169"/>
                    <a:pt x="63" y="189"/>
                    <a:pt x="48" y="218"/>
                  </a:cubicBezTo>
                  <a:cubicBezTo>
                    <a:pt x="32" y="247"/>
                    <a:pt x="0" y="333"/>
                    <a:pt x="5" y="410"/>
                  </a:cubicBezTo>
                  <a:cubicBezTo>
                    <a:pt x="13" y="366"/>
                    <a:pt x="54" y="255"/>
                    <a:pt x="66" y="240"/>
                  </a:cubicBezTo>
                  <a:close/>
                </a:path>
              </a:pathLst>
            </a:custGeom>
            <a:solidFill>
              <a:srgbClr val="A45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22" name="Freeform 177"/>
            <p:cNvSpPr>
              <a:spLocks/>
            </p:cNvSpPr>
            <p:nvPr/>
          </p:nvSpPr>
          <p:spPr bwMode="auto">
            <a:xfrm>
              <a:off x="3707" y="1357"/>
              <a:ext cx="618" cy="582"/>
            </a:xfrm>
            <a:custGeom>
              <a:avLst/>
              <a:gdLst>
                <a:gd name="T0" fmla="*/ 751 w 247"/>
                <a:gd name="T1" fmla="*/ 2074 h 218"/>
                <a:gd name="T2" fmla="*/ 363 w 247"/>
                <a:gd name="T3" fmla="*/ 3158 h 218"/>
                <a:gd name="T4" fmla="*/ 0 w 247"/>
                <a:gd name="T5" fmla="*/ 4149 h 218"/>
                <a:gd name="T6" fmla="*/ 0 w 247"/>
                <a:gd name="T7" fmla="*/ 4149 h 218"/>
                <a:gd name="T8" fmla="*/ 408 w 247"/>
                <a:gd name="T9" fmla="*/ 3180 h 218"/>
                <a:gd name="T10" fmla="*/ 813 w 247"/>
                <a:gd name="T11" fmla="*/ 2109 h 218"/>
                <a:gd name="T12" fmla="*/ 3868 w 247"/>
                <a:gd name="T13" fmla="*/ 206 h 218"/>
                <a:gd name="T14" fmla="*/ 3868 w 247"/>
                <a:gd name="T15" fmla="*/ 206 h 218"/>
                <a:gd name="T16" fmla="*/ 751 w 247"/>
                <a:gd name="T17" fmla="*/ 2074 h 2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218">
                  <a:moveTo>
                    <a:pt x="48" y="109"/>
                  </a:moveTo>
                  <a:cubicBezTo>
                    <a:pt x="23" y="166"/>
                    <a:pt x="23" y="166"/>
                    <a:pt x="23" y="166"/>
                  </a:cubicBezTo>
                  <a:cubicBezTo>
                    <a:pt x="13" y="187"/>
                    <a:pt x="9" y="201"/>
                    <a:pt x="0" y="218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9" y="201"/>
                    <a:pt x="17" y="188"/>
                    <a:pt x="26" y="167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80" y="52"/>
                    <a:pt x="178" y="0"/>
                    <a:pt x="247" y="11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176" y="0"/>
                    <a:pt x="77" y="47"/>
                    <a:pt x="48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23" name="Freeform 178"/>
            <p:cNvSpPr>
              <a:spLocks/>
            </p:cNvSpPr>
            <p:nvPr/>
          </p:nvSpPr>
          <p:spPr bwMode="auto">
            <a:xfrm>
              <a:off x="3790" y="2555"/>
              <a:ext cx="892" cy="771"/>
            </a:xfrm>
            <a:custGeom>
              <a:avLst/>
              <a:gdLst>
                <a:gd name="T0" fmla="*/ 5320 w 357"/>
                <a:gd name="T1" fmla="*/ 648 h 289"/>
                <a:gd name="T2" fmla="*/ 5087 w 357"/>
                <a:gd name="T3" fmla="*/ 3631 h 289"/>
                <a:gd name="T4" fmla="*/ 2154 w 357"/>
                <a:gd name="T5" fmla="*/ 5181 h 289"/>
                <a:gd name="T6" fmla="*/ 0 w 357"/>
                <a:gd name="T7" fmla="*/ 3474 h 289"/>
                <a:gd name="T8" fmla="*/ 3071 w 357"/>
                <a:gd name="T9" fmla="*/ 3700 h 289"/>
                <a:gd name="T10" fmla="*/ 5162 w 357"/>
                <a:gd name="T11" fmla="*/ 875 h 289"/>
                <a:gd name="T12" fmla="*/ 4870 w 357"/>
                <a:gd name="T13" fmla="*/ 0 h 289"/>
                <a:gd name="T14" fmla="*/ 5320 w 357"/>
                <a:gd name="T15" fmla="*/ 648 h 2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7" h="289">
                  <a:moveTo>
                    <a:pt x="341" y="34"/>
                  </a:moveTo>
                  <a:cubicBezTo>
                    <a:pt x="357" y="70"/>
                    <a:pt x="345" y="149"/>
                    <a:pt x="326" y="191"/>
                  </a:cubicBezTo>
                  <a:cubicBezTo>
                    <a:pt x="308" y="233"/>
                    <a:pt x="236" y="289"/>
                    <a:pt x="138" y="273"/>
                  </a:cubicBezTo>
                  <a:cubicBezTo>
                    <a:pt x="89" y="265"/>
                    <a:pt x="29" y="231"/>
                    <a:pt x="0" y="183"/>
                  </a:cubicBezTo>
                  <a:cubicBezTo>
                    <a:pt x="27" y="204"/>
                    <a:pt x="126" y="226"/>
                    <a:pt x="197" y="195"/>
                  </a:cubicBezTo>
                  <a:cubicBezTo>
                    <a:pt x="268" y="163"/>
                    <a:pt x="346" y="123"/>
                    <a:pt x="331" y="46"/>
                  </a:cubicBezTo>
                  <a:cubicBezTo>
                    <a:pt x="324" y="9"/>
                    <a:pt x="320" y="6"/>
                    <a:pt x="312" y="0"/>
                  </a:cubicBezTo>
                  <a:cubicBezTo>
                    <a:pt x="323" y="2"/>
                    <a:pt x="335" y="14"/>
                    <a:pt x="341" y="34"/>
                  </a:cubicBezTo>
                  <a:close/>
                </a:path>
              </a:pathLst>
            </a:custGeom>
            <a:solidFill>
              <a:srgbClr val="701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24" name="Freeform 179"/>
            <p:cNvSpPr>
              <a:spLocks/>
            </p:cNvSpPr>
            <p:nvPr/>
          </p:nvSpPr>
          <p:spPr bwMode="auto">
            <a:xfrm>
              <a:off x="4477" y="1405"/>
              <a:ext cx="283" cy="795"/>
            </a:xfrm>
            <a:custGeom>
              <a:avLst/>
              <a:gdLst>
                <a:gd name="T0" fmla="*/ 0 w 113"/>
                <a:gd name="T1" fmla="*/ 0 h 298"/>
                <a:gd name="T2" fmla="*/ 1713 w 113"/>
                <a:gd name="T3" fmla="*/ 2620 h 298"/>
                <a:gd name="T4" fmla="*/ 972 w 113"/>
                <a:gd name="T5" fmla="*/ 5146 h 298"/>
                <a:gd name="T6" fmla="*/ 95 w 113"/>
                <a:gd name="T7" fmla="*/ 5602 h 298"/>
                <a:gd name="T8" fmla="*/ 959 w 113"/>
                <a:gd name="T9" fmla="*/ 4405 h 298"/>
                <a:gd name="T10" fmla="*/ 1129 w 113"/>
                <a:gd name="T11" fmla="*/ 1971 h 298"/>
                <a:gd name="T12" fmla="*/ 0 w 113"/>
                <a:gd name="T13" fmla="*/ 0 h 2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298">
                  <a:moveTo>
                    <a:pt x="0" y="0"/>
                  </a:moveTo>
                  <a:cubicBezTo>
                    <a:pt x="36" y="14"/>
                    <a:pt x="106" y="47"/>
                    <a:pt x="109" y="138"/>
                  </a:cubicBezTo>
                  <a:cubicBezTo>
                    <a:pt x="113" y="228"/>
                    <a:pt x="77" y="256"/>
                    <a:pt x="62" y="271"/>
                  </a:cubicBezTo>
                  <a:cubicBezTo>
                    <a:pt x="48" y="285"/>
                    <a:pt x="18" y="298"/>
                    <a:pt x="6" y="295"/>
                  </a:cubicBezTo>
                  <a:cubicBezTo>
                    <a:pt x="25" y="286"/>
                    <a:pt x="50" y="261"/>
                    <a:pt x="61" y="232"/>
                  </a:cubicBezTo>
                  <a:cubicBezTo>
                    <a:pt x="74" y="198"/>
                    <a:pt x="85" y="164"/>
                    <a:pt x="72" y="104"/>
                  </a:cubicBezTo>
                  <a:cubicBezTo>
                    <a:pt x="60" y="50"/>
                    <a:pt x="43" y="24"/>
                    <a:pt x="0" y="0"/>
                  </a:cubicBezTo>
                  <a:close/>
                </a:path>
              </a:pathLst>
            </a:custGeom>
            <a:solidFill>
              <a:srgbClr val="701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25" name="Freeform 180"/>
            <p:cNvSpPr>
              <a:spLocks/>
            </p:cNvSpPr>
            <p:nvPr/>
          </p:nvSpPr>
          <p:spPr bwMode="auto">
            <a:xfrm>
              <a:off x="3675" y="1491"/>
              <a:ext cx="415" cy="685"/>
            </a:xfrm>
            <a:custGeom>
              <a:avLst/>
              <a:gdLst>
                <a:gd name="T0" fmla="*/ 2595 w 166"/>
                <a:gd name="T1" fmla="*/ 0 h 257"/>
                <a:gd name="T2" fmla="*/ 1500 w 166"/>
                <a:gd name="T3" fmla="*/ 1669 h 257"/>
                <a:gd name="T4" fmla="*/ 1033 w 166"/>
                <a:gd name="T5" fmla="*/ 3238 h 257"/>
                <a:gd name="T6" fmla="*/ 0 w 166"/>
                <a:gd name="T7" fmla="*/ 4867 h 257"/>
                <a:gd name="T8" fmla="*/ 458 w 166"/>
                <a:gd name="T9" fmla="*/ 2743 h 257"/>
                <a:gd name="T10" fmla="*/ 1375 w 166"/>
                <a:gd name="T11" fmla="*/ 1079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" h="257">
                  <a:moveTo>
                    <a:pt x="166" y="0"/>
                  </a:moveTo>
                  <a:cubicBezTo>
                    <a:pt x="141" y="16"/>
                    <a:pt x="103" y="60"/>
                    <a:pt x="96" y="88"/>
                  </a:cubicBezTo>
                  <a:cubicBezTo>
                    <a:pt x="88" y="120"/>
                    <a:pt x="93" y="145"/>
                    <a:pt x="66" y="171"/>
                  </a:cubicBezTo>
                  <a:cubicBezTo>
                    <a:pt x="44" y="191"/>
                    <a:pt x="12" y="228"/>
                    <a:pt x="0" y="257"/>
                  </a:cubicBezTo>
                  <a:cubicBezTo>
                    <a:pt x="13" y="226"/>
                    <a:pt x="13" y="174"/>
                    <a:pt x="29" y="145"/>
                  </a:cubicBezTo>
                  <a:cubicBezTo>
                    <a:pt x="46" y="114"/>
                    <a:pt x="65" y="83"/>
                    <a:pt x="88" y="57"/>
                  </a:cubicBezTo>
                </a:path>
              </a:pathLst>
            </a:custGeom>
            <a:solidFill>
              <a:srgbClr val="A45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26" name="Freeform 181"/>
            <p:cNvSpPr>
              <a:spLocks/>
            </p:cNvSpPr>
            <p:nvPr/>
          </p:nvSpPr>
          <p:spPr bwMode="auto">
            <a:xfrm>
              <a:off x="4640" y="2155"/>
              <a:ext cx="288" cy="1128"/>
            </a:xfrm>
            <a:custGeom>
              <a:avLst/>
              <a:gdLst>
                <a:gd name="T0" fmla="*/ 376 w 115"/>
                <a:gd name="T1" fmla="*/ 227 h 423"/>
                <a:gd name="T2" fmla="*/ 1743 w 115"/>
                <a:gd name="T3" fmla="*/ 4403 h 423"/>
                <a:gd name="T4" fmla="*/ 1756 w 115"/>
                <a:gd name="T5" fmla="*/ 8021 h 423"/>
                <a:gd name="T6" fmla="*/ 1347 w 115"/>
                <a:gd name="T7" fmla="*/ 2752 h 423"/>
                <a:gd name="T8" fmla="*/ 220 w 115"/>
                <a:gd name="T9" fmla="*/ 704 h 423"/>
                <a:gd name="T10" fmla="*/ 376 w 115"/>
                <a:gd name="T11" fmla="*/ 227 h 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423">
                  <a:moveTo>
                    <a:pt x="24" y="12"/>
                  </a:moveTo>
                  <a:cubicBezTo>
                    <a:pt x="52" y="31"/>
                    <a:pt x="102" y="65"/>
                    <a:pt x="111" y="232"/>
                  </a:cubicBezTo>
                  <a:cubicBezTo>
                    <a:pt x="114" y="296"/>
                    <a:pt x="112" y="423"/>
                    <a:pt x="112" y="423"/>
                  </a:cubicBezTo>
                  <a:cubicBezTo>
                    <a:pt x="115" y="350"/>
                    <a:pt x="103" y="198"/>
                    <a:pt x="86" y="145"/>
                  </a:cubicBezTo>
                  <a:cubicBezTo>
                    <a:pt x="69" y="91"/>
                    <a:pt x="29" y="49"/>
                    <a:pt x="14" y="37"/>
                  </a:cubicBezTo>
                  <a:cubicBezTo>
                    <a:pt x="0" y="25"/>
                    <a:pt x="7" y="0"/>
                    <a:pt x="24" y="12"/>
                  </a:cubicBezTo>
                  <a:close/>
                </a:path>
              </a:pathLst>
            </a:custGeom>
            <a:solidFill>
              <a:srgbClr val="FED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27" name="Freeform 182"/>
            <p:cNvSpPr>
              <a:spLocks/>
            </p:cNvSpPr>
            <p:nvPr/>
          </p:nvSpPr>
          <p:spPr bwMode="auto">
            <a:xfrm>
              <a:off x="4605" y="2357"/>
              <a:ext cx="233" cy="630"/>
            </a:xfrm>
            <a:custGeom>
              <a:avLst/>
              <a:gdLst>
                <a:gd name="T0" fmla="*/ 63 w 93"/>
                <a:gd name="T1" fmla="*/ 56 h 236"/>
                <a:gd name="T2" fmla="*/ 301 w 93"/>
                <a:gd name="T3" fmla="*/ 1332 h 236"/>
                <a:gd name="T4" fmla="*/ 564 w 93"/>
                <a:gd name="T5" fmla="*/ 2245 h 236"/>
                <a:gd name="T6" fmla="*/ 1097 w 93"/>
                <a:gd name="T7" fmla="*/ 2872 h 236"/>
                <a:gd name="T8" fmla="*/ 1463 w 93"/>
                <a:gd name="T9" fmla="*/ 4490 h 236"/>
                <a:gd name="T10" fmla="*/ 1368 w 93"/>
                <a:gd name="T11" fmla="*/ 3385 h 236"/>
                <a:gd name="T12" fmla="*/ 1288 w 93"/>
                <a:gd name="T13" fmla="*/ 2814 h 236"/>
                <a:gd name="T14" fmla="*/ 722 w 93"/>
                <a:gd name="T15" fmla="*/ 1810 h 236"/>
                <a:gd name="T16" fmla="*/ 346 w 93"/>
                <a:gd name="T17" fmla="*/ 777 h 236"/>
                <a:gd name="T18" fmla="*/ 95 w 93"/>
                <a:gd name="T19" fmla="*/ 0 h 2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" h="236">
                  <a:moveTo>
                    <a:pt x="4" y="3"/>
                  </a:moveTo>
                  <a:cubicBezTo>
                    <a:pt x="0" y="26"/>
                    <a:pt x="11" y="48"/>
                    <a:pt x="19" y="70"/>
                  </a:cubicBezTo>
                  <a:cubicBezTo>
                    <a:pt x="26" y="86"/>
                    <a:pt x="28" y="102"/>
                    <a:pt x="36" y="118"/>
                  </a:cubicBezTo>
                  <a:cubicBezTo>
                    <a:pt x="45" y="133"/>
                    <a:pt x="60" y="136"/>
                    <a:pt x="70" y="151"/>
                  </a:cubicBezTo>
                  <a:cubicBezTo>
                    <a:pt x="83" y="171"/>
                    <a:pt x="87" y="205"/>
                    <a:pt x="93" y="236"/>
                  </a:cubicBezTo>
                  <a:cubicBezTo>
                    <a:pt x="93" y="223"/>
                    <a:pt x="91" y="191"/>
                    <a:pt x="87" y="178"/>
                  </a:cubicBezTo>
                  <a:cubicBezTo>
                    <a:pt x="84" y="166"/>
                    <a:pt x="86" y="159"/>
                    <a:pt x="82" y="148"/>
                  </a:cubicBezTo>
                  <a:cubicBezTo>
                    <a:pt x="75" y="129"/>
                    <a:pt x="55" y="112"/>
                    <a:pt x="46" y="95"/>
                  </a:cubicBezTo>
                  <a:cubicBezTo>
                    <a:pt x="35" y="73"/>
                    <a:pt x="36" y="62"/>
                    <a:pt x="22" y="41"/>
                  </a:cubicBezTo>
                  <a:cubicBezTo>
                    <a:pt x="14" y="29"/>
                    <a:pt x="4" y="15"/>
                    <a:pt x="6" y="0"/>
                  </a:cubicBezTo>
                </a:path>
              </a:pathLst>
            </a:custGeom>
            <a:solidFill>
              <a:srgbClr val="FEA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28" name="Freeform 183"/>
            <p:cNvSpPr>
              <a:spLocks/>
            </p:cNvSpPr>
            <p:nvPr/>
          </p:nvSpPr>
          <p:spPr bwMode="auto">
            <a:xfrm>
              <a:off x="4627" y="2152"/>
              <a:ext cx="88" cy="173"/>
            </a:xfrm>
            <a:custGeom>
              <a:avLst/>
              <a:gdLst>
                <a:gd name="T0" fmla="*/ 397 w 35"/>
                <a:gd name="T1" fmla="*/ 226 h 65"/>
                <a:gd name="T2" fmla="*/ 50 w 35"/>
                <a:gd name="T3" fmla="*/ 1224 h 65"/>
                <a:gd name="T4" fmla="*/ 221 w 35"/>
                <a:gd name="T5" fmla="*/ 772 h 65"/>
                <a:gd name="T6" fmla="*/ 525 w 35"/>
                <a:gd name="T7" fmla="*/ 963 h 65"/>
                <a:gd name="T8" fmla="*/ 475 w 35"/>
                <a:gd name="T9" fmla="*/ 43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65">
                  <a:moveTo>
                    <a:pt x="25" y="12"/>
                  </a:moveTo>
                  <a:cubicBezTo>
                    <a:pt x="0" y="0"/>
                    <a:pt x="1" y="55"/>
                    <a:pt x="3" y="65"/>
                  </a:cubicBezTo>
                  <a:cubicBezTo>
                    <a:pt x="6" y="58"/>
                    <a:pt x="5" y="43"/>
                    <a:pt x="14" y="41"/>
                  </a:cubicBezTo>
                  <a:cubicBezTo>
                    <a:pt x="21" y="39"/>
                    <a:pt x="29" y="47"/>
                    <a:pt x="33" y="51"/>
                  </a:cubicBezTo>
                  <a:cubicBezTo>
                    <a:pt x="35" y="41"/>
                    <a:pt x="35" y="32"/>
                    <a:pt x="30" y="23"/>
                  </a:cubicBezTo>
                </a:path>
              </a:pathLst>
            </a:custGeom>
            <a:solidFill>
              <a:srgbClr val="FED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29" name="Freeform 184"/>
            <p:cNvSpPr>
              <a:spLocks/>
            </p:cNvSpPr>
            <p:nvPr/>
          </p:nvSpPr>
          <p:spPr bwMode="auto">
            <a:xfrm>
              <a:off x="4500" y="2397"/>
              <a:ext cx="122" cy="147"/>
            </a:xfrm>
            <a:custGeom>
              <a:avLst/>
              <a:gdLst>
                <a:gd name="T0" fmla="*/ 0 w 49"/>
                <a:gd name="T1" fmla="*/ 422 h 55"/>
                <a:gd name="T2" fmla="*/ 124 w 49"/>
                <a:gd name="T3" fmla="*/ 628 h 55"/>
                <a:gd name="T4" fmla="*/ 321 w 49"/>
                <a:gd name="T5" fmla="*/ 730 h 55"/>
                <a:gd name="T6" fmla="*/ 757 w 49"/>
                <a:gd name="T7" fmla="*/ 1050 h 55"/>
                <a:gd name="T8" fmla="*/ 528 w 49"/>
                <a:gd name="T9" fmla="*/ 0 h 55"/>
                <a:gd name="T10" fmla="*/ 154 w 49"/>
                <a:gd name="T11" fmla="*/ 492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55">
                  <a:moveTo>
                    <a:pt x="0" y="22"/>
                  </a:moveTo>
                  <a:cubicBezTo>
                    <a:pt x="3" y="25"/>
                    <a:pt x="5" y="30"/>
                    <a:pt x="8" y="33"/>
                  </a:cubicBezTo>
                  <a:cubicBezTo>
                    <a:pt x="11" y="36"/>
                    <a:pt x="17" y="37"/>
                    <a:pt x="21" y="38"/>
                  </a:cubicBezTo>
                  <a:cubicBezTo>
                    <a:pt x="31" y="43"/>
                    <a:pt x="40" y="49"/>
                    <a:pt x="49" y="55"/>
                  </a:cubicBezTo>
                  <a:cubicBezTo>
                    <a:pt x="33" y="41"/>
                    <a:pt x="34" y="20"/>
                    <a:pt x="34" y="0"/>
                  </a:cubicBezTo>
                  <a:cubicBezTo>
                    <a:pt x="33" y="12"/>
                    <a:pt x="26" y="35"/>
                    <a:pt x="10" y="26"/>
                  </a:cubicBezTo>
                </a:path>
              </a:pathLst>
            </a:custGeom>
            <a:solidFill>
              <a:srgbClr val="701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30" name="Freeform 185"/>
            <p:cNvSpPr>
              <a:spLocks/>
            </p:cNvSpPr>
            <p:nvPr/>
          </p:nvSpPr>
          <p:spPr bwMode="auto">
            <a:xfrm>
              <a:off x="4325" y="2277"/>
              <a:ext cx="237" cy="318"/>
            </a:xfrm>
            <a:custGeom>
              <a:avLst/>
              <a:gdLst>
                <a:gd name="T0" fmla="*/ 728 w 95"/>
                <a:gd name="T1" fmla="*/ 0 h 119"/>
                <a:gd name="T2" fmla="*/ 561 w 95"/>
                <a:gd name="T3" fmla="*/ 1601 h 119"/>
                <a:gd name="T4" fmla="*/ 1474 w 95"/>
                <a:gd name="T5" fmla="*/ 1964 h 119"/>
                <a:gd name="T6" fmla="*/ 499 w 95"/>
                <a:gd name="T7" fmla="*/ 1985 h 119"/>
                <a:gd name="T8" fmla="*/ 728 w 95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119">
                  <a:moveTo>
                    <a:pt x="47" y="0"/>
                  </a:moveTo>
                  <a:cubicBezTo>
                    <a:pt x="28" y="33"/>
                    <a:pt x="25" y="69"/>
                    <a:pt x="36" y="84"/>
                  </a:cubicBezTo>
                  <a:cubicBezTo>
                    <a:pt x="50" y="101"/>
                    <a:pt x="78" y="84"/>
                    <a:pt x="95" y="103"/>
                  </a:cubicBezTo>
                  <a:cubicBezTo>
                    <a:pt x="83" y="97"/>
                    <a:pt x="63" y="119"/>
                    <a:pt x="32" y="104"/>
                  </a:cubicBezTo>
                  <a:cubicBezTo>
                    <a:pt x="1" y="88"/>
                    <a:pt x="0" y="36"/>
                    <a:pt x="47" y="0"/>
                  </a:cubicBezTo>
                  <a:close/>
                </a:path>
              </a:pathLst>
            </a:custGeom>
            <a:solidFill>
              <a:srgbClr val="984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31" name="Freeform 186"/>
            <p:cNvSpPr>
              <a:spLocks/>
            </p:cNvSpPr>
            <p:nvPr/>
          </p:nvSpPr>
          <p:spPr bwMode="auto">
            <a:xfrm>
              <a:off x="4355" y="2205"/>
              <a:ext cx="195" cy="254"/>
            </a:xfrm>
            <a:custGeom>
              <a:avLst/>
              <a:gdLst>
                <a:gd name="T0" fmla="*/ 300 w 78"/>
                <a:gd name="T1" fmla="*/ 1815 h 95"/>
                <a:gd name="T2" fmla="*/ 470 w 78"/>
                <a:gd name="T3" fmla="*/ 1473 h 95"/>
                <a:gd name="T4" fmla="*/ 1095 w 78"/>
                <a:gd name="T5" fmla="*/ 1529 h 95"/>
                <a:gd name="T6" fmla="*/ 1158 w 78"/>
                <a:gd name="T7" fmla="*/ 957 h 95"/>
                <a:gd name="T8" fmla="*/ 1063 w 78"/>
                <a:gd name="T9" fmla="*/ 265 h 95"/>
                <a:gd name="T10" fmla="*/ 313 w 78"/>
                <a:gd name="T11" fmla="*/ 594 h 95"/>
                <a:gd name="T12" fmla="*/ 0 w 78"/>
                <a:gd name="T13" fmla="*/ 1759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95">
                  <a:moveTo>
                    <a:pt x="19" y="95"/>
                  </a:moveTo>
                  <a:cubicBezTo>
                    <a:pt x="16" y="87"/>
                    <a:pt x="24" y="82"/>
                    <a:pt x="30" y="77"/>
                  </a:cubicBezTo>
                  <a:cubicBezTo>
                    <a:pt x="44" y="66"/>
                    <a:pt x="63" y="84"/>
                    <a:pt x="70" y="80"/>
                  </a:cubicBezTo>
                  <a:cubicBezTo>
                    <a:pt x="78" y="76"/>
                    <a:pt x="75" y="64"/>
                    <a:pt x="74" y="50"/>
                  </a:cubicBezTo>
                  <a:cubicBezTo>
                    <a:pt x="74" y="37"/>
                    <a:pt x="76" y="22"/>
                    <a:pt x="68" y="14"/>
                  </a:cubicBezTo>
                  <a:cubicBezTo>
                    <a:pt x="55" y="0"/>
                    <a:pt x="29" y="20"/>
                    <a:pt x="20" y="31"/>
                  </a:cubicBezTo>
                  <a:cubicBezTo>
                    <a:pt x="4" y="50"/>
                    <a:pt x="0" y="67"/>
                    <a:pt x="0" y="92"/>
                  </a:cubicBezTo>
                </a:path>
              </a:pathLst>
            </a:custGeom>
            <a:solidFill>
              <a:srgbClr val="984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32" name="Freeform 187"/>
            <p:cNvSpPr>
              <a:spLocks/>
            </p:cNvSpPr>
            <p:nvPr/>
          </p:nvSpPr>
          <p:spPr bwMode="auto">
            <a:xfrm>
              <a:off x="3527" y="1347"/>
              <a:ext cx="1258" cy="2027"/>
            </a:xfrm>
            <a:custGeom>
              <a:avLst/>
              <a:gdLst>
                <a:gd name="T0" fmla="*/ 458 w 503"/>
                <a:gd name="T1" fmla="*/ 9562 h 760"/>
                <a:gd name="T2" fmla="*/ 895 w 503"/>
                <a:gd name="T3" fmla="*/ 10970 h 760"/>
                <a:gd name="T4" fmla="*/ 4492 w 503"/>
                <a:gd name="T5" fmla="*/ 14114 h 760"/>
                <a:gd name="T6" fmla="*/ 4492 w 503"/>
                <a:gd name="T7" fmla="*/ 14114 h 760"/>
                <a:gd name="T8" fmla="*/ 4897 w 503"/>
                <a:gd name="T9" fmla="*/ 14056 h 760"/>
                <a:gd name="T10" fmla="*/ 7068 w 503"/>
                <a:gd name="T11" fmla="*/ 11837 h 760"/>
                <a:gd name="T12" fmla="*/ 7088 w 503"/>
                <a:gd name="T13" fmla="*/ 9033 h 760"/>
                <a:gd name="T14" fmla="*/ 6680 w 503"/>
                <a:gd name="T15" fmla="*/ 7399 h 760"/>
                <a:gd name="T16" fmla="*/ 7130 w 503"/>
                <a:gd name="T17" fmla="*/ 5556 h 760"/>
                <a:gd name="T18" fmla="*/ 7818 w 503"/>
                <a:gd name="T19" fmla="*/ 3051 h 760"/>
                <a:gd name="T20" fmla="*/ 4942 w 503"/>
                <a:gd name="T21" fmla="*/ 21 h 760"/>
                <a:gd name="T22" fmla="*/ 1863 w 503"/>
                <a:gd name="T23" fmla="*/ 1651 h 760"/>
                <a:gd name="T24" fmla="*/ 1458 w 503"/>
                <a:gd name="T25" fmla="*/ 2467 h 760"/>
                <a:gd name="T26" fmla="*/ 783 w 503"/>
                <a:gd name="T27" fmla="*/ 4177 h 760"/>
                <a:gd name="T28" fmla="*/ 300 w 503"/>
                <a:gd name="T29" fmla="*/ 6054 h 760"/>
                <a:gd name="T30" fmla="*/ 458 w 503"/>
                <a:gd name="T31" fmla="*/ 9562 h 7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03" h="760">
                  <a:moveTo>
                    <a:pt x="29" y="504"/>
                  </a:moveTo>
                  <a:cubicBezTo>
                    <a:pt x="38" y="531"/>
                    <a:pt x="53" y="567"/>
                    <a:pt x="57" y="578"/>
                  </a:cubicBezTo>
                  <a:cubicBezTo>
                    <a:pt x="75" y="633"/>
                    <a:pt x="151" y="760"/>
                    <a:pt x="287" y="744"/>
                  </a:cubicBezTo>
                  <a:cubicBezTo>
                    <a:pt x="287" y="744"/>
                    <a:pt x="287" y="744"/>
                    <a:pt x="287" y="744"/>
                  </a:cubicBezTo>
                  <a:cubicBezTo>
                    <a:pt x="296" y="744"/>
                    <a:pt x="304" y="743"/>
                    <a:pt x="313" y="741"/>
                  </a:cubicBezTo>
                  <a:cubicBezTo>
                    <a:pt x="401" y="727"/>
                    <a:pt x="440" y="674"/>
                    <a:pt x="452" y="624"/>
                  </a:cubicBezTo>
                  <a:cubicBezTo>
                    <a:pt x="461" y="585"/>
                    <a:pt x="466" y="513"/>
                    <a:pt x="453" y="476"/>
                  </a:cubicBezTo>
                  <a:cubicBezTo>
                    <a:pt x="441" y="439"/>
                    <a:pt x="429" y="426"/>
                    <a:pt x="427" y="390"/>
                  </a:cubicBezTo>
                  <a:cubicBezTo>
                    <a:pt x="426" y="353"/>
                    <a:pt x="440" y="316"/>
                    <a:pt x="456" y="293"/>
                  </a:cubicBezTo>
                  <a:cubicBezTo>
                    <a:pt x="472" y="270"/>
                    <a:pt x="503" y="230"/>
                    <a:pt x="500" y="161"/>
                  </a:cubicBezTo>
                  <a:cubicBezTo>
                    <a:pt x="493" y="86"/>
                    <a:pt x="448" y="5"/>
                    <a:pt x="316" y="1"/>
                  </a:cubicBezTo>
                  <a:cubicBezTo>
                    <a:pt x="237" y="0"/>
                    <a:pt x="164" y="23"/>
                    <a:pt x="119" y="87"/>
                  </a:cubicBezTo>
                  <a:cubicBezTo>
                    <a:pt x="106" y="105"/>
                    <a:pt x="98" y="119"/>
                    <a:pt x="93" y="130"/>
                  </a:cubicBezTo>
                  <a:cubicBezTo>
                    <a:pt x="82" y="157"/>
                    <a:pt x="62" y="197"/>
                    <a:pt x="50" y="220"/>
                  </a:cubicBezTo>
                  <a:cubicBezTo>
                    <a:pt x="40" y="241"/>
                    <a:pt x="28" y="272"/>
                    <a:pt x="19" y="319"/>
                  </a:cubicBezTo>
                  <a:cubicBezTo>
                    <a:pt x="0" y="416"/>
                    <a:pt x="19" y="478"/>
                    <a:pt x="29" y="50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33" name="Freeform 188"/>
            <p:cNvSpPr>
              <a:spLocks/>
            </p:cNvSpPr>
            <p:nvPr/>
          </p:nvSpPr>
          <p:spPr bwMode="auto">
            <a:xfrm>
              <a:off x="4592" y="2128"/>
              <a:ext cx="351" cy="1171"/>
            </a:xfrm>
            <a:custGeom>
              <a:avLst/>
              <a:gdLst>
                <a:gd name="T0" fmla="*/ 426 w 140"/>
                <a:gd name="T1" fmla="*/ 3473 h 439"/>
                <a:gd name="T2" fmla="*/ 20 w 140"/>
                <a:gd name="T3" fmla="*/ 1843 h 439"/>
                <a:gd name="T4" fmla="*/ 471 w 140"/>
                <a:gd name="T5" fmla="*/ 0 h 439"/>
                <a:gd name="T6" fmla="*/ 491 w 140"/>
                <a:gd name="T7" fmla="*/ 21 h 439"/>
                <a:gd name="T8" fmla="*/ 2144 w 140"/>
                <a:gd name="T9" fmla="*/ 4076 h 439"/>
                <a:gd name="T10" fmla="*/ 2144 w 140"/>
                <a:gd name="T11" fmla="*/ 8333 h 439"/>
                <a:gd name="T12" fmla="*/ 1527 w 140"/>
                <a:gd name="T13" fmla="*/ 8333 h 439"/>
                <a:gd name="T14" fmla="*/ 1339 w 140"/>
                <a:gd name="T15" fmla="*/ 5257 h 439"/>
                <a:gd name="T16" fmla="*/ 534 w 140"/>
                <a:gd name="T17" fmla="*/ 4135 h 439"/>
                <a:gd name="T18" fmla="*/ 426 w 140"/>
                <a:gd name="T19" fmla="*/ 3473 h 4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0" h="439">
                  <a:moveTo>
                    <a:pt x="27" y="183"/>
                  </a:moveTo>
                  <a:cubicBezTo>
                    <a:pt x="15" y="146"/>
                    <a:pt x="3" y="133"/>
                    <a:pt x="1" y="97"/>
                  </a:cubicBezTo>
                  <a:cubicBezTo>
                    <a:pt x="0" y="60"/>
                    <a:pt x="14" y="23"/>
                    <a:pt x="30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82" y="40"/>
                    <a:pt x="132" y="76"/>
                    <a:pt x="136" y="215"/>
                  </a:cubicBezTo>
                  <a:cubicBezTo>
                    <a:pt x="140" y="367"/>
                    <a:pt x="136" y="439"/>
                    <a:pt x="136" y="439"/>
                  </a:cubicBezTo>
                  <a:cubicBezTo>
                    <a:pt x="97" y="439"/>
                    <a:pt x="97" y="439"/>
                    <a:pt x="97" y="439"/>
                  </a:cubicBezTo>
                  <a:cubicBezTo>
                    <a:pt x="97" y="384"/>
                    <a:pt x="96" y="338"/>
                    <a:pt x="85" y="277"/>
                  </a:cubicBezTo>
                  <a:cubicBezTo>
                    <a:pt x="79" y="249"/>
                    <a:pt x="62" y="221"/>
                    <a:pt x="34" y="218"/>
                  </a:cubicBezTo>
                  <a:cubicBezTo>
                    <a:pt x="33" y="205"/>
                    <a:pt x="31" y="193"/>
                    <a:pt x="27" y="18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34" name="Freeform 189"/>
            <p:cNvSpPr>
              <a:spLocks/>
            </p:cNvSpPr>
            <p:nvPr/>
          </p:nvSpPr>
          <p:spPr bwMode="auto">
            <a:xfrm>
              <a:off x="4525" y="2128"/>
              <a:ext cx="142" cy="93"/>
            </a:xfrm>
            <a:custGeom>
              <a:avLst/>
              <a:gdLst>
                <a:gd name="T0" fmla="*/ 882 w 57"/>
                <a:gd name="T1" fmla="*/ 0 h 35"/>
                <a:gd name="T2" fmla="*/ 0 w 57"/>
                <a:gd name="T3" fmla="*/ 656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5">
                  <a:moveTo>
                    <a:pt x="57" y="0"/>
                  </a:moveTo>
                  <a:cubicBezTo>
                    <a:pt x="49" y="10"/>
                    <a:pt x="30" y="34"/>
                    <a:pt x="0" y="3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35" name="Freeform 190"/>
            <p:cNvSpPr>
              <a:spLocks/>
            </p:cNvSpPr>
            <p:nvPr/>
          </p:nvSpPr>
          <p:spPr bwMode="auto">
            <a:xfrm>
              <a:off x="4460" y="2488"/>
              <a:ext cx="205" cy="144"/>
            </a:xfrm>
            <a:custGeom>
              <a:avLst/>
              <a:gdLst>
                <a:gd name="T0" fmla="*/ 1283 w 82"/>
                <a:gd name="T1" fmla="*/ 1024 h 54"/>
                <a:gd name="T2" fmla="*/ 0 w 82"/>
                <a:gd name="T3" fmla="*/ 93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" h="54">
                  <a:moveTo>
                    <a:pt x="82" y="54"/>
                  </a:moveTo>
                  <a:cubicBezTo>
                    <a:pt x="74" y="27"/>
                    <a:pt x="34" y="0"/>
                    <a:pt x="0" y="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36" name="Freeform 191"/>
            <p:cNvSpPr>
              <a:spLocks/>
            </p:cNvSpPr>
            <p:nvPr/>
          </p:nvSpPr>
          <p:spPr bwMode="auto">
            <a:xfrm>
              <a:off x="4475" y="2456"/>
              <a:ext cx="47" cy="48"/>
            </a:xfrm>
            <a:custGeom>
              <a:avLst/>
              <a:gdLst>
                <a:gd name="T0" fmla="*/ 287 w 19"/>
                <a:gd name="T1" fmla="*/ 341 h 18"/>
                <a:gd name="T2" fmla="*/ 0 w 1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8">
                  <a:moveTo>
                    <a:pt x="19" y="18"/>
                  </a:moveTo>
                  <a:cubicBezTo>
                    <a:pt x="10" y="13"/>
                    <a:pt x="8" y="4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</p:grpSp>
      <p:sp>
        <p:nvSpPr>
          <p:cNvPr id="66" name="Nach links gekrümmter Pfeil 65"/>
          <p:cNvSpPr/>
          <p:nvPr/>
        </p:nvSpPr>
        <p:spPr>
          <a:xfrm rot="2443177">
            <a:off x="5977470" y="3408539"/>
            <a:ext cx="976695" cy="1787671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59" y="4264571"/>
            <a:ext cx="1363803" cy="1872828"/>
          </a:xfrm>
          <a:prstGeom prst="rect">
            <a:avLst/>
          </a:prstGeom>
        </p:spPr>
      </p:pic>
      <p:pic>
        <p:nvPicPr>
          <p:cNvPr id="166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2" r="18472" b="3909"/>
          <a:stretch/>
        </p:blipFill>
        <p:spPr bwMode="auto">
          <a:xfrm>
            <a:off x="527153" y="4290973"/>
            <a:ext cx="1374304" cy="179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Rechteck 157"/>
          <p:cNvSpPr/>
          <p:nvPr/>
        </p:nvSpPr>
        <p:spPr>
          <a:xfrm>
            <a:off x="1362554" y="4803980"/>
            <a:ext cx="208031" cy="976963"/>
          </a:xfrm>
          <a:prstGeom prst="rect">
            <a:avLst/>
          </a:prstGeom>
          <a:solidFill>
            <a:srgbClr val="92D050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>
              <a:solidFill>
                <a:srgbClr val="92D05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757462" y="5965274"/>
            <a:ext cx="355595" cy="110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60" name="Textfeld 59"/>
          <p:cNvSpPr txBox="1"/>
          <p:nvPr/>
        </p:nvSpPr>
        <p:spPr>
          <a:xfrm rot="16200000">
            <a:off x="-491246" y="4810437"/>
            <a:ext cx="17313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Rel. </a:t>
            </a:r>
            <a:r>
              <a:rPr lang="de-DE" sz="1200" dirty="0" err="1"/>
              <a:t>mRNA</a:t>
            </a:r>
            <a:r>
              <a:rPr lang="de-DE" sz="1200" dirty="0"/>
              <a:t> </a:t>
            </a:r>
            <a:r>
              <a:rPr lang="de-DE" sz="1200" dirty="0" err="1"/>
              <a:t>expression</a:t>
            </a:r>
            <a:endParaRPr lang="de-DE" sz="1200" dirty="0"/>
          </a:p>
        </p:txBody>
      </p:sp>
      <p:sp>
        <p:nvSpPr>
          <p:cNvPr id="65" name="Textfeld 64"/>
          <p:cNvSpPr txBox="1"/>
          <p:nvPr/>
        </p:nvSpPr>
        <p:spPr>
          <a:xfrm>
            <a:off x="908514" y="3787632"/>
            <a:ext cx="972000" cy="47672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0" bIns="0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δ </a:t>
            </a:r>
            <a:r>
              <a:rPr lang="de-DE" sz="1400" b="1" dirty="0" err="1" smtClean="0">
                <a:solidFill>
                  <a:schemeClr val="bg1"/>
                </a:solidFill>
              </a:rPr>
              <a:t>opioid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receptor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18143" y="1407698"/>
            <a:ext cx="469594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77"/>
              </a:spcAft>
              <a:buClr>
                <a:schemeClr val="tx1"/>
              </a:buClr>
            </a:pPr>
            <a:r>
              <a:rPr lang="en-US" sz="2000" b="1" dirty="0" err="1" smtClean="0"/>
              <a:t>Enkephalin</a:t>
            </a:r>
            <a:r>
              <a:rPr lang="en-US" sz="2000" b="1" dirty="0" smtClean="0"/>
              <a:t> </a:t>
            </a:r>
            <a:r>
              <a:rPr lang="en-US" sz="2000" b="1" dirty="0"/>
              <a:t>in </a:t>
            </a:r>
            <a:r>
              <a:rPr lang="en-US" sz="2000" b="1" dirty="0" smtClean="0"/>
              <a:t>the CNS:</a:t>
            </a:r>
          </a:p>
          <a:p>
            <a:pPr marL="285750" indent="-285750">
              <a:spcAft>
                <a:spcPts val="277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endogenous opioid</a:t>
            </a:r>
          </a:p>
          <a:p>
            <a:pPr marL="285750" indent="-285750">
              <a:spcAft>
                <a:spcPts val="277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not </a:t>
            </a:r>
            <a:r>
              <a:rPr lang="en-US" dirty="0"/>
              <a:t>passing blood brain </a:t>
            </a:r>
            <a:r>
              <a:rPr lang="en-US" dirty="0" smtClean="0"/>
              <a:t>barrier</a:t>
            </a:r>
            <a:endParaRPr lang="en-US" dirty="0"/>
          </a:p>
        </p:txBody>
      </p:sp>
      <p:sp>
        <p:nvSpPr>
          <p:cNvPr id="167" name="Rechteck 166"/>
          <p:cNvSpPr/>
          <p:nvPr/>
        </p:nvSpPr>
        <p:spPr>
          <a:xfrm>
            <a:off x="199379" y="6413747"/>
            <a:ext cx="8929722" cy="33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738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Denning et al. </a:t>
            </a:r>
            <a:r>
              <a:rPr lang="de-DE" sz="738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Peptides. 2008. 29(1):83-92</a:t>
            </a:r>
            <a:r>
              <a:rPr lang="de-DE" sz="738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de-DE" sz="738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Sezen et al. (1998) J </a:t>
            </a:r>
            <a:r>
              <a:rPr lang="de-DE" sz="738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Pharmacol</a:t>
            </a:r>
            <a:r>
              <a:rPr lang="de-DE" sz="738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738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de-DE" sz="738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738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lang="de-DE" sz="738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738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287(1</a:t>
            </a:r>
            <a:r>
              <a:rPr lang="de-DE" sz="738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):238-45.</a:t>
            </a:r>
          </a:p>
        </p:txBody>
      </p:sp>
      <p:sp>
        <p:nvSpPr>
          <p:cNvPr id="142" name="Textfeld 141"/>
          <p:cNvSpPr txBox="1"/>
          <p:nvPr/>
        </p:nvSpPr>
        <p:spPr>
          <a:xfrm>
            <a:off x="280003" y="4680"/>
            <a:ext cx="8641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Enkephalin</a:t>
            </a:r>
            <a:r>
              <a:rPr lang="de-DE" sz="3200" dirty="0"/>
              <a:t> – </a:t>
            </a:r>
            <a:r>
              <a:rPr lang="de-DE" sz="3200" dirty="0" smtClean="0"/>
              <a:t>a </a:t>
            </a:r>
            <a:r>
              <a:rPr lang="en-US" sz="3200" dirty="0" smtClean="0"/>
              <a:t>key </a:t>
            </a:r>
            <a:r>
              <a:rPr lang="en-US" sz="3200" dirty="0"/>
              <a:t>regulator of kidney function and the </a:t>
            </a:r>
            <a:r>
              <a:rPr lang="en-US" sz="3200" dirty="0" err="1"/>
              <a:t>cardiorenal</a:t>
            </a:r>
            <a:r>
              <a:rPr lang="en-US" sz="3200" dirty="0"/>
              <a:t> axis </a:t>
            </a:r>
            <a:r>
              <a:rPr lang="de-DE" sz="3200" dirty="0"/>
              <a:t> 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6</a:t>
            </a:fld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5860298" y="3146594"/>
            <a:ext cx="1576626" cy="499816"/>
          </a:xfrm>
          <a:prstGeom prst="ellipse">
            <a:avLst/>
          </a:prstGeom>
          <a:solidFill>
            <a:srgbClr val="0063A4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/>
              <a:t>Enkephalin</a:t>
            </a:r>
            <a:endParaRPr lang="de-DE" sz="1600" b="1" dirty="0"/>
          </a:p>
        </p:txBody>
      </p:sp>
      <p:sp>
        <p:nvSpPr>
          <p:cNvPr id="25" name="Nach rechts gekrümmter Pfeil 24"/>
          <p:cNvSpPr/>
          <p:nvPr/>
        </p:nvSpPr>
        <p:spPr>
          <a:xfrm rot="6702909">
            <a:off x="7006160" y="2019434"/>
            <a:ext cx="1014985" cy="1588721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E87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9" name="Nach rechts gekrümmter Pfeil 28"/>
          <p:cNvSpPr/>
          <p:nvPr/>
        </p:nvSpPr>
        <p:spPr>
          <a:xfrm>
            <a:off x="4303433" y="4329004"/>
            <a:ext cx="1012150" cy="1350375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377163" y="5097913"/>
            <a:ext cx="1691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Diuresis</a:t>
            </a:r>
            <a:r>
              <a:rPr lang="de-DE" sz="2000" b="1" dirty="0" smtClean="0"/>
              <a:t> </a:t>
            </a:r>
            <a:r>
              <a:rPr lang="en-US" sz="2000" b="1" dirty="0" smtClean="0"/>
              <a:t>↑</a:t>
            </a:r>
            <a:endParaRPr lang="de-DE" sz="2000" b="1" dirty="0" smtClean="0"/>
          </a:p>
          <a:p>
            <a:r>
              <a:rPr lang="de-DE" sz="2000" b="1" dirty="0" err="1" smtClean="0"/>
              <a:t>Natriuresis</a:t>
            </a:r>
            <a:r>
              <a:rPr lang="de-DE" sz="2000" b="1" dirty="0" smtClean="0"/>
              <a:t> </a:t>
            </a:r>
            <a:r>
              <a:rPr lang="en-US" sz="2000" b="1" dirty="0" smtClean="0"/>
              <a:t>↑</a:t>
            </a:r>
            <a:r>
              <a:rPr lang="de-DE" sz="2000" b="1" dirty="0" smtClean="0"/>
              <a:t> </a:t>
            </a:r>
            <a:endParaRPr lang="de-DE" sz="2000" b="1" dirty="0"/>
          </a:p>
        </p:txBody>
      </p:sp>
      <p:sp>
        <p:nvSpPr>
          <p:cNvPr id="46" name="Rechteck 45"/>
          <p:cNvSpPr/>
          <p:nvPr/>
        </p:nvSpPr>
        <p:spPr>
          <a:xfrm>
            <a:off x="2820279" y="4906312"/>
            <a:ext cx="198000" cy="867287"/>
          </a:xfrm>
          <a:prstGeom prst="rect">
            <a:avLst/>
          </a:prstGeom>
          <a:solidFill>
            <a:srgbClr val="92D050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>
              <a:solidFill>
                <a:srgbClr val="92D050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434140" y="3787632"/>
            <a:ext cx="972000" cy="47672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0" bIns="0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μ</a:t>
            </a:r>
            <a:r>
              <a:rPr lang="el-GR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opioid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receptor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38964" y="6002256"/>
            <a:ext cx="374093" cy="339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7" name="Group 461"/>
          <p:cNvGrpSpPr>
            <a:grpSpLocks noChangeAspect="1"/>
          </p:cNvGrpSpPr>
          <p:nvPr/>
        </p:nvGrpSpPr>
        <p:grpSpPr bwMode="auto">
          <a:xfrm>
            <a:off x="7610786" y="2820794"/>
            <a:ext cx="1152000" cy="1576710"/>
            <a:chOff x="3105" y="1048"/>
            <a:chExt cx="1915" cy="2621"/>
          </a:xfrm>
        </p:grpSpPr>
        <p:sp>
          <p:nvSpPr>
            <p:cNvPr id="68" name="Freeform 462"/>
            <p:cNvSpPr>
              <a:spLocks/>
            </p:cNvSpPr>
            <p:nvPr/>
          </p:nvSpPr>
          <p:spPr bwMode="auto">
            <a:xfrm>
              <a:off x="3470" y="1685"/>
              <a:ext cx="1550" cy="1955"/>
            </a:xfrm>
            <a:custGeom>
              <a:avLst/>
              <a:gdLst>
                <a:gd name="T0" fmla="*/ 4970 w 620"/>
                <a:gd name="T1" fmla="*/ 760 h 733"/>
                <a:gd name="T2" fmla="*/ 4425 w 620"/>
                <a:gd name="T3" fmla="*/ 21 h 733"/>
                <a:gd name="T4" fmla="*/ 2613 w 620"/>
                <a:gd name="T5" fmla="*/ 149 h 733"/>
                <a:gd name="T6" fmla="*/ 2345 w 620"/>
                <a:gd name="T7" fmla="*/ 1174 h 733"/>
                <a:gd name="T8" fmla="*/ 1770 w 620"/>
                <a:gd name="T9" fmla="*/ 1912 h 733"/>
                <a:gd name="T10" fmla="*/ 750 w 620"/>
                <a:gd name="T11" fmla="*/ 3550 h 733"/>
                <a:gd name="T12" fmla="*/ 488 w 620"/>
                <a:gd name="T13" fmla="*/ 7057 h 733"/>
                <a:gd name="T14" fmla="*/ 833 w 620"/>
                <a:gd name="T15" fmla="*/ 8423 h 733"/>
                <a:gd name="T16" fmla="*/ 833 w 620"/>
                <a:gd name="T17" fmla="*/ 8423 h 733"/>
                <a:gd name="T18" fmla="*/ 863 w 620"/>
                <a:gd name="T19" fmla="*/ 8879 h 733"/>
                <a:gd name="T20" fmla="*/ 863 w 620"/>
                <a:gd name="T21" fmla="*/ 8935 h 733"/>
                <a:gd name="T22" fmla="*/ 550 w 620"/>
                <a:gd name="T23" fmla="*/ 9732 h 733"/>
                <a:gd name="T24" fmla="*/ 533 w 620"/>
                <a:gd name="T25" fmla="*/ 9716 h 733"/>
                <a:gd name="T26" fmla="*/ 563 w 620"/>
                <a:gd name="T27" fmla="*/ 10322 h 733"/>
                <a:gd name="T28" fmla="*/ 520 w 620"/>
                <a:gd name="T29" fmla="*/ 10415 h 733"/>
                <a:gd name="T30" fmla="*/ 0 w 620"/>
                <a:gd name="T31" fmla="*/ 10949 h 733"/>
                <a:gd name="T32" fmla="*/ 958 w 620"/>
                <a:gd name="T33" fmla="*/ 11858 h 733"/>
                <a:gd name="T34" fmla="*/ 4958 w 620"/>
                <a:gd name="T35" fmla="*/ 13416 h 733"/>
                <a:gd name="T36" fmla="*/ 8470 w 620"/>
                <a:gd name="T37" fmla="*/ 13453 h 733"/>
                <a:gd name="T38" fmla="*/ 8875 w 620"/>
                <a:gd name="T39" fmla="*/ 7327 h 733"/>
                <a:gd name="T40" fmla="*/ 7863 w 620"/>
                <a:gd name="T41" fmla="*/ 4155 h 7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20" h="733">
                  <a:moveTo>
                    <a:pt x="318" y="40"/>
                  </a:moveTo>
                  <a:cubicBezTo>
                    <a:pt x="318" y="37"/>
                    <a:pt x="287" y="2"/>
                    <a:pt x="283" y="1"/>
                  </a:cubicBezTo>
                  <a:cubicBezTo>
                    <a:pt x="280" y="0"/>
                    <a:pt x="167" y="8"/>
                    <a:pt x="167" y="8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13" y="101"/>
                    <a:pt x="113" y="101"/>
                    <a:pt x="113" y="101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31" y="372"/>
                    <a:pt x="31" y="372"/>
                    <a:pt x="31" y="372"/>
                  </a:cubicBezTo>
                  <a:cubicBezTo>
                    <a:pt x="53" y="444"/>
                    <a:pt x="53" y="444"/>
                    <a:pt x="53" y="444"/>
                  </a:cubicBezTo>
                  <a:cubicBezTo>
                    <a:pt x="53" y="444"/>
                    <a:pt x="53" y="444"/>
                    <a:pt x="53" y="444"/>
                  </a:cubicBezTo>
                  <a:cubicBezTo>
                    <a:pt x="55" y="450"/>
                    <a:pt x="56" y="458"/>
                    <a:pt x="55" y="468"/>
                  </a:cubicBezTo>
                  <a:cubicBezTo>
                    <a:pt x="55" y="471"/>
                    <a:pt x="55" y="471"/>
                    <a:pt x="55" y="471"/>
                  </a:cubicBezTo>
                  <a:cubicBezTo>
                    <a:pt x="53" y="495"/>
                    <a:pt x="41" y="511"/>
                    <a:pt x="35" y="513"/>
                  </a:cubicBezTo>
                  <a:cubicBezTo>
                    <a:pt x="34" y="512"/>
                    <a:pt x="34" y="512"/>
                    <a:pt x="34" y="512"/>
                  </a:cubicBezTo>
                  <a:cubicBezTo>
                    <a:pt x="40" y="521"/>
                    <a:pt x="43" y="532"/>
                    <a:pt x="36" y="544"/>
                  </a:cubicBezTo>
                  <a:cubicBezTo>
                    <a:pt x="33" y="549"/>
                    <a:pt x="33" y="549"/>
                    <a:pt x="33" y="549"/>
                  </a:cubicBezTo>
                  <a:cubicBezTo>
                    <a:pt x="25" y="563"/>
                    <a:pt x="14" y="573"/>
                    <a:pt x="0" y="577"/>
                  </a:cubicBezTo>
                  <a:cubicBezTo>
                    <a:pt x="20" y="599"/>
                    <a:pt x="41" y="616"/>
                    <a:pt x="61" y="625"/>
                  </a:cubicBezTo>
                  <a:cubicBezTo>
                    <a:pt x="125" y="657"/>
                    <a:pt x="214" y="681"/>
                    <a:pt x="317" y="707"/>
                  </a:cubicBezTo>
                  <a:cubicBezTo>
                    <a:pt x="419" y="733"/>
                    <a:pt x="495" y="731"/>
                    <a:pt x="542" y="709"/>
                  </a:cubicBezTo>
                  <a:cubicBezTo>
                    <a:pt x="612" y="675"/>
                    <a:pt x="620" y="547"/>
                    <a:pt x="568" y="386"/>
                  </a:cubicBezTo>
                  <a:cubicBezTo>
                    <a:pt x="538" y="288"/>
                    <a:pt x="503" y="219"/>
                    <a:pt x="503" y="219"/>
                  </a:cubicBezTo>
                </a:path>
              </a:pathLst>
            </a:custGeom>
            <a:solidFill>
              <a:srgbClr val="F3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69" name="Freeform 463"/>
            <p:cNvSpPr>
              <a:spLocks/>
            </p:cNvSpPr>
            <p:nvPr/>
          </p:nvSpPr>
          <p:spPr bwMode="auto">
            <a:xfrm>
              <a:off x="4400" y="2261"/>
              <a:ext cx="355" cy="182"/>
            </a:xfrm>
            <a:custGeom>
              <a:avLst/>
              <a:gdLst>
                <a:gd name="T0" fmla="*/ 488 w 142"/>
                <a:gd name="T1" fmla="*/ 1303 h 68"/>
                <a:gd name="T2" fmla="*/ 1033 w 142"/>
                <a:gd name="T3" fmla="*/ 1188 h 68"/>
                <a:gd name="T4" fmla="*/ 1488 w 142"/>
                <a:gd name="T5" fmla="*/ 1052 h 68"/>
                <a:gd name="T6" fmla="*/ 1925 w 142"/>
                <a:gd name="T7" fmla="*/ 744 h 68"/>
                <a:gd name="T8" fmla="*/ 2220 w 142"/>
                <a:gd name="T9" fmla="*/ 824 h 68"/>
                <a:gd name="T10" fmla="*/ 1970 w 142"/>
                <a:gd name="T11" fmla="*/ 56 h 68"/>
                <a:gd name="T12" fmla="*/ 1750 w 142"/>
                <a:gd name="T13" fmla="*/ 35 h 68"/>
                <a:gd name="T14" fmla="*/ 1050 w 142"/>
                <a:gd name="T15" fmla="*/ 573 h 68"/>
                <a:gd name="T16" fmla="*/ 333 w 142"/>
                <a:gd name="T17" fmla="*/ 881 h 68"/>
                <a:gd name="T18" fmla="*/ 0 w 142"/>
                <a:gd name="T19" fmla="*/ 1017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68">
                  <a:moveTo>
                    <a:pt x="31" y="68"/>
                  </a:moveTo>
                  <a:cubicBezTo>
                    <a:pt x="43" y="62"/>
                    <a:pt x="54" y="64"/>
                    <a:pt x="66" y="62"/>
                  </a:cubicBezTo>
                  <a:cubicBezTo>
                    <a:pt x="76" y="60"/>
                    <a:pt x="85" y="56"/>
                    <a:pt x="95" y="55"/>
                  </a:cubicBezTo>
                  <a:cubicBezTo>
                    <a:pt x="108" y="53"/>
                    <a:pt x="114" y="49"/>
                    <a:pt x="123" y="39"/>
                  </a:cubicBezTo>
                  <a:cubicBezTo>
                    <a:pt x="131" y="30"/>
                    <a:pt x="135" y="36"/>
                    <a:pt x="142" y="43"/>
                  </a:cubicBezTo>
                  <a:cubicBezTo>
                    <a:pt x="142" y="34"/>
                    <a:pt x="133" y="10"/>
                    <a:pt x="126" y="3"/>
                  </a:cubicBezTo>
                  <a:cubicBezTo>
                    <a:pt x="121" y="0"/>
                    <a:pt x="117" y="0"/>
                    <a:pt x="112" y="2"/>
                  </a:cubicBezTo>
                  <a:cubicBezTo>
                    <a:pt x="96" y="7"/>
                    <a:pt x="83" y="23"/>
                    <a:pt x="67" y="30"/>
                  </a:cubicBezTo>
                  <a:cubicBezTo>
                    <a:pt x="53" y="37"/>
                    <a:pt x="37" y="40"/>
                    <a:pt x="21" y="46"/>
                  </a:cubicBezTo>
                  <a:cubicBezTo>
                    <a:pt x="14" y="48"/>
                    <a:pt x="7" y="51"/>
                    <a:pt x="0" y="53"/>
                  </a:cubicBezTo>
                </a:path>
              </a:pathLst>
            </a:custGeom>
            <a:solidFill>
              <a:srgbClr val="F0C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70" name="Freeform 464"/>
            <p:cNvSpPr>
              <a:spLocks/>
            </p:cNvSpPr>
            <p:nvPr/>
          </p:nvSpPr>
          <p:spPr bwMode="auto">
            <a:xfrm>
              <a:off x="3423" y="1688"/>
              <a:ext cx="1597" cy="1952"/>
            </a:xfrm>
            <a:custGeom>
              <a:avLst/>
              <a:gdLst>
                <a:gd name="T0" fmla="*/ 8150 w 639"/>
                <a:gd name="T1" fmla="*/ 4131 h 732"/>
                <a:gd name="T2" fmla="*/ 4716 w 639"/>
                <a:gd name="T3" fmla="*/ 0 h 732"/>
                <a:gd name="T4" fmla="*/ 4966 w 639"/>
                <a:gd name="T5" fmla="*/ 419 h 732"/>
                <a:gd name="T6" fmla="*/ 8600 w 639"/>
                <a:gd name="T7" fmla="*/ 5725 h 732"/>
                <a:gd name="T8" fmla="*/ 5883 w 639"/>
                <a:gd name="T9" fmla="*/ 5256 h 732"/>
                <a:gd name="T10" fmla="*/ 5633 w 639"/>
                <a:gd name="T11" fmla="*/ 5155 h 732"/>
                <a:gd name="T12" fmla="*/ 7540 w 639"/>
                <a:gd name="T13" fmla="*/ 7851 h 732"/>
                <a:gd name="T14" fmla="*/ 6228 w 639"/>
                <a:gd name="T15" fmla="*/ 5597 h 732"/>
                <a:gd name="T16" fmla="*/ 7965 w 639"/>
                <a:gd name="T17" fmla="*/ 6109 h 732"/>
                <a:gd name="T18" fmla="*/ 8995 w 639"/>
                <a:gd name="T19" fmla="*/ 7075 h 732"/>
                <a:gd name="T20" fmla="*/ 9195 w 639"/>
                <a:gd name="T21" fmla="*/ 10488 h 732"/>
                <a:gd name="T22" fmla="*/ 8695 w 639"/>
                <a:gd name="T23" fmla="*/ 9864 h 732"/>
                <a:gd name="T24" fmla="*/ 8150 w 639"/>
                <a:gd name="T25" fmla="*/ 9331 h 732"/>
                <a:gd name="T26" fmla="*/ 9037 w 639"/>
                <a:gd name="T27" fmla="*/ 10616 h 732"/>
                <a:gd name="T28" fmla="*/ 9445 w 639"/>
                <a:gd name="T29" fmla="*/ 11491 h 732"/>
                <a:gd name="T30" fmla="*/ 9132 w 639"/>
                <a:gd name="T31" fmla="*/ 12403 h 732"/>
                <a:gd name="T32" fmla="*/ 7933 w 639"/>
                <a:gd name="T33" fmla="*/ 10376 h 732"/>
                <a:gd name="T34" fmla="*/ 8275 w 639"/>
                <a:gd name="T35" fmla="*/ 11171 h 732"/>
                <a:gd name="T36" fmla="*/ 8570 w 639"/>
                <a:gd name="T37" fmla="*/ 12459 h 732"/>
                <a:gd name="T38" fmla="*/ 8557 w 639"/>
                <a:gd name="T39" fmla="*/ 13176 h 732"/>
                <a:gd name="T40" fmla="*/ 7540 w 639"/>
                <a:gd name="T41" fmla="*/ 13277 h 732"/>
                <a:gd name="T42" fmla="*/ 7433 w 639"/>
                <a:gd name="T43" fmla="*/ 11720 h 732"/>
                <a:gd name="T44" fmla="*/ 7445 w 639"/>
                <a:gd name="T45" fmla="*/ 12779 h 732"/>
                <a:gd name="T46" fmla="*/ 4978 w 639"/>
                <a:gd name="T47" fmla="*/ 13141 h 732"/>
                <a:gd name="T48" fmla="*/ 1512 w 639"/>
                <a:gd name="T49" fmla="*/ 11229 h 732"/>
                <a:gd name="T50" fmla="*/ 1437 w 639"/>
                <a:gd name="T51" fmla="*/ 9843 h 732"/>
                <a:gd name="T52" fmla="*/ 1667 w 639"/>
                <a:gd name="T53" fmla="*/ 8611 h 732"/>
                <a:gd name="T54" fmla="*/ 2124 w 639"/>
                <a:gd name="T55" fmla="*/ 8533 h 732"/>
                <a:gd name="T56" fmla="*/ 2729 w 639"/>
                <a:gd name="T57" fmla="*/ 9293 h 732"/>
                <a:gd name="T58" fmla="*/ 3404 w 639"/>
                <a:gd name="T59" fmla="*/ 9976 h 732"/>
                <a:gd name="T60" fmla="*/ 2999 w 639"/>
                <a:gd name="T61" fmla="*/ 9352 h 732"/>
                <a:gd name="T62" fmla="*/ 2592 w 639"/>
                <a:gd name="T63" fmla="*/ 8896 h 732"/>
                <a:gd name="T64" fmla="*/ 2279 w 639"/>
                <a:gd name="T65" fmla="*/ 8341 h 732"/>
                <a:gd name="T66" fmla="*/ 2354 w 639"/>
                <a:gd name="T67" fmla="*/ 6792 h 732"/>
                <a:gd name="T68" fmla="*/ 2842 w 639"/>
                <a:gd name="T69" fmla="*/ 5517 h 732"/>
                <a:gd name="T70" fmla="*/ 2667 w 639"/>
                <a:gd name="T71" fmla="*/ 4800 h 732"/>
                <a:gd name="T72" fmla="*/ 2687 w 639"/>
                <a:gd name="T73" fmla="*/ 5312 h 732"/>
                <a:gd name="T74" fmla="*/ 2167 w 639"/>
                <a:gd name="T75" fmla="*/ 6677 h 732"/>
                <a:gd name="T76" fmla="*/ 1904 w 639"/>
                <a:gd name="T77" fmla="*/ 7680 h 732"/>
                <a:gd name="T78" fmla="*/ 1280 w 639"/>
                <a:gd name="T79" fmla="*/ 9272 h 732"/>
                <a:gd name="T80" fmla="*/ 1075 w 639"/>
                <a:gd name="T81" fmla="*/ 11016 h 732"/>
                <a:gd name="T82" fmla="*/ 1450 w 639"/>
                <a:gd name="T83" fmla="*/ 11797 h 732"/>
                <a:gd name="T84" fmla="*/ 637 w 639"/>
                <a:gd name="T85" fmla="*/ 11016 h 732"/>
                <a:gd name="T86" fmla="*/ 980 w 639"/>
                <a:gd name="T87" fmla="*/ 10547 h 732"/>
                <a:gd name="T88" fmla="*/ 1312 w 639"/>
                <a:gd name="T89" fmla="*/ 8555 h 732"/>
                <a:gd name="T90" fmla="*/ 1967 w 639"/>
                <a:gd name="T91" fmla="*/ 6408 h 732"/>
                <a:gd name="T92" fmla="*/ 1217 w 639"/>
                <a:gd name="T93" fmla="*/ 4813 h 732"/>
                <a:gd name="T94" fmla="*/ 605 w 639"/>
                <a:gd name="T95" fmla="*/ 7965 h 732"/>
                <a:gd name="T96" fmla="*/ 62 w 639"/>
                <a:gd name="T97" fmla="*/ 10389 h 732"/>
                <a:gd name="T98" fmla="*/ 655 w 639"/>
                <a:gd name="T99" fmla="*/ 11299 h 732"/>
                <a:gd name="T100" fmla="*/ 1250 w 639"/>
                <a:gd name="T101" fmla="*/ 11832 h 732"/>
                <a:gd name="T102" fmla="*/ 8757 w 639"/>
                <a:gd name="T103" fmla="*/ 13427 h 7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9" h="732">
                  <a:moveTo>
                    <a:pt x="587" y="385"/>
                  </a:moveTo>
                  <a:cubicBezTo>
                    <a:pt x="557" y="287"/>
                    <a:pt x="522" y="218"/>
                    <a:pt x="522" y="218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337" y="36"/>
                    <a:pt x="306" y="1"/>
                    <a:pt x="302" y="0"/>
                  </a:cubicBezTo>
                  <a:cubicBezTo>
                    <a:pt x="302" y="0"/>
                    <a:pt x="301" y="0"/>
                    <a:pt x="300" y="0"/>
                  </a:cubicBezTo>
                  <a:cubicBezTo>
                    <a:pt x="309" y="9"/>
                    <a:pt x="318" y="20"/>
                    <a:pt x="318" y="22"/>
                  </a:cubicBezTo>
                  <a:cubicBezTo>
                    <a:pt x="503" y="201"/>
                    <a:pt x="503" y="201"/>
                    <a:pt x="503" y="201"/>
                  </a:cubicBezTo>
                  <a:cubicBezTo>
                    <a:pt x="503" y="201"/>
                    <a:pt x="527" y="241"/>
                    <a:pt x="551" y="302"/>
                  </a:cubicBezTo>
                  <a:cubicBezTo>
                    <a:pt x="495" y="312"/>
                    <a:pt x="495" y="312"/>
                    <a:pt x="495" y="312"/>
                  </a:cubicBezTo>
                  <a:cubicBezTo>
                    <a:pt x="377" y="277"/>
                    <a:pt x="377" y="277"/>
                    <a:pt x="377" y="277"/>
                  </a:cubicBezTo>
                  <a:cubicBezTo>
                    <a:pt x="374" y="280"/>
                    <a:pt x="374" y="280"/>
                    <a:pt x="374" y="280"/>
                  </a:cubicBezTo>
                  <a:cubicBezTo>
                    <a:pt x="361" y="272"/>
                    <a:pt x="361" y="272"/>
                    <a:pt x="361" y="272"/>
                  </a:cubicBezTo>
                  <a:cubicBezTo>
                    <a:pt x="480" y="429"/>
                    <a:pt x="480" y="429"/>
                    <a:pt x="480" y="429"/>
                  </a:cubicBezTo>
                  <a:cubicBezTo>
                    <a:pt x="480" y="429"/>
                    <a:pt x="503" y="454"/>
                    <a:pt x="483" y="414"/>
                  </a:cubicBezTo>
                  <a:cubicBezTo>
                    <a:pt x="468" y="383"/>
                    <a:pt x="416" y="322"/>
                    <a:pt x="394" y="298"/>
                  </a:cubicBezTo>
                  <a:cubicBezTo>
                    <a:pt x="392" y="295"/>
                    <a:pt x="395" y="294"/>
                    <a:pt x="399" y="295"/>
                  </a:cubicBezTo>
                  <a:cubicBezTo>
                    <a:pt x="413" y="301"/>
                    <a:pt x="430" y="307"/>
                    <a:pt x="445" y="311"/>
                  </a:cubicBezTo>
                  <a:cubicBezTo>
                    <a:pt x="471" y="319"/>
                    <a:pt x="492" y="326"/>
                    <a:pt x="510" y="322"/>
                  </a:cubicBezTo>
                  <a:cubicBezTo>
                    <a:pt x="527" y="318"/>
                    <a:pt x="545" y="312"/>
                    <a:pt x="556" y="314"/>
                  </a:cubicBezTo>
                  <a:cubicBezTo>
                    <a:pt x="563" y="332"/>
                    <a:pt x="570" y="352"/>
                    <a:pt x="576" y="373"/>
                  </a:cubicBezTo>
                  <a:cubicBezTo>
                    <a:pt x="603" y="454"/>
                    <a:pt x="614" y="526"/>
                    <a:pt x="608" y="583"/>
                  </a:cubicBezTo>
                  <a:cubicBezTo>
                    <a:pt x="604" y="572"/>
                    <a:pt x="596" y="562"/>
                    <a:pt x="589" y="553"/>
                  </a:cubicBezTo>
                  <a:cubicBezTo>
                    <a:pt x="584" y="546"/>
                    <a:pt x="577" y="539"/>
                    <a:pt x="571" y="532"/>
                  </a:cubicBezTo>
                  <a:cubicBezTo>
                    <a:pt x="566" y="528"/>
                    <a:pt x="561" y="524"/>
                    <a:pt x="557" y="520"/>
                  </a:cubicBezTo>
                  <a:cubicBezTo>
                    <a:pt x="553" y="516"/>
                    <a:pt x="550" y="509"/>
                    <a:pt x="544" y="509"/>
                  </a:cubicBezTo>
                  <a:cubicBezTo>
                    <a:pt x="522" y="492"/>
                    <a:pt x="522" y="492"/>
                    <a:pt x="522" y="492"/>
                  </a:cubicBezTo>
                  <a:cubicBezTo>
                    <a:pt x="537" y="502"/>
                    <a:pt x="549" y="521"/>
                    <a:pt x="561" y="535"/>
                  </a:cubicBezTo>
                  <a:cubicBezTo>
                    <a:pt x="568" y="542"/>
                    <a:pt x="574" y="551"/>
                    <a:pt x="579" y="560"/>
                  </a:cubicBezTo>
                  <a:cubicBezTo>
                    <a:pt x="584" y="569"/>
                    <a:pt x="586" y="573"/>
                    <a:pt x="590" y="582"/>
                  </a:cubicBezTo>
                  <a:cubicBezTo>
                    <a:pt x="594" y="589"/>
                    <a:pt x="599" y="600"/>
                    <a:pt x="605" y="606"/>
                  </a:cubicBezTo>
                  <a:cubicBezTo>
                    <a:pt x="602" y="626"/>
                    <a:pt x="596" y="643"/>
                    <a:pt x="588" y="657"/>
                  </a:cubicBezTo>
                  <a:cubicBezTo>
                    <a:pt x="587" y="656"/>
                    <a:pt x="586" y="655"/>
                    <a:pt x="585" y="654"/>
                  </a:cubicBezTo>
                  <a:cubicBezTo>
                    <a:pt x="574" y="645"/>
                    <a:pt x="560" y="646"/>
                    <a:pt x="552" y="633"/>
                  </a:cubicBezTo>
                  <a:cubicBezTo>
                    <a:pt x="536" y="610"/>
                    <a:pt x="551" y="546"/>
                    <a:pt x="508" y="547"/>
                  </a:cubicBezTo>
                  <a:cubicBezTo>
                    <a:pt x="508" y="558"/>
                    <a:pt x="508" y="558"/>
                    <a:pt x="508" y="558"/>
                  </a:cubicBezTo>
                  <a:cubicBezTo>
                    <a:pt x="518" y="566"/>
                    <a:pt x="527" y="575"/>
                    <a:pt x="530" y="589"/>
                  </a:cubicBezTo>
                  <a:cubicBezTo>
                    <a:pt x="533" y="601"/>
                    <a:pt x="530" y="612"/>
                    <a:pt x="532" y="624"/>
                  </a:cubicBezTo>
                  <a:cubicBezTo>
                    <a:pt x="534" y="639"/>
                    <a:pt x="536" y="649"/>
                    <a:pt x="549" y="657"/>
                  </a:cubicBezTo>
                  <a:cubicBezTo>
                    <a:pt x="560" y="663"/>
                    <a:pt x="572" y="662"/>
                    <a:pt x="579" y="670"/>
                  </a:cubicBezTo>
                  <a:cubicBezTo>
                    <a:pt x="570" y="681"/>
                    <a:pt x="560" y="689"/>
                    <a:pt x="548" y="695"/>
                  </a:cubicBezTo>
                  <a:cubicBezTo>
                    <a:pt x="531" y="704"/>
                    <a:pt x="508" y="709"/>
                    <a:pt x="481" y="711"/>
                  </a:cubicBezTo>
                  <a:cubicBezTo>
                    <a:pt x="482" y="707"/>
                    <a:pt x="482" y="702"/>
                    <a:pt x="483" y="700"/>
                  </a:cubicBezTo>
                  <a:cubicBezTo>
                    <a:pt x="485" y="689"/>
                    <a:pt x="485" y="679"/>
                    <a:pt x="488" y="668"/>
                  </a:cubicBezTo>
                  <a:cubicBezTo>
                    <a:pt x="476" y="618"/>
                    <a:pt x="476" y="618"/>
                    <a:pt x="476" y="618"/>
                  </a:cubicBezTo>
                  <a:cubicBezTo>
                    <a:pt x="475" y="626"/>
                    <a:pt x="478" y="635"/>
                    <a:pt x="478" y="644"/>
                  </a:cubicBezTo>
                  <a:cubicBezTo>
                    <a:pt x="478" y="654"/>
                    <a:pt x="478" y="664"/>
                    <a:pt x="477" y="674"/>
                  </a:cubicBezTo>
                  <a:cubicBezTo>
                    <a:pt x="475" y="689"/>
                    <a:pt x="472" y="704"/>
                    <a:pt x="459" y="712"/>
                  </a:cubicBezTo>
                  <a:cubicBezTo>
                    <a:pt x="420" y="712"/>
                    <a:pt x="373" y="706"/>
                    <a:pt x="319" y="693"/>
                  </a:cubicBezTo>
                  <a:cubicBezTo>
                    <a:pt x="236" y="672"/>
                    <a:pt x="161" y="650"/>
                    <a:pt x="100" y="625"/>
                  </a:cubicBezTo>
                  <a:cubicBezTo>
                    <a:pt x="96" y="614"/>
                    <a:pt x="102" y="604"/>
                    <a:pt x="97" y="592"/>
                  </a:cubicBezTo>
                  <a:cubicBezTo>
                    <a:pt x="91" y="577"/>
                    <a:pt x="77" y="574"/>
                    <a:pt x="80" y="556"/>
                  </a:cubicBezTo>
                  <a:cubicBezTo>
                    <a:pt x="83" y="544"/>
                    <a:pt x="90" y="532"/>
                    <a:pt x="92" y="519"/>
                  </a:cubicBezTo>
                  <a:cubicBezTo>
                    <a:pt x="93" y="507"/>
                    <a:pt x="96" y="495"/>
                    <a:pt x="99" y="483"/>
                  </a:cubicBezTo>
                  <a:cubicBezTo>
                    <a:pt x="103" y="471"/>
                    <a:pt x="103" y="466"/>
                    <a:pt x="107" y="454"/>
                  </a:cubicBezTo>
                  <a:cubicBezTo>
                    <a:pt x="108" y="448"/>
                    <a:pt x="114" y="430"/>
                    <a:pt x="122" y="431"/>
                  </a:cubicBezTo>
                  <a:cubicBezTo>
                    <a:pt x="128" y="432"/>
                    <a:pt x="132" y="445"/>
                    <a:pt x="136" y="450"/>
                  </a:cubicBezTo>
                  <a:cubicBezTo>
                    <a:pt x="142" y="457"/>
                    <a:pt x="147" y="467"/>
                    <a:pt x="154" y="473"/>
                  </a:cubicBezTo>
                  <a:cubicBezTo>
                    <a:pt x="163" y="479"/>
                    <a:pt x="169" y="481"/>
                    <a:pt x="175" y="490"/>
                  </a:cubicBezTo>
                  <a:cubicBezTo>
                    <a:pt x="180" y="499"/>
                    <a:pt x="184" y="509"/>
                    <a:pt x="191" y="516"/>
                  </a:cubicBezTo>
                  <a:cubicBezTo>
                    <a:pt x="194" y="519"/>
                    <a:pt x="215" y="534"/>
                    <a:pt x="218" y="526"/>
                  </a:cubicBezTo>
                  <a:cubicBezTo>
                    <a:pt x="219" y="526"/>
                    <a:pt x="201" y="517"/>
                    <a:pt x="200" y="516"/>
                  </a:cubicBezTo>
                  <a:cubicBezTo>
                    <a:pt x="197" y="508"/>
                    <a:pt x="197" y="498"/>
                    <a:pt x="192" y="493"/>
                  </a:cubicBezTo>
                  <a:cubicBezTo>
                    <a:pt x="186" y="488"/>
                    <a:pt x="187" y="481"/>
                    <a:pt x="180" y="477"/>
                  </a:cubicBezTo>
                  <a:cubicBezTo>
                    <a:pt x="176" y="474"/>
                    <a:pt x="169" y="472"/>
                    <a:pt x="166" y="469"/>
                  </a:cubicBezTo>
                  <a:cubicBezTo>
                    <a:pt x="162" y="464"/>
                    <a:pt x="163" y="457"/>
                    <a:pt x="159" y="452"/>
                  </a:cubicBezTo>
                  <a:cubicBezTo>
                    <a:pt x="155" y="448"/>
                    <a:pt x="150" y="445"/>
                    <a:pt x="146" y="440"/>
                  </a:cubicBezTo>
                  <a:cubicBezTo>
                    <a:pt x="137" y="427"/>
                    <a:pt x="143" y="418"/>
                    <a:pt x="145" y="405"/>
                  </a:cubicBezTo>
                  <a:cubicBezTo>
                    <a:pt x="147" y="391"/>
                    <a:pt x="145" y="371"/>
                    <a:pt x="151" y="358"/>
                  </a:cubicBezTo>
                  <a:cubicBezTo>
                    <a:pt x="156" y="346"/>
                    <a:pt x="161" y="341"/>
                    <a:pt x="168" y="331"/>
                  </a:cubicBezTo>
                  <a:cubicBezTo>
                    <a:pt x="176" y="318"/>
                    <a:pt x="182" y="306"/>
                    <a:pt x="182" y="291"/>
                  </a:cubicBezTo>
                  <a:cubicBezTo>
                    <a:pt x="182" y="283"/>
                    <a:pt x="181" y="275"/>
                    <a:pt x="178" y="268"/>
                  </a:cubicBezTo>
                  <a:cubicBezTo>
                    <a:pt x="176" y="263"/>
                    <a:pt x="172" y="258"/>
                    <a:pt x="171" y="253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9" y="263"/>
                    <a:pt x="174" y="271"/>
                    <a:pt x="172" y="280"/>
                  </a:cubicBezTo>
                  <a:cubicBezTo>
                    <a:pt x="170" y="289"/>
                    <a:pt x="165" y="299"/>
                    <a:pt x="162" y="308"/>
                  </a:cubicBezTo>
                  <a:cubicBezTo>
                    <a:pt x="157" y="324"/>
                    <a:pt x="141" y="335"/>
                    <a:pt x="139" y="352"/>
                  </a:cubicBezTo>
                  <a:cubicBezTo>
                    <a:pt x="137" y="363"/>
                    <a:pt x="139" y="377"/>
                    <a:pt x="136" y="389"/>
                  </a:cubicBezTo>
                  <a:cubicBezTo>
                    <a:pt x="134" y="395"/>
                    <a:pt x="126" y="400"/>
                    <a:pt x="122" y="405"/>
                  </a:cubicBezTo>
                  <a:cubicBezTo>
                    <a:pt x="116" y="415"/>
                    <a:pt x="109" y="423"/>
                    <a:pt x="103" y="433"/>
                  </a:cubicBezTo>
                  <a:cubicBezTo>
                    <a:pt x="92" y="448"/>
                    <a:pt x="85" y="471"/>
                    <a:pt x="82" y="489"/>
                  </a:cubicBezTo>
                  <a:cubicBezTo>
                    <a:pt x="80" y="507"/>
                    <a:pt x="75" y="523"/>
                    <a:pt x="70" y="540"/>
                  </a:cubicBezTo>
                  <a:cubicBezTo>
                    <a:pt x="66" y="554"/>
                    <a:pt x="61" y="568"/>
                    <a:pt x="69" y="581"/>
                  </a:cubicBezTo>
                  <a:cubicBezTo>
                    <a:pt x="75" y="591"/>
                    <a:pt x="81" y="600"/>
                    <a:pt x="87" y="611"/>
                  </a:cubicBezTo>
                  <a:cubicBezTo>
                    <a:pt x="88" y="614"/>
                    <a:pt x="90" y="618"/>
                    <a:pt x="93" y="622"/>
                  </a:cubicBezTo>
                  <a:cubicBezTo>
                    <a:pt x="86" y="619"/>
                    <a:pt x="80" y="616"/>
                    <a:pt x="74" y="613"/>
                  </a:cubicBezTo>
                  <a:cubicBezTo>
                    <a:pt x="61" y="605"/>
                    <a:pt x="43" y="587"/>
                    <a:pt x="41" y="581"/>
                  </a:cubicBezTo>
                  <a:cubicBezTo>
                    <a:pt x="38" y="573"/>
                    <a:pt x="46" y="574"/>
                    <a:pt x="51" y="570"/>
                  </a:cubicBezTo>
                  <a:cubicBezTo>
                    <a:pt x="56" y="567"/>
                    <a:pt x="60" y="561"/>
                    <a:pt x="63" y="556"/>
                  </a:cubicBezTo>
                  <a:cubicBezTo>
                    <a:pt x="71" y="541"/>
                    <a:pt x="73" y="525"/>
                    <a:pt x="76" y="509"/>
                  </a:cubicBezTo>
                  <a:cubicBezTo>
                    <a:pt x="78" y="489"/>
                    <a:pt x="78" y="470"/>
                    <a:pt x="84" y="451"/>
                  </a:cubicBezTo>
                  <a:cubicBezTo>
                    <a:pt x="89" y="438"/>
                    <a:pt x="95" y="427"/>
                    <a:pt x="102" y="416"/>
                  </a:cubicBezTo>
                  <a:cubicBezTo>
                    <a:pt x="117" y="392"/>
                    <a:pt x="119" y="365"/>
                    <a:pt x="126" y="338"/>
                  </a:cubicBezTo>
                  <a:cubicBezTo>
                    <a:pt x="133" y="309"/>
                    <a:pt x="129" y="282"/>
                    <a:pt x="122" y="253"/>
                  </a:cubicBezTo>
                  <a:cubicBezTo>
                    <a:pt x="78" y="254"/>
                    <a:pt x="78" y="254"/>
                    <a:pt x="78" y="254"/>
                  </a:cubicBezTo>
                  <a:cubicBezTo>
                    <a:pt x="72" y="278"/>
                    <a:pt x="73" y="303"/>
                    <a:pt x="68" y="328"/>
                  </a:cubicBezTo>
                  <a:cubicBezTo>
                    <a:pt x="62" y="360"/>
                    <a:pt x="47" y="389"/>
                    <a:pt x="39" y="420"/>
                  </a:cubicBezTo>
                  <a:cubicBezTo>
                    <a:pt x="32" y="454"/>
                    <a:pt x="26" y="488"/>
                    <a:pt x="10" y="518"/>
                  </a:cubicBezTo>
                  <a:cubicBezTo>
                    <a:pt x="4" y="529"/>
                    <a:pt x="0" y="537"/>
                    <a:pt x="4" y="548"/>
                  </a:cubicBezTo>
                  <a:cubicBezTo>
                    <a:pt x="10" y="566"/>
                    <a:pt x="24" y="583"/>
                    <a:pt x="38" y="593"/>
                  </a:cubicBezTo>
                  <a:cubicBezTo>
                    <a:pt x="39" y="594"/>
                    <a:pt x="40" y="595"/>
                    <a:pt x="42" y="596"/>
                  </a:cubicBezTo>
                  <a:cubicBezTo>
                    <a:pt x="38" y="594"/>
                    <a:pt x="34" y="591"/>
                    <a:pt x="31" y="588"/>
                  </a:cubicBezTo>
                  <a:cubicBezTo>
                    <a:pt x="47" y="604"/>
                    <a:pt x="64" y="616"/>
                    <a:pt x="80" y="624"/>
                  </a:cubicBezTo>
                  <a:cubicBezTo>
                    <a:pt x="144" y="656"/>
                    <a:pt x="233" y="680"/>
                    <a:pt x="336" y="706"/>
                  </a:cubicBezTo>
                  <a:cubicBezTo>
                    <a:pt x="438" y="732"/>
                    <a:pt x="514" y="730"/>
                    <a:pt x="561" y="708"/>
                  </a:cubicBezTo>
                  <a:cubicBezTo>
                    <a:pt x="631" y="674"/>
                    <a:pt x="639" y="546"/>
                    <a:pt x="587" y="385"/>
                  </a:cubicBezTo>
                  <a:close/>
                </a:path>
              </a:pathLst>
            </a:custGeom>
            <a:solidFill>
              <a:srgbClr val="F0C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71" name="Freeform 465"/>
            <p:cNvSpPr>
              <a:spLocks/>
            </p:cNvSpPr>
            <p:nvPr/>
          </p:nvSpPr>
          <p:spPr bwMode="auto">
            <a:xfrm>
              <a:off x="3165" y="1467"/>
              <a:ext cx="178" cy="240"/>
            </a:xfrm>
            <a:custGeom>
              <a:avLst/>
              <a:gdLst>
                <a:gd name="T0" fmla="*/ 1118 w 71"/>
                <a:gd name="T1" fmla="*/ 205 h 90"/>
                <a:gd name="T2" fmla="*/ 426 w 71"/>
                <a:gd name="T3" fmla="*/ 0 h 90"/>
                <a:gd name="T4" fmla="*/ 251 w 71"/>
                <a:gd name="T5" fmla="*/ 704 h 90"/>
                <a:gd name="T6" fmla="*/ 805 w 71"/>
                <a:gd name="T7" fmla="*/ 888 h 90"/>
                <a:gd name="T8" fmla="*/ 221 w 71"/>
                <a:gd name="T9" fmla="*/ 909 h 90"/>
                <a:gd name="T10" fmla="*/ 271 w 71"/>
                <a:gd name="T11" fmla="*/ 1672 h 90"/>
                <a:gd name="T12" fmla="*/ 1118 w 71"/>
                <a:gd name="T13" fmla="*/ 1707 h 90"/>
                <a:gd name="T14" fmla="*/ 1118 w 71"/>
                <a:gd name="T15" fmla="*/ 205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90">
                  <a:moveTo>
                    <a:pt x="71" y="11"/>
                  </a:moveTo>
                  <a:cubicBezTo>
                    <a:pt x="51" y="7"/>
                    <a:pt x="34" y="2"/>
                    <a:pt x="27" y="0"/>
                  </a:cubicBezTo>
                  <a:cubicBezTo>
                    <a:pt x="13" y="1"/>
                    <a:pt x="6" y="26"/>
                    <a:pt x="16" y="37"/>
                  </a:cubicBezTo>
                  <a:cubicBezTo>
                    <a:pt x="26" y="40"/>
                    <a:pt x="51" y="47"/>
                    <a:pt x="51" y="47"/>
                  </a:cubicBezTo>
                  <a:cubicBezTo>
                    <a:pt x="37" y="47"/>
                    <a:pt x="21" y="48"/>
                    <a:pt x="14" y="48"/>
                  </a:cubicBezTo>
                  <a:cubicBezTo>
                    <a:pt x="2" y="52"/>
                    <a:pt x="0" y="85"/>
                    <a:pt x="17" y="88"/>
                  </a:cubicBezTo>
                  <a:cubicBezTo>
                    <a:pt x="33" y="89"/>
                    <a:pt x="54" y="89"/>
                    <a:pt x="71" y="90"/>
                  </a:cubicBezTo>
                  <a:cubicBezTo>
                    <a:pt x="71" y="63"/>
                    <a:pt x="71" y="35"/>
                    <a:pt x="71" y="11"/>
                  </a:cubicBezTo>
                  <a:close/>
                </a:path>
              </a:pathLst>
            </a:custGeom>
            <a:solidFill>
              <a:srgbClr val="AF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72" name="Freeform 466"/>
            <p:cNvSpPr>
              <a:spLocks/>
            </p:cNvSpPr>
            <p:nvPr/>
          </p:nvSpPr>
          <p:spPr bwMode="auto">
            <a:xfrm>
              <a:off x="4300" y="1768"/>
              <a:ext cx="140" cy="85"/>
            </a:xfrm>
            <a:custGeom>
              <a:avLst/>
              <a:gdLst>
                <a:gd name="T0" fmla="*/ 83 w 56"/>
                <a:gd name="T1" fmla="*/ 452 h 32"/>
                <a:gd name="T2" fmla="*/ 833 w 56"/>
                <a:gd name="T3" fmla="*/ 600 h 32"/>
                <a:gd name="T4" fmla="*/ 875 w 56"/>
                <a:gd name="T5" fmla="*/ 0 h 32"/>
                <a:gd name="T6" fmla="*/ 0 w 56"/>
                <a:gd name="T7" fmla="*/ 452 h 32"/>
                <a:gd name="T8" fmla="*/ 83 w 56"/>
                <a:gd name="T9" fmla="*/ 45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32">
                  <a:moveTo>
                    <a:pt x="5" y="24"/>
                  </a:moveTo>
                  <a:cubicBezTo>
                    <a:pt x="19" y="26"/>
                    <a:pt x="36" y="28"/>
                    <a:pt x="53" y="32"/>
                  </a:cubicBezTo>
                  <a:cubicBezTo>
                    <a:pt x="55" y="21"/>
                    <a:pt x="56" y="11"/>
                    <a:pt x="56" y="0"/>
                  </a:cubicBezTo>
                  <a:cubicBezTo>
                    <a:pt x="36" y="2"/>
                    <a:pt x="17" y="8"/>
                    <a:pt x="0" y="24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E87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73" name="Freeform 467"/>
            <p:cNvSpPr>
              <a:spLocks/>
            </p:cNvSpPr>
            <p:nvPr/>
          </p:nvSpPr>
          <p:spPr bwMode="auto">
            <a:xfrm>
              <a:off x="3625" y="1048"/>
              <a:ext cx="793" cy="1352"/>
            </a:xfrm>
            <a:custGeom>
              <a:avLst/>
              <a:gdLst>
                <a:gd name="T0" fmla="*/ 3722 w 317"/>
                <a:gd name="T1" fmla="*/ 1344 h 507"/>
                <a:gd name="T2" fmla="*/ 3630 w 317"/>
                <a:gd name="T3" fmla="*/ 1216 h 507"/>
                <a:gd name="T4" fmla="*/ 3710 w 317"/>
                <a:gd name="T5" fmla="*/ 683 h 507"/>
                <a:gd name="T6" fmla="*/ 3210 w 317"/>
                <a:gd name="T7" fmla="*/ 397 h 507"/>
                <a:gd name="T8" fmla="*/ 2972 w 317"/>
                <a:gd name="T9" fmla="*/ 853 h 507"/>
                <a:gd name="T10" fmla="*/ 2942 w 317"/>
                <a:gd name="T11" fmla="*/ 227 h 507"/>
                <a:gd name="T12" fmla="*/ 2442 w 317"/>
                <a:gd name="T13" fmla="*/ 192 h 507"/>
                <a:gd name="T14" fmla="*/ 2054 w 317"/>
                <a:gd name="T15" fmla="*/ 1059 h 507"/>
                <a:gd name="T16" fmla="*/ 1876 w 317"/>
                <a:gd name="T17" fmla="*/ 456 h 507"/>
                <a:gd name="T18" fmla="*/ 1363 w 317"/>
                <a:gd name="T19" fmla="*/ 547 h 507"/>
                <a:gd name="T20" fmla="*/ 1251 w 317"/>
                <a:gd name="T21" fmla="*/ 1400 h 507"/>
                <a:gd name="T22" fmla="*/ 1158 w 317"/>
                <a:gd name="T23" fmla="*/ 1592 h 507"/>
                <a:gd name="T24" fmla="*/ 50 w 317"/>
                <a:gd name="T25" fmla="*/ 4552 h 507"/>
                <a:gd name="T26" fmla="*/ 188 w 317"/>
                <a:gd name="T27" fmla="*/ 6963 h 507"/>
                <a:gd name="T28" fmla="*/ 188 w 317"/>
                <a:gd name="T29" fmla="*/ 6963 h 507"/>
                <a:gd name="T30" fmla="*/ 613 w 317"/>
                <a:gd name="T31" fmla="*/ 7816 h 507"/>
                <a:gd name="T32" fmla="*/ 675 w 317"/>
                <a:gd name="T33" fmla="*/ 8760 h 507"/>
                <a:gd name="T34" fmla="*/ 688 w 317"/>
                <a:gd name="T35" fmla="*/ 9216 h 507"/>
                <a:gd name="T36" fmla="*/ 1659 w 317"/>
                <a:gd name="T37" fmla="*/ 9123 h 507"/>
                <a:gd name="T38" fmla="*/ 1659 w 317"/>
                <a:gd name="T39" fmla="*/ 8627 h 507"/>
                <a:gd name="T40" fmla="*/ 2004 w 317"/>
                <a:gd name="T41" fmla="*/ 6464 h 507"/>
                <a:gd name="T42" fmla="*/ 2221 w 317"/>
                <a:gd name="T43" fmla="*/ 5725 h 507"/>
                <a:gd name="T44" fmla="*/ 2221 w 317"/>
                <a:gd name="T45" fmla="*/ 5725 h 507"/>
                <a:gd name="T46" fmla="*/ 2221 w 317"/>
                <a:gd name="T47" fmla="*/ 5725 h 507"/>
                <a:gd name="T48" fmla="*/ 2146 w 317"/>
                <a:gd name="T49" fmla="*/ 5269 h 507"/>
                <a:gd name="T50" fmla="*/ 2129 w 317"/>
                <a:gd name="T51" fmla="*/ 5256 h 507"/>
                <a:gd name="T52" fmla="*/ 2504 w 317"/>
                <a:gd name="T53" fmla="*/ 3320 h 507"/>
                <a:gd name="T54" fmla="*/ 2522 w 317"/>
                <a:gd name="T55" fmla="*/ 3320 h 507"/>
                <a:gd name="T56" fmla="*/ 3022 w 317"/>
                <a:gd name="T57" fmla="*/ 3413 h 507"/>
                <a:gd name="T58" fmla="*/ 3034 w 317"/>
                <a:gd name="T59" fmla="*/ 3435 h 507"/>
                <a:gd name="T60" fmla="*/ 3034 w 317"/>
                <a:gd name="T61" fmla="*/ 3413 h 507"/>
                <a:gd name="T62" fmla="*/ 3710 w 317"/>
                <a:gd name="T63" fmla="*/ 3379 h 507"/>
                <a:gd name="T64" fmla="*/ 4963 w 317"/>
                <a:gd name="T65" fmla="*/ 3357 h 507"/>
                <a:gd name="T66" fmla="*/ 3722 w 317"/>
                <a:gd name="T67" fmla="*/ 1344 h 5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7" h="507">
                  <a:moveTo>
                    <a:pt x="238" y="71"/>
                  </a:moveTo>
                  <a:cubicBezTo>
                    <a:pt x="237" y="70"/>
                    <a:pt x="232" y="66"/>
                    <a:pt x="232" y="64"/>
                  </a:cubicBezTo>
                  <a:cubicBezTo>
                    <a:pt x="231" y="54"/>
                    <a:pt x="234" y="48"/>
                    <a:pt x="237" y="36"/>
                  </a:cubicBezTo>
                  <a:cubicBezTo>
                    <a:pt x="242" y="19"/>
                    <a:pt x="214" y="2"/>
                    <a:pt x="205" y="21"/>
                  </a:cubicBezTo>
                  <a:cubicBezTo>
                    <a:pt x="203" y="26"/>
                    <a:pt x="198" y="34"/>
                    <a:pt x="190" y="45"/>
                  </a:cubicBezTo>
                  <a:cubicBezTo>
                    <a:pt x="190" y="45"/>
                    <a:pt x="191" y="16"/>
                    <a:pt x="188" y="12"/>
                  </a:cubicBezTo>
                  <a:cubicBezTo>
                    <a:pt x="179" y="0"/>
                    <a:pt x="161" y="3"/>
                    <a:pt x="156" y="10"/>
                  </a:cubicBezTo>
                  <a:cubicBezTo>
                    <a:pt x="151" y="17"/>
                    <a:pt x="155" y="54"/>
                    <a:pt x="131" y="56"/>
                  </a:cubicBezTo>
                  <a:cubicBezTo>
                    <a:pt x="114" y="54"/>
                    <a:pt x="123" y="28"/>
                    <a:pt x="120" y="24"/>
                  </a:cubicBezTo>
                  <a:cubicBezTo>
                    <a:pt x="107" y="13"/>
                    <a:pt x="94" y="19"/>
                    <a:pt x="87" y="29"/>
                  </a:cubicBezTo>
                  <a:cubicBezTo>
                    <a:pt x="85" y="44"/>
                    <a:pt x="84" y="59"/>
                    <a:pt x="80" y="74"/>
                  </a:cubicBezTo>
                  <a:cubicBezTo>
                    <a:pt x="79" y="76"/>
                    <a:pt x="75" y="83"/>
                    <a:pt x="74" y="84"/>
                  </a:cubicBezTo>
                  <a:cubicBezTo>
                    <a:pt x="9" y="139"/>
                    <a:pt x="3" y="177"/>
                    <a:pt x="3" y="240"/>
                  </a:cubicBezTo>
                  <a:cubicBezTo>
                    <a:pt x="3" y="266"/>
                    <a:pt x="0" y="318"/>
                    <a:pt x="12" y="367"/>
                  </a:cubicBezTo>
                  <a:cubicBezTo>
                    <a:pt x="12" y="367"/>
                    <a:pt x="12" y="367"/>
                    <a:pt x="12" y="367"/>
                  </a:cubicBezTo>
                  <a:cubicBezTo>
                    <a:pt x="21" y="381"/>
                    <a:pt x="27" y="396"/>
                    <a:pt x="39" y="412"/>
                  </a:cubicBezTo>
                  <a:cubicBezTo>
                    <a:pt x="47" y="422"/>
                    <a:pt x="47" y="440"/>
                    <a:pt x="43" y="462"/>
                  </a:cubicBezTo>
                  <a:cubicBezTo>
                    <a:pt x="42" y="466"/>
                    <a:pt x="42" y="478"/>
                    <a:pt x="44" y="486"/>
                  </a:cubicBezTo>
                  <a:cubicBezTo>
                    <a:pt x="57" y="507"/>
                    <a:pt x="106" y="497"/>
                    <a:pt x="106" y="481"/>
                  </a:cubicBezTo>
                  <a:cubicBezTo>
                    <a:pt x="105" y="473"/>
                    <a:pt x="106" y="455"/>
                    <a:pt x="106" y="455"/>
                  </a:cubicBezTo>
                  <a:cubicBezTo>
                    <a:pt x="106" y="419"/>
                    <a:pt x="113" y="378"/>
                    <a:pt x="128" y="341"/>
                  </a:cubicBezTo>
                  <a:cubicBezTo>
                    <a:pt x="135" y="324"/>
                    <a:pt x="140" y="311"/>
                    <a:pt x="142" y="302"/>
                  </a:cubicBezTo>
                  <a:cubicBezTo>
                    <a:pt x="142" y="302"/>
                    <a:pt x="142" y="302"/>
                    <a:pt x="142" y="302"/>
                  </a:cubicBezTo>
                  <a:cubicBezTo>
                    <a:pt x="142" y="302"/>
                    <a:pt x="142" y="302"/>
                    <a:pt x="142" y="302"/>
                  </a:cubicBezTo>
                  <a:cubicBezTo>
                    <a:pt x="145" y="287"/>
                    <a:pt x="143" y="281"/>
                    <a:pt x="137" y="278"/>
                  </a:cubicBezTo>
                  <a:cubicBezTo>
                    <a:pt x="136" y="277"/>
                    <a:pt x="136" y="277"/>
                    <a:pt x="136" y="277"/>
                  </a:cubicBezTo>
                  <a:cubicBezTo>
                    <a:pt x="122" y="213"/>
                    <a:pt x="141" y="184"/>
                    <a:pt x="160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69" y="178"/>
                    <a:pt x="179" y="180"/>
                    <a:pt x="193" y="180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4" y="180"/>
                    <a:pt x="194" y="180"/>
                    <a:pt x="194" y="180"/>
                  </a:cubicBezTo>
                  <a:cubicBezTo>
                    <a:pt x="206" y="180"/>
                    <a:pt x="220" y="179"/>
                    <a:pt x="237" y="178"/>
                  </a:cubicBezTo>
                  <a:cubicBezTo>
                    <a:pt x="260" y="176"/>
                    <a:pt x="288" y="177"/>
                    <a:pt x="317" y="177"/>
                  </a:cubicBezTo>
                  <a:cubicBezTo>
                    <a:pt x="305" y="131"/>
                    <a:pt x="280" y="93"/>
                    <a:pt x="238" y="71"/>
                  </a:cubicBezTo>
                </a:path>
              </a:pathLst>
            </a:custGeom>
            <a:solidFill>
              <a:srgbClr val="E87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74" name="Freeform 468"/>
            <p:cNvSpPr>
              <a:spLocks/>
            </p:cNvSpPr>
            <p:nvPr/>
          </p:nvSpPr>
          <p:spPr bwMode="auto">
            <a:xfrm>
              <a:off x="4315" y="1755"/>
              <a:ext cx="133" cy="74"/>
            </a:xfrm>
            <a:custGeom>
              <a:avLst/>
              <a:gdLst>
                <a:gd name="T0" fmla="*/ 63 w 53"/>
                <a:gd name="T1" fmla="*/ 460 h 28"/>
                <a:gd name="T2" fmla="*/ 617 w 53"/>
                <a:gd name="T3" fmla="*/ 460 h 28"/>
                <a:gd name="T4" fmla="*/ 693 w 53"/>
                <a:gd name="T5" fmla="*/ 441 h 28"/>
                <a:gd name="T6" fmla="*/ 713 w 53"/>
                <a:gd name="T7" fmla="*/ 56 h 28"/>
                <a:gd name="T8" fmla="*/ 0 w 53"/>
                <a:gd name="T9" fmla="*/ 39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8">
                  <a:moveTo>
                    <a:pt x="4" y="25"/>
                  </a:moveTo>
                  <a:cubicBezTo>
                    <a:pt x="11" y="25"/>
                    <a:pt x="34" y="19"/>
                    <a:pt x="39" y="25"/>
                  </a:cubicBezTo>
                  <a:cubicBezTo>
                    <a:pt x="42" y="28"/>
                    <a:pt x="42" y="28"/>
                    <a:pt x="44" y="24"/>
                  </a:cubicBezTo>
                  <a:cubicBezTo>
                    <a:pt x="49" y="18"/>
                    <a:pt x="53" y="5"/>
                    <a:pt x="45" y="3"/>
                  </a:cubicBezTo>
                  <a:cubicBezTo>
                    <a:pt x="35" y="0"/>
                    <a:pt x="5" y="11"/>
                    <a:pt x="0" y="21"/>
                  </a:cubicBezTo>
                </a:path>
              </a:pathLst>
            </a:custGeom>
            <a:solidFill>
              <a:srgbClr val="D4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75" name="Freeform 469"/>
            <p:cNvSpPr>
              <a:spLocks/>
            </p:cNvSpPr>
            <p:nvPr/>
          </p:nvSpPr>
          <p:spPr bwMode="auto">
            <a:xfrm>
              <a:off x="3973" y="1347"/>
              <a:ext cx="445" cy="189"/>
            </a:xfrm>
            <a:custGeom>
              <a:avLst/>
              <a:gdLst>
                <a:gd name="T0" fmla="*/ 488 w 178"/>
                <a:gd name="T1" fmla="*/ 1036 h 71"/>
                <a:gd name="T2" fmla="*/ 833 w 178"/>
                <a:gd name="T3" fmla="*/ 1206 h 71"/>
                <a:gd name="T4" fmla="*/ 1270 w 178"/>
                <a:gd name="T5" fmla="*/ 1227 h 71"/>
                <a:gd name="T6" fmla="*/ 2158 w 178"/>
                <a:gd name="T7" fmla="*/ 1206 h 71"/>
                <a:gd name="T8" fmla="*/ 2613 w 178"/>
                <a:gd name="T9" fmla="*/ 1206 h 71"/>
                <a:gd name="T10" fmla="*/ 2708 w 178"/>
                <a:gd name="T11" fmla="*/ 908 h 71"/>
                <a:gd name="T12" fmla="*/ 2220 w 178"/>
                <a:gd name="T13" fmla="*/ 0 h 71"/>
                <a:gd name="T14" fmla="*/ 2250 w 178"/>
                <a:gd name="T15" fmla="*/ 865 h 71"/>
                <a:gd name="T16" fmla="*/ 1408 w 178"/>
                <a:gd name="T17" fmla="*/ 849 h 71"/>
                <a:gd name="T18" fmla="*/ 583 w 178"/>
                <a:gd name="T19" fmla="*/ 908 h 71"/>
                <a:gd name="T20" fmla="*/ 0 w 178"/>
                <a:gd name="T21" fmla="*/ 1339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1">
                  <a:moveTo>
                    <a:pt x="31" y="55"/>
                  </a:moveTo>
                  <a:cubicBezTo>
                    <a:pt x="43" y="55"/>
                    <a:pt x="44" y="59"/>
                    <a:pt x="53" y="64"/>
                  </a:cubicBezTo>
                  <a:cubicBezTo>
                    <a:pt x="62" y="68"/>
                    <a:pt x="72" y="66"/>
                    <a:pt x="81" y="65"/>
                  </a:cubicBezTo>
                  <a:cubicBezTo>
                    <a:pt x="100" y="64"/>
                    <a:pt x="119" y="64"/>
                    <a:pt x="138" y="64"/>
                  </a:cubicBezTo>
                  <a:cubicBezTo>
                    <a:pt x="148" y="64"/>
                    <a:pt x="157" y="65"/>
                    <a:pt x="167" y="64"/>
                  </a:cubicBezTo>
                  <a:cubicBezTo>
                    <a:pt x="178" y="64"/>
                    <a:pt x="176" y="57"/>
                    <a:pt x="173" y="48"/>
                  </a:cubicBezTo>
                  <a:cubicBezTo>
                    <a:pt x="167" y="33"/>
                    <a:pt x="155" y="10"/>
                    <a:pt x="142" y="0"/>
                  </a:cubicBezTo>
                  <a:cubicBezTo>
                    <a:pt x="144" y="15"/>
                    <a:pt x="167" y="32"/>
                    <a:pt x="144" y="46"/>
                  </a:cubicBezTo>
                  <a:cubicBezTo>
                    <a:pt x="128" y="55"/>
                    <a:pt x="108" y="48"/>
                    <a:pt x="90" y="45"/>
                  </a:cubicBezTo>
                  <a:cubicBezTo>
                    <a:pt x="72" y="41"/>
                    <a:pt x="54" y="41"/>
                    <a:pt x="37" y="48"/>
                  </a:cubicBezTo>
                  <a:cubicBezTo>
                    <a:pt x="25" y="52"/>
                    <a:pt x="7" y="61"/>
                    <a:pt x="0" y="71"/>
                  </a:cubicBezTo>
                </a:path>
              </a:pathLst>
            </a:custGeom>
            <a:solidFill>
              <a:srgbClr val="D4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76" name="Freeform 470"/>
            <p:cNvSpPr>
              <a:spLocks/>
            </p:cNvSpPr>
            <p:nvPr/>
          </p:nvSpPr>
          <p:spPr bwMode="auto">
            <a:xfrm>
              <a:off x="3335" y="1339"/>
              <a:ext cx="318" cy="672"/>
            </a:xfrm>
            <a:custGeom>
              <a:avLst/>
              <a:gdLst>
                <a:gd name="T0" fmla="*/ 1818 w 127"/>
                <a:gd name="T1" fmla="*/ 56 h 252"/>
                <a:gd name="T2" fmla="*/ 959 w 127"/>
                <a:gd name="T3" fmla="*/ 285 h 252"/>
                <a:gd name="T4" fmla="*/ 95 w 127"/>
                <a:gd name="T5" fmla="*/ 21 h 252"/>
                <a:gd name="T6" fmla="*/ 83 w 127"/>
                <a:gd name="T7" fmla="*/ 77 h 252"/>
                <a:gd name="T8" fmla="*/ 125 w 127"/>
                <a:gd name="T9" fmla="*/ 4664 h 252"/>
                <a:gd name="T10" fmla="*/ 95 w 127"/>
                <a:gd name="T11" fmla="*/ 4685 h 252"/>
                <a:gd name="T12" fmla="*/ 646 w 127"/>
                <a:gd name="T13" fmla="*/ 4323 h 252"/>
                <a:gd name="T14" fmla="*/ 1242 w 127"/>
                <a:gd name="T15" fmla="*/ 4288 h 252"/>
                <a:gd name="T16" fmla="*/ 1680 w 127"/>
                <a:gd name="T17" fmla="*/ 4437 h 252"/>
                <a:gd name="T18" fmla="*/ 1943 w 127"/>
                <a:gd name="T19" fmla="*/ 4779 h 252"/>
                <a:gd name="T20" fmla="*/ 1993 w 127"/>
                <a:gd name="T21" fmla="*/ 4701 h 252"/>
                <a:gd name="T22" fmla="*/ 1818 w 127"/>
                <a:gd name="T23" fmla="*/ 56 h 2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7" h="252">
                  <a:moveTo>
                    <a:pt x="116" y="3"/>
                  </a:moveTo>
                  <a:cubicBezTo>
                    <a:pt x="112" y="9"/>
                    <a:pt x="89" y="15"/>
                    <a:pt x="61" y="15"/>
                  </a:cubicBezTo>
                  <a:cubicBezTo>
                    <a:pt x="31" y="15"/>
                    <a:pt x="6" y="8"/>
                    <a:pt x="6" y="1"/>
                  </a:cubicBezTo>
                  <a:cubicBezTo>
                    <a:pt x="6" y="0"/>
                    <a:pt x="5" y="2"/>
                    <a:pt x="5" y="4"/>
                  </a:cubicBezTo>
                  <a:cubicBezTo>
                    <a:pt x="0" y="54"/>
                    <a:pt x="3" y="214"/>
                    <a:pt x="8" y="246"/>
                  </a:cubicBezTo>
                  <a:cubicBezTo>
                    <a:pt x="7" y="246"/>
                    <a:pt x="7" y="246"/>
                    <a:pt x="6" y="247"/>
                  </a:cubicBezTo>
                  <a:cubicBezTo>
                    <a:pt x="16" y="236"/>
                    <a:pt x="29" y="228"/>
                    <a:pt x="41" y="228"/>
                  </a:cubicBezTo>
                  <a:cubicBezTo>
                    <a:pt x="53" y="228"/>
                    <a:pt x="71" y="224"/>
                    <a:pt x="79" y="226"/>
                  </a:cubicBezTo>
                  <a:cubicBezTo>
                    <a:pt x="87" y="228"/>
                    <a:pt x="100" y="229"/>
                    <a:pt x="107" y="234"/>
                  </a:cubicBezTo>
                  <a:cubicBezTo>
                    <a:pt x="114" y="240"/>
                    <a:pt x="120" y="246"/>
                    <a:pt x="124" y="252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0" y="226"/>
                    <a:pt x="116" y="37"/>
                    <a:pt x="116" y="3"/>
                  </a:cubicBezTo>
                </a:path>
              </a:pathLst>
            </a:custGeom>
            <a:solidFill>
              <a:srgbClr val="AF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77" name="Freeform 471"/>
            <p:cNvSpPr>
              <a:spLocks noEditPoints="1"/>
            </p:cNvSpPr>
            <p:nvPr/>
          </p:nvSpPr>
          <p:spPr bwMode="auto">
            <a:xfrm>
              <a:off x="3355" y="1389"/>
              <a:ext cx="293" cy="616"/>
            </a:xfrm>
            <a:custGeom>
              <a:avLst/>
              <a:gdLst>
                <a:gd name="T0" fmla="*/ 50 w 117"/>
                <a:gd name="T1" fmla="*/ 4096 h 231"/>
                <a:gd name="T2" fmla="*/ 63 w 117"/>
                <a:gd name="T3" fmla="*/ 4061 h 231"/>
                <a:gd name="T4" fmla="*/ 50 w 117"/>
                <a:gd name="T5" fmla="*/ 4061 h 231"/>
                <a:gd name="T6" fmla="*/ 50 w 117"/>
                <a:gd name="T7" fmla="*/ 4096 h 231"/>
                <a:gd name="T8" fmla="*/ 20 w 117"/>
                <a:gd name="T9" fmla="*/ 4131 h 231"/>
                <a:gd name="T10" fmla="*/ 50 w 117"/>
                <a:gd name="T11" fmla="*/ 4096 h 231"/>
                <a:gd name="T12" fmla="*/ 0 w 117"/>
                <a:gd name="T13" fmla="*/ 4152 h 231"/>
                <a:gd name="T14" fmla="*/ 20 w 117"/>
                <a:gd name="T15" fmla="*/ 4131 h 231"/>
                <a:gd name="T16" fmla="*/ 1713 w 117"/>
                <a:gd name="T17" fmla="*/ 1800 h 231"/>
                <a:gd name="T18" fmla="*/ 1693 w 117"/>
                <a:gd name="T19" fmla="*/ 1741 h 231"/>
                <a:gd name="T20" fmla="*/ 1588 w 117"/>
                <a:gd name="T21" fmla="*/ 989 h 231"/>
                <a:gd name="T22" fmla="*/ 1618 w 117"/>
                <a:gd name="T23" fmla="*/ 0 h 231"/>
                <a:gd name="T24" fmla="*/ 1538 w 117"/>
                <a:gd name="T25" fmla="*/ 717 h 231"/>
                <a:gd name="T26" fmla="*/ 1475 w 117"/>
                <a:gd name="T27" fmla="*/ 1400 h 231"/>
                <a:gd name="T28" fmla="*/ 1222 w 117"/>
                <a:gd name="T29" fmla="*/ 2923 h 231"/>
                <a:gd name="T30" fmla="*/ 909 w 117"/>
                <a:gd name="T31" fmla="*/ 3448 h 231"/>
                <a:gd name="T32" fmla="*/ 563 w 117"/>
                <a:gd name="T33" fmla="*/ 3661 h 231"/>
                <a:gd name="T34" fmla="*/ 63 w 117"/>
                <a:gd name="T35" fmla="*/ 4061 h 231"/>
                <a:gd name="T36" fmla="*/ 220 w 117"/>
                <a:gd name="T37" fmla="*/ 4003 h 231"/>
                <a:gd name="T38" fmla="*/ 458 w 117"/>
                <a:gd name="T39" fmla="*/ 3925 h 231"/>
                <a:gd name="T40" fmla="*/ 1067 w 117"/>
                <a:gd name="T41" fmla="*/ 3904 h 231"/>
                <a:gd name="T42" fmla="*/ 1525 w 117"/>
                <a:gd name="T43" fmla="*/ 4040 h 231"/>
                <a:gd name="T44" fmla="*/ 1600 w 117"/>
                <a:gd name="T45" fmla="*/ 4117 h 231"/>
                <a:gd name="T46" fmla="*/ 1630 w 117"/>
                <a:gd name="T47" fmla="*/ 4131 h 231"/>
                <a:gd name="T48" fmla="*/ 1663 w 117"/>
                <a:gd name="T49" fmla="*/ 4189 h 231"/>
                <a:gd name="T50" fmla="*/ 1693 w 117"/>
                <a:gd name="T51" fmla="*/ 4211 h 231"/>
                <a:gd name="T52" fmla="*/ 1743 w 117"/>
                <a:gd name="T53" fmla="*/ 4267 h 231"/>
                <a:gd name="T54" fmla="*/ 1755 w 117"/>
                <a:gd name="T55" fmla="*/ 4288 h 231"/>
                <a:gd name="T56" fmla="*/ 1806 w 117"/>
                <a:gd name="T57" fmla="*/ 4381 h 231"/>
                <a:gd name="T58" fmla="*/ 1838 w 117"/>
                <a:gd name="T59" fmla="*/ 4301 h 231"/>
                <a:gd name="T60" fmla="*/ 1713 w 117"/>
                <a:gd name="T61" fmla="*/ 1800 h 2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7" h="231">
                  <a:moveTo>
                    <a:pt x="3" y="216"/>
                  </a:moveTo>
                  <a:cubicBezTo>
                    <a:pt x="3" y="215"/>
                    <a:pt x="3" y="215"/>
                    <a:pt x="4" y="214"/>
                  </a:cubicBezTo>
                  <a:cubicBezTo>
                    <a:pt x="3" y="214"/>
                    <a:pt x="3" y="214"/>
                    <a:pt x="3" y="214"/>
                  </a:cubicBezTo>
                  <a:cubicBezTo>
                    <a:pt x="3" y="216"/>
                    <a:pt x="3" y="216"/>
                    <a:pt x="3" y="216"/>
                  </a:cubicBezTo>
                  <a:moveTo>
                    <a:pt x="1" y="218"/>
                  </a:moveTo>
                  <a:cubicBezTo>
                    <a:pt x="3" y="216"/>
                    <a:pt x="3" y="216"/>
                    <a:pt x="3" y="216"/>
                  </a:cubicBezTo>
                  <a:cubicBezTo>
                    <a:pt x="2" y="217"/>
                    <a:pt x="1" y="218"/>
                    <a:pt x="0" y="219"/>
                  </a:cubicBezTo>
                  <a:cubicBezTo>
                    <a:pt x="1" y="218"/>
                    <a:pt x="1" y="218"/>
                    <a:pt x="1" y="218"/>
                  </a:cubicBezTo>
                  <a:moveTo>
                    <a:pt x="109" y="95"/>
                  </a:moveTo>
                  <a:cubicBezTo>
                    <a:pt x="109" y="94"/>
                    <a:pt x="108" y="93"/>
                    <a:pt x="108" y="92"/>
                  </a:cubicBezTo>
                  <a:cubicBezTo>
                    <a:pt x="105" y="79"/>
                    <a:pt x="103" y="66"/>
                    <a:pt x="101" y="52"/>
                  </a:cubicBezTo>
                  <a:cubicBezTo>
                    <a:pt x="101" y="41"/>
                    <a:pt x="107" y="9"/>
                    <a:pt x="103" y="0"/>
                  </a:cubicBezTo>
                  <a:cubicBezTo>
                    <a:pt x="100" y="5"/>
                    <a:pt x="98" y="32"/>
                    <a:pt x="98" y="38"/>
                  </a:cubicBezTo>
                  <a:cubicBezTo>
                    <a:pt x="97" y="49"/>
                    <a:pt x="94" y="62"/>
                    <a:pt x="94" y="74"/>
                  </a:cubicBezTo>
                  <a:cubicBezTo>
                    <a:pt x="94" y="102"/>
                    <a:pt x="90" y="128"/>
                    <a:pt x="78" y="154"/>
                  </a:cubicBezTo>
                  <a:cubicBezTo>
                    <a:pt x="74" y="164"/>
                    <a:pt x="68" y="176"/>
                    <a:pt x="58" y="182"/>
                  </a:cubicBezTo>
                  <a:cubicBezTo>
                    <a:pt x="52" y="186"/>
                    <a:pt x="43" y="189"/>
                    <a:pt x="36" y="193"/>
                  </a:cubicBezTo>
                  <a:cubicBezTo>
                    <a:pt x="27" y="198"/>
                    <a:pt x="12" y="205"/>
                    <a:pt x="4" y="214"/>
                  </a:cubicBezTo>
                  <a:cubicBezTo>
                    <a:pt x="7" y="213"/>
                    <a:pt x="10" y="212"/>
                    <a:pt x="14" y="211"/>
                  </a:cubicBezTo>
                  <a:cubicBezTo>
                    <a:pt x="19" y="209"/>
                    <a:pt x="24" y="207"/>
                    <a:pt x="29" y="207"/>
                  </a:cubicBezTo>
                  <a:cubicBezTo>
                    <a:pt x="42" y="207"/>
                    <a:pt x="60" y="204"/>
                    <a:pt x="68" y="206"/>
                  </a:cubicBezTo>
                  <a:cubicBezTo>
                    <a:pt x="76" y="208"/>
                    <a:pt x="90" y="208"/>
                    <a:pt x="97" y="213"/>
                  </a:cubicBezTo>
                  <a:cubicBezTo>
                    <a:pt x="99" y="215"/>
                    <a:pt x="101" y="216"/>
                    <a:pt x="102" y="217"/>
                  </a:cubicBezTo>
                  <a:cubicBezTo>
                    <a:pt x="103" y="217"/>
                    <a:pt x="103" y="218"/>
                    <a:pt x="104" y="218"/>
                  </a:cubicBezTo>
                  <a:cubicBezTo>
                    <a:pt x="105" y="219"/>
                    <a:pt x="106" y="220"/>
                    <a:pt x="106" y="221"/>
                  </a:cubicBezTo>
                  <a:cubicBezTo>
                    <a:pt x="107" y="221"/>
                    <a:pt x="107" y="222"/>
                    <a:pt x="108" y="222"/>
                  </a:cubicBezTo>
                  <a:cubicBezTo>
                    <a:pt x="109" y="223"/>
                    <a:pt x="110" y="224"/>
                    <a:pt x="111" y="225"/>
                  </a:cubicBezTo>
                  <a:cubicBezTo>
                    <a:pt x="111" y="226"/>
                    <a:pt x="111" y="226"/>
                    <a:pt x="112" y="226"/>
                  </a:cubicBezTo>
                  <a:cubicBezTo>
                    <a:pt x="113" y="228"/>
                    <a:pt x="114" y="229"/>
                    <a:pt x="115" y="231"/>
                  </a:cubicBezTo>
                  <a:cubicBezTo>
                    <a:pt x="117" y="227"/>
                    <a:pt x="117" y="227"/>
                    <a:pt x="117" y="227"/>
                  </a:cubicBezTo>
                  <a:cubicBezTo>
                    <a:pt x="113" y="215"/>
                    <a:pt x="111" y="153"/>
                    <a:pt x="109" y="95"/>
                  </a:cubicBezTo>
                </a:path>
              </a:pathLst>
            </a:custGeom>
            <a:solidFill>
              <a:srgbClr val="88B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78" name="Freeform 472"/>
            <p:cNvSpPr>
              <a:spLocks/>
            </p:cNvSpPr>
            <p:nvPr/>
          </p:nvSpPr>
          <p:spPr bwMode="auto">
            <a:xfrm>
              <a:off x="3235" y="1936"/>
              <a:ext cx="508" cy="1288"/>
            </a:xfrm>
            <a:custGeom>
              <a:avLst/>
              <a:gdLst>
                <a:gd name="T0" fmla="*/ 1817 w 203"/>
                <a:gd name="T1" fmla="*/ 7659 h 483"/>
                <a:gd name="T2" fmla="*/ 2035 w 203"/>
                <a:gd name="T3" fmla="*/ 8533 h 483"/>
                <a:gd name="T4" fmla="*/ 1992 w 203"/>
                <a:gd name="T5" fmla="*/ 8627 h 483"/>
                <a:gd name="T6" fmla="*/ 1471 w 203"/>
                <a:gd name="T7" fmla="*/ 9160 h 483"/>
                <a:gd name="T8" fmla="*/ 33 w 203"/>
                <a:gd name="T9" fmla="*/ 4267 h 483"/>
                <a:gd name="T10" fmla="*/ 375 w 203"/>
                <a:gd name="T11" fmla="*/ 1672 h 483"/>
                <a:gd name="T12" fmla="*/ 721 w 203"/>
                <a:gd name="T13" fmla="*/ 435 h 483"/>
                <a:gd name="T14" fmla="*/ 1271 w 203"/>
                <a:gd name="T15" fmla="*/ 77 h 483"/>
                <a:gd name="T16" fmla="*/ 1867 w 203"/>
                <a:gd name="T17" fmla="*/ 35 h 483"/>
                <a:gd name="T18" fmla="*/ 2305 w 203"/>
                <a:gd name="T19" fmla="*/ 192 h 483"/>
                <a:gd name="T20" fmla="*/ 3056 w 203"/>
                <a:gd name="T21" fmla="*/ 1501 h 483"/>
                <a:gd name="T22" fmla="*/ 3118 w 203"/>
                <a:gd name="T23" fmla="*/ 2445 h 483"/>
                <a:gd name="T24" fmla="*/ 3005 w 203"/>
                <a:gd name="T25" fmla="*/ 3507 h 483"/>
                <a:gd name="T26" fmla="*/ 3068 w 203"/>
                <a:gd name="T27" fmla="*/ 3832 h 483"/>
                <a:gd name="T28" fmla="*/ 2305 w 203"/>
                <a:gd name="T29" fmla="*/ 6635 h 483"/>
                <a:gd name="T30" fmla="*/ 2335 w 203"/>
                <a:gd name="T31" fmla="*/ 7091 h 483"/>
                <a:gd name="T32" fmla="*/ 2335 w 203"/>
                <a:gd name="T33" fmla="*/ 7147 h 483"/>
                <a:gd name="T34" fmla="*/ 2022 w 203"/>
                <a:gd name="T35" fmla="*/ 7944 h 4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3" h="483">
                  <a:moveTo>
                    <a:pt x="116" y="404"/>
                  </a:moveTo>
                  <a:cubicBezTo>
                    <a:pt x="125" y="412"/>
                    <a:pt x="142" y="430"/>
                    <a:pt x="130" y="450"/>
                  </a:cubicBezTo>
                  <a:cubicBezTo>
                    <a:pt x="127" y="455"/>
                    <a:pt x="127" y="455"/>
                    <a:pt x="127" y="455"/>
                  </a:cubicBezTo>
                  <a:cubicBezTo>
                    <a:pt x="119" y="469"/>
                    <a:pt x="108" y="479"/>
                    <a:pt x="94" y="483"/>
                  </a:cubicBezTo>
                  <a:cubicBezTo>
                    <a:pt x="27" y="463"/>
                    <a:pt x="6" y="343"/>
                    <a:pt x="2" y="225"/>
                  </a:cubicBezTo>
                  <a:cubicBezTo>
                    <a:pt x="0" y="138"/>
                    <a:pt x="13" y="115"/>
                    <a:pt x="24" y="88"/>
                  </a:cubicBezTo>
                  <a:cubicBezTo>
                    <a:pt x="44" y="50"/>
                    <a:pt x="38" y="33"/>
                    <a:pt x="46" y="23"/>
                  </a:cubicBezTo>
                  <a:cubicBezTo>
                    <a:pt x="56" y="12"/>
                    <a:pt x="69" y="4"/>
                    <a:pt x="81" y="4"/>
                  </a:cubicBezTo>
                  <a:cubicBezTo>
                    <a:pt x="93" y="4"/>
                    <a:pt x="111" y="0"/>
                    <a:pt x="119" y="2"/>
                  </a:cubicBezTo>
                  <a:cubicBezTo>
                    <a:pt x="127" y="4"/>
                    <a:pt x="140" y="5"/>
                    <a:pt x="147" y="10"/>
                  </a:cubicBezTo>
                  <a:cubicBezTo>
                    <a:pt x="170" y="27"/>
                    <a:pt x="175" y="53"/>
                    <a:pt x="195" y="79"/>
                  </a:cubicBezTo>
                  <a:cubicBezTo>
                    <a:pt x="203" y="89"/>
                    <a:pt x="203" y="107"/>
                    <a:pt x="199" y="129"/>
                  </a:cubicBezTo>
                  <a:cubicBezTo>
                    <a:pt x="197" y="145"/>
                    <a:pt x="199" y="181"/>
                    <a:pt x="192" y="185"/>
                  </a:cubicBezTo>
                  <a:cubicBezTo>
                    <a:pt x="198" y="191"/>
                    <a:pt x="196" y="202"/>
                    <a:pt x="196" y="202"/>
                  </a:cubicBezTo>
                  <a:cubicBezTo>
                    <a:pt x="197" y="274"/>
                    <a:pt x="160" y="338"/>
                    <a:pt x="147" y="350"/>
                  </a:cubicBezTo>
                  <a:cubicBezTo>
                    <a:pt x="147" y="350"/>
                    <a:pt x="150" y="364"/>
                    <a:pt x="149" y="374"/>
                  </a:cubicBezTo>
                  <a:cubicBezTo>
                    <a:pt x="149" y="377"/>
                    <a:pt x="149" y="377"/>
                    <a:pt x="149" y="377"/>
                  </a:cubicBezTo>
                  <a:cubicBezTo>
                    <a:pt x="147" y="401"/>
                    <a:pt x="135" y="417"/>
                    <a:pt x="129" y="419"/>
                  </a:cubicBezTo>
                </a:path>
              </a:pathLst>
            </a:custGeom>
            <a:solidFill>
              <a:srgbClr val="CA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79" name="Freeform 473"/>
            <p:cNvSpPr>
              <a:spLocks/>
            </p:cNvSpPr>
            <p:nvPr/>
          </p:nvSpPr>
          <p:spPr bwMode="auto">
            <a:xfrm>
              <a:off x="3333" y="3077"/>
              <a:ext cx="315" cy="590"/>
            </a:xfrm>
            <a:custGeom>
              <a:avLst/>
              <a:gdLst>
                <a:gd name="T0" fmla="*/ 863 w 126"/>
                <a:gd name="T1" fmla="*/ 1047 h 221"/>
                <a:gd name="T2" fmla="*/ 0 w 126"/>
                <a:gd name="T3" fmla="*/ 0 h 221"/>
                <a:gd name="T4" fmla="*/ 113 w 126"/>
                <a:gd name="T5" fmla="*/ 1241 h 221"/>
                <a:gd name="T6" fmla="*/ 145 w 126"/>
                <a:gd name="T7" fmla="*/ 3919 h 221"/>
                <a:gd name="T8" fmla="*/ 145 w 126"/>
                <a:gd name="T9" fmla="*/ 3919 h 221"/>
                <a:gd name="T10" fmla="*/ 145 w 126"/>
                <a:gd name="T11" fmla="*/ 3940 h 221"/>
                <a:gd name="T12" fmla="*/ 1050 w 126"/>
                <a:gd name="T13" fmla="*/ 4205 h 221"/>
                <a:gd name="T14" fmla="*/ 1970 w 126"/>
                <a:gd name="T15" fmla="*/ 3940 h 221"/>
                <a:gd name="T16" fmla="*/ 1970 w 126"/>
                <a:gd name="T17" fmla="*/ 3919 h 221"/>
                <a:gd name="T18" fmla="*/ 1970 w 126"/>
                <a:gd name="T19" fmla="*/ 3919 h 221"/>
                <a:gd name="T20" fmla="*/ 1970 w 126"/>
                <a:gd name="T21" fmla="*/ 2053 h 221"/>
                <a:gd name="T22" fmla="*/ 1813 w 126"/>
                <a:gd name="T23" fmla="*/ 1960 h 221"/>
                <a:gd name="T24" fmla="*/ 863 w 126"/>
                <a:gd name="T25" fmla="*/ 1047 h 2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" h="221">
                  <a:moveTo>
                    <a:pt x="55" y="55"/>
                  </a:moveTo>
                  <a:cubicBezTo>
                    <a:pt x="31" y="48"/>
                    <a:pt x="13" y="28"/>
                    <a:pt x="0" y="0"/>
                  </a:cubicBezTo>
                  <a:cubicBezTo>
                    <a:pt x="4" y="23"/>
                    <a:pt x="7" y="46"/>
                    <a:pt x="7" y="65"/>
                  </a:cubicBezTo>
                  <a:cubicBezTo>
                    <a:pt x="6" y="129"/>
                    <a:pt x="8" y="165"/>
                    <a:pt x="9" y="206"/>
                  </a:cubicBezTo>
                  <a:cubicBezTo>
                    <a:pt x="9" y="206"/>
                    <a:pt x="9" y="206"/>
                    <a:pt x="9" y="206"/>
                  </a:cubicBezTo>
                  <a:cubicBezTo>
                    <a:pt x="9" y="207"/>
                    <a:pt x="9" y="207"/>
                    <a:pt x="9" y="207"/>
                  </a:cubicBezTo>
                  <a:cubicBezTo>
                    <a:pt x="9" y="214"/>
                    <a:pt x="35" y="221"/>
                    <a:pt x="67" y="221"/>
                  </a:cubicBezTo>
                  <a:cubicBezTo>
                    <a:pt x="100" y="221"/>
                    <a:pt x="126" y="214"/>
                    <a:pt x="126" y="207"/>
                  </a:cubicBezTo>
                  <a:cubicBezTo>
                    <a:pt x="126" y="206"/>
                    <a:pt x="126" y="206"/>
                    <a:pt x="126" y="206"/>
                  </a:cubicBezTo>
                  <a:cubicBezTo>
                    <a:pt x="126" y="206"/>
                    <a:pt x="126" y="206"/>
                    <a:pt x="126" y="206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3" y="106"/>
                    <a:pt x="119" y="105"/>
                    <a:pt x="116" y="103"/>
                  </a:cubicBezTo>
                  <a:cubicBezTo>
                    <a:pt x="96" y="94"/>
                    <a:pt x="75" y="77"/>
                    <a:pt x="55" y="55"/>
                  </a:cubicBezTo>
                  <a:close/>
                </a:path>
              </a:pathLst>
            </a:custGeom>
            <a:solidFill>
              <a:srgbClr val="AF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80" name="Freeform 474"/>
            <p:cNvSpPr>
              <a:spLocks/>
            </p:cNvSpPr>
            <p:nvPr/>
          </p:nvSpPr>
          <p:spPr bwMode="auto">
            <a:xfrm>
              <a:off x="3468" y="3229"/>
              <a:ext cx="177" cy="435"/>
            </a:xfrm>
            <a:custGeom>
              <a:avLst/>
              <a:gdLst>
                <a:gd name="T0" fmla="*/ 0 w 71"/>
                <a:gd name="T1" fmla="*/ 35 h 163"/>
                <a:gd name="T2" fmla="*/ 683 w 71"/>
                <a:gd name="T3" fmla="*/ 1980 h 163"/>
                <a:gd name="T4" fmla="*/ 621 w 71"/>
                <a:gd name="T5" fmla="*/ 2719 h 163"/>
                <a:gd name="T6" fmla="*/ 0 w 71"/>
                <a:gd name="T7" fmla="*/ 3042 h 163"/>
                <a:gd name="T8" fmla="*/ 1025 w 71"/>
                <a:gd name="T9" fmla="*/ 2813 h 163"/>
                <a:gd name="T10" fmla="*/ 1057 w 71"/>
                <a:gd name="T11" fmla="*/ 2223 h 163"/>
                <a:gd name="T12" fmla="*/ 1069 w 71"/>
                <a:gd name="T13" fmla="*/ 1460 h 163"/>
                <a:gd name="T14" fmla="*/ 1037 w 71"/>
                <a:gd name="T15" fmla="*/ 990 h 163"/>
                <a:gd name="T16" fmla="*/ 591 w 71"/>
                <a:gd name="T17" fmla="*/ 683 h 163"/>
                <a:gd name="T18" fmla="*/ 0 w 71"/>
                <a:gd name="T19" fmla="*/ 0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163">
                  <a:moveTo>
                    <a:pt x="0" y="2"/>
                  </a:moveTo>
                  <a:cubicBezTo>
                    <a:pt x="23" y="34"/>
                    <a:pt x="40" y="63"/>
                    <a:pt x="44" y="104"/>
                  </a:cubicBezTo>
                  <a:cubicBezTo>
                    <a:pt x="45" y="115"/>
                    <a:pt x="48" y="133"/>
                    <a:pt x="40" y="143"/>
                  </a:cubicBezTo>
                  <a:cubicBezTo>
                    <a:pt x="33" y="153"/>
                    <a:pt x="11" y="157"/>
                    <a:pt x="0" y="160"/>
                  </a:cubicBezTo>
                  <a:cubicBezTo>
                    <a:pt x="14" y="161"/>
                    <a:pt x="57" y="162"/>
                    <a:pt x="66" y="148"/>
                  </a:cubicBezTo>
                  <a:cubicBezTo>
                    <a:pt x="71" y="140"/>
                    <a:pt x="68" y="126"/>
                    <a:pt x="68" y="117"/>
                  </a:cubicBezTo>
                  <a:cubicBezTo>
                    <a:pt x="68" y="104"/>
                    <a:pt x="69" y="64"/>
                    <a:pt x="69" y="77"/>
                  </a:cubicBezTo>
                  <a:cubicBezTo>
                    <a:pt x="69" y="163"/>
                    <a:pt x="68" y="53"/>
                    <a:pt x="67" y="52"/>
                  </a:cubicBezTo>
                  <a:cubicBezTo>
                    <a:pt x="61" y="46"/>
                    <a:pt x="45" y="41"/>
                    <a:pt x="38" y="36"/>
                  </a:cubicBezTo>
                  <a:cubicBezTo>
                    <a:pt x="23" y="25"/>
                    <a:pt x="8" y="12"/>
                    <a:pt x="0" y="0"/>
                  </a:cubicBezTo>
                </a:path>
              </a:pathLst>
            </a:custGeom>
            <a:solidFill>
              <a:srgbClr val="88B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81" name="Freeform 475"/>
            <p:cNvSpPr>
              <a:spLocks/>
            </p:cNvSpPr>
            <p:nvPr/>
          </p:nvSpPr>
          <p:spPr bwMode="auto">
            <a:xfrm>
              <a:off x="3105" y="2131"/>
              <a:ext cx="208" cy="122"/>
            </a:xfrm>
            <a:custGeom>
              <a:avLst/>
              <a:gdLst>
                <a:gd name="T0" fmla="*/ 1193 w 83"/>
                <a:gd name="T1" fmla="*/ 281 h 46"/>
                <a:gd name="T2" fmla="*/ 1306 w 83"/>
                <a:gd name="T3" fmla="*/ 0 h 46"/>
                <a:gd name="T4" fmla="*/ 221 w 83"/>
                <a:gd name="T5" fmla="*/ 34 h 46"/>
                <a:gd name="T6" fmla="*/ 283 w 83"/>
                <a:gd name="T7" fmla="*/ 822 h 46"/>
                <a:gd name="T8" fmla="*/ 1005 w 83"/>
                <a:gd name="T9" fmla="*/ 859 h 46"/>
                <a:gd name="T10" fmla="*/ 1193 w 83"/>
                <a:gd name="T11" fmla="*/ 281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46">
                  <a:moveTo>
                    <a:pt x="76" y="15"/>
                  </a:moveTo>
                  <a:cubicBezTo>
                    <a:pt x="79" y="10"/>
                    <a:pt x="81" y="5"/>
                    <a:pt x="83" y="0"/>
                  </a:cubicBezTo>
                  <a:cubicBezTo>
                    <a:pt x="61" y="0"/>
                    <a:pt x="21" y="1"/>
                    <a:pt x="14" y="2"/>
                  </a:cubicBezTo>
                  <a:cubicBezTo>
                    <a:pt x="6" y="3"/>
                    <a:pt x="0" y="40"/>
                    <a:pt x="18" y="44"/>
                  </a:cubicBezTo>
                  <a:cubicBezTo>
                    <a:pt x="25" y="46"/>
                    <a:pt x="47" y="46"/>
                    <a:pt x="64" y="46"/>
                  </a:cubicBezTo>
                  <a:cubicBezTo>
                    <a:pt x="68" y="34"/>
                    <a:pt x="72" y="25"/>
                    <a:pt x="76" y="15"/>
                  </a:cubicBezTo>
                  <a:close/>
                </a:path>
              </a:pathLst>
            </a:custGeom>
            <a:solidFill>
              <a:srgbClr val="E87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82" name="Freeform 476"/>
            <p:cNvSpPr>
              <a:spLocks/>
            </p:cNvSpPr>
            <p:nvPr/>
          </p:nvSpPr>
          <p:spPr bwMode="auto">
            <a:xfrm>
              <a:off x="3140" y="1997"/>
              <a:ext cx="213" cy="115"/>
            </a:xfrm>
            <a:custGeom>
              <a:avLst/>
              <a:gdLst>
                <a:gd name="T0" fmla="*/ 1318 w 85"/>
                <a:gd name="T1" fmla="*/ 0 h 43"/>
                <a:gd name="T2" fmla="*/ 1338 w 85"/>
                <a:gd name="T3" fmla="*/ 0 h 43"/>
                <a:gd name="T4" fmla="*/ 175 w 85"/>
                <a:gd name="T5" fmla="*/ 21 h 43"/>
                <a:gd name="T6" fmla="*/ 221 w 85"/>
                <a:gd name="T7" fmla="*/ 786 h 43"/>
                <a:gd name="T8" fmla="*/ 1130 w 85"/>
                <a:gd name="T9" fmla="*/ 824 h 43"/>
                <a:gd name="T10" fmla="*/ 1318 w 85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43">
                  <a:moveTo>
                    <a:pt x="84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58" y="0"/>
                    <a:pt x="21" y="0"/>
                    <a:pt x="11" y="1"/>
                  </a:cubicBezTo>
                  <a:cubicBezTo>
                    <a:pt x="1" y="7"/>
                    <a:pt x="0" y="38"/>
                    <a:pt x="14" y="41"/>
                  </a:cubicBezTo>
                  <a:cubicBezTo>
                    <a:pt x="21" y="42"/>
                    <a:pt x="54" y="43"/>
                    <a:pt x="72" y="43"/>
                  </a:cubicBezTo>
                  <a:cubicBezTo>
                    <a:pt x="80" y="20"/>
                    <a:pt x="78" y="7"/>
                    <a:pt x="84" y="0"/>
                  </a:cubicBezTo>
                  <a:close/>
                </a:path>
              </a:pathLst>
            </a:custGeom>
            <a:solidFill>
              <a:srgbClr val="E87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83" name="Freeform 477"/>
            <p:cNvSpPr>
              <a:spLocks/>
            </p:cNvSpPr>
            <p:nvPr/>
          </p:nvSpPr>
          <p:spPr bwMode="auto">
            <a:xfrm>
              <a:off x="4145" y="1832"/>
              <a:ext cx="605" cy="605"/>
            </a:xfrm>
            <a:custGeom>
              <a:avLst/>
              <a:gdLst>
                <a:gd name="T0" fmla="*/ 1050 w 242"/>
                <a:gd name="T1" fmla="*/ 0 h 227"/>
                <a:gd name="T2" fmla="*/ 2675 w 242"/>
                <a:gd name="T3" fmla="*/ 626 h 227"/>
                <a:gd name="T4" fmla="*/ 2738 w 242"/>
                <a:gd name="T5" fmla="*/ 605 h 227"/>
                <a:gd name="T6" fmla="*/ 3533 w 242"/>
                <a:gd name="T7" fmla="*/ 1762 h 227"/>
                <a:gd name="T8" fmla="*/ 3708 w 242"/>
                <a:gd name="T9" fmla="*/ 2820 h 227"/>
                <a:gd name="T10" fmla="*/ 3583 w 242"/>
                <a:gd name="T11" fmla="*/ 3297 h 227"/>
                <a:gd name="T12" fmla="*/ 3300 w 242"/>
                <a:gd name="T13" fmla="*/ 3822 h 227"/>
                <a:gd name="T14" fmla="*/ 2783 w 242"/>
                <a:gd name="T15" fmla="*/ 3936 h 227"/>
                <a:gd name="T16" fmla="*/ 2208 w 242"/>
                <a:gd name="T17" fmla="*/ 4070 h 227"/>
                <a:gd name="T18" fmla="*/ 1113 w 242"/>
                <a:gd name="T19" fmla="*/ 3865 h 227"/>
                <a:gd name="T20" fmla="*/ 250 w 242"/>
                <a:gd name="T21" fmla="*/ 3409 h 227"/>
                <a:gd name="T22" fmla="*/ 145 w 242"/>
                <a:gd name="T23" fmla="*/ 2308 h 227"/>
                <a:gd name="T24" fmla="*/ 375 w 242"/>
                <a:gd name="T25" fmla="*/ 1285 h 227"/>
                <a:gd name="T26" fmla="*/ 958 w 242"/>
                <a:gd name="T27" fmla="*/ 21 h 227"/>
                <a:gd name="T28" fmla="*/ 1050 w 242"/>
                <a:gd name="T29" fmla="*/ 0 h 2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2" h="227">
                  <a:moveTo>
                    <a:pt x="67" y="0"/>
                  </a:moveTo>
                  <a:cubicBezTo>
                    <a:pt x="98" y="3"/>
                    <a:pt x="140" y="8"/>
                    <a:pt x="171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92" y="37"/>
                    <a:pt x="212" y="67"/>
                    <a:pt x="226" y="93"/>
                  </a:cubicBezTo>
                  <a:cubicBezTo>
                    <a:pt x="236" y="111"/>
                    <a:pt x="242" y="128"/>
                    <a:pt x="237" y="149"/>
                  </a:cubicBezTo>
                  <a:cubicBezTo>
                    <a:pt x="236" y="157"/>
                    <a:pt x="233" y="165"/>
                    <a:pt x="229" y="174"/>
                  </a:cubicBezTo>
                  <a:cubicBezTo>
                    <a:pt x="223" y="186"/>
                    <a:pt x="223" y="195"/>
                    <a:pt x="211" y="202"/>
                  </a:cubicBezTo>
                  <a:cubicBezTo>
                    <a:pt x="202" y="208"/>
                    <a:pt x="187" y="205"/>
                    <a:pt x="178" y="208"/>
                  </a:cubicBezTo>
                  <a:cubicBezTo>
                    <a:pt x="162" y="213"/>
                    <a:pt x="145" y="222"/>
                    <a:pt x="141" y="215"/>
                  </a:cubicBezTo>
                  <a:cubicBezTo>
                    <a:pt x="118" y="227"/>
                    <a:pt x="97" y="219"/>
                    <a:pt x="71" y="204"/>
                  </a:cubicBezTo>
                  <a:cubicBezTo>
                    <a:pt x="43" y="187"/>
                    <a:pt x="32" y="198"/>
                    <a:pt x="16" y="180"/>
                  </a:cubicBezTo>
                  <a:cubicBezTo>
                    <a:pt x="0" y="161"/>
                    <a:pt x="2" y="146"/>
                    <a:pt x="9" y="122"/>
                  </a:cubicBezTo>
                  <a:cubicBezTo>
                    <a:pt x="12" y="102"/>
                    <a:pt x="18" y="87"/>
                    <a:pt x="24" y="68"/>
                  </a:cubicBezTo>
                  <a:cubicBezTo>
                    <a:pt x="34" y="36"/>
                    <a:pt x="47" y="15"/>
                    <a:pt x="61" y="1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CA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84" name="Freeform 478"/>
            <p:cNvSpPr>
              <a:spLocks/>
            </p:cNvSpPr>
            <p:nvPr/>
          </p:nvSpPr>
          <p:spPr bwMode="auto">
            <a:xfrm>
              <a:off x="4258" y="2285"/>
              <a:ext cx="105" cy="91"/>
            </a:xfrm>
            <a:custGeom>
              <a:avLst/>
              <a:gdLst>
                <a:gd name="T0" fmla="*/ 20 w 42"/>
                <a:gd name="T1" fmla="*/ 78 h 34"/>
                <a:gd name="T2" fmla="*/ 145 w 42"/>
                <a:gd name="T3" fmla="*/ 193 h 34"/>
                <a:gd name="T4" fmla="*/ 238 w 42"/>
                <a:gd name="T5" fmla="*/ 367 h 34"/>
                <a:gd name="T6" fmla="*/ 408 w 42"/>
                <a:gd name="T7" fmla="*/ 517 h 34"/>
                <a:gd name="T8" fmla="*/ 613 w 42"/>
                <a:gd name="T9" fmla="*/ 653 h 34"/>
                <a:gd name="T10" fmla="*/ 658 w 42"/>
                <a:gd name="T11" fmla="*/ 616 h 34"/>
                <a:gd name="T12" fmla="*/ 625 w 42"/>
                <a:gd name="T13" fmla="*/ 573 h 34"/>
                <a:gd name="T14" fmla="*/ 438 w 42"/>
                <a:gd name="T15" fmla="*/ 458 h 34"/>
                <a:gd name="T16" fmla="*/ 283 w 42"/>
                <a:gd name="T17" fmla="*/ 308 h 34"/>
                <a:gd name="T18" fmla="*/ 188 w 42"/>
                <a:gd name="T19" fmla="*/ 137 h 34"/>
                <a:gd name="T20" fmla="*/ 33 w 42"/>
                <a:gd name="T21" fmla="*/ 0 h 34"/>
                <a:gd name="T22" fmla="*/ 0 w 42"/>
                <a:gd name="T23" fmla="*/ 21 h 34"/>
                <a:gd name="T24" fmla="*/ 20 w 42"/>
                <a:gd name="T25" fmla="*/ 78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34">
                  <a:moveTo>
                    <a:pt x="1" y="4"/>
                  </a:moveTo>
                  <a:cubicBezTo>
                    <a:pt x="4" y="5"/>
                    <a:pt x="7" y="7"/>
                    <a:pt x="9" y="10"/>
                  </a:cubicBezTo>
                  <a:cubicBezTo>
                    <a:pt x="11" y="12"/>
                    <a:pt x="13" y="16"/>
                    <a:pt x="15" y="19"/>
                  </a:cubicBezTo>
                  <a:cubicBezTo>
                    <a:pt x="18" y="22"/>
                    <a:pt x="22" y="25"/>
                    <a:pt x="26" y="27"/>
                  </a:cubicBezTo>
                  <a:cubicBezTo>
                    <a:pt x="31" y="30"/>
                    <a:pt x="36" y="32"/>
                    <a:pt x="39" y="34"/>
                  </a:cubicBezTo>
                  <a:cubicBezTo>
                    <a:pt x="40" y="34"/>
                    <a:pt x="41" y="33"/>
                    <a:pt x="42" y="32"/>
                  </a:cubicBezTo>
                  <a:cubicBezTo>
                    <a:pt x="42" y="31"/>
                    <a:pt x="41" y="30"/>
                    <a:pt x="40" y="30"/>
                  </a:cubicBezTo>
                  <a:cubicBezTo>
                    <a:pt x="37" y="29"/>
                    <a:pt x="33" y="26"/>
                    <a:pt x="28" y="24"/>
                  </a:cubicBezTo>
                  <a:cubicBezTo>
                    <a:pt x="24" y="21"/>
                    <a:pt x="20" y="19"/>
                    <a:pt x="18" y="16"/>
                  </a:cubicBezTo>
                  <a:cubicBezTo>
                    <a:pt x="16" y="14"/>
                    <a:pt x="14" y="10"/>
                    <a:pt x="12" y="7"/>
                  </a:cubicBezTo>
                  <a:cubicBezTo>
                    <a:pt x="10" y="4"/>
                    <a:pt x="7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85" name="Freeform 479"/>
            <p:cNvSpPr>
              <a:spLocks/>
            </p:cNvSpPr>
            <p:nvPr/>
          </p:nvSpPr>
          <p:spPr bwMode="auto">
            <a:xfrm>
              <a:off x="3548" y="2837"/>
              <a:ext cx="55" cy="214"/>
            </a:xfrm>
            <a:custGeom>
              <a:avLst/>
              <a:gdLst>
                <a:gd name="T0" fmla="*/ 283 w 22"/>
                <a:gd name="T1" fmla="*/ 35 h 80"/>
                <a:gd name="T2" fmla="*/ 238 w 22"/>
                <a:gd name="T3" fmla="*/ 423 h 80"/>
                <a:gd name="T4" fmla="*/ 220 w 22"/>
                <a:gd name="T5" fmla="*/ 765 h 80"/>
                <a:gd name="T6" fmla="*/ 208 w 22"/>
                <a:gd name="T7" fmla="*/ 824 h 80"/>
                <a:gd name="T8" fmla="*/ 238 w 22"/>
                <a:gd name="T9" fmla="*/ 824 h 80"/>
                <a:gd name="T10" fmla="*/ 208 w 22"/>
                <a:gd name="T11" fmla="*/ 824 h 80"/>
                <a:gd name="T12" fmla="*/ 125 w 22"/>
                <a:gd name="T13" fmla="*/ 1303 h 80"/>
                <a:gd name="T14" fmla="*/ 83 w 22"/>
                <a:gd name="T15" fmla="*/ 1396 h 80"/>
                <a:gd name="T16" fmla="*/ 33 w 22"/>
                <a:gd name="T17" fmla="*/ 1453 h 80"/>
                <a:gd name="T18" fmla="*/ 0 w 22"/>
                <a:gd name="T19" fmla="*/ 1495 h 80"/>
                <a:gd name="T20" fmla="*/ 50 w 22"/>
                <a:gd name="T21" fmla="*/ 1509 h 80"/>
                <a:gd name="T22" fmla="*/ 125 w 22"/>
                <a:gd name="T23" fmla="*/ 1453 h 80"/>
                <a:gd name="T24" fmla="*/ 220 w 22"/>
                <a:gd name="T25" fmla="*/ 1244 h 80"/>
                <a:gd name="T26" fmla="*/ 270 w 22"/>
                <a:gd name="T27" fmla="*/ 845 h 80"/>
                <a:gd name="T28" fmla="*/ 270 w 22"/>
                <a:gd name="T29" fmla="*/ 824 h 80"/>
                <a:gd name="T30" fmla="*/ 283 w 22"/>
                <a:gd name="T31" fmla="*/ 765 h 80"/>
                <a:gd name="T32" fmla="*/ 300 w 22"/>
                <a:gd name="T33" fmla="*/ 423 h 80"/>
                <a:gd name="T34" fmla="*/ 345 w 22"/>
                <a:gd name="T35" fmla="*/ 56 h 80"/>
                <a:gd name="T36" fmla="*/ 333 w 22"/>
                <a:gd name="T37" fmla="*/ 0 h 80"/>
                <a:gd name="T38" fmla="*/ 283 w 22"/>
                <a:gd name="T39" fmla="*/ 35 h 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2" h="80">
                  <a:moveTo>
                    <a:pt x="18" y="2"/>
                  </a:moveTo>
                  <a:cubicBezTo>
                    <a:pt x="17" y="6"/>
                    <a:pt x="16" y="14"/>
                    <a:pt x="15" y="22"/>
                  </a:cubicBezTo>
                  <a:cubicBezTo>
                    <a:pt x="14" y="29"/>
                    <a:pt x="14" y="36"/>
                    <a:pt x="14" y="40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55"/>
                    <a:pt x="10" y="63"/>
                    <a:pt x="8" y="68"/>
                  </a:cubicBezTo>
                  <a:cubicBezTo>
                    <a:pt x="7" y="70"/>
                    <a:pt x="6" y="72"/>
                    <a:pt x="5" y="73"/>
                  </a:cubicBezTo>
                  <a:cubicBezTo>
                    <a:pt x="4" y="75"/>
                    <a:pt x="3" y="75"/>
                    <a:pt x="2" y="76"/>
                  </a:cubicBezTo>
                  <a:cubicBezTo>
                    <a:pt x="1" y="76"/>
                    <a:pt x="0" y="77"/>
                    <a:pt x="0" y="78"/>
                  </a:cubicBezTo>
                  <a:cubicBezTo>
                    <a:pt x="0" y="79"/>
                    <a:pt x="2" y="80"/>
                    <a:pt x="3" y="79"/>
                  </a:cubicBezTo>
                  <a:cubicBezTo>
                    <a:pt x="5" y="79"/>
                    <a:pt x="6" y="78"/>
                    <a:pt x="8" y="76"/>
                  </a:cubicBezTo>
                  <a:cubicBezTo>
                    <a:pt x="10" y="74"/>
                    <a:pt x="12" y="70"/>
                    <a:pt x="14" y="65"/>
                  </a:cubicBezTo>
                  <a:cubicBezTo>
                    <a:pt x="15" y="59"/>
                    <a:pt x="17" y="52"/>
                    <a:pt x="17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37"/>
                    <a:pt x="18" y="29"/>
                    <a:pt x="19" y="22"/>
                  </a:cubicBezTo>
                  <a:cubicBezTo>
                    <a:pt x="20" y="14"/>
                    <a:pt x="21" y="7"/>
                    <a:pt x="22" y="3"/>
                  </a:cubicBezTo>
                  <a:cubicBezTo>
                    <a:pt x="22" y="2"/>
                    <a:pt x="22" y="1"/>
                    <a:pt x="21" y="0"/>
                  </a:cubicBezTo>
                  <a:cubicBezTo>
                    <a:pt x="20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86" name="Freeform 480"/>
            <p:cNvSpPr>
              <a:spLocks/>
            </p:cNvSpPr>
            <p:nvPr/>
          </p:nvSpPr>
          <p:spPr bwMode="auto">
            <a:xfrm>
              <a:off x="3595" y="2120"/>
              <a:ext cx="128" cy="747"/>
            </a:xfrm>
            <a:custGeom>
              <a:avLst/>
              <a:gdLst>
                <a:gd name="T0" fmla="*/ 713 w 51"/>
                <a:gd name="T1" fmla="*/ 307 h 280"/>
                <a:gd name="T2" fmla="*/ 713 w 51"/>
                <a:gd name="T3" fmla="*/ 1118 h 280"/>
                <a:gd name="T4" fmla="*/ 693 w 51"/>
                <a:gd name="T5" fmla="*/ 1289 h 280"/>
                <a:gd name="T6" fmla="*/ 713 w 51"/>
                <a:gd name="T7" fmla="*/ 1993 h 280"/>
                <a:gd name="T8" fmla="*/ 663 w 51"/>
                <a:gd name="T9" fmla="*/ 2108 h 280"/>
                <a:gd name="T10" fmla="*/ 693 w 51"/>
                <a:gd name="T11" fmla="*/ 2278 h 280"/>
                <a:gd name="T12" fmla="*/ 663 w 51"/>
                <a:gd name="T13" fmla="*/ 2505 h 280"/>
                <a:gd name="T14" fmla="*/ 663 w 51"/>
                <a:gd name="T15" fmla="*/ 2526 h 280"/>
                <a:gd name="T16" fmla="*/ 663 w 51"/>
                <a:gd name="T17" fmla="*/ 2620 h 280"/>
                <a:gd name="T18" fmla="*/ 208 w 51"/>
                <a:gd name="T19" fmla="*/ 4861 h 280"/>
                <a:gd name="T20" fmla="*/ 63 w 51"/>
                <a:gd name="T21" fmla="*/ 5090 h 280"/>
                <a:gd name="T22" fmla="*/ 63 w 51"/>
                <a:gd name="T23" fmla="*/ 5125 h 280"/>
                <a:gd name="T24" fmla="*/ 50 w 51"/>
                <a:gd name="T25" fmla="*/ 5125 h 280"/>
                <a:gd name="T26" fmla="*/ 50 w 51"/>
                <a:gd name="T27" fmla="*/ 5125 h 280"/>
                <a:gd name="T28" fmla="*/ 50 w 51"/>
                <a:gd name="T29" fmla="*/ 5125 h 280"/>
                <a:gd name="T30" fmla="*/ 50 w 51"/>
                <a:gd name="T31" fmla="*/ 5125 h 280"/>
                <a:gd name="T32" fmla="*/ 0 w 51"/>
                <a:gd name="T33" fmla="*/ 5261 h 280"/>
                <a:gd name="T34" fmla="*/ 63 w 51"/>
                <a:gd name="T35" fmla="*/ 5282 h 280"/>
                <a:gd name="T36" fmla="*/ 95 w 51"/>
                <a:gd name="T37" fmla="*/ 5146 h 280"/>
                <a:gd name="T38" fmla="*/ 95 w 51"/>
                <a:gd name="T39" fmla="*/ 5146 h 280"/>
                <a:gd name="T40" fmla="*/ 95 w 51"/>
                <a:gd name="T41" fmla="*/ 5146 h 280"/>
                <a:gd name="T42" fmla="*/ 83 w 51"/>
                <a:gd name="T43" fmla="*/ 5125 h 280"/>
                <a:gd name="T44" fmla="*/ 176 w 51"/>
                <a:gd name="T45" fmla="*/ 5069 h 280"/>
                <a:gd name="T46" fmla="*/ 725 w 51"/>
                <a:gd name="T47" fmla="*/ 2620 h 280"/>
                <a:gd name="T48" fmla="*/ 693 w 51"/>
                <a:gd name="T49" fmla="*/ 2540 h 280"/>
                <a:gd name="T50" fmla="*/ 755 w 51"/>
                <a:gd name="T51" fmla="*/ 2278 h 280"/>
                <a:gd name="T52" fmla="*/ 693 w 51"/>
                <a:gd name="T53" fmla="*/ 2108 h 280"/>
                <a:gd name="T54" fmla="*/ 776 w 51"/>
                <a:gd name="T55" fmla="*/ 2014 h 280"/>
                <a:gd name="T56" fmla="*/ 755 w 51"/>
                <a:gd name="T57" fmla="*/ 1289 h 280"/>
                <a:gd name="T58" fmla="*/ 743 w 51"/>
                <a:gd name="T59" fmla="*/ 1139 h 280"/>
                <a:gd name="T60" fmla="*/ 806 w 51"/>
                <a:gd name="T61" fmla="*/ 648 h 280"/>
                <a:gd name="T62" fmla="*/ 693 w 51"/>
                <a:gd name="T63" fmla="*/ 21 h 280"/>
                <a:gd name="T64" fmla="*/ 630 w 51"/>
                <a:gd name="T65" fmla="*/ 56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1" h="280">
                  <a:moveTo>
                    <a:pt x="40" y="3"/>
                  </a:moveTo>
                  <a:cubicBezTo>
                    <a:pt x="43" y="6"/>
                    <a:pt x="44" y="10"/>
                    <a:pt x="45" y="16"/>
                  </a:cubicBezTo>
                  <a:cubicBezTo>
                    <a:pt x="46" y="21"/>
                    <a:pt x="47" y="28"/>
                    <a:pt x="47" y="34"/>
                  </a:cubicBezTo>
                  <a:cubicBezTo>
                    <a:pt x="47" y="43"/>
                    <a:pt x="46" y="51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4" y="62"/>
                    <a:pt x="44" y="65"/>
                    <a:pt x="44" y="68"/>
                  </a:cubicBezTo>
                  <a:cubicBezTo>
                    <a:pt x="44" y="77"/>
                    <a:pt x="45" y="88"/>
                    <a:pt x="45" y="96"/>
                  </a:cubicBezTo>
                  <a:cubicBezTo>
                    <a:pt x="45" y="100"/>
                    <a:pt x="45" y="103"/>
                    <a:pt x="45" y="105"/>
                  </a:cubicBezTo>
                  <a:cubicBezTo>
                    <a:pt x="44" y="108"/>
                    <a:pt x="43" y="109"/>
                    <a:pt x="43" y="110"/>
                  </a:cubicBezTo>
                  <a:cubicBezTo>
                    <a:pt x="42" y="110"/>
                    <a:pt x="42" y="110"/>
                    <a:pt x="42" y="111"/>
                  </a:cubicBezTo>
                  <a:cubicBezTo>
                    <a:pt x="42" y="112"/>
                    <a:pt x="42" y="112"/>
                    <a:pt x="42" y="113"/>
                  </a:cubicBezTo>
                  <a:cubicBezTo>
                    <a:pt x="44" y="114"/>
                    <a:pt x="44" y="116"/>
                    <a:pt x="44" y="120"/>
                  </a:cubicBezTo>
                  <a:cubicBezTo>
                    <a:pt x="44" y="123"/>
                    <a:pt x="44" y="126"/>
                    <a:pt x="43" y="129"/>
                  </a:cubicBezTo>
                  <a:cubicBezTo>
                    <a:pt x="43" y="130"/>
                    <a:pt x="43" y="131"/>
                    <a:pt x="42" y="132"/>
                  </a:cubicBezTo>
                  <a:cubicBezTo>
                    <a:pt x="42" y="132"/>
                    <a:pt x="42" y="133"/>
                    <a:pt x="42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5"/>
                    <a:pt x="42" y="137"/>
                    <a:pt x="42" y="138"/>
                  </a:cubicBezTo>
                  <a:cubicBezTo>
                    <a:pt x="42" y="173"/>
                    <a:pt x="35" y="205"/>
                    <a:pt x="26" y="228"/>
                  </a:cubicBezTo>
                  <a:cubicBezTo>
                    <a:pt x="22" y="239"/>
                    <a:pt x="18" y="249"/>
                    <a:pt x="13" y="256"/>
                  </a:cubicBezTo>
                  <a:cubicBezTo>
                    <a:pt x="11" y="260"/>
                    <a:pt x="9" y="262"/>
                    <a:pt x="8" y="264"/>
                  </a:cubicBezTo>
                  <a:cubicBezTo>
                    <a:pt x="6" y="267"/>
                    <a:pt x="5" y="268"/>
                    <a:pt x="4" y="268"/>
                  </a:cubicBezTo>
                  <a:cubicBezTo>
                    <a:pt x="3" y="269"/>
                    <a:pt x="3" y="269"/>
                    <a:pt x="3" y="270"/>
                  </a:cubicBezTo>
                  <a:cubicBezTo>
                    <a:pt x="4" y="270"/>
                    <a:pt x="4" y="270"/>
                    <a:pt x="4" y="270"/>
                  </a:cubicBezTo>
                  <a:cubicBezTo>
                    <a:pt x="3" y="270"/>
                    <a:pt x="3" y="270"/>
                    <a:pt x="3" y="270"/>
                  </a:cubicBezTo>
                  <a:cubicBezTo>
                    <a:pt x="3" y="270"/>
                    <a:pt x="3" y="270"/>
                    <a:pt x="3" y="270"/>
                  </a:cubicBezTo>
                  <a:cubicBezTo>
                    <a:pt x="4" y="270"/>
                    <a:pt x="4" y="270"/>
                    <a:pt x="4" y="270"/>
                  </a:cubicBezTo>
                  <a:cubicBezTo>
                    <a:pt x="3" y="270"/>
                    <a:pt x="3" y="270"/>
                    <a:pt x="3" y="270"/>
                  </a:cubicBezTo>
                  <a:cubicBezTo>
                    <a:pt x="3" y="270"/>
                    <a:pt x="3" y="270"/>
                    <a:pt x="3" y="270"/>
                  </a:cubicBezTo>
                  <a:cubicBezTo>
                    <a:pt x="3" y="270"/>
                    <a:pt x="3" y="270"/>
                    <a:pt x="3" y="270"/>
                  </a:cubicBezTo>
                  <a:cubicBezTo>
                    <a:pt x="3" y="270"/>
                    <a:pt x="3" y="270"/>
                    <a:pt x="3" y="270"/>
                  </a:cubicBezTo>
                  <a:cubicBezTo>
                    <a:pt x="3" y="270"/>
                    <a:pt x="3" y="270"/>
                    <a:pt x="3" y="270"/>
                  </a:cubicBezTo>
                  <a:cubicBezTo>
                    <a:pt x="3" y="270"/>
                    <a:pt x="3" y="270"/>
                    <a:pt x="3" y="270"/>
                  </a:cubicBezTo>
                  <a:cubicBezTo>
                    <a:pt x="2" y="270"/>
                    <a:pt x="1" y="273"/>
                    <a:pt x="0" y="277"/>
                  </a:cubicBezTo>
                  <a:cubicBezTo>
                    <a:pt x="0" y="278"/>
                    <a:pt x="0" y="279"/>
                    <a:pt x="1" y="279"/>
                  </a:cubicBezTo>
                  <a:cubicBezTo>
                    <a:pt x="2" y="280"/>
                    <a:pt x="4" y="279"/>
                    <a:pt x="4" y="278"/>
                  </a:cubicBezTo>
                  <a:cubicBezTo>
                    <a:pt x="5" y="276"/>
                    <a:pt x="5" y="274"/>
                    <a:pt x="6" y="273"/>
                  </a:cubicBezTo>
                  <a:cubicBezTo>
                    <a:pt x="6" y="272"/>
                    <a:pt x="6" y="272"/>
                    <a:pt x="6" y="271"/>
                  </a:cubicBezTo>
                  <a:cubicBezTo>
                    <a:pt x="6" y="271"/>
                    <a:pt x="6" y="271"/>
                    <a:pt x="6" y="271"/>
                  </a:cubicBezTo>
                  <a:cubicBezTo>
                    <a:pt x="6" y="271"/>
                    <a:pt x="6" y="271"/>
                    <a:pt x="6" y="271"/>
                  </a:cubicBezTo>
                  <a:cubicBezTo>
                    <a:pt x="6" y="271"/>
                    <a:pt x="6" y="271"/>
                    <a:pt x="6" y="271"/>
                  </a:cubicBezTo>
                  <a:cubicBezTo>
                    <a:pt x="6" y="271"/>
                    <a:pt x="6" y="271"/>
                    <a:pt x="6" y="271"/>
                  </a:cubicBezTo>
                  <a:cubicBezTo>
                    <a:pt x="6" y="271"/>
                    <a:pt x="6" y="271"/>
                    <a:pt x="6" y="271"/>
                  </a:cubicBezTo>
                  <a:cubicBezTo>
                    <a:pt x="5" y="270"/>
                    <a:pt x="5" y="270"/>
                    <a:pt x="5" y="270"/>
                  </a:cubicBezTo>
                  <a:cubicBezTo>
                    <a:pt x="5" y="272"/>
                    <a:pt x="5" y="272"/>
                    <a:pt x="5" y="272"/>
                  </a:cubicBezTo>
                  <a:cubicBezTo>
                    <a:pt x="7" y="271"/>
                    <a:pt x="9" y="269"/>
                    <a:pt x="11" y="267"/>
                  </a:cubicBezTo>
                  <a:cubicBezTo>
                    <a:pt x="17" y="259"/>
                    <a:pt x="26" y="242"/>
                    <a:pt x="33" y="220"/>
                  </a:cubicBezTo>
                  <a:cubicBezTo>
                    <a:pt x="40" y="197"/>
                    <a:pt x="46" y="169"/>
                    <a:pt x="46" y="138"/>
                  </a:cubicBezTo>
                  <a:cubicBezTo>
                    <a:pt x="46" y="137"/>
                    <a:pt x="46" y="135"/>
                    <a:pt x="46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6" y="134"/>
                    <a:pt x="48" y="127"/>
                    <a:pt x="48" y="120"/>
                  </a:cubicBezTo>
                  <a:cubicBezTo>
                    <a:pt x="48" y="116"/>
                    <a:pt x="48" y="112"/>
                    <a:pt x="45" y="110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7" y="111"/>
                    <a:pt x="48" y="109"/>
                    <a:pt x="49" y="106"/>
                  </a:cubicBezTo>
                  <a:cubicBezTo>
                    <a:pt x="49" y="103"/>
                    <a:pt x="49" y="100"/>
                    <a:pt x="49" y="96"/>
                  </a:cubicBezTo>
                  <a:cubicBezTo>
                    <a:pt x="49" y="88"/>
                    <a:pt x="48" y="77"/>
                    <a:pt x="48" y="68"/>
                  </a:cubicBezTo>
                  <a:cubicBezTo>
                    <a:pt x="48" y="65"/>
                    <a:pt x="48" y="62"/>
                    <a:pt x="49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0" y="52"/>
                    <a:pt x="51" y="43"/>
                    <a:pt x="51" y="34"/>
                  </a:cubicBezTo>
                  <a:cubicBezTo>
                    <a:pt x="51" y="27"/>
                    <a:pt x="50" y="21"/>
                    <a:pt x="49" y="15"/>
                  </a:cubicBezTo>
                  <a:cubicBezTo>
                    <a:pt x="48" y="9"/>
                    <a:pt x="46" y="4"/>
                    <a:pt x="44" y="1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40" y="1"/>
                    <a:pt x="40" y="2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87" name="Freeform 481"/>
            <p:cNvSpPr>
              <a:spLocks/>
            </p:cNvSpPr>
            <p:nvPr/>
          </p:nvSpPr>
          <p:spPr bwMode="auto">
            <a:xfrm>
              <a:off x="3548" y="1976"/>
              <a:ext cx="185" cy="1075"/>
            </a:xfrm>
            <a:custGeom>
              <a:avLst/>
              <a:gdLst>
                <a:gd name="T0" fmla="*/ 708 w 74"/>
                <a:gd name="T1" fmla="*/ 590 h 403"/>
                <a:gd name="T2" fmla="*/ 1095 w 74"/>
                <a:gd name="T3" fmla="*/ 1673 h 403"/>
                <a:gd name="T4" fmla="*/ 1063 w 74"/>
                <a:gd name="T5" fmla="*/ 2142 h 403"/>
                <a:gd name="T6" fmla="*/ 1050 w 74"/>
                <a:gd name="T7" fmla="*/ 2710 h 403"/>
                <a:gd name="T8" fmla="*/ 1020 w 74"/>
                <a:gd name="T9" fmla="*/ 3110 h 403"/>
                <a:gd name="T10" fmla="*/ 988 w 74"/>
                <a:gd name="T11" fmla="*/ 3166 h 403"/>
                <a:gd name="T12" fmla="*/ 1033 w 74"/>
                <a:gd name="T13" fmla="*/ 3337 h 403"/>
                <a:gd name="T14" fmla="*/ 1020 w 74"/>
                <a:gd name="T15" fmla="*/ 3494 h 403"/>
                <a:gd name="T16" fmla="*/ 1020 w 74"/>
                <a:gd name="T17" fmla="*/ 3508 h 403"/>
                <a:gd name="T18" fmla="*/ 1020 w 74"/>
                <a:gd name="T19" fmla="*/ 3585 h 403"/>
                <a:gd name="T20" fmla="*/ 470 w 74"/>
                <a:gd name="T21" fmla="*/ 5962 h 403"/>
                <a:gd name="T22" fmla="*/ 300 w 74"/>
                <a:gd name="T23" fmla="*/ 6205 h 403"/>
                <a:gd name="T24" fmla="*/ 283 w 74"/>
                <a:gd name="T25" fmla="*/ 6247 h 403"/>
                <a:gd name="T26" fmla="*/ 283 w 74"/>
                <a:gd name="T27" fmla="*/ 6794 h 403"/>
                <a:gd name="T28" fmla="*/ 313 w 74"/>
                <a:gd name="T29" fmla="*/ 6853 h 403"/>
                <a:gd name="T30" fmla="*/ 175 w 74"/>
                <a:gd name="T31" fmla="*/ 7365 h 403"/>
                <a:gd name="T32" fmla="*/ 33 w 74"/>
                <a:gd name="T33" fmla="*/ 7570 h 403"/>
                <a:gd name="T34" fmla="*/ 50 w 74"/>
                <a:gd name="T35" fmla="*/ 7629 h 403"/>
                <a:gd name="T36" fmla="*/ 345 w 74"/>
                <a:gd name="T37" fmla="*/ 6874 h 403"/>
                <a:gd name="T38" fmla="*/ 345 w 74"/>
                <a:gd name="T39" fmla="*/ 6794 h 403"/>
                <a:gd name="T40" fmla="*/ 345 w 74"/>
                <a:gd name="T41" fmla="*/ 6247 h 403"/>
                <a:gd name="T42" fmla="*/ 345 w 74"/>
                <a:gd name="T43" fmla="*/ 6247 h 403"/>
                <a:gd name="T44" fmla="*/ 313 w 74"/>
                <a:gd name="T45" fmla="*/ 6247 h 403"/>
                <a:gd name="T46" fmla="*/ 313 w 74"/>
                <a:gd name="T47" fmla="*/ 6247 h 403"/>
                <a:gd name="T48" fmla="*/ 425 w 74"/>
                <a:gd name="T49" fmla="*/ 6170 h 403"/>
                <a:gd name="T50" fmla="*/ 1083 w 74"/>
                <a:gd name="T51" fmla="*/ 3585 h 403"/>
                <a:gd name="T52" fmla="*/ 1050 w 74"/>
                <a:gd name="T53" fmla="*/ 3529 h 403"/>
                <a:gd name="T54" fmla="*/ 1095 w 74"/>
                <a:gd name="T55" fmla="*/ 3337 h 403"/>
                <a:gd name="T56" fmla="*/ 1020 w 74"/>
                <a:gd name="T57" fmla="*/ 3166 h 403"/>
                <a:gd name="T58" fmla="*/ 1083 w 74"/>
                <a:gd name="T59" fmla="*/ 3132 h 403"/>
                <a:gd name="T60" fmla="*/ 1113 w 74"/>
                <a:gd name="T61" fmla="*/ 2710 h 403"/>
                <a:gd name="T62" fmla="*/ 1125 w 74"/>
                <a:gd name="T63" fmla="*/ 2142 h 403"/>
                <a:gd name="T64" fmla="*/ 1125 w 74"/>
                <a:gd name="T65" fmla="*/ 2142 h 403"/>
                <a:gd name="T66" fmla="*/ 1063 w 74"/>
                <a:gd name="T67" fmla="*/ 1174 h 403"/>
                <a:gd name="T68" fmla="*/ 470 w 74"/>
                <a:gd name="T69" fmla="*/ 21 h 403"/>
                <a:gd name="T70" fmla="*/ 425 w 74"/>
                <a:gd name="T71" fmla="*/ 77 h 4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4" h="403">
                  <a:moveTo>
                    <a:pt x="27" y="4"/>
                  </a:moveTo>
                  <a:cubicBezTo>
                    <a:pt x="36" y="12"/>
                    <a:pt x="40" y="21"/>
                    <a:pt x="45" y="31"/>
                  </a:cubicBezTo>
                  <a:cubicBezTo>
                    <a:pt x="50" y="41"/>
                    <a:pt x="55" y="52"/>
                    <a:pt x="64" y="64"/>
                  </a:cubicBezTo>
                  <a:cubicBezTo>
                    <a:pt x="68" y="69"/>
                    <a:pt x="70" y="78"/>
                    <a:pt x="70" y="88"/>
                  </a:cubicBezTo>
                  <a:cubicBezTo>
                    <a:pt x="70" y="95"/>
                    <a:pt x="69" y="104"/>
                    <a:pt x="68" y="113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7"/>
                    <a:pt x="67" y="122"/>
                    <a:pt x="67" y="127"/>
                  </a:cubicBezTo>
                  <a:cubicBezTo>
                    <a:pt x="67" y="132"/>
                    <a:pt x="67" y="138"/>
                    <a:pt x="67" y="143"/>
                  </a:cubicBezTo>
                  <a:cubicBezTo>
                    <a:pt x="67" y="149"/>
                    <a:pt x="67" y="154"/>
                    <a:pt x="67" y="159"/>
                  </a:cubicBezTo>
                  <a:cubicBezTo>
                    <a:pt x="66" y="161"/>
                    <a:pt x="66" y="162"/>
                    <a:pt x="65" y="164"/>
                  </a:cubicBezTo>
                  <a:cubicBezTo>
                    <a:pt x="65" y="165"/>
                    <a:pt x="64" y="166"/>
                    <a:pt x="64" y="166"/>
                  </a:cubicBezTo>
                  <a:cubicBezTo>
                    <a:pt x="64" y="166"/>
                    <a:pt x="63" y="167"/>
                    <a:pt x="63" y="167"/>
                  </a:cubicBezTo>
                  <a:cubicBezTo>
                    <a:pt x="63" y="168"/>
                    <a:pt x="63" y="168"/>
                    <a:pt x="64" y="169"/>
                  </a:cubicBezTo>
                  <a:cubicBezTo>
                    <a:pt x="65" y="171"/>
                    <a:pt x="66" y="173"/>
                    <a:pt x="66" y="176"/>
                  </a:cubicBezTo>
                  <a:cubicBezTo>
                    <a:pt x="66" y="179"/>
                    <a:pt x="66" y="181"/>
                    <a:pt x="65" y="182"/>
                  </a:cubicBezTo>
                  <a:cubicBezTo>
                    <a:pt x="65" y="183"/>
                    <a:pt x="65" y="184"/>
                    <a:pt x="65" y="184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65" y="186"/>
                    <a:pt x="65" y="186"/>
                    <a:pt x="65" y="186"/>
                  </a:cubicBezTo>
                  <a:cubicBezTo>
                    <a:pt x="65" y="187"/>
                    <a:pt x="65" y="188"/>
                    <a:pt x="65" y="189"/>
                  </a:cubicBezTo>
                  <a:cubicBezTo>
                    <a:pt x="65" y="224"/>
                    <a:pt x="56" y="258"/>
                    <a:pt x="46" y="283"/>
                  </a:cubicBezTo>
                  <a:cubicBezTo>
                    <a:pt x="40" y="295"/>
                    <a:pt x="35" y="306"/>
                    <a:pt x="30" y="314"/>
                  </a:cubicBezTo>
                  <a:cubicBezTo>
                    <a:pt x="28" y="317"/>
                    <a:pt x="26" y="320"/>
                    <a:pt x="24" y="323"/>
                  </a:cubicBezTo>
                  <a:cubicBezTo>
                    <a:pt x="22" y="325"/>
                    <a:pt x="20" y="327"/>
                    <a:pt x="19" y="327"/>
                  </a:cubicBezTo>
                  <a:cubicBezTo>
                    <a:pt x="19" y="327"/>
                    <a:pt x="18" y="328"/>
                    <a:pt x="18" y="329"/>
                  </a:cubicBezTo>
                  <a:cubicBezTo>
                    <a:pt x="18" y="329"/>
                    <a:pt x="18" y="329"/>
                    <a:pt x="18" y="329"/>
                  </a:cubicBezTo>
                  <a:cubicBezTo>
                    <a:pt x="18" y="329"/>
                    <a:pt x="18" y="339"/>
                    <a:pt x="18" y="348"/>
                  </a:cubicBezTo>
                  <a:cubicBezTo>
                    <a:pt x="18" y="352"/>
                    <a:pt x="18" y="355"/>
                    <a:pt x="18" y="358"/>
                  </a:cubicBezTo>
                  <a:cubicBezTo>
                    <a:pt x="18" y="361"/>
                    <a:pt x="18" y="361"/>
                    <a:pt x="18" y="361"/>
                  </a:cubicBezTo>
                  <a:cubicBezTo>
                    <a:pt x="20" y="361"/>
                    <a:pt x="20" y="361"/>
                    <a:pt x="20" y="361"/>
                  </a:cubicBezTo>
                  <a:cubicBezTo>
                    <a:pt x="18" y="361"/>
                    <a:pt x="18" y="361"/>
                    <a:pt x="18" y="361"/>
                  </a:cubicBezTo>
                  <a:cubicBezTo>
                    <a:pt x="17" y="373"/>
                    <a:pt x="14" y="382"/>
                    <a:pt x="11" y="388"/>
                  </a:cubicBezTo>
                  <a:cubicBezTo>
                    <a:pt x="9" y="391"/>
                    <a:pt x="7" y="394"/>
                    <a:pt x="6" y="396"/>
                  </a:cubicBezTo>
                  <a:cubicBezTo>
                    <a:pt x="4" y="397"/>
                    <a:pt x="3" y="398"/>
                    <a:pt x="2" y="399"/>
                  </a:cubicBezTo>
                  <a:cubicBezTo>
                    <a:pt x="1" y="399"/>
                    <a:pt x="0" y="400"/>
                    <a:pt x="0" y="401"/>
                  </a:cubicBezTo>
                  <a:cubicBezTo>
                    <a:pt x="0" y="402"/>
                    <a:pt x="2" y="403"/>
                    <a:pt x="3" y="402"/>
                  </a:cubicBezTo>
                  <a:cubicBezTo>
                    <a:pt x="5" y="402"/>
                    <a:pt x="7" y="400"/>
                    <a:pt x="9" y="398"/>
                  </a:cubicBezTo>
                  <a:cubicBezTo>
                    <a:pt x="14" y="392"/>
                    <a:pt x="20" y="380"/>
                    <a:pt x="22" y="362"/>
                  </a:cubicBezTo>
                  <a:cubicBezTo>
                    <a:pt x="22" y="361"/>
                    <a:pt x="22" y="361"/>
                    <a:pt x="22" y="361"/>
                  </a:cubicBezTo>
                  <a:cubicBezTo>
                    <a:pt x="22" y="358"/>
                    <a:pt x="22" y="358"/>
                    <a:pt x="22" y="358"/>
                  </a:cubicBezTo>
                  <a:cubicBezTo>
                    <a:pt x="22" y="355"/>
                    <a:pt x="22" y="352"/>
                    <a:pt x="22" y="348"/>
                  </a:cubicBezTo>
                  <a:cubicBezTo>
                    <a:pt x="22" y="339"/>
                    <a:pt x="22" y="329"/>
                    <a:pt x="22" y="329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22" y="329"/>
                    <a:pt x="22" y="329"/>
                    <a:pt x="22" y="329"/>
                  </a:cubicBezTo>
                  <a:cubicBezTo>
                    <a:pt x="22" y="329"/>
                    <a:pt x="22" y="329"/>
                    <a:pt x="22" y="329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22" y="329"/>
                    <a:pt x="22" y="329"/>
                    <a:pt x="22" y="329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23" y="330"/>
                    <a:pt x="25" y="328"/>
                    <a:pt x="27" y="325"/>
                  </a:cubicBezTo>
                  <a:cubicBezTo>
                    <a:pt x="34" y="317"/>
                    <a:pt x="44" y="298"/>
                    <a:pt x="53" y="274"/>
                  </a:cubicBezTo>
                  <a:cubicBezTo>
                    <a:pt x="62" y="250"/>
                    <a:pt x="69" y="221"/>
                    <a:pt x="69" y="189"/>
                  </a:cubicBezTo>
                  <a:cubicBezTo>
                    <a:pt x="69" y="188"/>
                    <a:pt x="69" y="187"/>
                    <a:pt x="69" y="186"/>
                  </a:cubicBezTo>
                  <a:cubicBezTo>
                    <a:pt x="67" y="186"/>
                    <a:pt x="67" y="186"/>
                    <a:pt x="67" y="186"/>
                  </a:cubicBezTo>
                  <a:cubicBezTo>
                    <a:pt x="68" y="186"/>
                    <a:pt x="68" y="186"/>
                    <a:pt x="68" y="186"/>
                  </a:cubicBezTo>
                  <a:cubicBezTo>
                    <a:pt x="68" y="186"/>
                    <a:pt x="70" y="182"/>
                    <a:pt x="70" y="176"/>
                  </a:cubicBezTo>
                  <a:cubicBezTo>
                    <a:pt x="70" y="173"/>
                    <a:pt x="69" y="169"/>
                    <a:pt x="67" y="166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68" y="168"/>
                    <a:pt x="69" y="167"/>
                    <a:pt x="69" y="165"/>
                  </a:cubicBezTo>
                  <a:cubicBezTo>
                    <a:pt x="70" y="163"/>
                    <a:pt x="71" y="159"/>
                    <a:pt x="71" y="156"/>
                  </a:cubicBezTo>
                  <a:cubicBezTo>
                    <a:pt x="71" y="152"/>
                    <a:pt x="71" y="148"/>
                    <a:pt x="71" y="143"/>
                  </a:cubicBezTo>
                  <a:cubicBezTo>
                    <a:pt x="71" y="138"/>
                    <a:pt x="71" y="132"/>
                    <a:pt x="71" y="127"/>
                  </a:cubicBezTo>
                  <a:cubicBezTo>
                    <a:pt x="71" y="122"/>
                    <a:pt x="71" y="117"/>
                    <a:pt x="72" y="11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3" y="104"/>
                    <a:pt x="74" y="96"/>
                    <a:pt x="74" y="88"/>
                  </a:cubicBezTo>
                  <a:cubicBezTo>
                    <a:pt x="74" y="77"/>
                    <a:pt x="72" y="68"/>
                    <a:pt x="68" y="62"/>
                  </a:cubicBezTo>
                  <a:cubicBezTo>
                    <a:pt x="59" y="50"/>
                    <a:pt x="54" y="39"/>
                    <a:pt x="49" y="29"/>
                  </a:cubicBezTo>
                  <a:cubicBezTo>
                    <a:pt x="44" y="19"/>
                    <a:pt x="39" y="9"/>
                    <a:pt x="30" y="1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26" y="2"/>
                    <a:pt x="27" y="3"/>
                    <a:pt x="27" y="4"/>
                  </a:cubicBezTo>
                  <a:close/>
                </a:path>
              </a:pathLst>
            </a:custGeom>
            <a:solidFill>
              <a:srgbClr val="BC9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88" name="Freeform 482"/>
            <p:cNvSpPr>
              <a:spLocks/>
            </p:cNvSpPr>
            <p:nvPr/>
          </p:nvSpPr>
          <p:spPr bwMode="auto">
            <a:xfrm>
              <a:off x="3385" y="1947"/>
              <a:ext cx="243" cy="45"/>
            </a:xfrm>
            <a:custGeom>
              <a:avLst/>
              <a:gdLst>
                <a:gd name="T0" fmla="*/ 33 w 97"/>
                <a:gd name="T1" fmla="*/ 204 h 17"/>
                <a:gd name="T2" fmla="*/ 175 w 97"/>
                <a:gd name="T3" fmla="*/ 132 h 17"/>
                <a:gd name="T4" fmla="*/ 333 w 97"/>
                <a:gd name="T5" fmla="*/ 111 h 17"/>
                <a:gd name="T6" fmla="*/ 817 w 97"/>
                <a:gd name="T7" fmla="*/ 77 h 17"/>
                <a:gd name="T8" fmla="*/ 909 w 97"/>
                <a:gd name="T9" fmla="*/ 90 h 17"/>
                <a:gd name="T10" fmla="*/ 1130 w 97"/>
                <a:gd name="T11" fmla="*/ 148 h 17"/>
                <a:gd name="T12" fmla="*/ 1350 w 97"/>
                <a:gd name="T13" fmla="*/ 225 h 17"/>
                <a:gd name="T14" fmla="*/ 1350 w 97"/>
                <a:gd name="T15" fmla="*/ 225 h 17"/>
                <a:gd name="T16" fmla="*/ 1413 w 97"/>
                <a:gd name="T17" fmla="*/ 281 h 17"/>
                <a:gd name="T18" fmla="*/ 1476 w 97"/>
                <a:gd name="T19" fmla="*/ 315 h 17"/>
                <a:gd name="T20" fmla="*/ 1526 w 97"/>
                <a:gd name="T21" fmla="*/ 259 h 17"/>
                <a:gd name="T22" fmla="*/ 1443 w 97"/>
                <a:gd name="T23" fmla="*/ 204 h 17"/>
                <a:gd name="T24" fmla="*/ 1380 w 97"/>
                <a:gd name="T25" fmla="*/ 169 h 17"/>
                <a:gd name="T26" fmla="*/ 1380 w 97"/>
                <a:gd name="T27" fmla="*/ 169 h 17"/>
                <a:gd name="T28" fmla="*/ 1147 w 97"/>
                <a:gd name="T29" fmla="*/ 77 h 17"/>
                <a:gd name="T30" fmla="*/ 929 w 97"/>
                <a:gd name="T31" fmla="*/ 21 h 17"/>
                <a:gd name="T32" fmla="*/ 817 w 97"/>
                <a:gd name="T33" fmla="*/ 0 h 17"/>
                <a:gd name="T34" fmla="*/ 333 w 97"/>
                <a:gd name="T35" fmla="*/ 34 h 17"/>
                <a:gd name="T36" fmla="*/ 158 w 97"/>
                <a:gd name="T37" fmla="*/ 56 h 17"/>
                <a:gd name="T38" fmla="*/ 0 w 97"/>
                <a:gd name="T39" fmla="*/ 148 h 17"/>
                <a:gd name="T40" fmla="*/ 33 w 97"/>
                <a:gd name="T41" fmla="*/ 204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" h="17">
                  <a:moveTo>
                    <a:pt x="2" y="11"/>
                  </a:moveTo>
                  <a:cubicBezTo>
                    <a:pt x="5" y="9"/>
                    <a:pt x="8" y="8"/>
                    <a:pt x="11" y="7"/>
                  </a:cubicBezTo>
                  <a:cubicBezTo>
                    <a:pt x="14" y="7"/>
                    <a:pt x="17" y="7"/>
                    <a:pt x="21" y="6"/>
                  </a:cubicBezTo>
                  <a:cubicBezTo>
                    <a:pt x="31" y="6"/>
                    <a:pt x="43" y="4"/>
                    <a:pt x="52" y="4"/>
                  </a:cubicBezTo>
                  <a:cubicBezTo>
                    <a:pt x="54" y="4"/>
                    <a:pt x="57" y="4"/>
                    <a:pt x="58" y="5"/>
                  </a:cubicBezTo>
                  <a:cubicBezTo>
                    <a:pt x="62" y="6"/>
                    <a:pt x="67" y="6"/>
                    <a:pt x="72" y="8"/>
                  </a:cubicBezTo>
                  <a:cubicBezTo>
                    <a:pt x="77" y="9"/>
                    <a:pt x="82" y="10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7" y="14"/>
                    <a:pt x="89" y="14"/>
                    <a:pt x="90" y="15"/>
                  </a:cubicBezTo>
                  <a:cubicBezTo>
                    <a:pt x="92" y="16"/>
                    <a:pt x="93" y="17"/>
                    <a:pt x="94" y="17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3"/>
                    <a:pt x="94" y="12"/>
                    <a:pt x="92" y="11"/>
                  </a:cubicBezTo>
                  <a:cubicBezTo>
                    <a:pt x="90" y="11"/>
                    <a:pt x="89" y="10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4" y="6"/>
                    <a:pt x="78" y="5"/>
                    <a:pt x="73" y="4"/>
                  </a:cubicBezTo>
                  <a:cubicBezTo>
                    <a:pt x="68" y="3"/>
                    <a:pt x="63" y="2"/>
                    <a:pt x="59" y="1"/>
                  </a:cubicBezTo>
                  <a:cubicBezTo>
                    <a:pt x="57" y="0"/>
                    <a:pt x="55" y="0"/>
                    <a:pt x="52" y="0"/>
                  </a:cubicBezTo>
                  <a:cubicBezTo>
                    <a:pt x="43" y="0"/>
                    <a:pt x="30" y="2"/>
                    <a:pt x="21" y="2"/>
                  </a:cubicBezTo>
                  <a:cubicBezTo>
                    <a:pt x="17" y="3"/>
                    <a:pt x="14" y="3"/>
                    <a:pt x="10" y="3"/>
                  </a:cubicBezTo>
                  <a:cubicBezTo>
                    <a:pt x="7" y="4"/>
                    <a:pt x="3" y="6"/>
                    <a:pt x="0" y="8"/>
                  </a:cubicBezTo>
                  <a:cubicBezTo>
                    <a:pt x="2" y="11"/>
                    <a:pt x="2" y="11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89" name="Freeform 483"/>
            <p:cNvSpPr>
              <a:spLocks/>
            </p:cNvSpPr>
            <p:nvPr/>
          </p:nvSpPr>
          <p:spPr bwMode="auto">
            <a:xfrm>
              <a:off x="3260" y="2160"/>
              <a:ext cx="213" cy="1064"/>
            </a:xfrm>
            <a:custGeom>
              <a:avLst/>
              <a:gdLst>
                <a:gd name="T0" fmla="*/ 1318 w 85"/>
                <a:gd name="T1" fmla="*/ 7488 h 399"/>
                <a:gd name="T2" fmla="*/ 709 w 85"/>
                <a:gd name="T3" fmla="*/ 6904 h 399"/>
                <a:gd name="T4" fmla="*/ 221 w 85"/>
                <a:gd name="T5" fmla="*/ 5085 h 399"/>
                <a:gd name="T6" fmla="*/ 83 w 85"/>
                <a:gd name="T7" fmla="*/ 2653 h 399"/>
                <a:gd name="T8" fmla="*/ 63 w 85"/>
                <a:gd name="T9" fmla="*/ 2163 h 399"/>
                <a:gd name="T10" fmla="*/ 158 w 85"/>
                <a:gd name="T11" fmla="*/ 819 h 399"/>
                <a:gd name="T12" fmla="*/ 346 w 85"/>
                <a:gd name="T13" fmla="*/ 56 h 399"/>
                <a:gd name="T14" fmla="*/ 313 w 85"/>
                <a:gd name="T15" fmla="*/ 21 h 399"/>
                <a:gd name="T16" fmla="*/ 283 w 85"/>
                <a:gd name="T17" fmla="*/ 35 h 399"/>
                <a:gd name="T18" fmla="*/ 95 w 85"/>
                <a:gd name="T19" fmla="*/ 797 h 399"/>
                <a:gd name="T20" fmla="*/ 0 w 85"/>
                <a:gd name="T21" fmla="*/ 2163 h 399"/>
                <a:gd name="T22" fmla="*/ 20 w 85"/>
                <a:gd name="T23" fmla="*/ 2653 h 399"/>
                <a:gd name="T24" fmla="*/ 271 w 85"/>
                <a:gd name="T25" fmla="*/ 5803 h 399"/>
                <a:gd name="T26" fmla="*/ 647 w 85"/>
                <a:gd name="T27" fmla="*/ 6941 h 399"/>
                <a:gd name="T28" fmla="*/ 1306 w 85"/>
                <a:gd name="T29" fmla="*/ 7565 h 399"/>
                <a:gd name="T30" fmla="*/ 1338 w 85"/>
                <a:gd name="T31" fmla="*/ 7531 h 399"/>
                <a:gd name="T32" fmla="*/ 1318 w 85"/>
                <a:gd name="T33" fmla="*/ 7488 h 3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5" h="399">
                  <a:moveTo>
                    <a:pt x="84" y="395"/>
                  </a:moveTo>
                  <a:cubicBezTo>
                    <a:pt x="68" y="390"/>
                    <a:pt x="55" y="379"/>
                    <a:pt x="45" y="364"/>
                  </a:cubicBezTo>
                  <a:cubicBezTo>
                    <a:pt x="29" y="341"/>
                    <a:pt x="20" y="307"/>
                    <a:pt x="14" y="268"/>
                  </a:cubicBezTo>
                  <a:cubicBezTo>
                    <a:pt x="8" y="229"/>
                    <a:pt x="6" y="184"/>
                    <a:pt x="5" y="140"/>
                  </a:cubicBezTo>
                  <a:cubicBezTo>
                    <a:pt x="5" y="131"/>
                    <a:pt x="4" y="122"/>
                    <a:pt x="4" y="114"/>
                  </a:cubicBezTo>
                  <a:cubicBezTo>
                    <a:pt x="4" y="81"/>
                    <a:pt x="6" y="59"/>
                    <a:pt x="10" y="43"/>
                  </a:cubicBezTo>
                  <a:cubicBezTo>
                    <a:pt x="13" y="26"/>
                    <a:pt x="17" y="15"/>
                    <a:pt x="22" y="3"/>
                  </a:cubicBezTo>
                  <a:cubicBezTo>
                    <a:pt x="22" y="2"/>
                    <a:pt x="21" y="1"/>
                    <a:pt x="20" y="1"/>
                  </a:cubicBezTo>
                  <a:cubicBezTo>
                    <a:pt x="19" y="0"/>
                    <a:pt x="18" y="1"/>
                    <a:pt x="18" y="2"/>
                  </a:cubicBezTo>
                  <a:cubicBezTo>
                    <a:pt x="13" y="14"/>
                    <a:pt x="9" y="25"/>
                    <a:pt x="6" y="42"/>
                  </a:cubicBezTo>
                  <a:cubicBezTo>
                    <a:pt x="2" y="59"/>
                    <a:pt x="0" y="81"/>
                    <a:pt x="0" y="114"/>
                  </a:cubicBezTo>
                  <a:cubicBezTo>
                    <a:pt x="0" y="122"/>
                    <a:pt x="1" y="131"/>
                    <a:pt x="1" y="140"/>
                  </a:cubicBezTo>
                  <a:cubicBezTo>
                    <a:pt x="2" y="199"/>
                    <a:pt x="6" y="259"/>
                    <a:pt x="17" y="306"/>
                  </a:cubicBezTo>
                  <a:cubicBezTo>
                    <a:pt x="23" y="329"/>
                    <a:pt x="31" y="350"/>
                    <a:pt x="41" y="366"/>
                  </a:cubicBezTo>
                  <a:cubicBezTo>
                    <a:pt x="52" y="382"/>
                    <a:pt x="65" y="393"/>
                    <a:pt x="83" y="399"/>
                  </a:cubicBezTo>
                  <a:cubicBezTo>
                    <a:pt x="84" y="399"/>
                    <a:pt x="85" y="398"/>
                    <a:pt x="85" y="397"/>
                  </a:cubicBezTo>
                  <a:cubicBezTo>
                    <a:pt x="85" y="396"/>
                    <a:pt x="85" y="395"/>
                    <a:pt x="84" y="395"/>
                  </a:cubicBezTo>
                  <a:close/>
                </a:path>
              </a:pathLst>
            </a:custGeom>
            <a:solidFill>
              <a:srgbClr val="BC9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90" name="Freeform 484"/>
            <p:cNvSpPr>
              <a:spLocks/>
            </p:cNvSpPr>
            <p:nvPr/>
          </p:nvSpPr>
          <p:spPr bwMode="auto">
            <a:xfrm>
              <a:off x="3245" y="1957"/>
              <a:ext cx="155" cy="1086"/>
            </a:xfrm>
            <a:custGeom>
              <a:avLst/>
              <a:gdLst>
                <a:gd name="T0" fmla="*/ 458 w 62"/>
                <a:gd name="T1" fmla="*/ 7711 h 407"/>
                <a:gd name="T2" fmla="*/ 63 w 62"/>
                <a:gd name="T3" fmla="*/ 4008 h 407"/>
                <a:gd name="T4" fmla="*/ 63 w 62"/>
                <a:gd name="T5" fmla="*/ 3688 h 407"/>
                <a:gd name="T6" fmla="*/ 188 w 62"/>
                <a:gd name="T7" fmla="*/ 2265 h 407"/>
                <a:gd name="T8" fmla="*/ 438 w 62"/>
                <a:gd name="T9" fmla="*/ 1502 h 407"/>
                <a:gd name="T10" fmla="*/ 408 w 62"/>
                <a:gd name="T11" fmla="*/ 1502 h 407"/>
                <a:gd name="T12" fmla="*/ 425 w 62"/>
                <a:gd name="T13" fmla="*/ 1502 h 407"/>
                <a:gd name="T14" fmla="*/ 675 w 62"/>
                <a:gd name="T15" fmla="*/ 683 h 407"/>
                <a:gd name="T16" fmla="*/ 708 w 62"/>
                <a:gd name="T17" fmla="*/ 435 h 407"/>
                <a:gd name="T18" fmla="*/ 750 w 62"/>
                <a:gd name="T19" fmla="*/ 286 h 407"/>
                <a:gd name="T20" fmla="*/ 720 w 62"/>
                <a:gd name="T21" fmla="*/ 264 h 407"/>
                <a:gd name="T22" fmla="*/ 750 w 62"/>
                <a:gd name="T23" fmla="*/ 307 h 407"/>
                <a:gd name="T24" fmla="*/ 970 w 62"/>
                <a:gd name="T25" fmla="*/ 77 h 407"/>
                <a:gd name="T26" fmla="*/ 938 w 62"/>
                <a:gd name="T27" fmla="*/ 0 h 407"/>
                <a:gd name="T28" fmla="*/ 708 w 62"/>
                <a:gd name="T29" fmla="*/ 248 h 407"/>
                <a:gd name="T30" fmla="*/ 708 w 62"/>
                <a:gd name="T31" fmla="*/ 248 h 407"/>
                <a:gd name="T32" fmla="*/ 708 w 62"/>
                <a:gd name="T33" fmla="*/ 248 h 407"/>
                <a:gd name="T34" fmla="*/ 645 w 62"/>
                <a:gd name="T35" fmla="*/ 435 h 407"/>
                <a:gd name="T36" fmla="*/ 583 w 62"/>
                <a:gd name="T37" fmla="*/ 833 h 407"/>
                <a:gd name="T38" fmla="*/ 375 w 62"/>
                <a:gd name="T39" fmla="*/ 1481 h 407"/>
                <a:gd name="T40" fmla="*/ 375 w 62"/>
                <a:gd name="T41" fmla="*/ 1481 h 407"/>
                <a:gd name="T42" fmla="*/ 375 w 62"/>
                <a:gd name="T43" fmla="*/ 1481 h 407"/>
                <a:gd name="T44" fmla="*/ 125 w 62"/>
                <a:gd name="T45" fmla="*/ 2244 h 407"/>
                <a:gd name="T46" fmla="*/ 0 w 62"/>
                <a:gd name="T47" fmla="*/ 3688 h 407"/>
                <a:gd name="T48" fmla="*/ 0 w 62"/>
                <a:gd name="T49" fmla="*/ 4008 h 407"/>
                <a:gd name="T50" fmla="*/ 395 w 62"/>
                <a:gd name="T51" fmla="*/ 7733 h 407"/>
                <a:gd name="T52" fmla="*/ 458 w 62"/>
                <a:gd name="T53" fmla="*/ 7711 h 40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2" h="407">
                  <a:moveTo>
                    <a:pt x="29" y="406"/>
                  </a:moveTo>
                  <a:cubicBezTo>
                    <a:pt x="13" y="354"/>
                    <a:pt x="6" y="279"/>
                    <a:pt x="4" y="211"/>
                  </a:cubicBezTo>
                  <a:cubicBezTo>
                    <a:pt x="4" y="205"/>
                    <a:pt x="4" y="200"/>
                    <a:pt x="4" y="194"/>
                  </a:cubicBezTo>
                  <a:cubicBezTo>
                    <a:pt x="4" y="158"/>
                    <a:pt x="8" y="136"/>
                    <a:pt x="12" y="119"/>
                  </a:cubicBezTo>
                  <a:cubicBezTo>
                    <a:pt x="17" y="103"/>
                    <a:pt x="23" y="92"/>
                    <a:pt x="28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38" y="60"/>
                    <a:pt x="41" y="46"/>
                    <a:pt x="43" y="36"/>
                  </a:cubicBezTo>
                  <a:cubicBezTo>
                    <a:pt x="43" y="31"/>
                    <a:pt x="44" y="27"/>
                    <a:pt x="45" y="23"/>
                  </a:cubicBezTo>
                  <a:cubicBezTo>
                    <a:pt x="45" y="20"/>
                    <a:pt x="46" y="18"/>
                    <a:pt x="48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51" y="12"/>
                    <a:pt x="58" y="7"/>
                    <a:pt x="62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5" y="4"/>
                    <a:pt x="49" y="8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2" y="16"/>
                    <a:pt x="41" y="19"/>
                    <a:pt x="41" y="23"/>
                  </a:cubicBezTo>
                  <a:cubicBezTo>
                    <a:pt x="40" y="28"/>
                    <a:pt x="39" y="35"/>
                    <a:pt x="37" y="44"/>
                  </a:cubicBezTo>
                  <a:cubicBezTo>
                    <a:pt x="35" y="52"/>
                    <a:pt x="32" y="63"/>
                    <a:pt x="24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9" y="90"/>
                    <a:pt x="13" y="101"/>
                    <a:pt x="8" y="118"/>
                  </a:cubicBezTo>
                  <a:cubicBezTo>
                    <a:pt x="4" y="135"/>
                    <a:pt x="0" y="158"/>
                    <a:pt x="0" y="194"/>
                  </a:cubicBezTo>
                  <a:cubicBezTo>
                    <a:pt x="0" y="200"/>
                    <a:pt x="0" y="205"/>
                    <a:pt x="0" y="211"/>
                  </a:cubicBezTo>
                  <a:cubicBezTo>
                    <a:pt x="2" y="279"/>
                    <a:pt x="9" y="355"/>
                    <a:pt x="25" y="407"/>
                  </a:cubicBezTo>
                  <a:lnTo>
                    <a:pt x="29" y="4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91" name="Freeform 485"/>
            <p:cNvSpPr>
              <a:spLocks/>
            </p:cNvSpPr>
            <p:nvPr/>
          </p:nvSpPr>
          <p:spPr bwMode="auto">
            <a:xfrm>
              <a:off x="3465" y="3008"/>
              <a:ext cx="103" cy="216"/>
            </a:xfrm>
            <a:custGeom>
              <a:avLst/>
              <a:gdLst>
                <a:gd name="T0" fmla="*/ 397 w 41"/>
                <a:gd name="T1" fmla="*/ 56 h 81"/>
                <a:gd name="T2" fmla="*/ 588 w 41"/>
                <a:gd name="T3" fmla="*/ 547 h 81"/>
                <a:gd name="T4" fmla="*/ 505 w 41"/>
                <a:gd name="T5" fmla="*/ 875 h 81"/>
                <a:gd name="T6" fmla="*/ 505 w 41"/>
                <a:gd name="T7" fmla="*/ 875 h 81"/>
                <a:gd name="T8" fmla="*/ 460 w 41"/>
                <a:gd name="T9" fmla="*/ 968 h 81"/>
                <a:gd name="T10" fmla="*/ 492 w 41"/>
                <a:gd name="T11" fmla="*/ 989 h 81"/>
                <a:gd name="T12" fmla="*/ 460 w 41"/>
                <a:gd name="T13" fmla="*/ 968 h 81"/>
                <a:gd name="T14" fmla="*/ 271 w 41"/>
                <a:gd name="T15" fmla="*/ 1272 h 81"/>
                <a:gd name="T16" fmla="*/ 33 w 41"/>
                <a:gd name="T17" fmla="*/ 1459 h 81"/>
                <a:gd name="T18" fmla="*/ 20 w 41"/>
                <a:gd name="T19" fmla="*/ 1501 h 81"/>
                <a:gd name="T20" fmla="*/ 50 w 41"/>
                <a:gd name="T21" fmla="*/ 1536 h 81"/>
                <a:gd name="T22" fmla="*/ 317 w 41"/>
                <a:gd name="T23" fmla="*/ 1331 h 81"/>
                <a:gd name="T24" fmla="*/ 525 w 41"/>
                <a:gd name="T25" fmla="*/ 1003 h 81"/>
                <a:gd name="T26" fmla="*/ 525 w 41"/>
                <a:gd name="T27" fmla="*/ 1003 h 81"/>
                <a:gd name="T28" fmla="*/ 555 w 41"/>
                <a:gd name="T29" fmla="*/ 909 h 81"/>
                <a:gd name="T30" fmla="*/ 525 w 41"/>
                <a:gd name="T31" fmla="*/ 888 h 81"/>
                <a:gd name="T32" fmla="*/ 555 w 41"/>
                <a:gd name="T33" fmla="*/ 909 h 81"/>
                <a:gd name="T34" fmla="*/ 651 w 41"/>
                <a:gd name="T35" fmla="*/ 547 h 81"/>
                <a:gd name="T36" fmla="*/ 430 w 41"/>
                <a:gd name="T37" fmla="*/ 0 h 81"/>
                <a:gd name="T38" fmla="*/ 379 w 41"/>
                <a:gd name="T39" fmla="*/ 21 h 81"/>
                <a:gd name="T40" fmla="*/ 397 w 41"/>
                <a:gd name="T41" fmla="*/ 56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81">
                  <a:moveTo>
                    <a:pt x="25" y="3"/>
                  </a:moveTo>
                  <a:cubicBezTo>
                    <a:pt x="30" y="8"/>
                    <a:pt x="37" y="18"/>
                    <a:pt x="37" y="29"/>
                  </a:cubicBezTo>
                  <a:cubicBezTo>
                    <a:pt x="37" y="34"/>
                    <a:pt x="35" y="40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7"/>
                    <a:pt x="21" y="63"/>
                    <a:pt x="17" y="67"/>
                  </a:cubicBezTo>
                  <a:cubicBezTo>
                    <a:pt x="13" y="72"/>
                    <a:pt x="8" y="75"/>
                    <a:pt x="2" y="77"/>
                  </a:cubicBezTo>
                  <a:cubicBezTo>
                    <a:pt x="1" y="77"/>
                    <a:pt x="0" y="78"/>
                    <a:pt x="1" y="79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10" y="78"/>
                    <a:pt x="15" y="75"/>
                    <a:pt x="20" y="70"/>
                  </a:cubicBezTo>
                  <a:cubicBezTo>
                    <a:pt x="25" y="65"/>
                    <a:pt x="29" y="59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9" y="41"/>
                    <a:pt x="41" y="35"/>
                    <a:pt x="41" y="29"/>
                  </a:cubicBezTo>
                  <a:cubicBezTo>
                    <a:pt x="41" y="16"/>
                    <a:pt x="34" y="6"/>
                    <a:pt x="27" y="0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4" y="1"/>
                    <a:pt x="24" y="3"/>
                    <a:pt x="25" y="3"/>
                  </a:cubicBezTo>
                  <a:close/>
                </a:path>
              </a:pathLst>
            </a:custGeom>
            <a:solidFill>
              <a:srgbClr val="BC9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92" name="Freeform 486"/>
            <p:cNvSpPr>
              <a:spLocks/>
            </p:cNvSpPr>
            <p:nvPr/>
          </p:nvSpPr>
          <p:spPr bwMode="auto">
            <a:xfrm>
              <a:off x="4150" y="1829"/>
              <a:ext cx="165" cy="408"/>
            </a:xfrm>
            <a:custGeom>
              <a:avLst/>
              <a:gdLst>
                <a:gd name="T0" fmla="*/ 63 w 66"/>
                <a:gd name="T1" fmla="*/ 2901 h 153"/>
                <a:gd name="T2" fmla="*/ 113 w 66"/>
                <a:gd name="T3" fmla="*/ 2675 h 153"/>
                <a:gd name="T4" fmla="*/ 188 w 66"/>
                <a:gd name="T5" fmla="*/ 2411 h 153"/>
                <a:gd name="T6" fmla="*/ 188 w 66"/>
                <a:gd name="T7" fmla="*/ 2411 h 153"/>
                <a:gd name="T8" fmla="*/ 188 w 66"/>
                <a:gd name="T9" fmla="*/ 2411 h 153"/>
                <a:gd name="T10" fmla="*/ 425 w 66"/>
                <a:gd name="T11" fmla="*/ 1387 h 153"/>
                <a:gd name="T12" fmla="*/ 425 w 66"/>
                <a:gd name="T13" fmla="*/ 1387 h 153"/>
                <a:gd name="T14" fmla="*/ 425 w 66"/>
                <a:gd name="T15" fmla="*/ 1387 h 153"/>
                <a:gd name="T16" fmla="*/ 1033 w 66"/>
                <a:gd name="T17" fmla="*/ 56 h 153"/>
                <a:gd name="T18" fmla="*/ 988 w 66"/>
                <a:gd name="T19" fmla="*/ 0 h 153"/>
                <a:gd name="T20" fmla="*/ 375 w 66"/>
                <a:gd name="T21" fmla="*/ 1365 h 153"/>
                <a:gd name="T22" fmla="*/ 395 w 66"/>
                <a:gd name="T23" fmla="*/ 1365 h 153"/>
                <a:gd name="T24" fmla="*/ 375 w 66"/>
                <a:gd name="T25" fmla="*/ 1365 h 153"/>
                <a:gd name="T26" fmla="*/ 125 w 66"/>
                <a:gd name="T27" fmla="*/ 2389 h 153"/>
                <a:gd name="T28" fmla="*/ 158 w 66"/>
                <a:gd name="T29" fmla="*/ 2411 h 153"/>
                <a:gd name="T30" fmla="*/ 125 w 66"/>
                <a:gd name="T31" fmla="*/ 2389 h 153"/>
                <a:gd name="T32" fmla="*/ 50 w 66"/>
                <a:gd name="T33" fmla="*/ 2653 h 153"/>
                <a:gd name="T34" fmla="*/ 0 w 66"/>
                <a:gd name="T35" fmla="*/ 2901 h 153"/>
                <a:gd name="T36" fmla="*/ 63 w 66"/>
                <a:gd name="T37" fmla="*/ 2901 h 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53">
                  <a:moveTo>
                    <a:pt x="4" y="153"/>
                  </a:moveTo>
                  <a:cubicBezTo>
                    <a:pt x="4" y="151"/>
                    <a:pt x="5" y="146"/>
                    <a:pt x="7" y="141"/>
                  </a:cubicBezTo>
                  <a:cubicBezTo>
                    <a:pt x="9" y="136"/>
                    <a:pt x="10" y="131"/>
                    <a:pt x="12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5" y="107"/>
                    <a:pt x="21" y="92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37" y="41"/>
                    <a:pt x="52" y="16"/>
                    <a:pt x="66" y="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8" y="14"/>
                    <a:pt x="33" y="40"/>
                    <a:pt x="24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90"/>
                    <a:pt x="11" y="106"/>
                    <a:pt x="8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7" y="130"/>
                    <a:pt x="5" y="135"/>
                    <a:pt x="3" y="140"/>
                  </a:cubicBezTo>
                  <a:cubicBezTo>
                    <a:pt x="2" y="145"/>
                    <a:pt x="0" y="149"/>
                    <a:pt x="0" y="153"/>
                  </a:cubicBezTo>
                  <a:lnTo>
                    <a:pt x="4" y="153"/>
                  </a:lnTo>
                  <a:close/>
                </a:path>
              </a:pathLst>
            </a:custGeom>
            <a:solidFill>
              <a:srgbClr val="BC9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93" name="Freeform 487"/>
            <p:cNvSpPr>
              <a:spLocks/>
            </p:cNvSpPr>
            <p:nvPr/>
          </p:nvSpPr>
          <p:spPr bwMode="auto">
            <a:xfrm>
              <a:off x="4585" y="1915"/>
              <a:ext cx="143" cy="461"/>
            </a:xfrm>
            <a:custGeom>
              <a:avLst/>
              <a:gdLst>
                <a:gd name="T0" fmla="*/ 20 w 57"/>
                <a:gd name="T1" fmla="*/ 77 h 173"/>
                <a:gd name="T2" fmla="*/ 188 w 57"/>
                <a:gd name="T3" fmla="*/ 205 h 173"/>
                <a:gd name="T4" fmla="*/ 647 w 57"/>
                <a:gd name="T5" fmla="*/ 1172 h 173"/>
                <a:gd name="T6" fmla="*/ 838 w 57"/>
                <a:gd name="T7" fmla="*/ 1932 h 173"/>
                <a:gd name="T8" fmla="*/ 805 w 57"/>
                <a:gd name="T9" fmla="*/ 2214 h 173"/>
                <a:gd name="T10" fmla="*/ 680 w 57"/>
                <a:gd name="T11" fmla="*/ 2670 h 173"/>
                <a:gd name="T12" fmla="*/ 597 w 57"/>
                <a:gd name="T13" fmla="*/ 2969 h 173"/>
                <a:gd name="T14" fmla="*/ 472 w 57"/>
                <a:gd name="T15" fmla="*/ 3195 h 173"/>
                <a:gd name="T16" fmla="*/ 459 w 57"/>
                <a:gd name="T17" fmla="*/ 3251 h 173"/>
                <a:gd name="T18" fmla="*/ 504 w 57"/>
                <a:gd name="T19" fmla="*/ 3251 h 173"/>
                <a:gd name="T20" fmla="*/ 660 w 57"/>
                <a:gd name="T21" fmla="*/ 2990 h 173"/>
                <a:gd name="T22" fmla="*/ 743 w 57"/>
                <a:gd name="T23" fmla="*/ 2705 h 173"/>
                <a:gd name="T24" fmla="*/ 868 w 57"/>
                <a:gd name="T25" fmla="*/ 2230 h 173"/>
                <a:gd name="T26" fmla="*/ 901 w 57"/>
                <a:gd name="T27" fmla="*/ 1932 h 173"/>
                <a:gd name="T28" fmla="*/ 692 w 57"/>
                <a:gd name="T29" fmla="*/ 1135 h 173"/>
                <a:gd name="T30" fmla="*/ 396 w 57"/>
                <a:gd name="T31" fmla="*/ 434 h 173"/>
                <a:gd name="T32" fmla="*/ 238 w 57"/>
                <a:gd name="T33" fmla="*/ 171 h 173"/>
                <a:gd name="T34" fmla="*/ 50 w 57"/>
                <a:gd name="T35" fmla="*/ 0 h 173"/>
                <a:gd name="T36" fmla="*/ 0 w 57"/>
                <a:gd name="T37" fmla="*/ 35 h 173"/>
                <a:gd name="T38" fmla="*/ 20 w 57"/>
                <a:gd name="T39" fmla="*/ 77 h 1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" h="173">
                  <a:moveTo>
                    <a:pt x="1" y="4"/>
                  </a:moveTo>
                  <a:cubicBezTo>
                    <a:pt x="5" y="5"/>
                    <a:pt x="8" y="8"/>
                    <a:pt x="12" y="11"/>
                  </a:cubicBezTo>
                  <a:cubicBezTo>
                    <a:pt x="22" y="22"/>
                    <a:pt x="30" y="42"/>
                    <a:pt x="41" y="62"/>
                  </a:cubicBezTo>
                  <a:cubicBezTo>
                    <a:pt x="48" y="76"/>
                    <a:pt x="53" y="88"/>
                    <a:pt x="53" y="102"/>
                  </a:cubicBezTo>
                  <a:cubicBezTo>
                    <a:pt x="53" y="107"/>
                    <a:pt x="52" y="112"/>
                    <a:pt x="51" y="117"/>
                  </a:cubicBezTo>
                  <a:cubicBezTo>
                    <a:pt x="50" y="124"/>
                    <a:pt x="47" y="132"/>
                    <a:pt x="43" y="141"/>
                  </a:cubicBezTo>
                  <a:cubicBezTo>
                    <a:pt x="40" y="147"/>
                    <a:pt x="40" y="153"/>
                    <a:pt x="38" y="157"/>
                  </a:cubicBezTo>
                  <a:cubicBezTo>
                    <a:pt x="37" y="162"/>
                    <a:pt x="35" y="165"/>
                    <a:pt x="30" y="169"/>
                  </a:cubicBezTo>
                  <a:cubicBezTo>
                    <a:pt x="29" y="169"/>
                    <a:pt x="29" y="171"/>
                    <a:pt x="29" y="172"/>
                  </a:cubicBezTo>
                  <a:cubicBezTo>
                    <a:pt x="30" y="173"/>
                    <a:pt x="31" y="173"/>
                    <a:pt x="32" y="172"/>
                  </a:cubicBezTo>
                  <a:cubicBezTo>
                    <a:pt x="38" y="168"/>
                    <a:pt x="41" y="163"/>
                    <a:pt x="42" y="158"/>
                  </a:cubicBezTo>
                  <a:cubicBezTo>
                    <a:pt x="44" y="153"/>
                    <a:pt x="44" y="148"/>
                    <a:pt x="47" y="143"/>
                  </a:cubicBezTo>
                  <a:cubicBezTo>
                    <a:pt x="51" y="134"/>
                    <a:pt x="54" y="126"/>
                    <a:pt x="55" y="118"/>
                  </a:cubicBezTo>
                  <a:cubicBezTo>
                    <a:pt x="56" y="112"/>
                    <a:pt x="57" y="107"/>
                    <a:pt x="57" y="102"/>
                  </a:cubicBezTo>
                  <a:cubicBezTo>
                    <a:pt x="57" y="87"/>
                    <a:pt x="52" y="74"/>
                    <a:pt x="44" y="60"/>
                  </a:cubicBezTo>
                  <a:cubicBezTo>
                    <a:pt x="37" y="47"/>
                    <a:pt x="31" y="34"/>
                    <a:pt x="25" y="23"/>
                  </a:cubicBezTo>
                  <a:cubicBezTo>
                    <a:pt x="22" y="17"/>
                    <a:pt x="18" y="12"/>
                    <a:pt x="15" y="9"/>
                  </a:cubicBezTo>
                  <a:cubicBezTo>
                    <a:pt x="11" y="5"/>
                    <a:pt x="7" y="2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94" name="Freeform 488"/>
            <p:cNvSpPr>
              <a:spLocks/>
            </p:cNvSpPr>
            <p:nvPr/>
          </p:nvSpPr>
          <p:spPr bwMode="auto">
            <a:xfrm>
              <a:off x="4315" y="2347"/>
              <a:ext cx="193" cy="61"/>
            </a:xfrm>
            <a:custGeom>
              <a:avLst/>
              <a:gdLst>
                <a:gd name="T0" fmla="*/ 1163 w 77"/>
                <a:gd name="T1" fmla="*/ 316 h 23"/>
                <a:gd name="T2" fmla="*/ 942 w 77"/>
                <a:gd name="T3" fmla="*/ 353 h 23"/>
                <a:gd name="T4" fmla="*/ 50 w 77"/>
                <a:gd name="T5" fmla="*/ 21 h 23"/>
                <a:gd name="T6" fmla="*/ 20 w 77"/>
                <a:gd name="T7" fmla="*/ 34 h 23"/>
                <a:gd name="T8" fmla="*/ 33 w 77"/>
                <a:gd name="T9" fmla="*/ 90 h 23"/>
                <a:gd name="T10" fmla="*/ 942 w 77"/>
                <a:gd name="T11" fmla="*/ 430 h 23"/>
                <a:gd name="T12" fmla="*/ 1181 w 77"/>
                <a:gd name="T13" fmla="*/ 395 h 23"/>
                <a:gd name="T14" fmla="*/ 1193 w 77"/>
                <a:gd name="T15" fmla="*/ 337 h 23"/>
                <a:gd name="T16" fmla="*/ 1163 w 77"/>
                <a:gd name="T17" fmla="*/ 316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23">
                  <a:moveTo>
                    <a:pt x="74" y="17"/>
                  </a:moveTo>
                  <a:cubicBezTo>
                    <a:pt x="69" y="19"/>
                    <a:pt x="65" y="19"/>
                    <a:pt x="60" y="19"/>
                  </a:cubicBezTo>
                  <a:cubicBezTo>
                    <a:pt x="44" y="19"/>
                    <a:pt x="25" y="10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24" y="13"/>
                    <a:pt x="42" y="23"/>
                    <a:pt x="60" y="23"/>
                  </a:cubicBezTo>
                  <a:cubicBezTo>
                    <a:pt x="65" y="23"/>
                    <a:pt x="70" y="22"/>
                    <a:pt x="75" y="21"/>
                  </a:cubicBezTo>
                  <a:cubicBezTo>
                    <a:pt x="76" y="20"/>
                    <a:pt x="77" y="19"/>
                    <a:pt x="76" y="18"/>
                  </a:cubicBezTo>
                  <a:cubicBezTo>
                    <a:pt x="76" y="17"/>
                    <a:pt x="75" y="16"/>
                    <a:pt x="7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95" name="Freeform 489"/>
            <p:cNvSpPr>
              <a:spLocks/>
            </p:cNvSpPr>
            <p:nvPr/>
          </p:nvSpPr>
          <p:spPr bwMode="auto">
            <a:xfrm>
              <a:off x="4150" y="1917"/>
              <a:ext cx="585" cy="499"/>
            </a:xfrm>
            <a:custGeom>
              <a:avLst/>
              <a:gdLst>
                <a:gd name="T0" fmla="*/ 2770 w 234"/>
                <a:gd name="T1" fmla="*/ 77 h 187"/>
                <a:gd name="T2" fmla="*/ 3095 w 234"/>
                <a:gd name="T3" fmla="*/ 512 h 187"/>
                <a:gd name="T4" fmla="*/ 3408 w 234"/>
                <a:gd name="T5" fmla="*/ 1161 h 187"/>
                <a:gd name="T6" fmla="*/ 3595 w 234"/>
                <a:gd name="T7" fmla="*/ 1921 h 187"/>
                <a:gd name="T8" fmla="*/ 3583 w 234"/>
                <a:gd name="T9" fmla="*/ 2207 h 187"/>
                <a:gd name="T10" fmla="*/ 3438 w 234"/>
                <a:gd name="T11" fmla="*/ 2663 h 187"/>
                <a:gd name="T12" fmla="*/ 3345 w 234"/>
                <a:gd name="T13" fmla="*/ 2962 h 187"/>
                <a:gd name="T14" fmla="*/ 3188 w 234"/>
                <a:gd name="T15" fmla="*/ 3189 h 187"/>
                <a:gd name="T16" fmla="*/ 2938 w 234"/>
                <a:gd name="T17" fmla="*/ 3269 h 187"/>
                <a:gd name="T18" fmla="*/ 2675 w 234"/>
                <a:gd name="T19" fmla="*/ 3290 h 187"/>
                <a:gd name="T20" fmla="*/ 2458 w 234"/>
                <a:gd name="T21" fmla="*/ 3384 h 187"/>
                <a:gd name="T22" fmla="*/ 2313 w 234"/>
                <a:gd name="T23" fmla="*/ 3418 h 187"/>
                <a:gd name="T24" fmla="*/ 2283 w 234"/>
                <a:gd name="T25" fmla="*/ 3418 h 187"/>
                <a:gd name="T26" fmla="*/ 2270 w 234"/>
                <a:gd name="T27" fmla="*/ 3384 h 187"/>
                <a:gd name="T28" fmla="*/ 2220 w 234"/>
                <a:gd name="T29" fmla="*/ 3384 h 187"/>
                <a:gd name="T30" fmla="*/ 1875 w 234"/>
                <a:gd name="T31" fmla="*/ 3474 h 187"/>
                <a:gd name="T32" fmla="*/ 1083 w 234"/>
                <a:gd name="T33" fmla="*/ 3133 h 187"/>
                <a:gd name="T34" fmla="*/ 595 w 234"/>
                <a:gd name="T35" fmla="*/ 2949 h 187"/>
                <a:gd name="T36" fmla="*/ 458 w 234"/>
                <a:gd name="T37" fmla="*/ 2906 h 187"/>
                <a:gd name="T38" fmla="*/ 300 w 234"/>
                <a:gd name="T39" fmla="*/ 2757 h 187"/>
                <a:gd name="T40" fmla="*/ 125 w 234"/>
                <a:gd name="T41" fmla="*/ 2492 h 187"/>
                <a:gd name="T42" fmla="*/ 63 w 234"/>
                <a:gd name="T43" fmla="*/ 2244 h 187"/>
                <a:gd name="T44" fmla="*/ 63 w 234"/>
                <a:gd name="T45" fmla="*/ 2185 h 187"/>
                <a:gd name="T46" fmla="*/ 33 w 234"/>
                <a:gd name="T47" fmla="*/ 2129 h 187"/>
                <a:gd name="T48" fmla="*/ 0 w 234"/>
                <a:gd name="T49" fmla="*/ 2164 h 187"/>
                <a:gd name="T50" fmla="*/ 0 w 234"/>
                <a:gd name="T51" fmla="*/ 2244 h 187"/>
                <a:gd name="T52" fmla="*/ 63 w 234"/>
                <a:gd name="T53" fmla="*/ 2527 h 187"/>
                <a:gd name="T54" fmla="*/ 250 w 234"/>
                <a:gd name="T55" fmla="*/ 2791 h 187"/>
                <a:gd name="T56" fmla="*/ 425 w 234"/>
                <a:gd name="T57" fmla="*/ 2983 h 187"/>
                <a:gd name="T58" fmla="*/ 675 w 234"/>
                <a:gd name="T59" fmla="*/ 3039 h 187"/>
                <a:gd name="T60" fmla="*/ 1050 w 234"/>
                <a:gd name="T61" fmla="*/ 3210 h 187"/>
                <a:gd name="T62" fmla="*/ 1875 w 234"/>
                <a:gd name="T63" fmla="*/ 3554 h 187"/>
                <a:gd name="T64" fmla="*/ 2250 w 234"/>
                <a:gd name="T65" fmla="*/ 3440 h 187"/>
                <a:gd name="T66" fmla="*/ 2238 w 234"/>
                <a:gd name="T67" fmla="*/ 3405 h 187"/>
                <a:gd name="T68" fmla="*/ 2208 w 234"/>
                <a:gd name="T69" fmla="*/ 3418 h 187"/>
                <a:gd name="T70" fmla="*/ 2250 w 234"/>
                <a:gd name="T71" fmla="*/ 3474 h 187"/>
                <a:gd name="T72" fmla="*/ 2313 w 234"/>
                <a:gd name="T73" fmla="*/ 3496 h 187"/>
                <a:gd name="T74" fmla="*/ 2488 w 234"/>
                <a:gd name="T75" fmla="*/ 3461 h 187"/>
                <a:gd name="T76" fmla="*/ 2688 w 234"/>
                <a:gd name="T77" fmla="*/ 3362 h 187"/>
                <a:gd name="T78" fmla="*/ 2938 w 234"/>
                <a:gd name="T79" fmla="*/ 3346 h 187"/>
                <a:gd name="T80" fmla="*/ 3220 w 234"/>
                <a:gd name="T81" fmla="*/ 3248 h 187"/>
                <a:gd name="T82" fmla="*/ 3408 w 234"/>
                <a:gd name="T83" fmla="*/ 3005 h 187"/>
                <a:gd name="T84" fmla="*/ 3500 w 234"/>
                <a:gd name="T85" fmla="*/ 2698 h 187"/>
                <a:gd name="T86" fmla="*/ 3645 w 234"/>
                <a:gd name="T87" fmla="*/ 2223 h 187"/>
                <a:gd name="T88" fmla="*/ 3658 w 234"/>
                <a:gd name="T89" fmla="*/ 1921 h 187"/>
                <a:gd name="T90" fmla="*/ 3470 w 234"/>
                <a:gd name="T91" fmla="*/ 1118 h 187"/>
                <a:gd name="T92" fmla="*/ 3158 w 234"/>
                <a:gd name="T93" fmla="*/ 478 h 187"/>
                <a:gd name="T94" fmla="*/ 2800 w 234"/>
                <a:gd name="T95" fmla="*/ 21 h 187"/>
                <a:gd name="T96" fmla="*/ 2770 w 234"/>
                <a:gd name="T97" fmla="*/ 35 h 187"/>
                <a:gd name="T98" fmla="*/ 2770 w 234"/>
                <a:gd name="T99" fmla="*/ 77 h 1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4" h="187">
                  <a:moveTo>
                    <a:pt x="177" y="4"/>
                  </a:moveTo>
                  <a:cubicBezTo>
                    <a:pt x="184" y="8"/>
                    <a:pt x="191" y="17"/>
                    <a:pt x="198" y="27"/>
                  </a:cubicBezTo>
                  <a:cubicBezTo>
                    <a:pt x="205" y="37"/>
                    <a:pt x="212" y="49"/>
                    <a:pt x="218" y="61"/>
                  </a:cubicBezTo>
                  <a:cubicBezTo>
                    <a:pt x="226" y="75"/>
                    <a:pt x="230" y="87"/>
                    <a:pt x="230" y="101"/>
                  </a:cubicBezTo>
                  <a:cubicBezTo>
                    <a:pt x="230" y="106"/>
                    <a:pt x="230" y="111"/>
                    <a:pt x="229" y="116"/>
                  </a:cubicBezTo>
                  <a:cubicBezTo>
                    <a:pt x="227" y="123"/>
                    <a:pt x="225" y="131"/>
                    <a:pt x="220" y="140"/>
                  </a:cubicBezTo>
                  <a:cubicBezTo>
                    <a:pt x="218" y="146"/>
                    <a:pt x="216" y="151"/>
                    <a:pt x="214" y="156"/>
                  </a:cubicBezTo>
                  <a:cubicBezTo>
                    <a:pt x="212" y="160"/>
                    <a:pt x="209" y="164"/>
                    <a:pt x="204" y="168"/>
                  </a:cubicBezTo>
                  <a:cubicBezTo>
                    <a:pt x="200" y="170"/>
                    <a:pt x="194" y="171"/>
                    <a:pt x="188" y="172"/>
                  </a:cubicBezTo>
                  <a:cubicBezTo>
                    <a:pt x="182" y="172"/>
                    <a:pt x="176" y="172"/>
                    <a:pt x="171" y="173"/>
                  </a:cubicBezTo>
                  <a:cubicBezTo>
                    <a:pt x="165" y="175"/>
                    <a:pt x="161" y="177"/>
                    <a:pt x="157" y="178"/>
                  </a:cubicBezTo>
                  <a:cubicBezTo>
                    <a:pt x="153" y="180"/>
                    <a:pt x="150" y="180"/>
                    <a:pt x="148" y="180"/>
                  </a:cubicBezTo>
                  <a:cubicBezTo>
                    <a:pt x="147" y="180"/>
                    <a:pt x="147" y="180"/>
                    <a:pt x="146" y="180"/>
                  </a:cubicBezTo>
                  <a:cubicBezTo>
                    <a:pt x="146" y="180"/>
                    <a:pt x="145" y="179"/>
                    <a:pt x="145" y="178"/>
                  </a:cubicBezTo>
                  <a:cubicBezTo>
                    <a:pt x="144" y="177"/>
                    <a:pt x="143" y="177"/>
                    <a:pt x="142" y="178"/>
                  </a:cubicBezTo>
                  <a:cubicBezTo>
                    <a:pt x="135" y="181"/>
                    <a:pt x="128" y="183"/>
                    <a:pt x="120" y="183"/>
                  </a:cubicBezTo>
                  <a:cubicBezTo>
                    <a:pt x="103" y="183"/>
                    <a:pt x="86" y="175"/>
                    <a:pt x="69" y="165"/>
                  </a:cubicBezTo>
                  <a:cubicBezTo>
                    <a:pt x="54" y="157"/>
                    <a:pt x="45" y="156"/>
                    <a:pt x="38" y="155"/>
                  </a:cubicBezTo>
                  <a:cubicBezTo>
                    <a:pt x="35" y="155"/>
                    <a:pt x="32" y="154"/>
                    <a:pt x="29" y="153"/>
                  </a:cubicBezTo>
                  <a:cubicBezTo>
                    <a:pt x="26" y="152"/>
                    <a:pt x="23" y="149"/>
                    <a:pt x="19" y="145"/>
                  </a:cubicBezTo>
                  <a:cubicBezTo>
                    <a:pt x="14" y="139"/>
                    <a:pt x="10" y="135"/>
                    <a:pt x="8" y="131"/>
                  </a:cubicBezTo>
                  <a:cubicBezTo>
                    <a:pt x="5" y="127"/>
                    <a:pt x="4" y="123"/>
                    <a:pt x="4" y="118"/>
                  </a:cubicBezTo>
                  <a:cubicBezTo>
                    <a:pt x="4" y="117"/>
                    <a:pt x="4" y="116"/>
                    <a:pt x="4" y="115"/>
                  </a:cubicBezTo>
                  <a:cubicBezTo>
                    <a:pt x="4" y="113"/>
                    <a:pt x="4" y="112"/>
                    <a:pt x="2" y="112"/>
                  </a:cubicBezTo>
                  <a:cubicBezTo>
                    <a:pt x="1" y="112"/>
                    <a:pt x="0" y="113"/>
                    <a:pt x="0" y="114"/>
                  </a:cubicBezTo>
                  <a:cubicBezTo>
                    <a:pt x="0" y="116"/>
                    <a:pt x="0" y="117"/>
                    <a:pt x="0" y="118"/>
                  </a:cubicBezTo>
                  <a:cubicBezTo>
                    <a:pt x="0" y="124"/>
                    <a:pt x="2" y="129"/>
                    <a:pt x="4" y="133"/>
                  </a:cubicBezTo>
                  <a:cubicBezTo>
                    <a:pt x="7" y="138"/>
                    <a:pt x="11" y="142"/>
                    <a:pt x="16" y="147"/>
                  </a:cubicBezTo>
                  <a:cubicBezTo>
                    <a:pt x="20" y="152"/>
                    <a:pt x="24" y="155"/>
                    <a:pt x="27" y="157"/>
                  </a:cubicBezTo>
                  <a:cubicBezTo>
                    <a:pt x="33" y="159"/>
                    <a:pt x="37" y="159"/>
                    <a:pt x="43" y="160"/>
                  </a:cubicBezTo>
                  <a:cubicBezTo>
                    <a:pt x="49" y="161"/>
                    <a:pt x="56" y="163"/>
                    <a:pt x="67" y="169"/>
                  </a:cubicBezTo>
                  <a:cubicBezTo>
                    <a:pt x="84" y="179"/>
                    <a:pt x="102" y="187"/>
                    <a:pt x="120" y="187"/>
                  </a:cubicBezTo>
                  <a:cubicBezTo>
                    <a:pt x="128" y="187"/>
                    <a:pt x="136" y="185"/>
                    <a:pt x="144" y="181"/>
                  </a:cubicBezTo>
                  <a:cubicBezTo>
                    <a:pt x="143" y="179"/>
                    <a:pt x="143" y="179"/>
                    <a:pt x="143" y="179"/>
                  </a:cubicBezTo>
                  <a:cubicBezTo>
                    <a:pt x="141" y="180"/>
                    <a:pt x="141" y="180"/>
                    <a:pt x="141" y="180"/>
                  </a:cubicBezTo>
                  <a:cubicBezTo>
                    <a:pt x="142" y="182"/>
                    <a:pt x="143" y="183"/>
                    <a:pt x="144" y="183"/>
                  </a:cubicBezTo>
                  <a:cubicBezTo>
                    <a:pt x="145" y="184"/>
                    <a:pt x="147" y="184"/>
                    <a:pt x="148" y="184"/>
                  </a:cubicBezTo>
                  <a:cubicBezTo>
                    <a:pt x="151" y="184"/>
                    <a:pt x="155" y="183"/>
                    <a:pt x="159" y="182"/>
                  </a:cubicBezTo>
                  <a:cubicBezTo>
                    <a:pt x="162" y="181"/>
                    <a:pt x="167" y="179"/>
                    <a:pt x="172" y="177"/>
                  </a:cubicBezTo>
                  <a:cubicBezTo>
                    <a:pt x="176" y="176"/>
                    <a:pt x="182" y="176"/>
                    <a:pt x="188" y="176"/>
                  </a:cubicBezTo>
                  <a:cubicBezTo>
                    <a:pt x="194" y="175"/>
                    <a:pt x="201" y="175"/>
                    <a:pt x="206" y="171"/>
                  </a:cubicBezTo>
                  <a:cubicBezTo>
                    <a:pt x="212" y="167"/>
                    <a:pt x="216" y="162"/>
                    <a:pt x="218" y="158"/>
                  </a:cubicBezTo>
                  <a:cubicBezTo>
                    <a:pt x="220" y="153"/>
                    <a:pt x="221" y="148"/>
                    <a:pt x="224" y="142"/>
                  </a:cubicBezTo>
                  <a:cubicBezTo>
                    <a:pt x="228" y="133"/>
                    <a:pt x="231" y="125"/>
                    <a:pt x="233" y="117"/>
                  </a:cubicBezTo>
                  <a:cubicBezTo>
                    <a:pt x="234" y="111"/>
                    <a:pt x="234" y="106"/>
                    <a:pt x="234" y="101"/>
                  </a:cubicBezTo>
                  <a:cubicBezTo>
                    <a:pt x="234" y="86"/>
                    <a:pt x="229" y="73"/>
                    <a:pt x="222" y="59"/>
                  </a:cubicBezTo>
                  <a:cubicBezTo>
                    <a:pt x="215" y="47"/>
                    <a:pt x="209" y="35"/>
                    <a:pt x="202" y="25"/>
                  </a:cubicBezTo>
                  <a:cubicBezTo>
                    <a:pt x="194" y="14"/>
                    <a:pt x="187" y="5"/>
                    <a:pt x="179" y="1"/>
                  </a:cubicBezTo>
                  <a:cubicBezTo>
                    <a:pt x="178" y="0"/>
                    <a:pt x="177" y="1"/>
                    <a:pt x="177" y="2"/>
                  </a:cubicBezTo>
                  <a:cubicBezTo>
                    <a:pt x="176" y="3"/>
                    <a:pt x="176" y="4"/>
                    <a:pt x="177" y="4"/>
                  </a:cubicBezTo>
                  <a:close/>
                </a:path>
              </a:pathLst>
            </a:custGeom>
            <a:solidFill>
              <a:srgbClr val="BC9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96" name="Freeform 490"/>
            <p:cNvSpPr>
              <a:spLocks/>
            </p:cNvSpPr>
            <p:nvPr/>
          </p:nvSpPr>
          <p:spPr bwMode="auto">
            <a:xfrm>
              <a:off x="4280" y="1832"/>
              <a:ext cx="290" cy="88"/>
            </a:xfrm>
            <a:custGeom>
              <a:avLst/>
              <a:gdLst>
                <a:gd name="T0" fmla="*/ 33 w 116"/>
                <a:gd name="T1" fmla="*/ 93 h 33"/>
                <a:gd name="T2" fmla="*/ 125 w 116"/>
                <a:gd name="T3" fmla="*/ 77 h 33"/>
                <a:gd name="T4" fmla="*/ 113 w 116"/>
                <a:gd name="T5" fmla="*/ 35 h 33"/>
                <a:gd name="T6" fmla="*/ 113 w 116"/>
                <a:gd name="T7" fmla="*/ 77 h 33"/>
                <a:gd name="T8" fmla="*/ 1750 w 116"/>
                <a:gd name="T9" fmla="*/ 627 h 33"/>
                <a:gd name="T10" fmla="*/ 1800 w 116"/>
                <a:gd name="T11" fmla="*/ 605 h 33"/>
                <a:gd name="T12" fmla="*/ 1800 w 116"/>
                <a:gd name="T13" fmla="*/ 568 h 33"/>
                <a:gd name="T14" fmla="*/ 125 w 116"/>
                <a:gd name="T15" fmla="*/ 0 h 33"/>
                <a:gd name="T16" fmla="*/ 113 w 116"/>
                <a:gd name="T17" fmla="*/ 0 h 33"/>
                <a:gd name="T18" fmla="*/ 33 w 116"/>
                <a:gd name="T19" fmla="*/ 21 h 33"/>
                <a:gd name="T20" fmla="*/ 0 w 116"/>
                <a:gd name="T21" fmla="*/ 77 h 33"/>
                <a:gd name="T22" fmla="*/ 33 w 116"/>
                <a:gd name="T23" fmla="*/ 93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6" h="33">
                  <a:moveTo>
                    <a:pt x="2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9" y="7"/>
                    <a:pt x="82" y="8"/>
                    <a:pt x="112" y="33"/>
                  </a:cubicBezTo>
                  <a:cubicBezTo>
                    <a:pt x="113" y="33"/>
                    <a:pt x="115" y="33"/>
                    <a:pt x="115" y="32"/>
                  </a:cubicBezTo>
                  <a:cubicBezTo>
                    <a:pt x="116" y="32"/>
                    <a:pt x="116" y="30"/>
                    <a:pt x="115" y="30"/>
                  </a:cubicBezTo>
                  <a:cubicBezTo>
                    <a:pt x="83" y="4"/>
                    <a:pt x="39" y="3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BC9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97" name="Freeform 491"/>
            <p:cNvSpPr>
              <a:spLocks noEditPoints="1"/>
            </p:cNvSpPr>
            <p:nvPr/>
          </p:nvSpPr>
          <p:spPr bwMode="auto">
            <a:xfrm>
              <a:off x="4573" y="1880"/>
              <a:ext cx="230" cy="272"/>
            </a:xfrm>
            <a:custGeom>
              <a:avLst/>
              <a:gdLst>
                <a:gd name="T0" fmla="*/ 863 w 92"/>
                <a:gd name="T1" fmla="*/ 1421 h 102"/>
                <a:gd name="T2" fmla="*/ 1033 w 92"/>
                <a:gd name="T3" fmla="*/ 1933 h 102"/>
                <a:gd name="T4" fmla="*/ 1250 w 92"/>
                <a:gd name="T5" fmla="*/ 1629 h 102"/>
                <a:gd name="T6" fmla="*/ 1095 w 92"/>
                <a:gd name="T7" fmla="*/ 947 h 102"/>
                <a:gd name="T8" fmla="*/ 688 w 92"/>
                <a:gd name="T9" fmla="*/ 1059 h 102"/>
                <a:gd name="T10" fmla="*/ 863 w 92"/>
                <a:gd name="T11" fmla="*/ 1421 h 102"/>
                <a:gd name="T12" fmla="*/ 613 w 92"/>
                <a:gd name="T13" fmla="*/ 888 h 102"/>
                <a:gd name="T14" fmla="*/ 970 w 92"/>
                <a:gd name="T15" fmla="*/ 627 h 102"/>
                <a:gd name="T16" fmla="*/ 845 w 92"/>
                <a:gd name="T17" fmla="*/ 0 h 102"/>
                <a:gd name="T18" fmla="*/ 0 w 92"/>
                <a:gd name="T19" fmla="*/ 285 h 102"/>
                <a:gd name="T20" fmla="*/ 63 w 92"/>
                <a:gd name="T21" fmla="*/ 264 h 102"/>
                <a:gd name="T22" fmla="*/ 613 w 92"/>
                <a:gd name="T23" fmla="*/ 888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2" h="102">
                  <a:moveTo>
                    <a:pt x="55" y="75"/>
                  </a:moveTo>
                  <a:cubicBezTo>
                    <a:pt x="60" y="84"/>
                    <a:pt x="64" y="93"/>
                    <a:pt x="66" y="102"/>
                  </a:cubicBezTo>
                  <a:cubicBezTo>
                    <a:pt x="70" y="94"/>
                    <a:pt x="75" y="89"/>
                    <a:pt x="80" y="86"/>
                  </a:cubicBezTo>
                  <a:cubicBezTo>
                    <a:pt x="92" y="78"/>
                    <a:pt x="82" y="51"/>
                    <a:pt x="70" y="50"/>
                  </a:cubicBezTo>
                  <a:cubicBezTo>
                    <a:pt x="64" y="50"/>
                    <a:pt x="59" y="50"/>
                    <a:pt x="44" y="56"/>
                  </a:cubicBezTo>
                  <a:cubicBezTo>
                    <a:pt x="48" y="62"/>
                    <a:pt x="52" y="68"/>
                    <a:pt x="55" y="75"/>
                  </a:cubicBezTo>
                  <a:close/>
                  <a:moveTo>
                    <a:pt x="39" y="47"/>
                  </a:moveTo>
                  <a:cubicBezTo>
                    <a:pt x="44" y="43"/>
                    <a:pt x="51" y="39"/>
                    <a:pt x="62" y="33"/>
                  </a:cubicBezTo>
                  <a:cubicBezTo>
                    <a:pt x="68" y="27"/>
                    <a:pt x="68" y="6"/>
                    <a:pt x="54" y="0"/>
                  </a:cubicBezTo>
                  <a:cubicBezTo>
                    <a:pt x="54" y="0"/>
                    <a:pt x="20" y="2"/>
                    <a:pt x="0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5" y="17"/>
                    <a:pt x="27" y="31"/>
                    <a:pt x="39" y="47"/>
                  </a:cubicBezTo>
                  <a:close/>
                </a:path>
              </a:pathLst>
            </a:custGeom>
            <a:solidFill>
              <a:srgbClr val="E87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98" name="Freeform 492"/>
            <p:cNvSpPr>
              <a:spLocks/>
            </p:cNvSpPr>
            <p:nvPr/>
          </p:nvSpPr>
          <p:spPr bwMode="auto">
            <a:xfrm>
              <a:off x="3885" y="1512"/>
              <a:ext cx="788" cy="891"/>
            </a:xfrm>
            <a:custGeom>
              <a:avLst/>
              <a:gdLst>
                <a:gd name="T0" fmla="*/ 1689 w 315"/>
                <a:gd name="T1" fmla="*/ 5167 h 334"/>
                <a:gd name="T2" fmla="*/ 1676 w 315"/>
                <a:gd name="T3" fmla="*/ 5031 h 334"/>
                <a:gd name="T4" fmla="*/ 1689 w 315"/>
                <a:gd name="T5" fmla="*/ 4975 h 334"/>
                <a:gd name="T6" fmla="*/ 1771 w 315"/>
                <a:gd name="T7" fmla="*/ 4596 h 334"/>
                <a:gd name="T8" fmla="*/ 2004 w 315"/>
                <a:gd name="T9" fmla="*/ 3572 h 334"/>
                <a:gd name="T10" fmla="*/ 2034 w 315"/>
                <a:gd name="T11" fmla="*/ 3457 h 334"/>
                <a:gd name="T12" fmla="*/ 2054 w 315"/>
                <a:gd name="T13" fmla="*/ 3415 h 334"/>
                <a:gd name="T14" fmla="*/ 2066 w 315"/>
                <a:gd name="T15" fmla="*/ 3359 h 334"/>
                <a:gd name="T16" fmla="*/ 2084 w 315"/>
                <a:gd name="T17" fmla="*/ 3324 h 334"/>
                <a:gd name="T18" fmla="*/ 2096 w 315"/>
                <a:gd name="T19" fmla="*/ 3244 h 334"/>
                <a:gd name="T20" fmla="*/ 2116 w 315"/>
                <a:gd name="T21" fmla="*/ 3209 h 334"/>
                <a:gd name="T22" fmla="*/ 2129 w 315"/>
                <a:gd name="T23" fmla="*/ 3153 h 334"/>
                <a:gd name="T24" fmla="*/ 2146 w 315"/>
                <a:gd name="T25" fmla="*/ 3110 h 334"/>
                <a:gd name="T26" fmla="*/ 2159 w 315"/>
                <a:gd name="T27" fmla="*/ 3073 h 334"/>
                <a:gd name="T28" fmla="*/ 2179 w 315"/>
                <a:gd name="T29" fmla="*/ 3017 h 334"/>
                <a:gd name="T30" fmla="*/ 2191 w 315"/>
                <a:gd name="T31" fmla="*/ 2982 h 334"/>
                <a:gd name="T32" fmla="*/ 2209 w 315"/>
                <a:gd name="T33" fmla="*/ 2940 h 334"/>
                <a:gd name="T34" fmla="*/ 2221 w 315"/>
                <a:gd name="T35" fmla="*/ 2902 h 334"/>
                <a:gd name="T36" fmla="*/ 2241 w 315"/>
                <a:gd name="T37" fmla="*/ 2868 h 334"/>
                <a:gd name="T38" fmla="*/ 2271 w 315"/>
                <a:gd name="T39" fmla="*/ 2812 h 334"/>
                <a:gd name="T40" fmla="*/ 2284 w 315"/>
                <a:gd name="T41" fmla="*/ 2769 h 334"/>
                <a:gd name="T42" fmla="*/ 2304 w 315"/>
                <a:gd name="T43" fmla="*/ 2732 h 334"/>
                <a:gd name="T44" fmla="*/ 2316 w 315"/>
                <a:gd name="T45" fmla="*/ 2710 h 334"/>
                <a:gd name="T46" fmla="*/ 2334 w 315"/>
                <a:gd name="T47" fmla="*/ 2676 h 334"/>
                <a:gd name="T48" fmla="*/ 2346 w 315"/>
                <a:gd name="T49" fmla="*/ 2641 h 334"/>
                <a:gd name="T50" fmla="*/ 2379 w 315"/>
                <a:gd name="T51" fmla="*/ 2598 h 334"/>
                <a:gd name="T52" fmla="*/ 2397 w 315"/>
                <a:gd name="T53" fmla="*/ 2561 h 334"/>
                <a:gd name="T54" fmla="*/ 2409 w 315"/>
                <a:gd name="T55" fmla="*/ 2540 h 334"/>
                <a:gd name="T56" fmla="*/ 2429 w 315"/>
                <a:gd name="T57" fmla="*/ 2505 h 334"/>
                <a:gd name="T58" fmla="*/ 2459 w 315"/>
                <a:gd name="T59" fmla="*/ 2470 h 334"/>
                <a:gd name="T60" fmla="*/ 2472 w 315"/>
                <a:gd name="T61" fmla="*/ 2449 h 334"/>
                <a:gd name="T62" fmla="*/ 2492 w 315"/>
                <a:gd name="T63" fmla="*/ 2412 h 334"/>
                <a:gd name="T64" fmla="*/ 2504 w 315"/>
                <a:gd name="T65" fmla="*/ 2390 h 334"/>
                <a:gd name="T66" fmla="*/ 2534 w 315"/>
                <a:gd name="T67" fmla="*/ 2356 h 334"/>
                <a:gd name="T68" fmla="*/ 2554 w 315"/>
                <a:gd name="T69" fmla="*/ 2334 h 334"/>
                <a:gd name="T70" fmla="*/ 2567 w 315"/>
                <a:gd name="T71" fmla="*/ 2313 h 334"/>
                <a:gd name="T72" fmla="*/ 2584 w 315"/>
                <a:gd name="T73" fmla="*/ 2300 h 334"/>
                <a:gd name="T74" fmla="*/ 2584 w 315"/>
                <a:gd name="T75" fmla="*/ 2300 h 334"/>
                <a:gd name="T76" fmla="*/ 4663 w 315"/>
                <a:gd name="T77" fmla="*/ 1878 h 334"/>
                <a:gd name="T78" fmla="*/ 4725 w 315"/>
                <a:gd name="T79" fmla="*/ 1139 h 334"/>
                <a:gd name="T80" fmla="*/ 3943 w 315"/>
                <a:gd name="T81" fmla="*/ 1046 h 334"/>
                <a:gd name="T82" fmla="*/ 4725 w 315"/>
                <a:gd name="T83" fmla="*/ 931 h 334"/>
                <a:gd name="T84" fmla="*/ 4743 w 315"/>
                <a:gd name="T85" fmla="*/ 115 h 334"/>
                <a:gd name="T86" fmla="*/ 2084 w 315"/>
                <a:gd name="T87" fmla="*/ 77 h 334"/>
                <a:gd name="T88" fmla="*/ 1408 w 315"/>
                <a:gd name="T89" fmla="*/ 115 h 334"/>
                <a:gd name="T90" fmla="*/ 1408 w 315"/>
                <a:gd name="T91" fmla="*/ 136 h 334"/>
                <a:gd name="T92" fmla="*/ 1396 w 315"/>
                <a:gd name="T93" fmla="*/ 115 h 334"/>
                <a:gd name="T94" fmla="*/ 896 w 315"/>
                <a:gd name="T95" fmla="*/ 21 h 334"/>
                <a:gd name="T96" fmla="*/ 876 w 315"/>
                <a:gd name="T97" fmla="*/ 21 h 334"/>
                <a:gd name="T98" fmla="*/ 500 w 315"/>
                <a:gd name="T99" fmla="*/ 1958 h 334"/>
                <a:gd name="T100" fmla="*/ 520 w 315"/>
                <a:gd name="T101" fmla="*/ 1971 h 334"/>
                <a:gd name="T102" fmla="*/ 595 w 315"/>
                <a:gd name="T103" fmla="*/ 2428 h 334"/>
                <a:gd name="T104" fmla="*/ 595 w 315"/>
                <a:gd name="T105" fmla="*/ 2428 h 334"/>
                <a:gd name="T106" fmla="*/ 595 w 315"/>
                <a:gd name="T107" fmla="*/ 2428 h 334"/>
                <a:gd name="T108" fmla="*/ 375 w 315"/>
                <a:gd name="T109" fmla="*/ 3175 h 334"/>
                <a:gd name="T110" fmla="*/ 33 w 315"/>
                <a:gd name="T111" fmla="*/ 5637 h 334"/>
                <a:gd name="T112" fmla="*/ 1771 w 315"/>
                <a:gd name="T113" fmla="*/ 5578 h 334"/>
                <a:gd name="T114" fmla="*/ 1771 w 315"/>
                <a:gd name="T115" fmla="*/ 5522 h 334"/>
                <a:gd name="T116" fmla="*/ 1689 w 315"/>
                <a:gd name="T117" fmla="*/ 5167 h 3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15" h="334">
                  <a:moveTo>
                    <a:pt x="108" y="272"/>
                  </a:moveTo>
                  <a:cubicBezTo>
                    <a:pt x="107" y="270"/>
                    <a:pt x="107" y="267"/>
                    <a:pt x="107" y="265"/>
                  </a:cubicBezTo>
                  <a:cubicBezTo>
                    <a:pt x="108" y="264"/>
                    <a:pt x="108" y="263"/>
                    <a:pt x="108" y="262"/>
                  </a:cubicBezTo>
                  <a:cubicBezTo>
                    <a:pt x="109" y="256"/>
                    <a:pt x="111" y="249"/>
                    <a:pt x="113" y="242"/>
                  </a:cubicBezTo>
                  <a:cubicBezTo>
                    <a:pt x="116" y="222"/>
                    <a:pt x="122" y="207"/>
                    <a:pt x="128" y="188"/>
                  </a:cubicBezTo>
                  <a:cubicBezTo>
                    <a:pt x="129" y="186"/>
                    <a:pt x="130" y="184"/>
                    <a:pt x="130" y="182"/>
                  </a:cubicBezTo>
                  <a:cubicBezTo>
                    <a:pt x="130" y="182"/>
                    <a:pt x="131" y="181"/>
                    <a:pt x="131" y="180"/>
                  </a:cubicBezTo>
                  <a:cubicBezTo>
                    <a:pt x="131" y="179"/>
                    <a:pt x="132" y="178"/>
                    <a:pt x="132" y="177"/>
                  </a:cubicBezTo>
                  <a:cubicBezTo>
                    <a:pt x="132" y="176"/>
                    <a:pt x="133" y="175"/>
                    <a:pt x="133" y="175"/>
                  </a:cubicBezTo>
                  <a:cubicBezTo>
                    <a:pt x="133" y="174"/>
                    <a:pt x="134" y="172"/>
                    <a:pt x="134" y="171"/>
                  </a:cubicBezTo>
                  <a:cubicBezTo>
                    <a:pt x="134" y="171"/>
                    <a:pt x="135" y="170"/>
                    <a:pt x="135" y="169"/>
                  </a:cubicBezTo>
                  <a:cubicBezTo>
                    <a:pt x="135" y="168"/>
                    <a:pt x="136" y="167"/>
                    <a:pt x="136" y="166"/>
                  </a:cubicBezTo>
                  <a:cubicBezTo>
                    <a:pt x="136" y="166"/>
                    <a:pt x="137" y="165"/>
                    <a:pt x="137" y="164"/>
                  </a:cubicBezTo>
                  <a:cubicBezTo>
                    <a:pt x="137" y="163"/>
                    <a:pt x="138" y="162"/>
                    <a:pt x="138" y="162"/>
                  </a:cubicBezTo>
                  <a:cubicBezTo>
                    <a:pt x="138" y="161"/>
                    <a:pt x="139" y="160"/>
                    <a:pt x="139" y="159"/>
                  </a:cubicBezTo>
                  <a:cubicBezTo>
                    <a:pt x="139" y="159"/>
                    <a:pt x="140" y="158"/>
                    <a:pt x="140" y="157"/>
                  </a:cubicBezTo>
                  <a:cubicBezTo>
                    <a:pt x="141" y="156"/>
                    <a:pt x="141" y="156"/>
                    <a:pt x="141" y="155"/>
                  </a:cubicBezTo>
                  <a:cubicBezTo>
                    <a:pt x="142" y="154"/>
                    <a:pt x="142" y="153"/>
                    <a:pt x="142" y="153"/>
                  </a:cubicBezTo>
                  <a:cubicBezTo>
                    <a:pt x="143" y="152"/>
                    <a:pt x="143" y="151"/>
                    <a:pt x="143" y="151"/>
                  </a:cubicBezTo>
                  <a:cubicBezTo>
                    <a:pt x="144" y="150"/>
                    <a:pt x="144" y="149"/>
                    <a:pt x="145" y="148"/>
                  </a:cubicBezTo>
                  <a:cubicBezTo>
                    <a:pt x="145" y="148"/>
                    <a:pt x="145" y="147"/>
                    <a:pt x="146" y="146"/>
                  </a:cubicBezTo>
                  <a:cubicBezTo>
                    <a:pt x="146" y="146"/>
                    <a:pt x="147" y="145"/>
                    <a:pt x="147" y="144"/>
                  </a:cubicBezTo>
                  <a:cubicBezTo>
                    <a:pt x="147" y="144"/>
                    <a:pt x="148" y="143"/>
                    <a:pt x="148" y="143"/>
                  </a:cubicBezTo>
                  <a:cubicBezTo>
                    <a:pt x="148" y="142"/>
                    <a:pt x="149" y="141"/>
                    <a:pt x="149" y="141"/>
                  </a:cubicBezTo>
                  <a:cubicBezTo>
                    <a:pt x="150" y="140"/>
                    <a:pt x="150" y="139"/>
                    <a:pt x="150" y="139"/>
                  </a:cubicBezTo>
                  <a:cubicBezTo>
                    <a:pt x="151" y="138"/>
                    <a:pt x="151" y="138"/>
                    <a:pt x="152" y="137"/>
                  </a:cubicBezTo>
                  <a:cubicBezTo>
                    <a:pt x="152" y="136"/>
                    <a:pt x="152" y="136"/>
                    <a:pt x="153" y="135"/>
                  </a:cubicBezTo>
                  <a:cubicBezTo>
                    <a:pt x="153" y="135"/>
                    <a:pt x="154" y="134"/>
                    <a:pt x="154" y="134"/>
                  </a:cubicBezTo>
                  <a:cubicBezTo>
                    <a:pt x="155" y="133"/>
                    <a:pt x="155" y="133"/>
                    <a:pt x="155" y="132"/>
                  </a:cubicBezTo>
                  <a:cubicBezTo>
                    <a:pt x="156" y="131"/>
                    <a:pt x="156" y="131"/>
                    <a:pt x="157" y="130"/>
                  </a:cubicBezTo>
                  <a:cubicBezTo>
                    <a:pt x="157" y="130"/>
                    <a:pt x="157" y="129"/>
                    <a:pt x="158" y="129"/>
                  </a:cubicBezTo>
                  <a:cubicBezTo>
                    <a:pt x="158" y="128"/>
                    <a:pt x="159" y="128"/>
                    <a:pt x="159" y="127"/>
                  </a:cubicBezTo>
                  <a:cubicBezTo>
                    <a:pt x="160" y="127"/>
                    <a:pt x="160" y="126"/>
                    <a:pt x="160" y="126"/>
                  </a:cubicBezTo>
                  <a:cubicBezTo>
                    <a:pt x="161" y="125"/>
                    <a:pt x="161" y="125"/>
                    <a:pt x="162" y="124"/>
                  </a:cubicBezTo>
                  <a:cubicBezTo>
                    <a:pt x="162" y="124"/>
                    <a:pt x="163" y="124"/>
                    <a:pt x="163" y="123"/>
                  </a:cubicBezTo>
                  <a:cubicBezTo>
                    <a:pt x="163" y="123"/>
                    <a:pt x="164" y="122"/>
                    <a:pt x="164" y="122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206" y="81"/>
                    <a:pt x="261" y="101"/>
                    <a:pt x="298" y="99"/>
                  </a:cubicBezTo>
                  <a:cubicBezTo>
                    <a:pt x="310" y="96"/>
                    <a:pt x="312" y="63"/>
                    <a:pt x="302" y="60"/>
                  </a:cubicBezTo>
                  <a:cubicBezTo>
                    <a:pt x="302" y="60"/>
                    <a:pt x="291" y="57"/>
                    <a:pt x="252" y="55"/>
                  </a:cubicBezTo>
                  <a:cubicBezTo>
                    <a:pt x="252" y="55"/>
                    <a:pt x="279" y="51"/>
                    <a:pt x="302" y="49"/>
                  </a:cubicBezTo>
                  <a:cubicBezTo>
                    <a:pt x="314" y="47"/>
                    <a:pt x="315" y="10"/>
                    <a:pt x="303" y="6"/>
                  </a:cubicBezTo>
                  <a:cubicBezTo>
                    <a:pt x="255" y="6"/>
                    <a:pt x="183" y="0"/>
                    <a:pt x="133" y="4"/>
                  </a:cubicBezTo>
                  <a:cubicBezTo>
                    <a:pt x="116" y="5"/>
                    <a:pt x="102" y="6"/>
                    <a:pt x="90" y="6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7"/>
                    <a:pt x="90" y="6"/>
                    <a:pt x="89" y="6"/>
                  </a:cubicBezTo>
                  <a:cubicBezTo>
                    <a:pt x="75" y="6"/>
                    <a:pt x="65" y="4"/>
                    <a:pt x="57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37" y="10"/>
                    <a:pt x="18" y="39"/>
                    <a:pt x="32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9" y="107"/>
                    <a:pt x="41" y="113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6" y="137"/>
                    <a:pt x="31" y="150"/>
                    <a:pt x="24" y="167"/>
                  </a:cubicBezTo>
                  <a:cubicBezTo>
                    <a:pt x="7" y="210"/>
                    <a:pt x="0" y="257"/>
                    <a:pt x="2" y="297"/>
                  </a:cubicBezTo>
                  <a:cubicBezTo>
                    <a:pt x="0" y="334"/>
                    <a:pt x="111" y="322"/>
                    <a:pt x="113" y="294"/>
                  </a:cubicBezTo>
                  <a:cubicBezTo>
                    <a:pt x="113" y="293"/>
                    <a:pt x="113" y="292"/>
                    <a:pt x="113" y="291"/>
                  </a:cubicBezTo>
                  <a:cubicBezTo>
                    <a:pt x="110" y="285"/>
                    <a:pt x="108" y="279"/>
                    <a:pt x="108" y="272"/>
                  </a:cubicBezTo>
                  <a:close/>
                </a:path>
              </a:pathLst>
            </a:custGeom>
            <a:solidFill>
              <a:srgbClr val="AFC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99" name="Freeform 493"/>
            <p:cNvSpPr>
              <a:spLocks/>
            </p:cNvSpPr>
            <p:nvPr/>
          </p:nvSpPr>
          <p:spPr bwMode="auto">
            <a:xfrm>
              <a:off x="3895" y="1803"/>
              <a:ext cx="103" cy="381"/>
            </a:xfrm>
            <a:custGeom>
              <a:avLst/>
              <a:gdLst>
                <a:gd name="T0" fmla="*/ 588 w 41"/>
                <a:gd name="T1" fmla="*/ 56 h 143"/>
                <a:gd name="T2" fmla="*/ 588 w 41"/>
                <a:gd name="T3" fmla="*/ 136 h 143"/>
                <a:gd name="T4" fmla="*/ 568 w 41"/>
                <a:gd name="T5" fmla="*/ 341 h 143"/>
                <a:gd name="T6" fmla="*/ 568 w 41"/>
                <a:gd name="T7" fmla="*/ 362 h 143"/>
                <a:gd name="T8" fmla="*/ 568 w 41"/>
                <a:gd name="T9" fmla="*/ 362 h 143"/>
                <a:gd name="T10" fmla="*/ 600 w 41"/>
                <a:gd name="T11" fmla="*/ 362 h 143"/>
                <a:gd name="T12" fmla="*/ 600 w 41"/>
                <a:gd name="T13" fmla="*/ 320 h 143"/>
                <a:gd name="T14" fmla="*/ 600 w 41"/>
                <a:gd name="T15" fmla="*/ 320 h 143"/>
                <a:gd name="T16" fmla="*/ 568 w 41"/>
                <a:gd name="T17" fmla="*/ 341 h 143"/>
                <a:gd name="T18" fmla="*/ 347 w 41"/>
                <a:gd name="T19" fmla="*/ 1079 h 143"/>
                <a:gd name="T20" fmla="*/ 0 w 41"/>
                <a:gd name="T21" fmla="*/ 2670 h 143"/>
                <a:gd name="T22" fmla="*/ 33 w 41"/>
                <a:gd name="T23" fmla="*/ 2704 h 143"/>
                <a:gd name="T24" fmla="*/ 63 w 41"/>
                <a:gd name="T25" fmla="*/ 2670 h 143"/>
                <a:gd name="T26" fmla="*/ 409 w 41"/>
                <a:gd name="T27" fmla="*/ 1114 h 143"/>
                <a:gd name="T28" fmla="*/ 631 w 41"/>
                <a:gd name="T29" fmla="*/ 362 h 143"/>
                <a:gd name="T30" fmla="*/ 600 w 41"/>
                <a:gd name="T31" fmla="*/ 362 h 143"/>
                <a:gd name="T32" fmla="*/ 600 w 41"/>
                <a:gd name="T33" fmla="*/ 397 h 143"/>
                <a:gd name="T34" fmla="*/ 600 w 41"/>
                <a:gd name="T35" fmla="*/ 397 h 143"/>
                <a:gd name="T36" fmla="*/ 618 w 41"/>
                <a:gd name="T37" fmla="*/ 376 h 143"/>
                <a:gd name="T38" fmla="*/ 631 w 41"/>
                <a:gd name="T39" fmla="*/ 341 h 143"/>
                <a:gd name="T40" fmla="*/ 631 w 41"/>
                <a:gd name="T41" fmla="*/ 341 h 143"/>
                <a:gd name="T42" fmla="*/ 600 w 41"/>
                <a:gd name="T43" fmla="*/ 362 h 143"/>
                <a:gd name="T44" fmla="*/ 631 w 41"/>
                <a:gd name="T45" fmla="*/ 362 h 143"/>
                <a:gd name="T46" fmla="*/ 651 w 41"/>
                <a:gd name="T47" fmla="*/ 136 h 143"/>
                <a:gd name="T48" fmla="*/ 631 w 41"/>
                <a:gd name="T49" fmla="*/ 35 h 143"/>
                <a:gd name="T50" fmla="*/ 600 w 41"/>
                <a:gd name="T51" fmla="*/ 0 h 143"/>
                <a:gd name="T52" fmla="*/ 588 w 41"/>
                <a:gd name="T53" fmla="*/ 56 h 14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1" h="143">
                  <a:moveTo>
                    <a:pt x="37" y="3"/>
                  </a:moveTo>
                  <a:cubicBezTo>
                    <a:pt x="37" y="4"/>
                    <a:pt x="37" y="5"/>
                    <a:pt x="37" y="7"/>
                  </a:cubicBezTo>
                  <a:cubicBezTo>
                    <a:pt x="37" y="10"/>
                    <a:pt x="37" y="14"/>
                    <a:pt x="36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6" y="17"/>
                    <a:pt x="36" y="18"/>
                  </a:cubicBezTo>
                  <a:cubicBezTo>
                    <a:pt x="34" y="27"/>
                    <a:pt x="29" y="40"/>
                    <a:pt x="22" y="57"/>
                  </a:cubicBezTo>
                  <a:cubicBezTo>
                    <a:pt x="12" y="82"/>
                    <a:pt x="4" y="112"/>
                    <a:pt x="0" y="141"/>
                  </a:cubicBezTo>
                  <a:cubicBezTo>
                    <a:pt x="0" y="142"/>
                    <a:pt x="1" y="143"/>
                    <a:pt x="2" y="143"/>
                  </a:cubicBezTo>
                  <a:cubicBezTo>
                    <a:pt x="3" y="143"/>
                    <a:pt x="4" y="142"/>
                    <a:pt x="4" y="141"/>
                  </a:cubicBezTo>
                  <a:cubicBezTo>
                    <a:pt x="8" y="113"/>
                    <a:pt x="16" y="83"/>
                    <a:pt x="26" y="59"/>
                  </a:cubicBezTo>
                  <a:cubicBezTo>
                    <a:pt x="33" y="41"/>
                    <a:pt x="37" y="29"/>
                    <a:pt x="40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9" y="21"/>
                    <a:pt x="39" y="20"/>
                  </a:cubicBezTo>
                  <a:cubicBezTo>
                    <a:pt x="40" y="20"/>
                    <a:pt x="40" y="19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1" y="14"/>
                    <a:pt x="41" y="11"/>
                    <a:pt x="41" y="7"/>
                  </a:cubicBezTo>
                  <a:cubicBezTo>
                    <a:pt x="41" y="5"/>
                    <a:pt x="41" y="3"/>
                    <a:pt x="40" y="2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7" y="0"/>
                    <a:pt x="36" y="2"/>
                    <a:pt x="3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00" name="Freeform 494"/>
            <p:cNvSpPr>
              <a:spLocks/>
            </p:cNvSpPr>
            <p:nvPr/>
          </p:nvSpPr>
          <p:spPr bwMode="auto">
            <a:xfrm>
              <a:off x="4215" y="1232"/>
              <a:ext cx="190" cy="277"/>
            </a:xfrm>
            <a:custGeom>
              <a:avLst/>
              <a:gdLst>
                <a:gd name="T0" fmla="*/ 1175 w 76"/>
                <a:gd name="T1" fmla="*/ 1907 h 104"/>
                <a:gd name="T2" fmla="*/ 50 w 76"/>
                <a:gd name="T3" fmla="*/ 21 h 104"/>
                <a:gd name="T4" fmla="*/ 0 w 76"/>
                <a:gd name="T5" fmla="*/ 21 h 104"/>
                <a:gd name="T6" fmla="*/ 20 w 76"/>
                <a:gd name="T7" fmla="*/ 77 h 104"/>
                <a:gd name="T8" fmla="*/ 1113 w 76"/>
                <a:gd name="T9" fmla="*/ 1928 h 104"/>
                <a:gd name="T10" fmla="*/ 1158 w 76"/>
                <a:gd name="T11" fmla="*/ 1944 h 104"/>
                <a:gd name="T12" fmla="*/ 1175 w 76"/>
                <a:gd name="T13" fmla="*/ 1907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104">
                  <a:moveTo>
                    <a:pt x="75" y="101"/>
                  </a:moveTo>
                  <a:cubicBezTo>
                    <a:pt x="60" y="61"/>
                    <a:pt x="37" y="26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34" y="29"/>
                    <a:pt x="56" y="63"/>
                    <a:pt x="71" y="102"/>
                  </a:cubicBezTo>
                  <a:cubicBezTo>
                    <a:pt x="72" y="103"/>
                    <a:pt x="73" y="104"/>
                    <a:pt x="74" y="103"/>
                  </a:cubicBezTo>
                  <a:cubicBezTo>
                    <a:pt x="75" y="103"/>
                    <a:pt x="76" y="102"/>
                    <a:pt x="75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01" name="Freeform 495"/>
            <p:cNvSpPr>
              <a:spLocks/>
            </p:cNvSpPr>
            <p:nvPr/>
          </p:nvSpPr>
          <p:spPr bwMode="auto">
            <a:xfrm>
              <a:off x="3335" y="3117"/>
              <a:ext cx="60" cy="539"/>
            </a:xfrm>
            <a:custGeom>
              <a:avLst/>
              <a:gdLst>
                <a:gd name="T0" fmla="*/ 0 w 24"/>
                <a:gd name="T1" fmla="*/ 35 h 202"/>
                <a:gd name="T2" fmla="*/ 113 w 24"/>
                <a:gd name="T3" fmla="*/ 990 h 202"/>
                <a:gd name="T4" fmla="*/ 113 w 24"/>
                <a:gd name="T5" fmla="*/ 1062 h 202"/>
                <a:gd name="T6" fmla="*/ 188 w 24"/>
                <a:gd name="T7" fmla="*/ 3610 h 202"/>
                <a:gd name="T8" fmla="*/ 220 w 24"/>
                <a:gd name="T9" fmla="*/ 3645 h 202"/>
                <a:gd name="T10" fmla="*/ 220 w 24"/>
                <a:gd name="T11" fmla="*/ 3645 h 202"/>
                <a:gd name="T12" fmla="*/ 220 w 24"/>
                <a:gd name="T13" fmla="*/ 3610 h 202"/>
                <a:gd name="T14" fmla="*/ 188 w 24"/>
                <a:gd name="T15" fmla="*/ 3589 h 202"/>
                <a:gd name="T16" fmla="*/ 188 w 24"/>
                <a:gd name="T17" fmla="*/ 3610 h 202"/>
                <a:gd name="T18" fmla="*/ 188 w 24"/>
                <a:gd name="T19" fmla="*/ 3632 h 202"/>
                <a:gd name="T20" fmla="*/ 238 w 24"/>
                <a:gd name="T21" fmla="*/ 3725 h 202"/>
                <a:gd name="T22" fmla="*/ 333 w 24"/>
                <a:gd name="T23" fmla="*/ 3816 h 202"/>
                <a:gd name="T24" fmla="*/ 375 w 24"/>
                <a:gd name="T25" fmla="*/ 3816 h 202"/>
                <a:gd name="T26" fmla="*/ 363 w 24"/>
                <a:gd name="T27" fmla="*/ 3760 h 202"/>
                <a:gd name="T28" fmla="*/ 283 w 24"/>
                <a:gd name="T29" fmla="*/ 3688 h 202"/>
                <a:gd name="T30" fmla="*/ 250 w 24"/>
                <a:gd name="T31" fmla="*/ 3632 h 202"/>
                <a:gd name="T32" fmla="*/ 220 w 24"/>
                <a:gd name="T33" fmla="*/ 3632 h 202"/>
                <a:gd name="T34" fmla="*/ 250 w 24"/>
                <a:gd name="T35" fmla="*/ 3632 h 202"/>
                <a:gd name="T36" fmla="*/ 250 w 24"/>
                <a:gd name="T37" fmla="*/ 3610 h 202"/>
                <a:gd name="T38" fmla="*/ 250 w 24"/>
                <a:gd name="T39" fmla="*/ 3573 h 202"/>
                <a:gd name="T40" fmla="*/ 220 w 24"/>
                <a:gd name="T41" fmla="*/ 3573 h 202"/>
                <a:gd name="T42" fmla="*/ 220 w 24"/>
                <a:gd name="T43" fmla="*/ 3573 h 202"/>
                <a:gd name="T44" fmla="*/ 220 w 24"/>
                <a:gd name="T45" fmla="*/ 3610 h 202"/>
                <a:gd name="T46" fmla="*/ 250 w 24"/>
                <a:gd name="T47" fmla="*/ 3610 h 202"/>
                <a:gd name="T48" fmla="*/ 175 w 24"/>
                <a:gd name="T49" fmla="*/ 1062 h 202"/>
                <a:gd name="T50" fmla="*/ 175 w 24"/>
                <a:gd name="T51" fmla="*/ 990 h 202"/>
                <a:gd name="T52" fmla="*/ 63 w 24"/>
                <a:gd name="T53" fmla="*/ 21 h 202"/>
                <a:gd name="T54" fmla="*/ 33 w 24"/>
                <a:gd name="T55" fmla="*/ 0 h 202"/>
                <a:gd name="T56" fmla="*/ 0 w 24"/>
                <a:gd name="T57" fmla="*/ 35 h 2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" h="202">
                  <a:moveTo>
                    <a:pt x="0" y="2"/>
                  </a:moveTo>
                  <a:cubicBezTo>
                    <a:pt x="4" y="20"/>
                    <a:pt x="7" y="38"/>
                    <a:pt x="7" y="52"/>
                  </a:cubicBezTo>
                  <a:cubicBezTo>
                    <a:pt x="7" y="53"/>
                    <a:pt x="7" y="55"/>
                    <a:pt x="7" y="56"/>
                  </a:cubicBezTo>
                  <a:cubicBezTo>
                    <a:pt x="7" y="118"/>
                    <a:pt x="11" y="150"/>
                    <a:pt x="12" y="190"/>
                  </a:cubicBezTo>
                  <a:cubicBezTo>
                    <a:pt x="12" y="191"/>
                    <a:pt x="13" y="192"/>
                    <a:pt x="14" y="192"/>
                  </a:cubicBezTo>
                  <a:cubicBezTo>
                    <a:pt x="14" y="192"/>
                    <a:pt x="14" y="192"/>
                    <a:pt x="14" y="192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12" y="191"/>
                    <a:pt x="12" y="191"/>
                    <a:pt x="12" y="191"/>
                  </a:cubicBezTo>
                  <a:cubicBezTo>
                    <a:pt x="12" y="193"/>
                    <a:pt x="13" y="195"/>
                    <a:pt x="15" y="196"/>
                  </a:cubicBezTo>
                  <a:cubicBezTo>
                    <a:pt x="16" y="198"/>
                    <a:pt x="18" y="200"/>
                    <a:pt x="21" y="201"/>
                  </a:cubicBezTo>
                  <a:cubicBezTo>
                    <a:pt x="22" y="202"/>
                    <a:pt x="23" y="202"/>
                    <a:pt x="24" y="201"/>
                  </a:cubicBezTo>
                  <a:cubicBezTo>
                    <a:pt x="24" y="200"/>
                    <a:pt x="24" y="199"/>
                    <a:pt x="23" y="198"/>
                  </a:cubicBezTo>
                  <a:cubicBezTo>
                    <a:pt x="21" y="196"/>
                    <a:pt x="19" y="195"/>
                    <a:pt x="18" y="194"/>
                  </a:cubicBezTo>
                  <a:cubicBezTo>
                    <a:pt x="17" y="192"/>
                    <a:pt x="16" y="191"/>
                    <a:pt x="16" y="191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6" y="191"/>
                    <a:pt x="16" y="191"/>
                    <a:pt x="16" y="191"/>
                  </a:cubicBezTo>
                  <a:cubicBezTo>
                    <a:pt x="16" y="190"/>
                    <a:pt x="16" y="190"/>
                    <a:pt x="16" y="190"/>
                  </a:cubicBezTo>
                  <a:cubicBezTo>
                    <a:pt x="17" y="189"/>
                    <a:pt x="16" y="189"/>
                    <a:pt x="16" y="188"/>
                  </a:cubicBezTo>
                  <a:cubicBezTo>
                    <a:pt x="16" y="188"/>
                    <a:pt x="15" y="188"/>
                    <a:pt x="14" y="188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16" y="190"/>
                    <a:pt x="16" y="190"/>
                    <a:pt x="16" y="190"/>
                  </a:cubicBezTo>
                  <a:cubicBezTo>
                    <a:pt x="15" y="150"/>
                    <a:pt x="11" y="117"/>
                    <a:pt x="11" y="56"/>
                  </a:cubicBezTo>
                  <a:cubicBezTo>
                    <a:pt x="11" y="55"/>
                    <a:pt x="11" y="53"/>
                    <a:pt x="11" y="52"/>
                  </a:cubicBezTo>
                  <a:cubicBezTo>
                    <a:pt x="11" y="37"/>
                    <a:pt x="8" y="20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02" name="Freeform 496"/>
            <p:cNvSpPr>
              <a:spLocks/>
            </p:cNvSpPr>
            <p:nvPr/>
          </p:nvSpPr>
          <p:spPr bwMode="auto">
            <a:xfrm>
              <a:off x="4078" y="1168"/>
              <a:ext cx="22" cy="16"/>
            </a:xfrm>
            <a:custGeom>
              <a:avLst/>
              <a:gdLst>
                <a:gd name="T0" fmla="*/ 0 w 9"/>
                <a:gd name="T1" fmla="*/ 115 h 6"/>
                <a:gd name="T2" fmla="*/ 132 w 9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cubicBezTo>
                    <a:pt x="2" y="6"/>
                    <a:pt x="5" y="3"/>
                    <a:pt x="9" y="0"/>
                  </a:cubicBezTo>
                </a:path>
              </a:pathLst>
            </a:custGeom>
            <a:solidFill>
              <a:srgbClr val="FAF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03" name="Freeform 497"/>
            <p:cNvSpPr>
              <a:spLocks noEditPoints="1"/>
            </p:cNvSpPr>
            <p:nvPr/>
          </p:nvSpPr>
          <p:spPr bwMode="auto">
            <a:xfrm>
              <a:off x="3628" y="1232"/>
              <a:ext cx="782" cy="1061"/>
            </a:xfrm>
            <a:custGeom>
              <a:avLst/>
              <a:gdLst>
                <a:gd name="T0" fmla="*/ 4869 w 313"/>
                <a:gd name="T1" fmla="*/ 2026 h 398"/>
                <a:gd name="T2" fmla="*/ 3683 w 313"/>
                <a:gd name="T3" fmla="*/ 0 h 398"/>
                <a:gd name="T4" fmla="*/ 3653 w 313"/>
                <a:gd name="T5" fmla="*/ 77 h 398"/>
                <a:gd name="T6" fmla="*/ 4807 w 313"/>
                <a:gd name="T7" fmla="*/ 2047 h 398"/>
                <a:gd name="T8" fmla="*/ 4869 w 313"/>
                <a:gd name="T9" fmla="*/ 2026 h 398"/>
                <a:gd name="T10" fmla="*/ 2966 w 313"/>
                <a:gd name="T11" fmla="*/ 2082 h 398"/>
                <a:gd name="T12" fmla="*/ 3603 w 313"/>
                <a:gd name="T13" fmla="*/ 2047 h 398"/>
                <a:gd name="T14" fmla="*/ 4257 w 313"/>
                <a:gd name="T15" fmla="*/ 2026 h 398"/>
                <a:gd name="T16" fmla="*/ 4837 w 313"/>
                <a:gd name="T17" fmla="*/ 2026 h 398"/>
                <a:gd name="T18" fmla="*/ 4882 w 313"/>
                <a:gd name="T19" fmla="*/ 2026 h 398"/>
                <a:gd name="T20" fmla="*/ 4869 w 313"/>
                <a:gd name="T21" fmla="*/ 1989 h 398"/>
                <a:gd name="T22" fmla="*/ 4849 w 313"/>
                <a:gd name="T23" fmla="*/ 1898 h 398"/>
                <a:gd name="T24" fmla="*/ 4787 w 313"/>
                <a:gd name="T25" fmla="*/ 1911 h 398"/>
                <a:gd name="T26" fmla="*/ 4819 w 313"/>
                <a:gd name="T27" fmla="*/ 2010 h 398"/>
                <a:gd name="T28" fmla="*/ 4849 w 313"/>
                <a:gd name="T29" fmla="*/ 1989 h 398"/>
                <a:gd name="T30" fmla="*/ 4849 w 313"/>
                <a:gd name="T31" fmla="*/ 1954 h 398"/>
                <a:gd name="T32" fmla="*/ 4257 w 313"/>
                <a:gd name="T33" fmla="*/ 1954 h 398"/>
                <a:gd name="T34" fmla="*/ 3590 w 313"/>
                <a:gd name="T35" fmla="*/ 1967 h 398"/>
                <a:gd name="T36" fmla="*/ 2966 w 313"/>
                <a:gd name="T37" fmla="*/ 2010 h 398"/>
                <a:gd name="T38" fmla="*/ 2966 w 313"/>
                <a:gd name="T39" fmla="*/ 2082 h 398"/>
                <a:gd name="T40" fmla="*/ 0 w 313"/>
                <a:gd name="T41" fmla="*/ 2764 h 398"/>
                <a:gd name="T42" fmla="*/ 0 w 313"/>
                <a:gd name="T43" fmla="*/ 2807 h 398"/>
                <a:gd name="T44" fmla="*/ 30 w 313"/>
                <a:gd name="T45" fmla="*/ 3162 h 398"/>
                <a:gd name="T46" fmla="*/ 62 w 313"/>
                <a:gd name="T47" fmla="*/ 3524 h 398"/>
                <a:gd name="T48" fmla="*/ 62 w 313"/>
                <a:gd name="T49" fmla="*/ 3937 h 398"/>
                <a:gd name="T50" fmla="*/ 217 w 313"/>
                <a:gd name="T51" fmla="*/ 5721 h 398"/>
                <a:gd name="T52" fmla="*/ 250 w 313"/>
                <a:gd name="T53" fmla="*/ 5721 h 398"/>
                <a:gd name="T54" fmla="*/ 217 w 313"/>
                <a:gd name="T55" fmla="*/ 5721 h 398"/>
                <a:gd name="T56" fmla="*/ 217 w 313"/>
                <a:gd name="T57" fmla="*/ 5742 h 398"/>
                <a:gd name="T58" fmla="*/ 217 w 313"/>
                <a:gd name="T59" fmla="*/ 5742 h 398"/>
                <a:gd name="T60" fmla="*/ 217 w 313"/>
                <a:gd name="T61" fmla="*/ 5756 h 398"/>
                <a:gd name="T62" fmla="*/ 625 w 313"/>
                <a:gd name="T63" fmla="*/ 6497 h 398"/>
                <a:gd name="T64" fmla="*/ 667 w 313"/>
                <a:gd name="T65" fmla="*/ 6630 h 398"/>
                <a:gd name="T66" fmla="*/ 687 w 313"/>
                <a:gd name="T67" fmla="*/ 6822 h 398"/>
                <a:gd name="T68" fmla="*/ 625 w 313"/>
                <a:gd name="T69" fmla="*/ 7518 h 398"/>
                <a:gd name="T70" fmla="*/ 687 w 313"/>
                <a:gd name="T71" fmla="*/ 7539 h 398"/>
                <a:gd name="T72" fmla="*/ 750 w 313"/>
                <a:gd name="T73" fmla="*/ 6822 h 398"/>
                <a:gd name="T74" fmla="*/ 730 w 313"/>
                <a:gd name="T75" fmla="*/ 6609 h 398"/>
                <a:gd name="T76" fmla="*/ 667 w 313"/>
                <a:gd name="T77" fmla="*/ 6438 h 398"/>
                <a:gd name="T78" fmla="*/ 262 w 313"/>
                <a:gd name="T79" fmla="*/ 5721 h 398"/>
                <a:gd name="T80" fmla="*/ 250 w 313"/>
                <a:gd name="T81" fmla="*/ 5742 h 398"/>
                <a:gd name="T82" fmla="*/ 280 w 313"/>
                <a:gd name="T83" fmla="*/ 5721 h 398"/>
                <a:gd name="T84" fmla="*/ 280 w 313"/>
                <a:gd name="T85" fmla="*/ 5721 h 398"/>
                <a:gd name="T86" fmla="*/ 280 w 313"/>
                <a:gd name="T87" fmla="*/ 5721 h 398"/>
                <a:gd name="T88" fmla="*/ 280 w 313"/>
                <a:gd name="T89" fmla="*/ 5721 h 398"/>
                <a:gd name="T90" fmla="*/ 125 w 313"/>
                <a:gd name="T91" fmla="*/ 3937 h 398"/>
                <a:gd name="T92" fmla="*/ 125 w 313"/>
                <a:gd name="T93" fmla="*/ 3524 h 398"/>
                <a:gd name="T94" fmla="*/ 92 w 313"/>
                <a:gd name="T95" fmla="*/ 3148 h 398"/>
                <a:gd name="T96" fmla="*/ 62 w 313"/>
                <a:gd name="T97" fmla="*/ 2807 h 398"/>
                <a:gd name="T98" fmla="*/ 62 w 313"/>
                <a:gd name="T99" fmla="*/ 2764 h 398"/>
                <a:gd name="T100" fmla="*/ 0 w 313"/>
                <a:gd name="T101" fmla="*/ 2764 h 3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3" h="398">
                  <a:moveTo>
                    <a:pt x="312" y="107"/>
                  </a:moveTo>
                  <a:cubicBezTo>
                    <a:pt x="299" y="63"/>
                    <a:pt x="276" y="21"/>
                    <a:pt x="236" y="0"/>
                  </a:cubicBezTo>
                  <a:cubicBezTo>
                    <a:pt x="234" y="4"/>
                    <a:pt x="234" y="4"/>
                    <a:pt x="234" y="4"/>
                  </a:cubicBezTo>
                  <a:cubicBezTo>
                    <a:pt x="273" y="24"/>
                    <a:pt x="296" y="65"/>
                    <a:pt x="308" y="108"/>
                  </a:cubicBezTo>
                  <a:cubicBezTo>
                    <a:pt x="312" y="107"/>
                    <a:pt x="312" y="107"/>
                    <a:pt x="312" y="107"/>
                  </a:cubicBezTo>
                  <a:moveTo>
                    <a:pt x="190" y="110"/>
                  </a:moveTo>
                  <a:cubicBezTo>
                    <a:pt x="201" y="110"/>
                    <a:pt x="215" y="109"/>
                    <a:pt x="231" y="108"/>
                  </a:cubicBezTo>
                  <a:cubicBezTo>
                    <a:pt x="244" y="107"/>
                    <a:pt x="258" y="107"/>
                    <a:pt x="273" y="107"/>
                  </a:cubicBezTo>
                  <a:cubicBezTo>
                    <a:pt x="285" y="107"/>
                    <a:pt x="298" y="107"/>
                    <a:pt x="310" y="107"/>
                  </a:cubicBezTo>
                  <a:cubicBezTo>
                    <a:pt x="313" y="107"/>
                    <a:pt x="313" y="107"/>
                    <a:pt x="313" y="107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2" y="103"/>
                    <a:pt x="312" y="102"/>
                    <a:pt x="311" y="100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8" y="103"/>
                    <a:pt x="308" y="104"/>
                    <a:pt x="309" y="106"/>
                  </a:cubicBezTo>
                  <a:cubicBezTo>
                    <a:pt x="311" y="105"/>
                    <a:pt x="311" y="105"/>
                    <a:pt x="311" y="105"/>
                  </a:cubicBezTo>
                  <a:cubicBezTo>
                    <a:pt x="311" y="103"/>
                    <a:pt x="311" y="103"/>
                    <a:pt x="311" y="103"/>
                  </a:cubicBezTo>
                  <a:cubicBezTo>
                    <a:pt x="298" y="103"/>
                    <a:pt x="286" y="103"/>
                    <a:pt x="273" y="103"/>
                  </a:cubicBezTo>
                  <a:cubicBezTo>
                    <a:pt x="258" y="103"/>
                    <a:pt x="243" y="103"/>
                    <a:pt x="230" y="104"/>
                  </a:cubicBezTo>
                  <a:cubicBezTo>
                    <a:pt x="214" y="105"/>
                    <a:pt x="201" y="106"/>
                    <a:pt x="190" y="106"/>
                  </a:cubicBezTo>
                  <a:cubicBezTo>
                    <a:pt x="190" y="110"/>
                    <a:pt x="190" y="110"/>
                    <a:pt x="190" y="110"/>
                  </a:cubicBezTo>
                  <a:moveTo>
                    <a:pt x="0" y="146"/>
                  </a:moveTo>
                  <a:cubicBezTo>
                    <a:pt x="0" y="147"/>
                    <a:pt x="0" y="147"/>
                    <a:pt x="0" y="148"/>
                  </a:cubicBezTo>
                  <a:cubicBezTo>
                    <a:pt x="0" y="152"/>
                    <a:pt x="1" y="160"/>
                    <a:pt x="2" y="167"/>
                  </a:cubicBezTo>
                  <a:cubicBezTo>
                    <a:pt x="3" y="174"/>
                    <a:pt x="4" y="181"/>
                    <a:pt x="4" y="186"/>
                  </a:cubicBezTo>
                  <a:cubicBezTo>
                    <a:pt x="4" y="192"/>
                    <a:pt x="4" y="200"/>
                    <a:pt x="4" y="208"/>
                  </a:cubicBezTo>
                  <a:cubicBezTo>
                    <a:pt x="4" y="233"/>
                    <a:pt x="5" y="266"/>
                    <a:pt x="14" y="302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4" y="302"/>
                    <a:pt x="14" y="302"/>
                    <a:pt x="14" y="302"/>
                  </a:cubicBezTo>
                  <a:cubicBezTo>
                    <a:pt x="14" y="303"/>
                    <a:pt x="14" y="303"/>
                    <a:pt x="14" y="303"/>
                  </a:cubicBezTo>
                  <a:cubicBezTo>
                    <a:pt x="14" y="303"/>
                    <a:pt x="14" y="303"/>
                    <a:pt x="14" y="303"/>
                  </a:cubicBezTo>
                  <a:cubicBezTo>
                    <a:pt x="14" y="304"/>
                    <a:pt x="14" y="304"/>
                    <a:pt x="14" y="304"/>
                  </a:cubicBezTo>
                  <a:cubicBezTo>
                    <a:pt x="22" y="317"/>
                    <a:pt x="28" y="327"/>
                    <a:pt x="40" y="343"/>
                  </a:cubicBezTo>
                  <a:cubicBezTo>
                    <a:pt x="41" y="344"/>
                    <a:pt x="42" y="347"/>
                    <a:pt x="43" y="350"/>
                  </a:cubicBezTo>
                  <a:cubicBezTo>
                    <a:pt x="43" y="353"/>
                    <a:pt x="44" y="356"/>
                    <a:pt x="44" y="360"/>
                  </a:cubicBezTo>
                  <a:cubicBezTo>
                    <a:pt x="44" y="371"/>
                    <a:pt x="42" y="386"/>
                    <a:pt x="40" y="397"/>
                  </a:cubicBezTo>
                  <a:cubicBezTo>
                    <a:pt x="44" y="398"/>
                    <a:pt x="44" y="398"/>
                    <a:pt x="44" y="398"/>
                  </a:cubicBezTo>
                  <a:cubicBezTo>
                    <a:pt x="46" y="386"/>
                    <a:pt x="48" y="372"/>
                    <a:pt x="48" y="360"/>
                  </a:cubicBezTo>
                  <a:cubicBezTo>
                    <a:pt x="48" y="356"/>
                    <a:pt x="47" y="352"/>
                    <a:pt x="47" y="349"/>
                  </a:cubicBezTo>
                  <a:cubicBezTo>
                    <a:pt x="46" y="346"/>
                    <a:pt x="45" y="343"/>
                    <a:pt x="43" y="340"/>
                  </a:cubicBezTo>
                  <a:cubicBezTo>
                    <a:pt x="31" y="325"/>
                    <a:pt x="26" y="315"/>
                    <a:pt x="17" y="302"/>
                  </a:cubicBezTo>
                  <a:cubicBezTo>
                    <a:pt x="16" y="303"/>
                    <a:pt x="16" y="303"/>
                    <a:pt x="16" y="303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9" y="266"/>
                    <a:pt x="8" y="233"/>
                    <a:pt x="8" y="208"/>
                  </a:cubicBezTo>
                  <a:cubicBezTo>
                    <a:pt x="8" y="200"/>
                    <a:pt x="8" y="192"/>
                    <a:pt x="8" y="186"/>
                  </a:cubicBezTo>
                  <a:cubicBezTo>
                    <a:pt x="8" y="181"/>
                    <a:pt x="7" y="174"/>
                    <a:pt x="6" y="166"/>
                  </a:cubicBezTo>
                  <a:cubicBezTo>
                    <a:pt x="5" y="159"/>
                    <a:pt x="4" y="152"/>
                    <a:pt x="4" y="148"/>
                  </a:cubicBezTo>
                  <a:cubicBezTo>
                    <a:pt x="4" y="147"/>
                    <a:pt x="4" y="147"/>
                    <a:pt x="4" y="146"/>
                  </a:cubicBezTo>
                  <a:cubicBezTo>
                    <a:pt x="0" y="146"/>
                    <a:pt x="0" y="146"/>
                    <a:pt x="0" y="146"/>
                  </a:cubicBezTo>
                </a:path>
              </a:pathLst>
            </a:custGeom>
            <a:solidFill>
              <a:srgbClr val="D4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04" name="Freeform 498"/>
            <p:cNvSpPr>
              <a:spLocks/>
            </p:cNvSpPr>
            <p:nvPr/>
          </p:nvSpPr>
          <p:spPr bwMode="auto">
            <a:xfrm>
              <a:off x="4035" y="1515"/>
              <a:ext cx="613" cy="34"/>
            </a:xfrm>
            <a:custGeom>
              <a:avLst/>
              <a:gdLst>
                <a:gd name="T0" fmla="*/ 3806 w 245"/>
                <a:gd name="T1" fmla="*/ 110 h 13"/>
                <a:gd name="T2" fmla="*/ 2209 w 245"/>
                <a:gd name="T3" fmla="*/ 68 h 13"/>
                <a:gd name="T4" fmla="*/ 1301 w 245"/>
                <a:gd name="T5" fmla="*/ 110 h 13"/>
                <a:gd name="T6" fmla="*/ 658 w 245"/>
                <a:gd name="T7" fmla="*/ 144 h 13"/>
                <a:gd name="T8" fmla="*/ 646 w 245"/>
                <a:gd name="T9" fmla="*/ 144 h 13"/>
                <a:gd name="T10" fmla="*/ 613 w 245"/>
                <a:gd name="T11" fmla="*/ 165 h 13"/>
                <a:gd name="T12" fmla="*/ 613 w 245"/>
                <a:gd name="T13" fmla="*/ 165 h 13"/>
                <a:gd name="T14" fmla="*/ 626 w 245"/>
                <a:gd name="T15" fmla="*/ 199 h 13"/>
                <a:gd name="T16" fmla="*/ 658 w 245"/>
                <a:gd name="T17" fmla="*/ 199 h 13"/>
                <a:gd name="T18" fmla="*/ 658 w 245"/>
                <a:gd name="T19" fmla="*/ 178 h 13"/>
                <a:gd name="T20" fmla="*/ 658 w 245"/>
                <a:gd name="T21" fmla="*/ 165 h 13"/>
                <a:gd name="T22" fmla="*/ 626 w 245"/>
                <a:gd name="T23" fmla="*/ 144 h 13"/>
                <a:gd name="T24" fmla="*/ 63 w 245"/>
                <a:gd name="T25" fmla="*/ 21 h 13"/>
                <a:gd name="T26" fmla="*/ 50 w 245"/>
                <a:gd name="T27" fmla="*/ 55 h 13"/>
                <a:gd name="T28" fmla="*/ 63 w 245"/>
                <a:gd name="T29" fmla="*/ 21 h 13"/>
                <a:gd name="T30" fmla="*/ 50 w 245"/>
                <a:gd name="T31" fmla="*/ 21 h 13"/>
                <a:gd name="T32" fmla="*/ 0 w 245"/>
                <a:gd name="T33" fmla="*/ 21 h 13"/>
                <a:gd name="T34" fmla="*/ 20 w 245"/>
                <a:gd name="T35" fmla="*/ 68 h 13"/>
                <a:gd name="T36" fmla="*/ 33 w 245"/>
                <a:gd name="T37" fmla="*/ 68 h 13"/>
                <a:gd name="T38" fmla="*/ 33 w 245"/>
                <a:gd name="T39" fmla="*/ 89 h 13"/>
                <a:gd name="T40" fmla="*/ 626 w 245"/>
                <a:gd name="T41" fmla="*/ 212 h 13"/>
                <a:gd name="T42" fmla="*/ 626 w 245"/>
                <a:gd name="T43" fmla="*/ 178 h 13"/>
                <a:gd name="T44" fmla="*/ 595 w 245"/>
                <a:gd name="T45" fmla="*/ 199 h 13"/>
                <a:gd name="T46" fmla="*/ 595 w 245"/>
                <a:gd name="T47" fmla="*/ 199 h 13"/>
                <a:gd name="T48" fmla="*/ 595 w 245"/>
                <a:gd name="T49" fmla="*/ 199 h 13"/>
                <a:gd name="T50" fmla="*/ 595 w 245"/>
                <a:gd name="T51" fmla="*/ 199 h 13"/>
                <a:gd name="T52" fmla="*/ 595 w 245"/>
                <a:gd name="T53" fmla="*/ 199 h 13"/>
                <a:gd name="T54" fmla="*/ 595 w 245"/>
                <a:gd name="T55" fmla="*/ 199 h 13"/>
                <a:gd name="T56" fmla="*/ 613 w 245"/>
                <a:gd name="T57" fmla="*/ 178 h 13"/>
                <a:gd name="T58" fmla="*/ 595 w 245"/>
                <a:gd name="T59" fmla="*/ 178 h 13"/>
                <a:gd name="T60" fmla="*/ 595 w 245"/>
                <a:gd name="T61" fmla="*/ 199 h 13"/>
                <a:gd name="T62" fmla="*/ 613 w 245"/>
                <a:gd name="T63" fmla="*/ 178 h 13"/>
                <a:gd name="T64" fmla="*/ 595 w 245"/>
                <a:gd name="T65" fmla="*/ 178 h 13"/>
                <a:gd name="T66" fmla="*/ 626 w 245"/>
                <a:gd name="T67" fmla="*/ 178 h 13"/>
                <a:gd name="T68" fmla="*/ 595 w 245"/>
                <a:gd name="T69" fmla="*/ 178 h 13"/>
                <a:gd name="T70" fmla="*/ 595 w 245"/>
                <a:gd name="T71" fmla="*/ 178 h 13"/>
                <a:gd name="T72" fmla="*/ 626 w 245"/>
                <a:gd name="T73" fmla="*/ 178 h 13"/>
                <a:gd name="T74" fmla="*/ 595 w 245"/>
                <a:gd name="T75" fmla="*/ 178 h 13"/>
                <a:gd name="T76" fmla="*/ 613 w 245"/>
                <a:gd name="T77" fmla="*/ 212 h 13"/>
                <a:gd name="T78" fmla="*/ 646 w 245"/>
                <a:gd name="T79" fmla="*/ 212 h 13"/>
                <a:gd name="T80" fmla="*/ 658 w 245"/>
                <a:gd name="T81" fmla="*/ 212 h 13"/>
                <a:gd name="T82" fmla="*/ 646 w 245"/>
                <a:gd name="T83" fmla="*/ 178 h 13"/>
                <a:gd name="T84" fmla="*/ 646 w 245"/>
                <a:gd name="T85" fmla="*/ 212 h 13"/>
                <a:gd name="T86" fmla="*/ 658 w 245"/>
                <a:gd name="T87" fmla="*/ 212 h 13"/>
                <a:gd name="T88" fmla="*/ 1301 w 245"/>
                <a:gd name="T89" fmla="*/ 178 h 13"/>
                <a:gd name="T90" fmla="*/ 2209 w 245"/>
                <a:gd name="T91" fmla="*/ 144 h 13"/>
                <a:gd name="T92" fmla="*/ 3806 w 245"/>
                <a:gd name="T93" fmla="*/ 178 h 13"/>
                <a:gd name="T94" fmla="*/ 3838 w 245"/>
                <a:gd name="T95" fmla="*/ 144 h 13"/>
                <a:gd name="T96" fmla="*/ 3806 w 245"/>
                <a:gd name="T97" fmla="*/ 110 h 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5" h="13">
                  <a:moveTo>
                    <a:pt x="243" y="6"/>
                  </a:moveTo>
                  <a:cubicBezTo>
                    <a:pt x="213" y="6"/>
                    <a:pt x="176" y="4"/>
                    <a:pt x="141" y="4"/>
                  </a:cubicBezTo>
                  <a:cubicBezTo>
                    <a:pt x="121" y="4"/>
                    <a:pt x="101" y="5"/>
                    <a:pt x="83" y="6"/>
                  </a:cubicBezTo>
                  <a:cubicBezTo>
                    <a:pt x="66" y="7"/>
                    <a:pt x="53" y="8"/>
                    <a:pt x="42" y="8"/>
                  </a:cubicBezTo>
                  <a:cubicBezTo>
                    <a:pt x="42" y="8"/>
                    <a:pt x="41" y="8"/>
                    <a:pt x="41" y="8"/>
                  </a:cubicBezTo>
                  <a:cubicBezTo>
                    <a:pt x="40" y="8"/>
                    <a:pt x="40" y="8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9"/>
                  </a:cubicBezTo>
                  <a:cubicBezTo>
                    <a:pt x="41" y="8"/>
                    <a:pt x="41" y="8"/>
                    <a:pt x="40" y="8"/>
                  </a:cubicBezTo>
                  <a:cubicBezTo>
                    <a:pt x="26" y="8"/>
                    <a:pt x="11" y="4"/>
                    <a:pt x="4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8"/>
                    <a:pt x="25" y="12"/>
                    <a:pt x="40" y="1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1"/>
                    <a:pt x="38" y="12"/>
                    <a:pt x="39" y="12"/>
                  </a:cubicBezTo>
                  <a:cubicBezTo>
                    <a:pt x="40" y="13"/>
                    <a:pt x="41" y="13"/>
                    <a:pt x="41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2" y="12"/>
                    <a:pt x="42" y="12"/>
                  </a:cubicBezTo>
                  <a:cubicBezTo>
                    <a:pt x="53" y="12"/>
                    <a:pt x="67" y="11"/>
                    <a:pt x="83" y="10"/>
                  </a:cubicBezTo>
                  <a:cubicBezTo>
                    <a:pt x="101" y="9"/>
                    <a:pt x="121" y="8"/>
                    <a:pt x="141" y="8"/>
                  </a:cubicBezTo>
                  <a:cubicBezTo>
                    <a:pt x="176" y="8"/>
                    <a:pt x="213" y="10"/>
                    <a:pt x="243" y="10"/>
                  </a:cubicBezTo>
                  <a:cubicBezTo>
                    <a:pt x="245" y="10"/>
                    <a:pt x="245" y="9"/>
                    <a:pt x="245" y="8"/>
                  </a:cubicBezTo>
                  <a:cubicBezTo>
                    <a:pt x="245" y="7"/>
                    <a:pt x="245" y="6"/>
                    <a:pt x="24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05" name="Freeform 499"/>
            <p:cNvSpPr>
              <a:spLocks/>
            </p:cNvSpPr>
            <p:nvPr/>
          </p:nvSpPr>
          <p:spPr bwMode="auto">
            <a:xfrm>
              <a:off x="4513" y="1632"/>
              <a:ext cx="135" cy="32"/>
            </a:xfrm>
            <a:custGeom>
              <a:avLst/>
              <a:gdLst>
                <a:gd name="T0" fmla="*/ 20 w 54"/>
                <a:gd name="T1" fmla="*/ 227 h 12"/>
                <a:gd name="T2" fmla="*/ 33 w 54"/>
                <a:gd name="T3" fmla="*/ 227 h 12"/>
                <a:gd name="T4" fmla="*/ 813 w 54"/>
                <a:gd name="T5" fmla="*/ 77 h 12"/>
                <a:gd name="T6" fmla="*/ 845 w 54"/>
                <a:gd name="T7" fmla="*/ 77 h 12"/>
                <a:gd name="T8" fmla="*/ 845 w 54"/>
                <a:gd name="T9" fmla="*/ 0 h 12"/>
                <a:gd name="T10" fmla="*/ 813 w 54"/>
                <a:gd name="T11" fmla="*/ 0 h 12"/>
                <a:gd name="T12" fmla="*/ 0 w 54"/>
                <a:gd name="T13" fmla="*/ 149 h 12"/>
                <a:gd name="T14" fmla="*/ 20 w 54"/>
                <a:gd name="T15" fmla="*/ 22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12">
                  <a:moveTo>
                    <a:pt x="1" y="12"/>
                  </a:moveTo>
                  <a:cubicBezTo>
                    <a:pt x="1" y="12"/>
                    <a:pt x="1" y="12"/>
                    <a:pt x="2" y="12"/>
                  </a:cubicBezTo>
                  <a:cubicBezTo>
                    <a:pt x="7" y="10"/>
                    <a:pt x="27" y="4"/>
                    <a:pt x="52" y="4"/>
                  </a:cubicBezTo>
                  <a:cubicBezTo>
                    <a:pt x="53" y="4"/>
                    <a:pt x="53" y="4"/>
                    <a:pt x="54" y="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23" y="0"/>
                    <a:pt x="0" y="8"/>
                    <a:pt x="0" y="8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259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06" name="Freeform 500"/>
            <p:cNvSpPr>
              <a:spLocks/>
            </p:cNvSpPr>
            <p:nvPr/>
          </p:nvSpPr>
          <p:spPr bwMode="auto">
            <a:xfrm>
              <a:off x="4508" y="1653"/>
              <a:ext cx="142" cy="35"/>
            </a:xfrm>
            <a:custGeom>
              <a:avLst/>
              <a:gdLst>
                <a:gd name="T0" fmla="*/ 869 w 57"/>
                <a:gd name="T1" fmla="*/ 175 h 13"/>
                <a:gd name="T2" fmla="*/ 850 w 57"/>
                <a:gd name="T3" fmla="*/ 159 h 13"/>
                <a:gd name="T4" fmla="*/ 820 w 57"/>
                <a:gd name="T5" fmla="*/ 159 h 13"/>
                <a:gd name="T6" fmla="*/ 820 w 57"/>
                <a:gd name="T7" fmla="*/ 159 h 13"/>
                <a:gd name="T8" fmla="*/ 820 w 57"/>
                <a:gd name="T9" fmla="*/ 159 h 13"/>
                <a:gd name="T10" fmla="*/ 820 w 57"/>
                <a:gd name="T11" fmla="*/ 159 h 13"/>
                <a:gd name="T12" fmla="*/ 820 w 57"/>
                <a:gd name="T13" fmla="*/ 175 h 13"/>
                <a:gd name="T14" fmla="*/ 820 w 57"/>
                <a:gd name="T15" fmla="*/ 159 h 13"/>
                <a:gd name="T16" fmla="*/ 820 w 57"/>
                <a:gd name="T17" fmla="*/ 159 h 13"/>
                <a:gd name="T18" fmla="*/ 820 w 57"/>
                <a:gd name="T19" fmla="*/ 175 h 13"/>
                <a:gd name="T20" fmla="*/ 820 w 57"/>
                <a:gd name="T21" fmla="*/ 159 h 13"/>
                <a:gd name="T22" fmla="*/ 820 w 57"/>
                <a:gd name="T23" fmla="*/ 159 h 13"/>
                <a:gd name="T24" fmla="*/ 807 w 57"/>
                <a:gd name="T25" fmla="*/ 159 h 13"/>
                <a:gd name="T26" fmla="*/ 42 w 57"/>
                <a:gd name="T27" fmla="*/ 0 h 13"/>
                <a:gd name="T28" fmla="*/ 0 w 57"/>
                <a:gd name="T29" fmla="*/ 35 h 13"/>
                <a:gd name="T30" fmla="*/ 30 w 57"/>
                <a:gd name="T31" fmla="*/ 81 h 13"/>
                <a:gd name="T32" fmla="*/ 807 w 57"/>
                <a:gd name="T33" fmla="*/ 232 h 13"/>
                <a:gd name="T34" fmla="*/ 807 w 57"/>
                <a:gd name="T35" fmla="*/ 197 h 13"/>
                <a:gd name="T36" fmla="*/ 807 w 57"/>
                <a:gd name="T37" fmla="*/ 232 h 13"/>
                <a:gd name="T38" fmla="*/ 807 w 57"/>
                <a:gd name="T39" fmla="*/ 232 h 13"/>
                <a:gd name="T40" fmla="*/ 807 w 57"/>
                <a:gd name="T41" fmla="*/ 197 h 13"/>
                <a:gd name="T42" fmla="*/ 807 w 57"/>
                <a:gd name="T43" fmla="*/ 232 h 13"/>
                <a:gd name="T44" fmla="*/ 807 w 57"/>
                <a:gd name="T45" fmla="*/ 197 h 13"/>
                <a:gd name="T46" fmla="*/ 807 w 57"/>
                <a:gd name="T47" fmla="*/ 232 h 13"/>
                <a:gd name="T48" fmla="*/ 820 w 57"/>
                <a:gd name="T49" fmla="*/ 232 h 13"/>
                <a:gd name="T50" fmla="*/ 837 w 57"/>
                <a:gd name="T51" fmla="*/ 232 h 13"/>
                <a:gd name="T52" fmla="*/ 837 w 57"/>
                <a:gd name="T53" fmla="*/ 232 h 13"/>
                <a:gd name="T54" fmla="*/ 837 w 57"/>
                <a:gd name="T55" fmla="*/ 232 h 13"/>
                <a:gd name="T56" fmla="*/ 837 w 57"/>
                <a:gd name="T57" fmla="*/ 218 h 13"/>
                <a:gd name="T58" fmla="*/ 837 w 57"/>
                <a:gd name="T59" fmla="*/ 232 h 13"/>
                <a:gd name="T60" fmla="*/ 837 w 57"/>
                <a:gd name="T61" fmla="*/ 232 h 13"/>
                <a:gd name="T62" fmla="*/ 837 w 57"/>
                <a:gd name="T63" fmla="*/ 218 h 13"/>
                <a:gd name="T64" fmla="*/ 837 w 57"/>
                <a:gd name="T65" fmla="*/ 232 h 13"/>
                <a:gd name="T66" fmla="*/ 882 w 57"/>
                <a:gd name="T67" fmla="*/ 218 h 13"/>
                <a:gd name="T68" fmla="*/ 869 w 57"/>
                <a:gd name="T69" fmla="*/ 175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" h="13">
                  <a:moveTo>
                    <a:pt x="56" y="9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4" y="8"/>
                    <a:pt x="54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37" y="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6" y="12"/>
                    <a:pt x="52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3" y="12"/>
                  </a:cubicBezTo>
                  <a:cubicBezTo>
                    <a:pt x="53" y="12"/>
                    <a:pt x="53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6" y="12"/>
                    <a:pt x="57" y="11"/>
                  </a:cubicBezTo>
                  <a:cubicBezTo>
                    <a:pt x="57" y="10"/>
                    <a:pt x="57" y="9"/>
                    <a:pt x="5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07" name="Freeform 501"/>
            <p:cNvSpPr>
              <a:spLocks/>
            </p:cNvSpPr>
            <p:nvPr/>
          </p:nvSpPr>
          <p:spPr bwMode="auto">
            <a:xfrm>
              <a:off x="3960" y="1776"/>
              <a:ext cx="28" cy="77"/>
            </a:xfrm>
            <a:custGeom>
              <a:avLst/>
              <a:gdLst>
                <a:gd name="T0" fmla="*/ 130 w 11"/>
                <a:gd name="T1" fmla="*/ 542 h 29"/>
                <a:gd name="T2" fmla="*/ 117 w 11"/>
                <a:gd name="T3" fmla="*/ 520 h 29"/>
                <a:gd name="T4" fmla="*/ 51 w 11"/>
                <a:gd name="T5" fmla="*/ 77 h 29"/>
                <a:gd name="T6" fmla="*/ 20 w 11"/>
                <a:gd name="T7" fmla="*/ 77 h 29"/>
                <a:gd name="T8" fmla="*/ 130 w 11"/>
                <a:gd name="T9" fmla="*/ 542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9">
                  <a:moveTo>
                    <a:pt x="8" y="29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11" y="14"/>
                    <a:pt x="8" y="8"/>
                    <a:pt x="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0"/>
                    <a:pt x="4" y="15"/>
                    <a:pt x="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08" name="Freeform 502"/>
            <p:cNvSpPr>
              <a:spLocks/>
            </p:cNvSpPr>
            <p:nvPr/>
          </p:nvSpPr>
          <p:spPr bwMode="auto">
            <a:xfrm>
              <a:off x="4025" y="1496"/>
              <a:ext cx="83" cy="32"/>
            </a:xfrm>
            <a:custGeom>
              <a:avLst/>
              <a:gdLst>
                <a:gd name="T0" fmla="*/ 20 w 33"/>
                <a:gd name="T1" fmla="*/ 136 h 12"/>
                <a:gd name="T2" fmla="*/ 526 w 33"/>
                <a:gd name="T3" fmla="*/ 227 h 12"/>
                <a:gd name="T4" fmla="*/ 526 w 33"/>
                <a:gd name="T5" fmla="*/ 227 h 12"/>
                <a:gd name="T6" fmla="*/ 475 w 33"/>
                <a:gd name="T7" fmla="*/ 171 h 12"/>
                <a:gd name="T8" fmla="*/ 0 w 33"/>
                <a:gd name="T9" fmla="*/ 115 h 12"/>
                <a:gd name="T10" fmla="*/ 20 w 33"/>
                <a:gd name="T11" fmla="*/ 13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12">
                  <a:moveTo>
                    <a:pt x="1" y="7"/>
                  </a:moveTo>
                  <a:cubicBezTo>
                    <a:pt x="8" y="10"/>
                    <a:pt x="18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1"/>
                    <a:pt x="30" y="9"/>
                  </a:cubicBezTo>
                  <a:cubicBezTo>
                    <a:pt x="25" y="2"/>
                    <a:pt x="12" y="0"/>
                    <a:pt x="0" y="6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09" name="Freeform 503"/>
            <p:cNvSpPr>
              <a:spLocks/>
            </p:cNvSpPr>
            <p:nvPr/>
          </p:nvSpPr>
          <p:spPr bwMode="auto">
            <a:xfrm>
              <a:off x="3613" y="1352"/>
              <a:ext cx="30" cy="643"/>
            </a:xfrm>
            <a:custGeom>
              <a:avLst/>
              <a:gdLst>
                <a:gd name="T0" fmla="*/ 188 w 12"/>
                <a:gd name="T1" fmla="*/ 4520 h 241"/>
                <a:gd name="T2" fmla="*/ 95 w 12"/>
                <a:gd name="T3" fmla="*/ 3871 h 241"/>
                <a:gd name="T4" fmla="*/ 63 w 12"/>
                <a:gd name="T5" fmla="*/ 2948 h 241"/>
                <a:gd name="T6" fmla="*/ 145 w 12"/>
                <a:gd name="T7" fmla="*/ 56 h 241"/>
                <a:gd name="T8" fmla="*/ 145 w 12"/>
                <a:gd name="T9" fmla="*/ 35 h 241"/>
                <a:gd name="T10" fmla="*/ 113 w 12"/>
                <a:gd name="T11" fmla="*/ 0 h 241"/>
                <a:gd name="T12" fmla="*/ 83 w 12"/>
                <a:gd name="T13" fmla="*/ 35 h 241"/>
                <a:gd name="T14" fmla="*/ 83 w 12"/>
                <a:gd name="T15" fmla="*/ 56 h 241"/>
                <a:gd name="T16" fmla="*/ 0 w 12"/>
                <a:gd name="T17" fmla="*/ 2948 h 241"/>
                <a:gd name="T18" fmla="*/ 33 w 12"/>
                <a:gd name="T19" fmla="*/ 3871 h 241"/>
                <a:gd name="T20" fmla="*/ 125 w 12"/>
                <a:gd name="T21" fmla="*/ 4541 h 241"/>
                <a:gd name="T22" fmla="*/ 158 w 12"/>
                <a:gd name="T23" fmla="*/ 4557 h 241"/>
                <a:gd name="T24" fmla="*/ 188 w 12"/>
                <a:gd name="T25" fmla="*/ 4520 h 2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41">
                  <a:moveTo>
                    <a:pt x="12" y="238"/>
                  </a:moveTo>
                  <a:cubicBezTo>
                    <a:pt x="9" y="230"/>
                    <a:pt x="7" y="218"/>
                    <a:pt x="6" y="204"/>
                  </a:cubicBezTo>
                  <a:cubicBezTo>
                    <a:pt x="5" y="190"/>
                    <a:pt x="4" y="173"/>
                    <a:pt x="4" y="155"/>
                  </a:cubicBezTo>
                  <a:cubicBezTo>
                    <a:pt x="4" y="95"/>
                    <a:pt x="9" y="25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5"/>
                    <a:pt x="0" y="95"/>
                    <a:pt x="0" y="155"/>
                  </a:cubicBezTo>
                  <a:cubicBezTo>
                    <a:pt x="0" y="173"/>
                    <a:pt x="1" y="190"/>
                    <a:pt x="2" y="204"/>
                  </a:cubicBezTo>
                  <a:cubicBezTo>
                    <a:pt x="3" y="219"/>
                    <a:pt x="5" y="231"/>
                    <a:pt x="8" y="239"/>
                  </a:cubicBezTo>
                  <a:cubicBezTo>
                    <a:pt x="8" y="240"/>
                    <a:pt x="9" y="241"/>
                    <a:pt x="10" y="240"/>
                  </a:cubicBezTo>
                  <a:cubicBezTo>
                    <a:pt x="11" y="240"/>
                    <a:pt x="12" y="239"/>
                    <a:pt x="12" y="2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10" name="Freeform 504"/>
            <p:cNvSpPr>
              <a:spLocks/>
            </p:cNvSpPr>
            <p:nvPr/>
          </p:nvSpPr>
          <p:spPr bwMode="auto">
            <a:xfrm>
              <a:off x="3938" y="1069"/>
              <a:ext cx="82" cy="139"/>
            </a:xfrm>
            <a:custGeom>
              <a:avLst/>
              <a:gdLst>
                <a:gd name="T0" fmla="*/ 445 w 33"/>
                <a:gd name="T1" fmla="*/ 35 h 52"/>
                <a:gd name="T2" fmla="*/ 412 w 33"/>
                <a:gd name="T3" fmla="*/ 265 h 52"/>
                <a:gd name="T4" fmla="*/ 340 w 33"/>
                <a:gd name="T5" fmla="*/ 708 h 52"/>
                <a:gd name="T6" fmla="*/ 258 w 33"/>
                <a:gd name="T7" fmla="*/ 858 h 52"/>
                <a:gd name="T8" fmla="*/ 124 w 33"/>
                <a:gd name="T9" fmla="*/ 914 h 52"/>
                <a:gd name="T10" fmla="*/ 137 w 33"/>
                <a:gd name="T11" fmla="*/ 957 h 52"/>
                <a:gd name="T12" fmla="*/ 137 w 33"/>
                <a:gd name="T13" fmla="*/ 914 h 52"/>
                <a:gd name="T14" fmla="*/ 42 w 33"/>
                <a:gd name="T15" fmla="*/ 879 h 52"/>
                <a:gd name="T16" fmla="*/ 12 w 33"/>
                <a:gd name="T17" fmla="*/ 879 h 52"/>
                <a:gd name="T18" fmla="*/ 12 w 33"/>
                <a:gd name="T19" fmla="*/ 936 h 52"/>
                <a:gd name="T20" fmla="*/ 124 w 33"/>
                <a:gd name="T21" fmla="*/ 994 h 52"/>
                <a:gd name="T22" fmla="*/ 137 w 33"/>
                <a:gd name="T23" fmla="*/ 994 h 52"/>
                <a:gd name="T24" fmla="*/ 340 w 33"/>
                <a:gd name="T25" fmla="*/ 858 h 52"/>
                <a:gd name="T26" fmla="*/ 462 w 33"/>
                <a:gd name="T27" fmla="*/ 436 h 52"/>
                <a:gd name="T28" fmla="*/ 507 w 33"/>
                <a:gd name="T29" fmla="*/ 56 h 52"/>
                <a:gd name="T30" fmla="*/ 475 w 33"/>
                <a:gd name="T31" fmla="*/ 0 h 52"/>
                <a:gd name="T32" fmla="*/ 445 w 33"/>
                <a:gd name="T33" fmla="*/ 3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" h="52">
                  <a:moveTo>
                    <a:pt x="29" y="2"/>
                  </a:moveTo>
                  <a:cubicBezTo>
                    <a:pt x="28" y="5"/>
                    <a:pt x="28" y="9"/>
                    <a:pt x="27" y="14"/>
                  </a:cubicBezTo>
                  <a:cubicBezTo>
                    <a:pt x="26" y="22"/>
                    <a:pt x="25" y="30"/>
                    <a:pt x="22" y="37"/>
                  </a:cubicBezTo>
                  <a:cubicBezTo>
                    <a:pt x="21" y="40"/>
                    <a:pt x="19" y="43"/>
                    <a:pt x="17" y="45"/>
                  </a:cubicBezTo>
                  <a:cubicBezTo>
                    <a:pt x="15" y="47"/>
                    <a:pt x="12" y="48"/>
                    <a:pt x="8" y="48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6" y="48"/>
                    <a:pt x="5" y="47"/>
                    <a:pt x="3" y="46"/>
                  </a:cubicBezTo>
                  <a:cubicBezTo>
                    <a:pt x="3" y="45"/>
                    <a:pt x="1" y="45"/>
                    <a:pt x="1" y="46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2" y="51"/>
                    <a:pt x="5" y="52"/>
                    <a:pt x="8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52"/>
                    <a:pt x="19" y="49"/>
                    <a:pt x="22" y="45"/>
                  </a:cubicBezTo>
                  <a:cubicBezTo>
                    <a:pt x="27" y="39"/>
                    <a:pt x="29" y="31"/>
                    <a:pt x="30" y="23"/>
                  </a:cubicBezTo>
                  <a:cubicBezTo>
                    <a:pt x="31" y="15"/>
                    <a:pt x="32" y="7"/>
                    <a:pt x="33" y="3"/>
                  </a:cubicBezTo>
                  <a:cubicBezTo>
                    <a:pt x="33" y="2"/>
                    <a:pt x="32" y="0"/>
                    <a:pt x="31" y="0"/>
                  </a:cubicBezTo>
                  <a:cubicBezTo>
                    <a:pt x="30" y="0"/>
                    <a:pt x="29" y="1"/>
                    <a:pt x="2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11" name="Freeform 505"/>
            <p:cNvSpPr>
              <a:spLocks/>
            </p:cNvSpPr>
            <p:nvPr/>
          </p:nvSpPr>
          <p:spPr bwMode="auto">
            <a:xfrm>
              <a:off x="4080" y="1077"/>
              <a:ext cx="93" cy="110"/>
            </a:xfrm>
            <a:custGeom>
              <a:avLst/>
              <a:gdLst>
                <a:gd name="T0" fmla="*/ 555 w 37"/>
                <a:gd name="T1" fmla="*/ 0 h 41"/>
                <a:gd name="T2" fmla="*/ 493 w 37"/>
                <a:gd name="T3" fmla="*/ 35 h 41"/>
                <a:gd name="T4" fmla="*/ 367 w 37"/>
                <a:gd name="T5" fmla="*/ 231 h 41"/>
                <a:gd name="T6" fmla="*/ 176 w 37"/>
                <a:gd name="T7" fmla="*/ 620 h 41"/>
                <a:gd name="T8" fmla="*/ 209 w 37"/>
                <a:gd name="T9" fmla="*/ 641 h 41"/>
                <a:gd name="T10" fmla="*/ 176 w 37"/>
                <a:gd name="T11" fmla="*/ 620 h 41"/>
                <a:gd name="T12" fmla="*/ 83 w 37"/>
                <a:gd name="T13" fmla="*/ 698 h 41"/>
                <a:gd name="T14" fmla="*/ 50 w 37"/>
                <a:gd name="T15" fmla="*/ 714 h 41"/>
                <a:gd name="T16" fmla="*/ 33 w 37"/>
                <a:gd name="T17" fmla="*/ 714 h 41"/>
                <a:gd name="T18" fmla="*/ 33 w 37"/>
                <a:gd name="T19" fmla="*/ 714 h 41"/>
                <a:gd name="T20" fmla="*/ 20 w 37"/>
                <a:gd name="T21" fmla="*/ 770 h 41"/>
                <a:gd name="T22" fmla="*/ 50 w 37"/>
                <a:gd name="T23" fmla="*/ 791 h 41"/>
                <a:gd name="T24" fmla="*/ 113 w 37"/>
                <a:gd name="T25" fmla="*/ 757 h 41"/>
                <a:gd name="T26" fmla="*/ 221 w 37"/>
                <a:gd name="T27" fmla="*/ 676 h 41"/>
                <a:gd name="T28" fmla="*/ 221 w 37"/>
                <a:gd name="T29" fmla="*/ 655 h 41"/>
                <a:gd name="T30" fmla="*/ 430 w 37"/>
                <a:gd name="T31" fmla="*/ 274 h 41"/>
                <a:gd name="T32" fmla="*/ 493 w 37"/>
                <a:gd name="T33" fmla="*/ 150 h 41"/>
                <a:gd name="T34" fmla="*/ 538 w 37"/>
                <a:gd name="T35" fmla="*/ 94 h 41"/>
                <a:gd name="T36" fmla="*/ 568 w 37"/>
                <a:gd name="T37" fmla="*/ 80 h 41"/>
                <a:gd name="T38" fmla="*/ 588 w 37"/>
                <a:gd name="T39" fmla="*/ 21 h 41"/>
                <a:gd name="T40" fmla="*/ 555 w 37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" h="41">
                  <a:moveTo>
                    <a:pt x="35" y="0"/>
                  </a:moveTo>
                  <a:cubicBezTo>
                    <a:pt x="33" y="1"/>
                    <a:pt x="32" y="1"/>
                    <a:pt x="31" y="2"/>
                  </a:cubicBezTo>
                  <a:cubicBezTo>
                    <a:pt x="28" y="5"/>
                    <a:pt x="25" y="9"/>
                    <a:pt x="23" y="12"/>
                  </a:cubicBezTo>
                  <a:cubicBezTo>
                    <a:pt x="21" y="17"/>
                    <a:pt x="18" y="21"/>
                    <a:pt x="11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3"/>
                    <a:pt x="7" y="35"/>
                    <a:pt x="5" y="36"/>
                  </a:cubicBezTo>
                  <a:cubicBezTo>
                    <a:pt x="4" y="36"/>
                    <a:pt x="3" y="36"/>
                    <a:pt x="3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8"/>
                    <a:pt x="0" y="39"/>
                    <a:pt x="1" y="40"/>
                  </a:cubicBezTo>
                  <a:cubicBezTo>
                    <a:pt x="1" y="41"/>
                    <a:pt x="2" y="41"/>
                    <a:pt x="3" y="41"/>
                  </a:cubicBezTo>
                  <a:cubicBezTo>
                    <a:pt x="3" y="41"/>
                    <a:pt x="5" y="40"/>
                    <a:pt x="7" y="39"/>
                  </a:cubicBezTo>
                  <a:cubicBezTo>
                    <a:pt x="9" y="38"/>
                    <a:pt x="12" y="36"/>
                    <a:pt x="14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2" y="23"/>
                    <a:pt x="24" y="19"/>
                    <a:pt x="27" y="14"/>
                  </a:cubicBezTo>
                  <a:cubicBezTo>
                    <a:pt x="28" y="12"/>
                    <a:pt x="30" y="10"/>
                    <a:pt x="31" y="8"/>
                  </a:cubicBezTo>
                  <a:cubicBezTo>
                    <a:pt x="32" y="7"/>
                    <a:pt x="33" y="6"/>
                    <a:pt x="34" y="5"/>
                  </a:cubicBezTo>
                  <a:cubicBezTo>
                    <a:pt x="35" y="5"/>
                    <a:pt x="36" y="4"/>
                    <a:pt x="36" y="4"/>
                  </a:cubicBezTo>
                  <a:cubicBezTo>
                    <a:pt x="37" y="4"/>
                    <a:pt x="37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12" name="Freeform 506"/>
            <p:cNvSpPr>
              <a:spLocks noEditPoints="1"/>
            </p:cNvSpPr>
            <p:nvPr/>
          </p:nvSpPr>
          <p:spPr bwMode="auto">
            <a:xfrm>
              <a:off x="3630" y="1125"/>
              <a:ext cx="213" cy="496"/>
            </a:xfrm>
            <a:custGeom>
              <a:avLst/>
              <a:gdLst>
                <a:gd name="T0" fmla="*/ 95 w 85"/>
                <a:gd name="T1" fmla="*/ 2867 h 186"/>
                <a:gd name="T2" fmla="*/ 0 w 85"/>
                <a:gd name="T3" fmla="*/ 3392 h 186"/>
                <a:gd name="T4" fmla="*/ 0 w 85"/>
                <a:gd name="T5" fmla="*/ 3528 h 186"/>
                <a:gd name="T6" fmla="*/ 33 w 85"/>
                <a:gd name="T7" fmla="*/ 3528 h 186"/>
                <a:gd name="T8" fmla="*/ 95 w 85"/>
                <a:gd name="T9" fmla="*/ 2867 h 186"/>
                <a:gd name="T10" fmla="*/ 1338 w 85"/>
                <a:gd name="T11" fmla="*/ 0 h 186"/>
                <a:gd name="T12" fmla="*/ 1306 w 85"/>
                <a:gd name="T13" fmla="*/ 35 h 186"/>
                <a:gd name="T14" fmla="*/ 1275 w 85"/>
                <a:gd name="T15" fmla="*/ 491 h 186"/>
                <a:gd name="T16" fmla="*/ 1275 w 85"/>
                <a:gd name="T17" fmla="*/ 589 h 186"/>
                <a:gd name="T18" fmla="*/ 1338 w 85"/>
                <a:gd name="T19" fmla="*/ 0 h 186"/>
                <a:gd name="T20" fmla="*/ 1338 w 85"/>
                <a:gd name="T21" fmla="*/ 0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86">
                  <a:moveTo>
                    <a:pt x="6" y="151"/>
                  </a:moveTo>
                  <a:cubicBezTo>
                    <a:pt x="3" y="160"/>
                    <a:pt x="1" y="169"/>
                    <a:pt x="0" y="179"/>
                  </a:cubicBezTo>
                  <a:cubicBezTo>
                    <a:pt x="0" y="181"/>
                    <a:pt x="0" y="184"/>
                    <a:pt x="0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2" y="174"/>
                    <a:pt x="3" y="162"/>
                    <a:pt x="6" y="151"/>
                  </a:cubicBezTo>
                  <a:moveTo>
                    <a:pt x="85" y="0"/>
                  </a:moveTo>
                  <a:cubicBezTo>
                    <a:pt x="84" y="0"/>
                    <a:pt x="83" y="1"/>
                    <a:pt x="83" y="2"/>
                  </a:cubicBezTo>
                  <a:cubicBezTo>
                    <a:pt x="83" y="9"/>
                    <a:pt x="82" y="17"/>
                    <a:pt x="81" y="26"/>
                  </a:cubicBezTo>
                  <a:cubicBezTo>
                    <a:pt x="81" y="28"/>
                    <a:pt x="81" y="30"/>
                    <a:pt x="81" y="31"/>
                  </a:cubicBezTo>
                  <a:cubicBezTo>
                    <a:pt x="83" y="21"/>
                    <a:pt x="84" y="1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13" name="Freeform 507"/>
            <p:cNvSpPr>
              <a:spLocks noEditPoints="1"/>
            </p:cNvSpPr>
            <p:nvPr/>
          </p:nvSpPr>
          <p:spPr bwMode="auto">
            <a:xfrm>
              <a:off x="3635" y="1125"/>
              <a:ext cx="213" cy="496"/>
            </a:xfrm>
            <a:custGeom>
              <a:avLst/>
              <a:gdLst>
                <a:gd name="T0" fmla="*/ 1100 w 85"/>
                <a:gd name="T1" fmla="*/ 1117 h 186"/>
                <a:gd name="T2" fmla="*/ 1100 w 85"/>
                <a:gd name="T3" fmla="*/ 1117 h 186"/>
                <a:gd name="T4" fmla="*/ 1306 w 85"/>
                <a:gd name="T5" fmla="*/ 0 h 186"/>
                <a:gd name="T6" fmla="*/ 1306 w 85"/>
                <a:gd name="T7" fmla="*/ 0 h 186"/>
                <a:gd name="T8" fmla="*/ 1306 w 85"/>
                <a:gd name="T9" fmla="*/ 0 h 186"/>
                <a:gd name="T10" fmla="*/ 1243 w 85"/>
                <a:gd name="T11" fmla="*/ 589 h 186"/>
                <a:gd name="T12" fmla="*/ 1193 w 85"/>
                <a:gd name="T13" fmla="*/ 947 h 186"/>
                <a:gd name="T14" fmla="*/ 1180 w 85"/>
                <a:gd name="T15" fmla="*/ 989 h 186"/>
                <a:gd name="T16" fmla="*/ 1130 w 85"/>
                <a:gd name="T17" fmla="*/ 1059 h 186"/>
                <a:gd name="T18" fmla="*/ 1118 w 85"/>
                <a:gd name="T19" fmla="*/ 1101 h 186"/>
                <a:gd name="T20" fmla="*/ 1100 w 85"/>
                <a:gd name="T21" fmla="*/ 1117 h 186"/>
                <a:gd name="T22" fmla="*/ 1100 w 85"/>
                <a:gd name="T23" fmla="*/ 1117 h 186"/>
                <a:gd name="T24" fmla="*/ 1100 w 85"/>
                <a:gd name="T25" fmla="*/ 1117 h 186"/>
                <a:gd name="T26" fmla="*/ 208 w 85"/>
                <a:gd name="T27" fmla="*/ 2411 h 186"/>
                <a:gd name="T28" fmla="*/ 63 w 85"/>
                <a:gd name="T29" fmla="*/ 2867 h 186"/>
                <a:gd name="T30" fmla="*/ 0 w 85"/>
                <a:gd name="T31" fmla="*/ 3528 h 186"/>
                <a:gd name="T32" fmla="*/ 20 w 85"/>
                <a:gd name="T33" fmla="*/ 3528 h 186"/>
                <a:gd name="T34" fmla="*/ 271 w 85"/>
                <a:gd name="T35" fmla="*/ 2424 h 186"/>
                <a:gd name="T36" fmla="*/ 1150 w 85"/>
                <a:gd name="T37" fmla="*/ 1173 h 186"/>
                <a:gd name="T38" fmla="*/ 1163 w 85"/>
                <a:gd name="T39" fmla="*/ 1160 h 186"/>
                <a:gd name="T40" fmla="*/ 1213 w 85"/>
                <a:gd name="T41" fmla="*/ 1059 h 186"/>
                <a:gd name="T42" fmla="*/ 1243 w 85"/>
                <a:gd name="T43" fmla="*/ 968 h 186"/>
                <a:gd name="T44" fmla="*/ 1306 w 85"/>
                <a:gd name="T45" fmla="*/ 491 h 186"/>
                <a:gd name="T46" fmla="*/ 1338 w 85"/>
                <a:gd name="T47" fmla="*/ 35 h 186"/>
                <a:gd name="T48" fmla="*/ 1306 w 85"/>
                <a:gd name="T49" fmla="*/ 0 h 186"/>
                <a:gd name="T50" fmla="*/ 1306 w 85"/>
                <a:gd name="T51" fmla="*/ 0 h 1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5" h="186">
                  <a:moveTo>
                    <a:pt x="70" y="59"/>
                  </a:moveTo>
                  <a:cubicBezTo>
                    <a:pt x="70" y="59"/>
                    <a:pt x="70" y="59"/>
                    <a:pt x="70" y="59"/>
                  </a:cubicBezTo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2" y="10"/>
                    <a:pt x="81" y="21"/>
                    <a:pt x="79" y="31"/>
                  </a:cubicBezTo>
                  <a:cubicBezTo>
                    <a:pt x="78" y="38"/>
                    <a:pt x="77" y="45"/>
                    <a:pt x="76" y="50"/>
                  </a:cubicBezTo>
                  <a:cubicBezTo>
                    <a:pt x="76" y="50"/>
                    <a:pt x="75" y="51"/>
                    <a:pt x="75" y="52"/>
                  </a:cubicBezTo>
                  <a:cubicBezTo>
                    <a:pt x="74" y="53"/>
                    <a:pt x="73" y="55"/>
                    <a:pt x="72" y="56"/>
                  </a:cubicBezTo>
                  <a:cubicBezTo>
                    <a:pt x="72" y="57"/>
                    <a:pt x="71" y="58"/>
                    <a:pt x="71" y="5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42" y="82"/>
                    <a:pt x="25" y="104"/>
                    <a:pt x="13" y="127"/>
                  </a:cubicBezTo>
                  <a:cubicBezTo>
                    <a:pt x="9" y="135"/>
                    <a:pt x="6" y="143"/>
                    <a:pt x="4" y="151"/>
                  </a:cubicBezTo>
                  <a:cubicBezTo>
                    <a:pt x="1" y="162"/>
                    <a:pt x="0" y="174"/>
                    <a:pt x="0" y="186"/>
                  </a:cubicBezTo>
                  <a:cubicBezTo>
                    <a:pt x="1" y="186"/>
                    <a:pt x="1" y="186"/>
                    <a:pt x="1" y="186"/>
                  </a:cubicBezTo>
                  <a:cubicBezTo>
                    <a:pt x="3" y="166"/>
                    <a:pt x="8" y="147"/>
                    <a:pt x="17" y="128"/>
                  </a:cubicBezTo>
                  <a:cubicBezTo>
                    <a:pt x="28" y="107"/>
                    <a:pt x="45" y="85"/>
                    <a:pt x="73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0"/>
                    <a:pt x="76" y="58"/>
                    <a:pt x="77" y="56"/>
                  </a:cubicBezTo>
                  <a:cubicBezTo>
                    <a:pt x="78" y="54"/>
                    <a:pt x="79" y="53"/>
                    <a:pt x="79" y="51"/>
                  </a:cubicBezTo>
                  <a:cubicBezTo>
                    <a:pt x="82" y="44"/>
                    <a:pt x="83" y="35"/>
                    <a:pt x="83" y="26"/>
                  </a:cubicBezTo>
                  <a:cubicBezTo>
                    <a:pt x="84" y="18"/>
                    <a:pt x="85" y="9"/>
                    <a:pt x="85" y="2"/>
                  </a:cubicBezTo>
                  <a:cubicBezTo>
                    <a:pt x="85" y="1"/>
                    <a:pt x="85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F5C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14" name="Freeform 508"/>
            <p:cNvSpPr>
              <a:spLocks/>
            </p:cNvSpPr>
            <p:nvPr/>
          </p:nvSpPr>
          <p:spPr bwMode="auto">
            <a:xfrm>
              <a:off x="3628" y="1603"/>
              <a:ext cx="2" cy="50"/>
            </a:xfrm>
            <a:custGeom>
              <a:avLst/>
              <a:gdLst>
                <a:gd name="T0" fmla="*/ 8 w 1"/>
                <a:gd name="T1" fmla="*/ 0 h 19"/>
                <a:gd name="T2" fmla="*/ 0 w 1"/>
                <a:gd name="T3" fmla="*/ 255 h 19"/>
                <a:gd name="T4" fmla="*/ 0 w 1"/>
                <a:gd name="T5" fmla="*/ 271 h 19"/>
                <a:gd name="T6" fmla="*/ 0 w 1"/>
                <a:gd name="T7" fmla="*/ 347 h 19"/>
                <a:gd name="T8" fmla="*/ 8 w 1"/>
                <a:gd name="T9" fmla="*/ 347 h 19"/>
                <a:gd name="T10" fmla="*/ 0 w 1"/>
                <a:gd name="T11" fmla="*/ 166 h 19"/>
                <a:gd name="T12" fmla="*/ 0 w 1"/>
                <a:gd name="T13" fmla="*/ 124 h 19"/>
                <a:gd name="T14" fmla="*/ 8 w 1"/>
                <a:gd name="T15" fmla="*/ 124 h 19"/>
                <a:gd name="T16" fmla="*/ 8 w 1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cubicBezTo>
                    <a:pt x="0" y="5"/>
                    <a:pt x="0" y="9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6"/>
                    <a:pt x="0" y="17"/>
                    <a:pt x="0" y="19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1" y="15"/>
                    <a:pt x="0" y="11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2"/>
                    <a:pt x="1" y="0"/>
                  </a:cubicBezTo>
                </a:path>
              </a:pathLst>
            </a:custGeom>
            <a:solidFill>
              <a:srgbClr val="DB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15" name="Freeform 509"/>
            <p:cNvSpPr>
              <a:spLocks/>
            </p:cNvSpPr>
            <p:nvPr/>
          </p:nvSpPr>
          <p:spPr bwMode="auto">
            <a:xfrm>
              <a:off x="3628" y="1640"/>
              <a:ext cx="1" cy="13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5 h 5"/>
                <a:gd name="T4" fmla="*/ 0 w 1"/>
                <a:gd name="T5" fmla="*/ 88 h 5"/>
                <a:gd name="T6" fmla="*/ 0 w 1"/>
                <a:gd name="T7" fmla="*/ 21 h 5"/>
                <a:gd name="T8" fmla="*/ 0 w 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C9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16" name="Freeform 510"/>
            <p:cNvSpPr>
              <a:spLocks/>
            </p:cNvSpPr>
            <p:nvPr/>
          </p:nvSpPr>
          <p:spPr bwMode="auto">
            <a:xfrm>
              <a:off x="3628" y="1621"/>
              <a:ext cx="10" cy="32"/>
            </a:xfrm>
            <a:custGeom>
              <a:avLst/>
              <a:gdLst>
                <a:gd name="T0" fmla="*/ 0 w 4"/>
                <a:gd name="T1" fmla="*/ 0 h 12"/>
                <a:gd name="T2" fmla="*/ 0 w 4"/>
                <a:gd name="T3" fmla="*/ 35 h 12"/>
                <a:gd name="T4" fmla="*/ 20 w 4"/>
                <a:gd name="T5" fmla="*/ 227 h 12"/>
                <a:gd name="T6" fmla="*/ 20 w 4"/>
                <a:gd name="T7" fmla="*/ 227 h 12"/>
                <a:gd name="T8" fmla="*/ 33 w 4"/>
                <a:gd name="T9" fmla="*/ 227 h 12"/>
                <a:gd name="T10" fmla="*/ 63 w 4"/>
                <a:gd name="T11" fmla="*/ 192 h 12"/>
                <a:gd name="T12" fmla="*/ 63 w 4"/>
                <a:gd name="T13" fmla="*/ 0 h 12"/>
                <a:gd name="T14" fmla="*/ 50 w 4"/>
                <a:gd name="T15" fmla="*/ 0 h 12"/>
                <a:gd name="T16" fmla="*/ 20 w 4"/>
                <a:gd name="T17" fmla="*/ 0 h 12"/>
                <a:gd name="T18" fmla="*/ 0 w 4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3" y="12"/>
                    <a:pt x="3" y="11"/>
                    <a:pt x="4" y="10"/>
                  </a:cubicBezTo>
                  <a:cubicBezTo>
                    <a:pt x="4" y="7"/>
                    <a:pt x="4" y="4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C9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17" name="Freeform 511"/>
            <p:cNvSpPr>
              <a:spLocks/>
            </p:cNvSpPr>
            <p:nvPr/>
          </p:nvSpPr>
          <p:spPr bwMode="auto">
            <a:xfrm>
              <a:off x="3945" y="1765"/>
              <a:ext cx="30" cy="94"/>
            </a:xfrm>
            <a:custGeom>
              <a:avLst/>
              <a:gdLst>
                <a:gd name="T0" fmla="*/ 20 w 12"/>
                <a:gd name="T1" fmla="*/ 56 h 35"/>
                <a:gd name="T2" fmla="*/ 33 w 12"/>
                <a:gd name="T3" fmla="*/ 172 h 35"/>
                <a:gd name="T4" fmla="*/ 83 w 12"/>
                <a:gd name="T5" fmla="*/ 449 h 35"/>
                <a:gd name="T6" fmla="*/ 95 w 12"/>
                <a:gd name="T7" fmla="*/ 561 h 35"/>
                <a:gd name="T8" fmla="*/ 125 w 12"/>
                <a:gd name="T9" fmla="*/ 642 h 35"/>
                <a:gd name="T10" fmla="*/ 158 w 12"/>
                <a:gd name="T11" fmla="*/ 655 h 35"/>
                <a:gd name="T12" fmla="*/ 175 w 12"/>
                <a:gd name="T13" fmla="*/ 599 h 35"/>
                <a:gd name="T14" fmla="*/ 158 w 12"/>
                <a:gd name="T15" fmla="*/ 505 h 35"/>
                <a:gd name="T16" fmla="*/ 113 w 12"/>
                <a:gd name="T17" fmla="*/ 252 h 35"/>
                <a:gd name="T18" fmla="*/ 63 w 12"/>
                <a:gd name="T19" fmla="*/ 35 h 35"/>
                <a:gd name="T20" fmla="*/ 33 w 12"/>
                <a:gd name="T21" fmla="*/ 21 h 35"/>
                <a:gd name="T22" fmla="*/ 20 w 12"/>
                <a:gd name="T23" fmla="*/ 56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" h="35">
                  <a:moveTo>
                    <a:pt x="1" y="3"/>
                  </a:moveTo>
                  <a:cubicBezTo>
                    <a:pt x="1" y="4"/>
                    <a:pt x="2" y="7"/>
                    <a:pt x="2" y="9"/>
                  </a:cubicBezTo>
                  <a:cubicBezTo>
                    <a:pt x="3" y="13"/>
                    <a:pt x="4" y="18"/>
                    <a:pt x="5" y="23"/>
                  </a:cubicBezTo>
                  <a:cubicBezTo>
                    <a:pt x="5" y="25"/>
                    <a:pt x="6" y="27"/>
                    <a:pt x="6" y="29"/>
                  </a:cubicBezTo>
                  <a:cubicBezTo>
                    <a:pt x="7" y="31"/>
                    <a:pt x="7" y="32"/>
                    <a:pt x="8" y="33"/>
                  </a:cubicBezTo>
                  <a:cubicBezTo>
                    <a:pt x="8" y="34"/>
                    <a:pt x="9" y="35"/>
                    <a:pt x="10" y="34"/>
                  </a:cubicBezTo>
                  <a:cubicBezTo>
                    <a:pt x="11" y="34"/>
                    <a:pt x="12" y="32"/>
                    <a:pt x="11" y="31"/>
                  </a:cubicBezTo>
                  <a:cubicBezTo>
                    <a:pt x="11" y="31"/>
                    <a:pt x="10" y="29"/>
                    <a:pt x="10" y="26"/>
                  </a:cubicBezTo>
                  <a:cubicBezTo>
                    <a:pt x="9" y="22"/>
                    <a:pt x="8" y="17"/>
                    <a:pt x="7" y="13"/>
                  </a:cubicBezTo>
                  <a:cubicBezTo>
                    <a:pt x="6" y="8"/>
                    <a:pt x="5" y="4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D4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18" name="Freeform 512"/>
            <p:cNvSpPr>
              <a:spLocks/>
            </p:cNvSpPr>
            <p:nvPr/>
          </p:nvSpPr>
          <p:spPr bwMode="auto">
            <a:xfrm>
              <a:off x="3348" y="1928"/>
              <a:ext cx="307" cy="88"/>
            </a:xfrm>
            <a:custGeom>
              <a:avLst/>
              <a:gdLst>
                <a:gd name="T0" fmla="*/ 105 w 123"/>
                <a:gd name="T1" fmla="*/ 435 h 33"/>
                <a:gd name="T2" fmla="*/ 62 w 123"/>
                <a:gd name="T3" fmla="*/ 419 h 33"/>
                <a:gd name="T4" fmla="*/ 42 w 123"/>
                <a:gd name="T5" fmla="*/ 456 h 33"/>
                <a:gd name="T6" fmla="*/ 75 w 123"/>
                <a:gd name="T7" fmla="*/ 477 h 33"/>
                <a:gd name="T8" fmla="*/ 562 w 123"/>
                <a:gd name="T9" fmla="*/ 115 h 33"/>
                <a:gd name="T10" fmla="*/ 1041 w 123"/>
                <a:gd name="T11" fmla="*/ 77 h 33"/>
                <a:gd name="T12" fmla="*/ 1133 w 123"/>
                <a:gd name="T13" fmla="*/ 93 h 33"/>
                <a:gd name="T14" fmla="*/ 1353 w 123"/>
                <a:gd name="T15" fmla="*/ 136 h 33"/>
                <a:gd name="T16" fmla="*/ 1557 w 123"/>
                <a:gd name="T17" fmla="*/ 227 h 33"/>
                <a:gd name="T18" fmla="*/ 1557 w 123"/>
                <a:gd name="T19" fmla="*/ 227 h 33"/>
                <a:gd name="T20" fmla="*/ 1820 w 123"/>
                <a:gd name="T21" fmla="*/ 568 h 33"/>
                <a:gd name="T22" fmla="*/ 1849 w 123"/>
                <a:gd name="T23" fmla="*/ 627 h 33"/>
                <a:gd name="T24" fmla="*/ 1912 w 123"/>
                <a:gd name="T25" fmla="*/ 477 h 33"/>
                <a:gd name="T26" fmla="*/ 1849 w 123"/>
                <a:gd name="T27" fmla="*/ 456 h 33"/>
                <a:gd name="T28" fmla="*/ 1820 w 123"/>
                <a:gd name="T29" fmla="*/ 533 h 33"/>
                <a:gd name="T30" fmla="*/ 1849 w 123"/>
                <a:gd name="T31" fmla="*/ 547 h 33"/>
                <a:gd name="T32" fmla="*/ 1882 w 123"/>
                <a:gd name="T33" fmla="*/ 533 h 33"/>
                <a:gd name="T34" fmla="*/ 1600 w 123"/>
                <a:gd name="T35" fmla="*/ 171 h 33"/>
                <a:gd name="T36" fmla="*/ 1587 w 123"/>
                <a:gd name="T37" fmla="*/ 205 h 33"/>
                <a:gd name="T38" fmla="*/ 1600 w 123"/>
                <a:gd name="T39" fmla="*/ 171 h 33"/>
                <a:gd name="T40" fmla="*/ 1370 w 123"/>
                <a:gd name="T41" fmla="*/ 77 h 33"/>
                <a:gd name="T42" fmla="*/ 1153 w 123"/>
                <a:gd name="T43" fmla="*/ 21 h 33"/>
                <a:gd name="T44" fmla="*/ 1041 w 123"/>
                <a:gd name="T45" fmla="*/ 0 h 33"/>
                <a:gd name="T46" fmla="*/ 562 w 123"/>
                <a:gd name="T47" fmla="*/ 35 h 33"/>
                <a:gd name="T48" fmla="*/ 30 w 123"/>
                <a:gd name="T49" fmla="*/ 435 h 33"/>
                <a:gd name="T50" fmla="*/ 0 w 123"/>
                <a:gd name="T51" fmla="*/ 456 h 33"/>
                <a:gd name="T52" fmla="*/ 75 w 123"/>
                <a:gd name="T53" fmla="*/ 512 h 33"/>
                <a:gd name="T54" fmla="*/ 105 w 123"/>
                <a:gd name="T55" fmla="*/ 435 h 3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3" h="33">
                  <a:moveTo>
                    <a:pt x="7" y="23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2" y="14"/>
                    <a:pt x="24" y="7"/>
                    <a:pt x="36" y="6"/>
                  </a:cubicBezTo>
                  <a:cubicBezTo>
                    <a:pt x="45" y="6"/>
                    <a:pt x="58" y="4"/>
                    <a:pt x="67" y="4"/>
                  </a:cubicBezTo>
                  <a:cubicBezTo>
                    <a:pt x="69" y="4"/>
                    <a:pt x="71" y="4"/>
                    <a:pt x="73" y="5"/>
                  </a:cubicBezTo>
                  <a:cubicBezTo>
                    <a:pt x="77" y="6"/>
                    <a:pt x="82" y="6"/>
                    <a:pt x="87" y="7"/>
                  </a:cubicBezTo>
                  <a:cubicBezTo>
                    <a:pt x="92" y="9"/>
                    <a:pt x="97" y="10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7" y="17"/>
                    <a:pt x="113" y="23"/>
                    <a:pt x="117" y="30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16" y="21"/>
                    <a:pt x="110" y="14"/>
                    <a:pt x="103" y="9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99" y="6"/>
                    <a:pt x="93" y="5"/>
                    <a:pt x="88" y="4"/>
                  </a:cubicBezTo>
                  <a:cubicBezTo>
                    <a:pt x="83" y="2"/>
                    <a:pt x="78" y="2"/>
                    <a:pt x="74" y="1"/>
                  </a:cubicBezTo>
                  <a:cubicBezTo>
                    <a:pt x="72" y="0"/>
                    <a:pt x="69" y="0"/>
                    <a:pt x="67" y="0"/>
                  </a:cubicBezTo>
                  <a:cubicBezTo>
                    <a:pt x="57" y="0"/>
                    <a:pt x="45" y="2"/>
                    <a:pt x="36" y="2"/>
                  </a:cubicBezTo>
                  <a:cubicBezTo>
                    <a:pt x="23" y="3"/>
                    <a:pt x="9" y="11"/>
                    <a:pt x="2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" y="27"/>
                    <a:pt x="5" y="27"/>
                    <a:pt x="5" y="27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rgbClr val="259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19" name="Oval 513"/>
            <p:cNvSpPr>
              <a:spLocks noChangeArrowheads="1"/>
            </p:cNvSpPr>
            <p:nvPr/>
          </p:nvSpPr>
          <p:spPr bwMode="auto">
            <a:xfrm>
              <a:off x="3350" y="1301"/>
              <a:ext cx="278" cy="78"/>
            </a:xfrm>
            <a:prstGeom prst="ellipse">
              <a:avLst/>
            </a:prstGeom>
            <a:solidFill>
              <a:srgbClr val="DEE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20" name="Oval 514"/>
            <p:cNvSpPr>
              <a:spLocks noChangeArrowheads="1"/>
            </p:cNvSpPr>
            <p:nvPr/>
          </p:nvSpPr>
          <p:spPr bwMode="auto">
            <a:xfrm>
              <a:off x="3383" y="1320"/>
              <a:ext cx="212" cy="40"/>
            </a:xfrm>
            <a:prstGeom prst="ellipse">
              <a:avLst/>
            </a:prstGeom>
            <a:solidFill>
              <a:srgbClr val="359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21" name="Freeform 515"/>
            <p:cNvSpPr>
              <a:spLocks/>
            </p:cNvSpPr>
            <p:nvPr/>
          </p:nvSpPr>
          <p:spPr bwMode="auto">
            <a:xfrm>
              <a:off x="3383" y="1320"/>
              <a:ext cx="212" cy="29"/>
            </a:xfrm>
            <a:custGeom>
              <a:avLst/>
              <a:gdLst>
                <a:gd name="T0" fmla="*/ 75 w 85"/>
                <a:gd name="T1" fmla="*/ 200 h 11"/>
                <a:gd name="T2" fmla="*/ 653 w 85"/>
                <a:gd name="T3" fmla="*/ 124 h 11"/>
                <a:gd name="T4" fmla="*/ 1245 w 85"/>
                <a:gd name="T5" fmla="*/ 200 h 11"/>
                <a:gd name="T6" fmla="*/ 1319 w 85"/>
                <a:gd name="T7" fmla="*/ 124 h 11"/>
                <a:gd name="T8" fmla="*/ 653 w 85"/>
                <a:gd name="T9" fmla="*/ 0 h 11"/>
                <a:gd name="T10" fmla="*/ 0 w 85"/>
                <a:gd name="T11" fmla="*/ 124 h 11"/>
                <a:gd name="T12" fmla="*/ 75 w 85"/>
                <a:gd name="T13" fmla="*/ 20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11">
                  <a:moveTo>
                    <a:pt x="5" y="11"/>
                  </a:moveTo>
                  <a:cubicBezTo>
                    <a:pt x="12" y="9"/>
                    <a:pt x="26" y="7"/>
                    <a:pt x="42" y="7"/>
                  </a:cubicBezTo>
                  <a:cubicBezTo>
                    <a:pt x="58" y="7"/>
                    <a:pt x="73" y="9"/>
                    <a:pt x="80" y="11"/>
                  </a:cubicBezTo>
                  <a:cubicBezTo>
                    <a:pt x="83" y="10"/>
                    <a:pt x="85" y="9"/>
                    <a:pt x="85" y="7"/>
                  </a:cubicBezTo>
                  <a:cubicBezTo>
                    <a:pt x="85" y="3"/>
                    <a:pt x="66" y="0"/>
                    <a:pt x="42" y="0"/>
                  </a:cubicBezTo>
                  <a:cubicBezTo>
                    <a:pt x="19" y="0"/>
                    <a:pt x="0" y="3"/>
                    <a:pt x="0" y="7"/>
                  </a:cubicBezTo>
                  <a:cubicBezTo>
                    <a:pt x="0" y="9"/>
                    <a:pt x="1" y="10"/>
                    <a:pt x="5" y="11"/>
                  </a:cubicBezTo>
                  <a:close/>
                </a:path>
              </a:pathLst>
            </a:custGeom>
            <a:solidFill>
              <a:srgbClr val="71B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22" name="Freeform 516"/>
            <p:cNvSpPr>
              <a:spLocks/>
            </p:cNvSpPr>
            <p:nvPr/>
          </p:nvSpPr>
          <p:spPr bwMode="auto">
            <a:xfrm>
              <a:off x="4418" y="1773"/>
              <a:ext cx="20" cy="78"/>
            </a:xfrm>
            <a:custGeom>
              <a:avLst/>
              <a:gdLst>
                <a:gd name="T0" fmla="*/ 63 w 8"/>
                <a:gd name="T1" fmla="*/ 0 h 29"/>
                <a:gd name="T2" fmla="*/ 33 w 8"/>
                <a:gd name="T3" fmla="*/ 334 h 29"/>
                <a:gd name="T4" fmla="*/ 0 w 8"/>
                <a:gd name="T5" fmla="*/ 565 h 29"/>
                <a:gd name="T6" fmla="*/ 63 w 8"/>
                <a:gd name="T7" fmla="*/ 565 h 29"/>
                <a:gd name="T8" fmla="*/ 95 w 8"/>
                <a:gd name="T9" fmla="*/ 347 h 29"/>
                <a:gd name="T10" fmla="*/ 125 w 8"/>
                <a:gd name="T11" fmla="*/ 0 h 29"/>
                <a:gd name="T12" fmla="*/ 63 w 8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9">
                  <a:moveTo>
                    <a:pt x="4" y="0"/>
                  </a:moveTo>
                  <a:cubicBezTo>
                    <a:pt x="4" y="3"/>
                    <a:pt x="3" y="11"/>
                    <a:pt x="2" y="17"/>
                  </a:cubicBezTo>
                  <a:cubicBezTo>
                    <a:pt x="1" y="23"/>
                    <a:pt x="0" y="29"/>
                    <a:pt x="0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4"/>
                    <a:pt x="6" y="18"/>
                  </a:cubicBezTo>
                  <a:cubicBezTo>
                    <a:pt x="7" y="11"/>
                    <a:pt x="8" y="4"/>
                    <a:pt x="8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D4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23" name="Freeform 517"/>
            <p:cNvSpPr>
              <a:spLocks/>
            </p:cNvSpPr>
            <p:nvPr/>
          </p:nvSpPr>
          <p:spPr bwMode="auto">
            <a:xfrm>
              <a:off x="3930" y="1515"/>
              <a:ext cx="80" cy="266"/>
            </a:xfrm>
            <a:custGeom>
              <a:avLst/>
              <a:gdLst>
                <a:gd name="T0" fmla="*/ 175 w 32"/>
                <a:gd name="T1" fmla="*/ 1825 h 100"/>
                <a:gd name="T2" fmla="*/ 63 w 32"/>
                <a:gd name="T3" fmla="*/ 963 h 100"/>
                <a:gd name="T4" fmla="*/ 188 w 32"/>
                <a:gd name="T5" fmla="*/ 362 h 100"/>
                <a:gd name="T6" fmla="*/ 470 w 32"/>
                <a:gd name="T7" fmla="*/ 93 h 100"/>
                <a:gd name="T8" fmla="*/ 488 w 32"/>
                <a:gd name="T9" fmla="*/ 35 h 100"/>
                <a:gd name="T10" fmla="*/ 458 w 32"/>
                <a:gd name="T11" fmla="*/ 21 h 100"/>
                <a:gd name="T12" fmla="*/ 145 w 32"/>
                <a:gd name="T13" fmla="*/ 319 h 100"/>
                <a:gd name="T14" fmla="*/ 0 w 32"/>
                <a:gd name="T15" fmla="*/ 963 h 100"/>
                <a:gd name="T16" fmla="*/ 113 w 32"/>
                <a:gd name="T17" fmla="*/ 1846 h 100"/>
                <a:gd name="T18" fmla="*/ 145 w 32"/>
                <a:gd name="T19" fmla="*/ 1883 h 100"/>
                <a:gd name="T20" fmla="*/ 175 w 32"/>
                <a:gd name="T21" fmla="*/ 1825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100">
                  <a:moveTo>
                    <a:pt x="11" y="97"/>
                  </a:moveTo>
                  <a:cubicBezTo>
                    <a:pt x="6" y="78"/>
                    <a:pt x="4" y="63"/>
                    <a:pt x="4" y="51"/>
                  </a:cubicBezTo>
                  <a:cubicBezTo>
                    <a:pt x="4" y="36"/>
                    <a:pt x="7" y="26"/>
                    <a:pt x="12" y="19"/>
                  </a:cubicBezTo>
                  <a:cubicBezTo>
                    <a:pt x="17" y="12"/>
                    <a:pt x="24" y="8"/>
                    <a:pt x="30" y="5"/>
                  </a:cubicBezTo>
                  <a:cubicBezTo>
                    <a:pt x="31" y="4"/>
                    <a:pt x="32" y="3"/>
                    <a:pt x="31" y="2"/>
                  </a:cubicBezTo>
                  <a:cubicBezTo>
                    <a:pt x="31" y="1"/>
                    <a:pt x="30" y="0"/>
                    <a:pt x="29" y="1"/>
                  </a:cubicBezTo>
                  <a:cubicBezTo>
                    <a:pt x="22" y="4"/>
                    <a:pt x="14" y="9"/>
                    <a:pt x="9" y="17"/>
                  </a:cubicBezTo>
                  <a:cubicBezTo>
                    <a:pt x="3" y="24"/>
                    <a:pt x="0" y="35"/>
                    <a:pt x="0" y="51"/>
                  </a:cubicBezTo>
                  <a:cubicBezTo>
                    <a:pt x="0" y="63"/>
                    <a:pt x="2" y="79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99"/>
                    <a:pt x="11" y="98"/>
                    <a:pt x="11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24" name="Freeform 518"/>
            <p:cNvSpPr>
              <a:spLocks/>
            </p:cNvSpPr>
            <p:nvPr/>
          </p:nvSpPr>
          <p:spPr bwMode="auto">
            <a:xfrm>
              <a:off x="3885" y="1845"/>
              <a:ext cx="90" cy="411"/>
            </a:xfrm>
            <a:custGeom>
              <a:avLst/>
              <a:gdLst>
                <a:gd name="T0" fmla="*/ 63 w 36"/>
                <a:gd name="T1" fmla="*/ 2893 h 154"/>
                <a:gd name="T2" fmla="*/ 345 w 36"/>
                <a:gd name="T3" fmla="*/ 763 h 154"/>
                <a:gd name="T4" fmla="*/ 550 w 36"/>
                <a:gd name="T5" fmla="*/ 56 h 154"/>
                <a:gd name="T6" fmla="*/ 533 w 36"/>
                <a:gd name="T7" fmla="*/ 0 h 154"/>
                <a:gd name="T8" fmla="*/ 500 w 36"/>
                <a:gd name="T9" fmla="*/ 35 h 154"/>
                <a:gd name="T10" fmla="*/ 300 w 36"/>
                <a:gd name="T11" fmla="*/ 742 h 154"/>
                <a:gd name="T12" fmla="*/ 0 w 36"/>
                <a:gd name="T13" fmla="*/ 2893 h 154"/>
                <a:gd name="T14" fmla="*/ 33 w 36"/>
                <a:gd name="T15" fmla="*/ 2928 h 154"/>
                <a:gd name="T16" fmla="*/ 63 w 36"/>
                <a:gd name="T17" fmla="*/ 2893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154">
                  <a:moveTo>
                    <a:pt x="4" y="152"/>
                  </a:moveTo>
                  <a:cubicBezTo>
                    <a:pt x="5" y="117"/>
                    <a:pt x="7" y="77"/>
                    <a:pt x="22" y="40"/>
                  </a:cubicBezTo>
                  <a:cubicBezTo>
                    <a:pt x="29" y="24"/>
                    <a:pt x="33" y="12"/>
                    <a:pt x="35" y="3"/>
                  </a:cubicBezTo>
                  <a:cubicBezTo>
                    <a:pt x="36" y="2"/>
                    <a:pt x="35" y="1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29" y="11"/>
                    <a:pt x="25" y="23"/>
                    <a:pt x="19" y="39"/>
                  </a:cubicBezTo>
                  <a:cubicBezTo>
                    <a:pt x="3" y="76"/>
                    <a:pt x="1" y="117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lose/>
                </a:path>
              </a:pathLst>
            </a:custGeom>
            <a:solidFill>
              <a:srgbClr val="D4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25" name="Freeform 519"/>
            <p:cNvSpPr>
              <a:spLocks/>
            </p:cNvSpPr>
            <p:nvPr/>
          </p:nvSpPr>
          <p:spPr bwMode="auto">
            <a:xfrm>
              <a:off x="4195" y="1752"/>
              <a:ext cx="430" cy="251"/>
            </a:xfrm>
            <a:custGeom>
              <a:avLst/>
              <a:gdLst>
                <a:gd name="T0" fmla="*/ 63 w 172"/>
                <a:gd name="T1" fmla="*/ 1754 h 94"/>
                <a:gd name="T2" fmla="*/ 675 w 172"/>
                <a:gd name="T3" fmla="*/ 379 h 94"/>
                <a:gd name="T4" fmla="*/ 1533 w 172"/>
                <a:gd name="T5" fmla="*/ 77 h 94"/>
                <a:gd name="T6" fmla="*/ 2658 w 172"/>
                <a:gd name="T7" fmla="*/ 171 h 94"/>
                <a:gd name="T8" fmla="*/ 2688 w 172"/>
                <a:gd name="T9" fmla="*/ 136 h 94"/>
                <a:gd name="T10" fmla="*/ 2658 w 172"/>
                <a:gd name="T11" fmla="*/ 93 h 94"/>
                <a:gd name="T12" fmla="*/ 1533 w 172"/>
                <a:gd name="T13" fmla="*/ 0 h 94"/>
                <a:gd name="T14" fmla="*/ 645 w 172"/>
                <a:gd name="T15" fmla="*/ 320 h 94"/>
                <a:gd name="T16" fmla="*/ 0 w 172"/>
                <a:gd name="T17" fmla="*/ 1733 h 94"/>
                <a:gd name="T18" fmla="*/ 33 w 172"/>
                <a:gd name="T19" fmla="*/ 1789 h 94"/>
                <a:gd name="T20" fmla="*/ 63 w 172"/>
                <a:gd name="T21" fmla="*/ 1754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94">
                  <a:moveTo>
                    <a:pt x="4" y="92"/>
                  </a:moveTo>
                  <a:cubicBezTo>
                    <a:pt x="13" y="55"/>
                    <a:pt x="27" y="33"/>
                    <a:pt x="43" y="20"/>
                  </a:cubicBezTo>
                  <a:cubicBezTo>
                    <a:pt x="59" y="7"/>
                    <a:pt x="78" y="4"/>
                    <a:pt x="98" y="4"/>
                  </a:cubicBezTo>
                  <a:cubicBezTo>
                    <a:pt x="122" y="4"/>
                    <a:pt x="147" y="9"/>
                    <a:pt x="170" y="9"/>
                  </a:cubicBezTo>
                  <a:cubicBezTo>
                    <a:pt x="171" y="9"/>
                    <a:pt x="172" y="8"/>
                    <a:pt x="172" y="7"/>
                  </a:cubicBezTo>
                  <a:cubicBezTo>
                    <a:pt x="172" y="6"/>
                    <a:pt x="171" y="5"/>
                    <a:pt x="170" y="5"/>
                  </a:cubicBezTo>
                  <a:cubicBezTo>
                    <a:pt x="148" y="5"/>
                    <a:pt x="122" y="0"/>
                    <a:pt x="98" y="0"/>
                  </a:cubicBezTo>
                  <a:cubicBezTo>
                    <a:pt x="78" y="0"/>
                    <a:pt x="58" y="3"/>
                    <a:pt x="41" y="17"/>
                  </a:cubicBezTo>
                  <a:cubicBezTo>
                    <a:pt x="23" y="30"/>
                    <a:pt x="9" y="53"/>
                    <a:pt x="0" y="91"/>
                  </a:cubicBezTo>
                  <a:cubicBezTo>
                    <a:pt x="0" y="92"/>
                    <a:pt x="1" y="93"/>
                    <a:pt x="2" y="94"/>
                  </a:cubicBezTo>
                  <a:cubicBezTo>
                    <a:pt x="3" y="94"/>
                    <a:pt x="4" y="93"/>
                    <a:pt x="4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26" name="Freeform 520"/>
            <p:cNvSpPr>
              <a:spLocks/>
            </p:cNvSpPr>
            <p:nvPr/>
          </p:nvSpPr>
          <p:spPr bwMode="auto">
            <a:xfrm>
              <a:off x="4165" y="1755"/>
              <a:ext cx="465" cy="381"/>
            </a:xfrm>
            <a:custGeom>
              <a:avLst/>
              <a:gdLst>
                <a:gd name="T0" fmla="*/ 63 w 186"/>
                <a:gd name="T1" fmla="*/ 2704 h 143"/>
                <a:gd name="T2" fmla="*/ 270 w 186"/>
                <a:gd name="T3" fmla="*/ 1681 h 143"/>
                <a:gd name="T4" fmla="*/ 958 w 186"/>
                <a:gd name="T5" fmla="*/ 362 h 143"/>
                <a:gd name="T6" fmla="*/ 1813 w 186"/>
                <a:gd name="T7" fmla="*/ 77 h 143"/>
                <a:gd name="T8" fmla="*/ 2813 w 186"/>
                <a:gd name="T9" fmla="*/ 171 h 143"/>
                <a:gd name="T10" fmla="*/ 2908 w 186"/>
                <a:gd name="T11" fmla="*/ 171 h 143"/>
                <a:gd name="T12" fmla="*/ 2908 w 186"/>
                <a:gd name="T13" fmla="*/ 93 h 143"/>
                <a:gd name="T14" fmla="*/ 2813 w 186"/>
                <a:gd name="T15" fmla="*/ 93 h 143"/>
                <a:gd name="T16" fmla="*/ 1813 w 186"/>
                <a:gd name="T17" fmla="*/ 0 h 143"/>
                <a:gd name="T18" fmla="*/ 908 w 186"/>
                <a:gd name="T19" fmla="*/ 306 h 143"/>
                <a:gd name="T20" fmla="*/ 208 w 186"/>
                <a:gd name="T21" fmla="*/ 1660 h 143"/>
                <a:gd name="T22" fmla="*/ 0 w 186"/>
                <a:gd name="T23" fmla="*/ 2683 h 143"/>
                <a:gd name="T24" fmla="*/ 63 w 186"/>
                <a:gd name="T25" fmla="*/ 2704 h 1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43">
                  <a:moveTo>
                    <a:pt x="4" y="143"/>
                  </a:moveTo>
                  <a:cubicBezTo>
                    <a:pt x="7" y="124"/>
                    <a:pt x="11" y="107"/>
                    <a:pt x="17" y="89"/>
                  </a:cubicBezTo>
                  <a:cubicBezTo>
                    <a:pt x="28" y="53"/>
                    <a:pt x="44" y="32"/>
                    <a:pt x="61" y="19"/>
                  </a:cubicBezTo>
                  <a:cubicBezTo>
                    <a:pt x="78" y="7"/>
                    <a:pt x="97" y="4"/>
                    <a:pt x="116" y="4"/>
                  </a:cubicBezTo>
                  <a:cubicBezTo>
                    <a:pt x="138" y="4"/>
                    <a:pt x="161" y="9"/>
                    <a:pt x="180" y="9"/>
                  </a:cubicBezTo>
                  <a:cubicBezTo>
                    <a:pt x="182" y="9"/>
                    <a:pt x="184" y="9"/>
                    <a:pt x="186" y="9"/>
                  </a:cubicBezTo>
                  <a:cubicBezTo>
                    <a:pt x="186" y="5"/>
                    <a:pt x="186" y="5"/>
                    <a:pt x="186" y="5"/>
                  </a:cubicBezTo>
                  <a:cubicBezTo>
                    <a:pt x="184" y="5"/>
                    <a:pt x="182" y="5"/>
                    <a:pt x="180" y="5"/>
                  </a:cubicBezTo>
                  <a:cubicBezTo>
                    <a:pt x="162" y="5"/>
                    <a:pt x="139" y="0"/>
                    <a:pt x="116" y="0"/>
                  </a:cubicBezTo>
                  <a:cubicBezTo>
                    <a:pt x="96" y="0"/>
                    <a:pt x="76" y="3"/>
                    <a:pt x="58" y="16"/>
                  </a:cubicBezTo>
                  <a:cubicBezTo>
                    <a:pt x="41" y="29"/>
                    <a:pt x="25" y="51"/>
                    <a:pt x="13" y="88"/>
                  </a:cubicBezTo>
                  <a:cubicBezTo>
                    <a:pt x="7" y="106"/>
                    <a:pt x="3" y="123"/>
                    <a:pt x="0" y="142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259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27" name="Freeform 521"/>
            <p:cNvSpPr>
              <a:spLocks/>
            </p:cNvSpPr>
            <p:nvPr/>
          </p:nvSpPr>
          <p:spPr bwMode="auto">
            <a:xfrm>
              <a:off x="3958" y="1517"/>
              <a:ext cx="77" cy="275"/>
            </a:xfrm>
            <a:custGeom>
              <a:avLst/>
              <a:gdLst>
                <a:gd name="T0" fmla="*/ 462 w 31"/>
                <a:gd name="T1" fmla="*/ 0 h 103"/>
                <a:gd name="T2" fmla="*/ 0 w 31"/>
                <a:gd name="T3" fmla="*/ 1220 h 103"/>
                <a:gd name="T4" fmla="*/ 62 w 31"/>
                <a:gd name="T5" fmla="*/ 1960 h 103"/>
                <a:gd name="T6" fmla="*/ 124 w 31"/>
                <a:gd name="T7" fmla="*/ 1960 h 103"/>
                <a:gd name="T8" fmla="*/ 62 w 31"/>
                <a:gd name="T9" fmla="*/ 1220 h 103"/>
                <a:gd name="T10" fmla="*/ 474 w 31"/>
                <a:gd name="T11" fmla="*/ 56 h 103"/>
                <a:gd name="T12" fmla="*/ 462 w 3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03">
                  <a:moveTo>
                    <a:pt x="30" y="0"/>
                  </a:moveTo>
                  <a:cubicBezTo>
                    <a:pt x="14" y="7"/>
                    <a:pt x="0" y="27"/>
                    <a:pt x="0" y="64"/>
                  </a:cubicBezTo>
                  <a:cubicBezTo>
                    <a:pt x="0" y="75"/>
                    <a:pt x="1" y="88"/>
                    <a:pt x="4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5" y="88"/>
                    <a:pt x="4" y="75"/>
                    <a:pt x="4" y="64"/>
                  </a:cubicBezTo>
                  <a:cubicBezTo>
                    <a:pt x="4" y="28"/>
                    <a:pt x="18" y="10"/>
                    <a:pt x="31" y="3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259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28" name="Freeform 522"/>
            <p:cNvSpPr>
              <a:spLocks/>
            </p:cNvSpPr>
            <p:nvPr/>
          </p:nvSpPr>
          <p:spPr bwMode="auto">
            <a:xfrm>
              <a:off x="4618" y="1667"/>
              <a:ext cx="37" cy="114"/>
            </a:xfrm>
            <a:custGeom>
              <a:avLst/>
              <a:gdLst>
                <a:gd name="T0" fmla="*/ 91 w 15"/>
                <a:gd name="T1" fmla="*/ 77 h 43"/>
                <a:gd name="T2" fmla="*/ 121 w 15"/>
                <a:gd name="T3" fmla="*/ 90 h 43"/>
                <a:gd name="T4" fmla="*/ 165 w 15"/>
                <a:gd name="T5" fmla="*/ 337 h 43"/>
                <a:gd name="T6" fmla="*/ 121 w 15"/>
                <a:gd name="T7" fmla="*/ 597 h 43"/>
                <a:gd name="T8" fmla="*/ 74 w 15"/>
                <a:gd name="T9" fmla="*/ 689 h 43"/>
                <a:gd name="T10" fmla="*/ 30 w 15"/>
                <a:gd name="T11" fmla="*/ 724 h 43"/>
                <a:gd name="T12" fmla="*/ 12 w 15"/>
                <a:gd name="T13" fmla="*/ 766 h 43"/>
                <a:gd name="T14" fmla="*/ 42 w 15"/>
                <a:gd name="T15" fmla="*/ 801 h 43"/>
                <a:gd name="T16" fmla="*/ 121 w 15"/>
                <a:gd name="T17" fmla="*/ 724 h 43"/>
                <a:gd name="T18" fmla="*/ 224 w 15"/>
                <a:gd name="T19" fmla="*/ 337 h 43"/>
                <a:gd name="T20" fmla="*/ 195 w 15"/>
                <a:gd name="T21" fmla="*/ 133 h 43"/>
                <a:gd name="T22" fmla="*/ 165 w 15"/>
                <a:gd name="T23" fmla="*/ 56 h 43"/>
                <a:gd name="T24" fmla="*/ 104 w 15"/>
                <a:gd name="T25" fmla="*/ 0 h 43"/>
                <a:gd name="T26" fmla="*/ 74 w 15"/>
                <a:gd name="T27" fmla="*/ 21 h 43"/>
                <a:gd name="T28" fmla="*/ 91 w 15"/>
                <a:gd name="T29" fmla="*/ 77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" h="43">
                  <a:moveTo>
                    <a:pt x="6" y="4"/>
                  </a:moveTo>
                  <a:cubicBezTo>
                    <a:pt x="7" y="4"/>
                    <a:pt x="7" y="4"/>
                    <a:pt x="8" y="5"/>
                  </a:cubicBezTo>
                  <a:cubicBezTo>
                    <a:pt x="10" y="7"/>
                    <a:pt x="11" y="12"/>
                    <a:pt x="11" y="18"/>
                  </a:cubicBezTo>
                  <a:cubicBezTo>
                    <a:pt x="11" y="23"/>
                    <a:pt x="10" y="28"/>
                    <a:pt x="8" y="32"/>
                  </a:cubicBezTo>
                  <a:cubicBezTo>
                    <a:pt x="8" y="34"/>
                    <a:pt x="7" y="35"/>
                    <a:pt x="5" y="37"/>
                  </a:cubicBezTo>
                  <a:cubicBezTo>
                    <a:pt x="4" y="38"/>
                    <a:pt x="3" y="39"/>
                    <a:pt x="2" y="39"/>
                  </a:cubicBezTo>
                  <a:cubicBezTo>
                    <a:pt x="1" y="39"/>
                    <a:pt x="0" y="40"/>
                    <a:pt x="1" y="41"/>
                  </a:cubicBezTo>
                  <a:cubicBezTo>
                    <a:pt x="1" y="42"/>
                    <a:pt x="2" y="43"/>
                    <a:pt x="3" y="43"/>
                  </a:cubicBezTo>
                  <a:cubicBezTo>
                    <a:pt x="5" y="42"/>
                    <a:pt x="7" y="41"/>
                    <a:pt x="8" y="39"/>
                  </a:cubicBezTo>
                  <a:cubicBezTo>
                    <a:pt x="13" y="34"/>
                    <a:pt x="15" y="26"/>
                    <a:pt x="15" y="18"/>
                  </a:cubicBezTo>
                  <a:cubicBezTo>
                    <a:pt x="15" y="14"/>
                    <a:pt x="14" y="10"/>
                    <a:pt x="13" y="7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1"/>
                    <a:pt x="9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4" y="2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29" name="Freeform 523"/>
            <p:cNvSpPr>
              <a:spLocks/>
            </p:cNvSpPr>
            <p:nvPr/>
          </p:nvSpPr>
          <p:spPr bwMode="auto">
            <a:xfrm>
              <a:off x="4630" y="1520"/>
              <a:ext cx="35" cy="131"/>
            </a:xfrm>
            <a:custGeom>
              <a:avLst/>
              <a:gdLst>
                <a:gd name="T0" fmla="*/ 33 w 14"/>
                <a:gd name="T1" fmla="*/ 94 h 49"/>
                <a:gd name="T2" fmla="*/ 125 w 14"/>
                <a:gd name="T3" fmla="*/ 230 h 49"/>
                <a:gd name="T4" fmla="*/ 158 w 14"/>
                <a:gd name="T5" fmla="*/ 513 h 49"/>
                <a:gd name="T6" fmla="*/ 125 w 14"/>
                <a:gd name="T7" fmla="*/ 743 h 49"/>
                <a:gd name="T8" fmla="*/ 95 w 14"/>
                <a:gd name="T9" fmla="*/ 821 h 49"/>
                <a:gd name="T10" fmla="*/ 50 w 14"/>
                <a:gd name="T11" fmla="*/ 842 h 49"/>
                <a:gd name="T12" fmla="*/ 33 w 14"/>
                <a:gd name="T13" fmla="*/ 901 h 49"/>
                <a:gd name="T14" fmla="*/ 63 w 14"/>
                <a:gd name="T15" fmla="*/ 914 h 49"/>
                <a:gd name="T16" fmla="*/ 145 w 14"/>
                <a:gd name="T17" fmla="*/ 880 h 49"/>
                <a:gd name="T18" fmla="*/ 208 w 14"/>
                <a:gd name="T19" fmla="*/ 708 h 49"/>
                <a:gd name="T20" fmla="*/ 220 w 14"/>
                <a:gd name="T21" fmla="*/ 513 h 49"/>
                <a:gd name="T22" fmla="*/ 188 w 14"/>
                <a:gd name="T23" fmla="*/ 209 h 49"/>
                <a:gd name="T24" fmla="*/ 50 w 14"/>
                <a:gd name="T25" fmla="*/ 21 h 49"/>
                <a:gd name="T26" fmla="*/ 20 w 14"/>
                <a:gd name="T27" fmla="*/ 35 h 49"/>
                <a:gd name="T28" fmla="*/ 33 w 14"/>
                <a:gd name="T29" fmla="*/ 94 h 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49">
                  <a:moveTo>
                    <a:pt x="2" y="5"/>
                  </a:moveTo>
                  <a:cubicBezTo>
                    <a:pt x="4" y="5"/>
                    <a:pt x="6" y="8"/>
                    <a:pt x="8" y="12"/>
                  </a:cubicBezTo>
                  <a:cubicBezTo>
                    <a:pt x="9" y="17"/>
                    <a:pt x="10" y="22"/>
                    <a:pt x="10" y="27"/>
                  </a:cubicBezTo>
                  <a:cubicBezTo>
                    <a:pt x="10" y="32"/>
                    <a:pt x="10" y="36"/>
                    <a:pt x="8" y="39"/>
                  </a:cubicBezTo>
                  <a:cubicBezTo>
                    <a:pt x="8" y="41"/>
                    <a:pt x="7" y="42"/>
                    <a:pt x="6" y="43"/>
                  </a:cubicBezTo>
                  <a:cubicBezTo>
                    <a:pt x="5" y="44"/>
                    <a:pt x="4" y="44"/>
                    <a:pt x="3" y="44"/>
                  </a:cubicBezTo>
                  <a:cubicBezTo>
                    <a:pt x="2" y="45"/>
                    <a:pt x="2" y="46"/>
                    <a:pt x="2" y="47"/>
                  </a:cubicBezTo>
                  <a:cubicBezTo>
                    <a:pt x="2" y="48"/>
                    <a:pt x="3" y="49"/>
                    <a:pt x="4" y="48"/>
                  </a:cubicBezTo>
                  <a:cubicBezTo>
                    <a:pt x="6" y="48"/>
                    <a:pt x="8" y="47"/>
                    <a:pt x="9" y="46"/>
                  </a:cubicBezTo>
                  <a:cubicBezTo>
                    <a:pt x="11" y="43"/>
                    <a:pt x="12" y="41"/>
                    <a:pt x="13" y="37"/>
                  </a:cubicBezTo>
                  <a:cubicBezTo>
                    <a:pt x="14" y="34"/>
                    <a:pt x="14" y="31"/>
                    <a:pt x="14" y="27"/>
                  </a:cubicBezTo>
                  <a:cubicBezTo>
                    <a:pt x="14" y="22"/>
                    <a:pt x="13" y="16"/>
                    <a:pt x="12" y="11"/>
                  </a:cubicBezTo>
                  <a:cubicBezTo>
                    <a:pt x="10" y="6"/>
                    <a:pt x="7" y="2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30" name="Freeform 524"/>
            <p:cNvSpPr>
              <a:spLocks/>
            </p:cNvSpPr>
            <p:nvPr/>
          </p:nvSpPr>
          <p:spPr bwMode="auto">
            <a:xfrm>
              <a:off x="3978" y="1760"/>
              <a:ext cx="20" cy="69"/>
            </a:xfrm>
            <a:custGeom>
              <a:avLst/>
              <a:gdLst>
                <a:gd name="T0" fmla="*/ 0 w 8"/>
                <a:gd name="T1" fmla="*/ 56 h 26"/>
                <a:gd name="T2" fmla="*/ 20 w 8"/>
                <a:gd name="T3" fmla="*/ 93 h 26"/>
                <a:gd name="T4" fmla="*/ 63 w 8"/>
                <a:gd name="T5" fmla="*/ 395 h 26"/>
                <a:gd name="T6" fmla="*/ 63 w 8"/>
                <a:gd name="T7" fmla="*/ 430 h 26"/>
                <a:gd name="T8" fmla="*/ 95 w 8"/>
                <a:gd name="T9" fmla="*/ 486 h 26"/>
                <a:gd name="T10" fmla="*/ 125 w 8"/>
                <a:gd name="T11" fmla="*/ 451 h 26"/>
                <a:gd name="T12" fmla="*/ 125 w 8"/>
                <a:gd name="T13" fmla="*/ 395 h 26"/>
                <a:gd name="T14" fmla="*/ 95 w 8"/>
                <a:gd name="T15" fmla="*/ 149 h 26"/>
                <a:gd name="T16" fmla="*/ 63 w 8"/>
                <a:gd name="T17" fmla="*/ 35 h 26"/>
                <a:gd name="T18" fmla="*/ 20 w 8"/>
                <a:gd name="T19" fmla="*/ 0 h 26"/>
                <a:gd name="T20" fmla="*/ 0 w 8"/>
                <a:gd name="T21" fmla="*/ 56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26">
                  <a:moveTo>
                    <a:pt x="0" y="3"/>
                  </a:moveTo>
                  <a:cubicBezTo>
                    <a:pt x="0" y="3"/>
                    <a:pt x="0" y="4"/>
                    <a:pt x="1" y="5"/>
                  </a:cubicBezTo>
                  <a:cubicBezTo>
                    <a:pt x="2" y="8"/>
                    <a:pt x="4" y="16"/>
                    <a:pt x="4" y="21"/>
                  </a:cubicBezTo>
                  <a:cubicBezTo>
                    <a:pt x="4" y="22"/>
                    <a:pt x="4" y="23"/>
                    <a:pt x="4" y="23"/>
                  </a:cubicBezTo>
                  <a:cubicBezTo>
                    <a:pt x="4" y="24"/>
                    <a:pt x="4" y="25"/>
                    <a:pt x="6" y="26"/>
                  </a:cubicBezTo>
                  <a:cubicBezTo>
                    <a:pt x="7" y="26"/>
                    <a:pt x="8" y="25"/>
                    <a:pt x="8" y="24"/>
                  </a:cubicBezTo>
                  <a:cubicBezTo>
                    <a:pt x="8" y="23"/>
                    <a:pt x="8" y="22"/>
                    <a:pt x="8" y="21"/>
                  </a:cubicBezTo>
                  <a:cubicBezTo>
                    <a:pt x="8" y="17"/>
                    <a:pt x="7" y="12"/>
                    <a:pt x="6" y="8"/>
                  </a:cubicBezTo>
                  <a:cubicBezTo>
                    <a:pt x="5" y="5"/>
                    <a:pt x="4" y="2"/>
                    <a:pt x="4" y="2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31" name="Freeform 525"/>
            <p:cNvSpPr>
              <a:spLocks/>
            </p:cNvSpPr>
            <p:nvPr/>
          </p:nvSpPr>
          <p:spPr bwMode="auto">
            <a:xfrm>
              <a:off x="3938" y="1507"/>
              <a:ext cx="82" cy="282"/>
            </a:xfrm>
            <a:custGeom>
              <a:avLst/>
              <a:gdLst>
                <a:gd name="T0" fmla="*/ 462 w 33"/>
                <a:gd name="T1" fmla="*/ 0 h 106"/>
                <a:gd name="T2" fmla="*/ 0 w 33"/>
                <a:gd name="T3" fmla="*/ 1202 h 106"/>
                <a:gd name="T4" fmla="*/ 75 w 33"/>
                <a:gd name="T5" fmla="*/ 1961 h 106"/>
                <a:gd name="T6" fmla="*/ 104 w 33"/>
                <a:gd name="T7" fmla="*/ 1995 h 106"/>
                <a:gd name="T8" fmla="*/ 124 w 33"/>
                <a:gd name="T9" fmla="*/ 1939 h 106"/>
                <a:gd name="T10" fmla="*/ 62 w 33"/>
                <a:gd name="T11" fmla="*/ 1202 h 106"/>
                <a:gd name="T12" fmla="*/ 494 w 33"/>
                <a:gd name="T13" fmla="*/ 77 h 106"/>
                <a:gd name="T14" fmla="*/ 507 w 33"/>
                <a:gd name="T15" fmla="*/ 21 h 106"/>
                <a:gd name="T16" fmla="*/ 462 w 33"/>
                <a:gd name="T17" fmla="*/ 0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106">
                  <a:moveTo>
                    <a:pt x="30" y="0"/>
                  </a:moveTo>
                  <a:cubicBezTo>
                    <a:pt x="15" y="8"/>
                    <a:pt x="0" y="27"/>
                    <a:pt x="0" y="64"/>
                  </a:cubicBezTo>
                  <a:cubicBezTo>
                    <a:pt x="0" y="76"/>
                    <a:pt x="1" y="89"/>
                    <a:pt x="5" y="104"/>
                  </a:cubicBezTo>
                  <a:cubicBezTo>
                    <a:pt x="5" y="105"/>
                    <a:pt x="6" y="106"/>
                    <a:pt x="7" y="106"/>
                  </a:cubicBezTo>
                  <a:cubicBezTo>
                    <a:pt x="8" y="105"/>
                    <a:pt x="9" y="104"/>
                    <a:pt x="8" y="103"/>
                  </a:cubicBezTo>
                  <a:cubicBezTo>
                    <a:pt x="5" y="88"/>
                    <a:pt x="4" y="76"/>
                    <a:pt x="4" y="64"/>
                  </a:cubicBezTo>
                  <a:cubicBezTo>
                    <a:pt x="4" y="28"/>
                    <a:pt x="18" y="11"/>
                    <a:pt x="32" y="4"/>
                  </a:cubicBezTo>
                  <a:cubicBezTo>
                    <a:pt x="33" y="3"/>
                    <a:pt x="33" y="2"/>
                    <a:pt x="33" y="1"/>
                  </a:cubicBezTo>
                  <a:cubicBezTo>
                    <a:pt x="32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D4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32" name="Freeform 526"/>
            <p:cNvSpPr>
              <a:spLocks/>
            </p:cNvSpPr>
            <p:nvPr/>
          </p:nvSpPr>
          <p:spPr bwMode="auto">
            <a:xfrm>
              <a:off x="3683" y="2373"/>
              <a:ext cx="40" cy="46"/>
            </a:xfrm>
            <a:custGeom>
              <a:avLst/>
              <a:gdLst>
                <a:gd name="T0" fmla="*/ 0 w 16"/>
                <a:gd name="T1" fmla="*/ 38 h 17"/>
                <a:gd name="T2" fmla="*/ 95 w 16"/>
                <a:gd name="T3" fmla="*/ 235 h 17"/>
                <a:gd name="T4" fmla="*/ 145 w 16"/>
                <a:gd name="T5" fmla="*/ 300 h 17"/>
                <a:gd name="T6" fmla="*/ 208 w 16"/>
                <a:gd name="T7" fmla="*/ 336 h 17"/>
                <a:gd name="T8" fmla="*/ 220 w 16"/>
                <a:gd name="T9" fmla="*/ 314 h 17"/>
                <a:gd name="T10" fmla="*/ 238 w 16"/>
                <a:gd name="T11" fmla="*/ 279 h 17"/>
                <a:gd name="T12" fmla="*/ 208 w 16"/>
                <a:gd name="T13" fmla="*/ 257 h 17"/>
                <a:gd name="T14" fmla="*/ 208 w 16"/>
                <a:gd name="T15" fmla="*/ 279 h 17"/>
                <a:gd name="T16" fmla="*/ 208 w 16"/>
                <a:gd name="T17" fmla="*/ 257 h 17"/>
                <a:gd name="T18" fmla="*/ 208 w 16"/>
                <a:gd name="T19" fmla="*/ 257 h 17"/>
                <a:gd name="T20" fmla="*/ 208 w 16"/>
                <a:gd name="T21" fmla="*/ 279 h 17"/>
                <a:gd name="T22" fmla="*/ 208 w 16"/>
                <a:gd name="T23" fmla="*/ 257 h 17"/>
                <a:gd name="T24" fmla="*/ 208 w 16"/>
                <a:gd name="T25" fmla="*/ 257 h 17"/>
                <a:gd name="T26" fmla="*/ 208 w 16"/>
                <a:gd name="T27" fmla="*/ 257 h 17"/>
                <a:gd name="T28" fmla="*/ 208 w 16"/>
                <a:gd name="T29" fmla="*/ 257 h 17"/>
                <a:gd name="T30" fmla="*/ 208 w 16"/>
                <a:gd name="T31" fmla="*/ 257 h 17"/>
                <a:gd name="T32" fmla="*/ 208 w 16"/>
                <a:gd name="T33" fmla="*/ 257 h 17"/>
                <a:gd name="T34" fmla="*/ 175 w 16"/>
                <a:gd name="T35" fmla="*/ 235 h 17"/>
                <a:gd name="T36" fmla="*/ 63 w 16"/>
                <a:gd name="T37" fmla="*/ 22 h 17"/>
                <a:gd name="T38" fmla="*/ 20 w 16"/>
                <a:gd name="T39" fmla="*/ 0 h 17"/>
                <a:gd name="T40" fmla="*/ 0 w 16"/>
                <a:gd name="T41" fmla="*/ 38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" h="17">
                  <a:moveTo>
                    <a:pt x="0" y="2"/>
                  </a:moveTo>
                  <a:cubicBezTo>
                    <a:pt x="1" y="6"/>
                    <a:pt x="3" y="9"/>
                    <a:pt x="6" y="12"/>
                  </a:cubicBezTo>
                  <a:cubicBezTo>
                    <a:pt x="7" y="13"/>
                    <a:pt x="8" y="14"/>
                    <a:pt x="9" y="15"/>
                  </a:cubicBezTo>
                  <a:cubicBezTo>
                    <a:pt x="10" y="16"/>
                    <a:pt x="11" y="17"/>
                    <a:pt x="13" y="17"/>
                  </a:cubicBezTo>
                  <a:cubicBezTo>
                    <a:pt x="13" y="17"/>
                    <a:pt x="14" y="17"/>
                    <a:pt x="14" y="16"/>
                  </a:cubicBezTo>
                  <a:cubicBezTo>
                    <a:pt x="15" y="16"/>
                    <a:pt x="16" y="15"/>
                    <a:pt x="15" y="14"/>
                  </a:cubicBezTo>
                  <a:cubicBezTo>
                    <a:pt x="15" y="13"/>
                    <a:pt x="14" y="12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2" y="12"/>
                    <a:pt x="11" y="12"/>
                  </a:cubicBezTo>
                  <a:cubicBezTo>
                    <a:pt x="9" y="10"/>
                    <a:pt x="5" y="5"/>
                    <a:pt x="4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BC9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33" name="Freeform 527"/>
            <p:cNvSpPr>
              <a:spLocks/>
            </p:cNvSpPr>
            <p:nvPr/>
          </p:nvSpPr>
          <p:spPr bwMode="auto">
            <a:xfrm>
              <a:off x="3598" y="2789"/>
              <a:ext cx="17" cy="67"/>
            </a:xfrm>
            <a:custGeom>
              <a:avLst/>
              <a:gdLst>
                <a:gd name="T0" fmla="*/ 0 w 7"/>
                <a:gd name="T1" fmla="*/ 35 h 25"/>
                <a:gd name="T2" fmla="*/ 0 w 7"/>
                <a:gd name="T3" fmla="*/ 150 h 25"/>
                <a:gd name="T4" fmla="*/ 12 w 7"/>
                <a:gd name="T5" fmla="*/ 346 h 25"/>
                <a:gd name="T6" fmla="*/ 29 w 7"/>
                <a:gd name="T7" fmla="*/ 423 h 25"/>
                <a:gd name="T8" fmla="*/ 29 w 7"/>
                <a:gd name="T9" fmla="*/ 461 h 25"/>
                <a:gd name="T10" fmla="*/ 58 w 7"/>
                <a:gd name="T11" fmla="*/ 482 h 25"/>
                <a:gd name="T12" fmla="*/ 100 w 7"/>
                <a:gd name="T13" fmla="*/ 461 h 25"/>
                <a:gd name="T14" fmla="*/ 70 w 7"/>
                <a:gd name="T15" fmla="*/ 402 h 25"/>
                <a:gd name="T16" fmla="*/ 70 w 7"/>
                <a:gd name="T17" fmla="*/ 423 h 25"/>
                <a:gd name="T18" fmla="*/ 87 w 7"/>
                <a:gd name="T19" fmla="*/ 423 h 25"/>
                <a:gd name="T20" fmla="*/ 70 w 7"/>
                <a:gd name="T21" fmla="*/ 402 h 25"/>
                <a:gd name="T22" fmla="*/ 70 w 7"/>
                <a:gd name="T23" fmla="*/ 423 h 25"/>
                <a:gd name="T24" fmla="*/ 87 w 7"/>
                <a:gd name="T25" fmla="*/ 423 h 25"/>
                <a:gd name="T26" fmla="*/ 70 w 7"/>
                <a:gd name="T27" fmla="*/ 423 h 25"/>
                <a:gd name="T28" fmla="*/ 87 w 7"/>
                <a:gd name="T29" fmla="*/ 423 h 25"/>
                <a:gd name="T30" fmla="*/ 87 w 7"/>
                <a:gd name="T31" fmla="*/ 423 h 25"/>
                <a:gd name="T32" fmla="*/ 70 w 7"/>
                <a:gd name="T33" fmla="*/ 423 h 25"/>
                <a:gd name="T34" fmla="*/ 87 w 7"/>
                <a:gd name="T35" fmla="*/ 423 h 25"/>
                <a:gd name="T36" fmla="*/ 87 w 7"/>
                <a:gd name="T37" fmla="*/ 423 h 25"/>
                <a:gd name="T38" fmla="*/ 87 w 7"/>
                <a:gd name="T39" fmla="*/ 423 h 25"/>
                <a:gd name="T40" fmla="*/ 87 w 7"/>
                <a:gd name="T41" fmla="*/ 423 h 25"/>
                <a:gd name="T42" fmla="*/ 87 w 7"/>
                <a:gd name="T43" fmla="*/ 423 h 25"/>
                <a:gd name="T44" fmla="*/ 87 w 7"/>
                <a:gd name="T45" fmla="*/ 423 h 25"/>
                <a:gd name="T46" fmla="*/ 70 w 7"/>
                <a:gd name="T47" fmla="*/ 389 h 25"/>
                <a:gd name="T48" fmla="*/ 58 w 7"/>
                <a:gd name="T49" fmla="*/ 150 h 25"/>
                <a:gd name="T50" fmla="*/ 58 w 7"/>
                <a:gd name="T51" fmla="*/ 56 h 25"/>
                <a:gd name="T52" fmla="*/ 41 w 7"/>
                <a:gd name="T53" fmla="*/ 0 h 25"/>
                <a:gd name="T54" fmla="*/ 0 w 7"/>
                <a:gd name="T55" fmla="*/ 35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" h="25">
                  <a:moveTo>
                    <a:pt x="0" y="2"/>
                  </a:moveTo>
                  <a:cubicBezTo>
                    <a:pt x="0" y="4"/>
                    <a:pt x="0" y="6"/>
                    <a:pt x="0" y="8"/>
                  </a:cubicBezTo>
                  <a:cubicBezTo>
                    <a:pt x="0" y="11"/>
                    <a:pt x="0" y="15"/>
                    <a:pt x="1" y="18"/>
                  </a:cubicBezTo>
                  <a:cubicBezTo>
                    <a:pt x="1" y="20"/>
                    <a:pt x="1" y="21"/>
                    <a:pt x="2" y="22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3" y="24"/>
                    <a:pt x="3" y="25"/>
                    <a:pt x="4" y="25"/>
                  </a:cubicBezTo>
                  <a:cubicBezTo>
                    <a:pt x="5" y="25"/>
                    <a:pt x="6" y="25"/>
                    <a:pt x="7" y="24"/>
                  </a:cubicBezTo>
                  <a:cubicBezTo>
                    <a:pt x="7" y="23"/>
                    <a:pt x="6" y="22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0"/>
                  </a:cubicBezTo>
                  <a:cubicBezTo>
                    <a:pt x="4" y="17"/>
                    <a:pt x="4" y="12"/>
                    <a:pt x="4" y="8"/>
                  </a:cubicBezTo>
                  <a:cubicBezTo>
                    <a:pt x="4" y="6"/>
                    <a:pt x="4" y="4"/>
                    <a:pt x="4" y="3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BC9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34" name="Freeform 528"/>
            <p:cNvSpPr>
              <a:spLocks/>
            </p:cNvSpPr>
            <p:nvPr/>
          </p:nvSpPr>
          <p:spPr bwMode="auto">
            <a:xfrm>
              <a:off x="3275" y="2053"/>
              <a:ext cx="315" cy="859"/>
            </a:xfrm>
            <a:custGeom>
              <a:avLst/>
              <a:gdLst>
                <a:gd name="T0" fmla="*/ 970 w 126"/>
                <a:gd name="T1" fmla="*/ 248 h 322"/>
                <a:gd name="T2" fmla="*/ 1833 w 126"/>
                <a:gd name="T3" fmla="*/ 627 h 322"/>
                <a:gd name="T4" fmla="*/ 1645 w 126"/>
                <a:gd name="T5" fmla="*/ 704 h 322"/>
                <a:gd name="T6" fmla="*/ 1188 w 126"/>
                <a:gd name="T7" fmla="*/ 832 h 322"/>
                <a:gd name="T8" fmla="*/ 595 w 126"/>
                <a:gd name="T9" fmla="*/ 6114 h 322"/>
                <a:gd name="T10" fmla="*/ 333 w 126"/>
                <a:gd name="T11" fmla="*/ 1558 h 322"/>
                <a:gd name="T12" fmla="*/ 770 w 126"/>
                <a:gd name="T13" fmla="*/ 419 h 322"/>
                <a:gd name="T14" fmla="*/ 970 w 126"/>
                <a:gd name="T15" fmla="*/ 248 h 3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" h="322">
                  <a:moveTo>
                    <a:pt x="62" y="13"/>
                  </a:moveTo>
                  <a:cubicBezTo>
                    <a:pt x="86" y="0"/>
                    <a:pt x="126" y="10"/>
                    <a:pt x="117" y="33"/>
                  </a:cubicBezTo>
                  <a:cubicBezTo>
                    <a:pt x="116" y="38"/>
                    <a:pt x="109" y="37"/>
                    <a:pt x="105" y="37"/>
                  </a:cubicBezTo>
                  <a:cubicBezTo>
                    <a:pt x="92" y="38"/>
                    <a:pt x="88" y="36"/>
                    <a:pt x="76" y="44"/>
                  </a:cubicBezTo>
                  <a:cubicBezTo>
                    <a:pt x="0" y="95"/>
                    <a:pt x="23" y="247"/>
                    <a:pt x="38" y="322"/>
                  </a:cubicBezTo>
                  <a:cubicBezTo>
                    <a:pt x="9" y="256"/>
                    <a:pt x="6" y="152"/>
                    <a:pt x="21" y="82"/>
                  </a:cubicBezTo>
                  <a:cubicBezTo>
                    <a:pt x="27" y="55"/>
                    <a:pt x="35" y="45"/>
                    <a:pt x="49" y="22"/>
                  </a:cubicBezTo>
                  <a:cubicBezTo>
                    <a:pt x="56" y="16"/>
                    <a:pt x="62" y="13"/>
                    <a:pt x="62" y="13"/>
                  </a:cubicBezTo>
                  <a:close/>
                </a:path>
              </a:pathLst>
            </a:custGeom>
            <a:solidFill>
              <a:srgbClr val="D9C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35" name="Freeform 529"/>
            <p:cNvSpPr>
              <a:spLocks/>
            </p:cNvSpPr>
            <p:nvPr/>
          </p:nvSpPr>
          <p:spPr bwMode="auto">
            <a:xfrm>
              <a:off x="3383" y="2077"/>
              <a:ext cx="110" cy="110"/>
            </a:xfrm>
            <a:custGeom>
              <a:avLst/>
              <a:gdLst>
                <a:gd name="T0" fmla="*/ 0 w 44"/>
                <a:gd name="T1" fmla="*/ 757 h 41"/>
                <a:gd name="T2" fmla="*/ 83 w 44"/>
                <a:gd name="T3" fmla="*/ 757 h 41"/>
                <a:gd name="T4" fmla="*/ 313 w 44"/>
                <a:gd name="T5" fmla="*/ 577 h 41"/>
                <a:gd name="T6" fmla="*/ 688 w 44"/>
                <a:gd name="T7" fmla="*/ 389 h 41"/>
                <a:gd name="T8" fmla="*/ 20 w 44"/>
                <a:gd name="T9" fmla="*/ 65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1">
                  <a:moveTo>
                    <a:pt x="0" y="39"/>
                  </a:moveTo>
                  <a:cubicBezTo>
                    <a:pt x="0" y="41"/>
                    <a:pt x="5" y="38"/>
                    <a:pt x="5" y="39"/>
                  </a:cubicBezTo>
                  <a:cubicBezTo>
                    <a:pt x="11" y="38"/>
                    <a:pt x="15" y="34"/>
                    <a:pt x="20" y="30"/>
                  </a:cubicBezTo>
                  <a:cubicBezTo>
                    <a:pt x="27" y="26"/>
                    <a:pt x="36" y="24"/>
                    <a:pt x="44" y="20"/>
                  </a:cubicBezTo>
                  <a:cubicBezTo>
                    <a:pt x="42" y="0"/>
                    <a:pt x="5" y="27"/>
                    <a:pt x="1" y="34"/>
                  </a:cubicBezTo>
                </a:path>
              </a:pathLst>
            </a:custGeom>
            <a:solidFill>
              <a:srgbClr val="E7D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36" name="Freeform 530"/>
            <p:cNvSpPr>
              <a:spLocks/>
            </p:cNvSpPr>
            <p:nvPr/>
          </p:nvSpPr>
          <p:spPr bwMode="auto">
            <a:xfrm>
              <a:off x="4190" y="1837"/>
              <a:ext cx="338" cy="507"/>
            </a:xfrm>
            <a:custGeom>
              <a:avLst/>
              <a:gdLst>
                <a:gd name="T0" fmla="*/ 596 w 135"/>
                <a:gd name="T1" fmla="*/ 763 h 190"/>
                <a:gd name="T2" fmla="*/ 238 w 135"/>
                <a:gd name="T3" fmla="*/ 1630 h 190"/>
                <a:gd name="T4" fmla="*/ 83 w 135"/>
                <a:gd name="T5" fmla="*/ 2471 h 190"/>
                <a:gd name="T6" fmla="*/ 501 w 135"/>
                <a:gd name="T7" fmla="*/ 2506 h 190"/>
                <a:gd name="T8" fmla="*/ 801 w 135"/>
                <a:gd name="T9" fmla="*/ 3133 h 190"/>
                <a:gd name="T10" fmla="*/ 1192 w 135"/>
                <a:gd name="T11" fmla="*/ 3461 h 190"/>
                <a:gd name="T12" fmla="*/ 1930 w 135"/>
                <a:gd name="T13" fmla="*/ 3440 h 190"/>
                <a:gd name="T14" fmla="*/ 1472 w 135"/>
                <a:gd name="T15" fmla="*/ 3039 h 190"/>
                <a:gd name="T16" fmla="*/ 879 w 135"/>
                <a:gd name="T17" fmla="*/ 2300 h 190"/>
                <a:gd name="T18" fmla="*/ 941 w 135"/>
                <a:gd name="T19" fmla="*/ 1254 h 190"/>
                <a:gd name="T20" fmla="*/ 1147 w 135"/>
                <a:gd name="T21" fmla="*/ 419 h 190"/>
                <a:gd name="T22" fmla="*/ 596 w 135"/>
                <a:gd name="T23" fmla="*/ 763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" h="190">
                  <a:moveTo>
                    <a:pt x="38" y="40"/>
                  </a:moveTo>
                  <a:cubicBezTo>
                    <a:pt x="29" y="50"/>
                    <a:pt x="20" y="73"/>
                    <a:pt x="15" y="86"/>
                  </a:cubicBezTo>
                  <a:cubicBezTo>
                    <a:pt x="11" y="98"/>
                    <a:pt x="0" y="117"/>
                    <a:pt x="5" y="130"/>
                  </a:cubicBezTo>
                  <a:cubicBezTo>
                    <a:pt x="18" y="126"/>
                    <a:pt x="22" y="118"/>
                    <a:pt x="32" y="132"/>
                  </a:cubicBezTo>
                  <a:cubicBezTo>
                    <a:pt x="39" y="143"/>
                    <a:pt x="41" y="155"/>
                    <a:pt x="51" y="165"/>
                  </a:cubicBezTo>
                  <a:cubicBezTo>
                    <a:pt x="58" y="172"/>
                    <a:pt x="67" y="178"/>
                    <a:pt x="76" y="182"/>
                  </a:cubicBezTo>
                  <a:cubicBezTo>
                    <a:pt x="86" y="186"/>
                    <a:pt x="114" y="190"/>
                    <a:pt x="123" y="181"/>
                  </a:cubicBezTo>
                  <a:cubicBezTo>
                    <a:pt x="135" y="167"/>
                    <a:pt x="102" y="164"/>
                    <a:pt x="94" y="160"/>
                  </a:cubicBezTo>
                  <a:cubicBezTo>
                    <a:pt x="76" y="151"/>
                    <a:pt x="62" y="141"/>
                    <a:pt x="56" y="121"/>
                  </a:cubicBezTo>
                  <a:cubicBezTo>
                    <a:pt x="49" y="101"/>
                    <a:pt x="51" y="84"/>
                    <a:pt x="60" y="66"/>
                  </a:cubicBezTo>
                  <a:cubicBezTo>
                    <a:pt x="66" y="53"/>
                    <a:pt x="80" y="37"/>
                    <a:pt x="73" y="22"/>
                  </a:cubicBezTo>
                  <a:cubicBezTo>
                    <a:pt x="63" y="0"/>
                    <a:pt x="43" y="28"/>
                    <a:pt x="38" y="40"/>
                  </a:cubicBezTo>
                </a:path>
              </a:pathLst>
            </a:custGeom>
            <a:solidFill>
              <a:srgbClr val="D9C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37" name="Freeform 531"/>
            <p:cNvSpPr>
              <a:spLocks/>
            </p:cNvSpPr>
            <p:nvPr/>
          </p:nvSpPr>
          <p:spPr bwMode="auto">
            <a:xfrm>
              <a:off x="4253" y="2288"/>
              <a:ext cx="40" cy="59"/>
            </a:xfrm>
            <a:custGeom>
              <a:avLst/>
              <a:gdLst>
                <a:gd name="T0" fmla="*/ 0 w 16"/>
                <a:gd name="T1" fmla="*/ 21 h 22"/>
                <a:gd name="T2" fmla="*/ 50 w 16"/>
                <a:gd name="T3" fmla="*/ 150 h 22"/>
                <a:gd name="T4" fmla="*/ 113 w 16"/>
                <a:gd name="T5" fmla="*/ 252 h 22"/>
                <a:gd name="T6" fmla="*/ 188 w 16"/>
                <a:gd name="T7" fmla="*/ 424 h 22"/>
                <a:gd name="T8" fmla="*/ 250 w 16"/>
                <a:gd name="T9" fmla="*/ 402 h 22"/>
                <a:gd name="T10" fmla="*/ 158 w 16"/>
                <a:gd name="T11" fmla="*/ 215 h 22"/>
                <a:gd name="T12" fmla="*/ 95 w 16"/>
                <a:gd name="T13" fmla="*/ 94 h 22"/>
                <a:gd name="T14" fmla="*/ 63 w 16"/>
                <a:gd name="T15" fmla="*/ 0 h 22"/>
                <a:gd name="T16" fmla="*/ 0 w 16"/>
                <a:gd name="T17" fmla="*/ 21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22">
                  <a:moveTo>
                    <a:pt x="0" y="1"/>
                  </a:moveTo>
                  <a:cubicBezTo>
                    <a:pt x="0" y="3"/>
                    <a:pt x="2" y="6"/>
                    <a:pt x="3" y="8"/>
                  </a:cubicBezTo>
                  <a:cubicBezTo>
                    <a:pt x="5" y="10"/>
                    <a:pt x="6" y="12"/>
                    <a:pt x="7" y="13"/>
                  </a:cubicBezTo>
                  <a:cubicBezTo>
                    <a:pt x="9" y="16"/>
                    <a:pt x="11" y="19"/>
                    <a:pt x="12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4" y="17"/>
                    <a:pt x="12" y="14"/>
                    <a:pt x="10" y="11"/>
                  </a:cubicBezTo>
                  <a:cubicBezTo>
                    <a:pt x="9" y="9"/>
                    <a:pt x="8" y="7"/>
                    <a:pt x="6" y="5"/>
                  </a:cubicBezTo>
                  <a:cubicBezTo>
                    <a:pt x="5" y="4"/>
                    <a:pt x="4" y="2"/>
                    <a:pt x="4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C9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38" name="Freeform 532"/>
            <p:cNvSpPr>
              <a:spLocks/>
            </p:cNvSpPr>
            <p:nvPr/>
          </p:nvSpPr>
          <p:spPr bwMode="auto">
            <a:xfrm>
              <a:off x="4515" y="2352"/>
              <a:ext cx="28" cy="53"/>
            </a:xfrm>
            <a:custGeom>
              <a:avLst/>
              <a:gdLst>
                <a:gd name="T0" fmla="*/ 64 w 11"/>
                <a:gd name="T1" fmla="*/ 371 h 20"/>
                <a:gd name="T2" fmla="*/ 130 w 11"/>
                <a:gd name="T3" fmla="*/ 225 h 20"/>
                <a:gd name="T4" fmla="*/ 181 w 11"/>
                <a:gd name="T5" fmla="*/ 34 h 20"/>
                <a:gd name="T6" fmla="*/ 181 w 11"/>
                <a:gd name="T7" fmla="*/ 0 h 20"/>
                <a:gd name="T8" fmla="*/ 117 w 11"/>
                <a:gd name="T9" fmla="*/ 0 h 20"/>
                <a:gd name="T10" fmla="*/ 117 w 11"/>
                <a:gd name="T11" fmla="*/ 34 h 20"/>
                <a:gd name="T12" fmla="*/ 64 w 11"/>
                <a:gd name="T13" fmla="*/ 191 h 20"/>
                <a:gd name="T14" fmla="*/ 0 w 11"/>
                <a:gd name="T15" fmla="*/ 352 h 20"/>
                <a:gd name="T16" fmla="*/ 64 w 11"/>
                <a:gd name="T17" fmla="*/ 371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20">
                  <a:moveTo>
                    <a:pt x="4" y="20"/>
                  </a:moveTo>
                  <a:cubicBezTo>
                    <a:pt x="5" y="17"/>
                    <a:pt x="7" y="14"/>
                    <a:pt x="8" y="12"/>
                  </a:cubicBezTo>
                  <a:cubicBezTo>
                    <a:pt x="9" y="9"/>
                    <a:pt x="11" y="6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5"/>
                    <a:pt x="6" y="7"/>
                    <a:pt x="4" y="10"/>
                  </a:cubicBezTo>
                  <a:cubicBezTo>
                    <a:pt x="3" y="12"/>
                    <a:pt x="1" y="15"/>
                    <a:pt x="0" y="19"/>
                  </a:cubicBezTo>
                  <a:lnTo>
                    <a:pt x="4" y="20"/>
                  </a:lnTo>
                  <a:close/>
                </a:path>
              </a:pathLst>
            </a:custGeom>
            <a:solidFill>
              <a:srgbClr val="BC9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39" name="Freeform 533"/>
            <p:cNvSpPr>
              <a:spLocks/>
            </p:cNvSpPr>
            <p:nvPr/>
          </p:nvSpPr>
          <p:spPr bwMode="auto">
            <a:xfrm>
              <a:off x="4560" y="2363"/>
              <a:ext cx="23" cy="24"/>
            </a:xfrm>
            <a:custGeom>
              <a:avLst/>
              <a:gdLst>
                <a:gd name="T0" fmla="*/ 0 w 9"/>
                <a:gd name="T1" fmla="*/ 21 h 9"/>
                <a:gd name="T2" fmla="*/ 33 w 9"/>
                <a:gd name="T3" fmla="*/ 115 h 9"/>
                <a:gd name="T4" fmla="*/ 97 w 9"/>
                <a:gd name="T5" fmla="*/ 171 h 9"/>
                <a:gd name="T6" fmla="*/ 151 w 9"/>
                <a:gd name="T7" fmla="*/ 136 h 9"/>
                <a:gd name="T8" fmla="*/ 97 w 9"/>
                <a:gd name="T9" fmla="*/ 56 h 9"/>
                <a:gd name="T10" fmla="*/ 66 w 9"/>
                <a:gd name="T11" fmla="*/ 0 h 9"/>
                <a:gd name="T12" fmla="*/ 0 w 9"/>
                <a:gd name="T13" fmla="*/ 21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1" y="3"/>
                    <a:pt x="1" y="4"/>
                    <a:pt x="2" y="6"/>
                  </a:cubicBezTo>
                  <a:cubicBezTo>
                    <a:pt x="3" y="7"/>
                    <a:pt x="5" y="8"/>
                    <a:pt x="6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6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C9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40" name="Freeform 534"/>
            <p:cNvSpPr>
              <a:spLocks/>
            </p:cNvSpPr>
            <p:nvPr/>
          </p:nvSpPr>
          <p:spPr bwMode="auto">
            <a:xfrm>
              <a:off x="4255" y="1968"/>
              <a:ext cx="63" cy="109"/>
            </a:xfrm>
            <a:custGeom>
              <a:avLst/>
              <a:gdLst>
                <a:gd name="T0" fmla="*/ 272 w 25"/>
                <a:gd name="T1" fmla="*/ 56 h 41"/>
                <a:gd name="T2" fmla="*/ 33 w 25"/>
                <a:gd name="T3" fmla="*/ 734 h 41"/>
                <a:gd name="T4" fmla="*/ 242 w 25"/>
                <a:gd name="T5" fmla="*/ 431 h 41"/>
                <a:gd name="T6" fmla="*/ 368 w 25"/>
                <a:gd name="T7" fmla="*/ 0 h 41"/>
                <a:gd name="T8" fmla="*/ 285 w 25"/>
                <a:gd name="T9" fmla="*/ 2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1">
                  <a:moveTo>
                    <a:pt x="17" y="3"/>
                  </a:moveTo>
                  <a:cubicBezTo>
                    <a:pt x="9" y="11"/>
                    <a:pt x="0" y="29"/>
                    <a:pt x="2" y="39"/>
                  </a:cubicBezTo>
                  <a:cubicBezTo>
                    <a:pt x="11" y="41"/>
                    <a:pt x="12" y="30"/>
                    <a:pt x="15" y="23"/>
                  </a:cubicBezTo>
                  <a:cubicBezTo>
                    <a:pt x="17" y="17"/>
                    <a:pt x="25" y="6"/>
                    <a:pt x="23" y="0"/>
                  </a:cubicBezTo>
                  <a:cubicBezTo>
                    <a:pt x="21" y="0"/>
                    <a:pt x="19" y="0"/>
                    <a:pt x="18" y="1"/>
                  </a:cubicBezTo>
                </a:path>
              </a:pathLst>
            </a:custGeom>
            <a:solidFill>
              <a:srgbClr val="E7D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41" name="Freeform 535"/>
            <p:cNvSpPr>
              <a:spLocks/>
            </p:cNvSpPr>
            <p:nvPr/>
          </p:nvSpPr>
          <p:spPr bwMode="auto">
            <a:xfrm>
              <a:off x="3358" y="1389"/>
              <a:ext cx="30" cy="518"/>
            </a:xfrm>
            <a:custGeom>
              <a:avLst/>
              <a:gdLst>
                <a:gd name="T0" fmla="*/ 125 w 12"/>
                <a:gd name="T1" fmla="*/ 0 h 194"/>
                <a:gd name="T2" fmla="*/ 188 w 12"/>
                <a:gd name="T3" fmla="*/ 3693 h 194"/>
                <a:gd name="T4" fmla="*/ 125 w 12"/>
                <a:gd name="T5" fmla="*/ 0 h 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94">
                  <a:moveTo>
                    <a:pt x="8" y="0"/>
                  </a:moveTo>
                  <a:cubicBezTo>
                    <a:pt x="4" y="28"/>
                    <a:pt x="0" y="152"/>
                    <a:pt x="12" y="194"/>
                  </a:cubicBezTo>
                  <a:cubicBezTo>
                    <a:pt x="12" y="176"/>
                    <a:pt x="4" y="14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43" name="Freeform 536"/>
            <p:cNvSpPr>
              <a:spLocks/>
            </p:cNvSpPr>
            <p:nvPr/>
          </p:nvSpPr>
          <p:spPr bwMode="auto">
            <a:xfrm>
              <a:off x="3665" y="1245"/>
              <a:ext cx="223" cy="504"/>
            </a:xfrm>
            <a:custGeom>
              <a:avLst/>
              <a:gdLst>
                <a:gd name="T0" fmla="*/ 1381 w 89"/>
                <a:gd name="T1" fmla="*/ 192 h 189"/>
                <a:gd name="T2" fmla="*/ 1338 w 89"/>
                <a:gd name="T3" fmla="*/ 205 h 189"/>
                <a:gd name="T4" fmla="*/ 1193 w 89"/>
                <a:gd name="T5" fmla="*/ 491 h 189"/>
                <a:gd name="T6" fmla="*/ 63 w 89"/>
                <a:gd name="T7" fmla="*/ 3584 h 189"/>
                <a:gd name="T8" fmla="*/ 113 w 89"/>
                <a:gd name="T9" fmla="*/ 2752 h 189"/>
                <a:gd name="T10" fmla="*/ 646 w 89"/>
                <a:gd name="T11" fmla="*/ 1229 h 189"/>
                <a:gd name="T12" fmla="*/ 1275 w 89"/>
                <a:gd name="T13" fmla="*/ 477 h 189"/>
                <a:gd name="T14" fmla="*/ 1381 w 89"/>
                <a:gd name="T15" fmla="*/ 192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89">
                  <a:moveTo>
                    <a:pt x="88" y="10"/>
                  </a:moveTo>
                  <a:cubicBezTo>
                    <a:pt x="89" y="0"/>
                    <a:pt x="89" y="2"/>
                    <a:pt x="85" y="11"/>
                  </a:cubicBezTo>
                  <a:cubicBezTo>
                    <a:pt x="83" y="16"/>
                    <a:pt x="81" y="21"/>
                    <a:pt x="76" y="26"/>
                  </a:cubicBezTo>
                  <a:cubicBezTo>
                    <a:pt x="63" y="38"/>
                    <a:pt x="0" y="68"/>
                    <a:pt x="4" y="189"/>
                  </a:cubicBezTo>
                  <a:cubicBezTo>
                    <a:pt x="4" y="175"/>
                    <a:pt x="5" y="159"/>
                    <a:pt x="7" y="145"/>
                  </a:cubicBezTo>
                  <a:cubicBezTo>
                    <a:pt x="13" y="110"/>
                    <a:pt x="27" y="82"/>
                    <a:pt x="41" y="65"/>
                  </a:cubicBezTo>
                  <a:cubicBezTo>
                    <a:pt x="61" y="42"/>
                    <a:pt x="75" y="35"/>
                    <a:pt x="81" y="25"/>
                  </a:cubicBezTo>
                  <a:cubicBezTo>
                    <a:pt x="83" y="21"/>
                    <a:pt x="87" y="15"/>
                    <a:pt x="8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44" name="Freeform 537"/>
            <p:cNvSpPr>
              <a:spLocks/>
            </p:cNvSpPr>
            <p:nvPr/>
          </p:nvSpPr>
          <p:spPr bwMode="auto">
            <a:xfrm>
              <a:off x="4603" y="1896"/>
              <a:ext cx="97" cy="27"/>
            </a:xfrm>
            <a:custGeom>
              <a:avLst/>
              <a:gdLst>
                <a:gd name="T0" fmla="*/ 321 w 39"/>
                <a:gd name="T1" fmla="*/ 103 h 10"/>
                <a:gd name="T2" fmla="*/ 599 w 39"/>
                <a:gd name="T3" fmla="*/ 0 h 10"/>
                <a:gd name="T4" fmla="*/ 0 w 39"/>
                <a:gd name="T5" fmla="*/ 197 h 10"/>
                <a:gd name="T6" fmla="*/ 321 w 39"/>
                <a:gd name="T7" fmla="*/ 103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10">
                  <a:moveTo>
                    <a:pt x="21" y="5"/>
                  </a:moveTo>
                  <a:cubicBezTo>
                    <a:pt x="29" y="3"/>
                    <a:pt x="37" y="1"/>
                    <a:pt x="39" y="0"/>
                  </a:cubicBezTo>
                  <a:cubicBezTo>
                    <a:pt x="34" y="0"/>
                    <a:pt x="7" y="5"/>
                    <a:pt x="0" y="10"/>
                  </a:cubicBezTo>
                  <a:cubicBezTo>
                    <a:pt x="4" y="9"/>
                    <a:pt x="13" y="7"/>
                    <a:pt x="2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45" name="Freeform 538"/>
            <p:cNvSpPr>
              <a:spLocks/>
            </p:cNvSpPr>
            <p:nvPr/>
          </p:nvSpPr>
          <p:spPr bwMode="auto">
            <a:xfrm>
              <a:off x="4693" y="2019"/>
              <a:ext cx="75" cy="16"/>
            </a:xfrm>
            <a:custGeom>
              <a:avLst/>
              <a:gdLst>
                <a:gd name="T0" fmla="*/ 0 w 30"/>
                <a:gd name="T1" fmla="*/ 115 h 6"/>
                <a:gd name="T2" fmla="*/ 395 w 30"/>
                <a:gd name="T3" fmla="*/ 35 h 6"/>
                <a:gd name="T4" fmla="*/ 470 w 30"/>
                <a:gd name="T5" fmla="*/ 115 h 6"/>
                <a:gd name="T6" fmla="*/ 283 w 30"/>
                <a:gd name="T7" fmla="*/ 56 h 6"/>
                <a:gd name="T8" fmla="*/ 0 w 30"/>
                <a:gd name="T9" fmla="*/ 1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6">
                  <a:moveTo>
                    <a:pt x="0" y="6"/>
                  </a:moveTo>
                  <a:cubicBezTo>
                    <a:pt x="5" y="3"/>
                    <a:pt x="21" y="0"/>
                    <a:pt x="25" y="2"/>
                  </a:cubicBezTo>
                  <a:cubicBezTo>
                    <a:pt x="30" y="4"/>
                    <a:pt x="30" y="6"/>
                    <a:pt x="30" y="6"/>
                  </a:cubicBezTo>
                  <a:cubicBezTo>
                    <a:pt x="27" y="4"/>
                    <a:pt x="23" y="3"/>
                    <a:pt x="18" y="3"/>
                  </a:cubicBezTo>
                  <a:cubicBezTo>
                    <a:pt x="12" y="4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46" name="Freeform 539"/>
            <p:cNvSpPr>
              <a:spLocks/>
            </p:cNvSpPr>
            <p:nvPr/>
          </p:nvSpPr>
          <p:spPr bwMode="auto">
            <a:xfrm>
              <a:off x="3168" y="2011"/>
              <a:ext cx="132" cy="37"/>
            </a:xfrm>
            <a:custGeom>
              <a:avLst/>
              <a:gdLst>
                <a:gd name="T0" fmla="*/ 75 w 53"/>
                <a:gd name="T1" fmla="*/ 90 h 14"/>
                <a:gd name="T2" fmla="*/ 819 w 53"/>
                <a:gd name="T3" fmla="*/ 21 h 14"/>
                <a:gd name="T4" fmla="*/ 125 w 53"/>
                <a:gd name="T5" fmla="*/ 21 h 14"/>
                <a:gd name="T6" fmla="*/ 0 w 53"/>
                <a:gd name="T7" fmla="*/ 259 h 14"/>
                <a:gd name="T8" fmla="*/ 75 w 53"/>
                <a:gd name="T9" fmla="*/ 9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4">
                  <a:moveTo>
                    <a:pt x="5" y="5"/>
                  </a:moveTo>
                  <a:cubicBezTo>
                    <a:pt x="8" y="2"/>
                    <a:pt x="46" y="1"/>
                    <a:pt x="53" y="1"/>
                  </a:cubicBezTo>
                  <a:cubicBezTo>
                    <a:pt x="53" y="1"/>
                    <a:pt x="16" y="0"/>
                    <a:pt x="8" y="1"/>
                  </a:cubicBezTo>
                  <a:cubicBezTo>
                    <a:pt x="0" y="1"/>
                    <a:pt x="0" y="8"/>
                    <a:pt x="0" y="14"/>
                  </a:cubicBezTo>
                  <a:cubicBezTo>
                    <a:pt x="1" y="11"/>
                    <a:pt x="4" y="7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47" name="Freeform 540"/>
            <p:cNvSpPr>
              <a:spLocks/>
            </p:cNvSpPr>
            <p:nvPr/>
          </p:nvSpPr>
          <p:spPr bwMode="auto">
            <a:xfrm>
              <a:off x="3213" y="1477"/>
              <a:ext cx="80" cy="35"/>
            </a:xfrm>
            <a:custGeom>
              <a:avLst/>
              <a:gdLst>
                <a:gd name="T0" fmla="*/ 125 w 32"/>
                <a:gd name="T1" fmla="*/ 116 h 13"/>
                <a:gd name="T2" fmla="*/ 500 w 32"/>
                <a:gd name="T3" fmla="*/ 159 h 13"/>
                <a:gd name="T4" fmla="*/ 188 w 32"/>
                <a:gd name="T5" fmla="*/ 35 h 13"/>
                <a:gd name="T6" fmla="*/ 0 w 32"/>
                <a:gd name="T7" fmla="*/ 253 h 13"/>
                <a:gd name="T8" fmla="*/ 125 w 32"/>
                <a:gd name="T9" fmla="*/ 11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3">
                  <a:moveTo>
                    <a:pt x="8" y="6"/>
                  </a:moveTo>
                  <a:cubicBezTo>
                    <a:pt x="12" y="4"/>
                    <a:pt x="25" y="7"/>
                    <a:pt x="32" y="8"/>
                  </a:cubicBezTo>
                  <a:cubicBezTo>
                    <a:pt x="32" y="8"/>
                    <a:pt x="19" y="4"/>
                    <a:pt x="12" y="2"/>
                  </a:cubicBezTo>
                  <a:cubicBezTo>
                    <a:pt x="4" y="0"/>
                    <a:pt x="2" y="7"/>
                    <a:pt x="0" y="13"/>
                  </a:cubicBezTo>
                  <a:cubicBezTo>
                    <a:pt x="2" y="10"/>
                    <a:pt x="6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48" name="Freeform 541"/>
            <p:cNvSpPr>
              <a:spLocks/>
            </p:cNvSpPr>
            <p:nvPr/>
          </p:nvSpPr>
          <p:spPr bwMode="auto">
            <a:xfrm>
              <a:off x="3193" y="1597"/>
              <a:ext cx="100" cy="38"/>
            </a:xfrm>
            <a:custGeom>
              <a:avLst/>
              <a:gdLst>
                <a:gd name="T0" fmla="*/ 83 w 40"/>
                <a:gd name="T1" fmla="*/ 117 h 14"/>
                <a:gd name="T2" fmla="*/ 625 w 40"/>
                <a:gd name="T3" fmla="*/ 22 h 14"/>
                <a:gd name="T4" fmla="*/ 125 w 40"/>
                <a:gd name="T5" fmla="*/ 22 h 14"/>
                <a:gd name="T6" fmla="*/ 0 w 40"/>
                <a:gd name="T7" fmla="*/ 280 h 14"/>
                <a:gd name="T8" fmla="*/ 83 w 40"/>
                <a:gd name="T9" fmla="*/ 11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14">
                  <a:moveTo>
                    <a:pt x="5" y="6"/>
                  </a:moveTo>
                  <a:cubicBezTo>
                    <a:pt x="8" y="3"/>
                    <a:pt x="33" y="2"/>
                    <a:pt x="40" y="1"/>
                  </a:cubicBezTo>
                  <a:cubicBezTo>
                    <a:pt x="40" y="1"/>
                    <a:pt x="16" y="0"/>
                    <a:pt x="8" y="1"/>
                  </a:cubicBezTo>
                  <a:cubicBezTo>
                    <a:pt x="0" y="1"/>
                    <a:pt x="0" y="9"/>
                    <a:pt x="0" y="14"/>
                  </a:cubicBezTo>
                  <a:cubicBezTo>
                    <a:pt x="0" y="11"/>
                    <a:pt x="3" y="7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49" name="Freeform 542"/>
            <p:cNvSpPr>
              <a:spLocks/>
            </p:cNvSpPr>
            <p:nvPr/>
          </p:nvSpPr>
          <p:spPr bwMode="auto">
            <a:xfrm>
              <a:off x="3135" y="2139"/>
              <a:ext cx="133" cy="40"/>
            </a:xfrm>
            <a:custGeom>
              <a:avLst/>
              <a:gdLst>
                <a:gd name="T0" fmla="*/ 83 w 53"/>
                <a:gd name="T1" fmla="*/ 115 h 15"/>
                <a:gd name="T2" fmla="*/ 838 w 53"/>
                <a:gd name="T3" fmla="*/ 21 h 15"/>
                <a:gd name="T4" fmla="*/ 125 w 53"/>
                <a:gd name="T5" fmla="*/ 21 h 15"/>
                <a:gd name="T6" fmla="*/ 0 w 53"/>
                <a:gd name="T7" fmla="*/ 285 h 15"/>
                <a:gd name="T8" fmla="*/ 83 w 53"/>
                <a:gd name="T9" fmla="*/ 1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5">
                  <a:moveTo>
                    <a:pt x="5" y="6"/>
                  </a:moveTo>
                  <a:cubicBezTo>
                    <a:pt x="9" y="3"/>
                    <a:pt x="46" y="1"/>
                    <a:pt x="53" y="1"/>
                  </a:cubicBezTo>
                  <a:cubicBezTo>
                    <a:pt x="53" y="1"/>
                    <a:pt x="16" y="0"/>
                    <a:pt x="8" y="1"/>
                  </a:cubicBezTo>
                  <a:cubicBezTo>
                    <a:pt x="1" y="1"/>
                    <a:pt x="1" y="9"/>
                    <a:pt x="0" y="15"/>
                  </a:cubicBezTo>
                  <a:cubicBezTo>
                    <a:pt x="1" y="11"/>
                    <a:pt x="4" y="7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50" name="Freeform 543"/>
            <p:cNvSpPr>
              <a:spLocks/>
            </p:cNvSpPr>
            <p:nvPr/>
          </p:nvSpPr>
          <p:spPr bwMode="auto">
            <a:xfrm>
              <a:off x="3205" y="1499"/>
              <a:ext cx="138" cy="210"/>
            </a:xfrm>
            <a:custGeom>
              <a:avLst/>
              <a:gdLst>
                <a:gd name="T0" fmla="*/ 868 w 55"/>
                <a:gd name="T1" fmla="*/ 1334 h 79"/>
                <a:gd name="T2" fmla="*/ 868 w 55"/>
                <a:gd name="T3" fmla="*/ 136 h 79"/>
                <a:gd name="T4" fmla="*/ 838 w 55"/>
                <a:gd name="T5" fmla="*/ 56 h 79"/>
                <a:gd name="T6" fmla="*/ 713 w 55"/>
                <a:gd name="T7" fmla="*/ 0 h 79"/>
                <a:gd name="T8" fmla="*/ 617 w 55"/>
                <a:gd name="T9" fmla="*/ 848 h 79"/>
                <a:gd name="T10" fmla="*/ 0 w 55"/>
                <a:gd name="T11" fmla="*/ 1292 h 79"/>
                <a:gd name="T12" fmla="*/ 868 w 55"/>
                <a:gd name="T13" fmla="*/ 1334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79">
                  <a:moveTo>
                    <a:pt x="55" y="71"/>
                  </a:moveTo>
                  <a:cubicBezTo>
                    <a:pt x="55" y="49"/>
                    <a:pt x="55" y="27"/>
                    <a:pt x="55" y="7"/>
                  </a:cubicBezTo>
                  <a:cubicBezTo>
                    <a:pt x="54" y="5"/>
                    <a:pt x="54" y="3"/>
                    <a:pt x="53" y="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12"/>
                    <a:pt x="46" y="34"/>
                    <a:pt x="39" y="45"/>
                  </a:cubicBezTo>
                  <a:cubicBezTo>
                    <a:pt x="30" y="59"/>
                    <a:pt x="12" y="62"/>
                    <a:pt x="0" y="69"/>
                  </a:cubicBezTo>
                  <a:cubicBezTo>
                    <a:pt x="10" y="72"/>
                    <a:pt x="47" y="79"/>
                    <a:pt x="55" y="71"/>
                  </a:cubicBezTo>
                  <a:close/>
                </a:path>
              </a:pathLst>
            </a:custGeom>
            <a:solidFill>
              <a:srgbClr val="88B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51" name="Freeform 544"/>
            <p:cNvSpPr>
              <a:spLocks/>
            </p:cNvSpPr>
            <p:nvPr/>
          </p:nvSpPr>
          <p:spPr bwMode="auto">
            <a:xfrm>
              <a:off x="3178" y="2013"/>
              <a:ext cx="157" cy="96"/>
            </a:xfrm>
            <a:custGeom>
              <a:avLst/>
              <a:gdLst>
                <a:gd name="T0" fmla="*/ 137 w 63"/>
                <a:gd name="T1" fmla="*/ 648 h 36"/>
                <a:gd name="T2" fmla="*/ 466 w 63"/>
                <a:gd name="T3" fmla="*/ 648 h 36"/>
                <a:gd name="T4" fmla="*/ 728 w 63"/>
                <a:gd name="T5" fmla="*/ 648 h 36"/>
                <a:gd name="T6" fmla="*/ 974 w 63"/>
                <a:gd name="T7" fmla="*/ 0 h 36"/>
                <a:gd name="T8" fmla="*/ 787 w 63"/>
                <a:gd name="T9" fmla="*/ 285 h 36"/>
                <a:gd name="T10" fmla="*/ 496 w 63"/>
                <a:gd name="T11" fmla="*/ 512 h 36"/>
                <a:gd name="T12" fmla="*/ 0 w 63"/>
                <a:gd name="T13" fmla="*/ 512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36">
                  <a:moveTo>
                    <a:pt x="9" y="34"/>
                  </a:moveTo>
                  <a:cubicBezTo>
                    <a:pt x="15" y="35"/>
                    <a:pt x="23" y="34"/>
                    <a:pt x="30" y="34"/>
                  </a:cubicBezTo>
                  <a:cubicBezTo>
                    <a:pt x="35" y="34"/>
                    <a:pt x="42" y="36"/>
                    <a:pt x="47" y="34"/>
                  </a:cubicBezTo>
                  <a:cubicBezTo>
                    <a:pt x="56" y="32"/>
                    <a:pt x="62" y="8"/>
                    <a:pt x="63" y="0"/>
                  </a:cubicBezTo>
                  <a:cubicBezTo>
                    <a:pt x="58" y="1"/>
                    <a:pt x="54" y="11"/>
                    <a:pt x="51" y="15"/>
                  </a:cubicBezTo>
                  <a:cubicBezTo>
                    <a:pt x="45" y="23"/>
                    <a:pt x="41" y="25"/>
                    <a:pt x="32" y="27"/>
                  </a:cubicBezTo>
                  <a:cubicBezTo>
                    <a:pt x="22" y="28"/>
                    <a:pt x="9" y="33"/>
                    <a:pt x="0" y="27"/>
                  </a:cubicBezTo>
                </a:path>
              </a:pathLst>
            </a:custGeom>
            <a:solidFill>
              <a:srgbClr val="D4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52" name="Freeform 545"/>
            <p:cNvSpPr>
              <a:spLocks/>
            </p:cNvSpPr>
            <p:nvPr/>
          </p:nvSpPr>
          <p:spPr bwMode="auto">
            <a:xfrm>
              <a:off x="3140" y="2152"/>
              <a:ext cx="153" cy="96"/>
            </a:xfrm>
            <a:custGeom>
              <a:avLst/>
              <a:gdLst>
                <a:gd name="T0" fmla="*/ 33 w 61"/>
                <a:gd name="T1" fmla="*/ 568 h 36"/>
                <a:gd name="T2" fmla="*/ 346 w 61"/>
                <a:gd name="T3" fmla="*/ 661 h 36"/>
                <a:gd name="T4" fmla="*/ 680 w 61"/>
                <a:gd name="T5" fmla="*/ 661 h 36"/>
                <a:gd name="T6" fmla="*/ 805 w 61"/>
                <a:gd name="T7" fmla="*/ 376 h 36"/>
                <a:gd name="T8" fmla="*/ 963 w 61"/>
                <a:gd name="T9" fmla="*/ 0 h 36"/>
                <a:gd name="T10" fmla="*/ 504 w 61"/>
                <a:gd name="T11" fmla="*/ 456 h 36"/>
                <a:gd name="T12" fmla="*/ 0 w 61"/>
                <a:gd name="T13" fmla="*/ 419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36">
                  <a:moveTo>
                    <a:pt x="2" y="30"/>
                  </a:moveTo>
                  <a:cubicBezTo>
                    <a:pt x="4" y="34"/>
                    <a:pt x="18" y="34"/>
                    <a:pt x="22" y="35"/>
                  </a:cubicBezTo>
                  <a:cubicBezTo>
                    <a:pt x="29" y="36"/>
                    <a:pt x="37" y="36"/>
                    <a:pt x="43" y="35"/>
                  </a:cubicBezTo>
                  <a:cubicBezTo>
                    <a:pt x="51" y="33"/>
                    <a:pt x="49" y="27"/>
                    <a:pt x="51" y="20"/>
                  </a:cubicBezTo>
                  <a:cubicBezTo>
                    <a:pt x="53" y="14"/>
                    <a:pt x="61" y="7"/>
                    <a:pt x="61" y="0"/>
                  </a:cubicBezTo>
                  <a:cubicBezTo>
                    <a:pt x="50" y="7"/>
                    <a:pt x="47" y="21"/>
                    <a:pt x="32" y="24"/>
                  </a:cubicBezTo>
                  <a:cubicBezTo>
                    <a:pt x="26" y="25"/>
                    <a:pt x="2" y="31"/>
                    <a:pt x="0" y="22"/>
                  </a:cubicBezTo>
                </a:path>
              </a:pathLst>
            </a:custGeom>
            <a:solidFill>
              <a:srgbClr val="D4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53" name="Freeform 546"/>
            <p:cNvSpPr>
              <a:spLocks/>
            </p:cNvSpPr>
            <p:nvPr/>
          </p:nvSpPr>
          <p:spPr bwMode="auto">
            <a:xfrm>
              <a:off x="4640" y="1917"/>
              <a:ext cx="95" cy="83"/>
            </a:xfrm>
            <a:custGeom>
              <a:avLst/>
              <a:gdLst>
                <a:gd name="T0" fmla="*/ 533 w 38"/>
                <a:gd name="T1" fmla="*/ 0 h 31"/>
                <a:gd name="T2" fmla="*/ 238 w 38"/>
                <a:gd name="T3" fmla="*/ 329 h 31"/>
                <a:gd name="T4" fmla="*/ 0 w 38"/>
                <a:gd name="T5" fmla="*/ 367 h 31"/>
                <a:gd name="T6" fmla="*/ 158 w 38"/>
                <a:gd name="T7" fmla="*/ 594 h 31"/>
                <a:gd name="T8" fmla="*/ 533 w 3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1">
                  <a:moveTo>
                    <a:pt x="34" y="0"/>
                  </a:moveTo>
                  <a:cubicBezTo>
                    <a:pt x="29" y="11"/>
                    <a:pt x="27" y="14"/>
                    <a:pt x="15" y="17"/>
                  </a:cubicBezTo>
                  <a:cubicBezTo>
                    <a:pt x="9" y="19"/>
                    <a:pt x="5" y="20"/>
                    <a:pt x="0" y="19"/>
                  </a:cubicBezTo>
                  <a:cubicBezTo>
                    <a:pt x="4" y="23"/>
                    <a:pt x="7" y="27"/>
                    <a:pt x="10" y="31"/>
                  </a:cubicBezTo>
                  <a:cubicBezTo>
                    <a:pt x="22" y="22"/>
                    <a:pt x="38" y="17"/>
                    <a:pt x="34" y="0"/>
                  </a:cubicBezTo>
                  <a:close/>
                </a:path>
              </a:pathLst>
            </a:custGeom>
            <a:solidFill>
              <a:srgbClr val="D4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54" name="Freeform 547"/>
            <p:cNvSpPr>
              <a:spLocks/>
            </p:cNvSpPr>
            <p:nvPr/>
          </p:nvSpPr>
          <p:spPr bwMode="auto">
            <a:xfrm>
              <a:off x="4708" y="2053"/>
              <a:ext cx="87" cy="94"/>
            </a:xfrm>
            <a:custGeom>
              <a:avLst/>
              <a:gdLst>
                <a:gd name="T0" fmla="*/ 433 w 35"/>
                <a:gd name="T1" fmla="*/ 0 h 35"/>
                <a:gd name="T2" fmla="*/ 216 w 35"/>
                <a:gd name="T3" fmla="*/ 287 h 35"/>
                <a:gd name="T4" fmla="*/ 0 w 35"/>
                <a:gd name="T5" fmla="*/ 150 h 35"/>
                <a:gd name="T6" fmla="*/ 12 w 35"/>
                <a:gd name="T7" fmla="*/ 196 h 35"/>
                <a:gd name="T8" fmla="*/ 186 w 35"/>
                <a:gd name="T9" fmla="*/ 677 h 35"/>
                <a:gd name="T10" fmla="*/ 291 w 35"/>
                <a:gd name="T11" fmla="*/ 462 h 35"/>
                <a:gd name="T12" fmla="*/ 433 w 35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5">
                  <a:moveTo>
                    <a:pt x="28" y="0"/>
                  </a:moveTo>
                  <a:cubicBezTo>
                    <a:pt x="31" y="10"/>
                    <a:pt x="23" y="14"/>
                    <a:pt x="14" y="15"/>
                  </a:cubicBezTo>
                  <a:cubicBezTo>
                    <a:pt x="7" y="15"/>
                    <a:pt x="4" y="11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6" y="18"/>
                    <a:pt x="10" y="27"/>
                    <a:pt x="12" y="35"/>
                  </a:cubicBezTo>
                  <a:cubicBezTo>
                    <a:pt x="14" y="31"/>
                    <a:pt x="16" y="27"/>
                    <a:pt x="19" y="24"/>
                  </a:cubicBezTo>
                  <a:cubicBezTo>
                    <a:pt x="26" y="16"/>
                    <a:pt x="35" y="12"/>
                    <a:pt x="28" y="0"/>
                  </a:cubicBezTo>
                  <a:close/>
                </a:path>
              </a:pathLst>
            </a:custGeom>
            <a:solidFill>
              <a:srgbClr val="D4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55" name="Freeform 548"/>
            <p:cNvSpPr>
              <a:spLocks/>
            </p:cNvSpPr>
            <p:nvPr/>
          </p:nvSpPr>
          <p:spPr bwMode="auto">
            <a:xfrm>
              <a:off x="3890" y="2219"/>
              <a:ext cx="278" cy="77"/>
            </a:xfrm>
            <a:custGeom>
              <a:avLst/>
              <a:gdLst>
                <a:gd name="T0" fmla="*/ 1663 w 111"/>
                <a:gd name="T1" fmla="*/ 170 h 29"/>
                <a:gd name="T2" fmla="*/ 0 w 111"/>
                <a:gd name="T3" fmla="*/ 247 h 29"/>
                <a:gd name="T4" fmla="*/ 0 w 111"/>
                <a:gd name="T5" fmla="*/ 281 h 29"/>
                <a:gd name="T6" fmla="*/ 0 w 111"/>
                <a:gd name="T7" fmla="*/ 542 h 29"/>
                <a:gd name="T8" fmla="*/ 0 w 111"/>
                <a:gd name="T9" fmla="*/ 542 h 29"/>
                <a:gd name="T10" fmla="*/ 1681 w 111"/>
                <a:gd name="T11" fmla="*/ 486 h 29"/>
                <a:gd name="T12" fmla="*/ 1743 w 111"/>
                <a:gd name="T13" fmla="*/ 520 h 29"/>
                <a:gd name="T14" fmla="*/ 1743 w 111"/>
                <a:gd name="T15" fmla="*/ 486 h 29"/>
                <a:gd name="T16" fmla="*/ 1663 w 111"/>
                <a:gd name="T17" fmla="*/ 17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29">
                  <a:moveTo>
                    <a:pt x="106" y="9"/>
                  </a:moveTo>
                  <a:cubicBezTo>
                    <a:pt x="67" y="0"/>
                    <a:pt x="18" y="12"/>
                    <a:pt x="0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8" y="28"/>
                    <a:pt x="68" y="13"/>
                    <a:pt x="107" y="26"/>
                  </a:cubicBezTo>
                  <a:cubicBezTo>
                    <a:pt x="109" y="27"/>
                    <a:pt x="110" y="27"/>
                    <a:pt x="111" y="28"/>
                  </a:cubicBezTo>
                  <a:cubicBezTo>
                    <a:pt x="111" y="27"/>
                    <a:pt x="111" y="26"/>
                    <a:pt x="111" y="26"/>
                  </a:cubicBezTo>
                  <a:cubicBezTo>
                    <a:pt x="108" y="20"/>
                    <a:pt x="106" y="15"/>
                    <a:pt x="106" y="9"/>
                  </a:cubicBezTo>
                  <a:close/>
                </a:path>
              </a:pathLst>
            </a:custGeom>
            <a:solidFill>
              <a:srgbClr val="F1B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56" name="Freeform 549"/>
            <p:cNvSpPr>
              <a:spLocks/>
            </p:cNvSpPr>
            <p:nvPr/>
          </p:nvSpPr>
          <p:spPr bwMode="auto">
            <a:xfrm>
              <a:off x="4075" y="1165"/>
              <a:ext cx="28" cy="22"/>
            </a:xfrm>
            <a:custGeom>
              <a:avLst/>
              <a:gdLst>
                <a:gd name="T0" fmla="*/ 20 w 11"/>
                <a:gd name="T1" fmla="*/ 168 h 8"/>
                <a:gd name="T2" fmla="*/ 97 w 11"/>
                <a:gd name="T3" fmla="*/ 129 h 8"/>
                <a:gd name="T4" fmla="*/ 181 w 11"/>
                <a:gd name="T5" fmla="*/ 47 h 8"/>
                <a:gd name="T6" fmla="*/ 181 w 11"/>
                <a:gd name="T7" fmla="*/ 0 h 8"/>
                <a:gd name="T8" fmla="*/ 163 w 11"/>
                <a:gd name="T9" fmla="*/ 0 h 8"/>
                <a:gd name="T10" fmla="*/ 84 w 11"/>
                <a:gd name="T11" fmla="*/ 83 h 8"/>
                <a:gd name="T12" fmla="*/ 20 w 11"/>
                <a:gd name="T13" fmla="*/ 129 h 8"/>
                <a:gd name="T14" fmla="*/ 0 w 11"/>
                <a:gd name="T15" fmla="*/ 143 h 8"/>
                <a:gd name="T16" fmla="*/ 20 w 11"/>
                <a:gd name="T17" fmla="*/ 16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cubicBezTo>
                    <a:pt x="3" y="8"/>
                    <a:pt x="4" y="7"/>
                    <a:pt x="6" y="6"/>
                  </a:cubicBezTo>
                  <a:cubicBezTo>
                    <a:pt x="7" y="5"/>
                    <a:pt x="9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8" y="1"/>
                    <a:pt x="6" y="3"/>
                    <a:pt x="5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57" name="Freeform 550"/>
            <p:cNvSpPr>
              <a:spLocks/>
            </p:cNvSpPr>
            <p:nvPr/>
          </p:nvSpPr>
          <p:spPr bwMode="auto">
            <a:xfrm>
              <a:off x="3148" y="2235"/>
              <a:ext cx="115" cy="16"/>
            </a:xfrm>
            <a:custGeom>
              <a:avLst/>
              <a:gdLst>
                <a:gd name="T0" fmla="*/ 0 w 46"/>
                <a:gd name="T1" fmla="*/ 56 h 6"/>
                <a:gd name="T2" fmla="*/ 300 w 46"/>
                <a:gd name="T3" fmla="*/ 93 h 6"/>
                <a:gd name="T4" fmla="*/ 720 w 46"/>
                <a:gd name="T5" fmla="*/ 115 h 6"/>
                <a:gd name="T6" fmla="*/ 720 w 46"/>
                <a:gd name="T7" fmla="*/ 35 h 6"/>
                <a:gd name="T8" fmla="*/ 313 w 46"/>
                <a:gd name="T9" fmla="*/ 21 h 6"/>
                <a:gd name="T10" fmla="*/ 20 w 46"/>
                <a:gd name="T11" fmla="*/ 0 h 6"/>
                <a:gd name="T12" fmla="*/ 0 w 46"/>
                <a:gd name="T13" fmla="*/ 5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6">
                  <a:moveTo>
                    <a:pt x="0" y="3"/>
                  </a:moveTo>
                  <a:cubicBezTo>
                    <a:pt x="4" y="4"/>
                    <a:pt x="11" y="5"/>
                    <a:pt x="19" y="5"/>
                  </a:cubicBezTo>
                  <a:cubicBezTo>
                    <a:pt x="28" y="6"/>
                    <a:pt x="38" y="6"/>
                    <a:pt x="46" y="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8" y="2"/>
                    <a:pt x="28" y="2"/>
                    <a:pt x="20" y="1"/>
                  </a:cubicBezTo>
                  <a:cubicBezTo>
                    <a:pt x="11" y="1"/>
                    <a:pt x="4" y="0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4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59" name="Freeform 551"/>
            <p:cNvSpPr>
              <a:spLocks/>
            </p:cNvSpPr>
            <p:nvPr/>
          </p:nvSpPr>
          <p:spPr bwMode="auto">
            <a:xfrm>
              <a:off x="3173" y="2091"/>
              <a:ext cx="145" cy="16"/>
            </a:xfrm>
            <a:custGeom>
              <a:avLst/>
              <a:gdLst>
                <a:gd name="T0" fmla="*/ 0 w 58"/>
                <a:gd name="T1" fmla="*/ 77 h 6"/>
                <a:gd name="T2" fmla="*/ 158 w 58"/>
                <a:gd name="T3" fmla="*/ 93 h 6"/>
                <a:gd name="T4" fmla="*/ 908 w 58"/>
                <a:gd name="T5" fmla="*/ 115 h 6"/>
                <a:gd name="T6" fmla="*/ 908 w 58"/>
                <a:gd name="T7" fmla="*/ 35 h 6"/>
                <a:gd name="T8" fmla="*/ 395 w 58"/>
                <a:gd name="T9" fmla="*/ 35 h 6"/>
                <a:gd name="T10" fmla="*/ 158 w 58"/>
                <a:gd name="T11" fmla="*/ 21 h 6"/>
                <a:gd name="T12" fmla="*/ 20 w 58"/>
                <a:gd name="T13" fmla="*/ 0 h 6"/>
                <a:gd name="T14" fmla="*/ 0 w 58"/>
                <a:gd name="T15" fmla="*/ 7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6">
                  <a:moveTo>
                    <a:pt x="0" y="4"/>
                  </a:moveTo>
                  <a:cubicBezTo>
                    <a:pt x="2" y="5"/>
                    <a:pt x="5" y="5"/>
                    <a:pt x="10" y="5"/>
                  </a:cubicBezTo>
                  <a:cubicBezTo>
                    <a:pt x="22" y="6"/>
                    <a:pt x="44" y="6"/>
                    <a:pt x="58" y="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9" y="2"/>
                    <a:pt x="36" y="2"/>
                    <a:pt x="25" y="2"/>
                  </a:cubicBezTo>
                  <a:cubicBezTo>
                    <a:pt x="19" y="2"/>
                    <a:pt x="14" y="1"/>
                    <a:pt x="10" y="1"/>
                  </a:cubicBezTo>
                  <a:cubicBezTo>
                    <a:pt x="6" y="1"/>
                    <a:pt x="2" y="1"/>
                    <a:pt x="1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D4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60" name="Freeform 552"/>
            <p:cNvSpPr>
              <a:spLocks/>
            </p:cNvSpPr>
            <p:nvPr/>
          </p:nvSpPr>
          <p:spPr bwMode="auto">
            <a:xfrm>
              <a:off x="3423" y="1963"/>
              <a:ext cx="22" cy="21"/>
            </a:xfrm>
            <a:custGeom>
              <a:avLst/>
              <a:gdLst>
                <a:gd name="T0" fmla="*/ 0 w 9"/>
                <a:gd name="T1" fmla="*/ 21 h 8"/>
                <a:gd name="T2" fmla="*/ 42 w 9"/>
                <a:gd name="T3" fmla="*/ 110 h 8"/>
                <a:gd name="T4" fmla="*/ 120 w 9"/>
                <a:gd name="T5" fmla="*/ 144 h 8"/>
                <a:gd name="T6" fmla="*/ 132 w 9"/>
                <a:gd name="T7" fmla="*/ 76 h 8"/>
                <a:gd name="T8" fmla="*/ 71 w 9"/>
                <a:gd name="T9" fmla="*/ 55 h 8"/>
                <a:gd name="T10" fmla="*/ 42 w 9"/>
                <a:gd name="T11" fmla="*/ 0 h 8"/>
                <a:gd name="T12" fmla="*/ 0 w 9"/>
                <a:gd name="T13" fmla="*/ 2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cubicBezTo>
                    <a:pt x="0" y="3"/>
                    <a:pt x="1" y="5"/>
                    <a:pt x="3" y="6"/>
                  </a:cubicBezTo>
                  <a:cubicBezTo>
                    <a:pt x="4" y="7"/>
                    <a:pt x="6" y="8"/>
                    <a:pt x="8" y="8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6" y="4"/>
                    <a:pt x="5" y="3"/>
                  </a:cubicBezTo>
                  <a:cubicBezTo>
                    <a:pt x="4" y="2"/>
                    <a:pt x="4" y="1"/>
                    <a:pt x="3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A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61" name="Freeform 553"/>
            <p:cNvSpPr>
              <a:spLocks/>
            </p:cNvSpPr>
            <p:nvPr/>
          </p:nvSpPr>
          <p:spPr bwMode="auto">
            <a:xfrm>
              <a:off x="4065" y="1157"/>
              <a:ext cx="35" cy="51"/>
            </a:xfrm>
            <a:custGeom>
              <a:avLst/>
              <a:gdLst>
                <a:gd name="T0" fmla="*/ 0 w 14"/>
                <a:gd name="T1" fmla="*/ 150 h 19"/>
                <a:gd name="T2" fmla="*/ 0 w 14"/>
                <a:gd name="T3" fmla="*/ 150 h 19"/>
                <a:gd name="T4" fmla="*/ 20 w 14"/>
                <a:gd name="T5" fmla="*/ 193 h 19"/>
                <a:gd name="T6" fmla="*/ 50 w 14"/>
                <a:gd name="T7" fmla="*/ 287 h 19"/>
                <a:gd name="T8" fmla="*/ 83 w 14"/>
                <a:gd name="T9" fmla="*/ 346 h 19"/>
                <a:gd name="T10" fmla="*/ 125 w 14"/>
                <a:gd name="T11" fmla="*/ 368 h 19"/>
                <a:gd name="T12" fmla="*/ 158 w 14"/>
                <a:gd name="T13" fmla="*/ 346 h 19"/>
                <a:gd name="T14" fmla="*/ 208 w 14"/>
                <a:gd name="T15" fmla="*/ 309 h 19"/>
                <a:gd name="T16" fmla="*/ 220 w 14"/>
                <a:gd name="T17" fmla="*/ 252 h 19"/>
                <a:gd name="T18" fmla="*/ 175 w 14"/>
                <a:gd name="T19" fmla="*/ 94 h 19"/>
                <a:gd name="T20" fmla="*/ 113 w 14"/>
                <a:gd name="T21" fmla="*/ 0 h 19"/>
                <a:gd name="T22" fmla="*/ 63 w 14"/>
                <a:gd name="T23" fmla="*/ 35 h 19"/>
                <a:gd name="T24" fmla="*/ 125 w 14"/>
                <a:gd name="T25" fmla="*/ 137 h 19"/>
                <a:gd name="T26" fmla="*/ 158 w 14"/>
                <a:gd name="T27" fmla="*/ 252 h 19"/>
                <a:gd name="T28" fmla="*/ 158 w 14"/>
                <a:gd name="T29" fmla="*/ 274 h 19"/>
                <a:gd name="T30" fmla="*/ 145 w 14"/>
                <a:gd name="T31" fmla="*/ 287 h 19"/>
                <a:gd name="T32" fmla="*/ 125 w 14"/>
                <a:gd name="T33" fmla="*/ 287 h 19"/>
                <a:gd name="T34" fmla="*/ 113 w 14"/>
                <a:gd name="T35" fmla="*/ 274 h 19"/>
                <a:gd name="T36" fmla="*/ 83 w 14"/>
                <a:gd name="T37" fmla="*/ 193 h 19"/>
                <a:gd name="T38" fmla="*/ 63 w 14"/>
                <a:gd name="T39" fmla="*/ 137 h 19"/>
                <a:gd name="T40" fmla="*/ 33 w 14"/>
                <a:gd name="T41" fmla="*/ 94 h 19"/>
                <a:gd name="T42" fmla="*/ 0 w 14"/>
                <a:gd name="T43" fmla="*/ 15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" h="19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1" y="11"/>
                    <a:pt x="2" y="13"/>
                    <a:pt x="3" y="15"/>
                  </a:cubicBezTo>
                  <a:cubicBezTo>
                    <a:pt x="3" y="16"/>
                    <a:pt x="4" y="17"/>
                    <a:pt x="5" y="18"/>
                  </a:cubicBezTo>
                  <a:cubicBezTo>
                    <a:pt x="6" y="18"/>
                    <a:pt x="7" y="19"/>
                    <a:pt x="8" y="19"/>
                  </a:cubicBezTo>
                  <a:cubicBezTo>
                    <a:pt x="9" y="19"/>
                    <a:pt x="10" y="19"/>
                    <a:pt x="10" y="18"/>
                  </a:cubicBezTo>
                  <a:cubicBezTo>
                    <a:pt x="11" y="18"/>
                    <a:pt x="12" y="17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4" y="11"/>
                    <a:pt x="13" y="8"/>
                    <a:pt x="11" y="5"/>
                  </a:cubicBezTo>
                  <a:cubicBezTo>
                    <a:pt x="10" y="3"/>
                    <a:pt x="8" y="1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6" y="5"/>
                    <a:pt x="8" y="7"/>
                  </a:cubicBezTo>
                  <a:cubicBezTo>
                    <a:pt x="9" y="9"/>
                    <a:pt x="10" y="12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7" y="15"/>
                    <a:pt x="7" y="14"/>
                  </a:cubicBezTo>
                  <a:cubicBezTo>
                    <a:pt x="6" y="13"/>
                    <a:pt x="5" y="12"/>
                    <a:pt x="5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3" y="6"/>
                    <a:pt x="3" y="5"/>
                    <a:pt x="2" y="5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E87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62" name="Freeform 554"/>
            <p:cNvSpPr>
              <a:spLocks/>
            </p:cNvSpPr>
            <p:nvPr/>
          </p:nvSpPr>
          <p:spPr bwMode="auto">
            <a:xfrm>
              <a:off x="4155" y="2245"/>
              <a:ext cx="273" cy="174"/>
            </a:xfrm>
            <a:custGeom>
              <a:avLst/>
              <a:gdLst>
                <a:gd name="T0" fmla="*/ 1034 w 109"/>
                <a:gd name="T1" fmla="*/ 824 h 65"/>
                <a:gd name="T2" fmla="*/ 33 w 109"/>
                <a:gd name="T3" fmla="*/ 0 h 65"/>
                <a:gd name="T4" fmla="*/ 0 w 109"/>
                <a:gd name="T5" fmla="*/ 0 h 65"/>
                <a:gd name="T6" fmla="*/ 83 w 109"/>
                <a:gd name="T7" fmla="*/ 308 h 65"/>
                <a:gd name="T8" fmla="*/ 95 w 109"/>
                <a:gd name="T9" fmla="*/ 343 h 65"/>
                <a:gd name="T10" fmla="*/ 458 w 109"/>
                <a:gd name="T11" fmla="*/ 616 h 65"/>
                <a:gd name="T12" fmla="*/ 533 w 109"/>
                <a:gd name="T13" fmla="*/ 709 h 65"/>
                <a:gd name="T14" fmla="*/ 1054 w 109"/>
                <a:gd name="T15" fmla="*/ 940 h 65"/>
                <a:gd name="T16" fmla="*/ 1713 w 109"/>
                <a:gd name="T17" fmla="*/ 1247 h 65"/>
                <a:gd name="T18" fmla="*/ 1034 w 109"/>
                <a:gd name="T19" fmla="*/ 824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" h="65">
                  <a:moveTo>
                    <a:pt x="66" y="43"/>
                  </a:moveTo>
                  <a:cubicBezTo>
                    <a:pt x="42" y="22"/>
                    <a:pt x="17" y="4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5"/>
                    <a:pt x="2" y="10"/>
                    <a:pt x="5" y="16"/>
                  </a:cubicBezTo>
                  <a:cubicBezTo>
                    <a:pt x="6" y="16"/>
                    <a:pt x="6" y="17"/>
                    <a:pt x="6" y="18"/>
                  </a:cubicBezTo>
                  <a:cubicBezTo>
                    <a:pt x="13" y="20"/>
                    <a:pt x="19" y="22"/>
                    <a:pt x="29" y="32"/>
                  </a:cubicBezTo>
                  <a:cubicBezTo>
                    <a:pt x="31" y="34"/>
                    <a:pt x="32" y="35"/>
                    <a:pt x="34" y="37"/>
                  </a:cubicBezTo>
                  <a:cubicBezTo>
                    <a:pt x="42" y="39"/>
                    <a:pt x="52" y="40"/>
                    <a:pt x="67" y="49"/>
                  </a:cubicBezTo>
                  <a:cubicBezTo>
                    <a:pt x="82" y="57"/>
                    <a:pt x="95" y="64"/>
                    <a:pt x="109" y="65"/>
                  </a:cubicBezTo>
                  <a:cubicBezTo>
                    <a:pt x="90" y="58"/>
                    <a:pt x="73" y="50"/>
                    <a:pt x="66" y="43"/>
                  </a:cubicBezTo>
                  <a:close/>
                </a:path>
              </a:pathLst>
            </a:custGeom>
            <a:solidFill>
              <a:srgbClr val="F1B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63" name="Freeform 555"/>
            <p:cNvSpPr>
              <a:spLocks/>
            </p:cNvSpPr>
            <p:nvPr/>
          </p:nvSpPr>
          <p:spPr bwMode="auto">
            <a:xfrm>
              <a:off x="3823" y="2976"/>
              <a:ext cx="150" cy="139"/>
            </a:xfrm>
            <a:custGeom>
              <a:avLst/>
              <a:gdLst>
                <a:gd name="T0" fmla="*/ 908 w 60"/>
                <a:gd name="T1" fmla="*/ 901 h 52"/>
                <a:gd name="T2" fmla="*/ 675 w 60"/>
                <a:gd name="T3" fmla="*/ 821 h 52"/>
                <a:gd name="T4" fmla="*/ 595 w 60"/>
                <a:gd name="T5" fmla="*/ 730 h 52"/>
                <a:gd name="T6" fmla="*/ 563 w 60"/>
                <a:gd name="T7" fmla="*/ 615 h 52"/>
                <a:gd name="T8" fmla="*/ 470 w 60"/>
                <a:gd name="T9" fmla="*/ 342 h 52"/>
                <a:gd name="T10" fmla="*/ 313 w 60"/>
                <a:gd name="T11" fmla="*/ 171 h 52"/>
                <a:gd name="T12" fmla="*/ 313 w 60"/>
                <a:gd name="T13" fmla="*/ 171 h 52"/>
                <a:gd name="T14" fmla="*/ 270 w 60"/>
                <a:gd name="T15" fmla="*/ 136 h 52"/>
                <a:gd name="T16" fmla="*/ 250 w 60"/>
                <a:gd name="T17" fmla="*/ 136 h 52"/>
                <a:gd name="T18" fmla="*/ 63 w 60"/>
                <a:gd name="T19" fmla="*/ 0 h 52"/>
                <a:gd name="T20" fmla="*/ 20 w 60"/>
                <a:gd name="T21" fmla="*/ 0 h 52"/>
                <a:gd name="T22" fmla="*/ 0 w 60"/>
                <a:gd name="T23" fmla="*/ 35 h 52"/>
                <a:gd name="T24" fmla="*/ 0 w 60"/>
                <a:gd name="T25" fmla="*/ 78 h 52"/>
                <a:gd name="T26" fmla="*/ 33 w 60"/>
                <a:gd name="T27" fmla="*/ 115 h 52"/>
                <a:gd name="T28" fmla="*/ 63 w 60"/>
                <a:gd name="T29" fmla="*/ 78 h 52"/>
                <a:gd name="T30" fmla="*/ 63 w 60"/>
                <a:gd name="T31" fmla="*/ 35 h 52"/>
                <a:gd name="T32" fmla="*/ 33 w 60"/>
                <a:gd name="T33" fmla="*/ 35 h 52"/>
                <a:gd name="T34" fmla="*/ 20 w 60"/>
                <a:gd name="T35" fmla="*/ 56 h 52"/>
                <a:gd name="T36" fmla="*/ 238 w 60"/>
                <a:gd name="T37" fmla="*/ 209 h 52"/>
                <a:gd name="T38" fmla="*/ 238 w 60"/>
                <a:gd name="T39" fmla="*/ 209 h 52"/>
                <a:gd name="T40" fmla="*/ 283 w 60"/>
                <a:gd name="T41" fmla="*/ 230 h 52"/>
                <a:gd name="T42" fmla="*/ 283 w 60"/>
                <a:gd name="T43" fmla="*/ 230 h 52"/>
                <a:gd name="T44" fmla="*/ 425 w 60"/>
                <a:gd name="T45" fmla="*/ 380 h 52"/>
                <a:gd name="T46" fmla="*/ 500 w 60"/>
                <a:gd name="T47" fmla="*/ 615 h 52"/>
                <a:gd name="T48" fmla="*/ 550 w 60"/>
                <a:gd name="T49" fmla="*/ 786 h 52"/>
                <a:gd name="T50" fmla="*/ 708 w 60"/>
                <a:gd name="T51" fmla="*/ 914 h 52"/>
                <a:gd name="T52" fmla="*/ 908 w 60"/>
                <a:gd name="T53" fmla="*/ 973 h 52"/>
                <a:gd name="T54" fmla="*/ 938 w 60"/>
                <a:gd name="T55" fmla="*/ 957 h 52"/>
                <a:gd name="T56" fmla="*/ 908 w 60"/>
                <a:gd name="T57" fmla="*/ 901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2">
                  <a:moveTo>
                    <a:pt x="58" y="47"/>
                  </a:moveTo>
                  <a:cubicBezTo>
                    <a:pt x="53" y="47"/>
                    <a:pt x="48" y="45"/>
                    <a:pt x="43" y="43"/>
                  </a:cubicBezTo>
                  <a:cubicBezTo>
                    <a:pt x="41" y="42"/>
                    <a:pt x="40" y="40"/>
                    <a:pt x="38" y="38"/>
                  </a:cubicBezTo>
                  <a:cubicBezTo>
                    <a:pt x="37" y="37"/>
                    <a:pt x="36" y="35"/>
                    <a:pt x="36" y="32"/>
                  </a:cubicBezTo>
                  <a:cubicBezTo>
                    <a:pt x="36" y="27"/>
                    <a:pt x="33" y="22"/>
                    <a:pt x="30" y="18"/>
                  </a:cubicBezTo>
                  <a:cubicBezTo>
                    <a:pt x="27" y="14"/>
                    <a:pt x="23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2" y="5"/>
                    <a:pt x="8" y="3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7"/>
                    <a:pt x="11" y="9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3"/>
                    <a:pt x="24" y="16"/>
                    <a:pt x="27" y="20"/>
                  </a:cubicBezTo>
                  <a:cubicBezTo>
                    <a:pt x="30" y="24"/>
                    <a:pt x="32" y="28"/>
                    <a:pt x="32" y="32"/>
                  </a:cubicBezTo>
                  <a:cubicBezTo>
                    <a:pt x="32" y="36"/>
                    <a:pt x="33" y="38"/>
                    <a:pt x="35" y="41"/>
                  </a:cubicBezTo>
                  <a:cubicBezTo>
                    <a:pt x="38" y="44"/>
                    <a:pt x="41" y="47"/>
                    <a:pt x="45" y="48"/>
                  </a:cubicBezTo>
                  <a:cubicBezTo>
                    <a:pt x="49" y="50"/>
                    <a:pt x="54" y="51"/>
                    <a:pt x="58" y="51"/>
                  </a:cubicBezTo>
                  <a:cubicBezTo>
                    <a:pt x="59" y="52"/>
                    <a:pt x="60" y="51"/>
                    <a:pt x="60" y="50"/>
                  </a:cubicBezTo>
                  <a:cubicBezTo>
                    <a:pt x="60" y="49"/>
                    <a:pt x="60" y="48"/>
                    <a:pt x="5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64" name="Freeform 556"/>
            <p:cNvSpPr>
              <a:spLocks/>
            </p:cNvSpPr>
            <p:nvPr/>
          </p:nvSpPr>
          <p:spPr bwMode="auto">
            <a:xfrm>
              <a:off x="4275" y="2355"/>
              <a:ext cx="43" cy="42"/>
            </a:xfrm>
            <a:custGeom>
              <a:avLst/>
              <a:gdLst>
                <a:gd name="T0" fmla="*/ 0 w 17"/>
                <a:gd name="T1" fmla="*/ 0 h 16"/>
                <a:gd name="T2" fmla="*/ 180 w 17"/>
                <a:gd name="T3" fmla="*/ 234 h 16"/>
                <a:gd name="T4" fmla="*/ 276 w 17"/>
                <a:gd name="T5" fmla="*/ 289 h 16"/>
                <a:gd name="T6" fmla="*/ 0 w 17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3" y="4"/>
                    <a:pt x="7" y="8"/>
                    <a:pt x="11" y="13"/>
                  </a:cubicBezTo>
                  <a:cubicBezTo>
                    <a:pt x="14" y="14"/>
                    <a:pt x="14" y="14"/>
                    <a:pt x="17" y="16"/>
                  </a:cubicBezTo>
                  <a:cubicBezTo>
                    <a:pt x="8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C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65" name="Freeform 557"/>
            <p:cNvSpPr>
              <a:spLocks/>
            </p:cNvSpPr>
            <p:nvPr/>
          </p:nvSpPr>
          <p:spPr bwMode="auto">
            <a:xfrm>
              <a:off x="4745" y="2515"/>
              <a:ext cx="18" cy="5"/>
            </a:xfrm>
            <a:custGeom>
              <a:avLst/>
              <a:gdLst>
                <a:gd name="T0" fmla="*/ 67 w 7"/>
                <a:gd name="T1" fmla="*/ 20 h 2"/>
                <a:gd name="T2" fmla="*/ 54 w 7"/>
                <a:gd name="T3" fmla="*/ 20 h 2"/>
                <a:gd name="T4" fmla="*/ 0 w 7"/>
                <a:gd name="T5" fmla="*/ 33 h 2"/>
                <a:gd name="T6" fmla="*/ 118 w 7"/>
                <a:gd name="T7" fmla="*/ 0 h 2"/>
                <a:gd name="T8" fmla="*/ 67 w 7"/>
                <a:gd name="T9" fmla="*/ 2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2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4" y="1"/>
                  </a:cubicBezTo>
                  <a:close/>
                </a:path>
              </a:pathLst>
            </a:custGeom>
            <a:solidFill>
              <a:srgbClr val="F0C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68" name="Freeform 558"/>
            <p:cNvSpPr>
              <a:spLocks/>
            </p:cNvSpPr>
            <p:nvPr/>
          </p:nvSpPr>
          <p:spPr bwMode="auto">
            <a:xfrm>
              <a:off x="3798" y="2376"/>
              <a:ext cx="390" cy="565"/>
            </a:xfrm>
            <a:custGeom>
              <a:avLst/>
              <a:gdLst>
                <a:gd name="T0" fmla="*/ 2438 w 156"/>
                <a:gd name="T1" fmla="*/ 93 h 212"/>
                <a:gd name="T2" fmla="*/ 533 w 156"/>
                <a:gd name="T3" fmla="*/ 1306 h 212"/>
                <a:gd name="T4" fmla="*/ 1000 w 156"/>
                <a:gd name="T5" fmla="*/ 4014 h 212"/>
                <a:gd name="T6" fmla="*/ 833 w 156"/>
                <a:gd name="T7" fmla="*/ 1476 h 212"/>
                <a:gd name="T8" fmla="*/ 2438 w 156"/>
                <a:gd name="T9" fmla="*/ 93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212">
                  <a:moveTo>
                    <a:pt x="156" y="5"/>
                  </a:moveTo>
                  <a:cubicBezTo>
                    <a:pt x="94" y="0"/>
                    <a:pt x="52" y="28"/>
                    <a:pt x="34" y="69"/>
                  </a:cubicBezTo>
                  <a:cubicBezTo>
                    <a:pt x="17" y="111"/>
                    <a:pt x="0" y="171"/>
                    <a:pt x="64" y="212"/>
                  </a:cubicBezTo>
                  <a:cubicBezTo>
                    <a:pt x="40" y="191"/>
                    <a:pt x="22" y="133"/>
                    <a:pt x="53" y="78"/>
                  </a:cubicBezTo>
                  <a:cubicBezTo>
                    <a:pt x="84" y="23"/>
                    <a:pt x="122" y="9"/>
                    <a:pt x="156" y="5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69" name="Freeform 559"/>
            <p:cNvSpPr>
              <a:spLocks/>
            </p:cNvSpPr>
            <p:nvPr/>
          </p:nvSpPr>
          <p:spPr bwMode="auto">
            <a:xfrm>
              <a:off x="3815" y="2963"/>
              <a:ext cx="163" cy="149"/>
            </a:xfrm>
            <a:custGeom>
              <a:avLst/>
              <a:gdLst>
                <a:gd name="T0" fmla="*/ 0 w 65"/>
                <a:gd name="T1" fmla="*/ 303 h 56"/>
                <a:gd name="T2" fmla="*/ 221 w 65"/>
                <a:gd name="T3" fmla="*/ 375 h 56"/>
                <a:gd name="T4" fmla="*/ 301 w 65"/>
                <a:gd name="T5" fmla="*/ 532 h 56"/>
                <a:gd name="T6" fmla="*/ 441 w 65"/>
                <a:gd name="T7" fmla="*/ 793 h 56"/>
                <a:gd name="T8" fmla="*/ 1026 w 65"/>
                <a:gd name="T9" fmla="*/ 1032 h 56"/>
                <a:gd name="T10" fmla="*/ 692 w 65"/>
                <a:gd name="T11" fmla="*/ 865 h 56"/>
                <a:gd name="T12" fmla="*/ 534 w 65"/>
                <a:gd name="T13" fmla="*/ 490 h 56"/>
                <a:gd name="T14" fmla="*/ 33 w 65"/>
                <a:gd name="T15" fmla="*/ 21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56">
                  <a:moveTo>
                    <a:pt x="0" y="16"/>
                  </a:moveTo>
                  <a:cubicBezTo>
                    <a:pt x="5" y="18"/>
                    <a:pt x="10" y="17"/>
                    <a:pt x="14" y="20"/>
                  </a:cubicBezTo>
                  <a:cubicBezTo>
                    <a:pt x="16" y="22"/>
                    <a:pt x="17" y="26"/>
                    <a:pt x="19" y="28"/>
                  </a:cubicBezTo>
                  <a:cubicBezTo>
                    <a:pt x="21" y="33"/>
                    <a:pt x="24" y="38"/>
                    <a:pt x="28" y="42"/>
                  </a:cubicBezTo>
                  <a:cubicBezTo>
                    <a:pt x="36" y="54"/>
                    <a:pt x="51" y="56"/>
                    <a:pt x="65" y="55"/>
                  </a:cubicBezTo>
                  <a:cubicBezTo>
                    <a:pt x="57" y="53"/>
                    <a:pt x="50" y="52"/>
                    <a:pt x="44" y="46"/>
                  </a:cubicBezTo>
                  <a:cubicBezTo>
                    <a:pt x="38" y="40"/>
                    <a:pt x="38" y="33"/>
                    <a:pt x="34" y="26"/>
                  </a:cubicBezTo>
                  <a:cubicBezTo>
                    <a:pt x="29" y="17"/>
                    <a:pt x="13" y="0"/>
                    <a:pt x="2" y="1"/>
                  </a:cubicBezTo>
                </a:path>
              </a:pathLst>
            </a:custGeom>
            <a:solidFill>
              <a:srgbClr val="F0C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70" name="Freeform 560"/>
            <p:cNvSpPr>
              <a:spLocks/>
            </p:cNvSpPr>
            <p:nvPr/>
          </p:nvSpPr>
          <p:spPr bwMode="auto">
            <a:xfrm>
              <a:off x="4495" y="2349"/>
              <a:ext cx="53" cy="38"/>
            </a:xfrm>
            <a:custGeom>
              <a:avLst/>
              <a:gdLst>
                <a:gd name="T0" fmla="*/ 179 w 21"/>
                <a:gd name="T1" fmla="*/ 103 h 14"/>
                <a:gd name="T2" fmla="*/ 242 w 21"/>
                <a:gd name="T3" fmla="*/ 81 h 14"/>
                <a:gd name="T4" fmla="*/ 275 w 21"/>
                <a:gd name="T5" fmla="*/ 103 h 14"/>
                <a:gd name="T6" fmla="*/ 275 w 21"/>
                <a:gd name="T7" fmla="*/ 141 h 14"/>
                <a:gd name="T8" fmla="*/ 255 w 21"/>
                <a:gd name="T9" fmla="*/ 220 h 14"/>
                <a:gd name="T10" fmla="*/ 288 w 21"/>
                <a:gd name="T11" fmla="*/ 244 h 14"/>
                <a:gd name="T12" fmla="*/ 288 w 21"/>
                <a:gd name="T13" fmla="*/ 198 h 14"/>
                <a:gd name="T14" fmla="*/ 255 w 21"/>
                <a:gd name="T15" fmla="*/ 198 h 14"/>
                <a:gd name="T16" fmla="*/ 50 w 21"/>
                <a:gd name="T17" fmla="*/ 103 h 14"/>
                <a:gd name="T18" fmla="*/ 0 w 21"/>
                <a:gd name="T19" fmla="*/ 163 h 14"/>
                <a:gd name="T20" fmla="*/ 255 w 21"/>
                <a:gd name="T21" fmla="*/ 280 h 14"/>
                <a:gd name="T22" fmla="*/ 305 w 21"/>
                <a:gd name="T23" fmla="*/ 280 h 14"/>
                <a:gd name="T24" fmla="*/ 318 w 21"/>
                <a:gd name="T25" fmla="*/ 280 h 14"/>
                <a:gd name="T26" fmla="*/ 318 w 21"/>
                <a:gd name="T27" fmla="*/ 258 h 14"/>
                <a:gd name="T28" fmla="*/ 338 w 21"/>
                <a:gd name="T29" fmla="*/ 141 h 14"/>
                <a:gd name="T30" fmla="*/ 318 w 21"/>
                <a:gd name="T31" fmla="*/ 38 h 14"/>
                <a:gd name="T32" fmla="*/ 242 w 21"/>
                <a:gd name="T33" fmla="*/ 0 h 14"/>
                <a:gd name="T34" fmla="*/ 159 w 21"/>
                <a:gd name="T35" fmla="*/ 38 h 14"/>
                <a:gd name="T36" fmla="*/ 179 w 21"/>
                <a:gd name="T37" fmla="*/ 103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" h="14">
                  <a:moveTo>
                    <a:pt x="11" y="5"/>
                  </a:moveTo>
                  <a:cubicBezTo>
                    <a:pt x="13" y="5"/>
                    <a:pt x="14" y="4"/>
                    <a:pt x="15" y="4"/>
                  </a:cubicBezTo>
                  <a:cubicBezTo>
                    <a:pt x="16" y="4"/>
                    <a:pt x="16" y="5"/>
                    <a:pt x="17" y="5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7" y="8"/>
                    <a:pt x="17" y="10"/>
                    <a:pt x="16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2" y="10"/>
                    <a:pt x="6" y="7"/>
                    <a:pt x="3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1"/>
                    <a:pt x="10" y="14"/>
                    <a:pt x="16" y="14"/>
                  </a:cubicBezTo>
                  <a:cubicBezTo>
                    <a:pt x="17" y="14"/>
                    <a:pt x="18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21" y="6"/>
                    <a:pt x="21" y="4"/>
                    <a:pt x="20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1" y="1"/>
                    <a:pt x="10" y="2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CA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71" name="Freeform 561"/>
            <p:cNvSpPr>
              <a:spLocks/>
            </p:cNvSpPr>
            <p:nvPr/>
          </p:nvSpPr>
          <p:spPr bwMode="auto">
            <a:xfrm>
              <a:off x="4470" y="1885"/>
              <a:ext cx="43" cy="51"/>
            </a:xfrm>
            <a:custGeom>
              <a:avLst/>
              <a:gdLst>
                <a:gd name="T0" fmla="*/ 51 w 17"/>
                <a:gd name="T1" fmla="*/ 0 h 19"/>
                <a:gd name="T2" fmla="*/ 0 w 17"/>
                <a:gd name="T3" fmla="*/ 217 h 19"/>
                <a:gd name="T4" fmla="*/ 33 w 17"/>
                <a:gd name="T5" fmla="*/ 346 h 19"/>
                <a:gd name="T6" fmla="*/ 51 w 17"/>
                <a:gd name="T7" fmla="*/ 368 h 19"/>
                <a:gd name="T8" fmla="*/ 63 w 17"/>
                <a:gd name="T9" fmla="*/ 368 h 19"/>
                <a:gd name="T10" fmla="*/ 147 w 17"/>
                <a:gd name="T11" fmla="*/ 330 h 19"/>
                <a:gd name="T12" fmla="*/ 225 w 17"/>
                <a:gd name="T13" fmla="*/ 217 h 19"/>
                <a:gd name="T14" fmla="*/ 276 w 17"/>
                <a:gd name="T15" fmla="*/ 56 h 19"/>
                <a:gd name="T16" fmla="*/ 255 w 17"/>
                <a:gd name="T17" fmla="*/ 35 h 19"/>
                <a:gd name="T18" fmla="*/ 210 w 17"/>
                <a:gd name="T19" fmla="*/ 35 h 19"/>
                <a:gd name="T20" fmla="*/ 210 w 17"/>
                <a:gd name="T21" fmla="*/ 56 h 19"/>
                <a:gd name="T22" fmla="*/ 159 w 17"/>
                <a:gd name="T23" fmla="*/ 217 h 19"/>
                <a:gd name="T24" fmla="*/ 116 w 17"/>
                <a:gd name="T25" fmla="*/ 274 h 19"/>
                <a:gd name="T26" fmla="*/ 63 w 17"/>
                <a:gd name="T27" fmla="*/ 287 h 19"/>
                <a:gd name="T28" fmla="*/ 63 w 17"/>
                <a:gd name="T29" fmla="*/ 330 h 19"/>
                <a:gd name="T30" fmla="*/ 96 w 17"/>
                <a:gd name="T31" fmla="*/ 309 h 19"/>
                <a:gd name="T32" fmla="*/ 63 w 17"/>
                <a:gd name="T33" fmla="*/ 217 h 19"/>
                <a:gd name="T34" fmla="*/ 116 w 17"/>
                <a:gd name="T35" fmla="*/ 35 h 19"/>
                <a:gd name="T36" fmla="*/ 51 w 17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" h="19">
                  <a:moveTo>
                    <a:pt x="3" y="0"/>
                  </a:moveTo>
                  <a:cubicBezTo>
                    <a:pt x="2" y="3"/>
                    <a:pt x="0" y="7"/>
                    <a:pt x="0" y="11"/>
                  </a:cubicBezTo>
                  <a:cubicBezTo>
                    <a:pt x="0" y="13"/>
                    <a:pt x="1" y="16"/>
                    <a:pt x="2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19"/>
                    <a:pt x="8" y="18"/>
                    <a:pt x="9" y="17"/>
                  </a:cubicBezTo>
                  <a:cubicBezTo>
                    <a:pt x="11" y="16"/>
                    <a:pt x="13" y="13"/>
                    <a:pt x="14" y="11"/>
                  </a:cubicBezTo>
                  <a:cubicBezTo>
                    <a:pt x="16" y="8"/>
                    <a:pt x="17" y="6"/>
                    <a:pt x="17" y="3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5"/>
                    <a:pt x="11" y="8"/>
                    <a:pt x="10" y="11"/>
                  </a:cubicBezTo>
                  <a:cubicBezTo>
                    <a:pt x="9" y="12"/>
                    <a:pt x="8" y="13"/>
                    <a:pt x="7" y="14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5"/>
                    <a:pt x="4" y="13"/>
                    <a:pt x="4" y="11"/>
                  </a:cubicBezTo>
                  <a:cubicBezTo>
                    <a:pt x="4" y="8"/>
                    <a:pt x="5" y="4"/>
                    <a:pt x="7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CA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72" name="Freeform 562"/>
            <p:cNvSpPr>
              <a:spLocks/>
            </p:cNvSpPr>
            <p:nvPr/>
          </p:nvSpPr>
          <p:spPr bwMode="auto">
            <a:xfrm>
              <a:off x="3663" y="2373"/>
              <a:ext cx="37" cy="67"/>
            </a:xfrm>
            <a:custGeom>
              <a:avLst/>
              <a:gdLst>
                <a:gd name="T0" fmla="*/ 165 w 15"/>
                <a:gd name="T1" fmla="*/ 21 h 25"/>
                <a:gd name="T2" fmla="*/ 165 w 15"/>
                <a:gd name="T3" fmla="*/ 56 h 25"/>
                <a:gd name="T4" fmla="*/ 121 w 15"/>
                <a:gd name="T5" fmla="*/ 252 h 25"/>
                <a:gd name="T6" fmla="*/ 0 w 15"/>
                <a:gd name="T7" fmla="*/ 423 h 25"/>
                <a:gd name="T8" fmla="*/ 30 w 15"/>
                <a:gd name="T9" fmla="*/ 482 h 25"/>
                <a:gd name="T10" fmla="*/ 183 w 15"/>
                <a:gd name="T11" fmla="*/ 287 h 25"/>
                <a:gd name="T12" fmla="*/ 224 w 15"/>
                <a:gd name="T13" fmla="*/ 56 h 25"/>
                <a:gd name="T14" fmla="*/ 224 w 15"/>
                <a:gd name="T15" fmla="*/ 0 h 25"/>
                <a:gd name="T16" fmla="*/ 165 w 15"/>
                <a:gd name="T17" fmla="*/ 2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25">
                  <a:moveTo>
                    <a:pt x="11" y="1"/>
                  </a:moveTo>
                  <a:cubicBezTo>
                    <a:pt x="11" y="2"/>
                    <a:pt x="11" y="3"/>
                    <a:pt x="11" y="3"/>
                  </a:cubicBezTo>
                  <a:cubicBezTo>
                    <a:pt x="11" y="7"/>
                    <a:pt x="10" y="10"/>
                    <a:pt x="8" y="13"/>
                  </a:cubicBezTo>
                  <a:cubicBezTo>
                    <a:pt x="6" y="16"/>
                    <a:pt x="3" y="19"/>
                    <a:pt x="0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6" y="22"/>
                    <a:pt x="9" y="19"/>
                    <a:pt x="12" y="15"/>
                  </a:cubicBezTo>
                  <a:cubicBezTo>
                    <a:pt x="14" y="12"/>
                    <a:pt x="15" y="8"/>
                    <a:pt x="15" y="3"/>
                  </a:cubicBezTo>
                  <a:cubicBezTo>
                    <a:pt x="15" y="2"/>
                    <a:pt x="15" y="1"/>
                    <a:pt x="15" y="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CA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73" name="Freeform 563"/>
            <p:cNvSpPr>
              <a:spLocks/>
            </p:cNvSpPr>
            <p:nvPr/>
          </p:nvSpPr>
          <p:spPr bwMode="auto">
            <a:xfrm>
              <a:off x="3573" y="2789"/>
              <a:ext cx="42" cy="46"/>
            </a:xfrm>
            <a:custGeom>
              <a:avLst/>
              <a:gdLst>
                <a:gd name="T0" fmla="*/ 104 w 17"/>
                <a:gd name="T1" fmla="*/ 81 h 17"/>
                <a:gd name="T2" fmla="*/ 133 w 17"/>
                <a:gd name="T3" fmla="*/ 81 h 17"/>
                <a:gd name="T4" fmla="*/ 183 w 17"/>
                <a:gd name="T5" fmla="*/ 103 h 17"/>
                <a:gd name="T6" fmla="*/ 195 w 17"/>
                <a:gd name="T7" fmla="*/ 138 h 17"/>
                <a:gd name="T8" fmla="*/ 195 w 17"/>
                <a:gd name="T9" fmla="*/ 176 h 17"/>
                <a:gd name="T10" fmla="*/ 183 w 17"/>
                <a:gd name="T11" fmla="*/ 198 h 17"/>
                <a:gd name="T12" fmla="*/ 91 w 17"/>
                <a:gd name="T13" fmla="*/ 235 h 17"/>
                <a:gd name="T14" fmla="*/ 0 w 17"/>
                <a:gd name="T15" fmla="*/ 257 h 17"/>
                <a:gd name="T16" fmla="*/ 0 w 17"/>
                <a:gd name="T17" fmla="*/ 336 h 17"/>
                <a:gd name="T18" fmla="*/ 133 w 17"/>
                <a:gd name="T19" fmla="*/ 314 h 17"/>
                <a:gd name="T20" fmla="*/ 212 w 17"/>
                <a:gd name="T21" fmla="*/ 279 h 17"/>
                <a:gd name="T22" fmla="*/ 257 w 17"/>
                <a:gd name="T23" fmla="*/ 198 h 17"/>
                <a:gd name="T24" fmla="*/ 257 w 17"/>
                <a:gd name="T25" fmla="*/ 138 h 17"/>
                <a:gd name="T26" fmla="*/ 225 w 17"/>
                <a:gd name="T27" fmla="*/ 38 h 17"/>
                <a:gd name="T28" fmla="*/ 133 w 17"/>
                <a:gd name="T29" fmla="*/ 0 h 17"/>
                <a:gd name="T30" fmla="*/ 91 w 17"/>
                <a:gd name="T31" fmla="*/ 22 h 17"/>
                <a:gd name="T32" fmla="*/ 104 w 17"/>
                <a:gd name="T33" fmla="*/ 8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7">
                  <a:moveTo>
                    <a:pt x="7" y="4"/>
                  </a:moveTo>
                  <a:cubicBezTo>
                    <a:pt x="8" y="4"/>
                    <a:pt x="9" y="4"/>
                    <a:pt x="9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9"/>
                    <a:pt x="13" y="10"/>
                    <a:pt x="12" y="10"/>
                  </a:cubicBezTo>
                  <a:cubicBezTo>
                    <a:pt x="10" y="11"/>
                    <a:pt x="8" y="12"/>
                    <a:pt x="6" y="12"/>
                  </a:cubicBezTo>
                  <a:cubicBezTo>
                    <a:pt x="3" y="12"/>
                    <a:pt x="1" y="13"/>
                    <a:pt x="0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7"/>
                    <a:pt x="5" y="16"/>
                    <a:pt x="9" y="16"/>
                  </a:cubicBezTo>
                  <a:cubicBezTo>
                    <a:pt x="10" y="15"/>
                    <a:pt x="12" y="15"/>
                    <a:pt x="14" y="14"/>
                  </a:cubicBezTo>
                  <a:cubicBezTo>
                    <a:pt x="15" y="13"/>
                    <a:pt x="16" y="12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5"/>
                    <a:pt x="16" y="3"/>
                    <a:pt x="15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A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74" name="Freeform 564"/>
            <p:cNvSpPr>
              <a:spLocks/>
            </p:cNvSpPr>
            <p:nvPr/>
          </p:nvSpPr>
          <p:spPr bwMode="auto">
            <a:xfrm>
              <a:off x="3515" y="3011"/>
              <a:ext cx="35" cy="69"/>
            </a:xfrm>
            <a:custGeom>
              <a:avLst/>
              <a:gdLst>
                <a:gd name="T0" fmla="*/ 83 w 14"/>
                <a:gd name="T1" fmla="*/ 226 h 26"/>
                <a:gd name="T2" fmla="*/ 113 w 14"/>
                <a:gd name="T3" fmla="*/ 111 h 26"/>
                <a:gd name="T4" fmla="*/ 175 w 14"/>
                <a:gd name="T5" fmla="*/ 77 h 26"/>
                <a:gd name="T6" fmla="*/ 175 w 14"/>
                <a:gd name="T7" fmla="*/ 35 h 26"/>
                <a:gd name="T8" fmla="*/ 145 w 14"/>
                <a:gd name="T9" fmla="*/ 35 h 26"/>
                <a:gd name="T10" fmla="*/ 158 w 14"/>
                <a:gd name="T11" fmla="*/ 133 h 26"/>
                <a:gd name="T12" fmla="*/ 113 w 14"/>
                <a:gd name="T13" fmla="*/ 281 h 26"/>
                <a:gd name="T14" fmla="*/ 0 w 14"/>
                <a:gd name="T15" fmla="*/ 430 h 26"/>
                <a:gd name="T16" fmla="*/ 50 w 14"/>
                <a:gd name="T17" fmla="*/ 486 h 26"/>
                <a:gd name="T18" fmla="*/ 175 w 14"/>
                <a:gd name="T19" fmla="*/ 316 h 26"/>
                <a:gd name="T20" fmla="*/ 220 w 14"/>
                <a:gd name="T21" fmla="*/ 133 h 26"/>
                <a:gd name="T22" fmla="*/ 208 w 14"/>
                <a:gd name="T23" fmla="*/ 21 h 26"/>
                <a:gd name="T24" fmla="*/ 208 w 14"/>
                <a:gd name="T25" fmla="*/ 0 h 26"/>
                <a:gd name="T26" fmla="*/ 175 w 14"/>
                <a:gd name="T27" fmla="*/ 0 h 26"/>
                <a:gd name="T28" fmla="*/ 63 w 14"/>
                <a:gd name="T29" fmla="*/ 77 h 26"/>
                <a:gd name="T30" fmla="*/ 20 w 14"/>
                <a:gd name="T31" fmla="*/ 204 h 26"/>
                <a:gd name="T32" fmla="*/ 83 w 14"/>
                <a:gd name="T33" fmla="*/ 22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26">
                  <a:moveTo>
                    <a:pt x="5" y="12"/>
                  </a:moveTo>
                  <a:cubicBezTo>
                    <a:pt x="5" y="10"/>
                    <a:pt x="6" y="8"/>
                    <a:pt x="7" y="6"/>
                  </a:cubicBezTo>
                  <a:cubicBezTo>
                    <a:pt x="8" y="5"/>
                    <a:pt x="10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4"/>
                    <a:pt x="10" y="6"/>
                    <a:pt x="10" y="7"/>
                  </a:cubicBezTo>
                  <a:cubicBezTo>
                    <a:pt x="10" y="10"/>
                    <a:pt x="9" y="12"/>
                    <a:pt x="7" y="15"/>
                  </a:cubicBezTo>
                  <a:cubicBezTo>
                    <a:pt x="5" y="18"/>
                    <a:pt x="3" y="20"/>
                    <a:pt x="0" y="2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6" y="23"/>
                    <a:pt x="8" y="20"/>
                    <a:pt x="11" y="17"/>
                  </a:cubicBezTo>
                  <a:cubicBezTo>
                    <a:pt x="13" y="14"/>
                    <a:pt x="14" y="11"/>
                    <a:pt x="14" y="7"/>
                  </a:cubicBezTo>
                  <a:cubicBezTo>
                    <a:pt x="14" y="5"/>
                    <a:pt x="14" y="3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6" y="2"/>
                    <a:pt x="4" y="4"/>
                  </a:cubicBezTo>
                  <a:cubicBezTo>
                    <a:pt x="3" y="6"/>
                    <a:pt x="1" y="8"/>
                    <a:pt x="1" y="11"/>
                  </a:cubicBezTo>
                  <a:cubicBezTo>
                    <a:pt x="5" y="12"/>
                    <a:pt x="5" y="12"/>
                    <a:pt x="5" y="12"/>
                  </a:cubicBezTo>
                  <a:close/>
                </a:path>
              </a:pathLst>
            </a:custGeom>
            <a:solidFill>
              <a:srgbClr val="CA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75" name="Freeform 565"/>
            <p:cNvSpPr>
              <a:spLocks/>
            </p:cNvSpPr>
            <p:nvPr/>
          </p:nvSpPr>
          <p:spPr bwMode="auto">
            <a:xfrm>
              <a:off x="3468" y="2267"/>
              <a:ext cx="1510" cy="1357"/>
            </a:xfrm>
            <a:custGeom>
              <a:avLst/>
              <a:gdLst>
                <a:gd name="T0" fmla="*/ 0 w 604"/>
                <a:gd name="T1" fmla="*/ 6801 h 509"/>
                <a:gd name="T2" fmla="*/ 958 w 604"/>
                <a:gd name="T3" fmla="*/ 7734 h 509"/>
                <a:gd name="T4" fmla="*/ 4970 w 604"/>
                <a:gd name="T5" fmla="*/ 9283 h 509"/>
                <a:gd name="T6" fmla="*/ 7063 w 604"/>
                <a:gd name="T7" fmla="*/ 9646 h 509"/>
                <a:gd name="T8" fmla="*/ 8488 w 604"/>
                <a:gd name="T9" fmla="*/ 9326 h 509"/>
                <a:gd name="T10" fmla="*/ 9208 w 604"/>
                <a:gd name="T11" fmla="*/ 8358 h 509"/>
                <a:gd name="T12" fmla="*/ 9438 w 604"/>
                <a:gd name="T13" fmla="*/ 6668 h 509"/>
                <a:gd name="T14" fmla="*/ 8908 w 604"/>
                <a:gd name="T15" fmla="*/ 3183 h 509"/>
                <a:gd name="T16" fmla="*/ 8895 w 604"/>
                <a:gd name="T17" fmla="*/ 3183 h 509"/>
                <a:gd name="T18" fmla="*/ 8908 w 604"/>
                <a:gd name="T19" fmla="*/ 3183 h 509"/>
                <a:gd name="T20" fmla="*/ 7895 w 604"/>
                <a:gd name="T21" fmla="*/ 0 h 509"/>
                <a:gd name="T22" fmla="*/ 7875 w 604"/>
                <a:gd name="T23" fmla="*/ 0 h 509"/>
                <a:gd name="T24" fmla="*/ 7863 w 604"/>
                <a:gd name="T25" fmla="*/ 21 h 509"/>
                <a:gd name="T26" fmla="*/ 7895 w 604"/>
                <a:gd name="T27" fmla="*/ 77 h 509"/>
                <a:gd name="T28" fmla="*/ 8875 w 604"/>
                <a:gd name="T29" fmla="*/ 3183 h 509"/>
                <a:gd name="T30" fmla="*/ 8875 w 604"/>
                <a:gd name="T31" fmla="*/ 3183 h 509"/>
                <a:gd name="T32" fmla="*/ 9408 w 604"/>
                <a:gd name="T33" fmla="*/ 6668 h 509"/>
                <a:gd name="T34" fmla="*/ 9175 w 604"/>
                <a:gd name="T35" fmla="*/ 8337 h 509"/>
                <a:gd name="T36" fmla="*/ 8470 w 604"/>
                <a:gd name="T37" fmla="*/ 9283 h 509"/>
                <a:gd name="T38" fmla="*/ 7063 w 604"/>
                <a:gd name="T39" fmla="*/ 9608 h 509"/>
                <a:gd name="T40" fmla="*/ 4970 w 604"/>
                <a:gd name="T41" fmla="*/ 9246 h 509"/>
                <a:gd name="T42" fmla="*/ 970 w 604"/>
                <a:gd name="T43" fmla="*/ 7691 h 509"/>
                <a:gd name="T44" fmla="*/ 33 w 604"/>
                <a:gd name="T45" fmla="*/ 6780 h 509"/>
                <a:gd name="T46" fmla="*/ 0 w 604"/>
                <a:gd name="T47" fmla="*/ 6780 h 509"/>
                <a:gd name="T48" fmla="*/ 0 w 604"/>
                <a:gd name="T49" fmla="*/ 6801 h 5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4" h="509">
                  <a:moveTo>
                    <a:pt x="0" y="359"/>
                  </a:moveTo>
                  <a:cubicBezTo>
                    <a:pt x="20" y="382"/>
                    <a:pt x="42" y="398"/>
                    <a:pt x="61" y="408"/>
                  </a:cubicBezTo>
                  <a:cubicBezTo>
                    <a:pt x="126" y="440"/>
                    <a:pt x="215" y="464"/>
                    <a:pt x="318" y="490"/>
                  </a:cubicBezTo>
                  <a:cubicBezTo>
                    <a:pt x="369" y="503"/>
                    <a:pt x="414" y="509"/>
                    <a:pt x="452" y="509"/>
                  </a:cubicBezTo>
                  <a:cubicBezTo>
                    <a:pt x="489" y="509"/>
                    <a:pt x="520" y="503"/>
                    <a:pt x="543" y="492"/>
                  </a:cubicBezTo>
                  <a:cubicBezTo>
                    <a:pt x="563" y="482"/>
                    <a:pt x="579" y="464"/>
                    <a:pt x="589" y="441"/>
                  </a:cubicBezTo>
                  <a:cubicBezTo>
                    <a:pt x="599" y="417"/>
                    <a:pt x="604" y="387"/>
                    <a:pt x="604" y="352"/>
                  </a:cubicBezTo>
                  <a:cubicBezTo>
                    <a:pt x="604" y="300"/>
                    <a:pt x="592" y="237"/>
                    <a:pt x="570" y="168"/>
                  </a:cubicBezTo>
                  <a:cubicBezTo>
                    <a:pt x="569" y="168"/>
                    <a:pt x="569" y="168"/>
                    <a:pt x="569" y="168"/>
                  </a:cubicBezTo>
                  <a:cubicBezTo>
                    <a:pt x="570" y="168"/>
                    <a:pt x="570" y="168"/>
                    <a:pt x="570" y="168"/>
                  </a:cubicBezTo>
                  <a:cubicBezTo>
                    <a:pt x="539" y="70"/>
                    <a:pt x="505" y="0"/>
                    <a:pt x="505" y="0"/>
                  </a:cubicBezTo>
                  <a:cubicBezTo>
                    <a:pt x="505" y="0"/>
                    <a:pt x="504" y="0"/>
                    <a:pt x="504" y="0"/>
                  </a:cubicBezTo>
                  <a:cubicBezTo>
                    <a:pt x="503" y="0"/>
                    <a:pt x="503" y="1"/>
                    <a:pt x="503" y="1"/>
                  </a:cubicBezTo>
                  <a:cubicBezTo>
                    <a:pt x="503" y="1"/>
                    <a:pt x="504" y="2"/>
                    <a:pt x="505" y="4"/>
                  </a:cubicBezTo>
                  <a:cubicBezTo>
                    <a:pt x="512" y="19"/>
                    <a:pt x="541" y="82"/>
                    <a:pt x="568" y="168"/>
                  </a:cubicBezTo>
                  <a:cubicBezTo>
                    <a:pt x="568" y="168"/>
                    <a:pt x="568" y="168"/>
                    <a:pt x="568" y="168"/>
                  </a:cubicBezTo>
                  <a:cubicBezTo>
                    <a:pt x="590" y="237"/>
                    <a:pt x="602" y="300"/>
                    <a:pt x="602" y="352"/>
                  </a:cubicBezTo>
                  <a:cubicBezTo>
                    <a:pt x="602" y="387"/>
                    <a:pt x="597" y="416"/>
                    <a:pt x="587" y="440"/>
                  </a:cubicBezTo>
                  <a:cubicBezTo>
                    <a:pt x="577" y="463"/>
                    <a:pt x="562" y="480"/>
                    <a:pt x="542" y="490"/>
                  </a:cubicBezTo>
                  <a:cubicBezTo>
                    <a:pt x="519" y="501"/>
                    <a:pt x="489" y="507"/>
                    <a:pt x="452" y="507"/>
                  </a:cubicBezTo>
                  <a:cubicBezTo>
                    <a:pt x="414" y="507"/>
                    <a:pt x="370" y="501"/>
                    <a:pt x="318" y="488"/>
                  </a:cubicBezTo>
                  <a:cubicBezTo>
                    <a:pt x="216" y="462"/>
                    <a:pt x="127" y="438"/>
                    <a:pt x="62" y="406"/>
                  </a:cubicBezTo>
                  <a:cubicBezTo>
                    <a:pt x="43" y="397"/>
                    <a:pt x="22" y="380"/>
                    <a:pt x="2" y="358"/>
                  </a:cubicBezTo>
                  <a:cubicBezTo>
                    <a:pt x="1" y="357"/>
                    <a:pt x="1" y="357"/>
                    <a:pt x="0" y="358"/>
                  </a:cubicBezTo>
                  <a:cubicBezTo>
                    <a:pt x="0" y="358"/>
                    <a:pt x="0" y="359"/>
                    <a:pt x="0" y="359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76" name="Freeform 566"/>
            <p:cNvSpPr>
              <a:spLocks/>
            </p:cNvSpPr>
            <p:nvPr/>
          </p:nvSpPr>
          <p:spPr bwMode="auto">
            <a:xfrm>
              <a:off x="3175" y="1464"/>
              <a:ext cx="170" cy="245"/>
            </a:xfrm>
            <a:custGeom>
              <a:avLst/>
              <a:gdLst>
                <a:gd name="T0" fmla="*/ 1050 w 68"/>
                <a:gd name="T1" fmla="*/ 226 h 92"/>
                <a:gd name="T2" fmla="*/ 1050 w 68"/>
                <a:gd name="T3" fmla="*/ 205 h 92"/>
                <a:gd name="T4" fmla="*/ 375 w 68"/>
                <a:gd name="T5" fmla="*/ 0 h 92"/>
                <a:gd name="T6" fmla="*/ 363 w 68"/>
                <a:gd name="T7" fmla="*/ 0 h 92"/>
                <a:gd name="T8" fmla="*/ 175 w 68"/>
                <a:gd name="T9" fmla="*/ 149 h 92"/>
                <a:gd name="T10" fmla="*/ 113 w 68"/>
                <a:gd name="T11" fmla="*/ 453 h 92"/>
                <a:gd name="T12" fmla="*/ 188 w 68"/>
                <a:gd name="T13" fmla="*/ 738 h 92"/>
                <a:gd name="T14" fmla="*/ 188 w 68"/>
                <a:gd name="T15" fmla="*/ 738 h 92"/>
                <a:gd name="T16" fmla="*/ 738 w 68"/>
                <a:gd name="T17" fmla="*/ 921 h 92"/>
                <a:gd name="T18" fmla="*/ 738 w 68"/>
                <a:gd name="T19" fmla="*/ 908 h 92"/>
                <a:gd name="T20" fmla="*/ 738 w 68"/>
                <a:gd name="T21" fmla="*/ 887 h 92"/>
                <a:gd name="T22" fmla="*/ 158 w 68"/>
                <a:gd name="T23" fmla="*/ 908 h 92"/>
                <a:gd name="T24" fmla="*/ 158 w 68"/>
                <a:gd name="T25" fmla="*/ 908 h 92"/>
                <a:gd name="T26" fmla="*/ 33 w 68"/>
                <a:gd name="T27" fmla="*/ 1057 h 92"/>
                <a:gd name="T28" fmla="*/ 0 w 68"/>
                <a:gd name="T29" fmla="*/ 1305 h 92"/>
                <a:gd name="T30" fmla="*/ 50 w 68"/>
                <a:gd name="T31" fmla="*/ 1547 h 92"/>
                <a:gd name="T32" fmla="*/ 208 w 68"/>
                <a:gd name="T33" fmla="*/ 1702 h 92"/>
                <a:gd name="T34" fmla="*/ 208 w 68"/>
                <a:gd name="T35" fmla="*/ 1702 h 92"/>
                <a:gd name="T36" fmla="*/ 1050 w 68"/>
                <a:gd name="T37" fmla="*/ 1736 h 92"/>
                <a:gd name="T38" fmla="*/ 1063 w 68"/>
                <a:gd name="T39" fmla="*/ 1736 h 92"/>
                <a:gd name="T40" fmla="*/ 1063 w 68"/>
                <a:gd name="T41" fmla="*/ 1715 h 92"/>
                <a:gd name="T42" fmla="*/ 1063 w 68"/>
                <a:gd name="T43" fmla="*/ 852 h 92"/>
                <a:gd name="T44" fmla="*/ 1063 w 68"/>
                <a:gd name="T45" fmla="*/ 226 h 92"/>
                <a:gd name="T46" fmla="*/ 1050 w 68"/>
                <a:gd name="T47" fmla="*/ 205 h 92"/>
                <a:gd name="T48" fmla="*/ 1050 w 68"/>
                <a:gd name="T49" fmla="*/ 226 h 92"/>
                <a:gd name="T50" fmla="*/ 1033 w 68"/>
                <a:gd name="T51" fmla="*/ 226 h 92"/>
                <a:gd name="T52" fmla="*/ 1033 w 68"/>
                <a:gd name="T53" fmla="*/ 852 h 92"/>
                <a:gd name="T54" fmla="*/ 1033 w 68"/>
                <a:gd name="T55" fmla="*/ 1715 h 92"/>
                <a:gd name="T56" fmla="*/ 1050 w 68"/>
                <a:gd name="T57" fmla="*/ 1715 h 92"/>
                <a:gd name="T58" fmla="*/ 1050 w 68"/>
                <a:gd name="T59" fmla="*/ 1702 h 92"/>
                <a:gd name="T60" fmla="*/ 208 w 68"/>
                <a:gd name="T61" fmla="*/ 1659 h 92"/>
                <a:gd name="T62" fmla="*/ 208 w 68"/>
                <a:gd name="T63" fmla="*/ 1680 h 92"/>
                <a:gd name="T64" fmla="*/ 208 w 68"/>
                <a:gd name="T65" fmla="*/ 1659 h 92"/>
                <a:gd name="T66" fmla="*/ 83 w 68"/>
                <a:gd name="T67" fmla="*/ 1531 h 92"/>
                <a:gd name="T68" fmla="*/ 33 w 68"/>
                <a:gd name="T69" fmla="*/ 1305 h 92"/>
                <a:gd name="T70" fmla="*/ 63 w 68"/>
                <a:gd name="T71" fmla="*/ 1079 h 92"/>
                <a:gd name="T72" fmla="*/ 175 w 68"/>
                <a:gd name="T73" fmla="*/ 943 h 92"/>
                <a:gd name="T74" fmla="*/ 158 w 68"/>
                <a:gd name="T75" fmla="*/ 921 h 92"/>
                <a:gd name="T76" fmla="*/ 158 w 68"/>
                <a:gd name="T77" fmla="*/ 943 h 92"/>
                <a:gd name="T78" fmla="*/ 738 w 68"/>
                <a:gd name="T79" fmla="*/ 921 h 92"/>
                <a:gd name="T80" fmla="*/ 750 w 68"/>
                <a:gd name="T81" fmla="*/ 908 h 92"/>
                <a:gd name="T82" fmla="*/ 750 w 68"/>
                <a:gd name="T83" fmla="*/ 887 h 92"/>
                <a:gd name="T84" fmla="*/ 533 w 68"/>
                <a:gd name="T85" fmla="*/ 815 h 92"/>
                <a:gd name="T86" fmla="*/ 208 w 68"/>
                <a:gd name="T87" fmla="*/ 703 h 92"/>
                <a:gd name="T88" fmla="*/ 188 w 68"/>
                <a:gd name="T89" fmla="*/ 716 h 92"/>
                <a:gd name="T90" fmla="*/ 208 w 68"/>
                <a:gd name="T91" fmla="*/ 716 h 92"/>
                <a:gd name="T92" fmla="*/ 145 w 68"/>
                <a:gd name="T93" fmla="*/ 453 h 92"/>
                <a:gd name="T94" fmla="*/ 208 w 68"/>
                <a:gd name="T95" fmla="*/ 170 h 92"/>
                <a:gd name="T96" fmla="*/ 363 w 68"/>
                <a:gd name="T97" fmla="*/ 35 h 92"/>
                <a:gd name="T98" fmla="*/ 363 w 68"/>
                <a:gd name="T99" fmla="*/ 21 h 92"/>
                <a:gd name="T100" fmla="*/ 363 w 68"/>
                <a:gd name="T101" fmla="*/ 21 h 92"/>
                <a:gd name="T102" fmla="*/ 1050 w 68"/>
                <a:gd name="T103" fmla="*/ 248 h 92"/>
                <a:gd name="T104" fmla="*/ 1050 w 68"/>
                <a:gd name="T105" fmla="*/ 226 h 92"/>
                <a:gd name="T106" fmla="*/ 1033 w 68"/>
                <a:gd name="T107" fmla="*/ 226 h 92"/>
                <a:gd name="T108" fmla="*/ 1050 w 68"/>
                <a:gd name="T109" fmla="*/ 226 h 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8" h="92">
                  <a:moveTo>
                    <a:pt x="67" y="12"/>
                  </a:moveTo>
                  <a:cubicBezTo>
                    <a:pt x="67" y="11"/>
                    <a:pt x="67" y="11"/>
                    <a:pt x="67" y="11"/>
                  </a:cubicBezTo>
                  <a:cubicBezTo>
                    <a:pt x="47" y="7"/>
                    <a:pt x="30" y="2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0"/>
                    <a:pt x="14" y="4"/>
                    <a:pt x="11" y="8"/>
                  </a:cubicBezTo>
                  <a:cubicBezTo>
                    <a:pt x="8" y="13"/>
                    <a:pt x="7" y="19"/>
                    <a:pt x="7" y="24"/>
                  </a:cubicBezTo>
                  <a:cubicBezTo>
                    <a:pt x="7" y="30"/>
                    <a:pt x="8" y="35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22" y="42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3" y="47"/>
                    <a:pt x="17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7" y="49"/>
                    <a:pt x="4" y="52"/>
                    <a:pt x="2" y="56"/>
                  </a:cubicBezTo>
                  <a:cubicBezTo>
                    <a:pt x="1" y="60"/>
                    <a:pt x="0" y="64"/>
                    <a:pt x="0" y="69"/>
                  </a:cubicBezTo>
                  <a:cubicBezTo>
                    <a:pt x="0" y="74"/>
                    <a:pt x="1" y="78"/>
                    <a:pt x="3" y="82"/>
                  </a:cubicBezTo>
                  <a:cubicBezTo>
                    <a:pt x="5" y="86"/>
                    <a:pt x="8" y="89"/>
                    <a:pt x="13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9" y="91"/>
                    <a:pt x="50" y="91"/>
                    <a:pt x="67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76"/>
                    <a:pt x="68" y="60"/>
                    <a:pt x="68" y="45"/>
                  </a:cubicBezTo>
                  <a:cubicBezTo>
                    <a:pt x="68" y="34"/>
                    <a:pt x="68" y="22"/>
                    <a:pt x="68" y="12"/>
                  </a:cubicBezTo>
                  <a:cubicBezTo>
                    <a:pt x="68" y="11"/>
                    <a:pt x="68" y="11"/>
                    <a:pt x="67" y="11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22"/>
                    <a:pt x="66" y="34"/>
                    <a:pt x="66" y="45"/>
                  </a:cubicBezTo>
                  <a:cubicBezTo>
                    <a:pt x="66" y="60"/>
                    <a:pt x="66" y="76"/>
                    <a:pt x="66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51" y="89"/>
                    <a:pt x="29" y="89"/>
                    <a:pt x="13" y="88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7"/>
                    <a:pt x="7" y="85"/>
                    <a:pt x="5" y="81"/>
                  </a:cubicBezTo>
                  <a:cubicBezTo>
                    <a:pt x="3" y="78"/>
                    <a:pt x="2" y="73"/>
                    <a:pt x="2" y="69"/>
                  </a:cubicBezTo>
                  <a:cubicBezTo>
                    <a:pt x="2" y="64"/>
                    <a:pt x="3" y="60"/>
                    <a:pt x="4" y="57"/>
                  </a:cubicBezTo>
                  <a:cubicBezTo>
                    <a:pt x="6" y="53"/>
                    <a:pt x="8" y="51"/>
                    <a:pt x="11" y="50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7" y="50"/>
                    <a:pt x="33" y="49"/>
                    <a:pt x="47" y="49"/>
                  </a:cubicBezTo>
                  <a:cubicBezTo>
                    <a:pt x="48" y="49"/>
                    <a:pt x="48" y="48"/>
                    <a:pt x="48" y="48"/>
                  </a:cubicBezTo>
                  <a:cubicBezTo>
                    <a:pt x="49" y="47"/>
                    <a:pt x="48" y="47"/>
                    <a:pt x="48" y="47"/>
                  </a:cubicBezTo>
                  <a:cubicBezTo>
                    <a:pt x="48" y="47"/>
                    <a:pt x="41" y="45"/>
                    <a:pt x="34" y="43"/>
                  </a:cubicBezTo>
                  <a:cubicBezTo>
                    <a:pt x="26" y="41"/>
                    <a:pt x="18" y="39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0" y="34"/>
                    <a:pt x="9" y="29"/>
                    <a:pt x="9" y="24"/>
                  </a:cubicBezTo>
                  <a:cubicBezTo>
                    <a:pt x="9" y="19"/>
                    <a:pt x="10" y="13"/>
                    <a:pt x="13" y="9"/>
                  </a:cubicBezTo>
                  <a:cubicBezTo>
                    <a:pt x="15" y="5"/>
                    <a:pt x="19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30" y="4"/>
                    <a:pt x="47" y="9"/>
                    <a:pt x="67" y="1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6" y="12"/>
                    <a:pt x="66" y="12"/>
                  </a:cubicBezTo>
                  <a:lnTo>
                    <a:pt x="67" y="12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77" name="Freeform 567"/>
            <p:cNvSpPr>
              <a:spLocks/>
            </p:cNvSpPr>
            <p:nvPr/>
          </p:nvSpPr>
          <p:spPr bwMode="auto">
            <a:xfrm>
              <a:off x="3348" y="1299"/>
              <a:ext cx="282" cy="82"/>
            </a:xfrm>
            <a:custGeom>
              <a:avLst/>
              <a:gdLst>
                <a:gd name="T0" fmla="*/ 12 w 113"/>
                <a:gd name="T1" fmla="*/ 294 h 31"/>
                <a:gd name="T2" fmla="*/ 30 w 113"/>
                <a:gd name="T3" fmla="*/ 294 h 31"/>
                <a:gd name="T4" fmla="*/ 42 w 113"/>
                <a:gd name="T5" fmla="*/ 238 h 31"/>
                <a:gd name="T6" fmla="*/ 324 w 113"/>
                <a:gd name="T7" fmla="*/ 111 h 31"/>
                <a:gd name="T8" fmla="*/ 871 w 113"/>
                <a:gd name="T9" fmla="*/ 34 h 31"/>
                <a:gd name="T10" fmla="*/ 1475 w 113"/>
                <a:gd name="T11" fmla="*/ 132 h 31"/>
                <a:gd name="T12" fmla="*/ 1662 w 113"/>
                <a:gd name="T13" fmla="*/ 204 h 31"/>
                <a:gd name="T14" fmla="*/ 1712 w 113"/>
                <a:gd name="T15" fmla="*/ 238 h 31"/>
                <a:gd name="T16" fmla="*/ 1724 w 113"/>
                <a:gd name="T17" fmla="*/ 294 h 31"/>
                <a:gd name="T18" fmla="*/ 1712 w 113"/>
                <a:gd name="T19" fmla="*/ 336 h 31"/>
                <a:gd name="T20" fmla="*/ 1412 w 113"/>
                <a:gd name="T21" fmla="*/ 463 h 31"/>
                <a:gd name="T22" fmla="*/ 871 w 113"/>
                <a:gd name="T23" fmla="*/ 540 h 31"/>
                <a:gd name="T24" fmla="*/ 262 w 113"/>
                <a:gd name="T25" fmla="*/ 463 h 31"/>
                <a:gd name="T26" fmla="*/ 92 w 113"/>
                <a:gd name="T27" fmla="*/ 370 h 31"/>
                <a:gd name="T28" fmla="*/ 42 w 113"/>
                <a:gd name="T29" fmla="*/ 336 h 31"/>
                <a:gd name="T30" fmla="*/ 30 w 113"/>
                <a:gd name="T31" fmla="*/ 294 h 31"/>
                <a:gd name="T32" fmla="*/ 12 w 113"/>
                <a:gd name="T33" fmla="*/ 294 h 31"/>
                <a:gd name="T34" fmla="*/ 0 w 113"/>
                <a:gd name="T35" fmla="*/ 294 h 31"/>
                <a:gd name="T36" fmla="*/ 12 w 113"/>
                <a:gd name="T37" fmla="*/ 349 h 31"/>
                <a:gd name="T38" fmla="*/ 324 w 113"/>
                <a:gd name="T39" fmla="*/ 497 h 31"/>
                <a:gd name="T40" fmla="*/ 871 w 113"/>
                <a:gd name="T41" fmla="*/ 574 h 31"/>
                <a:gd name="T42" fmla="*/ 1495 w 113"/>
                <a:gd name="T43" fmla="*/ 484 h 31"/>
                <a:gd name="T44" fmla="*/ 1682 w 113"/>
                <a:gd name="T45" fmla="*/ 405 h 31"/>
                <a:gd name="T46" fmla="*/ 1744 w 113"/>
                <a:gd name="T47" fmla="*/ 349 h 31"/>
                <a:gd name="T48" fmla="*/ 1757 w 113"/>
                <a:gd name="T49" fmla="*/ 294 h 31"/>
                <a:gd name="T50" fmla="*/ 1744 w 113"/>
                <a:gd name="T51" fmla="*/ 225 h 31"/>
                <a:gd name="T52" fmla="*/ 1432 w 113"/>
                <a:gd name="T53" fmla="*/ 77 h 31"/>
                <a:gd name="T54" fmla="*/ 871 w 113"/>
                <a:gd name="T55" fmla="*/ 0 h 31"/>
                <a:gd name="T56" fmla="*/ 262 w 113"/>
                <a:gd name="T57" fmla="*/ 90 h 31"/>
                <a:gd name="T58" fmla="*/ 75 w 113"/>
                <a:gd name="T59" fmla="*/ 167 h 31"/>
                <a:gd name="T60" fmla="*/ 12 w 113"/>
                <a:gd name="T61" fmla="*/ 225 h 31"/>
                <a:gd name="T62" fmla="*/ 0 w 113"/>
                <a:gd name="T63" fmla="*/ 294 h 31"/>
                <a:gd name="T64" fmla="*/ 12 w 113"/>
                <a:gd name="T65" fmla="*/ 294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3" h="31">
                  <a:moveTo>
                    <a:pt x="1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4"/>
                    <a:pt x="3" y="13"/>
                  </a:cubicBezTo>
                  <a:cubicBezTo>
                    <a:pt x="5" y="11"/>
                    <a:pt x="12" y="8"/>
                    <a:pt x="21" y="6"/>
                  </a:cubicBezTo>
                  <a:cubicBezTo>
                    <a:pt x="31" y="4"/>
                    <a:pt x="43" y="2"/>
                    <a:pt x="56" y="2"/>
                  </a:cubicBezTo>
                  <a:cubicBezTo>
                    <a:pt x="72" y="2"/>
                    <a:pt x="85" y="4"/>
                    <a:pt x="95" y="7"/>
                  </a:cubicBezTo>
                  <a:cubicBezTo>
                    <a:pt x="100" y="8"/>
                    <a:pt x="104" y="9"/>
                    <a:pt x="107" y="11"/>
                  </a:cubicBezTo>
                  <a:cubicBezTo>
                    <a:pt x="108" y="12"/>
                    <a:pt x="109" y="13"/>
                    <a:pt x="110" y="13"/>
                  </a:cubicBezTo>
                  <a:cubicBezTo>
                    <a:pt x="111" y="14"/>
                    <a:pt x="111" y="15"/>
                    <a:pt x="111" y="16"/>
                  </a:cubicBezTo>
                  <a:cubicBezTo>
                    <a:pt x="111" y="16"/>
                    <a:pt x="111" y="17"/>
                    <a:pt x="110" y="18"/>
                  </a:cubicBezTo>
                  <a:cubicBezTo>
                    <a:pt x="108" y="21"/>
                    <a:pt x="101" y="23"/>
                    <a:pt x="91" y="25"/>
                  </a:cubicBezTo>
                  <a:cubicBezTo>
                    <a:pt x="82" y="27"/>
                    <a:pt x="70" y="29"/>
                    <a:pt x="56" y="29"/>
                  </a:cubicBezTo>
                  <a:cubicBezTo>
                    <a:pt x="41" y="29"/>
                    <a:pt x="27" y="27"/>
                    <a:pt x="17" y="25"/>
                  </a:cubicBezTo>
                  <a:cubicBezTo>
                    <a:pt x="12" y="23"/>
                    <a:pt x="8" y="22"/>
                    <a:pt x="6" y="20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4" y="23"/>
                    <a:pt x="11" y="25"/>
                    <a:pt x="21" y="27"/>
                  </a:cubicBezTo>
                  <a:cubicBezTo>
                    <a:pt x="30" y="29"/>
                    <a:pt x="43" y="31"/>
                    <a:pt x="56" y="31"/>
                  </a:cubicBezTo>
                  <a:cubicBezTo>
                    <a:pt x="72" y="31"/>
                    <a:pt x="86" y="29"/>
                    <a:pt x="96" y="26"/>
                  </a:cubicBezTo>
                  <a:cubicBezTo>
                    <a:pt x="101" y="25"/>
                    <a:pt x="105" y="24"/>
                    <a:pt x="108" y="22"/>
                  </a:cubicBezTo>
                  <a:cubicBezTo>
                    <a:pt x="110" y="21"/>
                    <a:pt x="111" y="20"/>
                    <a:pt x="112" y="19"/>
                  </a:cubicBezTo>
                  <a:cubicBezTo>
                    <a:pt x="112" y="18"/>
                    <a:pt x="113" y="17"/>
                    <a:pt x="113" y="16"/>
                  </a:cubicBezTo>
                  <a:cubicBezTo>
                    <a:pt x="113" y="14"/>
                    <a:pt x="112" y="13"/>
                    <a:pt x="112" y="12"/>
                  </a:cubicBezTo>
                  <a:cubicBezTo>
                    <a:pt x="109" y="8"/>
                    <a:pt x="102" y="6"/>
                    <a:pt x="92" y="4"/>
                  </a:cubicBezTo>
                  <a:cubicBezTo>
                    <a:pt x="82" y="2"/>
                    <a:pt x="70" y="0"/>
                    <a:pt x="56" y="0"/>
                  </a:cubicBezTo>
                  <a:cubicBezTo>
                    <a:pt x="41" y="0"/>
                    <a:pt x="27" y="2"/>
                    <a:pt x="17" y="5"/>
                  </a:cubicBezTo>
                  <a:cubicBezTo>
                    <a:pt x="12" y="6"/>
                    <a:pt x="8" y="7"/>
                    <a:pt x="5" y="9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0" y="13"/>
                    <a:pt x="0" y="14"/>
                    <a:pt x="0" y="16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78" name="Freeform 568"/>
            <p:cNvSpPr>
              <a:spLocks/>
            </p:cNvSpPr>
            <p:nvPr/>
          </p:nvSpPr>
          <p:spPr bwMode="auto">
            <a:xfrm>
              <a:off x="3378" y="1317"/>
              <a:ext cx="220" cy="48"/>
            </a:xfrm>
            <a:custGeom>
              <a:avLst/>
              <a:gdLst>
                <a:gd name="T0" fmla="*/ 20 w 88"/>
                <a:gd name="T1" fmla="*/ 171 h 18"/>
                <a:gd name="T2" fmla="*/ 33 w 88"/>
                <a:gd name="T3" fmla="*/ 171 h 18"/>
                <a:gd name="T4" fmla="*/ 50 w 88"/>
                <a:gd name="T5" fmla="*/ 149 h 18"/>
                <a:gd name="T6" fmla="*/ 125 w 88"/>
                <a:gd name="T7" fmla="*/ 93 h 18"/>
                <a:gd name="T8" fmla="*/ 688 w 88"/>
                <a:gd name="T9" fmla="*/ 35 h 18"/>
                <a:gd name="T10" fmla="*/ 1175 w 88"/>
                <a:gd name="T11" fmla="*/ 77 h 18"/>
                <a:gd name="T12" fmla="*/ 1313 w 88"/>
                <a:gd name="T13" fmla="*/ 115 h 18"/>
                <a:gd name="T14" fmla="*/ 1345 w 88"/>
                <a:gd name="T15" fmla="*/ 149 h 18"/>
                <a:gd name="T16" fmla="*/ 1345 w 88"/>
                <a:gd name="T17" fmla="*/ 171 h 18"/>
                <a:gd name="T18" fmla="*/ 1345 w 88"/>
                <a:gd name="T19" fmla="*/ 171 h 18"/>
                <a:gd name="T20" fmla="*/ 1270 w 88"/>
                <a:gd name="T21" fmla="*/ 227 h 18"/>
                <a:gd name="T22" fmla="*/ 688 w 88"/>
                <a:gd name="T23" fmla="*/ 307 h 18"/>
                <a:gd name="T24" fmla="*/ 220 w 88"/>
                <a:gd name="T25" fmla="*/ 248 h 18"/>
                <a:gd name="T26" fmla="*/ 83 w 88"/>
                <a:gd name="T27" fmla="*/ 205 h 18"/>
                <a:gd name="T28" fmla="*/ 50 w 88"/>
                <a:gd name="T29" fmla="*/ 171 h 18"/>
                <a:gd name="T30" fmla="*/ 33 w 88"/>
                <a:gd name="T31" fmla="*/ 171 h 18"/>
                <a:gd name="T32" fmla="*/ 20 w 88"/>
                <a:gd name="T33" fmla="*/ 171 h 18"/>
                <a:gd name="T34" fmla="*/ 0 w 88"/>
                <a:gd name="T35" fmla="*/ 171 h 18"/>
                <a:gd name="T36" fmla="*/ 20 w 88"/>
                <a:gd name="T37" fmla="*/ 205 h 18"/>
                <a:gd name="T38" fmla="*/ 113 w 88"/>
                <a:gd name="T39" fmla="*/ 264 h 18"/>
                <a:gd name="T40" fmla="*/ 688 w 88"/>
                <a:gd name="T41" fmla="*/ 341 h 18"/>
                <a:gd name="T42" fmla="*/ 1175 w 88"/>
                <a:gd name="T43" fmla="*/ 285 h 18"/>
                <a:gd name="T44" fmla="*/ 1313 w 88"/>
                <a:gd name="T45" fmla="*/ 248 h 18"/>
                <a:gd name="T46" fmla="*/ 1363 w 88"/>
                <a:gd name="T47" fmla="*/ 205 h 18"/>
                <a:gd name="T48" fmla="*/ 1375 w 88"/>
                <a:gd name="T49" fmla="*/ 171 h 18"/>
                <a:gd name="T50" fmla="*/ 1363 w 88"/>
                <a:gd name="T51" fmla="*/ 115 h 18"/>
                <a:gd name="T52" fmla="*/ 1270 w 88"/>
                <a:gd name="T53" fmla="*/ 56 h 18"/>
                <a:gd name="T54" fmla="*/ 688 w 88"/>
                <a:gd name="T55" fmla="*/ 0 h 18"/>
                <a:gd name="T56" fmla="*/ 220 w 88"/>
                <a:gd name="T57" fmla="*/ 35 h 18"/>
                <a:gd name="T58" fmla="*/ 63 w 88"/>
                <a:gd name="T59" fmla="*/ 93 h 18"/>
                <a:gd name="T60" fmla="*/ 20 w 88"/>
                <a:gd name="T61" fmla="*/ 115 h 18"/>
                <a:gd name="T62" fmla="*/ 0 w 88"/>
                <a:gd name="T63" fmla="*/ 171 h 18"/>
                <a:gd name="T64" fmla="*/ 20 w 88"/>
                <a:gd name="T65" fmla="*/ 171 h 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" h="18">
                  <a:moveTo>
                    <a:pt x="1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7"/>
                    <a:pt x="5" y="6"/>
                    <a:pt x="8" y="5"/>
                  </a:cubicBezTo>
                  <a:cubicBezTo>
                    <a:pt x="15" y="3"/>
                    <a:pt x="29" y="2"/>
                    <a:pt x="44" y="2"/>
                  </a:cubicBezTo>
                  <a:cubicBezTo>
                    <a:pt x="56" y="2"/>
                    <a:pt x="67" y="2"/>
                    <a:pt x="75" y="4"/>
                  </a:cubicBezTo>
                  <a:cubicBezTo>
                    <a:pt x="78" y="5"/>
                    <a:pt x="82" y="5"/>
                    <a:pt x="84" y="6"/>
                  </a:cubicBezTo>
                  <a:cubicBezTo>
                    <a:pt x="85" y="7"/>
                    <a:pt x="85" y="7"/>
                    <a:pt x="86" y="8"/>
                  </a:cubicBezTo>
                  <a:cubicBezTo>
                    <a:pt x="86" y="8"/>
                    <a:pt x="86" y="8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10"/>
                    <a:pt x="83" y="11"/>
                    <a:pt x="81" y="12"/>
                  </a:cubicBezTo>
                  <a:cubicBezTo>
                    <a:pt x="73" y="14"/>
                    <a:pt x="60" y="16"/>
                    <a:pt x="44" y="16"/>
                  </a:cubicBezTo>
                  <a:cubicBezTo>
                    <a:pt x="32" y="16"/>
                    <a:pt x="22" y="15"/>
                    <a:pt x="14" y="13"/>
                  </a:cubicBezTo>
                  <a:cubicBezTo>
                    <a:pt x="10" y="13"/>
                    <a:pt x="7" y="12"/>
                    <a:pt x="5" y="11"/>
                  </a:cubicBezTo>
                  <a:cubicBezTo>
                    <a:pt x="4" y="10"/>
                    <a:pt x="3" y="10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3" y="12"/>
                    <a:pt x="5" y="13"/>
                    <a:pt x="7" y="14"/>
                  </a:cubicBezTo>
                  <a:cubicBezTo>
                    <a:pt x="15" y="16"/>
                    <a:pt x="29" y="18"/>
                    <a:pt x="44" y="18"/>
                  </a:cubicBezTo>
                  <a:cubicBezTo>
                    <a:pt x="56" y="18"/>
                    <a:pt x="67" y="17"/>
                    <a:pt x="75" y="15"/>
                  </a:cubicBezTo>
                  <a:cubicBezTo>
                    <a:pt x="79" y="14"/>
                    <a:pt x="82" y="14"/>
                    <a:pt x="84" y="13"/>
                  </a:cubicBezTo>
                  <a:cubicBezTo>
                    <a:pt x="86" y="12"/>
                    <a:pt x="87" y="12"/>
                    <a:pt x="87" y="11"/>
                  </a:cubicBezTo>
                  <a:cubicBezTo>
                    <a:pt x="88" y="10"/>
                    <a:pt x="88" y="9"/>
                    <a:pt x="88" y="9"/>
                  </a:cubicBezTo>
                  <a:cubicBezTo>
                    <a:pt x="88" y="8"/>
                    <a:pt x="88" y="7"/>
                    <a:pt x="87" y="6"/>
                  </a:cubicBezTo>
                  <a:cubicBezTo>
                    <a:pt x="86" y="5"/>
                    <a:pt x="84" y="4"/>
                    <a:pt x="81" y="3"/>
                  </a:cubicBezTo>
                  <a:cubicBezTo>
                    <a:pt x="74" y="1"/>
                    <a:pt x="60" y="0"/>
                    <a:pt x="44" y="0"/>
                  </a:cubicBezTo>
                  <a:cubicBezTo>
                    <a:pt x="32" y="0"/>
                    <a:pt x="22" y="0"/>
                    <a:pt x="14" y="2"/>
                  </a:cubicBezTo>
                  <a:cubicBezTo>
                    <a:pt x="10" y="3"/>
                    <a:pt x="6" y="3"/>
                    <a:pt x="4" y="5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80" name="Freeform 569"/>
            <p:cNvSpPr>
              <a:spLocks/>
            </p:cNvSpPr>
            <p:nvPr/>
          </p:nvSpPr>
          <p:spPr bwMode="auto">
            <a:xfrm>
              <a:off x="3975" y="1763"/>
              <a:ext cx="13" cy="85"/>
            </a:xfrm>
            <a:custGeom>
              <a:avLst/>
              <a:gdLst>
                <a:gd name="T0" fmla="*/ 0 w 5"/>
                <a:gd name="T1" fmla="*/ 21 h 32"/>
                <a:gd name="T2" fmla="*/ 34 w 5"/>
                <a:gd name="T3" fmla="*/ 133 h 32"/>
                <a:gd name="T4" fmla="*/ 55 w 5"/>
                <a:gd name="T5" fmla="*/ 303 h 32"/>
                <a:gd name="T6" fmla="*/ 21 w 5"/>
                <a:gd name="T7" fmla="*/ 579 h 32"/>
                <a:gd name="T8" fmla="*/ 34 w 5"/>
                <a:gd name="T9" fmla="*/ 600 h 32"/>
                <a:gd name="T10" fmla="*/ 55 w 5"/>
                <a:gd name="T11" fmla="*/ 579 h 32"/>
                <a:gd name="T12" fmla="*/ 88 w 5"/>
                <a:gd name="T13" fmla="*/ 303 h 32"/>
                <a:gd name="T14" fmla="*/ 68 w 5"/>
                <a:gd name="T15" fmla="*/ 133 h 32"/>
                <a:gd name="T16" fmla="*/ 34 w 5"/>
                <a:gd name="T17" fmla="*/ 0 h 32"/>
                <a:gd name="T18" fmla="*/ 0 w 5"/>
                <a:gd name="T19" fmla="*/ 0 h 32"/>
                <a:gd name="T20" fmla="*/ 0 w 5"/>
                <a:gd name="T21" fmla="*/ 21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" h="32">
                  <a:moveTo>
                    <a:pt x="0" y="1"/>
                  </a:moveTo>
                  <a:cubicBezTo>
                    <a:pt x="1" y="2"/>
                    <a:pt x="2" y="4"/>
                    <a:pt x="2" y="7"/>
                  </a:cubicBezTo>
                  <a:cubicBezTo>
                    <a:pt x="3" y="9"/>
                    <a:pt x="3" y="13"/>
                    <a:pt x="3" y="16"/>
                  </a:cubicBezTo>
                  <a:cubicBezTo>
                    <a:pt x="3" y="21"/>
                    <a:pt x="3" y="26"/>
                    <a:pt x="1" y="31"/>
                  </a:cubicBezTo>
                  <a:cubicBezTo>
                    <a:pt x="1" y="31"/>
                    <a:pt x="2" y="32"/>
                    <a:pt x="2" y="32"/>
                  </a:cubicBezTo>
                  <a:cubicBezTo>
                    <a:pt x="3" y="32"/>
                    <a:pt x="3" y="32"/>
                    <a:pt x="3" y="31"/>
                  </a:cubicBezTo>
                  <a:cubicBezTo>
                    <a:pt x="5" y="27"/>
                    <a:pt x="5" y="21"/>
                    <a:pt x="5" y="16"/>
                  </a:cubicBezTo>
                  <a:cubicBezTo>
                    <a:pt x="5" y="13"/>
                    <a:pt x="5" y="9"/>
                    <a:pt x="4" y="7"/>
                  </a:cubicBezTo>
                  <a:cubicBezTo>
                    <a:pt x="4" y="4"/>
                    <a:pt x="3" y="2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82" name="Freeform 570"/>
            <p:cNvSpPr>
              <a:spLocks/>
            </p:cNvSpPr>
            <p:nvPr/>
          </p:nvSpPr>
          <p:spPr bwMode="auto">
            <a:xfrm>
              <a:off x="3950" y="1501"/>
              <a:ext cx="163" cy="355"/>
            </a:xfrm>
            <a:custGeom>
              <a:avLst/>
              <a:gdLst>
                <a:gd name="T0" fmla="*/ 208 w 65"/>
                <a:gd name="T1" fmla="*/ 2493 h 133"/>
                <a:gd name="T2" fmla="*/ 33 w 65"/>
                <a:gd name="T3" fmla="*/ 1297 h 133"/>
                <a:gd name="T4" fmla="*/ 710 w 65"/>
                <a:gd name="T5" fmla="*/ 35 h 133"/>
                <a:gd name="T6" fmla="*/ 930 w 65"/>
                <a:gd name="T7" fmla="*/ 136 h 133"/>
                <a:gd name="T8" fmla="*/ 930 w 65"/>
                <a:gd name="T9" fmla="*/ 136 h 133"/>
                <a:gd name="T10" fmla="*/ 975 w 65"/>
                <a:gd name="T11" fmla="*/ 192 h 133"/>
                <a:gd name="T12" fmla="*/ 993 w 65"/>
                <a:gd name="T13" fmla="*/ 206 h 133"/>
                <a:gd name="T14" fmla="*/ 993 w 65"/>
                <a:gd name="T15" fmla="*/ 206 h 133"/>
                <a:gd name="T16" fmla="*/ 993 w 65"/>
                <a:gd name="T17" fmla="*/ 206 h 133"/>
                <a:gd name="T18" fmla="*/ 993 w 65"/>
                <a:gd name="T19" fmla="*/ 206 h 133"/>
                <a:gd name="T20" fmla="*/ 993 w 65"/>
                <a:gd name="T21" fmla="*/ 206 h 133"/>
                <a:gd name="T22" fmla="*/ 993 w 65"/>
                <a:gd name="T23" fmla="*/ 206 h 133"/>
                <a:gd name="T24" fmla="*/ 993 w 65"/>
                <a:gd name="T25" fmla="*/ 206 h 133"/>
                <a:gd name="T26" fmla="*/ 993 w 65"/>
                <a:gd name="T27" fmla="*/ 206 h 133"/>
                <a:gd name="T28" fmla="*/ 993 w 65"/>
                <a:gd name="T29" fmla="*/ 192 h 133"/>
                <a:gd name="T30" fmla="*/ 993 w 65"/>
                <a:gd name="T31" fmla="*/ 206 h 133"/>
                <a:gd name="T32" fmla="*/ 993 w 65"/>
                <a:gd name="T33" fmla="*/ 206 h 133"/>
                <a:gd name="T34" fmla="*/ 993 w 65"/>
                <a:gd name="T35" fmla="*/ 192 h 133"/>
                <a:gd name="T36" fmla="*/ 993 w 65"/>
                <a:gd name="T37" fmla="*/ 227 h 133"/>
                <a:gd name="T38" fmla="*/ 1026 w 65"/>
                <a:gd name="T39" fmla="*/ 206 h 133"/>
                <a:gd name="T40" fmla="*/ 1026 w 65"/>
                <a:gd name="T41" fmla="*/ 206 h 133"/>
                <a:gd name="T42" fmla="*/ 963 w 65"/>
                <a:gd name="T43" fmla="*/ 115 h 133"/>
                <a:gd name="T44" fmla="*/ 943 w 65"/>
                <a:gd name="T45" fmla="*/ 136 h 133"/>
                <a:gd name="T46" fmla="*/ 963 w 65"/>
                <a:gd name="T47" fmla="*/ 115 h 133"/>
                <a:gd name="T48" fmla="*/ 710 w 65"/>
                <a:gd name="T49" fmla="*/ 0 h 133"/>
                <a:gd name="T50" fmla="*/ 251 w 65"/>
                <a:gd name="T51" fmla="*/ 286 h 133"/>
                <a:gd name="T52" fmla="*/ 0 w 65"/>
                <a:gd name="T53" fmla="*/ 1297 h 133"/>
                <a:gd name="T54" fmla="*/ 176 w 65"/>
                <a:gd name="T55" fmla="*/ 2509 h 133"/>
                <a:gd name="T56" fmla="*/ 188 w 65"/>
                <a:gd name="T57" fmla="*/ 2530 h 133"/>
                <a:gd name="T58" fmla="*/ 208 w 65"/>
                <a:gd name="T59" fmla="*/ 2493 h 1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5" h="133">
                  <a:moveTo>
                    <a:pt x="13" y="131"/>
                  </a:moveTo>
                  <a:cubicBezTo>
                    <a:pt x="5" y="106"/>
                    <a:pt x="2" y="85"/>
                    <a:pt x="2" y="68"/>
                  </a:cubicBezTo>
                  <a:cubicBezTo>
                    <a:pt x="2" y="18"/>
                    <a:pt x="28" y="2"/>
                    <a:pt x="45" y="2"/>
                  </a:cubicBezTo>
                  <a:cubicBezTo>
                    <a:pt x="51" y="2"/>
                    <a:pt x="57" y="4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1" y="9"/>
                    <a:pt x="62" y="10"/>
                    <a:pt x="62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1"/>
                    <a:pt x="63" y="12"/>
                    <a:pt x="63" y="12"/>
                  </a:cubicBezTo>
                  <a:cubicBezTo>
                    <a:pt x="64" y="12"/>
                    <a:pt x="64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0"/>
                    <a:pt x="64" y="9"/>
                    <a:pt x="61" y="6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8" y="2"/>
                    <a:pt x="52" y="0"/>
                    <a:pt x="45" y="0"/>
                  </a:cubicBezTo>
                  <a:cubicBezTo>
                    <a:pt x="36" y="0"/>
                    <a:pt x="25" y="4"/>
                    <a:pt x="16" y="15"/>
                  </a:cubicBezTo>
                  <a:cubicBezTo>
                    <a:pt x="7" y="26"/>
                    <a:pt x="0" y="43"/>
                    <a:pt x="0" y="68"/>
                  </a:cubicBezTo>
                  <a:cubicBezTo>
                    <a:pt x="0" y="85"/>
                    <a:pt x="3" y="106"/>
                    <a:pt x="11" y="132"/>
                  </a:cubicBezTo>
                  <a:cubicBezTo>
                    <a:pt x="11" y="133"/>
                    <a:pt x="12" y="133"/>
                    <a:pt x="12" y="133"/>
                  </a:cubicBezTo>
                  <a:cubicBezTo>
                    <a:pt x="13" y="133"/>
                    <a:pt x="13" y="132"/>
                    <a:pt x="13" y="131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83" name="Freeform 571"/>
            <p:cNvSpPr>
              <a:spLocks/>
            </p:cNvSpPr>
            <p:nvPr/>
          </p:nvSpPr>
          <p:spPr bwMode="auto">
            <a:xfrm>
              <a:off x="4298" y="1765"/>
              <a:ext cx="145" cy="91"/>
            </a:xfrm>
            <a:custGeom>
              <a:avLst/>
              <a:gdLst>
                <a:gd name="T0" fmla="*/ 95 w 58"/>
                <a:gd name="T1" fmla="*/ 479 h 34"/>
                <a:gd name="T2" fmla="*/ 83 w 58"/>
                <a:gd name="T3" fmla="*/ 500 h 34"/>
                <a:gd name="T4" fmla="*/ 845 w 58"/>
                <a:gd name="T5" fmla="*/ 653 h 34"/>
                <a:gd name="T6" fmla="*/ 863 w 58"/>
                <a:gd name="T7" fmla="*/ 632 h 34"/>
                <a:gd name="T8" fmla="*/ 863 w 58"/>
                <a:gd name="T9" fmla="*/ 632 h 34"/>
                <a:gd name="T10" fmla="*/ 908 w 58"/>
                <a:gd name="T11" fmla="*/ 35 h 34"/>
                <a:gd name="T12" fmla="*/ 908 w 58"/>
                <a:gd name="T13" fmla="*/ 21 h 34"/>
                <a:gd name="T14" fmla="*/ 895 w 58"/>
                <a:gd name="T15" fmla="*/ 0 h 34"/>
                <a:gd name="T16" fmla="*/ 0 w 58"/>
                <a:gd name="T17" fmla="*/ 479 h 34"/>
                <a:gd name="T18" fmla="*/ 0 w 58"/>
                <a:gd name="T19" fmla="*/ 500 h 34"/>
                <a:gd name="T20" fmla="*/ 20 w 58"/>
                <a:gd name="T21" fmla="*/ 500 h 34"/>
                <a:gd name="T22" fmla="*/ 95 w 58"/>
                <a:gd name="T23" fmla="*/ 500 h 34"/>
                <a:gd name="T24" fmla="*/ 95 w 58"/>
                <a:gd name="T25" fmla="*/ 479 h 34"/>
                <a:gd name="T26" fmla="*/ 83 w 58"/>
                <a:gd name="T27" fmla="*/ 500 h 34"/>
                <a:gd name="T28" fmla="*/ 95 w 58"/>
                <a:gd name="T29" fmla="*/ 479 h 34"/>
                <a:gd name="T30" fmla="*/ 83 w 58"/>
                <a:gd name="T31" fmla="*/ 458 h 34"/>
                <a:gd name="T32" fmla="*/ 20 w 58"/>
                <a:gd name="T33" fmla="*/ 458 h 34"/>
                <a:gd name="T34" fmla="*/ 20 w 58"/>
                <a:gd name="T35" fmla="*/ 479 h 34"/>
                <a:gd name="T36" fmla="*/ 33 w 58"/>
                <a:gd name="T37" fmla="*/ 500 h 34"/>
                <a:gd name="T38" fmla="*/ 895 w 58"/>
                <a:gd name="T39" fmla="*/ 35 h 34"/>
                <a:gd name="T40" fmla="*/ 895 w 58"/>
                <a:gd name="T41" fmla="*/ 21 h 34"/>
                <a:gd name="T42" fmla="*/ 875 w 58"/>
                <a:gd name="T43" fmla="*/ 21 h 34"/>
                <a:gd name="T44" fmla="*/ 833 w 58"/>
                <a:gd name="T45" fmla="*/ 632 h 34"/>
                <a:gd name="T46" fmla="*/ 845 w 58"/>
                <a:gd name="T47" fmla="*/ 632 h 34"/>
                <a:gd name="T48" fmla="*/ 863 w 58"/>
                <a:gd name="T49" fmla="*/ 616 h 34"/>
                <a:gd name="T50" fmla="*/ 95 w 58"/>
                <a:gd name="T51" fmla="*/ 458 h 34"/>
                <a:gd name="T52" fmla="*/ 83 w 58"/>
                <a:gd name="T53" fmla="*/ 458 h 34"/>
                <a:gd name="T54" fmla="*/ 95 w 58"/>
                <a:gd name="T55" fmla="*/ 479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8" h="34">
                  <a:moveTo>
                    <a:pt x="6" y="25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20" y="28"/>
                    <a:pt x="37" y="30"/>
                    <a:pt x="54" y="34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22"/>
                    <a:pt x="58" y="12"/>
                    <a:pt x="58" y="2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7" y="2"/>
                    <a:pt x="17" y="8"/>
                    <a:pt x="0" y="25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6"/>
                    <a:pt x="0" y="26"/>
                    <a:pt x="1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8" y="10"/>
                    <a:pt x="38" y="4"/>
                    <a:pt x="57" y="2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2"/>
                    <a:pt x="55" y="22"/>
                    <a:pt x="53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37" y="28"/>
                    <a:pt x="20" y="26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lnTo>
                    <a:pt x="6" y="25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84" name="Freeform 572"/>
            <p:cNvSpPr>
              <a:spLocks/>
            </p:cNvSpPr>
            <p:nvPr/>
          </p:nvSpPr>
          <p:spPr bwMode="auto">
            <a:xfrm>
              <a:off x="3630" y="1056"/>
              <a:ext cx="790" cy="1227"/>
            </a:xfrm>
            <a:custGeom>
              <a:avLst/>
              <a:gdLst>
                <a:gd name="T0" fmla="*/ 2208 w 316"/>
                <a:gd name="T1" fmla="*/ 5679 h 460"/>
                <a:gd name="T2" fmla="*/ 2188 w 316"/>
                <a:gd name="T3" fmla="*/ 5692 h 460"/>
                <a:gd name="T4" fmla="*/ 2208 w 316"/>
                <a:gd name="T5" fmla="*/ 5658 h 460"/>
                <a:gd name="T6" fmla="*/ 2220 w 316"/>
                <a:gd name="T7" fmla="*/ 5449 h 460"/>
                <a:gd name="T8" fmla="*/ 2095 w 316"/>
                <a:gd name="T9" fmla="*/ 5180 h 460"/>
                <a:gd name="T10" fmla="*/ 2033 w 316"/>
                <a:gd name="T11" fmla="*/ 4460 h 460"/>
                <a:gd name="T12" fmla="*/ 2470 w 316"/>
                <a:gd name="T13" fmla="*/ 3265 h 460"/>
                <a:gd name="T14" fmla="*/ 2988 w 316"/>
                <a:gd name="T15" fmla="*/ 3380 h 460"/>
                <a:gd name="T16" fmla="*/ 2988 w 316"/>
                <a:gd name="T17" fmla="*/ 3380 h 460"/>
                <a:gd name="T18" fmla="*/ 2988 w 316"/>
                <a:gd name="T19" fmla="*/ 3380 h 460"/>
                <a:gd name="T20" fmla="*/ 2988 w 316"/>
                <a:gd name="T21" fmla="*/ 3380 h 460"/>
                <a:gd name="T22" fmla="*/ 2988 w 316"/>
                <a:gd name="T23" fmla="*/ 3380 h 460"/>
                <a:gd name="T24" fmla="*/ 3000 w 316"/>
                <a:gd name="T25" fmla="*/ 3380 h 460"/>
                <a:gd name="T26" fmla="*/ 3000 w 316"/>
                <a:gd name="T27" fmla="*/ 3380 h 460"/>
                <a:gd name="T28" fmla="*/ 4345 w 316"/>
                <a:gd name="T29" fmla="*/ 3324 h 460"/>
                <a:gd name="T30" fmla="*/ 4938 w 316"/>
                <a:gd name="T31" fmla="*/ 3302 h 460"/>
                <a:gd name="T32" fmla="*/ 3645 w 316"/>
                <a:gd name="T33" fmla="*/ 1195 h 460"/>
                <a:gd name="T34" fmla="*/ 3688 w 316"/>
                <a:gd name="T35" fmla="*/ 627 h 460"/>
                <a:gd name="T36" fmla="*/ 3363 w 316"/>
                <a:gd name="T37" fmla="*/ 171 h 460"/>
                <a:gd name="T38" fmla="*/ 2938 w 316"/>
                <a:gd name="T39" fmla="*/ 798 h 460"/>
                <a:gd name="T40" fmla="*/ 2958 w 316"/>
                <a:gd name="T41" fmla="*/ 341 h 460"/>
                <a:gd name="T42" fmla="*/ 2658 w 316"/>
                <a:gd name="T43" fmla="*/ 0 h 460"/>
                <a:gd name="T44" fmla="*/ 2270 w 316"/>
                <a:gd name="T45" fmla="*/ 739 h 460"/>
                <a:gd name="T46" fmla="*/ 2020 w 316"/>
                <a:gd name="T47" fmla="*/ 990 h 460"/>
                <a:gd name="T48" fmla="*/ 1875 w 316"/>
                <a:gd name="T49" fmla="*/ 491 h 460"/>
                <a:gd name="T50" fmla="*/ 1613 w 316"/>
                <a:gd name="T51" fmla="*/ 264 h 460"/>
                <a:gd name="T52" fmla="*/ 1208 w 316"/>
                <a:gd name="T53" fmla="*/ 1344 h 460"/>
                <a:gd name="T54" fmla="*/ 1113 w 316"/>
                <a:gd name="T55" fmla="*/ 1515 h 460"/>
                <a:gd name="T56" fmla="*/ 0 w 316"/>
                <a:gd name="T57" fmla="*/ 5108 h 460"/>
                <a:gd name="T58" fmla="*/ 145 w 316"/>
                <a:gd name="T59" fmla="*/ 6909 h 460"/>
                <a:gd name="T60" fmla="*/ 583 w 316"/>
                <a:gd name="T61" fmla="*/ 7762 h 460"/>
                <a:gd name="T62" fmla="*/ 645 w 316"/>
                <a:gd name="T63" fmla="*/ 8730 h 460"/>
                <a:gd name="T64" fmla="*/ 595 w 316"/>
                <a:gd name="T65" fmla="*/ 7741 h 460"/>
                <a:gd name="T66" fmla="*/ 175 w 316"/>
                <a:gd name="T67" fmla="*/ 6909 h 460"/>
                <a:gd name="T68" fmla="*/ 33 w 316"/>
                <a:gd name="T69" fmla="*/ 5108 h 460"/>
                <a:gd name="T70" fmla="*/ 1125 w 316"/>
                <a:gd name="T71" fmla="*/ 1536 h 460"/>
                <a:gd name="T72" fmla="*/ 1238 w 316"/>
                <a:gd name="T73" fmla="*/ 1344 h 460"/>
                <a:gd name="T74" fmla="*/ 1345 w 316"/>
                <a:gd name="T75" fmla="*/ 491 h 460"/>
                <a:gd name="T76" fmla="*/ 1845 w 316"/>
                <a:gd name="T77" fmla="*/ 397 h 460"/>
                <a:gd name="T78" fmla="*/ 1833 w 316"/>
                <a:gd name="T79" fmla="*/ 683 h 460"/>
                <a:gd name="T80" fmla="*/ 2020 w 316"/>
                <a:gd name="T81" fmla="*/ 1024 h 460"/>
                <a:gd name="T82" fmla="*/ 2395 w 316"/>
                <a:gd name="T83" fmla="*/ 264 h 460"/>
                <a:gd name="T84" fmla="*/ 2895 w 316"/>
                <a:gd name="T85" fmla="*/ 171 h 460"/>
                <a:gd name="T86" fmla="*/ 2925 w 316"/>
                <a:gd name="T87" fmla="*/ 798 h 460"/>
                <a:gd name="T88" fmla="*/ 3188 w 316"/>
                <a:gd name="T89" fmla="*/ 341 h 460"/>
                <a:gd name="T90" fmla="*/ 3675 w 316"/>
                <a:gd name="T91" fmla="*/ 547 h 460"/>
                <a:gd name="T92" fmla="*/ 3583 w 316"/>
                <a:gd name="T93" fmla="*/ 1160 h 460"/>
                <a:gd name="T94" fmla="*/ 3688 w 316"/>
                <a:gd name="T95" fmla="*/ 1310 h 460"/>
                <a:gd name="T96" fmla="*/ 4925 w 316"/>
                <a:gd name="T97" fmla="*/ 3281 h 460"/>
                <a:gd name="T98" fmla="*/ 3033 w 316"/>
                <a:gd name="T99" fmla="*/ 3337 h 460"/>
                <a:gd name="T100" fmla="*/ 2988 w 316"/>
                <a:gd name="T101" fmla="*/ 3358 h 460"/>
                <a:gd name="T102" fmla="*/ 3020 w 316"/>
                <a:gd name="T103" fmla="*/ 3380 h 460"/>
                <a:gd name="T104" fmla="*/ 2488 w 316"/>
                <a:gd name="T105" fmla="*/ 3244 h 460"/>
                <a:gd name="T106" fmla="*/ 2488 w 316"/>
                <a:gd name="T107" fmla="*/ 3244 h 460"/>
                <a:gd name="T108" fmla="*/ 2083 w 316"/>
                <a:gd name="T109" fmla="*/ 5201 h 460"/>
                <a:gd name="T110" fmla="*/ 2113 w 316"/>
                <a:gd name="T111" fmla="*/ 5223 h 460"/>
                <a:gd name="T112" fmla="*/ 2175 w 316"/>
                <a:gd name="T113" fmla="*/ 5658 h 460"/>
                <a:gd name="T114" fmla="*/ 2188 w 316"/>
                <a:gd name="T115" fmla="*/ 5679 h 460"/>
                <a:gd name="T116" fmla="*/ 2175 w 316"/>
                <a:gd name="T117" fmla="*/ 5679 h 460"/>
                <a:gd name="T118" fmla="*/ 1625 w 316"/>
                <a:gd name="T119" fmla="*/ 8581 h 4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16" h="460">
                  <a:moveTo>
                    <a:pt x="105" y="452"/>
                  </a:moveTo>
                  <a:cubicBezTo>
                    <a:pt x="105" y="416"/>
                    <a:pt x="112" y="375"/>
                    <a:pt x="127" y="338"/>
                  </a:cubicBezTo>
                  <a:cubicBezTo>
                    <a:pt x="134" y="321"/>
                    <a:pt x="139" y="308"/>
                    <a:pt x="141" y="299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0" y="300"/>
                    <a:pt x="140" y="300"/>
                    <a:pt x="140" y="300"/>
                  </a:cubicBezTo>
                  <a:cubicBezTo>
                    <a:pt x="140" y="300"/>
                    <a:pt x="140" y="300"/>
                    <a:pt x="140" y="300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41" y="298"/>
                    <a:pt x="141" y="298"/>
                    <a:pt x="141" y="298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42" y="294"/>
                    <a:pt x="142" y="291"/>
                    <a:pt x="142" y="287"/>
                  </a:cubicBezTo>
                  <a:cubicBezTo>
                    <a:pt x="142" y="281"/>
                    <a:pt x="140" y="276"/>
                    <a:pt x="136" y="274"/>
                  </a:cubicBezTo>
                  <a:cubicBezTo>
                    <a:pt x="136" y="274"/>
                    <a:pt x="136" y="274"/>
                    <a:pt x="136" y="274"/>
                  </a:cubicBezTo>
                  <a:cubicBezTo>
                    <a:pt x="134" y="273"/>
                    <a:pt x="134" y="273"/>
                    <a:pt x="134" y="273"/>
                  </a:cubicBezTo>
                  <a:cubicBezTo>
                    <a:pt x="134" y="274"/>
                    <a:pt x="134" y="274"/>
                    <a:pt x="134" y="274"/>
                  </a:cubicBezTo>
                  <a:cubicBezTo>
                    <a:pt x="135" y="274"/>
                    <a:pt x="135" y="274"/>
                    <a:pt x="135" y="274"/>
                  </a:cubicBezTo>
                  <a:cubicBezTo>
                    <a:pt x="131" y="259"/>
                    <a:pt x="130" y="246"/>
                    <a:pt x="130" y="235"/>
                  </a:cubicBezTo>
                  <a:cubicBezTo>
                    <a:pt x="130" y="198"/>
                    <a:pt x="144" y="180"/>
                    <a:pt x="159" y="173"/>
                  </a:cubicBezTo>
                  <a:cubicBezTo>
                    <a:pt x="158" y="172"/>
                    <a:pt x="158" y="172"/>
                    <a:pt x="158" y="172"/>
                  </a:cubicBezTo>
                  <a:cubicBezTo>
                    <a:pt x="158" y="172"/>
                    <a:pt x="158" y="172"/>
                    <a:pt x="158" y="172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66" y="177"/>
                    <a:pt x="177" y="178"/>
                    <a:pt x="191" y="178"/>
                  </a:cubicBezTo>
                  <a:cubicBezTo>
                    <a:pt x="191" y="177"/>
                    <a:pt x="191" y="177"/>
                    <a:pt x="191" y="177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191" y="178"/>
                    <a:pt x="191" y="178"/>
                    <a:pt x="191" y="179"/>
                  </a:cubicBezTo>
                  <a:cubicBezTo>
                    <a:pt x="192" y="179"/>
                    <a:pt x="192" y="179"/>
                    <a:pt x="192" y="178"/>
                  </a:cubicBezTo>
                  <a:cubicBezTo>
                    <a:pt x="193" y="178"/>
                    <a:pt x="193" y="178"/>
                    <a:pt x="193" y="178"/>
                  </a:cubicBezTo>
                  <a:cubicBezTo>
                    <a:pt x="192" y="177"/>
                    <a:pt x="192" y="177"/>
                    <a:pt x="192" y="177"/>
                  </a:cubicBezTo>
                  <a:cubicBezTo>
                    <a:pt x="192" y="178"/>
                    <a:pt x="192" y="178"/>
                    <a:pt x="192" y="178"/>
                  </a:cubicBezTo>
                  <a:cubicBezTo>
                    <a:pt x="193" y="178"/>
                    <a:pt x="193" y="178"/>
                    <a:pt x="194" y="178"/>
                  </a:cubicBezTo>
                  <a:cubicBezTo>
                    <a:pt x="205" y="178"/>
                    <a:pt x="218" y="177"/>
                    <a:pt x="235" y="176"/>
                  </a:cubicBezTo>
                  <a:cubicBezTo>
                    <a:pt x="248" y="175"/>
                    <a:pt x="262" y="175"/>
                    <a:pt x="278" y="175"/>
                  </a:cubicBezTo>
                  <a:cubicBezTo>
                    <a:pt x="290" y="175"/>
                    <a:pt x="302" y="175"/>
                    <a:pt x="315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4"/>
                    <a:pt x="316" y="174"/>
                    <a:pt x="316" y="174"/>
                  </a:cubicBezTo>
                  <a:cubicBezTo>
                    <a:pt x="303" y="128"/>
                    <a:pt x="278" y="89"/>
                    <a:pt x="237" y="67"/>
                  </a:cubicBezTo>
                  <a:cubicBezTo>
                    <a:pt x="237" y="67"/>
                    <a:pt x="236" y="67"/>
                    <a:pt x="235" y="66"/>
                  </a:cubicBezTo>
                  <a:cubicBezTo>
                    <a:pt x="234" y="65"/>
                    <a:pt x="233" y="64"/>
                    <a:pt x="233" y="63"/>
                  </a:cubicBezTo>
                  <a:cubicBezTo>
                    <a:pt x="232" y="62"/>
                    <a:pt x="231" y="61"/>
                    <a:pt x="231" y="61"/>
                  </a:cubicBezTo>
                  <a:cubicBezTo>
                    <a:pt x="231" y="59"/>
                    <a:pt x="231" y="58"/>
                    <a:pt x="231" y="57"/>
                  </a:cubicBezTo>
                  <a:cubicBezTo>
                    <a:pt x="231" y="49"/>
                    <a:pt x="233" y="44"/>
                    <a:pt x="236" y="33"/>
                  </a:cubicBezTo>
                  <a:cubicBezTo>
                    <a:pt x="237" y="32"/>
                    <a:pt x="237" y="30"/>
                    <a:pt x="237" y="29"/>
                  </a:cubicBezTo>
                  <a:cubicBezTo>
                    <a:pt x="237" y="23"/>
                    <a:pt x="234" y="18"/>
                    <a:pt x="230" y="15"/>
                  </a:cubicBezTo>
                  <a:cubicBezTo>
                    <a:pt x="226" y="11"/>
                    <a:pt x="221" y="9"/>
                    <a:pt x="215" y="9"/>
                  </a:cubicBezTo>
                  <a:cubicBezTo>
                    <a:pt x="210" y="9"/>
                    <a:pt x="205" y="11"/>
                    <a:pt x="202" y="17"/>
                  </a:cubicBezTo>
                  <a:cubicBezTo>
                    <a:pt x="200" y="22"/>
                    <a:pt x="195" y="30"/>
                    <a:pt x="187" y="41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9" y="42"/>
                    <a:pt x="189" y="37"/>
                    <a:pt x="189" y="31"/>
                  </a:cubicBezTo>
                  <a:cubicBezTo>
                    <a:pt x="189" y="27"/>
                    <a:pt x="189" y="22"/>
                    <a:pt x="189" y="18"/>
                  </a:cubicBezTo>
                  <a:cubicBezTo>
                    <a:pt x="189" y="16"/>
                    <a:pt x="188" y="14"/>
                    <a:pt x="188" y="12"/>
                  </a:cubicBezTo>
                  <a:cubicBezTo>
                    <a:pt x="188" y="10"/>
                    <a:pt x="188" y="9"/>
                    <a:pt x="187" y="8"/>
                  </a:cubicBezTo>
                  <a:cubicBezTo>
                    <a:pt x="182" y="2"/>
                    <a:pt x="176" y="0"/>
                    <a:pt x="170" y="0"/>
                  </a:cubicBezTo>
                  <a:cubicBezTo>
                    <a:pt x="163" y="0"/>
                    <a:pt x="156" y="3"/>
                    <a:pt x="153" y="6"/>
                  </a:cubicBezTo>
                  <a:cubicBezTo>
                    <a:pt x="152" y="9"/>
                    <a:pt x="151" y="12"/>
                    <a:pt x="150" y="17"/>
                  </a:cubicBezTo>
                  <a:cubicBezTo>
                    <a:pt x="149" y="23"/>
                    <a:pt x="148" y="32"/>
                    <a:pt x="145" y="39"/>
                  </a:cubicBezTo>
                  <a:cubicBezTo>
                    <a:pt x="142" y="46"/>
                    <a:pt x="137" y="51"/>
                    <a:pt x="129" y="52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5" y="51"/>
                    <a:pt x="122" y="50"/>
                    <a:pt x="121" y="47"/>
                  </a:cubicBezTo>
                  <a:cubicBezTo>
                    <a:pt x="120" y="44"/>
                    <a:pt x="119" y="40"/>
                    <a:pt x="119" y="36"/>
                  </a:cubicBezTo>
                  <a:cubicBezTo>
                    <a:pt x="119" y="33"/>
                    <a:pt x="120" y="29"/>
                    <a:pt x="120" y="26"/>
                  </a:cubicBezTo>
                  <a:cubicBezTo>
                    <a:pt x="120" y="24"/>
                    <a:pt x="120" y="22"/>
                    <a:pt x="119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3" y="16"/>
                    <a:pt x="108" y="14"/>
                    <a:pt x="103" y="14"/>
                  </a:cubicBezTo>
                  <a:cubicBezTo>
                    <a:pt x="95" y="14"/>
                    <a:pt x="89" y="19"/>
                    <a:pt x="84" y="25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2" y="41"/>
                    <a:pt x="81" y="56"/>
                    <a:pt x="77" y="71"/>
                  </a:cubicBezTo>
                  <a:cubicBezTo>
                    <a:pt x="76" y="72"/>
                    <a:pt x="75" y="74"/>
                    <a:pt x="74" y="76"/>
                  </a:cubicBezTo>
                  <a:cubicBezTo>
                    <a:pt x="73" y="77"/>
                    <a:pt x="73" y="78"/>
                    <a:pt x="72" y="79"/>
                  </a:cubicBezTo>
                  <a:cubicBezTo>
                    <a:pt x="72" y="79"/>
                    <a:pt x="71" y="80"/>
                    <a:pt x="71" y="80"/>
                  </a:cubicBezTo>
                  <a:cubicBezTo>
                    <a:pt x="39" y="107"/>
                    <a:pt x="21" y="131"/>
                    <a:pt x="11" y="155"/>
                  </a:cubicBezTo>
                  <a:cubicBezTo>
                    <a:pt x="2" y="180"/>
                    <a:pt x="0" y="205"/>
                    <a:pt x="0" y="237"/>
                  </a:cubicBezTo>
                  <a:cubicBezTo>
                    <a:pt x="0" y="245"/>
                    <a:pt x="0" y="256"/>
                    <a:pt x="0" y="269"/>
                  </a:cubicBezTo>
                  <a:cubicBezTo>
                    <a:pt x="0" y="296"/>
                    <a:pt x="1" y="331"/>
                    <a:pt x="9" y="364"/>
                  </a:cubicBezTo>
                  <a:cubicBezTo>
                    <a:pt x="10" y="364"/>
                    <a:pt x="10" y="364"/>
                    <a:pt x="10" y="364"/>
                  </a:cubicBezTo>
                  <a:cubicBezTo>
                    <a:pt x="9" y="364"/>
                    <a:pt x="9" y="364"/>
                    <a:pt x="9" y="364"/>
                  </a:cubicBezTo>
                  <a:cubicBezTo>
                    <a:pt x="9" y="364"/>
                    <a:pt x="9" y="364"/>
                    <a:pt x="9" y="364"/>
                  </a:cubicBezTo>
                  <a:cubicBezTo>
                    <a:pt x="9" y="365"/>
                    <a:pt x="9" y="365"/>
                    <a:pt x="9" y="365"/>
                  </a:cubicBezTo>
                  <a:cubicBezTo>
                    <a:pt x="18" y="378"/>
                    <a:pt x="24" y="394"/>
                    <a:pt x="37" y="409"/>
                  </a:cubicBezTo>
                  <a:cubicBezTo>
                    <a:pt x="41" y="415"/>
                    <a:pt x="43" y="423"/>
                    <a:pt x="43" y="434"/>
                  </a:cubicBezTo>
                  <a:cubicBezTo>
                    <a:pt x="43" y="441"/>
                    <a:pt x="42" y="450"/>
                    <a:pt x="40" y="459"/>
                  </a:cubicBezTo>
                  <a:cubicBezTo>
                    <a:pt x="40" y="459"/>
                    <a:pt x="40" y="460"/>
                    <a:pt x="41" y="460"/>
                  </a:cubicBezTo>
                  <a:cubicBezTo>
                    <a:pt x="41" y="460"/>
                    <a:pt x="42" y="460"/>
                    <a:pt x="42" y="459"/>
                  </a:cubicBezTo>
                  <a:cubicBezTo>
                    <a:pt x="44" y="450"/>
                    <a:pt x="45" y="442"/>
                    <a:pt x="45" y="434"/>
                  </a:cubicBezTo>
                  <a:cubicBezTo>
                    <a:pt x="45" y="423"/>
                    <a:pt x="43" y="414"/>
                    <a:pt x="38" y="408"/>
                  </a:cubicBezTo>
                  <a:cubicBezTo>
                    <a:pt x="26" y="393"/>
                    <a:pt x="20" y="377"/>
                    <a:pt x="11" y="364"/>
                  </a:cubicBezTo>
                  <a:cubicBezTo>
                    <a:pt x="10" y="364"/>
                    <a:pt x="10" y="364"/>
                    <a:pt x="10" y="364"/>
                  </a:cubicBezTo>
                  <a:cubicBezTo>
                    <a:pt x="11" y="364"/>
                    <a:pt x="11" y="364"/>
                    <a:pt x="11" y="364"/>
                  </a:cubicBezTo>
                  <a:cubicBezTo>
                    <a:pt x="11" y="363"/>
                    <a:pt x="11" y="363"/>
                    <a:pt x="11" y="363"/>
                  </a:cubicBezTo>
                  <a:cubicBezTo>
                    <a:pt x="11" y="363"/>
                    <a:pt x="11" y="363"/>
                    <a:pt x="11" y="363"/>
                  </a:cubicBezTo>
                  <a:cubicBezTo>
                    <a:pt x="3" y="330"/>
                    <a:pt x="2" y="296"/>
                    <a:pt x="2" y="269"/>
                  </a:cubicBezTo>
                  <a:cubicBezTo>
                    <a:pt x="2" y="256"/>
                    <a:pt x="2" y="245"/>
                    <a:pt x="2" y="237"/>
                  </a:cubicBezTo>
                  <a:cubicBezTo>
                    <a:pt x="2" y="205"/>
                    <a:pt x="4" y="180"/>
                    <a:pt x="13" y="156"/>
                  </a:cubicBezTo>
                  <a:cubicBezTo>
                    <a:pt x="23" y="132"/>
                    <a:pt x="40" y="109"/>
                    <a:pt x="72" y="81"/>
                  </a:cubicBezTo>
                  <a:cubicBezTo>
                    <a:pt x="73" y="81"/>
                    <a:pt x="73" y="81"/>
                    <a:pt x="74" y="80"/>
                  </a:cubicBezTo>
                  <a:cubicBezTo>
                    <a:pt x="75" y="79"/>
                    <a:pt x="76" y="77"/>
                    <a:pt x="77" y="75"/>
                  </a:cubicBezTo>
                  <a:cubicBezTo>
                    <a:pt x="78" y="74"/>
                    <a:pt x="78" y="72"/>
                    <a:pt x="79" y="71"/>
                  </a:cubicBezTo>
                  <a:cubicBezTo>
                    <a:pt x="83" y="56"/>
                    <a:pt x="84" y="41"/>
                    <a:pt x="86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90" y="20"/>
                    <a:pt x="96" y="16"/>
                    <a:pt x="103" y="16"/>
                  </a:cubicBezTo>
                  <a:cubicBezTo>
                    <a:pt x="108" y="16"/>
                    <a:pt x="112" y="18"/>
                    <a:pt x="117" y="22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2"/>
                    <a:pt x="118" y="24"/>
                    <a:pt x="118" y="26"/>
                  </a:cubicBezTo>
                  <a:cubicBezTo>
                    <a:pt x="118" y="29"/>
                    <a:pt x="117" y="33"/>
                    <a:pt x="117" y="36"/>
                  </a:cubicBezTo>
                  <a:cubicBezTo>
                    <a:pt x="117" y="40"/>
                    <a:pt x="118" y="44"/>
                    <a:pt x="119" y="48"/>
                  </a:cubicBezTo>
                  <a:cubicBezTo>
                    <a:pt x="121" y="51"/>
                    <a:pt x="124" y="53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ubicBezTo>
                    <a:pt x="135" y="53"/>
                    <a:pt x="140" y="50"/>
                    <a:pt x="143" y="46"/>
                  </a:cubicBezTo>
                  <a:cubicBezTo>
                    <a:pt x="148" y="40"/>
                    <a:pt x="150" y="32"/>
                    <a:pt x="151" y="24"/>
                  </a:cubicBezTo>
                  <a:cubicBezTo>
                    <a:pt x="152" y="20"/>
                    <a:pt x="152" y="17"/>
                    <a:pt x="153" y="14"/>
                  </a:cubicBezTo>
                  <a:cubicBezTo>
                    <a:pt x="153" y="11"/>
                    <a:pt x="154" y="9"/>
                    <a:pt x="155" y="8"/>
                  </a:cubicBezTo>
                  <a:cubicBezTo>
                    <a:pt x="157" y="4"/>
                    <a:pt x="163" y="2"/>
                    <a:pt x="170" y="2"/>
                  </a:cubicBezTo>
                  <a:cubicBezTo>
                    <a:pt x="175" y="2"/>
                    <a:pt x="181" y="4"/>
                    <a:pt x="185" y="9"/>
                  </a:cubicBezTo>
                  <a:cubicBezTo>
                    <a:pt x="186" y="10"/>
                    <a:pt x="186" y="11"/>
                    <a:pt x="186" y="12"/>
                  </a:cubicBezTo>
                  <a:cubicBezTo>
                    <a:pt x="187" y="17"/>
                    <a:pt x="187" y="25"/>
                    <a:pt x="187" y="31"/>
                  </a:cubicBezTo>
                  <a:cubicBezTo>
                    <a:pt x="187" y="37"/>
                    <a:pt x="187" y="42"/>
                    <a:pt x="187" y="42"/>
                  </a:cubicBezTo>
                  <a:cubicBezTo>
                    <a:pt x="187" y="42"/>
                    <a:pt x="187" y="43"/>
                    <a:pt x="188" y="43"/>
                  </a:cubicBezTo>
                  <a:cubicBezTo>
                    <a:pt x="188" y="43"/>
                    <a:pt x="189" y="43"/>
                    <a:pt x="189" y="43"/>
                  </a:cubicBezTo>
                  <a:cubicBezTo>
                    <a:pt x="196" y="31"/>
                    <a:pt x="202" y="23"/>
                    <a:pt x="204" y="18"/>
                  </a:cubicBezTo>
                  <a:cubicBezTo>
                    <a:pt x="207" y="13"/>
                    <a:pt x="211" y="11"/>
                    <a:pt x="215" y="11"/>
                  </a:cubicBezTo>
                  <a:cubicBezTo>
                    <a:pt x="220" y="11"/>
                    <a:pt x="225" y="13"/>
                    <a:pt x="229" y="16"/>
                  </a:cubicBezTo>
                  <a:cubicBezTo>
                    <a:pt x="232" y="19"/>
                    <a:pt x="235" y="24"/>
                    <a:pt x="235" y="29"/>
                  </a:cubicBezTo>
                  <a:cubicBezTo>
                    <a:pt x="235" y="30"/>
                    <a:pt x="235" y="31"/>
                    <a:pt x="234" y="33"/>
                  </a:cubicBezTo>
                  <a:cubicBezTo>
                    <a:pt x="231" y="43"/>
                    <a:pt x="229" y="49"/>
                    <a:pt x="229" y="57"/>
                  </a:cubicBezTo>
                  <a:cubicBezTo>
                    <a:pt x="229" y="58"/>
                    <a:pt x="229" y="59"/>
                    <a:pt x="229" y="61"/>
                  </a:cubicBezTo>
                  <a:cubicBezTo>
                    <a:pt x="229" y="61"/>
                    <a:pt x="230" y="62"/>
                    <a:pt x="230" y="63"/>
                  </a:cubicBezTo>
                  <a:cubicBezTo>
                    <a:pt x="231" y="64"/>
                    <a:pt x="232" y="66"/>
                    <a:pt x="233" y="67"/>
                  </a:cubicBezTo>
                  <a:cubicBezTo>
                    <a:pt x="234" y="68"/>
                    <a:pt x="235" y="69"/>
                    <a:pt x="236" y="69"/>
                  </a:cubicBezTo>
                  <a:cubicBezTo>
                    <a:pt x="277" y="91"/>
                    <a:pt x="302" y="129"/>
                    <a:pt x="314" y="175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02" y="173"/>
                    <a:pt x="290" y="173"/>
                    <a:pt x="278" y="173"/>
                  </a:cubicBezTo>
                  <a:cubicBezTo>
                    <a:pt x="262" y="173"/>
                    <a:pt x="248" y="173"/>
                    <a:pt x="235" y="174"/>
                  </a:cubicBezTo>
                  <a:cubicBezTo>
                    <a:pt x="218" y="175"/>
                    <a:pt x="205" y="176"/>
                    <a:pt x="194" y="176"/>
                  </a:cubicBezTo>
                  <a:cubicBezTo>
                    <a:pt x="193" y="176"/>
                    <a:pt x="193" y="176"/>
                    <a:pt x="192" y="176"/>
                  </a:cubicBezTo>
                  <a:cubicBezTo>
                    <a:pt x="192" y="176"/>
                    <a:pt x="192" y="176"/>
                    <a:pt x="192" y="176"/>
                  </a:cubicBezTo>
                  <a:cubicBezTo>
                    <a:pt x="191" y="177"/>
                    <a:pt x="191" y="177"/>
                    <a:pt x="191" y="177"/>
                  </a:cubicBezTo>
                  <a:cubicBezTo>
                    <a:pt x="192" y="178"/>
                    <a:pt x="192" y="178"/>
                    <a:pt x="192" y="178"/>
                  </a:cubicBezTo>
                  <a:cubicBezTo>
                    <a:pt x="193" y="178"/>
                    <a:pt x="193" y="178"/>
                    <a:pt x="193" y="178"/>
                  </a:cubicBezTo>
                  <a:cubicBezTo>
                    <a:pt x="193" y="178"/>
                    <a:pt x="193" y="178"/>
                    <a:pt x="193" y="178"/>
                  </a:cubicBezTo>
                  <a:cubicBezTo>
                    <a:pt x="193" y="177"/>
                    <a:pt x="193" y="177"/>
                    <a:pt x="192" y="177"/>
                  </a:cubicBezTo>
                  <a:cubicBezTo>
                    <a:pt x="192" y="176"/>
                    <a:pt x="192" y="176"/>
                    <a:pt x="191" y="176"/>
                  </a:cubicBezTo>
                  <a:cubicBezTo>
                    <a:pt x="177" y="176"/>
                    <a:pt x="167" y="174"/>
                    <a:pt x="159" y="171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0" y="171"/>
                    <a:pt x="160" y="171"/>
                    <a:pt x="160" y="171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43" y="178"/>
                    <a:pt x="128" y="197"/>
                    <a:pt x="128" y="235"/>
                  </a:cubicBezTo>
                  <a:cubicBezTo>
                    <a:pt x="128" y="246"/>
                    <a:pt x="129" y="259"/>
                    <a:pt x="133" y="274"/>
                  </a:cubicBezTo>
                  <a:cubicBezTo>
                    <a:pt x="133" y="275"/>
                    <a:pt x="133" y="275"/>
                    <a:pt x="133" y="275"/>
                  </a:cubicBezTo>
                  <a:cubicBezTo>
                    <a:pt x="135" y="276"/>
                    <a:pt x="135" y="276"/>
                    <a:pt x="135" y="276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8" y="278"/>
                    <a:pt x="140" y="281"/>
                    <a:pt x="140" y="287"/>
                  </a:cubicBezTo>
                  <a:cubicBezTo>
                    <a:pt x="140" y="290"/>
                    <a:pt x="140" y="294"/>
                    <a:pt x="139" y="298"/>
                  </a:cubicBezTo>
                  <a:cubicBezTo>
                    <a:pt x="139" y="299"/>
                    <a:pt x="139" y="299"/>
                    <a:pt x="139" y="299"/>
                  </a:cubicBezTo>
                  <a:cubicBezTo>
                    <a:pt x="139" y="299"/>
                    <a:pt x="139" y="299"/>
                    <a:pt x="139" y="299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0" y="298"/>
                    <a:pt x="140" y="298"/>
                    <a:pt x="140" y="298"/>
                  </a:cubicBezTo>
                  <a:cubicBezTo>
                    <a:pt x="140" y="298"/>
                    <a:pt x="140" y="298"/>
                    <a:pt x="140" y="298"/>
                  </a:cubicBezTo>
                  <a:cubicBezTo>
                    <a:pt x="139" y="298"/>
                    <a:pt x="139" y="298"/>
                    <a:pt x="139" y="299"/>
                  </a:cubicBezTo>
                  <a:cubicBezTo>
                    <a:pt x="137" y="308"/>
                    <a:pt x="132" y="320"/>
                    <a:pt x="125" y="338"/>
                  </a:cubicBezTo>
                  <a:cubicBezTo>
                    <a:pt x="110" y="375"/>
                    <a:pt x="103" y="416"/>
                    <a:pt x="103" y="451"/>
                  </a:cubicBezTo>
                  <a:cubicBezTo>
                    <a:pt x="103" y="452"/>
                    <a:pt x="103" y="452"/>
                    <a:pt x="104" y="452"/>
                  </a:cubicBezTo>
                  <a:cubicBezTo>
                    <a:pt x="104" y="453"/>
                    <a:pt x="105" y="452"/>
                    <a:pt x="105" y="452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85" name="Freeform 573"/>
            <p:cNvSpPr>
              <a:spLocks/>
            </p:cNvSpPr>
            <p:nvPr/>
          </p:nvSpPr>
          <p:spPr bwMode="auto">
            <a:xfrm>
              <a:off x="3340" y="1336"/>
              <a:ext cx="315" cy="677"/>
            </a:xfrm>
            <a:custGeom>
              <a:avLst/>
              <a:gdLst>
                <a:gd name="T0" fmla="*/ 1770 w 126"/>
                <a:gd name="T1" fmla="*/ 56 h 254"/>
                <a:gd name="T2" fmla="*/ 925 w 126"/>
                <a:gd name="T3" fmla="*/ 285 h 254"/>
                <a:gd name="T4" fmla="*/ 145 w 126"/>
                <a:gd name="T5" fmla="*/ 115 h 254"/>
                <a:gd name="T6" fmla="*/ 83 w 126"/>
                <a:gd name="T7" fmla="*/ 35 h 254"/>
                <a:gd name="T8" fmla="*/ 83 w 126"/>
                <a:gd name="T9" fmla="*/ 21 h 254"/>
                <a:gd name="T10" fmla="*/ 63 w 126"/>
                <a:gd name="T11" fmla="*/ 0 h 254"/>
                <a:gd name="T12" fmla="*/ 50 w 126"/>
                <a:gd name="T13" fmla="*/ 21 h 254"/>
                <a:gd name="T14" fmla="*/ 33 w 126"/>
                <a:gd name="T15" fmla="*/ 93 h 254"/>
                <a:gd name="T16" fmla="*/ 83 w 126"/>
                <a:gd name="T17" fmla="*/ 4675 h 254"/>
                <a:gd name="T18" fmla="*/ 83 w 126"/>
                <a:gd name="T19" fmla="*/ 4659 h 254"/>
                <a:gd name="T20" fmla="*/ 63 w 126"/>
                <a:gd name="T21" fmla="*/ 4718 h 254"/>
                <a:gd name="T22" fmla="*/ 83 w 126"/>
                <a:gd name="T23" fmla="*/ 4718 h 254"/>
                <a:gd name="T24" fmla="*/ 613 w 126"/>
                <a:gd name="T25" fmla="*/ 4355 h 254"/>
                <a:gd name="T26" fmla="*/ 1208 w 126"/>
                <a:gd name="T27" fmla="*/ 4321 h 254"/>
                <a:gd name="T28" fmla="*/ 1645 w 126"/>
                <a:gd name="T29" fmla="*/ 4470 h 254"/>
                <a:gd name="T30" fmla="*/ 1925 w 126"/>
                <a:gd name="T31" fmla="*/ 4808 h 254"/>
                <a:gd name="T32" fmla="*/ 1958 w 126"/>
                <a:gd name="T33" fmla="*/ 4718 h 254"/>
                <a:gd name="T34" fmla="*/ 1925 w 126"/>
                <a:gd name="T35" fmla="*/ 4432 h 254"/>
                <a:gd name="T36" fmla="*/ 1783 w 126"/>
                <a:gd name="T37" fmla="*/ 56 h 254"/>
                <a:gd name="T38" fmla="*/ 1783 w 126"/>
                <a:gd name="T39" fmla="*/ 77 h 254"/>
                <a:gd name="T40" fmla="*/ 1813 w 126"/>
                <a:gd name="T41" fmla="*/ 2479 h 254"/>
                <a:gd name="T42" fmla="*/ 1895 w 126"/>
                <a:gd name="T43" fmla="*/ 4432 h 254"/>
                <a:gd name="T44" fmla="*/ 1958 w 126"/>
                <a:gd name="T45" fmla="*/ 4718 h 254"/>
                <a:gd name="T46" fmla="*/ 1908 w 126"/>
                <a:gd name="T47" fmla="*/ 4787 h 254"/>
                <a:gd name="T48" fmla="*/ 1925 w 126"/>
                <a:gd name="T49" fmla="*/ 4787 h 254"/>
                <a:gd name="T50" fmla="*/ 1425 w 126"/>
                <a:gd name="T51" fmla="*/ 4334 h 254"/>
                <a:gd name="T52" fmla="*/ 1095 w 126"/>
                <a:gd name="T53" fmla="*/ 4278 h 254"/>
                <a:gd name="T54" fmla="*/ 63 w 126"/>
                <a:gd name="T55" fmla="*/ 4675 h 254"/>
                <a:gd name="T56" fmla="*/ 63 w 126"/>
                <a:gd name="T57" fmla="*/ 4675 h 254"/>
                <a:gd name="T58" fmla="*/ 63 w 126"/>
                <a:gd name="T59" fmla="*/ 4696 h 254"/>
                <a:gd name="T60" fmla="*/ 95 w 126"/>
                <a:gd name="T61" fmla="*/ 4675 h 254"/>
                <a:gd name="T62" fmla="*/ 33 w 126"/>
                <a:gd name="T63" fmla="*/ 1762 h 254"/>
                <a:gd name="T64" fmla="*/ 63 w 126"/>
                <a:gd name="T65" fmla="*/ 56 h 254"/>
                <a:gd name="T66" fmla="*/ 83 w 126"/>
                <a:gd name="T67" fmla="*/ 35 h 254"/>
                <a:gd name="T68" fmla="*/ 83 w 126"/>
                <a:gd name="T69" fmla="*/ 35 h 254"/>
                <a:gd name="T70" fmla="*/ 63 w 126"/>
                <a:gd name="T71" fmla="*/ 35 h 254"/>
                <a:gd name="T72" fmla="*/ 63 w 126"/>
                <a:gd name="T73" fmla="*/ 35 h 254"/>
                <a:gd name="T74" fmla="*/ 83 w 126"/>
                <a:gd name="T75" fmla="*/ 35 h 254"/>
                <a:gd name="T76" fmla="*/ 83 w 126"/>
                <a:gd name="T77" fmla="*/ 35 h 254"/>
                <a:gd name="T78" fmla="*/ 63 w 126"/>
                <a:gd name="T79" fmla="*/ 35 h 254"/>
                <a:gd name="T80" fmla="*/ 63 w 126"/>
                <a:gd name="T81" fmla="*/ 35 h 254"/>
                <a:gd name="T82" fmla="*/ 63 w 126"/>
                <a:gd name="T83" fmla="*/ 21 h 254"/>
                <a:gd name="T84" fmla="*/ 63 w 126"/>
                <a:gd name="T85" fmla="*/ 35 h 254"/>
                <a:gd name="T86" fmla="*/ 63 w 126"/>
                <a:gd name="T87" fmla="*/ 35 h 254"/>
                <a:gd name="T88" fmla="*/ 50 w 126"/>
                <a:gd name="T89" fmla="*/ 35 h 254"/>
                <a:gd name="T90" fmla="*/ 63 w 126"/>
                <a:gd name="T91" fmla="*/ 21 h 254"/>
                <a:gd name="T92" fmla="*/ 63 w 126"/>
                <a:gd name="T93" fmla="*/ 21 h 254"/>
                <a:gd name="T94" fmla="*/ 50 w 126"/>
                <a:gd name="T95" fmla="*/ 35 h 254"/>
                <a:gd name="T96" fmla="*/ 50 w 126"/>
                <a:gd name="T97" fmla="*/ 35 h 254"/>
                <a:gd name="T98" fmla="*/ 50 w 126"/>
                <a:gd name="T99" fmla="*/ 35 h 254"/>
                <a:gd name="T100" fmla="*/ 50 w 126"/>
                <a:gd name="T101" fmla="*/ 35 h 254"/>
                <a:gd name="T102" fmla="*/ 63 w 126"/>
                <a:gd name="T103" fmla="*/ 93 h 254"/>
                <a:gd name="T104" fmla="*/ 925 w 126"/>
                <a:gd name="T105" fmla="*/ 320 h 254"/>
                <a:gd name="T106" fmla="*/ 1688 w 126"/>
                <a:gd name="T107" fmla="*/ 171 h 254"/>
                <a:gd name="T108" fmla="*/ 1783 w 126"/>
                <a:gd name="T109" fmla="*/ 77 h 254"/>
                <a:gd name="T110" fmla="*/ 1783 w 126"/>
                <a:gd name="T111" fmla="*/ 77 h 25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6" h="254">
                  <a:moveTo>
                    <a:pt x="114" y="4"/>
                  </a:moveTo>
                  <a:cubicBezTo>
                    <a:pt x="113" y="3"/>
                    <a:pt x="113" y="3"/>
                    <a:pt x="113" y="3"/>
                  </a:cubicBezTo>
                  <a:cubicBezTo>
                    <a:pt x="112" y="5"/>
                    <a:pt x="110" y="6"/>
                    <a:pt x="107" y="8"/>
                  </a:cubicBezTo>
                  <a:cubicBezTo>
                    <a:pt x="98" y="12"/>
                    <a:pt x="80" y="15"/>
                    <a:pt x="59" y="15"/>
                  </a:cubicBezTo>
                  <a:cubicBezTo>
                    <a:pt x="44" y="15"/>
                    <a:pt x="30" y="13"/>
                    <a:pt x="20" y="11"/>
                  </a:cubicBezTo>
                  <a:cubicBezTo>
                    <a:pt x="15" y="9"/>
                    <a:pt x="11" y="8"/>
                    <a:pt x="9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0" y="23"/>
                    <a:pt x="0" y="56"/>
                    <a:pt x="0" y="93"/>
                  </a:cubicBezTo>
                  <a:cubicBezTo>
                    <a:pt x="0" y="155"/>
                    <a:pt x="2" y="227"/>
                    <a:pt x="5" y="247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5" y="246"/>
                    <a:pt x="5" y="246"/>
                    <a:pt x="5" y="246"/>
                  </a:cubicBezTo>
                  <a:cubicBezTo>
                    <a:pt x="4" y="246"/>
                    <a:pt x="4" y="247"/>
                    <a:pt x="4" y="247"/>
                  </a:cubicBezTo>
                  <a:cubicBezTo>
                    <a:pt x="3" y="248"/>
                    <a:pt x="3" y="248"/>
                    <a:pt x="4" y="249"/>
                  </a:cubicBezTo>
                  <a:cubicBezTo>
                    <a:pt x="4" y="249"/>
                    <a:pt x="5" y="249"/>
                    <a:pt x="5" y="249"/>
                  </a:cubicBezTo>
                  <a:cubicBezTo>
                    <a:pt x="5" y="249"/>
                    <a:pt x="5" y="249"/>
                    <a:pt x="5" y="249"/>
                  </a:cubicBezTo>
                  <a:cubicBezTo>
                    <a:pt x="5" y="249"/>
                    <a:pt x="5" y="249"/>
                    <a:pt x="5" y="249"/>
                  </a:cubicBezTo>
                  <a:cubicBezTo>
                    <a:pt x="15" y="238"/>
                    <a:pt x="27" y="230"/>
                    <a:pt x="39" y="230"/>
                  </a:cubicBezTo>
                  <a:cubicBezTo>
                    <a:pt x="49" y="230"/>
                    <a:pt x="61" y="228"/>
                    <a:pt x="70" y="228"/>
                  </a:cubicBezTo>
                  <a:cubicBezTo>
                    <a:pt x="73" y="228"/>
                    <a:pt x="75" y="228"/>
                    <a:pt x="77" y="228"/>
                  </a:cubicBezTo>
                  <a:cubicBezTo>
                    <a:pt x="81" y="229"/>
                    <a:pt x="86" y="230"/>
                    <a:pt x="91" y="231"/>
                  </a:cubicBezTo>
                  <a:cubicBezTo>
                    <a:pt x="96" y="232"/>
                    <a:pt x="101" y="234"/>
                    <a:pt x="105" y="236"/>
                  </a:cubicBezTo>
                  <a:cubicBezTo>
                    <a:pt x="112" y="241"/>
                    <a:pt x="117" y="247"/>
                    <a:pt x="122" y="254"/>
                  </a:cubicBezTo>
                  <a:cubicBezTo>
                    <a:pt x="123" y="254"/>
                    <a:pt x="123" y="254"/>
                    <a:pt x="123" y="254"/>
                  </a:cubicBezTo>
                  <a:cubicBezTo>
                    <a:pt x="123" y="254"/>
                    <a:pt x="123" y="254"/>
                    <a:pt x="123" y="254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6" y="249"/>
                    <a:pt x="126" y="249"/>
                    <a:pt x="126" y="249"/>
                  </a:cubicBezTo>
                  <a:cubicBezTo>
                    <a:pt x="125" y="246"/>
                    <a:pt x="124" y="241"/>
                    <a:pt x="123" y="234"/>
                  </a:cubicBezTo>
                  <a:cubicBezTo>
                    <a:pt x="118" y="182"/>
                    <a:pt x="115" y="33"/>
                    <a:pt x="115" y="4"/>
                  </a:cubicBezTo>
                  <a:cubicBezTo>
                    <a:pt x="115" y="3"/>
                    <a:pt x="115" y="3"/>
                    <a:pt x="114" y="3"/>
                  </a:cubicBezTo>
                  <a:cubicBezTo>
                    <a:pt x="114" y="3"/>
                    <a:pt x="114" y="3"/>
                    <a:pt x="113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21"/>
                    <a:pt x="114" y="77"/>
                    <a:pt x="116" y="131"/>
                  </a:cubicBezTo>
                  <a:cubicBezTo>
                    <a:pt x="117" y="158"/>
                    <a:pt x="118" y="185"/>
                    <a:pt x="119" y="206"/>
                  </a:cubicBezTo>
                  <a:cubicBezTo>
                    <a:pt x="120" y="217"/>
                    <a:pt x="120" y="226"/>
                    <a:pt x="121" y="234"/>
                  </a:cubicBezTo>
                  <a:cubicBezTo>
                    <a:pt x="122" y="241"/>
                    <a:pt x="123" y="246"/>
                    <a:pt x="124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4" y="249"/>
                    <a:pt x="124" y="249"/>
                    <a:pt x="124" y="249"/>
                  </a:cubicBezTo>
                  <a:cubicBezTo>
                    <a:pt x="122" y="253"/>
                    <a:pt x="122" y="253"/>
                    <a:pt x="122" y="253"/>
                  </a:cubicBezTo>
                  <a:cubicBezTo>
                    <a:pt x="122" y="253"/>
                    <a:pt x="122" y="253"/>
                    <a:pt x="122" y="253"/>
                  </a:cubicBezTo>
                  <a:cubicBezTo>
                    <a:pt x="123" y="253"/>
                    <a:pt x="123" y="253"/>
                    <a:pt x="123" y="253"/>
                  </a:cubicBezTo>
                  <a:cubicBezTo>
                    <a:pt x="119" y="246"/>
                    <a:pt x="113" y="240"/>
                    <a:pt x="106" y="235"/>
                  </a:cubicBezTo>
                  <a:cubicBezTo>
                    <a:pt x="102" y="232"/>
                    <a:pt x="97" y="230"/>
                    <a:pt x="91" y="229"/>
                  </a:cubicBezTo>
                  <a:cubicBezTo>
                    <a:pt x="86" y="228"/>
                    <a:pt x="81" y="227"/>
                    <a:pt x="77" y="226"/>
                  </a:cubicBezTo>
                  <a:cubicBezTo>
                    <a:pt x="75" y="226"/>
                    <a:pt x="73" y="226"/>
                    <a:pt x="70" y="226"/>
                  </a:cubicBezTo>
                  <a:cubicBezTo>
                    <a:pt x="61" y="226"/>
                    <a:pt x="49" y="228"/>
                    <a:pt x="39" y="228"/>
                  </a:cubicBezTo>
                  <a:cubicBezTo>
                    <a:pt x="26" y="228"/>
                    <a:pt x="13" y="236"/>
                    <a:pt x="4" y="247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47"/>
                    <a:pt x="4" y="247"/>
                    <a:pt x="4" y="247"/>
                  </a:cubicBezTo>
                  <a:cubicBezTo>
                    <a:pt x="4" y="247"/>
                    <a:pt x="4" y="247"/>
                    <a:pt x="4" y="247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5" y="249"/>
                    <a:pt x="5" y="249"/>
                    <a:pt x="5" y="249"/>
                  </a:cubicBezTo>
                  <a:cubicBezTo>
                    <a:pt x="6" y="248"/>
                    <a:pt x="6" y="248"/>
                    <a:pt x="6" y="247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4" y="227"/>
                    <a:pt x="2" y="155"/>
                    <a:pt x="2" y="93"/>
                  </a:cubicBezTo>
                  <a:cubicBezTo>
                    <a:pt x="2" y="57"/>
                    <a:pt x="2" y="23"/>
                    <a:pt x="4" y="5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4"/>
                    <a:pt x="4" y="5"/>
                  </a:cubicBezTo>
                  <a:cubicBezTo>
                    <a:pt x="7" y="9"/>
                    <a:pt x="14" y="11"/>
                    <a:pt x="24" y="13"/>
                  </a:cubicBezTo>
                  <a:cubicBezTo>
                    <a:pt x="33" y="15"/>
                    <a:pt x="46" y="17"/>
                    <a:pt x="59" y="17"/>
                  </a:cubicBezTo>
                  <a:cubicBezTo>
                    <a:pt x="73" y="17"/>
                    <a:pt x="86" y="15"/>
                    <a:pt x="96" y="13"/>
                  </a:cubicBezTo>
                  <a:cubicBezTo>
                    <a:pt x="101" y="12"/>
                    <a:pt x="105" y="11"/>
                    <a:pt x="108" y="9"/>
                  </a:cubicBezTo>
                  <a:cubicBezTo>
                    <a:pt x="111" y="8"/>
                    <a:pt x="114" y="6"/>
                    <a:pt x="115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lnTo>
                    <a:pt x="114" y="4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87" name="Freeform 574"/>
            <p:cNvSpPr>
              <a:spLocks/>
            </p:cNvSpPr>
            <p:nvPr/>
          </p:nvSpPr>
          <p:spPr bwMode="auto">
            <a:xfrm>
              <a:off x="3238" y="1939"/>
              <a:ext cx="505" cy="1288"/>
            </a:xfrm>
            <a:custGeom>
              <a:avLst/>
              <a:gdLst>
                <a:gd name="T0" fmla="*/ 2000 w 202"/>
                <a:gd name="T1" fmla="*/ 8499 h 483"/>
                <a:gd name="T2" fmla="*/ 1970 w 202"/>
                <a:gd name="T3" fmla="*/ 8611 h 483"/>
                <a:gd name="T4" fmla="*/ 1458 w 202"/>
                <a:gd name="T5" fmla="*/ 9139 h 483"/>
                <a:gd name="T6" fmla="*/ 33 w 202"/>
                <a:gd name="T7" fmla="*/ 4245 h 483"/>
                <a:gd name="T8" fmla="*/ 363 w 202"/>
                <a:gd name="T9" fmla="*/ 1651 h 483"/>
                <a:gd name="T10" fmla="*/ 720 w 202"/>
                <a:gd name="T11" fmla="*/ 435 h 483"/>
                <a:gd name="T12" fmla="*/ 1250 w 202"/>
                <a:gd name="T13" fmla="*/ 77 h 483"/>
                <a:gd name="T14" fmla="*/ 2063 w 202"/>
                <a:gd name="T15" fmla="*/ 93 h 483"/>
                <a:gd name="T16" fmla="*/ 3033 w 202"/>
                <a:gd name="T17" fmla="*/ 1480 h 483"/>
                <a:gd name="T18" fmla="*/ 3083 w 202"/>
                <a:gd name="T19" fmla="*/ 2424 h 483"/>
                <a:gd name="T20" fmla="*/ 3020 w 202"/>
                <a:gd name="T21" fmla="*/ 3435 h 483"/>
                <a:gd name="T22" fmla="*/ 2988 w 202"/>
                <a:gd name="T23" fmla="*/ 3507 h 483"/>
                <a:gd name="T24" fmla="*/ 3033 w 202"/>
                <a:gd name="T25" fmla="*/ 3789 h 483"/>
                <a:gd name="T26" fmla="*/ 3033 w 202"/>
                <a:gd name="T27" fmla="*/ 3869 h 483"/>
                <a:gd name="T28" fmla="*/ 2270 w 202"/>
                <a:gd name="T29" fmla="*/ 6600 h 483"/>
                <a:gd name="T30" fmla="*/ 2270 w 202"/>
                <a:gd name="T31" fmla="*/ 6621 h 483"/>
                <a:gd name="T32" fmla="*/ 2270 w 202"/>
                <a:gd name="T33" fmla="*/ 6621 h 483"/>
                <a:gd name="T34" fmla="*/ 2300 w 202"/>
                <a:gd name="T35" fmla="*/ 7032 h 483"/>
                <a:gd name="T36" fmla="*/ 2313 w 202"/>
                <a:gd name="T37" fmla="*/ 7133 h 483"/>
                <a:gd name="T38" fmla="*/ 2083 w 202"/>
                <a:gd name="T39" fmla="*/ 7829 h 483"/>
                <a:gd name="T40" fmla="*/ 2000 w 202"/>
                <a:gd name="T41" fmla="*/ 7944 h 483"/>
                <a:gd name="T42" fmla="*/ 2333 w 202"/>
                <a:gd name="T43" fmla="*/ 7133 h 483"/>
                <a:gd name="T44" fmla="*/ 2313 w 202"/>
                <a:gd name="T45" fmla="*/ 6749 h 483"/>
                <a:gd name="T46" fmla="*/ 2300 w 202"/>
                <a:gd name="T47" fmla="*/ 6621 h 483"/>
                <a:gd name="T48" fmla="*/ 2283 w 202"/>
                <a:gd name="T49" fmla="*/ 6621 h 483"/>
                <a:gd name="T50" fmla="*/ 2283 w 202"/>
                <a:gd name="T51" fmla="*/ 6621 h 483"/>
                <a:gd name="T52" fmla="*/ 2300 w 202"/>
                <a:gd name="T53" fmla="*/ 6621 h 483"/>
                <a:gd name="T54" fmla="*/ 2300 w 202"/>
                <a:gd name="T55" fmla="*/ 6621 h 483"/>
                <a:gd name="T56" fmla="*/ 2300 w 202"/>
                <a:gd name="T57" fmla="*/ 6621 h 483"/>
                <a:gd name="T58" fmla="*/ 2300 w 202"/>
                <a:gd name="T59" fmla="*/ 6621 h 483"/>
                <a:gd name="T60" fmla="*/ 2500 w 202"/>
                <a:gd name="T61" fmla="*/ 6293 h 483"/>
                <a:gd name="T62" fmla="*/ 3050 w 202"/>
                <a:gd name="T63" fmla="*/ 3811 h 483"/>
                <a:gd name="T64" fmla="*/ 3000 w 202"/>
                <a:gd name="T65" fmla="*/ 3491 h 483"/>
                <a:gd name="T66" fmla="*/ 3050 w 202"/>
                <a:gd name="T67" fmla="*/ 3448 h 483"/>
                <a:gd name="T68" fmla="*/ 3095 w 202"/>
                <a:gd name="T69" fmla="*/ 2424 h 483"/>
                <a:gd name="T70" fmla="*/ 3050 w 202"/>
                <a:gd name="T71" fmla="*/ 1459 h 483"/>
                <a:gd name="T72" fmla="*/ 2063 w 202"/>
                <a:gd name="T73" fmla="*/ 56 h 483"/>
                <a:gd name="T74" fmla="*/ 1250 w 202"/>
                <a:gd name="T75" fmla="*/ 35 h 483"/>
                <a:gd name="T76" fmla="*/ 595 w 202"/>
                <a:gd name="T77" fmla="*/ 832 h 483"/>
                <a:gd name="T78" fmla="*/ 0 w 202"/>
                <a:gd name="T79" fmla="*/ 3891 h 483"/>
                <a:gd name="T80" fmla="*/ 783 w 202"/>
                <a:gd name="T81" fmla="*/ 8533 h 483"/>
                <a:gd name="T82" fmla="*/ 1988 w 202"/>
                <a:gd name="T83" fmla="*/ 8611 h 483"/>
                <a:gd name="T84" fmla="*/ 2020 w 202"/>
                <a:gd name="T85" fmla="*/ 8512 h 483"/>
                <a:gd name="T86" fmla="*/ 1813 w 202"/>
                <a:gd name="T87" fmla="*/ 7645 h 4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2" h="483">
                  <a:moveTo>
                    <a:pt x="115" y="404"/>
                  </a:moveTo>
                  <a:cubicBezTo>
                    <a:pt x="121" y="410"/>
                    <a:pt x="132" y="421"/>
                    <a:pt x="132" y="434"/>
                  </a:cubicBezTo>
                  <a:cubicBezTo>
                    <a:pt x="132" y="439"/>
                    <a:pt x="131" y="443"/>
                    <a:pt x="128" y="448"/>
                  </a:cubicBezTo>
                  <a:cubicBezTo>
                    <a:pt x="128" y="448"/>
                    <a:pt x="128" y="448"/>
                    <a:pt x="128" y="448"/>
                  </a:cubicBezTo>
                  <a:cubicBezTo>
                    <a:pt x="125" y="453"/>
                    <a:pt x="125" y="453"/>
                    <a:pt x="125" y="453"/>
                  </a:cubicBezTo>
                  <a:cubicBezTo>
                    <a:pt x="126" y="454"/>
                    <a:pt x="126" y="454"/>
                    <a:pt x="126" y="454"/>
                  </a:cubicBezTo>
                  <a:cubicBezTo>
                    <a:pt x="125" y="453"/>
                    <a:pt x="125" y="453"/>
                    <a:pt x="125" y="453"/>
                  </a:cubicBezTo>
                  <a:cubicBezTo>
                    <a:pt x="117" y="467"/>
                    <a:pt x="106" y="477"/>
                    <a:pt x="93" y="481"/>
                  </a:cubicBezTo>
                  <a:cubicBezTo>
                    <a:pt x="93" y="482"/>
                    <a:pt x="93" y="482"/>
                    <a:pt x="93" y="482"/>
                  </a:cubicBezTo>
                  <a:cubicBezTo>
                    <a:pt x="93" y="481"/>
                    <a:pt x="93" y="481"/>
                    <a:pt x="93" y="481"/>
                  </a:cubicBezTo>
                  <a:cubicBezTo>
                    <a:pt x="77" y="476"/>
                    <a:pt x="63" y="465"/>
                    <a:pt x="52" y="449"/>
                  </a:cubicBezTo>
                  <a:cubicBezTo>
                    <a:pt x="18" y="402"/>
                    <a:pt x="5" y="312"/>
                    <a:pt x="2" y="224"/>
                  </a:cubicBezTo>
                  <a:cubicBezTo>
                    <a:pt x="2" y="217"/>
                    <a:pt x="2" y="211"/>
                    <a:pt x="2" y="205"/>
                  </a:cubicBezTo>
                  <a:cubicBezTo>
                    <a:pt x="2" y="134"/>
                    <a:pt x="14" y="112"/>
                    <a:pt x="24" y="88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34" y="69"/>
                    <a:pt x="38" y="55"/>
                    <a:pt x="40" y="44"/>
                  </a:cubicBezTo>
                  <a:cubicBezTo>
                    <a:pt x="42" y="34"/>
                    <a:pt x="43" y="27"/>
                    <a:pt x="46" y="23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56" y="12"/>
                    <a:pt x="68" y="4"/>
                    <a:pt x="80" y="4"/>
                  </a:cubicBezTo>
                  <a:cubicBezTo>
                    <a:pt x="90" y="4"/>
                    <a:pt x="102" y="2"/>
                    <a:pt x="111" y="2"/>
                  </a:cubicBezTo>
                  <a:cubicBezTo>
                    <a:pt x="114" y="2"/>
                    <a:pt x="116" y="2"/>
                    <a:pt x="118" y="2"/>
                  </a:cubicBezTo>
                  <a:cubicBezTo>
                    <a:pt x="122" y="3"/>
                    <a:pt x="127" y="4"/>
                    <a:pt x="132" y="5"/>
                  </a:cubicBezTo>
                  <a:cubicBezTo>
                    <a:pt x="137" y="6"/>
                    <a:pt x="142" y="8"/>
                    <a:pt x="146" y="10"/>
                  </a:cubicBezTo>
                  <a:cubicBezTo>
                    <a:pt x="157" y="18"/>
                    <a:pt x="164" y="29"/>
                    <a:pt x="170" y="40"/>
                  </a:cubicBezTo>
                  <a:cubicBezTo>
                    <a:pt x="177" y="52"/>
                    <a:pt x="183" y="65"/>
                    <a:pt x="194" y="78"/>
                  </a:cubicBezTo>
                  <a:cubicBezTo>
                    <a:pt x="198" y="84"/>
                    <a:pt x="200" y="92"/>
                    <a:pt x="200" y="103"/>
                  </a:cubicBezTo>
                  <a:cubicBezTo>
                    <a:pt x="200" y="110"/>
                    <a:pt x="199" y="119"/>
                    <a:pt x="197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6" y="136"/>
                    <a:pt x="196" y="149"/>
                    <a:pt x="196" y="160"/>
                  </a:cubicBezTo>
                  <a:cubicBezTo>
                    <a:pt x="195" y="166"/>
                    <a:pt x="195" y="171"/>
                    <a:pt x="194" y="176"/>
                  </a:cubicBezTo>
                  <a:cubicBezTo>
                    <a:pt x="194" y="178"/>
                    <a:pt x="193" y="180"/>
                    <a:pt x="193" y="181"/>
                  </a:cubicBezTo>
                  <a:cubicBezTo>
                    <a:pt x="192" y="182"/>
                    <a:pt x="192" y="183"/>
                    <a:pt x="191" y="184"/>
                  </a:cubicBezTo>
                  <a:cubicBezTo>
                    <a:pt x="190" y="184"/>
                    <a:pt x="190" y="184"/>
                    <a:pt x="190" y="184"/>
                  </a:cubicBezTo>
                  <a:cubicBezTo>
                    <a:pt x="191" y="185"/>
                    <a:pt x="191" y="185"/>
                    <a:pt x="191" y="185"/>
                  </a:cubicBezTo>
                  <a:cubicBezTo>
                    <a:pt x="194" y="188"/>
                    <a:pt x="194" y="192"/>
                    <a:pt x="194" y="196"/>
                  </a:cubicBezTo>
                  <a:cubicBezTo>
                    <a:pt x="194" y="197"/>
                    <a:pt x="194" y="198"/>
                    <a:pt x="194" y="199"/>
                  </a:cubicBezTo>
                  <a:cubicBezTo>
                    <a:pt x="194" y="199"/>
                    <a:pt x="194" y="200"/>
                    <a:pt x="194" y="200"/>
                  </a:cubicBezTo>
                  <a:cubicBezTo>
                    <a:pt x="194" y="200"/>
                    <a:pt x="194" y="200"/>
                    <a:pt x="194" y="200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2"/>
                    <a:pt x="194" y="203"/>
                    <a:pt x="194" y="204"/>
                  </a:cubicBezTo>
                  <a:cubicBezTo>
                    <a:pt x="194" y="239"/>
                    <a:pt x="185" y="273"/>
                    <a:pt x="174" y="298"/>
                  </a:cubicBezTo>
                  <a:cubicBezTo>
                    <a:pt x="169" y="311"/>
                    <a:pt x="163" y="322"/>
                    <a:pt x="158" y="331"/>
                  </a:cubicBezTo>
                  <a:cubicBezTo>
                    <a:pt x="153" y="339"/>
                    <a:pt x="149" y="345"/>
                    <a:pt x="145" y="348"/>
                  </a:cubicBezTo>
                  <a:cubicBezTo>
                    <a:pt x="145" y="349"/>
                    <a:pt x="145" y="349"/>
                    <a:pt x="145" y="349"/>
                  </a:cubicBezTo>
                  <a:cubicBezTo>
                    <a:pt x="146" y="349"/>
                    <a:pt x="146" y="349"/>
                    <a:pt x="146" y="349"/>
                  </a:cubicBezTo>
                  <a:cubicBezTo>
                    <a:pt x="145" y="349"/>
                    <a:pt x="145" y="349"/>
                    <a:pt x="145" y="349"/>
                  </a:cubicBezTo>
                  <a:cubicBezTo>
                    <a:pt x="145" y="349"/>
                    <a:pt x="145" y="349"/>
                    <a:pt x="145" y="349"/>
                  </a:cubicBezTo>
                  <a:cubicBezTo>
                    <a:pt x="146" y="349"/>
                    <a:pt x="146" y="349"/>
                    <a:pt x="146" y="349"/>
                  </a:cubicBezTo>
                  <a:cubicBezTo>
                    <a:pt x="145" y="349"/>
                    <a:pt x="145" y="349"/>
                    <a:pt x="145" y="349"/>
                  </a:cubicBezTo>
                  <a:cubicBezTo>
                    <a:pt x="145" y="349"/>
                    <a:pt x="145" y="349"/>
                    <a:pt x="145" y="349"/>
                  </a:cubicBezTo>
                  <a:cubicBezTo>
                    <a:pt x="145" y="349"/>
                    <a:pt x="145" y="349"/>
                    <a:pt x="145" y="349"/>
                  </a:cubicBezTo>
                  <a:cubicBezTo>
                    <a:pt x="145" y="350"/>
                    <a:pt x="147" y="362"/>
                    <a:pt x="147" y="371"/>
                  </a:cubicBezTo>
                  <a:cubicBezTo>
                    <a:pt x="147" y="372"/>
                    <a:pt x="147" y="372"/>
                    <a:pt x="147" y="373"/>
                  </a:cubicBezTo>
                  <a:cubicBezTo>
                    <a:pt x="147" y="376"/>
                    <a:pt x="147" y="376"/>
                    <a:pt x="147" y="376"/>
                  </a:cubicBezTo>
                  <a:cubicBezTo>
                    <a:pt x="148" y="376"/>
                    <a:pt x="148" y="376"/>
                    <a:pt x="148" y="376"/>
                  </a:cubicBezTo>
                  <a:cubicBezTo>
                    <a:pt x="147" y="376"/>
                    <a:pt x="147" y="376"/>
                    <a:pt x="147" y="376"/>
                  </a:cubicBezTo>
                  <a:cubicBezTo>
                    <a:pt x="146" y="388"/>
                    <a:pt x="143" y="398"/>
                    <a:pt x="139" y="405"/>
                  </a:cubicBezTo>
                  <a:cubicBezTo>
                    <a:pt x="137" y="408"/>
                    <a:pt x="135" y="411"/>
                    <a:pt x="133" y="413"/>
                  </a:cubicBezTo>
                  <a:cubicBezTo>
                    <a:pt x="131" y="415"/>
                    <a:pt x="129" y="417"/>
                    <a:pt x="128" y="417"/>
                  </a:cubicBezTo>
                  <a:cubicBezTo>
                    <a:pt x="127" y="417"/>
                    <a:pt x="127" y="417"/>
                    <a:pt x="127" y="418"/>
                  </a:cubicBezTo>
                  <a:cubicBezTo>
                    <a:pt x="127" y="419"/>
                    <a:pt x="128" y="419"/>
                    <a:pt x="128" y="419"/>
                  </a:cubicBezTo>
                  <a:cubicBezTo>
                    <a:pt x="130" y="418"/>
                    <a:pt x="132" y="417"/>
                    <a:pt x="134" y="415"/>
                  </a:cubicBezTo>
                  <a:cubicBezTo>
                    <a:pt x="140" y="408"/>
                    <a:pt x="148" y="394"/>
                    <a:pt x="149" y="376"/>
                  </a:cubicBezTo>
                  <a:cubicBezTo>
                    <a:pt x="149" y="376"/>
                    <a:pt x="149" y="376"/>
                    <a:pt x="149" y="376"/>
                  </a:cubicBezTo>
                  <a:cubicBezTo>
                    <a:pt x="149" y="373"/>
                    <a:pt x="149" y="373"/>
                    <a:pt x="149" y="373"/>
                  </a:cubicBezTo>
                  <a:cubicBezTo>
                    <a:pt x="149" y="372"/>
                    <a:pt x="149" y="372"/>
                    <a:pt x="149" y="371"/>
                  </a:cubicBezTo>
                  <a:cubicBezTo>
                    <a:pt x="149" y="366"/>
                    <a:pt x="149" y="361"/>
                    <a:pt x="148" y="356"/>
                  </a:cubicBezTo>
                  <a:cubicBezTo>
                    <a:pt x="148" y="354"/>
                    <a:pt x="148" y="352"/>
                    <a:pt x="147" y="351"/>
                  </a:cubicBezTo>
                  <a:cubicBezTo>
                    <a:pt x="147" y="350"/>
                    <a:pt x="147" y="350"/>
                    <a:pt x="147" y="349"/>
                  </a:cubicBezTo>
                  <a:cubicBezTo>
                    <a:pt x="147" y="349"/>
                    <a:pt x="147" y="349"/>
                    <a:pt x="147" y="349"/>
                  </a:cubicBezTo>
                  <a:cubicBezTo>
                    <a:pt x="147" y="349"/>
                    <a:pt x="147" y="349"/>
                    <a:pt x="147" y="349"/>
                  </a:cubicBezTo>
                  <a:cubicBezTo>
                    <a:pt x="147" y="349"/>
                    <a:pt x="147" y="349"/>
                    <a:pt x="147" y="349"/>
                  </a:cubicBezTo>
                  <a:cubicBezTo>
                    <a:pt x="146" y="349"/>
                    <a:pt x="146" y="349"/>
                    <a:pt x="146" y="349"/>
                  </a:cubicBezTo>
                  <a:cubicBezTo>
                    <a:pt x="147" y="349"/>
                    <a:pt x="147" y="349"/>
                    <a:pt x="147" y="349"/>
                  </a:cubicBezTo>
                  <a:cubicBezTo>
                    <a:pt x="147" y="349"/>
                    <a:pt x="147" y="349"/>
                    <a:pt x="147" y="349"/>
                  </a:cubicBezTo>
                  <a:cubicBezTo>
                    <a:pt x="146" y="349"/>
                    <a:pt x="146" y="349"/>
                    <a:pt x="146" y="349"/>
                  </a:cubicBezTo>
                  <a:cubicBezTo>
                    <a:pt x="147" y="349"/>
                    <a:pt x="147" y="349"/>
                    <a:pt x="147" y="349"/>
                  </a:cubicBezTo>
                  <a:cubicBezTo>
                    <a:pt x="146" y="349"/>
                    <a:pt x="146" y="349"/>
                    <a:pt x="146" y="349"/>
                  </a:cubicBezTo>
                  <a:cubicBezTo>
                    <a:pt x="147" y="349"/>
                    <a:pt x="147" y="349"/>
                    <a:pt x="147" y="349"/>
                  </a:cubicBezTo>
                  <a:cubicBezTo>
                    <a:pt x="147" y="349"/>
                    <a:pt x="147" y="349"/>
                    <a:pt x="147" y="349"/>
                  </a:cubicBezTo>
                  <a:cubicBezTo>
                    <a:pt x="146" y="349"/>
                    <a:pt x="146" y="349"/>
                    <a:pt x="146" y="349"/>
                  </a:cubicBezTo>
                  <a:cubicBezTo>
                    <a:pt x="147" y="349"/>
                    <a:pt x="147" y="349"/>
                    <a:pt x="147" y="349"/>
                  </a:cubicBezTo>
                  <a:cubicBezTo>
                    <a:pt x="146" y="349"/>
                    <a:pt x="146" y="349"/>
                    <a:pt x="146" y="349"/>
                  </a:cubicBezTo>
                  <a:cubicBezTo>
                    <a:pt x="147" y="349"/>
                    <a:pt x="147" y="349"/>
                    <a:pt x="147" y="349"/>
                  </a:cubicBezTo>
                  <a:cubicBezTo>
                    <a:pt x="147" y="349"/>
                    <a:pt x="147" y="349"/>
                    <a:pt x="147" y="349"/>
                  </a:cubicBezTo>
                  <a:cubicBezTo>
                    <a:pt x="146" y="349"/>
                    <a:pt x="146" y="349"/>
                    <a:pt x="146" y="349"/>
                  </a:cubicBezTo>
                  <a:cubicBezTo>
                    <a:pt x="147" y="349"/>
                    <a:pt x="147" y="349"/>
                    <a:pt x="147" y="349"/>
                  </a:cubicBezTo>
                  <a:cubicBezTo>
                    <a:pt x="147" y="349"/>
                    <a:pt x="147" y="349"/>
                    <a:pt x="147" y="349"/>
                  </a:cubicBezTo>
                  <a:cubicBezTo>
                    <a:pt x="146" y="349"/>
                    <a:pt x="146" y="349"/>
                    <a:pt x="146" y="349"/>
                  </a:cubicBezTo>
                  <a:cubicBezTo>
                    <a:pt x="147" y="350"/>
                    <a:pt x="147" y="350"/>
                    <a:pt x="147" y="350"/>
                  </a:cubicBezTo>
                  <a:cubicBezTo>
                    <a:pt x="150" y="347"/>
                    <a:pt x="155" y="340"/>
                    <a:pt x="160" y="332"/>
                  </a:cubicBezTo>
                  <a:cubicBezTo>
                    <a:pt x="176" y="306"/>
                    <a:pt x="196" y="258"/>
                    <a:pt x="196" y="204"/>
                  </a:cubicBezTo>
                  <a:cubicBezTo>
                    <a:pt x="196" y="203"/>
                    <a:pt x="196" y="202"/>
                    <a:pt x="196" y="201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96" y="201"/>
                    <a:pt x="196" y="201"/>
                    <a:pt x="196" y="201"/>
                  </a:cubicBezTo>
                  <a:cubicBezTo>
                    <a:pt x="196" y="201"/>
                    <a:pt x="196" y="199"/>
                    <a:pt x="196" y="196"/>
                  </a:cubicBezTo>
                  <a:cubicBezTo>
                    <a:pt x="196" y="192"/>
                    <a:pt x="196" y="187"/>
                    <a:pt x="192" y="184"/>
                  </a:cubicBezTo>
                  <a:cubicBezTo>
                    <a:pt x="191" y="184"/>
                    <a:pt x="191" y="184"/>
                    <a:pt x="191" y="184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3" y="184"/>
                    <a:pt x="194" y="183"/>
                    <a:pt x="195" y="182"/>
                  </a:cubicBezTo>
                  <a:cubicBezTo>
                    <a:pt x="197" y="176"/>
                    <a:pt x="197" y="166"/>
                    <a:pt x="198" y="156"/>
                  </a:cubicBezTo>
                  <a:cubicBezTo>
                    <a:pt x="198" y="146"/>
                    <a:pt x="198" y="135"/>
                    <a:pt x="199" y="128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199" y="128"/>
                    <a:pt x="199" y="128"/>
                    <a:pt x="199" y="128"/>
                  </a:cubicBezTo>
                  <a:cubicBezTo>
                    <a:pt x="201" y="119"/>
                    <a:pt x="202" y="111"/>
                    <a:pt x="202" y="103"/>
                  </a:cubicBezTo>
                  <a:cubicBezTo>
                    <a:pt x="202" y="92"/>
                    <a:pt x="200" y="83"/>
                    <a:pt x="195" y="77"/>
                  </a:cubicBezTo>
                  <a:cubicBezTo>
                    <a:pt x="185" y="64"/>
                    <a:pt x="179" y="51"/>
                    <a:pt x="172" y="40"/>
                  </a:cubicBezTo>
                  <a:cubicBezTo>
                    <a:pt x="166" y="28"/>
                    <a:pt x="158" y="17"/>
                    <a:pt x="147" y="9"/>
                  </a:cubicBezTo>
                  <a:cubicBezTo>
                    <a:pt x="143" y="6"/>
                    <a:pt x="138" y="4"/>
                    <a:pt x="132" y="3"/>
                  </a:cubicBezTo>
                  <a:cubicBezTo>
                    <a:pt x="127" y="2"/>
                    <a:pt x="122" y="1"/>
                    <a:pt x="118" y="0"/>
                  </a:cubicBezTo>
                  <a:cubicBezTo>
                    <a:pt x="116" y="0"/>
                    <a:pt x="114" y="0"/>
                    <a:pt x="111" y="0"/>
                  </a:cubicBezTo>
                  <a:cubicBezTo>
                    <a:pt x="102" y="0"/>
                    <a:pt x="90" y="2"/>
                    <a:pt x="80" y="2"/>
                  </a:cubicBezTo>
                  <a:cubicBezTo>
                    <a:pt x="67" y="2"/>
                    <a:pt x="54" y="10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0" y="26"/>
                    <a:pt x="40" y="33"/>
                    <a:pt x="38" y="44"/>
                  </a:cubicBezTo>
                  <a:cubicBezTo>
                    <a:pt x="36" y="54"/>
                    <a:pt x="32" y="68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12" y="112"/>
                    <a:pt x="0" y="134"/>
                    <a:pt x="0" y="205"/>
                  </a:cubicBezTo>
                  <a:cubicBezTo>
                    <a:pt x="0" y="211"/>
                    <a:pt x="0" y="217"/>
                    <a:pt x="0" y="224"/>
                  </a:cubicBezTo>
                  <a:cubicBezTo>
                    <a:pt x="2" y="283"/>
                    <a:pt x="8" y="343"/>
                    <a:pt x="22" y="390"/>
                  </a:cubicBezTo>
                  <a:cubicBezTo>
                    <a:pt x="29" y="414"/>
                    <a:pt x="38" y="434"/>
                    <a:pt x="50" y="450"/>
                  </a:cubicBezTo>
                  <a:cubicBezTo>
                    <a:pt x="62" y="466"/>
                    <a:pt x="76" y="478"/>
                    <a:pt x="92" y="483"/>
                  </a:cubicBezTo>
                  <a:cubicBezTo>
                    <a:pt x="93" y="483"/>
                    <a:pt x="93" y="483"/>
                    <a:pt x="93" y="483"/>
                  </a:cubicBezTo>
                  <a:cubicBezTo>
                    <a:pt x="107" y="479"/>
                    <a:pt x="118" y="468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0" y="449"/>
                    <a:pt x="130" y="449"/>
                    <a:pt x="130" y="449"/>
                  </a:cubicBezTo>
                  <a:cubicBezTo>
                    <a:pt x="129" y="449"/>
                    <a:pt x="129" y="449"/>
                    <a:pt x="129" y="449"/>
                  </a:cubicBezTo>
                  <a:cubicBezTo>
                    <a:pt x="130" y="449"/>
                    <a:pt x="130" y="449"/>
                    <a:pt x="130" y="449"/>
                  </a:cubicBezTo>
                  <a:cubicBezTo>
                    <a:pt x="133" y="444"/>
                    <a:pt x="134" y="439"/>
                    <a:pt x="134" y="434"/>
                  </a:cubicBezTo>
                  <a:cubicBezTo>
                    <a:pt x="134" y="420"/>
                    <a:pt x="123" y="408"/>
                    <a:pt x="116" y="403"/>
                  </a:cubicBezTo>
                  <a:cubicBezTo>
                    <a:pt x="115" y="402"/>
                    <a:pt x="115" y="402"/>
                    <a:pt x="114" y="403"/>
                  </a:cubicBezTo>
                  <a:cubicBezTo>
                    <a:pt x="114" y="403"/>
                    <a:pt x="114" y="404"/>
                    <a:pt x="115" y="404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88" name="Freeform 575"/>
            <p:cNvSpPr>
              <a:spLocks/>
            </p:cNvSpPr>
            <p:nvPr/>
          </p:nvSpPr>
          <p:spPr bwMode="auto">
            <a:xfrm>
              <a:off x="3328" y="3075"/>
              <a:ext cx="322" cy="594"/>
            </a:xfrm>
            <a:custGeom>
              <a:avLst/>
              <a:gdLst>
                <a:gd name="T0" fmla="*/ 884 w 129"/>
                <a:gd name="T1" fmla="*/ 1044 h 223"/>
                <a:gd name="T2" fmla="*/ 12 w 129"/>
                <a:gd name="T3" fmla="*/ 0 h 223"/>
                <a:gd name="T4" fmla="*/ 125 w 129"/>
                <a:gd name="T5" fmla="*/ 1249 h 223"/>
                <a:gd name="T6" fmla="*/ 155 w 129"/>
                <a:gd name="T7" fmla="*/ 3910 h 223"/>
                <a:gd name="T8" fmla="*/ 167 w 129"/>
                <a:gd name="T9" fmla="*/ 3932 h 223"/>
                <a:gd name="T10" fmla="*/ 155 w 129"/>
                <a:gd name="T11" fmla="*/ 3894 h 223"/>
                <a:gd name="T12" fmla="*/ 155 w 129"/>
                <a:gd name="T13" fmla="*/ 3932 h 223"/>
                <a:gd name="T14" fmla="*/ 499 w 129"/>
                <a:gd name="T15" fmla="*/ 4137 h 223"/>
                <a:gd name="T16" fmla="*/ 1725 w 129"/>
                <a:gd name="T17" fmla="*/ 4137 h 223"/>
                <a:gd name="T18" fmla="*/ 1994 w 129"/>
                <a:gd name="T19" fmla="*/ 3988 h 223"/>
                <a:gd name="T20" fmla="*/ 2007 w 129"/>
                <a:gd name="T21" fmla="*/ 3910 h 223"/>
                <a:gd name="T22" fmla="*/ 1994 w 129"/>
                <a:gd name="T23" fmla="*/ 3910 h 223"/>
                <a:gd name="T24" fmla="*/ 1994 w 129"/>
                <a:gd name="T25" fmla="*/ 3932 h 223"/>
                <a:gd name="T26" fmla="*/ 2007 w 129"/>
                <a:gd name="T27" fmla="*/ 3910 h 223"/>
                <a:gd name="T28" fmla="*/ 2007 w 129"/>
                <a:gd name="T29" fmla="*/ 2043 h 223"/>
                <a:gd name="T30" fmla="*/ 904 w 129"/>
                <a:gd name="T31" fmla="*/ 1044 h 223"/>
                <a:gd name="T32" fmla="*/ 884 w 129"/>
                <a:gd name="T33" fmla="*/ 1057 h 223"/>
                <a:gd name="T34" fmla="*/ 1820 w 129"/>
                <a:gd name="T35" fmla="*/ 1987 h 223"/>
                <a:gd name="T36" fmla="*/ 1994 w 129"/>
                <a:gd name="T37" fmla="*/ 2056 h 223"/>
                <a:gd name="T38" fmla="*/ 1974 w 129"/>
                <a:gd name="T39" fmla="*/ 3910 h 223"/>
                <a:gd name="T40" fmla="*/ 1994 w 129"/>
                <a:gd name="T41" fmla="*/ 3894 h 223"/>
                <a:gd name="T42" fmla="*/ 1974 w 129"/>
                <a:gd name="T43" fmla="*/ 3894 h 223"/>
                <a:gd name="T44" fmla="*/ 1974 w 129"/>
                <a:gd name="T45" fmla="*/ 3932 h 223"/>
                <a:gd name="T46" fmla="*/ 1974 w 129"/>
                <a:gd name="T47" fmla="*/ 3932 h 223"/>
                <a:gd name="T48" fmla="*/ 1662 w 129"/>
                <a:gd name="T49" fmla="*/ 4102 h 223"/>
                <a:gd name="T50" fmla="*/ 437 w 129"/>
                <a:gd name="T51" fmla="*/ 4102 h 223"/>
                <a:gd name="T52" fmla="*/ 200 w 129"/>
                <a:gd name="T53" fmla="*/ 3966 h 223"/>
                <a:gd name="T54" fmla="*/ 167 w 129"/>
                <a:gd name="T55" fmla="*/ 3932 h 223"/>
                <a:gd name="T56" fmla="*/ 187 w 129"/>
                <a:gd name="T57" fmla="*/ 3910 h 223"/>
                <a:gd name="T58" fmla="*/ 167 w 129"/>
                <a:gd name="T59" fmla="*/ 3894 h 223"/>
                <a:gd name="T60" fmla="*/ 167 w 129"/>
                <a:gd name="T61" fmla="*/ 3910 h 223"/>
                <a:gd name="T62" fmla="*/ 155 w 129"/>
                <a:gd name="T63" fmla="*/ 1454 h 223"/>
                <a:gd name="T64" fmla="*/ 30 w 129"/>
                <a:gd name="T65" fmla="*/ 21 h 223"/>
                <a:gd name="T66" fmla="*/ 12 w 129"/>
                <a:gd name="T67" fmla="*/ 21 h 223"/>
                <a:gd name="T68" fmla="*/ 884 w 129"/>
                <a:gd name="T69" fmla="*/ 1057 h 223"/>
                <a:gd name="T70" fmla="*/ 884 w 129"/>
                <a:gd name="T71" fmla="*/ 1057 h 2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9" h="223">
                  <a:moveTo>
                    <a:pt x="57" y="56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34" y="48"/>
                    <a:pt x="16" y="28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5" y="24"/>
                    <a:pt x="8" y="47"/>
                    <a:pt x="8" y="66"/>
                  </a:cubicBezTo>
                  <a:cubicBezTo>
                    <a:pt x="8" y="70"/>
                    <a:pt x="8" y="73"/>
                    <a:pt x="8" y="77"/>
                  </a:cubicBezTo>
                  <a:cubicBezTo>
                    <a:pt x="8" y="134"/>
                    <a:pt x="9" y="169"/>
                    <a:pt x="10" y="207"/>
                  </a:cubicBezTo>
                  <a:cubicBezTo>
                    <a:pt x="10" y="207"/>
                    <a:pt x="10" y="208"/>
                    <a:pt x="11" y="208"/>
                  </a:cubicBezTo>
                  <a:cubicBezTo>
                    <a:pt x="11" y="208"/>
                    <a:pt x="11" y="208"/>
                    <a:pt x="11" y="208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10" y="209"/>
                    <a:pt x="10" y="210"/>
                    <a:pt x="11" y="211"/>
                  </a:cubicBezTo>
                  <a:cubicBezTo>
                    <a:pt x="14" y="215"/>
                    <a:pt x="22" y="217"/>
                    <a:pt x="32" y="219"/>
                  </a:cubicBezTo>
                  <a:cubicBezTo>
                    <a:pt x="42" y="221"/>
                    <a:pt x="55" y="223"/>
                    <a:pt x="69" y="223"/>
                  </a:cubicBezTo>
                  <a:cubicBezTo>
                    <a:pt x="86" y="223"/>
                    <a:pt x="100" y="221"/>
                    <a:pt x="111" y="219"/>
                  </a:cubicBezTo>
                  <a:cubicBezTo>
                    <a:pt x="117" y="217"/>
                    <a:pt x="121" y="216"/>
                    <a:pt x="124" y="214"/>
                  </a:cubicBezTo>
                  <a:cubicBezTo>
                    <a:pt x="126" y="213"/>
                    <a:pt x="127" y="212"/>
                    <a:pt x="128" y="211"/>
                  </a:cubicBezTo>
                  <a:cubicBezTo>
                    <a:pt x="129" y="210"/>
                    <a:pt x="129" y="209"/>
                    <a:pt x="129" y="208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29" y="206"/>
                    <a:pt x="129" y="206"/>
                    <a:pt x="129" y="206"/>
                  </a:cubicBezTo>
                  <a:cubicBezTo>
                    <a:pt x="128" y="207"/>
                    <a:pt x="128" y="207"/>
                    <a:pt x="128" y="207"/>
                  </a:cubicBezTo>
                  <a:cubicBezTo>
                    <a:pt x="128" y="208"/>
                    <a:pt x="128" y="208"/>
                    <a:pt x="128" y="208"/>
                  </a:cubicBezTo>
                  <a:cubicBezTo>
                    <a:pt x="128" y="208"/>
                    <a:pt x="128" y="208"/>
                    <a:pt x="128" y="208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29" y="108"/>
                    <a:pt x="129" y="108"/>
                  </a:cubicBezTo>
                  <a:cubicBezTo>
                    <a:pt x="125" y="106"/>
                    <a:pt x="122" y="105"/>
                    <a:pt x="118" y="103"/>
                  </a:cubicBezTo>
                  <a:cubicBezTo>
                    <a:pt x="99" y="94"/>
                    <a:pt x="78" y="78"/>
                    <a:pt x="58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6" y="79"/>
                    <a:pt x="98" y="95"/>
                    <a:pt x="117" y="105"/>
                  </a:cubicBezTo>
                  <a:cubicBezTo>
                    <a:pt x="121" y="107"/>
                    <a:pt x="124" y="108"/>
                    <a:pt x="128" y="110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27" y="109"/>
                    <a:pt x="127" y="109"/>
                    <a:pt x="127" y="109"/>
                  </a:cubicBezTo>
                  <a:cubicBezTo>
                    <a:pt x="127" y="207"/>
                    <a:pt x="127" y="207"/>
                    <a:pt x="127" y="207"/>
                  </a:cubicBezTo>
                  <a:cubicBezTo>
                    <a:pt x="128" y="207"/>
                    <a:pt x="128" y="207"/>
                    <a:pt x="128" y="207"/>
                  </a:cubicBezTo>
                  <a:cubicBezTo>
                    <a:pt x="128" y="206"/>
                    <a:pt x="128" y="206"/>
                    <a:pt x="128" y="206"/>
                  </a:cubicBezTo>
                  <a:cubicBezTo>
                    <a:pt x="128" y="206"/>
                    <a:pt x="128" y="206"/>
                    <a:pt x="128" y="206"/>
                  </a:cubicBezTo>
                  <a:cubicBezTo>
                    <a:pt x="127" y="206"/>
                    <a:pt x="127" y="206"/>
                    <a:pt x="127" y="206"/>
                  </a:cubicBezTo>
                  <a:cubicBezTo>
                    <a:pt x="127" y="207"/>
                    <a:pt x="127" y="207"/>
                    <a:pt x="127" y="207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8" y="208"/>
                    <a:pt x="128" y="208"/>
                    <a:pt x="128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7" y="208"/>
                    <a:pt x="127" y="209"/>
                    <a:pt x="126" y="210"/>
                  </a:cubicBezTo>
                  <a:cubicBezTo>
                    <a:pt x="124" y="213"/>
                    <a:pt x="117" y="216"/>
                    <a:pt x="107" y="217"/>
                  </a:cubicBezTo>
                  <a:cubicBezTo>
                    <a:pt x="97" y="219"/>
                    <a:pt x="84" y="221"/>
                    <a:pt x="69" y="221"/>
                  </a:cubicBezTo>
                  <a:cubicBezTo>
                    <a:pt x="53" y="221"/>
                    <a:pt x="39" y="219"/>
                    <a:pt x="28" y="217"/>
                  </a:cubicBezTo>
                  <a:cubicBezTo>
                    <a:pt x="23" y="215"/>
                    <a:pt x="19" y="214"/>
                    <a:pt x="16" y="212"/>
                  </a:cubicBezTo>
                  <a:cubicBezTo>
                    <a:pt x="14" y="211"/>
                    <a:pt x="13" y="211"/>
                    <a:pt x="13" y="210"/>
                  </a:cubicBezTo>
                  <a:cubicBezTo>
                    <a:pt x="12" y="209"/>
                    <a:pt x="12" y="208"/>
                    <a:pt x="12" y="208"/>
                  </a:cubicBezTo>
                  <a:cubicBezTo>
                    <a:pt x="11" y="208"/>
                    <a:pt x="11" y="208"/>
                    <a:pt x="11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2" y="206"/>
                    <a:pt x="12" y="206"/>
                    <a:pt x="12" y="206"/>
                  </a:cubicBezTo>
                  <a:cubicBezTo>
                    <a:pt x="11" y="206"/>
                    <a:pt x="11" y="206"/>
                    <a:pt x="11" y="206"/>
                  </a:cubicBezTo>
                  <a:cubicBezTo>
                    <a:pt x="11" y="206"/>
                    <a:pt x="11" y="206"/>
                    <a:pt x="11" y="206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168"/>
                    <a:pt x="10" y="134"/>
                    <a:pt x="10" y="77"/>
                  </a:cubicBezTo>
                  <a:cubicBezTo>
                    <a:pt x="10" y="73"/>
                    <a:pt x="10" y="70"/>
                    <a:pt x="10" y="66"/>
                  </a:cubicBezTo>
                  <a:cubicBezTo>
                    <a:pt x="10" y="47"/>
                    <a:pt x="7" y="24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4" y="29"/>
                    <a:pt x="32" y="49"/>
                    <a:pt x="56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6"/>
                    <a:pt x="56" y="56"/>
                    <a:pt x="56" y="56"/>
                  </a:cubicBezTo>
                  <a:lnTo>
                    <a:pt x="57" y="56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89" name="Freeform 576"/>
            <p:cNvSpPr>
              <a:spLocks/>
            </p:cNvSpPr>
            <p:nvPr/>
          </p:nvSpPr>
          <p:spPr bwMode="auto">
            <a:xfrm>
              <a:off x="3118" y="2128"/>
              <a:ext cx="197" cy="128"/>
            </a:xfrm>
            <a:custGeom>
              <a:avLst/>
              <a:gdLst>
                <a:gd name="T0" fmla="*/ 1100 w 79"/>
                <a:gd name="T1" fmla="*/ 307 h 48"/>
                <a:gd name="T2" fmla="*/ 1120 w 79"/>
                <a:gd name="T3" fmla="*/ 320 h 48"/>
                <a:gd name="T4" fmla="*/ 1224 w 79"/>
                <a:gd name="T5" fmla="*/ 35 h 48"/>
                <a:gd name="T6" fmla="*/ 1224 w 79"/>
                <a:gd name="T7" fmla="*/ 21 h 48"/>
                <a:gd name="T8" fmla="*/ 1212 w 79"/>
                <a:gd name="T9" fmla="*/ 0 h 48"/>
                <a:gd name="T10" fmla="*/ 1057 w 79"/>
                <a:gd name="T11" fmla="*/ 0 h 48"/>
                <a:gd name="T12" fmla="*/ 496 w 79"/>
                <a:gd name="T13" fmla="*/ 21 h 48"/>
                <a:gd name="T14" fmla="*/ 137 w 79"/>
                <a:gd name="T15" fmla="*/ 35 h 48"/>
                <a:gd name="T16" fmla="*/ 75 w 79"/>
                <a:gd name="T17" fmla="*/ 77 h 48"/>
                <a:gd name="T18" fmla="*/ 0 w 79"/>
                <a:gd name="T19" fmla="*/ 456 h 48"/>
                <a:gd name="T20" fmla="*/ 42 w 79"/>
                <a:gd name="T21" fmla="*/ 717 h 48"/>
                <a:gd name="T22" fmla="*/ 199 w 79"/>
                <a:gd name="T23" fmla="*/ 875 h 48"/>
                <a:gd name="T24" fmla="*/ 496 w 79"/>
                <a:gd name="T25" fmla="*/ 909 h 48"/>
                <a:gd name="T26" fmla="*/ 915 w 79"/>
                <a:gd name="T27" fmla="*/ 909 h 48"/>
                <a:gd name="T28" fmla="*/ 933 w 79"/>
                <a:gd name="T29" fmla="*/ 909 h 48"/>
                <a:gd name="T30" fmla="*/ 1120 w 79"/>
                <a:gd name="T31" fmla="*/ 320 h 48"/>
                <a:gd name="T32" fmla="*/ 1100 w 79"/>
                <a:gd name="T33" fmla="*/ 307 h 48"/>
                <a:gd name="T34" fmla="*/ 1120 w 79"/>
                <a:gd name="T35" fmla="*/ 320 h 48"/>
                <a:gd name="T36" fmla="*/ 1100 w 79"/>
                <a:gd name="T37" fmla="*/ 307 h 48"/>
                <a:gd name="T38" fmla="*/ 1087 w 79"/>
                <a:gd name="T39" fmla="*/ 307 h 48"/>
                <a:gd name="T40" fmla="*/ 903 w 79"/>
                <a:gd name="T41" fmla="*/ 888 h 48"/>
                <a:gd name="T42" fmla="*/ 915 w 79"/>
                <a:gd name="T43" fmla="*/ 888 h 48"/>
                <a:gd name="T44" fmla="*/ 915 w 79"/>
                <a:gd name="T45" fmla="*/ 875 h 48"/>
                <a:gd name="T46" fmla="*/ 496 w 79"/>
                <a:gd name="T47" fmla="*/ 875 h 48"/>
                <a:gd name="T48" fmla="*/ 199 w 79"/>
                <a:gd name="T49" fmla="*/ 832 h 48"/>
                <a:gd name="T50" fmla="*/ 75 w 79"/>
                <a:gd name="T51" fmla="*/ 704 h 48"/>
                <a:gd name="T52" fmla="*/ 30 w 79"/>
                <a:gd name="T53" fmla="*/ 456 h 48"/>
                <a:gd name="T54" fmla="*/ 75 w 79"/>
                <a:gd name="T55" fmla="*/ 192 h 48"/>
                <a:gd name="T56" fmla="*/ 105 w 79"/>
                <a:gd name="T57" fmla="*/ 93 h 48"/>
                <a:gd name="T58" fmla="*/ 137 w 79"/>
                <a:gd name="T59" fmla="*/ 77 h 48"/>
                <a:gd name="T60" fmla="*/ 496 w 79"/>
                <a:gd name="T61" fmla="*/ 56 h 48"/>
                <a:gd name="T62" fmla="*/ 1057 w 79"/>
                <a:gd name="T63" fmla="*/ 35 h 48"/>
                <a:gd name="T64" fmla="*/ 1212 w 79"/>
                <a:gd name="T65" fmla="*/ 35 h 48"/>
                <a:gd name="T66" fmla="*/ 1212 w 79"/>
                <a:gd name="T67" fmla="*/ 21 h 48"/>
                <a:gd name="T68" fmla="*/ 1194 w 79"/>
                <a:gd name="T69" fmla="*/ 21 h 48"/>
                <a:gd name="T70" fmla="*/ 1087 w 79"/>
                <a:gd name="T71" fmla="*/ 307 h 48"/>
                <a:gd name="T72" fmla="*/ 1087 w 79"/>
                <a:gd name="T73" fmla="*/ 307 h 48"/>
                <a:gd name="T74" fmla="*/ 1100 w 79"/>
                <a:gd name="T75" fmla="*/ 307 h 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48">
                  <a:moveTo>
                    <a:pt x="71" y="16"/>
                  </a:moveTo>
                  <a:cubicBezTo>
                    <a:pt x="72" y="17"/>
                    <a:pt x="72" y="17"/>
                    <a:pt x="72" y="17"/>
                  </a:cubicBezTo>
                  <a:cubicBezTo>
                    <a:pt x="74" y="11"/>
                    <a:pt x="77" y="6"/>
                    <a:pt x="79" y="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5" y="0"/>
                    <a:pt x="72" y="0"/>
                    <a:pt x="68" y="0"/>
                  </a:cubicBezTo>
                  <a:cubicBezTo>
                    <a:pt x="57" y="0"/>
                    <a:pt x="44" y="1"/>
                    <a:pt x="32" y="1"/>
                  </a:cubicBezTo>
                  <a:cubicBezTo>
                    <a:pt x="21" y="1"/>
                    <a:pt x="12" y="1"/>
                    <a:pt x="9" y="2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2" y="8"/>
                    <a:pt x="0" y="16"/>
                    <a:pt x="0" y="24"/>
                  </a:cubicBezTo>
                  <a:cubicBezTo>
                    <a:pt x="0" y="29"/>
                    <a:pt x="1" y="34"/>
                    <a:pt x="3" y="38"/>
                  </a:cubicBezTo>
                  <a:cubicBezTo>
                    <a:pt x="5" y="42"/>
                    <a:pt x="8" y="45"/>
                    <a:pt x="13" y="46"/>
                  </a:cubicBezTo>
                  <a:cubicBezTo>
                    <a:pt x="17" y="47"/>
                    <a:pt x="24" y="47"/>
                    <a:pt x="32" y="48"/>
                  </a:cubicBezTo>
                  <a:cubicBezTo>
                    <a:pt x="41" y="48"/>
                    <a:pt x="51" y="48"/>
                    <a:pt x="59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4" y="36"/>
                    <a:pt x="68" y="26"/>
                    <a:pt x="72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6" y="26"/>
                    <a:pt x="62" y="35"/>
                    <a:pt x="58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1" y="46"/>
                    <a:pt x="41" y="46"/>
                    <a:pt x="32" y="46"/>
                  </a:cubicBezTo>
                  <a:cubicBezTo>
                    <a:pt x="24" y="45"/>
                    <a:pt x="17" y="45"/>
                    <a:pt x="13" y="44"/>
                  </a:cubicBezTo>
                  <a:cubicBezTo>
                    <a:pt x="9" y="43"/>
                    <a:pt x="7" y="41"/>
                    <a:pt x="5" y="37"/>
                  </a:cubicBezTo>
                  <a:cubicBezTo>
                    <a:pt x="3" y="33"/>
                    <a:pt x="2" y="29"/>
                    <a:pt x="2" y="24"/>
                  </a:cubicBezTo>
                  <a:cubicBezTo>
                    <a:pt x="2" y="19"/>
                    <a:pt x="3" y="14"/>
                    <a:pt x="5" y="10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2" y="3"/>
                    <a:pt x="21" y="3"/>
                    <a:pt x="32" y="3"/>
                  </a:cubicBezTo>
                  <a:cubicBezTo>
                    <a:pt x="44" y="3"/>
                    <a:pt x="57" y="2"/>
                    <a:pt x="68" y="2"/>
                  </a:cubicBezTo>
                  <a:cubicBezTo>
                    <a:pt x="72" y="2"/>
                    <a:pt x="75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5" y="6"/>
                    <a:pt x="73" y="10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lnTo>
                    <a:pt x="71" y="16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90" name="Freeform 577"/>
            <p:cNvSpPr>
              <a:spLocks/>
            </p:cNvSpPr>
            <p:nvPr/>
          </p:nvSpPr>
          <p:spPr bwMode="auto">
            <a:xfrm>
              <a:off x="3148" y="1995"/>
              <a:ext cx="207" cy="120"/>
            </a:xfrm>
            <a:custGeom>
              <a:avLst/>
              <a:gdLst>
                <a:gd name="T0" fmla="*/ 1257 w 83"/>
                <a:gd name="T1" fmla="*/ 21 h 45"/>
                <a:gd name="T2" fmla="*/ 1274 w 83"/>
                <a:gd name="T3" fmla="*/ 35 h 45"/>
                <a:gd name="T4" fmla="*/ 1274 w 83"/>
                <a:gd name="T5" fmla="*/ 35 h 45"/>
                <a:gd name="T6" fmla="*/ 1287 w 83"/>
                <a:gd name="T7" fmla="*/ 0 h 45"/>
                <a:gd name="T8" fmla="*/ 1274 w 83"/>
                <a:gd name="T9" fmla="*/ 0 h 45"/>
                <a:gd name="T10" fmla="*/ 1120 w 83"/>
                <a:gd name="T11" fmla="*/ 0 h 45"/>
                <a:gd name="T12" fmla="*/ 125 w 83"/>
                <a:gd name="T13" fmla="*/ 21 h 45"/>
                <a:gd name="T14" fmla="*/ 125 w 83"/>
                <a:gd name="T15" fmla="*/ 21 h 45"/>
                <a:gd name="T16" fmla="*/ 30 w 83"/>
                <a:gd name="T17" fmla="*/ 171 h 45"/>
                <a:gd name="T18" fmla="*/ 0 w 83"/>
                <a:gd name="T19" fmla="*/ 419 h 45"/>
                <a:gd name="T20" fmla="*/ 30 w 83"/>
                <a:gd name="T21" fmla="*/ 661 h 45"/>
                <a:gd name="T22" fmla="*/ 167 w 83"/>
                <a:gd name="T23" fmla="*/ 819 h 45"/>
                <a:gd name="T24" fmla="*/ 559 w 83"/>
                <a:gd name="T25" fmla="*/ 832 h 45"/>
                <a:gd name="T26" fmla="*/ 1070 w 83"/>
                <a:gd name="T27" fmla="*/ 853 h 45"/>
                <a:gd name="T28" fmla="*/ 1087 w 83"/>
                <a:gd name="T29" fmla="*/ 832 h 45"/>
                <a:gd name="T30" fmla="*/ 1195 w 83"/>
                <a:gd name="T31" fmla="*/ 320 h 45"/>
                <a:gd name="T32" fmla="*/ 1274 w 83"/>
                <a:gd name="T33" fmla="*/ 35 h 45"/>
                <a:gd name="T34" fmla="*/ 1257 w 83"/>
                <a:gd name="T35" fmla="*/ 21 h 45"/>
                <a:gd name="T36" fmla="*/ 1274 w 83"/>
                <a:gd name="T37" fmla="*/ 35 h 45"/>
                <a:gd name="T38" fmla="*/ 1257 w 83"/>
                <a:gd name="T39" fmla="*/ 21 h 45"/>
                <a:gd name="T40" fmla="*/ 1257 w 83"/>
                <a:gd name="T41" fmla="*/ 0 h 45"/>
                <a:gd name="T42" fmla="*/ 1162 w 83"/>
                <a:gd name="T43" fmla="*/ 307 h 45"/>
                <a:gd name="T44" fmla="*/ 1057 w 83"/>
                <a:gd name="T45" fmla="*/ 819 h 45"/>
                <a:gd name="T46" fmla="*/ 1070 w 83"/>
                <a:gd name="T47" fmla="*/ 832 h 45"/>
                <a:gd name="T48" fmla="*/ 1070 w 83"/>
                <a:gd name="T49" fmla="*/ 819 h 45"/>
                <a:gd name="T50" fmla="*/ 559 w 83"/>
                <a:gd name="T51" fmla="*/ 797 h 45"/>
                <a:gd name="T52" fmla="*/ 167 w 83"/>
                <a:gd name="T53" fmla="*/ 776 h 45"/>
                <a:gd name="T54" fmla="*/ 62 w 83"/>
                <a:gd name="T55" fmla="*/ 648 h 45"/>
                <a:gd name="T56" fmla="*/ 30 w 83"/>
                <a:gd name="T57" fmla="*/ 419 h 45"/>
                <a:gd name="T58" fmla="*/ 62 w 83"/>
                <a:gd name="T59" fmla="*/ 192 h 45"/>
                <a:gd name="T60" fmla="*/ 137 w 83"/>
                <a:gd name="T61" fmla="*/ 35 h 45"/>
                <a:gd name="T62" fmla="*/ 125 w 83"/>
                <a:gd name="T63" fmla="*/ 35 h 45"/>
                <a:gd name="T64" fmla="*/ 125 w 83"/>
                <a:gd name="T65" fmla="*/ 56 h 45"/>
                <a:gd name="T66" fmla="*/ 1120 w 83"/>
                <a:gd name="T67" fmla="*/ 35 h 45"/>
                <a:gd name="T68" fmla="*/ 1274 w 83"/>
                <a:gd name="T69" fmla="*/ 35 h 45"/>
                <a:gd name="T70" fmla="*/ 1274 w 83"/>
                <a:gd name="T71" fmla="*/ 21 h 45"/>
                <a:gd name="T72" fmla="*/ 1257 w 83"/>
                <a:gd name="T73" fmla="*/ 0 h 45"/>
                <a:gd name="T74" fmla="*/ 1257 w 83"/>
                <a:gd name="T75" fmla="*/ 0 h 45"/>
                <a:gd name="T76" fmla="*/ 1257 w 83"/>
                <a:gd name="T77" fmla="*/ 0 h 45"/>
                <a:gd name="T78" fmla="*/ 1257 w 83"/>
                <a:gd name="T79" fmla="*/ 21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3" h="45">
                  <a:moveTo>
                    <a:pt x="81" y="1"/>
                  </a:move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3" y="1"/>
                    <a:pt x="83" y="1"/>
                    <a:pt x="8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9" y="0"/>
                    <a:pt x="76" y="0"/>
                    <a:pt x="72" y="0"/>
                  </a:cubicBezTo>
                  <a:cubicBezTo>
                    <a:pt x="47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2"/>
                    <a:pt x="3" y="5"/>
                    <a:pt x="2" y="9"/>
                  </a:cubicBezTo>
                  <a:cubicBezTo>
                    <a:pt x="0" y="13"/>
                    <a:pt x="0" y="17"/>
                    <a:pt x="0" y="22"/>
                  </a:cubicBezTo>
                  <a:cubicBezTo>
                    <a:pt x="0" y="26"/>
                    <a:pt x="0" y="31"/>
                    <a:pt x="2" y="35"/>
                  </a:cubicBezTo>
                  <a:cubicBezTo>
                    <a:pt x="4" y="39"/>
                    <a:pt x="7" y="42"/>
                    <a:pt x="11" y="43"/>
                  </a:cubicBezTo>
                  <a:cubicBezTo>
                    <a:pt x="15" y="43"/>
                    <a:pt x="24" y="44"/>
                    <a:pt x="36" y="44"/>
                  </a:cubicBezTo>
                  <a:cubicBezTo>
                    <a:pt x="47" y="44"/>
                    <a:pt x="60" y="45"/>
                    <a:pt x="69" y="45"/>
                  </a:cubicBezTo>
                  <a:cubicBezTo>
                    <a:pt x="69" y="45"/>
                    <a:pt x="70" y="44"/>
                    <a:pt x="70" y="44"/>
                  </a:cubicBezTo>
                  <a:cubicBezTo>
                    <a:pt x="74" y="32"/>
                    <a:pt x="76" y="24"/>
                    <a:pt x="77" y="17"/>
                  </a:cubicBezTo>
                  <a:cubicBezTo>
                    <a:pt x="78" y="10"/>
                    <a:pt x="79" y="5"/>
                    <a:pt x="82" y="2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7" y="4"/>
                    <a:pt x="76" y="9"/>
                    <a:pt x="75" y="16"/>
                  </a:cubicBezTo>
                  <a:cubicBezTo>
                    <a:pt x="74" y="23"/>
                    <a:pt x="72" y="32"/>
                    <a:pt x="68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0" y="43"/>
                    <a:pt x="47" y="42"/>
                    <a:pt x="36" y="42"/>
                  </a:cubicBezTo>
                  <a:cubicBezTo>
                    <a:pt x="24" y="42"/>
                    <a:pt x="15" y="41"/>
                    <a:pt x="11" y="41"/>
                  </a:cubicBezTo>
                  <a:cubicBezTo>
                    <a:pt x="8" y="40"/>
                    <a:pt x="6" y="38"/>
                    <a:pt x="4" y="34"/>
                  </a:cubicBezTo>
                  <a:cubicBezTo>
                    <a:pt x="2" y="31"/>
                    <a:pt x="2" y="26"/>
                    <a:pt x="2" y="22"/>
                  </a:cubicBezTo>
                  <a:cubicBezTo>
                    <a:pt x="2" y="17"/>
                    <a:pt x="2" y="13"/>
                    <a:pt x="4" y="10"/>
                  </a:cubicBezTo>
                  <a:cubicBezTo>
                    <a:pt x="5" y="6"/>
                    <a:pt x="7" y="4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7" y="2"/>
                    <a:pt x="47" y="2"/>
                    <a:pt x="72" y="2"/>
                  </a:cubicBezTo>
                  <a:cubicBezTo>
                    <a:pt x="76" y="2"/>
                    <a:pt x="79" y="2"/>
                    <a:pt x="82" y="2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91" name="Freeform 578"/>
            <p:cNvSpPr>
              <a:spLocks noEditPoints="1"/>
            </p:cNvSpPr>
            <p:nvPr/>
          </p:nvSpPr>
          <p:spPr bwMode="auto">
            <a:xfrm>
              <a:off x="4570" y="1877"/>
              <a:ext cx="218" cy="278"/>
            </a:xfrm>
            <a:custGeom>
              <a:avLst/>
              <a:gdLst>
                <a:gd name="T0" fmla="*/ 867 w 87"/>
                <a:gd name="T1" fmla="*/ 1451 h 104"/>
                <a:gd name="T2" fmla="*/ 1055 w 87"/>
                <a:gd name="T3" fmla="*/ 1986 h 104"/>
                <a:gd name="T4" fmla="*/ 1288 w 87"/>
                <a:gd name="T5" fmla="*/ 1679 h 104"/>
                <a:gd name="T6" fmla="*/ 1305 w 87"/>
                <a:gd name="T7" fmla="*/ 1128 h 104"/>
                <a:gd name="T8" fmla="*/ 1085 w 87"/>
                <a:gd name="T9" fmla="*/ 957 h 104"/>
                <a:gd name="T10" fmla="*/ 692 w 87"/>
                <a:gd name="T11" fmla="*/ 1072 h 104"/>
                <a:gd name="T12" fmla="*/ 867 w 87"/>
                <a:gd name="T13" fmla="*/ 1451 h 104"/>
                <a:gd name="T14" fmla="*/ 897 w 87"/>
                <a:gd name="T15" fmla="*/ 1430 h 104"/>
                <a:gd name="T16" fmla="*/ 709 w 87"/>
                <a:gd name="T17" fmla="*/ 1085 h 104"/>
                <a:gd name="T18" fmla="*/ 1085 w 87"/>
                <a:gd name="T19" fmla="*/ 994 h 104"/>
                <a:gd name="T20" fmla="*/ 1275 w 87"/>
                <a:gd name="T21" fmla="*/ 1144 h 104"/>
                <a:gd name="T22" fmla="*/ 1255 w 87"/>
                <a:gd name="T23" fmla="*/ 1644 h 104"/>
                <a:gd name="T24" fmla="*/ 1055 w 87"/>
                <a:gd name="T25" fmla="*/ 1965 h 104"/>
                <a:gd name="T26" fmla="*/ 897 w 87"/>
                <a:gd name="T27" fmla="*/ 1430 h 104"/>
                <a:gd name="T28" fmla="*/ 629 w 87"/>
                <a:gd name="T29" fmla="*/ 914 h 104"/>
                <a:gd name="T30" fmla="*/ 992 w 87"/>
                <a:gd name="T31" fmla="*/ 671 h 104"/>
                <a:gd name="T32" fmla="*/ 1067 w 87"/>
                <a:gd name="T33" fmla="*/ 422 h 104"/>
                <a:gd name="T34" fmla="*/ 880 w 87"/>
                <a:gd name="T35" fmla="*/ 0 h 104"/>
                <a:gd name="T36" fmla="*/ 0 w 87"/>
                <a:gd name="T37" fmla="*/ 307 h 104"/>
                <a:gd name="T38" fmla="*/ 20 w 87"/>
                <a:gd name="T39" fmla="*/ 321 h 104"/>
                <a:gd name="T40" fmla="*/ 83 w 87"/>
                <a:gd name="T41" fmla="*/ 286 h 104"/>
                <a:gd name="T42" fmla="*/ 333 w 87"/>
                <a:gd name="T43" fmla="*/ 535 h 104"/>
                <a:gd name="T44" fmla="*/ 616 w 87"/>
                <a:gd name="T45" fmla="*/ 936 h 104"/>
                <a:gd name="T46" fmla="*/ 629 w 87"/>
                <a:gd name="T47" fmla="*/ 914 h 104"/>
                <a:gd name="T48" fmla="*/ 363 w 87"/>
                <a:gd name="T49" fmla="*/ 500 h 104"/>
                <a:gd name="T50" fmla="*/ 83 w 87"/>
                <a:gd name="T51" fmla="*/ 265 h 104"/>
                <a:gd name="T52" fmla="*/ 20 w 87"/>
                <a:gd name="T53" fmla="*/ 307 h 104"/>
                <a:gd name="T54" fmla="*/ 566 w 87"/>
                <a:gd name="T55" fmla="*/ 94 h 104"/>
                <a:gd name="T56" fmla="*/ 867 w 87"/>
                <a:gd name="T57" fmla="*/ 35 h 104"/>
                <a:gd name="T58" fmla="*/ 867 w 87"/>
                <a:gd name="T59" fmla="*/ 35 h 104"/>
                <a:gd name="T60" fmla="*/ 1035 w 87"/>
                <a:gd name="T61" fmla="*/ 422 h 104"/>
                <a:gd name="T62" fmla="*/ 992 w 87"/>
                <a:gd name="T63" fmla="*/ 650 h 104"/>
                <a:gd name="T64" fmla="*/ 616 w 87"/>
                <a:gd name="T65" fmla="*/ 914 h 104"/>
                <a:gd name="T66" fmla="*/ 629 w 87"/>
                <a:gd name="T67" fmla="*/ 914 h 1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7" h="104">
                  <a:moveTo>
                    <a:pt x="56" y="76"/>
                  </a:moveTo>
                  <a:cubicBezTo>
                    <a:pt x="55" y="76"/>
                    <a:pt x="55" y="76"/>
                    <a:pt x="55" y="76"/>
                  </a:cubicBezTo>
                  <a:cubicBezTo>
                    <a:pt x="60" y="85"/>
                    <a:pt x="64" y="94"/>
                    <a:pt x="66" y="103"/>
                  </a:cubicBezTo>
                  <a:cubicBezTo>
                    <a:pt x="66" y="103"/>
                    <a:pt x="67" y="104"/>
                    <a:pt x="67" y="104"/>
                  </a:cubicBezTo>
                  <a:cubicBezTo>
                    <a:pt x="67" y="104"/>
                    <a:pt x="68" y="104"/>
                    <a:pt x="68" y="103"/>
                  </a:cubicBezTo>
                  <a:cubicBezTo>
                    <a:pt x="72" y="96"/>
                    <a:pt x="77" y="90"/>
                    <a:pt x="82" y="88"/>
                  </a:cubicBezTo>
                  <a:cubicBezTo>
                    <a:pt x="86" y="85"/>
                    <a:pt x="87" y="80"/>
                    <a:pt x="87" y="75"/>
                  </a:cubicBezTo>
                  <a:cubicBezTo>
                    <a:pt x="87" y="70"/>
                    <a:pt x="86" y="64"/>
                    <a:pt x="83" y="59"/>
                  </a:cubicBezTo>
                  <a:cubicBezTo>
                    <a:pt x="80" y="54"/>
                    <a:pt x="76" y="50"/>
                    <a:pt x="71" y="50"/>
                  </a:cubicBezTo>
                  <a:cubicBezTo>
                    <a:pt x="70" y="50"/>
                    <a:pt x="70" y="50"/>
                    <a:pt x="69" y="50"/>
                  </a:cubicBezTo>
                  <a:cubicBezTo>
                    <a:pt x="63" y="50"/>
                    <a:pt x="57" y="51"/>
                    <a:pt x="45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8" y="63"/>
                    <a:pt x="52" y="70"/>
                    <a:pt x="55" y="76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4" y="69"/>
                    <a:pt x="50" y="62"/>
                    <a:pt x="46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58" y="53"/>
                    <a:pt x="63" y="52"/>
                    <a:pt x="69" y="52"/>
                  </a:cubicBezTo>
                  <a:cubicBezTo>
                    <a:pt x="69" y="52"/>
                    <a:pt x="70" y="52"/>
                    <a:pt x="71" y="52"/>
                  </a:cubicBezTo>
                  <a:cubicBezTo>
                    <a:pt x="75" y="52"/>
                    <a:pt x="78" y="55"/>
                    <a:pt x="81" y="60"/>
                  </a:cubicBezTo>
                  <a:cubicBezTo>
                    <a:pt x="84" y="64"/>
                    <a:pt x="85" y="70"/>
                    <a:pt x="85" y="75"/>
                  </a:cubicBezTo>
                  <a:cubicBezTo>
                    <a:pt x="85" y="80"/>
                    <a:pt x="84" y="84"/>
                    <a:pt x="80" y="86"/>
                  </a:cubicBezTo>
                  <a:cubicBezTo>
                    <a:pt x="76" y="89"/>
                    <a:pt x="70" y="95"/>
                    <a:pt x="66" y="102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6" y="93"/>
                    <a:pt x="62" y="84"/>
                    <a:pt x="57" y="75"/>
                  </a:cubicBezTo>
                  <a:lnTo>
                    <a:pt x="56" y="76"/>
                  </a:lnTo>
                  <a:close/>
                  <a:moveTo>
                    <a:pt x="40" y="48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45" y="45"/>
                    <a:pt x="53" y="41"/>
                    <a:pt x="63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6" y="32"/>
                    <a:pt x="68" y="27"/>
                    <a:pt x="68" y="22"/>
                  </a:cubicBezTo>
                  <a:cubicBezTo>
                    <a:pt x="68" y="18"/>
                    <a:pt x="67" y="13"/>
                    <a:pt x="65" y="10"/>
                  </a:cubicBezTo>
                  <a:cubicBezTo>
                    <a:pt x="63" y="6"/>
                    <a:pt x="60" y="2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20" y="2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0" y="18"/>
                    <a:pt x="16" y="22"/>
                    <a:pt x="21" y="28"/>
                  </a:cubicBezTo>
                  <a:cubicBezTo>
                    <a:pt x="27" y="33"/>
                    <a:pt x="33" y="41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5" y="40"/>
                    <a:pt x="29" y="32"/>
                    <a:pt x="23" y="26"/>
                  </a:cubicBezTo>
                  <a:cubicBezTo>
                    <a:pt x="17" y="20"/>
                    <a:pt x="11" y="16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1" y="11"/>
                    <a:pt x="25" y="7"/>
                    <a:pt x="36" y="5"/>
                  </a:cubicBezTo>
                  <a:cubicBezTo>
                    <a:pt x="41" y="4"/>
                    <a:pt x="46" y="3"/>
                    <a:pt x="50" y="3"/>
                  </a:cubicBezTo>
                  <a:cubicBezTo>
                    <a:pt x="53" y="2"/>
                    <a:pt x="55" y="2"/>
                    <a:pt x="55" y="2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9" y="4"/>
                    <a:pt x="61" y="7"/>
                    <a:pt x="63" y="10"/>
                  </a:cubicBezTo>
                  <a:cubicBezTo>
                    <a:pt x="65" y="14"/>
                    <a:pt x="66" y="18"/>
                    <a:pt x="66" y="22"/>
                  </a:cubicBezTo>
                  <a:cubicBezTo>
                    <a:pt x="66" y="27"/>
                    <a:pt x="64" y="32"/>
                    <a:pt x="62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52" y="39"/>
                    <a:pt x="44" y="44"/>
                    <a:pt x="39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92" name="Freeform 579"/>
            <p:cNvSpPr>
              <a:spLocks/>
            </p:cNvSpPr>
            <p:nvPr/>
          </p:nvSpPr>
          <p:spPr bwMode="auto">
            <a:xfrm>
              <a:off x="3885" y="1512"/>
              <a:ext cx="783" cy="795"/>
            </a:xfrm>
            <a:custGeom>
              <a:avLst/>
              <a:gdLst>
                <a:gd name="T0" fmla="*/ 1689 w 313"/>
                <a:gd name="T1" fmla="*/ 5087 h 298"/>
                <a:gd name="T2" fmla="*/ 1784 w 313"/>
                <a:gd name="T3" fmla="*/ 4597 h 298"/>
                <a:gd name="T4" fmla="*/ 2054 w 313"/>
                <a:gd name="T5" fmla="*/ 3473 h 298"/>
                <a:gd name="T6" fmla="*/ 2116 w 313"/>
                <a:gd name="T7" fmla="*/ 3268 h 298"/>
                <a:gd name="T8" fmla="*/ 2179 w 313"/>
                <a:gd name="T9" fmla="*/ 3073 h 298"/>
                <a:gd name="T10" fmla="*/ 2221 w 313"/>
                <a:gd name="T11" fmla="*/ 2945 h 298"/>
                <a:gd name="T12" fmla="*/ 2304 w 313"/>
                <a:gd name="T13" fmla="*/ 2791 h 298"/>
                <a:gd name="T14" fmla="*/ 2367 w 313"/>
                <a:gd name="T15" fmla="*/ 2641 h 298"/>
                <a:gd name="T16" fmla="*/ 2442 w 313"/>
                <a:gd name="T17" fmla="*/ 2526 h 298"/>
                <a:gd name="T18" fmla="*/ 2504 w 313"/>
                <a:gd name="T19" fmla="*/ 2428 h 298"/>
                <a:gd name="T20" fmla="*/ 2584 w 313"/>
                <a:gd name="T21" fmla="*/ 2313 h 298"/>
                <a:gd name="T22" fmla="*/ 2584 w 313"/>
                <a:gd name="T23" fmla="*/ 2313 h 298"/>
                <a:gd name="T24" fmla="*/ 4663 w 313"/>
                <a:gd name="T25" fmla="*/ 1899 h 298"/>
                <a:gd name="T26" fmla="*/ 4818 w 313"/>
                <a:gd name="T27" fmla="*/ 1233 h 298"/>
                <a:gd name="T28" fmla="*/ 3943 w 313"/>
                <a:gd name="T29" fmla="*/ 1046 h 298"/>
                <a:gd name="T30" fmla="*/ 4726 w 313"/>
                <a:gd name="T31" fmla="*/ 947 h 298"/>
                <a:gd name="T32" fmla="*/ 4756 w 313"/>
                <a:gd name="T33" fmla="*/ 93 h 298"/>
                <a:gd name="T34" fmla="*/ 1438 w 313"/>
                <a:gd name="T35" fmla="*/ 93 h 298"/>
                <a:gd name="T36" fmla="*/ 1408 w 313"/>
                <a:gd name="T37" fmla="*/ 136 h 298"/>
                <a:gd name="T38" fmla="*/ 1396 w 313"/>
                <a:gd name="T39" fmla="*/ 93 h 298"/>
                <a:gd name="T40" fmla="*/ 896 w 313"/>
                <a:gd name="T41" fmla="*/ 0 h 298"/>
                <a:gd name="T42" fmla="*/ 488 w 313"/>
                <a:gd name="T43" fmla="*/ 1971 h 298"/>
                <a:gd name="T44" fmla="*/ 595 w 313"/>
                <a:gd name="T45" fmla="*/ 2198 h 298"/>
                <a:gd name="T46" fmla="*/ 595 w 313"/>
                <a:gd name="T47" fmla="*/ 2428 h 298"/>
                <a:gd name="T48" fmla="*/ 363 w 313"/>
                <a:gd name="T49" fmla="*/ 3175 h 298"/>
                <a:gd name="T50" fmla="*/ 50 w 313"/>
                <a:gd name="T51" fmla="*/ 5637 h 298"/>
                <a:gd name="T52" fmla="*/ 595 w 313"/>
                <a:gd name="T53" fmla="*/ 2428 h 298"/>
                <a:gd name="T54" fmla="*/ 613 w 313"/>
                <a:gd name="T55" fmla="*/ 2428 h 298"/>
                <a:gd name="T56" fmla="*/ 625 w 313"/>
                <a:gd name="T57" fmla="*/ 2198 h 298"/>
                <a:gd name="T58" fmla="*/ 500 w 313"/>
                <a:gd name="T59" fmla="*/ 1958 h 298"/>
                <a:gd name="T60" fmla="*/ 876 w 313"/>
                <a:gd name="T61" fmla="*/ 21 h 298"/>
                <a:gd name="T62" fmla="*/ 1396 w 313"/>
                <a:gd name="T63" fmla="*/ 136 h 298"/>
                <a:gd name="T64" fmla="*/ 1396 w 313"/>
                <a:gd name="T65" fmla="*/ 136 h 298"/>
                <a:gd name="T66" fmla="*/ 1396 w 313"/>
                <a:gd name="T67" fmla="*/ 136 h 298"/>
                <a:gd name="T68" fmla="*/ 1396 w 313"/>
                <a:gd name="T69" fmla="*/ 136 h 298"/>
                <a:gd name="T70" fmla="*/ 1426 w 313"/>
                <a:gd name="T71" fmla="*/ 136 h 298"/>
                <a:gd name="T72" fmla="*/ 2084 w 313"/>
                <a:gd name="T73" fmla="*/ 93 h 298"/>
                <a:gd name="T74" fmla="*/ 4743 w 313"/>
                <a:gd name="T75" fmla="*/ 136 h 298"/>
                <a:gd name="T76" fmla="*/ 4713 w 313"/>
                <a:gd name="T77" fmla="*/ 910 h 298"/>
                <a:gd name="T78" fmla="*/ 3930 w 313"/>
                <a:gd name="T79" fmla="*/ 1046 h 298"/>
                <a:gd name="T80" fmla="*/ 4713 w 313"/>
                <a:gd name="T81" fmla="*/ 1160 h 298"/>
                <a:gd name="T82" fmla="*/ 4788 w 313"/>
                <a:gd name="T83" fmla="*/ 1254 h 298"/>
                <a:gd name="T84" fmla="*/ 4663 w 313"/>
                <a:gd name="T85" fmla="*/ 1878 h 298"/>
                <a:gd name="T86" fmla="*/ 2567 w 313"/>
                <a:gd name="T87" fmla="*/ 2278 h 298"/>
                <a:gd name="T88" fmla="*/ 2567 w 313"/>
                <a:gd name="T89" fmla="*/ 2278 h 298"/>
                <a:gd name="T90" fmla="*/ 2504 w 313"/>
                <a:gd name="T91" fmla="*/ 2369 h 298"/>
                <a:gd name="T92" fmla="*/ 2429 w 313"/>
                <a:gd name="T93" fmla="*/ 2484 h 298"/>
                <a:gd name="T94" fmla="*/ 2379 w 313"/>
                <a:gd name="T95" fmla="*/ 2561 h 298"/>
                <a:gd name="T96" fmla="*/ 2304 w 313"/>
                <a:gd name="T97" fmla="*/ 2697 h 298"/>
                <a:gd name="T98" fmla="*/ 2241 w 313"/>
                <a:gd name="T99" fmla="*/ 2847 h 298"/>
                <a:gd name="T100" fmla="*/ 2191 w 313"/>
                <a:gd name="T101" fmla="*/ 2924 h 298"/>
                <a:gd name="T102" fmla="*/ 2129 w 313"/>
                <a:gd name="T103" fmla="*/ 3116 h 298"/>
                <a:gd name="T104" fmla="*/ 2066 w 313"/>
                <a:gd name="T105" fmla="*/ 3303 h 298"/>
                <a:gd name="T106" fmla="*/ 1991 w 313"/>
                <a:gd name="T107" fmla="*/ 3572 h 298"/>
                <a:gd name="T108" fmla="*/ 1771 w 313"/>
                <a:gd name="T109" fmla="*/ 4597 h 298"/>
                <a:gd name="T110" fmla="*/ 1676 w 313"/>
                <a:gd name="T111" fmla="*/ 4954 h 298"/>
                <a:gd name="T112" fmla="*/ 1689 w 313"/>
                <a:gd name="T113" fmla="*/ 5168 h 298"/>
                <a:gd name="T114" fmla="*/ 1784 w 313"/>
                <a:gd name="T115" fmla="*/ 5509 h 2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13" h="298">
                  <a:moveTo>
                    <a:pt x="114" y="290"/>
                  </a:moveTo>
                  <a:cubicBezTo>
                    <a:pt x="111" y="284"/>
                    <a:pt x="109" y="278"/>
                    <a:pt x="109" y="272"/>
                  </a:cubicBezTo>
                  <a:cubicBezTo>
                    <a:pt x="109" y="272"/>
                    <a:pt x="109" y="272"/>
                    <a:pt x="109" y="272"/>
                  </a:cubicBezTo>
                  <a:cubicBezTo>
                    <a:pt x="108" y="270"/>
                    <a:pt x="108" y="269"/>
                    <a:pt x="108" y="268"/>
                  </a:cubicBezTo>
                  <a:cubicBezTo>
                    <a:pt x="108" y="267"/>
                    <a:pt x="108" y="266"/>
                    <a:pt x="108" y="265"/>
                  </a:cubicBezTo>
                  <a:cubicBezTo>
                    <a:pt x="109" y="264"/>
                    <a:pt x="109" y="263"/>
                    <a:pt x="109" y="262"/>
                  </a:cubicBezTo>
                  <a:cubicBezTo>
                    <a:pt x="109" y="262"/>
                    <a:pt x="109" y="262"/>
                    <a:pt x="109" y="262"/>
                  </a:cubicBezTo>
                  <a:cubicBezTo>
                    <a:pt x="110" y="256"/>
                    <a:pt x="112" y="250"/>
                    <a:pt x="114" y="242"/>
                  </a:cubicBezTo>
                  <a:cubicBezTo>
                    <a:pt x="114" y="242"/>
                    <a:pt x="114" y="242"/>
                    <a:pt x="114" y="242"/>
                  </a:cubicBezTo>
                  <a:cubicBezTo>
                    <a:pt x="117" y="223"/>
                    <a:pt x="123" y="207"/>
                    <a:pt x="129" y="188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30" y="186"/>
                    <a:pt x="130" y="184"/>
                    <a:pt x="131" y="183"/>
                  </a:cubicBezTo>
                  <a:cubicBezTo>
                    <a:pt x="131" y="182"/>
                    <a:pt x="132" y="181"/>
                    <a:pt x="132" y="181"/>
                  </a:cubicBezTo>
                  <a:cubicBezTo>
                    <a:pt x="132" y="179"/>
                    <a:pt x="133" y="178"/>
                    <a:pt x="133" y="177"/>
                  </a:cubicBezTo>
                  <a:cubicBezTo>
                    <a:pt x="133" y="176"/>
                    <a:pt x="134" y="176"/>
                    <a:pt x="134" y="175"/>
                  </a:cubicBezTo>
                  <a:cubicBezTo>
                    <a:pt x="134" y="174"/>
                    <a:pt x="135" y="173"/>
                    <a:pt x="135" y="172"/>
                  </a:cubicBezTo>
                  <a:cubicBezTo>
                    <a:pt x="135" y="171"/>
                    <a:pt x="135" y="170"/>
                    <a:pt x="136" y="170"/>
                  </a:cubicBezTo>
                  <a:cubicBezTo>
                    <a:pt x="136" y="169"/>
                    <a:pt x="137" y="168"/>
                    <a:pt x="137" y="167"/>
                  </a:cubicBezTo>
                  <a:cubicBezTo>
                    <a:pt x="137" y="166"/>
                    <a:pt x="138" y="165"/>
                    <a:pt x="138" y="165"/>
                  </a:cubicBezTo>
                  <a:cubicBezTo>
                    <a:pt x="138" y="164"/>
                    <a:pt x="139" y="163"/>
                    <a:pt x="139" y="162"/>
                  </a:cubicBezTo>
                  <a:cubicBezTo>
                    <a:pt x="139" y="161"/>
                    <a:pt x="140" y="161"/>
                    <a:pt x="140" y="160"/>
                  </a:cubicBezTo>
                  <a:cubicBezTo>
                    <a:pt x="140" y="159"/>
                    <a:pt x="141" y="158"/>
                    <a:pt x="141" y="157"/>
                  </a:cubicBezTo>
                  <a:cubicBezTo>
                    <a:pt x="141" y="157"/>
                    <a:pt x="142" y="156"/>
                    <a:pt x="142" y="155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43" y="155"/>
                    <a:pt x="143" y="154"/>
                    <a:pt x="143" y="153"/>
                  </a:cubicBezTo>
                  <a:cubicBezTo>
                    <a:pt x="144" y="152"/>
                    <a:pt x="144" y="152"/>
                    <a:pt x="144" y="151"/>
                  </a:cubicBezTo>
                  <a:cubicBezTo>
                    <a:pt x="145" y="150"/>
                    <a:pt x="145" y="150"/>
                    <a:pt x="146" y="149"/>
                  </a:cubicBezTo>
                  <a:cubicBezTo>
                    <a:pt x="146" y="148"/>
                    <a:pt x="146" y="148"/>
                    <a:pt x="147" y="147"/>
                  </a:cubicBezTo>
                  <a:cubicBezTo>
                    <a:pt x="147" y="146"/>
                    <a:pt x="147" y="146"/>
                    <a:pt x="148" y="145"/>
                  </a:cubicBezTo>
                  <a:cubicBezTo>
                    <a:pt x="148" y="144"/>
                    <a:pt x="149" y="144"/>
                    <a:pt x="149" y="143"/>
                  </a:cubicBezTo>
                  <a:cubicBezTo>
                    <a:pt x="149" y="142"/>
                    <a:pt x="150" y="142"/>
                    <a:pt x="150" y="141"/>
                  </a:cubicBezTo>
                  <a:cubicBezTo>
                    <a:pt x="151" y="141"/>
                    <a:pt x="151" y="140"/>
                    <a:pt x="151" y="139"/>
                  </a:cubicBezTo>
                  <a:cubicBezTo>
                    <a:pt x="152" y="139"/>
                    <a:pt x="152" y="138"/>
                    <a:pt x="153" y="137"/>
                  </a:cubicBezTo>
                  <a:cubicBezTo>
                    <a:pt x="153" y="137"/>
                    <a:pt x="153" y="136"/>
                    <a:pt x="154" y="136"/>
                  </a:cubicBezTo>
                  <a:cubicBezTo>
                    <a:pt x="154" y="135"/>
                    <a:pt x="155" y="135"/>
                    <a:pt x="155" y="134"/>
                  </a:cubicBezTo>
                  <a:cubicBezTo>
                    <a:pt x="155" y="134"/>
                    <a:pt x="156" y="133"/>
                    <a:pt x="156" y="133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7" y="132"/>
                    <a:pt x="157" y="131"/>
                    <a:pt x="157" y="131"/>
                  </a:cubicBezTo>
                  <a:cubicBezTo>
                    <a:pt x="158" y="130"/>
                    <a:pt x="158" y="130"/>
                    <a:pt x="159" y="130"/>
                  </a:cubicBezTo>
                  <a:cubicBezTo>
                    <a:pt x="159" y="129"/>
                    <a:pt x="160" y="128"/>
                    <a:pt x="160" y="128"/>
                  </a:cubicBezTo>
                  <a:cubicBezTo>
                    <a:pt x="160" y="127"/>
                    <a:pt x="161" y="127"/>
                    <a:pt x="161" y="127"/>
                  </a:cubicBezTo>
                  <a:cubicBezTo>
                    <a:pt x="162" y="126"/>
                    <a:pt x="162" y="126"/>
                    <a:pt x="163" y="125"/>
                  </a:cubicBezTo>
                  <a:cubicBezTo>
                    <a:pt x="163" y="125"/>
                    <a:pt x="163" y="124"/>
                    <a:pt x="164" y="124"/>
                  </a:cubicBezTo>
                  <a:cubicBezTo>
                    <a:pt x="164" y="123"/>
                    <a:pt x="165" y="123"/>
                    <a:pt x="165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87" y="102"/>
                    <a:pt x="211" y="97"/>
                    <a:pt x="235" y="97"/>
                  </a:cubicBezTo>
                  <a:cubicBezTo>
                    <a:pt x="255" y="97"/>
                    <a:pt x="275" y="100"/>
                    <a:pt x="292" y="100"/>
                  </a:cubicBezTo>
                  <a:cubicBezTo>
                    <a:pt x="294" y="100"/>
                    <a:pt x="296" y="100"/>
                    <a:pt x="298" y="100"/>
                  </a:cubicBezTo>
                  <a:cubicBezTo>
                    <a:pt x="298" y="100"/>
                    <a:pt x="298" y="100"/>
                    <a:pt x="298" y="100"/>
                  </a:cubicBezTo>
                  <a:cubicBezTo>
                    <a:pt x="302" y="99"/>
                    <a:pt x="305" y="95"/>
                    <a:pt x="307" y="91"/>
                  </a:cubicBezTo>
                  <a:cubicBezTo>
                    <a:pt x="309" y="87"/>
                    <a:pt x="310" y="81"/>
                    <a:pt x="310" y="76"/>
                  </a:cubicBezTo>
                  <a:cubicBezTo>
                    <a:pt x="310" y="72"/>
                    <a:pt x="309" y="68"/>
                    <a:pt x="308" y="65"/>
                  </a:cubicBezTo>
                  <a:cubicBezTo>
                    <a:pt x="307" y="62"/>
                    <a:pt x="305" y="60"/>
                    <a:pt x="302" y="59"/>
                  </a:cubicBezTo>
                  <a:cubicBezTo>
                    <a:pt x="302" y="59"/>
                    <a:pt x="302" y="59"/>
                    <a:pt x="302" y="59"/>
                  </a:cubicBezTo>
                  <a:cubicBezTo>
                    <a:pt x="302" y="59"/>
                    <a:pt x="291" y="56"/>
                    <a:pt x="252" y="54"/>
                  </a:cubicBezTo>
                  <a:cubicBezTo>
                    <a:pt x="252" y="55"/>
                    <a:pt x="252" y="55"/>
                    <a:pt x="252" y="55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2" y="56"/>
                    <a:pt x="254" y="56"/>
                    <a:pt x="257" y="56"/>
                  </a:cubicBezTo>
                  <a:cubicBezTo>
                    <a:pt x="265" y="54"/>
                    <a:pt x="285" y="51"/>
                    <a:pt x="302" y="50"/>
                  </a:cubicBezTo>
                  <a:cubicBezTo>
                    <a:pt x="302" y="50"/>
                    <a:pt x="302" y="50"/>
                    <a:pt x="302" y="50"/>
                  </a:cubicBezTo>
                  <a:cubicBezTo>
                    <a:pt x="306" y="50"/>
                    <a:pt x="308" y="46"/>
                    <a:pt x="310" y="42"/>
                  </a:cubicBezTo>
                  <a:cubicBezTo>
                    <a:pt x="312" y="38"/>
                    <a:pt x="313" y="32"/>
                    <a:pt x="313" y="27"/>
                  </a:cubicBezTo>
                  <a:cubicBezTo>
                    <a:pt x="313" y="22"/>
                    <a:pt x="312" y="17"/>
                    <a:pt x="311" y="13"/>
                  </a:cubicBezTo>
                  <a:cubicBezTo>
                    <a:pt x="309" y="9"/>
                    <a:pt x="307" y="6"/>
                    <a:pt x="304" y="5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268" y="5"/>
                    <a:pt x="219" y="2"/>
                    <a:pt x="176" y="2"/>
                  </a:cubicBezTo>
                  <a:cubicBezTo>
                    <a:pt x="161" y="2"/>
                    <a:pt x="146" y="2"/>
                    <a:pt x="133" y="3"/>
                  </a:cubicBezTo>
                  <a:cubicBezTo>
                    <a:pt x="116" y="4"/>
                    <a:pt x="103" y="5"/>
                    <a:pt x="92" y="5"/>
                  </a:cubicBezTo>
                  <a:cubicBezTo>
                    <a:pt x="91" y="5"/>
                    <a:pt x="91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6"/>
                    <a:pt x="91" y="6"/>
                    <a:pt x="90" y="6"/>
                  </a:cubicBezTo>
                  <a:cubicBezTo>
                    <a:pt x="90" y="5"/>
                    <a:pt x="90" y="5"/>
                    <a:pt x="89" y="5"/>
                  </a:cubicBezTo>
                  <a:cubicBezTo>
                    <a:pt x="75" y="5"/>
                    <a:pt x="65" y="3"/>
                    <a:pt x="57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1" y="7"/>
                    <a:pt x="26" y="26"/>
                    <a:pt x="26" y="64"/>
                  </a:cubicBezTo>
                  <a:cubicBezTo>
                    <a:pt x="26" y="75"/>
                    <a:pt x="27" y="88"/>
                    <a:pt x="31" y="103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6" y="107"/>
                    <a:pt x="38" y="110"/>
                    <a:pt x="38" y="116"/>
                  </a:cubicBezTo>
                  <a:cubicBezTo>
                    <a:pt x="38" y="119"/>
                    <a:pt x="38" y="123"/>
                    <a:pt x="37" y="127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7" y="127"/>
                    <a:pt x="37" y="127"/>
                    <a:pt x="37" y="128"/>
                  </a:cubicBezTo>
                  <a:cubicBezTo>
                    <a:pt x="35" y="137"/>
                    <a:pt x="30" y="149"/>
                    <a:pt x="23" y="167"/>
                  </a:cubicBezTo>
                  <a:cubicBezTo>
                    <a:pt x="7" y="206"/>
                    <a:pt x="0" y="249"/>
                    <a:pt x="0" y="286"/>
                  </a:cubicBezTo>
                  <a:cubicBezTo>
                    <a:pt x="0" y="289"/>
                    <a:pt x="1" y="293"/>
                    <a:pt x="1" y="297"/>
                  </a:cubicBezTo>
                  <a:cubicBezTo>
                    <a:pt x="1" y="297"/>
                    <a:pt x="1" y="298"/>
                    <a:pt x="2" y="298"/>
                  </a:cubicBezTo>
                  <a:cubicBezTo>
                    <a:pt x="2" y="298"/>
                    <a:pt x="3" y="297"/>
                    <a:pt x="3" y="297"/>
                  </a:cubicBezTo>
                  <a:cubicBezTo>
                    <a:pt x="3" y="293"/>
                    <a:pt x="2" y="289"/>
                    <a:pt x="2" y="286"/>
                  </a:cubicBezTo>
                  <a:cubicBezTo>
                    <a:pt x="2" y="249"/>
                    <a:pt x="9" y="206"/>
                    <a:pt x="25" y="167"/>
                  </a:cubicBezTo>
                  <a:cubicBezTo>
                    <a:pt x="32" y="150"/>
                    <a:pt x="37" y="137"/>
                    <a:pt x="39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40" y="123"/>
                    <a:pt x="40" y="120"/>
                    <a:pt x="40" y="116"/>
                  </a:cubicBezTo>
                  <a:cubicBezTo>
                    <a:pt x="40" y="110"/>
                    <a:pt x="38" y="105"/>
                    <a:pt x="34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29" y="88"/>
                    <a:pt x="28" y="75"/>
                    <a:pt x="28" y="64"/>
                  </a:cubicBezTo>
                  <a:cubicBezTo>
                    <a:pt x="28" y="27"/>
                    <a:pt x="42" y="9"/>
                    <a:pt x="57" y="2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64" y="6"/>
                    <a:pt x="75" y="7"/>
                    <a:pt x="89" y="7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8"/>
                  </a:cubicBezTo>
                  <a:cubicBezTo>
                    <a:pt x="90" y="8"/>
                    <a:pt x="90" y="8"/>
                    <a:pt x="90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1" y="7"/>
                    <a:pt x="91" y="7"/>
                    <a:pt x="92" y="7"/>
                  </a:cubicBezTo>
                  <a:cubicBezTo>
                    <a:pt x="103" y="7"/>
                    <a:pt x="116" y="6"/>
                    <a:pt x="133" y="5"/>
                  </a:cubicBezTo>
                  <a:cubicBezTo>
                    <a:pt x="146" y="4"/>
                    <a:pt x="161" y="4"/>
                    <a:pt x="176" y="4"/>
                  </a:cubicBezTo>
                  <a:cubicBezTo>
                    <a:pt x="219" y="4"/>
                    <a:pt x="268" y="7"/>
                    <a:pt x="303" y="7"/>
                  </a:cubicBezTo>
                  <a:cubicBezTo>
                    <a:pt x="303" y="6"/>
                    <a:pt x="303" y="6"/>
                    <a:pt x="303" y="6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305" y="7"/>
                    <a:pt x="307" y="10"/>
                    <a:pt x="309" y="14"/>
                  </a:cubicBezTo>
                  <a:cubicBezTo>
                    <a:pt x="310" y="17"/>
                    <a:pt x="311" y="22"/>
                    <a:pt x="311" y="27"/>
                  </a:cubicBezTo>
                  <a:cubicBezTo>
                    <a:pt x="311" y="32"/>
                    <a:pt x="310" y="37"/>
                    <a:pt x="308" y="41"/>
                  </a:cubicBezTo>
                  <a:cubicBezTo>
                    <a:pt x="307" y="45"/>
                    <a:pt x="304" y="48"/>
                    <a:pt x="301" y="48"/>
                  </a:cubicBezTo>
                  <a:cubicBezTo>
                    <a:pt x="302" y="49"/>
                    <a:pt x="302" y="49"/>
                    <a:pt x="302" y="49"/>
                  </a:cubicBezTo>
                  <a:cubicBezTo>
                    <a:pt x="302" y="48"/>
                    <a:pt x="302" y="48"/>
                    <a:pt x="302" y="48"/>
                  </a:cubicBezTo>
                  <a:cubicBezTo>
                    <a:pt x="279" y="50"/>
                    <a:pt x="252" y="54"/>
                    <a:pt x="252" y="54"/>
                  </a:cubicBezTo>
                  <a:cubicBezTo>
                    <a:pt x="251" y="54"/>
                    <a:pt x="251" y="55"/>
                    <a:pt x="251" y="55"/>
                  </a:cubicBezTo>
                  <a:cubicBezTo>
                    <a:pt x="251" y="56"/>
                    <a:pt x="251" y="56"/>
                    <a:pt x="252" y="56"/>
                  </a:cubicBezTo>
                  <a:cubicBezTo>
                    <a:pt x="271" y="57"/>
                    <a:pt x="284" y="58"/>
                    <a:pt x="292" y="59"/>
                  </a:cubicBezTo>
                  <a:cubicBezTo>
                    <a:pt x="295" y="60"/>
                    <a:pt x="298" y="60"/>
                    <a:pt x="300" y="60"/>
                  </a:cubicBezTo>
                  <a:cubicBezTo>
                    <a:pt x="300" y="61"/>
                    <a:pt x="301" y="61"/>
                    <a:pt x="301" y="61"/>
                  </a:cubicBezTo>
                  <a:cubicBezTo>
                    <a:pt x="302" y="61"/>
                    <a:pt x="302" y="61"/>
                    <a:pt x="302" y="61"/>
                  </a:cubicBezTo>
                  <a:cubicBezTo>
                    <a:pt x="302" y="60"/>
                    <a:pt x="302" y="60"/>
                    <a:pt x="302" y="60"/>
                  </a:cubicBezTo>
                  <a:cubicBezTo>
                    <a:pt x="302" y="61"/>
                    <a:pt x="302" y="61"/>
                    <a:pt x="302" y="61"/>
                  </a:cubicBezTo>
                  <a:cubicBezTo>
                    <a:pt x="304" y="61"/>
                    <a:pt x="305" y="63"/>
                    <a:pt x="306" y="66"/>
                  </a:cubicBezTo>
                  <a:cubicBezTo>
                    <a:pt x="307" y="69"/>
                    <a:pt x="308" y="72"/>
                    <a:pt x="308" y="76"/>
                  </a:cubicBezTo>
                  <a:cubicBezTo>
                    <a:pt x="308" y="81"/>
                    <a:pt x="307" y="86"/>
                    <a:pt x="305" y="90"/>
                  </a:cubicBezTo>
                  <a:cubicBezTo>
                    <a:pt x="303" y="94"/>
                    <a:pt x="301" y="97"/>
                    <a:pt x="298" y="98"/>
                  </a:cubicBezTo>
                  <a:cubicBezTo>
                    <a:pt x="298" y="99"/>
                    <a:pt x="298" y="99"/>
                    <a:pt x="298" y="99"/>
                  </a:cubicBezTo>
                  <a:cubicBezTo>
                    <a:pt x="298" y="98"/>
                    <a:pt x="298" y="98"/>
                    <a:pt x="298" y="98"/>
                  </a:cubicBezTo>
                  <a:cubicBezTo>
                    <a:pt x="296" y="98"/>
                    <a:pt x="294" y="98"/>
                    <a:pt x="292" y="98"/>
                  </a:cubicBezTo>
                  <a:cubicBezTo>
                    <a:pt x="275" y="98"/>
                    <a:pt x="255" y="95"/>
                    <a:pt x="235" y="95"/>
                  </a:cubicBezTo>
                  <a:cubicBezTo>
                    <a:pt x="211" y="95"/>
                    <a:pt x="186" y="100"/>
                    <a:pt x="164" y="120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21"/>
                    <a:pt x="164" y="121"/>
                    <a:pt x="164" y="121"/>
                  </a:cubicBezTo>
                  <a:cubicBezTo>
                    <a:pt x="163" y="121"/>
                    <a:pt x="163" y="122"/>
                    <a:pt x="162" y="122"/>
                  </a:cubicBezTo>
                  <a:cubicBezTo>
                    <a:pt x="162" y="123"/>
                    <a:pt x="161" y="123"/>
                    <a:pt x="161" y="124"/>
                  </a:cubicBezTo>
                  <a:cubicBezTo>
                    <a:pt x="161" y="124"/>
                    <a:pt x="160" y="125"/>
                    <a:pt x="160" y="125"/>
                  </a:cubicBezTo>
                  <a:cubicBezTo>
                    <a:pt x="159" y="126"/>
                    <a:pt x="159" y="126"/>
                    <a:pt x="158" y="127"/>
                  </a:cubicBezTo>
                  <a:cubicBezTo>
                    <a:pt x="158" y="127"/>
                    <a:pt x="158" y="128"/>
                    <a:pt x="157" y="128"/>
                  </a:cubicBezTo>
                  <a:cubicBezTo>
                    <a:pt x="157" y="129"/>
                    <a:pt x="156" y="129"/>
                    <a:pt x="156" y="130"/>
                  </a:cubicBezTo>
                  <a:cubicBezTo>
                    <a:pt x="155" y="130"/>
                    <a:pt x="155" y="131"/>
                    <a:pt x="155" y="131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54" y="132"/>
                    <a:pt x="154" y="132"/>
                    <a:pt x="153" y="133"/>
                  </a:cubicBezTo>
                  <a:cubicBezTo>
                    <a:pt x="153" y="134"/>
                    <a:pt x="152" y="134"/>
                    <a:pt x="152" y="135"/>
                  </a:cubicBezTo>
                  <a:cubicBezTo>
                    <a:pt x="152" y="135"/>
                    <a:pt x="151" y="136"/>
                    <a:pt x="151" y="136"/>
                  </a:cubicBezTo>
                  <a:cubicBezTo>
                    <a:pt x="150" y="137"/>
                    <a:pt x="150" y="138"/>
                    <a:pt x="150" y="138"/>
                  </a:cubicBezTo>
                  <a:cubicBezTo>
                    <a:pt x="149" y="139"/>
                    <a:pt x="149" y="139"/>
                    <a:pt x="149" y="140"/>
                  </a:cubicBezTo>
                  <a:cubicBezTo>
                    <a:pt x="148" y="141"/>
                    <a:pt x="148" y="141"/>
                    <a:pt x="147" y="142"/>
                  </a:cubicBezTo>
                  <a:cubicBezTo>
                    <a:pt x="147" y="143"/>
                    <a:pt x="146" y="143"/>
                    <a:pt x="146" y="144"/>
                  </a:cubicBezTo>
                  <a:cubicBezTo>
                    <a:pt x="146" y="145"/>
                    <a:pt x="145" y="145"/>
                    <a:pt x="145" y="146"/>
                  </a:cubicBezTo>
                  <a:cubicBezTo>
                    <a:pt x="145" y="147"/>
                    <a:pt x="144" y="147"/>
                    <a:pt x="144" y="148"/>
                  </a:cubicBezTo>
                  <a:cubicBezTo>
                    <a:pt x="143" y="149"/>
                    <a:pt x="143" y="149"/>
                    <a:pt x="143" y="150"/>
                  </a:cubicBezTo>
                  <a:cubicBezTo>
                    <a:pt x="142" y="151"/>
                    <a:pt x="142" y="151"/>
                    <a:pt x="142" y="152"/>
                  </a:cubicBezTo>
                  <a:cubicBezTo>
                    <a:pt x="141" y="153"/>
                    <a:pt x="141" y="154"/>
                    <a:pt x="140" y="154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0" y="154"/>
                    <a:pt x="140" y="154"/>
                    <a:pt x="140" y="154"/>
                  </a:cubicBezTo>
                  <a:cubicBezTo>
                    <a:pt x="140" y="155"/>
                    <a:pt x="140" y="156"/>
                    <a:pt x="139" y="156"/>
                  </a:cubicBezTo>
                  <a:cubicBezTo>
                    <a:pt x="139" y="157"/>
                    <a:pt x="139" y="158"/>
                    <a:pt x="138" y="159"/>
                  </a:cubicBezTo>
                  <a:cubicBezTo>
                    <a:pt x="138" y="160"/>
                    <a:pt x="138" y="160"/>
                    <a:pt x="137" y="161"/>
                  </a:cubicBezTo>
                  <a:cubicBezTo>
                    <a:pt x="137" y="162"/>
                    <a:pt x="136" y="163"/>
                    <a:pt x="136" y="164"/>
                  </a:cubicBezTo>
                  <a:cubicBezTo>
                    <a:pt x="136" y="165"/>
                    <a:pt x="135" y="165"/>
                    <a:pt x="135" y="166"/>
                  </a:cubicBezTo>
                  <a:cubicBezTo>
                    <a:pt x="135" y="167"/>
                    <a:pt x="134" y="168"/>
                    <a:pt x="134" y="169"/>
                  </a:cubicBezTo>
                  <a:cubicBezTo>
                    <a:pt x="134" y="170"/>
                    <a:pt x="133" y="170"/>
                    <a:pt x="133" y="171"/>
                  </a:cubicBezTo>
                  <a:cubicBezTo>
                    <a:pt x="133" y="172"/>
                    <a:pt x="132" y="173"/>
                    <a:pt x="132" y="174"/>
                  </a:cubicBezTo>
                  <a:cubicBezTo>
                    <a:pt x="132" y="175"/>
                    <a:pt x="131" y="176"/>
                    <a:pt x="131" y="176"/>
                  </a:cubicBezTo>
                  <a:cubicBezTo>
                    <a:pt x="131" y="178"/>
                    <a:pt x="130" y="179"/>
                    <a:pt x="130" y="180"/>
                  </a:cubicBezTo>
                  <a:cubicBezTo>
                    <a:pt x="130" y="181"/>
                    <a:pt x="129" y="181"/>
                    <a:pt x="129" y="182"/>
                  </a:cubicBezTo>
                  <a:cubicBezTo>
                    <a:pt x="129" y="184"/>
                    <a:pt x="128" y="186"/>
                    <a:pt x="127" y="188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1" y="206"/>
                    <a:pt x="115" y="222"/>
                    <a:pt x="112" y="242"/>
                  </a:cubicBezTo>
                  <a:cubicBezTo>
                    <a:pt x="113" y="242"/>
                    <a:pt x="113" y="242"/>
                    <a:pt x="113" y="242"/>
                  </a:cubicBezTo>
                  <a:cubicBezTo>
                    <a:pt x="112" y="242"/>
                    <a:pt x="112" y="242"/>
                    <a:pt x="112" y="242"/>
                  </a:cubicBezTo>
                  <a:cubicBezTo>
                    <a:pt x="110" y="249"/>
                    <a:pt x="108" y="255"/>
                    <a:pt x="107" y="261"/>
                  </a:cubicBezTo>
                  <a:cubicBezTo>
                    <a:pt x="108" y="262"/>
                    <a:pt x="108" y="262"/>
                    <a:pt x="108" y="262"/>
                  </a:cubicBezTo>
                  <a:cubicBezTo>
                    <a:pt x="107" y="261"/>
                    <a:pt x="107" y="261"/>
                    <a:pt x="107" y="261"/>
                  </a:cubicBezTo>
                  <a:cubicBezTo>
                    <a:pt x="107" y="263"/>
                    <a:pt x="107" y="264"/>
                    <a:pt x="106" y="265"/>
                  </a:cubicBezTo>
                  <a:cubicBezTo>
                    <a:pt x="106" y="266"/>
                    <a:pt x="106" y="267"/>
                    <a:pt x="106" y="268"/>
                  </a:cubicBezTo>
                  <a:cubicBezTo>
                    <a:pt x="106" y="269"/>
                    <a:pt x="106" y="271"/>
                    <a:pt x="107" y="272"/>
                  </a:cubicBezTo>
                  <a:cubicBezTo>
                    <a:pt x="108" y="272"/>
                    <a:pt x="108" y="272"/>
                    <a:pt x="108" y="272"/>
                  </a:cubicBezTo>
                  <a:cubicBezTo>
                    <a:pt x="107" y="272"/>
                    <a:pt x="107" y="272"/>
                    <a:pt x="107" y="272"/>
                  </a:cubicBezTo>
                  <a:cubicBezTo>
                    <a:pt x="107" y="279"/>
                    <a:pt x="109" y="285"/>
                    <a:pt x="112" y="291"/>
                  </a:cubicBezTo>
                  <a:cubicBezTo>
                    <a:pt x="113" y="292"/>
                    <a:pt x="113" y="292"/>
                    <a:pt x="114" y="292"/>
                  </a:cubicBezTo>
                  <a:cubicBezTo>
                    <a:pt x="114" y="291"/>
                    <a:pt x="114" y="291"/>
                    <a:pt x="114" y="290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93" name="Freeform 580"/>
            <p:cNvSpPr>
              <a:spLocks/>
            </p:cNvSpPr>
            <p:nvPr/>
          </p:nvSpPr>
          <p:spPr bwMode="auto">
            <a:xfrm>
              <a:off x="4495" y="2349"/>
              <a:ext cx="43" cy="59"/>
            </a:xfrm>
            <a:custGeom>
              <a:avLst/>
              <a:gdLst>
                <a:gd name="T0" fmla="*/ 243 w 17"/>
                <a:gd name="T1" fmla="*/ 21 h 22"/>
                <a:gd name="T2" fmla="*/ 192 w 17"/>
                <a:gd name="T3" fmla="*/ 231 h 22"/>
                <a:gd name="T4" fmla="*/ 0 w 17"/>
                <a:gd name="T5" fmla="*/ 389 h 22"/>
                <a:gd name="T6" fmla="*/ 0 w 17"/>
                <a:gd name="T7" fmla="*/ 424 h 22"/>
                <a:gd name="T8" fmla="*/ 20 w 17"/>
                <a:gd name="T9" fmla="*/ 424 h 22"/>
                <a:gd name="T10" fmla="*/ 210 w 17"/>
                <a:gd name="T11" fmla="*/ 252 h 22"/>
                <a:gd name="T12" fmla="*/ 276 w 17"/>
                <a:gd name="T13" fmla="*/ 21 h 22"/>
                <a:gd name="T14" fmla="*/ 255 w 17"/>
                <a:gd name="T15" fmla="*/ 0 h 22"/>
                <a:gd name="T16" fmla="*/ 243 w 17"/>
                <a:gd name="T17" fmla="*/ 21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22">
                  <a:moveTo>
                    <a:pt x="15" y="1"/>
                  </a:moveTo>
                  <a:cubicBezTo>
                    <a:pt x="15" y="6"/>
                    <a:pt x="14" y="9"/>
                    <a:pt x="12" y="12"/>
                  </a:cubicBezTo>
                  <a:cubicBezTo>
                    <a:pt x="9" y="15"/>
                    <a:pt x="6" y="17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7" y="19"/>
                    <a:pt x="11" y="17"/>
                    <a:pt x="13" y="13"/>
                  </a:cubicBezTo>
                  <a:cubicBezTo>
                    <a:pt x="16" y="10"/>
                    <a:pt x="17" y="6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94" name="Freeform 581"/>
            <p:cNvSpPr>
              <a:spLocks/>
            </p:cNvSpPr>
            <p:nvPr/>
          </p:nvSpPr>
          <p:spPr bwMode="auto">
            <a:xfrm>
              <a:off x="3598" y="2784"/>
              <a:ext cx="7" cy="88"/>
            </a:xfrm>
            <a:custGeom>
              <a:avLst/>
              <a:gdLst>
                <a:gd name="T0" fmla="*/ 0 w 3"/>
                <a:gd name="T1" fmla="*/ 35 h 33"/>
                <a:gd name="T2" fmla="*/ 12 w 3"/>
                <a:gd name="T3" fmla="*/ 115 h 33"/>
                <a:gd name="T4" fmla="*/ 0 w 3"/>
                <a:gd name="T5" fmla="*/ 341 h 33"/>
                <a:gd name="T6" fmla="*/ 12 w 3"/>
                <a:gd name="T7" fmla="*/ 605 h 33"/>
                <a:gd name="T8" fmla="*/ 28 w 3"/>
                <a:gd name="T9" fmla="*/ 627 h 33"/>
                <a:gd name="T10" fmla="*/ 37 w 3"/>
                <a:gd name="T11" fmla="*/ 605 h 33"/>
                <a:gd name="T12" fmla="*/ 28 w 3"/>
                <a:gd name="T13" fmla="*/ 341 h 33"/>
                <a:gd name="T14" fmla="*/ 37 w 3"/>
                <a:gd name="T15" fmla="*/ 115 h 33"/>
                <a:gd name="T16" fmla="*/ 28 w 3"/>
                <a:gd name="T17" fmla="*/ 21 h 33"/>
                <a:gd name="T18" fmla="*/ 12 w 3"/>
                <a:gd name="T19" fmla="*/ 21 h 33"/>
                <a:gd name="T20" fmla="*/ 0 w 3"/>
                <a:gd name="T21" fmla="*/ 35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33">
                  <a:moveTo>
                    <a:pt x="0" y="2"/>
                  </a:moveTo>
                  <a:cubicBezTo>
                    <a:pt x="1" y="3"/>
                    <a:pt x="1" y="5"/>
                    <a:pt x="1" y="6"/>
                  </a:cubicBezTo>
                  <a:cubicBezTo>
                    <a:pt x="1" y="9"/>
                    <a:pt x="0" y="12"/>
                    <a:pt x="0" y="18"/>
                  </a:cubicBezTo>
                  <a:cubicBezTo>
                    <a:pt x="0" y="22"/>
                    <a:pt x="0" y="26"/>
                    <a:pt x="1" y="32"/>
                  </a:cubicBezTo>
                  <a:cubicBezTo>
                    <a:pt x="1" y="33"/>
                    <a:pt x="2" y="33"/>
                    <a:pt x="2" y="33"/>
                  </a:cubicBezTo>
                  <a:cubicBezTo>
                    <a:pt x="3" y="33"/>
                    <a:pt x="3" y="32"/>
                    <a:pt x="3" y="32"/>
                  </a:cubicBezTo>
                  <a:cubicBezTo>
                    <a:pt x="2" y="26"/>
                    <a:pt x="2" y="22"/>
                    <a:pt x="2" y="18"/>
                  </a:cubicBezTo>
                  <a:cubicBezTo>
                    <a:pt x="2" y="12"/>
                    <a:pt x="3" y="9"/>
                    <a:pt x="3" y="6"/>
                  </a:cubicBezTo>
                  <a:cubicBezTo>
                    <a:pt x="3" y="4"/>
                    <a:pt x="3" y="3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95" name="Freeform 582"/>
            <p:cNvSpPr>
              <a:spLocks/>
            </p:cNvSpPr>
            <p:nvPr/>
          </p:nvSpPr>
          <p:spPr bwMode="auto">
            <a:xfrm>
              <a:off x="3683" y="2376"/>
              <a:ext cx="37" cy="59"/>
            </a:xfrm>
            <a:custGeom>
              <a:avLst/>
              <a:gdLst>
                <a:gd name="T0" fmla="*/ 0 w 15"/>
                <a:gd name="T1" fmla="*/ 21 h 22"/>
                <a:gd name="T2" fmla="*/ 74 w 15"/>
                <a:gd name="T3" fmla="*/ 215 h 22"/>
                <a:gd name="T4" fmla="*/ 195 w 15"/>
                <a:gd name="T5" fmla="*/ 402 h 22"/>
                <a:gd name="T6" fmla="*/ 212 w 15"/>
                <a:gd name="T7" fmla="*/ 402 h 22"/>
                <a:gd name="T8" fmla="*/ 212 w 15"/>
                <a:gd name="T9" fmla="*/ 389 h 22"/>
                <a:gd name="T10" fmla="*/ 104 w 15"/>
                <a:gd name="T11" fmla="*/ 193 h 22"/>
                <a:gd name="T12" fmla="*/ 30 w 15"/>
                <a:gd name="T13" fmla="*/ 0 h 22"/>
                <a:gd name="T14" fmla="*/ 0 w 15"/>
                <a:gd name="T15" fmla="*/ 0 h 22"/>
                <a:gd name="T16" fmla="*/ 0 w 15"/>
                <a:gd name="T17" fmla="*/ 21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22">
                  <a:moveTo>
                    <a:pt x="0" y="1"/>
                  </a:moveTo>
                  <a:cubicBezTo>
                    <a:pt x="2" y="7"/>
                    <a:pt x="3" y="9"/>
                    <a:pt x="5" y="11"/>
                  </a:cubicBezTo>
                  <a:cubicBezTo>
                    <a:pt x="7" y="13"/>
                    <a:pt x="9" y="15"/>
                    <a:pt x="13" y="21"/>
                  </a:cubicBezTo>
                  <a:cubicBezTo>
                    <a:pt x="13" y="21"/>
                    <a:pt x="13" y="22"/>
                    <a:pt x="14" y="21"/>
                  </a:cubicBezTo>
                  <a:cubicBezTo>
                    <a:pt x="14" y="21"/>
                    <a:pt x="15" y="20"/>
                    <a:pt x="14" y="20"/>
                  </a:cubicBezTo>
                  <a:cubicBezTo>
                    <a:pt x="11" y="14"/>
                    <a:pt x="8" y="12"/>
                    <a:pt x="7" y="10"/>
                  </a:cubicBezTo>
                  <a:cubicBezTo>
                    <a:pt x="5" y="8"/>
                    <a:pt x="3" y="6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96" name="Freeform 583"/>
            <p:cNvSpPr>
              <a:spLocks/>
            </p:cNvSpPr>
            <p:nvPr/>
          </p:nvSpPr>
          <p:spPr bwMode="auto">
            <a:xfrm>
              <a:off x="3413" y="1944"/>
              <a:ext cx="67" cy="32"/>
            </a:xfrm>
            <a:custGeom>
              <a:avLst/>
              <a:gdLst>
                <a:gd name="T0" fmla="*/ 12 w 27"/>
                <a:gd name="T1" fmla="*/ 227 h 12"/>
                <a:gd name="T2" fmla="*/ 42 w 27"/>
                <a:gd name="T3" fmla="*/ 227 h 12"/>
                <a:gd name="T4" fmla="*/ 104 w 27"/>
                <a:gd name="T5" fmla="*/ 205 h 12"/>
                <a:gd name="T6" fmla="*/ 196 w 27"/>
                <a:gd name="T7" fmla="*/ 115 h 12"/>
                <a:gd name="T8" fmla="*/ 400 w 27"/>
                <a:gd name="T9" fmla="*/ 35 h 12"/>
                <a:gd name="T10" fmla="*/ 400 w 27"/>
                <a:gd name="T11" fmla="*/ 21 h 12"/>
                <a:gd name="T12" fmla="*/ 382 w 27"/>
                <a:gd name="T13" fmla="*/ 0 h 12"/>
                <a:gd name="T14" fmla="*/ 136 w 27"/>
                <a:gd name="T15" fmla="*/ 115 h 12"/>
                <a:gd name="T16" fmla="*/ 92 w 27"/>
                <a:gd name="T17" fmla="*/ 171 h 12"/>
                <a:gd name="T18" fmla="*/ 42 w 27"/>
                <a:gd name="T19" fmla="*/ 192 h 12"/>
                <a:gd name="T20" fmla="*/ 12 w 27"/>
                <a:gd name="T21" fmla="*/ 192 h 12"/>
                <a:gd name="T22" fmla="*/ 0 w 27"/>
                <a:gd name="T23" fmla="*/ 205 h 12"/>
                <a:gd name="T24" fmla="*/ 12 w 27"/>
                <a:gd name="T25" fmla="*/ 227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12">
                  <a:moveTo>
                    <a:pt x="1" y="12"/>
                  </a:moveTo>
                  <a:cubicBezTo>
                    <a:pt x="2" y="12"/>
                    <a:pt x="2" y="12"/>
                    <a:pt x="3" y="12"/>
                  </a:cubicBezTo>
                  <a:cubicBezTo>
                    <a:pt x="4" y="12"/>
                    <a:pt x="6" y="12"/>
                    <a:pt x="7" y="11"/>
                  </a:cubicBezTo>
                  <a:cubicBezTo>
                    <a:pt x="9" y="9"/>
                    <a:pt x="10" y="8"/>
                    <a:pt x="13" y="6"/>
                  </a:cubicBezTo>
                  <a:cubicBezTo>
                    <a:pt x="15" y="4"/>
                    <a:pt x="19" y="3"/>
                    <a:pt x="26" y="2"/>
                  </a:cubicBezTo>
                  <a:cubicBezTo>
                    <a:pt x="26" y="2"/>
                    <a:pt x="27" y="1"/>
                    <a:pt x="26" y="1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16" y="1"/>
                    <a:pt x="12" y="4"/>
                    <a:pt x="9" y="6"/>
                  </a:cubicBezTo>
                  <a:cubicBezTo>
                    <a:pt x="8" y="7"/>
                    <a:pt x="7" y="8"/>
                    <a:pt x="6" y="9"/>
                  </a:cubicBezTo>
                  <a:cubicBezTo>
                    <a:pt x="5" y="10"/>
                    <a:pt x="4" y="10"/>
                    <a:pt x="3" y="10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1" y="10"/>
                    <a:pt x="0" y="11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97" name="Freeform 584"/>
            <p:cNvSpPr>
              <a:spLocks/>
            </p:cNvSpPr>
            <p:nvPr/>
          </p:nvSpPr>
          <p:spPr bwMode="auto">
            <a:xfrm>
              <a:off x="4255" y="2285"/>
              <a:ext cx="70" cy="94"/>
            </a:xfrm>
            <a:custGeom>
              <a:avLst/>
              <a:gdLst>
                <a:gd name="T0" fmla="*/ 0 w 28"/>
                <a:gd name="T1" fmla="*/ 35 h 35"/>
                <a:gd name="T2" fmla="*/ 188 w 28"/>
                <a:gd name="T3" fmla="*/ 309 h 35"/>
                <a:gd name="T4" fmla="*/ 425 w 28"/>
                <a:gd name="T5" fmla="*/ 655 h 35"/>
                <a:gd name="T6" fmla="*/ 438 w 28"/>
                <a:gd name="T7" fmla="*/ 655 h 35"/>
                <a:gd name="T8" fmla="*/ 438 w 28"/>
                <a:gd name="T9" fmla="*/ 642 h 35"/>
                <a:gd name="T10" fmla="*/ 220 w 28"/>
                <a:gd name="T11" fmla="*/ 287 h 35"/>
                <a:gd name="T12" fmla="*/ 20 w 28"/>
                <a:gd name="T13" fmla="*/ 0 h 35"/>
                <a:gd name="T14" fmla="*/ 0 w 28"/>
                <a:gd name="T15" fmla="*/ 21 h 35"/>
                <a:gd name="T16" fmla="*/ 0 w 28"/>
                <a:gd name="T17" fmla="*/ 35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35">
                  <a:moveTo>
                    <a:pt x="0" y="2"/>
                  </a:moveTo>
                  <a:cubicBezTo>
                    <a:pt x="4" y="5"/>
                    <a:pt x="8" y="10"/>
                    <a:pt x="12" y="16"/>
                  </a:cubicBezTo>
                  <a:cubicBezTo>
                    <a:pt x="17" y="22"/>
                    <a:pt x="21" y="29"/>
                    <a:pt x="27" y="34"/>
                  </a:cubicBezTo>
                  <a:cubicBezTo>
                    <a:pt x="27" y="35"/>
                    <a:pt x="28" y="35"/>
                    <a:pt x="28" y="34"/>
                  </a:cubicBezTo>
                  <a:cubicBezTo>
                    <a:pt x="28" y="34"/>
                    <a:pt x="28" y="33"/>
                    <a:pt x="28" y="33"/>
                  </a:cubicBezTo>
                  <a:cubicBezTo>
                    <a:pt x="23" y="28"/>
                    <a:pt x="18" y="21"/>
                    <a:pt x="14" y="15"/>
                  </a:cubicBezTo>
                  <a:cubicBezTo>
                    <a:pt x="10" y="9"/>
                    <a:pt x="6" y="3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98" name="Freeform 585"/>
            <p:cNvSpPr>
              <a:spLocks/>
            </p:cNvSpPr>
            <p:nvPr/>
          </p:nvSpPr>
          <p:spPr bwMode="auto">
            <a:xfrm>
              <a:off x="4468" y="1883"/>
              <a:ext cx="105" cy="42"/>
            </a:xfrm>
            <a:custGeom>
              <a:avLst/>
              <a:gdLst>
                <a:gd name="T0" fmla="*/ 20 w 42"/>
                <a:gd name="T1" fmla="*/ 21 h 16"/>
                <a:gd name="T2" fmla="*/ 645 w 42"/>
                <a:gd name="T3" fmla="*/ 289 h 16"/>
                <a:gd name="T4" fmla="*/ 658 w 42"/>
                <a:gd name="T5" fmla="*/ 268 h 16"/>
                <a:gd name="T6" fmla="*/ 658 w 42"/>
                <a:gd name="T7" fmla="*/ 255 h 16"/>
                <a:gd name="T8" fmla="*/ 33 w 42"/>
                <a:gd name="T9" fmla="*/ 0 h 16"/>
                <a:gd name="T10" fmla="*/ 0 w 42"/>
                <a:gd name="T11" fmla="*/ 0 h 16"/>
                <a:gd name="T12" fmla="*/ 20 w 42"/>
                <a:gd name="T13" fmla="*/ 2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16">
                  <a:moveTo>
                    <a:pt x="1" y="1"/>
                  </a:moveTo>
                  <a:cubicBezTo>
                    <a:pt x="10" y="10"/>
                    <a:pt x="21" y="12"/>
                    <a:pt x="41" y="16"/>
                  </a:cubicBezTo>
                  <a:cubicBezTo>
                    <a:pt x="42" y="16"/>
                    <a:pt x="42" y="16"/>
                    <a:pt x="42" y="15"/>
                  </a:cubicBezTo>
                  <a:cubicBezTo>
                    <a:pt x="42" y="15"/>
                    <a:pt x="42" y="14"/>
                    <a:pt x="42" y="14"/>
                  </a:cubicBezTo>
                  <a:cubicBezTo>
                    <a:pt x="21" y="10"/>
                    <a:pt x="11" y="8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199" name="Freeform 586"/>
            <p:cNvSpPr>
              <a:spLocks/>
            </p:cNvSpPr>
            <p:nvPr/>
          </p:nvSpPr>
          <p:spPr bwMode="auto">
            <a:xfrm>
              <a:off x="4563" y="2357"/>
              <a:ext cx="67" cy="30"/>
            </a:xfrm>
            <a:custGeom>
              <a:avLst/>
              <a:gdLst>
                <a:gd name="T0" fmla="*/ 12 w 27"/>
                <a:gd name="T1" fmla="*/ 22 h 11"/>
                <a:gd name="T2" fmla="*/ 166 w 27"/>
                <a:gd name="T3" fmla="*/ 185 h 11"/>
                <a:gd name="T4" fmla="*/ 400 w 27"/>
                <a:gd name="T5" fmla="*/ 224 h 11"/>
                <a:gd name="T6" fmla="*/ 412 w 27"/>
                <a:gd name="T7" fmla="*/ 202 h 11"/>
                <a:gd name="T8" fmla="*/ 400 w 27"/>
                <a:gd name="T9" fmla="*/ 185 h 11"/>
                <a:gd name="T10" fmla="*/ 184 w 27"/>
                <a:gd name="T11" fmla="*/ 142 h 11"/>
                <a:gd name="T12" fmla="*/ 30 w 27"/>
                <a:gd name="T13" fmla="*/ 0 h 11"/>
                <a:gd name="T14" fmla="*/ 12 w 27"/>
                <a:gd name="T15" fmla="*/ 0 h 11"/>
                <a:gd name="T16" fmla="*/ 12 w 27"/>
                <a:gd name="T17" fmla="*/ 2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11">
                  <a:moveTo>
                    <a:pt x="1" y="1"/>
                  </a:moveTo>
                  <a:cubicBezTo>
                    <a:pt x="4" y="6"/>
                    <a:pt x="7" y="8"/>
                    <a:pt x="11" y="9"/>
                  </a:cubicBezTo>
                  <a:cubicBezTo>
                    <a:pt x="15" y="10"/>
                    <a:pt x="19" y="10"/>
                    <a:pt x="26" y="11"/>
                  </a:cubicBezTo>
                  <a:cubicBezTo>
                    <a:pt x="26" y="11"/>
                    <a:pt x="27" y="11"/>
                    <a:pt x="27" y="10"/>
                  </a:cubicBezTo>
                  <a:cubicBezTo>
                    <a:pt x="27" y="10"/>
                    <a:pt x="26" y="9"/>
                    <a:pt x="26" y="9"/>
                  </a:cubicBezTo>
                  <a:cubicBezTo>
                    <a:pt x="19" y="8"/>
                    <a:pt x="15" y="8"/>
                    <a:pt x="12" y="7"/>
                  </a:cubicBezTo>
                  <a:cubicBezTo>
                    <a:pt x="8" y="6"/>
                    <a:pt x="6" y="4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0" name="Freeform 587"/>
            <p:cNvSpPr>
              <a:spLocks/>
            </p:cNvSpPr>
            <p:nvPr/>
          </p:nvSpPr>
          <p:spPr bwMode="auto">
            <a:xfrm>
              <a:off x="4150" y="1829"/>
              <a:ext cx="595" cy="595"/>
            </a:xfrm>
            <a:custGeom>
              <a:avLst/>
              <a:gdLst>
                <a:gd name="T0" fmla="*/ 1000 w 238"/>
                <a:gd name="T1" fmla="*/ 35 h 223"/>
                <a:gd name="T2" fmla="*/ 2645 w 238"/>
                <a:gd name="T3" fmla="*/ 662 h 223"/>
                <a:gd name="T4" fmla="*/ 2708 w 238"/>
                <a:gd name="T5" fmla="*/ 627 h 223"/>
                <a:gd name="T6" fmla="*/ 3113 w 238"/>
                <a:gd name="T7" fmla="*/ 1062 h 223"/>
                <a:gd name="T8" fmla="*/ 3688 w 238"/>
                <a:gd name="T9" fmla="*/ 2564 h 223"/>
                <a:gd name="T10" fmla="*/ 3533 w 238"/>
                <a:gd name="T11" fmla="*/ 3325 h 223"/>
                <a:gd name="T12" fmla="*/ 3270 w 238"/>
                <a:gd name="T13" fmla="*/ 3858 h 223"/>
                <a:gd name="T14" fmla="*/ 2738 w 238"/>
                <a:gd name="T15" fmla="*/ 3952 h 223"/>
                <a:gd name="T16" fmla="*/ 2250 w 238"/>
                <a:gd name="T17" fmla="*/ 4144 h 223"/>
                <a:gd name="T18" fmla="*/ 2188 w 238"/>
                <a:gd name="T19" fmla="*/ 4101 h 223"/>
                <a:gd name="T20" fmla="*/ 1813 w 238"/>
                <a:gd name="T21" fmla="*/ 4200 h 223"/>
                <a:gd name="T22" fmla="*/ 583 w 238"/>
                <a:gd name="T23" fmla="*/ 3645 h 223"/>
                <a:gd name="T24" fmla="*/ 33 w 238"/>
                <a:gd name="T25" fmla="*/ 2868 h 223"/>
                <a:gd name="T26" fmla="*/ 125 w 238"/>
                <a:gd name="T27" fmla="*/ 2335 h 223"/>
                <a:gd name="T28" fmla="*/ 363 w 238"/>
                <a:gd name="T29" fmla="*/ 1310 h 223"/>
                <a:gd name="T30" fmla="*/ 925 w 238"/>
                <a:gd name="T31" fmla="*/ 35 h 223"/>
                <a:gd name="T32" fmla="*/ 1020 w 238"/>
                <a:gd name="T33" fmla="*/ 35 h 223"/>
                <a:gd name="T34" fmla="*/ 1000 w 238"/>
                <a:gd name="T35" fmla="*/ 35 h 223"/>
                <a:gd name="T36" fmla="*/ 1000 w 238"/>
                <a:gd name="T37" fmla="*/ 0 h 223"/>
                <a:gd name="T38" fmla="*/ 908 w 238"/>
                <a:gd name="T39" fmla="*/ 21 h 223"/>
                <a:gd name="T40" fmla="*/ 345 w 238"/>
                <a:gd name="T41" fmla="*/ 1310 h 223"/>
                <a:gd name="T42" fmla="*/ 95 w 238"/>
                <a:gd name="T43" fmla="*/ 2335 h 223"/>
                <a:gd name="T44" fmla="*/ 95 w 238"/>
                <a:gd name="T45" fmla="*/ 2335 h 223"/>
                <a:gd name="T46" fmla="*/ 208 w 238"/>
                <a:gd name="T47" fmla="*/ 3461 h 223"/>
                <a:gd name="T48" fmla="*/ 1083 w 238"/>
                <a:gd name="T49" fmla="*/ 3893 h 223"/>
                <a:gd name="T50" fmla="*/ 2175 w 238"/>
                <a:gd name="T51" fmla="*/ 4122 h 223"/>
                <a:gd name="T52" fmla="*/ 2158 w 238"/>
                <a:gd name="T53" fmla="*/ 4122 h 223"/>
                <a:gd name="T54" fmla="*/ 2250 w 238"/>
                <a:gd name="T55" fmla="*/ 4178 h 223"/>
                <a:gd name="T56" fmla="*/ 2750 w 238"/>
                <a:gd name="T57" fmla="*/ 3986 h 223"/>
                <a:gd name="T58" fmla="*/ 3283 w 238"/>
                <a:gd name="T59" fmla="*/ 3872 h 223"/>
                <a:gd name="T60" fmla="*/ 3550 w 238"/>
                <a:gd name="T61" fmla="*/ 3346 h 223"/>
                <a:gd name="T62" fmla="*/ 3720 w 238"/>
                <a:gd name="T63" fmla="*/ 2564 h 223"/>
                <a:gd name="T64" fmla="*/ 3125 w 238"/>
                <a:gd name="T65" fmla="*/ 1046 h 223"/>
                <a:gd name="T66" fmla="*/ 2708 w 238"/>
                <a:gd name="T67" fmla="*/ 606 h 223"/>
                <a:gd name="T68" fmla="*/ 2645 w 238"/>
                <a:gd name="T69" fmla="*/ 648 h 223"/>
                <a:gd name="T70" fmla="*/ 1020 w 238"/>
                <a:gd name="T71" fmla="*/ 0 h 223"/>
                <a:gd name="T72" fmla="*/ 1020 w 238"/>
                <a:gd name="T73" fmla="*/ 21 h 2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8" h="223">
                  <a:moveTo>
                    <a:pt x="65" y="1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96" y="5"/>
                    <a:pt x="138" y="10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81" y="37"/>
                    <a:pt x="190" y="45"/>
                    <a:pt x="199" y="56"/>
                  </a:cubicBezTo>
                  <a:cubicBezTo>
                    <a:pt x="208" y="68"/>
                    <a:pt x="216" y="81"/>
                    <a:pt x="223" y="94"/>
                  </a:cubicBezTo>
                  <a:cubicBezTo>
                    <a:pt x="231" y="108"/>
                    <a:pt x="236" y="121"/>
                    <a:pt x="236" y="135"/>
                  </a:cubicBezTo>
                  <a:cubicBezTo>
                    <a:pt x="236" y="140"/>
                    <a:pt x="235" y="145"/>
                    <a:pt x="234" y="150"/>
                  </a:cubicBezTo>
                  <a:cubicBezTo>
                    <a:pt x="233" y="158"/>
                    <a:pt x="230" y="166"/>
                    <a:pt x="226" y="175"/>
                  </a:cubicBezTo>
                  <a:cubicBezTo>
                    <a:pt x="223" y="181"/>
                    <a:pt x="222" y="186"/>
                    <a:pt x="219" y="190"/>
                  </a:cubicBezTo>
                  <a:cubicBezTo>
                    <a:pt x="217" y="195"/>
                    <a:pt x="214" y="199"/>
                    <a:pt x="209" y="203"/>
                  </a:cubicBezTo>
                  <a:cubicBezTo>
                    <a:pt x="204" y="205"/>
                    <a:pt x="198" y="206"/>
                    <a:pt x="192" y="206"/>
                  </a:cubicBezTo>
                  <a:cubicBezTo>
                    <a:pt x="186" y="207"/>
                    <a:pt x="180" y="207"/>
                    <a:pt x="175" y="208"/>
                  </a:cubicBezTo>
                  <a:cubicBezTo>
                    <a:pt x="170" y="210"/>
                    <a:pt x="164" y="212"/>
                    <a:pt x="158" y="214"/>
                  </a:cubicBezTo>
                  <a:cubicBezTo>
                    <a:pt x="153" y="216"/>
                    <a:pt x="148" y="218"/>
                    <a:pt x="144" y="218"/>
                  </a:cubicBezTo>
                  <a:cubicBezTo>
                    <a:pt x="143" y="218"/>
                    <a:pt x="142" y="217"/>
                    <a:pt x="141" y="217"/>
                  </a:cubicBezTo>
                  <a:cubicBezTo>
                    <a:pt x="140" y="217"/>
                    <a:pt x="140" y="216"/>
                    <a:pt x="140" y="216"/>
                  </a:cubicBezTo>
                  <a:cubicBezTo>
                    <a:pt x="139" y="215"/>
                    <a:pt x="139" y="215"/>
                    <a:pt x="138" y="215"/>
                  </a:cubicBezTo>
                  <a:cubicBezTo>
                    <a:pt x="131" y="219"/>
                    <a:pt x="124" y="221"/>
                    <a:pt x="116" y="221"/>
                  </a:cubicBezTo>
                  <a:cubicBezTo>
                    <a:pt x="102" y="221"/>
                    <a:pt x="87" y="214"/>
                    <a:pt x="70" y="204"/>
                  </a:cubicBezTo>
                  <a:cubicBezTo>
                    <a:pt x="56" y="195"/>
                    <a:pt x="46" y="194"/>
                    <a:pt x="37" y="192"/>
                  </a:cubicBezTo>
                  <a:cubicBezTo>
                    <a:pt x="29" y="191"/>
                    <a:pt x="22" y="189"/>
                    <a:pt x="15" y="180"/>
                  </a:cubicBezTo>
                  <a:cubicBezTo>
                    <a:pt x="6" y="170"/>
                    <a:pt x="3" y="161"/>
                    <a:pt x="2" y="151"/>
                  </a:cubicBezTo>
                  <a:cubicBezTo>
                    <a:pt x="2" y="143"/>
                    <a:pt x="5" y="134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11" y="104"/>
                    <a:pt x="17" y="88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33" y="38"/>
                    <a:pt x="46" y="17"/>
                    <a:pt x="60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44" y="15"/>
                    <a:pt x="31" y="37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5" y="87"/>
                    <a:pt x="9" y="103"/>
                    <a:pt x="6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3" y="133"/>
                    <a:pt x="1" y="142"/>
                    <a:pt x="0" y="151"/>
                  </a:cubicBezTo>
                  <a:cubicBezTo>
                    <a:pt x="0" y="161"/>
                    <a:pt x="4" y="171"/>
                    <a:pt x="13" y="182"/>
                  </a:cubicBezTo>
                  <a:cubicBezTo>
                    <a:pt x="21" y="191"/>
                    <a:pt x="28" y="193"/>
                    <a:pt x="37" y="194"/>
                  </a:cubicBezTo>
                  <a:cubicBezTo>
                    <a:pt x="45" y="196"/>
                    <a:pt x="55" y="197"/>
                    <a:pt x="69" y="205"/>
                  </a:cubicBezTo>
                  <a:cubicBezTo>
                    <a:pt x="86" y="216"/>
                    <a:pt x="101" y="223"/>
                    <a:pt x="116" y="223"/>
                  </a:cubicBezTo>
                  <a:cubicBezTo>
                    <a:pt x="124" y="223"/>
                    <a:pt x="131" y="221"/>
                    <a:pt x="139" y="217"/>
                  </a:cubicBezTo>
                  <a:cubicBezTo>
                    <a:pt x="139" y="216"/>
                    <a:pt x="139" y="216"/>
                    <a:pt x="139" y="216"/>
                  </a:cubicBezTo>
                  <a:cubicBezTo>
                    <a:pt x="138" y="217"/>
                    <a:pt x="138" y="217"/>
                    <a:pt x="138" y="217"/>
                  </a:cubicBezTo>
                  <a:cubicBezTo>
                    <a:pt x="138" y="218"/>
                    <a:pt x="139" y="218"/>
                    <a:pt x="140" y="219"/>
                  </a:cubicBezTo>
                  <a:cubicBezTo>
                    <a:pt x="142" y="219"/>
                    <a:pt x="143" y="220"/>
                    <a:pt x="144" y="220"/>
                  </a:cubicBezTo>
                  <a:cubicBezTo>
                    <a:pt x="148" y="220"/>
                    <a:pt x="153" y="218"/>
                    <a:pt x="159" y="216"/>
                  </a:cubicBezTo>
                  <a:cubicBezTo>
                    <a:pt x="164" y="214"/>
                    <a:pt x="170" y="212"/>
                    <a:pt x="176" y="210"/>
                  </a:cubicBezTo>
                  <a:cubicBezTo>
                    <a:pt x="180" y="209"/>
                    <a:pt x="186" y="209"/>
                    <a:pt x="193" y="208"/>
                  </a:cubicBezTo>
                  <a:cubicBezTo>
                    <a:pt x="199" y="208"/>
                    <a:pt x="205" y="207"/>
                    <a:pt x="210" y="204"/>
                  </a:cubicBezTo>
                  <a:cubicBezTo>
                    <a:pt x="216" y="200"/>
                    <a:pt x="219" y="196"/>
                    <a:pt x="221" y="191"/>
                  </a:cubicBezTo>
                  <a:cubicBezTo>
                    <a:pt x="223" y="186"/>
                    <a:pt x="225" y="181"/>
                    <a:pt x="227" y="176"/>
                  </a:cubicBezTo>
                  <a:cubicBezTo>
                    <a:pt x="232" y="166"/>
                    <a:pt x="235" y="158"/>
                    <a:pt x="236" y="151"/>
                  </a:cubicBezTo>
                  <a:cubicBezTo>
                    <a:pt x="237" y="145"/>
                    <a:pt x="238" y="140"/>
                    <a:pt x="238" y="135"/>
                  </a:cubicBezTo>
                  <a:cubicBezTo>
                    <a:pt x="238" y="120"/>
                    <a:pt x="233" y="107"/>
                    <a:pt x="225" y="93"/>
                  </a:cubicBezTo>
                  <a:cubicBezTo>
                    <a:pt x="218" y="80"/>
                    <a:pt x="209" y="66"/>
                    <a:pt x="200" y="55"/>
                  </a:cubicBezTo>
                  <a:cubicBezTo>
                    <a:pt x="191" y="44"/>
                    <a:pt x="182" y="35"/>
                    <a:pt x="174" y="32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38" y="8"/>
                    <a:pt x="96" y="3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5" y="1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1" name="Freeform 588"/>
            <p:cNvSpPr>
              <a:spLocks noEditPoints="1"/>
            </p:cNvSpPr>
            <p:nvPr/>
          </p:nvSpPr>
          <p:spPr bwMode="auto">
            <a:xfrm>
              <a:off x="3855" y="2232"/>
              <a:ext cx="303" cy="29"/>
            </a:xfrm>
            <a:custGeom>
              <a:avLst/>
              <a:gdLst>
                <a:gd name="T0" fmla="*/ 125 w 121"/>
                <a:gd name="T1" fmla="*/ 145 h 11"/>
                <a:gd name="T2" fmla="*/ 20 w 121"/>
                <a:gd name="T3" fmla="*/ 166 h 11"/>
                <a:gd name="T4" fmla="*/ 0 w 121"/>
                <a:gd name="T5" fmla="*/ 182 h 11"/>
                <a:gd name="T6" fmla="*/ 20 w 121"/>
                <a:gd name="T7" fmla="*/ 200 h 11"/>
                <a:gd name="T8" fmla="*/ 145 w 121"/>
                <a:gd name="T9" fmla="*/ 182 h 11"/>
                <a:gd name="T10" fmla="*/ 145 w 121"/>
                <a:gd name="T11" fmla="*/ 166 h 11"/>
                <a:gd name="T12" fmla="*/ 125 w 121"/>
                <a:gd name="T13" fmla="*/ 145 h 11"/>
                <a:gd name="T14" fmla="*/ 376 w 121"/>
                <a:gd name="T15" fmla="*/ 111 h 11"/>
                <a:gd name="T16" fmla="*/ 250 w 121"/>
                <a:gd name="T17" fmla="*/ 124 h 11"/>
                <a:gd name="T18" fmla="*/ 238 w 121"/>
                <a:gd name="T19" fmla="*/ 145 h 11"/>
                <a:gd name="T20" fmla="*/ 270 w 121"/>
                <a:gd name="T21" fmla="*/ 166 h 11"/>
                <a:gd name="T22" fmla="*/ 396 w 121"/>
                <a:gd name="T23" fmla="*/ 145 h 11"/>
                <a:gd name="T24" fmla="*/ 396 w 121"/>
                <a:gd name="T25" fmla="*/ 124 h 11"/>
                <a:gd name="T26" fmla="*/ 376 w 121"/>
                <a:gd name="T27" fmla="*/ 111 h 11"/>
                <a:gd name="T28" fmla="*/ 626 w 121"/>
                <a:gd name="T29" fmla="*/ 76 h 11"/>
                <a:gd name="T30" fmla="*/ 501 w 121"/>
                <a:gd name="T31" fmla="*/ 90 h 11"/>
                <a:gd name="T32" fmla="*/ 488 w 121"/>
                <a:gd name="T33" fmla="*/ 111 h 11"/>
                <a:gd name="T34" fmla="*/ 501 w 121"/>
                <a:gd name="T35" fmla="*/ 124 h 11"/>
                <a:gd name="T36" fmla="*/ 626 w 121"/>
                <a:gd name="T37" fmla="*/ 111 h 11"/>
                <a:gd name="T38" fmla="*/ 646 w 121"/>
                <a:gd name="T39" fmla="*/ 90 h 11"/>
                <a:gd name="T40" fmla="*/ 626 w 121"/>
                <a:gd name="T41" fmla="*/ 76 h 11"/>
                <a:gd name="T42" fmla="*/ 879 w 121"/>
                <a:gd name="T43" fmla="*/ 34 h 11"/>
                <a:gd name="T44" fmla="*/ 751 w 121"/>
                <a:gd name="T45" fmla="*/ 55 h 11"/>
                <a:gd name="T46" fmla="*/ 739 w 121"/>
                <a:gd name="T47" fmla="*/ 76 h 11"/>
                <a:gd name="T48" fmla="*/ 751 w 121"/>
                <a:gd name="T49" fmla="*/ 90 h 11"/>
                <a:gd name="T50" fmla="*/ 879 w 121"/>
                <a:gd name="T51" fmla="*/ 76 h 11"/>
                <a:gd name="T52" fmla="*/ 896 w 121"/>
                <a:gd name="T53" fmla="*/ 55 h 11"/>
                <a:gd name="T54" fmla="*/ 879 w 121"/>
                <a:gd name="T55" fmla="*/ 34 h 11"/>
                <a:gd name="T56" fmla="*/ 1129 w 121"/>
                <a:gd name="T57" fmla="*/ 0 h 11"/>
                <a:gd name="T58" fmla="*/ 1004 w 121"/>
                <a:gd name="T59" fmla="*/ 21 h 11"/>
                <a:gd name="T60" fmla="*/ 992 w 121"/>
                <a:gd name="T61" fmla="*/ 34 h 11"/>
                <a:gd name="T62" fmla="*/ 1004 w 121"/>
                <a:gd name="T63" fmla="*/ 55 h 11"/>
                <a:gd name="T64" fmla="*/ 1129 w 121"/>
                <a:gd name="T65" fmla="*/ 34 h 11"/>
                <a:gd name="T66" fmla="*/ 1147 w 121"/>
                <a:gd name="T67" fmla="*/ 21 h 11"/>
                <a:gd name="T68" fmla="*/ 1129 w 121"/>
                <a:gd name="T69" fmla="*/ 0 h 11"/>
                <a:gd name="T70" fmla="*/ 1380 w 121"/>
                <a:gd name="T71" fmla="*/ 0 h 11"/>
                <a:gd name="T72" fmla="*/ 1347 w 121"/>
                <a:gd name="T73" fmla="*/ 0 h 11"/>
                <a:gd name="T74" fmla="*/ 1255 w 121"/>
                <a:gd name="T75" fmla="*/ 0 h 11"/>
                <a:gd name="T76" fmla="*/ 1242 w 121"/>
                <a:gd name="T77" fmla="*/ 21 h 11"/>
                <a:gd name="T78" fmla="*/ 1255 w 121"/>
                <a:gd name="T79" fmla="*/ 34 h 11"/>
                <a:gd name="T80" fmla="*/ 1347 w 121"/>
                <a:gd name="T81" fmla="*/ 34 h 11"/>
                <a:gd name="T82" fmla="*/ 1380 w 121"/>
                <a:gd name="T83" fmla="*/ 34 h 11"/>
                <a:gd name="T84" fmla="*/ 1397 w 121"/>
                <a:gd name="T85" fmla="*/ 21 h 11"/>
                <a:gd name="T86" fmla="*/ 1380 w 121"/>
                <a:gd name="T87" fmla="*/ 0 h 11"/>
                <a:gd name="T88" fmla="*/ 1630 w 121"/>
                <a:gd name="T89" fmla="*/ 21 h 11"/>
                <a:gd name="T90" fmla="*/ 1505 w 121"/>
                <a:gd name="T91" fmla="*/ 0 h 11"/>
                <a:gd name="T92" fmla="*/ 1492 w 121"/>
                <a:gd name="T93" fmla="*/ 21 h 11"/>
                <a:gd name="T94" fmla="*/ 1505 w 121"/>
                <a:gd name="T95" fmla="*/ 34 h 11"/>
                <a:gd name="T96" fmla="*/ 1630 w 121"/>
                <a:gd name="T97" fmla="*/ 55 h 11"/>
                <a:gd name="T98" fmla="*/ 1650 w 121"/>
                <a:gd name="T99" fmla="*/ 34 h 11"/>
                <a:gd name="T100" fmla="*/ 1630 w 121"/>
                <a:gd name="T101" fmla="*/ 21 h 11"/>
                <a:gd name="T102" fmla="*/ 1881 w 121"/>
                <a:gd name="T103" fmla="*/ 76 h 11"/>
                <a:gd name="T104" fmla="*/ 1755 w 121"/>
                <a:gd name="T105" fmla="*/ 34 h 11"/>
                <a:gd name="T106" fmla="*/ 1743 w 121"/>
                <a:gd name="T107" fmla="*/ 55 h 11"/>
                <a:gd name="T108" fmla="*/ 1755 w 121"/>
                <a:gd name="T109" fmla="*/ 76 h 11"/>
                <a:gd name="T110" fmla="*/ 1881 w 121"/>
                <a:gd name="T111" fmla="*/ 90 h 11"/>
                <a:gd name="T112" fmla="*/ 1901 w 121"/>
                <a:gd name="T113" fmla="*/ 90 h 11"/>
                <a:gd name="T114" fmla="*/ 1881 w 121"/>
                <a:gd name="T115" fmla="*/ 76 h 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1" h="11">
                  <a:moveTo>
                    <a:pt x="8" y="8"/>
                  </a:moveTo>
                  <a:cubicBezTo>
                    <a:pt x="5" y="9"/>
                    <a:pt x="2" y="9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3" y="11"/>
                    <a:pt x="5" y="10"/>
                    <a:pt x="9" y="10"/>
                  </a:cubicBezTo>
                  <a:cubicBezTo>
                    <a:pt x="9" y="10"/>
                    <a:pt x="10" y="9"/>
                    <a:pt x="9" y="9"/>
                  </a:cubicBezTo>
                  <a:cubicBezTo>
                    <a:pt x="9" y="8"/>
                    <a:pt x="9" y="8"/>
                    <a:pt x="8" y="8"/>
                  </a:cubicBezTo>
                  <a:close/>
                  <a:moveTo>
                    <a:pt x="24" y="6"/>
                  </a:moveTo>
                  <a:cubicBezTo>
                    <a:pt x="21" y="6"/>
                    <a:pt x="19" y="7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19" y="9"/>
                    <a:pt x="22" y="8"/>
                    <a:pt x="25" y="8"/>
                  </a:cubicBezTo>
                  <a:cubicBezTo>
                    <a:pt x="25" y="8"/>
                    <a:pt x="25" y="7"/>
                    <a:pt x="25" y="7"/>
                  </a:cubicBezTo>
                  <a:cubicBezTo>
                    <a:pt x="25" y="6"/>
                    <a:pt x="25" y="6"/>
                    <a:pt x="24" y="6"/>
                  </a:cubicBezTo>
                  <a:close/>
                  <a:moveTo>
                    <a:pt x="40" y="4"/>
                  </a:moveTo>
                  <a:cubicBezTo>
                    <a:pt x="37" y="4"/>
                    <a:pt x="35" y="5"/>
                    <a:pt x="32" y="5"/>
                  </a:cubicBezTo>
                  <a:cubicBezTo>
                    <a:pt x="32" y="5"/>
                    <a:pt x="31" y="5"/>
                    <a:pt x="31" y="6"/>
                  </a:cubicBezTo>
                  <a:cubicBezTo>
                    <a:pt x="31" y="7"/>
                    <a:pt x="32" y="7"/>
                    <a:pt x="32" y="7"/>
                  </a:cubicBezTo>
                  <a:cubicBezTo>
                    <a:pt x="35" y="6"/>
                    <a:pt x="38" y="6"/>
                    <a:pt x="40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1" y="4"/>
                    <a:pt x="41" y="4"/>
                    <a:pt x="40" y="4"/>
                  </a:cubicBezTo>
                  <a:close/>
                  <a:moveTo>
                    <a:pt x="56" y="2"/>
                  </a:moveTo>
                  <a:cubicBezTo>
                    <a:pt x="53" y="2"/>
                    <a:pt x="51" y="2"/>
                    <a:pt x="48" y="3"/>
                  </a:cubicBezTo>
                  <a:cubicBezTo>
                    <a:pt x="48" y="3"/>
                    <a:pt x="47" y="3"/>
                    <a:pt x="47" y="4"/>
                  </a:cubicBezTo>
                  <a:cubicBezTo>
                    <a:pt x="47" y="4"/>
                    <a:pt x="48" y="5"/>
                    <a:pt x="48" y="5"/>
                  </a:cubicBezTo>
                  <a:cubicBezTo>
                    <a:pt x="51" y="4"/>
                    <a:pt x="54" y="4"/>
                    <a:pt x="56" y="4"/>
                  </a:cubicBezTo>
                  <a:cubicBezTo>
                    <a:pt x="57" y="4"/>
                    <a:pt x="57" y="3"/>
                    <a:pt x="57" y="3"/>
                  </a:cubicBezTo>
                  <a:cubicBezTo>
                    <a:pt x="57" y="2"/>
                    <a:pt x="57" y="2"/>
                    <a:pt x="56" y="2"/>
                  </a:cubicBezTo>
                  <a:close/>
                  <a:moveTo>
                    <a:pt x="72" y="0"/>
                  </a:moveTo>
                  <a:cubicBezTo>
                    <a:pt x="69" y="1"/>
                    <a:pt x="67" y="1"/>
                    <a:pt x="64" y="1"/>
                  </a:cubicBezTo>
                  <a:cubicBezTo>
                    <a:pt x="63" y="1"/>
                    <a:pt x="63" y="2"/>
                    <a:pt x="63" y="2"/>
                  </a:cubicBezTo>
                  <a:cubicBezTo>
                    <a:pt x="63" y="3"/>
                    <a:pt x="64" y="3"/>
                    <a:pt x="64" y="3"/>
                  </a:cubicBezTo>
                  <a:cubicBezTo>
                    <a:pt x="67" y="3"/>
                    <a:pt x="69" y="3"/>
                    <a:pt x="72" y="2"/>
                  </a:cubicBezTo>
                  <a:cubicBezTo>
                    <a:pt x="73" y="2"/>
                    <a:pt x="73" y="2"/>
                    <a:pt x="73" y="1"/>
                  </a:cubicBezTo>
                  <a:cubicBezTo>
                    <a:pt x="73" y="1"/>
                    <a:pt x="73" y="0"/>
                    <a:pt x="72" y="0"/>
                  </a:cubicBezTo>
                  <a:close/>
                  <a:moveTo>
                    <a:pt x="88" y="0"/>
                  </a:moveTo>
                  <a:cubicBezTo>
                    <a:pt x="87" y="0"/>
                    <a:pt x="87" y="0"/>
                    <a:pt x="86" y="0"/>
                  </a:cubicBezTo>
                  <a:cubicBezTo>
                    <a:pt x="84" y="0"/>
                    <a:pt x="82" y="0"/>
                    <a:pt x="80" y="0"/>
                  </a:cubicBezTo>
                  <a:cubicBezTo>
                    <a:pt x="79" y="0"/>
                    <a:pt x="79" y="1"/>
                    <a:pt x="79" y="1"/>
                  </a:cubicBezTo>
                  <a:cubicBezTo>
                    <a:pt x="79" y="2"/>
                    <a:pt x="80" y="2"/>
                    <a:pt x="80" y="2"/>
                  </a:cubicBezTo>
                  <a:cubicBezTo>
                    <a:pt x="82" y="2"/>
                    <a:pt x="84" y="2"/>
                    <a:pt x="86" y="2"/>
                  </a:cubicBezTo>
                  <a:cubicBezTo>
                    <a:pt x="87" y="2"/>
                    <a:pt x="87" y="2"/>
                    <a:pt x="88" y="2"/>
                  </a:cubicBezTo>
                  <a:cubicBezTo>
                    <a:pt x="89" y="2"/>
                    <a:pt x="89" y="2"/>
                    <a:pt x="89" y="1"/>
                  </a:cubicBezTo>
                  <a:cubicBezTo>
                    <a:pt x="89" y="1"/>
                    <a:pt x="89" y="0"/>
                    <a:pt x="88" y="0"/>
                  </a:cubicBezTo>
                  <a:close/>
                  <a:moveTo>
                    <a:pt x="104" y="1"/>
                  </a:moveTo>
                  <a:cubicBezTo>
                    <a:pt x="101" y="1"/>
                    <a:pt x="99" y="0"/>
                    <a:pt x="96" y="0"/>
                  </a:cubicBezTo>
                  <a:cubicBezTo>
                    <a:pt x="96" y="0"/>
                    <a:pt x="95" y="1"/>
                    <a:pt x="95" y="1"/>
                  </a:cubicBezTo>
                  <a:cubicBezTo>
                    <a:pt x="95" y="2"/>
                    <a:pt x="95" y="2"/>
                    <a:pt x="96" y="2"/>
                  </a:cubicBezTo>
                  <a:cubicBezTo>
                    <a:pt x="99" y="2"/>
                    <a:pt x="101" y="3"/>
                    <a:pt x="104" y="3"/>
                  </a:cubicBezTo>
                  <a:cubicBezTo>
                    <a:pt x="104" y="3"/>
                    <a:pt x="105" y="3"/>
                    <a:pt x="105" y="2"/>
                  </a:cubicBezTo>
                  <a:cubicBezTo>
                    <a:pt x="105" y="1"/>
                    <a:pt x="105" y="1"/>
                    <a:pt x="104" y="1"/>
                  </a:cubicBezTo>
                  <a:close/>
                  <a:moveTo>
                    <a:pt x="120" y="4"/>
                  </a:moveTo>
                  <a:cubicBezTo>
                    <a:pt x="117" y="3"/>
                    <a:pt x="115" y="2"/>
                    <a:pt x="112" y="2"/>
                  </a:cubicBezTo>
                  <a:cubicBezTo>
                    <a:pt x="112" y="2"/>
                    <a:pt x="111" y="2"/>
                    <a:pt x="111" y="3"/>
                  </a:cubicBezTo>
                  <a:cubicBezTo>
                    <a:pt x="111" y="3"/>
                    <a:pt x="111" y="4"/>
                    <a:pt x="112" y="4"/>
                  </a:cubicBezTo>
                  <a:cubicBezTo>
                    <a:pt x="114" y="4"/>
                    <a:pt x="117" y="5"/>
                    <a:pt x="120" y="5"/>
                  </a:cubicBezTo>
                  <a:cubicBezTo>
                    <a:pt x="120" y="6"/>
                    <a:pt x="121" y="5"/>
                    <a:pt x="121" y="5"/>
                  </a:cubicBezTo>
                  <a:cubicBezTo>
                    <a:pt x="121" y="4"/>
                    <a:pt x="121" y="4"/>
                    <a:pt x="120" y="4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2" name="Freeform 589"/>
            <p:cNvSpPr>
              <a:spLocks noEditPoints="1"/>
            </p:cNvSpPr>
            <p:nvPr/>
          </p:nvSpPr>
          <p:spPr bwMode="auto">
            <a:xfrm>
              <a:off x="3850" y="2272"/>
              <a:ext cx="303" cy="32"/>
            </a:xfrm>
            <a:custGeom>
              <a:avLst/>
              <a:gdLst>
                <a:gd name="T0" fmla="*/ 1755 w 121"/>
                <a:gd name="T1" fmla="*/ 77 h 12"/>
                <a:gd name="T2" fmla="*/ 1881 w 121"/>
                <a:gd name="T3" fmla="*/ 115 h 12"/>
                <a:gd name="T4" fmla="*/ 1901 w 121"/>
                <a:gd name="T5" fmla="*/ 93 h 12"/>
                <a:gd name="T6" fmla="*/ 1881 w 121"/>
                <a:gd name="T7" fmla="*/ 77 h 12"/>
                <a:gd name="T8" fmla="*/ 1755 w 121"/>
                <a:gd name="T9" fmla="*/ 35 h 12"/>
                <a:gd name="T10" fmla="*/ 1743 w 121"/>
                <a:gd name="T11" fmla="*/ 56 h 12"/>
                <a:gd name="T12" fmla="*/ 1755 w 121"/>
                <a:gd name="T13" fmla="*/ 77 h 12"/>
                <a:gd name="T14" fmla="*/ 1505 w 121"/>
                <a:gd name="T15" fmla="*/ 35 h 12"/>
                <a:gd name="T16" fmla="*/ 1630 w 121"/>
                <a:gd name="T17" fmla="*/ 56 h 12"/>
                <a:gd name="T18" fmla="*/ 1650 w 121"/>
                <a:gd name="T19" fmla="*/ 35 h 12"/>
                <a:gd name="T20" fmla="*/ 1630 w 121"/>
                <a:gd name="T21" fmla="*/ 21 h 12"/>
                <a:gd name="T22" fmla="*/ 1505 w 121"/>
                <a:gd name="T23" fmla="*/ 0 h 12"/>
                <a:gd name="T24" fmla="*/ 1492 w 121"/>
                <a:gd name="T25" fmla="*/ 21 h 12"/>
                <a:gd name="T26" fmla="*/ 1505 w 121"/>
                <a:gd name="T27" fmla="*/ 35 h 12"/>
                <a:gd name="T28" fmla="*/ 1255 w 121"/>
                <a:gd name="T29" fmla="*/ 35 h 12"/>
                <a:gd name="T30" fmla="*/ 1347 w 121"/>
                <a:gd name="T31" fmla="*/ 35 h 12"/>
                <a:gd name="T32" fmla="*/ 1380 w 121"/>
                <a:gd name="T33" fmla="*/ 35 h 12"/>
                <a:gd name="T34" fmla="*/ 1397 w 121"/>
                <a:gd name="T35" fmla="*/ 21 h 12"/>
                <a:gd name="T36" fmla="*/ 1380 w 121"/>
                <a:gd name="T37" fmla="*/ 0 h 12"/>
                <a:gd name="T38" fmla="*/ 1347 w 121"/>
                <a:gd name="T39" fmla="*/ 0 h 12"/>
                <a:gd name="T40" fmla="*/ 1255 w 121"/>
                <a:gd name="T41" fmla="*/ 0 h 12"/>
                <a:gd name="T42" fmla="*/ 1242 w 121"/>
                <a:gd name="T43" fmla="*/ 21 h 12"/>
                <a:gd name="T44" fmla="*/ 1255 w 121"/>
                <a:gd name="T45" fmla="*/ 35 h 12"/>
                <a:gd name="T46" fmla="*/ 1004 w 121"/>
                <a:gd name="T47" fmla="*/ 56 h 12"/>
                <a:gd name="T48" fmla="*/ 1129 w 121"/>
                <a:gd name="T49" fmla="*/ 35 h 12"/>
                <a:gd name="T50" fmla="*/ 1147 w 121"/>
                <a:gd name="T51" fmla="*/ 21 h 12"/>
                <a:gd name="T52" fmla="*/ 1129 w 121"/>
                <a:gd name="T53" fmla="*/ 0 h 12"/>
                <a:gd name="T54" fmla="*/ 1004 w 121"/>
                <a:gd name="T55" fmla="*/ 21 h 12"/>
                <a:gd name="T56" fmla="*/ 992 w 121"/>
                <a:gd name="T57" fmla="*/ 35 h 12"/>
                <a:gd name="T58" fmla="*/ 1004 w 121"/>
                <a:gd name="T59" fmla="*/ 56 h 12"/>
                <a:gd name="T60" fmla="*/ 751 w 121"/>
                <a:gd name="T61" fmla="*/ 93 h 12"/>
                <a:gd name="T62" fmla="*/ 879 w 121"/>
                <a:gd name="T63" fmla="*/ 77 h 12"/>
                <a:gd name="T64" fmla="*/ 896 w 121"/>
                <a:gd name="T65" fmla="*/ 56 h 12"/>
                <a:gd name="T66" fmla="*/ 879 w 121"/>
                <a:gd name="T67" fmla="*/ 35 h 12"/>
                <a:gd name="T68" fmla="*/ 751 w 121"/>
                <a:gd name="T69" fmla="*/ 56 h 12"/>
                <a:gd name="T70" fmla="*/ 739 w 121"/>
                <a:gd name="T71" fmla="*/ 77 h 12"/>
                <a:gd name="T72" fmla="*/ 751 w 121"/>
                <a:gd name="T73" fmla="*/ 93 h 12"/>
                <a:gd name="T74" fmla="*/ 521 w 121"/>
                <a:gd name="T75" fmla="*/ 149 h 12"/>
                <a:gd name="T76" fmla="*/ 646 w 121"/>
                <a:gd name="T77" fmla="*/ 115 h 12"/>
                <a:gd name="T78" fmla="*/ 646 w 121"/>
                <a:gd name="T79" fmla="*/ 93 h 12"/>
                <a:gd name="T80" fmla="*/ 626 w 121"/>
                <a:gd name="T81" fmla="*/ 77 h 12"/>
                <a:gd name="T82" fmla="*/ 501 w 121"/>
                <a:gd name="T83" fmla="*/ 115 h 12"/>
                <a:gd name="T84" fmla="*/ 501 w 121"/>
                <a:gd name="T85" fmla="*/ 136 h 12"/>
                <a:gd name="T86" fmla="*/ 521 w 121"/>
                <a:gd name="T87" fmla="*/ 149 h 12"/>
                <a:gd name="T88" fmla="*/ 270 w 121"/>
                <a:gd name="T89" fmla="*/ 192 h 12"/>
                <a:gd name="T90" fmla="*/ 396 w 121"/>
                <a:gd name="T91" fmla="*/ 171 h 12"/>
                <a:gd name="T92" fmla="*/ 408 w 121"/>
                <a:gd name="T93" fmla="*/ 149 h 12"/>
                <a:gd name="T94" fmla="*/ 376 w 121"/>
                <a:gd name="T95" fmla="*/ 136 h 12"/>
                <a:gd name="T96" fmla="*/ 270 w 121"/>
                <a:gd name="T97" fmla="*/ 149 h 12"/>
                <a:gd name="T98" fmla="*/ 250 w 121"/>
                <a:gd name="T99" fmla="*/ 171 h 12"/>
                <a:gd name="T100" fmla="*/ 270 w 121"/>
                <a:gd name="T101" fmla="*/ 192 h 12"/>
                <a:gd name="T102" fmla="*/ 20 w 121"/>
                <a:gd name="T103" fmla="*/ 227 h 12"/>
                <a:gd name="T104" fmla="*/ 33 w 121"/>
                <a:gd name="T105" fmla="*/ 227 h 12"/>
                <a:gd name="T106" fmla="*/ 145 w 121"/>
                <a:gd name="T107" fmla="*/ 205 h 12"/>
                <a:gd name="T108" fmla="*/ 158 w 121"/>
                <a:gd name="T109" fmla="*/ 192 h 12"/>
                <a:gd name="T110" fmla="*/ 145 w 121"/>
                <a:gd name="T111" fmla="*/ 171 h 12"/>
                <a:gd name="T112" fmla="*/ 33 w 121"/>
                <a:gd name="T113" fmla="*/ 192 h 12"/>
                <a:gd name="T114" fmla="*/ 20 w 121"/>
                <a:gd name="T115" fmla="*/ 192 h 12"/>
                <a:gd name="T116" fmla="*/ 0 w 121"/>
                <a:gd name="T117" fmla="*/ 205 h 12"/>
                <a:gd name="T118" fmla="*/ 20 w 121"/>
                <a:gd name="T119" fmla="*/ 227 h 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1" h="12">
                  <a:moveTo>
                    <a:pt x="112" y="4"/>
                  </a:moveTo>
                  <a:cubicBezTo>
                    <a:pt x="114" y="5"/>
                    <a:pt x="117" y="5"/>
                    <a:pt x="120" y="6"/>
                  </a:cubicBezTo>
                  <a:cubicBezTo>
                    <a:pt x="120" y="6"/>
                    <a:pt x="121" y="6"/>
                    <a:pt x="121" y="5"/>
                  </a:cubicBezTo>
                  <a:cubicBezTo>
                    <a:pt x="121" y="5"/>
                    <a:pt x="121" y="4"/>
                    <a:pt x="120" y="4"/>
                  </a:cubicBezTo>
                  <a:cubicBezTo>
                    <a:pt x="117" y="3"/>
                    <a:pt x="115" y="3"/>
                    <a:pt x="112" y="2"/>
                  </a:cubicBezTo>
                  <a:cubicBezTo>
                    <a:pt x="112" y="2"/>
                    <a:pt x="111" y="3"/>
                    <a:pt x="111" y="3"/>
                  </a:cubicBezTo>
                  <a:cubicBezTo>
                    <a:pt x="111" y="4"/>
                    <a:pt x="111" y="4"/>
                    <a:pt x="112" y="4"/>
                  </a:cubicBezTo>
                  <a:close/>
                  <a:moveTo>
                    <a:pt x="96" y="2"/>
                  </a:moveTo>
                  <a:cubicBezTo>
                    <a:pt x="99" y="2"/>
                    <a:pt x="101" y="3"/>
                    <a:pt x="104" y="3"/>
                  </a:cubicBezTo>
                  <a:cubicBezTo>
                    <a:pt x="105" y="3"/>
                    <a:pt x="105" y="3"/>
                    <a:pt x="105" y="2"/>
                  </a:cubicBezTo>
                  <a:cubicBezTo>
                    <a:pt x="105" y="2"/>
                    <a:pt x="105" y="1"/>
                    <a:pt x="104" y="1"/>
                  </a:cubicBezTo>
                  <a:cubicBezTo>
                    <a:pt x="102" y="1"/>
                    <a:pt x="99" y="0"/>
                    <a:pt x="96" y="0"/>
                  </a:cubicBezTo>
                  <a:cubicBezTo>
                    <a:pt x="96" y="0"/>
                    <a:pt x="95" y="1"/>
                    <a:pt x="95" y="1"/>
                  </a:cubicBezTo>
                  <a:cubicBezTo>
                    <a:pt x="95" y="2"/>
                    <a:pt x="96" y="2"/>
                    <a:pt x="96" y="2"/>
                  </a:cubicBezTo>
                  <a:close/>
                  <a:moveTo>
                    <a:pt x="80" y="2"/>
                  </a:moveTo>
                  <a:cubicBezTo>
                    <a:pt x="82" y="2"/>
                    <a:pt x="84" y="2"/>
                    <a:pt x="86" y="2"/>
                  </a:cubicBezTo>
                  <a:cubicBezTo>
                    <a:pt x="86" y="2"/>
                    <a:pt x="87" y="2"/>
                    <a:pt x="88" y="2"/>
                  </a:cubicBezTo>
                  <a:cubicBezTo>
                    <a:pt x="89" y="2"/>
                    <a:pt x="89" y="1"/>
                    <a:pt x="89" y="1"/>
                  </a:cubicBezTo>
                  <a:cubicBezTo>
                    <a:pt x="89" y="0"/>
                    <a:pt x="89" y="0"/>
                    <a:pt x="88" y="0"/>
                  </a:cubicBezTo>
                  <a:cubicBezTo>
                    <a:pt x="87" y="0"/>
                    <a:pt x="87" y="0"/>
                    <a:pt x="86" y="0"/>
                  </a:cubicBezTo>
                  <a:cubicBezTo>
                    <a:pt x="84" y="0"/>
                    <a:pt x="82" y="0"/>
                    <a:pt x="80" y="0"/>
                  </a:cubicBezTo>
                  <a:cubicBezTo>
                    <a:pt x="80" y="0"/>
                    <a:pt x="79" y="0"/>
                    <a:pt x="79" y="1"/>
                  </a:cubicBezTo>
                  <a:cubicBezTo>
                    <a:pt x="79" y="2"/>
                    <a:pt x="80" y="2"/>
                    <a:pt x="80" y="2"/>
                  </a:cubicBezTo>
                  <a:close/>
                  <a:moveTo>
                    <a:pt x="64" y="3"/>
                  </a:moveTo>
                  <a:cubicBezTo>
                    <a:pt x="67" y="3"/>
                    <a:pt x="70" y="3"/>
                    <a:pt x="72" y="2"/>
                  </a:cubicBezTo>
                  <a:cubicBezTo>
                    <a:pt x="73" y="2"/>
                    <a:pt x="73" y="2"/>
                    <a:pt x="73" y="1"/>
                  </a:cubicBezTo>
                  <a:cubicBezTo>
                    <a:pt x="73" y="1"/>
                    <a:pt x="73" y="0"/>
                    <a:pt x="72" y="0"/>
                  </a:cubicBezTo>
                  <a:cubicBezTo>
                    <a:pt x="69" y="1"/>
                    <a:pt x="67" y="1"/>
                    <a:pt x="64" y="1"/>
                  </a:cubicBezTo>
                  <a:cubicBezTo>
                    <a:pt x="64" y="1"/>
                    <a:pt x="63" y="2"/>
                    <a:pt x="63" y="2"/>
                  </a:cubicBezTo>
                  <a:cubicBezTo>
                    <a:pt x="63" y="3"/>
                    <a:pt x="64" y="3"/>
                    <a:pt x="64" y="3"/>
                  </a:cubicBezTo>
                  <a:close/>
                  <a:moveTo>
                    <a:pt x="48" y="5"/>
                  </a:moveTo>
                  <a:cubicBezTo>
                    <a:pt x="51" y="5"/>
                    <a:pt x="54" y="4"/>
                    <a:pt x="56" y="4"/>
                  </a:cubicBezTo>
                  <a:cubicBezTo>
                    <a:pt x="57" y="4"/>
                    <a:pt x="57" y="3"/>
                    <a:pt x="57" y="3"/>
                  </a:cubicBezTo>
                  <a:cubicBezTo>
                    <a:pt x="57" y="2"/>
                    <a:pt x="57" y="2"/>
                    <a:pt x="56" y="2"/>
                  </a:cubicBezTo>
                  <a:cubicBezTo>
                    <a:pt x="53" y="2"/>
                    <a:pt x="51" y="3"/>
                    <a:pt x="48" y="3"/>
                  </a:cubicBezTo>
                  <a:cubicBezTo>
                    <a:pt x="48" y="3"/>
                    <a:pt x="47" y="4"/>
                    <a:pt x="47" y="4"/>
                  </a:cubicBezTo>
                  <a:cubicBezTo>
                    <a:pt x="47" y="5"/>
                    <a:pt x="48" y="5"/>
                    <a:pt x="48" y="5"/>
                  </a:cubicBezTo>
                  <a:close/>
                  <a:moveTo>
                    <a:pt x="33" y="8"/>
                  </a:moveTo>
                  <a:cubicBezTo>
                    <a:pt x="35" y="7"/>
                    <a:pt x="38" y="7"/>
                    <a:pt x="41" y="6"/>
                  </a:cubicBezTo>
                  <a:cubicBezTo>
                    <a:pt x="41" y="6"/>
                    <a:pt x="42" y="6"/>
                    <a:pt x="41" y="5"/>
                  </a:cubicBezTo>
                  <a:cubicBezTo>
                    <a:pt x="41" y="5"/>
                    <a:pt x="41" y="4"/>
                    <a:pt x="40" y="4"/>
                  </a:cubicBezTo>
                  <a:cubicBezTo>
                    <a:pt x="38" y="5"/>
                    <a:pt x="35" y="5"/>
                    <a:pt x="32" y="6"/>
                  </a:cubicBezTo>
                  <a:cubicBezTo>
                    <a:pt x="32" y="6"/>
                    <a:pt x="31" y="6"/>
                    <a:pt x="32" y="7"/>
                  </a:cubicBezTo>
                  <a:cubicBezTo>
                    <a:pt x="32" y="7"/>
                    <a:pt x="32" y="8"/>
                    <a:pt x="33" y="8"/>
                  </a:cubicBezTo>
                  <a:close/>
                  <a:moveTo>
                    <a:pt x="17" y="10"/>
                  </a:moveTo>
                  <a:cubicBezTo>
                    <a:pt x="19" y="10"/>
                    <a:pt x="22" y="9"/>
                    <a:pt x="25" y="9"/>
                  </a:cubicBezTo>
                  <a:cubicBezTo>
                    <a:pt x="25" y="9"/>
                    <a:pt x="26" y="8"/>
                    <a:pt x="26" y="8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2" y="7"/>
                    <a:pt x="19" y="8"/>
                    <a:pt x="17" y="8"/>
                  </a:cubicBezTo>
                  <a:cubicBezTo>
                    <a:pt x="16" y="8"/>
                    <a:pt x="16" y="9"/>
                    <a:pt x="16" y="9"/>
                  </a:cubicBezTo>
                  <a:cubicBezTo>
                    <a:pt x="16" y="10"/>
                    <a:pt x="16" y="10"/>
                    <a:pt x="17" y="10"/>
                  </a:cubicBez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12"/>
                    <a:pt x="6" y="11"/>
                    <a:pt x="9" y="11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6" y="9"/>
                    <a:pt x="4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3" name="Freeform 590"/>
            <p:cNvSpPr>
              <a:spLocks noEditPoints="1"/>
            </p:cNvSpPr>
            <p:nvPr/>
          </p:nvSpPr>
          <p:spPr bwMode="auto">
            <a:xfrm>
              <a:off x="4165" y="2285"/>
              <a:ext cx="265" cy="136"/>
            </a:xfrm>
            <a:custGeom>
              <a:avLst/>
              <a:gdLst>
                <a:gd name="T0" fmla="*/ 1625 w 106"/>
                <a:gd name="T1" fmla="*/ 968 h 51"/>
                <a:gd name="T2" fmla="*/ 1645 w 106"/>
                <a:gd name="T3" fmla="*/ 931 h 51"/>
                <a:gd name="T4" fmla="*/ 1550 w 106"/>
                <a:gd name="T5" fmla="*/ 931 h 51"/>
                <a:gd name="T6" fmla="*/ 1313 w 106"/>
                <a:gd name="T7" fmla="*/ 853 h 51"/>
                <a:gd name="T8" fmla="*/ 1458 w 106"/>
                <a:gd name="T9" fmla="*/ 909 h 51"/>
                <a:gd name="T10" fmla="*/ 1333 w 106"/>
                <a:gd name="T11" fmla="*/ 832 h 51"/>
                <a:gd name="T12" fmla="*/ 1313 w 106"/>
                <a:gd name="T13" fmla="*/ 853 h 51"/>
                <a:gd name="T14" fmla="*/ 1208 w 106"/>
                <a:gd name="T15" fmla="*/ 797 h 51"/>
                <a:gd name="T16" fmla="*/ 1220 w 106"/>
                <a:gd name="T17" fmla="*/ 760 h 51"/>
                <a:gd name="T18" fmla="*/ 1083 w 106"/>
                <a:gd name="T19" fmla="*/ 704 h 51"/>
                <a:gd name="T20" fmla="*/ 875 w 106"/>
                <a:gd name="T21" fmla="*/ 589 h 51"/>
                <a:gd name="T22" fmla="*/ 1000 w 106"/>
                <a:gd name="T23" fmla="*/ 648 h 51"/>
                <a:gd name="T24" fmla="*/ 875 w 106"/>
                <a:gd name="T25" fmla="*/ 547 h 51"/>
                <a:gd name="T26" fmla="*/ 875 w 106"/>
                <a:gd name="T27" fmla="*/ 589 h 51"/>
                <a:gd name="T28" fmla="*/ 750 w 106"/>
                <a:gd name="T29" fmla="*/ 533 h 51"/>
                <a:gd name="T30" fmla="*/ 770 w 106"/>
                <a:gd name="T31" fmla="*/ 491 h 51"/>
                <a:gd name="T32" fmla="*/ 625 w 106"/>
                <a:gd name="T33" fmla="*/ 456 h 51"/>
                <a:gd name="T34" fmla="*/ 408 w 106"/>
                <a:gd name="T35" fmla="*/ 363 h 51"/>
                <a:gd name="T36" fmla="*/ 470 w 106"/>
                <a:gd name="T37" fmla="*/ 435 h 51"/>
                <a:gd name="T38" fmla="*/ 533 w 106"/>
                <a:gd name="T39" fmla="*/ 435 h 51"/>
                <a:gd name="T40" fmla="*/ 470 w 106"/>
                <a:gd name="T41" fmla="*/ 397 h 51"/>
                <a:gd name="T42" fmla="*/ 470 w 106"/>
                <a:gd name="T43" fmla="*/ 397 h 51"/>
                <a:gd name="T44" fmla="*/ 408 w 106"/>
                <a:gd name="T45" fmla="*/ 341 h 51"/>
                <a:gd name="T46" fmla="*/ 220 w 106"/>
                <a:gd name="T47" fmla="*/ 171 h 51"/>
                <a:gd name="T48" fmla="*/ 345 w 106"/>
                <a:gd name="T49" fmla="*/ 264 h 51"/>
                <a:gd name="T50" fmla="*/ 238 w 106"/>
                <a:gd name="T51" fmla="*/ 136 h 51"/>
                <a:gd name="T52" fmla="*/ 220 w 106"/>
                <a:gd name="T53" fmla="*/ 171 h 51"/>
                <a:gd name="T54" fmla="*/ 33 w 106"/>
                <a:gd name="T55" fmla="*/ 56 h 51"/>
                <a:gd name="T56" fmla="*/ 113 w 106"/>
                <a:gd name="T57" fmla="*/ 115 h 51"/>
                <a:gd name="T58" fmla="*/ 125 w 106"/>
                <a:gd name="T59" fmla="*/ 77 h 51"/>
                <a:gd name="T60" fmla="*/ 33 w 106"/>
                <a:gd name="T61" fmla="*/ 56 h 51"/>
                <a:gd name="T62" fmla="*/ 33 w 106"/>
                <a:gd name="T63" fmla="*/ 0 h 51"/>
                <a:gd name="T64" fmla="*/ 0 w 106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51">
                  <a:moveTo>
                    <a:pt x="99" y="50"/>
                  </a:moveTo>
                  <a:cubicBezTo>
                    <a:pt x="101" y="51"/>
                    <a:pt x="103" y="51"/>
                    <a:pt x="104" y="51"/>
                  </a:cubicBezTo>
                  <a:cubicBezTo>
                    <a:pt x="105" y="51"/>
                    <a:pt x="105" y="51"/>
                    <a:pt x="106" y="50"/>
                  </a:cubicBezTo>
                  <a:cubicBezTo>
                    <a:pt x="106" y="50"/>
                    <a:pt x="105" y="49"/>
                    <a:pt x="105" y="49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9" y="48"/>
                    <a:pt x="99" y="49"/>
                    <a:pt x="99" y="49"/>
                  </a:cubicBezTo>
                  <a:cubicBezTo>
                    <a:pt x="98" y="50"/>
                    <a:pt x="99" y="50"/>
                    <a:pt x="99" y="50"/>
                  </a:cubicBezTo>
                  <a:close/>
                  <a:moveTo>
                    <a:pt x="84" y="45"/>
                  </a:moveTo>
                  <a:cubicBezTo>
                    <a:pt x="87" y="47"/>
                    <a:pt x="89" y="48"/>
                    <a:pt x="92" y="48"/>
                  </a:cubicBezTo>
                  <a:cubicBezTo>
                    <a:pt x="92" y="48"/>
                    <a:pt x="93" y="48"/>
                    <a:pt x="93" y="48"/>
                  </a:cubicBezTo>
                  <a:cubicBezTo>
                    <a:pt x="93" y="47"/>
                    <a:pt x="93" y="47"/>
                    <a:pt x="92" y="46"/>
                  </a:cubicBezTo>
                  <a:cubicBezTo>
                    <a:pt x="90" y="46"/>
                    <a:pt x="87" y="45"/>
                    <a:pt x="85" y="44"/>
                  </a:cubicBezTo>
                  <a:cubicBezTo>
                    <a:pt x="84" y="43"/>
                    <a:pt x="84" y="44"/>
                    <a:pt x="83" y="44"/>
                  </a:cubicBezTo>
                  <a:cubicBezTo>
                    <a:pt x="83" y="45"/>
                    <a:pt x="83" y="45"/>
                    <a:pt x="84" y="45"/>
                  </a:cubicBezTo>
                  <a:close/>
                  <a:moveTo>
                    <a:pt x="70" y="38"/>
                  </a:moveTo>
                  <a:cubicBezTo>
                    <a:pt x="72" y="40"/>
                    <a:pt x="74" y="41"/>
                    <a:pt x="77" y="42"/>
                  </a:cubicBezTo>
                  <a:cubicBezTo>
                    <a:pt x="77" y="42"/>
                    <a:pt x="78" y="42"/>
                    <a:pt x="78" y="42"/>
                  </a:cubicBezTo>
                  <a:cubicBezTo>
                    <a:pt x="78" y="41"/>
                    <a:pt x="78" y="41"/>
                    <a:pt x="78" y="40"/>
                  </a:cubicBezTo>
                  <a:cubicBezTo>
                    <a:pt x="75" y="39"/>
                    <a:pt x="73" y="38"/>
                    <a:pt x="71" y="37"/>
                  </a:cubicBezTo>
                  <a:cubicBezTo>
                    <a:pt x="70" y="36"/>
                    <a:pt x="69" y="36"/>
                    <a:pt x="69" y="37"/>
                  </a:cubicBezTo>
                  <a:cubicBezTo>
                    <a:pt x="69" y="37"/>
                    <a:pt x="69" y="38"/>
                    <a:pt x="70" y="38"/>
                  </a:cubicBezTo>
                  <a:close/>
                  <a:moveTo>
                    <a:pt x="56" y="31"/>
                  </a:moveTo>
                  <a:cubicBezTo>
                    <a:pt x="58" y="32"/>
                    <a:pt x="60" y="33"/>
                    <a:pt x="63" y="34"/>
                  </a:cubicBezTo>
                  <a:cubicBezTo>
                    <a:pt x="63" y="35"/>
                    <a:pt x="64" y="34"/>
                    <a:pt x="64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1" y="31"/>
                    <a:pt x="59" y="30"/>
                    <a:pt x="56" y="29"/>
                  </a:cubicBezTo>
                  <a:cubicBezTo>
                    <a:pt x="56" y="29"/>
                    <a:pt x="55" y="29"/>
                    <a:pt x="55" y="29"/>
                  </a:cubicBezTo>
                  <a:cubicBezTo>
                    <a:pt x="55" y="30"/>
                    <a:pt x="55" y="30"/>
                    <a:pt x="56" y="31"/>
                  </a:cubicBezTo>
                  <a:close/>
                  <a:moveTo>
                    <a:pt x="41" y="25"/>
                  </a:moveTo>
                  <a:cubicBezTo>
                    <a:pt x="43" y="26"/>
                    <a:pt x="46" y="27"/>
                    <a:pt x="48" y="28"/>
                  </a:cubicBezTo>
                  <a:cubicBezTo>
                    <a:pt x="49" y="28"/>
                    <a:pt x="49" y="27"/>
                    <a:pt x="50" y="27"/>
                  </a:cubicBezTo>
                  <a:cubicBezTo>
                    <a:pt x="50" y="26"/>
                    <a:pt x="50" y="26"/>
                    <a:pt x="49" y="26"/>
                  </a:cubicBezTo>
                  <a:cubicBezTo>
                    <a:pt x="46" y="25"/>
                    <a:pt x="44" y="24"/>
                    <a:pt x="41" y="23"/>
                  </a:cubicBezTo>
                  <a:cubicBezTo>
                    <a:pt x="41" y="23"/>
                    <a:pt x="40" y="24"/>
                    <a:pt x="40" y="24"/>
                  </a:cubicBezTo>
                  <a:cubicBezTo>
                    <a:pt x="40" y="25"/>
                    <a:pt x="40" y="25"/>
                    <a:pt x="41" y="25"/>
                  </a:cubicBezTo>
                  <a:close/>
                  <a:moveTo>
                    <a:pt x="26" y="19"/>
                  </a:moveTo>
                  <a:cubicBezTo>
                    <a:pt x="27" y="21"/>
                    <a:pt x="28" y="22"/>
                    <a:pt x="29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3"/>
                    <a:pt x="32" y="24"/>
                    <a:pt x="33" y="24"/>
                  </a:cubicBezTo>
                  <a:cubicBezTo>
                    <a:pt x="34" y="24"/>
                    <a:pt x="34" y="24"/>
                    <a:pt x="34" y="23"/>
                  </a:cubicBezTo>
                  <a:cubicBezTo>
                    <a:pt x="34" y="22"/>
                    <a:pt x="34" y="22"/>
                    <a:pt x="33" y="22"/>
                  </a:cubicBezTo>
                  <a:cubicBezTo>
                    <a:pt x="32" y="22"/>
                    <a:pt x="31" y="21"/>
                    <a:pt x="30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0"/>
                    <a:pt x="28" y="19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6" y="18"/>
                    <a:pt x="26" y="19"/>
                    <a:pt x="26" y="19"/>
                  </a:cubicBezTo>
                  <a:close/>
                  <a:moveTo>
                    <a:pt x="14" y="9"/>
                  </a:moveTo>
                  <a:cubicBezTo>
                    <a:pt x="16" y="10"/>
                    <a:pt x="18" y="12"/>
                    <a:pt x="20" y="14"/>
                  </a:cubicBezTo>
                  <a:cubicBezTo>
                    <a:pt x="21" y="14"/>
                    <a:pt x="21" y="14"/>
                    <a:pt x="22" y="14"/>
                  </a:cubicBezTo>
                  <a:cubicBezTo>
                    <a:pt x="22" y="13"/>
                    <a:pt x="22" y="13"/>
                    <a:pt x="22" y="12"/>
                  </a:cubicBezTo>
                  <a:cubicBezTo>
                    <a:pt x="19" y="10"/>
                    <a:pt x="17" y="9"/>
                    <a:pt x="15" y="7"/>
                  </a:cubicBezTo>
                  <a:cubicBezTo>
                    <a:pt x="15" y="7"/>
                    <a:pt x="14" y="7"/>
                    <a:pt x="14" y="8"/>
                  </a:cubicBezTo>
                  <a:cubicBezTo>
                    <a:pt x="14" y="8"/>
                    <a:pt x="14" y="9"/>
                    <a:pt x="14" y="9"/>
                  </a:cubicBezTo>
                  <a:close/>
                  <a:moveTo>
                    <a:pt x="0" y="1"/>
                  </a:moveTo>
                  <a:cubicBezTo>
                    <a:pt x="1" y="2"/>
                    <a:pt x="1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6" y="5"/>
                    <a:pt x="7" y="6"/>
                  </a:cubicBezTo>
                  <a:cubicBezTo>
                    <a:pt x="8" y="6"/>
                    <a:pt x="8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6" y="3"/>
                    <a:pt x="4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4" name="Freeform 591"/>
            <p:cNvSpPr>
              <a:spLocks noEditPoints="1"/>
            </p:cNvSpPr>
            <p:nvPr/>
          </p:nvSpPr>
          <p:spPr bwMode="auto">
            <a:xfrm>
              <a:off x="4153" y="2240"/>
              <a:ext cx="120" cy="77"/>
            </a:xfrm>
            <a:custGeom>
              <a:avLst/>
              <a:gdLst>
                <a:gd name="T0" fmla="*/ 95 w 48"/>
                <a:gd name="T1" fmla="*/ 35 h 29"/>
                <a:gd name="T2" fmla="*/ 50 w 48"/>
                <a:gd name="T3" fmla="*/ 21 h 29"/>
                <a:gd name="T4" fmla="*/ 50 w 48"/>
                <a:gd name="T5" fmla="*/ 21 h 29"/>
                <a:gd name="T6" fmla="*/ 20 w 48"/>
                <a:gd name="T7" fmla="*/ 21 h 29"/>
                <a:gd name="T8" fmla="*/ 0 w 48"/>
                <a:gd name="T9" fmla="*/ 21 h 29"/>
                <a:gd name="T10" fmla="*/ 20 w 48"/>
                <a:gd name="T11" fmla="*/ 56 h 29"/>
                <a:gd name="T12" fmla="*/ 50 w 48"/>
                <a:gd name="T13" fmla="*/ 56 h 29"/>
                <a:gd name="T14" fmla="*/ 50 w 48"/>
                <a:gd name="T15" fmla="*/ 35 h 29"/>
                <a:gd name="T16" fmla="*/ 50 w 48"/>
                <a:gd name="T17" fmla="*/ 56 h 29"/>
                <a:gd name="T18" fmla="*/ 83 w 48"/>
                <a:gd name="T19" fmla="*/ 77 h 29"/>
                <a:gd name="T20" fmla="*/ 113 w 48"/>
                <a:gd name="T21" fmla="*/ 56 h 29"/>
                <a:gd name="T22" fmla="*/ 95 w 48"/>
                <a:gd name="T23" fmla="*/ 35 h 29"/>
                <a:gd name="T24" fmla="*/ 333 w 48"/>
                <a:gd name="T25" fmla="*/ 170 h 29"/>
                <a:gd name="T26" fmla="*/ 220 w 48"/>
                <a:gd name="T27" fmla="*/ 93 h 29"/>
                <a:gd name="T28" fmla="*/ 188 w 48"/>
                <a:gd name="T29" fmla="*/ 112 h 29"/>
                <a:gd name="T30" fmla="*/ 208 w 48"/>
                <a:gd name="T31" fmla="*/ 133 h 29"/>
                <a:gd name="T32" fmla="*/ 313 w 48"/>
                <a:gd name="T33" fmla="*/ 204 h 29"/>
                <a:gd name="T34" fmla="*/ 333 w 48"/>
                <a:gd name="T35" fmla="*/ 191 h 29"/>
                <a:gd name="T36" fmla="*/ 333 w 48"/>
                <a:gd name="T37" fmla="*/ 170 h 29"/>
                <a:gd name="T38" fmla="*/ 533 w 48"/>
                <a:gd name="T39" fmla="*/ 337 h 29"/>
                <a:gd name="T40" fmla="*/ 438 w 48"/>
                <a:gd name="T41" fmla="*/ 247 h 29"/>
                <a:gd name="T42" fmla="*/ 408 w 48"/>
                <a:gd name="T43" fmla="*/ 247 h 29"/>
                <a:gd name="T44" fmla="*/ 425 w 48"/>
                <a:gd name="T45" fmla="*/ 281 h 29"/>
                <a:gd name="T46" fmla="*/ 520 w 48"/>
                <a:gd name="T47" fmla="*/ 353 h 29"/>
                <a:gd name="T48" fmla="*/ 550 w 48"/>
                <a:gd name="T49" fmla="*/ 353 h 29"/>
                <a:gd name="T50" fmla="*/ 533 w 48"/>
                <a:gd name="T51" fmla="*/ 337 h 29"/>
                <a:gd name="T52" fmla="*/ 738 w 48"/>
                <a:gd name="T53" fmla="*/ 507 h 29"/>
                <a:gd name="T54" fmla="*/ 645 w 48"/>
                <a:gd name="T55" fmla="*/ 409 h 29"/>
                <a:gd name="T56" fmla="*/ 613 w 48"/>
                <a:gd name="T57" fmla="*/ 409 h 29"/>
                <a:gd name="T58" fmla="*/ 625 w 48"/>
                <a:gd name="T59" fmla="*/ 451 h 29"/>
                <a:gd name="T60" fmla="*/ 720 w 48"/>
                <a:gd name="T61" fmla="*/ 542 h 29"/>
                <a:gd name="T62" fmla="*/ 738 w 48"/>
                <a:gd name="T63" fmla="*/ 542 h 29"/>
                <a:gd name="T64" fmla="*/ 738 w 48"/>
                <a:gd name="T65" fmla="*/ 507 h 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" h="29">
                  <a:moveTo>
                    <a:pt x="6" y="2"/>
                  </a:moveTo>
                  <a:cubicBezTo>
                    <a:pt x="5" y="2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2"/>
                    <a:pt x="6" y="2"/>
                  </a:cubicBezTo>
                  <a:close/>
                  <a:moveTo>
                    <a:pt x="21" y="9"/>
                  </a:moveTo>
                  <a:cubicBezTo>
                    <a:pt x="18" y="7"/>
                    <a:pt x="16" y="6"/>
                    <a:pt x="14" y="5"/>
                  </a:cubicBezTo>
                  <a:cubicBezTo>
                    <a:pt x="13" y="5"/>
                    <a:pt x="13" y="5"/>
                    <a:pt x="12" y="6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8"/>
                    <a:pt x="17" y="9"/>
                    <a:pt x="20" y="11"/>
                  </a:cubicBezTo>
                  <a:cubicBezTo>
                    <a:pt x="20" y="11"/>
                    <a:pt x="21" y="11"/>
                    <a:pt x="21" y="10"/>
                  </a:cubicBezTo>
                  <a:cubicBezTo>
                    <a:pt x="21" y="10"/>
                    <a:pt x="21" y="9"/>
                    <a:pt x="21" y="9"/>
                  </a:cubicBezTo>
                  <a:close/>
                  <a:moveTo>
                    <a:pt x="34" y="18"/>
                  </a:moveTo>
                  <a:cubicBezTo>
                    <a:pt x="32" y="16"/>
                    <a:pt x="30" y="14"/>
                    <a:pt x="28" y="13"/>
                  </a:cubicBezTo>
                  <a:cubicBezTo>
                    <a:pt x="27" y="13"/>
                    <a:pt x="27" y="13"/>
                    <a:pt x="26" y="13"/>
                  </a:cubicBezTo>
                  <a:cubicBezTo>
                    <a:pt x="26" y="14"/>
                    <a:pt x="26" y="14"/>
                    <a:pt x="27" y="15"/>
                  </a:cubicBezTo>
                  <a:cubicBezTo>
                    <a:pt x="29" y="16"/>
                    <a:pt x="31" y="18"/>
                    <a:pt x="33" y="19"/>
                  </a:cubicBezTo>
                  <a:cubicBezTo>
                    <a:pt x="34" y="20"/>
                    <a:pt x="34" y="19"/>
                    <a:pt x="35" y="19"/>
                  </a:cubicBezTo>
                  <a:cubicBezTo>
                    <a:pt x="35" y="18"/>
                    <a:pt x="35" y="18"/>
                    <a:pt x="34" y="18"/>
                  </a:cubicBezTo>
                  <a:close/>
                  <a:moveTo>
                    <a:pt x="47" y="27"/>
                  </a:moveTo>
                  <a:cubicBezTo>
                    <a:pt x="45" y="25"/>
                    <a:pt x="43" y="24"/>
                    <a:pt x="41" y="22"/>
                  </a:cubicBezTo>
                  <a:cubicBezTo>
                    <a:pt x="40" y="22"/>
                    <a:pt x="40" y="22"/>
                    <a:pt x="39" y="22"/>
                  </a:cubicBezTo>
                  <a:cubicBezTo>
                    <a:pt x="39" y="23"/>
                    <a:pt x="39" y="24"/>
                    <a:pt x="40" y="24"/>
                  </a:cubicBezTo>
                  <a:cubicBezTo>
                    <a:pt x="42" y="25"/>
                    <a:pt x="44" y="27"/>
                    <a:pt x="46" y="29"/>
                  </a:cubicBezTo>
                  <a:cubicBezTo>
                    <a:pt x="46" y="29"/>
                    <a:pt x="47" y="29"/>
                    <a:pt x="47" y="29"/>
                  </a:cubicBezTo>
                  <a:cubicBezTo>
                    <a:pt x="48" y="28"/>
                    <a:pt x="48" y="27"/>
                    <a:pt x="47" y="27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5" name="Freeform 592"/>
            <p:cNvSpPr>
              <a:spLocks/>
            </p:cNvSpPr>
            <p:nvPr/>
          </p:nvSpPr>
          <p:spPr bwMode="auto">
            <a:xfrm>
              <a:off x="4150" y="1829"/>
              <a:ext cx="595" cy="595"/>
            </a:xfrm>
            <a:custGeom>
              <a:avLst/>
              <a:gdLst>
                <a:gd name="T0" fmla="*/ 1000 w 238"/>
                <a:gd name="T1" fmla="*/ 35 h 223"/>
                <a:gd name="T2" fmla="*/ 2645 w 238"/>
                <a:gd name="T3" fmla="*/ 662 h 223"/>
                <a:gd name="T4" fmla="*/ 2708 w 238"/>
                <a:gd name="T5" fmla="*/ 627 h 223"/>
                <a:gd name="T6" fmla="*/ 3113 w 238"/>
                <a:gd name="T7" fmla="*/ 1062 h 223"/>
                <a:gd name="T8" fmla="*/ 3688 w 238"/>
                <a:gd name="T9" fmla="*/ 2564 h 223"/>
                <a:gd name="T10" fmla="*/ 3533 w 238"/>
                <a:gd name="T11" fmla="*/ 3325 h 223"/>
                <a:gd name="T12" fmla="*/ 3270 w 238"/>
                <a:gd name="T13" fmla="*/ 3858 h 223"/>
                <a:gd name="T14" fmla="*/ 2738 w 238"/>
                <a:gd name="T15" fmla="*/ 3952 h 223"/>
                <a:gd name="T16" fmla="*/ 2250 w 238"/>
                <a:gd name="T17" fmla="*/ 4144 h 223"/>
                <a:gd name="T18" fmla="*/ 2188 w 238"/>
                <a:gd name="T19" fmla="*/ 4101 h 223"/>
                <a:gd name="T20" fmla="*/ 1813 w 238"/>
                <a:gd name="T21" fmla="*/ 4200 h 223"/>
                <a:gd name="T22" fmla="*/ 583 w 238"/>
                <a:gd name="T23" fmla="*/ 3645 h 223"/>
                <a:gd name="T24" fmla="*/ 33 w 238"/>
                <a:gd name="T25" fmla="*/ 2868 h 223"/>
                <a:gd name="T26" fmla="*/ 125 w 238"/>
                <a:gd name="T27" fmla="*/ 2335 h 223"/>
                <a:gd name="T28" fmla="*/ 363 w 238"/>
                <a:gd name="T29" fmla="*/ 1310 h 223"/>
                <a:gd name="T30" fmla="*/ 925 w 238"/>
                <a:gd name="T31" fmla="*/ 35 h 223"/>
                <a:gd name="T32" fmla="*/ 1020 w 238"/>
                <a:gd name="T33" fmla="*/ 35 h 223"/>
                <a:gd name="T34" fmla="*/ 1000 w 238"/>
                <a:gd name="T35" fmla="*/ 35 h 223"/>
                <a:gd name="T36" fmla="*/ 1000 w 238"/>
                <a:gd name="T37" fmla="*/ 0 h 223"/>
                <a:gd name="T38" fmla="*/ 908 w 238"/>
                <a:gd name="T39" fmla="*/ 21 h 223"/>
                <a:gd name="T40" fmla="*/ 345 w 238"/>
                <a:gd name="T41" fmla="*/ 1310 h 223"/>
                <a:gd name="T42" fmla="*/ 95 w 238"/>
                <a:gd name="T43" fmla="*/ 2335 h 223"/>
                <a:gd name="T44" fmla="*/ 95 w 238"/>
                <a:gd name="T45" fmla="*/ 2335 h 223"/>
                <a:gd name="T46" fmla="*/ 208 w 238"/>
                <a:gd name="T47" fmla="*/ 3461 h 223"/>
                <a:gd name="T48" fmla="*/ 1083 w 238"/>
                <a:gd name="T49" fmla="*/ 3893 h 223"/>
                <a:gd name="T50" fmla="*/ 2175 w 238"/>
                <a:gd name="T51" fmla="*/ 4122 h 223"/>
                <a:gd name="T52" fmla="*/ 2158 w 238"/>
                <a:gd name="T53" fmla="*/ 4122 h 223"/>
                <a:gd name="T54" fmla="*/ 2250 w 238"/>
                <a:gd name="T55" fmla="*/ 4178 h 223"/>
                <a:gd name="T56" fmla="*/ 2750 w 238"/>
                <a:gd name="T57" fmla="*/ 3986 h 223"/>
                <a:gd name="T58" fmla="*/ 3283 w 238"/>
                <a:gd name="T59" fmla="*/ 3872 h 223"/>
                <a:gd name="T60" fmla="*/ 3550 w 238"/>
                <a:gd name="T61" fmla="*/ 3346 h 223"/>
                <a:gd name="T62" fmla="*/ 3720 w 238"/>
                <a:gd name="T63" fmla="*/ 2564 h 223"/>
                <a:gd name="T64" fmla="*/ 3125 w 238"/>
                <a:gd name="T65" fmla="*/ 1046 h 223"/>
                <a:gd name="T66" fmla="*/ 2708 w 238"/>
                <a:gd name="T67" fmla="*/ 606 h 223"/>
                <a:gd name="T68" fmla="*/ 2645 w 238"/>
                <a:gd name="T69" fmla="*/ 648 h 223"/>
                <a:gd name="T70" fmla="*/ 1020 w 238"/>
                <a:gd name="T71" fmla="*/ 0 h 223"/>
                <a:gd name="T72" fmla="*/ 1020 w 238"/>
                <a:gd name="T73" fmla="*/ 21 h 2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8" h="223">
                  <a:moveTo>
                    <a:pt x="65" y="1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96" y="5"/>
                    <a:pt x="138" y="10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81" y="37"/>
                    <a:pt x="190" y="45"/>
                    <a:pt x="199" y="56"/>
                  </a:cubicBezTo>
                  <a:cubicBezTo>
                    <a:pt x="208" y="68"/>
                    <a:pt x="216" y="81"/>
                    <a:pt x="223" y="94"/>
                  </a:cubicBezTo>
                  <a:cubicBezTo>
                    <a:pt x="231" y="108"/>
                    <a:pt x="236" y="121"/>
                    <a:pt x="236" y="135"/>
                  </a:cubicBezTo>
                  <a:cubicBezTo>
                    <a:pt x="236" y="140"/>
                    <a:pt x="235" y="145"/>
                    <a:pt x="234" y="150"/>
                  </a:cubicBezTo>
                  <a:cubicBezTo>
                    <a:pt x="233" y="158"/>
                    <a:pt x="230" y="166"/>
                    <a:pt x="226" y="175"/>
                  </a:cubicBezTo>
                  <a:cubicBezTo>
                    <a:pt x="223" y="181"/>
                    <a:pt x="222" y="186"/>
                    <a:pt x="219" y="190"/>
                  </a:cubicBezTo>
                  <a:cubicBezTo>
                    <a:pt x="217" y="195"/>
                    <a:pt x="214" y="199"/>
                    <a:pt x="209" y="203"/>
                  </a:cubicBezTo>
                  <a:cubicBezTo>
                    <a:pt x="204" y="205"/>
                    <a:pt x="198" y="206"/>
                    <a:pt x="192" y="206"/>
                  </a:cubicBezTo>
                  <a:cubicBezTo>
                    <a:pt x="186" y="207"/>
                    <a:pt x="180" y="207"/>
                    <a:pt x="175" y="208"/>
                  </a:cubicBezTo>
                  <a:cubicBezTo>
                    <a:pt x="170" y="210"/>
                    <a:pt x="164" y="212"/>
                    <a:pt x="158" y="214"/>
                  </a:cubicBezTo>
                  <a:cubicBezTo>
                    <a:pt x="153" y="216"/>
                    <a:pt x="148" y="218"/>
                    <a:pt x="144" y="218"/>
                  </a:cubicBezTo>
                  <a:cubicBezTo>
                    <a:pt x="143" y="218"/>
                    <a:pt x="142" y="217"/>
                    <a:pt x="141" y="217"/>
                  </a:cubicBezTo>
                  <a:cubicBezTo>
                    <a:pt x="140" y="217"/>
                    <a:pt x="140" y="216"/>
                    <a:pt x="140" y="216"/>
                  </a:cubicBezTo>
                  <a:cubicBezTo>
                    <a:pt x="139" y="215"/>
                    <a:pt x="139" y="215"/>
                    <a:pt x="138" y="215"/>
                  </a:cubicBezTo>
                  <a:cubicBezTo>
                    <a:pt x="131" y="219"/>
                    <a:pt x="124" y="221"/>
                    <a:pt x="116" y="221"/>
                  </a:cubicBezTo>
                  <a:cubicBezTo>
                    <a:pt x="102" y="221"/>
                    <a:pt x="87" y="214"/>
                    <a:pt x="70" y="204"/>
                  </a:cubicBezTo>
                  <a:cubicBezTo>
                    <a:pt x="56" y="195"/>
                    <a:pt x="46" y="194"/>
                    <a:pt x="37" y="192"/>
                  </a:cubicBezTo>
                  <a:cubicBezTo>
                    <a:pt x="29" y="191"/>
                    <a:pt x="22" y="189"/>
                    <a:pt x="15" y="180"/>
                  </a:cubicBezTo>
                  <a:cubicBezTo>
                    <a:pt x="6" y="170"/>
                    <a:pt x="3" y="161"/>
                    <a:pt x="2" y="151"/>
                  </a:cubicBezTo>
                  <a:cubicBezTo>
                    <a:pt x="2" y="143"/>
                    <a:pt x="5" y="134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11" y="104"/>
                    <a:pt x="17" y="88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33" y="38"/>
                    <a:pt x="46" y="17"/>
                    <a:pt x="60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44" y="15"/>
                    <a:pt x="31" y="37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5" y="87"/>
                    <a:pt x="9" y="103"/>
                    <a:pt x="6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3" y="133"/>
                    <a:pt x="1" y="142"/>
                    <a:pt x="0" y="151"/>
                  </a:cubicBezTo>
                  <a:cubicBezTo>
                    <a:pt x="0" y="161"/>
                    <a:pt x="4" y="171"/>
                    <a:pt x="13" y="182"/>
                  </a:cubicBezTo>
                  <a:cubicBezTo>
                    <a:pt x="21" y="191"/>
                    <a:pt x="28" y="193"/>
                    <a:pt x="37" y="194"/>
                  </a:cubicBezTo>
                  <a:cubicBezTo>
                    <a:pt x="45" y="196"/>
                    <a:pt x="55" y="197"/>
                    <a:pt x="69" y="205"/>
                  </a:cubicBezTo>
                  <a:cubicBezTo>
                    <a:pt x="86" y="216"/>
                    <a:pt x="101" y="223"/>
                    <a:pt x="116" y="223"/>
                  </a:cubicBezTo>
                  <a:cubicBezTo>
                    <a:pt x="124" y="223"/>
                    <a:pt x="131" y="221"/>
                    <a:pt x="139" y="217"/>
                  </a:cubicBezTo>
                  <a:cubicBezTo>
                    <a:pt x="139" y="216"/>
                    <a:pt x="139" y="216"/>
                    <a:pt x="139" y="216"/>
                  </a:cubicBezTo>
                  <a:cubicBezTo>
                    <a:pt x="138" y="217"/>
                    <a:pt x="138" y="217"/>
                    <a:pt x="138" y="217"/>
                  </a:cubicBezTo>
                  <a:cubicBezTo>
                    <a:pt x="138" y="218"/>
                    <a:pt x="139" y="218"/>
                    <a:pt x="140" y="219"/>
                  </a:cubicBezTo>
                  <a:cubicBezTo>
                    <a:pt x="142" y="219"/>
                    <a:pt x="143" y="220"/>
                    <a:pt x="144" y="220"/>
                  </a:cubicBezTo>
                  <a:cubicBezTo>
                    <a:pt x="148" y="220"/>
                    <a:pt x="153" y="218"/>
                    <a:pt x="159" y="216"/>
                  </a:cubicBezTo>
                  <a:cubicBezTo>
                    <a:pt x="164" y="214"/>
                    <a:pt x="170" y="212"/>
                    <a:pt x="176" y="210"/>
                  </a:cubicBezTo>
                  <a:cubicBezTo>
                    <a:pt x="180" y="209"/>
                    <a:pt x="186" y="209"/>
                    <a:pt x="193" y="208"/>
                  </a:cubicBezTo>
                  <a:cubicBezTo>
                    <a:pt x="199" y="208"/>
                    <a:pt x="205" y="207"/>
                    <a:pt x="210" y="204"/>
                  </a:cubicBezTo>
                  <a:cubicBezTo>
                    <a:pt x="216" y="200"/>
                    <a:pt x="219" y="196"/>
                    <a:pt x="221" y="191"/>
                  </a:cubicBezTo>
                  <a:cubicBezTo>
                    <a:pt x="223" y="186"/>
                    <a:pt x="225" y="181"/>
                    <a:pt x="227" y="176"/>
                  </a:cubicBezTo>
                  <a:cubicBezTo>
                    <a:pt x="232" y="166"/>
                    <a:pt x="235" y="158"/>
                    <a:pt x="236" y="151"/>
                  </a:cubicBezTo>
                  <a:cubicBezTo>
                    <a:pt x="237" y="145"/>
                    <a:pt x="238" y="140"/>
                    <a:pt x="238" y="135"/>
                  </a:cubicBezTo>
                  <a:cubicBezTo>
                    <a:pt x="238" y="120"/>
                    <a:pt x="233" y="107"/>
                    <a:pt x="225" y="93"/>
                  </a:cubicBezTo>
                  <a:cubicBezTo>
                    <a:pt x="218" y="80"/>
                    <a:pt x="209" y="66"/>
                    <a:pt x="200" y="55"/>
                  </a:cubicBezTo>
                  <a:cubicBezTo>
                    <a:pt x="191" y="44"/>
                    <a:pt x="182" y="35"/>
                    <a:pt x="174" y="32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38" y="8"/>
                    <a:pt x="96" y="3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5" y="1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6" name="Freeform 593"/>
            <p:cNvSpPr>
              <a:spLocks/>
            </p:cNvSpPr>
            <p:nvPr/>
          </p:nvSpPr>
          <p:spPr bwMode="auto">
            <a:xfrm>
              <a:off x="3565" y="2291"/>
              <a:ext cx="460" cy="1229"/>
            </a:xfrm>
            <a:custGeom>
              <a:avLst/>
              <a:gdLst>
                <a:gd name="T0" fmla="*/ 2533 w 184"/>
                <a:gd name="T1" fmla="*/ 8144 h 461"/>
                <a:gd name="T2" fmla="*/ 2408 w 184"/>
                <a:gd name="T3" fmla="*/ 7505 h 461"/>
                <a:gd name="T4" fmla="*/ 2033 w 184"/>
                <a:gd name="T5" fmla="*/ 6937 h 461"/>
                <a:gd name="T6" fmla="*/ 1783 w 184"/>
                <a:gd name="T7" fmla="*/ 6156 h 461"/>
                <a:gd name="T8" fmla="*/ 1375 w 184"/>
                <a:gd name="T9" fmla="*/ 4905 h 461"/>
                <a:gd name="T10" fmla="*/ 970 w 184"/>
                <a:gd name="T11" fmla="*/ 3810 h 461"/>
                <a:gd name="T12" fmla="*/ 520 w 184"/>
                <a:gd name="T13" fmla="*/ 4889 h 461"/>
                <a:gd name="T14" fmla="*/ 375 w 184"/>
                <a:gd name="T15" fmla="*/ 5777 h 461"/>
                <a:gd name="T16" fmla="*/ 613 w 184"/>
                <a:gd name="T17" fmla="*/ 7163 h 461"/>
                <a:gd name="T18" fmla="*/ 970 w 184"/>
                <a:gd name="T19" fmla="*/ 7846 h 461"/>
                <a:gd name="T20" fmla="*/ 770 w 184"/>
                <a:gd name="T21" fmla="*/ 7905 h 461"/>
                <a:gd name="T22" fmla="*/ 395 w 184"/>
                <a:gd name="T23" fmla="*/ 7163 h 461"/>
                <a:gd name="T24" fmla="*/ 188 w 184"/>
                <a:gd name="T25" fmla="*/ 5665 h 461"/>
                <a:gd name="T26" fmla="*/ 313 w 184"/>
                <a:gd name="T27" fmla="*/ 4833 h 461"/>
                <a:gd name="T28" fmla="*/ 800 w 184"/>
                <a:gd name="T29" fmla="*/ 3562 h 461"/>
                <a:gd name="T30" fmla="*/ 1220 w 184"/>
                <a:gd name="T31" fmla="*/ 2239 h 461"/>
                <a:gd name="T32" fmla="*/ 1658 w 184"/>
                <a:gd name="T33" fmla="*/ 989 h 461"/>
                <a:gd name="T34" fmla="*/ 1583 w 184"/>
                <a:gd name="T35" fmla="*/ 21 h 461"/>
                <a:gd name="T36" fmla="*/ 1863 w 184"/>
                <a:gd name="T37" fmla="*/ 909 h 461"/>
                <a:gd name="T38" fmla="*/ 1408 w 184"/>
                <a:gd name="T39" fmla="*/ 2389 h 461"/>
                <a:gd name="T40" fmla="*/ 1270 w 184"/>
                <a:gd name="T41" fmla="*/ 3276 h 461"/>
                <a:gd name="T42" fmla="*/ 1345 w 184"/>
                <a:gd name="T43" fmla="*/ 4186 h 461"/>
                <a:gd name="T44" fmla="*/ 1875 w 184"/>
                <a:gd name="T45" fmla="*/ 4777 h 461"/>
                <a:gd name="T46" fmla="*/ 2300 w 184"/>
                <a:gd name="T47" fmla="*/ 5436 h 461"/>
                <a:gd name="T48" fmla="*/ 2875 w 184"/>
                <a:gd name="T49" fmla="*/ 5798 h 461"/>
                <a:gd name="T50" fmla="*/ 2083 w 184"/>
                <a:gd name="T51" fmla="*/ 5457 h 461"/>
                <a:gd name="T52" fmla="*/ 1800 w 184"/>
                <a:gd name="T53" fmla="*/ 5017 h 461"/>
                <a:gd name="T54" fmla="*/ 1583 w 184"/>
                <a:gd name="T55" fmla="*/ 4924 h 461"/>
                <a:gd name="T56" fmla="*/ 1908 w 184"/>
                <a:gd name="T57" fmla="*/ 5948 h 461"/>
                <a:gd name="T58" fmla="*/ 2238 w 184"/>
                <a:gd name="T59" fmla="*/ 6937 h 461"/>
                <a:gd name="T60" fmla="*/ 2408 w 184"/>
                <a:gd name="T61" fmla="*/ 7257 h 461"/>
                <a:gd name="T62" fmla="*/ 2770 w 184"/>
                <a:gd name="T63" fmla="*/ 7918 h 461"/>
                <a:gd name="T64" fmla="*/ 2800 w 184"/>
                <a:gd name="T65" fmla="*/ 8622 h 4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4" h="461">
                  <a:moveTo>
                    <a:pt x="179" y="455"/>
                  </a:moveTo>
                  <a:cubicBezTo>
                    <a:pt x="154" y="461"/>
                    <a:pt x="155" y="441"/>
                    <a:pt x="162" y="430"/>
                  </a:cubicBezTo>
                  <a:cubicBezTo>
                    <a:pt x="168" y="419"/>
                    <a:pt x="166" y="409"/>
                    <a:pt x="163" y="400"/>
                  </a:cubicBezTo>
                  <a:cubicBezTo>
                    <a:pt x="163" y="397"/>
                    <a:pt x="163" y="396"/>
                    <a:pt x="154" y="396"/>
                  </a:cubicBezTo>
                  <a:cubicBezTo>
                    <a:pt x="145" y="396"/>
                    <a:pt x="145" y="396"/>
                    <a:pt x="145" y="396"/>
                  </a:cubicBezTo>
                  <a:cubicBezTo>
                    <a:pt x="130" y="394"/>
                    <a:pt x="130" y="377"/>
                    <a:pt x="130" y="366"/>
                  </a:cubicBezTo>
                  <a:cubicBezTo>
                    <a:pt x="130" y="360"/>
                    <a:pt x="130" y="360"/>
                    <a:pt x="130" y="360"/>
                  </a:cubicBezTo>
                  <a:cubicBezTo>
                    <a:pt x="129" y="349"/>
                    <a:pt x="124" y="332"/>
                    <a:pt x="114" y="325"/>
                  </a:cubicBezTo>
                  <a:cubicBezTo>
                    <a:pt x="97" y="314"/>
                    <a:pt x="88" y="297"/>
                    <a:pt x="87" y="276"/>
                  </a:cubicBezTo>
                  <a:cubicBezTo>
                    <a:pt x="88" y="259"/>
                    <a:pt x="88" y="259"/>
                    <a:pt x="88" y="259"/>
                  </a:cubicBezTo>
                  <a:cubicBezTo>
                    <a:pt x="88" y="243"/>
                    <a:pt x="88" y="237"/>
                    <a:pt x="80" y="234"/>
                  </a:cubicBezTo>
                  <a:cubicBezTo>
                    <a:pt x="66" y="228"/>
                    <a:pt x="64" y="210"/>
                    <a:pt x="62" y="201"/>
                  </a:cubicBezTo>
                  <a:cubicBezTo>
                    <a:pt x="57" y="204"/>
                    <a:pt x="44" y="219"/>
                    <a:pt x="44" y="227"/>
                  </a:cubicBezTo>
                  <a:cubicBezTo>
                    <a:pt x="44" y="239"/>
                    <a:pt x="36" y="247"/>
                    <a:pt x="33" y="258"/>
                  </a:cubicBezTo>
                  <a:cubicBezTo>
                    <a:pt x="31" y="269"/>
                    <a:pt x="28" y="279"/>
                    <a:pt x="28" y="286"/>
                  </a:cubicBezTo>
                  <a:cubicBezTo>
                    <a:pt x="29" y="293"/>
                    <a:pt x="27" y="299"/>
                    <a:pt x="24" y="305"/>
                  </a:cubicBezTo>
                  <a:cubicBezTo>
                    <a:pt x="21" y="312"/>
                    <a:pt x="12" y="337"/>
                    <a:pt x="17" y="347"/>
                  </a:cubicBezTo>
                  <a:cubicBezTo>
                    <a:pt x="26" y="364"/>
                    <a:pt x="39" y="368"/>
                    <a:pt x="39" y="378"/>
                  </a:cubicBezTo>
                  <a:cubicBezTo>
                    <a:pt x="39" y="387"/>
                    <a:pt x="39" y="387"/>
                    <a:pt x="39" y="387"/>
                  </a:cubicBezTo>
                  <a:cubicBezTo>
                    <a:pt x="40" y="397"/>
                    <a:pt x="50" y="406"/>
                    <a:pt x="62" y="414"/>
                  </a:cubicBezTo>
                  <a:cubicBezTo>
                    <a:pt x="66" y="416"/>
                    <a:pt x="72" y="420"/>
                    <a:pt x="72" y="420"/>
                  </a:cubicBezTo>
                  <a:cubicBezTo>
                    <a:pt x="72" y="420"/>
                    <a:pt x="66" y="424"/>
                    <a:pt x="49" y="417"/>
                  </a:cubicBezTo>
                  <a:cubicBezTo>
                    <a:pt x="36" y="411"/>
                    <a:pt x="27" y="405"/>
                    <a:pt x="26" y="388"/>
                  </a:cubicBezTo>
                  <a:cubicBezTo>
                    <a:pt x="25" y="378"/>
                    <a:pt x="25" y="378"/>
                    <a:pt x="25" y="378"/>
                  </a:cubicBezTo>
                  <a:cubicBezTo>
                    <a:pt x="26" y="369"/>
                    <a:pt x="15" y="370"/>
                    <a:pt x="8" y="356"/>
                  </a:cubicBezTo>
                  <a:cubicBezTo>
                    <a:pt x="0" y="341"/>
                    <a:pt x="8" y="308"/>
                    <a:pt x="12" y="299"/>
                  </a:cubicBezTo>
                  <a:cubicBezTo>
                    <a:pt x="14" y="295"/>
                    <a:pt x="15" y="291"/>
                    <a:pt x="15" y="287"/>
                  </a:cubicBezTo>
                  <a:cubicBezTo>
                    <a:pt x="14" y="278"/>
                    <a:pt x="17" y="267"/>
                    <a:pt x="20" y="255"/>
                  </a:cubicBezTo>
                  <a:cubicBezTo>
                    <a:pt x="23" y="243"/>
                    <a:pt x="30" y="237"/>
                    <a:pt x="30" y="227"/>
                  </a:cubicBezTo>
                  <a:cubicBezTo>
                    <a:pt x="31" y="210"/>
                    <a:pt x="50" y="189"/>
                    <a:pt x="51" y="188"/>
                  </a:cubicBezTo>
                  <a:cubicBezTo>
                    <a:pt x="58" y="171"/>
                    <a:pt x="73" y="168"/>
                    <a:pt x="70" y="153"/>
                  </a:cubicBezTo>
                  <a:cubicBezTo>
                    <a:pt x="68" y="140"/>
                    <a:pt x="68" y="133"/>
                    <a:pt x="78" y="118"/>
                  </a:cubicBezTo>
                  <a:cubicBezTo>
                    <a:pt x="84" y="110"/>
                    <a:pt x="90" y="101"/>
                    <a:pt x="95" y="92"/>
                  </a:cubicBezTo>
                  <a:cubicBezTo>
                    <a:pt x="102" y="78"/>
                    <a:pt x="110" y="66"/>
                    <a:pt x="106" y="52"/>
                  </a:cubicBezTo>
                  <a:cubicBezTo>
                    <a:pt x="104" y="45"/>
                    <a:pt x="96" y="20"/>
                    <a:pt x="95" y="9"/>
                  </a:cubicBezTo>
                  <a:cubicBezTo>
                    <a:pt x="94" y="5"/>
                    <a:pt x="97" y="1"/>
                    <a:pt x="101" y="1"/>
                  </a:cubicBezTo>
                  <a:cubicBezTo>
                    <a:pt x="104" y="0"/>
                    <a:pt x="108" y="3"/>
                    <a:pt x="108" y="7"/>
                  </a:cubicBezTo>
                  <a:cubicBezTo>
                    <a:pt x="110" y="17"/>
                    <a:pt x="117" y="41"/>
                    <a:pt x="119" y="48"/>
                  </a:cubicBezTo>
                  <a:cubicBezTo>
                    <a:pt x="123" y="62"/>
                    <a:pt x="117" y="79"/>
                    <a:pt x="107" y="99"/>
                  </a:cubicBezTo>
                  <a:cubicBezTo>
                    <a:pt x="102" y="108"/>
                    <a:pt x="95" y="118"/>
                    <a:pt x="90" y="126"/>
                  </a:cubicBezTo>
                  <a:cubicBezTo>
                    <a:pt x="81" y="138"/>
                    <a:pt x="82" y="143"/>
                    <a:pt x="84" y="151"/>
                  </a:cubicBezTo>
                  <a:cubicBezTo>
                    <a:pt x="86" y="161"/>
                    <a:pt x="83" y="166"/>
                    <a:pt x="81" y="173"/>
                  </a:cubicBezTo>
                  <a:cubicBezTo>
                    <a:pt x="80" y="175"/>
                    <a:pt x="77" y="182"/>
                    <a:pt x="76" y="191"/>
                  </a:cubicBezTo>
                  <a:cubicBezTo>
                    <a:pt x="74" y="203"/>
                    <a:pt x="80" y="219"/>
                    <a:pt x="86" y="221"/>
                  </a:cubicBezTo>
                  <a:cubicBezTo>
                    <a:pt x="95" y="225"/>
                    <a:pt x="99" y="231"/>
                    <a:pt x="100" y="239"/>
                  </a:cubicBezTo>
                  <a:cubicBezTo>
                    <a:pt x="107" y="246"/>
                    <a:pt x="114" y="249"/>
                    <a:pt x="120" y="252"/>
                  </a:cubicBezTo>
                  <a:cubicBezTo>
                    <a:pt x="124" y="254"/>
                    <a:pt x="124" y="254"/>
                    <a:pt x="124" y="254"/>
                  </a:cubicBezTo>
                  <a:cubicBezTo>
                    <a:pt x="132" y="258"/>
                    <a:pt x="146" y="272"/>
                    <a:pt x="147" y="287"/>
                  </a:cubicBezTo>
                  <a:cubicBezTo>
                    <a:pt x="147" y="291"/>
                    <a:pt x="148" y="298"/>
                    <a:pt x="160" y="300"/>
                  </a:cubicBezTo>
                  <a:cubicBezTo>
                    <a:pt x="163" y="300"/>
                    <a:pt x="184" y="306"/>
                    <a:pt x="184" y="306"/>
                  </a:cubicBezTo>
                  <a:cubicBezTo>
                    <a:pt x="184" y="306"/>
                    <a:pt x="172" y="307"/>
                    <a:pt x="168" y="306"/>
                  </a:cubicBezTo>
                  <a:cubicBezTo>
                    <a:pt x="161" y="306"/>
                    <a:pt x="134" y="305"/>
                    <a:pt x="133" y="288"/>
                  </a:cubicBezTo>
                  <a:cubicBezTo>
                    <a:pt x="133" y="279"/>
                    <a:pt x="124" y="269"/>
                    <a:pt x="118" y="266"/>
                  </a:cubicBezTo>
                  <a:cubicBezTo>
                    <a:pt x="115" y="265"/>
                    <a:pt x="115" y="265"/>
                    <a:pt x="115" y="265"/>
                  </a:cubicBezTo>
                  <a:cubicBezTo>
                    <a:pt x="111" y="263"/>
                    <a:pt x="106" y="261"/>
                    <a:pt x="101" y="257"/>
                  </a:cubicBezTo>
                  <a:cubicBezTo>
                    <a:pt x="101" y="258"/>
                    <a:pt x="101" y="259"/>
                    <a:pt x="101" y="260"/>
                  </a:cubicBezTo>
                  <a:cubicBezTo>
                    <a:pt x="101" y="275"/>
                    <a:pt x="101" y="275"/>
                    <a:pt x="101" y="275"/>
                  </a:cubicBezTo>
                  <a:cubicBezTo>
                    <a:pt x="102" y="292"/>
                    <a:pt x="109" y="305"/>
                    <a:pt x="122" y="314"/>
                  </a:cubicBezTo>
                  <a:cubicBezTo>
                    <a:pt x="138" y="324"/>
                    <a:pt x="143" y="348"/>
                    <a:pt x="143" y="359"/>
                  </a:cubicBezTo>
                  <a:cubicBezTo>
                    <a:pt x="143" y="366"/>
                    <a:pt x="143" y="366"/>
                    <a:pt x="143" y="366"/>
                  </a:cubicBezTo>
                  <a:cubicBezTo>
                    <a:pt x="143" y="372"/>
                    <a:pt x="143" y="382"/>
                    <a:pt x="146" y="382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61" y="383"/>
                    <a:pt x="174" y="383"/>
                    <a:pt x="177" y="397"/>
                  </a:cubicBezTo>
                  <a:cubicBezTo>
                    <a:pt x="177" y="401"/>
                    <a:pt x="177" y="418"/>
                    <a:pt x="177" y="418"/>
                  </a:cubicBezTo>
                  <a:cubicBezTo>
                    <a:pt x="175" y="428"/>
                    <a:pt x="170" y="433"/>
                    <a:pt x="169" y="443"/>
                  </a:cubicBezTo>
                  <a:cubicBezTo>
                    <a:pt x="167" y="452"/>
                    <a:pt x="169" y="456"/>
                    <a:pt x="179" y="455"/>
                  </a:cubicBezTo>
                </a:path>
              </a:pathLst>
            </a:custGeom>
            <a:solidFill>
              <a:srgbClr val="E87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7" name="Freeform 594"/>
            <p:cNvSpPr>
              <a:spLocks/>
            </p:cNvSpPr>
            <p:nvPr/>
          </p:nvSpPr>
          <p:spPr bwMode="auto">
            <a:xfrm>
              <a:off x="3715" y="2824"/>
              <a:ext cx="280" cy="677"/>
            </a:xfrm>
            <a:custGeom>
              <a:avLst/>
              <a:gdLst>
                <a:gd name="T0" fmla="*/ 0 w 112"/>
                <a:gd name="T1" fmla="*/ 21 h 254"/>
                <a:gd name="T2" fmla="*/ 375 w 112"/>
                <a:gd name="T3" fmla="*/ 704 h 254"/>
                <a:gd name="T4" fmla="*/ 470 w 112"/>
                <a:gd name="T5" fmla="*/ 965 h 254"/>
                <a:gd name="T6" fmla="*/ 470 w 112"/>
                <a:gd name="T7" fmla="*/ 1135 h 254"/>
                <a:gd name="T8" fmla="*/ 458 w 112"/>
                <a:gd name="T9" fmla="*/ 1455 h 254"/>
                <a:gd name="T10" fmla="*/ 895 w 112"/>
                <a:gd name="T11" fmla="*/ 2423 h 254"/>
                <a:gd name="T12" fmla="*/ 1125 w 112"/>
                <a:gd name="T13" fmla="*/ 3047 h 254"/>
                <a:gd name="T14" fmla="*/ 1125 w 112"/>
                <a:gd name="T15" fmla="*/ 3161 h 254"/>
                <a:gd name="T16" fmla="*/ 1125 w 112"/>
                <a:gd name="T17" fmla="*/ 3238 h 254"/>
                <a:gd name="T18" fmla="*/ 1125 w 112"/>
                <a:gd name="T19" fmla="*/ 3297 h 254"/>
                <a:gd name="T20" fmla="*/ 1345 w 112"/>
                <a:gd name="T21" fmla="*/ 3694 h 254"/>
                <a:gd name="T22" fmla="*/ 1488 w 112"/>
                <a:gd name="T23" fmla="*/ 3708 h 254"/>
                <a:gd name="T24" fmla="*/ 1645 w 112"/>
                <a:gd name="T25" fmla="*/ 3865 h 254"/>
                <a:gd name="T26" fmla="*/ 1675 w 112"/>
                <a:gd name="T27" fmla="*/ 4070 h 254"/>
                <a:gd name="T28" fmla="*/ 1595 w 112"/>
                <a:gd name="T29" fmla="*/ 4334 h 254"/>
                <a:gd name="T30" fmla="*/ 1520 w 112"/>
                <a:gd name="T31" fmla="*/ 4659 h 254"/>
                <a:gd name="T32" fmla="*/ 1550 w 112"/>
                <a:gd name="T33" fmla="*/ 4808 h 254"/>
                <a:gd name="T34" fmla="*/ 1595 w 112"/>
                <a:gd name="T35" fmla="*/ 4752 h 254"/>
                <a:gd name="T36" fmla="*/ 1658 w 112"/>
                <a:gd name="T37" fmla="*/ 4377 h 254"/>
                <a:gd name="T38" fmla="*/ 1708 w 112"/>
                <a:gd name="T39" fmla="*/ 3843 h 254"/>
                <a:gd name="T40" fmla="*/ 1500 w 112"/>
                <a:gd name="T41" fmla="*/ 3638 h 254"/>
                <a:gd name="T42" fmla="*/ 1363 w 112"/>
                <a:gd name="T43" fmla="*/ 3617 h 254"/>
                <a:gd name="T44" fmla="*/ 1188 w 112"/>
                <a:gd name="T45" fmla="*/ 3238 h 254"/>
                <a:gd name="T46" fmla="*/ 1188 w 112"/>
                <a:gd name="T47" fmla="*/ 3161 h 254"/>
                <a:gd name="T48" fmla="*/ 1188 w 112"/>
                <a:gd name="T49" fmla="*/ 3047 h 254"/>
                <a:gd name="T50" fmla="*/ 938 w 112"/>
                <a:gd name="T51" fmla="*/ 2367 h 254"/>
                <a:gd name="T52" fmla="*/ 520 w 112"/>
                <a:gd name="T53" fmla="*/ 1455 h 254"/>
                <a:gd name="T54" fmla="*/ 533 w 112"/>
                <a:gd name="T55" fmla="*/ 1135 h 254"/>
                <a:gd name="T56" fmla="*/ 395 w 112"/>
                <a:gd name="T57" fmla="*/ 626 h 254"/>
                <a:gd name="T58" fmla="*/ 63 w 112"/>
                <a:gd name="T59" fmla="*/ 0 h 254"/>
                <a:gd name="T60" fmla="*/ 0 w 112"/>
                <a:gd name="T61" fmla="*/ 21 h 2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2" h="254">
                  <a:moveTo>
                    <a:pt x="0" y="1"/>
                  </a:moveTo>
                  <a:cubicBezTo>
                    <a:pt x="0" y="4"/>
                    <a:pt x="6" y="29"/>
                    <a:pt x="24" y="37"/>
                  </a:cubicBezTo>
                  <a:cubicBezTo>
                    <a:pt x="28" y="39"/>
                    <a:pt x="30" y="42"/>
                    <a:pt x="30" y="51"/>
                  </a:cubicBezTo>
                  <a:cubicBezTo>
                    <a:pt x="30" y="54"/>
                    <a:pt x="30" y="57"/>
                    <a:pt x="30" y="60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30" y="99"/>
                    <a:pt x="40" y="116"/>
                    <a:pt x="57" y="128"/>
                  </a:cubicBezTo>
                  <a:cubicBezTo>
                    <a:pt x="66" y="134"/>
                    <a:pt x="71" y="151"/>
                    <a:pt x="72" y="161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2"/>
                    <a:pt x="72" y="173"/>
                    <a:pt x="72" y="174"/>
                  </a:cubicBezTo>
                  <a:cubicBezTo>
                    <a:pt x="72" y="183"/>
                    <a:pt x="73" y="194"/>
                    <a:pt x="86" y="195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101" y="196"/>
                    <a:pt x="104" y="199"/>
                    <a:pt x="105" y="204"/>
                  </a:cubicBezTo>
                  <a:cubicBezTo>
                    <a:pt x="106" y="208"/>
                    <a:pt x="107" y="212"/>
                    <a:pt x="107" y="215"/>
                  </a:cubicBezTo>
                  <a:cubicBezTo>
                    <a:pt x="107" y="219"/>
                    <a:pt x="106" y="223"/>
                    <a:pt x="102" y="229"/>
                  </a:cubicBezTo>
                  <a:cubicBezTo>
                    <a:pt x="100" y="233"/>
                    <a:pt x="97" y="240"/>
                    <a:pt x="97" y="246"/>
                  </a:cubicBezTo>
                  <a:cubicBezTo>
                    <a:pt x="97" y="249"/>
                    <a:pt x="97" y="252"/>
                    <a:pt x="99" y="254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99" y="247"/>
                    <a:pt x="102" y="238"/>
                    <a:pt x="106" y="231"/>
                  </a:cubicBezTo>
                  <a:cubicBezTo>
                    <a:pt x="112" y="219"/>
                    <a:pt x="111" y="213"/>
                    <a:pt x="109" y="203"/>
                  </a:cubicBezTo>
                  <a:cubicBezTo>
                    <a:pt x="107" y="196"/>
                    <a:pt x="103" y="192"/>
                    <a:pt x="96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76" y="190"/>
                    <a:pt x="76" y="183"/>
                    <a:pt x="76" y="171"/>
                  </a:cubicBezTo>
                  <a:cubicBezTo>
                    <a:pt x="76" y="167"/>
                    <a:pt x="76" y="167"/>
                    <a:pt x="76" y="167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1"/>
                    <a:pt x="70" y="132"/>
                    <a:pt x="60" y="125"/>
                  </a:cubicBezTo>
                  <a:cubicBezTo>
                    <a:pt x="43" y="114"/>
                    <a:pt x="34" y="97"/>
                    <a:pt x="33" y="77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45"/>
                    <a:pt x="34" y="37"/>
                    <a:pt x="25" y="33"/>
                  </a:cubicBezTo>
                  <a:cubicBezTo>
                    <a:pt x="13" y="28"/>
                    <a:pt x="6" y="10"/>
                    <a:pt x="4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8" name="Freeform 595"/>
            <p:cNvSpPr>
              <a:spLocks/>
            </p:cNvSpPr>
            <p:nvPr/>
          </p:nvSpPr>
          <p:spPr bwMode="auto">
            <a:xfrm>
              <a:off x="3568" y="2349"/>
              <a:ext cx="282" cy="1043"/>
            </a:xfrm>
            <a:custGeom>
              <a:avLst/>
              <a:gdLst>
                <a:gd name="T0" fmla="*/ 1475 w 113"/>
                <a:gd name="T1" fmla="*/ 21 h 391"/>
                <a:gd name="T2" fmla="*/ 1600 w 113"/>
                <a:gd name="T3" fmla="*/ 491 h 391"/>
                <a:gd name="T4" fmla="*/ 1650 w 113"/>
                <a:gd name="T5" fmla="*/ 627 h 391"/>
                <a:gd name="T6" fmla="*/ 1525 w 113"/>
                <a:gd name="T7" fmla="*/ 1288 h 391"/>
                <a:gd name="T8" fmla="*/ 1495 w 113"/>
                <a:gd name="T9" fmla="*/ 1344 h 391"/>
                <a:gd name="T10" fmla="*/ 1245 w 113"/>
                <a:gd name="T11" fmla="*/ 1801 h 391"/>
                <a:gd name="T12" fmla="*/ 1121 w 113"/>
                <a:gd name="T13" fmla="*/ 2526 h 391"/>
                <a:gd name="T14" fmla="*/ 996 w 113"/>
                <a:gd name="T15" fmla="*/ 2846 h 391"/>
                <a:gd name="T16" fmla="*/ 809 w 113"/>
                <a:gd name="T17" fmla="*/ 3153 h 391"/>
                <a:gd name="T18" fmla="*/ 791 w 113"/>
                <a:gd name="T19" fmla="*/ 3166 h 391"/>
                <a:gd name="T20" fmla="*/ 479 w 113"/>
                <a:gd name="T21" fmla="*/ 3913 h 391"/>
                <a:gd name="T22" fmla="*/ 417 w 113"/>
                <a:gd name="T23" fmla="*/ 4199 h 391"/>
                <a:gd name="T24" fmla="*/ 324 w 113"/>
                <a:gd name="T25" fmla="*/ 4425 h 391"/>
                <a:gd name="T26" fmla="*/ 250 w 113"/>
                <a:gd name="T27" fmla="*/ 5052 h 391"/>
                <a:gd name="T28" fmla="*/ 200 w 113"/>
                <a:gd name="T29" fmla="*/ 5279 h 391"/>
                <a:gd name="T30" fmla="*/ 137 w 113"/>
                <a:gd name="T31" fmla="*/ 6375 h 391"/>
                <a:gd name="T32" fmla="*/ 324 w 113"/>
                <a:gd name="T33" fmla="*/ 6645 h 391"/>
                <a:gd name="T34" fmla="*/ 417 w 113"/>
                <a:gd name="T35" fmla="*/ 6773 h 391"/>
                <a:gd name="T36" fmla="*/ 417 w 113"/>
                <a:gd name="T37" fmla="*/ 6968 h 391"/>
                <a:gd name="T38" fmla="*/ 591 w 113"/>
                <a:gd name="T39" fmla="*/ 7421 h 391"/>
                <a:gd name="T40" fmla="*/ 624 w 113"/>
                <a:gd name="T41" fmla="*/ 7365 h 391"/>
                <a:gd name="T42" fmla="*/ 479 w 113"/>
                <a:gd name="T43" fmla="*/ 6968 h 391"/>
                <a:gd name="T44" fmla="*/ 479 w 113"/>
                <a:gd name="T45" fmla="*/ 6773 h 391"/>
                <a:gd name="T46" fmla="*/ 374 w 113"/>
                <a:gd name="T47" fmla="*/ 6567 h 391"/>
                <a:gd name="T48" fmla="*/ 200 w 113"/>
                <a:gd name="T49" fmla="*/ 6341 h 391"/>
                <a:gd name="T50" fmla="*/ 262 w 113"/>
                <a:gd name="T51" fmla="*/ 5295 h 391"/>
                <a:gd name="T52" fmla="*/ 312 w 113"/>
                <a:gd name="T53" fmla="*/ 5052 h 391"/>
                <a:gd name="T54" fmla="*/ 387 w 113"/>
                <a:gd name="T55" fmla="*/ 4441 h 391"/>
                <a:gd name="T56" fmla="*/ 467 w 113"/>
                <a:gd name="T57" fmla="*/ 4212 h 391"/>
                <a:gd name="T58" fmla="*/ 542 w 113"/>
                <a:gd name="T59" fmla="*/ 3913 h 391"/>
                <a:gd name="T60" fmla="*/ 841 w 113"/>
                <a:gd name="T61" fmla="*/ 3222 h 391"/>
                <a:gd name="T62" fmla="*/ 871 w 113"/>
                <a:gd name="T63" fmla="*/ 3188 h 391"/>
                <a:gd name="T64" fmla="*/ 1041 w 113"/>
                <a:gd name="T65" fmla="*/ 2902 h 391"/>
                <a:gd name="T66" fmla="*/ 1165 w 113"/>
                <a:gd name="T67" fmla="*/ 2505 h 391"/>
                <a:gd name="T68" fmla="*/ 1290 w 113"/>
                <a:gd name="T69" fmla="*/ 1857 h 391"/>
                <a:gd name="T70" fmla="*/ 1557 w 113"/>
                <a:gd name="T71" fmla="*/ 1387 h 391"/>
                <a:gd name="T72" fmla="*/ 1570 w 113"/>
                <a:gd name="T73" fmla="*/ 1331 h 391"/>
                <a:gd name="T74" fmla="*/ 1694 w 113"/>
                <a:gd name="T75" fmla="*/ 606 h 391"/>
                <a:gd name="T76" fmla="*/ 1662 w 113"/>
                <a:gd name="T77" fmla="*/ 456 h 391"/>
                <a:gd name="T78" fmla="*/ 1507 w 113"/>
                <a:gd name="T79" fmla="*/ 0 h 391"/>
                <a:gd name="T80" fmla="*/ 1475 w 113"/>
                <a:gd name="T81" fmla="*/ 21 h 3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3" h="391">
                  <a:moveTo>
                    <a:pt x="95" y="1"/>
                  </a:moveTo>
                  <a:cubicBezTo>
                    <a:pt x="97" y="9"/>
                    <a:pt x="100" y="19"/>
                    <a:pt x="103" y="26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9" y="45"/>
                    <a:pt x="104" y="55"/>
                    <a:pt x="98" y="6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2" y="79"/>
                    <a:pt x="86" y="88"/>
                    <a:pt x="80" y="95"/>
                  </a:cubicBezTo>
                  <a:cubicBezTo>
                    <a:pt x="69" y="111"/>
                    <a:pt x="69" y="119"/>
                    <a:pt x="72" y="133"/>
                  </a:cubicBezTo>
                  <a:cubicBezTo>
                    <a:pt x="73" y="140"/>
                    <a:pt x="69" y="144"/>
                    <a:pt x="64" y="150"/>
                  </a:cubicBezTo>
                  <a:cubicBezTo>
                    <a:pt x="60" y="154"/>
                    <a:pt x="55" y="159"/>
                    <a:pt x="52" y="166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46" y="173"/>
                    <a:pt x="32" y="191"/>
                    <a:pt x="31" y="206"/>
                  </a:cubicBezTo>
                  <a:cubicBezTo>
                    <a:pt x="31" y="211"/>
                    <a:pt x="29" y="216"/>
                    <a:pt x="27" y="221"/>
                  </a:cubicBezTo>
                  <a:cubicBezTo>
                    <a:pt x="25" y="224"/>
                    <a:pt x="23" y="228"/>
                    <a:pt x="21" y="233"/>
                  </a:cubicBezTo>
                  <a:cubicBezTo>
                    <a:pt x="18" y="245"/>
                    <a:pt x="15" y="257"/>
                    <a:pt x="16" y="266"/>
                  </a:cubicBezTo>
                  <a:cubicBezTo>
                    <a:pt x="16" y="270"/>
                    <a:pt x="15" y="274"/>
                    <a:pt x="13" y="278"/>
                  </a:cubicBezTo>
                  <a:cubicBezTo>
                    <a:pt x="10" y="286"/>
                    <a:pt x="0" y="320"/>
                    <a:pt x="9" y="336"/>
                  </a:cubicBezTo>
                  <a:cubicBezTo>
                    <a:pt x="13" y="344"/>
                    <a:pt x="18" y="347"/>
                    <a:pt x="21" y="350"/>
                  </a:cubicBezTo>
                  <a:cubicBezTo>
                    <a:pt x="25" y="352"/>
                    <a:pt x="27" y="354"/>
                    <a:pt x="27" y="357"/>
                  </a:cubicBezTo>
                  <a:cubicBezTo>
                    <a:pt x="27" y="367"/>
                    <a:pt x="27" y="367"/>
                    <a:pt x="27" y="367"/>
                  </a:cubicBezTo>
                  <a:cubicBezTo>
                    <a:pt x="28" y="380"/>
                    <a:pt x="29" y="386"/>
                    <a:pt x="38" y="391"/>
                  </a:cubicBezTo>
                  <a:cubicBezTo>
                    <a:pt x="40" y="388"/>
                    <a:pt x="40" y="388"/>
                    <a:pt x="40" y="388"/>
                  </a:cubicBezTo>
                  <a:cubicBezTo>
                    <a:pt x="33" y="384"/>
                    <a:pt x="32" y="379"/>
                    <a:pt x="31" y="367"/>
                  </a:cubicBezTo>
                  <a:cubicBezTo>
                    <a:pt x="31" y="357"/>
                    <a:pt x="31" y="357"/>
                    <a:pt x="31" y="357"/>
                  </a:cubicBezTo>
                  <a:cubicBezTo>
                    <a:pt x="31" y="352"/>
                    <a:pt x="27" y="349"/>
                    <a:pt x="24" y="346"/>
                  </a:cubicBezTo>
                  <a:cubicBezTo>
                    <a:pt x="20" y="344"/>
                    <a:pt x="16" y="341"/>
                    <a:pt x="13" y="334"/>
                  </a:cubicBezTo>
                  <a:cubicBezTo>
                    <a:pt x="5" y="320"/>
                    <a:pt x="13" y="289"/>
                    <a:pt x="17" y="279"/>
                  </a:cubicBezTo>
                  <a:cubicBezTo>
                    <a:pt x="19" y="275"/>
                    <a:pt x="20" y="271"/>
                    <a:pt x="20" y="266"/>
                  </a:cubicBezTo>
                  <a:cubicBezTo>
                    <a:pt x="19" y="257"/>
                    <a:pt x="22" y="246"/>
                    <a:pt x="25" y="234"/>
                  </a:cubicBezTo>
                  <a:cubicBezTo>
                    <a:pt x="26" y="230"/>
                    <a:pt x="28" y="226"/>
                    <a:pt x="30" y="222"/>
                  </a:cubicBezTo>
                  <a:cubicBezTo>
                    <a:pt x="33" y="217"/>
                    <a:pt x="35" y="212"/>
                    <a:pt x="35" y="206"/>
                  </a:cubicBezTo>
                  <a:cubicBezTo>
                    <a:pt x="36" y="197"/>
                    <a:pt x="42" y="185"/>
                    <a:pt x="54" y="170"/>
                  </a:cubicBezTo>
                  <a:cubicBezTo>
                    <a:pt x="56" y="168"/>
                    <a:pt x="56" y="168"/>
                    <a:pt x="56" y="168"/>
                  </a:cubicBezTo>
                  <a:cubicBezTo>
                    <a:pt x="58" y="161"/>
                    <a:pt x="63" y="157"/>
                    <a:pt x="67" y="153"/>
                  </a:cubicBezTo>
                  <a:cubicBezTo>
                    <a:pt x="72" y="147"/>
                    <a:pt x="77" y="142"/>
                    <a:pt x="75" y="132"/>
                  </a:cubicBezTo>
                  <a:cubicBezTo>
                    <a:pt x="73" y="119"/>
                    <a:pt x="73" y="112"/>
                    <a:pt x="83" y="98"/>
                  </a:cubicBezTo>
                  <a:cubicBezTo>
                    <a:pt x="89" y="90"/>
                    <a:pt x="95" y="81"/>
                    <a:pt x="100" y="73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8" y="56"/>
                    <a:pt x="113" y="46"/>
                    <a:pt x="109" y="3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4" y="17"/>
                    <a:pt x="99" y="8"/>
                    <a:pt x="97" y="0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9" name="Freeform 596"/>
            <p:cNvSpPr>
              <a:spLocks/>
            </p:cNvSpPr>
            <p:nvPr/>
          </p:nvSpPr>
          <p:spPr bwMode="auto">
            <a:xfrm>
              <a:off x="4228" y="2331"/>
              <a:ext cx="760" cy="1317"/>
            </a:xfrm>
            <a:custGeom>
              <a:avLst/>
              <a:gdLst>
                <a:gd name="T0" fmla="*/ 4688 w 304"/>
                <a:gd name="T1" fmla="*/ 6801 h 494"/>
                <a:gd name="T2" fmla="*/ 4395 w 304"/>
                <a:gd name="T3" fmla="*/ 6140 h 494"/>
                <a:gd name="T4" fmla="*/ 3408 w 304"/>
                <a:gd name="T5" fmla="*/ 4791 h 494"/>
                <a:gd name="T6" fmla="*/ 2875 w 304"/>
                <a:gd name="T7" fmla="*/ 4130 h 494"/>
                <a:gd name="T8" fmla="*/ 2813 w 304"/>
                <a:gd name="T9" fmla="*/ 3946 h 494"/>
                <a:gd name="T10" fmla="*/ 800 w 304"/>
                <a:gd name="T11" fmla="*/ 760 h 494"/>
                <a:gd name="T12" fmla="*/ 783 w 304"/>
                <a:gd name="T13" fmla="*/ 717 h 494"/>
                <a:gd name="T14" fmla="*/ 2845 w 304"/>
                <a:gd name="T15" fmla="*/ 1421 h 494"/>
                <a:gd name="T16" fmla="*/ 3300 w 304"/>
                <a:gd name="T17" fmla="*/ 1309 h 494"/>
                <a:gd name="T18" fmla="*/ 3720 w 304"/>
                <a:gd name="T19" fmla="*/ 1330 h 494"/>
                <a:gd name="T20" fmla="*/ 3833 w 304"/>
                <a:gd name="T21" fmla="*/ 1514 h 494"/>
                <a:gd name="T22" fmla="*/ 3770 w 304"/>
                <a:gd name="T23" fmla="*/ 1216 h 494"/>
                <a:gd name="T24" fmla="*/ 3188 w 304"/>
                <a:gd name="T25" fmla="*/ 1080 h 494"/>
                <a:gd name="T26" fmla="*/ 2863 w 304"/>
                <a:gd name="T27" fmla="*/ 1173 h 494"/>
                <a:gd name="T28" fmla="*/ 1250 w 304"/>
                <a:gd name="T29" fmla="*/ 627 h 494"/>
                <a:gd name="T30" fmla="*/ 595 w 304"/>
                <a:gd name="T31" fmla="*/ 320 h 494"/>
                <a:gd name="T32" fmla="*/ 83 w 304"/>
                <a:gd name="T33" fmla="*/ 93 h 494"/>
                <a:gd name="T34" fmla="*/ 0 w 304"/>
                <a:gd name="T35" fmla="*/ 0 h 494"/>
                <a:gd name="T36" fmla="*/ 625 w 304"/>
                <a:gd name="T37" fmla="*/ 909 h 494"/>
                <a:gd name="T38" fmla="*/ 2708 w 304"/>
                <a:gd name="T39" fmla="*/ 4570 h 494"/>
                <a:gd name="T40" fmla="*/ 2750 w 304"/>
                <a:gd name="T41" fmla="*/ 5756 h 494"/>
                <a:gd name="T42" fmla="*/ 2688 w 304"/>
                <a:gd name="T43" fmla="*/ 6140 h 494"/>
                <a:gd name="T44" fmla="*/ 2595 w 304"/>
                <a:gd name="T45" fmla="*/ 6609 h 494"/>
                <a:gd name="T46" fmla="*/ 2408 w 304"/>
                <a:gd name="T47" fmla="*/ 6860 h 494"/>
                <a:gd name="T48" fmla="*/ 2425 w 304"/>
                <a:gd name="T49" fmla="*/ 7505 h 494"/>
                <a:gd name="T50" fmla="*/ 2270 w 304"/>
                <a:gd name="T51" fmla="*/ 9168 h 494"/>
                <a:gd name="T52" fmla="*/ 2033 w 304"/>
                <a:gd name="T53" fmla="*/ 9155 h 494"/>
                <a:gd name="T54" fmla="*/ 2470 w 304"/>
                <a:gd name="T55" fmla="*/ 9155 h 494"/>
                <a:gd name="T56" fmla="*/ 2613 w 304"/>
                <a:gd name="T57" fmla="*/ 7393 h 494"/>
                <a:gd name="T58" fmla="*/ 2595 w 304"/>
                <a:gd name="T59" fmla="*/ 6950 h 494"/>
                <a:gd name="T60" fmla="*/ 2675 w 304"/>
                <a:gd name="T61" fmla="*/ 6860 h 494"/>
                <a:gd name="T62" fmla="*/ 2908 w 304"/>
                <a:gd name="T63" fmla="*/ 6156 h 494"/>
                <a:gd name="T64" fmla="*/ 2938 w 304"/>
                <a:gd name="T65" fmla="*/ 5927 h 494"/>
                <a:gd name="T66" fmla="*/ 2958 w 304"/>
                <a:gd name="T67" fmla="*/ 5948 h 494"/>
                <a:gd name="T68" fmla="*/ 3220 w 304"/>
                <a:gd name="T69" fmla="*/ 6212 h 494"/>
                <a:gd name="T70" fmla="*/ 3408 w 304"/>
                <a:gd name="T71" fmla="*/ 6860 h 494"/>
                <a:gd name="T72" fmla="*/ 3408 w 304"/>
                <a:gd name="T73" fmla="*/ 6860 h 494"/>
                <a:gd name="T74" fmla="*/ 3688 w 304"/>
                <a:gd name="T75" fmla="*/ 7790 h 494"/>
                <a:gd name="T76" fmla="*/ 3800 w 304"/>
                <a:gd name="T77" fmla="*/ 7846 h 494"/>
                <a:gd name="T78" fmla="*/ 4175 w 304"/>
                <a:gd name="T79" fmla="*/ 8166 h 494"/>
                <a:gd name="T80" fmla="*/ 4083 w 304"/>
                <a:gd name="T81" fmla="*/ 8545 h 494"/>
                <a:gd name="T82" fmla="*/ 4283 w 304"/>
                <a:gd name="T83" fmla="*/ 8281 h 494"/>
                <a:gd name="T84" fmla="*/ 3875 w 304"/>
                <a:gd name="T85" fmla="*/ 7598 h 494"/>
                <a:gd name="T86" fmla="*/ 3783 w 304"/>
                <a:gd name="T87" fmla="*/ 7563 h 494"/>
                <a:gd name="T88" fmla="*/ 3595 w 304"/>
                <a:gd name="T89" fmla="*/ 6950 h 494"/>
                <a:gd name="T90" fmla="*/ 3425 w 304"/>
                <a:gd name="T91" fmla="*/ 6097 h 494"/>
                <a:gd name="T92" fmla="*/ 3063 w 304"/>
                <a:gd name="T93" fmla="*/ 5721 h 494"/>
                <a:gd name="T94" fmla="*/ 3000 w 304"/>
                <a:gd name="T95" fmla="*/ 5572 h 494"/>
                <a:gd name="T96" fmla="*/ 2988 w 304"/>
                <a:gd name="T97" fmla="*/ 4697 h 494"/>
                <a:gd name="T98" fmla="*/ 3063 w 304"/>
                <a:gd name="T99" fmla="*/ 4719 h 494"/>
                <a:gd name="T100" fmla="*/ 3270 w 304"/>
                <a:gd name="T101" fmla="*/ 4961 h 494"/>
                <a:gd name="T102" fmla="*/ 4208 w 304"/>
                <a:gd name="T103" fmla="*/ 6233 h 494"/>
                <a:gd name="T104" fmla="*/ 4595 w 304"/>
                <a:gd name="T105" fmla="*/ 6972 h 494"/>
                <a:gd name="T106" fmla="*/ 4533 w 304"/>
                <a:gd name="T107" fmla="*/ 7462 h 494"/>
                <a:gd name="T108" fmla="*/ 4645 w 304"/>
                <a:gd name="T109" fmla="*/ 7313 h 494"/>
                <a:gd name="T110" fmla="*/ 4688 w 304"/>
                <a:gd name="T111" fmla="*/ 6801 h 4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04" h="494">
                  <a:moveTo>
                    <a:pt x="300" y="359"/>
                  </a:moveTo>
                  <a:cubicBezTo>
                    <a:pt x="297" y="348"/>
                    <a:pt x="285" y="333"/>
                    <a:pt x="281" y="324"/>
                  </a:cubicBezTo>
                  <a:cubicBezTo>
                    <a:pt x="272" y="301"/>
                    <a:pt x="243" y="275"/>
                    <a:pt x="218" y="253"/>
                  </a:cubicBezTo>
                  <a:cubicBezTo>
                    <a:pt x="202" y="239"/>
                    <a:pt x="187" y="225"/>
                    <a:pt x="184" y="218"/>
                  </a:cubicBezTo>
                  <a:cubicBezTo>
                    <a:pt x="180" y="208"/>
                    <a:pt x="180" y="208"/>
                    <a:pt x="180" y="208"/>
                  </a:cubicBezTo>
                  <a:cubicBezTo>
                    <a:pt x="168" y="175"/>
                    <a:pt x="57" y="52"/>
                    <a:pt x="51" y="40"/>
                  </a:cubicBezTo>
                  <a:cubicBezTo>
                    <a:pt x="51" y="39"/>
                    <a:pt x="51" y="39"/>
                    <a:pt x="50" y="38"/>
                  </a:cubicBezTo>
                  <a:cubicBezTo>
                    <a:pt x="71" y="46"/>
                    <a:pt x="152" y="78"/>
                    <a:pt x="182" y="75"/>
                  </a:cubicBezTo>
                  <a:cubicBezTo>
                    <a:pt x="192" y="75"/>
                    <a:pt x="202" y="72"/>
                    <a:pt x="211" y="69"/>
                  </a:cubicBezTo>
                  <a:cubicBezTo>
                    <a:pt x="228" y="64"/>
                    <a:pt x="237" y="66"/>
                    <a:pt x="238" y="70"/>
                  </a:cubicBezTo>
                  <a:cubicBezTo>
                    <a:pt x="240" y="74"/>
                    <a:pt x="245" y="80"/>
                    <a:pt x="245" y="80"/>
                  </a:cubicBezTo>
                  <a:cubicBezTo>
                    <a:pt x="245" y="80"/>
                    <a:pt x="242" y="69"/>
                    <a:pt x="241" y="64"/>
                  </a:cubicBezTo>
                  <a:cubicBezTo>
                    <a:pt x="234" y="46"/>
                    <a:pt x="221" y="52"/>
                    <a:pt x="204" y="57"/>
                  </a:cubicBezTo>
                  <a:cubicBezTo>
                    <a:pt x="195" y="59"/>
                    <a:pt x="192" y="61"/>
                    <a:pt x="183" y="62"/>
                  </a:cubicBezTo>
                  <a:cubicBezTo>
                    <a:pt x="168" y="63"/>
                    <a:pt x="118" y="49"/>
                    <a:pt x="80" y="33"/>
                  </a:cubicBezTo>
                  <a:cubicBezTo>
                    <a:pt x="66" y="32"/>
                    <a:pt x="53" y="25"/>
                    <a:pt x="38" y="17"/>
                  </a:cubicBezTo>
                  <a:cubicBezTo>
                    <a:pt x="23" y="8"/>
                    <a:pt x="13" y="7"/>
                    <a:pt x="5" y="5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11" y="12"/>
                    <a:pt x="25" y="26"/>
                    <a:pt x="40" y="48"/>
                  </a:cubicBezTo>
                  <a:cubicBezTo>
                    <a:pt x="75" y="103"/>
                    <a:pt x="164" y="175"/>
                    <a:pt x="173" y="241"/>
                  </a:cubicBezTo>
                  <a:cubicBezTo>
                    <a:pt x="176" y="257"/>
                    <a:pt x="176" y="279"/>
                    <a:pt x="176" y="304"/>
                  </a:cubicBezTo>
                  <a:cubicBezTo>
                    <a:pt x="174" y="310"/>
                    <a:pt x="173" y="316"/>
                    <a:pt x="172" y="324"/>
                  </a:cubicBezTo>
                  <a:cubicBezTo>
                    <a:pt x="172" y="331"/>
                    <a:pt x="169" y="347"/>
                    <a:pt x="166" y="349"/>
                  </a:cubicBezTo>
                  <a:cubicBezTo>
                    <a:pt x="161" y="351"/>
                    <a:pt x="156" y="355"/>
                    <a:pt x="154" y="362"/>
                  </a:cubicBezTo>
                  <a:cubicBezTo>
                    <a:pt x="149" y="372"/>
                    <a:pt x="152" y="385"/>
                    <a:pt x="155" y="396"/>
                  </a:cubicBezTo>
                  <a:cubicBezTo>
                    <a:pt x="167" y="444"/>
                    <a:pt x="150" y="485"/>
                    <a:pt x="145" y="484"/>
                  </a:cubicBezTo>
                  <a:cubicBezTo>
                    <a:pt x="145" y="484"/>
                    <a:pt x="139" y="484"/>
                    <a:pt x="130" y="483"/>
                  </a:cubicBezTo>
                  <a:cubicBezTo>
                    <a:pt x="140" y="494"/>
                    <a:pt x="154" y="490"/>
                    <a:pt x="158" y="483"/>
                  </a:cubicBezTo>
                  <a:cubicBezTo>
                    <a:pt x="162" y="474"/>
                    <a:pt x="181" y="432"/>
                    <a:pt x="167" y="390"/>
                  </a:cubicBezTo>
                  <a:cubicBezTo>
                    <a:pt x="165" y="383"/>
                    <a:pt x="164" y="373"/>
                    <a:pt x="166" y="367"/>
                  </a:cubicBezTo>
                  <a:cubicBezTo>
                    <a:pt x="167" y="365"/>
                    <a:pt x="169" y="362"/>
                    <a:pt x="171" y="362"/>
                  </a:cubicBezTo>
                  <a:cubicBezTo>
                    <a:pt x="182" y="358"/>
                    <a:pt x="184" y="342"/>
                    <a:pt x="186" y="325"/>
                  </a:cubicBezTo>
                  <a:cubicBezTo>
                    <a:pt x="187" y="321"/>
                    <a:pt x="187" y="317"/>
                    <a:pt x="188" y="313"/>
                  </a:cubicBezTo>
                  <a:cubicBezTo>
                    <a:pt x="189" y="314"/>
                    <a:pt x="189" y="314"/>
                    <a:pt x="189" y="314"/>
                  </a:cubicBezTo>
                  <a:cubicBezTo>
                    <a:pt x="195" y="318"/>
                    <a:pt x="204" y="323"/>
                    <a:pt x="206" y="328"/>
                  </a:cubicBezTo>
                  <a:cubicBezTo>
                    <a:pt x="212" y="340"/>
                    <a:pt x="219" y="358"/>
                    <a:pt x="218" y="362"/>
                  </a:cubicBezTo>
                  <a:cubicBezTo>
                    <a:pt x="218" y="362"/>
                    <a:pt x="218" y="362"/>
                    <a:pt x="218" y="362"/>
                  </a:cubicBezTo>
                  <a:cubicBezTo>
                    <a:pt x="213" y="373"/>
                    <a:pt x="224" y="405"/>
                    <a:pt x="236" y="411"/>
                  </a:cubicBezTo>
                  <a:cubicBezTo>
                    <a:pt x="243" y="414"/>
                    <a:pt x="243" y="414"/>
                    <a:pt x="243" y="414"/>
                  </a:cubicBezTo>
                  <a:cubicBezTo>
                    <a:pt x="251" y="417"/>
                    <a:pt x="262" y="416"/>
                    <a:pt x="267" y="431"/>
                  </a:cubicBezTo>
                  <a:cubicBezTo>
                    <a:pt x="270" y="442"/>
                    <a:pt x="261" y="451"/>
                    <a:pt x="261" y="451"/>
                  </a:cubicBezTo>
                  <a:cubicBezTo>
                    <a:pt x="261" y="451"/>
                    <a:pt x="273" y="451"/>
                    <a:pt x="274" y="437"/>
                  </a:cubicBezTo>
                  <a:cubicBezTo>
                    <a:pt x="275" y="422"/>
                    <a:pt x="268" y="408"/>
                    <a:pt x="248" y="401"/>
                  </a:cubicBezTo>
                  <a:cubicBezTo>
                    <a:pt x="242" y="399"/>
                    <a:pt x="242" y="399"/>
                    <a:pt x="242" y="399"/>
                  </a:cubicBezTo>
                  <a:cubicBezTo>
                    <a:pt x="237" y="396"/>
                    <a:pt x="229" y="373"/>
                    <a:pt x="230" y="367"/>
                  </a:cubicBezTo>
                  <a:cubicBezTo>
                    <a:pt x="235" y="356"/>
                    <a:pt x="220" y="325"/>
                    <a:pt x="219" y="322"/>
                  </a:cubicBezTo>
                  <a:cubicBezTo>
                    <a:pt x="215" y="314"/>
                    <a:pt x="205" y="308"/>
                    <a:pt x="196" y="302"/>
                  </a:cubicBezTo>
                  <a:cubicBezTo>
                    <a:pt x="192" y="294"/>
                    <a:pt x="192" y="294"/>
                    <a:pt x="192" y="294"/>
                  </a:cubicBezTo>
                  <a:cubicBezTo>
                    <a:pt x="192" y="287"/>
                    <a:pt x="194" y="270"/>
                    <a:pt x="191" y="248"/>
                  </a:cubicBezTo>
                  <a:cubicBezTo>
                    <a:pt x="196" y="249"/>
                    <a:pt x="196" y="249"/>
                    <a:pt x="196" y="249"/>
                  </a:cubicBezTo>
                  <a:cubicBezTo>
                    <a:pt x="200" y="253"/>
                    <a:pt x="204" y="257"/>
                    <a:pt x="209" y="262"/>
                  </a:cubicBezTo>
                  <a:cubicBezTo>
                    <a:pt x="232" y="283"/>
                    <a:pt x="261" y="308"/>
                    <a:pt x="269" y="329"/>
                  </a:cubicBezTo>
                  <a:cubicBezTo>
                    <a:pt x="275" y="342"/>
                    <a:pt x="292" y="362"/>
                    <a:pt x="294" y="368"/>
                  </a:cubicBezTo>
                  <a:cubicBezTo>
                    <a:pt x="295" y="372"/>
                    <a:pt x="295" y="386"/>
                    <a:pt x="290" y="394"/>
                  </a:cubicBezTo>
                  <a:cubicBezTo>
                    <a:pt x="289" y="397"/>
                    <a:pt x="295" y="389"/>
                    <a:pt x="297" y="386"/>
                  </a:cubicBezTo>
                  <a:cubicBezTo>
                    <a:pt x="304" y="375"/>
                    <a:pt x="302" y="367"/>
                    <a:pt x="300" y="359"/>
                  </a:cubicBezTo>
                  <a:close/>
                </a:path>
              </a:pathLst>
            </a:custGeom>
            <a:solidFill>
              <a:srgbClr val="E87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10" name="Freeform 597"/>
            <p:cNvSpPr>
              <a:spLocks/>
            </p:cNvSpPr>
            <p:nvPr/>
          </p:nvSpPr>
          <p:spPr bwMode="auto">
            <a:xfrm>
              <a:off x="4728" y="3000"/>
              <a:ext cx="240" cy="315"/>
            </a:xfrm>
            <a:custGeom>
              <a:avLst/>
              <a:gdLst>
                <a:gd name="T0" fmla="*/ 0 w 96"/>
                <a:gd name="T1" fmla="*/ 56 h 118"/>
                <a:gd name="T2" fmla="*/ 220 w 96"/>
                <a:gd name="T3" fmla="*/ 264 h 118"/>
                <a:gd name="T4" fmla="*/ 750 w 96"/>
                <a:gd name="T5" fmla="*/ 876 h 118"/>
                <a:gd name="T6" fmla="*/ 1125 w 96"/>
                <a:gd name="T7" fmla="*/ 1482 h 118"/>
                <a:gd name="T8" fmla="*/ 1313 w 96"/>
                <a:gd name="T9" fmla="*/ 1903 h 118"/>
                <a:gd name="T10" fmla="*/ 1395 w 96"/>
                <a:gd name="T11" fmla="*/ 2109 h 118"/>
                <a:gd name="T12" fmla="*/ 1438 w 96"/>
                <a:gd name="T13" fmla="*/ 2224 h 118"/>
                <a:gd name="T14" fmla="*/ 1470 w 96"/>
                <a:gd name="T15" fmla="*/ 2245 h 118"/>
                <a:gd name="T16" fmla="*/ 1488 w 96"/>
                <a:gd name="T17" fmla="*/ 2210 h 118"/>
                <a:gd name="T18" fmla="*/ 1438 w 96"/>
                <a:gd name="T19" fmla="*/ 2074 h 118"/>
                <a:gd name="T20" fmla="*/ 1158 w 96"/>
                <a:gd name="T21" fmla="*/ 1447 h 118"/>
                <a:gd name="T22" fmla="*/ 783 w 96"/>
                <a:gd name="T23" fmla="*/ 833 h 118"/>
                <a:gd name="T24" fmla="*/ 250 w 96"/>
                <a:gd name="T25" fmla="*/ 227 h 118"/>
                <a:gd name="T26" fmla="*/ 33 w 96"/>
                <a:gd name="T27" fmla="*/ 21 h 118"/>
                <a:gd name="T28" fmla="*/ 0 w 96"/>
                <a:gd name="T29" fmla="*/ 21 h 118"/>
                <a:gd name="T30" fmla="*/ 0 w 96"/>
                <a:gd name="T31" fmla="*/ 56 h 1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6" h="118">
                  <a:moveTo>
                    <a:pt x="0" y="3"/>
                  </a:moveTo>
                  <a:cubicBezTo>
                    <a:pt x="5" y="7"/>
                    <a:pt x="9" y="10"/>
                    <a:pt x="14" y="14"/>
                  </a:cubicBezTo>
                  <a:cubicBezTo>
                    <a:pt x="25" y="25"/>
                    <a:pt x="38" y="35"/>
                    <a:pt x="48" y="46"/>
                  </a:cubicBezTo>
                  <a:cubicBezTo>
                    <a:pt x="59" y="57"/>
                    <a:pt x="68" y="68"/>
                    <a:pt x="72" y="78"/>
                  </a:cubicBezTo>
                  <a:cubicBezTo>
                    <a:pt x="74" y="84"/>
                    <a:pt x="79" y="93"/>
                    <a:pt x="84" y="100"/>
                  </a:cubicBezTo>
                  <a:cubicBezTo>
                    <a:pt x="86" y="104"/>
                    <a:pt x="88" y="108"/>
                    <a:pt x="89" y="111"/>
                  </a:cubicBezTo>
                  <a:cubicBezTo>
                    <a:pt x="91" y="114"/>
                    <a:pt x="92" y="116"/>
                    <a:pt x="92" y="117"/>
                  </a:cubicBezTo>
                  <a:cubicBezTo>
                    <a:pt x="93" y="118"/>
                    <a:pt x="93" y="118"/>
                    <a:pt x="94" y="118"/>
                  </a:cubicBezTo>
                  <a:cubicBezTo>
                    <a:pt x="95" y="118"/>
                    <a:pt x="96" y="117"/>
                    <a:pt x="95" y="116"/>
                  </a:cubicBezTo>
                  <a:cubicBezTo>
                    <a:pt x="95" y="115"/>
                    <a:pt x="94" y="112"/>
                    <a:pt x="92" y="109"/>
                  </a:cubicBezTo>
                  <a:cubicBezTo>
                    <a:pt x="87" y="100"/>
                    <a:pt x="78" y="86"/>
                    <a:pt x="74" y="76"/>
                  </a:cubicBezTo>
                  <a:cubicBezTo>
                    <a:pt x="70" y="66"/>
                    <a:pt x="61" y="55"/>
                    <a:pt x="50" y="44"/>
                  </a:cubicBezTo>
                  <a:cubicBezTo>
                    <a:pt x="40" y="33"/>
                    <a:pt x="27" y="22"/>
                    <a:pt x="16" y="12"/>
                  </a:cubicBezTo>
                  <a:cubicBezTo>
                    <a:pt x="10" y="7"/>
                    <a:pt x="6" y="5"/>
                    <a:pt x="2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11" name="Freeform 598"/>
            <p:cNvSpPr>
              <a:spLocks/>
            </p:cNvSpPr>
            <p:nvPr/>
          </p:nvSpPr>
          <p:spPr bwMode="auto">
            <a:xfrm>
              <a:off x="4700" y="3168"/>
              <a:ext cx="173" cy="280"/>
            </a:xfrm>
            <a:custGeom>
              <a:avLst/>
              <a:gdLst>
                <a:gd name="T0" fmla="*/ 33 w 69"/>
                <a:gd name="T1" fmla="*/ 21 h 105"/>
                <a:gd name="T2" fmla="*/ 145 w 69"/>
                <a:gd name="T3" fmla="*/ 115 h 105"/>
                <a:gd name="T4" fmla="*/ 301 w 69"/>
                <a:gd name="T5" fmla="*/ 248 h 105"/>
                <a:gd name="T6" fmla="*/ 471 w 69"/>
                <a:gd name="T7" fmla="*/ 888 h 105"/>
                <a:gd name="T8" fmla="*/ 471 w 69"/>
                <a:gd name="T9" fmla="*/ 875 h 105"/>
                <a:gd name="T10" fmla="*/ 772 w 69"/>
                <a:gd name="T11" fmla="*/ 1856 h 105"/>
                <a:gd name="T12" fmla="*/ 880 w 69"/>
                <a:gd name="T13" fmla="*/ 1912 h 105"/>
                <a:gd name="T14" fmla="*/ 993 w 69"/>
                <a:gd name="T15" fmla="*/ 1955 h 105"/>
                <a:gd name="T16" fmla="*/ 1088 w 69"/>
                <a:gd name="T17" fmla="*/ 1992 h 105"/>
                <a:gd name="T18" fmla="*/ 1088 w 69"/>
                <a:gd name="T19" fmla="*/ 1971 h 105"/>
                <a:gd name="T20" fmla="*/ 1038 w 69"/>
                <a:gd name="T21" fmla="*/ 1933 h 105"/>
                <a:gd name="T22" fmla="*/ 805 w 69"/>
                <a:gd name="T23" fmla="*/ 1784 h 105"/>
                <a:gd name="T24" fmla="*/ 534 w 69"/>
                <a:gd name="T25" fmla="*/ 909 h 105"/>
                <a:gd name="T26" fmla="*/ 364 w 69"/>
                <a:gd name="T27" fmla="*/ 264 h 105"/>
                <a:gd name="T28" fmla="*/ 125 w 69"/>
                <a:gd name="T29" fmla="*/ 77 h 105"/>
                <a:gd name="T30" fmla="*/ 0 w 69"/>
                <a:gd name="T31" fmla="*/ 0 h 105"/>
                <a:gd name="T32" fmla="*/ 33 w 69"/>
                <a:gd name="T33" fmla="*/ 21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9" h="105">
                  <a:moveTo>
                    <a:pt x="2" y="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13" y="8"/>
                    <a:pt x="18" y="11"/>
                    <a:pt x="19" y="13"/>
                  </a:cubicBezTo>
                  <a:cubicBezTo>
                    <a:pt x="26" y="27"/>
                    <a:pt x="31" y="44"/>
                    <a:pt x="30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6" y="58"/>
                    <a:pt x="37" y="91"/>
                    <a:pt x="49" y="98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40" y="89"/>
                    <a:pt x="30" y="57"/>
                    <a:pt x="34" y="48"/>
                  </a:cubicBezTo>
                  <a:cubicBezTo>
                    <a:pt x="35" y="42"/>
                    <a:pt x="28" y="25"/>
                    <a:pt x="23" y="14"/>
                  </a:cubicBezTo>
                  <a:cubicBezTo>
                    <a:pt x="21" y="10"/>
                    <a:pt x="13" y="6"/>
                    <a:pt x="8" y="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12" name="Freeform 599"/>
            <p:cNvSpPr>
              <a:spLocks/>
            </p:cNvSpPr>
            <p:nvPr/>
          </p:nvSpPr>
          <p:spPr bwMode="auto">
            <a:xfrm>
              <a:off x="4260" y="2365"/>
              <a:ext cx="420" cy="1259"/>
            </a:xfrm>
            <a:custGeom>
              <a:avLst/>
              <a:gdLst>
                <a:gd name="T0" fmla="*/ 0 w 168"/>
                <a:gd name="T1" fmla="*/ 0 h 472"/>
                <a:gd name="T2" fmla="*/ 83 w 168"/>
                <a:gd name="T3" fmla="*/ 149 h 472"/>
                <a:gd name="T4" fmla="*/ 458 w 168"/>
                <a:gd name="T5" fmla="*/ 718 h 472"/>
                <a:gd name="T6" fmla="*/ 1250 w 168"/>
                <a:gd name="T7" fmla="*/ 1915 h 472"/>
                <a:gd name="T8" fmla="*/ 2533 w 168"/>
                <a:gd name="T9" fmla="*/ 4305 h 472"/>
                <a:gd name="T10" fmla="*/ 2563 w 168"/>
                <a:gd name="T11" fmla="*/ 5372 h 472"/>
                <a:gd name="T12" fmla="*/ 2563 w 168"/>
                <a:gd name="T13" fmla="*/ 5508 h 472"/>
                <a:gd name="T14" fmla="*/ 2520 w 168"/>
                <a:gd name="T15" fmla="*/ 5863 h 472"/>
                <a:gd name="T16" fmla="*/ 2395 w 168"/>
                <a:gd name="T17" fmla="*/ 6362 h 472"/>
                <a:gd name="T18" fmla="*/ 2220 w 168"/>
                <a:gd name="T19" fmla="*/ 6588 h 472"/>
                <a:gd name="T20" fmla="*/ 2188 w 168"/>
                <a:gd name="T21" fmla="*/ 6831 h 472"/>
                <a:gd name="T22" fmla="*/ 2238 w 168"/>
                <a:gd name="T23" fmla="*/ 7271 h 472"/>
                <a:gd name="T24" fmla="*/ 2300 w 168"/>
                <a:gd name="T25" fmla="*/ 7911 h 472"/>
                <a:gd name="T26" fmla="*/ 2113 w 168"/>
                <a:gd name="T27" fmla="*/ 8880 h 472"/>
                <a:gd name="T28" fmla="*/ 2113 w 168"/>
                <a:gd name="T29" fmla="*/ 8936 h 472"/>
                <a:gd name="T30" fmla="*/ 2145 w 168"/>
                <a:gd name="T31" fmla="*/ 8880 h 472"/>
                <a:gd name="T32" fmla="*/ 2300 w 168"/>
                <a:gd name="T33" fmla="*/ 7250 h 472"/>
                <a:gd name="T34" fmla="*/ 2283 w 168"/>
                <a:gd name="T35" fmla="*/ 6602 h 472"/>
                <a:gd name="T36" fmla="*/ 2425 w 168"/>
                <a:gd name="T37" fmla="*/ 6431 h 472"/>
                <a:gd name="T38" fmla="*/ 2583 w 168"/>
                <a:gd name="T39" fmla="*/ 5884 h 472"/>
                <a:gd name="T40" fmla="*/ 2625 w 168"/>
                <a:gd name="T41" fmla="*/ 5521 h 472"/>
                <a:gd name="T42" fmla="*/ 2625 w 168"/>
                <a:gd name="T43" fmla="*/ 5508 h 472"/>
                <a:gd name="T44" fmla="*/ 2625 w 168"/>
                <a:gd name="T45" fmla="*/ 5372 h 472"/>
                <a:gd name="T46" fmla="*/ 2595 w 168"/>
                <a:gd name="T47" fmla="*/ 4289 h 472"/>
                <a:gd name="T48" fmla="*/ 1300 w 168"/>
                <a:gd name="T49" fmla="*/ 1856 h 472"/>
                <a:gd name="T50" fmla="*/ 500 w 168"/>
                <a:gd name="T51" fmla="*/ 683 h 472"/>
                <a:gd name="T52" fmla="*/ 125 w 168"/>
                <a:gd name="T53" fmla="*/ 149 h 472"/>
                <a:gd name="T54" fmla="*/ 0 w 168"/>
                <a:gd name="T55" fmla="*/ 0 h 4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68" h="472">
                  <a:moveTo>
                    <a:pt x="0" y="0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13" y="16"/>
                    <a:pt x="22" y="28"/>
                    <a:pt x="29" y="38"/>
                  </a:cubicBezTo>
                  <a:cubicBezTo>
                    <a:pt x="41" y="58"/>
                    <a:pt x="60" y="79"/>
                    <a:pt x="80" y="101"/>
                  </a:cubicBezTo>
                  <a:cubicBezTo>
                    <a:pt x="116" y="140"/>
                    <a:pt x="156" y="185"/>
                    <a:pt x="162" y="227"/>
                  </a:cubicBezTo>
                  <a:cubicBezTo>
                    <a:pt x="164" y="241"/>
                    <a:pt x="164" y="261"/>
                    <a:pt x="164" y="283"/>
                  </a:cubicBezTo>
                  <a:cubicBezTo>
                    <a:pt x="164" y="290"/>
                    <a:pt x="164" y="290"/>
                    <a:pt x="164" y="290"/>
                  </a:cubicBezTo>
                  <a:cubicBezTo>
                    <a:pt x="163" y="296"/>
                    <a:pt x="162" y="303"/>
                    <a:pt x="161" y="309"/>
                  </a:cubicBezTo>
                  <a:cubicBezTo>
                    <a:pt x="160" y="318"/>
                    <a:pt x="155" y="334"/>
                    <a:pt x="153" y="335"/>
                  </a:cubicBezTo>
                  <a:cubicBezTo>
                    <a:pt x="147" y="338"/>
                    <a:pt x="145" y="340"/>
                    <a:pt x="142" y="347"/>
                  </a:cubicBezTo>
                  <a:cubicBezTo>
                    <a:pt x="141" y="351"/>
                    <a:pt x="140" y="355"/>
                    <a:pt x="140" y="360"/>
                  </a:cubicBezTo>
                  <a:cubicBezTo>
                    <a:pt x="140" y="367"/>
                    <a:pt x="141" y="375"/>
                    <a:pt x="143" y="383"/>
                  </a:cubicBezTo>
                  <a:cubicBezTo>
                    <a:pt x="146" y="395"/>
                    <a:pt x="147" y="406"/>
                    <a:pt x="147" y="417"/>
                  </a:cubicBezTo>
                  <a:cubicBezTo>
                    <a:pt x="147" y="446"/>
                    <a:pt x="139" y="467"/>
                    <a:pt x="135" y="468"/>
                  </a:cubicBezTo>
                  <a:cubicBezTo>
                    <a:pt x="135" y="471"/>
                    <a:pt x="135" y="471"/>
                    <a:pt x="135" y="471"/>
                  </a:cubicBezTo>
                  <a:cubicBezTo>
                    <a:pt x="135" y="472"/>
                    <a:pt x="135" y="470"/>
                    <a:pt x="137" y="468"/>
                  </a:cubicBezTo>
                  <a:cubicBezTo>
                    <a:pt x="143" y="461"/>
                    <a:pt x="158" y="427"/>
                    <a:pt x="147" y="382"/>
                  </a:cubicBezTo>
                  <a:cubicBezTo>
                    <a:pt x="144" y="370"/>
                    <a:pt x="142" y="357"/>
                    <a:pt x="146" y="348"/>
                  </a:cubicBezTo>
                  <a:cubicBezTo>
                    <a:pt x="148" y="342"/>
                    <a:pt x="150" y="341"/>
                    <a:pt x="155" y="339"/>
                  </a:cubicBezTo>
                  <a:cubicBezTo>
                    <a:pt x="160" y="337"/>
                    <a:pt x="165" y="312"/>
                    <a:pt x="165" y="310"/>
                  </a:cubicBezTo>
                  <a:cubicBezTo>
                    <a:pt x="166" y="303"/>
                    <a:pt x="167" y="296"/>
                    <a:pt x="168" y="291"/>
                  </a:cubicBezTo>
                  <a:cubicBezTo>
                    <a:pt x="168" y="290"/>
                    <a:pt x="168" y="290"/>
                    <a:pt x="168" y="290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168" y="260"/>
                    <a:pt x="168" y="241"/>
                    <a:pt x="166" y="226"/>
                  </a:cubicBezTo>
                  <a:cubicBezTo>
                    <a:pt x="160" y="183"/>
                    <a:pt x="121" y="140"/>
                    <a:pt x="83" y="98"/>
                  </a:cubicBezTo>
                  <a:cubicBezTo>
                    <a:pt x="63" y="76"/>
                    <a:pt x="44" y="55"/>
                    <a:pt x="32" y="36"/>
                  </a:cubicBezTo>
                  <a:cubicBezTo>
                    <a:pt x="25" y="25"/>
                    <a:pt x="15" y="16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13" name="Freeform 600"/>
            <p:cNvSpPr>
              <a:spLocks/>
            </p:cNvSpPr>
            <p:nvPr/>
          </p:nvSpPr>
          <p:spPr bwMode="auto">
            <a:xfrm>
              <a:off x="4448" y="2427"/>
              <a:ext cx="360" cy="85"/>
            </a:xfrm>
            <a:custGeom>
              <a:avLst/>
              <a:gdLst>
                <a:gd name="T0" fmla="*/ 0 w 144"/>
                <a:gd name="T1" fmla="*/ 21 h 32"/>
                <a:gd name="T2" fmla="*/ 1488 w 144"/>
                <a:gd name="T3" fmla="*/ 579 h 32"/>
                <a:gd name="T4" fmla="*/ 1738 w 144"/>
                <a:gd name="T5" fmla="*/ 507 h 32"/>
                <a:gd name="T6" fmla="*/ 1908 w 144"/>
                <a:gd name="T7" fmla="*/ 452 h 32"/>
                <a:gd name="T8" fmla="*/ 2250 w 144"/>
                <a:gd name="T9" fmla="*/ 340 h 32"/>
                <a:gd name="T10" fmla="*/ 1895 w 144"/>
                <a:gd name="T11" fmla="*/ 375 h 32"/>
                <a:gd name="T12" fmla="*/ 1720 w 144"/>
                <a:gd name="T13" fmla="*/ 430 h 32"/>
                <a:gd name="T14" fmla="*/ 1488 w 144"/>
                <a:gd name="T15" fmla="*/ 507 h 32"/>
                <a:gd name="T16" fmla="*/ 0 w 144"/>
                <a:gd name="T17" fmla="*/ 0 h 32"/>
                <a:gd name="T18" fmla="*/ 0 w 144"/>
                <a:gd name="T19" fmla="*/ 21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4" h="32">
                  <a:moveTo>
                    <a:pt x="0" y="1"/>
                  </a:moveTo>
                  <a:cubicBezTo>
                    <a:pt x="29" y="12"/>
                    <a:pt x="80" y="32"/>
                    <a:pt x="95" y="31"/>
                  </a:cubicBezTo>
                  <a:cubicBezTo>
                    <a:pt x="102" y="30"/>
                    <a:pt x="106" y="29"/>
                    <a:pt x="111" y="2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30" y="22"/>
                    <a:pt x="139" y="17"/>
                    <a:pt x="144" y="18"/>
                  </a:cubicBezTo>
                  <a:cubicBezTo>
                    <a:pt x="138" y="16"/>
                    <a:pt x="130" y="18"/>
                    <a:pt x="121" y="20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5" y="25"/>
                    <a:pt x="101" y="26"/>
                    <a:pt x="95" y="27"/>
                  </a:cubicBezTo>
                  <a:cubicBezTo>
                    <a:pt x="84" y="28"/>
                    <a:pt x="49" y="19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14" name="Freeform 601"/>
            <p:cNvSpPr>
              <a:spLocks/>
            </p:cNvSpPr>
            <p:nvPr/>
          </p:nvSpPr>
          <p:spPr bwMode="auto">
            <a:xfrm>
              <a:off x="4225" y="2328"/>
              <a:ext cx="760" cy="1312"/>
            </a:xfrm>
            <a:custGeom>
              <a:avLst/>
              <a:gdLst>
                <a:gd name="T0" fmla="*/ 3095 w 304"/>
                <a:gd name="T1" fmla="*/ 4416 h 492"/>
                <a:gd name="T2" fmla="*/ 2458 w 304"/>
                <a:gd name="T3" fmla="*/ 3221 h 492"/>
                <a:gd name="T4" fmla="*/ 833 w 304"/>
                <a:gd name="T5" fmla="*/ 760 h 492"/>
                <a:gd name="T6" fmla="*/ 2863 w 304"/>
                <a:gd name="T7" fmla="*/ 1459 h 492"/>
                <a:gd name="T8" fmla="*/ 3845 w 304"/>
                <a:gd name="T9" fmla="*/ 1536 h 492"/>
                <a:gd name="T10" fmla="*/ 2875 w 304"/>
                <a:gd name="T11" fmla="*/ 1173 h 492"/>
                <a:gd name="T12" fmla="*/ 95 w 304"/>
                <a:gd name="T13" fmla="*/ 93 h 492"/>
                <a:gd name="T14" fmla="*/ 0 w 304"/>
                <a:gd name="T15" fmla="*/ 21 h 492"/>
                <a:gd name="T16" fmla="*/ 2708 w 304"/>
                <a:gd name="T17" fmla="*/ 4587 h 492"/>
                <a:gd name="T18" fmla="*/ 2658 w 304"/>
                <a:gd name="T19" fmla="*/ 6429 h 492"/>
                <a:gd name="T20" fmla="*/ 2408 w 304"/>
                <a:gd name="T21" fmla="*/ 6861 h 492"/>
                <a:gd name="T22" fmla="*/ 2300 w 304"/>
                <a:gd name="T23" fmla="*/ 9160 h 492"/>
                <a:gd name="T24" fmla="*/ 2050 w 304"/>
                <a:gd name="T25" fmla="*/ 9160 h 492"/>
                <a:gd name="T26" fmla="*/ 2720 w 304"/>
                <a:gd name="T27" fmla="*/ 8021 h 492"/>
                <a:gd name="T28" fmla="*/ 2938 w 304"/>
                <a:gd name="T29" fmla="*/ 6179 h 492"/>
                <a:gd name="T30" fmla="*/ 3125 w 304"/>
                <a:gd name="T31" fmla="*/ 6109 h 492"/>
                <a:gd name="T32" fmla="*/ 3438 w 304"/>
                <a:gd name="T33" fmla="*/ 6904 h 492"/>
                <a:gd name="T34" fmla="*/ 3688 w 304"/>
                <a:gd name="T35" fmla="*/ 7829 h 492"/>
                <a:gd name="T36" fmla="*/ 4175 w 304"/>
                <a:gd name="T37" fmla="*/ 8285 h 492"/>
                <a:gd name="T38" fmla="*/ 4095 w 304"/>
                <a:gd name="T39" fmla="*/ 8589 h 492"/>
                <a:gd name="T40" fmla="*/ 3895 w 304"/>
                <a:gd name="T41" fmla="*/ 7603 h 492"/>
                <a:gd name="T42" fmla="*/ 3625 w 304"/>
                <a:gd name="T43" fmla="*/ 7019 h 492"/>
                <a:gd name="T44" fmla="*/ 3458 w 304"/>
                <a:gd name="T45" fmla="*/ 6109 h 492"/>
                <a:gd name="T46" fmla="*/ 3033 w 304"/>
                <a:gd name="T47" fmla="*/ 5597 h 492"/>
                <a:gd name="T48" fmla="*/ 3083 w 304"/>
                <a:gd name="T49" fmla="*/ 4744 h 492"/>
                <a:gd name="T50" fmla="*/ 4595 w 304"/>
                <a:gd name="T51" fmla="*/ 6997 h 492"/>
                <a:gd name="T52" fmla="*/ 4550 w 304"/>
                <a:gd name="T53" fmla="*/ 7509 h 492"/>
                <a:gd name="T54" fmla="*/ 4708 w 304"/>
                <a:gd name="T55" fmla="*/ 6827 h 492"/>
                <a:gd name="T56" fmla="*/ 4550 w 304"/>
                <a:gd name="T57" fmla="*/ 7475 h 492"/>
                <a:gd name="T58" fmla="*/ 4550 w 304"/>
                <a:gd name="T59" fmla="*/ 7475 h 492"/>
                <a:gd name="T60" fmla="*/ 4550 w 304"/>
                <a:gd name="T61" fmla="*/ 7488 h 492"/>
                <a:gd name="T62" fmla="*/ 4563 w 304"/>
                <a:gd name="T63" fmla="*/ 7488 h 492"/>
                <a:gd name="T64" fmla="*/ 4563 w 304"/>
                <a:gd name="T65" fmla="*/ 7488 h 492"/>
                <a:gd name="T66" fmla="*/ 4563 w 304"/>
                <a:gd name="T67" fmla="*/ 7509 h 492"/>
                <a:gd name="T68" fmla="*/ 4238 w 304"/>
                <a:gd name="T69" fmla="*/ 6259 h 492"/>
                <a:gd name="T70" fmla="*/ 2988 w 304"/>
                <a:gd name="T71" fmla="*/ 4723 h 492"/>
                <a:gd name="T72" fmla="*/ 3425 w 304"/>
                <a:gd name="T73" fmla="*/ 6123 h 492"/>
                <a:gd name="T74" fmla="*/ 3658 w 304"/>
                <a:gd name="T75" fmla="*/ 7339 h 492"/>
                <a:gd name="T76" fmla="*/ 4283 w 304"/>
                <a:gd name="T77" fmla="*/ 8248 h 492"/>
                <a:gd name="T78" fmla="*/ 4095 w 304"/>
                <a:gd name="T79" fmla="*/ 8555 h 492"/>
                <a:gd name="T80" fmla="*/ 3813 w 304"/>
                <a:gd name="T81" fmla="*/ 7851 h 492"/>
                <a:gd name="T82" fmla="*/ 3500 w 304"/>
                <a:gd name="T83" fmla="*/ 7475 h 492"/>
                <a:gd name="T84" fmla="*/ 3425 w 304"/>
                <a:gd name="T85" fmla="*/ 6883 h 492"/>
                <a:gd name="T86" fmla="*/ 2970 w 304"/>
                <a:gd name="T87" fmla="*/ 5952 h 492"/>
                <a:gd name="T88" fmla="*/ 2908 w 304"/>
                <a:gd name="T89" fmla="*/ 6179 h 492"/>
                <a:gd name="T90" fmla="*/ 2688 w 304"/>
                <a:gd name="T91" fmla="*/ 8021 h 492"/>
                <a:gd name="T92" fmla="*/ 2050 w 304"/>
                <a:gd name="T93" fmla="*/ 9181 h 492"/>
                <a:gd name="T94" fmla="*/ 2283 w 304"/>
                <a:gd name="T95" fmla="*/ 9216 h 492"/>
                <a:gd name="T96" fmla="*/ 2438 w 304"/>
                <a:gd name="T97" fmla="*/ 6883 h 492"/>
                <a:gd name="T98" fmla="*/ 2783 w 304"/>
                <a:gd name="T99" fmla="*/ 5781 h 492"/>
                <a:gd name="T100" fmla="*/ 658 w 304"/>
                <a:gd name="T101" fmla="*/ 931 h 492"/>
                <a:gd name="T102" fmla="*/ 95 w 304"/>
                <a:gd name="T103" fmla="*/ 136 h 492"/>
                <a:gd name="T104" fmla="*/ 2845 w 304"/>
                <a:gd name="T105" fmla="*/ 1216 h 492"/>
                <a:gd name="T106" fmla="*/ 3800 w 304"/>
                <a:gd name="T107" fmla="*/ 1421 h 492"/>
                <a:gd name="T108" fmla="*/ 3708 w 304"/>
                <a:gd name="T109" fmla="*/ 1288 h 492"/>
                <a:gd name="T110" fmla="*/ 813 w 304"/>
                <a:gd name="T111" fmla="*/ 717 h 492"/>
                <a:gd name="T112" fmla="*/ 1958 w 304"/>
                <a:gd name="T113" fmla="*/ 2504 h 492"/>
                <a:gd name="T114" fmla="*/ 2895 w 304"/>
                <a:gd name="T115" fmla="*/ 4173 h 492"/>
                <a:gd name="T116" fmla="*/ 4708 w 304"/>
                <a:gd name="T117" fmla="*/ 6827 h 4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92">
                  <a:moveTo>
                    <a:pt x="301" y="360"/>
                  </a:moveTo>
                  <a:cubicBezTo>
                    <a:pt x="302" y="360"/>
                    <a:pt x="302" y="360"/>
                    <a:pt x="302" y="360"/>
                  </a:cubicBezTo>
                  <a:cubicBezTo>
                    <a:pt x="301" y="354"/>
                    <a:pt x="297" y="348"/>
                    <a:pt x="293" y="342"/>
                  </a:cubicBezTo>
                  <a:cubicBezTo>
                    <a:pt x="289" y="335"/>
                    <a:pt x="285" y="329"/>
                    <a:pt x="283" y="325"/>
                  </a:cubicBezTo>
                  <a:cubicBezTo>
                    <a:pt x="273" y="301"/>
                    <a:pt x="245" y="276"/>
                    <a:pt x="219" y="253"/>
                  </a:cubicBezTo>
                  <a:cubicBezTo>
                    <a:pt x="212" y="246"/>
                    <a:pt x="204" y="239"/>
                    <a:pt x="198" y="233"/>
                  </a:cubicBezTo>
                  <a:cubicBezTo>
                    <a:pt x="192" y="227"/>
                    <a:pt x="187" y="222"/>
                    <a:pt x="186" y="219"/>
                  </a:cubicBezTo>
                  <a:cubicBezTo>
                    <a:pt x="186" y="219"/>
                    <a:pt x="186" y="219"/>
                    <a:pt x="186" y="219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79" y="200"/>
                    <a:pt x="169" y="186"/>
                    <a:pt x="157" y="170"/>
                  </a:cubicBezTo>
                  <a:cubicBezTo>
                    <a:pt x="139" y="145"/>
                    <a:pt x="114" y="115"/>
                    <a:pt x="93" y="90"/>
                  </a:cubicBezTo>
                  <a:cubicBezTo>
                    <a:pt x="82" y="78"/>
                    <a:pt x="73" y="66"/>
                    <a:pt x="66" y="57"/>
                  </a:cubicBezTo>
                  <a:cubicBezTo>
                    <a:pt x="62" y="53"/>
                    <a:pt x="59" y="49"/>
                    <a:pt x="57" y="46"/>
                  </a:cubicBezTo>
                  <a:cubicBezTo>
                    <a:pt x="55" y="43"/>
                    <a:pt x="53" y="41"/>
                    <a:pt x="53" y="40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39"/>
                    <a:pt x="52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61" y="44"/>
                    <a:pt x="85" y="53"/>
                    <a:pt x="111" y="62"/>
                  </a:cubicBezTo>
                  <a:cubicBezTo>
                    <a:pt x="136" y="70"/>
                    <a:pt x="163" y="78"/>
                    <a:pt x="179" y="78"/>
                  </a:cubicBezTo>
                  <a:cubicBezTo>
                    <a:pt x="180" y="78"/>
                    <a:pt x="182" y="78"/>
                    <a:pt x="183" y="77"/>
                  </a:cubicBezTo>
                  <a:cubicBezTo>
                    <a:pt x="193" y="77"/>
                    <a:pt x="203" y="74"/>
                    <a:pt x="212" y="71"/>
                  </a:cubicBezTo>
                  <a:cubicBezTo>
                    <a:pt x="219" y="69"/>
                    <a:pt x="225" y="68"/>
                    <a:pt x="229" y="68"/>
                  </a:cubicBezTo>
                  <a:cubicBezTo>
                    <a:pt x="232" y="68"/>
                    <a:pt x="234" y="69"/>
                    <a:pt x="236" y="69"/>
                  </a:cubicBezTo>
                  <a:cubicBezTo>
                    <a:pt x="237" y="70"/>
                    <a:pt x="238" y="71"/>
                    <a:pt x="238" y="72"/>
                  </a:cubicBezTo>
                  <a:cubicBezTo>
                    <a:pt x="240" y="76"/>
                    <a:pt x="245" y="81"/>
                    <a:pt x="245" y="81"/>
                  </a:cubicBezTo>
                  <a:cubicBezTo>
                    <a:pt x="245" y="82"/>
                    <a:pt x="246" y="82"/>
                    <a:pt x="246" y="81"/>
                  </a:cubicBezTo>
                  <a:cubicBezTo>
                    <a:pt x="247" y="81"/>
                    <a:pt x="247" y="81"/>
                    <a:pt x="247" y="80"/>
                  </a:cubicBezTo>
                  <a:cubicBezTo>
                    <a:pt x="247" y="80"/>
                    <a:pt x="244" y="69"/>
                    <a:pt x="243" y="65"/>
                  </a:cubicBezTo>
                  <a:cubicBezTo>
                    <a:pt x="241" y="60"/>
                    <a:pt x="239" y="57"/>
                    <a:pt x="236" y="55"/>
                  </a:cubicBezTo>
                  <a:cubicBezTo>
                    <a:pt x="233" y="53"/>
                    <a:pt x="230" y="52"/>
                    <a:pt x="227" y="52"/>
                  </a:cubicBezTo>
                  <a:cubicBezTo>
                    <a:pt x="220" y="52"/>
                    <a:pt x="213" y="55"/>
                    <a:pt x="204" y="57"/>
                  </a:cubicBezTo>
                  <a:cubicBezTo>
                    <a:pt x="196" y="60"/>
                    <a:pt x="193" y="61"/>
                    <a:pt x="184" y="62"/>
                  </a:cubicBezTo>
                  <a:cubicBezTo>
                    <a:pt x="183" y="62"/>
                    <a:pt x="182" y="62"/>
                    <a:pt x="182" y="62"/>
                  </a:cubicBezTo>
                  <a:cubicBezTo>
                    <a:pt x="173" y="62"/>
                    <a:pt x="157" y="58"/>
                    <a:pt x="139" y="53"/>
                  </a:cubicBezTo>
                  <a:cubicBezTo>
                    <a:pt x="120" y="48"/>
                    <a:pt x="99" y="41"/>
                    <a:pt x="81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68" y="32"/>
                    <a:pt x="55" y="25"/>
                    <a:pt x="40" y="17"/>
                  </a:cubicBezTo>
                  <a:cubicBezTo>
                    <a:pt x="25" y="8"/>
                    <a:pt x="14" y="7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3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14"/>
                    <a:pt x="25" y="28"/>
                    <a:pt x="40" y="50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58" y="78"/>
                    <a:pt x="89" y="109"/>
                    <a:pt x="117" y="142"/>
                  </a:cubicBezTo>
                  <a:cubicBezTo>
                    <a:pt x="144" y="175"/>
                    <a:pt x="169" y="209"/>
                    <a:pt x="173" y="242"/>
                  </a:cubicBezTo>
                  <a:cubicBezTo>
                    <a:pt x="173" y="242"/>
                    <a:pt x="173" y="242"/>
                    <a:pt x="173" y="242"/>
                  </a:cubicBezTo>
                  <a:cubicBezTo>
                    <a:pt x="176" y="258"/>
                    <a:pt x="176" y="280"/>
                    <a:pt x="176" y="305"/>
                  </a:cubicBezTo>
                  <a:cubicBezTo>
                    <a:pt x="177" y="305"/>
                    <a:pt x="177" y="305"/>
                    <a:pt x="177" y="305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4" y="310"/>
                    <a:pt x="173" y="317"/>
                    <a:pt x="172" y="324"/>
                  </a:cubicBezTo>
                  <a:cubicBezTo>
                    <a:pt x="172" y="328"/>
                    <a:pt x="171" y="334"/>
                    <a:pt x="170" y="339"/>
                  </a:cubicBezTo>
                  <a:cubicBezTo>
                    <a:pt x="170" y="342"/>
                    <a:pt x="169" y="344"/>
                    <a:pt x="169" y="346"/>
                  </a:cubicBezTo>
                  <a:cubicBezTo>
                    <a:pt x="168" y="347"/>
                    <a:pt x="168" y="347"/>
                    <a:pt x="168" y="348"/>
                  </a:cubicBezTo>
                  <a:cubicBezTo>
                    <a:pt x="167" y="349"/>
                    <a:pt x="167" y="349"/>
                    <a:pt x="167" y="349"/>
                  </a:cubicBezTo>
                  <a:cubicBezTo>
                    <a:pt x="167" y="350"/>
                    <a:pt x="167" y="350"/>
                    <a:pt x="167" y="350"/>
                  </a:cubicBezTo>
                  <a:cubicBezTo>
                    <a:pt x="167" y="349"/>
                    <a:pt x="167" y="349"/>
                    <a:pt x="167" y="349"/>
                  </a:cubicBezTo>
                  <a:cubicBezTo>
                    <a:pt x="161" y="351"/>
                    <a:pt x="156" y="356"/>
                    <a:pt x="154" y="362"/>
                  </a:cubicBezTo>
                  <a:cubicBezTo>
                    <a:pt x="152" y="366"/>
                    <a:pt x="151" y="371"/>
                    <a:pt x="151" y="375"/>
                  </a:cubicBezTo>
                  <a:cubicBezTo>
                    <a:pt x="151" y="383"/>
                    <a:pt x="153" y="390"/>
                    <a:pt x="155" y="397"/>
                  </a:cubicBezTo>
                  <a:cubicBezTo>
                    <a:pt x="158" y="410"/>
                    <a:pt x="159" y="421"/>
                    <a:pt x="159" y="432"/>
                  </a:cubicBezTo>
                  <a:cubicBezTo>
                    <a:pt x="159" y="447"/>
                    <a:pt x="157" y="460"/>
                    <a:pt x="154" y="470"/>
                  </a:cubicBezTo>
                  <a:cubicBezTo>
                    <a:pt x="152" y="474"/>
                    <a:pt x="151" y="478"/>
                    <a:pt x="149" y="480"/>
                  </a:cubicBezTo>
                  <a:cubicBezTo>
                    <a:pt x="149" y="482"/>
                    <a:pt x="148" y="482"/>
                    <a:pt x="147" y="483"/>
                  </a:cubicBezTo>
                  <a:cubicBezTo>
                    <a:pt x="147" y="484"/>
                    <a:pt x="146" y="484"/>
                    <a:pt x="146" y="484"/>
                  </a:cubicBezTo>
                  <a:cubicBezTo>
                    <a:pt x="146" y="484"/>
                    <a:pt x="146" y="484"/>
                    <a:pt x="146" y="484"/>
                  </a:cubicBezTo>
                  <a:cubicBezTo>
                    <a:pt x="146" y="484"/>
                    <a:pt x="146" y="484"/>
                    <a:pt x="146" y="484"/>
                  </a:cubicBezTo>
                  <a:cubicBezTo>
                    <a:pt x="146" y="484"/>
                    <a:pt x="145" y="484"/>
                    <a:pt x="145" y="484"/>
                  </a:cubicBezTo>
                  <a:cubicBezTo>
                    <a:pt x="144" y="484"/>
                    <a:pt x="143" y="484"/>
                    <a:pt x="142" y="484"/>
                  </a:cubicBezTo>
                  <a:cubicBezTo>
                    <a:pt x="139" y="484"/>
                    <a:pt x="136" y="484"/>
                    <a:pt x="131" y="483"/>
                  </a:cubicBezTo>
                  <a:cubicBezTo>
                    <a:pt x="130" y="483"/>
                    <a:pt x="130" y="483"/>
                    <a:pt x="130" y="484"/>
                  </a:cubicBezTo>
                  <a:cubicBezTo>
                    <a:pt x="130" y="484"/>
                    <a:pt x="130" y="485"/>
                    <a:pt x="130" y="485"/>
                  </a:cubicBezTo>
                  <a:cubicBezTo>
                    <a:pt x="135" y="490"/>
                    <a:pt x="140" y="492"/>
                    <a:pt x="145" y="492"/>
                  </a:cubicBezTo>
                  <a:cubicBezTo>
                    <a:pt x="152" y="492"/>
                    <a:pt x="157" y="489"/>
                    <a:pt x="160" y="485"/>
                  </a:cubicBezTo>
                  <a:cubicBezTo>
                    <a:pt x="160" y="485"/>
                    <a:pt x="160" y="485"/>
                    <a:pt x="160" y="485"/>
                  </a:cubicBezTo>
                  <a:cubicBezTo>
                    <a:pt x="163" y="478"/>
                    <a:pt x="174" y="452"/>
                    <a:pt x="174" y="423"/>
                  </a:cubicBezTo>
                  <a:cubicBezTo>
                    <a:pt x="174" y="412"/>
                    <a:pt x="173" y="402"/>
                    <a:pt x="169" y="391"/>
                  </a:cubicBezTo>
                  <a:cubicBezTo>
                    <a:pt x="168" y="387"/>
                    <a:pt x="167" y="382"/>
                    <a:pt x="167" y="377"/>
                  </a:cubicBezTo>
                  <a:cubicBezTo>
                    <a:pt x="167" y="374"/>
                    <a:pt x="167" y="371"/>
                    <a:pt x="168" y="368"/>
                  </a:cubicBezTo>
                  <a:cubicBezTo>
                    <a:pt x="169" y="366"/>
                    <a:pt x="170" y="364"/>
                    <a:pt x="172" y="364"/>
                  </a:cubicBezTo>
                  <a:cubicBezTo>
                    <a:pt x="178" y="361"/>
                    <a:pt x="182" y="356"/>
                    <a:pt x="184" y="349"/>
                  </a:cubicBezTo>
                  <a:cubicBezTo>
                    <a:pt x="186" y="343"/>
                    <a:pt x="187" y="335"/>
                    <a:pt x="188" y="326"/>
                  </a:cubicBezTo>
                  <a:cubicBezTo>
                    <a:pt x="188" y="322"/>
                    <a:pt x="189" y="318"/>
                    <a:pt x="190" y="314"/>
                  </a:cubicBezTo>
                  <a:cubicBezTo>
                    <a:pt x="189" y="314"/>
                    <a:pt x="189" y="314"/>
                    <a:pt x="189" y="314"/>
                  </a:cubicBezTo>
                  <a:cubicBezTo>
                    <a:pt x="188" y="315"/>
                    <a:pt x="188" y="315"/>
                    <a:pt x="188" y="315"/>
                  </a:cubicBezTo>
                  <a:cubicBezTo>
                    <a:pt x="189" y="316"/>
                    <a:pt x="189" y="316"/>
                    <a:pt x="189" y="316"/>
                  </a:cubicBezTo>
                  <a:cubicBezTo>
                    <a:pt x="189" y="316"/>
                    <a:pt x="189" y="316"/>
                    <a:pt x="189" y="316"/>
                  </a:cubicBezTo>
                  <a:cubicBezTo>
                    <a:pt x="192" y="318"/>
                    <a:pt x="196" y="320"/>
                    <a:pt x="200" y="322"/>
                  </a:cubicBezTo>
                  <a:cubicBezTo>
                    <a:pt x="203" y="325"/>
                    <a:pt x="206" y="327"/>
                    <a:pt x="207" y="329"/>
                  </a:cubicBezTo>
                  <a:cubicBezTo>
                    <a:pt x="209" y="335"/>
                    <a:pt x="212" y="342"/>
                    <a:pt x="214" y="348"/>
                  </a:cubicBezTo>
                  <a:cubicBezTo>
                    <a:pt x="216" y="354"/>
                    <a:pt x="218" y="360"/>
                    <a:pt x="218" y="362"/>
                  </a:cubicBezTo>
                  <a:cubicBezTo>
                    <a:pt x="218" y="363"/>
                    <a:pt x="218" y="363"/>
                    <a:pt x="218" y="363"/>
                  </a:cubicBezTo>
                  <a:cubicBezTo>
                    <a:pt x="218" y="364"/>
                    <a:pt x="218" y="364"/>
                    <a:pt x="218" y="364"/>
                  </a:cubicBezTo>
                  <a:cubicBezTo>
                    <a:pt x="219" y="365"/>
                    <a:pt x="219" y="364"/>
                    <a:pt x="220" y="364"/>
                  </a:cubicBezTo>
                  <a:cubicBezTo>
                    <a:pt x="220" y="364"/>
                    <a:pt x="220" y="364"/>
                    <a:pt x="220" y="364"/>
                  </a:cubicBezTo>
                  <a:cubicBezTo>
                    <a:pt x="220" y="363"/>
                    <a:pt x="220" y="362"/>
                    <a:pt x="219" y="362"/>
                  </a:cubicBezTo>
                  <a:cubicBezTo>
                    <a:pt x="219" y="362"/>
                    <a:pt x="218" y="362"/>
                    <a:pt x="218" y="363"/>
                  </a:cubicBezTo>
                  <a:cubicBezTo>
                    <a:pt x="217" y="365"/>
                    <a:pt x="217" y="367"/>
                    <a:pt x="217" y="370"/>
                  </a:cubicBezTo>
                  <a:cubicBezTo>
                    <a:pt x="217" y="376"/>
                    <a:pt x="219" y="386"/>
                    <a:pt x="223" y="394"/>
                  </a:cubicBezTo>
                  <a:cubicBezTo>
                    <a:pt x="226" y="403"/>
                    <a:pt x="231" y="410"/>
                    <a:pt x="236" y="413"/>
                  </a:cubicBezTo>
                  <a:cubicBezTo>
                    <a:pt x="236" y="413"/>
                    <a:pt x="236" y="413"/>
                    <a:pt x="236" y="413"/>
                  </a:cubicBezTo>
                  <a:cubicBezTo>
                    <a:pt x="243" y="416"/>
                    <a:pt x="243" y="416"/>
                    <a:pt x="243" y="416"/>
                  </a:cubicBezTo>
                  <a:cubicBezTo>
                    <a:pt x="243" y="416"/>
                    <a:pt x="243" y="416"/>
                    <a:pt x="243" y="416"/>
                  </a:cubicBezTo>
                  <a:cubicBezTo>
                    <a:pt x="248" y="418"/>
                    <a:pt x="252" y="418"/>
                    <a:pt x="257" y="420"/>
                  </a:cubicBezTo>
                  <a:cubicBezTo>
                    <a:pt x="261" y="422"/>
                    <a:pt x="264" y="425"/>
                    <a:pt x="267" y="432"/>
                  </a:cubicBezTo>
                  <a:cubicBezTo>
                    <a:pt x="267" y="434"/>
                    <a:pt x="267" y="436"/>
                    <a:pt x="267" y="437"/>
                  </a:cubicBezTo>
                  <a:cubicBezTo>
                    <a:pt x="267" y="441"/>
                    <a:pt x="266" y="445"/>
                    <a:pt x="264" y="447"/>
                  </a:cubicBezTo>
                  <a:cubicBezTo>
                    <a:pt x="264" y="448"/>
                    <a:pt x="263" y="449"/>
                    <a:pt x="262" y="450"/>
                  </a:cubicBezTo>
                  <a:cubicBezTo>
                    <a:pt x="261" y="451"/>
                    <a:pt x="261" y="451"/>
                    <a:pt x="261" y="451"/>
                  </a:cubicBezTo>
                  <a:cubicBezTo>
                    <a:pt x="261" y="451"/>
                    <a:pt x="261" y="451"/>
                    <a:pt x="261" y="451"/>
                  </a:cubicBezTo>
                  <a:cubicBezTo>
                    <a:pt x="261" y="451"/>
                    <a:pt x="261" y="452"/>
                    <a:pt x="261" y="452"/>
                  </a:cubicBezTo>
                  <a:cubicBezTo>
                    <a:pt x="261" y="453"/>
                    <a:pt x="261" y="453"/>
                    <a:pt x="262" y="453"/>
                  </a:cubicBezTo>
                  <a:cubicBezTo>
                    <a:pt x="262" y="453"/>
                    <a:pt x="265" y="453"/>
                    <a:pt x="269" y="451"/>
                  </a:cubicBezTo>
                  <a:cubicBezTo>
                    <a:pt x="272" y="449"/>
                    <a:pt x="276" y="445"/>
                    <a:pt x="276" y="438"/>
                  </a:cubicBezTo>
                  <a:cubicBezTo>
                    <a:pt x="276" y="437"/>
                    <a:pt x="276" y="436"/>
                    <a:pt x="276" y="435"/>
                  </a:cubicBezTo>
                  <a:cubicBezTo>
                    <a:pt x="276" y="421"/>
                    <a:pt x="269" y="408"/>
                    <a:pt x="249" y="401"/>
                  </a:cubicBezTo>
                  <a:cubicBezTo>
                    <a:pt x="249" y="402"/>
                    <a:pt x="249" y="402"/>
                    <a:pt x="249" y="402"/>
                  </a:cubicBezTo>
                  <a:cubicBezTo>
                    <a:pt x="249" y="401"/>
                    <a:pt x="249" y="401"/>
                    <a:pt x="249" y="401"/>
                  </a:cubicBezTo>
                  <a:cubicBezTo>
                    <a:pt x="243" y="399"/>
                    <a:pt x="243" y="399"/>
                    <a:pt x="243" y="399"/>
                  </a:cubicBezTo>
                  <a:cubicBezTo>
                    <a:pt x="243" y="400"/>
                    <a:pt x="243" y="400"/>
                    <a:pt x="243" y="400"/>
                  </a:cubicBezTo>
                  <a:cubicBezTo>
                    <a:pt x="243" y="399"/>
                    <a:pt x="243" y="399"/>
                    <a:pt x="243" y="399"/>
                  </a:cubicBezTo>
                  <a:cubicBezTo>
                    <a:pt x="243" y="399"/>
                    <a:pt x="241" y="397"/>
                    <a:pt x="240" y="395"/>
                  </a:cubicBezTo>
                  <a:cubicBezTo>
                    <a:pt x="238" y="391"/>
                    <a:pt x="236" y="386"/>
                    <a:pt x="235" y="382"/>
                  </a:cubicBezTo>
                  <a:cubicBezTo>
                    <a:pt x="233" y="377"/>
                    <a:pt x="232" y="373"/>
                    <a:pt x="232" y="370"/>
                  </a:cubicBezTo>
                  <a:cubicBezTo>
                    <a:pt x="232" y="369"/>
                    <a:pt x="232" y="369"/>
                    <a:pt x="232" y="369"/>
                  </a:cubicBezTo>
                  <a:cubicBezTo>
                    <a:pt x="231" y="368"/>
                    <a:pt x="231" y="368"/>
                    <a:pt x="231" y="368"/>
                  </a:cubicBezTo>
                  <a:cubicBezTo>
                    <a:pt x="232" y="369"/>
                    <a:pt x="232" y="369"/>
                    <a:pt x="232" y="369"/>
                  </a:cubicBezTo>
                  <a:cubicBezTo>
                    <a:pt x="233" y="367"/>
                    <a:pt x="233" y="365"/>
                    <a:pt x="233" y="363"/>
                  </a:cubicBezTo>
                  <a:cubicBezTo>
                    <a:pt x="233" y="356"/>
                    <a:pt x="230" y="346"/>
                    <a:pt x="227" y="338"/>
                  </a:cubicBezTo>
                  <a:cubicBezTo>
                    <a:pt x="225" y="330"/>
                    <a:pt x="221" y="324"/>
                    <a:pt x="221" y="322"/>
                  </a:cubicBezTo>
                  <a:cubicBezTo>
                    <a:pt x="217" y="314"/>
                    <a:pt x="207" y="308"/>
                    <a:pt x="197" y="302"/>
                  </a:cubicBezTo>
                  <a:cubicBezTo>
                    <a:pt x="197" y="303"/>
                    <a:pt x="197" y="303"/>
                    <a:pt x="197" y="303"/>
                  </a:cubicBezTo>
                  <a:cubicBezTo>
                    <a:pt x="197" y="303"/>
                    <a:pt x="197" y="303"/>
                    <a:pt x="197" y="303"/>
                  </a:cubicBezTo>
                  <a:cubicBezTo>
                    <a:pt x="194" y="295"/>
                    <a:pt x="194" y="295"/>
                    <a:pt x="194" y="295"/>
                  </a:cubicBezTo>
                  <a:cubicBezTo>
                    <a:pt x="193" y="295"/>
                    <a:pt x="193" y="295"/>
                    <a:pt x="193" y="295"/>
                  </a:cubicBezTo>
                  <a:cubicBezTo>
                    <a:pt x="194" y="295"/>
                    <a:pt x="194" y="295"/>
                    <a:pt x="194" y="295"/>
                  </a:cubicBezTo>
                  <a:cubicBezTo>
                    <a:pt x="194" y="292"/>
                    <a:pt x="195" y="285"/>
                    <a:pt x="195" y="277"/>
                  </a:cubicBezTo>
                  <a:cubicBezTo>
                    <a:pt x="195" y="270"/>
                    <a:pt x="194" y="260"/>
                    <a:pt x="193" y="249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191" y="250"/>
                    <a:pt x="191" y="250"/>
                    <a:pt x="191" y="250"/>
                  </a:cubicBezTo>
                  <a:cubicBezTo>
                    <a:pt x="196" y="251"/>
                    <a:pt x="196" y="251"/>
                    <a:pt x="196" y="251"/>
                  </a:cubicBezTo>
                  <a:cubicBezTo>
                    <a:pt x="197" y="250"/>
                    <a:pt x="197" y="250"/>
                    <a:pt x="197" y="250"/>
                  </a:cubicBezTo>
                  <a:cubicBezTo>
                    <a:pt x="196" y="251"/>
                    <a:pt x="196" y="251"/>
                    <a:pt x="196" y="251"/>
                  </a:cubicBezTo>
                  <a:cubicBezTo>
                    <a:pt x="200" y="255"/>
                    <a:pt x="205" y="259"/>
                    <a:pt x="210" y="264"/>
                  </a:cubicBezTo>
                  <a:cubicBezTo>
                    <a:pt x="233" y="284"/>
                    <a:pt x="261" y="310"/>
                    <a:pt x="270" y="331"/>
                  </a:cubicBezTo>
                  <a:cubicBezTo>
                    <a:pt x="272" y="337"/>
                    <a:pt x="278" y="346"/>
                    <a:pt x="283" y="353"/>
                  </a:cubicBezTo>
                  <a:cubicBezTo>
                    <a:pt x="286" y="357"/>
                    <a:pt x="288" y="360"/>
                    <a:pt x="290" y="363"/>
                  </a:cubicBezTo>
                  <a:cubicBezTo>
                    <a:pt x="292" y="366"/>
                    <a:pt x="294" y="368"/>
                    <a:pt x="294" y="369"/>
                  </a:cubicBezTo>
                  <a:cubicBezTo>
                    <a:pt x="294" y="370"/>
                    <a:pt x="295" y="373"/>
                    <a:pt x="295" y="376"/>
                  </a:cubicBezTo>
                  <a:cubicBezTo>
                    <a:pt x="295" y="382"/>
                    <a:pt x="293" y="390"/>
                    <a:pt x="291" y="394"/>
                  </a:cubicBezTo>
                  <a:cubicBezTo>
                    <a:pt x="290" y="395"/>
                    <a:pt x="290" y="395"/>
                    <a:pt x="290" y="395"/>
                  </a:cubicBezTo>
                  <a:cubicBezTo>
                    <a:pt x="290" y="395"/>
                    <a:pt x="290" y="395"/>
                    <a:pt x="290" y="395"/>
                  </a:cubicBezTo>
                  <a:cubicBezTo>
                    <a:pt x="290" y="396"/>
                    <a:pt x="290" y="396"/>
                    <a:pt x="290" y="396"/>
                  </a:cubicBezTo>
                  <a:cubicBezTo>
                    <a:pt x="291" y="396"/>
                    <a:pt x="291" y="396"/>
                    <a:pt x="291" y="396"/>
                  </a:cubicBezTo>
                  <a:cubicBezTo>
                    <a:pt x="292" y="396"/>
                    <a:pt x="292" y="396"/>
                    <a:pt x="292" y="396"/>
                  </a:cubicBezTo>
                  <a:cubicBezTo>
                    <a:pt x="292" y="396"/>
                    <a:pt x="292" y="396"/>
                    <a:pt x="292" y="396"/>
                  </a:cubicBezTo>
                  <a:cubicBezTo>
                    <a:pt x="294" y="394"/>
                    <a:pt x="298" y="390"/>
                    <a:pt x="299" y="388"/>
                  </a:cubicBezTo>
                  <a:cubicBezTo>
                    <a:pt x="303" y="382"/>
                    <a:pt x="304" y="376"/>
                    <a:pt x="304" y="372"/>
                  </a:cubicBezTo>
                  <a:cubicBezTo>
                    <a:pt x="304" y="368"/>
                    <a:pt x="303" y="364"/>
                    <a:pt x="302" y="360"/>
                  </a:cubicBezTo>
                  <a:cubicBezTo>
                    <a:pt x="301" y="360"/>
                    <a:pt x="301" y="360"/>
                    <a:pt x="301" y="360"/>
                  </a:cubicBezTo>
                  <a:cubicBezTo>
                    <a:pt x="300" y="361"/>
                    <a:pt x="300" y="361"/>
                    <a:pt x="300" y="361"/>
                  </a:cubicBezTo>
                  <a:cubicBezTo>
                    <a:pt x="301" y="364"/>
                    <a:pt x="302" y="368"/>
                    <a:pt x="302" y="372"/>
                  </a:cubicBezTo>
                  <a:cubicBezTo>
                    <a:pt x="302" y="376"/>
                    <a:pt x="301" y="381"/>
                    <a:pt x="297" y="386"/>
                  </a:cubicBezTo>
                  <a:cubicBezTo>
                    <a:pt x="297" y="388"/>
                    <a:pt x="295" y="390"/>
                    <a:pt x="294" y="391"/>
                  </a:cubicBezTo>
                  <a:cubicBezTo>
                    <a:pt x="293" y="392"/>
                    <a:pt x="292" y="393"/>
                    <a:pt x="291" y="394"/>
                  </a:cubicBezTo>
                  <a:cubicBezTo>
                    <a:pt x="291" y="394"/>
                    <a:pt x="291" y="394"/>
                    <a:pt x="291" y="394"/>
                  </a:cubicBezTo>
                  <a:cubicBezTo>
                    <a:pt x="291" y="394"/>
                    <a:pt x="291" y="394"/>
                    <a:pt x="291" y="394"/>
                  </a:cubicBezTo>
                  <a:cubicBezTo>
                    <a:pt x="291" y="395"/>
                    <a:pt x="291" y="395"/>
                    <a:pt x="291" y="395"/>
                  </a:cubicBezTo>
                  <a:cubicBezTo>
                    <a:pt x="291" y="394"/>
                    <a:pt x="291" y="394"/>
                    <a:pt x="291" y="394"/>
                  </a:cubicBezTo>
                  <a:cubicBezTo>
                    <a:pt x="291" y="394"/>
                    <a:pt x="291" y="394"/>
                    <a:pt x="291" y="394"/>
                  </a:cubicBezTo>
                  <a:cubicBezTo>
                    <a:pt x="291" y="395"/>
                    <a:pt x="291" y="395"/>
                    <a:pt x="291" y="395"/>
                  </a:cubicBezTo>
                  <a:cubicBezTo>
                    <a:pt x="291" y="394"/>
                    <a:pt x="291" y="394"/>
                    <a:pt x="291" y="394"/>
                  </a:cubicBezTo>
                  <a:cubicBezTo>
                    <a:pt x="291" y="395"/>
                    <a:pt x="291" y="395"/>
                    <a:pt x="291" y="395"/>
                  </a:cubicBezTo>
                  <a:cubicBezTo>
                    <a:pt x="291" y="394"/>
                    <a:pt x="291" y="394"/>
                    <a:pt x="291" y="394"/>
                  </a:cubicBezTo>
                  <a:cubicBezTo>
                    <a:pt x="291" y="394"/>
                    <a:pt x="291" y="394"/>
                    <a:pt x="291" y="394"/>
                  </a:cubicBezTo>
                  <a:cubicBezTo>
                    <a:pt x="291" y="395"/>
                    <a:pt x="291" y="395"/>
                    <a:pt x="291" y="395"/>
                  </a:cubicBezTo>
                  <a:cubicBezTo>
                    <a:pt x="291" y="394"/>
                    <a:pt x="291" y="394"/>
                    <a:pt x="291" y="394"/>
                  </a:cubicBezTo>
                  <a:cubicBezTo>
                    <a:pt x="291" y="395"/>
                    <a:pt x="291" y="395"/>
                    <a:pt x="291" y="395"/>
                  </a:cubicBezTo>
                  <a:cubicBezTo>
                    <a:pt x="292" y="395"/>
                    <a:pt x="292" y="395"/>
                    <a:pt x="292" y="395"/>
                  </a:cubicBezTo>
                  <a:cubicBezTo>
                    <a:pt x="291" y="394"/>
                    <a:pt x="291" y="394"/>
                    <a:pt x="291" y="394"/>
                  </a:cubicBezTo>
                  <a:cubicBezTo>
                    <a:pt x="291" y="395"/>
                    <a:pt x="291" y="395"/>
                    <a:pt x="291" y="395"/>
                  </a:cubicBezTo>
                  <a:cubicBezTo>
                    <a:pt x="292" y="395"/>
                    <a:pt x="292" y="395"/>
                    <a:pt x="292" y="395"/>
                  </a:cubicBezTo>
                  <a:cubicBezTo>
                    <a:pt x="291" y="395"/>
                    <a:pt x="291" y="395"/>
                    <a:pt x="291" y="395"/>
                  </a:cubicBezTo>
                  <a:cubicBezTo>
                    <a:pt x="292" y="395"/>
                    <a:pt x="292" y="395"/>
                    <a:pt x="292" y="395"/>
                  </a:cubicBezTo>
                  <a:cubicBezTo>
                    <a:pt x="292" y="395"/>
                    <a:pt x="292" y="395"/>
                    <a:pt x="292" y="395"/>
                  </a:cubicBezTo>
                  <a:cubicBezTo>
                    <a:pt x="291" y="395"/>
                    <a:pt x="291" y="395"/>
                    <a:pt x="291" y="395"/>
                  </a:cubicBezTo>
                  <a:cubicBezTo>
                    <a:pt x="292" y="395"/>
                    <a:pt x="292" y="395"/>
                    <a:pt x="292" y="395"/>
                  </a:cubicBezTo>
                  <a:cubicBezTo>
                    <a:pt x="291" y="395"/>
                    <a:pt x="291" y="395"/>
                    <a:pt x="291" y="395"/>
                  </a:cubicBezTo>
                  <a:cubicBezTo>
                    <a:pt x="292" y="396"/>
                    <a:pt x="292" y="396"/>
                    <a:pt x="292" y="396"/>
                  </a:cubicBezTo>
                  <a:cubicBezTo>
                    <a:pt x="292" y="395"/>
                    <a:pt x="292" y="395"/>
                    <a:pt x="292" y="395"/>
                  </a:cubicBezTo>
                  <a:cubicBezTo>
                    <a:pt x="291" y="395"/>
                    <a:pt x="291" y="395"/>
                    <a:pt x="291" y="395"/>
                  </a:cubicBezTo>
                  <a:cubicBezTo>
                    <a:pt x="292" y="396"/>
                    <a:pt x="292" y="396"/>
                    <a:pt x="292" y="396"/>
                  </a:cubicBezTo>
                  <a:cubicBezTo>
                    <a:pt x="292" y="396"/>
                    <a:pt x="292" y="396"/>
                    <a:pt x="292" y="396"/>
                  </a:cubicBezTo>
                  <a:cubicBezTo>
                    <a:pt x="292" y="396"/>
                    <a:pt x="292" y="396"/>
                    <a:pt x="292" y="396"/>
                  </a:cubicBezTo>
                  <a:cubicBezTo>
                    <a:pt x="292" y="396"/>
                    <a:pt x="292" y="396"/>
                    <a:pt x="292" y="396"/>
                  </a:cubicBezTo>
                  <a:cubicBezTo>
                    <a:pt x="292" y="396"/>
                    <a:pt x="292" y="396"/>
                    <a:pt x="292" y="396"/>
                  </a:cubicBezTo>
                  <a:cubicBezTo>
                    <a:pt x="292" y="396"/>
                    <a:pt x="292" y="396"/>
                    <a:pt x="292" y="396"/>
                  </a:cubicBezTo>
                  <a:cubicBezTo>
                    <a:pt x="292" y="395"/>
                    <a:pt x="292" y="395"/>
                    <a:pt x="292" y="395"/>
                  </a:cubicBezTo>
                  <a:cubicBezTo>
                    <a:pt x="296" y="390"/>
                    <a:pt x="297" y="382"/>
                    <a:pt x="297" y="376"/>
                  </a:cubicBezTo>
                  <a:cubicBezTo>
                    <a:pt x="297" y="373"/>
                    <a:pt x="296" y="370"/>
                    <a:pt x="296" y="369"/>
                  </a:cubicBezTo>
                  <a:cubicBezTo>
                    <a:pt x="295" y="367"/>
                    <a:pt x="294" y="365"/>
                    <a:pt x="292" y="362"/>
                  </a:cubicBezTo>
                  <a:cubicBezTo>
                    <a:pt x="286" y="353"/>
                    <a:pt x="275" y="339"/>
                    <a:pt x="271" y="330"/>
                  </a:cubicBezTo>
                  <a:cubicBezTo>
                    <a:pt x="263" y="309"/>
                    <a:pt x="234" y="283"/>
                    <a:pt x="211" y="262"/>
                  </a:cubicBezTo>
                  <a:cubicBezTo>
                    <a:pt x="206" y="258"/>
                    <a:pt x="201" y="253"/>
                    <a:pt x="197" y="250"/>
                  </a:cubicBezTo>
                  <a:cubicBezTo>
                    <a:pt x="197" y="249"/>
                    <a:pt x="197" y="249"/>
                    <a:pt x="197" y="249"/>
                  </a:cubicBezTo>
                  <a:cubicBezTo>
                    <a:pt x="192" y="248"/>
                    <a:pt x="192" y="248"/>
                    <a:pt x="192" y="248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2" y="260"/>
                    <a:pt x="193" y="270"/>
                    <a:pt x="193" y="277"/>
                  </a:cubicBezTo>
                  <a:cubicBezTo>
                    <a:pt x="193" y="285"/>
                    <a:pt x="192" y="292"/>
                    <a:pt x="192" y="295"/>
                  </a:cubicBezTo>
                  <a:cubicBezTo>
                    <a:pt x="192" y="296"/>
                    <a:pt x="192" y="296"/>
                    <a:pt x="192" y="296"/>
                  </a:cubicBezTo>
                  <a:cubicBezTo>
                    <a:pt x="196" y="304"/>
                    <a:pt x="196" y="304"/>
                    <a:pt x="196" y="304"/>
                  </a:cubicBezTo>
                  <a:cubicBezTo>
                    <a:pt x="196" y="304"/>
                    <a:pt x="196" y="304"/>
                    <a:pt x="196" y="304"/>
                  </a:cubicBezTo>
                  <a:cubicBezTo>
                    <a:pt x="206" y="310"/>
                    <a:pt x="215" y="316"/>
                    <a:pt x="219" y="323"/>
                  </a:cubicBezTo>
                  <a:cubicBezTo>
                    <a:pt x="220" y="325"/>
                    <a:pt x="223" y="331"/>
                    <a:pt x="226" y="339"/>
                  </a:cubicBezTo>
                  <a:cubicBezTo>
                    <a:pt x="229" y="347"/>
                    <a:pt x="231" y="356"/>
                    <a:pt x="231" y="363"/>
                  </a:cubicBezTo>
                  <a:cubicBezTo>
                    <a:pt x="231" y="365"/>
                    <a:pt x="231" y="367"/>
                    <a:pt x="230" y="368"/>
                  </a:cubicBezTo>
                  <a:cubicBezTo>
                    <a:pt x="230" y="368"/>
                    <a:pt x="230" y="368"/>
                    <a:pt x="230" y="368"/>
                  </a:cubicBezTo>
                  <a:cubicBezTo>
                    <a:pt x="230" y="369"/>
                    <a:pt x="230" y="369"/>
                    <a:pt x="230" y="370"/>
                  </a:cubicBezTo>
                  <a:cubicBezTo>
                    <a:pt x="230" y="374"/>
                    <a:pt x="232" y="381"/>
                    <a:pt x="234" y="387"/>
                  </a:cubicBezTo>
                  <a:cubicBezTo>
                    <a:pt x="236" y="390"/>
                    <a:pt x="237" y="393"/>
                    <a:pt x="238" y="396"/>
                  </a:cubicBezTo>
                  <a:cubicBezTo>
                    <a:pt x="240" y="398"/>
                    <a:pt x="241" y="400"/>
                    <a:pt x="242" y="401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8" y="403"/>
                    <a:pt x="248" y="403"/>
                    <a:pt x="248" y="403"/>
                  </a:cubicBezTo>
                  <a:cubicBezTo>
                    <a:pt x="249" y="403"/>
                    <a:pt x="249" y="403"/>
                    <a:pt x="249" y="403"/>
                  </a:cubicBezTo>
                  <a:cubicBezTo>
                    <a:pt x="267" y="409"/>
                    <a:pt x="274" y="422"/>
                    <a:pt x="274" y="435"/>
                  </a:cubicBezTo>
                  <a:cubicBezTo>
                    <a:pt x="274" y="436"/>
                    <a:pt x="274" y="437"/>
                    <a:pt x="274" y="438"/>
                  </a:cubicBezTo>
                  <a:cubicBezTo>
                    <a:pt x="274" y="444"/>
                    <a:pt x="271" y="448"/>
                    <a:pt x="268" y="449"/>
                  </a:cubicBezTo>
                  <a:cubicBezTo>
                    <a:pt x="266" y="450"/>
                    <a:pt x="265" y="450"/>
                    <a:pt x="264" y="451"/>
                  </a:cubicBezTo>
                  <a:cubicBezTo>
                    <a:pt x="263" y="451"/>
                    <a:pt x="263" y="451"/>
                    <a:pt x="262" y="451"/>
                  </a:cubicBezTo>
                  <a:cubicBezTo>
                    <a:pt x="262" y="451"/>
                    <a:pt x="262" y="451"/>
                    <a:pt x="262" y="451"/>
                  </a:cubicBezTo>
                  <a:cubicBezTo>
                    <a:pt x="262" y="451"/>
                    <a:pt x="262" y="451"/>
                    <a:pt x="262" y="451"/>
                  </a:cubicBezTo>
                  <a:cubicBezTo>
                    <a:pt x="262" y="452"/>
                    <a:pt x="262" y="452"/>
                    <a:pt x="262" y="452"/>
                  </a:cubicBezTo>
                  <a:cubicBezTo>
                    <a:pt x="263" y="452"/>
                    <a:pt x="263" y="452"/>
                    <a:pt x="263" y="452"/>
                  </a:cubicBezTo>
                  <a:cubicBezTo>
                    <a:pt x="263" y="452"/>
                    <a:pt x="269" y="446"/>
                    <a:pt x="269" y="437"/>
                  </a:cubicBezTo>
                  <a:cubicBezTo>
                    <a:pt x="269" y="435"/>
                    <a:pt x="269" y="434"/>
                    <a:pt x="269" y="432"/>
                  </a:cubicBezTo>
                  <a:cubicBezTo>
                    <a:pt x="266" y="424"/>
                    <a:pt x="262" y="420"/>
                    <a:pt x="257" y="418"/>
                  </a:cubicBezTo>
                  <a:cubicBezTo>
                    <a:pt x="253" y="416"/>
                    <a:pt x="248" y="416"/>
                    <a:pt x="244" y="414"/>
                  </a:cubicBezTo>
                  <a:cubicBezTo>
                    <a:pt x="244" y="415"/>
                    <a:pt x="244" y="415"/>
                    <a:pt x="244" y="415"/>
                  </a:cubicBezTo>
                  <a:cubicBezTo>
                    <a:pt x="244" y="414"/>
                    <a:pt x="244" y="414"/>
                    <a:pt x="244" y="414"/>
                  </a:cubicBezTo>
                  <a:cubicBezTo>
                    <a:pt x="237" y="411"/>
                    <a:pt x="237" y="411"/>
                    <a:pt x="237" y="411"/>
                  </a:cubicBezTo>
                  <a:cubicBezTo>
                    <a:pt x="237" y="412"/>
                    <a:pt x="237" y="412"/>
                    <a:pt x="237" y="412"/>
                  </a:cubicBezTo>
                  <a:cubicBezTo>
                    <a:pt x="237" y="411"/>
                    <a:pt x="237" y="411"/>
                    <a:pt x="237" y="411"/>
                  </a:cubicBezTo>
                  <a:cubicBezTo>
                    <a:pt x="233" y="409"/>
                    <a:pt x="228" y="402"/>
                    <a:pt x="224" y="394"/>
                  </a:cubicBezTo>
                  <a:cubicBezTo>
                    <a:pt x="221" y="385"/>
                    <a:pt x="219" y="376"/>
                    <a:pt x="219" y="370"/>
                  </a:cubicBezTo>
                  <a:cubicBezTo>
                    <a:pt x="219" y="367"/>
                    <a:pt x="219" y="365"/>
                    <a:pt x="220" y="364"/>
                  </a:cubicBezTo>
                  <a:cubicBezTo>
                    <a:pt x="219" y="363"/>
                    <a:pt x="219" y="363"/>
                    <a:pt x="219" y="363"/>
                  </a:cubicBezTo>
                  <a:cubicBezTo>
                    <a:pt x="218" y="363"/>
                    <a:pt x="218" y="363"/>
                    <a:pt x="218" y="363"/>
                  </a:cubicBezTo>
                  <a:cubicBezTo>
                    <a:pt x="218" y="363"/>
                    <a:pt x="218" y="363"/>
                    <a:pt x="218" y="363"/>
                  </a:cubicBezTo>
                  <a:cubicBezTo>
                    <a:pt x="219" y="363"/>
                    <a:pt x="219" y="363"/>
                    <a:pt x="219" y="363"/>
                  </a:cubicBezTo>
                  <a:cubicBezTo>
                    <a:pt x="220" y="364"/>
                    <a:pt x="220" y="364"/>
                    <a:pt x="220" y="364"/>
                  </a:cubicBezTo>
                  <a:cubicBezTo>
                    <a:pt x="220" y="363"/>
                    <a:pt x="220" y="363"/>
                    <a:pt x="220" y="362"/>
                  </a:cubicBezTo>
                  <a:cubicBezTo>
                    <a:pt x="220" y="359"/>
                    <a:pt x="218" y="354"/>
                    <a:pt x="216" y="347"/>
                  </a:cubicBezTo>
                  <a:cubicBezTo>
                    <a:pt x="214" y="341"/>
                    <a:pt x="211" y="334"/>
                    <a:pt x="208" y="328"/>
                  </a:cubicBezTo>
                  <a:cubicBezTo>
                    <a:pt x="207" y="326"/>
                    <a:pt x="204" y="323"/>
                    <a:pt x="201" y="321"/>
                  </a:cubicBezTo>
                  <a:cubicBezTo>
                    <a:pt x="197" y="318"/>
                    <a:pt x="193" y="316"/>
                    <a:pt x="190" y="314"/>
                  </a:cubicBezTo>
                  <a:cubicBezTo>
                    <a:pt x="190" y="315"/>
                    <a:pt x="190" y="315"/>
                    <a:pt x="190" y="315"/>
                  </a:cubicBezTo>
                  <a:cubicBezTo>
                    <a:pt x="190" y="314"/>
                    <a:pt x="190" y="314"/>
                    <a:pt x="190" y="314"/>
                  </a:cubicBezTo>
                  <a:cubicBezTo>
                    <a:pt x="189" y="313"/>
                    <a:pt x="189" y="313"/>
                    <a:pt x="189" y="313"/>
                  </a:cubicBezTo>
                  <a:cubicBezTo>
                    <a:pt x="188" y="313"/>
                    <a:pt x="188" y="313"/>
                    <a:pt x="188" y="313"/>
                  </a:cubicBezTo>
                  <a:cubicBezTo>
                    <a:pt x="188" y="314"/>
                    <a:pt x="188" y="314"/>
                    <a:pt x="188" y="314"/>
                  </a:cubicBezTo>
                  <a:cubicBezTo>
                    <a:pt x="187" y="318"/>
                    <a:pt x="187" y="322"/>
                    <a:pt x="186" y="326"/>
                  </a:cubicBezTo>
                  <a:cubicBezTo>
                    <a:pt x="185" y="334"/>
                    <a:pt x="184" y="342"/>
                    <a:pt x="182" y="349"/>
                  </a:cubicBezTo>
                  <a:cubicBezTo>
                    <a:pt x="180" y="355"/>
                    <a:pt x="177" y="360"/>
                    <a:pt x="172" y="362"/>
                  </a:cubicBezTo>
                  <a:cubicBezTo>
                    <a:pt x="169" y="363"/>
                    <a:pt x="167" y="365"/>
                    <a:pt x="166" y="367"/>
                  </a:cubicBezTo>
                  <a:cubicBezTo>
                    <a:pt x="165" y="370"/>
                    <a:pt x="165" y="373"/>
                    <a:pt x="165" y="377"/>
                  </a:cubicBezTo>
                  <a:cubicBezTo>
                    <a:pt x="165" y="382"/>
                    <a:pt x="166" y="387"/>
                    <a:pt x="167" y="392"/>
                  </a:cubicBezTo>
                  <a:cubicBezTo>
                    <a:pt x="171" y="402"/>
                    <a:pt x="172" y="413"/>
                    <a:pt x="172" y="423"/>
                  </a:cubicBezTo>
                  <a:cubicBezTo>
                    <a:pt x="172" y="452"/>
                    <a:pt x="161" y="477"/>
                    <a:pt x="158" y="484"/>
                  </a:cubicBezTo>
                  <a:cubicBezTo>
                    <a:pt x="159" y="484"/>
                    <a:pt x="159" y="484"/>
                    <a:pt x="159" y="484"/>
                  </a:cubicBezTo>
                  <a:cubicBezTo>
                    <a:pt x="158" y="484"/>
                    <a:pt x="158" y="484"/>
                    <a:pt x="158" y="484"/>
                  </a:cubicBezTo>
                  <a:cubicBezTo>
                    <a:pt x="156" y="487"/>
                    <a:pt x="151" y="490"/>
                    <a:pt x="145" y="490"/>
                  </a:cubicBezTo>
                  <a:cubicBezTo>
                    <a:pt x="141" y="490"/>
                    <a:pt x="136" y="488"/>
                    <a:pt x="131" y="483"/>
                  </a:cubicBezTo>
                  <a:cubicBezTo>
                    <a:pt x="131" y="484"/>
                    <a:pt x="131" y="484"/>
                    <a:pt x="131" y="484"/>
                  </a:cubicBezTo>
                  <a:cubicBezTo>
                    <a:pt x="131" y="485"/>
                    <a:pt x="131" y="485"/>
                    <a:pt x="131" y="485"/>
                  </a:cubicBezTo>
                  <a:cubicBezTo>
                    <a:pt x="135" y="486"/>
                    <a:pt x="139" y="486"/>
                    <a:pt x="142" y="486"/>
                  </a:cubicBezTo>
                  <a:cubicBezTo>
                    <a:pt x="144" y="486"/>
                    <a:pt x="146" y="486"/>
                    <a:pt x="146" y="486"/>
                  </a:cubicBezTo>
                  <a:cubicBezTo>
                    <a:pt x="146" y="485"/>
                    <a:pt x="146" y="485"/>
                    <a:pt x="146" y="485"/>
                  </a:cubicBezTo>
                  <a:cubicBezTo>
                    <a:pt x="145" y="486"/>
                    <a:pt x="145" y="486"/>
                    <a:pt x="145" y="486"/>
                  </a:cubicBezTo>
                  <a:cubicBezTo>
                    <a:pt x="146" y="486"/>
                    <a:pt x="146" y="486"/>
                    <a:pt x="146" y="486"/>
                  </a:cubicBezTo>
                  <a:cubicBezTo>
                    <a:pt x="147" y="486"/>
                    <a:pt x="148" y="485"/>
                    <a:pt x="149" y="484"/>
                  </a:cubicBezTo>
                  <a:cubicBezTo>
                    <a:pt x="151" y="482"/>
                    <a:pt x="154" y="476"/>
                    <a:pt x="157" y="467"/>
                  </a:cubicBezTo>
                  <a:cubicBezTo>
                    <a:pt x="159" y="457"/>
                    <a:pt x="161" y="446"/>
                    <a:pt x="161" y="432"/>
                  </a:cubicBezTo>
                  <a:cubicBezTo>
                    <a:pt x="161" y="421"/>
                    <a:pt x="160" y="409"/>
                    <a:pt x="157" y="397"/>
                  </a:cubicBezTo>
                  <a:cubicBezTo>
                    <a:pt x="155" y="390"/>
                    <a:pt x="153" y="382"/>
                    <a:pt x="153" y="375"/>
                  </a:cubicBezTo>
                  <a:cubicBezTo>
                    <a:pt x="153" y="371"/>
                    <a:pt x="154" y="367"/>
                    <a:pt x="156" y="363"/>
                  </a:cubicBezTo>
                  <a:cubicBezTo>
                    <a:pt x="158" y="357"/>
                    <a:pt x="162" y="353"/>
                    <a:pt x="168" y="351"/>
                  </a:cubicBezTo>
                  <a:cubicBezTo>
                    <a:pt x="168" y="351"/>
                    <a:pt x="168" y="351"/>
                    <a:pt x="168" y="351"/>
                  </a:cubicBezTo>
                  <a:cubicBezTo>
                    <a:pt x="168" y="350"/>
                    <a:pt x="169" y="350"/>
                    <a:pt x="169" y="349"/>
                  </a:cubicBezTo>
                  <a:cubicBezTo>
                    <a:pt x="171" y="347"/>
                    <a:pt x="172" y="342"/>
                    <a:pt x="173" y="337"/>
                  </a:cubicBezTo>
                  <a:cubicBezTo>
                    <a:pt x="173" y="333"/>
                    <a:pt x="174" y="328"/>
                    <a:pt x="174" y="325"/>
                  </a:cubicBezTo>
                  <a:cubicBezTo>
                    <a:pt x="175" y="318"/>
                    <a:pt x="176" y="311"/>
                    <a:pt x="178" y="305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78" y="280"/>
                    <a:pt x="178" y="258"/>
                    <a:pt x="175" y="242"/>
                  </a:cubicBezTo>
                  <a:cubicBezTo>
                    <a:pt x="174" y="242"/>
                    <a:pt x="174" y="242"/>
                    <a:pt x="174" y="242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71" y="208"/>
                    <a:pt x="146" y="174"/>
                    <a:pt x="118" y="141"/>
                  </a:cubicBezTo>
                  <a:cubicBezTo>
                    <a:pt x="90" y="108"/>
                    <a:pt x="59" y="76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27" y="27"/>
                    <a:pt x="12" y="12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3"/>
                    <a:pt x="3" y="5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4" y="9"/>
                    <a:pt x="24" y="10"/>
                    <a:pt x="39" y="18"/>
                  </a:cubicBezTo>
                  <a:cubicBezTo>
                    <a:pt x="54" y="27"/>
                    <a:pt x="67" y="34"/>
                    <a:pt x="80" y="3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99" y="43"/>
                    <a:pt x="120" y="50"/>
                    <a:pt x="138" y="55"/>
                  </a:cubicBezTo>
                  <a:cubicBezTo>
                    <a:pt x="157" y="60"/>
                    <a:pt x="173" y="64"/>
                    <a:pt x="182" y="64"/>
                  </a:cubicBezTo>
                  <a:cubicBezTo>
                    <a:pt x="183" y="64"/>
                    <a:pt x="183" y="64"/>
                    <a:pt x="184" y="64"/>
                  </a:cubicBezTo>
                  <a:cubicBezTo>
                    <a:pt x="193" y="63"/>
                    <a:pt x="196" y="61"/>
                    <a:pt x="205" y="59"/>
                  </a:cubicBezTo>
                  <a:cubicBezTo>
                    <a:pt x="213" y="57"/>
                    <a:pt x="221" y="54"/>
                    <a:pt x="227" y="54"/>
                  </a:cubicBezTo>
                  <a:cubicBezTo>
                    <a:pt x="230" y="54"/>
                    <a:pt x="233" y="55"/>
                    <a:pt x="235" y="57"/>
                  </a:cubicBezTo>
                  <a:cubicBezTo>
                    <a:pt x="237" y="58"/>
                    <a:pt x="239" y="61"/>
                    <a:pt x="241" y="66"/>
                  </a:cubicBezTo>
                  <a:cubicBezTo>
                    <a:pt x="242" y="68"/>
                    <a:pt x="243" y="72"/>
                    <a:pt x="243" y="75"/>
                  </a:cubicBezTo>
                  <a:cubicBezTo>
                    <a:pt x="244" y="78"/>
                    <a:pt x="245" y="81"/>
                    <a:pt x="245" y="81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6" y="80"/>
                    <a:pt x="246" y="80"/>
                    <a:pt x="246" y="80"/>
                  </a:cubicBezTo>
                  <a:cubicBezTo>
                    <a:pt x="246" y="80"/>
                    <a:pt x="246" y="80"/>
                    <a:pt x="246" y="79"/>
                  </a:cubicBezTo>
                  <a:cubicBezTo>
                    <a:pt x="244" y="77"/>
                    <a:pt x="241" y="74"/>
                    <a:pt x="240" y="71"/>
                  </a:cubicBezTo>
                  <a:cubicBezTo>
                    <a:pt x="240" y="69"/>
                    <a:pt x="238" y="68"/>
                    <a:pt x="237" y="68"/>
                  </a:cubicBezTo>
                  <a:cubicBezTo>
                    <a:pt x="235" y="67"/>
                    <a:pt x="232" y="66"/>
                    <a:pt x="229" y="66"/>
                  </a:cubicBezTo>
                  <a:cubicBezTo>
                    <a:pt x="225" y="66"/>
                    <a:pt x="219" y="67"/>
                    <a:pt x="212" y="69"/>
                  </a:cubicBezTo>
                  <a:cubicBezTo>
                    <a:pt x="203" y="72"/>
                    <a:pt x="193" y="75"/>
                    <a:pt x="182" y="75"/>
                  </a:cubicBezTo>
                  <a:cubicBezTo>
                    <a:pt x="181" y="76"/>
                    <a:pt x="180" y="76"/>
                    <a:pt x="179" y="76"/>
                  </a:cubicBezTo>
                  <a:cubicBezTo>
                    <a:pt x="164" y="76"/>
                    <a:pt x="137" y="68"/>
                    <a:pt x="111" y="60"/>
                  </a:cubicBezTo>
                  <a:cubicBezTo>
                    <a:pt x="86" y="51"/>
                    <a:pt x="62" y="42"/>
                    <a:pt x="52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1" y="40"/>
                    <a:pt x="51" y="40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3"/>
                    <a:pt x="54" y="46"/>
                    <a:pt x="58" y="51"/>
                  </a:cubicBezTo>
                  <a:cubicBezTo>
                    <a:pt x="71" y="67"/>
                    <a:pt x="99" y="100"/>
                    <a:pt x="125" y="132"/>
                  </a:cubicBezTo>
                  <a:cubicBezTo>
                    <a:pt x="138" y="148"/>
                    <a:pt x="150" y="163"/>
                    <a:pt x="160" y="177"/>
                  </a:cubicBezTo>
                  <a:cubicBezTo>
                    <a:pt x="170" y="191"/>
                    <a:pt x="177" y="202"/>
                    <a:pt x="180" y="209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85" y="220"/>
                    <a:pt x="185" y="220"/>
                    <a:pt x="185" y="220"/>
                  </a:cubicBezTo>
                  <a:cubicBezTo>
                    <a:pt x="185" y="219"/>
                    <a:pt x="185" y="219"/>
                    <a:pt x="185" y="219"/>
                  </a:cubicBezTo>
                  <a:cubicBezTo>
                    <a:pt x="185" y="220"/>
                    <a:pt x="185" y="220"/>
                    <a:pt x="185" y="220"/>
                  </a:cubicBezTo>
                  <a:cubicBezTo>
                    <a:pt x="186" y="223"/>
                    <a:pt x="190" y="228"/>
                    <a:pt x="197" y="234"/>
                  </a:cubicBezTo>
                  <a:cubicBezTo>
                    <a:pt x="203" y="241"/>
                    <a:pt x="210" y="247"/>
                    <a:pt x="218" y="254"/>
                  </a:cubicBezTo>
                  <a:cubicBezTo>
                    <a:pt x="243" y="277"/>
                    <a:pt x="272" y="303"/>
                    <a:pt x="281" y="326"/>
                  </a:cubicBezTo>
                  <a:cubicBezTo>
                    <a:pt x="283" y="330"/>
                    <a:pt x="287" y="336"/>
                    <a:pt x="291" y="343"/>
                  </a:cubicBezTo>
                  <a:cubicBezTo>
                    <a:pt x="295" y="349"/>
                    <a:pt x="299" y="355"/>
                    <a:pt x="300" y="361"/>
                  </a:cubicBezTo>
                  <a:lnTo>
                    <a:pt x="301" y="360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15" name="Freeform 602"/>
            <p:cNvSpPr>
              <a:spLocks/>
            </p:cNvSpPr>
            <p:nvPr/>
          </p:nvSpPr>
          <p:spPr bwMode="auto">
            <a:xfrm>
              <a:off x="3750" y="2307"/>
              <a:ext cx="278" cy="1200"/>
            </a:xfrm>
            <a:custGeom>
              <a:avLst/>
              <a:gdLst>
                <a:gd name="T0" fmla="*/ 709 w 111"/>
                <a:gd name="T1" fmla="*/ 989 h 450"/>
                <a:gd name="T2" fmla="*/ 125 w 111"/>
                <a:gd name="T3" fmla="*/ 2581 h 450"/>
                <a:gd name="T4" fmla="*/ 95 w 111"/>
                <a:gd name="T5" fmla="*/ 3149 h 450"/>
                <a:gd name="T6" fmla="*/ 0 w 111"/>
                <a:gd name="T7" fmla="*/ 3584 h 450"/>
                <a:gd name="T8" fmla="*/ 408 w 111"/>
                <a:gd name="T9" fmla="*/ 4416 h 450"/>
                <a:gd name="T10" fmla="*/ 771 w 111"/>
                <a:gd name="T11" fmla="*/ 4723 h 450"/>
                <a:gd name="T12" fmla="*/ 1130 w 111"/>
                <a:gd name="T13" fmla="*/ 5325 h 450"/>
                <a:gd name="T14" fmla="*/ 1555 w 111"/>
                <a:gd name="T15" fmla="*/ 5653 h 450"/>
                <a:gd name="T16" fmla="*/ 1726 w 111"/>
                <a:gd name="T17" fmla="*/ 5667 h 450"/>
                <a:gd name="T18" fmla="*/ 1180 w 111"/>
                <a:gd name="T19" fmla="*/ 5611 h 450"/>
                <a:gd name="T20" fmla="*/ 847 w 111"/>
                <a:gd name="T21" fmla="*/ 5085 h 450"/>
                <a:gd name="T22" fmla="*/ 646 w 111"/>
                <a:gd name="T23" fmla="*/ 4893 h 450"/>
                <a:gd name="T24" fmla="*/ 408 w 111"/>
                <a:gd name="T25" fmla="*/ 4757 h 450"/>
                <a:gd name="T26" fmla="*/ 408 w 111"/>
                <a:gd name="T27" fmla="*/ 5099 h 450"/>
                <a:gd name="T28" fmla="*/ 992 w 111"/>
                <a:gd name="T29" fmla="*/ 6280 h 450"/>
                <a:gd name="T30" fmla="*/ 1067 w 111"/>
                <a:gd name="T31" fmla="*/ 6691 h 450"/>
                <a:gd name="T32" fmla="*/ 1067 w 111"/>
                <a:gd name="T33" fmla="*/ 6827 h 450"/>
                <a:gd name="T34" fmla="*/ 1117 w 111"/>
                <a:gd name="T35" fmla="*/ 7133 h 450"/>
                <a:gd name="T36" fmla="*/ 1255 w 111"/>
                <a:gd name="T37" fmla="*/ 7168 h 450"/>
                <a:gd name="T38" fmla="*/ 1600 w 111"/>
                <a:gd name="T39" fmla="*/ 7416 h 450"/>
                <a:gd name="T40" fmla="*/ 1600 w 111"/>
                <a:gd name="T41" fmla="*/ 7816 h 450"/>
                <a:gd name="T42" fmla="*/ 1538 w 111"/>
                <a:gd name="T43" fmla="*/ 8043 h 450"/>
                <a:gd name="T44" fmla="*/ 1493 w 111"/>
                <a:gd name="T45" fmla="*/ 8499 h 450"/>
                <a:gd name="T46" fmla="*/ 1663 w 111"/>
                <a:gd name="T47" fmla="*/ 8512 h 450"/>
                <a:gd name="T48" fmla="*/ 1525 w 111"/>
                <a:gd name="T49" fmla="*/ 8456 h 450"/>
                <a:gd name="T50" fmla="*/ 1568 w 111"/>
                <a:gd name="T51" fmla="*/ 8056 h 450"/>
                <a:gd name="T52" fmla="*/ 1630 w 111"/>
                <a:gd name="T53" fmla="*/ 7757 h 450"/>
                <a:gd name="T54" fmla="*/ 1463 w 111"/>
                <a:gd name="T55" fmla="*/ 7168 h 450"/>
                <a:gd name="T56" fmla="*/ 1255 w 111"/>
                <a:gd name="T57" fmla="*/ 7133 h 450"/>
                <a:gd name="T58" fmla="*/ 1147 w 111"/>
                <a:gd name="T59" fmla="*/ 7112 h 450"/>
                <a:gd name="T60" fmla="*/ 1097 w 111"/>
                <a:gd name="T61" fmla="*/ 6827 h 450"/>
                <a:gd name="T62" fmla="*/ 1097 w 111"/>
                <a:gd name="T63" fmla="*/ 6691 h 450"/>
                <a:gd name="T64" fmla="*/ 438 w 111"/>
                <a:gd name="T65" fmla="*/ 5099 h 450"/>
                <a:gd name="T66" fmla="*/ 438 w 111"/>
                <a:gd name="T67" fmla="*/ 4813 h 450"/>
                <a:gd name="T68" fmla="*/ 438 w 111"/>
                <a:gd name="T69" fmla="*/ 4779 h 450"/>
                <a:gd name="T70" fmla="*/ 626 w 111"/>
                <a:gd name="T71" fmla="*/ 4928 h 450"/>
                <a:gd name="T72" fmla="*/ 676 w 111"/>
                <a:gd name="T73" fmla="*/ 4949 h 450"/>
                <a:gd name="T74" fmla="*/ 992 w 111"/>
                <a:gd name="T75" fmla="*/ 5555 h 450"/>
                <a:gd name="T76" fmla="*/ 1538 w 111"/>
                <a:gd name="T77" fmla="*/ 5725 h 450"/>
                <a:gd name="T78" fmla="*/ 1743 w 111"/>
                <a:gd name="T79" fmla="*/ 5667 h 450"/>
                <a:gd name="T80" fmla="*/ 1192 w 111"/>
                <a:gd name="T81" fmla="*/ 5461 h 450"/>
                <a:gd name="T82" fmla="*/ 784 w 111"/>
                <a:gd name="T83" fmla="*/ 4685 h 450"/>
                <a:gd name="T84" fmla="*/ 408 w 111"/>
                <a:gd name="T85" fmla="*/ 4416 h 450"/>
                <a:gd name="T86" fmla="*/ 83 w 111"/>
                <a:gd name="T87" fmla="*/ 3891 h 450"/>
                <a:gd name="T88" fmla="*/ 83 w 111"/>
                <a:gd name="T89" fmla="*/ 3299 h 450"/>
                <a:gd name="T90" fmla="*/ 175 w 111"/>
                <a:gd name="T91" fmla="*/ 2731 h 450"/>
                <a:gd name="T92" fmla="*/ 533 w 111"/>
                <a:gd name="T93" fmla="*/ 1763 h 450"/>
                <a:gd name="T94" fmla="*/ 551 w 111"/>
                <a:gd name="T95" fmla="*/ 21 h 4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1" h="450">
                  <a:moveTo>
                    <a:pt x="33" y="1"/>
                  </a:moveTo>
                  <a:cubicBezTo>
                    <a:pt x="35" y="11"/>
                    <a:pt x="42" y="36"/>
                    <a:pt x="44" y="42"/>
                  </a:cubicBezTo>
                  <a:cubicBezTo>
                    <a:pt x="45" y="45"/>
                    <a:pt x="45" y="48"/>
                    <a:pt x="45" y="52"/>
                  </a:cubicBezTo>
                  <a:cubicBezTo>
                    <a:pt x="45" y="63"/>
                    <a:pt x="40" y="77"/>
                    <a:pt x="32" y="92"/>
                  </a:cubicBezTo>
                  <a:cubicBezTo>
                    <a:pt x="27" y="102"/>
                    <a:pt x="21" y="111"/>
                    <a:pt x="15" y="119"/>
                  </a:cubicBezTo>
                  <a:cubicBezTo>
                    <a:pt x="9" y="127"/>
                    <a:pt x="8" y="132"/>
                    <a:pt x="8" y="136"/>
                  </a:cubicBezTo>
                  <a:cubicBezTo>
                    <a:pt x="8" y="139"/>
                    <a:pt x="8" y="142"/>
                    <a:pt x="9" y="145"/>
                  </a:cubicBezTo>
                  <a:cubicBezTo>
                    <a:pt x="9" y="147"/>
                    <a:pt x="9" y="149"/>
                    <a:pt x="9" y="151"/>
                  </a:cubicBezTo>
                  <a:cubicBezTo>
                    <a:pt x="9" y="157"/>
                    <a:pt x="7" y="161"/>
                    <a:pt x="6" y="166"/>
                  </a:cubicBezTo>
                  <a:cubicBezTo>
                    <a:pt x="6" y="167"/>
                    <a:pt x="5" y="170"/>
                    <a:pt x="4" y="173"/>
                  </a:cubicBezTo>
                  <a:cubicBezTo>
                    <a:pt x="2" y="176"/>
                    <a:pt x="1" y="180"/>
                    <a:pt x="1" y="185"/>
                  </a:cubicBezTo>
                  <a:cubicBezTo>
                    <a:pt x="0" y="186"/>
                    <a:pt x="0" y="187"/>
                    <a:pt x="0" y="189"/>
                  </a:cubicBezTo>
                  <a:cubicBezTo>
                    <a:pt x="0" y="194"/>
                    <a:pt x="2" y="200"/>
                    <a:pt x="4" y="205"/>
                  </a:cubicBezTo>
                  <a:cubicBezTo>
                    <a:pt x="6" y="211"/>
                    <a:pt x="8" y="215"/>
                    <a:pt x="11" y="216"/>
                  </a:cubicBezTo>
                  <a:cubicBezTo>
                    <a:pt x="20" y="220"/>
                    <a:pt x="24" y="226"/>
                    <a:pt x="26" y="233"/>
                  </a:cubicBezTo>
                  <a:cubicBezTo>
                    <a:pt x="26" y="233"/>
                    <a:pt x="26" y="233"/>
                    <a:pt x="26" y="233"/>
                  </a:cubicBezTo>
                  <a:cubicBezTo>
                    <a:pt x="32" y="241"/>
                    <a:pt x="39" y="244"/>
                    <a:pt x="46" y="247"/>
                  </a:cubicBezTo>
                  <a:cubicBezTo>
                    <a:pt x="49" y="249"/>
                    <a:pt x="49" y="249"/>
                    <a:pt x="49" y="249"/>
                  </a:cubicBezTo>
                  <a:cubicBezTo>
                    <a:pt x="50" y="248"/>
                    <a:pt x="50" y="248"/>
                    <a:pt x="50" y="248"/>
                  </a:cubicBezTo>
                  <a:cubicBezTo>
                    <a:pt x="49" y="249"/>
                    <a:pt x="49" y="249"/>
                    <a:pt x="49" y="249"/>
                  </a:cubicBezTo>
                  <a:cubicBezTo>
                    <a:pt x="58" y="253"/>
                    <a:pt x="71" y="266"/>
                    <a:pt x="72" y="281"/>
                  </a:cubicBezTo>
                  <a:cubicBezTo>
                    <a:pt x="72" y="283"/>
                    <a:pt x="72" y="286"/>
                    <a:pt x="74" y="289"/>
                  </a:cubicBezTo>
                  <a:cubicBezTo>
                    <a:pt x="76" y="292"/>
                    <a:pt x="80" y="294"/>
                    <a:pt x="85" y="295"/>
                  </a:cubicBezTo>
                  <a:cubicBezTo>
                    <a:pt x="87" y="295"/>
                    <a:pt x="93" y="296"/>
                    <a:pt x="99" y="298"/>
                  </a:cubicBezTo>
                  <a:cubicBezTo>
                    <a:pt x="105" y="300"/>
                    <a:pt x="110" y="301"/>
                    <a:pt x="110" y="301"/>
                  </a:cubicBezTo>
                  <a:cubicBezTo>
                    <a:pt x="110" y="300"/>
                    <a:pt x="110" y="300"/>
                    <a:pt x="110" y="300"/>
                  </a:cubicBezTo>
                  <a:cubicBezTo>
                    <a:pt x="110" y="299"/>
                    <a:pt x="110" y="299"/>
                    <a:pt x="110" y="299"/>
                  </a:cubicBezTo>
                  <a:cubicBezTo>
                    <a:pt x="110" y="299"/>
                    <a:pt x="103" y="300"/>
                    <a:pt x="98" y="300"/>
                  </a:cubicBezTo>
                  <a:cubicBezTo>
                    <a:pt x="96" y="300"/>
                    <a:pt x="95" y="300"/>
                    <a:pt x="94" y="299"/>
                  </a:cubicBezTo>
                  <a:cubicBezTo>
                    <a:pt x="91" y="299"/>
                    <a:pt x="82" y="299"/>
                    <a:pt x="75" y="296"/>
                  </a:cubicBezTo>
                  <a:cubicBezTo>
                    <a:pt x="71" y="295"/>
                    <a:pt x="67" y="294"/>
                    <a:pt x="65" y="291"/>
                  </a:cubicBezTo>
                  <a:cubicBezTo>
                    <a:pt x="62" y="289"/>
                    <a:pt x="60" y="286"/>
                    <a:pt x="60" y="282"/>
                  </a:cubicBezTo>
                  <a:cubicBezTo>
                    <a:pt x="60" y="277"/>
                    <a:pt x="57" y="272"/>
                    <a:pt x="54" y="268"/>
                  </a:cubicBezTo>
                  <a:cubicBezTo>
                    <a:pt x="51" y="264"/>
                    <a:pt x="47" y="261"/>
                    <a:pt x="44" y="259"/>
                  </a:cubicBezTo>
                  <a:cubicBezTo>
                    <a:pt x="41" y="258"/>
                    <a:pt x="41" y="258"/>
                    <a:pt x="41" y="258"/>
                  </a:cubicBezTo>
                  <a:cubicBezTo>
                    <a:pt x="41" y="258"/>
                    <a:pt x="41" y="258"/>
                    <a:pt x="41" y="258"/>
                  </a:cubicBezTo>
                  <a:cubicBezTo>
                    <a:pt x="37" y="256"/>
                    <a:pt x="33" y="254"/>
                    <a:pt x="28" y="251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7" y="251"/>
                    <a:pt x="26" y="251"/>
                    <a:pt x="26" y="251"/>
                  </a:cubicBezTo>
                  <a:cubicBezTo>
                    <a:pt x="26" y="252"/>
                    <a:pt x="26" y="253"/>
                    <a:pt x="26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269"/>
                    <a:pt x="26" y="269"/>
                    <a:pt x="26" y="269"/>
                  </a:cubicBezTo>
                  <a:cubicBezTo>
                    <a:pt x="26" y="269"/>
                    <a:pt x="26" y="269"/>
                    <a:pt x="26" y="269"/>
                  </a:cubicBezTo>
                  <a:cubicBezTo>
                    <a:pt x="27" y="286"/>
                    <a:pt x="34" y="300"/>
                    <a:pt x="47" y="309"/>
                  </a:cubicBezTo>
                  <a:cubicBezTo>
                    <a:pt x="55" y="314"/>
                    <a:pt x="60" y="322"/>
                    <a:pt x="63" y="331"/>
                  </a:cubicBezTo>
                  <a:cubicBezTo>
                    <a:pt x="67" y="339"/>
                    <a:pt x="68" y="348"/>
                    <a:pt x="68" y="353"/>
                  </a:cubicBezTo>
                  <a:cubicBezTo>
                    <a:pt x="69" y="353"/>
                    <a:pt x="69" y="353"/>
                    <a:pt x="69" y="353"/>
                  </a:cubicBezTo>
                  <a:cubicBezTo>
                    <a:pt x="68" y="353"/>
                    <a:pt x="68" y="353"/>
                    <a:pt x="68" y="353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9" y="360"/>
                    <a:pt x="69" y="360"/>
                    <a:pt x="69" y="360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8" y="363"/>
                    <a:pt x="68" y="367"/>
                    <a:pt x="69" y="371"/>
                  </a:cubicBezTo>
                  <a:cubicBezTo>
                    <a:pt x="69" y="372"/>
                    <a:pt x="69" y="374"/>
                    <a:pt x="70" y="375"/>
                  </a:cubicBezTo>
                  <a:cubicBezTo>
                    <a:pt x="70" y="375"/>
                    <a:pt x="70" y="376"/>
                    <a:pt x="71" y="376"/>
                  </a:cubicBezTo>
                  <a:cubicBezTo>
                    <a:pt x="71" y="377"/>
                    <a:pt x="72" y="377"/>
                    <a:pt x="72" y="377"/>
                  </a:cubicBezTo>
                  <a:cubicBezTo>
                    <a:pt x="72" y="377"/>
                    <a:pt x="72" y="377"/>
                    <a:pt x="72" y="377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3" y="378"/>
                    <a:pt x="88" y="378"/>
                    <a:pt x="93" y="379"/>
                  </a:cubicBezTo>
                  <a:cubicBezTo>
                    <a:pt x="97" y="381"/>
                    <a:pt x="100" y="384"/>
                    <a:pt x="102" y="391"/>
                  </a:cubicBezTo>
                  <a:cubicBezTo>
                    <a:pt x="102" y="392"/>
                    <a:pt x="102" y="396"/>
                    <a:pt x="102" y="399"/>
                  </a:cubicBezTo>
                  <a:cubicBezTo>
                    <a:pt x="102" y="403"/>
                    <a:pt x="102" y="407"/>
                    <a:pt x="102" y="409"/>
                  </a:cubicBezTo>
                  <a:cubicBezTo>
                    <a:pt x="102" y="411"/>
                    <a:pt x="102" y="412"/>
                    <a:pt x="102" y="412"/>
                  </a:cubicBezTo>
                  <a:cubicBezTo>
                    <a:pt x="103" y="412"/>
                    <a:pt x="103" y="412"/>
                    <a:pt x="103" y="412"/>
                  </a:cubicBezTo>
                  <a:cubicBezTo>
                    <a:pt x="102" y="412"/>
                    <a:pt x="102" y="412"/>
                    <a:pt x="102" y="412"/>
                  </a:cubicBezTo>
                  <a:cubicBezTo>
                    <a:pt x="101" y="417"/>
                    <a:pt x="100" y="421"/>
                    <a:pt x="98" y="424"/>
                  </a:cubicBezTo>
                  <a:cubicBezTo>
                    <a:pt x="96" y="428"/>
                    <a:pt x="94" y="432"/>
                    <a:pt x="94" y="437"/>
                  </a:cubicBezTo>
                  <a:cubicBezTo>
                    <a:pt x="93" y="438"/>
                    <a:pt x="93" y="440"/>
                    <a:pt x="93" y="441"/>
                  </a:cubicBezTo>
                  <a:cubicBezTo>
                    <a:pt x="93" y="444"/>
                    <a:pt x="94" y="446"/>
                    <a:pt x="95" y="448"/>
                  </a:cubicBezTo>
                  <a:cubicBezTo>
                    <a:pt x="97" y="449"/>
                    <a:pt x="99" y="450"/>
                    <a:pt x="102" y="450"/>
                  </a:cubicBezTo>
                  <a:cubicBezTo>
                    <a:pt x="103" y="450"/>
                    <a:pt x="104" y="450"/>
                    <a:pt x="105" y="450"/>
                  </a:cubicBezTo>
                  <a:cubicBezTo>
                    <a:pt x="106" y="450"/>
                    <a:pt x="106" y="449"/>
                    <a:pt x="106" y="449"/>
                  </a:cubicBezTo>
                  <a:cubicBezTo>
                    <a:pt x="106" y="448"/>
                    <a:pt x="105" y="448"/>
                    <a:pt x="105" y="448"/>
                  </a:cubicBezTo>
                  <a:cubicBezTo>
                    <a:pt x="104" y="448"/>
                    <a:pt x="103" y="448"/>
                    <a:pt x="102" y="448"/>
                  </a:cubicBezTo>
                  <a:cubicBezTo>
                    <a:pt x="99" y="448"/>
                    <a:pt x="97" y="447"/>
                    <a:pt x="97" y="446"/>
                  </a:cubicBezTo>
                  <a:cubicBezTo>
                    <a:pt x="96" y="445"/>
                    <a:pt x="95" y="444"/>
                    <a:pt x="95" y="441"/>
                  </a:cubicBezTo>
                  <a:cubicBezTo>
                    <a:pt x="95" y="440"/>
                    <a:pt x="95" y="439"/>
                    <a:pt x="96" y="437"/>
                  </a:cubicBezTo>
                  <a:cubicBezTo>
                    <a:pt x="96" y="432"/>
                    <a:pt x="98" y="429"/>
                    <a:pt x="100" y="425"/>
                  </a:cubicBezTo>
                  <a:cubicBezTo>
                    <a:pt x="101" y="421"/>
                    <a:pt x="103" y="418"/>
                    <a:pt x="104" y="413"/>
                  </a:cubicBezTo>
                  <a:cubicBezTo>
                    <a:pt x="104" y="412"/>
                    <a:pt x="104" y="412"/>
                    <a:pt x="104" y="412"/>
                  </a:cubicBezTo>
                  <a:cubicBezTo>
                    <a:pt x="104" y="412"/>
                    <a:pt x="104" y="411"/>
                    <a:pt x="104" y="409"/>
                  </a:cubicBezTo>
                  <a:cubicBezTo>
                    <a:pt x="104" y="407"/>
                    <a:pt x="104" y="403"/>
                    <a:pt x="104" y="399"/>
                  </a:cubicBezTo>
                  <a:cubicBezTo>
                    <a:pt x="104" y="396"/>
                    <a:pt x="104" y="392"/>
                    <a:pt x="104" y="391"/>
                  </a:cubicBezTo>
                  <a:cubicBezTo>
                    <a:pt x="102" y="383"/>
                    <a:pt x="98" y="379"/>
                    <a:pt x="93" y="378"/>
                  </a:cubicBezTo>
                  <a:cubicBezTo>
                    <a:pt x="89" y="376"/>
                    <a:pt x="84" y="376"/>
                    <a:pt x="80" y="376"/>
                  </a:cubicBezTo>
                  <a:cubicBezTo>
                    <a:pt x="80" y="377"/>
                    <a:pt x="80" y="377"/>
                    <a:pt x="80" y="377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72" y="375"/>
                    <a:pt x="72" y="375"/>
                    <a:pt x="72" y="375"/>
                  </a:cubicBezTo>
                  <a:cubicBezTo>
                    <a:pt x="72" y="376"/>
                    <a:pt x="72" y="376"/>
                    <a:pt x="72" y="376"/>
                  </a:cubicBezTo>
                  <a:cubicBezTo>
                    <a:pt x="73" y="375"/>
                    <a:pt x="73" y="375"/>
                    <a:pt x="73" y="375"/>
                  </a:cubicBezTo>
                  <a:cubicBezTo>
                    <a:pt x="72" y="375"/>
                    <a:pt x="72" y="375"/>
                    <a:pt x="72" y="375"/>
                  </a:cubicBezTo>
                  <a:cubicBezTo>
                    <a:pt x="72" y="374"/>
                    <a:pt x="71" y="372"/>
                    <a:pt x="71" y="369"/>
                  </a:cubicBezTo>
                  <a:cubicBezTo>
                    <a:pt x="70" y="366"/>
                    <a:pt x="70" y="363"/>
                    <a:pt x="70" y="360"/>
                  </a:cubicBezTo>
                  <a:cubicBezTo>
                    <a:pt x="70" y="360"/>
                    <a:pt x="70" y="360"/>
                    <a:pt x="70" y="360"/>
                  </a:cubicBezTo>
                  <a:cubicBezTo>
                    <a:pt x="70" y="353"/>
                    <a:pt x="70" y="353"/>
                    <a:pt x="70" y="353"/>
                  </a:cubicBezTo>
                  <a:cubicBezTo>
                    <a:pt x="70" y="353"/>
                    <a:pt x="70" y="353"/>
                    <a:pt x="70" y="353"/>
                  </a:cubicBezTo>
                  <a:cubicBezTo>
                    <a:pt x="70" y="348"/>
                    <a:pt x="68" y="339"/>
                    <a:pt x="65" y="330"/>
                  </a:cubicBezTo>
                  <a:cubicBezTo>
                    <a:pt x="62" y="321"/>
                    <a:pt x="57" y="313"/>
                    <a:pt x="49" y="307"/>
                  </a:cubicBezTo>
                  <a:cubicBezTo>
                    <a:pt x="35" y="298"/>
                    <a:pt x="29" y="286"/>
                    <a:pt x="28" y="269"/>
                  </a:cubicBezTo>
                  <a:cubicBezTo>
                    <a:pt x="27" y="269"/>
                    <a:pt x="27" y="269"/>
                    <a:pt x="27" y="269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8" y="254"/>
                    <a:pt x="28" y="254"/>
                    <a:pt x="28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8" y="254"/>
                    <a:pt x="28" y="254"/>
                    <a:pt x="28" y="254"/>
                  </a:cubicBezTo>
                  <a:cubicBezTo>
                    <a:pt x="28" y="253"/>
                    <a:pt x="28" y="252"/>
                    <a:pt x="28" y="252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32" y="256"/>
                    <a:pt x="36" y="258"/>
                    <a:pt x="40" y="260"/>
                  </a:cubicBezTo>
                  <a:cubicBezTo>
                    <a:pt x="41" y="259"/>
                    <a:pt x="41" y="259"/>
                    <a:pt x="41" y="259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6" y="262"/>
                    <a:pt x="50" y="266"/>
                    <a:pt x="53" y="269"/>
                  </a:cubicBezTo>
                  <a:cubicBezTo>
                    <a:pt x="56" y="273"/>
                    <a:pt x="58" y="278"/>
                    <a:pt x="58" y="282"/>
                  </a:cubicBezTo>
                  <a:cubicBezTo>
                    <a:pt x="58" y="287"/>
                    <a:pt x="60" y="290"/>
                    <a:pt x="63" y="293"/>
                  </a:cubicBezTo>
                  <a:cubicBezTo>
                    <a:pt x="68" y="297"/>
                    <a:pt x="74" y="299"/>
                    <a:pt x="80" y="300"/>
                  </a:cubicBezTo>
                  <a:cubicBezTo>
                    <a:pt x="86" y="301"/>
                    <a:pt x="92" y="301"/>
                    <a:pt x="94" y="301"/>
                  </a:cubicBezTo>
                  <a:cubicBezTo>
                    <a:pt x="95" y="302"/>
                    <a:pt x="96" y="302"/>
                    <a:pt x="98" y="302"/>
                  </a:cubicBezTo>
                  <a:cubicBezTo>
                    <a:pt x="103" y="302"/>
                    <a:pt x="110" y="301"/>
                    <a:pt x="110" y="301"/>
                  </a:cubicBezTo>
                  <a:cubicBezTo>
                    <a:pt x="111" y="301"/>
                    <a:pt x="111" y="301"/>
                    <a:pt x="111" y="300"/>
                  </a:cubicBezTo>
                  <a:cubicBezTo>
                    <a:pt x="111" y="300"/>
                    <a:pt x="111" y="299"/>
                    <a:pt x="111" y="299"/>
                  </a:cubicBezTo>
                  <a:cubicBezTo>
                    <a:pt x="111" y="299"/>
                    <a:pt x="105" y="298"/>
                    <a:pt x="100" y="296"/>
                  </a:cubicBezTo>
                  <a:cubicBezTo>
                    <a:pt x="94" y="294"/>
                    <a:pt x="88" y="293"/>
                    <a:pt x="86" y="293"/>
                  </a:cubicBezTo>
                  <a:cubicBezTo>
                    <a:pt x="80" y="292"/>
                    <a:pt x="77" y="290"/>
                    <a:pt x="76" y="288"/>
                  </a:cubicBezTo>
                  <a:cubicBezTo>
                    <a:pt x="74" y="286"/>
                    <a:pt x="74" y="283"/>
                    <a:pt x="74" y="281"/>
                  </a:cubicBezTo>
                  <a:cubicBezTo>
                    <a:pt x="73" y="265"/>
                    <a:pt x="59" y="251"/>
                    <a:pt x="50" y="247"/>
                  </a:cubicBezTo>
                  <a:cubicBezTo>
                    <a:pt x="50" y="247"/>
                    <a:pt x="50" y="247"/>
                    <a:pt x="50" y="247"/>
                  </a:cubicBezTo>
                  <a:cubicBezTo>
                    <a:pt x="47" y="245"/>
                    <a:pt x="47" y="245"/>
                    <a:pt x="47" y="245"/>
                  </a:cubicBezTo>
                  <a:cubicBezTo>
                    <a:pt x="40" y="242"/>
                    <a:pt x="34" y="239"/>
                    <a:pt x="27" y="232"/>
                  </a:cubicBezTo>
                  <a:cubicBezTo>
                    <a:pt x="26" y="233"/>
                    <a:pt x="26" y="233"/>
                    <a:pt x="26" y="233"/>
                  </a:cubicBezTo>
                  <a:cubicBezTo>
                    <a:pt x="27" y="233"/>
                    <a:pt x="27" y="233"/>
                    <a:pt x="27" y="233"/>
                  </a:cubicBezTo>
                  <a:cubicBezTo>
                    <a:pt x="26" y="225"/>
                    <a:pt x="22" y="218"/>
                    <a:pt x="12" y="214"/>
                  </a:cubicBezTo>
                  <a:cubicBezTo>
                    <a:pt x="10" y="213"/>
                    <a:pt x="7" y="210"/>
                    <a:pt x="5" y="205"/>
                  </a:cubicBezTo>
                  <a:cubicBezTo>
                    <a:pt x="4" y="200"/>
                    <a:pt x="2" y="194"/>
                    <a:pt x="2" y="189"/>
                  </a:cubicBezTo>
                  <a:cubicBezTo>
                    <a:pt x="2" y="187"/>
                    <a:pt x="2" y="186"/>
                    <a:pt x="3" y="185"/>
                  </a:cubicBezTo>
                  <a:cubicBezTo>
                    <a:pt x="3" y="181"/>
                    <a:pt x="4" y="177"/>
                    <a:pt x="5" y="174"/>
                  </a:cubicBezTo>
                  <a:cubicBezTo>
                    <a:pt x="7" y="171"/>
                    <a:pt x="8" y="168"/>
                    <a:pt x="8" y="167"/>
                  </a:cubicBezTo>
                  <a:cubicBezTo>
                    <a:pt x="9" y="162"/>
                    <a:pt x="11" y="157"/>
                    <a:pt x="11" y="151"/>
                  </a:cubicBezTo>
                  <a:cubicBezTo>
                    <a:pt x="11" y="149"/>
                    <a:pt x="11" y="147"/>
                    <a:pt x="11" y="144"/>
                  </a:cubicBezTo>
                  <a:cubicBezTo>
                    <a:pt x="10" y="142"/>
                    <a:pt x="10" y="139"/>
                    <a:pt x="10" y="136"/>
                  </a:cubicBezTo>
                  <a:cubicBezTo>
                    <a:pt x="10" y="132"/>
                    <a:pt x="11" y="128"/>
                    <a:pt x="16" y="120"/>
                  </a:cubicBezTo>
                  <a:cubicBezTo>
                    <a:pt x="22" y="112"/>
                    <a:pt x="29" y="103"/>
                    <a:pt x="34" y="93"/>
                  </a:cubicBezTo>
                  <a:cubicBezTo>
                    <a:pt x="41" y="78"/>
                    <a:pt x="47" y="64"/>
                    <a:pt x="47" y="52"/>
                  </a:cubicBezTo>
                  <a:cubicBezTo>
                    <a:pt x="47" y="48"/>
                    <a:pt x="47" y="45"/>
                    <a:pt x="46" y="42"/>
                  </a:cubicBezTo>
                  <a:cubicBezTo>
                    <a:pt x="44" y="35"/>
                    <a:pt x="37" y="11"/>
                    <a:pt x="35" y="1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3" y="0"/>
                    <a:pt x="33" y="1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16" name="Freeform 603"/>
            <p:cNvSpPr>
              <a:spLocks/>
            </p:cNvSpPr>
            <p:nvPr/>
          </p:nvSpPr>
          <p:spPr bwMode="auto">
            <a:xfrm>
              <a:off x="3573" y="2312"/>
              <a:ext cx="262" cy="1080"/>
            </a:xfrm>
            <a:custGeom>
              <a:avLst/>
              <a:gdLst>
                <a:gd name="T0" fmla="*/ 374 w 105"/>
                <a:gd name="T1" fmla="*/ 7203 h 405"/>
                <a:gd name="T2" fmla="*/ 374 w 105"/>
                <a:gd name="T3" fmla="*/ 7203 h 405"/>
                <a:gd name="T4" fmla="*/ 342 w 105"/>
                <a:gd name="T5" fmla="*/ 7019 h 405"/>
                <a:gd name="T6" fmla="*/ 354 w 105"/>
                <a:gd name="T7" fmla="*/ 7019 h 405"/>
                <a:gd name="T8" fmla="*/ 217 w 105"/>
                <a:gd name="T9" fmla="*/ 6792 h 405"/>
                <a:gd name="T10" fmla="*/ 30 w 105"/>
                <a:gd name="T11" fmla="*/ 6259 h 405"/>
                <a:gd name="T12" fmla="*/ 200 w 105"/>
                <a:gd name="T13" fmla="*/ 5312 h 405"/>
                <a:gd name="T14" fmla="*/ 200 w 105"/>
                <a:gd name="T15" fmla="*/ 5235 h 405"/>
                <a:gd name="T16" fmla="*/ 374 w 105"/>
                <a:gd name="T17" fmla="*/ 4416 h 405"/>
                <a:gd name="T18" fmla="*/ 591 w 105"/>
                <a:gd name="T19" fmla="*/ 3677 h 405"/>
                <a:gd name="T20" fmla="*/ 729 w 105"/>
                <a:gd name="T21" fmla="*/ 3448 h 405"/>
                <a:gd name="T22" fmla="*/ 746 w 105"/>
                <a:gd name="T23" fmla="*/ 3435 h 405"/>
                <a:gd name="T24" fmla="*/ 946 w 105"/>
                <a:gd name="T25" fmla="*/ 3107 h 405"/>
                <a:gd name="T26" fmla="*/ 1058 w 105"/>
                <a:gd name="T27" fmla="*/ 2752 h 405"/>
                <a:gd name="T28" fmla="*/ 1183 w 105"/>
                <a:gd name="T29" fmla="*/ 2083 h 405"/>
                <a:gd name="T30" fmla="*/ 1632 w 105"/>
                <a:gd name="T31" fmla="*/ 989 h 405"/>
                <a:gd name="T32" fmla="*/ 1445 w 105"/>
                <a:gd name="T33" fmla="*/ 0 h 405"/>
                <a:gd name="T34" fmla="*/ 1412 w 105"/>
                <a:gd name="T35" fmla="*/ 21 h 405"/>
                <a:gd name="T36" fmla="*/ 1599 w 105"/>
                <a:gd name="T37" fmla="*/ 989 h 405"/>
                <a:gd name="T38" fmla="*/ 1165 w 105"/>
                <a:gd name="T39" fmla="*/ 2069 h 405"/>
                <a:gd name="T40" fmla="*/ 1028 w 105"/>
                <a:gd name="T41" fmla="*/ 2752 h 405"/>
                <a:gd name="T42" fmla="*/ 916 w 105"/>
                <a:gd name="T43" fmla="*/ 3072 h 405"/>
                <a:gd name="T44" fmla="*/ 729 w 105"/>
                <a:gd name="T45" fmla="*/ 3413 h 405"/>
                <a:gd name="T46" fmla="*/ 729 w 105"/>
                <a:gd name="T47" fmla="*/ 3413 h 405"/>
                <a:gd name="T48" fmla="*/ 729 w 105"/>
                <a:gd name="T49" fmla="*/ 3392 h 405"/>
                <a:gd name="T50" fmla="*/ 541 w 105"/>
                <a:gd name="T51" fmla="*/ 3720 h 405"/>
                <a:gd name="T52" fmla="*/ 342 w 105"/>
                <a:gd name="T53" fmla="*/ 4403 h 405"/>
                <a:gd name="T54" fmla="*/ 167 w 105"/>
                <a:gd name="T55" fmla="*/ 5235 h 405"/>
                <a:gd name="T56" fmla="*/ 167 w 105"/>
                <a:gd name="T57" fmla="*/ 5312 h 405"/>
                <a:gd name="T58" fmla="*/ 0 w 105"/>
                <a:gd name="T59" fmla="*/ 6259 h 405"/>
                <a:gd name="T60" fmla="*/ 250 w 105"/>
                <a:gd name="T61" fmla="*/ 6861 h 405"/>
                <a:gd name="T62" fmla="*/ 324 w 105"/>
                <a:gd name="T63" fmla="*/ 7019 h 405"/>
                <a:gd name="T64" fmla="*/ 324 w 105"/>
                <a:gd name="T65" fmla="*/ 7019 h 405"/>
                <a:gd name="T66" fmla="*/ 342 w 105"/>
                <a:gd name="T67" fmla="*/ 7203 h 405"/>
                <a:gd name="T68" fmla="*/ 591 w 105"/>
                <a:gd name="T69" fmla="*/ 7659 h 4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5" h="405">
                  <a:moveTo>
                    <a:pt x="37" y="403"/>
                  </a:moveTo>
                  <a:cubicBezTo>
                    <a:pt x="29" y="398"/>
                    <a:pt x="25" y="392"/>
                    <a:pt x="24" y="380"/>
                  </a:cubicBezTo>
                  <a:cubicBezTo>
                    <a:pt x="23" y="380"/>
                    <a:pt x="23" y="380"/>
                    <a:pt x="23" y="380"/>
                  </a:cubicBezTo>
                  <a:cubicBezTo>
                    <a:pt x="24" y="380"/>
                    <a:pt x="24" y="380"/>
                    <a:pt x="24" y="380"/>
                  </a:cubicBezTo>
                  <a:cubicBezTo>
                    <a:pt x="23" y="370"/>
                    <a:pt x="23" y="370"/>
                    <a:pt x="23" y="370"/>
                  </a:cubicBezTo>
                  <a:cubicBezTo>
                    <a:pt x="22" y="370"/>
                    <a:pt x="22" y="370"/>
                    <a:pt x="22" y="370"/>
                  </a:cubicBezTo>
                  <a:cubicBezTo>
                    <a:pt x="23" y="370"/>
                    <a:pt x="23" y="370"/>
                    <a:pt x="23" y="370"/>
                  </a:cubicBezTo>
                  <a:cubicBezTo>
                    <a:pt x="23" y="370"/>
                    <a:pt x="23" y="370"/>
                    <a:pt x="23" y="370"/>
                  </a:cubicBezTo>
                  <a:cubicBezTo>
                    <a:pt x="23" y="368"/>
                    <a:pt x="23" y="366"/>
                    <a:pt x="22" y="364"/>
                  </a:cubicBezTo>
                  <a:cubicBezTo>
                    <a:pt x="20" y="362"/>
                    <a:pt x="17" y="360"/>
                    <a:pt x="14" y="358"/>
                  </a:cubicBezTo>
                  <a:cubicBezTo>
                    <a:pt x="12" y="356"/>
                    <a:pt x="9" y="353"/>
                    <a:pt x="6" y="348"/>
                  </a:cubicBezTo>
                  <a:cubicBezTo>
                    <a:pt x="3" y="343"/>
                    <a:pt x="2" y="337"/>
                    <a:pt x="2" y="330"/>
                  </a:cubicBezTo>
                  <a:cubicBezTo>
                    <a:pt x="2" y="315"/>
                    <a:pt x="7" y="297"/>
                    <a:pt x="10" y="292"/>
                  </a:cubicBezTo>
                  <a:cubicBezTo>
                    <a:pt x="11" y="288"/>
                    <a:pt x="13" y="284"/>
                    <a:pt x="13" y="280"/>
                  </a:cubicBezTo>
                  <a:cubicBezTo>
                    <a:pt x="13" y="280"/>
                    <a:pt x="13" y="279"/>
                    <a:pt x="13" y="279"/>
                  </a:cubicBezTo>
                  <a:cubicBezTo>
                    <a:pt x="13" y="278"/>
                    <a:pt x="13" y="277"/>
                    <a:pt x="13" y="276"/>
                  </a:cubicBezTo>
                  <a:cubicBezTo>
                    <a:pt x="13" y="268"/>
                    <a:pt x="15" y="258"/>
                    <a:pt x="18" y="247"/>
                  </a:cubicBezTo>
                  <a:cubicBezTo>
                    <a:pt x="20" y="241"/>
                    <a:pt x="22" y="237"/>
                    <a:pt x="24" y="233"/>
                  </a:cubicBezTo>
                  <a:cubicBezTo>
                    <a:pt x="26" y="229"/>
                    <a:pt x="28" y="224"/>
                    <a:pt x="28" y="219"/>
                  </a:cubicBezTo>
                  <a:cubicBezTo>
                    <a:pt x="29" y="211"/>
                    <a:pt x="34" y="201"/>
                    <a:pt x="38" y="194"/>
                  </a:cubicBezTo>
                  <a:cubicBezTo>
                    <a:pt x="41" y="190"/>
                    <a:pt x="43" y="187"/>
                    <a:pt x="45" y="185"/>
                  </a:cubicBezTo>
                  <a:cubicBezTo>
                    <a:pt x="46" y="183"/>
                    <a:pt x="47" y="182"/>
                    <a:pt x="47" y="182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52" y="173"/>
                    <a:pt x="57" y="168"/>
                    <a:pt x="61" y="164"/>
                  </a:cubicBezTo>
                  <a:cubicBezTo>
                    <a:pt x="65" y="159"/>
                    <a:pt x="69" y="155"/>
                    <a:pt x="69" y="149"/>
                  </a:cubicBezTo>
                  <a:cubicBezTo>
                    <a:pt x="69" y="148"/>
                    <a:pt x="69" y="146"/>
                    <a:pt x="68" y="145"/>
                  </a:cubicBezTo>
                  <a:cubicBezTo>
                    <a:pt x="68" y="141"/>
                    <a:pt x="67" y="137"/>
                    <a:pt x="67" y="133"/>
                  </a:cubicBezTo>
                  <a:cubicBezTo>
                    <a:pt x="67" y="126"/>
                    <a:pt x="69" y="120"/>
                    <a:pt x="76" y="110"/>
                  </a:cubicBezTo>
                  <a:cubicBezTo>
                    <a:pt x="82" y="102"/>
                    <a:pt x="88" y="94"/>
                    <a:pt x="93" y="85"/>
                  </a:cubicBezTo>
                  <a:cubicBezTo>
                    <a:pt x="99" y="73"/>
                    <a:pt x="105" y="63"/>
                    <a:pt x="105" y="52"/>
                  </a:cubicBezTo>
                  <a:cubicBezTo>
                    <a:pt x="105" y="49"/>
                    <a:pt x="104" y="46"/>
                    <a:pt x="104" y="44"/>
                  </a:cubicBezTo>
                  <a:cubicBezTo>
                    <a:pt x="102" y="37"/>
                    <a:pt x="94" y="11"/>
                    <a:pt x="93" y="0"/>
                  </a:cubicBezTo>
                  <a:cubicBezTo>
                    <a:pt x="93" y="0"/>
                    <a:pt x="92" y="0"/>
                    <a:pt x="92" y="0"/>
                  </a:cubicBezTo>
                  <a:cubicBezTo>
                    <a:pt x="91" y="0"/>
                    <a:pt x="91" y="0"/>
                    <a:pt x="91" y="1"/>
                  </a:cubicBezTo>
                  <a:cubicBezTo>
                    <a:pt x="92" y="12"/>
                    <a:pt x="100" y="37"/>
                    <a:pt x="102" y="44"/>
                  </a:cubicBezTo>
                  <a:cubicBezTo>
                    <a:pt x="102" y="47"/>
                    <a:pt x="103" y="49"/>
                    <a:pt x="103" y="52"/>
                  </a:cubicBezTo>
                  <a:cubicBezTo>
                    <a:pt x="103" y="62"/>
                    <a:pt x="97" y="72"/>
                    <a:pt x="91" y="84"/>
                  </a:cubicBezTo>
                  <a:cubicBezTo>
                    <a:pt x="86" y="93"/>
                    <a:pt x="80" y="101"/>
                    <a:pt x="75" y="109"/>
                  </a:cubicBezTo>
                  <a:cubicBezTo>
                    <a:pt x="67" y="119"/>
                    <a:pt x="65" y="126"/>
                    <a:pt x="65" y="133"/>
                  </a:cubicBezTo>
                  <a:cubicBezTo>
                    <a:pt x="65" y="137"/>
                    <a:pt x="66" y="141"/>
                    <a:pt x="66" y="145"/>
                  </a:cubicBezTo>
                  <a:cubicBezTo>
                    <a:pt x="67" y="147"/>
                    <a:pt x="67" y="148"/>
                    <a:pt x="67" y="149"/>
                  </a:cubicBezTo>
                  <a:cubicBezTo>
                    <a:pt x="67" y="154"/>
                    <a:pt x="64" y="158"/>
                    <a:pt x="59" y="162"/>
                  </a:cubicBezTo>
                  <a:cubicBezTo>
                    <a:pt x="55" y="167"/>
                    <a:pt x="50" y="172"/>
                    <a:pt x="47" y="180"/>
                  </a:cubicBezTo>
                  <a:cubicBezTo>
                    <a:pt x="47" y="180"/>
                    <a:pt x="47" y="180"/>
                    <a:pt x="47" y="180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7" y="180"/>
                    <a:pt x="47" y="180"/>
                    <a:pt x="47" y="180"/>
                  </a:cubicBezTo>
                  <a:cubicBezTo>
                    <a:pt x="47" y="180"/>
                    <a:pt x="47" y="180"/>
                    <a:pt x="47" y="180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7" y="179"/>
                    <a:pt x="46" y="180"/>
                    <a:pt x="46" y="181"/>
                  </a:cubicBezTo>
                  <a:cubicBezTo>
                    <a:pt x="44" y="183"/>
                    <a:pt x="39" y="189"/>
                    <a:pt x="35" y="196"/>
                  </a:cubicBezTo>
                  <a:cubicBezTo>
                    <a:pt x="30" y="203"/>
                    <a:pt x="27" y="211"/>
                    <a:pt x="26" y="219"/>
                  </a:cubicBezTo>
                  <a:cubicBezTo>
                    <a:pt x="26" y="224"/>
                    <a:pt x="24" y="228"/>
                    <a:pt x="22" y="232"/>
                  </a:cubicBezTo>
                  <a:cubicBezTo>
                    <a:pt x="20" y="236"/>
                    <a:pt x="18" y="241"/>
                    <a:pt x="16" y="246"/>
                  </a:cubicBezTo>
                  <a:cubicBezTo>
                    <a:pt x="13" y="257"/>
                    <a:pt x="11" y="267"/>
                    <a:pt x="11" y="276"/>
                  </a:cubicBezTo>
                  <a:cubicBezTo>
                    <a:pt x="11" y="277"/>
                    <a:pt x="11" y="278"/>
                    <a:pt x="11" y="279"/>
                  </a:cubicBezTo>
                  <a:cubicBezTo>
                    <a:pt x="11" y="280"/>
                    <a:pt x="11" y="280"/>
                    <a:pt x="11" y="280"/>
                  </a:cubicBezTo>
                  <a:cubicBezTo>
                    <a:pt x="11" y="284"/>
                    <a:pt x="10" y="287"/>
                    <a:pt x="8" y="291"/>
                  </a:cubicBezTo>
                  <a:cubicBezTo>
                    <a:pt x="5" y="297"/>
                    <a:pt x="0" y="315"/>
                    <a:pt x="0" y="330"/>
                  </a:cubicBezTo>
                  <a:cubicBezTo>
                    <a:pt x="0" y="337"/>
                    <a:pt x="1" y="344"/>
                    <a:pt x="4" y="349"/>
                  </a:cubicBezTo>
                  <a:cubicBezTo>
                    <a:pt x="8" y="356"/>
                    <a:pt x="12" y="359"/>
                    <a:pt x="16" y="362"/>
                  </a:cubicBezTo>
                  <a:cubicBezTo>
                    <a:pt x="18" y="363"/>
                    <a:pt x="19" y="364"/>
                    <a:pt x="20" y="365"/>
                  </a:cubicBezTo>
                  <a:cubicBezTo>
                    <a:pt x="21" y="367"/>
                    <a:pt x="21" y="368"/>
                    <a:pt x="21" y="370"/>
                  </a:cubicBezTo>
                  <a:cubicBezTo>
                    <a:pt x="21" y="370"/>
                    <a:pt x="21" y="370"/>
                    <a:pt x="21" y="370"/>
                  </a:cubicBezTo>
                  <a:cubicBezTo>
                    <a:pt x="21" y="370"/>
                    <a:pt x="21" y="370"/>
                    <a:pt x="21" y="370"/>
                  </a:cubicBezTo>
                  <a:cubicBezTo>
                    <a:pt x="22" y="380"/>
                    <a:pt x="22" y="380"/>
                    <a:pt x="22" y="380"/>
                  </a:cubicBezTo>
                  <a:cubicBezTo>
                    <a:pt x="22" y="380"/>
                    <a:pt x="22" y="380"/>
                    <a:pt x="22" y="380"/>
                  </a:cubicBezTo>
                  <a:cubicBezTo>
                    <a:pt x="22" y="393"/>
                    <a:pt x="28" y="400"/>
                    <a:pt x="36" y="405"/>
                  </a:cubicBezTo>
                  <a:cubicBezTo>
                    <a:pt x="37" y="405"/>
                    <a:pt x="37" y="405"/>
                    <a:pt x="38" y="404"/>
                  </a:cubicBezTo>
                  <a:cubicBezTo>
                    <a:pt x="38" y="404"/>
                    <a:pt x="38" y="403"/>
                    <a:pt x="37" y="403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17" name="Freeform 604"/>
            <p:cNvSpPr>
              <a:spLocks/>
            </p:cNvSpPr>
            <p:nvPr/>
          </p:nvSpPr>
          <p:spPr bwMode="auto">
            <a:xfrm>
              <a:off x="3600" y="2824"/>
              <a:ext cx="415" cy="685"/>
            </a:xfrm>
            <a:custGeom>
              <a:avLst/>
              <a:gdLst>
                <a:gd name="T0" fmla="*/ 2300 w 166"/>
                <a:gd name="T1" fmla="*/ 4774 h 257"/>
                <a:gd name="T2" fmla="*/ 2395 w 166"/>
                <a:gd name="T3" fmla="*/ 4070 h 257"/>
                <a:gd name="T4" fmla="*/ 2345 w 166"/>
                <a:gd name="T5" fmla="*/ 3766 h 257"/>
                <a:gd name="T6" fmla="*/ 2188 w 166"/>
                <a:gd name="T7" fmla="*/ 3694 h 257"/>
                <a:gd name="T8" fmla="*/ 2050 w 166"/>
                <a:gd name="T9" fmla="*/ 3694 h 257"/>
                <a:gd name="T10" fmla="*/ 1863 w 166"/>
                <a:gd name="T11" fmla="*/ 3481 h 257"/>
                <a:gd name="T12" fmla="*/ 1833 w 166"/>
                <a:gd name="T13" fmla="*/ 3025 h 257"/>
                <a:gd name="T14" fmla="*/ 1583 w 166"/>
                <a:gd name="T15" fmla="*/ 2351 h 257"/>
                <a:gd name="T16" fmla="*/ 1158 w 166"/>
                <a:gd name="T17" fmla="*/ 1442 h 257"/>
                <a:gd name="T18" fmla="*/ 1175 w 166"/>
                <a:gd name="T19" fmla="*/ 1114 h 257"/>
                <a:gd name="T20" fmla="*/ 1050 w 166"/>
                <a:gd name="T21" fmla="*/ 626 h 257"/>
                <a:gd name="T22" fmla="*/ 750 w 166"/>
                <a:gd name="T23" fmla="*/ 0 h 257"/>
                <a:gd name="T24" fmla="*/ 458 w 166"/>
                <a:gd name="T25" fmla="*/ 512 h 257"/>
                <a:gd name="T26" fmla="*/ 208 w 166"/>
                <a:gd name="T27" fmla="*/ 1591 h 257"/>
                <a:gd name="T28" fmla="*/ 145 w 166"/>
                <a:gd name="T29" fmla="*/ 1967 h 257"/>
                <a:gd name="T30" fmla="*/ 270 w 166"/>
                <a:gd name="T31" fmla="*/ 3140 h 257"/>
                <a:gd name="T32" fmla="*/ 375 w 166"/>
                <a:gd name="T33" fmla="*/ 3366 h 257"/>
                <a:gd name="T34" fmla="*/ 375 w 166"/>
                <a:gd name="T35" fmla="*/ 3537 h 257"/>
                <a:gd name="T36" fmla="*/ 908 w 166"/>
                <a:gd name="T37" fmla="*/ 4163 h 257"/>
                <a:gd name="T38" fmla="*/ 908 w 166"/>
                <a:gd name="T39" fmla="*/ 4150 h 257"/>
                <a:gd name="T40" fmla="*/ 908 w 166"/>
                <a:gd name="T41" fmla="*/ 4150 h 257"/>
                <a:gd name="T42" fmla="*/ 563 w 166"/>
                <a:gd name="T43" fmla="*/ 4091 h 257"/>
                <a:gd name="T44" fmla="*/ 395 w 166"/>
                <a:gd name="T45" fmla="*/ 4035 h 257"/>
                <a:gd name="T46" fmla="*/ 925 w 166"/>
                <a:gd name="T47" fmla="*/ 4163 h 257"/>
                <a:gd name="T48" fmla="*/ 863 w 166"/>
                <a:gd name="T49" fmla="*/ 4107 h 257"/>
                <a:gd name="T50" fmla="*/ 408 w 166"/>
                <a:gd name="T51" fmla="*/ 3537 h 257"/>
                <a:gd name="T52" fmla="*/ 408 w 166"/>
                <a:gd name="T53" fmla="*/ 3366 h 257"/>
                <a:gd name="T54" fmla="*/ 408 w 166"/>
                <a:gd name="T55" fmla="*/ 3366 h 257"/>
                <a:gd name="T56" fmla="*/ 33 w 166"/>
                <a:gd name="T57" fmla="*/ 2628 h 257"/>
                <a:gd name="T58" fmla="*/ 238 w 166"/>
                <a:gd name="T59" fmla="*/ 1626 h 257"/>
                <a:gd name="T60" fmla="*/ 425 w 166"/>
                <a:gd name="T61" fmla="*/ 818 h 257"/>
                <a:gd name="T62" fmla="*/ 750 w 166"/>
                <a:gd name="T63" fmla="*/ 21 h 257"/>
                <a:gd name="T64" fmla="*/ 813 w 166"/>
                <a:gd name="T65" fmla="*/ 362 h 257"/>
                <a:gd name="T66" fmla="*/ 1145 w 166"/>
                <a:gd name="T67" fmla="*/ 944 h 257"/>
                <a:gd name="T68" fmla="*/ 1125 w 166"/>
                <a:gd name="T69" fmla="*/ 1442 h 257"/>
                <a:gd name="T70" fmla="*/ 1720 w 166"/>
                <a:gd name="T71" fmla="*/ 2671 h 257"/>
                <a:gd name="T72" fmla="*/ 1800 w 166"/>
                <a:gd name="T73" fmla="*/ 3025 h 257"/>
                <a:gd name="T74" fmla="*/ 1800 w 166"/>
                <a:gd name="T75" fmla="*/ 3140 h 257"/>
                <a:gd name="T76" fmla="*/ 2050 w 166"/>
                <a:gd name="T77" fmla="*/ 3729 h 257"/>
                <a:gd name="T78" fmla="*/ 2300 w 166"/>
                <a:gd name="T79" fmla="*/ 3750 h 257"/>
                <a:gd name="T80" fmla="*/ 2313 w 166"/>
                <a:gd name="T81" fmla="*/ 3787 h 257"/>
                <a:gd name="T82" fmla="*/ 2238 w 166"/>
                <a:gd name="T83" fmla="*/ 4616 h 257"/>
                <a:gd name="T84" fmla="*/ 2583 w 166"/>
                <a:gd name="T85" fmla="*/ 4846 h 2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6" h="257">
                  <a:moveTo>
                    <a:pt x="165" y="254"/>
                  </a:moveTo>
                  <a:cubicBezTo>
                    <a:pt x="162" y="255"/>
                    <a:pt x="159" y="255"/>
                    <a:pt x="156" y="255"/>
                  </a:cubicBezTo>
                  <a:cubicBezTo>
                    <a:pt x="152" y="255"/>
                    <a:pt x="149" y="254"/>
                    <a:pt x="147" y="252"/>
                  </a:cubicBezTo>
                  <a:cubicBezTo>
                    <a:pt x="146" y="250"/>
                    <a:pt x="145" y="247"/>
                    <a:pt x="145" y="244"/>
                  </a:cubicBezTo>
                  <a:cubicBezTo>
                    <a:pt x="145" y="239"/>
                    <a:pt x="146" y="234"/>
                    <a:pt x="148" y="230"/>
                  </a:cubicBezTo>
                  <a:cubicBezTo>
                    <a:pt x="152" y="225"/>
                    <a:pt x="153" y="220"/>
                    <a:pt x="153" y="215"/>
                  </a:cubicBezTo>
                  <a:cubicBezTo>
                    <a:pt x="153" y="209"/>
                    <a:pt x="151" y="204"/>
                    <a:pt x="150" y="199"/>
                  </a:cubicBezTo>
                  <a:cubicBezTo>
                    <a:pt x="149" y="200"/>
                    <a:pt x="149" y="200"/>
                    <a:pt x="149" y="200"/>
                  </a:cubicBezTo>
                  <a:cubicBezTo>
                    <a:pt x="150" y="199"/>
                    <a:pt x="150" y="199"/>
                    <a:pt x="150" y="199"/>
                  </a:cubicBezTo>
                  <a:cubicBezTo>
                    <a:pt x="150" y="199"/>
                    <a:pt x="150" y="198"/>
                    <a:pt x="150" y="198"/>
                  </a:cubicBezTo>
                  <a:cubicBezTo>
                    <a:pt x="149" y="197"/>
                    <a:pt x="149" y="197"/>
                    <a:pt x="149" y="196"/>
                  </a:cubicBezTo>
                  <a:cubicBezTo>
                    <a:pt x="147" y="195"/>
                    <a:pt x="145" y="195"/>
                    <a:pt x="140" y="195"/>
                  </a:cubicBezTo>
                  <a:cubicBezTo>
                    <a:pt x="140" y="196"/>
                    <a:pt x="140" y="196"/>
                    <a:pt x="140" y="196"/>
                  </a:cubicBezTo>
                  <a:cubicBezTo>
                    <a:pt x="140" y="195"/>
                    <a:pt x="140" y="195"/>
                    <a:pt x="140" y="195"/>
                  </a:cubicBezTo>
                  <a:cubicBezTo>
                    <a:pt x="131" y="195"/>
                    <a:pt x="131" y="195"/>
                    <a:pt x="131" y="195"/>
                  </a:cubicBezTo>
                  <a:cubicBezTo>
                    <a:pt x="131" y="196"/>
                    <a:pt x="131" y="196"/>
                    <a:pt x="131" y="196"/>
                  </a:cubicBezTo>
                  <a:cubicBezTo>
                    <a:pt x="131" y="195"/>
                    <a:pt x="131" y="195"/>
                    <a:pt x="131" y="195"/>
                  </a:cubicBezTo>
                  <a:cubicBezTo>
                    <a:pt x="124" y="194"/>
                    <a:pt x="121" y="190"/>
                    <a:pt x="119" y="184"/>
                  </a:cubicBezTo>
                  <a:cubicBezTo>
                    <a:pt x="117" y="179"/>
                    <a:pt x="117" y="172"/>
                    <a:pt x="117" y="166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6" y="155"/>
                    <a:pt x="115" y="147"/>
                    <a:pt x="112" y="141"/>
                  </a:cubicBezTo>
                  <a:cubicBezTo>
                    <a:pt x="110" y="134"/>
                    <a:pt x="106" y="128"/>
                    <a:pt x="101" y="124"/>
                  </a:cubicBezTo>
                  <a:cubicBezTo>
                    <a:pt x="84" y="113"/>
                    <a:pt x="75" y="96"/>
                    <a:pt x="74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2"/>
                    <a:pt x="75" y="50"/>
                  </a:cubicBezTo>
                  <a:cubicBezTo>
                    <a:pt x="75" y="45"/>
                    <a:pt x="75" y="41"/>
                    <a:pt x="73" y="39"/>
                  </a:cubicBezTo>
                  <a:cubicBezTo>
                    <a:pt x="72" y="36"/>
                    <a:pt x="70" y="34"/>
                    <a:pt x="67" y="33"/>
                  </a:cubicBezTo>
                  <a:cubicBezTo>
                    <a:pt x="60" y="30"/>
                    <a:pt x="56" y="24"/>
                    <a:pt x="53" y="18"/>
                  </a:cubicBezTo>
                  <a:cubicBezTo>
                    <a:pt x="51" y="12"/>
                    <a:pt x="50" y="5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2"/>
                    <a:pt x="40" y="6"/>
                    <a:pt x="36" y="11"/>
                  </a:cubicBezTo>
                  <a:cubicBezTo>
                    <a:pt x="33" y="17"/>
                    <a:pt x="29" y="22"/>
                    <a:pt x="29" y="27"/>
                  </a:cubicBezTo>
                  <a:cubicBezTo>
                    <a:pt x="29" y="33"/>
                    <a:pt x="27" y="38"/>
                    <a:pt x="25" y="43"/>
                  </a:cubicBezTo>
                  <a:cubicBezTo>
                    <a:pt x="23" y="47"/>
                    <a:pt x="20" y="52"/>
                    <a:pt x="19" y="58"/>
                  </a:cubicBezTo>
                  <a:cubicBezTo>
                    <a:pt x="16" y="68"/>
                    <a:pt x="13" y="77"/>
                    <a:pt x="13" y="84"/>
                  </a:cubicBezTo>
                  <a:cubicBezTo>
                    <a:pt x="13" y="85"/>
                    <a:pt x="13" y="85"/>
                    <a:pt x="13" y="86"/>
                  </a:cubicBezTo>
                  <a:cubicBezTo>
                    <a:pt x="14" y="87"/>
                    <a:pt x="14" y="87"/>
                    <a:pt x="14" y="88"/>
                  </a:cubicBezTo>
                  <a:cubicBezTo>
                    <a:pt x="14" y="94"/>
                    <a:pt x="11" y="100"/>
                    <a:pt x="9" y="104"/>
                  </a:cubicBezTo>
                  <a:cubicBezTo>
                    <a:pt x="7" y="110"/>
                    <a:pt x="0" y="127"/>
                    <a:pt x="0" y="139"/>
                  </a:cubicBezTo>
                  <a:cubicBezTo>
                    <a:pt x="0" y="143"/>
                    <a:pt x="1" y="145"/>
                    <a:pt x="2" y="148"/>
                  </a:cubicBezTo>
                  <a:cubicBezTo>
                    <a:pt x="7" y="156"/>
                    <a:pt x="12" y="162"/>
                    <a:pt x="17" y="166"/>
                  </a:cubicBezTo>
                  <a:cubicBezTo>
                    <a:pt x="19" y="168"/>
                    <a:pt x="21" y="170"/>
                    <a:pt x="22" y="172"/>
                  </a:cubicBezTo>
                  <a:cubicBezTo>
                    <a:pt x="23" y="174"/>
                    <a:pt x="24" y="176"/>
                    <a:pt x="24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87"/>
                    <a:pt x="24" y="187"/>
                    <a:pt x="24" y="187"/>
                  </a:cubicBezTo>
                  <a:cubicBezTo>
                    <a:pt x="24" y="187"/>
                    <a:pt x="24" y="187"/>
                    <a:pt x="24" y="187"/>
                  </a:cubicBezTo>
                  <a:cubicBezTo>
                    <a:pt x="25" y="192"/>
                    <a:pt x="28" y="197"/>
                    <a:pt x="32" y="202"/>
                  </a:cubicBezTo>
                  <a:cubicBezTo>
                    <a:pt x="36" y="206"/>
                    <a:pt x="42" y="211"/>
                    <a:pt x="48" y="215"/>
                  </a:cubicBezTo>
                  <a:cubicBezTo>
                    <a:pt x="51" y="217"/>
                    <a:pt x="58" y="220"/>
                    <a:pt x="58" y="220"/>
                  </a:cubicBezTo>
                  <a:cubicBezTo>
                    <a:pt x="58" y="220"/>
                    <a:pt x="58" y="220"/>
                    <a:pt x="58" y="220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8" y="219"/>
                    <a:pt x="58" y="219"/>
                    <a:pt x="58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8" y="219"/>
                    <a:pt x="58" y="219"/>
                    <a:pt x="58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19"/>
                    <a:pt x="56" y="220"/>
                    <a:pt x="52" y="220"/>
                  </a:cubicBezTo>
                  <a:cubicBezTo>
                    <a:pt x="48" y="220"/>
                    <a:pt x="43" y="219"/>
                    <a:pt x="36" y="216"/>
                  </a:cubicBezTo>
                  <a:cubicBezTo>
                    <a:pt x="32" y="214"/>
                    <a:pt x="29" y="213"/>
                    <a:pt x="26" y="211"/>
                  </a:cubicBezTo>
                  <a:cubicBezTo>
                    <a:pt x="26" y="211"/>
                    <a:pt x="25" y="211"/>
                    <a:pt x="25" y="211"/>
                  </a:cubicBezTo>
                  <a:cubicBezTo>
                    <a:pt x="25" y="212"/>
                    <a:pt x="25" y="212"/>
                    <a:pt x="25" y="213"/>
                  </a:cubicBezTo>
                  <a:cubicBezTo>
                    <a:pt x="28" y="214"/>
                    <a:pt x="32" y="216"/>
                    <a:pt x="35" y="218"/>
                  </a:cubicBezTo>
                  <a:cubicBezTo>
                    <a:pt x="43" y="221"/>
                    <a:pt x="48" y="222"/>
                    <a:pt x="52" y="222"/>
                  </a:cubicBezTo>
                  <a:cubicBezTo>
                    <a:pt x="56" y="222"/>
                    <a:pt x="58" y="220"/>
                    <a:pt x="59" y="220"/>
                  </a:cubicBezTo>
                  <a:cubicBezTo>
                    <a:pt x="59" y="219"/>
                    <a:pt x="59" y="219"/>
                    <a:pt x="59" y="219"/>
                  </a:cubicBezTo>
                  <a:cubicBezTo>
                    <a:pt x="58" y="219"/>
                    <a:pt x="58" y="219"/>
                    <a:pt x="58" y="219"/>
                  </a:cubicBezTo>
                  <a:cubicBezTo>
                    <a:pt x="58" y="219"/>
                    <a:pt x="57" y="218"/>
                    <a:pt x="55" y="217"/>
                  </a:cubicBezTo>
                  <a:cubicBezTo>
                    <a:pt x="53" y="216"/>
                    <a:pt x="51" y="214"/>
                    <a:pt x="49" y="213"/>
                  </a:cubicBezTo>
                  <a:cubicBezTo>
                    <a:pt x="43" y="209"/>
                    <a:pt x="37" y="205"/>
                    <a:pt x="33" y="200"/>
                  </a:cubicBezTo>
                  <a:cubicBezTo>
                    <a:pt x="29" y="196"/>
                    <a:pt x="27" y="191"/>
                    <a:pt x="26" y="187"/>
                  </a:cubicBezTo>
                  <a:cubicBezTo>
                    <a:pt x="25" y="187"/>
                    <a:pt x="25" y="187"/>
                    <a:pt x="25" y="187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5" y="178"/>
                    <a:pt x="25" y="178"/>
                    <a:pt x="25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5"/>
                    <a:pt x="25" y="173"/>
                    <a:pt x="24" y="171"/>
                  </a:cubicBezTo>
                  <a:cubicBezTo>
                    <a:pt x="19" y="165"/>
                    <a:pt x="10" y="159"/>
                    <a:pt x="4" y="147"/>
                  </a:cubicBezTo>
                  <a:cubicBezTo>
                    <a:pt x="3" y="145"/>
                    <a:pt x="2" y="142"/>
                    <a:pt x="2" y="139"/>
                  </a:cubicBezTo>
                  <a:cubicBezTo>
                    <a:pt x="2" y="128"/>
                    <a:pt x="9" y="111"/>
                    <a:pt x="11" y="105"/>
                  </a:cubicBezTo>
                  <a:cubicBezTo>
                    <a:pt x="13" y="100"/>
                    <a:pt x="16" y="95"/>
                    <a:pt x="16" y="88"/>
                  </a:cubicBezTo>
                  <a:cubicBezTo>
                    <a:pt x="16" y="87"/>
                    <a:pt x="16" y="87"/>
                    <a:pt x="15" y="86"/>
                  </a:cubicBezTo>
                  <a:cubicBezTo>
                    <a:pt x="15" y="85"/>
                    <a:pt x="15" y="85"/>
                    <a:pt x="15" y="84"/>
                  </a:cubicBezTo>
                  <a:cubicBezTo>
                    <a:pt x="15" y="78"/>
                    <a:pt x="18" y="68"/>
                    <a:pt x="20" y="58"/>
                  </a:cubicBezTo>
                  <a:cubicBezTo>
                    <a:pt x="22" y="53"/>
                    <a:pt x="24" y="48"/>
                    <a:pt x="27" y="43"/>
                  </a:cubicBezTo>
                  <a:cubicBezTo>
                    <a:pt x="29" y="38"/>
                    <a:pt x="31" y="33"/>
                    <a:pt x="31" y="27"/>
                  </a:cubicBezTo>
                  <a:cubicBezTo>
                    <a:pt x="31" y="23"/>
                    <a:pt x="34" y="18"/>
                    <a:pt x="38" y="13"/>
                  </a:cubicBezTo>
                  <a:cubicBezTo>
                    <a:pt x="42" y="8"/>
                    <a:pt x="46" y="3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5"/>
                    <a:pt x="49" y="12"/>
                    <a:pt x="52" y="19"/>
                  </a:cubicBezTo>
                  <a:cubicBezTo>
                    <a:pt x="54" y="25"/>
                    <a:pt x="59" y="31"/>
                    <a:pt x="66" y="35"/>
                  </a:cubicBezTo>
                  <a:cubicBezTo>
                    <a:pt x="69" y="36"/>
                    <a:pt x="70" y="37"/>
                    <a:pt x="71" y="39"/>
                  </a:cubicBezTo>
                  <a:cubicBezTo>
                    <a:pt x="72" y="42"/>
                    <a:pt x="73" y="45"/>
                    <a:pt x="73" y="50"/>
                  </a:cubicBezTo>
                  <a:cubicBezTo>
                    <a:pt x="73" y="52"/>
                    <a:pt x="73" y="55"/>
                    <a:pt x="73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3" y="97"/>
                    <a:pt x="83" y="114"/>
                    <a:pt x="100" y="126"/>
                  </a:cubicBezTo>
                  <a:cubicBezTo>
                    <a:pt x="104" y="129"/>
                    <a:pt x="108" y="135"/>
                    <a:pt x="110" y="141"/>
                  </a:cubicBezTo>
                  <a:cubicBezTo>
                    <a:pt x="113" y="148"/>
                    <a:pt x="114" y="155"/>
                    <a:pt x="115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5" y="160"/>
                    <a:pt x="115" y="160"/>
                    <a:pt x="115" y="160"/>
                  </a:cubicBezTo>
                  <a:cubicBezTo>
                    <a:pt x="115" y="166"/>
                    <a:pt x="115" y="166"/>
                    <a:pt x="115" y="166"/>
                  </a:cubicBezTo>
                  <a:cubicBezTo>
                    <a:pt x="116" y="166"/>
                    <a:pt x="116" y="166"/>
                    <a:pt x="116" y="166"/>
                  </a:cubicBezTo>
                  <a:cubicBezTo>
                    <a:pt x="115" y="166"/>
                    <a:pt x="115" y="166"/>
                    <a:pt x="115" y="166"/>
                  </a:cubicBezTo>
                  <a:cubicBezTo>
                    <a:pt x="115" y="172"/>
                    <a:pt x="115" y="179"/>
                    <a:pt x="117" y="185"/>
                  </a:cubicBezTo>
                  <a:cubicBezTo>
                    <a:pt x="119" y="191"/>
                    <a:pt x="123" y="196"/>
                    <a:pt x="131" y="197"/>
                  </a:cubicBezTo>
                  <a:cubicBezTo>
                    <a:pt x="131" y="197"/>
                    <a:pt x="131" y="197"/>
                    <a:pt x="131" y="197"/>
                  </a:cubicBezTo>
                  <a:cubicBezTo>
                    <a:pt x="140" y="197"/>
                    <a:pt x="140" y="197"/>
                    <a:pt x="140" y="197"/>
                  </a:cubicBezTo>
                  <a:cubicBezTo>
                    <a:pt x="140" y="197"/>
                    <a:pt x="140" y="197"/>
                    <a:pt x="140" y="197"/>
                  </a:cubicBezTo>
                  <a:cubicBezTo>
                    <a:pt x="144" y="197"/>
                    <a:pt x="146" y="198"/>
                    <a:pt x="147" y="198"/>
                  </a:cubicBezTo>
                  <a:cubicBezTo>
                    <a:pt x="148" y="198"/>
                    <a:pt x="148" y="198"/>
                    <a:pt x="148" y="198"/>
                  </a:cubicBezTo>
                  <a:cubicBezTo>
                    <a:pt x="148" y="199"/>
                    <a:pt x="148" y="199"/>
                    <a:pt x="148" y="200"/>
                  </a:cubicBezTo>
                  <a:cubicBezTo>
                    <a:pt x="148" y="200"/>
                    <a:pt x="148" y="200"/>
                    <a:pt x="148" y="200"/>
                  </a:cubicBezTo>
                  <a:cubicBezTo>
                    <a:pt x="150" y="205"/>
                    <a:pt x="151" y="210"/>
                    <a:pt x="151" y="215"/>
                  </a:cubicBezTo>
                  <a:cubicBezTo>
                    <a:pt x="151" y="219"/>
                    <a:pt x="150" y="224"/>
                    <a:pt x="147" y="229"/>
                  </a:cubicBezTo>
                  <a:cubicBezTo>
                    <a:pt x="144" y="233"/>
                    <a:pt x="143" y="239"/>
                    <a:pt x="143" y="244"/>
                  </a:cubicBezTo>
                  <a:cubicBezTo>
                    <a:pt x="143" y="247"/>
                    <a:pt x="144" y="250"/>
                    <a:pt x="146" y="253"/>
                  </a:cubicBezTo>
                  <a:cubicBezTo>
                    <a:pt x="148" y="255"/>
                    <a:pt x="152" y="257"/>
                    <a:pt x="156" y="257"/>
                  </a:cubicBezTo>
                  <a:cubicBezTo>
                    <a:pt x="159" y="257"/>
                    <a:pt x="162" y="257"/>
                    <a:pt x="165" y="256"/>
                  </a:cubicBezTo>
                  <a:cubicBezTo>
                    <a:pt x="166" y="256"/>
                    <a:pt x="166" y="255"/>
                    <a:pt x="166" y="255"/>
                  </a:cubicBezTo>
                  <a:cubicBezTo>
                    <a:pt x="166" y="254"/>
                    <a:pt x="165" y="254"/>
                    <a:pt x="165" y="254"/>
                  </a:cubicBez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de-DE"/>
            </a:p>
          </p:txBody>
        </p:sp>
      </p:grpSp>
      <p:sp>
        <p:nvSpPr>
          <p:cNvPr id="26" name="Abgerundetes Rechteck 25"/>
          <p:cNvSpPr/>
          <p:nvPr/>
        </p:nvSpPr>
        <p:spPr>
          <a:xfrm>
            <a:off x="5201493" y="4155323"/>
            <a:ext cx="391019" cy="288845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</a:t>
            </a:r>
            <a:endParaRPr lang="de-DE" dirty="0"/>
          </a:p>
        </p:txBody>
      </p:sp>
      <p:sp>
        <p:nvSpPr>
          <p:cNvPr id="27" name="Abgerundetes Rechteck 26"/>
          <p:cNvSpPr/>
          <p:nvPr/>
        </p:nvSpPr>
        <p:spPr>
          <a:xfrm>
            <a:off x="5044572" y="4463677"/>
            <a:ext cx="391019" cy="288845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39074" y="2895618"/>
            <a:ext cx="397218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216000">
              <a:spcAft>
                <a:spcPts val="277"/>
              </a:spcAft>
              <a:buClr>
                <a:schemeClr val="tx1"/>
              </a:buClr>
            </a:pPr>
            <a:r>
              <a:rPr lang="en-US" sz="2000" b="1" dirty="0" smtClean="0"/>
              <a:t>Opioid </a:t>
            </a:r>
            <a:r>
              <a:rPr lang="en-US" sz="2000" b="1" dirty="0"/>
              <a:t>(</a:t>
            </a:r>
            <a:r>
              <a:rPr lang="en-US" sz="2000" b="1" dirty="0" err="1"/>
              <a:t>Enkephalin</a:t>
            </a:r>
            <a:r>
              <a:rPr lang="en-US" sz="2000" b="1" dirty="0"/>
              <a:t>) </a:t>
            </a:r>
            <a:r>
              <a:rPr lang="en-US" sz="2000" b="1" dirty="0" smtClean="0"/>
              <a:t>receptors:</a:t>
            </a:r>
          </a:p>
          <a:p>
            <a:pPr marL="288000" indent="-2880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highest concentration </a:t>
            </a:r>
            <a:r>
              <a:rPr lang="en-US" dirty="0"/>
              <a:t>in </a:t>
            </a:r>
            <a:r>
              <a:rPr lang="en-US" dirty="0" smtClean="0"/>
              <a:t>the kidney 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4545896" y="1355095"/>
            <a:ext cx="38659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err="1"/>
              <a:t>Enkephalin</a:t>
            </a:r>
            <a:r>
              <a:rPr lang="de-DE" sz="2000" b="1" dirty="0"/>
              <a:t> </a:t>
            </a:r>
            <a:r>
              <a:rPr lang="de-DE" sz="2000" b="1" dirty="0" smtClean="0"/>
              <a:t>in non-CNS </a:t>
            </a:r>
            <a:r>
              <a:rPr lang="de-DE" sz="2000" b="1" dirty="0" err="1" smtClean="0"/>
              <a:t>tissue</a:t>
            </a:r>
            <a:r>
              <a:rPr lang="de-DE" sz="2000" b="1" dirty="0" smtClean="0"/>
              <a:t>:</a:t>
            </a:r>
            <a:r>
              <a:rPr lang="de-DE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 smtClean="0"/>
              <a:t>mainly</a:t>
            </a:r>
            <a:r>
              <a:rPr lang="de-DE" dirty="0" smtClean="0"/>
              <a:t> </a:t>
            </a:r>
            <a:r>
              <a:rPr lang="de-DE" dirty="0" err="1" smtClean="0"/>
              <a:t>released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kidney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heart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00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hteck 166"/>
          <p:cNvSpPr/>
          <p:nvPr/>
        </p:nvSpPr>
        <p:spPr>
          <a:xfrm>
            <a:off x="199379" y="6413747"/>
            <a:ext cx="8929722" cy="208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da-DK" sz="738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Ernst </a:t>
            </a:r>
            <a:r>
              <a:rPr lang="da-DK" sz="73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et al. Peptides. 2006. 27(7):1835-40.</a:t>
            </a:r>
            <a:endParaRPr lang="de-DE" sz="73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247491" y="-16551"/>
            <a:ext cx="8881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s</a:t>
            </a:r>
            <a:r>
              <a:rPr lang="de-DE" sz="3200" dirty="0" err="1" smtClean="0"/>
              <a:t>phingotest</a:t>
            </a:r>
            <a:r>
              <a:rPr lang="de-DE" sz="3200" dirty="0" smtClean="0"/>
              <a:t>® </a:t>
            </a:r>
            <a:r>
              <a:rPr lang="de-DE" sz="3200" dirty="0" err="1" smtClean="0"/>
              <a:t>penKid</a:t>
            </a:r>
            <a:r>
              <a:rPr lang="de-DE" sz="3200" dirty="0" smtClean="0"/>
              <a:t> </a:t>
            </a:r>
            <a:r>
              <a:rPr lang="de-DE" sz="3200" dirty="0"/>
              <a:t>– </a:t>
            </a:r>
            <a:r>
              <a:rPr lang="de-DE" sz="3200" dirty="0" smtClean="0"/>
              <a:t>a </a:t>
            </a:r>
            <a:r>
              <a:rPr lang="de-DE" sz="3200" dirty="0" err="1" smtClean="0"/>
              <a:t>stable</a:t>
            </a:r>
            <a:r>
              <a:rPr lang="de-DE" sz="3200" dirty="0" smtClean="0"/>
              <a:t> </a:t>
            </a:r>
            <a:r>
              <a:rPr lang="de-DE" sz="3200" dirty="0" err="1"/>
              <a:t>surrogate</a:t>
            </a:r>
            <a:r>
              <a:rPr lang="de-DE" sz="3200" dirty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/>
              <a:t>Enkephalin</a:t>
            </a:r>
            <a:r>
              <a:rPr lang="de-DE" sz="3200" dirty="0"/>
              <a:t> </a:t>
            </a:r>
            <a:r>
              <a:rPr lang="de-DE" sz="3200" dirty="0" err="1" smtClean="0"/>
              <a:t>indicates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actual</a:t>
            </a:r>
            <a:r>
              <a:rPr lang="de-DE" sz="3200" dirty="0" smtClean="0"/>
              <a:t> </a:t>
            </a:r>
            <a:r>
              <a:rPr lang="de-DE" sz="3200" dirty="0" err="1" smtClean="0"/>
              <a:t>kidney</a:t>
            </a:r>
            <a:r>
              <a:rPr lang="de-DE" sz="3200" dirty="0" smtClean="0"/>
              <a:t> </a:t>
            </a:r>
            <a:r>
              <a:rPr lang="de-DE" sz="3200" dirty="0" err="1" smtClean="0"/>
              <a:t>function</a:t>
            </a:r>
            <a:endParaRPr lang="de-DE" sz="3200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7</a:t>
            </a:fld>
            <a:endParaRPr lang="de-DE"/>
          </a:p>
        </p:txBody>
      </p:sp>
      <p:sp>
        <p:nvSpPr>
          <p:cNvPr id="53" name="Rechteck 52"/>
          <p:cNvSpPr/>
          <p:nvPr/>
        </p:nvSpPr>
        <p:spPr>
          <a:xfrm>
            <a:off x="78367" y="1499606"/>
            <a:ext cx="8670097" cy="10669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82689" indent="-316531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penKid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is a </a:t>
            </a:r>
            <a:r>
              <a:rPr lang="en-US" sz="2000" b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stable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fragment </a:t>
            </a:r>
            <a:r>
              <a:rPr lang="en-US" sz="2000" dirty="0">
                <a:latin typeface="Calibri" panose="020F0502020204030204" pitchFamily="34" charset="0"/>
              </a:rPr>
              <a:t>of </a:t>
            </a:r>
            <a:r>
              <a:rPr lang="en-US" sz="2000" dirty="0" err="1" smtClean="0">
                <a:latin typeface="Calibri" panose="020F0502020204030204" pitchFamily="34" charset="0"/>
              </a:rPr>
              <a:t>Proenkephalin</a:t>
            </a:r>
            <a:r>
              <a:rPr lang="en-US" sz="2000" dirty="0" smtClean="0">
                <a:latin typeface="Calibri" panose="020F0502020204030204" pitchFamily="34" charset="0"/>
              </a:rPr>
              <a:t> (= Proenkephalin</a:t>
            </a:r>
            <a:r>
              <a:rPr lang="en-US" sz="2000" baseline="30000" dirty="0" smtClean="0">
                <a:latin typeface="Calibri" panose="020F0502020204030204" pitchFamily="34" charset="0"/>
              </a:rPr>
              <a:t>119-159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</a:endParaRPr>
          </a:p>
          <a:p>
            <a:pPr marL="482689" indent="-31653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suitable </a:t>
            </a:r>
            <a:r>
              <a:rPr lang="en-US" sz="2000" dirty="0">
                <a:latin typeface="Calibri" panose="020F0502020204030204" pitchFamily="34" charset="0"/>
              </a:rPr>
              <a:t>surrogate marker for the release of </a:t>
            </a:r>
            <a:r>
              <a:rPr lang="en-US" sz="2000" b="1" u="sng" dirty="0" smtClean="0">
                <a:solidFill>
                  <a:srgbClr val="0063A4"/>
                </a:solidFill>
                <a:latin typeface="Calibri" panose="020F0502020204030204" pitchFamily="34" charset="0"/>
              </a:rPr>
              <a:t>unstable</a:t>
            </a:r>
            <a:r>
              <a:rPr lang="en-US" sz="2000" b="1" dirty="0" smtClean="0">
                <a:solidFill>
                  <a:srgbClr val="0063A4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3A4"/>
                </a:solidFill>
                <a:latin typeface="Calibri" panose="020F0502020204030204" pitchFamily="34" charset="0"/>
              </a:rPr>
              <a:t>Enkephalin</a:t>
            </a:r>
            <a:r>
              <a:rPr lang="en-US" sz="2000" b="1" dirty="0" smtClean="0">
                <a:solidFill>
                  <a:srgbClr val="0063A4"/>
                </a:solidFill>
                <a:latin typeface="Calibri" panose="020F0502020204030204" pitchFamily="34" charset="0"/>
              </a:rPr>
              <a:t> peptides</a:t>
            </a:r>
            <a:endParaRPr lang="en-US" sz="2000" b="1" dirty="0">
              <a:solidFill>
                <a:srgbClr val="0063A4"/>
              </a:solidFill>
              <a:latin typeface="Calibri" panose="020F0502020204030204" pitchFamily="34" charset="0"/>
            </a:endParaRPr>
          </a:p>
          <a:p>
            <a:pPr marL="166158">
              <a:spcAft>
                <a:spcPts val="600"/>
              </a:spcAft>
            </a:pPr>
            <a:endParaRPr lang="en-US" sz="2000" baseline="30000" dirty="0">
              <a:latin typeface="Calibri" panose="020F0502020204030204" pitchFamily="34" charset="0"/>
            </a:endParaRPr>
          </a:p>
        </p:txBody>
      </p:sp>
      <p:grpSp>
        <p:nvGrpSpPr>
          <p:cNvPr id="54" name="Gruppieren 53"/>
          <p:cNvGrpSpPr/>
          <p:nvPr/>
        </p:nvGrpSpPr>
        <p:grpSpPr>
          <a:xfrm>
            <a:off x="288936" y="4866885"/>
            <a:ext cx="4980483" cy="1419633"/>
            <a:chOff x="5052782" y="5406592"/>
            <a:chExt cx="4829018" cy="1252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5" name="Grafik 54"/>
            <p:cNvPicPr>
              <a:picLocks noChangeAspect="1"/>
            </p:cNvPicPr>
            <p:nvPr/>
          </p:nvPicPr>
          <p:blipFill rotWithShape="1">
            <a:blip r:embed="rId3"/>
            <a:srcRect t="42939" b="4459"/>
            <a:stretch/>
          </p:blipFill>
          <p:spPr>
            <a:xfrm>
              <a:off x="5052782" y="5406592"/>
              <a:ext cx="4829018" cy="1252729"/>
            </a:xfrm>
            <a:prstGeom prst="rect">
              <a:avLst/>
            </a:prstGeom>
            <a:effectLst/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9811" y="5712035"/>
              <a:ext cx="703319" cy="775249"/>
            </a:xfrm>
            <a:prstGeom prst="rect">
              <a:avLst/>
            </a:prstGeom>
          </p:spPr>
        </p:pic>
      </p:grpSp>
      <p:sp>
        <p:nvSpPr>
          <p:cNvPr id="57" name="Rechteck 56"/>
          <p:cNvSpPr/>
          <p:nvPr/>
        </p:nvSpPr>
        <p:spPr>
          <a:xfrm>
            <a:off x="343252" y="2548409"/>
            <a:ext cx="253596" cy="338554"/>
          </a:xfrm>
          <a:prstGeom prst="rect">
            <a:avLst/>
          </a:prstGeom>
          <a:effectLst/>
        </p:spPr>
        <p:txBody>
          <a:bodyPr wrap="none" anchor="ctr">
            <a:spAutoFit/>
          </a:bodyPr>
          <a:lstStyle/>
          <a:p>
            <a:r>
              <a:rPr lang="de-DE" sz="1600" baseline="30000" dirty="0">
                <a:latin typeface="Calibri" panose="020F0502020204030204" pitchFamily="34" charset="0"/>
              </a:rPr>
              <a:t>1</a:t>
            </a:r>
            <a:endParaRPr lang="de-DE" sz="1600" dirty="0">
              <a:latin typeface="Calibri" panose="020F0502020204030204" pitchFamily="34" charset="0"/>
            </a:endParaRPr>
          </a:p>
        </p:txBody>
      </p:sp>
      <p:grpSp>
        <p:nvGrpSpPr>
          <p:cNvPr id="60" name="Gruppieren 59"/>
          <p:cNvGrpSpPr/>
          <p:nvPr/>
        </p:nvGrpSpPr>
        <p:grpSpPr>
          <a:xfrm>
            <a:off x="451326" y="2558775"/>
            <a:ext cx="6044178" cy="556567"/>
            <a:chOff x="5007899" y="3040524"/>
            <a:chExt cx="4564688" cy="420691"/>
          </a:xfrm>
        </p:grpSpPr>
        <p:sp>
          <p:nvSpPr>
            <p:cNvPr id="64" name="Rechteck 63"/>
            <p:cNvSpPr/>
            <p:nvPr/>
          </p:nvSpPr>
          <p:spPr>
            <a:xfrm>
              <a:off x="9276953" y="3040524"/>
              <a:ext cx="295634" cy="255902"/>
            </a:xfrm>
            <a:prstGeom prst="rect">
              <a:avLst/>
            </a:prstGeom>
            <a:effectLst/>
          </p:spPr>
          <p:txBody>
            <a:bodyPr wrap="none" anchor="ctr">
              <a:spAutoFit/>
            </a:bodyPr>
            <a:lstStyle/>
            <a:p>
              <a:r>
                <a:rPr lang="de-DE" sz="1600" baseline="30000" dirty="0">
                  <a:latin typeface="Calibri" panose="020F0502020204030204" pitchFamily="34" charset="0"/>
                </a:rPr>
                <a:t>234</a:t>
              </a:r>
              <a:endParaRPr lang="de-DE" sz="1600" dirty="0">
                <a:latin typeface="Calibri" panose="020F0502020204030204" pitchFamily="34" charset="0"/>
              </a:endParaRPr>
            </a:p>
          </p:txBody>
        </p:sp>
        <p:sp>
          <p:nvSpPr>
            <p:cNvPr id="65" name="Rechteck 64"/>
            <p:cNvSpPr/>
            <p:nvPr/>
          </p:nvSpPr>
          <p:spPr>
            <a:xfrm>
              <a:off x="7214221" y="3235954"/>
              <a:ext cx="687191" cy="223890"/>
            </a:xfrm>
            <a:prstGeom prst="rect">
              <a:avLst/>
            </a:prstGeom>
            <a:solidFill>
              <a:srgbClr val="C0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>
                <a:solidFill>
                  <a:srgbClr val="0055A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Rechteck 89"/>
            <p:cNvSpPr/>
            <p:nvPr/>
          </p:nvSpPr>
          <p:spPr>
            <a:xfrm>
              <a:off x="6410963" y="3235954"/>
              <a:ext cx="76089" cy="223890"/>
            </a:xfrm>
            <a:prstGeom prst="rect">
              <a:avLst/>
            </a:prstGeom>
            <a:solidFill>
              <a:srgbClr val="0063A4"/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>
                <a:latin typeface="Calibri" panose="020F0502020204030204" pitchFamily="34" charset="0"/>
              </a:endParaRPr>
            </a:p>
          </p:txBody>
        </p:sp>
        <p:sp>
          <p:nvSpPr>
            <p:cNvPr id="91" name="Rechteck 90"/>
            <p:cNvSpPr/>
            <p:nvPr/>
          </p:nvSpPr>
          <p:spPr>
            <a:xfrm>
              <a:off x="6539686" y="3235954"/>
              <a:ext cx="76400" cy="223890"/>
            </a:xfrm>
            <a:prstGeom prst="rect">
              <a:avLst/>
            </a:prstGeom>
            <a:solidFill>
              <a:srgbClr val="0063A4"/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>
                <a:latin typeface="Calibri" panose="020F0502020204030204" pitchFamily="34" charset="0"/>
              </a:endParaRPr>
            </a:p>
          </p:txBody>
        </p:sp>
        <p:sp>
          <p:nvSpPr>
            <p:cNvPr id="92" name="Rechteck 91"/>
            <p:cNvSpPr/>
            <p:nvPr/>
          </p:nvSpPr>
          <p:spPr>
            <a:xfrm>
              <a:off x="7073435" y="3235954"/>
              <a:ext cx="76089" cy="223890"/>
            </a:xfrm>
            <a:prstGeom prst="rect">
              <a:avLst/>
            </a:prstGeom>
            <a:solidFill>
              <a:srgbClr val="0063A4"/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>
                <a:latin typeface="Calibri" panose="020F0502020204030204" pitchFamily="34" charset="0"/>
              </a:endParaRPr>
            </a:p>
          </p:txBody>
        </p:sp>
        <p:sp>
          <p:nvSpPr>
            <p:cNvPr id="93" name="Rechteck 92"/>
            <p:cNvSpPr/>
            <p:nvPr/>
          </p:nvSpPr>
          <p:spPr>
            <a:xfrm>
              <a:off x="7951671" y="3235954"/>
              <a:ext cx="152799" cy="223890"/>
            </a:xfrm>
            <a:prstGeom prst="rect">
              <a:avLst/>
            </a:prstGeom>
            <a:solidFill>
              <a:srgbClr val="0063A4"/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>
                <a:latin typeface="Calibri" panose="020F0502020204030204" pitchFamily="34" charset="0"/>
              </a:endParaRPr>
            </a:p>
          </p:txBody>
        </p:sp>
        <p:sp>
          <p:nvSpPr>
            <p:cNvPr id="94" name="Rechteck 93"/>
            <p:cNvSpPr/>
            <p:nvPr/>
          </p:nvSpPr>
          <p:spPr>
            <a:xfrm>
              <a:off x="8406680" y="3235954"/>
              <a:ext cx="71580" cy="223890"/>
            </a:xfrm>
            <a:prstGeom prst="rect">
              <a:avLst/>
            </a:prstGeom>
            <a:solidFill>
              <a:srgbClr val="0063A4"/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>
                <a:latin typeface="Calibri" panose="020F0502020204030204" pitchFamily="34" charset="0"/>
              </a:endParaRPr>
            </a:p>
          </p:txBody>
        </p:sp>
        <p:sp>
          <p:nvSpPr>
            <p:cNvPr id="95" name="Rechteck 94"/>
            <p:cNvSpPr/>
            <p:nvPr/>
          </p:nvSpPr>
          <p:spPr>
            <a:xfrm>
              <a:off x="9319999" y="3235954"/>
              <a:ext cx="114599" cy="223890"/>
            </a:xfrm>
            <a:prstGeom prst="rect">
              <a:avLst/>
            </a:prstGeom>
            <a:solidFill>
              <a:srgbClr val="0063A4"/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>
                <a:latin typeface="Calibri" panose="020F0502020204030204" pitchFamily="34" charset="0"/>
              </a:endParaRPr>
            </a:p>
          </p:txBody>
        </p:sp>
        <p:sp>
          <p:nvSpPr>
            <p:cNvPr id="96" name="Rechteck 95"/>
            <p:cNvSpPr/>
            <p:nvPr/>
          </p:nvSpPr>
          <p:spPr>
            <a:xfrm>
              <a:off x="8774182" y="3235954"/>
              <a:ext cx="71580" cy="223890"/>
            </a:xfrm>
            <a:prstGeom prst="rect">
              <a:avLst/>
            </a:prstGeom>
            <a:solidFill>
              <a:srgbClr val="0063A4"/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>
                <a:latin typeface="Calibri" panose="020F0502020204030204" pitchFamily="34" charset="0"/>
              </a:endParaRPr>
            </a:p>
          </p:txBody>
        </p:sp>
        <p:sp>
          <p:nvSpPr>
            <p:cNvPr id="97" name="Rechteck 96"/>
            <p:cNvSpPr/>
            <p:nvPr/>
          </p:nvSpPr>
          <p:spPr>
            <a:xfrm>
              <a:off x="5007899" y="3234443"/>
              <a:ext cx="4429427" cy="2267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>
                <a:latin typeface="Calibri" panose="020F0502020204030204" pitchFamily="34" charset="0"/>
              </a:endParaRPr>
            </a:p>
          </p:txBody>
        </p:sp>
      </p:grpSp>
      <p:sp>
        <p:nvSpPr>
          <p:cNvPr id="98" name="Rechteck 97"/>
          <p:cNvSpPr/>
          <p:nvPr/>
        </p:nvSpPr>
        <p:spPr>
          <a:xfrm>
            <a:off x="6590666" y="2744100"/>
            <a:ext cx="1726242" cy="400110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err="1">
                <a:latin typeface="Calibri" panose="020F0502020204030204" pitchFamily="34" charset="0"/>
              </a:rPr>
              <a:t>Proenkephalin</a:t>
            </a:r>
            <a:endParaRPr lang="de-DE" sz="1600" b="1" dirty="0">
              <a:latin typeface="Calibri" panose="020F0502020204030204" pitchFamily="34" charset="0"/>
            </a:endParaRPr>
          </a:p>
        </p:txBody>
      </p:sp>
      <p:sp>
        <p:nvSpPr>
          <p:cNvPr id="99" name="Rechteck 98"/>
          <p:cNvSpPr/>
          <p:nvPr/>
        </p:nvSpPr>
        <p:spPr>
          <a:xfrm>
            <a:off x="4088026" y="2554152"/>
            <a:ext cx="391454" cy="338554"/>
          </a:xfrm>
          <a:prstGeom prst="rect">
            <a:avLst/>
          </a:prstGeom>
          <a:effectLst/>
        </p:spPr>
        <p:txBody>
          <a:bodyPr wrap="none" anchor="ctr">
            <a:spAutoFit/>
          </a:bodyPr>
          <a:lstStyle/>
          <a:p>
            <a:r>
              <a:rPr lang="de-DE" sz="1600" baseline="30000" dirty="0">
                <a:latin typeface="Calibri" panose="020F0502020204030204" pitchFamily="34" charset="0"/>
              </a:rPr>
              <a:t>159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100" name="Rechteck 99"/>
          <p:cNvSpPr/>
          <p:nvPr/>
        </p:nvSpPr>
        <p:spPr>
          <a:xfrm>
            <a:off x="3222615" y="2545399"/>
            <a:ext cx="391454" cy="338554"/>
          </a:xfrm>
          <a:prstGeom prst="rect">
            <a:avLst/>
          </a:prstGeom>
          <a:effectLst/>
        </p:spPr>
        <p:txBody>
          <a:bodyPr wrap="none" anchor="ctr">
            <a:spAutoFit/>
          </a:bodyPr>
          <a:lstStyle/>
          <a:p>
            <a:r>
              <a:rPr lang="de-DE" sz="1600" baseline="30000" dirty="0">
                <a:latin typeface="Calibri" panose="020F0502020204030204" pitchFamily="34" charset="0"/>
              </a:rPr>
              <a:t>119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101" name="Rechteck 100"/>
          <p:cNvSpPr/>
          <p:nvPr/>
        </p:nvSpPr>
        <p:spPr>
          <a:xfrm>
            <a:off x="2308963" y="3403473"/>
            <a:ext cx="100751" cy="296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>
              <a:latin typeface="+mj-lt"/>
            </a:endParaRPr>
          </a:p>
        </p:txBody>
      </p:sp>
      <p:sp>
        <p:nvSpPr>
          <p:cNvPr id="102" name="Rechteck 101"/>
          <p:cNvSpPr/>
          <p:nvPr/>
        </p:nvSpPr>
        <p:spPr>
          <a:xfrm>
            <a:off x="2479407" y="3403473"/>
            <a:ext cx="101162" cy="296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>
              <a:latin typeface="+mj-lt"/>
            </a:endParaRPr>
          </a:p>
        </p:txBody>
      </p:sp>
      <p:sp>
        <p:nvSpPr>
          <p:cNvPr id="103" name="Rechteck 102"/>
          <p:cNvSpPr/>
          <p:nvPr/>
        </p:nvSpPr>
        <p:spPr>
          <a:xfrm>
            <a:off x="3186154" y="3403473"/>
            <a:ext cx="100751" cy="296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>
              <a:latin typeface="+mj-lt"/>
            </a:endParaRPr>
          </a:p>
        </p:txBody>
      </p:sp>
      <p:sp>
        <p:nvSpPr>
          <p:cNvPr id="104" name="Rechteck 103"/>
          <p:cNvSpPr/>
          <p:nvPr/>
        </p:nvSpPr>
        <p:spPr>
          <a:xfrm>
            <a:off x="4349040" y="3403473"/>
            <a:ext cx="202323" cy="296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>
              <a:latin typeface="+mj-lt"/>
            </a:endParaRPr>
          </a:p>
        </p:txBody>
      </p:sp>
      <p:sp>
        <p:nvSpPr>
          <p:cNvPr id="105" name="Rechteck 104"/>
          <p:cNvSpPr/>
          <p:nvPr/>
        </p:nvSpPr>
        <p:spPr>
          <a:xfrm>
            <a:off x="4951524" y="3403473"/>
            <a:ext cx="94780" cy="296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>
              <a:latin typeface="+mj-lt"/>
            </a:endParaRPr>
          </a:p>
        </p:txBody>
      </p:sp>
      <p:sp>
        <p:nvSpPr>
          <p:cNvPr id="106" name="Rechteck 105"/>
          <p:cNvSpPr/>
          <p:nvPr/>
        </p:nvSpPr>
        <p:spPr>
          <a:xfrm>
            <a:off x="6160865" y="3403473"/>
            <a:ext cx="151743" cy="296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>
              <a:latin typeface="+mj-lt"/>
            </a:endParaRPr>
          </a:p>
        </p:txBody>
      </p:sp>
      <p:sp>
        <p:nvSpPr>
          <p:cNvPr id="107" name="Rechteck 106"/>
          <p:cNvSpPr/>
          <p:nvPr/>
        </p:nvSpPr>
        <p:spPr>
          <a:xfrm>
            <a:off x="5438139" y="3403473"/>
            <a:ext cx="94780" cy="296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>
              <a:latin typeface="+mj-lt"/>
            </a:endParaRPr>
          </a:p>
        </p:txBody>
      </p:sp>
      <p:sp>
        <p:nvSpPr>
          <p:cNvPr id="108" name="Rechteck 107"/>
          <p:cNvSpPr/>
          <p:nvPr/>
        </p:nvSpPr>
        <p:spPr>
          <a:xfrm>
            <a:off x="6590666" y="3384423"/>
            <a:ext cx="2985598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err="1" smtClean="0">
                <a:latin typeface="Calibri" panose="020F0502020204030204" pitchFamily="34" charset="0"/>
              </a:rPr>
              <a:t>Enkephalin</a:t>
            </a:r>
            <a:r>
              <a:rPr lang="en-US" sz="2000" b="1" dirty="0" smtClean="0">
                <a:latin typeface="Calibri" panose="020F0502020204030204" pitchFamily="34" charset="0"/>
              </a:rPr>
              <a:t> peptides</a:t>
            </a:r>
            <a:endParaRPr lang="de-DE" sz="2000" dirty="0">
              <a:latin typeface="Calibri" panose="020F0502020204030204" pitchFamily="34" charset="0"/>
            </a:endParaRPr>
          </a:p>
        </p:txBody>
      </p:sp>
      <p:sp>
        <p:nvSpPr>
          <p:cNvPr id="109" name="Rechteck 108"/>
          <p:cNvSpPr/>
          <p:nvPr/>
        </p:nvSpPr>
        <p:spPr>
          <a:xfrm>
            <a:off x="3381607" y="3927368"/>
            <a:ext cx="909921" cy="296203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Rechteck 109"/>
          <p:cNvSpPr/>
          <p:nvPr/>
        </p:nvSpPr>
        <p:spPr>
          <a:xfrm>
            <a:off x="3401153" y="3880807"/>
            <a:ext cx="853119" cy="369332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penKid</a:t>
            </a:r>
            <a:endParaRPr lang="en-U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Rechteck 110"/>
          <p:cNvSpPr/>
          <p:nvPr/>
        </p:nvSpPr>
        <p:spPr>
          <a:xfrm>
            <a:off x="6592867" y="3896893"/>
            <a:ext cx="2985598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latin typeface="Calibri" panose="020F0502020204030204" pitchFamily="34" charset="0"/>
              </a:rPr>
              <a:t>Proenkephalin</a:t>
            </a:r>
            <a:r>
              <a:rPr lang="en-US" sz="2000" b="1" baseline="30000" dirty="0">
                <a:latin typeface="Calibri" panose="020F0502020204030204" pitchFamily="34" charset="0"/>
              </a:rPr>
              <a:t>119-159</a:t>
            </a:r>
            <a:endParaRPr lang="de-DE" sz="2000" baseline="30000" dirty="0">
              <a:latin typeface="Calibri" panose="020F0502020204030204" pitchFamily="34" charset="0"/>
            </a:endParaRPr>
          </a:p>
        </p:txBody>
      </p:sp>
      <p:grpSp>
        <p:nvGrpSpPr>
          <p:cNvPr id="36" name="Gruppieren 35"/>
          <p:cNvGrpSpPr/>
          <p:nvPr/>
        </p:nvGrpSpPr>
        <p:grpSpPr>
          <a:xfrm rot="20169371">
            <a:off x="4333196" y="4024955"/>
            <a:ext cx="442997" cy="723601"/>
            <a:chOff x="7716313" y="5304993"/>
            <a:chExt cx="541623" cy="8846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pieren 36"/>
            <p:cNvGrpSpPr/>
            <p:nvPr/>
          </p:nvGrpSpPr>
          <p:grpSpPr>
            <a:xfrm rot="20435970">
              <a:off x="7716313" y="5304993"/>
              <a:ext cx="541623" cy="681325"/>
              <a:chOff x="5383370" y="2156869"/>
              <a:chExt cx="623011" cy="783706"/>
            </a:xfrm>
            <a:solidFill>
              <a:srgbClr val="FFC000"/>
            </a:solidFill>
          </p:grpSpPr>
          <p:sp>
            <p:nvSpPr>
              <p:cNvPr id="39" name="Abgerundetes Rechteck 38"/>
              <p:cNvSpPr/>
              <p:nvPr/>
            </p:nvSpPr>
            <p:spPr>
              <a:xfrm>
                <a:off x="5546667" y="2364511"/>
                <a:ext cx="72008" cy="57606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62">
                  <a:solidFill>
                    <a:srgbClr val="EEEFEA"/>
                  </a:solidFill>
                </a:endParaRPr>
              </a:p>
            </p:txBody>
          </p:sp>
          <p:sp>
            <p:nvSpPr>
              <p:cNvPr id="40" name="Abgerundetes Rechteck 39"/>
              <p:cNvSpPr/>
              <p:nvPr/>
            </p:nvSpPr>
            <p:spPr>
              <a:xfrm>
                <a:off x="5663063" y="2364511"/>
                <a:ext cx="72008" cy="57606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62">
                  <a:solidFill>
                    <a:srgbClr val="EEEFEA"/>
                  </a:solidFill>
                </a:endParaRPr>
              </a:p>
            </p:txBody>
          </p:sp>
          <p:sp>
            <p:nvSpPr>
              <p:cNvPr id="41" name="Abgerundetes Rechteck 40"/>
              <p:cNvSpPr/>
              <p:nvPr/>
            </p:nvSpPr>
            <p:spPr>
              <a:xfrm rot="2700000">
                <a:off x="5754390" y="2156869"/>
                <a:ext cx="72008" cy="28803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62">
                  <a:solidFill>
                    <a:srgbClr val="EEEFEA"/>
                  </a:solidFill>
                </a:endParaRPr>
              </a:p>
            </p:txBody>
          </p:sp>
          <p:sp>
            <p:nvSpPr>
              <p:cNvPr id="42" name="Abgerundetes Rechteck 41"/>
              <p:cNvSpPr/>
              <p:nvPr/>
            </p:nvSpPr>
            <p:spPr>
              <a:xfrm rot="-2700000">
                <a:off x="5455377" y="2156869"/>
                <a:ext cx="72008" cy="28803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62">
                  <a:solidFill>
                    <a:srgbClr val="EEEFEA"/>
                  </a:solidFill>
                </a:endParaRPr>
              </a:p>
            </p:txBody>
          </p:sp>
          <p:sp>
            <p:nvSpPr>
              <p:cNvPr id="43" name="Abgerundetes Rechteck 42"/>
              <p:cNvSpPr/>
              <p:nvPr/>
            </p:nvSpPr>
            <p:spPr>
              <a:xfrm rot="2700000">
                <a:off x="5826361" y="2220495"/>
                <a:ext cx="72008" cy="28803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62">
                  <a:solidFill>
                    <a:srgbClr val="EEEFEA"/>
                  </a:solidFill>
                </a:endParaRPr>
              </a:p>
            </p:txBody>
          </p:sp>
          <p:sp>
            <p:nvSpPr>
              <p:cNvPr id="44" name="Abgerundetes Rechteck 43"/>
              <p:cNvSpPr/>
              <p:nvPr/>
            </p:nvSpPr>
            <p:spPr>
              <a:xfrm rot="-2700000">
                <a:off x="5383370" y="2227786"/>
                <a:ext cx="72008" cy="28803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62">
                  <a:solidFill>
                    <a:srgbClr val="EEEFEA"/>
                  </a:solidFill>
                </a:endParaRPr>
              </a:p>
            </p:txBody>
          </p:sp>
        </p:grpSp>
        <p:sp>
          <p:nvSpPr>
            <p:cNvPr id="38" name="Explosion 1 37"/>
            <p:cNvSpPr/>
            <p:nvPr/>
          </p:nvSpPr>
          <p:spPr>
            <a:xfrm rot="9360688">
              <a:off x="7903404" y="5844090"/>
              <a:ext cx="345602" cy="345602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62"/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3606213" y="4234942"/>
            <a:ext cx="442997" cy="557260"/>
            <a:chOff x="5990769" y="5842219"/>
            <a:chExt cx="541623" cy="681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Abgerundetes Rechteck 45"/>
            <p:cNvSpPr/>
            <p:nvPr/>
          </p:nvSpPr>
          <p:spPr>
            <a:xfrm rot="2700000">
              <a:off x="6313320" y="5842219"/>
              <a:ext cx="62601" cy="25040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62">
                <a:solidFill>
                  <a:srgbClr val="EEEFEA"/>
                </a:solidFill>
              </a:endParaRPr>
            </a:p>
          </p:txBody>
        </p:sp>
        <p:sp>
          <p:nvSpPr>
            <p:cNvPr id="47" name="Abgerundetes Rechteck 46"/>
            <p:cNvSpPr/>
            <p:nvPr/>
          </p:nvSpPr>
          <p:spPr>
            <a:xfrm>
              <a:off x="6132733" y="6022735"/>
              <a:ext cx="62601" cy="50080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62">
                <a:solidFill>
                  <a:srgbClr val="EEEFEA"/>
                </a:solidFill>
              </a:endParaRPr>
            </a:p>
          </p:txBody>
        </p:sp>
        <p:sp>
          <p:nvSpPr>
            <p:cNvPr id="48" name="Abgerundetes Rechteck 47"/>
            <p:cNvSpPr/>
            <p:nvPr/>
          </p:nvSpPr>
          <p:spPr>
            <a:xfrm>
              <a:off x="6233924" y="6022735"/>
              <a:ext cx="62601" cy="50080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62">
                <a:solidFill>
                  <a:srgbClr val="EEEFEA"/>
                </a:solidFill>
              </a:endParaRPr>
            </a:p>
          </p:txBody>
        </p:sp>
        <p:sp>
          <p:nvSpPr>
            <p:cNvPr id="49" name="Abgerundetes Rechteck 48"/>
            <p:cNvSpPr/>
            <p:nvPr/>
          </p:nvSpPr>
          <p:spPr>
            <a:xfrm rot="18900000">
              <a:off x="6053369" y="5842219"/>
              <a:ext cx="62601" cy="25040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62">
                <a:solidFill>
                  <a:srgbClr val="EEEFEA"/>
                </a:solidFill>
              </a:endParaRPr>
            </a:p>
          </p:txBody>
        </p:sp>
        <p:sp>
          <p:nvSpPr>
            <p:cNvPr id="50" name="Abgerundetes Rechteck 49"/>
            <p:cNvSpPr/>
            <p:nvPr/>
          </p:nvSpPr>
          <p:spPr>
            <a:xfrm rot="2700000">
              <a:off x="6375889" y="5897533"/>
              <a:ext cx="62601" cy="25040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62">
                <a:solidFill>
                  <a:srgbClr val="EEEFEA"/>
                </a:solidFill>
              </a:endParaRPr>
            </a:p>
          </p:txBody>
        </p:sp>
        <p:sp>
          <p:nvSpPr>
            <p:cNvPr id="51" name="Abgerundetes Rechteck 50"/>
            <p:cNvSpPr/>
            <p:nvPr/>
          </p:nvSpPr>
          <p:spPr>
            <a:xfrm rot="18900000">
              <a:off x="5990769" y="5903872"/>
              <a:ext cx="62601" cy="25040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62">
                <a:solidFill>
                  <a:srgbClr val="EEEFEA"/>
                </a:solidFill>
              </a:endParaRPr>
            </a:p>
          </p:txBody>
        </p:sp>
      </p:grpSp>
      <p:sp>
        <p:nvSpPr>
          <p:cNvPr id="52" name="Rechteck 51"/>
          <p:cNvSpPr/>
          <p:nvPr/>
        </p:nvSpPr>
        <p:spPr>
          <a:xfrm>
            <a:off x="2642465" y="4424190"/>
            <a:ext cx="10243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solid phase</a:t>
            </a:r>
            <a:endParaRPr lang="de-DE" sz="1400" dirty="0"/>
          </a:p>
        </p:txBody>
      </p:sp>
      <p:sp>
        <p:nvSpPr>
          <p:cNvPr id="58" name="Rechteck 57"/>
          <p:cNvSpPr/>
          <p:nvPr/>
        </p:nvSpPr>
        <p:spPr>
          <a:xfrm>
            <a:off x="4666065" y="4202451"/>
            <a:ext cx="6185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tracer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754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32347" y="1086784"/>
            <a:ext cx="8942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>
              <a:buClr>
                <a:srgbClr val="C00000"/>
              </a:buClr>
            </a:pPr>
            <a:r>
              <a:rPr lang="en-US" sz="1600" b="1" dirty="0" smtClean="0">
                <a:cs typeface="Calibri" panose="020F0502020204030204" pitchFamily="34" charset="0"/>
              </a:rPr>
              <a:t>Sepsis	</a:t>
            </a:r>
          </a:p>
          <a:p>
            <a:pPr defTabSz="360000">
              <a:buClr>
                <a:srgbClr val="C00000"/>
              </a:buClr>
            </a:pPr>
            <a:r>
              <a:rPr lang="en-US" sz="1400" dirty="0" smtClean="0">
                <a:cs typeface="Calibri" panose="020F0502020204030204" pitchFamily="34" charset="0"/>
              </a:rPr>
              <a:t>Sepsis in ED</a:t>
            </a:r>
            <a:r>
              <a:rPr lang="en-US" sz="1400" baseline="30000" dirty="0">
                <a:cs typeface="Calibri" panose="020F0502020204030204" pitchFamily="34" charset="0"/>
              </a:rPr>
              <a:t>1</a:t>
            </a:r>
            <a:r>
              <a:rPr lang="en-US" sz="1400" dirty="0" smtClean="0">
                <a:cs typeface="Calibri" panose="020F0502020204030204" pitchFamily="34" charset="0"/>
              </a:rPr>
              <a:t>				</a:t>
            </a:r>
            <a:r>
              <a:rPr lang="en-US" sz="1400" dirty="0" err="1" smtClean="0">
                <a:cs typeface="Calibri" panose="020F0502020204030204" pitchFamily="34" charset="0"/>
              </a:rPr>
              <a:t>Hur</a:t>
            </a:r>
            <a:r>
              <a:rPr lang="en-US" sz="1400" dirty="0" smtClean="0">
                <a:cs typeface="Calibri" panose="020F0502020204030204" pitchFamily="34" charset="0"/>
              </a:rPr>
              <a:t> (KR)			monocentric									n = 168 </a:t>
            </a:r>
          </a:p>
          <a:p>
            <a:pPr defTabSz="360000">
              <a:buClr>
                <a:srgbClr val="C00000"/>
              </a:buClr>
            </a:pPr>
            <a:r>
              <a:rPr lang="en-US" sz="1400" dirty="0" smtClean="0">
                <a:cs typeface="Calibri" panose="020F0502020204030204" pitchFamily="34" charset="0"/>
              </a:rPr>
              <a:t>Sepsis in ED</a:t>
            </a:r>
            <a:r>
              <a:rPr lang="en-US" sz="1400" baseline="30000" dirty="0">
                <a:cs typeface="Calibri" panose="020F0502020204030204" pitchFamily="34" charset="0"/>
              </a:rPr>
              <a:t>1</a:t>
            </a:r>
            <a:r>
              <a:rPr lang="en-US" sz="1400" dirty="0" smtClean="0">
                <a:cs typeface="Calibri" panose="020F0502020204030204" pitchFamily="34" charset="0"/>
              </a:rPr>
              <a:t>				</a:t>
            </a:r>
            <a:r>
              <a:rPr lang="en-US" sz="1400" dirty="0" err="1" smtClean="0">
                <a:cs typeface="Calibri" panose="020F0502020204030204" pitchFamily="34" charset="0"/>
              </a:rPr>
              <a:t>Melander</a:t>
            </a:r>
            <a:r>
              <a:rPr lang="en-US" sz="1400" dirty="0" smtClean="0">
                <a:cs typeface="Calibri" panose="020F0502020204030204" pitchFamily="34" charset="0"/>
              </a:rPr>
              <a:t> (SWE)	monocentric									n = 300</a:t>
            </a:r>
          </a:p>
          <a:p>
            <a:pPr defTabSz="360000">
              <a:buClr>
                <a:srgbClr val="C00000"/>
              </a:buClr>
            </a:pPr>
            <a:r>
              <a:rPr lang="en-US" sz="1400" dirty="0" smtClean="0">
                <a:cs typeface="Calibri" panose="020F0502020204030204" pitchFamily="34" charset="0"/>
              </a:rPr>
              <a:t>Sepsis in ED</a:t>
            </a:r>
            <a:r>
              <a:rPr lang="en-US" sz="1400" baseline="30000" dirty="0">
                <a:cs typeface="Calibri" panose="020F0502020204030204" pitchFamily="34" charset="0"/>
              </a:rPr>
              <a:t>2</a:t>
            </a:r>
            <a:r>
              <a:rPr lang="en-US" sz="1400" dirty="0">
                <a:cs typeface="Calibri" panose="020F0502020204030204" pitchFamily="34" charset="0"/>
              </a:rPr>
              <a:t>	</a:t>
            </a:r>
            <a:r>
              <a:rPr lang="en-US" sz="1400" dirty="0" smtClean="0">
                <a:cs typeface="Calibri" panose="020F0502020204030204" pitchFamily="34" charset="0"/>
              </a:rPr>
              <a:t>			</a:t>
            </a:r>
            <a:r>
              <a:rPr lang="de-DE" sz="1400" dirty="0" smtClean="0"/>
              <a:t>Di </a:t>
            </a:r>
            <a:r>
              <a:rPr lang="de-DE" sz="1400" dirty="0" err="1"/>
              <a:t>Somma</a:t>
            </a:r>
            <a:r>
              <a:rPr lang="de-DE" sz="1400" dirty="0"/>
              <a:t> (IT) </a:t>
            </a:r>
            <a:r>
              <a:rPr lang="en-US" sz="1400" dirty="0" smtClean="0">
                <a:cs typeface="Calibri" panose="020F0502020204030204" pitchFamily="34" charset="0"/>
              </a:rPr>
              <a:t>		monocentric									n = 101</a:t>
            </a:r>
          </a:p>
          <a:p>
            <a:pPr defTabSz="360000">
              <a:buClr>
                <a:srgbClr val="C00000"/>
              </a:buClr>
            </a:pPr>
            <a:r>
              <a:rPr lang="en-US" sz="1400" dirty="0" smtClean="0">
                <a:cs typeface="Calibri" panose="020F0502020204030204" pitchFamily="34" charset="0"/>
              </a:rPr>
              <a:t>Sepsis in ICU (Post-Surgical)</a:t>
            </a:r>
            <a:r>
              <a:rPr lang="en-US" sz="1400" baseline="30000" dirty="0">
                <a:cs typeface="Calibri" panose="020F0502020204030204" pitchFamily="34" charset="0"/>
              </a:rPr>
              <a:t>3</a:t>
            </a:r>
            <a:r>
              <a:rPr lang="de-DE" sz="1400" dirty="0" smtClean="0"/>
              <a:t>	Marx </a:t>
            </a:r>
            <a:r>
              <a:rPr lang="de-DE" sz="1400" dirty="0"/>
              <a:t>(GER</a:t>
            </a:r>
            <a:r>
              <a:rPr lang="de-DE" sz="1400" dirty="0" smtClean="0"/>
              <a:t>)</a:t>
            </a:r>
            <a:r>
              <a:rPr lang="en-US" sz="1400" dirty="0" smtClean="0">
                <a:cs typeface="Calibri" panose="020F0502020204030204" pitchFamily="34" charset="0"/>
              </a:rPr>
              <a:t>		monocentric 									n = 56</a:t>
            </a:r>
          </a:p>
          <a:p>
            <a:pPr defTabSz="360000">
              <a:buClr>
                <a:srgbClr val="C00000"/>
              </a:buClr>
            </a:pPr>
            <a:r>
              <a:rPr lang="en-US" sz="1400" dirty="0" smtClean="0">
                <a:cs typeface="Calibri" panose="020F0502020204030204" pitchFamily="34" charset="0"/>
              </a:rPr>
              <a:t>FROG-ICU (ICU Sepsis+)</a:t>
            </a:r>
            <a:r>
              <a:rPr lang="en-US" sz="1400" baseline="30000" dirty="0" smtClean="0">
                <a:cs typeface="Calibri" panose="020F0502020204030204" pitchFamily="34" charset="0"/>
              </a:rPr>
              <a:t>4		</a:t>
            </a:r>
            <a:r>
              <a:rPr lang="en-US" sz="1400" dirty="0" err="1" smtClean="0">
                <a:cs typeface="Calibri" panose="020F0502020204030204" pitchFamily="34" charset="0"/>
              </a:rPr>
              <a:t>Mebazaa</a:t>
            </a:r>
            <a:r>
              <a:rPr lang="en-US" sz="1400" dirty="0" smtClean="0">
                <a:cs typeface="Calibri" panose="020F0502020204030204" pitchFamily="34" charset="0"/>
              </a:rPr>
              <a:t> (FR)		</a:t>
            </a:r>
            <a:r>
              <a:rPr lang="en-US" sz="1400" dirty="0" err="1" smtClean="0">
                <a:cs typeface="Calibri" panose="020F0502020204030204" pitchFamily="34" charset="0"/>
              </a:rPr>
              <a:t>multicentric</a:t>
            </a:r>
            <a:r>
              <a:rPr lang="en-US" sz="1400" dirty="0" smtClean="0">
                <a:cs typeface="Calibri" panose="020F0502020204030204" pitchFamily="34" charset="0"/>
              </a:rPr>
              <a:t> (28)	international (EU)				n = </a:t>
            </a:r>
            <a:r>
              <a:rPr lang="en-US" sz="1400" dirty="0">
                <a:cs typeface="Calibri" panose="020F0502020204030204" pitchFamily="34" charset="0"/>
              </a:rPr>
              <a:t>2,078</a:t>
            </a:r>
          </a:p>
          <a:p>
            <a:pPr defTabSz="360000">
              <a:buClr>
                <a:srgbClr val="C00000"/>
              </a:buClr>
            </a:pPr>
            <a:r>
              <a:rPr lang="en-US" sz="1400" dirty="0">
                <a:cs typeface="Calibri" panose="020F0502020204030204" pitchFamily="34" charset="0"/>
              </a:rPr>
              <a:t>ALBIOS (</a:t>
            </a:r>
            <a:r>
              <a:rPr lang="en-US" sz="1400" dirty="0" smtClean="0">
                <a:cs typeface="Calibri" panose="020F0502020204030204" pitchFamily="34" charset="0"/>
              </a:rPr>
              <a:t>Sepsis)</a:t>
            </a:r>
            <a:r>
              <a:rPr lang="en-US" sz="1400" baseline="30000" dirty="0" smtClean="0">
                <a:cs typeface="Calibri" panose="020F0502020204030204" pitchFamily="34" charset="0"/>
              </a:rPr>
              <a:t>1</a:t>
            </a:r>
            <a:r>
              <a:rPr lang="en-US" sz="1400" dirty="0">
                <a:cs typeface="Calibri" panose="020F0502020204030204" pitchFamily="34" charset="0"/>
              </a:rPr>
              <a:t>			</a:t>
            </a:r>
            <a:r>
              <a:rPr lang="en-US" sz="1400" dirty="0" err="1">
                <a:cs typeface="Calibri" panose="020F0502020204030204" pitchFamily="34" charset="0"/>
              </a:rPr>
              <a:t>Gattinoni</a:t>
            </a:r>
            <a:r>
              <a:rPr lang="en-US" sz="1400" dirty="0">
                <a:cs typeface="Calibri" panose="020F0502020204030204" pitchFamily="34" charset="0"/>
              </a:rPr>
              <a:t> (IT)		</a:t>
            </a:r>
            <a:r>
              <a:rPr lang="en-US" sz="1400" dirty="0" err="1">
                <a:cs typeface="Calibri" panose="020F0502020204030204" pitchFamily="34" charset="0"/>
              </a:rPr>
              <a:t>multicentric</a:t>
            </a:r>
            <a:r>
              <a:rPr lang="en-US" sz="1400" dirty="0">
                <a:cs typeface="Calibri" panose="020F0502020204030204" pitchFamily="34" charset="0"/>
              </a:rPr>
              <a:t> (35) 								n = 956</a:t>
            </a:r>
          </a:p>
          <a:p>
            <a:pPr defTabSz="360000">
              <a:buClr>
                <a:srgbClr val="C00000"/>
              </a:buClr>
            </a:pPr>
            <a:r>
              <a:rPr lang="nb-NO" sz="1400" dirty="0" smtClean="0">
                <a:cs typeface="Calibri" panose="020F0502020204030204" pitchFamily="34" charset="0"/>
              </a:rPr>
              <a:t>AdrenOSS </a:t>
            </a:r>
            <a:r>
              <a:rPr lang="nb-NO" sz="1400" dirty="0">
                <a:cs typeface="Calibri" panose="020F0502020204030204" pitchFamily="34" charset="0"/>
              </a:rPr>
              <a:t>(</a:t>
            </a:r>
            <a:r>
              <a:rPr lang="nb-NO" sz="1400" dirty="0" smtClean="0">
                <a:cs typeface="Calibri" panose="020F0502020204030204" pitchFamily="34" charset="0"/>
              </a:rPr>
              <a:t>Sepsis)</a:t>
            </a:r>
            <a:r>
              <a:rPr lang="en-US" sz="1400" baseline="30000" dirty="0" smtClean="0">
                <a:cs typeface="Calibri" panose="020F0502020204030204" pitchFamily="34" charset="0"/>
              </a:rPr>
              <a:t>1 </a:t>
            </a:r>
            <a:r>
              <a:rPr lang="nb-NO" sz="1400" dirty="0">
                <a:cs typeface="Calibri" panose="020F0502020204030204" pitchFamily="34" charset="0"/>
              </a:rPr>
              <a:t>	</a:t>
            </a:r>
            <a:r>
              <a:rPr lang="nb-NO" sz="1400" dirty="0" smtClean="0">
                <a:cs typeface="Calibri" panose="020F0502020204030204" pitchFamily="34" charset="0"/>
              </a:rPr>
              <a:t>		Mebazaa (FR)</a:t>
            </a:r>
            <a:r>
              <a:rPr lang="nb-NO" sz="1400" dirty="0">
                <a:cs typeface="Calibri" panose="020F0502020204030204" pitchFamily="34" charset="0"/>
              </a:rPr>
              <a:t>	</a:t>
            </a:r>
            <a:r>
              <a:rPr lang="nb-NO" sz="1400" dirty="0" smtClean="0">
                <a:cs typeface="Calibri" panose="020F0502020204030204" pitchFamily="34" charset="0"/>
              </a:rPr>
              <a:t>	</a:t>
            </a:r>
            <a:r>
              <a:rPr lang="en-US" sz="1400" dirty="0" err="1" smtClean="0">
                <a:cs typeface="Calibri" panose="020F0502020204030204" pitchFamily="34" charset="0"/>
              </a:rPr>
              <a:t>multicentric</a:t>
            </a:r>
            <a:r>
              <a:rPr lang="en-US" sz="1400" dirty="0" smtClean="0">
                <a:cs typeface="Calibri" panose="020F0502020204030204" pitchFamily="34" charset="0"/>
              </a:rPr>
              <a:t> (24)	international </a:t>
            </a:r>
            <a:r>
              <a:rPr lang="en-US" sz="1400" dirty="0">
                <a:cs typeface="Calibri" panose="020F0502020204030204" pitchFamily="34" charset="0"/>
              </a:rPr>
              <a:t>(EU) </a:t>
            </a:r>
            <a:r>
              <a:rPr lang="en-US" sz="1400" dirty="0" smtClean="0">
                <a:cs typeface="Calibri" panose="020F0502020204030204" pitchFamily="34" charset="0"/>
              </a:rPr>
              <a:t>	</a:t>
            </a:r>
            <a:r>
              <a:rPr lang="en-US" sz="1400" dirty="0">
                <a:cs typeface="Calibri" panose="020F0502020204030204" pitchFamily="34" charset="0"/>
              </a:rPr>
              <a:t>prospective</a:t>
            </a:r>
            <a:r>
              <a:rPr lang="en-US" sz="1400" dirty="0" smtClean="0">
                <a:cs typeface="Calibri" panose="020F0502020204030204" pitchFamily="34" charset="0"/>
              </a:rPr>
              <a:t>	</a:t>
            </a:r>
            <a:r>
              <a:rPr lang="nb-NO" sz="1400" dirty="0" smtClean="0">
                <a:cs typeface="Calibri" panose="020F0502020204030204" pitchFamily="34" charset="0"/>
              </a:rPr>
              <a:t>n = 600</a:t>
            </a:r>
            <a:endParaRPr lang="nb-NO" sz="1400" dirty="0">
              <a:cs typeface="Calibri" panose="020F0502020204030204" pitchFamily="34" charset="0"/>
            </a:endParaRPr>
          </a:p>
          <a:p>
            <a:pPr defTabSz="360000">
              <a:buClr>
                <a:srgbClr val="C00000"/>
              </a:buClr>
            </a:pPr>
            <a:endParaRPr lang="de-DE" sz="300" b="1" dirty="0" smtClean="0"/>
          </a:p>
          <a:p>
            <a:pPr defTabSz="360000">
              <a:buClr>
                <a:srgbClr val="C00000"/>
              </a:buClr>
            </a:pPr>
            <a:r>
              <a:rPr lang="de-DE" sz="1600" b="1" dirty="0" smtClean="0"/>
              <a:t>Graft </a:t>
            </a:r>
            <a:r>
              <a:rPr lang="de-DE" sz="1600" b="1" dirty="0" err="1" smtClean="0"/>
              <a:t>failure</a:t>
            </a:r>
            <a:r>
              <a:rPr lang="de-DE" sz="1600" b="1" dirty="0" smtClean="0"/>
              <a:t>  </a:t>
            </a:r>
          </a:p>
          <a:p>
            <a:pPr defTabSz="360000">
              <a:buClr>
                <a:srgbClr val="C00000"/>
              </a:buClr>
            </a:pPr>
            <a:r>
              <a:rPr lang="de-DE" sz="1400" dirty="0" smtClean="0"/>
              <a:t>Renal </a:t>
            </a:r>
            <a:r>
              <a:rPr lang="de-DE" sz="1400" dirty="0"/>
              <a:t>transplant </a:t>
            </a:r>
            <a:r>
              <a:rPr lang="de-DE" sz="1400" dirty="0" err="1" smtClean="0"/>
              <a:t>recipients</a:t>
            </a:r>
            <a:r>
              <a:rPr lang="en-US" sz="1400" dirty="0">
                <a:cs typeface="Calibri" panose="020F0502020204030204" pitchFamily="34" charset="0"/>
              </a:rPr>
              <a:t>	</a:t>
            </a:r>
            <a:r>
              <a:rPr lang="de-DE" sz="1400" dirty="0" smtClean="0"/>
              <a:t>Bakker (NL) </a:t>
            </a:r>
            <a:r>
              <a:rPr lang="en-US" sz="1400" dirty="0">
                <a:cs typeface="Calibri" panose="020F0502020204030204" pitchFamily="34" charset="0"/>
              </a:rPr>
              <a:t>		monocentric	</a:t>
            </a:r>
            <a:r>
              <a:rPr lang="en-US" sz="1400" dirty="0" smtClean="0">
                <a:cs typeface="Calibri" panose="020F0502020204030204" pitchFamily="34" charset="0"/>
              </a:rPr>
              <a:t>	</a:t>
            </a:r>
            <a:r>
              <a:rPr lang="en-US" sz="1400" dirty="0">
                <a:cs typeface="Calibri" panose="020F0502020204030204" pitchFamily="34" charset="0"/>
              </a:rPr>
              <a:t>							n = </a:t>
            </a:r>
            <a:r>
              <a:rPr lang="en-US" sz="1400" dirty="0" smtClean="0">
                <a:cs typeface="Calibri" panose="020F0502020204030204" pitchFamily="34" charset="0"/>
              </a:rPr>
              <a:t>664</a:t>
            </a:r>
            <a:endParaRPr lang="en-US" sz="1400" dirty="0">
              <a:cs typeface="Calibri" panose="020F0502020204030204" pitchFamily="34" charset="0"/>
            </a:endParaRPr>
          </a:p>
          <a:p>
            <a:pPr defTabSz="360000">
              <a:buClr>
                <a:srgbClr val="C00000"/>
              </a:buClr>
            </a:pPr>
            <a:endParaRPr lang="de-DE" sz="400" b="1" dirty="0"/>
          </a:p>
          <a:p>
            <a:pPr defTabSz="360000">
              <a:buClr>
                <a:srgbClr val="C00000"/>
              </a:buClr>
            </a:pPr>
            <a:r>
              <a:rPr lang="de-DE" sz="1600" b="1" dirty="0" err="1" smtClean="0"/>
              <a:t>Cardiovascular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diseases</a:t>
            </a:r>
            <a:endParaRPr lang="de-DE" sz="1600" b="1" dirty="0" smtClean="0"/>
          </a:p>
          <a:p>
            <a:pPr defTabSz="360000">
              <a:buClr>
                <a:srgbClr val="C00000"/>
              </a:buClr>
            </a:pPr>
            <a:r>
              <a:rPr lang="de-DE" sz="1400" dirty="0" err="1"/>
              <a:t>Acute</a:t>
            </a:r>
            <a:r>
              <a:rPr lang="de-DE" sz="1400" dirty="0"/>
              <a:t> Heart </a:t>
            </a:r>
            <a:r>
              <a:rPr lang="de-DE" sz="1400" dirty="0" smtClean="0"/>
              <a:t>Failure</a:t>
            </a:r>
            <a:r>
              <a:rPr lang="de-DE" sz="1400" baseline="30000" dirty="0" smtClean="0"/>
              <a:t>4</a:t>
            </a:r>
            <a:r>
              <a:rPr lang="de-DE" sz="1400" dirty="0" smtClean="0"/>
              <a:t> </a:t>
            </a:r>
            <a:r>
              <a:rPr lang="de-DE" sz="1400" dirty="0"/>
              <a:t>		</a:t>
            </a:r>
            <a:r>
              <a:rPr lang="de-DE" sz="1400" dirty="0" err="1"/>
              <a:t>Ng</a:t>
            </a:r>
            <a:r>
              <a:rPr lang="de-DE" sz="1400" dirty="0"/>
              <a:t> (UK) 		</a:t>
            </a:r>
            <a:r>
              <a:rPr lang="de-DE" sz="1400" dirty="0" smtClean="0"/>
              <a:t>	</a:t>
            </a:r>
            <a:r>
              <a:rPr lang="en-US" sz="1400" dirty="0" smtClean="0">
                <a:cs typeface="Calibri" panose="020F0502020204030204" pitchFamily="34" charset="0"/>
              </a:rPr>
              <a:t>monocentric </a:t>
            </a:r>
            <a:r>
              <a:rPr lang="en-US" sz="1400" dirty="0">
                <a:cs typeface="Calibri" panose="020F0502020204030204" pitchFamily="34" charset="0"/>
              </a:rPr>
              <a:t>	</a:t>
            </a:r>
            <a:r>
              <a:rPr lang="en-US" sz="1400" dirty="0" smtClean="0">
                <a:cs typeface="Calibri" panose="020F0502020204030204" pitchFamily="34" charset="0"/>
              </a:rPr>
              <a:t>			 					</a:t>
            </a:r>
            <a:r>
              <a:rPr lang="de-DE" sz="1400" dirty="0" smtClean="0"/>
              <a:t>n </a:t>
            </a:r>
            <a:r>
              <a:rPr lang="de-DE" sz="1400" dirty="0"/>
              <a:t>= 1,077</a:t>
            </a:r>
          </a:p>
          <a:p>
            <a:pPr defTabSz="360000">
              <a:buClr>
                <a:srgbClr val="C00000"/>
              </a:buClr>
            </a:pPr>
            <a:r>
              <a:rPr lang="de-DE" sz="1400" dirty="0" smtClean="0"/>
              <a:t>	PROTECT</a:t>
            </a:r>
            <a:r>
              <a:rPr lang="de-DE" sz="1400" baseline="30000" dirty="0" smtClean="0"/>
              <a:t>4</a:t>
            </a:r>
            <a:r>
              <a:rPr lang="de-DE" sz="1400" dirty="0"/>
              <a:t>	</a:t>
            </a:r>
            <a:r>
              <a:rPr lang="de-DE" sz="1400" dirty="0" smtClean="0"/>
              <a:t>	</a:t>
            </a:r>
            <a:r>
              <a:rPr lang="de-DE" sz="1400" dirty="0"/>
              <a:t>	</a:t>
            </a:r>
            <a:r>
              <a:rPr lang="de-DE" sz="1400" dirty="0" smtClean="0"/>
              <a:t>	</a:t>
            </a:r>
            <a:r>
              <a:rPr lang="de-DE" sz="1400" dirty="0" err="1" smtClean="0"/>
              <a:t>Voors</a:t>
            </a:r>
            <a:r>
              <a:rPr lang="de-DE" sz="1400" dirty="0" smtClean="0"/>
              <a:t> </a:t>
            </a:r>
            <a:r>
              <a:rPr lang="de-DE" sz="1400" dirty="0"/>
              <a:t>(NL)		</a:t>
            </a:r>
            <a:r>
              <a:rPr lang="de-DE" sz="1400" dirty="0" err="1" smtClean="0"/>
              <a:t>multicentric</a:t>
            </a:r>
            <a:r>
              <a:rPr lang="de-DE" sz="1400" dirty="0" smtClean="0"/>
              <a:t>		international					n </a:t>
            </a:r>
            <a:r>
              <a:rPr lang="de-DE" sz="1400" dirty="0"/>
              <a:t>= 2,000</a:t>
            </a:r>
          </a:p>
          <a:p>
            <a:pPr defTabSz="360000">
              <a:buClr>
                <a:srgbClr val="C00000"/>
              </a:buClr>
            </a:pPr>
            <a:r>
              <a:rPr lang="de-DE" sz="1400" dirty="0" smtClean="0"/>
              <a:t>	BIOSTAT</a:t>
            </a:r>
            <a:r>
              <a:rPr lang="de-DE" sz="1400" baseline="30000" dirty="0" smtClean="0"/>
              <a:t>4</a:t>
            </a:r>
            <a:r>
              <a:rPr lang="de-DE" sz="1400" dirty="0"/>
              <a:t>			</a:t>
            </a:r>
            <a:r>
              <a:rPr lang="de-DE" sz="1400" dirty="0" smtClean="0"/>
              <a:t>	</a:t>
            </a:r>
            <a:r>
              <a:rPr lang="de-DE" sz="1400" dirty="0" err="1" smtClean="0"/>
              <a:t>Voors</a:t>
            </a:r>
            <a:r>
              <a:rPr lang="de-DE" sz="1400" dirty="0" smtClean="0"/>
              <a:t> </a:t>
            </a:r>
            <a:r>
              <a:rPr lang="de-DE" sz="1400" dirty="0"/>
              <a:t>(NL)		</a:t>
            </a:r>
            <a:r>
              <a:rPr lang="de-DE" sz="1400" dirty="0" err="1" smtClean="0"/>
              <a:t>multicentric</a:t>
            </a:r>
            <a:r>
              <a:rPr lang="de-DE" sz="1400" dirty="0"/>
              <a:t>		international </a:t>
            </a:r>
            <a:r>
              <a:rPr lang="de-DE" sz="1400" dirty="0" smtClean="0"/>
              <a:t>					n </a:t>
            </a:r>
            <a:r>
              <a:rPr lang="de-DE" sz="1400" dirty="0"/>
              <a:t>= 2,400</a:t>
            </a:r>
          </a:p>
          <a:p>
            <a:pPr defTabSz="360000">
              <a:buClr>
                <a:srgbClr val="C00000"/>
              </a:buClr>
            </a:pPr>
            <a:r>
              <a:rPr lang="de-DE" sz="1400" dirty="0" smtClean="0"/>
              <a:t>	</a:t>
            </a:r>
            <a:r>
              <a:rPr lang="de-DE" sz="1400" baseline="30000" dirty="0" smtClean="0"/>
              <a:t>4</a:t>
            </a:r>
            <a:r>
              <a:rPr lang="de-DE" sz="1400" dirty="0"/>
              <a:t>			</a:t>
            </a:r>
            <a:r>
              <a:rPr lang="de-DE" sz="1400" dirty="0" smtClean="0"/>
              <a:t>		</a:t>
            </a:r>
            <a:r>
              <a:rPr lang="de-DE" sz="1400" dirty="0" err="1" smtClean="0"/>
              <a:t>Mebazaa</a:t>
            </a:r>
            <a:r>
              <a:rPr lang="de-DE" sz="1400" dirty="0" smtClean="0"/>
              <a:t> </a:t>
            </a:r>
            <a:r>
              <a:rPr lang="de-DE" sz="1400" dirty="0"/>
              <a:t>(FR) 	</a:t>
            </a:r>
            <a:r>
              <a:rPr lang="de-DE" sz="1400" dirty="0" smtClean="0"/>
              <a:t>	</a:t>
            </a:r>
            <a:r>
              <a:rPr lang="de-DE" sz="1400" dirty="0" err="1" smtClean="0"/>
              <a:t>monocentric</a:t>
            </a:r>
            <a:r>
              <a:rPr lang="de-DE" sz="1400" dirty="0" smtClean="0"/>
              <a:t>									n </a:t>
            </a:r>
            <a:r>
              <a:rPr lang="de-DE" sz="1400" dirty="0"/>
              <a:t>= 300</a:t>
            </a:r>
          </a:p>
          <a:p>
            <a:pPr defTabSz="360000">
              <a:buClr>
                <a:srgbClr val="C00000"/>
              </a:buClr>
            </a:pPr>
            <a:r>
              <a:rPr lang="de-DE" sz="1400" dirty="0" smtClean="0"/>
              <a:t>	Basel </a:t>
            </a:r>
            <a:r>
              <a:rPr lang="de-DE" sz="1400" dirty="0"/>
              <a:t>V</a:t>
            </a:r>
            <a:r>
              <a:rPr lang="de-DE" sz="1400" baseline="30000" dirty="0"/>
              <a:t>4</a:t>
            </a:r>
            <a:r>
              <a:rPr lang="de-DE" sz="1400" dirty="0"/>
              <a:t>			</a:t>
            </a:r>
            <a:r>
              <a:rPr lang="de-DE" sz="1400" dirty="0" smtClean="0"/>
              <a:t>	Müller </a:t>
            </a:r>
            <a:r>
              <a:rPr lang="de-DE" sz="1400" dirty="0"/>
              <a:t>(CH) 	</a:t>
            </a:r>
            <a:r>
              <a:rPr lang="de-DE" sz="1400" dirty="0" smtClean="0"/>
              <a:t>	</a:t>
            </a:r>
            <a:r>
              <a:rPr lang="de-DE" sz="1400" dirty="0" err="1" smtClean="0"/>
              <a:t>multicentric</a:t>
            </a:r>
            <a:r>
              <a:rPr lang="de-DE" sz="1400" dirty="0" smtClean="0"/>
              <a:t>									n </a:t>
            </a:r>
            <a:r>
              <a:rPr lang="de-DE" sz="1400" dirty="0"/>
              <a:t>= 1,000	</a:t>
            </a:r>
          </a:p>
          <a:p>
            <a:pPr defTabSz="360000">
              <a:buClr>
                <a:srgbClr val="C00000"/>
              </a:buClr>
            </a:pPr>
            <a:r>
              <a:rPr lang="de-DE" sz="1400" dirty="0" smtClean="0"/>
              <a:t>	</a:t>
            </a:r>
            <a:r>
              <a:rPr lang="de-DE" sz="1400" baseline="30000" dirty="0" smtClean="0"/>
              <a:t>4</a:t>
            </a:r>
            <a:r>
              <a:rPr lang="de-DE" sz="1400" dirty="0" smtClean="0"/>
              <a:t> </a:t>
            </a:r>
            <a:r>
              <a:rPr lang="de-DE" sz="1400" dirty="0"/>
              <a:t>			</a:t>
            </a:r>
            <a:r>
              <a:rPr lang="de-DE" sz="1400" dirty="0" smtClean="0"/>
              <a:t>		Collins </a:t>
            </a:r>
            <a:r>
              <a:rPr lang="de-DE" sz="1400" dirty="0"/>
              <a:t>(USA) 	</a:t>
            </a:r>
            <a:r>
              <a:rPr lang="de-DE" sz="1400" dirty="0" smtClean="0"/>
              <a:t>	</a:t>
            </a:r>
            <a:r>
              <a:rPr lang="de-DE" sz="1400" dirty="0" err="1" smtClean="0"/>
              <a:t>monocentric</a:t>
            </a:r>
            <a:r>
              <a:rPr lang="de-DE" sz="1400" dirty="0" smtClean="0"/>
              <a:t>		national (USA)					n </a:t>
            </a:r>
            <a:r>
              <a:rPr lang="de-DE" sz="1400" dirty="0"/>
              <a:t>= 246</a:t>
            </a:r>
          </a:p>
          <a:p>
            <a:pPr defTabSz="360000">
              <a:buClr>
                <a:srgbClr val="C00000"/>
              </a:buClr>
            </a:pPr>
            <a:r>
              <a:rPr lang="de-DE" sz="1400" dirty="0" smtClean="0"/>
              <a:t>	</a:t>
            </a:r>
            <a:r>
              <a:rPr lang="de-DE" sz="1400" baseline="30000" dirty="0" smtClean="0"/>
              <a:t>4</a:t>
            </a:r>
            <a:r>
              <a:rPr lang="de-DE" sz="1400" dirty="0" smtClean="0"/>
              <a:t> </a:t>
            </a:r>
            <a:r>
              <a:rPr lang="de-DE" sz="1400" dirty="0"/>
              <a:t>			</a:t>
            </a:r>
            <a:r>
              <a:rPr lang="de-DE" sz="1400" dirty="0" smtClean="0"/>
              <a:t>		Di </a:t>
            </a:r>
            <a:r>
              <a:rPr lang="de-DE" sz="1400" dirty="0"/>
              <a:t>Somma (IT)	</a:t>
            </a:r>
            <a:r>
              <a:rPr lang="de-DE" sz="1400" dirty="0" smtClean="0"/>
              <a:t>	</a:t>
            </a:r>
            <a:r>
              <a:rPr lang="de-DE" sz="1400" dirty="0" err="1" smtClean="0"/>
              <a:t>monocentric</a:t>
            </a:r>
            <a:r>
              <a:rPr lang="de-DE" sz="1400" dirty="0" smtClean="0"/>
              <a:t>									n </a:t>
            </a:r>
            <a:r>
              <a:rPr lang="de-DE" sz="1400" dirty="0"/>
              <a:t>= </a:t>
            </a:r>
            <a:r>
              <a:rPr lang="de-DE" sz="1400" dirty="0" smtClean="0"/>
              <a:t>200</a:t>
            </a:r>
          </a:p>
          <a:p>
            <a:pPr defTabSz="360000">
              <a:buClr>
                <a:srgbClr val="C00000"/>
              </a:buClr>
            </a:pPr>
            <a:r>
              <a:rPr lang="de-DE" sz="1400" dirty="0" err="1" smtClean="0"/>
              <a:t>Dyspnea</a:t>
            </a:r>
            <a:r>
              <a:rPr lang="de-DE" sz="1400" dirty="0" smtClean="0"/>
              <a:t>					</a:t>
            </a:r>
            <a:r>
              <a:rPr lang="de-DE" sz="1400" dirty="0" err="1" smtClean="0"/>
              <a:t>Melander</a:t>
            </a:r>
            <a:r>
              <a:rPr lang="de-DE" sz="1400" dirty="0" smtClean="0"/>
              <a:t> (SWE)	</a:t>
            </a:r>
            <a:r>
              <a:rPr lang="de-DE" sz="1400" dirty="0" err="1" smtClean="0"/>
              <a:t>monocentric</a:t>
            </a:r>
            <a:r>
              <a:rPr lang="de-DE" sz="1400" dirty="0" smtClean="0"/>
              <a:t>									n = 800</a:t>
            </a:r>
            <a:endParaRPr lang="de-DE" sz="1400" dirty="0"/>
          </a:p>
          <a:p>
            <a:pPr defTabSz="360000">
              <a:buClr>
                <a:srgbClr val="C00000"/>
              </a:buClr>
            </a:pPr>
            <a:r>
              <a:rPr lang="de-DE" sz="1400" dirty="0" err="1"/>
              <a:t>Acute</a:t>
            </a:r>
            <a:r>
              <a:rPr lang="de-DE" sz="1400" dirty="0"/>
              <a:t> </a:t>
            </a:r>
            <a:r>
              <a:rPr lang="de-DE" sz="1400" dirty="0" err="1"/>
              <a:t>Myocardial</a:t>
            </a:r>
            <a:r>
              <a:rPr lang="de-DE" sz="1400" dirty="0"/>
              <a:t> Infarction</a:t>
            </a:r>
            <a:r>
              <a:rPr lang="de-DE" sz="1400" baseline="30000" dirty="0"/>
              <a:t>5</a:t>
            </a:r>
            <a:r>
              <a:rPr lang="de-DE" sz="1400" dirty="0"/>
              <a:t> 	</a:t>
            </a:r>
            <a:r>
              <a:rPr lang="de-DE" sz="1400" dirty="0" err="1"/>
              <a:t>Ng</a:t>
            </a:r>
            <a:r>
              <a:rPr lang="de-DE" sz="1400" dirty="0"/>
              <a:t> (UK)		</a:t>
            </a:r>
            <a:r>
              <a:rPr lang="de-DE" sz="1400" dirty="0" smtClean="0"/>
              <a:t>	</a:t>
            </a:r>
            <a:r>
              <a:rPr lang="de-DE" sz="1400" dirty="0" err="1" smtClean="0"/>
              <a:t>multicentric</a:t>
            </a:r>
            <a:r>
              <a:rPr lang="de-DE" sz="1400" dirty="0" smtClean="0"/>
              <a:t> 									n </a:t>
            </a:r>
            <a:r>
              <a:rPr lang="de-DE" sz="1400" dirty="0"/>
              <a:t>= 1,141</a:t>
            </a:r>
          </a:p>
          <a:p>
            <a:pPr defTabSz="360000">
              <a:buClr>
                <a:srgbClr val="C00000"/>
              </a:buClr>
            </a:pPr>
            <a:r>
              <a:rPr lang="pt-BR" sz="1400" dirty="0" smtClean="0"/>
              <a:t>CABG</a:t>
            </a:r>
            <a:r>
              <a:rPr lang="pt-BR" sz="1400" baseline="30000" dirty="0" smtClean="0"/>
              <a:t>8 </a:t>
            </a:r>
            <a:r>
              <a:rPr lang="pt-BR" sz="1400" dirty="0"/>
              <a:t>			</a:t>
            </a:r>
            <a:r>
              <a:rPr lang="pt-BR" sz="1400" dirty="0" smtClean="0"/>
              <a:t>		Maisel </a:t>
            </a:r>
            <a:r>
              <a:rPr lang="pt-BR" sz="1400" dirty="0"/>
              <a:t>(USA)	</a:t>
            </a:r>
            <a:r>
              <a:rPr lang="pt-BR" sz="1400" dirty="0" smtClean="0"/>
              <a:t>	monocentric 		national (USA)					n </a:t>
            </a:r>
            <a:r>
              <a:rPr lang="pt-BR" sz="1400" dirty="0"/>
              <a:t>= </a:t>
            </a:r>
            <a:r>
              <a:rPr lang="pt-BR" sz="1400" dirty="0" smtClean="0"/>
              <a:t>92</a:t>
            </a:r>
          </a:p>
          <a:p>
            <a:pPr defTabSz="360000">
              <a:buClr>
                <a:srgbClr val="C00000"/>
              </a:buClr>
            </a:pPr>
            <a:endParaRPr lang="pt-BR" sz="100" dirty="0"/>
          </a:p>
          <a:p>
            <a:pPr defTabSz="360000">
              <a:buClr>
                <a:srgbClr val="C00000"/>
              </a:buClr>
            </a:pPr>
            <a:r>
              <a:rPr lang="de-DE" sz="1600" b="1" dirty="0" smtClean="0"/>
              <a:t>ED </a:t>
            </a:r>
            <a:r>
              <a:rPr lang="de-DE" sz="1600" b="1" dirty="0"/>
              <a:t>all comers</a:t>
            </a:r>
            <a:r>
              <a:rPr lang="de-DE" sz="1600" baseline="30000" dirty="0"/>
              <a:t>4</a:t>
            </a:r>
            <a:r>
              <a:rPr lang="de-DE" sz="1600" dirty="0"/>
              <a:t>	 	</a:t>
            </a:r>
            <a:r>
              <a:rPr lang="de-DE" sz="1400" dirty="0" smtClean="0"/>
              <a:t>	Di </a:t>
            </a:r>
            <a:r>
              <a:rPr lang="de-DE" sz="1400" dirty="0"/>
              <a:t>Somma (IT) 	</a:t>
            </a:r>
            <a:r>
              <a:rPr lang="de-DE" sz="1400" dirty="0" smtClean="0"/>
              <a:t>	</a:t>
            </a:r>
            <a:r>
              <a:rPr lang="de-DE" sz="1400" dirty="0" err="1" smtClean="0"/>
              <a:t>monocentric</a:t>
            </a:r>
            <a:r>
              <a:rPr lang="de-DE" sz="1400" dirty="0" smtClean="0"/>
              <a:t> 									n </a:t>
            </a:r>
            <a:r>
              <a:rPr lang="de-DE" sz="1400" dirty="0"/>
              <a:t>= </a:t>
            </a:r>
            <a:r>
              <a:rPr lang="de-DE" sz="1400" dirty="0" smtClean="0"/>
              <a:t>100</a:t>
            </a:r>
            <a:endParaRPr lang="en-US" sz="1200" dirty="0" smtClean="0">
              <a:cs typeface="Calibri" panose="020F050202020403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32347" y="231309"/>
            <a:ext cx="874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3200" dirty="0" smtClean="0"/>
              <a:t>Clinical </a:t>
            </a:r>
            <a:r>
              <a:rPr lang="de-DE" sz="3200" dirty="0" err="1"/>
              <a:t>performance</a:t>
            </a:r>
            <a:r>
              <a:rPr lang="de-DE" sz="3200" dirty="0"/>
              <a:t> of </a:t>
            </a:r>
            <a:r>
              <a:rPr lang="de-DE" sz="3200" dirty="0" err="1" smtClean="0"/>
              <a:t>penKid</a:t>
            </a:r>
            <a:r>
              <a:rPr lang="de-DE" sz="3200" dirty="0" smtClean="0"/>
              <a:t> </a:t>
            </a:r>
            <a:r>
              <a:rPr lang="de-DE" sz="3200" dirty="0" err="1" smtClean="0"/>
              <a:t>is</a:t>
            </a:r>
            <a:r>
              <a:rPr lang="de-DE" sz="3200" dirty="0" smtClean="0"/>
              <a:t> </a:t>
            </a:r>
            <a:r>
              <a:rPr lang="de-DE" sz="3200" dirty="0" err="1" smtClean="0"/>
              <a:t>broadly</a:t>
            </a:r>
            <a:r>
              <a:rPr lang="de-DE" sz="3200" dirty="0" smtClean="0"/>
              <a:t> </a:t>
            </a:r>
            <a:r>
              <a:rPr lang="de-DE" sz="3200" dirty="0" err="1" smtClean="0"/>
              <a:t>validated</a:t>
            </a:r>
            <a:endParaRPr lang="de-DE" sz="3200" dirty="0"/>
          </a:p>
        </p:txBody>
      </p:sp>
      <p:sp>
        <p:nvSpPr>
          <p:cNvPr id="10" name="Rechteck 9"/>
          <p:cNvSpPr/>
          <p:nvPr/>
        </p:nvSpPr>
        <p:spPr>
          <a:xfrm>
            <a:off x="178913" y="6388309"/>
            <a:ext cx="7639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aseline="30000" dirty="0" smtClean="0">
                <a:cs typeface="Calibri" panose="020F0502020204030204" pitchFamily="34" charset="0"/>
              </a:rPr>
              <a:t>1 </a:t>
            </a:r>
            <a:r>
              <a:rPr lang="de-DE" sz="800" dirty="0" err="1" smtClean="0"/>
              <a:t>ongoing</a:t>
            </a:r>
            <a:r>
              <a:rPr lang="de-DE" sz="800" dirty="0" smtClean="0"/>
              <a:t> </a:t>
            </a:r>
            <a:r>
              <a:rPr lang="de-DE" sz="800" baseline="30000" dirty="0" smtClean="0"/>
              <a:t>2</a:t>
            </a:r>
            <a:r>
              <a:rPr lang="de-DE" sz="800" dirty="0" smtClean="0"/>
              <a:t>Marino et al. J </a:t>
            </a:r>
            <a:r>
              <a:rPr lang="de-DE" sz="800" dirty="0" err="1"/>
              <a:t>Nephrol</a:t>
            </a:r>
            <a:r>
              <a:rPr lang="de-DE" sz="800" dirty="0"/>
              <a:t>. 2015 </a:t>
            </a:r>
            <a:r>
              <a:rPr lang="de-DE" sz="800" dirty="0" smtClean="0"/>
              <a:t>28(6</a:t>
            </a:r>
            <a:r>
              <a:rPr lang="de-DE" sz="800" dirty="0"/>
              <a:t>):</a:t>
            </a:r>
            <a:r>
              <a:rPr lang="de-DE" sz="800" dirty="0" smtClean="0"/>
              <a:t>717-24.; </a:t>
            </a:r>
            <a:r>
              <a:rPr lang="en-US" sz="800" baseline="30000" dirty="0"/>
              <a:t>3</a:t>
            </a:r>
            <a:r>
              <a:rPr lang="en-US" sz="800" baseline="30000" dirty="0" smtClean="0">
                <a:cs typeface="Calibri" panose="020F0502020204030204" pitchFamily="34" charset="0"/>
              </a:rPr>
              <a:t> </a:t>
            </a:r>
            <a:r>
              <a:rPr lang="de-DE" sz="800" dirty="0" err="1" smtClean="0"/>
              <a:t>submitted</a:t>
            </a:r>
            <a:r>
              <a:rPr lang="de-DE" sz="800" dirty="0" smtClean="0"/>
              <a:t>; </a:t>
            </a:r>
          </a:p>
          <a:p>
            <a:r>
              <a:rPr lang="en-US" sz="800" baseline="30000" dirty="0" smtClean="0"/>
              <a:t>4</a:t>
            </a:r>
            <a:r>
              <a:rPr lang="en-US" sz="800" baseline="30000" dirty="0" smtClean="0">
                <a:cs typeface="Calibri" panose="020F0502020204030204" pitchFamily="34" charset="0"/>
              </a:rPr>
              <a:t> </a:t>
            </a:r>
            <a:r>
              <a:rPr lang="de-DE" sz="800" dirty="0" err="1"/>
              <a:t>under</a:t>
            </a:r>
            <a:r>
              <a:rPr lang="de-DE" sz="800" dirty="0"/>
              <a:t> </a:t>
            </a:r>
            <a:r>
              <a:rPr lang="de-DE" sz="800" dirty="0" err="1" smtClean="0"/>
              <a:t>evaluation</a:t>
            </a:r>
            <a:r>
              <a:rPr lang="de-DE" sz="800" dirty="0" smtClean="0"/>
              <a:t>; </a:t>
            </a:r>
            <a:r>
              <a:rPr lang="en-US" sz="800" baseline="30000" dirty="0" smtClean="0"/>
              <a:t>5</a:t>
            </a:r>
            <a:r>
              <a:rPr lang="en-US" sz="800" dirty="0" smtClean="0"/>
              <a:t> Ng et al. J </a:t>
            </a:r>
            <a:r>
              <a:rPr lang="en-US" sz="800" dirty="0"/>
              <a:t>Am </a:t>
            </a:r>
            <a:r>
              <a:rPr lang="en-US" sz="800" dirty="0" err="1"/>
              <a:t>Coll</a:t>
            </a:r>
            <a:r>
              <a:rPr lang="en-US" sz="800" dirty="0"/>
              <a:t> </a:t>
            </a:r>
            <a:r>
              <a:rPr lang="en-US" sz="800" dirty="0" err="1" smtClean="0"/>
              <a:t>Cardiol</a:t>
            </a:r>
            <a:r>
              <a:rPr lang="en-US" sz="800" dirty="0"/>
              <a:t>. </a:t>
            </a:r>
            <a:r>
              <a:rPr lang="en-US" sz="800" dirty="0" smtClean="0"/>
              <a:t>2014. 28;63(3</a:t>
            </a:r>
            <a:r>
              <a:rPr lang="en-US" sz="800" dirty="0"/>
              <a:t>):</a:t>
            </a:r>
            <a:r>
              <a:rPr lang="en-US" sz="800" dirty="0" smtClean="0"/>
              <a:t>280-9.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7527-267A-409B-A892-E225D20478A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3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b="12186"/>
          <a:stretch/>
        </p:blipFill>
        <p:spPr>
          <a:xfrm flipH="1">
            <a:off x="-493487" y="1"/>
            <a:ext cx="9651109" cy="68453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-493486" y="-70535"/>
            <a:ext cx="9901382" cy="69158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 dirty="0"/>
          </a:p>
        </p:txBody>
      </p:sp>
      <p:sp>
        <p:nvSpPr>
          <p:cNvPr id="8" name="Textfeld 7"/>
          <p:cNvSpPr txBox="1"/>
          <p:nvPr/>
        </p:nvSpPr>
        <p:spPr>
          <a:xfrm>
            <a:off x="-378692" y="1892324"/>
            <a:ext cx="94422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6000" dirty="0" smtClean="0">
                <a:solidFill>
                  <a:srgbClr val="BF0000"/>
                </a:solidFill>
                <a:latin typeface="+mj-lt"/>
              </a:rPr>
              <a:t>Clinical </a:t>
            </a:r>
            <a:r>
              <a:rPr lang="de-DE" sz="6000" dirty="0" err="1" smtClean="0">
                <a:solidFill>
                  <a:srgbClr val="BF0000"/>
                </a:solidFill>
                <a:latin typeface="+mj-lt"/>
              </a:rPr>
              <a:t>performance</a:t>
            </a:r>
            <a:r>
              <a:rPr lang="de-DE" sz="6000" dirty="0" smtClean="0">
                <a:solidFill>
                  <a:srgbClr val="BF0000"/>
                </a:solidFill>
                <a:latin typeface="+mj-lt"/>
              </a:rPr>
              <a:t> </a:t>
            </a:r>
            <a:r>
              <a:rPr lang="de-DE" sz="6000" dirty="0" err="1" smtClean="0">
                <a:solidFill>
                  <a:srgbClr val="BF0000"/>
                </a:solidFill>
                <a:latin typeface="+mj-lt"/>
              </a:rPr>
              <a:t>of</a:t>
            </a:r>
            <a:r>
              <a:rPr lang="de-DE" sz="6000" dirty="0" smtClean="0">
                <a:solidFill>
                  <a:srgbClr val="BF0000"/>
                </a:solidFill>
                <a:latin typeface="+mj-lt"/>
              </a:rPr>
              <a:t> </a:t>
            </a:r>
            <a:r>
              <a:rPr lang="de-DE" sz="6000" dirty="0" err="1" smtClean="0">
                <a:solidFill>
                  <a:srgbClr val="BF0000"/>
                </a:solidFill>
                <a:latin typeface="+mj-lt"/>
              </a:rPr>
              <a:t>penKid</a:t>
            </a:r>
            <a:r>
              <a:rPr lang="de-DE" sz="6000" dirty="0" smtClean="0">
                <a:solidFill>
                  <a:srgbClr val="BF0000"/>
                </a:solidFill>
                <a:latin typeface="+mj-lt"/>
              </a:rPr>
              <a:t> in ED/ICU</a:t>
            </a:r>
            <a:endParaRPr lang="de-DE" sz="5400" dirty="0">
              <a:solidFill>
                <a:srgbClr val="B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49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2838</Words>
  <Application>Microsoft Office PowerPoint</Application>
  <PresentationFormat>Bildschirmpräsentation (4:3)</PresentationFormat>
  <Paragraphs>602</Paragraphs>
  <Slides>36</Slides>
  <Notes>24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7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Sphingotec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Alers | AngioBiomed</dc:creator>
  <cp:lastModifiedBy>Struck | Adrenomed</cp:lastModifiedBy>
  <cp:revision>242</cp:revision>
  <dcterms:modified xsi:type="dcterms:W3CDTF">2016-03-29T11:08:42Z</dcterms:modified>
</cp:coreProperties>
</file>