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9"/>
  </p:notesMasterIdLst>
  <p:handoutMasterIdLst>
    <p:handoutMasterId r:id="rId20"/>
  </p:handoutMasterIdLst>
  <p:sldIdLst>
    <p:sldId id="256" r:id="rId3"/>
    <p:sldId id="392" r:id="rId4"/>
    <p:sldId id="341" r:id="rId5"/>
    <p:sldId id="342" r:id="rId6"/>
    <p:sldId id="343" r:id="rId7"/>
    <p:sldId id="397" r:id="rId8"/>
    <p:sldId id="378" r:id="rId9"/>
    <p:sldId id="398" r:id="rId10"/>
    <p:sldId id="379" r:id="rId11"/>
    <p:sldId id="317" r:id="rId12"/>
    <p:sldId id="399" r:id="rId13"/>
    <p:sldId id="400" r:id="rId14"/>
    <p:sldId id="401" r:id="rId15"/>
    <p:sldId id="382" r:id="rId16"/>
    <p:sldId id="403" r:id="rId17"/>
    <p:sldId id="33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3"/>
    <a:srgbClr val="DDF4FF"/>
    <a:srgbClr val="EFFA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1" autoAdjust="0"/>
  </p:normalViewPr>
  <p:slideViewPr>
    <p:cSldViewPr snapToGrid="0" showGuides="1">
      <p:cViewPr varScale="1">
        <p:scale>
          <a:sx n="62" d="100"/>
          <a:sy n="62" d="100"/>
        </p:scale>
        <p:origin x="-926" y="-91"/>
      </p:cViewPr>
      <p:guideLst>
        <p:guide orient="horz" pos="2160"/>
        <p:guide orient="horz" pos="471"/>
        <p:guide orient="horz" pos="4172"/>
        <p:guide orient="horz" pos="848"/>
        <p:guide pos="3014"/>
        <p:guide pos="446"/>
        <p:guide pos="5590"/>
      </p:guideLst>
    </p:cSldViewPr>
  </p:slideViewPr>
  <p:outlineViewPr>
    <p:cViewPr>
      <p:scale>
        <a:sx n="33" d="100"/>
        <a:sy n="33" d="100"/>
      </p:scale>
      <p:origin x="0" y="10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8AF934-2876-458A-A10B-F82D90CE19D5}" type="datetimeFigureOut">
              <a:rPr lang="en-CA" smtClean="0"/>
              <a:pPr/>
              <a:t>9/20/14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783410-8134-4DD9-A3F0-2C3F188387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238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7D5743-94B2-4AC4-80B3-ED01C096E1C0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C81ECF-75C3-484C-ACBE-DC9256D7A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9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81ECF-75C3-484C-ACBE-DC9256D7AA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Jude Background Blank03.jpg"/>
          <p:cNvPicPr>
            <a:picLocks noChangeAspect="1"/>
          </p:cNvPicPr>
          <p:nvPr userDrawn="1"/>
        </p:nvPicPr>
        <p:blipFill>
          <a:blip r:embed="rId2" cstate="print"/>
          <a:srcRect t="13322"/>
          <a:stretch>
            <a:fillRect/>
          </a:stretch>
        </p:blipFill>
        <p:spPr>
          <a:xfrm>
            <a:off x="0" y="0"/>
            <a:ext cx="9144000" cy="541013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94960"/>
            <a:ext cx="6846277" cy="1463040"/>
          </a:xfrm>
          <a:prstGeom prst="rect">
            <a:avLst/>
          </a:prstGeom>
          <a:gradFill flip="none" rotWithShape="1">
            <a:gsLst>
              <a:gs pos="44000">
                <a:schemeClr val="tx2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03743" y="6025662"/>
            <a:ext cx="415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0" spc="4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DISCOVER    DEVELOP    MANUFACTURE</a:t>
            </a:r>
            <a:endParaRPr lang="en-US" sz="1800" b="1" kern="0" spc="4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387969" y="1366895"/>
            <a:ext cx="5597779" cy="1470025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69404" y="2917517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5384737"/>
            <a:ext cx="9144000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355940" y="194318"/>
            <a:ext cx="2586700" cy="1279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03363-249B-4416-845F-012E6235BACE}" type="datetime1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F24491-8792-44F0-94F0-42AB73093C57}" type="datetime1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B1C82-D571-47BA-BD62-0691BC6EF86F}" type="datetime1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Jude Background Blank03.jpg"/>
          <p:cNvPicPr>
            <a:picLocks noChangeAspect="1"/>
          </p:cNvPicPr>
          <p:nvPr userDrawn="1"/>
        </p:nvPicPr>
        <p:blipFill>
          <a:blip r:embed="rId2" cstate="print"/>
          <a:srcRect t="13322"/>
          <a:stretch>
            <a:fillRect/>
          </a:stretch>
        </p:blipFill>
        <p:spPr>
          <a:xfrm>
            <a:off x="0" y="0"/>
            <a:ext cx="9144000" cy="541013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94960"/>
            <a:ext cx="6846277" cy="1463040"/>
          </a:xfrm>
          <a:prstGeom prst="rect">
            <a:avLst/>
          </a:prstGeom>
          <a:gradFill flip="none" rotWithShape="1">
            <a:gsLst>
              <a:gs pos="44000">
                <a:schemeClr val="tx2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3743" y="6025662"/>
            <a:ext cx="415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kern="0" spc="40" dirty="0" smtClean="0">
                <a:solidFill>
                  <a:prstClr val="white"/>
                </a:solidFill>
                <a:cs typeface="Arial" pitchFamily="34" charset="0"/>
              </a:rPr>
              <a:t>DISCOVER    DEVELOP    MANUFACTURE</a:t>
            </a:r>
            <a:endParaRPr lang="en-US" b="1" kern="0" spc="4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387969" y="1366895"/>
            <a:ext cx="5597779" cy="1470025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69404" y="2917517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5384737"/>
            <a:ext cx="9144000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355940" y="194318"/>
            <a:ext cx="2586700" cy="12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33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FA3018-94A7-44A5-AB52-0FB07A40A514}" type="datetime1">
              <a:rPr lang="en-US" smtClean="0">
                <a:solidFill>
                  <a:prstClr val="black"/>
                </a:solidFill>
              </a:rPr>
              <a:t>9/20/2014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92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SC1251 large edited.tif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5117123"/>
          </a:xfrm>
          <a:prstGeom prst="rect">
            <a:avLst/>
          </a:prstGeom>
        </p:spPr>
      </p:pic>
      <p:pic>
        <p:nvPicPr>
          <p:cNvPr id="9" name="Picture 8" descr="side bar.jpg"/>
          <p:cNvPicPr>
            <a:picLocks noChangeAspect="1"/>
          </p:cNvPicPr>
          <p:nvPr userDrawn="1"/>
        </p:nvPicPr>
        <p:blipFill>
          <a:blip r:embed="rId3" cstate="print"/>
          <a:srcRect l="31781" t="1240" b="25000"/>
          <a:stretch>
            <a:fillRect/>
          </a:stretch>
        </p:blipFill>
        <p:spPr>
          <a:xfrm flipH="1">
            <a:off x="0" y="1"/>
            <a:ext cx="443948" cy="51219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442913" cy="5121965"/>
          </a:xfrm>
          <a:prstGeom prst="rect">
            <a:avLst/>
          </a:prstGeom>
          <a:solidFill>
            <a:srgbClr val="0081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82" y="5866412"/>
            <a:ext cx="6059487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744" y="5622196"/>
            <a:ext cx="6242538" cy="673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957646" y="5586045"/>
            <a:ext cx="2000547" cy="98955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5115106"/>
            <a:ext cx="9144000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93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82" y="5866412"/>
            <a:ext cx="6059487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744" y="5622196"/>
            <a:ext cx="6242538" cy="673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_DSC1426R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149289" cy="5128846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957646" y="5586045"/>
            <a:ext cx="2000547" cy="989559"/>
          </a:xfrm>
          <a:prstGeom prst="rect">
            <a:avLst/>
          </a:prstGeom>
        </p:spPr>
      </p:pic>
      <p:pic>
        <p:nvPicPr>
          <p:cNvPr id="10" name="Picture 9" descr="side bar.jpg"/>
          <p:cNvPicPr>
            <a:picLocks noChangeAspect="1"/>
          </p:cNvPicPr>
          <p:nvPr userDrawn="1"/>
        </p:nvPicPr>
        <p:blipFill>
          <a:blip r:embed="rId4" cstate="print"/>
          <a:srcRect l="31781" t="1240" b="25000"/>
          <a:stretch>
            <a:fillRect/>
          </a:stretch>
        </p:blipFill>
        <p:spPr>
          <a:xfrm flipH="1">
            <a:off x="0" y="1"/>
            <a:ext cx="443948" cy="512196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442913" cy="5121965"/>
          </a:xfrm>
          <a:prstGeom prst="rect">
            <a:avLst/>
          </a:prstGeom>
          <a:solidFill>
            <a:srgbClr val="0081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5115106"/>
            <a:ext cx="9144000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31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D3E8CD-9090-4074-B944-7A58C338A356}" type="datetime1">
              <a:rPr lang="en-US" smtClean="0">
                <a:solidFill>
                  <a:prstClr val="black"/>
                </a:solidFill>
              </a:rPr>
              <a:t>9/20/2014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95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DBE6C0-74FD-472E-9BFB-9CF064F397EB}" type="datetime1">
              <a:rPr lang="en-US" smtClean="0">
                <a:solidFill>
                  <a:prstClr val="black"/>
                </a:solidFill>
              </a:rPr>
              <a:t>9/20/2014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11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80E731-4F31-4E26-83D3-F8877FDAE76E}" type="datetime1">
              <a:rPr lang="en-US" smtClean="0">
                <a:solidFill>
                  <a:prstClr val="black"/>
                </a:solidFill>
              </a:rPr>
              <a:t>9/20/2014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0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31" y="631280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2C8EDBD-CC63-406F-B5C0-9D7A30A57C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454FE6-1D6E-44EA-A37A-427A261A5DD4}" type="datetime1">
              <a:rPr lang="en-US" smtClean="0">
                <a:solidFill>
                  <a:prstClr val="black"/>
                </a:solidFill>
              </a:rPr>
              <a:t>9/20/2014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84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F9E0C-0D3B-400B-905B-4B96B4E00B4F}" type="datetime1">
              <a:rPr lang="en-US" smtClean="0">
                <a:solidFill>
                  <a:prstClr val="black"/>
                </a:solidFill>
              </a:rPr>
              <a:t>9/20/2014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38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65C90E-7B92-481A-8209-88F851D167D4}" type="datetime1">
              <a:rPr lang="en-US" smtClean="0">
                <a:solidFill>
                  <a:prstClr val="black"/>
                </a:solidFill>
              </a:rPr>
              <a:t>9/20/2014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1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4ADFC5-11BA-4370-91AD-A06F2680805B}" type="datetime1">
              <a:rPr lang="en-US" smtClean="0">
                <a:solidFill>
                  <a:prstClr val="black"/>
                </a:solidFill>
              </a:rPr>
              <a:t>9/20/2014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19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B6B817-F4DA-4143-93B6-E0B4DCD53264}" type="datetime1">
              <a:rPr lang="en-US" smtClean="0">
                <a:solidFill>
                  <a:prstClr val="black"/>
                </a:solidFill>
              </a:rPr>
              <a:t>9/20/2014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ide bar.jpg"/>
          <p:cNvPicPr>
            <a:picLocks noChangeAspect="1"/>
          </p:cNvPicPr>
          <p:nvPr userDrawn="1"/>
        </p:nvPicPr>
        <p:blipFill>
          <a:blip r:embed="rId2" cstate="print"/>
          <a:srcRect l="31781" t="1240" b="25000"/>
          <a:stretch>
            <a:fillRect/>
          </a:stretch>
        </p:blipFill>
        <p:spPr>
          <a:xfrm flipH="1">
            <a:off x="0" y="1"/>
            <a:ext cx="443948" cy="51219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442913" cy="5121965"/>
          </a:xfrm>
          <a:prstGeom prst="rect">
            <a:avLst/>
          </a:prstGeom>
          <a:solidFill>
            <a:srgbClr val="0081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82" y="5866412"/>
            <a:ext cx="6059487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744" y="5622196"/>
            <a:ext cx="6242538" cy="673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957646" y="5586045"/>
            <a:ext cx="2000547" cy="98955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5115106"/>
            <a:ext cx="9144000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82" y="5866412"/>
            <a:ext cx="6059487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744" y="5622196"/>
            <a:ext cx="6242538" cy="673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957646" y="5586045"/>
            <a:ext cx="2000547" cy="989559"/>
          </a:xfrm>
          <a:prstGeom prst="rect">
            <a:avLst/>
          </a:prstGeom>
        </p:spPr>
      </p:pic>
      <p:pic>
        <p:nvPicPr>
          <p:cNvPr id="10" name="Picture 9" descr="side bar.jpg"/>
          <p:cNvPicPr>
            <a:picLocks noChangeAspect="1"/>
          </p:cNvPicPr>
          <p:nvPr userDrawn="1"/>
        </p:nvPicPr>
        <p:blipFill>
          <a:blip r:embed="rId3" cstate="print"/>
          <a:srcRect l="31781" t="1240" b="25000"/>
          <a:stretch>
            <a:fillRect/>
          </a:stretch>
        </p:blipFill>
        <p:spPr>
          <a:xfrm flipH="1">
            <a:off x="0" y="1"/>
            <a:ext cx="443948" cy="512196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442913" cy="5121965"/>
          </a:xfrm>
          <a:prstGeom prst="rect">
            <a:avLst/>
          </a:prstGeom>
          <a:solidFill>
            <a:srgbClr val="0081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5115106"/>
            <a:ext cx="9144000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54CA5-4775-4FF5-8BCC-746E3D8C4365}" type="datetime1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AA25A-989B-4C7C-B3EA-018C944E417B}" type="datetime1">
              <a:rPr lang="en-US" smtClean="0"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2474F-1B4D-43D0-A519-2D9C403B21B0}" type="datetime1">
              <a:rPr lang="en-US" smtClean="0"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69DAC-C1F2-4A4D-9983-16C847BE027F}" type="datetime1">
              <a:rPr lang="en-US" smtClean="0"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DCDB8-395E-4D49-91C6-85E7E674E928}" type="datetime1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8EDBD-CC63-406F-B5C0-9D7A30A57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877" y="414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877" y="105473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8059702" y="6236678"/>
            <a:ext cx="898492" cy="444434"/>
          </a:xfrm>
          <a:prstGeom prst="rect">
            <a:avLst/>
          </a:prstGeom>
        </p:spPr>
      </p:pic>
      <p:pic>
        <p:nvPicPr>
          <p:cNvPr id="9" name="Picture 8" descr="side bar.jpg"/>
          <p:cNvPicPr>
            <a:picLocks noChangeAspect="1"/>
          </p:cNvPicPr>
          <p:nvPr userDrawn="1"/>
        </p:nvPicPr>
        <p:blipFill>
          <a:blip r:embed="rId15" cstate="print"/>
          <a:srcRect l="31781" t="1240"/>
          <a:stretch>
            <a:fillRect/>
          </a:stretch>
        </p:blipFill>
        <p:spPr>
          <a:xfrm flipH="1">
            <a:off x="0" y="1"/>
            <a:ext cx="44394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442913" cy="6858000"/>
          </a:xfrm>
          <a:prstGeom prst="rect">
            <a:avLst/>
          </a:prstGeom>
          <a:solidFill>
            <a:srgbClr val="0081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877" y="414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877" y="105473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8059702" y="6236678"/>
            <a:ext cx="898492" cy="444434"/>
          </a:xfrm>
          <a:prstGeom prst="rect">
            <a:avLst/>
          </a:prstGeom>
        </p:spPr>
      </p:pic>
      <p:pic>
        <p:nvPicPr>
          <p:cNvPr id="9" name="Picture 8" descr="side bar.jpg"/>
          <p:cNvPicPr>
            <a:picLocks noChangeAspect="1"/>
          </p:cNvPicPr>
          <p:nvPr userDrawn="1"/>
        </p:nvPicPr>
        <p:blipFill>
          <a:blip r:embed="rId15" cstate="print"/>
          <a:srcRect l="31781" t="1240"/>
          <a:stretch>
            <a:fillRect/>
          </a:stretch>
        </p:blipFill>
        <p:spPr>
          <a:xfrm flipH="1">
            <a:off x="0" y="1"/>
            <a:ext cx="44394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442913" cy="6858000"/>
          </a:xfrm>
          <a:prstGeom prst="rect">
            <a:avLst/>
          </a:prstGeom>
          <a:solidFill>
            <a:srgbClr val="0081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0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52327" y="1786502"/>
            <a:ext cx="5477069" cy="12814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3000" dirty="0"/>
              <a:t>CMO’s Challenges and Strategies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in </a:t>
            </a:r>
            <a:r>
              <a:rPr lang="en-US" sz="3000" dirty="0"/>
              <a:t>Aseptic Manufacturing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90316" y="3687934"/>
            <a:ext cx="3909059" cy="62282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Jixing</a:t>
            </a:r>
            <a:r>
              <a:rPr lang="en-US" sz="2400" b="1" dirty="0" smtClean="0">
                <a:solidFill>
                  <a:schemeClr val="tx1"/>
                </a:solidFill>
              </a:rPr>
              <a:t> Wang, Ph.D.</a:t>
            </a:r>
            <a:endParaRPr lang="en-US" dirty="0" smtClean="0"/>
          </a:p>
          <a:p>
            <a:r>
              <a:rPr lang="en-US" b="1" dirty="0" smtClean="0"/>
              <a:t>GMP </a:t>
            </a:r>
            <a:r>
              <a:rPr lang="en-US" b="1" dirty="0"/>
              <a:t>Summit 2014</a:t>
            </a:r>
          </a:p>
          <a:p>
            <a:pPr>
              <a:spcBef>
                <a:spcPts val="600"/>
              </a:spcBef>
            </a:pPr>
            <a:r>
              <a:rPr lang="en-US" b="1" dirty="0"/>
              <a:t>September 25-26, 2014 </a:t>
            </a:r>
            <a:endParaRPr lang="en-US" b="1" dirty="0" smtClean="0"/>
          </a:p>
          <a:p>
            <a:pPr>
              <a:spcBef>
                <a:spcPts val="600"/>
              </a:spcBef>
            </a:pPr>
            <a:r>
              <a:rPr lang="en-US" b="1" dirty="0" smtClean="0"/>
              <a:t>Valencia </a:t>
            </a:r>
            <a:r>
              <a:rPr lang="en-US" b="1" dirty="0"/>
              <a:t>Convention Centre, Spain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Modularization</a:t>
            </a:r>
            <a:endParaRPr lang="en-US" sz="4000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731" y="1122219"/>
            <a:ext cx="7503577" cy="4964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Breaking the aseptic process down </a:t>
            </a:r>
            <a:r>
              <a:rPr lang="en-CA" sz="3200" dirty="0"/>
              <a:t>and </a:t>
            </a:r>
            <a:r>
              <a:rPr lang="en-CA" sz="3200" dirty="0" smtClean="0"/>
              <a:t>organizing </a:t>
            </a:r>
            <a:r>
              <a:rPr lang="en-CA" sz="3200" dirty="0"/>
              <a:t>it into unique modules, for standardization and </a:t>
            </a:r>
            <a:r>
              <a:rPr lang="en-CA" sz="3200" dirty="0" smtClean="0"/>
              <a:t>flexibility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Sub-process: </a:t>
            </a:r>
            <a:r>
              <a:rPr lang="en-US" sz="3200" dirty="0" smtClean="0"/>
              <a:t>sterilization of components, processing equipment, </a:t>
            </a:r>
            <a:r>
              <a:rPr lang="en-US" sz="3200" dirty="0" smtClean="0"/>
              <a:t>fill/finish process </a:t>
            </a: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Sub-system: </a:t>
            </a:r>
            <a:r>
              <a:rPr lang="en-US" sz="3200" dirty="0" smtClean="0"/>
              <a:t>formulation setup, isolator,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/>
              <a:t>                                                     fill machine</a:t>
            </a:r>
            <a:endParaRPr lang="en-US" sz="3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66" y="40074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Standardization</a:t>
            </a:r>
            <a:endParaRPr lang="en-US" sz="4000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471" y="1109519"/>
            <a:ext cx="7847610" cy="1455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Developing </a:t>
            </a:r>
            <a:r>
              <a:rPr lang="en-CA" sz="3200" dirty="0"/>
              <a:t>and </a:t>
            </a:r>
            <a:r>
              <a:rPr lang="en-CA" sz="3200" dirty="0" smtClean="0"/>
              <a:t>implementing common technical standards and requirements to the </a:t>
            </a:r>
            <a:r>
              <a:rPr lang="en-CA" sz="3200" dirty="0" smtClean="0"/>
              <a:t>individual modules</a:t>
            </a:r>
            <a:endParaRPr lang="en-CA" sz="3200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77" y="337947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62373" y="2590613"/>
            <a:ext cx="5723778" cy="371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Process standards: </a:t>
            </a:r>
            <a:r>
              <a:rPr lang="en-US" sz="3200" dirty="0" smtClean="0"/>
              <a:t>loads and loading patterns of </a:t>
            </a:r>
            <a:r>
              <a:rPr lang="en-US" sz="3200" dirty="0" err="1"/>
              <a:t>depyrogenation</a:t>
            </a:r>
            <a:r>
              <a:rPr lang="en-US" sz="3200" dirty="0"/>
              <a:t> </a:t>
            </a:r>
            <a:r>
              <a:rPr lang="en-US" sz="3200" dirty="0" smtClean="0"/>
              <a:t>runs, vial fill and finish procedure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System standards: </a:t>
            </a:r>
            <a:r>
              <a:rPr lang="en-US" sz="3200" dirty="0" smtClean="0"/>
              <a:t>formulation &amp; reaction vessels, </a:t>
            </a:r>
            <a:r>
              <a:rPr lang="en-US" sz="3200" dirty="0" smtClean="0"/>
              <a:t>isolators, vial </a:t>
            </a:r>
            <a:r>
              <a:rPr lang="en-US" sz="3200" dirty="0" smtClean="0"/>
              <a:t>configurations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33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Matrix &amp; Bracketing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976" y="1122219"/>
            <a:ext cx="7995405" cy="4964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Performing initial qualifications for all </a:t>
            </a:r>
            <a:r>
              <a:rPr lang="en-CA" sz="3200" dirty="0" smtClean="0"/>
              <a:t>systems </a:t>
            </a:r>
            <a:r>
              <a:rPr lang="en-CA" sz="3200" dirty="0" smtClean="0"/>
              <a:t>and processes, then rotating </a:t>
            </a:r>
            <a:r>
              <a:rPr lang="en-CA" sz="3200" dirty="0" smtClean="0"/>
              <a:t>them </a:t>
            </a:r>
            <a:r>
              <a:rPr lang="en-CA" sz="3200" dirty="0" smtClean="0"/>
              <a:t>for annual re-qualification or simplifying qualification of new configurations </a:t>
            </a:r>
            <a:r>
              <a:rPr lang="en-CA" sz="3200" dirty="0" smtClean="0"/>
              <a:t>using risk </a:t>
            </a:r>
            <a:r>
              <a:rPr lang="en-CA" sz="3200" dirty="0" smtClean="0"/>
              <a:t>based analysis </a:t>
            </a:r>
            <a:r>
              <a:rPr lang="en-CA" sz="3200" dirty="0" smtClean="0"/>
              <a:t>on </a:t>
            </a:r>
            <a:r>
              <a:rPr lang="en-CA" sz="3200" dirty="0" smtClean="0"/>
              <a:t>matrix &amp; bracketing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Examples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200" dirty="0" smtClean="0"/>
              <a:t>Fill/Finish </a:t>
            </a:r>
            <a:r>
              <a:rPr lang="en-US" sz="3200" dirty="0" smtClean="0"/>
              <a:t>line for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2, 3, 5</a:t>
            </a:r>
            <a:r>
              <a:rPr lang="en-US" sz="3200" dirty="0"/>
              <a:t>, </a:t>
            </a:r>
            <a:r>
              <a:rPr lang="en-US" sz="3200" dirty="0" smtClean="0"/>
              <a:t>10 and 20 </a:t>
            </a:r>
            <a:r>
              <a:rPr lang="en-US" sz="3200" dirty="0"/>
              <a:t>mL </a:t>
            </a:r>
            <a:r>
              <a:rPr lang="en-US" sz="3200" dirty="0" smtClean="0"/>
              <a:t>vials.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Media fills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04" y="3738040"/>
            <a:ext cx="2517465" cy="174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uble Bracket 1"/>
          <p:cNvSpPr/>
          <p:nvPr/>
        </p:nvSpPr>
        <p:spPr>
          <a:xfrm>
            <a:off x="5517636" y="3690892"/>
            <a:ext cx="2852003" cy="1842655"/>
          </a:xfrm>
          <a:prstGeom prst="bracketPair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97877" y="41432"/>
            <a:ext cx="843415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400" dirty="0" smtClean="0"/>
              <a:t>Customization – Towards Turn Key Solutions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976" y="1057065"/>
            <a:ext cx="7995405" cy="52449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3200" dirty="0" smtClean="0"/>
              <a:t>Using the standardized, pre-qualified modules to form </a:t>
            </a:r>
            <a:r>
              <a:rPr lang="en-CA" sz="3200" dirty="0" smtClean="0"/>
              <a:t>customized </a:t>
            </a:r>
            <a:r>
              <a:rPr lang="en-CA" sz="3200" dirty="0" smtClean="0"/>
              <a:t>system to meet unique project requirements, the advantages are: </a:t>
            </a:r>
          </a:p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Shorter cycle time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000" dirty="0" smtClean="0"/>
              <a:t>the overall qualification time is reduced by using </a:t>
            </a:r>
            <a:r>
              <a:rPr lang="en-US" sz="3000" dirty="0" smtClean="0"/>
              <a:t>the standardized, pre-qualified </a:t>
            </a:r>
            <a:r>
              <a:rPr lang="en-US" sz="3000" dirty="0" smtClean="0"/>
              <a:t>modules</a:t>
            </a:r>
            <a:endParaRPr lang="en-US" sz="3000" dirty="0"/>
          </a:p>
          <a:p>
            <a:pPr>
              <a:spcAft>
                <a:spcPts val="1200"/>
              </a:spcAft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Lower cost: </a:t>
            </a:r>
            <a:r>
              <a:rPr lang="en-US" sz="3000" dirty="0" smtClean="0"/>
              <a:t>the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000" dirty="0" smtClean="0"/>
              <a:t>overall </a:t>
            </a:r>
            <a:r>
              <a:rPr lang="en-US" sz="3000" dirty="0"/>
              <a:t>cost </a:t>
            </a:r>
            <a:r>
              <a:rPr lang="en-US" sz="3000" dirty="0" smtClean="0"/>
              <a:t>is shared </a:t>
            </a:r>
            <a:r>
              <a:rPr lang="en-US" sz="3000" dirty="0" smtClean="0"/>
              <a:t>among </a:t>
            </a:r>
            <a:r>
              <a:rPr lang="en-US" sz="3000" dirty="0" smtClean="0"/>
              <a:t>projects, </a:t>
            </a:r>
            <a:r>
              <a:rPr lang="en-US" sz="3000" i="1" dirty="0" smtClean="0"/>
              <a:t>i.e.</a:t>
            </a:r>
            <a:r>
              <a:rPr lang="en-US" sz="3000" dirty="0" smtClean="0"/>
              <a:t> instead of applying </a:t>
            </a:r>
            <a:r>
              <a:rPr lang="en-US" sz="3000" dirty="0" smtClean="0"/>
              <a:t>qualification </a:t>
            </a:r>
            <a:r>
              <a:rPr lang="en-US" sz="3000" dirty="0" smtClean="0"/>
              <a:t>cost to a single project, only applying a </a:t>
            </a:r>
            <a:r>
              <a:rPr lang="en-US" sz="3000" dirty="0" smtClean="0"/>
              <a:t>portion of the cost (</a:t>
            </a:r>
            <a:r>
              <a:rPr lang="en-US" sz="3000" i="1" dirty="0" smtClean="0"/>
              <a:t>e.g. </a:t>
            </a:r>
            <a:r>
              <a:rPr lang="en-US" sz="3000" dirty="0" smtClean="0"/>
              <a:t>access fees) </a:t>
            </a:r>
            <a:r>
              <a:rPr lang="en-US" sz="3000" dirty="0" smtClean="0"/>
              <a:t>for </a:t>
            </a:r>
            <a:r>
              <a:rPr lang="en-US" sz="3000" dirty="0" smtClean="0"/>
              <a:t>the </a:t>
            </a:r>
            <a:r>
              <a:rPr lang="en-US" sz="3000" dirty="0" smtClean="0"/>
              <a:t>pre-qualified </a:t>
            </a:r>
            <a:r>
              <a:rPr lang="en-US" sz="3000" dirty="0" smtClean="0"/>
              <a:t>modules</a:t>
            </a:r>
          </a:p>
          <a:p>
            <a:pPr>
              <a:spcBef>
                <a:spcPts val="600"/>
              </a:spcBef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Higher flexibility: </a:t>
            </a:r>
            <a:r>
              <a:rPr lang="en-US" sz="3000" dirty="0" smtClean="0"/>
              <a:t>more responsive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000" dirty="0" smtClean="0"/>
              <a:t>    to </a:t>
            </a:r>
            <a:r>
              <a:rPr lang="en-US" sz="3000" dirty="0" smtClean="0"/>
              <a:t>changes, especially at later </a:t>
            </a:r>
            <a:r>
              <a:rPr lang="en-US" sz="3000" dirty="0" smtClean="0"/>
              <a:t>stage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000" dirty="0" smtClean="0"/>
              <a:t>    of a </a:t>
            </a:r>
            <a:r>
              <a:rPr lang="en-US" sz="3000" dirty="0" smtClean="0"/>
              <a:t>project </a:t>
            </a:r>
          </a:p>
          <a:p>
            <a:pPr>
              <a:spcBef>
                <a:spcPts val="1200"/>
              </a:spcBef>
            </a:pP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Disadvantages/Risks: CMO investments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55" y="4262893"/>
            <a:ext cx="2240108" cy="169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7877" y="35035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Turn Key Solutions – </a:t>
            </a:r>
            <a:r>
              <a:rPr lang="en-US" sz="4000" dirty="0" smtClean="0"/>
              <a:t>Case #1</a:t>
            </a:r>
            <a:endParaRPr lang="en-US" sz="4000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97877" y="1121406"/>
            <a:ext cx="5580501" cy="3081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altLang="en-US" sz="2000" dirty="0" smtClean="0"/>
          </a:p>
          <a:p>
            <a:pPr marL="457200" lvl="1" indent="0">
              <a:buFont typeface="Arial" pitchFamily="34" charset="0"/>
              <a:buNone/>
            </a:pPr>
            <a:endParaRPr lang="en-US" altLang="en-US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29" y="2477030"/>
            <a:ext cx="22256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17262" y="2329563"/>
            <a:ext cx="4741427" cy="2318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</a:rPr>
              <a:t>Pre-qualification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CA" sz="3200" dirty="0" smtClean="0"/>
              <a:t>Formulation setup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CA" sz="3200" dirty="0" smtClean="0"/>
              <a:t>Sterile filtration setup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CA" sz="3200" dirty="0" smtClean="0"/>
              <a:t>Sterilization of components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CA" sz="3200" dirty="0" smtClean="0"/>
              <a:t>Fill/Finish configuration and process</a:t>
            </a:r>
            <a:endParaRPr lang="en-US" sz="32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17261" y="4648201"/>
            <a:ext cx="4954489" cy="1598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</a:rPr>
              <a:t>Customization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CA" sz="3200" dirty="0" smtClean="0"/>
              <a:t>Sterilization of raw materials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CA" sz="3200" dirty="0" smtClean="0"/>
              <a:t>Aseptic formulation process</a:t>
            </a:r>
            <a:endParaRPr lang="en-US" sz="32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17262" y="1250062"/>
            <a:ext cx="7734760" cy="850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</a:rPr>
              <a:t>Project: Aseptic formulation plus fill/finish of a injection</a:t>
            </a:r>
            <a:endParaRPr lang="en-CA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48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Turn Key Solutions </a:t>
            </a:r>
            <a:r>
              <a:rPr lang="en-US" sz="3600" dirty="0"/>
              <a:t>– </a:t>
            </a:r>
            <a:r>
              <a:rPr lang="en-US" sz="3600" dirty="0" smtClean="0"/>
              <a:t>Case #2</a:t>
            </a:r>
            <a:endParaRPr lang="en-US" sz="3600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97877" y="1121407"/>
            <a:ext cx="8229600" cy="59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altLang="en-US" sz="2000" dirty="0" smtClean="0"/>
          </a:p>
          <a:p>
            <a:pPr marL="457200" lvl="1" indent="0">
              <a:buFont typeface="Arial" pitchFamily="34" charset="0"/>
              <a:buNone/>
            </a:pPr>
            <a:endParaRPr lang="en-US" altLang="en-US" sz="2000" dirty="0" smtClean="0"/>
          </a:p>
          <a:p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72" y="4126536"/>
            <a:ext cx="3009611" cy="212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89" y="1715774"/>
            <a:ext cx="3157030" cy="215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90401" y="1715774"/>
            <a:ext cx="4741427" cy="2426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</a:rPr>
              <a:t>Pre-qualification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CA" sz="3200" dirty="0" smtClean="0"/>
              <a:t>Filler </a:t>
            </a:r>
            <a:r>
              <a:rPr lang="en-CA" sz="3200" dirty="0" smtClean="0"/>
              <a:t>– LM14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CA" sz="3200" dirty="0"/>
              <a:t>Aseptic processing, setup</a:t>
            </a:r>
            <a:endParaRPr lang="en-US" sz="3200" dirty="0"/>
          </a:p>
          <a:p>
            <a:pPr>
              <a:spcBef>
                <a:spcPts val="600"/>
              </a:spcBef>
              <a:buFontTx/>
              <a:buChar char="-"/>
            </a:pPr>
            <a:r>
              <a:rPr lang="en-CA" sz="3200" dirty="0" smtClean="0"/>
              <a:t>Vial configurations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CA" sz="3200" dirty="0" smtClean="0"/>
              <a:t>Sterilization of components</a:t>
            </a:r>
            <a:endParaRPr lang="en-CA" sz="32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879581" y="4126536"/>
            <a:ext cx="3201737" cy="218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3000" b="1" dirty="0" smtClean="0">
                <a:solidFill>
                  <a:schemeClr val="accent6">
                    <a:lumMod val="75000"/>
                  </a:schemeClr>
                </a:solidFill>
              </a:rPr>
              <a:t>Customization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CA" sz="3000" dirty="0" smtClean="0"/>
              <a:t>Drug substance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CA" sz="3000" dirty="0" smtClean="0"/>
              <a:t>Fill weight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CA" sz="3000" dirty="0" smtClean="0"/>
              <a:t>Batch size</a:t>
            </a:r>
          </a:p>
          <a:p>
            <a:pPr>
              <a:buFontTx/>
              <a:buChar char="-"/>
            </a:pPr>
            <a:endParaRPr lang="en-US" sz="32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78569" y="957386"/>
            <a:ext cx="7734760" cy="512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</a:rPr>
              <a:t>Project: Aseptic fill/finish of powder in vials</a:t>
            </a:r>
            <a:endParaRPr lang="en-CA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518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46277" cy="6858000"/>
          </a:xfrm>
          <a:prstGeom prst="rect">
            <a:avLst/>
          </a:prstGeom>
          <a:gradFill flip="none" rotWithShape="1">
            <a:gsLst>
              <a:gs pos="44000">
                <a:schemeClr val="tx2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743" y="6025662"/>
            <a:ext cx="415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kern="0" spc="40" dirty="0" smtClean="0">
                <a:solidFill>
                  <a:prstClr val="white"/>
                </a:solidFill>
                <a:cs typeface="Arial" pitchFamily="34" charset="0"/>
              </a:rPr>
              <a:t>DISCOVER    DEVELOP    MANUFACTURE</a:t>
            </a:r>
            <a:endParaRPr lang="en-US" b="1" kern="0" spc="4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4574624" y="2422586"/>
            <a:ext cx="4414669" cy="3515076"/>
          </a:xfrm>
        </p:spPr>
        <p:txBody>
          <a:bodyPr wrap="none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dirty="0" smtClean="0"/>
              <a:t>Jixing Wang, </a:t>
            </a:r>
            <a:r>
              <a:rPr lang="en-US" sz="2000" dirty="0" smtClean="0"/>
              <a:t>Ph.D., MBA</a:t>
            </a:r>
          </a:p>
          <a:p>
            <a:pPr algn="r">
              <a:spcBef>
                <a:spcPts val="0"/>
              </a:spcBef>
              <a:buNone/>
            </a:pPr>
            <a:r>
              <a:rPr lang="en-US" sz="2000" dirty="0" smtClean="0"/>
              <a:t>Director of GMP Operations</a:t>
            </a:r>
          </a:p>
          <a:p>
            <a:pPr algn="r">
              <a:buNone/>
            </a:pPr>
            <a:r>
              <a:rPr lang="en-US" dirty="0" smtClean="0"/>
              <a:t>349 Wildcat Road,</a:t>
            </a:r>
            <a:br>
              <a:rPr lang="en-US" dirty="0" smtClean="0"/>
            </a:br>
            <a:r>
              <a:rPr lang="en-US" dirty="0" smtClean="0"/>
              <a:t> Toronto, ON</a:t>
            </a:r>
            <a:br>
              <a:rPr lang="en-US" dirty="0" smtClean="0"/>
            </a:br>
            <a:r>
              <a:rPr lang="en-US" dirty="0" smtClean="0"/>
              <a:t>M3J 2S3</a:t>
            </a:r>
          </a:p>
          <a:p>
            <a:pPr algn="r">
              <a:buNone/>
            </a:pPr>
            <a:r>
              <a:rPr lang="en-US" sz="1600" dirty="0" smtClean="0"/>
              <a:t>email: </a:t>
            </a:r>
            <a:r>
              <a:rPr lang="en-US" dirty="0" smtClean="0"/>
              <a:t>jwang@dalton.com</a:t>
            </a:r>
            <a:br>
              <a:rPr lang="en-US" dirty="0" smtClean="0"/>
            </a:br>
            <a:r>
              <a:rPr lang="en-US" sz="1400" dirty="0" smtClean="0"/>
              <a:t>Tel: </a:t>
            </a:r>
            <a:r>
              <a:rPr lang="en-US" dirty="0" smtClean="0"/>
              <a:t>416.661.2102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400" dirty="0" smtClean="0"/>
              <a:t>Fax: </a:t>
            </a:r>
            <a:r>
              <a:rPr lang="en-US" dirty="0" smtClean="0"/>
              <a:t>416.661.2108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www.dalton.com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5940" y="194318"/>
            <a:ext cx="2586700" cy="12794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1397" y="2704098"/>
            <a:ext cx="41193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you!</a:t>
            </a:r>
            <a:endParaRPr lang="en-US" sz="5400" b="1" cap="none" spc="300" dirty="0">
              <a:ln w="1143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3970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Overview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20" y="1153585"/>
            <a:ext cx="7928285" cy="5193669"/>
          </a:xfrm>
        </p:spPr>
        <p:txBody>
          <a:bodyPr>
            <a:normAutofit lnSpcReduction="10000"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Introduction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Concepts </a:t>
            </a:r>
            <a:r>
              <a:rPr lang="en-US" sz="3600" dirty="0">
                <a:solidFill>
                  <a:prstClr val="black"/>
                </a:solidFill>
              </a:rPr>
              <a:t>of </a:t>
            </a:r>
            <a:r>
              <a:rPr lang="en-US" sz="3600" dirty="0" smtClean="0">
                <a:solidFill>
                  <a:prstClr val="black"/>
                </a:solidFill>
              </a:rPr>
              <a:t>Aseptic </a:t>
            </a:r>
            <a:r>
              <a:rPr lang="en-US" sz="3600" dirty="0">
                <a:solidFill>
                  <a:prstClr val="black"/>
                </a:solidFill>
              </a:rPr>
              <a:t>Manufacturing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Basic Flow of Aseptic </a:t>
            </a:r>
            <a:r>
              <a:rPr lang="en-US" sz="3600" dirty="0" smtClean="0">
                <a:solidFill>
                  <a:prstClr val="black"/>
                </a:solidFill>
              </a:rPr>
              <a:t>Processing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CA" altLang="en-US" sz="3600" dirty="0"/>
              <a:t>Regulatory </a:t>
            </a:r>
            <a:r>
              <a:rPr lang="en-CA" altLang="en-US" sz="3600" dirty="0" smtClean="0"/>
              <a:t>Requirements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altLang="en-US" sz="3600" dirty="0"/>
              <a:t>Quality </a:t>
            </a:r>
            <a:r>
              <a:rPr lang="en-US" altLang="en-US" sz="3600" dirty="0" smtClean="0"/>
              <a:t>Expectations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altLang="en-US" sz="3600" dirty="0"/>
              <a:t>Challenges </a:t>
            </a:r>
            <a:endParaRPr lang="en-US" altLang="en-US" sz="3600" dirty="0" smtClean="0"/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altLang="en-US" sz="3600" dirty="0" smtClean="0"/>
              <a:t>Strategies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altLang="en-US" sz="3600" dirty="0"/>
              <a:t>Turn Key Solutions </a:t>
            </a:r>
            <a:r>
              <a:rPr lang="en-US" altLang="en-US" sz="3600" dirty="0" smtClean="0"/>
              <a:t>– 2 examples</a:t>
            </a:r>
            <a:endParaRPr lang="en-US" altLang="en-US" sz="3600" dirty="0" smtClean="0"/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endParaRPr lang="en-US" altLang="en-US" sz="3200" dirty="0" smtClean="0"/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endParaRPr lang="en-CA" altLang="en-US" sz="3200" dirty="0" smtClean="0"/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Introduction - Dalton </a:t>
            </a:r>
            <a:r>
              <a:rPr lang="en-US" altLang="en-US" sz="4000" dirty="0"/>
              <a:t>Pharma Services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5868" y="1142958"/>
            <a:ext cx="4785887" cy="5402510"/>
          </a:xfrm>
        </p:spPr>
        <p:txBody>
          <a:bodyPr numCol="1"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altLang="en-US" dirty="0" smtClean="0"/>
              <a:t>Founded in 1986 in Toronto, Canada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altLang="en-US" dirty="0"/>
              <a:t>Started with challenging chemical synthesis to support local researchers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Expanded </a:t>
            </a:r>
            <a:r>
              <a:rPr lang="en-US" altLang="en-US" dirty="0"/>
              <a:t>to meet customer </a:t>
            </a:r>
            <a:r>
              <a:rPr lang="en-US" altLang="en-US" dirty="0" smtClean="0"/>
              <a:t>needs in drug discovery, development and manufacturing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 smtClean="0"/>
              <a:t>Including </a:t>
            </a:r>
            <a:r>
              <a:rPr lang="en-CA" dirty="0"/>
              <a:t>custom synthesis, clinical supply manufacturing, and commercial products</a:t>
            </a:r>
          </a:p>
          <a:p>
            <a:pPr>
              <a:spcBef>
                <a:spcPts val="1200"/>
              </a:spcBef>
            </a:pPr>
            <a:r>
              <a:rPr lang="en-US" dirty="0"/>
              <a:t>First Commercial Product Launched in 2012</a:t>
            </a:r>
          </a:p>
          <a:p>
            <a:pPr>
              <a:spcBef>
                <a:spcPts val="1200"/>
              </a:spcBef>
            </a:pPr>
            <a:r>
              <a:rPr lang="en-CA" dirty="0" smtClean="0"/>
              <a:t>One </a:t>
            </a:r>
            <a:r>
              <a:rPr lang="en-CA" dirty="0"/>
              <a:t>of the core business is sterile/aseptic manufacturing of </a:t>
            </a:r>
            <a:r>
              <a:rPr lang="en-CA" dirty="0" smtClean="0"/>
              <a:t>investigational drug </a:t>
            </a:r>
            <a:r>
              <a:rPr lang="en-CA" dirty="0"/>
              <a:t>products.</a:t>
            </a:r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altLang="en-US" sz="2000" dirty="0"/>
          </a:p>
          <a:p>
            <a:pPr>
              <a:spcBef>
                <a:spcPts val="1200"/>
              </a:spcBef>
            </a:pPr>
            <a:endParaRPr lang="en-US" altLang="en-US" sz="2000" dirty="0" smtClean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6358" y="1247974"/>
            <a:ext cx="1531251" cy="20457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54" y="2423073"/>
            <a:ext cx="1576873" cy="228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77" y="3685592"/>
            <a:ext cx="1668425" cy="241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319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Concepts </a:t>
            </a:r>
            <a:r>
              <a:rPr lang="en-US" altLang="en-US" sz="4000" dirty="0"/>
              <a:t>of Sterile/Aseptic Processing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7877" y="1054732"/>
            <a:ext cx="8051853" cy="502602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</a:rPr>
              <a:t>Sterile: </a:t>
            </a:r>
            <a:r>
              <a:rPr lang="en-CA" altLang="en-US" sz="2800" dirty="0"/>
              <a:t>Free from living organism</a:t>
            </a:r>
          </a:p>
          <a:p>
            <a:pPr>
              <a:spcBef>
                <a:spcPts val="1200"/>
              </a:spcBef>
            </a:pP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</a:rPr>
              <a:t>Aseptic: </a:t>
            </a:r>
            <a:r>
              <a:rPr lang="en-CA" altLang="en-US" sz="2800" dirty="0"/>
              <a:t>Absence of pathogenic microorganism or technique used to prevent microbial and particulate contamination</a:t>
            </a:r>
          </a:p>
          <a:p>
            <a:pPr>
              <a:spcBef>
                <a:spcPts val="1200"/>
              </a:spcBef>
            </a:pPr>
            <a:r>
              <a:rPr lang="en-CA" altLang="en-US" sz="2800" b="1" dirty="0">
                <a:solidFill>
                  <a:schemeClr val="accent6">
                    <a:lumMod val="75000"/>
                  </a:schemeClr>
                </a:solidFill>
              </a:rPr>
              <a:t>Aseptic </a:t>
            </a:r>
            <a:r>
              <a:rPr lang="en-CA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Processing </a:t>
            </a:r>
            <a:r>
              <a:rPr lang="en-CA" altLang="en-US" sz="20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CA" altLang="en-US" sz="2000" dirty="0">
                <a:solidFill>
                  <a:schemeClr val="accent3">
                    <a:lumMod val="50000"/>
                  </a:schemeClr>
                </a:solidFill>
              </a:rPr>
              <a:t>John W </a:t>
            </a:r>
            <a:r>
              <a:rPr lang="en-CA" altLang="en-US" sz="2000" dirty="0" err="1">
                <a:solidFill>
                  <a:schemeClr val="accent3">
                    <a:lumMod val="50000"/>
                  </a:schemeClr>
                </a:solidFill>
              </a:rPr>
              <a:t>Levchuk</a:t>
            </a:r>
            <a:r>
              <a:rPr lang="en-CA" altLang="en-US" sz="2000" dirty="0">
                <a:solidFill>
                  <a:schemeClr val="accent3">
                    <a:lumMod val="50000"/>
                  </a:schemeClr>
                </a:solidFill>
              </a:rPr>
              <a:t>, CBER, </a:t>
            </a:r>
            <a:r>
              <a:rPr lang="en-CA" altLang="en-US" sz="2000" dirty="0" smtClean="0">
                <a:solidFill>
                  <a:schemeClr val="accent3">
                    <a:lumMod val="50000"/>
                  </a:schemeClr>
                </a:solidFill>
              </a:rPr>
              <a:t>FDA)</a:t>
            </a:r>
            <a:r>
              <a:rPr lang="en-CA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CA" altLang="en-US" sz="2800" dirty="0" smtClean="0"/>
              <a:t> </a:t>
            </a:r>
            <a:r>
              <a:rPr lang="en-CA" altLang="en-US" sz="2800" dirty="0"/>
              <a:t>The product and all of its contact parts are sterilized separately and brought together under exposed conditions where, if not properly controlled, could result in </a:t>
            </a:r>
            <a:r>
              <a:rPr lang="en-CA" altLang="en-US" sz="2800" dirty="0" smtClean="0"/>
              <a:t>contamination</a:t>
            </a:r>
            <a:endParaRPr lang="en-CA" altLang="en-US" sz="2800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55" y="5058561"/>
            <a:ext cx="3464936" cy="146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187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sz="4000" dirty="0"/>
              <a:t>Basic Flow of Aseptic Processing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652706"/>
            <a:ext cx="8229600" cy="40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402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80" y="5980351"/>
            <a:ext cx="913717" cy="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sz="4000" dirty="0"/>
              <a:t>Regulatory Requirements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7877" y="1306286"/>
            <a:ext cx="8101280" cy="422676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FDA: </a:t>
            </a:r>
            <a:r>
              <a:rPr lang="en-US" sz="2800" dirty="0"/>
              <a:t>Sterile Drug Products Produced by Aseptic Processing — Current Good Manufacturing Practice, September 2004 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Health Canada: </a:t>
            </a:r>
            <a:r>
              <a:rPr lang="en-US" sz="2800" dirty="0"/>
              <a:t>Process Validation: Aseptic Processes for Pharmaceuticals, June 1st, 2003 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EMA: </a:t>
            </a:r>
            <a:r>
              <a:rPr lang="en-US" sz="2800" dirty="0"/>
              <a:t>GMP, Annex 1 Manufacture of Sterile Medicinal Products, 25 November 2008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Common expectations?</a:t>
            </a:r>
          </a:p>
          <a:p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44" y="6165678"/>
            <a:ext cx="1482115" cy="45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6098405"/>
            <a:ext cx="1823161" cy="58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001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9" y="2720987"/>
            <a:ext cx="1928642" cy="192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Quality Expectations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74168" y="938552"/>
            <a:ext cx="7270672" cy="5226028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800" dirty="0" smtClean="0"/>
              <a:t>Validation </a:t>
            </a:r>
            <a:r>
              <a:rPr lang="en-CA" sz="2800" dirty="0"/>
              <a:t>of aseptic processing for investigational medicinal products are very similar to the standards for products theorized for marketing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CA" sz="2800" b="1" dirty="0">
                <a:solidFill>
                  <a:schemeClr val="accent6">
                    <a:lumMod val="75000"/>
                  </a:schemeClr>
                </a:solidFill>
              </a:rPr>
              <a:t>Qualification: </a:t>
            </a:r>
            <a:r>
              <a:rPr lang="en-CA" sz="2800" dirty="0"/>
              <a:t>3 runs for initial validation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CA" sz="2800" b="1" dirty="0">
                <a:solidFill>
                  <a:schemeClr val="accent6">
                    <a:lumMod val="75000"/>
                  </a:schemeClr>
                </a:solidFill>
              </a:rPr>
              <a:t>Re-qualification: </a:t>
            </a:r>
            <a:r>
              <a:rPr lang="en-CA" sz="2800" dirty="0"/>
              <a:t>1 run annually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CA" sz="2800" b="1" dirty="0">
                <a:solidFill>
                  <a:schemeClr val="accent6">
                    <a:lumMod val="75000"/>
                  </a:schemeClr>
                </a:solidFill>
              </a:rPr>
              <a:t>System </a:t>
            </a:r>
            <a:r>
              <a:rPr lang="en-CA" sz="2800" b="1" dirty="0" smtClean="0">
                <a:solidFill>
                  <a:schemeClr val="accent6">
                    <a:lumMod val="75000"/>
                  </a:schemeClr>
                </a:solidFill>
              </a:rPr>
              <a:t>View: </a:t>
            </a:r>
            <a:r>
              <a:rPr lang="en-CA" sz="2800" dirty="0"/>
              <a:t>Validation of all </a:t>
            </a:r>
            <a:r>
              <a:rPr lang="en-CA" sz="2800" dirty="0" smtClean="0"/>
              <a:t>inputs, components, sub-processes and sub-systems</a:t>
            </a:r>
            <a:endParaRPr lang="en-CA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Media fill alone cannot validate the whole aseptic process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404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7877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Challenges for CMO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87395" y="1030404"/>
            <a:ext cx="7426411" cy="1589230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 smtClean="0"/>
              <a:t>When manufacturing investigational sterile products, CMO </a:t>
            </a:r>
            <a:r>
              <a:rPr lang="en-US" sz="3000" dirty="0" smtClean="0"/>
              <a:t>facing challenges on major factors, such as cost, cycle time, and flexibility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84208"/>
              </p:ext>
            </p:extLst>
          </p:nvPr>
        </p:nvGraphicFramePr>
        <p:xfrm>
          <a:off x="2565919" y="2761067"/>
          <a:ext cx="5926918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788"/>
                <a:gridCol w="3048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chemeClr val="bg1"/>
                          </a:solidFill>
                        </a:rPr>
                        <a:t>Cost</a:t>
                      </a: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chemeClr val="bg1"/>
                          </a:solidFill>
                        </a:rPr>
                        <a:t>Cycle Time</a:t>
                      </a: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r>
                        <a:rPr lang="en-CA" baseline="0" dirty="0" smtClean="0"/>
                        <a:t> validation cost: similar to commercial products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Long validation time: similar to commercial products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Low production  demand:  1-3 batches/year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Unique</a:t>
                      </a:r>
                      <a:r>
                        <a:rPr lang="en-CA" baseline="0" dirty="0" smtClean="0"/>
                        <a:t> project requirements</a:t>
                      </a:r>
                    </a:p>
                    <a:p>
                      <a:r>
                        <a:rPr lang="en-CA" baseline="0" dirty="0" smtClean="0"/>
                        <a:t>Unique processes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Small batch size:</a:t>
                      </a:r>
                      <a:r>
                        <a:rPr lang="en-CA" baseline="0" dirty="0" smtClean="0"/>
                        <a:t>  </a:t>
                      </a:r>
                      <a:r>
                        <a:rPr lang="en-CA" dirty="0" smtClean="0"/>
                        <a:t>&lt; 10,000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Less defined expectations, especially at beginning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Multiple validations to support 1 production batch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Require flexibility and responsiveness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9" y="3293705"/>
            <a:ext cx="1749784" cy="173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358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Strategies</a:t>
            </a:r>
            <a:endParaRPr lang="en-US" sz="4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57" y="5113836"/>
            <a:ext cx="2726724" cy="146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7" y="1207871"/>
            <a:ext cx="4581227" cy="451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03431" y="3697856"/>
            <a:ext cx="3181737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Reduce Cost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Shorten Cycle Time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Increase Flexibility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EDBD-CC63-406F-B5C0-9D7A30A57C1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26" y="637719"/>
            <a:ext cx="3181737" cy="15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93861" y="2356658"/>
            <a:ext cx="318173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Think ahead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33363" indent="-233363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Plan 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QbD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33363" indent="-233363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Implement/Manage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956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alton">
      <a:dk1>
        <a:sysClr val="windowText" lastClr="000000"/>
      </a:dk1>
      <a:lt1>
        <a:sysClr val="window" lastClr="FFFFFF"/>
      </a:lt1>
      <a:dk2>
        <a:srgbClr val="0081C3"/>
      </a:dk2>
      <a:lt2>
        <a:srgbClr val="FFD52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Dalton">
      <a:dk1>
        <a:sysClr val="windowText" lastClr="000000"/>
      </a:dk1>
      <a:lt1>
        <a:sysClr val="window" lastClr="FFFFFF"/>
      </a:lt1>
      <a:dk2>
        <a:srgbClr val="0081C3"/>
      </a:dk2>
      <a:lt2>
        <a:srgbClr val="FFD52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719</Words>
  <Application>Microsoft Office PowerPoint</Application>
  <PresentationFormat>On-screen Show (4:3)</PresentationFormat>
  <Paragraphs>130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CMO’s Challenges and Strategies  in Aseptic Manufacturing </vt:lpstr>
      <vt:lpstr>Overview</vt:lpstr>
      <vt:lpstr>Introduction - Dalton Pharma Services</vt:lpstr>
      <vt:lpstr>Concepts of Sterile/Aseptic Processing</vt:lpstr>
      <vt:lpstr>Basic Flow of Aseptic Processing</vt:lpstr>
      <vt:lpstr>Regulatory Requirements</vt:lpstr>
      <vt:lpstr>Quality Expectations</vt:lpstr>
      <vt:lpstr>Challenges for CMO</vt:lpstr>
      <vt:lpstr>Strategies</vt:lpstr>
      <vt:lpstr>Modularization</vt:lpstr>
      <vt:lpstr>Standardization</vt:lpstr>
      <vt:lpstr>Matrix &amp; Bracketing</vt:lpstr>
      <vt:lpstr>Customization – Towards Turn Key Solutions</vt:lpstr>
      <vt:lpstr>Turn Key Solutions – Case #1</vt:lpstr>
      <vt:lpstr>Turn Key Solutions – Case #2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Jude</dc:creator>
  <cp:lastModifiedBy>Jixing Wang</cp:lastModifiedBy>
  <cp:revision>295</cp:revision>
  <cp:lastPrinted>2013-07-22T14:34:46Z</cp:lastPrinted>
  <dcterms:created xsi:type="dcterms:W3CDTF">2013-02-25T16:46:20Z</dcterms:created>
  <dcterms:modified xsi:type="dcterms:W3CDTF">2014-09-20T17:17:20Z</dcterms:modified>
</cp:coreProperties>
</file>